
<file path=[Content_Types].xml><?xml version="1.0" encoding="utf-8"?>
<Types xmlns="http://schemas.openxmlformats.org/package/2006/content-types">
  <Default Extension="png" ContentType="image/png"/>
  <Default Extension="jpe" ContentType="image/jpe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Lst>
  <p:sldIdLst>
    <p:sldId id="283" r:id="rId2"/>
    <p:sldId id="308" r:id="rId3"/>
    <p:sldId id="315" r:id="rId4"/>
    <p:sldId id="257" r:id="rId5"/>
    <p:sldId id="258" r:id="rId6"/>
    <p:sldId id="259" r:id="rId7"/>
    <p:sldId id="314" r:id="rId8"/>
    <p:sldId id="260" r:id="rId9"/>
    <p:sldId id="317" r:id="rId10"/>
    <p:sldId id="266" r:id="rId11"/>
    <p:sldId id="265" r:id="rId12"/>
    <p:sldId id="263" r:id="rId13"/>
    <p:sldId id="267" r:id="rId14"/>
    <p:sldId id="268" r:id="rId15"/>
    <p:sldId id="269" r:id="rId16"/>
    <p:sldId id="272" r:id="rId17"/>
    <p:sldId id="318" r:id="rId18"/>
    <p:sldId id="276" r:id="rId19"/>
    <p:sldId id="309" r:id="rId20"/>
    <p:sldId id="287" r:id="rId21"/>
    <p:sldId id="288" r:id="rId22"/>
    <p:sldId id="289" r:id="rId23"/>
    <p:sldId id="310" r:id="rId24"/>
    <p:sldId id="291" r:id="rId25"/>
    <p:sldId id="292" r:id="rId26"/>
    <p:sldId id="293" r:id="rId27"/>
    <p:sldId id="294" r:id="rId28"/>
    <p:sldId id="295" r:id="rId29"/>
    <p:sldId id="296" r:id="rId30"/>
    <p:sldId id="297" r:id="rId31"/>
    <p:sldId id="298" r:id="rId32"/>
    <p:sldId id="299" r:id="rId33"/>
    <p:sldId id="300" r:id="rId34"/>
    <p:sldId id="311" r:id="rId35"/>
    <p:sldId id="304" r:id="rId36"/>
    <p:sldId id="305" r:id="rId37"/>
    <p:sldId id="306" r:id="rId38"/>
    <p:sldId id="307" r:id="rId39"/>
    <p:sldId id="312" r:id="rId40"/>
    <p:sldId id="278" r:id="rId41"/>
    <p:sldId id="279" r:id="rId42"/>
    <p:sldId id="313" r:id="rId43"/>
    <p:sldId id="280" r:id="rId44"/>
    <p:sldId id="281" r:id="rId45"/>
    <p:sldId id="282" r:id="rId46"/>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79E527E2-829C-4882-A025-10299545FA27}">
          <p14:sldIdLst>
            <p14:sldId id="283"/>
          </p14:sldIdLst>
        </p14:section>
        <p14:section name="Sección sin título" id="{0A6D1457-59E4-4797-9AD9-56EB27F10780}">
          <p14:sldIdLst>
            <p14:sldId id="308"/>
          </p14:sldIdLst>
        </p14:section>
        <p14:section name="Sección sin título" id="{CFD05417-F55A-4E95-BCD0-0181DE55DFA2}">
          <p14:sldIdLst>
            <p14:sldId id="315"/>
            <p14:sldId id="257"/>
            <p14:sldId id="258"/>
            <p14:sldId id="259"/>
            <p14:sldId id="314"/>
            <p14:sldId id="260"/>
            <p14:sldId id="317"/>
            <p14:sldId id="266"/>
            <p14:sldId id="265"/>
            <p14:sldId id="263"/>
            <p14:sldId id="267"/>
            <p14:sldId id="268"/>
            <p14:sldId id="269"/>
            <p14:sldId id="272"/>
            <p14:sldId id="318"/>
            <p14:sldId id="276"/>
            <p14:sldId id="309"/>
            <p14:sldId id="287"/>
            <p14:sldId id="288"/>
            <p14:sldId id="289"/>
            <p14:sldId id="310"/>
            <p14:sldId id="291"/>
            <p14:sldId id="292"/>
            <p14:sldId id="293"/>
            <p14:sldId id="294"/>
            <p14:sldId id="295"/>
            <p14:sldId id="296"/>
            <p14:sldId id="297"/>
            <p14:sldId id="298"/>
            <p14:sldId id="299"/>
            <p14:sldId id="300"/>
            <p14:sldId id="311"/>
            <p14:sldId id="304"/>
            <p14:sldId id="305"/>
            <p14:sldId id="306"/>
            <p14:sldId id="307"/>
            <p14:sldId id="312"/>
            <p14:sldId id="278"/>
            <p14:sldId id="279"/>
            <p14:sldId id="313"/>
            <p14:sldId id="280"/>
            <p14:sldId id="281"/>
            <p14:sldId id="282"/>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0"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1877BF-0B73-4B40-A630-4F0F68133CC8}" type="doc">
      <dgm:prSet loTypeId="urn:microsoft.com/office/officeart/2005/8/layout/vList2" loCatId="list" qsTypeId="urn:microsoft.com/office/officeart/2005/8/quickstyle/simple3" qsCatId="simple" csTypeId="urn:microsoft.com/office/officeart/2005/8/colors/accent5_2" csCatId="accent5" phldr="1"/>
      <dgm:spPr/>
      <dgm:t>
        <a:bodyPr/>
        <a:lstStyle/>
        <a:p>
          <a:endParaRPr lang="es-EC"/>
        </a:p>
      </dgm:t>
    </dgm:pt>
    <dgm:pt modelId="{0A947093-F4AB-4870-A628-F380A58EC20A}">
      <dgm:prSet phldrT="[Texto]"/>
      <dgm:spPr/>
      <dgm:t>
        <a:bodyPr/>
        <a:lstStyle/>
        <a:p>
          <a:r>
            <a:rPr lang="es-ES_tradnl" b="1" smtClean="0"/>
            <a:t>Precio</a:t>
          </a:r>
          <a:endParaRPr lang="es-EC" dirty="0"/>
        </a:p>
      </dgm:t>
    </dgm:pt>
    <dgm:pt modelId="{8A250B81-2011-4909-AB5E-203A8D6F5D7A}" type="parTrans" cxnId="{47124A03-2D8C-46D9-8DC3-33BE91421267}">
      <dgm:prSet/>
      <dgm:spPr/>
      <dgm:t>
        <a:bodyPr/>
        <a:lstStyle/>
        <a:p>
          <a:endParaRPr lang="es-EC"/>
        </a:p>
      </dgm:t>
    </dgm:pt>
    <dgm:pt modelId="{E777D369-91BA-414E-BDE9-F20E7409AD8C}" type="sibTrans" cxnId="{47124A03-2D8C-46D9-8DC3-33BE91421267}">
      <dgm:prSet/>
      <dgm:spPr/>
      <dgm:t>
        <a:bodyPr/>
        <a:lstStyle/>
        <a:p>
          <a:endParaRPr lang="es-EC"/>
        </a:p>
      </dgm:t>
    </dgm:pt>
    <dgm:pt modelId="{3EB469A6-ED5D-43C5-8767-34FEBE38FD4E}">
      <dgm:prSet/>
      <dgm:spPr/>
      <dgm:t>
        <a:bodyPr/>
        <a:lstStyle/>
        <a:p>
          <a:r>
            <a:rPr lang="es-ES_tradnl" b="1" dirty="0" smtClean="0"/>
            <a:t>Fijación de precios para nuevos productos</a:t>
          </a:r>
          <a:endParaRPr lang="es-ES_tradnl" dirty="0" smtClean="0"/>
        </a:p>
      </dgm:t>
    </dgm:pt>
    <dgm:pt modelId="{0F4B5561-CFD6-4170-9DAA-B2C9B3970EB5}" type="parTrans" cxnId="{840CF608-8514-4A65-9E0D-838FCCE0845E}">
      <dgm:prSet/>
      <dgm:spPr/>
      <dgm:t>
        <a:bodyPr/>
        <a:lstStyle/>
        <a:p>
          <a:endParaRPr lang="es-EC"/>
        </a:p>
      </dgm:t>
    </dgm:pt>
    <dgm:pt modelId="{78D429D7-B868-4D1D-AFBD-37CAD77EF60D}" type="sibTrans" cxnId="{840CF608-8514-4A65-9E0D-838FCCE0845E}">
      <dgm:prSet/>
      <dgm:spPr/>
      <dgm:t>
        <a:bodyPr/>
        <a:lstStyle/>
        <a:p>
          <a:endParaRPr lang="es-EC"/>
        </a:p>
      </dgm:t>
    </dgm:pt>
    <dgm:pt modelId="{6E3A2212-A9B7-4C4D-9635-DBB3E043C091}">
      <dgm:prSet/>
      <dgm:spPr/>
      <dgm:t>
        <a:bodyPr/>
        <a:lstStyle/>
        <a:p>
          <a:r>
            <a:rPr lang="es-ES_tradnl" dirty="0" smtClean="0"/>
            <a:t>Incluye todas las actividades de la empresa que pone al producto en disposición del mercado meta</a:t>
          </a:r>
        </a:p>
      </dgm:t>
    </dgm:pt>
    <dgm:pt modelId="{C7056B0E-4503-4AFE-A561-371429DC0394}" type="parTrans" cxnId="{D496FCAF-6690-4AAF-9CFF-98F98B94B0E5}">
      <dgm:prSet/>
      <dgm:spPr/>
      <dgm:t>
        <a:bodyPr/>
        <a:lstStyle/>
        <a:p>
          <a:endParaRPr lang="es-EC"/>
        </a:p>
      </dgm:t>
    </dgm:pt>
    <dgm:pt modelId="{59B0C746-1EF8-42A3-9EAD-329E28C513D7}" type="sibTrans" cxnId="{D496FCAF-6690-4AAF-9CFF-98F98B94B0E5}">
      <dgm:prSet/>
      <dgm:spPr/>
      <dgm:t>
        <a:bodyPr/>
        <a:lstStyle/>
        <a:p>
          <a:endParaRPr lang="es-EC"/>
        </a:p>
      </dgm:t>
    </dgm:pt>
    <dgm:pt modelId="{80E0A1EA-3C0F-47C9-8CB9-D9A4858E9C14}">
      <dgm:prSet/>
      <dgm:spPr/>
      <dgm:t>
        <a:bodyPr/>
        <a:lstStyle/>
        <a:p>
          <a:r>
            <a:rPr lang="es-EC" b="1" smtClean="0"/>
            <a:t>Promoción </a:t>
          </a:r>
          <a:endParaRPr lang="es-EC" b="1" dirty="0"/>
        </a:p>
      </dgm:t>
    </dgm:pt>
    <dgm:pt modelId="{362B2CA2-8189-481B-9CF8-C677319C5AA1}" type="parTrans" cxnId="{0711C278-52F5-4949-BA8C-915C07CB05DA}">
      <dgm:prSet/>
      <dgm:spPr/>
      <dgm:t>
        <a:bodyPr/>
        <a:lstStyle/>
        <a:p>
          <a:endParaRPr lang="es-EC"/>
        </a:p>
      </dgm:t>
    </dgm:pt>
    <dgm:pt modelId="{5BB39887-BDC5-4920-B0FC-C471E7F41430}" type="sibTrans" cxnId="{0711C278-52F5-4949-BA8C-915C07CB05DA}">
      <dgm:prSet/>
      <dgm:spPr/>
      <dgm:t>
        <a:bodyPr/>
        <a:lstStyle/>
        <a:p>
          <a:endParaRPr lang="es-EC"/>
        </a:p>
      </dgm:t>
    </dgm:pt>
    <dgm:pt modelId="{C7B8FCE9-19A7-4913-AF45-4FD4A96ADD4A}">
      <dgm:prSet/>
      <dgm:spPr/>
      <dgm:t>
        <a:bodyPr/>
        <a:lstStyle/>
        <a:p>
          <a:r>
            <a:rPr lang="es-ES_tradnl" dirty="0" smtClean="0"/>
            <a:t>Tiene como objetivo informar, persuadir y recordar a los compradores potenciales de un producto con objeto de influir en su opinión u obtener una respuesta.</a:t>
          </a:r>
          <a:endParaRPr lang="es-ES_tradnl" dirty="0"/>
        </a:p>
      </dgm:t>
    </dgm:pt>
    <dgm:pt modelId="{21791DB3-2AC1-4E92-8259-8BA09F8144DF}" type="parTrans" cxnId="{D386E133-390D-441E-BDD5-092D6E48DCD8}">
      <dgm:prSet/>
      <dgm:spPr/>
      <dgm:t>
        <a:bodyPr/>
        <a:lstStyle/>
        <a:p>
          <a:endParaRPr lang="es-EC"/>
        </a:p>
      </dgm:t>
    </dgm:pt>
    <dgm:pt modelId="{FFBF8F59-C21E-494F-87C1-9BCE853B297D}" type="sibTrans" cxnId="{D386E133-390D-441E-BDD5-092D6E48DCD8}">
      <dgm:prSet/>
      <dgm:spPr/>
      <dgm:t>
        <a:bodyPr/>
        <a:lstStyle/>
        <a:p>
          <a:endParaRPr lang="es-EC"/>
        </a:p>
      </dgm:t>
    </dgm:pt>
    <dgm:pt modelId="{DC123F02-48B8-4E29-98BC-B958B315C230}">
      <dgm:prSet/>
      <dgm:spPr/>
      <dgm:t>
        <a:bodyPr/>
        <a:lstStyle/>
        <a:p>
          <a:r>
            <a:rPr lang="es-ES_tradnl" b="1" smtClean="0"/>
            <a:t>Plaza</a:t>
          </a:r>
          <a:endParaRPr lang="es-EC" dirty="0" smtClean="0"/>
        </a:p>
      </dgm:t>
    </dgm:pt>
    <dgm:pt modelId="{92002D1A-53AE-4B14-A9BD-BB9899C90B66}" type="parTrans" cxnId="{7B13085B-A91E-4DF2-A463-D7F1607EB444}">
      <dgm:prSet/>
      <dgm:spPr/>
      <dgm:t>
        <a:bodyPr/>
        <a:lstStyle/>
        <a:p>
          <a:endParaRPr lang="es-EC"/>
        </a:p>
      </dgm:t>
    </dgm:pt>
    <dgm:pt modelId="{8023B47C-A307-4A66-A070-830C36AA145E}" type="sibTrans" cxnId="{7B13085B-A91E-4DF2-A463-D7F1607EB444}">
      <dgm:prSet/>
      <dgm:spPr/>
      <dgm:t>
        <a:bodyPr/>
        <a:lstStyle/>
        <a:p>
          <a:endParaRPr lang="es-EC"/>
        </a:p>
      </dgm:t>
    </dgm:pt>
    <dgm:pt modelId="{CB735332-34F2-4117-9D4D-6265C1404F8A}">
      <dgm:prSet phldrT="[Texto]"/>
      <dgm:spPr/>
      <dgm:t>
        <a:bodyPr/>
        <a:lstStyle/>
        <a:p>
          <a:r>
            <a:rPr lang="es-ES_tradnl" b="1" smtClean="0"/>
            <a:t>Producto</a:t>
          </a:r>
          <a:endParaRPr lang="es-EC" dirty="0"/>
        </a:p>
      </dgm:t>
    </dgm:pt>
    <dgm:pt modelId="{5ED46A88-B599-42B8-A074-06A7411BF617}" type="parTrans" cxnId="{E5BE4021-D024-40FB-B411-F89920B60FA6}">
      <dgm:prSet/>
      <dgm:spPr/>
      <dgm:t>
        <a:bodyPr/>
        <a:lstStyle/>
        <a:p>
          <a:endParaRPr lang="es-EC"/>
        </a:p>
      </dgm:t>
    </dgm:pt>
    <dgm:pt modelId="{71F685BE-CD5A-4527-8750-7B0858369A72}" type="sibTrans" cxnId="{E5BE4021-D024-40FB-B411-F89920B60FA6}">
      <dgm:prSet/>
      <dgm:spPr/>
      <dgm:t>
        <a:bodyPr/>
        <a:lstStyle/>
        <a:p>
          <a:endParaRPr lang="es-EC"/>
        </a:p>
      </dgm:t>
    </dgm:pt>
    <dgm:pt modelId="{95B7C542-FC6F-4490-8300-FD7E5A4C0CB4}">
      <dgm:prSet/>
      <dgm:spPr/>
      <dgm:t>
        <a:bodyPr/>
        <a:lstStyle/>
        <a:p>
          <a:r>
            <a:rPr lang="es-ES_tradnl" dirty="0" smtClean="0"/>
            <a:t>Se define como producto a todo aquello que una persona recibe en un intercambio.</a:t>
          </a:r>
        </a:p>
      </dgm:t>
    </dgm:pt>
    <dgm:pt modelId="{A1FCDA8F-468D-4AFE-B7EC-72D2A2EF45F9}" type="parTrans" cxnId="{8EE4BA02-167B-4575-8E74-FEAE614D3591}">
      <dgm:prSet/>
      <dgm:spPr/>
      <dgm:t>
        <a:bodyPr/>
        <a:lstStyle/>
        <a:p>
          <a:endParaRPr lang="es-EC"/>
        </a:p>
      </dgm:t>
    </dgm:pt>
    <dgm:pt modelId="{AA188244-2688-4920-B7DB-AC9120EAA53E}" type="sibTrans" cxnId="{8EE4BA02-167B-4575-8E74-FEAE614D3591}">
      <dgm:prSet/>
      <dgm:spPr/>
      <dgm:t>
        <a:bodyPr/>
        <a:lstStyle/>
        <a:p>
          <a:endParaRPr lang="es-EC"/>
        </a:p>
      </dgm:t>
    </dgm:pt>
    <dgm:pt modelId="{CB7CACC4-F067-47CC-B63A-DCEB18BB5A87}">
      <dgm:prSet/>
      <dgm:spPr/>
      <dgm:t>
        <a:bodyPr/>
        <a:lstStyle/>
        <a:p>
          <a:r>
            <a:rPr lang="es-ES_tradnl" b="1" dirty="0" smtClean="0"/>
            <a:t>Desarrollo de productos, proceso de desarrollo de nuevos productos y desarrollo de marcas.</a:t>
          </a:r>
          <a:endParaRPr lang="es-ES_tradnl" dirty="0" smtClean="0"/>
        </a:p>
      </dgm:t>
    </dgm:pt>
    <dgm:pt modelId="{42E8EA9C-5EB7-4A52-A6CD-331F6AEC1251}" type="parTrans" cxnId="{9BA98F15-270C-4A2B-8F4E-E63EDA0F7CD3}">
      <dgm:prSet/>
      <dgm:spPr/>
      <dgm:t>
        <a:bodyPr/>
        <a:lstStyle/>
        <a:p>
          <a:endParaRPr lang="es-EC"/>
        </a:p>
      </dgm:t>
    </dgm:pt>
    <dgm:pt modelId="{0FCC3AB5-F31B-45ED-8B90-77438EEC9A56}" type="sibTrans" cxnId="{9BA98F15-270C-4A2B-8F4E-E63EDA0F7CD3}">
      <dgm:prSet/>
      <dgm:spPr/>
      <dgm:t>
        <a:bodyPr/>
        <a:lstStyle/>
        <a:p>
          <a:endParaRPr lang="es-EC"/>
        </a:p>
      </dgm:t>
    </dgm:pt>
    <dgm:pt modelId="{15CFCE2D-2549-4B3F-ABD5-905508B01823}" type="pres">
      <dgm:prSet presAssocID="{D91877BF-0B73-4B40-A630-4F0F68133CC8}" presName="linear" presStyleCnt="0">
        <dgm:presLayoutVars>
          <dgm:animLvl val="lvl"/>
          <dgm:resizeHandles val="exact"/>
        </dgm:presLayoutVars>
      </dgm:prSet>
      <dgm:spPr/>
      <dgm:t>
        <a:bodyPr/>
        <a:lstStyle/>
        <a:p>
          <a:endParaRPr lang="es-EC"/>
        </a:p>
      </dgm:t>
    </dgm:pt>
    <dgm:pt modelId="{007B67E0-3496-4B5E-9273-5701617851D8}" type="pres">
      <dgm:prSet presAssocID="{CB735332-34F2-4117-9D4D-6265C1404F8A}" presName="parentText" presStyleLbl="node1" presStyleIdx="0" presStyleCnt="4">
        <dgm:presLayoutVars>
          <dgm:chMax val="0"/>
          <dgm:bulletEnabled val="1"/>
        </dgm:presLayoutVars>
      </dgm:prSet>
      <dgm:spPr/>
      <dgm:t>
        <a:bodyPr/>
        <a:lstStyle/>
        <a:p>
          <a:endParaRPr lang="es-EC"/>
        </a:p>
      </dgm:t>
    </dgm:pt>
    <dgm:pt modelId="{1A3C1458-6379-41C3-B636-405E3B54E87D}" type="pres">
      <dgm:prSet presAssocID="{CB735332-34F2-4117-9D4D-6265C1404F8A}" presName="childText" presStyleLbl="revTx" presStyleIdx="0" presStyleCnt="4">
        <dgm:presLayoutVars>
          <dgm:bulletEnabled val="1"/>
        </dgm:presLayoutVars>
      </dgm:prSet>
      <dgm:spPr/>
      <dgm:t>
        <a:bodyPr/>
        <a:lstStyle/>
        <a:p>
          <a:endParaRPr lang="es-EC"/>
        </a:p>
      </dgm:t>
    </dgm:pt>
    <dgm:pt modelId="{877FD492-5DBE-490D-942E-131172F97737}" type="pres">
      <dgm:prSet presAssocID="{0A947093-F4AB-4870-A628-F380A58EC20A}" presName="parentText" presStyleLbl="node1" presStyleIdx="1" presStyleCnt="4">
        <dgm:presLayoutVars>
          <dgm:chMax val="0"/>
          <dgm:bulletEnabled val="1"/>
        </dgm:presLayoutVars>
      </dgm:prSet>
      <dgm:spPr/>
      <dgm:t>
        <a:bodyPr/>
        <a:lstStyle/>
        <a:p>
          <a:endParaRPr lang="es-EC"/>
        </a:p>
      </dgm:t>
    </dgm:pt>
    <dgm:pt modelId="{5F7ACA14-B800-46E5-A74B-DF5D03681229}" type="pres">
      <dgm:prSet presAssocID="{0A947093-F4AB-4870-A628-F380A58EC20A}" presName="childText" presStyleLbl="revTx" presStyleIdx="1" presStyleCnt="4">
        <dgm:presLayoutVars>
          <dgm:bulletEnabled val="1"/>
        </dgm:presLayoutVars>
      </dgm:prSet>
      <dgm:spPr/>
      <dgm:t>
        <a:bodyPr/>
        <a:lstStyle/>
        <a:p>
          <a:endParaRPr lang="es-EC"/>
        </a:p>
      </dgm:t>
    </dgm:pt>
    <dgm:pt modelId="{CBD9A3FD-C908-4BAF-80FE-B7CF85B3A822}" type="pres">
      <dgm:prSet presAssocID="{DC123F02-48B8-4E29-98BC-B958B315C230}" presName="parentText" presStyleLbl="node1" presStyleIdx="2" presStyleCnt="4">
        <dgm:presLayoutVars>
          <dgm:chMax val="0"/>
          <dgm:bulletEnabled val="1"/>
        </dgm:presLayoutVars>
      </dgm:prSet>
      <dgm:spPr/>
      <dgm:t>
        <a:bodyPr/>
        <a:lstStyle/>
        <a:p>
          <a:endParaRPr lang="es-EC"/>
        </a:p>
      </dgm:t>
    </dgm:pt>
    <dgm:pt modelId="{10D95B02-70A1-4DFF-8567-3A6C61625A62}" type="pres">
      <dgm:prSet presAssocID="{DC123F02-48B8-4E29-98BC-B958B315C230}" presName="childText" presStyleLbl="revTx" presStyleIdx="2" presStyleCnt="4">
        <dgm:presLayoutVars>
          <dgm:bulletEnabled val="1"/>
        </dgm:presLayoutVars>
      </dgm:prSet>
      <dgm:spPr/>
      <dgm:t>
        <a:bodyPr/>
        <a:lstStyle/>
        <a:p>
          <a:endParaRPr lang="es-EC"/>
        </a:p>
      </dgm:t>
    </dgm:pt>
    <dgm:pt modelId="{6E171430-C7E0-44F9-B509-59E3C7D018CF}" type="pres">
      <dgm:prSet presAssocID="{80E0A1EA-3C0F-47C9-8CB9-D9A4858E9C14}" presName="parentText" presStyleLbl="node1" presStyleIdx="3" presStyleCnt="4">
        <dgm:presLayoutVars>
          <dgm:chMax val="0"/>
          <dgm:bulletEnabled val="1"/>
        </dgm:presLayoutVars>
      </dgm:prSet>
      <dgm:spPr/>
      <dgm:t>
        <a:bodyPr/>
        <a:lstStyle/>
        <a:p>
          <a:endParaRPr lang="es-EC"/>
        </a:p>
      </dgm:t>
    </dgm:pt>
    <dgm:pt modelId="{5E8E00DC-A579-44EE-A407-7BEB33427F99}" type="pres">
      <dgm:prSet presAssocID="{80E0A1EA-3C0F-47C9-8CB9-D9A4858E9C14}" presName="childText" presStyleLbl="revTx" presStyleIdx="3" presStyleCnt="4">
        <dgm:presLayoutVars>
          <dgm:bulletEnabled val="1"/>
        </dgm:presLayoutVars>
      </dgm:prSet>
      <dgm:spPr/>
      <dgm:t>
        <a:bodyPr/>
        <a:lstStyle/>
        <a:p>
          <a:endParaRPr lang="es-EC"/>
        </a:p>
      </dgm:t>
    </dgm:pt>
  </dgm:ptLst>
  <dgm:cxnLst>
    <dgm:cxn modelId="{0711C278-52F5-4949-BA8C-915C07CB05DA}" srcId="{D91877BF-0B73-4B40-A630-4F0F68133CC8}" destId="{80E0A1EA-3C0F-47C9-8CB9-D9A4858E9C14}" srcOrd="3" destOrd="0" parTransId="{362B2CA2-8189-481B-9CF8-C677319C5AA1}" sibTransId="{5BB39887-BDC5-4920-B0FC-C471E7F41430}"/>
    <dgm:cxn modelId="{A1452C47-17BC-4919-9309-D1A320F2B0C2}" type="presOf" srcId="{D91877BF-0B73-4B40-A630-4F0F68133CC8}" destId="{15CFCE2D-2549-4B3F-ABD5-905508B01823}" srcOrd="0" destOrd="0" presId="urn:microsoft.com/office/officeart/2005/8/layout/vList2"/>
    <dgm:cxn modelId="{47124A03-2D8C-46D9-8DC3-33BE91421267}" srcId="{D91877BF-0B73-4B40-A630-4F0F68133CC8}" destId="{0A947093-F4AB-4870-A628-F380A58EC20A}" srcOrd="1" destOrd="0" parTransId="{8A250B81-2011-4909-AB5E-203A8D6F5D7A}" sibTransId="{E777D369-91BA-414E-BDE9-F20E7409AD8C}"/>
    <dgm:cxn modelId="{8EE4BA02-167B-4575-8E74-FEAE614D3591}" srcId="{CB735332-34F2-4117-9D4D-6265C1404F8A}" destId="{95B7C542-FC6F-4490-8300-FD7E5A4C0CB4}" srcOrd="0" destOrd="0" parTransId="{A1FCDA8F-468D-4AFE-B7EC-72D2A2EF45F9}" sibTransId="{AA188244-2688-4920-B7DB-AC9120EAA53E}"/>
    <dgm:cxn modelId="{840CF608-8514-4A65-9E0D-838FCCE0845E}" srcId="{0A947093-F4AB-4870-A628-F380A58EC20A}" destId="{3EB469A6-ED5D-43C5-8767-34FEBE38FD4E}" srcOrd="0" destOrd="0" parTransId="{0F4B5561-CFD6-4170-9DAA-B2C9B3970EB5}" sibTransId="{78D429D7-B868-4D1D-AFBD-37CAD77EF60D}"/>
    <dgm:cxn modelId="{A9DAEF9A-C895-46A2-832E-BFDE562D2D39}" type="presOf" srcId="{80E0A1EA-3C0F-47C9-8CB9-D9A4858E9C14}" destId="{6E171430-C7E0-44F9-B509-59E3C7D018CF}" srcOrd="0" destOrd="0" presId="urn:microsoft.com/office/officeart/2005/8/layout/vList2"/>
    <dgm:cxn modelId="{E6C136FC-D462-4201-B788-49F8AABEB986}" type="presOf" srcId="{3EB469A6-ED5D-43C5-8767-34FEBE38FD4E}" destId="{5F7ACA14-B800-46E5-A74B-DF5D03681229}" srcOrd="0" destOrd="0" presId="urn:microsoft.com/office/officeart/2005/8/layout/vList2"/>
    <dgm:cxn modelId="{74032A22-31B4-49A9-8327-97ABFE78203C}" type="presOf" srcId="{C7B8FCE9-19A7-4913-AF45-4FD4A96ADD4A}" destId="{5E8E00DC-A579-44EE-A407-7BEB33427F99}" srcOrd="0" destOrd="0" presId="urn:microsoft.com/office/officeart/2005/8/layout/vList2"/>
    <dgm:cxn modelId="{6FE28640-867D-4D1E-9139-FD773C3D41BC}" type="presOf" srcId="{DC123F02-48B8-4E29-98BC-B958B315C230}" destId="{CBD9A3FD-C908-4BAF-80FE-B7CF85B3A822}" srcOrd="0" destOrd="0" presId="urn:microsoft.com/office/officeart/2005/8/layout/vList2"/>
    <dgm:cxn modelId="{7B13085B-A91E-4DF2-A463-D7F1607EB444}" srcId="{D91877BF-0B73-4B40-A630-4F0F68133CC8}" destId="{DC123F02-48B8-4E29-98BC-B958B315C230}" srcOrd="2" destOrd="0" parTransId="{92002D1A-53AE-4B14-A9BD-BB9899C90B66}" sibTransId="{8023B47C-A307-4A66-A070-830C36AA145E}"/>
    <dgm:cxn modelId="{9BA98F15-270C-4A2B-8F4E-E63EDA0F7CD3}" srcId="{CB735332-34F2-4117-9D4D-6265C1404F8A}" destId="{CB7CACC4-F067-47CC-B63A-DCEB18BB5A87}" srcOrd="1" destOrd="0" parTransId="{42E8EA9C-5EB7-4A52-A6CD-331F6AEC1251}" sibTransId="{0FCC3AB5-F31B-45ED-8B90-77438EEC9A56}"/>
    <dgm:cxn modelId="{94B2C4A6-A34D-435E-A1AB-33454B2676DC}" type="presOf" srcId="{CB735332-34F2-4117-9D4D-6265C1404F8A}" destId="{007B67E0-3496-4B5E-9273-5701617851D8}" srcOrd="0" destOrd="0" presId="urn:microsoft.com/office/officeart/2005/8/layout/vList2"/>
    <dgm:cxn modelId="{6C9CD915-6162-4EA7-ACB5-E702E248710D}" type="presOf" srcId="{0A947093-F4AB-4870-A628-F380A58EC20A}" destId="{877FD492-5DBE-490D-942E-131172F97737}" srcOrd="0" destOrd="0" presId="urn:microsoft.com/office/officeart/2005/8/layout/vList2"/>
    <dgm:cxn modelId="{91101A41-4910-449F-B325-149E2FB23A2B}" type="presOf" srcId="{6E3A2212-A9B7-4C4D-9635-DBB3E043C091}" destId="{10D95B02-70A1-4DFF-8567-3A6C61625A62}" srcOrd="0" destOrd="0" presId="urn:microsoft.com/office/officeart/2005/8/layout/vList2"/>
    <dgm:cxn modelId="{D496FCAF-6690-4AAF-9CFF-98F98B94B0E5}" srcId="{DC123F02-48B8-4E29-98BC-B958B315C230}" destId="{6E3A2212-A9B7-4C4D-9635-DBB3E043C091}" srcOrd="0" destOrd="0" parTransId="{C7056B0E-4503-4AFE-A561-371429DC0394}" sibTransId="{59B0C746-1EF8-42A3-9EAD-329E28C513D7}"/>
    <dgm:cxn modelId="{E5BE4021-D024-40FB-B411-F89920B60FA6}" srcId="{D91877BF-0B73-4B40-A630-4F0F68133CC8}" destId="{CB735332-34F2-4117-9D4D-6265C1404F8A}" srcOrd="0" destOrd="0" parTransId="{5ED46A88-B599-42B8-A074-06A7411BF617}" sibTransId="{71F685BE-CD5A-4527-8750-7B0858369A72}"/>
    <dgm:cxn modelId="{CBD6D2C2-3D0D-435F-A63C-5CD2DDA3AEF0}" type="presOf" srcId="{CB7CACC4-F067-47CC-B63A-DCEB18BB5A87}" destId="{1A3C1458-6379-41C3-B636-405E3B54E87D}" srcOrd="0" destOrd="1" presId="urn:microsoft.com/office/officeart/2005/8/layout/vList2"/>
    <dgm:cxn modelId="{D386E133-390D-441E-BDD5-092D6E48DCD8}" srcId="{80E0A1EA-3C0F-47C9-8CB9-D9A4858E9C14}" destId="{C7B8FCE9-19A7-4913-AF45-4FD4A96ADD4A}" srcOrd="0" destOrd="0" parTransId="{21791DB3-2AC1-4E92-8259-8BA09F8144DF}" sibTransId="{FFBF8F59-C21E-494F-87C1-9BCE853B297D}"/>
    <dgm:cxn modelId="{066121C4-5403-45AB-B289-BD6D0F3DE953}" type="presOf" srcId="{95B7C542-FC6F-4490-8300-FD7E5A4C0CB4}" destId="{1A3C1458-6379-41C3-B636-405E3B54E87D}" srcOrd="0" destOrd="0" presId="urn:microsoft.com/office/officeart/2005/8/layout/vList2"/>
    <dgm:cxn modelId="{523B1D52-7D99-45F4-A18C-A955DA964B1E}" type="presParOf" srcId="{15CFCE2D-2549-4B3F-ABD5-905508B01823}" destId="{007B67E0-3496-4B5E-9273-5701617851D8}" srcOrd="0" destOrd="0" presId="urn:microsoft.com/office/officeart/2005/8/layout/vList2"/>
    <dgm:cxn modelId="{54CF160B-888F-4BE4-BE08-BD66A4A9768A}" type="presParOf" srcId="{15CFCE2D-2549-4B3F-ABD5-905508B01823}" destId="{1A3C1458-6379-41C3-B636-405E3B54E87D}" srcOrd="1" destOrd="0" presId="urn:microsoft.com/office/officeart/2005/8/layout/vList2"/>
    <dgm:cxn modelId="{2C490BF5-346E-4F39-994D-BFE02914D617}" type="presParOf" srcId="{15CFCE2D-2549-4B3F-ABD5-905508B01823}" destId="{877FD492-5DBE-490D-942E-131172F97737}" srcOrd="2" destOrd="0" presId="urn:microsoft.com/office/officeart/2005/8/layout/vList2"/>
    <dgm:cxn modelId="{F13B2549-3D23-4312-BBDB-605766887A70}" type="presParOf" srcId="{15CFCE2D-2549-4B3F-ABD5-905508B01823}" destId="{5F7ACA14-B800-46E5-A74B-DF5D03681229}" srcOrd="3" destOrd="0" presId="urn:microsoft.com/office/officeart/2005/8/layout/vList2"/>
    <dgm:cxn modelId="{3638791B-49FE-47A9-AAB6-775A9E22DB54}" type="presParOf" srcId="{15CFCE2D-2549-4B3F-ABD5-905508B01823}" destId="{CBD9A3FD-C908-4BAF-80FE-B7CF85B3A822}" srcOrd="4" destOrd="0" presId="urn:microsoft.com/office/officeart/2005/8/layout/vList2"/>
    <dgm:cxn modelId="{3C39327F-E4E9-450E-A4A4-C92164900AFA}" type="presParOf" srcId="{15CFCE2D-2549-4B3F-ABD5-905508B01823}" destId="{10D95B02-70A1-4DFF-8567-3A6C61625A62}" srcOrd="5" destOrd="0" presId="urn:microsoft.com/office/officeart/2005/8/layout/vList2"/>
    <dgm:cxn modelId="{31D11A04-9102-4921-B640-52BDD78753B1}" type="presParOf" srcId="{15CFCE2D-2549-4B3F-ABD5-905508B01823}" destId="{6E171430-C7E0-44F9-B509-59E3C7D018CF}" srcOrd="6" destOrd="0" presId="urn:microsoft.com/office/officeart/2005/8/layout/vList2"/>
    <dgm:cxn modelId="{5A91D3F4-6BF2-4C0C-8714-D52CF88E263A}" type="presParOf" srcId="{15CFCE2D-2549-4B3F-ABD5-905508B01823}" destId="{5E8E00DC-A579-44EE-A407-7BEB33427F99}"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44B17F1-9D14-4950-805C-6185AA2EB1DA}"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s-EC"/>
        </a:p>
      </dgm:t>
    </dgm:pt>
    <dgm:pt modelId="{E5979C9A-B683-407F-9B3C-E3219C76D34A}">
      <dgm:prSet phldrT="[Texto]"/>
      <dgm:spPr/>
      <dgm:t>
        <a:bodyPr/>
        <a:lstStyle/>
        <a:p>
          <a:r>
            <a:rPr lang="es-EC" b="1" dirty="0" smtClean="0">
              <a:solidFill>
                <a:schemeClr val="tx1"/>
              </a:solidFill>
            </a:rPr>
            <a:t>Biorreactor para la producción de BAL</a:t>
          </a:r>
          <a:endParaRPr lang="es-EC" b="1" dirty="0">
            <a:solidFill>
              <a:schemeClr val="tx1"/>
            </a:solidFill>
          </a:endParaRPr>
        </a:p>
      </dgm:t>
    </dgm:pt>
    <dgm:pt modelId="{52415572-DE41-4FCC-9ADB-6912724E3F57}" type="parTrans" cxnId="{99B62EC7-871D-466C-8B21-C44E15891DC6}">
      <dgm:prSet/>
      <dgm:spPr/>
      <dgm:t>
        <a:bodyPr/>
        <a:lstStyle/>
        <a:p>
          <a:endParaRPr lang="es-EC"/>
        </a:p>
      </dgm:t>
    </dgm:pt>
    <dgm:pt modelId="{6C45488A-44DC-4EA5-9EF5-983619DCE35C}" type="sibTrans" cxnId="{99B62EC7-871D-466C-8B21-C44E15891DC6}">
      <dgm:prSet/>
      <dgm:spPr/>
      <dgm:t>
        <a:bodyPr/>
        <a:lstStyle/>
        <a:p>
          <a:endParaRPr lang="es-EC"/>
        </a:p>
      </dgm:t>
    </dgm:pt>
    <dgm:pt modelId="{92CE4CE9-BD41-4CB9-9D7D-CFD410FA011F}" type="pres">
      <dgm:prSet presAssocID="{D44B17F1-9D14-4950-805C-6185AA2EB1DA}" presName="linear" presStyleCnt="0">
        <dgm:presLayoutVars>
          <dgm:animLvl val="lvl"/>
          <dgm:resizeHandles val="exact"/>
        </dgm:presLayoutVars>
      </dgm:prSet>
      <dgm:spPr/>
      <dgm:t>
        <a:bodyPr/>
        <a:lstStyle/>
        <a:p>
          <a:endParaRPr lang="es-EC"/>
        </a:p>
      </dgm:t>
    </dgm:pt>
    <dgm:pt modelId="{8D7A0CDB-EC81-4DDD-A7AE-81997C6F072D}" type="pres">
      <dgm:prSet presAssocID="{E5979C9A-B683-407F-9B3C-E3219C76D34A}" presName="parentText" presStyleLbl="node1" presStyleIdx="0" presStyleCnt="1">
        <dgm:presLayoutVars>
          <dgm:chMax val="0"/>
          <dgm:bulletEnabled val="1"/>
        </dgm:presLayoutVars>
      </dgm:prSet>
      <dgm:spPr/>
      <dgm:t>
        <a:bodyPr/>
        <a:lstStyle/>
        <a:p>
          <a:endParaRPr lang="es-EC"/>
        </a:p>
      </dgm:t>
    </dgm:pt>
  </dgm:ptLst>
  <dgm:cxnLst>
    <dgm:cxn modelId="{4963CE44-BDD5-477E-95E4-8ADFEABE921F}" type="presOf" srcId="{D44B17F1-9D14-4950-805C-6185AA2EB1DA}" destId="{92CE4CE9-BD41-4CB9-9D7D-CFD410FA011F}" srcOrd="0" destOrd="0" presId="urn:microsoft.com/office/officeart/2005/8/layout/vList2"/>
    <dgm:cxn modelId="{99B62EC7-871D-466C-8B21-C44E15891DC6}" srcId="{D44B17F1-9D14-4950-805C-6185AA2EB1DA}" destId="{E5979C9A-B683-407F-9B3C-E3219C76D34A}" srcOrd="0" destOrd="0" parTransId="{52415572-DE41-4FCC-9ADB-6912724E3F57}" sibTransId="{6C45488A-44DC-4EA5-9EF5-983619DCE35C}"/>
    <dgm:cxn modelId="{0E739B24-8E13-44B6-B306-AF200A69CBBE}" type="presOf" srcId="{E5979C9A-B683-407F-9B3C-E3219C76D34A}" destId="{8D7A0CDB-EC81-4DDD-A7AE-81997C6F072D}" srcOrd="0" destOrd="0" presId="urn:microsoft.com/office/officeart/2005/8/layout/vList2"/>
    <dgm:cxn modelId="{7B0ACA58-291A-41F3-B0EA-F5BEB8875E41}" type="presParOf" srcId="{92CE4CE9-BD41-4CB9-9D7D-CFD410FA011F}" destId="{8D7A0CDB-EC81-4DDD-A7AE-81997C6F072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F29015-67B8-4CE9-B621-C8AFEB7E8438}" type="doc">
      <dgm:prSet loTypeId="urn:microsoft.com/office/officeart/2005/8/layout/vList2" loCatId="list" qsTypeId="urn:microsoft.com/office/officeart/2005/8/quickstyle/simple3" qsCatId="simple" csTypeId="urn:microsoft.com/office/officeart/2005/8/colors/accent5_2" csCatId="accent5" phldr="1"/>
      <dgm:spPr/>
      <dgm:t>
        <a:bodyPr/>
        <a:lstStyle/>
        <a:p>
          <a:endParaRPr lang="es-EC"/>
        </a:p>
      </dgm:t>
    </dgm:pt>
    <dgm:pt modelId="{9E3811B2-1D87-4953-BF0B-9E2102D79D76}">
      <dgm:prSet phldrT="[Texto]"/>
      <dgm:spPr/>
      <dgm:t>
        <a:bodyPr/>
        <a:lstStyle/>
        <a:p>
          <a:r>
            <a:rPr lang="es-EC" b="1" dirty="0" smtClean="0"/>
            <a:t>Investigación del mercado </a:t>
          </a:r>
          <a:endParaRPr lang="es-EC" dirty="0"/>
        </a:p>
      </dgm:t>
    </dgm:pt>
    <dgm:pt modelId="{D9C86FA8-B5DB-4910-A942-6AC336B3C64C}" type="parTrans" cxnId="{38AD1DDD-300F-405B-863B-BF4EB651C00D}">
      <dgm:prSet/>
      <dgm:spPr/>
      <dgm:t>
        <a:bodyPr/>
        <a:lstStyle/>
        <a:p>
          <a:endParaRPr lang="es-EC"/>
        </a:p>
      </dgm:t>
    </dgm:pt>
    <dgm:pt modelId="{ED0587FB-B1AE-4EB1-8428-4E967590D8C7}" type="sibTrans" cxnId="{38AD1DDD-300F-405B-863B-BF4EB651C00D}">
      <dgm:prSet/>
      <dgm:spPr/>
      <dgm:t>
        <a:bodyPr/>
        <a:lstStyle/>
        <a:p>
          <a:endParaRPr lang="es-EC"/>
        </a:p>
      </dgm:t>
    </dgm:pt>
    <dgm:pt modelId="{76499860-23C6-4608-A2D8-5991351BCE78}">
      <dgm:prSet/>
      <dgm:spPr/>
      <dgm:t>
        <a:bodyPr/>
        <a:lstStyle/>
        <a:p>
          <a:r>
            <a:rPr lang="es-EC" dirty="0" smtClean="0"/>
            <a:t>Datos del INEC </a:t>
          </a:r>
          <a:r>
            <a:rPr lang="es-EC" dirty="0" smtClean="0">
              <a:sym typeface="Wingdings" panose="05000000000000000000" pitchFamily="2" charset="2"/>
            </a:rPr>
            <a:t> </a:t>
          </a:r>
          <a:r>
            <a:rPr lang="es-EC" dirty="0" smtClean="0"/>
            <a:t>Provincia de Pichincha, cantón Mejía.</a:t>
          </a:r>
          <a:endParaRPr lang="es-EC" dirty="0"/>
        </a:p>
      </dgm:t>
    </dgm:pt>
    <dgm:pt modelId="{A088D419-C942-40FC-8AF5-09F748D7C23F}" type="parTrans" cxnId="{617602FE-8D5E-4248-A4E9-D3B329074F7F}">
      <dgm:prSet/>
      <dgm:spPr/>
      <dgm:t>
        <a:bodyPr/>
        <a:lstStyle/>
        <a:p>
          <a:endParaRPr lang="es-EC"/>
        </a:p>
      </dgm:t>
    </dgm:pt>
    <dgm:pt modelId="{19155AFD-8A4A-487A-989F-D285CA948EA0}" type="sibTrans" cxnId="{617602FE-8D5E-4248-A4E9-D3B329074F7F}">
      <dgm:prSet/>
      <dgm:spPr/>
      <dgm:t>
        <a:bodyPr/>
        <a:lstStyle/>
        <a:p>
          <a:endParaRPr lang="es-EC"/>
        </a:p>
      </dgm:t>
    </dgm:pt>
    <dgm:pt modelId="{A1F933CF-99C5-4A21-AC6E-92B7101B5B45}">
      <dgm:prSet/>
      <dgm:spPr/>
      <dgm:t>
        <a:bodyPr/>
        <a:lstStyle/>
        <a:p>
          <a:r>
            <a:rPr lang="es-EC" b="1" smtClean="0"/>
            <a:t>Dimensionamiento del mercado</a:t>
          </a:r>
          <a:endParaRPr lang="es-EC" dirty="0"/>
        </a:p>
      </dgm:t>
    </dgm:pt>
    <dgm:pt modelId="{8454E3FB-C5EA-4E7C-8F88-07900E6F96A1}" type="parTrans" cxnId="{1C563C94-26D6-4928-B615-9129FD334466}">
      <dgm:prSet/>
      <dgm:spPr/>
      <dgm:t>
        <a:bodyPr/>
        <a:lstStyle/>
        <a:p>
          <a:endParaRPr lang="es-EC"/>
        </a:p>
      </dgm:t>
    </dgm:pt>
    <dgm:pt modelId="{E39931A7-F4C6-4524-A79D-2DAEC9C5CF88}" type="sibTrans" cxnId="{1C563C94-26D6-4928-B615-9129FD334466}">
      <dgm:prSet/>
      <dgm:spPr/>
      <dgm:t>
        <a:bodyPr/>
        <a:lstStyle/>
        <a:p>
          <a:endParaRPr lang="es-EC"/>
        </a:p>
      </dgm:t>
    </dgm:pt>
    <dgm:pt modelId="{38167FF3-E2B9-4DFE-A160-51B1196E42EF}">
      <dgm:prSet/>
      <dgm:spPr/>
      <dgm:t>
        <a:bodyPr/>
        <a:lstStyle/>
        <a:p>
          <a:r>
            <a:rPr lang="es-EC" b="1" dirty="0" smtClean="0"/>
            <a:t>Mercado total:</a:t>
          </a:r>
          <a:r>
            <a:rPr lang="es-EC" dirty="0" smtClean="0"/>
            <a:t> Número de productores ganaderos de la provincia de Pichincha del cantón Mejía.</a:t>
          </a:r>
          <a:endParaRPr lang="es-EC" dirty="0"/>
        </a:p>
      </dgm:t>
    </dgm:pt>
    <dgm:pt modelId="{CACDE20D-F912-4426-B92A-00F50F6F9AF8}" type="parTrans" cxnId="{F09AAC6A-EE94-4EFA-8321-5C281B22714E}">
      <dgm:prSet/>
      <dgm:spPr/>
      <dgm:t>
        <a:bodyPr/>
        <a:lstStyle/>
        <a:p>
          <a:endParaRPr lang="es-EC"/>
        </a:p>
      </dgm:t>
    </dgm:pt>
    <dgm:pt modelId="{1131CAFB-D776-457D-B5BB-1F15381DC42D}" type="sibTrans" cxnId="{F09AAC6A-EE94-4EFA-8321-5C281B22714E}">
      <dgm:prSet/>
      <dgm:spPr/>
      <dgm:t>
        <a:bodyPr/>
        <a:lstStyle/>
        <a:p>
          <a:endParaRPr lang="es-EC"/>
        </a:p>
      </dgm:t>
    </dgm:pt>
    <dgm:pt modelId="{0D0263D6-566C-4E16-8264-948583FEAC7F}">
      <dgm:prSet/>
      <dgm:spPr/>
      <dgm:t>
        <a:bodyPr/>
        <a:lstStyle/>
        <a:p>
          <a:r>
            <a:rPr lang="es-EC" b="1" dirty="0" smtClean="0"/>
            <a:t>Mercado Potencial:</a:t>
          </a:r>
          <a:r>
            <a:rPr lang="es-EC" dirty="0" smtClean="0"/>
            <a:t> Los productores lecheros que emplean ensilaje como fuente de materia seca para la dieta de su ganado.</a:t>
          </a:r>
          <a:endParaRPr lang="es-EC" dirty="0"/>
        </a:p>
      </dgm:t>
    </dgm:pt>
    <dgm:pt modelId="{968C3DE1-6AD2-469A-90BA-E65E16BACAF4}" type="parTrans" cxnId="{5C703902-4153-45A9-8A0C-09632604A0D7}">
      <dgm:prSet/>
      <dgm:spPr/>
      <dgm:t>
        <a:bodyPr/>
        <a:lstStyle/>
        <a:p>
          <a:endParaRPr lang="es-EC"/>
        </a:p>
      </dgm:t>
    </dgm:pt>
    <dgm:pt modelId="{01ACDEB5-B148-4420-AEB9-1658623B7156}" type="sibTrans" cxnId="{5C703902-4153-45A9-8A0C-09632604A0D7}">
      <dgm:prSet/>
      <dgm:spPr/>
      <dgm:t>
        <a:bodyPr/>
        <a:lstStyle/>
        <a:p>
          <a:endParaRPr lang="es-EC"/>
        </a:p>
      </dgm:t>
    </dgm:pt>
    <dgm:pt modelId="{DB5B1CF3-9464-471E-8E43-81E85D4FF671}">
      <dgm:prSet/>
      <dgm:spPr/>
      <dgm:t>
        <a:bodyPr/>
        <a:lstStyle/>
        <a:p>
          <a:r>
            <a:rPr lang="es-EC" b="1" dirty="0" smtClean="0"/>
            <a:t>Mercado Meta: P</a:t>
          </a:r>
          <a:r>
            <a:rPr lang="es-EC" dirty="0" smtClean="0"/>
            <a:t>roductores de silo que están dispuestos a emplear inoculantes en el ensilaje.</a:t>
          </a:r>
          <a:endParaRPr lang="es-EC" dirty="0"/>
        </a:p>
      </dgm:t>
    </dgm:pt>
    <dgm:pt modelId="{10F8A408-264D-436C-AC3C-E56090CD8397}" type="parTrans" cxnId="{1CF8826A-DDAC-4B41-9489-F5C6C22A95A6}">
      <dgm:prSet/>
      <dgm:spPr/>
      <dgm:t>
        <a:bodyPr/>
        <a:lstStyle/>
        <a:p>
          <a:endParaRPr lang="es-EC"/>
        </a:p>
      </dgm:t>
    </dgm:pt>
    <dgm:pt modelId="{2C25844B-B649-410C-8A9C-1E0B8B4AE466}" type="sibTrans" cxnId="{1CF8826A-DDAC-4B41-9489-F5C6C22A95A6}">
      <dgm:prSet/>
      <dgm:spPr/>
      <dgm:t>
        <a:bodyPr/>
        <a:lstStyle/>
        <a:p>
          <a:endParaRPr lang="es-EC"/>
        </a:p>
      </dgm:t>
    </dgm:pt>
    <dgm:pt modelId="{4D9516BF-782B-43BD-90A7-64AC8B892660}">
      <dgm:prSet/>
      <dgm:spPr/>
      <dgm:t>
        <a:bodyPr/>
        <a:lstStyle/>
        <a:p>
          <a:r>
            <a:rPr lang="es-EC" b="1" smtClean="0"/>
            <a:t>Diseño de investigación</a:t>
          </a:r>
          <a:endParaRPr lang="es-EC" dirty="0"/>
        </a:p>
      </dgm:t>
    </dgm:pt>
    <dgm:pt modelId="{2DB11EF2-96E9-451D-ACFB-F419ECD6725F}" type="parTrans" cxnId="{2E944FD3-127C-4095-9448-E8C3BF55CDD1}">
      <dgm:prSet/>
      <dgm:spPr/>
      <dgm:t>
        <a:bodyPr/>
        <a:lstStyle/>
        <a:p>
          <a:endParaRPr lang="es-EC"/>
        </a:p>
      </dgm:t>
    </dgm:pt>
    <dgm:pt modelId="{2C5BD9E3-E50B-489F-88DD-E4C8F3B887A9}" type="sibTrans" cxnId="{2E944FD3-127C-4095-9448-E8C3BF55CDD1}">
      <dgm:prSet/>
      <dgm:spPr/>
      <dgm:t>
        <a:bodyPr/>
        <a:lstStyle/>
        <a:p>
          <a:endParaRPr lang="es-EC"/>
        </a:p>
      </dgm:t>
    </dgm:pt>
    <dgm:pt modelId="{84FD9A04-2145-495E-BB28-B76E49BABFE8}">
      <dgm:prSet/>
      <dgm:spPr/>
      <dgm:t>
        <a:bodyPr/>
        <a:lstStyle/>
        <a:p>
          <a:r>
            <a:rPr lang="es-EC" dirty="0" smtClean="0"/>
            <a:t>Técnica de recolección de datos mediante encuesta.</a:t>
          </a:r>
          <a:endParaRPr lang="es-EC" dirty="0"/>
        </a:p>
      </dgm:t>
    </dgm:pt>
    <dgm:pt modelId="{E3EBF607-CE9C-41A2-B5D3-2A116AD2EC99}" type="parTrans" cxnId="{EF76F74A-6FE5-4250-98C2-11C44203C098}">
      <dgm:prSet/>
      <dgm:spPr/>
      <dgm:t>
        <a:bodyPr/>
        <a:lstStyle/>
        <a:p>
          <a:endParaRPr lang="es-EC"/>
        </a:p>
      </dgm:t>
    </dgm:pt>
    <dgm:pt modelId="{8A13170E-5412-4BF3-A64F-499133BED02D}" type="sibTrans" cxnId="{EF76F74A-6FE5-4250-98C2-11C44203C098}">
      <dgm:prSet/>
      <dgm:spPr/>
      <dgm:t>
        <a:bodyPr/>
        <a:lstStyle/>
        <a:p>
          <a:endParaRPr lang="es-EC"/>
        </a:p>
      </dgm:t>
    </dgm:pt>
    <dgm:pt modelId="{3F4AC3C9-91B4-48CC-B551-18339A377521}" type="pres">
      <dgm:prSet presAssocID="{CCF29015-67B8-4CE9-B621-C8AFEB7E8438}" presName="linear" presStyleCnt="0">
        <dgm:presLayoutVars>
          <dgm:animLvl val="lvl"/>
          <dgm:resizeHandles val="exact"/>
        </dgm:presLayoutVars>
      </dgm:prSet>
      <dgm:spPr/>
      <dgm:t>
        <a:bodyPr/>
        <a:lstStyle/>
        <a:p>
          <a:endParaRPr lang="es-EC"/>
        </a:p>
      </dgm:t>
    </dgm:pt>
    <dgm:pt modelId="{9623BAB5-1D33-48A0-A57C-7A02B2E78E86}" type="pres">
      <dgm:prSet presAssocID="{9E3811B2-1D87-4953-BF0B-9E2102D79D76}" presName="parentText" presStyleLbl="node1" presStyleIdx="0" presStyleCnt="3">
        <dgm:presLayoutVars>
          <dgm:chMax val="0"/>
          <dgm:bulletEnabled val="1"/>
        </dgm:presLayoutVars>
      </dgm:prSet>
      <dgm:spPr/>
      <dgm:t>
        <a:bodyPr/>
        <a:lstStyle/>
        <a:p>
          <a:endParaRPr lang="es-EC"/>
        </a:p>
      </dgm:t>
    </dgm:pt>
    <dgm:pt modelId="{7884BFD7-EC20-46BA-82AB-7C56978E3D14}" type="pres">
      <dgm:prSet presAssocID="{9E3811B2-1D87-4953-BF0B-9E2102D79D76}" presName="childText" presStyleLbl="revTx" presStyleIdx="0" presStyleCnt="3">
        <dgm:presLayoutVars>
          <dgm:bulletEnabled val="1"/>
        </dgm:presLayoutVars>
      </dgm:prSet>
      <dgm:spPr/>
      <dgm:t>
        <a:bodyPr/>
        <a:lstStyle/>
        <a:p>
          <a:endParaRPr lang="es-EC"/>
        </a:p>
      </dgm:t>
    </dgm:pt>
    <dgm:pt modelId="{C64FA3C9-65FE-4405-9F06-FBA57F1C2375}" type="pres">
      <dgm:prSet presAssocID="{A1F933CF-99C5-4A21-AC6E-92B7101B5B45}" presName="parentText" presStyleLbl="node1" presStyleIdx="1" presStyleCnt="3">
        <dgm:presLayoutVars>
          <dgm:chMax val="0"/>
          <dgm:bulletEnabled val="1"/>
        </dgm:presLayoutVars>
      </dgm:prSet>
      <dgm:spPr/>
      <dgm:t>
        <a:bodyPr/>
        <a:lstStyle/>
        <a:p>
          <a:endParaRPr lang="es-EC"/>
        </a:p>
      </dgm:t>
    </dgm:pt>
    <dgm:pt modelId="{75529954-B3BF-45A0-A1C0-52AD3E23A57E}" type="pres">
      <dgm:prSet presAssocID="{A1F933CF-99C5-4A21-AC6E-92B7101B5B45}" presName="childText" presStyleLbl="revTx" presStyleIdx="1" presStyleCnt="3">
        <dgm:presLayoutVars>
          <dgm:bulletEnabled val="1"/>
        </dgm:presLayoutVars>
      </dgm:prSet>
      <dgm:spPr/>
      <dgm:t>
        <a:bodyPr/>
        <a:lstStyle/>
        <a:p>
          <a:endParaRPr lang="es-EC"/>
        </a:p>
      </dgm:t>
    </dgm:pt>
    <dgm:pt modelId="{37BC8998-D14B-4DA9-BBE5-B8E957CCC236}" type="pres">
      <dgm:prSet presAssocID="{4D9516BF-782B-43BD-90A7-64AC8B892660}" presName="parentText" presStyleLbl="node1" presStyleIdx="2" presStyleCnt="3">
        <dgm:presLayoutVars>
          <dgm:chMax val="0"/>
          <dgm:bulletEnabled val="1"/>
        </dgm:presLayoutVars>
      </dgm:prSet>
      <dgm:spPr/>
      <dgm:t>
        <a:bodyPr/>
        <a:lstStyle/>
        <a:p>
          <a:endParaRPr lang="es-EC"/>
        </a:p>
      </dgm:t>
    </dgm:pt>
    <dgm:pt modelId="{B7C1CCE7-4887-49B5-A0DF-D873F068DE78}" type="pres">
      <dgm:prSet presAssocID="{4D9516BF-782B-43BD-90A7-64AC8B892660}" presName="childText" presStyleLbl="revTx" presStyleIdx="2" presStyleCnt="3">
        <dgm:presLayoutVars>
          <dgm:bulletEnabled val="1"/>
        </dgm:presLayoutVars>
      </dgm:prSet>
      <dgm:spPr/>
      <dgm:t>
        <a:bodyPr/>
        <a:lstStyle/>
        <a:p>
          <a:endParaRPr lang="es-EC"/>
        </a:p>
      </dgm:t>
    </dgm:pt>
  </dgm:ptLst>
  <dgm:cxnLst>
    <dgm:cxn modelId="{22A656AA-37EB-4866-AFBA-B61EF7860F75}" type="presOf" srcId="{9E3811B2-1D87-4953-BF0B-9E2102D79D76}" destId="{9623BAB5-1D33-48A0-A57C-7A02B2E78E86}" srcOrd="0" destOrd="0" presId="urn:microsoft.com/office/officeart/2005/8/layout/vList2"/>
    <dgm:cxn modelId="{F09AAC6A-EE94-4EFA-8321-5C281B22714E}" srcId="{A1F933CF-99C5-4A21-AC6E-92B7101B5B45}" destId="{38167FF3-E2B9-4DFE-A160-51B1196E42EF}" srcOrd="0" destOrd="0" parTransId="{CACDE20D-F912-4426-B92A-00F50F6F9AF8}" sibTransId="{1131CAFB-D776-457D-B5BB-1F15381DC42D}"/>
    <dgm:cxn modelId="{C50F1999-0B86-45B7-9338-8F7C35D7F0BB}" type="presOf" srcId="{A1F933CF-99C5-4A21-AC6E-92B7101B5B45}" destId="{C64FA3C9-65FE-4405-9F06-FBA57F1C2375}" srcOrd="0" destOrd="0" presId="urn:microsoft.com/office/officeart/2005/8/layout/vList2"/>
    <dgm:cxn modelId="{1CF8826A-DDAC-4B41-9489-F5C6C22A95A6}" srcId="{A1F933CF-99C5-4A21-AC6E-92B7101B5B45}" destId="{DB5B1CF3-9464-471E-8E43-81E85D4FF671}" srcOrd="2" destOrd="0" parTransId="{10F8A408-264D-436C-AC3C-E56090CD8397}" sibTransId="{2C25844B-B649-410C-8A9C-1E0B8B4AE466}"/>
    <dgm:cxn modelId="{9EFC97E3-2252-4D10-BD22-6F6E78EC3169}" type="presOf" srcId="{38167FF3-E2B9-4DFE-A160-51B1196E42EF}" destId="{75529954-B3BF-45A0-A1C0-52AD3E23A57E}" srcOrd="0" destOrd="0" presId="urn:microsoft.com/office/officeart/2005/8/layout/vList2"/>
    <dgm:cxn modelId="{013B9BE1-D5D5-48C1-86BF-1EE20B96B372}" type="presOf" srcId="{DB5B1CF3-9464-471E-8E43-81E85D4FF671}" destId="{75529954-B3BF-45A0-A1C0-52AD3E23A57E}" srcOrd="0" destOrd="2" presId="urn:microsoft.com/office/officeart/2005/8/layout/vList2"/>
    <dgm:cxn modelId="{C4C6DBF2-E4C5-484C-978B-5E6EBDC4109C}" type="presOf" srcId="{4D9516BF-782B-43BD-90A7-64AC8B892660}" destId="{37BC8998-D14B-4DA9-BBE5-B8E957CCC236}" srcOrd="0" destOrd="0" presId="urn:microsoft.com/office/officeart/2005/8/layout/vList2"/>
    <dgm:cxn modelId="{614AFDE5-063F-43A0-BAB5-7503C404A5FB}" type="presOf" srcId="{76499860-23C6-4608-A2D8-5991351BCE78}" destId="{7884BFD7-EC20-46BA-82AB-7C56978E3D14}" srcOrd="0" destOrd="0" presId="urn:microsoft.com/office/officeart/2005/8/layout/vList2"/>
    <dgm:cxn modelId="{D1EBFA03-6DE9-46F7-A7CA-CDCB77B65AAA}" type="presOf" srcId="{CCF29015-67B8-4CE9-B621-C8AFEB7E8438}" destId="{3F4AC3C9-91B4-48CC-B551-18339A377521}" srcOrd="0" destOrd="0" presId="urn:microsoft.com/office/officeart/2005/8/layout/vList2"/>
    <dgm:cxn modelId="{1C563C94-26D6-4928-B615-9129FD334466}" srcId="{CCF29015-67B8-4CE9-B621-C8AFEB7E8438}" destId="{A1F933CF-99C5-4A21-AC6E-92B7101B5B45}" srcOrd="1" destOrd="0" parTransId="{8454E3FB-C5EA-4E7C-8F88-07900E6F96A1}" sibTransId="{E39931A7-F4C6-4524-A79D-2DAEC9C5CF88}"/>
    <dgm:cxn modelId="{2E944FD3-127C-4095-9448-E8C3BF55CDD1}" srcId="{CCF29015-67B8-4CE9-B621-C8AFEB7E8438}" destId="{4D9516BF-782B-43BD-90A7-64AC8B892660}" srcOrd="2" destOrd="0" parTransId="{2DB11EF2-96E9-451D-ACFB-F419ECD6725F}" sibTransId="{2C5BD9E3-E50B-489F-88DD-E4C8F3B887A9}"/>
    <dgm:cxn modelId="{38AD1DDD-300F-405B-863B-BF4EB651C00D}" srcId="{CCF29015-67B8-4CE9-B621-C8AFEB7E8438}" destId="{9E3811B2-1D87-4953-BF0B-9E2102D79D76}" srcOrd="0" destOrd="0" parTransId="{D9C86FA8-B5DB-4910-A942-6AC336B3C64C}" sibTransId="{ED0587FB-B1AE-4EB1-8428-4E967590D8C7}"/>
    <dgm:cxn modelId="{5C703902-4153-45A9-8A0C-09632604A0D7}" srcId="{A1F933CF-99C5-4A21-AC6E-92B7101B5B45}" destId="{0D0263D6-566C-4E16-8264-948583FEAC7F}" srcOrd="1" destOrd="0" parTransId="{968C3DE1-6AD2-469A-90BA-E65E16BACAF4}" sibTransId="{01ACDEB5-B148-4420-AEB9-1658623B7156}"/>
    <dgm:cxn modelId="{0EDDC048-8F1C-4986-AEFD-C80C715CF047}" type="presOf" srcId="{84FD9A04-2145-495E-BB28-B76E49BABFE8}" destId="{B7C1CCE7-4887-49B5-A0DF-D873F068DE78}" srcOrd="0" destOrd="0" presId="urn:microsoft.com/office/officeart/2005/8/layout/vList2"/>
    <dgm:cxn modelId="{617602FE-8D5E-4248-A4E9-D3B329074F7F}" srcId="{9E3811B2-1D87-4953-BF0B-9E2102D79D76}" destId="{76499860-23C6-4608-A2D8-5991351BCE78}" srcOrd="0" destOrd="0" parTransId="{A088D419-C942-40FC-8AF5-09F748D7C23F}" sibTransId="{19155AFD-8A4A-487A-989F-D285CA948EA0}"/>
    <dgm:cxn modelId="{EF76F74A-6FE5-4250-98C2-11C44203C098}" srcId="{4D9516BF-782B-43BD-90A7-64AC8B892660}" destId="{84FD9A04-2145-495E-BB28-B76E49BABFE8}" srcOrd="0" destOrd="0" parTransId="{E3EBF607-CE9C-41A2-B5D3-2A116AD2EC99}" sibTransId="{8A13170E-5412-4BF3-A64F-499133BED02D}"/>
    <dgm:cxn modelId="{755367F7-7948-4C9B-840B-9B0AB0D2546B}" type="presOf" srcId="{0D0263D6-566C-4E16-8264-948583FEAC7F}" destId="{75529954-B3BF-45A0-A1C0-52AD3E23A57E}" srcOrd="0" destOrd="1" presId="urn:microsoft.com/office/officeart/2005/8/layout/vList2"/>
    <dgm:cxn modelId="{570959B3-A857-4436-B6B3-C16D9DF3B4D7}" type="presParOf" srcId="{3F4AC3C9-91B4-48CC-B551-18339A377521}" destId="{9623BAB5-1D33-48A0-A57C-7A02B2E78E86}" srcOrd="0" destOrd="0" presId="urn:microsoft.com/office/officeart/2005/8/layout/vList2"/>
    <dgm:cxn modelId="{0E006130-2229-4ABA-A4C5-974D3B4C848E}" type="presParOf" srcId="{3F4AC3C9-91B4-48CC-B551-18339A377521}" destId="{7884BFD7-EC20-46BA-82AB-7C56978E3D14}" srcOrd="1" destOrd="0" presId="urn:microsoft.com/office/officeart/2005/8/layout/vList2"/>
    <dgm:cxn modelId="{88315BD6-50A2-407F-8920-6C5DE3608DD1}" type="presParOf" srcId="{3F4AC3C9-91B4-48CC-B551-18339A377521}" destId="{C64FA3C9-65FE-4405-9F06-FBA57F1C2375}" srcOrd="2" destOrd="0" presId="urn:microsoft.com/office/officeart/2005/8/layout/vList2"/>
    <dgm:cxn modelId="{3E81B55F-D61E-46BA-B953-3399DE951FDA}" type="presParOf" srcId="{3F4AC3C9-91B4-48CC-B551-18339A377521}" destId="{75529954-B3BF-45A0-A1C0-52AD3E23A57E}" srcOrd="3" destOrd="0" presId="urn:microsoft.com/office/officeart/2005/8/layout/vList2"/>
    <dgm:cxn modelId="{466AC25F-903C-49A8-A9F5-DC1EEF94BFEE}" type="presParOf" srcId="{3F4AC3C9-91B4-48CC-B551-18339A377521}" destId="{37BC8998-D14B-4DA9-BBE5-B8E957CCC236}" srcOrd="4" destOrd="0" presId="urn:microsoft.com/office/officeart/2005/8/layout/vList2"/>
    <dgm:cxn modelId="{37822B38-5740-4B82-AD82-39457E2A7068}" type="presParOf" srcId="{3F4AC3C9-91B4-48CC-B551-18339A377521}" destId="{B7C1CCE7-4887-49B5-A0DF-D873F068DE78}"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F29015-67B8-4CE9-B621-C8AFEB7E8438}" type="doc">
      <dgm:prSet loTypeId="urn:microsoft.com/office/officeart/2005/8/layout/vList2" loCatId="list" qsTypeId="urn:microsoft.com/office/officeart/2005/8/quickstyle/simple3" qsCatId="simple" csTypeId="urn:microsoft.com/office/officeart/2005/8/colors/accent5_2" csCatId="accent5" phldr="1"/>
      <dgm:spPr/>
      <dgm:t>
        <a:bodyPr/>
        <a:lstStyle/>
        <a:p>
          <a:endParaRPr lang="es-EC"/>
        </a:p>
      </dgm:t>
    </dgm:pt>
    <dgm:pt modelId="{835F79AD-22EF-45AF-8C17-C3172B24F97A}">
      <dgm:prSet phldrT="[Texto]"/>
      <dgm:spPr/>
      <dgm:t>
        <a:bodyPr/>
        <a:lstStyle/>
        <a:p>
          <a:r>
            <a:rPr lang="es-EC" b="1" smtClean="0"/>
            <a:t>Población </a:t>
          </a:r>
          <a:endParaRPr lang="es-EC" dirty="0"/>
        </a:p>
      </dgm:t>
    </dgm:pt>
    <dgm:pt modelId="{3CF6ACA1-5189-4D10-AE08-E563B7D9D988}" type="parTrans" cxnId="{347F8749-BD33-4D32-B121-E84912F9A369}">
      <dgm:prSet/>
      <dgm:spPr/>
      <dgm:t>
        <a:bodyPr/>
        <a:lstStyle/>
        <a:p>
          <a:endParaRPr lang="es-EC"/>
        </a:p>
      </dgm:t>
    </dgm:pt>
    <dgm:pt modelId="{CB963E8D-768E-45AC-B9D3-4273CDFE73D3}" type="sibTrans" cxnId="{347F8749-BD33-4D32-B121-E84912F9A369}">
      <dgm:prSet/>
      <dgm:spPr/>
      <dgm:t>
        <a:bodyPr/>
        <a:lstStyle/>
        <a:p>
          <a:endParaRPr lang="es-EC"/>
        </a:p>
      </dgm:t>
    </dgm:pt>
    <dgm:pt modelId="{87C37B4C-94D8-444C-9AE7-CAC1DF790F17}">
      <dgm:prSet/>
      <dgm:spPr/>
      <dgm:t>
        <a:bodyPr/>
        <a:lstStyle/>
        <a:p>
          <a:r>
            <a:rPr lang="es-EC" b="1" smtClean="0"/>
            <a:t>Diseño de Encuesta </a:t>
          </a:r>
          <a:endParaRPr lang="es-EC" dirty="0"/>
        </a:p>
      </dgm:t>
    </dgm:pt>
    <dgm:pt modelId="{54877462-687F-4221-A179-D62B99377C8C}" type="parTrans" cxnId="{14CD8042-D824-4D41-AC7D-C5101DF8EB24}">
      <dgm:prSet/>
      <dgm:spPr/>
      <dgm:t>
        <a:bodyPr/>
        <a:lstStyle/>
        <a:p>
          <a:endParaRPr lang="es-EC"/>
        </a:p>
      </dgm:t>
    </dgm:pt>
    <dgm:pt modelId="{986E7B2A-9DC1-469F-AC25-0DA69699D200}" type="sibTrans" cxnId="{14CD8042-D824-4D41-AC7D-C5101DF8EB24}">
      <dgm:prSet/>
      <dgm:spPr/>
      <dgm:t>
        <a:bodyPr/>
        <a:lstStyle/>
        <a:p>
          <a:endParaRPr lang="es-EC"/>
        </a:p>
      </dgm:t>
    </dgm:pt>
    <dgm:pt modelId="{0EF2F17D-0F8A-4341-8BA2-F9B3C10CEC5C}">
      <dgm:prSet/>
      <dgm:spPr/>
      <dgm:t>
        <a:bodyPr/>
        <a:lstStyle/>
        <a:p>
          <a:r>
            <a:rPr lang="es-EC" dirty="0" smtClean="0"/>
            <a:t>Se determinó el nivel de conocimiento sobre la elaboración de silo</a:t>
          </a:r>
          <a:endParaRPr lang="es-EC" dirty="0"/>
        </a:p>
      </dgm:t>
    </dgm:pt>
    <dgm:pt modelId="{07E7799A-EBE5-426B-BA44-3342426D42D3}" type="parTrans" cxnId="{9FFE9E71-29D8-4F0D-9ADC-59B9F57BB24D}">
      <dgm:prSet/>
      <dgm:spPr/>
      <dgm:t>
        <a:bodyPr/>
        <a:lstStyle/>
        <a:p>
          <a:endParaRPr lang="es-EC"/>
        </a:p>
      </dgm:t>
    </dgm:pt>
    <dgm:pt modelId="{90107F69-429E-464F-ADFF-C5302D4AF373}" type="sibTrans" cxnId="{9FFE9E71-29D8-4F0D-9ADC-59B9F57BB24D}">
      <dgm:prSet/>
      <dgm:spPr/>
      <dgm:t>
        <a:bodyPr/>
        <a:lstStyle/>
        <a:p>
          <a:endParaRPr lang="es-EC"/>
        </a:p>
      </dgm:t>
    </dgm:pt>
    <dgm:pt modelId="{E7D090B1-5EA5-4C56-9424-177AB912FC80}">
      <dgm:prSet/>
      <dgm:spPr/>
      <dgm:t>
        <a:bodyPr/>
        <a:lstStyle/>
        <a:p>
          <a:r>
            <a:rPr lang="es-EC" dirty="0" smtClean="0"/>
            <a:t>Permitió establecer la posible demanda del </a:t>
          </a:r>
          <a:r>
            <a:rPr lang="es-EC" dirty="0" err="1" smtClean="0"/>
            <a:t>bioinoculante</a:t>
          </a:r>
          <a:r>
            <a:rPr lang="es-EC" dirty="0" smtClean="0"/>
            <a:t> que los productores ganaderos podrían requerir. </a:t>
          </a:r>
          <a:endParaRPr lang="es-EC" dirty="0"/>
        </a:p>
      </dgm:t>
    </dgm:pt>
    <dgm:pt modelId="{71044BC8-1849-464A-A795-8A92CD3B7E23}" type="parTrans" cxnId="{84FB43F2-A687-4D10-B3FE-CC386972A3C7}">
      <dgm:prSet/>
      <dgm:spPr/>
      <dgm:t>
        <a:bodyPr/>
        <a:lstStyle/>
        <a:p>
          <a:endParaRPr lang="es-EC"/>
        </a:p>
      </dgm:t>
    </dgm:pt>
    <dgm:pt modelId="{7DC38D64-A4C8-480D-9AEA-E5876E452559}" type="sibTrans" cxnId="{84FB43F2-A687-4D10-B3FE-CC386972A3C7}">
      <dgm:prSet/>
      <dgm:spPr/>
      <dgm:t>
        <a:bodyPr/>
        <a:lstStyle/>
        <a:p>
          <a:endParaRPr lang="es-EC"/>
        </a:p>
      </dgm:t>
    </dgm:pt>
    <dgm:pt modelId="{DD6FF3BB-871B-4F71-A759-C056DBB89AEA}">
      <dgm:prSet/>
      <dgm:spPr/>
      <dgm:t>
        <a:bodyPr/>
        <a:lstStyle/>
        <a:p>
          <a:r>
            <a:rPr lang="es-EC" dirty="0" smtClean="0"/>
            <a:t>Se determinó el nivel de aceptación del uso de inoculantes para la preservación de silos.</a:t>
          </a:r>
          <a:endParaRPr lang="es-EC" dirty="0"/>
        </a:p>
      </dgm:t>
    </dgm:pt>
    <dgm:pt modelId="{19C8855D-251F-4590-B779-EBDA509FF86B}" type="parTrans" cxnId="{24C29B0E-AA31-4382-8A91-E79457BE187D}">
      <dgm:prSet/>
      <dgm:spPr/>
      <dgm:t>
        <a:bodyPr/>
        <a:lstStyle/>
        <a:p>
          <a:endParaRPr lang="es-EC"/>
        </a:p>
      </dgm:t>
    </dgm:pt>
    <dgm:pt modelId="{25138C09-6D89-4D6A-AD87-0D48505C4CF5}" type="sibTrans" cxnId="{24C29B0E-AA31-4382-8A91-E79457BE187D}">
      <dgm:prSet/>
      <dgm:spPr/>
      <dgm:t>
        <a:bodyPr/>
        <a:lstStyle/>
        <a:p>
          <a:endParaRPr lang="es-EC"/>
        </a:p>
      </dgm:t>
    </dgm:pt>
    <dgm:pt modelId="{6A48BE74-BB9D-436B-AAFB-9C50D9896509}">
      <dgm:prSet/>
      <dgm:spPr/>
      <dgm:t>
        <a:bodyPr/>
        <a:lstStyle/>
        <a:p>
          <a:r>
            <a:rPr lang="es-EC" dirty="0" smtClean="0"/>
            <a:t>Productores ganaderos de la provincia de Pichincha es de 23.278 y de esto el 12,5% corresponden a los productores del cantón Mejía. </a:t>
          </a:r>
          <a:endParaRPr lang="es-EC" dirty="0"/>
        </a:p>
      </dgm:t>
    </dgm:pt>
    <dgm:pt modelId="{A427576D-3BBB-4571-9F88-6A53E3029780}" type="parTrans" cxnId="{D606CC2A-37F3-4136-982A-D5BB79980D1D}">
      <dgm:prSet/>
      <dgm:spPr/>
      <dgm:t>
        <a:bodyPr/>
        <a:lstStyle/>
        <a:p>
          <a:endParaRPr lang="es-EC"/>
        </a:p>
      </dgm:t>
    </dgm:pt>
    <dgm:pt modelId="{D8D8EF01-03DF-4ABC-BDE1-4C88BA6B9D55}" type="sibTrans" cxnId="{D606CC2A-37F3-4136-982A-D5BB79980D1D}">
      <dgm:prSet/>
      <dgm:spPr/>
      <dgm:t>
        <a:bodyPr/>
        <a:lstStyle/>
        <a:p>
          <a:endParaRPr lang="es-EC"/>
        </a:p>
      </dgm:t>
    </dgm:pt>
    <dgm:pt modelId="{740FD865-F1D1-4D23-9DA8-36AB4F3E1782}">
      <dgm:prSet/>
      <dgm:spPr/>
      <dgm:t>
        <a:bodyPr/>
        <a:lstStyle/>
        <a:p>
          <a:r>
            <a:rPr lang="es-EC" b="1" smtClean="0"/>
            <a:t>Muestra</a:t>
          </a:r>
          <a:endParaRPr lang="es-EC" dirty="0"/>
        </a:p>
      </dgm:t>
    </dgm:pt>
    <dgm:pt modelId="{61F5C512-5149-428C-A372-A96AF23E12DA}" type="parTrans" cxnId="{3C03E5D5-D8C7-4C3F-B561-A54FEE3ED87B}">
      <dgm:prSet/>
      <dgm:spPr/>
      <dgm:t>
        <a:bodyPr/>
        <a:lstStyle/>
        <a:p>
          <a:endParaRPr lang="es-EC"/>
        </a:p>
      </dgm:t>
    </dgm:pt>
    <dgm:pt modelId="{45996D20-A418-42F3-BA48-49C52FD2B59F}" type="sibTrans" cxnId="{3C03E5D5-D8C7-4C3F-B561-A54FEE3ED87B}">
      <dgm:prSet/>
      <dgm:spPr/>
      <dgm:t>
        <a:bodyPr/>
        <a:lstStyle/>
        <a:p>
          <a:endParaRPr lang="es-EC"/>
        </a:p>
      </dgm:t>
    </dgm:pt>
    <dgm:pt modelId="{B912D200-8D6A-40E4-951F-22A585D0E128}">
      <dgm:prSet/>
      <dgm:spPr/>
      <dgm:t>
        <a:bodyPr/>
        <a:lstStyle/>
        <a:p>
          <a:r>
            <a:rPr lang="es-EC" dirty="0" smtClean="0"/>
            <a:t>Encuesta piloto --  determinar las probabilidades de aceptación o rechazo acerca del uso del </a:t>
          </a:r>
          <a:r>
            <a:rPr lang="es-EC" dirty="0" err="1" smtClean="0"/>
            <a:t>bioinoculante</a:t>
          </a:r>
          <a:endParaRPr lang="es-EC" dirty="0"/>
        </a:p>
      </dgm:t>
    </dgm:pt>
    <dgm:pt modelId="{CC89BA9B-F8B2-4C34-B495-1D767553F4F6}" type="parTrans" cxnId="{C4B160FC-5DE0-4B7D-8C40-E5728F27AA6F}">
      <dgm:prSet/>
      <dgm:spPr/>
      <dgm:t>
        <a:bodyPr/>
        <a:lstStyle/>
        <a:p>
          <a:endParaRPr lang="es-EC"/>
        </a:p>
      </dgm:t>
    </dgm:pt>
    <dgm:pt modelId="{756368F8-1DD2-4E1F-9472-040692A326B3}" type="sibTrans" cxnId="{C4B160FC-5DE0-4B7D-8C40-E5728F27AA6F}">
      <dgm:prSet/>
      <dgm:spPr/>
      <dgm:t>
        <a:bodyPr/>
        <a:lstStyle/>
        <a:p>
          <a:endParaRPr lang="es-EC"/>
        </a:p>
      </dgm:t>
    </dgm:pt>
    <dgm:pt modelId="{3F4AC3C9-91B4-48CC-B551-18339A377521}" type="pres">
      <dgm:prSet presAssocID="{CCF29015-67B8-4CE9-B621-C8AFEB7E8438}" presName="linear" presStyleCnt="0">
        <dgm:presLayoutVars>
          <dgm:animLvl val="lvl"/>
          <dgm:resizeHandles val="exact"/>
        </dgm:presLayoutVars>
      </dgm:prSet>
      <dgm:spPr/>
      <dgm:t>
        <a:bodyPr/>
        <a:lstStyle/>
        <a:p>
          <a:endParaRPr lang="es-EC"/>
        </a:p>
      </dgm:t>
    </dgm:pt>
    <dgm:pt modelId="{671FA9FE-D4E0-4086-B48A-2B798870A030}" type="pres">
      <dgm:prSet presAssocID="{87C37B4C-94D8-444C-9AE7-CAC1DF790F17}" presName="parentText" presStyleLbl="node1" presStyleIdx="0" presStyleCnt="3">
        <dgm:presLayoutVars>
          <dgm:chMax val="0"/>
          <dgm:bulletEnabled val="1"/>
        </dgm:presLayoutVars>
      </dgm:prSet>
      <dgm:spPr/>
      <dgm:t>
        <a:bodyPr/>
        <a:lstStyle/>
        <a:p>
          <a:endParaRPr lang="es-EC"/>
        </a:p>
      </dgm:t>
    </dgm:pt>
    <dgm:pt modelId="{DC89B74B-0A40-49DD-82FF-38B034C31A20}" type="pres">
      <dgm:prSet presAssocID="{87C37B4C-94D8-444C-9AE7-CAC1DF790F17}" presName="childText" presStyleLbl="revTx" presStyleIdx="0" presStyleCnt="3">
        <dgm:presLayoutVars>
          <dgm:bulletEnabled val="1"/>
        </dgm:presLayoutVars>
      </dgm:prSet>
      <dgm:spPr/>
      <dgm:t>
        <a:bodyPr/>
        <a:lstStyle/>
        <a:p>
          <a:endParaRPr lang="es-EC"/>
        </a:p>
      </dgm:t>
    </dgm:pt>
    <dgm:pt modelId="{D4B3A934-FB9B-4464-904B-A4D42D9BC40B}" type="pres">
      <dgm:prSet presAssocID="{835F79AD-22EF-45AF-8C17-C3172B24F97A}" presName="parentText" presStyleLbl="node1" presStyleIdx="1" presStyleCnt="3">
        <dgm:presLayoutVars>
          <dgm:chMax val="0"/>
          <dgm:bulletEnabled val="1"/>
        </dgm:presLayoutVars>
      </dgm:prSet>
      <dgm:spPr/>
      <dgm:t>
        <a:bodyPr/>
        <a:lstStyle/>
        <a:p>
          <a:endParaRPr lang="es-EC"/>
        </a:p>
      </dgm:t>
    </dgm:pt>
    <dgm:pt modelId="{16346E1D-18EE-49D8-AFBA-2D9A83AADAD8}" type="pres">
      <dgm:prSet presAssocID="{835F79AD-22EF-45AF-8C17-C3172B24F97A}" presName="childText" presStyleLbl="revTx" presStyleIdx="1" presStyleCnt="3">
        <dgm:presLayoutVars>
          <dgm:bulletEnabled val="1"/>
        </dgm:presLayoutVars>
      </dgm:prSet>
      <dgm:spPr/>
      <dgm:t>
        <a:bodyPr/>
        <a:lstStyle/>
        <a:p>
          <a:endParaRPr lang="es-EC"/>
        </a:p>
      </dgm:t>
    </dgm:pt>
    <dgm:pt modelId="{04BBA161-2CE2-47C2-BB8A-F2D4F3188117}" type="pres">
      <dgm:prSet presAssocID="{740FD865-F1D1-4D23-9DA8-36AB4F3E1782}" presName="parentText" presStyleLbl="node1" presStyleIdx="2" presStyleCnt="3">
        <dgm:presLayoutVars>
          <dgm:chMax val="0"/>
          <dgm:bulletEnabled val="1"/>
        </dgm:presLayoutVars>
      </dgm:prSet>
      <dgm:spPr/>
      <dgm:t>
        <a:bodyPr/>
        <a:lstStyle/>
        <a:p>
          <a:endParaRPr lang="es-EC"/>
        </a:p>
      </dgm:t>
    </dgm:pt>
    <dgm:pt modelId="{C9867AB3-B045-4EC0-A9BC-AF3B8ABF286F}" type="pres">
      <dgm:prSet presAssocID="{740FD865-F1D1-4D23-9DA8-36AB4F3E1782}" presName="childText" presStyleLbl="revTx" presStyleIdx="2" presStyleCnt="3">
        <dgm:presLayoutVars>
          <dgm:bulletEnabled val="1"/>
        </dgm:presLayoutVars>
      </dgm:prSet>
      <dgm:spPr/>
      <dgm:t>
        <a:bodyPr/>
        <a:lstStyle/>
        <a:p>
          <a:endParaRPr lang="es-EC"/>
        </a:p>
      </dgm:t>
    </dgm:pt>
  </dgm:ptLst>
  <dgm:cxnLst>
    <dgm:cxn modelId="{C4B160FC-5DE0-4B7D-8C40-E5728F27AA6F}" srcId="{740FD865-F1D1-4D23-9DA8-36AB4F3E1782}" destId="{B912D200-8D6A-40E4-951F-22A585D0E128}" srcOrd="0" destOrd="0" parTransId="{CC89BA9B-F8B2-4C34-B495-1D767553F4F6}" sibTransId="{756368F8-1DD2-4E1F-9472-040692A326B3}"/>
    <dgm:cxn modelId="{7B8D7F37-2EFB-4BE6-A075-1F48FAC575B4}" type="presOf" srcId="{CCF29015-67B8-4CE9-B621-C8AFEB7E8438}" destId="{3F4AC3C9-91B4-48CC-B551-18339A377521}" srcOrd="0" destOrd="0" presId="urn:microsoft.com/office/officeart/2005/8/layout/vList2"/>
    <dgm:cxn modelId="{84FB43F2-A687-4D10-B3FE-CC386972A3C7}" srcId="{87C37B4C-94D8-444C-9AE7-CAC1DF790F17}" destId="{E7D090B1-5EA5-4C56-9424-177AB912FC80}" srcOrd="0" destOrd="0" parTransId="{71044BC8-1849-464A-A795-8A92CD3B7E23}" sibTransId="{7DC38D64-A4C8-480D-9AEA-E5876E452559}"/>
    <dgm:cxn modelId="{3EA95E58-5138-4C9B-97A7-D8E958C756E6}" type="presOf" srcId="{835F79AD-22EF-45AF-8C17-C3172B24F97A}" destId="{D4B3A934-FB9B-4464-904B-A4D42D9BC40B}" srcOrd="0" destOrd="0" presId="urn:microsoft.com/office/officeart/2005/8/layout/vList2"/>
    <dgm:cxn modelId="{1B1E4A79-4DB9-43BD-92BF-DF8FB3F00FF0}" type="presOf" srcId="{87C37B4C-94D8-444C-9AE7-CAC1DF790F17}" destId="{671FA9FE-D4E0-4086-B48A-2B798870A030}" srcOrd="0" destOrd="0" presId="urn:microsoft.com/office/officeart/2005/8/layout/vList2"/>
    <dgm:cxn modelId="{87B0A396-A944-4DE4-A11B-8810946A704A}" type="presOf" srcId="{740FD865-F1D1-4D23-9DA8-36AB4F3E1782}" destId="{04BBA161-2CE2-47C2-BB8A-F2D4F3188117}" srcOrd="0" destOrd="0" presId="urn:microsoft.com/office/officeart/2005/8/layout/vList2"/>
    <dgm:cxn modelId="{AE0BC827-5006-4C4C-A8EE-F7023C282B4E}" type="presOf" srcId="{DD6FF3BB-871B-4F71-A759-C056DBB89AEA}" destId="{DC89B74B-0A40-49DD-82FF-38B034C31A20}" srcOrd="0" destOrd="2" presId="urn:microsoft.com/office/officeart/2005/8/layout/vList2"/>
    <dgm:cxn modelId="{24C29B0E-AA31-4382-8A91-E79457BE187D}" srcId="{87C37B4C-94D8-444C-9AE7-CAC1DF790F17}" destId="{DD6FF3BB-871B-4F71-A759-C056DBB89AEA}" srcOrd="2" destOrd="0" parTransId="{19C8855D-251F-4590-B779-EBDA509FF86B}" sibTransId="{25138C09-6D89-4D6A-AD87-0D48505C4CF5}"/>
    <dgm:cxn modelId="{2589F866-236A-4B79-A7B4-F1CC23D2EF57}" type="presOf" srcId="{6A48BE74-BB9D-436B-AAFB-9C50D9896509}" destId="{16346E1D-18EE-49D8-AFBA-2D9A83AADAD8}" srcOrd="0" destOrd="0" presId="urn:microsoft.com/office/officeart/2005/8/layout/vList2"/>
    <dgm:cxn modelId="{347F8749-BD33-4D32-B121-E84912F9A369}" srcId="{CCF29015-67B8-4CE9-B621-C8AFEB7E8438}" destId="{835F79AD-22EF-45AF-8C17-C3172B24F97A}" srcOrd="1" destOrd="0" parTransId="{3CF6ACA1-5189-4D10-AE08-E563B7D9D988}" sibTransId="{CB963E8D-768E-45AC-B9D3-4273CDFE73D3}"/>
    <dgm:cxn modelId="{F53BDD22-31BE-4879-BB8A-F7A2559395BB}" type="presOf" srcId="{E7D090B1-5EA5-4C56-9424-177AB912FC80}" destId="{DC89B74B-0A40-49DD-82FF-38B034C31A20}" srcOrd="0" destOrd="0" presId="urn:microsoft.com/office/officeart/2005/8/layout/vList2"/>
    <dgm:cxn modelId="{3C03E5D5-D8C7-4C3F-B561-A54FEE3ED87B}" srcId="{CCF29015-67B8-4CE9-B621-C8AFEB7E8438}" destId="{740FD865-F1D1-4D23-9DA8-36AB4F3E1782}" srcOrd="2" destOrd="0" parTransId="{61F5C512-5149-428C-A372-A96AF23E12DA}" sibTransId="{45996D20-A418-42F3-BA48-49C52FD2B59F}"/>
    <dgm:cxn modelId="{9FFE9E71-29D8-4F0D-9ADC-59B9F57BB24D}" srcId="{87C37B4C-94D8-444C-9AE7-CAC1DF790F17}" destId="{0EF2F17D-0F8A-4341-8BA2-F9B3C10CEC5C}" srcOrd="1" destOrd="0" parTransId="{07E7799A-EBE5-426B-BA44-3342426D42D3}" sibTransId="{90107F69-429E-464F-ADFF-C5302D4AF373}"/>
    <dgm:cxn modelId="{6674EE90-15FF-46D8-B6F9-2A50990EACCA}" type="presOf" srcId="{B912D200-8D6A-40E4-951F-22A585D0E128}" destId="{C9867AB3-B045-4EC0-A9BC-AF3B8ABF286F}" srcOrd="0" destOrd="0" presId="urn:microsoft.com/office/officeart/2005/8/layout/vList2"/>
    <dgm:cxn modelId="{BCAE7E9F-EFD5-491B-BF78-798CCC155F88}" type="presOf" srcId="{0EF2F17D-0F8A-4341-8BA2-F9B3C10CEC5C}" destId="{DC89B74B-0A40-49DD-82FF-38B034C31A20}" srcOrd="0" destOrd="1" presId="urn:microsoft.com/office/officeart/2005/8/layout/vList2"/>
    <dgm:cxn modelId="{14CD8042-D824-4D41-AC7D-C5101DF8EB24}" srcId="{CCF29015-67B8-4CE9-B621-C8AFEB7E8438}" destId="{87C37B4C-94D8-444C-9AE7-CAC1DF790F17}" srcOrd="0" destOrd="0" parTransId="{54877462-687F-4221-A179-D62B99377C8C}" sibTransId="{986E7B2A-9DC1-469F-AC25-0DA69699D200}"/>
    <dgm:cxn modelId="{D606CC2A-37F3-4136-982A-D5BB79980D1D}" srcId="{835F79AD-22EF-45AF-8C17-C3172B24F97A}" destId="{6A48BE74-BB9D-436B-AAFB-9C50D9896509}" srcOrd="0" destOrd="0" parTransId="{A427576D-3BBB-4571-9F88-6A53E3029780}" sibTransId="{D8D8EF01-03DF-4ABC-BDE1-4C88BA6B9D55}"/>
    <dgm:cxn modelId="{E3C730DB-853A-4AC2-A03E-7A32128B83D2}" type="presParOf" srcId="{3F4AC3C9-91B4-48CC-B551-18339A377521}" destId="{671FA9FE-D4E0-4086-B48A-2B798870A030}" srcOrd="0" destOrd="0" presId="urn:microsoft.com/office/officeart/2005/8/layout/vList2"/>
    <dgm:cxn modelId="{ED960484-6925-4A70-B55B-E2675BD7C011}" type="presParOf" srcId="{3F4AC3C9-91B4-48CC-B551-18339A377521}" destId="{DC89B74B-0A40-49DD-82FF-38B034C31A20}" srcOrd="1" destOrd="0" presId="urn:microsoft.com/office/officeart/2005/8/layout/vList2"/>
    <dgm:cxn modelId="{75743A9E-CF66-4963-A79A-9E62D7C4EB1A}" type="presParOf" srcId="{3F4AC3C9-91B4-48CC-B551-18339A377521}" destId="{D4B3A934-FB9B-4464-904B-A4D42D9BC40B}" srcOrd="2" destOrd="0" presId="urn:microsoft.com/office/officeart/2005/8/layout/vList2"/>
    <dgm:cxn modelId="{DF3BB100-60D0-4ED4-BBB0-F8C3776F501B}" type="presParOf" srcId="{3F4AC3C9-91B4-48CC-B551-18339A377521}" destId="{16346E1D-18EE-49D8-AFBA-2D9A83AADAD8}" srcOrd="3" destOrd="0" presId="urn:microsoft.com/office/officeart/2005/8/layout/vList2"/>
    <dgm:cxn modelId="{6D737DB7-E560-46E1-B370-E01BDF854F13}" type="presParOf" srcId="{3F4AC3C9-91B4-48CC-B551-18339A377521}" destId="{04BBA161-2CE2-47C2-BB8A-F2D4F3188117}" srcOrd="4" destOrd="0" presId="urn:microsoft.com/office/officeart/2005/8/layout/vList2"/>
    <dgm:cxn modelId="{16218C8A-5322-428B-AB89-61F2BE7DD215}" type="presParOf" srcId="{3F4AC3C9-91B4-48CC-B551-18339A377521}" destId="{C9867AB3-B045-4EC0-A9BC-AF3B8ABF286F}" srcOrd="5"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4B17F1-9D14-4950-805C-6185AA2EB1DA}"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s-EC"/>
        </a:p>
      </dgm:t>
    </dgm:pt>
    <dgm:pt modelId="{E5979C9A-B683-407F-9B3C-E3219C76D34A}">
      <dgm:prSet phldrT="[Texto]" custT="1"/>
      <dgm:spPr/>
      <dgm:t>
        <a:bodyPr/>
        <a:lstStyle/>
        <a:p>
          <a:r>
            <a:rPr lang="es-EC" sz="2000" b="1" dirty="0" smtClean="0">
              <a:solidFill>
                <a:schemeClr val="tx1"/>
              </a:solidFill>
            </a:rPr>
            <a:t>Aislamiento de BAL</a:t>
          </a:r>
          <a:endParaRPr lang="es-EC" sz="2000" b="1" dirty="0">
            <a:solidFill>
              <a:schemeClr val="tx1"/>
            </a:solidFill>
          </a:endParaRPr>
        </a:p>
      </dgm:t>
    </dgm:pt>
    <dgm:pt modelId="{52415572-DE41-4FCC-9ADB-6912724E3F57}" type="parTrans" cxnId="{99B62EC7-871D-466C-8B21-C44E15891DC6}">
      <dgm:prSet/>
      <dgm:spPr/>
      <dgm:t>
        <a:bodyPr/>
        <a:lstStyle/>
        <a:p>
          <a:endParaRPr lang="es-EC"/>
        </a:p>
      </dgm:t>
    </dgm:pt>
    <dgm:pt modelId="{6C45488A-44DC-4EA5-9EF5-983619DCE35C}" type="sibTrans" cxnId="{99B62EC7-871D-466C-8B21-C44E15891DC6}">
      <dgm:prSet/>
      <dgm:spPr/>
      <dgm:t>
        <a:bodyPr/>
        <a:lstStyle/>
        <a:p>
          <a:endParaRPr lang="es-EC"/>
        </a:p>
      </dgm:t>
    </dgm:pt>
    <dgm:pt modelId="{653AEAB1-4E74-44C7-856A-AEA3A15D447F}">
      <dgm:prSet phldrT="[Texto]" custT="1"/>
      <dgm:spPr/>
      <dgm:t>
        <a:bodyPr/>
        <a:lstStyle/>
        <a:p>
          <a:r>
            <a:rPr lang="es-EC" sz="1800" dirty="0" smtClean="0"/>
            <a:t>Recuperación de colonias aisladas blancas brillantes, redondas, cóncavas de bordes regulares de tamaño pequeño a mediano. </a:t>
          </a:r>
          <a:endParaRPr lang="es-EC" sz="1800" dirty="0"/>
        </a:p>
      </dgm:t>
    </dgm:pt>
    <dgm:pt modelId="{E125BA89-AE79-4251-AC35-1BF36933BF3A}" type="parTrans" cxnId="{82A34DD9-CC69-4EBA-A33C-6928E3B2BB4F}">
      <dgm:prSet/>
      <dgm:spPr/>
      <dgm:t>
        <a:bodyPr/>
        <a:lstStyle/>
        <a:p>
          <a:endParaRPr lang="es-EC"/>
        </a:p>
      </dgm:t>
    </dgm:pt>
    <dgm:pt modelId="{BBD751D4-8A55-4E9C-AC9D-9C2B8965A715}" type="sibTrans" cxnId="{82A34DD9-CC69-4EBA-A33C-6928E3B2BB4F}">
      <dgm:prSet/>
      <dgm:spPr/>
      <dgm:t>
        <a:bodyPr/>
        <a:lstStyle/>
        <a:p>
          <a:endParaRPr lang="es-EC"/>
        </a:p>
      </dgm:t>
    </dgm:pt>
    <dgm:pt modelId="{D255CAD1-6B8E-4764-8166-5319E401E246}">
      <dgm:prSet custT="1"/>
      <dgm:spPr/>
      <dgm:t>
        <a:bodyPr/>
        <a:lstStyle/>
        <a:p>
          <a:r>
            <a:rPr lang="es-EC" sz="1800" dirty="0" smtClean="0"/>
            <a:t>Se analizó las colonias de bacterias con aspecto diferenciable y se hizo un </a:t>
          </a:r>
          <a:r>
            <a:rPr lang="es-EC" sz="1800" dirty="0" err="1" smtClean="0"/>
            <a:t>subcultivo</a:t>
          </a:r>
          <a:r>
            <a:rPr lang="es-EC" sz="1800" dirty="0" smtClean="0"/>
            <a:t> en un nuevo MRS. </a:t>
          </a:r>
          <a:endParaRPr lang="es-EC" sz="1800" dirty="0"/>
        </a:p>
      </dgm:t>
    </dgm:pt>
    <dgm:pt modelId="{3EE809F2-4101-48AF-94C6-F927913EE5D9}" type="parTrans" cxnId="{15A94C4D-196B-458A-80DF-B8DC2F996EFC}">
      <dgm:prSet/>
      <dgm:spPr/>
      <dgm:t>
        <a:bodyPr/>
        <a:lstStyle/>
        <a:p>
          <a:endParaRPr lang="es-EC"/>
        </a:p>
      </dgm:t>
    </dgm:pt>
    <dgm:pt modelId="{CE4D4BF9-5FF0-4E06-8B90-87B4F150FB0F}" type="sibTrans" cxnId="{15A94C4D-196B-458A-80DF-B8DC2F996EFC}">
      <dgm:prSet/>
      <dgm:spPr/>
      <dgm:t>
        <a:bodyPr/>
        <a:lstStyle/>
        <a:p>
          <a:endParaRPr lang="es-EC"/>
        </a:p>
      </dgm:t>
    </dgm:pt>
    <dgm:pt modelId="{CF43E528-EF47-4022-95F7-B7FE42888149}">
      <dgm:prSet custT="1"/>
      <dgm:spPr/>
      <dgm:t>
        <a:bodyPr/>
        <a:lstStyle/>
        <a:p>
          <a:r>
            <a:rPr lang="es-EC" sz="1800" dirty="0" smtClean="0"/>
            <a:t>Los análisis morfológicos de las colonias demostraron el aislamiento y selección de bacilos y diplococos alargados Gram positivos. Adicionalmente se confirmó la selección con una prueba de catalasa utilizando peróxido de hidrógeno al 3% y oxidasa en discos de </a:t>
          </a:r>
          <a:r>
            <a:rPr lang="es-EC" sz="1800" dirty="0" err="1" smtClean="0"/>
            <a:t>monocloridrato</a:t>
          </a:r>
          <a:r>
            <a:rPr lang="es-EC" sz="1800" dirty="0" smtClean="0"/>
            <a:t> de p-</a:t>
          </a:r>
          <a:r>
            <a:rPr lang="es-EC" sz="1800" dirty="0" err="1" smtClean="0"/>
            <a:t>aminodimetilanilina</a:t>
          </a:r>
          <a:r>
            <a:rPr lang="es-EC" sz="1800" dirty="0" smtClean="0"/>
            <a:t> al 6%. </a:t>
          </a:r>
          <a:endParaRPr lang="es-EC" sz="1800" dirty="0"/>
        </a:p>
      </dgm:t>
    </dgm:pt>
    <dgm:pt modelId="{56A4740E-756D-4725-8AD9-E9C05046BE2C}" type="parTrans" cxnId="{C268EED9-453F-48A9-AA51-361C560C7E19}">
      <dgm:prSet/>
      <dgm:spPr/>
      <dgm:t>
        <a:bodyPr/>
        <a:lstStyle/>
        <a:p>
          <a:endParaRPr lang="es-EC"/>
        </a:p>
      </dgm:t>
    </dgm:pt>
    <dgm:pt modelId="{98689EEF-EDAC-46A4-9F7E-E21033A82E22}" type="sibTrans" cxnId="{C268EED9-453F-48A9-AA51-361C560C7E19}">
      <dgm:prSet/>
      <dgm:spPr/>
      <dgm:t>
        <a:bodyPr/>
        <a:lstStyle/>
        <a:p>
          <a:endParaRPr lang="es-EC"/>
        </a:p>
      </dgm:t>
    </dgm:pt>
    <dgm:pt modelId="{92CE4CE9-BD41-4CB9-9D7D-CFD410FA011F}" type="pres">
      <dgm:prSet presAssocID="{D44B17F1-9D14-4950-805C-6185AA2EB1DA}" presName="linear" presStyleCnt="0">
        <dgm:presLayoutVars>
          <dgm:animLvl val="lvl"/>
          <dgm:resizeHandles val="exact"/>
        </dgm:presLayoutVars>
      </dgm:prSet>
      <dgm:spPr/>
      <dgm:t>
        <a:bodyPr/>
        <a:lstStyle/>
        <a:p>
          <a:endParaRPr lang="es-EC"/>
        </a:p>
      </dgm:t>
    </dgm:pt>
    <dgm:pt modelId="{8D7A0CDB-EC81-4DDD-A7AE-81997C6F072D}" type="pres">
      <dgm:prSet presAssocID="{E5979C9A-B683-407F-9B3C-E3219C76D34A}" presName="parentText" presStyleLbl="node1" presStyleIdx="0" presStyleCnt="1">
        <dgm:presLayoutVars>
          <dgm:chMax val="0"/>
          <dgm:bulletEnabled val="1"/>
        </dgm:presLayoutVars>
      </dgm:prSet>
      <dgm:spPr/>
      <dgm:t>
        <a:bodyPr/>
        <a:lstStyle/>
        <a:p>
          <a:endParaRPr lang="es-EC"/>
        </a:p>
      </dgm:t>
    </dgm:pt>
    <dgm:pt modelId="{7632EB82-8F77-47AA-BC36-E7643B510E45}" type="pres">
      <dgm:prSet presAssocID="{E5979C9A-B683-407F-9B3C-E3219C76D34A}" presName="childText" presStyleLbl="revTx" presStyleIdx="0" presStyleCnt="1">
        <dgm:presLayoutVars>
          <dgm:bulletEnabled val="1"/>
        </dgm:presLayoutVars>
      </dgm:prSet>
      <dgm:spPr/>
      <dgm:t>
        <a:bodyPr/>
        <a:lstStyle/>
        <a:p>
          <a:endParaRPr lang="es-EC"/>
        </a:p>
      </dgm:t>
    </dgm:pt>
  </dgm:ptLst>
  <dgm:cxnLst>
    <dgm:cxn modelId="{82A34DD9-CC69-4EBA-A33C-6928E3B2BB4F}" srcId="{E5979C9A-B683-407F-9B3C-E3219C76D34A}" destId="{653AEAB1-4E74-44C7-856A-AEA3A15D447F}" srcOrd="0" destOrd="0" parTransId="{E125BA89-AE79-4251-AC35-1BF36933BF3A}" sibTransId="{BBD751D4-8A55-4E9C-AC9D-9C2B8965A715}"/>
    <dgm:cxn modelId="{7C4BDB99-B96C-48E5-8288-0D99AA317334}" type="presOf" srcId="{D255CAD1-6B8E-4764-8166-5319E401E246}" destId="{7632EB82-8F77-47AA-BC36-E7643B510E45}" srcOrd="0" destOrd="1" presId="urn:microsoft.com/office/officeart/2005/8/layout/vList2"/>
    <dgm:cxn modelId="{5A27CB1E-2180-40B2-AC56-2CEADF6E4DB1}" type="presOf" srcId="{653AEAB1-4E74-44C7-856A-AEA3A15D447F}" destId="{7632EB82-8F77-47AA-BC36-E7643B510E45}" srcOrd="0" destOrd="0" presId="urn:microsoft.com/office/officeart/2005/8/layout/vList2"/>
    <dgm:cxn modelId="{C268EED9-453F-48A9-AA51-361C560C7E19}" srcId="{E5979C9A-B683-407F-9B3C-E3219C76D34A}" destId="{CF43E528-EF47-4022-95F7-B7FE42888149}" srcOrd="2" destOrd="0" parTransId="{56A4740E-756D-4725-8AD9-E9C05046BE2C}" sibTransId="{98689EEF-EDAC-46A4-9F7E-E21033A82E22}"/>
    <dgm:cxn modelId="{99B62EC7-871D-466C-8B21-C44E15891DC6}" srcId="{D44B17F1-9D14-4950-805C-6185AA2EB1DA}" destId="{E5979C9A-B683-407F-9B3C-E3219C76D34A}" srcOrd="0" destOrd="0" parTransId="{52415572-DE41-4FCC-9ADB-6912724E3F57}" sibTransId="{6C45488A-44DC-4EA5-9EF5-983619DCE35C}"/>
    <dgm:cxn modelId="{B53B7B27-1543-4F0D-9719-98BE5AE6663E}" type="presOf" srcId="{E5979C9A-B683-407F-9B3C-E3219C76D34A}" destId="{8D7A0CDB-EC81-4DDD-A7AE-81997C6F072D}" srcOrd="0" destOrd="0" presId="urn:microsoft.com/office/officeart/2005/8/layout/vList2"/>
    <dgm:cxn modelId="{15A94C4D-196B-458A-80DF-B8DC2F996EFC}" srcId="{E5979C9A-B683-407F-9B3C-E3219C76D34A}" destId="{D255CAD1-6B8E-4764-8166-5319E401E246}" srcOrd="1" destOrd="0" parTransId="{3EE809F2-4101-48AF-94C6-F927913EE5D9}" sibTransId="{CE4D4BF9-5FF0-4E06-8B90-87B4F150FB0F}"/>
    <dgm:cxn modelId="{D0E6C8E8-50C0-4B69-96FA-262817B97B7F}" type="presOf" srcId="{CF43E528-EF47-4022-95F7-B7FE42888149}" destId="{7632EB82-8F77-47AA-BC36-E7643B510E45}" srcOrd="0" destOrd="2" presId="urn:microsoft.com/office/officeart/2005/8/layout/vList2"/>
    <dgm:cxn modelId="{ACAE60FA-95D6-4400-8188-81457D2831C1}" type="presOf" srcId="{D44B17F1-9D14-4950-805C-6185AA2EB1DA}" destId="{92CE4CE9-BD41-4CB9-9D7D-CFD410FA011F}" srcOrd="0" destOrd="0" presId="urn:microsoft.com/office/officeart/2005/8/layout/vList2"/>
    <dgm:cxn modelId="{CE45174A-2CAB-4B05-A076-C545E43DAE23}" type="presParOf" srcId="{92CE4CE9-BD41-4CB9-9D7D-CFD410FA011F}" destId="{8D7A0CDB-EC81-4DDD-A7AE-81997C6F072D}" srcOrd="0" destOrd="0" presId="urn:microsoft.com/office/officeart/2005/8/layout/vList2"/>
    <dgm:cxn modelId="{3D6780B0-8085-489C-B25F-F36101F4EDA2}" type="presParOf" srcId="{92CE4CE9-BD41-4CB9-9D7D-CFD410FA011F}" destId="{7632EB82-8F77-47AA-BC36-E7643B510E45}"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44B17F1-9D14-4950-805C-6185AA2EB1DA}"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s-EC"/>
        </a:p>
      </dgm:t>
    </dgm:pt>
    <dgm:pt modelId="{E5979C9A-B683-407F-9B3C-E3219C76D34A}">
      <dgm:prSet phldrT="[Texto]" custT="1"/>
      <dgm:spPr/>
      <dgm:t>
        <a:bodyPr/>
        <a:lstStyle/>
        <a:p>
          <a:r>
            <a:rPr lang="es-EC" sz="2000" b="1" dirty="0" smtClean="0">
              <a:solidFill>
                <a:schemeClr val="tx1"/>
              </a:solidFill>
            </a:rPr>
            <a:t>Identificación de BAL</a:t>
          </a:r>
          <a:endParaRPr lang="es-EC" sz="2000" b="1" dirty="0">
            <a:solidFill>
              <a:schemeClr val="tx1"/>
            </a:solidFill>
          </a:endParaRPr>
        </a:p>
      </dgm:t>
    </dgm:pt>
    <dgm:pt modelId="{52415572-DE41-4FCC-9ADB-6912724E3F57}" type="parTrans" cxnId="{99B62EC7-871D-466C-8B21-C44E15891DC6}">
      <dgm:prSet/>
      <dgm:spPr/>
      <dgm:t>
        <a:bodyPr/>
        <a:lstStyle/>
        <a:p>
          <a:endParaRPr lang="es-EC"/>
        </a:p>
      </dgm:t>
    </dgm:pt>
    <dgm:pt modelId="{6C45488A-44DC-4EA5-9EF5-983619DCE35C}" type="sibTrans" cxnId="{99B62EC7-871D-466C-8B21-C44E15891DC6}">
      <dgm:prSet/>
      <dgm:spPr/>
      <dgm:t>
        <a:bodyPr/>
        <a:lstStyle/>
        <a:p>
          <a:endParaRPr lang="es-EC"/>
        </a:p>
      </dgm:t>
    </dgm:pt>
    <dgm:pt modelId="{653AEAB1-4E74-44C7-856A-AEA3A15D447F}">
      <dgm:prSet phldrT="[Texto]" custT="1"/>
      <dgm:spPr/>
      <dgm:t>
        <a:bodyPr/>
        <a:lstStyle/>
        <a:p>
          <a:r>
            <a:rPr lang="es-EC" sz="1800" dirty="0" smtClean="0"/>
            <a:t>Cuatro colonias con apariencia distinguible macroscópicamente, Gram positivos y respuesta negativa a catalasa y oxidasa fueron sub-cultivadas en agar MRS. </a:t>
          </a:r>
          <a:endParaRPr lang="es-EC" sz="1800" dirty="0"/>
        </a:p>
      </dgm:t>
    </dgm:pt>
    <dgm:pt modelId="{E125BA89-AE79-4251-AC35-1BF36933BF3A}" type="parTrans" cxnId="{82A34DD9-CC69-4EBA-A33C-6928E3B2BB4F}">
      <dgm:prSet/>
      <dgm:spPr/>
      <dgm:t>
        <a:bodyPr/>
        <a:lstStyle/>
        <a:p>
          <a:endParaRPr lang="es-EC"/>
        </a:p>
      </dgm:t>
    </dgm:pt>
    <dgm:pt modelId="{BBD751D4-8A55-4E9C-AC9D-9C2B8965A715}" type="sibTrans" cxnId="{82A34DD9-CC69-4EBA-A33C-6928E3B2BB4F}">
      <dgm:prSet/>
      <dgm:spPr/>
      <dgm:t>
        <a:bodyPr/>
        <a:lstStyle/>
        <a:p>
          <a:endParaRPr lang="es-EC"/>
        </a:p>
      </dgm:t>
    </dgm:pt>
    <dgm:pt modelId="{1BF38201-AA94-4B78-A18E-1F202AFF2235}">
      <dgm:prSet custT="1"/>
      <dgm:spPr/>
      <dgm:t>
        <a:bodyPr/>
        <a:lstStyle/>
        <a:p>
          <a:r>
            <a:rPr lang="es-EC" sz="1800" dirty="0" smtClean="0"/>
            <a:t>Todas las cepas aisladas fueron conservadas en congelación en medios de cultivo MRS con 10% de glicerol.</a:t>
          </a:r>
          <a:endParaRPr lang="es-EC" sz="1800" dirty="0"/>
        </a:p>
      </dgm:t>
    </dgm:pt>
    <dgm:pt modelId="{53889324-5528-466C-B5E2-58CA674807B1}" type="parTrans" cxnId="{96A6E46C-84EB-49C8-996E-F6745795646A}">
      <dgm:prSet/>
      <dgm:spPr/>
      <dgm:t>
        <a:bodyPr/>
        <a:lstStyle/>
        <a:p>
          <a:endParaRPr lang="es-EC"/>
        </a:p>
      </dgm:t>
    </dgm:pt>
    <dgm:pt modelId="{BB7EB023-6F5D-4BE1-A061-7718E4A083D5}" type="sibTrans" cxnId="{96A6E46C-84EB-49C8-996E-F6745795646A}">
      <dgm:prSet/>
      <dgm:spPr/>
      <dgm:t>
        <a:bodyPr/>
        <a:lstStyle/>
        <a:p>
          <a:endParaRPr lang="es-EC"/>
        </a:p>
      </dgm:t>
    </dgm:pt>
    <dgm:pt modelId="{62A45BFB-0964-4DCC-8A4A-1B673C3CDE5E}">
      <dgm:prSet phldrT="[Texto]" custT="1"/>
      <dgm:spPr/>
      <dgm:t>
        <a:bodyPr/>
        <a:lstStyle/>
        <a:p>
          <a:r>
            <a:rPr lang="es-EC" sz="1800" dirty="0" smtClean="0"/>
            <a:t>Identificación bioquímica utilizando API CH 50L (</a:t>
          </a:r>
          <a:r>
            <a:rPr lang="es-EC" sz="1800" dirty="0" err="1" smtClean="0"/>
            <a:t>Biomerieux</a:t>
          </a:r>
          <a:r>
            <a:rPr lang="es-EC" sz="1800" dirty="0" smtClean="0"/>
            <a:t>). </a:t>
          </a:r>
          <a:endParaRPr lang="es-EC" sz="1800" dirty="0"/>
        </a:p>
      </dgm:t>
    </dgm:pt>
    <dgm:pt modelId="{5E0E9331-BBE1-47A1-9D8E-59AF3B814423}" type="parTrans" cxnId="{0CF83E98-2261-4318-96B2-69BDA5E12245}">
      <dgm:prSet/>
      <dgm:spPr/>
      <dgm:t>
        <a:bodyPr/>
        <a:lstStyle/>
        <a:p>
          <a:endParaRPr lang="es-EC"/>
        </a:p>
      </dgm:t>
    </dgm:pt>
    <dgm:pt modelId="{9F86BFB1-1459-4697-8FED-9CBFB6C7221C}" type="sibTrans" cxnId="{0CF83E98-2261-4318-96B2-69BDA5E12245}">
      <dgm:prSet/>
      <dgm:spPr/>
      <dgm:t>
        <a:bodyPr/>
        <a:lstStyle/>
        <a:p>
          <a:endParaRPr lang="es-EC"/>
        </a:p>
      </dgm:t>
    </dgm:pt>
    <dgm:pt modelId="{92CE4CE9-BD41-4CB9-9D7D-CFD410FA011F}" type="pres">
      <dgm:prSet presAssocID="{D44B17F1-9D14-4950-805C-6185AA2EB1DA}" presName="linear" presStyleCnt="0">
        <dgm:presLayoutVars>
          <dgm:animLvl val="lvl"/>
          <dgm:resizeHandles val="exact"/>
        </dgm:presLayoutVars>
      </dgm:prSet>
      <dgm:spPr/>
      <dgm:t>
        <a:bodyPr/>
        <a:lstStyle/>
        <a:p>
          <a:endParaRPr lang="es-EC"/>
        </a:p>
      </dgm:t>
    </dgm:pt>
    <dgm:pt modelId="{8D7A0CDB-EC81-4DDD-A7AE-81997C6F072D}" type="pres">
      <dgm:prSet presAssocID="{E5979C9A-B683-407F-9B3C-E3219C76D34A}" presName="parentText" presStyleLbl="node1" presStyleIdx="0" presStyleCnt="1" custScaleY="51431">
        <dgm:presLayoutVars>
          <dgm:chMax val="0"/>
          <dgm:bulletEnabled val="1"/>
        </dgm:presLayoutVars>
      </dgm:prSet>
      <dgm:spPr/>
      <dgm:t>
        <a:bodyPr/>
        <a:lstStyle/>
        <a:p>
          <a:endParaRPr lang="es-EC"/>
        </a:p>
      </dgm:t>
    </dgm:pt>
    <dgm:pt modelId="{7632EB82-8F77-47AA-BC36-E7643B510E45}" type="pres">
      <dgm:prSet presAssocID="{E5979C9A-B683-407F-9B3C-E3219C76D34A}" presName="childText" presStyleLbl="revTx" presStyleIdx="0" presStyleCnt="1" custScaleY="70372">
        <dgm:presLayoutVars>
          <dgm:bulletEnabled val="1"/>
        </dgm:presLayoutVars>
      </dgm:prSet>
      <dgm:spPr/>
      <dgm:t>
        <a:bodyPr/>
        <a:lstStyle/>
        <a:p>
          <a:endParaRPr lang="es-EC"/>
        </a:p>
      </dgm:t>
    </dgm:pt>
  </dgm:ptLst>
  <dgm:cxnLst>
    <dgm:cxn modelId="{82A34DD9-CC69-4EBA-A33C-6928E3B2BB4F}" srcId="{E5979C9A-B683-407F-9B3C-E3219C76D34A}" destId="{653AEAB1-4E74-44C7-856A-AEA3A15D447F}" srcOrd="0" destOrd="0" parTransId="{E125BA89-AE79-4251-AC35-1BF36933BF3A}" sibTransId="{BBD751D4-8A55-4E9C-AC9D-9C2B8965A715}"/>
    <dgm:cxn modelId="{4D870B25-A99D-4021-A0B6-ED0C5DADC4A3}" type="presOf" srcId="{62A45BFB-0964-4DCC-8A4A-1B673C3CDE5E}" destId="{7632EB82-8F77-47AA-BC36-E7643B510E45}" srcOrd="0" destOrd="1" presId="urn:microsoft.com/office/officeart/2005/8/layout/vList2"/>
    <dgm:cxn modelId="{384F961C-B430-4F6D-9C7E-2CD8DAE5CED8}" type="presOf" srcId="{1BF38201-AA94-4B78-A18E-1F202AFF2235}" destId="{7632EB82-8F77-47AA-BC36-E7643B510E45}" srcOrd="0" destOrd="2" presId="urn:microsoft.com/office/officeart/2005/8/layout/vList2"/>
    <dgm:cxn modelId="{F12DFF33-7D59-4709-B38C-4808EBE17785}" type="presOf" srcId="{D44B17F1-9D14-4950-805C-6185AA2EB1DA}" destId="{92CE4CE9-BD41-4CB9-9D7D-CFD410FA011F}" srcOrd="0" destOrd="0" presId="urn:microsoft.com/office/officeart/2005/8/layout/vList2"/>
    <dgm:cxn modelId="{46F98A65-5E40-4CAA-A79C-3B642FA5EE9C}" type="presOf" srcId="{653AEAB1-4E74-44C7-856A-AEA3A15D447F}" destId="{7632EB82-8F77-47AA-BC36-E7643B510E45}" srcOrd="0" destOrd="0" presId="urn:microsoft.com/office/officeart/2005/8/layout/vList2"/>
    <dgm:cxn modelId="{99B62EC7-871D-466C-8B21-C44E15891DC6}" srcId="{D44B17F1-9D14-4950-805C-6185AA2EB1DA}" destId="{E5979C9A-B683-407F-9B3C-E3219C76D34A}" srcOrd="0" destOrd="0" parTransId="{52415572-DE41-4FCC-9ADB-6912724E3F57}" sibTransId="{6C45488A-44DC-4EA5-9EF5-983619DCE35C}"/>
    <dgm:cxn modelId="{96A6E46C-84EB-49C8-996E-F6745795646A}" srcId="{E5979C9A-B683-407F-9B3C-E3219C76D34A}" destId="{1BF38201-AA94-4B78-A18E-1F202AFF2235}" srcOrd="2" destOrd="0" parTransId="{53889324-5528-466C-B5E2-58CA674807B1}" sibTransId="{BB7EB023-6F5D-4BE1-A061-7718E4A083D5}"/>
    <dgm:cxn modelId="{0CF83E98-2261-4318-96B2-69BDA5E12245}" srcId="{E5979C9A-B683-407F-9B3C-E3219C76D34A}" destId="{62A45BFB-0964-4DCC-8A4A-1B673C3CDE5E}" srcOrd="1" destOrd="0" parTransId="{5E0E9331-BBE1-47A1-9D8E-59AF3B814423}" sibTransId="{9F86BFB1-1459-4697-8FED-9CBFB6C7221C}"/>
    <dgm:cxn modelId="{2562BCC5-9DE2-4448-92EB-0D77503F69C0}" type="presOf" srcId="{E5979C9A-B683-407F-9B3C-E3219C76D34A}" destId="{8D7A0CDB-EC81-4DDD-A7AE-81997C6F072D}" srcOrd="0" destOrd="0" presId="urn:microsoft.com/office/officeart/2005/8/layout/vList2"/>
    <dgm:cxn modelId="{B2E69834-B183-4C60-95CE-AD250732ABE4}" type="presParOf" srcId="{92CE4CE9-BD41-4CB9-9D7D-CFD410FA011F}" destId="{8D7A0CDB-EC81-4DDD-A7AE-81997C6F072D}" srcOrd="0" destOrd="0" presId="urn:microsoft.com/office/officeart/2005/8/layout/vList2"/>
    <dgm:cxn modelId="{7F2C6CB1-F53E-4498-8EF6-9D25A6FD7938}" type="presParOf" srcId="{92CE4CE9-BD41-4CB9-9D7D-CFD410FA011F}" destId="{7632EB82-8F77-47AA-BC36-E7643B510E45}"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44B17F1-9D14-4950-805C-6185AA2EB1DA}"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s-EC"/>
        </a:p>
      </dgm:t>
    </dgm:pt>
    <dgm:pt modelId="{E5979C9A-B683-407F-9B3C-E3219C76D34A}">
      <dgm:prSet phldrT="[Texto]" custT="1"/>
      <dgm:spPr/>
      <dgm:t>
        <a:bodyPr/>
        <a:lstStyle/>
        <a:p>
          <a:r>
            <a:rPr lang="es-EC" sz="2000" b="1" dirty="0" smtClean="0">
              <a:solidFill>
                <a:schemeClr val="tx1"/>
              </a:solidFill>
            </a:rPr>
            <a:t>Determinación de la cinética celular</a:t>
          </a:r>
          <a:endParaRPr lang="es-EC" sz="2000" b="1" dirty="0">
            <a:solidFill>
              <a:schemeClr val="tx1"/>
            </a:solidFill>
          </a:endParaRPr>
        </a:p>
      </dgm:t>
    </dgm:pt>
    <dgm:pt modelId="{52415572-DE41-4FCC-9ADB-6912724E3F57}" type="parTrans" cxnId="{99B62EC7-871D-466C-8B21-C44E15891DC6}">
      <dgm:prSet/>
      <dgm:spPr/>
      <dgm:t>
        <a:bodyPr/>
        <a:lstStyle/>
        <a:p>
          <a:endParaRPr lang="es-EC"/>
        </a:p>
      </dgm:t>
    </dgm:pt>
    <dgm:pt modelId="{6C45488A-44DC-4EA5-9EF5-983619DCE35C}" type="sibTrans" cxnId="{99B62EC7-871D-466C-8B21-C44E15891DC6}">
      <dgm:prSet/>
      <dgm:spPr/>
      <dgm:t>
        <a:bodyPr/>
        <a:lstStyle/>
        <a:p>
          <a:endParaRPr lang="es-EC"/>
        </a:p>
      </dgm:t>
    </dgm:pt>
    <dgm:pt modelId="{653AEAB1-4E74-44C7-856A-AEA3A15D447F}">
      <dgm:prSet phldrT="[Texto]" custT="1"/>
      <dgm:spPr/>
      <dgm:t>
        <a:bodyPr/>
        <a:lstStyle/>
        <a:p>
          <a:r>
            <a:rPr lang="es-EC" sz="1800" dirty="0" smtClean="0"/>
            <a:t>A partir de cultivos puros de </a:t>
          </a:r>
          <a:r>
            <a:rPr lang="es-EC" sz="1800" i="1" dirty="0" err="1" smtClean="0"/>
            <a:t>Lactobacillus</a:t>
          </a:r>
          <a:r>
            <a:rPr lang="es-EC" sz="1800" i="1" dirty="0" smtClean="0"/>
            <a:t> </a:t>
          </a:r>
          <a:r>
            <a:rPr lang="es-EC" sz="1800" i="1" dirty="0" err="1" smtClean="0"/>
            <a:t>acidophilus</a:t>
          </a:r>
          <a:r>
            <a:rPr lang="es-EC" sz="1800" i="1" dirty="0" smtClean="0"/>
            <a:t>, </a:t>
          </a:r>
          <a:r>
            <a:rPr lang="es-EC" sz="1800" i="1" dirty="0" err="1" smtClean="0"/>
            <a:t>plantarum</a:t>
          </a:r>
          <a:r>
            <a:rPr lang="es-EC" sz="1800" i="1" dirty="0" smtClean="0"/>
            <a:t> </a:t>
          </a:r>
          <a:r>
            <a:rPr lang="es-EC" sz="1800" dirty="0" smtClean="0"/>
            <a:t>y </a:t>
          </a:r>
          <a:r>
            <a:rPr lang="es-EC" sz="1800" i="1" dirty="0" err="1" smtClean="0"/>
            <a:t>collinoides</a:t>
          </a:r>
          <a:r>
            <a:rPr lang="es-EC" sz="1800" i="1" dirty="0" smtClean="0"/>
            <a:t>, </a:t>
          </a:r>
          <a:r>
            <a:rPr lang="es-EC" sz="1800" dirty="0" smtClean="0"/>
            <a:t>se prepararon eluciones con la turbidez equivalente a 1 en la escala de Mc </a:t>
          </a:r>
          <a:r>
            <a:rPr lang="es-EC" sz="1800" dirty="0" err="1" smtClean="0"/>
            <a:t>Farland</a:t>
          </a:r>
          <a:r>
            <a:rPr lang="es-EC" sz="1800" dirty="0" smtClean="0"/>
            <a:t> para posteriormente hacer una mezcla equitativa con 1mL de cada elución. </a:t>
          </a:r>
          <a:endParaRPr lang="es-EC" sz="1800" dirty="0"/>
        </a:p>
      </dgm:t>
    </dgm:pt>
    <dgm:pt modelId="{E125BA89-AE79-4251-AC35-1BF36933BF3A}" type="parTrans" cxnId="{82A34DD9-CC69-4EBA-A33C-6928E3B2BB4F}">
      <dgm:prSet/>
      <dgm:spPr/>
      <dgm:t>
        <a:bodyPr/>
        <a:lstStyle/>
        <a:p>
          <a:endParaRPr lang="es-EC"/>
        </a:p>
      </dgm:t>
    </dgm:pt>
    <dgm:pt modelId="{BBD751D4-8A55-4E9C-AC9D-9C2B8965A715}" type="sibTrans" cxnId="{82A34DD9-CC69-4EBA-A33C-6928E3B2BB4F}">
      <dgm:prSet/>
      <dgm:spPr/>
      <dgm:t>
        <a:bodyPr/>
        <a:lstStyle/>
        <a:p>
          <a:endParaRPr lang="es-EC"/>
        </a:p>
      </dgm:t>
    </dgm:pt>
    <dgm:pt modelId="{9D8C67D6-FE14-41EA-9D88-898350A27850}">
      <dgm:prSet custT="1"/>
      <dgm:spPr/>
      <dgm:t>
        <a:bodyPr/>
        <a:lstStyle/>
        <a:p>
          <a:r>
            <a:rPr lang="es-EC" sz="1800" dirty="0" smtClean="0"/>
            <a:t>Los recuentos se trabajaron con el Software open CFU vs 3.9.0.</a:t>
          </a:r>
          <a:endParaRPr lang="es-EC" sz="1800" dirty="0"/>
        </a:p>
      </dgm:t>
    </dgm:pt>
    <dgm:pt modelId="{BE24C218-84C9-46CC-88D0-5B34871C7A67}" type="parTrans" cxnId="{23AEFA06-E159-4752-A9BD-1AAB7F63E004}">
      <dgm:prSet/>
      <dgm:spPr/>
      <dgm:t>
        <a:bodyPr/>
        <a:lstStyle/>
        <a:p>
          <a:endParaRPr lang="es-EC"/>
        </a:p>
      </dgm:t>
    </dgm:pt>
    <dgm:pt modelId="{133EAB9A-2C7A-44D7-9A51-A3097CD1795F}" type="sibTrans" cxnId="{23AEFA06-E159-4752-A9BD-1AAB7F63E004}">
      <dgm:prSet/>
      <dgm:spPr/>
      <dgm:t>
        <a:bodyPr/>
        <a:lstStyle/>
        <a:p>
          <a:endParaRPr lang="es-EC"/>
        </a:p>
      </dgm:t>
    </dgm:pt>
    <dgm:pt modelId="{F7E969D7-ACD4-4D81-AA9D-15D25237379B}">
      <dgm:prSet custT="1"/>
      <dgm:spPr/>
      <dgm:t>
        <a:bodyPr/>
        <a:lstStyle/>
        <a:p>
          <a:r>
            <a:rPr lang="es-EC" sz="1800" dirty="0" smtClean="0"/>
            <a:t>Para la curva de la cinética de crecimiento se calculó el log base 10 de los recuentos.</a:t>
          </a:r>
          <a:endParaRPr lang="es-EC" sz="1800" dirty="0"/>
        </a:p>
      </dgm:t>
    </dgm:pt>
    <dgm:pt modelId="{7C62FDFB-3079-49C7-AA7E-18D8384C4F36}" type="parTrans" cxnId="{3E9E742C-FCC5-45DB-B683-5AFEF2995104}">
      <dgm:prSet/>
      <dgm:spPr/>
      <dgm:t>
        <a:bodyPr/>
        <a:lstStyle/>
        <a:p>
          <a:endParaRPr lang="es-EC"/>
        </a:p>
      </dgm:t>
    </dgm:pt>
    <dgm:pt modelId="{E728B60F-907B-4F4C-BB12-E9090E9D2B9D}" type="sibTrans" cxnId="{3E9E742C-FCC5-45DB-B683-5AFEF2995104}">
      <dgm:prSet/>
      <dgm:spPr/>
      <dgm:t>
        <a:bodyPr/>
        <a:lstStyle/>
        <a:p>
          <a:endParaRPr lang="es-EC"/>
        </a:p>
      </dgm:t>
    </dgm:pt>
    <dgm:pt modelId="{D7C3044D-52B9-47B3-B139-BAA32D2AFDD4}">
      <dgm:prSet custT="1"/>
      <dgm:spPr/>
      <dgm:t>
        <a:bodyPr/>
        <a:lstStyle/>
        <a:p>
          <a:r>
            <a:rPr lang="es-EC" sz="1800" dirty="0" smtClean="0"/>
            <a:t>El inóculo inicial fue una mezcla equitativa de las tres cepas en fase logarítmica de crecimiento con una concentración de 10 </a:t>
          </a:r>
          <a:r>
            <a:rPr lang="es-EC" sz="1800" dirty="0" err="1" smtClean="0"/>
            <a:t>exp</a:t>
          </a:r>
          <a:r>
            <a:rPr lang="es-EC" sz="1800" dirty="0" smtClean="0"/>
            <a:t> 3 UFC/</a:t>
          </a:r>
          <a:r>
            <a:rPr lang="es-EC" sz="1800" dirty="0" err="1" smtClean="0"/>
            <a:t>mL</a:t>
          </a:r>
          <a:r>
            <a:rPr lang="es-EC" sz="1800" dirty="0" smtClean="0"/>
            <a:t>.</a:t>
          </a:r>
          <a:endParaRPr lang="es-EC" sz="1800" dirty="0"/>
        </a:p>
      </dgm:t>
    </dgm:pt>
    <dgm:pt modelId="{97C8C146-F3F9-4E3C-A5F5-514A8096E46D}" type="parTrans" cxnId="{ADE58CFE-EB07-4297-B60F-09D388DBDE12}">
      <dgm:prSet/>
      <dgm:spPr/>
      <dgm:t>
        <a:bodyPr/>
        <a:lstStyle/>
        <a:p>
          <a:endParaRPr lang="es-EC"/>
        </a:p>
      </dgm:t>
    </dgm:pt>
    <dgm:pt modelId="{B0E68400-3098-4CF4-AA80-96CC7EF51422}" type="sibTrans" cxnId="{ADE58CFE-EB07-4297-B60F-09D388DBDE12}">
      <dgm:prSet/>
      <dgm:spPr/>
      <dgm:t>
        <a:bodyPr/>
        <a:lstStyle/>
        <a:p>
          <a:endParaRPr lang="es-EC"/>
        </a:p>
      </dgm:t>
    </dgm:pt>
    <dgm:pt modelId="{92CE4CE9-BD41-4CB9-9D7D-CFD410FA011F}" type="pres">
      <dgm:prSet presAssocID="{D44B17F1-9D14-4950-805C-6185AA2EB1DA}" presName="linear" presStyleCnt="0">
        <dgm:presLayoutVars>
          <dgm:animLvl val="lvl"/>
          <dgm:resizeHandles val="exact"/>
        </dgm:presLayoutVars>
      </dgm:prSet>
      <dgm:spPr/>
      <dgm:t>
        <a:bodyPr/>
        <a:lstStyle/>
        <a:p>
          <a:endParaRPr lang="es-EC"/>
        </a:p>
      </dgm:t>
    </dgm:pt>
    <dgm:pt modelId="{8D7A0CDB-EC81-4DDD-A7AE-81997C6F072D}" type="pres">
      <dgm:prSet presAssocID="{E5979C9A-B683-407F-9B3C-E3219C76D34A}" presName="parentText" presStyleLbl="node1" presStyleIdx="0" presStyleCnt="1">
        <dgm:presLayoutVars>
          <dgm:chMax val="0"/>
          <dgm:bulletEnabled val="1"/>
        </dgm:presLayoutVars>
      </dgm:prSet>
      <dgm:spPr/>
      <dgm:t>
        <a:bodyPr/>
        <a:lstStyle/>
        <a:p>
          <a:endParaRPr lang="es-EC"/>
        </a:p>
      </dgm:t>
    </dgm:pt>
    <dgm:pt modelId="{7632EB82-8F77-47AA-BC36-E7643B510E45}" type="pres">
      <dgm:prSet presAssocID="{E5979C9A-B683-407F-9B3C-E3219C76D34A}" presName="childText" presStyleLbl="revTx" presStyleIdx="0" presStyleCnt="1">
        <dgm:presLayoutVars>
          <dgm:bulletEnabled val="1"/>
        </dgm:presLayoutVars>
      </dgm:prSet>
      <dgm:spPr/>
      <dgm:t>
        <a:bodyPr/>
        <a:lstStyle/>
        <a:p>
          <a:endParaRPr lang="es-EC"/>
        </a:p>
      </dgm:t>
    </dgm:pt>
  </dgm:ptLst>
  <dgm:cxnLst>
    <dgm:cxn modelId="{23AEFA06-E159-4752-A9BD-1AAB7F63E004}" srcId="{E5979C9A-B683-407F-9B3C-E3219C76D34A}" destId="{9D8C67D6-FE14-41EA-9D88-898350A27850}" srcOrd="1" destOrd="0" parTransId="{BE24C218-84C9-46CC-88D0-5B34871C7A67}" sibTransId="{133EAB9A-2C7A-44D7-9A51-A3097CD1795F}"/>
    <dgm:cxn modelId="{ADE58CFE-EB07-4297-B60F-09D388DBDE12}" srcId="{E5979C9A-B683-407F-9B3C-E3219C76D34A}" destId="{D7C3044D-52B9-47B3-B139-BAA32D2AFDD4}" srcOrd="3" destOrd="0" parTransId="{97C8C146-F3F9-4E3C-A5F5-514A8096E46D}" sibTransId="{B0E68400-3098-4CF4-AA80-96CC7EF51422}"/>
    <dgm:cxn modelId="{99B62EC7-871D-466C-8B21-C44E15891DC6}" srcId="{D44B17F1-9D14-4950-805C-6185AA2EB1DA}" destId="{E5979C9A-B683-407F-9B3C-E3219C76D34A}" srcOrd="0" destOrd="0" parTransId="{52415572-DE41-4FCC-9ADB-6912724E3F57}" sibTransId="{6C45488A-44DC-4EA5-9EF5-983619DCE35C}"/>
    <dgm:cxn modelId="{82A34DD9-CC69-4EBA-A33C-6928E3B2BB4F}" srcId="{E5979C9A-B683-407F-9B3C-E3219C76D34A}" destId="{653AEAB1-4E74-44C7-856A-AEA3A15D447F}" srcOrd="0" destOrd="0" parTransId="{E125BA89-AE79-4251-AC35-1BF36933BF3A}" sibTransId="{BBD751D4-8A55-4E9C-AC9D-9C2B8965A715}"/>
    <dgm:cxn modelId="{AFA5CA9B-A91E-403E-A7E1-C01BADC8B268}" type="presOf" srcId="{E5979C9A-B683-407F-9B3C-E3219C76D34A}" destId="{8D7A0CDB-EC81-4DDD-A7AE-81997C6F072D}" srcOrd="0" destOrd="0" presId="urn:microsoft.com/office/officeart/2005/8/layout/vList2"/>
    <dgm:cxn modelId="{3E9E742C-FCC5-45DB-B683-5AFEF2995104}" srcId="{E5979C9A-B683-407F-9B3C-E3219C76D34A}" destId="{F7E969D7-ACD4-4D81-AA9D-15D25237379B}" srcOrd="2" destOrd="0" parTransId="{7C62FDFB-3079-49C7-AA7E-18D8384C4F36}" sibTransId="{E728B60F-907B-4F4C-BB12-E9090E9D2B9D}"/>
    <dgm:cxn modelId="{BB99D7C3-ED21-4BA9-BA73-52110C50D56A}" type="presOf" srcId="{D44B17F1-9D14-4950-805C-6185AA2EB1DA}" destId="{92CE4CE9-BD41-4CB9-9D7D-CFD410FA011F}" srcOrd="0" destOrd="0" presId="urn:microsoft.com/office/officeart/2005/8/layout/vList2"/>
    <dgm:cxn modelId="{BBE78E1D-47CF-4F33-AB72-EF9AFDFB368B}" type="presOf" srcId="{9D8C67D6-FE14-41EA-9D88-898350A27850}" destId="{7632EB82-8F77-47AA-BC36-E7643B510E45}" srcOrd="0" destOrd="1" presId="urn:microsoft.com/office/officeart/2005/8/layout/vList2"/>
    <dgm:cxn modelId="{38F57765-A058-4BF4-965A-E38698A77093}" type="presOf" srcId="{653AEAB1-4E74-44C7-856A-AEA3A15D447F}" destId="{7632EB82-8F77-47AA-BC36-E7643B510E45}" srcOrd="0" destOrd="0" presId="urn:microsoft.com/office/officeart/2005/8/layout/vList2"/>
    <dgm:cxn modelId="{D53D2F2A-05F0-477C-8D09-D6EC259D878E}" type="presOf" srcId="{F7E969D7-ACD4-4D81-AA9D-15D25237379B}" destId="{7632EB82-8F77-47AA-BC36-E7643B510E45}" srcOrd="0" destOrd="2" presId="urn:microsoft.com/office/officeart/2005/8/layout/vList2"/>
    <dgm:cxn modelId="{B45B8C64-7A88-49A2-B191-84394425FE06}" type="presOf" srcId="{D7C3044D-52B9-47B3-B139-BAA32D2AFDD4}" destId="{7632EB82-8F77-47AA-BC36-E7643B510E45}" srcOrd="0" destOrd="3" presId="urn:microsoft.com/office/officeart/2005/8/layout/vList2"/>
    <dgm:cxn modelId="{1639A49C-0FB8-45A6-9F1A-4A7E2E51E932}" type="presParOf" srcId="{92CE4CE9-BD41-4CB9-9D7D-CFD410FA011F}" destId="{8D7A0CDB-EC81-4DDD-A7AE-81997C6F072D}" srcOrd="0" destOrd="0" presId="urn:microsoft.com/office/officeart/2005/8/layout/vList2"/>
    <dgm:cxn modelId="{D120A28E-ED4D-4F1F-8D49-0188B3576EAD}" type="presParOf" srcId="{92CE4CE9-BD41-4CB9-9D7D-CFD410FA011F}" destId="{7632EB82-8F77-47AA-BC36-E7643B510E45}"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44B17F1-9D14-4950-805C-6185AA2EB1DA}"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s-EC"/>
        </a:p>
      </dgm:t>
    </dgm:pt>
    <dgm:pt modelId="{E5979C9A-B683-407F-9B3C-E3219C76D34A}">
      <dgm:prSet phldrT="[Texto]"/>
      <dgm:spPr/>
      <dgm:t>
        <a:bodyPr/>
        <a:lstStyle/>
        <a:p>
          <a:r>
            <a:rPr lang="es-EC" b="1" dirty="0" smtClean="0">
              <a:solidFill>
                <a:schemeClr val="tx1"/>
              </a:solidFill>
            </a:rPr>
            <a:t>Determinación de la cinética celular</a:t>
          </a:r>
          <a:endParaRPr lang="es-EC" b="1" dirty="0">
            <a:solidFill>
              <a:schemeClr val="tx1"/>
            </a:solidFill>
          </a:endParaRPr>
        </a:p>
      </dgm:t>
    </dgm:pt>
    <dgm:pt modelId="{52415572-DE41-4FCC-9ADB-6912724E3F57}" type="parTrans" cxnId="{99B62EC7-871D-466C-8B21-C44E15891DC6}">
      <dgm:prSet/>
      <dgm:spPr/>
      <dgm:t>
        <a:bodyPr/>
        <a:lstStyle/>
        <a:p>
          <a:endParaRPr lang="es-EC"/>
        </a:p>
      </dgm:t>
    </dgm:pt>
    <dgm:pt modelId="{6C45488A-44DC-4EA5-9EF5-983619DCE35C}" type="sibTrans" cxnId="{99B62EC7-871D-466C-8B21-C44E15891DC6}">
      <dgm:prSet/>
      <dgm:spPr/>
      <dgm:t>
        <a:bodyPr/>
        <a:lstStyle/>
        <a:p>
          <a:endParaRPr lang="es-EC"/>
        </a:p>
      </dgm:t>
    </dgm:pt>
    <dgm:pt modelId="{92CE4CE9-BD41-4CB9-9D7D-CFD410FA011F}" type="pres">
      <dgm:prSet presAssocID="{D44B17F1-9D14-4950-805C-6185AA2EB1DA}" presName="linear" presStyleCnt="0">
        <dgm:presLayoutVars>
          <dgm:animLvl val="lvl"/>
          <dgm:resizeHandles val="exact"/>
        </dgm:presLayoutVars>
      </dgm:prSet>
      <dgm:spPr/>
      <dgm:t>
        <a:bodyPr/>
        <a:lstStyle/>
        <a:p>
          <a:endParaRPr lang="es-EC"/>
        </a:p>
      </dgm:t>
    </dgm:pt>
    <dgm:pt modelId="{8D7A0CDB-EC81-4DDD-A7AE-81997C6F072D}" type="pres">
      <dgm:prSet presAssocID="{E5979C9A-B683-407F-9B3C-E3219C76D34A}" presName="parentText" presStyleLbl="node1" presStyleIdx="0" presStyleCnt="1" custLinFactNeighborX="-15511" custLinFactNeighborY="-19070">
        <dgm:presLayoutVars>
          <dgm:chMax val="0"/>
          <dgm:bulletEnabled val="1"/>
        </dgm:presLayoutVars>
      </dgm:prSet>
      <dgm:spPr/>
      <dgm:t>
        <a:bodyPr/>
        <a:lstStyle/>
        <a:p>
          <a:endParaRPr lang="es-EC"/>
        </a:p>
      </dgm:t>
    </dgm:pt>
  </dgm:ptLst>
  <dgm:cxnLst>
    <dgm:cxn modelId="{2EF536FB-78E4-4F26-BC8A-86097D191716}" type="presOf" srcId="{D44B17F1-9D14-4950-805C-6185AA2EB1DA}" destId="{92CE4CE9-BD41-4CB9-9D7D-CFD410FA011F}" srcOrd="0" destOrd="0" presId="urn:microsoft.com/office/officeart/2005/8/layout/vList2"/>
    <dgm:cxn modelId="{99B62EC7-871D-466C-8B21-C44E15891DC6}" srcId="{D44B17F1-9D14-4950-805C-6185AA2EB1DA}" destId="{E5979C9A-B683-407F-9B3C-E3219C76D34A}" srcOrd="0" destOrd="0" parTransId="{52415572-DE41-4FCC-9ADB-6912724E3F57}" sibTransId="{6C45488A-44DC-4EA5-9EF5-983619DCE35C}"/>
    <dgm:cxn modelId="{83B2CC2D-AEF6-4E61-A083-F08F6B010100}" type="presOf" srcId="{E5979C9A-B683-407F-9B3C-E3219C76D34A}" destId="{8D7A0CDB-EC81-4DDD-A7AE-81997C6F072D}" srcOrd="0" destOrd="0" presId="urn:microsoft.com/office/officeart/2005/8/layout/vList2"/>
    <dgm:cxn modelId="{9BD84A46-6977-4CA5-9B58-75E15AD711E6}" type="presParOf" srcId="{92CE4CE9-BD41-4CB9-9D7D-CFD410FA011F}" destId="{8D7A0CDB-EC81-4DDD-A7AE-81997C6F072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44B17F1-9D14-4950-805C-6185AA2EB1DA}"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s-EC"/>
        </a:p>
      </dgm:t>
    </dgm:pt>
    <dgm:pt modelId="{E5979C9A-B683-407F-9B3C-E3219C76D34A}">
      <dgm:prSet phldrT="[Texto]" custT="1"/>
      <dgm:spPr/>
      <dgm:t>
        <a:bodyPr/>
        <a:lstStyle/>
        <a:p>
          <a:r>
            <a:rPr lang="es-EC" sz="2000" b="1" dirty="0" smtClean="0">
              <a:solidFill>
                <a:schemeClr val="tx1"/>
              </a:solidFill>
            </a:rPr>
            <a:t>Curva de pH</a:t>
          </a:r>
          <a:endParaRPr lang="es-EC" sz="2000" b="1" dirty="0">
            <a:solidFill>
              <a:schemeClr val="tx1"/>
            </a:solidFill>
          </a:endParaRPr>
        </a:p>
      </dgm:t>
    </dgm:pt>
    <dgm:pt modelId="{52415572-DE41-4FCC-9ADB-6912724E3F57}" type="parTrans" cxnId="{99B62EC7-871D-466C-8B21-C44E15891DC6}">
      <dgm:prSet/>
      <dgm:spPr/>
      <dgm:t>
        <a:bodyPr/>
        <a:lstStyle/>
        <a:p>
          <a:endParaRPr lang="es-EC"/>
        </a:p>
      </dgm:t>
    </dgm:pt>
    <dgm:pt modelId="{6C45488A-44DC-4EA5-9EF5-983619DCE35C}" type="sibTrans" cxnId="{99B62EC7-871D-466C-8B21-C44E15891DC6}">
      <dgm:prSet/>
      <dgm:spPr/>
      <dgm:t>
        <a:bodyPr/>
        <a:lstStyle/>
        <a:p>
          <a:endParaRPr lang="es-EC"/>
        </a:p>
      </dgm:t>
    </dgm:pt>
    <dgm:pt modelId="{E6FDDD7D-6088-476E-AD2F-F441C4B4DB0D}">
      <dgm:prSet phldrT="[Texto]" custT="1"/>
      <dgm:spPr/>
      <dgm:t>
        <a:bodyPr/>
        <a:lstStyle/>
        <a:p>
          <a:r>
            <a:rPr lang="es-EC" sz="1800" dirty="0" smtClean="0"/>
            <a:t>Caída de pH, debido a la formación de ácido láctico en los dos medios de cultivo industriales utilizados </a:t>
          </a:r>
          <a:endParaRPr lang="es-EC" sz="1800" dirty="0"/>
        </a:p>
      </dgm:t>
    </dgm:pt>
    <dgm:pt modelId="{09E964DD-E65D-40DE-A43D-3190E291B641}" type="parTrans" cxnId="{ED619064-43E1-40CB-B897-F73B7451B456}">
      <dgm:prSet/>
      <dgm:spPr/>
      <dgm:t>
        <a:bodyPr/>
        <a:lstStyle/>
        <a:p>
          <a:endParaRPr lang="es-EC"/>
        </a:p>
      </dgm:t>
    </dgm:pt>
    <dgm:pt modelId="{3C7611AC-9C43-49B0-99C4-B004E7995E7C}" type="sibTrans" cxnId="{ED619064-43E1-40CB-B897-F73B7451B456}">
      <dgm:prSet/>
      <dgm:spPr/>
      <dgm:t>
        <a:bodyPr/>
        <a:lstStyle/>
        <a:p>
          <a:endParaRPr lang="es-EC"/>
        </a:p>
      </dgm:t>
    </dgm:pt>
    <dgm:pt modelId="{92CE4CE9-BD41-4CB9-9D7D-CFD410FA011F}" type="pres">
      <dgm:prSet presAssocID="{D44B17F1-9D14-4950-805C-6185AA2EB1DA}" presName="linear" presStyleCnt="0">
        <dgm:presLayoutVars>
          <dgm:animLvl val="lvl"/>
          <dgm:resizeHandles val="exact"/>
        </dgm:presLayoutVars>
      </dgm:prSet>
      <dgm:spPr/>
      <dgm:t>
        <a:bodyPr/>
        <a:lstStyle/>
        <a:p>
          <a:endParaRPr lang="es-EC"/>
        </a:p>
      </dgm:t>
    </dgm:pt>
    <dgm:pt modelId="{8D7A0CDB-EC81-4DDD-A7AE-81997C6F072D}" type="pres">
      <dgm:prSet presAssocID="{E5979C9A-B683-407F-9B3C-E3219C76D34A}" presName="parentText" presStyleLbl="node1" presStyleIdx="0" presStyleCnt="1">
        <dgm:presLayoutVars>
          <dgm:chMax val="0"/>
          <dgm:bulletEnabled val="1"/>
        </dgm:presLayoutVars>
      </dgm:prSet>
      <dgm:spPr/>
      <dgm:t>
        <a:bodyPr/>
        <a:lstStyle/>
        <a:p>
          <a:endParaRPr lang="es-EC"/>
        </a:p>
      </dgm:t>
    </dgm:pt>
    <dgm:pt modelId="{7632EB82-8F77-47AA-BC36-E7643B510E45}" type="pres">
      <dgm:prSet presAssocID="{E5979C9A-B683-407F-9B3C-E3219C76D34A}" presName="childText" presStyleLbl="revTx" presStyleIdx="0" presStyleCnt="1">
        <dgm:presLayoutVars>
          <dgm:bulletEnabled val="1"/>
        </dgm:presLayoutVars>
      </dgm:prSet>
      <dgm:spPr/>
      <dgm:t>
        <a:bodyPr/>
        <a:lstStyle/>
        <a:p>
          <a:endParaRPr lang="es-EC"/>
        </a:p>
      </dgm:t>
    </dgm:pt>
  </dgm:ptLst>
  <dgm:cxnLst>
    <dgm:cxn modelId="{F1669F27-543C-403C-8A88-B79B06F0DA16}" type="presOf" srcId="{E6FDDD7D-6088-476E-AD2F-F441C4B4DB0D}" destId="{7632EB82-8F77-47AA-BC36-E7643B510E45}" srcOrd="0" destOrd="0" presId="urn:microsoft.com/office/officeart/2005/8/layout/vList2"/>
    <dgm:cxn modelId="{ED619064-43E1-40CB-B897-F73B7451B456}" srcId="{E5979C9A-B683-407F-9B3C-E3219C76D34A}" destId="{E6FDDD7D-6088-476E-AD2F-F441C4B4DB0D}" srcOrd="0" destOrd="0" parTransId="{09E964DD-E65D-40DE-A43D-3190E291B641}" sibTransId="{3C7611AC-9C43-49B0-99C4-B004E7995E7C}"/>
    <dgm:cxn modelId="{F6568209-2B96-4356-8B66-5B5C91D5A27A}" type="presOf" srcId="{D44B17F1-9D14-4950-805C-6185AA2EB1DA}" destId="{92CE4CE9-BD41-4CB9-9D7D-CFD410FA011F}" srcOrd="0" destOrd="0" presId="urn:microsoft.com/office/officeart/2005/8/layout/vList2"/>
    <dgm:cxn modelId="{99B62EC7-871D-466C-8B21-C44E15891DC6}" srcId="{D44B17F1-9D14-4950-805C-6185AA2EB1DA}" destId="{E5979C9A-B683-407F-9B3C-E3219C76D34A}" srcOrd="0" destOrd="0" parTransId="{52415572-DE41-4FCC-9ADB-6912724E3F57}" sibTransId="{6C45488A-44DC-4EA5-9EF5-983619DCE35C}"/>
    <dgm:cxn modelId="{8551C894-6E94-4EF9-B87E-7AC68F72777A}" type="presOf" srcId="{E5979C9A-B683-407F-9B3C-E3219C76D34A}" destId="{8D7A0CDB-EC81-4DDD-A7AE-81997C6F072D}" srcOrd="0" destOrd="0" presId="urn:microsoft.com/office/officeart/2005/8/layout/vList2"/>
    <dgm:cxn modelId="{61CA7869-57EA-48B9-AC9E-E4EA40302D19}" type="presParOf" srcId="{92CE4CE9-BD41-4CB9-9D7D-CFD410FA011F}" destId="{8D7A0CDB-EC81-4DDD-A7AE-81997C6F072D}" srcOrd="0" destOrd="0" presId="urn:microsoft.com/office/officeart/2005/8/layout/vList2"/>
    <dgm:cxn modelId="{812226C5-F77F-4B1B-B672-EC44371F2748}" type="presParOf" srcId="{92CE4CE9-BD41-4CB9-9D7D-CFD410FA011F}" destId="{7632EB82-8F77-47AA-BC36-E7643B510E45}"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44B17F1-9D14-4950-805C-6185AA2EB1DA}"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s-EC"/>
        </a:p>
      </dgm:t>
    </dgm:pt>
    <dgm:pt modelId="{E5979C9A-B683-407F-9B3C-E3219C76D34A}">
      <dgm:prSet phldrT="[Texto]" custT="1"/>
      <dgm:spPr/>
      <dgm:t>
        <a:bodyPr/>
        <a:lstStyle/>
        <a:p>
          <a:r>
            <a:rPr lang="es-EC" sz="2000" b="1" dirty="0" smtClean="0">
              <a:solidFill>
                <a:schemeClr val="tx1"/>
              </a:solidFill>
            </a:rPr>
            <a:t>Concentración de ácido láctico</a:t>
          </a:r>
          <a:endParaRPr lang="es-EC" sz="2000" b="1" dirty="0">
            <a:solidFill>
              <a:schemeClr val="tx1"/>
            </a:solidFill>
          </a:endParaRPr>
        </a:p>
      </dgm:t>
    </dgm:pt>
    <dgm:pt modelId="{52415572-DE41-4FCC-9ADB-6912724E3F57}" type="parTrans" cxnId="{99B62EC7-871D-466C-8B21-C44E15891DC6}">
      <dgm:prSet/>
      <dgm:spPr/>
      <dgm:t>
        <a:bodyPr/>
        <a:lstStyle/>
        <a:p>
          <a:endParaRPr lang="es-EC"/>
        </a:p>
      </dgm:t>
    </dgm:pt>
    <dgm:pt modelId="{6C45488A-44DC-4EA5-9EF5-983619DCE35C}" type="sibTrans" cxnId="{99B62EC7-871D-466C-8B21-C44E15891DC6}">
      <dgm:prSet/>
      <dgm:spPr/>
      <dgm:t>
        <a:bodyPr/>
        <a:lstStyle/>
        <a:p>
          <a:endParaRPr lang="es-EC"/>
        </a:p>
      </dgm:t>
    </dgm:pt>
    <dgm:pt modelId="{E6FDDD7D-6088-476E-AD2F-F441C4B4DB0D}">
      <dgm:prSet phldrT="[Texto]" custT="1"/>
      <dgm:spPr/>
      <dgm:t>
        <a:bodyPr/>
        <a:lstStyle/>
        <a:p>
          <a:r>
            <a:rPr lang="es-EC" sz="1800" dirty="0" smtClean="0"/>
            <a:t>A partir del sobrenadante recolectado de los inóculos bacterianos en los dos medios de cultivo, se analizó la concentración de ácido láctico en gramos por litro.</a:t>
          </a:r>
          <a:endParaRPr lang="es-EC" sz="1800" dirty="0"/>
        </a:p>
      </dgm:t>
    </dgm:pt>
    <dgm:pt modelId="{09E964DD-E65D-40DE-A43D-3190E291B641}" type="parTrans" cxnId="{ED619064-43E1-40CB-B897-F73B7451B456}">
      <dgm:prSet/>
      <dgm:spPr/>
      <dgm:t>
        <a:bodyPr/>
        <a:lstStyle/>
        <a:p>
          <a:endParaRPr lang="es-EC"/>
        </a:p>
      </dgm:t>
    </dgm:pt>
    <dgm:pt modelId="{3C7611AC-9C43-49B0-99C4-B004E7995E7C}" type="sibTrans" cxnId="{ED619064-43E1-40CB-B897-F73B7451B456}">
      <dgm:prSet/>
      <dgm:spPr/>
      <dgm:t>
        <a:bodyPr/>
        <a:lstStyle/>
        <a:p>
          <a:endParaRPr lang="es-EC"/>
        </a:p>
      </dgm:t>
    </dgm:pt>
    <dgm:pt modelId="{92CE4CE9-BD41-4CB9-9D7D-CFD410FA011F}" type="pres">
      <dgm:prSet presAssocID="{D44B17F1-9D14-4950-805C-6185AA2EB1DA}" presName="linear" presStyleCnt="0">
        <dgm:presLayoutVars>
          <dgm:animLvl val="lvl"/>
          <dgm:resizeHandles val="exact"/>
        </dgm:presLayoutVars>
      </dgm:prSet>
      <dgm:spPr/>
      <dgm:t>
        <a:bodyPr/>
        <a:lstStyle/>
        <a:p>
          <a:endParaRPr lang="es-EC"/>
        </a:p>
      </dgm:t>
    </dgm:pt>
    <dgm:pt modelId="{8D7A0CDB-EC81-4DDD-A7AE-81997C6F072D}" type="pres">
      <dgm:prSet presAssocID="{E5979C9A-B683-407F-9B3C-E3219C76D34A}" presName="parentText" presStyleLbl="node1" presStyleIdx="0" presStyleCnt="1">
        <dgm:presLayoutVars>
          <dgm:chMax val="0"/>
          <dgm:bulletEnabled val="1"/>
        </dgm:presLayoutVars>
      </dgm:prSet>
      <dgm:spPr/>
      <dgm:t>
        <a:bodyPr/>
        <a:lstStyle/>
        <a:p>
          <a:endParaRPr lang="es-EC"/>
        </a:p>
      </dgm:t>
    </dgm:pt>
    <dgm:pt modelId="{7632EB82-8F77-47AA-BC36-E7643B510E45}" type="pres">
      <dgm:prSet presAssocID="{E5979C9A-B683-407F-9B3C-E3219C76D34A}" presName="childText" presStyleLbl="revTx" presStyleIdx="0" presStyleCnt="1">
        <dgm:presLayoutVars>
          <dgm:bulletEnabled val="1"/>
        </dgm:presLayoutVars>
      </dgm:prSet>
      <dgm:spPr/>
      <dgm:t>
        <a:bodyPr/>
        <a:lstStyle/>
        <a:p>
          <a:endParaRPr lang="es-EC"/>
        </a:p>
      </dgm:t>
    </dgm:pt>
  </dgm:ptLst>
  <dgm:cxnLst>
    <dgm:cxn modelId="{ED619064-43E1-40CB-B897-F73B7451B456}" srcId="{E5979C9A-B683-407F-9B3C-E3219C76D34A}" destId="{E6FDDD7D-6088-476E-AD2F-F441C4B4DB0D}" srcOrd="0" destOrd="0" parTransId="{09E964DD-E65D-40DE-A43D-3190E291B641}" sibTransId="{3C7611AC-9C43-49B0-99C4-B004E7995E7C}"/>
    <dgm:cxn modelId="{8C6D6DB4-C59A-4854-A48F-40DDD00DB9E2}" type="presOf" srcId="{D44B17F1-9D14-4950-805C-6185AA2EB1DA}" destId="{92CE4CE9-BD41-4CB9-9D7D-CFD410FA011F}" srcOrd="0" destOrd="0" presId="urn:microsoft.com/office/officeart/2005/8/layout/vList2"/>
    <dgm:cxn modelId="{4D1187EF-41DD-4278-961D-19A4C142EE72}" type="presOf" srcId="{E6FDDD7D-6088-476E-AD2F-F441C4B4DB0D}" destId="{7632EB82-8F77-47AA-BC36-E7643B510E45}" srcOrd="0" destOrd="0" presId="urn:microsoft.com/office/officeart/2005/8/layout/vList2"/>
    <dgm:cxn modelId="{99B62EC7-871D-466C-8B21-C44E15891DC6}" srcId="{D44B17F1-9D14-4950-805C-6185AA2EB1DA}" destId="{E5979C9A-B683-407F-9B3C-E3219C76D34A}" srcOrd="0" destOrd="0" parTransId="{52415572-DE41-4FCC-9ADB-6912724E3F57}" sibTransId="{6C45488A-44DC-4EA5-9EF5-983619DCE35C}"/>
    <dgm:cxn modelId="{72BF4740-FC9D-42AD-986E-EC5F61E0FBBB}" type="presOf" srcId="{E5979C9A-B683-407F-9B3C-E3219C76D34A}" destId="{8D7A0CDB-EC81-4DDD-A7AE-81997C6F072D}" srcOrd="0" destOrd="0" presId="urn:microsoft.com/office/officeart/2005/8/layout/vList2"/>
    <dgm:cxn modelId="{231FFA91-BC93-4AAE-A7CC-A42B6401642B}" type="presParOf" srcId="{92CE4CE9-BD41-4CB9-9D7D-CFD410FA011F}" destId="{8D7A0CDB-EC81-4DDD-A7AE-81997C6F072D}" srcOrd="0" destOrd="0" presId="urn:microsoft.com/office/officeart/2005/8/layout/vList2"/>
    <dgm:cxn modelId="{94EB885E-4398-4CEA-B9F6-E7F07B788427}" type="presParOf" srcId="{92CE4CE9-BD41-4CB9-9D7D-CFD410FA011F}" destId="{7632EB82-8F77-47AA-BC36-E7643B510E45}"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7D3958E8-8385-4C57-BD6D-02797BB4FE9E}" type="datetimeFigureOut">
              <a:rPr lang="es-EC" smtClean="0"/>
              <a:t>20/06/2018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753B58D-10CF-4D4A-8094-967CF86B2FC0}" type="slidenum">
              <a:rPr lang="es-EC" smtClean="0"/>
              <a:t>‹Nº›</a:t>
            </a:fld>
            <a:endParaRPr lang="es-EC"/>
          </a:p>
        </p:txBody>
      </p:sp>
    </p:spTree>
    <p:extLst>
      <p:ext uri="{BB962C8B-B14F-4D97-AF65-F5344CB8AC3E}">
        <p14:creationId xmlns:p14="http://schemas.microsoft.com/office/powerpoint/2010/main" val="3542527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7D3958E8-8385-4C57-BD6D-02797BB4FE9E}" type="datetimeFigureOut">
              <a:rPr lang="es-EC" smtClean="0"/>
              <a:t>20/06/2018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753B58D-10CF-4D4A-8094-967CF86B2FC0}" type="slidenum">
              <a:rPr lang="es-EC" smtClean="0"/>
              <a:t>‹Nº›</a:t>
            </a:fld>
            <a:endParaRPr lang="es-EC"/>
          </a:p>
        </p:txBody>
      </p:sp>
    </p:spTree>
    <p:extLst>
      <p:ext uri="{BB962C8B-B14F-4D97-AF65-F5344CB8AC3E}">
        <p14:creationId xmlns:p14="http://schemas.microsoft.com/office/powerpoint/2010/main" val="1355097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7D3958E8-8385-4C57-BD6D-02797BB4FE9E}" type="datetimeFigureOut">
              <a:rPr lang="es-EC" smtClean="0"/>
              <a:t>20/06/2018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753B58D-10CF-4D4A-8094-967CF86B2FC0}" type="slidenum">
              <a:rPr lang="es-EC" smtClean="0"/>
              <a:t>‹Nº›</a:t>
            </a:fld>
            <a:endParaRPr lang="es-EC"/>
          </a:p>
        </p:txBody>
      </p:sp>
    </p:spTree>
    <p:extLst>
      <p:ext uri="{BB962C8B-B14F-4D97-AF65-F5344CB8AC3E}">
        <p14:creationId xmlns:p14="http://schemas.microsoft.com/office/powerpoint/2010/main" val="3743643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7D3958E8-8385-4C57-BD6D-02797BB4FE9E}" type="datetimeFigureOut">
              <a:rPr lang="es-EC" smtClean="0"/>
              <a:t>20/06/2018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753B58D-10CF-4D4A-8094-967CF86B2FC0}" type="slidenum">
              <a:rPr lang="es-EC" smtClean="0"/>
              <a:t>‹Nº›</a:t>
            </a:fld>
            <a:endParaRPr lang="es-EC"/>
          </a:p>
        </p:txBody>
      </p:sp>
    </p:spTree>
    <p:extLst>
      <p:ext uri="{BB962C8B-B14F-4D97-AF65-F5344CB8AC3E}">
        <p14:creationId xmlns:p14="http://schemas.microsoft.com/office/powerpoint/2010/main" val="149168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7D3958E8-8385-4C57-BD6D-02797BB4FE9E}" type="datetimeFigureOut">
              <a:rPr lang="es-EC" smtClean="0"/>
              <a:t>20/06/2018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753B58D-10CF-4D4A-8094-967CF86B2FC0}" type="slidenum">
              <a:rPr lang="es-EC" smtClean="0"/>
              <a:t>‹Nº›</a:t>
            </a:fld>
            <a:endParaRPr lang="es-EC"/>
          </a:p>
        </p:txBody>
      </p:sp>
    </p:spTree>
    <p:extLst>
      <p:ext uri="{BB962C8B-B14F-4D97-AF65-F5344CB8AC3E}">
        <p14:creationId xmlns:p14="http://schemas.microsoft.com/office/powerpoint/2010/main" val="767500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7D3958E8-8385-4C57-BD6D-02797BB4FE9E}" type="datetimeFigureOut">
              <a:rPr lang="es-EC" smtClean="0"/>
              <a:t>20/06/2018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B753B58D-10CF-4D4A-8094-967CF86B2FC0}" type="slidenum">
              <a:rPr lang="es-EC" smtClean="0"/>
              <a:t>‹Nº›</a:t>
            </a:fld>
            <a:endParaRPr lang="es-EC"/>
          </a:p>
        </p:txBody>
      </p:sp>
    </p:spTree>
    <p:extLst>
      <p:ext uri="{BB962C8B-B14F-4D97-AF65-F5344CB8AC3E}">
        <p14:creationId xmlns:p14="http://schemas.microsoft.com/office/powerpoint/2010/main" val="2621754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7D3958E8-8385-4C57-BD6D-02797BB4FE9E}" type="datetimeFigureOut">
              <a:rPr lang="es-EC" smtClean="0"/>
              <a:t>20/06/2018</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B753B58D-10CF-4D4A-8094-967CF86B2FC0}" type="slidenum">
              <a:rPr lang="es-EC" smtClean="0"/>
              <a:t>‹Nº›</a:t>
            </a:fld>
            <a:endParaRPr lang="es-EC"/>
          </a:p>
        </p:txBody>
      </p:sp>
    </p:spTree>
    <p:extLst>
      <p:ext uri="{BB962C8B-B14F-4D97-AF65-F5344CB8AC3E}">
        <p14:creationId xmlns:p14="http://schemas.microsoft.com/office/powerpoint/2010/main" val="861531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7D3958E8-8385-4C57-BD6D-02797BB4FE9E}" type="datetimeFigureOut">
              <a:rPr lang="es-EC" smtClean="0"/>
              <a:t>20/06/2018</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B753B58D-10CF-4D4A-8094-967CF86B2FC0}" type="slidenum">
              <a:rPr lang="es-EC" smtClean="0"/>
              <a:t>‹Nº›</a:t>
            </a:fld>
            <a:endParaRPr lang="es-EC"/>
          </a:p>
        </p:txBody>
      </p:sp>
    </p:spTree>
    <p:extLst>
      <p:ext uri="{BB962C8B-B14F-4D97-AF65-F5344CB8AC3E}">
        <p14:creationId xmlns:p14="http://schemas.microsoft.com/office/powerpoint/2010/main" val="149136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D3958E8-8385-4C57-BD6D-02797BB4FE9E}" type="datetimeFigureOut">
              <a:rPr lang="es-EC" smtClean="0"/>
              <a:t>20/06/2018</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B753B58D-10CF-4D4A-8094-967CF86B2FC0}" type="slidenum">
              <a:rPr lang="es-EC" smtClean="0"/>
              <a:t>‹Nº›</a:t>
            </a:fld>
            <a:endParaRPr lang="es-EC"/>
          </a:p>
        </p:txBody>
      </p:sp>
    </p:spTree>
    <p:extLst>
      <p:ext uri="{BB962C8B-B14F-4D97-AF65-F5344CB8AC3E}">
        <p14:creationId xmlns:p14="http://schemas.microsoft.com/office/powerpoint/2010/main" val="968935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7D3958E8-8385-4C57-BD6D-02797BB4FE9E}" type="datetimeFigureOut">
              <a:rPr lang="es-EC" smtClean="0"/>
              <a:t>20/06/2018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B753B58D-10CF-4D4A-8094-967CF86B2FC0}" type="slidenum">
              <a:rPr lang="es-EC" smtClean="0"/>
              <a:t>‹Nº›</a:t>
            </a:fld>
            <a:endParaRPr lang="es-EC"/>
          </a:p>
        </p:txBody>
      </p:sp>
    </p:spTree>
    <p:extLst>
      <p:ext uri="{BB962C8B-B14F-4D97-AF65-F5344CB8AC3E}">
        <p14:creationId xmlns:p14="http://schemas.microsoft.com/office/powerpoint/2010/main" val="1962333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7D3958E8-8385-4C57-BD6D-02797BB4FE9E}" type="datetimeFigureOut">
              <a:rPr lang="es-EC" smtClean="0"/>
              <a:t>20/06/2018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B753B58D-10CF-4D4A-8094-967CF86B2FC0}" type="slidenum">
              <a:rPr lang="es-EC" smtClean="0"/>
              <a:t>‹Nº›</a:t>
            </a:fld>
            <a:endParaRPr lang="es-EC"/>
          </a:p>
        </p:txBody>
      </p:sp>
    </p:spTree>
    <p:extLst>
      <p:ext uri="{BB962C8B-B14F-4D97-AF65-F5344CB8AC3E}">
        <p14:creationId xmlns:p14="http://schemas.microsoft.com/office/powerpoint/2010/main" val="3830546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3958E8-8385-4C57-BD6D-02797BB4FE9E}" type="datetimeFigureOut">
              <a:rPr lang="es-EC" smtClean="0"/>
              <a:t>20/06/2018</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53B58D-10CF-4D4A-8094-967CF86B2FC0}" type="slidenum">
              <a:rPr lang="es-EC" smtClean="0"/>
              <a:t>‹Nº›</a:t>
            </a:fld>
            <a:endParaRPr lang="es-EC"/>
          </a:p>
        </p:txBody>
      </p:sp>
    </p:spTree>
    <p:extLst>
      <p:ext uri="{BB962C8B-B14F-4D97-AF65-F5344CB8AC3E}">
        <p14:creationId xmlns:p14="http://schemas.microsoft.com/office/powerpoint/2010/main" val="164773716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gif"/><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gif"/><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Layout" Target="../diagrams/layout2.xml"/><Relationship Id="rId7" Type="http://schemas.openxmlformats.org/officeDocument/2006/relationships/image" Target="../media/image520.png"/><Relationship Id="rId12" Type="http://schemas.microsoft.com/office/2007/relationships/diagramDrawing" Target="../diagrams/drawing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diagramColors" Target="../diagrams/colors3.xml"/><Relationship Id="rId5" Type="http://schemas.openxmlformats.org/officeDocument/2006/relationships/diagramColors" Target="../diagrams/colors2.xml"/><Relationship Id="rId10" Type="http://schemas.openxmlformats.org/officeDocument/2006/relationships/diagramQuickStyle" Target="../diagrams/quickStyle3.xml"/><Relationship Id="rId4" Type="http://schemas.openxmlformats.org/officeDocument/2006/relationships/diagramQuickStyle" Target="../diagrams/quickStyle2.xml"/><Relationship Id="rId9"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diagramLayout" Target="../diagrams/layout4.xml"/><Relationship Id="rId7" Type="http://schemas.openxmlformats.org/officeDocument/2006/relationships/image" Target="../media/image53.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diagramLayout" Target="../diagrams/layout5.xml"/><Relationship Id="rId7" Type="http://schemas.openxmlformats.org/officeDocument/2006/relationships/image" Target="../media/image55.emf"/><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58.emf"/><Relationship Id="rId4" Type="http://schemas.openxmlformats.org/officeDocument/2006/relationships/diagramQuickStyle" Target="../diagrams/quickStyle5.xml"/><Relationship Id="rId9" Type="http://schemas.openxmlformats.org/officeDocument/2006/relationships/image" Target="../media/image57.emf"/></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Layout" Target="../diagrams/layout6.xml"/><Relationship Id="rId7" Type="http://schemas.openxmlformats.org/officeDocument/2006/relationships/image" Target="../media/image59.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Layout" Target="../diagrams/layout7.xml"/><Relationship Id="rId7" Type="http://schemas.openxmlformats.org/officeDocument/2006/relationships/image" Target="../media/image60.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Layout" Target="../diagrams/layout8.xml"/><Relationship Id="rId7" Type="http://schemas.openxmlformats.org/officeDocument/2006/relationships/image" Target="../media/image63.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image" Target="../media/image65.png"/></Relationships>
</file>

<file path=ppt/slides/_rels/slide2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Layout" Target="../diagrams/layout9.xml"/><Relationship Id="rId7" Type="http://schemas.openxmlformats.org/officeDocument/2006/relationships/image" Target="../media/image66.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 Id="rId9"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69.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Relationship Id="rId1" Type="http://schemas.openxmlformats.org/officeDocument/2006/relationships/slideLayout" Target="../slideLayouts/slideLayout2.xml"/><Relationship Id="rId4" Type="http://schemas.openxmlformats.org/officeDocument/2006/relationships/image" Target="../media/image18.jpe"/></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631504" y="2395470"/>
            <a:ext cx="8928992" cy="2689714"/>
          </a:xfrm>
        </p:spPr>
        <p:txBody>
          <a:bodyPr>
            <a:noAutofit/>
          </a:bodyPr>
          <a:lstStyle/>
          <a:p>
            <a:r>
              <a:rPr lang="es-EC" sz="2800" b="1" dirty="0"/>
              <a:t/>
            </a:r>
            <a:br>
              <a:rPr lang="es-EC" sz="2800" b="1" dirty="0"/>
            </a:br>
            <a:r>
              <a:rPr lang="es-EC" sz="2800" b="1" dirty="0"/>
              <a:t/>
            </a:r>
            <a:br>
              <a:rPr lang="es-EC" sz="2800" b="1" dirty="0"/>
            </a:br>
            <a:r>
              <a:rPr lang="es-EC" sz="2800" b="1" dirty="0"/>
              <a:t>MAESTRÍA EN AGRICULTURA Y AGRONEGOCIOS SOSTENIBLES</a:t>
            </a:r>
            <a:br>
              <a:rPr lang="es-EC" sz="2800" b="1" dirty="0"/>
            </a:br>
            <a:r>
              <a:rPr lang="es-EC" sz="2800" b="1" dirty="0"/>
              <a:t/>
            </a:r>
            <a:br>
              <a:rPr lang="es-EC" sz="2800" b="1" dirty="0"/>
            </a:br>
            <a:r>
              <a:rPr lang="es-EC" sz="2800" b="1" dirty="0"/>
              <a:t>AISLAMIENTO, PRODUCCIÓN Y COMERCIALIZACIÓN DE UN CONSORCIO DE BACTERIAS ÁCIDO-LÁCTICAS PARA FERMENTACIÓN Y CONSERVACIÓN DE FORRAJES.</a:t>
            </a:r>
            <a:r>
              <a:rPr lang="es-EC" sz="2800" dirty="0"/>
              <a:t/>
            </a:r>
            <a:br>
              <a:rPr lang="es-EC" sz="2800" dirty="0"/>
            </a:br>
            <a:endParaRPr lang="es-EC" sz="2800" dirty="0"/>
          </a:p>
        </p:txBody>
      </p:sp>
      <p:sp>
        <p:nvSpPr>
          <p:cNvPr id="3" name="2 Subtítulo"/>
          <p:cNvSpPr>
            <a:spLocks noGrp="1"/>
          </p:cNvSpPr>
          <p:nvPr>
            <p:ph type="subTitle" idx="1"/>
          </p:nvPr>
        </p:nvSpPr>
        <p:spPr>
          <a:xfrm>
            <a:off x="2279576" y="5445224"/>
            <a:ext cx="7848872" cy="1224136"/>
          </a:xfrm>
        </p:spPr>
        <p:txBody>
          <a:bodyPr/>
          <a:lstStyle/>
          <a:p>
            <a:r>
              <a:rPr lang="es-EC" b="1" dirty="0"/>
              <a:t>BEDÓN </a:t>
            </a:r>
            <a:r>
              <a:rPr lang="es-EC" b="1" dirty="0" smtClean="0"/>
              <a:t>LEÓN, </a:t>
            </a:r>
            <a:r>
              <a:rPr lang="es-EC" b="1" dirty="0"/>
              <a:t>LEONARDO JAVIER</a:t>
            </a:r>
            <a:endParaRPr lang="es-EC" dirty="0"/>
          </a:p>
          <a:p>
            <a:r>
              <a:rPr lang="es-EC" b="1"/>
              <a:t>QUINTANA </a:t>
            </a:r>
            <a:r>
              <a:rPr lang="es-EC" b="1" smtClean="0"/>
              <a:t>LATORRE, </a:t>
            </a:r>
            <a:r>
              <a:rPr lang="es-EC" b="1" dirty="0"/>
              <a:t>MARÍA EUGENIA</a:t>
            </a:r>
            <a:endParaRPr lang="es-EC" dirty="0"/>
          </a:p>
          <a:p>
            <a:endParaRPr lang="es-EC" dirty="0"/>
          </a:p>
        </p:txBody>
      </p:sp>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r="59991"/>
          <a:stretch/>
        </p:blipFill>
        <p:spPr>
          <a:xfrm>
            <a:off x="1687134" y="276942"/>
            <a:ext cx="5411380" cy="1758286"/>
          </a:xfrm>
          <a:prstGeom prst="rect">
            <a:avLst/>
          </a:prstGeom>
        </p:spPr>
      </p:pic>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l="38107" t="19530" r="38231" b="60000"/>
          <a:stretch/>
        </p:blipFill>
        <p:spPr>
          <a:xfrm>
            <a:off x="7655703" y="367094"/>
            <a:ext cx="1810269" cy="1566027"/>
          </a:xfrm>
          <a:prstGeom prst="rect">
            <a:avLst/>
          </a:prstGeom>
        </p:spPr>
      </p:pic>
    </p:spTree>
    <p:extLst>
      <p:ext uri="{BB962C8B-B14F-4D97-AF65-F5344CB8AC3E}">
        <p14:creationId xmlns:p14="http://schemas.microsoft.com/office/powerpoint/2010/main" val="1061869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2738" y="910877"/>
            <a:ext cx="11746523" cy="605546"/>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s-EC" dirty="0" smtClean="0"/>
              <a:t>Ensilaje </a:t>
            </a:r>
            <a:endParaRPr lang="es-EC" dirty="0"/>
          </a:p>
        </p:txBody>
      </p:sp>
      <p:sp>
        <p:nvSpPr>
          <p:cNvPr id="3" name="2 Marcador de contenido"/>
          <p:cNvSpPr>
            <a:spLocks noGrp="1"/>
          </p:cNvSpPr>
          <p:nvPr>
            <p:ph idx="1"/>
          </p:nvPr>
        </p:nvSpPr>
        <p:spPr>
          <a:xfrm>
            <a:off x="647700" y="1340769"/>
            <a:ext cx="4826000" cy="3002632"/>
          </a:xfrm>
        </p:spPr>
        <p:txBody>
          <a:bodyPr>
            <a:normAutofit/>
          </a:bodyPr>
          <a:lstStyle/>
          <a:p>
            <a:endParaRPr lang="es-EC" dirty="0" smtClean="0"/>
          </a:p>
          <a:p>
            <a:pPr marL="0" indent="0" algn="just">
              <a:buNone/>
            </a:pPr>
            <a:r>
              <a:rPr lang="es-EC" sz="1800" dirty="0" smtClean="0"/>
              <a:t>En la actualidad, la intensificación en la producción pecuaria determina altos requerimientos nutricionales y esto hace necesario contar con forrajes de alta calidad para no comprometer la producción de los animales.</a:t>
            </a:r>
          </a:p>
          <a:p>
            <a:endParaRPr lang="es-EC" dirty="0" smtClean="0"/>
          </a:p>
          <a:p>
            <a:endParaRPr lang="es-EC" dirty="0"/>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3924301"/>
            <a:ext cx="4787900" cy="2719386"/>
          </a:xfrm>
          <a:prstGeom prst="rect">
            <a:avLst/>
          </a:prstGeom>
        </p:spPr>
      </p:pic>
      <p:pic>
        <p:nvPicPr>
          <p:cNvPr id="7" name="Imagen 6"/>
          <p:cNvPicPr>
            <a:picLocks noChangeAspect="1"/>
          </p:cNvPicPr>
          <p:nvPr/>
        </p:nvPicPr>
        <p:blipFill rotWithShape="1">
          <a:blip r:embed="rId3" cstate="print">
            <a:extLst>
              <a:ext uri="{28A0092B-C50C-407E-A947-70E740481C1C}">
                <a14:useLocalDpi xmlns:a14="http://schemas.microsoft.com/office/drawing/2010/main" val="0"/>
              </a:ext>
            </a:extLst>
          </a:blip>
          <a:srcRect b="22635"/>
          <a:stretch/>
        </p:blipFill>
        <p:spPr>
          <a:xfrm>
            <a:off x="6096000" y="1779802"/>
            <a:ext cx="4787900" cy="2493043"/>
          </a:xfrm>
          <a:prstGeom prst="rect">
            <a:avLst/>
          </a:prstGeom>
        </p:spPr>
      </p:pic>
      <p:sp>
        <p:nvSpPr>
          <p:cNvPr id="8" name="CuadroTexto 7"/>
          <p:cNvSpPr txBox="1"/>
          <p:nvPr/>
        </p:nvSpPr>
        <p:spPr>
          <a:xfrm>
            <a:off x="6096000" y="4752166"/>
            <a:ext cx="4787900" cy="1754326"/>
          </a:xfrm>
          <a:prstGeom prst="rect">
            <a:avLst/>
          </a:prstGeom>
          <a:noFill/>
        </p:spPr>
        <p:txBody>
          <a:bodyPr wrap="square" rtlCol="0">
            <a:spAutoFit/>
          </a:bodyPr>
          <a:lstStyle/>
          <a:p>
            <a:pPr algn="just"/>
            <a:r>
              <a:rPr lang="es-EC" dirty="0" smtClean="0"/>
              <a:t>El ensilado o ensilaje está basado en una fermentación anaeróbica (sin aire).</a:t>
            </a:r>
          </a:p>
          <a:p>
            <a:pPr algn="just"/>
            <a:r>
              <a:rPr lang="es-EC" dirty="0" smtClean="0"/>
              <a:t>Permite mantener el forraje durante periodos prolongados, con una calidad similar a la del momento del corte.</a:t>
            </a:r>
          </a:p>
          <a:p>
            <a:endParaRPr lang="es-EC" dirty="0"/>
          </a:p>
        </p:txBody>
      </p:sp>
      <p:sp>
        <p:nvSpPr>
          <p:cNvPr id="9" name="Título 1"/>
          <p:cNvSpPr txBox="1">
            <a:spLocks/>
          </p:cNvSpPr>
          <p:nvPr/>
        </p:nvSpPr>
        <p:spPr>
          <a:xfrm>
            <a:off x="222738" y="110847"/>
            <a:ext cx="10903634" cy="7321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dirty="0" smtClean="0"/>
              <a:t>Marco teórico </a:t>
            </a:r>
            <a:endParaRPr lang="es-EC" dirty="0"/>
          </a:p>
        </p:txBody>
      </p:sp>
    </p:spTree>
    <p:extLst>
      <p:ext uri="{BB962C8B-B14F-4D97-AF65-F5344CB8AC3E}">
        <p14:creationId xmlns:p14="http://schemas.microsoft.com/office/powerpoint/2010/main" val="19937854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3218" y="787792"/>
            <a:ext cx="11648050" cy="609248"/>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s-EC" dirty="0" smtClean="0"/>
              <a:t>Pasos para elaborar silo</a:t>
            </a:r>
            <a:endParaRPr lang="es-EC" dirty="0"/>
          </a:p>
        </p:txBody>
      </p:sp>
      <p:sp>
        <p:nvSpPr>
          <p:cNvPr id="3" name="2 Marcador de contenido"/>
          <p:cNvSpPr>
            <a:spLocks noGrp="1"/>
          </p:cNvSpPr>
          <p:nvPr>
            <p:ph idx="1"/>
          </p:nvPr>
        </p:nvSpPr>
        <p:spPr>
          <a:xfrm>
            <a:off x="243400" y="1812684"/>
            <a:ext cx="5642246" cy="4363033"/>
          </a:xfrm>
        </p:spPr>
        <p:txBody>
          <a:bodyPr>
            <a:normAutofit/>
          </a:bodyPr>
          <a:lstStyle/>
          <a:p>
            <a:pPr marL="514350" indent="-514350">
              <a:buFont typeface="+mj-lt"/>
              <a:buAutoNum type="arabicPeriod"/>
            </a:pPr>
            <a:r>
              <a:rPr lang="es-EC" dirty="0" smtClean="0"/>
              <a:t>Elegir el material a utilizar.</a:t>
            </a:r>
          </a:p>
          <a:p>
            <a:pPr marL="514350" indent="-514350">
              <a:buFont typeface="+mj-lt"/>
              <a:buAutoNum type="arabicPeriod"/>
            </a:pPr>
            <a:r>
              <a:rPr lang="es-EC" dirty="0" smtClean="0"/>
              <a:t>Hacer seguimiento a la siembra.</a:t>
            </a:r>
          </a:p>
          <a:p>
            <a:pPr marL="514350" indent="-514350">
              <a:buFont typeface="+mj-lt"/>
              <a:buAutoNum type="arabicPeriod"/>
            </a:pPr>
            <a:r>
              <a:rPr lang="es-EC" dirty="0" smtClean="0"/>
              <a:t>Monitoreo del corte.</a:t>
            </a:r>
          </a:p>
          <a:p>
            <a:pPr marL="514350" indent="-514350">
              <a:buFont typeface="+mj-lt"/>
              <a:buAutoNum type="arabicPeriod"/>
            </a:pPr>
            <a:r>
              <a:rPr lang="es-EC" dirty="0" smtClean="0"/>
              <a:t>Monitoreo del picado.</a:t>
            </a:r>
          </a:p>
          <a:p>
            <a:pPr marL="514350" indent="-514350">
              <a:buFont typeface="+mj-lt"/>
              <a:buAutoNum type="arabicPeriod"/>
            </a:pPr>
            <a:r>
              <a:rPr lang="es-EC" dirty="0" smtClean="0"/>
              <a:t>Inocular el material vegetal.</a:t>
            </a:r>
          </a:p>
          <a:p>
            <a:pPr marL="514350" indent="-514350">
              <a:buFont typeface="+mj-lt"/>
              <a:buAutoNum type="arabicPeriod"/>
            </a:pPr>
            <a:r>
              <a:rPr lang="es-EC" dirty="0" smtClean="0"/>
              <a:t>Compactar el silo.</a:t>
            </a:r>
          </a:p>
          <a:p>
            <a:pPr marL="514350" indent="-514350">
              <a:buFont typeface="+mj-lt"/>
              <a:buAutoNum type="arabicPeriod"/>
            </a:pPr>
            <a:r>
              <a:rPr lang="es-EC" dirty="0" smtClean="0"/>
              <a:t>Sellado del silo.</a:t>
            </a:r>
          </a:p>
          <a:p>
            <a:pPr marL="514350" indent="-514350">
              <a:buFont typeface="+mj-lt"/>
              <a:buAutoNum type="arabicPeriod"/>
            </a:pPr>
            <a:r>
              <a:rPr lang="es-EC" dirty="0" smtClean="0"/>
              <a:t>Conservación en el tiempo.</a:t>
            </a:r>
            <a:endParaRPr lang="es-EC" dirty="0"/>
          </a:p>
        </p:txBody>
      </p:sp>
      <p:pic>
        <p:nvPicPr>
          <p:cNvPr id="43011" name="Picture 3" descr="C:\Users\josebedon1960\Downloads\2334.jpe"/>
          <p:cNvPicPr>
            <a:picLocks noChangeAspect="1" noChangeArrowheads="1"/>
          </p:cNvPicPr>
          <p:nvPr/>
        </p:nvPicPr>
        <p:blipFill>
          <a:blip r:embed="rId2" cstate="print"/>
          <a:srcRect r="-1494"/>
          <a:stretch>
            <a:fillRect/>
          </a:stretch>
        </p:blipFill>
        <p:spPr bwMode="auto">
          <a:xfrm>
            <a:off x="6077243" y="1479544"/>
            <a:ext cx="2126544" cy="1269846"/>
          </a:xfrm>
          <a:prstGeom prst="rect">
            <a:avLst/>
          </a:prstGeom>
          <a:noFill/>
        </p:spPr>
      </p:pic>
      <p:pic>
        <p:nvPicPr>
          <p:cNvPr id="43013" name="Picture 5" descr="C:\Users\josebedon1960\Downloads\corte hah.jpe"/>
          <p:cNvPicPr>
            <a:picLocks noChangeAspect="1" noChangeArrowheads="1"/>
          </p:cNvPicPr>
          <p:nvPr/>
        </p:nvPicPr>
        <p:blipFill>
          <a:blip r:embed="rId3" cstate="print"/>
          <a:srcRect/>
          <a:stretch>
            <a:fillRect/>
          </a:stretch>
        </p:blipFill>
        <p:spPr bwMode="auto">
          <a:xfrm>
            <a:off x="8715189" y="2893723"/>
            <a:ext cx="2316059" cy="1116054"/>
          </a:xfrm>
          <a:prstGeom prst="rect">
            <a:avLst/>
          </a:prstGeom>
          <a:noFill/>
        </p:spPr>
      </p:pic>
      <p:pic>
        <p:nvPicPr>
          <p:cNvPr id="43015" name="Picture 7" descr="C:\Users\josebedon1960\Downloads\compact.jpe"/>
          <p:cNvPicPr>
            <a:picLocks noChangeAspect="1" noChangeArrowheads="1"/>
          </p:cNvPicPr>
          <p:nvPr/>
        </p:nvPicPr>
        <p:blipFill>
          <a:blip r:embed="rId4" cstate="print"/>
          <a:srcRect/>
          <a:stretch>
            <a:fillRect/>
          </a:stretch>
        </p:blipFill>
        <p:spPr bwMode="auto">
          <a:xfrm>
            <a:off x="8715189" y="4098424"/>
            <a:ext cx="2363908" cy="1116054"/>
          </a:xfrm>
          <a:prstGeom prst="rect">
            <a:avLst/>
          </a:prstGeom>
          <a:noFill/>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308" y="4098424"/>
            <a:ext cx="2107842" cy="1162759"/>
          </a:xfrm>
          <a:prstGeom prst="rect">
            <a:avLst/>
          </a:prstGeom>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7243" y="5387150"/>
            <a:ext cx="2126544" cy="1340769"/>
          </a:xfrm>
          <a:prstGeom prst="rect">
            <a:avLst/>
          </a:prstGeom>
        </p:spPr>
      </p:pic>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560155" y="5542184"/>
            <a:ext cx="1340767" cy="1030699"/>
          </a:xfrm>
          <a:prstGeom prst="rect">
            <a:avLst/>
          </a:prstGeom>
        </p:spPr>
      </p:pic>
      <p:pic>
        <p:nvPicPr>
          <p:cNvPr id="9" name="Imagen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9771174" y="5400280"/>
            <a:ext cx="1340769" cy="1314506"/>
          </a:xfrm>
          <a:prstGeom prst="rect">
            <a:avLst/>
          </a:prstGeom>
        </p:spPr>
      </p:pic>
      <p:pic>
        <p:nvPicPr>
          <p:cNvPr id="19" name="Imagen 18" descr="La imagen puede contener: exterior"/>
          <p:cNvPicPr/>
          <p:nvPr/>
        </p:nvPicPr>
        <p:blipFill rotWithShape="1">
          <a:blip r:embed="rId9" cstate="print">
            <a:extLst>
              <a:ext uri="{28A0092B-C50C-407E-A947-70E740481C1C}">
                <a14:useLocalDpi xmlns:a14="http://schemas.microsoft.com/office/drawing/2010/main" val="0"/>
              </a:ext>
            </a:extLst>
          </a:blip>
          <a:srcRect b="16537"/>
          <a:stretch/>
        </p:blipFill>
        <p:spPr bwMode="auto">
          <a:xfrm>
            <a:off x="6077243" y="2831894"/>
            <a:ext cx="2095972" cy="1194641"/>
          </a:xfrm>
          <a:prstGeom prst="rect">
            <a:avLst/>
          </a:prstGeom>
          <a:noFill/>
          <a:ln>
            <a:noFill/>
          </a:ln>
          <a:extLst>
            <a:ext uri="{53640926-AAD7-44D8-BBD7-CCE9431645EC}">
              <a14:shadowObscured xmlns:a14="http://schemas.microsoft.com/office/drawing/2010/main"/>
            </a:ext>
          </a:extLst>
        </p:spPr>
      </p:pic>
      <p:pic>
        <p:nvPicPr>
          <p:cNvPr id="10" name="Imagen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15189" y="1496766"/>
            <a:ext cx="1132660" cy="1269846"/>
          </a:xfrm>
          <a:prstGeom prst="rect">
            <a:avLst/>
          </a:prstGeom>
        </p:spPr>
      </p:pic>
      <p:pic>
        <p:nvPicPr>
          <p:cNvPr id="11" name="Imagen 10"/>
          <p:cNvPicPr>
            <a:picLocks noChangeAspect="1"/>
          </p:cNvPicPr>
          <p:nvPr/>
        </p:nvPicPr>
        <p:blipFill rotWithShape="1">
          <a:blip r:embed="rId11" cstate="print">
            <a:extLst>
              <a:ext uri="{28A0092B-C50C-407E-A947-70E740481C1C}">
                <a14:useLocalDpi xmlns:a14="http://schemas.microsoft.com/office/drawing/2010/main" val="0"/>
              </a:ext>
            </a:extLst>
          </a:blip>
          <a:srcRect r="47660"/>
          <a:stretch/>
        </p:blipFill>
        <p:spPr>
          <a:xfrm>
            <a:off x="9847849" y="1487324"/>
            <a:ext cx="1187420" cy="1269847"/>
          </a:xfrm>
          <a:prstGeom prst="rect">
            <a:avLst/>
          </a:prstGeom>
        </p:spPr>
      </p:pic>
      <p:sp>
        <p:nvSpPr>
          <p:cNvPr id="14" name="Título 1"/>
          <p:cNvSpPr txBox="1">
            <a:spLocks/>
          </p:cNvSpPr>
          <p:nvPr/>
        </p:nvSpPr>
        <p:spPr>
          <a:xfrm>
            <a:off x="253218" y="125973"/>
            <a:ext cx="10903634" cy="7321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mtClean="0"/>
              <a:t>Marco teórico </a:t>
            </a:r>
            <a:endParaRPr lang="es-EC" dirty="0"/>
          </a:p>
        </p:txBody>
      </p:sp>
    </p:spTree>
    <p:extLst>
      <p:ext uri="{BB962C8B-B14F-4D97-AF65-F5344CB8AC3E}">
        <p14:creationId xmlns:p14="http://schemas.microsoft.com/office/powerpoint/2010/main" val="17514637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9151" y="1095738"/>
            <a:ext cx="11750251" cy="551205"/>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s-EC" i="1" dirty="0" err="1" smtClean="0"/>
              <a:t>Lactobacillus</a:t>
            </a:r>
            <a:r>
              <a:rPr lang="es-EC" dirty="0" smtClean="0"/>
              <a:t> en el ensilaje </a:t>
            </a:r>
            <a:endParaRPr lang="es-EC" dirty="0"/>
          </a:p>
        </p:txBody>
      </p:sp>
      <p:pic>
        <p:nvPicPr>
          <p:cNvPr id="4" name="Picture 3" descr="C:\Users\josebedon1960\Downloads\grafica 3 silo.gif"/>
          <p:cNvPicPr>
            <a:picLocks noGrp="1" noChangeAspect="1" noChangeArrowheads="1"/>
          </p:cNvPicPr>
          <p:nvPr>
            <p:ph idx="1"/>
          </p:nvPr>
        </p:nvPicPr>
        <p:blipFill>
          <a:blip r:embed="rId2" cstate="print"/>
          <a:stretch>
            <a:fillRect/>
          </a:stretch>
        </p:blipFill>
        <p:spPr bwMode="auto">
          <a:xfrm>
            <a:off x="927100" y="1987654"/>
            <a:ext cx="10169754" cy="4212289"/>
          </a:xfrm>
          <a:prstGeom prst="rect">
            <a:avLst/>
          </a:prstGeom>
          <a:noFill/>
        </p:spPr>
      </p:pic>
      <p:sp>
        <p:nvSpPr>
          <p:cNvPr id="5" name="Título 1"/>
          <p:cNvSpPr txBox="1">
            <a:spLocks/>
          </p:cNvSpPr>
          <p:nvPr/>
        </p:nvSpPr>
        <p:spPr>
          <a:xfrm>
            <a:off x="193220" y="222903"/>
            <a:ext cx="10903634" cy="7321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mtClean="0"/>
              <a:t>Marco teórico </a:t>
            </a:r>
            <a:endParaRPr lang="es-EC" dirty="0"/>
          </a:p>
        </p:txBody>
      </p:sp>
    </p:spTree>
    <p:extLst>
      <p:ext uri="{BB962C8B-B14F-4D97-AF65-F5344CB8AC3E}">
        <p14:creationId xmlns:p14="http://schemas.microsoft.com/office/powerpoint/2010/main" val="37322092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1016" y="1026942"/>
            <a:ext cx="11690252" cy="663746"/>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s-EC" dirty="0" smtClean="0"/>
              <a:t>Escalamiento de microorganismos</a:t>
            </a:r>
            <a:endParaRPr lang="es-EC" dirty="0"/>
          </a:p>
        </p:txBody>
      </p:sp>
      <p:sp>
        <p:nvSpPr>
          <p:cNvPr id="3" name="Marcador de contenido 2"/>
          <p:cNvSpPr>
            <a:spLocks noGrp="1"/>
          </p:cNvSpPr>
          <p:nvPr>
            <p:ph idx="1"/>
          </p:nvPr>
        </p:nvSpPr>
        <p:spPr>
          <a:xfrm>
            <a:off x="211016" y="1825625"/>
            <a:ext cx="11690252" cy="4351338"/>
          </a:xfrm>
        </p:spPr>
        <p:txBody>
          <a:bodyPr/>
          <a:lstStyle/>
          <a:p>
            <a:pPr marL="0" indent="0" algn="just">
              <a:buNone/>
            </a:pPr>
            <a:r>
              <a:rPr lang="es-EC" dirty="0"/>
              <a:t>La producción de microorganismos a gran escala ha sido posible gracias al desarrollo de técnicas de cultivo en sistemas controlados denominados </a:t>
            </a:r>
            <a:r>
              <a:rPr lang="es-EC" dirty="0" err="1"/>
              <a:t>bio</a:t>
            </a:r>
            <a:r>
              <a:rPr lang="es-EC" dirty="0"/>
              <a:t>-fermentadores o </a:t>
            </a:r>
            <a:r>
              <a:rPr lang="es-EC" dirty="0" err="1" smtClean="0"/>
              <a:t>biorreactores</a:t>
            </a:r>
            <a:endParaRPr lang="es-EC" dirty="0" smtClean="0"/>
          </a:p>
          <a:p>
            <a:r>
              <a:rPr lang="es-EC" dirty="0" smtClean="0"/>
              <a:t>Parámetros de operación </a:t>
            </a:r>
          </a:p>
          <a:p>
            <a:pPr lvl="1"/>
            <a:r>
              <a:rPr lang="es-EC" dirty="0" smtClean="0"/>
              <a:t>Nutrientes</a:t>
            </a:r>
          </a:p>
          <a:p>
            <a:pPr lvl="1"/>
            <a:r>
              <a:rPr lang="es-EC" dirty="0" smtClean="0"/>
              <a:t>Temperatura</a:t>
            </a:r>
          </a:p>
          <a:p>
            <a:pPr lvl="1"/>
            <a:r>
              <a:rPr lang="es-EC" dirty="0" smtClean="0"/>
              <a:t>pH </a:t>
            </a:r>
          </a:p>
          <a:p>
            <a:pPr lvl="1"/>
            <a:r>
              <a:rPr lang="es-EC" dirty="0" smtClean="0"/>
              <a:t>Conductividad  </a:t>
            </a:r>
          </a:p>
          <a:p>
            <a:pPr lvl="1"/>
            <a:r>
              <a:rPr lang="es-EC" dirty="0" smtClean="0"/>
              <a:t>Agitación </a:t>
            </a:r>
            <a:endParaRPr lang="es-EC" dirty="0"/>
          </a:p>
        </p:txBody>
      </p:sp>
      <p:pic>
        <p:nvPicPr>
          <p:cNvPr id="4" name="Imagen 3"/>
          <p:cNvPicPr/>
          <p:nvPr/>
        </p:nvPicPr>
        <p:blipFill>
          <a:blip r:embed="rId2" cstate="print"/>
          <a:srcRect/>
          <a:stretch>
            <a:fillRect/>
          </a:stretch>
        </p:blipFill>
        <p:spPr bwMode="auto">
          <a:xfrm>
            <a:off x="5289452" y="3435717"/>
            <a:ext cx="6106551" cy="2514918"/>
          </a:xfrm>
          <a:prstGeom prst="rect">
            <a:avLst/>
          </a:prstGeom>
          <a:noFill/>
          <a:ln w="9525">
            <a:noFill/>
            <a:miter lim="800000"/>
            <a:headEnd/>
            <a:tailEnd/>
          </a:ln>
        </p:spPr>
      </p:pic>
      <p:sp>
        <p:nvSpPr>
          <p:cNvPr id="5" name="Título 1"/>
          <p:cNvSpPr txBox="1">
            <a:spLocks/>
          </p:cNvSpPr>
          <p:nvPr/>
        </p:nvSpPr>
        <p:spPr>
          <a:xfrm>
            <a:off x="211016" y="154781"/>
            <a:ext cx="10903634" cy="7321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mtClean="0"/>
              <a:t>Marco teórico </a:t>
            </a:r>
            <a:endParaRPr lang="es-EC" dirty="0"/>
          </a:p>
        </p:txBody>
      </p:sp>
    </p:spTree>
    <p:extLst>
      <p:ext uri="{BB962C8B-B14F-4D97-AF65-F5344CB8AC3E}">
        <p14:creationId xmlns:p14="http://schemas.microsoft.com/office/powerpoint/2010/main" val="40725224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5083" y="1026577"/>
            <a:ext cx="11802793" cy="664111"/>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s-EC" dirty="0"/>
              <a:t>Comercialización y/o marketing</a:t>
            </a:r>
          </a:p>
        </p:txBody>
      </p:sp>
      <p:sp>
        <p:nvSpPr>
          <p:cNvPr id="3" name="Marcador de contenido 2"/>
          <p:cNvSpPr>
            <a:spLocks noGrp="1"/>
          </p:cNvSpPr>
          <p:nvPr>
            <p:ph idx="1"/>
          </p:nvPr>
        </p:nvSpPr>
        <p:spPr>
          <a:xfrm>
            <a:off x="225083" y="1942702"/>
            <a:ext cx="11802793" cy="1074342"/>
          </a:xfrm>
        </p:spPr>
        <p:txBody>
          <a:bodyPr>
            <a:normAutofit lnSpcReduction="10000"/>
          </a:bodyPr>
          <a:lstStyle/>
          <a:p>
            <a:pPr marL="0" indent="0">
              <a:buNone/>
            </a:pPr>
            <a:r>
              <a:rPr lang="es-EC" sz="2400" dirty="0" smtClean="0"/>
              <a:t>Marketing  </a:t>
            </a:r>
            <a:r>
              <a:rPr lang="es-EC" sz="2400" dirty="0"/>
              <a:t>es un proceso social y administrativo mediante el cual un mercado meta, llamado también clientes o consumidores, obtienen lo que necesitan y desean a través de la creación y el intercambio de </a:t>
            </a:r>
            <a:r>
              <a:rPr lang="es-EC" sz="2400" dirty="0" smtClean="0"/>
              <a:t>productos.</a:t>
            </a:r>
          </a:p>
          <a:p>
            <a:endParaRPr lang="es-EC" dirty="0"/>
          </a:p>
          <a:p>
            <a:endParaRPr lang="es-EC" dirty="0" smtClean="0"/>
          </a:p>
          <a:p>
            <a:endParaRPr lang="es-EC" dirty="0" smtClean="0"/>
          </a:p>
          <a:p>
            <a:endParaRPr lang="es-EC" dirty="0"/>
          </a:p>
          <a:p>
            <a:endParaRPr lang="es-EC" dirty="0"/>
          </a:p>
          <a:p>
            <a:endParaRPr lang="es-EC"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899" y="3748881"/>
            <a:ext cx="2438400" cy="13716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5299" y="3746103"/>
            <a:ext cx="2451099" cy="1378743"/>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8499" y="5120481"/>
            <a:ext cx="2108199" cy="1185862"/>
          </a:xfrm>
          <a:prstGeom prst="rect">
            <a:avLst/>
          </a:prstGeom>
        </p:spPr>
      </p:pic>
      <p:sp>
        <p:nvSpPr>
          <p:cNvPr id="7" name="CuadroTexto 6"/>
          <p:cNvSpPr txBox="1"/>
          <p:nvPr/>
        </p:nvSpPr>
        <p:spPr>
          <a:xfrm>
            <a:off x="2146298" y="3162260"/>
            <a:ext cx="2641601" cy="461665"/>
          </a:xfrm>
          <a:prstGeom prst="rect">
            <a:avLst/>
          </a:prstGeom>
          <a:noFill/>
        </p:spPr>
        <p:txBody>
          <a:bodyPr wrap="square" rtlCol="0">
            <a:spAutoFit/>
          </a:bodyPr>
          <a:lstStyle/>
          <a:p>
            <a:r>
              <a:rPr lang="es-EC" sz="2400" b="1" dirty="0" smtClean="0"/>
              <a:t>Marketing Social</a:t>
            </a:r>
            <a:endParaRPr lang="es-EC" sz="2400" b="1" dirty="0"/>
          </a:p>
        </p:txBody>
      </p:sp>
      <p:sp>
        <p:nvSpPr>
          <p:cNvPr id="8" name="CuadroTexto 7"/>
          <p:cNvSpPr txBox="1"/>
          <p:nvPr/>
        </p:nvSpPr>
        <p:spPr>
          <a:xfrm>
            <a:off x="6223000" y="3162260"/>
            <a:ext cx="5130800" cy="738664"/>
          </a:xfrm>
          <a:prstGeom prst="rect">
            <a:avLst/>
          </a:prstGeom>
          <a:noFill/>
        </p:spPr>
        <p:txBody>
          <a:bodyPr wrap="square" rtlCol="0">
            <a:spAutoFit/>
          </a:bodyPr>
          <a:lstStyle/>
          <a:p>
            <a:r>
              <a:rPr lang="es-EC" sz="2400" b="1" dirty="0" err="1" smtClean="0"/>
              <a:t>Geomarketing</a:t>
            </a:r>
            <a:r>
              <a:rPr lang="es-EC" sz="2400" b="1" dirty="0" smtClean="0"/>
              <a:t> o Marketing Territorial</a:t>
            </a:r>
            <a:endParaRPr lang="es-EC" sz="2400" dirty="0" smtClean="0"/>
          </a:p>
          <a:p>
            <a:endParaRPr lang="es-EC" dirty="0"/>
          </a:p>
        </p:txBody>
      </p:sp>
      <p:pic>
        <p:nvPicPr>
          <p:cNvPr id="9" name="Imagen 8"/>
          <p:cNvPicPr/>
          <p:nvPr/>
        </p:nvPicPr>
        <p:blipFill rotWithShape="1">
          <a:blip r:embed="rId5"/>
          <a:srcRect l="39416" t="24993" r="21168" b="20156"/>
          <a:stretch/>
        </p:blipFill>
        <p:spPr bwMode="auto">
          <a:xfrm>
            <a:off x="6223000" y="3688418"/>
            <a:ext cx="2095500" cy="1432064"/>
          </a:xfrm>
          <a:prstGeom prst="rect">
            <a:avLst/>
          </a:prstGeom>
          <a:ln>
            <a:noFill/>
          </a:ln>
          <a:extLst>
            <a:ext uri="{53640926-AAD7-44D8-BBD7-CCE9431645EC}">
              <a14:shadowObscured xmlns:a14="http://schemas.microsoft.com/office/drawing/2010/main"/>
            </a:ext>
          </a:extLst>
        </p:spPr>
      </p:pic>
      <p:pic>
        <p:nvPicPr>
          <p:cNvPr id="10" name="Imagen 9" descr="La imagen puede contener: 2 personas, personas sonriendo, personas de pie"/>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8500" y="3688418"/>
            <a:ext cx="2286000" cy="1432063"/>
          </a:xfrm>
          <a:prstGeom prst="rect">
            <a:avLst/>
          </a:prstGeom>
          <a:noFill/>
          <a:ln>
            <a:noFill/>
          </a:ln>
        </p:spPr>
      </p:pic>
      <p:pic>
        <p:nvPicPr>
          <p:cNvPr id="11" name="Imagen 10"/>
          <p:cNvPicPr>
            <a:picLocks noChangeAspect="1"/>
          </p:cNvPicPr>
          <p:nvPr/>
        </p:nvPicPr>
        <p:blipFill rotWithShape="1">
          <a:blip r:embed="rId7" cstate="print">
            <a:extLst>
              <a:ext uri="{28A0092B-C50C-407E-A947-70E740481C1C}">
                <a14:useLocalDpi xmlns:a14="http://schemas.microsoft.com/office/drawing/2010/main" val="0"/>
              </a:ext>
            </a:extLst>
          </a:blip>
          <a:srcRect t="20147" r="21386"/>
          <a:stretch/>
        </p:blipFill>
        <p:spPr>
          <a:xfrm>
            <a:off x="7258054" y="5120481"/>
            <a:ext cx="2075504" cy="1185861"/>
          </a:xfrm>
          <a:prstGeom prst="rect">
            <a:avLst/>
          </a:prstGeom>
        </p:spPr>
      </p:pic>
      <p:sp>
        <p:nvSpPr>
          <p:cNvPr id="12" name="Título 1"/>
          <p:cNvSpPr txBox="1">
            <a:spLocks/>
          </p:cNvSpPr>
          <p:nvPr/>
        </p:nvSpPr>
        <p:spPr>
          <a:xfrm>
            <a:off x="225084" y="172244"/>
            <a:ext cx="10903634" cy="7321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mtClean="0"/>
              <a:t>Marco teórico </a:t>
            </a:r>
            <a:endParaRPr lang="es-EC" dirty="0"/>
          </a:p>
        </p:txBody>
      </p:sp>
    </p:spTree>
    <p:extLst>
      <p:ext uri="{BB962C8B-B14F-4D97-AF65-F5344CB8AC3E}">
        <p14:creationId xmlns:p14="http://schemas.microsoft.com/office/powerpoint/2010/main" val="6800424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8565" y="962343"/>
            <a:ext cx="11566769" cy="514765"/>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s-EC" b="1" dirty="0"/>
              <a:t>Análisis de </a:t>
            </a:r>
            <a:r>
              <a:rPr lang="es-EC" b="1" dirty="0" smtClean="0"/>
              <a:t>marketing</a:t>
            </a:r>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889021265"/>
              </p:ext>
            </p:extLst>
          </p:nvPr>
        </p:nvGraphicFramePr>
        <p:xfrm>
          <a:off x="348565" y="2411895"/>
          <a:ext cx="11459122" cy="4123899"/>
        </p:xfrm>
        <a:graphic>
          <a:graphicData uri="http://schemas.openxmlformats.org/drawingml/2006/table">
            <a:tbl>
              <a:tblPr firstRow="1" bandRow="1">
                <a:tableStyleId>{5C22544A-7EE6-4342-B048-85BDC9FD1C3A}</a:tableStyleId>
              </a:tblPr>
              <a:tblGrid>
                <a:gridCol w="5043414"/>
                <a:gridCol w="3601845"/>
                <a:gridCol w="2813863"/>
              </a:tblGrid>
              <a:tr h="205586">
                <a:tc>
                  <a:txBody>
                    <a:bodyPr/>
                    <a:lstStyle/>
                    <a:p>
                      <a:pPr algn="ctr"/>
                      <a:r>
                        <a:rPr lang="es-EC" sz="3200" b="0" i="0" dirty="0" smtClean="0">
                          <a:solidFill>
                            <a:schemeClr val="tx1"/>
                          </a:solidFill>
                        </a:rPr>
                        <a:t>Análisis interno</a:t>
                      </a:r>
                      <a:endParaRPr lang="es-EC" sz="3200" b="0" i="0" dirty="0">
                        <a:solidFill>
                          <a:schemeClr val="tx1"/>
                        </a:solidFill>
                      </a:endParaRPr>
                    </a:p>
                  </a:txBody>
                  <a:tcPr/>
                </a:tc>
                <a:tc gridSpan="2">
                  <a:txBody>
                    <a:bodyPr/>
                    <a:lstStyle/>
                    <a:p>
                      <a:pPr algn="ctr"/>
                      <a:r>
                        <a:rPr lang="es-EC" sz="3200" b="0" i="0" dirty="0" smtClean="0">
                          <a:solidFill>
                            <a:schemeClr val="tx1"/>
                          </a:solidFill>
                        </a:rPr>
                        <a:t>Análisis externo</a:t>
                      </a:r>
                      <a:endParaRPr lang="es-EC" sz="3200" b="0" i="0" dirty="0">
                        <a:solidFill>
                          <a:schemeClr val="tx1"/>
                        </a:solidFill>
                      </a:endParaRPr>
                    </a:p>
                  </a:txBody>
                  <a:tcPr/>
                </a:tc>
                <a:tc hMerge="1">
                  <a:txBody>
                    <a:bodyPr/>
                    <a:lstStyle/>
                    <a:p>
                      <a:endParaRPr lang="es-EC" dirty="0"/>
                    </a:p>
                  </a:txBody>
                  <a:tcPr>
                    <a:lnL w="12700" cap="flat" cmpd="sng" algn="ctr">
                      <a:solidFill>
                        <a:schemeClr val="tx1"/>
                      </a:solidFill>
                      <a:prstDash val="solid"/>
                      <a:round/>
                      <a:headEnd type="none" w="med" len="med"/>
                      <a:tailEnd type="none" w="med" len="med"/>
                    </a:lnL>
                  </a:tcPr>
                </a:tc>
              </a:tr>
              <a:tr h="3544779">
                <a:tc>
                  <a:txBody>
                    <a:bodyPr/>
                    <a:lstStyle/>
                    <a:p>
                      <a:r>
                        <a:rPr lang="es-EC" sz="2000" b="0" i="0" dirty="0" smtClean="0"/>
                        <a:t>Revisión de objetivos, estrategia y desempeño actual.</a:t>
                      </a:r>
                    </a:p>
                    <a:p>
                      <a:endParaRPr lang="es-EC" sz="2000" b="0" i="0" dirty="0" smtClean="0"/>
                    </a:p>
                    <a:p>
                      <a:r>
                        <a:rPr lang="es-EC" sz="2000" b="0" i="0" dirty="0" smtClean="0"/>
                        <a:t>Disponibilidad de los Recursos.</a:t>
                      </a:r>
                    </a:p>
                    <a:p>
                      <a:endParaRPr lang="es-EC" sz="2000" b="0" i="0" dirty="0" smtClean="0"/>
                    </a:p>
                    <a:p>
                      <a:r>
                        <a:rPr lang="es-EC" sz="2000" b="0" i="0" dirty="0" smtClean="0"/>
                        <a:t>Estructura Organizacional.</a:t>
                      </a:r>
                      <a:endParaRPr lang="es-EC" sz="2000" b="0" i="0" dirty="0"/>
                    </a:p>
                  </a:txBody>
                  <a:tcPr/>
                </a:tc>
                <a:tc>
                  <a:txBody>
                    <a:bodyPr/>
                    <a:lstStyle/>
                    <a:p>
                      <a:pPr lvl="0"/>
                      <a:r>
                        <a:rPr lang="es-EC" sz="2000" b="1" i="0" dirty="0" err="1" smtClean="0"/>
                        <a:t>Microentorno</a:t>
                      </a:r>
                      <a:r>
                        <a:rPr lang="es-EC" sz="2000" b="1" i="0" dirty="0" smtClean="0"/>
                        <a:t>:</a:t>
                      </a:r>
                    </a:p>
                    <a:p>
                      <a:pPr marL="285750" indent="-285750">
                        <a:buFont typeface="Arial" panose="020B0604020202020204" pitchFamily="34" charset="0"/>
                        <a:buChar char="•"/>
                      </a:pPr>
                      <a:r>
                        <a:rPr lang="es-EC" sz="2000" b="0" i="0" dirty="0" smtClean="0"/>
                        <a:t>Proveedores</a:t>
                      </a:r>
                    </a:p>
                    <a:p>
                      <a:pPr marL="285750" indent="-285750">
                        <a:buFont typeface="Arial" panose="020B0604020202020204" pitchFamily="34" charset="0"/>
                        <a:buChar char="•"/>
                      </a:pPr>
                      <a:r>
                        <a:rPr lang="es-EC" sz="2000" b="0" i="0" dirty="0" smtClean="0"/>
                        <a:t>Intermediarios de marketing</a:t>
                      </a:r>
                    </a:p>
                    <a:p>
                      <a:pPr marL="285750" indent="-285750">
                        <a:buFont typeface="Arial" panose="020B0604020202020204" pitchFamily="34" charset="0"/>
                        <a:buChar char="•"/>
                      </a:pPr>
                      <a:r>
                        <a:rPr lang="es-EC" sz="2000" b="0" i="0" dirty="0" smtClean="0"/>
                        <a:t>Clientes</a:t>
                      </a:r>
                    </a:p>
                    <a:p>
                      <a:pPr marL="285750" indent="-285750">
                        <a:buFont typeface="Arial" panose="020B0604020202020204" pitchFamily="34" charset="0"/>
                        <a:buChar char="•"/>
                      </a:pPr>
                      <a:r>
                        <a:rPr lang="es-EC" sz="2000" b="0" i="0" dirty="0" smtClean="0"/>
                        <a:t>Competidores</a:t>
                      </a:r>
                    </a:p>
                    <a:p>
                      <a:pPr marL="285750" indent="-285750">
                        <a:buFont typeface="Arial" panose="020B0604020202020204" pitchFamily="34" charset="0"/>
                        <a:buChar char="•"/>
                      </a:pPr>
                      <a:r>
                        <a:rPr lang="es-EC" sz="2000" b="0" i="0" dirty="0" smtClean="0"/>
                        <a:t>Instituciones financieras</a:t>
                      </a:r>
                    </a:p>
                    <a:p>
                      <a:pPr marL="285750" indent="-285750">
                        <a:buFont typeface="Arial" panose="020B0604020202020204" pitchFamily="34" charset="0"/>
                        <a:buChar char="•"/>
                      </a:pPr>
                      <a:r>
                        <a:rPr lang="es-EC" sz="2000" b="0" i="0" dirty="0" smtClean="0"/>
                        <a:t>Medios de comunicación</a:t>
                      </a:r>
                    </a:p>
                    <a:p>
                      <a:pPr marL="285750" indent="-285750">
                        <a:buFont typeface="Arial" panose="020B0604020202020204" pitchFamily="34" charset="0"/>
                        <a:buChar char="•"/>
                      </a:pPr>
                      <a:r>
                        <a:rPr lang="es-EC" sz="2000" b="0" i="0" dirty="0" smtClean="0"/>
                        <a:t>Gobierno</a:t>
                      </a:r>
                    </a:p>
                    <a:p>
                      <a:pPr marL="285750" indent="-285750">
                        <a:buFont typeface="Arial" panose="020B0604020202020204" pitchFamily="34" charset="0"/>
                        <a:buChar char="•"/>
                      </a:pPr>
                      <a:endParaRPr lang="es-EC" sz="2000" b="0" i="0" dirty="0" smtClean="0"/>
                    </a:p>
                  </a:txBody>
                  <a:tcPr>
                    <a:lnR w="12700" cap="flat" cmpd="sng" algn="ctr">
                      <a:solidFill>
                        <a:schemeClr val="tx1"/>
                      </a:solidFill>
                      <a:prstDash val="solid"/>
                      <a:round/>
                      <a:headEnd type="none" w="med" len="med"/>
                      <a:tailEnd type="none" w="med" len="med"/>
                    </a:lnR>
                  </a:tcPr>
                </a:tc>
                <a:tc>
                  <a:txBody>
                    <a:bodyPr/>
                    <a:lstStyle/>
                    <a:p>
                      <a:pPr lvl="0"/>
                      <a:r>
                        <a:rPr lang="es-EC" sz="2000" b="1" i="0" dirty="0" err="1" smtClean="0"/>
                        <a:t>Macroentorno</a:t>
                      </a:r>
                      <a:r>
                        <a:rPr lang="es-EC" sz="2000" b="1" i="0" dirty="0" smtClean="0"/>
                        <a:t>:</a:t>
                      </a:r>
                    </a:p>
                    <a:p>
                      <a:pPr marL="285750" indent="-285750">
                        <a:buFont typeface="Arial" panose="020B0604020202020204" pitchFamily="34" charset="0"/>
                        <a:buChar char="•"/>
                      </a:pPr>
                      <a:r>
                        <a:rPr lang="es-EC" sz="2000" b="0" i="0" dirty="0" smtClean="0"/>
                        <a:t>Entorno demográfico</a:t>
                      </a:r>
                    </a:p>
                    <a:p>
                      <a:pPr marL="285750" indent="-285750">
                        <a:buFont typeface="Arial" panose="020B0604020202020204" pitchFamily="34" charset="0"/>
                        <a:buChar char="•"/>
                      </a:pPr>
                      <a:r>
                        <a:rPr lang="es-EC" sz="2000" b="0" i="0" dirty="0" smtClean="0"/>
                        <a:t>Fuerzas económicas</a:t>
                      </a:r>
                    </a:p>
                    <a:p>
                      <a:pPr marL="285750" indent="-285750">
                        <a:buFont typeface="Arial" panose="020B0604020202020204" pitchFamily="34" charset="0"/>
                        <a:buChar char="•"/>
                      </a:pPr>
                      <a:r>
                        <a:rPr lang="es-EC" sz="2000" b="0" i="0" dirty="0" smtClean="0"/>
                        <a:t>Fuerzas naturales</a:t>
                      </a:r>
                    </a:p>
                    <a:p>
                      <a:pPr marL="285750" indent="-285750">
                        <a:buFont typeface="Arial" panose="020B0604020202020204" pitchFamily="34" charset="0"/>
                        <a:buChar char="•"/>
                      </a:pPr>
                      <a:r>
                        <a:rPr lang="es-EC" sz="2000" b="0" i="0" dirty="0" smtClean="0"/>
                        <a:t>Fuerzas tecnológicas</a:t>
                      </a:r>
                    </a:p>
                    <a:p>
                      <a:pPr marL="285750" indent="-285750">
                        <a:buFont typeface="Arial" panose="020B0604020202020204" pitchFamily="34" charset="0"/>
                        <a:buChar char="•"/>
                      </a:pPr>
                      <a:r>
                        <a:rPr lang="es-EC" sz="2000" b="0" i="0" dirty="0" smtClean="0"/>
                        <a:t>Fuerzas políticas</a:t>
                      </a:r>
                    </a:p>
                    <a:p>
                      <a:pPr marL="285750" indent="-285750">
                        <a:buFont typeface="Arial" panose="020B0604020202020204" pitchFamily="34" charset="0"/>
                        <a:buChar char="•"/>
                      </a:pPr>
                      <a:r>
                        <a:rPr lang="es-EC" sz="2000" b="0" i="0" dirty="0" smtClean="0"/>
                        <a:t>Fuerzas culturales</a:t>
                      </a:r>
                    </a:p>
                    <a:p>
                      <a:pPr marL="285750" indent="-285750">
                        <a:buFont typeface="Arial" panose="020B0604020202020204" pitchFamily="34" charset="0"/>
                        <a:buChar char="•"/>
                      </a:pPr>
                      <a:endParaRPr lang="es-EC" sz="2000" b="0" i="0" dirty="0"/>
                    </a:p>
                  </a:txBody>
                  <a:tcPr>
                    <a:lnL w="12700" cap="flat" cmpd="sng" algn="ctr">
                      <a:solidFill>
                        <a:schemeClr val="tx1"/>
                      </a:solidFill>
                      <a:prstDash val="solid"/>
                      <a:round/>
                      <a:headEnd type="none" w="med" len="med"/>
                      <a:tailEnd type="none" w="med" len="med"/>
                    </a:lnL>
                  </a:tcPr>
                </a:tc>
              </a:tr>
            </a:tbl>
          </a:graphicData>
        </a:graphic>
      </p:graphicFrame>
      <p:sp>
        <p:nvSpPr>
          <p:cNvPr id="5" name="Título 1"/>
          <p:cNvSpPr txBox="1">
            <a:spLocks/>
          </p:cNvSpPr>
          <p:nvPr/>
        </p:nvSpPr>
        <p:spPr>
          <a:xfrm>
            <a:off x="348566" y="230188"/>
            <a:ext cx="10903634" cy="7321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mtClean="0"/>
              <a:t>Marco teórico </a:t>
            </a:r>
            <a:endParaRPr lang="es-EC" dirty="0"/>
          </a:p>
        </p:txBody>
      </p:sp>
      <p:sp>
        <p:nvSpPr>
          <p:cNvPr id="3" name="Rectángulo 2"/>
          <p:cNvSpPr/>
          <p:nvPr/>
        </p:nvSpPr>
        <p:spPr>
          <a:xfrm>
            <a:off x="348565" y="1712464"/>
            <a:ext cx="5746830" cy="400110"/>
          </a:xfrm>
          <a:prstGeom prst="rect">
            <a:avLst/>
          </a:prstGeom>
        </p:spPr>
        <p:txBody>
          <a:bodyPr wrap="none">
            <a:spAutoFit/>
          </a:bodyPr>
          <a:lstStyle/>
          <a:p>
            <a:r>
              <a:rPr lang="es-ES_tradnl" sz="2000" b="1" dirty="0"/>
              <a:t>Fortalezas, Oportunidades, Debilidades y Amenazas</a:t>
            </a:r>
            <a:r>
              <a:rPr lang="es-ES_tradnl" sz="2000" dirty="0"/>
              <a:t>.</a:t>
            </a:r>
          </a:p>
        </p:txBody>
      </p:sp>
    </p:spTree>
    <p:extLst>
      <p:ext uri="{BB962C8B-B14F-4D97-AF65-F5344CB8AC3E}">
        <p14:creationId xmlns:p14="http://schemas.microsoft.com/office/powerpoint/2010/main" val="23496720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marL="0" indent="0">
              <a:buNone/>
            </a:pPr>
            <a:r>
              <a:rPr lang="es-EC" dirty="0"/>
              <a:t>Mediante la segmentación de mercados, se puede dividir mercados grandes en segmentos más pequeños a los que se puede llegar de manera eficaz </a:t>
            </a:r>
            <a:r>
              <a:rPr lang="es-EC" dirty="0" smtClean="0"/>
              <a:t>con un producto o servicio.</a:t>
            </a:r>
            <a:endParaRPr lang="es-EC"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47333" y="3868684"/>
            <a:ext cx="2458227" cy="1809704"/>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924579" y="3732929"/>
            <a:ext cx="2458228" cy="2081214"/>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6087" y="3544421"/>
            <a:ext cx="2919413" cy="2458229"/>
          </a:xfrm>
          <a:prstGeom prst="rect">
            <a:avLst/>
          </a:prstGeom>
        </p:spPr>
      </p:pic>
      <p:pic>
        <p:nvPicPr>
          <p:cNvPr id="7" name="Imagen 6"/>
          <p:cNvPicPr>
            <a:picLocks noChangeAspect="1"/>
          </p:cNvPicPr>
          <p:nvPr/>
        </p:nvPicPr>
        <p:blipFill rotWithShape="1">
          <a:blip r:embed="rId5" cstate="print">
            <a:extLst>
              <a:ext uri="{28A0092B-C50C-407E-A947-70E740481C1C}">
                <a14:useLocalDpi xmlns:a14="http://schemas.microsoft.com/office/drawing/2010/main" val="0"/>
              </a:ext>
            </a:extLst>
          </a:blip>
          <a:srcRect l="6781" r="35428" b="20548"/>
          <a:stretch/>
        </p:blipFill>
        <p:spPr>
          <a:xfrm>
            <a:off x="8777287" y="3544421"/>
            <a:ext cx="2613317" cy="2458229"/>
          </a:xfrm>
          <a:prstGeom prst="rect">
            <a:avLst/>
          </a:prstGeom>
        </p:spPr>
      </p:pic>
      <p:sp>
        <p:nvSpPr>
          <p:cNvPr id="8" name="Título 1"/>
          <p:cNvSpPr txBox="1">
            <a:spLocks/>
          </p:cNvSpPr>
          <p:nvPr/>
        </p:nvSpPr>
        <p:spPr>
          <a:xfrm>
            <a:off x="271975" y="968022"/>
            <a:ext cx="11648049" cy="565273"/>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s-EC" dirty="0"/>
              <a:t>Segmentación de mercados </a:t>
            </a:r>
          </a:p>
        </p:txBody>
      </p:sp>
      <p:sp>
        <p:nvSpPr>
          <p:cNvPr id="9" name="Título 1"/>
          <p:cNvSpPr txBox="1">
            <a:spLocks/>
          </p:cNvSpPr>
          <p:nvPr/>
        </p:nvSpPr>
        <p:spPr>
          <a:xfrm>
            <a:off x="337625" y="266651"/>
            <a:ext cx="10903634" cy="7321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mtClean="0"/>
              <a:t>Marco teórico </a:t>
            </a:r>
            <a:endParaRPr lang="es-EC" dirty="0"/>
          </a:p>
        </p:txBody>
      </p:sp>
    </p:spTree>
    <p:extLst>
      <p:ext uri="{BB962C8B-B14F-4D97-AF65-F5344CB8AC3E}">
        <p14:creationId xmlns:p14="http://schemas.microsoft.com/office/powerpoint/2010/main" val="20087108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2343683015"/>
              </p:ext>
            </p:extLst>
          </p:nvPr>
        </p:nvGraphicFramePr>
        <p:xfrm>
          <a:off x="257577" y="2130642"/>
          <a:ext cx="11668260" cy="45406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1"/>
          <p:cNvSpPr txBox="1">
            <a:spLocks/>
          </p:cNvSpPr>
          <p:nvPr/>
        </p:nvSpPr>
        <p:spPr>
          <a:xfrm>
            <a:off x="257578" y="819468"/>
            <a:ext cx="11742164" cy="593408"/>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s-ES_tradnl" smtClean="0"/>
              <a:t>Marketing Mix</a:t>
            </a:r>
            <a:endParaRPr lang="es-EC" dirty="0"/>
          </a:p>
        </p:txBody>
      </p:sp>
      <p:sp>
        <p:nvSpPr>
          <p:cNvPr id="6" name="Título 1"/>
          <p:cNvSpPr txBox="1">
            <a:spLocks/>
          </p:cNvSpPr>
          <p:nvPr/>
        </p:nvSpPr>
        <p:spPr>
          <a:xfrm>
            <a:off x="211016" y="224449"/>
            <a:ext cx="10903634" cy="60554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dirty="0" smtClean="0"/>
              <a:t>Marco teórico </a:t>
            </a:r>
            <a:endParaRPr lang="es-EC" dirty="0"/>
          </a:p>
        </p:txBody>
      </p:sp>
      <p:sp>
        <p:nvSpPr>
          <p:cNvPr id="2" name="Rectángulo 1"/>
          <p:cNvSpPr/>
          <p:nvPr/>
        </p:nvSpPr>
        <p:spPr>
          <a:xfrm>
            <a:off x="257576" y="1448593"/>
            <a:ext cx="11742165" cy="646331"/>
          </a:xfrm>
          <a:prstGeom prst="rect">
            <a:avLst/>
          </a:prstGeom>
        </p:spPr>
        <p:txBody>
          <a:bodyPr wrap="square">
            <a:spAutoFit/>
          </a:bodyPr>
          <a:lstStyle/>
          <a:p>
            <a:r>
              <a:rPr lang="es-EC" dirty="0"/>
              <a:t>Es la combinación de un producto, su distribución, promoción y precio para satisfacer las necesidades del mercado meta y cumplir con los objetivos de la empresa</a:t>
            </a:r>
            <a:r>
              <a:rPr lang="es-EC" dirty="0" smtClean="0"/>
              <a:t>.</a:t>
            </a:r>
            <a:endParaRPr lang="es-EC" dirty="0"/>
          </a:p>
        </p:txBody>
      </p:sp>
    </p:spTree>
    <p:extLst>
      <p:ext uri="{BB962C8B-B14F-4D97-AF65-F5344CB8AC3E}">
        <p14:creationId xmlns:p14="http://schemas.microsoft.com/office/powerpoint/2010/main" val="40289828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37623" y="1856934"/>
            <a:ext cx="11662117" cy="1535623"/>
          </a:xfrm>
        </p:spPr>
        <p:txBody>
          <a:bodyPr>
            <a:normAutofit/>
          </a:bodyPr>
          <a:lstStyle/>
          <a:p>
            <a:pPr marL="0" indent="0">
              <a:buNone/>
            </a:pPr>
            <a:r>
              <a:rPr lang="es-ES_tradnl" sz="2900" b="1" dirty="0" smtClean="0"/>
              <a:t>Posicionamiento</a:t>
            </a:r>
            <a:endParaRPr lang="es-EC" sz="2900" dirty="0"/>
          </a:p>
          <a:p>
            <a:pPr marL="0" indent="0">
              <a:buNone/>
            </a:pPr>
            <a:r>
              <a:rPr lang="es-EC" sz="2900" dirty="0"/>
              <a:t>El posicionamiento consiste en diseñar la oferta de la empresa de modo que ocupe un lugar claro y apreciado en la mente del mercado </a:t>
            </a:r>
            <a:r>
              <a:rPr lang="es-EC" sz="2900" dirty="0" smtClean="0"/>
              <a:t>meta</a:t>
            </a:r>
          </a:p>
          <a:p>
            <a:endParaRPr lang="es-EC" sz="2900" dirty="0" smtClean="0"/>
          </a:p>
        </p:txBody>
      </p:sp>
      <p:sp>
        <p:nvSpPr>
          <p:cNvPr id="5" name="Título 1"/>
          <p:cNvSpPr>
            <a:spLocks noGrp="1"/>
          </p:cNvSpPr>
          <p:nvPr>
            <p:ph type="title"/>
          </p:nvPr>
        </p:nvSpPr>
        <p:spPr>
          <a:xfrm>
            <a:off x="337624" y="965240"/>
            <a:ext cx="11662117" cy="593408"/>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s-ES_tradnl" dirty="0"/>
              <a:t>Marketing </a:t>
            </a:r>
            <a:r>
              <a:rPr lang="es-ES_tradnl" dirty="0" err="1"/>
              <a:t>Mix</a:t>
            </a:r>
            <a:endParaRPr lang="es-EC" dirty="0"/>
          </a:p>
        </p:txBody>
      </p:sp>
      <p:sp>
        <p:nvSpPr>
          <p:cNvPr id="6" name="Título 1"/>
          <p:cNvSpPr txBox="1">
            <a:spLocks/>
          </p:cNvSpPr>
          <p:nvPr/>
        </p:nvSpPr>
        <p:spPr>
          <a:xfrm>
            <a:off x="211016" y="224449"/>
            <a:ext cx="10903634" cy="60554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dirty="0" smtClean="0"/>
              <a:t>Marco teórico </a:t>
            </a:r>
            <a:endParaRPr lang="es-EC"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2378" y="3690843"/>
            <a:ext cx="5313570" cy="2988883"/>
          </a:xfrm>
          <a:prstGeom prst="rect">
            <a:avLst/>
          </a:prstGeom>
        </p:spPr>
      </p:pic>
    </p:spTree>
    <p:extLst>
      <p:ext uri="{BB962C8B-B14F-4D97-AF65-F5344CB8AC3E}">
        <p14:creationId xmlns:p14="http://schemas.microsoft.com/office/powerpoint/2010/main" val="42644101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57" y="274637"/>
            <a:ext cx="11676185" cy="1427553"/>
          </a:xfrm>
        </p:spPr>
        <p:txBody>
          <a:bodyPr>
            <a:noAutofit/>
          </a:bodyPr>
          <a:lstStyle/>
          <a:p>
            <a:pPr algn="ctr"/>
            <a:r>
              <a:rPr lang="es-EC" sz="2800" b="1" dirty="0"/>
              <a:t>AISLAMIENTO, PRODUCCIÓN Y COMERCIALIZACIÓN DE UN CONSORCIO DE BACTERIAS ÁCIDO-LÁCTICAS PARA FERMENTACIÓN Y CONSERVACIÓN DE FORRAJES</a:t>
            </a:r>
            <a:r>
              <a:rPr lang="es-EC" sz="2800" b="1" dirty="0" smtClean="0"/>
              <a:t>.</a:t>
            </a:r>
            <a:endParaRPr lang="es-EC" sz="2800" dirty="0"/>
          </a:p>
        </p:txBody>
      </p:sp>
      <p:sp>
        <p:nvSpPr>
          <p:cNvPr id="3" name="2 Marcador de contenido"/>
          <p:cNvSpPr>
            <a:spLocks noGrp="1"/>
          </p:cNvSpPr>
          <p:nvPr>
            <p:ph idx="1"/>
          </p:nvPr>
        </p:nvSpPr>
        <p:spPr>
          <a:xfrm>
            <a:off x="1280158" y="2377437"/>
            <a:ext cx="9883577" cy="4149970"/>
          </a:xfrm>
        </p:spPr>
        <p:txBody>
          <a:bodyPr>
            <a:normAutofit/>
          </a:bodyPr>
          <a:lstStyle/>
          <a:p>
            <a:r>
              <a:rPr lang="es-EC" dirty="0" smtClean="0"/>
              <a:t>Planteamiento del problema de investigación</a:t>
            </a:r>
          </a:p>
          <a:p>
            <a:r>
              <a:rPr lang="es-EC" dirty="0" smtClean="0"/>
              <a:t>Marco teórico</a:t>
            </a:r>
          </a:p>
          <a:p>
            <a:r>
              <a:rPr lang="es-EC" dirty="0" smtClean="0"/>
              <a:t>Materiales y método</a:t>
            </a:r>
          </a:p>
          <a:p>
            <a:r>
              <a:rPr lang="es-EC" dirty="0" smtClean="0"/>
              <a:t>Resultados</a:t>
            </a:r>
          </a:p>
          <a:p>
            <a:r>
              <a:rPr lang="es-EC" dirty="0" smtClean="0"/>
              <a:t>Propuesta de comercialización y/o marketing</a:t>
            </a:r>
          </a:p>
          <a:p>
            <a:r>
              <a:rPr lang="es-EC" dirty="0" smtClean="0"/>
              <a:t>Conclusiones</a:t>
            </a:r>
          </a:p>
          <a:p>
            <a:r>
              <a:rPr lang="es-EC" dirty="0" smtClean="0"/>
              <a:t>Recomendaciones</a:t>
            </a:r>
          </a:p>
          <a:p>
            <a:endParaRPr lang="es-EC" dirty="0" smtClean="0"/>
          </a:p>
          <a:p>
            <a:endParaRPr lang="es-EC" dirty="0"/>
          </a:p>
        </p:txBody>
      </p:sp>
      <p:sp>
        <p:nvSpPr>
          <p:cNvPr id="4" name="3 Rectángulo"/>
          <p:cNvSpPr/>
          <p:nvPr/>
        </p:nvSpPr>
        <p:spPr>
          <a:xfrm>
            <a:off x="1178958" y="3274721"/>
            <a:ext cx="7776864" cy="648072"/>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21246253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57" y="274637"/>
            <a:ext cx="11676185" cy="1427553"/>
          </a:xfrm>
        </p:spPr>
        <p:txBody>
          <a:bodyPr>
            <a:noAutofit/>
          </a:bodyPr>
          <a:lstStyle/>
          <a:p>
            <a:pPr algn="ctr"/>
            <a:r>
              <a:rPr lang="es-EC" sz="2800" b="1" dirty="0"/>
              <a:t>AISLAMIENTO, PRODUCCIÓN Y COMERCIALIZACIÓN DE UN CONSORCIO DE BACTERIAS ÁCIDO-LÁCTICAS PARA FERMENTACIÓN Y CONSERVACIÓN DE FORRAJES</a:t>
            </a:r>
            <a:r>
              <a:rPr lang="es-EC" sz="2800" b="1" dirty="0" smtClean="0"/>
              <a:t>.</a:t>
            </a:r>
            <a:endParaRPr lang="es-EC" sz="2800" dirty="0"/>
          </a:p>
        </p:txBody>
      </p:sp>
      <p:sp>
        <p:nvSpPr>
          <p:cNvPr id="3" name="2 Marcador de contenido"/>
          <p:cNvSpPr>
            <a:spLocks noGrp="1"/>
          </p:cNvSpPr>
          <p:nvPr>
            <p:ph idx="1"/>
          </p:nvPr>
        </p:nvSpPr>
        <p:spPr>
          <a:xfrm>
            <a:off x="1280158" y="2377437"/>
            <a:ext cx="9883577" cy="4149970"/>
          </a:xfrm>
        </p:spPr>
        <p:txBody>
          <a:bodyPr>
            <a:normAutofit/>
          </a:bodyPr>
          <a:lstStyle/>
          <a:p>
            <a:r>
              <a:rPr lang="es-EC" dirty="0" smtClean="0"/>
              <a:t>Planteamiento del problema de investigación</a:t>
            </a:r>
          </a:p>
          <a:p>
            <a:r>
              <a:rPr lang="es-EC" dirty="0" smtClean="0"/>
              <a:t>Marco teórico</a:t>
            </a:r>
          </a:p>
          <a:p>
            <a:r>
              <a:rPr lang="es-EC" dirty="0" smtClean="0"/>
              <a:t>Materiales y método</a:t>
            </a:r>
          </a:p>
          <a:p>
            <a:r>
              <a:rPr lang="es-EC" dirty="0" smtClean="0"/>
              <a:t>Resultados</a:t>
            </a:r>
          </a:p>
          <a:p>
            <a:r>
              <a:rPr lang="es-EC" dirty="0" smtClean="0"/>
              <a:t>Propuesta de comercialización y/o marketing</a:t>
            </a:r>
          </a:p>
          <a:p>
            <a:r>
              <a:rPr lang="es-EC" dirty="0" smtClean="0"/>
              <a:t>Discusión</a:t>
            </a:r>
          </a:p>
          <a:p>
            <a:r>
              <a:rPr lang="es-EC" dirty="0" smtClean="0"/>
              <a:t>Conclusiones</a:t>
            </a:r>
          </a:p>
          <a:p>
            <a:r>
              <a:rPr lang="es-EC" dirty="0" smtClean="0"/>
              <a:t>Recomendaciones</a:t>
            </a:r>
          </a:p>
          <a:p>
            <a:endParaRPr lang="es-EC" dirty="0" smtClean="0"/>
          </a:p>
          <a:p>
            <a:endParaRPr lang="es-EC" dirty="0"/>
          </a:p>
        </p:txBody>
      </p:sp>
      <p:sp>
        <p:nvSpPr>
          <p:cNvPr id="4" name="3 Rectángulo"/>
          <p:cNvSpPr/>
          <p:nvPr/>
        </p:nvSpPr>
        <p:spPr>
          <a:xfrm>
            <a:off x="1178958" y="2177442"/>
            <a:ext cx="7776864" cy="648072"/>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5701391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62616" y="89576"/>
            <a:ext cx="9479280" cy="602088"/>
          </a:xfrm>
        </p:spPr>
        <p:txBody>
          <a:bodyPr>
            <a:normAutofit fontScale="90000"/>
          </a:bodyPr>
          <a:lstStyle/>
          <a:p>
            <a:r>
              <a:rPr lang="es-EC" dirty="0" smtClean="0"/>
              <a:t>Materiales y métodos</a:t>
            </a:r>
            <a:endParaRPr lang="es-EC" dirty="0"/>
          </a:p>
        </p:txBody>
      </p:sp>
      <p:sp>
        <p:nvSpPr>
          <p:cNvPr id="4" name="3 Rectángulo"/>
          <p:cNvSpPr/>
          <p:nvPr/>
        </p:nvSpPr>
        <p:spPr>
          <a:xfrm>
            <a:off x="550885" y="803156"/>
            <a:ext cx="264851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r>
              <a:rPr lang="es-EC" b="1" dirty="0"/>
              <a:t>Ubicación Geográfica</a:t>
            </a:r>
          </a:p>
        </p:txBody>
      </p:sp>
      <p:sp>
        <p:nvSpPr>
          <p:cNvPr id="5" name="4 Rectángulo"/>
          <p:cNvSpPr/>
          <p:nvPr/>
        </p:nvSpPr>
        <p:spPr>
          <a:xfrm>
            <a:off x="493589" y="2801751"/>
            <a:ext cx="2981572" cy="738664"/>
          </a:xfrm>
          <a:prstGeom prst="rect">
            <a:avLst/>
          </a:prstGeom>
        </p:spPr>
        <p:txBody>
          <a:bodyPr wrap="square">
            <a:spAutoFit/>
          </a:bodyPr>
          <a:lstStyle/>
          <a:p>
            <a:pPr lvl="0" algn="just"/>
            <a:r>
              <a:rPr lang="es-EC" sz="1400" dirty="0"/>
              <a:t>Impacto directo en el sector agropecuario e industrial </a:t>
            </a:r>
            <a:r>
              <a:rPr lang="es-EC" sz="1400" dirty="0">
                <a:sym typeface="Wingdings" panose="05000000000000000000" pitchFamily="2" charset="2"/>
              </a:rPr>
              <a:t> </a:t>
            </a:r>
            <a:r>
              <a:rPr lang="es-EC" sz="1400" dirty="0"/>
              <a:t>productos y procesos biotecnológicos</a:t>
            </a:r>
          </a:p>
        </p:txBody>
      </p:sp>
      <p:sp>
        <p:nvSpPr>
          <p:cNvPr id="6" name="5 Rectángulo"/>
          <p:cNvSpPr/>
          <p:nvPr/>
        </p:nvSpPr>
        <p:spPr>
          <a:xfrm>
            <a:off x="661323" y="2493974"/>
            <a:ext cx="2341303" cy="307777"/>
          </a:xfrm>
          <a:prstGeom prst="rect">
            <a:avLst/>
          </a:prstGeom>
        </p:spPr>
        <p:txBody>
          <a:bodyPr wrap="square">
            <a:spAutoFit/>
          </a:bodyPr>
          <a:lstStyle/>
          <a:p>
            <a:pPr lvl="0" algn="ctr"/>
            <a:r>
              <a:rPr lang="es-EC" sz="1400" dirty="0"/>
              <a:t>Laboratorio de BIOAGROPEC</a:t>
            </a:r>
          </a:p>
        </p:txBody>
      </p:sp>
      <p:sp>
        <p:nvSpPr>
          <p:cNvPr id="7" name="6 Rectángulo"/>
          <p:cNvSpPr/>
          <p:nvPr/>
        </p:nvSpPr>
        <p:spPr>
          <a:xfrm>
            <a:off x="4286156" y="814189"/>
            <a:ext cx="2843198"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r>
              <a:rPr lang="es-EC" b="1" dirty="0"/>
              <a:t>Obtención de Forrajes</a:t>
            </a:r>
          </a:p>
        </p:txBody>
      </p:sp>
      <p:sp>
        <p:nvSpPr>
          <p:cNvPr id="8" name="7 Rectángulo"/>
          <p:cNvSpPr/>
          <p:nvPr/>
        </p:nvSpPr>
        <p:spPr>
          <a:xfrm>
            <a:off x="4159007" y="3268306"/>
            <a:ext cx="2486266" cy="307777"/>
          </a:xfrm>
          <a:prstGeom prst="rect">
            <a:avLst/>
          </a:prstGeom>
        </p:spPr>
        <p:txBody>
          <a:bodyPr wrap="square">
            <a:spAutoFit/>
          </a:bodyPr>
          <a:lstStyle/>
          <a:p>
            <a:pPr lvl="0"/>
            <a:r>
              <a:rPr lang="es-EC" sz="1400" dirty="0"/>
              <a:t>20 Kg </a:t>
            </a:r>
            <a:r>
              <a:rPr lang="es-EC" sz="1400" dirty="0">
                <a:sym typeface="Wingdings" panose="05000000000000000000" pitchFamily="2" charset="2"/>
              </a:rPr>
              <a:t> Maíz, Avena y Cebada </a:t>
            </a:r>
            <a:endParaRPr lang="es-EC" dirty="0"/>
          </a:p>
        </p:txBody>
      </p:sp>
      <p:pic>
        <p:nvPicPr>
          <p:cNvPr id="9" name="8 Imagen" descr="La imagen puede contener: exterior"/>
          <p:cNvPicPr/>
          <p:nvPr/>
        </p:nvPicPr>
        <p:blipFill rotWithShape="1">
          <a:blip r:embed="rId2" cstate="print">
            <a:extLst>
              <a:ext uri="{28A0092B-C50C-407E-A947-70E740481C1C}">
                <a14:useLocalDpi xmlns:a14="http://schemas.microsoft.com/office/drawing/2010/main" val="0"/>
              </a:ext>
            </a:extLst>
          </a:blip>
          <a:srcRect b="16537"/>
          <a:stretch/>
        </p:blipFill>
        <p:spPr bwMode="auto">
          <a:xfrm>
            <a:off x="4286156" y="1388002"/>
            <a:ext cx="2843198" cy="1712769"/>
          </a:xfrm>
          <a:prstGeom prst="rect">
            <a:avLst/>
          </a:prstGeom>
          <a:noFill/>
          <a:ln>
            <a:noFill/>
          </a:ln>
          <a:extLst>
            <a:ext uri="{53640926-AAD7-44D8-BBD7-CCE9431645EC}">
              <a14:shadowObscured xmlns:a14="http://schemas.microsoft.com/office/drawing/2010/main"/>
            </a:ext>
          </a:extLst>
        </p:spPr>
      </p:pic>
      <p:pic>
        <p:nvPicPr>
          <p:cNvPr id="10" name="9 Imagen"/>
          <p:cNvPicPr/>
          <p:nvPr/>
        </p:nvPicPr>
        <p:blipFill rotWithShape="1">
          <a:blip r:embed="rId3"/>
          <a:srcRect l="53821" t="27492" r="21695" b="39577"/>
          <a:stretch/>
        </p:blipFill>
        <p:spPr bwMode="auto">
          <a:xfrm>
            <a:off x="9596163" y="1340767"/>
            <a:ext cx="1739045" cy="1760003"/>
          </a:xfrm>
          <a:prstGeom prst="rect">
            <a:avLst/>
          </a:prstGeom>
          <a:ln>
            <a:noFill/>
          </a:ln>
          <a:extLst>
            <a:ext uri="{53640926-AAD7-44D8-BBD7-CCE9431645EC}">
              <a14:shadowObscured xmlns:a14="http://schemas.microsoft.com/office/drawing/2010/main"/>
            </a:ext>
          </a:extLst>
        </p:spPr>
      </p:pic>
      <p:sp>
        <p:nvSpPr>
          <p:cNvPr id="12" name="11 Flecha derecha"/>
          <p:cNvSpPr/>
          <p:nvPr/>
        </p:nvSpPr>
        <p:spPr>
          <a:xfrm>
            <a:off x="3500370" y="773302"/>
            <a:ext cx="525045" cy="391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Rectángulo"/>
          <p:cNvSpPr/>
          <p:nvPr/>
        </p:nvSpPr>
        <p:spPr>
          <a:xfrm>
            <a:off x="8211622" y="803156"/>
            <a:ext cx="2905651"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r>
              <a:rPr lang="es-EC" b="1" dirty="0"/>
              <a:t>Simulación de ensilaje</a:t>
            </a:r>
          </a:p>
        </p:txBody>
      </p:sp>
      <p:sp>
        <p:nvSpPr>
          <p:cNvPr id="14" name="13 Flecha derecha"/>
          <p:cNvSpPr/>
          <p:nvPr/>
        </p:nvSpPr>
        <p:spPr>
          <a:xfrm>
            <a:off x="7424501" y="803156"/>
            <a:ext cx="491973" cy="391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Rectángulo"/>
          <p:cNvSpPr/>
          <p:nvPr/>
        </p:nvSpPr>
        <p:spPr>
          <a:xfrm>
            <a:off x="8190766" y="3085737"/>
            <a:ext cx="3002774" cy="738664"/>
          </a:xfrm>
          <a:prstGeom prst="rect">
            <a:avLst/>
          </a:prstGeom>
        </p:spPr>
        <p:txBody>
          <a:bodyPr wrap="square">
            <a:spAutoFit/>
          </a:bodyPr>
          <a:lstStyle/>
          <a:p>
            <a:pPr lvl="0"/>
            <a:r>
              <a:rPr lang="es-EC" sz="1400" dirty="0"/>
              <a:t>Tubos de </a:t>
            </a:r>
            <a:r>
              <a:rPr lang="es-EC" sz="1400" dirty="0" err="1"/>
              <a:t>pvc</a:t>
            </a:r>
            <a:r>
              <a:rPr lang="es-EC" sz="1400" dirty="0"/>
              <a:t> </a:t>
            </a:r>
            <a:r>
              <a:rPr lang="es-EC" sz="1400" dirty="0">
                <a:sym typeface="Wingdings" panose="05000000000000000000" pitchFamily="2" charset="2"/>
              </a:rPr>
              <a:t>m</a:t>
            </a:r>
            <a:r>
              <a:rPr lang="es-EC" sz="1400" dirty="0"/>
              <a:t>aterial </a:t>
            </a:r>
            <a:r>
              <a:rPr lang="es-EC" sz="1400" dirty="0">
                <a:sym typeface="Wingdings" panose="05000000000000000000" pitchFamily="2" charset="2"/>
              </a:rPr>
              <a:t> </a:t>
            </a:r>
            <a:r>
              <a:rPr lang="es-EC" sz="1400" dirty="0"/>
              <a:t>picado, compactado y ambiente anaeróbico </a:t>
            </a:r>
            <a:r>
              <a:rPr lang="es-EC" sz="1400" dirty="0">
                <a:sym typeface="Wingdings" panose="05000000000000000000" pitchFamily="2" charset="2"/>
              </a:rPr>
              <a:t> </a:t>
            </a:r>
            <a:r>
              <a:rPr lang="es-EC" sz="1400" dirty="0"/>
              <a:t>21 días</a:t>
            </a:r>
            <a:endParaRPr lang="es-EC" dirty="0"/>
          </a:p>
        </p:txBody>
      </p:sp>
      <p:sp>
        <p:nvSpPr>
          <p:cNvPr id="18" name="17 Rectángulo"/>
          <p:cNvSpPr/>
          <p:nvPr/>
        </p:nvSpPr>
        <p:spPr>
          <a:xfrm>
            <a:off x="550884" y="4005064"/>
            <a:ext cx="2653004"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r>
              <a:rPr lang="es-EC" b="1" dirty="0"/>
              <a:t>Aislamiento de BAL</a:t>
            </a:r>
          </a:p>
        </p:txBody>
      </p:sp>
      <p:sp>
        <p:nvSpPr>
          <p:cNvPr id="19" name="18 Rectángulo"/>
          <p:cNvSpPr/>
          <p:nvPr/>
        </p:nvSpPr>
        <p:spPr>
          <a:xfrm>
            <a:off x="4286156" y="3981357"/>
            <a:ext cx="2843198"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r>
              <a:rPr lang="es-EC" b="1" dirty="0"/>
              <a:t>Identificación de BAL</a:t>
            </a:r>
          </a:p>
        </p:txBody>
      </p:sp>
      <p:sp>
        <p:nvSpPr>
          <p:cNvPr id="20" name="19 Rectángulo"/>
          <p:cNvSpPr/>
          <p:nvPr/>
        </p:nvSpPr>
        <p:spPr>
          <a:xfrm>
            <a:off x="3884238" y="5689830"/>
            <a:ext cx="3693968" cy="954107"/>
          </a:xfrm>
          <a:prstGeom prst="rect">
            <a:avLst/>
          </a:prstGeom>
        </p:spPr>
        <p:txBody>
          <a:bodyPr wrap="square">
            <a:spAutoFit/>
          </a:bodyPr>
          <a:lstStyle/>
          <a:p>
            <a:pPr lvl="0" algn="just"/>
            <a:r>
              <a:rPr lang="es-EC" sz="1400" dirty="0"/>
              <a:t>Colonias redondeadas, bordes definidos, blancas o blanco-amarillentas </a:t>
            </a:r>
            <a:r>
              <a:rPr lang="es-EC" sz="1400" dirty="0">
                <a:sym typeface="Wingdings" panose="05000000000000000000" pitchFamily="2" charset="2"/>
              </a:rPr>
              <a:t> </a:t>
            </a:r>
            <a:r>
              <a:rPr lang="es-EC" sz="1400" dirty="0"/>
              <a:t>Tinción Gram</a:t>
            </a:r>
          </a:p>
          <a:p>
            <a:pPr lvl="0" algn="just"/>
            <a:r>
              <a:rPr lang="es-EC" sz="1400" dirty="0"/>
              <a:t>Oxidasa y catalasa  negativas</a:t>
            </a:r>
          </a:p>
          <a:p>
            <a:pPr lvl="0" algn="just"/>
            <a:r>
              <a:rPr lang="es-EC" sz="1400" dirty="0"/>
              <a:t>Pruebas bioquímicas API 50 CH. </a:t>
            </a:r>
          </a:p>
        </p:txBody>
      </p:sp>
      <p:sp>
        <p:nvSpPr>
          <p:cNvPr id="21" name="20 Rectángulo"/>
          <p:cNvSpPr/>
          <p:nvPr/>
        </p:nvSpPr>
        <p:spPr>
          <a:xfrm>
            <a:off x="8211623" y="4005064"/>
            <a:ext cx="290565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r>
              <a:rPr lang="es-EC" b="1" dirty="0"/>
              <a:t>Cinética de crecimiento y pH</a:t>
            </a:r>
          </a:p>
        </p:txBody>
      </p:sp>
      <p:sp>
        <p:nvSpPr>
          <p:cNvPr id="22" name="21 Rectángulo"/>
          <p:cNvSpPr/>
          <p:nvPr/>
        </p:nvSpPr>
        <p:spPr>
          <a:xfrm>
            <a:off x="8190765" y="5474386"/>
            <a:ext cx="3668833" cy="1384995"/>
          </a:xfrm>
          <a:prstGeom prst="rect">
            <a:avLst/>
          </a:prstGeom>
        </p:spPr>
        <p:txBody>
          <a:bodyPr wrap="square">
            <a:spAutoFit/>
          </a:bodyPr>
          <a:lstStyle/>
          <a:p>
            <a:r>
              <a:rPr lang="es-EC" sz="1400" dirty="0"/>
              <a:t>C1: melaza 15% p/v </a:t>
            </a:r>
          </a:p>
          <a:p>
            <a:r>
              <a:rPr lang="es-EC" sz="1400" dirty="0"/>
              <a:t>C2: 5,05% proteínas vegetales, 5,53% carbohidratos solubles (melaza) y 89,42% humedad. </a:t>
            </a:r>
          </a:p>
          <a:p>
            <a:r>
              <a:rPr lang="es-EC" sz="1400" dirty="0"/>
              <a:t>Recuento cada 3 horas (72 horas) </a:t>
            </a:r>
            <a:r>
              <a:rPr lang="es-EC" sz="1400" dirty="0">
                <a:sym typeface="Wingdings" panose="05000000000000000000" pitchFamily="2" charset="2"/>
              </a:rPr>
              <a:t> </a:t>
            </a:r>
            <a:r>
              <a:rPr lang="es-EC" sz="1400" dirty="0"/>
              <a:t>software Open CFU vs 3.9.0. </a:t>
            </a:r>
          </a:p>
        </p:txBody>
      </p:sp>
      <p:sp>
        <p:nvSpPr>
          <p:cNvPr id="23" name="AutoShape 2" descr="Resultado de imagen para agar MR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4" name="AutoShape 4" descr="Resultado de imagen para agar MRS"/>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02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104" t="25165" r="57199" b="40275"/>
          <a:stretch/>
        </p:blipFill>
        <p:spPr bwMode="auto">
          <a:xfrm>
            <a:off x="4727849" y="4484731"/>
            <a:ext cx="1429528" cy="1223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descr="Resultado de imagen para diluciones seriadas microbiologia"/>
          <p:cNvPicPr>
            <a:picLocks noChangeAspect="1" noChangeArrowheads="1"/>
          </p:cNvPicPr>
          <p:nvPr/>
        </p:nvPicPr>
        <p:blipFill rotWithShape="1">
          <a:blip r:embed="rId5">
            <a:extLst>
              <a:ext uri="{28A0092B-C50C-407E-A947-70E740481C1C}">
                <a14:useLocalDpi xmlns:a14="http://schemas.microsoft.com/office/drawing/2010/main" val="0"/>
              </a:ext>
            </a:extLst>
          </a:blip>
          <a:srcRect t="12013" b="38225"/>
          <a:stretch/>
        </p:blipFill>
        <p:spPr bwMode="auto">
          <a:xfrm>
            <a:off x="377475" y="4666606"/>
            <a:ext cx="3221681" cy="182220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Resultado de imagen para cinetica crecimiento microbiano"/>
          <p:cNvPicPr>
            <a:picLocks noChangeAspect="1" noChangeArrowheads="1"/>
          </p:cNvPicPr>
          <p:nvPr/>
        </p:nvPicPr>
        <p:blipFill rotWithShape="1">
          <a:blip r:embed="rId6">
            <a:extLst>
              <a:ext uri="{28A0092B-C50C-407E-A947-70E740481C1C}">
                <a14:useLocalDpi xmlns:a14="http://schemas.microsoft.com/office/drawing/2010/main" val="0"/>
              </a:ext>
            </a:extLst>
          </a:blip>
          <a:srcRect b="13622"/>
          <a:stretch/>
        </p:blipFill>
        <p:spPr bwMode="auto">
          <a:xfrm>
            <a:off x="8451521" y="4484731"/>
            <a:ext cx="2425855" cy="960493"/>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n 24"/>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884" y="1311979"/>
            <a:ext cx="2673860" cy="1025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n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7952996" y="1457603"/>
            <a:ext cx="1752344" cy="1533989"/>
          </a:xfrm>
          <a:prstGeom prst="rect">
            <a:avLst/>
          </a:prstGeom>
        </p:spPr>
      </p:pic>
    </p:spTree>
    <p:extLst>
      <p:ext uri="{BB962C8B-B14F-4D97-AF65-F5344CB8AC3E}">
        <p14:creationId xmlns:p14="http://schemas.microsoft.com/office/powerpoint/2010/main" val="16289331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30552" y="171428"/>
            <a:ext cx="8229600" cy="490066"/>
          </a:xfrm>
        </p:spPr>
        <p:txBody>
          <a:bodyPr>
            <a:normAutofit fontScale="90000"/>
          </a:bodyPr>
          <a:lstStyle/>
          <a:p>
            <a:r>
              <a:rPr lang="es-EC" dirty="0" smtClean="0"/>
              <a:t>Materiales y métodos</a:t>
            </a:r>
            <a:endParaRPr lang="es-EC" dirty="0"/>
          </a:p>
        </p:txBody>
      </p:sp>
      <p:sp>
        <p:nvSpPr>
          <p:cNvPr id="4" name="3 Rectángulo"/>
          <p:cNvSpPr/>
          <p:nvPr/>
        </p:nvSpPr>
        <p:spPr>
          <a:xfrm>
            <a:off x="430552" y="836712"/>
            <a:ext cx="444131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r>
              <a:rPr lang="es-EC" b="1" dirty="0"/>
              <a:t>Concentración de ácido láctico</a:t>
            </a:r>
          </a:p>
        </p:txBody>
      </p:sp>
      <p:pic>
        <p:nvPicPr>
          <p:cNvPr id="2050" name="Picture 2" descr="Resultado de imagen para centrifugaciÃ³n"/>
          <p:cNvPicPr>
            <a:picLocks noChangeAspect="1" noChangeArrowheads="1"/>
          </p:cNvPicPr>
          <p:nvPr/>
        </p:nvPicPr>
        <p:blipFill rotWithShape="1">
          <a:blip r:embed="rId2">
            <a:extLst>
              <a:ext uri="{28A0092B-C50C-407E-A947-70E740481C1C}">
                <a14:useLocalDpi xmlns:a14="http://schemas.microsoft.com/office/drawing/2010/main" val="0"/>
              </a:ext>
            </a:extLst>
          </a:blip>
          <a:srcRect l="26990" t="18572" r="25283" b="40714"/>
          <a:stretch/>
        </p:blipFill>
        <p:spPr bwMode="auto">
          <a:xfrm>
            <a:off x="652744" y="1437454"/>
            <a:ext cx="1367988" cy="1343228"/>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430552" y="2988118"/>
            <a:ext cx="4441312" cy="1169551"/>
          </a:xfrm>
          <a:prstGeom prst="rect">
            <a:avLst/>
          </a:prstGeom>
        </p:spPr>
        <p:txBody>
          <a:bodyPr wrap="square">
            <a:spAutoFit/>
          </a:bodyPr>
          <a:lstStyle/>
          <a:p>
            <a:pPr lvl="0" algn="just"/>
            <a:r>
              <a:rPr lang="es-EC" sz="1400" dirty="0"/>
              <a:t>Centrifugación </a:t>
            </a:r>
            <a:r>
              <a:rPr lang="es-EC" sz="1400" dirty="0">
                <a:sym typeface="Wingdings" panose="05000000000000000000" pitchFamily="2" charset="2"/>
              </a:rPr>
              <a:t> </a:t>
            </a:r>
            <a:r>
              <a:rPr lang="es-EC" sz="1400" dirty="0"/>
              <a:t>15”, 5000 rpm</a:t>
            </a:r>
          </a:p>
          <a:p>
            <a:pPr algn="just"/>
            <a:r>
              <a:rPr lang="es-EC" sz="1400" dirty="0"/>
              <a:t>Método colorimétrico </a:t>
            </a:r>
            <a:r>
              <a:rPr lang="es-EC" sz="1400" dirty="0">
                <a:sym typeface="Wingdings" panose="05000000000000000000" pitchFamily="2" charset="2"/>
              </a:rPr>
              <a:t> </a:t>
            </a:r>
            <a:r>
              <a:rPr lang="es-EC" sz="1400" dirty="0"/>
              <a:t>enzima lactato oxidasa +  ácido láctico = peróxido de hidrógeno </a:t>
            </a:r>
            <a:r>
              <a:rPr lang="es-EC" sz="1400" dirty="0">
                <a:sym typeface="Wingdings" panose="05000000000000000000" pitchFamily="2" charset="2"/>
              </a:rPr>
              <a:t>  </a:t>
            </a:r>
            <a:r>
              <a:rPr lang="es-EC" sz="1400" dirty="0"/>
              <a:t>forma compuesto coloreado cuya concentración es directamente proporcional a la concentración de ácido </a:t>
            </a:r>
            <a:r>
              <a:rPr lang="es-EC" sz="1400" dirty="0" smtClean="0"/>
              <a:t>láctico</a:t>
            </a:r>
            <a:endParaRPr lang="es-EC" sz="1400" dirty="0"/>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3282" t="36508" r="28359" b="23214"/>
          <a:stretch/>
        </p:blipFill>
        <p:spPr bwMode="auto">
          <a:xfrm>
            <a:off x="2285976" y="1484783"/>
            <a:ext cx="2585888" cy="1295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Rectángulo"/>
          <p:cNvSpPr/>
          <p:nvPr/>
        </p:nvSpPr>
        <p:spPr>
          <a:xfrm>
            <a:off x="6888087" y="810584"/>
            <a:ext cx="4408269"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r>
              <a:rPr lang="es-EC" b="1" dirty="0"/>
              <a:t>Diseño </a:t>
            </a:r>
            <a:r>
              <a:rPr lang="es-EC" b="1" dirty="0" smtClean="0"/>
              <a:t>del </a:t>
            </a:r>
            <a:r>
              <a:rPr lang="es-EC" b="1" dirty="0" err="1" smtClean="0"/>
              <a:t>Biorreactor</a:t>
            </a:r>
            <a:endParaRPr lang="es-EC" b="1" dirty="0"/>
          </a:p>
        </p:txBody>
      </p:sp>
      <p:sp>
        <p:nvSpPr>
          <p:cNvPr id="5" name="4 Rectángulo"/>
          <p:cNvSpPr/>
          <p:nvPr/>
        </p:nvSpPr>
        <p:spPr>
          <a:xfrm>
            <a:off x="6888087" y="3419005"/>
            <a:ext cx="4572000" cy="738664"/>
          </a:xfrm>
          <a:prstGeom prst="rect">
            <a:avLst/>
          </a:prstGeom>
        </p:spPr>
        <p:txBody>
          <a:bodyPr>
            <a:spAutoFit/>
          </a:bodyPr>
          <a:lstStyle/>
          <a:p>
            <a:r>
              <a:rPr lang="es-EC" sz="1400" dirty="0"/>
              <a:t>Polietileno hermético, 200 litros de capacidad, Sistema de agitación mecánica externa para la recirculación y homogenización </a:t>
            </a:r>
            <a:r>
              <a:rPr lang="es-EC" sz="1400" dirty="0">
                <a:sym typeface="Wingdings" panose="05000000000000000000" pitchFamily="2" charset="2"/>
              </a:rPr>
              <a:t>  </a:t>
            </a:r>
            <a:r>
              <a:rPr lang="es-EC" sz="1400" dirty="0"/>
              <a:t>bomba de caudal</a:t>
            </a:r>
          </a:p>
        </p:txBody>
      </p:sp>
      <p:pic>
        <p:nvPicPr>
          <p:cNvPr id="10" name="9 Imagen"/>
          <p:cNvPicPr/>
          <p:nvPr/>
        </p:nvPicPr>
        <p:blipFill rotWithShape="1">
          <a:blip r:embed="rId4"/>
          <a:srcRect l="39233" t="31159" r="23540" b="24376"/>
          <a:stretch/>
        </p:blipFill>
        <p:spPr bwMode="auto">
          <a:xfrm>
            <a:off x="6715956" y="1206044"/>
            <a:ext cx="4752529" cy="2212961"/>
          </a:xfrm>
          <a:prstGeom prst="rect">
            <a:avLst/>
          </a:prstGeom>
          <a:ln>
            <a:noFill/>
          </a:ln>
          <a:extLst>
            <a:ext uri="{53640926-AAD7-44D8-BBD7-CCE9431645EC}">
              <a14:shadowObscured xmlns:a14="http://schemas.microsoft.com/office/drawing/2010/main"/>
            </a:ext>
          </a:extLst>
        </p:spPr>
      </p:pic>
      <p:sp>
        <p:nvSpPr>
          <p:cNvPr id="11" name="10 Rectángulo"/>
          <p:cNvSpPr/>
          <p:nvPr/>
        </p:nvSpPr>
        <p:spPr>
          <a:xfrm>
            <a:off x="3143672" y="4365104"/>
            <a:ext cx="5544616"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r>
              <a:rPr lang="es-EC" b="1" dirty="0"/>
              <a:t>Parámetros de diseño Biorreactor</a:t>
            </a:r>
          </a:p>
        </p:txBody>
      </p:sp>
      <p:graphicFrame>
        <p:nvGraphicFramePr>
          <p:cNvPr id="7" name="6 Tabla"/>
          <p:cNvGraphicFramePr>
            <a:graphicFrameLocks noGrp="1"/>
          </p:cNvGraphicFramePr>
          <p:nvPr>
            <p:extLst/>
          </p:nvPr>
        </p:nvGraphicFramePr>
        <p:xfrm>
          <a:off x="4195294" y="4869160"/>
          <a:ext cx="3556890" cy="1854200"/>
        </p:xfrm>
        <a:graphic>
          <a:graphicData uri="http://schemas.openxmlformats.org/drawingml/2006/table">
            <a:tbl>
              <a:tblPr firstRow="1" bandRow="1">
                <a:tableStyleId>{5C22544A-7EE6-4342-B048-85BDC9FD1C3A}</a:tableStyleId>
              </a:tblPr>
              <a:tblGrid>
                <a:gridCol w="1607312"/>
                <a:gridCol w="1010730"/>
                <a:gridCol w="938848"/>
              </a:tblGrid>
              <a:tr h="370840">
                <a:tc>
                  <a:txBody>
                    <a:bodyPr/>
                    <a:lstStyle/>
                    <a:p>
                      <a:r>
                        <a:rPr lang="es-EC" sz="1400" dirty="0" smtClean="0"/>
                        <a:t>Parámetro</a:t>
                      </a:r>
                      <a:endParaRPr lang="es-EC" sz="1400" dirty="0"/>
                    </a:p>
                  </a:txBody>
                  <a:tcPr/>
                </a:tc>
                <a:tc>
                  <a:txBody>
                    <a:bodyPr/>
                    <a:lstStyle/>
                    <a:p>
                      <a:r>
                        <a:rPr lang="es-EC" sz="1400" dirty="0" smtClean="0"/>
                        <a:t>Porcentaje</a:t>
                      </a:r>
                      <a:endParaRPr lang="es-EC" sz="1400" dirty="0"/>
                    </a:p>
                  </a:txBody>
                  <a:tcPr/>
                </a:tc>
                <a:tc>
                  <a:txBody>
                    <a:bodyPr/>
                    <a:lstStyle/>
                    <a:p>
                      <a:r>
                        <a:rPr lang="es-EC" sz="1400" dirty="0" smtClean="0"/>
                        <a:t>Valor</a:t>
                      </a:r>
                      <a:endParaRPr lang="es-EC" sz="1400" dirty="0"/>
                    </a:p>
                  </a:txBody>
                  <a:tcPr/>
                </a:tc>
              </a:tr>
              <a:tr h="370840">
                <a:tc>
                  <a:txBody>
                    <a:bodyPr/>
                    <a:lstStyle/>
                    <a:p>
                      <a:r>
                        <a:rPr lang="es-EC" sz="1400" dirty="0" smtClean="0"/>
                        <a:t>Volumen</a:t>
                      </a:r>
                      <a:r>
                        <a:rPr lang="es-EC" sz="1400" baseline="0" dirty="0" smtClean="0"/>
                        <a:t> Funcional</a:t>
                      </a:r>
                      <a:endParaRPr lang="es-EC" sz="1400" dirty="0"/>
                    </a:p>
                  </a:txBody>
                  <a:tcPr/>
                </a:tc>
                <a:tc>
                  <a:txBody>
                    <a:bodyPr/>
                    <a:lstStyle/>
                    <a:p>
                      <a:r>
                        <a:rPr lang="es-EC" sz="1400" dirty="0" smtClean="0"/>
                        <a:t>80% VT</a:t>
                      </a:r>
                      <a:endParaRPr lang="es-EC" sz="1400" dirty="0"/>
                    </a:p>
                  </a:txBody>
                  <a:tcPr/>
                </a:tc>
                <a:tc>
                  <a:txBody>
                    <a:bodyPr/>
                    <a:lstStyle/>
                    <a:p>
                      <a:r>
                        <a:rPr lang="es-EC" sz="1400" dirty="0" smtClean="0"/>
                        <a:t>160 litros</a:t>
                      </a:r>
                      <a:endParaRPr lang="es-EC" sz="1400" dirty="0"/>
                    </a:p>
                  </a:txBody>
                  <a:tcPr/>
                </a:tc>
              </a:tr>
              <a:tr h="370840">
                <a:tc>
                  <a:txBody>
                    <a:bodyPr/>
                    <a:lstStyle/>
                    <a:p>
                      <a:r>
                        <a:rPr lang="es-EC" sz="1400" dirty="0" smtClean="0"/>
                        <a:t>Volumen Inóculo</a:t>
                      </a:r>
                      <a:endParaRPr lang="es-EC" sz="1400" dirty="0"/>
                    </a:p>
                  </a:txBody>
                  <a:tcPr/>
                </a:tc>
                <a:tc>
                  <a:txBody>
                    <a:bodyPr/>
                    <a:lstStyle/>
                    <a:p>
                      <a:r>
                        <a:rPr lang="es-EC" sz="1400" dirty="0" smtClean="0"/>
                        <a:t>15% VF</a:t>
                      </a:r>
                      <a:endParaRPr lang="es-EC" sz="1400" dirty="0"/>
                    </a:p>
                  </a:txBody>
                  <a:tcPr/>
                </a:tc>
                <a:tc>
                  <a:txBody>
                    <a:bodyPr/>
                    <a:lstStyle/>
                    <a:p>
                      <a:r>
                        <a:rPr lang="es-EC" sz="1400" dirty="0" smtClean="0"/>
                        <a:t>24 litros</a:t>
                      </a:r>
                      <a:endParaRPr lang="es-EC" sz="1400" dirty="0"/>
                    </a:p>
                  </a:txBody>
                  <a:tcPr/>
                </a:tc>
              </a:tr>
              <a:tr h="370840">
                <a:tc>
                  <a:txBody>
                    <a:bodyPr/>
                    <a:lstStyle/>
                    <a:p>
                      <a:r>
                        <a:rPr lang="es-EC" sz="1400" dirty="0" smtClean="0"/>
                        <a:t>Volumen Sustrato</a:t>
                      </a:r>
                      <a:endParaRPr lang="es-EC" sz="1400" dirty="0"/>
                    </a:p>
                  </a:txBody>
                  <a:tcPr/>
                </a:tc>
                <a:tc>
                  <a:txBody>
                    <a:bodyPr/>
                    <a:lstStyle/>
                    <a:p>
                      <a:r>
                        <a:rPr lang="es-EC" sz="1400" dirty="0" smtClean="0"/>
                        <a:t>15% VF</a:t>
                      </a:r>
                      <a:endParaRPr lang="es-EC" sz="1400" dirty="0"/>
                    </a:p>
                  </a:txBody>
                  <a:tcPr/>
                </a:tc>
                <a:tc>
                  <a:txBody>
                    <a:bodyPr/>
                    <a:lstStyle/>
                    <a:p>
                      <a:r>
                        <a:rPr lang="es-EC" sz="1400" dirty="0" smtClean="0"/>
                        <a:t>24 litros</a:t>
                      </a:r>
                      <a:endParaRPr lang="es-EC" sz="1400" dirty="0"/>
                    </a:p>
                  </a:txBody>
                  <a:tcPr/>
                </a:tc>
              </a:tr>
              <a:tr h="370840">
                <a:tc>
                  <a:txBody>
                    <a:bodyPr/>
                    <a:lstStyle/>
                    <a:p>
                      <a:r>
                        <a:rPr lang="es-EC" sz="1400" dirty="0" smtClean="0"/>
                        <a:t>Agua</a:t>
                      </a:r>
                      <a:endParaRPr lang="es-EC" sz="1400" dirty="0"/>
                    </a:p>
                  </a:txBody>
                  <a:tcPr/>
                </a:tc>
                <a:tc>
                  <a:txBody>
                    <a:bodyPr/>
                    <a:lstStyle/>
                    <a:p>
                      <a:r>
                        <a:rPr lang="es-EC" sz="1400" dirty="0" smtClean="0"/>
                        <a:t>70% VF</a:t>
                      </a:r>
                      <a:endParaRPr lang="es-EC" sz="1400" dirty="0"/>
                    </a:p>
                  </a:txBody>
                  <a:tcPr/>
                </a:tc>
                <a:tc>
                  <a:txBody>
                    <a:bodyPr/>
                    <a:lstStyle/>
                    <a:p>
                      <a:r>
                        <a:rPr lang="es-EC" sz="1400" dirty="0" smtClean="0"/>
                        <a:t>112 litros</a:t>
                      </a:r>
                      <a:r>
                        <a:rPr lang="es-EC" sz="1400" baseline="0" dirty="0" smtClean="0"/>
                        <a:t> </a:t>
                      </a:r>
                      <a:endParaRPr lang="es-EC" sz="1400" dirty="0"/>
                    </a:p>
                  </a:txBody>
                  <a:tcPr/>
                </a:tc>
              </a:tr>
            </a:tbl>
          </a:graphicData>
        </a:graphic>
      </p:graphicFrame>
    </p:spTree>
    <p:extLst>
      <p:ext uri="{BB962C8B-B14F-4D97-AF65-F5344CB8AC3E}">
        <p14:creationId xmlns:p14="http://schemas.microsoft.com/office/powerpoint/2010/main" val="37257467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3009" y="45118"/>
            <a:ext cx="8229600" cy="562074"/>
          </a:xfrm>
        </p:spPr>
        <p:txBody>
          <a:bodyPr>
            <a:normAutofit fontScale="90000"/>
          </a:bodyPr>
          <a:lstStyle/>
          <a:p>
            <a:r>
              <a:rPr lang="es-EC" dirty="0" smtClean="0"/>
              <a:t>Materiales y métodos</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690166551"/>
              </p:ext>
            </p:extLst>
          </p:nvPr>
        </p:nvGraphicFramePr>
        <p:xfrm>
          <a:off x="253009" y="1170994"/>
          <a:ext cx="5709909"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2 Marcador de contenido"/>
          <p:cNvSpPr txBox="1">
            <a:spLocks/>
          </p:cNvSpPr>
          <p:nvPr/>
        </p:nvSpPr>
        <p:spPr>
          <a:xfrm>
            <a:off x="253009" y="745447"/>
            <a:ext cx="8229600" cy="51959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C" dirty="0"/>
              <a:t>Plan de negocios</a:t>
            </a:r>
          </a:p>
        </p:txBody>
      </p:sp>
      <mc:AlternateContent xmlns:mc="http://schemas.openxmlformats.org/markup-compatibility/2006" xmlns:a14="http://schemas.microsoft.com/office/drawing/2010/main">
        <mc:Choice Requires="a14">
          <p:sp>
            <p:nvSpPr>
              <p:cNvPr id="8" name="7 Rectángulo"/>
              <p:cNvSpPr/>
              <p:nvPr/>
            </p:nvSpPr>
            <p:spPr>
              <a:xfrm>
                <a:off x="7868993" y="6048068"/>
                <a:ext cx="3927010" cy="559897"/>
              </a:xfrm>
              <a:prstGeom prst="rect">
                <a:avLst/>
              </a:prstGeom>
            </p:spPr>
            <p:txBody>
              <a:bodyPr wrap="square">
                <a:spAutoFit/>
              </a:bodyPr>
              <a:lstStyle/>
              <a:p>
                <a14:m>
                  <m:oMath xmlns:m="http://schemas.openxmlformats.org/officeDocument/2006/math">
                    <m:r>
                      <m:rPr>
                        <m:sty m:val="p"/>
                      </m:rPr>
                      <a:rPr lang="es-EC">
                        <a:latin typeface="Cambria Math" panose="02040503050406030204" pitchFamily="18" charset="0"/>
                      </a:rPr>
                      <m:t>n</m:t>
                    </m:r>
                    <m:r>
                      <a:rPr lang="es-EC">
                        <a:latin typeface="Cambria Math" panose="02040503050406030204" pitchFamily="18" charset="0"/>
                      </a:rPr>
                      <m:t>=</m:t>
                    </m:r>
                    <m:f>
                      <m:fPr>
                        <m:ctrlPr>
                          <a:rPr lang="es-EC" i="1">
                            <a:latin typeface="Cambria Math"/>
                          </a:rPr>
                        </m:ctrlPr>
                      </m:fPr>
                      <m:num>
                        <m:r>
                          <m:rPr>
                            <m:sty m:val="p"/>
                          </m:rPr>
                          <a:rPr lang="es-EC">
                            <a:latin typeface="Cambria Math" panose="02040503050406030204" pitchFamily="18" charset="0"/>
                          </a:rPr>
                          <m:t>N</m:t>
                        </m:r>
                        <m:sSup>
                          <m:sSupPr>
                            <m:ctrlPr>
                              <a:rPr lang="es-EC" i="1">
                                <a:latin typeface="Cambria Math"/>
                              </a:rPr>
                            </m:ctrlPr>
                          </m:sSupPr>
                          <m:e>
                            <m:r>
                              <m:rPr>
                                <m:sty m:val="p"/>
                              </m:rPr>
                              <a:rPr lang="es-EC">
                                <a:latin typeface="Cambria Math" panose="02040503050406030204" pitchFamily="18" charset="0"/>
                              </a:rPr>
                              <m:t>z</m:t>
                            </m:r>
                          </m:e>
                          <m:sup>
                            <m:r>
                              <a:rPr lang="es-EC">
                                <a:latin typeface="Cambria Math" panose="02040503050406030204" pitchFamily="18" charset="0"/>
                              </a:rPr>
                              <m:t>2</m:t>
                            </m:r>
                          </m:sup>
                        </m:sSup>
                        <m:r>
                          <m:rPr>
                            <m:sty m:val="p"/>
                          </m:rPr>
                          <a:rPr lang="es-EC">
                            <a:latin typeface="Cambria Math" panose="02040503050406030204" pitchFamily="18" charset="0"/>
                          </a:rPr>
                          <m:t>p</m:t>
                        </m:r>
                        <m:r>
                          <a:rPr lang="es-EC">
                            <a:latin typeface="Cambria Math" panose="02040503050406030204" pitchFamily="18" charset="0"/>
                          </a:rPr>
                          <m:t>(1</m:t>
                        </m:r>
                        <m:r>
                          <a:rPr lang="es-EC" i="1">
                            <a:latin typeface="Cambria Math" panose="02040503050406030204" pitchFamily="18" charset="0"/>
                          </a:rPr>
                          <m:t>−</m:t>
                        </m:r>
                        <m:r>
                          <m:rPr>
                            <m:sty m:val="p"/>
                          </m:rPr>
                          <a:rPr lang="es-EC">
                            <a:latin typeface="Cambria Math" panose="02040503050406030204" pitchFamily="18" charset="0"/>
                          </a:rPr>
                          <m:t>p</m:t>
                        </m:r>
                        <m:r>
                          <a:rPr lang="es-EC">
                            <a:latin typeface="Cambria Math" panose="02040503050406030204" pitchFamily="18" charset="0"/>
                          </a:rPr>
                          <m:t>)</m:t>
                        </m:r>
                      </m:num>
                      <m:den>
                        <m:d>
                          <m:dPr>
                            <m:ctrlPr>
                              <a:rPr lang="es-EC" i="1">
                                <a:latin typeface="Cambria Math"/>
                              </a:rPr>
                            </m:ctrlPr>
                          </m:dPr>
                          <m:e>
                            <m:r>
                              <m:rPr>
                                <m:sty m:val="p"/>
                              </m:rPr>
                              <a:rPr lang="es-EC">
                                <a:latin typeface="Cambria Math" panose="02040503050406030204" pitchFamily="18" charset="0"/>
                              </a:rPr>
                              <m:t>N</m:t>
                            </m:r>
                            <m:r>
                              <a:rPr lang="es-EC" i="1">
                                <a:latin typeface="Cambria Math" panose="02040503050406030204" pitchFamily="18" charset="0"/>
                              </a:rPr>
                              <m:t>−</m:t>
                            </m:r>
                            <m:r>
                              <a:rPr lang="es-EC">
                                <a:latin typeface="Cambria Math" panose="02040503050406030204" pitchFamily="18" charset="0"/>
                              </a:rPr>
                              <m:t>1</m:t>
                            </m:r>
                          </m:e>
                        </m:d>
                        <m:sSup>
                          <m:sSupPr>
                            <m:ctrlPr>
                              <a:rPr lang="es-EC" i="1">
                                <a:latin typeface="Cambria Math"/>
                              </a:rPr>
                            </m:ctrlPr>
                          </m:sSupPr>
                          <m:e>
                            <m:r>
                              <m:rPr>
                                <m:sty m:val="p"/>
                              </m:rPr>
                              <a:rPr lang="es-EC">
                                <a:latin typeface="Cambria Math" panose="02040503050406030204" pitchFamily="18" charset="0"/>
                              </a:rPr>
                              <m:t>E</m:t>
                            </m:r>
                          </m:e>
                          <m:sup>
                            <m:r>
                              <a:rPr lang="es-EC">
                                <a:latin typeface="Cambria Math" panose="02040503050406030204" pitchFamily="18" charset="0"/>
                              </a:rPr>
                              <m:t>2</m:t>
                            </m:r>
                          </m:sup>
                        </m:sSup>
                        <m:r>
                          <a:rPr lang="es-EC">
                            <a:latin typeface="Cambria Math" panose="02040503050406030204" pitchFamily="18" charset="0"/>
                          </a:rPr>
                          <m:t>+</m:t>
                        </m:r>
                        <m:sSup>
                          <m:sSupPr>
                            <m:ctrlPr>
                              <a:rPr lang="es-EC" i="1">
                                <a:latin typeface="Cambria Math"/>
                              </a:rPr>
                            </m:ctrlPr>
                          </m:sSupPr>
                          <m:e>
                            <m:r>
                              <m:rPr>
                                <m:sty m:val="p"/>
                              </m:rPr>
                              <a:rPr lang="es-EC">
                                <a:latin typeface="Cambria Math" panose="02040503050406030204" pitchFamily="18" charset="0"/>
                              </a:rPr>
                              <m:t>z</m:t>
                            </m:r>
                          </m:e>
                          <m:sup>
                            <m:r>
                              <a:rPr lang="es-EC">
                                <a:latin typeface="Cambria Math" panose="02040503050406030204" pitchFamily="18" charset="0"/>
                              </a:rPr>
                              <m:t>2</m:t>
                            </m:r>
                          </m:sup>
                        </m:sSup>
                        <m:r>
                          <m:rPr>
                            <m:sty m:val="p"/>
                          </m:rPr>
                          <a:rPr lang="es-EC">
                            <a:latin typeface="Cambria Math" panose="02040503050406030204" pitchFamily="18" charset="0"/>
                          </a:rPr>
                          <m:t>p</m:t>
                        </m:r>
                        <m:r>
                          <a:rPr lang="es-EC">
                            <a:latin typeface="Cambria Math" panose="02040503050406030204" pitchFamily="18" charset="0"/>
                          </a:rPr>
                          <m:t>(1</m:t>
                        </m:r>
                        <m:r>
                          <a:rPr lang="es-EC" i="1">
                            <a:latin typeface="Cambria Math" panose="02040503050406030204" pitchFamily="18" charset="0"/>
                          </a:rPr>
                          <m:t>−</m:t>
                        </m:r>
                        <m:r>
                          <m:rPr>
                            <m:sty m:val="p"/>
                          </m:rPr>
                          <a:rPr lang="es-EC">
                            <a:latin typeface="Cambria Math" panose="02040503050406030204" pitchFamily="18" charset="0"/>
                          </a:rPr>
                          <m:t>p</m:t>
                        </m:r>
                        <m:r>
                          <a:rPr lang="es-EC">
                            <a:latin typeface="Cambria Math" panose="02040503050406030204" pitchFamily="18" charset="0"/>
                          </a:rPr>
                          <m:t>)</m:t>
                        </m:r>
                      </m:den>
                    </m:f>
                  </m:oMath>
                </a14:m>
                <a:r>
                  <a:rPr lang="es-EC" dirty="0"/>
                  <a:t> = 195</a:t>
                </a:r>
              </a:p>
            </p:txBody>
          </p:sp>
        </mc:Choice>
        <mc:Fallback xmlns="">
          <p:sp>
            <p:nvSpPr>
              <p:cNvPr id="8" name="7 Rectángulo"/>
              <p:cNvSpPr>
                <a:spLocks noRot="1" noChangeAspect="1" noMove="1" noResize="1" noEditPoints="1" noAdjustHandles="1" noChangeArrowheads="1" noChangeShapeType="1" noTextEdit="1"/>
              </p:cNvSpPr>
              <p:nvPr/>
            </p:nvSpPr>
            <p:spPr>
              <a:xfrm>
                <a:off x="7868993" y="6048068"/>
                <a:ext cx="3927010" cy="559897"/>
              </a:xfrm>
              <a:prstGeom prst="rect">
                <a:avLst/>
              </a:prstGeom>
              <a:blipFill rotWithShape="0">
                <a:blip r:embed="rId7"/>
                <a:stretch>
                  <a:fillRect/>
                </a:stretch>
              </a:blipFill>
            </p:spPr>
            <p:txBody>
              <a:bodyPr/>
              <a:lstStyle/>
              <a:p>
                <a:r>
                  <a:rPr lang="es-EC">
                    <a:noFill/>
                  </a:rPr>
                  <a:t> </a:t>
                </a:r>
              </a:p>
            </p:txBody>
          </p:sp>
        </mc:Fallback>
      </mc:AlternateContent>
      <p:graphicFrame>
        <p:nvGraphicFramePr>
          <p:cNvPr id="7" name="3 Marcador de contenido"/>
          <p:cNvGraphicFramePr>
            <a:graphicFrameLocks/>
          </p:cNvGraphicFramePr>
          <p:nvPr>
            <p:extLst>
              <p:ext uri="{D42A27DB-BD31-4B8C-83A1-F6EECF244321}">
                <p14:modId xmlns:p14="http://schemas.microsoft.com/office/powerpoint/2010/main" val="4225510469"/>
              </p:ext>
            </p:extLst>
          </p:nvPr>
        </p:nvGraphicFramePr>
        <p:xfrm>
          <a:off x="6130344" y="1203558"/>
          <a:ext cx="5951276" cy="467371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9049560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57" y="274637"/>
            <a:ext cx="11676185" cy="1427553"/>
          </a:xfrm>
        </p:spPr>
        <p:txBody>
          <a:bodyPr>
            <a:noAutofit/>
          </a:bodyPr>
          <a:lstStyle/>
          <a:p>
            <a:pPr algn="ctr"/>
            <a:r>
              <a:rPr lang="es-EC" sz="2800" b="1" dirty="0"/>
              <a:t>AISLAMIENTO, PRODUCCIÓN Y COMERCIALIZACIÓN DE UN CONSORCIO DE BACTERIAS ÁCIDO-LÁCTICAS PARA FERMENTACIÓN Y CONSERVACIÓN DE FORRAJES</a:t>
            </a:r>
            <a:r>
              <a:rPr lang="es-EC" sz="2800" b="1" dirty="0" smtClean="0"/>
              <a:t>.</a:t>
            </a:r>
            <a:endParaRPr lang="es-EC" sz="2800" dirty="0"/>
          </a:p>
        </p:txBody>
      </p:sp>
      <p:sp>
        <p:nvSpPr>
          <p:cNvPr id="3" name="2 Marcador de contenido"/>
          <p:cNvSpPr>
            <a:spLocks noGrp="1"/>
          </p:cNvSpPr>
          <p:nvPr>
            <p:ph idx="1"/>
          </p:nvPr>
        </p:nvSpPr>
        <p:spPr>
          <a:xfrm>
            <a:off x="1280158" y="2377437"/>
            <a:ext cx="9883577" cy="4149970"/>
          </a:xfrm>
        </p:spPr>
        <p:txBody>
          <a:bodyPr>
            <a:normAutofit/>
          </a:bodyPr>
          <a:lstStyle/>
          <a:p>
            <a:r>
              <a:rPr lang="es-EC" dirty="0" smtClean="0"/>
              <a:t>Planteamiento del problema de investigación</a:t>
            </a:r>
          </a:p>
          <a:p>
            <a:r>
              <a:rPr lang="es-EC" dirty="0" smtClean="0"/>
              <a:t>Marco teórico</a:t>
            </a:r>
          </a:p>
          <a:p>
            <a:r>
              <a:rPr lang="es-EC" dirty="0" smtClean="0"/>
              <a:t>Materiales y método</a:t>
            </a:r>
          </a:p>
          <a:p>
            <a:r>
              <a:rPr lang="es-EC" dirty="0" smtClean="0"/>
              <a:t>Resultados</a:t>
            </a:r>
          </a:p>
          <a:p>
            <a:r>
              <a:rPr lang="es-EC" dirty="0" smtClean="0"/>
              <a:t>Propuesta de comercialización y/o marketing</a:t>
            </a:r>
          </a:p>
          <a:p>
            <a:r>
              <a:rPr lang="es-EC" dirty="0" smtClean="0"/>
              <a:t>Conclusiones</a:t>
            </a:r>
          </a:p>
          <a:p>
            <a:r>
              <a:rPr lang="es-EC" dirty="0" smtClean="0"/>
              <a:t>Recomendaciones</a:t>
            </a:r>
          </a:p>
          <a:p>
            <a:endParaRPr lang="es-EC" dirty="0" smtClean="0"/>
          </a:p>
          <a:p>
            <a:endParaRPr lang="es-EC" dirty="0"/>
          </a:p>
        </p:txBody>
      </p:sp>
      <p:sp>
        <p:nvSpPr>
          <p:cNvPr id="4" name="3 Rectángulo"/>
          <p:cNvSpPr/>
          <p:nvPr/>
        </p:nvSpPr>
        <p:spPr>
          <a:xfrm>
            <a:off x="1178958" y="3823358"/>
            <a:ext cx="7776864" cy="648072"/>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5918866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671" y="197056"/>
            <a:ext cx="8229600" cy="706090"/>
          </a:xfrm>
        </p:spPr>
        <p:txBody>
          <a:bodyPr>
            <a:normAutofit/>
          </a:bodyPr>
          <a:lstStyle/>
          <a:p>
            <a:r>
              <a:rPr lang="es-EC" dirty="0" smtClean="0"/>
              <a:t>RESULTADOS</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9845881"/>
              </p:ext>
            </p:extLst>
          </p:nvPr>
        </p:nvGraphicFramePr>
        <p:xfrm>
          <a:off x="208671" y="903146"/>
          <a:ext cx="11692597" cy="22480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4 Imagen"/>
          <p:cNvPicPr/>
          <p:nvPr/>
        </p:nvPicPr>
        <p:blipFill rotWithShape="1">
          <a:blip r:embed="rId7"/>
          <a:srcRect l="37239" t="36040" r="21507" b="41233"/>
          <a:stretch/>
        </p:blipFill>
        <p:spPr bwMode="auto">
          <a:xfrm>
            <a:off x="461890" y="3697710"/>
            <a:ext cx="6811107" cy="2820392"/>
          </a:xfrm>
          <a:prstGeom prst="rect">
            <a:avLst/>
          </a:prstGeom>
          <a:ln>
            <a:noFill/>
          </a:ln>
          <a:extLst>
            <a:ext uri="{53640926-AAD7-44D8-BBD7-CCE9431645EC}">
              <a14:shadowObscured xmlns:a14="http://schemas.microsoft.com/office/drawing/2010/main"/>
            </a:ext>
          </a:extLst>
        </p:spPr>
      </p:pic>
      <p:pic>
        <p:nvPicPr>
          <p:cNvPr id="5122" name="Picture 2" descr="Resultado de imagen para tincion gram lactobacillu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80176" y="3697710"/>
            <a:ext cx="3573978" cy="2820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2294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6468" y="117240"/>
            <a:ext cx="8229600" cy="706090"/>
          </a:xfrm>
        </p:spPr>
        <p:txBody>
          <a:bodyPr>
            <a:normAutofit/>
          </a:bodyPr>
          <a:lstStyle/>
          <a:p>
            <a:r>
              <a:rPr lang="es-EC" dirty="0" smtClean="0"/>
              <a:t>RESULTADOS</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618717131"/>
              </p:ext>
            </p:extLst>
          </p:nvPr>
        </p:nvGraphicFramePr>
        <p:xfrm>
          <a:off x="84407" y="823329"/>
          <a:ext cx="12041945" cy="22335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5 Imagen"/>
          <p:cNvPicPr/>
          <p:nvPr/>
        </p:nvPicPr>
        <p:blipFill rotWithShape="1">
          <a:blip r:embed="rId7">
            <a:lum bright="-20000" contrast="40000"/>
            <a:extLst>
              <a:ext uri="{28A0092B-C50C-407E-A947-70E740481C1C}">
                <a14:useLocalDpi xmlns:a14="http://schemas.microsoft.com/office/drawing/2010/main" val="0"/>
              </a:ext>
            </a:extLst>
          </a:blip>
          <a:srcRect l="1" t="15633" r="50131" b="31152"/>
          <a:stretch/>
        </p:blipFill>
        <p:spPr bwMode="auto">
          <a:xfrm>
            <a:off x="168065" y="3289744"/>
            <a:ext cx="5562418" cy="1080000"/>
          </a:xfrm>
          <a:prstGeom prst="rect">
            <a:avLst/>
          </a:prstGeom>
          <a:noFill/>
          <a:ln>
            <a:solidFill>
              <a:schemeClr val="tx1"/>
            </a:solidFill>
          </a:ln>
        </p:spPr>
      </p:pic>
      <p:pic>
        <p:nvPicPr>
          <p:cNvPr id="7" name="6 Imagen"/>
          <p:cNvPicPr/>
          <p:nvPr/>
        </p:nvPicPr>
        <p:blipFill rotWithShape="1">
          <a:blip r:embed="rId8">
            <a:lum bright="-20000" contrast="40000"/>
            <a:extLst>
              <a:ext uri="{28A0092B-C50C-407E-A947-70E740481C1C}">
                <a14:useLocalDpi xmlns:a14="http://schemas.microsoft.com/office/drawing/2010/main" val="0"/>
              </a:ext>
            </a:extLst>
          </a:blip>
          <a:srcRect t="13166" r="52155" b="33145"/>
          <a:stretch/>
        </p:blipFill>
        <p:spPr bwMode="auto">
          <a:xfrm>
            <a:off x="6359524" y="4425079"/>
            <a:ext cx="5504478" cy="1080000"/>
          </a:xfrm>
          <a:prstGeom prst="rect">
            <a:avLst/>
          </a:prstGeom>
          <a:noFill/>
          <a:ln>
            <a:solidFill>
              <a:schemeClr val="tx1"/>
            </a:solidFill>
          </a:ln>
        </p:spPr>
      </p:pic>
      <p:pic>
        <p:nvPicPr>
          <p:cNvPr id="8" name="7 Imagen"/>
          <p:cNvPicPr/>
          <p:nvPr/>
        </p:nvPicPr>
        <p:blipFill rotWithShape="1">
          <a:blip r:embed="rId9">
            <a:lum bright="-20000" contrast="40000"/>
            <a:extLst>
              <a:ext uri="{28A0092B-C50C-407E-A947-70E740481C1C}">
                <a14:useLocalDpi xmlns:a14="http://schemas.microsoft.com/office/drawing/2010/main" val="0"/>
              </a:ext>
            </a:extLst>
          </a:blip>
          <a:srcRect l="-1" t="17280" r="52433" b="30659"/>
          <a:stretch/>
        </p:blipFill>
        <p:spPr bwMode="auto">
          <a:xfrm>
            <a:off x="6359524" y="3272951"/>
            <a:ext cx="5504478" cy="1080000"/>
          </a:xfrm>
          <a:prstGeom prst="rect">
            <a:avLst/>
          </a:prstGeom>
          <a:noFill/>
          <a:ln>
            <a:solidFill>
              <a:schemeClr val="tx1"/>
            </a:solidFill>
          </a:ln>
        </p:spPr>
      </p:pic>
      <p:pic>
        <p:nvPicPr>
          <p:cNvPr id="9" name="8 Imagen"/>
          <p:cNvPicPr/>
          <p:nvPr/>
        </p:nvPicPr>
        <p:blipFill rotWithShape="1">
          <a:blip r:embed="rId10">
            <a:lum bright="-20000" contrast="40000"/>
            <a:extLst>
              <a:ext uri="{28A0092B-C50C-407E-A947-70E740481C1C}">
                <a14:useLocalDpi xmlns:a14="http://schemas.microsoft.com/office/drawing/2010/main" val="0"/>
              </a:ext>
            </a:extLst>
          </a:blip>
          <a:srcRect t="15941" r="53058" b="35003"/>
          <a:stretch/>
        </p:blipFill>
        <p:spPr bwMode="auto">
          <a:xfrm>
            <a:off x="189137" y="4441992"/>
            <a:ext cx="5541346" cy="1080000"/>
          </a:xfrm>
          <a:prstGeom prst="rect">
            <a:avLst/>
          </a:prstGeom>
          <a:noFill/>
          <a:ln>
            <a:solidFill>
              <a:schemeClr val="tx1"/>
            </a:solidFill>
          </a:ln>
        </p:spPr>
      </p:pic>
      <p:sp>
        <p:nvSpPr>
          <p:cNvPr id="3" name="2 Rectángulo"/>
          <p:cNvSpPr/>
          <p:nvPr/>
        </p:nvSpPr>
        <p:spPr>
          <a:xfrm>
            <a:off x="7870745" y="5882032"/>
            <a:ext cx="2725494" cy="923330"/>
          </a:xfrm>
          <a:prstGeom prst="rect">
            <a:avLst/>
          </a:prstGeom>
        </p:spPr>
        <p:txBody>
          <a:bodyPr wrap="square">
            <a:spAutoFit/>
          </a:bodyPr>
          <a:lstStyle/>
          <a:p>
            <a:pPr lvl="0"/>
            <a:r>
              <a:rPr lang="es-EC" dirty="0">
                <a:sym typeface="Wingdings" panose="05000000000000000000" pitchFamily="2" charset="2"/>
              </a:rPr>
              <a:t>Bajo % de identidad  N</a:t>
            </a:r>
            <a:r>
              <a:rPr lang="es-EC" dirty="0"/>
              <a:t>o considerarla parte del consorcio . </a:t>
            </a:r>
          </a:p>
        </p:txBody>
      </p:sp>
      <p:sp>
        <p:nvSpPr>
          <p:cNvPr id="10" name="9 Rectángulo"/>
          <p:cNvSpPr/>
          <p:nvPr/>
        </p:nvSpPr>
        <p:spPr>
          <a:xfrm>
            <a:off x="257875" y="3865809"/>
            <a:ext cx="5400600" cy="431927"/>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2" name="11 Rectángulo"/>
          <p:cNvSpPr/>
          <p:nvPr/>
        </p:nvSpPr>
        <p:spPr>
          <a:xfrm>
            <a:off x="257875" y="4981992"/>
            <a:ext cx="5400600" cy="467992"/>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3" name="12 Rectángulo"/>
          <p:cNvSpPr/>
          <p:nvPr/>
        </p:nvSpPr>
        <p:spPr>
          <a:xfrm>
            <a:off x="6391394" y="3809921"/>
            <a:ext cx="5400600" cy="471022"/>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4" name="13 Rectángulo"/>
          <p:cNvSpPr/>
          <p:nvPr/>
        </p:nvSpPr>
        <p:spPr>
          <a:xfrm>
            <a:off x="6391394" y="4929015"/>
            <a:ext cx="5400600" cy="360040"/>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1" name="10 Flecha derecha"/>
          <p:cNvSpPr/>
          <p:nvPr/>
        </p:nvSpPr>
        <p:spPr>
          <a:xfrm rot="5400000">
            <a:off x="8931743" y="5449984"/>
            <a:ext cx="360040" cy="50405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8654787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671" y="58614"/>
            <a:ext cx="8229600" cy="706090"/>
          </a:xfrm>
        </p:spPr>
        <p:txBody>
          <a:bodyPr>
            <a:normAutofit/>
          </a:bodyPr>
          <a:lstStyle/>
          <a:p>
            <a:r>
              <a:rPr lang="es-EC" dirty="0" smtClean="0"/>
              <a:t>RESULTADOS</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727965389"/>
              </p:ext>
            </p:extLst>
          </p:nvPr>
        </p:nvGraphicFramePr>
        <p:xfrm>
          <a:off x="208671" y="764704"/>
          <a:ext cx="11777003" cy="23755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6 Imagen"/>
          <p:cNvPicPr/>
          <p:nvPr/>
        </p:nvPicPr>
        <p:blipFill rotWithShape="1">
          <a:blip r:embed="rId7"/>
          <a:srcRect l="40889" t="26298" r="25340" b="32825"/>
          <a:stretch/>
        </p:blipFill>
        <p:spPr bwMode="auto">
          <a:xfrm>
            <a:off x="578170" y="3140296"/>
            <a:ext cx="5137052" cy="3541933"/>
          </a:xfrm>
          <a:prstGeom prst="rect">
            <a:avLst/>
          </a:prstGeom>
          <a:ln>
            <a:noFill/>
          </a:ln>
          <a:extLst>
            <a:ext uri="{53640926-AAD7-44D8-BBD7-CCE9431645EC}">
              <a14:shadowObscured xmlns:a14="http://schemas.microsoft.com/office/drawing/2010/main"/>
            </a:ext>
          </a:extLst>
        </p:spPr>
      </p:pic>
      <p:pic>
        <p:nvPicPr>
          <p:cNvPr id="1331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4721" y="3140297"/>
            <a:ext cx="5900953" cy="3541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04861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1000" y="143902"/>
            <a:ext cx="8229600" cy="648072"/>
          </a:xfrm>
        </p:spPr>
        <p:txBody>
          <a:bodyPr>
            <a:normAutofit fontScale="90000"/>
          </a:bodyPr>
          <a:lstStyle/>
          <a:p>
            <a:r>
              <a:rPr lang="es-EC" dirty="0" smtClean="0"/>
              <a:t>RESULTADOS</a:t>
            </a:r>
            <a:endParaRPr lang="es-EC" dirty="0"/>
          </a:p>
        </p:txBody>
      </p:sp>
      <p:graphicFrame>
        <p:nvGraphicFramePr>
          <p:cNvPr id="20" name="3 Marcador de contenido"/>
          <p:cNvGraphicFramePr>
            <a:graphicFrameLocks noGrp="1"/>
          </p:cNvGraphicFramePr>
          <p:nvPr>
            <p:ph idx="1"/>
            <p:extLst>
              <p:ext uri="{D42A27DB-BD31-4B8C-83A1-F6EECF244321}">
                <p14:modId xmlns:p14="http://schemas.microsoft.com/office/powerpoint/2010/main" val="3483034082"/>
              </p:ext>
            </p:extLst>
          </p:nvPr>
        </p:nvGraphicFramePr>
        <p:xfrm>
          <a:off x="181000" y="771346"/>
          <a:ext cx="11790606" cy="518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14026"/>
          <a:stretch/>
        </p:blipFill>
        <p:spPr bwMode="auto">
          <a:xfrm>
            <a:off x="2855640" y="1997552"/>
            <a:ext cx="6840760" cy="2079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Elipse"/>
          <p:cNvSpPr/>
          <p:nvPr/>
        </p:nvSpPr>
        <p:spPr>
          <a:xfrm>
            <a:off x="4295800" y="2357592"/>
            <a:ext cx="288032" cy="432049"/>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cxnSp>
        <p:nvCxnSpPr>
          <p:cNvPr id="7" name="6 Conector recto de flecha"/>
          <p:cNvCxnSpPr>
            <a:stCxn id="5" idx="0"/>
          </p:cNvCxnSpPr>
          <p:nvPr/>
        </p:nvCxnSpPr>
        <p:spPr>
          <a:xfrm flipH="1" flipV="1">
            <a:off x="2999656" y="1997553"/>
            <a:ext cx="1440160" cy="360039"/>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9" name="8 Rectángulo"/>
          <p:cNvSpPr/>
          <p:nvPr/>
        </p:nvSpPr>
        <p:spPr>
          <a:xfrm>
            <a:off x="1631504" y="1351221"/>
            <a:ext cx="360040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s-EC" sz="1600" dirty="0"/>
              <a:t>Fase exponencial comienza alrededor de la hora 10 y el crecimiento es progresivo.</a:t>
            </a:r>
          </a:p>
        </p:txBody>
      </p:sp>
      <p:sp>
        <p:nvSpPr>
          <p:cNvPr id="11" name="10 Rectángulo"/>
          <p:cNvSpPr/>
          <p:nvPr/>
        </p:nvSpPr>
        <p:spPr>
          <a:xfrm>
            <a:off x="5303912" y="1340769"/>
            <a:ext cx="5328592" cy="58477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s-EC" sz="1600" dirty="0"/>
              <a:t>A la hora 40, se observa la divergencia en el crecimiento de las bacterias = el medio de cultivo como único factor distinguible. </a:t>
            </a:r>
          </a:p>
        </p:txBody>
      </p:sp>
      <p:sp>
        <p:nvSpPr>
          <p:cNvPr id="13" name="12 Elipse"/>
          <p:cNvSpPr/>
          <p:nvPr/>
        </p:nvSpPr>
        <p:spPr>
          <a:xfrm>
            <a:off x="5735960" y="2357593"/>
            <a:ext cx="288032" cy="432049"/>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cxnSp>
        <p:nvCxnSpPr>
          <p:cNvPr id="14" name="13 Conector recto de flecha"/>
          <p:cNvCxnSpPr>
            <a:stCxn id="13" idx="7"/>
          </p:cNvCxnSpPr>
          <p:nvPr/>
        </p:nvCxnSpPr>
        <p:spPr>
          <a:xfrm flipV="1">
            <a:off x="5981812" y="1935996"/>
            <a:ext cx="1482341" cy="484869"/>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17" name="16 Imagen"/>
          <p:cNvPicPr/>
          <p:nvPr/>
        </p:nvPicPr>
        <p:blipFill rotWithShape="1">
          <a:blip r:embed="rId8"/>
          <a:srcRect l="4745" t="37199" r="66423" b="52672"/>
          <a:stretch/>
        </p:blipFill>
        <p:spPr bwMode="auto">
          <a:xfrm>
            <a:off x="1260507" y="5221002"/>
            <a:ext cx="3863865" cy="900430"/>
          </a:xfrm>
          <a:prstGeom prst="rect">
            <a:avLst/>
          </a:prstGeom>
          <a:ln>
            <a:solidFill>
              <a:schemeClr val="tx1"/>
            </a:solidFill>
          </a:ln>
          <a:extLst>
            <a:ext uri="{53640926-AAD7-44D8-BBD7-CCE9431645EC}">
              <a14:shadowObscured xmlns:a14="http://schemas.microsoft.com/office/drawing/2010/main"/>
            </a:ext>
          </a:extLst>
        </p:spPr>
      </p:pic>
      <p:pic>
        <p:nvPicPr>
          <p:cNvPr id="18" name="17 Imagen"/>
          <p:cNvPicPr/>
          <p:nvPr/>
        </p:nvPicPr>
        <p:blipFill rotWithShape="1">
          <a:blip r:embed="rId9"/>
          <a:srcRect l="25913" t="34084" r="18796" b="24042"/>
          <a:stretch/>
        </p:blipFill>
        <p:spPr bwMode="auto">
          <a:xfrm>
            <a:off x="5519339" y="4877871"/>
            <a:ext cx="5134610" cy="1935505"/>
          </a:xfrm>
          <a:prstGeom prst="rect">
            <a:avLst/>
          </a:prstGeom>
          <a:ln>
            <a:noFill/>
          </a:ln>
          <a:extLst>
            <a:ext uri="{53640926-AAD7-44D8-BBD7-CCE9431645EC}">
              <a14:shadowObscured xmlns:a14="http://schemas.microsoft.com/office/drawing/2010/main"/>
            </a:ext>
          </a:extLst>
        </p:spPr>
      </p:pic>
      <p:sp>
        <p:nvSpPr>
          <p:cNvPr id="21" name="20 Rectángulo"/>
          <p:cNvSpPr/>
          <p:nvPr/>
        </p:nvSpPr>
        <p:spPr>
          <a:xfrm>
            <a:off x="689317" y="4382235"/>
            <a:ext cx="4542587" cy="33855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s-EC" sz="1600" dirty="0"/>
              <a:t>ANOVA=  diferencias estadísticamente significativas </a:t>
            </a:r>
          </a:p>
        </p:txBody>
      </p:sp>
      <p:sp>
        <p:nvSpPr>
          <p:cNvPr id="22" name="21 Rectángulo"/>
          <p:cNvSpPr/>
          <p:nvPr/>
        </p:nvSpPr>
        <p:spPr>
          <a:xfrm>
            <a:off x="6312024" y="4386590"/>
            <a:ext cx="3600400" cy="33855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s-EC" sz="1600" dirty="0"/>
              <a:t>Prueba de Duncan=  dos subconjuntos</a:t>
            </a:r>
          </a:p>
        </p:txBody>
      </p:sp>
    </p:spTree>
    <p:extLst>
      <p:ext uri="{BB962C8B-B14F-4D97-AF65-F5344CB8AC3E}">
        <p14:creationId xmlns:p14="http://schemas.microsoft.com/office/powerpoint/2010/main" val="33152298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0880" y="143901"/>
            <a:ext cx="8229600" cy="648072"/>
          </a:xfrm>
        </p:spPr>
        <p:txBody>
          <a:bodyPr>
            <a:normAutofit fontScale="90000"/>
          </a:bodyPr>
          <a:lstStyle/>
          <a:p>
            <a:r>
              <a:rPr lang="es-EC" dirty="0" smtClean="0"/>
              <a:t>RESULTADOS</a:t>
            </a:r>
            <a:endParaRPr lang="es-EC" dirty="0"/>
          </a:p>
        </p:txBody>
      </p:sp>
      <p:graphicFrame>
        <p:nvGraphicFramePr>
          <p:cNvPr id="20" name="3 Marcador de contenido"/>
          <p:cNvGraphicFramePr>
            <a:graphicFrameLocks noGrp="1"/>
          </p:cNvGraphicFramePr>
          <p:nvPr>
            <p:ph idx="1"/>
            <p:extLst>
              <p:ext uri="{D42A27DB-BD31-4B8C-83A1-F6EECF244321}">
                <p14:modId xmlns:p14="http://schemas.microsoft.com/office/powerpoint/2010/main" val="4198706711"/>
              </p:ext>
            </p:extLst>
          </p:nvPr>
        </p:nvGraphicFramePr>
        <p:xfrm>
          <a:off x="190880" y="827978"/>
          <a:ext cx="11794794" cy="10168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20 Rectángulo"/>
          <p:cNvSpPr/>
          <p:nvPr/>
        </p:nvSpPr>
        <p:spPr>
          <a:xfrm>
            <a:off x="773724" y="4386590"/>
            <a:ext cx="4746213" cy="33855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s-EC" sz="1600" dirty="0"/>
              <a:t>ANOVA=  No diferencias estadísticamente significativas </a:t>
            </a:r>
          </a:p>
        </p:txBody>
      </p:sp>
      <p:sp>
        <p:nvSpPr>
          <p:cNvPr id="22" name="21 Rectángulo"/>
          <p:cNvSpPr/>
          <p:nvPr/>
        </p:nvSpPr>
        <p:spPr>
          <a:xfrm>
            <a:off x="6312024" y="4386590"/>
            <a:ext cx="4013662" cy="33855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s-EC" sz="1600" dirty="0"/>
              <a:t>Prueba de Duncan=  Un subconjunto</a:t>
            </a:r>
          </a:p>
        </p:txBody>
      </p:sp>
      <p:pic>
        <p:nvPicPr>
          <p:cNvPr id="819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1563" y="1764159"/>
            <a:ext cx="4968875" cy="2384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18 Imagen"/>
          <p:cNvPicPr/>
          <p:nvPr/>
        </p:nvPicPr>
        <p:blipFill rotWithShape="1">
          <a:blip r:embed="rId8"/>
          <a:srcRect l="4744" t="37329" r="66971" b="52645"/>
          <a:stretch/>
        </p:blipFill>
        <p:spPr bwMode="auto">
          <a:xfrm>
            <a:off x="1280885" y="5335492"/>
            <a:ext cx="3731889" cy="857250"/>
          </a:xfrm>
          <a:prstGeom prst="rect">
            <a:avLst/>
          </a:prstGeom>
          <a:ln>
            <a:solidFill>
              <a:schemeClr val="tx1"/>
            </a:solidFill>
          </a:ln>
          <a:extLst>
            <a:ext uri="{53640926-AAD7-44D8-BBD7-CCE9431645EC}">
              <a14:shadowObscured xmlns:a14="http://schemas.microsoft.com/office/drawing/2010/main"/>
            </a:ext>
          </a:extLst>
        </p:spPr>
      </p:pic>
      <p:pic>
        <p:nvPicPr>
          <p:cNvPr id="23" name="22 Imagen"/>
          <p:cNvPicPr/>
          <p:nvPr/>
        </p:nvPicPr>
        <p:blipFill rotWithShape="1">
          <a:blip r:embed="rId9"/>
          <a:srcRect l="25913" t="41874" r="15876" b="13655"/>
          <a:stretch/>
        </p:blipFill>
        <p:spPr bwMode="auto">
          <a:xfrm>
            <a:off x="5846988" y="4818638"/>
            <a:ext cx="4943733" cy="18722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999563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2744" y="179906"/>
            <a:ext cx="8229600" cy="648072"/>
          </a:xfrm>
        </p:spPr>
        <p:txBody>
          <a:bodyPr>
            <a:normAutofit fontScale="90000"/>
          </a:bodyPr>
          <a:lstStyle/>
          <a:p>
            <a:r>
              <a:rPr lang="es-EC" dirty="0" smtClean="0"/>
              <a:t>RESULTADOS</a:t>
            </a:r>
            <a:endParaRPr lang="es-EC" dirty="0"/>
          </a:p>
        </p:txBody>
      </p:sp>
      <p:graphicFrame>
        <p:nvGraphicFramePr>
          <p:cNvPr id="20" name="3 Marcador de contenido"/>
          <p:cNvGraphicFramePr>
            <a:graphicFrameLocks noGrp="1"/>
          </p:cNvGraphicFramePr>
          <p:nvPr>
            <p:ph idx="1"/>
            <p:extLst>
              <p:ext uri="{D42A27DB-BD31-4B8C-83A1-F6EECF244321}">
                <p14:modId xmlns:p14="http://schemas.microsoft.com/office/powerpoint/2010/main" val="1350541248"/>
              </p:ext>
            </p:extLst>
          </p:nvPr>
        </p:nvGraphicFramePr>
        <p:xfrm>
          <a:off x="162744" y="827978"/>
          <a:ext cx="11822930" cy="10168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20 Rectángulo"/>
          <p:cNvSpPr/>
          <p:nvPr/>
        </p:nvSpPr>
        <p:spPr>
          <a:xfrm>
            <a:off x="773723" y="4386590"/>
            <a:ext cx="4746213" cy="33855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s-EC" sz="1600" dirty="0"/>
              <a:t>ANOVA= </a:t>
            </a:r>
            <a:r>
              <a:rPr lang="es-EC" sz="1600" dirty="0" smtClean="0"/>
              <a:t>diferencia </a:t>
            </a:r>
            <a:r>
              <a:rPr lang="es-EC" sz="1600" dirty="0"/>
              <a:t>estadísticamente significativas </a:t>
            </a:r>
          </a:p>
        </p:txBody>
      </p:sp>
      <p:sp>
        <p:nvSpPr>
          <p:cNvPr id="22" name="21 Rectángulo"/>
          <p:cNvSpPr/>
          <p:nvPr/>
        </p:nvSpPr>
        <p:spPr>
          <a:xfrm>
            <a:off x="6312023" y="4386590"/>
            <a:ext cx="3957391" cy="33855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s-EC" sz="1600" dirty="0"/>
              <a:t>Prueba de Duncan=  Dos subconjunto</a:t>
            </a:r>
          </a:p>
        </p:txBody>
      </p:sp>
      <p:pic>
        <p:nvPicPr>
          <p:cNvPr id="92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8283" y="1844825"/>
            <a:ext cx="5550219" cy="2446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10 Imagen"/>
          <p:cNvPicPr/>
          <p:nvPr/>
        </p:nvPicPr>
        <p:blipFill rotWithShape="1">
          <a:blip r:embed="rId8"/>
          <a:srcRect l="4562" t="37005" r="71655" b="52449"/>
          <a:stretch/>
        </p:blipFill>
        <p:spPr bwMode="auto">
          <a:xfrm>
            <a:off x="1382633" y="5307821"/>
            <a:ext cx="3528392" cy="833750"/>
          </a:xfrm>
          <a:prstGeom prst="rect">
            <a:avLst/>
          </a:prstGeom>
          <a:ln>
            <a:solidFill>
              <a:schemeClr val="tx1"/>
            </a:solidFill>
          </a:ln>
          <a:extLst>
            <a:ext uri="{53640926-AAD7-44D8-BBD7-CCE9431645EC}">
              <a14:shadowObscured xmlns:a14="http://schemas.microsoft.com/office/drawing/2010/main"/>
            </a:ext>
          </a:extLst>
        </p:spPr>
      </p:pic>
      <p:pic>
        <p:nvPicPr>
          <p:cNvPr id="12" name="11 Imagen"/>
          <p:cNvPicPr/>
          <p:nvPr/>
        </p:nvPicPr>
        <p:blipFill rotWithShape="1">
          <a:blip r:embed="rId9"/>
          <a:srcRect l="26278" t="34408" r="13322" b="22744"/>
          <a:stretch/>
        </p:blipFill>
        <p:spPr bwMode="auto">
          <a:xfrm>
            <a:off x="5831803" y="5020879"/>
            <a:ext cx="4917829" cy="18118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840489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4699" y="295422"/>
            <a:ext cx="11719774" cy="576775"/>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s-EC" dirty="0" smtClean="0"/>
              <a:t>Formulación del problema  </a:t>
            </a:r>
            <a:endParaRPr lang="es-EC" dirty="0"/>
          </a:p>
        </p:txBody>
      </p:sp>
      <p:sp>
        <p:nvSpPr>
          <p:cNvPr id="13" name="CuadroTexto 12"/>
          <p:cNvSpPr txBox="1"/>
          <p:nvPr/>
        </p:nvSpPr>
        <p:spPr>
          <a:xfrm>
            <a:off x="115910" y="3995670"/>
            <a:ext cx="3966693" cy="2800767"/>
          </a:xfrm>
          <a:prstGeom prst="rect">
            <a:avLst/>
          </a:prstGeom>
          <a:noFill/>
        </p:spPr>
        <p:txBody>
          <a:bodyPr wrap="square" rtlCol="0">
            <a:spAutoFit/>
          </a:bodyPr>
          <a:lstStyle/>
          <a:p>
            <a:r>
              <a:rPr lang="es-EC" sz="1600" dirty="0" smtClean="0"/>
              <a:t>	       </a:t>
            </a:r>
            <a:r>
              <a:rPr lang="es-EC" sz="1600" b="1" dirty="0" smtClean="0"/>
              <a:t>Antecedentes</a:t>
            </a:r>
          </a:p>
          <a:p>
            <a:pPr algn="just"/>
            <a:endParaRPr lang="es-EC" sz="1600" b="1" dirty="0" smtClean="0"/>
          </a:p>
          <a:p>
            <a:pPr marL="285750" indent="-285750" algn="just">
              <a:buFont typeface="Arial" panose="020B0604020202020204" pitchFamily="34" charset="0"/>
              <a:buChar char="•"/>
            </a:pPr>
            <a:r>
              <a:rPr lang="es-EC" sz="1600" dirty="0" smtClean="0"/>
              <a:t>Para el 2017 la agricultura aporta el </a:t>
            </a:r>
            <a:r>
              <a:rPr lang="es-EC" sz="1600" dirty="0"/>
              <a:t>9</a:t>
            </a:r>
            <a:r>
              <a:rPr lang="es-EC" sz="1600" dirty="0" smtClean="0"/>
              <a:t>% del PIB.</a:t>
            </a:r>
          </a:p>
          <a:p>
            <a:pPr marL="285750" indent="-285750" algn="just">
              <a:buFont typeface="Arial" panose="020B0604020202020204" pitchFamily="34" charset="0"/>
              <a:buChar char="•"/>
            </a:pPr>
            <a:r>
              <a:rPr lang="es-EC" sz="1600" dirty="0" smtClean="0"/>
              <a:t>El 25</a:t>
            </a:r>
            <a:r>
              <a:rPr lang="es-EC" sz="1600" dirty="0"/>
              <a:t>% de la población económicamente </a:t>
            </a:r>
            <a:r>
              <a:rPr lang="es-EC" sz="1600" dirty="0" smtClean="0"/>
              <a:t>activa está dedicada a labores agropecuarias.</a:t>
            </a:r>
          </a:p>
          <a:p>
            <a:pPr marL="285750" indent="-285750" algn="just">
              <a:buFont typeface="Arial" panose="020B0604020202020204" pitchFamily="34" charset="0"/>
              <a:buChar char="•"/>
            </a:pPr>
            <a:r>
              <a:rPr lang="es-EC" sz="1600" dirty="0"/>
              <a:t>La topografía y clima variados del país facilitan la producción diversificada de </a:t>
            </a:r>
            <a:r>
              <a:rPr lang="es-EC" sz="1600" dirty="0" smtClean="0"/>
              <a:t>cultivos (forrajes y pastos) para actividades pecuarias.</a:t>
            </a:r>
            <a:endParaRPr lang="es-EC" sz="1600" dirty="0"/>
          </a:p>
        </p:txBody>
      </p:sp>
      <p:pic>
        <p:nvPicPr>
          <p:cNvPr id="5" name="Marcador de contenido 4"/>
          <p:cNvPicPr>
            <a:picLocks noGrp="1" noChangeAspect="1"/>
          </p:cNvPicPr>
          <p:nvPr>
            <p:ph idx="1"/>
          </p:nvPr>
        </p:nvPicPr>
        <p:blipFill rotWithShape="1">
          <a:blip r:embed="rId2">
            <a:extLst>
              <a:ext uri="{28A0092B-C50C-407E-A947-70E740481C1C}">
                <a14:useLocalDpi xmlns:a14="http://schemas.microsoft.com/office/drawing/2010/main" val="0"/>
              </a:ext>
            </a:extLst>
          </a:blip>
          <a:srcRect t="6138"/>
          <a:stretch/>
        </p:blipFill>
        <p:spPr>
          <a:xfrm>
            <a:off x="115909" y="1056069"/>
            <a:ext cx="4162507" cy="2742222"/>
          </a:xfrm>
        </p:spPr>
      </p:pic>
      <p:sp>
        <p:nvSpPr>
          <p:cNvPr id="8" name="Rectángulo 7"/>
          <p:cNvSpPr/>
          <p:nvPr/>
        </p:nvSpPr>
        <p:spPr>
          <a:xfrm>
            <a:off x="3364016" y="1830269"/>
            <a:ext cx="914400" cy="59064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 name="Imagen 9"/>
          <p:cNvPicPr/>
          <p:nvPr/>
        </p:nvPicPr>
        <p:blipFill rotWithShape="1">
          <a:blip r:embed="rId3"/>
          <a:srcRect l="14241" t="27364" r="67372" b="29950"/>
          <a:stretch/>
        </p:blipFill>
        <p:spPr bwMode="auto">
          <a:xfrm>
            <a:off x="4430332" y="4140571"/>
            <a:ext cx="3731065" cy="2510963"/>
          </a:xfrm>
          <a:prstGeom prst="rect">
            <a:avLst/>
          </a:prstGeom>
          <a:ln>
            <a:noFill/>
          </a:ln>
          <a:extLst>
            <a:ext uri="{53640926-AAD7-44D8-BBD7-CCE9431645EC}">
              <a14:shadowObscured xmlns:a14="http://schemas.microsoft.com/office/drawing/2010/main"/>
            </a:ext>
          </a:extLst>
        </p:spPr>
      </p:pic>
      <p:sp>
        <p:nvSpPr>
          <p:cNvPr id="14" name="CuadroTexto 13"/>
          <p:cNvSpPr txBox="1"/>
          <p:nvPr/>
        </p:nvSpPr>
        <p:spPr>
          <a:xfrm>
            <a:off x="4556651" y="1557650"/>
            <a:ext cx="3478425" cy="1897468"/>
          </a:xfrm>
          <a:prstGeom prst="rect">
            <a:avLst/>
          </a:prstGeom>
          <a:noFill/>
        </p:spPr>
        <p:txBody>
          <a:bodyPr wrap="square" rtlCol="0">
            <a:spAutoFit/>
          </a:bodyPr>
          <a:lstStyle/>
          <a:p>
            <a:pPr lvl="1"/>
            <a:r>
              <a:rPr lang="es-EC" b="1" dirty="0" smtClean="0"/>
              <a:t>     Labor Agropecuaria</a:t>
            </a:r>
          </a:p>
          <a:p>
            <a:pPr lvl="1"/>
            <a:endParaRPr lang="es-EC" sz="1600" dirty="0" smtClean="0"/>
          </a:p>
          <a:p>
            <a:pPr marL="285750" indent="-285750">
              <a:buFont typeface="Arial" panose="020B0604020202020204" pitchFamily="34" charset="0"/>
              <a:buChar char="•"/>
            </a:pPr>
            <a:r>
              <a:rPr lang="es-EC" sz="1600" dirty="0" smtClean="0"/>
              <a:t>5.39 millones de hectáreas.</a:t>
            </a:r>
          </a:p>
          <a:p>
            <a:pPr marL="285750" indent="-285750">
              <a:buFont typeface="Arial" panose="020B0604020202020204" pitchFamily="34" charset="0"/>
              <a:buChar char="•"/>
            </a:pPr>
            <a:r>
              <a:rPr lang="es-EC" sz="1600" dirty="0" smtClean="0"/>
              <a:t>57,53% producción de pastos.</a:t>
            </a:r>
          </a:p>
          <a:p>
            <a:pPr marL="285750" indent="-285750">
              <a:buFont typeface="Arial" panose="020B0604020202020204" pitchFamily="34" charset="0"/>
              <a:buChar char="•"/>
            </a:pPr>
            <a:r>
              <a:rPr lang="es-EC" sz="1600" dirty="0" smtClean="0"/>
              <a:t>Manabí 20 % superficie.</a:t>
            </a:r>
          </a:p>
          <a:p>
            <a:pPr marL="285750" indent="-285750">
              <a:buFont typeface="Arial" panose="020B0604020202020204" pitchFamily="34" charset="0"/>
              <a:buChar char="•"/>
            </a:pPr>
            <a:r>
              <a:rPr lang="es-EC" sz="1600" dirty="0" smtClean="0"/>
              <a:t>Pichincha de 5 al 10% superficie.</a:t>
            </a:r>
          </a:p>
          <a:p>
            <a:r>
              <a:rPr lang="es-EC" sz="1600" dirty="0" smtClean="0"/>
              <a:t> </a:t>
            </a:r>
            <a:endParaRPr lang="es-EC" sz="1600" dirty="0"/>
          </a:p>
        </p:txBody>
      </p:sp>
      <p:sp>
        <p:nvSpPr>
          <p:cNvPr id="15" name="CuadroTexto 14"/>
          <p:cNvSpPr txBox="1"/>
          <p:nvPr/>
        </p:nvSpPr>
        <p:spPr>
          <a:xfrm>
            <a:off x="8304829" y="4383121"/>
            <a:ext cx="3887171" cy="1631216"/>
          </a:xfrm>
          <a:prstGeom prst="rect">
            <a:avLst/>
          </a:prstGeom>
          <a:noFill/>
        </p:spPr>
        <p:txBody>
          <a:bodyPr wrap="square" rtlCol="0">
            <a:spAutoFit/>
          </a:bodyPr>
          <a:lstStyle/>
          <a:p>
            <a:pPr lvl="2"/>
            <a:r>
              <a:rPr lang="es-EC" b="1" dirty="0" smtClean="0"/>
              <a:t>Producción lechera </a:t>
            </a:r>
          </a:p>
          <a:p>
            <a:endParaRPr lang="es-EC" dirty="0" smtClean="0"/>
          </a:p>
          <a:p>
            <a:pPr marL="285750" indent="-285750">
              <a:buFont typeface="Arial" panose="020B0604020202020204" pitchFamily="34" charset="0"/>
              <a:buChar char="•"/>
            </a:pPr>
            <a:r>
              <a:rPr lang="es-EC" sz="1600" dirty="0" smtClean="0"/>
              <a:t>Pichincha, 15,90% de la producción total.</a:t>
            </a:r>
          </a:p>
          <a:p>
            <a:pPr marL="285750" indent="-285750">
              <a:buFont typeface="Arial" panose="020B0604020202020204" pitchFamily="34" charset="0"/>
              <a:buChar char="•"/>
            </a:pPr>
            <a:r>
              <a:rPr lang="es-EC" sz="1600" dirty="0" smtClean="0"/>
              <a:t>Pichincha, rendimiento de 10,49 litros/vaca.</a:t>
            </a:r>
          </a:p>
          <a:p>
            <a:pPr marL="285750" indent="-285750">
              <a:buFont typeface="Arial" panose="020B0604020202020204" pitchFamily="34" charset="0"/>
              <a:buChar char="•"/>
            </a:pPr>
            <a:endParaRPr lang="es-EC" sz="1600" dirty="0"/>
          </a:p>
        </p:txBody>
      </p:sp>
      <p:pic>
        <p:nvPicPr>
          <p:cNvPr id="16" name="3 Imagen" descr="C:\Users\josebedon1960\AppData\Local\Microsoft\Windows\INetCache\Content.Word\20170503_154544.jpg"/>
          <p:cNvPicPr/>
          <p:nvPr/>
        </p:nvPicPr>
        <p:blipFill>
          <a:blip r:embed="rId4" cstate="print"/>
          <a:srcRect/>
          <a:stretch>
            <a:fillRect/>
          </a:stretch>
        </p:blipFill>
        <p:spPr bwMode="auto">
          <a:xfrm>
            <a:off x="8313311" y="1164192"/>
            <a:ext cx="3651162" cy="2634099"/>
          </a:xfrm>
          <a:prstGeom prst="rect">
            <a:avLst/>
          </a:prstGeom>
          <a:noFill/>
          <a:ln w="9525">
            <a:noFill/>
            <a:miter lim="800000"/>
            <a:headEnd/>
            <a:tailEnd/>
          </a:ln>
        </p:spPr>
      </p:pic>
    </p:spTree>
    <p:extLst>
      <p:ext uri="{BB962C8B-B14F-4D97-AF65-F5344CB8AC3E}">
        <p14:creationId xmlns:p14="http://schemas.microsoft.com/office/powerpoint/2010/main" val="16399019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75286" y="179906"/>
            <a:ext cx="8229600" cy="648072"/>
          </a:xfrm>
        </p:spPr>
        <p:txBody>
          <a:bodyPr>
            <a:normAutofit fontScale="90000"/>
          </a:bodyPr>
          <a:lstStyle/>
          <a:p>
            <a:r>
              <a:rPr lang="es-EC" dirty="0" smtClean="0"/>
              <a:t>RESULTADOS</a:t>
            </a:r>
            <a:endParaRPr lang="es-EC" dirty="0"/>
          </a:p>
        </p:txBody>
      </p:sp>
      <p:graphicFrame>
        <p:nvGraphicFramePr>
          <p:cNvPr id="20" name="3 Marcador de contenido"/>
          <p:cNvGraphicFramePr>
            <a:graphicFrameLocks noGrp="1"/>
          </p:cNvGraphicFramePr>
          <p:nvPr>
            <p:ph idx="1"/>
            <p:extLst>
              <p:ext uri="{D42A27DB-BD31-4B8C-83A1-F6EECF244321}">
                <p14:modId xmlns:p14="http://schemas.microsoft.com/office/powerpoint/2010/main" val="1767208189"/>
              </p:ext>
            </p:extLst>
          </p:nvPr>
        </p:nvGraphicFramePr>
        <p:xfrm>
          <a:off x="275286" y="827978"/>
          <a:ext cx="11752591" cy="6568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21 Rectángulo"/>
          <p:cNvSpPr/>
          <p:nvPr/>
        </p:nvSpPr>
        <p:spPr>
          <a:xfrm>
            <a:off x="5735959" y="1916833"/>
            <a:ext cx="5841751" cy="107721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C" sz="1600" dirty="0"/>
              <a:t>Tanque de polietileno de 200 litros de capacidad, se conectó una bomba de 0.5Hp de potencia con tuberías de polietileno de 1 pulgada de diámetro, para evitar el taponamiento por formación de </a:t>
            </a:r>
            <a:r>
              <a:rPr lang="es-EC" sz="1600" dirty="0" err="1"/>
              <a:t>biopelículas</a:t>
            </a:r>
            <a:r>
              <a:rPr lang="es-EC" sz="1600" dirty="0"/>
              <a:t>.</a:t>
            </a:r>
          </a:p>
        </p:txBody>
      </p:sp>
      <p:pic>
        <p:nvPicPr>
          <p:cNvPr id="9" name="8 Imagen" descr="C:\Users\FAMILIA\Downloads\20180310_154551.jpg"/>
          <p:cNvPicPr/>
          <p:nvPr/>
        </p:nvPicPr>
        <p:blipFill rotWithShape="1">
          <a:blip r:embed="rId7" cstate="print">
            <a:extLst>
              <a:ext uri="{28A0092B-C50C-407E-A947-70E740481C1C}">
                <a14:useLocalDpi xmlns:a14="http://schemas.microsoft.com/office/drawing/2010/main" val="0"/>
              </a:ext>
            </a:extLst>
          </a:blip>
          <a:srcRect t="16557" b="17219"/>
          <a:stretch/>
        </p:blipFill>
        <p:spPr bwMode="auto">
          <a:xfrm>
            <a:off x="748578" y="1916832"/>
            <a:ext cx="4090707" cy="4399561"/>
          </a:xfrm>
          <a:prstGeom prst="rect">
            <a:avLst/>
          </a:prstGeom>
          <a:noFill/>
          <a:ln>
            <a:noFill/>
          </a:ln>
          <a:extLst>
            <a:ext uri="{53640926-AAD7-44D8-BBD7-CCE9431645EC}">
              <a14:shadowObscured xmlns:a14="http://schemas.microsoft.com/office/drawing/2010/main"/>
            </a:ext>
          </a:extLst>
        </p:spPr>
      </p:pic>
      <p:sp>
        <p:nvSpPr>
          <p:cNvPr id="10" name="9 Rectángulo"/>
          <p:cNvSpPr/>
          <p:nvPr/>
        </p:nvSpPr>
        <p:spPr>
          <a:xfrm>
            <a:off x="5735959" y="3501008"/>
            <a:ext cx="5841751" cy="83099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C" sz="1600" dirty="0"/>
              <a:t>Se emplearon 24 litros del medio de cultivo industrial con un contenido de: 5.05% de proteína, 5.53% de carbohidrato y un contenido de humedad del 89.42%,</a:t>
            </a:r>
          </a:p>
        </p:txBody>
      </p:sp>
      <p:sp>
        <p:nvSpPr>
          <p:cNvPr id="13" name="12 Rectángulo"/>
          <p:cNvSpPr/>
          <p:nvPr/>
        </p:nvSpPr>
        <p:spPr>
          <a:xfrm>
            <a:off x="5735960" y="4929635"/>
            <a:ext cx="584175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C" sz="1600" dirty="0"/>
              <a:t>Los tiempos de agitación fueron de 6 horas al día con intervalos de 4 horas de descanso.</a:t>
            </a:r>
          </a:p>
        </p:txBody>
      </p:sp>
    </p:spTree>
    <p:extLst>
      <p:ext uri="{BB962C8B-B14F-4D97-AF65-F5344CB8AC3E}">
        <p14:creationId xmlns:p14="http://schemas.microsoft.com/office/powerpoint/2010/main" val="31787164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81200" y="44624"/>
            <a:ext cx="8229600" cy="778098"/>
          </a:xfrm>
        </p:spPr>
        <p:txBody>
          <a:bodyPr>
            <a:normAutofit/>
          </a:bodyPr>
          <a:lstStyle/>
          <a:p>
            <a:pPr lvl="0"/>
            <a:r>
              <a:rPr lang="es-EC" sz="3600" b="1" dirty="0"/>
              <a:t>Resultado de la investigación de mercado</a:t>
            </a:r>
            <a:endParaRPr lang="es-EC" sz="3600" dirty="0"/>
          </a:p>
        </p:txBody>
      </p:sp>
      <p:sp>
        <p:nvSpPr>
          <p:cNvPr id="3" name="2 Marcador de contenido"/>
          <p:cNvSpPr>
            <a:spLocks noGrp="1"/>
          </p:cNvSpPr>
          <p:nvPr>
            <p:ph idx="1"/>
          </p:nvPr>
        </p:nvSpPr>
        <p:spPr>
          <a:xfrm>
            <a:off x="281354" y="764704"/>
            <a:ext cx="5526614" cy="360040"/>
          </a:xfrm>
        </p:spPr>
        <p:style>
          <a:lnRef idx="1">
            <a:schemeClr val="accent3"/>
          </a:lnRef>
          <a:fillRef idx="2">
            <a:schemeClr val="accent3"/>
          </a:fillRef>
          <a:effectRef idx="1">
            <a:schemeClr val="accent3"/>
          </a:effectRef>
          <a:fontRef idx="minor">
            <a:schemeClr val="dk1"/>
          </a:fontRef>
        </p:style>
        <p:txBody>
          <a:bodyPr>
            <a:normAutofit/>
          </a:bodyPr>
          <a:lstStyle/>
          <a:p>
            <a:pPr marL="0" indent="0">
              <a:buNone/>
            </a:pPr>
            <a:r>
              <a:rPr lang="es-EC" sz="1400" dirty="0"/>
              <a:t>1.Indique el número de vacas lecheras en su hato?</a:t>
            </a: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11" t="17216" r="13095"/>
          <a:stretch/>
        </p:blipFill>
        <p:spPr bwMode="auto">
          <a:xfrm>
            <a:off x="956429" y="1268760"/>
            <a:ext cx="4176463" cy="23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091" t="16389" r="4965"/>
          <a:stretch/>
        </p:blipFill>
        <p:spPr bwMode="auto">
          <a:xfrm>
            <a:off x="6875228" y="1226108"/>
            <a:ext cx="4546922" cy="23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2 Marcador de contenido"/>
          <p:cNvSpPr txBox="1">
            <a:spLocks/>
          </p:cNvSpPr>
          <p:nvPr/>
        </p:nvSpPr>
        <p:spPr>
          <a:xfrm>
            <a:off x="6386732" y="787152"/>
            <a:ext cx="5523914" cy="36004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buNone/>
            </a:pPr>
            <a:r>
              <a:rPr lang="es-EC" sz="1400" dirty="0"/>
              <a:t>2.Cuál es el total de su producción de litros diarios de leche?</a:t>
            </a:r>
          </a:p>
        </p:txBody>
      </p:sp>
      <p:sp>
        <p:nvSpPr>
          <p:cNvPr id="8" name="2 Marcador de contenido"/>
          <p:cNvSpPr txBox="1">
            <a:spLocks/>
          </p:cNvSpPr>
          <p:nvPr/>
        </p:nvSpPr>
        <p:spPr>
          <a:xfrm>
            <a:off x="281354" y="3645024"/>
            <a:ext cx="5526614" cy="576064"/>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buNone/>
            </a:pPr>
            <a:r>
              <a:rPr lang="es-EC" sz="1400" dirty="0"/>
              <a:t>3.Cuál es el promedio de producción en litros de su hato lechero?</a:t>
            </a:r>
          </a:p>
        </p:txBody>
      </p:sp>
      <p:sp>
        <p:nvSpPr>
          <p:cNvPr id="9" name="2 Marcador de contenido"/>
          <p:cNvSpPr txBox="1">
            <a:spLocks/>
          </p:cNvSpPr>
          <p:nvPr/>
        </p:nvSpPr>
        <p:spPr>
          <a:xfrm>
            <a:off x="6386732" y="3645024"/>
            <a:ext cx="5523914" cy="648072"/>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buNone/>
            </a:pPr>
            <a:r>
              <a:rPr lang="es-EC" sz="1400" dirty="0"/>
              <a:t>4. Seleccione el material que usted emplea en mayor cantidad como suplemento alimenticio adicional en la dieta de su ganado lechero?</a:t>
            </a:r>
          </a:p>
        </p:txBody>
      </p:sp>
      <p:pic>
        <p:nvPicPr>
          <p:cNvPr id="1024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3243" t="18175" r="11765"/>
          <a:stretch/>
        </p:blipFill>
        <p:spPr bwMode="auto">
          <a:xfrm>
            <a:off x="956429" y="4365104"/>
            <a:ext cx="4176464" cy="2438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4668" t="19505" r="4209"/>
          <a:stretch/>
        </p:blipFill>
        <p:spPr bwMode="auto">
          <a:xfrm>
            <a:off x="6875229" y="4372012"/>
            <a:ext cx="4546921" cy="2370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60026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81200" y="44624"/>
            <a:ext cx="8229600" cy="778098"/>
          </a:xfrm>
        </p:spPr>
        <p:txBody>
          <a:bodyPr>
            <a:normAutofit/>
          </a:bodyPr>
          <a:lstStyle/>
          <a:p>
            <a:pPr lvl="0"/>
            <a:r>
              <a:rPr lang="es-EC" sz="3600" b="1" dirty="0"/>
              <a:t>Resultado de la investigación de mercado</a:t>
            </a:r>
            <a:endParaRPr lang="es-EC" sz="3600" dirty="0"/>
          </a:p>
        </p:txBody>
      </p:sp>
      <p:sp>
        <p:nvSpPr>
          <p:cNvPr id="3" name="2 Marcador de contenido"/>
          <p:cNvSpPr>
            <a:spLocks noGrp="1"/>
          </p:cNvSpPr>
          <p:nvPr>
            <p:ph idx="1"/>
          </p:nvPr>
        </p:nvSpPr>
        <p:spPr>
          <a:xfrm>
            <a:off x="211015" y="764704"/>
            <a:ext cx="5596953" cy="504057"/>
          </a:xfrm>
        </p:spPr>
        <p:style>
          <a:lnRef idx="1">
            <a:schemeClr val="accent3"/>
          </a:lnRef>
          <a:fillRef idx="2">
            <a:schemeClr val="accent3"/>
          </a:fillRef>
          <a:effectRef idx="1">
            <a:schemeClr val="accent3"/>
          </a:effectRef>
          <a:fontRef idx="minor">
            <a:schemeClr val="dk1"/>
          </a:fontRef>
        </p:style>
        <p:txBody>
          <a:bodyPr>
            <a:noAutofit/>
          </a:bodyPr>
          <a:lstStyle/>
          <a:p>
            <a:pPr marL="0" indent="0">
              <a:buNone/>
            </a:pPr>
            <a:r>
              <a:rPr lang="es-EC" sz="1400" dirty="0"/>
              <a:t>5. Usted ha suministrado silo en la dieta diaria de su ganado lechero?</a:t>
            </a:r>
          </a:p>
        </p:txBody>
      </p:sp>
      <p:sp>
        <p:nvSpPr>
          <p:cNvPr id="7" name="2 Marcador de contenido"/>
          <p:cNvSpPr txBox="1">
            <a:spLocks/>
          </p:cNvSpPr>
          <p:nvPr/>
        </p:nvSpPr>
        <p:spPr>
          <a:xfrm>
            <a:off x="6274190" y="787152"/>
            <a:ext cx="5542671" cy="553616"/>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buNone/>
            </a:pPr>
            <a:r>
              <a:rPr lang="es-EC" sz="1400" dirty="0"/>
              <a:t>6. Si la respuesta anterior fue SI, indique el origen del silo dosificado en su hato lechero.</a:t>
            </a:r>
          </a:p>
        </p:txBody>
      </p:sp>
      <p:sp>
        <p:nvSpPr>
          <p:cNvPr id="8" name="2 Marcador de contenido"/>
          <p:cNvSpPr txBox="1">
            <a:spLocks/>
          </p:cNvSpPr>
          <p:nvPr/>
        </p:nvSpPr>
        <p:spPr>
          <a:xfrm>
            <a:off x="211015" y="3645024"/>
            <a:ext cx="5596953" cy="576064"/>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buNone/>
            </a:pPr>
            <a:r>
              <a:rPr lang="es-EC" sz="1400" dirty="0"/>
              <a:t>7. Si usted produce silo en sus instalaciones indique el material del cual lo elabora.</a:t>
            </a:r>
          </a:p>
        </p:txBody>
      </p:sp>
      <p:sp>
        <p:nvSpPr>
          <p:cNvPr id="9" name="2 Marcador de contenido"/>
          <p:cNvSpPr txBox="1">
            <a:spLocks/>
          </p:cNvSpPr>
          <p:nvPr/>
        </p:nvSpPr>
        <p:spPr>
          <a:xfrm>
            <a:off x="6274189" y="3645024"/>
            <a:ext cx="5542671" cy="432048"/>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buNone/>
            </a:pPr>
            <a:r>
              <a:rPr lang="es-EC" sz="1400" dirty="0"/>
              <a:t>8. ¿Qué cantidad de silo en toneladas elabora al año?</a:t>
            </a: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688" t="30552" r="19873"/>
          <a:stretch/>
        </p:blipFill>
        <p:spPr bwMode="auto">
          <a:xfrm>
            <a:off x="921259" y="1373305"/>
            <a:ext cx="4176464" cy="2167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883" t="16876" r="19118"/>
          <a:stretch/>
        </p:blipFill>
        <p:spPr bwMode="auto">
          <a:xfrm>
            <a:off x="6932317" y="1409309"/>
            <a:ext cx="4226413" cy="2167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6395" t="11152" r="4724"/>
          <a:stretch/>
        </p:blipFill>
        <p:spPr bwMode="auto">
          <a:xfrm>
            <a:off x="921259" y="4365104"/>
            <a:ext cx="4176464" cy="2492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9470" t="16950" r="16581"/>
          <a:stretch/>
        </p:blipFill>
        <p:spPr bwMode="auto">
          <a:xfrm>
            <a:off x="7080410" y="4365104"/>
            <a:ext cx="4336547" cy="2492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06871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81200" y="44624"/>
            <a:ext cx="8229600" cy="778098"/>
          </a:xfrm>
        </p:spPr>
        <p:txBody>
          <a:bodyPr>
            <a:normAutofit/>
          </a:bodyPr>
          <a:lstStyle/>
          <a:p>
            <a:pPr lvl="0"/>
            <a:r>
              <a:rPr lang="es-EC" sz="3600" b="1" dirty="0"/>
              <a:t>Resultado de la investigación de mercado</a:t>
            </a:r>
            <a:endParaRPr lang="es-EC" sz="3600" dirty="0"/>
          </a:p>
        </p:txBody>
      </p:sp>
      <p:sp>
        <p:nvSpPr>
          <p:cNvPr id="3" name="2 Marcador de contenido"/>
          <p:cNvSpPr>
            <a:spLocks noGrp="1"/>
          </p:cNvSpPr>
          <p:nvPr>
            <p:ph idx="1"/>
          </p:nvPr>
        </p:nvSpPr>
        <p:spPr>
          <a:xfrm>
            <a:off x="196948" y="764704"/>
            <a:ext cx="5611020" cy="504057"/>
          </a:xfrm>
        </p:spPr>
        <p:style>
          <a:lnRef idx="1">
            <a:schemeClr val="accent3"/>
          </a:lnRef>
          <a:fillRef idx="2">
            <a:schemeClr val="accent3"/>
          </a:fillRef>
          <a:effectRef idx="1">
            <a:schemeClr val="accent3"/>
          </a:effectRef>
          <a:fontRef idx="minor">
            <a:schemeClr val="dk1"/>
          </a:fontRef>
        </p:style>
        <p:txBody>
          <a:bodyPr>
            <a:noAutofit/>
          </a:bodyPr>
          <a:lstStyle/>
          <a:p>
            <a:pPr marL="0" indent="0">
              <a:buNone/>
            </a:pPr>
            <a:r>
              <a:rPr lang="es-EC" sz="1400" dirty="0"/>
              <a:t>9. Usted ha empleado </a:t>
            </a:r>
            <a:r>
              <a:rPr lang="es-EC" sz="1400" dirty="0" smtClean="0"/>
              <a:t>microrganismos </a:t>
            </a:r>
            <a:r>
              <a:rPr lang="es-EC" sz="1400" dirty="0"/>
              <a:t>para la fermentación y preservación de su silo?</a:t>
            </a:r>
          </a:p>
        </p:txBody>
      </p:sp>
      <p:sp>
        <p:nvSpPr>
          <p:cNvPr id="7" name="2 Marcador de contenido"/>
          <p:cNvSpPr txBox="1">
            <a:spLocks/>
          </p:cNvSpPr>
          <p:nvPr/>
        </p:nvSpPr>
        <p:spPr>
          <a:xfrm>
            <a:off x="6216792" y="787152"/>
            <a:ext cx="5642272" cy="553616"/>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buNone/>
            </a:pPr>
            <a:r>
              <a:rPr lang="es-EC" sz="1400" dirty="0"/>
              <a:t>10. ¿Estaría dispuesto a emplear microorganismos productores de ácido láctico en su silo?</a:t>
            </a:r>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117" t="24531" r="26308"/>
          <a:stretch/>
        </p:blipFill>
        <p:spPr bwMode="auto">
          <a:xfrm>
            <a:off x="1077366" y="1394904"/>
            <a:ext cx="3850184" cy="23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270" t="22366" r="23038"/>
          <a:stretch/>
        </p:blipFill>
        <p:spPr bwMode="auto">
          <a:xfrm>
            <a:off x="7010092" y="1451549"/>
            <a:ext cx="4055672" cy="23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196948" y="3861048"/>
            <a:ext cx="561102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s-EC" sz="1400" dirty="0"/>
              <a:t>11. Es de su preferencia que el inoculante empleado en la elaboración de silo sea:</a:t>
            </a:r>
          </a:p>
        </p:txBody>
      </p:sp>
      <p:pic>
        <p:nvPicPr>
          <p:cNvPr id="1229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0083" t="13968" r="17061"/>
          <a:stretch/>
        </p:blipFill>
        <p:spPr bwMode="auto">
          <a:xfrm>
            <a:off x="1030622" y="4510412"/>
            <a:ext cx="3943672" cy="233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6216792" y="3791549"/>
            <a:ext cx="5642272" cy="73866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s-EC" sz="1400" dirty="0"/>
              <a:t>12. Usted considera que el uso de microrganismos mejora las condiciones de preservación del material a ensilar y disminuye el tiempo de fermentación?</a:t>
            </a:r>
          </a:p>
        </p:txBody>
      </p:sp>
      <p:pic>
        <p:nvPicPr>
          <p:cNvPr id="1229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7666" t="20610" r="17968"/>
          <a:stretch/>
        </p:blipFill>
        <p:spPr bwMode="auto">
          <a:xfrm>
            <a:off x="7010092" y="4670090"/>
            <a:ext cx="4322513" cy="218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61715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57" y="274637"/>
            <a:ext cx="11676185" cy="1427553"/>
          </a:xfrm>
        </p:spPr>
        <p:txBody>
          <a:bodyPr>
            <a:noAutofit/>
          </a:bodyPr>
          <a:lstStyle/>
          <a:p>
            <a:pPr algn="ctr"/>
            <a:r>
              <a:rPr lang="es-EC" sz="2800" b="1" dirty="0"/>
              <a:t>AISLAMIENTO, PRODUCCIÓN Y COMERCIALIZACIÓN DE UN CONSORCIO DE BACTERIAS ÁCIDO-LÁCTICAS PARA FERMENTACIÓN Y CONSERVACIÓN DE FORRAJES</a:t>
            </a:r>
            <a:r>
              <a:rPr lang="es-EC" sz="2800" b="1" dirty="0" smtClean="0"/>
              <a:t>.</a:t>
            </a:r>
            <a:endParaRPr lang="es-EC" sz="2800" dirty="0"/>
          </a:p>
        </p:txBody>
      </p:sp>
      <p:sp>
        <p:nvSpPr>
          <p:cNvPr id="3" name="2 Marcador de contenido"/>
          <p:cNvSpPr>
            <a:spLocks noGrp="1"/>
          </p:cNvSpPr>
          <p:nvPr>
            <p:ph idx="1"/>
          </p:nvPr>
        </p:nvSpPr>
        <p:spPr>
          <a:xfrm>
            <a:off x="1280158" y="2377437"/>
            <a:ext cx="9883577" cy="4149970"/>
          </a:xfrm>
        </p:spPr>
        <p:txBody>
          <a:bodyPr>
            <a:normAutofit/>
          </a:bodyPr>
          <a:lstStyle/>
          <a:p>
            <a:r>
              <a:rPr lang="es-EC" dirty="0" smtClean="0"/>
              <a:t>Planteamiento del problema de investigación</a:t>
            </a:r>
          </a:p>
          <a:p>
            <a:r>
              <a:rPr lang="es-EC" dirty="0" smtClean="0"/>
              <a:t>Marco teórico</a:t>
            </a:r>
          </a:p>
          <a:p>
            <a:r>
              <a:rPr lang="es-EC" dirty="0" smtClean="0"/>
              <a:t>Materiales y método</a:t>
            </a:r>
          </a:p>
          <a:p>
            <a:r>
              <a:rPr lang="es-EC" dirty="0" smtClean="0"/>
              <a:t>Resultados</a:t>
            </a:r>
          </a:p>
          <a:p>
            <a:r>
              <a:rPr lang="es-EC" dirty="0" smtClean="0"/>
              <a:t>Propuesta de comercialización y/o marketing</a:t>
            </a:r>
          </a:p>
          <a:p>
            <a:r>
              <a:rPr lang="es-EC" dirty="0" smtClean="0"/>
              <a:t>Conclusiones</a:t>
            </a:r>
          </a:p>
          <a:p>
            <a:r>
              <a:rPr lang="es-EC" dirty="0" smtClean="0"/>
              <a:t>Recomendaciones</a:t>
            </a:r>
          </a:p>
          <a:p>
            <a:endParaRPr lang="es-EC" dirty="0" smtClean="0"/>
          </a:p>
          <a:p>
            <a:endParaRPr lang="es-EC" dirty="0"/>
          </a:p>
        </p:txBody>
      </p:sp>
      <p:sp>
        <p:nvSpPr>
          <p:cNvPr id="4" name="3 Rectángulo"/>
          <p:cNvSpPr/>
          <p:nvPr/>
        </p:nvSpPr>
        <p:spPr>
          <a:xfrm>
            <a:off x="1178958" y="4329798"/>
            <a:ext cx="7776864" cy="648072"/>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6474844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6948" y="908720"/>
            <a:ext cx="11802794" cy="508918"/>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s-EC" dirty="0" smtClean="0"/>
              <a:t>Marketing mix</a:t>
            </a:r>
            <a:endParaRPr lang="es-EC" dirty="0"/>
          </a:p>
        </p:txBody>
      </p:sp>
      <p:graphicFrame>
        <p:nvGraphicFramePr>
          <p:cNvPr id="10" name="9 Marcador de contenido"/>
          <p:cNvGraphicFramePr>
            <a:graphicFrameLocks noGrp="1"/>
          </p:cNvGraphicFramePr>
          <p:nvPr>
            <p:ph idx="1"/>
            <p:extLst>
              <p:ext uri="{D42A27DB-BD31-4B8C-83A1-F6EECF244321}">
                <p14:modId xmlns:p14="http://schemas.microsoft.com/office/powerpoint/2010/main" val="2618793281"/>
              </p:ext>
            </p:extLst>
          </p:nvPr>
        </p:nvGraphicFramePr>
        <p:xfrm>
          <a:off x="295422" y="1515792"/>
          <a:ext cx="11704319" cy="5162545"/>
        </p:xfrm>
        <a:graphic>
          <a:graphicData uri="http://schemas.openxmlformats.org/drawingml/2006/table">
            <a:tbl>
              <a:tblPr firstRow="1" bandRow="1">
                <a:tableStyleId>{5C22544A-7EE6-4342-B048-85BDC9FD1C3A}</a:tableStyleId>
              </a:tblPr>
              <a:tblGrid>
                <a:gridCol w="3172316"/>
                <a:gridCol w="2407622"/>
                <a:gridCol w="6124381"/>
              </a:tblGrid>
              <a:tr h="444767">
                <a:tc gridSpan="3">
                  <a:txBody>
                    <a:bodyPr/>
                    <a:lstStyle/>
                    <a:p>
                      <a:pPr algn="ctr"/>
                      <a:r>
                        <a:rPr lang="es-EC" dirty="0" smtClean="0">
                          <a:solidFill>
                            <a:schemeClr val="tx1"/>
                          </a:solidFill>
                        </a:rPr>
                        <a:t>PRODUCTO</a:t>
                      </a:r>
                      <a:endParaRPr lang="es-EC" dirty="0">
                        <a:solidFill>
                          <a:schemeClr val="tx1"/>
                        </a:solidFill>
                      </a:endParaRPr>
                    </a:p>
                  </a:txBody>
                  <a:tcPr anchor="ctr"/>
                </a:tc>
                <a:tc hMerge="1">
                  <a:txBody>
                    <a:bodyPr/>
                    <a:lstStyle/>
                    <a:p>
                      <a:endParaRPr lang="es-EC"/>
                    </a:p>
                  </a:txBody>
                  <a:tcPr/>
                </a:tc>
                <a:tc hMerge="1">
                  <a:txBody>
                    <a:bodyPr/>
                    <a:lstStyle/>
                    <a:p>
                      <a:endParaRPr lang="es-EC" dirty="0"/>
                    </a:p>
                  </a:txBody>
                  <a:tcPr/>
                </a:tc>
              </a:tr>
              <a:tr h="2736578">
                <a:tc>
                  <a:txBody>
                    <a:bodyPr/>
                    <a:lstStyle/>
                    <a:p>
                      <a:pPr algn="ctr"/>
                      <a:endParaRPr lang="es-EC" dirty="0"/>
                    </a:p>
                  </a:txBody>
                  <a:tcPr anchor="ctr"/>
                </a:tc>
                <a:tc>
                  <a:txBody>
                    <a:bodyPr/>
                    <a:lstStyle/>
                    <a:p>
                      <a:pPr algn="ctr"/>
                      <a:r>
                        <a:rPr lang="es-EC" dirty="0" smtClean="0"/>
                        <a:t>Descripción</a:t>
                      </a:r>
                      <a:endParaRPr lang="es-EC" dirty="0"/>
                    </a:p>
                  </a:txBody>
                  <a:tcPr anchor="ctr"/>
                </a:tc>
                <a:tc>
                  <a:txBody>
                    <a:bodyPr/>
                    <a:lstStyle/>
                    <a:p>
                      <a:pPr marL="285750" indent="-285750" algn="just">
                        <a:buFont typeface="Arial" panose="020B0604020202020204" pitchFamily="34" charset="0"/>
                        <a:buChar char="•"/>
                      </a:pPr>
                      <a:r>
                        <a:rPr lang="es-EC" sz="1800" dirty="0" smtClean="0"/>
                        <a:t>Producto líquido formado por</a:t>
                      </a:r>
                      <a:r>
                        <a:rPr lang="es-EC" sz="1800" i="1" dirty="0" smtClean="0"/>
                        <a:t>: </a:t>
                      </a:r>
                      <a:r>
                        <a:rPr lang="es-EC" sz="1800" i="1" dirty="0" err="1" smtClean="0"/>
                        <a:t>Lactobacillus</a:t>
                      </a:r>
                      <a:r>
                        <a:rPr lang="es-EC" sz="1800" i="1" dirty="0" smtClean="0"/>
                        <a:t> </a:t>
                      </a:r>
                      <a:r>
                        <a:rPr lang="es-EC" sz="1800" i="1" dirty="0" err="1" smtClean="0"/>
                        <a:t>acidophilus</a:t>
                      </a:r>
                      <a:r>
                        <a:rPr lang="es-EC" sz="1800" i="1" dirty="0" smtClean="0"/>
                        <a:t>, </a:t>
                      </a:r>
                      <a:r>
                        <a:rPr lang="es-EC" sz="1800" i="1" dirty="0" err="1" smtClean="0"/>
                        <a:t>Lactobacillus</a:t>
                      </a:r>
                      <a:r>
                        <a:rPr lang="es-EC" sz="1800" i="1" dirty="0" smtClean="0"/>
                        <a:t> </a:t>
                      </a:r>
                      <a:r>
                        <a:rPr lang="es-EC" sz="1800" i="1" dirty="0" err="1" smtClean="0"/>
                        <a:t>plantarum</a:t>
                      </a:r>
                      <a:r>
                        <a:rPr lang="es-EC" sz="1800" i="1" dirty="0" smtClean="0"/>
                        <a:t> y</a:t>
                      </a:r>
                      <a:r>
                        <a:rPr lang="es-EC" sz="1800" dirty="0" smtClean="0"/>
                        <a:t> </a:t>
                      </a:r>
                      <a:r>
                        <a:rPr lang="es-EC" sz="1800" i="1" dirty="0" err="1" smtClean="0"/>
                        <a:t>Lactobacillus</a:t>
                      </a:r>
                      <a:r>
                        <a:rPr lang="es-EC" sz="1800" i="1" dirty="0" smtClean="0"/>
                        <a:t> </a:t>
                      </a:r>
                      <a:r>
                        <a:rPr lang="es-EC" sz="1800" i="1" dirty="0" err="1" smtClean="0"/>
                        <a:t>collinoides</a:t>
                      </a:r>
                      <a:r>
                        <a:rPr lang="es-EC" sz="1800" dirty="0" smtClean="0"/>
                        <a:t>. </a:t>
                      </a:r>
                    </a:p>
                    <a:p>
                      <a:pPr marL="285750" indent="-285750" algn="just">
                        <a:buFont typeface="Arial" panose="020B0604020202020204" pitchFamily="34" charset="0"/>
                        <a:buChar char="•"/>
                      </a:pPr>
                      <a:r>
                        <a:rPr lang="es-EC" sz="1800" dirty="0" smtClean="0"/>
                        <a:t>Fácil uso y aplicación. </a:t>
                      </a:r>
                    </a:p>
                    <a:p>
                      <a:pPr marL="285750" indent="-285750" algn="just">
                        <a:buFont typeface="Arial" panose="020B0604020202020204" pitchFamily="34" charset="0"/>
                        <a:buChar char="•"/>
                      </a:pPr>
                      <a:r>
                        <a:rPr lang="es-EC" sz="1800" dirty="0" smtClean="0"/>
                        <a:t>No es tóxico.</a:t>
                      </a:r>
                    </a:p>
                    <a:p>
                      <a:pPr marL="285750" indent="-285750" algn="just">
                        <a:buFont typeface="Arial" panose="020B0604020202020204" pitchFamily="34" charset="0"/>
                        <a:buChar char="•"/>
                      </a:pPr>
                      <a:r>
                        <a:rPr lang="es-EC" sz="1800" dirty="0" smtClean="0"/>
                        <a:t>Aditivo</a:t>
                      </a:r>
                      <a:r>
                        <a:rPr lang="es-EC" sz="1800" baseline="0" dirty="0" smtClean="0"/>
                        <a:t> para </a:t>
                      </a:r>
                      <a:r>
                        <a:rPr lang="es-EC" sz="1800" dirty="0" smtClean="0"/>
                        <a:t>fermentar y preservar los forrajes.</a:t>
                      </a:r>
                    </a:p>
                    <a:p>
                      <a:pPr marL="285750" indent="-285750" algn="just">
                        <a:buFont typeface="Arial" panose="020B0604020202020204" pitchFamily="34" charset="0"/>
                        <a:buChar char="•"/>
                      </a:pPr>
                      <a:r>
                        <a:rPr lang="es-EC" sz="1800" dirty="0" smtClean="0"/>
                        <a:t>Conserva el alimento ya que la acidificación del medio inhibe el desarrollo de microrganismo indeseables (levaduras, hongos, </a:t>
                      </a:r>
                      <a:r>
                        <a:rPr lang="es-EC" sz="1800" dirty="0" err="1" smtClean="0"/>
                        <a:t>enterobacterias</a:t>
                      </a:r>
                      <a:r>
                        <a:rPr lang="es-EC" sz="1800" dirty="0" smtClean="0"/>
                        <a:t>).</a:t>
                      </a:r>
                    </a:p>
                    <a:p>
                      <a:pPr marL="285750" indent="-285750" algn="just">
                        <a:buFont typeface="Arial" panose="020B0604020202020204" pitchFamily="34" charset="0"/>
                        <a:buChar char="•"/>
                      </a:pPr>
                      <a:r>
                        <a:rPr lang="es-EC" sz="1800" dirty="0" smtClean="0"/>
                        <a:t>Actualmente en el mercado no existen productos similares.</a:t>
                      </a:r>
                    </a:p>
                  </a:txBody>
                  <a:tcPr anchor="ctr"/>
                </a:tc>
              </a:tr>
              <a:tr h="1886543">
                <a:tc>
                  <a:txBody>
                    <a:bodyPr/>
                    <a:lstStyle/>
                    <a:p>
                      <a:pPr algn="ctr"/>
                      <a:endParaRPr lang="es-EC" dirty="0"/>
                    </a:p>
                  </a:txBody>
                  <a:tcPr anchor="ctr"/>
                </a:tc>
                <a:tc>
                  <a:txBody>
                    <a:bodyPr/>
                    <a:lstStyle/>
                    <a:p>
                      <a:pPr algn="ctr"/>
                      <a:r>
                        <a:rPr lang="es-EC" dirty="0" smtClean="0"/>
                        <a:t>Presentaciones</a:t>
                      </a:r>
                      <a:endParaRPr lang="es-EC" dirty="0"/>
                    </a:p>
                  </a:txBody>
                  <a:tcPr anchor="ctr"/>
                </a:tc>
                <a:tc>
                  <a:txBody>
                    <a:bodyPr/>
                    <a:lstStyle/>
                    <a:p>
                      <a:pPr marL="285750" indent="-285750" algn="just">
                        <a:buFont typeface="Arial" panose="020B0604020202020204" pitchFamily="34" charset="0"/>
                        <a:buChar char="•"/>
                      </a:pPr>
                      <a:endParaRPr lang="es-EC" sz="1400" dirty="0" smtClean="0"/>
                    </a:p>
                    <a:p>
                      <a:pPr marL="285750" indent="-285750" algn="just">
                        <a:buFont typeface="Arial" panose="020B0604020202020204" pitchFamily="34" charset="0"/>
                        <a:buChar char="•"/>
                      </a:pPr>
                      <a:endParaRPr lang="es-EC" sz="1400" dirty="0" smtClean="0"/>
                    </a:p>
                    <a:p>
                      <a:pPr marL="285750" indent="-285750" algn="just">
                        <a:buFont typeface="Arial" panose="020B0604020202020204" pitchFamily="34" charset="0"/>
                        <a:buChar char="•"/>
                      </a:pPr>
                      <a:r>
                        <a:rPr lang="es-EC" sz="1800" dirty="0" smtClean="0"/>
                        <a:t>1</a:t>
                      </a:r>
                      <a:r>
                        <a:rPr lang="es-EC" sz="1800" baseline="0" dirty="0" smtClean="0"/>
                        <a:t> litro</a:t>
                      </a:r>
                    </a:p>
                    <a:p>
                      <a:pPr marL="285750" indent="-285750" algn="just">
                        <a:buFont typeface="Arial" panose="020B0604020202020204" pitchFamily="34" charset="0"/>
                        <a:buChar char="•"/>
                      </a:pPr>
                      <a:r>
                        <a:rPr lang="es-EC" sz="1800" baseline="0" dirty="0" smtClean="0"/>
                        <a:t>Galón</a:t>
                      </a:r>
                    </a:p>
                    <a:p>
                      <a:pPr marL="285750" indent="-285750" algn="just">
                        <a:buFont typeface="Arial" panose="020B0604020202020204" pitchFamily="34" charset="0"/>
                        <a:buChar char="•"/>
                      </a:pPr>
                      <a:r>
                        <a:rPr lang="es-EC" sz="1800" baseline="0" dirty="0" smtClean="0"/>
                        <a:t>Caneca (20 litros)</a:t>
                      </a:r>
                    </a:p>
                    <a:p>
                      <a:pPr marL="285750" indent="-285750" algn="just">
                        <a:buFont typeface="Arial" panose="020B0604020202020204" pitchFamily="34" charset="0"/>
                        <a:buChar char="•"/>
                      </a:pPr>
                      <a:endParaRPr lang="es-EC" sz="1400" baseline="0" dirty="0" smtClean="0"/>
                    </a:p>
                    <a:p>
                      <a:pPr marL="285750" indent="-285750" algn="just">
                        <a:buFont typeface="Arial" panose="020B0604020202020204" pitchFamily="34" charset="0"/>
                        <a:buChar char="•"/>
                      </a:pPr>
                      <a:endParaRPr lang="es-EC" sz="1400" baseline="0" dirty="0" smtClean="0"/>
                    </a:p>
                    <a:p>
                      <a:pPr marL="285750" indent="-285750" algn="just">
                        <a:buFont typeface="Arial" panose="020B0604020202020204" pitchFamily="34" charset="0"/>
                        <a:buChar char="•"/>
                      </a:pPr>
                      <a:endParaRPr lang="es-EC" sz="1400" dirty="0"/>
                    </a:p>
                  </a:txBody>
                  <a:tcPr anchor="ctr"/>
                </a:tc>
              </a:tr>
            </a:tbl>
          </a:graphicData>
        </a:graphic>
      </p:graphicFrame>
      <p:sp>
        <p:nvSpPr>
          <p:cNvPr id="11" name="1 Título"/>
          <p:cNvSpPr txBox="1">
            <a:spLocks/>
          </p:cNvSpPr>
          <p:nvPr/>
        </p:nvSpPr>
        <p:spPr>
          <a:xfrm>
            <a:off x="196948" y="44624"/>
            <a:ext cx="10147524" cy="7920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sz="2800" b="1" dirty="0"/>
              <a:t>PROPUESTA DE COMERCIALIZACIÓN Y/O MARKETING</a:t>
            </a:r>
            <a:endParaRPr lang="es-EC" sz="2800" dirty="0"/>
          </a:p>
        </p:txBody>
      </p:sp>
      <p:pic>
        <p:nvPicPr>
          <p:cNvPr id="12" name="11 Imagen" descr="C:\Users\josebedon1960\Downloads\20180312_153051.jpg"/>
          <p:cNvPicPr/>
          <p:nvPr/>
        </p:nvPicPr>
        <p:blipFill rotWithShape="1">
          <a:blip r:embed="rId2" cstate="print">
            <a:extLst>
              <a:ext uri="{28A0092B-C50C-407E-A947-70E740481C1C}">
                <a14:useLocalDpi xmlns:a14="http://schemas.microsoft.com/office/drawing/2010/main" val="0"/>
              </a:ext>
            </a:extLst>
          </a:blip>
          <a:srcRect l="14856" r="11634"/>
          <a:stretch/>
        </p:blipFill>
        <p:spPr bwMode="auto">
          <a:xfrm rot="5400000">
            <a:off x="1225910" y="1804288"/>
            <a:ext cx="1368153" cy="1800200"/>
          </a:xfrm>
          <a:prstGeom prst="rect">
            <a:avLst/>
          </a:prstGeom>
          <a:noFill/>
          <a:ln>
            <a:noFill/>
          </a:ln>
          <a:extLst>
            <a:ext uri="{53640926-AAD7-44D8-BBD7-CCE9431645EC}">
              <a14:shadowObscured xmlns:a14="http://schemas.microsoft.com/office/drawing/2010/main"/>
            </a:ext>
          </a:extLst>
        </p:spPr>
      </p:pic>
      <p:pic>
        <p:nvPicPr>
          <p:cNvPr id="13" name="12 Imagen"/>
          <p:cNvPicPr/>
          <p:nvPr/>
        </p:nvPicPr>
        <p:blipFill rotWithShape="1">
          <a:blip r:embed="rId3"/>
          <a:srcRect l="53120" t="33441" r="30634" b="26624"/>
          <a:stretch/>
        </p:blipFill>
        <p:spPr bwMode="auto">
          <a:xfrm>
            <a:off x="1000337" y="3406724"/>
            <a:ext cx="1809750" cy="1512168"/>
          </a:xfrm>
          <a:prstGeom prst="rect">
            <a:avLst/>
          </a:prstGeom>
          <a:ln>
            <a:noFill/>
          </a:ln>
          <a:extLst>
            <a:ext uri="{53640926-AAD7-44D8-BBD7-CCE9431645EC}">
              <a14:shadowObscured xmlns:a14="http://schemas.microsoft.com/office/drawing/2010/main"/>
            </a:ext>
          </a:extLst>
        </p:spPr>
      </p:pic>
      <p:pic>
        <p:nvPicPr>
          <p:cNvPr id="14" name="13 Imagen"/>
          <p:cNvPicPr/>
          <p:nvPr/>
        </p:nvPicPr>
        <p:blipFill rotWithShape="1">
          <a:blip r:embed="rId4"/>
          <a:srcRect l="56406" t="31819" r="22054" b="21104"/>
          <a:stretch/>
        </p:blipFill>
        <p:spPr bwMode="auto">
          <a:xfrm>
            <a:off x="1009887" y="4930221"/>
            <a:ext cx="1800200" cy="18011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464081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1354" y="908720"/>
            <a:ext cx="11788726" cy="508918"/>
          </a:xfrm>
          <a:effectLst/>
        </p:spPr>
        <p:style>
          <a:lnRef idx="1">
            <a:schemeClr val="accent3"/>
          </a:lnRef>
          <a:fillRef idx="2">
            <a:schemeClr val="accent3"/>
          </a:fillRef>
          <a:effectRef idx="1">
            <a:schemeClr val="accent3"/>
          </a:effectRef>
          <a:fontRef idx="minor">
            <a:schemeClr val="dk1"/>
          </a:fontRef>
        </p:style>
        <p:txBody>
          <a:bodyPr>
            <a:normAutofit fontScale="90000"/>
          </a:bodyPr>
          <a:lstStyle/>
          <a:p>
            <a:r>
              <a:rPr lang="es-EC" dirty="0" smtClean="0"/>
              <a:t>Marketing mix</a:t>
            </a:r>
            <a:endParaRPr lang="es-EC" dirty="0"/>
          </a:p>
        </p:txBody>
      </p:sp>
      <p:graphicFrame>
        <p:nvGraphicFramePr>
          <p:cNvPr id="10" name="9 Marcador de contenido"/>
          <p:cNvGraphicFramePr>
            <a:graphicFrameLocks noGrp="1"/>
          </p:cNvGraphicFramePr>
          <p:nvPr>
            <p:ph idx="1"/>
            <p:extLst>
              <p:ext uri="{D42A27DB-BD31-4B8C-83A1-F6EECF244321}">
                <p14:modId xmlns:p14="http://schemas.microsoft.com/office/powerpoint/2010/main" val="3405076069"/>
              </p:ext>
            </p:extLst>
          </p:nvPr>
        </p:nvGraphicFramePr>
        <p:xfrm>
          <a:off x="506437" y="1600202"/>
          <a:ext cx="11451101" cy="1082015"/>
        </p:xfrm>
        <a:graphic>
          <a:graphicData uri="http://schemas.openxmlformats.org/drawingml/2006/table">
            <a:tbl>
              <a:tblPr firstRow="1" bandRow="1">
                <a:tableStyleId>{5C22544A-7EE6-4342-B048-85BDC9FD1C3A}</a:tableStyleId>
              </a:tblPr>
              <a:tblGrid>
                <a:gridCol w="3103685"/>
                <a:gridCol w="8347416"/>
              </a:tblGrid>
              <a:tr h="320456">
                <a:tc gridSpan="2">
                  <a:txBody>
                    <a:bodyPr/>
                    <a:lstStyle/>
                    <a:p>
                      <a:pPr algn="ctr"/>
                      <a:r>
                        <a:rPr lang="es-EC" dirty="0" smtClean="0">
                          <a:solidFill>
                            <a:schemeClr val="tx1"/>
                          </a:solidFill>
                        </a:rPr>
                        <a:t>PRODUCTO</a:t>
                      </a:r>
                      <a:endParaRPr lang="es-EC" dirty="0">
                        <a:solidFill>
                          <a:schemeClr val="tx1"/>
                        </a:solidFill>
                      </a:endParaRPr>
                    </a:p>
                  </a:txBody>
                  <a:tcPr anchor="ctr"/>
                </a:tc>
                <a:tc hMerge="1">
                  <a:txBody>
                    <a:bodyPr/>
                    <a:lstStyle/>
                    <a:p>
                      <a:endParaRPr lang="es-EC"/>
                    </a:p>
                  </a:txBody>
                  <a:tcPr/>
                </a:tc>
              </a:tr>
              <a:tr h="716255">
                <a:tc>
                  <a:txBody>
                    <a:bodyPr/>
                    <a:lstStyle/>
                    <a:p>
                      <a:pPr algn="ctr"/>
                      <a:r>
                        <a:rPr lang="es-EC" dirty="0" smtClean="0"/>
                        <a:t>Etiqueta</a:t>
                      </a:r>
                      <a:endParaRPr lang="es-EC" dirty="0"/>
                    </a:p>
                  </a:txBody>
                  <a:tcPr anchor="ctr"/>
                </a:tc>
                <a:tc>
                  <a:txBody>
                    <a:bodyPr/>
                    <a:lstStyle/>
                    <a:p>
                      <a:pPr algn="ctr"/>
                      <a:r>
                        <a:rPr lang="es-EC" sz="1800" kern="1200" dirty="0" smtClean="0">
                          <a:solidFill>
                            <a:schemeClr val="dk1"/>
                          </a:solidFill>
                          <a:effectLst/>
                          <a:latin typeface="+mn-lt"/>
                          <a:ea typeface="+mn-ea"/>
                          <a:cs typeface="+mn-cs"/>
                        </a:rPr>
                        <a:t>Diseñada en base a la norma INEN 221:1997</a:t>
                      </a:r>
                      <a:endParaRPr lang="es-EC" dirty="0"/>
                    </a:p>
                  </a:txBody>
                  <a:tcPr anchor="ctr"/>
                </a:tc>
              </a:tr>
            </a:tbl>
          </a:graphicData>
        </a:graphic>
      </p:graphicFrame>
      <p:sp>
        <p:nvSpPr>
          <p:cNvPr id="11" name="1 Título"/>
          <p:cNvSpPr txBox="1">
            <a:spLocks/>
          </p:cNvSpPr>
          <p:nvPr/>
        </p:nvSpPr>
        <p:spPr>
          <a:xfrm>
            <a:off x="281354" y="44624"/>
            <a:ext cx="10063118" cy="7920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sz="2800" b="1" dirty="0"/>
              <a:t>PROPUESTA DE COMERCIALIZACIÓN Y/O MARKETING</a:t>
            </a:r>
            <a:endParaRPr lang="es-EC" sz="2800" dirty="0"/>
          </a:p>
        </p:txBody>
      </p:sp>
      <p:pic>
        <p:nvPicPr>
          <p:cNvPr id="8" name="7 Imagen"/>
          <p:cNvPicPr/>
          <p:nvPr/>
        </p:nvPicPr>
        <p:blipFill rotWithShape="1">
          <a:blip r:embed="rId2"/>
          <a:srcRect l="35583" t="24342" r="18796" b="15288"/>
          <a:stretch/>
        </p:blipFill>
        <p:spPr bwMode="auto">
          <a:xfrm>
            <a:off x="506436" y="2864781"/>
            <a:ext cx="5444197" cy="3757892"/>
          </a:xfrm>
          <a:prstGeom prst="rect">
            <a:avLst/>
          </a:prstGeom>
          <a:ln>
            <a:noFill/>
          </a:ln>
          <a:extLst>
            <a:ext uri="{53640926-AAD7-44D8-BBD7-CCE9431645EC}">
              <a14:shadowObscured xmlns:a14="http://schemas.microsoft.com/office/drawing/2010/main"/>
            </a:ext>
          </a:extLst>
        </p:spPr>
      </p:pic>
      <p:pic>
        <p:nvPicPr>
          <p:cNvPr id="9" name="8 Imagen"/>
          <p:cNvPicPr/>
          <p:nvPr/>
        </p:nvPicPr>
        <p:blipFill rotWithShape="1">
          <a:blip r:embed="rId3"/>
          <a:srcRect l="35766" t="23369" r="18613" b="15612"/>
          <a:stretch/>
        </p:blipFill>
        <p:spPr bwMode="auto">
          <a:xfrm>
            <a:off x="6415757" y="2864781"/>
            <a:ext cx="5401107" cy="37578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335519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677" y="908720"/>
            <a:ext cx="11844997" cy="508918"/>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s-EC" dirty="0" smtClean="0"/>
              <a:t>Marketing mix</a:t>
            </a:r>
            <a:endParaRPr lang="es-EC" dirty="0"/>
          </a:p>
        </p:txBody>
      </p:sp>
      <p:graphicFrame>
        <p:nvGraphicFramePr>
          <p:cNvPr id="10" name="9 Marcador de contenido"/>
          <p:cNvGraphicFramePr>
            <a:graphicFrameLocks noGrp="1"/>
          </p:cNvGraphicFramePr>
          <p:nvPr>
            <p:ph idx="1"/>
            <p:extLst>
              <p:ext uri="{D42A27DB-BD31-4B8C-83A1-F6EECF244321}">
                <p14:modId xmlns:p14="http://schemas.microsoft.com/office/powerpoint/2010/main" val="3559227601"/>
              </p:ext>
            </p:extLst>
          </p:nvPr>
        </p:nvGraphicFramePr>
        <p:xfrm>
          <a:off x="281353" y="1600201"/>
          <a:ext cx="11577711" cy="1636846"/>
        </p:xfrm>
        <a:graphic>
          <a:graphicData uri="http://schemas.openxmlformats.org/drawingml/2006/table">
            <a:tbl>
              <a:tblPr firstRow="1" bandRow="1">
                <a:tableStyleId>{5C22544A-7EE6-4342-B048-85BDC9FD1C3A}</a:tableStyleId>
              </a:tblPr>
              <a:tblGrid>
                <a:gridCol w="11577711"/>
              </a:tblGrid>
              <a:tr h="303551">
                <a:tc>
                  <a:txBody>
                    <a:bodyPr/>
                    <a:lstStyle/>
                    <a:p>
                      <a:pPr algn="ctr"/>
                      <a:r>
                        <a:rPr lang="es-EC" dirty="0" smtClean="0">
                          <a:solidFill>
                            <a:schemeClr val="tx1"/>
                          </a:solidFill>
                        </a:rPr>
                        <a:t>PRECIO</a:t>
                      </a:r>
                      <a:endParaRPr lang="es-EC" dirty="0">
                        <a:solidFill>
                          <a:schemeClr val="tx1"/>
                        </a:solidFill>
                      </a:endParaRPr>
                    </a:p>
                  </a:txBody>
                  <a:tcPr anchor="ctr"/>
                </a:tc>
              </a:tr>
              <a:tr h="758878">
                <a:tc>
                  <a:txBody>
                    <a:bodyPr/>
                    <a:lstStyle/>
                    <a:p>
                      <a:r>
                        <a:rPr lang="es-EC" dirty="0" smtClean="0"/>
                        <a:t>Ya que no existen productos iguales en el mercado para realizar el cálculo del precio de acuerdo a la competencia, se</a:t>
                      </a:r>
                      <a:r>
                        <a:rPr lang="es-EC" baseline="0" dirty="0" smtClean="0"/>
                        <a:t> </a:t>
                      </a:r>
                      <a:r>
                        <a:rPr lang="es-EC" dirty="0" smtClean="0"/>
                        <a:t>definió el precio mediante un incremento sobre su costo total de producción</a:t>
                      </a:r>
                    </a:p>
                  </a:txBody>
                  <a:tcPr anchor="ctr"/>
                </a:tc>
              </a:tr>
              <a:tr h="512208">
                <a:tc>
                  <a:txBody>
                    <a:bodyPr/>
                    <a:lstStyle/>
                    <a:p>
                      <a:r>
                        <a:rPr lang="es-EC" dirty="0" smtClean="0"/>
                        <a:t>Añadió un porcentaje de aproximadamente el 75% sobre el costo neto</a:t>
                      </a:r>
                    </a:p>
                  </a:txBody>
                  <a:tcPr anchor="ctr"/>
                </a:tc>
              </a:tr>
            </a:tbl>
          </a:graphicData>
        </a:graphic>
      </p:graphicFrame>
      <p:sp>
        <p:nvSpPr>
          <p:cNvPr id="11" name="1 Título"/>
          <p:cNvSpPr txBox="1">
            <a:spLocks/>
          </p:cNvSpPr>
          <p:nvPr/>
        </p:nvSpPr>
        <p:spPr>
          <a:xfrm>
            <a:off x="140677" y="44624"/>
            <a:ext cx="10203795" cy="7920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sz="2800" b="1" dirty="0"/>
              <a:t>PROPUESTA DE COMERCIALIZACIÓN Y/O MARKETING</a:t>
            </a:r>
            <a:endParaRPr lang="es-EC" sz="2800" dirty="0"/>
          </a:p>
        </p:txBody>
      </p:sp>
      <p:sp>
        <p:nvSpPr>
          <p:cNvPr id="3" name="2 Rectángulo"/>
          <p:cNvSpPr/>
          <p:nvPr/>
        </p:nvSpPr>
        <p:spPr>
          <a:xfrm>
            <a:off x="1775520" y="6095038"/>
            <a:ext cx="8830816" cy="461665"/>
          </a:xfrm>
          <a:prstGeom prst="rect">
            <a:avLst/>
          </a:prstGeom>
        </p:spPr>
        <p:txBody>
          <a:bodyPr wrap="square">
            <a:spAutoFit/>
          </a:bodyPr>
          <a:lstStyle/>
          <a:p>
            <a:pPr>
              <a:defRPr/>
            </a:pPr>
            <a:r>
              <a:rPr lang="es-EC" sz="1200" dirty="0"/>
              <a:t>Por políticas de la empresa y el compromiso de confidencialidad no se pueden especificar los costos específicos de cada partida, por lo que sólo hizo mención general de ellas.</a:t>
            </a:r>
          </a:p>
        </p:txBody>
      </p:sp>
      <p:graphicFrame>
        <p:nvGraphicFramePr>
          <p:cNvPr id="4" name="3 Tabla"/>
          <p:cNvGraphicFramePr>
            <a:graphicFrameLocks noGrp="1"/>
          </p:cNvGraphicFramePr>
          <p:nvPr>
            <p:extLst>
              <p:ext uri="{D42A27DB-BD31-4B8C-83A1-F6EECF244321}">
                <p14:modId xmlns:p14="http://schemas.microsoft.com/office/powerpoint/2010/main" val="3497884250"/>
              </p:ext>
            </p:extLst>
          </p:nvPr>
        </p:nvGraphicFramePr>
        <p:xfrm>
          <a:off x="1991544" y="4293096"/>
          <a:ext cx="3240360" cy="1440160"/>
        </p:xfrm>
        <a:graphic>
          <a:graphicData uri="http://schemas.openxmlformats.org/drawingml/2006/table">
            <a:tbl>
              <a:tblPr firstRow="1" firstCol="1" bandRow="1">
                <a:tableStyleId>{5C22544A-7EE6-4342-B048-85BDC9FD1C3A}</a:tableStyleId>
              </a:tblPr>
              <a:tblGrid>
                <a:gridCol w="1907494"/>
                <a:gridCol w="1332866"/>
              </a:tblGrid>
              <a:tr h="360040">
                <a:tc>
                  <a:txBody>
                    <a:bodyPr/>
                    <a:lstStyle/>
                    <a:p>
                      <a:pPr indent="450215" algn="just">
                        <a:lnSpc>
                          <a:spcPct val="115000"/>
                        </a:lnSpc>
                        <a:spcAft>
                          <a:spcPts val="0"/>
                        </a:spcAft>
                      </a:pPr>
                      <a:r>
                        <a:rPr lang="es-EC" sz="1200" dirty="0">
                          <a:solidFill>
                            <a:schemeClr val="tx1"/>
                          </a:solidFill>
                          <a:effectLst/>
                        </a:rPr>
                        <a:t>Presentación</a:t>
                      </a:r>
                      <a:endParaRPr lang="es-EC" sz="1200" dirty="0">
                        <a:solidFill>
                          <a:schemeClr val="tx1"/>
                        </a:solidFill>
                        <a:effectLst/>
                        <a:latin typeface="Arial"/>
                        <a:ea typeface="Times New Roman"/>
                        <a:cs typeface="Times New Roman"/>
                      </a:endParaRPr>
                    </a:p>
                  </a:txBody>
                  <a:tcPr marL="68580" marR="68580" marT="0" marB="0"/>
                </a:tc>
                <a:tc>
                  <a:txBody>
                    <a:bodyPr/>
                    <a:lstStyle/>
                    <a:p>
                      <a:pPr indent="450215" algn="just">
                        <a:lnSpc>
                          <a:spcPct val="115000"/>
                        </a:lnSpc>
                        <a:spcAft>
                          <a:spcPts val="0"/>
                        </a:spcAft>
                      </a:pPr>
                      <a:r>
                        <a:rPr lang="es-EC" sz="1200" dirty="0">
                          <a:solidFill>
                            <a:schemeClr val="tx1"/>
                          </a:solidFill>
                          <a:effectLst/>
                        </a:rPr>
                        <a:t>Precio</a:t>
                      </a:r>
                      <a:endParaRPr lang="es-EC" sz="1200" dirty="0">
                        <a:solidFill>
                          <a:schemeClr val="tx1"/>
                        </a:solidFill>
                        <a:effectLst/>
                        <a:latin typeface="Arial"/>
                        <a:ea typeface="Times New Roman"/>
                        <a:cs typeface="Times New Roman"/>
                      </a:endParaRPr>
                    </a:p>
                  </a:txBody>
                  <a:tcPr marL="68580" marR="68580" marT="0" marB="0"/>
                </a:tc>
              </a:tr>
              <a:tr h="360040">
                <a:tc>
                  <a:txBody>
                    <a:bodyPr/>
                    <a:lstStyle/>
                    <a:p>
                      <a:pPr indent="450215" algn="just">
                        <a:lnSpc>
                          <a:spcPct val="115000"/>
                        </a:lnSpc>
                        <a:spcAft>
                          <a:spcPts val="0"/>
                        </a:spcAft>
                      </a:pPr>
                      <a:r>
                        <a:rPr lang="es-EC" sz="1200" dirty="0">
                          <a:solidFill>
                            <a:schemeClr val="tx1"/>
                          </a:solidFill>
                          <a:effectLst/>
                        </a:rPr>
                        <a:t>1 litro</a:t>
                      </a:r>
                      <a:endParaRPr lang="es-EC" sz="1200" dirty="0">
                        <a:solidFill>
                          <a:schemeClr val="tx1"/>
                        </a:solidFill>
                        <a:effectLst/>
                        <a:latin typeface="Arial"/>
                        <a:ea typeface="Times New Roman"/>
                        <a:cs typeface="Times New Roman"/>
                      </a:endParaRPr>
                    </a:p>
                  </a:txBody>
                  <a:tcPr marL="68580" marR="68580" marT="0" marB="0"/>
                </a:tc>
                <a:tc>
                  <a:txBody>
                    <a:bodyPr/>
                    <a:lstStyle/>
                    <a:p>
                      <a:pPr indent="450215" algn="just">
                        <a:lnSpc>
                          <a:spcPct val="115000"/>
                        </a:lnSpc>
                        <a:spcAft>
                          <a:spcPts val="0"/>
                        </a:spcAft>
                      </a:pPr>
                      <a:r>
                        <a:rPr lang="es-EC" sz="1200">
                          <a:solidFill>
                            <a:schemeClr val="tx1"/>
                          </a:solidFill>
                          <a:effectLst/>
                        </a:rPr>
                        <a:t>$ 14</a:t>
                      </a:r>
                      <a:endParaRPr lang="es-EC" sz="1200">
                        <a:solidFill>
                          <a:schemeClr val="tx1"/>
                        </a:solidFill>
                        <a:effectLst/>
                        <a:latin typeface="Arial"/>
                        <a:ea typeface="Times New Roman"/>
                        <a:cs typeface="Times New Roman"/>
                      </a:endParaRPr>
                    </a:p>
                  </a:txBody>
                  <a:tcPr marL="68580" marR="68580" marT="0" marB="0"/>
                </a:tc>
              </a:tr>
              <a:tr h="360040">
                <a:tc>
                  <a:txBody>
                    <a:bodyPr/>
                    <a:lstStyle/>
                    <a:p>
                      <a:pPr indent="450215" algn="just">
                        <a:lnSpc>
                          <a:spcPct val="115000"/>
                        </a:lnSpc>
                        <a:spcAft>
                          <a:spcPts val="0"/>
                        </a:spcAft>
                      </a:pPr>
                      <a:r>
                        <a:rPr lang="es-EC" sz="1200" dirty="0">
                          <a:solidFill>
                            <a:schemeClr val="tx1"/>
                          </a:solidFill>
                          <a:effectLst/>
                        </a:rPr>
                        <a:t>4 litros</a:t>
                      </a:r>
                      <a:endParaRPr lang="es-EC" sz="1200" dirty="0">
                        <a:solidFill>
                          <a:schemeClr val="tx1"/>
                        </a:solidFill>
                        <a:effectLst/>
                        <a:latin typeface="Arial"/>
                        <a:ea typeface="Times New Roman"/>
                        <a:cs typeface="Times New Roman"/>
                      </a:endParaRPr>
                    </a:p>
                  </a:txBody>
                  <a:tcPr marL="68580" marR="68580" marT="0" marB="0"/>
                </a:tc>
                <a:tc>
                  <a:txBody>
                    <a:bodyPr/>
                    <a:lstStyle/>
                    <a:p>
                      <a:pPr indent="450215" algn="just">
                        <a:lnSpc>
                          <a:spcPct val="115000"/>
                        </a:lnSpc>
                        <a:spcAft>
                          <a:spcPts val="0"/>
                        </a:spcAft>
                      </a:pPr>
                      <a:r>
                        <a:rPr lang="es-EC" sz="1200">
                          <a:solidFill>
                            <a:schemeClr val="tx1"/>
                          </a:solidFill>
                          <a:effectLst/>
                        </a:rPr>
                        <a:t>$ 55</a:t>
                      </a:r>
                      <a:endParaRPr lang="es-EC" sz="1200">
                        <a:solidFill>
                          <a:schemeClr val="tx1"/>
                        </a:solidFill>
                        <a:effectLst/>
                        <a:latin typeface="Arial"/>
                        <a:ea typeface="Times New Roman"/>
                        <a:cs typeface="Times New Roman"/>
                      </a:endParaRPr>
                    </a:p>
                  </a:txBody>
                  <a:tcPr marL="68580" marR="68580" marT="0" marB="0"/>
                </a:tc>
              </a:tr>
              <a:tr h="360040">
                <a:tc>
                  <a:txBody>
                    <a:bodyPr/>
                    <a:lstStyle/>
                    <a:p>
                      <a:pPr indent="450215" algn="just">
                        <a:lnSpc>
                          <a:spcPct val="115000"/>
                        </a:lnSpc>
                        <a:spcAft>
                          <a:spcPts val="0"/>
                        </a:spcAft>
                      </a:pPr>
                      <a:r>
                        <a:rPr lang="es-EC" sz="1200" dirty="0">
                          <a:solidFill>
                            <a:schemeClr val="tx1"/>
                          </a:solidFill>
                          <a:effectLst/>
                        </a:rPr>
                        <a:t>20 litros</a:t>
                      </a:r>
                      <a:endParaRPr lang="es-EC" sz="1200" dirty="0">
                        <a:solidFill>
                          <a:schemeClr val="tx1"/>
                        </a:solidFill>
                        <a:effectLst/>
                        <a:latin typeface="Arial"/>
                        <a:ea typeface="Times New Roman"/>
                        <a:cs typeface="Times New Roman"/>
                      </a:endParaRPr>
                    </a:p>
                  </a:txBody>
                  <a:tcPr marL="68580" marR="68580" marT="0" marB="0"/>
                </a:tc>
                <a:tc>
                  <a:txBody>
                    <a:bodyPr/>
                    <a:lstStyle/>
                    <a:p>
                      <a:pPr indent="450215" algn="just">
                        <a:lnSpc>
                          <a:spcPct val="115000"/>
                        </a:lnSpc>
                        <a:spcAft>
                          <a:spcPts val="0"/>
                        </a:spcAft>
                      </a:pPr>
                      <a:r>
                        <a:rPr lang="es-EC" sz="1200" dirty="0">
                          <a:solidFill>
                            <a:schemeClr val="tx1"/>
                          </a:solidFill>
                          <a:effectLst/>
                        </a:rPr>
                        <a:t>$ 265</a:t>
                      </a:r>
                      <a:endParaRPr lang="es-EC" sz="1200" dirty="0">
                        <a:solidFill>
                          <a:schemeClr val="tx1"/>
                        </a:solidFill>
                        <a:effectLst/>
                        <a:latin typeface="Arial"/>
                        <a:ea typeface="Times New Roman"/>
                        <a:cs typeface="Times New Roman"/>
                      </a:endParaRPr>
                    </a:p>
                  </a:txBody>
                  <a:tcPr marL="68580" marR="68580" marT="0" marB="0"/>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3045100044"/>
              </p:ext>
            </p:extLst>
          </p:nvPr>
        </p:nvGraphicFramePr>
        <p:xfrm>
          <a:off x="6436682" y="4250254"/>
          <a:ext cx="3907790" cy="1483002"/>
        </p:xfrm>
        <a:graphic>
          <a:graphicData uri="http://schemas.openxmlformats.org/drawingml/2006/table">
            <a:tbl>
              <a:tblPr firstRow="1" firstCol="1" bandRow="1">
                <a:tableStyleId>{5C22544A-7EE6-4342-B048-85BDC9FD1C3A}</a:tableStyleId>
              </a:tblPr>
              <a:tblGrid>
                <a:gridCol w="2204085"/>
                <a:gridCol w="1703705"/>
              </a:tblGrid>
              <a:tr h="494334">
                <a:tc>
                  <a:txBody>
                    <a:bodyPr/>
                    <a:lstStyle/>
                    <a:p>
                      <a:pPr marL="252095" indent="450215" algn="just">
                        <a:lnSpc>
                          <a:spcPct val="200000"/>
                        </a:lnSpc>
                        <a:spcAft>
                          <a:spcPts val="0"/>
                        </a:spcAft>
                      </a:pPr>
                      <a:r>
                        <a:rPr lang="es-EC" sz="1200" dirty="0">
                          <a:solidFill>
                            <a:schemeClr val="tx1"/>
                          </a:solidFill>
                          <a:effectLst/>
                        </a:rPr>
                        <a:t> Cantidad</a:t>
                      </a:r>
                      <a:endParaRPr lang="es-EC" sz="1200" dirty="0">
                        <a:solidFill>
                          <a:schemeClr val="tx1"/>
                        </a:solidFill>
                        <a:effectLst/>
                        <a:latin typeface="Arial"/>
                        <a:ea typeface="Times New Roman"/>
                        <a:cs typeface="Times New Roman"/>
                      </a:endParaRPr>
                    </a:p>
                  </a:txBody>
                  <a:tcPr marL="68580" marR="68580" marT="0" marB="0"/>
                </a:tc>
                <a:tc>
                  <a:txBody>
                    <a:bodyPr/>
                    <a:lstStyle/>
                    <a:p>
                      <a:pPr marL="252095" indent="450215" algn="just">
                        <a:lnSpc>
                          <a:spcPct val="200000"/>
                        </a:lnSpc>
                        <a:spcAft>
                          <a:spcPts val="0"/>
                        </a:spcAft>
                      </a:pPr>
                      <a:r>
                        <a:rPr lang="es-EC" sz="1200">
                          <a:solidFill>
                            <a:schemeClr val="tx1"/>
                          </a:solidFill>
                          <a:effectLst/>
                        </a:rPr>
                        <a:t>Descuento</a:t>
                      </a:r>
                      <a:endParaRPr lang="es-EC" sz="1200">
                        <a:solidFill>
                          <a:schemeClr val="tx1"/>
                        </a:solidFill>
                        <a:effectLst/>
                        <a:latin typeface="Arial"/>
                        <a:ea typeface="Times New Roman"/>
                        <a:cs typeface="Times New Roman"/>
                      </a:endParaRPr>
                    </a:p>
                  </a:txBody>
                  <a:tcPr marL="68580" marR="68580" marT="0" marB="0"/>
                </a:tc>
              </a:tr>
              <a:tr h="494334">
                <a:tc>
                  <a:txBody>
                    <a:bodyPr/>
                    <a:lstStyle/>
                    <a:p>
                      <a:pPr marL="252095" indent="450215" algn="just">
                        <a:lnSpc>
                          <a:spcPct val="200000"/>
                        </a:lnSpc>
                        <a:spcAft>
                          <a:spcPts val="0"/>
                        </a:spcAft>
                      </a:pPr>
                      <a:r>
                        <a:rPr lang="es-EC" sz="1200" dirty="0">
                          <a:solidFill>
                            <a:schemeClr val="tx1"/>
                          </a:solidFill>
                          <a:effectLst/>
                        </a:rPr>
                        <a:t>De 250 a 500 litros</a:t>
                      </a:r>
                      <a:endParaRPr lang="es-EC" sz="1200" dirty="0">
                        <a:solidFill>
                          <a:schemeClr val="tx1"/>
                        </a:solidFill>
                        <a:effectLst/>
                        <a:latin typeface="Arial"/>
                        <a:ea typeface="Times New Roman"/>
                        <a:cs typeface="Times New Roman"/>
                      </a:endParaRPr>
                    </a:p>
                  </a:txBody>
                  <a:tcPr marL="68580" marR="68580" marT="0" marB="0"/>
                </a:tc>
                <a:tc>
                  <a:txBody>
                    <a:bodyPr/>
                    <a:lstStyle/>
                    <a:p>
                      <a:pPr marL="252095" indent="450215" algn="just">
                        <a:lnSpc>
                          <a:spcPct val="200000"/>
                        </a:lnSpc>
                        <a:spcAft>
                          <a:spcPts val="0"/>
                        </a:spcAft>
                      </a:pPr>
                      <a:r>
                        <a:rPr lang="es-EC" sz="1200" dirty="0">
                          <a:solidFill>
                            <a:schemeClr val="tx1"/>
                          </a:solidFill>
                          <a:effectLst/>
                        </a:rPr>
                        <a:t>5%</a:t>
                      </a:r>
                      <a:endParaRPr lang="es-EC" sz="1200" dirty="0">
                        <a:solidFill>
                          <a:schemeClr val="tx1"/>
                        </a:solidFill>
                        <a:effectLst/>
                        <a:latin typeface="Arial"/>
                        <a:ea typeface="Times New Roman"/>
                        <a:cs typeface="Times New Roman"/>
                      </a:endParaRPr>
                    </a:p>
                  </a:txBody>
                  <a:tcPr marL="68580" marR="68580" marT="0" marB="0"/>
                </a:tc>
              </a:tr>
              <a:tr h="494334">
                <a:tc>
                  <a:txBody>
                    <a:bodyPr/>
                    <a:lstStyle/>
                    <a:p>
                      <a:pPr marL="252095" indent="450215" algn="just">
                        <a:lnSpc>
                          <a:spcPct val="200000"/>
                        </a:lnSpc>
                        <a:spcAft>
                          <a:spcPts val="0"/>
                        </a:spcAft>
                      </a:pPr>
                      <a:r>
                        <a:rPr lang="es-EC" sz="1200">
                          <a:solidFill>
                            <a:schemeClr val="tx1"/>
                          </a:solidFill>
                          <a:effectLst/>
                        </a:rPr>
                        <a:t>Mayor a 500 litros</a:t>
                      </a:r>
                      <a:endParaRPr lang="es-EC" sz="1200">
                        <a:solidFill>
                          <a:schemeClr val="tx1"/>
                        </a:solidFill>
                        <a:effectLst/>
                        <a:latin typeface="Arial"/>
                        <a:ea typeface="Times New Roman"/>
                        <a:cs typeface="Times New Roman"/>
                      </a:endParaRPr>
                    </a:p>
                  </a:txBody>
                  <a:tcPr marL="68580" marR="68580" marT="0" marB="0"/>
                </a:tc>
                <a:tc>
                  <a:txBody>
                    <a:bodyPr/>
                    <a:lstStyle/>
                    <a:p>
                      <a:pPr marL="252095" indent="450215" algn="just">
                        <a:lnSpc>
                          <a:spcPct val="200000"/>
                        </a:lnSpc>
                        <a:spcAft>
                          <a:spcPts val="0"/>
                        </a:spcAft>
                      </a:pPr>
                      <a:r>
                        <a:rPr lang="es-EC" sz="1200" dirty="0">
                          <a:solidFill>
                            <a:schemeClr val="tx1"/>
                          </a:solidFill>
                          <a:effectLst/>
                        </a:rPr>
                        <a:t>10%</a:t>
                      </a:r>
                      <a:endParaRPr lang="es-EC" sz="1200" dirty="0">
                        <a:solidFill>
                          <a:schemeClr val="tx1"/>
                        </a:solidFill>
                        <a:effectLst/>
                        <a:latin typeface="Arial"/>
                        <a:ea typeface="Times New Roman"/>
                        <a:cs typeface="Times New Roman"/>
                      </a:endParaRPr>
                    </a:p>
                  </a:txBody>
                  <a:tcPr marL="68580" marR="68580" marT="0" marB="0"/>
                </a:tc>
              </a:tr>
            </a:tbl>
          </a:graphicData>
        </a:graphic>
      </p:graphicFrame>
      <p:sp>
        <p:nvSpPr>
          <p:cNvPr id="7" name="6 Rectángulo"/>
          <p:cNvSpPr/>
          <p:nvPr/>
        </p:nvSpPr>
        <p:spPr>
          <a:xfrm>
            <a:off x="6299448" y="3645024"/>
            <a:ext cx="3973016" cy="523220"/>
          </a:xfrm>
          <a:prstGeom prst="rect">
            <a:avLst/>
          </a:prstGeom>
        </p:spPr>
        <p:txBody>
          <a:bodyPr wrap="square">
            <a:spAutoFit/>
          </a:bodyPr>
          <a:lstStyle/>
          <a:p>
            <a:pPr indent="450850" algn="ctr" fontAlgn="base">
              <a:spcBef>
                <a:spcPct val="0"/>
              </a:spcBef>
              <a:spcAft>
                <a:spcPct val="0"/>
              </a:spcAft>
            </a:pPr>
            <a:r>
              <a:rPr lang="es-EC" altLang="es-EC" sz="1400" i="1" dirty="0" bmk="">
                <a:latin typeface="Arial" pitchFamily="34" charset="0"/>
                <a:ea typeface="Times New Roman" pitchFamily="18" charset="0"/>
                <a:cs typeface="Times New Roman" pitchFamily="18" charset="0"/>
              </a:rPr>
              <a:t>Porcentajes de descuentos en base a la cantidad de producto pedido.</a:t>
            </a:r>
            <a:endParaRPr lang="es-EC" altLang="es-EC" sz="1400" b="1" i="1" dirty="0">
              <a:latin typeface="Arial" pitchFamily="34" charset="0"/>
              <a:ea typeface="Times New Roman" pitchFamily="18" charset="0"/>
              <a:cs typeface="Times New Roman" pitchFamily="18" charset="0"/>
            </a:endParaRPr>
          </a:p>
        </p:txBody>
      </p:sp>
      <p:sp>
        <p:nvSpPr>
          <p:cNvPr id="12" name="11 Rectángulo"/>
          <p:cNvSpPr/>
          <p:nvPr/>
        </p:nvSpPr>
        <p:spPr>
          <a:xfrm>
            <a:off x="1919536" y="3645023"/>
            <a:ext cx="3456384" cy="523220"/>
          </a:xfrm>
          <a:prstGeom prst="rect">
            <a:avLst/>
          </a:prstGeom>
        </p:spPr>
        <p:txBody>
          <a:bodyPr wrap="square">
            <a:spAutoFit/>
          </a:bodyPr>
          <a:lstStyle/>
          <a:p>
            <a:pPr algn="ctr"/>
            <a:r>
              <a:rPr lang="es-EC" sz="1400" i="1" dirty="0"/>
              <a:t>Precio de SILOLAC de acuerdo a sus presentaciones</a:t>
            </a:r>
            <a:endParaRPr lang="es-EC" sz="1400" b="1" i="1" dirty="0"/>
          </a:p>
        </p:txBody>
      </p:sp>
    </p:spTree>
    <p:extLst>
      <p:ext uri="{BB962C8B-B14F-4D97-AF65-F5344CB8AC3E}">
        <p14:creationId xmlns:p14="http://schemas.microsoft.com/office/powerpoint/2010/main" val="27095798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428421218"/>
              </p:ext>
            </p:extLst>
          </p:nvPr>
        </p:nvGraphicFramePr>
        <p:xfrm>
          <a:off x="393897" y="1668408"/>
          <a:ext cx="11380761" cy="741680"/>
        </p:xfrm>
        <a:graphic>
          <a:graphicData uri="http://schemas.openxmlformats.org/drawingml/2006/table">
            <a:tbl>
              <a:tblPr firstRow="1" bandRow="1">
                <a:tableStyleId>{5C22544A-7EE6-4342-B048-85BDC9FD1C3A}</a:tableStyleId>
              </a:tblPr>
              <a:tblGrid>
                <a:gridCol w="3793587"/>
                <a:gridCol w="3793587"/>
                <a:gridCol w="3793587"/>
              </a:tblGrid>
              <a:tr h="370840">
                <a:tc>
                  <a:txBody>
                    <a:bodyPr/>
                    <a:lstStyle/>
                    <a:p>
                      <a:pPr algn="ctr"/>
                      <a:r>
                        <a:rPr lang="es-EC" dirty="0" smtClean="0">
                          <a:solidFill>
                            <a:schemeClr val="tx1"/>
                          </a:solidFill>
                        </a:rPr>
                        <a:t>PLAZA</a:t>
                      </a:r>
                      <a:endParaRPr lang="es-EC" dirty="0">
                        <a:solidFill>
                          <a:schemeClr val="tx1"/>
                        </a:solidFill>
                      </a:endParaRPr>
                    </a:p>
                  </a:txBody>
                  <a:tcPr/>
                </a:tc>
                <a:tc>
                  <a:txBody>
                    <a:bodyPr/>
                    <a:lstStyle/>
                    <a:p>
                      <a:pPr algn="ctr"/>
                      <a:r>
                        <a:rPr lang="es-EC" dirty="0" smtClean="0">
                          <a:solidFill>
                            <a:schemeClr val="tx1"/>
                          </a:solidFill>
                        </a:rPr>
                        <a:t>PROMOCIÓN</a:t>
                      </a:r>
                      <a:endParaRPr lang="es-EC" dirty="0">
                        <a:solidFill>
                          <a:schemeClr val="tx1"/>
                        </a:solidFill>
                      </a:endParaRPr>
                    </a:p>
                  </a:txBody>
                  <a:tcPr/>
                </a:tc>
                <a:tc>
                  <a:txBody>
                    <a:bodyPr/>
                    <a:lstStyle/>
                    <a:p>
                      <a:pPr algn="ctr"/>
                      <a:r>
                        <a:rPr lang="es-EC" dirty="0" smtClean="0">
                          <a:solidFill>
                            <a:schemeClr val="tx1"/>
                          </a:solidFill>
                        </a:rPr>
                        <a:t>PUBLICIDAD</a:t>
                      </a:r>
                      <a:endParaRPr lang="es-EC" dirty="0">
                        <a:solidFill>
                          <a:schemeClr val="tx1"/>
                        </a:solidFill>
                      </a:endParaRPr>
                    </a:p>
                  </a:txBody>
                  <a:tcPr/>
                </a:tc>
              </a:tr>
              <a:tr h="370840">
                <a:tc>
                  <a:txBody>
                    <a:bodyPr/>
                    <a:lstStyle/>
                    <a:p>
                      <a:pPr algn="ctr"/>
                      <a:r>
                        <a:rPr lang="es-EC" dirty="0" smtClean="0"/>
                        <a:t>Venta</a:t>
                      </a:r>
                      <a:r>
                        <a:rPr lang="es-EC" baseline="0" dirty="0" smtClean="0"/>
                        <a:t> directa</a:t>
                      </a:r>
                      <a:endParaRPr lang="es-EC" dirty="0"/>
                    </a:p>
                  </a:txBody>
                  <a:tcPr/>
                </a:tc>
                <a:tc>
                  <a:txBody>
                    <a:bodyPr/>
                    <a:lstStyle/>
                    <a:p>
                      <a:pPr algn="ctr"/>
                      <a:r>
                        <a:rPr lang="es-EC" dirty="0" smtClean="0"/>
                        <a:t>Exponer</a:t>
                      </a:r>
                      <a:r>
                        <a:rPr lang="es-EC" baseline="0" dirty="0" smtClean="0"/>
                        <a:t> el Producto</a:t>
                      </a:r>
                      <a:endParaRPr lang="es-EC" dirty="0"/>
                    </a:p>
                  </a:txBody>
                  <a:tcPr/>
                </a:tc>
                <a:tc>
                  <a:txBody>
                    <a:bodyPr/>
                    <a:lstStyle/>
                    <a:p>
                      <a:pPr algn="ctr"/>
                      <a:r>
                        <a:rPr lang="es-EC" dirty="0" smtClean="0"/>
                        <a:t>Directa, Medios</a:t>
                      </a:r>
                      <a:r>
                        <a:rPr lang="es-EC" baseline="0" dirty="0" smtClean="0"/>
                        <a:t> digitales</a:t>
                      </a:r>
                      <a:endParaRPr lang="es-EC" dirty="0"/>
                    </a:p>
                  </a:txBody>
                  <a:tcPr/>
                </a:tc>
              </a:tr>
            </a:tbl>
          </a:graphicData>
        </a:graphic>
      </p:graphicFrame>
      <p:sp>
        <p:nvSpPr>
          <p:cNvPr id="5" name="1 Título"/>
          <p:cNvSpPr>
            <a:spLocks noGrp="1"/>
          </p:cNvSpPr>
          <p:nvPr>
            <p:ph type="title"/>
          </p:nvPr>
        </p:nvSpPr>
        <p:spPr>
          <a:xfrm>
            <a:off x="225083" y="908720"/>
            <a:ext cx="11788726" cy="508918"/>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s-EC" dirty="0" smtClean="0"/>
              <a:t>Marketing mix</a:t>
            </a:r>
            <a:endParaRPr lang="es-EC" dirty="0"/>
          </a:p>
        </p:txBody>
      </p:sp>
      <p:sp>
        <p:nvSpPr>
          <p:cNvPr id="6" name="1 Título"/>
          <p:cNvSpPr txBox="1">
            <a:spLocks/>
          </p:cNvSpPr>
          <p:nvPr/>
        </p:nvSpPr>
        <p:spPr>
          <a:xfrm>
            <a:off x="225083" y="44624"/>
            <a:ext cx="10119389" cy="7920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sz="2800" b="1" dirty="0"/>
              <a:t>PROPUESTA DE COMERCIALIZACIÓN Y/O MARKETING</a:t>
            </a:r>
            <a:endParaRPr lang="es-EC" sz="2800" dirty="0"/>
          </a:p>
        </p:txBody>
      </p:sp>
      <p:pic>
        <p:nvPicPr>
          <p:cNvPr id="7" name="6 Imagen"/>
          <p:cNvPicPr/>
          <p:nvPr/>
        </p:nvPicPr>
        <p:blipFill rotWithShape="1">
          <a:blip r:embed="rId2"/>
          <a:srcRect l="39416" t="24993" r="21168" b="20156"/>
          <a:stretch/>
        </p:blipFill>
        <p:spPr bwMode="auto">
          <a:xfrm>
            <a:off x="1631504" y="2492896"/>
            <a:ext cx="2741930" cy="2160240"/>
          </a:xfrm>
          <a:prstGeom prst="rect">
            <a:avLst/>
          </a:prstGeom>
          <a:ln>
            <a:noFill/>
          </a:ln>
          <a:extLst>
            <a:ext uri="{53640926-AAD7-44D8-BBD7-CCE9431645EC}">
              <a14:shadowObscured xmlns:a14="http://schemas.microsoft.com/office/drawing/2010/main"/>
            </a:ext>
          </a:extLst>
        </p:spPr>
      </p:pic>
      <p:pic>
        <p:nvPicPr>
          <p:cNvPr id="8" name="7 Imagen"/>
          <p:cNvPicPr/>
          <p:nvPr/>
        </p:nvPicPr>
        <p:blipFill rotWithShape="1">
          <a:blip r:embed="rId3"/>
          <a:srcRect l="10252" t="13529" r="33525" b="4999"/>
          <a:stretch/>
        </p:blipFill>
        <p:spPr bwMode="auto">
          <a:xfrm>
            <a:off x="4439816" y="2527355"/>
            <a:ext cx="3384376" cy="4199703"/>
          </a:xfrm>
          <a:prstGeom prst="rect">
            <a:avLst/>
          </a:prstGeom>
          <a:ln>
            <a:noFill/>
          </a:ln>
          <a:extLst>
            <a:ext uri="{53640926-AAD7-44D8-BBD7-CCE9431645EC}">
              <a14:shadowObscured xmlns:a14="http://schemas.microsoft.com/office/drawing/2010/main"/>
            </a:ext>
          </a:extLst>
        </p:spPr>
      </p:pic>
      <p:pic>
        <p:nvPicPr>
          <p:cNvPr id="9" name="8 Imagen" descr="La imagen puede contener: 2 personas, personas sonriendo, personas de pi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1504" y="4670293"/>
            <a:ext cx="2741930" cy="2056765"/>
          </a:xfrm>
          <a:prstGeom prst="rect">
            <a:avLst/>
          </a:prstGeom>
          <a:noFill/>
          <a:ln>
            <a:noFill/>
          </a:ln>
        </p:spPr>
      </p:pic>
      <p:pic>
        <p:nvPicPr>
          <p:cNvPr id="10" name="9 Imagen" descr="C:\Users\FAMILIA\Downloads\20180305_110029.jpg"/>
          <p:cNvPicPr/>
          <p:nvPr/>
        </p:nvPicPr>
        <p:blipFill rotWithShape="1">
          <a:blip r:embed="rId5" cstate="print">
            <a:extLst>
              <a:ext uri="{28A0092B-C50C-407E-A947-70E740481C1C}">
                <a14:useLocalDpi xmlns:a14="http://schemas.microsoft.com/office/drawing/2010/main" val="0"/>
              </a:ext>
            </a:extLst>
          </a:blip>
          <a:srcRect l="6309" t="5919" r="22844"/>
          <a:stretch/>
        </p:blipFill>
        <p:spPr bwMode="auto">
          <a:xfrm>
            <a:off x="7896200" y="2527354"/>
            <a:ext cx="2664296" cy="2028190"/>
          </a:xfrm>
          <a:prstGeom prst="rect">
            <a:avLst/>
          </a:prstGeom>
          <a:noFill/>
          <a:ln>
            <a:noFill/>
          </a:ln>
          <a:extLst>
            <a:ext uri="{53640926-AAD7-44D8-BBD7-CCE9431645EC}">
              <a14:shadowObscured xmlns:a14="http://schemas.microsoft.com/office/drawing/2010/main"/>
            </a:ext>
          </a:extLst>
        </p:spPr>
      </p:pic>
      <p:pic>
        <p:nvPicPr>
          <p:cNvPr id="19458" name="Picture 2" descr="C:\Users\Paty\Desktop\IMG-20180527-WA001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7068" b="12429"/>
          <a:stretch/>
        </p:blipFill>
        <p:spPr bwMode="auto">
          <a:xfrm>
            <a:off x="7896200" y="4555544"/>
            <a:ext cx="2664296" cy="2160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4552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57" y="274637"/>
            <a:ext cx="11676185" cy="1427553"/>
          </a:xfrm>
        </p:spPr>
        <p:txBody>
          <a:bodyPr>
            <a:noAutofit/>
          </a:bodyPr>
          <a:lstStyle/>
          <a:p>
            <a:pPr algn="ctr"/>
            <a:r>
              <a:rPr lang="es-EC" sz="2800" b="1" dirty="0"/>
              <a:t>AISLAMIENTO, PRODUCCIÓN Y COMERCIALIZACIÓN DE UN CONSORCIO DE BACTERIAS ÁCIDO-LÁCTICAS PARA FERMENTACIÓN Y CONSERVACIÓN DE FORRAJES</a:t>
            </a:r>
            <a:r>
              <a:rPr lang="es-EC" sz="2800" b="1" dirty="0" smtClean="0"/>
              <a:t>.</a:t>
            </a:r>
            <a:endParaRPr lang="es-EC" sz="2800" dirty="0"/>
          </a:p>
        </p:txBody>
      </p:sp>
      <p:sp>
        <p:nvSpPr>
          <p:cNvPr id="3" name="2 Marcador de contenido"/>
          <p:cNvSpPr>
            <a:spLocks noGrp="1"/>
          </p:cNvSpPr>
          <p:nvPr>
            <p:ph idx="1"/>
          </p:nvPr>
        </p:nvSpPr>
        <p:spPr>
          <a:xfrm>
            <a:off x="1280158" y="2377437"/>
            <a:ext cx="9883577" cy="4149970"/>
          </a:xfrm>
        </p:spPr>
        <p:txBody>
          <a:bodyPr>
            <a:normAutofit/>
          </a:bodyPr>
          <a:lstStyle/>
          <a:p>
            <a:r>
              <a:rPr lang="es-EC" dirty="0" smtClean="0"/>
              <a:t>Planteamiento del problema de investigación</a:t>
            </a:r>
          </a:p>
          <a:p>
            <a:r>
              <a:rPr lang="es-EC" dirty="0" smtClean="0"/>
              <a:t>Marco teórico</a:t>
            </a:r>
          </a:p>
          <a:p>
            <a:r>
              <a:rPr lang="es-EC" dirty="0" smtClean="0"/>
              <a:t>Materiales y método</a:t>
            </a:r>
          </a:p>
          <a:p>
            <a:r>
              <a:rPr lang="es-EC" dirty="0" smtClean="0"/>
              <a:t>Resultados</a:t>
            </a:r>
          </a:p>
          <a:p>
            <a:r>
              <a:rPr lang="es-EC" dirty="0" smtClean="0"/>
              <a:t>Propuesta de comercialización y/o marketing</a:t>
            </a:r>
          </a:p>
          <a:p>
            <a:r>
              <a:rPr lang="es-EC" dirty="0" smtClean="0"/>
              <a:t>Conclusiones</a:t>
            </a:r>
          </a:p>
          <a:p>
            <a:r>
              <a:rPr lang="es-EC" dirty="0" smtClean="0"/>
              <a:t>Recomendaciones</a:t>
            </a:r>
          </a:p>
          <a:p>
            <a:endParaRPr lang="es-EC" dirty="0" smtClean="0"/>
          </a:p>
          <a:p>
            <a:endParaRPr lang="es-EC" dirty="0"/>
          </a:p>
        </p:txBody>
      </p:sp>
      <p:sp>
        <p:nvSpPr>
          <p:cNvPr id="4" name="3 Rectángulo"/>
          <p:cNvSpPr/>
          <p:nvPr/>
        </p:nvSpPr>
        <p:spPr>
          <a:xfrm>
            <a:off x="1178958" y="4794023"/>
            <a:ext cx="7776864" cy="648072"/>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41051660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4699" y="295422"/>
            <a:ext cx="11109101" cy="576775"/>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s-EC" dirty="0" smtClean="0"/>
              <a:t>Formulación del problema  </a:t>
            </a:r>
            <a:endParaRPr lang="es-EC" dirty="0"/>
          </a:p>
        </p:txBody>
      </p:sp>
      <p:pic>
        <p:nvPicPr>
          <p:cNvPr id="6" name="3 Imagen" descr="C:\Users\josebedon1960\AppData\Local\Microsoft\Windows\INetCache\Content.Word\20170503_154544.jpg"/>
          <p:cNvPicPr/>
          <p:nvPr/>
        </p:nvPicPr>
        <p:blipFill>
          <a:blip r:embed="rId2" cstate="print"/>
          <a:srcRect/>
          <a:stretch>
            <a:fillRect/>
          </a:stretch>
        </p:blipFill>
        <p:spPr bwMode="auto">
          <a:xfrm>
            <a:off x="570487" y="4224269"/>
            <a:ext cx="4903034" cy="2408351"/>
          </a:xfrm>
          <a:prstGeom prst="rect">
            <a:avLst/>
          </a:prstGeom>
          <a:noFill/>
          <a:ln w="9525">
            <a:noFill/>
            <a:miter lim="800000"/>
            <a:headEnd/>
            <a:tailEnd/>
          </a:ln>
        </p:spPr>
      </p:pic>
      <p:sp>
        <p:nvSpPr>
          <p:cNvPr id="9" name="CuadroTexto 8"/>
          <p:cNvSpPr txBox="1"/>
          <p:nvPr/>
        </p:nvSpPr>
        <p:spPr>
          <a:xfrm>
            <a:off x="896550" y="1307344"/>
            <a:ext cx="3953814" cy="3323987"/>
          </a:xfrm>
          <a:prstGeom prst="rect">
            <a:avLst/>
          </a:prstGeom>
          <a:noFill/>
        </p:spPr>
        <p:txBody>
          <a:bodyPr wrap="square" rtlCol="0">
            <a:spAutoFit/>
          </a:bodyPr>
          <a:lstStyle/>
          <a:p>
            <a:pPr lvl="1"/>
            <a:r>
              <a:rPr lang="es-EC" b="1" dirty="0" smtClean="0"/>
              <a:t>Optimizar Producción lechera</a:t>
            </a:r>
          </a:p>
          <a:p>
            <a:pPr lvl="1"/>
            <a:endParaRPr lang="es-EC" sz="1600" dirty="0" smtClean="0"/>
          </a:p>
          <a:p>
            <a:pPr marL="285750" indent="-285750">
              <a:buFont typeface="Arial" panose="020B0604020202020204" pitchFamily="34" charset="0"/>
              <a:buChar char="•"/>
            </a:pPr>
            <a:r>
              <a:rPr lang="es-EC" sz="1600" dirty="0" smtClean="0"/>
              <a:t>Sector pecuario demanda de alimentos con calidad para mejoras zootécnicas.</a:t>
            </a:r>
          </a:p>
          <a:p>
            <a:pPr marL="285750" indent="-285750">
              <a:buFont typeface="Arial" panose="020B0604020202020204" pitchFamily="34" charset="0"/>
              <a:buChar char="•"/>
            </a:pPr>
            <a:r>
              <a:rPr lang="es-EC" sz="1600" dirty="0" smtClean="0"/>
              <a:t>Diseño de insumos y suplementos para mejorar capacidad productiva.</a:t>
            </a:r>
          </a:p>
          <a:p>
            <a:pPr marL="285750" indent="-285750">
              <a:buFont typeface="Arial" panose="020B0604020202020204" pitchFamily="34" charset="0"/>
              <a:buChar char="•"/>
            </a:pPr>
            <a:r>
              <a:rPr lang="es-EC" sz="1600" dirty="0" smtClean="0"/>
              <a:t>Suplemento de mayor impacto </a:t>
            </a:r>
            <a:r>
              <a:rPr lang="es-EC" sz="1600" dirty="0" smtClean="0">
                <a:sym typeface="Wingdings" panose="05000000000000000000" pitchFamily="2" charset="2"/>
              </a:rPr>
              <a:t> forrajes fermentados (ENSILAJE).</a:t>
            </a:r>
          </a:p>
          <a:p>
            <a:pPr marL="285750" indent="-285750">
              <a:buFont typeface="Arial" panose="020B0604020202020204" pitchFamily="34" charset="0"/>
              <a:buChar char="•"/>
            </a:pPr>
            <a:r>
              <a:rPr lang="es-EC" sz="1600" dirty="0" smtClean="0">
                <a:sym typeface="Wingdings" panose="05000000000000000000" pitchFamily="2" charset="2"/>
              </a:rPr>
              <a:t>Ensilaje  fuente de nutrientes constantes, alimento en períodos secos o de escasez.</a:t>
            </a:r>
          </a:p>
          <a:p>
            <a:endParaRPr lang="es-EC" sz="1600" dirty="0" smtClean="0"/>
          </a:p>
          <a:p>
            <a:endParaRPr lang="es-EC" sz="1600" dirty="0"/>
          </a:p>
        </p:txBody>
      </p:sp>
      <p:pic>
        <p:nvPicPr>
          <p:cNvPr id="10" name="Imagen 9"/>
          <p:cNvPicPr>
            <a:picLocks noChangeAspect="1"/>
          </p:cNvPicPr>
          <p:nvPr/>
        </p:nvPicPr>
        <p:blipFill>
          <a:blip r:embed="rId3"/>
          <a:stretch>
            <a:fillRect/>
          </a:stretch>
        </p:blipFill>
        <p:spPr>
          <a:xfrm>
            <a:off x="6284891" y="1239941"/>
            <a:ext cx="4571999" cy="2742222"/>
          </a:xfrm>
          <a:prstGeom prst="rect">
            <a:avLst/>
          </a:prstGeom>
        </p:spPr>
      </p:pic>
      <p:sp>
        <p:nvSpPr>
          <p:cNvPr id="13" name="CuadroTexto 12"/>
          <p:cNvSpPr txBox="1"/>
          <p:nvPr/>
        </p:nvSpPr>
        <p:spPr>
          <a:xfrm>
            <a:off x="6284890" y="3982162"/>
            <a:ext cx="5164988" cy="2339102"/>
          </a:xfrm>
          <a:prstGeom prst="rect">
            <a:avLst/>
          </a:prstGeom>
          <a:noFill/>
        </p:spPr>
        <p:txBody>
          <a:bodyPr wrap="square" rtlCol="0">
            <a:spAutoFit/>
          </a:bodyPr>
          <a:lstStyle/>
          <a:p>
            <a:pPr algn="ctr"/>
            <a:r>
              <a:rPr lang="es-EC" b="1" dirty="0" smtClean="0"/>
              <a:t>Necesidad de optimizar proceso de ensilaje</a:t>
            </a:r>
          </a:p>
          <a:p>
            <a:pPr marL="285750" indent="-285750">
              <a:buFont typeface="Arial" panose="020B0604020202020204" pitchFamily="34" charset="0"/>
              <a:buChar char="•"/>
            </a:pPr>
            <a:endParaRPr lang="es-EC" sz="1600" dirty="0" smtClean="0"/>
          </a:p>
          <a:p>
            <a:pPr marL="285750" indent="-285750">
              <a:buFont typeface="Arial" panose="020B0604020202020204" pitchFamily="34" charset="0"/>
              <a:buChar char="•"/>
            </a:pPr>
            <a:r>
              <a:rPr lang="es-EC" sz="1600" dirty="0" smtClean="0"/>
              <a:t>Garantizar </a:t>
            </a:r>
            <a:r>
              <a:rPr lang="es-EC" sz="1600" dirty="0"/>
              <a:t>inocuidad microbiológica.</a:t>
            </a:r>
          </a:p>
          <a:p>
            <a:pPr marL="285750" indent="-285750">
              <a:buFont typeface="Arial" panose="020B0604020202020204" pitchFamily="34" charset="0"/>
              <a:buChar char="•"/>
            </a:pPr>
            <a:r>
              <a:rPr lang="es-EC" sz="1600" dirty="0" smtClean="0"/>
              <a:t>Adicción de inoculantes caracterizados, nativos para velar soberanía genética.</a:t>
            </a:r>
          </a:p>
          <a:p>
            <a:pPr marL="285750" indent="-285750">
              <a:buFont typeface="Arial" panose="020B0604020202020204" pitchFamily="34" charset="0"/>
              <a:buChar char="•"/>
            </a:pPr>
            <a:r>
              <a:rPr lang="es-EC" sz="1600" dirty="0">
                <a:sym typeface="Wingdings" panose="05000000000000000000" pitchFamily="2" charset="2"/>
              </a:rPr>
              <a:t>I</a:t>
            </a:r>
            <a:r>
              <a:rPr lang="es-EC" sz="1600" dirty="0" smtClean="0">
                <a:sym typeface="Wingdings" panose="05000000000000000000" pitchFamily="2" charset="2"/>
              </a:rPr>
              <a:t>dentificar y caracterizar microorganismos endémicos para la conservación de forrajes y asegurar la producción bovina. </a:t>
            </a:r>
          </a:p>
          <a:p>
            <a:pPr marL="285750" indent="-285750">
              <a:buFont typeface="Arial" panose="020B0604020202020204" pitchFamily="34" charset="0"/>
              <a:buChar char="•"/>
            </a:pPr>
            <a:r>
              <a:rPr lang="es-EC" sz="1600" dirty="0" smtClean="0">
                <a:sym typeface="Wingdings" panose="05000000000000000000" pitchFamily="2" charset="2"/>
              </a:rPr>
              <a:t>Disponibilidad de producto en el mercado.</a:t>
            </a:r>
            <a:endParaRPr lang="es-EC" sz="1600" dirty="0"/>
          </a:p>
        </p:txBody>
      </p:sp>
    </p:spTree>
    <p:extLst>
      <p:ext uri="{BB962C8B-B14F-4D97-AF65-F5344CB8AC3E}">
        <p14:creationId xmlns:p14="http://schemas.microsoft.com/office/powerpoint/2010/main" val="16610017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Conclusiones </a:t>
            </a:r>
            <a:endParaRPr lang="es-EC" dirty="0"/>
          </a:p>
        </p:txBody>
      </p:sp>
      <p:sp>
        <p:nvSpPr>
          <p:cNvPr id="3" name="Marcador de contenido 2"/>
          <p:cNvSpPr>
            <a:spLocks noGrp="1"/>
          </p:cNvSpPr>
          <p:nvPr>
            <p:ph idx="1"/>
          </p:nvPr>
        </p:nvSpPr>
        <p:spPr>
          <a:xfrm>
            <a:off x="281354" y="1825624"/>
            <a:ext cx="11774658" cy="4867275"/>
          </a:xfrm>
        </p:spPr>
        <p:txBody>
          <a:bodyPr>
            <a:normAutofit fontScale="92500"/>
          </a:bodyPr>
          <a:lstStyle/>
          <a:p>
            <a:pPr algn="just"/>
            <a:r>
              <a:rPr lang="es-EC" dirty="0"/>
              <a:t>Las cepas asiladas, identificadas y propagadas corresponden a bacterias capaces de fermentar carbohidratos y producir ácido láctico con gran eficiencia, estas fueron; </a:t>
            </a:r>
            <a:r>
              <a:rPr lang="es-EC" i="1" dirty="0" err="1"/>
              <a:t>Lactobacillus</a:t>
            </a:r>
            <a:r>
              <a:rPr lang="es-EC" i="1" dirty="0"/>
              <a:t> </a:t>
            </a:r>
            <a:r>
              <a:rPr lang="es-EC" i="1" dirty="0" err="1"/>
              <a:t>plantarum</a:t>
            </a:r>
            <a:r>
              <a:rPr lang="es-EC" i="1" dirty="0"/>
              <a:t>, </a:t>
            </a:r>
            <a:r>
              <a:rPr lang="es-EC" i="1" dirty="0" err="1"/>
              <a:t>Lactobacillus</a:t>
            </a:r>
            <a:r>
              <a:rPr lang="es-EC" i="1" dirty="0"/>
              <a:t> </a:t>
            </a:r>
            <a:r>
              <a:rPr lang="es-EC" i="1" dirty="0" err="1"/>
              <a:t>acidophylus</a:t>
            </a:r>
            <a:r>
              <a:rPr lang="es-EC" i="1" dirty="0"/>
              <a:t> y </a:t>
            </a:r>
            <a:r>
              <a:rPr lang="es-EC" i="1" dirty="0" err="1"/>
              <a:t>Lactobacillus</a:t>
            </a:r>
            <a:r>
              <a:rPr lang="es-EC" i="1" dirty="0"/>
              <a:t> </a:t>
            </a:r>
            <a:r>
              <a:rPr lang="es-EC" i="1" dirty="0" err="1" smtClean="0"/>
              <a:t>collinoides</a:t>
            </a:r>
            <a:r>
              <a:rPr lang="es-EC" i="1" dirty="0"/>
              <a:t>.</a:t>
            </a:r>
            <a:endParaRPr lang="es-EC" dirty="0"/>
          </a:p>
          <a:p>
            <a:pPr algn="just"/>
            <a:r>
              <a:rPr lang="es-EC" dirty="0"/>
              <a:t>Se </a:t>
            </a:r>
            <a:r>
              <a:rPr lang="es-EC" dirty="0" smtClean="0"/>
              <a:t>construyó un </a:t>
            </a:r>
            <a:r>
              <a:rPr lang="es-EC" dirty="0" err="1" smtClean="0"/>
              <a:t>biorreactor</a:t>
            </a:r>
            <a:r>
              <a:rPr lang="es-EC" dirty="0" smtClean="0"/>
              <a:t> </a:t>
            </a:r>
            <a:r>
              <a:rPr lang="es-EC" dirty="0"/>
              <a:t>de acuerdo con los parámetros de diseño planteados en base a la cinética de </a:t>
            </a:r>
            <a:r>
              <a:rPr lang="es-EC" dirty="0" smtClean="0"/>
              <a:t>crecimiento, la </a:t>
            </a:r>
            <a:r>
              <a:rPr lang="es-EC" dirty="0"/>
              <a:t>formulación del sustrato y condiciones de mezcla controladas. En el </a:t>
            </a:r>
            <a:r>
              <a:rPr lang="es-EC" dirty="0" err="1"/>
              <a:t>biorreactor</a:t>
            </a:r>
            <a:r>
              <a:rPr lang="es-EC" dirty="0"/>
              <a:t> ocurren las dos fases del proceso metabólico aeróbica corta y anaeróbica.</a:t>
            </a:r>
          </a:p>
          <a:p>
            <a:pPr algn="just"/>
            <a:r>
              <a:rPr lang="es-EC" dirty="0"/>
              <a:t>La agitación intermitente facilita la homogeneidad de las concentraciones del sustrato y biomasa al interior del </a:t>
            </a:r>
            <a:r>
              <a:rPr lang="es-EC" dirty="0" err="1"/>
              <a:t>biorreactor</a:t>
            </a:r>
            <a:r>
              <a:rPr lang="es-EC" dirty="0"/>
              <a:t>.</a:t>
            </a:r>
          </a:p>
          <a:p>
            <a:pPr algn="just"/>
            <a:r>
              <a:rPr lang="es-EC" dirty="0"/>
              <a:t>El diseño inicial del </a:t>
            </a:r>
            <a:r>
              <a:rPr lang="es-EC" dirty="0" err="1"/>
              <a:t>biorreactor</a:t>
            </a:r>
            <a:r>
              <a:rPr lang="es-EC" dirty="0"/>
              <a:t> plantea un sistema cerrado sin intercambio de gases con el exterior, lo que garantiza la anaerobiosis en el proceso </a:t>
            </a:r>
            <a:r>
              <a:rPr lang="es-EC" dirty="0" smtClean="0"/>
              <a:t>y </a:t>
            </a:r>
            <a:r>
              <a:rPr lang="es-EC" dirty="0"/>
              <a:t>propagación adecuada del consorcio</a:t>
            </a:r>
            <a:r>
              <a:rPr lang="es-EC" dirty="0" smtClean="0"/>
              <a:t>.</a:t>
            </a:r>
            <a:endParaRPr lang="es-EC" dirty="0"/>
          </a:p>
        </p:txBody>
      </p:sp>
    </p:spTree>
    <p:extLst>
      <p:ext uri="{BB962C8B-B14F-4D97-AF65-F5344CB8AC3E}">
        <p14:creationId xmlns:p14="http://schemas.microsoft.com/office/powerpoint/2010/main" val="38085212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5083" y="365126"/>
            <a:ext cx="11128717" cy="788426"/>
          </a:xfrm>
        </p:spPr>
        <p:txBody>
          <a:bodyPr/>
          <a:lstStyle/>
          <a:p>
            <a:r>
              <a:rPr lang="es-EC" dirty="0" smtClean="0"/>
              <a:t>Conclusiones </a:t>
            </a:r>
            <a:endParaRPr lang="es-EC" dirty="0"/>
          </a:p>
        </p:txBody>
      </p:sp>
      <p:sp>
        <p:nvSpPr>
          <p:cNvPr id="3" name="Marcador de contenido 2"/>
          <p:cNvSpPr>
            <a:spLocks noGrp="1"/>
          </p:cNvSpPr>
          <p:nvPr>
            <p:ph idx="1"/>
          </p:nvPr>
        </p:nvSpPr>
        <p:spPr>
          <a:xfrm>
            <a:off x="225083" y="1153552"/>
            <a:ext cx="11704320" cy="5412348"/>
          </a:xfrm>
        </p:spPr>
        <p:txBody>
          <a:bodyPr>
            <a:normAutofit fontScale="92500" lnSpcReduction="10000"/>
          </a:bodyPr>
          <a:lstStyle/>
          <a:p>
            <a:pPr algn="just"/>
            <a:r>
              <a:rPr lang="es-EC" dirty="0" smtClean="0"/>
              <a:t>Se escogió a la provincia de Pichincha como sitio de estudio debido a que es la mayor productora de leche con el 15% del total del país, con un total de 896.170 cabezas de ganado ordeñadas al año, siendo un potencial mercado para la comercialización de SILOLAC, empleándolo como aditivo en la fermentación de silos. </a:t>
            </a:r>
          </a:p>
          <a:p>
            <a:pPr algn="just"/>
            <a:r>
              <a:rPr lang="es-EC" dirty="0" smtClean="0"/>
              <a:t>De 23.287 productores de leche de la provincia, se seleccionó a 195 para ser encuestados, se escogió a productores del cantón Mejía, del total de los encuestados el 96.92% están dispuestos a emplear nuevas tecnologías para la conservación de silos de gramíneas, considerando que no hay una difusión acerca de la metodología de producción de suplementos alimenticios, tan solo el 64,1% de la población elabora silos que corresponde a 125 productores, siendo un nicho adecuado para el desarrollo del producto y posterior comercialización.</a:t>
            </a:r>
          </a:p>
          <a:p>
            <a:pPr algn="just"/>
            <a:r>
              <a:rPr lang="es-EC" dirty="0" smtClean="0"/>
              <a:t>Para promover la venta del producto se emplearán canales audiovisuales para su publicidad, el uso de redes sociales facilitará la difusión de información técnica, resultados obtenidos con el uso del producto, así como también los precios y promociones para la comercialización.</a:t>
            </a:r>
          </a:p>
          <a:p>
            <a:pPr marL="0" indent="0">
              <a:buNone/>
            </a:pPr>
            <a:endParaRPr lang="es-EC" dirty="0"/>
          </a:p>
        </p:txBody>
      </p:sp>
    </p:spTree>
    <p:extLst>
      <p:ext uri="{BB962C8B-B14F-4D97-AF65-F5344CB8AC3E}">
        <p14:creationId xmlns:p14="http://schemas.microsoft.com/office/powerpoint/2010/main" val="26750795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57" y="274637"/>
            <a:ext cx="11676185" cy="1427553"/>
          </a:xfrm>
        </p:spPr>
        <p:txBody>
          <a:bodyPr>
            <a:noAutofit/>
          </a:bodyPr>
          <a:lstStyle/>
          <a:p>
            <a:pPr algn="ctr"/>
            <a:r>
              <a:rPr lang="es-EC" sz="2800" b="1" dirty="0"/>
              <a:t>AISLAMIENTO, PRODUCCIÓN Y COMERCIALIZACIÓN DE UN CONSORCIO DE BACTERIAS ÁCIDO-LÁCTICAS PARA FERMENTACIÓN Y CONSERVACIÓN DE FORRAJES</a:t>
            </a:r>
            <a:r>
              <a:rPr lang="es-EC" sz="2800" b="1" dirty="0" smtClean="0"/>
              <a:t>.</a:t>
            </a:r>
            <a:endParaRPr lang="es-EC" sz="2800" dirty="0"/>
          </a:p>
        </p:txBody>
      </p:sp>
      <p:sp>
        <p:nvSpPr>
          <p:cNvPr id="3" name="2 Marcador de contenido"/>
          <p:cNvSpPr>
            <a:spLocks noGrp="1"/>
          </p:cNvSpPr>
          <p:nvPr>
            <p:ph idx="1"/>
          </p:nvPr>
        </p:nvSpPr>
        <p:spPr>
          <a:xfrm>
            <a:off x="1280158" y="2377437"/>
            <a:ext cx="9883577" cy="4149970"/>
          </a:xfrm>
        </p:spPr>
        <p:txBody>
          <a:bodyPr>
            <a:normAutofit/>
          </a:bodyPr>
          <a:lstStyle/>
          <a:p>
            <a:r>
              <a:rPr lang="es-EC" dirty="0" smtClean="0"/>
              <a:t>Planteamiento del problema de investigación</a:t>
            </a:r>
          </a:p>
          <a:p>
            <a:r>
              <a:rPr lang="es-EC" dirty="0" smtClean="0"/>
              <a:t>Marco teórico</a:t>
            </a:r>
          </a:p>
          <a:p>
            <a:r>
              <a:rPr lang="es-EC" dirty="0" smtClean="0"/>
              <a:t>Materiales y método</a:t>
            </a:r>
          </a:p>
          <a:p>
            <a:r>
              <a:rPr lang="es-EC" dirty="0" smtClean="0"/>
              <a:t>Resultados</a:t>
            </a:r>
          </a:p>
          <a:p>
            <a:r>
              <a:rPr lang="es-EC" dirty="0" smtClean="0"/>
              <a:t>Propuesta de comercialización y/o marketing</a:t>
            </a:r>
          </a:p>
          <a:p>
            <a:r>
              <a:rPr lang="es-EC" dirty="0" smtClean="0"/>
              <a:t>Conclusiones</a:t>
            </a:r>
          </a:p>
          <a:p>
            <a:r>
              <a:rPr lang="es-EC" dirty="0" smtClean="0"/>
              <a:t>Recomendaciones</a:t>
            </a:r>
          </a:p>
          <a:p>
            <a:endParaRPr lang="es-EC" dirty="0" smtClean="0"/>
          </a:p>
          <a:p>
            <a:endParaRPr lang="es-EC" dirty="0"/>
          </a:p>
        </p:txBody>
      </p:sp>
      <p:sp>
        <p:nvSpPr>
          <p:cNvPr id="4" name="3 Rectángulo"/>
          <p:cNvSpPr/>
          <p:nvPr/>
        </p:nvSpPr>
        <p:spPr>
          <a:xfrm>
            <a:off x="1164890" y="5413010"/>
            <a:ext cx="7776864" cy="648072"/>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26130211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Recomendaciones </a:t>
            </a:r>
            <a:endParaRPr lang="es-EC" dirty="0"/>
          </a:p>
        </p:txBody>
      </p:sp>
      <p:sp>
        <p:nvSpPr>
          <p:cNvPr id="3" name="Marcador de contenido 2"/>
          <p:cNvSpPr>
            <a:spLocks noGrp="1"/>
          </p:cNvSpPr>
          <p:nvPr>
            <p:ph idx="1"/>
          </p:nvPr>
        </p:nvSpPr>
        <p:spPr>
          <a:xfrm>
            <a:off x="838200" y="1825624"/>
            <a:ext cx="10515600" cy="4752975"/>
          </a:xfrm>
        </p:spPr>
        <p:txBody>
          <a:bodyPr/>
          <a:lstStyle/>
          <a:p>
            <a:pPr algn="just"/>
            <a:r>
              <a:rPr lang="es-EC" dirty="0"/>
              <a:t>Llevar un control de calidad del consocio obtenido en el </a:t>
            </a:r>
            <a:r>
              <a:rPr lang="es-EC" dirty="0" err="1"/>
              <a:t>biorreactor</a:t>
            </a:r>
            <a:r>
              <a:rPr lang="es-EC" dirty="0"/>
              <a:t>, para garantizar las poblaciones de microorganismos de interés, descartar posibles contaminaciones por patógenos, como es el caso de mohos, levaduras o </a:t>
            </a:r>
            <a:r>
              <a:rPr lang="es-EC" dirty="0" err="1"/>
              <a:t>coliformes</a:t>
            </a:r>
            <a:r>
              <a:rPr lang="es-EC" dirty="0" smtClean="0"/>
              <a:t>.</a:t>
            </a:r>
          </a:p>
          <a:p>
            <a:pPr algn="just"/>
            <a:endParaRPr lang="es-EC" dirty="0"/>
          </a:p>
          <a:p>
            <a:pPr algn="just"/>
            <a:r>
              <a:rPr lang="es-EC" dirty="0"/>
              <a:t>Tomar en cuenta los tiempos de operación en el sistema de recirculación para evitar taponamientos en las tuberías por formación de </a:t>
            </a:r>
            <a:r>
              <a:rPr lang="es-EC" dirty="0" err="1"/>
              <a:t>biopelículas</a:t>
            </a:r>
            <a:r>
              <a:rPr lang="es-EC" dirty="0"/>
              <a:t> y daños por sobrecargas de energía en la bomba, incrementando el tiempo de vida útil del equipo</a:t>
            </a:r>
            <a:r>
              <a:rPr lang="es-EC" dirty="0" smtClean="0"/>
              <a:t>.</a:t>
            </a:r>
            <a:endParaRPr lang="es-EC" dirty="0"/>
          </a:p>
        </p:txBody>
      </p:sp>
    </p:spTree>
    <p:extLst>
      <p:ext uri="{BB962C8B-B14F-4D97-AF65-F5344CB8AC3E}">
        <p14:creationId xmlns:p14="http://schemas.microsoft.com/office/powerpoint/2010/main" val="15610023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Recomendaciones </a:t>
            </a:r>
            <a:endParaRPr lang="es-EC" dirty="0"/>
          </a:p>
        </p:txBody>
      </p:sp>
      <p:sp>
        <p:nvSpPr>
          <p:cNvPr id="3" name="Marcador de contenido 2"/>
          <p:cNvSpPr>
            <a:spLocks noGrp="1"/>
          </p:cNvSpPr>
          <p:nvPr>
            <p:ph idx="1"/>
          </p:nvPr>
        </p:nvSpPr>
        <p:spPr/>
        <p:txBody>
          <a:bodyPr/>
          <a:lstStyle/>
          <a:p>
            <a:pPr algn="just"/>
            <a:r>
              <a:rPr lang="es-EC" dirty="0"/>
              <a:t>Se sugiere a la empresa implementar para sus vendedores una entrevista consultiva, mediante la cual se busca investigar y profundizar en las necesidades específicas del consumidor, los principales problemas o dudas que se presentan respecto al producto, logrando que ambos trabajen en equipo y orientar al cliente a la toma de una decisión sobre la compra del producto, con el fin de llegar a una negociación exitosa. Igualmente, los vendedores deberán realizar un reporte de actividades diario, donde incluyan información acerca de los clientes visitados, valor de los pedidos, problemas presentados en general y contactos a nuevos clientes.</a:t>
            </a:r>
          </a:p>
          <a:p>
            <a:endParaRPr lang="es-EC" dirty="0"/>
          </a:p>
        </p:txBody>
      </p:sp>
    </p:spTree>
    <p:extLst>
      <p:ext uri="{BB962C8B-B14F-4D97-AF65-F5344CB8AC3E}">
        <p14:creationId xmlns:p14="http://schemas.microsoft.com/office/powerpoint/2010/main" val="33573651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Agradecimientos </a:t>
            </a:r>
            <a:endParaRPr lang="es-EC" dirty="0"/>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9412" y="1592955"/>
            <a:ext cx="5119065" cy="2313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8514" y="1512434"/>
            <a:ext cx="3544831" cy="3169926"/>
          </a:xfrm>
          <a:prstGeom prst="rect">
            <a:avLst/>
          </a:prstGeom>
        </p:spPr>
      </p:pic>
      <p:pic>
        <p:nvPicPr>
          <p:cNvPr id="6" name="Imagen 5"/>
          <p:cNvPicPr>
            <a:picLocks noChangeAspect="1"/>
          </p:cNvPicPr>
          <p:nvPr/>
        </p:nvPicPr>
        <p:blipFill rotWithShape="1">
          <a:blip r:embed="rId4">
            <a:extLst>
              <a:ext uri="{28A0092B-C50C-407E-A947-70E740481C1C}">
                <a14:useLocalDpi xmlns:a14="http://schemas.microsoft.com/office/drawing/2010/main" val="0"/>
              </a:ext>
            </a:extLst>
          </a:blip>
          <a:srcRect r="59991"/>
          <a:stretch/>
        </p:blipFill>
        <p:spPr>
          <a:xfrm>
            <a:off x="2545150" y="4797427"/>
            <a:ext cx="5411380" cy="1758286"/>
          </a:xfrm>
          <a:prstGeom prst="rect">
            <a:avLst/>
          </a:prstGeom>
        </p:spPr>
      </p:pic>
    </p:spTree>
    <p:extLst>
      <p:ext uri="{BB962C8B-B14F-4D97-AF65-F5344CB8AC3E}">
        <p14:creationId xmlns:p14="http://schemas.microsoft.com/office/powerpoint/2010/main" val="19938502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5422" y="235658"/>
            <a:ext cx="10981104" cy="682055"/>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s-EC" dirty="0" smtClean="0"/>
              <a:t>Justificación del problema</a:t>
            </a:r>
            <a:endParaRPr lang="es-EC"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3189" y="1206040"/>
            <a:ext cx="3366285" cy="1770380"/>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1610" y="3861922"/>
            <a:ext cx="1597755" cy="2153537"/>
          </a:xfrm>
          <a:prstGeom prst="rect">
            <a:avLst/>
          </a:prstGeom>
        </p:spPr>
      </p:pic>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588" y="1193161"/>
            <a:ext cx="3115733" cy="1752600"/>
          </a:xfrm>
          <a:prstGeom prst="rect">
            <a:avLst/>
          </a:prstGeom>
        </p:spPr>
      </p:pic>
      <p:pic>
        <p:nvPicPr>
          <p:cNvPr id="15" name="Imagen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5788" y="1206040"/>
            <a:ext cx="3039412" cy="1752600"/>
          </a:xfrm>
          <a:prstGeom prst="rect">
            <a:avLst/>
          </a:prstGeom>
        </p:spPr>
      </p:pic>
      <p:pic>
        <p:nvPicPr>
          <p:cNvPr id="16" name="Imagen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49737" y="4156094"/>
            <a:ext cx="2153538" cy="1565195"/>
          </a:xfrm>
          <a:prstGeom prst="rect">
            <a:avLst/>
          </a:prstGeom>
        </p:spPr>
      </p:pic>
      <p:pic>
        <p:nvPicPr>
          <p:cNvPr id="17" name="Imagen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097225" y="4145993"/>
            <a:ext cx="2153538" cy="1585397"/>
          </a:xfrm>
          <a:prstGeom prst="rect">
            <a:avLst/>
          </a:prstGeom>
        </p:spPr>
      </p:pic>
      <p:pic>
        <p:nvPicPr>
          <p:cNvPr id="18" name="Imagen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7813645" y="4221465"/>
            <a:ext cx="2153538" cy="1434450"/>
          </a:xfrm>
          <a:prstGeom prst="rect">
            <a:avLst/>
          </a:prstGeom>
        </p:spPr>
      </p:pic>
      <p:pic>
        <p:nvPicPr>
          <p:cNvPr id="20" name="Imagen 19"/>
          <p:cNvPicPr>
            <a:picLocks noChangeAspect="1"/>
          </p:cNvPicPr>
          <p:nvPr/>
        </p:nvPicPr>
        <p:blipFill rotWithShape="1">
          <a:blip r:embed="rId9" cstate="print">
            <a:extLst>
              <a:ext uri="{28A0092B-C50C-407E-A947-70E740481C1C}">
                <a14:useLocalDpi xmlns:a14="http://schemas.microsoft.com/office/drawing/2010/main" val="0"/>
              </a:ext>
            </a:extLst>
          </a:blip>
          <a:srcRect l="6980" r="45719" b="17391"/>
          <a:stretch/>
        </p:blipFill>
        <p:spPr>
          <a:xfrm>
            <a:off x="6206823" y="3861921"/>
            <a:ext cx="1533380" cy="2153537"/>
          </a:xfrm>
          <a:prstGeom prst="rect">
            <a:avLst/>
          </a:prstGeom>
        </p:spPr>
      </p:pic>
      <p:pic>
        <p:nvPicPr>
          <p:cNvPr id="21" name="Imagen 20"/>
          <p:cNvPicPr>
            <a:picLocks noChangeAspect="1"/>
          </p:cNvPicPr>
          <p:nvPr/>
        </p:nvPicPr>
        <p:blipFill rotWithShape="1">
          <a:blip r:embed="rId10" cstate="print">
            <a:extLst>
              <a:ext uri="{28A0092B-C50C-407E-A947-70E740481C1C}">
                <a14:useLocalDpi xmlns:a14="http://schemas.microsoft.com/office/drawing/2010/main" val="0"/>
              </a:ext>
            </a:extLst>
          </a:blip>
          <a:srcRect r="45582"/>
          <a:stretch/>
        </p:blipFill>
        <p:spPr>
          <a:xfrm>
            <a:off x="10040625" y="3861920"/>
            <a:ext cx="1408693" cy="2153537"/>
          </a:xfrm>
          <a:prstGeom prst="rect">
            <a:avLst/>
          </a:prstGeom>
        </p:spPr>
      </p:pic>
      <p:sp>
        <p:nvSpPr>
          <p:cNvPr id="22" name="CuadroTexto 21"/>
          <p:cNvSpPr txBox="1"/>
          <p:nvPr/>
        </p:nvSpPr>
        <p:spPr>
          <a:xfrm>
            <a:off x="547588" y="3078051"/>
            <a:ext cx="3115733" cy="369332"/>
          </a:xfrm>
          <a:prstGeom prst="rect">
            <a:avLst/>
          </a:prstGeom>
          <a:noFill/>
        </p:spPr>
        <p:txBody>
          <a:bodyPr wrap="square" rtlCol="0">
            <a:spAutoFit/>
          </a:bodyPr>
          <a:lstStyle/>
          <a:p>
            <a:r>
              <a:rPr lang="es-EC" dirty="0" smtClean="0"/>
              <a:t>Producción intensiva de leche.</a:t>
            </a:r>
            <a:endParaRPr lang="es-EC" dirty="0"/>
          </a:p>
        </p:txBody>
      </p:sp>
      <p:sp>
        <p:nvSpPr>
          <p:cNvPr id="23" name="CuadroTexto 22"/>
          <p:cNvSpPr txBox="1"/>
          <p:nvPr/>
        </p:nvSpPr>
        <p:spPr>
          <a:xfrm>
            <a:off x="4261610" y="3078051"/>
            <a:ext cx="3053589" cy="646331"/>
          </a:xfrm>
          <a:prstGeom prst="rect">
            <a:avLst/>
          </a:prstGeom>
          <a:noFill/>
        </p:spPr>
        <p:txBody>
          <a:bodyPr wrap="square" rtlCol="0">
            <a:spAutoFit/>
          </a:bodyPr>
          <a:lstStyle/>
          <a:p>
            <a:r>
              <a:rPr lang="es-EC" dirty="0" smtClean="0"/>
              <a:t>Volumen de producción ligado a nutrición.</a:t>
            </a:r>
            <a:endParaRPr lang="es-EC" dirty="0"/>
          </a:p>
        </p:txBody>
      </p:sp>
      <p:sp>
        <p:nvSpPr>
          <p:cNvPr id="24" name="CuadroTexto 23"/>
          <p:cNvSpPr txBox="1"/>
          <p:nvPr/>
        </p:nvSpPr>
        <p:spPr>
          <a:xfrm>
            <a:off x="8173189" y="3078051"/>
            <a:ext cx="3366285" cy="646331"/>
          </a:xfrm>
          <a:prstGeom prst="rect">
            <a:avLst/>
          </a:prstGeom>
          <a:noFill/>
        </p:spPr>
        <p:txBody>
          <a:bodyPr wrap="square" rtlCol="0">
            <a:spAutoFit/>
          </a:bodyPr>
          <a:lstStyle/>
          <a:p>
            <a:r>
              <a:rPr lang="es-EC" dirty="0" smtClean="0"/>
              <a:t>Alternativa a fuentes de alimento durante todo el año.</a:t>
            </a:r>
            <a:endParaRPr lang="es-EC" dirty="0"/>
          </a:p>
        </p:txBody>
      </p:sp>
      <p:sp>
        <p:nvSpPr>
          <p:cNvPr id="25" name="CuadroTexto 24"/>
          <p:cNvSpPr txBox="1"/>
          <p:nvPr/>
        </p:nvSpPr>
        <p:spPr>
          <a:xfrm>
            <a:off x="566675" y="6027315"/>
            <a:ext cx="1468190" cy="646331"/>
          </a:xfrm>
          <a:prstGeom prst="rect">
            <a:avLst/>
          </a:prstGeom>
          <a:noFill/>
        </p:spPr>
        <p:txBody>
          <a:bodyPr wrap="square" rtlCol="0">
            <a:spAutoFit/>
          </a:bodyPr>
          <a:lstStyle/>
          <a:p>
            <a:r>
              <a:rPr lang="es-EC" dirty="0" smtClean="0"/>
              <a:t>Fuentes adecuadas.</a:t>
            </a:r>
            <a:endParaRPr lang="es-EC" dirty="0"/>
          </a:p>
        </p:txBody>
      </p:sp>
      <p:sp>
        <p:nvSpPr>
          <p:cNvPr id="26" name="CuadroTexto 25"/>
          <p:cNvSpPr txBox="1"/>
          <p:nvPr/>
        </p:nvSpPr>
        <p:spPr>
          <a:xfrm>
            <a:off x="2342658" y="6040190"/>
            <a:ext cx="1714187" cy="646331"/>
          </a:xfrm>
          <a:prstGeom prst="rect">
            <a:avLst/>
          </a:prstGeom>
          <a:noFill/>
        </p:spPr>
        <p:txBody>
          <a:bodyPr wrap="square" rtlCol="0">
            <a:spAutoFit/>
          </a:bodyPr>
          <a:lstStyle/>
          <a:p>
            <a:r>
              <a:rPr lang="es-EC" dirty="0" smtClean="0"/>
              <a:t>Optimización de técnica.</a:t>
            </a:r>
            <a:endParaRPr lang="es-EC" dirty="0"/>
          </a:p>
        </p:txBody>
      </p:sp>
      <p:sp>
        <p:nvSpPr>
          <p:cNvPr id="27" name="CuadroTexto 26"/>
          <p:cNvSpPr txBox="1"/>
          <p:nvPr/>
        </p:nvSpPr>
        <p:spPr>
          <a:xfrm>
            <a:off x="4275788" y="6040191"/>
            <a:ext cx="1583577" cy="646331"/>
          </a:xfrm>
          <a:prstGeom prst="rect">
            <a:avLst/>
          </a:prstGeom>
          <a:noFill/>
        </p:spPr>
        <p:txBody>
          <a:bodyPr wrap="square" rtlCol="0">
            <a:spAutoFit/>
          </a:bodyPr>
          <a:lstStyle/>
          <a:p>
            <a:r>
              <a:rPr lang="es-EC" dirty="0" smtClean="0"/>
              <a:t>Nuevas tecnologías.</a:t>
            </a:r>
            <a:endParaRPr lang="es-EC" dirty="0"/>
          </a:p>
        </p:txBody>
      </p:sp>
      <p:sp>
        <p:nvSpPr>
          <p:cNvPr id="28" name="CuadroTexto 27"/>
          <p:cNvSpPr txBox="1"/>
          <p:nvPr/>
        </p:nvSpPr>
        <p:spPr>
          <a:xfrm>
            <a:off x="6206823" y="6040190"/>
            <a:ext cx="1533380" cy="646331"/>
          </a:xfrm>
          <a:prstGeom prst="rect">
            <a:avLst/>
          </a:prstGeom>
          <a:noFill/>
        </p:spPr>
        <p:txBody>
          <a:bodyPr wrap="square" rtlCol="0">
            <a:spAutoFit/>
          </a:bodyPr>
          <a:lstStyle/>
          <a:p>
            <a:r>
              <a:rPr lang="es-EC" dirty="0" smtClean="0"/>
              <a:t>Conservación a gran escala.</a:t>
            </a:r>
            <a:endParaRPr lang="es-EC" dirty="0"/>
          </a:p>
        </p:txBody>
      </p:sp>
      <p:sp>
        <p:nvSpPr>
          <p:cNvPr id="29" name="CuadroTexto 28"/>
          <p:cNvSpPr txBox="1"/>
          <p:nvPr/>
        </p:nvSpPr>
        <p:spPr>
          <a:xfrm>
            <a:off x="8087661" y="6040190"/>
            <a:ext cx="1519978" cy="646331"/>
          </a:xfrm>
          <a:prstGeom prst="rect">
            <a:avLst/>
          </a:prstGeom>
          <a:noFill/>
        </p:spPr>
        <p:txBody>
          <a:bodyPr wrap="square" rtlCol="0">
            <a:spAutoFit/>
          </a:bodyPr>
          <a:lstStyle/>
          <a:p>
            <a:r>
              <a:rPr lang="es-EC" dirty="0" smtClean="0"/>
              <a:t>Fermentación adecuada.</a:t>
            </a:r>
            <a:endParaRPr lang="es-EC" dirty="0"/>
          </a:p>
        </p:txBody>
      </p:sp>
      <p:sp>
        <p:nvSpPr>
          <p:cNvPr id="31" name="CuadroTexto 30"/>
          <p:cNvSpPr txBox="1"/>
          <p:nvPr/>
        </p:nvSpPr>
        <p:spPr>
          <a:xfrm>
            <a:off x="9955098" y="6011330"/>
            <a:ext cx="1790434" cy="646331"/>
          </a:xfrm>
          <a:prstGeom prst="rect">
            <a:avLst/>
          </a:prstGeom>
          <a:noFill/>
        </p:spPr>
        <p:txBody>
          <a:bodyPr wrap="square" rtlCol="0">
            <a:spAutoFit/>
          </a:bodyPr>
          <a:lstStyle/>
          <a:p>
            <a:r>
              <a:rPr lang="es-EC" dirty="0" smtClean="0"/>
              <a:t>Suplemento listo para consumo.</a:t>
            </a:r>
            <a:endParaRPr lang="es-EC" dirty="0"/>
          </a:p>
        </p:txBody>
      </p:sp>
    </p:spTree>
    <p:extLst>
      <p:ext uri="{BB962C8B-B14F-4D97-AF65-F5344CB8AC3E}">
        <p14:creationId xmlns:p14="http://schemas.microsoft.com/office/powerpoint/2010/main" val="41320220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2031" y="365125"/>
            <a:ext cx="10931769" cy="661817"/>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s-EC" dirty="0" smtClean="0"/>
              <a:t>Objetivos</a:t>
            </a:r>
            <a:endParaRPr lang="es-EC" dirty="0"/>
          </a:p>
        </p:txBody>
      </p:sp>
      <p:sp>
        <p:nvSpPr>
          <p:cNvPr id="3" name="Marcador de contenido 2"/>
          <p:cNvSpPr>
            <a:spLocks noGrp="1"/>
          </p:cNvSpPr>
          <p:nvPr>
            <p:ph idx="1"/>
          </p:nvPr>
        </p:nvSpPr>
        <p:spPr>
          <a:xfrm>
            <a:off x="838200" y="1519706"/>
            <a:ext cx="10515600" cy="5035639"/>
          </a:xfrm>
        </p:spPr>
        <p:txBody>
          <a:bodyPr>
            <a:normAutofit fontScale="92500" lnSpcReduction="10000"/>
          </a:bodyPr>
          <a:lstStyle/>
          <a:p>
            <a:pPr marL="914400" lvl="2" indent="0">
              <a:buNone/>
            </a:pPr>
            <a:endParaRPr lang="es-EC" b="1" dirty="0" smtClean="0"/>
          </a:p>
          <a:p>
            <a:pPr marL="0" indent="0">
              <a:buNone/>
            </a:pPr>
            <a:r>
              <a:rPr lang="es-EC" b="1" dirty="0" smtClean="0"/>
              <a:t>General.</a:t>
            </a:r>
            <a:endParaRPr lang="es-EC" b="1" dirty="0"/>
          </a:p>
          <a:p>
            <a:r>
              <a:rPr lang="es-EC" dirty="0"/>
              <a:t>Generar una tecnología sostenible para la fermentación y conservación de forrajes, mediante el aislamiento, producción y comercialización de un inoculante de baterías </a:t>
            </a:r>
            <a:r>
              <a:rPr lang="es-EC" dirty="0" smtClean="0"/>
              <a:t>ácido-lácticas.</a:t>
            </a:r>
          </a:p>
          <a:p>
            <a:pPr marL="0" indent="0">
              <a:buNone/>
            </a:pPr>
            <a:endParaRPr lang="es-EC" dirty="0" smtClean="0"/>
          </a:p>
          <a:p>
            <a:pPr marL="0" indent="0">
              <a:buNone/>
            </a:pPr>
            <a:r>
              <a:rPr lang="es-EC" b="1" dirty="0" smtClean="0"/>
              <a:t>Específicos.</a:t>
            </a:r>
            <a:r>
              <a:rPr lang="es-EC" b="1" dirty="0"/>
              <a:t> </a:t>
            </a:r>
          </a:p>
          <a:p>
            <a:r>
              <a:rPr lang="es-EC" dirty="0"/>
              <a:t>Aislar e identificar el inóculo de bacterias ácido-lácticas asociadas a la </a:t>
            </a:r>
            <a:r>
              <a:rPr lang="es-EC" dirty="0" err="1"/>
              <a:t>microbiota</a:t>
            </a:r>
            <a:r>
              <a:rPr lang="es-EC" dirty="0"/>
              <a:t> de tres tipos de forrajes.</a:t>
            </a:r>
          </a:p>
          <a:p>
            <a:r>
              <a:rPr lang="es-EC" dirty="0"/>
              <a:t>Generar una producción en escala del consorcio de bacterias ácido-lácticas en medio </a:t>
            </a:r>
            <a:r>
              <a:rPr lang="es-EC" dirty="0" err="1"/>
              <a:t>semi</a:t>
            </a:r>
            <a:r>
              <a:rPr lang="es-EC" dirty="0"/>
              <a:t>-industrial en un </a:t>
            </a:r>
            <a:r>
              <a:rPr lang="es-EC" dirty="0" err="1"/>
              <a:t>biorreactor</a:t>
            </a:r>
            <a:r>
              <a:rPr lang="es-EC" dirty="0"/>
              <a:t> tipo “</a:t>
            </a:r>
            <a:r>
              <a:rPr lang="es-EC" dirty="0" err="1"/>
              <a:t>batch</a:t>
            </a:r>
            <a:r>
              <a:rPr lang="es-EC" dirty="0"/>
              <a:t>” de flujo continuo.</a:t>
            </a:r>
          </a:p>
          <a:p>
            <a:r>
              <a:rPr lang="es-EC" dirty="0"/>
              <a:t>Desarrollar un plan de negocios para la comercialización del consorcio microbiano aislado y evaluado para la fermentación de forrajes</a:t>
            </a:r>
            <a:r>
              <a:rPr lang="es-EC" dirty="0" smtClean="0"/>
              <a:t>.</a:t>
            </a:r>
            <a:endParaRPr lang="es-EC" dirty="0"/>
          </a:p>
        </p:txBody>
      </p:sp>
    </p:spTree>
    <p:extLst>
      <p:ext uri="{BB962C8B-B14F-4D97-AF65-F5344CB8AC3E}">
        <p14:creationId xmlns:p14="http://schemas.microsoft.com/office/powerpoint/2010/main" val="33115767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57" y="274637"/>
            <a:ext cx="11676185" cy="1427553"/>
          </a:xfrm>
        </p:spPr>
        <p:txBody>
          <a:bodyPr>
            <a:noAutofit/>
          </a:bodyPr>
          <a:lstStyle/>
          <a:p>
            <a:pPr algn="ctr"/>
            <a:r>
              <a:rPr lang="es-EC" sz="2800" b="1" dirty="0"/>
              <a:t>AISLAMIENTO, PRODUCCIÓN Y COMERCIALIZACIÓN DE UN CONSORCIO DE BACTERIAS ÁCIDO-LÁCTICAS PARA FERMENTACIÓN Y CONSERVACIÓN DE FORRAJES</a:t>
            </a:r>
            <a:r>
              <a:rPr lang="es-EC" sz="2800" b="1" dirty="0" smtClean="0"/>
              <a:t>.</a:t>
            </a:r>
            <a:endParaRPr lang="es-EC" sz="2800" dirty="0"/>
          </a:p>
        </p:txBody>
      </p:sp>
      <p:sp>
        <p:nvSpPr>
          <p:cNvPr id="3" name="2 Marcador de contenido"/>
          <p:cNvSpPr>
            <a:spLocks noGrp="1"/>
          </p:cNvSpPr>
          <p:nvPr>
            <p:ph idx="1"/>
          </p:nvPr>
        </p:nvSpPr>
        <p:spPr>
          <a:xfrm>
            <a:off x="1280158" y="2377437"/>
            <a:ext cx="9883577" cy="4149970"/>
          </a:xfrm>
        </p:spPr>
        <p:txBody>
          <a:bodyPr>
            <a:normAutofit/>
          </a:bodyPr>
          <a:lstStyle/>
          <a:p>
            <a:r>
              <a:rPr lang="es-EC" dirty="0" smtClean="0"/>
              <a:t>Planteamiento del problema de investigación</a:t>
            </a:r>
          </a:p>
          <a:p>
            <a:r>
              <a:rPr lang="es-EC" dirty="0" smtClean="0"/>
              <a:t>Marco teórico</a:t>
            </a:r>
          </a:p>
          <a:p>
            <a:r>
              <a:rPr lang="es-EC" dirty="0" smtClean="0"/>
              <a:t>Materiales y método</a:t>
            </a:r>
          </a:p>
          <a:p>
            <a:r>
              <a:rPr lang="es-EC" dirty="0" smtClean="0"/>
              <a:t>Resultados</a:t>
            </a:r>
          </a:p>
          <a:p>
            <a:r>
              <a:rPr lang="es-EC" dirty="0" smtClean="0"/>
              <a:t>Propuesta de comercialización y/o marketing</a:t>
            </a:r>
          </a:p>
          <a:p>
            <a:r>
              <a:rPr lang="es-EC" dirty="0" smtClean="0"/>
              <a:t>Discusión</a:t>
            </a:r>
          </a:p>
          <a:p>
            <a:r>
              <a:rPr lang="es-EC" dirty="0" smtClean="0"/>
              <a:t>Conclusiones</a:t>
            </a:r>
          </a:p>
          <a:p>
            <a:r>
              <a:rPr lang="es-EC" dirty="0" smtClean="0"/>
              <a:t>Recomendaciones</a:t>
            </a:r>
          </a:p>
          <a:p>
            <a:endParaRPr lang="es-EC" dirty="0" smtClean="0"/>
          </a:p>
          <a:p>
            <a:endParaRPr lang="es-EC" dirty="0"/>
          </a:p>
        </p:txBody>
      </p:sp>
      <p:sp>
        <p:nvSpPr>
          <p:cNvPr id="4" name="3 Rectángulo"/>
          <p:cNvSpPr/>
          <p:nvPr/>
        </p:nvSpPr>
        <p:spPr>
          <a:xfrm>
            <a:off x="1178958" y="2768286"/>
            <a:ext cx="7776864" cy="648072"/>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28042340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7625" y="266651"/>
            <a:ext cx="10903634" cy="732155"/>
          </a:xfrm>
        </p:spPr>
        <p:txBody>
          <a:bodyPr/>
          <a:lstStyle/>
          <a:p>
            <a:r>
              <a:rPr lang="es-EC" dirty="0" smtClean="0"/>
              <a:t>Marco teórico </a:t>
            </a:r>
            <a:endParaRPr lang="es-EC" dirty="0"/>
          </a:p>
        </p:txBody>
      </p:sp>
      <p:sp>
        <p:nvSpPr>
          <p:cNvPr id="3" name="Marcador de contenido 2"/>
          <p:cNvSpPr>
            <a:spLocks noGrp="1"/>
          </p:cNvSpPr>
          <p:nvPr>
            <p:ph idx="1"/>
          </p:nvPr>
        </p:nvSpPr>
        <p:spPr>
          <a:xfrm>
            <a:off x="337625" y="1575038"/>
            <a:ext cx="11619913" cy="1315140"/>
          </a:xfrm>
        </p:spPr>
        <p:txBody>
          <a:bodyPr/>
          <a:lstStyle/>
          <a:p>
            <a:pPr marL="0" indent="0">
              <a:buNone/>
            </a:pPr>
            <a:r>
              <a:rPr lang="es-EC" dirty="0" smtClean="0"/>
              <a:t>El </a:t>
            </a:r>
            <a:r>
              <a:rPr lang="es-EC" dirty="0"/>
              <a:t>término bacterias ácido-lácticas (BAL) abarca a un grupo heterogéneo de microorganismos cuya principal característica es la producción de ácido láctico a p</a:t>
            </a:r>
            <a:r>
              <a:rPr lang="es-EC" dirty="0" smtClean="0"/>
              <a:t>artir </a:t>
            </a:r>
            <a:r>
              <a:rPr lang="es-EC" dirty="0"/>
              <a:t>de la fermentación de </a:t>
            </a:r>
            <a:r>
              <a:rPr lang="es-EC" dirty="0" smtClean="0"/>
              <a:t>azúcares.</a:t>
            </a:r>
            <a:endParaRPr lang="es-EC"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l="43648" b="28261"/>
          <a:stretch/>
        </p:blipFill>
        <p:spPr>
          <a:xfrm>
            <a:off x="2161199" y="3771958"/>
            <a:ext cx="3505505" cy="2492460"/>
          </a:xfrm>
          <a:prstGeom prst="rect">
            <a:avLst/>
          </a:prstGeom>
        </p:spPr>
      </p:pic>
      <p:sp>
        <p:nvSpPr>
          <p:cNvPr id="7" name="Rectángulo 6"/>
          <p:cNvSpPr/>
          <p:nvPr/>
        </p:nvSpPr>
        <p:spPr>
          <a:xfrm>
            <a:off x="337625" y="978333"/>
            <a:ext cx="11282288" cy="542593"/>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fontScale="90000" lnSpcReduction="20000"/>
          </a:bodyPr>
          <a:lstStyle/>
          <a:p>
            <a:pPr>
              <a:lnSpc>
                <a:spcPct val="90000"/>
              </a:lnSpc>
              <a:spcBef>
                <a:spcPct val="0"/>
              </a:spcBef>
            </a:pPr>
            <a:r>
              <a:rPr lang="es-EC" sz="4400" dirty="0"/>
              <a:t>Bacterias ácido – lácticas.</a:t>
            </a:r>
          </a:p>
        </p:txBody>
      </p:sp>
      <p:pic>
        <p:nvPicPr>
          <p:cNvPr id="8" name="Imagen 7"/>
          <p:cNvPicPr/>
          <p:nvPr/>
        </p:nvPicPr>
        <p:blipFill rotWithShape="1">
          <a:blip r:embed="rId3"/>
          <a:srcRect l="54311" t="30363" r="23174" b="28049"/>
          <a:stretch/>
        </p:blipFill>
        <p:spPr bwMode="auto">
          <a:xfrm>
            <a:off x="6312045" y="3771958"/>
            <a:ext cx="4929214" cy="2722795"/>
          </a:xfrm>
          <a:prstGeom prst="rect">
            <a:avLst/>
          </a:prstGeom>
          <a:ln>
            <a:noFill/>
          </a:ln>
          <a:extLst>
            <a:ext uri="{53640926-AAD7-44D8-BBD7-CCE9431645EC}">
              <a14:shadowObscured xmlns:a14="http://schemas.microsoft.com/office/drawing/2010/main"/>
            </a:ext>
          </a:extLst>
        </p:spPr>
      </p:pic>
      <p:sp>
        <p:nvSpPr>
          <p:cNvPr id="9" name="Rectángulo 8"/>
          <p:cNvSpPr/>
          <p:nvPr/>
        </p:nvSpPr>
        <p:spPr>
          <a:xfrm>
            <a:off x="7780150" y="6494753"/>
            <a:ext cx="2377381" cy="304699"/>
          </a:xfrm>
          <a:prstGeom prst="rect">
            <a:avLst/>
          </a:prstGeom>
        </p:spPr>
        <p:txBody>
          <a:bodyPr wrap="none">
            <a:spAutoFit/>
          </a:bodyPr>
          <a:lstStyle/>
          <a:p>
            <a:pPr algn="ctr">
              <a:lnSpc>
                <a:spcPct val="115000"/>
              </a:lnSpc>
              <a:spcAft>
                <a:spcPts val="0"/>
              </a:spcAft>
            </a:pPr>
            <a:r>
              <a:rPr lang="es-EC" sz="1200" dirty="0">
                <a:latin typeface="Arial" panose="020B0604020202020204" pitchFamily="34" charset="0"/>
                <a:ea typeface="Times New Roman" panose="02020603050405020304" pitchFamily="18" charset="0"/>
                <a:cs typeface="Times New Roman" panose="02020603050405020304" pitchFamily="18" charset="0"/>
              </a:rPr>
              <a:t>Fuente: (Aznar &amp; Zúñiga, 2011)</a:t>
            </a:r>
            <a:r>
              <a:rPr lang="es-EC" sz="1200" spc="75" dirty="0">
                <a:latin typeface="Arial" panose="020B0604020202020204" pitchFamily="34" charset="0"/>
                <a:ea typeface="Times New Roman" panose="02020603050405020304" pitchFamily="18" charset="0"/>
                <a:cs typeface="Times New Roman" panose="02020603050405020304" pitchFamily="18" charset="0"/>
              </a:rPr>
              <a:t>.</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rotWithShape="1">
          <a:blip r:embed="rId4">
            <a:extLst>
              <a:ext uri="{28A0092B-C50C-407E-A947-70E740481C1C}">
                <a14:useLocalDpi xmlns:a14="http://schemas.microsoft.com/office/drawing/2010/main" val="0"/>
              </a:ext>
            </a:extLst>
          </a:blip>
          <a:srcRect l="7227" t="10132" r="75025" b="65610"/>
          <a:stretch/>
        </p:blipFill>
        <p:spPr>
          <a:xfrm>
            <a:off x="602157" y="3634061"/>
            <a:ext cx="1236372" cy="1371250"/>
          </a:xfrm>
          <a:prstGeom prst="rect">
            <a:avLst/>
          </a:prstGeom>
        </p:spPr>
      </p:pic>
      <p:pic>
        <p:nvPicPr>
          <p:cNvPr id="10" name="Imagen 9"/>
          <p:cNvPicPr>
            <a:picLocks noChangeAspect="1"/>
          </p:cNvPicPr>
          <p:nvPr/>
        </p:nvPicPr>
        <p:blipFill rotWithShape="1">
          <a:blip r:embed="rId4">
            <a:extLst>
              <a:ext uri="{28A0092B-C50C-407E-A947-70E740481C1C}">
                <a14:useLocalDpi xmlns:a14="http://schemas.microsoft.com/office/drawing/2010/main" val="0"/>
              </a:ext>
            </a:extLst>
          </a:blip>
          <a:srcRect l="41825" t="12519" r="39781" b="64813"/>
          <a:stretch/>
        </p:blipFill>
        <p:spPr>
          <a:xfrm>
            <a:off x="602157" y="5119142"/>
            <a:ext cx="1236372" cy="1236372"/>
          </a:xfrm>
          <a:prstGeom prst="rect">
            <a:avLst/>
          </a:prstGeom>
        </p:spPr>
      </p:pic>
      <p:sp>
        <p:nvSpPr>
          <p:cNvPr id="11" name="Rectángulo 10"/>
          <p:cNvSpPr/>
          <p:nvPr/>
        </p:nvSpPr>
        <p:spPr>
          <a:xfrm>
            <a:off x="337625" y="3098579"/>
            <a:ext cx="5329079" cy="421651"/>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fontScale="67500" lnSpcReduction="20000"/>
          </a:bodyPr>
          <a:lstStyle/>
          <a:p>
            <a:pPr algn="ctr">
              <a:lnSpc>
                <a:spcPct val="90000"/>
              </a:lnSpc>
              <a:spcBef>
                <a:spcPct val="0"/>
              </a:spcBef>
            </a:pPr>
            <a:r>
              <a:rPr lang="es-EC" sz="4400" dirty="0" smtClean="0"/>
              <a:t>Morfología</a:t>
            </a:r>
            <a:endParaRPr lang="es-EC" sz="4400" dirty="0"/>
          </a:p>
        </p:txBody>
      </p:sp>
      <p:sp>
        <p:nvSpPr>
          <p:cNvPr id="12" name="Rectángulo 11"/>
          <p:cNvSpPr/>
          <p:nvPr/>
        </p:nvSpPr>
        <p:spPr>
          <a:xfrm>
            <a:off x="6013161" y="3098578"/>
            <a:ext cx="5526981" cy="421651"/>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fontScale="67500" lnSpcReduction="20000"/>
          </a:bodyPr>
          <a:lstStyle/>
          <a:p>
            <a:pPr algn="ctr">
              <a:lnSpc>
                <a:spcPct val="90000"/>
              </a:lnSpc>
              <a:spcBef>
                <a:spcPct val="0"/>
              </a:spcBef>
            </a:pPr>
            <a:r>
              <a:rPr lang="es-EC" sz="4400" dirty="0" smtClean="0"/>
              <a:t>Homo o </a:t>
            </a:r>
            <a:r>
              <a:rPr lang="es-EC" sz="4400" dirty="0" err="1" smtClean="0"/>
              <a:t>heterofermentativas</a:t>
            </a:r>
            <a:endParaRPr lang="es-EC" sz="4400" dirty="0"/>
          </a:p>
        </p:txBody>
      </p:sp>
    </p:spTree>
    <p:extLst>
      <p:ext uri="{BB962C8B-B14F-4D97-AF65-F5344CB8AC3E}">
        <p14:creationId xmlns:p14="http://schemas.microsoft.com/office/powerpoint/2010/main" val="33111751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7625" y="266651"/>
            <a:ext cx="10903634" cy="732155"/>
          </a:xfrm>
        </p:spPr>
        <p:txBody>
          <a:bodyPr/>
          <a:lstStyle/>
          <a:p>
            <a:r>
              <a:rPr lang="es-EC" dirty="0" smtClean="0"/>
              <a:t>Marco teórico </a:t>
            </a:r>
            <a:endParaRPr lang="es-EC" dirty="0"/>
          </a:p>
        </p:txBody>
      </p:sp>
      <p:sp>
        <p:nvSpPr>
          <p:cNvPr id="3" name="Marcador de contenido 2"/>
          <p:cNvSpPr>
            <a:spLocks noGrp="1"/>
          </p:cNvSpPr>
          <p:nvPr>
            <p:ph idx="1"/>
          </p:nvPr>
        </p:nvSpPr>
        <p:spPr>
          <a:xfrm>
            <a:off x="337623" y="1871251"/>
            <a:ext cx="11485182" cy="1945375"/>
          </a:xfrm>
        </p:spPr>
        <p:txBody>
          <a:bodyPr>
            <a:normAutofit/>
          </a:bodyPr>
          <a:lstStyle/>
          <a:p>
            <a:pPr algn="just"/>
            <a:r>
              <a:rPr lang="es-EC" dirty="0" smtClean="0"/>
              <a:t>Utilizados como preservantes de alimentos.</a:t>
            </a:r>
          </a:p>
          <a:p>
            <a:pPr algn="just"/>
            <a:r>
              <a:rPr lang="es-EC" dirty="0" smtClean="0"/>
              <a:t>Parte de </a:t>
            </a:r>
            <a:r>
              <a:rPr lang="es-EC" dirty="0" err="1" smtClean="0"/>
              <a:t>microbiota</a:t>
            </a:r>
            <a:r>
              <a:rPr lang="es-EC" dirty="0" smtClean="0"/>
              <a:t> natural de forrajes en bajas concentraciones.</a:t>
            </a:r>
          </a:p>
          <a:p>
            <a:pPr algn="just"/>
            <a:r>
              <a:rPr lang="es-EC" dirty="0" smtClean="0"/>
              <a:t>En </a:t>
            </a:r>
            <a:r>
              <a:rPr lang="es-EC" dirty="0"/>
              <a:t>nutrición animal, en el ensilaje es una alternativa de preservación de forrajes que garantiza la nutrición de los bovinos y otros herbívoros.</a:t>
            </a:r>
          </a:p>
          <a:p>
            <a:endParaRPr lang="es-EC" dirty="0" smtClean="0">
              <a:sym typeface="Wingdings" panose="05000000000000000000" pitchFamily="2" charset="2"/>
            </a:endParaRPr>
          </a:p>
          <a:p>
            <a:endParaRPr lang="es-EC" dirty="0"/>
          </a:p>
        </p:txBody>
      </p:sp>
      <p:sp>
        <p:nvSpPr>
          <p:cNvPr id="7" name="Rectángulo 6"/>
          <p:cNvSpPr/>
          <p:nvPr/>
        </p:nvSpPr>
        <p:spPr>
          <a:xfrm>
            <a:off x="337624" y="998806"/>
            <a:ext cx="11485181" cy="542593"/>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fontScale="90000" lnSpcReduction="20000"/>
          </a:bodyPr>
          <a:lstStyle/>
          <a:p>
            <a:pPr>
              <a:lnSpc>
                <a:spcPct val="90000"/>
              </a:lnSpc>
              <a:spcBef>
                <a:spcPct val="0"/>
              </a:spcBef>
            </a:pPr>
            <a:r>
              <a:rPr lang="es-EC" sz="4400" dirty="0"/>
              <a:t>Bacterias ácido – lácticas.</a:t>
            </a:r>
          </a:p>
        </p:txBody>
      </p:sp>
      <p:sp>
        <p:nvSpPr>
          <p:cNvPr id="4" name="Rectángulo 3"/>
          <p:cNvSpPr/>
          <p:nvPr/>
        </p:nvSpPr>
        <p:spPr>
          <a:xfrm>
            <a:off x="337623" y="4883092"/>
            <a:ext cx="11059245" cy="1815882"/>
          </a:xfrm>
          <a:prstGeom prst="rect">
            <a:avLst/>
          </a:prstGeom>
        </p:spPr>
        <p:txBody>
          <a:bodyPr wrap="square">
            <a:spAutoFit/>
          </a:bodyPr>
          <a:lstStyle/>
          <a:p>
            <a:pPr marL="457200" indent="-457200" algn="just">
              <a:buFont typeface="Arial" panose="020B0604020202020204" pitchFamily="34" charset="0"/>
              <a:buChar char="•"/>
            </a:pPr>
            <a:r>
              <a:rPr lang="es-EC" sz="2800" dirty="0" smtClean="0">
                <a:sym typeface="Wingdings" panose="05000000000000000000" pitchFamily="2" charset="2"/>
              </a:rPr>
              <a:t>Producción de </a:t>
            </a:r>
            <a:r>
              <a:rPr lang="es-EC" sz="2800" dirty="0">
                <a:sym typeface="Wingdings" panose="05000000000000000000" pitchFamily="2" charset="2"/>
              </a:rPr>
              <a:t>ensilaje </a:t>
            </a:r>
            <a:endParaRPr lang="es-EC" sz="2800" dirty="0" smtClean="0">
              <a:sym typeface="Wingdings" panose="05000000000000000000" pitchFamily="2" charset="2"/>
            </a:endParaRPr>
          </a:p>
          <a:p>
            <a:pPr marL="457200" indent="-457200" algn="just">
              <a:buFont typeface="Arial" panose="020B0604020202020204" pitchFamily="34" charset="0"/>
              <a:buChar char="•"/>
            </a:pPr>
            <a:r>
              <a:rPr lang="es-EC" sz="2800" dirty="0" smtClean="0">
                <a:sym typeface="Wingdings" panose="05000000000000000000" pitchFamily="2" charset="2"/>
              </a:rPr>
              <a:t>Facilita acidificación</a:t>
            </a:r>
          </a:p>
          <a:p>
            <a:pPr marL="457200" indent="-457200" algn="just">
              <a:buFont typeface="Arial" panose="020B0604020202020204" pitchFamily="34" charset="0"/>
              <a:buChar char="•"/>
            </a:pPr>
            <a:r>
              <a:rPr lang="es-EC" sz="2800" dirty="0" smtClean="0">
                <a:sym typeface="Wingdings" panose="05000000000000000000" pitchFamily="2" charset="2"/>
              </a:rPr>
              <a:t>Inhibición </a:t>
            </a:r>
            <a:r>
              <a:rPr lang="es-EC" sz="2800" dirty="0">
                <a:sym typeface="Wingdings" panose="05000000000000000000" pitchFamily="2" charset="2"/>
              </a:rPr>
              <a:t>de </a:t>
            </a:r>
            <a:r>
              <a:rPr lang="es-EC" sz="2800" dirty="0" smtClean="0">
                <a:sym typeface="Wingdings" panose="05000000000000000000" pitchFamily="2" charset="2"/>
              </a:rPr>
              <a:t>microorganismos no beneficiosas.</a:t>
            </a:r>
          </a:p>
          <a:p>
            <a:pPr marL="457200" indent="-457200" algn="just">
              <a:buFont typeface="Arial" panose="020B0604020202020204" pitchFamily="34" charset="0"/>
              <a:buChar char="•"/>
            </a:pPr>
            <a:r>
              <a:rPr lang="es-EC" sz="2800" dirty="0" smtClean="0">
                <a:sym typeface="Wingdings" panose="05000000000000000000" pitchFamily="2" charset="2"/>
              </a:rPr>
              <a:t>Conservación de </a:t>
            </a:r>
            <a:r>
              <a:rPr lang="es-EC" sz="2800" dirty="0">
                <a:sym typeface="Wingdings" panose="05000000000000000000" pitchFamily="2" charset="2"/>
              </a:rPr>
              <a:t>propiedades nutricionales.</a:t>
            </a:r>
          </a:p>
        </p:txBody>
      </p:sp>
      <p:sp>
        <p:nvSpPr>
          <p:cNvPr id="6" name="Rectángulo 5"/>
          <p:cNvSpPr/>
          <p:nvPr/>
        </p:nvSpPr>
        <p:spPr>
          <a:xfrm>
            <a:off x="337623" y="4146478"/>
            <a:ext cx="11485181" cy="542593"/>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fontScale="90000" lnSpcReduction="20000"/>
          </a:bodyPr>
          <a:lstStyle/>
          <a:p>
            <a:pPr>
              <a:lnSpc>
                <a:spcPct val="90000"/>
              </a:lnSpc>
              <a:spcBef>
                <a:spcPct val="0"/>
              </a:spcBef>
            </a:pPr>
            <a:r>
              <a:rPr lang="es-EC" sz="4400" dirty="0" smtClean="0"/>
              <a:t>Ácido láctico.</a:t>
            </a:r>
            <a:endParaRPr lang="es-EC" sz="4400" dirty="0"/>
          </a:p>
        </p:txBody>
      </p:sp>
    </p:spTree>
    <p:extLst>
      <p:ext uri="{BB962C8B-B14F-4D97-AF65-F5344CB8AC3E}">
        <p14:creationId xmlns:p14="http://schemas.microsoft.com/office/powerpoint/2010/main" val="285038524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6712</TotalTime>
  <Words>2942</Words>
  <Application>Microsoft Office PowerPoint</Application>
  <PresentationFormat>Personalizado</PresentationFormat>
  <Paragraphs>385</Paragraphs>
  <Slides>45</Slides>
  <Notes>0</Notes>
  <HiddenSlides>0</HiddenSlides>
  <MMClips>0</MMClips>
  <ScaleCrop>false</ScaleCrop>
  <HeadingPairs>
    <vt:vector size="4" baseType="variant">
      <vt:variant>
        <vt:lpstr>Tema</vt:lpstr>
      </vt:variant>
      <vt:variant>
        <vt:i4>1</vt:i4>
      </vt:variant>
      <vt:variant>
        <vt:lpstr>Títulos de diapositiva</vt:lpstr>
      </vt:variant>
      <vt:variant>
        <vt:i4>45</vt:i4>
      </vt:variant>
    </vt:vector>
  </HeadingPairs>
  <TitlesOfParts>
    <vt:vector size="46" baseType="lpstr">
      <vt:lpstr>Tema de Office</vt:lpstr>
      <vt:lpstr>  MAESTRÍA EN AGRICULTURA Y AGRONEGOCIOS SOSTENIBLES  AISLAMIENTO, PRODUCCIÓN Y COMERCIALIZACIÓN DE UN CONSORCIO DE BACTERIAS ÁCIDO-LÁCTICAS PARA FERMENTACIÓN Y CONSERVACIÓN DE FORRAJES. </vt:lpstr>
      <vt:lpstr>AISLAMIENTO, PRODUCCIÓN Y COMERCIALIZACIÓN DE UN CONSORCIO DE BACTERIAS ÁCIDO-LÁCTICAS PARA FERMENTACIÓN Y CONSERVACIÓN DE FORRAJES.</vt:lpstr>
      <vt:lpstr>Formulación del problema  </vt:lpstr>
      <vt:lpstr>Formulación del problema  </vt:lpstr>
      <vt:lpstr>Justificación del problema</vt:lpstr>
      <vt:lpstr>Objetivos</vt:lpstr>
      <vt:lpstr>AISLAMIENTO, PRODUCCIÓN Y COMERCIALIZACIÓN DE UN CONSORCIO DE BACTERIAS ÁCIDO-LÁCTICAS PARA FERMENTACIÓN Y CONSERVACIÓN DE FORRAJES.</vt:lpstr>
      <vt:lpstr>Marco teórico </vt:lpstr>
      <vt:lpstr>Marco teórico </vt:lpstr>
      <vt:lpstr>Ensilaje </vt:lpstr>
      <vt:lpstr>Pasos para elaborar silo</vt:lpstr>
      <vt:lpstr>Lactobacillus en el ensilaje </vt:lpstr>
      <vt:lpstr>Escalamiento de microorganismos</vt:lpstr>
      <vt:lpstr>Comercialización y/o marketing</vt:lpstr>
      <vt:lpstr>Análisis de marketing</vt:lpstr>
      <vt:lpstr>Presentación de PowerPoint</vt:lpstr>
      <vt:lpstr>Presentación de PowerPoint</vt:lpstr>
      <vt:lpstr>Marketing Mix</vt:lpstr>
      <vt:lpstr>AISLAMIENTO, PRODUCCIÓN Y COMERCIALIZACIÓN DE UN CONSORCIO DE BACTERIAS ÁCIDO-LÁCTICAS PARA FERMENTACIÓN Y CONSERVACIÓN DE FORRAJES.</vt:lpstr>
      <vt:lpstr>Materiales y métodos</vt:lpstr>
      <vt:lpstr>Materiales y métodos</vt:lpstr>
      <vt:lpstr>Materiales y métodos</vt:lpstr>
      <vt:lpstr>AISLAMIENTO, PRODUCCIÓN Y COMERCIALIZACIÓN DE UN CONSORCIO DE BACTERIAS ÁCIDO-LÁCTICAS PARA FERMENTACIÓN Y CONSERVACIÓN DE FORRAJES.</vt:lpstr>
      <vt:lpstr>RESULTADOS</vt:lpstr>
      <vt:lpstr>RESULTADOS</vt:lpstr>
      <vt:lpstr>RESULTADOS</vt:lpstr>
      <vt:lpstr>RESULTADOS</vt:lpstr>
      <vt:lpstr>RESULTADOS</vt:lpstr>
      <vt:lpstr>RESULTADOS</vt:lpstr>
      <vt:lpstr>RESULTADOS</vt:lpstr>
      <vt:lpstr>Resultado de la investigación de mercado</vt:lpstr>
      <vt:lpstr>Resultado de la investigación de mercado</vt:lpstr>
      <vt:lpstr>Resultado de la investigación de mercado</vt:lpstr>
      <vt:lpstr>AISLAMIENTO, PRODUCCIÓN Y COMERCIALIZACIÓN DE UN CONSORCIO DE BACTERIAS ÁCIDO-LÁCTICAS PARA FERMENTACIÓN Y CONSERVACIÓN DE FORRAJES.</vt:lpstr>
      <vt:lpstr>Marketing mix</vt:lpstr>
      <vt:lpstr>Marketing mix</vt:lpstr>
      <vt:lpstr>Marketing mix</vt:lpstr>
      <vt:lpstr>Marketing mix</vt:lpstr>
      <vt:lpstr>AISLAMIENTO, PRODUCCIÓN Y COMERCIALIZACIÓN DE UN CONSORCIO DE BACTERIAS ÁCIDO-LÁCTICAS PARA FERMENTACIÓN Y CONSERVACIÓN DE FORRAJES.</vt:lpstr>
      <vt:lpstr>Conclusiones </vt:lpstr>
      <vt:lpstr>Conclusiones </vt:lpstr>
      <vt:lpstr>AISLAMIENTO, PRODUCCIÓN Y COMERCIALIZACIÓN DE UN CONSORCIO DE BACTERIAS ÁCIDO-LÁCTICAS PARA FERMENTACIÓN Y CONSERVACIÓN DE FORRAJES.</vt:lpstr>
      <vt:lpstr>Recomendaciones </vt:lpstr>
      <vt:lpstr>Recomendaciones </vt:lpstr>
      <vt:lpstr>Agradecimientos </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elena leon</dc:creator>
  <cp:lastModifiedBy>Paty</cp:lastModifiedBy>
  <cp:revision>86</cp:revision>
  <dcterms:created xsi:type="dcterms:W3CDTF">2018-05-27T16:10:34Z</dcterms:created>
  <dcterms:modified xsi:type="dcterms:W3CDTF">2018-06-20T19:42:16Z</dcterms:modified>
</cp:coreProperties>
</file>