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320" r:id="rId2"/>
    <p:sldId id="411" r:id="rId3"/>
    <p:sldId id="408" r:id="rId4"/>
    <p:sldId id="405" r:id="rId5"/>
    <p:sldId id="406" r:id="rId6"/>
    <p:sldId id="321" r:id="rId7"/>
    <p:sldId id="404" r:id="rId8"/>
    <p:sldId id="407" r:id="rId9"/>
    <p:sldId id="402" r:id="rId10"/>
    <p:sldId id="322" r:id="rId11"/>
    <p:sldId id="323" r:id="rId12"/>
    <p:sldId id="409" r:id="rId13"/>
    <p:sldId id="324" r:id="rId14"/>
    <p:sldId id="326" r:id="rId15"/>
    <p:sldId id="327" r:id="rId16"/>
    <p:sldId id="330" r:id="rId17"/>
    <p:sldId id="331" r:id="rId18"/>
    <p:sldId id="333" r:id="rId19"/>
    <p:sldId id="335" r:id="rId20"/>
    <p:sldId id="337" r:id="rId21"/>
    <p:sldId id="353" r:id="rId22"/>
    <p:sldId id="341" r:id="rId23"/>
    <p:sldId id="345" r:id="rId24"/>
    <p:sldId id="347" r:id="rId25"/>
    <p:sldId id="348" r:id="rId26"/>
    <p:sldId id="349" r:id="rId27"/>
    <p:sldId id="350" r:id="rId28"/>
    <p:sldId id="351" r:id="rId29"/>
    <p:sldId id="410" r:id="rId30"/>
    <p:sldId id="355" r:id="rId31"/>
    <p:sldId id="403" r:id="rId32"/>
    <p:sldId id="416" r:id="rId33"/>
    <p:sldId id="417" r:id="rId34"/>
    <p:sldId id="418" r:id="rId35"/>
    <p:sldId id="419" r:id="rId36"/>
    <p:sldId id="392" r:id="rId37"/>
    <p:sldId id="393" r:id="rId38"/>
    <p:sldId id="412" r:id="rId39"/>
    <p:sldId id="420" r:id="rId40"/>
    <p:sldId id="421" r:id="rId41"/>
    <p:sldId id="422" r:id="rId42"/>
    <p:sldId id="423" r:id="rId43"/>
    <p:sldId id="369" r:id="rId44"/>
    <p:sldId id="366" r:id="rId45"/>
    <p:sldId id="413" r:id="rId46"/>
    <p:sldId id="373" r:id="rId47"/>
    <p:sldId id="414" r:id="rId48"/>
    <p:sldId id="415" r:id="rId49"/>
    <p:sldId id="424" r:id="rId50"/>
    <p:sldId id="425" r:id="rId51"/>
    <p:sldId id="426" r:id="rId52"/>
    <p:sldId id="427" r:id="rId53"/>
    <p:sldId id="428" r:id="rId54"/>
    <p:sldId id="429" r:id="rId55"/>
    <p:sldId id="430" r:id="rId56"/>
    <p:sldId id="431" r:id="rId57"/>
    <p:sldId id="389" r:id="rId58"/>
    <p:sldId id="395" r:id="rId59"/>
    <p:sldId id="397" r:id="rId60"/>
    <p:sldId id="400" r:id="rId61"/>
    <p:sldId id="401" r:id="rId62"/>
    <p:sldId id="438" r:id="rId63"/>
    <p:sldId id="432" r:id="rId64"/>
    <p:sldId id="433" r:id="rId65"/>
    <p:sldId id="434" r:id="rId66"/>
    <p:sldId id="435" r:id="rId67"/>
    <p:sldId id="436" r:id="rId68"/>
    <p:sldId id="437" r:id="rId69"/>
    <p:sldId id="358" r:id="rId70"/>
    <p:sldId id="359" r:id="rId71"/>
    <p:sldId id="360" r:id="rId72"/>
    <p:sldId id="362" r:id="rId73"/>
    <p:sldId id="363" r:id="rId74"/>
  </p:sldIdLst>
  <p:sldSz cx="9398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ller" initials="t" lastIdx="1" clrIdx="0">
    <p:extLst>
      <p:ext uri="{19B8F6BF-5375-455C-9EA6-DF929625EA0E}">
        <p15:presenceInfo xmlns:p15="http://schemas.microsoft.com/office/powerpoint/2012/main" userId="tall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4" autoAdjust="0"/>
    <p:restoredTop sz="94660"/>
  </p:normalViewPr>
  <p:slideViewPr>
    <p:cSldViewPr>
      <p:cViewPr varScale="1">
        <p:scale>
          <a:sx n="70" d="100"/>
          <a:sy n="70" d="100"/>
        </p:scale>
        <p:origin x="1356" y="72"/>
      </p:cViewPr>
      <p:guideLst>
        <p:guide orient="horz" pos="2160"/>
        <p:guide pos="29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97C12-92E4-4B0A-9A1B-A438E4617873}" type="datetimeFigureOut">
              <a:rPr lang="es-EC" smtClean="0"/>
              <a:pPr/>
              <a:t>15/05/2018</a:t>
            </a:fld>
            <a:endParaRPr lang="es-EC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079500" y="685800"/>
            <a:ext cx="4699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4188D-9713-4D7E-81DD-2D2A79282486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2951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4188D-9713-4D7E-81DD-2D2A79282486}" type="slidenum">
              <a:rPr lang="es-EC" smtClean="0"/>
              <a:pPr/>
              <a:t>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76859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398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1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398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69900" y="6245225"/>
            <a:ext cx="219286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210984" y="6245225"/>
            <a:ext cx="297603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69900" y="6245225"/>
            <a:ext cx="219286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210984" y="6245225"/>
            <a:ext cx="297603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9398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23529" y="260351"/>
            <a:ext cx="814167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b="30597"/>
          <a:stretch/>
        </p:blipFill>
        <p:spPr bwMode="auto">
          <a:xfrm>
            <a:off x="36811" y="188640"/>
            <a:ext cx="2960000" cy="624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9900" y="274638"/>
            <a:ext cx="84582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69900" y="1600201"/>
            <a:ext cx="84582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13550" y="274639"/>
            <a:ext cx="21145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69900" y="274639"/>
            <a:ext cx="6187017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9900" y="274638"/>
            <a:ext cx="84582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80531" y="1556793"/>
            <a:ext cx="84582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2377" y="4406901"/>
            <a:ext cx="79883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42377" y="2906713"/>
            <a:ext cx="79883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9900" y="274638"/>
            <a:ext cx="84582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9900" y="1600201"/>
            <a:ext cx="415078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77317" y="1600201"/>
            <a:ext cx="415078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9900" y="274638"/>
            <a:ext cx="84582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9900" y="1535113"/>
            <a:ext cx="41524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9900" y="2174875"/>
            <a:ext cx="415241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774054" y="1535113"/>
            <a:ext cx="415404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74054" y="2174875"/>
            <a:ext cx="415404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9900" y="274638"/>
            <a:ext cx="84582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9901" y="273050"/>
            <a:ext cx="3091877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674357" y="273051"/>
            <a:ext cx="5253743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9901" y="1435101"/>
            <a:ext cx="3091877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42074" y="4800600"/>
            <a:ext cx="56388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842074" y="612775"/>
            <a:ext cx="56388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842074" y="5367338"/>
            <a:ext cx="56388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0"/>
            <a:ext cx="9398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0" y="6308726"/>
            <a:ext cx="810414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26106" y="6296025"/>
            <a:ext cx="684455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dirty="0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26106" y="6245225"/>
            <a:ext cx="684455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38806" r="7258" b="30597"/>
          <a:stretch/>
        </p:blipFill>
        <p:spPr bwMode="auto">
          <a:xfrm>
            <a:off x="6845239" y="5906861"/>
            <a:ext cx="2520404" cy="624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034704" y="3172326"/>
            <a:ext cx="56246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2 Subtítulo"/>
          <p:cNvSpPr txBox="1">
            <a:spLocks/>
          </p:cNvSpPr>
          <p:nvPr/>
        </p:nvSpPr>
        <p:spPr>
          <a:xfrm>
            <a:off x="1458640" y="836712"/>
            <a:ext cx="7344816" cy="475252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algn="ctr">
              <a:buNone/>
            </a:pPr>
            <a: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DEPARTAMENTO </a:t>
            </a:r>
            <a:r>
              <a:rPr lang="es-E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S" sz="1600" b="1" spc="-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CIENCIAS </a:t>
            </a:r>
            <a:r>
              <a:rPr lang="es-E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S" sz="1600" b="1" spc="1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s-ES" sz="1600" b="1" spc="-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VIDA </a:t>
            </a:r>
            <a:r>
              <a:rPr lang="es-E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 DE </a:t>
            </a:r>
            <a:r>
              <a:rPr lang="es-ES" sz="1600" b="1" spc="1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s-ES" sz="1600" b="1" spc="12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600" b="1" spc="-1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AGRICULTURA</a:t>
            </a:r>
            <a:br>
              <a:rPr lang="es-ES" sz="1600" b="1" spc="-1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sz="1600" b="1" spc="-1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sz="1600" b="1" spc="-1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CARRERA DE INGENIERÍA AGROPECUARIA</a:t>
            </a:r>
            <a:b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TRABAJO DE TITULACIÓN PREVIO A LA OBTENCIÓN DEL TÍTULO DE:  INGENIERO AGROPECUARIO</a:t>
            </a:r>
            <a:b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TEMA: “</a:t>
            </a:r>
            <a:r>
              <a:rPr lang="es-EC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EFECTOS DE LA SUPLEMENTACIÓN DE RESIDUOS DE CELULOSA EN PARÁMETROS PRODUCTIVOS, SANITARIOS, CALIDAD DE LA CARCASA Y DIGESTIBILIDAD DE NUTRIENTES      EN OVINOS”</a:t>
            </a:r>
            <a: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AUTORES: </a:t>
            </a:r>
            <a:r>
              <a:rPr lang="es-EC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FLORES BALAREZO, ANDRES MARTÍN</a:t>
            </a:r>
            <a:endParaRPr lang="en-US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s-EC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MOREJÓN PANEZO, HJELMAR LEONARDO</a:t>
            </a:r>
            <a:endParaRPr lang="en-US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DIRECTOR: </a:t>
            </a:r>
            <a:r>
              <a:rPr lang="es-EC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ING. VELA TORMEN DIEGO  ALONSO </a:t>
            </a:r>
            <a: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sz="16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sz="14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SANGOLQUÍ</a:t>
            </a:r>
            <a:br>
              <a:rPr lang="es-ES" sz="14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sz="1400" b="1" spc="-3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endParaRPr lang="es-ES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360.espe.edu.ec/images/Sedes/5/IASA%20I.jpg">
            <a:extLst>
              <a:ext uri="{FF2B5EF4-FFF2-40B4-BE49-F238E27FC236}">
                <a16:creationId xmlns="" xmlns:a16="http://schemas.microsoft.com/office/drawing/2014/main" id="{079C1B47-29E6-EB45-8AEE-3CB9CBD0B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71408" y="0"/>
            <a:ext cx="936104" cy="960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17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pic>
        <p:nvPicPr>
          <p:cNvPr id="5" name="image43.png"/>
          <p:cNvPicPr/>
          <p:nvPr/>
        </p:nvPicPr>
        <p:blipFill>
          <a:blip r:embed="rId2" cstate="print"/>
          <a:srcRect l="33248" t="13200" r="10434" b="17454"/>
          <a:stretch>
            <a:fillRect/>
          </a:stretch>
        </p:blipFill>
        <p:spPr>
          <a:xfrm>
            <a:off x="1098600" y="1988840"/>
            <a:ext cx="3600400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Elipse 5">
            <a:extLst>
              <a:ext uri="{FF2B5EF4-FFF2-40B4-BE49-F238E27FC236}">
                <a16:creationId xmlns="" xmlns:a16="http://schemas.microsoft.com/office/drawing/2014/main" id="{5768C647-CAF1-4217-8778-11A043331F15}"/>
              </a:ext>
            </a:extLst>
          </p:cNvPr>
          <p:cNvSpPr/>
          <p:nvPr/>
        </p:nvSpPr>
        <p:spPr>
          <a:xfrm>
            <a:off x="1962696" y="3356992"/>
            <a:ext cx="755374" cy="746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>
              <a:ln w="38100">
                <a:solidFill>
                  <a:schemeClr val="tx1"/>
                </a:solidFill>
              </a:ln>
            </a:endParaRPr>
          </a:p>
        </p:txBody>
      </p:sp>
      <p:pic>
        <p:nvPicPr>
          <p:cNvPr id="9" name="Picture 4" descr="http://360.espe.edu.ec/images/Sedes/5/IASA%20I.jpg">
            <a:extLst>
              <a:ext uri="{FF2B5EF4-FFF2-40B4-BE49-F238E27FC236}">
                <a16:creationId xmlns="" xmlns:a16="http://schemas.microsoft.com/office/drawing/2014/main" id="{6807CDD7-1606-164B-8BB2-CA0B4D9A7D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35105" y="1099826"/>
            <a:ext cx="2664296" cy="2329173"/>
          </a:xfrm>
          <a:prstGeom prst="rect">
            <a:avLst/>
          </a:prstGeom>
          <a:noFill/>
        </p:spPr>
      </p:pic>
      <p:sp>
        <p:nvSpPr>
          <p:cNvPr id="10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55122" y="1150585"/>
            <a:ext cx="4567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LUGAR DE INVESTIGACIÓN </a:t>
            </a:r>
          </a:p>
        </p:txBody>
      </p:sp>
      <p:cxnSp>
        <p:nvCxnSpPr>
          <p:cNvPr id="11" name="Conector recto de flecha 7">
            <a:extLst>
              <a:ext uri="{FF2B5EF4-FFF2-40B4-BE49-F238E27FC236}">
                <a16:creationId xmlns="" xmlns:a16="http://schemas.microsoft.com/office/drawing/2014/main" id="{7C9AFDC5-4512-40DC-9EDD-1BD091E07312}"/>
              </a:ext>
            </a:extLst>
          </p:cNvPr>
          <p:cNvCxnSpPr/>
          <p:nvPr/>
        </p:nvCxnSpPr>
        <p:spPr>
          <a:xfrm>
            <a:off x="2754784" y="3717032"/>
            <a:ext cx="252028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3">
            <a:extLst>
              <a:ext uri="{FF2B5EF4-FFF2-40B4-BE49-F238E27FC236}">
                <a16:creationId xmlns="" xmlns:a16="http://schemas.microsoft.com/office/drawing/2014/main" id="{5C25D91E-C342-491D-9E57-30C3C9CB2ECA}"/>
              </a:ext>
            </a:extLst>
          </p:cNvPr>
          <p:cNvSpPr txBox="1"/>
          <p:nvPr/>
        </p:nvSpPr>
        <p:spPr>
          <a:xfrm>
            <a:off x="5419080" y="3573016"/>
            <a:ext cx="345638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Proyecto de </a:t>
            </a: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Ganadería</a:t>
            </a:r>
          </a:p>
          <a:p>
            <a:pPr algn="ctr"/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Implementación </a:t>
            </a:r>
          </a:p>
          <a:p>
            <a:pPr algn="ctr"/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“Invernadero tipo túnel”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186300"/>
            <a:ext cx="52507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DE INSTALACIONES</a:t>
            </a:r>
            <a:r>
              <a:rPr lang="es-EC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61.png"/>
          <p:cNvPicPr>
            <a:picLocks noGrp="1"/>
          </p:cNvPicPr>
          <p:nvPr>
            <p:ph idx="1"/>
          </p:nvPr>
        </p:nvPicPr>
        <p:blipFill>
          <a:blip r:embed="rId2" cstate="print"/>
          <a:srcRect l="15066" t="11780" r="16657" b="16036"/>
          <a:stretch>
            <a:fillRect/>
          </a:stretch>
        </p:blipFill>
        <p:spPr>
          <a:xfrm>
            <a:off x="378520" y="1988841"/>
            <a:ext cx="4248472" cy="28803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738560" y="5066022"/>
            <a:ext cx="7344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Dimensiones:</a:t>
            </a:r>
          </a:p>
          <a:p>
            <a:r>
              <a:rPr lang="es-EC" sz="2000" dirty="0" smtClean="0">
                <a:latin typeface="Times New Roman" pitchFamily="18" charset="0"/>
                <a:cs typeface="Times New Roman" pitchFamily="18" charset="0"/>
              </a:rPr>
              <a:t>Área: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120 m</a:t>
            </a:r>
            <a:r>
              <a:rPr lang="es-ES" sz="2000" baseline="30000" dirty="0" smtClean="0">
                <a:latin typeface="Times New Roman" pitchFamily="18" charset="0"/>
                <a:cs typeface="Times New Roman" pitchFamily="18" charset="0"/>
              </a:rPr>
              <a:t>2				</a:t>
            </a:r>
          </a:p>
          <a:p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Corrales: 1.10 x 1.50 m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26" y="1988841"/>
            <a:ext cx="3840427" cy="2880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175420" y="968371"/>
            <a:ext cx="52507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DE INSTALACIONES</a:t>
            </a:r>
            <a:r>
              <a:rPr lang="es-EC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1458640" y="5100198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Bebederos y comederos: </a:t>
            </a:r>
            <a:r>
              <a:rPr lang="es-E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Baldes de caucho (25 cm diámetro)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C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Pasteras: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 x 37 x 50 cm (l, a, h)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56" y="1538068"/>
            <a:ext cx="3135767" cy="32849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6"/>
          <a:stretch/>
        </p:blipFill>
        <p:spPr>
          <a:xfrm>
            <a:off x="1098600" y="1552984"/>
            <a:ext cx="3404375" cy="32441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487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162496" y="980728"/>
            <a:ext cx="4927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DIETAS EXPERIMENTALES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2095229"/>
              </p:ext>
            </p:extLst>
          </p:nvPr>
        </p:nvGraphicFramePr>
        <p:xfrm>
          <a:off x="306513" y="1628800"/>
          <a:ext cx="4896543" cy="4129628"/>
        </p:xfrm>
        <a:graphic>
          <a:graphicData uri="http://schemas.openxmlformats.org/drawingml/2006/table">
            <a:tbl>
              <a:tblPr/>
              <a:tblGrid>
                <a:gridCol w="2693100"/>
                <a:gridCol w="734481"/>
                <a:gridCol w="734481"/>
                <a:gridCol w="734481"/>
              </a:tblGrid>
              <a:tr h="182341"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Composición y análisis químico de las raciones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341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Nivel de residuo de celulosa, 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Composición de ingredientes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Residuo de celulosa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Heno de alfalfa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21.6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Maíz molido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Soya molida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Melaza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Aceite de palma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Pre-mezcla sales minerales y vitaminas</a:t>
                      </a:r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Análisis químico, en base seca, 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Materia orgánica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94.4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Cenizas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5.6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9.7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Proteína cruda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Extracto etéreo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FDN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341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FDA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0648">
                <a:tc gridSpan="4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 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Contiene en base seca como porcentaje: Ca, &lt;0.17; P, &lt;0.11; Na, 0.08; Cl, 0.13; K, &lt;0.01; Mg, &lt;0.01; S, &lt;0.01. Minerales en ppm: Co, &lt;0.07; Cu, &lt;8.05; I, &lt;0.44; Fe, &lt;2.6; Se, &lt;0.01; Zn, &lt;0.16. Vitaminas en UI/kg de balanceado: Vitamina A, &lt;1200; Vitamina D</a:t>
                      </a:r>
                      <a:r>
                        <a:rPr lang="es-EC" sz="1200" b="0" i="0" u="none" strike="noStrike" baseline="-25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&lt;200; Vitamina E, &lt;0.44.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3136" y="1988840"/>
            <a:ext cx="3312368" cy="303395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Right Arrow 11"/>
          <p:cNvSpPr/>
          <p:nvPr/>
        </p:nvSpPr>
        <p:spPr>
          <a:xfrm>
            <a:off x="5347072" y="3356992"/>
            <a:ext cx="432048" cy="36004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7315" y="3573016"/>
            <a:ext cx="640871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306512" y="1078287"/>
            <a:ext cx="4927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DIETAS EXPERIMENTALES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185802"/>
              </p:ext>
            </p:extLst>
          </p:nvPr>
        </p:nvGraphicFramePr>
        <p:xfrm>
          <a:off x="810568" y="1772816"/>
          <a:ext cx="6480720" cy="4200480"/>
        </p:xfrm>
        <a:graphic>
          <a:graphicData uri="http://schemas.openxmlformats.org/drawingml/2006/table">
            <a:tbl>
              <a:tblPr/>
              <a:tblGrid>
                <a:gridCol w="3564396"/>
                <a:gridCol w="972108"/>
                <a:gridCol w="972108"/>
                <a:gridCol w="972108"/>
              </a:tblGrid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Composición y análisis químico de las raciones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Nivel de residuo de celulosa, 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Composición de ingredientes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Residuo de celulosa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Heno de alfalfa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21.6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Maíz molido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Soya molida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Melaza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Aceite de palma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Pre-mezcla sales minerales y vitaminas</a:t>
                      </a:r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Análisis químico, en base seca, 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Materia orgánica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94.4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Cenizas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5.6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9.7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Proteína cruda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Extracto etéreo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FDN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360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FDA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9160">
                <a:tc gridSpan="4">
                  <a:txBody>
                    <a:bodyPr/>
                    <a:lstStyle/>
                    <a:p>
                      <a:pPr algn="just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Contiene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el RC y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heno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en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base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seca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: MO, 48.3 y 89.3: PC, 2.8 y 16.4; EE, 1.7 y 3.8; FDN, 39.9 y 46.4; FDA, 26.6 y 33.0 %.</a:t>
                      </a:r>
                    </a:p>
                    <a:p>
                      <a:pPr algn="just" fontAlgn="b"/>
                      <a:endParaRPr lang="en-US" sz="14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just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79320" y="3203974"/>
            <a:ext cx="1728192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 err="1" smtClean="0">
                <a:latin typeface="Times New Roman" pitchFamily="18" charset="0"/>
                <a:cs typeface="Times New Roman" pitchFamily="18" charset="0"/>
              </a:rPr>
              <a:t>Pecutrin</a:t>
            </a: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ES" sz="1200" dirty="0" smtClean="0">
                <a:latin typeface="Times New Roman" pitchFamily="18" charset="0"/>
                <a:cs typeface="Times New Roman" pitchFamily="18" charset="0"/>
              </a:rPr>
              <a:t>4g/kg T</a:t>
            </a:r>
            <a:r>
              <a:rPr lang="es-ES" sz="1200" baseline="-25000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s-ES" sz="1200" dirty="0" smtClean="0">
                <a:latin typeface="Times New Roman" pitchFamily="18" charset="0"/>
                <a:cs typeface="Times New Roman" pitchFamily="18" charset="0"/>
              </a:rPr>
              <a:t>y 3g/kg T</a:t>
            </a:r>
            <a:r>
              <a:rPr lang="es-ES" sz="1200" baseline="-25000" dirty="0" smtClean="0">
                <a:latin typeface="Times New Roman" pitchFamily="18" charset="0"/>
                <a:cs typeface="Times New Roman" pitchFamily="18" charset="0"/>
              </a:rPr>
              <a:t>7.5 </a:t>
            </a:r>
            <a:r>
              <a:rPr lang="es-ES" sz="1200" dirty="0" smtClean="0">
                <a:latin typeface="Times New Roman" pitchFamily="18" charset="0"/>
                <a:cs typeface="Times New Roman" pitchFamily="18" charset="0"/>
              </a:rPr>
              <a:t>y T</a:t>
            </a:r>
            <a:r>
              <a:rPr lang="es-ES" sz="1200" baseline="-250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s-E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400" dirty="0" err="1" smtClean="0">
                <a:latin typeface="Times New Roman" pitchFamily="18" charset="0"/>
                <a:cs typeface="Times New Roman" pitchFamily="18" charset="0"/>
              </a:rPr>
              <a:t>Ganasal</a:t>
            </a: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 Plus: 4g/kg </a:t>
            </a:r>
          </a:p>
          <a:p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Sal: 4g/kg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186027" y="3681027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183440" y="1050995"/>
            <a:ext cx="5140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RECEPCIÓN Y ADAPTACIÓN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37" descr="https://scontent.fuio1-1.fna.fbcdn.net/v/t34.0-12/28117318_10215736758197959_1136009486_n.jpg?oh=79d2969eb5984777446023e59f9f3e0b&amp;oe=5A881FA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40" y="1883932"/>
            <a:ext cx="3312368" cy="2880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450528" y="5093073"/>
            <a:ext cx="4362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Animales: </a:t>
            </a:r>
            <a:r>
              <a:rPr lang="es-419" dirty="0" smtClean="0">
                <a:latin typeface="Times New Roman" pitchFamily="18" charset="0"/>
                <a:cs typeface="Times New Roman" pitchFamily="18" charset="0"/>
              </a:rPr>
              <a:t>24 corderos (PV inicial: 25.8 kg)</a:t>
            </a:r>
          </a:p>
          <a:p>
            <a:r>
              <a:rPr lang="es-419" dirty="0" smtClean="0"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s-419" dirty="0" err="1" smtClean="0">
                <a:latin typeface="Times New Roman" pitchFamily="18" charset="0"/>
                <a:cs typeface="Times New Roman" pitchFamily="18" charset="0"/>
              </a:rPr>
              <a:t>Kathadin</a:t>
            </a:r>
            <a:r>
              <a:rPr lang="es-419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s-419" dirty="0" err="1" smtClean="0">
                <a:latin typeface="Times New Roman" pitchFamily="18" charset="0"/>
                <a:cs typeface="Times New Roman" pitchFamily="18" charset="0"/>
              </a:rPr>
              <a:t>Dorper</a:t>
            </a:r>
            <a:endParaRPr lang="es-419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8" b="8654"/>
          <a:stretch/>
        </p:blipFill>
        <p:spPr>
          <a:xfrm>
            <a:off x="5762319" y="1412776"/>
            <a:ext cx="2232248" cy="34342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uadroTexto 1"/>
          <p:cNvSpPr txBox="1"/>
          <p:nvPr/>
        </p:nvSpPr>
        <p:spPr>
          <a:xfrm>
            <a:off x="4699000" y="5093073"/>
            <a:ext cx="43588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Manejo: </a:t>
            </a:r>
            <a:r>
              <a:rPr lang="es-419" dirty="0">
                <a:latin typeface="Times New Roman" pitchFamily="18" charset="0"/>
                <a:cs typeface="Times New Roman" pitchFamily="18" charset="0"/>
              </a:rPr>
              <a:t>24 h = Identificación, vacunación</a:t>
            </a:r>
            <a:r>
              <a:rPr lang="es-419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s-419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s-419" dirty="0">
                <a:latin typeface="Times New Roman" pitchFamily="18" charset="0"/>
                <a:cs typeface="Times New Roman" pitchFamily="18" charset="0"/>
              </a:rPr>
              <a:t>desparasitación y </a:t>
            </a:r>
            <a:r>
              <a:rPr lang="es-419" dirty="0" err="1">
                <a:latin typeface="Times New Roman" pitchFamily="18" charset="0"/>
                <a:cs typeface="Times New Roman" pitchFamily="18" charset="0"/>
              </a:rPr>
              <a:t>vitaminización</a:t>
            </a:r>
            <a:r>
              <a:rPr lang="es-419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s-EC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C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s-EC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162496" y="959965"/>
            <a:ext cx="5140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RECEPCIÓN Y ADAPTACIÓN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1353293" y="4947633"/>
            <a:ext cx="5782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419" b="1" dirty="0" smtClean="0">
                <a:solidFill>
                  <a:schemeClr val="accent6"/>
                </a:solidFill>
                <a:latin typeface="Times New Roman"/>
              </a:rPr>
              <a:t>Alimentación:     </a:t>
            </a:r>
            <a:r>
              <a:rPr lang="es-419" dirty="0" smtClean="0">
                <a:solidFill>
                  <a:srgbClr val="000000"/>
                </a:solidFill>
                <a:latin typeface="Times New Roman"/>
              </a:rPr>
              <a:t>Individual</a:t>
            </a:r>
          </a:p>
          <a:p>
            <a:pPr lvl="0"/>
            <a:r>
              <a:rPr lang="es-419" dirty="0" smtClean="0">
                <a:solidFill>
                  <a:srgbClr val="000000"/>
                </a:solidFill>
                <a:latin typeface="Times New Roman"/>
              </a:rPr>
              <a:t>	             Periodo de Adaptación (14 d)</a:t>
            </a:r>
          </a:p>
          <a:p>
            <a:pPr lvl="0"/>
            <a:r>
              <a:rPr lang="es-419" dirty="0" smtClean="0">
                <a:solidFill>
                  <a:srgbClr val="000000"/>
                </a:solidFill>
                <a:latin typeface="Times New Roman"/>
              </a:rPr>
              <a:t>                                 - 1era S.= 25% BC - 75% Heno alfalfa</a:t>
            </a:r>
          </a:p>
          <a:p>
            <a:pPr lvl="0"/>
            <a:r>
              <a:rPr lang="es-419" dirty="0" smtClean="0">
                <a:solidFill>
                  <a:srgbClr val="000000"/>
                </a:solidFill>
                <a:latin typeface="Times New Roman"/>
              </a:rPr>
              <a:t>                                 - 2da S. = 50% BC - 50% Heno alfalfa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040" y="1507462"/>
            <a:ext cx="2499742" cy="33329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36" descr="https://scontent.fuio1-1.fna.fbcdn.net/v/t34.0-12/28117555_10215736746677671_1802609777_n.jpg?oh=cc59ff6890a68648364968ac786a4c61&amp;oe=5A8919B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90" y="1775249"/>
            <a:ext cx="3024336" cy="2880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162496" y="1140262"/>
            <a:ext cx="6839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CONFORMACIÓN DE TRATAMIENTOS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3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" t="32054" r="7346" b="30786"/>
          <a:stretch/>
        </p:blipFill>
        <p:spPr bwMode="auto">
          <a:xfrm>
            <a:off x="1098600" y="2153761"/>
            <a:ext cx="7200800" cy="246758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458640" y="4869160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C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base al PV</a:t>
            </a:r>
          </a:p>
          <a:p>
            <a:pPr marL="285750" indent="-285750">
              <a:buFontTx/>
              <a:buChar char="-"/>
            </a:pPr>
            <a:r>
              <a:rPr lang="es-EC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PV de dos días consecutivos</a:t>
            </a:r>
          </a:p>
          <a:p>
            <a:pPr marL="285750" indent="-285750">
              <a:buFontTx/>
              <a:buChar char="-"/>
            </a:pPr>
            <a:r>
              <a:rPr lang="es-EC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Dietas asignadas al azar</a:t>
            </a:r>
            <a:endParaRPr lang="es-EC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162496" y="836712"/>
            <a:ext cx="8630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TOMA DE DATOS: PARÁMETROS PRODUCTIVOS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4662996" y="1429033"/>
            <a:ext cx="4392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Consumo alimento:</a:t>
            </a:r>
          </a:p>
          <a:p>
            <a:endParaRPr lang="es-419" sz="1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419" dirty="0" smtClean="0">
                <a:latin typeface="Times New Roman" pitchFamily="18" charset="0"/>
                <a:cs typeface="Times New Roman" pitchFamily="18" charset="0"/>
              </a:rPr>
              <a:t>- Ración dividida (50:50)          7h30  y 16h00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C</a:t>
            </a:r>
            <a:r>
              <a:rPr lang="es-419" dirty="0" smtClean="0">
                <a:latin typeface="Times New Roman" pitchFamily="18" charset="0"/>
                <a:cs typeface="Times New Roman" pitchFamily="18" charset="0"/>
              </a:rPr>
              <a:t>ondicion del alimento</a:t>
            </a:r>
          </a:p>
          <a:p>
            <a:r>
              <a:rPr lang="es-419" dirty="0" smtClean="0">
                <a:latin typeface="Times New Roman" pitchFamily="18" charset="0"/>
                <a:cs typeface="Times New Roman" pitchFamily="18" charset="0"/>
              </a:rPr>
              <a:t>         5% Alimento diario (3 d)</a:t>
            </a:r>
          </a:p>
          <a:p>
            <a:r>
              <a:rPr lang="es-419" dirty="0" smtClean="0">
                <a:latin typeface="Times New Roman" pitchFamily="18" charset="0"/>
                <a:cs typeface="Times New Roman" pitchFamily="18" charset="0"/>
              </a:rPr>
              <a:t>- Alimento sobrante recolectado (7 d)</a:t>
            </a:r>
          </a:p>
          <a:p>
            <a:r>
              <a:rPr lang="es-419" dirty="0" smtClean="0">
                <a:latin typeface="Times New Roman" pitchFamily="18" charset="0"/>
                <a:cs typeface="Times New Roman" pitchFamily="18" charset="0"/>
              </a:rPr>
              <a:t>- Muestras = Dietas y heno alfalfa (cada semana)</a:t>
            </a:r>
          </a:p>
          <a:p>
            <a:endParaRPr lang="es-419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419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419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419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419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419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C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USER\Desktop\tesis\fotos varias\alim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520" y="1556792"/>
            <a:ext cx="3528392" cy="230425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1" name="Picture 3" descr="C:\Users\Usuario\Desktop\Nueva carpeta (3)\5aee8414-c3aa-4cf1-a643-ab10cba38215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520" y="4005064"/>
            <a:ext cx="3528392" cy="21602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7147272" y="2132856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915024" y="2538482"/>
            <a:ext cx="0" cy="238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131048" y="2538482"/>
            <a:ext cx="8384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4699000" y="4005064"/>
            <a:ext cx="439248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s-419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eso vivo, ganancia de peso y conversión alimenticia:</a:t>
            </a:r>
          </a:p>
          <a:p>
            <a:endParaRPr lang="es-419" sz="1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419" dirty="0" smtClean="0">
                <a:latin typeface="Times New Roman" pitchFamily="18" charset="0"/>
                <a:cs typeface="Times New Roman" pitchFamily="18" charset="0"/>
              </a:rPr>
              <a:t>- Pesados cada semana </a:t>
            </a:r>
          </a:p>
          <a:p>
            <a:r>
              <a:rPr lang="es-419" dirty="0" smtClean="0">
                <a:latin typeface="Times New Roman" pitchFamily="18" charset="0"/>
                <a:cs typeface="Times New Roman" pitchFamily="18" charset="0"/>
              </a:rPr>
              <a:t>- Ganancia de peso diaria      </a:t>
            </a:r>
          </a:p>
          <a:p>
            <a:r>
              <a:rPr lang="es-419" dirty="0" smtClean="0">
                <a:latin typeface="Times New Roman" pitchFamily="18" charset="0"/>
                <a:cs typeface="Times New Roman" pitchFamily="18" charset="0"/>
              </a:rPr>
              <a:t>- Conversión alimenticia</a:t>
            </a:r>
          </a:p>
        </p:txBody>
      </p:sp>
      <p:sp>
        <p:nvSpPr>
          <p:cNvPr id="24" name="Right Brace 23"/>
          <p:cNvSpPr/>
          <p:nvPr/>
        </p:nvSpPr>
        <p:spPr>
          <a:xfrm>
            <a:off x="7147272" y="5085184"/>
            <a:ext cx="72008" cy="57606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/>
          <p:cNvSpPr txBox="1"/>
          <p:nvPr/>
        </p:nvSpPr>
        <p:spPr>
          <a:xfrm>
            <a:off x="7211149" y="5214685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latin typeface="Times New Roman" pitchFamily="18" charset="0"/>
                <a:cs typeface="Times New Roman" pitchFamily="18" charset="0"/>
              </a:rPr>
              <a:t> (14 d)</a:t>
            </a:r>
          </a:p>
          <a:p>
            <a:endParaRPr lang="es-EC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39806" y="1015788"/>
            <a:ext cx="8192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TOMA DE DATOS: PARÁMETROS SANITARIOS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2"/>
          <a:stretch>
            <a:fillRect/>
          </a:stretch>
        </p:blipFill>
        <p:spPr bwMode="auto">
          <a:xfrm>
            <a:off x="1746672" y="1700808"/>
            <a:ext cx="5832648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918580" y="4129916"/>
            <a:ext cx="75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Animales: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                - Aspecto heces, trastornos digestivos y respiratorios          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               (diariamente).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                - Condición corporal y FAMACHA (7 d) 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   Palpación lumbar y observación de la conjuntiva del ojo.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                -  Parámetros expresados en %.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3600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CONTENIDO</a:t>
            </a:r>
            <a:endParaRPr kumimoji="0" lang="es-EC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94544" y="1462566"/>
            <a:ext cx="4320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C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  <a:p>
            <a:pPr marL="457200" indent="-457200">
              <a:buFont typeface="+mj-lt"/>
              <a:buAutoNum type="arabicPeriod"/>
            </a:pPr>
            <a:r>
              <a:rPr lang="es-EC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problema</a:t>
            </a:r>
          </a:p>
          <a:p>
            <a:pPr marL="457200" indent="-457200">
              <a:buFont typeface="+mj-lt"/>
              <a:buAutoNum type="arabicPeriod"/>
            </a:pPr>
            <a:r>
              <a:rPr lang="es-EC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</a:t>
            </a:r>
          </a:p>
          <a:p>
            <a:pPr marL="457200" indent="-457200">
              <a:buFont typeface="+mj-lt"/>
              <a:buAutoNum type="arabicPeriod"/>
            </a:pPr>
            <a:r>
              <a:rPr lang="es-EC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  <a:p>
            <a:pPr marL="457200" indent="-457200">
              <a:buFont typeface="+mj-lt"/>
              <a:buAutoNum type="arabicPeriod"/>
            </a:pPr>
            <a:r>
              <a:rPr lang="es-EC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</a:p>
          <a:p>
            <a:pPr marL="457200" indent="-457200">
              <a:buFont typeface="+mj-lt"/>
              <a:buAutoNum type="arabicPeriod"/>
            </a:pPr>
            <a:r>
              <a:rPr lang="es-EC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 de residuos de celulosa</a:t>
            </a:r>
          </a:p>
          <a:p>
            <a:pPr marL="457200" indent="-457200">
              <a:buFont typeface="+mj-lt"/>
              <a:buAutoNum type="arabicPeriod"/>
            </a:pPr>
            <a:r>
              <a:rPr lang="es-EC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  <a:p>
            <a:pPr marL="457200" indent="-457200">
              <a:buFont typeface="+mj-lt"/>
              <a:buAutoNum type="arabicPeriod"/>
            </a:pPr>
            <a:r>
              <a:rPr lang="es-EC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  <a:p>
            <a:pPr marL="457200" indent="-457200">
              <a:buFont typeface="+mj-lt"/>
              <a:buAutoNum type="arabicPeriod"/>
            </a:pPr>
            <a:r>
              <a:rPr lang="es-EC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  <a:p>
            <a:pPr marL="457200" indent="-457200">
              <a:buFont typeface="+mj-lt"/>
              <a:buAutoNum type="arabicPeriod"/>
            </a:pPr>
            <a:r>
              <a:rPr lang="es-EC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866" y="1916832"/>
            <a:ext cx="4219906" cy="25890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989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162496" y="970275"/>
            <a:ext cx="8192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TOMA DE DATOS: PARÁMETROS SANITARIOS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1008" y="1556792"/>
            <a:ext cx="2736000" cy="27708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6632" y="1591311"/>
            <a:ext cx="2536196" cy="27363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16"/>
          <p:cNvSpPr txBox="1"/>
          <p:nvPr/>
        </p:nvSpPr>
        <p:spPr>
          <a:xfrm>
            <a:off x="918580" y="4327615"/>
            <a:ext cx="75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Animales: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                - Aspecto heces, trastornos digestivos y respiratorios          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               (diariamente).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                - Condición corporal y FAMACHA (7 d) 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   Palpación lumbar y observación de la conjuntiva del ojo.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                -  Parámetros expresados en %.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0" y="906979"/>
            <a:ext cx="9409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TOMA DE DATOS: DIGESTIBILIDAD DE NUTRIENTES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6512" y="1916832"/>
            <a:ext cx="453650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Animales:</a:t>
            </a:r>
          </a:p>
          <a:p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     - Digestibilidad de Nutrientes (d 38)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     - Periodo de adaptación (7 d)	      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     - Jaulas metabólicas 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(Colección total heces =5 d)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	Monitoreo C.A.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Muestras: Concetrado - Heno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                 55º C – 72 horas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     - MS, MO, Fibra, Grasa, FDN, FDA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419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Usuario\Desktop\Nueva carpeta (3)\717378cf-97b9-4a08-98ba-64586c9b8be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0" y="1556792"/>
            <a:ext cx="3816424" cy="20882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3314" name="AutoShape 2" descr="blob:https://web.whatsapp.com/ad692aef-4558-407e-9b70-8f670233fd9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l="26139" t="18500" r="27203" b="17451"/>
          <a:stretch>
            <a:fillRect/>
          </a:stretch>
        </p:blipFill>
        <p:spPr bwMode="auto">
          <a:xfrm>
            <a:off x="4699000" y="3717032"/>
            <a:ext cx="3816424" cy="21602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162496" y="963281"/>
            <a:ext cx="7479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TOMA DE DATOS: CALIDAD DE CARCASA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544" y="1970744"/>
            <a:ext cx="48965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Faenamiento</a:t>
            </a:r>
            <a:r>
              <a:rPr lang="es-ES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de animales:</a:t>
            </a:r>
          </a:p>
          <a:p>
            <a:endParaRPr lang="es-E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                 - 45 kg (bloque)</a:t>
            </a:r>
          </a:p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                 - </a:t>
            </a:r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24 h </a:t>
            </a:r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(ayuno) = PVS </a:t>
            </a:r>
          </a:p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                 - Al finalizar sacrificio</a:t>
            </a:r>
          </a:p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                        PVV = PVS - PCD</a:t>
            </a:r>
          </a:p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                        PCC</a:t>
            </a:r>
          </a:p>
          <a:p>
            <a:pPr>
              <a:lnSpc>
                <a:spcPct val="150000"/>
              </a:lnSpc>
            </a:pP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20" y="1772816"/>
            <a:ext cx="2502936" cy="333724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6041" y="1035996"/>
            <a:ext cx="7479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TOMA DE DATOS: CALIDAD DE CARCASA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2536" y="1720320"/>
            <a:ext cx="54726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Faenamiento</a:t>
            </a:r>
            <a:r>
              <a:rPr lang="es-ES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de animales:</a:t>
            </a:r>
          </a:p>
          <a:p>
            <a:endParaRPr lang="es-E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419" sz="2400" dirty="0"/>
              <a:t>	</a:t>
            </a:r>
            <a:r>
              <a:rPr lang="es-419" sz="2400" dirty="0" smtClean="0"/>
              <a:t>- 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24 h (periodo frío 4º C) = PCF</a:t>
            </a:r>
          </a:p>
          <a:p>
            <a:r>
              <a:rPr lang="es-419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- Rendimiento de la canal 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Profundidad de la grasa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Área de músculo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s-419" sz="2000" dirty="0" err="1" smtClean="0">
                <a:latin typeface="Times New Roman" pitchFamily="18" charset="0"/>
                <a:cs typeface="Times New Roman" pitchFamily="18" charset="0"/>
              </a:rPr>
              <a:t>Flank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419" sz="2000" dirty="0" err="1" smtClean="0">
                <a:latin typeface="Times New Roman" pitchFamily="18" charset="0"/>
                <a:cs typeface="Times New Roman" pitchFamily="18" charset="0"/>
              </a:rPr>
              <a:t>Streaking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s-419" sz="2000" dirty="0" err="1" smtClean="0">
                <a:latin typeface="Times New Roman" pitchFamily="18" charset="0"/>
                <a:cs typeface="Times New Roman" pitchFamily="18" charset="0"/>
              </a:rPr>
              <a:t>inf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419" sz="20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rasa)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Conformación carcasa			- Rendimiento de cortes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Muestras: 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s-419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Músculo: 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Perfil aminoácidos, lipídico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s-419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Tejido adiposo: 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Perfil lipídico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 l="40314" t="18500" r="40196" b="18501"/>
          <a:stretch>
            <a:fillRect/>
          </a:stretch>
        </p:blipFill>
        <p:spPr bwMode="auto">
          <a:xfrm>
            <a:off x="5851128" y="1988840"/>
            <a:ext cx="2376264" cy="35349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0" y="1052736"/>
            <a:ext cx="7479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TOMA DE DATOS: CALIDAD DE CARCASA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096" y="2276872"/>
            <a:ext cx="3550763" cy="26642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16"/>
          <p:cNvSpPr txBox="1"/>
          <p:nvPr/>
        </p:nvSpPr>
        <p:spPr>
          <a:xfrm>
            <a:off x="522536" y="1720320"/>
            <a:ext cx="54726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Faenamiento</a:t>
            </a:r>
            <a:r>
              <a:rPr lang="es-ES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de animales:</a:t>
            </a:r>
          </a:p>
          <a:p>
            <a:endParaRPr lang="es-E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419" sz="2400" dirty="0"/>
              <a:t>	</a:t>
            </a:r>
            <a:r>
              <a:rPr lang="es-419" sz="2400" dirty="0" smtClean="0"/>
              <a:t>- 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24 h (periodo frío 4º C) = PCF</a:t>
            </a:r>
          </a:p>
          <a:p>
            <a:r>
              <a:rPr lang="es-419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- Rendimiento de la canal 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Profundidad de la grasa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Área de músculo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s-419" sz="2000" dirty="0" err="1" smtClean="0">
                <a:latin typeface="Times New Roman" pitchFamily="18" charset="0"/>
                <a:cs typeface="Times New Roman" pitchFamily="18" charset="0"/>
              </a:rPr>
              <a:t>Flank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419" sz="2000" dirty="0" err="1" smtClean="0">
                <a:latin typeface="Times New Roman" pitchFamily="18" charset="0"/>
                <a:cs typeface="Times New Roman" pitchFamily="18" charset="0"/>
              </a:rPr>
              <a:t>Streaking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s-419" sz="2000" dirty="0" err="1" smtClean="0">
                <a:latin typeface="Times New Roman" pitchFamily="18" charset="0"/>
                <a:cs typeface="Times New Roman" pitchFamily="18" charset="0"/>
              </a:rPr>
              <a:t>inf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419" sz="20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rasa)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Conformación carcasa			- Rendimiento de cortes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Muestras: 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s-419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Músculo: 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Perfil aminoácidos, lipídico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s-419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Tejido adiposo: 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Perfil lipídico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0" y="1052736"/>
            <a:ext cx="7479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TOMA DE DATOS: CALIDAD DE CARCASA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160" y="1988840"/>
            <a:ext cx="2468853" cy="32918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16"/>
          <p:cNvSpPr txBox="1"/>
          <p:nvPr/>
        </p:nvSpPr>
        <p:spPr>
          <a:xfrm>
            <a:off x="522536" y="1720320"/>
            <a:ext cx="54726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Faenamiento</a:t>
            </a:r>
            <a:r>
              <a:rPr lang="es-ES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de animales:</a:t>
            </a:r>
          </a:p>
          <a:p>
            <a:endParaRPr lang="es-E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419" sz="2400" dirty="0"/>
              <a:t>	</a:t>
            </a:r>
            <a:r>
              <a:rPr lang="es-419" sz="2400" dirty="0" smtClean="0"/>
              <a:t>- 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24 h (periodo frío 4º C) = PCF</a:t>
            </a:r>
          </a:p>
          <a:p>
            <a:r>
              <a:rPr lang="es-419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- Rendimiento de la canal 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Profundidad de la grasa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Área de músculo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s-419" sz="2000" dirty="0" err="1" smtClean="0">
                <a:latin typeface="Times New Roman" pitchFamily="18" charset="0"/>
                <a:cs typeface="Times New Roman" pitchFamily="18" charset="0"/>
              </a:rPr>
              <a:t>Flank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419" sz="2000" dirty="0" err="1" smtClean="0">
                <a:latin typeface="Times New Roman" pitchFamily="18" charset="0"/>
                <a:cs typeface="Times New Roman" pitchFamily="18" charset="0"/>
              </a:rPr>
              <a:t>Streaking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s-419" sz="2000" dirty="0" err="1" smtClean="0">
                <a:latin typeface="Times New Roman" pitchFamily="18" charset="0"/>
                <a:cs typeface="Times New Roman" pitchFamily="18" charset="0"/>
              </a:rPr>
              <a:t>inf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419" sz="20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rasa)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Conformación carcasa			- Rendimiento de cortes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Muestras: 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s-419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Músculo: 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Perfil aminoácidos, lipídico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s-419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Tejido adiposo: 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Perfil lipídico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0" y="1052736"/>
            <a:ext cx="7479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TOMA DE DATOS: CALIDAD DE CARCASA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1" t="19942" r="15660" b="47092"/>
          <a:stretch/>
        </p:blipFill>
        <p:spPr bwMode="auto">
          <a:xfrm>
            <a:off x="4482976" y="2616651"/>
            <a:ext cx="4752528" cy="2232248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6"/>
          <p:cNvSpPr txBox="1"/>
          <p:nvPr/>
        </p:nvSpPr>
        <p:spPr>
          <a:xfrm>
            <a:off x="0" y="1747616"/>
            <a:ext cx="54726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Faenamiento</a:t>
            </a:r>
            <a:r>
              <a:rPr lang="es-ES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de animales:</a:t>
            </a:r>
          </a:p>
          <a:p>
            <a:endParaRPr lang="es-E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419" sz="2400" dirty="0"/>
              <a:t>	</a:t>
            </a:r>
            <a:r>
              <a:rPr lang="es-419" sz="2400" dirty="0" smtClean="0"/>
              <a:t>- 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24 h (periodo frío 4º C) = PCF</a:t>
            </a:r>
          </a:p>
          <a:p>
            <a:r>
              <a:rPr lang="es-419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- Rendimiento de la canal 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Profundidad de la grasa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Área de músculo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s-419" sz="2000" dirty="0" err="1" smtClean="0">
                <a:latin typeface="Times New Roman" pitchFamily="18" charset="0"/>
                <a:cs typeface="Times New Roman" pitchFamily="18" charset="0"/>
              </a:rPr>
              <a:t>Flank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419" sz="2000" dirty="0" err="1" smtClean="0">
                <a:latin typeface="Times New Roman" pitchFamily="18" charset="0"/>
                <a:cs typeface="Times New Roman" pitchFamily="18" charset="0"/>
              </a:rPr>
              <a:t>Streaking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s-419" sz="2000" dirty="0" err="1" smtClean="0">
                <a:latin typeface="Times New Roman" pitchFamily="18" charset="0"/>
                <a:cs typeface="Times New Roman" pitchFamily="18" charset="0"/>
              </a:rPr>
              <a:t>inf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419" sz="20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rasa)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Conformación carcasa			- Rendimiento de cortes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Muestras: 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s-419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Músculo: 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Perfil aminoácidos, lipídico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s-419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Tejido adiposo: 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Perfil lipídico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0" y="1052736"/>
            <a:ext cx="7479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TOMA DE DATOS: CALIDAD DE CARCASA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4" t="53990" r="15666" b="14846"/>
          <a:stretch/>
        </p:blipFill>
        <p:spPr bwMode="auto">
          <a:xfrm>
            <a:off x="5275064" y="2708920"/>
            <a:ext cx="3744416" cy="216024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16"/>
          <p:cNvSpPr txBox="1"/>
          <p:nvPr/>
        </p:nvSpPr>
        <p:spPr>
          <a:xfrm>
            <a:off x="162496" y="1716551"/>
            <a:ext cx="54726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Faenamiento</a:t>
            </a:r>
            <a:r>
              <a:rPr lang="es-ES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de animales:</a:t>
            </a:r>
          </a:p>
          <a:p>
            <a:endParaRPr lang="es-E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419" sz="2400" dirty="0"/>
              <a:t>	</a:t>
            </a:r>
            <a:r>
              <a:rPr lang="es-419" sz="2400" dirty="0" smtClean="0"/>
              <a:t>- 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24 h (periodo frío 4º C) = PCF</a:t>
            </a:r>
          </a:p>
          <a:p>
            <a:r>
              <a:rPr lang="es-419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- Rendimiento de la canal 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Profundidad de la grasa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Área de músculo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s-419" sz="2000" dirty="0" err="1" smtClean="0">
                <a:latin typeface="Times New Roman" pitchFamily="18" charset="0"/>
                <a:cs typeface="Times New Roman" pitchFamily="18" charset="0"/>
              </a:rPr>
              <a:t>Flank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419" sz="2000" dirty="0" err="1" smtClean="0">
                <a:latin typeface="Times New Roman" pitchFamily="18" charset="0"/>
                <a:cs typeface="Times New Roman" pitchFamily="18" charset="0"/>
              </a:rPr>
              <a:t>Streaking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s-419" sz="2000" dirty="0" err="1" smtClean="0">
                <a:latin typeface="Times New Roman" pitchFamily="18" charset="0"/>
                <a:cs typeface="Times New Roman" pitchFamily="18" charset="0"/>
              </a:rPr>
              <a:t>inf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419" sz="20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rasa)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Conformación carcasa			- Rendimiento de cortes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Muestras: 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s-419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Músculo: 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Perfil aminoácidos, lipídico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s-419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Tejido adiposo: 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Perfil lipídico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0" y="1052736"/>
            <a:ext cx="7479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TOMA DE DATOS: CALIDAD DE CARCASA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6"/>
          <p:cNvSpPr txBox="1"/>
          <p:nvPr/>
        </p:nvSpPr>
        <p:spPr>
          <a:xfrm>
            <a:off x="162496" y="1779878"/>
            <a:ext cx="54726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Faenamiento</a:t>
            </a:r>
            <a:r>
              <a:rPr lang="es-ES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de animales:</a:t>
            </a:r>
          </a:p>
          <a:p>
            <a:endParaRPr lang="es-E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419" sz="2400" dirty="0"/>
              <a:t>	</a:t>
            </a:r>
            <a:r>
              <a:rPr lang="es-419" sz="2400" dirty="0" smtClean="0"/>
              <a:t>- 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24 h (periodo frío 4º C) = PCF</a:t>
            </a:r>
          </a:p>
          <a:p>
            <a:r>
              <a:rPr lang="es-419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- Rendimiento de la canal 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Profundidad de la grasa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Área de músculo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s-419" sz="2000" dirty="0" err="1" smtClean="0">
                <a:latin typeface="Times New Roman" pitchFamily="18" charset="0"/>
                <a:cs typeface="Times New Roman" pitchFamily="18" charset="0"/>
              </a:rPr>
              <a:t>Flank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419" sz="2000" dirty="0" err="1" smtClean="0">
                <a:latin typeface="Times New Roman" pitchFamily="18" charset="0"/>
                <a:cs typeface="Times New Roman" pitchFamily="18" charset="0"/>
              </a:rPr>
              <a:t>Streaking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s-419" sz="2000" dirty="0" err="1" smtClean="0">
                <a:latin typeface="Times New Roman" pitchFamily="18" charset="0"/>
                <a:cs typeface="Times New Roman" pitchFamily="18" charset="0"/>
              </a:rPr>
              <a:t>inf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419" sz="20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rasa)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Conformación carcasa			- Rendimiento de cortes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- Muestras: 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s-419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Músculo: 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Perfil aminoácidos, lipídico</a:t>
            </a:r>
          </a:p>
          <a:p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s-419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Tejido adiposo: </a:t>
            </a: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Perfil lipídico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32" y="1988840"/>
            <a:ext cx="3923928" cy="2942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5258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LABORATORIO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616" y="1585836"/>
            <a:ext cx="2790056" cy="20925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b="11273"/>
          <a:stretch/>
        </p:blipFill>
        <p:spPr>
          <a:xfrm>
            <a:off x="522536" y="3861048"/>
            <a:ext cx="1899672" cy="22473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792" y="3861048"/>
            <a:ext cx="1685952" cy="22479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uadroTexto 8"/>
          <p:cNvSpPr txBox="1"/>
          <p:nvPr/>
        </p:nvSpPr>
        <p:spPr>
          <a:xfrm>
            <a:off x="4917328" y="1988840"/>
            <a:ext cx="39964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las dietas experimentales, heno de alfalfa y heces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MO, PC, EE, FDN, FDA</a:t>
            </a:r>
          </a:p>
          <a:p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Laboratorio comercial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(Universidad de Florida, FL)</a:t>
            </a:r>
          </a:p>
          <a:p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tejido muscular y adiposo</a:t>
            </a:r>
          </a:p>
          <a:p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Perfil de </a:t>
            </a:r>
            <a:r>
              <a:rPr lang="es-EC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AGs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C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Aas</a:t>
            </a:r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Laboratorio comercial 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(NOVA   Gestión, Guayaquil)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7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3600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INTRODUCCIÓN</a:t>
            </a:r>
            <a:endParaRPr kumimoji="0" lang="es-EC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06" y="3013584"/>
            <a:ext cx="4037030" cy="22607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5213" b="4093"/>
          <a:stretch/>
        </p:blipFill>
        <p:spPr>
          <a:xfrm>
            <a:off x="954584" y="906980"/>
            <a:ext cx="3168352" cy="2831798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1962696" y="2143846"/>
            <a:ext cx="576064" cy="57606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CuadroTexto 8"/>
          <p:cNvSpPr txBox="1"/>
          <p:nvPr/>
        </p:nvSpPr>
        <p:spPr>
          <a:xfrm>
            <a:off x="4951028" y="1393321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Ovinos: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15% (ganado del país)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1.13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millones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98% Sierra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29% Chimborazo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35031" y="382078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Sistema de </a:t>
            </a:r>
            <a:r>
              <a:rPr lang="en-US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producci</a:t>
            </a:r>
            <a:r>
              <a:rPr lang="es-EC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</a:t>
            </a:r>
            <a:r>
              <a:rPr lang="es-EC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178 mil 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UPAs</a:t>
            </a:r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onector angular 11"/>
          <p:cNvCxnSpPr/>
          <p:nvPr/>
        </p:nvCxnSpPr>
        <p:spPr>
          <a:xfrm rot="16200000" flipH="1">
            <a:off x="742635" y="4533980"/>
            <a:ext cx="328042" cy="194320"/>
          </a:xfrm>
          <a:prstGeom prst="bentConnector3">
            <a:avLst>
              <a:gd name="adj1" fmla="val 99924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1062596" y="4471995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76% son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5 Ha</a:t>
            </a:r>
          </a:p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Poseen 58% del ganado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062596" y="5172548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Raza criolla predominante (93%)</a:t>
            </a:r>
          </a:p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94% de las 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UPAs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(pastoreo)</a:t>
            </a:r>
          </a:p>
          <a:p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059040" y="5449547"/>
            <a:ext cx="385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Consumo per cápita 0.62 kg/año</a:t>
            </a:r>
            <a:endParaRPr lang="es-EC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0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signo de dol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4784" y="5085185"/>
            <a:ext cx="1729810" cy="1056318"/>
          </a:xfrm>
          <a:prstGeom prst="rect">
            <a:avLst/>
          </a:prstGeom>
          <a:noFill/>
        </p:spPr>
      </p:pic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908720"/>
            <a:ext cx="3764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DATOS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42616" y="1124744"/>
            <a:ext cx="68407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Diseño de bloques completamente al azar</a:t>
            </a:r>
          </a:p>
          <a:p>
            <a:pPr algn="ctr">
              <a:lnSpc>
                <a:spcPct val="200000"/>
              </a:lnSpc>
            </a:pP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Procedimiento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mixto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de SAS. (V.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paramétricas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200000"/>
              </a:lnSpc>
            </a:pP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Procedimiento de Friedman de INFOSTAT  (V. no paramétricas)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Diferencia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en medias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significativos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P &lt; 0.05</a:t>
            </a:r>
          </a:p>
          <a:p>
            <a:pPr algn="ctr">
              <a:lnSpc>
                <a:spcPct val="200000"/>
              </a:lnSpc>
            </a:pP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Tendencia: P = 0.07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Contrastes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pre-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planeado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Ctrl vs RC; 7.5 vs 15%</a:t>
            </a:r>
          </a:p>
          <a:p>
            <a:pPr algn="ctr">
              <a:lnSpc>
                <a:spcPct val="20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s-419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s-419" sz="20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306512" y="4797152"/>
            <a:ext cx="4304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ECONÓMICO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78720" y="5517232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Beneficio / costo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9634" name="Picture 2" descr="Resultado de imagen para lambs realistic draw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8640" y="1700808"/>
            <a:ext cx="6912768" cy="3399329"/>
          </a:xfrm>
          <a:prstGeom prst="rect">
            <a:avLst/>
          </a:prstGeom>
          <a:noFill/>
        </p:spPr>
      </p:pic>
      <p:sp>
        <p:nvSpPr>
          <p:cNvPr id="5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026592" y="47667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5448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PARÁMETROS PRODUCTIVOS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78520" y="1556792"/>
          <a:ext cx="5832648" cy="4596540"/>
        </p:xfrm>
        <a:graphic>
          <a:graphicData uri="http://schemas.openxmlformats.org/drawingml/2006/table">
            <a:tbl>
              <a:tblPr/>
              <a:tblGrid>
                <a:gridCol w="754065"/>
                <a:gridCol w="754065"/>
                <a:gridCol w="754065"/>
                <a:gridCol w="754065"/>
                <a:gridCol w="938796"/>
                <a:gridCol w="938796"/>
                <a:gridCol w="938796"/>
              </a:tblGrid>
              <a:tr h="380863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en el consumo de materia seca en corderos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635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Dietas</a:t>
                      </a:r>
                      <a:r>
                        <a:rPr lang="en-US" sz="105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EEM</a:t>
                      </a:r>
                      <a:r>
                        <a:rPr lang="en-US" sz="105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Contrastes</a:t>
                      </a:r>
                      <a:r>
                        <a:rPr lang="en-US" sz="105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9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Ítem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272">
                <a:tc gridSpan="6">
                  <a:txBody>
                    <a:bodyPr/>
                    <a:lstStyle/>
                    <a:p>
                      <a:pPr algn="just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Concentrado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kg/</a:t>
                      </a:r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día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14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1.18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1.24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0.516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28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1.24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0.323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56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1.27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0.165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final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0.523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Heno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de alfalfa, kg/</a:t>
                      </a:r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día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14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0.424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0.173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0.0030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0.062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28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0.420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0.175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0.0012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0.405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0.180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56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0.189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final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0.185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Total, kg/día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14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0.959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0.587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28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0.864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0.814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0.286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0.940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56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0.224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0.752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27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final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0.297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0.671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645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0: suplementación de 0% de residuo de celulosa; 7.5: suplementación de 7.5% de residuo de celulosa; 15: suplementación de 15% de residuo de celulosa.</a:t>
                      </a:r>
                      <a:endParaRPr lang="es-EC" sz="105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898">
                <a:tc gridSpan="7">
                  <a:txBody>
                    <a:bodyPr/>
                    <a:lstStyle/>
                    <a:p>
                      <a:pPr algn="just" fontAlgn="ctr"/>
                      <a:r>
                        <a:rPr lang="es-EC" sz="105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  <a:endParaRPr lang="es-EC" sz="105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898">
                <a:tc gridSpan="7">
                  <a:txBody>
                    <a:bodyPr/>
                    <a:lstStyle/>
                    <a:p>
                      <a:pPr algn="just" fontAlgn="ctr"/>
                      <a:r>
                        <a:rPr lang="es-EC" sz="105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537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8520" y="2492896"/>
            <a:ext cx="4752528" cy="7920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5448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PARÁMETROS PRODUCTIVOS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78520" y="1556792"/>
          <a:ext cx="5832648" cy="4596540"/>
        </p:xfrm>
        <a:graphic>
          <a:graphicData uri="http://schemas.openxmlformats.org/drawingml/2006/table">
            <a:tbl>
              <a:tblPr/>
              <a:tblGrid>
                <a:gridCol w="754065"/>
                <a:gridCol w="754065"/>
                <a:gridCol w="754065"/>
                <a:gridCol w="754065"/>
                <a:gridCol w="938796"/>
                <a:gridCol w="938796"/>
                <a:gridCol w="938796"/>
              </a:tblGrid>
              <a:tr h="380863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en el consumo de materia seca en corderos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635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Dietas</a:t>
                      </a:r>
                      <a:r>
                        <a:rPr lang="en-US" sz="105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EEM</a:t>
                      </a:r>
                      <a:r>
                        <a:rPr lang="en-US" sz="105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Contrastes</a:t>
                      </a:r>
                      <a:r>
                        <a:rPr lang="en-US" sz="105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9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Ítem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272">
                <a:tc gridSpan="6">
                  <a:txBody>
                    <a:bodyPr/>
                    <a:lstStyle/>
                    <a:p>
                      <a:pPr algn="just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Concentrado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kg/</a:t>
                      </a:r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día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14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1.18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1.24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0.516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28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1.24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0.323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56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1.27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0.165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final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0.523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Heno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de alfalfa, kg/</a:t>
                      </a:r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día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14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0.424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0.173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0.0030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0.062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28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0.420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0.175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0.0012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0.405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0.180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56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0.189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final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0.185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Total, kg/día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14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0.959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0.587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28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0.864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0.814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0.286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0.940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56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0.224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0.752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27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final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0.297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0.671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645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0: suplementación de 0% de residuo de celulosa; 7.5: suplementación de 7.5% de residuo de celulosa; 15: suplementación de 15% de residuo de celulosa.</a:t>
                      </a:r>
                      <a:endParaRPr lang="es-EC" sz="105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898">
                <a:tc gridSpan="7">
                  <a:txBody>
                    <a:bodyPr/>
                    <a:lstStyle/>
                    <a:p>
                      <a:pPr algn="just" fontAlgn="ctr"/>
                      <a:r>
                        <a:rPr lang="es-EC" sz="105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  <a:endParaRPr lang="es-EC" sz="105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898">
                <a:tc gridSpan="7">
                  <a:txBody>
                    <a:bodyPr/>
                    <a:lstStyle/>
                    <a:p>
                      <a:pPr algn="just" fontAlgn="ctr"/>
                      <a:r>
                        <a:rPr lang="es-EC" sz="105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05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78520" y="3429000"/>
            <a:ext cx="5688632" cy="8640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8520" y="2492896"/>
            <a:ext cx="4752528" cy="7920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5448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PARÁMETROS PRODUCTIVOS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78520" y="1556792"/>
          <a:ext cx="5832648" cy="4596540"/>
        </p:xfrm>
        <a:graphic>
          <a:graphicData uri="http://schemas.openxmlformats.org/drawingml/2006/table">
            <a:tbl>
              <a:tblPr/>
              <a:tblGrid>
                <a:gridCol w="754065"/>
                <a:gridCol w="754065"/>
                <a:gridCol w="754065"/>
                <a:gridCol w="754065"/>
                <a:gridCol w="938796"/>
                <a:gridCol w="938796"/>
                <a:gridCol w="938796"/>
              </a:tblGrid>
              <a:tr h="380863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en el consumo de materia seca en corderos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635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Dietas</a:t>
                      </a:r>
                      <a:r>
                        <a:rPr lang="en-US" sz="105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EEM</a:t>
                      </a:r>
                      <a:r>
                        <a:rPr lang="en-US" sz="105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Contrastes</a:t>
                      </a:r>
                      <a:r>
                        <a:rPr lang="en-US" sz="105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9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Ítem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272">
                <a:tc gridSpan="6">
                  <a:txBody>
                    <a:bodyPr/>
                    <a:lstStyle/>
                    <a:p>
                      <a:pPr algn="just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Concentrado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kg/</a:t>
                      </a:r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día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14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1.18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1.24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0.516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28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1.24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0.323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56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1.27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0.165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final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0.523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Heno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de alfalfa, kg/</a:t>
                      </a:r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día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14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0.424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0.173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0.0030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0.062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28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0.420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0.175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0.0012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0.405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0.180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56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0.189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final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0.185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Total, kg/día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14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0.959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0.587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28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0.864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0.814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0.286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0.940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56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0.224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0.752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27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final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0.297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0.671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645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0: suplementación de 0% de residuo de celulosa; 7.5: suplementación de 7.5% de residuo de celulosa; 15: suplementación de 15% de residuo de celulosa.</a:t>
                      </a:r>
                      <a:endParaRPr lang="es-EC" sz="105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898">
                <a:tc gridSpan="7">
                  <a:txBody>
                    <a:bodyPr/>
                    <a:lstStyle/>
                    <a:p>
                      <a:pPr algn="just" fontAlgn="ctr"/>
                      <a:r>
                        <a:rPr lang="es-EC" sz="105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  <a:endParaRPr lang="es-EC" sz="105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898">
                <a:tc gridSpan="7">
                  <a:txBody>
                    <a:bodyPr/>
                    <a:lstStyle/>
                    <a:p>
                      <a:pPr algn="just" fontAlgn="ctr"/>
                      <a:r>
                        <a:rPr lang="es-EC" sz="105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51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78520" y="3429000"/>
            <a:ext cx="5688632" cy="8640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8520" y="2492896"/>
            <a:ext cx="4752528" cy="7920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5448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PARÁMETROS PRODUCTIVOS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78520" y="1556792"/>
          <a:ext cx="5832648" cy="4596540"/>
        </p:xfrm>
        <a:graphic>
          <a:graphicData uri="http://schemas.openxmlformats.org/drawingml/2006/table">
            <a:tbl>
              <a:tblPr/>
              <a:tblGrid>
                <a:gridCol w="754065"/>
                <a:gridCol w="754065"/>
                <a:gridCol w="754065"/>
                <a:gridCol w="754065"/>
                <a:gridCol w="938796"/>
                <a:gridCol w="938796"/>
                <a:gridCol w="938796"/>
              </a:tblGrid>
              <a:tr h="380863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en el consumo de materia seca en corderos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635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Dietas</a:t>
                      </a:r>
                      <a:r>
                        <a:rPr lang="en-US" sz="105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EEM</a:t>
                      </a:r>
                      <a:r>
                        <a:rPr lang="en-US" sz="105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Contrastes</a:t>
                      </a:r>
                      <a:r>
                        <a:rPr lang="en-US" sz="105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9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Ítem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272">
                <a:tc gridSpan="6">
                  <a:txBody>
                    <a:bodyPr/>
                    <a:lstStyle/>
                    <a:p>
                      <a:pPr algn="just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Concentrado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kg/</a:t>
                      </a:r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día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14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1.18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1.24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0.516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28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1.24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0.323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56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1.27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0.165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final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0.523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Heno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de alfalfa, kg/</a:t>
                      </a:r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día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14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0.424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0.173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0.0030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0.062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28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0.420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0.175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0.0012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0.405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0.180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56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0.189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final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0.185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Total, kg/día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14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0.959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0.587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28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0.864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0.814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42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1.49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0.286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0.940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0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56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1.50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0.013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0.224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0.752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27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 0 al final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1.46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1.52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1.55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0.008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0.297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0.671</a:t>
                      </a: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645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s-EC" sz="105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0: suplementación de 0% de residuo de celulosa; 7.5: suplementación de 7.5% de residuo de celulosa; 15: suplementación de 15% de residuo de celulosa.</a:t>
                      </a:r>
                      <a:endParaRPr lang="es-EC" sz="105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898">
                <a:tc gridSpan="7">
                  <a:txBody>
                    <a:bodyPr/>
                    <a:lstStyle/>
                    <a:p>
                      <a:pPr algn="just" fontAlgn="ctr"/>
                      <a:r>
                        <a:rPr lang="es-EC" sz="105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  <a:endParaRPr lang="es-EC" sz="105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898">
                <a:tc gridSpan="7">
                  <a:txBody>
                    <a:bodyPr/>
                    <a:lstStyle/>
                    <a:p>
                      <a:pPr algn="just" fontAlgn="ctr"/>
                      <a:r>
                        <a:rPr lang="es-EC" sz="105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4" marR="6234" marT="62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571208" y="908720"/>
            <a:ext cx="24416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Nishimuta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y otros, 1969</a:t>
            </a:r>
          </a:p>
          <a:p>
            <a:pPr>
              <a:buFontTx/>
              <a:buChar char="-"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Papel de oficina</a:t>
            </a:r>
          </a:p>
          <a:p>
            <a:pPr>
              <a:buFontTx/>
              <a:buChar char="-"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Borregos cruce mestizo</a:t>
            </a:r>
          </a:p>
          <a:p>
            <a:pPr>
              <a:buFontTx/>
              <a:buChar char="-"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N.I (0,15,</a:t>
            </a:r>
            <a:r>
              <a:rPr lang="es-ES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y 45%)</a:t>
            </a:r>
            <a:endParaRPr lang="es-EC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71208" y="2132856"/>
            <a:ext cx="24801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Sherrod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Hansen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1973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Papel periódico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Carneros mestizos </a:t>
            </a:r>
          </a:p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N.I (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0, 7.5, 15 y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30%)</a:t>
            </a:r>
            <a:endParaRPr lang="es-EC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71208" y="4581128"/>
            <a:ext cx="2736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Dinus</a:t>
            </a:r>
            <a:r>
              <a:rPr lang="es-EC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C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Oltjen</a:t>
            </a:r>
            <a:r>
              <a:rPr lang="es-EC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1971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Papel periódico 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Novillos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N.I (0,8,16 y </a:t>
            </a:r>
            <a:r>
              <a:rPr lang="es-E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24%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s-EC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1208" y="3356992"/>
            <a:ext cx="283282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Lemieux</a:t>
            </a:r>
            <a:r>
              <a:rPr lang="es-EC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&amp; Wilson,1979</a:t>
            </a:r>
          </a:p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-Pulpa fina de madera</a:t>
            </a:r>
          </a:p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Carneros castrados y ovejas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-N.I (0,20,23,40,60 y 67%)</a:t>
            </a: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22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3505263"/>
              </p:ext>
            </p:extLst>
          </p:nvPr>
        </p:nvGraphicFramePr>
        <p:xfrm>
          <a:off x="450528" y="1268760"/>
          <a:ext cx="5688633" cy="4861754"/>
        </p:xfrm>
        <a:graphic>
          <a:graphicData uri="http://schemas.openxmlformats.org/drawingml/2006/table">
            <a:tbl>
              <a:tblPr/>
              <a:tblGrid>
                <a:gridCol w="1785626"/>
                <a:gridCol w="624481"/>
                <a:gridCol w="624481"/>
                <a:gridCol w="624481"/>
                <a:gridCol w="624481"/>
                <a:gridCol w="624481"/>
                <a:gridCol w="780602"/>
              </a:tblGrid>
              <a:tr h="350745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en parámetros productivos en corderos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098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10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EEM</a:t>
                      </a:r>
                      <a:r>
                        <a:rPr lang="es-EC" sz="10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Contrastes</a:t>
                      </a:r>
                      <a:r>
                        <a:rPr lang="es-EC" sz="10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862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kumimoji="0" lang="es-EC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Ítem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745" marR="6745" marT="674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62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Peso vivo, kg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Inicial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25.4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25.9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26.0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0.40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0.492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0.851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30.7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32.4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32.6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0.024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0.798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</a:t>
                      </a:r>
                      <a:r>
                        <a:rPr lang="es-EC" sz="11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35.0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36.5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36.8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0.085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0.774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38.2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39.3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40.5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0.155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0.332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</a:t>
                      </a:r>
                      <a:r>
                        <a:rPr lang="es-EC" sz="11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39.2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41.4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43.1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0.155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0.433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Final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43.8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45.1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46.5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0.079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0.242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Ganancia diaria de peso, kg/día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</a:t>
                      </a:r>
                      <a:r>
                        <a:rPr lang="es-EC" sz="11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14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0.216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0.253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0.0018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0.199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0.671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28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0.282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0.276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0.549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0.839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42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0.249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0.254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0.272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0.581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0.501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56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0.234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0.250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0.270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0.369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0.531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final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0.229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0.245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0.267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0.189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0.313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Conversión alimenticia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14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6.72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5.31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5.67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0.138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0.688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28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5.39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5.28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5.15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0.20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0.628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0.746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42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5.64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6.08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5.58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0.657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0.279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56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5.95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5.98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5.61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0.723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0.427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862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final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6.39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6.24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5.96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0.343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0.425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29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0: suplementación de 0% de residuo de celulosa; 7.5: suplementación de 7.5% de residuo de celulosa; 15: suplementación de 15% de residuo de celulosa.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098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0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5608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0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 </a:t>
                      </a:r>
                      <a:r>
                        <a:rPr lang="es-EC" sz="1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764704"/>
            <a:ext cx="5448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PARÁMETROS PRODUCTIVOS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0528" y="2492896"/>
            <a:ext cx="5616624" cy="1440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764704"/>
            <a:ext cx="5448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PARÁMETROS PRODUCTIVOS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91169" y="1291696"/>
            <a:ext cx="3141373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Lemieux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&amp; Wilson (1979)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Pulpa de madera (4% LDA)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Western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white-face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Dorper</a:t>
            </a: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el PVF, GDP, CA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inc.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hasta 40%)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GDP max.=219 g/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día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 min.=7.35</a:t>
            </a:r>
          </a:p>
        </p:txBody>
      </p:sp>
      <p:sp>
        <p:nvSpPr>
          <p:cNvPr id="13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154619"/>
              </p:ext>
            </p:extLst>
          </p:nvPr>
        </p:nvGraphicFramePr>
        <p:xfrm>
          <a:off x="450528" y="1268760"/>
          <a:ext cx="5688633" cy="4861754"/>
        </p:xfrm>
        <a:graphic>
          <a:graphicData uri="http://schemas.openxmlformats.org/drawingml/2006/table">
            <a:tbl>
              <a:tblPr/>
              <a:tblGrid>
                <a:gridCol w="1785626"/>
                <a:gridCol w="624481"/>
                <a:gridCol w="624481"/>
                <a:gridCol w="624481"/>
                <a:gridCol w="624481"/>
                <a:gridCol w="624481"/>
                <a:gridCol w="780602"/>
              </a:tblGrid>
              <a:tr h="350745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en parámetros productivos en corderos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098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10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EEM</a:t>
                      </a:r>
                      <a:r>
                        <a:rPr lang="es-EC" sz="10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Contrastes</a:t>
                      </a:r>
                      <a:r>
                        <a:rPr lang="es-EC" sz="10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862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kumimoji="0" lang="es-EC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Ítem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745" marR="6745" marT="674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62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Peso vivo, kg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Inicial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25.4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25.9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26.0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0.40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0.492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0.851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30.7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32.4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32.6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0.024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0.798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</a:t>
                      </a:r>
                      <a:r>
                        <a:rPr lang="es-EC" sz="11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35.0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36.5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36.8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0.085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0.774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38.2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39.3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40.5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0.155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0.332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</a:t>
                      </a:r>
                      <a:r>
                        <a:rPr lang="es-EC" sz="11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39.2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41.4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43.1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0.155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0.433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Final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43.8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45.1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46.5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0.079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0.242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Ganancia diaria de peso, kg/día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</a:t>
                      </a:r>
                      <a:r>
                        <a:rPr lang="es-EC" sz="11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14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0.216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0.253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0.0018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0.199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0.671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28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0.282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0.276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0.549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0.839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42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0.249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0.254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0.272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0.581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0.501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56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0.234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0.250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0.270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0.369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0.531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final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0.229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0.245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0.267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0.189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0.313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Conversión alimenticia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14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6.72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5.31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5.67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0.138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0.688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28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5.39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5.28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5.15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0.20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0.628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0.746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42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5.64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6.08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5.58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0.657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0.279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56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5.95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5.98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5.61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0.723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0.427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862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final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6.39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6.24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5.96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0.343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0.425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29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0: suplementación de 0% de residuo de celulosa; 7.5: suplementación de 7.5% de residuo de celulosa; 15: suplementación de 15% de residuo de celulosa.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098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0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5608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0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 </a:t>
                      </a:r>
                      <a:r>
                        <a:rPr lang="es-EC" sz="1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8"/>
          <p:cNvSpPr/>
          <p:nvPr/>
        </p:nvSpPr>
        <p:spPr>
          <a:xfrm>
            <a:off x="6168577" y="3501008"/>
            <a:ext cx="319664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Dinius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&amp; Bond (1975)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Pulpa de madera (3% LDA)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Vaquillas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Dos ensayos (50 y 75%)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Trt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50% tuvo mejor GDP, NS</a:t>
            </a:r>
          </a:p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   en la CA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NS en la GDP 75% vs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Ctrl</a:t>
            </a: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es-EC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450528" y="2492896"/>
            <a:ext cx="5616624" cy="1440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764704"/>
            <a:ext cx="5448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PARÁMETROS PRODUCTIVOS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6270416" y="1123429"/>
            <a:ext cx="28969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Daniels</a:t>
            </a:r>
            <a:r>
              <a:rPr lang="es-EC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y otros (1970)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Papel periódico (8 y 12%)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Novillos Holstein</a:t>
            </a:r>
          </a:p>
          <a:p>
            <a:pPr marL="285750" indent="-285750">
              <a:buFontTx/>
              <a:buChar char="-"/>
            </a:pP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Ctrl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mayor GDP</a:t>
            </a:r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5740352"/>
              </p:ext>
            </p:extLst>
          </p:nvPr>
        </p:nvGraphicFramePr>
        <p:xfrm>
          <a:off x="450528" y="1268760"/>
          <a:ext cx="5688633" cy="4861754"/>
        </p:xfrm>
        <a:graphic>
          <a:graphicData uri="http://schemas.openxmlformats.org/drawingml/2006/table">
            <a:tbl>
              <a:tblPr/>
              <a:tblGrid>
                <a:gridCol w="1785626"/>
                <a:gridCol w="624481"/>
                <a:gridCol w="624481"/>
                <a:gridCol w="624481"/>
                <a:gridCol w="624481"/>
                <a:gridCol w="624481"/>
                <a:gridCol w="780602"/>
              </a:tblGrid>
              <a:tr h="350745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en parámetros productivos en corderos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098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10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EEM</a:t>
                      </a:r>
                      <a:r>
                        <a:rPr lang="es-EC" sz="10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Contrastes</a:t>
                      </a:r>
                      <a:r>
                        <a:rPr lang="es-EC" sz="10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862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kumimoji="0" lang="es-EC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Ítem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745" marR="6745" marT="674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62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Peso vivo, kg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Inicial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25.4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25.9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26.0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0.40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0.492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0.851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30.7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32.4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32.6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0.024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0.798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</a:t>
                      </a:r>
                      <a:r>
                        <a:rPr lang="es-EC" sz="11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35.0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36.5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36.8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0.085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0.774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38.2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39.3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40.5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0.155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0.332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</a:t>
                      </a:r>
                      <a:r>
                        <a:rPr lang="es-EC" sz="11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39.2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41.4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43.1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0.155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0.433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Final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43.8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45.1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46.5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0.079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0.242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Ganancia diaria de peso, kg/día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</a:t>
                      </a:r>
                      <a:r>
                        <a:rPr lang="es-EC" sz="11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14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0.216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0.253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0.0018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0.199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0.671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28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0.282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0.276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0.549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0.839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42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0.249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0.254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0.272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0.581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0.501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56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0.234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0.250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0.270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0.369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0.531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final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0.229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0.245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0.267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0.189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0.313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Conversión alimenticia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14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6.72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5.31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5.67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0.138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0.688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28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5.39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5.28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5.15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0.20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0.628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0.746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42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5.64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6.08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5.58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0.657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0.279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82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56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5.95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5.98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5.61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0.723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0.427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862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 0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al final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6.39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6.24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5.96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0.343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0.425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29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0: suplementación de 0% de residuo de celulosa; 7.5: suplementación de 7.5% de residuo de celulosa; 15: suplementación de 15% de residuo de celulosa.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098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0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5608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0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 </a:t>
                      </a:r>
                      <a:r>
                        <a:rPr lang="es-EC" sz="1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</a:p>
                  </a:txBody>
                  <a:tcPr marL="6745" marR="6745" marT="6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Rectangle 8"/>
          <p:cNvSpPr/>
          <p:nvPr/>
        </p:nvSpPr>
        <p:spPr>
          <a:xfrm>
            <a:off x="6283176" y="2402046"/>
            <a:ext cx="288418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Fritschel</a:t>
            </a:r>
            <a:r>
              <a:rPr lang="es-EC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y otros (1976)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Pulpa fina (20%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.) 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Novillos Angus-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Hereford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   (0 vs 75%)</a:t>
            </a:r>
          </a:p>
          <a:p>
            <a:pPr marL="285750" indent="-285750">
              <a:buFontTx/>
              <a:buChar char="-"/>
            </a:pP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Trt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75% tuvo menor GDP </a:t>
            </a:r>
          </a:p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    y mayor CA</a:t>
            </a:r>
          </a:p>
        </p:txBody>
      </p:sp>
      <p:sp>
        <p:nvSpPr>
          <p:cNvPr id="11" name="Rectangle 8"/>
          <p:cNvSpPr/>
          <p:nvPr/>
        </p:nvSpPr>
        <p:spPr>
          <a:xfrm>
            <a:off x="6283176" y="4234661"/>
            <a:ext cx="308289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Sherrod</a:t>
            </a:r>
            <a:r>
              <a:rPr lang="es-EC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s-EC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Hansen (1973)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Papel periódico (17.4%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Vaquillas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Angus-</a:t>
            </a:r>
            <a:r>
              <a:rPr lang="es-EC" dirty="0" err="1">
                <a:latin typeface="Times New Roman" pitchFamily="18" charset="0"/>
                <a:cs typeface="Times New Roman" pitchFamily="18" charset="0"/>
              </a:rPr>
              <a:t>Hereford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6.7 y 10% menor GDP y </a:t>
            </a:r>
          </a:p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    mayor CA que el 0 y 3.3%</a:t>
            </a:r>
          </a:p>
        </p:txBody>
      </p:sp>
    </p:spTree>
    <p:extLst>
      <p:ext uri="{BB962C8B-B14F-4D97-AF65-F5344CB8AC3E}">
        <p14:creationId xmlns:p14="http://schemas.microsoft.com/office/powerpoint/2010/main" val="96222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5010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PARÁMETROS SANITARIOS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26592" y="1700808"/>
          <a:ext cx="4521198" cy="4023360"/>
        </p:xfrm>
        <a:graphic>
          <a:graphicData uri="http://schemas.openxmlformats.org/drawingml/2006/table">
            <a:tbl>
              <a:tblPr/>
              <a:tblGrid>
                <a:gridCol w="887533"/>
                <a:gridCol w="626494"/>
                <a:gridCol w="626494"/>
                <a:gridCol w="626494"/>
                <a:gridCol w="626494"/>
                <a:gridCol w="501195"/>
                <a:gridCol w="626494"/>
              </a:tblGrid>
              <a:tr h="39624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en parámetros sanitarios en corderos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3360"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622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T</a:t>
                      </a:r>
                      <a:r>
                        <a:rPr lang="es-EC" sz="12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 </a:t>
                      </a:r>
                      <a:r>
                        <a:rPr lang="es-EC" sz="12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2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Escala de heces,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1-3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84.74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61.65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67.79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4-5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38.35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32.21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Escala FAMACHA,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1-2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47.76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69.65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3-4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52.24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30.35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Escala de condición corporal,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&lt;2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29.32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37.22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35.46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59.03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49.33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57.58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&gt;3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674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0: suplementación de 0% de residuo de celulosa; 7.5: suplementación de 7.5% de residuo de celulosa; 15: suplementación de 15% de residuo de celulosa.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336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Valor del estadístico Friedman.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384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1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del tratamiento.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03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PROBLEMA</a:t>
            </a:r>
            <a:endParaRPr kumimoji="0" lang="es-EC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CuadroTexto 5">
            <a:extLst>
              <a:ext uri="{FF2B5EF4-FFF2-40B4-BE49-F238E27FC236}">
                <a16:creationId xmlns="" xmlns:a16="http://schemas.microsoft.com/office/drawing/2014/main" id="{822AA9CC-C2B3-432A-8B4D-0DECA41181D7}"/>
              </a:ext>
            </a:extLst>
          </p:cNvPr>
          <p:cNvSpPr txBox="1"/>
          <p:nvPr/>
        </p:nvSpPr>
        <p:spPr>
          <a:xfrm>
            <a:off x="2394744" y="980728"/>
            <a:ext cx="4761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Alimentación animal</a:t>
            </a:r>
            <a:endParaRPr lang="es-EC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="" xmlns:a16="http://schemas.microsoft.com/office/drawing/2014/main" id="{229B3B5D-1A5A-4A19-B780-60155A9289C8}"/>
              </a:ext>
            </a:extLst>
          </p:cNvPr>
          <p:cNvSpPr txBox="1"/>
          <p:nvPr/>
        </p:nvSpPr>
        <p:spPr>
          <a:xfrm>
            <a:off x="3042816" y="2204864"/>
            <a:ext cx="30893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Suplementación </a:t>
            </a:r>
          </a:p>
          <a:p>
            <a:r>
              <a:rPr lang="es-EC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concentrados</a:t>
            </a:r>
            <a:endParaRPr lang="es-EC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10">
            <a:extLst>
              <a:ext uri="{FF2B5EF4-FFF2-40B4-BE49-F238E27FC236}">
                <a16:creationId xmlns="" xmlns:a16="http://schemas.microsoft.com/office/drawing/2014/main" id="{0DDBBD02-7016-4A18-809D-6BEE1E82BF92}"/>
              </a:ext>
            </a:extLst>
          </p:cNvPr>
          <p:cNvSpPr txBox="1"/>
          <p:nvPr/>
        </p:nvSpPr>
        <p:spPr>
          <a:xfrm>
            <a:off x="3330848" y="3861048"/>
            <a:ext cx="2615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Subproductos</a:t>
            </a:r>
            <a:endParaRPr lang="es-EC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echa: hacia abajo 5">
            <a:extLst>
              <a:ext uri="{FF2B5EF4-FFF2-40B4-BE49-F238E27FC236}">
                <a16:creationId xmlns="" xmlns:a16="http://schemas.microsoft.com/office/drawing/2014/main" id="{21050D4D-D28B-A842-8E09-F911614BA15B}"/>
              </a:ext>
            </a:extLst>
          </p:cNvPr>
          <p:cNvSpPr/>
          <p:nvPr/>
        </p:nvSpPr>
        <p:spPr>
          <a:xfrm>
            <a:off x="4410968" y="1628800"/>
            <a:ext cx="321393" cy="697411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Flecha: hacia abajo 5">
            <a:extLst>
              <a:ext uri="{FF2B5EF4-FFF2-40B4-BE49-F238E27FC236}">
                <a16:creationId xmlns="" xmlns:a16="http://schemas.microsoft.com/office/drawing/2014/main" id="{3A708396-81BB-1049-BCE9-E6C5D595CD81}"/>
              </a:ext>
            </a:extLst>
          </p:cNvPr>
          <p:cNvSpPr/>
          <p:nvPr/>
        </p:nvSpPr>
        <p:spPr>
          <a:xfrm>
            <a:off x="4410968" y="3212976"/>
            <a:ext cx="321393" cy="697411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Right Arrow 10"/>
          <p:cNvSpPr/>
          <p:nvPr/>
        </p:nvSpPr>
        <p:spPr>
          <a:xfrm rot="16200000">
            <a:off x="6067152" y="2564904"/>
            <a:ext cx="432048" cy="28803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27192" y="2348880"/>
            <a:ext cx="43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6">
                    <a:lumMod val="50000"/>
                  </a:schemeClr>
                </a:solidFill>
              </a:rPr>
              <a:t>$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CuadroTexto 10">
            <a:extLst>
              <a:ext uri="{FF2B5EF4-FFF2-40B4-BE49-F238E27FC236}">
                <a16:creationId xmlns="" xmlns:a16="http://schemas.microsoft.com/office/drawing/2014/main" id="{0DDBBD02-7016-4A18-809D-6BEE1E82BF92}"/>
              </a:ext>
            </a:extLst>
          </p:cNvPr>
          <p:cNvSpPr txBox="1"/>
          <p:nvPr/>
        </p:nvSpPr>
        <p:spPr>
          <a:xfrm>
            <a:off x="6866538" y="2420888"/>
            <a:ext cx="2531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Alimentación</a:t>
            </a:r>
            <a:endParaRPr lang="es-EC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82" name="Picture 2" descr="Resultado de imagen para rellenos sanitari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217" y="4333744"/>
            <a:ext cx="2483889" cy="18629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" name="CuadroTexto 10">
            <a:extLst>
              <a:ext uri="{FF2B5EF4-FFF2-40B4-BE49-F238E27FC236}">
                <a16:creationId xmlns="" xmlns:a16="http://schemas.microsoft.com/office/drawing/2014/main" id="{0DDBBD02-7016-4A18-809D-6BEE1E82BF92}"/>
              </a:ext>
            </a:extLst>
          </p:cNvPr>
          <p:cNvSpPr txBox="1"/>
          <p:nvPr/>
        </p:nvSpPr>
        <p:spPr>
          <a:xfrm>
            <a:off x="3293522" y="4573682"/>
            <a:ext cx="28616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Fábricas</a:t>
            </a:r>
          </a:p>
          <a:p>
            <a:pPr algn="ctr"/>
            <a:r>
              <a:rPr lang="es-EC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Producción papel</a:t>
            </a:r>
            <a:endParaRPr lang="es-EC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own Arrow 17"/>
          <p:cNvSpPr/>
          <p:nvPr/>
        </p:nvSpPr>
        <p:spPr>
          <a:xfrm rot="5400000">
            <a:off x="2772786" y="5067182"/>
            <a:ext cx="504056" cy="396044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16200000">
            <a:off x="6085154" y="5067182"/>
            <a:ext cx="504056" cy="396044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684" name="Picture 4" descr="Resultado de imagen para residuos en terrenos o quebrad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9881" y="4005064"/>
            <a:ext cx="2432900" cy="17461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1686" name="Picture 6" descr="Resultado de imagen para silueta black white  lamb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515" y="1932858"/>
            <a:ext cx="2221579" cy="17841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26592" y="2924944"/>
            <a:ext cx="4392488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5010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PARÁMETROS SANITARIOS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26592" y="1700808"/>
          <a:ext cx="4521198" cy="4023360"/>
        </p:xfrm>
        <a:graphic>
          <a:graphicData uri="http://schemas.openxmlformats.org/drawingml/2006/table">
            <a:tbl>
              <a:tblPr/>
              <a:tblGrid>
                <a:gridCol w="887533"/>
                <a:gridCol w="626494"/>
                <a:gridCol w="626494"/>
                <a:gridCol w="626494"/>
                <a:gridCol w="626494"/>
                <a:gridCol w="501195"/>
                <a:gridCol w="626494"/>
              </a:tblGrid>
              <a:tr h="39624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en parámetros sanitarios en corderos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3360"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622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T</a:t>
                      </a:r>
                      <a:r>
                        <a:rPr lang="es-EC" sz="12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 </a:t>
                      </a:r>
                      <a:r>
                        <a:rPr lang="es-EC" sz="12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2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Escala de heces,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1-3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84.74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61.65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67.79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4-5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38.35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32.21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Escala FAMACHA,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1-2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47.76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69.65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3-4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52.24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30.35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Escala de condición corporal,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&lt;2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29.32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37.22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35.46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59.03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49.33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57.58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&gt;3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674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0: suplementación de 0% de residuo de celulosa; 7.5: suplementación de 7.5% de residuo de celulosa; 15: suplementación de 15% de residuo de celulosa.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336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Valor del estadístico Friedman.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384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1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del tratamiento.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355184" y="1844824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Dinus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Oltjen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1971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Papel periódico 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Heces fluidas y babosas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91088" y="28529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 20%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27192" y="3068961"/>
            <a:ext cx="2736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Bavera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&amp; Peñafort , 2006</a:t>
            </a:r>
          </a:p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-Dieta baja en fibra (FDN)</a:t>
            </a:r>
          </a:p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-PB 10-17%</a:t>
            </a:r>
          </a:p>
          <a:p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99200" y="4149080"/>
            <a:ext cx="2736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Gallardo, 2000</a:t>
            </a:r>
          </a:p>
          <a:p>
            <a:pPr algn="just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-Consumo de altas cantidades de balanceado</a:t>
            </a:r>
          </a:p>
          <a:p>
            <a:pPr algn="just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-Rápidas tasas de digestión y pasaje de alimentos</a:t>
            </a:r>
          </a:p>
          <a:p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32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54584" y="3356992"/>
            <a:ext cx="4536504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5010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PARÁMETROS SANITARIOS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26592" y="1700808"/>
          <a:ext cx="4521198" cy="4023360"/>
        </p:xfrm>
        <a:graphic>
          <a:graphicData uri="http://schemas.openxmlformats.org/drawingml/2006/table">
            <a:tbl>
              <a:tblPr/>
              <a:tblGrid>
                <a:gridCol w="887533"/>
                <a:gridCol w="626494"/>
                <a:gridCol w="626494"/>
                <a:gridCol w="626494"/>
                <a:gridCol w="626494"/>
                <a:gridCol w="501195"/>
                <a:gridCol w="626494"/>
              </a:tblGrid>
              <a:tr h="39624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en parámetros sanitarios en corderos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3360"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622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T</a:t>
                      </a:r>
                      <a:r>
                        <a:rPr lang="es-EC" sz="12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 </a:t>
                      </a:r>
                      <a:r>
                        <a:rPr lang="es-EC" sz="12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2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Escala de heces,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1-3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84.74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61.65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67.79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4-5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38.35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32.21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Escala FAMACHA,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1-2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47.76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69.65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3-4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52.24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30.35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Escala de condición corporal,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&lt;2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29.32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37.22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35.46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59.03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49.33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57.58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&gt;3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674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0: suplementación de 0% de residuo de celulosa; 7.5: suplementación de 7.5% de residuo de celulosa; 15: suplementación de 15% de residuo de celulosa.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336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Valor del estadístico Friedman.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384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1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del tratamiento.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3096" y="3284984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  y 15%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43216" y="1484784"/>
            <a:ext cx="22236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Rizzon</a:t>
            </a:r>
            <a:r>
              <a:rPr lang="es-EC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, y otros, 2018</a:t>
            </a:r>
          </a:p>
          <a:p>
            <a:pPr algn="just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-No tiene suficiente </a:t>
            </a:r>
          </a:p>
          <a:p>
            <a:pPr algn="just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sensibilidad </a:t>
            </a:r>
          </a:p>
          <a:p>
            <a:pPr algn="just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 (14 a 66%)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15224" y="2924944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Di Loria, y otros, 2009</a:t>
            </a:r>
          </a:p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-Correlación (-)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Pruebas clásicas </a:t>
            </a:r>
          </a:p>
          <a:p>
            <a:pPr>
              <a:buFontTx/>
              <a:buChar char="-"/>
            </a:pPr>
            <a:endParaRPr lang="en-US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15224" y="4005064"/>
            <a:ext cx="240322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Depner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y otros, 2007 </a:t>
            </a:r>
          </a:p>
          <a:p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Vargas, 2006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Buen indicador anemia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Prueba en campo</a:t>
            </a:r>
          </a:p>
          <a:p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71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26592" y="4077072"/>
            <a:ext cx="4320480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5010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PARÁMETROS SANITARIOS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26592" y="1700808"/>
          <a:ext cx="4521198" cy="4023360"/>
        </p:xfrm>
        <a:graphic>
          <a:graphicData uri="http://schemas.openxmlformats.org/drawingml/2006/table">
            <a:tbl>
              <a:tblPr/>
              <a:tblGrid>
                <a:gridCol w="887533"/>
                <a:gridCol w="626494"/>
                <a:gridCol w="626494"/>
                <a:gridCol w="626494"/>
                <a:gridCol w="626494"/>
                <a:gridCol w="501195"/>
                <a:gridCol w="626494"/>
              </a:tblGrid>
              <a:tr h="39624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en parámetros sanitarios en corderos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3360"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622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T</a:t>
                      </a:r>
                      <a:r>
                        <a:rPr lang="es-EC" sz="12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 </a:t>
                      </a:r>
                      <a:r>
                        <a:rPr lang="es-EC" sz="12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2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Escala de heces,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1-3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84.74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61.65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67.79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4-5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38.35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32.21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Escala FAMACHA,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1-2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47.76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69.65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3-4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52.24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30.35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Escala de condición corporal,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&lt;2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29.32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37.22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35.46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59.03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49.33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57.58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&gt;3</a:t>
                      </a:r>
                    </a:p>
                  </a:txBody>
                  <a:tcPr marL="2743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674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0: suplementación de 0% de residuo de celulosa; 7.5: suplementación de 7.5% de residuo de celulosa; 15: suplementación de 15% de residuo de celulosa.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336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Valor del estadístico Friedman.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384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1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del tratamiento.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419080" y="407707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&gt;86%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11168" y="2132856"/>
            <a:ext cx="258275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Thompson &amp; Meyer,1994</a:t>
            </a:r>
          </a:p>
          <a:p>
            <a:pPr algn="just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-Etapa productiva </a:t>
            </a:r>
          </a:p>
          <a:p>
            <a:pPr algn="just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90% (2 a 4 )</a:t>
            </a:r>
          </a:p>
          <a:p>
            <a:pPr algn="just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Óptima 3 (crecimiento y </a:t>
            </a:r>
          </a:p>
          <a:p>
            <a:pPr algn="just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reproductiva)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83176" y="4365104"/>
            <a:ext cx="24096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Razzaque, y otros, 1986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Cartón corrugado 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Ovejas adultas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N.I ( 13 y 26%)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4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6227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DIGESTIBILIDAD DE NUTRIENTES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66552" y="1628800"/>
          <a:ext cx="5832649" cy="4317577"/>
        </p:xfrm>
        <a:graphic>
          <a:graphicData uri="http://schemas.openxmlformats.org/drawingml/2006/table">
            <a:tbl>
              <a:tblPr/>
              <a:tblGrid>
                <a:gridCol w="1735567"/>
                <a:gridCol w="606975"/>
                <a:gridCol w="606975"/>
                <a:gridCol w="606975"/>
                <a:gridCol w="758719"/>
                <a:gridCol w="758719"/>
                <a:gridCol w="758719"/>
              </a:tblGrid>
              <a:tr h="43533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en el consumo y digestibilidad de nutrientes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11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</a:t>
                      </a:r>
                      <a:r>
                        <a:rPr lang="es-EC" sz="11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Contrastes</a:t>
                      </a:r>
                      <a:r>
                        <a:rPr lang="es-EC" sz="11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3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33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Consumo de nutrientes, kg/día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seca 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1.62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1.73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0.384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orgánica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0.241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Proteína cruda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0.406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Grasa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0.107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neutra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0.639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0.872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acida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0.540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Digestibilidad de nutrientes, %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seca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80.87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77.37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74.92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0.00006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orgánica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82.99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82.56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82.54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0.638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0.985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Proteína cruda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77.24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76.45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75.51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0.406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0.565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Grasa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88.37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89.58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89.41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0.337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0.889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neutra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56.22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49.82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51.36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0.595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ácida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67.91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69.91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72.86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0.049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0.111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35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0: suplementación de 0% de residuo de celulosa; 7.5: suplementación de 7.5% de residuo de celulosa; 15: suplementación de 15% de residuo de celulosa.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81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81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94544" y="2636912"/>
            <a:ext cx="590465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6227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DIGESTIBILIDAD DE NUTRIENTES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636088"/>
              </p:ext>
            </p:extLst>
          </p:nvPr>
        </p:nvGraphicFramePr>
        <p:xfrm>
          <a:off x="666552" y="1628800"/>
          <a:ext cx="5832649" cy="4317577"/>
        </p:xfrm>
        <a:graphic>
          <a:graphicData uri="http://schemas.openxmlformats.org/drawingml/2006/table">
            <a:tbl>
              <a:tblPr/>
              <a:tblGrid>
                <a:gridCol w="1735567"/>
                <a:gridCol w="606975"/>
                <a:gridCol w="606975"/>
                <a:gridCol w="606975"/>
                <a:gridCol w="758719"/>
                <a:gridCol w="758719"/>
                <a:gridCol w="758719"/>
              </a:tblGrid>
              <a:tr h="43533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en el consumo y digestibilidad de nutrientes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11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</a:t>
                      </a:r>
                      <a:r>
                        <a:rPr lang="es-EC" sz="11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Contrastes</a:t>
                      </a:r>
                      <a:r>
                        <a:rPr lang="es-EC" sz="11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3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33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Consumo de nutrientes, kg/día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seca 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1.62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1.73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0.384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orgánica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0.241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Proteína cruda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0.406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Grasa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0.107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neutra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0.639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0.872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acida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0.540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Digestibilidad de nutrientes, %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seca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80.87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77.37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74.92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0.00006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orgánica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82.99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82.56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82.54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0.638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0.985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Proteína cruda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77.24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76.45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75.51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0.406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0.565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Grasa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88.37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89.58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89.41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0.337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0.889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neutra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56.22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49.82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51.36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0.595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ácida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67.91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69.91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72.86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0.049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0.111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35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0: suplementación de 0% de residuo de celulosa; 7.5: suplementación de 7.5% de residuo de celulosa; 15: suplementación de 15% de residuo de celulosa.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81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81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719953" y="1621073"/>
            <a:ext cx="25922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Dinus</a:t>
            </a:r>
            <a:r>
              <a:rPr lang="es-EC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C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Oltjen</a:t>
            </a:r>
            <a:r>
              <a:rPr lang="es-EC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s-EC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1971) y </a:t>
            </a:r>
            <a:r>
              <a:rPr lang="es-EC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Sherrod</a:t>
            </a:r>
            <a:r>
              <a:rPr lang="es-EC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C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Hansen (1973)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Papel periódico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Bovinos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Problemas de aceptación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9953" y="3627828"/>
            <a:ext cx="256993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Wolf , y otros (</a:t>
            </a:r>
            <a:r>
              <a:rPr lang="es-EC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1994) y </a:t>
            </a:r>
            <a:endParaRPr lang="es-EC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Nishimuta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C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otros (1969)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Papel periódico (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Papel de oficina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Ovinos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3" name="Conector recto de flecha 2"/>
          <p:cNvCxnSpPr/>
          <p:nvPr/>
        </p:nvCxnSpPr>
        <p:spPr>
          <a:xfrm flipV="1">
            <a:off x="4194944" y="2636912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6227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DIGESTIBILIDAD DE NUTRIENTES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66552" y="1628800"/>
          <a:ext cx="5832649" cy="4317577"/>
        </p:xfrm>
        <a:graphic>
          <a:graphicData uri="http://schemas.openxmlformats.org/drawingml/2006/table">
            <a:tbl>
              <a:tblPr/>
              <a:tblGrid>
                <a:gridCol w="1735567"/>
                <a:gridCol w="606975"/>
                <a:gridCol w="606975"/>
                <a:gridCol w="606975"/>
                <a:gridCol w="758719"/>
                <a:gridCol w="758719"/>
                <a:gridCol w="758719"/>
              </a:tblGrid>
              <a:tr h="43533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en el consumo y digestibilidad de nutrientes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11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</a:t>
                      </a:r>
                      <a:r>
                        <a:rPr lang="es-EC" sz="11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Contrastes</a:t>
                      </a:r>
                      <a:r>
                        <a:rPr lang="es-EC" sz="11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3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33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Consumo de nutrientes, kg/día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seca 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1.62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1.73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0.384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orgánica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0.241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Proteína cruda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0.406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Grasa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0.107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neutra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0.639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0.872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acida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0.540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Digestibilidad de nutrientes, %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seca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80.87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77.37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74.92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0.00006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orgánica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82.99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82.56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82.54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0.638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0.985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Proteína cruda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77.24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76.45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75.51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0.406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0.565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Grasa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88.37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89.58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89.41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0.337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0.889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neutra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56.22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49.82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51.36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0.595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ácida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67.91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69.91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72.86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0.049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0.111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35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0: suplementación de 0% de residuo de celulosa; 7.5: suplementación de 7.5% de residuo de celulosa; 15: suplementación de 15% de residuo de celulosa.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81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81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666552" y="2852936"/>
            <a:ext cx="5616624" cy="93610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/>
          <p:cNvSpPr/>
          <p:nvPr/>
        </p:nvSpPr>
        <p:spPr>
          <a:xfrm>
            <a:off x="6715224" y="2420888"/>
            <a:ext cx="2435282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Wolf , y otros (1994</a:t>
            </a:r>
            <a:r>
              <a:rPr lang="es-EC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Papel periódico </a:t>
            </a:r>
          </a:p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   (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vs sin tratar)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Corderos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MO disminuyo en el </a:t>
            </a:r>
          </a:p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   papel sin tratar</a:t>
            </a:r>
            <a:endParaRPr lang="es-EC" dirty="0" smtClean="0"/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PC mayor en el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Cntrl</a:t>
            </a: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FDN y FDA mayor </a:t>
            </a:r>
          </a:p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   con papel tratado</a:t>
            </a:r>
          </a:p>
        </p:txBody>
      </p:sp>
    </p:spTree>
    <p:extLst>
      <p:ext uri="{BB962C8B-B14F-4D97-AF65-F5344CB8AC3E}">
        <p14:creationId xmlns:p14="http://schemas.microsoft.com/office/powerpoint/2010/main" val="298047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4544" y="4005064"/>
            <a:ext cx="5976664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6227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DIGESTIBILIDAD DE NUTRIENTES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27451" y="1405515"/>
            <a:ext cx="29867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Sherrod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&amp; Hansen (1973)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Papel periódico, 17.4%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0, 7.5, 15 y 30%</a:t>
            </a:r>
          </a:p>
          <a:p>
            <a:pPr marL="285750" indent="-285750">
              <a:buFontTx/>
              <a:buChar char="-"/>
            </a:pP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Dig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. MS disminuyó</a:t>
            </a:r>
          </a:p>
        </p:txBody>
      </p:sp>
      <p:sp>
        <p:nvSpPr>
          <p:cNvPr id="8" name="Rectangle 7"/>
          <p:cNvSpPr/>
          <p:nvPr/>
        </p:nvSpPr>
        <p:spPr>
          <a:xfrm>
            <a:off x="6527451" y="2639622"/>
            <a:ext cx="24819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Dinus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Oltjen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(1971)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Papel periódico, 71% pulpa mecánica.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8, 16 y 24 %</a:t>
            </a:r>
          </a:p>
          <a:p>
            <a:pPr marL="285750" indent="-285750">
              <a:buFontTx/>
              <a:buChar char="-"/>
            </a:pP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Dig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. MS disminuyó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60395" y="4153747"/>
            <a:ext cx="29161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Nishimuta</a:t>
            </a:r>
            <a:r>
              <a:rPr lang="es-EC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s-EC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otros (1969)</a:t>
            </a:r>
            <a:endParaRPr lang="es-EC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Papel de oficina, 1.6%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0, 15, 30 y 45%</a:t>
            </a:r>
          </a:p>
          <a:p>
            <a:pPr marL="285750" indent="-285750">
              <a:buFontTx/>
              <a:buChar char="-"/>
            </a:pP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Dig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. MS aumentó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023210"/>
              </p:ext>
            </p:extLst>
          </p:nvPr>
        </p:nvGraphicFramePr>
        <p:xfrm>
          <a:off x="666552" y="1628800"/>
          <a:ext cx="5832649" cy="4317577"/>
        </p:xfrm>
        <a:graphic>
          <a:graphicData uri="http://schemas.openxmlformats.org/drawingml/2006/table">
            <a:tbl>
              <a:tblPr/>
              <a:tblGrid>
                <a:gridCol w="1735567"/>
                <a:gridCol w="606975"/>
                <a:gridCol w="606975"/>
                <a:gridCol w="606975"/>
                <a:gridCol w="758719"/>
                <a:gridCol w="758719"/>
                <a:gridCol w="758719"/>
              </a:tblGrid>
              <a:tr h="43533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en el consumo y digestibilidad de nutrientes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11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</a:t>
                      </a:r>
                      <a:r>
                        <a:rPr lang="es-EC" sz="11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Contrastes</a:t>
                      </a:r>
                      <a:r>
                        <a:rPr lang="es-EC" sz="11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3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33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Consumo de nutrientes, kg/día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seca 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1.62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1.73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0.384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orgánica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0.241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Proteína cruda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0.406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Grasa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0.107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neutra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0.639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0.872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acida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0.540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Digestibilidad de nutrientes, %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seca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80.87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77.37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74.92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0.00006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orgánica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82.99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82.56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82.54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0.638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0.985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Proteína cruda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77.24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76.45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75.51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0.406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0.565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Grasa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88.37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89.58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89.41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0.337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0.889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neutra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56.22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49.82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51.36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0.595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ácida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67.91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69.91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72.86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0.049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0.111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35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0: suplementación de 0% de residuo de celulosa; 7.5: suplementación de 7.5% de residuo de celulosa; 15: suplementación de 15% de residuo de celulosa.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81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81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" name="Conector recto de flecha 2"/>
          <p:cNvCxnSpPr/>
          <p:nvPr/>
        </p:nvCxnSpPr>
        <p:spPr>
          <a:xfrm>
            <a:off x="4194944" y="4014356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/>
          <p:cNvGraphicFramePr>
            <a:graphicFrameLocks noGrp="1"/>
          </p:cNvGraphicFramePr>
          <p:nvPr/>
        </p:nvGraphicFramePr>
        <p:xfrm>
          <a:off x="666552" y="1628800"/>
          <a:ext cx="5832649" cy="4317577"/>
        </p:xfrm>
        <a:graphic>
          <a:graphicData uri="http://schemas.openxmlformats.org/drawingml/2006/table">
            <a:tbl>
              <a:tblPr/>
              <a:tblGrid>
                <a:gridCol w="1735567"/>
                <a:gridCol w="606975"/>
                <a:gridCol w="606975"/>
                <a:gridCol w="606975"/>
                <a:gridCol w="758719"/>
                <a:gridCol w="758719"/>
                <a:gridCol w="758719"/>
              </a:tblGrid>
              <a:tr h="43533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en el consumo y digestibilidad de nutrientes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11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</a:t>
                      </a:r>
                      <a:r>
                        <a:rPr lang="es-EC" sz="11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Contrastes</a:t>
                      </a:r>
                      <a:r>
                        <a:rPr lang="es-EC" sz="11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3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33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Consumo de nutrientes, kg/día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seca 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1.62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1.73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0.384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orgánica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0.241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Proteína cruda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0.406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Grasa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0.107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neutra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0.639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0.872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acida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0.540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Digestibilidad de nutrientes, %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seca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80.87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77.37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74.92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0.00006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orgánica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82.99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82.56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82.54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0.638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0.985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Proteína cruda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77.24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76.45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75.51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0.406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0.565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Grasa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88.37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89.58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89.41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0.337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0.889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neutra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56.22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49.82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51.36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0.595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ácida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67.91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69.91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72.86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0.049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0.111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35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0: suplementación de 0% de residuo de celulosa; 7.5: suplementación de 7.5% de residuo de celulosa; 15: suplementación de 15% de residuo de celulosa.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81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81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6227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DIGESTIBILIDAD DE NUTRIENTES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66552" y="4149080"/>
            <a:ext cx="5688632" cy="64807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angle 6"/>
          <p:cNvSpPr/>
          <p:nvPr/>
        </p:nvSpPr>
        <p:spPr>
          <a:xfrm>
            <a:off x="6527451" y="1405515"/>
            <a:ext cx="298671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Sherrod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&amp; Hansen (1973)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Papel periódico, 17.4%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0, 7.5, 15 y 30%</a:t>
            </a:r>
          </a:p>
          <a:p>
            <a:pPr marL="285750" indent="-285750">
              <a:buFontTx/>
              <a:buChar char="-"/>
            </a:pP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Dig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. PC y EE se mantuvo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 </a:t>
            </a: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   hasta el 15%</a:t>
            </a:r>
          </a:p>
          <a:p>
            <a:pPr marL="285750" indent="-285750">
              <a:buFontTx/>
              <a:buChar char="-"/>
            </a:pPr>
            <a:r>
              <a:rPr lang="es-EC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Dig</a:t>
            </a:r>
            <a:r>
              <a:rPr lang="es-EC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MO disminuyó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530710" y="3418256"/>
            <a:ext cx="2909771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Wolf , y otros (1994</a:t>
            </a:r>
            <a:r>
              <a:rPr lang="es-EC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s-EC" dirty="0">
                <a:latin typeface="Times New Roman" pitchFamily="18" charset="0"/>
                <a:cs typeface="Times New Roman" pitchFamily="18" charset="0"/>
              </a:rPr>
              <a:t>Papel periódico </a:t>
            </a:r>
          </a:p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     (</a:t>
            </a:r>
            <a:r>
              <a:rPr lang="es-EC" dirty="0" err="1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 vs sin tratar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0, 20 y 40%</a:t>
            </a:r>
          </a:p>
          <a:p>
            <a:pPr marL="285750" indent="-285750">
              <a:buFontTx/>
              <a:buChar char="-"/>
            </a:pP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Dig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. PC y MO disminuyó </a:t>
            </a:r>
          </a:p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   en ambos tipos de papel</a:t>
            </a:r>
          </a:p>
          <a:p>
            <a:endParaRPr lang="es-EC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6227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DIGESTIBILIDAD DE NUTRIENTES</a:t>
            </a:r>
            <a:endParaRPr lang="es-EC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683478"/>
              </p:ext>
            </p:extLst>
          </p:nvPr>
        </p:nvGraphicFramePr>
        <p:xfrm>
          <a:off x="666552" y="1628800"/>
          <a:ext cx="5832649" cy="4317577"/>
        </p:xfrm>
        <a:graphic>
          <a:graphicData uri="http://schemas.openxmlformats.org/drawingml/2006/table">
            <a:tbl>
              <a:tblPr/>
              <a:tblGrid>
                <a:gridCol w="1735567"/>
                <a:gridCol w="606975"/>
                <a:gridCol w="606975"/>
                <a:gridCol w="606975"/>
                <a:gridCol w="758719"/>
                <a:gridCol w="758719"/>
                <a:gridCol w="758719"/>
              </a:tblGrid>
              <a:tr h="43533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en el consumo y digestibilidad de nutrientes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11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</a:t>
                      </a:r>
                      <a:r>
                        <a:rPr lang="es-EC" sz="11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Contrastes</a:t>
                      </a:r>
                      <a:r>
                        <a:rPr lang="es-EC" sz="11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3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33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Consumo de nutrientes, kg/día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seca 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1.62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1.73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0.384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orgánica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0.241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Proteína cruda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0.406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Grasa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0.107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neutra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0.639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0.872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acida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0.540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Digestibilidad de nutrientes, %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seca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80.87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77.37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74.92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0.00006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0.0008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 orgánica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82.99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82.56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82.54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0.638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0.985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Proteína cruda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77.24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76.45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75.51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0.406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0.565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Grasa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88.37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89.58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89.41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0.30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0.337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0.889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neutra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56.22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49.82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51.36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0.595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33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Fibra detergente ácida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67.91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69.91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72.86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0.33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0.049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0.111</a:t>
                      </a: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35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0: suplementación de 0% de residuo de celulosa; 7.5: suplementación de 7.5% de residuo de celulosa; 15: suplementación de 15% de residuo de celulosa.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81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817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93" marR="7393" marT="73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594544" y="4797152"/>
            <a:ext cx="5976664" cy="36004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4194944" y="4713345"/>
            <a:ext cx="0" cy="2520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V="1">
            <a:off x="4338960" y="4905164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6702621" y="5200746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 de lignina del RC vs heno.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702621" y="1816808"/>
            <a:ext cx="2592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Wolf , y otros (1994)</a:t>
            </a:r>
          </a:p>
          <a:p>
            <a:pPr marL="285750" indent="-285750">
              <a:buFontTx/>
              <a:buChar char="-"/>
            </a:pPr>
            <a:r>
              <a:rPr lang="es-EC" dirty="0">
                <a:latin typeface="Times New Roman" pitchFamily="18" charset="0"/>
                <a:cs typeface="Times New Roman" pitchFamily="18" charset="0"/>
              </a:rPr>
              <a:t>Papel periódico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s-EC" dirty="0">
                <a:latin typeface="Times New Roman" pitchFamily="18" charset="0"/>
                <a:cs typeface="Times New Roman" pitchFamily="18" charset="0"/>
              </a:rPr>
              <a:t>0, 20 y 40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Menor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dig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. FDN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Menor </a:t>
            </a:r>
            <a:r>
              <a:rPr lang="es-EC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dig</a:t>
            </a:r>
            <a:r>
              <a:rPr lang="es-EC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FDA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715225" y="3526176"/>
            <a:ext cx="2592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Dinus</a:t>
            </a:r>
            <a:r>
              <a:rPr lang="es-EC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C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Oltjen</a:t>
            </a:r>
            <a:r>
              <a:rPr lang="es-EC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(1971)</a:t>
            </a:r>
          </a:p>
          <a:p>
            <a:pPr marL="285750" indent="-285750">
              <a:buFontTx/>
              <a:buChar char="-"/>
            </a:pPr>
            <a:r>
              <a:rPr lang="es-EC" dirty="0">
                <a:latin typeface="Times New Roman" pitchFamily="18" charset="0"/>
                <a:cs typeface="Times New Roman" pitchFamily="18" charset="0"/>
              </a:rPr>
              <a:t>Papel periódico, 71% pulpa mecánica.</a:t>
            </a:r>
          </a:p>
          <a:p>
            <a:pPr marL="285750" indent="-285750">
              <a:buFontTx/>
              <a:buChar char="-"/>
            </a:pPr>
            <a:r>
              <a:rPr lang="es-EC" dirty="0">
                <a:latin typeface="Times New Roman" pitchFamily="18" charset="0"/>
                <a:cs typeface="Times New Roman" pitchFamily="18" charset="0"/>
              </a:rPr>
              <a:t>8, 16 y 24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Menor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dig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. FDA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3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0528" y="1772816"/>
          <a:ext cx="5688633" cy="4104455"/>
        </p:xfrm>
        <a:graphic>
          <a:graphicData uri="http://schemas.openxmlformats.org/drawingml/2006/table">
            <a:tbl>
              <a:tblPr/>
              <a:tblGrid>
                <a:gridCol w="1833747"/>
                <a:gridCol w="642481"/>
                <a:gridCol w="642481"/>
                <a:gridCol w="642481"/>
                <a:gridCol w="642481"/>
                <a:gridCol w="642481"/>
                <a:gridCol w="642481"/>
              </a:tblGrid>
              <a:tr h="49150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sobre el rendimiento y calidad de carcasa en corderos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1439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Dietas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EEM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Contrastes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57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Ítem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 vivo al sacrificio, kg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43.77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45.09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46.53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Contenido digestivo, kg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 vivo vacío, kg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40.11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42.01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42.59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 canal caliente, kg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21.51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22.48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22.95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 canal fría, kg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21.27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22.12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22.51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Rendimiento comercial,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48.54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49.07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48.40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Rendimiento verdadero,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53.62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53.50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53.91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Desperdicio,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Profundidad de la grasa, cm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Área del músculo, cm2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632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0: suplementación de 0% de residuo de celulosa; 7.5: suplementación de 7.5% de residuo de celulosa; 15: suplementación de 15% de residuo de celulosa.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7307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7307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1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4297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CALIDAD DE CARCASA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34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76" y="257417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3600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JUSTIFICACIÓN</a:t>
            </a:r>
            <a:endParaRPr kumimoji="0" lang="es-EC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Flecha: hacia abajo 5">
            <a:extLst>
              <a:ext uri="{FF2B5EF4-FFF2-40B4-BE49-F238E27FC236}">
                <a16:creationId xmlns="" xmlns:a16="http://schemas.microsoft.com/office/drawing/2014/main" id="{9DE31270-B99B-4E80-BCB0-F80353A4BA7B}"/>
              </a:ext>
            </a:extLst>
          </p:cNvPr>
          <p:cNvSpPr/>
          <p:nvPr/>
        </p:nvSpPr>
        <p:spPr>
          <a:xfrm>
            <a:off x="4507637" y="3558713"/>
            <a:ext cx="556283" cy="789961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6">
            <a:extLst>
              <a:ext uri="{FF2B5EF4-FFF2-40B4-BE49-F238E27FC236}">
                <a16:creationId xmlns="" xmlns:a16="http://schemas.microsoft.com/office/drawing/2014/main" id="{EA66AE6C-4C9C-4336-9255-99EBE46EBA3F}"/>
              </a:ext>
            </a:extLst>
          </p:cNvPr>
          <p:cNvSpPr txBox="1"/>
          <p:nvPr/>
        </p:nvSpPr>
        <p:spPr>
          <a:xfrm>
            <a:off x="3817404" y="4495159"/>
            <a:ext cx="2011320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Subproductos</a:t>
            </a:r>
            <a:endParaRPr lang="es-EC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echa: hacia abajo 5">
            <a:extLst>
              <a:ext uri="{FF2B5EF4-FFF2-40B4-BE49-F238E27FC236}">
                <a16:creationId xmlns="" xmlns:a16="http://schemas.microsoft.com/office/drawing/2014/main" id="{21279942-6ABE-C84F-9669-B98E18616FF1}"/>
              </a:ext>
            </a:extLst>
          </p:cNvPr>
          <p:cNvSpPr/>
          <p:nvPr/>
        </p:nvSpPr>
        <p:spPr>
          <a:xfrm rot="5400000">
            <a:off x="3071840" y="4343217"/>
            <a:ext cx="474213" cy="697411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TextBox 11"/>
          <p:cNvSpPr txBox="1"/>
          <p:nvPr/>
        </p:nvSpPr>
        <p:spPr>
          <a:xfrm>
            <a:off x="439961" y="389085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Producción: 40 t/día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echa: hacia abajo 5">
            <a:extLst>
              <a:ext uri="{FF2B5EF4-FFF2-40B4-BE49-F238E27FC236}">
                <a16:creationId xmlns="" xmlns:a16="http://schemas.microsoft.com/office/drawing/2014/main" id="{2A6A076D-C365-824B-9BDD-16D8F51C3A3A}"/>
              </a:ext>
            </a:extLst>
          </p:cNvPr>
          <p:cNvSpPr/>
          <p:nvPr/>
        </p:nvSpPr>
        <p:spPr>
          <a:xfrm rot="16200000">
            <a:off x="6106743" y="4360837"/>
            <a:ext cx="474213" cy="697411"/>
          </a:xfrm>
          <a:prstGeom prst="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TextBox 14"/>
          <p:cNvSpPr txBox="1"/>
          <p:nvPr/>
        </p:nvSpPr>
        <p:spPr>
          <a:xfrm>
            <a:off x="234504" y="3512102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Familia </a:t>
            </a:r>
            <a:r>
              <a:rPr lang="es-EC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Sancela</a:t>
            </a:r>
            <a:r>
              <a:rPr lang="es-EC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S.A</a:t>
            </a:r>
            <a:r>
              <a:rPr lang="en-US" dirty="0"/>
              <a:t>.</a:t>
            </a:r>
            <a:endParaRPr lang="es-EC" sz="20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97099" y="3873880"/>
            <a:ext cx="2382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Solución </a:t>
            </a:r>
            <a:r>
              <a:rPr lang="es-EC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C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lternativa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98891" y="4273990"/>
            <a:ext cx="20731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Métodos de </a:t>
            </a:r>
          </a:p>
          <a:p>
            <a:pPr algn="ctr"/>
            <a:r>
              <a:rPr lang="es-EC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aprovechamiento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23573" y="5074750"/>
            <a:ext cx="2319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Residuo de celulosa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76" y="4260189"/>
            <a:ext cx="2512882" cy="18893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573" y="838832"/>
            <a:ext cx="4521405" cy="26000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78520" y="3140968"/>
            <a:ext cx="5760640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0528" y="1772816"/>
          <a:ext cx="5688633" cy="4104455"/>
        </p:xfrm>
        <a:graphic>
          <a:graphicData uri="http://schemas.openxmlformats.org/drawingml/2006/table">
            <a:tbl>
              <a:tblPr/>
              <a:tblGrid>
                <a:gridCol w="1833747"/>
                <a:gridCol w="642481"/>
                <a:gridCol w="642481"/>
                <a:gridCol w="642481"/>
                <a:gridCol w="642481"/>
                <a:gridCol w="642481"/>
                <a:gridCol w="642481"/>
              </a:tblGrid>
              <a:tr h="49150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sobre el rendimiento y calidad de carcasa en corderos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1439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Dietas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EEM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Contrastes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57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Ítem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 vivo al sacrificio, kg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43.77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45.09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46.53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Contenido digestivo, kg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 vivo vacío, kg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40.11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42.01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42.59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 canal caliente, kg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21.51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22.48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22.95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 canal fría, kg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21.27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22.12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22.51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Rendimiento comercial,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48.54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49.07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48.40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Rendimiento verdadero,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53.62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53.50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53.91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Desperdicio,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Profundidad de la grasa, cm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Área del músculo, cm2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632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0: suplementación de 0% de residuo de celulosa; 7.5: suplementación de 7.5% de residuo de celulosa; 15: suplementación de 15% de residuo de celulosa.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7307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7307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1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4297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CALIDAD DE CARCASA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1168" y="306896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&gt;5%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43216" y="4509120"/>
            <a:ext cx="2481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Dinus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Oltjen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1971</a:t>
            </a:r>
            <a:endParaRPr lang="en-US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Papel periódico </a:t>
            </a:r>
          </a:p>
          <a:p>
            <a:pPr>
              <a:buFontTx/>
              <a:buChar char="-"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Novillos</a:t>
            </a:r>
          </a:p>
          <a:p>
            <a:pPr>
              <a:buFontTx/>
              <a:buChar char="-"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N.I (0,5 y 10%)</a:t>
            </a:r>
          </a:p>
        </p:txBody>
      </p:sp>
      <p:sp>
        <p:nvSpPr>
          <p:cNvPr id="9" name="Rectangle 8"/>
          <p:cNvSpPr/>
          <p:nvPr/>
        </p:nvSpPr>
        <p:spPr>
          <a:xfrm>
            <a:off x="6499200" y="4005064"/>
            <a:ext cx="2473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Lemieux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&amp; Wilson,1979</a:t>
            </a: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61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8520" y="4437112"/>
            <a:ext cx="568863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0528" y="1772816"/>
          <a:ext cx="5688633" cy="4104455"/>
        </p:xfrm>
        <a:graphic>
          <a:graphicData uri="http://schemas.openxmlformats.org/drawingml/2006/table">
            <a:tbl>
              <a:tblPr/>
              <a:tblGrid>
                <a:gridCol w="1833747"/>
                <a:gridCol w="642481"/>
                <a:gridCol w="642481"/>
                <a:gridCol w="642481"/>
                <a:gridCol w="642481"/>
                <a:gridCol w="642481"/>
                <a:gridCol w="642481"/>
              </a:tblGrid>
              <a:tr h="49150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sobre el rendimiento y calidad de carcasa en corderos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1439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Dietas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EEM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Contrastes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57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Ítem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 vivo al sacrificio, kg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43.77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45.09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46.53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Contenido digestivo, kg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 vivo vacío, kg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40.11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42.01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42.59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 canal caliente, kg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21.51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22.48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22.95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Peso canal fría, kg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21.27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22.12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22.51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Rendimiento comercial,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48.54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49.07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48.40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Rendimiento verdadero,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53.62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53.50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53.91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Desperdicio,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Profundidad de la grasa, cm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Área del músculo, cm2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632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0: suplementación de 0% de residuo de celulosa; 7.5: suplementación de 7.5% de residuo de celulosa; 15: suplementación de 15% de residuo de celulosa.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7307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7307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1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4297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CALIDAD DE CARCASA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15224" y="4797152"/>
            <a:ext cx="24731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Lemieux</a:t>
            </a:r>
            <a:r>
              <a:rPr lang="es-EC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&amp; Wilson,1979</a:t>
            </a:r>
            <a:endParaRPr lang="en-US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0.38 cm (carneros)</a:t>
            </a:r>
          </a:p>
          <a:p>
            <a:pPr>
              <a:buFontTx/>
              <a:buChar char="-"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0.58 cm (ovejas)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7232" y="3212976"/>
            <a:ext cx="21916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Daniels,y</a:t>
            </a:r>
            <a:r>
              <a:rPr lang="es-EC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otros,1970</a:t>
            </a:r>
            <a:endParaRPr lang="en-US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Novillos</a:t>
            </a:r>
          </a:p>
          <a:p>
            <a:pPr>
              <a:buFontTx/>
              <a:buChar char="-"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8 y 12% p. periódico</a:t>
            </a:r>
          </a:p>
          <a:p>
            <a:pPr>
              <a:buFontTx/>
              <a:buChar char="-"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&lt; grasa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2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4297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CALIDAD DE CARCASA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306512" y="1772816"/>
          <a:ext cx="5904657" cy="4069178"/>
        </p:xfrm>
        <a:graphic>
          <a:graphicData uri="http://schemas.openxmlformats.org/drawingml/2006/table">
            <a:tbl>
              <a:tblPr/>
              <a:tblGrid>
                <a:gridCol w="1903383"/>
                <a:gridCol w="666879"/>
                <a:gridCol w="666879"/>
                <a:gridCol w="666879"/>
                <a:gridCol w="666879"/>
                <a:gridCol w="666879"/>
                <a:gridCol w="666879"/>
              </a:tblGrid>
              <a:tr h="253593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sobre cortes carne en corderos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2986"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Dietas</a:t>
                      </a:r>
                      <a:r>
                        <a:rPr lang="es-EC" sz="1200" b="1" i="0" u="none" strike="noStrike" baseline="300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EEM</a:t>
                      </a:r>
                      <a:r>
                        <a:rPr lang="es-EC" sz="1200" b="1" i="0" u="none" strike="noStrike" baseline="300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Contrastes</a:t>
                      </a:r>
                      <a:r>
                        <a:rPr lang="es-EC" sz="1200" b="1" i="0" u="none" strike="noStrike" baseline="300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80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Ítem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809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Cuello, %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3.84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5416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Hombros, %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16.13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416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Brazos, %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12.55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11.65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11.43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416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Rack, %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9.88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416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Costillas, %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9.53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416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Lomo,%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8.63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8.87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416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Flancos,%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3.73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3.71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416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Piernas, %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33.54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33.87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33.77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809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Desperdicio, %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1.68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1.66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187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1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0: suplementación de 0% de residuo de celulosa; 7.5: suplementación de 7.5% de residuo de celulosa; 15: suplementación de 15% de residuo de celulosa.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1163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1163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1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861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78520" y="4293096"/>
            <a:ext cx="5760640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8520" y="3212976"/>
            <a:ext cx="5760640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8520" y="2924944"/>
            <a:ext cx="5760640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4297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CALIDAD DE CARCASA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306512" y="1772816"/>
          <a:ext cx="5904657" cy="4069178"/>
        </p:xfrm>
        <a:graphic>
          <a:graphicData uri="http://schemas.openxmlformats.org/drawingml/2006/table">
            <a:tbl>
              <a:tblPr/>
              <a:tblGrid>
                <a:gridCol w="1903383"/>
                <a:gridCol w="666879"/>
                <a:gridCol w="666879"/>
                <a:gridCol w="666879"/>
                <a:gridCol w="666879"/>
                <a:gridCol w="666879"/>
                <a:gridCol w="666879"/>
              </a:tblGrid>
              <a:tr h="253593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sobre cortes carne en corderos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2986"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Dietas</a:t>
                      </a:r>
                      <a:r>
                        <a:rPr lang="es-EC" sz="1200" b="1" i="0" u="none" strike="noStrike" baseline="300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EEM</a:t>
                      </a:r>
                      <a:r>
                        <a:rPr lang="es-EC" sz="1200" b="1" i="0" u="none" strike="noStrike" baseline="300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Contrastes</a:t>
                      </a:r>
                      <a:r>
                        <a:rPr lang="es-EC" sz="1200" b="1" i="0" u="none" strike="noStrike" baseline="300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80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Ítem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809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Cuello, %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3.84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5416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Hombros, %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16.13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416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Brazos, %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12.55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11.65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11.43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416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Rack, %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9.88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416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Costillas, %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9.53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416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Lomo,%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8.63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8.87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0.92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416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Flancos,%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3.73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3.71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0.60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416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Piernas, %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33.54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33.87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33.77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0.71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809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Desperdicio, %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1.68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1.66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187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1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0: suplementación de 0% de residuo de celulosa; 7.5: suplementación de 7.5% de residuo de celulosa; 15: suplementación de 15% de residuo de celulosa.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1163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1163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1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571208" y="1340768"/>
            <a:ext cx="25571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USDA, 2014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Carcasa de 25 kg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Rack y costilla (10.90%)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03645" y="4509120"/>
            <a:ext cx="286911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Snowder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Duckett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2003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Corderos 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Dieta comercial peletizada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Hombros: 24%; rack:10%;</a:t>
            </a:r>
          </a:p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 lomo: 11% y piernas: 31%.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11168" y="4221088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33.73%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11168" y="3140968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12.88%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11168" y="2852936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15.68%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03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22536" y="1988840"/>
          <a:ext cx="5184576" cy="3024336"/>
        </p:xfrm>
        <a:graphic>
          <a:graphicData uri="http://schemas.openxmlformats.org/drawingml/2006/table">
            <a:tbl>
              <a:tblPr/>
              <a:tblGrid>
                <a:gridCol w="1773415"/>
                <a:gridCol w="620211"/>
                <a:gridCol w="620211"/>
                <a:gridCol w="620211"/>
                <a:gridCol w="775264"/>
                <a:gridCol w="775264"/>
              </a:tblGrid>
              <a:tr h="46805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sobre </a:t>
                      </a:r>
                      <a:r>
                        <a:rPr lang="es-EC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flank</a:t>
                      </a:r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streaking</a:t>
                      </a:r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y conformación de la carcasa en corderos.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03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2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 3</a:t>
                      </a:r>
                      <a:endParaRPr lang="es-EC" sz="1200" b="1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003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Flank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Streaking</a:t>
                      </a:r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2.14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Conformación de la carcasa</a:t>
                      </a:r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2.63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0.641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045">
                <a:tc gridSpan="6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1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0: suplementación de 0% de residuo de celulosa; 7.5: suplementación de 7.5% de residuo de celulosa; 15: suplementación de 15% de residuo de celulosa.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029">
                <a:tc gridSpan="6"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Valor del estadístico Friedman.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9031">
                <a:tc gridSpan="6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del tratamiento.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9031">
                <a:tc gridSpan="6">
                  <a:txBody>
                    <a:bodyPr/>
                    <a:lstStyle/>
                    <a:p>
                      <a:pPr algn="just" fontAlgn="b"/>
                      <a:r>
                        <a:rPr lang="en-US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Frank Streaking: 1=traces, 2=slight, 3=small, 4=modest, 5=moderate.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9031">
                <a:tc gridSpan="6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Conformación de la carcasa: 1=</a:t>
                      </a:r>
                      <a:r>
                        <a:rPr lang="es-EC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Pr°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2=Pr-, 3=</a:t>
                      </a:r>
                      <a:r>
                        <a:rPr lang="es-EC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Ch°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4=Ch-, 5=Gd+.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4297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CALIDAD DE CARCASA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0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8520" y="2996952"/>
            <a:ext cx="5472608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22536" y="1988840"/>
          <a:ext cx="5184576" cy="3024336"/>
        </p:xfrm>
        <a:graphic>
          <a:graphicData uri="http://schemas.openxmlformats.org/drawingml/2006/table">
            <a:tbl>
              <a:tblPr/>
              <a:tblGrid>
                <a:gridCol w="1773415"/>
                <a:gridCol w="620211"/>
                <a:gridCol w="620211"/>
                <a:gridCol w="620211"/>
                <a:gridCol w="775264"/>
                <a:gridCol w="775264"/>
              </a:tblGrid>
              <a:tr h="46805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sobre </a:t>
                      </a:r>
                      <a:r>
                        <a:rPr lang="es-EC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flank</a:t>
                      </a:r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streaking</a:t>
                      </a:r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y conformación de la carcasa en corderos.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03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2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 3</a:t>
                      </a:r>
                      <a:endParaRPr lang="es-EC" sz="1200" b="1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003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Flank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Streaking</a:t>
                      </a:r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2.14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Conformación de la carcasa</a:t>
                      </a:r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2.63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0.641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045">
                <a:tc gridSpan="6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1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0: suplementación de 0% de residuo de celulosa; 7.5: suplementación de 7.5% de residuo de celulosa; 15: suplementación de 15% de residuo de celulosa.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029">
                <a:tc gridSpan="6"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Valor del estadístico Friedman.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9031">
                <a:tc gridSpan="6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del tratamiento.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9031">
                <a:tc gridSpan="6">
                  <a:txBody>
                    <a:bodyPr/>
                    <a:lstStyle/>
                    <a:p>
                      <a:pPr algn="just" fontAlgn="b"/>
                      <a:r>
                        <a:rPr lang="en-US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Frank Streaking: 1=traces, 2=slight, 3=small, 4=modest, 5=moderate.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9031">
                <a:tc gridSpan="6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Conformación de la carcasa: 1=</a:t>
                      </a:r>
                      <a:r>
                        <a:rPr lang="es-EC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Pr°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2=Pr-, 3=</a:t>
                      </a:r>
                      <a:r>
                        <a:rPr lang="es-EC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Ch°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4=Ch-, 5=Gd+.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4297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CALIDAD DE CARCASA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1128" y="292494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2.17</a:t>
            </a:r>
            <a:r>
              <a:rPr lang="es-ES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83176" y="3933056"/>
            <a:ext cx="247317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Lemieux</a:t>
            </a:r>
            <a:r>
              <a:rPr lang="es-EC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&amp; Wilson,1979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Carneros y ovejas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N.I (0,23,40,60 y 67)</a:t>
            </a:r>
          </a:p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Escala: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small</a:t>
            </a: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-N.I (20%)</a:t>
            </a:r>
          </a:p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Escala: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slight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5184" y="2924944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Slight</a:t>
            </a:r>
            <a:endParaRPr lang="en-US" sz="2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8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2536" y="3284984"/>
            <a:ext cx="518457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22536" y="1988840"/>
          <a:ext cx="5184576" cy="3024336"/>
        </p:xfrm>
        <a:graphic>
          <a:graphicData uri="http://schemas.openxmlformats.org/drawingml/2006/table">
            <a:tbl>
              <a:tblPr/>
              <a:tblGrid>
                <a:gridCol w="1773415"/>
                <a:gridCol w="620211"/>
                <a:gridCol w="620211"/>
                <a:gridCol w="620211"/>
                <a:gridCol w="775264"/>
                <a:gridCol w="775264"/>
              </a:tblGrid>
              <a:tr h="46805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sobre </a:t>
                      </a:r>
                      <a:r>
                        <a:rPr lang="es-EC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flank</a:t>
                      </a:r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streaking</a:t>
                      </a:r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y conformación de la carcasa en corderos.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03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2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 3</a:t>
                      </a:r>
                      <a:endParaRPr lang="es-EC" sz="1200" b="1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003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Flank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Streaking</a:t>
                      </a:r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2.14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Conformación de la carcasa</a:t>
                      </a:r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2.63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0.641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045">
                <a:tc gridSpan="6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1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0: suplementación de 0% de residuo de celulosa; 7.5: suplementación de 7.5% de residuo de celulosa; 15: suplementación de 15% de residuo de celulosa.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029">
                <a:tc gridSpan="6">
                  <a:txBody>
                    <a:bodyPr/>
                    <a:lstStyle/>
                    <a:p>
                      <a:pPr algn="just" fontAlgn="b"/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Valor del estadístico Friedman.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9031">
                <a:tc gridSpan="6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del tratamiento.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9031">
                <a:tc gridSpan="6">
                  <a:txBody>
                    <a:bodyPr/>
                    <a:lstStyle/>
                    <a:p>
                      <a:pPr algn="just" fontAlgn="b"/>
                      <a:r>
                        <a:rPr lang="en-US" sz="12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Frank Streaking: 1=traces, 2=slight, 3=small, 4=modest, 5=moderate.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9031">
                <a:tc gridSpan="6"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Conformación de la carcasa: 1=</a:t>
                      </a:r>
                      <a:r>
                        <a:rPr lang="es-EC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Pr°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2=Pr-, 3=</a:t>
                      </a:r>
                      <a:r>
                        <a:rPr lang="es-EC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Ch°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4=Ch-, 5=Gd+.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234504" y="1052736"/>
            <a:ext cx="4297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CALIDAD DE CARCASA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1128" y="3212976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2.57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15224" y="4221088"/>
            <a:ext cx="24819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Sherrod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Hansen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1973</a:t>
            </a:r>
          </a:p>
          <a:p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Dinus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Oltjen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1971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Carcasas novillos 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Conformación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Chº</a:t>
            </a: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3216" y="3356992"/>
            <a:ext cx="2560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Lemieux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&amp; Wilson,1979</a:t>
            </a:r>
          </a:p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- Conformación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Chº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y Pr-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57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378520" y="764704"/>
          <a:ext cx="5832646" cy="5446756"/>
        </p:xfrm>
        <a:graphic>
          <a:graphicData uri="http://schemas.openxmlformats.org/drawingml/2006/table">
            <a:tbl>
              <a:tblPr/>
              <a:tblGrid>
                <a:gridCol w="1445681"/>
                <a:gridCol w="517949"/>
                <a:gridCol w="644836"/>
                <a:gridCol w="644836"/>
                <a:gridCol w="644836"/>
                <a:gridCol w="644836"/>
                <a:gridCol w="644836"/>
                <a:gridCol w="644836"/>
              </a:tblGrid>
              <a:tr h="15053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sobre el</a:t>
                      </a:r>
                      <a:r>
                        <a:rPr lang="es-EC" sz="105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contenido (g/100g de músculo fresco) de ácidos grasos del músculo </a:t>
                      </a:r>
                      <a:r>
                        <a:rPr lang="es-EC" sz="1050" b="1" i="1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Biceps</a:t>
                      </a:r>
                      <a:r>
                        <a:rPr lang="es-EC" sz="1050" b="1" i="1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050" b="1" i="1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femoris</a:t>
                      </a:r>
                      <a:r>
                        <a:rPr lang="es-EC" sz="1050" b="1" i="1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05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de corderos </a:t>
                      </a:r>
                      <a:r>
                        <a:rPr lang="es-EC" sz="1050" b="1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Katahdin</a:t>
                      </a:r>
                      <a:r>
                        <a:rPr lang="es-EC" sz="105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X </a:t>
                      </a:r>
                      <a:r>
                        <a:rPr lang="es-EC" sz="1050" b="1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Dorper</a:t>
                      </a:r>
                      <a:endParaRPr lang="es-EC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283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9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EEM</a:t>
                      </a:r>
                      <a:r>
                        <a:rPr lang="es-EC" sz="9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Contrastes</a:t>
                      </a:r>
                      <a:r>
                        <a:rPr lang="es-EC" sz="9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938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83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Ácidos grasos saturados, %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Láurico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12:0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2.56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0.655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0.352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Mirístico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 14:0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4.38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3.43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3.27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0.129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0.077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Palmítico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16:0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26.52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25.69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23.80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0.071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0.082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Margárico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 17:0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1.20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0.132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0.433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Esteárico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11.23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11.13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9.69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0.158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0.079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Araquídico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20:0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1.13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0.321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0.062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Ácidos grasos </a:t>
                      </a:r>
                      <a:r>
                        <a:rPr lang="es-EC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monoinsaturados</a:t>
                      </a:r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%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Palmitoleico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16:1 n-9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3.94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4.41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4.69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0.065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Oleico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18:1 n-9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43.71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42.82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44.21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0.888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0.432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Eicosenoico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20:1 n-9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0.341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0.035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Ácidos grasos </a:t>
                      </a:r>
                      <a:r>
                        <a:rPr lang="es-EC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poliinsaturados</a:t>
                      </a:r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%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Hexadecadienoico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16:2 n-4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0.82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0.781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0.759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Linoleico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18:2 n-6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4.74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5.20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4.80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0.447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0.337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Alfa Linolénico</a:t>
                      </a:r>
                      <a:r>
                        <a:rPr lang="es-EC" sz="9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18:3 n-3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1.08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0.509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0.772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Estearidónico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18:4 n-3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0.63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0.582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0.736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Eicosapentaenoico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20:5 n-3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0.38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0.706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0.134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Docosahexaenoico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22:6 n-3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0.535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0.658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411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Suma de ácidos grasos</a:t>
                      </a:r>
                      <a:r>
                        <a:rPr lang="es-EC" sz="9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%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SFA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44.49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42.74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42.87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0.230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0.919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UFA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55.51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57.26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57.13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0.230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0.919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MUFA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47.96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48.91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49.10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1.67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0.514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0.911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PUFA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8.36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8.04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0.217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0.524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4958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HUFA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0.85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0.389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0.458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0534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n-3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1.92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2.02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1.76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0.966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0.670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n-6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4.88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5.51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5.26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0.315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0.626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n-9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47.96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48.91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49.10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1.67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0.514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0.911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n-3/n-6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0.49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0.02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0.141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0.612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90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0: suplementación de 0% de residuo de celulosa; 7.5: suplementación de 7.5% de residuo de celulosa; 15: suplementación de 15% de residuo de celulosa.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9383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9383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 </a:t>
                      </a:r>
                      <a:r>
                        <a:rPr lang="es-EC" sz="8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0890">
                <a:tc gridSpan="8">
                  <a:txBody>
                    <a:bodyPr/>
                    <a:lstStyle/>
                    <a:p>
                      <a:pPr algn="just" fontAlgn="b"/>
                      <a:r>
                        <a:rPr lang="pt-BR" sz="9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SFA = ácidos grasos saturados; UFA = ácidos grasos insaturados; MUFA = ácidos grasos monoinsaturados; PUFA = ácidos grasos poliinsaturados; HUFA = ácidos grasos altamente insaturados; n-3 = omega 3; n-6 = omega 6; n-9 = omega 9.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6157209" y="907408"/>
            <a:ext cx="32947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PERFIL ÁCIDOS GRASOS</a:t>
            </a:r>
          </a:p>
          <a:p>
            <a:pPr algn="ctr"/>
            <a:r>
              <a:rPr lang="es-EC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MÚSCULO</a:t>
            </a:r>
            <a:endParaRPr lang="es-EC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378520" y="764704"/>
          <a:ext cx="5832646" cy="5446756"/>
        </p:xfrm>
        <a:graphic>
          <a:graphicData uri="http://schemas.openxmlformats.org/drawingml/2006/table">
            <a:tbl>
              <a:tblPr/>
              <a:tblGrid>
                <a:gridCol w="1445681"/>
                <a:gridCol w="517949"/>
                <a:gridCol w="644836"/>
                <a:gridCol w="644836"/>
                <a:gridCol w="644836"/>
                <a:gridCol w="644836"/>
                <a:gridCol w="644836"/>
                <a:gridCol w="644836"/>
              </a:tblGrid>
              <a:tr h="15053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sobre el</a:t>
                      </a:r>
                      <a:r>
                        <a:rPr lang="es-EC" sz="105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contenido (g/100g de músculo fresco) de ácidos grasos del músculo </a:t>
                      </a:r>
                      <a:r>
                        <a:rPr lang="es-EC" sz="1050" b="1" i="1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Biceps</a:t>
                      </a:r>
                      <a:r>
                        <a:rPr lang="es-EC" sz="1050" b="1" i="1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050" b="1" i="1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femoris</a:t>
                      </a:r>
                      <a:r>
                        <a:rPr lang="es-EC" sz="1050" b="1" i="1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05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de corderos </a:t>
                      </a:r>
                      <a:r>
                        <a:rPr lang="es-EC" sz="1050" b="1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Katahdin</a:t>
                      </a:r>
                      <a:r>
                        <a:rPr lang="es-EC" sz="105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X </a:t>
                      </a:r>
                      <a:r>
                        <a:rPr lang="es-EC" sz="1050" b="1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Dorper</a:t>
                      </a:r>
                      <a:endParaRPr lang="es-EC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283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9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EEM</a:t>
                      </a:r>
                      <a:r>
                        <a:rPr lang="es-EC" sz="9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Contrastes</a:t>
                      </a:r>
                      <a:r>
                        <a:rPr lang="es-EC" sz="9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938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83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Ácidos grasos saturados, %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Láurico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12:0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2.56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0.655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0.352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Mirístico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 14:0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4.38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3.43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3.27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0.129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0.077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Ac. Palmítico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16:0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26.52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25.69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23.80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0.071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0.082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Margárico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 17:0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1.20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0.132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0.433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Ac. Esteárico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11.23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11.13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9.69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0.158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0.079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Ac. </a:t>
                      </a:r>
                      <a:r>
                        <a:rPr lang="es-EC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Araquídico</a:t>
                      </a:r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20:0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1.13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0.321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0.062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Ácidos grasos </a:t>
                      </a:r>
                      <a:r>
                        <a:rPr lang="es-EC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monoinsaturados</a:t>
                      </a:r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%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Palmitoleico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16:1 n-9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3.94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4.41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4.69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0.065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Ac. Oleico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18:1 n-9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43.71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42.82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44.21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0.888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0.432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Eicosenoico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20:1 n-9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0.341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0.035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Ácidos grasos </a:t>
                      </a:r>
                      <a:r>
                        <a:rPr lang="es-EC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poliinsaturados</a:t>
                      </a:r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%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Hexadecadienoico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16:2 n-4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0.82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0.781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0.759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Linoleico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18:2 n-6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4.74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5.20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4.80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0.447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0.337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Alfa Linolénico</a:t>
                      </a:r>
                      <a:r>
                        <a:rPr lang="es-EC" sz="9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18:3 n-3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1.08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0.509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0.772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Estearidónico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18:4 n-3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0.63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0.582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0.736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Eicosapentaenoico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20:5 n-3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0.38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0.706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0.134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Docosahexaenoico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22:6 n-3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0.535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0.658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411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Suma de ácidos grasos</a:t>
                      </a:r>
                      <a:r>
                        <a:rPr lang="es-EC" sz="9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%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SFA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44.49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42.74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42.87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0.230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0.919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UFA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55.51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57.26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57.13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0.230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0.919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MUFA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47.96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48.91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49.10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1.67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0.514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0.911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PUFA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8.36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8.04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0.217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0.524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4958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HUFA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0.85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0.389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0.458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0534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n-3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1.92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2.02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1.76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0.966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0.670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n-6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4.88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5.51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5.26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0.315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0.626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n-9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47.96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48.91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49.10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1.67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0.514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0.911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n-3/n-6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0.49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0.02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0.141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0.612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90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0: suplementación de 0% de residuo de celulosa; 7.5: suplementación de 7.5% de residuo de celulosa; 15: suplementación de 15% de residuo de celulosa.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9383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9383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 </a:t>
                      </a:r>
                      <a:r>
                        <a:rPr lang="es-EC" sz="8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0890">
                <a:tc gridSpan="8">
                  <a:txBody>
                    <a:bodyPr/>
                    <a:lstStyle/>
                    <a:p>
                      <a:pPr algn="just" fontAlgn="b"/>
                      <a:r>
                        <a:rPr lang="pt-BR" sz="9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SFA = ácidos grasos saturados; UFA = ácidos grasos insaturados; MUFA = ácidos grasos monoinsaturados; PUFA = ácidos grasos poliinsaturados; HUFA = ácidos grasos altamente insaturados; n-3 = omega 3; n-6 = omega 6; n-9 = omega 9.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6059342" y="2775829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59342" y="1893652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071071" y="2129663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47172" y="2591035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43.58%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9617" y="1988839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10.68%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8592" y="1729490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25.34%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10950" y="2898812"/>
            <a:ext cx="242726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Snowder</a:t>
            </a:r>
            <a:r>
              <a:rPr lang="es-EC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C" sz="1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Duckett</a:t>
            </a:r>
            <a:r>
              <a:rPr lang="es-EC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(2003)</a:t>
            </a:r>
          </a:p>
          <a:p>
            <a:pPr marL="285750" indent="-285750">
              <a:buFontTx/>
              <a:buChar char="-"/>
            </a:pP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Corderos</a:t>
            </a:r>
          </a:p>
          <a:p>
            <a:pPr marL="285750" indent="-285750">
              <a:buFontTx/>
              <a:buChar char="-"/>
            </a:pP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Dieta alta en granos</a:t>
            </a:r>
          </a:p>
          <a:p>
            <a:pPr marL="285750" indent="-285750">
              <a:buFontTx/>
              <a:buChar char="-"/>
            </a:pP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Ac.</a:t>
            </a: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 oleico = 42.4%</a:t>
            </a:r>
          </a:p>
          <a:p>
            <a:pPr marL="285750" indent="-285750">
              <a:buFontTx/>
              <a:buChar char="-"/>
            </a:pP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Ac. Palmítico = 24.7%</a:t>
            </a:r>
          </a:p>
          <a:p>
            <a:pPr marL="285750" indent="-285750">
              <a:buFontTx/>
              <a:buChar char="-"/>
            </a:pP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Ac. Esteárico = 17.7%</a:t>
            </a:r>
            <a:endParaRPr lang="es-EC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6157209" y="907408"/>
            <a:ext cx="32947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PERFIL ÁCIDOS GRASOS</a:t>
            </a:r>
          </a:p>
          <a:p>
            <a:pPr algn="ctr"/>
            <a:r>
              <a:rPr lang="es-EC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MÚSCULO</a:t>
            </a:r>
            <a:endParaRPr lang="es-EC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410950" y="4468472"/>
            <a:ext cx="301383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Morales, y otros </a:t>
            </a:r>
            <a:r>
              <a:rPr lang="es-EC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C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2010), </a:t>
            </a:r>
          </a:p>
          <a:p>
            <a:r>
              <a:rPr lang="es-EC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Mamani &amp; Gallo (2013) y </a:t>
            </a:r>
          </a:p>
          <a:p>
            <a:r>
              <a:rPr lang="es-EC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Cruz, y otros (2014)</a:t>
            </a:r>
          </a:p>
          <a:p>
            <a:pPr marL="285750" indent="-285750">
              <a:buFontTx/>
              <a:buChar char="-"/>
            </a:pP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Menores valores de Ac. Oleico</a:t>
            </a:r>
          </a:p>
          <a:p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      30 a 36% (forrajes)</a:t>
            </a:r>
            <a:endParaRPr lang="es-EC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378520" y="764704"/>
          <a:ext cx="5832646" cy="5446756"/>
        </p:xfrm>
        <a:graphic>
          <a:graphicData uri="http://schemas.openxmlformats.org/drawingml/2006/table">
            <a:tbl>
              <a:tblPr/>
              <a:tblGrid>
                <a:gridCol w="1445681"/>
                <a:gridCol w="517949"/>
                <a:gridCol w="644836"/>
                <a:gridCol w="644836"/>
                <a:gridCol w="644836"/>
                <a:gridCol w="644836"/>
                <a:gridCol w="644836"/>
                <a:gridCol w="644836"/>
              </a:tblGrid>
              <a:tr h="15053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sobre el</a:t>
                      </a:r>
                      <a:r>
                        <a:rPr lang="es-EC" sz="105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contenido (g/100g de músculo fresco) de ácidos grasos del músculo </a:t>
                      </a:r>
                      <a:r>
                        <a:rPr lang="es-EC" sz="1050" b="1" i="1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Biceps</a:t>
                      </a:r>
                      <a:r>
                        <a:rPr lang="es-EC" sz="1050" b="1" i="1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050" b="1" i="1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femoris</a:t>
                      </a:r>
                      <a:r>
                        <a:rPr lang="es-EC" sz="1050" b="1" i="1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05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de corderos </a:t>
                      </a:r>
                      <a:r>
                        <a:rPr lang="es-EC" sz="1050" b="1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Katahdin</a:t>
                      </a:r>
                      <a:r>
                        <a:rPr lang="es-EC" sz="105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X </a:t>
                      </a:r>
                      <a:r>
                        <a:rPr lang="es-EC" sz="1050" b="1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Dorper</a:t>
                      </a:r>
                      <a:endParaRPr lang="es-EC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283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9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EEM</a:t>
                      </a:r>
                      <a:r>
                        <a:rPr lang="es-EC" sz="9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Contrastes</a:t>
                      </a:r>
                      <a:r>
                        <a:rPr lang="es-EC" sz="9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938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83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Ácidos grasos saturados, %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Láurico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12:0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2.56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0.655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0.352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Mirístico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 14:0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4.38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3.43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3.27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0.129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0.077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Palmítico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16:0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26.52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25.69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23.80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0.071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0.082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Margárico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 17:0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1.20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0.132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0.433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Esteárico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11.23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11.13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9.69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0.158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0.079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Araquídico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20:0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1.13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0.321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0.062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Ácidos grasos </a:t>
                      </a:r>
                      <a:r>
                        <a:rPr lang="es-EC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monoinsaturados</a:t>
                      </a:r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%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Palmitoleico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16:1 n-9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3.94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4.41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4.69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0.065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Oleico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18:1 n-9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43.71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42.82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44.21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0.888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0.432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Eicosenoico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20:1 n-9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0.341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0.035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Ácidos grasos </a:t>
                      </a:r>
                      <a:r>
                        <a:rPr lang="es-EC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poliinsaturados</a:t>
                      </a:r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%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Hexadecadienoico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16:2 n-4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0.82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0.781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0.759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Linoleico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18:2 n-6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4.74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5.20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4.80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0.447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0.337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Alfa Linolénico</a:t>
                      </a:r>
                      <a:r>
                        <a:rPr lang="es-EC" sz="9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18:3 n-3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1.08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0.509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0.772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Estearidónico 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18:4 n-3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0.63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0.582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0.736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Eicosapentaenoico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20:5 n-3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0.38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0.706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0.134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Docosahexaenoico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22:6 n-3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0.535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0.658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411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Suma de ácidos grasos</a:t>
                      </a:r>
                      <a:r>
                        <a:rPr lang="es-EC" sz="9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%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SFA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44.49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42.74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42.87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0.230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0.919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UFA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55.51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57.26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57.13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0.230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0.919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MUFA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47.96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48.91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49.10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1.67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0.514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0.911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808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PUFA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8.36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8.04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0.217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0.524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4958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HUFA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0.85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0.389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0.458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0534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n-3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1.92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2.02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1.76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0.966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0.670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n-6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4.88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5.51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5.26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0.315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0.626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n-9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47.96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48.91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49.10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1.67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0.514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0.911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383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n-3/n-6</a:t>
                      </a:r>
                    </a:p>
                  </a:txBody>
                  <a:tcPr marL="59227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0.38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0.49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0.02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0.141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0.612</a:t>
                      </a: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90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0: suplementación de 0% de residuo de celulosa; 7.5: suplementación de 7.5% de residuo de celulosa; 15: suplementación de 15% de residuo de celulosa.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9383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9383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 </a:t>
                      </a:r>
                      <a:r>
                        <a:rPr lang="es-EC" sz="8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0890">
                <a:tc gridSpan="8">
                  <a:txBody>
                    <a:bodyPr/>
                    <a:lstStyle/>
                    <a:p>
                      <a:pPr algn="just" fontAlgn="b"/>
                      <a:r>
                        <a:rPr lang="pt-BR" sz="9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SFA = ácidos grasos saturados; UFA = ácidos grasos insaturados; MUFA = ácidos grasos monoinsaturados; PUFA = ácidos grasos poliinsaturados; HUFA = ácidos grasos altamente insaturados; n-3 = omega 3; n-6 = omega 6; n-9 = omega 9.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36" marR="4936" marT="49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6068589" y="4221088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049197" y="4653136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47172" y="4047086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43.37</a:t>
            </a:r>
            <a:r>
              <a:rPr lang="es-E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1166" y="4508382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7.98%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6163" y="2271810"/>
            <a:ext cx="284398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Snowder</a:t>
            </a:r>
            <a:r>
              <a:rPr lang="es-EC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C" sz="1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Duckett</a:t>
            </a:r>
            <a:r>
              <a:rPr lang="es-EC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(2003)</a:t>
            </a:r>
          </a:p>
          <a:p>
            <a:pPr marL="285750" indent="-285750">
              <a:buFontTx/>
              <a:buChar char="-"/>
            </a:pP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Ovinos</a:t>
            </a:r>
          </a:p>
          <a:p>
            <a:pPr marL="285750" indent="-285750">
              <a:buFontTx/>
              <a:buChar char="-"/>
            </a:pP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PUFA=7.68%; SFA=44.82%</a:t>
            </a:r>
          </a:p>
          <a:p>
            <a:pPr marL="285750" indent="-285750">
              <a:buFontTx/>
              <a:buChar char="-"/>
            </a:pP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PUFA/SFA=0.17</a:t>
            </a: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38476" y="3282559"/>
            <a:ext cx="29322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Lobos &amp; Martínez (2016)</a:t>
            </a:r>
          </a:p>
          <a:p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Departamento </a:t>
            </a: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Británico de </a:t>
            </a: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Salud</a:t>
            </a:r>
          </a:p>
          <a:p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PUFA/SFA&gt;0.45; </a:t>
            </a:r>
            <a:r>
              <a:rPr lang="es-EC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n6/n3&lt;4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6157209" y="907408"/>
            <a:ext cx="32947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PERFIL ÁCIDOS GRASOS</a:t>
            </a:r>
          </a:p>
          <a:p>
            <a:pPr algn="ctr"/>
            <a:r>
              <a:rPr lang="es-EC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MÚSCULO</a:t>
            </a:r>
            <a:endParaRPr lang="es-EC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284613" y="1615294"/>
            <a:ext cx="2806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Relación PUFA/SFA = 0.19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6/n3 = 2.75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338476" y="4949823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Lee, y otros (2008)</a:t>
            </a:r>
          </a:p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Grasa de rumiante valores de PUFA/SFA de 0.15 a 0.25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2" cstate="print">
            <a:lum bright="53000" contrast="-56000"/>
          </a:blip>
          <a:srcRect l="20233" t="35300" r="52008" b="21650"/>
          <a:stretch>
            <a:fillRect/>
          </a:stretch>
        </p:blipFill>
        <p:spPr bwMode="auto">
          <a:xfrm>
            <a:off x="2466751" y="2276872"/>
            <a:ext cx="5616625" cy="353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" dirty="0" smtClean="0"/>
              <a:t>+</a:t>
            </a:r>
            <a:endParaRPr lang="en-US" dirty="0"/>
          </a:p>
        </p:txBody>
      </p:sp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OBJETIVOS</a:t>
            </a:r>
            <a:endParaRPr kumimoji="0" lang="es-EC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ángulo 2">
            <a:extLst>
              <a:ext uri="{FF2B5EF4-FFF2-40B4-BE49-F238E27FC236}">
                <a16:creationId xmlns:a16="http://schemas.microsoft.com/office/drawing/2014/main" xmlns="" id="{415104A8-0D74-4E7A-9ABD-CD5E576FAA5A}"/>
              </a:ext>
            </a:extLst>
          </p:cNvPr>
          <p:cNvSpPr/>
          <p:nvPr/>
        </p:nvSpPr>
        <p:spPr>
          <a:xfrm>
            <a:off x="378520" y="620688"/>
            <a:ext cx="8640419" cy="511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ct val="200000"/>
              </a:lnSpc>
            </a:pPr>
            <a:r>
              <a:rPr lang="es-ES" sz="20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Objetivo General</a:t>
            </a:r>
            <a:endParaRPr lang="es-EC" sz="2000" b="1" u="sng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s-EC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Evaluar los efectos de la suplementación de residuos de celulosa en parámetros productivos, sanitarios, calidad de carcasa y digestibilidad de nutrientes en ovinos.</a:t>
            </a:r>
            <a:endParaRPr lang="en-US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Objetivos </a:t>
            </a:r>
            <a:r>
              <a:rPr lang="es-ES" sz="20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Específicos</a:t>
            </a:r>
            <a:endParaRPr lang="es-EC" sz="2000" u="sng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Arial"/>
              <a:buChar char="●"/>
            </a:pPr>
            <a:r>
              <a:rPr lang="es-EC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Determinar el efecto de diferentes niveles de residuos de celulosa en el consumo de alimento, ganancia de peso y conversión alimenticia en ovinos. </a:t>
            </a:r>
            <a:endParaRPr lang="en-US" dirty="0" smtClean="0"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Arial"/>
              <a:buChar char="●"/>
            </a:pPr>
            <a:r>
              <a:rPr lang="es-EC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Evaluar el efecto de la alimentación con diferentes niveles de residuos de celulosa en el estatus sanitario durante el periodo de engorde en ovinos.</a:t>
            </a:r>
            <a:endParaRPr lang="en-US" dirty="0" smtClean="0"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Arial"/>
              <a:buChar char="●"/>
            </a:pPr>
            <a:r>
              <a:rPr lang="es-EC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Evaluar el efecto de la alimentación con diferentes niveles de residuos de celulosa en las características de peso a la canal, profundidad de la grasa, área del músculo, conformación de la carcasa e infiltración de la grasa en ovinos al momento del faenamiento. </a:t>
            </a:r>
            <a:endParaRPr lang="en-US" dirty="0" smtClean="0"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Arial"/>
              <a:buChar char="●"/>
            </a:pPr>
            <a:r>
              <a:rPr lang="es-EC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Evaluar el efecto de diferentes niveles de residuos de celulosa sobre el porcentaje de digestibilidad de nutrientes en ovinos.</a:t>
            </a:r>
            <a:endParaRPr lang="en-US" dirty="0" smtClean="0"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Arial"/>
              <a:buChar char="●"/>
            </a:pPr>
            <a:r>
              <a:rPr lang="es-EC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Identificar el tratamiento con el cual se obtienen los mejores beneficios al usar distintos niveles de residuo de celulosa como suplemento alimenticio en ovinos. </a:t>
            </a:r>
            <a:endParaRPr lang="en-US" dirty="0"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55298" name="AutoShape 2" descr="Resultado de imagen para silueta manada de lamb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Resultado de imagen para silueta manada de lamb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9027926"/>
              </p:ext>
            </p:extLst>
          </p:nvPr>
        </p:nvGraphicFramePr>
        <p:xfrm>
          <a:off x="306512" y="764704"/>
          <a:ext cx="5976661" cy="5400590"/>
        </p:xfrm>
        <a:graphic>
          <a:graphicData uri="http://schemas.openxmlformats.org/drawingml/2006/table">
            <a:tbl>
              <a:tblPr/>
              <a:tblGrid>
                <a:gridCol w="1481376"/>
                <a:gridCol w="530737"/>
                <a:gridCol w="660758"/>
                <a:gridCol w="660758"/>
                <a:gridCol w="660758"/>
                <a:gridCol w="660758"/>
                <a:gridCol w="660758"/>
                <a:gridCol w="660758"/>
              </a:tblGrid>
              <a:tr h="317940">
                <a:tc gridSpan="8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sobre el</a:t>
                      </a:r>
                      <a:r>
                        <a:rPr lang="es-EC" sz="10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contenido (g/100g de tejido fresco) de ácidos grasos del tejido sub-cutáneo</a:t>
                      </a:r>
                      <a:r>
                        <a:rPr lang="es-EC" sz="1000" b="1" i="1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0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de corderos </a:t>
                      </a:r>
                      <a:r>
                        <a:rPr lang="es-EC" sz="1000" b="1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Katahdin</a:t>
                      </a:r>
                      <a:r>
                        <a:rPr lang="es-EC" sz="10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X </a:t>
                      </a:r>
                      <a:r>
                        <a:rPr lang="es-EC" sz="1000" b="1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Dorper</a:t>
                      </a:r>
                      <a:endParaRPr lang="es-EC" sz="10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867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9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EEM</a:t>
                      </a:r>
                      <a:r>
                        <a:rPr lang="es-EC" sz="9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Contrastes</a:t>
                      </a:r>
                      <a:r>
                        <a:rPr lang="es-EC" sz="9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15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159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Ácidos grasos saturados, %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Ac. </a:t>
                      </a:r>
                      <a:r>
                        <a:rPr lang="es-EC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Láurico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 12:0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0.395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0.290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677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Ac. </a:t>
                      </a:r>
                      <a:r>
                        <a:rPr lang="es-EC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Mirístico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 14:0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4.28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2.32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0.163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Pentadecanoico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15:0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1.31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2.17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0.296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0.127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Palmítico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16:0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23.61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22.75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22.80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0.510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0.971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Margárico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 17:0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2.15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2.24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3.00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0.772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0.686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677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Ac. </a:t>
                      </a:r>
                      <a:r>
                        <a:rPr lang="es-EC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Esteárico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11.41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8.50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7.11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0.015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0.113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Ácidos grasos </a:t>
                      </a:r>
                      <a:r>
                        <a:rPr lang="es-EC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monoinsaturados</a:t>
                      </a:r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%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Palmitoleico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16:1 n-9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5.42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6.54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8.47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0.321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0.406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Oleico 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18:1 n-9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44.45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44.94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47.47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0.526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0.444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Ácidos grasos </a:t>
                      </a:r>
                      <a:r>
                        <a:rPr lang="es-EC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poliinsaturados</a:t>
                      </a:r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%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Hexadecadienoico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16:2 n-4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2.39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2.85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5.27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0.439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0.407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Linoleico 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18:2 n-6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2.82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2.73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3.42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0.781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0.542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Ac. Alfa Linolénico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18:3 n-3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1.19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1.24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0.408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0.956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Ac. Estearidónico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18:4 n-3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0.05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0.289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159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Ac. Araquidónico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20:4 n-6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0.77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0.674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Suma de ácidos grasos</a:t>
                      </a:r>
                      <a:r>
                        <a:rPr lang="es-EC" sz="9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%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SFA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43.12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39.97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38.78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3.98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0.666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UFA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56.88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60.03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61.22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4.01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0.212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0.667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MUFA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50.46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52.41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33.72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258.58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0.699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0.432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PUFA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6.44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7.61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8.09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0.477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0.826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n-3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1.21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1.47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0.27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0.418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0.740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n-6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3.28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3.50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3.99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0.22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0.554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0.587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677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n-9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50.46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52.41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58.34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0.007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0.006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159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n-3/n-6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0.035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0.360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0.307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939">
                <a:tc gridSpan="8">
                  <a:txBody>
                    <a:bodyPr/>
                    <a:lstStyle/>
                    <a:p>
                      <a:pPr algn="just" fontAlgn="b"/>
                      <a:r>
                        <a:rPr lang="es-EC" sz="9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0: suplementación de 0% de residuo de celulosa; 7.5: suplementación de 7.5% de residuo de celulosa; 15: suplementación de 15% de residuo de celulosa.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2810">
                <a:tc gridSpan="8">
                  <a:txBody>
                    <a:bodyPr/>
                    <a:lstStyle/>
                    <a:p>
                      <a:pPr algn="just" fontAlgn="b"/>
                      <a:r>
                        <a:rPr lang="es-EC" sz="9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2810">
                <a:tc gridSpan="8">
                  <a:txBody>
                    <a:bodyPr/>
                    <a:lstStyle/>
                    <a:p>
                      <a:pPr algn="just" fontAlgn="b"/>
                      <a:r>
                        <a:rPr lang="es-EC" sz="9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9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6939">
                <a:tc gridSpan="8">
                  <a:txBody>
                    <a:bodyPr/>
                    <a:lstStyle/>
                    <a:p>
                      <a:pPr algn="just" fontAlgn="b"/>
                      <a:r>
                        <a:rPr lang="pt-BR" sz="9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SFA = ácidos grasos saturados; UFA = ácidos grasos insaturados; MUFA = ácidos grasos monoinsaturados; PUFA = ácidos grasos poliinsaturados; n-3 = omega 3; n-6 = omega 6; n-9 = omega 9.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6157209" y="907408"/>
            <a:ext cx="32947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PERFIL ÁCIDOS GRASOS</a:t>
            </a:r>
          </a:p>
          <a:p>
            <a:pPr algn="ctr"/>
            <a:r>
              <a:rPr lang="es-EC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TEJIDO SUB-CUTÁNEO</a:t>
            </a:r>
            <a:endParaRPr lang="es-EC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0257674"/>
              </p:ext>
            </p:extLst>
          </p:nvPr>
        </p:nvGraphicFramePr>
        <p:xfrm>
          <a:off x="306512" y="764704"/>
          <a:ext cx="5976661" cy="5400590"/>
        </p:xfrm>
        <a:graphic>
          <a:graphicData uri="http://schemas.openxmlformats.org/drawingml/2006/table">
            <a:tbl>
              <a:tblPr/>
              <a:tblGrid>
                <a:gridCol w="1481376"/>
                <a:gridCol w="530737"/>
                <a:gridCol w="660758"/>
                <a:gridCol w="660758"/>
                <a:gridCol w="660758"/>
                <a:gridCol w="660758"/>
                <a:gridCol w="660758"/>
                <a:gridCol w="660758"/>
              </a:tblGrid>
              <a:tr h="317940">
                <a:tc gridSpan="8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sobre el</a:t>
                      </a:r>
                      <a:r>
                        <a:rPr lang="es-EC" sz="10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contenido (g/100g de tejido fresco) de ácidos grasos del tejido sub-cutáneo</a:t>
                      </a:r>
                      <a:r>
                        <a:rPr lang="es-EC" sz="1000" b="1" i="1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0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de corderos </a:t>
                      </a:r>
                      <a:r>
                        <a:rPr lang="es-EC" sz="1000" b="1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Katahdin</a:t>
                      </a:r>
                      <a:r>
                        <a:rPr lang="es-EC" sz="10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X </a:t>
                      </a:r>
                      <a:r>
                        <a:rPr lang="es-EC" sz="1000" b="1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Dorper</a:t>
                      </a:r>
                      <a:endParaRPr lang="es-EC" sz="10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867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9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EEM</a:t>
                      </a:r>
                      <a:r>
                        <a:rPr lang="es-EC" sz="9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Contrastes</a:t>
                      </a:r>
                      <a:r>
                        <a:rPr lang="es-EC" sz="9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15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159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Ácidos grasos saturados, %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Ac. </a:t>
                      </a:r>
                      <a:r>
                        <a:rPr lang="es-EC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Láurico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 12:0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0.395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0.290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677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Ac. </a:t>
                      </a:r>
                      <a:r>
                        <a:rPr lang="es-EC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Mirístico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 14:0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4.28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2.32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0.163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0.01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Pentadecanoico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15:0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1.31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2.17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0.296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0.127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Ac. Palmítico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16:0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23.61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22.75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22.80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0.510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0.971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Margárico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 17:0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2.15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2.24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3.00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0.772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0.686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677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Ac. </a:t>
                      </a:r>
                      <a:r>
                        <a:rPr lang="es-EC" sz="900" b="0" i="0" u="none" strike="noStrike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Esteárico</a:t>
                      </a:r>
                      <a:endParaRPr lang="es-EC" sz="900" b="0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11.41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8.50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7.11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0.015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0.113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Ácidos grasos </a:t>
                      </a:r>
                      <a:r>
                        <a:rPr lang="es-EC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monoinsaturados</a:t>
                      </a:r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%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Palmitoleico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16:1 n-9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5.42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6.54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8.47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0.321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0.406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Ac. Oleico 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18:1 n-9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44.45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44.94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47.47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0.526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0.444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Ácidos grasos </a:t>
                      </a:r>
                      <a:r>
                        <a:rPr lang="es-EC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poliinsaturados</a:t>
                      </a:r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%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Hexadecadienoico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16:2 n-4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2.39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2.85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5.27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0.439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0.407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Linoleico 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18:2 n-6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2.82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2.73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3.42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0.781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0.542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</a:t>
                      </a:r>
                      <a:r>
                        <a:rPr lang="es-EC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Ac</a:t>
                      </a:r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 Alfa </a:t>
                      </a:r>
                      <a:r>
                        <a:rPr lang="es-EC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Linolénico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18:3 n-3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1.19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1.24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0.408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0.956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</a:t>
                      </a:r>
                      <a:r>
                        <a:rPr lang="es-EC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Ac</a:t>
                      </a:r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 </a:t>
                      </a:r>
                      <a:r>
                        <a:rPr lang="es-EC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Estearidónico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18:4 n-3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0.05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0.289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159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Ac. </a:t>
                      </a:r>
                      <a:r>
                        <a:rPr lang="es-EC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Araquidónico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20:4 n-6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0.77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0.674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Suma de ácidos grasos</a:t>
                      </a:r>
                      <a:r>
                        <a:rPr lang="es-EC" sz="9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%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SFA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43.12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39.97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38.78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3.98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0.666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UFA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56.88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60.03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61.22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4.01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0.212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0.667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MUFA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50.46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52.41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33.72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258.58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0.699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0.432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PUFA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6.44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7.61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8.09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0.477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0.826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n-3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1.21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1.47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0.27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0.418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0.740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n-6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3.28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3.50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3.99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0.22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0.554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0.587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677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n-9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50.46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52.41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58.34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0.007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0.006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159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n-3/n-6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0.035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0.360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0.307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939">
                <a:tc gridSpan="8">
                  <a:txBody>
                    <a:bodyPr/>
                    <a:lstStyle/>
                    <a:p>
                      <a:pPr algn="just" fontAlgn="b"/>
                      <a:r>
                        <a:rPr lang="es-EC" sz="9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0: suplementación de 0% de residuo de celulosa; 7.5: suplementación de 7.5% de residuo de celulosa; 15: suplementación de 15% de residuo de celulosa.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2810">
                <a:tc gridSpan="8">
                  <a:txBody>
                    <a:bodyPr/>
                    <a:lstStyle/>
                    <a:p>
                      <a:pPr algn="just" fontAlgn="b"/>
                      <a:r>
                        <a:rPr lang="es-EC" sz="9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2810">
                <a:tc gridSpan="8">
                  <a:txBody>
                    <a:bodyPr/>
                    <a:lstStyle/>
                    <a:p>
                      <a:pPr algn="just" fontAlgn="b"/>
                      <a:r>
                        <a:rPr lang="es-EC" sz="9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9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6939">
                <a:tc gridSpan="8">
                  <a:txBody>
                    <a:bodyPr/>
                    <a:lstStyle/>
                    <a:p>
                      <a:pPr algn="just" fontAlgn="b"/>
                      <a:r>
                        <a:rPr lang="pt-BR" sz="9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SFA = ácidos grasos saturados; UFA = ácidos grasos insaturados; MUFA = ácidos grasos monoinsaturados; PUFA = ácidos grasos poliinsaturados; n-3 = omega 3; n-6 = omega 6; n-9 = omega 9.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098600" y="22043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139160" y="2924944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139160" y="2132856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139160" y="2492896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43491" y="2750151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45.62%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5184" y="234888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9 %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5184" y="198884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23%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65246" y="3111454"/>
            <a:ext cx="242726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Snowder</a:t>
            </a:r>
            <a:r>
              <a:rPr lang="es-EC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C" sz="1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Duckett</a:t>
            </a:r>
            <a:r>
              <a:rPr lang="es-EC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(2003)</a:t>
            </a:r>
          </a:p>
          <a:p>
            <a:pPr marL="285750" indent="-285750">
              <a:buFontTx/>
              <a:buChar char="-"/>
            </a:pP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Ac. Oleico=38.89%</a:t>
            </a:r>
          </a:p>
          <a:p>
            <a:pPr marL="285750" indent="-285750">
              <a:buFontTx/>
              <a:buChar char="-"/>
            </a:pP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Ac. Palmítico=23.64%</a:t>
            </a:r>
          </a:p>
          <a:p>
            <a:pPr marL="285750" indent="-285750">
              <a:buFontTx/>
              <a:buChar char="-"/>
            </a:pPr>
            <a:r>
              <a:rPr lang="es-EC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Ac. Esteárico=21.5%</a:t>
            </a:r>
            <a:r>
              <a:rPr lang="es-EC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38985" y="4242198"/>
            <a:ext cx="229582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Martínez, y </a:t>
            </a:r>
            <a:r>
              <a:rPr lang="es-EC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otros (2010)</a:t>
            </a:r>
          </a:p>
          <a:p>
            <a:pPr marL="285750" indent="-285750">
              <a:buFontTx/>
              <a:buChar char="-"/>
            </a:pP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Depósitos de grasa</a:t>
            </a:r>
          </a:p>
          <a:p>
            <a:pPr marL="285750" indent="-285750">
              <a:buFontTx/>
              <a:buChar char="-"/>
            </a:pP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Ac. Oleico, palmítico </a:t>
            </a:r>
          </a:p>
          <a:p>
            <a:r>
              <a:rPr lang="es-EC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     y esteárico=70%</a:t>
            </a: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Ac. Oleico 40%</a:t>
            </a:r>
          </a:p>
        </p:txBody>
      </p:sp>
      <p:sp>
        <p:nvSpPr>
          <p:cNvPr id="17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6157209" y="907408"/>
            <a:ext cx="32947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PERFIL ÁCIDOS GRASOS</a:t>
            </a:r>
          </a:p>
          <a:p>
            <a:pPr algn="ctr"/>
            <a:r>
              <a:rPr lang="es-EC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TEJIDO SUB-CUTÁNEO</a:t>
            </a:r>
            <a:endParaRPr lang="es-EC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3196743"/>
              </p:ext>
            </p:extLst>
          </p:nvPr>
        </p:nvGraphicFramePr>
        <p:xfrm>
          <a:off x="306512" y="764704"/>
          <a:ext cx="5976661" cy="5400590"/>
        </p:xfrm>
        <a:graphic>
          <a:graphicData uri="http://schemas.openxmlformats.org/drawingml/2006/table">
            <a:tbl>
              <a:tblPr/>
              <a:tblGrid>
                <a:gridCol w="1481376"/>
                <a:gridCol w="530737"/>
                <a:gridCol w="660758"/>
                <a:gridCol w="660758"/>
                <a:gridCol w="660758"/>
                <a:gridCol w="660758"/>
                <a:gridCol w="660758"/>
                <a:gridCol w="660758"/>
              </a:tblGrid>
              <a:tr h="317940">
                <a:tc gridSpan="8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sobre el</a:t>
                      </a:r>
                      <a:r>
                        <a:rPr lang="es-EC" sz="10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contenido (g/100g de tejido fresco) de ácidos grasos del tejido sub-cutáneo</a:t>
                      </a:r>
                      <a:r>
                        <a:rPr lang="es-EC" sz="1000" b="1" i="1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0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de corderos </a:t>
                      </a:r>
                      <a:r>
                        <a:rPr lang="es-EC" sz="1000" b="1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Katahdin</a:t>
                      </a:r>
                      <a:r>
                        <a:rPr lang="es-EC" sz="10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X </a:t>
                      </a:r>
                      <a:r>
                        <a:rPr lang="es-EC" sz="1000" b="1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Dorper</a:t>
                      </a:r>
                      <a:endParaRPr lang="es-EC" sz="10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867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9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EEM</a:t>
                      </a:r>
                      <a:r>
                        <a:rPr lang="es-EC" sz="9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Contrastes</a:t>
                      </a:r>
                      <a:r>
                        <a:rPr lang="es-EC" sz="9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9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15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159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Ácidos grasos saturados, %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Ac. </a:t>
                      </a:r>
                      <a:r>
                        <a:rPr lang="es-EC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Láurico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 12:0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0.395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0.290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677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Ac. </a:t>
                      </a:r>
                      <a:r>
                        <a:rPr lang="es-EC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Mirístico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 14:0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4.28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2.32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0.163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Pentadecanoico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15:0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1.31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2.17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0.296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0.127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Palmítico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16:0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23.61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22.75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22.80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0.510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0.971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Margárico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 17:0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2.15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2.24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3.00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0.772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0.686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677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Ac. </a:t>
                      </a:r>
                      <a:r>
                        <a:rPr lang="es-EC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Esteárico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11.41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8.50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7.11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0.015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0.113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Ácidos grasos </a:t>
                      </a:r>
                      <a:r>
                        <a:rPr lang="es-EC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monoinsaturados</a:t>
                      </a:r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%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Palmitoleico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16:1 n-9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5.42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6.54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8.47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0.321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0.406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Oleico 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18:1 n-9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44.45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44.94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47.47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0.526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0.444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Ácidos grasos </a:t>
                      </a:r>
                      <a:r>
                        <a:rPr lang="es-EC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poliinsaturados</a:t>
                      </a:r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%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Hexadecadienoico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16:2 n-4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2.39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2.85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5.27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0.439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0.407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Ac. Linoleico 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18:2 n-6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2.82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2.73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3.42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0.781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0.542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Ac. Alfa Linolénico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18:3 n-3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1.19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1.24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0.408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0.956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Ac. Estearidónico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18:4 n-3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0.05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0.289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159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Ac. Araquidónico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 20:4 n-6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0.77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0.674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Suma de ácidos grasos</a:t>
                      </a:r>
                      <a:r>
                        <a:rPr lang="es-EC" sz="900" b="1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%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SFA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43.12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39.97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38.78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3.98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0.666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UFA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56.88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60.03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61.22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4.01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0.212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0.667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MUFA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50.46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52.41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33.72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258.58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0.699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0.432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PUFA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6.44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7.61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8.09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0.477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0.826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n-3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1.21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1.47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0.27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0.418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0.740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512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n-6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3.28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3.50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3.99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0.22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0.554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0.587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677"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Σ </a:t>
                      </a:r>
                      <a:r>
                        <a:rPr lang="es-EC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n-9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50.46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52.41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58.34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0.007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0.006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159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n-3/n-6</a:t>
                      </a:r>
                    </a:p>
                  </a:txBody>
                  <a:tcPr marL="63411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0.035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&lt;0.01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0.360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0.307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939">
                <a:tc gridSpan="8">
                  <a:txBody>
                    <a:bodyPr/>
                    <a:lstStyle/>
                    <a:p>
                      <a:pPr algn="just" fontAlgn="b"/>
                      <a:r>
                        <a:rPr lang="es-EC" sz="9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0: suplementación de 0% de residuo de celulosa; 7.5: suplementación de 7.5% de residuo de celulosa; 15: suplementación de 15% de residuo de celulosa.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2810">
                <a:tc gridSpan="8">
                  <a:txBody>
                    <a:bodyPr/>
                    <a:lstStyle/>
                    <a:p>
                      <a:pPr algn="just" fontAlgn="b"/>
                      <a:r>
                        <a:rPr lang="es-EC" sz="9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2810">
                <a:tc gridSpan="8">
                  <a:txBody>
                    <a:bodyPr/>
                    <a:lstStyle/>
                    <a:p>
                      <a:pPr algn="just" fontAlgn="b"/>
                      <a:r>
                        <a:rPr lang="es-EC" sz="9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9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6939">
                <a:tc gridSpan="8">
                  <a:txBody>
                    <a:bodyPr/>
                    <a:lstStyle/>
                    <a:p>
                      <a:pPr algn="just" fontAlgn="b"/>
                      <a:r>
                        <a:rPr lang="pt-BR" sz="9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SFA = ácidos grasos saturados; UFA = ácidos grasos insaturados; MUFA = ácidos grasos monoinsaturados; PUFA = ácidos grasos poliinsaturados; n-3 = omega 3; n-6 = omega 6; n-9 = omega 9.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39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ángulo 1">
            <a:extLst>
              <a:ext uri="{FF2B5EF4-FFF2-40B4-BE49-F238E27FC236}">
                <a16:creationId xmlns="" xmlns:a16="http://schemas.microsoft.com/office/drawing/2014/main" id="{8754182B-6A9C-4881-B46D-40CFA07E2623}"/>
              </a:ext>
            </a:extLst>
          </p:cNvPr>
          <p:cNvSpPr/>
          <p:nvPr/>
        </p:nvSpPr>
        <p:spPr>
          <a:xfrm>
            <a:off x="6157209" y="907408"/>
            <a:ext cx="32947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PERFIL ÁCIDOS GRASOS</a:t>
            </a:r>
          </a:p>
          <a:p>
            <a:pPr algn="ctr"/>
            <a:r>
              <a:rPr lang="es-EC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TEJIDO SUB-CUTÁNEO</a:t>
            </a:r>
            <a:endParaRPr lang="es-EC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14"/>
          <p:cNvCxnSpPr/>
          <p:nvPr/>
        </p:nvCxnSpPr>
        <p:spPr>
          <a:xfrm>
            <a:off x="6139160" y="5085184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TextBox 15"/>
          <p:cNvSpPr txBox="1"/>
          <p:nvPr/>
        </p:nvSpPr>
        <p:spPr>
          <a:xfrm>
            <a:off x="6343491" y="4931295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y 6%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434117" y="167242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PUFA/SFA = 0.18</a:t>
            </a:r>
          </a:p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n6/n3 = 3.28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0"/>
          <p:cNvSpPr/>
          <p:nvPr/>
        </p:nvSpPr>
        <p:spPr>
          <a:xfrm>
            <a:off x="6338476" y="2321062"/>
            <a:ext cx="29322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Lobos &amp; Martínez (2016)</a:t>
            </a:r>
          </a:p>
          <a:p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Departamento </a:t>
            </a: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Británico de </a:t>
            </a: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Salud</a:t>
            </a:r>
          </a:p>
          <a:p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PUFA/SFA&gt;0.45; </a:t>
            </a:r>
            <a:r>
              <a:rPr lang="es-EC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n6/n3&lt;4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14"/>
          <p:cNvCxnSpPr/>
          <p:nvPr/>
        </p:nvCxnSpPr>
        <p:spPr>
          <a:xfrm>
            <a:off x="6139160" y="4149080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4"/>
          <p:cNvCxnSpPr/>
          <p:nvPr/>
        </p:nvCxnSpPr>
        <p:spPr>
          <a:xfrm>
            <a:off x="6139160" y="4509120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TextBox 15"/>
          <p:cNvSpPr txBox="1"/>
          <p:nvPr/>
        </p:nvSpPr>
        <p:spPr>
          <a:xfrm>
            <a:off x="6347370" y="4381358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7.38</a:t>
            </a:r>
            <a:r>
              <a:rPr lang="es-E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5"/>
          <p:cNvSpPr txBox="1"/>
          <p:nvPr/>
        </p:nvSpPr>
        <p:spPr>
          <a:xfrm>
            <a:off x="6347370" y="4001193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40.62</a:t>
            </a:r>
            <a:r>
              <a:rPr lang="es-E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76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78520" y="1196752"/>
          <a:ext cx="6408713" cy="5005686"/>
        </p:xfrm>
        <a:graphic>
          <a:graphicData uri="http://schemas.openxmlformats.org/drawingml/2006/table">
            <a:tbl>
              <a:tblPr/>
              <a:tblGrid>
                <a:gridCol w="1743269"/>
                <a:gridCol w="777574"/>
                <a:gridCol w="777574"/>
                <a:gridCol w="777574"/>
                <a:gridCol w="777574"/>
                <a:gridCol w="777574"/>
                <a:gridCol w="777574"/>
              </a:tblGrid>
              <a:tr h="193780">
                <a:tc gridSpan="7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sobre el</a:t>
                      </a:r>
                      <a:r>
                        <a:rPr lang="es-EC" sz="12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contenido (g/100g de músculo fresco) de aminoácidos del músculo </a:t>
                      </a:r>
                      <a:r>
                        <a:rPr lang="es-EC" sz="1200" b="1" i="1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Biceps</a:t>
                      </a:r>
                      <a:r>
                        <a:rPr lang="es-EC" sz="1200" b="1" i="1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200" b="1" i="1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femoris</a:t>
                      </a:r>
                      <a:r>
                        <a:rPr lang="es-EC" sz="1200" b="1" i="1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2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de corderos </a:t>
                      </a:r>
                      <a:r>
                        <a:rPr lang="es-EC" sz="1200" b="1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Katahdin</a:t>
                      </a:r>
                      <a:r>
                        <a:rPr lang="es-EC" sz="12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X </a:t>
                      </a:r>
                      <a:r>
                        <a:rPr lang="es-EC" sz="1200" b="1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Dorper</a:t>
                      </a:r>
                      <a:endParaRPr lang="es-EC" sz="12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868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EEM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Contrastes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63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327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Aminoácidos esenciales, %</a:t>
                      </a:r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632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Arginina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1.94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1.76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1.66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0.365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0.710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32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Histidina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1.39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1.14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1.20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0.02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0.397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0.824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32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Isoleucina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1.19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5.30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0.561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0.329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32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Leucina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1.91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1.80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1.85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0.00001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0.682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0.809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32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Lisina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4.41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4.00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3.27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0.17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0.541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0.615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32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Metionina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1.22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1.12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1.13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0.007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0.492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0.949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73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Fenilalanina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1.20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0.008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0.382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0.683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73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Treonina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1.08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1.05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0.0004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0.827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0.326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73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Valina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0.80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0.78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0.343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0.859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73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Aminoácidos no esenciales, %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8873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Alanina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1.46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1.37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1.44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0.729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0.734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73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Ácido aspártico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2.45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2.22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2.13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0.346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0.747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73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Ácido glutámico 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4.03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3.93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3.82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0.03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0.600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0.734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73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Glicina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0.68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0.69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0.739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0.386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73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Tirosina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0.96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0.004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0.393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0.967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73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Serina 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0.63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0.58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0.001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0.210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0.359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32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Proteína Verdadera, %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25.56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27.75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22.51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0.28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0.795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0.092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105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0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0: suplementación de 0% de residuo de celulosa; 7.5: suplementación de 7.5% de residuo de celulosa; 15: suplementación de 15% de residuo de celulosa.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138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0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138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0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 </a:t>
                      </a:r>
                      <a:r>
                        <a:rPr lang="es-EC" sz="1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11663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03256" y="4542219"/>
            <a:ext cx="24502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WHO,FAO,ONU, 2007</a:t>
            </a: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Contiene 8 de 9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AAs</a:t>
            </a: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Nutrición humana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40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78520" y="1196752"/>
          <a:ext cx="6408713" cy="5005686"/>
        </p:xfrm>
        <a:graphic>
          <a:graphicData uri="http://schemas.openxmlformats.org/drawingml/2006/table">
            <a:tbl>
              <a:tblPr/>
              <a:tblGrid>
                <a:gridCol w="1743269"/>
                <a:gridCol w="777574"/>
                <a:gridCol w="777574"/>
                <a:gridCol w="777574"/>
                <a:gridCol w="777574"/>
                <a:gridCol w="777574"/>
                <a:gridCol w="777574"/>
              </a:tblGrid>
              <a:tr h="193780">
                <a:tc gridSpan="7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Efecto de la suplementación de residuos de celulosa sobre el</a:t>
                      </a:r>
                      <a:r>
                        <a:rPr lang="es-EC" sz="12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contenido (g/100g de músculo fresco) de aminoácidos del músculo </a:t>
                      </a:r>
                      <a:r>
                        <a:rPr lang="es-EC" sz="1200" b="1" i="1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Biceps</a:t>
                      </a:r>
                      <a:r>
                        <a:rPr lang="es-EC" sz="1200" b="1" i="1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200" b="1" i="1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femoris</a:t>
                      </a:r>
                      <a:r>
                        <a:rPr lang="es-EC" sz="1200" b="1" i="1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C" sz="12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de corderos </a:t>
                      </a:r>
                      <a:r>
                        <a:rPr lang="es-EC" sz="1200" b="1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Katahdin</a:t>
                      </a:r>
                      <a:r>
                        <a:rPr lang="es-EC" sz="12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X </a:t>
                      </a:r>
                      <a:r>
                        <a:rPr lang="es-EC" sz="1200" b="1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Dorper</a:t>
                      </a:r>
                      <a:endParaRPr lang="es-EC" sz="12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868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Ítem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Dietas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EEM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Contrastes</a:t>
                      </a:r>
                      <a:r>
                        <a:rPr lang="es-EC" sz="1200" b="1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63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327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Aminoácidos esenciales, %</a:t>
                      </a:r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632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Arginina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1.94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1.76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1.66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0.365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0.710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32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Histidina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1.39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1.14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1.20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0.02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0.397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0.824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32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Isoleucina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1.19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5.30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0.561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0.329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32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Leucina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1.91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1.80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1.85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0.00001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0.682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0.809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32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 Lisina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4.41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4.00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3.27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0.17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0.541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0.615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32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Metionina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1.22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1.12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1.13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0.007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0.492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0.949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73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Fenilalanina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1.20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0.008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0.382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0.683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73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es-EC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Treonina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1.08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1.05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0.0004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0.827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0.326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73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Valina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0.80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0.78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0.343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0.859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73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Aminoácidos no esenciales, %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8873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Alanina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1.46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1.37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1.44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0.729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0.734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73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Ácido aspártico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2.45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2.22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2.13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0.346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0.747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73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 Ácido </a:t>
                      </a:r>
                      <a:r>
                        <a:rPr lang="es-EC" sz="1200" b="0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glutámico</a:t>
                      </a:r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4.03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3.93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3.82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0.03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0.600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0.734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73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Glicina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0.68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0.69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0.0002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0.739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0.386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73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Tirosina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1.06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0.96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0.004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0.393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0.967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73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Serina 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0.63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0.58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0.52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0.001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0.210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0.359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327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Proteína Verdadera, %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25.56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27.75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22.51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0.28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0.795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0.092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105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0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0: suplementación de 0% de residuo de celulosa; 7.5: suplementación de 7.5% de residuo de celulosa; 15: suplementación de 15% de residuo de celulosa.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138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000" b="0" i="0" u="none" strike="noStrike" baseline="3000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EEM: Error estándar de la muestra.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138">
                <a:tc gridSpan="7">
                  <a:txBody>
                    <a:bodyPr/>
                    <a:lstStyle/>
                    <a:p>
                      <a:pPr algn="just" fontAlgn="b"/>
                      <a:r>
                        <a:rPr lang="es-EC" sz="10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3 </a:t>
                      </a:r>
                      <a:r>
                        <a:rPr lang="es-EC" sz="1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Valor-P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de los contrastes: 1, Control vs promedio 7.5 y 15% de RC; 2, 7.5% vs 15% de RC.</a:t>
                      </a:r>
                    </a:p>
                  </a:txBody>
                  <a:tcPr marL="7207" marR="7207" marT="72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11663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31886" y="3212976"/>
            <a:ext cx="26661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Przybylski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y otros, 2017</a:t>
            </a:r>
          </a:p>
          <a:p>
            <a:r>
              <a:rPr lang="es-EC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Brzostowski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y otros, 2017</a:t>
            </a:r>
          </a:p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-Similares composiciones</a:t>
            </a:r>
          </a:p>
          <a:p>
            <a:endParaRPr lang="es-EC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9240" y="4581128"/>
            <a:ext cx="24309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WHO,FAO,ONU, 2007 </a:t>
            </a: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-R.P: 0.66 g/kg por día</a:t>
            </a:r>
          </a:p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AAs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: 0.18 g/kg por día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42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674664" y="1052726"/>
          <a:ext cx="5832647" cy="4896547"/>
        </p:xfrm>
        <a:graphic>
          <a:graphicData uri="http://schemas.openxmlformats.org/drawingml/2006/table">
            <a:tbl>
              <a:tblPr/>
              <a:tblGrid>
                <a:gridCol w="2307575"/>
                <a:gridCol w="1175024"/>
                <a:gridCol w="1175024"/>
                <a:gridCol w="1175024"/>
              </a:tblGrid>
              <a:tr h="25086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Análisis 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de</a:t>
                      </a:r>
                      <a:r>
                        <a:rPr lang="es-ES" sz="14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beneficio/costo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8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Parámetros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Dietas experimentales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7.5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1. Rendimiento PCF, Kg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146,87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153,32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156,08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2. Precio/kg/,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 Venta a la canal, $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734,35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766,6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780,4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4. Venta vísceras,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5. Venta cabeza y patas,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6. Beneficio bruto, $ 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783,35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815,6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829,4</a:t>
                      </a:r>
                      <a:endParaRPr lang="es-EC" sz="1400" b="0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 gridSpan="4">
                  <a:txBody>
                    <a:bodyPr/>
                    <a:lstStyle/>
                    <a:p>
                      <a:pPr algn="just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Costos fijos, $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7. </a:t>
                      </a:r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Infraestructura,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38,25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38,25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38,25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8. </a:t>
                      </a:r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Trabajador 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35,36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35,36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35,36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9. Total costos fijos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73,61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73,61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73,61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 gridSpan="4">
                  <a:txBody>
                    <a:bodyPr/>
                    <a:lstStyle/>
                    <a:p>
                      <a:pPr algn="just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Costos variables, $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10.Coderos,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11.Alimentación </a:t>
                      </a:r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350,6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338,51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365,59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12.Medicinas,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13. Total costos variables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449,6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437,51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464,69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14. Costos totales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523,21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511,12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538,3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15. Beneficio neto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260,14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304,48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291,1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16. Beneficio/costo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1,5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1,6</a:t>
                      </a:r>
                      <a:endParaRPr lang="es-EC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1,54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8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674664" y="1052726"/>
          <a:ext cx="5832647" cy="4896547"/>
        </p:xfrm>
        <a:graphic>
          <a:graphicData uri="http://schemas.openxmlformats.org/drawingml/2006/table">
            <a:tbl>
              <a:tblPr/>
              <a:tblGrid>
                <a:gridCol w="2307575"/>
                <a:gridCol w="1175024"/>
                <a:gridCol w="1175024"/>
                <a:gridCol w="1175024"/>
              </a:tblGrid>
              <a:tr h="25086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Análisis 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de</a:t>
                      </a:r>
                      <a:r>
                        <a:rPr lang="es-ES" sz="14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beneficio/costo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8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Parámetros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Dietas experimentales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7.5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1. Rendimiento PCF, Kg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146,87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153,32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156,08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2. Precio/kg/,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 Venta a la canal, $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734,35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766,6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780,4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4. Venta vísceras,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5. Venta cabeza y patas,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6. Beneficio bruto, $ 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783,35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815,6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829,4</a:t>
                      </a:r>
                      <a:endParaRPr lang="es-EC" sz="1400" b="0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 gridSpan="4">
                  <a:txBody>
                    <a:bodyPr/>
                    <a:lstStyle/>
                    <a:p>
                      <a:pPr algn="just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Costos fijos, $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7. </a:t>
                      </a:r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Infraestructura,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38,25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38,25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38,25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8. </a:t>
                      </a:r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Trabajador 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35,36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35,36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35,36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9. Total costos fijos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73,61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73,61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73,61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 gridSpan="4">
                  <a:txBody>
                    <a:bodyPr/>
                    <a:lstStyle/>
                    <a:p>
                      <a:pPr algn="just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Costos variables, $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10.Coderos,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11.Alimentación </a:t>
                      </a:r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350,6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338,51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365,59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12.Medicinas,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13. Total costos variables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449,6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437,51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464,69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14. Costos totales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523,21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511,12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538,3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15. Beneficio neto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260,14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304,48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291,1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16. Beneficio/costo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1,5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1,6</a:t>
                      </a:r>
                      <a:endParaRPr lang="es-EC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1,54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7312" y="2924944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y 1.7%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5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674664" y="1052726"/>
          <a:ext cx="5832647" cy="4896547"/>
        </p:xfrm>
        <a:graphic>
          <a:graphicData uri="http://schemas.openxmlformats.org/drawingml/2006/table">
            <a:tbl>
              <a:tblPr/>
              <a:tblGrid>
                <a:gridCol w="2307575"/>
                <a:gridCol w="1175024"/>
                <a:gridCol w="1175024"/>
                <a:gridCol w="1175024"/>
              </a:tblGrid>
              <a:tr h="25086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Análisis 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de</a:t>
                      </a:r>
                      <a:r>
                        <a:rPr lang="es-ES" sz="14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beneficio/costo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8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Parámetros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Dietas experimentales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7.5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1. Rendimiento PCF, Kg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146,87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153,32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156,08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2. Precio/kg/,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 Venta a la canal, $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734,35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766,6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780,4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4. Venta vísceras,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5. Venta cabeza y patas,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6. Beneficio bruto, $ 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783,35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815,6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829,4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 gridSpan="4">
                  <a:txBody>
                    <a:bodyPr/>
                    <a:lstStyle/>
                    <a:p>
                      <a:pPr algn="just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Costos fijos, $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7. </a:t>
                      </a:r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Infraestructura,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38,25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38,25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38,25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8. </a:t>
                      </a:r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Trabajador 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35,36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35,36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35,36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9. Total costos fijos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73,61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73,61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73,61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 gridSpan="4">
                  <a:txBody>
                    <a:bodyPr/>
                    <a:lstStyle/>
                    <a:p>
                      <a:pPr algn="just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Costos variables, $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10.Coderos,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11.Alimentación </a:t>
                      </a:r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350,6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338,51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365,59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12.Medicinas,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13. Total costos variables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449,6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437,51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464,69</a:t>
                      </a:r>
                      <a:endParaRPr lang="es-EC" sz="1400" b="0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14. Costos totales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523,21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511,12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538,3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15. Beneficio neto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260,14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304,48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291,1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16. Beneficio/costo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1,5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1,6</a:t>
                      </a:r>
                      <a:endParaRPr lang="es-EC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1,54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9320" y="4941168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3.4 y 6.2%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674664" y="1052726"/>
          <a:ext cx="5832647" cy="4896547"/>
        </p:xfrm>
        <a:graphic>
          <a:graphicData uri="http://schemas.openxmlformats.org/drawingml/2006/table">
            <a:tbl>
              <a:tblPr/>
              <a:tblGrid>
                <a:gridCol w="2307575"/>
                <a:gridCol w="1175024"/>
                <a:gridCol w="1175024"/>
                <a:gridCol w="1175024"/>
              </a:tblGrid>
              <a:tr h="25086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Análisis 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de</a:t>
                      </a:r>
                      <a:r>
                        <a:rPr lang="es-ES" sz="14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beneficio/costo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8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Parámetros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Dietas experimentales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7.5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1. Rendimiento PCF, Kg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146,87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153,32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156,08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2. Precio/kg/,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 Venta a la canal, $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734,35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766,6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780,4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4. Venta vísceras,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5. Venta cabeza y patas,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6. Beneficio bruto, $ 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783,35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815,6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829,4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 gridSpan="4">
                  <a:txBody>
                    <a:bodyPr/>
                    <a:lstStyle/>
                    <a:p>
                      <a:pPr algn="just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Costos fijos, $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7. </a:t>
                      </a:r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Infraestructura,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38,25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38,25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38,25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8. </a:t>
                      </a:r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Trabajador 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35,36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35,36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35,36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9. Total costos fijos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73,61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73,61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73,61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 gridSpan="4">
                  <a:txBody>
                    <a:bodyPr/>
                    <a:lstStyle/>
                    <a:p>
                      <a:pPr algn="just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Costos variables, $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10.Coderos,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85,0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11.Alimentación </a:t>
                      </a:r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350,6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338,51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365,59</a:t>
                      </a: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12.Medicinas, $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13. Total costos variables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449,6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437,51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464,69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14. Costos totales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523,21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511,12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538,3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15. Beneficio neto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260,14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304,48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291,1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284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16. Beneficio/costo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1,5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1,6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1,54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131462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RESULTADOS Y DISCUSIÓN</a:t>
            </a:r>
            <a:endParaRPr kumimoji="0" lang="es-EC" sz="36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9320" y="5661248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6.7 y 4%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66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528" y="764704"/>
            <a:ext cx="8458200" cy="5102028"/>
          </a:xfrm>
        </p:spPr>
        <p:txBody>
          <a:bodyPr/>
          <a:lstStyle/>
          <a:p>
            <a:pPr algn="just">
              <a:buNone/>
            </a:pPr>
            <a:r>
              <a:rPr lang="es-EC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 base a los resultados observados en la presente investigación se concluye que:</a:t>
            </a:r>
          </a:p>
          <a:p>
            <a:pPr lvl="0" algn="just"/>
            <a:r>
              <a:rPr lang="es-EC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suplementación de hasta 15% de residuo de celulosa no tuvo efecto en el consumo de alimento, la ganancia de peso y conversión alimenticia en corderos.</a:t>
            </a:r>
            <a:endParaRPr lang="en-US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s-EC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 suplementar el residuo de celulosa en un 7.5 y 15% se presentó una mayor frecuencia en la que los corderos excretaban con consistencia pastosa, mientras que en los parámetros FAMACHA y condición corporal no se presentó ningún efecto.</a:t>
            </a:r>
            <a:endParaRPr lang="en-US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s-EC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 consumo de nutrientes y la digestibilidad de grasa, materia orgánica, proteína cruda y fibra detergente neutra no se vio afectado al incorporar el residuo de celulosa hasta un 15%, pero la digestibilidad de materia seca disminuyó y la digestibilidad de la fibra detergente ácida aumento al incluirlo.</a:t>
            </a:r>
            <a:endParaRPr lang="en-US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279A837-A90B-4F57-8B05-B7279AFDFE75}"/>
              </a:ext>
            </a:extLst>
          </p:cNvPr>
          <p:cNvSpPr txBox="1"/>
          <p:nvPr/>
        </p:nvSpPr>
        <p:spPr>
          <a:xfrm>
            <a:off x="2837390" y="220375"/>
            <a:ext cx="3469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C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H0:</a:t>
            </a:r>
            <a:r>
              <a:rPr lang="es-EC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suplementación de residuos de celulosa </a:t>
            </a:r>
            <a:r>
              <a:rPr lang="es-EC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tiene un efecto en parámetros productivos, sanitarios, calidad de la carcasa y digestibilidad de nutrientes en ovinos.</a:t>
            </a:r>
          </a:p>
          <a:p>
            <a:pPr algn="just"/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H1:</a:t>
            </a:r>
            <a:r>
              <a:rPr lang="es-EC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suplementación de residuos de celulosa tiene un efecto en parámetros productivos, sanitarios, calidad de la carcasa y digestibilidad de nutrientes en ovinos.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CuadroTexto 1">
            <a:extLst>
              <a:ext uri="{FF2B5EF4-FFF2-40B4-BE49-F238E27FC236}">
                <a16:creationId xmlns="" xmlns:a16="http://schemas.microsoft.com/office/drawing/2014/main" id="{792042DE-F560-4DE6-95DC-57FAFB2334A8}"/>
              </a:ext>
            </a:extLst>
          </p:cNvPr>
          <p:cNvSpPr txBox="1"/>
          <p:nvPr/>
        </p:nvSpPr>
        <p:spPr>
          <a:xfrm>
            <a:off x="0" y="260648"/>
            <a:ext cx="939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58" name="AutoShape 2" descr="Resultado de imagen para signo de interrogac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0" name="AutoShape 4" descr="Resultado de imagen para signo de interrogac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2" cstate="print"/>
          <a:srcRect l="24958" t="35300" r="60277" b="22700"/>
          <a:stretch>
            <a:fillRect/>
          </a:stretch>
        </p:blipFill>
        <p:spPr bwMode="auto">
          <a:xfrm>
            <a:off x="4410968" y="4365104"/>
            <a:ext cx="108012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528" y="1052736"/>
            <a:ext cx="8458200" cy="4525963"/>
          </a:xfrm>
        </p:spPr>
        <p:txBody>
          <a:bodyPr/>
          <a:lstStyle/>
          <a:p>
            <a:pPr algn="just">
              <a:buNone/>
            </a:pPr>
            <a:r>
              <a:rPr lang="es-EC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 base a los resultados observados en la presente investigación se concluye que:</a:t>
            </a:r>
          </a:p>
          <a:p>
            <a:pPr algn="just">
              <a:buNone/>
            </a:pPr>
            <a:endParaRPr lang="es-EC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s-EC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Las características de la carcasa no se vieron alteradas por el régimen alimenticio al incluir el residuo de celulosa hasta un 15%. Sin embargo, el peso vivo vacío al suplementarlo incrementó en un 5% en comparación al tratamiento control.</a:t>
            </a:r>
          </a:p>
          <a:p>
            <a:pPr lvl="0" algn="just">
              <a:buNone/>
            </a:pPr>
            <a:endParaRPr lang="en-US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s-EC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dieta 7.5% de residuo de celulosa fue el tratamiento con la mayor relación beneficio/costo frente a la dieta control y 15% de residuo de celulosa, con una ganancia de 60 centavos por cada dólar invertido.</a:t>
            </a:r>
            <a:endParaRPr lang="en-US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279A837-A90B-4F57-8B05-B7279AFDFE75}"/>
              </a:ext>
            </a:extLst>
          </p:cNvPr>
          <p:cNvSpPr txBox="1"/>
          <p:nvPr/>
        </p:nvSpPr>
        <p:spPr>
          <a:xfrm>
            <a:off x="2837390" y="220375"/>
            <a:ext cx="3469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528" y="836712"/>
            <a:ext cx="8458200" cy="5174036"/>
          </a:xfrm>
        </p:spPr>
        <p:txBody>
          <a:bodyPr/>
          <a:lstStyle/>
          <a:p>
            <a:pPr algn="just">
              <a:buNone/>
            </a:pPr>
            <a:r>
              <a:rPr lang="es-EC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 los resultados observados en el presente estudio se recomienda:</a:t>
            </a:r>
            <a:endParaRPr lang="en-US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s-EC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 investigaciones donde se trabaja en el área de nutrición animal para evaluar la inclusión de nuevos sub-productos, es muy importante considerar un </a:t>
            </a:r>
            <a:r>
              <a:rPr lang="es-EC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periodo adecuado de adaptación </a:t>
            </a:r>
            <a:r>
              <a:rPr lang="es-EC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 los animales antes de iniciar la toma de datos.</a:t>
            </a:r>
          </a:p>
          <a:p>
            <a:pPr lvl="0" algn="just"/>
            <a:endParaRPr lang="en-US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s-EC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 el futuro, se deberán realizar nuevos ensayos para evaluar el efecto de la inclusión de residuos de celulosa en </a:t>
            </a:r>
            <a:r>
              <a:rPr lang="es-EC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niveles superiores </a:t>
            </a:r>
            <a:r>
              <a:rPr lang="es-EC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los probados en este estudio en dietas para ovinos.</a:t>
            </a:r>
          </a:p>
          <a:p>
            <a:pPr lvl="0" algn="just">
              <a:buNone/>
            </a:pPr>
            <a:endParaRPr lang="en-US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s-EC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Probar la inclusión de este tipo de residuo de celulosa en formas previamente tratadas para elevar su palatabilidad, calidad nutricional o digestibilidad como: </a:t>
            </a:r>
            <a:r>
              <a:rPr lang="es-EC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suministrarla en forma seca y molida, junto con otros suplementos alimenticios, peletizada o tratándola con álcalis</a:t>
            </a:r>
            <a:r>
              <a:rPr lang="es-EC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279A837-A90B-4F57-8B05-B7279AFDFE75}"/>
              </a:ext>
            </a:extLst>
          </p:cNvPr>
          <p:cNvSpPr txBox="1"/>
          <p:nvPr/>
        </p:nvSpPr>
        <p:spPr>
          <a:xfrm>
            <a:off x="2538760" y="188640"/>
            <a:ext cx="4496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C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528" y="836712"/>
            <a:ext cx="8458200" cy="5174036"/>
          </a:xfrm>
        </p:spPr>
        <p:txBody>
          <a:bodyPr/>
          <a:lstStyle/>
          <a:p>
            <a:pPr algn="just">
              <a:buNone/>
            </a:pPr>
            <a:r>
              <a:rPr lang="es-EC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 los resultados observados en el presente estudio se recomienda:</a:t>
            </a:r>
          </a:p>
          <a:p>
            <a:pPr algn="just">
              <a:buNone/>
            </a:pPr>
            <a:endParaRPr lang="es-EC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s-EC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Incorporar el residuo de celulosa en dietas para </a:t>
            </a:r>
            <a:r>
              <a:rPr lang="es-EC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rumiantes mayores (bovinos), </a:t>
            </a:r>
            <a:r>
              <a:rPr lang="es-EC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los cuales al tener un mayor consumo comparado al de los ovinos, incluirán mayor cantidad de este sub-producto en las dietas disminuyendo así el impacto ambiental que este genera.</a:t>
            </a:r>
          </a:p>
          <a:p>
            <a:pPr lvl="0" algn="just"/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s-EC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Evaluar el uso del residuo de celulosa en campo en animales que se encuentren en </a:t>
            </a:r>
            <a:r>
              <a:rPr lang="es-EC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condiciones de pastoreo</a:t>
            </a:r>
            <a:r>
              <a:rPr lang="es-EC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279A837-A90B-4F57-8B05-B7279AFDFE75}"/>
              </a:ext>
            </a:extLst>
          </p:cNvPr>
          <p:cNvSpPr txBox="1"/>
          <p:nvPr/>
        </p:nvSpPr>
        <p:spPr>
          <a:xfrm>
            <a:off x="2538760" y="188640"/>
            <a:ext cx="4496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C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279A837-A90B-4F57-8B05-B7279AFDFE75}"/>
              </a:ext>
            </a:extLst>
          </p:cNvPr>
          <p:cNvSpPr txBox="1"/>
          <p:nvPr/>
        </p:nvSpPr>
        <p:spPr>
          <a:xfrm>
            <a:off x="2538760" y="188640"/>
            <a:ext cx="4353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AGRADECIMIENTOS</a:t>
            </a:r>
            <a:endParaRPr lang="es-EC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xmlns="" id="{4A4E129D-3243-4B3A-BE9D-654509323B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496" y="1772816"/>
            <a:ext cx="2804303" cy="966929"/>
          </a:xfrm>
          <a:prstGeom prst="rect">
            <a:avLst/>
          </a:prstGeom>
        </p:spPr>
      </p:pic>
      <p:pic>
        <p:nvPicPr>
          <p:cNvPr id="6" name="Picture 2" descr="Resultado de imagen para IASA">
            <a:extLst>
              <a:ext uri="{FF2B5EF4-FFF2-40B4-BE49-F238E27FC236}">
                <a16:creationId xmlns:a16="http://schemas.microsoft.com/office/drawing/2014/main" xmlns="" id="{B872819E-0B8B-4AAA-8FBC-85AF9D553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64" y="1268760"/>
            <a:ext cx="2162175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5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067152" y="1340768"/>
            <a:ext cx="3022219" cy="1934220"/>
          </a:xfrm>
          <a:prstGeom prst="rect">
            <a:avLst/>
          </a:prstGeom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6672" y="3356992"/>
            <a:ext cx="5832648" cy="243778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306512" y="188640"/>
            <a:ext cx="9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USOS DE</a:t>
            </a:r>
            <a:r>
              <a:rPr kumimoji="0" lang="es-EC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RESIDUOS DE CELULOSA</a:t>
            </a:r>
            <a:endParaRPr kumimoji="0" lang="es-EC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93976" y="3260778"/>
            <a:ext cx="199926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Papel periódico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Corteza de árbol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Papel de oficina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Cartón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027650" y="4640886"/>
            <a:ext cx="2911454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Residuo de celulosa Familia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Sancela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S.A. </a:t>
            </a:r>
          </a:p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Digestibilidad in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situ</a:t>
            </a:r>
          </a:p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Dig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. 24h = 40.02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% </a:t>
            </a: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Dig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. 48h =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82.83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%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550564" y="2725184"/>
            <a:ext cx="4230645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Daniels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otros (1970)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y 12% de papel periódico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Novillos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Mejor desempeño productivo 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Cntrl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(NS)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Carcasas (NS)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acumulación tóxica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861874" y="1063975"/>
            <a:ext cx="3781869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Belyea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Darcy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Jones (1979)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Digestibilidad in vitro 96h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Ocho tipos de RC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Papel de oficina 3.3% LDA (82%)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Papel periódico 22.2 % LDA (27%)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627848" y="4663391"/>
            <a:ext cx="4015895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Wolf y otros (1994)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y 40% de papel periódico tratado con 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 sin tratar</a:t>
            </a:r>
          </a:p>
          <a:p>
            <a:pPr marL="285750" indent="-285750">
              <a:buFontTx/>
              <a:buChar char="-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Reducción consumo papel no tratado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02" y="966449"/>
            <a:ext cx="2724150" cy="21145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8610" name="Picture 2" descr="Resultado de imagen para lambs realistic drawing"/>
          <p:cNvPicPr>
            <a:picLocks noChangeAspect="1" noChangeArrowheads="1"/>
          </p:cNvPicPr>
          <p:nvPr/>
        </p:nvPicPr>
        <p:blipFill>
          <a:blip r:embed="rId2" cstate="print"/>
          <a:srcRect l="25397" t="13650" r="28535" b="5501"/>
          <a:stretch>
            <a:fillRect/>
          </a:stretch>
        </p:blipFill>
        <p:spPr bwMode="auto">
          <a:xfrm>
            <a:off x="2250728" y="1844824"/>
            <a:ext cx="5616624" cy="3312368"/>
          </a:xfrm>
          <a:prstGeom prst="rect">
            <a:avLst/>
          </a:prstGeom>
          <a:noFill/>
        </p:spPr>
      </p:pic>
      <p:sp>
        <p:nvSpPr>
          <p:cNvPr id="5" name="CuadroTexto 2">
            <a:extLst>
              <a:ext uri="{FF2B5EF4-FFF2-40B4-BE49-F238E27FC236}">
                <a16:creationId xmlns="" xmlns:a16="http://schemas.microsoft.com/office/drawing/2014/main" id="{B6B2460E-2B01-4EB8-86E3-847845BE7EEA}"/>
              </a:ext>
            </a:extLst>
          </p:cNvPr>
          <p:cNvSpPr txBox="1">
            <a:spLocks/>
          </p:cNvSpPr>
          <p:nvPr/>
        </p:nvSpPr>
        <p:spPr>
          <a:xfrm>
            <a:off x="253876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METODOLOGÍA</a:t>
            </a:r>
            <a:endParaRPr kumimoji="0" lang="es-EC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3">
  <a:themeElements>
    <a:clrScheme name="PwC Orange">
      <a:dk1>
        <a:srgbClr val="000000"/>
      </a:dk1>
      <a:lt1>
        <a:srgbClr val="FFFFFF"/>
      </a:lt1>
      <a:dk2>
        <a:srgbClr val="DC6900"/>
      </a:dk2>
      <a:lt2>
        <a:srgbClr val="FFFFFF"/>
      </a:lt2>
      <a:accent1>
        <a:srgbClr val="DC6900"/>
      </a:accent1>
      <a:accent2>
        <a:srgbClr val="FFB600"/>
      </a:accent2>
      <a:accent3>
        <a:srgbClr val="602320"/>
      </a:accent3>
      <a:accent4>
        <a:srgbClr val="DB536A"/>
      </a:accent4>
      <a:accent5>
        <a:srgbClr val="A32020"/>
      </a:accent5>
      <a:accent6>
        <a:srgbClr val="E0301E"/>
      </a:accent6>
      <a:hlink>
        <a:srgbClr val="DC6900"/>
      </a:hlink>
      <a:folHlink>
        <a:srgbClr val="DC69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3677</TotalTime>
  <Words>11531</Words>
  <Application>Microsoft Office PowerPoint</Application>
  <PresentationFormat>Personalizado</PresentationFormat>
  <Paragraphs>4623</Paragraphs>
  <Slides>73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73</vt:i4>
      </vt:variant>
    </vt:vector>
  </HeadingPairs>
  <TitlesOfParts>
    <vt:vector size="79" baseType="lpstr">
      <vt:lpstr>Arial</vt:lpstr>
      <vt:lpstr>Calibri</vt:lpstr>
      <vt:lpstr>Symbol</vt:lpstr>
      <vt:lpstr>Times New Roman</vt:lpstr>
      <vt:lpstr>Tema13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METODOLOGÍA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taller</cp:lastModifiedBy>
  <cp:revision>390</cp:revision>
  <dcterms:created xsi:type="dcterms:W3CDTF">2013-04-13T15:30:01Z</dcterms:created>
  <dcterms:modified xsi:type="dcterms:W3CDTF">2018-05-15T15:55:06Z</dcterms:modified>
</cp:coreProperties>
</file>