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5" r:id="rId4"/>
    <p:sldId id="259" r:id="rId5"/>
    <p:sldId id="260" r:id="rId6"/>
    <p:sldId id="262" r:id="rId7"/>
    <p:sldId id="286" r:id="rId8"/>
    <p:sldId id="287" r:id="rId9"/>
    <p:sldId id="264" r:id="rId10"/>
    <p:sldId id="265" r:id="rId11"/>
    <p:sldId id="266" r:id="rId12"/>
    <p:sldId id="288" r:id="rId13"/>
    <p:sldId id="289" r:id="rId14"/>
    <p:sldId id="290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9" r:id="rId28"/>
    <p:sldId id="270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Downloads\PIBGastoConstante2016p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Downloads\IEM-412b%20(3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Desktop\GASTOS%20VARI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AppData\Roaming\Microsoft\Excel\GASTOS%20VARIACION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Desktop\GASTOS%20VARIAC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tesis\Gr&#225;ficos%20de%20Ingres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na\AppData\Roaming\Microsoft\Excel\GASTOS%20VARIACION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'[PIBGastoConstante2016p (2).xlsx]PIB_enfoque_GASTO_k'!$B$21</c:f>
              <c:strCache>
                <c:ptCount val="1"/>
                <c:pt idx="0">
                  <c:v>PRODUCTO INTERNO BRUTO REAL</c:v>
                </c:pt>
              </c:strCache>
            </c:strRef>
          </c:tx>
          <c:invertIfNegative val="0"/>
          <c:cat>
            <c:strRef>
              <c:f>'[PIBGastoConstante2016p (2).xlsx]PIB_enfoque_GASTO_k'!$C$20:$L$20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 (sd**)</c:v>
                </c:pt>
                <c:pt idx="9">
                  <c:v>2016 (p*)</c:v>
                </c:pt>
              </c:strCache>
            </c:strRef>
          </c:cat>
          <c:val>
            <c:numRef>
              <c:f>'[PIBGastoConstante2016p (2).xlsx]PIB_enfoque_GASTO_k'!$C$21:$L$21</c:f>
              <c:numCache>
                <c:formatCode>#,##0</c:formatCode>
                <c:ptCount val="10"/>
                <c:pt idx="0">
                  <c:v>51007.777000000002</c:v>
                </c:pt>
                <c:pt idx="1">
                  <c:v>54250.408000000003</c:v>
                </c:pt>
                <c:pt idx="2">
                  <c:v>54557.732000000004</c:v>
                </c:pt>
                <c:pt idx="3">
                  <c:v>56481.055</c:v>
                </c:pt>
                <c:pt idx="4">
                  <c:v>60925.063999999998</c:v>
                </c:pt>
                <c:pt idx="5">
                  <c:v>64362.432999999997</c:v>
                </c:pt>
                <c:pt idx="6">
                  <c:v>67546.127999999997</c:v>
                </c:pt>
                <c:pt idx="7">
                  <c:v>70105.361999999994</c:v>
                </c:pt>
                <c:pt idx="8">
                  <c:v>70174.676999999996</c:v>
                </c:pt>
                <c:pt idx="9">
                  <c:v>69068.457999999999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3309824"/>
        <c:axId val="77557696"/>
      </c:barChart>
      <c:catAx>
        <c:axId val="63309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77557696"/>
        <c:crosses val="autoZero"/>
        <c:auto val="1"/>
        <c:lblAlgn val="ctr"/>
        <c:lblOffset val="100"/>
        <c:noMultiLvlLbl val="0"/>
      </c:catAx>
      <c:valAx>
        <c:axId val="775576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6330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EVOLUCIÓN DEL PRECIO DEL PETRÓLEO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'[IEM-412b (3).xls]IEM-4.1.2.b'!$N$7</c:f>
              <c:strCache>
                <c:ptCount val="1"/>
                <c:pt idx="0">
                  <c:v>CRUDO ORIENTE </c:v>
                </c:pt>
              </c:strCache>
            </c:strRef>
          </c:tx>
          <c:invertIfNegative val="0"/>
          <c:cat>
            <c:strRef>
              <c:f>'[IEM-412b (3).xls]IEM-4.1.2.b'!$M$8:$M$17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'[IEM-412b (3).xls]IEM-4.1.2.b'!$N$8:$N$17</c:f>
              <c:numCache>
                <c:formatCode>#,##0.00</c:formatCode>
                <c:ptCount val="10"/>
                <c:pt idx="0">
                  <c:v>62.2650023785503</c:v>
                </c:pt>
                <c:pt idx="1">
                  <c:v>83.959114275813832</c:v>
                </c:pt>
                <c:pt idx="2">
                  <c:v>54.341555200087768</c:v>
                </c:pt>
                <c:pt idx="3">
                  <c:v>72.567372357907018</c:v>
                </c:pt>
                <c:pt idx="4">
                  <c:v>98.92345233451293</c:v>
                </c:pt>
                <c:pt idx="5">
                  <c:v>99.489778019569229</c:v>
                </c:pt>
                <c:pt idx="6">
                  <c:v>97.357376096972814</c:v>
                </c:pt>
                <c:pt idx="7">
                  <c:v>85.807629124306459</c:v>
                </c:pt>
                <c:pt idx="8">
                  <c:v>43.441543117500849</c:v>
                </c:pt>
                <c:pt idx="9">
                  <c:v>37.17</c:v>
                </c:pt>
              </c:numCache>
            </c:numRef>
          </c:val>
        </c:ser>
        <c:ser>
          <c:idx val="1"/>
          <c:order val="1"/>
          <c:tx>
            <c:strRef>
              <c:f>'[IEM-412b (3).xls]IEM-4.1.2.b'!$O$7</c:f>
              <c:strCache>
                <c:ptCount val="1"/>
                <c:pt idx="0">
                  <c:v>CRUDO NAPO </c:v>
                </c:pt>
              </c:strCache>
            </c:strRef>
          </c:tx>
          <c:invertIfNegative val="0"/>
          <c:cat>
            <c:strRef>
              <c:f>'[IEM-412b (3).xls]IEM-4.1.2.b'!$M$8:$M$17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'[IEM-412b (3).xls]IEM-4.1.2.b'!$O$8:$O$17</c:f>
              <c:numCache>
                <c:formatCode>#,##0.00</c:formatCode>
                <c:ptCount val="10"/>
                <c:pt idx="0">
                  <c:v>56.335878357106864</c:v>
                </c:pt>
                <c:pt idx="1">
                  <c:v>82.037784497449024</c:v>
                </c:pt>
                <c:pt idx="2">
                  <c:v>50.872573022234029</c:v>
                </c:pt>
                <c:pt idx="3">
                  <c:v>69.563028503555955</c:v>
                </c:pt>
                <c:pt idx="4">
                  <c:v>95.109320550555964</c:v>
                </c:pt>
                <c:pt idx="5">
                  <c:v>96.439337837565731</c:v>
                </c:pt>
                <c:pt idx="6">
                  <c:v>92.913016669759472</c:v>
                </c:pt>
                <c:pt idx="7">
                  <c:v>81.578367455179318</c:v>
                </c:pt>
                <c:pt idx="8">
                  <c:v>39.220522839434523</c:v>
                </c:pt>
                <c:pt idx="9">
                  <c:v>31.72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29792"/>
        <c:axId val="77554816"/>
      </c:barChart>
      <c:catAx>
        <c:axId val="6332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77554816"/>
        <c:crosses val="autoZero"/>
        <c:auto val="1"/>
        <c:lblAlgn val="ctr"/>
        <c:lblOffset val="100"/>
        <c:noMultiLvlLbl val="0"/>
      </c:catAx>
      <c:valAx>
        <c:axId val="7755481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63329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INFLACIÓN!$B$1</c:f>
              <c:strCache>
                <c:ptCount val="1"/>
                <c:pt idx="0">
                  <c:v>INFLACIÓN ANUAL</c:v>
                </c:pt>
              </c:strCache>
            </c:strRef>
          </c:tx>
          <c:invertIfNegative val="0"/>
          <c:cat>
            <c:numRef>
              <c:f>INFLACIÓN!$A$2:$A$11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INFLACIÓN!$B$2:$B$11</c:f>
              <c:numCache>
                <c:formatCode>0.00%</c:formatCode>
                <c:ptCount val="10"/>
                <c:pt idx="0">
                  <c:v>3.32E-2</c:v>
                </c:pt>
                <c:pt idx="1">
                  <c:v>8.8300000000000003E-2</c:v>
                </c:pt>
                <c:pt idx="2">
                  <c:v>4.3099999999999999E-2</c:v>
                </c:pt>
                <c:pt idx="3">
                  <c:v>3.3300000000000003E-2</c:v>
                </c:pt>
                <c:pt idx="4">
                  <c:v>5.4100000000000002E-2</c:v>
                </c:pt>
                <c:pt idx="5">
                  <c:v>4.1599999999999998E-2</c:v>
                </c:pt>
                <c:pt idx="6">
                  <c:v>2.7E-2</c:v>
                </c:pt>
                <c:pt idx="7">
                  <c:v>3.6700000000000003E-2</c:v>
                </c:pt>
                <c:pt idx="8">
                  <c:v>3.3799999999999997E-2</c:v>
                </c:pt>
                <c:pt idx="9">
                  <c:v>1.12E-2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331840"/>
        <c:axId val="77557120"/>
      </c:barChart>
      <c:catAx>
        <c:axId val="633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557120"/>
        <c:crosses val="autoZero"/>
        <c:auto val="1"/>
        <c:lblAlgn val="ctr"/>
        <c:lblOffset val="100"/>
        <c:noMultiLvlLbl val="0"/>
      </c:catAx>
      <c:valAx>
        <c:axId val="775571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333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 INGRESOS'!$A$30</c:f>
              <c:strCache>
                <c:ptCount val="1"/>
                <c:pt idx="0">
                  <c:v>CORRIENTE</c:v>
                </c:pt>
              </c:strCache>
            </c:strRef>
          </c:tx>
          <c:invertIfNegative val="0"/>
          <c:cat>
            <c:numRef>
              <c:f>'GRAF INGRESOS'!$B$29:$K$29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INGRESOS'!$B$30:$K$30</c:f>
              <c:numCache>
                <c:formatCode>#,##0</c:formatCode>
                <c:ptCount val="10"/>
                <c:pt idx="0">
                  <c:v>6436.7175124800006</c:v>
                </c:pt>
                <c:pt idx="1">
                  <c:v>11531.92881406</c:v>
                </c:pt>
                <c:pt idx="2">
                  <c:v>11038.786051020001</c:v>
                </c:pt>
                <c:pt idx="3">
                  <c:v>12449.416130879999</c:v>
                </c:pt>
                <c:pt idx="4">
                  <c:v>15869.66473129</c:v>
                </c:pt>
                <c:pt idx="5">
                  <c:v>19071.502593189998</c:v>
                </c:pt>
                <c:pt idx="6">
                  <c:v>21456.88825004</c:v>
                </c:pt>
                <c:pt idx="7">
                  <c:v>22982.498958479999</c:v>
                </c:pt>
                <c:pt idx="8">
                  <c:v>23161.055870919998</c:v>
                </c:pt>
                <c:pt idx="9">
                  <c:v>18554.320087889999</c:v>
                </c:pt>
              </c:numCache>
            </c:numRef>
          </c:val>
        </c:ser>
        <c:ser>
          <c:idx val="1"/>
          <c:order val="1"/>
          <c:tx>
            <c:strRef>
              <c:f>'GRAF INGRESOS'!$A$31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numRef>
              <c:f>'GRAF INGRESOS'!$B$29:$K$29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INGRESOS'!$B$31:$K$31</c:f>
              <c:numCache>
                <c:formatCode>#,##0</c:formatCode>
                <c:ptCount val="10"/>
                <c:pt idx="0">
                  <c:v>1601.5446068900001</c:v>
                </c:pt>
                <c:pt idx="1">
                  <c:v>5968.1811941200003</c:v>
                </c:pt>
                <c:pt idx="2">
                  <c:v>3326.3527259100001</c:v>
                </c:pt>
                <c:pt idx="3">
                  <c:v>3989.4404101100004</c:v>
                </c:pt>
                <c:pt idx="4">
                  <c:v>5563.0432131100006</c:v>
                </c:pt>
                <c:pt idx="5">
                  <c:v>5485.4667414099995</c:v>
                </c:pt>
                <c:pt idx="6">
                  <c:v>4544.8935845199994</c:v>
                </c:pt>
                <c:pt idx="7">
                  <c:v>3348.7651210200002</c:v>
                </c:pt>
                <c:pt idx="8">
                  <c:v>2853.0397449699999</c:v>
                </c:pt>
                <c:pt idx="9">
                  <c:v>2136.8722668599999</c:v>
                </c:pt>
              </c:numCache>
            </c:numRef>
          </c:val>
        </c:ser>
        <c:ser>
          <c:idx val="2"/>
          <c:order val="2"/>
          <c:tx>
            <c:strRef>
              <c:f>'GRAF INGRESOS'!$A$32</c:f>
              <c:strCache>
                <c:ptCount val="1"/>
                <c:pt idx="0">
                  <c:v>FINANCIAMIENTO</c:v>
                </c:pt>
              </c:strCache>
            </c:strRef>
          </c:tx>
          <c:invertIfNegative val="0"/>
          <c:cat>
            <c:numRef>
              <c:f>'GRAF INGRESOS'!$B$29:$K$29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INGRESOS'!$B$32:$K$32</c:f>
              <c:numCache>
                <c:formatCode>#,##0</c:formatCode>
                <c:ptCount val="10"/>
                <c:pt idx="0">
                  <c:v>2041.02735093</c:v>
                </c:pt>
                <c:pt idx="1">
                  <c:v>1054.1547222899999</c:v>
                </c:pt>
                <c:pt idx="2">
                  <c:v>3122.6783249999999</c:v>
                </c:pt>
                <c:pt idx="3">
                  <c:v>3562.9090446600003</c:v>
                </c:pt>
                <c:pt idx="4">
                  <c:v>4685.2139535200004</c:v>
                </c:pt>
                <c:pt idx="5">
                  <c:v>4529.1602979000008</c:v>
                </c:pt>
                <c:pt idx="6">
                  <c:v>7991.0142360899999</c:v>
                </c:pt>
                <c:pt idx="7">
                  <c:v>12030.625852050001</c:v>
                </c:pt>
                <c:pt idx="8">
                  <c:v>8240.8952455599992</c:v>
                </c:pt>
                <c:pt idx="9">
                  <c:v>13642.823853129999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9317760"/>
        <c:axId val="81800000"/>
      </c:barChart>
      <c:catAx>
        <c:axId val="593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800000"/>
        <c:crosses val="autoZero"/>
        <c:auto val="1"/>
        <c:lblAlgn val="ctr"/>
        <c:lblOffset val="100"/>
        <c:noMultiLvlLbl val="0"/>
      </c:catAx>
      <c:valAx>
        <c:axId val="818000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59317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 GASTOS'!$A$44</c:f>
              <c:strCache>
                <c:ptCount val="1"/>
                <c:pt idx="0">
                  <c:v>CORRIENTE</c:v>
                </c:pt>
              </c:strCache>
            </c:strRef>
          </c:tx>
          <c:invertIfNegative val="0"/>
          <c:cat>
            <c:numRef>
              <c:f>'GRAF GASTOS'!$B$43:$K$43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GASTOS'!$B$44:$K$44</c:f>
              <c:numCache>
                <c:formatCode>General</c:formatCode>
                <c:ptCount val="10"/>
                <c:pt idx="0" formatCode="#,##0">
                  <c:v>5837</c:v>
                </c:pt>
                <c:pt idx="1">
                  <c:v>10384</c:v>
                </c:pt>
                <c:pt idx="2">
                  <c:v>11086</c:v>
                </c:pt>
                <c:pt idx="3">
                  <c:v>12820</c:v>
                </c:pt>
                <c:pt idx="4">
                  <c:v>14349</c:v>
                </c:pt>
                <c:pt idx="5">
                  <c:v>16200</c:v>
                </c:pt>
                <c:pt idx="6">
                  <c:v>19400</c:v>
                </c:pt>
                <c:pt idx="7">
                  <c:v>20761</c:v>
                </c:pt>
                <c:pt idx="8">
                  <c:v>19941</c:v>
                </c:pt>
                <c:pt idx="9">
                  <c:v>17185</c:v>
                </c:pt>
              </c:numCache>
            </c:numRef>
          </c:val>
        </c:ser>
        <c:ser>
          <c:idx val="1"/>
          <c:order val="1"/>
          <c:tx>
            <c:strRef>
              <c:f>'GRAF GASTOS'!$A$45</c:f>
              <c:strCache>
                <c:ptCount val="1"/>
                <c:pt idx="0">
                  <c:v>INVERSIÓN </c:v>
                </c:pt>
              </c:strCache>
            </c:strRef>
          </c:tx>
          <c:invertIfNegative val="0"/>
          <c:cat>
            <c:numRef>
              <c:f>'GRAF GASTOS'!$B$43:$K$43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GASTOS'!$B$45:$K$45</c:f>
              <c:numCache>
                <c:formatCode>General</c:formatCode>
                <c:ptCount val="10"/>
                <c:pt idx="0" formatCode="#,##0">
                  <c:v>1130</c:v>
                </c:pt>
                <c:pt idx="1">
                  <c:v>1992</c:v>
                </c:pt>
                <c:pt idx="2">
                  <c:v>2937</c:v>
                </c:pt>
                <c:pt idx="3">
                  <c:v>3310</c:v>
                </c:pt>
                <c:pt idx="4">
                  <c:v>4203</c:v>
                </c:pt>
                <c:pt idx="5">
                  <c:v>5292</c:v>
                </c:pt>
                <c:pt idx="6">
                  <c:v>7053</c:v>
                </c:pt>
                <c:pt idx="7">
                  <c:v>6299</c:v>
                </c:pt>
                <c:pt idx="8">
                  <c:v>4833</c:v>
                </c:pt>
                <c:pt idx="9">
                  <c:v>4445</c:v>
                </c:pt>
              </c:numCache>
            </c:numRef>
          </c:val>
        </c:ser>
        <c:ser>
          <c:idx val="2"/>
          <c:order val="2"/>
          <c:tx>
            <c:strRef>
              <c:f>'GRAF GASTOS'!$A$46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numRef>
              <c:f>'GRAF GASTOS'!$B$43:$K$43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GASTOS'!$B$46:$K$46</c:f>
              <c:numCache>
                <c:formatCode>General</c:formatCode>
                <c:ptCount val="10"/>
                <c:pt idx="0" formatCode="#,##0">
                  <c:v>1156</c:v>
                </c:pt>
                <c:pt idx="1">
                  <c:v>3000</c:v>
                </c:pt>
                <c:pt idx="2">
                  <c:v>3113</c:v>
                </c:pt>
                <c:pt idx="3">
                  <c:v>3115</c:v>
                </c:pt>
                <c:pt idx="4">
                  <c:v>3788</c:v>
                </c:pt>
                <c:pt idx="5">
                  <c:v>4049</c:v>
                </c:pt>
                <c:pt idx="6">
                  <c:v>4606</c:v>
                </c:pt>
                <c:pt idx="7">
                  <c:v>5606</c:v>
                </c:pt>
                <c:pt idx="8">
                  <c:v>5334</c:v>
                </c:pt>
                <c:pt idx="9">
                  <c:v>5142</c:v>
                </c:pt>
              </c:numCache>
            </c:numRef>
          </c:val>
        </c:ser>
        <c:ser>
          <c:idx val="3"/>
          <c:order val="3"/>
          <c:tx>
            <c:strRef>
              <c:f>'GRAF GASTOS'!$A$47</c:f>
              <c:strCache>
                <c:ptCount val="1"/>
                <c:pt idx="0">
                  <c:v>FINANCIAMIENTO</c:v>
                </c:pt>
              </c:strCache>
            </c:strRef>
          </c:tx>
          <c:invertIfNegative val="0"/>
          <c:cat>
            <c:numRef>
              <c:f>'GRAF GASTOS'!$B$43:$K$43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GASTOS'!$B$47:$K$47</c:f>
              <c:numCache>
                <c:formatCode>General</c:formatCode>
                <c:ptCount val="10"/>
                <c:pt idx="0" formatCode="#,##0">
                  <c:v>1882</c:v>
                </c:pt>
                <c:pt idx="1">
                  <c:v>2554</c:v>
                </c:pt>
                <c:pt idx="2">
                  <c:v>1695</c:v>
                </c:pt>
                <c:pt idx="3">
                  <c:v>1648</c:v>
                </c:pt>
                <c:pt idx="4">
                  <c:v>2407</c:v>
                </c:pt>
                <c:pt idx="5">
                  <c:v>2038</c:v>
                </c:pt>
                <c:pt idx="6">
                  <c:v>2829</c:v>
                </c:pt>
                <c:pt idx="7">
                  <c:v>5067</c:v>
                </c:pt>
                <c:pt idx="8">
                  <c:v>5636</c:v>
                </c:pt>
                <c:pt idx="9">
                  <c:v>7293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9317248"/>
        <c:axId val="81804608"/>
      </c:barChart>
      <c:catAx>
        <c:axId val="593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804608"/>
        <c:crosses val="autoZero"/>
        <c:auto val="1"/>
        <c:lblAlgn val="ctr"/>
        <c:lblOffset val="100"/>
        <c:noMultiLvlLbl val="0"/>
      </c:catAx>
      <c:valAx>
        <c:axId val="818046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59317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DEUDA</a:t>
            </a:r>
            <a:r>
              <a:rPr lang="es-CO" baseline="0"/>
              <a:t> PÚBLICA 2007-2016</a:t>
            </a:r>
            <a:endParaRPr lang="es-C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'INGRESOS TOTALES'!$B$39</c:f>
              <c:strCache>
                <c:ptCount val="1"/>
                <c:pt idx="0">
                  <c:v>DEUDA PÚBLICA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'INGRESOS TOTALES'!$A$40:$A$49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'INGRESOS TOTALES'!$B$40:$B$49</c:f>
              <c:numCache>
                <c:formatCode>_(* #,##0_);_(* \(#,##0\);_(* "-"_);_(@_)</c:formatCode>
                <c:ptCount val="10"/>
                <c:pt idx="0">
                  <c:v>13872.57259163</c:v>
                </c:pt>
                <c:pt idx="1">
                  <c:v>13734</c:v>
                </c:pt>
                <c:pt idx="2">
                  <c:v>10231.4</c:v>
                </c:pt>
                <c:pt idx="3">
                  <c:v>13336.7</c:v>
                </c:pt>
                <c:pt idx="4">
                  <c:v>14552.9</c:v>
                </c:pt>
                <c:pt idx="5">
                  <c:v>18652.3</c:v>
                </c:pt>
                <c:pt idx="6">
                  <c:v>22840.5</c:v>
                </c:pt>
                <c:pt idx="7">
                  <c:v>30140.2</c:v>
                </c:pt>
                <c:pt idx="8">
                  <c:v>32751.9</c:v>
                </c:pt>
                <c:pt idx="9">
                  <c:v>37980.199999999997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3B-460A-9051-E745197F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89696"/>
        <c:axId val="81825152"/>
      </c:barChart>
      <c:lineChart>
        <c:grouping val="standard"/>
        <c:varyColors val="0"/>
        <c:ser>
          <c:idx val="1"/>
          <c:order val="1"/>
          <c:tx>
            <c:strRef>
              <c:f>'INGRESOS TOTALES'!$C$39</c:f>
              <c:strCache>
                <c:ptCount val="1"/>
                <c:pt idx="0">
                  <c:v>%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'INGRESOS TOTALES'!$A$40:$A$49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'INGRESOS TOTALES'!$C$40:$C$49</c:f>
              <c:numCache>
                <c:formatCode>0.0%</c:formatCode>
                <c:ptCount val="10"/>
                <c:pt idx="0">
                  <c:v>0.27196963193139084</c:v>
                </c:pt>
                <c:pt idx="1">
                  <c:v>0.22236758167564191</c:v>
                </c:pt>
                <c:pt idx="2">
                  <c:v>0.16365081726239888</c:v>
                </c:pt>
                <c:pt idx="3">
                  <c:v>0.19174212210698238</c:v>
                </c:pt>
                <c:pt idx="4">
                  <c:v>0.18241334272585291</c:v>
                </c:pt>
                <c:pt idx="5">
                  <c:v>0.21317255361800072</c:v>
                </c:pt>
                <c:pt idx="6">
                  <c:v>0.24009851812840785</c:v>
                </c:pt>
                <c:pt idx="7">
                  <c:v>0.29628719416709348</c:v>
                </c:pt>
                <c:pt idx="8">
                  <c:v>0.32985968431993429</c:v>
                </c:pt>
                <c:pt idx="9">
                  <c:v>0.38514004096781385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3B-460A-9051-E745197F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91232"/>
        <c:axId val="128018688"/>
      </c:lineChart>
      <c:catAx>
        <c:axId val="633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1825152"/>
        <c:crosses val="autoZero"/>
        <c:auto val="1"/>
        <c:lblAlgn val="ctr"/>
        <c:lblOffset val="100"/>
        <c:noMultiLvlLbl val="0"/>
      </c:catAx>
      <c:valAx>
        <c:axId val="818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389696"/>
        <c:crosses val="autoZero"/>
        <c:crossBetween val="between"/>
      </c:valAx>
      <c:valAx>
        <c:axId val="12801868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391232"/>
        <c:crosses val="max"/>
        <c:crossBetween val="between"/>
      </c:valAx>
      <c:catAx>
        <c:axId val="6339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0186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 INGRESOS'!$A$38</c:f>
              <c:strCache>
                <c:ptCount val="1"/>
                <c:pt idx="0">
                  <c:v>VENTAS ANTICIPADAS DE PETRÓLEO - DERIVADOS Y POR CONVENIOS CON ENTIDADES DEL SECTOR PÚBLICO NO FINANCIERO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9035425254484083E-17"/>
                  <c:y val="-0.15584415584415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5.3493809144619245E-3"/>
                  <c:y val="-0.15584415584415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2.6746904572309623E-3"/>
                  <c:y val="-0.22943722943722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24675324675324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746904572308642E-3"/>
                  <c:y val="-0.25108225108225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3493809144620234E-3"/>
                  <c:y val="-0.32467532467532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INGRESOS'!$B$37:$K$37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'GRAF INGRESOS'!$B$38:$K$38</c:f>
              <c:numCache>
                <c:formatCode>General</c:formatCode>
                <c:ptCount val="10"/>
                <c:pt idx="2">
                  <c:v>1000</c:v>
                </c:pt>
                <c:pt idx="3">
                  <c:v>0</c:v>
                </c:pt>
                <c:pt idx="4">
                  <c:v>1000</c:v>
                </c:pt>
                <c:pt idx="5">
                  <c:v>0</c:v>
                </c:pt>
                <c:pt idx="6">
                  <c:v>1700</c:v>
                </c:pt>
                <c:pt idx="7">
                  <c:v>1800</c:v>
                </c:pt>
                <c:pt idx="8">
                  <c:v>1835</c:v>
                </c:pt>
                <c:pt idx="9">
                  <c:v>2445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3411712"/>
        <c:axId val="128023872"/>
      </c:barChart>
      <c:catAx>
        <c:axId val="634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023872"/>
        <c:crosses val="autoZero"/>
        <c:auto val="1"/>
        <c:lblAlgn val="ctr"/>
        <c:lblOffset val="100"/>
        <c:noMultiLvlLbl val="0"/>
      </c:catAx>
      <c:valAx>
        <c:axId val="128023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4117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C58D7-2DCE-40A2-8ACE-72E3116F7D0E}" type="doc">
      <dgm:prSet loTypeId="urn:microsoft.com/office/officeart/2005/8/layout/hList7" loCatId="list" qsTypeId="urn:microsoft.com/office/officeart/2005/8/quickstyle/simple3" qsCatId="simple" csTypeId="urn:microsoft.com/office/officeart/2005/8/colors/colorful5" csCatId="colorful" phldr="1"/>
      <dgm:spPr/>
    </dgm:pt>
    <dgm:pt modelId="{1AB76720-1573-4A3F-A795-77D08C3E042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Política Monetaria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ABD2B-AB54-41D6-BFB5-57FBC2A4BF90}" type="parTrans" cxnId="{3EE21E12-F459-4CC2-A9BD-BF84981086F3}">
      <dgm:prSet/>
      <dgm:spPr/>
      <dgm:t>
        <a:bodyPr/>
        <a:lstStyle/>
        <a:p>
          <a:endParaRPr lang="en-US"/>
        </a:p>
      </dgm:t>
    </dgm:pt>
    <dgm:pt modelId="{A1547CEF-2545-4FB5-ADD0-7B1E1F8826C3}" type="sibTrans" cxnId="{3EE21E12-F459-4CC2-A9BD-BF84981086F3}">
      <dgm:prSet/>
      <dgm:spPr/>
      <dgm:t>
        <a:bodyPr/>
        <a:lstStyle/>
        <a:p>
          <a:endParaRPr lang="en-US"/>
        </a:p>
      </dgm:t>
    </dgm:pt>
    <dgm:pt modelId="{27E4B29E-90DF-4BFC-A861-299AD62EA6C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10,7% INFLACIÓN: 3,30% DESEMPLEO: 7,8%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ADEFB-584A-44AD-B43D-1F864CDF745E}" type="parTrans" cxnId="{0ACDBF6B-7664-4202-821B-55AF748247D8}">
      <dgm:prSet/>
      <dgm:spPr/>
      <dgm:t>
        <a:bodyPr/>
        <a:lstStyle/>
        <a:p>
          <a:endParaRPr lang="en-US"/>
        </a:p>
      </dgm:t>
    </dgm:pt>
    <dgm:pt modelId="{24CCDEF1-7758-4E5B-8E1D-F7300AF41C38}" type="sibTrans" cxnId="{0ACDBF6B-7664-4202-821B-55AF748247D8}">
      <dgm:prSet/>
      <dgm:spPr/>
      <dgm:t>
        <a:bodyPr/>
        <a:lstStyle/>
        <a:p>
          <a:endParaRPr lang="en-US"/>
        </a:p>
      </dgm:t>
    </dgm:pt>
    <dgm:pt modelId="{AFDF2B74-0826-45CA-A033-4BA2705E55C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$100.598 millones de dólares INFLACIÓN: 4,55% DESEMPLEO: 5,7%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E8865-005A-49DC-839C-CC1C30F7682D}" type="parTrans" cxnId="{9D729299-624A-48B9-916E-7235253A51FE}">
      <dgm:prSet/>
      <dgm:spPr/>
      <dgm:t>
        <a:bodyPr/>
        <a:lstStyle/>
        <a:p>
          <a:endParaRPr lang="en-US"/>
        </a:p>
      </dgm:t>
    </dgm:pt>
    <dgm:pt modelId="{28FD266E-E1D9-4CDE-8D62-70194446E5B9}" type="sibTrans" cxnId="{9D729299-624A-48B9-916E-7235253A51FE}">
      <dgm:prSet/>
      <dgm:spPr/>
      <dgm:t>
        <a:bodyPr/>
        <a:lstStyle/>
        <a:p>
          <a:endParaRPr lang="en-US"/>
        </a:p>
      </dgm:t>
    </dgm:pt>
    <dgm:pt modelId="{12DB29FB-A4D8-4708-9ADC-67DADBD0A84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12% INFLACIÓN: 2,74% DESEMPLEO: 8,6%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3E104-486B-4FFC-A93E-1163F167EFBF}" type="parTrans" cxnId="{6BB7EEEC-CB50-46E7-B88C-87846BE130BA}">
      <dgm:prSet/>
      <dgm:spPr/>
      <dgm:t>
        <a:bodyPr/>
        <a:lstStyle/>
        <a:p>
          <a:endParaRPr lang="en-US"/>
        </a:p>
      </dgm:t>
    </dgm:pt>
    <dgm:pt modelId="{490CA2CF-C69E-4424-B1C9-9997B77FF75C}" type="sibTrans" cxnId="{6BB7EEEC-CB50-46E7-B88C-87846BE130BA}">
      <dgm:prSet/>
      <dgm:spPr/>
      <dgm:t>
        <a:bodyPr/>
        <a:lstStyle/>
        <a:p>
          <a:endParaRPr lang="en-US"/>
        </a:p>
      </dgm:t>
    </dgm:pt>
    <dgm:pt modelId="{428CE135-66A0-47A7-9BF1-8A2B9C0B5B7D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8,35% INFLACIÓN: 12,48% DESEMPLEO: 9,2%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6C8B5-29B2-420E-AE59-AA926144D250}" type="parTrans" cxnId="{88E60CB7-773B-4AF9-A558-F42AF06994E2}">
      <dgm:prSet/>
      <dgm:spPr/>
      <dgm:t>
        <a:bodyPr/>
        <a:lstStyle/>
        <a:p>
          <a:endParaRPr lang="en-US"/>
        </a:p>
      </dgm:t>
    </dgm:pt>
    <dgm:pt modelId="{45627A40-91DE-4F6B-AC77-D290A298D8AF}" type="sibTrans" cxnId="{88E60CB7-773B-4AF9-A558-F42AF06994E2}">
      <dgm:prSet/>
      <dgm:spPr/>
      <dgm:t>
        <a:bodyPr/>
        <a:lstStyle/>
        <a:p>
          <a:endParaRPr lang="en-US"/>
        </a:p>
      </dgm:t>
    </dgm:pt>
    <dgm:pt modelId="{8A794DF4-1482-4136-80A2-2041660E1487}" type="pres">
      <dgm:prSet presAssocID="{168C58D7-2DCE-40A2-8ACE-72E3116F7D0E}" presName="Name0" presStyleCnt="0">
        <dgm:presLayoutVars>
          <dgm:dir/>
          <dgm:resizeHandles val="exact"/>
        </dgm:presLayoutVars>
      </dgm:prSet>
      <dgm:spPr/>
    </dgm:pt>
    <dgm:pt modelId="{D09BF402-16DC-494B-AA37-931D63562874}" type="pres">
      <dgm:prSet presAssocID="{168C58D7-2DCE-40A2-8ACE-72E3116F7D0E}" presName="fgShape" presStyleLbl="fgShp" presStyleIdx="0" presStyleCnt="1"/>
      <dgm:spPr/>
    </dgm:pt>
    <dgm:pt modelId="{A7EFF445-32EA-445A-B94A-D625B745BDF6}" type="pres">
      <dgm:prSet presAssocID="{168C58D7-2DCE-40A2-8ACE-72E3116F7D0E}" presName="linComp" presStyleCnt="0"/>
      <dgm:spPr/>
    </dgm:pt>
    <dgm:pt modelId="{9104A020-D409-400B-B2EB-8DD8E875EDF1}" type="pres">
      <dgm:prSet presAssocID="{1AB76720-1573-4A3F-A795-77D08C3E042A}" presName="compNode" presStyleCnt="0"/>
      <dgm:spPr/>
    </dgm:pt>
    <dgm:pt modelId="{4A30FE25-E067-4381-B809-967161CF25FD}" type="pres">
      <dgm:prSet presAssocID="{1AB76720-1573-4A3F-A795-77D08C3E042A}" presName="bkgdShape" presStyleLbl="node1" presStyleIdx="0" presStyleCnt="5"/>
      <dgm:spPr/>
      <dgm:t>
        <a:bodyPr/>
        <a:lstStyle/>
        <a:p>
          <a:endParaRPr lang="en-US"/>
        </a:p>
      </dgm:t>
    </dgm:pt>
    <dgm:pt modelId="{31F6391B-A65C-4271-A37A-AC1FACE0E712}" type="pres">
      <dgm:prSet presAssocID="{1AB76720-1573-4A3F-A795-77D08C3E042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5217-225D-400A-974A-DD6E7460E3FC}" type="pres">
      <dgm:prSet presAssocID="{1AB76720-1573-4A3F-A795-77D08C3E042A}" presName="invisiNode" presStyleLbl="node1" presStyleIdx="0" presStyleCnt="5"/>
      <dgm:spPr/>
    </dgm:pt>
    <dgm:pt modelId="{7A496C30-F300-4901-8A2A-46DFBB84B02D}" type="pres">
      <dgm:prSet presAssocID="{1AB76720-1573-4A3F-A795-77D08C3E042A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B79D1A-678B-4FC9-8FB0-412E5C250090}" type="pres">
      <dgm:prSet presAssocID="{A1547CEF-2545-4FB5-ADD0-7B1E1F8826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C9FEF6-CA2D-4863-AA70-CF2ABF52609E}" type="pres">
      <dgm:prSet presAssocID="{428CE135-66A0-47A7-9BF1-8A2B9C0B5B7D}" presName="compNode" presStyleCnt="0"/>
      <dgm:spPr/>
    </dgm:pt>
    <dgm:pt modelId="{9F850F51-A849-4663-B4E1-1915273F6D4E}" type="pres">
      <dgm:prSet presAssocID="{428CE135-66A0-47A7-9BF1-8A2B9C0B5B7D}" presName="bkgdShape" presStyleLbl="node1" presStyleIdx="1" presStyleCnt="5"/>
      <dgm:spPr/>
      <dgm:t>
        <a:bodyPr/>
        <a:lstStyle/>
        <a:p>
          <a:endParaRPr lang="en-US"/>
        </a:p>
      </dgm:t>
    </dgm:pt>
    <dgm:pt modelId="{D44668E8-65FF-4D23-AB68-2D37FF114E20}" type="pres">
      <dgm:prSet presAssocID="{428CE135-66A0-47A7-9BF1-8A2B9C0B5B7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FA81B-78F0-40C0-88F5-905EBCDDF193}" type="pres">
      <dgm:prSet presAssocID="{428CE135-66A0-47A7-9BF1-8A2B9C0B5B7D}" presName="invisiNode" presStyleLbl="node1" presStyleIdx="1" presStyleCnt="5"/>
      <dgm:spPr/>
    </dgm:pt>
    <dgm:pt modelId="{228932C5-53A8-4887-A006-9DB36E2F0259}" type="pres">
      <dgm:prSet presAssocID="{428CE135-66A0-47A7-9BF1-8A2B9C0B5B7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9B4181-A5FF-4A96-B431-E4852B9AA674}" type="pres">
      <dgm:prSet presAssocID="{45627A40-91DE-4F6B-AC77-D290A298D8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FFF889-73B8-450A-9CDC-4444CC093A65}" type="pres">
      <dgm:prSet presAssocID="{12DB29FB-A4D8-4708-9ADC-67DADBD0A840}" presName="compNode" presStyleCnt="0"/>
      <dgm:spPr/>
    </dgm:pt>
    <dgm:pt modelId="{DBF24AE1-DB08-4137-9882-BDFF500A90BB}" type="pres">
      <dgm:prSet presAssocID="{12DB29FB-A4D8-4708-9ADC-67DADBD0A840}" presName="bkgdShape" presStyleLbl="node1" presStyleIdx="2" presStyleCnt="5"/>
      <dgm:spPr/>
      <dgm:t>
        <a:bodyPr/>
        <a:lstStyle/>
        <a:p>
          <a:endParaRPr lang="en-US"/>
        </a:p>
      </dgm:t>
    </dgm:pt>
    <dgm:pt modelId="{9AD466B5-518E-45EC-8F5E-96DDB78622C4}" type="pres">
      <dgm:prSet presAssocID="{12DB29FB-A4D8-4708-9ADC-67DADBD0A84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1D92E-20C5-471A-9155-A22AC0A29E0B}" type="pres">
      <dgm:prSet presAssocID="{12DB29FB-A4D8-4708-9ADC-67DADBD0A840}" presName="invisiNode" presStyleLbl="node1" presStyleIdx="2" presStyleCnt="5"/>
      <dgm:spPr/>
    </dgm:pt>
    <dgm:pt modelId="{8F5152D6-3EAE-4253-A49D-40A92B6CDEE1}" type="pres">
      <dgm:prSet presAssocID="{12DB29FB-A4D8-4708-9ADC-67DADBD0A840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D880C7-922B-48BC-93AB-DAC538EF7E77}" type="pres">
      <dgm:prSet presAssocID="{490CA2CF-C69E-4424-B1C9-9997B77FF7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EAAF34-6F2D-4B8B-8260-1D2DF40FC021}" type="pres">
      <dgm:prSet presAssocID="{27E4B29E-90DF-4BFC-A861-299AD62EA6CA}" presName="compNode" presStyleCnt="0"/>
      <dgm:spPr/>
    </dgm:pt>
    <dgm:pt modelId="{398A7285-F682-4792-A9E4-01378123F13B}" type="pres">
      <dgm:prSet presAssocID="{27E4B29E-90DF-4BFC-A861-299AD62EA6CA}" presName="bkgdShape" presStyleLbl="node1" presStyleIdx="3" presStyleCnt="5"/>
      <dgm:spPr/>
      <dgm:t>
        <a:bodyPr/>
        <a:lstStyle/>
        <a:p>
          <a:endParaRPr lang="en-US"/>
        </a:p>
      </dgm:t>
    </dgm:pt>
    <dgm:pt modelId="{C1440E21-86B0-46FD-8D6A-760E20B71A9B}" type="pres">
      <dgm:prSet presAssocID="{27E4B29E-90DF-4BFC-A861-299AD62EA6C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2DBF4-A389-441D-B3AE-B17BFEF8606B}" type="pres">
      <dgm:prSet presAssocID="{27E4B29E-90DF-4BFC-A861-299AD62EA6CA}" presName="invisiNode" presStyleLbl="node1" presStyleIdx="3" presStyleCnt="5"/>
      <dgm:spPr/>
    </dgm:pt>
    <dgm:pt modelId="{FDFFFA42-D514-44FE-9610-F39BA951A10A}" type="pres">
      <dgm:prSet presAssocID="{27E4B29E-90DF-4BFC-A861-299AD62EA6CA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3F4649F-1829-4B14-8212-D8188277B5C0}" type="pres">
      <dgm:prSet presAssocID="{24CCDEF1-7758-4E5B-8E1D-F7300AF41C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4247DD-DAA3-44DC-A9D3-341B3A3F85E1}" type="pres">
      <dgm:prSet presAssocID="{AFDF2B74-0826-45CA-A033-4BA2705E55CF}" presName="compNode" presStyleCnt="0"/>
      <dgm:spPr/>
    </dgm:pt>
    <dgm:pt modelId="{10A1E5D6-B272-431A-AA86-20243E1001FC}" type="pres">
      <dgm:prSet presAssocID="{AFDF2B74-0826-45CA-A033-4BA2705E55CF}" presName="bkgdShape" presStyleLbl="node1" presStyleIdx="4" presStyleCnt="5"/>
      <dgm:spPr/>
      <dgm:t>
        <a:bodyPr/>
        <a:lstStyle/>
        <a:p>
          <a:endParaRPr lang="en-US"/>
        </a:p>
      </dgm:t>
    </dgm:pt>
    <dgm:pt modelId="{BCA13588-6308-423D-BE50-B45964A7AF9A}" type="pres">
      <dgm:prSet presAssocID="{AFDF2B74-0826-45CA-A033-4BA2705E55C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59768-C9B1-4C9E-9683-E7BF5E48686C}" type="pres">
      <dgm:prSet presAssocID="{AFDF2B74-0826-45CA-A033-4BA2705E55CF}" presName="invisiNode" presStyleLbl="node1" presStyleIdx="4" presStyleCnt="5"/>
      <dgm:spPr/>
    </dgm:pt>
    <dgm:pt modelId="{8B475127-AFD8-4AD9-A191-A4FE666F0988}" type="pres">
      <dgm:prSet presAssocID="{AFDF2B74-0826-45CA-A033-4BA2705E55CF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49DDCA6-5C90-4003-9C35-93ED1E063DD5}" type="presOf" srcId="{AFDF2B74-0826-45CA-A033-4BA2705E55CF}" destId="{BCA13588-6308-423D-BE50-B45964A7AF9A}" srcOrd="1" destOrd="0" presId="urn:microsoft.com/office/officeart/2005/8/layout/hList7"/>
    <dgm:cxn modelId="{88E60CB7-773B-4AF9-A558-F42AF06994E2}" srcId="{168C58D7-2DCE-40A2-8ACE-72E3116F7D0E}" destId="{428CE135-66A0-47A7-9BF1-8A2B9C0B5B7D}" srcOrd="1" destOrd="0" parTransId="{4196C8B5-29B2-420E-AE59-AA926144D250}" sibTransId="{45627A40-91DE-4F6B-AC77-D290A298D8AF}"/>
    <dgm:cxn modelId="{9D729299-624A-48B9-916E-7235253A51FE}" srcId="{168C58D7-2DCE-40A2-8ACE-72E3116F7D0E}" destId="{AFDF2B74-0826-45CA-A033-4BA2705E55CF}" srcOrd="4" destOrd="0" parTransId="{D3CE8865-005A-49DC-839C-CC1C30F7682D}" sibTransId="{28FD266E-E1D9-4CDE-8D62-70194446E5B9}"/>
    <dgm:cxn modelId="{3EE21E12-F459-4CC2-A9BD-BF84981086F3}" srcId="{168C58D7-2DCE-40A2-8ACE-72E3116F7D0E}" destId="{1AB76720-1573-4A3F-A795-77D08C3E042A}" srcOrd="0" destOrd="0" parTransId="{198ABD2B-AB54-41D6-BFB5-57FBC2A4BF90}" sibTransId="{A1547CEF-2545-4FB5-ADD0-7B1E1F8826C3}"/>
    <dgm:cxn modelId="{0E226D59-5DB2-407A-A394-106EFA6FFCBD}" type="presOf" srcId="{428CE135-66A0-47A7-9BF1-8A2B9C0B5B7D}" destId="{9F850F51-A849-4663-B4E1-1915273F6D4E}" srcOrd="0" destOrd="0" presId="urn:microsoft.com/office/officeart/2005/8/layout/hList7"/>
    <dgm:cxn modelId="{0ACDBF6B-7664-4202-821B-55AF748247D8}" srcId="{168C58D7-2DCE-40A2-8ACE-72E3116F7D0E}" destId="{27E4B29E-90DF-4BFC-A861-299AD62EA6CA}" srcOrd="3" destOrd="0" parTransId="{0F3ADEFB-584A-44AD-B43D-1F864CDF745E}" sibTransId="{24CCDEF1-7758-4E5B-8E1D-F7300AF41C38}"/>
    <dgm:cxn modelId="{6FE44C41-E9B5-4BFB-9E32-E87174CC5C9F}" type="presOf" srcId="{12DB29FB-A4D8-4708-9ADC-67DADBD0A840}" destId="{9AD466B5-518E-45EC-8F5E-96DDB78622C4}" srcOrd="1" destOrd="0" presId="urn:microsoft.com/office/officeart/2005/8/layout/hList7"/>
    <dgm:cxn modelId="{3949F598-8E7E-42AB-8696-7056EB251FE5}" type="presOf" srcId="{AFDF2B74-0826-45CA-A033-4BA2705E55CF}" destId="{10A1E5D6-B272-431A-AA86-20243E1001FC}" srcOrd="0" destOrd="0" presId="urn:microsoft.com/office/officeart/2005/8/layout/hList7"/>
    <dgm:cxn modelId="{6620D5A0-DBF4-40CE-BC09-C51453AE915F}" type="presOf" srcId="{490CA2CF-C69E-4424-B1C9-9997B77FF75C}" destId="{D3D880C7-922B-48BC-93AB-DAC538EF7E77}" srcOrd="0" destOrd="0" presId="urn:microsoft.com/office/officeart/2005/8/layout/hList7"/>
    <dgm:cxn modelId="{5D53B107-2B00-4187-BC6F-13642ABB4E11}" type="presOf" srcId="{428CE135-66A0-47A7-9BF1-8A2B9C0B5B7D}" destId="{D44668E8-65FF-4D23-AB68-2D37FF114E20}" srcOrd="1" destOrd="0" presId="urn:microsoft.com/office/officeart/2005/8/layout/hList7"/>
    <dgm:cxn modelId="{6BB7EEEC-CB50-46E7-B88C-87846BE130BA}" srcId="{168C58D7-2DCE-40A2-8ACE-72E3116F7D0E}" destId="{12DB29FB-A4D8-4708-9ADC-67DADBD0A840}" srcOrd="2" destOrd="0" parTransId="{A5A3E104-486B-4FFC-A93E-1163F167EFBF}" sibTransId="{490CA2CF-C69E-4424-B1C9-9997B77FF75C}"/>
    <dgm:cxn modelId="{A926867F-B8E1-4413-A11B-D4891EE52713}" type="presOf" srcId="{1AB76720-1573-4A3F-A795-77D08C3E042A}" destId="{31F6391B-A65C-4271-A37A-AC1FACE0E712}" srcOrd="1" destOrd="0" presId="urn:microsoft.com/office/officeart/2005/8/layout/hList7"/>
    <dgm:cxn modelId="{A5387FBA-F80D-48AF-BCCA-B77BDCD14281}" type="presOf" srcId="{27E4B29E-90DF-4BFC-A861-299AD62EA6CA}" destId="{398A7285-F682-4792-A9E4-01378123F13B}" srcOrd="0" destOrd="0" presId="urn:microsoft.com/office/officeart/2005/8/layout/hList7"/>
    <dgm:cxn modelId="{571A737C-C0D2-4F29-8A4C-97A07771F8BC}" type="presOf" srcId="{27E4B29E-90DF-4BFC-A861-299AD62EA6CA}" destId="{C1440E21-86B0-46FD-8D6A-760E20B71A9B}" srcOrd="1" destOrd="0" presId="urn:microsoft.com/office/officeart/2005/8/layout/hList7"/>
    <dgm:cxn modelId="{CE2ADF2E-920B-4071-97B9-048280EE7C3B}" type="presOf" srcId="{168C58D7-2DCE-40A2-8ACE-72E3116F7D0E}" destId="{8A794DF4-1482-4136-80A2-2041660E1487}" srcOrd="0" destOrd="0" presId="urn:microsoft.com/office/officeart/2005/8/layout/hList7"/>
    <dgm:cxn modelId="{9BCB1839-A728-4086-9C85-C27E89F49732}" type="presOf" srcId="{1AB76720-1573-4A3F-A795-77D08C3E042A}" destId="{4A30FE25-E067-4381-B809-967161CF25FD}" srcOrd="0" destOrd="0" presId="urn:microsoft.com/office/officeart/2005/8/layout/hList7"/>
    <dgm:cxn modelId="{39198A6D-EC39-4C6D-8633-23A53134CA1A}" type="presOf" srcId="{A1547CEF-2545-4FB5-ADD0-7B1E1F8826C3}" destId="{9EB79D1A-678B-4FC9-8FB0-412E5C250090}" srcOrd="0" destOrd="0" presId="urn:microsoft.com/office/officeart/2005/8/layout/hList7"/>
    <dgm:cxn modelId="{9820FB07-3339-4C62-A4E1-187A01A1E8B7}" type="presOf" srcId="{45627A40-91DE-4F6B-AC77-D290A298D8AF}" destId="{6A9B4181-A5FF-4A96-B431-E4852B9AA674}" srcOrd="0" destOrd="0" presId="urn:microsoft.com/office/officeart/2005/8/layout/hList7"/>
    <dgm:cxn modelId="{D8398C4B-18A6-4352-B5CA-98279EF513FC}" type="presOf" srcId="{24CCDEF1-7758-4E5B-8E1D-F7300AF41C38}" destId="{53F4649F-1829-4B14-8212-D8188277B5C0}" srcOrd="0" destOrd="0" presId="urn:microsoft.com/office/officeart/2005/8/layout/hList7"/>
    <dgm:cxn modelId="{C281D7A6-253C-4250-8B3C-092ECF6D551C}" type="presOf" srcId="{12DB29FB-A4D8-4708-9ADC-67DADBD0A840}" destId="{DBF24AE1-DB08-4137-9882-BDFF500A90BB}" srcOrd="0" destOrd="0" presId="urn:microsoft.com/office/officeart/2005/8/layout/hList7"/>
    <dgm:cxn modelId="{945D6AA9-8B50-4F2F-99DC-4E89130FE43A}" type="presParOf" srcId="{8A794DF4-1482-4136-80A2-2041660E1487}" destId="{D09BF402-16DC-494B-AA37-931D63562874}" srcOrd="0" destOrd="0" presId="urn:microsoft.com/office/officeart/2005/8/layout/hList7"/>
    <dgm:cxn modelId="{797B5DBC-670E-4F64-9E6F-6E6AE9E90074}" type="presParOf" srcId="{8A794DF4-1482-4136-80A2-2041660E1487}" destId="{A7EFF445-32EA-445A-B94A-D625B745BDF6}" srcOrd="1" destOrd="0" presId="urn:microsoft.com/office/officeart/2005/8/layout/hList7"/>
    <dgm:cxn modelId="{19BBE40B-72BD-4BE0-9B5F-9246AD7B685E}" type="presParOf" srcId="{A7EFF445-32EA-445A-B94A-D625B745BDF6}" destId="{9104A020-D409-400B-B2EB-8DD8E875EDF1}" srcOrd="0" destOrd="0" presId="urn:microsoft.com/office/officeart/2005/8/layout/hList7"/>
    <dgm:cxn modelId="{1515EC12-DED8-4D7A-A2BA-73EFC790259D}" type="presParOf" srcId="{9104A020-D409-400B-B2EB-8DD8E875EDF1}" destId="{4A30FE25-E067-4381-B809-967161CF25FD}" srcOrd="0" destOrd="0" presId="urn:microsoft.com/office/officeart/2005/8/layout/hList7"/>
    <dgm:cxn modelId="{5B342893-F946-4A52-B2FF-8D3DE3908421}" type="presParOf" srcId="{9104A020-D409-400B-B2EB-8DD8E875EDF1}" destId="{31F6391B-A65C-4271-A37A-AC1FACE0E712}" srcOrd="1" destOrd="0" presId="urn:microsoft.com/office/officeart/2005/8/layout/hList7"/>
    <dgm:cxn modelId="{D30952AE-8ADF-4624-AB42-F366026F669A}" type="presParOf" srcId="{9104A020-D409-400B-B2EB-8DD8E875EDF1}" destId="{B10F5217-225D-400A-974A-DD6E7460E3FC}" srcOrd="2" destOrd="0" presId="urn:microsoft.com/office/officeart/2005/8/layout/hList7"/>
    <dgm:cxn modelId="{CA7A7429-E006-454F-9EC5-65704E40A62C}" type="presParOf" srcId="{9104A020-D409-400B-B2EB-8DD8E875EDF1}" destId="{7A496C30-F300-4901-8A2A-46DFBB84B02D}" srcOrd="3" destOrd="0" presId="urn:microsoft.com/office/officeart/2005/8/layout/hList7"/>
    <dgm:cxn modelId="{6CAD24FE-D355-4DF9-9FB9-6C45F12A09D4}" type="presParOf" srcId="{A7EFF445-32EA-445A-B94A-D625B745BDF6}" destId="{9EB79D1A-678B-4FC9-8FB0-412E5C250090}" srcOrd="1" destOrd="0" presId="urn:microsoft.com/office/officeart/2005/8/layout/hList7"/>
    <dgm:cxn modelId="{510244BF-1CE5-4E88-934B-EE9F6EF47B6E}" type="presParOf" srcId="{A7EFF445-32EA-445A-B94A-D625B745BDF6}" destId="{20C9FEF6-CA2D-4863-AA70-CF2ABF52609E}" srcOrd="2" destOrd="0" presId="urn:microsoft.com/office/officeart/2005/8/layout/hList7"/>
    <dgm:cxn modelId="{068553DA-4451-4902-9AAE-C21F006FD0E8}" type="presParOf" srcId="{20C9FEF6-CA2D-4863-AA70-CF2ABF52609E}" destId="{9F850F51-A849-4663-B4E1-1915273F6D4E}" srcOrd="0" destOrd="0" presId="urn:microsoft.com/office/officeart/2005/8/layout/hList7"/>
    <dgm:cxn modelId="{8402762F-7A00-45C0-8FEB-13E583147576}" type="presParOf" srcId="{20C9FEF6-CA2D-4863-AA70-CF2ABF52609E}" destId="{D44668E8-65FF-4D23-AB68-2D37FF114E20}" srcOrd="1" destOrd="0" presId="urn:microsoft.com/office/officeart/2005/8/layout/hList7"/>
    <dgm:cxn modelId="{4461764A-5B35-49B4-A6AA-FF14DFD41D11}" type="presParOf" srcId="{20C9FEF6-CA2D-4863-AA70-CF2ABF52609E}" destId="{C79FA81B-78F0-40C0-88F5-905EBCDDF193}" srcOrd="2" destOrd="0" presId="urn:microsoft.com/office/officeart/2005/8/layout/hList7"/>
    <dgm:cxn modelId="{480D0E70-FCBB-4972-A49A-5A3F4D9C9997}" type="presParOf" srcId="{20C9FEF6-CA2D-4863-AA70-CF2ABF52609E}" destId="{228932C5-53A8-4887-A006-9DB36E2F0259}" srcOrd="3" destOrd="0" presId="urn:microsoft.com/office/officeart/2005/8/layout/hList7"/>
    <dgm:cxn modelId="{EB4F4EED-5757-4634-BAC9-8910C93A57E9}" type="presParOf" srcId="{A7EFF445-32EA-445A-B94A-D625B745BDF6}" destId="{6A9B4181-A5FF-4A96-B431-E4852B9AA674}" srcOrd="3" destOrd="0" presId="urn:microsoft.com/office/officeart/2005/8/layout/hList7"/>
    <dgm:cxn modelId="{D3E15241-FD9A-41A9-91B1-D79FD6FE786C}" type="presParOf" srcId="{A7EFF445-32EA-445A-B94A-D625B745BDF6}" destId="{C0FFF889-73B8-450A-9CDC-4444CC093A65}" srcOrd="4" destOrd="0" presId="urn:microsoft.com/office/officeart/2005/8/layout/hList7"/>
    <dgm:cxn modelId="{16130ADF-E91F-4A3B-AEFE-9D475829602F}" type="presParOf" srcId="{C0FFF889-73B8-450A-9CDC-4444CC093A65}" destId="{DBF24AE1-DB08-4137-9882-BDFF500A90BB}" srcOrd="0" destOrd="0" presId="urn:microsoft.com/office/officeart/2005/8/layout/hList7"/>
    <dgm:cxn modelId="{2337A07F-94C4-4D96-B989-A9722037FC68}" type="presParOf" srcId="{C0FFF889-73B8-450A-9CDC-4444CC093A65}" destId="{9AD466B5-518E-45EC-8F5E-96DDB78622C4}" srcOrd="1" destOrd="0" presId="urn:microsoft.com/office/officeart/2005/8/layout/hList7"/>
    <dgm:cxn modelId="{72FFB52E-F44C-4968-8E4D-4735F92D618F}" type="presParOf" srcId="{C0FFF889-73B8-450A-9CDC-4444CC093A65}" destId="{7EB1D92E-20C5-471A-9155-A22AC0A29E0B}" srcOrd="2" destOrd="0" presId="urn:microsoft.com/office/officeart/2005/8/layout/hList7"/>
    <dgm:cxn modelId="{EE93C1FD-E976-4A9F-A4CC-775D61BA1513}" type="presParOf" srcId="{C0FFF889-73B8-450A-9CDC-4444CC093A65}" destId="{8F5152D6-3EAE-4253-A49D-40A92B6CDEE1}" srcOrd="3" destOrd="0" presId="urn:microsoft.com/office/officeart/2005/8/layout/hList7"/>
    <dgm:cxn modelId="{79A7AC49-67FB-4D84-A301-1D90E3D48C4C}" type="presParOf" srcId="{A7EFF445-32EA-445A-B94A-D625B745BDF6}" destId="{D3D880C7-922B-48BC-93AB-DAC538EF7E77}" srcOrd="5" destOrd="0" presId="urn:microsoft.com/office/officeart/2005/8/layout/hList7"/>
    <dgm:cxn modelId="{1CAD4FDB-A912-4BB2-B8AF-7EBF019F0F87}" type="presParOf" srcId="{A7EFF445-32EA-445A-B94A-D625B745BDF6}" destId="{B3EAAF34-6F2D-4B8B-8260-1D2DF40FC021}" srcOrd="6" destOrd="0" presId="urn:microsoft.com/office/officeart/2005/8/layout/hList7"/>
    <dgm:cxn modelId="{3AF5169A-D385-462D-BA71-8159001BA09D}" type="presParOf" srcId="{B3EAAF34-6F2D-4B8B-8260-1D2DF40FC021}" destId="{398A7285-F682-4792-A9E4-01378123F13B}" srcOrd="0" destOrd="0" presId="urn:microsoft.com/office/officeart/2005/8/layout/hList7"/>
    <dgm:cxn modelId="{13A0AEF1-0D4E-4DDE-865C-F6B92F2EFB02}" type="presParOf" srcId="{B3EAAF34-6F2D-4B8B-8260-1D2DF40FC021}" destId="{C1440E21-86B0-46FD-8D6A-760E20B71A9B}" srcOrd="1" destOrd="0" presId="urn:microsoft.com/office/officeart/2005/8/layout/hList7"/>
    <dgm:cxn modelId="{9A97FC15-E8DD-4A56-BCB7-28976C980226}" type="presParOf" srcId="{B3EAAF34-6F2D-4B8B-8260-1D2DF40FC021}" destId="{FF62DBF4-A389-441D-B3AE-B17BFEF8606B}" srcOrd="2" destOrd="0" presId="urn:microsoft.com/office/officeart/2005/8/layout/hList7"/>
    <dgm:cxn modelId="{C82DF4D7-52DF-4386-975E-934ED3A98052}" type="presParOf" srcId="{B3EAAF34-6F2D-4B8B-8260-1D2DF40FC021}" destId="{FDFFFA42-D514-44FE-9610-F39BA951A10A}" srcOrd="3" destOrd="0" presId="urn:microsoft.com/office/officeart/2005/8/layout/hList7"/>
    <dgm:cxn modelId="{A2C50E26-09EA-49F0-AEAA-64E1052BEF1B}" type="presParOf" srcId="{A7EFF445-32EA-445A-B94A-D625B745BDF6}" destId="{53F4649F-1829-4B14-8212-D8188277B5C0}" srcOrd="7" destOrd="0" presId="urn:microsoft.com/office/officeart/2005/8/layout/hList7"/>
    <dgm:cxn modelId="{D80F56EF-28A1-409A-9925-C4E40E627CD9}" type="presParOf" srcId="{A7EFF445-32EA-445A-B94A-D625B745BDF6}" destId="{624247DD-DAA3-44DC-A9D3-341B3A3F85E1}" srcOrd="8" destOrd="0" presId="urn:microsoft.com/office/officeart/2005/8/layout/hList7"/>
    <dgm:cxn modelId="{0F8C0ACC-B415-471B-83B7-A73698542131}" type="presParOf" srcId="{624247DD-DAA3-44DC-A9D3-341B3A3F85E1}" destId="{10A1E5D6-B272-431A-AA86-20243E1001FC}" srcOrd="0" destOrd="0" presId="urn:microsoft.com/office/officeart/2005/8/layout/hList7"/>
    <dgm:cxn modelId="{9D208F67-45C9-4325-BE58-47FF686B8A4C}" type="presParOf" srcId="{624247DD-DAA3-44DC-A9D3-341B3A3F85E1}" destId="{BCA13588-6308-423D-BE50-B45964A7AF9A}" srcOrd="1" destOrd="0" presId="urn:microsoft.com/office/officeart/2005/8/layout/hList7"/>
    <dgm:cxn modelId="{D07931FB-0AC6-4754-98AC-33219E06040B}" type="presParOf" srcId="{624247DD-DAA3-44DC-A9D3-341B3A3F85E1}" destId="{04F59768-C9B1-4C9E-9683-E7BF5E48686C}" srcOrd="2" destOrd="0" presId="urn:microsoft.com/office/officeart/2005/8/layout/hList7"/>
    <dgm:cxn modelId="{DBFE186A-3951-4E6A-9DDA-26C9CBADEA75}" type="presParOf" srcId="{624247DD-DAA3-44DC-A9D3-341B3A3F85E1}" destId="{8B475127-AFD8-4AD9-A191-A4FE666F09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F3C9A-5585-4C04-80B4-BD521CA663B8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26BC70-C946-47AE-9750-8E3BB008684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Balance económico  en el gobierno del Eco. Rafael Correa Delgado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8F4A2-F092-4897-B124-4BAAF3535C15}" type="parTrans" cxnId="{C9B3078D-1011-434F-BB36-FF1C82E487C2}">
      <dgm:prSet/>
      <dgm:spPr/>
      <dgm:t>
        <a:bodyPr/>
        <a:lstStyle/>
        <a:p>
          <a:endParaRPr lang="en-US"/>
        </a:p>
      </dgm:t>
    </dgm:pt>
    <dgm:pt modelId="{3C517E9E-26C4-405A-B4AF-ABA2E8A96EFC}" type="sibTrans" cxnId="{C9B3078D-1011-434F-BB36-FF1C82E487C2}">
      <dgm:prSet/>
      <dgm:spPr/>
      <dgm:t>
        <a:bodyPr/>
        <a:lstStyle/>
        <a:p>
          <a:endParaRPr lang="en-US"/>
        </a:p>
      </dgm:t>
    </dgm:pt>
    <dgm:pt modelId="{45416A09-3DC2-4868-A96A-61F78183087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Tendencia del precio del barril de petróleo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8CD00-5941-46D8-85D2-3B858C6C942B}" type="parTrans" cxnId="{F3FA21FC-6842-49A5-8F1E-7C25040D8D58}">
      <dgm:prSet/>
      <dgm:spPr/>
      <dgm:t>
        <a:bodyPr/>
        <a:lstStyle/>
        <a:p>
          <a:endParaRPr lang="en-US"/>
        </a:p>
      </dgm:t>
    </dgm:pt>
    <dgm:pt modelId="{DDE31A7A-29DB-470D-ADDD-47F9E926A7E8}" type="sibTrans" cxnId="{F3FA21FC-6842-49A5-8F1E-7C25040D8D58}">
      <dgm:prSet/>
      <dgm:spPr/>
      <dgm:t>
        <a:bodyPr/>
        <a:lstStyle/>
        <a:p>
          <a:endParaRPr lang="en-US"/>
        </a:p>
      </dgm:t>
    </dgm:pt>
    <dgm:pt modelId="{48C96E51-CFFB-404A-B811-2F3FC1D5A20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Tendencia de recaudación tributaria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8137E-C08F-48CA-9CE7-D0E5C41AEDCE}" type="parTrans" cxnId="{8D3B68E0-C455-479E-AE98-227D2B3FEF0F}">
      <dgm:prSet/>
      <dgm:spPr/>
      <dgm:t>
        <a:bodyPr/>
        <a:lstStyle/>
        <a:p>
          <a:endParaRPr lang="en-US"/>
        </a:p>
      </dgm:t>
    </dgm:pt>
    <dgm:pt modelId="{6D8DCC41-F4FD-4CA4-8BBB-895ED51D205C}" type="sibTrans" cxnId="{8D3B68E0-C455-479E-AE98-227D2B3FEF0F}">
      <dgm:prSet/>
      <dgm:spPr/>
      <dgm:t>
        <a:bodyPr/>
        <a:lstStyle/>
        <a:p>
          <a:endParaRPr lang="en-US"/>
        </a:p>
      </dgm:t>
    </dgm:pt>
    <dgm:pt modelId="{7A7FE2C1-8F7F-4E21-A982-917B1A2E1A4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de la deuda pública externa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E7442-70A2-4495-87FB-A60295CF2B51}" type="parTrans" cxnId="{E479A345-9558-45F7-B0A0-78EC098E777C}">
      <dgm:prSet/>
      <dgm:spPr/>
      <dgm:t>
        <a:bodyPr/>
        <a:lstStyle/>
        <a:p>
          <a:endParaRPr lang="en-US"/>
        </a:p>
      </dgm:t>
    </dgm:pt>
    <dgm:pt modelId="{E273CEA7-291C-4581-9F53-19EE2364E030}" type="sibTrans" cxnId="{E479A345-9558-45F7-B0A0-78EC098E777C}">
      <dgm:prSet/>
      <dgm:spPr/>
      <dgm:t>
        <a:bodyPr/>
        <a:lstStyle/>
        <a:p>
          <a:endParaRPr lang="en-US"/>
        </a:p>
      </dgm:t>
    </dgm:pt>
    <dgm:pt modelId="{A68C58E8-51E1-4783-AC76-D6885FBD358E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Medidas en relación al gasto público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93843-67E3-4BC9-9EA8-78016B0654DC}" type="parTrans" cxnId="{D613A61B-FA70-472A-A0B1-F954E9A3192C}">
      <dgm:prSet/>
      <dgm:spPr/>
      <dgm:t>
        <a:bodyPr/>
        <a:lstStyle/>
        <a:p>
          <a:endParaRPr lang="en-US"/>
        </a:p>
      </dgm:t>
    </dgm:pt>
    <dgm:pt modelId="{55A6A00D-18EA-405E-88AF-5020780B50D5}" type="sibTrans" cxnId="{D613A61B-FA70-472A-A0B1-F954E9A3192C}">
      <dgm:prSet/>
      <dgm:spPr/>
      <dgm:t>
        <a:bodyPr/>
        <a:lstStyle/>
        <a:p>
          <a:endParaRPr lang="en-US"/>
        </a:p>
      </dgm:t>
    </dgm:pt>
    <dgm:pt modelId="{AAD618A7-89F3-43A9-88B5-28782F0D4CDE}" type="pres">
      <dgm:prSet presAssocID="{A4FF3C9A-5585-4C04-80B4-BD521CA663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2F56D2-2245-48FD-8046-51A60961E259}" type="pres">
      <dgm:prSet presAssocID="{2126BC70-C946-47AE-9750-8E3BB00868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371D-C1D5-46B2-89A8-1E778EBA2162}" type="pres">
      <dgm:prSet presAssocID="{3C517E9E-26C4-405A-B4AF-ABA2E8A96EFC}" presName="sibTrans" presStyleCnt="0"/>
      <dgm:spPr/>
    </dgm:pt>
    <dgm:pt modelId="{084FC83B-96CD-486A-B248-7D3AAE3A023E}" type="pres">
      <dgm:prSet presAssocID="{45416A09-3DC2-4868-A96A-61F7818308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F6-0DDA-461C-B5C4-DBF62680C6B2}" type="pres">
      <dgm:prSet presAssocID="{DDE31A7A-29DB-470D-ADDD-47F9E926A7E8}" presName="sibTrans" presStyleCnt="0"/>
      <dgm:spPr/>
    </dgm:pt>
    <dgm:pt modelId="{F7DD5075-DD8D-4DFC-A773-FF7CD97A8EB6}" type="pres">
      <dgm:prSet presAssocID="{48C96E51-CFFB-404A-B811-2F3FC1D5A2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7FB6F-637A-486C-875E-B872B79E48B8}" type="pres">
      <dgm:prSet presAssocID="{6D8DCC41-F4FD-4CA4-8BBB-895ED51D205C}" presName="sibTrans" presStyleCnt="0"/>
      <dgm:spPr/>
    </dgm:pt>
    <dgm:pt modelId="{8BA14F27-B10B-4542-A777-B8867511BAE3}" type="pres">
      <dgm:prSet presAssocID="{7A7FE2C1-8F7F-4E21-A982-917B1A2E1A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B623C-C10D-4F28-AF01-20602CF5427A}" type="pres">
      <dgm:prSet presAssocID="{E273CEA7-291C-4581-9F53-19EE2364E030}" presName="sibTrans" presStyleCnt="0"/>
      <dgm:spPr/>
    </dgm:pt>
    <dgm:pt modelId="{69987744-3D78-4782-8D8C-CE30CBA7EBC7}" type="pres">
      <dgm:prSet presAssocID="{A68C58E8-51E1-4783-AC76-D6885FBD35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3078D-1011-434F-BB36-FF1C82E487C2}" srcId="{A4FF3C9A-5585-4C04-80B4-BD521CA663B8}" destId="{2126BC70-C946-47AE-9750-8E3BB0086845}" srcOrd="0" destOrd="0" parTransId="{3D08F4A2-F092-4897-B124-4BAAF3535C15}" sibTransId="{3C517E9E-26C4-405A-B4AF-ABA2E8A96EFC}"/>
    <dgm:cxn modelId="{A444851B-BCF8-4E13-91E7-74E66F5D5AC3}" type="presOf" srcId="{A68C58E8-51E1-4783-AC76-D6885FBD358E}" destId="{69987744-3D78-4782-8D8C-CE30CBA7EBC7}" srcOrd="0" destOrd="0" presId="urn:microsoft.com/office/officeart/2005/8/layout/default"/>
    <dgm:cxn modelId="{A4092C2D-5761-487A-B11D-BB1FCFE68F76}" type="presOf" srcId="{48C96E51-CFFB-404A-B811-2F3FC1D5A201}" destId="{F7DD5075-DD8D-4DFC-A773-FF7CD97A8EB6}" srcOrd="0" destOrd="0" presId="urn:microsoft.com/office/officeart/2005/8/layout/default"/>
    <dgm:cxn modelId="{DB6D6674-76FE-4507-8154-3FD7DCD89CA2}" type="presOf" srcId="{45416A09-3DC2-4868-A96A-61F78183087C}" destId="{084FC83B-96CD-486A-B248-7D3AAE3A023E}" srcOrd="0" destOrd="0" presId="urn:microsoft.com/office/officeart/2005/8/layout/default"/>
    <dgm:cxn modelId="{F3FA21FC-6842-49A5-8F1E-7C25040D8D58}" srcId="{A4FF3C9A-5585-4C04-80B4-BD521CA663B8}" destId="{45416A09-3DC2-4868-A96A-61F78183087C}" srcOrd="1" destOrd="0" parTransId="{07E8CD00-5941-46D8-85D2-3B858C6C942B}" sibTransId="{DDE31A7A-29DB-470D-ADDD-47F9E926A7E8}"/>
    <dgm:cxn modelId="{412C15EA-5AC6-4339-8937-3828E4389776}" type="presOf" srcId="{7A7FE2C1-8F7F-4E21-A982-917B1A2E1A48}" destId="{8BA14F27-B10B-4542-A777-B8867511BAE3}" srcOrd="0" destOrd="0" presId="urn:microsoft.com/office/officeart/2005/8/layout/default"/>
    <dgm:cxn modelId="{7B07F4B2-A684-4B5C-9500-6BA0B501DEA2}" type="presOf" srcId="{A4FF3C9A-5585-4C04-80B4-BD521CA663B8}" destId="{AAD618A7-89F3-43A9-88B5-28782F0D4CDE}" srcOrd="0" destOrd="0" presId="urn:microsoft.com/office/officeart/2005/8/layout/default"/>
    <dgm:cxn modelId="{8D3B68E0-C455-479E-AE98-227D2B3FEF0F}" srcId="{A4FF3C9A-5585-4C04-80B4-BD521CA663B8}" destId="{48C96E51-CFFB-404A-B811-2F3FC1D5A201}" srcOrd="2" destOrd="0" parTransId="{B9D8137E-C08F-48CA-9CE7-D0E5C41AEDCE}" sibTransId="{6D8DCC41-F4FD-4CA4-8BBB-895ED51D205C}"/>
    <dgm:cxn modelId="{AC99077B-6078-4C79-8FE3-C0CC261CE5E0}" type="presOf" srcId="{2126BC70-C946-47AE-9750-8E3BB0086845}" destId="{AB2F56D2-2245-48FD-8046-51A60961E259}" srcOrd="0" destOrd="0" presId="urn:microsoft.com/office/officeart/2005/8/layout/default"/>
    <dgm:cxn modelId="{D613A61B-FA70-472A-A0B1-F954E9A3192C}" srcId="{A4FF3C9A-5585-4C04-80B4-BD521CA663B8}" destId="{A68C58E8-51E1-4783-AC76-D6885FBD358E}" srcOrd="4" destOrd="0" parTransId="{E9293843-67E3-4BC9-9EA8-78016B0654DC}" sibTransId="{55A6A00D-18EA-405E-88AF-5020780B50D5}"/>
    <dgm:cxn modelId="{E479A345-9558-45F7-B0A0-78EC098E777C}" srcId="{A4FF3C9A-5585-4C04-80B4-BD521CA663B8}" destId="{7A7FE2C1-8F7F-4E21-A982-917B1A2E1A48}" srcOrd="3" destOrd="0" parTransId="{659E7442-70A2-4495-87FB-A60295CF2B51}" sibTransId="{E273CEA7-291C-4581-9F53-19EE2364E030}"/>
    <dgm:cxn modelId="{AD4DA8D9-88B1-4389-99D0-31FA379977EF}" type="presParOf" srcId="{AAD618A7-89F3-43A9-88B5-28782F0D4CDE}" destId="{AB2F56D2-2245-48FD-8046-51A60961E259}" srcOrd="0" destOrd="0" presId="urn:microsoft.com/office/officeart/2005/8/layout/default"/>
    <dgm:cxn modelId="{798CFCA6-72FE-414A-B060-07A9A48DEF8A}" type="presParOf" srcId="{AAD618A7-89F3-43A9-88B5-28782F0D4CDE}" destId="{DC27371D-C1D5-46B2-89A8-1E778EBA2162}" srcOrd="1" destOrd="0" presId="urn:microsoft.com/office/officeart/2005/8/layout/default"/>
    <dgm:cxn modelId="{2B066509-E844-460C-8E89-F1E9817F71A1}" type="presParOf" srcId="{AAD618A7-89F3-43A9-88B5-28782F0D4CDE}" destId="{084FC83B-96CD-486A-B248-7D3AAE3A023E}" srcOrd="2" destOrd="0" presId="urn:microsoft.com/office/officeart/2005/8/layout/default"/>
    <dgm:cxn modelId="{7F6DFDD5-C326-4097-B4CA-946338A4E9C9}" type="presParOf" srcId="{AAD618A7-89F3-43A9-88B5-28782F0D4CDE}" destId="{FE536FF6-0DDA-461C-B5C4-DBF62680C6B2}" srcOrd="3" destOrd="0" presId="urn:microsoft.com/office/officeart/2005/8/layout/default"/>
    <dgm:cxn modelId="{1A73C709-516D-47BB-8036-57BCB39037A8}" type="presParOf" srcId="{AAD618A7-89F3-43A9-88B5-28782F0D4CDE}" destId="{F7DD5075-DD8D-4DFC-A773-FF7CD97A8EB6}" srcOrd="4" destOrd="0" presId="urn:microsoft.com/office/officeart/2005/8/layout/default"/>
    <dgm:cxn modelId="{B1B2EEB7-EE3D-47C4-A8FA-8D006E0283A7}" type="presParOf" srcId="{AAD618A7-89F3-43A9-88B5-28782F0D4CDE}" destId="{62F7FB6F-637A-486C-875E-B872B79E48B8}" srcOrd="5" destOrd="0" presId="urn:microsoft.com/office/officeart/2005/8/layout/default"/>
    <dgm:cxn modelId="{8DD4E09E-AB8E-4BCA-B5B1-7E0AC72450F1}" type="presParOf" srcId="{AAD618A7-89F3-43A9-88B5-28782F0D4CDE}" destId="{8BA14F27-B10B-4542-A777-B8867511BAE3}" srcOrd="6" destOrd="0" presId="urn:microsoft.com/office/officeart/2005/8/layout/default"/>
    <dgm:cxn modelId="{5E2B6FF0-9EC5-4F9A-BB9F-6FEB74DCBEDF}" type="presParOf" srcId="{AAD618A7-89F3-43A9-88B5-28782F0D4CDE}" destId="{014B623C-C10D-4F28-AF01-20602CF5427A}" srcOrd="7" destOrd="0" presId="urn:microsoft.com/office/officeart/2005/8/layout/default"/>
    <dgm:cxn modelId="{9B66945E-F6F7-42E2-8CCA-64B86FBF7CF6}" type="presParOf" srcId="{AAD618A7-89F3-43A9-88B5-28782F0D4CDE}" destId="{69987744-3D78-4782-8D8C-CE30CBA7EB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79A42-F2A4-4DC2-865E-AFB95E43F2B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5686C3-7368-48F5-91E7-F0DD8F952B9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Impuesto al Valor Agregado, Impuesto a la Renta e Impuesto a los Consumos Especiales</a:t>
          </a:r>
          <a:endParaRPr lang="en-US" dirty="0">
            <a:solidFill>
              <a:schemeClr val="tx1"/>
            </a:solidFill>
          </a:endParaRPr>
        </a:p>
      </dgm:t>
    </dgm:pt>
    <dgm:pt modelId="{A70CC43A-9E33-4C5C-82E8-278C962D4B9C}" type="parTrans" cxnId="{06770EB1-DC70-42F9-B4CB-FC95137C29C8}">
      <dgm:prSet/>
      <dgm:spPr/>
      <dgm:t>
        <a:bodyPr/>
        <a:lstStyle/>
        <a:p>
          <a:endParaRPr lang="en-US"/>
        </a:p>
      </dgm:t>
    </dgm:pt>
    <dgm:pt modelId="{82B15E11-E65C-4581-8920-55EFD4E611D2}" type="sibTrans" cxnId="{06770EB1-DC70-42F9-B4CB-FC95137C29C8}">
      <dgm:prSet/>
      <dgm:spPr/>
      <dgm:t>
        <a:bodyPr/>
        <a:lstStyle/>
        <a:p>
          <a:endParaRPr lang="en-US"/>
        </a:p>
      </dgm:t>
    </dgm:pt>
    <dgm:pt modelId="{766BDDEC-17F8-4DE3-AF81-4CE6608EBA5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Gasto de personal corriente</a:t>
          </a:r>
        </a:p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Gasto de capital </a:t>
          </a:r>
          <a:endParaRPr lang="en-US" dirty="0">
            <a:solidFill>
              <a:schemeClr val="tx1"/>
            </a:solidFill>
          </a:endParaRPr>
        </a:p>
      </dgm:t>
    </dgm:pt>
    <dgm:pt modelId="{390FD7ED-1086-4B73-A247-653A2F087EA4}" type="parTrans" cxnId="{BB584ECD-C764-47FC-8C5B-D18AEAD8F18D}">
      <dgm:prSet/>
      <dgm:spPr/>
      <dgm:t>
        <a:bodyPr/>
        <a:lstStyle/>
        <a:p>
          <a:endParaRPr lang="en-US"/>
        </a:p>
      </dgm:t>
    </dgm:pt>
    <dgm:pt modelId="{4DA2293F-2870-47FB-8D18-20886103A753}" type="sibTrans" cxnId="{BB584ECD-C764-47FC-8C5B-D18AEAD8F18D}">
      <dgm:prSet/>
      <dgm:spPr/>
      <dgm:t>
        <a:bodyPr/>
        <a:lstStyle/>
        <a:p>
          <a:endParaRPr lang="en-US"/>
        </a:p>
      </dgm:t>
    </dgm:pt>
    <dgm:pt modelId="{D7CACA98-59CD-4B96-9C2C-F4F94092E5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Deuda externa (67%)</a:t>
          </a:r>
        </a:p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Deuda interna (33%)</a:t>
          </a:r>
          <a:endParaRPr lang="en-US" dirty="0">
            <a:solidFill>
              <a:schemeClr val="tx1"/>
            </a:solidFill>
          </a:endParaRPr>
        </a:p>
      </dgm:t>
    </dgm:pt>
    <dgm:pt modelId="{BEABC229-3145-4DC0-9435-4EEC3DF73D63}" type="parTrans" cxnId="{DAFCC723-EAB7-4626-BE1C-6049B3475011}">
      <dgm:prSet/>
      <dgm:spPr/>
      <dgm:t>
        <a:bodyPr/>
        <a:lstStyle/>
        <a:p>
          <a:endParaRPr lang="en-US"/>
        </a:p>
      </dgm:t>
    </dgm:pt>
    <dgm:pt modelId="{17A5B437-D0C3-4911-8EF2-E59C196E8EB7}" type="sibTrans" cxnId="{DAFCC723-EAB7-4626-BE1C-6049B3475011}">
      <dgm:prSet/>
      <dgm:spPr/>
      <dgm:t>
        <a:bodyPr/>
        <a:lstStyle/>
        <a:p>
          <a:endParaRPr lang="en-US"/>
        </a:p>
      </dgm:t>
    </dgm:pt>
    <dgm:pt modelId="{63C970EA-72BF-4382-9DFB-1A178867B8C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Escenario tendencial (17,80%) </a:t>
          </a:r>
          <a:endParaRPr lang="en-US" dirty="0">
            <a:solidFill>
              <a:schemeClr val="tx1"/>
            </a:solidFill>
          </a:endParaRPr>
        </a:p>
      </dgm:t>
    </dgm:pt>
    <dgm:pt modelId="{B7C6657B-0CE5-4C00-A2B5-194C8AA30221}" type="parTrans" cxnId="{21071A6D-3989-40E1-A0D8-26593721BC6B}">
      <dgm:prSet/>
      <dgm:spPr/>
      <dgm:t>
        <a:bodyPr/>
        <a:lstStyle/>
        <a:p>
          <a:endParaRPr lang="en-US"/>
        </a:p>
      </dgm:t>
    </dgm:pt>
    <dgm:pt modelId="{39A4560F-8F6C-4DB6-9CCB-A4AFB3201DBD}" type="sibTrans" cxnId="{21071A6D-3989-40E1-A0D8-26593721BC6B}">
      <dgm:prSet/>
      <dgm:spPr/>
      <dgm:t>
        <a:bodyPr/>
        <a:lstStyle/>
        <a:p>
          <a:endParaRPr lang="en-US"/>
        </a:p>
      </dgm:t>
    </dgm:pt>
    <dgm:pt modelId="{BAE137D5-7108-45FC-A6C6-7A98E3F515F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Escenario Pesimista (24,10%)</a:t>
          </a:r>
          <a:endParaRPr lang="en-US" dirty="0">
            <a:solidFill>
              <a:schemeClr val="tx1"/>
            </a:solidFill>
          </a:endParaRPr>
        </a:p>
      </dgm:t>
    </dgm:pt>
    <dgm:pt modelId="{497F0710-AF20-404D-A38A-66E2BA578A24}" type="parTrans" cxnId="{1E63390A-1D13-49B2-95D7-C45C7A2E04E0}">
      <dgm:prSet/>
      <dgm:spPr/>
      <dgm:t>
        <a:bodyPr/>
        <a:lstStyle/>
        <a:p>
          <a:endParaRPr lang="en-US"/>
        </a:p>
      </dgm:t>
    </dgm:pt>
    <dgm:pt modelId="{1640D33E-05E4-493A-9655-F8DFD498CD60}" type="sibTrans" cxnId="{1E63390A-1D13-49B2-95D7-C45C7A2E04E0}">
      <dgm:prSet/>
      <dgm:spPr/>
      <dgm:t>
        <a:bodyPr/>
        <a:lstStyle/>
        <a:p>
          <a:endParaRPr lang="en-US"/>
        </a:p>
      </dgm:t>
    </dgm:pt>
    <dgm:pt modelId="{7222C72D-DE24-4181-8B5E-D6730B6A831C}" type="pres">
      <dgm:prSet presAssocID="{D2B79A42-F2A4-4DC2-865E-AFB95E43F2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6238DDC-8C10-4051-B4D0-7C50D091061E}" type="pres">
      <dgm:prSet presAssocID="{D2B79A42-F2A4-4DC2-865E-AFB95E43F2BF}" presName="Name1" presStyleCnt="0"/>
      <dgm:spPr/>
    </dgm:pt>
    <dgm:pt modelId="{B2DEDF5A-D321-4180-8AAD-3454F7410585}" type="pres">
      <dgm:prSet presAssocID="{D2B79A42-F2A4-4DC2-865E-AFB95E43F2BF}" presName="cycle" presStyleCnt="0"/>
      <dgm:spPr/>
    </dgm:pt>
    <dgm:pt modelId="{5D055A71-147C-4B62-AF47-D434A9F2AE0C}" type="pres">
      <dgm:prSet presAssocID="{D2B79A42-F2A4-4DC2-865E-AFB95E43F2BF}" presName="srcNode" presStyleLbl="node1" presStyleIdx="0" presStyleCnt="5"/>
      <dgm:spPr/>
    </dgm:pt>
    <dgm:pt modelId="{250A4D5C-9013-4D01-8088-FB3313ED99CC}" type="pres">
      <dgm:prSet presAssocID="{D2B79A42-F2A4-4DC2-865E-AFB95E43F2BF}" presName="conn" presStyleLbl="parChTrans1D2" presStyleIdx="0" presStyleCnt="1"/>
      <dgm:spPr/>
      <dgm:t>
        <a:bodyPr/>
        <a:lstStyle/>
        <a:p>
          <a:endParaRPr lang="en-US"/>
        </a:p>
      </dgm:t>
    </dgm:pt>
    <dgm:pt modelId="{DC550429-D53C-4EEA-B95B-7123DCE48EAE}" type="pres">
      <dgm:prSet presAssocID="{D2B79A42-F2A4-4DC2-865E-AFB95E43F2BF}" presName="extraNode" presStyleLbl="node1" presStyleIdx="0" presStyleCnt="5"/>
      <dgm:spPr/>
    </dgm:pt>
    <dgm:pt modelId="{AE3AFFC6-F797-4939-A1E0-38708CBC3817}" type="pres">
      <dgm:prSet presAssocID="{D2B79A42-F2A4-4DC2-865E-AFB95E43F2BF}" presName="dstNode" presStyleLbl="node1" presStyleIdx="0" presStyleCnt="5"/>
      <dgm:spPr/>
    </dgm:pt>
    <dgm:pt modelId="{A20DBE81-C268-41FA-A573-F09140C28B24}" type="pres">
      <dgm:prSet presAssocID="{B35686C3-7368-48F5-91E7-F0DD8F952B9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D2154-12B8-47E7-A6A4-1EFFBC95FD5F}" type="pres">
      <dgm:prSet presAssocID="{B35686C3-7368-48F5-91E7-F0DD8F952B9F}" presName="accent_1" presStyleCnt="0"/>
      <dgm:spPr/>
    </dgm:pt>
    <dgm:pt modelId="{2012E428-8433-4D23-9D4B-852F83697348}" type="pres">
      <dgm:prSet presAssocID="{B35686C3-7368-48F5-91E7-F0DD8F952B9F}" presName="accentRepeatNode" presStyleLbl="solidFgAcc1" presStyleIdx="0" presStyleCnt="5"/>
      <dgm:spPr/>
    </dgm:pt>
    <dgm:pt modelId="{F9C7C7BF-DF97-4DA3-967C-ED5C9DE66DFB}" type="pres">
      <dgm:prSet presAssocID="{766BDDEC-17F8-4DE3-AF81-4CE6608EBA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0323C-1E39-4EFF-B040-92BBFADD24DA}" type="pres">
      <dgm:prSet presAssocID="{766BDDEC-17F8-4DE3-AF81-4CE6608EBA54}" presName="accent_2" presStyleCnt="0"/>
      <dgm:spPr/>
    </dgm:pt>
    <dgm:pt modelId="{4A589295-8E15-44B4-B1E6-B76B447E4116}" type="pres">
      <dgm:prSet presAssocID="{766BDDEC-17F8-4DE3-AF81-4CE6608EBA54}" presName="accentRepeatNode" presStyleLbl="solidFgAcc1" presStyleIdx="1" presStyleCnt="5"/>
      <dgm:spPr/>
    </dgm:pt>
    <dgm:pt modelId="{EA01030E-6347-4AF4-9F83-FBEA366ADEAA}" type="pres">
      <dgm:prSet presAssocID="{D7CACA98-59CD-4B96-9C2C-F4F94092E5F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4F247-67D1-4876-BF02-8F7EF4D59C66}" type="pres">
      <dgm:prSet presAssocID="{D7CACA98-59CD-4B96-9C2C-F4F94092E5FC}" presName="accent_3" presStyleCnt="0"/>
      <dgm:spPr/>
    </dgm:pt>
    <dgm:pt modelId="{CD1EC150-C911-4718-8AE6-3DE1E8A6165B}" type="pres">
      <dgm:prSet presAssocID="{D7CACA98-59CD-4B96-9C2C-F4F94092E5FC}" presName="accentRepeatNode" presStyleLbl="solidFgAcc1" presStyleIdx="2" presStyleCnt="5"/>
      <dgm:spPr/>
    </dgm:pt>
    <dgm:pt modelId="{A9A6BF40-7012-44DA-9961-D5B3E38D1E80}" type="pres">
      <dgm:prSet presAssocID="{BAE137D5-7108-45FC-A6C6-7A98E3F515F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76176-C6AE-428F-BAA7-FAB5023ACB74}" type="pres">
      <dgm:prSet presAssocID="{BAE137D5-7108-45FC-A6C6-7A98E3F515F5}" presName="accent_4" presStyleCnt="0"/>
      <dgm:spPr/>
    </dgm:pt>
    <dgm:pt modelId="{CC8DB5E0-8612-4378-948D-28103C9B704E}" type="pres">
      <dgm:prSet presAssocID="{BAE137D5-7108-45FC-A6C6-7A98E3F515F5}" presName="accentRepeatNode" presStyleLbl="solidFgAcc1" presStyleIdx="3" presStyleCnt="5"/>
      <dgm:spPr/>
    </dgm:pt>
    <dgm:pt modelId="{5253FAB0-44A4-41B0-8B30-5BA5BC5037C3}" type="pres">
      <dgm:prSet presAssocID="{63C970EA-72BF-4382-9DFB-1A178867B8C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C6413-1E7F-4773-B710-F59AA85EC27B}" type="pres">
      <dgm:prSet presAssocID="{63C970EA-72BF-4382-9DFB-1A178867B8CE}" presName="accent_5" presStyleCnt="0"/>
      <dgm:spPr/>
    </dgm:pt>
    <dgm:pt modelId="{FF1AECE5-0963-4B53-9F46-A2ADF31082DD}" type="pres">
      <dgm:prSet presAssocID="{63C970EA-72BF-4382-9DFB-1A178867B8CE}" presName="accentRepeatNode" presStyleLbl="solidFgAcc1" presStyleIdx="4" presStyleCnt="5"/>
      <dgm:spPr/>
    </dgm:pt>
  </dgm:ptLst>
  <dgm:cxnLst>
    <dgm:cxn modelId="{60A6F379-BDFA-40A8-BA2D-5AFA5DAA4D49}" type="presOf" srcId="{766BDDEC-17F8-4DE3-AF81-4CE6608EBA54}" destId="{F9C7C7BF-DF97-4DA3-967C-ED5C9DE66DFB}" srcOrd="0" destOrd="0" presId="urn:microsoft.com/office/officeart/2008/layout/VerticalCurvedList"/>
    <dgm:cxn modelId="{0A02954A-BA34-486E-8FD2-B8C60BBFD075}" type="presOf" srcId="{B35686C3-7368-48F5-91E7-F0DD8F952B9F}" destId="{A20DBE81-C268-41FA-A573-F09140C28B24}" srcOrd="0" destOrd="0" presId="urn:microsoft.com/office/officeart/2008/layout/VerticalCurvedList"/>
    <dgm:cxn modelId="{1E63390A-1D13-49B2-95D7-C45C7A2E04E0}" srcId="{D2B79A42-F2A4-4DC2-865E-AFB95E43F2BF}" destId="{BAE137D5-7108-45FC-A6C6-7A98E3F515F5}" srcOrd="3" destOrd="0" parTransId="{497F0710-AF20-404D-A38A-66E2BA578A24}" sibTransId="{1640D33E-05E4-493A-9655-F8DFD498CD60}"/>
    <dgm:cxn modelId="{06770EB1-DC70-42F9-B4CB-FC95137C29C8}" srcId="{D2B79A42-F2A4-4DC2-865E-AFB95E43F2BF}" destId="{B35686C3-7368-48F5-91E7-F0DD8F952B9F}" srcOrd="0" destOrd="0" parTransId="{A70CC43A-9E33-4C5C-82E8-278C962D4B9C}" sibTransId="{82B15E11-E65C-4581-8920-55EFD4E611D2}"/>
    <dgm:cxn modelId="{DAFCC723-EAB7-4626-BE1C-6049B3475011}" srcId="{D2B79A42-F2A4-4DC2-865E-AFB95E43F2BF}" destId="{D7CACA98-59CD-4B96-9C2C-F4F94092E5FC}" srcOrd="2" destOrd="0" parTransId="{BEABC229-3145-4DC0-9435-4EEC3DF73D63}" sibTransId="{17A5B437-D0C3-4911-8EF2-E59C196E8EB7}"/>
    <dgm:cxn modelId="{1DFCD15C-6CA3-430A-AF5A-DE1FA65AE305}" type="presOf" srcId="{82B15E11-E65C-4581-8920-55EFD4E611D2}" destId="{250A4D5C-9013-4D01-8088-FB3313ED99CC}" srcOrd="0" destOrd="0" presId="urn:microsoft.com/office/officeart/2008/layout/VerticalCurvedList"/>
    <dgm:cxn modelId="{BB584ECD-C764-47FC-8C5B-D18AEAD8F18D}" srcId="{D2B79A42-F2A4-4DC2-865E-AFB95E43F2BF}" destId="{766BDDEC-17F8-4DE3-AF81-4CE6608EBA54}" srcOrd="1" destOrd="0" parTransId="{390FD7ED-1086-4B73-A247-653A2F087EA4}" sibTransId="{4DA2293F-2870-47FB-8D18-20886103A753}"/>
    <dgm:cxn modelId="{BBF805F8-2C3F-45F1-AD8B-57DCDF98FE79}" type="presOf" srcId="{D7CACA98-59CD-4B96-9C2C-F4F94092E5FC}" destId="{EA01030E-6347-4AF4-9F83-FBEA366ADEAA}" srcOrd="0" destOrd="0" presId="urn:microsoft.com/office/officeart/2008/layout/VerticalCurvedList"/>
    <dgm:cxn modelId="{6D9D4EDC-6703-45B3-A3C8-93E50699D297}" type="presOf" srcId="{63C970EA-72BF-4382-9DFB-1A178867B8CE}" destId="{5253FAB0-44A4-41B0-8B30-5BA5BC5037C3}" srcOrd="0" destOrd="0" presId="urn:microsoft.com/office/officeart/2008/layout/VerticalCurvedList"/>
    <dgm:cxn modelId="{21071A6D-3989-40E1-A0D8-26593721BC6B}" srcId="{D2B79A42-F2A4-4DC2-865E-AFB95E43F2BF}" destId="{63C970EA-72BF-4382-9DFB-1A178867B8CE}" srcOrd="4" destOrd="0" parTransId="{B7C6657B-0CE5-4C00-A2B5-194C8AA30221}" sibTransId="{39A4560F-8F6C-4DB6-9CCB-A4AFB3201DBD}"/>
    <dgm:cxn modelId="{485F60FF-E50A-41B9-9AC0-E9282A1AD83F}" type="presOf" srcId="{BAE137D5-7108-45FC-A6C6-7A98E3F515F5}" destId="{A9A6BF40-7012-44DA-9961-D5B3E38D1E80}" srcOrd="0" destOrd="0" presId="urn:microsoft.com/office/officeart/2008/layout/VerticalCurvedList"/>
    <dgm:cxn modelId="{BC3545B5-323E-44B8-BDBF-08CFB98D8929}" type="presOf" srcId="{D2B79A42-F2A4-4DC2-865E-AFB95E43F2BF}" destId="{7222C72D-DE24-4181-8B5E-D6730B6A831C}" srcOrd="0" destOrd="0" presId="urn:microsoft.com/office/officeart/2008/layout/VerticalCurvedList"/>
    <dgm:cxn modelId="{74B6729D-0D58-4721-A762-F5C77DDEF819}" type="presParOf" srcId="{7222C72D-DE24-4181-8B5E-D6730B6A831C}" destId="{06238DDC-8C10-4051-B4D0-7C50D091061E}" srcOrd="0" destOrd="0" presId="urn:microsoft.com/office/officeart/2008/layout/VerticalCurvedList"/>
    <dgm:cxn modelId="{E3D545A7-5394-441E-AD72-09E2815645B8}" type="presParOf" srcId="{06238DDC-8C10-4051-B4D0-7C50D091061E}" destId="{B2DEDF5A-D321-4180-8AAD-3454F7410585}" srcOrd="0" destOrd="0" presId="urn:microsoft.com/office/officeart/2008/layout/VerticalCurvedList"/>
    <dgm:cxn modelId="{68878057-D84D-492D-ADE7-134E83DD5A10}" type="presParOf" srcId="{B2DEDF5A-D321-4180-8AAD-3454F7410585}" destId="{5D055A71-147C-4B62-AF47-D434A9F2AE0C}" srcOrd="0" destOrd="0" presId="urn:microsoft.com/office/officeart/2008/layout/VerticalCurvedList"/>
    <dgm:cxn modelId="{A7F6BC33-7656-4A52-9771-E83CC473FCAB}" type="presParOf" srcId="{B2DEDF5A-D321-4180-8AAD-3454F7410585}" destId="{250A4D5C-9013-4D01-8088-FB3313ED99CC}" srcOrd="1" destOrd="0" presId="urn:microsoft.com/office/officeart/2008/layout/VerticalCurvedList"/>
    <dgm:cxn modelId="{81314698-D8CF-429A-90FD-54CFDDF161E8}" type="presParOf" srcId="{B2DEDF5A-D321-4180-8AAD-3454F7410585}" destId="{DC550429-D53C-4EEA-B95B-7123DCE48EAE}" srcOrd="2" destOrd="0" presId="urn:microsoft.com/office/officeart/2008/layout/VerticalCurvedList"/>
    <dgm:cxn modelId="{97763044-471D-4BFE-8F81-BFB0024F26AF}" type="presParOf" srcId="{B2DEDF5A-D321-4180-8AAD-3454F7410585}" destId="{AE3AFFC6-F797-4939-A1E0-38708CBC3817}" srcOrd="3" destOrd="0" presId="urn:microsoft.com/office/officeart/2008/layout/VerticalCurvedList"/>
    <dgm:cxn modelId="{800E3FA2-0E8D-4123-B7EA-D5D66E63D93C}" type="presParOf" srcId="{06238DDC-8C10-4051-B4D0-7C50D091061E}" destId="{A20DBE81-C268-41FA-A573-F09140C28B24}" srcOrd="1" destOrd="0" presId="urn:microsoft.com/office/officeart/2008/layout/VerticalCurvedList"/>
    <dgm:cxn modelId="{14717101-6244-46E4-9DBA-9FB993BC20D5}" type="presParOf" srcId="{06238DDC-8C10-4051-B4D0-7C50D091061E}" destId="{DE7D2154-12B8-47E7-A6A4-1EFFBC95FD5F}" srcOrd="2" destOrd="0" presId="urn:microsoft.com/office/officeart/2008/layout/VerticalCurvedList"/>
    <dgm:cxn modelId="{1D4EC1C0-F0C9-40DD-A7F8-9F200E12BAD4}" type="presParOf" srcId="{DE7D2154-12B8-47E7-A6A4-1EFFBC95FD5F}" destId="{2012E428-8433-4D23-9D4B-852F83697348}" srcOrd="0" destOrd="0" presId="urn:microsoft.com/office/officeart/2008/layout/VerticalCurvedList"/>
    <dgm:cxn modelId="{F221F8F0-0256-4E31-84FF-1756C156190F}" type="presParOf" srcId="{06238DDC-8C10-4051-B4D0-7C50D091061E}" destId="{F9C7C7BF-DF97-4DA3-967C-ED5C9DE66DFB}" srcOrd="3" destOrd="0" presId="urn:microsoft.com/office/officeart/2008/layout/VerticalCurvedList"/>
    <dgm:cxn modelId="{9CA91372-AA31-4C4A-BFD1-82BAA98CD19A}" type="presParOf" srcId="{06238DDC-8C10-4051-B4D0-7C50D091061E}" destId="{AC10323C-1E39-4EFF-B040-92BBFADD24DA}" srcOrd="4" destOrd="0" presId="urn:microsoft.com/office/officeart/2008/layout/VerticalCurvedList"/>
    <dgm:cxn modelId="{6AA456E1-C9EF-4EF9-8352-AA12EB7F60B9}" type="presParOf" srcId="{AC10323C-1E39-4EFF-B040-92BBFADD24DA}" destId="{4A589295-8E15-44B4-B1E6-B76B447E4116}" srcOrd="0" destOrd="0" presId="urn:microsoft.com/office/officeart/2008/layout/VerticalCurvedList"/>
    <dgm:cxn modelId="{D97A2FD3-FD1D-4F48-AF8F-C07BB64730A0}" type="presParOf" srcId="{06238DDC-8C10-4051-B4D0-7C50D091061E}" destId="{EA01030E-6347-4AF4-9F83-FBEA366ADEAA}" srcOrd="5" destOrd="0" presId="urn:microsoft.com/office/officeart/2008/layout/VerticalCurvedList"/>
    <dgm:cxn modelId="{5A7A1EBA-31FC-4A68-9E54-CAB8CBAFF8BB}" type="presParOf" srcId="{06238DDC-8C10-4051-B4D0-7C50D091061E}" destId="{0EA4F247-67D1-4876-BF02-8F7EF4D59C66}" srcOrd="6" destOrd="0" presId="urn:microsoft.com/office/officeart/2008/layout/VerticalCurvedList"/>
    <dgm:cxn modelId="{08AED18D-B5D3-44F3-8FD0-5C631764F22E}" type="presParOf" srcId="{0EA4F247-67D1-4876-BF02-8F7EF4D59C66}" destId="{CD1EC150-C911-4718-8AE6-3DE1E8A6165B}" srcOrd="0" destOrd="0" presId="urn:microsoft.com/office/officeart/2008/layout/VerticalCurvedList"/>
    <dgm:cxn modelId="{13D09775-C9A3-498E-9CE1-D84EEAA810AA}" type="presParOf" srcId="{06238DDC-8C10-4051-B4D0-7C50D091061E}" destId="{A9A6BF40-7012-44DA-9961-D5B3E38D1E80}" srcOrd="7" destOrd="0" presId="urn:microsoft.com/office/officeart/2008/layout/VerticalCurvedList"/>
    <dgm:cxn modelId="{6033AFD1-2144-4032-B62C-A389313E0C21}" type="presParOf" srcId="{06238DDC-8C10-4051-B4D0-7C50D091061E}" destId="{3A276176-C6AE-428F-BAA7-FAB5023ACB74}" srcOrd="8" destOrd="0" presId="urn:microsoft.com/office/officeart/2008/layout/VerticalCurvedList"/>
    <dgm:cxn modelId="{80664353-A2AF-4C72-A32D-89428F3B64D1}" type="presParOf" srcId="{3A276176-C6AE-428F-BAA7-FAB5023ACB74}" destId="{CC8DB5E0-8612-4378-948D-28103C9B704E}" srcOrd="0" destOrd="0" presId="urn:microsoft.com/office/officeart/2008/layout/VerticalCurvedList"/>
    <dgm:cxn modelId="{7FB74F58-6F91-4E7C-AC3B-C512A3C37327}" type="presParOf" srcId="{06238DDC-8C10-4051-B4D0-7C50D091061E}" destId="{5253FAB0-44A4-41B0-8B30-5BA5BC5037C3}" srcOrd="9" destOrd="0" presId="urn:microsoft.com/office/officeart/2008/layout/VerticalCurvedList"/>
    <dgm:cxn modelId="{1E4E0E3C-7023-4C37-AC7C-DA20A0B95C8B}" type="presParOf" srcId="{06238DDC-8C10-4051-B4D0-7C50D091061E}" destId="{811C6413-1E7F-4773-B710-F59AA85EC27B}" srcOrd="10" destOrd="0" presId="urn:microsoft.com/office/officeart/2008/layout/VerticalCurvedList"/>
    <dgm:cxn modelId="{A15D7576-587A-4776-A121-D751D9D15B84}" type="presParOf" srcId="{811C6413-1E7F-4773-B710-F59AA85EC27B}" destId="{FF1AECE5-0963-4B53-9F46-A2ADF31082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ABEC3-76F9-44F0-95EA-75BE490376D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8C49D3-CD2C-409D-B22B-F274700AC05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Generación de cajas de ahorro</a:t>
          </a:r>
          <a:endParaRPr lang="en-US" sz="1400" dirty="0">
            <a:solidFill>
              <a:schemeClr val="tx1"/>
            </a:solidFill>
          </a:endParaRPr>
        </a:p>
      </dgm:t>
    </dgm:pt>
    <dgm:pt modelId="{AC5A4DEC-604A-4E24-BCEE-40E05C011883}" type="parTrans" cxnId="{06C85E8D-B8B7-4C72-9315-475E8A9ACD1E}">
      <dgm:prSet/>
      <dgm:spPr/>
      <dgm:t>
        <a:bodyPr/>
        <a:lstStyle/>
        <a:p>
          <a:endParaRPr lang="en-US"/>
        </a:p>
      </dgm:t>
    </dgm:pt>
    <dgm:pt modelId="{4518CD77-785A-4175-B6AF-62BABCF2823E}" type="sibTrans" cxnId="{06C85E8D-B8B7-4C72-9315-475E8A9ACD1E}">
      <dgm:prSet/>
      <dgm:spPr/>
      <dgm:t>
        <a:bodyPr/>
        <a:lstStyle/>
        <a:p>
          <a:endParaRPr lang="en-US"/>
        </a:p>
      </dgm:t>
    </dgm:pt>
    <dgm:pt modelId="{0FCF4702-1CF3-4C3F-9A5E-63D58632C5E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Optimización de recursos</a:t>
          </a:r>
          <a:endParaRPr lang="en-US" sz="1400" dirty="0">
            <a:solidFill>
              <a:schemeClr val="tx1"/>
            </a:solidFill>
          </a:endParaRPr>
        </a:p>
      </dgm:t>
    </dgm:pt>
    <dgm:pt modelId="{C42D81F1-5B28-4E31-B78D-740F20934BD4}" type="parTrans" cxnId="{B50FB3D3-05DA-46FF-974A-BCB1CE884D0E}">
      <dgm:prSet/>
      <dgm:spPr/>
      <dgm:t>
        <a:bodyPr/>
        <a:lstStyle/>
        <a:p>
          <a:endParaRPr lang="en-US"/>
        </a:p>
      </dgm:t>
    </dgm:pt>
    <dgm:pt modelId="{BFC0075B-4A32-4566-9CFD-B9E9EC4B1240}" type="sibTrans" cxnId="{B50FB3D3-05DA-46FF-974A-BCB1CE884D0E}">
      <dgm:prSet/>
      <dgm:spPr/>
      <dgm:t>
        <a:bodyPr/>
        <a:lstStyle/>
        <a:p>
          <a:endParaRPr lang="en-US"/>
        </a:p>
      </dgm:t>
    </dgm:pt>
    <dgm:pt modelId="{4CEF2B0F-C9E1-4D5E-AA2C-480F1D11CAA1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Renegociación de la deuda pública y reestructuración del financiamiento</a:t>
          </a:r>
          <a:endParaRPr lang="en-US" sz="1400" dirty="0">
            <a:solidFill>
              <a:schemeClr val="tx1"/>
            </a:solidFill>
          </a:endParaRPr>
        </a:p>
      </dgm:t>
    </dgm:pt>
    <dgm:pt modelId="{301D498F-E55F-4CCB-B80E-B50B733FA77C}" type="parTrans" cxnId="{1442DC13-B1E3-44D3-8CD3-CFA87267E658}">
      <dgm:prSet/>
      <dgm:spPr/>
      <dgm:t>
        <a:bodyPr/>
        <a:lstStyle/>
        <a:p>
          <a:endParaRPr lang="en-US"/>
        </a:p>
      </dgm:t>
    </dgm:pt>
    <dgm:pt modelId="{28302D4F-495F-42CB-BB1D-59B0837A0FCC}" type="sibTrans" cxnId="{1442DC13-B1E3-44D3-8CD3-CFA87267E658}">
      <dgm:prSet/>
      <dgm:spPr/>
      <dgm:t>
        <a:bodyPr/>
        <a:lstStyle/>
        <a:p>
          <a:endParaRPr lang="en-US"/>
        </a:p>
      </dgm:t>
    </dgm:pt>
    <dgm:pt modelId="{1B3239A4-4D61-4E92-85E1-CD9677211E8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Propuesta sobre el manejo económico </a:t>
          </a:r>
          <a:endParaRPr lang="en-US" sz="1400" dirty="0">
            <a:solidFill>
              <a:schemeClr val="tx1"/>
            </a:solidFill>
          </a:endParaRPr>
        </a:p>
      </dgm:t>
    </dgm:pt>
    <dgm:pt modelId="{BF0E7CDE-96BD-4F45-8BB6-82EFF703EDBD}" type="parTrans" cxnId="{C2D83BFE-7F05-4548-AC10-0271933847D5}">
      <dgm:prSet/>
      <dgm:spPr/>
      <dgm:t>
        <a:bodyPr/>
        <a:lstStyle/>
        <a:p>
          <a:endParaRPr lang="en-US"/>
        </a:p>
      </dgm:t>
    </dgm:pt>
    <dgm:pt modelId="{7E5D2AF0-F7DC-4A02-914E-115ED44FF03A}" type="sibTrans" cxnId="{C2D83BFE-7F05-4548-AC10-0271933847D5}">
      <dgm:prSet/>
      <dgm:spPr/>
      <dgm:t>
        <a:bodyPr/>
        <a:lstStyle/>
        <a:p>
          <a:endParaRPr lang="en-US"/>
        </a:p>
      </dgm:t>
    </dgm:pt>
    <dgm:pt modelId="{8B550E56-B1EA-48F4-B247-EE6A5B962A48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Sectores potenciales como el agrícola y minero</a:t>
          </a:r>
          <a:endParaRPr lang="en-US" sz="1400" dirty="0">
            <a:solidFill>
              <a:schemeClr val="tx1"/>
            </a:solidFill>
          </a:endParaRPr>
        </a:p>
      </dgm:t>
    </dgm:pt>
    <dgm:pt modelId="{83154A1B-2B5B-4031-9A08-08366E68D68A}" type="parTrans" cxnId="{C12F3B3B-14AC-4AAF-902D-243D0F6BD8A5}">
      <dgm:prSet/>
      <dgm:spPr/>
      <dgm:t>
        <a:bodyPr/>
        <a:lstStyle/>
        <a:p>
          <a:endParaRPr lang="en-US"/>
        </a:p>
      </dgm:t>
    </dgm:pt>
    <dgm:pt modelId="{2D337500-DFC5-4C1E-AA81-C1DE7CB51477}" type="sibTrans" cxnId="{C12F3B3B-14AC-4AAF-902D-243D0F6BD8A5}">
      <dgm:prSet/>
      <dgm:spPr/>
      <dgm:t>
        <a:bodyPr/>
        <a:lstStyle/>
        <a:p>
          <a:endParaRPr lang="en-US"/>
        </a:p>
      </dgm:t>
    </dgm:pt>
    <dgm:pt modelId="{63FF93B7-EA0B-4E92-93AF-9198C6273E60}" type="pres">
      <dgm:prSet presAssocID="{7A6ABEC3-76F9-44F0-95EA-75BE490376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567CB4-59FD-43E5-A6C5-6D9ACF05CEF5}" type="pres">
      <dgm:prSet presAssocID="{F38C49D3-CD2C-409D-B22B-F274700AC05A}" presName="parentLin" presStyleCnt="0"/>
      <dgm:spPr/>
    </dgm:pt>
    <dgm:pt modelId="{5CA6DDD8-6291-4E82-8857-CEC42D3D8372}" type="pres">
      <dgm:prSet presAssocID="{F38C49D3-CD2C-409D-B22B-F274700AC0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F01CDBA-69F8-4180-9A53-EB8DE86DC280}" type="pres">
      <dgm:prSet presAssocID="{F38C49D3-CD2C-409D-B22B-F274700AC0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5C226-4FAF-4472-A770-525F99F3736D}" type="pres">
      <dgm:prSet presAssocID="{F38C49D3-CD2C-409D-B22B-F274700AC05A}" presName="negativeSpace" presStyleCnt="0"/>
      <dgm:spPr/>
    </dgm:pt>
    <dgm:pt modelId="{9DC7F118-F14A-4E25-8B12-EE347C06B59C}" type="pres">
      <dgm:prSet presAssocID="{F38C49D3-CD2C-409D-B22B-F274700AC05A}" presName="childText" presStyleLbl="conFgAcc1" presStyleIdx="0" presStyleCnt="5">
        <dgm:presLayoutVars>
          <dgm:bulletEnabled val="1"/>
        </dgm:presLayoutVars>
      </dgm:prSet>
      <dgm:spPr/>
    </dgm:pt>
    <dgm:pt modelId="{43346EC3-C63F-4C53-8AF1-0217B5942955}" type="pres">
      <dgm:prSet presAssocID="{4518CD77-785A-4175-B6AF-62BABCF2823E}" presName="spaceBetweenRectangles" presStyleCnt="0"/>
      <dgm:spPr/>
    </dgm:pt>
    <dgm:pt modelId="{9B4D6CAF-4FC4-481A-A8DC-B269440543F1}" type="pres">
      <dgm:prSet presAssocID="{0FCF4702-1CF3-4C3F-9A5E-63D58632C5EA}" presName="parentLin" presStyleCnt="0"/>
      <dgm:spPr/>
    </dgm:pt>
    <dgm:pt modelId="{A86B4DA3-B052-422C-9876-A8175451C5CB}" type="pres">
      <dgm:prSet presAssocID="{0FCF4702-1CF3-4C3F-9A5E-63D58632C5E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DF2F3AB-7009-403F-89AD-1C0DFB974781}" type="pres">
      <dgm:prSet presAssocID="{0FCF4702-1CF3-4C3F-9A5E-63D58632C5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8CB9D-2484-466D-AB21-FEB507023367}" type="pres">
      <dgm:prSet presAssocID="{0FCF4702-1CF3-4C3F-9A5E-63D58632C5EA}" presName="negativeSpace" presStyleCnt="0"/>
      <dgm:spPr/>
    </dgm:pt>
    <dgm:pt modelId="{D9D1B1D3-223E-4F7D-8BFF-50EAF54D6143}" type="pres">
      <dgm:prSet presAssocID="{0FCF4702-1CF3-4C3F-9A5E-63D58632C5EA}" presName="childText" presStyleLbl="conFgAcc1" presStyleIdx="1" presStyleCnt="5">
        <dgm:presLayoutVars>
          <dgm:bulletEnabled val="1"/>
        </dgm:presLayoutVars>
      </dgm:prSet>
      <dgm:spPr/>
    </dgm:pt>
    <dgm:pt modelId="{4AFB3507-A94F-433D-B42F-9C78739BA8F9}" type="pres">
      <dgm:prSet presAssocID="{BFC0075B-4A32-4566-9CFD-B9E9EC4B1240}" presName="spaceBetweenRectangles" presStyleCnt="0"/>
      <dgm:spPr/>
    </dgm:pt>
    <dgm:pt modelId="{23A560D9-3742-4FD4-8126-7C057D4BBFEB}" type="pres">
      <dgm:prSet presAssocID="{4CEF2B0F-C9E1-4D5E-AA2C-480F1D11CAA1}" presName="parentLin" presStyleCnt="0"/>
      <dgm:spPr/>
    </dgm:pt>
    <dgm:pt modelId="{CCA7C1A0-081D-4F5A-91F4-0545304EC5CC}" type="pres">
      <dgm:prSet presAssocID="{4CEF2B0F-C9E1-4D5E-AA2C-480F1D11CAA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39B616A-0204-436E-8BFD-6B8992F5D50A}" type="pres">
      <dgm:prSet presAssocID="{4CEF2B0F-C9E1-4D5E-AA2C-480F1D11CA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A94AB-7A6E-4BFB-A249-43789D9D7F41}" type="pres">
      <dgm:prSet presAssocID="{4CEF2B0F-C9E1-4D5E-AA2C-480F1D11CAA1}" presName="negativeSpace" presStyleCnt="0"/>
      <dgm:spPr/>
    </dgm:pt>
    <dgm:pt modelId="{AF5C301B-3E37-4A6C-8A55-24DA3C870711}" type="pres">
      <dgm:prSet presAssocID="{4CEF2B0F-C9E1-4D5E-AA2C-480F1D11CAA1}" presName="childText" presStyleLbl="conFgAcc1" presStyleIdx="2" presStyleCnt="5">
        <dgm:presLayoutVars>
          <dgm:bulletEnabled val="1"/>
        </dgm:presLayoutVars>
      </dgm:prSet>
      <dgm:spPr/>
    </dgm:pt>
    <dgm:pt modelId="{848C9DAB-42E3-4A27-B7A2-BF9A837B8E37}" type="pres">
      <dgm:prSet presAssocID="{28302D4F-495F-42CB-BB1D-59B0837A0FCC}" presName="spaceBetweenRectangles" presStyleCnt="0"/>
      <dgm:spPr/>
    </dgm:pt>
    <dgm:pt modelId="{A9492F0D-66E3-4962-930F-FE6016D5A64F}" type="pres">
      <dgm:prSet presAssocID="{8B550E56-B1EA-48F4-B247-EE6A5B962A48}" presName="parentLin" presStyleCnt="0"/>
      <dgm:spPr/>
    </dgm:pt>
    <dgm:pt modelId="{8807EE92-8ECE-41CD-B2C8-454658FC5DF9}" type="pres">
      <dgm:prSet presAssocID="{8B550E56-B1EA-48F4-B247-EE6A5B962A4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F6ADC5-404A-4798-A957-DE31818AFEE6}" type="pres">
      <dgm:prSet presAssocID="{8B550E56-B1EA-48F4-B247-EE6A5B962A4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18E6C-901E-4CA6-88BE-E2BAD54E7815}" type="pres">
      <dgm:prSet presAssocID="{8B550E56-B1EA-48F4-B247-EE6A5B962A48}" presName="negativeSpace" presStyleCnt="0"/>
      <dgm:spPr/>
    </dgm:pt>
    <dgm:pt modelId="{723BD83A-225D-4486-B1A9-D57DD138BF1D}" type="pres">
      <dgm:prSet presAssocID="{8B550E56-B1EA-48F4-B247-EE6A5B962A48}" presName="childText" presStyleLbl="conFgAcc1" presStyleIdx="3" presStyleCnt="5">
        <dgm:presLayoutVars>
          <dgm:bulletEnabled val="1"/>
        </dgm:presLayoutVars>
      </dgm:prSet>
      <dgm:spPr/>
    </dgm:pt>
    <dgm:pt modelId="{AB0E9722-1633-44A8-945D-746FE7227FEB}" type="pres">
      <dgm:prSet presAssocID="{2D337500-DFC5-4C1E-AA81-C1DE7CB51477}" presName="spaceBetweenRectangles" presStyleCnt="0"/>
      <dgm:spPr/>
    </dgm:pt>
    <dgm:pt modelId="{C201C36F-281C-4572-8C81-1D2F31332375}" type="pres">
      <dgm:prSet presAssocID="{1B3239A4-4D61-4E92-85E1-CD9677211E8C}" presName="parentLin" presStyleCnt="0"/>
      <dgm:spPr/>
    </dgm:pt>
    <dgm:pt modelId="{A675B1D7-35F4-4ECA-A047-DA48266C3E1D}" type="pres">
      <dgm:prSet presAssocID="{1B3239A4-4D61-4E92-85E1-CD9677211E8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14A182E-CA3B-4835-8B84-3A0B8CA87281}" type="pres">
      <dgm:prSet presAssocID="{1B3239A4-4D61-4E92-85E1-CD9677211E8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F9BD0-68C9-4556-940F-DD36A794596E}" type="pres">
      <dgm:prSet presAssocID="{1B3239A4-4D61-4E92-85E1-CD9677211E8C}" presName="negativeSpace" presStyleCnt="0"/>
      <dgm:spPr/>
    </dgm:pt>
    <dgm:pt modelId="{ECC91588-BCB5-4F36-AC7E-7FE37B942FE8}" type="pres">
      <dgm:prSet presAssocID="{1B3239A4-4D61-4E92-85E1-CD9677211E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77B025-A28F-4069-A438-37178B1621C2}" type="presOf" srcId="{7A6ABEC3-76F9-44F0-95EA-75BE490376D1}" destId="{63FF93B7-EA0B-4E92-93AF-9198C6273E60}" srcOrd="0" destOrd="0" presId="urn:microsoft.com/office/officeart/2005/8/layout/list1"/>
    <dgm:cxn modelId="{71E9BDF9-9DBE-475C-889D-A506928162E8}" type="presOf" srcId="{0FCF4702-1CF3-4C3F-9A5E-63D58632C5EA}" destId="{BDF2F3AB-7009-403F-89AD-1C0DFB974781}" srcOrd="1" destOrd="0" presId="urn:microsoft.com/office/officeart/2005/8/layout/list1"/>
    <dgm:cxn modelId="{198F95AD-259C-48B0-A806-FD81DAF1F3B0}" type="presOf" srcId="{1B3239A4-4D61-4E92-85E1-CD9677211E8C}" destId="{914A182E-CA3B-4835-8B84-3A0B8CA87281}" srcOrd="1" destOrd="0" presId="urn:microsoft.com/office/officeart/2005/8/layout/list1"/>
    <dgm:cxn modelId="{C12F3B3B-14AC-4AAF-902D-243D0F6BD8A5}" srcId="{7A6ABEC3-76F9-44F0-95EA-75BE490376D1}" destId="{8B550E56-B1EA-48F4-B247-EE6A5B962A48}" srcOrd="3" destOrd="0" parTransId="{83154A1B-2B5B-4031-9A08-08366E68D68A}" sibTransId="{2D337500-DFC5-4C1E-AA81-C1DE7CB51477}"/>
    <dgm:cxn modelId="{54234AA4-854B-422B-9A49-43A307E6DC8A}" type="presOf" srcId="{1B3239A4-4D61-4E92-85E1-CD9677211E8C}" destId="{A675B1D7-35F4-4ECA-A047-DA48266C3E1D}" srcOrd="0" destOrd="0" presId="urn:microsoft.com/office/officeart/2005/8/layout/list1"/>
    <dgm:cxn modelId="{49DD600A-6DC7-4222-B856-7F6CF120B033}" type="presOf" srcId="{4CEF2B0F-C9E1-4D5E-AA2C-480F1D11CAA1}" destId="{CCA7C1A0-081D-4F5A-91F4-0545304EC5CC}" srcOrd="0" destOrd="0" presId="urn:microsoft.com/office/officeart/2005/8/layout/list1"/>
    <dgm:cxn modelId="{3E3BB217-837B-4A9A-9D4D-6DB3E6B79169}" type="presOf" srcId="{4CEF2B0F-C9E1-4D5E-AA2C-480F1D11CAA1}" destId="{939B616A-0204-436E-8BFD-6B8992F5D50A}" srcOrd="1" destOrd="0" presId="urn:microsoft.com/office/officeart/2005/8/layout/list1"/>
    <dgm:cxn modelId="{06C85E8D-B8B7-4C72-9315-475E8A9ACD1E}" srcId="{7A6ABEC3-76F9-44F0-95EA-75BE490376D1}" destId="{F38C49D3-CD2C-409D-B22B-F274700AC05A}" srcOrd="0" destOrd="0" parTransId="{AC5A4DEC-604A-4E24-BCEE-40E05C011883}" sibTransId="{4518CD77-785A-4175-B6AF-62BABCF2823E}"/>
    <dgm:cxn modelId="{50C42CEC-8962-4665-AA8B-A78D634D1CEC}" type="presOf" srcId="{F38C49D3-CD2C-409D-B22B-F274700AC05A}" destId="{AF01CDBA-69F8-4180-9A53-EB8DE86DC280}" srcOrd="1" destOrd="0" presId="urn:microsoft.com/office/officeart/2005/8/layout/list1"/>
    <dgm:cxn modelId="{1442DC13-B1E3-44D3-8CD3-CFA87267E658}" srcId="{7A6ABEC3-76F9-44F0-95EA-75BE490376D1}" destId="{4CEF2B0F-C9E1-4D5E-AA2C-480F1D11CAA1}" srcOrd="2" destOrd="0" parTransId="{301D498F-E55F-4CCB-B80E-B50B733FA77C}" sibTransId="{28302D4F-495F-42CB-BB1D-59B0837A0FCC}"/>
    <dgm:cxn modelId="{0EEE2D01-D7D4-4F54-8686-2C4CEF5B2AD4}" type="presOf" srcId="{0FCF4702-1CF3-4C3F-9A5E-63D58632C5EA}" destId="{A86B4DA3-B052-422C-9876-A8175451C5CB}" srcOrd="0" destOrd="0" presId="urn:microsoft.com/office/officeart/2005/8/layout/list1"/>
    <dgm:cxn modelId="{09184763-6776-445E-A0F7-12EE0E6C387D}" type="presOf" srcId="{8B550E56-B1EA-48F4-B247-EE6A5B962A48}" destId="{8807EE92-8ECE-41CD-B2C8-454658FC5DF9}" srcOrd="0" destOrd="0" presId="urn:microsoft.com/office/officeart/2005/8/layout/list1"/>
    <dgm:cxn modelId="{98CAD2CF-60D3-4D56-BBDF-EE612761ECF9}" type="presOf" srcId="{F38C49D3-CD2C-409D-B22B-F274700AC05A}" destId="{5CA6DDD8-6291-4E82-8857-CEC42D3D8372}" srcOrd="0" destOrd="0" presId="urn:microsoft.com/office/officeart/2005/8/layout/list1"/>
    <dgm:cxn modelId="{DB4A921D-1AEC-4608-8E45-BB660CCC3843}" type="presOf" srcId="{8B550E56-B1EA-48F4-B247-EE6A5B962A48}" destId="{49F6ADC5-404A-4798-A957-DE31818AFEE6}" srcOrd="1" destOrd="0" presId="urn:microsoft.com/office/officeart/2005/8/layout/list1"/>
    <dgm:cxn modelId="{B50FB3D3-05DA-46FF-974A-BCB1CE884D0E}" srcId="{7A6ABEC3-76F9-44F0-95EA-75BE490376D1}" destId="{0FCF4702-1CF3-4C3F-9A5E-63D58632C5EA}" srcOrd="1" destOrd="0" parTransId="{C42D81F1-5B28-4E31-B78D-740F20934BD4}" sibTransId="{BFC0075B-4A32-4566-9CFD-B9E9EC4B1240}"/>
    <dgm:cxn modelId="{C2D83BFE-7F05-4548-AC10-0271933847D5}" srcId="{7A6ABEC3-76F9-44F0-95EA-75BE490376D1}" destId="{1B3239A4-4D61-4E92-85E1-CD9677211E8C}" srcOrd="4" destOrd="0" parTransId="{BF0E7CDE-96BD-4F45-8BB6-82EFF703EDBD}" sibTransId="{7E5D2AF0-F7DC-4A02-914E-115ED44FF03A}"/>
    <dgm:cxn modelId="{95DA3B35-3AB8-4BB1-BC84-4F7A62BB54A4}" type="presParOf" srcId="{63FF93B7-EA0B-4E92-93AF-9198C6273E60}" destId="{E3567CB4-59FD-43E5-A6C5-6D9ACF05CEF5}" srcOrd="0" destOrd="0" presId="urn:microsoft.com/office/officeart/2005/8/layout/list1"/>
    <dgm:cxn modelId="{902DD026-B610-4642-94D5-F3E9099D2546}" type="presParOf" srcId="{E3567CB4-59FD-43E5-A6C5-6D9ACF05CEF5}" destId="{5CA6DDD8-6291-4E82-8857-CEC42D3D8372}" srcOrd="0" destOrd="0" presId="urn:microsoft.com/office/officeart/2005/8/layout/list1"/>
    <dgm:cxn modelId="{ACECD6CD-16FE-4160-9280-3632CF4EA26C}" type="presParOf" srcId="{E3567CB4-59FD-43E5-A6C5-6D9ACF05CEF5}" destId="{AF01CDBA-69F8-4180-9A53-EB8DE86DC280}" srcOrd="1" destOrd="0" presId="urn:microsoft.com/office/officeart/2005/8/layout/list1"/>
    <dgm:cxn modelId="{36F149A4-22BC-47DD-8B84-5F57C12DE6EB}" type="presParOf" srcId="{63FF93B7-EA0B-4E92-93AF-9198C6273E60}" destId="{F3B5C226-4FAF-4472-A770-525F99F3736D}" srcOrd="1" destOrd="0" presId="urn:microsoft.com/office/officeart/2005/8/layout/list1"/>
    <dgm:cxn modelId="{22CCE5C8-A964-4336-9F27-AF8C6BC75434}" type="presParOf" srcId="{63FF93B7-EA0B-4E92-93AF-9198C6273E60}" destId="{9DC7F118-F14A-4E25-8B12-EE347C06B59C}" srcOrd="2" destOrd="0" presId="urn:microsoft.com/office/officeart/2005/8/layout/list1"/>
    <dgm:cxn modelId="{AA8E5B52-12B2-46AA-B100-C8400E6AECDB}" type="presParOf" srcId="{63FF93B7-EA0B-4E92-93AF-9198C6273E60}" destId="{43346EC3-C63F-4C53-8AF1-0217B5942955}" srcOrd="3" destOrd="0" presId="urn:microsoft.com/office/officeart/2005/8/layout/list1"/>
    <dgm:cxn modelId="{30599A87-9242-471A-8586-6AC137E4A761}" type="presParOf" srcId="{63FF93B7-EA0B-4E92-93AF-9198C6273E60}" destId="{9B4D6CAF-4FC4-481A-A8DC-B269440543F1}" srcOrd="4" destOrd="0" presId="urn:microsoft.com/office/officeart/2005/8/layout/list1"/>
    <dgm:cxn modelId="{C9F4B3E8-C03B-4C9C-B2BE-D6B89FAC7A92}" type="presParOf" srcId="{9B4D6CAF-4FC4-481A-A8DC-B269440543F1}" destId="{A86B4DA3-B052-422C-9876-A8175451C5CB}" srcOrd="0" destOrd="0" presId="urn:microsoft.com/office/officeart/2005/8/layout/list1"/>
    <dgm:cxn modelId="{5D519AEC-C26C-4BBC-8B73-4E0E8E86D542}" type="presParOf" srcId="{9B4D6CAF-4FC4-481A-A8DC-B269440543F1}" destId="{BDF2F3AB-7009-403F-89AD-1C0DFB974781}" srcOrd="1" destOrd="0" presId="urn:microsoft.com/office/officeart/2005/8/layout/list1"/>
    <dgm:cxn modelId="{55753FFF-3498-447E-B043-1B949790A4DF}" type="presParOf" srcId="{63FF93B7-EA0B-4E92-93AF-9198C6273E60}" destId="{0C28CB9D-2484-466D-AB21-FEB507023367}" srcOrd="5" destOrd="0" presId="urn:microsoft.com/office/officeart/2005/8/layout/list1"/>
    <dgm:cxn modelId="{F2FF3092-1E5F-4D14-94DF-4AFA9968010E}" type="presParOf" srcId="{63FF93B7-EA0B-4E92-93AF-9198C6273E60}" destId="{D9D1B1D3-223E-4F7D-8BFF-50EAF54D6143}" srcOrd="6" destOrd="0" presId="urn:microsoft.com/office/officeart/2005/8/layout/list1"/>
    <dgm:cxn modelId="{22813CB7-CB65-4970-AED3-EB1F82240ADC}" type="presParOf" srcId="{63FF93B7-EA0B-4E92-93AF-9198C6273E60}" destId="{4AFB3507-A94F-433D-B42F-9C78739BA8F9}" srcOrd="7" destOrd="0" presId="urn:microsoft.com/office/officeart/2005/8/layout/list1"/>
    <dgm:cxn modelId="{E98EE571-7316-4478-95BD-E42658A40264}" type="presParOf" srcId="{63FF93B7-EA0B-4E92-93AF-9198C6273E60}" destId="{23A560D9-3742-4FD4-8126-7C057D4BBFEB}" srcOrd="8" destOrd="0" presId="urn:microsoft.com/office/officeart/2005/8/layout/list1"/>
    <dgm:cxn modelId="{B8C3A934-7257-42AC-A8B8-B7885C162635}" type="presParOf" srcId="{23A560D9-3742-4FD4-8126-7C057D4BBFEB}" destId="{CCA7C1A0-081D-4F5A-91F4-0545304EC5CC}" srcOrd="0" destOrd="0" presId="urn:microsoft.com/office/officeart/2005/8/layout/list1"/>
    <dgm:cxn modelId="{7F247A56-97FD-4867-B6A9-B319752F7A4C}" type="presParOf" srcId="{23A560D9-3742-4FD4-8126-7C057D4BBFEB}" destId="{939B616A-0204-436E-8BFD-6B8992F5D50A}" srcOrd="1" destOrd="0" presId="urn:microsoft.com/office/officeart/2005/8/layout/list1"/>
    <dgm:cxn modelId="{B8B55CC3-C0D4-4C2C-9729-60A443CD2BAC}" type="presParOf" srcId="{63FF93B7-EA0B-4E92-93AF-9198C6273E60}" destId="{0F5A94AB-7A6E-4BFB-A249-43789D9D7F41}" srcOrd="9" destOrd="0" presId="urn:microsoft.com/office/officeart/2005/8/layout/list1"/>
    <dgm:cxn modelId="{B2DC1D39-1578-4C8A-96C4-B91257A0DA0E}" type="presParOf" srcId="{63FF93B7-EA0B-4E92-93AF-9198C6273E60}" destId="{AF5C301B-3E37-4A6C-8A55-24DA3C870711}" srcOrd="10" destOrd="0" presId="urn:microsoft.com/office/officeart/2005/8/layout/list1"/>
    <dgm:cxn modelId="{21DFF20C-A03C-4D05-B4F3-F2FBB8B0451B}" type="presParOf" srcId="{63FF93B7-EA0B-4E92-93AF-9198C6273E60}" destId="{848C9DAB-42E3-4A27-B7A2-BF9A837B8E37}" srcOrd="11" destOrd="0" presId="urn:microsoft.com/office/officeart/2005/8/layout/list1"/>
    <dgm:cxn modelId="{4691FB07-A424-4A34-B85A-ED7A0D4264A0}" type="presParOf" srcId="{63FF93B7-EA0B-4E92-93AF-9198C6273E60}" destId="{A9492F0D-66E3-4962-930F-FE6016D5A64F}" srcOrd="12" destOrd="0" presId="urn:microsoft.com/office/officeart/2005/8/layout/list1"/>
    <dgm:cxn modelId="{17307567-1383-4E53-8B9C-FC53B84C0181}" type="presParOf" srcId="{A9492F0D-66E3-4962-930F-FE6016D5A64F}" destId="{8807EE92-8ECE-41CD-B2C8-454658FC5DF9}" srcOrd="0" destOrd="0" presId="urn:microsoft.com/office/officeart/2005/8/layout/list1"/>
    <dgm:cxn modelId="{335A4DE1-BF62-425B-ACB5-B9453189E62D}" type="presParOf" srcId="{A9492F0D-66E3-4962-930F-FE6016D5A64F}" destId="{49F6ADC5-404A-4798-A957-DE31818AFEE6}" srcOrd="1" destOrd="0" presId="urn:microsoft.com/office/officeart/2005/8/layout/list1"/>
    <dgm:cxn modelId="{BCA6E0FD-8AD6-4A7E-9442-BB401AABDC7C}" type="presParOf" srcId="{63FF93B7-EA0B-4E92-93AF-9198C6273E60}" destId="{51418E6C-901E-4CA6-88BE-E2BAD54E7815}" srcOrd="13" destOrd="0" presId="urn:microsoft.com/office/officeart/2005/8/layout/list1"/>
    <dgm:cxn modelId="{AB3008BA-77D5-4D02-BF63-B28E0B132FC5}" type="presParOf" srcId="{63FF93B7-EA0B-4E92-93AF-9198C6273E60}" destId="{723BD83A-225D-4486-B1A9-D57DD138BF1D}" srcOrd="14" destOrd="0" presId="urn:microsoft.com/office/officeart/2005/8/layout/list1"/>
    <dgm:cxn modelId="{FF8B52AD-A935-4074-BC51-5764D9B4B416}" type="presParOf" srcId="{63FF93B7-EA0B-4E92-93AF-9198C6273E60}" destId="{AB0E9722-1633-44A8-945D-746FE7227FEB}" srcOrd="15" destOrd="0" presId="urn:microsoft.com/office/officeart/2005/8/layout/list1"/>
    <dgm:cxn modelId="{341CA079-B0F0-4D97-B9B8-02B6963D32FD}" type="presParOf" srcId="{63FF93B7-EA0B-4E92-93AF-9198C6273E60}" destId="{C201C36F-281C-4572-8C81-1D2F31332375}" srcOrd="16" destOrd="0" presId="urn:microsoft.com/office/officeart/2005/8/layout/list1"/>
    <dgm:cxn modelId="{051D6D6F-BEF9-42AD-975E-F97196675430}" type="presParOf" srcId="{C201C36F-281C-4572-8C81-1D2F31332375}" destId="{A675B1D7-35F4-4ECA-A047-DA48266C3E1D}" srcOrd="0" destOrd="0" presId="urn:microsoft.com/office/officeart/2005/8/layout/list1"/>
    <dgm:cxn modelId="{152D69A2-E85B-4EE0-8B3C-D4D05344F058}" type="presParOf" srcId="{C201C36F-281C-4572-8C81-1D2F31332375}" destId="{914A182E-CA3B-4835-8B84-3A0B8CA87281}" srcOrd="1" destOrd="0" presId="urn:microsoft.com/office/officeart/2005/8/layout/list1"/>
    <dgm:cxn modelId="{55D00A74-8580-412F-ACB7-DF94852455C7}" type="presParOf" srcId="{63FF93B7-EA0B-4E92-93AF-9198C6273E60}" destId="{6D6F9BD0-68C9-4556-940F-DD36A794596E}" srcOrd="17" destOrd="0" presId="urn:microsoft.com/office/officeart/2005/8/layout/list1"/>
    <dgm:cxn modelId="{41976E3F-3E25-44E0-922E-A98B413F96FE}" type="presParOf" srcId="{63FF93B7-EA0B-4E92-93AF-9198C6273E60}" destId="{ECC91588-BCB5-4F36-AC7E-7FE37B942F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FE25-E067-4381-B809-967161CF25FD}">
      <dsp:nvSpPr>
        <dsp:cNvPr id="0" name=""/>
        <dsp:cNvSpPr/>
      </dsp:nvSpPr>
      <dsp:spPr>
        <a:xfrm>
          <a:off x="0" y="0"/>
          <a:ext cx="1532982" cy="393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Política Monetaria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74542"/>
        <a:ext cx="1532982" cy="1574542"/>
      </dsp:txXfrm>
    </dsp:sp>
    <dsp:sp modelId="{7A496C30-F300-4901-8A2A-46DFBB84B02D}">
      <dsp:nvSpPr>
        <dsp:cNvPr id="0" name=""/>
        <dsp:cNvSpPr/>
      </dsp:nvSpPr>
      <dsp:spPr>
        <a:xfrm>
          <a:off x="111088" y="236181"/>
          <a:ext cx="1310806" cy="13108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850F51-A849-4663-B4E1-1915273F6D4E}">
      <dsp:nvSpPr>
        <dsp:cNvPr id="0" name=""/>
        <dsp:cNvSpPr/>
      </dsp:nvSpPr>
      <dsp:spPr>
        <a:xfrm>
          <a:off x="1578972" y="0"/>
          <a:ext cx="1532982" cy="393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8,35% INFLACIÓN: 12,48% DESEMPLEO: 9,2%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972" y="1574542"/>
        <a:ext cx="1532982" cy="1574542"/>
      </dsp:txXfrm>
    </dsp:sp>
    <dsp:sp modelId="{228932C5-53A8-4887-A006-9DB36E2F0259}">
      <dsp:nvSpPr>
        <dsp:cNvPr id="0" name=""/>
        <dsp:cNvSpPr/>
      </dsp:nvSpPr>
      <dsp:spPr>
        <a:xfrm>
          <a:off x="1690060" y="236181"/>
          <a:ext cx="1310806" cy="13108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F24AE1-DB08-4137-9882-BDFF500A90BB}">
      <dsp:nvSpPr>
        <dsp:cNvPr id="0" name=""/>
        <dsp:cNvSpPr/>
      </dsp:nvSpPr>
      <dsp:spPr>
        <a:xfrm>
          <a:off x="3157944" y="0"/>
          <a:ext cx="1532982" cy="393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12% INFLACIÓN: 2,74% DESEMPLEO: 8,6%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944" y="1574542"/>
        <a:ext cx="1532982" cy="1574542"/>
      </dsp:txXfrm>
    </dsp:sp>
    <dsp:sp modelId="{8F5152D6-3EAE-4253-A49D-40A92B6CDEE1}">
      <dsp:nvSpPr>
        <dsp:cNvPr id="0" name=""/>
        <dsp:cNvSpPr/>
      </dsp:nvSpPr>
      <dsp:spPr>
        <a:xfrm>
          <a:off x="3269032" y="236181"/>
          <a:ext cx="1310806" cy="13108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A7285-F682-4792-A9E4-01378123F13B}">
      <dsp:nvSpPr>
        <dsp:cNvPr id="0" name=""/>
        <dsp:cNvSpPr/>
      </dsp:nvSpPr>
      <dsp:spPr>
        <a:xfrm>
          <a:off x="4736916" y="0"/>
          <a:ext cx="1532982" cy="393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(+) 10,7% INFLACIÓN: 3,30% DESEMPLEO: 7,8%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6916" y="1574542"/>
        <a:ext cx="1532982" cy="1574542"/>
      </dsp:txXfrm>
    </dsp:sp>
    <dsp:sp modelId="{FDFFFA42-D514-44FE-9610-F39BA951A10A}">
      <dsp:nvSpPr>
        <dsp:cNvPr id="0" name=""/>
        <dsp:cNvSpPr/>
      </dsp:nvSpPr>
      <dsp:spPr>
        <a:xfrm>
          <a:off x="4848005" y="236181"/>
          <a:ext cx="1310806" cy="13108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A1E5D6-B272-431A-AA86-20243E1001FC}">
      <dsp:nvSpPr>
        <dsp:cNvPr id="0" name=""/>
        <dsp:cNvSpPr/>
      </dsp:nvSpPr>
      <dsp:spPr>
        <a:xfrm>
          <a:off x="6315889" y="0"/>
          <a:ext cx="1532982" cy="393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PIB: $100.598 millones de dólares INFLACIÓN: 4,55% DESEMPLEO: 5,7%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5889" y="1574542"/>
        <a:ext cx="1532982" cy="1574542"/>
      </dsp:txXfrm>
    </dsp:sp>
    <dsp:sp modelId="{8B475127-AFD8-4AD9-A191-A4FE666F0988}">
      <dsp:nvSpPr>
        <dsp:cNvPr id="0" name=""/>
        <dsp:cNvSpPr/>
      </dsp:nvSpPr>
      <dsp:spPr>
        <a:xfrm>
          <a:off x="6426977" y="236181"/>
          <a:ext cx="1310806" cy="131080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9BF402-16DC-494B-AA37-931D63562874}">
      <dsp:nvSpPr>
        <dsp:cNvPr id="0" name=""/>
        <dsp:cNvSpPr/>
      </dsp:nvSpPr>
      <dsp:spPr>
        <a:xfrm>
          <a:off x="313954" y="3149084"/>
          <a:ext cx="7220962" cy="590453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2645-A6CF-4BE3-840C-6EE7E9A8196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0C76-A5C4-4089-8285-2850146F2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gasto que realiza el gobierno aumentará la renta de las familias, que a su vez gastarán parte del dinero, en una larga cadena que tendría como consecuencia la activación de la economía.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el incremento de una variable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puede producir una reacción en cadena que provoca incrementos mayores en otra variable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y,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la que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uno de sus componentes.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0C76-A5C4-4089-8285-2850146F2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B78C-1DD3-4327-8CB3-04EA9338D6D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E347-742E-4821-8405-C5714BC13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486600" cy="1370583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53235" y="2564904"/>
            <a:ext cx="6400800" cy="576064"/>
          </a:xfrm>
        </p:spPr>
        <p:txBody>
          <a:bodyPr/>
          <a:lstStyle/>
          <a:p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FINANZAS Y AUDITORÍA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771600" y="3408648"/>
            <a:ext cx="6400800" cy="698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AUTORAS: </a:t>
            </a:r>
            <a:r>
              <a:rPr lang="es-EC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Carlosama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Yépez, Wendy </a:t>
            </a:r>
            <a:r>
              <a:rPr lang="es-EC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Maleny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Ramos Yaguachi, Karina Maricela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835696" y="4603714"/>
            <a:ext cx="6400800" cy="78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Econ. </a:t>
            </a:r>
            <a:r>
              <a:rPr lang="es-EC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Guerrón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Torres, María Isabel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057400" y="5096980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Marzo, 2018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5004048" y="593015"/>
            <a:ext cx="1608567" cy="42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GASTOS 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069414"/>
              </p:ext>
            </p:extLst>
          </p:nvPr>
        </p:nvGraphicFramePr>
        <p:xfrm>
          <a:off x="1403648" y="1412776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8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675221" y="620688"/>
            <a:ext cx="3840815" cy="42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DE FINANCIAMIENTO 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341258459"/>
              </p:ext>
            </p:extLst>
          </p:nvPr>
        </p:nvGraphicFramePr>
        <p:xfrm>
          <a:off x="1378176" y="1340768"/>
          <a:ext cx="701024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9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1308"/>
            <a:ext cx="9096375" cy="6848475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43608" y="1145388"/>
            <a:ext cx="18002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DEUDA EXTERNA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70232" y="1232756"/>
            <a:ext cx="158417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$417,8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B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b="24640"/>
          <a:stretch/>
        </p:blipFill>
        <p:spPr bwMode="auto">
          <a:xfrm>
            <a:off x="6588224" y="489301"/>
            <a:ext cx="2016224" cy="77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f corporacion andina de fomen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13240" r="21374" b="13290"/>
          <a:stretch/>
        </p:blipFill>
        <p:spPr bwMode="auto">
          <a:xfrm>
            <a:off x="6819352" y="1514505"/>
            <a:ext cx="1656184" cy="77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67944" y="2567361"/>
            <a:ext cx="129614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987824" y="14334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Abrir llave"/>
          <p:cNvSpPr/>
          <p:nvPr/>
        </p:nvSpPr>
        <p:spPr>
          <a:xfrm>
            <a:off x="5868144" y="404664"/>
            <a:ext cx="720080" cy="188250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Conector recto"/>
          <p:cNvCxnSpPr/>
          <p:nvPr/>
        </p:nvCxnSpPr>
        <p:spPr>
          <a:xfrm>
            <a:off x="7524328" y="2492896"/>
            <a:ext cx="0" cy="362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508104" y="2855393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899592" y="2529708"/>
            <a:ext cx="295232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de Universalización de la Educación Básica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6156176" y="2287168"/>
            <a:ext cx="0" cy="5682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2267744" y="2287168"/>
            <a:ext cx="3888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267744" y="2287168"/>
            <a:ext cx="0" cy="205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Resultado de imagen para FM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56" y="3152380"/>
            <a:ext cx="1369544" cy="1369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CHE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5" r="22341"/>
          <a:stretch/>
        </p:blipFill>
        <p:spPr bwMode="auto">
          <a:xfrm>
            <a:off x="8303655" y="2869216"/>
            <a:ext cx="453608" cy="5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Flecha abajo"/>
          <p:cNvSpPr/>
          <p:nvPr/>
        </p:nvSpPr>
        <p:spPr>
          <a:xfrm>
            <a:off x="683568" y="4005064"/>
            <a:ext cx="432048" cy="101604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692445" y="3447406"/>
            <a:ext cx="705952" cy="42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Resultado de imagen para EMISION DE BON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32" y="3897459"/>
            <a:ext cx="2371696" cy="1248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Elipse"/>
          <p:cNvSpPr/>
          <p:nvPr/>
        </p:nvSpPr>
        <p:spPr>
          <a:xfrm>
            <a:off x="4355976" y="3870439"/>
            <a:ext cx="936104" cy="4946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$1,2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4427984" y="4566549"/>
            <a:ext cx="936104" cy="4946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796136" y="4813881"/>
            <a:ext cx="2808312" cy="6313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Manejo de Finanzas Públicas 2008-2009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5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47843" y="1088740"/>
            <a:ext cx="280831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ecompra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91%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56176" y="944724"/>
            <a:ext cx="216024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2012 y 2030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auditoria independi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32" y="1822790"/>
            <a:ext cx="2228528" cy="119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4571998" y="1275281"/>
            <a:ext cx="1368153" cy="32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sultado de imagen para Eximbank Ch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4" y="2708920"/>
            <a:ext cx="1715345" cy="965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136654" y="1916832"/>
            <a:ext cx="1715345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esultado de imagen para Eximbank KOR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10999" r="16463" b="18180"/>
          <a:stretch/>
        </p:blipFill>
        <p:spPr bwMode="auto">
          <a:xfrm>
            <a:off x="1749130" y="4005064"/>
            <a:ext cx="1846256" cy="114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BI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b="24640"/>
          <a:stretch/>
        </p:blipFill>
        <p:spPr bwMode="auto">
          <a:xfrm>
            <a:off x="6760178" y="4005064"/>
            <a:ext cx="2016224" cy="77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3779912" y="3191855"/>
            <a:ext cx="1944215" cy="57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$2.726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732240" y="3370340"/>
            <a:ext cx="1944215" cy="57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$1.838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468165" y="6021288"/>
            <a:ext cx="1323957" cy="5099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31991" y="4293096"/>
            <a:ext cx="2536173" cy="609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de Inversión Multisectorial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51994" y="5151275"/>
            <a:ext cx="2696270" cy="653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Manejo Presupuesto 2010-2011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419872" y="260648"/>
            <a:ext cx="1715345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08104" y="408669"/>
            <a:ext cx="151216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$571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Resultado de imagen para Eximbank Ch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46" y="332655"/>
            <a:ext cx="1715345" cy="965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716016" y="1298526"/>
            <a:ext cx="2304256" cy="5462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PAUTE-SOPLADORA</a:t>
            </a:r>
            <a:r>
              <a:rPr lang="es-EC" dirty="0"/>
              <a:t> </a:t>
            </a:r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583668" y="1241631"/>
            <a:ext cx="2304256" cy="5462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Toachi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Pilaton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68798" y="2132856"/>
            <a:ext cx="144016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$123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111125" y="3104963"/>
            <a:ext cx="1715345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826470" y="3428999"/>
            <a:ext cx="12414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277544" y="3104963"/>
            <a:ext cx="19866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$10.600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Chevr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14" y="4180241"/>
            <a:ext cx="1029117" cy="11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oxy petrol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81" y="4119475"/>
            <a:ext cx="1867670" cy="12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erenco Burling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7" y="4266839"/>
            <a:ext cx="2071042" cy="9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murphy petrol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12195"/>
            <a:ext cx="1980220" cy="9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3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3563888" y="620688"/>
            <a:ext cx="3840815" cy="42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DE FINANCIAMIENTO 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330498"/>
              </p:ext>
            </p:extLst>
          </p:nvPr>
        </p:nvGraphicFramePr>
        <p:xfrm>
          <a:off x="1331640" y="1340768"/>
          <a:ext cx="72728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41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5157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ESCENARIOS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5616" y="1340768"/>
            <a:ext cx="2400165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Prospectivo del PGE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515781" y="1740583"/>
            <a:ext cx="1704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220072" y="141277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77572" y="2564904"/>
            <a:ext cx="3374124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Delphi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883177" y="3717032"/>
            <a:ext cx="3374124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Smic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3068960"/>
            <a:ext cx="230425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Estratégicas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372200" y="4221088"/>
            <a:ext cx="230425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475656" y="2132856"/>
            <a:ext cx="0" cy="1944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endCxn id="11" idx="1"/>
          </p:cNvCxnSpPr>
          <p:nvPr/>
        </p:nvCxnSpPr>
        <p:spPr>
          <a:xfrm>
            <a:off x="1475656" y="2924943"/>
            <a:ext cx="401916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12" idx="1"/>
          </p:cNvCxnSpPr>
          <p:nvPr/>
        </p:nvCxnSpPr>
        <p:spPr>
          <a:xfrm>
            <a:off x="1475656" y="4077071"/>
            <a:ext cx="4075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257301" y="4077071"/>
            <a:ext cx="49072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5748029" y="2564904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5748029" y="2564904"/>
            <a:ext cx="17042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7452320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7452320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512681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>
            <a:off x="35157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ESCENARIOS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4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1477" y="1340768"/>
            <a:ext cx="2314600" cy="896963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 del Petróleo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707"/>
            <a:ext cx="5761990" cy="2818765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34472"/>
            <a:ext cx="5761990" cy="2818765"/>
          </a:xfrm>
          <a:prstGeom prst="rect">
            <a:avLst/>
          </a:prstGeom>
          <a:noFill/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115616" y="4293096"/>
            <a:ext cx="2314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Ingresos Públicos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35157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MÉTODO DELPHI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8639"/>
            <a:ext cx="5761990" cy="2818765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8648"/>
            <a:ext cx="5761990" cy="2818765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661582" y="1340768"/>
            <a:ext cx="2314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Gasto Público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4293096"/>
            <a:ext cx="2314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Financiamiento Público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35157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MÉTODO DELPHI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0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0549" y="1988840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</a:t>
            </a: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 FINANCIAMIENTO DEL GASTO PÚBLICO DEL PRESUPUESTO GENERAL DEL </a:t>
            </a:r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ESTADO” </a:t>
            </a:r>
            <a:b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2007-2016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125"/>
            <a:ext cx="5124450" cy="2599690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2745"/>
            <a:ext cx="5267325" cy="2393315"/>
          </a:xfrm>
          <a:prstGeom prst="rect">
            <a:avLst/>
          </a:prstGeom>
          <a:noFill/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35157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INFLUYENTES Y DEPENDIENTES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3633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PETROL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0597"/>
            <a:ext cx="2376264" cy="1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GRESOS PU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1257"/>
            <a:ext cx="3007994" cy="15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7006796" y="620688"/>
            <a:ext cx="1800200" cy="71771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55976" y="1506864"/>
            <a:ext cx="1944216" cy="694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Situación Actual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55769" y="1510597"/>
            <a:ext cx="1944216" cy="694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 a Futuro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355976" y="2492896"/>
            <a:ext cx="1944216" cy="936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 promedio $35 al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855769" y="2515154"/>
            <a:ext cx="1944216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Incremente a comparación del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337648" y="3861048"/>
            <a:ext cx="1944216" cy="936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$34.334 millones de dólares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55769" y="3861047"/>
            <a:ext cx="1944216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comparación del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1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3633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gastos publ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" y="1106663"/>
            <a:ext cx="2936462" cy="19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financiamiento publ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9" y="3417852"/>
            <a:ext cx="24820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4283968" y="1634071"/>
            <a:ext cx="1944216" cy="936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$34.067 millones de dólares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273178" y="3563100"/>
            <a:ext cx="1944216" cy="936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$37.980 millones de dólares.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855769" y="1634070"/>
            <a:ext cx="1944216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a comparación del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855769" y="3563100"/>
            <a:ext cx="1944216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a comparación del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1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57939"/>
              </p:ext>
            </p:extLst>
          </p:nvPr>
        </p:nvGraphicFramePr>
        <p:xfrm>
          <a:off x="683568" y="1772816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Incremento del precio del petróleo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Moderada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Incremento de Ingresos Públicos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Disminución del Gasto Público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Improbable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Disminución del Financiamiento Público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Improbable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363381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PROBABILIDADES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203848" y="600660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PROBABILIDADES Y ESCENARIOS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340768"/>
            <a:ext cx="5219700" cy="458089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70868"/>
              </p:ext>
            </p:extLst>
          </p:nvPr>
        </p:nvGraphicFramePr>
        <p:xfrm>
          <a:off x="5273810" y="2198653"/>
          <a:ext cx="368279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396"/>
                <a:gridCol w="1841396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</a:t>
                      </a:r>
                      <a:r>
                        <a:rPr lang="es-EC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mayor a menor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Pesimista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0,178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Tendencial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0,129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Insostenible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Lógico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Futurible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Catastrófico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2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26096"/>
              </p:ext>
            </p:extLst>
          </p:nvPr>
        </p:nvGraphicFramePr>
        <p:xfrm>
          <a:off x="1883535" y="2276872"/>
          <a:ext cx="5760640" cy="18940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43960"/>
                <a:gridCol w="1307164"/>
                <a:gridCol w="1215966"/>
                <a:gridCol w="1793550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del Petróleo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 Públicos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 Públicos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 público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Alto  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Excesivo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Extremadamente Alto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Medio 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Bajo 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Austero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203848" y="600660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LOS ESCENARIOS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1412776"/>
            <a:ext cx="2319773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PESIMISTA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4696"/>
              </p:ext>
            </p:extLst>
          </p:nvPr>
        </p:nvGraphicFramePr>
        <p:xfrm>
          <a:off x="2051720" y="2348880"/>
          <a:ext cx="5430986" cy="197762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61329"/>
                <a:gridCol w="1232361"/>
                <a:gridCol w="1146382"/>
                <a:gridCol w="1690914"/>
              </a:tblGrid>
              <a:tr h="40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del Petróleo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 Públicos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 Públicos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 público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Alto 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Excesivo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Extremadamente Alto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Medio 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Bajo 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Austero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203848" y="600660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LOS ESCENARIOS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1412776"/>
            <a:ext cx="2319773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203848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92966635"/>
              </p:ext>
            </p:extLst>
          </p:nvPr>
        </p:nvGraphicFramePr>
        <p:xfrm>
          <a:off x="1547664" y="1332878"/>
          <a:ext cx="7128792" cy="419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1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203848" y="62068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64924711"/>
              </p:ext>
            </p:extLst>
          </p:nvPr>
        </p:nvGraphicFramePr>
        <p:xfrm>
          <a:off x="2123728" y="1396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pic>
        <p:nvPicPr>
          <p:cNvPr id="7170" name="Picture 2" descr="Resultado de imagen para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40" y="1244875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-30815"/>
            <a:ext cx="9096375" cy="6848475"/>
          </a:xfrm>
          <a:prstGeom prst="rect">
            <a:avLst/>
          </a:prstGeom>
        </p:spPr>
      </p:pic>
      <p:sp>
        <p:nvSpPr>
          <p:cNvPr id="3" name="Título 4"/>
          <p:cNvSpPr txBox="1">
            <a:spLocks/>
          </p:cNvSpPr>
          <p:nvPr/>
        </p:nvSpPr>
        <p:spPr>
          <a:xfrm>
            <a:off x="3432630" y="350002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C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34712187"/>
              </p:ext>
            </p:extLst>
          </p:nvPr>
        </p:nvGraphicFramePr>
        <p:xfrm>
          <a:off x="1043608" y="1700808"/>
          <a:ext cx="7848872" cy="393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1187624" y="1147452"/>
            <a:ext cx="2078352" cy="619985"/>
            <a:chOff x="2516296" y="3092"/>
            <a:chExt cx="2078352" cy="619985"/>
          </a:xfrm>
        </p:grpSpPr>
        <p:sp>
          <p:nvSpPr>
            <p:cNvPr id="8" name="7 Rectángulo"/>
            <p:cNvSpPr/>
            <p:nvPr/>
          </p:nvSpPr>
          <p:spPr>
            <a:xfrm>
              <a:off x="2516296" y="20573"/>
              <a:ext cx="1934336" cy="602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660312" y="3092"/>
              <a:ext cx="1934336" cy="60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1998-2000</a:t>
              </a:r>
              <a:endParaRPr lang="es-E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750738" y="1147452"/>
            <a:ext cx="1966321" cy="619985"/>
            <a:chOff x="3736171" y="765541"/>
            <a:chExt cx="1966321" cy="619985"/>
          </a:xfrm>
        </p:grpSpPr>
        <p:sp>
          <p:nvSpPr>
            <p:cNvPr id="11" name="10 Rectángulo"/>
            <p:cNvSpPr/>
            <p:nvPr/>
          </p:nvSpPr>
          <p:spPr>
            <a:xfrm>
              <a:off x="3736171" y="783022"/>
              <a:ext cx="1801243" cy="602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901249" y="765541"/>
              <a:ext cx="1801243" cy="60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2000-2003</a:t>
              </a:r>
              <a:endParaRPr lang="es-E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264665" y="1164933"/>
            <a:ext cx="1859956" cy="863067"/>
            <a:chOff x="5218347" y="1438842"/>
            <a:chExt cx="1859956" cy="863067"/>
          </a:xfrm>
        </p:grpSpPr>
        <p:sp>
          <p:nvSpPr>
            <p:cNvPr id="14" name="13 Rectángulo"/>
            <p:cNvSpPr/>
            <p:nvPr/>
          </p:nvSpPr>
          <p:spPr>
            <a:xfrm>
              <a:off x="5218347" y="1699405"/>
              <a:ext cx="1648298" cy="602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430005" y="1438842"/>
              <a:ext cx="1648298" cy="60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2003-2005</a:t>
              </a:r>
              <a:endParaRPr lang="es-E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912963" y="1166225"/>
            <a:ext cx="1551235" cy="618481"/>
            <a:chOff x="6424301" y="2504304"/>
            <a:chExt cx="1551235" cy="618481"/>
          </a:xfrm>
        </p:grpSpPr>
        <p:sp>
          <p:nvSpPr>
            <p:cNvPr id="17" name="16 Rectángulo"/>
            <p:cNvSpPr/>
            <p:nvPr/>
          </p:nvSpPr>
          <p:spPr>
            <a:xfrm>
              <a:off x="6424301" y="2520281"/>
              <a:ext cx="1438400" cy="602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6537136" y="2504304"/>
              <a:ext cx="1438400" cy="602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2005-2007</a:t>
              </a:r>
              <a:endParaRPr lang="es-E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CuadroTexto 8"/>
          <p:cNvSpPr txBox="1"/>
          <p:nvPr/>
        </p:nvSpPr>
        <p:spPr>
          <a:xfrm>
            <a:off x="7596409" y="1124244"/>
            <a:ext cx="1455572" cy="6025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2007-2016</a:t>
            </a:r>
            <a:endPara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9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105188" y="739910"/>
            <a:ext cx="3466728" cy="1143000"/>
          </a:xfrm>
        </p:spPr>
        <p:txBody>
          <a:bodyPr>
            <a:normAutofit/>
          </a:bodyPr>
          <a:lstStyle/>
          <a:p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 LA INVESTIGACIÓN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1970837"/>
            <a:ext cx="6840759" cy="2916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lvl="0"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situación económica del país, a partir de la evolución del comportamiento de los ingresos, egresos y financiamiento del PGE durante el periodo 2007-2016, para establecer escenarios que permitan realizar una planificación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3584000" y="252931"/>
            <a:ext cx="36522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53971" y="717684"/>
            <a:ext cx="437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Planeación Prospectiva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 flipH="1">
            <a:off x="971600" y="2024615"/>
            <a:ext cx="2037928" cy="892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ercepción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global, sistémica y dinámica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643962" y="1950273"/>
            <a:ext cx="2160240" cy="885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osibles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893968" y="1302201"/>
            <a:ext cx="208823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el pasado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860304" y="2996951"/>
            <a:ext cx="208823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uturas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evoluciones de las variables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428256" y="2240639"/>
            <a:ext cx="2952328" cy="460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n para futuro dese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17" y="3095272"/>
            <a:ext cx="1904748" cy="1269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5" y="4005064"/>
            <a:ext cx="1489309" cy="1481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753865" y="4817956"/>
            <a:ext cx="2448272" cy="555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Smic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sp>
        <p:nvSpPr>
          <p:cNvPr id="6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>
            <a:off x="3853788" y="638174"/>
            <a:ext cx="3960439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ECONÓMICOS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56740"/>
              </p:ext>
            </p:extLst>
          </p:nvPr>
        </p:nvGraphicFramePr>
        <p:xfrm>
          <a:off x="1691679" y="1196752"/>
          <a:ext cx="57606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Resultado de imagen para consumo hoga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49" y="4221088"/>
            <a:ext cx="2088232" cy="117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nstruccion de capital fijo ecu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35140"/>
            <a:ext cx="2247081" cy="10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barril de petroleo ecuad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03" y="4140702"/>
            <a:ext cx="2232248" cy="1254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068120"/>
              </p:ext>
            </p:extLst>
          </p:nvPr>
        </p:nvGraphicFramePr>
        <p:xfrm>
          <a:off x="1979712" y="1124744"/>
          <a:ext cx="5601892" cy="3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31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762"/>
            <a:ext cx="9096375" cy="6848475"/>
          </a:xfrm>
          <a:prstGeom prst="rect">
            <a:avLst/>
          </a:prstGeom>
        </p:spPr>
      </p:pic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572435"/>
              </p:ext>
            </p:extLst>
          </p:nvPr>
        </p:nvGraphicFramePr>
        <p:xfrm>
          <a:off x="2843808" y="845741"/>
          <a:ext cx="509431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Resultado de imagen para credi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77" y="2104678"/>
            <a:ext cx="1332205" cy="889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4" y="3068960"/>
            <a:ext cx="1512168" cy="87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importaci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32" y="4098363"/>
            <a:ext cx="1616868" cy="126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periodo invernal afecta sector agríco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82405"/>
            <a:ext cx="1452986" cy="89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6909"/>
            <a:ext cx="9096375" cy="6848475"/>
          </a:xfrm>
          <a:prstGeom prst="rect">
            <a:avLst/>
          </a:prstGeom>
        </p:spPr>
      </p:pic>
      <p:sp>
        <p:nvSpPr>
          <p:cNvPr id="6" name="Título 8"/>
          <p:cNvSpPr txBox="1">
            <a:spLocks/>
          </p:cNvSpPr>
          <p:nvPr/>
        </p:nvSpPr>
        <p:spPr>
          <a:xfrm>
            <a:off x="3363381" y="274638"/>
            <a:ext cx="4464496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GENERAL DEL ESTADO </a:t>
            </a:r>
            <a:endParaRPr lang="es-C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>
            <a:off x="4566928" y="653951"/>
            <a:ext cx="1608567" cy="42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INGRESOS  </a:t>
            </a:r>
            <a:endParaRPr lang="es-C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880704"/>
              </p:ext>
            </p:extLst>
          </p:nvPr>
        </p:nvGraphicFramePr>
        <p:xfrm>
          <a:off x="1242104" y="1412776"/>
          <a:ext cx="69302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5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687</Words>
  <Application>Microsoft Office PowerPoint</Application>
  <PresentationFormat>Presentación en pantalla (4:3)</PresentationFormat>
  <Paragraphs>195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DEPARTAMENTO DE CIENCIAS ECONÓMICAS, ADMINISTRATIVAS Y DE COMERCIO</vt:lpstr>
      <vt:lpstr>“ANÁLISIS DEL  FINANCIAMIENTO DEL GASTO PÚBLICO DEL PRESUPUESTO GENERAL DEL ESTADO”   PERIODO 2007-2016 </vt:lpstr>
      <vt:lpstr>Presentación de PowerPoint</vt:lpstr>
      <vt:lpstr>OBJETIVO DE LA INVESTIGACIÓN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99</cp:revision>
  <dcterms:created xsi:type="dcterms:W3CDTF">2018-02-24T21:41:34Z</dcterms:created>
  <dcterms:modified xsi:type="dcterms:W3CDTF">2018-06-20T17:56:23Z</dcterms:modified>
</cp:coreProperties>
</file>