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5" r:id="rId1"/>
  </p:sldMasterIdLst>
  <p:sldIdLst>
    <p:sldId id="256" r:id="rId2"/>
    <p:sldId id="278" r:id="rId3"/>
    <p:sldId id="260" r:id="rId4"/>
    <p:sldId id="275" r:id="rId5"/>
    <p:sldId id="261" r:id="rId6"/>
    <p:sldId id="259" r:id="rId7"/>
    <p:sldId id="277" r:id="rId8"/>
    <p:sldId id="274" r:id="rId9"/>
    <p:sldId id="262" r:id="rId10"/>
    <p:sldId id="280" r:id="rId11"/>
    <p:sldId id="281" r:id="rId12"/>
    <p:sldId id="292" r:id="rId13"/>
    <p:sldId id="289" r:id="rId14"/>
    <p:sldId id="264" r:id="rId15"/>
    <p:sldId id="287" r:id="rId16"/>
    <p:sldId id="268" r:id="rId17"/>
    <p:sldId id="284" r:id="rId18"/>
    <p:sldId id="286" r:id="rId19"/>
    <p:sldId id="285" r:id="rId20"/>
    <p:sldId id="269" r:id="rId21"/>
    <p:sldId id="273" r:id="rId22"/>
    <p:sldId id="290" r:id="rId23"/>
    <p:sldId id="291" r:id="rId24"/>
    <p:sldId id="270"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0099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B277D-C972-4531-A55E-3296C9AABD3C}"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s-EC"/>
        </a:p>
      </dgm:t>
    </dgm:pt>
    <dgm:pt modelId="{2EA0059D-645B-40BB-987F-C022939402BF}">
      <dgm:prSet phldrT="[Texto]" phldr="1"/>
      <dgm:spPr>
        <a:blipFill rotWithShape="0">
          <a:blip xmlns:r="http://schemas.openxmlformats.org/officeDocument/2006/relationships" r:embed="rId1"/>
          <a:stretch>
            <a:fillRect/>
          </a:stretch>
        </a:blipFill>
      </dgm:spPr>
      <dgm:t>
        <a:bodyPr/>
        <a:lstStyle/>
        <a:p>
          <a:endParaRPr lang="es-EC" dirty="0"/>
        </a:p>
      </dgm:t>
    </dgm:pt>
    <dgm:pt modelId="{01C6ACC6-27AA-4E47-98F6-A3409D523351}" type="parTrans" cxnId="{10D35A3F-6816-4D93-88B9-7581CBC139F3}">
      <dgm:prSet/>
      <dgm:spPr/>
      <dgm:t>
        <a:bodyPr/>
        <a:lstStyle/>
        <a:p>
          <a:endParaRPr lang="es-EC"/>
        </a:p>
      </dgm:t>
    </dgm:pt>
    <dgm:pt modelId="{06E20776-18F2-4315-9A94-D11E31620B5B}" type="sibTrans" cxnId="{10D35A3F-6816-4D93-88B9-7581CBC139F3}">
      <dgm:prSet/>
      <dgm:spPr>
        <a:ln w="57150"/>
      </dgm:spPr>
      <dgm:t>
        <a:bodyPr/>
        <a:lstStyle/>
        <a:p>
          <a:endParaRPr lang="es-EC"/>
        </a:p>
      </dgm:t>
    </dgm:pt>
    <dgm:pt modelId="{A55EF372-1C35-4F08-B800-A45A58E24A2F}">
      <dgm:prSet phldrT="[Texto]" phldr="1"/>
      <dgm:spPr>
        <a:blipFill rotWithShape="0">
          <a:blip xmlns:r="http://schemas.openxmlformats.org/officeDocument/2006/relationships" r:embed="rId2"/>
          <a:stretch>
            <a:fillRect/>
          </a:stretch>
        </a:blipFill>
      </dgm:spPr>
      <dgm:t>
        <a:bodyPr/>
        <a:lstStyle/>
        <a:p>
          <a:endParaRPr lang="es-EC" dirty="0"/>
        </a:p>
      </dgm:t>
    </dgm:pt>
    <dgm:pt modelId="{ED9A2BD4-AF27-4DE0-B065-604FD53A54DF}" type="parTrans" cxnId="{DEFCBEFB-0EE4-4DD6-B315-13874E2B76AA}">
      <dgm:prSet/>
      <dgm:spPr/>
      <dgm:t>
        <a:bodyPr/>
        <a:lstStyle/>
        <a:p>
          <a:endParaRPr lang="es-EC"/>
        </a:p>
      </dgm:t>
    </dgm:pt>
    <dgm:pt modelId="{E0DF4C5D-5236-4810-B839-681F8640C034}" type="sibTrans" cxnId="{DEFCBEFB-0EE4-4DD6-B315-13874E2B76AA}">
      <dgm:prSet/>
      <dgm:spPr>
        <a:ln w="57150"/>
      </dgm:spPr>
      <dgm:t>
        <a:bodyPr/>
        <a:lstStyle/>
        <a:p>
          <a:endParaRPr lang="es-EC"/>
        </a:p>
      </dgm:t>
    </dgm:pt>
    <dgm:pt modelId="{3F820B04-AD4D-45B0-9296-12CE5CD2B8A0}">
      <dgm:prSet phldrT="[Texto]" phldr="1"/>
      <dgm:spPr>
        <a:blipFill rotWithShape="0">
          <a:blip xmlns:r="http://schemas.openxmlformats.org/officeDocument/2006/relationships" r:embed="rId3"/>
          <a:stretch>
            <a:fillRect/>
          </a:stretch>
        </a:blipFill>
      </dgm:spPr>
      <dgm:t>
        <a:bodyPr/>
        <a:lstStyle/>
        <a:p>
          <a:endParaRPr lang="es-EC" dirty="0"/>
        </a:p>
      </dgm:t>
    </dgm:pt>
    <dgm:pt modelId="{BD24231F-723A-476F-93EB-1E2046D866B2}" type="parTrans" cxnId="{D653FE91-B982-4A7E-A003-629418433220}">
      <dgm:prSet/>
      <dgm:spPr/>
      <dgm:t>
        <a:bodyPr/>
        <a:lstStyle/>
        <a:p>
          <a:endParaRPr lang="es-EC"/>
        </a:p>
      </dgm:t>
    </dgm:pt>
    <dgm:pt modelId="{7B9CE887-1902-4672-8BA4-F0D8BC10F073}" type="sibTrans" cxnId="{D653FE91-B982-4A7E-A003-629418433220}">
      <dgm:prSet/>
      <dgm:spPr>
        <a:ln w="57150"/>
      </dgm:spPr>
      <dgm:t>
        <a:bodyPr/>
        <a:lstStyle/>
        <a:p>
          <a:endParaRPr lang="es-EC"/>
        </a:p>
      </dgm:t>
    </dgm:pt>
    <dgm:pt modelId="{FB7ADEA5-5189-4144-B089-CAA621D8D019}">
      <dgm:prSet phldrT="[Texto]"/>
      <dgm:spPr>
        <a:blipFill rotWithShape="0">
          <a:blip xmlns:r="http://schemas.openxmlformats.org/officeDocument/2006/relationships" r:embed="rId2"/>
          <a:stretch>
            <a:fillRect/>
          </a:stretch>
        </a:blipFill>
      </dgm:spPr>
      <dgm:t>
        <a:bodyPr/>
        <a:lstStyle/>
        <a:p>
          <a:r>
            <a:rPr lang="es-EC" dirty="0" smtClean="0"/>
            <a:t/>
          </a:r>
          <a:br>
            <a:rPr lang="es-EC" dirty="0" smtClean="0"/>
          </a:br>
          <a:endParaRPr lang="es-EC" dirty="0"/>
        </a:p>
      </dgm:t>
    </dgm:pt>
    <dgm:pt modelId="{F952BF87-5B88-4DD9-980C-4E5BC9C178AE}" type="parTrans" cxnId="{6C48A87D-00D3-4586-A83C-85830BBA3C2F}">
      <dgm:prSet/>
      <dgm:spPr/>
      <dgm:t>
        <a:bodyPr/>
        <a:lstStyle/>
        <a:p>
          <a:endParaRPr lang="es-EC"/>
        </a:p>
      </dgm:t>
    </dgm:pt>
    <dgm:pt modelId="{A8845A9C-FBF6-4F35-8E51-080A35E4CB12}" type="sibTrans" cxnId="{6C48A87D-00D3-4586-A83C-85830BBA3C2F}">
      <dgm:prSet/>
      <dgm:spPr>
        <a:ln w="57150"/>
      </dgm:spPr>
      <dgm:t>
        <a:bodyPr/>
        <a:lstStyle/>
        <a:p>
          <a:endParaRPr lang="es-EC"/>
        </a:p>
      </dgm:t>
    </dgm:pt>
    <dgm:pt modelId="{83F2B775-05F2-48FF-851A-61BCD14DD985}">
      <dgm:prSet phldrT="[Texto]" phldr="1"/>
      <dgm:spPr>
        <a:blipFill rotWithShape="0">
          <a:blip xmlns:r="http://schemas.openxmlformats.org/officeDocument/2006/relationships" r:embed="rId4"/>
          <a:stretch>
            <a:fillRect/>
          </a:stretch>
        </a:blipFill>
      </dgm:spPr>
      <dgm:t>
        <a:bodyPr/>
        <a:lstStyle/>
        <a:p>
          <a:endParaRPr lang="es-EC" dirty="0"/>
        </a:p>
      </dgm:t>
    </dgm:pt>
    <dgm:pt modelId="{CBA07B4E-4EEA-43C9-8694-AFFC5C30ADB7}" type="sibTrans" cxnId="{7E28DA06-6209-4EE1-8A0C-5DE85D1FAE8F}">
      <dgm:prSet/>
      <dgm:spPr>
        <a:ln w="57150"/>
      </dgm:spPr>
      <dgm:t>
        <a:bodyPr/>
        <a:lstStyle/>
        <a:p>
          <a:endParaRPr lang="es-EC"/>
        </a:p>
      </dgm:t>
    </dgm:pt>
    <dgm:pt modelId="{28AD4137-F928-4137-A0F7-C312FFBEC435}" type="parTrans" cxnId="{7E28DA06-6209-4EE1-8A0C-5DE85D1FAE8F}">
      <dgm:prSet/>
      <dgm:spPr/>
      <dgm:t>
        <a:bodyPr/>
        <a:lstStyle/>
        <a:p>
          <a:endParaRPr lang="es-EC"/>
        </a:p>
      </dgm:t>
    </dgm:pt>
    <dgm:pt modelId="{E98A29B6-2CFB-4EB0-918F-704E1D0CD233}">
      <dgm:prSet phldrT="[Texto]" phldr="1"/>
      <dgm:spPr>
        <a:blipFill rotWithShape="0">
          <a:blip xmlns:r="http://schemas.openxmlformats.org/officeDocument/2006/relationships" r:embed="rId4"/>
          <a:stretch>
            <a:fillRect/>
          </a:stretch>
        </a:blipFill>
      </dgm:spPr>
      <dgm:t>
        <a:bodyPr/>
        <a:lstStyle/>
        <a:p>
          <a:endParaRPr lang="es-EC" dirty="0"/>
        </a:p>
      </dgm:t>
    </dgm:pt>
    <dgm:pt modelId="{4060AADC-4580-4F53-B8EB-A6FDFB6F3926}" type="parTrans" cxnId="{4848ACFB-53F6-4BB0-B7B6-9EFEBE00B95B}">
      <dgm:prSet/>
      <dgm:spPr/>
      <dgm:t>
        <a:bodyPr/>
        <a:lstStyle/>
        <a:p>
          <a:endParaRPr lang="es-EC"/>
        </a:p>
      </dgm:t>
    </dgm:pt>
    <dgm:pt modelId="{3B7A8D91-7934-46A8-8E9E-29731BB0916D}" type="sibTrans" cxnId="{4848ACFB-53F6-4BB0-B7B6-9EFEBE00B95B}">
      <dgm:prSet/>
      <dgm:spPr>
        <a:solidFill>
          <a:srgbClr val="3366FF"/>
        </a:solidFill>
        <a:ln w="57150"/>
      </dgm:spPr>
      <dgm:t>
        <a:bodyPr/>
        <a:lstStyle/>
        <a:p>
          <a:endParaRPr lang="es-EC"/>
        </a:p>
      </dgm:t>
    </dgm:pt>
    <dgm:pt modelId="{202B5E15-BBA7-4452-B7DC-6369A2EC7E43}" type="pres">
      <dgm:prSet presAssocID="{E9BB277D-C972-4531-A55E-3296C9AABD3C}" presName="cycle" presStyleCnt="0">
        <dgm:presLayoutVars>
          <dgm:dir/>
          <dgm:resizeHandles val="exact"/>
        </dgm:presLayoutVars>
      </dgm:prSet>
      <dgm:spPr/>
      <dgm:t>
        <a:bodyPr/>
        <a:lstStyle/>
        <a:p>
          <a:endParaRPr lang="es-EC"/>
        </a:p>
      </dgm:t>
    </dgm:pt>
    <dgm:pt modelId="{C6B532E8-56C6-49D2-BCCB-AA324CF980DB}" type="pres">
      <dgm:prSet presAssocID="{2EA0059D-645B-40BB-987F-C022939402BF}" presName="node" presStyleLbl="node1" presStyleIdx="0" presStyleCnt="6" custScaleX="196623" custScaleY="144911" custRadScaleRad="100158" custRadScaleInc="-16088">
        <dgm:presLayoutVars>
          <dgm:bulletEnabled val="1"/>
        </dgm:presLayoutVars>
      </dgm:prSet>
      <dgm:spPr/>
      <dgm:t>
        <a:bodyPr/>
        <a:lstStyle/>
        <a:p>
          <a:endParaRPr lang="es-EC"/>
        </a:p>
      </dgm:t>
    </dgm:pt>
    <dgm:pt modelId="{2929EEFC-949C-4A40-9022-3B780508143C}" type="pres">
      <dgm:prSet presAssocID="{2EA0059D-645B-40BB-987F-C022939402BF}" presName="spNode" presStyleCnt="0"/>
      <dgm:spPr/>
    </dgm:pt>
    <dgm:pt modelId="{BE08D4E5-E935-46F8-92DF-D45A2FEC003B}" type="pres">
      <dgm:prSet presAssocID="{06E20776-18F2-4315-9A94-D11E31620B5B}" presName="sibTrans" presStyleLbl="sibTrans1D1" presStyleIdx="0" presStyleCnt="6"/>
      <dgm:spPr/>
      <dgm:t>
        <a:bodyPr/>
        <a:lstStyle/>
        <a:p>
          <a:endParaRPr lang="es-EC"/>
        </a:p>
      </dgm:t>
    </dgm:pt>
    <dgm:pt modelId="{08BF858E-C7C1-45E5-AF50-5DF1FCF93CC3}" type="pres">
      <dgm:prSet presAssocID="{83F2B775-05F2-48FF-851A-61BCD14DD985}" presName="node" presStyleLbl="node1" presStyleIdx="1" presStyleCnt="6" custScaleX="182963" custRadScaleRad="102493" custRadScaleInc="59805">
        <dgm:presLayoutVars>
          <dgm:bulletEnabled val="1"/>
        </dgm:presLayoutVars>
      </dgm:prSet>
      <dgm:spPr/>
      <dgm:t>
        <a:bodyPr/>
        <a:lstStyle/>
        <a:p>
          <a:endParaRPr lang="es-EC"/>
        </a:p>
      </dgm:t>
    </dgm:pt>
    <dgm:pt modelId="{00EAADC6-7959-4685-9024-49F412BC1C75}" type="pres">
      <dgm:prSet presAssocID="{83F2B775-05F2-48FF-851A-61BCD14DD985}" presName="spNode" presStyleCnt="0"/>
      <dgm:spPr/>
    </dgm:pt>
    <dgm:pt modelId="{192AD55B-2A03-4815-BB77-DE8F53441867}" type="pres">
      <dgm:prSet presAssocID="{CBA07B4E-4EEA-43C9-8694-AFFC5C30ADB7}" presName="sibTrans" presStyleLbl="sibTrans1D1" presStyleIdx="1" presStyleCnt="6"/>
      <dgm:spPr/>
      <dgm:t>
        <a:bodyPr/>
        <a:lstStyle/>
        <a:p>
          <a:endParaRPr lang="es-EC"/>
        </a:p>
      </dgm:t>
    </dgm:pt>
    <dgm:pt modelId="{9489DF9D-4B74-4EB4-8050-5D2E3F3BBB01}" type="pres">
      <dgm:prSet presAssocID="{A55EF372-1C35-4F08-B800-A45A58E24A2F}" presName="node" presStyleLbl="node1" presStyleIdx="2" presStyleCnt="6" custScaleX="119891" custScaleY="138207" custRadScaleRad="107358" custRadScaleInc="3641">
        <dgm:presLayoutVars>
          <dgm:bulletEnabled val="1"/>
        </dgm:presLayoutVars>
      </dgm:prSet>
      <dgm:spPr/>
      <dgm:t>
        <a:bodyPr/>
        <a:lstStyle/>
        <a:p>
          <a:endParaRPr lang="es-EC"/>
        </a:p>
      </dgm:t>
    </dgm:pt>
    <dgm:pt modelId="{7CC88593-C7CB-45C8-A302-CED2D8F1DD38}" type="pres">
      <dgm:prSet presAssocID="{A55EF372-1C35-4F08-B800-A45A58E24A2F}" presName="spNode" presStyleCnt="0"/>
      <dgm:spPr/>
    </dgm:pt>
    <dgm:pt modelId="{698FDEC1-412A-49AE-9555-F4096A737788}" type="pres">
      <dgm:prSet presAssocID="{E0DF4C5D-5236-4810-B839-681F8640C034}" presName="sibTrans" presStyleLbl="sibTrans1D1" presStyleIdx="2" presStyleCnt="6"/>
      <dgm:spPr/>
      <dgm:t>
        <a:bodyPr/>
        <a:lstStyle/>
        <a:p>
          <a:endParaRPr lang="es-EC"/>
        </a:p>
      </dgm:t>
    </dgm:pt>
    <dgm:pt modelId="{B26EF179-EEB4-4818-8B41-42CDBBECE166}" type="pres">
      <dgm:prSet presAssocID="{3F820B04-AD4D-45B0-9296-12CE5CD2B8A0}" presName="node" presStyleLbl="node1" presStyleIdx="3" presStyleCnt="6" custScaleX="115428" custScaleY="127020" custRadScaleRad="101531" custRadScaleInc="29199">
        <dgm:presLayoutVars>
          <dgm:bulletEnabled val="1"/>
        </dgm:presLayoutVars>
      </dgm:prSet>
      <dgm:spPr/>
      <dgm:t>
        <a:bodyPr/>
        <a:lstStyle/>
        <a:p>
          <a:endParaRPr lang="es-EC"/>
        </a:p>
      </dgm:t>
    </dgm:pt>
    <dgm:pt modelId="{6D53A3CE-5F22-4999-BD38-24B15F0D8034}" type="pres">
      <dgm:prSet presAssocID="{3F820B04-AD4D-45B0-9296-12CE5CD2B8A0}" presName="spNode" presStyleCnt="0"/>
      <dgm:spPr/>
    </dgm:pt>
    <dgm:pt modelId="{CEDBE648-672F-484B-88F5-3CD28EC6866F}" type="pres">
      <dgm:prSet presAssocID="{7B9CE887-1902-4672-8BA4-F0D8BC10F073}" presName="sibTrans" presStyleLbl="sibTrans1D1" presStyleIdx="3" presStyleCnt="6"/>
      <dgm:spPr/>
      <dgm:t>
        <a:bodyPr/>
        <a:lstStyle/>
        <a:p>
          <a:endParaRPr lang="es-EC"/>
        </a:p>
      </dgm:t>
    </dgm:pt>
    <dgm:pt modelId="{82ADD8A4-2124-4506-AA43-80DF1BF4777D}" type="pres">
      <dgm:prSet presAssocID="{FB7ADEA5-5189-4144-B089-CAA621D8D019}" presName="node" presStyleLbl="node1" presStyleIdx="4" presStyleCnt="6" custScaleX="119891" custScaleY="138207" custRadScaleRad="120512" custRadScaleInc="19071">
        <dgm:presLayoutVars>
          <dgm:bulletEnabled val="1"/>
        </dgm:presLayoutVars>
      </dgm:prSet>
      <dgm:spPr/>
      <dgm:t>
        <a:bodyPr/>
        <a:lstStyle/>
        <a:p>
          <a:endParaRPr lang="es-EC"/>
        </a:p>
      </dgm:t>
    </dgm:pt>
    <dgm:pt modelId="{F185B9FE-A3AD-4420-A2E1-C0AF8E38D4CB}" type="pres">
      <dgm:prSet presAssocID="{FB7ADEA5-5189-4144-B089-CAA621D8D019}" presName="spNode" presStyleCnt="0"/>
      <dgm:spPr/>
    </dgm:pt>
    <dgm:pt modelId="{5B5EB805-26BA-44C7-997B-043981E44689}" type="pres">
      <dgm:prSet presAssocID="{A8845A9C-FBF6-4F35-8E51-080A35E4CB12}" presName="sibTrans" presStyleLbl="sibTrans1D1" presStyleIdx="4" presStyleCnt="6"/>
      <dgm:spPr/>
      <dgm:t>
        <a:bodyPr/>
        <a:lstStyle/>
        <a:p>
          <a:endParaRPr lang="es-EC"/>
        </a:p>
      </dgm:t>
    </dgm:pt>
    <dgm:pt modelId="{DE8B829F-1037-4F3E-87FC-5EF297898818}" type="pres">
      <dgm:prSet presAssocID="{E98A29B6-2CFB-4EB0-918F-704E1D0CD233}" presName="node" presStyleLbl="node1" presStyleIdx="5" presStyleCnt="6" custScaleX="182963" custRadScaleRad="118591" custRadScaleInc="-78953">
        <dgm:presLayoutVars>
          <dgm:bulletEnabled val="1"/>
        </dgm:presLayoutVars>
      </dgm:prSet>
      <dgm:spPr/>
      <dgm:t>
        <a:bodyPr/>
        <a:lstStyle/>
        <a:p>
          <a:endParaRPr lang="es-EC"/>
        </a:p>
      </dgm:t>
    </dgm:pt>
    <dgm:pt modelId="{1D038F86-78A7-42E0-A3CE-419A76BB477B}" type="pres">
      <dgm:prSet presAssocID="{E98A29B6-2CFB-4EB0-918F-704E1D0CD233}" presName="spNode" presStyleCnt="0"/>
      <dgm:spPr/>
    </dgm:pt>
    <dgm:pt modelId="{697AC494-3B3F-42E3-9EE5-9D1B2274A932}" type="pres">
      <dgm:prSet presAssocID="{3B7A8D91-7934-46A8-8E9E-29731BB0916D}" presName="sibTrans" presStyleLbl="sibTrans1D1" presStyleIdx="5" presStyleCnt="6"/>
      <dgm:spPr/>
      <dgm:t>
        <a:bodyPr/>
        <a:lstStyle/>
        <a:p>
          <a:endParaRPr lang="es-EC"/>
        </a:p>
      </dgm:t>
    </dgm:pt>
  </dgm:ptLst>
  <dgm:cxnLst>
    <dgm:cxn modelId="{DEFCBEFB-0EE4-4DD6-B315-13874E2B76AA}" srcId="{E9BB277D-C972-4531-A55E-3296C9AABD3C}" destId="{A55EF372-1C35-4F08-B800-A45A58E24A2F}" srcOrd="2" destOrd="0" parTransId="{ED9A2BD4-AF27-4DE0-B065-604FD53A54DF}" sibTransId="{E0DF4C5D-5236-4810-B839-681F8640C034}"/>
    <dgm:cxn modelId="{4848ACFB-53F6-4BB0-B7B6-9EFEBE00B95B}" srcId="{E9BB277D-C972-4531-A55E-3296C9AABD3C}" destId="{E98A29B6-2CFB-4EB0-918F-704E1D0CD233}" srcOrd="5" destOrd="0" parTransId="{4060AADC-4580-4F53-B8EB-A6FDFB6F3926}" sibTransId="{3B7A8D91-7934-46A8-8E9E-29731BB0916D}"/>
    <dgm:cxn modelId="{C86566CC-0AB9-4746-A00D-57886713AEAB}" type="presOf" srcId="{2EA0059D-645B-40BB-987F-C022939402BF}" destId="{C6B532E8-56C6-49D2-BCCB-AA324CF980DB}" srcOrd="0" destOrd="0" presId="urn:microsoft.com/office/officeart/2005/8/layout/cycle5"/>
    <dgm:cxn modelId="{E6FA98FC-C0D5-4CEC-BB5D-29A2E336B88B}" type="presOf" srcId="{83F2B775-05F2-48FF-851A-61BCD14DD985}" destId="{08BF858E-C7C1-45E5-AF50-5DF1FCF93CC3}" srcOrd="0" destOrd="0" presId="urn:microsoft.com/office/officeart/2005/8/layout/cycle5"/>
    <dgm:cxn modelId="{4586A334-352E-41EB-8289-2AFD8193BCC2}" type="presOf" srcId="{FB7ADEA5-5189-4144-B089-CAA621D8D019}" destId="{82ADD8A4-2124-4506-AA43-80DF1BF4777D}" srcOrd="0" destOrd="0" presId="urn:microsoft.com/office/officeart/2005/8/layout/cycle5"/>
    <dgm:cxn modelId="{7E28DA06-6209-4EE1-8A0C-5DE85D1FAE8F}" srcId="{E9BB277D-C972-4531-A55E-3296C9AABD3C}" destId="{83F2B775-05F2-48FF-851A-61BCD14DD985}" srcOrd="1" destOrd="0" parTransId="{28AD4137-F928-4137-A0F7-C312FFBEC435}" sibTransId="{CBA07B4E-4EEA-43C9-8694-AFFC5C30ADB7}"/>
    <dgm:cxn modelId="{5C62F2F1-D7F8-4821-A049-1B16FE9B597D}" type="presOf" srcId="{06E20776-18F2-4315-9A94-D11E31620B5B}" destId="{BE08D4E5-E935-46F8-92DF-D45A2FEC003B}" srcOrd="0" destOrd="0" presId="urn:microsoft.com/office/officeart/2005/8/layout/cycle5"/>
    <dgm:cxn modelId="{5ED5927A-B24D-4CB5-BEB3-C2FF2BB84301}" type="presOf" srcId="{7B9CE887-1902-4672-8BA4-F0D8BC10F073}" destId="{CEDBE648-672F-484B-88F5-3CD28EC6866F}" srcOrd="0" destOrd="0" presId="urn:microsoft.com/office/officeart/2005/8/layout/cycle5"/>
    <dgm:cxn modelId="{D653FE91-B982-4A7E-A003-629418433220}" srcId="{E9BB277D-C972-4531-A55E-3296C9AABD3C}" destId="{3F820B04-AD4D-45B0-9296-12CE5CD2B8A0}" srcOrd="3" destOrd="0" parTransId="{BD24231F-723A-476F-93EB-1E2046D866B2}" sibTransId="{7B9CE887-1902-4672-8BA4-F0D8BC10F073}"/>
    <dgm:cxn modelId="{3C5E16D5-3A79-4BE8-8D9C-99D364933837}" type="presOf" srcId="{A8845A9C-FBF6-4F35-8E51-080A35E4CB12}" destId="{5B5EB805-26BA-44C7-997B-043981E44689}" srcOrd="0" destOrd="0" presId="urn:microsoft.com/office/officeart/2005/8/layout/cycle5"/>
    <dgm:cxn modelId="{71EFA732-F4B5-4389-BF3B-39C102ED919B}" type="presOf" srcId="{3F820B04-AD4D-45B0-9296-12CE5CD2B8A0}" destId="{B26EF179-EEB4-4818-8B41-42CDBBECE166}" srcOrd="0" destOrd="0" presId="urn:microsoft.com/office/officeart/2005/8/layout/cycle5"/>
    <dgm:cxn modelId="{0530F1E4-E88F-4D32-ACBE-0E21D8C96458}" type="presOf" srcId="{E9BB277D-C972-4531-A55E-3296C9AABD3C}" destId="{202B5E15-BBA7-4452-B7DC-6369A2EC7E43}" srcOrd="0" destOrd="0" presId="urn:microsoft.com/office/officeart/2005/8/layout/cycle5"/>
    <dgm:cxn modelId="{FC1FAFF8-2112-4110-897D-87D633C81254}" type="presOf" srcId="{3B7A8D91-7934-46A8-8E9E-29731BB0916D}" destId="{697AC494-3B3F-42E3-9EE5-9D1B2274A932}" srcOrd="0" destOrd="0" presId="urn:microsoft.com/office/officeart/2005/8/layout/cycle5"/>
    <dgm:cxn modelId="{C29041E6-8C47-4481-A3C0-22A6ACC21A03}" type="presOf" srcId="{A55EF372-1C35-4F08-B800-A45A58E24A2F}" destId="{9489DF9D-4B74-4EB4-8050-5D2E3F3BBB01}" srcOrd="0" destOrd="0" presId="urn:microsoft.com/office/officeart/2005/8/layout/cycle5"/>
    <dgm:cxn modelId="{6C48A87D-00D3-4586-A83C-85830BBA3C2F}" srcId="{E9BB277D-C972-4531-A55E-3296C9AABD3C}" destId="{FB7ADEA5-5189-4144-B089-CAA621D8D019}" srcOrd="4" destOrd="0" parTransId="{F952BF87-5B88-4DD9-980C-4E5BC9C178AE}" sibTransId="{A8845A9C-FBF6-4F35-8E51-080A35E4CB12}"/>
    <dgm:cxn modelId="{DCA9AD2F-C8B4-44A1-A719-39B45177BA24}" type="presOf" srcId="{E98A29B6-2CFB-4EB0-918F-704E1D0CD233}" destId="{DE8B829F-1037-4F3E-87FC-5EF297898818}" srcOrd="0" destOrd="0" presId="urn:microsoft.com/office/officeart/2005/8/layout/cycle5"/>
    <dgm:cxn modelId="{51595DD9-9011-4918-9115-399A00E841CB}" type="presOf" srcId="{E0DF4C5D-5236-4810-B839-681F8640C034}" destId="{698FDEC1-412A-49AE-9555-F4096A737788}" srcOrd="0" destOrd="0" presId="urn:microsoft.com/office/officeart/2005/8/layout/cycle5"/>
    <dgm:cxn modelId="{C0323972-0CDF-4B7C-9394-17345D6A1EB5}" type="presOf" srcId="{CBA07B4E-4EEA-43C9-8694-AFFC5C30ADB7}" destId="{192AD55B-2A03-4815-BB77-DE8F53441867}" srcOrd="0" destOrd="0" presId="urn:microsoft.com/office/officeart/2005/8/layout/cycle5"/>
    <dgm:cxn modelId="{10D35A3F-6816-4D93-88B9-7581CBC139F3}" srcId="{E9BB277D-C972-4531-A55E-3296C9AABD3C}" destId="{2EA0059D-645B-40BB-987F-C022939402BF}" srcOrd="0" destOrd="0" parTransId="{01C6ACC6-27AA-4E47-98F6-A3409D523351}" sibTransId="{06E20776-18F2-4315-9A94-D11E31620B5B}"/>
    <dgm:cxn modelId="{A0D962E2-1589-4EBF-8906-2C31ABE7DF45}" type="presParOf" srcId="{202B5E15-BBA7-4452-B7DC-6369A2EC7E43}" destId="{C6B532E8-56C6-49D2-BCCB-AA324CF980DB}" srcOrd="0" destOrd="0" presId="urn:microsoft.com/office/officeart/2005/8/layout/cycle5"/>
    <dgm:cxn modelId="{8CB6162D-CDEF-4FDF-AF93-00B5E88EC487}" type="presParOf" srcId="{202B5E15-BBA7-4452-B7DC-6369A2EC7E43}" destId="{2929EEFC-949C-4A40-9022-3B780508143C}" srcOrd="1" destOrd="0" presId="urn:microsoft.com/office/officeart/2005/8/layout/cycle5"/>
    <dgm:cxn modelId="{AB54F361-F5C5-472A-B444-E3ABA6C086D0}" type="presParOf" srcId="{202B5E15-BBA7-4452-B7DC-6369A2EC7E43}" destId="{BE08D4E5-E935-46F8-92DF-D45A2FEC003B}" srcOrd="2" destOrd="0" presId="urn:microsoft.com/office/officeart/2005/8/layout/cycle5"/>
    <dgm:cxn modelId="{033EE06E-71BC-4A63-96D3-1124B0DBCAB6}" type="presParOf" srcId="{202B5E15-BBA7-4452-B7DC-6369A2EC7E43}" destId="{08BF858E-C7C1-45E5-AF50-5DF1FCF93CC3}" srcOrd="3" destOrd="0" presId="urn:microsoft.com/office/officeart/2005/8/layout/cycle5"/>
    <dgm:cxn modelId="{B4707636-6B55-483A-90CA-164DC583EB37}" type="presParOf" srcId="{202B5E15-BBA7-4452-B7DC-6369A2EC7E43}" destId="{00EAADC6-7959-4685-9024-49F412BC1C75}" srcOrd="4" destOrd="0" presId="urn:microsoft.com/office/officeart/2005/8/layout/cycle5"/>
    <dgm:cxn modelId="{2F37094D-2841-4B5F-8C21-06F8CDEECB01}" type="presParOf" srcId="{202B5E15-BBA7-4452-B7DC-6369A2EC7E43}" destId="{192AD55B-2A03-4815-BB77-DE8F53441867}" srcOrd="5" destOrd="0" presId="urn:microsoft.com/office/officeart/2005/8/layout/cycle5"/>
    <dgm:cxn modelId="{6AB6BA6C-D26D-4D98-BB3E-DF58D4B1D2AA}" type="presParOf" srcId="{202B5E15-BBA7-4452-B7DC-6369A2EC7E43}" destId="{9489DF9D-4B74-4EB4-8050-5D2E3F3BBB01}" srcOrd="6" destOrd="0" presId="urn:microsoft.com/office/officeart/2005/8/layout/cycle5"/>
    <dgm:cxn modelId="{4C98D3B9-9892-4E0D-AAF9-61B90591FCAB}" type="presParOf" srcId="{202B5E15-BBA7-4452-B7DC-6369A2EC7E43}" destId="{7CC88593-C7CB-45C8-A302-CED2D8F1DD38}" srcOrd="7" destOrd="0" presId="urn:microsoft.com/office/officeart/2005/8/layout/cycle5"/>
    <dgm:cxn modelId="{D8045E47-C757-4C05-A14A-ACEA1DD9A834}" type="presParOf" srcId="{202B5E15-BBA7-4452-B7DC-6369A2EC7E43}" destId="{698FDEC1-412A-49AE-9555-F4096A737788}" srcOrd="8" destOrd="0" presId="urn:microsoft.com/office/officeart/2005/8/layout/cycle5"/>
    <dgm:cxn modelId="{60ED8361-BF79-4ECC-9ADA-F43195E4CAF9}" type="presParOf" srcId="{202B5E15-BBA7-4452-B7DC-6369A2EC7E43}" destId="{B26EF179-EEB4-4818-8B41-42CDBBECE166}" srcOrd="9" destOrd="0" presId="urn:microsoft.com/office/officeart/2005/8/layout/cycle5"/>
    <dgm:cxn modelId="{380F22DC-C3E3-471B-8929-AB3B541284BF}" type="presParOf" srcId="{202B5E15-BBA7-4452-B7DC-6369A2EC7E43}" destId="{6D53A3CE-5F22-4999-BD38-24B15F0D8034}" srcOrd="10" destOrd="0" presId="urn:microsoft.com/office/officeart/2005/8/layout/cycle5"/>
    <dgm:cxn modelId="{A7356592-B27A-4E90-A1E0-94ADF709F4B6}" type="presParOf" srcId="{202B5E15-BBA7-4452-B7DC-6369A2EC7E43}" destId="{CEDBE648-672F-484B-88F5-3CD28EC6866F}" srcOrd="11" destOrd="0" presId="urn:microsoft.com/office/officeart/2005/8/layout/cycle5"/>
    <dgm:cxn modelId="{D4E0E478-5BDD-4BD4-BBB0-54BDAA53743F}" type="presParOf" srcId="{202B5E15-BBA7-4452-B7DC-6369A2EC7E43}" destId="{82ADD8A4-2124-4506-AA43-80DF1BF4777D}" srcOrd="12" destOrd="0" presId="urn:microsoft.com/office/officeart/2005/8/layout/cycle5"/>
    <dgm:cxn modelId="{D057A29D-CAF6-47B9-AA20-51B9685A578C}" type="presParOf" srcId="{202B5E15-BBA7-4452-B7DC-6369A2EC7E43}" destId="{F185B9FE-A3AD-4420-A2E1-C0AF8E38D4CB}" srcOrd="13" destOrd="0" presId="urn:microsoft.com/office/officeart/2005/8/layout/cycle5"/>
    <dgm:cxn modelId="{A0DABB87-E2C0-4337-B574-A39EDD532D53}" type="presParOf" srcId="{202B5E15-BBA7-4452-B7DC-6369A2EC7E43}" destId="{5B5EB805-26BA-44C7-997B-043981E44689}" srcOrd="14" destOrd="0" presId="urn:microsoft.com/office/officeart/2005/8/layout/cycle5"/>
    <dgm:cxn modelId="{DD6BA2BC-4C63-43F8-ABD3-CC5317C8BA0C}" type="presParOf" srcId="{202B5E15-BBA7-4452-B7DC-6369A2EC7E43}" destId="{DE8B829F-1037-4F3E-87FC-5EF297898818}" srcOrd="15" destOrd="0" presId="urn:microsoft.com/office/officeart/2005/8/layout/cycle5"/>
    <dgm:cxn modelId="{C8FD87BE-1215-4C09-BA4A-09D7BF326DF3}" type="presParOf" srcId="{202B5E15-BBA7-4452-B7DC-6369A2EC7E43}" destId="{1D038F86-78A7-42E0-A3CE-419A76BB477B}" srcOrd="16" destOrd="0" presId="urn:microsoft.com/office/officeart/2005/8/layout/cycle5"/>
    <dgm:cxn modelId="{93D70F4E-E7D4-47ED-84E0-2FB30312E79F}" type="presParOf" srcId="{202B5E15-BBA7-4452-B7DC-6369A2EC7E43}" destId="{697AC494-3B3F-42E3-9EE5-9D1B2274A932}"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65FF9-F85C-434D-A305-7E072893B25D}" type="doc">
      <dgm:prSet loTypeId="urn:microsoft.com/office/officeart/2005/8/layout/gear1" loCatId="relationship" qsTypeId="urn:microsoft.com/office/officeart/2005/8/quickstyle/simple1" qsCatId="simple" csTypeId="urn:microsoft.com/office/officeart/2005/8/colors/accent2_3" csCatId="accent2" phldr="1"/>
      <dgm:spPr/>
    </dgm:pt>
    <dgm:pt modelId="{ABD9A54D-CD64-482E-A027-014C6FA706A6}">
      <dgm:prSet phldrT="[Texto]" custT="1"/>
      <dgm:spPr/>
      <dgm:t>
        <a:bodyPr/>
        <a:lstStyle/>
        <a:p>
          <a:r>
            <a:rPr lang="es-EC" sz="2400" dirty="0" smtClean="0"/>
            <a:t>SELECCIÓN DE PERSONAL</a:t>
          </a:r>
          <a:endParaRPr lang="es-EC" sz="2400" dirty="0"/>
        </a:p>
      </dgm:t>
    </dgm:pt>
    <dgm:pt modelId="{237602F8-2A28-4DE7-BB7F-F2C4FBE7FA22}" type="parTrans" cxnId="{0B396F80-B013-4C42-A349-3E5810DE35DA}">
      <dgm:prSet/>
      <dgm:spPr/>
      <dgm:t>
        <a:bodyPr/>
        <a:lstStyle/>
        <a:p>
          <a:endParaRPr lang="es-EC"/>
        </a:p>
      </dgm:t>
    </dgm:pt>
    <dgm:pt modelId="{84EAC030-649B-4FFD-AC1B-D7AF9189973B}" type="sibTrans" cxnId="{0B396F80-B013-4C42-A349-3E5810DE35DA}">
      <dgm:prSet/>
      <dgm:spPr/>
      <dgm:t>
        <a:bodyPr/>
        <a:lstStyle/>
        <a:p>
          <a:endParaRPr lang="es-EC"/>
        </a:p>
      </dgm:t>
    </dgm:pt>
    <dgm:pt modelId="{81923434-25F9-4ECB-820E-29DC56FB68EE}">
      <dgm:prSet phldrT="[Texto]" custT="1"/>
      <dgm:spPr/>
      <dgm:t>
        <a:bodyPr/>
        <a:lstStyle/>
        <a:p>
          <a:r>
            <a:rPr lang="es-EC" sz="1800" dirty="0" smtClean="0">
              <a:latin typeface="+mn-lt"/>
            </a:rPr>
            <a:t>CALIDAD DEL PROCESO DE SELECCIÓN</a:t>
          </a:r>
          <a:endParaRPr lang="es-EC" sz="1800" dirty="0">
            <a:latin typeface="+mn-lt"/>
          </a:endParaRPr>
        </a:p>
      </dgm:t>
    </dgm:pt>
    <dgm:pt modelId="{E3DE33BC-675F-4BD6-BF45-E144493A2CF2}" type="parTrans" cxnId="{6D5F380F-9760-493D-B794-3DEB1600F4EC}">
      <dgm:prSet/>
      <dgm:spPr/>
      <dgm:t>
        <a:bodyPr/>
        <a:lstStyle/>
        <a:p>
          <a:endParaRPr lang="es-EC"/>
        </a:p>
      </dgm:t>
    </dgm:pt>
    <dgm:pt modelId="{87005E30-EA01-4587-8FC6-7FC98BA6BED2}" type="sibTrans" cxnId="{6D5F380F-9760-493D-B794-3DEB1600F4EC}">
      <dgm:prSet/>
      <dgm:spPr/>
      <dgm:t>
        <a:bodyPr/>
        <a:lstStyle/>
        <a:p>
          <a:endParaRPr lang="es-EC"/>
        </a:p>
      </dgm:t>
    </dgm:pt>
    <dgm:pt modelId="{2869FCD6-1BD6-4554-AF15-03D3A06201AD}">
      <dgm:prSet phldrT="[Texto]" custT="1"/>
      <dgm:spPr/>
      <dgm:t>
        <a:bodyPr/>
        <a:lstStyle/>
        <a:p>
          <a:r>
            <a:rPr lang="es-EC" sz="1800" dirty="0" smtClean="0"/>
            <a:t>PROCESO DE SELECCIÓN </a:t>
          </a:r>
        </a:p>
      </dgm:t>
    </dgm:pt>
    <dgm:pt modelId="{5A12CA55-230D-4870-8D6A-C2355DC66614}" type="parTrans" cxnId="{09FF221A-6BC6-4B68-9095-07100B535BDF}">
      <dgm:prSet/>
      <dgm:spPr/>
      <dgm:t>
        <a:bodyPr/>
        <a:lstStyle/>
        <a:p>
          <a:endParaRPr lang="es-EC"/>
        </a:p>
      </dgm:t>
    </dgm:pt>
    <dgm:pt modelId="{D0E2E15F-36D0-4A83-ACBF-662E4BF38A1D}" type="sibTrans" cxnId="{09FF221A-6BC6-4B68-9095-07100B535BDF}">
      <dgm:prSet/>
      <dgm:spPr/>
      <dgm:t>
        <a:bodyPr/>
        <a:lstStyle/>
        <a:p>
          <a:endParaRPr lang="es-EC"/>
        </a:p>
      </dgm:t>
    </dgm:pt>
    <dgm:pt modelId="{91DAE53B-CE6F-4CAF-BEF6-B3AC64AAE698}" type="pres">
      <dgm:prSet presAssocID="{A5D65FF9-F85C-434D-A305-7E072893B25D}" presName="composite" presStyleCnt="0">
        <dgm:presLayoutVars>
          <dgm:chMax val="3"/>
          <dgm:animLvl val="lvl"/>
          <dgm:resizeHandles val="exact"/>
        </dgm:presLayoutVars>
      </dgm:prSet>
      <dgm:spPr/>
    </dgm:pt>
    <dgm:pt modelId="{87950237-60A9-4EA9-9FA7-E75EACE1B051}" type="pres">
      <dgm:prSet presAssocID="{ABD9A54D-CD64-482E-A027-014C6FA706A6}" presName="gear1" presStyleLbl="node1" presStyleIdx="0" presStyleCnt="3" custScaleX="111287" custScaleY="102825" custLinFactNeighborX="9233" custLinFactNeighborY="-3440">
        <dgm:presLayoutVars>
          <dgm:chMax val="1"/>
          <dgm:bulletEnabled val="1"/>
        </dgm:presLayoutVars>
      </dgm:prSet>
      <dgm:spPr/>
      <dgm:t>
        <a:bodyPr/>
        <a:lstStyle/>
        <a:p>
          <a:endParaRPr lang="es-EC"/>
        </a:p>
      </dgm:t>
    </dgm:pt>
    <dgm:pt modelId="{6CD05440-729A-4E28-AA61-29CB41A2A86F}" type="pres">
      <dgm:prSet presAssocID="{ABD9A54D-CD64-482E-A027-014C6FA706A6}" presName="gear1srcNode" presStyleLbl="node1" presStyleIdx="0" presStyleCnt="3"/>
      <dgm:spPr/>
      <dgm:t>
        <a:bodyPr/>
        <a:lstStyle/>
        <a:p>
          <a:endParaRPr lang="es-EC"/>
        </a:p>
      </dgm:t>
    </dgm:pt>
    <dgm:pt modelId="{E10E43D2-FB96-4C95-BAC6-64428637C383}" type="pres">
      <dgm:prSet presAssocID="{ABD9A54D-CD64-482E-A027-014C6FA706A6}" presName="gear1dstNode" presStyleLbl="node1" presStyleIdx="0" presStyleCnt="3"/>
      <dgm:spPr/>
      <dgm:t>
        <a:bodyPr/>
        <a:lstStyle/>
        <a:p>
          <a:endParaRPr lang="es-EC"/>
        </a:p>
      </dgm:t>
    </dgm:pt>
    <dgm:pt modelId="{DD192DE3-48F6-4804-8D48-C726C375E70E}" type="pres">
      <dgm:prSet presAssocID="{81923434-25F9-4ECB-820E-29DC56FB68EE}" presName="gear2" presStyleLbl="node1" presStyleIdx="1" presStyleCnt="3" custScaleX="141057" custScaleY="116894" custLinFactNeighborX="-17531" custLinFactNeighborY="22394">
        <dgm:presLayoutVars>
          <dgm:chMax val="1"/>
          <dgm:bulletEnabled val="1"/>
        </dgm:presLayoutVars>
      </dgm:prSet>
      <dgm:spPr/>
      <dgm:t>
        <a:bodyPr/>
        <a:lstStyle/>
        <a:p>
          <a:endParaRPr lang="es-EC"/>
        </a:p>
      </dgm:t>
    </dgm:pt>
    <dgm:pt modelId="{F8E5395F-BC21-426E-A161-2CA9927A5ACF}" type="pres">
      <dgm:prSet presAssocID="{81923434-25F9-4ECB-820E-29DC56FB68EE}" presName="gear2srcNode" presStyleLbl="node1" presStyleIdx="1" presStyleCnt="3"/>
      <dgm:spPr/>
      <dgm:t>
        <a:bodyPr/>
        <a:lstStyle/>
        <a:p>
          <a:endParaRPr lang="es-EC"/>
        </a:p>
      </dgm:t>
    </dgm:pt>
    <dgm:pt modelId="{0E2810F3-6195-4C0B-90C9-47DAFC335813}" type="pres">
      <dgm:prSet presAssocID="{81923434-25F9-4ECB-820E-29DC56FB68EE}" presName="gear2dstNode" presStyleLbl="node1" presStyleIdx="1" presStyleCnt="3"/>
      <dgm:spPr/>
      <dgm:t>
        <a:bodyPr/>
        <a:lstStyle/>
        <a:p>
          <a:endParaRPr lang="es-EC"/>
        </a:p>
      </dgm:t>
    </dgm:pt>
    <dgm:pt modelId="{D2B53C5D-94CA-47D0-82F1-55C536FC5B8E}" type="pres">
      <dgm:prSet presAssocID="{2869FCD6-1BD6-4554-AF15-03D3A06201AD}" presName="gear3" presStyleLbl="node1" presStyleIdx="2" presStyleCnt="3" custScaleX="142364" custScaleY="134379"/>
      <dgm:spPr/>
      <dgm:t>
        <a:bodyPr/>
        <a:lstStyle/>
        <a:p>
          <a:endParaRPr lang="es-EC"/>
        </a:p>
      </dgm:t>
    </dgm:pt>
    <dgm:pt modelId="{CFF85C94-CE94-41BB-8EAD-4686490C38B4}" type="pres">
      <dgm:prSet presAssocID="{2869FCD6-1BD6-4554-AF15-03D3A06201AD}" presName="gear3tx" presStyleLbl="node1" presStyleIdx="2" presStyleCnt="3">
        <dgm:presLayoutVars>
          <dgm:chMax val="1"/>
          <dgm:bulletEnabled val="1"/>
        </dgm:presLayoutVars>
      </dgm:prSet>
      <dgm:spPr/>
      <dgm:t>
        <a:bodyPr/>
        <a:lstStyle/>
        <a:p>
          <a:endParaRPr lang="es-EC"/>
        </a:p>
      </dgm:t>
    </dgm:pt>
    <dgm:pt modelId="{317F4B35-9078-40A9-9C67-6A1F577F336C}" type="pres">
      <dgm:prSet presAssocID="{2869FCD6-1BD6-4554-AF15-03D3A06201AD}" presName="gear3srcNode" presStyleLbl="node1" presStyleIdx="2" presStyleCnt="3"/>
      <dgm:spPr/>
      <dgm:t>
        <a:bodyPr/>
        <a:lstStyle/>
        <a:p>
          <a:endParaRPr lang="es-EC"/>
        </a:p>
      </dgm:t>
    </dgm:pt>
    <dgm:pt modelId="{114643CE-AC0D-438A-8FC3-21CCEEA244E9}" type="pres">
      <dgm:prSet presAssocID="{2869FCD6-1BD6-4554-AF15-03D3A06201AD}" presName="gear3dstNode" presStyleLbl="node1" presStyleIdx="2" presStyleCnt="3"/>
      <dgm:spPr/>
      <dgm:t>
        <a:bodyPr/>
        <a:lstStyle/>
        <a:p>
          <a:endParaRPr lang="es-EC"/>
        </a:p>
      </dgm:t>
    </dgm:pt>
    <dgm:pt modelId="{3EE3EC3C-3DE1-4003-A90F-4B495D50078A}" type="pres">
      <dgm:prSet presAssocID="{84EAC030-649B-4FFD-AC1B-D7AF9189973B}" presName="connector1" presStyleLbl="sibTrans2D1" presStyleIdx="0" presStyleCnt="3" custLinFactNeighborX="12022" custLinFactNeighborY="-7557"/>
      <dgm:spPr/>
      <dgm:t>
        <a:bodyPr/>
        <a:lstStyle/>
        <a:p>
          <a:endParaRPr lang="es-EC"/>
        </a:p>
      </dgm:t>
    </dgm:pt>
    <dgm:pt modelId="{A494008B-C916-401F-9818-4DEA9ADDB795}" type="pres">
      <dgm:prSet presAssocID="{87005E30-EA01-4587-8FC6-7FC98BA6BED2}" presName="connector2" presStyleLbl="sibTrans2D1" presStyleIdx="1" presStyleCnt="3" custLinFactNeighborX="-12634" custLinFactNeighborY="-15601"/>
      <dgm:spPr/>
      <dgm:t>
        <a:bodyPr/>
        <a:lstStyle/>
        <a:p>
          <a:endParaRPr lang="es-EC"/>
        </a:p>
      </dgm:t>
    </dgm:pt>
    <dgm:pt modelId="{D7FC03DE-11F2-4AFB-8942-8DFECA536026}" type="pres">
      <dgm:prSet presAssocID="{D0E2E15F-36D0-4A83-ACBF-662E4BF38A1D}" presName="connector3" presStyleLbl="sibTrans2D1" presStyleIdx="2" presStyleCnt="3" custLinFactNeighborX="-12369" custLinFactNeighborY="4823"/>
      <dgm:spPr/>
      <dgm:t>
        <a:bodyPr/>
        <a:lstStyle/>
        <a:p>
          <a:endParaRPr lang="es-EC"/>
        </a:p>
      </dgm:t>
    </dgm:pt>
  </dgm:ptLst>
  <dgm:cxnLst>
    <dgm:cxn modelId="{0B396F80-B013-4C42-A349-3E5810DE35DA}" srcId="{A5D65FF9-F85C-434D-A305-7E072893B25D}" destId="{ABD9A54D-CD64-482E-A027-014C6FA706A6}" srcOrd="0" destOrd="0" parTransId="{237602F8-2A28-4DE7-BB7F-F2C4FBE7FA22}" sibTransId="{84EAC030-649B-4FFD-AC1B-D7AF9189973B}"/>
    <dgm:cxn modelId="{09FF221A-6BC6-4B68-9095-07100B535BDF}" srcId="{A5D65FF9-F85C-434D-A305-7E072893B25D}" destId="{2869FCD6-1BD6-4554-AF15-03D3A06201AD}" srcOrd="2" destOrd="0" parTransId="{5A12CA55-230D-4870-8D6A-C2355DC66614}" sibTransId="{D0E2E15F-36D0-4A83-ACBF-662E4BF38A1D}"/>
    <dgm:cxn modelId="{9CEAD914-7B20-4FE7-A797-79F8C9122FCF}" type="presOf" srcId="{87005E30-EA01-4587-8FC6-7FC98BA6BED2}" destId="{A494008B-C916-401F-9818-4DEA9ADDB795}" srcOrd="0" destOrd="0" presId="urn:microsoft.com/office/officeart/2005/8/layout/gear1"/>
    <dgm:cxn modelId="{D06363B6-B3FA-46D0-BECC-7B447FA8987A}" type="presOf" srcId="{81923434-25F9-4ECB-820E-29DC56FB68EE}" destId="{F8E5395F-BC21-426E-A161-2CA9927A5ACF}" srcOrd="1" destOrd="0" presId="urn:microsoft.com/office/officeart/2005/8/layout/gear1"/>
    <dgm:cxn modelId="{40EE5BB5-7A0F-4A12-AC0A-6DEBFB9CDB37}" type="presOf" srcId="{ABD9A54D-CD64-482E-A027-014C6FA706A6}" destId="{E10E43D2-FB96-4C95-BAC6-64428637C383}" srcOrd="2" destOrd="0" presId="urn:microsoft.com/office/officeart/2005/8/layout/gear1"/>
    <dgm:cxn modelId="{6A814A68-FD67-48F0-8825-8CFCFBAFE9FE}" type="presOf" srcId="{2869FCD6-1BD6-4554-AF15-03D3A06201AD}" destId="{CFF85C94-CE94-41BB-8EAD-4686490C38B4}" srcOrd="1" destOrd="0" presId="urn:microsoft.com/office/officeart/2005/8/layout/gear1"/>
    <dgm:cxn modelId="{6D5F380F-9760-493D-B794-3DEB1600F4EC}" srcId="{A5D65FF9-F85C-434D-A305-7E072893B25D}" destId="{81923434-25F9-4ECB-820E-29DC56FB68EE}" srcOrd="1" destOrd="0" parTransId="{E3DE33BC-675F-4BD6-BF45-E144493A2CF2}" sibTransId="{87005E30-EA01-4587-8FC6-7FC98BA6BED2}"/>
    <dgm:cxn modelId="{9BDEC6F6-879F-402D-9AA9-267D1A20A7CE}" type="presOf" srcId="{D0E2E15F-36D0-4A83-ACBF-662E4BF38A1D}" destId="{D7FC03DE-11F2-4AFB-8942-8DFECA536026}" srcOrd="0" destOrd="0" presId="urn:microsoft.com/office/officeart/2005/8/layout/gear1"/>
    <dgm:cxn modelId="{168E9B98-1DD2-4322-9DA9-FC14C86D1878}" type="presOf" srcId="{2869FCD6-1BD6-4554-AF15-03D3A06201AD}" destId="{317F4B35-9078-40A9-9C67-6A1F577F336C}" srcOrd="2" destOrd="0" presId="urn:microsoft.com/office/officeart/2005/8/layout/gear1"/>
    <dgm:cxn modelId="{E20C3D10-2AF4-43B4-9B8A-8EC3DB7BA952}" type="presOf" srcId="{ABD9A54D-CD64-482E-A027-014C6FA706A6}" destId="{87950237-60A9-4EA9-9FA7-E75EACE1B051}" srcOrd="0" destOrd="0" presId="urn:microsoft.com/office/officeart/2005/8/layout/gear1"/>
    <dgm:cxn modelId="{8D957741-BA68-450B-9595-7210FF5BC251}" type="presOf" srcId="{2869FCD6-1BD6-4554-AF15-03D3A06201AD}" destId="{114643CE-AC0D-438A-8FC3-21CCEEA244E9}" srcOrd="3" destOrd="0" presId="urn:microsoft.com/office/officeart/2005/8/layout/gear1"/>
    <dgm:cxn modelId="{3EFE4DDC-B9D9-4F2B-AD20-5820C24EF6AD}" type="presOf" srcId="{84EAC030-649B-4FFD-AC1B-D7AF9189973B}" destId="{3EE3EC3C-3DE1-4003-A90F-4B495D50078A}" srcOrd="0" destOrd="0" presId="urn:microsoft.com/office/officeart/2005/8/layout/gear1"/>
    <dgm:cxn modelId="{36CC6B20-F3C1-4B25-9AA1-45B4601FDB1F}" type="presOf" srcId="{81923434-25F9-4ECB-820E-29DC56FB68EE}" destId="{DD192DE3-48F6-4804-8D48-C726C375E70E}" srcOrd="0" destOrd="0" presId="urn:microsoft.com/office/officeart/2005/8/layout/gear1"/>
    <dgm:cxn modelId="{662EC094-B8DE-4A6C-A3A6-2189DCF5FC41}" type="presOf" srcId="{2869FCD6-1BD6-4554-AF15-03D3A06201AD}" destId="{D2B53C5D-94CA-47D0-82F1-55C536FC5B8E}" srcOrd="0" destOrd="0" presId="urn:microsoft.com/office/officeart/2005/8/layout/gear1"/>
    <dgm:cxn modelId="{32EECE6E-DE23-4985-9191-D99614938FDA}" type="presOf" srcId="{A5D65FF9-F85C-434D-A305-7E072893B25D}" destId="{91DAE53B-CE6F-4CAF-BEF6-B3AC64AAE698}" srcOrd="0" destOrd="0" presId="urn:microsoft.com/office/officeart/2005/8/layout/gear1"/>
    <dgm:cxn modelId="{AAE83A19-9CCC-4F42-9765-D887BD1A4DF5}" type="presOf" srcId="{81923434-25F9-4ECB-820E-29DC56FB68EE}" destId="{0E2810F3-6195-4C0B-90C9-47DAFC335813}" srcOrd="2" destOrd="0" presId="urn:microsoft.com/office/officeart/2005/8/layout/gear1"/>
    <dgm:cxn modelId="{5EBC2AFD-D9C4-4A92-9220-A6674E70A1DB}" type="presOf" srcId="{ABD9A54D-CD64-482E-A027-014C6FA706A6}" destId="{6CD05440-729A-4E28-AA61-29CB41A2A86F}" srcOrd="1" destOrd="0" presId="urn:microsoft.com/office/officeart/2005/8/layout/gear1"/>
    <dgm:cxn modelId="{4D151F49-1639-4342-BBB7-BAF146CA4F5A}" type="presParOf" srcId="{91DAE53B-CE6F-4CAF-BEF6-B3AC64AAE698}" destId="{87950237-60A9-4EA9-9FA7-E75EACE1B051}" srcOrd="0" destOrd="0" presId="urn:microsoft.com/office/officeart/2005/8/layout/gear1"/>
    <dgm:cxn modelId="{7059042A-1B5A-4D48-B348-17C4262CA720}" type="presParOf" srcId="{91DAE53B-CE6F-4CAF-BEF6-B3AC64AAE698}" destId="{6CD05440-729A-4E28-AA61-29CB41A2A86F}" srcOrd="1" destOrd="0" presId="urn:microsoft.com/office/officeart/2005/8/layout/gear1"/>
    <dgm:cxn modelId="{61305A88-418C-4423-A5A8-1496CAD19F7B}" type="presParOf" srcId="{91DAE53B-CE6F-4CAF-BEF6-B3AC64AAE698}" destId="{E10E43D2-FB96-4C95-BAC6-64428637C383}" srcOrd="2" destOrd="0" presId="urn:microsoft.com/office/officeart/2005/8/layout/gear1"/>
    <dgm:cxn modelId="{8221A583-56BE-440B-B5F9-E527E99DDF0E}" type="presParOf" srcId="{91DAE53B-CE6F-4CAF-BEF6-B3AC64AAE698}" destId="{DD192DE3-48F6-4804-8D48-C726C375E70E}" srcOrd="3" destOrd="0" presId="urn:microsoft.com/office/officeart/2005/8/layout/gear1"/>
    <dgm:cxn modelId="{7D9DEFEF-4F2A-4BB1-B03E-5AA7745F8B43}" type="presParOf" srcId="{91DAE53B-CE6F-4CAF-BEF6-B3AC64AAE698}" destId="{F8E5395F-BC21-426E-A161-2CA9927A5ACF}" srcOrd="4" destOrd="0" presId="urn:microsoft.com/office/officeart/2005/8/layout/gear1"/>
    <dgm:cxn modelId="{68D01AF9-9CD2-45C8-B8DE-1D07656DC1BC}" type="presParOf" srcId="{91DAE53B-CE6F-4CAF-BEF6-B3AC64AAE698}" destId="{0E2810F3-6195-4C0B-90C9-47DAFC335813}" srcOrd="5" destOrd="0" presId="urn:microsoft.com/office/officeart/2005/8/layout/gear1"/>
    <dgm:cxn modelId="{92E97850-AB28-43FE-82B2-39900DACBCE6}" type="presParOf" srcId="{91DAE53B-CE6F-4CAF-BEF6-B3AC64AAE698}" destId="{D2B53C5D-94CA-47D0-82F1-55C536FC5B8E}" srcOrd="6" destOrd="0" presId="urn:microsoft.com/office/officeart/2005/8/layout/gear1"/>
    <dgm:cxn modelId="{6413B0C9-E509-4391-9A53-4B6B54104D4B}" type="presParOf" srcId="{91DAE53B-CE6F-4CAF-BEF6-B3AC64AAE698}" destId="{CFF85C94-CE94-41BB-8EAD-4686490C38B4}" srcOrd="7" destOrd="0" presId="urn:microsoft.com/office/officeart/2005/8/layout/gear1"/>
    <dgm:cxn modelId="{8DFE7EB9-FDCC-40A4-B792-01CCD73F67B5}" type="presParOf" srcId="{91DAE53B-CE6F-4CAF-BEF6-B3AC64AAE698}" destId="{317F4B35-9078-40A9-9C67-6A1F577F336C}" srcOrd="8" destOrd="0" presId="urn:microsoft.com/office/officeart/2005/8/layout/gear1"/>
    <dgm:cxn modelId="{6CD03CF4-2945-4F9F-9C9F-F59DE5909062}" type="presParOf" srcId="{91DAE53B-CE6F-4CAF-BEF6-B3AC64AAE698}" destId="{114643CE-AC0D-438A-8FC3-21CCEEA244E9}" srcOrd="9" destOrd="0" presId="urn:microsoft.com/office/officeart/2005/8/layout/gear1"/>
    <dgm:cxn modelId="{A39DB840-51A8-4F26-BC52-CC93538F8F42}" type="presParOf" srcId="{91DAE53B-CE6F-4CAF-BEF6-B3AC64AAE698}" destId="{3EE3EC3C-3DE1-4003-A90F-4B495D50078A}" srcOrd="10" destOrd="0" presId="urn:microsoft.com/office/officeart/2005/8/layout/gear1"/>
    <dgm:cxn modelId="{50A97F6B-60CF-4D86-923F-1A0F256D0D87}" type="presParOf" srcId="{91DAE53B-CE6F-4CAF-BEF6-B3AC64AAE698}" destId="{A494008B-C916-401F-9818-4DEA9ADDB795}" srcOrd="11" destOrd="0" presId="urn:microsoft.com/office/officeart/2005/8/layout/gear1"/>
    <dgm:cxn modelId="{82F52214-B240-41A0-8389-6DFA1A3677C1}" type="presParOf" srcId="{91DAE53B-CE6F-4CAF-BEF6-B3AC64AAE698}" destId="{D7FC03DE-11F2-4AFB-8942-8DFECA53602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EA306D6-B743-4E93-8015-41CE568A7B93}" type="doc">
      <dgm:prSet loTypeId="urn:microsoft.com/office/officeart/2005/8/layout/venn1" loCatId="relationship" qsTypeId="urn:microsoft.com/office/officeart/2005/8/quickstyle/simple1" qsCatId="simple" csTypeId="urn:microsoft.com/office/officeart/2005/8/colors/colorful5" csCatId="colorful" phldr="1"/>
      <dgm:spPr/>
    </dgm:pt>
    <dgm:pt modelId="{B6DCBE5D-40B3-4FFC-B1E0-FB22016FFF30}">
      <dgm:prSet phldrT="[Texto]"/>
      <dgm:spPr/>
      <dgm:t>
        <a:bodyPr/>
        <a:lstStyle/>
        <a:p>
          <a:r>
            <a:rPr lang="es-EC" dirty="0" smtClean="0"/>
            <a:t>POLÍGRAFO</a:t>
          </a:r>
          <a:endParaRPr lang="es-EC" dirty="0"/>
        </a:p>
      </dgm:t>
    </dgm:pt>
    <dgm:pt modelId="{258AF52A-25E4-4A83-9269-F5FB483E5AC4}" type="parTrans" cxnId="{6D4063C7-FA0C-4DB4-8B90-A41E3AB3E097}">
      <dgm:prSet/>
      <dgm:spPr/>
      <dgm:t>
        <a:bodyPr/>
        <a:lstStyle/>
        <a:p>
          <a:endParaRPr lang="es-EC"/>
        </a:p>
      </dgm:t>
    </dgm:pt>
    <dgm:pt modelId="{5B260012-637F-4834-9808-D128B94E652C}" type="sibTrans" cxnId="{6D4063C7-FA0C-4DB4-8B90-A41E3AB3E097}">
      <dgm:prSet/>
      <dgm:spPr/>
      <dgm:t>
        <a:bodyPr/>
        <a:lstStyle/>
        <a:p>
          <a:endParaRPr lang="es-EC"/>
        </a:p>
      </dgm:t>
    </dgm:pt>
    <dgm:pt modelId="{7C82C062-B6B8-4BD9-B032-9B86E823C42C}">
      <dgm:prSet phldrT="[Texto]"/>
      <dgm:spPr/>
      <dgm:t>
        <a:bodyPr/>
        <a:lstStyle/>
        <a:p>
          <a:r>
            <a:rPr lang="es-EC" dirty="0" smtClean="0"/>
            <a:t>TECNICAS DE SIMULACIÓN</a:t>
          </a:r>
          <a:endParaRPr lang="es-EC" dirty="0"/>
        </a:p>
      </dgm:t>
    </dgm:pt>
    <dgm:pt modelId="{2B751A34-F326-4570-A197-5A19414AFAFE}" type="parTrans" cxnId="{77F93E59-E65B-4F8D-8D15-5763CF78DE39}">
      <dgm:prSet/>
      <dgm:spPr/>
      <dgm:t>
        <a:bodyPr/>
        <a:lstStyle/>
        <a:p>
          <a:endParaRPr lang="es-EC"/>
        </a:p>
      </dgm:t>
    </dgm:pt>
    <dgm:pt modelId="{BD4D478D-E2A7-4255-AAA6-7CABD632BF25}" type="sibTrans" cxnId="{77F93E59-E65B-4F8D-8D15-5763CF78DE39}">
      <dgm:prSet/>
      <dgm:spPr/>
      <dgm:t>
        <a:bodyPr/>
        <a:lstStyle/>
        <a:p>
          <a:endParaRPr lang="es-EC"/>
        </a:p>
      </dgm:t>
    </dgm:pt>
    <dgm:pt modelId="{75C9D25F-BD80-48EC-8057-FA5F601CD7BE}">
      <dgm:prSet phldrT="[Texto]"/>
      <dgm:spPr/>
      <dgm:t>
        <a:bodyPr/>
        <a:lstStyle/>
        <a:p>
          <a:r>
            <a:rPr lang="es-EC" dirty="0" smtClean="0"/>
            <a:t>ESTUDIO GRAFOLÓGICO</a:t>
          </a:r>
          <a:endParaRPr lang="es-EC" dirty="0"/>
        </a:p>
      </dgm:t>
    </dgm:pt>
    <dgm:pt modelId="{D63DB834-7381-4965-ADB8-1AA3BDDAECBB}" type="parTrans" cxnId="{6ACC89B3-F76B-44AA-A5CF-442A526208A7}">
      <dgm:prSet/>
      <dgm:spPr/>
      <dgm:t>
        <a:bodyPr/>
        <a:lstStyle/>
        <a:p>
          <a:endParaRPr lang="es-EC"/>
        </a:p>
      </dgm:t>
    </dgm:pt>
    <dgm:pt modelId="{D7236F81-C5D3-4548-A9FE-822D75FB796F}" type="sibTrans" cxnId="{6ACC89B3-F76B-44AA-A5CF-442A526208A7}">
      <dgm:prSet/>
      <dgm:spPr/>
      <dgm:t>
        <a:bodyPr/>
        <a:lstStyle/>
        <a:p>
          <a:endParaRPr lang="es-EC"/>
        </a:p>
      </dgm:t>
    </dgm:pt>
    <dgm:pt modelId="{0673A881-73D6-49A1-957B-EED992B01326}" type="pres">
      <dgm:prSet presAssocID="{6EA306D6-B743-4E93-8015-41CE568A7B93}" presName="compositeShape" presStyleCnt="0">
        <dgm:presLayoutVars>
          <dgm:chMax val="7"/>
          <dgm:dir/>
          <dgm:resizeHandles val="exact"/>
        </dgm:presLayoutVars>
      </dgm:prSet>
      <dgm:spPr/>
    </dgm:pt>
    <dgm:pt modelId="{CAA8152C-CC1A-41D2-9BEC-2F1F426CABA2}" type="pres">
      <dgm:prSet presAssocID="{B6DCBE5D-40B3-4FFC-B1E0-FB22016FFF30}" presName="circ1" presStyleLbl="vennNode1" presStyleIdx="0" presStyleCnt="3"/>
      <dgm:spPr/>
      <dgm:t>
        <a:bodyPr/>
        <a:lstStyle/>
        <a:p>
          <a:endParaRPr lang="es-EC"/>
        </a:p>
      </dgm:t>
    </dgm:pt>
    <dgm:pt modelId="{E532E3A6-365F-4098-A075-FCFEE56E6522}" type="pres">
      <dgm:prSet presAssocID="{B6DCBE5D-40B3-4FFC-B1E0-FB22016FFF30}" presName="circ1Tx" presStyleLbl="revTx" presStyleIdx="0" presStyleCnt="0">
        <dgm:presLayoutVars>
          <dgm:chMax val="0"/>
          <dgm:chPref val="0"/>
          <dgm:bulletEnabled val="1"/>
        </dgm:presLayoutVars>
      </dgm:prSet>
      <dgm:spPr/>
      <dgm:t>
        <a:bodyPr/>
        <a:lstStyle/>
        <a:p>
          <a:endParaRPr lang="es-EC"/>
        </a:p>
      </dgm:t>
    </dgm:pt>
    <dgm:pt modelId="{399DE1B6-CF72-4EC5-9B2A-E2EB742C8E0F}" type="pres">
      <dgm:prSet presAssocID="{7C82C062-B6B8-4BD9-B032-9B86E823C42C}" presName="circ2" presStyleLbl="vennNode1" presStyleIdx="1" presStyleCnt="3"/>
      <dgm:spPr/>
      <dgm:t>
        <a:bodyPr/>
        <a:lstStyle/>
        <a:p>
          <a:endParaRPr lang="es-EC"/>
        </a:p>
      </dgm:t>
    </dgm:pt>
    <dgm:pt modelId="{0D7D23A3-EC79-437E-8066-100A7CB7C9C2}" type="pres">
      <dgm:prSet presAssocID="{7C82C062-B6B8-4BD9-B032-9B86E823C42C}" presName="circ2Tx" presStyleLbl="revTx" presStyleIdx="0" presStyleCnt="0">
        <dgm:presLayoutVars>
          <dgm:chMax val="0"/>
          <dgm:chPref val="0"/>
          <dgm:bulletEnabled val="1"/>
        </dgm:presLayoutVars>
      </dgm:prSet>
      <dgm:spPr/>
      <dgm:t>
        <a:bodyPr/>
        <a:lstStyle/>
        <a:p>
          <a:endParaRPr lang="es-EC"/>
        </a:p>
      </dgm:t>
    </dgm:pt>
    <dgm:pt modelId="{3773D6F6-664D-4388-AD5D-6F83A5E3333B}" type="pres">
      <dgm:prSet presAssocID="{75C9D25F-BD80-48EC-8057-FA5F601CD7BE}" presName="circ3" presStyleLbl="vennNode1" presStyleIdx="2" presStyleCnt="3"/>
      <dgm:spPr/>
      <dgm:t>
        <a:bodyPr/>
        <a:lstStyle/>
        <a:p>
          <a:endParaRPr lang="es-EC"/>
        </a:p>
      </dgm:t>
    </dgm:pt>
    <dgm:pt modelId="{BE70E0CB-9AC8-4605-A9C4-4EC84AB66864}" type="pres">
      <dgm:prSet presAssocID="{75C9D25F-BD80-48EC-8057-FA5F601CD7BE}" presName="circ3Tx" presStyleLbl="revTx" presStyleIdx="0" presStyleCnt="0">
        <dgm:presLayoutVars>
          <dgm:chMax val="0"/>
          <dgm:chPref val="0"/>
          <dgm:bulletEnabled val="1"/>
        </dgm:presLayoutVars>
      </dgm:prSet>
      <dgm:spPr/>
      <dgm:t>
        <a:bodyPr/>
        <a:lstStyle/>
        <a:p>
          <a:endParaRPr lang="es-EC"/>
        </a:p>
      </dgm:t>
    </dgm:pt>
  </dgm:ptLst>
  <dgm:cxnLst>
    <dgm:cxn modelId="{6FB4A61B-5A5C-49C8-9BD2-AE5FF0EA0E69}" type="presOf" srcId="{75C9D25F-BD80-48EC-8057-FA5F601CD7BE}" destId="{3773D6F6-664D-4388-AD5D-6F83A5E3333B}" srcOrd="0" destOrd="0" presId="urn:microsoft.com/office/officeart/2005/8/layout/venn1"/>
    <dgm:cxn modelId="{5FBACBED-0AFF-402B-9E67-9E8BC6263735}" type="presOf" srcId="{7C82C062-B6B8-4BD9-B032-9B86E823C42C}" destId="{399DE1B6-CF72-4EC5-9B2A-E2EB742C8E0F}" srcOrd="0" destOrd="0" presId="urn:microsoft.com/office/officeart/2005/8/layout/venn1"/>
    <dgm:cxn modelId="{77F93E59-E65B-4F8D-8D15-5763CF78DE39}" srcId="{6EA306D6-B743-4E93-8015-41CE568A7B93}" destId="{7C82C062-B6B8-4BD9-B032-9B86E823C42C}" srcOrd="1" destOrd="0" parTransId="{2B751A34-F326-4570-A197-5A19414AFAFE}" sibTransId="{BD4D478D-E2A7-4255-AAA6-7CABD632BF25}"/>
    <dgm:cxn modelId="{4FA862FC-7E98-4321-8515-F7817B60A392}" type="presOf" srcId="{75C9D25F-BD80-48EC-8057-FA5F601CD7BE}" destId="{BE70E0CB-9AC8-4605-A9C4-4EC84AB66864}" srcOrd="1" destOrd="0" presId="urn:microsoft.com/office/officeart/2005/8/layout/venn1"/>
    <dgm:cxn modelId="{6D4063C7-FA0C-4DB4-8B90-A41E3AB3E097}" srcId="{6EA306D6-B743-4E93-8015-41CE568A7B93}" destId="{B6DCBE5D-40B3-4FFC-B1E0-FB22016FFF30}" srcOrd="0" destOrd="0" parTransId="{258AF52A-25E4-4A83-9269-F5FB483E5AC4}" sibTransId="{5B260012-637F-4834-9808-D128B94E652C}"/>
    <dgm:cxn modelId="{F614321A-BCD2-4EC9-95DD-ABFE92485A03}" type="presOf" srcId="{B6DCBE5D-40B3-4FFC-B1E0-FB22016FFF30}" destId="{E532E3A6-365F-4098-A075-FCFEE56E6522}" srcOrd="1" destOrd="0" presId="urn:microsoft.com/office/officeart/2005/8/layout/venn1"/>
    <dgm:cxn modelId="{341DDC7D-2AB3-4279-A362-F2D042942AFB}" type="presOf" srcId="{B6DCBE5D-40B3-4FFC-B1E0-FB22016FFF30}" destId="{CAA8152C-CC1A-41D2-9BEC-2F1F426CABA2}" srcOrd="0" destOrd="0" presId="urn:microsoft.com/office/officeart/2005/8/layout/venn1"/>
    <dgm:cxn modelId="{6ACC89B3-F76B-44AA-A5CF-442A526208A7}" srcId="{6EA306D6-B743-4E93-8015-41CE568A7B93}" destId="{75C9D25F-BD80-48EC-8057-FA5F601CD7BE}" srcOrd="2" destOrd="0" parTransId="{D63DB834-7381-4965-ADB8-1AA3BDDAECBB}" sibTransId="{D7236F81-C5D3-4548-A9FE-822D75FB796F}"/>
    <dgm:cxn modelId="{F3AA5A95-D730-463A-A2E5-EE2869A0A96E}" type="presOf" srcId="{7C82C062-B6B8-4BD9-B032-9B86E823C42C}" destId="{0D7D23A3-EC79-437E-8066-100A7CB7C9C2}" srcOrd="1" destOrd="0" presId="urn:microsoft.com/office/officeart/2005/8/layout/venn1"/>
    <dgm:cxn modelId="{48A45C4C-CC67-495A-AD77-54BB0A5B9207}" type="presOf" srcId="{6EA306D6-B743-4E93-8015-41CE568A7B93}" destId="{0673A881-73D6-49A1-957B-EED992B01326}" srcOrd="0" destOrd="0" presId="urn:microsoft.com/office/officeart/2005/8/layout/venn1"/>
    <dgm:cxn modelId="{42CB05E7-1DCA-4DE0-B4FC-C6B98C984255}" type="presParOf" srcId="{0673A881-73D6-49A1-957B-EED992B01326}" destId="{CAA8152C-CC1A-41D2-9BEC-2F1F426CABA2}" srcOrd="0" destOrd="0" presId="urn:microsoft.com/office/officeart/2005/8/layout/venn1"/>
    <dgm:cxn modelId="{0E166738-FF91-434A-9F5A-341B0CFF9681}" type="presParOf" srcId="{0673A881-73D6-49A1-957B-EED992B01326}" destId="{E532E3A6-365F-4098-A075-FCFEE56E6522}" srcOrd="1" destOrd="0" presId="urn:microsoft.com/office/officeart/2005/8/layout/venn1"/>
    <dgm:cxn modelId="{88921FCB-D53E-4AE6-8C78-BEE9DC791B62}" type="presParOf" srcId="{0673A881-73D6-49A1-957B-EED992B01326}" destId="{399DE1B6-CF72-4EC5-9B2A-E2EB742C8E0F}" srcOrd="2" destOrd="0" presId="urn:microsoft.com/office/officeart/2005/8/layout/venn1"/>
    <dgm:cxn modelId="{462F8056-4C5F-4706-8C6D-13AA01CEC412}" type="presParOf" srcId="{0673A881-73D6-49A1-957B-EED992B01326}" destId="{0D7D23A3-EC79-437E-8066-100A7CB7C9C2}" srcOrd="3" destOrd="0" presId="urn:microsoft.com/office/officeart/2005/8/layout/venn1"/>
    <dgm:cxn modelId="{69F0EBEB-04A6-44B2-A8AD-0E97DEAC7C09}" type="presParOf" srcId="{0673A881-73D6-49A1-957B-EED992B01326}" destId="{3773D6F6-664D-4388-AD5D-6F83A5E3333B}" srcOrd="4" destOrd="0" presId="urn:microsoft.com/office/officeart/2005/8/layout/venn1"/>
    <dgm:cxn modelId="{045EC493-9CD4-45EE-863D-E66534EEB39A}" type="presParOf" srcId="{0673A881-73D6-49A1-957B-EED992B01326}" destId="{BE70E0CB-9AC8-4605-A9C4-4EC84AB6686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158042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264093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530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2616619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847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1458918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329500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364391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166040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561714-4E48-44EF-BA0B-F62A16138131}"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260923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561714-4E48-44EF-BA0B-F62A16138131}" type="datetimeFigureOut">
              <a:rPr lang="es-EC" smtClean="0"/>
              <a:t>04/07/2018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5610547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561714-4E48-44EF-BA0B-F62A16138131}" type="datetimeFigureOut">
              <a:rPr lang="es-EC" smtClean="0"/>
              <a:t>04/07/2018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8979199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B561714-4E48-44EF-BA0B-F62A16138131}" type="datetimeFigureOut">
              <a:rPr lang="es-EC" smtClean="0"/>
              <a:t>04/07/2018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24292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61714-4E48-44EF-BA0B-F62A16138131}" type="datetimeFigureOut">
              <a:rPr lang="es-EC" smtClean="0"/>
              <a:t>04/07/2018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164478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561714-4E48-44EF-BA0B-F62A16138131}" type="datetimeFigureOut">
              <a:rPr lang="es-EC" smtClean="0"/>
              <a:t>04/07/2018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3BE6A7-BBF4-4214-B0D0-EB24766DC493}" type="slidenum">
              <a:rPr lang="es-EC" smtClean="0"/>
              <a:t>‹Nº›</a:t>
            </a:fld>
            <a:endParaRPr lang="es-EC"/>
          </a:p>
        </p:txBody>
      </p:sp>
    </p:spTree>
    <p:extLst>
      <p:ext uri="{BB962C8B-B14F-4D97-AF65-F5344CB8AC3E}">
        <p14:creationId xmlns:p14="http://schemas.microsoft.com/office/powerpoint/2010/main" val="10881296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23BE6A7-BBF4-4214-B0D0-EB24766DC493}" type="slidenum">
              <a:rPr lang="es-EC" smtClean="0"/>
              <a:t>‹Nº›</a:t>
            </a:fld>
            <a:endParaRPr lang="es-EC"/>
          </a:p>
        </p:txBody>
      </p:sp>
      <p:sp>
        <p:nvSpPr>
          <p:cNvPr id="5" name="Date Placeholder 4"/>
          <p:cNvSpPr>
            <a:spLocks noGrp="1"/>
          </p:cNvSpPr>
          <p:nvPr>
            <p:ph type="dt" sz="half" idx="10"/>
          </p:nvPr>
        </p:nvSpPr>
        <p:spPr/>
        <p:txBody>
          <a:bodyPr/>
          <a:lstStyle/>
          <a:p>
            <a:fld id="{AB561714-4E48-44EF-BA0B-F62A16138131}" type="datetimeFigureOut">
              <a:rPr lang="es-EC" smtClean="0"/>
              <a:t>04/07/2018</a:t>
            </a:fld>
            <a:endParaRPr lang="es-EC"/>
          </a:p>
        </p:txBody>
      </p:sp>
    </p:spTree>
    <p:extLst>
      <p:ext uri="{BB962C8B-B14F-4D97-AF65-F5344CB8AC3E}">
        <p14:creationId xmlns:p14="http://schemas.microsoft.com/office/powerpoint/2010/main" val="342450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561714-4E48-44EF-BA0B-F62A16138131}" type="datetimeFigureOut">
              <a:rPr lang="es-EC" smtClean="0"/>
              <a:t>04/07/2018</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3BE6A7-BBF4-4214-B0D0-EB24766DC493}" type="slidenum">
              <a:rPr lang="es-EC" smtClean="0"/>
              <a:t>‹Nº›</a:t>
            </a:fld>
            <a:endParaRPr lang="es-EC"/>
          </a:p>
        </p:txBody>
      </p:sp>
    </p:spTree>
    <p:extLst>
      <p:ext uri="{BB962C8B-B14F-4D97-AF65-F5344CB8AC3E}">
        <p14:creationId xmlns:p14="http://schemas.microsoft.com/office/powerpoint/2010/main" val="424714480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28800"/>
            <a:ext cx="9144000" cy="1313644"/>
          </a:xfrm>
        </p:spPr>
        <p:txBody>
          <a:bodyPr>
            <a:noAutofit/>
          </a:bodyPr>
          <a:lstStyle/>
          <a:p>
            <a:pPr algn="ctr"/>
            <a:r>
              <a:rPr lang="es-EC" sz="3200" dirty="0" smtClean="0">
                <a:solidFill>
                  <a:schemeClr val="accent2">
                    <a:lumMod val="50000"/>
                  </a:schemeClr>
                </a:solidFill>
              </a:rPr>
              <a:t>DEPARTAMENTO DE CIENCIAS ECONÓMICAS, ADMINISTRATIVAS Y DE COMERCIO</a:t>
            </a:r>
            <a:br>
              <a:rPr lang="es-EC" sz="3200" dirty="0" smtClean="0">
                <a:solidFill>
                  <a:schemeClr val="accent2">
                    <a:lumMod val="50000"/>
                  </a:schemeClr>
                </a:solidFill>
              </a:rPr>
            </a:br>
            <a:r>
              <a:rPr lang="es-EC" sz="3200" dirty="0" smtClean="0">
                <a:solidFill>
                  <a:schemeClr val="accent2">
                    <a:lumMod val="50000"/>
                  </a:schemeClr>
                </a:solidFill>
              </a:rPr>
              <a:t>CARRERA DE </a:t>
            </a:r>
            <a:r>
              <a:rPr lang="es-EC" sz="3200" dirty="0" smtClean="0">
                <a:solidFill>
                  <a:schemeClr val="accent2">
                    <a:lumMod val="50000"/>
                  </a:schemeClr>
                </a:solidFill>
              </a:rPr>
              <a:t>ADMINISTRACIÓN DE EMPRESAS</a:t>
            </a:r>
            <a:endParaRPr lang="es-EC" sz="3200" dirty="0">
              <a:solidFill>
                <a:schemeClr val="accent2">
                  <a:lumMod val="50000"/>
                </a:schemeClr>
              </a:solidFill>
            </a:endParaRPr>
          </a:p>
        </p:txBody>
      </p:sp>
      <p:sp>
        <p:nvSpPr>
          <p:cNvPr id="3" name="Subtítulo 2"/>
          <p:cNvSpPr>
            <a:spLocks noGrp="1"/>
          </p:cNvSpPr>
          <p:nvPr>
            <p:ph type="subTitle" idx="1"/>
          </p:nvPr>
        </p:nvSpPr>
        <p:spPr>
          <a:xfrm>
            <a:off x="1524000" y="3434611"/>
            <a:ext cx="9144000" cy="2798764"/>
          </a:xfrm>
        </p:spPr>
        <p:txBody>
          <a:bodyPr>
            <a:normAutofit fontScale="92500" lnSpcReduction="10000"/>
          </a:bodyPr>
          <a:lstStyle/>
          <a:p>
            <a:pPr algn="ctr">
              <a:lnSpc>
                <a:spcPct val="110000"/>
              </a:lnSpc>
            </a:pPr>
            <a:r>
              <a:rPr lang="es-EC" sz="2800" b="1" dirty="0" smtClean="0">
                <a:solidFill>
                  <a:schemeClr val="accent2">
                    <a:lumMod val="50000"/>
                  </a:schemeClr>
                </a:solidFill>
              </a:rPr>
              <a:t>TEMA: “</a:t>
            </a:r>
            <a:r>
              <a:rPr lang="es-EC" sz="2800" dirty="0" smtClean="0">
                <a:solidFill>
                  <a:schemeClr val="accent2">
                    <a:lumMod val="50000"/>
                  </a:schemeClr>
                </a:solidFill>
              </a:rPr>
              <a:t>ANÁLISIS DE LA CALIDAD EN EL PROCESO DE SELECCIÓN DEL PERSONAL OPERATIVO DE LA EMPRESA SCORP SEGURITY DURANTE EL PERIODO 2014 – 2017”</a:t>
            </a:r>
          </a:p>
          <a:p>
            <a:pPr algn="ctr"/>
            <a:endParaRPr lang="es-EC" dirty="0" smtClean="0">
              <a:solidFill>
                <a:schemeClr val="accent2">
                  <a:lumMod val="50000"/>
                </a:schemeClr>
              </a:solidFill>
            </a:endParaRPr>
          </a:p>
          <a:p>
            <a:pPr algn="ctr"/>
            <a:r>
              <a:rPr lang="es-EC" dirty="0" smtClean="0">
                <a:solidFill>
                  <a:schemeClr val="accent2">
                    <a:lumMod val="50000"/>
                  </a:schemeClr>
                </a:solidFill>
              </a:rPr>
              <a:t>AUTOR: DÍAZ </a:t>
            </a:r>
            <a:r>
              <a:rPr lang="es-EC" dirty="0" smtClean="0">
                <a:solidFill>
                  <a:schemeClr val="accent2">
                    <a:lumMod val="50000"/>
                  </a:schemeClr>
                </a:solidFill>
              </a:rPr>
              <a:t>LÓPEZ, </a:t>
            </a:r>
            <a:r>
              <a:rPr lang="es-EC" dirty="0" smtClean="0">
                <a:solidFill>
                  <a:schemeClr val="accent2">
                    <a:lumMod val="50000"/>
                  </a:schemeClr>
                </a:solidFill>
              </a:rPr>
              <a:t>KARLA GABRIELA</a:t>
            </a:r>
          </a:p>
          <a:p>
            <a:pPr algn="ctr"/>
            <a:r>
              <a:rPr lang="es-EC" dirty="0" smtClean="0">
                <a:solidFill>
                  <a:schemeClr val="accent2">
                    <a:lumMod val="50000"/>
                  </a:schemeClr>
                </a:solidFill>
              </a:rPr>
              <a:t>TUTOR: ALBUJA </a:t>
            </a:r>
            <a:r>
              <a:rPr lang="es-EC" dirty="0" smtClean="0">
                <a:solidFill>
                  <a:schemeClr val="accent2">
                    <a:lumMod val="50000"/>
                  </a:schemeClr>
                </a:solidFill>
              </a:rPr>
              <a:t>SALAZAR, JOSÉ NICOLÁS, </a:t>
            </a:r>
            <a:r>
              <a:rPr lang="es-EC" dirty="0" err="1" smtClean="0">
                <a:solidFill>
                  <a:schemeClr val="accent2">
                    <a:lumMod val="50000"/>
                  </a:schemeClr>
                </a:solidFill>
              </a:rPr>
              <a:t>Ph.D</a:t>
            </a:r>
            <a:r>
              <a:rPr lang="es-EC" dirty="0" smtClean="0">
                <a:solidFill>
                  <a:schemeClr val="accent2">
                    <a:lumMod val="50000"/>
                  </a:schemeClr>
                </a:solidFill>
              </a:rPr>
              <a:t>.</a:t>
            </a:r>
          </a:p>
          <a:p>
            <a:pPr algn="ctr"/>
            <a:r>
              <a:rPr lang="es-EC" dirty="0" smtClean="0">
                <a:solidFill>
                  <a:schemeClr val="accent2">
                    <a:lumMod val="50000"/>
                  </a:schemeClr>
                </a:solidFill>
              </a:rPr>
              <a:t>SANGOLQUÍ, 08 DE JUNIO DEL 2018</a:t>
            </a:r>
          </a:p>
          <a:p>
            <a:pPr algn="ctr"/>
            <a:endParaRPr lang="es-EC" dirty="0">
              <a:solidFill>
                <a:schemeClr val="accent2">
                  <a:lumMod val="50000"/>
                </a:schemeClr>
              </a:solidFill>
            </a:endParaRPr>
          </a:p>
        </p:txBody>
      </p:sp>
      <p:pic>
        <p:nvPicPr>
          <p:cNvPr id="4" name="Imagen 3"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690" y="370748"/>
            <a:ext cx="4470399" cy="1043637"/>
          </a:xfrm>
          <a:prstGeom prst="rect">
            <a:avLst/>
          </a:prstGeom>
          <a:noFill/>
          <a:ln>
            <a:noFill/>
          </a:ln>
        </p:spPr>
      </p:pic>
    </p:spTree>
    <p:extLst>
      <p:ext uri="{BB962C8B-B14F-4D97-AF65-F5344CB8AC3E}">
        <p14:creationId xmlns:p14="http://schemas.microsoft.com/office/powerpoint/2010/main" val="38700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24821"/>
          </a:xfrm>
        </p:spPr>
        <p:txBody>
          <a:bodyPr>
            <a:normAutofit/>
          </a:bodyPr>
          <a:lstStyle/>
          <a:p>
            <a:pPr algn="just"/>
            <a:r>
              <a:rPr lang="es-EC" dirty="0">
                <a:ea typeface="Roboto Condensed Light" panose="020B0604020202020204" charset="0"/>
              </a:rPr>
              <a:t>TRANSPORTE DE VALORES EN ECUADOR</a:t>
            </a:r>
          </a:p>
        </p:txBody>
      </p:sp>
      <p:sp>
        <p:nvSpPr>
          <p:cNvPr id="3" name="Marcador de contenido 2"/>
          <p:cNvSpPr>
            <a:spLocks noGrp="1"/>
          </p:cNvSpPr>
          <p:nvPr>
            <p:ph idx="1"/>
          </p:nvPr>
        </p:nvSpPr>
        <p:spPr>
          <a:xfrm>
            <a:off x="1099281" y="1565653"/>
            <a:ext cx="5208310" cy="2269743"/>
          </a:xfrm>
        </p:spPr>
        <p:txBody>
          <a:bodyPr>
            <a:normAutofit/>
          </a:bodyPr>
          <a:lstStyle/>
          <a:p>
            <a:pPr marL="0" indent="0" algn="just">
              <a:buNone/>
            </a:pPr>
            <a:endParaRPr lang="es-EC" sz="2200" dirty="0" smtClean="0">
              <a:solidFill>
                <a:srgbClr val="002060"/>
              </a:solidFill>
              <a:ea typeface="Roboto Condensed Light" panose="020B0604020202020204" charset="0"/>
            </a:endParaRPr>
          </a:p>
          <a:p>
            <a:pPr marL="0" indent="0" algn="just">
              <a:buNone/>
            </a:pPr>
            <a:r>
              <a:rPr lang="es-EC" sz="2200" dirty="0" smtClean="0">
                <a:solidFill>
                  <a:srgbClr val="002060"/>
                </a:solidFill>
                <a:ea typeface="Roboto Condensed Light" panose="020B0604020202020204" charset="0"/>
              </a:rPr>
              <a:t>En </a:t>
            </a:r>
            <a:r>
              <a:rPr lang="es-EC" sz="2200" dirty="0">
                <a:solidFill>
                  <a:srgbClr val="002060"/>
                </a:solidFill>
                <a:ea typeface="Roboto Condensed Light" panose="020B0604020202020204" charset="0"/>
              </a:rPr>
              <a:t>el Ecuador la primera empresa internacional que vino se llamó  </a:t>
            </a:r>
            <a:r>
              <a:rPr lang="es-EC" sz="2200" dirty="0" err="1" smtClean="0">
                <a:solidFill>
                  <a:srgbClr val="002060"/>
                </a:solidFill>
                <a:ea typeface="Roboto Condensed Light" panose="020B0604020202020204" charset="0"/>
              </a:rPr>
              <a:t>Wackenhut</a:t>
            </a:r>
            <a:r>
              <a:rPr lang="es-EC" sz="2200" dirty="0">
                <a:solidFill>
                  <a:srgbClr val="002060"/>
                </a:solidFill>
                <a:ea typeface="Roboto Condensed Light" panose="020B0604020202020204" charset="0"/>
              </a:rPr>
              <a:t>.</a:t>
            </a:r>
            <a:r>
              <a:rPr lang="es-ES" sz="2200" dirty="0" smtClean="0">
                <a:solidFill>
                  <a:srgbClr val="002060"/>
                </a:solidFill>
                <a:ea typeface="Roboto Condensed Light" panose="020B0604020202020204" charset="0"/>
              </a:rPr>
              <a:t> </a:t>
            </a:r>
            <a:r>
              <a:rPr lang="es-EC" sz="2200" dirty="0" smtClean="0">
                <a:solidFill>
                  <a:srgbClr val="002060"/>
                </a:solidFill>
                <a:ea typeface="Roboto Condensed Light" panose="020B0604020202020204" charset="0"/>
              </a:rPr>
              <a:t>(Gallegos, 2012)</a:t>
            </a:r>
            <a:r>
              <a:rPr lang="es-ES" sz="2200" dirty="0" smtClean="0">
                <a:solidFill>
                  <a:srgbClr val="002060"/>
                </a:solidFill>
                <a:ea typeface="Roboto Condensed Light" panose="020B0604020202020204" charset="0"/>
              </a:rPr>
              <a:t>.</a:t>
            </a:r>
            <a:endParaRPr lang="es-EC" sz="2200" dirty="0" smtClean="0">
              <a:solidFill>
                <a:srgbClr val="002060"/>
              </a:solidFill>
              <a:ea typeface="Roboto Condensed Light" panose="020B0604020202020204" charset="0"/>
            </a:endParaRPr>
          </a:p>
          <a:p>
            <a:endParaRPr lang="es-EC" sz="2200" dirty="0">
              <a:solidFill>
                <a:srgbClr val="002060"/>
              </a:solidFill>
              <a:ea typeface="Roboto Condensed Light" panose="020B0604020202020204" charset="0"/>
            </a:endParaRPr>
          </a:p>
        </p:txBody>
      </p:sp>
      <p:pic>
        <p:nvPicPr>
          <p:cNvPr id="4" name="Imagen 3"/>
          <p:cNvPicPr>
            <a:picLocks noChangeAspect="1"/>
          </p:cNvPicPr>
          <p:nvPr/>
        </p:nvPicPr>
        <p:blipFill>
          <a:blip r:embed="rId2"/>
          <a:stretch>
            <a:fillRect/>
          </a:stretch>
        </p:blipFill>
        <p:spPr>
          <a:xfrm>
            <a:off x="7136599" y="1334421"/>
            <a:ext cx="3730837" cy="1918311"/>
          </a:xfrm>
          <a:prstGeom prst="rect">
            <a:avLst/>
          </a:prstGeom>
        </p:spPr>
      </p:pic>
      <p:pic>
        <p:nvPicPr>
          <p:cNvPr id="5" name="Imagen 4"/>
          <p:cNvPicPr>
            <a:picLocks noChangeAspect="1"/>
          </p:cNvPicPr>
          <p:nvPr/>
        </p:nvPicPr>
        <p:blipFill>
          <a:blip r:embed="rId3"/>
          <a:stretch>
            <a:fillRect/>
          </a:stretch>
        </p:blipFill>
        <p:spPr>
          <a:xfrm rot="342911">
            <a:off x="7762142" y="3916770"/>
            <a:ext cx="3753002" cy="2211542"/>
          </a:xfrm>
          <a:prstGeom prst="rect">
            <a:avLst/>
          </a:prstGeom>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a:ext>
            </a:extLst>
          </a:blip>
          <a:srcRect l="27402"/>
          <a:stretch/>
        </p:blipFill>
        <p:spPr>
          <a:xfrm>
            <a:off x="1869658" y="4177858"/>
            <a:ext cx="2963467" cy="1591876"/>
          </a:xfrm>
          <a:prstGeom prst="rect">
            <a:avLst/>
          </a:prstGeom>
        </p:spPr>
      </p:pic>
      <p:pic>
        <p:nvPicPr>
          <p:cNvPr id="8" name="Imagen 7"/>
          <p:cNvPicPr/>
          <p:nvPr/>
        </p:nvPicPr>
        <p:blipFill rotWithShape="1">
          <a:blip r:embed="rId5" cstate="email">
            <a:extLst>
              <a:ext uri="{28A0092B-C50C-407E-A947-70E740481C1C}">
                <a14:useLocalDpi xmlns:a14="http://schemas.microsoft.com/office/drawing/2010/main"/>
              </a:ext>
            </a:extLst>
          </a:blip>
          <a:srcRect/>
          <a:stretch/>
        </p:blipFill>
        <p:spPr bwMode="auto">
          <a:xfrm>
            <a:off x="5418326" y="3835396"/>
            <a:ext cx="1778531" cy="1393825"/>
          </a:xfrm>
          <a:prstGeom prst="rect">
            <a:avLst/>
          </a:prstGeom>
          <a:ln>
            <a:noFill/>
          </a:ln>
          <a:extLst>
            <a:ext uri="{53640926-AAD7-44D8-BBD7-CCE9431645EC}">
              <a14:shadowObscured xmlns:a14="http://schemas.microsoft.com/office/drawing/2010/main"/>
            </a:ext>
          </a:extLst>
        </p:spPr>
      </p:pic>
      <p:pic>
        <p:nvPicPr>
          <p:cNvPr id="9" name="Imagen 8" descr="Resultado de imagen para esp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21242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56315513"/>
              </p:ext>
            </p:extLst>
          </p:nvPr>
        </p:nvGraphicFramePr>
        <p:xfrm>
          <a:off x="862883" y="618187"/>
          <a:ext cx="9453095" cy="5080620"/>
        </p:xfrm>
        <a:graphic>
          <a:graphicData uri="http://schemas.openxmlformats.org/drawingml/2006/table">
            <a:tbl>
              <a:tblPr firstRow="1" firstCol="1" bandRow="1">
                <a:tableStyleId>{5C22544A-7EE6-4342-B048-85BDC9FD1C3A}</a:tableStyleId>
              </a:tblPr>
              <a:tblGrid>
                <a:gridCol w="1741362"/>
                <a:gridCol w="7711733"/>
              </a:tblGrid>
              <a:tr h="635024">
                <a:tc gridSpan="2">
                  <a:txBody>
                    <a:bodyPr/>
                    <a:lstStyle/>
                    <a:p>
                      <a:pPr algn="ctr"/>
                      <a:endParaRPr lang="es-EC" sz="2000" b="1" kern="1200" dirty="0" smtClean="0">
                        <a:solidFill>
                          <a:schemeClr val="lt1"/>
                        </a:solidFill>
                        <a:effectLst/>
                        <a:latin typeface="+mn-lt"/>
                        <a:ea typeface="Roboto Condensed Light" panose="020B0604020202020204" charset="0"/>
                        <a:cs typeface="+mn-cs"/>
                      </a:endParaRPr>
                    </a:p>
                    <a:p>
                      <a:pPr algn="ctr"/>
                      <a:r>
                        <a:rPr lang="es-EC" sz="2400" b="1" kern="1200" dirty="0" smtClean="0">
                          <a:solidFill>
                            <a:schemeClr val="lt1"/>
                          </a:solidFill>
                          <a:effectLst/>
                          <a:latin typeface="+mn-lt"/>
                          <a:ea typeface="Roboto Condensed Light" panose="020B0604020202020204" charset="0"/>
                          <a:cs typeface="+mn-cs"/>
                        </a:rPr>
                        <a:t>CLASIFICACIÓN NACIONAL DE ACTIVIDADES</a:t>
                      </a:r>
                      <a:endParaRPr lang="es-EC" sz="2000" dirty="0">
                        <a:latin typeface="+mn-lt"/>
                        <a:ea typeface="Roboto Condensed Light" panose="020B0604020202020204" charset="0"/>
                      </a:endParaRPr>
                    </a:p>
                  </a:txBody>
                  <a:tcPr marL="68580" marR="68580" marT="0" marB="0"/>
                </a:tc>
                <a:tc hMerge="1">
                  <a:txBody>
                    <a:bodyPr/>
                    <a:lstStyle/>
                    <a:p>
                      <a:endParaRPr lang="es-EC" dirty="0"/>
                    </a:p>
                  </a:txBody>
                  <a:tcPr marL="68580" marR="68580" marT="0" marB="0"/>
                </a:tc>
              </a:tr>
              <a:tr h="686104">
                <a:tc>
                  <a:txBody>
                    <a:bodyPr/>
                    <a:lstStyle/>
                    <a:p>
                      <a:pPr algn="ctr">
                        <a:lnSpc>
                          <a:spcPct val="100000"/>
                        </a:lnSpc>
                        <a:spcBef>
                          <a:spcPts val="600"/>
                        </a:spcBef>
                        <a:spcAft>
                          <a:spcPts val="600"/>
                        </a:spcAft>
                      </a:pPr>
                      <a:r>
                        <a:rPr lang="es-EC" sz="1600" dirty="0">
                          <a:effectLst/>
                          <a:latin typeface="+mn-lt"/>
                          <a:ea typeface="Roboto Condensed Light" panose="020B0604020202020204" charset="0"/>
                        </a:rPr>
                        <a:t> </a:t>
                      </a:r>
                      <a:endParaRPr lang="es-EC" sz="1600" dirty="0" smtClean="0">
                        <a:effectLst/>
                        <a:latin typeface="+mn-lt"/>
                        <a:ea typeface="Roboto Condensed Light" panose="020B0604020202020204" charset="0"/>
                      </a:endParaRPr>
                    </a:p>
                    <a:p>
                      <a:pPr algn="ctr">
                        <a:lnSpc>
                          <a:spcPct val="100000"/>
                        </a:lnSpc>
                        <a:spcBef>
                          <a:spcPts val="600"/>
                        </a:spcBef>
                        <a:spcAft>
                          <a:spcPts val="600"/>
                        </a:spcAft>
                      </a:pPr>
                      <a:r>
                        <a:rPr lang="es-EC" sz="1600" dirty="0" smtClean="0">
                          <a:effectLst/>
                          <a:latin typeface="+mn-lt"/>
                          <a:ea typeface="Roboto Condensed Light" panose="020B0604020202020204" charset="0"/>
                        </a:rPr>
                        <a:t>CODIGO CIUU</a:t>
                      </a:r>
                      <a:endParaRPr lang="es-EC" sz="1600" dirty="0">
                        <a:effectLst/>
                        <a:latin typeface="+mn-lt"/>
                        <a:ea typeface="Roboto Condensed Light" panose="020B0604020202020204" charset="0"/>
                      </a:endParaRPr>
                    </a:p>
                  </a:txBody>
                  <a:tcPr marL="68580" marR="68580" marT="0" marB="0"/>
                </a:tc>
                <a:tc>
                  <a:txBody>
                    <a:bodyPr/>
                    <a:lstStyle/>
                    <a:p>
                      <a:pPr algn="ctr">
                        <a:lnSpc>
                          <a:spcPct val="100000"/>
                        </a:lnSpc>
                        <a:spcBef>
                          <a:spcPts val="600"/>
                        </a:spcBef>
                        <a:spcAft>
                          <a:spcPts val="600"/>
                        </a:spcAft>
                      </a:pPr>
                      <a:endParaRPr lang="es-EC" sz="1600" b="1" dirty="0" smtClean="0">
                        <a:effectLst/>
                        <a:latin typeface="+mn-lt"/>
                        <a:ea typeface="Roboto Condensed Light" panose="020B0604020202020204" charset="0"/>
                        <a:cs typeface="Times New Roman" panose="02020603050405020304" pitchFamily="18" charset="0"/>
                      </a:endParaRPr>
                    </a:p>
                    <a:p>
                      <a:pPr algn="ctr">
                        <a:lnSpc>
                          <a:spcPct val="100000"/>
                        </a:lnSpc>
                        <a:spcBef>
                          <a:spcPts val="600"/>
                        </a:spcBef>
                        <a:spcAft>
                          <a:spcPts val="600"/>
                        </a:spcAft>
                      </a:pPr>
                      <a:r>
                        <a:rPr lang="es-EC" sz="1600" b="1" dirty="0" smtClean="0">
                          <a:effectLst/>
                          <a:latin typeface="+mn-lt"/>
                          <a:ea typeface="Roboto Condensed Light" panose="020B0604020202020204" charset="0"/>
                          <a:cs typeface="Times New Roman" panose="02020603050405020304" pitchFamily="18" charset="0"/>
                        </a:rPr>
                        <a:t>ACTIVIDAD ECONOMICA</a:t>
                      </a:r>
                      <a:endParaRPr lang="es-EC" sz="1600" b="1" dirty="0">
                        <a:effectLst/>
                        <a:latin typeface="+mn-lt"/>
                        <a:ea typeface="Roboto Condensed Light" panose="020B0604020202020204" charset="0"/>
                        <a:cs typeface="Times New Roman" panose="02020603050405020304" pitchFamily="18" charset="0"/>
                      </a:endParaRPr>
                    </a:p>
                  </a:txBody>
                  <a:tcPr marL="68580" marR="68580" marT="0" marB="0"/>
                </a:tc>
              </a:tr>
              <a:tr h="12977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C" sz="1600" b="0" dirty="0" smtClean="0">
                        <a:effectLst/>
                        <a:latin typeface="+mn-lt"/>
                        <a:ea typeface="Roboto Condensed Light" panose="020B060402020202020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EC" sz="1600" b="0" dirty="0" smtClean="0">
                          <a:effectLst/>
                          <a:latin typeface="+mn-lt"/>
                          <a:ea typeface="Roboto Condensed Light" panose="020B0604020202020204" charset="0"/>
                        </a:rPr>
                        <a:t>N80</a:t>
                      </a:r>
                      <a:endParaRPr lang="es-EC" sz="2400" b="0" dirty="0" smtClean="0">
                        <a:effectLst/>
                        <a:latin typeface="+mn-lt"/>
                        <a:ea typeface="Roboto Condensed Light" panose="020B0604020202020204" charset="0"/>
                        <a:cs typeface="Times New Roman" panose="02020603050405020304" pitchFamily="18" charset="0"/>
                      </a:endParaRPr>
                    </a:p>
                    <a:p>
                      <a:endParaRPr lang="es-EC" dirty="0">
                        <a:latin typeface="+mn-lt"/>
                        <a:ea typeface="Roboto Condensed Light" panose="020B0604020202020204" charset="0"/>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C" sz="1800" dirty="0" smtClean="0">
                        <a:effectLst/>
                        <a:latin typeface="+mn-lt"/>
                        <a:ea typeface="Roboto Condensed Light" panose="020B060402020202020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800" dirty="0" smtClean="0">
                          <a:effectLst/>
                          <a:latin typeface="+mn-lt"/>
                          <a:ea typeface="Roboto Condensed Light" panose="020B0604020202020204" charset="0"/>
                        </a:rPr>
                        <a:t>Actividades de seguridad e investigación, donde comprende los servicios relacionados con la seguridad, como servicios de recogida y entrega de dinero con personal y equipos adecuados para protegerlos durante el trayecto.</a:t>
                      </a:r>
                      <a:endParaRPr lang="es-EC" sz="1800" b="1" dirty="0" smtClean="0">
                        <a:effectLst/>
                        <a:latin typeface="+mn-lt"/>
                        <a:ea typeface="Roboto Condensed Light" panose="020B0604020202020204" charset="0"/>
                        <a:cs typeface="Times New Roman" panose="02020603050405020304" pitchFamily="18" charset="0"/>
                      </a:endParaRPr>
                    </a:p>
                  </a:txBody>
                  <a:tcPr marL="68580" marR="68580" marT="0" marB="0"/>
                </a:tc>
              </a:tr>
              <a:tr h="588089">
                <a:tc>
                  <a:txBody>
                    <a:bodyPr/>
                    <a:lstStyle/>
                    <a:p>
                      <a:pPr algn="ctr">
                        <a:lnSpc>
                          <a:spcPct val="200000"/>
                        </a:lnSpc>
                        <a:spcBef>
                          <a:spcPts val="600"/>
                        </a:spcBef>
                        <a:spcAft>
                          <a:spcPts val="600"/>
                        </a:spcAft>
                      </a:pPr>
                      <a:r>
                        <a:rPr lang="es-EC" sz="1600" b="0" dirty="0">
                          <a:effectLst/>
                          <a:latin typeface="+mn-lt"/>
                          <a:ea typeface="Roboto Condensed Light" panose="020B0604020202020204" charset="0"/>
                        </a:rPr>
                        <a:t>N801</a:t>
                      </a:r>
                      <a:endParaRPr lang="es-EC" sz="2400" b="0" dirty="0">
                        <a:effectLst/>
                        <a:latin typeface="+mn-lt"/>
                        <a:ea typeface="Roboto Condensed Light" panose="020B0604020202020204"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600"/>
                        </a:spcAft>
                      </a:pPr>
                      <a:r>
                        <a:rPr lang="es-EC" sz="1800" dirty="0">
                          <a:effectLst/>
                          <a:latin typeface="+mn-lt"/>
                          <a:ea typeface="Roboto Condensed Light" panose="020B0604020202020204" charset="0"/>
                        </a:rPr>
                        <a:t>Actividades de seguridad privada</a:t>
                      </a:r>
                      <a:endParaRPr lang="es-EC" sz="1800" b="1" dirty="0">
                        <a:effectLst/>
                        <a:latin typeface="+mn-lt"/>
                        <a:ea typeface="Roboto Condensed Light" panose="020B0604020202020204" charset="0"/>
                        <a:cs typeface="Times New Roman" panose="02020603050405020304" pitchFamily="18" charset="0"/>
                      </a:endParaRPr>
                    </a:p>
                  </a:txBody>
                  <a:tcPr marL="68580" marR="68580" marT="0" marB="0"/>
                </a:tc>
              </a:tr>
              <a:tr h="588089">
                <a:tc>
                  <a:txBody>
                    <a:bodyPr/>
                    <a:lstStyle/>
                    <a:p>
                      <a:pPr algn="ctr">
                        <a:lnSpc>
                          <a:spcPct val="200000"/>
                        </a:lnSpc>
                        <a:spcBef>
                          <a:spcPts val="600"/>
                        </a:spcBef>
                        <a:spcAft>
                          <a:spcPts val="600"/>
                        </a:spcAft>
                      </a:pPr>
                      <a:r>
                        <a:rPr lang="es-EC" sz="1600" b="0" dirty="0">
                          <a:effectLst/>
                          <a:latin typeface="+mn-lt"/>
                          <a:ea typeface="Roboto Condensed Light" panose="020B0604020202020204" charset="0"/>
                        </a:rPr>
                        <a:t>N8010</a:t>
                      </a:r>
                      <a:endParaRPr lang="es-EC" sz="2400" b="0" dirty="0">
                        <a:effectLst/>
                        <a:latin typeface="+mn-lt"/>
                        <a:ea typeface="Roboto Condensed Light" panose="020B0604020202020204"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600"/>
                        </a:spcAft>
                      </a:pPr>
                      <a:r>
                        <a:rPr lang="es-EC" sz="1800" dirty="0">
                          <a:effectLst/>
                          <a:latin typeface="+mn-lt"/>
                          <a:ea typeface="Roboto Condensed Light" panose="020B0604020202020204" charset="0"/>
                        </a:rPr>
                        <a:t>Actividades de seguridad privada</a:t>
                      </a:r>
                      <a:endParaRPr lang="es-EC" sz="1800" b="1" dirty="0">
                        <a:effectLst/>
                        <a:latin typeface="+mn-lt"/>
                        <a:ea typeface="Roboto Condensed Light" panose="020B0604020202020204" charset="0"/>
                        <a:cs typeface="Times New Roman" panose="02020603050405020304" pitchFamily="18" charset="0"/>
                      </a:endParaRPr>
                    </a:p>
                  </a:txBody>
                  <a:tcPr marL="68580" marR="68580" marT="0" marB="0"/>
                </a:tc>
              </a:tr>
              <a:tr h="588089">
                <a:tc>
                  <a:txBody>
                    <a:bodyPr/>
                    <a:lstStyle/>
                    <a:p>
                      <a:pPr algn="ctr">
                        <a:lnSpc>
                          <a:spcPct val="200000"/>
                        </a:lnSpc>
                        <a:spcBef>
                          <a:spcPts val="600"/>
                        </a:spcBef>
                        <a:spcAft>
                          <a:spcPts val="600"/>
                        </a:spcAft>
                      </a:pPr>
                      <a:r>
                        <a:rPr lang="es-EC" sz="1600" b="0" dirty="0">
                          <a:effectLst/>
                          <a:latin typeface="+mn-lt"/>
                          <a:ea typeface="Roboto Condensed Light" panose="020B0604020202020204" charset="0"/>
                        </a:rPr>
                        <a:t>N8010.0</a:t>
                      </a:r>
                      <a:endParaRPr lang="es-EC" sz="2400" b="0" dirty="0">
                        <a:effectLst/>
                        <a:latin typeface="+mn-lt"/>
                        <a:ea typeface="Roboto Condensed Light" panose="020B0604020202020204" charset="0"/>
                        <a:cs typeface="Times New Roman" panose="02020603050405020304" pitchFamily="18" charset="0"/>
                      </a:endParaRPr>
                    </a:p>
                  </a:txBody>
                  <a:tcPr marL="68580" marR="68580" marT="0" marB="0"/>
                </a:tc>
                <a:tc>
                  <a:txBody>
                    <a:bodyPr/>
                    <a:lstStyle/>
                    <a:p>
                      <a:pPr algn="just">
                        <a:lnSpc>
                          <a:spcPct val="200000"/>
                        </a:lnSpc>
                        <a:spcBef>
                          <a:spcPts val="600"/>
                        </a:spcBef>
                        <a:spcAft>
                          <a:spcPts val="600"/>
                        </a:spcAft>
                      </a:pPr>
                      <a:r>
                        <a:rPr lang="es-EC" sz="1800" dirty="0">
                          <a:effectLst/>
                          <a:latin typeface="+mn-lt"/>
                          <a:ea typeface="Roboto Condensed Light" panose="020B0604020202020204" charset="0"/>
                        </a:rPr>
                        <a:t>Actividades de seguridad privada</a:t>
                      </a:r>
                      <a:endParaRPr lang="es-EC" sz="1800" b="1" dirty="0">
                        <a:effectLst/>
                        <a:latin typeface="+mn-lt"/>
                        <a:ea typeface="Roboto Condensed Light" panose="020B0604020202020204" charset="0"/>
                        <a:cs typeface="Times New Roman" panose="02020603050405020304" pitchFamily="18" charset="0"/>
                      </a:endParaRPr>
                    </a:p>
                  </a:txBody>
                  <a:tcPr marL="68580" marR="68580" marT="0" marB="0"/>
                </a:tc>
              </a:tr>
              <a:tr h="588089">
                <a:tc>
                  <a:txBody>
                    <a:bodyPr/>
                    <a:lstStyle/>
                    <a:p>
                      <a:pPr algn="ctr">
                        <a:lnSpc>
                          <a:spcPct val="200000"/>
                        </a:lnSpc>
                        <a:spcBef>
                          <a:spcPts val="600"/>
                        </a:spcBef>
                        <a:spcAft>
                          <a:spcPts val="600"/>
                        </a:spcAft>
                      </a:pPr>
                      <a:r>
                        <a:rPr lang="es-EC" sz="1600" b="1" dirty="0">
                          <a:effectLst/>
                          <a:latin typeface="+mn-lt"/>
                          <a:ea typeface="Roboto Condensed Light" panose="020B0604020202020204" charset="0"/>
                        </a:rPr>
                        <a:t>N8010.01</a:t>
                      </a:r>
                      <a:endParaRPr lang="es-EC" sz="2400" b="1" dirty="0">
                        <a:effectLst/>
                        <a:latin typeface="+mn-lt"/>
                        <a:ea typeface="Roboto Condensed Light" panose="020B0604020202020204" charset="0"/>
                        <a:cs typeface="Times New Roman" panose="02020603050405020304" pitchFamily="18" charset="0"/>
                      </a:endParaRPr>
                    </a:p>
                  </a:txBody>
                  <a:tcPr marL="68580" marR="68580" marT="0" marB="0">
                    <a:solidFill>
                      <a:srgbClr val="92D050"/>
                    </a:solidFill>
                  </a:tcPr>
                </a:tc>
                <a:tc>
                  <a:txBody>
                    <a:bodyPr/>
                    <a:lstStyle/>
                    <a:p>
                      <a:pPr algn="just">
                        <a:lnSpc>
                          <a:spcPct val="200000"/>
                        </a:lnSpc>
                        <a:spcBef>
                          <a:spcPts val="600"/>
                        </a:spcBef>
                        <a:spcAft>
                          <a:spcPts val="600"/>
                        </a:spcAft>
                      </a:pPr>
                      <a:r>
                        <a:rPr lang="es-EC" sz="1800" dirty="0">
                          <a:effectLst/>
                          <a:latin typeface="+mn-lt"/>
                          <a:ea typeface="Roboto Condensed Light" panose="020B0604020202020204" charset="0"/>
                        </a:rPr>
                        <a:t>Servicios de vehículos blindados (transporte de valores).</a:t>
                      </a:r>
                      <a:endParaRPr lang="es-EC" sz="1800" b="1" dirty="0">
                        <a:effectLst/>
                        <a:latin typeface="+mn-lt"/>
                        <a:ea typeface="Roboto Condensed Light" panose="020B0604020202020204" charset="0"/>
                        <a:cs typeface="Times New Roman" panose="02020603050405020304" pitchFamily="18" charset="0"/>
                      </a:endParaRPr>
                    </a:p>
                  </a:txBody>
                  <a:tcPr marL="68580" marR="68580" marT="0" marB="0">
                    <a:solidFill>
                      <a:srgbClr val="92D050"/>
                    </a:solidFill>
                  </a:tcPr>
                </a:tc>
              </a:tr>
            </a:tbl>
          </a:graphicData>
        </a:graphic>
      </p:graphicFrame>
      <p:pic>
        <p:nvPicPr>
          <p:cNvPr id="6" name="Imagen 5"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3750596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115911" y="222422"/>
          <a:ext cx="10832175" cy="6320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Resultado de imagen para esp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911" y="6164464"/>
            <a:ext cx="2384021" cy="591589"/>
          </a:xfrm>
          <a:prstGeom prst="rect">
            <a:avLst/>
          </a:prstGeom>
          <a:noFill/>
          <a:ln>
            <a:noFill/>
          </a:ln>
        </p:spPr>
      </p:pic>
      <p:sp>
        <p:nvSpPr>
          <p:cNvPr id="6" name="Título 1"/>
          <p:cNvSpPr txBox="1">
            <a:spLocks/>
          </p:cNvSpPr>
          <p:nvPr/>
        </p:nvSpPr>
        <p:spPr>
          <a:xfrm>
            <a:off x="3921792" y="2865239"/>
            <a:ext cx="2973280" cy="7391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smtClean="0">
                <a:ea typeface="Roboto Condensed Light" panose="020B0604020202020204" charset="0"/>
              </a:rPr>
              <a:t>CICLO DEL EFECTIVO EN EL TRANSPORTE DE VALORES</a:t>
            </a:r>
            <a:endParaRPr lang="es-EC" sz="2400" b="1" dirty="0">
              <a:ea typeface="Roboto Condensed Light" panose="020B0604020202020204" charset="0"/>
            </a:endParaRPr>
          </a:p>
        </p:txBody>
      </p:sp>
    </p:spTree>
    <p:extLst>
      <p:ext uri="{BB962C8B-B14F-4D97-AF65-F5344CB8AC3E}">
        <p14:creationId xmlns:p14="http://schemas.microsoft.com/office/powerpoint/2010/main" val="1978883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77334" y="609600"/>
            <a:ext cx="5813618" cy="768439"/>
          </a:xfrm>
        </p:spPr>
        <p:txBody>
          <a:bodyPr/>
          <a:lstStyle/>
          <a:p>
            <a:pPr algn="just"/>
            <a:r>
              <a:rPr lang="es-EC" dirty="0" smtClean="0"/>
              <a:t>MARCO REFERENCIAL</a:t>
            </a:r>
            <a:endParaRPr lang="es-EC" dirty="0"/>
          </a:p>
        </p:txBody>
      </p:sp>
      <p:sp>
        <p:nvSpPr>
          <p:cNvPr id="6" name="Flecha derecha 5"/>
          <p:cNvSpPr/>
          <p:nvPr/>
        </p:nvSpPr>
        <p:spPr>
          <a:xfrm>
            <a:off x="2186785" y="3286259"/>
            <a:ext cx="2794716" cy="1648496"/>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Modelo de selección de personal en base a perfil de </a:t>
            </a:r>
            <a:r>
              <a:rPr lang="es-EC" sz="1100" dirty="0" smtClean="0">
                <a:solidFill>
                  <a:schemeClr val="tx1"/>
                </a:solidFill>
              </a:rPr>
              <a:t>competencias, </a:t>
            </a:r>
            <a:r>
              <a:rPr lang="es-EC" sz="1100" dirty="0">
                <a:solidFill>
                  <a:schemeClr val="tx1"/>
                </a:solidFill>
              </a:rPr>
              <a:t>Peña, S</a:t>
            </a:r>
            <a:r>
              <a:rPr lang="es-EC" sz="1100" dirty="0" smtClean="0">
                <a:solidFill>
                  <a:schemeClr val="tx1"/>
                </a:solidFill>
              </a:rPr>
              <a:t>., año 2005</a:t>
            </a:r>
            <a:endParaRPr lang="es-EC" sz="1100" dirty="0">
              <a:solidFill>
                <a:schemeClr val="tx1"/>
              </a:solidFill>
            </a:endParaRPr>
          </a:p>
        </p:txBody>
      </p:sp>
      <p:sp>
        <p:nvSpPr>
          <p:cNvPr id="7" name="Flecha derecha 6"/>
          <p:cNvSpPr/>
          <p:nvPr/>
        </p:nvSpPr>
        <p:spPr>
          <a:xfrm>
            <a:off x="2186785" y="5074845"/>
            <a:ext cx="2794716" cy="1643352"/>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solidFill>
                  <a:schemeClr val="tx1"/>
                </a:solidFill>
              </a:rPr>
              <a:t>La calidad en un proceso de Selección, Molina M. Alain, año 2015</a:t>
            </a:r>
            <a:endParaRPr lang="es-EC" sz="1100" dirty="0">
              <a:solidFill>
                <a:schemeClr val="tx1"/>
              </a:solidFill>
            </a:endParaRPr>
          </a:p>
        </p:txBody>
      </p:sp>
      <p:sp>
        <p:nvSpPr>
          <p:cNvPr id="9" name="Pentágono 8"/>
          <p:cNvSpPr/>
          <p:nvPr/>
        </p:nvSpPr>
        <p:spPr>
          <a:xfrm>
            <a:off x="1088297" y="1701085"/>
            <a:ext cx="4121239" cy="1262128"/>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a:solidFill>
                  <a:schemeClr val="tx1"/>
                </a:solidFill>
              </a:rPr>
              <a:t>Proceso de Selección para Empresas de Vigilancia y Seguridad Privada con énfasis en el establecimiento del nivel de riesgo y basado en entrevista de Inteligencia </a:t>
            </a:r>
            <a:r>
              <a:rPr lang="es-EC" sz="1200" dirty="0" smtClean="0">
                <a:solidFill>
                  <a:schemeClr val="tx1"/>
                </a:solidFill>
              </a:rPr>
              <a:t>Emocional. </a:t>
            </a:r>
            <a:r>
              <a:rPr lang="es-EC" sz="1200" dirty="0">
                <a:solidFill>
                  <a:schemeClr val="tx1"/>
                </a:solidFill>
              </a:rPr>
              <a:t>Lozano C. Patricia, año 2015</a:t>
            </a:r>
            <a:r>
              <a:rPr lang="es-EC" sz="1100" dirty="0">
                <a:solidFill>
                  <a:schemeClr val="tx1"/>
                </a:solidFill>
              </a:rPr>
              <a:t>.</a:t>
            </a:r>
          </a:p>
          <a:p>
            <a:pPr algn="ctr"/>
            <a:endParaRPr lang="es-EC" sz="1100" dirty="0"/>
          </a:p>
        </p:txBody>
      </p:sp>
      <p:sp>
        <p:nvSpPr>
          <p:cNvPr id="10" name="Elipse 9"/>
          <p:cNvSpPr/>
          <p:nvPr/>
        </p:nvSpPr>
        <p:spPr>
          <a:xfrm>
            <a:off x="5370490" y="1701085"/>
            <a:ext cx="3103809" cy="1546538"/>
          </a:xfrm>
          <a:prstGeom prst="ellipse">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Tomar </a:t>
            </a:r>
            <a:r>
              <a:rPr lang="es-EC" sz="1200" dirty="0"/>
              <a:t>en cuenta un conjunto de competencias, conocimientos e incluso manejo de </a:t>
            </a:r>
            <a:r>
              <a:rPr lang="es-EC" sz="1200" dirty="0" smtClean="0"/>
              <a:t>emociones. </a:t>
            </a:r>
            <a:endParaRPr lang="es-EC" sz="1200" dirty="0"/>
          </a:p>
        </p:txBody>
      </p:sp>
      <p:sp>
        <p:nvSpPr>
          <p:cNvPr id="11" name="Elipse 10"/>
          <p:cNvSpPr/>
          <p:nvPr/>
        </p:nvSpPr>
        <p:spPr>
          <a:xfrm>
            <a:off x="5370490" y="3440523"/>
            <a:ext cx="4546242" cy="1672958"/>
          </a:xfrm>
          <a:prstGeom prst="ellipse">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t>Estos modelos </a:t>
            </a:r>
            <a:r>
              <a:rPr lang="es-EC" sz="1200" dirty="0" smtClean="0"/>
              <a:t>de selección varían, </a:t>
            </a:r>
            <a:r>
              <a:rPr lang="es-EC" sz="1200" dirty="0"/>
              <a:t>sin</a:t>
            </a:r>
          </a:p>
          <a:p>
            <a:pPr algn="ctr"/>
            <a:r>
              <a:rPr lang="es-EC" sz="1200" dirty="0"/>
              <a:t>que cambie el objetivo de la selección, el cual es determinar que solicitante</a:t>
            </a:r>
          </a:p>
          <a:p>
            <a:pPr algn="ctr"/>
            <a:r>
              <a:rPr lang="es-EC" sz="1200" dirty="0"/>
              <a:t>satisface los requisitos del puesto y tiene más probabilidades de realizar con éxito</a:t>
            </a:r>
          </a:p>
          <a:p>
            <a:pPr algn="ctr"/>
            <a:r>
              <a:rPr lang="es-EC" sz="1200" dirty="0"/>
              <a:t>determinado </a:t>
            </a:r>
            <a:r>
              <a:rPr lang="es-EC" sz="1200" dirty="0" smtClean="0"/>
              <a:t>trabajo.</a:t>
            </a:r>
            <a:endParaRPr lang="es-EC" sz="1200" dirty="0"/>
          </a:p>
        </p:txBody>
      </p:sp>
      <p:sp>
        <p:nvSpPr>
          <p:cNvPr id="12" name="Elipse 11"/>
          <p:cNvSpPr/>
          <p:nvPr/>
        </p:nvSpPr>
        <p:spPr>
          <a:xfrm>
            <a:off x="5370490" y="5310107"/>
            <a:ext cx="4546242" cy="1408090"/>
          </a:xfrm>
          <a:prstGeom prst="ellipse">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s-EC" sz="1200" dirty="0" smtClean="0"/>
              <a:t>La corrección de errores en el proceso causará el éxito </a:t>
            </a:r>
            <a:r>
              <a:rPr lang="es-EC" sz="1200" dirty="0"/>
              <a:t>en </a:t>
            </a:r>
            <a:r>
              <a:rPr lang="es-EC" sz="1200" dirty="0" smtClean="0"/>
              <a:t>las </a:t>
            </a:r>
            <a:r>
              <a:rPr lang="es-EC" sz="1200" dirty="0"/>
              <a:t>personas </a:t>
            </a:r>
            <a:r>
              <a:rPr lang="es-EC" sz="1200" dirty="0" smtClean="0"/>
              <a:t>que formarán parte </a:t>
            </a:r>
            <a:r>
              <a:rPr lang="es-EC" sz="1200" dirty="0"/>
              <a:t>de nuestras compañías </a:t>
            </a:r>
            <a:r>
              <a:rPr lang="es-EC" sz="1200" dirty="0" smtClean="0"/>
              <a:t>alcanzando los objetivos empresariales.</a:t>
            </a:r>
            <a:endParaRPr lang="es-EC" sz="1200" dirty="0"/>
          </a:p>
        </p:txBody>
      </p:sp>
      <p:sp>
        <p:nvSpPr>
          <p:cNvPr id="13" name="Elipse 12"/>
          <p:cNvSpPr/>
          <p:nvPr/>
        </p:nvSpPr>
        <p:spPr>
          <a:xfrm>
            <a:off x="8807003" y="1701085"/>
            <a:ext cx="3103809" cy="1546538"/>
          </a:xfrm>
          <a:prstGeom prst="ellipse">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El </a:t>
            </a:r>
            <a:r>
              <a:rPr lang="es-EC" sz="1200" dirty="0"/>
              <a:t>candidato adecuado </a:t>
            </a:r>
            <a:r>
              <a:rPr lang="es-EC" sz="1200" dirty="0" smtClean="0"/>
              <a:t>posteriormente velará </a:t>
            </a:r>
            <a:r>
              <a:rPr lang="es-EC" sz="1200" dirty="0"/>
              <a:t>por mantener y aumentar la eficacia y desempeño del personal </a:t>
            </a:r>
            <a:r>
              <a:rPr lang="es-EC" sz="1200" dirty="0" smtClean="0"/>
              <a:t>en la organización. </a:t>
            </a:r>
            <a:endParaRPr lang="es-EC" sz="1200" dirty="0"/>
          </a:p>
        </p:txBody>
      </p:sp>
      <p:pic>
        <p:nvPicPr>
          <p:cNvPr id="14" name="Imagen 13"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3499654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896275" y="364902"/>
            <a:ext cx="6135590" cy="724821"/>
          </a:xfrm>
        </p:spPr>
        <p:txBody>
          <a:bodyPr/>
          <a:lstStyle/>
          <a:p>
            <a:pPr algn="just"/>
            <a:r>
              <a:rPr lang="es-EC" dirty="0" smtClean="0"/>
              <a:t>VARIABLES OPERACIONALES </a:t>
            </a:r>
            <a:endParaRPr lang="es-EC" dirty="0"/>
          </a:p>
        </p:txBody>
      </p:sp>
      <p:graphicFrame>
        <p:nvGraphicFramePr>
          <p:cNvPr id="2" name="Diagrama 1"/>
          <p:cNvGraphicFramePr/>
          <p:nvPr>
            <p:extLst>
              <p:ext uri="{D42A27DB-BD31-4B8C-83A1-F6EECF244321}">
                <p14:modId xmlns:p14="http://schemas.microsoft.com/office/powerpoint/2010/main" val="3073494662"/>
              </p:ext>
            </p:extLst>
          </p:nvPr>
        </p:nvGraphicFramePr>
        <p:xfrm>
          <a:off x="1022743" y="793827"/>
          <a:ext cx="10293082" cy="5326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Shape 901"/>
          <p:cNvGrpSpPr/>
          <p:nvPr/>
        </p:nvGrpSpPr>
        <p:grpSpPr>
          <a:xfrm>
            <a:off x="9622007" y="3158518"/>
            <a:ext cx="587106" cy="754158"/>
            <a:chOff x="6718575" y="2318625"/>
            <a:chExt cx="256950" cy="407375"/>
          </a:xfrm>
        </p:grpSpPr>
        <p:sp>
          <p:nvSpPr>
            <p:cNvPr id="6"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700"/>
          <p:cNvGrpSpPr/>
          <p:nvPr/>
        </p:nvGrpSpPr>
        <p:grpSpPr>
          <a:xfrm rot="18938880">
            <a:off x="6559164" y="833694"/>
            <a:ext cx="517556" cy="512056"/>
            <a:chOff x="3951850" y="2985350"/>
            <a:chExt cx="407950" cy="416500"/>
          </a:xfrm>
        </p:grpSpPr>
        <p:sp>
          <p:nvSpPr>
            <p:cNvPr id="15"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 name="Shape 700"/>
          <p:cNvGrpSpPr/>
          <p:nvPr/>
        </p:nvGrpSpPr>
        <p:grpSpPr>
          <a:xfrm rot="18330933">
            <a:off x="3878345" y="2837955"/>
            <a:ext cx="517556" cy="512056"/>
            <a:chOff x="3951850" y="2985350"/>
            <a:chExt cx="407950" cy="416500"/>
          </a:xfrm>
        </p:grpSpPr>
        <p:sp>
          <p:nvSpPr>
            <p:cNvPr id="20"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98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4" name="Imagen 23" descr="Resultado de imagen para esp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
        <p:nvSpPr>
          <p:cNvPr id="28" name="Flecha izquierda 27"/>
          <p:cNvSpPr/>
          <p:nvPr/>
        </p:nvSpPr>
        <p:spPr>
          <a:xfrm rot="20605924">
            <a:off x="7362769" y="784252"/>
            <a:ext cx="3582903" cy="1591896"/>
          </a:xfrm>
          <a:prstGeom prst="leftArrow">
            <a:avLst>
              <a:gd name="adj1" fmla="val 64388"/>
              <a:gd name="adj2" fmla="val 44604"/>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a:r>
              <a:rPr lang="es-EC" sz="1100" dirty="0" smtClean="0"/>
              <a:t> Comparación entre dos variables: requisitos del puesto (análisis del puesto) y el perfil de los candidatos (aplicación de técnicas de selección) (Chiavenato, Idalberto, </a:t>
            </a:r>
            <a:r>
              <a:rPr lang="es-EC" sz="1100" dirty="0"/>
              <a:t>2007)</a:t>
            </a:r>
          </a:p>
          <a:p>
            <a:pPr algn="ctr"/>
            <a:endParaRPr lang="es-EC" sz="1100" dirty="0">
              <a:solidFill>
                <a:schemeClr val="tx1"/>
              </a:solidFill>
            </a:endParaRPr>
          </a:p>
        </p:txBody>
      </p:sp>
      <p:sp>
        <p:nvSpPr>
          <p:cNvPr id="29" name="Flecha derecha 28"/>
          <p:cNvSpPr/>
          <p:nvPr/>
        </p:nvSpPr>
        <p:spPr>
          <a:xfrm rot="20554762">
            <a:off x="371911" y="3909289"/>
            <a:ext cx="3570452" cy="2223660"/>
          </a:xfrm>
          <a:prstGeom prst="rightArrow">
            <a:avLst>
              <a:gd name="adj1" fmla="val 50000"/>
              <a:gd name="adj2" fmla="val 3745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100" dirty="0" smtClean="0">
                <a:solidFill>
                  <a:schemeClr val="tx1"/>
                </a:solidFill>
              </a:rPr>
              <a:t>Conocer cual es la necesidad exacta que debemos cubrir ya que las </a:t>
            </a:r>
            <a:r>
              <a:rPr lang="es-EC" sz="1100" dirty="0">
                <a:solidFill>
                  <a:schemeClr val="tx1"/>
                </a:solidFill>
              </a:rPr>
              <a:t>bajas </a:t>
            </a:r>
            <a:r>
              <a:rPr lang="es-EC" sz="1100" dirty="0" smtClean="0">
                <a:solidFill>
                  <a:schemeClr val="tx1"/>
                </a:solidFill>
              </a:rPr>
              <a:t> </a:t>
            </a:r>
            <a:r>
              <a:rPr lang="es-EC" sz="1100" dirty="0">
                <a:solidFill>
                  <a:schemeClr val="tx1"/>
                </a:solidFill>
              </a:rPr>
              <a:t>en una empresa se dan en los seis primeros </a:t>
            </a:r>
            <a:r>
              <a:rPr lang="es-EC" sz="1100" dirty="0" smtClean="0">
                <a:solidFill>
                  <a:schemeClr val="tx1"/>
                </a:solidFill>
              </a:rPr>
              <a:t>meses. Por </a:t>
            </a:r>
            <a:r>
              <a:rPr lang="es-EC" sz="1100" dirty="0">
                <a:solidFill>
                  <a:schemeClr val="tx1"/>
                </a:solidFill>
              </a:rPr>
              <a:t>tanto, es obvio pensar </a:t>
            </a:r>
            <a:r>
              <a:rPr lang="es-EC" sz="1100" dirty="0" smtClean="0">
                <a:solidFill>
                  <a:schemeClr val="tx1"/>
                </a:solidFill>
              </a:rPr>
              <a:t>que no </a:t>
            </a:r>
            <a:r>
              <a:rPr lang="es-EC" sz="1100" dirty="0">
                <a:solidFill>
                  <a:schemeClr val="tx1"/>
                </a:solidFill>
              </a:rPr>
              <a:t>se están alcanzando los índices de </a:t>
            </a:r>
            <a:r>
              <a:rPr lang="es-EC" sz="1100" dirty="0" smtClean="0">
                <a:solidFill>
                  <a:schemeClr val="tx1"/>
                </a:solidFill>
              </a:rPr>
              <a:t>calidad en el proceso.</a:t>
            </a:r>
            <a:r>
              <a:rPr lang="es-EC" sz="1100" dirty="0">
                <a:solidFill>
                  <a:schemeClr val="tx1"/>
                </a:solidFill>
              </a:rPr>
              <a:t> </a:t>
            </a:r>
            <a:r>
              <a:rPr lang="es-EC" sz="1100" dirty="0" smtClean="0">
                <a:solidFill>
                  <a:schemeClr val="tx1"/>
                </a:solidFill>
              </a:rPr>
              <a:t>Molina M. Alain, año 2015</a:t>
            </a:r>
            <a:endParaRPr lang="es-EC" sz="1100" dirty="0">
              <a:solidFill>
                <a:schemeClr val="tx1"/>
              </a:solidFill>
            </a:endParaRPr>
          </a:p>
        </p:txBody>
      </p:sp>
    </p:spTree>
    <p:extLst>
      <p:ext uri="{BB962C8B-B14F-4D97-AF65-F5344CB8AC3E}">
        <p14:creationId xmlns:p14="http://schemas.microsoft.com/office/powerpoint/2010/main" val="658606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273007642"/>
              </p:ext>
            </p:extLst>
          </p:nvPr>
        </p:nvGraphicFramePr>
        <p:xfrm>
          <a:off x="218937" y="180304"/>
          <a:ext cx="9981129" cy="5849156"/>
        </p:xfrm>
        <a:graphic>
          <a:graphicData uri="http://schemas.openxmlformats.org/drawingml/2006/table">
            <a:tbl>
              <a:tblPr firstRow="1" firstCol="1" bandRow="1"/>
              <a:tblGrid>
                <a:gridCol w="3352044"/>
                <a:gridCol w="3217840"/>
                <a:gridCol w="3411245"/>
              </a:tblGrid>
              <a:tr h="400962">
                <a:tc gridSpan="3">
                  <a:txBody>
                    <a:bodyPr/>
                    <a:lstStyle/>
                    <a:p>
                      <a:pPr algn="ctr">
                        <a:lnSpc>
                          <a:spcPct val="200000"/>
                        </a:lnSpc>
                        <a:spcAft>
                          <a:spcPts val="0"/>
                        </a:spcAft>
                      </a:pPr>
                      <a:r>
                        <a:rPr lang="es-EC" sz="1400" b="1" dirty="0" smtClean="0">
                          <a:solidFill>
                            <a:srgbClr val="FFFFFF"/>
                          </a:solidFill>
                          <a:effectLst/>
                          <a:latin typeface="+mn-lt"/>
                          <a:ea typeface="Calibri" panose="020F0502020204030204" pitchFamily="34" charset="0"/>
                          <a:cs typeface="Times New Roman" panose="02020603050405020304" pitchFamily="18" charset="0"/>
                        </a:rPr>
                        <a:t>REQUISITOS </a:t>
                      </a:r>
                      <a:r>
                        <a:rPr lang="es-EC" sz="1400" b="1" dirty="0">
                          <a:solidFill>
                            <a:srgbClr val="FFFFFF"/>
                          </a:solidFill>
                          <a:effectLst/>
                          <a:latin typeface="+mn-lt"/>
                          <a:ea typeface="Calibri" panose="020F0502020204030204" pitchFamily="34" charset="0"/>
                          <a:cs typeface="Times New Roman" panose="02020603050405020304" pitchFamily="18" charset="0"/>
                        </a:rPr>
                        <a:t>PARA SELECCIÓN DE PERSONAL DE SEGURIDAD</a:t>
                      </a:r>
                      <a:endParaRPr lang="es-EC" sz="1400" b="1" dirty="0">
                        <a:effectLst/>
                        <a:latin typeface="+mn-lt"/>
                        <a:ea typeface="Calibri" panose="020F0502020204030204" pitchFamily="34" charset="0"/>
                        <a:cs typeface="Times New Roman" panose="02020603050405020304" pitchFamily="18" charset="0"/>
                      </a:endParaRPr>
                    </a:p>
                  </a:txBody>
                  <a:tcPr marL="36850" marR="368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s-EC"/>
                    </a:p>
                  </a:txBody>
                  <a:tcPr/>
                </a:tc>
                <a:tc hMerge="1">
                  <a:txBody>
                    <a:bodyPr/>
                    <a:lstStyle/>
                    <a:p>
                      <a:endParaRPr lang="es-EC"/>
                    </a:p>
                  </a:txBody>
                  <a:tcPr/>
                </a:tc>
              </a:tr>
              <a:tr h="474802">
                <a:tc>
                  <a:txBody>
                    <a:bodyPr/>
                    <a:lstStyle/>
                    <a:p>
                      <a:pPr algn="ctr">
                        <a:lnSpc>
                          <a:spcPct val="200000"/>
                        </a:lnSpc>
                        <a:spcAft>
                          <a:spcPts val="0"/>
                        </a:spcAft>
                      </a:pPr>
                      <a:r>
                        <a:rPr lang="es-EC" sz="1400" b="0" dirty="0">
                          <a:effectLst/>
                          <a:latin typeface="+mn-lt"/>
                          <a:ea typeface="Calibri" panose="020F0502020204030204" pitchFamily="34" charset="0"/>
                          <a:cs typeface="Times New Roman" panose="02020603050405020304" pitchFamily="18" charset="0"/>
                        </a:rPr>
                        <a:t> </a:t>
                      </a:r>
                      <a:r>
                        <a:rPr lang="es-EC" sz="1400" b="1" dirty="0" smtClean="0">
                          <a:effectLst/>
                          <a:latin typeface="+mn-lt"/>
                          <a:ea typeface="Calibri" panose="020F0502020204030204" pitchFamily="34" charset="0"/>
                          <a:cs typeface="Times New Roman" panose="02020603050405020304" pitchFamily="18" charset="0"/>
                        </a:rPr>
                        <a:t>EMPRESA </a:t>
                      </a:r>
                      <a:r>
                        <a:rPr lang="es-EC" sz="1400" b="1" dirty="0">
                          <a:effectLst/>
                          <a:latin typeface="+mn-lt"/>
                          <a:ea typeface="Calibri" panose="020F0502020204030204" pitchFamily="34" charset="0"/>
                          <a:cs typeface="Times New Roman" panose="02020603050405020304" pitchFamily="18" charset="0"/>
                        </a:rPr>
                        <a:t>SCORP </a:t>
                      </a:r>
                      <a:r>
                        <a:rPr lang="es-EC" sz="1400" b="1" dirty="0" smtClean="0">
                          <a:effectLst/>
                          <a:latin typeface="+mn-lt"/>
                          <a:ea typeface="Calibri" panose="020F0502020204030204" pitchFamily="34" charset="0"/>
                          <a:cs typeface="Times New Roman" panose="02020603050405020304" pitchFamily="18" charset="0"/>
                        </a:rPr>
                        <a:t>SEGURITY</a:t>
                      </a:r>
                      <a:endParaRPr lang="es-EC" sz="1400" b="1" dirty="0">
                        <a:effectLst/>
                        <a:latin typeface="+mn-lt"/>
                        <a:ea typeface="Calibri" panose="020F0502020204030204" pitchFamily="34" charset="0"/>
                        <a:cs typeface="Times New Roman" panose="02020603050405020304" pitchFamily="18" charset="0"/>
                      </a:endParaRPr>
                    </a:p>
                  </a:txBody>
                  <a:tcPr marL="36850" marR="3685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0000"/>
                        </a:lnSpc>
                        <a:spcAft>
                          <a:spcPts val="0"/>
                        </a:spcAft>
                      </a:pPr>
                      <a:r>
                        <a:rPr lang="es-EC" sz="1400" b="0" dirty="0">
                          <a:effectLst/>
                          <a:latin typeface="+mn-lt"/>
                          <a:ea typeface="Calibri" panose="020F0502020204030204" pitchFamily="34" charset="0"/>
                          <a:cs typeface="Times New Roman" panose="02020603050405020304" pitchFamily="18" charset="0"/>
                        </a:rPr>
                        <a:t> </a:t>
                      </a:r>
                      <a:r>
                        <a:rPr lang="es-EC" sz="1400" b="1" dirty="0" smtClean="0">
                          <a:effectLst/>
                          <a:latin typeface="+mn-lt"/>
                          <a:ea typeface="Calibri" panose="020F0502020204030204" pitchFamily="34" charset="0"/>
                          <a:cs typeface="Times New Roman" panose="02020603050405020304" pitchFamily="18" charset="0"/>
                        </a:rPr>
                        <a:t>MINISTERIO </a:t>
                      </a:r>
                      <a:r>
                        <a:rPr lang="es-EC" sz="1400" b="1" dirty="0">
                          <a:effectLst/>
                          <a:latin typeface="+mn-lt"/>
                          <a:ea typeface="Calibri" panose="020F0502020204030204" pitchFamily="34" charset="0"/>
                          <a:cs typeface="Times New Roman" panose="02020603050405020304" pitchFamily="18" charset="0"/>
                        </a:rPr>
                        <a:t>DE RELACIONES LABORALES</a:t>
                      </a:r>
                    </a:p>
                  </a:txBody>
                  <a:tcPr marL="36850" marR="3685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C" sz="1400" b="0" dirty="0">
                          <a:effectLst/>
                          <a:latin typeface="+mn-lt"/>
                          <a:ea typeface="Calibri" panose="020F0502020204030204" pitchFamily="34" charset="0"/>
                          <a:cs typeface="Times New Roman" panose="02020603050405020304" pitchFamily="18" charset="0"/>
                        </a:rPr>
                        <a:t> </a:t>
                      </a:r>
                      <a:r>
                        <a:rPr lang="es-EC" sz="1400" b="1" dirty="0" smtClean="0">
                          <a:effectLst/>
                          <a:latin typeface="+mn-lt"/>
                          <a:ea typeface="Calibri" panose="020F0502020204030204" pitchFamily="34" charset="0"/>
                          <a:cs typeface="Times New Roman" panose="02020603050405020304" pitchFamily="18" charset="0"/>
                        </a:rPr>
                        <a:t>MINISTERIO </a:t>
                      </a:r>
                      <a:r>
                        <a:rPr lang="es-EC" sz="1400" b="1" dirty="0">
                          <a:effectLst/>
                          <a:latin typeface="+mn-lt"/>
                          <a:ea typeface="Calibri" panose="020F0502020204030204" pitchFamily="34" charset="0"/>
                          <a:cs typeface="Times New Roman" panose="02020603050405020304" pitchFamily="18" charset="0"/>
                        </a:rPr>
                        <a:t>DEL INTERIOR</a:t>
                      </a:r>
                    </a:p>
                  </a:txBody>
                  <a:tcPr marL="36850" marR="3685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4947634">
                <a:tc>
                  <a:txBody>
                    <a:bodyPr/>
                    <a:lstStyle/>
                    <a:p>
                      <a:pPr marL="0" algn="just" defTabSz="457200" rtl="0" eaLnBrk="1" latinLnBrk="0" hangingPunct="1">
                        <a:lnSpc>
                          <a:spcPct val="115000"/>
                        </a:lnSpc>
                        <a:spcAft>
                          <a:spcPts val="0"/>
                        </a:spcAft>
                      </a:pPr>
                      <a:endParaRPr lang="es-EC" sz="1300" b="0" kern="1200" dirty="0" smtClean="0">
                        <a:solidFill>
                          <a:schemeClr val="tx1"/>
                        </a:solidFill>
                        <a:effectLst/>
                        <a:latin typeface="+mn-lt"/>
                        <a:ea typeface="Calibri" panose="020F0502020204030204" pitchFamily="34" charset="0"/>
                        <a:cs typeface="Times New Roman" panose="02020603050405020304" pitchFamily="18" charset="0"/>
                      </a:endParaRPr>
                    </a:p>
                    <a:p>
                      <a:pPr marL="0" algn="just" defTabSz="457200" rtl="0" eaLnBrk="1" latinLnBrk="0" hangingPunct="1">
                        <a:lnSpc>
                          <a:spcPct val="115000"/>
                        </a:lnSpc>
                        <a:spcAft>
                          <a:spcPts val="0"/>
                        </a:spcAft>
                      </a:pPr>
                      <a:r>
                        <a:rPr lang="es-EC" sz="1300" b="0" kern="1200" dirty="0" smtClean="0">
                          <a:solidFill>
                            <a:schemeClr val="tx1"/>
                          </a:solidFill>
                          <a:effectLst/>
                          <a:latin typeface="+mn-lt"/>
                          <a:ea typeface="Calibri" panose="020F0502020204030204" pitchFamily="34" charset="0"/>
                          <a:cs typeface="Times New Roman" panose="02020603050405020304" pitchFamily="18" charset="0"/>
                        </a:rPr>
                        <a:t>Dentro </a:t>
                      </a:r>
                      <a:r>
                        <a:rPr lang="es-EC" sz="1300" b="0" kern="1200" dirty="0">
                          <a:solidFill>
                            <a:schemeClr val="tx1"/>
                          </a:solidFill>
                          <a:effectLst/>
                          <a:latin typeface="+mn-lt"/>
                          <a:ea typeface="Calibri" panose="020F0502020204030204" pitchFamily="34" charset="0"/>
                          <a:cs typeface="Times New Roman" panose="02020603050405020304" pitchFamily="18" charset="0"/>
                        </a:rPr>
                        <a:t>del reglamento los aspirantes y candidatos deberán cumplir con los siguientes requisitos:</a:t>
                      </a:r>
                    </a:p>
                    <a:p>
                      <a:pPr algn="just">
                        <a:lnSpc>
                          <a:spcPct val="115000"/>
                        </a:lnSpc>
                        <a:spcAft>
                          <a:spcPts val="0"/>
                        </a:spcAft>
                      </a:pPr>
                      <a:r>
                        <a:rPr lang="es-EC" sz="1300" b="1" dirty="0">
                          <a:effectLst/>
                          <a:latin typeface="+mn-lt"/>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es-EC" sz="1300" b="0" dirty="0">
                          <a:effectLst/>
                          <a:latin typeface="+mn-lt"/>
                          <a:ea typeface="Calibri" panose="020F0502020204030204" pitchFamily="34" charset="0"/>
                          <a:cs typeface="Times New Roman" panose="02020603050405020304" pitchFamily="18" charset="0"/>
                        </a:rPr>
                        <a:t>Tener carnet de guardia de seguridad.</a:t>
                      </a:r>
                      <a:endParaRPr lang="es-EC" sz="1300" dirty="0">
                        <a:effectLst/>
                        <a:latin typeface="+mn-lt"/>
                      </a:endParaRPr>
                    </a:p>
                    <a:p>
                      <a:pPr marL="342900" lvl="0" indent="-342900" algn="just">
                        <a:lnSpc>
                          <a:spcPct val="115000"/>
                        </a:lnSpc>
                        <a:buFont typeface="Wingdings" panose="05000000000000000000" pitchFamily="2" charset="2"/>
                        <a:buChar char=""/>
                      </a:pPr>
                      <a:r>
                        <a:rPr lang="es-EC" sz="1300" b="0" dirty="0">
                          <a:effectLst/>
                          <a:latin typeface="+mn-lt"/>
                          <a:ea typeface="Calibri" panose="020F0502020204030204" pitchFamily="34" charset="0"/>
                          <a:cs typeface="Times New Roman" panose="02020603050405020304" pitchFamily="18" charset="0"/>
                        </a:rPr>
                        <a:t>Ser mayor de edad.</a:t>
                      </a:r>
                      <a:endParaRPr lang="es-EC" sz="1300" dirty="0">
                        <a:effectLst/>
                        <a:latin typeface="+mn-lt"/>
                      </a:endParaRPr>
                    </a:p>
                    <a:p>
                      <a:pPr marL="342900" lvl="0" indent="-342900" algn="just">
                        <a:lnSpc>
                          <a:spcPct val="115000"/>
                        </a:lnSpc>
                        <a:buFont typeface="Wingdings" panose="05000000000000000000" pitchFamily="2" charset="2"/>
                        <a:buChar char=""/>
                      </a:pPr>
                      <a:r>
                        <a:rPr lang="es-EC" sz="1300" b="0" dirty="0">
                          <a:effectLst/>
                          <a:latin typeface="+mn-lt"/>
                          <a:ea typeface="Calibri" panose="020F0502020204030204" pitchFamily="34" charset="0"/>
                          <a:cs typeface="Times New Roman" panose="02020603050405020304" pitchFamily="18" charset="0"/>
                        </a:rPr>
                        <a:t>Tener educación de bachillerato completo. </a:t>
                      </a:r>
                      <a:endParaRPr lang="es-EC" sz="1300" dirty="0">
                        <a:effectLst/>
                        <a:latin typeface="+mn-lt"/>
                      </a:endParaRPr>
                    </a:p>
                    <a:p>
                      <a:pPr marL="342900" lvl="0" indent="-342900" algn="just">
                        <a:lnSpc>
                          <a:spcPct val="115000"/>
                        </a:lnSpc>
                        <a:buFont typeface="Wingdings" panose="05000000000000000000" pitchFamily="2" charset="2"/>
                        <a:buChar char=""/>
                      </a:pPr>
                      <a:r>
                        <a:rPr lang="es-EC" sz="1300" b="0" dirty="0">
                          <a:effectLst/>
                          <a:latin typeface="+mn-lt"/>
                          <a:ea typeface="Calibri" panose="020F0502020204030204" pitchFamily="34" charset="0"/>
                          <a:cs typeface="Times New Roman" panose="02020603050405020304" pitchFamily="18" charset="0"/>
                        </a:rPr>
                        <a:t>Capacitaciones en seguridad o afines dictadas por profesionales.</a:t>
                      </a:r>
                      <a:endParaRPr lang="es-EC" sz="1300" dirty="0">
                        <a:effectLst/>
                        <a:latin typeface="+mn-lt"/>
                      </a:endParaRPr>
                    </a:p>
                    <a:p>
                      <a:pPr marL="342900" lvl="0" indent="-342900" algn="just">
                        <a:lnSpc>
                          <a:spcPct val="115000"/>
                        </a:lnSpc>
                        <a:buFont typeface="Wingdings" panose="05000000000000000000" pitchFamily="2" charset="2"/>
                        <a:buChar char=""/>
                      </a:pPr>
                      <a:r>
                        <a:rPr lang="es-EC" sz="1300" b="0" dirty="0">
                          <a:effectLst/>
                          <a:latin typeface="+mn-lt"/>
                          <a:ea typeface="Calibri" panose="020F0502020204030204" pitchFamily="34" charset="0"/>
                          <a:cs typeface="Times New Roman" panose="02020603050405020304" pitchFamily="18" charset="0"/>
                        </a:rPr>
                        <a:t>Ciudadanía ecuatoriana no exigible. </a:t>
                      </a:r>
                      <a:endParaRPr lang="es-EC" sz="1300" dirty="0">
                        <a:effectLst/>
                        <a:latin typeface="+mn-lt"/>
                      </a:endParaRPr>
                    </a:p>
                    <a:p>
                      <a:pPr algn="just">
                        <a:lnSpc>
                          <a:spcPct val="115000"/>
                        </a:lnSpc>
                        <a:spcAft>
                          <a:spcPts val="0"/>
                        </a:spcAft>
                      </a:pPr>
                      <a:r>
                        <a:rPr lang="es-EC" sz="1300" b="1" dirty="0">
                          <a:effectLst/>
                          <a:latin typeface="+mn-lt"/>
                          <a:ea typeface="Calibri" panose="020F0502020204030204" pitchFamily="34" charset="0"/>
                          <a:cs typeface="Times New Roman" panose="02020603050405020304" pitchFamily="18" charset="0"/>
                        </a:rPr>
                        <a:t> </a:t>
                      </a:r>
                    </a:p>
                    <a:p>
                      <a:pPr algn="just">
                        <a:lnSpc>
                          <a:spcPct val="115000"/>
                        </a:lnSpc>
                        <a:spcAft>
                          <a:spcPts val="0"/>
                        </a:spcAft>
                      </a:pPr>
                      <a:r>
                        <a:rPr lang="es-EC" sz="1300" b="0" dirty="0">
                          <a:effectLst/>
                          <a:latin typeface="+mn-lt"/>
                          <a:ea typeface="Calibri" panose="020F0502020204030204" pitchFamily="34" charset="0"/>
                          <a:cs typeface="Times New Roman" panose="02020603050405020304" pitchFamily="18" charset="0"/>
                        </a:rPr>
                        <a:t>Durante el proceso de selección o en cualquier momento de la relación laboral, la Compañía podrá solicitar a los aspirantes los requisitos necesarios como la rendición de pruebas teóricas o prácticas de sus conocimientos, pruebas psicológicas, de sus aptitudes, actitudes y pruebas médicas o de salud ocupacional. </a:t>
                      </a:r>
                      <a:endParaRPr lang="es-EC" sz="1300" b="1" dirty="0">
                        <a:effectLst/>
                        <a:latin typeface="+mn-lt"/>
                        <a:ea typeface="Calibri" panose="020F0502020204030204" pitchFamily="34" charset="0"/>
                        <a:cs typeface="Times New Roman" panose="02020603050405020304" pitchFamily="18" charset="0"/>
                      </a:endParaRPr>
                    </a:p>
                  </a:txBody>
                  <a:tcPr marL="36850" marR="3685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algn="just" defTabSz="457200" rtl="0" eaLnBrk="1" latinLnBrk="0" hangingPunct="1">
                        <a:lnSpc>
                          <a:spcPct val="115000"/>
                        </a:lnSpc>
                        <a:spcAft>
                          <a:spcPts val="0"/>
                        </a:spcAft>
                      </a:pPr>
                      <a:endParaRPr lang="es-EC" sz="1300" b="0" kern="1200" dirty="0" smtClean="0">
                        <a:solidFill>
                          <a:schemeClr val="tx1"/>
                        </a:solidFill>
                        <a:effectLst/>
                        <a:latin typeface="+mn-lt"/>
                        <a:ea typeface="Calibri" panose="020F0502020204030204" pitchFamily="34" charset="0"/>
                        <a:cs typeface="Times New Roman" panose="02020603050405020304" pitchFamily="18" charset="0"/>
                      </a:endParaRPr>
                    </a:p>
                    <a:p>
                      <a:pPr marL="0" algn="just" defTabSz="457200" rtl="0" eaLnBrk="1" latinLnBrk="0" hangingPunct="1">
                        <a:lnSpc>
                          <a:spcPct val="115000"/>
                        </a:lnSpc>
                        <a:spcAft>
                          <a:spcPts val="0"/>
                        </a:spcAft>
                      </a:pPr>
                      <a:r>
                        <a:rPr lang="es-EC" sz="1300" b="0" kern="1200" dirty="0" smtClean="0">
                          <a:solidFill>
                            <a:schemeClr val="tx1"/>
                          </a:solidFill>
                          <a:effectLst/>
                          <a:latin typeface="+mn-lt"/>
                          <a:ea typeface="Calibri" panose="020F0502020204030204" pitchFamily="34" charset="0"/>
                          <a:cs typeface="Times New Roman" panose="02020603050405020304" pitchFamily="18" charset="0"/>
                        </a:rPr>
                        <a:t>Art</a:t>
                      </a:r>
                      <a:r>
                        <a:rPr lang="es-EC" sz="1300" b="0" kern="1200" dirty="0">
                          <a:solidFill>
                            <a:schemeClr val="tx1"/>
                          </a:solidFill>
                          <a:effectLst/>
                          <a:latin typeface="+mn-lt"/>
                          <a:ea typeface="Calibri" panose="020F0502020204030204" pitchFamily="34" charset="0"/>
                          <a:cs typeface="Times New Roman" panose="02020603050405020304" pitchFamily="18" charset="0"/>
                        </a:rPr>
                        <a:t>. 138.- Trabajos prohibidos a menores.- Se prohíbe ocupar a mujeres y varones menores de dieciocho años en industrias o tareas que sean consideradas como peligrosas e insalubres. </a:t>
                      </a:r>
                    </a:p>
                    <a:p>
                      <a:pPr marL="0" algn="just" defTabSz="457200" rtl="0" eaLnBrk="1" latinLnBrk="0" hangingPunct="1">
                        <a:lnSpc>
                          <a:spcPct val="115000"/>
                        </a:lnSpc>
                        <a:spcAft>
                          <a:spcPts val="0"/>
                        </a:spcAft>
                      </a:pPr>
                      <a:r>
                        <a:rPr lang="es-EC" sz="1300" b="0" kern="1200" dirty="0">
                          <a:solidFill>
                            <a:schemeClr val="tx1"/>
                          </a:solidFill>
                          <a:effectLst/>
                          <a:latin typeface="+mn-lt"/>
                          <a:ea typeface="Calibri" panose="020F0502020204030204" pitchFamily="34" charset="0"/>
                          <a:cs typeface="Times New Roman" panose="02020603050405020304" pitchFamily="18" charset="0"/>
                        </a:rPr>
                        <a:t> </a:t>
                      </a:r>
                    </a:p>
                    <a:p>
                      <a:pPr marL="0" algn="just" defTabSz="457200" rtl="0" eaLnBrk="1" latinLnBrk="0" hangingPunct="1">
                        <a:lnSpc>
                          <a:spcPct val="115000"/>
                        </a:lnSpc>
                        <a:spcAft>
                          <a:spcPts val="0"/>
                        </a:spcAft>
                      </a:pPr>
                      <a:r>
                        <a:rPr lang="es-EC" sz="1300" b="0" kern="1200" dirty="0">
                          <a:solidFill>
                            <a:schemeClr val="tx1"/>
                          </a:solidFill>
                          <a:effectLst/>
                          <a:latin typeface="+mn-lt"/>
                          <a:ea typeface="Calibri" panose="020F0502020204030204" pitchFamily="34" charset="0"/>
                          <a:cs typeface="Times New Roman" panose="02020603050405020304" pitchFamily="18" charset="0"/>
                        </a:rPr>
                        <a:t>m) La guardianía o seguridad;</a:t>
                      </a:r>
                    </a:p>
                    <a:p>
                      <a:pPr marL="0" algn="just" defTabSz="457200" rtl="0" eaLnBrk="1" latinLnBrk="0" hangingPunct="1">
                        <a:lnSpc>
                          <a:spcPct val="115000"/>
                        </a:lnSpc>
                        <a:spcAft>
                          <a:spcPts val="0"/>
                        </a:spcAft>
                      </a:pPr>
                      <a:r>
                        <a:rPr lang="es-EC" sz="1300" b="0" kern="1200" dirty="0">
                          <a:solidFill>
                            <a:schemeClr val="tx1"/>
                          </a:solidFill>
                          <a:effectLst/>
                          <a:latin typeface="+mn-lt"/>
                          <a:ea typeface="Calibri" panose="020F0502020204030204" pitchFamily="34" charset="0"/>
                          <a:cs typeface="Times New Roman" panose="02020603050405020304" pitchFamily="18" charset="0"/>
                        </a:rPr>
                        <a:t>l) y en general, los trabajos que constituyan un grave peligro para la moral o para el desarrollo físico de mujeres y varones menores de edad.</a:t>
                      </a:r>
                    </a:p>
                    <a:p>
                      <a:pPr algn="just">
                        <a:lnSpc>
                          <a:spcPct val="150000"/>
                        </a:lnSpc>
                        <a:spcAft>
                          <a:spcPts val="0"/>
                        </a:spcAft>
                      </a:pPr>
                      <a:r>
                        <a:rPr lang="es-EC" sz="1300" b="0" u="none" strike="noStrike" dirty="0">
                          <a:solidFill>
                            <a:srgbClr val="0070C0"/>
                          </a:solidFill>
                          <a:effectLst/>
                          <a:uFill>
                            <a:solidFill>
                              <a:srgbClr val="00B050"/>
                            </a:solidFill>
                          </a:uFill>
                          <a:latin typeface="+mn-lt"/>
                          <a:ea typeface="Calibri" panose="020F0502020204030204" pitchFamily="34" charset="0"/>
                          <a:cs typeface="Times New Roman" panose="02020603050405020304" pitchFamily="18" charset="0"/>
                        </a:rPr>
                        <a:t> </a:t>
                      </a:r>
                      <a:endParaRPr lang="es-EC" sz="13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es-EC" sz="1200" b="0" u="none" strike="noStrike" dirty="0">
                          <a:effectLst/>
                          <a:uFill>
                            <a:solidFill>
                              <a:srgbClr val="00B050"/>
                            </a:solidFill>
                          </a:uFill>
                          <a:latin typeface="+mn-lt"/>
                          <a:ea typeface="Calibri" panose="020F0502020204030204" pitchFamily="34" charset="0"/>
                          <a:cs typeface="Times New Roman" panose="02020603050405020304" pitchFamily="18" charset="0"/>
                        </a:rPr>
                        <a:t> </a:t>
                      </a:r>
                      <a:endParaRPr lang="es-EC" sz="14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es-EC" sz="1200" b="0" u="none" strike="noStrike" dirty="0">
                          <a:effectLst/>
                          <a:uFill>
                            <a:solidFill>
                              <a:srgbClr val="00B050"/>
                            </a:solidFill>
                          </a:uFill>
                          <a:latin typeface="+mn-lt"/>
                          <a:ea typeface="Calibri" panose="020F0502020204030204" pitchFamily="34" charset="0"/>
                          <a:cs typeface="Times New Roman" panose="02020603050405020304" pitchFamily="18" charset="0"/>
                        </a:rPr>
                        <a:t> </a:t>
                      </a:r>
                      <a:endParaRPr lang="es-EC" sz="14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es-EC" sz="1200" b="0" u="none" strike="noStrike" dirty="0">
                          <a:effectLst/>
                          <a:uFill>
                            <a:solidFill>
                              <a:srgbClr val="00B050"/>
                            </a:solidFill>
                          </a:uFill>
                          <a:latin typeface="+mn-lt"/>
                          <a:ea typeface="Calibri" panose="020F0502020204030204" pitchFamily="34" charset="0"/>
                          <a:cs typeface="Times New Roman" panose="02020603050405020304" pitchFamily="18" charset="0"/>
                        </a:rPr>
                        <a:t> </a:t>
                      </a:r>
                      <a:endParaRPr lang="es-EC" sz="14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es-EC" sz="1200" b="0" u="none" strike="noStrike" dirty="0">
                          <a:effectLst/>
                          <a:uFill>
                            <a:solidFill>
                              <a:srgbClr val="00B050"/>
                            </a:solidFill>
                          </a:uFill>
                          <a:latin typeface="+mn-lt"/>
                          <a:ea typeface="Calibri" panose="020F0502020204030204" pitchFamily="34" charset="0"/>
                          <a:cs typeface="Times New Roman" panose="02020603050405020304" pitchFamily="18" charset="0"/>
                        </a:rPr>
                        <a:t> </a:t>
                      </a:r>
                      <a:endParaRPr lang="es-EC" sz="14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es-EC" sz="1200" b="0" u="none" strike="noStrike" dirty="0">
                          <a:effectLst/>
                          <a:uFill>
                            <a:solidFill>
                              <a:srgbClr val="00B050"/>
                            </a:solidFill>
                          </a:uFill>
                          <a:latin typeface="+mn-lt"/>
                          <a:ea typeface="Calibri" panose="020F0502020204030204" pitchFamily="34" charset="0"/>
                          <a:cs typeface="Times New Roman" panose="02020603050405020304" pitchFamily="18" charset="0"/>
                        </a:rPr>
                        <a:t> </a:t>
                      </a:r>
                      <a:endParaRPr lang="es-EC" sz="14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es-EC" sz="1200" b="0" u="none" strike="noStrike" dirty="0">
                          <a:effectLst/>
                          <a:uFill>
                            <a:solidFill>
                              <a:srgbClr val="00B050"/>
                            </a:solidFill>
                          </a:uFill>
                          <a:latin typeface="+mn-lt"/>
                          <a:ea typeface="Calibri" panose="020F0502020204030204" pitchFamily="34" charset="0"/>
                          <a:cs typeface="Times New Roman" panose="02020603050405020304" pitchFamily="18" charset="0"/>
                        </a:rPr>
                        <a:t> </a:t>
                      </a:r>
                      <a:endParaRPr lang="es-EC" sz="1400" b="1"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endParaRPr lang="es-EC" sz="1400" b="1" dirty="0">
                        <a:effectLst/>
                        <a:latin typeface="+mn-lt"/>
                        <a:ea typeface="Calibri" panose="020F0502020204030204" pitchFamily="34" charset="0"/>
                        <a:cs typeface="Times New Roman" panose="02020603050405020304" pitchFamily="18" charset="0"/>
                      </a:endParaRPr>
                    </a:p>
                  </a:txBody>
                  <a:tcPr marL="36850" marR="3685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indent="-285750" algn="just" defTabSz="457200" rtl="0" eaLnBrk="1" latinLnBrk="0" hangingPunct="1">
                        <a:lnSpc>
                          <a:spcPct val="115000"/>
                        </a:lnSpc>
                        <a:spcAft>
                          <a:spcPts val="0"/>
                        </a:spcAft>
                        <a:buFont typeface="Wingdings" panose="05000000000000000000" pitchFamily="2" charset="2"/>
                        <a:buChar char="ü"/>
                      </a:pPr>
                      <a:endParaRPr lang="es-EC" sz="1300" b="0" kern="1200" dirty="0" smtClean="0">
                        <a:solidFill>
                          <a:schemeClr val="tx1"/>
                        </a:solidFill>
                        <a:effectLst/>
                        <a:latin typeface="+mn-lt"/>
                        <a:ea typeface="Calibri" panose="020F0502020204030204" pitchFamily="34" charset="0"/>
                        <a:cs typeface="Times New Roman" panose="02020603050405020304" pitchFamily="18" charset="0"/>
                      </a:endParaRPr>
                    </a:p>
                    <a:p>
                      <a:pPr marL="0" indent="-285750" algn="just" defTabSz="457200" rtl="0" eaLnBrk="1" latinLnBrk="0" hangingPunct="1">
                        <a:lnSpc>
                          <a:spcPct val="115000"/>
                        </a:lnSpc>
                        <a:spcAft>
                          <a:spcPts val="0"/>
                        </a:spcAft>
                        <a:buFont typeface="Wingdings" panose="05000000000000000000" pitchFamily="2" charset="2"/>
                        <a:buChar char="ü"/>
                      </a:pPr>
                      <a:r>
                        <a:rPr lang="es-EC" sz="1300" b="0" kern="1200" dirty="0" smtClean="0">
                          <a:solidFill>
                            <a:schemeClr val="tx1"/>
                          </a:solidFill>
                          <a:effectLst/>
                          <a:latin typeface="+mn-lt"/>
                          <a:ea typeface="Calibri" panose="020F0502020204030204" pitchFamily="34" charset="0"/>
                          <a:cs typeface="Times New Roman" panose="02020603050405020304" pitchFamily="18" charset="0"/>
                        </a:rPr>
                        <a:t>Ser </a:t>
                      </a:r>
                      <a:r>
                        <a:rPr lang="es-EC" sz="1300" b="0" kern="1200" dirty="0">
                          <a:solidFill>
                            <a:schemeClr val="tx1"/>
                          </a:solidFill>
                          <a:effectLst/>
                          <a:latin typeface="+mn-lt"/>
                          <a:ea typeface="Calibri" panose="020F0502020204030204" pitchFamily="34" charset="0"/>
                          <a:cs typeface="Times New Roman" panose="02020603050405020304" pitchFamily="18" charset="0"/>
                        </a:rPr>
                        <a:t>calificado y seleccionado previamente por la compañía empleadora, de acuerdo a su idoneidad, competencia, experiencia y conocimientos respecto de la función o actividad a desempeñar. </a:t>
                      </a:r>
                    </a:p>
                    <a:p>
                      <a:pPr marL="228600" algn="just">
                        <a:lnSpc>
                          <a:spcPct val="115000"/>
                        </a:lnSpc>
                        <a:spcAft>
                          <a:spcPts val="0"/>
                        </a:spcAft>
                      </a:pPr>
                      <a:r>
                        <a:rPr lang="es-EC" sz="1300" b="0" dirty="0">
                          <a:solidFill>
                            <a:srgbClr val="000000"/>
                          </a:solidFill>
                          <a:effectLst/>
                          <a:latin typeface="+mn-lt"/>
                          <a:ea typeface="Calibri" panose="020F0502020204030204" pitchFamily="34" charset="0"/>
                          <a:cs typeface="Times New Roman" panose="02020603050405020304" pitchFamily="18" charset="0"/>
                        </a:rPr>
                        <a:t> </a:t>
                      </a:r>
                      <a:endParaRPr lang="es-EC" sz="1300" b="1" dirty="0">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pPr>
                      <a:r>
                        <a:rPr lang="es-EC" sz="1300" b="0" kern="1200" dirty="0">
                          <a:solidFill>
                            <a:schemeClr val="tx1"/>
                          </a:solidFill>
                          <a:effectLst/>
                          <a:latin typeface="+mn-lt"/>
                          <a:ea typeface="Calibri" panose="020F0502020204030204" pitchFamily="34" charset="0"/>
                          <a:cs typeface="Times New Roman" panose="02020603050405020304" pitchFamily="18" charset="0"/>
                        </a:rPr>
                        <a:t>La contratación del personal de vigilancia se efectuará con sujeción al Reglamento de la presente Ley; </a:t>
                      </a:r>
                    </a:p>
                    <a:p>
                      <a:pPr algn="just">
                        <a:lnSpc>
                          <a:spcPct val="115000"/>
                        </a:lnSpc>
                        <a:spcAft>
                          <a:spcPts val="0"/>
                        </a:spcAft>
                      </a:pPr>
                      <a:r>
                        <a:rPr lang="es-EC" sz="1300" b="0" kern="1200" dirty="0">
                          <a:solidFill>
                            <a:schemeClr val="tx1"/>
                          </a:solidFill>
                          <a:effectLst/>
                          <a:latin typeface="+mn-lt"/>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Wingdings" panose="05000000000000000000" pitchFamily="2" charset="2"/>
                        <a:buChar char=""/>
                      </a:pPr>
                      <a:r>
                        <a:rPr lang="es-EC" sz="1300" b="0" kern="1200" dirty="0">
                          <a:solidFill>
                            <a:schemeClr val="tx1"/>
                          </a:solidFill>
                          <a:effectLst/>
                          <a:latin typeface="+mn-lt"/>
                          <a:ea typeface="Calibri" panose="020F0502020204030204" pitchFamily="34" charset="0"/>
                          <a:cs typeface="Times New Roman" panose="02020603050405020304" pitchFamily="18" charset="0"/>
                        </a:rPr>
                        <a:t>Tener ciudadanía ecuatoriana; </a:t>
                      </a:r>
                    </a:p>
                    <a:p>
                      <a:pPr algn="just">
                        <a:lnSpc>
                          <a:spcPct val="115000"/>
                        </a:lnSpc>
                        <a:spcAft>
                          <a:spcPts val="0"/>
                        </a:spcAft>
                      </a:pPr>
                      <a:r>
                        <a:rPr lang="es-EC" sz="1300" b="0" kern="1200" dirty="0">
                          <a:solidFill>
                            <a:schemeClr val="tx1"/>
                          </a:solidFill>
                          <a:effectLst/>
                          <a:latin typeface="+mn-lt"/>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Wingdings" panose="05000000000000000000" pitchFamily="2" charset="2"/>
                        <a:buChar char=""/>
                      </a:pPr>
                      <a:r>
                        <a:rPr lang="es-EC" sz="1300" b="0" kern="1200" dirty="0">
                          <a:solidFill>
                            <a:schemeClr val="tx1"/>
                          </a:solidFill>
                          <a:effectLst/>
                          <a:latin typeface="+mn-lt"/>
                          <a:ea typeface="Calibri" panose="020F0502020204030204" pitchFamily="34" charset="0"/>
                          <a:cs typeface="Times New Roman" panose="02020603050405020304" pitchFamily="18" charset="0"/>
                        </a:rPr>
                        <a:t>Haber completado la educación básica; </a:t>
                      </a:r>
                    </a:p>
                    <a:p>
                      <a:pPr algn="just">
                        <a:lnSpc>
                          <a:spcPct val="115000"/>
                        </a:lnSpc>
                        <a:spcAft>
                          <a:spcPts val="0"/>
                        </a:spcAft>
                      </a:pPr>
                      <a:r>
                        <a:rPr lang="es-EC" sz="1300" b="0" kern="1200" dirty="0">
                          <a:solidFill>
                            <a:schemeClr val="tx1"/>
                          </a:solidFill>
                          <a:effectLst/>
                          <a:latin typeface="+mn-lt"/>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Wingdings" panose="05000000000000000000" pitchFamily="2" charset="2"/>
                        <a:buChar char=""/>
                      </a:pPr>
                      <a:r>
                        <a:rPr lang="es-EC" sz="1300" b="0" kern="1200" dirty="0">
                          <a:solidFill>
                            <a:schemeClr val="tx1"/>
                          </a:solidFill>
                          <a:effectLst/>
                          <a:latin typeface="+mn-lt"/>
                          <a:ea typeface="Calibri" panose="020F0502020204030204" pitchFamily="34" charset="0"/>
                          <a:cs typeface="Times New Roman" panose="02020603050405020304" pitchFamily="18" charset="0"/>
                        </a:rPr>
                        <a:t>Acreditar la Cédula Militar; y, </a:t>
                      </a:r>
                    </a:p>
                    <a:p>
                      <a:pPr algn="just">
                        <a:lnSpc>
                          <a:spcPct val="115000"/>
                        </a:lnSpc>
                        <a:spcAft>
                          <a:spcPts val="0"/>
                        </a:spcAft>
                      </a:pPr>
                      <a:r>
                        <a:rPr lang="es-EC" sz="1300" b="0" kern="1200" dirty="0">
                          <a:solidFill>
                            <a:schemeClr val="tx1"/>
                          </a:solidFill>
                          <a:effectLst/>
                          <a:latin typeface="+mn-lt"/>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es-EC" sz="1300" b="0" kern="1200" dirty="0">
                          <a:solidFill>
                            <a:schemeClr val="tx1"/>
                          </a:solidFill>
                          <a:effectLst/>
                          <a:latin typeface="+mn-lt"/>
                          <a:ea typeface="Calibri" panose="020F0502020204030204" pitchFamily="34" charset="0"/>
                          <a:cs typeface="Times New Roman" panose="02020603050405020304" pitchFamily="18" charset="0"/>
                        </a:rPr>
                        <a:t>Haber aprobado cursos de capacitación en seguridad y relaciones humanas, que incluyan evaluaciones de carácter físico y psicológico que serán dictados por profesionales </a:t>
                      </a:r>
                      <a:r>
                        <a:rPr lang="es-EC" sz="1300" b="0" kern="1200" dirty="0" smtClean="0">
                          <a:solidFill>
                            <a:schemeClr val="tx1"/>
                          </a:solidFill>
                          <a:effectLst/>
                          <a:latin typeface="+mn-lt"/>
                          <a:ea typeface="Calibri" panose="020F0502020204030204" pitchFamily="34" charset="0"/>
                          <a:cs typeface="Times New Roman" panose="02020603050405020304" pitchFamily="18" charset="0"/>
                        </a:rPr>
                        <a:t>especializados.</a:t>
                      </a:r>
                      <a:endParaRPr lang="es-EC" sz="1300" b="0" kern="1200" dirty="0">
                        <a:solidFill>
                          <a:schemeClr val="tx1"/>
                        </a:solidFill>
                        <a:effectLst/>
                        <a:latin typeface="+mn-lt"/>
                        <a:ea typeface="Calibri" panose="020F0502020204030204" pitchFamily="34" charset="0"/>
                        <a:cs typeface="Times New Roman" panose="02020603050405020304" pitchFamily="18" charset="0"/>
                      </a:endParaRPr>
                    </a:p>
                  </a:txBody>
                  <a:tcPr marL="36850" marR="3685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bl>
          </a:graphicData>
        </a:graphic>
      </p:graphicFrame>
      <p:pic>
        <p:nvPicPr>
          <p:cNvPr id="3" name="Imagen 2"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2729240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3493" y="623598"/>
            <a:ext cx="6993227" cy="626772"/>
          </a:xfrm>
        </p:spPr>
        <p:txBody>
          <a:bodyPr>
            <a:normAutofit fontScale="90000"/>
          </a:bodyPr>
          <a:lstStyle/>
          <a:p>
            <a:pPr algn="ctr"/>
            <a:r>
              <a:rPr lang="es-EC" b="1" dirty="0" smtClean="0">
                <a:ea typeface="Roboto Condensed Light" panose="020B0604020202020204" charset="0"/>
              </a:rPr>
              <a:t>POBLACIÓN DE ESTUDIO </a:t>
            </a:r>
            <a:endParaRPr lang="es-EC" b="1" dirty="0">
              <a:ea typeface="Roboto Condensed Light" panose="020B0604020202020204" charset="0"/>
            </a:endParaRPr>
          </a:p>
        </p:txBody>
      </p:sp>
      <p:sp>
        <p:nvSpPr>
          <p:cNvPr id="3" name="Marcador de contenido 2"/>
          <p:cNvSpPr>
            <a:spLocks noGrp="1"/>
          </p:cNvSpPr>
          <p:nvPr>
            <p:ph idx="1"/>
          </p:nvPr>
        </p:nvSpPr>
        <p:spPr>
          <a:xfrm>
            <a:off x="400318" y="1585221"/>
            <a:ext cx="8846713" cy="1145101"/>
          </a:xfrm>
        </p:spPr>
        <p:txBody>
          <a:bodyPr>
            <a:normAutofit/>
          </a:bodyPr>
          <a:lstStyle/>
          <a:p>
            <a:pPr algn="just"/>
            <a:r>
              <a:rPr lang="es-ES" dirty="0" smtClean="0"/>
              <a:t>Los </a:t>
            </a:r>
            <a:r>
              <a:rPr lang="es-ES" dirty="0"/>
              <a:t>registros del personal operativo de la </a:t>
            </a:r>
            <a:r>
              <a:rPr lang="es-ES" dirty="0" smtClean="0"/>
              <a:t>empresa SCORP SEGURITY suman </a:t>
            </a:r>
            <a:r>
              <a:rPr lang="es-ES" dirty="0"/>
              <a:t>127 personas por lo que se </a:t>
            </a:r>
            <a:r>
              <a:rPr lang="es-ES" dirty="0" smtClean="0"/>
              <a:t>evaluó a todo el personal, </a:t>
            </a:r>
            <a:r>
              <a:rPr lang="es-ES" dirty="0"/>
              <a:t>y</a:t>
            </a:r>
            <a:r>
              <a:rPr lang="es-ES" dirty="0" smtClean="0"/>
              <a:t> </a:t>
            </a:r>
            <a:r>
              <a:rPr lang="es-ES" dirty="0"/>
              <a:t>no se </a:t>
            </a:r>
            <a:r>
              <a:rPr lang="es-ES" dirty="0" smtClean="0"/>
              <a:t>requirió </a:t>
            </a:r>
            <a:r>
              <a:rPr lang="es-ES" dirty="0"/>
              <a:t>calcular una muestra. </a:t>
            </a:r>
            <a:endParaRPr lang="es-EC" dirty="0"/>
          </a:p>
          <a:p>
            <a:pPr algn="just"/>
            <a:endParaRPr lang="es-ES" dirty="0" smtClean="0"/>
          </a:p>
        </p:txBody>
      </p:sp>
      <p:pic>
        <p:nvPicPr>
          <p:cNvPr id="1026" name="Picture 2" descr="Resultado de imagen para POBLACION DE ESTUDI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42514" y="3065173"/>
            <a:ext cx="6474206" cy="283335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1055214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9234" y="1285833"/>
            <a:ext cx="8210104" cy="4644572"/>
          </a:xfrm>
          <a:prstGeom prst="rect">
            <a:avLst/>
          </a:prstGeom>
        </p:spPr>
      </p:pic>
      <p:pic>
        <p:nvPicPr>
          <p:cNvPr id="7" name="Imagen 6"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
        <p:nvSpPr>
          <p:cNvPr id="8" name="Título 1"/>
          <p:cNvSpPr>
            <a:spLocks noGrp="1"/>
          </p:cNvSpPr>
          <p:nvPr>
            <p:ph type="title"/>
          </p:nvPr>
        </p:nvSpPr>
        <p:spPr>
          <a:xfrm>
            <a:off x="3090930" y="412123"/>
            <a:ext cx="4134118" cy="626772"/>
          </a:xfrm>
        </p:spPr>
        <p:txBody>
          <a:bodyPr>
            <a:normAutofit fontScale="90000"/>
          </a:bodyPr>
          <a:lstStyle/>
          <a:p>
            <a:pPr algn="ctr"/>
            <a:r>
              <a:rPr lang="es-EC" b="1" dirty="0" smtClean="0">
                <a:ea typeface="Roboto Condensed Light" panose="020B0604020202020204" charset="0"/>
              </a:rPr>
              <a:t>RESULTADOS</a:t>
            </a:r>
            <a:endParaRPr lang="es-EC" b="1" dirty="0">
              <a:ea typeface="Roboto Condensed Light" panose="020B0604020202020204" charset="0"/>
            </a:endParaRPr>
          </a:p>
        </p:txBody>
      </p:sp>
    </p:spTree>
    <p:extLst>
      <p:ext uri="{BB962C8B-B14F-4D97-AF65-F5344CB8AC3E}">
        <p14:creationId xmlns:p14="http://schemas.microsoft.com/office/powerpoint/2010/main" val="3944767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
        <p:nvSpPr>
          <p:cNvPr id="6" name="Título 1"/>
          <p:cNvSpPr>
            <a:spLocks noGrp="1"/>
          </p:cNvSpPr>
          <p:nvPr>
            <p:ph type="title"/>
          </p:nvPr>
        </p:nvSpPr>
        <p:spPr>
          <a:xfrm>
            <a:off x="3090930" y="412123"/>
            <a:ext cx="4134118" cy="626772"/>
          </a:xfrm>
        </p:spPr>
        <p:txBody>
          <a:bodyPr>
            <a:normAutofit fontScale="90000"/>
          </a:bodyPr>
          <a:lstStyle/>
          <a:p>
            <a:pPr algn="ctr"/>
            <a:r>
              <a:rPr lang="es-EC" b="1" dirty="0" smtClean="0">
                <a:ea typeface="Roboto Condensed Light" panose="020B0604020202020204" charset="0"/>
              </a:rPr>
              <a:t>RESULTADOS</a:t>
            </a:r>
            <a:endParaRPr lang="es-EC" b="1" dirty="0">
              <a:ea typeface="Roboto Condensed Light" panose="020B0604020202020204" charset="0"/>
            </a:endParaRPr>
          </a:p>
        </p:txBody>
      </p:sp>
      <p:pic>
        <p:nvPicPr>
          <p:cNvPr id="3" name="Imagen 2"/>
          <p:cNvPicPr>
            <a:picLocks noChangeAspect="1"/>
          </p:cNvPicPr>
          <p:nvPr/>
        </p:nvPicPr>
        <p:blipFill rotWithShape="1">
          <a:blip r:embed="rId3"/>
          <a:srcRect l="47905" t="29567" r="16605" b="30700"/>
          <a:stretch/>
        </p:blipFill>
        <p:spPr>
          <a:xfrm>
            <a:off x="1842052" y="1126435"/>
            <a:ext cx="7274344" cy="4578906"/>
          </a:xfrm>
          <a:prstGeom prst="rect">
            <a:avLst/>
          </a:prstGeom>
        </p:spPr>
      </p:pic>
    </p:spTree>
    <p:extLst>
      <p:ext uri="{BB962C8B-B14F-4D97-AF65-F5344CB8AC3E}">
        <p14:creationId xmlns:p14="http://schemas.microsoft.com/office/powerpoint/2010/main" val="3835954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27693" t="34826" r="30856" b="24388"/>
          <a:stretch/>
        </p:blipFill>
        <p:spPr bwMode="auto">
          <a:xfrm>
            <a:off x="1519708" y="1341682"/>
            <a:ext cx="7688686" cy="4312143"/>
          </a:xfrm>
          <a:prstGeom prst="rect">
            <a:avLst/>
          </a:prstGeom>
          <a:ln>
            <a:noFill/>
          </a:ln>
          <a:extLst>
            <a:ext uri="{53640926-AAD7-44D8-BBD7-CCE9431645EC}">
              <a14:shadowObscured xmlns:a14="http://schemas.microsoft.com/office/drawing/2010/main"/>
            </a:ext>
          </a:extLst>
        </p:spPr>
      </p:pic>
      <p:pic>
        <p:nvPicPr>
          <p:cNvPr id="6" name="Imagen 5"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
        <p:nvSpPr>
          <p:cNvPr id="7" name="Título 1"/>
          <p:cNvSpPr>
            <a:spLocks noGrp="1"/>
          </p:cNvSpPr>
          <p:nvPr>
            <p:ph type="title"/>
          </p:nvPr>
        </p:nvSpPr>
        <p:spPr>
          <a:xfrm>
            <a:off x="3078051" y="504778"/>
            <a:ext cx="4134118" cy="626772"/>
          </a:xfrm>
        </p:spPr>
        <p:txBody>
          <a:bodyPr>
            <a:normAutofit fontScale="90000"/>
          </a:bodyPr>
          <a:lstStyle/>
          <a:p>
            <a:pPr algn="ctr"/>
            <a:r>
              <a:rPr lang="es-EC" b="1" dirty="0" smtClean="0">
                <a:ea typeface="Roboto Condensed Light" panose="020B0604020202020204" charset="0"/>
              </a:rPr>
              <a:t>RESULTADOS</a:t>
            </a:r>
            <a:endParaRPr lang="es-EC" b="1" dirty="0">
              <a:ea typeface="Roboto Condensed Light" panose="020B0604020202020204" charset="0"/>
            </a:endParaRPr>
          </a:p>
        </p:txBody>
      </p:sp>
    </p:spTree>
    <p:extLst>
      <p:ext uri="{BB962C8B-B14F-4D97-AF65-F5344CB8AC3E}">
        <p14:creationId xmlns:p14="http://schemas.microsoft.com/office/powerpoint/2010/main" val="346134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289" y="467931"/>
            <a:ext cx="4971245" cy="840704"/>
          </a:xfrm>
        </p:spPr>
        <p:txBody>
          <a:bodyPr>
            <a:normAutofit/>
          </a:bodyPr>
          <a:lstStyle/>
          <a:p>
            <a:pPr algn="ctr"/>
            <a:r>
              <a:rPr lang="es-EC" sz="4000" b="1" dirty="0" smtClean="0">
                <a:ea typeface="Roboto Condensed Light" panose="020B0604020202020204" charset="0"/>
              </a:rPr>
              <a:t>INTRODUCCIÓN </a:t>
            </a:r>
            <a:endParaRPr lang="es-EC" sz="4000" b="1" dirty="0">
              <a:ea typeface="Roboto Condensed Light" panose="020B0604020202020204" charset="0"/>
            </a:endParaRPr>
          </a:p>
        </p:txBody>
      </p:sp>
      <p:pic>
        <p:nvPicPr>
          <p:cNvPr id="5" name="Imagen 4"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pic>
        <p:nvPicPr>
          <p:cNvPr id="4" name="Imagen 3"/>
          <p:cNvPicPr>
            <a:picLocks noChangeAspect="1"/>
          </p:cNvPicPr>
          <p:nvPr/>
        </p:nvPicPr>
        <p:blipFill>
          <a:blip r:embed="rId3"/>
          <a:stretch>
            <a:fillRect/>
          </a:stretch>
        </p:blipFill>
        <p:spPr>
          <a:xfrm>
            <a:off x="3085568" y="1308635"/>
            <a:ext cx="4719030" cy="4719030"/>
          </a:xfrm>
          <a:prstGeom prst="rect">
            <a:avLst/>
          </a:prstGeom>
        </p:spPr>
      </p:pic>
    </p:spTree>
    <p:extLst>
      <p:ext uri="{BB962C8B-B14F-4D97-AF65-F5344CB8AC3E}">
        <p14:creationId xmlns:p14="http://schemas.microsoft.com/office/powerpoint/2010/main" val="1392178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6742" y="725509"/>
            <a:ext cx="4912097" cy="755561"/>
          </a:xfrm>
        </p:spPr>
        <p:txBody>
          <a:bodyPr/>
          <a:lstStyle/>
          <a:p>
            <a:pPr algn="ctr"/>
            <a:r>
              <a:rPr lang="es-EC" b="1" dirty="0" smtClean="0"/>
              <a:t>PROPUESTA</a:t>
            </a:r>
            <a:endParaRPr lang="es-EC" b="1" dirty="0"/>
          </a:p>
        </p:txBody>
      </p:sp>
      <p:sp>
        <p:nvSpPr>
          <p:cNvPr id="3" name="Marcador de contenido 2"/>
          <p:cNvSpPr>
            <a:spLocks noGrp="1"/>
          </p:cNvSpPr>
          <p:nvPr>
            <p:ph idx="1"/>
          </p:nvPr>
        </p:nvSpPr>
        <p:spPr>
          <a:xfrm>
            <a:off x="715971" y="1619676"/>
            <a:ext cx="8596668" cy="788673"/>
          </a:xfrm>
        </p:spPr>
        <p:txBody>
          <a:bodyPr>
            <a:normAutofit/>
          </a:bodyPr>
          <a:lstStyle/>
          <a:p>
            <a:pPr algn="just"/>
            <a:r>
              <a:rPr lang="es-ES" dirty="0" smtClean="0"/>
              <a:t>En </a:t>
            </a:r>
            <a:r>
              <a:rPr lang="es-ES" dirty="0"/>
              <a:t>el sector de la seguridad, con el fin de buscar al personal idóneo se debe implementar lo siguiente en el proceso de selección de personal: </a:t>
            </a:r>
            <a:endParaRPr lang="es-EC" dirty="0"/>
          </a:p>
          <a:p>
            <a:pPr marL="0" indent="0" algn="just">
              <a:buNone/>
            </a:pPr>
            <a:endParaRPr lang="es-EC" dirty="0"/>
          </a:p>
        </p:txBody>
      </p:sp>
      <p:graphicFrame>
        <p:nvGraphicFramePr>
          <p:cNvPr id="4" name="Diagrama 3"/>
          <p:cNvGraphicFramePr/>
          <p:nvPr>
            <p:extLst>
              <p:ext uri="{D42A27DB-BD31-4B8C-83A1-F6EECF244321}">
                <p14:modId xmlns:p14="http://schemas.microsoft.com/office/powerpoint/2010/main" val="792822958"/>
              </p:ext>
            </p:extLst>
          </p:nvPr>
        </p:nvGraphicFramePr>
        <p:xfrm>
          <a:off x="1738647" y="2356833"/>
          <a:ext cx="6914524" cy="418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Resultado de imagen para esp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913573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POLIGRAF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6619" y="165864"/>
            <a:ext cx="4199917" cy="279994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2459865" y="2743202"/>
            <a:ext cx="7508571" cy="3688600"/>
          </a:xfrm>
          <a:prstGeom prst="rect">
            <a:avLst/>
          </a:prstGeom>
        </p:spPr>
      </p:pic>
      <p:pic>
        <p:nvPicPr>
          <p:cNvPr id="2050" name="Picture 2" descr="Resultado de imagen para PRUEBAS DE SIMULAC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71"/>
          <a:stretch/>
        </p:blipFill>
        <p:spPr bwMode="auto">
          <a:xfrm>
            <a:off x="111929" y="388472"/>
            <a:ext cx="4108249" cy="318187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Resultado de imagen para esp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1130748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
        <p:nvSpPr>
          <p:cNvPr id="2" name="Título 1"/>
          <p:cNvSpPr>
            <a:spLocks noGrp="1"/>
          </p:cNvSpPr>
          <p:nvPr>
            <p:ph type="title"/>
          </p:nvPr>
        </p:nvSpPr>
        <p:spPr>
          <a:xfrm>
            <a:off x="3260154" y="480811"/>
            <a:ext cx="3359587" cy="691166"/>
          </a:xfrm>
        </p:spPr>
        <p:txBody>
          <a:bodyPr/>
          <a:lstStyle/>
          <a:p>
            <a:r>
              <a:rPr lang="es-EC" dirty="0" smtClean="0"/>
              <a:t>CONCLUSIONES</a:t>
            </a:r>
            <a:endParaRPr lang="es-EC" dirty="0"/>
          </a:p>
        </p:txBody>
      </p:sp>
      <p:sp>
        <p:nvSpPr>
          <p:cNvPr id="3" name="Marcador de contenido 2"/>
          <p:cNvSpPr>
            <a:spLocks noGrp="1"/>
          </p:cNvSpPr>
          <p:nvPr>
            <p:ph idx="1"/>
          </p:nvPr>
        </p:nvSpPr>
        <p:spPr>
          <a:xfrm>
            <a:off x="641613" y="1352284"/>
            <a:ext cx="9146332" cy="3618964"/>
          </a:xfrm>
        </p:spPr>
        <p:txBody>
          <a:bodyPr>
            <a:noAutofit/>
          </a:bodyPr>
          <a:lstStyle/>
          <a:p>
            <a:pPr algn="just">
              <a:lnSpc>
                <a:spcPct val="150000"/>
              </a:lnSpc>
            </a:pPr>
            <a:r>
              <a:rPr lang="es-EC" sz="1400" dirty="0"/>
              <a:t>El análisis que se realizó durante toda la investigación sobre la calidad del proceso de selección de personal de la empresa SCORP SEGURITY concluyó que tiene una gran acogida con su proceso de selección. </a:t>
            </a:r>
          </a:p>
          <a:p>
            <a:pPr algn="just">
              <a:lnSpc>
                <a:spcPct val="150000"/>
              </a:lnSpc>
            </a:pPr>
            <a:r>
              <a:rPr lang="es-EC" sz="1400" dirty="0" smtClean="0"/>
              <a:t>Las </a:t>
            </a:r>
            <a:r>
              <a:rPr lang="es-EC" sz="1400" dirty="0"/>
              <a:t>convocatorias realizadas durante el periodo de análisis de los cargos requeridos  </a:t>
            </a:r>
            <a:r>
              <a:rPr lang="es-EC" sz="1400" dirty="0" smtClean="0"/>
              <a:t>tuvieron </a:t>
            </a:r>
            <a:r>
              <a:rPr lang="es-EC" sz="1400" dirty="0"/>
              <a:t>gran acogida durante el reclutamiento ya que la convocatoria fue dirigida al público en general; sin embargo la mayoría de los candidatos que atendieron el llamado fueron comunicados por parte de los trabajadores de la empresa, a su vez este llamado minimizó los tiempos porque un alto porcentaje de candidatos conocía la actividad de la empresa, y lo que el proceso de selección conllevaba</a:t>
            </a:r>
            <a:r>
              <a:rPr lang="es-EC" sz="1400" dirty="0" smtClean="0"/>
              <a:t>.</a:t>
            </a:r>
            <a:endParaRPr lang="es-EC" sz="1400" dirty="0"/>
          </a:p>
          <a:p>
            <a:pPr algn="just">
              <a:lnSpc>
                <a:spcPct val="150000"/>
              </a:lnSpc>
            </a:pPr>
            <a:r>
              <a:rPr lang="es-EC" sz="1400" dirty="0"/>
              <a:t>El proceso de selección fue atendido en alguno de los casos al llenar el documento donde se requiere la información del candidato por lo que el formato resulto en algunos casos ser demasiado complejo. </a:t>
            </a:r>
          </a:p>
          <a:p>
            <a:pPr algn="just">
              <a:lnSpc>
                <a:spcPct val="150000"/>
              </a:lnSpc>
            </a:pPr>
            <a:r>
              <a:rPr lang="es-EC" sz="1400" dirty="0"/>
              <a:t>La empresa valoriza el solicitar experiencia a sus candidatos por tanto los documentos de la descripción del cargo son fundamentales por lo que se constató que </a:t>
            </a:r>
            <a:r>
              <a:rPr lang="es-EC" sz="1400" dirty="0" smtClean="0"/>
              <a:t>la mayoría de los </a:t>
            </a:r>
            <a:r>
              <a:rPr lang="es-EC" sz="1400" dirty="0"/>
              <a:t>trabajadores si presentaron la experiencia para los cargos </a:t>
            </a:r>
            <a:r>
              <a:rPr lang="es-EC" sz="1400" dirty="0" smtClean="0"/>
              <a:t>mencionados.</a:t>
            </a:r>
            <a:endParaRPr lang="es-EC" sz="1400" dirty="0"/>
          </a:p>
        </p:txBody>
      </p:sp>
    </p:spTree>
    <p:extLst>
      <p:ext uri="{BB962C8B-B14F-4D97-AF65-F5344CB8AC3E}">
        <p14:creationId xmlns:p14="http://schemas.microsoft.com/office/powerpoint/2010/main" val="3262801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477296" y="659324"/>
            <a:ext cx="4134118" cy="626772"/>
          </a:xfrm>
        </p:spPr>
        <p:txBody>
          <a:bodyPr>
            <a:normAutofit fontScale="90000"/>
          </a:bodyPr>
          <a:lstStyle/>
          <a:p>
            <a:pPr algn="ctr"/>
            <a:r>
              <a:rPr lang="es-EC" b="1" dirty="0" smtClean="0">
                <a:ea typeface="Roboto Condensed Light" panose="020B0604020202020204" charset="0"/>
              </a:rPr>
              <a:t>RECOMENDACIONES</a:t>
            </a:r>
            <a:endParaRPr lang="es-EC" b="1" dirty="0">
              <a:ea typeface="Roboto Condensed Light" panose="020B0604020202020204" charset="0"/>
            </a:endParaRPr>
          </a:p>
        </p:txBody>
      </p:sp>
      <p:pic>
        <p:nvPicPr>
          <p:cNvPr id="6" name="Picture 3" descr="C:\Users\USUARIO\Desktop\Sin-título-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87943" y="2134271"/>
            <a:ext cx="3204057" cy="453414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
        <p:nvSpPr>
          <p:cNvPr id="2" name="Marcador de contenido 1"/>
          <p:cNvSpPr>
            <a:spLocks noGrp="1"/>
          </p:cNvSpPr>
          <p:nvPr>
            <p:ph idx="1"/>
          </p:nvPr>
        </p:nvSpPr>
        <p:spPr>
          <a:xfrm>
            <a:off x="651576" y="1503767"/>
            <a:ext cx="8608333" cy="3042476"/>
          </a:xfrm>
        </p:spPr>
        <p:txBody>
          <a:bodyPr>
            <a:noAutofit/>
          </a:bodyPr>
          <a:lstStyle/>
          <a:p>
            <a:pPr algn="just"/>
            <a:r>
              <a:rPr lang="es-EC" dirty="0"/>
              <a:t>En el proceso de selección se sugiere hacer un </a:t>
            </a:r>
            <a:r>
              <a:rPr lang="es-EC" dirty="0" smtClean="0"/>
              <a:t>análisis correlacional entre </a:t>
            </a:r>
            <a:r>
              <a:rPr lang="es-EC" dirty="0"/>
              <a:t>la selección del personal y la </a:t>
            </a:r>
            <a:r>
              <a:rPr lang="es-EC" dirty="0" smtClean="0"/>
              <a:t>dimisión</a:t>
            </a:r>
            <a:r>
              <a:rPr lang="es-EC" dirty="0"/>
              <a:t>.</a:t>
            </a:r>
            <a:endParaRPr lang="es-EC" b="1" dirty="0"/>
          </a:p>
          <a:p>
            <a:pPr algn="just"/>
            <a:r>
              <a:rPr lang="es-EC" dirty="0"/>
              <a:t>Como parte del proceso de control interno que tiene la compañía se deben seguir evaluando los procedimientos del proceso de selección con la finalidad de establecer estrategias y mejoras en la calidad. </a:t>
            </a:r>
            <a:endParaRPr lang="es-EC" b="1" dirty="0"/>
          </a:p>
          <a:p>
            <a:pPr algn="just"/>
            <a:r>
              <a:rPr lang="es-EC" dirty="0"/>
              <a:t>Es importante que se revise periódicamente el proceso de selección, con el fin de revisar los perfiles de cargo de cada uno de los trabajadores y a su vez evaluar la productividad de cada uno de ellos. </a:t>
            </a:r>
            <a:endParaRPr lang="es-EC" b="1" dirty="0"/>
          </a:p>
          <a:p>
            <a:pPr algn="just"/>
            <a:r>
              <a:rPr lang="es-ES" dirty="0"/>
              <a:t>Se debe implementar las pruebas necesarias para mejorar el proceso de selección, estas deberían ser polígrafo, estudio grafológico y técnicas de simulación. </a:t>
            </a:r>
            <a:endParaRPr lang="es-EC" dirty="0"/>
          </a:p>
          <a:p>
            <a:pPr algn="just"/>
            <a:endParaRPr lang="es-EC" dirty="0"/>
          </a:p>
        </p:txBody>
      </p:sp>
    </p:spTree>
    <p:extLst>
      <p:ext uri="{BB962C8B-B14F-4D97-AF65-F5344CB8AC3E}">
        <p14:creationId xmlns:p14="http://schemas.microsoft.com/office/powerpoint/2010/main" val="15232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82699" y="758669"/>
            <a:ext cx="4620319" cy="1234068"/>
          </a:xfrm>
        </p:spPr>
        <p:txBody>
          <a:bodyPr>
            <a:normAutofit/>
          </a:bodyPr>
          <a:lstStyle/>
          <a:p>
            <a:pPr marL="0" indent="0" algn="ctr">
              <a:buNone/>
            </a:pPr>
            <a:r>
              <a:rPr lang="es-EC" sz="3200" b="1" dirty="0" smtClean="0">
                <a:solidFill>
                  <a:srgbClr val="002060"/>
                </a:solidFill>
              </a:rPr>
              <a:t>MUCHAS GRACIAS</a:t>
            </a:r>
          </a:p>
          <a:p>
            <a:pPr marL="0" indent="0" algn="ctr">
              <a:buNone/>
            </a:pPr>
            <a:r>
              <a:rPr lang="es-EC" sz="3200" b="1" dirty="0" smtClean="0">
                <a:solidFill>
                  <a:srgbClr val="002060"/>
                </a:solidFill>
              </a:rPr>
              <a:t>POR SU ATENCIÓN </a:t>
            </a:r>
            <a:endParaRPr lang="es-EC" sz="3200" b="1" dirty="0">
              <a:solidFill>
                <a:srgbClr val="002060"/>
              </a:solidFill>
            </a:endParaRPr>
          </a:p>
        </p:txBody>
      </p:sp>
      <p:pic>
        <p:nvPicPr>
          <p:cNvPr id="1026" name="Picture 2" descr="Imagen relacionad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8413" y="1992737"/>
            <a:ext cx="4184605" cy="418460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6121311"/>
            <a:ext cx="2384021" cy="591589"/>
          </a:xfrm>
          <a:prstGeom prst="rect">
            <a:avLst/>
          </a:prstGeom>
          <a:noFill/>
          <a:ln>
            <a:noFill/>
          </a:ln>
        </p:spPr>
      </p:pic>
      <p:sp>
        <p:nvSpPr>
          <p:cNvPr id="5" name="Marcador de contenido 2"/>
          <p:cNvSpPr txBox="1">
            <a:spLocks/>
          </p:cNvSpPr>
          <p:nvPr/>
        </p:nvSpPr>
        <p:spPr>
          <a:xfrm>
            <a:off x="6387921" y="6376736"/>
            <a:ext cx="2996865" cy="3215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C" sz="1400" b="1" dirty="0" smtClean="0">
                <a:solidFill>
                  <a:srgbClr val="002060"/>
                </a:solidFill>
              </a:rPr>
              <a:t>ELABORADO POR: KARLA DÍAZ</a:t>
            </a:r>
            <a:endParaRPr lang="es-EC" sz="1400" b="1" dirty="0">
              <a:solidFill>
                <a:srgbClr val="002060"/>
              </a:solidFill>
            </a:endParaRPr>
          </a:p>
        </p:txBody>
      </p:sp>
    </p:spTree>
    <p:extLst>
      <p:ext uri="{BB962C8B-B14F-4D97-AF65-F5344CB8AC3E}">
        <p14:creationId xmlns:p14="http://schemas.microsoft.com/office/powerpoint/2010/main" val="281319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Título 1"/>
          <p:cNvSpPr>
            <a:spLocks noGrp="1"/>
          </p:cNvSpPr>
          <p:nvPr>
            <p:ph type="title"/>
          </p:nvPr>
        </p:nvSpPr>
        <p:spPr>
          <a:xfrm>
            <a:off x="1474811" y="385716"/>
            <a:ext cx="7275709" cy="687001"/>
          </a:xfrm>
        </p:spPr>
        <p:txBody>
          <a:bodyPr>
            <a:normAutofit/>
          </a:bodyPr>
          <a:lstStyle/>
          <a:p>
            <a:pPr algn="ctr"/>
            <a:r>
              <a:rPr lang="es-EC" sz="3200" b="1" dirty="0">
                <a:ea typeface="Roboto Condensed Light"/>
                <a:cs typeface="Roboto Condensed Light"/>
                <a:sym typeface="Roboto Condensed Light"/>
              </a:rPr>
              <a:t>PLANTEAMIENTO DEL PROBLEMA</a:t>
            </a:r>
          </a:p>
        </p:txBody>
      </p:sp>
      <p:sp>
        <p:nvSpPr>
          <p:cNvPr id="6" name="Rectángulo 5"/>
          <p:cNvSpPr/>
          <p:nvPr/>
        </p:nvSpPr>
        <p:spPr>
          <a:xfrm>
            <a:off x="7435215" y="2768959"/>
            <a:ext cx="2545912" cy="1300766"/>
          </a:xfrm>
          <a:prstGeom prst="rect">
            <a:avLst/>
          </a:prstGeom>
          <a:solidFill>
            <a:schemeClr val="accent3">
              <a:lumMod val="75000"/>
            </a:schemeClr>
          </a:soli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400" b="0" dirty="0">
                <a:solidFill>
                  <a:schemeClr val="bg1"/>
                </a:solidFill>
                <a:effectLst/>
                <a:ea typeface="Roboto Condensed Light" panose="020B0604020202020204" charset="0"/>
                <a:cs typeface="Times New Roman" panose="02020603050405020304" pitchFamily="18" charset="0"/>
              </a:rPr>
              <a:t>Calidad en el proceso de selección de personal de la Empresa SCORP SEGURITY</a:t>
            </a:r>
            <a:endParaRPr lang="es-EC" sz="1400" b="1" dirty="0">
              <a:solidFill>
                <a:schemeClr val="bg1"/>
              </a:solidFill>
              <a:effectLst/>
              <a:ea typeface="Roboto Condensed Light" panose="020B0604020202020204" charset="0"/>
              <a:cs typeface="Times New Roman" panose="02020603050405020304" pitchFamily="18" charset="0"/>
            </a:endParaRPr>
          </a:p>
        </p:txBody>
      </p:sp>
      <p:sp>
        <p:nvSpPr>
          <p:cNvPr id="7" name="Rectángulo 6"/>
          <p:cNvSpPr/>
          <p:nvPr/>
        </p:nvSpPr>
        <p:spPr>
          <a:xfrm>
            <a:off x="3456952" y="1542075"/>
            <a:ext cx="1655714" cy="94615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s-EC" sz="1600" b="0" dirty="0" smtClean="0">
              <a:effectLst/>
              <a:ea typeface="Roboto Condensed Light" panose="020B0604020202020204" charset="0"/>
              <a:cs typeface="Times New Roman" panose="02020603050405020304" pitchFamily="18" charset="0"/>
            </a:endParaRPr>
          </a:p>
          <a:p>
            <a:pPr algn="ctr">
              <a:spcAft>
                <a:spcPts val="0"/>
              </a:spcAft>
            </a:pPr>
            <a:endParaRPr lang="es-EC" sz="1400" b="0" dirty="0" smtClean="0">
              <a:effectLst/>
              <a:ea typeface="Roboto Condensed Light" panose="020B0604020202020204" charset="0"/>
              <a:cs typeface="Times New Roman" panose="02020603050405020304" pitchFamily="18" charset="0"/>
            </a:endParaRPr>
          </a:p>
          <a:p>
            <a:pPr algn="ctr"/>
            <a:r>
              <a:rPr lang="es-EC" sz="1400" dirty="0"/>
              <a:t>Pérdida de credibilidad en los procesos</a:t>
            </a:r>
            <a:endParaRPr lang="es-EC" sz="1400" b="1" dirty="0"/>
          </a:p>
          <a:p>
            <a:pPr algn="ctr">
              <a:lnSpc>
                <a:spcPct val="200000"/>
              </a:lnSpc>
              <a:spcAft>
                <a:spcPts val="0"/>
              </a:spcAft>
            </a:pPr>
            <a:r>
              <a:rPr lang="es-EC" sz="1200" b="0" dirty="0">
                <a:effectLst/>
                <a:ea typeface="Calibri" panose="020F0502020204030204" pitchFamily="34" charset="0"/>
                <a:cs typeface="Times New Roman" panose="02020603050405020304" pitchFamily="18" charset="0"/>
              </a:rPr>
              <a:t> </a:t>
            </a:r>
            <a:endParaRPr lang="es-EC" sz="1200" b="1" dirty="0">
              <a:effectLst/>
              <a:ea typeface="Calibri" panose="020F0502020204030204" pitchFamily="34" charset="0"/>
              <a:cs typeface="Times New Roman" panose="02020603050405020304" pitchFamily="18" charset="0"/>
            </a:endParaRPr>
          </a:p>
        </p:txBody>
      </p:sp>
      <p:cxnSp>
        <p:nvCxnSpPr>
          <p:cNvPr id="8" name="Conector recto de flecha 7"/>
          <p:cNvCxnSpPr/>
          <p:nvPr/>
        </p:nvCxnSpPr>
        <p:spPr>
          <a:xfrm flipH="1" flipV="1">
            <a:off x="4253230" y="2503805"/>
            <a:ext cx="740410" cy="8782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1118655" y="1372888"/>
            <a:ext cx="1957706" cy="111516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s-EC" sz="1400" b="0" dirty="0" smtClean="0">
              <a:effectLst/>
              <a:ea typeface="Roboto Condensed Light" panose="020B0604020202020204" charset="0"/>
              <a:cs typeface="Times New Roman" panose="02020603050405020304" pitchFamily="18" charset="0"/>
            </a:endParaRPr>
          </a:p>
          <a:p>
            <a:pPr algn="ctr"/>
            <a:r>
              <a:rPr lang="es-EC" sz="1400" dirty="0"/>
              <a:t>No respetar las políticas de selección, contratación y desvinculación</a:t>
            </a:r>
            <a:endParaRPr lang="es-EC" sz="1400" b="1" dirty="0"/>
          </a:p>
          <a:p>
            <a:pPr algn="ctr">
              <a:spcAft>
                <a:spcPts val="0"/>
              </a:spcAft>
            </a:pPr>
            <a:r>
              <a:rPr lang="es-EC" sz="1400" b="0" dirty="0">
                <a:effectLst/>
                <a:ea typeface="Roboto Condensed Light" panose="020B0604020202020204" charset="0"/>
                <a:cs typeface="Times New Roman" panose="02020603050405020304" pitchFamily="18" charset="0"/>
              </a:rPr>
              <a:t> </a:t>
            </a:r>
            <a:endParaRPr lang="es-EC" sz="1400" b="1" dirty="0">
              <a:effectLst/>
              <a:ea typeface="Roboto Condensed Light" panose="020B0604020202020204" charset="0"/>
              <a:cs typeface="Times New Roman" panose="02020603050405020304" pitchFamily="18" charset="0"/>
            </a:endParaRPr>
          </a:p>
        </p:txBody>
      </p:sp>
      <p:sp>
        <p:nvSpPr>
          <p:cNvPr id="16" name="Rectángulo 15"/>
          <p:cNvSpPr/>
          <p:nvPr/>
        </p:nvSpPr>
        <p:spPr>
          <a:xfrm>
            <a:off x="5477509" y="1657085"/>
            <a:ext cx="1618749" cy="845614"/>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400" b="0" dirty="0">
                <a:effectLst/>
                <a:ea typeface="Roboto Condensed Light" panose="020B0604020202020204" charset="0"/>
                <a:cs typeface="Times New Roman" panose="02020603050405020304" pitchFamily="18" charset="0"/>
              </a:rPr>
              <a:t>Falta de capacitación </a:t>
            </a:r>
            <a:endParaRPr lang="es-EC" sz="1400" b="1" dirty="0">
              <a:effectLst/>
              <a:ea typeface="Roboto Condensed Light" panose="020B0604020202020204" charset="0"/>
              <a:cs typeface="Times New Roman" panose="02020603050405020304" pitchFamily="18" charset="0"/>
            </a:endParaRPr>
          </a:p>
        </p:txBody>
      </p:sp>
      <p:cxnSp>
        <p:nvCxnSpPr>
          <p:cNvPr id="23" name="Conector recto de flecha 22"/>
          <p:cNvCxnSpPr/>
          <p:nvPr/>
        </p:nvCxnSpPr>
        <p:spPr>
          <a:xfrm flipV="1">
            <a:off x="593283" y="3382010"/>
            <a:ext cx="6841932" cy="6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flipV="1">
            <a:off x="6022608" y="2502699"/>
            <a:ext cx="740410" cy="8782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flipV="1">
            <a:off x="2324213" y="2511550"/>
            <a:ext cx="740410" cy="8782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H="1">
            <a:off x="6096000" y="3388995"/>
            <a:ext cx="686662" cy="8375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H="1">
            <a:off x="4320955" y="3388320"/>
            <a:ext cx="686662" cy="8375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H="1">
            <a:off x="2352769" y="3388319"/>
            <a:ext cx="686662" cy="8375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5477510" y="4225842"/>
            <a:ext cx="1618748" cy="813534"/>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400" b="0" dirty="0">
                <a:effectLst/>
                <a:ea typeface="Roboto Condensed Light" panose="020B0604020202020204" charset="0"/>
                <a:cs typeface="Times New Roman" panose="02020603050405020304" pitchFamily="18" charset="0"/>
              </a:rPr>
              <a:t>Selección de personal inadecuado</a:t>
            </a:r>
            <a:endParaRPr lang="es-EC" sz="1400" b="1" dirty="0">
              <a:effectLst/>
              <a:ea typeface="Roboto Condensed Light" panose="020B0604020202020204" charset="0"/>
              <a:cs typeface="Times New Roman" panose="02020603050405020304" pitchFamily="18" charset="0"/>
            </a:endParaRPr>
          </a:p>
        </p:txBody>
      </p:sp>
      <p:sp>
        <p:nvSpPr>
          <p:cNvPr id="36" name="Rectángulo 35"/>
          <p:cNvSpPr/>
          <p:nvPr/>
        </p:nvSpPr>
        <p:spPr>
          <a:xfrm>
            <a:off x="3374266" y="4257870"/>
            <a:ext cx="1821086" cy="781506"/>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s-EC" sz="1400" b="0" dirty="0" smtClean="0">
              <a:effectLst/>
              <a:ea typeface="Roboto Condensed Light" panose="020B0604020202020204" charset="0"/>
              <a:cs typeface="Times New Roman" panose="02020603050405020304" pitchFamily="18" charset="0"/>
            </a:endParaRPr>
          </a:p>
          <a:p>
            <a:pPr algn="ctr">
              <a:spcAft>
                <a:spcPts val="0"/>
              </a:spcAft>
            </a:pPr>
            <a:r>
              <a:rPr lang="es-EC" sz="1400" b="0" dirty="0" smtClean="0">
                <a:effectLst/>
                <a:ea typeface="Roboto Condensed Light" panose="020B0604020202020204" charset="0"/>
                <a:cs typeface="Times New Roman" panose="02020603050405020304" pitchFamily="18" charset="0"/>
              </a:rPr>
              <a:t>Expedientes </a:t>
            </a:r>
            <a:r>
              <a:rPr lang="es-EC" sz="1400" b="0" dirty="0">
                <a:effectLst/>
                <a:ea typeface="Roboto Condensed Light" panose="020B0604020202020204" charset="0"/>
                <a:cs typeface="Times New Roman" panose="02020603050405020304" pitchFamily="18" charset="0"/>
              </a:rPr>
              <a:t>incompletos del personal </a:t>
            </a:r>
            <a:endParaRPr lang="es-EC" sz="1400" b="1" dirty="0">
              <a:effectLst/>
              <a:ea typeface="Roboto Condensed Light" panose="020B0604020202020204" charset="0"/>
              <a:cs typeface="Times New Roman" panose="02020603050405020304" pitchFamily="18" charset="0"/>
            </a:endParaRPr>
          </a:p>
          <a:p>
            <a:pPr algn="ctr">
              <a:spcAft>
                <a:spcPts val="0"/>
              </a:spcAft>
            </a:pPr>
            <a:r>
              <a:rPr lang="es-EC" sz="1400" b="0" dirty="0">
                <a:effectLst/>
                <a:ea typeface="Roboto Condensed Light" panose="020B0604020202020204" charset="0"/>
                <a:cs typeface="Times New Roman" panose="02020603050405020304" pitchFamily="18" charset="0"/>
              </a:rPr>
              <a:t> </a:t>
            </a:r>
            <a:endParaRPr lang="es-EC" sz="1400" b="1" dirty="0">
              <a:effectLst/>
              <a:ea typeface="Roboto Condensed Light" panose="020B0604020202020204" charset="0"/>
              <a:cs typeface="Times New Roman" panose="02020603050405020304" pitchFamily="18" charset="0"/>
            </a:endParaRPr>
          </a:p>
        </p:txBody>
      </p:sp>
      <p:sp>
        <p:nvSpPr>
          <p:cNvPr id="37" name="Rectángulo 36"/>
          <p:cNvSpPr/>
          <p:nvPr/>
        </p:nvSpPr>
        <p:spPr>
          <a:xfrm>
            <a:off x="1000075" y="4243014"/>
            <a:ext cx="2039355" cy="9090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s-EC" sz="1400" b="0" dirty="0" smtClean="0">
              <a:effectLst/>
              <a:ea typeface="Roboto Condensed Light" panose="020B0604020202020204" charset="0"/>
              <a:cs typeface="Times New Roman" panose="02020603050405020304" pitchFamily="18" charset="0"/>
            </a:endParaRPr>
          </a:p>
          <a:p>
            <a:pPr algn="ctr">
              <a:spcAft>
                <a:spcPts val="0"/>
              </a:spcAft>
            </a:pPr>
            <a:r>
              <a:rPr lang="es-EC" sz="1400" b="0" dirty="0" smtClean="0">
                <a:effectLst/>
                <a:ea typeface="Roboto Condensed Light" panose="020B0604020202020204" charset="0"/>
                <a:cs typeface="Times New Roman" panose="02020603050405020304" pitchFamily="18" charset="0"/>
              </a:rPr>
              <a:t>Omisión </a:t>
            </a:r>
            <a:r>
              <a:rPr lang="es-EC" sz="1400" b="0" dirty="0">
                <a:effectLst/>
                <a:ea typeface="Roboto Condensed Light" panose="020B0604020202020204" charset="0"/>
                <a:cs typeface="Times New Roman" panose="02020603050405020304" pitchFamily="18" charset="0"/>
              </a:rPr>
              <a:t>de las pruebas de ingreso para el personal operativo</a:t>
            </a:r>
            <a:endParaRPr lang="es-EC" sz="1400" b="1" dirty="0">
              <a:effectLst/>
              <a:ea typeface="Roboto Condensed Light" panose="020B0604020202020204" charset="0"/>
              <a:cs typeface="Times New Roman" panose="02020603050405020304" pitchFamily="18" charset="0"/>
            </a:endParaRPr>
          </a:p>
          <a:p>
            <a:pPr algn="ctr">
              <a:spcAft>
                <a:spcPts val="0"/>
              </a:spcAft>
            </a:pPr>
            <a:r>
              <a:rPr lang="es-EC" sz="1400" b="0" dirty="0">
                <a:effectLst/>
                <a:ea typeface="Roboto Condensed Light" panose="020B0604020202020204" charset="0"/>
                <a:cs typeface="Times New Roman" panose="02020603050405020304" pitchFamily="18" charset="0"/>
              </a:rPr>
              <a:t> </a:t>
            </a:r>
            <a:endParaRPr lang="es-EC" sz="1400" b="1" dirty="0">
              <a:effectLst/>
              <a:ea typeface="Roboto Condensed Light" panose="020B0604020202020204" charset="0"/>
              <a:cs typeface="Times New Roman" panose="02020603050405020304" pitchFamily="18" charset="0"/>
            </a:endParaRPr>
          </a:p>
        </p:txBody>
      </p:sp>
      <p:pic>
        <p:nvPicPr>
          <p:cNvPr id="38" name="Imagen 37"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428" y="6150500"/>
            <a:ext cx="2384021" cy="591589"/>
          </a:xfrm>
          <a:prstGeom prst="rect">
            <a:avLst/>
          </a:prstGeom>
          <a:noFill/>
          <a:ln>
            <a:noFill/>
          </a:ln>
        </p:spPr>
      </p:pic>
    </p:spTree>
    <p:extLst>
      <p:ext uri="{BB962C8B-B14F-4D97-AF65-F5344CB8AC3E}">
        <p14:creationId xmlns:p14="http://schemas.microsoft.com/office/powerpoint/2010/main" val="62935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3261" y="839790"/>
            <a:ext cx="4963612" cy="873100"/>
          </a:xfrm>
        </p:spPr>
        <p:txBody>
          <a:bodyPr>
            <a:noAutofit/>
          </a:bodyPr>
          <a:lstStyle/>
          <a:p>
            <a:pPr lvl="1" algn="ctr" defTabSz="457200" rtl="0">
              <a:spcBef>
                <a:spcPct val="0"/>
              </a:spcBef>
            </a:pPr>
            <a:r>
              <a:rPr lang="es-ES" sz="3200" b="1" dirty="0">
                <a:solidFill>
                  <a:schemeClr val="accent1"/>
                </a:solidFill>
                <a:latin typeface="+mj-lt"/>
                <a:ea typeface="Roboto Condensed Light" panose="020B0604020202020204" charset="0"/>
              </a:rPr>
              <a:t>OBJETIVO GENERAL</a:t>
            </a:r>
            <a:r>
              <a:rPr lang="es-EC" sz="4000" b="1" dirty="0">
                <a:solidFill>
                  <a:schemeClr val="accent1"/>
                </a:solidFill>
                <a:latin typeface="+mj-lt"/>
                <a:ea typeface="Roboto Condensed Light" panose="020B0604020202020204" charset="0"/>
              </a:rPr>
              <a:t/>
            </a:r>
            <a:br>
              <a:rPr lang="es-EC" sz="4000" b="1" dirty="0">
                <a:solidFill>
                  <a:schemeClr val="accent1"/>
                </a:solidFill>
                <a:latin typeface="+mj-lt"/>
                <a:ea typeface="Roboto Condensed Light" panose="020B0604020202020204" charset="0"/>
              </a:rPr>
            </a:br>
            <a:endParaRPr lang="es-EC" sz="2000" dirty="0">
              <a:solidFill>
                <a:schemeClr val="accent1"/>
              </a:solidFill>
              <a:latin typeface="+mj-lt"/>
            </a:endParaRPr>
          </a:p>
        </p:txBody>
      </p:sp>
      <p:sp>
        <p:nvSpPr>
          <p:cNvPr id="3" name="Marcador de contenido 2"/>
          <p:cNvSpPr>
            <a:spLocks noGrp="1"/>
          </p:cNvSpPr>
          <p:nvPr>
            <p:ph idx="1"/>
          </p:nvPr>
        </p:nvSpPr>
        <p:spPr>
          <a:xfrm>
            <a:off x="677333" y="1864376"/>
            <a:ext cx="9213641" cy="2359896"/>
          </a:xfrm>
        </p:spPr>
        <p:txBody>
          <a:bodyPr>
            <a:normAutofit/>
          </a:bodyPr>
          <a:lstStyle/>
          <a:p>
            <a:pPr algn="just">
              <a:lnSpc>
                <a:spcPct val="110000"/>
              </a:lnSpc>
            </a:pPr>
            <a:r>
              <a:rPr lang="es-ES" sz="2800" dirty="0" smtClean="0">
                <a:solidFill>
                  <a:schemeClr val="accent2">
                    <a:lumMod val="50000"/>
                  </a:schemeClr>
                </a:solidFill>
                <a:ea typeface="Roboto Condensed Light" panose="020B0604020202020204" charset="0"/>
              </a:rPr>
              <a:t>Analizar </a:t>
            </a:r>
            <a:r>
              <a:rPr lang="es-ES" sz="2800" dirty="0">
                <a:solidFill>
                  <a:schemeClr val="accent2">
                    <a:lumMod val="50000"/>
                  </a:schemeClr>
                </a:solidFill>
                <a:ea typeface="Roboto Condensed Light" panose="020B0604020202020204" charset="0"/>
              </a:rPr>
              <a:t>la calidad del Proceso de Selección de Personal Operativo de la Empresa SCORP SEGURITY durante el periodo 2014- 2017</a:t>
            </a:r>
            <a:r>
              <a:rPr lang="es-ES" sz="2400" dirty="0">
                <a:solidFill>
                  <a:schemeClr val="accent2">
                    <a:lumMod val="50000"/>
                  </a:schemeClr>
                </a:solidFill>
                <a:ea typeface="Roboto Condensed Light" panose="020B0604020202020204" charset="0"/>
              </a:rPr>
              <a:t>.</a:t>
            </a:r>
          </a:p>
          <a:p>
            <a:pPr marL="0" indent="0">
              <a:buNone/>
            </a:pPr>
            <a:endParaRPr lang="es-EC" dirty="0"/>
          </a:p>
        </p:txBody>
      </p:sp>
      <p:pic>
        <p:nvPicPr>
          <p:cNvPr id="4100" name="Picture 4" descr="Resultado de imagen para objetivo general de un proyec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4117" y="3528921"/>
            <a:ext cx="3128479" cy="312847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179801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1078" y="1780840"/>
            <a:ext cx="8846714" cy="2958585"/>
          </a:xfrm>
        </p:spPr>
        <p:txBody>
          <a:bodyPr>
            <a:noAutofit/>
          </a:bodyPr>
          <a:lstStyle/>
          <a:p>
            <a:pPr lvl="0" algn="just">
              <a:lnSpc>
                <a:spcPct val="110000"/>
              </a:lnSpc>
            </a:pPr>
            <a:r>
              <a:rPr lang="es-ES" sz="2800" dirty="0" smtClean="0">
                <a:solidFill>
                  <a:schemeClr val="accent2">
                    <a:lumMod val="50000"/>
                  </a:schemeClr>
                </a:solidFill>
                <a:ea typeface="Roboto Condensed Light" panose="020B0604020202020204" charset="0"/>
              </a:rPr>
              <a:t>Confirmar </a:t>
            </a:r>
            <a:r>
              <a:rPr lang="es-ES" sz="2800" dirty="0">
                <a:solidFill>
                  <a:schemeClr val="accent2">
                    <a:lumMod val="50000"/>
                  </a:schemeClr>
                </a:solidFill>
                <a:ea typeface="Roboto Condensed Light" panose="020B0604020202020204" charset="0"/>
              </a:rPr>
              <a:t>el tipo de incidencia </a:t>
            </a:r>
            <a:r>
              <a:rPr lang="es-ES" sz="2800" dirty="0" smtClean="0">
                <a:solidFill>
                  <a:schemeClr val="accent2">
                    <a:lumMod val="50000"/>
                  </a:schemeClr>
                </a:solidFill>
                <a:ea typeface="Roboto Condensed Light" panose="020B0604020202020204" charset="0"/>
              </a:rPr>
              <a:t>del </a:t>
            </a:r>
            <a:r>
              <a:rPr lang="es-ES" sz="2800" dirty="0">
                <a:solidFill>
                  <a:schemeClr val="accent2">
                    <a:lumMod val="50000"/>
                  </a:schemeClr>
                </a:solidFill>
                <a:ea typeface="Roboto Condensed Light" panose="020B0604020202020204" charset="0"/>
              </a:rPr>
              <a:t>proceso de selección de personal. </a:t>
            </a:r>
            <a:r>
              <a:rPr lang="es-ES" sz="2800" dirty="0" smtClean="0">
                <a:solidFill>
                  <a:schemeClr val="accent2">
                    <a:lumMod val="50000"/>
                  </a:schemeClr>
                </a:solidFill>
                <a:ea typeface="Roboto Condensed Light" panose="020B0604020202020204" charset="0"/>
              </a:rPr>
              <a:t> </a:t>
            </a:r>
            <a:endParaRPr lang="es-EC" sz="3600" dirty="0">
              <a:solidFill>
                <a:schemeClr val="accent2">
                  <a:lumMod val="50000"/>
                </a:schemeClr>
              </a:solidFill>
              <a:ea typeface="Roboto Condensed Light" panose="020B0604020202020204" charset="0"/>
            </a:endParaRPr>
          </a:p>
          <a:p>
            <a:pPr lvl="0" algn="just">
              <a:lnSpc>
                <a:spcPct val="110000"/>
              </a:lnSpc>
            </a:pPr>
            <a:r>
              <a:rPr lang="es-ES" sz="2800" dirty="0">
                <a:solidFill>
                  <a:schemeClr val="accent2">
                    <a:lumMod val="50000"/>
                  </a:schemeClr>
                </a:solidFill>
                <a:ea typeface="Roboto Condensed Light" panose="020B0604020202020204" charset="0"/>
              </a:rPr>
              <a:t>Analizar la </a:t>
            </a:r>
            <a:r>
              <a:rPr lang="es-ES" sz="2800" dirty="0" smtClean="0">
                <a:solidFill>
                  <a:schemeClr val="accent2">
                    <a:lumMod val="50000"/>
                  </a:schemeClr>
                </a:solidFill>
                <a:ea typeface="Roboto Condensed Light" panose="020B0604020202020204" charset="0"/>
              </a:rPr>
              <a:t>percepción </a:t>
            </a:r>
            <a:r>
              <a:rPr lang="es-ES" sz="2800" dirty="0">
                <a:solidFill>
                  <a:schemeClr val="accent2">
                    <a:lumMod val="50000"/>
                  </a:schemeClr>
                </a:solidFill>
                <a:ea typeface="Roboto Condensed Light" panose="020B0604020202020204" charset="0"/>
              </a:rPr>
              <a:t>de </a:t>
            </a:r>
            <a:r>
              <a:rPr lang="es-ES" sz="2800" dirty="0" smtClean="0">
                <a:solidFill>
                  <a:schemeClr val="accent2">
                    <a:lumMod val="50000"/>
                  </a:schemeClr>
                </a:solidFill>
                <a:ea typeface="Roboto Condensed Light" panose="020B0604020202020204" charset="0"/>
              </a:rPr>
              <a:t>quienes trabajan en la empresa.</a:t>
            </a:r>
            <a:endParaRPr lang="es-EC" sz="2400" dirty="0"/>
          </a:p>
        </p:txBody>
      </p:sp>
      <p:pic>
        <p:nvPicPr>
          <p:cNvPr id="7" name="Imagen 6"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428" y="6240653"/>
            <a:ext cx="2384021" cy="591589"/>
          </a:xfrm>
          <a:prstGeom prst="rect">
            <a:avLst/>
          </a:prstGeom>
          <a:noFill/>
          <a:ln>
            <a:noFill/>
          </a:ln>
        </p:spPr>
      </p:pic>
      <p:sp>
        <p:nvSpPr>
          <p:cNvPr id="8" name="Título 7"/>
          <p:cNvSpPr>
            <a:spLocks noGrp="1"/>
          </p:cNvSpPr>
          <p:nvPr>
            <p:ph type="title"/>
          </p:nvPr>
        </p:nvSpPr>
        <p:spPr>
          <a:xfrm>
            <a:off x="677334" y="656801"/>
            <a:ext cx="6831049" cy="824269"/>
          </a:xfrm>
        </p:spPr>
        <p:txBody>
          <a:bodyPr>
            <a:noAutofit/>
          </a:bodyPr>
          <a:lstStyle/>
          <a:p>
            <a:pPr lvl="1" algn="ctr" defTabSz="457200" rtl="0">
              <a:spcBef>
                <a:spcPct val="0"/>
              </a:spcBef>
            </a:pPr>
            <a:r>
              <a:rPr lang="es-ES" sz="3200" b="1" dirty="0">
                <a:solidFill>
                  <a:schemeClr val="accent1"/>
                </a:solidFill>
                <a:latin typeface="+mj-lt"/>
                <a:ea typeface="Roboto Condensed Light" panose="020B0604020202020204" charset="0"/>
              </a:rPr>
              <a:t>OBJETIVOS ESPECÍFICOS</a:t>
            </a:r>
            <a:r>
              <a:rPr lang="es-EC" sz="4000" b="1" dirty="0">
                <a:solidFill>
                  <a:schemeClr val="accent1"/>
                </a:solidFill>
                <a:latin typeface="+mj-lt"/>
                <a:ea typeface="Roboto Condensed Light" panose="020B0604020202020204" charset="0"/>
              </a:rPr>
              <a:t/>
            </a:r>
            <a:br>
              <a:rPr lang="es-EC" sz="4000" b="1" dirty="0">
                <a:solidFill>
                  <a:schemeClr val="accent1"/>
                </a:solidFill>
                <a:latin typeface="+mj-lt"/>
                <a:ea typeface="Roboto Condensed Light" panose="020B0604020202020204" charset="0"/>
              </a:rPr>
            </a:br>
            <a:endParaRPr lang="es-EC" sz="2000" dirty="0">
              <a:solidFill>
                <a:schemeClr val="accent1"/>
              </a:solidFill>
              <a:latin typeface="+mj-lt"/>
            </a:endParaRPr>
          </a:p>
        </p:txBody>
      </p:sp>
      <p:pic>
        <p:nvPicPr>
          <p:cNvPr id="9" name="Imagen 8"/>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a:ext>
            </a:extLst>
          </a:blip>
          <a:srcRect b="1760"/>
          <a:stretch/>
        </p:blipFill>
        <p:spPr>
          <a:xfrm>
            <a:off x="4975668" y="3417844"/>
            <a:ext cx="1792290" cy="3002693"/>
          </a:xfrm>
          <a:prstGeom prst="rect">
            <a:avLst/>
          </a:prstGeom>
        </p:spPr>
      </p:pic>
    </p:spTree>
    <p:extLst>
      <p:ext uri="{BB962C8B-B14F-4D97-AF65-F5344CB8AC3E}">
        <p14:creationId xmlns:p14="http://schemas.microsoft.com/office/powerpoint/2010/main" val="122097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7449" y="886031"/>
            <a:ext cx="5384582" cy="768439"/>
          </a:xfrm>
        </p:spPr>
        <p:txBody>
          <a:bodyPr>
            <a:normAutofit/>
          </a:bodyPr>
          <a:lstStyle/>
          <a:p>
            <a:pPr algn="ctr"/>
            <a:r>
              <a:rPr lang="es-EC" sz="3200" b="1" dirty="0" smtClean="0">
                <a:ea typeface="Roboto Condensed Light" panose="020B0604020202020204" charset="0"/>
              </a:rPr>
              <a:t>HIPÓTESIS</a:t>
            </a:r>
            <a:endParaRPr lang="es-EC" sz="3200" b="1" dirty="0">
              <a:ea typeface="Roboto Condensed Light" panose="020B0604020202020204" charset="0"/>
            </a:endParaRPr>
          </a:p>
        </p:txBody>
      </p:sp>
      <p:sp>
        <p:nvSpPr>
          <p:cNvPr id="3" name="Marcador de contenido 2"/>
          <p:cNvSpPr>
            <a:spLocks noGrp="1"/>
          </p:cNvSpPr>
          <p:nvPr>
            <p:ph idx="1"/>
          </p:nvPr>
        </p:nvSpPr>
        <p:spPr>
          <a:xfrm>
            <a:off x="825321" y="1964680"/>
            <a:ext cx="10515600" cy="1097879"/>
          </a:xfrm>
        </p:spPr>
        <p:txBody>
          <a:bodyPr>
            <a:normAutofit/>
          </a:bodyPr>
          <a:lstStyle/>
          <a:p>
            <a:pPr algn="just"/>
            <a:r>
              <a:rPr lang="es-EC" sz="2800" dirty="0">
                <a:solidFill>
                  <a:schemeClr val="accent2">
                    <a:lumMod val="50000"/>
                  </a:schemeClr>
                </a:solidFill>
                <a:ea typeface="Roboto Condensed Light" panose="020B0604020202020204" charset="0"/>
              </a:rPr>
              <a:t>La percepción de las propiedades inherentes al proceso de </a:t>
            </a:r>
            <a:r>
              <a:rPr lang="es-EC" sz="2800" dirty="0" smtClean="0">
                <a:solidFill>
                  <a:schemeClr val="accent2">
                    <a:lumMod val="50000"/>
                  </a:schemeClr>
                </a:solidFill>
                <a:ea typeface="Roboto Condensed Light" panose="020B0604020202020204" charset="0"/>
              </a:rPr>
              <a:t>selección, </a:t>
            </a:r>
            <a:r>
              <a:rPr lang="es-EC" sz="2800" dirty="0">
                <a:solidFill>
                  <a:schemeClr val="accent2">
                    <a:lumMod val="50000"/>
                  </a:schemeClr>
                </a:solidFill>
                <a:ea typeface="Roboto Condensed Light" panose="020B0604020202020204" charset="0"/>
              </a:rPr>
              <a:t>configura la calidad del mismo.</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6671" y="3198441"/>
            <a:ext cx="4475503" cy="3113393"/>
          </a:xfrm>
          <a:prstGeom prst="rect">
            <a:avLst/>
          </a:prstGeom>
        </p:spPr>
      </p:pic>
      <p:pic>
        <p:nvPicPr>
          <p:cNvPr id="7" name="Imagen 6"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28" y="6150500"/>
            <a:ext cx="2384021" cy="591589"/>
          </a:xfrm>
          <a:prstGeom prst="rect">
            <a:avLst/>
          </a:prstGeom>
          <a:noFill/>
          <a:ln>
            <a:noFill/>
          </a:ln>
        </p:spPr>
      </p:pic>
    </p:spTree>
    <p:extLst>
      <p:ext uri="{BB962C8B-B14F-4D97-AF65-F5344CB8AC3E}">
        <p14:creationId xmlns:p14="http://schemas.microsoft.com/office/powerpoint/2010/main" val="3204792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9819816">
            <a:off x="246175" y="1913587"/>
            <a:ext cx="5531745" cy="1320800"/>
          </a:xfrm>
        </p:spPr>
        <p:txBody>
          <a:bodyPr>
            <a:normAutofit/>
          </a:bodyPr>
          <a:lstStyle/>
          <a:p>
            <a:pPr algn="ctr"/>
            <a:r>
              <a:rPr lang="es-EC" sz="4000" b="1" dirty="0" smtClean="0">
                <a:solidFill>
                  <a:schemeClr val="accent2">
                    <a:lumMod val="50000"/>
                  </a:schemeClr>
                </a:solidFill>
                <a:ea typeface="Roboto Condensed Light" panose="020B0604020202020204" charset="0"/>
              </a:rPr>
              <a:t>MARCO TEÓRICO</a:t>
            </a:r>
            <a:endParaRPr lang="es-EC" sz="4000" b="1" dirty="0">
              <a:solidFill>
                <a:schemeClr val="accent2">
                  <a:lumMod val="50000"/>
                </a:schemeClr>
              </a:solidFill>
              <a:ea typeface="Roboto Condensed Light" panose="020B0604020202020204" charset="0"/>
            </a:endParaRPr>
          </a:p>
        </p:txBody>
      </p:sp>
      <p:pic>
        <p:nvPicPr>
          <p:cNvPr id="5" name="Imagen 4"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pic>
        <p:nvPicPr>
          <p:cNvPr id="8194" name="Picture 2" descr="Resultado de imagen para MARCO TEORIC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6"/>
          <a:stretch/>
        </p:blipFill>
        <p:spPr bwMode="auto">
          <a:xfrm>
            <a:off x="5434882" y="105731"/>
            <a:ext cx="3396636" cy="657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335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4094" y="1764405"/>
            <a:ext cx="8873544" cy="3296992"/>
          </a:xfrm>
        </p:spPr>
        <p:txBody>
          <a:bodyPr>
            <a:noAutofit/>
          </a:bodyPr>
          <a:lstStyle/>
          <a:p>
            <a:pPr algn="just"/>
            <a:r>
              <a:rPr lang="es-ES" sz="2400" dirty="0">
                <a:ea typeface="Roboto Condensed Light" panose="020B0604020202020204" charset="0"/>
              </a:rPr>
              <a:t>El Sistema Financiero Nacional del Ecuador es un grupo de </a:t>
            </a:r>
            <a:r>
              <a:rPr lang="es-ES" sz="2400" dirty="0" smtClean="0">
                <a:ea typeface="Roboto Condensed Light" panose="020B0604020202020204" charset="0"/>
              </a:rPr>
              <a:t>instituciones que se dedica </a:t>
            </a:r>
            <a:r>
              <a:rPr lang="es-ES" sz="2400" dirty="0">
                <a:ea typeface="Roboto Condensed Light" panose="020B0604020202020204" charset="0"/>
              </a:rPr>
              <a:t>a canalizar el ahorro de las personas (</a:t>
            </a:r>
            <a:r>
              <a:rPr lang="es-ES" sz="2400" dirty="0" smtClean="0">
                <a:ea typeface="Roboto Condensed Light" panose="020B0604020202020204" charset="0"/>
              </a:rPr>
              <a:t>clientes).</a:t>
            </a:r>
          </a:p>
          <a:p>
            <a:pPr algn="just"/>
            <a:r>
              <a:rPr lang="es-EC" sz="2400" dirty="0" smtClean="0">
                <a:ea typeface="Roboto Condensed Light" panose="020B0604020202020204" charset="0"/>
              </a:rPr>
              <a:t>Las compañías de Transporte </a:t>
            </a:r>
            <a:r>
              <a:rPr lang="es-EC" sz="2400" dirty="0">
                <a:ea typeface="Roboto Condensed Light" panose="020B0604020202020204" charset="0"/>
              </a:rPr>
              <a:t>de </a:t>
            </a:r>
            <a:r>
              <a:rPr lang="es-EC" sz="2400" dirty="0" smtClean="0">
                <a:ea typeface="Roboto Condensed Light" panose="020B0604020202020204" charset="0"/>
              </a:rPr>
              <a:t>Valores son auxiliares, las </a:t>
            </a:r>
            <a:r>
              <a:rPr lang="es-EC" sz="2400" dirty="0">
                <a:ea typeface="Roboto Condensed Light" panose="020B0604020202020204" charset="0"/>
              </a:rPr>
              <a:t>cuales prestan sus servicios a compañías del mismo sector transportando grandes sumas de </a:t>
            </a:r>
            <a:r>
              <a:rPr lang="es-EC" sz="2400" dirty="0" smtClean="0">
                <a:ea typeface="Roboto Condensed Light" panose="020B0604020202020204" charset="0"/>
              </a:rPr>
              <a:t>dinero dentro del territorio Nacional.</a:t>
            </a:r>
            <a:endParaRPr lang="es-EC" sz="2400" dirty="0">
              <a:ea typeface="Roboto Condensed Light" panose="020B0604020202020204" charset="0"/>
            </a:endParaRPr>
          </a:p>
          <a:p>
            <a:pPr marL="0" indent="0" algn="just">
              <a:buNone/>
            </a:pPr>
            <a:endParaRPr lang="es-EC" sz="2400" dirty="0">
              <a:ea typeface="Roboto Condensed Light" panose="020B0604020202020204" charset="0"/>
            </a:endParaRPr>
          </a:p>
        </p:txBody>
      </p:sp>
      <p:sp>
        <p:nvSpPr>
          <p:cNvPr id="4" name="Título 1"/>
          <p:cNvSpPr txBox="1">
            <a:spLocks/>
          </p:cNvSpPr>
          <p:nvPr/>
        </p:nvSpPr>
        <p:spPr>
          <a:xfrm>
            <a:off x="1622737" y="690450"/>
            <a:ext cx="7096259" cy="7391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b="1" dirty="0" smtClean="0">
                <a:ea typeface="Roboto Condensed Light" panose="020B0604020202020204" charset="0"/>
              </a:rPr>
              <a:t>SISTEMA FINANCIERO NACIONAL </a:t>
            </a:r>
            <a:endParaRPr lang="es-EC" sz="3200" b="1" dirty="0">
              <a:ea typeface="Roboto Condensed Light" panose="020B0604020202020204" charset="0"/>
            </a:endParaRPr>
          </a:p>
        </p:txBody>
      </p:sp>
      <p:pic>
        <p:nvPicPr>
          <p:cNvPr id="6" name="Imagen 5"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spTree>
    <p:extLst>
      <p:ext uri="{BB962C8B-B14F-4D97-AF65-F5344CB8AC3E}">
        <p14:creationId xmlns:p14="http://schemas.microsoft.com/office/powerpoint/2010/main" val="2805493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698" y="361217"/>
            <a:ext cx="6393167" cy="1174985"/>
          </a:xfrm>
        </p:spPr>
        <p:txBody>
          <a:bodyPr>
            <a:normAutofit fontScale="90000"/>
          </a:bodyPr>
          <a:lstStyle/>
          <a:p>
            <a:pPr algn="ctr"/>
            <a:r>
              <a:rPr lang="es-EC" dirty="0"/>
              <a:t>TRANSPORTE DE VALORES </a:t>
            </a:r>
            <a:r>
              <a:rPr lang="es-EC" dirty="0" smtClean="0"/>
              <a:t>A NIVEL MUNDIAL</a:t>
            </a:r>
            <a:endParaRPr lang="es-EC" dirty="0"/>
          </a:p>
        </p:txBody>
      </p:sp>
      <p:sp>
        <p:nvSpPr>
          <p:cNvPr id="3" name="Marcador de contenido 2"/>
          <p:cNvSpPr>
            <a:spLocks noGrp="1"/>
          </p:cNvSpPr>
          <p:nvPr>
            <p:ph idx="1"/>
          </p:nvPr>
        </p:nvSpPr>
        <p:spPr>
          <a:xfrm>
            <a:off x="181823" y="2212301"/>
            <a:ext cx="4354272" cy="2928321"/>
          </a:xfrm>
        </p:spPr>
        <p:txBody>
          <a:bodyPr>
            <a:noAutofit/>
          </a:bodyPr>
          <a:lstStyle/>
          <a:p>
            <a:pPr marL="0" indent="0" algn="just">
              <a:buNone/>
            </a:pPr>
            <a:r>
              <a:rPr lang="es-EC" sz="2200" dirty="0">
                <a:solidFill>
                  <a:srgbClr val="002060"/>
                </a:solidFill>
                <a:ea typeface="Roboto Condensed Light" panose="020B0604020202020204" charset="0"/>
              </a:rPr>
              <a:t>A inicios de 1858 </a:t>
            </a:r>
            <a:r>
              <a:rPr lang="es-EC" sz="2200" dirty="0" smtClean="0">
                <a:solidFill>
                  <a:srgbClr val="002060"/>
                </a:solidFill>
                <a:ea typeface="Roboto Condensed Light" panose="020B0604020202020204" charset="0"/>
              </a:rPr>
              <a:t>Perry </a:t>
            </a:r>
            <a:r>
              <a:rPr lang="es-EC" sz="2200" dirty="0" err="1">
                <a:solidFill>
                  <a:srgbClr val="002060"/>
                </a:solidFill>
                <a:ea typeface="Roboto Condensed Light" panose="020B0604020202020204" charset="0"/>
              </a:rPr>
              <a:t>Brink</a:t>
            </a:r>
            <a:r>
              <a:rPr lang="es-EC" sz="2200" dirty="0">
                <a:solidFill>
                  <a:srgbClr val="002060"/>
                </a:solidFill>
                <a:ea typeface="Roboto Condensed Light" panose="020B0604020202020204" charset="0"/>
              </a:rPr>
              <a:t> vio que la gente podía pagar por un transporte de valores confiable y de bajo precio. </a:t>
            </a:r>
            <a:endParaRPr lang="es-EC" sz="2200" dirty="0" smtClean="0">
              <a:solidFill>
                <a:srgbClr val="002060"/>
              </a:solidFill>
              <a:ea typeface="Roboto Condensed Light" panose="020B0604020202020204" charset="0"/>
            </a:endParaRPr>
          </a:p>
          <a:p>
            <a:pPr marL="0" indent="0" algn="just">
              <a:buNone/>
            </a:pPr>
            <a:r>
              <a:rPr lang="es-EC" sz="2200" dirty="0" smtClean="0">
                <a:solidFill>
                  <a:srgbClr val="002060"/>
                </a:solidFill>
                <a:ea typeface="Roboto Condensed Light" panose="020B0604020202020204" charset="0"/>
              </a:rPr>
              <a:t>En </a:t>
            </a:r>
            <a:r>
              <a:rPr lang="es-EC" sz="2200" dirty="0">
                <a:solidFill>
                  <a:srgbClr val="002060"/>
                </a:solidFill>
                <a:ea typeface="Roboto Condensed Light" panose="020B0604020202020204" charset="0"/>
              </a:rPr>
              <a:t>1859, con 200 dólares, fundó </a:t>
            </a:r>
            <a:r>
              <a:rPr lang="es-EC" sz="2200" dirty="0" err="1">
                <a:solidFill>
                  <a:srgbClr val="002060"/>
                </a:solidFill>
                <a:ea typeface="Roboto Condensed Light" panose="020B0604020202020204" charset="0"/>
              </a:rPr>
              <a:t>Brink's</a:t>
            </a:r>
            <a:r>
              <a:rPr lang="es-EC" sz="2200" dirty="0">
                <a:solidFill>
                  <a:srgbClr val="002060"/>
                </a:solidFill>
                <a:ea typeface="Roboto Condensed Light" panose="020B0604020202020204" charset="0"/>
              </a:rPr>
              <a:t> Chicago City </a:t>
            </a:r>
            <a:r>
              <a:rPr lang="es-EC" sz="2200" dirty="0" smtClean="0">
                <a:solidFill>
                  <a:srgbClr val="002060"/>
                </a:solidFill>
                <a:ea typeface="Roboto Condensed Light" panose="020B0604020202020204" charset="0"/>
              </a:rPr>
              <a:t>Express. </a:t>
            </a:r>
          </a:p>
        </p:txBody>
      </p:sp>
      <p:pic>
        <p:nvPicPr>
          <p:cNvPr id="4" name="Picture 4" descr="Imagen relacionad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59410">
            <a:off x="8931307" y="955392"/>
            <a:ext cx="2784430" cy="249239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Resultado de imagen para es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03" y="6177343"/>
            <a:ext cx="2384021" cy="591589"/>
          </a:xfrm>
          <a:prstGeom prst="rect">
            <a:avLst/>
          </a:prstGeom>
          <a:noFill/>
          <a:ln>
            <a:noFill/>
          </a:ln>
        </p:spPr>
      </p:pic>
      <p:pic>
        <p:nvPicPr>
          <p:cNvPr id="6" name="Picture 8" descr="Imagen relacionad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88000" y="1317612"/>
            <a:ext cx="2887729" cy="2486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21" y="4413308"/>
            <a:ext cx="3274582" cy="21002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HISTORIA DE BRINK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38461" y="3803844"/>
            <a:ext cx="4158839" cy="246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9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1940</TotalTime>
  <Words>1114</Words>
  <Application>Microsoft Office PowerPoint</Application>
  <PresentationFormat>Panorámica</PresentationFormat>
  <Paragraphs>139</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Roboto Condensed Light</vt:lpstr>
      <vt:lpstr>Times New Roman</vt:lpstr>
      <vt:lpstr>Trebuchet MS</vt:lpstr>
      <vt:lpstr>Wingdings</vt:lpstr>
      <vt:lpstr>Wingdings 3</vt:lpstr>
      <vt:lpstr>Faceta</vt:lpstr>
      <vt:lpstr>DEPARTAMENTO DE CIENCIAS ECONÓMICAS, ADMINISTRATIVAS Y DE COMERCIO CARRERA DE ADMINISTRACIÓN DE EMPRESAS</vt:lpstr>
      <vt:lpstr>INTRODUCCIÓN </vt:lpstr>
      <vt:lpstr>PLANTEAMIENTO DEL PROBLEMA</vt:lpstr>
      <vt:lpstr>OBJETIVO GENERAL </vt:lpstr>
      <vt:lpstr>OBJETIVOS ESPECÍFICOS </vt:lpstr>
      <vt:lpstr>HIPÓTESIS</vt:lpstr>
      <vt:lpstr>MARCO TEÓRICO</vt:lpstr>
      <vt:lpstr>Presentación de PowerPoint</vt:lpstr>
      <vt:lpstr>TRANSPORTE DE VALORES A NIVEL MUNDIAL</vt:lpstr>
      <vt:lpstr>TRANSPORTE DE VALORES EN ECUADOR</vt:lpstr>
      <vt:lpstr>Presentación de PowerPoint</vt:lpstr>
      <vt:lpstr>Presentación de PowerPoint</vt:lpstr>
      <vt:lpstr>MARCO REFERENCIAL</vt:lpstr>
      <vt:lpstr>VARIABLES OPERACIONALES </vt:lpstr>
      <vt:lpstr>Presentación de PowerPoint</vt:lpstr>
      <vt:lpstr>POBLACIÓN DE ESTUDIO </vt:lpstr>
      <vt:lpstr>RESULTADOS</vt:lpstr>
      <vt:lpstr>RESULTADOS</vt:lpstr>
      <vt:lpstr>RESULTADOS</vt:lpstr>
      <vt:lpstr>PROPUESTA</vt:lpstr>
      <vt:lpstr>Presentación de PowerPoint</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ADMINISTRACIÓN</dc:title>
  <dc:creator>PC 1</dc:creator>
  <cp:lastModifiedBy>PC 1</cp:lastModifiedBy>
  <cp:revision>94</cp:revision>
  <dcterms:created xsi:type="dcterms:W3CDTF">2018-05-28T12:34:20Z</dcterms:created>
  <dcterms:modified xsi:type="dcterms:W3CDTF">2018-07-05T04:11:14Z</dcterms:modified>
</cp:coreProperties>
</file>