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33" r:id="rId2"/>
    <p:sldId id="426" r:id="rId3"/>
    <p:sldId id="407" r:id="rId4"/>
    <p:sldId id="466" r:id="rId5"/>
    <p:sldId id="427" r:id="rId6"/>
    <p:sldId id="400" r:id="rId7"/>
    <p:sldId id="399" r:id="rId8"/>
    <p:sldId id="413" r:id="rId9"/>
    <p:sldId id="409" r:id="rId10"/>
    <p:sldId id="493" r:id="rId11"/>
    <p:sldId id="414" r:id="rId12"/>
    <p:sldId id="465" r:id="rId13"/>
    <p:sldId id="467" r:id="rId14"/>
    <p:sldId id="468" r:id="rId15"/>
    <p:sldId id="470" r:id="rId16"/>
    <p:sldId id="482" r:id="rId17"/>
    <p:sldId id="463" r:id="rId18"/>
    <p:sldId id="410" r:id="rId19"/>
    <p:sldId id="473" r:id="rId20"/>
    <p:sldId id="494" r:id="rId21"/>
    <p:sldId id="491" r:id="rId22"/>
    <p:sldId id="492" r:id="rId23"/>
    <p:sldId id="476" r:id="rId24"/>
    <p:sldId id="498" r:id="rId25"/>
    <p:sldId id="495" r:id="rId26"/>
    <p:sldId id="496" r:id="rId27"/>
    <p:sldId id="497" r:id="rId28"/>
    <p:sldId id="479" r:id="rId29"/>
    <p:sldId id="490" r:id="rId30"/>
    <p:sldId id="401" r:id="rId31"/>
    <p:sldId id="416" r:id="rId32"/>
    <p:sldId id="418" r:id="rId33"/>
    <p:sldId id="405" r:id="rId34"/>
    <p:sldId id="464" r:id="rId35"/>
    <p:sldId id="425" r:id="rId36"/>
  </p:sldIdLst>
  <p:sldSz cx="9144000" cy="6858000" type="screen4x3"/>
  <p:notesSz cx="6888163" cy="10017125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66FFFF"/>
    <a:srgbClr val="B0D89C"/>
    <a:srgbClr val="C8D426"/>
    <a:srgbClr val="A6A654"/>
    <a:srgbClr val="659D5D"/>
    <a:srgbClr val="B7E7B8"/>
    <a:srgbClr val="9EB7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1" autoAdjust="0"/>
    <p:restoredTop sz="99104" autoAdjust="0"/>
  </p:normalViewPr>
  <p:slideViewPr>
    <p:cSldViewPr>
      <p:cViewPr varScale="1">
        <p:scale>
          <a:sx n="78" d="100"/>
          <a:sy n="78" d="100"/>
        </p:scale>
        <p:origin x="72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GANADERIA%20INIAP\INVESTIGACIONES%202017\EVALUACI&#211;N%20MAIZ%20INIAP%20180\graficos%20niveles%20y%20densidad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GANADERIA%20INIAP\INVESTIGACIONES%202017\EVALUACI&#211;N%20MAIZ%20INIAP%20180\graficos%20niveles%20y%20densidad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GANADERIA%20INIAP\INVESTIGACIONES%202017\EVALUACI&#211;N%20MAIZ%20INIAP%20180\GRAFICOS%20DATOS%20INI%20Y%20FI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Rendimiento Materia</a:t>
            </a:r>
            <a:r>
              <a:rPr lang="en-US" baseline="0"/>
              <a:t> Seca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'Materia seca (2)'!$E$5</c:f>
              <c:strCache>
                <c:ptCount val="1"/>
                <c:pt idx="0">
                  <c:v>rendimiento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'Materia seca (2)'!$D$6:$D$8</c:f>
              <c:strCache>
                <c:ptCount val="3"/>
                <c:pt idx="0">
                  <c:v>n1=120Kg de N/ha</c:v>
                </c:pt>
                <c:pt idx="1">
                  <c:v>n2=240Kg de N/ha</c:v>
                </c:pt>
                <c:pt idx="2">
                  <c:v>n3= 360Kg de N/ha</c:v>
                </c:pt>
              </c:strCache>
            </c:strRef>
          </c:cat>
          <c:val>
            <c:numRef>
              <c:f>'Materia seca (2)'!$E$6:$E$8</c:f>
              <c:numCache>
                <c:formatCode>General</c:formatCode>
                <c:ptCount val="3"/>
                <c:pt idx="0">
                  <c:v>16194.32</c:v>
                </c:pt>
                <c:pt idx="1">
                  <c:v>16607.72</c:v>
                </c:pt>
                <c:pt idx="2">
                  <c:v>17255.78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275176"/>
        <c:axId val="210484776"/>
      </c:lineChart>
      <c:catAx>
        <c:axId val="42751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Niveles</a:t>
                </a:r>
                <a:r>
                  <a:rPr lang="es-EC" baseline="0"/>
                  <a:t> de Nitrógeno</a:t>
                </a:r>
                <a:endParaRPr lang="es-EC"/>
              </a:p>
            </c:rich>
          </c:tx>
          <c:layout>
            <c:manualLayout>
              <c:xMode val="edge"/>
              <c:yMode val="edge"/>
              <c:x val="0.46358287917624075"/>
              <c:y val="0.933157223854633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10484776"/>
        <c:crosses val="autoZero"/>
        <c:auto val="1"/>
        <c:lblAlgn val="ctr"/>
        <c:lblOffset val="100"/>
        <c:noMultiLvlLbl val="0"/>
      </c:catAx>
      <c:valAx>
        <c:axId val="210484776"/>
        <c:scaling>
          <c:orientation val="minMax"/>
          <c:min val="159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000" b="0" i="0" u="none" strike="noStrike" baseline="0">
                    <a:effectLst/>
                  </a:rPr>
                  <a:t>Kg/MS/ha</a:t>
                </a:r>
                <a:r>
                  <a:rPr lang="es-ES" sz="1000" b="0" i="0" u="none" strike="noStrike" baseline="30000">
                    <a:effectLst/>
                  </a:rPr>
                  <a:t>-1</a:t>
                </a:r>
                <a:endParaRPr lang="es-EC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275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Rendimiento</a:t>
            </a:r>
            <a:r>
              <a:rPr lang="en-US" baseline="0"/>
              <a:t> Materia Seca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'Materia seca (2)'!$E$17</c:f>
              <c:strCache>
                <c:ptCount val="1"/>
                <c:pt idx="0">
                  <c:v>rendimiento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'Materia seca (2)'!$D$18:$D$21</c:f>
              <c:strCache>
                <c:ptCount val="4"/>
                <c:pt idx="0">
                  <c:v>d1=50000 plantas/ha</c:v>
                </c:pt>
                <c:pt idx="1">
                  <c:v>d2=62500 plantas/ha</c:v>
                </c:pt>
                <c:pt idx="2">
                  <c:v>d3=83333 plantas/ha</c:v>
                </c:pt>
                <c:pt idx="3">
                  <c:v>d4=125000 plantas/ha</c:v>
                </c:pt>
              </c:strCache>
            </c:strRef>
          </c:cat>
          <c:val>
            <c:numRef>
              <c:f>'Materia seca (2)'!$E$18:$E$21</c:f>
              <c:numCache>
                <c:formatCode>General</c:formatCode>
                <c:ptCount val="4"/>
                <c:pt idx="0">
                  <c:v>12816.07</c:v>
                </c:pt>
                <c:pt idx="1">
                  <c:v>14708.49</c:v>
                </c:pt>
                <c:pt idx="2">
                  <c:v>18429.22</c:v>
                </c:pt>
                <c:pt idx="3">
                  <c:v>20789.98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2207568"/>
        <c:axId val="210301000"/>
      </c:lineChart>
      <c:catAx>
        <c:axId val="2122075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Densidades</a:t>
                </a:r>
              </a:p>
            </c:rich>
          </c:tx>
          <c:layout>
            <c:manualLayout>
              <c:xMode val="edge"/>
              <c:yMode val="edge"/>
              <c:x val="0.49893932714290729"/>
              <c:y val="0.941065197476519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10301000"/>
        <c:crosses val="autoZero"/>
        <c:auto val="1"/>
        <c:lblAlgn val="ctr"/>
        <c:lblOffset val="100"/>
        <c:noMultiLvlLbl val="0"/>
      </c:catAx>
      <c:valAx>
        <c:axId val="210301000"/>
        <c:scaling>
          <c:orientation val="minMax"/>
          <c:min val="1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9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900" b="0" i="0" baseline="0">
                    <a:effectLst/>
                  </a:rPr>
                  <a:t>Kg/MS/ha</a:t>
                </a:r>
                <a:r>
                  <a:rPr lang="es-ES" sz="900" b="0" i="0" baseline="30000">
                    <a:effectLst/>
                  </a:rPr>
                  <a:t>-1</a:t>
                </a:r>
                <a:endParaRPr lang="es-EC" sz="900">
                  <a:effectLst/>
                </a:endParaRP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90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defRPr>
                </a:pPr>
                <a:endParaRPr lang="es-EC" sz="9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12207568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Rendimiento </a:t>
            </a:r>
            <a:r>
              <a:rPr lang="en-US" baseline="0"/>
              <a:t> Materia seca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'MS  mod(2)'!$D$5</c:f>
              <c:strCache>
                <c:ptCount val="1"/>
                <c:pt idx="0">
                  <c:v>Rendimiento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'MS  mod(2)'!$B$6:$C$17</c:f>
              <c:strCache>
                <c:ptCount val="12"/>
                <c:pt idx="0">
                  <c:v>(d1n1)</c:v>
                </c:pt>
                <c:pt idx="1">
                  <c:v>(d1n2)</c:v>
                </c:pt>
                <c:pt idx="2">
                  <c:v>(d2n3)</c:v>
                </c:pt>
                <c:pt idx="3">
                  <c:v>(d2n2)</c:v>
                </c:pt>
                <c:pt idx="4">
                  <c:v>(d1n3)</c:v>
                </c:pt>
                <c:pt idx="5">
                  <c:v>(d2n1 )</c:v>
                </c:pt>
                <c:pt idx="6">
                  <c:v>(d3n2)</c:v>
                </c:pt>
                <c:pt idx="7">
                  <c:v>(d3n1)</c:v>
                </c:pt>
                <c:pt idx="8">
                  <c:v>(d3n3 )</c:v>
                </c:pt>
                <c:pt idx="9">
                  <c:v>(d4n1)</c:v>
                </c:pt>
                <c:pt idx="10">
                  <c:v>(d4n2)</c:v>
                </c:pt>
                <c:pt idx="11">
                  <c:v>(d4n3 )</c:v>
                </c:pt>
              </c:strCache>
            </c:strRef>
          </c:cat>
          <c:val>
            <c:numRef>
              <c:f>'MS  mod(2)'!$D$6:$D$17</c:f>
              <c:numCache>
                <c:formatCode>General</c:formatCode>
                <c:ptCount val="12"/>
                <c:pt idx="0">
                  <c:v>11225.71</c:v>
                </c:pt>
                <c:pt idx="1">
                  <c:v>12050.89</c:v>
                </c:pt>
                <c:pt idx="2">
                  <c:v>13964.58</c:v>
                </c:pt>
                <c:pt idx="3">
                  <c:v>14667.74</c:v>
                </c:pt>
                <c:pt idx="4">
                  <c:v>15171.62</c:v>
                </c:pt>
                <c:pt idx="5">
                  <c:v>15493.15</c:v>
                </c:pt>
                <c:pt idx="6">
                  <c:v>17947.189999999999</c:v>
                </c:pt>
                <c:pt idx="7">
                  <c:v>18415.650000000001</c:v>
                </c:pt>
                <c:pt idx="8">
                  <c:v>18924.82</c:v>
                </c:pt>
                <c:pt idx="9">
                  <c:v>19642.79</c:v>
                </c:pt>
                <c:pt idx="10">
                  <c:v>20962.099999999999</c:v>
                </c:pt>
                <c:pt idx="11">
                  <c:v>21765.05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2406056"/>
        <c:axId val="213064600"/>
      </c:barChart>
      <c:catAx>
        <c:axId val="2124060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Densidades</a:t>
                </a:r>
                <a:r>
                  <a:rPr lang="es-EC" baseline="0"/>
                  <a:t> x Niveles</a:t>
                </a:r>
                <a:endParaRPr lang="es-EC"/>
              </a:p>
            </c:rich>
          </c:tx>
          <c:layout>
            <c:manualLayout>
              <c:xMode val="edge"/>
              <c:yMode val="edge"/>
              <c:x val="0.41625957951866732"/>
              <c:y val="0.93811825919124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13064600"/>
        <c:crosses val="autoZero"/>
        <c:auto val="1"/>
        <c:lblAlgn val="ctr"/>
        <c:lblOffset val="100"/>
        <c:noMultiLvlLbl val="0"/>
      </c:catAx>
      <c:valAx>
        <c:axId val="213064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  KG/MS/ha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124060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image" Target="../media/image20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image" Target="../media/image20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45F7AA-6597-4DAA-B262-A531E9BF9D8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5DB66E89-DC30-47F4-A8BB-5103071507AB}">
      <dgm:prSet/>
      <dgm:spPr/>
      <dgm:t>
        <a:bodyPr/>
        <a:lstStyle/>
        <a:p>
          <a:pPr algn="just" rtl="0"/>
          <a:r>
            <a:rPr lang="es-EC" dirty="0" smtClean="0">
              <a:solidFill>
                <a:schemeClr val="tx1"/>
              </a:solidFill>
            </a:rPr>
            <a:t>Determinar la mejor densidad de siembra en el rendimiento forrajero y valor nutritivo de maíz variedad INIAP180 para ensilaje.</a:t>
          </a:r>
          <a:endParaRPr lang="es-EC" dirty="0">
            <a:solidFill>
              <a:schemeClr val="tx1"/>
            </a:solidFill>
          </a:endParaRPr>
        </a:p>
      </dgm:t>
    </dgm:pt>
    <dgm:pt modelId="{24F31A5C-0C94-40E5-89D2-03B6C4CFD5DB}" type="parTrans" cxnId="{44F26EC3-A5BF-4B4E-BEFE-56B014308617}">
      <dgm:prSet/>
      <dgm:spPr/>
      <dgm:t>
        <a:bodyPr/>
        <a:lstStyle/>
        <a:p>
          <a:endParaRPr lang="es-EC"/>
        </a:p>
      </dgm:t>
    </dgm:pt>
    <dgm:pt modelId="{C63C9A41-8918-4F07-8809-D06AB4255249}" type="sibTrans" cxnId="{44F26EC3-A5BF-4B4E-BEFE-56B014308617}">
      <dgm:prSet/>
      <dgm:spPr/>
      <dgm:t>
        <a:bodyPr/>
        <a:lstStyle/>
        <a:p>
          <a:endParaRPr lang="es-EC"/>
        </a:p>
      </dgm:t>
    </dgm:pt>
    <dgm:pt modelId="{BBDD475B-E382-45FA-AA9A-62C24CE4DA22}">
      <dgm:prSet/>
      <dgm:spPr/>
      <dgm:t>
        <a:bodyPr/>
        <a:lstStyle/>
        <a:p>
          <a:pPr algn="just" rtl="0"/>
          <a:r>
            <a:rPr lang="es-EC" dirty="0" smtClean="0">
              <a:solidFill>
                <a:schemeClr val="tx1"/>
              </a:solidFill>
            </a:rPr>
            <a:t>Determinar el efecto de la aplicación de tres niveles de fertilización </a:t>
          </a:r>
          <a:r>
            <a:rPr lang="es-EC" dirty="0" err="1" smtClean="0">
              <a:solidFill>
                <a:schemeClr val="tx1"/>
              </a:solidFill>
            </a:rPr>
            <a:t>nitrógenada</a:t>
          </a:r>
          <a:r>
            <a:rPr lang="es-EC" dirty="0" smtClean="0">
              <a:solidFill>
                <a:schemeClr val="tx1"/>
              </a:solidFill>
            </a:rPr>
            <a:t> sobre el rendimiento y valor nutritivo de maíz para ensilaje.</a:t>
          </a:r>
          <a:endParaRPr lang="es-EC" dirty="0">
            <a:solidFill>
              <a:schemeClr val="tx1"/>
            </a:solidFill>
          </a:endParaRPr>
        </a:p>
      </dgm:t>
    </dgm:pt>
    <dgm:pt modelId="{FEFF618B-A89F-4E07-8E24-C1D6C85B38F9}" type="parTrans" cxnId="{C75681AF-B335-4CEE-A585-97800F51F799}">
      <dgm:prSet/>
      <dgm:spPr/>
      <dgm:t>
        <a:bodyPr/>
        <a:lstStyle/>
        <a:p>
          <a:endParaRPr lang="es-EC"/>
        </a:p>
      </dgm:t>
    </dgm:pt>
    <dgm:pt modelId="{67B3E4BF-9619-4DDA-ABE2-86DC5A43C94E}" type="sibTrans" cxnId="{C75681AF-B335-4CEE-A585-97800F51F799}">
      <dgm:prSet/>
      <dgm:spPr/>
      <dgm:t>
        <a:bodyPr/>
        <a:lstStyle/>
        <a:p>
          <a:endParaRPr lang="es-EC"/>
        </a:p>
      </dgm:t>
    </dgm:pt>
    <dgm:pt modelId="{90F81635-2653-416E-9EBC-3F1C5E0F2F7A}" type="pres">
      <dgm:prSet presAssocID="{3B45F7AA-6597-4DAA-B262-A531E9BF9D8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0D5029E-8119-48ED-AC40-6A3605BDF450}" type="pres">
      <dgm:prSet presAssocID="{5DB66E89-DC30-47F4-A8BB-5103071507A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7CEBDCD-069A-4E23-8902-8A3147A83712}" type="pres">
      <dgm:prSet presAssocID="{C63C9A41-8918-4F07-8809-D06AB4255249}" presName="spacer" presStyleCnt="0"/>
      <dgm:spPr/>
    </dgm:pt>
    <dgm:pt modelId="{38780B78-61A1-4CB8-A178-01F118C381EA}" type="pres">
      <dgm:prSet presAssocID="{BBDD475B-E382-45FA-AA9A-62C24CE4DA2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4F26EC3-A5BF-4B4E-BEFE-56B014308617}" srcId="{3B45F7AA-6597-4DAA-B262-A531E9BF9D87}" destId="{5DB66E89-DC30-47F4-A8BB-5103071507AB}" srcOrd="0" destOrd="0" parTransId="{24F31A5C-0C94-40E5-89D2-03B6C4CFD5DB}" sibTransId="{C63C9A41-8918-4F07-8809-D06AB4255249}"/>
    <dgm:cxn modelId="{66E24826-66F2-4349-A047-3B57F12BF4A5}" type="presOf" srcId="{BBDD475B-E382-45FA-AA9A-62C24CE4DA22}" destId="{38780B78-61A1-4CB8-A178-01F118C381EA}" srcOrd="0" destOrd="0" presId="urn:microsoft.com/office/officeart/2005/8/layout/vList2"/>
    <dgm:cxn modelId="{C75681AF-B335-4CEE-A585-97800F51F799}" srcId="{3B45F7AA-6597-4DAA-B262-A531E9BF9D87}" destId="{BBDD475B-E382-45FA-AA9A-62C24CE4DA22}" srcOrd="1" destOrd="0" parTransId="{FEFF618B-A89F-4E07-8E24-C1D6C85B38F9}" sibTransId="{67B3E4BF-9619-4DDA-ABE2-86DC5A43C94E}"/>
    <dgm:cxn modelId="{CF3AA351-E214-4DAA-A4FB-ADEF9FB2D921}" type="presOf" srcId="{3B45F7AA-6597-4DAA-B262-A531E9BF9D87}" destId="{90F81635-2653-416E-9EBC-3F1C5E0F2F7A}" srcOrd="0" destOrd="0" presId="urn:microsoft.com/office/officeart/2005/8/layout/vList2"/>
    <dgm:cxn modelId="{D8AE22AE-8223-4FBD-8632-B7DDE1333D27}" type="presOf" srcId="{5DB66E89-DC30-47F4-A8BB-5103071507AB}" destId="{F0D5029E-8119-48ED-AC40-6A3605BDF450}" srcOrd="0" destOrd="0" presId="urn:microsoft.com/office/officeart/2005/8/layout/vList2"/>
    <dgm:cxn modelId="{0728315D-24E6-4063-AF65-803F16815C52}" type="presParOf" srcId="{90F81635-2653-416E-9EBC-3F1C5E0F2F7A}" destId="{F0D5029E-8119-48ED-AC40-6A3605BDF450}" srcOrd="0" destOrd="0" presId="urn:microsoft.com/office/officeart/2005/8/layout/vList2"/>
    <dgm:cxn modelId="{CCC2E693-8703-4579-9C13-0A2F7BF2AEAA}" type="presParOf" srcId="{90F81635-2653-416E-9EBC-3F1C5E0F2F7A}" destId="{07CEBDCD-069A-4E23-8902-8A3147A83712}" srcOrd="1" destOrd="0" presId="urn:microsoft.com/office/officeart/2005/8/layout/vList2"/>
    <dgm:cxn modelId="{D0FAB800-2E32-4F94-9BE9-96E105550417}" type="presParOf" srcId="{90F81635-2653-416E-9EBC-3F1C5E0F2F7A}" destId="{38780B78-61A1-4CB8-A178-01F118C381E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A67825-F41F-4BFD-8F64-5ED43FDAF44C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B9B8900-4F7D-4756-8535-2C4C23BFA46D}">
      <dgm:prSet phldrT="[Texto]"/>
      <dgm:spPr/>
      <dgm:t>
        <a:bodyPr/>
        <a:lstStyle/>
        <a:p>
          <a:r>
            <a:rPr lang="es-EC" dirty="0" smtClean="0"/>
            <a:t>Arada </a:t>
          </a:r>
          <a:endParaRPr lang="es-EC" dirty="0"/>
        </a:p>
      </dgm:t>
    </dgm:pt>
    <dgm:pt modelId="{033EC782-A617-4795-81AA-5F0C47FE2563}" type="parTrans" cxnId="{A3F9E788-E9FF-40AE-9C40-0221619E94CE}">
      <dgm:prSet/>
      <dgm:spPr/>
      <dgm:t>
        <a:bodyPr/>
        <a:lstStyle/>
        <a:p>
          <a:endParaRPr lang="es-EC"/>
        </a:p>
      </dgm:t>
    </dgm:pt>
    <dgm:pt modelId="{84297671-75B6-444B-9441-4FF7867B66E8}" type="sibTrans" cxnId="{A3F9E788-E9FF-40AE-9C40-0221619E94CE}">
      <dgm:prSet/>
      <dgm:spPr/>
      <dgm:t>
        <a:bodyPr/>
        <a:lstStyle/>
        <a:p>
          <a:endParaRPr lang="es-EC"/>
        </a:p>
      </dgm:t>
    </dgm:pt>
    <dgm:pt modelId="{660ACF75-F616-4D9B-A8E7-6584A2D10E27}">
      <dgm:prSet phldrT="[Texto]"/>
      <dgm:spPr/>
      <dgm:t>
        <a:bodyPr/>
        <a:lstStyle/>
        <a:p>
          <a:r>
            <a:rPr lang="es-EC" dirty="0" smtClean="0"/>
            <a:t>Delimitación Unidades Experimentales</a:t>
          </a:r>
          <a:endParaRPr lang="es-EC" dirty="0"/>
        </a:p>
      </dgm:t>
    </dgm:pt>
    <dgm:pt modelId="{825F39B6-9303-430B-895C-EBE6F175E2AC}" type="parTrans" cxnId="{404BB50A-B131-42D7-BBD4-2698C1CD747B}">
      <dgm:prSet/>
      <dgm:spPr/>
      <dgm:t>
        <a:bodyPr/>
        <a:lstStyle/>
        <a:p>
          <a:endParaRPr lang="es-EC"/>
        </a:p>
      </dgm:t>
    </dgm:pt>
    <dgm:pt modelId="{47D485A8-9B2C-44C7-B91D-B5A821FD70A6}" type="sibTrans" cxnId="{404BB50A-B131-42D7-BBD4-2698C1CD747B}">
      <dgm:prSet/>
      <dgm:spPr/>
      <dgm:t>
        <a:bodyPr/>
        <a:lstStyle/>
        <a:p>
          <a:endParaRPr lang="es-EC"/>
        </a:p>
      </dgm:t>
    </dgm:pt>
    <dgm:pt modelId="{92B4F826-656C-42F1-B89E-3357AA19BE67}">
      <dgm:prSet phldrT="[Texto]"/>
      <dgm:spPr/>
      <dgm:t>
        <a:bodyPr/>
        <a:lstStyle/>
        <a:p>
          <a:r>
            <a:rPr lang="es-EC" dirty="0" smtClean="0"/>
            <a:t>Surcado </a:t>
          </a:r>
          <a:endParaRPr lang="es-EC" dirty="0"/>
        </a:p>
      </dgm:t>
    </dgm:pt>
    <dgm:pt modelId="{5C87667B-C79F-41AD-8FA3-4077BA69209D}" type="parTrans" cxnId="{641F8C4C-1158-49FD-AA40-6DDE301D1DC7}">
      <dgm:prSet/>
      <dgm:spPr/>
      <dgm:t>
        <a:bodyPr/>
        <a:lstStyle/>
        <a:p>
          <a:endParaRPr lang="es-EC"/>
        </a:p>
      </dgm:t>
    </dgm:pt>
    <dgm:pt modelId="{CB80E7CB-2210-4FE6-86B4-3A2CF210DB35}" type="sibTrans" cxnId="{641F8C4C-1158-49FD-AA40-6DDE301D1DC7}">
      <dgm:prSet/>
      <dgm:spPr/>
      <dgm:t>
        <a:bodyPr/>
        <a:lstStyle/>
        <a:p>
          <a:endParaRPr lang="es-EC"/>
        </a:p>
      </dgm:t>
    </dgm:pt>
    <dgm:pt modelId="{852A85B4-4F37-457B-A75D-49C529D5586A}">
      <dgm:prSet phldrT="[Texto]"/>
      <dgm:spPr/>
      <dgm:t>
        <a:bodyPr/>
        <a:lstStyle/>
        <a:p>
          <a:r>
            <a:rPr lang="es-EC" dirty="0" smtClean="0"/>
            <a:t>Marcación de distancia de siembra </a:t>
          </a:r>
          <a:endParaRPr lang="es-EC" dirty="0"/>
        </a:p>
      </dgm:t>
    </dgm:pt>
    <dgm:pt modelId="{CDFCE3FE-418D-4424-B0E5-44E71290F8D6}" type="parTrans" cxnId="{11ABEC25-D409-4EE1-877F-5AFECCCB0A7B}">
      <dgm:prSet/>
      <dgm:spPr/>
      <dgm:t>
        <a:bodyPr/>
        <a:lstStyle/>
        <a:p>
          <a:endParaRPr lang="es-EC"/>
        </a:p>
      </dgm:t>
    </dgm:pt>
    <dgm:pt modelId="{8698C918-72F8-40EB-9C91-D31CA6AAA406}" type="sibTrans" cxnId="{11ABEC25-D409-4EE1-877F-5AFECCCB0A7B}">
      <dgm:prSet/>
      <dgm:spPr/>
      <dgm:t>
        <a:bodyPr/>
        <a:lstStyle/>
        <a:p>
          <a:endParaRPr lang="es-EC"/>
        </a:p>
      </dgm:t>
    </dgm:pt>
    <dgm:pt modelId="{96D3DDB3-AD3C-46D6-A368-ACC11FF8B523}">
      <dgm:prSet phldrT="[Texto]"/>
      <dgm:spPr/>
      <dgm:t>
        <a:bodyPr/>
        <a:lstStyle/>
        <a:p>
          <a:r>
            <a:rPr lang="es-EC" dirty="0" smtClean="0"/>
            <a:t>Siembra</a:t>
          </a:r>
          <a:endParaRPr lang="es-EC" dirty="0"/>
        </a:p>
      </dgm:t>
    </dgm:pt>
    <dgm:pt modelId="{F07184A7-8947-4FF8-952F-74363E4F0567}" type="parTrans" cxnId="{4EDAEBBE-DC3D-4CAA-9358-1FD8499CF4BB}">
      <dgm:prSet/>
      <dgm:spPr/>
      <dgm:t>
        <a:bodyPr/>
        <a:lstStyle/>
        <a:p>
          <a:endParaRPr lang="es-EC"/>
        </a:p>
      </dgm:t>
    </dgm:pt>
    <dgm:pt modelId="{55171E71-68E9-4FD7-8252-8FB9037AE893}" type="sibTrans" cxnId="{4EDAEBBE-DC3D-4CAA-9358-1FD8499CF4BB}">
      <dgm:prSet/>
      <dgm:spPr/>
      <dgm:t>
        <a:bodyPr/>
        <a:lstStyle/>
        <a:p>
          <a:endParaRPr lang="es-EC"/>
        </a:p>
      </dgm:t>
    </dgm:pt>
    <dgm:pt modelId="{BD5B0D88-5030-452E-A14D-6C727CB5BE5E}">
      <dgm:prSet phldrT="[Texto]"/>
      <dgm:spPr/>
      <dgm:t>
        <a:bodyPr/>
        <a:lstStyle/>
        <a:p>
          <a:r>
            <a:rPr lang="es-EC" dirty="0" smtClean="0"/>
            <a:t>Aplicación de herbicida </a:t>
          </a:r>
          <a:r>
            <a:rPr lang="es-EC" dirty="0" err="1" smtClean="0"/>
            <a:t>preemergente</a:t>
          </a:r>
          <a:endParaRPr lang="es-EC" dirty="0"/>
        </a:p>
      </dgm:t>
    </dgm:pt>
    <dgm:pt modelId="{63604528-D1DB-4C7E-BA11-8C3352C3DD2A}" type="parTrans" cxnId="{C51CE92C-9024-48C9-81B7-7B65DD3D1EFA}">
      <dgm:prSet/>
      <dgm:spPr/>
      <dgm:t>
        <a:bodyPr/>
        <a:lstStyle/>
        <a:p>
          <a:endParaRPr lang="es-EC"/>
        </a:p>
      </dgm:t>
    </dgm:pt>
    <dgm:pt modelId="{460129C5-2290-4A6E-B2A5-354C8FC4A92D}" type="sibTrans" cxnId="{C51CE92C-9024-48C9-81B7-7B65DD3D1EFA}">
      <dgm:prSet/>
      <dgm:spPr/>
      <dgm:t>
        <a:bodyPr/>
        <a:lstStyle/>
        <a:p>
          <a:endParaRPr lang="es-EC"/>
        </a:p>
      </dgm:t>
    </dgm:pt>
    <dgm:pt modelId="{8DCE05FA-A1AB-48E9-8BA0-90968B46D47B}">
      <dgm:prSet phldrT="[Texto]"/>
      <dgm:spPr/>
      <dgm:t>
        <a:bodyPr/>
        <a:lstStyle/>
        <a:p>
          <a:r>
            <a:rPr lang="es-EC" smtClean="0"/>
            <a:t>Rastrada</a:t>
          </a:r>
          <a:endParaRPr lang="es-EC" dirty="0"/>
        </a:p>
      </dgm:t>
    </dgm:pt>
    <dgm:pt modelId="{57F0CD21-25EB-4A48-A76B-B17D72CD4149}" type="sibTrans" cxnId="{4EEF5D68-E572-4B72-851E-9B55F8D069E1}">
      <dgm:prSet/>
      <dgm:spPr/>
      <dgm:t>
        <a:bodyPr/>
        <a:lstStyle/>
        <a:p>
          <a:endParaRPr lang="es-EC"/>
        </a:p>
      </dgm:t>
    </dgm:pt>
    <dgm:pt modelId="{E8447740-DD09-4D02-A361-C02382EFBEDA}" type="parTrans" cxnId="{4EEF5D68-E572-4B72-851E-9B55F8D069E1}">
      <dgm:prSet/>
      <dgm:spPr/>
      <dgm:t>
        <a:bodyPr/>
        <a:lstStyle/>
        <a:p>
          <a:endParaRPr lang="es-EC"/>
        </a:p>
      </dgm:t>
    </dgm:pt>
    <dgm:pt modelId="{B63FF111-6752-4184-A8D2-2A685045D94F}">
      <dgm:prSet phldrT="[Texto]"/>
      <dgm:spPr/>
      <dgm:t>
        <a:bodyPr/>
        <a:lstStyle/>
        <a:p>
          <a:r>
            <a:rPr lang="es-EC" dirty="0" smtClean="0"/>
            <a:t>Toma de muestra para análisis de suelo</a:t>
          </a:r>
          <a:endParaRPr lang="es-EC" dirty="0"/>
        </a:p>
      </dgm:t>
    </dgm:pt>
    <dgm:pt modelId="{DD585E59-4599-4E84-BDB9-0442AB7677C7}" type="sibTrans" cxnId="{6900B7FB-BD16-473E-8985-6ECA5C73D2F9}">
      <dgm:prSet/>
      <dgm:spPr/>
      <dgm:t>
        <a:bodyPr/>
        <a:lstStyle/>
        <a:p>
          <a:endParaRPr lang="es-EC"/>
        </a:p>
      </dgm:t>
    </dgm:pt>
    <dgm:pt modelId="{ED77FECE-ABFF-4D15-99B7-16188E9A2CBD}" type="parTrans" cxnId="{6900B7FB-BD16-473E-8985-6ECA5C73D2F9}">
      <dgm:prSet/>
      <dgm:spPr/>
      <dgm:t>
        <a:bodyPr/>
        <a:lstStyle/>
        <a:p>
          <a:endParaRPr lang="es-EC"/>
        </a:p>
      </dgm:t>
    </dgm:pt>
    <dgm:pt modelId="{2DED32AA-949F-4351-B606-8B4A9B815A17}" type="pres">
      <dgm:prSet presAssocID="{CFA67825-F41F-4BFD-8F64-5ED43FDAF44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5358F2F-0755-494E-91A8-F2E9B3A45A97}" type="pres">
      <dgm:prSet presAssocID="{EB9B8900-4F7D-4756-8535-2C4C23BFA46D}" presName="compNode" presStyleCnt="0"/>
      <dgm:spPr/>
      <dgm:t>
        <a:bodyPr/>
        <a:lstStyle/>
        <a:p>
          <a:endParaRPr lang="es-EC"/>
        </a:p>
      </dgm:t>
    </dgm:pt>
    <dgm:pt modelId="{3979447B-5797-4C3A-84EB-2D90DC1BD527}" type="pres">
      <dgm:prSet presAssocID="{EB9B8900-4F7D-4756-8535-2C4C23BFA46D}" presName="pictRect" presStyleLbl="node1" presStyleIdx="0" presStyleCnt="8" custScaleX="91827" custScaleY="110043" custLinFactX="100000" custLinFactNeighborX="124127" custLinFactNeighborY="294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16FA6BA-DC97-4D56-9987-04626434F72E}" type="pres">
      <dgm:prSet presAssocID="{EB9B8900-4F7D-4756-8535-2C4C23BFA46D}" presName="textRect" presStyleLbl="revTx" presStyleIdx="0" presStyleCnt="8" custLinFactX="21732" custLinFactNeighborX="100000" custLinFactNeighborY="3882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31373E-3C84-4881-B2F7-85BBC461E671}" type="pres">
      <dgm:prSet presAssocID="{84297671-75B6-444B-9441-4FF7867B66E8}" presName="sibTrans" presStyleLbl="sibTrans2D1" presStyleIdx="0" presStyleCnt="0"/>
      <dgm:spPr/>
      <dgm:t>
        <a:bodyPr/>
        <a:lstStyle/>
        <a:p>
          <a:endParaRPr lang="es-EC"/>
        </a:p>
      </dgm:t>
    </dgm:pt>
    <dgm:pt modelId="{8CE0B811-1836-4019-BCBC-E1AA431B3B3D}" type="pres">
      <dgm:prSet presAssocID="{B63FF111-6752-4184-A8D2-2A685045D94F}" presName="compNode" presStyleCnt="0"/>
      <dgm:spPr/>
      <dgm:t>
        <a:bodyPr/>
        <a:lstStyle/>
        <a:p>
          <a:endParaRPr lang="es-EC"/>
        </a:p>
      </dgm:t>
    </dgm:pt>
    <dgm:pt modelId="{E34FF3AF-878C-4805-8DE4-7D270DBC2940}" type="pres">
      <dgm:prSet presAssocID="{B63FF111-6752-4184-A8D2-2A685045D94F}" presName="pictRect" presStyleLbl="node1" presStyleIdx="1" presStyleCnt="8" custScaleY="107952" custLinFactX="-7797" custLinFactNeighborX="-100000" custLinFactNeighborY="431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70E7FFF-D7F9-4398-9D2D-68BC059AD017}" type="pres">
      <dgm:prSet presAssocID="{B63FF111-6752-4184-A8D2-2A685045D94F}" presName="textRect" presStyleLbl="revTx" presStyleIdx="1" presStyleCnt="8" custLinFactNeighborX="-99243" custLinFactNeighborY="1863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F1EC01-9C13-4B6E-8A3B-B831E94C7236}" type="pres">
      <dgm:prSet presAssocID="{DD585E59-4599-4E84-BDB9-0442AB7677C7}" presName="sibTrans" presStyleLbl="sibTrans2D1" presStyleIdx="0" presStyleCnt="0"/>
      <dgm:spPr/>
      <dgm:t>
        <a:bodyPr/>
        <a:lstStyle/>
        <a:p>
          <a:endParaRPr lang="es-EC"/>
        </a:p>
      </dgm:t>
    </dgm:pt>
    <dgm:pt modelId="{1D72A9E9-3BC4-4BEC-96EA-F3A23E3D1A56}" type="pres">
      <dgm:prSet presAssocID="{8DCE05FA-A1AB-48E9-8BA0-90968B46D47B}" presName="compNode" presStyleCnt="0"/>
      <dgm:spPr/>
      <dgm:t>
        <a:bodyPr/>
        <a:lstStyle/>
        <a:p>
          <a:endParaRPr lang="es-EC"/>
        </a:p>
      </dgm:t>
    </dgm:pt>
    <dgm:pt modelId="{A9F72A42-A34E-4478-8289-5AA63794145F}" type="pres">
      <dgm:prSet presAssocID="{8DCE05FA-A1AB-48E9-8BA0-90968B46D47B}" presName="pictRect" presStyleLbl="node1" presStyleIdx="2" presStyleCnt="8" custScaleX="100869" custScaleY="114538" custLinFactX="-4954" custLinFactNeighborX="-100000" custLinFactNeighborY="887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0D7D38B-2A58-4C54-8D4D-48B5E48327B2}" type="pres">
      <dgm:prSet presAssocID="{8DCE05FA-A1AB-48E9-8BA0-90968B46D47B}" presName="textRect" presStyleLbl="revTx" presStyleIdx="2" presStyleCnt="8" custLinFactNeighborX="10519" custLinFactNeighborY="3673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621B7C-B41F-48C8-81EF-B87FF0568358}" type="pres">
      <dgm:prSet presAssocID="{57F0CD21-25EB-4A48-A76B-B17D72CD4149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ED446E0-77E9-4004-AE5D-FC0A8A8C12A6}" type="pres">
      <dgm:prSet presAssocID="{660ACF75-F616-4D9B-A8E7-6584A2D10E27}" presName="compNode" presStyleCnt="0"/>
      <dgm:spPr/>
      <dgm:t>
        <a:bodyPr/>
        <a:lstStyle/>
        <a:p>
          <a:endParaRPr lang="es-EC"/>
        </a:p>
      </dgm:t>
    </dgm:pt>
    <dgm:pt modelId="{8118D5CB-597B-4336-960F-FC0D7F158A94}" type="pres">
      <dgm:prSet presAssocID="{660ACF75-F616-4D9B-A8E7-6584A2D10E27}" presName="pictRect" presStyleLbl="node1" presStyleIdx="3" presStyleCnt="8" custScaleX="98582" custScaleY="109757" custLinFactX="-124673" custLinFactY="79171" custLinFactNeighborX="-200000" custLinFactNeighborY="1000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D3834E19-1AB7-46EC-BE8B-C61284A3CD62}" type="pres">
      <dgm:prSet presAssocID="{660ACF75-F616-4D9B-A8E7-6584A2D10E27}" presName="textRect" presStyleLbl="revTx" presStyleIdx="3" presStyleCnt="8" custLinFactX="-119796" custLinFactY="168609" custLinFactNeighborX="-200000" custLinFactNeighborY="2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40C21C-A5F3-4575-B4C6-63F1BD68A8E1}" type="pres">
      <dgm:prSet presAssocID="{47D485A8-9B2C-44C7-B91D-B5A821FD70A6}" presName="sibTrans" presStyleLbl="sibTrans2D1" presStyleIdx="0" presStyleCnt="0"/>
      <dgm:spPr/>
      <dgm:t>
        <a:bodyPr/>
        <a:lstStyle/>
        <a:p>
          <a:endParaRPr lang="es-EC"/>
        </a:p>
      </dgm:t>
    </dgm:pt>
    <dgm:pt modelId="{849DAB44-C95B-44FD-9899-2EC5B479DF66}" type="pres">
      <dgm:prSet presAssocID="{92B4F826-656C-42F1-B89E-3357AA19BE67}" presName="compNode" presStyleCnt="0"/>
      <dgm:spPr/>
      <dgm:t>
        <a:bodyPr/>
        <a:lstStyle/>
        <a:p>
          <a:endParaRPr lang="es-EC"/>
        </a:p>
      </dgm:t>
    </dgm:pt>
    <dgm:pt modelId="{A38B1BD1-B332-4003-82B5-879AA0B1BA7C}" type="pres">
      <dgm:prSet presAssocID="{92B4F826-656C-42F1-B89E-3357AA19BE67}" presName="pictRect" presStyleLbl="node1" presStyleIdx="4" presStyleCnt="8" custScaleX="93782" custScaleY="107231" custLinFactX="131698" custLinFactY="-72629" custLinFactNeighborX="200000" custLinFactNeighborY="-10000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48A1130-01C3-4C53-B6C0-85EF4A6A954B}" type="pres">
      <dgm:prSet presAssocID="{92B4F826-656C-42F1-B89E-3357AA19BE67}" presName="textRect" presStyleLbl="revTx" presStyleIdx="4" presStyleCnt="8" custLinFactX="132827" custLinFactY="-100000" custLinFactNeighborX="200000" custLinFactNeighborY="-1964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D84469-3806-4BD9-8614-0D67F9585766}" type="pres">
      <dgm:prSet presAssocID="{CB80E7CB-2210-4FE6-86B4-3A2CF210DB3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F310937C-2FA2-4147-A6DF-2A15C70B0994}" type="pres">
      <dgm:prSet presAssocID="{852A85B4-4F37-457B-A75D-49C529D5586A}" presName="compNode" presStyleCnt="0"/>
      <dgm:spPr/>
      <dgm:t>
        <a:bodyPr/>
        <a:lstStyle/>
        <a:p>
          <a:endParaRPr lang="es-EC"/>
        </a:p>
      </dgm:t>
    </dgm:pt>
    <dgm:pt modelId="{8E893B92-801A-42D5-8C27-2C97BC011B8C}" type="pres">
      <dgm:prSet presAssocID="{852A85B4-4F37-457B-A75D-49C529D5586A}" presName="pictRect" presStyleLbl="node1" presStyleIdx="5" presStyleCnt="8" custScaleX="95494" custScaleY="118198" custLinFactNeighborX="11991" custLinFactNeighborY="51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5EE2D1AD-181F-43A8-BF37-6DD040897B11}" type="pres">
      <dgm:prSet presAssocID="{852A85B4-4F37-457B-A75D-49C529D5586A}" presName="textRect" presStyleLbl="revTx" presStyleIdx="5" presStyleCnt="8" custLinFactNeighborX="26546" custLinFactNeighborY="3493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E9F860-C024-4438-9047-EB71E9DE1EA8}" type="pres">
      <dgm:prSet presAssocID="{8698C918-72F8-40EB-9C91-D31CA6AAA406}" presName="sibTrans" presStyleLbl="sibTrans2D1" presStyleIdx="0" presStyleCnt="0"/>
      <dgm:spPr/>
      <dgm:t>
        <a:bodyPr/>
        <a:lstStyle/>
        <a:p>
          <a:endParaRPr lang="es-EC"/>
        </a:p>
      </dgm:t>
    </dgm:pt>
    <dgm:pt modelId="{6F34668C-2556-4E7C-AC9A-82AD18ADABE0}" type="pres">
      <dgm:prSet presAssocID="{96D3DDB3-AD3C-46D6-A368-ACC11FF8B523}" presName="compNode" presStyleCnt="0"/>
      <dgm:spPr/>
      <dgm:t>
        <a:bodyPr/>
        <a:lstStyle/>
        <a:p>
          <a:endParaRPr lang="es-EC"/>
        </a:p>
      </dgm:t>
    </dgm:pt>
    <dgm:pt modelId="{937B9C26-FA9F-4B71-8558-A4285EE81C9C}" type="pres">
      <dgm:prSet presAssocID="{96D3DDB3-AD3C-46D6-A368-ACC11FF8B523}" presName="pictRect" presStyleLbl="node1" presStyleIdx="6" presStyleCnt="8" custScaleX="83163" custScaleY="117128" custLinFactX="15485" custLinFactNeighborX="100000" custLinFactNeighborY="785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C32A1B3C-AC6C-4A62-8261-F74564B8E1FD}" type="pres">
      <dgm:prSet presAssocID="{96D3DDB3-AD3C-46D6-A368-ACC11FF8B523}" presName="textRect" presStyleLbl="revTx" presStyleIdx="6" presStyleCnt="8" custLinFactNeighborX="14226" custLinFactNeighborY="404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B6CB81-0E60-4384-9D15-5C33D80DFC8E}" type="pres">
      <dgm:prSet presAssocID="{55171E71-68E9-4FD7-8252-8FB9037AE893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E15ED7C-D38A-450D-A518-129DE716AD50}" type="pres">
      <dgm:prSet presAssocID="{BD5B0D88-5030-452E-A14D-6C727CB5BE5E}" presName="compNode" presStyleCnt="0"/>
      <dgm:spPr/>
      <dgm:t>
        <a:bodyPr/>
        <a:lstStyle/>
        <a:p>
          <a:endParaRPr lang="es-EC"/>
        </a:p>
      </dgm:t>
    </dgm:pt>
    <dgm:pt modelId="{292CF9EF-9000-4253-9F1E-C3B94E9C35A6}" type="pres">
      <dgm:prSet presAssocID="{BD5B0D88-5030-452E-A14D-6C727CB5BE5E}" presName="pictRect" presStyleLbl="node1" presStyleIdx="7" presStyleCnt="8" custScaleX="87053" custScaleY="117128" custLinFactX="-1207" custLinFactNeighborX="-100000" custLinFactNeighborY="785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7631090-BE40-46A3-96C5-5B7BE5B21DB7}" type="pres">
      <dgm:prSet presAssocID="{BD5B0D88-5030-452E-A14D-6C727CB5BE5E}" presName="textRect" presStyleLbl="revTx" presStyleIdx="7" presStyleCnt="8" custLinFactNeighborX="-5265" custLinFactNeighborY="404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EEF5D68-E572-4B72-851E-9B55F8D069E1}" srcId="{CFA67825-F41F-4BFD-8F64-5ED43FDAF44C}" destId="{8DCE05FA-A1AB-48E9-8BA0-90968B46D47B}" srcOrd="2" destOrd="0" parTransId="{E8447740-DD09-4D02-A361-C02382EFBEDA}" sibTransId="{57F0CD21-25EB-4A48-A76B-B17D72CD4149}"/>
    <dgm:cxn modelId="{B67DBE1C-5AA1-4481-B990-BB499B1E974E}" type="presOf" srcId="{84297671-75B6-444B-9441-4FF7867B66E8}" destId="{9131373E-3C84-4881-B2F7-85BBC461E671}" srcOrd="0" destOrd="0" presId="urn:microsoft.com/office/officeart/2005/8/layout/pList1#1"/>
    <dgm:cxn modelId="{404BB50A-B131-42D7-BBD4-2698C1CD747B}" srcId="{CFA67825-F41F-4BFD-8F64-5ED43FDAF44C}" destId="{660ACF75-F616-4D9B-A8E7-6584A2D10E27}" srcOrd="3" destOrd="0" parTransId="{825F39B6-9303-430B-895C-EBE6F175E2AC}" sibTransId="{47D485A8-9B2C-44C7-B91D-B5A821FD70A6}"/>
    <dgm:cxn modelId="{B489F1EF-7BE7-4706-A628-3A78139E35C1}" type="presOf" srcId="{CFA67825-F41F-4BFD-8F64-5ED43FDAF44C}" destId="{2DED32AA-949F-4351-B606-8B4A9B815A17}" srcOrd="0" destOrd="0" presId="urn:microsoft.com/office/officeart/2005/8/layout/pList1#1"/>
    <dgm:cxn modelId="{25DA47C3-F852-4233-B1A8-EA8519E10287}" type="presOf" srcId="{CB80E7CB-2210-4FE6-86B4-3A2CF210DB35}" destId="{14D84469-3806-4BD9-8614-0D67F9585766}" srcOrd="0" destOrd="0" presId="urn:microsoft.com/office/officeart/2005/8/layout/pList1#1"/>
    <dgm:cxn modelId="{A3F9E788-E9FF-40AE-9C40-0221619E94CE}" srcId="{CFA67825-F41F-4BFD-8F64-5ED43FDAF44C}" destId="{EB9B8900-4F7D-4756-8535-2C4C23BFA46D}" srcOrd="0" destOrd="0" parTransId="{033EC782-A617-4795-81AA-5F0C47FE2563}" sibTransId="{84297671-75B6-444B-9441-4FF7867B66E8}"/>
    <dgm:cxn modelId="{4EDAEBBE-DC3D-4CAA-9358-1FD8499CF4BB}" srcId="{CFA67825-F41F-4BFD-8F64-5ED43FDAF44C}" destId="{96D3DDB3-AD3C-46D6-A368-ACC11FF8B523}" srcOrd="6" destOrd="0" parTransId="{F07184A7-8947-4FF8-952F-74363E4F0567}" sibTransId="{55171E71-68E9-4FD7-8252-8FB9037AE893}"/>
    <dgm:cxn modelId="{0B89B677-37E9-453D-B676-7ABD42A3BDE9}" type="presOf" srcId="{8698C918-72F8-40EB-9C91-D31CA6AAA406}" destId="{C3E9F860-C024-4438-9047-EB71E9DE1EA8}" srcOrd="0" destOrd="0" presId="urn:microsoft.com/office/officeart/2005/8/layout/pList1#1"/>
    <dgm:cxn modelId="{0EA0603D-068C-4111-B2C0-7A689F5F7AE8}" type="presOf" srcId="{57F0CD21-25EB-4A48-A76B-B17D72CD4149}" destId="{AE621B7C-B41F-48C8-81EF-B87FF0568358}" srcOrd="0" destOrd="0" presId="urn:microsoft.com/office/officeart/2005/8/layout/pList1#1"/>
    <dgm:cxn modelId="{641F8C4C-1158-49FD-AA40-6DDE301D1DC7}" srcId="{CFA67825-F41F-4BFD-8F64-5ED43FDAF44C}" destId="{92B4F826-656C-42F1-B89E-3357AA19BE67}" srcOrd="4" destOrd="0" parTransId="{5C87667B-C79F-41AD-8FA3-4077BA69209D}" sibTransId="{CB80E7CB-2210-4FE6-86B4-3A2CF210DB35}"/>
    <dgm:cxn modelId="{6900B7FB-BD16-473E-8985-6ECA5C73D2F9}" srcId="{CFA67825-F41F-4BFD-8F64-5ED43FDAF44C}" destId="{B63FF111-6752-4184-A8D2-2A685045D94F}" srcOrd="1" destOrd="0" parTransId="{ED77FECE-ABFF-4D15-99B7-16188E9A2CBD}" sibTransId="{DD585E59-4599-4E84-BDB9-0442AB7677C7}"/>
    <dgm:cxn modelId="{8706C7B0-18B8-4A2C-9370-98AAB25424AF}" type="presOf" srcId="{EB9B8900-4F7D-4756-8535-2C4C23BFA46D}" destId="{A16FA6BA-DC97-4D56-9987-04626434F72E}" srcOrd="0" destOrd="0" presId="urn:microsoft.com/office/officeart/2005/8/layout/pList1#1"/>
    <dgm:cxn modelId="{11ABEC25-D409-4EE1-877F-5AFECCCB0A7B}" srcId="{CFA67825-F41F-4BFD-8F64-5ED43FDAF44C}" destId="{852A85B4-4F37-457B-A75D-49C529D5586A}" srcOrd="5" destOrd="0" parTransId="{CDFCE3FE-418D-4424-B0E5-44E71290F8D6}" sibTransId="{8698C918-72F8-40EB-9C91-D31CA6AAA406}"/>
    <dgm:cxn modelId="{C51CE92C-9024-48C9-81B7-7B65DD3D1EFA}" srcId="{CFA67825-F41F-4BFD-8F64-5ED43FDAF44C}" destId="{BD5B0D88-5030-452E-A14D-6C727CB5BE5E}" srcOrd="7" destOrd="0" parTransId="{63604528-D1DB-4C7E-BA11-8C3352C3DD2A}" sibTransId="{460129C5-2290-4A6E-B2A5-354C8FC4A92D}"/>
    <dgm:cxn modelId="{9AF49EEA-2E60-4CCF-8410-4AA5A9134A4D}" type="presOf" srcId="{660ACF75-F616-4D9B-A8E7-6584A2D10E27}" destId="{D3834E19-1AB7-46EC-BE8B-C61284A3CD62}" srcOrd="0" destOrd="0" presId="urn:microsoft.com/office/officeart/2005/8/layout/pList1#1"/>
    <dgm:cxn modelId="{974B9E87-8AFD-4CC5-9F85-8527ED6C3EC2}" type="presOf" srcId="{55171E71-68E9-4FD7-8252-8FB9037AE893}" destId="{B5B6CB81-0E60-4384-9D15-5C33D80DFC8E}" srcOrd="0" destOrd="0" presId="urn:microsoft.com/office/officeart/2005/8/layout/pList1#1"/>
    <dgm:cxn modelId="{C4F70EC1-F2A1-4D81-91CC-E4865C9B0E50}" type="presOf" srcId="{BD5B0D88-5030-452E-A14D-6C727CB5BE5E}" destId="{27631090-BE40-46A3-96C5-5B7BE5B21DB7}" srcOrd="0" destOrd="0" presId="urn:microsoft.com/office/officeart/2005/8/layout/pList1#1"/>
    <dgm:cxn modelId="{672985D6-898C-4FEE-B9F7-987034B67361}" type="presOf" srcId="{8DCE05FA-A1AB-48E9-8BA0-90968B46D47B}" destId="{00D7D38B-2A58-4C54-8D4D-48B5E48327B2}" srcOrd="0" destOrd="0" presId="urn:microsoft.com/office/officeart/2005/8/layout/pList1#1"/>
    <dgm:cxn modelId="{90994F5D-A55A-4C72-85B3-4F7A425C7454}" type="presOf" srcId="{852A85B4-4F37-457B-A75D-49C529D5586A}" destId="{5EE2D1AD-181F-43A8-BF37-6DD040897B11}" srcOrd="0" destOrd="0" presId="urn:microsoft.com/office/officeart/2005/8/layout/pList1#1"/>
    <dgm:cxn modelId="{A6C956F2-7D56-475E-A758-60B748059628}" type="presOf" srcId="{96D3DDB3-AD3C-46D6-A368-ACC11FF8B523}" destId="{C32A1B3C-AC6C-4A62-8261-F74564B8E1FD}" srcOrd="0" destOrd="0" presId="urn:microsoft.com/office/officeart/2005/8/layout/pList1#1"/>
    <dgm:cxn modelId="{2F4BBA89-F4FD-44E1-B340-E997AE0A78FB}" type="presOf" srcId="{DD585E59-4599-4E84-BDB9-0442AB7677C7}" destId="{F0F1EC01-9C13-4B6E-8A3B-B831E94C7236}" srcOrd="0" destOrd="0" presId="urn:microsoft.com/office/officeart/2005/8/layout/pList1#1"/>
    <dgm:cxn modelId="{A13D3CB2-48AE-4F22-B46D-58925E37E53C}" type="presOf" srcId="{92B4F826-656C-42F1-B89E-3357AA19BE67}" destId="{448A1130-01C3-4C53-B6C0-85EF4A6A954B}" srcOrd="0" destOrd="0" presId="urn:microsoft.com/office/officeart/2005/8/layout/pList1#1"/>
    <dgm:cxn modelId="{416F2CD1-A7F8-4CC7-9C83-0AE74D675352}" type="presOf" srcId="{47D485A8-9B2C-44C7-B91D-B5A821FD70A6}" destId="{E840C21C-A5F3-4575-B4C6-63F1BD68A8E1}" srcOrd="0" destOrd="0" presId="urn:microsoft.com/office/officeart/2005/8/layout/pList1#1"/>
    <dgm:cxn modelId="{37560D31-D004-4185-AC86-C4E2AFED382D}" type="presOf" srcId="{B63FF111-6752-4184-A8D2-2A685045D94F}" destId="{170E7FFF-D7F9-4398-9D2D-68BC059AD017}" srcOrd="0" destOrd="0" presId="urn:microsoft.com/office/officeart/2005/8/layout/pList1#1"/>
    <dgm:cxn modelId="{51077F2B-0000-4CBF-8092-505AE640B48C}" type="presParOf" srcId="{2DED32AA-949F-4351-B606-8B4A9B815A17}" destId="{C5358F2F-0755-494E-91A8-F2E9B3A45A97}" srcOrd="0" destOrd="0" presId="urn:microsoft.com/office/officeart/2005/8/layout/pList1#1"/>
    <dgm:cxn modelId="{1AA0D30F-6E0E-4A6F-B3FD-301BF508484A}" type="presParOf" srcId="{C5358F2F-0755-494E-91A8-F2E9B3A45A97}" destId="{3979447B-5797-4C3A-84EB-2D90DC1BD527}" srcOrd="0" destOrd="0" presId="urn:microsoft.com/office/officeart/2005/8/layout/pList1#1"/>
    <dgm:cxn modelId="{59EC27CE-1D00-4655-B162-D77E366213FD}" type="presParOf" srcId="{C5358F2F-0755-494E-91A8-F2E9B3A45A97}" destId="{A16FA6BA-DC97-4D56-9987-04626434F72E}" srcOrd="1" destOrd="0" presId="urn:microsoft.com/office/officeart/2005/8/layout/pList1#1"/>
    <dgm:cxn modelId="{C612D59F-7233-4DFD-897E-39842CA29BB4}" type="presParOf" srcId="{2DED32AA-949F-4351-B606-8B4A9B815A17}" destId="{9131373E-3C84-4881-B2F7-85BBC461E671}" srcOrd="1" destOrd="0" presId="urn:microsoft.com/office/officeart/2005/8/layout/pList1#1"/>
    <dgm:cxn modelId="{09A888B6-F204-4538-AE4A-F043AEBE69D8}" type="presParOf" srcId="{2DED32AA-949F-4351-B606-8B4A9B815A17}" destId="{8CE0B811-1836-4019-BCBC-E1AA431B3B3D}" srcOrd="2" destOrd="0" presId="urn:microsoft.com/office/officeart/2005/8/layout/pList1#1"/>
    <dgm:cxn modelId="{B8E01FEB-6347-4D8F-BFB1-6B19F0BD2433}" type="presParOf" srcId="{8CE0B811-1836-4019-BCBC-E1AA431B3B3D}" destId="{E34FF3AF-878C-4805-8DE4-7D270DBC2940}" srcOrd="0" destOrd="0" presId="urn:microsoft.com/office/officeart/2005/8/layout/pList1#1"/>
    <dgm:cxn modelId="{2C9E9D04-E784-439E-9AFC-3E0D3AA8CB1E}" type="presParOf" srcId="{8CE0B811-1836-4019-BCBC-E1AA431B3B3D}" destId="{170E7FFF-D7F9-4398-9D2D-68BC059AD017}" srcOrd="1" destOrd="0" presId="urn:microsoft.com/office/officeart/2005/8/layout/pList1#1"/>
    <dgm:cxn modelId="{B3A5638D-0433-4C46-9D2D-65740A34E141}" type="presParOf" srcId="{2DED32AA-949F-4351-B606-8B4A9B815A17}" destId="{F0F1EC01-9C13-4B6E-8A3B-B831E94C7236}" srcOrd="3" destOrd="0" presId="urn:microsoft.com/office/officeart/2005/8/layout/pList1#1"/>
    <dgm:cxn modelId="{90107F36-F23A-4A57-B1E0-4833E18BA5E2}" type="presParOf" srcId="{2DED32AA-949F-4351-B606-8B4A9B815A17}" destId="{1D72A9E9-3BC4-4BEC-96EA-F3A23E3D1A56}" srcOrd="4" destOrd="0" presId="urn:microsoft.com/office/officeart/2005/8/layout/pList1#1"/>
    <dgm:cxn modelId="{DD15F1B6-B16D-4322-9583-8B32D051546C}" type="presParOf" srcId="{1D72A9E9-3BC4-4BEC-96EA-F3A23E3D1A56}" destId="{A9F72A42-A34E-4478-8289-5AA63794145F}" srcOrd="0" destOrd="0" presId="urn:microsoft.com/office/officeart/2005/8/layout/pList1#1"/>
    <dgm:cxn modelId="{5F38F8F5-C7CB-420C-8267-61F2C76C1749}" type="presParOf" srcId="{1D72A9E9-3BC4-4BEC-96EA-F3A23E3D1A56}" destId="{00D7D38B-2A58-4C54-8D4D-48B5E48327B2}" srcOrd="1" destOrd="0" presId="urn:microsoft.com/office/officeart/2005/8/layout/pList1#1"/>
    <dgm:cxn modelId="{54C022B3-B395-4547-8BEB-A4969AFDBD92}" type="presParOf" srcId="{2DED32AA-949F-4351-B606-8B4A9B815A17}" destId="{AE621B7C-B41F-48C8-81EF-B87FF0568358}" srcOrd="5" destOrd="0" presId="urn:microsoft.com/office/officeart/2005/8/layout/pList1#1"/>
    <dgm:cxn modelId="{32F1A570-9165-4805-AB15-5D3D21AE2A6F}" type="presParOf" srcId="{2DED32AA-949F-4351-B606-8B4A9B815A17}" destId="{BED446E0-77E9-4004-AE5D-FC0A8A8C12A6}" srcOrd="6" destOrd="0" presId="urn:microsoft.com/office/officeart/2005/8/layout/pList1#1"/>
    <dgm:cxn modelId="{D3102AF3-C600-428C-AE1E-96B44A6142BF}" type="presParOf" srcId="{BED446E0-77E9-4004-AE5D-FC0A8A8C12A6}" destId="{8118D5CB-597B-4336-960F-FC0D7F158A94}" srcOrd="0" destOrd="0" presId="urn:microsoft.com/office/officeart/2005/8/layout/pList1#1"/>
    <dgm:cxn modelId="{3A6254A0-1378-401F-BAB2-88B3E672B8B8}" type="presParOf" srcId="{BED446E0-77E9-4004-AE5D-FC0A8A8C12A6}" destId="{D3834E19-1AB7-46EC-BE8B-C61284A3CD62}" srcOrd="1" destOrd="0" presId="urn:microsoft.com/office/officeart/2005/8/layout/pList1#1"/>
    <dgm:cxn modelId="{A743ACDB-4C7B-440F-96DD-1778779F6E70}" type="presParOf" srcId="{2DED32AA-949F-4351-B606-8B4A9B815A17}" destId="{E840C21C-A5F3-4575-B4C6-63F1BD68A8E1}" srcOrd="7" destOrd="0" presId="urn:microsoft.com/office/officeart/2005/8/layout/pList1#1"/>
    <dgm:cxn modelId="{AD451130-5534-43DA-BE44-8D30A1105F1F}" type="presParOf" srcId="{2DED32AA-949F-4351-B606-8B4A9B815A17}" destId="{849DAB44-C95B-44FD-9899-2EC5B479DF66}" srcOrd="8" destOrd="0" presId="urn:microsoft.com/office/officeart/2005/8/layout/pList1#1"/>
    <dgm:cxn modelId="{92984583-65CA-436E-8BE0-9C8291E8161E}" type="presParOf" srcId="{849DAB44-C95B-44FD-9899-2EC5B479DF66}" destId="{A38B1BD1-B332-4003-82B5-879AA0B1BA7C}" srcOrd="0" destOrd="0" presId="urn:microsoft.com/office/officeart/2005/8/layout/pList1#1"/>
    <dgm:cxn modelId="{6648EDB6-B21E-4B5F-8948-CCC60E7A98C1}" type="presParOf" srcId="{849DAB44-C95B-44FD-9899-2EC5B479DF66}" destId="{448A1130-01C3-4C53-B6C0-85EF4A6A954B}" srcOrd="1" destOrd="0" presId="urn:microsoft.com/office/officeart/2005/8/layout/pList1#1"/>
    <dgm:cxn modelId="{B9718F06-AC61-4A8B-B03D-65F5CE6E7BA5}" type="presParOf" srcId="{2DED32AA-949F-4351-B606-8B4A9B815A17}" destId="{14D84469-3806-4BD9-8614-0D67F9585766}" srcOrd="9" destOrd="0" presId="urn:microsoft.com/office/officeart/2005/8/layout/pList1#1"/>
    <dgm:cxn modelId="{B0D5F39E-4415-42E6-80EC-2448CEBEAC6A}" type="presParOf" srcId="{2DED32AA-949F-4351-B606-8B4A9B815A17}" destId="{F310937C-2FA2-4147-A6DF-2A15C70B0994}" srcOrd="10" destOrd="0" presId="urn:microsoft.com/office/officeart/2005/8/layout/pList1#1"/>
    <dgm:cxn modelId="{CB6B4E5C-0A4E-4117-A935-C32123C38979}" type="presParOf" srcId="{F310937C-2FA2-4147-A6DF-2A15C70B0994}" destId="{8E893B92-801A-42D5-8C27-2C97BC011B8C}" srcOrd="0" destOrd="0" presId="urn:microsoft.com/office/officeart/2005/8/layout/pList1#1"/>
    <dgm:cxn modelId="{98627014-CA1F-4778-A68D-8AEB558FAE1D}" type="presParOf" srcId="{F310937C-2FA2-4147-A6DF-2A15C70B0994}" destId="{5EE2D1AD-181F-43A8-BF37-6DD040897B11}" srcOrd="1" destOrd="0" presId="urn:microsoft.com/office/officeart/2005/8/layout/pList1#1"/>
    <dgm:cxn modelId="{F2FD8286-CBF4-489E-9304-B51B06E29E5E}" type="presParOf" srcId="{2DED32AA-949F-4351-B606-8B4A9B815A17}" destId="{C3E9F860-C024-4438-9047-EB71E9DE1EA8}" srcOrd="11" destOrd="0" presId="urn:microsoft.com/office/officeart/2005/8/layout/pList1#1"/>
    <dgm:cxn modelId="{F98D6AEA-B08C-4378-9746-904DCCD44A5B}" type="presParOf" srcId="{2DED32AA-949F-4351-B606-8B4A9B815A17}" destId="{6F34668C-2556-4E7C-AC9A-82AD18ADABE0}" srcOrd="12" destOrd="0" presId="urn:microsoft.com/office/officeart/2005/8/layout/pList1#1"/>
    <dgm:cxn modelId="{D67AA948-6B25-43AA-BF93-447719E69532}" type="presParOf" srcId="{6F34668C-2556-4E7C-AC9A-82AD18ADABE0}" destId="{937B9C26-FA9F-4B71-8558-A4285EE81C9C}" srcOrd="0" destOrd="0" presId="urn:microsoft.com/office/officeart/2005/8/layout/pList1#1"/>
    <dgm:cxn modelId="{A45EACFC-F0D2-457B-9F61-60E1C5576984}" type="presParOf" srcId="{6F34668C-2556-4E7C-AC9A-82AD18ADABE0}" destId="{C32A1B3C-AC6C-4A62-8261-F74564B8E1FD}" srcOrd="1" destOrd="0" presId="urn:microsoft.com/office/officeart/2005/8/layout/pList1#1"/>
    <dgm:cxn modelId="{802F56B5-5CE8-463A-A6CB-8268AB09BA40}" type="presParOf" srcId="{2DED32AA-949F-4351-B606-8B4A9B815A17}" destId="{B5B6CB81-0E60-4384-9D15-5C33D80DFC8E}" srcOrd="13" destOrd="0" presId="urn:microsoft.com/office/officeart/2005/8/layout/pList1#1"/>
    <dgm:cxn modelId="{1B31C877-9F70-4DA4-9688-64F8E4AF2F63}" type="presParOf" srcId="{2DED32AA-949F-4351-B606-8B4A9B815A17}" destId="{BE15ED7C-D38A-450D-A518-129DE716AD50}" srcOrd="14" destOrd="0" presId="urn:microsoft.com/office/officeart/2005/8/layout/pList1#1"/>
    <dgm:cxn modelId="{D3B70DC6-DDC5-48C2-8842-F7AE3FAAECD0}" type="presParOf" srcId="{BE15ED7C-D38A-450D-A518-129DE716AD50}" destId="{292CF9EF-9000-4253-9F1E-C3B94E9C35A6}" srcOrd="0" destOrd="0" presId="urn:microsoft.com/office/officeart/2005/8/layout/pList1#1"/>
    <dgm:cxn modelId="{B53037B8-B54D-473B-AC4D-E7B0C719541D}" type="presParOf" srcId="{BE15ED7C-D38A-450D-A518-129DE716AD50}" destId="{27631090-BE40-46A3-96C5-5B7BE5B21DB7}" srcOrd="1" destOrd="0" presId="urn:microsoft.com/office/officeart/2005/8/layout/pList1#1"/>
  </dgm:cxnLst>
  <dgm:bg>
    <a:gradFill flip="none" rotWithShape="1">
      <a:gsLst>
        <a:gs pos="0">
          <a:schemeClr val="accent1">
            <a:shade val="30000"/>
            <a:satMod val="115000"/>
          </a:schemeClr>
        </a:gs>
        <a:gs pos="50000">
          <a:schemeClr val="accent1">
            <a:shade val="67500"/>
            <a:satMod val="115000"/>
          </a:schemeClr>
        </a:gs>
        <a:gs pos="100000">
          <a:schemeClr val="accent1">
            <a:shade val="100000"/>
            <a:satMod val="115000"/>
          </a:schemeClr>
        </a:gs>
      </a:gsLst>
      <a:lin ang="27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A67825-F41F-4BFD-8F64-5ED43FDAF44C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B9B8900-4F7D-4756-8535-2C4C23BFA46D}">
      <dgm:prSet phldrT="[Texto]"/>
      <dgm:spPr/>
      <dgm:t>
        <a:bodyPr/>
        <a:lstStyle/>
        <a:p>
          <a:r>
            <a:rPr lang="es-EC" dirty="0" smtClean="0"/>
            <a:t>Aporque </a:t>
          </a:r>
          <a:endParaRPr lang="es-EC" dirty="0"/>
        </a:p>
      </dgm:t>
    </dgm:pt>
    <dgm:pt modelId="{033EC782-A617-4795-81AA-5F0C47FE2563}" type="parTrans" cxnId="{A3F9E788-E9FF-40AE-9C40-0221619E94CE}">
      <dgm:prSet/>
      <dgm:spPr/>
      <dgm:t>
        <a:bodyPr/>
        <a:lstStyle/>
        <a:p>
          <a:endParaRPr lang="es-EC"/>
        </a:p>
      </dgm:t>
    </dgm:pt>
    <dgm:pt modelId="{84297671-75B6-444B-9441-4FF7867B66E8}" type="sibTrans" cxnId="{A3F9E788-E9FF-40AE-9C40-0221619E94CE}">
      <dgm:prSet/>
      <dgm:spPr/>
      <dgm:t>
        <a:bodyPr/>
        <a:lstStyle/>
        <a:p>
          <a:endParaRPr lang="es-EC"/>
        </a:p>
      </dgm:t>
    </dgm:pt>
    <dgm:pt modelId="{660ACF75-F616-4D9B-A8E7-6584A2D10E27}">
      <dgm:prSet phldrT="[Texto]"/>
      <dgm:spPr/>
      <dgm:t>
        <a:bodyPr/>
        <a:lstStyle/>
        <a:p>
          <a:r>
            <a:rPr lang="es-EC" dirty="0" smtClean="0"/>
            <a:t>Cosecha</a:t>
          </a:r>
          <a:endParaRPr lang="es-EC" dirty="0"/>
        </a:p>
      </dgm:t>
    </dgm:pt>
    <dgm:pt modelId="{825F39B6-9303-430B-895C-EBE6F175E2AC}" type="parTrans" cxnId="{404BB50A-B131-42D7-BBD4-2698C1CD747B}">
      <dgm:prSet/>
      <dgm:spPr/>
      <dgm:t>
        <a:bodyPr/>
        <a:lstStyle/>
        <a:p>
          <a:endParaRPr lang="es-EC"/>
        </a:p>
      </dgm:t>
    </dgm:pt>
    <dgm:pt modelId="{47D485A8-9B2C-44C7-B91D-B5A821FD70A6}" type="sibTrans" cxnId="{404BB50A-B131-42D7-BBD4-2698C1CD747B}">
      <dgm:prSet/>
      <dgm:spPr/>
      <dgm:t>
        <a:bodyPr/>
        <a:lstStyle/>
        <a:p>
          <a:endParaRPr lang="es-EC"/>
        </a:p>
      </dgm:t>
    </dgm:pt>
    <dgm:pt modelId="{92B4F826-656C-42F1-B89E-3357AA19BE67}">
      <dgm:prSet phldrT="[Texto]"/>
      <dgm:spPr/>
      <dgm:t>
        <a:bodyPr/>
        <a:lstStyle/>
        <a:p>
          <a:r>
            <a:rPr lang="es-EC" dirty="0" smtClean="0"/>
            <a:t>Cosecha </a:t>
          </a:r>
          <a:endParaRPr lang="es-EC" dirty="0"/>
        </a:p>
      </dgm:t>
    </dgm:pt>
    <dgm:pt modelId="{5C87667B-C79F-41AD-8FA3-4077BA69209D}" type="parTrans" cxnId="{641F8C4C-1158-49FD-AA40-6DDE301D1DC7}">
      <dgm:prSet/>
      <dgm:spPr/>
      <dgm:t>
        <a:bodyPr/>
        <a:lstStyle/>
        <a:p>
          <a:endParaRPr lang="es-EC"/>
        </a:p>
      </dgm:t>
    </dgm:pt>
    <dgm:pt modelId="{CB80E7CB-2210-4FE6-86B4-3A2CF210DB35}" type="sibTrans" cxnId="{641F8C4C-1158-49FD-AA40-6DDE301D1DC7}">
      <dgm:prSet/>
      <dgm:spPr/>
      <dgm:t>
        <a:bodyPr/>
        <a:lstStyle/>
        <a:p>
          <a:endParaRPr lang="es-EC"/>
        </a:p>
      </dgm:t>
    </dgm:pt>
    <dgm:pt modelId="{852A85B4-4F37-457B-A75D-49C529D5586A}">
      <dgm:prSet phldrT="[Texto]"/>
      <dgm:spPr/>
      <dgm:t>
        <a:bodyPr/>
        <a:lstStyle/>
        <a:p>
          <a:r>
            <a:rPr lang="es-EC" dirty="0" smtClean="0"/>
            <a:t>Picado </a:t>
          </a:r>
          <a:endParaRPr lang="es-EC" dirty="0"/>
        </a:p>
      </dgm:t>
    </dgm:pt>
    <dgm:pt modelId="{CDFCE3FE-418D-4424-B0E5-44E71290F8D6}" type="parTrans" cxnId="{11ABEC25-D409-4EE1-877F-5AFECCCB0A7B}">
      <dgm:prSet/>
      <dgm:spPr/>
      <dgm:t>
        <a:bodyPr/>
        <a:lstStyle/>
        <a:p>
          <a:endParaRPr lang="es-EC"/>
        </a:p>
      </dgm:t>
    </dgm:pt>
    <dgm:pt modelId="{8698C918-72F8-40EB-9C91-D31CA6AAA406}" type="sibTrans" cxnId="{11ABEC25-D409-4EE1-877F-5AFECCCB0A7B}">
      <dgm:prSet/>
      <dgm:spPr/>
      <dgm:t>
        <a:bodyPr/>
        <a:lstStyle/>
        <a:p>
          <a:endParaRPr lang="es-EC"/>
        </a:p>
      </dgm:t>
    </dgm:pt>
    <dgm:pt modelId="{96D3DDB3-AD3C-46D6-A368-ACC11FF8B523}">
      <dgm:prSet phldrT="[Texto]"/>
      <dgm:spPr/>
      <dgm:t>
        <a:bodyPr/>
        <a:lstStyle/>
        <a:p>
          <a:r>
            <a:rPr lang="es-EC" dirty="0" smtClean="0"/>
            <a:t>Elaboración de </a:t>
          </a:r>
          <a:r>
            <a:rPr lang="es-EC" dirty="0" err="1" smtClean="0"/>
            <a:t>microsilos</a:t>
          </a:r>
          <a:endParaRPr lang="es-EC" dirty="0"/>
        </a:p>
      </dgm:t>
    </dgm:pt>
    <dgm:pt modelId="{F07184A7-8947-4FF8-952F-74363E4F0567}" type="parTrans" cxnId="{4EDAEBBE-DC3D-4CAA-9358-1FD8499CF4BB}">
      <dgm:prSet/>
      <dgm:spPr/>
      <dgm:t>
        <a:bodyPr/>
        <a:lstStyle/>
        <a:p>
          <a:endParaRPr lang="es-EC"/>
        </a:p>
      </dgm:t>
    </dgm:pt>
    <dgm:pt modelId="{55171E71-68E9-4FD7-8252-8FB9037AE893}" type="sibTrans" cxnId="{4EDAEBBE-DC3D-4CAA-9358-1FD8499CF4BB}">
      <dgm:prSet/>
      <dgm:spPr/>
      <dgm:t>
        <a:bodyPr/>
        <a:lstStyle/>
        <a:p>
          <a:endParaRPr lang="es-EC"/>
        </a:p>
      </dgm:t>
    </dgm:pt>
    <dgm:pt modelId="{BD5B0D88-5030-452E-A14D-6C727CB5BE5E}">
      <dgm:prSet phldrT="[Texto]"/>
      <dgm:spPr/>
      <dgm:t>
        <a:bodyPr/>
        <a:lstStyle/>
        <a:p>
          <a:r>
            <a:rPr lang="es-EC" dirty="0" err="1" smtClean="0"/>
            <a:t>Microsilos</a:t>
          </a:r>
          <a:endParaRPr lang="es-EC" dirty="0"/>
        </a:p>
      </dgm:t>
    </dgm:pt>
    <dgm:pt modelId="{63604528-D1DB-4C7E-BA11-8C3352C3DD2A}" type="parTrans" cxnId="{C51CE92C-9024-48C9-81B7-7B65DD3D1EFA}">
      <dgm:prSet/>
      <dgm:spPr/>
      <dgm:t>
        <a:bodyPr/>
        <a:lstStyle/>
        <a:p>
          <a:endParaRPr lang="es-EC"/>
        </a:p>
      </dgm:t>
    </dgm:pt>
    <dgm:pt modelId="{460129C5-2290-4A6E-B2A5-354C8FC4A92D}" type="sibTrans" cxnId="{C51CE92C-9024-48C9-81B7-7B65DD3D1EFA}">
      <dgm:prSet/>
      <dgm:spPr/>
      <dgm:t>
        <a:bodyPr/>
        <a:lstStyle/>
        <a:p>
          <a:endParaRPr lang="es-EC"/>
        </a:p>
      </dgm:t>
    </dgm:pt>
    <dgm:pt modelId="{8DCE05FA-A1AB-48E9-8BA0-90968B46D47B}">
      <dgm:prSet phldrT="[Texto]"/>
      <dgm:spPr/>
      <dgm:t>
        <a:bodyPr/>
        <a:lstStyle/>
        <a:p>
          <a:r>
            <a:rPr lang="es-EC" dirty="0" smtClean="0"/>
            <a:t>Estado cao</a:t>
          </a:r>
          <a:endParaRPr lang="es-EC" dirty="0"/>
        </a:p>
      </dgm:t>
    </dgm:pt>
    <dgm:pt modelId="{57F0CD21-25EB-4A48-A76B-B17D72CD4149}" type="sibTrans" cxnId="{4EEF5D68-E572-4B72-851E-9B55F8D069E1}">
      <dgm:prSet/>
      <dgm:spPr/>
      <dgm:t>
        <a:bodyPr/>
        <a:lstStyle/>
        <a:p>
          <a:endParaRPr lang="es-EC"/>
        </a:p>
      </dgm:t>
    </dgm:pt>
    <dgm:pt modelId="{E8447740-DD09-4D02-A361-C02382EFBEDA}" type="parTrans" cxnId="{4EEF5D68-E572-4B72-851E-9B55F8D069E1}">
      <dgm:prSet/>
      <dgm:spPr/>
      <dgm:t>
        <a:bodyPr/>
        <a:lstStyle/>
        <a:p>
          <a:endParaRPr lang="es-EC"/>
        </a:p>
      </dgm:t>
    </dgm:pt>
    <dgm:pt modelId="{B63FF111-6752-4184-A8D2-2A685045D94F}">
      <dgm:prSet phldrT="[Texto]"/>
      <dgm:spPr/>
      <dgm:t>
        <a:bodyPr/>
        <a:lstStyle/>
        <a:p>
          <a:r>
            <a:rPr lang="es-EC" dirty="0" smtClean="0"/>
            <a:t>Aplicación del fertilizante </a:t>
          </a:r>
          <a:endParaRPr lang="es-EC" dirty="0"/>
        </a:p>
      </dgm:t>
    </dgm:pt>
    <dgm:pt modelId="{DD585E59-4599-4E84-BDB9-0442AB7677C7}" type="sibTrans" cxnId="{6900B7FB-BD16-473E-8985-6ECA5C73D2F9}">
      <dgm:prSet/>
      <dgm:spPr/>
      <dgm:t>
        <a:bodyPr/>
        <a:lstStyle/>
        <a:p>
          <a:endParaRPr lang="es-EC"/>
        </a:p>
      </dgm:t>
    </dgm:pt>
    <dgm:pt modelId="{ED77FECE-ABFF-4D15-99B7-16188E9A2CBD}" type="parTrans" cxnId="{6900B7FB-BD16-473E-8985-6ECA5C73D2F9}">
      <dgm:prSet/>
      <dgm:spPr/>
      <dgm:t>
        <a:bodyPr/>
        <a:lstStyle/>
        <a:p>
          <a:endParaRPr lang="es-EC"/>
        </a:p>
      </dgm:t>
    </dgm:pt>
    <dgm:pt modelId="{2DED32AA-949F-4351-B606-8B4A9B815A17}" type="pres">
      <dgm:prSet presAssocID="{CFA67825-F41F-4BFD-8F64-5ED43FDAF44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5358F2F-0755-494E-91A8-F2E9B3A45A97}" type="pres">
      <dgm:prSet presAssocID="{EB9B8900-4F7D-4756-8535-2C4C23BFA46D}" presName="compNode" presStyleCnt="0"/>
      <dgm:spPr/>
      <dgm:t>
        <a:bodyPr/>
        <a:lstStyle/>
        <a:p>
          <a:endParaRPr lang="es-EC"/>
        </a:p>
      </dgm:t>
    </dgm:pt>
    <dgm:pt modelId="{3979447B-5797-4C3A-84EB-2D90DC1BD527}" type="pres">
      <dgm:prSet presAssocID="{EB9B8900-4F7D-4756-8535-2C4C23BFA46D}" presName="pictRect" presStyleLbl="node1" presStyleIdx="0" presStyleCnt="8" custScaleX="57980" custScaleY="110043" custLinFactX="100000" custLinFactNeighborX="147564" custLinFactNeighborY="1597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16FA6BA-DC97-4D56-9987-04626434F72E}" type="pres">
      <dgm:prSet presAssocID="{EB9B8900-4F7D-4756-8535-2C4C23BFA46D}" presName="textRect" presStyleLbl="revTx" presStyleIdx="0" presStyleCnt="8" custLinFactX="20222" custLinFactNeighborX="100000" custLinFactNeighborY="4445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31373E-3C84-4881-B2F7-85BBC461E671}" type="pres">
      <dgm:prSet presAssocID="{84297671-75B6-444B-9441-4FF7867B66E8}" presName="sibTrans" presStyleLbl="sibTrans2D1" presStyleIdx="0" presStyleCnt="0"/>
      <dgm:spPr/>
      <dgm:t>
        <a:bodyPr/>
        <a:lstStyle/>
        <a:p>
          <a:endParaRPr lang="es-EC"/>
        </a:p>
      </dgm:t>
    </dgm:pt>
    <dgm:pt modelId="{8CE0B811-1836-4019-BCBC-E1AA431B3B3D}" type="pres">
      <dgm:prSet presAssocID="{B63FF111-6752-4184-A8D2-2A685045D94F}" presName="compNode" presStyleCnt="0"/>
      <dgm:spPr/>
      <dgm:t>
        <a:bodyPr/>
        <a:lstStyle/>
        <a:p>
          <a:endParaRPr lang="es-EC"/>
        </a:p>
      </dgm:t>
    </dgm:pt>
    <dgm:pt modelId="{E34FF3AF-878C-4805-8DE4-7D270DBC2940}" type="pres">
      <dgm:prSet presAssocID="{B63FF111-6752-4184-A8D2-2A685045D94F}" presName="pictRect" presStyleLbl="node1" presStyleIdx="1" presStyleCnt="8" custScaleY="107952" custLinFactX="15739" custLinFactY="82462" custLinFactNeighborX="100000" custLinFactNeighborY="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70E7FFF-D7F9-4398-9D2D-68BC059AD017}" type="pres">
      <dgm:prSet presAssocID="{B63FF111-6752-4184-A8D2-2A685045D94F}" presName="textRect" presStyleLbl="revTx" presStyleIdx="1" presStyleCnt="8" custLinFactNeighborX="-99138" custLinFactNeighborY="360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F1EC01-9C13-4B6E-8A3B-B831E94C7236}" type="pres">
      <dgm:prSet presAssocID="{DD585E59-4599-4E84-BDB9-0442AB7677C7}" presName="sibTrans" presStyleLbl="sibTrans2D1" presStyleIdx="0" presStyleCnt="0"/>
      <dgm:spPr/>
      <dgm:t>
        <a:bodyPr/>
        <a:lstStyle/>
        <a:p>
          <a:endParaRPr lang="es-EC"/>
        </a:p>
      </dgm:t>
    </dgm:pt>
    <dgm:pt modelId="{1D72A9E9-3BC4-4BEC-96EA-F3A23E3D1A56}" type="pres">
      <dgm:prSet presAssocID="{8DCE05FA-A1AB-48E9-8BA0-90968B46D47B}" presName="compNode" presStyleCnt="0"/>
      <dgm:spPr/>
      <dgm:t>
        <a:bodyPr/>
        <a:lstStyle/>
        <a:p>
          <a:endParaRPr lang="es-EC"/>
        </a:p>
      </dgm:t>
    </dgm:pt>
    <dgm:pt modelId="{A9F72A42-A34E-4478-8289-5AA63794145F}" type="pres">
      <dgm:prSet presAssocID="{8DCE05FA-A1AB-48E9-8BA0-90968B46D47B}" presName="pictRect" presStyleLbl="node1" presStyleIdx="2" presStyleCnt="8" custScaleX="90026" custScaleY="108651" custLinFactX="-100000" custLinFactNeighborX="-110718" custLinFactNeighborY="1475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0D7D38B-2A58-4C54-8D4D-48B5E48327B2}" type="pres">
      <dgm:prSet presAssocID="{8DCE05FA-A1AB-48E9-8BA0-90968B46D47B}" presName="textRect" presStyleLbl="revTx" presStyleIdx="2" presStyleCnt="8" custLinFactNeighborX="10519" custLinFactNeighborY="3673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621B7C-B41F-48C8-81EF-B87FF0568358}" type="pres">
      <dgm:prSet presAssocID="{57F0CD21-25EB-4A48-A76B-B17D72CD4149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ED446E0-77E9-4004-AE5D-FC0A8A8C12A6}" type="pres">
      <dgm:prSet presAssocID="{660ACF75-F616-4D9B-A8E7-6584A2D10E27}" presName="compNode" presStyleCnt="0"/>
      <dgm:spPr/>
      <dgm:t>
        <a:bodyPr/>
        <a:lstStyle/>
        <a:p>
          <a:endParaRPr lang="es-EC"/>
        </a:p>
      </dgm:t>
    </dgm:pt>
    <dgm:pt modelId="{8118D5CB-597B-4336-960F-FC0D7F158A94}" type="pres">
      <dgm:prSet presAssocID="{660ACF75-F616-4D9B-A8E7-6584A2D10E27}" presName="pictRect" presStyleLbl="node1" presStyleIdx="3" presStyleCnt="8" custScaleX="96075" custScaleY="109757" custLinFactNeighborX="5540" custLinFactNeighborY="19488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D3834E19-1AB7-46EC-BE8B-C61284A3CD62}" type="pres">
      <dgm:prSet presAssocID="{660ACF75-F616-4D9B-A8E7-6584A2D10E27}" presName="textRect" presStyleLbl="revTx" presStyleIdx="3" presStyleCnt="8" custLinFactX="-119796" custLinFactY="168609" custLinFactNeighborX="-200000" custLinFactNeighborY="2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40C21C-A5F3-4575-B4C6-63F1BD68A8E1}" type="pres">
      <dgm:prSet presAssocID="{47D485A8-9B2C-44C7-B91D-B5A821FD70A6}" presName="sibTrans" presStyleLbl="sibTrans2D1" presStyleIdx="0" presStyleCnt="0"/>
      <dgm:spPr/>
      <dgm:t>
        <a:bodyPr/>
        <a:lstStyle/>
        <a:p>
          <a:endParaRPr lang="es-EC"/>
        </a:p>
      </dgm:t>
    </dgm:pt>
    <dgm:pt modelId="{849DAB44-C95B-44FD-9899-2EC5B479DF66}" type="pres">
      <dgm:prSet presAssocID="{92B4F826-656C-42F1-B89E-3357AA19BE67}" presName="compNode" presStyleCnt="0"/>
      <dgm:spPr/>
      <dgm:t>
        <a:bodyPr/>
        <a:lstStyle/>
        <a:p>
          <a:endParaRPr lang="es-EC"/>
        </a:p>
      </dgm:t>
    </dgm:pt>
    <dgm:pt modelId="{A38B1BD1-B332-4003-82B5-879AA0B1BA7C}" type="pres">
      <dgm:prSet presAssocID="{92B4F826-656C-42F1-B89E-3357AA19BE67}" presName="pictRect" presStyleLbl="node1" presStyleIdx="4" presStyleCnt="8" custScaleX="93782" custScaleY="107231" custLinFactNeighborX="5764" custLinFactNeighborY="454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48A1130-01C3-4C53-B6C0-85EF4A6A954B}" type="pres">
      <dgm:prSet presAssocID="{92B4F826-656C-42F1-B89E-3357AA19BE67}" presName="textRect" presStyleLbl="revTx" presStyleIdx="4" presStyleCnt="8" custLinFactX="132827" custLinFactY="-100000" custLinFactNeighborX="200000" custLinFactNeighborY="-1964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D84469-3806-4BD9-8614-0D67F9585766}" type="pres">
      <dgm:prSet presAssocID="{CB80E7CB-2210-4FE6-86B4-3A2CF210DB3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F310937C-2FA2-4147-A6DF-2A15C70B0994}" type="pres">
      <dgm:prSet presAssocID="{852A85B4-4F37-457B-A75D-49C529D5586A}" presName="compNode" presStyleCnt="0"/>
      <dgm:spPr/>
      <dgm:t>
        <a:bodyPr/>
        <a:lstStyle/>
        <a:p>
          <a:endParaRPr lang="es-EC"/>
        </a:p>
      </dgm:t>
    </dgm:pt>
    <dgm:pt modelId="{8E893B92-801A-42D5-8C27-2C97BC011B8C}" type="pres">
      <dgm:prSet presAssocID="{852A85B4-4F37-457B-A75D-49C529D5586A}" presName="pictRect" presStyleLbl="node1" presStyleIdx="5" presStyleCnt="8" custScaleX="92504" custScaleY="118198" custLinFactNeighborX="7450" custLinFactNeighborY="2345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5EE2D1AD-181F-43A8-BF37-6DD040897B11}" type="pres">
      <dgm:prSet presAssocID="{852A85B4-4F37-457B-A75D-49C529D5586A}" presName="textRect" presStyleLbl="revTx" presStyleIdx="5" presStyleCnt="8" custLinFactNeighborX="18006" custLinFactNeighborY="241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E9F860-C024-4438-9047-EB71E9DE1EA8}" type="pres">
      <dgm:prSet presAssocID="{8698C918-72F8-40EB-9C91-D31CA6AAA406}" presName="sibTrans" presStyleLbl="sibTrans2D1" presStyleIdx="0" presStyleCnt="0"/>
      <dgm:spPr/>
      <dgm:t>
        <a:bodyPr/>
        <a:lstStyle/>
        <a:p>
          <a:endParaRPr lang="es-EC"/>
        </a:p>
      </dgm:t>
    </dgm:pt>
    <dgm:pt modelId="{6F34668C-2556-4E7C-AC9A-82AD18ADABE0}" type="pres">
      <dgm:prSet presAssocID="{96D3DDB3-AD3C-46D6-A368-ACC11FF8B523}" presName="compNode" presStyleCnt="0"/>
      <dgm:spPr/>
      <dgm:t>
        <a:bodyPr/>
        <a:lstStyle/>
        <a:p>
          <a:endParaRPr lang="es-EC"/>
        </a:p>
      </dgm:t>
    </dgm:pt>
    <dgm:pt modelId="{937B9C26-FA9F-4B71-8558-A4285EE81C9C}" type="pres">
      <dgm:prSet presAssocID="{96D3DDB3-AD3C-46D6-A368-ACC11FF8B523}" presName="pictRect" presStyleLbl="node1" presStyleIdx="6" presStyleCnt="8" custScaleX="87842" custScaleY="111157" custLinFactX="-2313" custLinFactY="-59599" custLinFactNeighborX="-100000" custLinFactNeighborY="-100000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C32A1B3C-AC6C-4A62-8261-F74564B8E1FD}" type="pres">
      <dgm:prSet presAssocID="{96D3DDB3-AD3C-46D6-A368-ACC11FF8B523}" presName="textRect" presStyleLbl="revTx" presStyleIdx="6" presStyleCnt="8" custLinFactNeighborX="5690" custLinFactNeighborY="1024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B6CB81-0E60-4384-9D15-5C33D80DFC8E}" type="pres">
      <dgm:prSet presAssocID="{55171E71-68E9-4FD7-8252-8FB9037AE893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E15ED7C-D38A-450D-A518-129DE716AD50}" type="pres">
      <dgm:prSet presAssocID="{BD5B0D88-5030-452E-A14D-6C727CB5BE5E}" presName="compNode" presStyleCnt="0"/>
      <dgm:spPr/>
      <dgm:t>
        <a:bodyPr/>
        <a:lstStyle/>
        <a:p>
          <a:endParaRPr lang="es-EC"/>
        </a:p>
      </dgm:t>
    </dgm:pt>
    <dgm:pt modelId="{292CF9EF-9000-4253-9F1E-C3B94E9C35A6}" type="pres">
      <dgm:prSet presAssocID="{BD5B0D88-5030-452E-A14D-6C727CB5BE5E}" presName="pictRect" presStyleLbl="node1" presStyleIdx="7" presStyleCnt="8" custScaleX="93520" custScaleY="119470" custLinFactNeighborX="3378" custLinFactNeighborY="7604"/>
      <dgm:spPr>
        <a:prstGeom prst="round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7631090-BE40-46A3-96C5-5B7BE5B21DB7}" type="pres">
      <dgm:prSet presAssocID="{BD5B0D88-5030-452E-A14D-6C727CB5BE5E}" presName="textRect" presStyleLbl="revTx" presStyleIdx="7" presStyleCnt="8" custLinFactNeighborX="-7525" custLinFactNeighborY="2949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3709498-7E2D-416A-BBC3-DA6CCCA92256}" type="presOf" srcId="{BD5B0D88-5030-452E-A14D-6C727CB5BE5E}" destId="{27631090-BE40-46A3-96C5-5B7BE5B21DB7}" srcOrd="0" destOrd="0" presId="urn:microsoft.com/office/officeart/2005/8/layout/pList1#1"/>
    <dgm:cxn modelId="{6900B7FB-BD16-473E-8985-6ECA5C73D2F9}" srcId="{CFA67825-F41F-4BFD-8F64-5ED43FDAF44C}" destId="{B63FF111-6752-4184-A8D2-2A685045D94F}" srcOrd="1" destOrd="0" parTransId="{ED77FECE-ABFF-4D15-99B7-16188E9A2CBD}" sibTransId="{DD585E59-4599-4E84-BDB9-0442AB7677C7}"/>
    <dgm:cxn modelId="{404BB50A-B131-42D7-BBD4-2698C1CD747B}" srcId="{CFA67825-F41F-4BFD-8F64-5ED43FDAF44C}" destId="{660ACF75-F616-4D9B-A8E7-6584A2D10E27}" srcOrd="3" destOrd="0" parTransId="{825F39B6-9303-430B-895C-EBE6F175E2AC}" sibTransId="{47D485A8-9B2C-44C7-B91D-B5A821FD70A6}"/>
    <dgm:cxn modelId="{269A2D1E-5986-4C04-9B43-80B219D6832B}" type="presOf" srcId="{8DCE05FA-A1AB-48E9-8BA0-90968B46D47B}" destId="{00D7D38B-2A58-4C54-8D4D-48B5E48327B2}" srcOrd="0" destOrd="0" presId="urn:microsoft.com/office/officeart/2005/8/layout/pList1#1"/>
    <dgm:cxn modelId="{192D88B5-EBDD-4F10-A514-BB7916C31476}" type="presOf" srcId="{92B4F826-656C-42F1-B89E-3357AA19BE67}" destId="{448A1130-01C3-4C53-B6C0-85EF4A6A954B}" srcOrd="0" destOrd="0" presId="urn:microsoft.com/office/officeart/2005/8/layout/pList1#1"/>
    <dgm:cxn modelId="{45A7B6B8-9DEB-44BE-BCA2-4B1BC15203A1}" type="presOf" srcId="{B63FF111-6752-4184-A8D2-2A685045D94F}" destId="{170E7FFF-D7F9-4398-9D2D-68BC059AD017}" srcOrd="0" destOrd="0" presId="urn:microsoft.com/office/officeart/2005/8/layout/pList1#1"/>
    <dgm:cxn modelId="{BF3FDB43-8AEC-4822-A2E6-979148C95C8A}" type="presOf" srcId="{84297671-75B6-444B-9441-4FF7867B66E8}" destId="{9131373E-3C84-4881-B2F7-85BBC461E671}" srcOrd="0" destOrd="0" presId="urn:microsoft.com/office/officeart/2005/8/layout/pList1#1"/>
    <dgm:cxn modelId="{AA8AC0F0-F64A-4510-BA7C-C8E1DB6B84EF}" type="presOf" srcId="{57F0CD21-25EB-4A48-A76B-B17D72CD4149}" destId="{AE621B7C-B41F-48C8-81EF-B87FF0568358}" srcOrd="0" destOrd="0" presId="urn:microsoft.com/office/officeart/2005/8/layout/pList1#1"/>
    <dgm:cxn modelId="{F6A179ED-4D93-4F04-BC14-846D72601007}" type="presOf" srcId="{DD585E59-4599-4E84-BDB9-0442AB7677C7}" destId="{F0F1EC01-9C13-4B6E-8A3B-B831E94C7236}" srcOrd="0" destOrd="0" presId="urn:microsoft.com/office/officeart/2005/8/layout/pList1#1"/>
    <dgm:cxn modelId="{41CE9752-C1EB-4234-8146-B66FEB77CC7B}" type="presOf" srcId="{96D3DDB3-AD3C-46D6-A368-ACC11FF8B523}" destId="{C32A1B3C-AC6C-4A62-8261-F74564B8E1FD}" srcOrd="0" destOrd="0" presId="urn:microsoft.com/office/officeart/2005/8/layout/pList1#1"/>
    <dgm:cxn modelId="{ACEDC0BA-BB8F-4C9B-9253-E5D5B12BC9AE}" type="presOf" srcId="{852A85B4-4F37-457B-A75D-49C529D5586A}" destId="{5EE2D1AD-181F-43A8-BF37-6DD040897B11}" srcOrd="0" destOrd="0" presId="urn:microsoft.com/office/officeart/2005/8/layout/pList1#1"/>
    <dgm:cxn modelId="{39F77F6B-FEE6-458D-880F-27221F8BF118}" type="presOf" srcId="{8698C918-72F8-40EB-9C91-D31CA6AAA406}" destId="{C3E9F860-C024-4438-9047-EB71E9DE1EA8}" srcOrd="0" destOrd="0" presId="urn:microsoft.com/office/officeart/2005/8/layout/pList1#1"/>
    <dgm:cxn modelId="{DC90A915-E274-4112-AA07-D1C05FA7208D}" type="presOf" srcId="{CFA67825-F41F-4BFD-8F64-5ED43FDAF44C}" destId="{2DED32AA-949F-4351-B606-8B4A9B815A17}" srcOrd="0" destOrd="0" presId="urn:microsoft.com/office/officeart/2005/8/layout/pList1#1"/>
    <dgm:cxn modelId="{A3F9E788-E9FF-40AE-9C40-0221619E94CE}" srcId="{CFA67825-F41F-4BFD-8F64-5ED43FDAF44C}" destId="{EB9B8900-4F7D-4756-8535-2C4C23BFA46D}" srcOrd="0" destOrd="0" parTransId="{033EC782-A617-4795-81AA-5F0C47FE2563}" sibTransId="{84297671-75B6-444B-9441-4FF7867B66E8}"/>
    <dgm:cxn modelId="{39B10E48-1D5E-44D7-ACD5-FD1F4D6E40E8}" type="presOf" srcId="{55171E71-68E9-4FD7-8252-8FB9037AE893}" destId="{B5B6CB81-0E60-4384-9D15-5C33D80DFC8E}" srcOrd="0" destOrd="0" presId="urn:microsoft.com/office/officeart/2005/8/layout/pList1#1"/>
    <dgm:cxn modelId="{11ABEC25-D409-4EE1-877F-5AFECCCB0A7B}" srcId="{CFA67825-F41F-4BFD-8F64-5ED43FDAF44C}" destId="{852A85B4-4F37-457B-A75D-49C529D5586A}" srcOrd="5" destOrd="0" parTransId="{CDFCE3FE-418D-4424-B0E5-44E71290F8D6}" sibTransId="{8698C918-72F8-40EB-9C91-D31CA6AAA406}"/>
    <dgm:cxn modelId="{4EEF5D68-E572-4B72-851E-9B55F8D069E1}" srcId="{CFA67825-F41F-4BFD-8F64-5ED43FDAF44C}" destId="{8DCE05FA-A1AB-48E9-8BA0-90968B46D47B}" srcOrd="2" destOrd="0" parTransId="{E8447740-DD09-4D02-A361-C02382EFBEDA}" sibTransId="{57F0CD21-25EB-4A48-A76B-B17D72CD4149}"/>
    <dgm:cxn modelId="{3A2E5F36-EBC8-4A60-8249-CFAC85886F44}" type="presOf" srcId="{47D485A8-9B2C-44C7-B91D-B5A821FD70A6}" destId="{E840C21C-A5F3-4575-B4C6-63F1BD68A8E1}" srcOrd="0" destOrd="0" presId="urn:microsoft.com/office/officeart/2005/8/layout/pList1#1"/>
    <dgm:cxn modelId="{6DB6A090-8ED9-460C-93FF-C1505DF9DDCF}" type="presOf" srcId="{660ACF75-F616-4D9B-A8E7-6584A2D10E27}" destId="{D3834E19-1AB7-46EC-BE8B-C61284A3CD62}" srcOrd="0" destOrd="0" presId="urn:microsoft.com/office/officeart/2005/8/layout/pList1#1"/>
    <dgm:cxn modelId="{CCDD6146-75E2-49A5-B42E-1172D6FDFBDD}" type="presOf" srcId="{EB9B8900-4F7D-4756-8535-2C4C23BFA46D}" destId="{A16FA6BA-DC97-4D56-9987-04626434F72E}" srcOrd="0" destOrd="0" presId="urn:microsoft.com/office/officeart/2005/8/layout/pList1#1"/>
    <dgm:cxn modelId="{C51CE92C-9024-48C9-81B7-7B65DD3D1EFA}" srcId="{CFA67825-F41F-4BFD-8F64-5ED43FDAF44C}" destId="{BD5B0D88-5030-452E-A14D-6C727CB5BE5E}" srcOrd="7" destOrd="0" parTransId="{63604528-D1DB-4C7E-BA11-8C3352C3DD2A}" sibTransId="{460129C5-2290-4A6E-B2A5-354C8FC4A92D}"/>
    <dgm:cxn modelId="{53CB3F17-5997-4BB0-87BA-02763C09BAC1}" type="presOf" srcId="{CB80E7CB-2210-4FE6-86B4-3A2CF210DB35}" destId="{14D84469-3806-4BD9-8614-0D67F9585766}" srcOrd="0" destOrd="0" presId="urn:microsoft.com/office/officeart/2005/8/layout/pList1#1"/>
    <dgm:cxn modelId="{641F8C4C-1158-49FD-AA40-6DDE301D1DC7}" srcId="{CFA67825-F41F-4BFD-8F64-5ED43FDAF44C}" destId="{92B4F826-656C-42F1-B89E-3357AA19BE67}" srcOrd="4" destOrd="0" parTransId="{5C87667B-C79F-41AD-8FA3-4077BA69209D}" sibTransId="{CB80E7CB-2210-4FE6-86B4-3A2CF210DB35}"/>
    <dgm:cxn modelId="{4EDAEBBE-DC3D-4CAA-9358-1FD8499CF4BB}" srcId="{CFA67825-F41F-4BFD-8F64-5ED43FDAF44C}" destId="{96D3DDB3-AD3C-46D6-A368-ACC11FF8B523}" srcOrd="6" destOrd="0" parTransId="{F07184A7-8947-4FF8-952F-74363E4F0567}" sibTransId="{55171E71-68E9-4FD7-8252-8FB9037AE893}"/>
    <dgm:cxn modelId="{9FE55A00-A546-405E-91BB-58725102E5F3}" type="presParOf" srcId="{2DED32AA-949F-4351-B606-8B4A9B815A17}" destId="{C5358F2F-0755-494E-91A8-F2E9B3A45A97}" srcOrd="0" destOrd="0" presId="urn:microsoft.com/office/officeart/2005/8/layout/pList1#1"/>
    <dgm:cxn modelId="{31E81DEA-C2C0-4BAC-B48A-1B427BE6793D}" type="presParOf" srcId="{C5358F2F-0755-494E-91A8-F2E9B3A45A97}" destId="{3979447B-5797-4C3A-84EB-2D90DC1BD527}" srcOrd="0" destOrd="0" presId="urn:microsoft.com/office/officeart/2005/8/layout/pList1#1"/>
    <dgm:cxn modelId="{9D170A68-1444-430C-B0C7-A4D5C44B631F}" type="presParOf" srcId="{C5358F2F-0755-494E-91A8-F2E9B3A45A97}" destId="{A16FA6BA-DC97-4D56-9987-04626434F72E}" srcOrd="1" destOrd="0" presId="urn:microsoft.com/office/officeart/2005/8/layout/pList1#1"/>
    <dgm:cxn modelId="{0E20A083-480F-4EC5-994F-27056E98D101}" type="presParOf" srcId="{2DED32AA-949F-4351-B606-8B4A9B815A17}" destId="{9131373E-3C84-4881-B2F7-85BBC461E671}" srcOrd="1" destOrd="0" presId="urn:microsoft.com/office/officeart/2005/8/layout/pList1#1"/>
    <dgm:cxn modelId="{5D771D37-E9AC-42C2-B72E-CBEA55885ACA}" type="presParOf" srcId="{2DED32AA-949F-4351-B606-8B4A9B815A17}" destId="{8CE0B811-1836-4019-BCBC-E1AA431B3B3D}" srcOrd="2" destOrd="0" presId="urn:microsoft.com/office/officeart/2005/8/layout/pList1#1"/>
    <dgm:cxn modelId="{8689ADF6-F3BC-48CF-A99F-A0B73EC9EFFB}" type="presParOf" srcId="{8CE0B811-1836-4019-BCBC-E1AA431B3B3D}" destId="{E34FF3AF-878C-4805-8DE4-7D270DBC2940}" srcOrd="0" destOrd="0" presId="urn:microsoft.com/office/officeart/2005/8/layout/pList1#1"/>
    <dgm:cxn modelId="{E27B07D2-E81A-4CB6-AF53-C710E4325D4C}" type="presParOf" srcId="{8CE0B811-1836-4019-BCBC-E1AA431B3B3D}" destId="{170E7FFF-D7F9-4398-9D2D-68BC059AD017}" srcOrd="1" destOrd="0" presId="urn:microsoft.com/office/officeart/2005/8/layout/pList1#1"/>
    <dgm:cxn modelId="{7DD3BABD-ABDD-4FBA-B1F5-8FF27CAEDC9E}" type="presParOf" srcId="{2DED32AA-949F-4351-B606-8B4A9B815A17}" destId="{F0F1EC01-9C13-4B6E-8A3B-B831E94C7236}" srcOrd="3" destOrd="0" presId="urn:microsoft.com/office/officeart/2005/8/layout/pList1#1"/>
    <dgm:cxn modelId="{54F7DF77-4B89-4A7D-8D0A-1761C771FDB9}" type="presParOf" srcId="{2DED32AA-949F-4351-B606-8B4A9B815A17}" destId="{1D72A9E9-3BC4-4BEC-96EA-F3A23E3D1A56}" srcOrd="4" destOrd="0" presId="urn:microsoft.com/office/officeart/2005/8/layout/pList1#1"/>
    <dgm:cxn modelId="{7C64E2C3-9C0D-4F0E-A659-611C05288A9D}" type="presParOf" srcId="{1D72A9E9-3BC4-4BEC-96EA-F3A23E3D1A56}" destId="{A9F72A42-A34E-4478-8289-5AA63794145F}" srcOrd="0" destOrd="0" presId="urn:microsoft.com/office/officeart/2005/8/layout/pList1#1"/>
    <dgm:cxn modelId="{D230218A-5902-488D-9E33-CDEE038B81BF}" type="presParOf" srcId="{1D72A9E9-3BC4-4BEC-96EA-F3A23E3D1A56}" destId="{00D7D38B-2A58-4C54-8D4D-48B5E48327B2}" srcOrd="1" destOrd="0" presId="urn:microsoft.com/office/officeart/2005/8/layout/pList1#1"/>
    <dgm:cxn modelId="{C5A7A938-1A71-43A4-AC6D-8CBE64EC4AA7}" type="presParOf" srcId="{2DED32AA-949F-4351-B606-8B4A9B815A17}" destId="{AE621B7C-B41F-48C8-81EF-B87FF0568358}" srcOrd="5" destOrd="0" presId="urn:microsoft.com/office/officeart/2005/8/layout/pList1#1"/>
    <dgm:cxn modelId="{5E108A4B-C93E-44B1-8B89-25145E332BD7}" type="presParOf" srcId="{2DED32AA-949F-4351-B606-8B4A9B815A17}" destId="{BED446E0-77E9-4004-AE5D-FC0A8A8C12A6}" srcOrd="6" destOrd="0" presId="urn:microsoft.com/office/officeart/2005/8/layout/pList1#1"/>
    <dgm:cxn modelId="{BBB8AB52-5F6B-4B09-B9AB-77E982D171E7}" type="presParOf" srcId="{BED446E0-77E9-4004-AE5D-FC0A8A8C12A6}" destId="{8118D5CB-597B-4336-960F-FC0D7F158A94}" srcOrd="0" destOrd="0" presId="urn:microsoft.com/office/officeart/2005/8/layout/pList1#1"/>
    <dgm:cxn modelId="{032A2979-C26F-4928-9C9C-848B811A7573}" type="presParOf" srcId="{BED446E0-77E9-4004-AE5D-FC0A8A8C12A6}" destId="{D3834E19-1AB7-46EC-BE8B-C61284A3CD62}" srcOrd="1" destOrd="0" presId="urn:microsoft.com/office/officeart/2005/8/layout/pList1#1"/>
    <dgm:cxn modelId="{BB6535F3-CE3E-4EF9-B7B5-4B9C60065A09}" type="presParOf" srcId="{2DED32AA-949F-4351-B606-8B4A9B815A17}" destId="{E840C21C-A5F3-4575-B4C6-63F1BD68A8E1}" srcOrd="7" destOrd="0" presId="urn:microsoft.com/office/officeart/2005/8/layout/pList1#1"/>
    <dgm:cxn modelId="{F3961E09-1744-4B1D-86D4-4AD8583A7792}" type="presParOf" srcId="{2DED32AA-949F-4351-B606-8B4A9B815A17}" destId="{849DAB44-C95B-44FD-9899-2EC5B479DF66}" srcOrd="8" destOrd="0" presId="urn:microsoft.com/office/officeart/2005/8/layout/pList1#1"/>
    <dgm:cxn modelId="{0DF89459-E99B-44DC-A2A6-8A18E425990A}" type="presParOf" srcId="{849DAB44-C95B-44FD-9899-2EC5B479DF66}" destId="{A38B1BD1-B332-4003-82B5-879AA0B1BA7C}" srcOrd="0" destOrd="0" presId="urn:microsoft.com/office/officeart/2005/8/layout/pList1#1"/>
    <dgm:cxn modelId="{E170C56D-938E-4BE0-BCCE-3260B08F94B9}" type="presParOf" srcId="{849DAB44-C95B-44FD-9899-2EC5B479DF66}" destId="{448A1130-01C3-4C53-B6C0-85EF4A6A954B}" srcOrd="1" destOrd="0" presId="urn:microsoft.com/office/officeart/2005/8/layout/pList1#1"/>
    <dgm:cxn modelId="{A2F4BC14-46B7-4D62-9DE1-88E7EF788B01}" type="presParOf" srcId="{2DED32AA-949F-4351-B606-8B4A9B815A17}" destId="{14D84469-3806-4BD9-8614-0D67F9585766}" srcOrd="9" destOrd="0" presId="urn:microsoft.com/office/officeart/2005/8/layout/pList1#1"/>
    <dgm:cxn modelId="{7776E925-EA61-428C-AD0D-0FAFD8B8EC07}" type="presParOf" srcId="{2DED32AA-949F-4351-B606-8B4A9B815A17}" destId="{F310937C-2FA2-4147-A6DF-2A15C70B0994}" srcOrd="10" destOrd="0" presId="urn:microsoft.com/office/officeart/2005/8/layout/pList1#1"/>
    <dgm:cxn modelId="{FE96F3A5-AAF0-46C2-A8A3-84791793C5B4}" type="presParOf" srcId="{F310937C-2FA2-4147-A6DF-2A15C70B0994}" destId="{8E893B92-801A-42D5-8C27-2C97BC011B8C}" srcOrd="0" destOrd="0" presId="urn:microsoft.com/office/officeart/2005/8/layout/pList1#1"/>
    <dgm:cxn modelId="{BBF063B2-6A35-41DB-A571-1AD58D111174}" type="presParOf" srcId="{F310937C-2FA2-4147-A6DF-2A15C70B0994}" destId="{5EE2D1AD-181F-43A8-BF37-6DD040897B11}" srcOrd="1" destOrd="0" presId="urn:microsoft.com/office/officeart/2005/8/layout/pList1#1"/>
    <dgm:cxn modelId="{41B74E19-BD2E-41C7-895B-5476C353B0AA}" type="presParOf" srcId="{2DED32AA-949F-4351-B606-8B4A9B815A17}" destId="{C3E9F860-C024-4438-9047-EB71E9DE1EA8}" srcOrd="11" destOrd="0" presId="urn:microsoft.com/office/officeart/2005/8/layout/pList1#1"/>
    <dgm:cxn modelId="{29680CD9-37E5-49DA-8B50-EA69DDA949C9}" type="presParOf" srcId="{2DED32AA-949F-4351-B606-8B4A9B815A17}" destId="{6F34668C-2556-4E7C-AC9A-82AD18ADABE0}" srcOrd="12" destOrd="0" presId="urn:microsoft.com/office/officeart/2005/8/layout/pList1#1"/>
    <dgm:cxn modelId="{EC10149C-A4B3-4C1D-BC73-8D228EC39652}" type="presParOf" srcId="{6F34668C-2556-4E7C-AC9A-82AD18ADABE0}" destId="{937B9C26-FA9F-4B71-8558-A4285EE81C9C}" srcOrd="0" destOrd="0" presId="urn:microsoft.com/office/officeart/2005/8/layout/pList1#1"/>
    <dgm:cxn modelId="{C940F56F-277C-4E16-B801-C12A2C44F0B5}" type="presParOf" srcId="{6F34668C-2556-4E7C-AC9A-82AD18ADABE0}" destId="{C32A1B3C-AC6C-4A62-8261-F74564B8E1FD}" srcOrd="1" destOrd="0" presId="urn:microsoft.com/office/officeart/2005/8/layout/pList1#1"/>
    <dgm:cxn modelId="{56975069-94B0-4D5D-92E0-7F31B59F543B}" type="presParOf" srcId="{2DED32AA-949F-4351-B606-8B4A9B815A17}" destId="{B5B6CB81-0E60-4384-9D15-5C33D80DFC8E}" srcOrd="13" destOrd="0" presId="urn:microsoft.com/office/officeart/2005/8/layout/pList1#1"/>
    <dgm:cxn modelId="{E9681FE9-CA68-4558-ACBC-EBD666A22E54}" type="presParOf" srcId="{2DED32AA-949F-4351-B606-8B4A9B815A17}" destId="{BE15ED7C-D38A-450D-A518-129DE716AD50}" srcOrd="14" destOrd="0" presId="urn:microsoft.com/office/officeart/2005/8/layout/pList1#1"/>
    <dgm:cxn modelId="{79CDACC4-3121-47F7-AF7D-F397B26F4757}" type="presParOf" srcId="{BE15ED7C-D38A-450D-A518-129DE716AD50}" destId="{292CF9EF-9000-4253-9F1E-C3B94E9C35A6}" srcOrd="0" destOrd="0" presId="urn:microsoft.com/office/officeart/2005/8/layout/pList1#1"/>
    <dgm:cxn modelId="{DE67A580-3B02-4EA0-8AF4-E4B5C10136B5}" type="presParOf" srcId="{BE15ED7C-D38A-450D-A518-129DE716AD50}" destId="{27631090-BE40-46A3-96C5-5B7BE5B21DB7}" srcOrd="1" destOrd="0" presId="urn:microsoft.com/office/officeart/2005/8/layout/pList1#1"/>
  </dgm:cxnLst>
  <dgm:bg>
    <a:gradFill flip="none" rotWithShape="1">
      <a:gsLst>
        <a:gs pos="0">
          <a:schemeClr val="accent1">
            <a:shade val="30000"/>
            <a:satMod val="115000"/>
          </a:schemeClr>
        </a:gs>
        <a:gs pos="50000">
          <a:schemeClr val="accent1">
            <a:shade val="67500"/>
            <a:satMod val="115000"/>
          </a:schemeClr>
        </a:gs>
        <a:gs pos="100000">
          <a:schemeClr val="accent1">
            <a:shade val="100000"/>
            <a:satMod val="115000"/>
          </a:schemeClr>
        </a:gs>
      </a:gsLst>
      <a:lin ang="27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173289-9246-4B54-A199-7C3523377089}" type="doc">
      <dgm:prSet loTypeId="urn:microsoft.com/office/officeart/2005/8/layout/vList3#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150DAB4-49BC-4B50-8F22-0A3051F0160F}">
      <dgm:prSet phldrT="[Texto]" custT="1"/>
      <dgm:spPr/>
      <dgm:t>
        <a:bodyPr/>
        <a:lstStyle/>
        <a:p>
          <a:pPr algn="l"/>
          <a:r>
            <a:rPr lang="es-ES" sz="2000" b="1" dirty="0" smtClean="0">
              <a:solidFill>
                <a:schemeClr val="tx1"/>
              </a:solidFill>
            </a:rPr>
            <a:t>                           </a:t>
          </a:r>
          <a:r>
            <a:rPr lang="es-ES" sz="2400" b="1" dirty="0" smtClean="0">
              <a:solidFill>
                <a:schemeClr val="tx1"/>
              </a:solidFill>
            </a:rPr>
            <a:t>Valor Nutritivo</a:t>
          </a:r>
          <a:r>
            <a:rPr lang="es-ES" sz="2000" b="1" dirty="0" smtClean="0">
              <a:solidFill>
                <a:schemeClr val="tx1"/>
              </a:solidFill>
            </a:rPr>
            <a:t> </a:t>
          </a:r>
        </a:p>
        <a:p>
          <a:pPr algn="l"/>
          <a:r>
            <a:rPr lang="es-ES" sz="2000" b="0" dirty="0" smtClean="0">
              <a:solidFill>
                <a:schemeClr val="tx1"/>
              </a:solidFill>
            </a:rPr>
            <a:t>                 </a:t>
          </a:r>
          <a:endParaRPr lang="es-ES" sz="2000" b="0" dirty="0">
            <a:solidFill>
              <a:schemeClr val="tx1"/>
            </a:solidFill>
          </a:endParaRPr>
        </a:p>
      </dgm:t>
    </dgm:pt>
    <dgm:pt modelId="{F1FD5DD5-9E04-464F-9ECF-E33B2F889C4D}" type="parTrans" cxnId="{57C88486-66FF-44DD-87DF-334621398D3A}">
      <dgm:prSet/>
      <dgm:spPr/>
      <dgm:t>
        <a:bodyPr/>
        <a:lstStyle/>
        <a:p>
          <a:endParaRPr lang="es-ES"/>
        </a:p>
      </dgm:t>
    </dgm:pt>
    <dgm:pt modelId="{005B4681-BF34-4CBE-9B5E-D3CAA937F9A7}" type="sibTrans" cxnId="{57C88486-66FF-44DD-87DF-334621398D3A}">
      <dgm:prSet/>
      <dgm:spPr/>
      <dgm:t>
        <a:bodyPr/>
        <a:lstStyle/>
        <a:p>
          <a:endParaRPr lang="es-ES"/>
        </a:p>
      </dgm:t>
    </dgm:pt>
    <dgm:pt modelId="{04E9B954-CE63-43A9-A02E-5A436C3B3454}">
      <dgm:prSet phldrT="[Texto]" custT="1"/>
      <dgm:spPr/>
      <dgm:t>
        <a:bodyPr/>
        <a:lstStyle/>
        <a:p>
          <a:pPr algn="l"/>
          <a:r>
            <a:rPr lang="es-ES" sz="2700" b="0" dirty="0" smtClean="0">
              <a:solidFill>
                <a:schemeClr val="tx1"/>
              </a:solidFill>
            </a:rPr>
            <a:t>              </a:t>
          </a:r>
          <a:r>
            <a:rPr lang="es-ES" sz="2400" b="1" dirty="0" smtClean="0">
              <a:solidFill>
                <a:schemeClr val="tx1"/>
              </a:solidFill>
            </a:rPr>
            <a:t>Rendimiento Forrajero </a:t>
          </a:r>
        </a:p>
        <a:p>
          <a:pPr algn="l"/>
          <a:r>
            <a:rPr lang="es-ES" sz="2400" b="0" dirty="0" smtClean="0">
              <a:solidFill>
                <a:schemeClr val="tx1"/>
              </a:solidFill>
            </a:rPr>
            <a:t>          </a:t>
          </a:r>
          <a:endParaRPr lang="es-ES" sz="2400" b="1" dirty="0" smtClean="0">
            <a:solidFill>
              <a:schemeClr val="tx1"/>
            </a:solidFill>
          </a:endParaRPr>
        </a:p>
      </dgm:t>
    </dgm:pt>
    <dgm:pt modelId="{452E2C1D-38F0-40B7-8056-77738BBEB582}" type="sibTrans" cxnId="{A2C3820A-B694-4105-9C28-08E80D4BB1F8}">
      <dgm:prSet/>
      <dgm:spPr/>
      <dgm:t>
        <a:bodyPr/>
        <a:lstStyle/>
        <a:p>
          <a:endParaRPr lang="es-ES"/>
        </a:p>
      </dgm:t>
    </dgm:pt>
    <dgm:pt modelId="{2190FE9F-34F6-4040-8B9D-EDE8854A3A2B}" type="parTrans" cxnId="{A2C3820A-B694-4105-9C28-08E80D4BB1F8}">
      <dgm:prSet/>
      <dgm:spPr/>
      <dgm:t>
        <a:bodyPr/>
        <a:lstStyle/>
        <a:p>
          <a:endParaRPr lang="es-ES"/>
        </a:p>
      </dgm:t>
    </dgm:pt>
    <dgm:pt modelId="{7BBD797C-675D-44C3-8948-CD0B35089B87}" type="pres">
      <dgm:prSet presAssocID="{8F173289-9246-4B54-A199-7C352337708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8B86795-4C0B-44AE-A74B-E7302147CEF3}" type="pres">
      <dgm:prSet presAssocID="{04E9B954-CE63-43A9-A02E-5A436C3B3454}" presName="composite" presStyleCnt="0"/>
      <dgm:spPr/>
      <dgm:t>
        <a:bodyPr/>
        <a:lstStyle/>
        <a:p>
          <a:endParaRPr lang="es-EC"/>
        </a:p>
      </dgm:t>
    </dgm:pt>
    <dgm:pt modelId="{D7B03276-04FC-46F5-A334-04113C719788}" type="pres">
      <dgm:prSet presAssocID="{04E9B954-CE63-43A9-A02E-5A436C3B3454}" presName="imgShp" presStyleLbl="fgImgPlace1" presStyleIdx="0" presStyleCnt="2" custScaleX="121198" custScaleY="109595" custLinFactX="143377" custLinFactNeighborX="200000" custLinFactNeighborY="-329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BF29B4D-6A14-414A-BDA5-3BDA67D03036}" type="pres">
      <dgm:prSet presAssocID="{04E9B954-CE63-43A9-A02E-5A436C3B3454}" presName="txShp" presStyleLbl="node1" presStyleIdx="0" presStyleCnt="2" custScaleX="150376" custScaleY="123387" custLinFactNeighborX="-29225" custLinFactNeighborY="-223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20EA69-6281-480F-8E98-C89055873995}" type="pres">
      <dgm:prSet presAssocID="{452E2C1D-38F0-40B7-8056-77738BBEB582}" presName="spacing" presStyleCnt="0"/>
      <dgm:spPr/>
      <dgm:t>
        <a:bodyPr/>
        <a:lstStyle/>
        <a:p>
          <a:endParaRPr lang="es-EC"/>
        </a:p>
      </dgm:t>
    </dgm:pt>
    <dgm:pt modelId="{34B02BE3-03FB-4583-AEFD-585AD21A52C8}" type="pres">
      <dgm:prSet presAssocID="{6150DAB4-49BC-4B50-8F22-0A3051F0160F}" presName="composite" presStyleCnt="0"/>
      <dgm:spPr/>
      <dgm:t>
        <a:bodyPr/>
        <a:lstStyle/>
        <a:p>
          <a:endParaRPr lang="es-EC"/>
        </a:p>
      </dgm:t>
    </dgm:pt>
    <dgm:pt modelId="{16B19CD5-6849-4DBE-AA33-DC8C265F9F74}" type="pres">
      <dgm:prSet presAssocID="{6150DAB4-49BC-4B50-8F22-0A3051F0160F}" presName="imgShp" presStyleLbl="fgImgPlace1" presStyleIdx="1" presStyleCnt="2" custScaleX="114469" custScaleY="104650" custLinFactNeighborX="-18956" custLinFactNeighborY="10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E16488A-3039-4EFC-AAA9-4D236255DBB7}" type="pres">
      <dgm:prSet presAssocID="{6150DAB4-49BC-4B50-8F22-0A3051F0160F}" presName="txShp" presStyleLbl="node1" presStyleIdx="1" presStyleCnt="2" custScaleX="150376" custScaleY="115647" custLinFactNeighborX="5183" custLinFactNeighborY="-21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5B3CFF9-9503-4078-A893-6FB5819AA0C9}" type="presOf" srcId="{04E9B954-CE63-43A9-A02E-5A436C3B3454}" destId="{9BF29B4D-6A14-414A-BDA5-3BDA67D03036}" srcOrd="0" destOrd="0" presId="urn:microsoft.com/office/officeart/2005/8/layout/vList3#2"/>
    <dgm:cxn modelId="{57C88486-66FF-44DD-87DF-334621398D3A}" srcId="{8F173289-9246-4B54-A199-7C3523377089}" destId="{6150DAB4-49BC-4B50-8F22-0A3051F0160F}" srcOrd="1" destOrd="0" parTransId="{F1FD5DD5-9E04-464F-9ECF-E33B2F889C4D}" sibTransId="{005B4681-BF34-4CBE-9B5E-D3CAA937F9A7}"/>
    <dgm:cxn modelId="{0D01BFBF-A4D3-422B-BFF7-F92297888365}" type="presOf" srcId="{6150DAB4-49BC-4B50-8F22-0A3051F0160F}" destId="{6E16488A-3039-4EFC-AAA9-4D236255DBB7}" srcOrd="0" destOrd="0" presId="urn:microsoft.com/office/officeart/2005/8/layout/vList3#2"/>
    <dgm:cxn modelId="{26CE2FC8-6352-4253-9791-BD0A981DBC43}" type="presOf" srcId="{8F173289-9246-4B54-A199-7C3523377089}" destId="{7BBD797C-675D-44C3-8948-CD0B35089B87}" srcOrd="0" destOrd="0" presId="urn:microsoft.com/office/officeart/2005/8/layout/vList3#2"/>
    <dgm:cxn modelId="{A2C3820A-B694-4105-9C28-08E80D4BB1F8}" srcId="{8F173289-9246-4B54-A199-7C3523377089}" destId="{04E9B954-CE63-43A9-A02E-5A436C3B3454}" srcOrd="0" destOrd="0" parTransId="{2190FE9F-34F6-4040-8B9D-EDE8854A3A2B}" sibTransId="{452E2C1D-38F0-40B7-8056-77738BBEB582}"/>
    <dgm:cxn modelId="{B5136147-06B4-4F57-8950-DB110FF19FAA}" type="presParOf" srcId="{7BBD797C-675D-44C3-8948-CD0B35089B87}" destId="{A8B86795-4C0B-44AE-A74B-E7302147CEF3}" srcOrd="0" destOrd="0" presId="urn:microsoft.com/office/officeart/2005/8/layout/vList3#2"/>
    <dgm:cxn modelId="{B3F30CB4-2F9A-4D03-BF68-F66EBA9B58F3}" type="presParOf" srcId="{A8B86795-4C0B-44AE-A74B-E7302147CEF3}" destId="{D7B03276-04FC-46F5-A334-04113C719788}" srcOrd="0" destOrd="0" presId="urn:microsoft.com/office/officeart/2005/8/layout/vList3#2"/>
    <dgm:cxn modelId="{DB75BE4A-35F9-4FB9-BF79-0A8EA38B609E}" type="presParOf" srcId="{A8B86795-4C0B-44AE-A74B-E7302147CEF3}" destId="{9BF29B4D-6A14-414A-BDA5-3BDA67D03036}" srcOrd="1" destOrd="0" presId="urn:microsoft.com/office/officeart/2005/8/layout/vList3#2"/>
    <dgm:cxn modelId="{E8742E06-EB30-419F-BDBC-FA0118549718}" type="presParOf" srcId="{7BBD797C-675D-44C3-8948-CD0B35089B87}" destId="{6B20EA69-6281-480F-8E98-C89055873995}" srcOrd="1" destOrd="0" presId="urn:microsoft.com/office/officeart/2005/8/layout/vList3#2"/>
    <dgm:cxn modelId="{2DAC2F94-2141-4E5D-990C-8499238903ED}" type="presParOf" srcId="{7BBD797C-675D-44C3-8948-CD0B35089B87}" destId="{34B02BE3-03FB-4583-AEFD-585AD21A52C8}" srcOrd="2" destOrd="0" presId="urn:microsoft.com/office/officeart/2005/8/layout/vList3#2"/>
    <dgm:cxn modelId="{66566B9D-35B5-4648-8F5E-FC769ADD2650}" type="presParOf" srcId="{34B02BE3-03FB-4583-AEFD-585AD21A52C8}" destId="{16B19CD5-6849-4DBE-AA33-DC8C265F9F74}" srcOrd="0" destOrd="0" presId="urn:microsoft.com/office/officeart/2005/8/layout/vList3#2"/>
    <dgm:cxn modelId="{3646FF05-3E25-4889-B03B-D4547681C946}" type="presParOf" srcId="{34B02BE3-03FB-4583-AEFD-585AD21A52C8}" destId="{6E16488A-3039-4EFC-AAA9-4D236255DBB7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9447B-5797-4C3A-84EB-2D90DC1BD527}">
      <dsp:nvSpPr>
        <dsp:cNvPr id="0" name=""/>
        <dsp:cNvSpPr/>
      </dsp:nvSpPr>
      <dsp:spPr>
        <a:xfrm>
          <a:off x="4843054" y="334614"/>
          <a:ext cx="1948698" cy="1608999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6FA6BA-DC97-4D56-9987-04626434F72E}">
      <dsp:nvSpPr>
        <dsp:cNvPr id="0" name=""/>
        <dsp:cNvSpPr/>
      </dsp:nvSpPr>
      <dsp:spPr>
        <a:xfrm>
          <a:off x="2583366" y="2132790"/>
          <a:ext cx="2122141" cy="78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Arada </a:t>
          </a:r>
          <a:endParaRPr lang="es-EC" sz="1600" kern="1200" dirty="0"/>
        </a:p>
      </dsp:txBody>
      <dsp:txXfrm>
        <a:off x="2583366" y="2132790"/>
        <a:ext cx="2122141" cy="787314"/>
      </dsp:txXfrm>
    </dsp:sp>
    <dsp:sp modelId="{E34FF3AF-878C-4805-8DE4-7D270DBC2940}">
      <dsp:nvSpPr>
        <dsp:cNvPr id="0" name=""/>
        <dsp:cNvSpPr/>
      </dsp:nvSpPr>
      <dsp:spPr>
        <a:xfrm>
          <a:off x="46881" y="362260"/>
          <a:ext cx="2122141" cy="1578426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E7FFF-D7F9-4398-9D2D-68BC059AD017}">
      <dsp:nvSpPr>
        <dsp:cNvPr id="0" name=""/>
        <dsp:cNvSpPr/>
      </dsp:nvSpPr>
      <dsp:spPr>
        <a:xfrm>
          <a:off x="228409" y="1966220"/>
          <a:ext cx="2122141" cy="78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Toma de muestra para análisis de suelo</a:t>
          </a:r>
          <a:endParaRPr lang="es-EC" sz="1600" kern="1200" dirty="0"/>
        </a:p>
      </dsp:txBody>
      <dsp:txXfrm>
        <a:off x="228409" y="1966220"/>
        <a:ext cx="2122141" cy="787314"/>
      </dsp:txXfrm>
    </dsp:sp>
    <dsp:sp modelId="{A9F72A42-A34E-4478-8289-5AA63794145F}">
      <dsp:nvSpPr>
        <dsp:cNvPr id="0" name=""/>
        <dsp:cNvSpPr/>
      </dsp:nvSpPr>
      <dsp:spPr>
        <a:xfrm>
          <a:off x="2441658" y="404816"/>
          <a:ext cx="2140582" cy="1674723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D7D38B-2A58-4C54-8D4D-48B5E48327B2}">
      <dsp:nvSpPr>
        <dsp:cNvPr id="0" name=""/>
        <dsp:cNvSpPr/>
      </dsp:nvSpPr>
      <dsp:spPr>
        <a:xfrm>
          <a:off x="4901379" y="2132790"/>
          <a:ext cx="2122141" cy="78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smtClean="0"/>
            <a:t>Rastrada</a:t>
          </a:r>
          <a:endParaRPr lang="es-EC" sz="1600" kern="1200" dirty="0"/>
        </a:p>
      </dsp:txBody>
      <dsp:txXfrm>
        <a:off x="4901379" y="2132790"/>
        <a:ext cx="2122141" cy="787314"/>
      </dsp:txXfrm>
    </dsp:sp>
    <dsp:sp modelId="{8118D5CB-597B-4336-960F-FC0D7F158A94}">
      <dsp:nvSpPr>
        <dsp:cNvPr id="0" name=""/>
        <dsp:cNvSpPr/>
      </dsp:nvSpPr>
      <dsp:spPr>
        <a:xfrm>
          <a:off x="146842" y="2912358"/>
          <a:ext cx="2092049" cy="1604818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34E19-1AB7-46EC-BE8B-C61284A3CD62}">
      <dsp:nvSpPr>
        <dsp:cNvPr id="0" name=""/>
        <dsp:cNvSpPr/>
      </dsp:nvSpPr>
      <dsp:spPr>
        <a:xfrm>
          <a:off x="235293" y="4713411"/>
          <a:ext cx="2122141" cy="78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Delimitación Unidades Experimentales</a:t>
          </a:r>
          <a:endParaRPr lang="es-EC" sz="1600" kern="1200" dirty="0"/>
        </a:p>
      </dsp:txBody>
      <dsp:txXfrm>
        <a:off x="235293" y="4713411"/>
        <a:ext cx="2122141" cy="787314"/>
      </dsp:txXfrm>
    </dsp:sp>
    <dsp:sp modelId="{A38B1BD1-B332-4003-82B5-879AA0B1BA7C}">
      <dsp:nvSpPr>
        <dsp:cNvPr id="0" name=""/>
        <dsp:cNvSpPr/>
      </dsp:nvSpPr>
      <dsp:spPr>
        <a:xfrm>
          <a:off x="7114340" y="359075"/>
          <a:ext cx="1990186" cy="1567883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8A1130-01C3-4C53-B6C0-85EF4A6A954B}">
      <dsp:nvSpPr>
        <dsp:cNvPr id="0" name=""/>
        <dsp:cNvSpPr/>
      </dsp:nvSpPr>
      <dsp:spPr>
        <a:xfrm>
          <a:off x="7021858" y="2064292"/>
          <a:ext cx="2122141" cy="78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Surcado </a:t>
          </a:r>
          <a:endParaRPr lang="es-EC" sz="1600" kern="1200" dirty="0"/>
        </a:p>
      </dsp:txBody>
      <dsp:txXfrm>
        <a:off x="7021858" y="2064292"/>
        <a:ext cx="2122141" cy="787314"/>
      </dsp:txXfrm>
    </dsp:sp>
    <dsp:sp modelId="{8E893B92-801A-42D5-8C27-2C97BC011B8C}">
      <dsp:nvSpPr>
        <dsp:cNvPr id="0" name=""/>
        <dsp:cNvSpPr/>
      </dsp:nvSpPr>
      <dsp:spPr>
        <a:xfrm>
          <a:off x="2645984" y="2850650"/>
          <a:ext cx="2026517" cy="1728238"/>
        </a:xfrm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2D1AD-181F-43A8-BF37-6DD040897B11}">
      <dsp:nvSpPr>
        <dsp:cNvPr id="0" name=""/>
        <dsp:cNvSpPr/>
      </dsp:nvSpPr>
      <dsp:spPr>
        <a:xfrm>
          <a:off x="2907050" y="4713352"/>
          <a:ext cx="2122141" cy="78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Marcación de distancia de siembra </a:t>
          </a:r>
          <a:endParaRPr lang="es-EC" sz="1600" kern="1200" dirty="0"/>
        </a:p>
      </dsp:txBody>
      <dsp:txXfrm>
        <a:off x="2907050" y="4713352"/>
        <a:ext cx="2122141" cy="787314"/>
      </dsp:txXfrm>
    </dsp:sp>
    <dsp:sp modelId="{937B9C26-FA9F-4B71-8558-A4285EE81C9C}">
      <dsp:nvSpPr>
        <dsp:cNvPr id="0" name=""/>
        <dsp:cNvSpPr/>
      </dsp:nvSpPr>
      <dsp:spPr>
        <a:xfrm>
          <a:off x="7307559" y="2858480"/>
          <a:ext cx="1764836" cy="1712593"/>
        </a:xfrm>
        <a:prstGeom prst="round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A1B3C-AC6C-4A62-8261-F74564B8E1FD}">
      <dsp:nvSpPr>
        <dsp:cNvPr id="0" name=""/>
        <dsp:cNvSpPr/>
      </dsp:nvSpPr>
      <dsp:spPr>
        <a:xfrm>
          <a:off x="4980047" y="4713411"/>
          <a:ext cx="2122141" cy="78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Siembra</a:t>
          </a:r>
          <a:endParaRPr lang="es-EC" sz="1600" kern="1200" dirty="0"/>
        </a:p>
      </dsp:txBody>
      <dsp:txXfrm>
        <a:off x="4980047" y="4713411"/>
        <a:ext cx="2122141" cy="787314"/>
      </dsp:txXfrm>
    </dsp:sp>
    <dsp:sp modelId="{292CF9EF-9000-4253-9F1E-C3B94E9C35A6}">
      <dsp:nvSpPr>
        <dsp:cNvPr id="0" name=""/>
        <dsp:cNvSpPr/>
      </dsp:nvSpPr>
      <dsp:spPr>
        <a:xfrm>
          <a:off x="5002217" y="2858480"/>
          <a:ext cx="1847387" cy="1712593"/>
        </a:xfrm>
        <a:prstGeom prst="round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31090-BE40-46A3-96C5-5B7BE5B21DB7}">
      <dsp:nvSpPr>
        <dsp:cNvPr id="0" name=""/>
        <dsp:cNvSpPr/>
      </dsp:nvSpPr>
      <dsp:spPr>
        <a:xfrm>
          <a:off x="6900865" y="4713411"/>
          <a:ext cx="2122141" cy="78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Aplicación de herbicida </a:t>
          </a:r>
          <a:r>
            <a:rPr lang="es-EC" sz="1600" kern="1200" dirty="0" err="1" smtClean="0"/>
            <a:t>preemergente</a:t>
          </a:r>
          <a:endParaRPr lang="es-EC" sz="1600" kern="1200" dirty="0"/>
        </a:p>
      </dsp:txBody>
      <dsp:txXfrm>
        <a:off x="6900865" y="4713411"/>
        <a:ext cx="2122141" cy="7873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F29B4D-6A14-414A-BDA5-3BDA67D03036}">
      <dsp:nvSpPr>
        <dsp:cNvPr id="0" name=""/>
        <dsp:cNvSpPr/>
      </dsp:nvSpPr>
      <dsp:spPr>
        <a:xfrm rot="10800000">
          <a:off x="-1" y="0"/>
          <a:ext cx="8892483" cy="241216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2081" tIns="102870" rIns="192024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b="0" kern="1200" dirty="0" smtClean="0">
              <a:solidFill>
                <a:schemeClr val="tx1"/>
              </a:solidFill>
            </a:rPr>
            <a:t>              </a:t>
          </a:r>
          <a:r>
            <a:rPr lang="es-ES" sz="2400" b="1" kern="1200" dirty="0" smtClean="0">
              <a:solidFill>
                <a:schemeClr val="tx1"/>
              </a:solidFill>
            </a:rPr>
            <a:t>Rendimiento Forrajero </a:t>
          </a: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>
              <a:solidFill>
                <a:schemeClr val="tx1"/>
              </a:solidFill>
            </a:rPr>
            <a:t>          </a:t>
          </a:r>
          <a:endParaRPr lang="es-ES" sz="2400" b="1" kern="1200" dirty="0" smtClean="0">
            <a:solidFill>
              <a:schemeClr val="tx1"/>
            </a:solidFill>
          </a:endParaRPr>
        </a:p>
      </dsp:txBody>
      <dsp:txXfrm rot="10800000">
        <a:off x="603039" y="0"/>
        <a:ext cx="8289443" cy="2412161"/>
      </dsp:txXfrm>
    </dsp:sp>
    <dsp:sp modelId="{D7B03276-04FC-46F5-A334-04113C719788}">
      <dsp:nvSpPr>
        <dsp:cNvPr id="0" name=""/>
        <dsp:cNvSpPr/>
      </dsp:nvSpPr>
      <dsp:spPr>
        <a:xfrm>
          <a:off x="6523112" y="70489"/>
          <a:ext cx="2369367" cy="214253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6488A-3039-4EFC-AAA9-4D236255DBB7}">
      <dsp:nvSpPr>
        <dsp:cNvPr id="0" name=""/>
        <dsp:cNvSpPr/>
      </dsp:nvSpPr>
      <dsp:spPr>
        <a:xfrm rot="10800000">
          <a:off x="-1" y="2954103"/>
          <a:ext cx="8892483" cy="226084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2081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</a:rPr>
            <a:t>                           </a:t>
          </a:r>
          <a:r>
            <a:rPr lang="es-ES" sz="2400" b="1" kern="1200" dirty="0" smtClean="0">
              <a:solidFill>
                <a:schemeClr val="tx1"/>
              </a:solidFill>
            </a:rPr>
            <a:t>Valor Nutritivo</a:t>
          </a:r>
          <a:r>
            <a:rPr lang="es-ES" sz="2000" b="1" kern="1200" dirty="0" smtClean="0">
              <a:solidFill>
                <a:schemeClr val="tx1"/>
              </a:solidFill>
            </a:rPr>
            <a:t>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 smtClean="0">
              <a:solidFill>
                <a:schemeClr val="tx1"/>
              </a:solidFill>
            </a:rPr>
            <a:t>                 </a:t>
          </a:r>
          <a:endParaRPr lang="es-ES" sz="2000" b="0" kern="1200" dirty="0">
            <a:solidFill>
              <a:schemeClr val="tx1"/>
            </a:solidFill>
          </a:endParaRPr>
        </a:p>
      </dsp:txBody>
      <dsp:txXfrm rot="10800000">
        <a:off x="565211" y="2954103"/>
        <a:ext cx="8327271" cy="2260848"/>
      </dsp:txXfrm>
    </dsp:sp>
    <dsp:sp modelId="{16B19CD5-6849-4DBE-AA33-DC8C265F9F74}">
      <dsp:nvSpPr>
        <dsp:cNvPr id="0" name=""/>
        <dsp:cNvSpPr/>
      </dsp:nvSpPr>
      <dsp:spPr>
        <a:xfrm>
          <a:off x="0" y="3105270"/>
          <a:ext cx="2237818" cy="204586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0063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0063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r">
              <a:defRPr sz="1300"/>
            </a:lvl1pPr>
          </a:lstStyle>
          <a:p>
            <a:pPr>
              <a:defRPr/>
            </a:pPr>
            <a:fld id="{13D4BDDA-85A4-48F3-906D-9E7D39CD1558}" type="datetimeFigureOut">
              <a:rPr lang="es-ES"/>
              <a:pPr>
                <a:defRPr/>
              </a:pPr>
              <a:t>22/05/2018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513888"/>
            <a:ext cx="2984500" cy="501650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02075" y="9513888"/>
            <a:ext cx="2984500" cy="501650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r">
              <a:defRPr sz="1300"/>
            </a:lvl1pPr>
          </a:lstStyle>
          <a:p>
            <a:pPr>
              <a:defRPr/>
            </a:pPr>
            <a:fld id="{34BABBF6-B386-4982-94FF-793FFF8B1E7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76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0063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0063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066AE296-5D13-4463-9AED-D44671ABBB63}" type="datetimeFigureOut">
              <a:rPr lang="es-ES"/>
              <a:pPr>
                <a:defRPr/>
              </a:pPr>
              <a:t>22/05/2018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0888"/>
            <a:ext cx="5005387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7" tIns="48299" rIns="96597" bIns="48299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975" y="4757738"/>
            <a:ext cx="5510213" cy="4508500"/>
          </a:xfrm>
          <a:prstGeom prst="rect">
            <a:avLst/>
          </a:prstGeom>
        </p:spPr>
        <p:txBody>
          <a:bodyPr vert="horz" lIns="96597" tIns="48299" rIns="96597" bIns="48299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513888"/>
            <a:ext cx="2984500" cy="501650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02075" y="9513888"/>
            <a:ext cx="2984500" cy="501650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B4FFC816-10C4-4AE2-AF16-17BCD73985F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39805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96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 smtClean="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 smtClean="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 smtClean="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 smtClean="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mtClean="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dondear rectángulo de esquina diagonal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  <a:prstGeom prst="rect">
            <a:avLst/>
          </a:prstGeo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  <a:prstGeom prst="rect">
            <a:avLst/>
          </a:prstGeo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5" name="9 Marcador de fecha"/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  <a:prstGeom prst="rect">
            <a:avLst/>
          </a:prstGeo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fld id="{639346B0-048A-4214-ABF5-6E8CD8C5D637}" type="datetimeFigureOut">
              <a:rPr lang="es-EC"/>
              <a:pPr>
                <a:defRPr/>
              </a:pPr>
              <a:t>22/05/2018</a:t>
            </a:fld>
            <a:endParaRPr lang="es-EC"/>
          </a:p>
        </p:txBody>
      </p:sp>
      <p:sp>
        <p:nvSpPr>
          <p:cNvPr id="6" name="10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  <a:prstGeom prst="rect">
            <a:avLst/>
          </a:prstGeo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6F0D6E8F-A0F0-4F00-964E-A63B50E8100F}" type="slidenum">
              <a:rPr lang="es-EC"/>
              <a:pPr>
                <a:defRPr/>
              </a:pPr>
              <a:t>‹Nº›</a:t>
            </a:fld>
            <a:endParaRPr lang="es-EC"/>
          </a:p>
        </p:txBody>
      </p:sp>
      <p:sp>
        <p:nvSpPr>
          <p:cNvPr id="7" name="11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  <a:prstGeom prst="rect">
            <a:avLst/>
          </a:prstGeom>
        </p:spPr>
        <p:txBody>
          <a:bodyPr vert="horz" rtlCol="0"/>
          <a:lstStyle>
            <a:lvl1pPr>
              <a:defRPr/>
            </a:lvl1pPr>
            <a:extLst/>
          </a:lstStyle>
          <a:p>
            <a:pPr>
              <a:defRPr/>
            </a:pPr>
            <a:endParaRPr lang="es-EC"/>
          </a:p>
        </p:txBody>
      </p:sp>
    </p:spTree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mtClean="0"/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mtClean="0"/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C"/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s-EC"/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 userDrawn="1"/>
        </p:nvPicPr>
        <p:blipFill>
          <a:blip r:embed="rId14"/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  <p:sldLayoutId id="2147484132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Rectángulo"/>
          <p:cNvSpPr>
            <a:spLocks noChangeArrowheads="1"/>
          </p:cNvSpPr>
          <p:nvPr/>
        </p:nvSpPr>
        <p:spPr bwMode="auto">
          <a:xfrm>
            <a:off x="1000125" y="1052513"/>
            <a:ext cx="79756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1600" b="1" dirty="0" smtClean="0"/>
              <a:t>VICERRECTORADO DE INVESTIGACIÓN INNOVACIÓN Y TRANSFERENCIA DE TECNOLOGÍA</a:t>
            </a:r>
          </a:p>
          <a:p>
            <a:pPr algn="ctr"/>
            <a:endParaRPr lang="es-ES_tradnl" sz="1600" b="1" dirty="0" smtClean="0"/>
          </a:p>
          <a:p>
            <a:pPr algn="ctr"/>
            <a:r>
              <a:rPr lang="es-ES_tradnl" sz="1600" b="1" dirty="0" smtClean="0"/>
              <a:t>DIRRECIÓN DE POSGRADOS</a:t>
            </a:r>
            <a:endParaRPr lang="es-ES_tradnl" sz="1600" b="1" dirty="0"/>
          </a:p>
          <a:p>
            <a:pPr algn="ctr"/>
            <a:endParaRPr lang="es-EC" sz="1600" dirty="0"/>
          </a:p>
          <a:p>
            <a:pPr algn="ctr"/>
            <a:r>
              <a:rPr lang="es-ES_tradnl" sz="1600" b="1" dirty="0"/>
              <a:t> </a:t>
            </a:r>
            <a:r>
              <a:rPr lang="es-ES_tradnl" sz="1600" b="1" dirty="0" smtClean="0"/>
              <a:t>PROYECTO DE TITULACIÓN PREVIO A LA OBTENCIÓN DEL TÍTULO DE MAGISTER EN PRODUCCIÓN Y NUTRICIÓN ANIMAL</a:t>
            </a:r>
          </a:p>
          <a:p>
            <a:pPr algn="ctr"/>
            <a:endParaRPr lang="es-ES_tradnl" sz="1600" b="1" dirty="0" smtClean="0"/>
          </a:p>
          <a:p>
            <a:pPr algn="ctr"/>
            <a:r>
              <a:rPr lang="es-ES_tradnl" sz="1600" b="1" dirty="0" smtClean="0"/>
              <a:t>TEMA: VALOR NUTRITIVO DEL ENSILAJE DE MAÍZ (</a:t>
            </a:r>
            <a:r>
              <a:rPr lang="es-ES_tradnl" sz="1600" b="1" i="1" dirty="0" smtClean="0"/>
              <a:t>Zea </a:t>
            </a:r>
            <a:r>
              <a:rPr lang="es-ES_tradnl" sz="1600" b="1" i="1" dirty="0" err="1" smtClean="0"/>
              <a:t>mays</a:t>
            </a:r>
            <a:r>
              <a:rPr lang="es-ES_tradnl" sz="1600" b="1" dirty="0" smtClean="0"/>
              <a:t>), VARIEDAD INIAP180, BAJO DIFERENTES DENSIDADES DE SIEMBRA Y NIVELES DE FERTILIZACIÓN</a:t>
            </a:r>
            <a:endParaRPr lang="es-EC" sz="1600" dirty="0"/>
          </a:p>
          <a:p>
            <a:pPr algn="ctr"/>
            <a:r>
              <a:rPr lang="es-ES_tradnl" b="1" dirty="0"/>
              <a:t>  </a:t>
            </a:r>
          </a:p>
          <a:p>
            <a:pPr algn="ctr"/>
            <a:endParaRPr lang="es-EC" dirty="0"/>
          </a:p>
          <a:p>
            <a:pPr algn="ctr"/>
            <a:endParaRPr lang="es-ES" b="1" dirty="0"/>
          </a:p>
          <a:p>
            <a:pPr algn="ctr"/>
            <a:endParaRPr lang="es-ES" b="1" dirty="0"/>
          </a:p>
          <a:p>
            <a:pPr algn="ctr"/>
            <a:endParaRPr lang="es-ES" b="1" dirty="0"/>
          </a:p>
          <a:p>
            <a:pPr algn="ctr"/>
            <a:r>
              <a:rPr lang="es-ES" b="1" dirty="0" smtClean="0"/>
              <a:t>AUTOR: </a:t>
            </a:r>
            <a:r>
              <a:rPr lang="es-ES" b="1" dirty="0"/>
              <a:t>GUACAPIÑA VITERI</a:t>
            </a:r>
            <a:r>
              <a:rPr lang="es-ES_tradnl" b="1" dirty="0"/>
              <a:t> </a:t>
            </a:r>
            <a:r>
              <a:rPr lang="es-ES_tradnl" b="1" dirty="0" smtClean="0"/>
              <a:t>ANTONIO </a:t>
            </a:r>
            <a:r>
              <a:rPr lang="es-ES_tradnl" b="1" dirty="0"/>
              <a:t>P</a:t>
            </a:r>
            <a:r>
              <a:rPr lang="es-ES_tradnl" b="1" dirty="0" smtClean="0"/>
              <a:t>OMPEYO</a:t>
            </a:r>
            <a:endParaRPr lang="es-EC" dirty="0"/>
          </a:p>
        </p:txBody>
      </p:sp>
      <p:pic>
        <p:nvPicPr>
          <p:cNvPr id="5123" name="3 Imagen" descr="C:\Users\Tania\Desktop\Caratulas\LOGOESPE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813"/>
            <a:ext cx="37861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756" y="3789040"/>
            <a:ext cx="3024337" cy="136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3288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s-ES" dirty="0" smtClean="0">
                <a:solidFill>
                  <a:schemeClr val="tx1"/>
                </a:solidFill>
              </a:rPr>
              <a:t>Ubicación del lugar de investigación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3315" name="2 Marcador de contenido"/>
          <p:cNvSpPr>
            <a:spLocks noGrp="1"/>
          </p:cNvSpPr>
          <p:nvPr>
            <p:ph idx="1"/>
          </p:nvPr>
        </p:nvSpPr>
        <p:spPr bwMode="auto">
          <a:xfrm>
            <a:off x="428625" y="928688"/>
            <a:ext cx="8229600" cy="53578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_tradnl" dirty="0" smtClean="0">
                <a:solidFill>
                  <a:schemeClr val="tx1"/>
                </a:solidFill>
              </a:rPr>
              <a:t>Provincia de Pichincha, Cantón Mejía, Parroquia de </a:t>
            </a:r>
            <a:r>
              <a:rPr lang="es-ES_tradnl" dirty="0" err="1" smtClean="0">
                <a:solidFill>
                  <a:schemeClr val="tx1"/>
                </a:solidFill>
              </a:rPr>
              <a:t>Cutuglagua</a:t>
            </a:r>
            <a:r>
              <a:rPr lang="es-ES_tradnl" dirty="0" smtClean="0">
                <a:solidFill>
                  <a:schemeClr val="tx1"/>
                </a:solidFill>
              </a:rPr>
              <a:t>, en la Unidad de Apoyo a la Investigación  Pecuaria del Programa de Ganadería y Pastos de la E.E.S.C. del INIAP.</a:t>
            </a:r>
          </a:p>
          <a:p>
            <a:endParaRPr lang="es-ES_tradnl" dirty="0" smtClean="0">
              <a:solidFill>
                <a:schemeClr val="tx1"/>
              </a:solidFill>
            </a:endParaRPr>
          </a:p>
          <a:p>
            <a:pPr algn="ctr"/>
            <a:r>
              <a:rPr lang="es-ES" b="1" u="sng" dirty="0" smtClean="0">
                <a:solidFill>
                  <a:schemeClr val="tx1"/>
                </a:solidFill>
              </a:rPr>
              <a:t>Ubicación Geográfica</a:t>
            </a:r>
          </a:p>
          <a:p>
            <a:pPr algn="ctr">
              <a:buNone/>
            </a:pPr>
            <a:endParaRPr lang="es-EC" b="1" u="sng" dirty="0" smtClean="0">
              <a:solidFill>
                <a:schemeClr val="tx1"/>
              </a:solidFill>
            </a:endParaRPr>
          </a:p>
          <a:p>
            <a:r>
              <a:rPr lang="es-ES_tradnl" sz="1800" b="1" dirty="0" smtClean="0">
                <a:solidFill>
                  <a:schemeClr val="tx1"/>
                </a:solidFill>
              </a:rPr>
              <a:t>Altitud : 		               </a:t>
            </a:r>
            <a:r>
              <a:rPr lang="es-ES_tradnl" sz="1800" dirty="0" smtClean="0">
                <a:solidFill>
                  <a:schemeClr val="tx1"/>
                </a:solidFill>
              </a:rPr>
              <a:t>3058 m.s.n.m.</a:t>
            </a:r>
            <a:endParaRPr lang="es-EC" sz="1800" dirty="0" smtClean="0">
              <a:solidFill>
                <a:schemeClr val="tx1"/>
              </a:solidFill>
            </a:endParaRPr>
          </a:p>
          <a:p>
            <a:r>
              <a:rPr lang="es-ES_tradnl" sz="1800" b="1" dirty="0" smtClean="0">
                <a:solidFill>
                  <a:schemeClr val="tx1"/>
                </a:solidFill>
              </a:rPr>
              <a:t>Temperatura promedio anual:</a:t>
            </a:r>
            <a:r>
              <a:rPr lang="es-ES_tradnl" sz="1800" dirty="0" smtClean="0">
                <a:solidFill>
                  <a:schemeClr val="tx1"/>
                </a:solidFill>
              </a:rPr>
              <a:t> 	12.8º C</a:t>
            </a:r>
            <a:endParaRPr lang="es-EC" sz="1800" dirty="0" smtClean="0">
              <a:solidFill>
                <a:schemeClr val="tx1"/>
              </a:solidFill>
            </a:endParaRPr>
          </a:p>
          <a:p>
            <a:r>
              <a:rPr lang="es-ES_tradnl" sz="1800" b="1" dirty="0" smtClean="0">
                <a:solidFill>
                  <a:schemeClr val="tx1"/>
                </a:solidFill>
              </a:rPr>
              <a:t>Precipitación promedio anual:</a:t>
            </a:r>
            <a:r>
              <a:rPr lang="es-ES_tradnl" sz="1800" dirty="0" smtClean="0">
                <a:solidFill>
                  <a:schemeClr val="tx1"/>
                </a:solidFill>
              </a:rPr>
              <a:t> 1311.6 mm.</a:t>
            </a:r>
            <a:endParaRPr lang="es-EC" sz="1800" dirty="0" smtClean="0">
              <a:solidFill>
                <a:schemeClr val="tx1"/>
              </a:solidFill>
            </a:endParaRPr>
          </a:p>
          <a:p>
            <a:r>
              <a:rPr lang="es-ES_tradnl" sz="1800" b="1" dirty="0" smtClean="0">
                <a:solidFill>
                  <a:schemeClr val="tx1"/>
                </a:solidFill>
              </a:rPr>
              <a:t>Humedad Relativa:</a:t>
            </a:r>
            <a:r>
              <a:rPr lang="es-ES_tradnl" sz="1800" dirty="0" smtClean="0">
                <a:solidFill>
                  <a:schemeClr val="tx1"/>
                </a:solidFill>
              </a:rPr>
              <a:t> 		79.3%</a:t>
            </a:r>
            <a:endParaRPr lang="es-EC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dirty="0" smtClean="0">
              <a:solidFill>
                <a:schemeClr val="tx1"/>
              </a:solidFill>
            </a:endParaRPr>
          </a:p>
        </p:txBody>
      </p:sp>
      <p:pic>
        <p:nvPicPr>
          <p:cNvPr id="1331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3719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 descr="data:image/jpeg;base64,/9j/4AAQSkZJRgABAQAAAQABAAD/2wCEAAkGBhAODRAMDQ8QDQ8NEA4QEA0PDxANDQ4QFBAVFRUQEhIXGyYeGBkjGxISIDAgIycpLCwsFR4xNTEqNSYrLCkBCQoKDgwOFA0PGTUkHiItNS01LTU1LjUvLCk1KTU1MCwpKTUqMjQuNSw1LS4tNDU1KiwrLjUtNS0sNSkpNiwpKf/AABEIAMAA8AMBIgACEQEDEQH/xAAbAAEAAgMBAQAAAAAAAAAAAAAAAgMBBQYEB//EAEIQAAIBAwEEBwMICAUFAAAAAAABAgMREgQFEyExIkFRUmGRoQZxsSMyQmJygbLhFDM0c4KzwdEVJMLD8CU1Y3SS/8QAGgEBAAMBAQEAAAAAAAAAAAAAAAEDBAUGAv/EACsRAQABAwIEAwkBAAAAAAAAAAABAgMRBAUSMnHxITE0FCJRgZGhssHwE//aAAwDAQACEQMRAD8A7sErCwEQSsLARBKwsBEErCwGAZsLAYBmxmwEQSsLARBKwsBEErCwEQSsLARBKwsBEErCwEQSsLARBKxmwEDJKwsBmwsTsLAQsLE7CwELCxOwsBCwsTsLAQsLE8RYCFhYssLAV2M2J4jECFhYnYWAhYWJ2FgIWFieIxAhYWJ4iwELCxZiMQK7CxZiLAQsLE7CwELCxOwxAziMSzEYgV4jEsxGIELDEsxGIFdhYsxGIFeIxLMRiBXiMSzEWArxGJZiMQIWMYlmIxAhiMSzEYgV4jEsxGIFeIxLMRiBXiMSzEYgV4ixZiMQIYjEniZxArxGJZiMQM4jEsxGIFeIxLMRiBXiMS3EYgV4jEsxGIFeIxLMRiBXiMSzEYgV4jEsxGIFeIxLcRiBViZxLMRiBXiMSzEYgV4jEsxGIFeIxLMRiBXiMSzEYgV4mcSzEYgV4jEsxGIGcRiWYmcQKsTNizEYgV4jEsxGIFeIxLMRiBXiMSzEYgV4jEsxGIFeJnEsxGIFeIxLMRiBXiMSzEYgV4jEsxGIFeIxLMRiBXiMS3EYgV4jEsxGIFeIxLMRiBXiMSzEYgZxM4k8RiBDEYk8TOIFeIxLMRiBXiMSzEWArxGJZYWArxM2J2GIEMRiTxM4gV4jEsxGIFeIxLMRiBXiMSywsBXiMSzEYgQxGJKTSV2RozzjkuTAYjEniZxArxGJZiLAV4jEssLAZxGJOwsBDEYllhYCuxmxOwsBDEWJ2FgIWFidhYCFhiTsLAQxGJOwsBDEWJ2FgIWM2JWM2AhYWJ2FgIWFidhYDntubSxUYLhnd/wJ2Xm039yNvobOlDFqSxjxTur24nPVtDvowlL50IRpNdalTvGXqm/vKKVCtRk91KSt1Lin/Dzf3Ejo9qazc07p2lJqMfi35Jl2jrqrTjUXXzXY+tHI7UlXrqEnOzgpJNRvGV2r5R59S5M33spTqLTPfJJupK2LbTjwV+P3gbbEWJ2FiBCwsaOhtactfSpZfJVaFWWHC2SqWi/JG/sBmwsTsLARsLErCwEbCxKwsBGwsSsLARsLErCwEbCxKwsBGwsSsZsBCwsTsLARsLErCwELCxOwsBGwsSsLAa3UaVRk5LlN3/itx87XOZ1mytZCU6tGu25Sct1KCqUb3dlG3Fc1zt7zrdrR/wAvUa4OEXNPsceP9Dm3tSUIQqPlU5eHGxI3Gm2ddJPlFJN25vrsenQ6+lUnUoUXl+j2jO3zU3fop9bVncu08m6EZR4twUl4tq6PnfsRtt6WlUdSDqSqOLl0sWpLLK91zu2B9Ep6mMpygn0oOzT9y4rzLZRurdpz2y9S6+ojXjFxU5TlJXvaOFuL99jpLEDi9NQf+IaSHJx09S/hjWV/gdlY5xf93peOn1P8xHS2AyAAAAAAAAAAAAAAAAAAAAAAAAAAAAA820v1FX91U/Azitpxtp6C+rH1O12i/kKv7up+FnHbaVoUV9hEjsdnL/L0v3VP8COR9s9n06VWlUpLdy1Ep7zHlNrDpWfBPpPijr9AvkaX7un+FHM+3nztL9qr/tgbr2boRjo6EkuNSlTnJ9blKKb+JtDwbA/YtN/69D+WhrNs06U921KUrJ2S4K/iyi9ft2KeO5OITETPhDTp/wDV6HjQ1X8xHTnI19SoaunrGm404VouH0nnK6d+XA3eyNvU9U5xpqUZU7ZRklyd7NNe4z2Nx02oq4bVeZ+b7qt1U+Mwve0l3X5ox/ike6/NGmc2Z38u03K24/xSPdfmjK2nHsfoabfy7TO/l2r0A3sdZB/SSJxrxfKSOf378PJEo1W/op+64HQ5IyaOF+vo/wAXHyJx1bX05Pw4fEDckJ1Yx5tL3s1EtZJ9bfvdymdS/O3ogNvPaNNdd/cmymW1o9UW/e0jV5rtDqLquBsXtOb5RXqyD11R9cV9yNfmzPS7H5Aex6up3/gQdefXUfmzzYS7H5Mzup91+QF7qPvvzZhy+u/NlO5n2MbmfYwL83335swtRNfSl5sp3M+6/Ixu5dj8mB6VrKnffoTW0Ki+lf3pHitLsfkMmB6dbtCcqU4u3Si1yafE0e3VxpL60fibCtK8Wu23xPBtz59L7cfiSh0+j2jBU4Rd1aEVy4cIo5323rxnLTYu9nVv4fMNhThLFdF2svHqND7TPp0PfU/0hLsthfsem/cUP5cTxbd00VKNW3Sl0b37OKPDsmo1p6OLa+Spcnb6CM6rWSqPdt5buzd+1/8APU429TRGkr4vPwx17ZXWOeHO7eVSNrVZK9uC5HS+xGzt3RlXcspVmlytZQb/AKt+hzO0q61EXKldxpPpN8LpOza8DqfY7Xwem3bdnCcufBO76n5nB2Th9oiKvPE/Xtlp1E+7ODcszun2eh6ajprvP3NNHnyb5J/E9swMOl4Ed2u0ujpZy6mi2Oy5PmB5LxX58TO8b5X+7gjYw2YkXR0KXV5gahRk+okqEu30NwtN4Iluf+cEBqFon4k46Hw+Jtd14eowfYvMDXR0Ph6IsWj7Wl5f2Pbu32Lz/Ibt9i8/yA8q067W/vaMqmu75ts9OD7F5hxfdXn+QHnx+qhbwXkX2fdX/wBfkOPc9QKcfqryRjdR64ryRdk+56/kYda3ODAq/R4diX3GFpI9q8n/AHLP0ld31Q/SF3fgBXLSrqa9f7lMtH7vNnq30e76Dew7ANbq9LjG/jH4mk21+tor68PidJtCcXBJd5HN7XXy1Ds3kFfq5kob+GjeKaurpcm11HN+1lNxnQvfjvebv3TsaUo4rpW4Lr8DjfazaNOvUpqhJ1VRdVTlG2Cbx4J9fJ8glttn0n+j0eC/U0er/wAcew81JfK1/fD+hu9ktS01GzTxpU4vwcYJNPyNRUVtRqftQ/0nnt/9PT1/UtGn5v74uZ2V+z1/s1PxG09mpWhL3y/GzV7K/Zq32ZfiN77IabOE/Bv1nL+xw9q9bT1n8ZWXOSXWw0FNfRv7+JdGmlySX3HI7V1O26eprrS0tNqKEnGVB1Fi6aaUcG1UWXSTk2+qT48EnZOvttQioUtHOaU8pTyUZy307OOM1aOG78fnt2slL3jG6wGq2FPXPe/p6066a3O4Ul0OPz8pPjy5WNqAAAAAAAAAAAAAAAAAAAGGiE9PGXOK+DLAB46mz+5JrwfSR5qmnrR5JSX1W/gbUAaKpVk+jJNW7TyzlFyioXyytJXyWNuLkr8GuB0lWkpK0ldHkey496XowNXtLVN6atGDtPc1VHotPLdu1vG9jlPZXZMa+lvKpu7OyWLfDFcfU7epslr5rv6ehrqOyFQyUI4qUnLHqTfO3gB5tkTwrune8FCSvxSbjOyfxJSfy1d96ULePBF0NLheyd23d3482/6mJ0U3d5J+45W66SvVWeC35xOfsttVxRVmXK7OeGmrKfRdnGz4PJy5WOg9kKmNKfNPLq+1Jolqtm06ts+r3pno09GNKOMOC9W+1nN23bL1q/8A7XYx2wsuXKZpx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C" altLang="es-EC"/>
          </a:p>
        </p:txBody>
      </p:sp>
      <p:sp>
        <p:nvSpPr>
          <p:cNvPr id="14339" name="AutoShape 6" descr="data:image/jpeg;base64,/9j/4AAQSkZJRgABAQAAAQABAAD/2wCEAAkGBhAODRAMDQ8QDQ8NEA4QEA0PDxANDQ4QFBAVFRUQEhIXGyYeGBkjGxISIDAgIycpLCwsFR4xNTEqNSYrLCkBCQoKDgwOFA0PGTUkHiItNS01LTU1LjUvLCk1KTU1MCwpKTUqMjQuNSw1LS4tNDU1KiwrLjUtNS0sNSkpNiwpKf/AABEIAMAA8AMBIgACEQEDEQH/xAAbAAEAAgMBAQAAAAAAAAAAAAAAAgMBBQYEB//EAEIQAAIBAwEEBwMICAUFAAAAAAABAgMREgQFEyExIkFRUmGRoQZxsSMyQmJygbLhFDM0c4KzwdEVJMLD8CU1Y3SS/8QAGgEBAAMBAQEAAAAAAAAAAAAAAAEDBAUGAv/EACsRAQABAwIEAwkBAAAAAAAAAAABAgMRBAUSMnHxITE0FCJRgZGhssHwE//aAAwDAQACEQMRAD8A7sErCwEQSsLARBKwsBEErCwGAZsLAYBmxmwEQSsLARBKwsBEErCwEQSsLARBKwsBEErCwEQSsLARBKxmwEDJKwsBmwsTsLAQsLE7CwELCxOwsBCwsTsLAQsLE8RYCFhYssLAV2M2J4jECFhYnYWAhYWJ2FgIWFieIxAhYWJ4iwELCxZiMQK7CxZiLAQsLE7CwELCxOwxAziMSzEYgV4jEsxGIELDEsxGIFdhYsxGIFeIxLMRiBXiMSzEWArxGJZiMQIWMYlmIxAhiMSzEYgV4jEsxGIFeIxLMRiBXiMSzEYgV4ixZiMQIYjEniZxArxGJZiMQM4jEsxGIFeIxLMRiBXiMS3EYgV4jEsxGIFeIxLMRiBXiMSzEYgV4jEsxGIFeIxLcRiBViZxLMRiBXiMSzEYgV4jEsxGIFeIxLMRiBXiMSzEYgV4mcSzEYgV4jEsxGIGcRiWYmcQKsTNizEYgV4jEsxGIFeIxLMRiBXiMSzEYgV4jEsxGIFeJnEsxGIFeIxLMRiBXiMSzEYgV4jEsxGIFeIxLMRiBXiMS3EYgV4jEsxGIFeIxLMRiBXiMSzEYgZxM4k8RiBDEYk8TOIFeIxLMRiBXiMSzEWArxGJZYWArxM2J2GIEMRiTxM4gV4jEsxGIFeIxLMRiBXiMSywsBXiMSzEYgQxGJKTSV2RozzjkuTAYjEniZxArxGJZiLAV4jEssLAZxGJOwsBDEYllhYCuxmxOwsBDEWJ2FgIWFidhYCFhiTsLAQxGJOwsBDEWJ2FgIWM2JWM2AhYWJ2FgIWFidhYDntubSxUYLhnd/wJ2Xm039yNvobOlDFqSxjxTur24nPVtDvowlL50IRpNdalTvGXqm/vKKVCtRk91KSt1Lin/Dzf3Ejo9qazc07p2lJqMfi35Jl2jrqrTjUXXzXY+tHI7UlXrqEnOzgpJNRvGV2r5R59S5M33spTqLTPfJJupK2LbTjwV+P3gbbEWJ2FiBCwsaOhtactfSpZfJVaFWWHC2SqWi/JG/sBmwsTsLARsLErCwEbCxKwsBGwsSsLARsLErCwEbCxKwsBGwsSsZsBCwsTsLARsLErCwELCxOwsBGwsSsLAa3UaVRk5LlN3/itx87XOZ1mytZCU6tGu25Sct1KCqUb3dlG3Fc1zt7zrdrR/wAvUa4OEXNPsceP9Dm3tSUIQqPlU5eHGxI3Gm2ddJPlFJN25vrsenQ6+lUnUoUXl+j2jO3zU3fop9bVncu08m6EZR4twUl4tq6PnfsRtt6WlUdSDqSqOLl0sWpLLK91zu2B9Ep6mMpygn0oOzT9y4rzLZRurdpz2y9S6+ojXjFxU5TlJXvaOFuL99jpLEDi9NQf+IaSHJx09S/hjWV/gdlY5xf93peOn1P8xHS2AyAAAAAAAAAAAAAAAAAAAAAAAAAAAAA820v1FX91U/Azitpxtp6C+rH1O12i/kKv7up+FnHbaVoUV9hEjsdnL/L0v3VP8COR9s9n06VWlUpLdy1Ep7zHlNrDpWfBPpPijr9AvkaX7un+FHM+3nztL9qr/tgbr2boRjo6EkuNSlTnJ9blKKb+JtDwbA/YtN/69D+WhrNs06U921KUrJ2S4K/iyi9ft2KeO5OITETPhDTp/wDV6HjQ1X8xHTnI19SoaunrGm404VouH0nnK6d+XA3eyNvU9U5xpqUZU7ZRklyd7NNe4z2Nx02oq4bVeZ+b7qt1U+Mwve0l3X5ox/ike6/NGmc2Z38u03K24/xSPdfmjK2nHsfoabfy7TO/l2r0A3sdZB/SSJxrxfKSOf378PJEo1W/op+64HQ5IyaOF+vo/wAXHyJx1bX05Pw4fEDckJ1Yx5tL3s1EtZJ9bfvdymdS/O3ogNvPaNNdd/cmymW1o9UW/e0jV5rtDqLquBsXtOb5RXqyD11R9cV9yNfmzPS7H5Aex6up3/gQdefXUfmzzYS7H5Mzup91+QF7qPvvzZhy+u/NlO5n2MbmfYwL83335swtRNfSl5sp3M+6/Ixu5dj8mB6VrKnffoTW0Ki+lf3pHitLsfkMmB6dbtCcqU4u3Si1yafE0e3VxpL60fibCtK8Wu23xPBtz59L7cfiSh0+j2jBU4Rd1aEVy4cIo5323rxnLTYu9nVv4fMNhThLFdF2svHqND7TPp0PfU/0hLsthfsem/cUP5cTxbd00VKNW3Sl0b37OKPDsmo1p6OLa+Spcnb6CM6rWSqPdt5buzd+1/8APU429TRGkr4vPwx17ZXWOeHO7eVSNrVZK9uC5HS+xGzt3RlXcspVmlytZQb/AKt+hzO0q61EXKldxpPpN8LpOza8DqfY7Xwem3bdnCcufBO76n5nB2Th9oiKvPE/Xtlp1E+7ODcszun2eh6ajprvP3NNHnyb5J/E9swMOl4Ed2u0ujpZy6mi2Oy5PmB5LxX58TO8b5X+7gjYw2YkXR0KXV5gahRk+okqEu30NwtN4Iluf+cEBqFon4k46Hw+Jtd14eowfYvMDXR0Ph6IsWj7Wl5f2Pbu32Lz/Ibt9i8/yA8q067W/vaMqmu75ts9OD7F5hxfdXn+QHnx+qhbwXkX2fdX/wBfkOPc9QKcfqryRjdR64ryRdk+56/kYda3ODAq/R4diX3GFpI9q8n/AHLP0ld31Q/SF3fgBXLSrqa9f7lMtH7vNnq30e76Dew7ANbq9LjG/jH4mk21+tor68PidJtCcXBJd5HN7XXy1Ds3kFfq5kob+GjeKaurpcm11HN+1lNxnQvfjvebv3TsaUo4rpW4Lr8DjfazaNOvUpqhJ1VRdVTlG2Cbx4J9fJ8glttn0n+j0eC/U0er/wAcew81JfK1/fD+hu9ktS01GzTxpU4vwcYJNPyNRUVtRqftQ/0nnt/9PT1/UtGn5v74uZ2V+z1/s1PxG09mpWhL3y/GzV7K/Zq32ZfiN77IabOE/Bv1nL+xw9q9bT1n8ZWXOSXWw0FNfRv7+JdGmlySX3HI7V1O26eprrS0tNqKEnGVB1Fi6aaUcG1UWXSTk2+qT48EnZOvttQioUtHOaU8pTyUZy307OOM1aOG78fnt2slL3jG6wGq2FPXPe/p6066a3O4Ul0OPz8pPjy5WNqAAAAAAAAAAAAAAAAAAAGGiE9PGXOK+DLAB46mz+5JrwfSR5qmnrR5JSX1W/gbUAaKpVk+jJNW7TyzlFyioXyytJXyWNuLkr8GuB0lWkpK0ldHkey496XowNXtLVN6atGDtPc1VHotPLdu1vG9jlPZXZMa+lvKpu7OyWLfDFcfU7epslr5rv6ehrqOyFQyUI4qUnLHqTfO3gB5tkTwrune8FCSvxSbjOyfxJSfy1d96ULePBF0NLheyd23d3482/6mJ0U3d5J+45W66SvVWeC35xOfsttVxRVmXK7OeGmrKfRdnGz4PJy5WOg9kKmNKfNPLq+1Jolqtm06ts+r3pno09GNKOMOC9W+1nN23bL1q/8A7XYx2wsuXKZpx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C" altLang="es-EC"/>
          </a:p>
        </p:txBody>
      </p:sp>
      <p:grpSp>
        <p:nvGrpSpPr>
          <p:cNvPr id="2" name="6 Grupo"/>
          <p:cNvGrpSpPr>
            <a:grpSpLocks/>
          </p:cNvGrpSpPr>
          <p:nvPr/>
        </p:nvGrpSpPr>
        <p:grpSpPr bwMode="auto">
          <a:xfrm>
            <a:off x="2786063" y="714375"/>
            <a:ext cx="5715000" cy="1643063"/>
            <a:chOff x="2166195" y="-35284"/>
            <a:chExt cx="4783200" cy="1097499"/>
          </a:xfrm>
        </p:grpSpPr>
        <p:sp>
          <p:nvSpPr>
            <p:cNvPr id="24" name="23 Redondear rectángulo de esquina del mismo lado"/>
            <p:cNvSpPr/>
            <p:nvPr/>
          </p:nvSpPr>
          <p:spPr>
            <a:xfrm rot="5400000">
              <a:off x="4027597" y="-1841533"/>
              <a:ext cx="944803" cy="4656976"/>
            </a:xfrm>
            <a:prstGeom prst="round2SameRect">
              <a:avLst/>
            </a:pr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dondear rectángulo de esquina del mismo lado 4"/>
            <p:cNvSpPr/>
            <p:nvPr/>
          </p:nvSpPr>
          <p:spPr>
            <a:xfrm>
              <a:off x="2166195" y="-35284"/>
              <a:ext cx="4783200" cy="10974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23825" rIns="247650" bIns="123825" spcCol="1270" anchor="ctr"/>
            <a:lstStyle/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s-ES" sz="2400" dirty="0" smtClean="0">
                  <a:solidFill>
                    <a:schemeClr val="tx1"/>
                  </a:solidFill>
                </a:rPr>
                <a:t>Semilla de maíz variedad INIAP 180, herbicidas, estacas, piolas, </a:t>
              </a:r>
              <a:r>
                <a:rPr lang="es-ES" sz="2400" dirty="0" err="1" smtClean="0">
                  <a:solidFill>
                    <a:schemeClr val="tx1"/>
                  </a:solidFill>
                </a:rPr>
                <a:t>microsilos</a:t>
              </a:r>
              <a:r>
                <a:rPr lang="es-ES" sz="2400" dirty="0" smtClean="0">
                  <a:solidFill>
                    <a:schemeClr val="tx1"/>
                  </a:solidFill>
                </a:rPr>
                <a:t> de </a:t>
              </a:r>
              <a:r>
                <a:rPr lang="es-ES" sz="2400" dirty="0" err="1" smtClean="0">
                  <a:solidFill>
                    <a:schemeClr val="tx1"/>
                  </a:solidFill>
                </a:rPr>
                <a:t>pvc</a:t>
              </a:r>
              <a:r>
                <a:rPr lang="es-ES" sz="2400" dirty="0" smtClean="0">
                  <a:solidFill>
                    <a:schemeClr val="tx1"/>
                  </a:solidFill>
                </a:rPr>
                <a:t>, machete, balanza, costales, picadora de forraje, balanza</a:t>
              </a:r>
              <a:r>
                <a:rPr lang="es-ES" sz="2400" smtClean="0">
                  <a:solidFill>
                    <a:schemeClr val="tx1"/>
                  </a:solidFill>
                </a:rPr>
                <a:t>, fertilizantes</a:t>
              </a:r>
              <a:endParaRPr lang="es-E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7 Grupo"/>
          <p:cNvGrpSpPr>
            <a:grpSpLocks/>
          </p:cNvGrpSpPr>
          <p:nvPr/>
        </p:nvGrpSpPr>
        <p:grpSpPr bwMode="auto">
          <a:xfrm>
            <a:off x="193675" y="692150"/>
            <a:ext cx="2170113" cy="973138"/>
            <a:chOff x="1179" y="525"/>
            <a:chExt cx="2170482" cy="973266"/>
          </a:xfrm>
        </p:grpSpPr>
        <p:sp>
          <p:nvSpPr>
            <p:cNvPr id="22" name="21 Rectángulo redondeado"/>
            <p:cNvSpPr/>
            <p:nvPr/>
          </p:nvSpPr>
          <p:spPr>
            <a:xfrm>
              <a:off x="1179" y="525"/>
              <a:ext cx="2170482" cy="97326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22 Rectángulo"/>
            <p:cNvSpPr/>
            <p:nvPr/>
          </p:nvSpPr>
          <p:spPr>
            <a:xfrm>
              <a:off x="48812" y="48156"/>
              <a:ext cx="2075216" cy="8780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60960" rIns="121920" bIns="6096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3200" b="1" dirty="0">
                  <a:solidFill>
                    <a:schemeClr val="tx1"/>
                  </a:solidFill>
                </a:rPr>
                <a:t>De campo</a:t>
              </a:r>
            </a:p>
          </p:txBody>
        </p:sp>
      </p:grpSp>
      <p:grpSp>
        <p:nvGrpSpPr>
          <p:cNvPr id="4" name="9 Grupo"/>
          <p:cNvGrpSpPr>
            <a:grpSpLocks/>
          </p:cNvGrpSpPr>
          <p:nvPr/>
        </p:nvGrpSpPr>
        <p:grpSpPr bwMode="auto">
          <a:xfrm>
            <a:off x="2823496" y="3254669"/>
            <a:ext cx="5319713" cy="1203325"/>
            <a:chOff x="2516941" y="1682689"/>
            <a:chExt cx="3224672" cy="682446"/>
          </a:xfrm>
        </p:grpSpPr>
        <p:sp>
          <p:nvSpPr>
            <p:cNvPr id="20" name="19 Redondear rectángulo de esquina del mismo lado"/>
            <p:cNvSpPr/>
            <p:nvPr/>
          </p:nvSpPr>
          <p:spPr>
            <a:xfrm rot="5400000">
              <a:off x="3788054" y="411576"/>
              <a:ext cx="682446" cy="3224672"/>
            </a:xfrm>
            <a:prstGeom prst="round2SameRect">
              <a:avLst/>
            </a:prstGeom>
          </p:spPr>
          <p:style>
            <a:lnRef idx="2">
              <a:schemeClr val="accent5">
                <a:tint val="40000"/>
                <a:alpha val="90000"/>
                <a:hueOff val="-5370241"/>
                <a:satOff val="24126"/>
                <a:lumOff val="1658"/>
                <a:alphaOff val="0"/>
              </a:schemeClr>
            </a:lnRef>
            <a:fillRef idx="1">
              <a:schemeClr val="accent5">
                <a:tint val="40000"/>
                <a:alpha val="90000"/>
                <a:hueOff val="-5370241"/>
                <a:satOff val="24126"/>
                <a:lumOff val="1658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5370241"/>
                <a:satOff val="24126"/>
                <a:lumOff val="165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dondear rectángulo de esquina del mismo lado 8"/>
            <p:cNvSpPr/>
            <p:nvPr/>
          </p:nvSpPr>
          <p:spPr>
            <a:xfrm>
              <a:off x="2516941" y="1716001"/>
              <a:ext cx="3190991" cy="6158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23825" rIns="247650" bIns="123825" spcCol="1270" anchor="ctr"/>
            <a:lstStyle/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s-ES" sz="2400" dirty="0">
                  <a:solidFill>
                    <a:schemeClr val="tx1"/>
                  </a:solidFill>
                </a:rPr>
                <a:t>Bolígrafos, computadora, hojas de papel bond, libreta de campo</a:t>
              </a:r>
            </a:p>
          </p:txBody>
        </p:sp>
      </p:grpSp>
      <p:grpSp>
        <p:nvGrpSpPr>
          <p:cNvPr id="5" name="10 Grupo"/>
          <p:cNvGrpSpPr>
            <a:grpSpLocks/>
          </p:cNvGrpSpPr>
          <p:nvPr/>
        </p:nvGrpSpPr>
        <p:grpSpPr bwMode="auto">
          <a:xfrm>
            <a:off x="265781" y="3254669"/>
            <a:ext cx="2514600" cy="1285875"/>
            <a:chOff x="1179" y="1068697"/>
            <a:chExt cx="2515761" cy="1910429"/>
          </a:xfrm>
        </p:grpSpPr>
        <p:sp>
          <p:nvSpPr>
            <p:cNvPr id="18" name="17 Rectángulo redondeado"/>
            <p:cNvSpPr/>
            <p:nvPr/>
          </p:nvSpPr>
          <p:spPr>
            <a:xfrm>
              <a:off x="1179" y="1068697"/>
              <a:ext cx="2515761" cy="191042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18 Rectángulo"/>
            <p:cNvSpPr/>
            <p:nvPr/>
          </p:nvSpPr>
          <p:spPr>
            <a:xfrm>
              <a:off x="94885" y="1163039"/>
              <a:ext cx="2328350" cy="17217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60960" rIns="121920" bIns="6096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3200" b="1" dirty="0">
                  <a:solidFill>
                    <a:schemeClr val="tx1"/>
                  </a:solidFill>
                </a:rPr>
                <a:t>De oficina</a:t>
              </a:r>
            </a:p>
          </p:txBody>
        </p:sp>
      </p:grpSp>
      <p:sp>
        <p:nvSpPr>
          <p:cNvPr id="26" name="1 Título"/>
          <p:cNvSpPr>
            <a:spLocks noGrp="1"/>
          </p:cNvSpPr>
          <p:nvPr>
            <p:ph type="title"/>
          </p:nvPr>
        </p:nvSpPr>
        <p:spPr>
          <a:xfrm>
            <a:off x="914400" y="-14288"/>
            <a:ext cx="8229600" cy="635001"/>
          </a:xfrm>
        </p:spPr>
        <p:txBody>
          <a:bodyPr/>
          <a:lstStyle/>
          <a:p>
            <a:pPr>
              <a:defRPr/>
            </a:pPr>
            <a:r>
              <a:rPr lang="es-ES" dirty="0" smtClean="0">
                <a:solidFill>
                  <a:schemeClr val="tx1"/>
                </a:solidFill>
              </a:rPr>
              <a:t>MATERIALES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434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3288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s-ES" dirty="0" smtClean="0">
                <a:solidFill>
                  <a:schemeClr val="tx1"/>
                </a:solidFill>
              </a:rPr>
              <a:t>MÉTODOS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3315" name="2 Marcador de contenido"/>
          <p:cNvSpPr>
            <a:spLocks noGrp="1"/>
          </p:cNvSpPr>
          <p:nvPr>
            <p:ph idx="1"/>
          </p:nvPr>
        </p:nvSpPr>
        <p:spPr bwMode="auto">
          <a:xfrm>
            <a:off x="405748" y="692695"/>
            <a:ext cx="8229600" cy="559062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s-EC" sz="1400" b="1" dirty="0" smtClean="0">
                <a:solidFill>
                  <a:schemeClr val="tx1"/>
                </a:solidFill>
              </a:rPr>
              <a:t>FE1: Densidades</a:t>
            </a:r>
          </a:p>
          <a:p>
            <a:pPr marL="0" indent="0">
              <a:buNone/>
            </a:pPr>
            <a:r>
              <a:rPr lang="es-EC" sz="1200" dirty="0" smtClean="0">
                <a:solidFill>
                  <a:schemeClr val="tx1"/>
                </a:solidFill>
              </a:rPr>
              <a:t>d1: Distancia entre plantas 0.25 m y entre surcos 0.80 m (50000 plantas ha</a:t>
            </a:r>
            <a:r>
              <a:rPr lang="es-EC" sz="1200" baseline="30000" dirty="0" smtClean="0">
                <a:solidFill>
                  <a:schemeClr val="tx1"/>
                </a:solidFill>
              </a:rPr>
              <a:t>-1</a:t>
            </a:r>
            <a:r>
              <a:rPr lang="es-EC" sz="1200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s-EC" sz="1200" dirty="0" smtClean="0">
                <a:solidFill>
                  <a:schemeClr val="tx1"/>
                </a:solidFill>
              </a:rPr>
              <a:t>d2: Distancia entre plantas 0.20 m y entre surcos 0.80 m (62500 plantas ha</a:t>
            </a:r>
            <a:r>
              <a:rPr lang="es-EC" sz="1200" baseline="30000" dirty="0" smtClean="0">
                <a:solidFill>
                  <a:schemeClr val="tx1"/>
                </a:solidFill>
              </a:rPr>
              <a:t>-1</a:t>
            </a:r>
            <a:r>
              <a:rPr lang="es-EC" sz="1200" dirty="0" smtClean="0">
                <a:solidFill>
                  <a:schemeClr val="tx1"/>
                </a:solidFill>
              </a:rPr>
              <a:t>) </a:t>
            </a:r>
          </a:p>
          <a:p>
            <a:pPr marL="0" indent="0">
              <a:buNone/>
            </a:pPr>
            <a:r>
              <a:rPr lang="es-EC" sz="1200" dirty="0" smtClean="0">
                <a:solidFill>
                  <a:schemeClr val="tx1"/>
                </a:solidFill>
              </a:rPr>
              <a:t>d3: Distancia entre plantas 0.15 m y entre surcos 0.80 m (83333 plantas ha</a:t>
            </a:r>
            <a:r>
              <a:rPr lang="es-EC" sz="1200" baseline="30000" dirty="0" smtClean="0">
                <a:solidFill>
                  <a:schemeClr val="tx1"/>
                </a:solidFill>
              </a:rPr>
              <a:t>-1</a:t>
            </a:r>
            <a:r>
              <a:rPr lang="es-EC" sz="1200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s-EC" sz="1200" dirty="0" smtClean="0">
                <a:solidFill>
                  <a:schemeClr val="tx1"/>
                </a:solidFill>
              </a:rPr>
              <a:t>d4: Distancia entre plantas 0.10 m y entre surcos 0.80 m (125000 plantas ha</a:t>
            </a:r>
            <a:r>
              <a:rPr lang="es-EC" sz="1200" baseline="30000" dirty="0" smtClean="0">
                <a:solidFill>
                  <a:schemeClr val="tx1"/>
                </a:solidFill>
              </a:rPr>
              <a:t>-1</a:t>
            </a:r>
            <a:r>
              <a:rPr lang="es-EC" sz="1200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s-EC" sz="1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C" sz="1400" b="1" dirty="0" smtClean="0">
                <a:solidFill>
                  <a:schemeClr val="tx1"/>
                </a:solidFill>
              </a:rPr>
              <a:t>FE2: Niveles</a:t>
            </a:r>
          </a:p>
          <a:p>
            <a:pPr marL="0" indent="0">
              <a:buNone/>
            </a:pPr>
            <a:r>
              <a:rPr lang="es-EC" sz="1200" dirty="0" smtClean="0">
                <a:solidFill>
                  <a:schemeClr val="tx1"/>
                </a:solidFill>
              </a:rPr>
              <a:t>n1: 120 kg de nitrógeno / ha</a:t>
            </a:r>
            <a:r>
              <a:rPr lang="es-EC" sz="1200" baseline="30000" dirty="0" smtClean="0">
                <a:solidFill>
                  <a:schemeClr val="tx1"/>
                </a:solidFill>
              </a:rPr>
              <a:t>-1</a:t>
            </a:r>
            <a:endParaRPr lang="es-EC" sz="1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C" sz="1200" dirty="0" smtClean="0">
                <a:solidFill>
                  <a:schemeClr val="tx1"/>
                </a:solidFill>
              </a:rPr>
              <a:t>n2: 240 kg de nitrógeno / ha</a:t>
            </a:r>
            <a:r>
              <a:rPr lang="es-EC" sz="1200" baseline="30000" dirty="0" smtClean="0">
                <a:solidFill>
                  <a:schemeClr val="tx1"/>
                </a:solidFill>
              </a:rPr>
              <a:t>-1</a:t>
            </a:r>
            <a:endParaRPr lang="es-EC" sz="1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C" sz="1200" dirty="0" smtClean="0">
                <a:solidFill>
                  <a:schemeClr val="tx1"/>
                </a:solidFill>
              </a:rPr>
              <a:t>n3: 360 kg de nitrógeno / ha</a:t>
            </a:r>
            <a:r>
              <a:rPr lang="es-EC" sz="1200" baseline="30000" dirty="0" smtClean="0">
                <a:solidFill>
                  <a:schemeClr val="tx1"/>
                </a:solidFill>
              </a:rPr>
              <a:t>-1</a:t>
            </a:r>
            <a:endParaRPr lang="es-EC" sz="1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sz="1600" dirty="0" smtClean="0">
              <a:solidFill>
                <a:schemeClr val="tx1"/>
              </a:solidFill>
            </a:endParaRPr>
          </a:p>
          <a:p>
            <a:r>
              <a:rPr lang="es-EC" sz="1800" b="1" dirty="0" smtClean="0">
                <a:solidFill>
                  <a:schemeClr val="tx1"/>
                </a:solidFill>
              </a:rPr>
              <a:t>Tratamientos:</a:t>
            </a:r>
          </a:p>
          <a:p>
            <a:pPr marL="0" indent="0">
              <a:buNone/>
            </a:pPr>
            <a:r>
              <a:rPr lang="es-EC" b="1" dirty="0" smtClean="0">
                <a:solidFill>
                  <a:schemeClr val="tx1"/>
                </a:solidFill>
              </a:rPr>
              <a:t/>
            </a:r>
            <a:br>
              <a:rPr lang="es-EC" b="1" dirty="0" smtClean="0">
                <a:solidFill>
                  <a:schemeClr val="tx1"/>
                </a:solidFill>
              </a:rPr>
            </a:br>
            <a:endParaRPr lang="es-EC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1331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524" y="3645024"/>
            <a:ext cx="7416824" cy="244827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771800" y="147536"/>
            <a:ext cx="3278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/>
              <a:t>Factores en estudio: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3288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s-ES" dirty="0" smtClean="0">
                <a:solidFill>
                  <a:schemeClr val="tx1"/>
                </a:solidFill>
              </a:rPr>
              <a:t>MÉTODOS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331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ángulo 2"/>
          <p:cNvSpPr/>
          <p:nvPr/>
        </p:nvSpPr>
        <p:spPr>
          <a:xfrm>
            <a:off x="446088" y="1268760"/>
            <a:ext cx="8158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/>
              <a:t>Diseño experimental: </a:t>
            </a:r>
            <a:r>
              <a:rPr lang="es-EC" dirty="0" smtClean="0"/>
              <a:t>DPD  </a:t>
            </a:r>
            <a:r>
              <a:rPr lang="es-EC" dirty="0"/>
              <a:t>con 3 </a:t>
            </a:r>
            <a:r>
              <a:rPr lang="es-EC" dirty="0" smtClean="0"/>
              <a:t>repeticiones</a:t>
            </a:r>
          </a:p>
          <a:p>
            <a:endParaRPr lang="es-EC" dirty="0"/>
          </a:p>
          <a:p>
            <a:r>
              <a:rPr lang="es-EC" b="1" dirty="0"/>
              <a:t>Número de unidades experimentales: </a:t>
            </a:r>
            <a:r>
              <a:rPr lang="es-EC" dirty="0" smtClean="0"/>
              <a:t>36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832" y="2468545"/>
            <a:ext cx="6066512" cy="3535288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 flipV="1">
            <a:off x="1549834" y="2695676"/>
            <a:ext cx="1780150" cy="55389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2807804" y="3314574"/>
            <a:ext cx="2772308" cy="4241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1215832" y="2749560"/>
            <a:ext cx="1080120" cy="2032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10 m</a:t>
            </a:r>
            <a:endParaRPr lang="es-EC" dirty="0"/>
          </a:p>
        </p:txBody>
      </p:sp>
      <p:sp>
        <p:nvSpPr>
          <p:cNvPr id="13" name="Rectángulo 12"/>
          <p:cNvSpPr/>
          <p:nvPr/>
        </p:nvSpPr>
        <p:spPr>
          <a:xfrm>
            <a:off x="3635896" y="3454375"/>
            <a:ext cx="1080120" cy="2032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8</a:t>
            </a:r>
            <a:r>
              <a:rPr lang="es-EC" dirty="0" smtClean="0"/>
              <a:t> m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75225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781300"/>
            <a:ext cx="8229600" cy="1143000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lang="es-ES" sz="4000" dirty="0" smtClean="0">
              <a:solidFill>
                <a:schemeClr val="tx1"/>
              </a:solidFill>
            </a:endParaRPr>
          </a:p>
        </p:txBody>
      </p:sp>
      <p:pic>
        <p:nvPicPr>
          <p:cNvPr id="1536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51383013"/>
              </p:ext>
            </p:extLst>
          </p:nvPr>
        </p:nvGraphicFramePr>
        <p:xfrm>
          <a:off x="0" y="428604"/>
          <a:ext cx="9144000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1 Título"/>
          <p:cNvSpPr txBox="1">
            <a:spLocks/>
          </p:cNvSpPr>
          <p:nvPr/>
        </p:nvSpPr>
        <p:spPr>
          <a:xfrm>
            <a:off x="914400" y="-14288"/>
            <a:ext cx="8229600" cy="635001"/>
          </a:xfrm>
          <a:prstGeom prst="rect">
            <a:avLst/>
          </a:prstGeom>
        </p:spPr>
        <p:txBody>
          <a:bodyPr/>
          <a:lstStyle/>
          <a:p>
            <a:pPr algn="r" eaLnBrk="0" hangingPunct="0">
              <a:defRPr/>
            </a:pPr>
            <a:r>
              <a:rPr lang="es-ES" sz="3200" b="1" i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MÉTODOS</a:t>
            </a:r>
          </a:p>
        </p:txBody>
      </p:sp>
      <p:sp>
        <p:nvSpPr>
          <p:cNvPr id="8" name="7 Flecha derecha"/>
          <p:cNvSpPr/>
          <p:nvPr/>
        </p:nvSpPr>
        <p:spPr>
          <a:xfrm>
            <a:off x="2143125" y="1571625"/>
            <a:ext cx="214313" cy="21431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dirty="0">
              <a:solidFill>
                <a:srgbClr val="FFFF00"/>
              </a:solidFill>
            </a:endParaRPr>
          </a:p>
        </p:txBody>
      </p:sp>
      <p:sp>
        <p:nvSpPr>
          <p:cNvPr id="11" name="10 Flecha derecha"/>
          <p:cNvSpPr/>
          <p:nvPr/>
        </p:nvSpPr>
        <p:spPr>
          <a:xfrm>
            <a:off x="4638294" y="1544796"/>
            <a:ext cx="214312" cy="21431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12" name="11 Flecha derecha"/>
          <p:cNvSpPr/>
          <p:nvPr/>
        </p:nvSpPr>
        <p:spPr>
          <a:xfrm>
            <a:off x="6900862" y="1535747"/>
            <a:ext cx="214312" cy="21431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13" name="12 Flecha derecha"/>
          <p:cNvSpPr/>
          <p:nvPr/>
        </p:nvSpPr>
        <p:spPr>
          <a:xfrm>
            <a:off x="4745450" y="3910584"/>
            <a:ext cx="214313" cy="21431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14" name="13 Flecha derecha"/>
          <p:cNvSpPr/>
          <p:nvPr/>
        </p:nvSpPr>
        <p:spPr>
          <a:xfrm>
            <a:off x="2357438" y="3910584"/>
            <a:ext cx="214312" cy="21431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15" name="14 Flecha derecha"/>
          <p:cNvSpPr/>
          <p:nvPr/>
        </p:nvSpPr>
        <p:spPr>
          <a:xfrm>
            <a:off x="7026306" y="3924300"/>
            <a:ext cx="214313" cy="21431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8433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3288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s-ES" dirty="0" smtClean="0">
                <a:solidFill>
                  <a:schemeClr val="tx1"/>
                </a:solidFill>
              </a:rPr>
              <a:t>MÉTODOS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331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3 Diagrama"/>
          <p:cNvGraphicFramePr/>
          <p:nvPr>
            <p:extLst>
              <p:ext uri="{D42A27DB-BD31-4B8C-83A1-F6EECF244321}">
                <p14:modId xmlns:p14="http://schemas.microsoft.com/office/powerpoint/2010/main" val="3563333127"/>
              </p:ext>
            </p:extLst>
          </p:nvPr>
        </p:nvGraphicFramePr>
        <p:xfrm>
          <a:off x="-11112" y="764704"/>
          <a:ext cx="914400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7 Flecha derecha"/>
          <p:cNvSpPr/>
          <p:nvPr/>
        </p:nvSpPr>
        <p:spPr>
          <a:xfrm>
            <a:off x="2267744" y="1556792"/>
            <a:ext cx="214313" cy="21431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dirty="0">
              <a:solidFill>
                <a:srgbClr val="FFFF00"/>
              </a:solidFill>
            </a:endParaRPr>
          </a:p>
        </p:txBody>
      </p:sp>
      <p:sp>
        <p:nvSpPr>
          <p:cNvPr id="7" name="7 Flecha derecha"/>
          <p:cNvSpPr/>
          <p:nvPr/>
        </p:nvSpPr>
        <p:spPr>
          <a:xfrm>
            <a:off x="4644008" y="1556792"/>
            <a:ext cx="214313" cy="21431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dirty="0">
              <a:solidFill>
                <a:srgbClr val="FFFF00"/>
              </a:solidFill>
            </a:endParaRPr>
          </a:p>
        </p:txBody>
      </p:sp>
      <p:sp>
        <p:nvSpPr>
          <p:cNvPr id="8" name="7 Flecha derecha"/>
          <p:cNvSpPr/>
          <p:nvPr/>
        </p:nvSpPr>
        <p:spPr>
          <a:xfrm>
            <a:off x="6930578" y="1623588"/>
            <a:ext cx="161702" cy="22123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dirty="0">
              <a:solidFill>
                <a:srgbClr val="FFFF00"/>
              </a:solidFill>
            </a:endParaRPr>
          </a:p>
        </p:txBody>
      </p:sp>
      <p:sp>
        <p:nvSpPr>
          <p:cNvPr id="9" name="7 Flecha derecha"/>
          <p:cNvSpPr/>
          <p:nvPr/>
        </p:nvSpPr>
        <p:spPr>
          <a:xfrm>
            <a:off x="2279968" y="4077072"/>
            <a:ext cx="214313" cy="21431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dirty="0">
              <a:solidFill>
                <a:srgbClr val="FFFF00"/>
              </a:solidFill>
            </a:endParaRPr>
          </a:p>
        </p:txBody>
      </p:sp>
      <p:sp>
        <p:nvSpPr>
          <p:cNvPr id="10" name="7 Flecha derecha"/>
          <p:cNvSpPr/>
          <p:nvPr/>
        </p:nvSpPr>
        <p:spPr>
          <a:xfrm>
            <a:off x="4585651" y="4077071"/>
            <a:ext cx="214313" cy="21431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dirty="0">
              <a:solidFill>
                <a:srgbClr val="FFFF00"/>
              </a:solidFill>
            </a:endParaRPr>
          </a:p>
        </p:txBody>
      </p:sp>
      <p:sp>
        <p:nvSpPr>
          <p:cNvPr id="11" name="7 Flecha derecha"/>
          <p:cNvSpPr/>
          <p:nvPr/>
        </p:nvSpPr>
        <p:spPr>
          <a:xfrm>
            <a:off x="6930578" y="4184227"/>
            <a:ext cx="214313" cy="21431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 dirty="0">
              <a:solidFill>
                <a:srgbClr val="FFFF00"/>
              </a:solidFill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4889403" y="1052922"/>
            <a:ext cx="1115818" cy="1610691"/>
          </a:xfrm>
          <a:prstGeom prst="round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346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9977" y="5726112"/>
            <a:ext cx="5112568" cy="479730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es-ES_tradnl" sz="800" dirty="0">
                <a:solidFill>
                  <a:schemeClr val="tx1"/>
                </a:solidFill>
                <a:effectLst/>
              </a:rPr>
              <a:t>Figura 1. </a:t>
            </a:r>
            <a:r>
              <a:rPr lang="es-ES_tradnl" sz="900" dirty="0">
                <a:solidFill>
                  <a:schemeClr val="tx1"/>
                </a:solidFill>
                <a:effectLst/>
              </a:rPr>
              <a:t>Esquema de la estructura y función del </a:t>
            </a:r>
            <a:r>
              <a:rPr lang="es-ES_tradnl" sz="900" dirty="0" err="1">
                <a:solidFill>
                  <a:schemeClr val="tx1"/>
                </a:solidFill>
                <a:effectLst/>
              </a:rPr>
              <a:t>microsilo</a:t>
            </a:r>
            <a:r>
              <a:rPr lang="es-ES_tradnl" sz="900" dirty="0">
                <a:solidFill>
                  <a:schemeClr val="tx1"/>
                </a:solidFill>
                <a:effectLst/>
              </a:rPr>
              <a:t> </a:t>
            </a:r>
            <a:r>
              <a:rPr lang="es-EC" sz="900" dirty="0">
                <a:solidFill>
                  <a:schemeClr val="tx1"/>
                </a:solidFill>
                <a:effectLst/>
              </a:rPr>
              <a:t>(Reyes, y otros, 2009)</a:t>
            </a:r>
            <a:br>
              <a:rPr lang="es-EC" sz="900" dirty="0">
                <a:solidFill>
                  <a:schemeClr val="tx1"/>
                </a:solidFill>
                <a:effectLst/>
              </a:rPr>
            </a:br>
            <a:endParaRPr lang="es-ES" sz="900" dirty="0" smtClean="0">
              <a:solidFill>
                <a:schemeClr val="tx1"/>
              </a:solidFill>
            </a:endParaRPr>
          </a:p>
        </p:txBody>
      </p:sp>
      <p:pic>
        <p:nvPicPr>
          <p:cNvPr id="1536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914400" y="-14288"/>
            <a:ext cx="8229600" cy="635001"/>
          </a:xfrm>
          <a:prstGeom prst="rect">
            <a:avLst/>
          </a:prstGeom>
        </p:spPr>
        <p:txBody>
          <a:bodyPr/>
          <a:lstStyle/>
          <a:p>
            <a:pPr algn="r" eaLnBrk="0" hangingPunct="0">
              <a:defRPr/>
            </a:pPr>
            <a:r>
              <a:rPr lang="es-ES" sz="3200" b="1" i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MÉTODOS</a:t>
            </a:r>
          </a:p>
        </p:txBody>
      </p:sp>
      <p:pic>
        <p:nvPicPr>
          <p:cNvPr id="16" name="Imagen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7" y="848819"/>
            <a:ext cx="4608512" cy="4898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210" y="1277258"/>
            <a:ext cx="2592288" cy="17917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10" y="3823603"/>
            <a:ext cx="2585839" cy="187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03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710824" y="-28473"/>
            <a:ext cx="8229600" cy="620713"/>
          </a:xfrm>
        </p:spPr>
        <p:txBody>
          <a:bodyPr/>
          <a:lstStyle/>
          <a:p>
            <a:pPr>
              <a:defRPr/>
            </a:pPr>
            <a:r>
              <a:rPr lang="es-ES" dirty="0" smtClean="0">
                <a:solidFill>
                  <a:schemeClr val="tx1"/>
                </a:solidFill>
              </a:rPr>
              <a:t>Variables medidas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638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0525" y="6021388"/>
            <a:ext cx="22177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Diagrama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9726985"/>
              </p:ext>
            </p:extLst>
          </p:nvPr>
        </p:nvGraphicFramePr>
        <p:xfrm>
          <a:off x="251520" y="692696"/>
          <a:ext cx="8892480" cy="5256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2283718" cy="2160240"/>
          </a:xfrm>
          <a:prstGeom prst="ellipse">
            <a:avLst/>
          </a:prstGeom>
          <a:ln w="31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25" y="3717032"/>
            <a:ext cx="2217738" cy="2088232"/>
          </a:xfrm>
          <a:prstGeom prst="ellipse">
            <a:avLst/>
          </a:prstGeom>
          <a:ln w="3175" cap="rnd">
            <a:solidFill>
              <a:schemeClr val="bg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127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13665"/>
            <a:ext cx="8229600" cy="1143000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s-ES" sz="4000" dirty="0" smtClean="0">
                <a:solidFill>
                  <a:schemeClr val="tx1"/>
                </a:solidFill>
              </a:rPr>
              <a:t>IV.</a:t>
            </a:r>
            <a:r>
              <a:rPr lang="es-ES" sz="4000" dirty="0">
                <a:solidFill>
                  <a:schemeClr val="tx1"/>
                </a:solidFill>
              </a:rPr>
              <a:t>	</a:t>
            </a:r>
            <a:r>
              <a:rPr lang="es-ES" sz="4000" dirty="0" smtClean="0">
                <a:solidFill>
                  <a:schemeClr val="tx1"/>
                </a:solidFill>
              </a:rPr>
              <a:t>RESULTADOS</a:t>
            </a:r>
          </a:p>
        </p:txBody>
      </p:sp>
      <p:pic>
        <p:nvPicPr>
          <p:cNvPr id="1843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225" y="0"/>
            <a:ext cx="9144000" cy="620713"/>
          </a:xfrm>
        </p:spPr>
        <p:txBody>
          <a:bodyPr/>
          <a:lstStyle/>
          <a:p>
            <a:pPr>
              <a:defRPr/>
            </a:pPr>
            <a:r>
              <a:rPr lang="es-ES" sz="2400" dirty="0" smtClean="0">
                <a:solidFill>
                  <a:schemeClr val="tx1"/>
                </a:solidFill>
              </a:rPr>
              <a:t>Rendimiento Materia Seca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744815" y="652035"/>
            <a:ext cx="7951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ES" b="1" dirty="0"/>
              <a:t>Tabla </a:t>
            </a:r>
            <a:r>
              <a:rPr lang="es-ES" b="1" dirty="0" smtClean="0"/>
              <a:t>1. </a:t>
            </a:r>
            <a:r>
              <a:rPr lang="es-EC" i="1" dirty="0" smtClean="0"/>
              <a:t>Análisis </a:t>
            </a:r>
            <a:r>
              <a:rPr lang="es-EC" i="1" dirty="0"/>
              <a:t>de </a:t>
            </a:r>
            <a:r>
              <a:rPr lang="es-EC" i="1" dirty="0" err="1"/>
              <a:t>Tukey</a:t>
            </a:r>
            <a:r>
              <a:rPr lang="es-EC" i="1" dirty="0"/>
              <a:t> al 5% para variable porcentaje de Proteína</a:t>
            </a:r>
            <a:endParaRPr lang="es-EC" b="1" dirty="0"/>
          </a:p>
        </p:txBody>
      </p:sp>
      <p:pic>
        <p:nvPicPr>
          <p:cNvPr id="194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289814"/>
              </p:ext>
            </p:extLst>
          </p:nvPr>
        </p:nvGraphicFramePr>
        <p:xfrm>
          <a:off x="827584" y="967305"/>
          <a:ext cx="7480085" cy="43339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3116"/>
                <a:gridCol w="2977074"/>
                <a:gridCol w="1922382"/>
                <a:gridCol w="1497513"/>
              </a:tblGrid>
              <a:tr h="202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Significado</a:t>
                      </a:r>
                      <a:endParaRPr lang="es-EC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Valor Promedio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(Kg/MS/ ha</a:t>
                      </a:r>
                      <a:r>
                        <a:rPr lang="es-ES" sz="1100" b="1" baseline="30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)</a:t>
                      </a:r>
                      <a:endParaRPr lang="es-EC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Rangos de </a:t>
                      </a:r>
                      <a:r>
                        <a:rPr lang="es-EC" sz="11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significancia</a:t>
                      </a:r>
                      <a:endParaRPr lang="es-EC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</a:tr>
              <a:tr h="8672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Densidad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d4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50000 plantas/ha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62500 plantas/ha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83333 plantas/ha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125000 plantas/ha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12816,07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14708,49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18429,22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20789,98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B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B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</a:tr>
              <a:tr h="6938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Niveles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n3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120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140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360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16194,32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16607,72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17255,78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</a:tr>
              <a:tr h="22699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 x 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d1n1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d1n2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d2n3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d2n2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d1n3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d2n1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d3n2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d3n1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d3n3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d4n1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d4n2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d4n3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50000 plantas + 120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50000 plantas + 240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62500 plantas + 360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62500 plantas + 240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50000 plantas + 360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62500 plantas + 120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83333 plantas + 240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83333 plantas + 120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83333 plantas + 120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125000 plantas + 120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125000 plantas + 240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125000 plantas + 360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11225,71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12050,89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13964,58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14667,74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15171,62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15493,15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17947,19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18415,65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18924,82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19642,79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20962,10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21765,05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AB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ABC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ABC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ABC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ABC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ABC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ABC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ABC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BC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C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</a:tr>
              <a:tr h="822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Promedio</a:t>
                      </a:r>
                      <a:endParaRPr lang="es-EC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16685,94  Kg/MS/ha</a:t>
                      </a:r>
                      <a:r>
                        <a:rPr lang="es-ES" sz="1100" b="1" baseline="30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744815" y="6092655"/>
            <a:ext cx="7488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Letras distintas indican diferencias significativas (p&lt;=0,05)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513649"/>
              </p:ext>
            </p:extLst>
          </p:nvPr>
        </p:nvGraphicFramePr>
        <p:xfrm>
          <a:off x="827583" y="5301208"/>
          <a:ext cx="7506685" cy="167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7269"/>
                <a:gridCol w="3017360"/>
                <a:gridCol w="1929218"/>
                <a:gridCol w="1502838"/>
              </a:tblGrid>
              <a:tr h="822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CV%</a:t>
                      </a:r>
                      <a:endParaRPr lang="es-EC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14,76%</a:t>
                      </a:r>
                      <a:endParaRPr lang="es-EC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44" marR="6504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73417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548680"/>
            <a:ext cx="8229600" cy="1143000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s-ES" sz="4000" dirty="0" smtClean="0">
                <a:solidFill>
                  <a:schemeClr val="tx1"/>
                </a:solidFill>
              </a:rPr>
              <a:t>I.</a:t>
            </a:r>
            <a:r>
              <a:rPr lang="es-ES" sz="4000" dirty="0">
                <a:solidFill>
                  <a:schemeClr val="tx1"/>
                </a:solidFill>
              </a:rPr>
              <a:t>	</a:t>
            </a:r>
            <a:r>
              <a:rPr lang="es-ES" sz="4000" dirty="0" smtClean="0">
                <a:solidFill>
                  <a:schemeClr val="tx1"/>
                </a:solidFill>
              </a:rPr>
              <a:t>Introducción</a:t>
            </a:r>
          </a:p>
        </p:txBody>
      </p:sp>
      <p:pic>
        <p:nvPicPr>
          <p:cNvPr id="614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225" y="0"/>
            <a:ext cx="9144000" cy="620713"/>
          </a:xfrm>
        </p:spPr>
        <p:txBody>
          <a:bodyPr/>
          <a:lstStyle/>
          <a:p>
            <a:pPr>
              <a:defRPr/>
            </a:pPr>
            <a:r>
              <a:rPr lang="es-ES" sz="2400" dirty="0" smtClean="0">
                <a:solidFill>
                  <a:schemeClr val="tx1"/>
                </a:solidFill>
              </a:rPr>
              <a:t>Rendimiento Materia Seca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C" altLang="es-EC"/>
          </a:p>
        </p:txBody>
      </p:sp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-324544" y="5013176"/>
            <a:ext cx="53285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s-EC" altLang="es-EC" sz="10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Fig.1 </a:t>
            </a:r>
            <a:r>
              <a:rPr lang="es-EC" altLang="es-EC" sz="1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Rendimiento (Kg/MS/ha) en la evaluación de 3 niveles de Fertilización</a:t>
            </a:r>
            <a:endParaRPr lang="es-EC" altLang="es-EC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94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3484416945"/>
              </p:ext>
            </p:extLst>
          </p:nvPr>
        </p:nvGraphicFramePr>
        <p:xfrm>
          <a:off x="22225" y="764704"/>
          <a:ext cx="8726239" cy="4084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ángulo 2"/>
          <p:cNvSpPr/>
          <p:nvPr/>
        </p:nvSpPr>
        <p:spPr>
          <a:xfrm>
            <a:off x="5868145" y="5259397"/>
            <a:ext cx="223224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altLang="es-EC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Cueto </a:t>
            </a:r>
            <a:r>
              <a:rPr lang="es-EC" altLang="es-EC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et al., (</a:t>
            </a:r>
            <a:r>
              <a:rPr lang="es-EC" altLang="es-EC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2006)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708006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225" y="0"/>
            <a:ext cx="9144000" cy="620713"/>
          </a:xfrm>
        </p:spPr>
        <p:txBody>
          <a:bodyPr/>
          <a:lstStyle/>
          <a:p>
            <a:pPr>
              <a:defRPr/>
            </a:pPr>
            <a:r>
              <a:rPr lang="es-ES" sz="2400" dirty="0" smtClean="0">
                <a:solidFill>
                  <a:schemeClr val="tx1"/>
                </a:solidFill>
              </a:rPr>
              <a:t>Rendimiento Materia Seca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C" altLang="es-EC"/>
          </a:p>
        </p:txBody>
      </p:sp>
      <p:pic>
        <p:nvPicPr>
          <p:cNvPr id="194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95536" y="5013176"/>
            <a:ext cx="49320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s-EC" altLang="es-EC" sz="10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Fig.2 </a:t>
            </a:r>
            <a:r>
              <a:rPr lang="es-EC" altLang="es-EC" sz="1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Rendimiento </a:t>
            </a:r>
            <a:r>
              <a:rPr lang="es-EC" altLang="es-EC" sz="10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s-EC" altLang="es-EC" sz="1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Kg/MS/ha</a:t>
            </a:r>
            <a:r>
              <a:rPr lang="es-EC" altLang="es-EC" sz="10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es-EC" altLang="es-EC" sz="1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en la evaluación de 4 densidades de siembra</a:t>
            </a:r>
            <a:endParaRPr lang="es-EC" altLang="es-EC" sz="1000" dirty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5" name="Gráfico 14"/>
          <p:cNvGraphicFramePr/>
          <p:nvPr>
            <p:extLst>
              <p:ext uri="{D42A27DB-BD31-4B8C-83A1-F6EECF244321}">
                <p14:modId xmlns:p14="http://schemas.microsoft.com/office/powerpoint/2010/main" val="2706988848"/>
              </p:ext>
            </p:extLst>
          </p:nvPr>
        </p:nvGraphicFramePr>
        <p:xfrm>
          <a:off x="520798" y="763376"/>
          <a:ext cx="8102404" cy="4236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ángulo 2"/>
          <p:cNvSpPr/>
          <p:nvPr/>
        </p:nvSpPr>
        <p:spPr>
          <a:xfrm>
            <a:off x="6336641" y="5259397"/>
            <a:ext cx="1935145" cy="646331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/>
            <a:r>
              <a:rPr lang="es-EC" altLang="es-EC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Peña </a:t>
            </a:r>
            <a:r>
              <a:rPr lang="es-EC" altLang="es-EC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et al., (</a:t>
            </a:r>
            <a:r>
              <a:rPr lang="es-EC" altLang="es-EC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2010)</a:t>
            </a:r>
          </a:p>
          <a:p>
            <a:pPr algn="ctr"/>
            <a:r>
              <a:rPr lang="es-EC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Reta et al.,(2000)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762303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225" y="0"/>
            <a:ext cx="9144000" cy="620713"/>
          </a:xfrm>
        </p:spPr>
        <p:txBody>
          <a:bodyPr/>
          <a:lstStyle/>
          <a:p>
            <a:pPr>
              <a:defRPr/>
            </a:pPr>
            <a:r>
              <a:rPr lang="es-ES" sz="2400" dirty="0" smtClean="0">
                <a:solidFill>
                  <a:schemeClr val="tx1"/>
                </a:solidFill>
              </a:rPr>
              <a:t>Rendimiento Materia Seca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C" altLang="es-EC"/>
          </a:p>
        </p:txBody>
      </p:sp>
      <p:pic>
        <p:nvPicPr>
          <p:cNvPr id="194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-900608" y="5301208"/>
            <a:ext cx="74168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s-EC" altLang="es-EC" sz="10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Fig.3 </a:t>
            </a:r>
            <a:r>
              <a:rPr lang="es-EC" altLang="es-EC" sz="1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Rendimiento </a:t>
            </a:r>
            <a:r>
              <a:rPr lang="es-EC" altLang="es-EC" sz="10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s-EC" altLang="es-EC" sz="1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Kg/MS/ha</a:t>
            </a:r>
            <a:r>
              <a:rPr lang="es-EC" altLang="es-EC" sz="10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es-EC" altLang="es-EC" sz="1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en la  interacción densidad x niveles </a:t>
            </a:r>
            <a:endParaRPr lang="es-EC" altLang="es-EC" sz="1000" dirty="0"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16" name="Gráfico 15"/>
          <p:cNvGraphicFramePr/>
          <p:nvPr>
            <p:extLst>
              <p:ext uri="{D42A27DB-BD31-4B8C-83A1-F6EECF244321}">
                <p14:modId xmlns:p14="http://schemas.microsoft.com/office/powerpoint/2010/main" val="3116542604"/>
              </p:ext>
            </p:extLst>
          </p:nvPr>
        </p:nvGraphicFramePr>
        <p:xfrm>
          <a:off x="827584" y="1124744"/>
          <a:ext cx="7272808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956350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225" y="0"/>
            <a:ext cx="9144000" cy="620713"/>
          </a:xfrm>
        </p:spPr>
        <p:txBody>
          <a:bodyPr/>
          <a:lstStyle/>
          <a:p>
            <a:pPr>
              <a:defRPr/>
            </a:pPr>
            <a:r>
              <a:rPr lang="es-ES" sz="2400" dirty="0" smtClean="0">
                <a:solidFill>
                  <a:schemeClr val="tx1"/>
                </a:solidFill>
              </a:rPr>
              <a:t>Proteína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C" altLang="es-EC"/>
          </a:p>
        </p:txBody>
      </p:sp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-9512" y="4365104"/>
            <a:ext cx="7200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s-EC" altLang="es-EC" sz="10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Fig.5 </a:t>
            </a:r>
            <a:r>
              <a:rPr lang="es-EC" altLang="es-EC" sz="1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Porcentaje de Proteína. en la evaluación de 3 niveles de Fertilización</a:t>
            </a:r>
            <a:endParaRPr lang="es-EC" altLang="es-EC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94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177155"/>
              </p:ext>
            </p:extLst>
          </p:nvPr>
        </p:nvGraphicFramePr>
        <p:xfrm>
          <a:off x="899592" y="1196751"/>
          <a:ext cx="7452828" cy="4693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5075"/>
                <a:gridCol w="3124225"/>
                <a:gridCol w="1444358"/>
                <a:gridCol w="1869170"/>
              </a:tblGrid>
              <a:tr h="1605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Valores Promedios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97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Significado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% Proteína Inicial (Materia Verde)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% Proteína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 Final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( Ensilaje)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</a:tr>
              <a:tr h="828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solidFill>
                            <a:schemeClr val="tx1"/>
                          </a:solidFill>
                          <a:effectLst/>
                        </a:rPr>
                        <a:t>Densidad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d4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50000 plantas/ha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62500 plantas/ha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83333 plantas/ha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125000 plantas/ha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6,80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6,21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6,61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6,00 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6,54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5,98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6,46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5,47 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</a:tr>
              <a:tr h="8028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solidFill>
                            <a:schemeClr val="tx1"/>
                          </a:solidFill>
                          <a:effectLst/>
                        </a:rPr>
                        <a:t>Niveles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n3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120 Kg de N/ha</a:t>
                      </a:r>
                      <a:r>
                        <a:rPr lang="es-ES" sz="1100" b="0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baseline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240 Kg de N/ha </a:t>
                      </a:r>
                      <a:r>
                        <a:rPr lang="es-ES" sz="1100" b="0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baseline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360 </a:t>
                      </a: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Kg de </a:t>
                      </a: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N/ha</a:t>
                      </a:r>
                      <a:r>
                        <a:rPr lang="es-ES" sz="1100" b="0" baseline="30000" dirty="0" smtClean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baseline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6,37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6,17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6,76 </a:t>
                      </a: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5,99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6,06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6,38 </a:t>
                      </a: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</a:tr>
              <a:tr h="21538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solidFill>
                            <a:schemeClr val="tx1"/>
                          </a:solidFill>
                          <a:effectLst/>
                        </a:rPr>
                        <a:t>D x 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d1n1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d1n2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d1n3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d2n1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d2n2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d2n3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d3n1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d3n2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d3n3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d4n1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d4n2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d4n3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50000 plantas + 120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50000 plantas + 240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50000 plantas + 360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62500 plantas + 120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62500 plantas + 240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62500 plantas + 360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83333 plantas + 120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83333 plantas + 240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83333 plantas + 120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 125000 plantas + 120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 125000 plantas + 240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125000 plantas + 360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</a:rPr>
                        <a:t>6,46AB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6,43 AB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</a:rPr>
                        <a:t>7,51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6,21 AB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6,21 AB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6,23 AB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6,60 AB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6,64 AB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6,60 AB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6,23 AB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</a:rPr>
                        <a:t>6,40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6,38 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</a:rPr>
                        <a:t>6,78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5,98 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6,86 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6,20 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5,47 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6,28 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6,15 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6,59 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6,66 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4,84 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6,20 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</a:rPr>
                        <a:t>5,38 A 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</a:tr>
              <a:tr h="165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solidFill>
                            <a:schemeClr val="tx1"/>
                          </a:solidFill>
                          <a:effectLst/>
                        </a:rPr>
                        <a:t>Promedio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solidFill>
                            <a:schemeClr val="tx1"/>
                          </a:solidFill>
                          <a:effectLst/>
                        </a:rPr>
                        <a:t>6,41 %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solidFill>
                            <a:schemeClr val="tx1"/>
                          </a:solidFill>
                          <a:effectLst/>
                        </a:rPr>
                        <a:t>6,11 %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791580" y="745552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Tabla </a:t>
            </a:r>
            <a:r>
              <a:rPr lang="es-E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Análisis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Tukey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 5% para variable porcentaje de Proteína</a:t>
            </a:r>
            <a:endParaRPr lang="es-EC" sz="1100" b="1" dirty="0">
              <a:solidFill>
                <a:srgbClr val="5B9BD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99592" y="5896154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Letras distintas indican diferencias significativas (p&lt;=0,05)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611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225" y="0"/>
            <a:ext cx="9144000" cy="620713"/>
          </a:xfrm>
        </p:spPr>
        <p:txBody>
          <a:bodyPr/>
          <a:lstStyle/>
          <a:p>
            <a:pPr>
              <a:defRPr/>
            </a:pPr>
            <a:r>
              <a:rPr lang="es-ES" sz="2400" dirty="0" smtClean="0">
                <a:solidFill>
                  <a:schemeClr val="tx1"/>
                </a:solidFill>
              </a:rPr>
              <a:t>Fibra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C" altLang="es-EC"/>
          </a:p>
        </p:txBody>
      </p:sp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-9512" y="4365104"/>
            <a:ext cx="7200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s-EC" altLang="es-EC" sz="10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Fig.5 </a:t>
            </a:r>
            <a:r>
              <a:rPr lang="es-EC" altLang="es-EC" sz="1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Porcentaje de Proteína. en la evaluación de 3 niveles de Fertilización</a:t>
            </a:r>
            <a:endParaRPr lang="es-EC" altLang="es-EC" sz="1000" dirty="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94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ángulo 5"/>
          <p:cNvSpPr/>
          <p:nvPr/>
        </p:nvSpPr>
        <p:spPr>
          <a:xfrm>
            <a:off x="791580" y="745552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Tabla </a:t>
            </a:r>
            <a:r>
              <a:rPr lang="es-E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Análisis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Tukey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 5% para variable porcentaje de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Fibra</a:t>
            </a:r>
            <a:endParaRPr lang="es-EC" sz="1100" b="1" dirty="0">
              <a:solidFill>
                <a:srgbClr val="5B9BD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99592" y="5896154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Letras distintas indican diferencias significativas (p&lt;=0,05)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055274"/>
              </p:ext>
            </p:extLst>
          </p:nvPr>
        </p:nvGraphicFramePr>
        <p:xfrm>
          <a:off x="791580" y="1203179"/>
          <a:ext cx="7560840" cy="47026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9169"/>
                <a:gridCol w="3046705"/>
                <a:gridCol w="1583802"/>
                <a:gridCol w="99291"/>
                <a:gridCol w="1801873"/>
              </a:tblGrid>
              <a:tr h="1764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chemeClr val="tx1"/>
                          </a:solidFill>
                          <a:effectLst/>
                        </a:rPr>
                        <a:t>Valores Promedios</a:t>
                      </a:r>
                      <a:endParaRPr lang="es-EC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18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Significado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% Fibra Inicial (Materia Verde)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% Fibra Final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( Ensilaje)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9354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Densidad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d4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50000 plantas/ha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62500 plantas/ha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83333 plantas/ha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125000 plantas/ha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     </a:t>
                      </a: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</a:rPr>
                        <a:t>         </a:t>
                      </a: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29,00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29,36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29,39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30,37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33,45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33,32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34,26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35.50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623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Niveles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n3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120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240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360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29,51 AB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30,63 B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28,44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34,39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34,07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33,94 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2182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 x 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d1n1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d1n2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d1n3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d2n1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d2n2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d2n3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d3n1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d3n2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d3n3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d4n1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d4n2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d4n3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50000 plantas + 120 Kg de N/ha</a:t>
                      </a:r>
                      <a:r>
                        <a:rPr lang="es-ES" sz="1100" baseline="300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50000 plantas+ 240 Kg de N/ha</a:t>
                      </a:r>
                      <a:r>
                        <a:rPr lang="es-ES" sz="1100" baseline="300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50000 plantas+ 360 Kg de N/ha</a:t>
                      </a:r>
                      <a:r>
                        <a:rPr lang="es-ES" sz="1100" baseline="300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62500 plantas + 120 Kg de N/ha</a:t>
                      </a:r>
                      <a:r>
                        <a:rPr lang="es-ES" sz="1100" baseline="300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62500 plantas + 240 Kg de N/ha</a:t>
                      </a:r>
                      <a:r>
                        <a:rPr lang="es-ES" sz="1100" baseline="300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62500 plantas + 360 Kg de N/ha</a:t>
                      </a:r>
                      <a:r>
                        <a:rPr lang="es-ES" sz="1100" baseline="300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83333 plantas + 120 Kg de N/ha</a:t>
                      </a:r>
                      <a:r>
                        <a:rPr lang="es-ES" sz="1100" baseline="300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83333 plantas + 240 Kg de N/ha</a:t>
                      </a:r>
                      <a:r>
                        <a:rPr lang="es-ES" sz="1100" baseline="300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83333 plantas + 120 Kg de N/ha</a:t>
                      </a:r>
                      <a:r>
                        <a:rPr lang="es-ES" sz="1100" baseline="300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125000 plantas + 120 Kg de N/ha</a:t>
                      </a:r>
                      <a:r>
                        <a:rPr lang="es-ES" sz="1100" baseline="300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125000 plantas + 240 Kg de N/ha</a:t>
                      </a:r>
                      <a:r>
                        <a:rPr lang="es-ES" sz="1100" baseline="300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125000plantas + 360 Kg de N/ha</a:t>
                      </a:r>
                      <a:r>
                        <a:rPr lang="es-ES" sz="1100" baseline="300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27,98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30,52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       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      28,48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30,39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30,17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      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      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27,52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       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      29,72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       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      30,32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       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      28,12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       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      29,96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       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      31,52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        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      29,63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32,65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33,47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34,07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33,21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34,82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31,93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34,91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33,92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33,96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36,80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34,07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35,64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1559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Promedio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solidFill>
                            <a:schemeClr val="tx1"/>
                          </a:solidFill>
                          <a:effectLst/>
                        </a:rPr>
                        <a:t>     </a:t>
                      </a:r>
                      <a:r>
                        <a:rPr lang="es-EC" sz="1100" b="1" dirty="0" smtClean="0">
                          <a:solidFill>
                            <a:schemeClr val="tx1"/>
                          </a:solidFill>
                          <a:effectLst/>
                        </a:rPr>
                        <a:t>29,53 %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solidFill>
                            <a:schemeClr val="tx1"/>
                          </a:solidFill>
                          <a:effectLst/>
                        </a:rPr>
                        <a:t>34,13 %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37317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225" y="0"/>
            <a:ext cx="9144000" cy="620713"/>
          </a:xfrm>
        </p:spPr>
        <p:txBody>
          <a:bodyPr/>
          <a:lstStyle/>
          <a:p>
            <a:pPr>
              <a:defRPr/>
            </a:pPr>
            <a:r>
              <a:rPr lang="es-ES" sz="2400" dirty="0" smtClean="0">
                <a:solidFill>
                  <a:schemeClr val="tx1"/>
                </a:solidFill>
              </a:rPr>
              <a:t>CENIZA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C" altLang="es-EC"/>
          </a:p>
        </p:txBody>
      </p:sp>
      <p:pic>
        <p:nvPicPr>
          <p:cNvPr id="194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ángulo 5"/>
          <p:cNvSpPr/>
          <p:nvPr/>
        </p:nvSpPr>
        <p:spPr>
          <a:xfrm>
            <a:off x="295188" y="713046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Tabla </a:t>
            </a:r>
            <a:r>
              <a:rPr lang="es-E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Análisis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Tukey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 5% para variable porcentaje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Ceniza</a:t>
            </a:r>
            <a:endParaRPr lang="es-EC" sz="1100" dirty="0">
              <a:solidFill>
                <a:srgbClr val="5B9BD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67544" y="5692001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Letras distintas indican diferencias significativas (p&lt;=0,05)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277307"/>
              </p:ext>
            </p:extLst>
          </p:nvPr>
        </p:nvGraphicFramePr>
        <p:xfrm>
          <a:off x="395536" y="1062961"/>
          <a:ext cx="8280920" cy="4526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7862"/>
                <a:gridCol w="3338867"/>
                <a:gridCol w="1735680"/>
                <a:gridCol w="2078511"/>
              </a:tblGrid>
              <a:tr h="1647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Valores promedios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295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Significado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chemeClr val="tx1"/>
                          </a:solidFill>
                          <a:effectLst/>
                        </a:rPr>
                        <a:t>% Ceniza Inicial (Materia Verde)</a:t>
                      </a:r>
                      <a:endParaRPr lang="es-EC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% Ceniza Final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( Ensilaje)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</a:tr>
              <a:tr h="823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Densidad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d4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50000 plantas/ha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62500 plantas/ha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83333 plantas/ha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125000 plantas/ha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6,11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5,86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5,92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6,30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6,67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6,50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6,61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6,67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</a:tr>
              <a:tr h="6591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Niveles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n3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120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240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360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6,19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5,65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6,30 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6,66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6,51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6,67 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</a:tr>
              <a:tr h="23068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 x 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d1n1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d1n2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d1n3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d2n1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d2n2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d2n3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d3n1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d3n2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d3n3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d4n1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d4n2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d4n3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50000 plantas + 120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50000 plantas + 240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50000 plantas + 360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62500 plantas + 120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62500 plantas + 240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62500 plantas + 360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83333 plantas + 120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83333 plantas + 240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83333 plantas + 120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125000 plantas + 120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125000 plantas + 240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125000 plantas + 360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6,24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5,63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6,45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5,85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5,55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6,17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6,46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5,35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5,96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6,21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6,07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6,63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6,97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6,60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6,42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6,63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6,18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6,70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6,68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6,27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6,89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6,35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6,97 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          </a:t>
                      </a: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</a:rPr>
                        <a:t>           </a:t>
                      </a: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6,68 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</a:tr>
              <a:tr h="1647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Promedio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6,04 %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6,61 %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35" marR="604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244373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225" y="0"/>
            <a:ext cx="9144000" cy="620713"/>
          </a:xfrm>
        </p:spPr>
        <p:txBody>
          <a:bodyPr/>
          <a:lstStyle/>
          <a:p>
            <a:pPr>
              <a:defRPr/>
            </a:pPr>
            <a:r>
              <a:rPr lang="es-ES" sz="2400" dirty="0" err="1" smtClean="0">
                <a:solidFill>
                  <a:schemeClr val="tx1"/>
                </a:solidFill>
              </a:rPr>
              <a:t>Extrato</a:t>
            </a:r>
            <a:r>
              <a:rPr lang="es-ES" sz="2400" dirty="0" smtClean="0">
                <a:solidFill>
                  <a:schemeClr val="tx1"/>
                </a:solidFill>
              </a:rPr>
              <a:t> Etéreo E.E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C" altLang="es-EC"/>
          </a:p>
        </p:txBody>
      </p:sp>
      <p:pic>
        <p:nvPicPr>
          <p:cNvPr id="194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ángulo 5"/>
          <p:cNvSpPr/>
          <p:nvPr/>
        </p:nvSpPr>
        <p:spPr>
          <a:xfrm>
            <a:off x="295188" y="713046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Tabla </a:t>
            </a:r>
            <a:r>
              <a:rPr lang="es-E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Análisis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Tukey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 5% para variable porcentaje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E.E</a:t>
            </a:r>
            <a:endParaRPr lang="es-EC" sz="1100" b="1" dirty="0">
              <a:solidFill>
                <a:srgbClr val="5B9BD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67544" y="5692001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Letras distintas indican diferencias significativas (p&lt;=0,05)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3199"/>
              </p:ext>
            </p:extLst>
          </p:nvPr>
        </p:nvGraphicFramePr>
        <p:xfrm>
          <a:off x="467544" y="1082379"/>
          <a:ext cx="8064895" cy="4651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8438"/>
                <a:gridCol w="3251767"/>
                <a:gridCol w="1690401"/>
                <a:gridCol w="2024289"/>
              </a:tblGrid>
              <a:tr h="158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chemeClr val="tx1"/>
                          </a:solidFill>
                          <a:effectLst/>
                        </a:rPr>
                        <a:t>Valores Promedios</a:t>
                      </a:r>
                      <a:endParaRPr lang="es-EC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607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chemeClr val="tx1"/>
                          </a:solidFill>
                          <a:effectLst/>
                        </a:rPr>
                        <a:t>Significado</a:t>
                      </a:r>
                      <a:endParaRPr lang="es-EC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chemeClr val="tx1"/>
                          </a:solidFill>
                          <a:effectLst/>
                        </a:rPr>
                        <a:t>% Extracto Etéreo Inicial (Materia Verde)</a:t>
                      </a:r>
                      <a:endParaRPr lang="es-EC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% Extracto Etéreo Final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( Ensilaje)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7948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Densidad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d4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50000 plantas/ha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62500 plantas/ha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83333 plantas/ha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125000 plantas/ha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</a:rPr>
                        <a:t>1,16A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</a:rPr>
                        <a:t>1,12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</a:rPr>
                        <a:t>1,18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</a:rPr>
                        <a:t>1,03 A</a:t>
                      </a:r>
                      <a:endParaRPr lang="es-EC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</a:rPr>
                        <a:t>1,43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</a:rPr>
                        <a:t>1,26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</a:rPr>
                        <a:t>1,44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</a:rPr>
                        <a:t>1,42 A</a:t>
                      </a:r>
                      <a:endParaRPr lang="es-EC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6358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Niveles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n3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120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240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360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</a:rPr>
                        <a:t>1,07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</a:rPr>
                        <a:t>1,17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</a:rPr>
                        <a:t>1,14 A</a:t>
                      </a:r>
                      <a:endParaRPr lang="es-EC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</a:rPr>
                        <a:t>1,37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</a:rPr>
                        <a:t>1,38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</a:rPr>
                        <a:t>1,48 A</a:t>
                      </a:r>
                      <a:endParaRPr lang="es-EC" sz="11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2225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D x 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d1n1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d1n2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d1n3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d2n1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d2n2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d2n3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d3n1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d3n2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d3n3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d4n1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d4n2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d4n3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50000 plantas + 120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50000 plantas + 240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50000 plantas + 360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62500 plantas + 120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62500 plantas + 240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62500 plantas + 360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83333  plantas + 120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83333 plantas + 240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83333 plantas + 120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125000 plantas + 120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125000 plantas + 240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125000 plantas +360 Kg de N/ha</a:t>
                      </a:r>
                      <a:r>
                        <a:rPr lang="es-ES" sz="1100" b="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0,98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1,37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1,13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1,05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1,21 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        </a:t>
                      </a: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      1,11 </a:t>
                      </a: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        </a:t>
                      </a: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      </a:t>
                      </a: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1,13 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         </a:t>
                      </a: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     1,20 </a:t>
                      </a: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         </a:t>
                      </a: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     1,22 </a:t>
                      </a: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         </a:t>
                      </a: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     1,11 </a:t>
                      </a: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          </a:t>
                      </a: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    0,88 </a:t>
                      </a: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       </a:t>
                      </a: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       </a:t>
                      </a: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1,09 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1,41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1,35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1,52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1,43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1,28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1,37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1,34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1,41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1,56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1,22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1,54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1,49 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158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Promedio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         </a:t>
                      </a:r>
                      <a:r>
                        <a:rPr lang="es-EC" sz="1100" b="1" dirty="0" smtClean="0">
                          <a:solidFill>
                            <a:schemeClr val="tx1"/>
                          </a:solidFill>
                          <a:effectLst/>
                        </a:rPr>
                        <a:t>1,12 %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C" sz="1100" b="1" dirty="0" smtClean="0">
                          <a:solidFill>
                            <a:schemeClr val="tx1"/>
                          </a:solidFill>
                          <a:effectLst/>
                        </a:rPr>
                        <a:t>1,41 %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46518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225" y="0"/>
            <a:ext cx="9144000" cy="620713"/>
          </a:xfrm>
        </p:spPr>
        <p:txBody>
          <a:bodyPr/>
          <a:lstStyle/>
          <a:p>
            <a:pPr>
              <a:defRPr/>
            </a:pPr>
            <a:r>
              <a:rPr lang="es-ES" sz="2400" dirty="0" err="1" smtClean="0">
                <a:solidFill>
                  <a:schemeClr val="tx1"/>
                </a:solidFill>
              </a:rPr>
              <a:t>Extrato</a:t>
            </a:r>
            <a:r>
              <a:rPr lang="es-ES" sz="2400" dirty="0" smtClean="0">
                <a:solidFill>
                  <a:schemeClr val="tx1"/>
                </a:solidFill>
              </a:rPr>
              <a:t> Libre de Nitrógeno E.L.N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C" altLang="es-EC"/>
          </a:p>
        </p:txBody>
      </p:sp>
      <p:pic>
        <p:nvPicPr>
          <p:cNvPr id="194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ángulo 5"/>
          <p:cNvSpPr/>
          <p:nvPr/>
        </p:nvSpPr>
        <p:spPr>
          <a:xfrm>
            <a:off x="269310" y="681122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Tabla </a:t>
            </a:r>
            <a:r>
              <a:rPr lang="es-E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Análisis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Tukey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 5% para variable porcentaje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E.L.N</a:t>
            </a:r>
            <a:endParaRPr lang="es-EC" sz="1100" b="1" dirty="0">
              <a:solidFill>
                <a:srgbClr val="5B9BD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67544" y="5830500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Letras distintas indican diferencias significativas (p&lt;=0,05)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438750"/>
              </p:ext>
            </p:extLst>
          </p:nvPr>
        </p:nvGraphicFramePr>
        <p:xfrm>
          <a:off x="295189" y="1082378"/>
          <a:ext cx="8165244" cy="4693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2106"/>
                <a:gridCol w="3292227"/>
                <a:gridCol w="1812684"/>
                <a:gridCol w="1948227"/>
              </a:tblGrid>
              <a:tr h="1554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chemeClr val="tx1"/>
                          </a:solidFill>
                          <a:effectLst/>
                        </a:rPr>
                        <a:t>Valores Promedios</a:t>
                      </a:r>
                      <a:endParaRPr lang="es-EC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0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Significado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chemeClr val="tx1"/>
                          </a:solidFill>
                          <a:effectLst/>
                        </a:rPr>
                        <a:t>% E.L.N  Inicial (Materia Verde)</a:t>
                      </a:r>
                      <a:endParaRPr lang="es-EC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% E.L.N Final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</a:rPr>
                        <a:t>( Ensilaje)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777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Densidad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d4</a:t>
                      </a:r>
                      <a:endParaRPr lang="es-EC" sz="11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solidFill>
                            <a:schemeClr val="tx1"/>
                          </a:solidFill>
                          <a:effectLst/>
                        </a:rPr>
                        <a:t>d1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50000 plantas/ha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62500 plantas/ha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83333 plantas/ha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125000 plantas/ha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56,93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57,45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56,88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56,30 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51,96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52,84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51,22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50,94 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777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Niveles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</a:rPr>
                        <a:t>n3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120 Kg de N/ha</a:t>
                      </a:r>
                      <a:r>
                        <a:rPr lang="es-ES" sz="1100" baseline="300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240 Kg de N/ha</a:t>
                      </a:r>
                      <a:r>
                        <a:rPr lang="es-ES" sz="1100" baseline="300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360 Kg de N/ha</a:t>
                      </a:r>
                      <a:r>
                        <a:rPr lang="es-ES" sz="1100" baseline="3000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56,85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56,38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57,44 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23850" algn="l"/>
                        </a:tabLs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51,61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52,00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51,61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21756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 x 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d1n1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d1n2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d1n3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d2n1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d2n2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d2n3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d3n1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d3n2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d3n3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d4n1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d4n2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d4n3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50000 plantas + 120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50000 plantas + 240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50000 plantas + 360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62500 plantas + 120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62500 plantas + 240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62500 plantas + 360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83333 plantas + 120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83333 plantas + 240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83333 plantas + 120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125000 plantas + 120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125000 plantas + 240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125000 plantas + 360 Kg de N/ha</a:t>
                      </a:r>
                      <a:r>
                        <a:rPr lang="es-ES" sz="1100" baseline="30000" dirty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58,34 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56,04 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56,42 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56,50 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56,87 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58,98 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56,06 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56,49 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58,10 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56,49 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56,13 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56,27 A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52, 19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52,73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50,97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52,53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52,26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53,73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50,93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50,92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50,93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50,80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51,22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50,81 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1554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</a:rPr>
                        <a:t>Promedio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solidFill>
                            <a:schemeClr val="tx1"/>
                          </a:solidFill>
                          <a:effectLst/>
                        </a:rPr>
                        <a:t>56,89 %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solidFill>
                            <a:schemeClr val="tx1"/>
                          </a:solidFill>
                          <a:effectLst/>
                        </a:rPr>
                        <a:t>51,74 %</a:t>
                      </a:r>
                      <a:endParaRPr lang="es-EC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84655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6632"/>
            <a:ext cx="9144000" cy="620713"/>
          </a:xfrm>
        </p:spPr>
        <p:txBody>
          <a:bodyPr/>
          <a:lstStyle/>
          <a:p>
            <a:pPr>
              <a:defRPr/>
            </a:pPr>
            <a:r>
              <a:rPr lang="es-ES" sz="2400" dirty="0" smtClean="0">
                <a:solidFill>
                  <a:schemeClr val="tx1"/>
                </a:solidFill>
              </a:rPr>
              <a:t>Energía </a:t>
            </a:r>
            <a:r>
              <a:rPr lang="es-ES" sz="2400" dirty="0" err="1" smtClean="0">
                <a:solidFill>
                  <a:schemeClr val="tx1"/>
                </a:solidFill>
              </a:rPr>
              <a:t>Metabolizable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C" altLang="es-EC"/>
          </a:p>
        </p:txBody>
      </p:sp>
      <p:pic>
        <p:nvPicPr>
          <p:cNvPr id="194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670791"/>
              </p:ext>
            </p:extLst>
          </p:nvPr>
        </p:nvGraphicFramePr>
        <p:xfrm>
          <a:off x="755576" y="1196752"/>
          <a:ext cx="7488832" cy="4693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9979"/>
                <a:gridCol w="3019498"/>
                <a:gridCol w="1569658"/>
                <a:gridCol w="1879697"/>
              </a:tblGrid>
              <a:tr h="1554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s-EC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Valores Promedios Mcal/Kg</a:t>
                      </a:r>
                      <a:endParaRPr lang="es-EC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662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Significado</a:t>
                      </a:r>
                      <a:endParaRPr lang="es-EC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Energía </a:t>
                      </a:r>
                      <a:r>
                        <a:rPr lang="es-EC" sz="11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Metabolizable</a:t>
                      </a: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Inicial (Materia Verde)</a:t>
                      </a:r>
                      <a:endParaRPr lang="es-EC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Energía </a:t>
                      </a:r>
                      <a:r>
                        <a:rPr lang="es-EC" sz="11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Metabolizable</a:t>
                      </a: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Final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( Ensilaje)</a:t>
                      </a:r>
                      <a:endParaRPr lang="es-EC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777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Densidad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d4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50000 plantas/ha</a:t>
                      </a:r>
                      <a:r>
                        <a:rPr lang="es-ES" sz="1100" b="0" baseline="30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62500 plantas/ha</a:t>
                      </a:r>
                      <a:r>
                        <a:rPr lang="es-ES" sz="1100" b="0" baseline="30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83333 plantas/ha</a:t>
                      </a:r>
                      <a:r>
                        <a:rPr lang="es-ES" sz="1100" b="0" baseline="30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125000 plantas/ha</a:t>
                      </a:r>
                      <a:r>
                        <a:rPr lang="es-ES" sz="1100" b="0" baseline="30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2,09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2,03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2,07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1,96 A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1,86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1,86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1,85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1,79 A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621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Niveles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n3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120 Kg de N/ha</a:t>
                      </a:r>
                      <a:r>
                        <a:rPr lang="es-ES" sz="1100" b="0" baseline="30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240 Kg de N/ha</a:t>
                      </a:r>
                      <a:r>
                        <a:rPr lang="es-ES" sz="1100" b="0" baseline="30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360 Kg de N/ha</a:t>
                      </a:r>
                      <a:r>
                        <a:rPr lang="es-ES" sz="1100" b="0" baseline="30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2,08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1,98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2,06 A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1,86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1,81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1,85 A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21756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 x 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d1n1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d1n2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d1n3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d2n1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d2n2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d2n3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d3n1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d3n2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d3n3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d4n1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d4n2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d4n3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50000 plantas + 120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50000 plantas + 240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50000 plantas + 360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62500 plantas + 120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62500 plantas + 240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62500 plantas + 360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83333 plantas + 120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83333 plantas + 240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83333 plantas + 120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125000 plantas + 120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125000 plantas + 240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125000 plantas + 360 Kg de N/ha</a:t>
                      </a:r>
                      <a:r>
                        <a:rPr lang="es-ES" sz="1100" b="0" baseline="30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-1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s-EC" sz="11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2,20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 99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2,09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1,99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2,02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2,08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2,14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2,00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2,07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1,98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1,92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1,99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1,90 A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1,84 A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1,84 A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1,86 A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1,80 A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1,90 A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1,83 A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1,86 A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1,85 A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1,77 A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1,83 A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1,78 A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155405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Promedio </a:t>
                      </a:r>
                      <a:r>
                        <a:rPr lang="es-EC" sz="11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es-EC" sz="11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Mcal</a:t>
                      </a:r>
                      <a:r>
                        <a:rPr lang="es-EC" sz="11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/Kg)</a:t>
                      </a:r>
                      <a:endParaRPr lang="es-EC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2,04 </a:t>
                      </a:r>
                      <a:r>
                        <a:rPr lang="es-EC" sz="11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Mcal</a:t>
                      </a:r>
                      <a:r>
                        <a:rPr lang="es-EC" sz="11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/Kg</a:t>
                      </a:r>
                      <a:endParaRPr lang="es-EC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             1,84 </a:t>
                      </a:r>
                      <a:r>
                        <a:rPr lang="es-EC" sz="11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s-EC" sz="11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Mcal</a:t>
                      </a:r>
                      <a:r>
                        <a:rPr lang="es-EC" sz="11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/Kg</a:t>
                      </a:r>
                      <a:endParaRPr lang="es-EC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755576" y="5850556"/>
            <a:ext cx="7488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Letras distintas indican diferencias significativas (p&lt;=0,05)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39552" y="441303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1000"/>
              </a:spcAft>
              <a:tabLst>
                <a:tab pos="4295775" algn="l"/>
              </a:tabLst>
            </a:pPr>
            <a:r>
              <a:rPr lang="es-E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Tabla 6</a:t>
            </a:r>
            <a:r>
              <a:rPr lang="es-E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Análisis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Tukey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 5% para variable porcentaje de Energía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Metabolizable</a:t>
            </a:r>
            <a:endParaRPr lang="es-EC" sz="1100" b="1" dirty="0">
              <a:solidFill>
                <a:srgbClr val="5B9BD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5100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225" y="0"/>
            <a:ext cx="9144000" cy="620713"/>
          </a:xfrm>
        </p:spPr>
        <p:txBody>
          <a:bodyPr/>
          <a:lstStyle/>
          <a:p>
            <a:pPr>
              <a:defRPr/>
            </a:pPr>
            <a:r>
              <a:rPr lang="es-ES" sz="2400" smtClean="0">
                <a:solidFill>
                  <a:schemeClr val="tx1"/>
                </a:solidFill>
              </a:rPr>
              <a:t>Digestibilidad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C" altLang="es-EC"/>
          </a:p>
        </p:txBody>
      </p:sp>
      <p:pic>
        <p:nvPicPr>
          <p:cNvPr id="194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173034"/>
              </p:ext>
            </p:extLst>
          </p:nvPr>
        </p:nvGraphicFramePr>
        <p:xfrm>
          <a:off x="611560" y="1196752"/>
          <a:ext cx="7776864" cy="46572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7872"/>
                <a:gridCol w="3185403"/>
                <a:gridCol w="1656473"/>
                <a:gridCol w="185711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s-EC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Valores Promedios</a:t>
                      </a:r>
                      <a:endParaRPr lang="es-EC" sz="11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662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Significado</a:t>
                      </a:r>
                      <a:endParaRPr lang="es-EC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% Digestibilidad Inicial (Materia Verde)</a:t>
                      </a:r>
                      <a:endParaRPr lang="es-EC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% Digestibilidad Final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( Ensilaje)</a:t>
                      </a:r>
                      <a:endParaRPr lang="es-EC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777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Densidad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d4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50000 plantas/ha</a:t>
                      </a:r>
                      <a:r>
                        <a:rPr lang="es-ES" sz="1100" baseline="30000">
                          <a:effectLst/>
                        </a:rPr>
                        <a:t>-1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62500 plantas/ha</a:t>
                      </a:r>
                      <a:r>
                        <a:rPr lang="es-ES" sz="1100" baseline="30000">
                          <a:effectLst/>
                        </a:rPr>
                        <a:t>-1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83333 plantas/ha</a:t>
                      </a:r>
                      <a:r>
                        <a:rPr lang="es-ES" sz="1100" baseline="30000">
                          <a:effectLst/>
                        </a:rPr>
                        <a:t>-1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125000 plantas/ha</a:t>
                      </a:r>
                      <a:r>
                        <a:rPr lang="es-ES" sz="1100" baseline="30000">
                          <a:effectLst/>
                        </a:rPr>
                        <a:t>-1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43,05 AB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47,36 B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41,44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43,13 AB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43,24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41,44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40,94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41,4 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6216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Niveles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n3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120 Kg de N/ha</a:t>
                      </a:r>
                      <a:r>
                        <a:rPr lang="es-ES" sz="1100" baseline="30000">
                          <a:effectLst/>
                        </a:rPr>
                        <a:t>-1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240 Kg de N/ha</a:t>
                      </a:r>
                      <a:r>
                        <a:rPr lang="es-ES" sz="1100" baseline="30000">
                          <a:effectLst/>
                        </a:rPr>
                        <a:t>-1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360 Kg de N/ha</a:t>
                      </a:r>
                      <a:r>
                        <a:rPr lang="es-ES" sz="1100" baseline="30000">
                          <a:effectLst/>
                        </a:rPr>
                        <a:t>-1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45,22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43,46 A               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42,57 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43, 27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40,04 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41,68 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21756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 x 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d1n1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d1n2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d1n3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d2n1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d2n2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d2n3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d3n1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d3n2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d3n3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d4n1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d4n2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d4n3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es-EC" sz="11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50000plantas + 120 Kg de N/ha</a:t>
                      </a:r>
                      <a:r>
                        <a:rPr lang="es-ES" sz="1100" baseline="30000" dirty="0">
                          <a:effectLst/>
                        </a:rPr>
                        <a:t>-1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50000plantas + 240 Kg de N/ha</a:t>
                      </a:r>
                      <a:r>
                        <a:rPr lang="es-ES" sz="1100" baseline="30000" dirty="0">
                          <a:effectLst/>
                        </a:rPr>
                        <a:t>-1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50000plantas + 360 Kg de N/ha</a:t>
                      </a:r>
                      <a:r>
                        <a:rPr lang="es-ES" sz="1100" baseline="30000" dirty="0">
                          <a:effectLst/>
                        </a:rPr>
                        <a:t>-1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62500plantas + 120 Kg de N/ha</a:t>
                      </a:r>
                      <a:r>
                        <a:rPr lang="es-ES" sz="1100" baseline="30000" dirty="0">
                          <a:effectLst/>
                        </a:rPr>
                        <a:t>-1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62500plantas + 240 Kg de N/ha</a:t>
                      </a:r>
                      <a:r>
                        <a:rPr lang="es-ES" sz="1100" baseline="30000" dirty="0">
                          <a:effectLst/>
                        </a:rPr>
                        <a:t>-1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62500plantas + 360 Kg de N/ha</a:t>
                      </a:r>
                      <a:r>
                        <a:rPr lang="es-ES" sz="1100" baseline="30000" dirty="0">
                          <a:effectLst/>
                        </a:rPr>
                        <a:t>-1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83333plantas + 120 Kg de N/ha</a:t>
                      </a:r>
                      <a:r>
                        <a:rPr lang="es-ES" sz="1100" baseline="30000" dirty="0">
                          <a:effectLst/>
                        </a:rPr>
                        <a:t>-1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83333plantas + 240 Kg de N/ha</a:t>
                      </a:r>
                      <a:r>
                        <a:rPr lang="es-ES" sz="1100" baseline="30000" dirty="0">
                          <a:effectLst/>
                        </a:rPr>
                        <a:t>-1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83333plantas + 120 Kg de N/ha</a:t>
                      </a:r>
                      <a:r>
                        <a:rPr lang="es-ES" sz="1100" baseline="30000" dirty="0">
                          <a:effectLst/>
                        </a:rPr>
                        <a:t>-1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125000plantas + 120 Kg de N/ha</a:t>
                      </a:r>
                      <a:r>
                        <a:rPr lang="es-ES" sz="1100" baseline="30000" dirty="0">
                          <a:effectLst/>
                        </a:rPr>
                        <a:t>-1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125000plantas + 240 Kg de N/ha</a:t>
                      </a:r>
                      <a:r>
                        <a:rPr lang="es-ES" sz="1100" baseline="30000" dirty="0">
                          <a:effectLst/>
                        </a:rPr>
                        <a:t>-1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125000plantas + 360 Kg de N/ha</a:t>
                      </a:r>
                      <a:r>
                        <a:rPr lang="es-ES" sz="1100" baseline="30000" dirty="0">
                          <a:effectLst/>
                        </a:rPr>
                        <a:t>-1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44,16 AB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42,99 A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42,01 A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52,87 B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44,71 AB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44,51 AB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39,62 A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42,69 A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42,02 A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44,21 AB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43,45 A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41,74 A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49,24 B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41, 33 AB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39,16 A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41,63 AB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38,58 A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44,10 AB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42,09 AB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41,26 AB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39,36 AB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40,13 AB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38,98 A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44,01 AB</a:t>
                      </a:r>
                      <a:endParaRPr lang="es-EC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  <a:tr h="1554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Promedio</a:t>
                      </a:r>
                      <a:endParaRPr lang="es-EC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smtClean="0">
                          <a:effectLst/>
                        </a:rPr>
                        <a:t>43,75 %</a:t>
                      </a:r>
                      <a:endParaRPr lang="es-EC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</a:rPr>
                        <a:t>41,66 %</a:t>
                      </a:r>
                      <a:endParaRPr lang="es-EC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277" marR="58277" marT="0" marB="0"/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323529" y="457200"/>
            <a:ext cx="8626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1000"/>
              </a:spcAft>
            </a:pPr>
            <a:r>
              <a:rPr lang="es-E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Tabla </a:t>
            </a:r>
            <a:r>
              <a:rPr lang="es-ES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es-ES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s-EC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Análisis 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Tukey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 5% para variable porcentaje de Digestibilidad</a:t>
            </a:r>
            <a:endParaRPr lang="es-EC" sz="1100" b="1" dirty="0">
              <a:solidFill>
                <a:srgbClr val="5B9BD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83568" y="5816297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C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Letras distintas indican diferencias significativas (p&lt;=0,05)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006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7 Grupo"/>
          <p:cNvGrpSpPr/>
          <p:nvPr/>
        </p:nvGrpSpPr>
        <p:grpSpPr>
          <a:xfrm>
            <a:off x="3071802" y="2285992"/>
            <a:ext cx="5700856" cy="1714510"/>
            <a:chOff x="2500294" y="1347989"/>
            <a:chExt cx="6118986" cy="112062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18 Pentágono"/>
            <p:cNvSpPr/>
            <p:nvPr/>
          </p:nvSpPr>
          <p:spPr>
            <a:xfrm rot="10800000">
              <a:off x="2500294" y="1394682"/>
              <a:ext cx="6080760" cy="1073928"/>
            </a:xfrm>
            <a:prstGeom prst="homePlat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20" name="Pentágono 4"/>
            <p:cNvSpPr/>
            <p:nvPr/>
          </p:nvSpPr>
          <p:spPr>
            <a:xfrm>
              <a:off x="2807005" y="1347989"/>
              <a:ext cx="5812275" cy="10739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73573" tIns="68580" rIns="128016" bIns="6858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950" b="1" dirty="0" smtClean="0">
                  <a:solidFill>
                    <a:schemeClr val="tx1"/>
                  </a:solidFill>
                </a:rPr>
                <a:t>Uno de los principales problemas que se presenta el los sistemas productivos lecheros es la baja nutrición animal.</a:t>
              </a:r>
              <a:endParaRPr lang="es-ES" sz="195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20 Grupo"/>
          <p:cNvGrpSpPr/>
          <p:nvPr/>
        </p:nvGrpSpPr>
        <p:grpSpPr>
          <a:xfrm>
            <a:off x="3071802" y="571480"/>
            <a:ext cx="5665242" cy="1631294"/>
            <a:chOff x="2500294" y="2789187"/>
            <a:chExt cx="6080760" cy="107392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21 Pentágono"/>
            <p:cNvSpPr/>
            <p:nvPr/>
          </p:nvSpPr>
          <p:spPr>
            <a:xfrm rot="10800000">
              <a:off x="2500294" y="2789187"/>
              <a:ext cx="6080760" cy="1073928"/>
            </a:xfrm>
            <a:prstGeom prst="homePlat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23" name="Pentágono 4"/>
            <p:cNvSpPr/>
            <p:nvPr/>
          </p:nvSpPr>
          <p:spPr>
            <a:xfrm rot="21600000">
              <a:off x="2768779" y="2789187"/>
              <a:ext cx="5812275" cy="10739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73573" tIns="68580" rIns="128016" bIns="6858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C" sz="1950" b="1" dirty="0">
                  <a:solidFill>
                    <a:schemeClr val="tx1"/>
                  </a:solidFill>
                </a:rPr>
                <a:t>La </a:t>
              </a:r>
              <a:r>
                <a:rPr lang="es-EC" sz="1950" b="1" dirty="0" smtClean="0">
                  <a:solidFill>
                    <a:schemeClr val="tx1"/>
                  </a:solidFill>
                </a:rPr>
                <a:t>producción de leche en el Ecuador es una actividad importante, debido a los réditos que genera, la mano de obra que demanda y  el aporte a la alimentación  de la población</a:t>
              </a:r>
              <a:endParaRPr lang="es-ES" sz="195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1 Título"/>
          <p:cNvSpPr txBox="1">
            <a:spLocks/>
          </p:cNvSpPr>
          <p:nvPr/>
        </p:nvSpPr>
        <p:spPr>
          <a:xfrm>
            <a:off x="4643438" y="0"/>
            <a:ext cx="4413250" cy="6207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S" dirty="0" smtClean="0">
                <a:solidFill>
                  <a:schemeClr val="tx1"/>
                </a:solidFill>
              </a:rPr>
              <a:t>INTRODUCCIÓN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71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26 Rectángulo"/>
          <p:cNvSpPr>
            <a:spLocks noChangeArrowheads="1"/>
          </p:cNvSpPr>
          <p:nvPr/>
        </p:nvSpPr>
        <p:spPr bwMode="auto">
          <a:xfrm>
            <a:off x="3786188" y="4429125"/>
            <a:ext cx="45720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endParaRPr lang="es-ES" b="1"/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endParaRPr lang="es-ES" b="1"/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endParaRPr lang="es-ES" b="1"/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endParaRPr lang="es-ES" b="1"/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endParaRPr lang="es-ES" b="1"/>
          </a:p>
        </p:txBody>
      </p:sp>
      <p:grpSp>
        <p:nvGrpSpPr>
          <p:cNvPr id="4" name="20 Grupo"/>
          <p:cNvGrpSpPr/>
          <p:nvPr/>
        </p:nvGrpSpPr>
        <p:grpSpPr>
          <a:xfrm>
            <a:off x="3071802" y="4143380"/>
            <a:ext cx="5665242" cy="1857390"/>
            <a:chOff x="2500294" y="2789187"/>
            <a:chExt cx="6080760" cy="112871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17 Pentágono"/>
            <p:cNvSpPr/>
            <p:nvPr/>
          </p:nvSpPr>
          <p:spPr>
            <a:xfrm rot="10800000">
              <a:off x="2500294" y="2789187"/>
              <a:ext cx="6080760" cy="1073928"/>
            </a:xfrm>
            <a:prstGeom prst="homePlat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27" name="Pentágono 4"/>
            <p:cNvSpPr/>
            <p:nvPr/>
          </p:nvSpPr>
          <p:spPr>
            <a:xfrm>
              <a:off x="2768779" y="2789187"/>
              <a:ext cx="5812275" cy="11287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73573" tIns="68580" rIns="128016" bIns="6858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950" b="1" dirty="0" smtClean="0">
                  <a:solidFill>
                    <a:schemeClr val="tx1"/>
                  </a:solidFill>
                </a:rPr>
                <a:t>La conservación de forraje es una práctica factible para disminuir la falta de alimento en épocas críticas.</a:t>
              </a:r>
              <a:endParaRPr lang="es-ES" sz="195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" name="13 Imagen" descr="C:\Users\OEM\Pictures\Sigchos\Varios\DSC00384.JPG"/>
          <p:cNvPicPr>
            <a:picLocks noChangeAspect="1" noChangeArrowheads="1"/>
          </p:cNvPicPr>
          <p:nvPr/>
        </p:nvPicPr>
        <p:blipFill>
          <a:blip r:embed="rId3"/>
          <a:srcRect l="9303" t="11206"/>
          <a:stretch>
            <a:fillRect/>
          </a:stretch>
        </p:blipFill>
        <p:spPr bwMode="auto">
          <a:xfrm>
            <a:off x="107505" y="2492376"/>
            <a:ext cx="1584770" cy="1651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 descr="https://encrypted-tbn1.gstatic.com/images?q=tbn:ANd9GcQM6GkrIdTLWTcMAVGKAs5zBCvFoeY-S9LSFo_Oz6ZKcOpXXHT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665" y="2492377"/>
            <a:ext cx="1424708" cy="1651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2" descr="Resultado de imagen para ganaderia en el ecuad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53" y="668131"/>
            <a:ext cx="2856520" cy="161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6" name="Picture 8" descr="Resultado de imagen para conservacion de forraj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53" y="4349764"/>
            <a:ext cx="2827232" cy="180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781300"/>
            <a:ext cx="8229600" cy="1143000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s-ES" sz="4000" dirty="0" smtClean="0">
                <a:solidFill>
                  <a:schemeClr val="tx1"/>
                </a:solidFill>
              </a:rPr>
              <a:t>V.</a:t>
            </a:r>
            <a:r>
              <a:rPr lang="es-ES" sz="4000" dirty="0">
                <a:solidFill>
                  <a:schemeClr val="tx1"/>
                </a:solidFill>
              </a:rPr>
              <a:t>	</a:t>
            </a:r>
            <a:r>
              <a:rPr lang="es-ES" sz="4000" dirty="0" smtClean="0">
                <a:solidFill>
                  <a:schemeClr val="tx1"/>
                </a:solidFill>
              </a:rPr>
              <a:t>CONCLUSIONES</a:t>
            </a:r>
          </a:p>
        </p:txBody>
      </p:sp>
      <p:pic>
        <p:nvPicPr>
          <p:cNvPr id="5222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Rectángulo"/>
          <p:cNvSpPr>
            <a:spLocks noChangeArrowheads="1"/>
          </p:cNvSpPr>
          <p:nvPr/>
        </p:nvSpPr>
        <p:spPr bwMode="auto">
          <a:xfrm>
            <a:off x="684213" y="928670"/>
            <a:ext cx="7775575" cy="532453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/>
              <a:t>El rendimiento forrajero de la planta de maíz  se vio influenciada significativamente por la densidad de siembra,  observando que a mayor densidad de siembra, existe un aumento en la producción de forraje de </a:t>
            </a:r>
            <a:r>
              <a:rPr lang="es-EC" sz="2000" dirty="0" smtClean="0"/>
              <a:t>7973,91 </a:t>
            </a:r>
            <a:r>
              <a:rPr lang="es-EC" sz="2000" dirty="0"/>
              <a:t>Kilogramos de materia seca por hectárea</a:t>
            </a:r>
            <a:r>
              <a:rPr lang="es-EC" sz="2000" dirty="0" smtClean="0"/>
              <a:t>.</a:t>
            </a:r>
          </a:p>
          <a:p>
            <a:pPr algn="just"/>
            <a:endParaRPr lang="es-EC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El efecto de la fertilización nitrogenada sobre el rendimiento, no  fue satisfactoria, debido a una respuesta similar en todos los tratamientos, con </a:t>
            </a:r>
            <a:r>
              <a:rPr lang="es-EC" sz="2000" dirty="0"/>
              <a:t>rendimientos de </a:t>
            </a:r>
            <a:r>
              <a:rPr lang="es-EC" sz="2000" dirty="0" smtClean="0"/>
              <a:t>16194 </a:t>
            </a:r>
            <a:r>
              <a:rPr lang="es-EC" sz="2000" dirty="0"/>
              <a:t>a </a:t>
            </a:r>
            <a:r>
              <a:rPr lang="es-EC" sz="2000" dirty="0" smtClean="0"/>
              <a:t>17255 </a:t>
            </a:r>
            <a:r>
              <a:rPr lang="es-EC" sz="2000" dirty="0"/>
              <a:t>Kilogramos de materia </a:t>
            </a:r>
            <a:r>
              <a:rPr lang="es-EC" sz="2000" dirty="0" smtClean="0"/>
              <a:t>seca por hectárea. </a:t>
            </a:r>
            <a:endParaRPr lang="es-EC" sz="2000" dirty="0"/>
          </a:p>
          <a:p>
            <a:pPr algn="just"/>
            <a:r>
              <a:rPr lang="es-EC" sz="2000" dirty="0"/>
              <a:t> 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/>
              <a:t>La interacción de Densidad x Niveles, presentó diferencias significativas en la variable rendimiento de materia verde y materia seca,  sobresaliendo en dicha variable la </a:t>
            </a:r>
            <a:r>
              <a:rPr lang="es-EC" sz="2000" dirty="0" smtClean="0"/>
              <a:t>d4n3 </a:t>
            </a:r>
            <a:r>
              <a:rPr lang="es-EC" sz="2000" dirty="0"/>
              <a:t>(125000 plantas + 360 Kg de N/ha</a:t>
            </a:r>
            <a:r>
              <a:rPr lang="es-ES" sz="2000" baseline="30000" dirty="0"/>
              <a:t>-1</a:t>
            </a:r>
            <a:r>
              <a:rPr lang="es-EC" sz="2000" dirty="0"/>
              <a:t>) y d4n2 (125000 plantas + 240 Kg de N/ha</a:t>
            </a:r>
            <a:r>
              <a:rPr lang="es-ES" sz="2000" baseline="30000" dirty="0"/>
              <a:t>-1</a:t>
            </a:r>
            <a:r>
              <a:rPr lang="es-EC" sz="2000" dirty="0"/>
              <a:t>).</a:t>
            </a:r>
          </a:p>
          <a:p>
            <a:pPr algn="just"/>
            <a:r>
              <a:rPr lang="es-EC" sz="2000" b="1" dirty="0"/>
              <a:t> </a:t>
            </a:r>
            <a:endParaRPr lang="es-EC" sz="2000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643438" y="0"/>
            <a:ext cx="4413250" cy="620713"/>
          </a:xfrm>
        </p:spPr>
        <p:txBody>
          <a:bodyPr/>
          <a:lstStyle/>
          <a:p>
            <a:pPr>
              <a:defRPr/>
            </a:pPr>
            <a:r>
              <a:rPr lang="es-ES" dirty="0" smtClean="0">
                <a:solidFill>
                  <a:schemeClr val="tx1"/>
                </a:solidFill>
              </a:rPr>
              <a:t>CONCLUSIONES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325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Rectángulo"/>
          <p:cNvSpPr>
            <a:spLocks noChangeArrowheads="1"/>
          </p:cNvSpPr>
          <p:nvPr/>
        </p:nvSpPr>
        <p:spPr bwMode="auto">
          <a:xfrm>
            <a:off x="899592" y="836712"/>
            <a:ext cx="7632848" cy="440120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endParaRPr lang="es-EC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/>
              <a:t>El valor nutritivo de la materia verde y del ensilaje no se vio influenciado por la densidad ni por los niveles de fertilización.</a:t>
            </a:r>
          </a:p>
          <a:p>
            <a:pPr algn="just"/>
            <a:r>
              <a:rPr lang="es-EC" sz="2000" dirty="0"/>
              <a:t> </a:t>
            </a:r>
            <a:endParaRPr lang="es-EC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 smtClean="0"/>
              <a:t>La energía </a:t>
            </a:r>
            <a:r>
              <a:rPr lang="es-EC" sz="2000" dirty="0" err="1" smtClean="0"/>
              <a:t>metabolizable</a:t>
            </a:r>
            <a:r>
              <a:rPr lang="es-EC" sz="2000" dirty="0" smtClean="0"/>
              <a:t> fue similar en todos los tratamientos, presentando un </a:t>
            </a:r>
            <a:r>
              <a:rPr lang="es-EC" sz="2000" dirty="0"/>
              <a:t>promedio de 2,04 </a:t>
            </a:r>
            <a:r>
              <a:rPr lang="es-EC" sz="2000" dirty="0" err="1"/>
              <a:t>Mcal</a:t>
            </a:r>
            <a:r>
              <a:rPr lang="es-EC" sz="2000" dirty="0"/>
              <a:t>/Kg  para materia verde y 1,86 </a:t>
            </a:r>
            <a:r>
              <a:rPr lang="es-EC" sz="2000" dirty="0" err="1"/>
              <a:t>Mcal</a:t>
            </a:r>
            <a:r>
              <a:rPr lang="es-EC" sz="2000" dirty="0"/>
              <a:t>/Kg para </a:t>
            </a:r>
            <a:r>
              <a:rPr lang="es-EC" sz="2000" dirty="0" smtClean="0"/>
              <a:t>ensilaje.</a:t>
            </a:r>
          </a:p>
          <a:p>
            <a:pPr algn="just"/>
            <a:endParaRPr lang="es-EC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000" dirty="0"/>
              <a:t>En el análisis de digestibilidad de materia seca se encontró diferencias  marcadas entre los tratamientos en la interacción Densidad x Nitrógeno  tanto para la metería verde, como para el ensilaje con promedios de 43,75% y 42,66% de digestibilidad respectivamente.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C" sz="2000" dirty="0" smtClean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643438" y="0"/>
            <a:ext cx="4413250" cy="620713"/>
          </a:xfrm>
        </p:spPr>
        <p:txBody>
          <a:bodyPr/>
          <a:lstStyle/>
          <a:p>
            <a:pPr>
              <a:defRPr/>
            </a:pPr>
            <a:r>
              <a:rPr lang="es-ES" dirty="0" smtClean="0">
                <a:solidFill>
                  <a:schemeClr val="tx1"/>
                </a:solidFill>
              </a:rPr>
              <a:t>CONCLUSIONES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427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781300"/>
            <a:ext cx="8229600" cy="1143000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s-ES" sz="4000" dirty="0" smtClean="0">
                <a:solidFill>
                  <a:schemeClr val="tx1"/>
                </a:solidFill>
              </a:rPr>
              <a:t>VI.</a:t>
            </a:r>
            <a:r>
              <a:rPr lang="es-ES" sz="4000" dirty="0">
                <a:solidFill>
                  <a:schemeClr val="tx1"/>
                </a:solidFill>
              </a:rPr>
              <a:t>	</a:t>
            </a:r>
            <a:r>
              <a:rPr lang="es-ES" sz="4000" dirty="0" smtClean="0">
                <a:solidFill>
                  <a:schemeClr val="tx1"/>
                </a:solidFill>
              </a:rPr>
              <a:t>RECOMENDACIONES</a:t>
            </a:r>
          </a:p>
        </p:txBody>
      </p:sp>
      <p:pic>
        <p:nvPicPr>
          <p:cNvPr id="5632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Rectángulo"/>
          <p:cNvSpPr>
            <a:spLocks noChangeArrowheads="1"/>
          </p:cNvSpPr>
          <p:nvPr/>
        </p:nvSpPr>
        <p:spPr bwMode="auto">
          <a:xfrm>
            <a:off x="428596" y="571480"/>
            <a:ext cx="8358246" cy="575542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2000" dirty="0"/>
              <a:t> </a:t>
            </a:r>
            <a:r>
              <a:rPr lang="es-ES" sz="2000" dirty="0"/>
              <a:t>Se recomienda la siembra del  de maíz  forrajero a una distancia de 0, 80 m entre hilera y 0.10 m entre plantas, utilizando  260 a 360 kg de nitrógeno por, para obtener rendimientos de materia seca de forraje aproximados a los 20962 y 21765 kilogramos por  hectárea.</a:t>
            </a:r>
            <a:endParaRPr lang="es-EC" sz="2000" dirty="0"/>
          </a:p>
          <a:p>
            <a:pPr algn="just"/>
            <a:r>
              <a:rPr lang="es-ES" sz="2000" dirty="0"/>
              <a:t> </a:t>
            </a:r>
            <a:endParaRPr lang="es-EC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Se recomienda en base a la investigación  que se realice un picado del maíz de 1,5 a 3 cm aproximadamente para evitar la pérdida de materia seca y nutrientes en el proceso del ensilaje.</a:t>
            </a:r>
            <a:endParaRPr lang="es-EC" sz="2000" dirty="0"/>
          </a:p>
          <a:p>
            <a:pPr algn="just"/>
            <a:r>
              <a:rPr lang="es-ES" sz="2000" dirty="0"/>
              <a:t> </a:t>
            </a:r>
            <a:endParaRPr lang="es-EC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Antes de realizar el proceso de ensilado, se debe verificar que el  grano de maíz este en  estado </a:t>
            </a:r>
            <a:r>
              <a:rPr lang="es-ES" sz="2000" dirty="0" err="1"/>
              <a:t>semi</a:t>
            </a:r>
            <a:r>
              <a:rPr lang="es-ES" sz="2000" dirty="0"/>
              <a:t> pastoso, esto nos ayudará a  que la calidad del ensilaje de maíz sea la óptima.</a:t>
            </a:r>
            <a:endParaRPr lang="es-EC" sz="2000" dirty="0"/>
          </a:p>
          <a:p>
            <a:pPr algn="just"/>
            <a:r>
              <a:rPr lang="es-ES" sz="2000" dirty="0"/>
              <a:t> </a:t>
            </a:r>
            <a:endParaRPr lang="es-EC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Se recomienda continuar con este tipo de investigaciones, debido a que la planta de maíz,  es importante forraje para la ganadería por su gran producción de materia verde, seca y características de calidad apropiadas para el ganado lechero y de carne.</a:t>
            </a:r>
            <a:endParaRPr lang="es-EC" sz="2000" dirty="0"/>
          </a:p>
          <a:p>
            <a:pPr>
              <a:buFont typeface="Arial" pitchFamily="34" charset="0"/>
              <a:buChar char="•"/>
              <a:defRPr/>
            </a:pPr>
            <a:endParaRPr lang="es-EC" sz="1400" dirty="0" smtClean="0"/>
          </a:p>
          <a:p>
            <a:pPr>
              <a:defRPr/>
            </a:pPr>
            <a:r>
              <a:rPr lang="es-ES_tradnl" sz="1400" dirty="0" smtClean="0"/>
              <a:t> </a:t>
            </a:r>
            <a:endParaRPr lang="es-EC" sz="1400" dirty="0" smtClean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643438" y="0"/>
            <a:ext cx="4413250" cy="620713"/>
          </a:xfrm>
        </p:spPr>
        <p:txBody>
          <a:bodyPr/>
          <a:lstStyle/>
          <a:p>
            <a:pPr>
              <a:defRPr/>
            </a:pPr>
            <a:r>
              <a:rPr lang="es-ES" dirty="0" smtClean="0">
                <a:solidFill>
                  <a:schemeClr val="tx1"/>
                </a:solidFill>
              </a:rPr>
              <a:t>RECOMENDACIONES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5530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4" descr="data:image/jpeg;base64,/9j/4AAQSkZJRgABAQAAAQABAAD/2wCEAAkGBhQSEBUUExQWFBUWGBsYGBgYGCAdGxsYHBgaGBgaHRwXHCYfGhojGhkcHy8gIycpLS0sGB4xNTAqNSYrLCkBCQoKDgwOGg8PGi0kHyQyLCwsLCwsLCwsLCwsLCwsLCwsLCwsLCwsMCkpLCksLCwsLCwsLCwsLCwsLCwpLCwsLP/AABEIAKQBMwMBIgACEQEDEQH/xAAbAAACAwEBAQAAAAAAAAAAAAAEBQIDBgABB//EAEMQAAECBAQDBQUGBAQFBQAAAAECEQADITEEBRJBIlFhE3GBkaEGMrHB0RQjQlLh8CRicvEHgpKiFUNzssIzNFOTo//EABoBAAMBAQEBAAAAAAAAAAAAAAECAwQABQb/xAAwEQACAgEDAQYGAgIDAQAAAAAAAQIRIQMSMUEEEyJRcfAyYYGhscGR0RQjQuHxBf/aAAwDAQACEQMRAD8A+xYlYCVdqeFQNCzABJLcySHPhCrD42WcLIAR2rpQEJqriCQXXSmliok8uZaGgypIQoOpWpyXVRyKsDQDpaEnslhuGWuY+vs0J0uWQkoSQnqVe+eR0jYEzaZwsl5ZJw84ywRNTM0qKDLB4weIsoHQOIEAEe9R6Q2yBZlzpqH+6QhASD+YAubOXAcjYgw0zSSQpEwUKVaSa+6oFNhdlEHw7oCl5YRKlpUrTMRqSkoeoNwx/DUFjyHdENtP0FSBPZTMk9hpRoKUKmcCUlyBNVpUnmCCOTVhvnkjtMMopUAQAoE2GkhRPkCHhTk+LVKl9mEgHt5pCW/B2qlMGBDgEb/KNKUpUhtlAjzvDRancRiCJmpOsHhKXHKzwqx2BMxKpZbSsEF3LbUa/Q7ERHJJijhAjVxI1ItyLfGJ4vtCniYCp4qgMefwBHrE9R2k0czI5bMKJswTeIp1SybiqdL/AO0HvMa72ew/8NLIuHHT3ozubygFJUlQdSQFlqa/ec89ge6NXkkv+HQk1YfGvjeOjFNgLscLK3BYCrenh5QIlOvSuxCwR3F3HnDRaf33VirFIASTyY+oMU2O7CEGE/tYkfZJnNg3+oFulocG0B5uhK5EwKtoJ8g8WawcfHc6w4KUlOwZXe5+UZacljGwzZDKWOR8G2jNYogqIOxZ4yReRWDypTpc3j6H7AoGqhDszDYsfQ384+epcGhrzjc/4d4wiaElNC7ctQDsPp16wk1ZSDR9AmYQ6dO+58qNvYEd0UY93lKUGLTSeT6Nn8oaplBIAAFC1d4XZxLUkJcuTqHnpFuTbQI6dN+X/gowy1xLQCxIDEjzHpBiUt1q8AyMGAsvVmI8RfvpB8aoXWUcZP29Vp+zrZwmY5Pikt6RpJeI4QTuAQ1dv1jPe3iicMlTMlwTzBYt6PDHLMUZiJSgCypSTWwBYsWuSAfKJakneAoq9pJhTLTNH/Kny1eDhCgTtRZePM6kp0alp4QpJuaanRq3rqXttFmbT0zZM6Ud0EvUUcgOTY0+cZxOZasCytT6EPqBI1UsbkuOocR5faNWEpLN/P559/wBsEyucJWLlpUlz9lbVqYH77WVBWwq3N2j32mHa4bEkjjlEBDniYoTLfpUk3NmNRA+GQlc9GpIWgYdAUEqdRBWCCwJIYO4DADxEB53mjYOZKB4nmKAUhyEa9SQCG0gEO5+YjJHVk3T+XQRSyC+zmOP/DUJWWSpKitSSHKABJQnhBLhIsz03eIZ0kIC0SykuTdQfQ41A2YAnkHYNaAcilasFLIS5GkALWzFZJ1JANNjqU214F7VS5pllRVrWl7KU9eXfVuQieonPUb8mycpNsvx2KUrDkoU/YsslLguku/S1zyDQJm0uX2OLIJKiiVU0qZiVLYb3SO4Q3zqaXUkIASAUpAoksVAFYNQo1LUq1oz+JkzE5drBGlX3Sw9XSsKq9qgGL6KpR9fzn9FIqqIeyWIVKwsyYlSQCplAs5CU6ksC5NXFB8I0mBzIDL8NKcPLlmYEKq81SgoMhL6qKI4utKRjsvQfsExRIYKISCfxKYE9WBjUZTL7FRlzdLEBAIB0klQbjYBJ0JLeL8oOumnJ/P8L/s7IP7UIUMVhETJpKJrTF6VGmlR1e8xtRrFhBWJxUsYiYkjWFFkh6OQeJSlKoB3u8KMbmfa5lqJKky0KCQDbiZxY1JJ51j3PJqJZSGKZmnjADMpyGfUQSUnegfm8R7qTUYPy6et/gEk2Q7H7klFwDqcGoPEkNpd24u7oWgDM8aRLYpALcmU1b0HP0g/A4xSABqrW9NnFfxcg42DbQJn09CtBSkpClChLln5sDW9ecbNHM8oKyxkcMqT92t9aQNXeQ5+MdEkJ1VJDknpueQaOj7Ls7Xcw9F+DzZ/Ez7lhZnb4WWo8WuWlVCzkpBehHxgX2PH8DJd6oSSTew5bBmHQCF3+HePXNy2UkgpKQUhTOGSph4ttDv2elkYaU4YhCR1oGjznyeqjzMcYky1Jcai6RUDiZ0s96tbnAuI9p0IlawUqJCeF66iCSCL2HLpB2OlK1JKAlyeJ+jVbcs4d9x4LhkqOwWhnKCShSi7iiw5aof+9YzajnmjmCyZnaGadSQBNCuI7FIF2bYinK5cszwePSUFSVhSQSBVgQlnLneo8ox+XSxM7WYEFxMbSgAJQWNGFw/MgRbgMuU/3hBBqNJYA7hTBxsAQ+13jJ3jixbHMuYU9qHqVhaQk1IOzb1pSGWIzALBSghQKWHN3YnqPmDCmThgidoH4gEguCfeBew4ri0MMXgkBYUl0qHvXAYMHp1PdFI7knQRZn7GQjiCiFcqsxG9dvOG/s9NJkJFab9Nh4CAs7y0dkVfiSX8LfBos9m1tLBq7lwLbMGiyulYOo9lTac49nB0EdD8IjJIfaojlE15WisW6yMWoNB3RTik/dqF+FXwMWYdTpT3CIT7KHh5iKN4OPkuaJIer8j0YN4xmMXLq4jTZxhgJiyk+6eIN/KPWM7iwD0PWMHU6SFpjVezaFhik0CkE/mrQKBvel9xGZmS413srMRwpUoPwgFuR1aSDcFmPIhJ3MCzocn1mVJdTkuNulYDzWTqKQSwSCefx2pDFCd+TD5wPjUOsW9xXyjVs8ODi9C+O1x8CfrFwihS2mAfyq+Ii1KqRSOOTjO+3st8Ib+8mm28X5WoCXKYUEn4MD8SI89r1D7Ipw4BSad8B5NiFKw8t79mt9me1rCjxi1XnAUGyMOpAlhOrTpTYAmzP9ecJcmwTBSSbLUgEnbUoHSGIqUKr38o2SZbBhYABukZ7LVBOKnJUCVAqI6AgLbvJmKjNPs6VRfVhSRlsLhJcqapKErWZuDQXG3Evz1aX+QZos9qsLJTloS2iaiWklL6SrRLLqIHvbVPxi3BYzTNng2TKwshhwt2kyYabAALPWkV/wCIqJS5CpgLTQFBttGlQFQLlqVr6xnkoJqqt1j+gNJcCT2UwK5kiQlUwhGhR0CwKUpdalC1FJABB2j3FZWMPjElCtTSkqXZTLKnIpQNoNzZPWAsrnK7FCXEtJlSi6akuhDhwaFWh9q3IMG5PmK1TFhLrLpCgpXvy5SQog6rOopHcSIyYc5ElTdEMww5lyVpcFa2LKS51TFBDbhwFU/p6iFGdEy8NicKXDYkLAOwMoglubgesOs/UVzJYSpDGZYPQIS4A6aiGFCGbpGb9qEKVNUtQKdWlJ5AgGlLGnqYfs3xeuff3KR5KMnP8FKllQPaYxPDp/CgalEn8STQN0N3h7nc/UpauHs9CUtYBSUBKSEj8QqwYNfm2YynEleJlJHuoBIAoH0hKiOv0h/jClllYJJYJe1GB2sPrD67a1EvP9sV3dGYyiZpXNWrUXZJqHJbWLh21MSeQ6vEk5gSrXMD1YdCGL0qaBv20Fy50szJikpCRrICUuHQKLINTVmsfeUdo8XM+8SAE1KyzpSkOlOoAirBIIqTbqYu/FJ4OayROCUUmYQpKQySdLBzZ9hyFrxRMJ7aSlnbuJ3r1jS46XLlSZZmzDr1BXYmqqJJBXsOMAaTUJdw5jN4Y/xKiG+7lmpcNYE035DmY7TtRbYVGhpl0zVLBY1Kj/uMdBeUTSuSlRBcvYfzGOj63Qk+6jjovweXP4mfSP8ACfFPgFJP/LmKB6BgfrGny2WRIk6SG0h3GxD87tGD/wANRoxOPlV4VFhUD3lD3edo3GWYlRwkpSRq+6QRW50Bx3vHnuXU9VcB8+QFJIL15eYhVluK/iFoUwUxoDThVs9nStPlE/tM8qqgpQC5NKgA2F6nyhCvEtjkzCAlJISeY1pKH/8AsSBa6hGd6ybVL+Tk+gX7PhP2nGpYMJySwqniSA7ixoXEH4jCyEr1LWHLtqs4o9OVIAw+GEvG4w0KFIkqUFWrqBoBW1usPp+ETMCakJ6PUN/aH230QBRmC09rIdggKd2cVFidrEXtBwkntFLlqS1E8XStCdiTA+e4Z5uHfT2WtiG5JJ8mDNBmGlA6VA6QQeFg3EXDdWAjqV0E8Ml9aBu3kXAHdSFvs/LB1JOx+oPdVocqlEq7hwl61uG3EJsqSU4laXD8Vrc/KGoDHqVh9okE1jxJpXnHqV8XhDUEjhU8Pn8Y6ZKc0p+zE5Nj3n4xFQ4/8v7+MM0qOPkubOJ0xy1SA7uQCWfnQRmcwcaeW8bDOZqVkszp94fA+e9qxlMykkCsefu8RZxvgW6q/CHns8r+JlBwAVJryBZxXyMJMPiAiYkqAIBDg94faoZ4a5SlInpU7oEwBwbVOgsasWgvkltyfccDN1S32ah/yiITlPMp+QeqhHmRreQg9BboAPiIomKPbt/Kkf8A6P8AARqT8KODpn/qJ7lf+JiRTcA/toqxCmmo5EK+A/fhFso8SupB/wBo+kCVN0zhX7USnwk3ox8lCEmWYsoTJSz60pv1CUm3daH+fq/hZv8AT8wYz2WTEqOELFwhRfontB8WjHrVimFGr+1DS5cE84yGKxARjpswMeEMTT8K0U7jpFekaucjWlLEh7teMX7ZSdCphJSoGUoAAH3gpBSFV/KFH1jNq95ONXa8/uBpvgS5cFqxun8IRLdkvRKFhChWw1KbcO+zRL2n0/ZZzg6lJUpLuS5Uhy5TRnVe5JqYZez8pCMwxBYEJShJcNw6AbPcuaN1eIe2EsdnMBqpOFH4bP2hPR6pD9IxKClJN9K/Qqj1E3syspkglgUSUrBYDhTKqa3N0gNcvSKMJhtCFkE6ypSJgZxQSy9+J5vgWivBYtYwUmWlQKjKCKC3aTEp0kqLPV6WaLsumJ1pSQAl5ii9lDtGTxb0A8vGEm9sWC1RTiMQVTQFqSkS5LJSQxOpQZuulLueXhGczueUgh/eqnuBKX8h4w/RimM8BgkLQkilkpBSBvVRJ8IzucI1hSiS6ShA7hLr6tFuzpqWfl7+40Sn2RmKQZkxLuwQKOzl1egENJs2WZWvU6gXKWp7zlWrV7zXDQP7MjTJUe07MKUqpfTZnUwJ/vF2egJw6mTp4N7vSoYt0ZopLxa31QFyL8mHZyu0LajUEsRQg06+jE84hicTqmalBJYOCgAOTZTAXLW8LQ+wWBUqSyDLk6paQNQJUpCUEEBWk0Kn6l+QAjPyJUwzVMklQA4au5LAAC5ejQ8fE3IFMlNVO0y1LKtBUUpcBuBLkAJAqAoDnxPvUXAAKM1ZUEuFAEh6t9SK7PDDPUTEzSFqLykupJJIRMUAkoFSNh/obaFeCP3ASGdUyrXa7XswHfGj/jfAxs8pnfco0hgHDBuZ6R0G5PgimQgHSDVwAeZ5mOj6DQlHuo+i/B509NuTGs3N/sec4lksmdJKiHDhXZam/wBaSPFxRo3/ALPak4bDpIUwlpBcVfSNu+Pm3+L+DAxmHmu4WjSTtwKfbov4R9MwGMQJaU9ulTBNSRyF2P7fePN3Wz0kEY/Nkyg5r0pTk4Jt9IwvtPi5iimalJ0JYqYOkcSVVNxxJF+saVcvVOcKkKZilySfyqF3ZifExDOShUmcxSpa5akkIJIPCW1Mm4Fif7Stydyf0BTsCw2aPj5mkhJmyEFDmhKFEKDc2dh9Yey8/QdIo6laaWBdqmMXikSVzcEpJKVTJKiojidWlOwNKkvFicNLViNIWVSyL2KVVqeEC/Lzju8lF8iu0aXP8cwCGVqSXdqVBTf/ADQZh0TFaSNPZMlgblu60Z7G4pXZLQ6l8aQVKcNxJpxVq/72eZfjtMsA6QASkV5KPo0UjNN5GDjqdrCpfv2ELJiAjFuNyPWhhkqadbhykQtzdWmehXQehiiAx3MR8o7TxeESUqh7o8Br4RXATyVdXf8AKIE/ej+k/ER7KPGod0QmI+9T1Soeojjj437Qqacsi4VQ2vCefjHHG4Ox28R8x5Q59qUNNULsoiuzOTeMvOms9f1jDyG2uC2fJcB97H93g/2dwrrJF0gEDnxCvcASfCEaMQQfC2394bYCUt0TEPo1JdvwkKAYt+6wjbWCiqR9xycthZfd/wCTfOILH8YOTP6H5x5kinwsli4IFefFeLkf+6P/AE/mIunhL0JstxSfvZfLiHpFn41/5T6H6RRPnfeyxXc+kSWsa1f0j4qhZyX3/RwDnCScPNGxSfSsZnJMSGlP+FE1PefvCPiI0uOUDKWDslVPD9YxuQzQ6B+bWnzWPkTGLUdKwo3BUHAqdqBv7d0Y72tkqXJXMST90BMrdgZmpx/QT6CNJjcXprR6Ur++njGdzrF/dTUgkjsyD1AVNO+7HxjF3n5O6CbLMc+IxT1XoS5AupKAmhA3VboesV+000qXPDu0pRFbpSS4rdtBMRyICTMxCQHZaEufyqKNAa9AmKM1xGqVPVuEsD/Krtgq+x1xNL/bj5foCQLgRpk4VzdIUQKGmrSS16lNOoi/JltJJmKSoLSGSQC4CRpVzBSSrz6wIZilyJdRw4eWB0IU4vsdBMVImqYVGlCQBsPdRfr16R0ouSfv3yI15HkjEkhQDALWtVv6pYrdmbp5Qmxc15S1E/8AMZuQSPiSTB0hJMtB3ZL3tqBU7jdjbrC7FoCcKg1JmOsuNyVAMeTARr0kk/qUiE5TOUnDy9LpZThTD31TAwBv/wAs0698e5/mC5krQo8SlJS7N7xJP18YFy9SvsySDZVH7jXu1KH7sfn+EP2iTJUK6lUs7IZOltiTT41iiglO/UFDnNcQJWGGhOlpYbU/3j8JdQId0UIDXPOMr7PZ2qRigtCUFYIKHsC5AFasHijMM1WqYwYCSlAa4JSHJrQ23eFeFGqaBqAI0mpZ/ddm3htHQ7uDtgsde0ONKkzJilFS1zlpKjcpABc7e9SnkKQFJSwlBqlJVb8RpYGt/hFWLxWqQhID6lk9b263Iiyct1S9IqyAkc9SnbpQRdLFDVg+24H2aTJlplkElI4jX3jVVlM2om0dCXKczUqSkl6lVz/Max0evor/AFx9F74McmrO/wAWciEqRJmhRP3ukhy3Eh6AktVBtsQNo12Ve02GGmWZiT7ochIrpFGABu9ehj517cZ5icRgCJ0yVMSmYkgy0KSCKaFcRvUvfpE8tlJmSpayWUpKC4QCSwCX6M1/1jwNXtdR7yD619jU54s+vnSZidDe6S4AYjUkM7c/hFOa9mUp1DVq92xAp7w8PGtIw2a4uctKQqYoMkjgJSCHSWNKAs1esUrUpckJUohLNxMWfk5vQsByFonP/wCjCSw+QPVj0FWJ4BhkhIK0qnyyC+osSkPswaghpg5igtUtiCG0pUAmr2I2rs9IQYrDaZiXJdOJTLD7haASXG9Rvv0jR5ZkqUEEqJOkBVSepqrujtXXhCPifvkWTzY4xmWqkyJg7R9K5ZIZg5UKDu6XbpBmGzYy0qB0klSiSSGNa32q9ISZsxlqKNTAp/ESKqFWJPxO0MMvy4TNYXdKqJI/lT06mGj2iLjuXvga/IeYTFJJCSAHBtZnakD+0MsJKNI/bwRgpAQQzjk4fwHKBM/fhJPP0jToa27AbNDLS6Q/L5R0o+7/AE/SAMDi3korUjptSCpTgh+TMfD6RojrJOgk0L++UP5Qf35wLi8WUzgyXIlzCBzIb6RYtbTQa+6QfMQNNnvOQqwSldq3ZvgYTV7VGKyzj5H7TYrtFkq4SS9tzXyrGYxKiSSQzNSNP7SBybE7tyc19IzU9F3/ALRKEmzmC6qiG/s5MZamu1bMUitQd6QmmIZv2YY5asdoAQGVTlenlDPKBF0z77kyQcPKZgHLD/MqLBTFH/pj4xTk/wB1h5aDUgfEvc9DEUzFCaVkD3W9aQP8iKj/AAFl2JV96iu7ehPzjyYviV/S3xjpkxylW4c+Yb4RQrGNxEMTSvJ7+sZp68TrKcwLJWOih4PGR9n5RMyWKsNb+b/Exo8bm6ClSbEg/uzwhyOaQhSgHZZHgWt1JI8ohqai2Ng3Ysa5nOUQ5dgPgTvtGczjE8E0AtwnpdawP+5n5Q8nZnRTqYGiSR3dKtAJmoAKiUrLB3IDl3o42LHzjA9VLoL3hn5SyMRijU8aSTcUSpQDnuFIX4yZ92sOW0JSVEb6Cbt0h3hcwUicsOAJxClAe6WDBtmH72gLPlqVKmkqSUqqwapDJFd2A35RWE13i+hy1FuFcoq7E8NBLQHG2mUVH/vgxeCUJMx0KQSdIBd1amQAH31EeXWL8FLV9m0ag6gFalC9qOBUNTwgjMZqiyS5JWgg2sQrlaggvV8VJdf6O3iPEZPOloMxUpSUJBcv0U/cyiA0Lc1whTJQP5Es/QV7mGmNTnONfDrRQgvVy4qK8qsPLzQe1qzolEApdL0O3u/KL6E5Scb+Y0XdFGUZesyUihB4iCdioUNa1R6wPmGBnTcTpRVcqW6q2dTmqv6wPCHOSSmw8taiS6eFOmm4AJAs/WFOFxZE+csBRClEOkWbuFq2EUjqybm10F3PItHsxOEtdArV1o9dzTcbwPLywiYpewcjuSCPjGjOPGosSag11AE3FU9XpbugTC5gWCE3DkNuSXqVHv6Qy7RqtOxN7E2Iwq0rkoQQFgBmLMq91NV/WOxSFGaEpB4VpBY7pSBfvJrBcufqxK1M5DgUBYnvo167UgnL16So6FHUtqu1fDpa5i0tVxXHT8lJSrBpMkzRSJCEnUSHDs/4i3pHRZl8gKlghCSK11ciRvHse1ot93H0X4MrkrF3tlOlKw33WtHEngUzAWAe9G6wfkWI1YaS7gaSGDB2Uv6n1hFiMAJqSl6FjVyzVLfsQ8yxARKTLKCdL6WoGJJILjmecfIS2x7P3d5ux4tbWmPpKklgeId/FyIuzwdOwAWAsBSTYqJABDbgB6mleXSEEzMkyqlIQp+blujKiKvaGYolklKTVj+LlVV+bR56058xFWC/PNCUS1Aur7RKUprOCzNuwF93jQrzBIISlPEHswb8VPr3xjMRJUuXRwNQrcagX2Lk9R0h/gM2Tq4pIagargs6lKUCCGt16XjVKDlCKb4v9FLbGk7M3SZS0PUKYvVi4NdoNwmfKoRTnQer1aFqMclXCrhodJUSSUvzNx3eDxatSVJToSpKty4Y2DCjjnE4SlGshQzOaKUeFyX8ohmkw9gSRUEfFjAa5hQAACVb7N0Ff20VzcSpSCm+/wA429n1JOabHQ9yCc8hL81fH9YNOLY9BbnCLK5hloCT3j0guWSpn3+O0aNTVbm9owdPxTCl+ULcXmzMRXo1rRdPmsD8oQ4zNimoZrH9+kZ9S5rkDMZ7Sz3WSKM4PM1Jq/fCDELc0BYsz3tGjziaCQpQcKLsKb2cRmMbQ/KPS0+g7Is5f0gjL2Cw9t67QvTPrBtUlJNdYcHxb4xaxD7NgcxUlMtKnOlIYncNQ0p5QcvGahQu/W3heM37O415YSoOhnA5PXhNh3VBhyrEaaC9nAjydR18LCM0O+x2v6dIhiZBUAOe1q8384DwmIUo0Ng5eDFY6VpAWxUOXP5RDc/MOBTmuUlMskV0u5YWaM/k5UmWZgClJSoktzADXcXaHee5m2HmJSpVgAOrjbueMzkOeBMnQs/jUdNqFvSkNGTeljzA+CaJa1qSrhBSauoBNS7HVQ05fSJZ/NSFEpCUsGaWohL+NN4qxWYhCwOF1d1Hq16W+EZ7NxOCQdBKSXBoQXoTz9aROMXNog10GAzBEtJUZaVFwADfqKc7HvhZiZ5m+6QkCjPzptQeUWZHmBliiFFaiSDcBn/DvTn+sNcFmpskFjcA6Uk/I1uIpXdSug1R2FxJTJSCuiUgM4uOjE1pWLTmgYa0h3LcIrtUvFkoIBP3QVwm53fvr6wBOlonKV+d3BBNqbDl84ipRbygEsTjgogaBpTVkAgk9eZ74Se1s5Jlo0JKR7rE1pVq+EN5U1SEKSgpYvqdiXN3N2YO8Zr2hmDSkVuo/wB/KNnZIpzx0KaY9yNavsiXmgsPu0aG0lyDqW5cb2HfHmWHsyWKtSlOSBQEi9rBoAyvPkIw6UMrVpAJBPN6O4evdaDTipPZgKVMRMcnUDQm9Ug1H83dSE1IyuSaw2I84Pcbi5alnUC9asQ5/M28Bypg/Amxf3XcBr0b+0TGZDWNc1JKbFnDhxe5H1glWOkaCtSeIu2lRSLM7K+RMBJxxQq5EEuekLUoB3De7+J3FC9XgzB5koILgnUapAZ2qCaUF69TC9aQnjQonU4UBqdIfckB+8E+kF4SeioK1IpQtQq2fkDGuaTQ7HmEz9AQAZSt9upMdCpWIbfV11O5NTtzjo9rRvu4+iBSDcHOSoFJ94GjFj+xdrweJgAFNYdhWjnmRbxhXiJRTICkoGpQLqBs7OKmh/WDcpwc0B10CWJ+drgg7+EfLzgsyJ7S8JClcKQVE3UGf6xHF4vQWuWc8/FqwzxWYlAGmWlYIuUkqdnrqJ2o8LcXglKYsSTWpTTetdm2iMKbyMkDHFjfod3oQxFdm/SGH/EVFJ4NIDF93bc1alb+EAplTClNACKOfpux/dICxyilJBqRWgA5u5ubDurSLqKbpBeB4jNXOjhXpAdzp2cvWtbDxhxgsyWxYS0pO5e+7UdvEXjESZailwklmqOlbk7joY0WR4sA9rMSFACgJq4PKx7z84nPS2q1kKxlmnkYlCveNSRUPBa8ejQAlnFKNfrSsZxeOlU4DWprRJ7uX1iyXPdWou1wHpy3FKAUiabdJodMd4VJNfGv6QxM0D6coz32/cB9v1paOw+YPMJUpuXMX3+sad6grkgjvE4YzEhSSQU7EX2p3eUJsxwzJOoger7GNAqcVSk1vQkb9Q1x1gHOMp4QpFerdNh+6xBzfT19oNHz3OwEpAXVwHbY2Jr3Mx5xl8SXJq+79P7Rr87oviGopK3SoM4DUPItVucYyfS9fpzj2NKVqyhXiAArhLjn8YtROs9h/eBljlyiyWKpHNrd9o0oU+w5FJWuQhakkOAXIZ6eneKQbMw6jUaTS4P73inJ8IpODkkrSOAEsa1GqrjqzD9YYSsqlKAUsqUQCaPpI2fSQxNnjxF8bO65FqVmW5JBpZ2atH5/CAVzFAKMuWWA/Lz5nw9I1copEoKSoIf8qatsHFv80KM5zcKl/mZgdkhqguQ3z6UhpRXkGsYMqvGKUClQ4dwSxN7G4rCLGIDnQk6RVhUk+B+EOcRmGriNq1Zh5lmiM8nsgpK+IglqW5uL0Ao3jDx8LuidWY5eNWLgnvDW2/fSCJePUUXZizarju5hmrBWY4maoDUSQNyGp4gX5ekJlN+XvLO4q1fSkatqksoVrzHMjFLUyQSwtZ23YwcjGgJIDi4oKOdnFAYXZbmuHSllpL2Z2B+NfrDwZgnSk4eYkBuJJDsefp+sZ5xp8DbfIBVj9SfdoL1q2/j0hXMKtTpJA3/tGpRm0xCgW/1AWL06Fj31iU3EqUe1IB7iAz7MXe3LeEUlHoK6MxIy+YXKQ4FSQWYbuSYBxUhc5YQhGtTsAi/lzh7j8wXMLIZKSLDhBAFmG3S0Sy2WqQe0PCVClKsBUarO7RaOo456gTrggctHZy0zeFSBxaUhJIBbhO4ILksCeRvHH2fCpYEtipyUqJ/CX4asDQ2A2sIFx85a1CoZ+b1G9BSvSJyc0noBCQogVopgwqbDcchtakSqdXFgE+MyealTNQltRBAfpR/LrEhlJSRrmClgASL94HPx8WpzTHTSrUoHSLEWDn+WnSBMRnhWAl3A2KtwAHa+3NzG6MNSSXABhPmGXMdM3WE25dzHl++cVImpKwSC3JzUHZzbvhameklwDQVq9efdBUnFv7o8xf6w3dtILbHAkLNUs23hSOieE9oZaEBKpC1EXIWAL8imnKOj09P4F6I7JeopTLSVTQFpc6S1b06xPD53MWhLpKhTbZqkPUUsRHsrMUpADU24dTHntEvtSytACSrWWICaeAAJPlHz1Wqas6/NBycas+645Pe4DVMNsJk86dJKwNI21FgWNWG/fFeb4Cd2CUqkmShOkp4AAVDZStesEvuIvybOEoT97YUAd9Iu7czWMM41mqYrxkBw+A4vvFhgK3YmzgX8PhA+Z9hLKUhVSKMb0Z+sG4jF9rMKgkiWzAgUd6P9fWJHJpRopILBmow5dQrryMFJ3cpY+QVkUzpMsyUqSWmIJCiokggGjgsA305PAac0YlTkkEuTYliA/wAfCC8X7PqDhS5aZblxxayAHZget35wAoSJE1RSAz6dQUbi5AJJaxYkkVG9N0aaw7fQboTVmoZJS5USymoAHFubfPpDORjQptSqfB25QqXLClOhKmZ6pN2PQgEv6+QMxS0gMDpOohQZQDN+NJ0gjcOWpFIw3LGApGzk5mlJAcDVbUQ1e/b0htLmyNJdZmLJqENpG761JIoeXOPnWEmEl5iyoFg+5AYU7o2eAzIJoglYahEupT+Ug2D99++Ia2ht+EtRqRJlaNYXMSADQEPsC7BgzGn80dl+ZpCNJ4mLMpTsz2f8Qd4RmVNWyjwJZmUWAt+UMTyA28BFc+eQlQlAaUmpuGPW+4Gpv0yyhK8chrcI83moUuZquFlQ5lLt5kEGMpmGG0nm4fw2hhm2J1TVjU9XvsUjTvanPaFU8uwPdHraSqKOfAHOVtF2DlKWtKEcSlWCak0t5CKsRSkV5fmasPPRMSxY1BsUqGlQLVYpJHONcVawBc5PqqfaTCy5CJU6ae0SkWqAWZuEEabeXWJyvaATmRJmpVegU6+gCCApXc20fNsTl0qYoqTOMt66ZoKgH5LlgkjvQIhhcmdVcTh0JB94rWfEBMsqPlGX/D0ZZvI0lfQ+iDNAodnqU1HuncFqkv3P+q3FTlFWkMQ2oGrMDYPv0i3N83kqVLUhZVplJSsqSR2iwGMxjUG16lnMKpuZAB0VAp3Pt0tGXZsdIg3WCzGTVPpvzSx5QHNxiAFJCWUL0FC/p3ViwTFk0NFHctSj9fGJYjCke8pyK+5qOw52b50h00sMTd5in7QtnFRyfwFeW55xNeEnFLqQaDflyTzp6QYJSHJU70fSQGa23h4xDF4smlTUgVZxdj8YdzbfhQt2wfBYAqLjSNnIAbuqxPhtGoyzL1ISXSFkVd2c33PXl3vAeUTkgVSKi4q9jXy2jQyceJtGDpYgj3W34ak/sRk1taTCJsXO1OwCCBxDTQl6AE8iL0hPOnrrsALuGa7+EHZpjCpTe8XuKk3Ftnp5mJyMAxClKVsWHwJ7hbvjotRWQleXoCkgkUuCFPa4O+9toozvHoIJSS472Y3bx36xZi5wKuEJQoliGDMWFk/EHZ9oTZrlzl0BRBS6nLnoLuC5tesU04JztsPhs8l4rUOI0Y2pu9ecM8NPmAibImqT2YZjVPXVqoQ7X5QiwciwmAgbEN1vDFCgToldoJY96oL/ACHfWNEkk8BTp3EMxWY4ueoJnLlEVcolhPipgBpA3j3B5Bh1EEzjiAdgSK8qOfhSJpylJSQFqS40q1JBpT3jah3aF0zJzLnJEpRAI94m7XqKARNaqk2lKn6UHdF88lmd5XKlakyk3INnYf1F615wg+zEMQKWDERosZLWAQvjA3QaH0cQl1Vaqa7n4Pzi+lJ1zZMf5NkAnSEzFLnJKnomWFAMogMXrQR0WZPOnCSkImywkamClh/eL3Sd+sdHrwS2oopYAThjKnBSdTJYgm53vaNphc5nTZaFqQJStJCdKTqIJDqTSga7cq0hVhZCJupa1JSkUAPRhsA5a5arRpx7SyJktOFZKioMFrVpCUj8SmANxQb70j5mUpTW0m10F0qZNSe0WUzlJI0kgLKXBBIKqJNa70EJpeeo+1LMlLGo0sAKniP8oHQWhVj8bORMmIStISHDIbS7kEuL2vWF2DxQQkpSkaiX1Ekv0ASa23EUj2e45ydGDXLNOjOgQfu9RNlgtT8wItvtFuKxUtId1BrC5PhCLJfaCZJBSmUFMbcn8/WDBj1y1HXLVMVyKgAnwq3KJz7PWEgAOLzBZUSCxs70blXztvvC5WYqKgGcAVL6j1I2G1Bz51jRZnqxASAlEsuH0uTWjF07QvxOQq1KShKgnS4USdItUuRVy2/rGyDglTQ/KySmZi3DLVpoAoDSoEqd9KVApBrem/OpmB1NKlplywkFTpUklSlHmUp0qOkgihIs8AokCRKCVKTqUf8A49XNyCXLkEUb8MFYb2lmVSUpdLqQlQFXFXFALdGpE5RuNR4Bt6GmyvK5aValaUH8SEkD3fzAgG9wCxqIhgscmWNEt1JqkgOXvUhPLesZTFZusEvxEpYlvwuAO8chDDIzM94L00fSkspmetDXv8qmIS02lbY3SkarGYoqRr93idKTdI6guSCDSm+0CS5ykhWjUt6rUr3XAahIoSS16bmFs7Oz7pBLVCUMp1As52SkddTn0qxGMWZaQUKSADw6gVEOTUBnMT2tK2Nua5YhzjDtMJAvy2JAU3dW0KJyzc7GHOY4kOQRcWsx5tzbaE8zl6x6um/CrK9AeeoEs7da/KF8+XWlawcUREyrRpg6FCFrLCjU5esTy/DFaugqaeUPAJWmWlQcADajaQzUfr9ImhaEJJSAAoafAswMY3q1hIDl0K8fLQrTXvOm4p/Ma9AwDQXlGgElQ1J2DkMznxvvCUs9FAAUG/j6iv8AaJy8awJUHYVrQp6W9InKDcaTJs1GJnoPEOAKLijd4GkBg9QP0jOY/HLK9JL1YJAD1qz3BpeIozMqVpUoS9KRwgG1u8fK0VqGpi+k2dr+Hdy5xOGnslkWsli0ujWGGlwQ3Lf17qQGibNKiqrJ5VA3cd1IPGEukqYLLBncmoAY14lCth4wRhMimK90EBQI0qVxC1G2DXGxim+MReBUjFGvH63G/daD0ZkUAgvtQNcVDmxp3xEYNDVAKnY1oCC1CNoinCj3Q6XDinwfb6+Mc3CXKCiCsUSorNd3A3cNbb4QyGN1S6tUk8w5HQ8LsCTYv3wBhEaWDhAJoQXYAVctQsfjF02S6hRAqX/KQHqfFrgQsoq6CkezprVVoDB3ADu35WruPGCsLnoV7zOxIY2NQ4vVvnC2fg+IEo1JqQCt63ZnendfeAZGDUlWpArWhFa3B6nmbwVpQkshUVeSUzE8R0qcOVEke93m3I/KHWW5mnUkkA6R7oB01drEGmweM6nDAFqVLXoOnfD0Jrw2FGFx+kPqxVUCSSD8wzGVTQhSWFnLPux1Et0JPfCxebLbhI7j/aLFKQRVPwiGLwksJ4XSWsajyMQilxJCdRgjPpyk6SUoJ/Ez0u4akIcZKUskllGzhxTuUPhF+BlflmJc7EUJ8RaGC5TAiagCYARX3TuAXG3S8UtxlgJblWQhclKtJq/OwJA35COhSqet6K/3KHoCwjo9ODe1GmNUgxZRuFuNkulVG/NzPT5RfiZKpiUhAKiolRow0po9mAG+0ArUdgUqBcaARbdx5XeL8Ji3LL1EW95nFSXPMvaPIlHF+RKgNXAxqHLjkWqHcFweXx3XTkJSs6aJenQXA7wIc5isFHCCAHZutKvcs1HhAiW5FPefezXtYAVJ2jTpZQPkFZQiaFa0IUQHL93caGHWCXMxDgAJKqKNaMaaqWqO68T9lELWlSJS1BIFNQKksb/079Y1MnDiXwFSWIAVpNRsDVNBqcOedxGfX1kptVn6/c7CFGGw2glJopNw/CwcPUlqbvBcoo0EPs501DXAJs7il/jB2EyyXMdZWolQt+HUp/eIF2BdVFUDFo5GAly2QgBSHCiVHUTQkNTiNKltiaRklK83k50xBNwC5qSBwJSVJ5kmhY0c0YuW6QNMwPZoqnUCaNUktubKILbUcRpZE4S9a3GntHUakEM2+xFhaKTNYKCwFELSRMD0BADEU5AMRsYZakvoNsdWzLzJS1B0MdILkkUHNwHJ840mRYM6Qkq0JIqdFyz7sbfvaFmaTiEp0TEJQbAliz+8A3F8Y0GWZtIEiZKOICypGoFSSjiYgpdTh2dnoS8dqSlKKpCdCmflglpWtCys6mWo7DSGS4LkuLNCvEYHQypiCS4oXchwwdw3hFOY5kpcsIdQLOC9FKAcs1qG77V2bxGOVNQU11IFSKkqtQk7t4OXgqMnkZrc8CLMZfHQFL1qpzZrtW0CTVEQwzWSQmUpwp0hmLsHKWU4DKFR4QpWtzHqQXhL1So6YoGzv+/WIEBr1/WPO6CJuFKUJNKkHw8fhFVSFqwifimqSwCU356RuI4ZiQ2lvFrWPgeUVTEh0KVqUCwSGuRcPs1LCKUoAehJH7FIlSFlS5LlYh6miuXcL0+vOJyJYVdVgwqWBLUcFvN4AUSXpp2td67w3RgylKUkPUWcFmLsSGFtx4ws6iI2TXgGlukS9XOrjzvA0yeolIUGp7381yA2+3eIvw2UqmKZCSg761sG2PNmFxvsKRRjMOZazrZYepRxC1yzEUNoRNXVithuW5gQtt0WJqXLl6M/f3Q1VMSuiRpL3H/kXL8w9RGbyxQXMTpoNQapapALi5obQ2yzEIlkVIqq4euoh37vSM+tCra5EvBcZCkgkEAsdy/f1izL8pmKqlLVIIqaUYhtiNovRLSmp90uW3IfbzpHZjnA0J7LUnTzoW8WjOpTeEC2U4uQpKilYIrRzQXNPy3gAzuIjSBXfnz2/WLPtRUCVEgHmAxHSBMPKTrPAWSeLVcHZmHT0jRBSS8QybLsRj+EB2ULE87Kc7DziOHnpUQFKqzIeoc8iOkerQFpKQQauAq7jk9o8lSSwCgzVFd9rGHuNBTQLOkpBAClJ3BYEjZn5ODFuCxyQKAg1uC/Qvu8NMuyzt1ulLkXHTm6nIYttEs2yBkpmAhWpWksXZgGdzR708hcstSPDGx1AJkvUkqeoqQNh47/AEheZjEEODy+jwXPnMksBq4U0vYeBHwrAipKiCCLHhI36GHin1G2pBUlaHcXNWb5x7NxJNi7c4HwOXrYl0gbahU1rpLMP18hlqUCQSARyYWOz9IolHoI4j/B5MiYgLUC5uxIFC1gekdBeSTh2CQVAkFQp/WqOjZFPai8VgyPbqSJhCiGNA9BxN5tSsSkzz26UFiCVVIrb9I6OiO1fk6WC6ZNOkpBspIe5Lgm5egagDDpDTK8uSVpQXUlXaqU5qW0HSSGOktUCOjoz6rahj3gmbHIcQE4OWUy5adYSDpSzAqUmlX2Be7wRkGMVPmrC6aVlPDQkMHrcXsGFBSOjowSS3SIxXiYmzPM1InqQlgNTPuHBchywPcGieGeYkqUTwgltje77cI9Y6OhGkoJodvFg6sYoykF2fUWFAKMOtG3Pe8JV4xSp4SriAUb7sKO149jovGKt/UeuSn2iQEiUQAO0SVqYAVCtLDSAwbaFyppBCaMend9Y8jotoZ01fz/ACBcD/KTqOkgEVFdmchuVq841OVYFM5WJJdBkpKkFFDqA1Ak3NasadI6OiGpjg1aXwgH+IGBQibICQwVKBPi5+cfPVip7/m0dHRt0fhBqckFqiOMxilJSCaJNPIfQR0dGmKyTH2VSgcIFkcQUWPKggfNjol8LCjlt7X8zHR0edHOs0/NkX8QNJmaJiG/MBWt6m/WH2HwAXiCtZUr3gxNKWo0dHQvam4xtc0SniIgzDMFdqRTl4Alh3Vhuv7hGtFSJZUNQBr3NHR0V1UqgvMLWEAJH/pKsV1LMACzuGFKxfJVoQCLvv4fWOjo7le/MCDsLiiUqJAJFB9Ws8VYXFFbat2jo6INLJwL/wAQWZaiWJTanyMFrxq1Bbl9KiB5Bn533j2Oik0s+v8AQZcC6cpiCIIRMJQDvX0/fpHR0F/CBcIZZdNN3NCfpBSsYpSCSXozbM452jo6M1LcMmJZkoEgtUi8CTphM013jo6NkAx5PJkwsPH0b1+kCCcVKYksaR0dF4lGMcukDs03336mOjo6PRi3SHS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C" altLang="es-EC"/>
          </a:p>
        </p:txBody>
      </p:sp>
      <p:sp>
        <p:nvSpPr>
          <p:cNvPr id="58371" name="AutoShape 6" descr="data:image/jpeg;base64,/9j/4AAQSkZJRgABAQAAAQABAAD/2wCEAAkGBhQSEBUUExQWFBUWGBsYGBgYGCAdGxsYHBgaGBgaHRwXHCYfGhojGhkcHy8gIycpLS0sGB4xNTAqNSYrLCkBCQoKDgwOGg8PGi0kHyQyLCwsLCwsLCwsLCwsLCwsLCwsLCwsLCwsMCkpLCksLCwsLCwsLCwsLCwsLCwpLCwsLP/AABEIAKQBMwMBIgACEQEDEQH/xAAbAAACAwEBAQAAAAAAAAAAAAAEBQIDBgABB//EAEMQAAECBAQDBQUGBAQFBQAAAAECEQADITEEBRJBIlFhE3GBkaEGMrHB0RQjQlLh8CRicvEHgpKiFUNzssIzNFOTo//EABoBAAMBAQEBAAAAAAAAAAAAAAECAwQABQb/xAAwEQACAgEDAQYGAgIDAQAAAAAAAQIRIQMSMUEEEyJRcfAyYYGhscGR0RQjQuHxBf/aAAwDAQACEQMRAD8A+xYlYCVdqeFQNCzABJLcySHPhCrD42WcLIAR2rpQEJqriCQXXSmliok8uZaGgypIQoOpWpyXVRyKsDQDpaEnslhuGWuY+vs0J0uWQkoSQnqVe+eR0jYEzaZwsl5ZJw84ywRNTM0qKDLB4weIsoHQOIEAEe9R6Q2yBZlzpqH+6QhASD+YAubOXAcjYgw0zSSQpEwUKVaSa+6oFNhdlEHw7oCl5YRKlpUrTMRqSkoeoNwx/DUFjyHdENtP0FSBPZTMk9hpRoKUKmcCUlyBNVpUnmCCOTVhvnkjtMMopUAQAoE2GkhRPkCHhTk+LVKl9mEgHt5pCW/B2qlMGBDgEb/KNKUpUhtlAjzvDRancRiCJmpOsHhKXHKzwqx2BMxKpZbSsEF3LbUa/Q7ERHJJijhAjVxI1ItyLfGJ4vtCniYCp4qgMefwBHrE9R2k0czI5bMKJswTeIp1SybiqdL/AO0HvMa72ew/8NLIuHHT3ozubygFJUlQdSQFlqa/ec89ge6NXkkv+HQk1YfGvjeOjFNgLscLK3BYCrenh5QIlOvSuxCwR3F3HnDRaf33VirFIASTyY+oMU2O7CEGE/tYkfZJnNg3+oFulocG0B5uhK5EwKtoJ8g8WawcfHc6w4KUlOwZXe5+UZacljGwzZDKWOR8G2jNYogqIOxZ4yReRWDypTpc3j6H7AoGqhDszDYsfQ384+epcGhrzjc/4d4wiaElNC7ctQDsPp16wk1ZSDR9AmYQ6dO+58qNvYEd0UY93lKUGLTSeT6Nn8oaplBIAAFC1d4XZxLUkJcuTqHnpFuTbQI6dN+X/gowy1xLQCxIDEjzHpBiUt1q8AyMGAsvVmI8RfvpB8aoXWUcZP29Vp+zrZwmY5Pikt6RpJeI4QTuAQ1dv1jPe3iicMlTMlwTzBYt6PDHLMUZiJSgCypSTWwBYsWuSAfKJakneAoq9pJhTLTNH/Kny1eDhCgTtRZePM6kp0alp4QpJuaanRq3rqXttFmbT0zZM6Ud0EvUUcgOTY0+cZxOZasCytT6EPqBI1UsbkuOocR5faNWEpLN/P559/wBsEyucJWLlpUlz9lbVqYH77WVBWwq3N2j32mHa4bEkjjlEBDniYoTLfpUk3NmNRA+GQlc9GpIWgYdAUEqdRBWCCwJIYO4DADxEB53mjYOZKB4nmKAUhyEa9SQCG0gEO5+YjJHVk3T+XQRSyC+zmOP/DUJWWSpKitSSHKABJQnhBLhIsz03eIZ0kIC0SykuTdQfQ41A2YAnkHYNaAcilasFLIS5GkALWzFZJ1JANNjqU214F7VS5pllRVrWl7KU9eXfVuQieonPUb8mycpNsvx2KUrDkoU/YsslLguku/S1zyDQJm0uX2OLIJKiiVU0qZiVLYb3SO4Q3zqaXUkIASAUpAoksVAFYNQo1LUq1oz+JkzE5drBGlX3Sw9XSsKq9qgGL6KpR9fzn9FIqqIeyWIVKwsyYlSQCplAs5CU6ksC5NXFB8I0mBzIDL8NKcPLlmYEKq81SgoMhL6qKI4utKRjsvQfsExRIYKISCfxKYE9WBjUZTL7FRlzdLEBAIB0klQbjYBJ0JLeL8oOumnJ/P8L/s7IP7UIUMVhETJpKJrTF6VGmlR1e8xtRrFhBWJxUsYiYkjWFFkh6OQeJSlKoB3u8KMbmfa5lqJKky0KCQDbiZxY1JJ51j3PJqJZSGKZmnjADMpyGfUQSUnegfm8R7qTUYPy6et/gEk2Q7H7klFwDqcGoPEkNpd24u7oWgDM8aRLYpALcmU1b0HP0g/A4xSABqrW9NnFfxcg42DbQJn09CtBSkpClChLln5sDW9ecbNHM8oKyxkcMqT92t9aQNXeQ5+MdEkJ1VJDknpueQaOj7Ls7Xcw9F+DzZ/Ez7lhZnb4WWo8WuWlVCzkpBehHxgX2PH8DJd6oSSTew5bBmHQCF3+HePXNy2UkgpKQUhTOGSph4ttDv2elkYaU4YhCR1oGjznyeqjzMcYky1Jcai6RUDiZ0s96tbnAuI9p0IlawUqJCeF66iCSCL2HLpB2OlK1JKAlyeJ+jVbcs4d9x4LhkqOwWhnKCShSi7iiw5aof+9YzajnmjmCyZnaGadSQBNCuI7FIF2bYinK5cszwePSUFSVhSQSBVgQlnLneo8ox+XSxM7WYEFxMbSgAJQWNGFw/MgRbgMuU/3hBBqNJYA7hTBxsAQ+13jJ3jixbHMuYU9qHqVhaQk1IOzb1pSGWIzALBSghQKWHN3YnqPmDCmThgidoH4gEguCfeBew4ri0MMXgkBYUl0qHvXAYMHp1PdFI7knQRZn7GQjiCiFcqsxG9dvOG/s9NJkJFab9Nh4CAs7y0dkVfiSX8LfBos9m1tLBq7lwLbMGiyulYOo9lTac49nB0EdD8IjJIfaojlE15WisW6yMWoNB3RTik/dqF+FXwMWYdTpT3CIT7KHh5iKN4OPkuaJIer8j0YN4xmMXLq4jTZxhgJiyk+6eIN/KPWM7iwD0PWMHU6SFpjVezaFhik0CkE/mrQKBvel9xGZmS413srMRwpUoPwgFuR1aSDcFmPIhJ3MCzocn1mVJdTkuNulYDzWTqKQSwSCefx2pDFCd+TD5wPjUOsW9xXyjVs8ODi9C+O1x8CfrFwihS2mAfyq+Ii1KqRSOOTjO+3st8Ib+8mm28X5WoCXKYUEn4MD8SI89r1D7Ipw4BSad8B5NiFKw8t79mt9me1rCjxi1XnAUGyMOpAlhOrTpTYAmzP9ecJcmwTBSSbLUgEnbUoHSGIqUKr38o2SZbBhYABukZ7LVBOKnJUCVAqI6AgLbvJmKjNPs6VRfVhSRlsLhJcqapKErWZuDQXG3Evz1aX+QZos9qsLJTloS2iaiWklL6SrRLLqIHvbVPxi3BYzTNng2TKwshhwt2kyYabAALPWkV/wCIqJS5CpgLTQFBttGlQFQLlqVr6xnkoJqqt1j+gNJcCT2UwK5kiQlUwhGhR0CwKUpdalC1FJABB2j3FZWMPjElCtTSkqXZTLKnIpQNoNzZPWAsrnK7FCXEtJlSi6akuhDhwaFWh9q3IMG5PmK1TFhLrLpCgpXvy5SQog6rOopHcSIyYc5ElTdEMww5lyVpcFa2LKS51TFBDbhwFU/p6iFGdEy8NicKXDYkLAOwMoglubgesOs/UVzJYSpDGZYPQIS4A6aiGFCGbpGb9qEKVNUtQKdWlJ5AgGlLGnqYfs3xeuff3KR5KMnP8FKllQPaYxPDp/CgalEn8STQN0N3h7nc/UpauHs9CUtYBSUBKSEj8QqwYNfm2YynEleJlJHuoBIAoH0hKiOv0h/jClllYJJYJe1GB2sPrD67a1EvP9sV3dGYyiZpXNWrUXZJqHJbWLh21MSeQ6vEk5gSrXMD1YdCGL0qaBv20Fy50szJikpCRrICUuHQKLINTVmsfeUdo8XM+8SAE1KyzpSkOlOoAirBIIqTbqYu/FJ4OayROCUUmYQpKQySdLBzZ9hyFrxRMJ7aSlnbuJ3r1jS46XLlSZZmzDr1BXYmqqJJBXsOMAaTUJdw5jN4Y/xKiG+7lmpcNYE035DmY7TtRbYVGhpl0zVLBY1Kj/uMdBeUTSuSlRBcvYfzGOj63Qk+6jjovweXP4mfSP8ACfFPgFJP/LmKB6BgfrGny2WRIk6SG0h3GxD87tGD/wANRoxOPlV4VFhUD3lD3edo3GWYlRwkpSRq+6QRW50Bx3vHnuXU9VcB8+QFJIL15eYhVluK/iFoUwUxoDThVs9nStPlE/tM8qqgpQC5NKgA2F6nyhCvEtjkzCAlJISeY1pKH/8AsSBa6hGd6ybVL+Tk+gX7PhP2nGpYMJySwqniSA7ixoXEH4jCyEr1LWHLtqs4o9OVIAw+GEvG4w0KFIkqUFWrqBoBW1usPp+ETMCakJ6PUN/aH230QBRmC09rIdggKd2cVFidrEXtBwkntFLlqS1E8XStCdiTA+e4Z5uHfT2WtiG5JJ8mDNBmGlA6VA6QQeFg3EXDdWAjqV0E8Ml9aBu3kXAHdSFvs/LB1JOx+oPdVocqlEq7hwl61uG3EJsqSU4laXD8Vrc/KGoDHqVh9okE1jxJpXnHqV8XhDUEjhU8Pn8Y6ZKc0p+zE5Nj3n4xFQ4/8v7+MM0qOPkubOJ0xy1SA7uQCWfnQRmcwcaeW8bDOZqVkszp94fA+e9qxlMykkCsefu8RZxvgW6q/CHns8r+JlBwAVJryBZxXyMJMPiAiYkqAIBDg94faoZ4a5SlInpU7oEwBwbVOgsasWgvkltyfccDN1S32ah/yiITlPMp+QeqhHmRreQg9BboAPiIomKPbt/Kkf8A6P8AARqT8KODpn/qJ7lf+JiRTcA/toqxCmmo5EK+A/fhFso8SupB/wBo+kCVN0zhX7USnwk3ox8lCEmWYsoTJSz60pv1CUm3daH+fq/hZv8AT8wYz2WTEqOELFwhRfontB8WjHrVimFGr+1DS5cE84yGKxARjpswMeEMTT8K0U7jpFekaucjWlLEh7teMX7ZSdCphJSoGUoAAH3gpBSFV/KFH1jNq95ONXa8/uBpvgS5cFqxun8IRLdkvRKFhChWw1KbcO+zRL2n0/ZZzg6lJUpLuS5Uhy5TRnVe5JqYZez8pCMwxBYEJShJcNw6AbPcuaN1eIe2EsdnMBqpOFH4bP2hPR6pD9IxKClJN9K/Qqj1E3syspkglgUSUrBYDhTKqa3N0gNcvSKMJhtCFkE6ypSJgZxQSy9+J5vgWivBYtYwUmWlQKjKCKC3aTEp0kqLPV6WaLsumJ1pSQAl5ii9lDtGTxb0A8vGEm9sWC1RTiMQVTQFqSkS5LJSQxOpQZuulLueXhGczueUgh/eqnuBKX8h4w/RimM8BgkLQkilkpBSBvVRJ8IzucI1hSiS6ShA7hLr6tFuzpqWfl7+40Sn2RmKQZkxLuwQKOzl1egENJs2WZWvU6gXKWp7zlWrV7zXDQP7MjTJUe07MKUqpfTZnUwJ/vF2egJw6mTp4N7vSoYt0ZopLxa31QFyL8mHZyu0LajUEsRQg06+jE84hicTqmalBJYOCgAOTZTAXLW8LQ+wWBUqSyDLk6paQNQJUpCUEEBWk0Kn6l+QAjPyJUwzVMklQA4au5LAAC5ejQ8fE3IFMlNVO0y1LKtBUUpcBuBLkAJAqAoDnxPvUXAAKM1ZUEuFAEh6t9SK7PDDPUTEzSFqLykupJJIRMUAkoFSNh/obaFeCP3ASGdUyrXa7XswHfGj/jfAxs8pnfco0hgHDBuZ6R0G5PgimQgHSDVwAeZ5mOj6DQlHuo+i/B509NuTGs3N/sec4lksmdJKiHDhXZam/wBaSPFxRo3/ALPak4bDpIUwlpBcVfSNu+Pm3+L+DAxmHmu4WjSTtwKfbov4R9MwGMQJaU9ulTBNSRyF2P7fePN3Wz0kEY/Nkyg5r0pTk4Jt9IwvtPi5iimalJ0JYqYOkcSVVNxxJF+saVcvVOcKkKZilySfyqF3ZifExDOShUmcxSpa5akkIJIPCW1Mm4Fif7Stydyf0BTsCw2aPj5mkhJmyEFDmhKFEKDc2dh9Yey8/QdIo6laaWBdqmMXikSVzcEpJKVTJKiojidWlOwNKkvFicNLViNIWVSyL2KVVqeEC/Lzju8lF8iu0aXP8cwCGVqSXdqVBTf/ADQZh0TFaSNPZMlgblu60Z7G4pXZLQ6l8aQVKcNxJpxVq/72eZfjtMsA6QASkV5KPo0UjNN5GDjqdrCpfv2ELJiAjFuNyPWhhkqadbhykQtzdWmehXQehiiAx3MR8o7TxeESUqh7o8Br4RXATyVdXf8AKIE/ej+k/ER7KPGod0QmI+9T1Soeojjj437Qqacsi4VQ2vCefjHHG4Ox28R8x5Q59qUNNULsoiuzOTeMvOms9f1jDyG2uC2fJcB97H93g/2dwrrJF0gEDnxCvcASfCEaMQQfC2394bYCUt0TEPo1JdvwkKAYt+6wjbWCiqR9xycthZfd/wCTfOILH8YOTP6H5x5kinwsli4IFefFeLkf+6P/AE/mIunhL0JstxSfvZfLiHpFn41/5T6H6RRPnfeyxXc+kSWsa1f0j4qhZyX3/RwDnCScPNGxSfSsZnJMSGlP+FE1PefvCPiI0uOUDKWDslVPD9YxuQzQ6B+bWnzWPkTGLUdKwo3BUHAqdqBv7d0Y72tkqXJXMST90BMrdgZmpx/QT6CNJjcXprR6Ur++njGdzrF/dTUgkjsyD1AVNO+7HxjF3n5O6CbLMc+IxT1XoS5AupKAmhA3VboesV+000qXPDu0pRFbpSS4rdtBMRyICTMxCQHZaEufyqKNAa9AmKM1xGqVPVuEsD/Krtgq+x1xNL/bj5foCQLgRpk4VzdIUQKGmrSS16lNOoi/JltJJmKSoLSGSQC4CRpVzBSSrz6wIZilyJdRw4eWB0IU4vsdBMVImqYVGlCQBsPdRfr16R0ouSfv3yI15HkjEkhQDALWtVv6pYrdmbp5Qmxc15S1E/8AMZuQSPiSTB0hJMtB3ZL3tqBU7jdjbrC7FoCcKg1JmOsuNyVAMeTARr0kk/qUiE5TOUnDy9LpZThTD31TAwBv/wAs0698e5/mC5krQo8SlJS7N7xJP18YFy9SvsySDZVH7jXu1KH7sfn+EP2iTJUK6lUs7IZOltiTT41iiglO/UFDnNcQJWGGhOlpYbU/3j8JdQId0UIDXPOMr7PZ2qRigtCUFYIKHsC5AFasHijMM1WqYwYCSlAa4JSHJrQ23eFeFGqaBqAI0mpZ/ddm3htHQ7uDtgsde0ONKkzJilFS1zlpKjcpABc7e9SnkKQFJSwlBqlJVb8RpYGt/hFWLxWqQhID6lk9b263Iiyct1S9IqyAkc9SnbpQRdLFDVg+24H2aTJlplkElI4jX3jVVlM2om0dCXKczUqSkl6lVz/Max0evor/AFx9F74McmrO/wAWciEqRJmhRP3ukhy3Eh6AktVBtsQNo12Ve02GGmWZiT7ochIrpFGABu9ehj517cZ5icRgCJ0yVMSmYkgy0KSCKaFcRvUvfpE8tlJmSpayWUpKC4QCSwCX6M1/1jwNXtdR7yD619jU54s+vnSZidDe6S4AYjUkM7c/hFOa9mUp1DVq92xAp7w8PGtIw2a4uctKQqYoMkjgJSCHSWNKAs1esUrUpckJUohLNxMWfk5vQsByFonP/wCjCSw+QPVj0FWJ4BhkhIK0qnyyC+osSkPswaghpg5igtUtiCG0pUAmr2I2rs9IQYrDaZiXJdOJTLD7haASXG9Rvv0jR5ZkqUEEqJOkBVSepqrujtXXhCPifvkWTzY4xmWqkyJg7R9K5ZIZg5UKDu6XbpBmGzYy0qB0klSiSSGNa32q9ISZsxlqKNTAp/ESKqFWJPxO0MMvy4TNYXdKqJI/lT06mGj2iLjuXvga/IeYTFJJCSAHBtZnakD+0MsJKNI/bwRgpAQQzjk4fwHKBM/fhJPP0jToa27AbNDLS6Q/L5R0o+7/AE/SAMDi3korUjptSCpTgh+TMfD6RojrJOgk0L++UP5Qf35wLi8WUzgyXIlzCBzIb6RYtbTQa+6QfMQNNnvOQqwSldq3ZvgYTV7VGKyzj5H7TYrtFkq4SS9tzXyrGYxKiSSQzNSNP7SBybE7tyc19IzU9F3/ALRKEmzmC6qiG/s5MZamu1bMUitQd6QmmIZv2YY5asdoAQGVTlenlDPKBF0z77kyQcPKZgHLD/MqLBTFH/pj4xTk/wB1h5aDUgfEvc9DEUzFCaVkD3W9aQP8iKj/AAFl2JV96iu7ehPzjyYviV/S3xjpkxylW4c+Yb4RQrGNxEMTSvJ7+sZp68TrKcwLJWOih4PGR9n5RMyWKsNb+b/Exo8bm6ClSbEg/uzwhyOaQhSgHZZHgWt1JI8ohqai2Ng3Ysa5nOUQ5dgPgTvtGczjE8E0AtwnpdawP+5n5Q8nZnRTqYGiSR3dKtAJmoAKiUrLB3IDl3o42LHzjA9VLoL3hn5SyMRijU8aSTcUSpQDnuFIX4yZ92sOW0JSVEb6Cbt0h3hcwUicsOAJxClAe6WDBtmH72gLPlqVKmkqSUqqwapDJFd2A35RWE13i+hy1FuFcoq7E8NBLQHG2mUVH/vgxeCUJMx0KQSdIBd1amQAH31EeXWL8FLV9m0ag6gFalC9qOBUNTwgjMZqiyS5JWgg2sQrlaggvV8VJdf6O3iPEZPOloMxUpSUJBcv0U/cyiA0Lc1whTJQP5Es/QV7mGmNTnONfDrRQgvVy4qK8qsPLzQe1qzolEApdL0O3u/KL6E5Scb+Y0XdFGUZesyUihB4iCdioUNa1R6wPmGBnTcTpRVcqW6q2dTmqv6wPCHOSSmw8taiS6eFOmm4AJAs/WFOFxZE+csBRClEOkWbuFq2EUjqybm10F3PItHsxOEtdArV1o9dzTcbwPLywiYpewcjuSCPjGjOPGosSag11AE3FU9XpbugTC5gWCE3DkNuSXqVHv6Qy7RqtOxN7E2Iwq0rkoQQFgBmLMq91NV/WOxSFGaEpB4VpBY7pSBfvJrBcufqxK1M5DgUBYnvo167UgnL16So6FHUtqu1fDpa5i0tVxXHT8lJSrBpMkzRSJCEnUSHDs/4i3pHRZl8gKlghCSK11ciRvHse1ot93H0X4MrkrF3tlOlKw33WtHEngUzAWAe9G6wfkWI1YaS7gaSGDB2Uv6n1hFiMAJqSl6FjVyzVLfsQ8yxARKTLKCdL6WoGJJILjmecfIS2x7P3d5ux4tbWmPpKklgeId/FyIuzwdOwAWAsBSTYqJABDbgB6mleXSEEzMkyqlIQp+blujKiKvaGYolklKTVj+LlVV+bR56058xFWC/PNCUS1Aur7RKUprOCzNuwF93jQrzBIISlPEHswb8VPr3xjMRJUuXRwNQrcagX2Lk9R0h/gM2Tq4pIagargs6lKUCCGt16XjVKDlCKb4v9FLbGk7M3SZS0PUKYvVi4NdoNwmfKoRTnQer1aFqMclXCrhodJUSSUvzNx3eDxatSVJToSpKty4Y2DCjjnE4SlGshQzOaKUeFyX8ohmkw9gSRUEfFjAa5hQAACVb7N0Ff20VzcSpSCm+/wA429n1JOabHQ9yCc8hL81fH9YNOLY9BbnCLK5hloCT3j0guWSpn3+O0aNTVbm9owdPxTCl+ULcXmzMRXo1rRdPmsD8oQ4zNimoZrH9+kZ9S5rkDMZ7Sz3WSKM4PM1Jq/fCDELc0BYsz3tGjziaCQpQcKLsKb2cRmMbQ/KPS0+g7Is5f0gjL2Cw9t67QvTPrBtUlJNdYcHxb4xaxD7NgcxUlMtKnOlIYncNQ0p5QcvGahQu/W3heM37O415YSoOhnA5PXhNh3VBhyrEaaC9nAjydR18LCM0O+x2v6dIhiZBUAOe1q8384DwmIUo0Ng5eDFY6VpAWxUOXP5RDc/MOBTmuUlMskV0u5YWaM/k5UmWZgClJSoktzADXcXaHee5m2HmJSpVgAOrjbueMzkOeBMnQs/jUdNqFvSkNGTeljzA+CaJa1qSrhBSauoBNS7HVQ05fSJZ/NSFEpCUsGaWohL+NN4qxWYhCwOF1d1Hq16W+EZ7NxOCQdBKSXBoQXoTz9aROMXNog10GAzBEtJUZaVFwADfqKc7HvhZiZ5m+6QkCjPzptQeUWZHmBliiFFaiSDcBn/DvTn+sNcFmpskFjcA6Uk/I1uIpXdSug1R2FxJTJSCuiUgM4uOjE1pWLTmgYa0h3LcIrtUvFkoIBP3QVwm53fvr6wBOlonKV+d3BBNqbDl84ipRbygEsTjgogaBpTVkAgk9eZ74Se1s5Jlo0JKR7rE1pVq+EN5U1SEKSgpYvqdiXN3N2YO8Zr2hmDSkVuo/wB/KNnZIpzx0KaY9yNavsiXmgsPu0aG0lyDqW5cb2HfHmWHsyWKtSlOSBQEi9rBoAyvPkIw6UMrVpAJBPN6O4evdaDTipPZgKVMRMcnUDQm9Ug1H83dSE1IyuSaw2I84Pcbi5alnUC9asQ5/M28Bypg/Amxf3XcBr0b+0TGZDWNc1JKbFnDhxe5H1glWOkaCtSeIu2lRSLM7K+RMBJxxQq5EEuekLUoB3De7+J3FC9XgzB5koILgnUapAZ2qCaUF69TC9aQnjQonU4UBqdIfckB+8E+kF4SeioK1IpQtQq2fkDGuaTQ7HmEz9AQAZSt9upMdCpWIbfV11O5NTtzjo9rRvu4+iBSDcHOSoFJ94GjFj+xdrweJgAFNYdhWjnmRbxhXiJRTICkoGpQLqBs7OKmh/WDcpwc0B10CWJ+drgg7+EfLzgsyJ7S8JClcKQVE3UGf6xHF4vQWuWc8/FqwzxWYlAGmWlYIuUkqdnrqJ2o8LcXglKYsSTWpTTetdm2iMKbyMkDHFjfod3oQxFdm/SGH/EVFJ4NIDF93bc1alb+EAplTClNACKOfpux/dICxyilJBqRWgA5u5ubDurSLqKbpBeB4jNXOjhXpAdzp2cvWtbDxhxgsyWxYS0pO5e+7UdvEXjESZailwklmqOlbk7joY0WR4sA9rMSFACgJq4PKx7z84nPS2q1kKxlmnkYlCveNSRUPBa8ejQAlnFKNfrSsZxeOlU4DWprRJ7uX1iyXPdWou1wHpy3FKAUiabdJodMd4VJNfGv6QxM0D6coz32/cB9v1paOw+YPMJUpuXMX3+sad6grkgjvE4YzEhSSQU7EX2p3eUJsxwzJOoger7GNAqcVSk1vQkb9Q1x1gHOMp4QpFerdNh+6xBzfT19oNHz3OwEpAXVwHbY2Jr3Mx5xl8SXJq+79P7Rr87oviGopK3SoM4DUPItVucYyfS9fpzj2NKVqyhXiAArhLjn8YtROs9h/eBljlyiyWKpHNrd9o0oU+w5FJWuQhakkOAXIZ6eneKQbMw6jUaTS4P73inJ8IpODkkrSOAEsa1GqrjqzD9YYSsqlKAUsqUQCaPpI2fSQxNnjxF8bO65FqVmW5JBpZ2atH5/CAVzFAKMuWWA/Lz5nw9I1copEoKSoIf8qatsHFv80KM5zcKl/mZgdkhqguQ3z6UhpRXkGsYMqvGKUClQ4dwSxN7G4rCLGIDnQk6RVhUk+B+EOcRmGriNq1Zh5lmiM8nsgpK+IglqW5uL0Ao3jDx8LuidWY5eNWLgnvDW2/fSCJePUUXZizarju5hmrBWY4maoDUSQNyGp4gX5ekJlN+XvLO4q1fSkatqksoVrzHMjFLUyQSwtZ23YwcjGgJIDi4oKOdnFAYXZbmuHSllpL2Z2B+NfrDwZgnSk4eYkBuJJDsefp+sZ5xp8DbfIBVj9SfdoL1q2/j0hXMKtTpJA3/tGpRm0xCgW/1AWL06Fj31iU3EqUe1IB7iAz7MXe3LeEUlHoK6MxIy+YXKQ4FSQWYbuSYBxUhc5YQhGtTsAi/lzh7j8wXMLIZKSLDhBAFmG3S0Sy2WqQe0PCVClKsBUarO7RaOo456gTrggctHZy0zeFSBxaUhJIBbhO4ILksCeRvHH2fCpYEtipyUqJ/CX4asDQ2A2sIFx85a1CoZ+b1G9BSvSJyc0noBCQogVopgwqbDcchtakSqdXFgE+MyealTNQltRBAfpR/LrEhlJSRrmClgASL94HPx8WpzTHTSrUoHSLEWDn+WnSBMRnhWAl3A2KtwAHa+3NzG6MNSSXABhPmGXMdM3WE25dzHl++cVImpKwSC3JzUHZzbvhameklwDQVq9efdBUnFv7o8xf6w3dtILbHAkLNUs23hSOieE9oZaEBKpC1EXIWAL8imnKOj09P4F6I7JeopTLSVTQFpc6S1b06xPD53MWhLpKhTbZqkPUUsRHsrMUpADU24dTHntEvtSytACSrWWICaeAAJPlHz1Wqas6/NBycas+645Pe4DVMNsJk86dJKwNI21FgWNWG/fFeb4Cd2CUqkmShOkp4AAVDZStesEvuIvybOEoT97YUAd9Iu7czWMM41mqYrxkBw+A4vvFhgK3YmzgX8PhA+Z9hLKUhVSKMb0Z+sG4jF9rMKgkiWzAgUd6P9fWJHJpRopILBmow5dQrryMFJ3cpY+QVkUzpMsyUqSWmIJCiokggGjgsA305PAac0YlTkkEuTYliA/wAfCC8X7PqDhS5aZblxxayAHZget35wAoSJE1RSAz6dQUbi5AJJaxYkkVG9N0aaw7fQboTVmoZJS5USymoAHFubfPpDORjQptSqfB25QqXLClOhKmZ6pN2PQgEv6+QMxS0gMDpOohQZQDN+NJ0gjcOWpFIw3LGApGzk5mlJAcDVbUQ1e/b0htLmyNJdZmLJqENpG761JIoeXOPnWEmEl5iyoFg+5AYU7o2eAzIJoglYahEupT+Ug2D99++Ia2ht+EtRqRJlaNYXMSADQEPsC7BgzGn80dl+ZpCNJ4mLMpTsz2f8Qd4RmVNWyjwJZmUWAt+UMTyA28BFc+eQlQlAaUmpuGPW+4Gpv0yyhK8chrcI83moUuZquFlQ5lLt5kEGMpmGG0nm4fw2hhm2J1TVjU9XvsUjTvanPaFU8uwPdHraSqKOfAHOVtF2DlKWtKEcSlWCak0t5CKsRSkV5fmasPPRMSxY1BsUqGlQLVYpJHONcVawBc5PqqfaTCy5CJU6ae0SkWqAWZuEEabeXWJyvaATmRJmpVegU6+gCCApXc20fNsTl0qYoqTOMt66ZoKgH5LlgkjvQIhhcmdVcTh0JB94rWfEBMsqPlGX/D0ZZvI0lfQ+iDNAodnqU1HuncFqkv3P+q3FTlFWkMQ2oGrMDYPv0i3N83kqVLUhZVplJSsqSR2iwGMxjUG16lnMKpuZAB0VAp3Pt0tGXZsdIg3WCzGTVPpvzSx5QHNxiAFJCWUL0FC/p3ViwTFk0NFHctSj9fGJYjCke8pyK+5qOw52b50h00sMTd5in7QtnFRyfwFeW55xNeEnFLqQaDflyTzp6QYJSHJU70fSQGa23h4xDF4smlTUgVZxdj8YdzbfhQt2wfBYAqLjSNnIAbuqxPhtGoyzL1ISXSFkVd2c33PXl3vAeUTkgVSKi4q9jXy2jQyceJtGDpYgj3W34ak/sRk1taTCJsXO1OwCCBxDTQl6AE8iL0hPOnrrsALuGa7+EHZpjCpTe8XuKk3Ftnp5mJyMAxClKVsWHwJ7hbvjotRWQleXoCkgkUuCFPa4O+9toozvHoIJSS472Y3bx36xZi5wKuEJQoliGDMWFk/EHZ9oTZrlzl0BRBS6nLnoLuC5tesU04JztsPhs8l4rUOI0Y2pu9ecM8NPmAibImqT2YZjVPXVqoQ7X5QiwciwmAgbEN1vDFCgToldoJY96oL/ACHfWNEkk8BTp3EMxWY4ueoJnLlEVcolhPipgBpA3j3B5Bh1EEzjiAdgSK8qOfhSJpylJSQFqS40q1JBpT3jah3aF0zJzLnJEpRAI94m7XqKARNaqk2lKn6UHdF88lmd5XKlakyk3INnYf1F615wg+zEMQKWDERosZLWAQvjA3QaH0cQl1Vaqa7n4Pzi+lJ1zZMf5NkAnSEzFLnJKnomWFAMogMXrQR0WZPOnCSkImywkamClh/eL3Sd+sdHrwS2oopYAThjKnBSdTJYgm53vaNphc5nTZaFqQJStJCdKTqIJDqTSga7cq0hVhZCJupa1JSkUAPRhsA5a5arRpx7SyJktOFZKioMFrVpCUj8SmANxQb70j5mUpTW0m10F0qZNSe0WUzlJI0kgLKXBBIKqJNa70EJpeeo+1LMlLGo0sAKniP8oHQWhVj8bORMmIStISHDIbS7kEuL2vWF2DxQQkpSkaiX1Ekv0ASa23EUj2e45ydGDXLNOjOgQfu9RNlgtT8wItvtFuKxUtId1BrC5PhCLJfaCZJBSmUFMbcn8/WDBj1y1HXLVMVyKgAnwq3KJz7PWEgAOLzBZUSCxs70blXztvvC5WYqKgGcAVL6j1I2G1Bz51jRZnqxASAlEsuH0uTWjF07QvxOQq1KShKgnS4USdItUuRVy2/rGyDglTQ/KySmZi3DLVpoAoDSoEqd9KVApBrem/OpmB1NKlplywkFTpUklSlHmUp0qOkgihIs8AokCRKCVKTqUf8A49XNyCXLkEUb8MFYb2lmVSUpdLqQlQFXFXFALdGpE5RuNR4Bt6GmyvK5aValaUH8SEkD3fzAgG9wCxqIhgscmWNEt1JqkgOXvUhPLesZTFZusEvxEpYlvwuAO8chDDIzM94L00fSkspmetDXv8qmIS02lbY3SkarGYoqRr93idKTdI6guSCDSm+0CS5ykhWjUt6rUr3XAahIoSS16bmFs7Oz7pBLVCUMp1As52SkddTn0qxGMWZaQUKSADw6gVEOTUBnMT2tK2Nua5YhzjDtMJAvy2JAU3dW0KJyzc7GHOY4kOQRcWsx5tzbaE8zl6x6um/CrK9AeeoEs7da/KF8+XWlawcUREyrRpg6FCFrLCjU5esTy/DFaugqaeUPAJWmWlQcADajaQzUfr9ImhaEJJSAAoafAswMY3q1hIDl0K8fLQrTXvOm4p/Ma9AwDQXlGgElQ1J2DkMznxvvCUs9FAAUG/j6iv8AaJy8awJUHYVrQp6W9InKDcaTJs1GJnoPEOAKLijd4GkBg9QP0jOY/HLK9JL1YJAD1qz3BpeIozMqVpUoS9KRwgG1u8fK0VqGpi+k2dr+Hdy5xOGnslkWsli0ujWGGlwQ3Lf17qQGibNKiqrJ5VA3cd1IPGEukqYLLBncmoAY14lCth4wRhMimK90EBQI0qVxC1G2DXGxim+MReBUjFGvH63G/daD0ZkUAgvtQNcVDmxp3xEYNDVAKnY1oCC1CNoinCj3Q6XDinwfb6+Mc3CXKCiCsUSorNd3A3cNbb4QyGN1S6tUk8w5HQ8LsCTYv3wBhEaWDhAJoQXYAVctQsfjF02S6hRAqX/KQHqfFrgQsoq6CkezprVVoDB3ADu35WruPGCsLnoV7zOxIY2NQ4vVvnC2fg+IEo1JqQCt63ZnendfeAZGDUlWpArWhFa3B6nmbwVpQkshUVeSUzE8R0qcOVEke93m3I/KHWW5mnUkkA6R7oB01drEGmweM6nDAFqVLXoOnfD0Jrw2FGFx+kPqxVUCSSD8wzGVTQhSWFnLPux1Et0JPfCxebLbhI7j/aLFKQRVPwiGLwksJ4XSWsajyMQilxJCdRgjPpyk6SUoJ/Ez0u4akIcZKUskllGzhxTuUPhF+BlflmJc7EUJ8RaGC5TAiagCYARX3TuAXG3S8UtxlgJblWQhclKtJq/OwJA35COhSqet6K/3KHoCwjo9ODe1GmNUgxZRuFuNkulVG/NzPT5RfiZKpiUhAKiolRow0po9mAG+0ArUdgUqBcaARbdx5XeL8Ji3LL1EW95nFSXPMvaPIlHF+RKgNXAxqHLjkWqHcFweXx3XTkJSs6aJenQXA7wIc5isFHCCAHZutKvcs1HhAiW5FPefezXtYAVJ2jTpZQPkFZQiaFa0IUQHL93caGHWCXMxDgAJKqKNaMaaqWqO68T9lELWlSJS1BIFNQKksb/079Y1MnDiXwFSWIAVpNRsDVNBqcOedxGfX1kptVn6/c7CFGGw2glJopNw/CwcPUlqbvBcoo0EPs501DXAJs7il/jB2EyyXMdZWolQt+HUp/eIF2BdVFUDFo5GAly2QgBSHCiVHUTQkNTiNKltiaRklK83k50xBNwC5qSBwJSVJ5kmhY0c0YuW6QNMwPZoqnUCaNUktubKILbUcRpZE4S9a3GntHUakEM2+xFhaKTNYKCwFELSRMD0BADEU5AMRsYZakvoNsdWzLzJS1B0MdILkkUHNwHJ840mRYM6Qkq0JIqdFyz7sbfvaFmaTiEp0TEJQbAliz+8A3F8Y0GWZtIEiZKOICypGoFSSjiYgpdTh2dnoS8dqSlKKpCdCmflglpWtCys6mWo7DSGS4LkuLNCvEYHQypiCS4oXchwwdw3hFOY5kpcsIdQLOC9FKAcs1qG77V2bxGOVNQU11IFSKkqtQk7t4OXgqMnkZrc8CLMZfHQFL1qpzZrtW0CTVEQwzWSQmUpwp0hmLsHKWU4DKFR4QpWtzHqQXhL1So6YoGzv+/WIEBr1/WPO6CJuFKUJNKkHw8fhFVSFqwifimqSwCU356RuI4ZiQ2lvFrWPgeUVTEh0KVqUCwSGuRcPs1LCKUoAehJH7FIlSFlS5LlYh6miuXcL0+vOJyJYVdVgwqWBLUcFvN4AUSXpp2td67w3RgylKUkPUWcFmLsSGFtx4ws6iI2TXgGlukS9XOrjzvA0yeolIUGp7381yA2+3eIvw2UqmKZCSg761sG2PNmFxvsKRRjMOZazrZYepRxC1yzEUNoRNXVithuW5gQtt0WJqXLl6M/f3Q1VMSuiRpL3H/kXL8w9RGbyxQXMTpoNQapapALi5obQ2yzEIlkVIqq4euoh37vSM+tCra5EvBcZCkgkEAsdy/f1izL8pmKqlLVIIqaUYhtiNovRLSmp90uW3IfbzpHZjnA0J7LUnTzoW8WjOpTeEC2U4uQpKilYIrRzQXNPy3gAzuIjSBXfnz2/WLPtRUCVEgHmAxHSBMPKTrPAWSeLVcHZmHT0jRBSS8QybLsRj+EB2ULE87Kc7DziOHnpUQFKqzIeoc8iOkerQFpKQQauAq7jk9o8lSSwCgzVFd9rGHuNBTQLOkpBAClJ3BYEjZn5ODFuCxyQKAg1uC/Qvu8NMuyzt1ulLkXHTm6nIYttEs2yBkpmAhWpWksXZgGdzR708hcstSPDGx1AJkvUkqeoqQNh47/AEheZjEEODy+jwXPnMksBq4U0vYeBHwrAipKiCCLHhI36GHin1G2pBUlaHcXNWb5x7NxJNi7c4HwOXrYl0gbahU1rpLMP18hlqUCQSARyYWOz9IolHoI4j/B5MiYgLUC5uxIFC1gekdBeSTh2CQVAkFQp/WqOjZFPai8VgyPbqSJhCiGNA9BxN5tSsSkzz26UFiCVVIrb9I6OiO1fk6WC6ZNOkpBspIe5Lgm5egagDDpDTK8uSVpQXUlXaqU5qW0HSSGOktUCOjoz6rahj3gmbHIcQE4OWUy5adYSDpSzAqUmlX2Be7wRkGMVPmrC6aVlPDQkMHrcXsGFBSOjowSS3SIxXiYmzPM1InqQlgNTPuHBchywPcGieGeYkqUTwgltje77cI9Y6OhGkoJodvFg6sYoykF2fUWFAKMOtG3Pe8JV4xSp4SriAUb7sKO149jovGKt/UeuSn2iQEiUQAO0SVqYAVCtLDSAwbaFyppBCaMend9Y8jotoZ01fz/ACBcD/KTqOkgEVFdmchuVq841OVYFM5WJJdBkpKkFFDqA1Ak3NasadI6OiGpjg1aXwgH+IGBQibICQwVKBPi5+cfPVip7/m0dHRt0fhBqckFqiOMxilJSCaJNPIfQR0dGmKyTH2VSgcIFkcQUWPKggfNjol8LCjlt7X8zHR0edHOs0/NkX8QNJmaJiG/MBWt6m/WH2HwAXiCtZUr3gxNKWo0dHQvam4xtc0SniIgzDMFdqRTl4Alh3Vhuv7hGtFSJZUNQBr3NHR0V1UqgvMLWEAJH/pKsV1LMACzuGFKxfJVoQCLvv4fWOjo7le/MCDsLiiUqJAJFB9Ws8VYXFFbat2jo6INLJwL/wAQWZaiWJTanyMFrxq1Bbl9KiB5Bn533j2Oik0s+v8AQZcC6cpiCIIRMJQDvX0/fpHR0F/CBcIZZdNN3NCfpBSsYpSCSXozbM452jo6M1LcMmJZkoEgtUi8CTphM013jo6NkAx5PJkwsPH0b1+kCCcVKYksaR0dF4lGMcukDs03336mOjo6PRi3SHSP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C" altLang="es-EC"/>
          </a:p>
        </p:txBody>
      </p:sp>
      <p:pic>
        <p:nvPicPr>
          <p:cNvPr id="5837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5 Marcador de contenido"/>
          <p:cNvSpPr txBox="1">
            <a:spLocks/>
          </p:cNvSpPr>
          <p:nvPr/>
        </p:nvSpPr>
        <p:spPr bwMode="auto">
          <a:xfrm>
            <a:off x="155575" y="908050"/>
            <a:ext cx="8812213" cy="533400"/>
          </a:xfrm>
          <a:prstGeom prst="rect">
            <a:avLst/>
          </a:prstGeom>
          <a:noFill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endParaRPr lang="es-ES" altLang="es-EC" sz="2800" b="1" i="1" kern="0" dirty="0" smtClean="0">
              <a:solidFill>
                <a:schemeClr val="tx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Segoe Print" pitchFamily="2" charset="0"/>
              <a:cs typeface="Kokila" pitchFamily="34" charset="0"/>
            </a:endParaRPr>
          </a:p>
        </p:txBody>
      </p:sp>
      <p:sp>
        <p:nvSpPr>
          <p:cNvPr id="8" name="5 Marcador de contenido"/>
          <p:cNvSpPr txBox="1">
            <a:spLocks/>
          </p:cNvSpPr>
          <p:nvPr/>
        </p:nvSpPr>
        <p:spPr bwMode="auto">
          <a:xfrm>
            <a:off x="2555776" y="3705076"/>
            <a:ext cx="4608512" cy="533400"/>
          </a:xfrm>
          <a:prstGeom prst="rect">
            <a:avLst/>
          </a:prstGeom>
          <a:noFill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s-ES" altLang="es-EC" sz="5400" b="1" i="1" kern="0" dirty="0" smtClean="0"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egoe Print" pitchFamily="2" charset="0"/>
                <a:cs typeface="Kokila" pitchFamily="34" charset="0"/>
              </a:rPr>
              <a:t>GRACIAS</a:t>
            </a: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13" y="620688"/>
            <a:ext cx="8736711" cy="5034503"/>
          </a:xfrm>
        </p:spPr>
      </p:pic>
      <p:sp>
        <p:nvSpPr>
          <p:cNvPr id="5" name="Rectángulo 4"/>
          <p:cNvSpPr/>
          <p:nvPr/>
        </p:nvSpPr>
        <p:spPr>
          <a:xfrm>
            <a:off x="3225680" y="1102424"/>
            <a:ext cx="5724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Muchas gracias…</a:t>
            </a:r>
            <a:endParaRPr lang="es-ES" sz="54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7 Grupo"/>
          <p:cNvGrpSpPr/>
          <p:nvPr/>
        </p:nvGrpSpPr>
        <p:grpSpPr>
          <a:xfrm>
            <a:off x="3355832" y="2286370"/>
            <a:ext cx="5700856" cy="1714510"/>
            <a:chOff x="2500294" y="1347989"/>
            <a:chExt cx="6118986" cy="112062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18 Pentágono"/>
            <p:cNvSpPr/>
            <p:nvPr/>
          </p:nvSpPr>
          <p:spPr>
            <a:xfrm rot="10800000">
              <a:off x="2500294" y="1394682"/>
              <a:ext cx="6080760" cy="1073928"/>
            </a:xfrm>
            <a:prstGeom prst="homePlat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20" name="Pentágono 4"/>
            <p:cNvSpPr/>
            <p:nvPr/>
          </p:nvSpPr>
          <p:spPr>
            <a:xfrm>
              <a:off x="2807005" y="1347989"/>
              <a:ext cx="5812275" cy="10739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73573" tIns="68580" rIns="128016" bIns="6858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950" b="1" dirty="0" smtClean="0">
                  <a:solidFill>
                    <a:schemeClr val="tx1"/>
                  </a:solidFill>
                </a:rPr>
                <a:t>El ensilaje de maíz genera mas energía por unidad de superficie que cualquier otro cultivo</a:t>
              </a:r>
              <a:endParaRPr lang="es-ES" sz="195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20 Grupo"/>
          <p:cNvGrpSpPr/>
          <p:nvPr/>
        </p:nvGrpSpPr>
        <p:grpSpPr>
          <a:xfrm>
            <a:off x="3356921" y="575057"/>
            <a:ext cx="5902769" cy="1655911"/>
            <a:chOff x="2500294" y="2789187"/>
            <a:chExt cx="6335708" cy="109013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21 Pentágono"/>
            <p:cNvSpPr/>
            <p:nvPr/>
          </p:nvSpPr>
          <p:spPr>
            <a:xfrm rot="10800000">
              <a:off x="2500294" y="2789187"/>
              <a:ext cx="6080760" cy="1073928"/>
            </a:xfrm>
            <a:prstGeom prst="homePlat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23" name="Pentágono 4"/>
            <p:cNvSpPr/>
            <p:nvPr/>
          </p:nvSpPr>
          <p:spPr>
            <a:xfrm>
              <a:off x="3023727" y="2805393"/>
              <a:ext cx="5812275" cy="10739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73573" tIns="68580" rIns="128016" bIns="6858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C" sz="1950" b="1" dirty="0" smtClean="0">
                  <a:solidFill>
                    <a:schemeClr val="tx1"/>
                  </a:solidFill>
                </a:rPr>
                <a:t>Una de las alternativas con aportes considerables de materia seca de alta calidad es el ensilaje de maíz</a:t>
              </a:r>
              <a:endParaRPr lang="es-ES" sz="195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1 Título"/>
          <p:cNvSpPr txBox="1">
            <a:spLocks/>
          </p:cNvSpPr>
          <p:nvPr/>
        </p:nvSpPr>
        <p:spPr>
          <a:xfrm>
            <a:off x="4643438" y="0"/>
            <a:ext cx="4413250" cy="620713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s-ES" dirty="0" smtClean="0">
                <a:solidFill>
                  <a:schemeClr val="tx1"/>
                </a:solidFill>
              </a:rPr>
              <a:t>INTRODUCCIÓN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71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26 Rectángulo"/>
          <p:cNvSpPr>
            <a:spLocks noChangeArrowheads="1"/>
          </p:cNvSpPr>
          <p:nvPr/>
        </p:nvSpPr>
        <p:spPr bwMode="auto">
          <a:xfrm>
            <a:off x="3786188" y="4429125"/>
            <a:ext cx="45720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endParaRPr lang="es-ES" b="1"/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endParaRPr lang="es-ES" b="1"/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endParaRPr lang="es-ES" b="1"/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endParaRPr lang="es-ES" b="1"/>
          </a:p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endParaRPr lang="es-ES" b="1"/>
          </a:p>
        </p:txBody>
      </p:sp>
      <p:grpSp>
        <p:nvGrpSpPr>
          <p:cNvPr id="4" name="20 Grupo"/>
          <p:cNvGrpSpPr/>
          <p:nvPr/>
        </p:nvGrpSpPr>
        <p:grpSpPr>
          <a:xfrm>
            <a:off x="3321940" y="4143380"/>
            <a:ext cx="5701792" cy="1857390"/>
            <a:chOff x="2768779" y="2789187"/>
            <a:chExt cx="6119991" cy="112871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17 Pentágono"/>
            <p:cNvSpPr/>
            <p:nvPr/>
          </p:nvSpPr>
          <p:spPr>
            <a:xfrm rot="10800000">
              <a:off x="2808010" y="2824983"/>
              <a:ext cx="6080760" cy="1073928"/>
            </a:xfrm>
            <a:prstGeom prst="homePlat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s-EC" dirty="0" smtClean="0"/>
                <a:t>a</a:t>
              </a:r>
              <a:endParaRPr lang="es-EC" dirty="0"/>
            </a:p>
          </p:txBody>
        </p:sp>
        <p:sp>
          <p:nvSpPr>
            <p:cNvPr id="27" name="Pentágono 4"/>
            <p:cNvSpPr/>
            <p:nvPr/>
          </p:nvSpPr>
          <p:spPr>
            <a:xfrm>
              <a:off x="2768779" y="2789187"/>
              <a:ext cx="5812275" cy="112871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73573" tIns="68580" rIns="128016" bIns="6858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950" b="1" dirty="0" smtClean="0">
                  <a:solidFill>
                    <a:schemeClr val="tx1"/>
                  </a:solidFill>
                </a:rPr>
                <a:t>Al dedicar el maíz para forraje, se requiere el mayor rendimiento posible que se puede lograr a través de densidades de siembra altas e incrementos en la fertilización nitrogenada principalmente.</a:t>
              </a:r>
              <a:endParaRPr lang="es-ES" sz="195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7" t="-2100" r="-2667" b="32801"/>
          <a:stretch/>
        </p:blipFill>
        <p:spPr>
          <a:xfrm>
            <a:off x="133019" y="2315321"/>
            <a:ext cx="2975639" cy="3856065"/>
          </a:xfrm>
          <a:prstGeom prst="rect">
            <a:avLst/>
          </a:prstGeom>
        </p:spPr>
      </p:pic>
      <p:pic>
        <p:nvPicPr>
          <p:cNvPr id="25" name="Picture 4" descr="Resultado de imagen para conservacion de forraj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19" y="463200"/>
            <a:ext cx="2864868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505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512" y="0"/>
            <a:ext cx="8229600" cy="1143000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s-ES" sz="4000" dirty="0" smtClean="0">
                <a:solidFill>
                  <a:schemeClr val="tx1"/>
                </a:solidFill>
              </a:rPr>
              <a:t>II.</a:t>
            </a:r>
            <a:r>
              <a:rPr lang="es-ES" sz="4000" dirty="0">
                <a:solidFill>
                  <a:schemeClr val="tx1"/>
                </a:solidFill>
              </a:rPr>
              <a:t>	</a:t>
            </a:r>
            <a:r>
              <a:rPr lang="es-ES" sz="4000" dirty="0" smtClean="0">
                <a:solidFill>
                  <a:schemeClr val="tx1"/>
                </a:solidFill>
              </a:rPr>
              <a:t>Objetivos</a:t>
            </a:r>
          </a:p>
        </p:txBody>
      </p:sp>
      <p:pic>
        <p:nvPicPr>
          <p:cNvPr id="921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Rectángulo"/>
          <p:cNvSpPr>
            <a:spLocks noChangeArrowheads="1"/>
          </p:cNvSpPr>
          <p:nvPr/>
        </p:nvSpPr>
        <p:spPr bwMode="auto">
          <a:xfrm>
            <a:off x="684213" y="1124744"/>
            <a:ext cx="7775575" cy="378565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S" altLang="es-EC" sz="2000" dirty="0" smtClean="0"/>
          </a:p>
          <a:p>
            <a:pPr algn="just" eaLnBrk="1" hangingPunct="1">
              <a:defRPr/>
            </a:pPr>
            <a:r>
              <a:rPr lang="es-EC" altLang="es-EC" sz="4000" dirty="0" smtClean="0"/>
              <a:t>Evaluar la respuesta del ensilaje de maíz forrajero variedad INIAP 180, bajo cuatro densidades de siembra y tres niveles de fertilización nitrogenada.</a:t>
            </a:r>
            <a:endParaRPr lang="es-ES" altLang="es-EC" sz="4000" dirty="0" smtClean="0"/>
          </a:p>
          <a:p>
            <a:pPr eaLnBrk="1" hangingPunct="1">
              <a:defRPr/>
            </a:pPr>
            <a:r>
              <a:rPr lang="es-EC" altLang="es-EC" sz="2000" dirty="0" smtClean="0"/>
              <a:t> </a:t>
            </a:r>
            <a:endParaRPr lang="es-ES" altLang="es-EC" sz="2000" dirty="0" smtClean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643438" y="0"/>
            <a:ext cx="4413250" cy="620713"/>
          </a:xfrm>
        </p:spPr>
        <p:txBody>
          <a:bodyPr/>
          <a:lstStyle/>
          <a:p>
            <a:pPr>
              <a:defRPr/>
            </a:pPr>
            <a:r>
              <a:rPr lang="es-ES" dirty="0" smtClean="0">
                <a:solidFill>
                  <a:schemeClr val="tx1"/>
                </a:solidFill>
              </a:rPr>
              <a:t>OBJETIVO GENERAL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1024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088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s-ES" dirty="0" smtClean="0">
                <a:solidFill>
                  <a:schemeClr val="tx1"/>
                </a:solidFill>
              </a:rPr>
              <a:t>OBJETIVOS ESPECÍFICOS</a:t>
            </a:r>
            <a:endParaRPr lang="es-ES" dirty="0">
              <a:solidFill>
                <a:schemeClr val="tx1"/>
              </a:solidFill>
            </a:endParaRPr>
          </a:p>
        </p:txBody>
      </p:sp>
      <p:graphicFrame>
        <p:nvGraphicFramePr>
          <p:cNvPr id="3" name="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4154803"/>
              </p:ext>
            </p:extLst>
          </p:nvPr>
        </p:nvGraphicFramePr>
        <p:xfrm>
          <a:off x="395288" y="692150"/>
          <a:ext cx="8424862" cy="540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8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420341" y="12192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s-ES" i="0" dirty="0" smtClean="0">
                <a:solidFill>
                  <a:schemeClr val="tx1"/>
                </a:solidFill>
              </a:rPr>
              <a:t>Variedad de Maíz </a:t>
            </a:r>
            <a:r>
              <a:rPr lang="es-ES" i="0" dirty="0" err="1" smtClean="0">
                <a:solidFill>
                  <a:schemeClr val="tx1"/>
                </a:solidFill>
              </a:rPr>
              <a:t>Iniap</a:t>
            </a:r>
            <a:r>
              <a:rPr lang="es-ES" i="0" dirty="0" smtClean="0">
                <a:solidFill>
                  <a:schemeClr val="tx1"/>
                </a:solidFill>
              </a:rPr>
              <a:t> 180</a:t>
            </a:r>
            <a:endParaRPr lang="es-ES" i="0" dirty="0">
              <a:solidFill>
                <a:schemeClr val="tx1"/>
              </a:solidFill>
            </a:endParaRPr>
          </a:p>
        </p:txBody>
      </p:sp>
      <p:pic>
        <p:nvPicPr>
          <p:cNvPr id="1331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ángulo 5"/>
          <p:cNvSpPr/>
          <p:nvPr/>
        </p:nvSpPr>
        <p:spPr>
          <a:xfrm>
            <a:off x="122328" y="908720"/>
            <a:ext cx="5385776" cy="3970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C" dirty="0"/>
              <a:t>Fue liberada en 1985  EESC</a:t>
            </a:r>
          </a:p>
          <a:p>
            <a:pPr algn="just" eaLnBrk="1" hangingPunct="1">
              <a:defRPr/>
            </a:pPr>
            <a:endParaRPr lang="es-EC" dirty="0"/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C" dirty="0"/>
              <a:t>Cruzamiento: INIAP-176, INIAP-178, (INIAP-176 x Pool 4B),  ICA-V-507 y ( MB-517 x ICA-V-507)</a:t>
            </a:r>
          </a:p>
          <a:p>
            <a:pPr algn="just" eaLnBrk="1" hangingPunct="1">
              <a:defRPr/>
            </a:pPr>
            <a:endParaRPr lang="es-EC" dirty="0"/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C" dirty="0"/>
              <a:t>Excelente forraje para el ganado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es-EC" dirty="0"/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C" dirty="0"/>
              <a:t>Resistente a enfermedades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es-EC" dirty="0"/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C" dirty="0"/>
              <a:t>Adapta en los valles de la sierra ecuatoriana 2200 a 3100 </a:t>
            </a:r>
            <a:r>
              <a:rPr lang="es-EC" dirty="0" err="1"/>
              <a:t>mnsn</a:t>
            </a:r>
            <a:r>
              <a:rPr lang="es-EC" dirty="0"/>
              <a:t>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es-EC" dirty="0"/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C" dirty="0"/>
              <a:t>Época de siembra:  Septiembre hasta Noviembre.</a:t>
            </a:r>
          </a:p>
        </p:txBody>
      </p:sp>
      <p:pic>
        <p:nvPicPr>
          <p:cNvPr id="7" name="Marcador de contenido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6639" y="1143000"/>
            <a:ext cx="3003550" cy="35274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781300"/>
            <a:ext cx="8229600" cy="1143000"/>
          </a:xfr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s-ES" sz="4000" dirty="0" smtClean="0">
                <a:solidFill>
                  <a:schemeClr val="tx1"/>
                </a:solidFill>
              </a:rPr>
              <a:t>III.</a:t>
            </a:r>
            <a:r>
              <a:rPr lang="es-ES" sz="4000" dirty="0">
                <a:solidFill>
                  <a:schemeClr val="tx1"/>
                </a:solidFill>
              </a:rPr>
              <a:t>	</a:t>
            </a:r>
            <a:r>
              <a:rPr lang="es-ES" sz="4000" dirty="0" smtClean="0">
                <a:solidFill>
                  <a:schemeClr val="tx1"/>
                </a:solidFill>
              </a:rPr>
              <a:t>MATERIALES Y MÉTODOS</a:t>
            </a:r>
          </a:p>
        </p:txBody>
      </p:sp>
      <p:pic>
        <p:nvPicPr>
          <p:cNvPr id="1229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5969000"/>
            <a:ext cx="221773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7413</TotalTime>
  <Words>1399</Words>
  <Application>Microsoft Office PowerPoint</Application>
  <PresentationFormat>Presentación en pantalla (4:3)</PresentationFormat>
  <Paragraphs>1005</Paragraphs>
  <Slides>35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2" baseType="lpstr">
      <vt:lpstr>Arial</vt:lpstr>
      <vt:lpstr>Calibri</vt:lpstr>
      <vt:lpstr>Kokila</vt:lpstr>
      <vt:lpstr>Segoe Print</vt:lpstr>
      <vt:lpstr>Times New Roman</vt:lpstr>
      <vt:lpstr>Diseño predeterminado</vt:lpstr>
      <vt:lpstr>CorelDRAW</vt:lpstr>
      <vt:lpstr>Presentación de PowerPoint</vt:lpstr>
      <vt:lpstr>I. Introducción</vt:lpstr>
      <vt:lpstr>Presentación de PowerPoint</vt:lpstr>
      <vt:lpstr>Presentación de PowerPoint</vt:lpstr>
      <vt:lpstr>II. Objetivos</vt:lpstr>
      <vt:lpstr>OBJETIVO GENERAL</vt:lpstr>
      <vt:lpstr>OBJETIVOS ESPECÍFICOS</vt:lpstr>
      <vt:lpstr>Variedad de Maíz Iniap 180</vt:lpstr>
      <vt:lpstr>III. MATERIALES Y MÉTODOS</vt:lpstr>
      <vt:lpstr>Ubicación del lugar de investigación</vt:lpstr>
      <vt:lpstr>MATERIALES</vt:lpstr>
      <vt:lpstr>MÉTODOS </vt:lpstr>
      <vt:lpstr>MÉTODOS </vt:lpstr>
      <vt:lpstr>Presentación de PowerPoint</vt:lpstr>
      <vt:lpstr>MÉTODOS </vt:lpstr>
      <vt:lpstr>Figura 1. Esquema de la estructura y función del microsilo (Reyes, y otros, 2009) </vt:lpstr>
      <vt:lpstr>Variables medidas</vt:lpstr>
      <vt:lpstr>IV. RESULTADOS</vt:lpstr>
      <vt:lpstr>Rendimiento Materia Seca</vt:lpstr>
      <vt:lpstr>Rendimiento Materia Seca</vt:lpstr>
      <vt:lpstr>Rendimiento Materia Seca</vt:lpstr>
      <vt:lpstr>Rendimiento Materia Seca</vt:lpstr>
      <vt:lpstr>Proteína</vt:lpstr>
      <vt:lpstr>Fibra</vt:lpstr>
      <vt:lpstr>CENIZA</vt:lpstr>
      <vt:lpstr>Extrato Etéreo E.E</vt:lpstr>
      <vt:lpstr>Extrato Libre de Nitrógeno E.L.N</vt:lpstr>
      <vt:lpstr>Energía Metabolizable</vt:lpstr>
      <vt:lpstr>Digestibilidad</vt:lpstr>
      <vt:lpstr>V. CONCLUSIONES</vt:lpstr>
      <vt:lpstr>CONCLUSIONES</vt:lpstr>
      <vt:lpstr>CONCLUSIONES</vt:lpstr>
      <vt:lpstr>VI. RECOMENDACIONES</vt:lpstr>
      <vt:lpstr>RECOMENDACIONES</vt:lpstr>
      <vt:lpstr>Presentación de PowerPoint</vt:lpstr>
    </vt:vector>
  </TitlesOfParts>
  <Company>ESPE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lcifuentes</dc:creator>
  <cp:lastModifiedBy>Usuario</cp:lastModifiedBy>
  <cp:revision>540</cp:revision>
  <cp:lastPrinted>2013-10-21T13:53:04Z</cp:lastPrinted>
  <dcterms:created xsi:type="dcterms:W3CDTF">2008-02-13T16:07:44Z</dcterms:created>
  <dcterms:modified xsi:type="dcterms:W3CDTF">2018-05-22T20:25:10Z</dcterms:modified>
</cp:coreProperties>
</file>