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08" r:id="rId2"/>
    <p:sldId id="342" r:id="rId3"/>
    <p:sldId id="343" r:id="rId4"/>
    <p:sldId id="334" r:id="rId5"/>
    <p:sldId id="335" r:id="rId6"/>
    <p:sldId id="336" r:id="rId7"/>
    <p:sldId id="337" r:id="rId8"/>
    <p:sldId id="338" r:id="rId9"/>
    <p:sldId id="339" r:id="rId10"/>
    <p:sldId id="341" r:id="rId11"/>
    <p:sldId id="344" r:id="rId12"/>
    <p:sldId id="345" r:id="rId13"/>
    <p:sldId id="349" r:id="rId14"/>
    <p:sldId id="351" r:id="rId15"/>
    <p:sldId id="352" r:id="rId16"/>
    <p:sldId id="353" r:id="rId17"/>
    <p:sldId id="380" r:id="rId18"/>
    <p:sldId id="381" r:id="rId19"/>
    <p:sldId id="354" r:id="rId20"/>
    <p:sldId id="355" r:id="rId21"/>
    <p:sldId id="356" r:id="rId22"/>
    <p:sldId id="377" r:id="rId23"/>
    <p:sldId id="357" r:id="rId24"/>
    <p:sldId id="358" r:id="rId25"/>
    <p:sldId id="382" r:id="rId26"/>
    <p:sldId id="359" r:id="rId27"/>
    <p:sldId id="360" r:id="rId28"/>
    <p:sldId id="383" r:id="rId29"/>
    <p:sldId id="384" r:id="rId30"/>
    <p:sldId id="386" r:id="rId31"/>
    <p:sldId id="387" r:id="rId32"/>
    <p:sldId id="388" r:id="rId33"/>
    <p:sldId id="361" r:id="rId34"/>
    <p:sldId id="389" r:id="rId35"/>
    <p:sldId id="385" r:id="rId36"/>
    <p:sldId id="362" r:id="rId37"/>
    <p:sldId id="363" r:id="rId38"/>
    <p:sldId id="364" r:id="rId39"/>
    <p:sldId id="365" r:id="rId40"/>
    <p:sldId id="371" r:id="rId41"/>
    <p:sldId id="372" r:id="rId42"/>
    <p:sldId id="378" r:id="rId43"/>
    <p:sldId id="366" r:id="rId44"/>
    <p:sldId id="367" r:id="rId45"/>
    <p:sldId id="368" r:id="rId46"/>
    <p:sldId id="373" r:id="rId47"/>
    <p:sldId id="374" r:id="rId48"/>
    <p:sldId id="375" r:id="rId49"/>
    <p:sldId id="376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C778C"/>
    <a:srgbClr val="FFFFFF"/>
    <a:srgbClr val="F2F2F2"/>
    <a:srgbClr val="F7F7F7"/>
    <a:srgbClr val="F0DE9E"/>
    <a:srgbClr val="F8EFD0"/>
    <a:srgbClr val="F3E5B3"/>
    <a:srgbClr val="BAD9B1"/>
    <a:srgbClr val="B4C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1203" autoAdjust="0"/>
  </p:normalViewPr>
  <p:slideViewPr>
    <p:cSldViewPr>
      <p:cViewPr>
        <p:scale>
          <a:sx n="66" d="100"/>
          <a:sy n="66" d="100"/>
        </p:scale>
        <p:origin x="1686" y="30"/>
      </p:cViewPr>
      <p:guideLst>
        <p:guide pos="2880"/>
        <p:guide orient="horz" pos="22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4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g"/><Relationship Id="rId1" Type="http://schemas.openxmlformats.org/officeDocument/2006/relationships/image" Target="../media/image5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g"/><Relationship Id="rId1" Type="http://schemas.openxmlformats.org/officeDocument/2006/relationships/image" Target="../media/image5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DB839-15D5-4A2B-BD69-7B4EADBBC1B8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5CB1E43-3B2B-4CD4-8452-85B4AF86315C}">
      <dgm:prSet phldrT="[Texto]"/>
      <dgm:spPr/>
      <dgm:t>
        <a:bodyPr/>
        <a:lstStyle/>
        <a:p>
          <a:r>
            <a:rPr lang="es-ES" u="sng" dirty="0" smtClean="0"/>
            <a:t>Implementar</a:t>
          </a:r>
          <a:r>
            <a:rPr lang="es-ES" dirty="0" smtClean="0"/>
            <a:t> un sistema de Gestión de  Procesos en la </a:t>
          </a:r>
          <a:r>
            <a:rPr lang="es-ES" dirty="0" err="1" smtClean="0"/>
            <a:t>FEDEME</a:t>
          </a:r>
          <a:r>
            <a:rPr lang="es-ES" dirty="0" smtClean="0"/>
            <a:t> a través del Ciclo de Mejora Continua.</a:t>
          </a:r>
          <a:endParaRPr lang="es-EC" dirty="0"/>
        </a:p>
      </dgm:t>
    </dgm:pt>
    <dgm:pt modelId="{459BB830-EB73-4FF1-9F52-E8F112F58233}" type="parTrans" cxnId="{C1F81522-BB3E-4380-B49A-FFC06053AC6E}">
      <dgm:prSet/>
      <dgm:spPr/>
      <dgm:t>
        <a:bodyPr/>
        <a:lstStyle/>
        <a:p>
          <a:endParaRPr lang="es-EC"/>
        </a:p>
      </dgm:t>
    </dgm:pt>
    <dgm:pt modelId="{E01A9C5C-D93E-4B0F-A077-618861393390}" type="sibTrans" cxnId="{C1F81522-BB3E-4380-B49A-FFC06053AC6E}">
      <dgm:prSet/>
      <dgm:spPr/>
      <dgm:t>
        <a:bodyPr/>
        <a:lstStyle/>
        <a:p>
          <a:endParaRPr lang="es-EC"/>
        </a:p>
      </dgm:t>
    </dgm:pt>
    <dgm:pt modelId="{58F5988C-94B9-45EC-9759-5902D21B26F4}">
      <dgm:prSet phldrT="[Texto]" custT="1"/>
      <dgm:spPr/>
      <dgm:t>
        <a:bodyPr/>
        <a:lstStyle/>
        <a:p>
          <a:pPr algn="just"/>
          <a:r>
            <a:rPr lang="es-EC" sz="1800" u="sng" dirty="0" smtClean="0">
              <a:solidFill>
                <a:schemeClr val="tx1"/>
              </a:solidFill>
            </a:rPr>
            <a:t>Describir</a:t>
          </a:r>
          <a:r>
            <a:rPr lang="es-EC" sz="1800" dirty="0" smtClean="0">
              <a:solidFill>
                <a:schemeClr val="tx1"/>
              </a:solidFill>
            </a:rPr>
            <a:t> la situación actual mediante la elaboración de un análisis crítico de sus actuales componentes, recursos y capacidades, para comprender sus fortalezas y debilidades</a:t>
          </a:r>
          <a:endParaRPr lang="es-EC" sz="1800" b="1" dirty="0">
            <a:solidFill>
              <a:schemeClr val="tx1"/>
            </a:solidFill>
          </a:endParaRPr>
        </a:p>
      </dgm:t>
    </dgm:pt>
    <dgm:pt modelId="{0BB84578-AC6C-4F1B-88BF-C69C93DA7EC5}" type="parTrans" cxnId="{E3156D00-1A00-42C6-9BFC-A9913B16638F}">
      <dgm:prSet/>
      <dgm:spPr/>
      <dgm:t>
        <a:bodyPr/>
        <a:lstStyle/>
        <a:p>
          <a:endParaRPr lang="es-EC"/>
        </a:p>
      </dgm:t>
    </dgm:pt>
    <dgm:pt modelId="{1F2AA896-5AE0-46C2-9791-E3DACFF0639E}" type="sibTrans" cxnId="{E3156D00-1A00-42C6-9BFC-A9913B16638F}">
      <dgm:prSet/>
      <dgm:spPr/>
      <dgm:t>
        <a:bodyPr/>
        <a:lstStyle/>
        <a:p>
          <a:endParaRPr lang="es-EC"/>
        </a:p>
      </dgm:t>
    </dgm:pt>
    <dgm:pt modelId="{D5D12A47-4445-4DC1-9EC0-00688C5D07DC}">
      <dgm:prSet phldrT="[Texto]" custT="1"/>
      <dgm:spPr/>
      <dgm:t>
        <a:bodyPr/>
        <a:lstStyle/>
        <a:p>
          <a:pPr algn="just"/>
          <a:r>
            <a:rPr lang="es-EC" sz="1800" u="sng" dirty="0" smtClean="0">
              <a:solidFill>
                <a:schemeClr val="tx1"/>
              </a:solidFill>
            </a:rPr>
            <a:t>Identificar</a:t>
          </a:r>
          <a:r>
            <a:rPr lang="es-EC" sz="1800" dirty="0" smtClean="0">
              <a:solidFill>
                <a:schemeClr val="tx1"/>
              </a:solidFill>
            </a:rPr>
            <a:t> las áreas y unidades operativas y administrativas que posee la FEDEME, mediante la determinación de actividades, recursos, productos y servicios que esta entrega, para </a:t>
          </a:r>
          <a:r>
            <a:rPr lang="es-ES" sz="1800" dirty="0" smtClean="0">
              <a:solidFill>
                <a:schemeClr val="tx1"/>
              </a:solidFill>
            </a:rPr>
            <a:t>documentar los manuales de procesos que sirvan como herramienta base para iniciar con la implementación</a:t>
          </a:r>
          <a:endParaRPr lang="es-EC" sz="1800" b="1" u="sng" dirty="0">
            <a:solidFill>
              <a:schemeClr val="tx1"/>
            </a:solidFill>
          </a:endParaRPr>
        </a:p>
      </dgm:t>
    </dgm:pt>
    <dgm:pt modelId="{49A6A0BF-8AD2-4458-8C49-DC2D6ABB4DD3}" type="parTrans" cxnId="{6BD8C734-E533-46D8-8E71-6DA21C5E0AD4}">
      <dgm:prSet/>
      <dgm:spPr/>
      <dgm:t>
        <a:bodyPr/>
        <a:lstStyle/>
        <a:p>
          <a:endParaRPr lang="es-EC"/>
        </a:p>
      </dgm:t>
    </dgm:pt>
    <dgm:pt modelId="{D3F12FC4-0CD8-426B-AC2C-02EFAAA8E69F}" type="sibTrans" cxnId="{6BD8C734-E533-46D8-8E71-6DA21C5E0AD4}">
      <dgm:prSet/>
      <dgm:spPr/>
      <dgm:t>
        <a:bodyPr/>
        <a:lstStyle/>
        <a:p>
          <a:endParaRPr lang="es-EC"/>
        </a:p>
      </dgm:t>
    </dgm:pt>
    <dgm:pt modelId="{9C291E0C-EA31-46C6-892A-D632C6B1C8D9}">
      <dgm:prSet phldrT="[Texto]" custT="1"/>
      <dgm:spPr/>
      <dgm:t>
        <a:bodyPr/>
        <a:lstStyle/>
        <a:p>
          <a:pPr algn="just"/>
          <a:r>
            <a:rPr lang="es-ES" sz="1800" u="sng" dirty="0" smtClean="0">
              <a:solidFill>
                <a:schemeClr val="tx1"/>
              </a:solidFill>
            </a:rPr>
            <a:t>Implementar</a:t>
          </a:r>
          <a:r>
            <a:rPr lang="es-ES" sz="1800" dirty="0" smtClean="0">
              <a:solidFill>
                <a:schemeClr val="tx1"/>
              </a:solidFill>
            </a:rPr>
            <a:t> los procesos mediante la socialización a todos los involucrados con la Federación para iniciar con un cambio organizacional</a:t>
          </a:r>
          <a:endParaRPr lang="es-EC" sz="1800" b="1" u="sng" dirty="0">
            <a:solidFill>
              <a:schemeClr val="tx1"/>
            </a:solidFill>
          </a:endParaRPr>
        </a:p>
      </dgm:t>
    </dgm:pt>
    <dgm:pt modelId="{B1D2080C-EE2E-4BBE-97E7-36288EED925E}" type="parTrans" cxnId="{0E00651B-2A6E-4F01-9C93-41CCD813F9D1}">
      <dgm:prSet/>
      <dgm:spPr/>
      <dgm:t>
        <a:bodyPr/>
        <a:lstStyle/>
        <a:p>
          <a:endParaRPr lang="es-EC"/>
        </a:p>
      </dgm:t>
    </dgm:pt>
    <dgm:pt modelId="{8AB6F1A7-C96B-4DB2-BF07-2808D0D964F7}" type="sibTrans" cxnId="{0E00651B-2A6E-4F01-9C93-41CCD813F9D1}">
      <dgm:prSet/>
      <dgm:spPr/>
      <dgm:t>
        <a:bodyPr/>
        <a:lstStyle/>
        <a:p>
          <a:endParaRPr lang="es-EC"/>
        </a:p>
      </dgm:t>
    </dgm:pt>
    <dgm:pt modelId="{262815E9-F6CF-441B-BF51-F84B8E6BC4FA}" type="pres">
      <dgm:prSet presAssocID="{A3ADB839-15D5-4A2B-BD69-7B4EADBBC1B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877B16A-CD5C-48B6-8D13-67E8CE7212A1}" type="pres">
      <dgm:prSet presAssocID="{95CB1E43-3B2B-4CD4-8452-85B4AF86315C}" presName="root" presStyleCnt="0">
        <dgm:presLayoutVars>
          <dgm:chMax/>
          <dgm:chPref val="4"/>
        </dgm:presLayoutVars>
      </dgm:prSet>
      <dgm:spPr/>
    </dgm:pt>
    <dgm:pt modelId="{CE30F132-521A-415B-B9BC-E12FC66C5BE8}" type="pres">
      <dgm:prSet presAssocID="{95CB1E43-3B2B-4CD4-8452-85B4AF86315C}" presName="rootComposite" presStyleCnt="0">
        <dgm:presLayoutVars/>
      </dgm:prSet>
      <dgm:spPr/>
    </dgm:pt>
    <dgm:pt modelId="{FD691EE4-E72E-470C-A5A7-69FFF3D6AF23}" type="pres">
      <dgm:prSet presAssocID="{95CB1E43-3B2B-4CD4-8452-85B4AF86315C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5DD9D881-E0A6-4FA1-89BE-70FF3F2D519B}" type="pres">
      <dgm:prSet presAssocID="{95CB1E43-3B2B-4CD4-8452-85B4AF86315C}" presName="childShape" presStyleCnt="0">
        <dgm:presLayoutVars>
          <dgm:chMax val="0"/>
          <dgm:chPref val="0"/>
        </dgm:presLayoutVars>
      </dgm:prSet>
      <dgm:spPr/>
    </dgm:pt>
    <dgm:pt modelId="{61ED7302-94E8-4ACB-8215-D9081E3825DC}" type="pres">
      <dgm:prSet presAssocID="{58F5988C-94B9-45EC-9759-5902D21B26F4}" presName="childComposite" presStyleCnt="0">
        <dgm:presLayoutVars>
          <dgm:chMax val="0"/>
          <dgm:chPref val="0"/>
        </dgm:presLayoutVars>
      </dgm:prSet>
      <dgm:spPr/>
    </dgm:pt>
    <dgm:pt modelId="{18CF090C-E8E7-46E5-B9C0-DFE601FA594B}" type="pres">
      <dgm:prSet presAssocID="{58F5988C-94B9-45EC-9759-5902D21B26F4}" presName="Image" presStyleLbl="node1" presStyleIdx="0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75027FD-9A0C-498B-9B20-60A95570B9C5}" type="pres">
      <dgm:prSet presAssocID="{58F5988C-94B9-45EC-9759-5902D21B26F4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BA2F7B-28C2-4518-9A19-1DAF1074859B}" type="pres">
      <dgm:prSet presAssocID="{D5D12A47-4445-4DC1-9EC0-00688C5D07DC}" presName="childComposite" presStyleCnt="0">
        <dgm:presLayoutVars>
          <dgm:chMax val="0"/>
          <dgm:chPref val="0"/>
        </dgm:presLayoutVars>
      </dgm:prSet>
      <dgm:spPr/>
    </dgm:pt>
    <dgm:pt modelId="{1CE1AE25-6689-450E-99BD-4D6AEF124AD7}" type="pres">
      <dgm:prSet presAssocID="{D5D12A47-4445-4DC1-9EC0-00688C5D07DC}" presName="Image" presStyleLbl="node1" presStyleIdx="1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3EE6B60-52A6-4E66-8DFA-13925B1A94F4}" type="pres">
      <dgm:prSet presAssocID="{D5D12A47-4445-4DC1-9EC0-00688C5D07D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130399-840E-4B6F-B9EF-C6CA6EC81DDD}" type="pres">
      <dgm:prSet presAssocID="{9C291E0C-EA31-46C6-892A-D632C6B1C8D9}" presName="childComposite" presStyleCnt="0">
        <dgm:presLayoutVars>
          <dgm:chMax val="0"/>
          <dgm:chPref val="0"/>
        </dgm:presLayoutVars>
      </dgm:prSet>
      <dgm:spPr/>
    </dgm:pt>
    <dgm:pt modelId="{7DDCD57E-CE95-4DD1-AF0C-2BF8A40CE647}" type="pres">
      <dgm:prSet presAssocID="{9C291E0C-EA31-46C6-892A-D632C6B1C8D9}" presName="Image" presStyleLbl="node1" presStyleIdx="2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93FAF40-A0B7-4744-8F90-A70584E283DF}" type="pres">
      <dgm:prSet presAssocID="{9C291E0C-EA31-46C6-892A-D632C6B1C8D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D8C734-E533-46D8-8E71-6DA21C5E0AD4}" srcId="{95CB1E43-3B2B-4CD4-8452-85B4AF86315C}" destId="{D5D12A47-4445-4DC1-9EC0-00688C5D07DC}" srcOrd="1" destOrd="0" parTransId="{49A6A0BF-8AD2-4458-8C49-DC2D6ABB4DD3}" sibTransId="{D3F12FC4-0CD8-426B-AC2C-02EFAAA8E69F}"/>
    <dgm:cxn modelId="{61CE3CFC-19C8-49E9-9A73-B251B442202C}" type="presOf" srcId="{D5D12A47-4445-4DC1-9EC0-00688C5D07DC}" destId="{33EE6B60-52A6-4E66-8DFA-13925B1A94F4}" srcOrd="0" destOrd="0" presId="urn:microsoft.com/office/officeart/2008/layout/PictureAccentList"/>
    <dgm:cxn modelId="{0E00651B-2A6E-4F01-9C93-41CCD813F9D1}" srcId="{95CB1E43-3B2B-4CD4-8452-85B4AF86315C}" destId="{9C291E0C-EA31-46C6-892A-D632C6B1C8D9}" srcOrd="2" destOrd="0" parTransId="{B1D2080C-EE2E-4BBE-97E7-36288EED925E}" sibTransId="{8AB6F1A7-C96B-4DB2-BF07-2808D0D964F7}"/>
    <dgm:cxn modelId="{A85A5156-42DB-4EB9-9D62-8EAFED88AC36}" type="presOf" srcId="{A3ADB839-15D5-4A2B-BD69-7B4EADBBC1B8}" destId="{262815E9-F6CF-441B-BF51-F84B8E6BC4FA}" srcOrd="0" destOrd="0" presId="urn:microsoft.com/office/officeart/2008/layout/PictureAccentList"/>
    <dgm:cxn modelId="{30888730-79F0-4C13-8A78-425D8AB277F8}" type="presOf" srcId="{9C291E0C-EA31-46C6-892A-D632C6B1C8D9}" destId="{C93FAF40-A0B7-4744-8F90-A70584E283DF}" srcOrd="0" destOrd="0" presId="urn:microsoft.com/office/officeart/2008/layout/PictureAccentList"/>
    <dgm:cxn modelId="{E3156D00-1A00-42C6-9BFC-A9913B16638F}" srcId="{95CB1E43-3B2B-4CD4-8452-85B4AF86315C}" destId="{58F5988C-94B9-45EC-9759-5902D21B26F4}" srcOrd="0" destOrd="0" parTransId="{0BB84578-AC6C-4F1B-88BF-C69C93DA7EC5}" sibTransId="{1F2AA896-5AE0-46C2-9791-E3DACFF0639E}"/>
    <dgm:cxn modelId="{4E8C3320-847A-4A2E-8E3B-E14124C3A34C}" type="presOf" srcId="{95CB1E43-3B2B-4CD4-8452-85B4AF86315C}" destId="{FD691EE4-E72E-470C-A5A7-69FFF3D6AF23}" srcOrd="0" destOrd="0" presId="urn:microsoft.com/office/officeart/2008/layout/PictureAccentList"/>
    <dgm:cxn modelId="{0683A2E9-1E9A-47C9-95B3-8FA4FA1B2801}" type="presOf" srcId="{58F5988C-94B9-45EC-9759-5902D21B26F4}" destId="{275027FD-9A0C-498B-9B20-60A95570B9C5}" srcOrd="0" destOrd="0" presId="urn:microsoft.com/office/officeart/2008/layout/PictureAccentList"/>
    <dgm:cxn modelId="{C1F81522-BB3E-4380-B49A-FFC06053AC6E}" srcId="{A3ADB839-15D5-4A2B-BD69-7B4EADBBC1B8}" destId="{95CB1E43-3B2B-4CD4-8452-85B4AF86315C}" srcOrd="0" destOrd="0" parTransId="{459BB830-EB73-4FF1-9F52-E8F112F58233}" sibTransId="{E01A9C5C-D93E-4B0F-A077-618861393390}"/>
    <dgm:cxn modelId="{70557867-929C-4670-9989-18A20FFC2EF2}" type="presParOf" srcId="{262815E9-F6CF-441B-BF51-F84B8E6BC4FA}" destId="{4877B16A-CD5C-48B6-8D13-67E8CE7212A1}" srcOrd="0" destOrd="0" presId="urn:microsoft.com/office/officeart/2008/layout/PictureAccentList"/>
    <dgm:cxn modelId="{400697A5-6944-48C4-9BBB-049BBA170054}" type="presParOf" srcId="{4877B16A-CD5C-48B6-8D13-67E8CE7212A1}" destId="{CE30F132-521A-415B-B9BC-E12FC66C5BE8}" srcOrd="0" destOrd="0" presId="urn:microsoft.com/office/officeart/2008/layout/PictureAccentList"/>
    <dgm:cxn modelId="{5822351D-D68B-4AD7-BB20-C4B0931D69F0}" type="presParOf" srcId="{CE30F132-521A-415B-B9BC-E12FC66C5BE8}" destId="{FD691EE4-E72E-470C-A5A7-69FFF3D6AF23}" srcOrd="0" destOrd="0" presId="urn:microsoft.com/office/officeart/2008/layout/PictureAccentList"/>
    <dgm:cxn modelId="{E89008F9-D022-401D-B630-2AEED9685E6F}" type="presParOf" srcId="{4877B16A-CD5C-48B6-8D13-67E8CE7212A1}" destId="{5DD9D881-E0A6-4FA1-89BE-70FF3F2D519B}" srcOrd="1" destOrd="0" presId="urn:microsoft.com/office/officeart/2008/layout/PictureAccentList"/>
    <dgm:cxn modelId="{E1FDC600-510E-4C5C-B4EA-41AF33B8FBE9}" type="presParOf" srcId="{5DD9D881-E0A6-4FA1-89BE-70FF3F2D519B}" destId="{61ED7302-94E8-4ACB-8215-D9081E3825DC}" srcOrd="0" destOrd="0" presId="urn:microsoft.com/office/officeart/2008/layout/PictureAccentList"/>
    <dgm:cxn modelId="{00A1AD09-F4A4-40F6-B4B4-ED7978DB3718}" type="presParOf" srcId="{61ED7302-94E8-4ACB-8215-D9081E3825DC}" destId="{18CF090C-E8E7-46E5-B9C0-DFE601FA594B}" srcOrd="0" destOrd="0" presId="urn:microsoft.com/office/officeart/2008/layout/PictureAccentList"/>
    <dgm:cxn modelId="{DC679FD8-6E22-47FF-8CF1-23912B1383B8}" type="presParOf" srcId="{61ED7302-94E8-4ACB-8215-D9081E3825DC}" destId="{275027FD-9A0C-498B-9B20-60A95570B9C5}" srcOrd="1" destOrd="0" presId="urn:microsoft.com/office/officeart/2008/layout/PictureAccentList"/>
    <dgm:cxn modelId="{4290B3CC-6180-4719-AD5E-C37FB839D2D2}" type="presParOf" srcId="{5DD9D881-E0A6-4FA1-89BE-70FF3F2D519B}" destId="{51BA2F7B-28C2-4518-9A19-1DAF1074859B}" srcOrd="1" destOrd="0" presId="urn:microsoft.com/office/officeart/2008/layout/PictureAccentList"/>
    <dgm:cxn modelId="{2B14CAC6-EC2F-44BC-A76F-14BAF077AD3D}" type="presParOf" srcId="{51BA2F7B-28C2-4518-9A19-1DAF1074859B}" destId="{1CE1AE25-6689-450E-99BD-4D6AEF124AD7}" srcOrd="0" destOrd="0" presId="urn:microsoft.com/office/officeart/2008/layout/PictureAccentList"/>
    <dgm:cxn modelId="{B57EA423-1A97-4337-B247-D3DADE5682E3}" type="presParOf" srcId="{51BA2F7B-28C2-4518-9A19-1DAF1074859B}" destId="{33EE6B60-52A6-4E66-8DFA-13925B1A94F4}" srcOrd="1" destOrd="0" presId="urn:microsoft.com/office/officeart/2008/layout/PictureAccentList"/>
    <dgm:cxn modelId="{A82452F4-8E06-471E-834C-6283F614A829}" type="presParOf" srcId="{5DD9D881-E0A6-4FA1-89BE-70FF3F2D519B}" destId="{6C130399-840E-4B6F-B9EF-C6CA6EC81DDD}" srcOrd="2" destOrd="0" presId="urn:microsoft.com/office/officeart/2008/layout/PictureAccentList"/>
    <dgm:cxn modelId="{2B599ED0-FA0B-4C36-BF5B-CDA6D7E1E542}" type="presParOf" srcId="{6C130399-840E-4B6F-B9EF-C6CA6EC81DDD}" destId="{7DDCD57E-CE95-4DD1-AF0C-2BF8A40CE647}" srcOrd="0" destOrd="0" presId="urn:microsoft.com/office/officeart/2008/layout/PictureAccentList"/>
    <dgm:cxn modelId="{1C57EBCB-E939-4B3F-B18F-4B9FFC042859}" type="presParOf" srcId="{6C130399-840E-4B6F-B9EF-C6CA6EC81DDD}" destId="{C93FAF40-A0B7-4744-8F90-A70584E283D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77E2F-12DC-4C45-B322-B9A1B2B638A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E0B61FCC-2503-46F3-807C-DF6842743C45}">
      <dgm:prSet/>
      <dgm:spPr/>
      <dgm:t>
        <a:bodyPr/>
        <a:lstStyle/>
        <a:p>
          <a:pPr rtl="0"/>
          <a:r>
            <a:rPr lang="es-EC" b="1" smtClean="0"/>
            <a:t>Identificar las actividades esenciales y tareas de cada miembro.</a:t>
          </a:r>
          <a:endParaRPr lang="es-ES"/>
        </a:p>
      </dgm:t>
    </dgm:pt>
    <dgm:pt modelId="{E0C04EF7-6205-49C3-9A72-05B9FCF7A86D}" type="parTrans" cxnId="{6FE0A282-3984-47A9-B198-7924E9820682}">
      <dgm:prSet/>
      <dgm:spPr/>
      <dgm:t>
        <a:bodyPr/>
        <a:lstStyle/>
        <a:p>
          <a:endParaRPr lang="es-ES"/>
        </a:p>
      </dgm:t>
    </dgm:pt>
    <dgm:pt modelId="{EE3DC5D8-FB05-4EBC-86B9-08776DC13D92}" type="sibTrans" cxnId="{6FE0A282-3984-47A9-B198-7924E9820682}">
      <dgm:prSet/>
      <dgm:spPr/>
      <dgm:t>
        <a:bodyPr/>
        <a:lstStyle/>
        <a:p>
          <a:endParaRPr lang="es-ES"/>
        </a:p>
      </dgm:t>
    </dgm:pt>
    <dgm:pt modelId="{0336A94C-BCBC-4F17-B809-6EC00B100A62}">
      <dgm:prSet/>
      <dgm:spPr/>
      <dgm:t>
        <a:bodyPr/>
        <a:lstStyle/>
        <a:p>
          <a:pPr rtl="0"/>
          <a:r>
            <a:rPr lang="es-EC" b="1" dirty="0" smtClean="0"/>
            <a:t>Identificar los procedimientos en cada área de trabajo </a:t>
          </a:r>
          <a:endParaRPr lang="es-ES" dirty="0"/>
        </a:p>
      </dgm:t>
    </dgm:pt>
    <dgm:pt modelId="{740B02D8-56D4-4675-BB9A-93988F75DDB1}" type="parTrans" cxnId="{E28A04E8-D16B-4F35-8419-DB95CE58C3DA}">
      <dgm:prSet/>
      <dgm:spPr/>
      <dgm:t>
        <a:bodyPr/>
        <a:lstStyle/>
        <a:p>
          <a:endParaRPr lang="es-ES"/>
        </a:p>
      </dgm:t>
    </dgm:pt>
    <dgm:pt modelId="{A1565B41-3574-4CB1-A3CD-F961C4A7A3D5}" type="sibTrans" cxnId="{E28A04E8-D16B-4F35-8419-DB95CE58C3DA}">
      <dgm:prSet/>
      <dgm:spPr/>
      <dgm:t>
        <a:bodyPr/>
        <a:lstStyle/>
        <a:p>
          <a:endParaRPr lang="es-ES"/>
        </a:p>
      </dgm:t>
    </dgm:pt>
    <dgm:pt modelId="{7FF07588-3E2E-4537-B18B-F0AB5984B5FB}">
      <dgm:prSet/>
      <dgm:spPr/>
      <dgm:t>
        <a:bodyPr/>
        <a:lstStyle/>
        <a:p>
          <a:pPr rtl="0"/>
          <a:r>
            <a:rPr lang="es-EC" b="1" smtClean="0"/>
            <a:t>Proponer cambios en la infraestructura organizativa  </a:t>
          </a:r>
          <a:endParaRPr lang="es-ES"/>
        </a:p>
      </dgm:t>
    </dgm:pt>
    <dgm:pt modelId="{0A338DC2-799D-4CF0-89E4-F135A9797468}" type="parTrans" cxnId="{D1E30A63-F2BF-49F9-848E-B94B17ED0CE8}">
      <dgm:prSet/>
      <dgm:spPr/>
      <dgm:t>
        <a:bodyPr/>
        <a:lstStyle/>
        <a:p>
          <a:endParaRPr lang="es-ES"/>
        </a:p>
      </dgm:t>
    </dgm:pt>
    <dgm:pt modelId="{CF882B61-64A2-4944-8FCF-4EA2D44EC765}" type="sibTrans" cxnId="{D1E30A63-F2BF-49F9-848E-B94B17ED0CE8}">
      <dgm:prSet/>
      <dgm:spPr/>
      <dgm:t>
        <a:bodyPr/>
        <a:lstStyle/>
        <a:p>
          <a:endParaRPr lang="es-ES"/>
        </a:p>
      </dgm:t>
    </dgm:pt>
    <dgm:pt modelId="{CB35665E-CED1-4D7F-BF44-E227518D90A0}" type="pres">
      <dgm:prSet presAssocID="{EF877E2F-12DC-4C45-B322-B9A1B2B638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6A13F8-10B3-41DD-B8E3-9A462AE4ACB7}" type="pres">
      <dgm:prSet presAssocID="{E0B61FCC-2503-46F3-807C-DF6842743C45}" presName="circle1" presStyleLbl="node1" presStyleIdx="0" presStyleCnt="3"/>
      <dgm:spPr/>
    </dgm:pt>
    <dgm:pt modelId="{957FB516-DC49-4106-BF62-A5BDD16C8539}" type="pres">
      <dgm:prSet presAssocID="{E0B61FCC-2503-46F3-807C-DF6842743C45}" presName="space" presStyleCnt="0"/>
      <dgm:spPr/>
    </dgm:pt>
    <dgm:pt modelId="{22960C29-1EFB-4D7B-82CA-9200E9B17A2F}" type="pres">
      <dgm:prSet presAssocID="{E0B61FCC-2503-46F3-807C-DF6842743C45}" presName="rect1" presStyleLbl="alignAcc1" presStyleIdx="0" presStyleCnt="3"/>
      <dgm:spPr/>
      <dgm:t>
        <a:bodyPr/>
        <a:lstStyle/>
        <a:p>
          <a:endParaRPr lang="es-ES"/>
        </a:p>
      </dgm:t>
    </dgm:pt>
    <dgm:pt modelId="{7D5AE07E-7B3F-49DC-90EF-5042D678A1BC}" type="pres">
      <dgm:prSet presAssocID="{0336A94C-BCBC-4F17-B809-6EC00B100A62}" presName="vertSpace2" presStyleLbl="node1" presStyleIdx="0" presStyleCnt="3"/>
      <dgm:spPr/>
    </dgm:pt>
    <dgm:pt modelId="{5A5F272F-B4FB-4EC6-838B-56EAEBF64C3D}" type="pres">
      <dgm:prSet presAssocID="{0336A94C-BCBC-4F17-B809-6EC00B100A62}" presName="circle2" presStyleLbl="node1" presStyleIdx="1" presStyleCnt="3"/>
      <dgm:spPr/>
    </dgm:pt>
    <dgm:pt modelId="{76AE68B0-7D0A-4212-BC2C-93EADBDBCCA5}" type="pres">
      <dgm:prSet presAssocID="{0336A94C-BCBC-4F17-B809-6EC00B100A62}" presName="rect2" presStyleLbl="alignAcc1" presStyleIdx="1" presStyleCnt="3"/>
      <dgm:spPr/>
      <dgm:t>
        <a:bodyPr/>
        <a:lstStyle/>
        <a:p>
          <a:endParaRPr lang="es-ES"/>
        </a:p>
      </dgm:t>
    </dgm:pt>
    <dgm:pt modelId="{22AE6373-6DFD-4C8B-947A-43BCFDFB25A9}" type="pres">
      <dgm:prSet presAssocID="{7FF07588-3E2E-4537-B18B-F0AB5984B5FB}" presName="vertSpace3" presStyleLbl="node1" presStyleIdx="1" presStyleCnt="3"/>
      <dgm:spPr/>
    </dgm:pt>
    <dgm:pt modelId="{606E0B41-4E3E-43DA-B455-70CBC083367C}" type="pres">
      <dgm:prSet presAssocID="{7FF07588-3E2E-4537-B18B-F0AB5984B5FB}" presName="circle3" presStyleLbl="node1" presStyleIdx="2" presStyleCnt="3"/>
      <dgm:spPr/>
    </dgm:pt>
    <dgm:pt modelId="{99B41BE4-B0D9-4718-B052-F45BB6DFE0BF}" type="pres">
      <dgm:prSet presAssocID="{7FF07588-3E2E-4537-B18B-F0AB5984B5FB}" presName="rect3" presStyleLbl="alignAcc1" presStyleIdx="2" presStyleCnt="3"/>
      <dgm:spPr/>
      <dgm:t>
        <a:bodyPr/>
        <a:lstStyle/>
        <a:p>
          <a:endParaRPr lang="es-ES"/>
        </a:p>
      </dgm:t>
    </dgm:pt>
    <dgm:pt modelId="{1D8EA568-49F6-40EE-8A6F-9D95F1EDA16E}" type="pres">
      <dgm:prSet presAssocID="{E0B61FCC-2503-46F3-807C-DF6842743C4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7DD982-17A9-4453-A963-207B0AC8B841}" type="pres">
      <dgm:prSet presAssocID="{0336A94C-BCBC-4F17-B809-6EC00B100A6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22CD5-8B00-4621-83A7-F2DAD014617E}" type="pres">
      <dgm:prSet presAssocID="{7FF07588-3E2E-4537-B18B-F0AB5984B5F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8A04E8-D16B-4F35-8419-DB95CE58C3DA}" srcId="{EF877E2F-12DC-4C45-B322-B9A1B2B638A7}" destId="{0336A94C-BCBC-4F17-B809-6EC00B100A62}" srcOrd="1" destOrd="0" parTransId="{740B02D8-56D4-4675-BB9A-93988F75DDB1}" sibTransId="{A1565B41-3574-4CB1-A3CD-F961C4A7A3D5}"/>
    <dgm:cxn modelId="{DECA12E7-25BB-472C-814E-737DF923F587}" type="presOf" srcId="{0336A94C-BCBC-4F17-B809-6EC00B100A62}" destId="{A07DD982-17A9-4453-A963-207B0AC8B841}" srcOrd="1" destOrd="0" presId="urn:microsoft.com/office/officeart/2005/8/layout/target3"/>
    <dgm:cxn modelId="{D1E30A63-F2BF-49F9-848E-B94B17ED0CE8}" srcId="{EF877E2F-12DC-4C45-B322-B9A1B2B638A7}" destId="{7FF07588-3E2E-4537-B18B-F0AB5984B5FB}" srcOrd="2" destOrd="0" parTransId="{0A338DC2-799D-4CF0-89E4-F135A9797468}" sibTransId="{CF882B61-64A2-4944-8FCF-4EA2D44EC765}"/>
    <dgm:cxn modelId="{EE20A5B7-4EF0-4AF6-9F66-9E75E626DEE4}" type="presOf" srcId="{0336A94C-BCBC-4F17-B809-6EC00B100A62}" destId="{76AE68B0-7D0A-4212-BC2C-93EADBDBCCA5}" srcOrd="0" destOrd="0" presId="urn:microsoft.com/office/officeart/2005/8/layout/target3"/>
    <dgm:cxn modelId="{1F0DEF03-4D3D-4D11-B763-B7C4537EC18B}" type="presOf" srcId="{7FF07588-3E2E-4537-B18B-F0AB5984B5FB}" destId="{6C022CD5-8B00-4621-83A7-F2DAD014617E}" srcOrd="1" destOrd="0" presId="urn:microsoft.com/office/officeart/2005/8/layout/target3"/>
    <dgm:cxn modelId="{A4B052EA-6BB7-457F-B57A-3F3DAF8A5ACD}" type="presOf" srcId="{EF877E2F-12DC-4C45-B322-B9A1B2B638A7}" destId="{CB35665E-CED1-4D7F-BF44-E227518D90A0}" srcOrd="0" destOrd="0" presId="urn:microsoft.com/office/officeart/2005/8/layout/target3"/>
    <dgm:cxn modelId="{F2A49F77-2E21-49AD-83F8-AE8FE93F2CD5}" type="presOf" srcId="{E0B61FCC-2503-46F3-807C-DF6842743C45}" destId="{22960C29-1EFB-4D7B-82CA-9200E9B17A2F}" srcOrd="0" destOrd="0" presId="urn:microsoft.com/office/officeart/2005/8/layout/target3"/>
    <dgm:cxn modelId="{6FE0A282-3984-47A9-B198-7924E9820682}" srcId="{EF877E2F-12DC-4C45-B322-B9A1B2B638A7}" destId="{E0B61FCC-2503-46F3-807C-DF6842743C45}" srcOrd="0" destOrd="0" parTransId="{E0C04EF7-6205-49C3-9A72-05B9FCF7A86D}" sibTransId="{EE3DC5D8-FB05-4EBC-86B9-08776DC13D92}"/>
    <dgm:cxn modelId="{CD07F299-D8D2-41ED-97B5-FF082BE2CF24}" type="presOf" srcId="{7FF07588-3E2E-4537-B18B-F0AB5984B5FB}" destId="{99B41BE4-B0D9-4718-B052-F45BB6DFE0BF}" srcOrd="0" destOrd="0" presId="urn:microsoft.com/office/officeart/2005/8/layout/target3"/>
    <dgm:cxn modelId="{3423B64F-8C5F-4B1A-A065-3E805D393563}" type="presOf" srcId="{E0B61FCC-2503-46F3-807C-DF6842743C45}" destId="{1D8EA568-49F6-40EE-8A6F-9D95F1EDA16E}" srcOrd="1" destOrd="0" presId="urn:microsoft.com/office/officeart/2005/8/layout/target3"/>
    <dgm:cxn modelId="{D646873B-4C59-4C70-8B5F-658173DDA0D9}" type="presParOf" srcId="{CB35665E-CED1-4D7F-BF44-E227518D90A0}" destId="{C36A13F8-10B3-41DD-B8E3-9A462AE4ACB7}" srcOrd="0" destOrd="0" presId="urn:microsoft.com/office/officeart/2005/8/layout/target3"/>
    <dgm:cxn modelId="{05806EC1-162D-4C29-BFC0-8B993FBE7FBF}" type="presParOf" srcId="{CB35665E-CED1-4D7F-BF44-E227518D90A0}" destId="{957FB516-DC49-4106-BF62-A5BDD16C8539}" srcOrd="1" destOrd="0" presId="urn:microsoft.com/office/officeart/2005/8/layout/target3"/>
    <dgm:cxn modelId="{7B16E92D-C896-433D-9CC5-0B370114E99C}" type="presParOf" srcId="{CB35665E-CED1-4D7F-BF44-E227518D90A0}" destId="{22960C29-1EFB-4D7B-82CA-9200E9B17A2F}" srcOrd="2" destOrd="0" presId="urn:microsoft.com/office/officeart/2005/8/layout/target3"/>
    <dgm:cxn modelId="{FC443804-8165-4F19-B68D-AB9D13C4BD18}" type="presParOf" srcId="{CB35665E-CED1-4D7F-BF44-E227518D90A0}" destId="{7D5AE07E-7B3F-49DC-90EF-5042D678A1BC}" srcOrd="3" destOrd="0" presId="urn:microsoft.com/office/officeart/2005/8/layout/target3"/>
    <dgm:cxn modelId="{15787F3A-6FD9-4B29-8175-21F4CAE832FB}" type="presParOf" srcId="{CB35665E-CED1-4D7F-BF44-E227518D90A0}" destId="{5A5F272F-B4FB-4EC6-838B-56EAEBF64C3D}" srcOrd="4" destOrd="0" presId="urn:microsoft.com/office/officeart/2005/8/layout/target3"/>
    <dgm:cxn modelId="{FFBE7216-4BFC-4816-842D-3615A3693328}" type="presParOf" srcId="{CB35665E-CED1-4D7F-BF44-E227518D90A0}" destId="{76AE68B0-7D0A-4212-BC2C-93EADBDBCCA5}" srcOrd="5" destOrd="0" presId="urn:microsoft.com/office/officeart/2005/8/layout/target3"/>
    <dgm:cxn modelId="{FE17F197-0002-4172-88BC-E89E17957BF0}" type="presParOf" srcId="{CB35665E-CED1-4D7F-BF44-E227518D90A0}" destId="{22AE6373-6DFD-4C8B-947A-43BCFDFB25A9}" srcOrd="6" destOrd="0" presId="urn:microsoft.com/office/officeart/2005/8/layout/target3"/>
    <dgm:cxn modelId="{6D769B8F-02F8-45C2-BA0D-2421812ECC75}" type="presParOf" srcId="{CB35665E-CED1-4D7F-BF44-E227518D90A0}" destId="{606E0B41-4E3E-43DA-B455-70CBC083367C}" srcOrd="7" destOrd="0" presId="urn:microsoft.com/office/officeart/2005/8/layout/target3"/>
    <dgm:cxn modelId="{AB5FEFA3-23B4-4919-9DDE-9967BA5EB3AD}" type="presParOf" srcId="{CB35665E-CED1-4D7F-BF44-E227518D90A0}" destId="{99B41BE4-B0D9-4718-B052-F45BB6DFE0BF}" srcOrd="8" destOrd="0" presId="urn:microsoft.com/office/officeart/2005/8/layout/target3"/>
    <dgm:cxn modelId="{6C962FD0-657E-4CC3-9640-D2020E0A2600}" type="presParOf" srcId="{CB35665E-CED1-4D7F-BF44-E227518D90A0}" destId="{1D8EA568-49F6-40EE-8A6F-9D95F1EDA16E}" srcOrd="9" destOrd="0" presId="urn:microsoft.com/office/officeart/2005/8/layout/target3"/>
    <dgm:cxn modelId="{7CF6A755-2CE5-48F6-8623-72BAF7955BC7}" type="presParOf" srcId="{CB35665E-CED1-4D7F-BF44-E227518D90A0}" destId="{A07DD982-17A9-4453-A963-207B0AC8B841}" srcOrd="10" destOrd="0" presId="urn:microsoft.com/office/officeart/2005/8/layout/target3"/>
    <dgm:cxn modelId="{11A58D64-0F9F-4909-97D9-240AF5372009}" type="presParOf" srcId="{CB35665E-CED1-4D7F-BF44-E227518D90A0}" destId="{6C022CD5-8B00-4621-83A7-F2DAD014617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77E2F-12DC-4C45-B322-B9A1B2B638A7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0B61FCC-2503-46F3-807C-DF6842743C45}">
      <dgm:prSet/>
      <dgm:spPr/>
      <dgm:t>
        <a:bodyPr/>
        <a:lstStyle/>
        <a:p>
          <a:pPr rtl="0"/>
          <a:r>
            <a:rPr lang="es-ES" b="1" dirty="0" smtClean="0"/>
            <a:t>Evaluación inicial</a:t>
          </a:r>
          <a:endParaRPr lang="es-ES" b="1" dirty="0"/>
        </a:p>
      </dgm:t>
    </dgm:pt>
    <dgm:pt modelId="{E0C04EF7-6205-49C3-9A72-05B9FCF7A86D}" type="parTrans" cxnId="{6FE0A282-3984-47A9-B198-7924E9820682}">
      <dgm:prSet/>
      <dgm:spPr/>
      <dgm:t>
        <a:bodyPr/>
        <a:lstStyle/>
        <a:p>
          <a:endParaRPr lang="es-ES"/>
        </a:p>
      </dgm:t>
    </dgm:pt>
    <dgm:pt modelId="{EE3DC5D8-FB05-4EBC-86B9-08776DC13D92}" type="sibTrans" cxnId="{6FE0A282-3984-47A9-B198-7924E9820682}">
      <dgm:prSet/>
      <dgm:spPr/>
      <dgm:t>
        <a:bodyPr/>
        <a:lstStyle/>
        <a:p>
          <a:endParaRPr lang="es-ES"/>
        </a:p>
      </dgm:t>
    </dgm:pt>
    <dgm:pt modelId="{0336A94C-BCBC-4F17-B809-6EC00B100A62}">
      <dgm:prSet/>
      <dgm:spPr/>
      <dgm:t>
        <a:bodyPr/>
        <a:lstStyle/>
        <a:p>
          <a:pPr rtl="0"/>
          <a:r>
            <a:rPr lang="es-EC" b="1" dirty="0" smtClean="0"/>
            <a:t>Medición en base a históricos</a:t>
          </a:r>
          <a:endParaRPr lang="es-ES" dirty="0"/>
        </a:p>
      </dgm:t>
    </dgm:pt>
    <dgm:pt modelId="{740B02D8-56D4-4675-BB9A-93988F75DDB1}" type="parTrans" cxnId="{E28A04E8-D16B-4F35-8419-DB95CE58C3DA}">
      <dgm:prSet/>
      <dgm:spPr/>
      <dgm:t>
        <a:bodyPr/>
        <a:lstStyle/>
        <a:p>
          <a:endParaRPr lang="es-ES"/>
        </a:p>
      </dgm:t>
    </dgm:pt>
    <dgm:pt modelId="{A1565B41-3574-4CB1-A3CD-F961C4A7A3D5}" type="sibTrans" cxnId="{E28A04E8-D16B-4F35-8419-DB95CE58C3DA}">
      <dgm:prSet/>
      <dgm:spPr/>
      <dgm:t>
        <a:bodyPr/>
        <a:lstStyle/>
        <a:p>
          <a:endParaRPr lang="es-ES"/>
        </a:p>
      </dgm:t>
    </dgm:pt>
    <dgm:pt modelId="{7FF07588-3E2E-4537-B18B-F0AB5984B5FB}">
      <dgm:prSet/>
      <dgm:spPr/>
      <dgm:t>
        <a:bodyPr/>
        <a:lstStyle/>
        <a:p>
          <a:pPr rtl="0"/>
          <a:r>
            <a:rPr lang="es-EC" b="1" dirty="0" smtClean="0"/>
            <a:t>Línea base planteada</a:t>
          </a:r>
          <a:endParaRPr lang="es-ES" dirty="0"/>
        </a:p>
      </dgm:t>
    </dgm:pt>
    <dgm:pt modelId="{0A338DC2-799D-4CF0-89E4-F135A9797468}" type="parTrans" cxnId="{D1E30A63-F2BF-49F9-848E-B94B17ED0CE8}">
      <dgm:prSet/>
      <dgm:spPr/>
      <dgm:t>
        <a:bodyPr/>
        <a:lstStyle/>
        <a:p>
          <a:endParaRPr lang="es-ES"/>
        </a:p>
      </dgm:t>
    </dgm:pt>
    <dgm:pt modelId="{CF882B61-64A2-4944-8FCF-4EA2D44EC765}" type="sibTrans" cxnId="{D1E30A63-F2BF-49F9-848E-B94B17ED0CE8}">
      <dgm:prSet/>
      <dgm:spPr/>
      <dgm:t>
        <a:bodyPr/>
        <a:lstStyle/>
        <a:p>
          <a:endParaRPr lang="es-ES"/>
        </a:p>
      </dgm:t>
    </dgm:pt>
    <dgm:pt modelId="{7181B24B-3682-4EB7-8903-DBFC99C5AB6C}" type="pres">
      <dgm:prSet presAssocID="{EF877E2F-12DC-4C45-B322-B9A1B2B638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90D0E6-5A07-430E-B1C8-66BA22FDDD74}" type="pres">
      <dgm:prSet presAssocID="{EF877E2F-12DC-4C45-B322-B9A1B2B638A7}" presName="fgShape" presStyleLbl="fgShp" presStyleIdx="0" presStyleCnt="1"/>
      <dgm:spPr/>
    </dgm:pt>
    <dgm:pt modelId="{1871F3E2-DC6C-4BC6-9B3D-B3FEFC727F8C}" type="pres">
      <dgm:prSet presAssocID="{EF877E2F-12DC-4C45-B322-B9A1B2B638A7}" presName="linComp" presStyleCnt="0"/>
      <dgm:spPr/>
    </dgm:pt>
    <dgm:pt modelId="{AE153F8C-944F-4888-8E0A-EE9E80FBA55D}" type="pres">
      <dgm:prSet presAssocID="{E0B61FCC-2503-46F3-807C-DF6842743C45}" presName="compNode" presStyleCnt="0"/>
      <dgm:spPr/>
    </dgm:pt>
    <dgm:pt modelId="{FA97C648-4FAA-49A5-9819-7692A30A0AEF}" type="pres">
      <dgm:prSet presAssocID="{E0B61FCC-2503-46F3-807C-DF6842743C45}" presName="bkgdShape" presStyleLbl="node1" presStyleIdx="0" presStyleCnt="3"/>
      <dgm:spPr/>
      <dgm:t>
        <a:bodyPr/>
        <a:lstStyle/>
        <a:p>
          <a:endParaRPr lang="es-ES"/>
        </a:p>
      </dgm:t>
    </dgm:pt>
    <dgm:pt modelId="{3D9860C2-1485-464B-BF0C-E069E30B7CAF}" type="pres">
      <dgm:prSet presAssocID="{E0B61FCC-2503-46F3-807C-DF6842743C4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AD0BB-92F6-4F4B-BC82-11AA3C5C6C6B}" type="pres">
      <dgm:prSet presAssocID="{E0B61FCC-2503-46F3-807C-DF6842743C45}" presName="invisiNode" presStyleLbl="node1" presStyleIdx="0" presStyleCnt="3"/>
      <dgm:spPr/>
    </dgm:pt>
    <dgm:pt modelId="{5CAF3F7F-7B35-4D68-9767-09FB7441099A}" type="pres">
      <dgm:prSet presAssocID="{E0B61FCC-2503-46F3-807C-DF6842743C45}" presName="imagNode" presStyleLbl="fgImgPlace1" presStyleIdx="0" presStyleCnt="3" custAng="51194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7B8C73CB-7654-48A3-B46F-7569BDA27812}" type="pres">
      <dgm:prSet presAssocID="{EE3DC5D8-FB05-4EBC-86B9-08776DC13D9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B8E2D2B-29F7-4DDA-95AE-60631B2DB26F}" type="pres">
      <dgm:prSet presAssocID="{0336A94C-BCBC-4F17-B809-6EC00B100A62}" presName="compNode" presStyleCnt="0"/>
      <dgm:spPr/>
    </dgm:pt>
    <dgm:pt modelId="{D0CA9EB2-35F9-43FB-9991-9FAE998F2102}" type="pres">
      <dgm:prSet presAssocID="{0336A94C-BCBC-4F17-B809-6EC00B100A62}" presName="bkgdShape" presStyleLbl="node1" presStyleIdx="1" presStyleCnt="3"/>
      <dgm:spPr/>
      <dgm:t>
        <a:bodyPr/>
        <a:lstStyle/>
        <a:p>
          <a:endParaRPr lang="es-ES"/>
        </a:p>
      </dgm:t>
    </dgm:pt>
    <dgm:pt modelId="{A2061094-B9F1-4DDE-8995-C55CEBF75875}" type="pres">
      <dgm:prSet presAssocID="{0336A94C-BCBC-4F17-B809-6EC00B100A6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1F9ED-CF03-453E-BCD6-7DD4CEB99577}" type="pres">
      <dgm:prSet presAssocID="{0336A94C-BCBC-4F17-B809-6EC00B100A62}" presName="invisiNode" presStyleLbl="node1" presStyleIdx="1" presStyleCnt="3"/>
      <dgm:spPr/>
    </dgm:pt>
    <dgm:pt modelId="{3280759A-059F-479D-8E69-C2B61C6722FD}" type="pres">
      <dgm:prSet presAssocID="{0336A94C-BCBC-4F17-B809-6EC00B100A6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ES"/>
        </a:p>
      </dgm:t>
    </dgm:pt>
    <dgm:pt modelId="{3F6C2130-2009-43A7-BA47-30011DC7D428}" type="pres">
      <dgm:prSet presAssocID="{A1565B41-3574-4CB1-A3CD-F961C4A7A3D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BDB56E0-0EEF-41D9-AF96-B910201DE7B6}" type="pres">
      <dgm:prSet presAssocID="{7FF07588-3E2E-4537-B18B-F0AB5984B5FB}" presName="compNode" presStyleCnt="0"/>
      <dgm:spPr/>
    </dgm:pt>
    <dgm:pt modelId="{57A57B03-F6FB-40C7-9001-6418F2052817}" type="pres">
      <dgm:prSet presAssocID="{7FF07588-3E2E-4537-B18B-F0AB5984B5FB}" presName="bkgdShape" presStyleLbl="node1" presStyleIdx="2" presStyleCnt="3" custLinFactNeighborX="64"/>
      <dgm:spPr/>
      <dgm:t>
        <a:bodyPr/>
        <a:lstStyle/>
        <a:p>
          <a:endParaRPr lang="es-ES"/>
        </a:p>
      </dgm:t>
    </dgm:pt>
    <dgm:pt modelId="{EA141443-575F-4E50-8050-4541F565CAAC}" type="pres">
      <dgm:prSet presAssocID="{7FF07588-3E2E-4537-B18B-F0AB5984B5F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119CE-A5E4-4EB1-AA7F-4FF82BDFD834}" type="pres">
      <dgm:prSet presAssocID="{7FF07588-3E2E-4537-B18B-F0AB5984B5FB}" presName="invisiNode" presStyleLbl="node1" presStyleIdx="2" presStyleCnt="3"/>
      <dgm:spPr/>
    </dgm:pt>
    <dgm:pt modelId="{B4BFCAE5-B92B-4E2E-8ECB-17F0F290F8B5}" type="pres">
      <dgm:prSet presAssocID="{7FF07588-3E2E-4537-B18B-F0AB5984B5F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ES"/>
        </a:p>
      </dgm:t>
    </dgm:pt>
  </dgm:ptLst>
  <dgm:cxnLst>
    <dgm:cxn modelId="{E28A04E8-D16B-4F35-8419-DB95CE58C3DA}" srcId="{EF877E2F-12DC-4C45-B322-B9A1B2B638A7}" destId="{0336A94C-BCBC-4F17-B809-6EC00B100A62}" srcOrd="1" destOrd="0" parTransId="{740B02D8-56D4-4675-BB9A-93988F75DDB1}" sibTransId="{A1565B41-3574-4CB1-A3CD-F961C4A7A3D5}"/>
    <dgm:cxn modelId="{217BFC93-2E94-4DD5-8D72-A385934B58D2}" type="presOf" srcId="{7FF07588-3E2E-4537-B18B-F0AB5984B5FB}" destId="{EA141443-575F-4E50-8050-4541F565CAAC}" srcOrd="1" destOrd="0" presId="urn:microsoft.com/office/officeart/2005/8/layout/hList7"/>
    <dgm:cxn modelId="{A3240307-41B1-44C3-96C6-0B20236B48DF}" type="presOf" srcId="{E0B61FCC-2503-46F3-807C-DF6842743C45}" destId="{3D9860C2-1485-464B-BF0C-E069E30B7CAF}" srcOrd="1" destOrd="0" presId="urn:microsoft.com/office/officeart/2005/8/layout/hList7"/>
    <dgm:cxn modelId="{D1E30A63-F2BF-49F9-848E-B94B17ED0CE8}" srcId="{EF877E2F-12DC-4C45-B322-B9A1B2B638A7}" destId="{7FF07588-3E2E-4537-B18B-F0AB5984B5FB}" srcOrd="2" destOrd="0" parTransId="{0A338DC2-799D-4CF0-89E4-F135A9797468}" sibTransId="{CF882B61-64A2-4944-8FCF-4EA2D44EC765}"/>
    <dgm:cxn modelId="{BF8FDA43-73F8-47E1-A147-DD4389DD8286}" type="presOf" srcId="{EE3DC5D8-FB05-4EBC-86B9-08776DC13D92}" destId="{7B8C73CB-7654-48A3-B46F-7569BDA27812}" srcOrd="0" destOrd="0" presId="urn:microsoft.com/office/officeart/2005/8/layout/hList7"/>
    <dgm:cxn modelId="{15FB825C-E370-424A-82D5-2E21A16B32CB}" type="presOf" srcId="{EF877E2F-12DC-4C45-B322-B9A1B2B638A7}" destId="{7181B24B-3682-4EB7-8903-DBFC99C5AB6C}" srcOrd="0" destOrd="0" presId="urn:microsoft.com/office/officeart/2005/8/layout/hList7"/>
    <dgm:cxn modelId="{6FE0A282-3984-47A9-B198-7924E9820682}" srcId="{EF877E2F-12DC-4C45-B322-B9A1B2B638A7}" destId="{E0B61FCC-2503-46F3-807C-DF6842743C45}" srcOrd="0" destOrd="0" parTransId="{E0C04EF7-6205-49C3-9A72-05B9FCF7A86D}" sibTransId="{EE3DC5D8-FB05-4EBC-86B9-08776DC13D92}"/>
    <dgm:cxn modelId="{7234E97F-263A-4131-954F-59ADA4854DCC}" type="presOf" srcId="{0336A94C-BCBC-4F17-B809-6EC00B100A62}" destId="{D0CA9EB2-35F9-43FB-9991-9FAE998F2102}" srcOrd="0" destOrd="0" presId="urn:microsoft.com/office/officeart/2005/8/layout/hList7"/>
    <dgm:cxn modelId="{36534FA1-A926-4626-8811-CDAD886D5926}" type="presOf" srcId="{0336A94C-BCBC-4F17-B809-6EC00B100A62}" destId="{A2061094-B9F1-4DDE-8995-C55CEBF75875}" srcOrd="1" destOrd="0" presId="urn:microsoft.com/office/officeart/2005/8/layout/hList7"/>
    <dgm:cxn modelId="{1302522A-17F6-4549-B4CE-B47FF427E11F}" type="presOf" srcId="{7FF07588-3E2E-4537-B18B-F0AB5984B5FB}" destId="{57A57B03-F6FB-40C7-9001-6418F2052817}" srcOrd="0" destOrd="0" presId="urn:microsoft.com/office/officeart/2005/8/layout/hList7"/>
    <dgm:cxn modelId="{327DC7F9-A3BA-455E-B958-6C1B052761F1}" type="presOf" srcId="{E0B61FCC-2503-46F3-807C-DF6842743C45}" destId="{FA97C648-4FAA-49A5-9819-7692A30A0AEF}" srcOrd="0" destOrd="0" presId="urn:microsoft.com/office/officeart/2005/8/layout/hList7"/>
    <dgm:cxn modelId="{CA653F82-FBFD-49B6-A705-CA26FD889C7F}" type="presOf" srcId="{A1565B41-3574-4CB1-A3CD-F961C4A7A3D5}" destId="{3F6C2130-2009-43A7-BA47-30011DC7D428}" srcOrd="0" destOrd="0" presId="urn:microsoft.com/office/officeart/2005/8/layout/hList7"/>
    <dgm:cxn modelId="{7BDF6C15-A8D0-458A-95A7-E5802CB2C76C}" type="presParOf" srcId="{7181B24B-3682-4EB7-8903-DBFC99C5AB6C}" destId="{8290D0E6-5A07-430E-B1C8-66BA22FDDD74}" srcOrd="0" destOrd="0" presId="urn:microsoft.com/office/officeart/2005/8/layout/hList7"/>
    <dgm:cxn modelId="{2EA03074-3021-4BE8-B10A-7D7D34BA0C80}" type="presParOf" srcId="{7181B24B-3682-4EB7-8903-DBFC99C5AB6C}" destId="{1871F3E2-DC6C-4BC6-9B3D-B3FEFC727F8C}" srcOrd="1" destOrd="0" presId="urn:microsoft.com/office/officeart/2005/8/layout/hList7"/>
    <dgm:cxn modelId="{D18D4030-4999-4F2A-8BCF-F1DD584CD6AF}" type="presParOf" srcId="{1871F3E2-DC6C-4BC6-9B3D-B3FEFC727F8C}" destId="{AE153F8C-944F-4888-8E0A-EE9E80FBA55D}" srcOrd="0" destOrd="0" presId="urn:microsoft.com/office/officeart/2005/8/layout/hList7"/>
    <dgm:cxn modelId="{577D4D24-C33A-451F-A5E0-2116878AF478}" type="presParOf" srcId="{AE153F8C-944F-4888-8E0A-EE9E80FBA55D}" destId="{FA97C648-4FAA-49A5-9819-7692A30A0AEF}" srcOrd="0" destOrd="0" presId="urn:microsoft.com/office/officeart/2005/8/layout/hList7"/>
    <dgm:cxn modelId="{7079F591-C740-4AC8-9987-583D9AC5EEAC}" type="presParOf" srcId="{AE153F8C-944F-4888-8E0A-EE9E80FBA55D}" destId="{3D9860C2-1485-464B-BF0C-E069E30B7CAF}" srcOrd="1" destOrd="0" presId="urn:microsoft.com/office/officeart/2005/8/layout/hList7"/>
    <dgm:cxn modelId="{1082DF27-7714-4399-8375-F47B47D17952}" type="presParOf" srcId="{AE153F8C-944F-4888-8E0A-EE9E80FBA55D}" destId="{9BCAD0BB-92F6-4F4B-BC82-11AA3C5C6C6B}" srcOrd="2" destOrd="0" presId="urn:microsoft.com/office/officeart/2005/8/layout/hList7"/>
    <dgm:cxn modelId="{582B7008-B835-4F17-9ED3-2F255DCB7736}" type="presParOf" srcId="{AE153F8C-944F-4888-8E0A-EE9E80FBA55D}" destId="{5CAF3F7F-7B35-4D68-9767-09FB7441099A}" srcOrd="3" destOrd="0" presId="urn:microsoft.com/office/officeart/2005/8/layout/hList7"/>
    <dgm:cxn modelId="{977BBAA8-AE91-468B-8836-D1004537DAC7}" type="presParOf" srcId="{1871F3E2-DC6C-4BC6-9B3D-B3FEFC727F8C}" destId="{7B8C73CB-7654-48A3-B46F-7569BDA27812}" srcOrd="1" destOrd="0" presId="urn:microsoft.com/office/officeart/2005/8/layout/hList7"/>
    <dgm:cxn modelId="{0C94301F-3A51-45BC-BEAF-0B39A1C5012E}" type="presParOf" srcId="{1871F3E2-DC6C-4BC6-9B3D-B3FEFC727F8C}" destId="{0B8E2D2B-29F7-4DDA-95AE-60631B2DB26F}" srcOrd="2" destOrd="0" presId="urn:microsoft.com/office/officeart/2005/8/layout/hList7"/>
    <dgm:cxn modelId="{69E38B6A-8FD1-40A6-836F-DCB95FC8FB71}" type="presParOf" srcId="{0B8E2D2B-29F7-4DDA-95AE-60631B2DB26F}" destId="{D0CA9EB2-35F9-43FB-9991-9FAE998F2102}" srcOrd="0" destOrd="0" presId="urn:microsoft.com/office/officeart/2005/8/layout/hList7"/>
    <dgm:cxn modelId="{3A870E47-150C-4FED-83C4-6346C8B30CA3}" type="presParOf" srcId="{0B8E2D2B-29F7-4DDA-95AE-60631B2DB26F}" destId="{A2061094-B9F1-4DDE-8995-C55CEBF75875}" srcOrd="1" destOrd="0" presId="urn:microsoft.com/office/officeart/2005/8/layout/hList7"/>
    <dgm:cxn modelId="{DF74B5C3-17EA-4875-804B-D5AFE9554275}" type="presParOf" srcId="{0B8E2D2B-29F7-4DDA-95AE-60631B2DB26F}" destId="{6CA1F9ED-CF03-453E-BCD6-7DD4CEB99577}" srcOrd="2" destOrd="0" presId="urn:microsoft.com/office/officeart/2005/8/layout/hList7"/>
    <dgm:cxn modelId="{3AA279AB-F0BA-488F-AD9B-20563639DC93}" type="presParOf" srcId="{0B8E2D2B-29F7-4DDA-95AE-60631B2DB26F}" destId="{3280759A-059F-479D-8E69-C2B61C6722FD}" srcOrd="3" destOrd="0" presId="urn:microsoft.com/office/officeart/2005/8/layout/hList7"/>
    <dgm:cxn modelId="{3E157467-3955-4AA4-8D23-99A66484692B}" type="presParOf" srcId="{1871F3E2-DC6C-4BC6-9B3D-B3FEFC727F8C}" destId="{3F6C2130-2009-43A7-BA47-30011DC7D428}" srcOrd="3" destOrd="0" presId="urn:microsoft.com/office/officeart/2005/8/layout/hList7"/>
    <dgm:cxn modelId="{998F9B90-6A0F-4848-A2E5-B5DB1A710330}" type="presParOf" srcId="{1871F3E2-DC6C-4BC6-9B3D-B3FEFC727F8C}" destId="{5BDB56E0-0EEF-41D9-AF96-B910201DE7B6}" srcOrd="4" destOrd="0" presId="urn:microsoft.com/office/officeart/2005/8/layout/hList7"/>
    <dgm:cxn modelId="{C574B9D0-2943-4465-A1E8-4393AD20FCAF}" type="presParOf" srcId="{5BDB56E0-0EEF-41D9-AF96-B910201DE7B6}" destId="{57A57B03-F6FB-40C7-9001-6418F2052817}" srcOrd="0" destOrd="0" presId="urn:microsoft.com/office/officeart/2005/8/layout/hList7"/>
    <dgm:cxn modelId="{52F65283-049C-4F32-A7AB-6E9250509874}" type="presParOf" srcId="{5BDB56E0-0EEF-41D9-AF96-B910201DE7B6}" destId="{EA141443-575F-4E50-8050-4541F565CAAC}" srcOrd="1" destOrd="0" presId="urn:microsoft.com/office/officeart/2005/8/layout/hList7"/>
    <dgm:cxn modelId="{6FB47306-8A5B-4433-85C5-7E365C547430}" type="presParOf" srcId="{5BDB56E0-0EEF-41D9-AF96-B910201DE7B6}" destId="{2D3119CE-A5E4-4EB1-AA7F-4FF82BDFD834}" srcOrd="2" destOrd="0" presId="urn:microsoft.com/office/officeart/2005/8/layout/hList7"/>
    <dgm:cxn modelId="{8B551DA0-37DB-4CC3-9792-38729AB33189}" type="presParOf" srcId="{5BDB56E0-0EEF-41D9-AF96-B910201DE7B6}" destId="{B4BFCAE5-B92B-4E2E-8ECB-17F0F290F8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ADB839-15D5-4A2B-BD69-7B4EADBBC1B8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5CB1E43-3B2B-4CD4-8452-85B4AF86315C}">
      <dgm:prSet phldrT="[Texto]" custT="1"/>
      <dgm:spPr/>
      <dgm:t>
        <a:bodyPr/>
        <a:lstStyle/>
        <a:p>
          <a:r>
            <a:rPr lang="es-EC" sz="2400" u="sng" dirty="0" smtClean="0">
              <a:solidFill>
                <a:schemeClr val="tx1"/>
              </a:solidFill>
            </a:rPr>
            <a:t>Evaluar el Sistema de Procesos implementados </a:t>
          </a:r>
          <a:r>
            <a:rPr lang="es-EC" sz="2400" dirty="0" smtClean="0">
              <a:solidFill>
                <a:schemeClr val="tx1"/>
              </a:solidFill>
            </a:rPr>
            <a:t>en la FEDEME, a través de la aplicación de instrumentos de medida (Indicadores) que permitan determinar el nivel de efectividad y oportunidades de mejora en los procesos críticos con el fin de alcanzar productos y servicios de calidad.</a:t>
          </a:r>
          <a:endParaRPr lang="es-EC" sz="2400" dirty="0">
            <a:solidFill>
              <a:schemeClr val="tx1"/>
            </a:solidFill>
          </a:endParaRPr>
        </a:p>
      </dgm:t>
    </dgm:pt>
    <dgm:pt modelId="{459BB830-EB73-4FF1-9F52-E8F112F58233}" type="parTrans" cxnId="{C1F81522-BB3E-4380-B49A-FFC06053AC6E}">
      <dgm:prSet/>
      <dgm:spPr/>
      <dgm:t>
        <a:bodyPr/>
        <a:lstStyle/>
        <a:p>
          <a:endParaRPr lang="es-EC"/>
        </a:p>
      </dgm:t>
    </dgm:pt>
    <dgm:pt modelId="{E01A9C5C-D93E-4B0F-A077-618861393390}" type="sibTrans" cxnId="{C1F81522-BB3E-4380-B49A-FFC06053AC6E}">
      <dgm:prSet/>
      <dgm:spPr/>
      <dgm:t>
        <a:bodyPr/>
        <a:lstStyle/>
        <a:p>
          <a:endParaRPr lang="es-EC"/>
        </a:p>
      </dgm:t>
    </dgm:pt>
    <dgm:pt modelId="{58F5988C-94B9-45EC-9759-5902D21B26F4}">
      <dgm:prSet phldrT="[Texto]" custT="1"/>
      <dgm:spPr/>
      <dgm:t>
        <a:bodyPr/>
        <a:lstStyle/>
        <a:p>
          <a:pPr algn="just"/>
          <a:r>
            <a:rPr lang="es-ES" sz="2000" u="sng" dirty="0" smtClean="0">
              <a:solidFill>
                <a:schemeClr val="tx1"/>
              </a:solidFill>
            </a:rPr>
            <a:t>Evaluar el desempeño y resultado de los procesos implementados</a:t>
          </a:r>
          <a:r>
            <a:rPr lang="es-ES" sz="2000" dirty="0" smtClean="0">
              <a:solidFill>
                <a:schemeClr val="tx1"/>
              </a:solidFill>
            </a:rPr>
            <a:t>, mediante el uso de instrumentos de medida (Indicadores), a fin de identificar los procesos críticos.</a:t>
          </a:r>
          <a:endParaRPr lang="es-EC" sz="2000" b="1" dirty="0">
            <a:solidFill>
              <a:schemeClr val="tx1"/>
            </a:solidFill>
          </a:endParaRPr>
        </a:p>
      </dgm:t>
    </dgm:pt>
    <dgm:pt modelId="{0BB84578-AC6C-4F1B-88BF-C69C93DA7EC5}" type="parTrans" cxnId="{E3156D00-1A00-42C6-9BFC-A9913B16638F}">
      <dgm:prSet/>
      <dgm:spPr/>
      <dgm:t>
        <a:bodyPr/>
        <a:lstStyle/>
        <a:p>
          <a:endParaRPr lang="es-EC"/>
        </a:p>
      </dgm:t>
    </dgm:pt>
    <dgm:pt modelId="{1F2AA896-5AE0-46C2-9791-E3DACFF0639E}" type="sibTrans" cxnId="{E3156D00-1A00-42C6-9BFC-A9913B16638F}">
      <dgm:prSet/>
      <dgm:spPr/>
      <dgm:t>
        <a:bodyPr/>
        <a:lstStyle/>
        <a:p>
          <a:endParaRPr lang="es-EC"/>
        </a:p>
      </dgm:t>
    </dgm:pt>
    <dgm:pt modelId="{D5D12A47-4445-4DC1-9EC0-00688C5D07DC}">
      <dgm:prSet phldrT="[Texto]" custT="1"/>
      <dgm:spPr/>
      <dgm:t>
        <a:bodyPr/>
        <a:lstStyle/>
        <a:p>
          <a:pPr algn="just"/>
          <a:r>
            <a:rPr lang="es-ES" sz="2000" u="sng" dirty="0" smtClean="0">
              <a:solidFill>
                <a:schemeClr val="tx1"/>
              </a:solidFill>
            </a:rPr>
            <a:t>Identificar oportunidades de mejora en los procesos críticos identificados</a:t>
          </a:r>
          <a:r>
            <a:rPr lang="es-ES" sz="2000" dirty="0" smtClean="0">
              <a:solidFill>
                <a:schemeClr val="tx1"/>
              </a:solidFill>
            </a:rPr>
            <a:t>, aplicando herramientas que permita técnicamente, mejorar la eficacia, la eficiencia y los niveles de calidad en los productos y servicios ofertados.    </a:t>
          </a:r>
          <a:endParaRPr lang="es-EC" sz="2000" b="1" u="sng" dirty="0">
            <a:solidFill>
              <a:schemeClr val="tx1"/>
            </a:solidFill>
          </a:endParaRPr>
        </a:p>
      </dgm:t>
    </dgm:pt>
    <dgm:pt modelId="{49A6A0BF-8AD2-4458-8C49-DC2D6ABB4DD3}" type="parTrans" cxnId="{6BD8C734-E533-46D8-8E71-6DA21C5E0AD4}">
      <dgm:prSet/>
      <dgm:spPr/>
      <dgm:t>
        <a:bodyPr/>
        <a:lstStyle/>
        <a:p>
          <a:endParaRPr lang="es-EC"/>
        </a:p>
      </dgm:t>
    </dgm:pt>
    <dgm:pt modelId="{D3F12FC4-0CD8-426B-AC2C-02EFAAA8E69F}" type="sibTrans" cxnId="{6BD8C734-E533-46D8-8E71-6DA21C5E0AD4}">
      <dgm:prSet/>
      <dgm:spPr/>
      <dgm:t>
        <a:bodyPr/>
        <a:lstStyle/>
        <a:p>
          <a:endParaRPr lang="es-EC"/>
        </a:p>
      </dgm:t>
    </dgm:pt>
    <dgm:pt modelId="{262815E9-F6CF-441B-BF51-F84B8E6BC4FA}" type="pres">
      <dgm:prSet presAssocID="{A3ADB839-15D5-4A2B-BD69-7B4EADBBC1B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877B16A-CD5C-48B6-8D13-67E8CE7212A1}" type="pres">
      <dgm:prSet presAssocID="{95CB1E43-3B2B-4CD4-8452-85B4AF86315C}" presName="root" presStyleCnt="0">
        <dgm:presLayoutVars>
          <dgm:chMax/>
          <dgm:chPref val="4"/>
        </dgm:presLayoutVars>
      </dgm:prSet>
      <dgm:spPr/>
    </dgm:pt>
    <dgm:pt modelId="{CE30F132-521A-415B-B9BC-E12FC66C5BE8}" type="pres">
      <dgm:prSet presAssocID="{95CB1E43-3B2B-4CD4-8452-85B4AF86315C}" presName="rootComposite" presStyleCnt="0">
        <dgm:presLayoutVars/>
      </dgm:prSet>
      <dgm:spPr/>
    </dgm:pt>
    <dgm:pt modelId="{FD691EE4-E72E-470C-A5A7-69FFF3D6AF23}" type="pres">
      <dgm:prSet presAssocID="{95CB1E43-3B2B-4CD4-8452-85B4AF86315C}" presName="rootText" presStyleLbl="node0" presStyleIdx="0" presStyleCnt="1" custScaleY="132877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5DD9D881-E0A6-4FA1-89BE-70FF3F2D519B}" type="pres">
      <dgm:prSet presAssocID="{95CB1E43-3B2B-4CD4-8452-85B4AF86315C}" presName="childShape" presStyleCnt="0">
        <dgm:presLayoutVars>
          <dgm:chMax val="0"/>
          <dgm:chPref val="0"/>
        </dgm:presLayoutVars>
      </dgm:prSet>
      <dgm:spPr/>
    </dgm:pt>
    <dgm:pt modelId="{61ED7302-94E8-4ACB-8215-D9081E3825DC}" type="pres">
      <dgm:prSet presAssocID="{58F5988C-94B9-45EC-9759-5902D21B26F4}" presName="childComposite" presStyleCnt="0">
        <dgm:presLayoutVars>
          <dgm:chMax val="0"/>
          <dgm:chPref val="0"/>
        </dgm:presLayoutVars>
      </dgm:prSet>
      <dgm:spPr/>
    </dgm:pt>
    <dgm:pt modelId="{18CF090C-E8E7-46E5-B9C0-DFE601FA594B}" type="pres">
      <dgm:prSet presAssocID="{58F5988C-94B9-45EC-9759-5902D21B26F4}" presName="Image" presStyleLbl="node1" presStyleIdx="0" presStyleCnt="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75027FD-9A0C-498B-9B20-60A95570B9C5}" type="pres">
      <dgm:prSet presAssocID="{58F5988C-94B9-45EC-9759-5902D21B26F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BA2F7B-28C2-4518-9A19-1DAF1074859B}" type="pres">
      <dgm:prSet presAssocID="{D5D12A47-4445-4DC1-9EC0-00688C5D07DC}" presName="childComposite" presStyleCnt="0">
        <dgm:presLayoutVars>
          <dgm:chMax val="0"/>
          <dgm:chPref val="0"/>
        </dgm:presLayoutVars>
      </dgm:prSet>
      <dgm:spPr/>
    </dgm:pt>
    <dgm:pt modelId="{1CE1AE25-6689-450E-99BD-4D6AEF124AD7}" type="pres">
      <dgm:prSet presAssocID="{D5D12A47-4445-4DC1-9EC0-00688C5D07DC}" presName="Image" presStyleLbl="node1" presStyleIdx="1" presStyleCnt="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3EE6B60-52A6-4E66-8DFA-13925B1A94F4}" type="pres">
      <dgm:prSet presAssocID="{D5D12A47-4445-4DC1-9EC0-00688C5D07DC}" presName="childText" presStyleLbl="lnNode1" presStyleIdx="1" presStyleCnt="2" custScaleY="137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204828-6F86-41C6-B00F-0E4FC214BBFA}" type="presOf" srcId="{D5D12A47-4445-4DC1-9EC0-00688C5D07DC}" destId="{33EE6B60-52A6-4E66-8DFA-13925B1A94F4}" srcOrd="0" destOrd="0" presId="urn:microsoft.com/office/officeart/2008/layout/PictureAccentList"/>
    <dgm:cxn modelId="{C1F81522-BB3E-4380-B49A-FFC06053AC6E}" srcId="{A3ADB839-15D5-4A2B-BD69-7B4EADBBC1B8}" destId="{95CB1E43-3B2B-4CD4-8452-85B4AF86315C}" srcOrd="0" destOrd="0" parTransId="{459BB830-EB73-4FF1-9F52-E8F112F58233}" sibTransId="{E01A9C5C-D93E-4B0F-A077-618861393390}"/>
    <dgm:cxn modelId="{6BD8C734-E533-46D8-8E71-6DA21C5E0AD4}" srcId="{95CB1E43-3B2B-4CD4-8452-85B4AF86315C}" destId="{D5D12A47-4445-4DC1-9EC0-00688C5D07DC}" srcOrd="1" destOrd="0" parTransId="{49A6A0BF-8AD2-4458-8C49-DC2D6ABB4DD3}" sibTransId="{D3F12FC4-0CD8-426B-AC2C-02EFAAA8E69F}"/>
    <dgm:cxn modelId="{B17E1979-94BA-4B5A-BAD5-3558A8EC54BF}" type="presOf" srcId="{58F5988C-94B9-45EC-9759-5902D21B26F4}" destId="{275027FD-9A0C-498B-9B20-60A95570B9C5}" srcOrd="0" destOrd="0" presId="urn:microsoft.com/office/officeart/2008/layout/PictureAccentList"/>
    <dgm:cxn modelId="{A1B31740-C2A5-4117-BDBE-B2E03D0F5917}" type="presOf" srcId="{95CB1E43-3B2B-4CD4-8452-85B4AF86315C}" destId="{FD691EE4-E72E-470C-A5A7-69FFF3D6AF23}" srcOrd="0" destOrd="0" presId="urn:microsoft.com/office/officeart/2008/layout/PictureAccentList"/>
    <dgm:cxn modelId="{1CDA0D16-889C-4EE2-A359-71A2028AA18D}" type="presOf" srcId="{A3ADB839-15D5-4A2B-BD69-7B4EADBBC1B8}" destId="{262815E9-F6CF-441B-BF51-F84B8E6BC4FA}" srcOrd="0" destOrd="0" presId="urn:microsoft.com/office/officeart/2008/layout/PictureAccentList"/>
    <dgm:cxn modelId="{E3156D00-1A00-42C6-9BFC-A9913B16638F}" srcId="{95CB1E43-3B2B-4CD4-8452-85B4AF86315C}" destId="{58F5988C-94B9-45EC-9759-5902D21B26F4}" srcOrd="0" destOrd="0" parTransId="{0BB84578-AC6C-4F1B-88BF-C69C93DA7EC5}" sibTransId="{1F2AA896-5AE0-46C2-9791-E3DACFF0639E}"/>
    <dgm:cxn modelId="{5EE0736C-5220-4758-B3B8-DF1407F16231}" type="presParOf" srcId="{262815E9-F6CF-441B-BF51-F84B8E6BC4FA}" destId="{4877B16A-CD5C-48B6-8D13-67E8CE7212A1}" srcOrd="0" destOrd="0" presId="urn:microsoft.com/office/officeart/2008/layout/PictureAccentList"/>
    <dgm:cxn modelId="{93468045-9B50-4A90-8337-A54EC4DF4778}" type="presParOf" srcId="{4877B16A-CD5C-48B6-8D13-67E8CE7212A1}" destId="{CE30F132-521A-415B-B9BC-E12FC66C5BE8}" srcOrd="0" destOrd="0" presId="urn:microsoft.com/office/officeart/2008/layout/PictureAccentList"/>
    <dgm:cxn modelId="{00E35F04-6CA6-4AA9-8C75-E038AE5EAD27}" type="presParOf" srcId="{CE30F132-521A-415B-B9BC-E12FC66C5BE8}" destId="{FD691EE4-E72E-470C-A5A7-69FFF3D6AF23}" srcOrd="0" destOrd="0" presId="urn:microsoft.com/office/officeart/2008/layout/PictureAccentList"/>
    <dgm:cxn modelId="{EE4A9C5C-CE05-4C4C-BC41-220062D54C68}" type="presParOf" srcId="{4877B16A-CD5C-48B6-8D13-67E8CE7212A1}" destId="{5DD9D881-E0A6-4FA1-89BE-70FF3F2D519B}" srcOrd="1" destOrd="0" presId="urn:microsoft.com/office/officeart/2008/layout/PictureAccentList"/>
    <dgm:cxn modelId="{9D467E09-DA49-4C58-800B-B14D9DE91603}" type="presParOf" srcId="{5DD9D881-E0A6-4FA1-89BE-70FF3F2D519B}" destId="{61ED7302-94E8-4ACB-8215-D9081E3825DC}" srcOrd="0" destOrd="0" presId="urn:microsoft.com/office/officeart/2008/layout/PictureAccentList"/>
    <dgm:cxn modelId="{1CC69992-37F4-475A-B293-53A8C4B2986B}" type="presParOf" srcId="{61ED7302-94E8-4ACB-8215-D9081E3825DC}" destId="{18CF090C-E8E7-46E5-B9C0-DFE601FA594B}" srcOrd="0" destOrd="0" presId="urn:microsoft.com/office/officeart/2008/layout/PictureAccentList"/>
    <dgm:cxn modelId="{1F9FA436-3886-4DC1-A78B-31A8C1FB49A6}" type="presParOf" srcId="{61ED7302-94E8-4ACB-8215-D9081E3825DC}" destId="{275027FD-9A0C-498B-9B20-60A95570B9C5}" srcOrd="1" destOrd="0" presId="urn:microsoft.com/office/officeart/2008/layout/PictureAccentList"/>
    <dgm:cxn modelId="{35EBB78B-7C61-4A3A-B228-2A9EF68E07A8}" type="presParOf" srcId="{5DD9D881-E0A6-4FA1-89BE-70FF3F2D519B}" destId="{51BA2F7B-28C2-4518-9A19-1DAF1074859B}" srcOrd="1" destOrd="0" presId="urn:microsoft.com/office/officeart/2008/layout/PictureAccentList"/>
    <dgm:cxn modelId="{CFDE6815-94EF-40D2-ADCC-D2C923E6E1D7}" type="presParOf" srcId="{51BA2F7B-28C2-4518-9A19-1DAF1074859B}" destId="{1CE1AE25-6689-450E-99BD-4D6AEF124AD7}" srcOrd="0" destOrd="0" presId="urn:microsoft.com/office/officeart/2008/layout/PictureAccentList"/>
    <dgm:cxn modelId="{EB2F0A59-E37B-474F-803F-766DF47EA531}" type="presParOf" srcId="{51BA2F7B-28C2-4518-9A19-1DAF1074859B}" destId="{33EE6B60-52A6-4E66-8DFA-13925B1A94F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315C8-3FB3-49C3-A979-286EE7CECFEC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FB8D1EA-96E5-48F6-A7D1-C375D019E4C6}">
      <dgm:prSet phldrT="[Text]" custT="1"/>
      <dgm:spPr/>
      <dgm:t>
        <a:bodyPr/>
        <a:lstStyle/>
        <a:p>
          <a:pPr algn="ctr"/>
          <a:r>
            <a:rPr lang="es-EC" sz="1200">
              <a:latin typeface="Times New Roman" panose="02020603050405020304" pitchFamily="18" charset="0"/>
              <a:cs typeface="Times New Roman" panose="02020603050405020304" pitchFamily="18" charset="0"/>
            </a:rPr>
            <a:t>PLAN (Plan)</a:t>
          </a:r>
        </a:p>
      </dgm:t>
    </dgm:pt>
    <dgm:pt modelId="{0BB76337-9EAE-4170-99C1-EDBC91777597}" type="parTrans" cxnId="{004F1553-36B6-4889-90C5-75260AE0D925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75C0B-6A54-4F53-8A39-09FAF637F7F9}" type="sibTrans" cxnId="{004F1553-36B6-4889-90C5-75260AE0D925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B2D4D-F927-4492-8B15-D18C5111AB12}">
      <dgm:prSet phldrT="[Text]" custT="1"/>
      <dgm:spPr/>
      <dgm:t>
        <a:bodyPr/>
        <a:lstStyle/>
        <a:p>
          <a:pPr algn="ctr"/>
          <a:r>
            <a:rPr lang="es-EC" sz="1200">
              <a:latin typeface="Times New Roman" panose="02020603050405020304" pitchFamily="18" charset="0"/>
              <a:cs typeface="Times New Roman" panose="02020603050405020304" pitchFamily="18" charset="0"/>
            </a:rPr>
            <a:t>HACER (Do)</a:t>
          </a:r>
        </a:p>
      </dgm:t>
    </dgm:pt>
    <dgm:pt modelId="{13660D1C-AA95-4D4C-81F1-5986A9D1B062}" type="parTrans" cxnId="{CA0882D0-D1C9-4EE5-A2B6-68E40D562EC6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64E6A-A5C9-4E75-AC54-E386904D2D64}" type="sibTrans" cxnId="{CA0882D0-D1C9-4EE5-A2B6-68E40D562EC6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ACE20-1747-4BAD-93D8-733CB50024A3}">
      <dgm:prSet phldrT="[Text]" custT="1"/>
      <dgm:spPr/>
      <dgm:t>
        <a:bodyPr/>
        <a:lstStyle/>
        <a:p>
          <a:pPr algn="ctr"/>
          <a:r>
            <a:rPr lang="es-EC" sz="1200">
              <a:latin typeface="Times New Roman" panose="02020603050405020304" pitchFamily="18" charset="0"/>
              <a:cs typeface="Times New Roman" panose="02020603050405020304" pitchFamily="18" charset="0"/>
            </a:rPr>
            <a:t>VERIFICAR (Check)</a:t>
          </a:r>
        </a:p>
      </dgm:t>
    </dgm:pt>
    <dgm:pt modelId="{6FC12056-25CB-4154-991E-90262E656AA9}" type="parTrans" cxnId="{5AD7A3EA-8F97-455A-978D-15C739B4A010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6DDA-281F-46B6-8AEF-35BA861AFEE0}" type="sibTrans" cxnId="{5AD7A3EA-8F97-455A-978D-15C739B4A010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C0C2D-86D4-46E6-A74E-2FD85E55DA68}">
      <dgm:prSet phldrT="[Text]" custT="1"/>
      <dgm:spPr/>
      <dgm:t>
        <a:bodyPr/>
        <a:lstStyle/>
        <a:p>
          <a:pPr algn="ctr"/>
          <a:r>
            <a:rPr lang="es-EC" sz="1200">
              <a:latin typeface="Times New Roman" panose="02020603050405020304" pitchFamily="18" charset="0"/>
              <a:cs typeface="Times New Roman" panose="02020603050405020304" pitchFamily="18" charset="0"/>
            </a:rPr>
            <a:t>ACTUAR (Act)</a:t>
          </a:r>
        </a:p>
      </dgm:t>
    </dgm:pt>
    <dgm:pt modelId="{3614BCCC-B968-43E5-90B7-429DBA066762}" type="parTrans" cxnId="{3FDE2FF3-4187-4F31-83D8-3D35DC7864D2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53847-5E57-4359-BFB1-60C4541BC97B}" type="sibTrans" cxnId="{3FDE2FF3-4187-4F31-83D8-3D35DC7864D2}">
      <dgm:prSet/>
      <dgm:spPr/>
      <dgm:t>
        <a:bodyPr/>
        <a:lstStyle/>
        <a:p>
          <a:pPr algn="ctr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CE2BB-D774-404E-B35A-17AD411C6D99}" type="pres">
      <dgm:prSet presAssocID="{BBF315C8-3FB3-49C3-A979-286EE7CECF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16A742-F809-488F-8D38-068D59123837}" type="pres">
      <dgm:prSet presAssocID="{BBF315C8-3FB3-49C3-A979-286EE7CECFEC}" presName="cycle" presStyleCnt="0"/>
      <dgm:spPr/>
    </dgm:pt>
    <dgm:pt modelId="{4E5A8CF7-1FC5-4346-AE1B-4010C6D5B49B}" type="pres">
      <dgm:prSet presAssocID="{5FB8D1EA-96E5-48F6-A7D1-C375D019E4C6}" presName="nodeFirstNode" presStyleLbl="node1" presStyleIdx="0" presStyleCnt="4" custScaleY="635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014709-B24F-4306-A891-B542BCFE2655}" type="pres">
      <dgm:prSet presAssocID="{1E075C0B-6A54-4F53-8A39-09FAF637F7F9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A2DAB394-F916-4ADE-BDC9-E735CBD94DA4}" type="pres">
      <dgm:prSet presAssocID="{55EB2D4D-F927-4492-8B15-D18C5111AB12}" presName="nodeFollowingNodes" presStyleLbl="node1" presStyleIdx="1" presStyleCnt="4" custScaleY="625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FE4FF3-AC73-4D3F-92A0-2EB00A31BFDB}" type="pres">
      <dgm:prSet presAssocID="{F6DACE20-1747-4BAD-93D8-733CB50024A3}" presName="nodeFollowingNodes" presStyleLbl="node1" presStyleIdx="2" presStyleCnt="4" custScaleY="63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BC01F9-C52C-44EB-A85B-E641779AE396}" type="pres">
      <dgm:prSet presAssocID="{906C0C2D-86D4-46E6-A74E-2FD85E55DA68}" presName="nodeFollowingNodes" presStyleLbl="node1" presStyleIdx="3" presStyleCnt="4" custScaleY="651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DE2FF3-4187-4F31-83D8-3D35DC7864D2}" srcId="{BBF315C8-3FB3-49C3-A979-286EE7CECFEC}" destId="{906C0C2D-86D4-46E6-A74E-2FD85E55DA68}" srcOrd="3" destOrd="0" parTransId="{3614BCCC-B968-43E5-90B7-429DBA066762}" sibTransId="{41B53847-5E57-4359-BFB1-60C4541BC97B}"/>
    <dgm:cxn modelId="{14D45C0C-DB0F-4DFE-98F3-2C0C5E6A18AB}" type="presOf" srcId="{906C0C2D-86D4-46E6-A74E-2FD85E55DA68}" destId="{02BC01F9-C52C-44EB-A85B-E641779AE396}" srcOrd="0" destOrd="0" presId="urn:microsoft.com/office/officeart/2005/8/layout/cycle3"/>
    <dgm:cxn modelId="{005D4F15-8E6D-4B1E-AD81-A7DA15CADB9D}" type="presOf" srcId="{55EB2D4D-F927-4492-8B15-D18C5111AB12}" destId="{A2DAB394-F916-4ADE-BDC9-E735CBD94DA4}" srcOrd="0" destOrd="0" presId="urn:microsoft.com/office/officeart/2005/8/layout/cycle3"/>
    <dgm:cxn modelId="{B310E0A5-E5FE-48D3-9A02-AE5020DDEF62}" type="presOf" srcId="{1E075C0B-6A54-4F53-8A39-09FAF637F7F9}" destId="{BD014709-B24F-4306-A891-B542BCFE2655}" srcOrd="0" destOrd="0" presId="urn:microsoft.com/office/officeart/2005/8/layout/cycle3"/>
    <dgm:cxn modelId="{004F1553-36B6-4889-90C5-75260AE0D925}" srcId="{BBF315C8-3FB3-49C3-A979-286EE7CECFEC}" destId="{5FB8D1EA-96E5-48F6-A7D1-C375D019E4C6}" srcOrd="0" destOrd="0" parTransId="{0BB76337-9EAE-4170-99C1-EDBC91777597}" sibTransId="{1E075C0B-6A54-4F53-8A39-09FAF637F7F9}"/>
    <dgm:cxn modelId="{5AD7A3EA-8F97-455A-978D-15C739B4A010}" srcId="{BBF315C8-3FB3-49C3-A979-286EE7CECFEC}" destId="{F6DACE20-1747-4BAD-93D8-733CB50024A3}" srcOrd="2" destOrd="0" parTransId="{6FC12056-25CB-4154-991E-90262E656AA9}" sibTransId="{33AC6DDA-281F-46B6-8AEF-35BA861AFEE0}"/>
    <dgm:cxn modelId="{B1B214F6-1E6F-412D-95B2-9E9574824BF8}" type="presOf" srcId="{BBF315C8-3FB3-49C3-A979-286EE7CECFEC}" destId="{552CE2BB-D774-404E-B35A-17AD411C6D99}" srcOrd="0" destOrd="0" presId="urn:microsoft.com/office/officeart/2005/8/layout/cycle3"/>
    <dgm:cxn modelId="{5367B7F3-7C78-4010-881A-9160E53EC0F6}" type="presOf" srcId="{5FB8D1EA-96E5-48F6-A7D1-C375D019E4C6}" destId="{4E5A8CF7-1FC5-4346-AE1B-4010C6D5B49B}" srcOrd="0" destOrd="0" presId="urn:microsoft.com/office/officeart/2005/8/layout/cycle3"/>
    <dgm:cxn modelId="{BD9E996D-D9C7-4C03-9B07-9982262ECDAD}" type="presOf" srcId="{F6DACE20-1747-4BAD-93D8-733CB50024A3}" destId="{C2FE4FF3-AC73-4D3F-92A0-2EB00A31BFDB}" srcOrd="0" destOrd="0" presId="urn:microsoft.com/office/officeart/2005/8/layout/cycle3"/>
    <dgm:cxn modelId="{CA0882D0-D1C9-4EE5-A2B6-68E40D562EC6}" srcId="{BBF315C8-3FB3-49C3-A979-286EE7CECFEC}" destId="{55EB2D4D-F927-4492-8B15-D18C5111AB12}" srcOrd="1" destOrd="0" parTransId="{13660D1C-AA95-4D4C-81F1-5986A9D1B062}" sibTransId="{83664E6A-A5C9-4E75-AC54-E386904D2D64}"/>
    <dgm:cxn modelId="{F0F2D683-29D3-471B-8FE7-088BE91D784F}" type="presParOf" srcId="{552CE2BB-D774-404E-B35A-17AD411C6D99}" destId="{5A16A742-F809-488F-8D38-068D59123837}" srcOrd="0" destOrd="0" presId="urn:microsoft.com/office/officeart/2005/8/layout/cycle3"/>
    <dgm:cxn modelId="{542E811C-E29D-43BE-A2BF-2D246ADCF324}" type="presParOf" srcId="{5A16A742-F809-488F-8D38-068D59123837}" destId="{4E5A8CF7-1FC5-4346-AE1B-4010C6D5B49B}" srcOrd="0" destOrd="0" presId="urn:microsoft.com/office/officeart/2005/8/layout/cycle3"/>
    <dgm:cxn modelId="{5A5DA2A3-46DE-4432-B918-923AEFB8FD02}" type="presParOf" srcId="{5A16A742-F809-488F-8D38-068D59123837}" destId="{BD014709-B24F-4306-A891-B542BCFE2655}" srcOrd="1" destOrd="0" presId="urn:microsoft.com/office/officeart/2005/8/layout/cycle3"/>
    <dgm:cxn modelId="{7823BEB8-3AD2-47F3-B16A-6D7E55643F27}" type="presParOf" srcId="{5A16A742-F809-488F-8D38-068D59123837}" destId="{A2DAB394-F916-4ADE-BDC9-E735CBD94DA4}" srcOrd="2" destOrd="0" presId="urn:microsoft.com/office/officeart/2005/8/layout/cycle3"/>
    <dgm:cxn modelId="{A36326DC-61E2-4D05-9AB9-B6E51C74AE6E}" type="presParOf" srcId="{5A16A742-F809-488F-8D38-068D59123837}" destId="{C2FE4FF3-AC73-4D3F-92A0-2EB00A31BFDB}" srcOrd="3" destOrd="0" presId="urn:microsoft.com/office/officeart/2005/8/layout/cycle3"/>
    <dgm:cxn modelId="{49CF93A5-772E-42D6-B2E9-07EDACE2140B}" type="presParOf" srcId="{5A16A742-F809-488F-8D38-068D59123837}" destId="{02BC01F9-C52C-44EB-A85B-E641779AE39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1EE4-E72E-470C-A5A7-69FFF3D6AF23}">
      <dsp:nvSpPr>
        <dsp:cNvPr id="0" name=""/>
        <dsp:cNvSpPr/>
      </dsp:nvSpPr>
      <dsp:spPr>
        <a:xfrm>
          <a:off x="428964" y="2206"/>
          <a:ext cx="8106558" cy="13267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u="sng" kern="1200" dirty="0" smtClean="0"/>
            <a:t>Implementar</a:t>
          </a:r>
          <a:r>
            <a:rPr lang="es-ES" sz="2900" kern="1200" dirty="0" smtClean="0"/>
            <a:t> un sistema de Gestión de  Procesos en la </a:t>
          </a:r>
          <a:r>
            <a:rPr lang="es-ES" sz="2900" kern="1200" dirty="0" err="1" smtClean="0"/>
            <a:t>FEDEME</a:t>
          </a:r>
          <a:r>
            <a:rPr lang="es-ES" sz="2900" kern="1200" dirty="0" smtClean="0"/>
            <a:t> a través del Ciclo de Mejora Continua.</a:t>
          </a:r>
          <a:endParaRPr lang="es-EC" sz="2900" kern="1200" dirty="0"/>
        </a:p>
      </dsp:txBody>
      <dsp:txXfrm>
        <a:off x="467823" y="41065"/>
        <a:ext cx="8028840" cy="1249032"/>
      </dsp:txXfrm>
    </dsp:sp>
    <dsp:sp modelId="{18CF090C-E8E7-46E5-B9C0-DFE601FA594B}">
      <dsp:nvSpPr>
        <dsp:cNvPr id="0" name=""/>
        <dsp:cNvSpPr/>
      </dsp:nvSpPr>
      <dsp:spPr>
        <a:xfrm>
          <a:off x="428964" y="1567772"/>
          <a:ext cx="1326750" cy="132675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75027FD-9A0C-498B-9B20-60A95570B9C5}">
      <dsp:nvSpPr>
        <dsp:cNvPr id="0" name=""/>
        <dsp:cNvSpPr/>
      </dsp:nvSpPr>
      <dsp:spPr>
        <a:xfrm>
          <a:off x="1835320" y="1567772"/>
          <a:ext cx="6700202" cy="132675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u="sng" kern="1200" dirty="0" smtClean="0">
              <a:solidFill>
                <a:schemeClr val="tx1"/>
              </a:solidFill>
            </a:rPr>
            <a:t>Describir</a:t>
          </a:r>
          <a:r>
            <a:rPr lang="es-EC" sz="1800" kern="1200" dirty="0" smtClean="0">
              <a:solidFill>
                <a:schemeClr val="tx1"/>
              </a:solidFill>
            </a:rPr>
            <a:t> la situación actual mediante la elaboración de un análisis crítico de sus actuales componentes, recursos y capacidades, para comprender sus fortalezas y debilidades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900098" y="1632550"/>
        <a:ext cx="6570646" cy="1197194"/>
      </dsp:txXfrm>
    </dsp:sp>
    <dsp:sp modelId="{1CE1AE25-6689-450E-99BD-4D6AEF124AD7}">
      <dsp:nvSpPr>
        <dsp:cNvPr id="0" name=""/>
        <dsp:cNvSpPr/>
      </dsp:nvSpPr>
      <dsp:spPr>
        <a:xfrm>
          <a:off x="428964" y="3053733"/>
          <a:ext cx="1326750" cy="13267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3EE6B60-52A6-4E66-8DFA-13925B1A94F4}">
      <dsp:nvSpPr>
        <dsp:cNvPr id="0" name=""/>
        <dsp:cNvSpPr/>
      </dsp:nvSpPr>
      <dsp:spPr>
        <a:xfrm>
          <a:off x="1835320" y="3053733"/>
          <a:ext cx="6700202" cy="1326750"/>
        </a:xfrm>
        <a:prstGeom prst="roundRect">
          <a:avLst>
            <a:gd name="adj" fmla="val 166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u="sng" kern="1200" dirty="0" smtClean="0">
              <a:solidFill>
                <a:schemeClr val="tx1"/>
              </a:solidFill>
            </a:rPr>
            <a:t>Identificar</a:t>
          </a:r>
          <a:r>
            <a:rPr lang="es-EC" sz="1800" kern="1200" dirty="0" smtClean="0">
              <a:solidFill>
                <a:schemeClr val="tx1"/>
              </a:solidFill>
            </a:rPr>
            <a:t> las áreas y unidades operativas y administrativas que posee la FEDEME, mediante la determinación de actividades, recursos, productos y servicios que esta entrega, para </a:t>
          </a:r>
          <a:r>
            <a:rPr lang="es-ES" sz="1800" kern="1200" dirty="0" smtClean="0">
              <a:solidFill>
                <a:schemeClr val="tx1"/>
              </a:solidFill>
            </a:rPr>
            <a:t>documentar los manuales de procesos que sirvan como herramienta base para iniciar con la implementación</a:t>
          </a:r>
          <a:endParaRPr lang="es-EC" sz="1800" b="1" u="sng" kern="1200" dirty="0">
            <a:solidFill>
              <a:schemeClr val="tx1"/>
            </a:solidFill>
          </a:endParaRPr>
        </a:p>
      </dsp:txBody>
      <dsp:txXfrm>
        <a:off x="1900098" y="3118511"/>
        <a:ext cx="6570646" cy="1197194"/>
      </dsp:txXfrm>
    </dsp:sp>
    <dsp:sp modelId="{7DDCD57E-CE95-4DD1-AF0C-2BF8A40CE647}">
      <dsp:nvSpPr>
        <dsp:cNvPr id="0" name=""/>
        <dsp:cNvSpPr/>
      </dsp:nvSpPr>
      <dsp:spPr>
        <a:xfrm>
          <a:off x="428964" y="4539694"/>
          <a:ext cx="1326750" cy="132675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C93FAF40-A0B7-4744-8F90-A70584E283DF}">
      <dsp:nvSpPr>
        <dsp:cNvPr id="0" name=""/>
        <dsp:cNvSpPr/>
      </dsp:nvSpPr>
      <dsp:spPr>
        <a:xfrm>
          <a:off x="1835320" y="4539694"/>
          <a:ext cx="6700202" cy="1326750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>
              <a:solidFill>
                <a:schemeClr val="tx1"/>
              </a:solidFill>
            </a:rPr>
            <a:t>Implementar</a:t>
          </a:r>
          <a:r>
            <a:rPr lang="es-ES" sz="1800" kern="1200" dirty="0" smtClean="0">
              <a:solidFill>
                <a:schemeClr val="tx1"/>
              </a:solidFill>
            </a:rPr>
            <a:t> los procesos mediante la socialización a todos los involucrados con la Federación para iniciar con un cambio organizacional</a:t>
          </a:r>
          <a:endParaRPr lang="es-EC" sz="1800" b="1" u="sng" kern="1200" dirty="0">
            <a:solidFill>
              <a:schemeClr val="tx1"/>
            </a:solidFill>
          </a:endParaRPr>
        </a:p>
      </dsp:txBody>
      <dsp:txXfrm>
        <a:off x="1900098" y="4604472"/>
        <a:ext cx="6570646" cy="1197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A13F8-10B3-41DD-B8E3-9A462AE4ACB7}">
      <dsp:nvSpPr>
        <dsp:cNvPr id="0" name=""/>
        <dsp:cNvSpPr/>
      </dsp:nvSpPr>
      <dsp:spPr>
        <a:xfrm>
          <a:off x="0" y="0"/>
          <a:ext cx="1708118" cy="17081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60C29-1EFB-4D7B-82CA-9200E9B17A2F}">
      <dsp:nvSpPr>
        <dsp:cNvPr id="0" name=""/>
        <dsp:cNvSpPr/>
      </dsp:nvSpPr>
      <dsp:spPr>
        <a:xfrm>
          <a:off x="854059" y="0"/>
          <a:ext cx="2790051" cy="1708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Identificar las actividades esenciales y tareas de cada miembro.</a:t>
          </a:r>
          <a:endParaRPr lang="es-ES" sz="1300" kern="1200"/>
        </a:p>
      </dsp:txBody>
      <dsp:txXfrm>
        <a:off x="854059" y="0"/>
        <a:ext cx="2790051" cy="512436"/>
      </dsp:txXfrm>
    </dsp:sp>
    <dsp:sp modelId="{5A5F272F-B4FB-4EC6-838B-56EAEBF64C3D}">
      <dsp:nvSpPr>
        <dsp:cNvPr id="0" name=""/>
        <dsp:cNvSpPr/>
      </dsp:nvSpPr>
      <dsp:spPr>
        <a:xfrm>
          <a:off x="298921" y="512436"/>
          <a:ext cx="1110275" cy="111027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E68B0-7D0A-4212-BC2C-93EADBDBCCA5}">
      <dsp:nvSpPr>
        <dsp:cNvPr id="0" name=""/>
        <dsp:cNvSpPr/>
      </dsp:nvSpPr>
      <dsp:spPr>
        <a:xfrm>
          <a:off x="854059" y="512436"/>
          <a:ext cx="2790051" cy="1110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Identificar los procedimientos en cada área de trabajo </a:t>
          </a:r>
          <a:endParaRPr lang="es-ES" sz="1300" kern="1200" dirty="0"/>
        </a:p>
      </dsp:txBody>
      <dsp:txXfrm>
        <a:off x="854059" y="512436"/>
        <a:ext cx="2790051" cy="512434"/>
      </dsp:txXfrm>
    </dsp:sp>
    <dsp:sp modelId="{606E0B41-4E3E-43DA-B455-70CBC083367C}">
      <dsp:nvSpPr>
        <dsp:cNvPr id="0" name=""/>
        <dsp:cNvSpPr/>
      </dsp:nvSpPr>
      <dsp:spPr>
        <a:xfrm>
          <a:off x="597841" y="1024871"/>
          <a:ext cx="512434" cy="51243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41BE4-B0D9-4718-B052-F45BB6DFE0BF}">
      <dsp:nvSpPr>
        <dsp:cNvPr id="0" name=""/>
        <dsp:cNvSpPr/>
      </dsp:nvSpPr>
      <dsp:spPr>
        <a:xfrm>
          <a:off x="854059" y="1024871"/>
          <a:ext cx="2790051" cy="512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Proponer cambios en la infraestructura organizativa  </a:t>
          </a:r>
          <a:endParaRPr lang="es-ES" sz="1300" kern="1200"/>
        </a:p>
      </dsp:txBody>
      <dsp:txXfrm>
        <a:off x="854059" y="1024871"/>
        <a:ext cx="2790051" cy="512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7C648-4FAA-49A5-9819-7692A30A0AEF}">
      <dsp:nvSpPr>
        <dsp:cNvPr id="0" name=""/>
        <dsp:cNvSpPr/>
      </dsp:nvSpPr>
      <dsp:spPr>
        <a:xfrm>
          <a:off x="1266" y="0"/>
          <a:ext cx="1970090" cy="418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Evaluación inicial</a:t>
          </a:r>
          <a:endParaRPr lang="es-ES" sz="2700" b="1" kern="1200" dirty="0"/>
        </a:p>
      </dsp:txBody>
      <dsp:txXfrm>
        <a:off x="1266" y="1673610"/>
        <a:ext cx="1970090" cy="1673610"/>
      </dsp:txXfrm>
    </dsp:sp>
    <dsp:sp modelId="{5CAF3F7F-7B35-4D68-9767-09FB7441099A}">
      <dsp:nvSpPr>
        <dsp:cNvPr id="0" name=""/>
        <dsp:cNvSpPr/>
      </dsp:nvSpPr>
      <dsp:spPr>
        <a:xfrm rot="5119455">
          <a:off x="289671" y="251041"/>
          <a:ext cx="1393280" cy="13932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A9EB2-35F9-43FB-9991-9FAE998F2102}">
      <dsp:nvSpPr>
        <dsp:cNvPr id="0" name=""/>
        <dsp:cNvSpPr/>
      </dsp:nvSpPr>
      <dsp:spPr>
        <a:xfrm>
          <a:off x="2030458" y="0"/>
          <a:ext cx="1970090" cy="4184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Medición en base a históricos</a:t>
          </a:r>
          <a:endParaRPr lang="es-ES" sz="2700" kern="1200" dirty="0"/>
        </a:p>
      </dsp:txBody>
      <dsp:txXfrm>
        <a:off x="2030458" y="1673610"/>
        <a:ext cx="1970090" cy="1673610"/>
      </dsp:txXfrm>
    </dsp:sp>
    <dsp:sp modelId="{3280759A-059F-479D-8E69-C2B61C6722FD}">
      <dsp:nvSpPr>
        <dsp:cNvPr id="0" name=""/>
        <dsp:cNvSpPr/>
      </dsp:nvSpPr>
      <dsp:spPr>
        <a:xfrm>
          <a:off x="2318863" y="251041"/>
          <a:ext cx="1393280" cy="13932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57B03-F6FB-40C7-9001-6418F2052817}">
      <dsp:nvSpPr>
        <dsp:cNvPr id="0" name=""/>
        <dsp:cNvSpPr/>
      </dsp:nvSpPr>
      <dsp:spPr>
        <a:xfrm>
          <a:off x="4060912" y="0"/>
          <a:ext cx="1970090" cy="41840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Línea base planteada</a:t>
          </a:r>
          <a:endParaRPr lang="es-ES" sz="2700" kern="1200" dirty="0"/>
        </a:p>
      </dsp:txBody>
      <dsp:txXfrm>
        <a:off x="4060912" y="1673610"/>
        <a:ext cx="1970090" cy="1673610"/>
      </dsp:txXfrm>
    </dsp:sp>
    <dsp:sp modelId="{B4BFCAE5-B92B-4E2E-8ECB-17F0F290F8B5}">
      <dsp:nvSpPr>
        <dsp:cNvPr id="0" name=""/>
        <dsp:cNvSpPr/>
      </dsp:nvSpPr>
      <dsp:spPr>
        <a:xfrm>
          <a:off x="4348056" y="251041"/>
          <a:ext cx="1393280" cy="13932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0D0E6-5A07-430E-B1C8-66BA22FDDD74}">
      <dsp:nvSpPr>
        <dsp:cNvPr id="0" name=""/>
        <dsp:cNvSpPr/>
      </dsp:nvSpPr>
      <dsp:spPr>
        <a:xfrm>
          <a:off x="241240" y="3347219"/>
          <a:ext cx="5548527" cy="62760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1EE4-E72E-470C-A5A7-69FFF3D6AF23}">
      <dsp:nvSpPr>
        <dsp:cNvPr id="0" name=""/>
        <dsp:cNvSpPr/>
      </dsp:nvSpPr>
      <dsp:spPr>
        <a:xfrm>
          <a:off x="0" y="0"/>
          <a:ext cx="8136904" cy="17461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u="sng" kern="1200" dirty="0" smtClean="0">
              <a:solidFill>
                <a:schemeClr val="tx1"/>
              </a:solidFill>
            </a:rPr>
            <a:t>Evaluar el Sistema de Procesos implementados </a:t>
          </a:r>
          <a:r>
            <a:rPr lang="es-EC" sz="2400" kern="1200" dirty="0" smtClean="0">
              <a:solidFill>
                <a:schemeClr val="tx1"/>
              </a:solidFill>
            </a:rPr>
            <a:t>en la FEDEME, a través de la aplicación de instrumentos de medida (Indicadores) que permitan determinar el nivel de efectividad y oportunidades de mejora en los procesos críticos con el fin de alcanzar productos y servicios de calidad.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1144" y="51144"/>
        <a:ext cx="8034616" cy="1643909"/>
      </dsp:txXfrm>
    </dsp:sp>
    <dsp:sp modelId="{18CF090C-E8E7-46E5-B9C0-DFE601FA594B}">
      <dsp:nvSpPr>
        <dsp:cNvPr id="0" name=""/>
        <dsp:cNvSpPr/>
      </dsp:nvSpPr>
      <dsp:spPr>
        <a:xfrm>
          <a:off x="0" y="1982744"/>
          <a:ext cx="1314146" cy="1314146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75027FD-9A0C-498B-9B20-60A95570B9C5}">
      <dsp:nvSpPr>
        <dsp:cNvPr id="0" name=""/>
        <dsp:cNvSpPr/>
      </dsp:nvSpPr>
      <dsp:spPr>
        <a:xfrm>
          <a:off x="1392994" y="1982744"/>
          <a:ext cx="6743909" cy="131414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>
              <a:solidFill>
                <a:schemeClr val="tx1"/>
              </a:solidFill>
            </a:rPr>
            <a:t>Evaluar el desempeño y resultado de los procesos implementados</a:t>
          </a:r>
          <a:r>
            <a:rPr lang="es-ES" sz="2000" kern="1200" dirty="0" smtClean="0">
              <a:solidFill>
                <a:schemeClr val="tx1"/>
              </a:solidFill>
            </a:rPr>
            <a:t>, mediante el uso de instrumentos de medida (Indicadores), a fin de identificar los procesos críticos.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1457157" y="2046907"/>
        <a:ext cx="6615583" cy="1185820"/>
      </dsp:txXfrm>
    </dsp:sp>
    <dsp:sp modelId="{1CE1AE25-6689-450E-99BD-4D6AEF124AD7}">
      <dsp:nvSpPr>
        <dsp:cNvPr id="0" name=""/>
        <dsp:cNvSpPr/>
      </dsp:nvSpPr>
      <dsp:spPr>
        <a:xfrm>
          <a:off x="0" y="3698512"/>
          <a:ext cx="1314146" cy="13141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3EE6B60-52A6-4E66-8DFA-13925B1A94F4}">
      <dsp:nvSpPr>
        <dsp:cNvPr id="0" name=""/>
        <dsp:cNvSpPr/>
      </dsp:nvSpPr>
      <dsp:spPr>
        <a:xfrm>
          <a:off x="1392994" y="3454587"/>
          <a:ext cx="6743909" cy="1801996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>
              <a:solidFill>
                <a:schemeClr val="tx1"/>
              </a:solidFill>
            </a:rPr>
            <a:t>Identificar oportunidades de mejora en los procesos críticos identificados</a:t>
          </a:r>
          <a:r>
            <a:rPr lang="es-ES" sz="2000" kern="1200" dirty="0" smtClean="0">
              <a:solidFill>
                <a:schemeClr val="tx1"/>
              </a:solidFill>
            </a:rPr>
            <a:t>, aplicando herramientas que permita técnicamente, mejorar la eficacia, la eficiencia y los niveles de calidad en los productos y servicios ofertados.    </a:t>
          </a:r>
          <a:endParaRPr lang="es-EC" sz="2000" b="1" u="sng" kern="1200" dirty="0">
            <a:solidFill>
              <a:schemeClr val="tx1"/>
            </a:solidFill>
          </a:endParaRPr>
        </a:p>
      </dsp:txBody>
      <dsp:txXfrm>
        <a:off x="1480976" y="3542569"/>
        <a:ext cx="6567945" cy="1626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4709-B24F-4306-A891-B542BCFE2655}">
      <dsp:nvSpPr>
        <dsp:cNvPr id="0" name=""/>
        <dsp:cNvSpPr/>
      </dsp:nvSpPr>
      <dsp:spPr>
        <a:xfrm>
          <a:off x="714624" y="-16715"/>
          <a:ext cx="2006969" cy="2006969"/>
        </a:xfrm>
        <a:prstGeom prst="circularArrow">
          <a:avLst>
            <a:gd name="adj1" fmla="val 4668"/>
            <a:gd name="adj2" fmla="val 272909"/>
            <a:gd name="adj3" fmla="val 13277989"/>
            <a:gd name="adj4" fmla="val 17734254"/>
            <a:gd name="adj5" fmla="val 484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A8CF7-1FC5-4346-AE1B-4010C6D5B49B}">
      <dsp:nvSpPr>
        <dsp:cNvPr id="0" name=""/>
        <dsp:cNvSpPr/>
      </dsp:nvSpPr>
      <dsp:spPr>
        <a:xfrm>
          <a:off x="1129186" y="108382"/>
          <a:ext cx="1177844" cy="3745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PLAN (Plan)</a:t>
          </a:r>
        </a:p>
      </dsp:txBody>
      <dsp:txXfrm>
        <a:off x="1147470" y="126666"/>
        <a:ext cx="1141276" cy="337980"/>
      </dsp:txXfrm>
    </dsp:sp>
    <dsp:sp modelId="{A2DAB394-F916-4ADE-BDC9-E735CBD94DA4}">
      <dsp:nvSpPr>
        <dsp:cNvPr id="0" name=""/>
        <dsp:cNvSpPr/>
      </dsp:nvSpPr>
      <dsp:spPr>
        <a:xfrm>
          <a:off x="1849822" y="832062"/>
          <a:ext cx="1177844" cy="3684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HACER (Do)</a:t>
          </a:r>
        </a:p>
      </dsp:txBody>
      <dsp:txXfrm>
        <a:off x="1867809" y="850049"/>
        <a:ext cx="1141870" cy="332485"/>
      </dsp:txXfrm>
    </dsp:sp>
    <dsp:sp modelId="{C2FE4FF3-AC73-4D3F-92A0-2EB00A31BFDB}">
      <dsp:nvSpPr>
        <dsp:cNvPr id="0" name=""/>
        <dsp:cNvSpPr/>
      </dsp:nvSpPr>
      <dsp:spPr>
        <a:xfrm>
          <a:off x="1129186" y="1550684"/>
          <a:ext cx="1177844" cy="3724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VERIFICAR (Check)</a:t>
          </a:r>
        </a:p>
      </dsp:txBody>
      <dsp:txXfrm>
        <a:off x="1147369" y="1568867"/>
        <a:ext cx="1141478" cy="336121"/>
      </dsp:txXfrm>
    </dsp:sp>
    <dsp:sp modelId="{02BC01F9-C52C-44EB-A85B-E641779AE396}">
      <dsp:nvSpPr>
        <dsp:cNvPr id="0" name=""/>
        <dsp:cNvSpPr/>
      </dsp:nvSpPr>
      <dsp:spPr>
        <a:xfrm>
          <a:off x="408551" y="824406"/>
          <a:ext cx="1177844" cy="3837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ACTUAR (Act)</a:t>
          </a:r>
        </a:p>
      </dsp:txBody>
      <dsp:txXfrm>
        <a:off x="427285" y="843140"/>
        <a:ext cx="1140376" cy="346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9BF9E-E41B-49C4-BE73-C64434F47AAA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8A71-562E-4313-BB07-1AD114FFE3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4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75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08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457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01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6000" dirty="0" smtClean="0"/>
              <a:t>DIEGO</a:t>
            </a:r>
            <a:endParaRPr lang="es-EC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2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HASTA AQUI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7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67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72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79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0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8A71-562E-4313-BB07-1AD114FFE380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24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50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44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01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19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6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4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9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3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74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96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2BB5-3C60-47CE-BB79-74ED4EFBF3C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FB29-C168-46B6-B535-4BFC2D7A9F24}" type="slidenum">
              <a:rPr lang="es-ES" smtClean="0"/>
              <a:t>‹#›</a:t>
            </a:fld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7800" r="6006" b="4099"/>
          <a:stretch/>
        </p:blipFill>
        <p:spPr>
          <a:xfrm>
            <a:off x="5025" y="2760"/>
            <a:ext cx="1681304" cy="5040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4" y="11394"/>
            <a:ext cx="708653" cy="7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47.jpeg"/><Relationship Id="rId5" Type="http://schemas.openxmlformats.org/officeDocument/2006/relationships/image" Target="../media/image46.png"/><Relationship Id="rId10" Type="http://schemas.microsoft.com/office/2007/relationships/diagramDrawing" Target="../diagrams/drawing2.xml"/><Relationship Id="rId4" Type="http://schemas.openxmlformats.org/officeDocument/2006/relationships/image" Target="../media/image45.jpeg"/><Relationship Id="rId9" Type="http://schemas.openxmlformats.org/officeDocument/2006/relationships/diagramColors" Target="../diagrams/colors2.xml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-23920" y="2204866"/>
            <a:ext cx="9144000" cy="1514261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IMPLEMENTACIÓN DE UN SISTEMA DE PROCESOS EN LA FEDERACIÓN DEPORTIVA MILITAR ECUATORIANA (FEDEME)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1853" r="7476" b="6402"/>
          <a:stretch/>
        </p:blipFill>
        <p:spPr>
          <a:xfrm>
            <a:off x="3419872" y="17654"/>
            <a:ext cx="2255850" cy="547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7933" y="564738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s-EC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VICERRECTORADO DE INVESTIGACIÓN, INNOVACIÓN Y TRANSFERENCIA DE TECNOLOGÍA</a:t>
            </a:r>
          </a:p>
          <a:p>
            <a:pPr algn="ctr"/>
            <a:r>
              <a:rPr lang="es-EC" sz="1200" b="1" dirty="0">
                <a:ea typeface="Calibri" panose="020F0502020204030204" pitchFamily="34" charset="0"/>
              </a:rPr>
              <a:t>CENTRO DE POSGRADOS</a:t>
            </a:r>
            <a:endParaRPr lang="es-EC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1328668" y="1076067"/>
            <a:ext cx="6486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PROYECTO DE TITULACIÓN No. 1</a:t>
            </a:r>
          </a:p>
          <a:p>
            <a:pPr algn="ctr"/>
            <a:r>
              <a:rPr lang="es-EC" sz="1400" b="1" dirty="0"/>
              <a:t>PREVIO A LA OBTENCIÓN DEL TÍTULO DE </a:t>
            </a:r>
          </a:p>
          <a:p>
            <a:pPr algn="ctr"/>
            <a:r>
              <a:rPr lang="es-EC" sz="1400" b="1" dirty="0"/>
              <a:t>MAGISTER EN GESTIÓN DE LA CALIDAD Y PRODUCTIVIDAD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1797" y="48401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b="1" dirty="0"/>
              <a:t>AUTORES:</a:t>
            </a:r>
          </a:p>
          <a:p>
            <a:pPr algn="ctr"/>
            <a:r>
              <a:rPr lang="es-EC" sz="1400" dirty="0"/>
              <a:t>MAYO. JUAN CARLOS FUERTES</a:t>
            </a:r>
          </a:p>
          <a:p>
            <a:pPr algn="ctr"/>
            <a:r>
              <a:rPr lang="es-EC" sz="1400" dirty="0"/>
              <a:t>MAYO. DIEGO VEGA</a:t>
            </a:r>
          </a:p>
          <a:p>
            <a:pPr algn="ctr"/>
            <a:endParaRPr lang="es-EC" sz="1400" dirty="0"/>
          </a:p>
          <a:p>
            <a:pPr algn="ctr"/>
            <a:r>
              <a:rPr lang="es-EC" sz="1400" b="1" dirty="0"/>
              <a:t>DIRECTOR:</a:t>
            </a:r>
          </a:p>
          <a:p>
            <a:pPr algn="ctr"/>
            <a:r>
              <a:rPr lang="es-EC" sz="1400" dirty="0"/>
              <a:t>ING. JORGE RODRIGUEZ, MGS</a:t>
            </a:r>
          </a:p>
          <a:p>
            <a:pPr algn="ctr"/>
            <a:endParaRPr lang="es-EC" sz="1400" dirty="0"/>
          </a:p>
          <a:p>
            <a:pPr algn="ctr"/>
            <a:r>
              <a:rPr lang="es-EC" sz="1400" dirty="0"/>
              <a:t>Sangolquí,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05" y="3719127"/>
            <a:ext cx="1390483" cy="9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o 82"/>
          <p:cNvGrpSpPr/>
          <p:nvPr/>
        </p:nvGrpSpPr>
        <p:grpSpPr>
          <a:xfrm>
            <a:off x="1485367" y="189102"/>
            <a:ext cx="6248284" cy="6453364"/>
            <a:chOff x="1429773" y="164436"/>
            <a:chExt cx="6248284" cy="6453364"/>
          </a:xfrm>
        </p:grpSpPr>
        <p:sp>
          <p:nvSpPr>
            <p:cNvPr id="82" name="Elipse 81"/>
            <p:cNvSpPr/>
            <p:nvPr/>
          </p:nvSpPr>
          <p:spPr>
            <a:xfrm>
              <a:off x="1429773" y="424729"/>
              <a:ext cx="6166564" cy="6080550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1618374" y="581093"/>
              <a:ext cx="6059683" cy="6036707"/>
              <a:chOff x="1618374" y="581093"/>
              <a:chExt cx="6059683" cy="6036707"/>
            </a:xfrm>
            <a:effectLst/>
          </p:grpSpPr>
          <p:sp>
            <p:nvSpPr>
              <p:cNvPr id="56" name="Forma libre 55"/>
              <p:cNvSpPr>
                <a:spLocks/>
              </p:cNvSpPr>
              <p:nvPr/>
            </p:nvSpPr>
            <p:spPr>
              <a:xfrm rot="16200000">
                <a:off x="1466369" y="1702494"/>
                <a:ext cx="1888010" cy="158400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1136" t="1378" r="1136" b="1378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Forma libre 49"/>
              <p:cNvSpPr/>
              <p:nvPr/>
            </p:nvSpPr>
            <p:spPr>
              <a:xfrm>
                <a:off x="4606124" y="581093"/>
                <a:ext cx="1888010" cy="158746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Forma libre 50"/>
              <p:cNvSpPr/>
              <p:nvPr/>
            </p:nvSpPr>
            <p:spPr>
              <a:xfrm rot="2688312">
                <a:off x="5790047" y="1928383"/>
                <a:ext cx="1888010" cy="158746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Forma libre 51"/>
              <p:cNvSpPr/>
              <p:nvPr/>
            </p:nvSpPr>
            <p:spPr>
              <a:xfrm rot="5400000">
                <a:off x="5670002" y="3718920"/>
                <a:ext cx="1888009" cy="158746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" name="Forma libre 52"/>
              <p:cNvSpPr>
                <a:spLocks/>
              </p:cNvSpPr>
              <p:nvPr/>
            </p:nvSpPr>
            <p:spPr>
              <a:xfrm rot="8040000">
                <a:off x="4321242" y="4880065"/>
                <a:ext cx="1888010" cy="158746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s-ES"/>
              </a:p>
            </p:txBody>
          </p:sp>
          <p:sp>
            <p:nvSpPr>
              <p:cNvPr id="55" name="Forma libre 54"/>
              <p:cNvSpPr/>
              <p:nvPr/>
            </p:nvSpPr>
            <p:spPr>
              <a:xfrm flipH="1">
                <a:off x="2531977" y="581093"/>
                <a:ext cx="1888010" cy="158746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Forma libre 56"/>
              <p:cNvSpPr/>
              <p:nvPr/>
            </p:nvSpPr>
            <p:spPr>
              <a:xfrm rot="16200000" flipH="1">
                <a:off x="1468099" y="3718920"/>
                <a:ext cx="1888009" cy="158746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Forma libre 57"/>
              <p:cNvSpPr/>
              <p:nvPr/>
            </p:nvSpPr>
            <p:spPr>
              <a:xfrm rot="13496019" flipH="1">
                <a:off x="2816859" y="4894008"/>
                <a:ext cx="1888010" cy="1587460"/>
              </a:xfrm>
              <a:custGeom>
                <a:avLst/>
                <a:gdLst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5300 w 2228850"/>
                  <a:gd name="connsiteY2" fmla="*/ 1433513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71500 w 2228850"/>
                  <a:gd name="connsiteY3" fmla="*/ 1776413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6775 w 2228850"/>
                  <a:gd name="connsiteY4" fmla="*/ 1581150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66900"/>
                  <a:gd name="connsiteX1" fmla="*/ 0 w 2228850"/>
                  <a:gd name="connsiteY1" fmla="*/ 1343025 h 1866900"/>
                  <a:gd name="connsiteX2" fmla="*/ 497681 w 2228850"/>
                  <a:gd name="connsiteY2" fmla="*/ 1428751 h 1866900"/>
                  <a:gd name="connsiteX3" fmla="*/ 561975 w 2228850"/>
                  <a:gd name="connsiteY3" fmla="*/ 1783557 h 1866900"/>
                  <a:gd name="connsiteX4" fmla="*/ 862013 w 2228850"/>
                  <a:gd name="connsiteY4" fmla="*/ 1576388 h 1866900"/>
                  <a:gd name="connsiteX5" fmla="*/ 1290638 w 2228850"/>
                  <a:gd name="connsiteY5" fmla="*/ 1866900 h 1866900"/>
                  <a:gd name="connsiteX6" fmla="*/ 2228850 w 2228850"/>
                  <a:gd name="connsiteY6" fmla="*/ 919163 h 1866900"/>
                  <a:gd name="connsiteX7" fmla="*/ 0 w 2228850"/>
                  <a:gd name="connsiteY7" fmla="*/ 0 h 1866900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  <a:gd name="connsiteX0" fmla="*/ 0 w 2228850"/>
                  <a:gd name="connsiteY0" fmla="*/ 0 h 1874043"/>
                  <a:gd name="connsiteX1" fmla="*/ 0 w 2228850"/>
                  <a:gd name="connsiteY1" fmla="*/ 1343025 h 1874043"/>
                  <a:gd name="connsiteX2" fmla="*/ 497681 w 2228850"/>
                  <a:gd name="connsiteY2" fmla="*/ 1428751 h 1874043"/>
                  <a:gd name="connsiteX3" fmla="*/ 561975 w 2228850"/>
                  <a:gd name="connsiteY3" fmla="*/ 1783557 h 1874043"/>
                  <a:gd name="connsiteX4" fmla="*/ 862013 w 2228850"/>
                  <a:gd name="connsiteY4" fmla="*/ 1576388 h 1874043"/>
                  <a:gd name="connsiteX5" fmla="*/ 1278731 w 2228850"/>
                  <a:gd name="connsiteY5" fmla="*/ 1874043 h 1874043"/>
                  <a:gd name="connsiteX6" fmla="*/ 2228850 w 2228850"/>
                  <a:gd name="connsiteY6" fmla="*/ 919163 h 1874043"/>
                  <a:gd name="connsiteX7" fmla="*/ 0 w 2228850"/>
                  <a:gd name="connsiteY7" fmla="*/ 0 h 18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8850" h="1874043">
                    <a:moveTo>
                      <a:pt x="0" y="0"/>
                    </a:moveTo>
                    <a:lnTo>
                      <a:pt x="0" y="1343025"/>
                    </a:lnTo>
                    <a:cubicBezTo>
                      <a:pt x="169862" y="1346994"/>
                      <a:pt x="358775" y="1374775"/>
                      <a:pt x="497681" y="1428751"/>
                    </a:cubicBezTo>
                    <a:lnTo>
                      <a:pt x="561975" y="1783557"/>
                    </a:lnTo>
                    <a:lnTo>
                      <a:pt x="862013" y="1576388"/>
                    </a:lnTo>
                    <a:cubicBezTo>
                      <a:pt x="1004888" y="1656556"/>
                      <a:pt x="1154906" y="1751013"/>
                      <a:pt x="1278731" y="1874043"/>
                    </a:cubicBezTo>
                    <a:lnTo>
                      <a:pt x="2228850" y="919163"/>
                    </a:lnTo>
                    <a:cubicBezTo>
                      <a:pt x="1466850" y="203200"/>
                      <a:pt x="616744" y="32544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6" name="1 Título"/>
            <p:cNvSpPr txBox="1">
              <a:spLocks/>
            </p:cNvSpPr>
            <p:nvPr/>
          </p:nvSpPr>
          <p:spPr>
            <a:xfrm>
              <a:off x="2895255" y="164436"/>
              <a:ext cx="3226954" cy="416657"/>
            </a:xfrm>
            <a:prstGeom prst="round2SameRect">
              <a:avLst>
                <a:gd name="adj1" fmla="val 33914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outerShdw blurRad="76200" dir="5400000" algn="ctr">
                <a:srgbClr val="000000">
                  <a:alpha val="64000"/>
                </a:srgbClr>
              </a:outerShdw>
              <a:softEdge rad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C" sz="1600" dirty="0"/>
                <a:t>MODELAMIENTO DE PROCESOS</a:t>
              </a:r>
            </a:p>
          </p:txBody>
        </p:sp>
        <p:sp>
          <p:nvSpPr>
            <p:cNvPr id="78" name="1 Título"/>
            <p:cNvSpPr txBox="1">
              <a:spLocks/>
            </p:cNvSpPr>
            <p:nvPr/>
          </p:nvSpPr>
          <p:spPr>
            <a:xfrm>
              <a:off x="3334826" y="3155241"/>
              <a:ext cx="2302034" cy="826807"/>
            </a:xfrm>
            <a:prstGeom prst="round2SameRect">
              <a:avLst>
                <a:gd name="adj1" fmla="val 0"/>
                <a:gd name="adj2" fmla="val 33417"/>
              </a:avLst>
            </a:prstGeom>
            <a:solidFill>
              <a:srgbClr val="C68C24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outerShdw blurRad="76200" dir="5400000" algn="ctr">
                <a:srgbClr val="000000">
                  <a:alpha val="64000"/>
                </a:srgbClr>
              </a:outerShdw>
              <a:softEdge rad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000" b="1" kern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1400" dirty="0"/>
                <a:t>DIAGNÓSTICO SITUACIONAL</a:t>
              </a:r>
            </a:p>
            <a:p>
              <a:pPr lvl="5"/>
              <a:r>
                <a:rPr lang="es-ES" sz="1400" dirty="0"/>
                <a:t>BASE LEGAL</a:t>
              </a:r>
              <a:endParaRPr lang="es-EC" sz="1400" dirty="0"/>
            </a:p>
          </p:txBody>
        </p:sp>
        <p:sp>
          <p:nvSpPr>
            <p:cNvPr id="79" name="46 Flecha abajo"/>
            <p:cNvSpPr/>
            <p:nvPr/>
          </p:nvSpPr>
          <p:spPr>
            <a:xfrm rot="10800000" flipV="1">
              <a:off x="4239290" y="2067290"/>
              <a:ext cx="478746" cy="515253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alpha val="1000"/>
                  </a:schemeClr>
                </a:gs>
                <a:gs pos="50000">
                  <a:schemeClr val="tx1">
                    <a:alpha val="31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s-ES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7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1 Flecha abajo"/>
          <p:cNvSpPr/>
          <p:nvPr/>
        </p:nvSpPr>
        <p:spPr>
          <a:xfrm rot="16200000">
            <a:off x="5036162" y="652384"/>
            <a:ext cx="216024" cy="1159909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0"/>
                </a:schemeClr>
              </a:gs>
              <a:gs pos="55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1331640" y="56818"/>
            <a:ext cx="7272808" cy="70788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OBJETIVOS PROYECTADOS DEPORTIVOS </a:t>
            </a:r>
          </a:p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AL 2018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30" y="980728"/>
            <a:ext cx="1854525" cy="540060"/>
          </a:xfrm>
          <a:prstGeom prst="round2DiagRect">
            <a:avLst>
              <a:gd name="adj1" fmla="val 40202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400" dirty="0"/>
              <a:t>PENTATLÓN MILITAR</a:t>
            </a:r>
          </a:p>
        </p:txBody>
      </p:sp>
      <p:sp>
        <p:nvSpPr>
          <p:cNvPr id="5" name="29 CuadroTexto"/>
          <p:cNvSpPr txBox="1">
            <a:spLocks noChangeArrowheads="1"/>
          </p:cNvSpPr>
          <p:nvPr/>
        </p:nvSpPr>
        <p:spPr bwMode="auto">
          <a:xfrm>
            <a:off x="6012160" y="1023157"/>
            <a:ext cx="2808312" cy="363081"/>
          </a:xfrm>
          <a:prstGeom prst="round2DiagRect">
            <a:avLst>
              <a:gd name="adj1" fmla="val 33831"/>
              <a:gd name="adj2" fmla="val 0"/>
            </a:avLst>
          </a:prstGeom>
          <a:solidFill>
            <a:srgbClr val="F2F2F2"/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Font typeface="Wingdings" pitchFamily="2" charset="2"/>
              <a:buNone/>
              <a:defRPr sz="1100" b="1">
                <a:solidFill>
                  <a:prstClr val="black"/>
                </a:solidFill>
                <a:latin typeface="Calibri" pitchFamily="34" charset="0"/>
              </a:defRPr>
            </a:lvl6pPr>
          </a:lstStyle>
          <a:p>
            <a:pPr lvl="5" algn="l"/>
            <a:r>
              <a:rPr lang="es-EC" sz="1300" dirty="0"/>
              <a:t>1 deportista entre los 10 primeros</a:t>
            </a:r>
            <a:endParaRPr lang="es-ES" sz="1300" dirty="0"/>
          </a:p>
        </p:txBody>
      </p:sp>
      <p:sp>
        <p:nvSpPr>
          <p:cNvPr id="6" name="31 Flecha abajo"/>
          <p:cNvSpPr/>
          <p:nvPr/>
        </p:nvSpPr>
        <p:spPr>
          <a:xfrm rot="16200000">
            <a:off x="2337197" y="983602"/>
            <a:ext cx="216024" cy="534312"/>
          </a:xfrm>
          <a:prstGeom prst="downArrow">
            <a:avLst/>
          </a:prstGeom>
          <a:gradFill flip="none" rotWithShape="1">
            <a:gsLst>
              <a:gs pos="17000">
                <a:srgbClr val="6E201E"/>
              </a:gs>
              <a:gs pos="0">
                <a:schemeClr val="accent2">
                  <a:lumMod val="75000"/>
                  <a:shade val="30000"/>
                  <a:satMod val="115000"/>
                </a:schemeClr>
              </a:gs>
              <a:gs pos="80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784620" y="980728"/>
            <a:ext cx="1966659" cy="5562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Entre los 3 primeros del mundo</a:t>
            </a:r>
            <a:endParaRPr lang="es-ES" sz="1400" dirty="0"/>
          </a:p>
        </p:txBody>
      </p:sp>
      <p:sp>
        <p:nvSpPr>
          <p:cNvPr id="13" name="4 Abrir corchete"/>
          <p:cNvSpPr/>
          <p:nvPr/>
        </p:nvSpPr>
        <p:spPr>
          <a:xfrm rot="16200000">
            <a:off x="5188029" y="-2867740"/>
            <a:ext cx="560030" cy="10593288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84000">
                <a:schemeClr val="accent2">
                  <a:shade val="67500"/>
                  <a:satMod val="115000"/>
                  <a:lumMod val="2000"/>
                  <a:lumOff val="98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331311" y="3453185"/>
            <a:ext cx="1854525" cy="758300"/>
          </a:xfrm>
          <a:prstGeom prst="round2DiagRect">
            <a:avLst>
              <a:gd name="adj1" fmla="val 40202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PENTATLÓN MODERNO</a:t>
            </a:r>
            <a:endParaRPr lang="es-ES" sz="1400" dirty="0"/>
          </a:p>
        </p:txBody>
      </p:sp>
      <p:sp>
        <p:nvSpPr>
          <p:cNvPr id="22" name="4 Abrir corchete"/>
          <p:cNvSpPr/>
          <p:nvPr/>
        </p:nvSpPr>
        <p:spPr>
          <a:xfrm rot="16200000">
            <a:off x="5044013" y="-491475"/>
            <a:ext cx="560030" cy="10593288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84000">
                <a:schemeClr val="accent2">
                  <a:shade val="67500"/>
                  <a:satMod val="115000"/>
                  <a:lumMod val="2000"/>
                  <a:lumOff val="98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28" name="29 CuadroTexto"/>
          <p:cNvSpPr txBox="1">
            <a:spLocks noChangeArrowheads="1"/>
          </p:cNvSpPr>
          <p:nvPr/>
        </p:nvSpPr>
        <p:spPr bwMode="auto">
          <a:xfrm>
            <a:off x="6084168" y="3544788"/>
            <a:ext cx="2736304" cy="568643"/>
          </a:xfrm>
          <a:prstGeom prst="round2DiagRect">
            <a:avLst>
              <a:gd name="adj1" fmla="val 24184"/>
              <a:gd name="adj2" fmla="val 0"/>
            </a:avLst>
          </a:prstGeom>
          <a:solidFill>
            <a:srgbClr val="F2F2F2"/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Font typeface="Wingdings" pitchFamily="2" charset="2"/>
              <a:buNone/>
              <a:defRPr sz="1100" b="1">
                <a:solidFill>
                  <a:prstClr val="black"/>
                </a:solidFill>
                <a:latin typeface="Calibri" pitchFamily="34" charset="0"/>
              </a:defRPr>
            </a:lvl6pPr>
          </a:lstStyle>
          <a:p>
            <a:pPr lvl="5"/>
            <a:r>
              <a:rPr lang="es-EC" sz="1300" dirty="0"/>
              <a:t>Mínimo un deportista entre los 15 mejores del mundo</a:t>
            </a:r>
            <a:endParaRPr lang="es-ES" sz="1300" dirty="0"/>
          </a:p>
        </p:txBody>
      </p:sp>
      <p:sp>
        <p:nvSpPr>
          <p:cNvPr id="29" name="31 Flecha abajo"/>
          <p:cNvSpPr/>
          <p:nvPr/>
        </p:nvSpPr>
        <p:spPr>
          <a:xfrm rot="16200000">
            <a:off x="5256736" y="3421155"/>
            <a:ext cx="198317" cy="797555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0"/>
                </a:schemeClr>
              </a:gs>
              <a:gs pos="55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43" name="31 Flecha abajo"/>
          <p:cNvSpPr/>
          <p:nvPr/>
        </p:nvSpPr>
        <p:spPr>
          <a:xfrm rot="16200000">
            <a:off x="2337197" y="5421815"/>
            <a:ext cx="216024" cy="534312"/>
          </a:xfrm>
          <a:prstGeom prst="downArrow">
            <a:avLst/>
          </a:prstGeom>
          <a:gradFill flip="none" rotWithShape="1">
            <a:gsLst>
              <a:gs pos="17000">
                <a:srgbClr val="6E201E"/>
              </a:gs>
              <a:gs pos="0">
                <a:schemeClr val="accent2">
                  <a:lumMod val="75000"/>
                  <a:shade val="30000"/>
                  <a:satMod val="115000"/>
                </a:schemeClr>
              </a:gs>
              <a:gs pos="80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44" name="1 Título"/>
          <p:cNvSpPr txBox="1">
            <a:spLocks/>
          </p:cNvSpPr>
          <p:nvPr/>
        </p:nvSpPr>
        <p:spPr>
          <a:xfrm>
            <a:off x="2784620" y="5418943"/>
            <a:ext cx="1997197" cy="5948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ENTRE LOS 3 PRIMEROS DEL MUNDO</a:t>
            </a:r>
            <a:endParaRPr lang="es-ES" sz="1400" dirty="0"/>
          </a:p>
        </p:txBody>
      </p:sp>
      <p:sp>
        <p:nvSpPr>
          <p:cNvPr id="50" name="1 Título"/>
          <p:cNvSpPr txBox="1">
            <a:spLocks/>
          </p:cNvSpPr>
          <p:nvPr/>
        </p:nvSpPr>
        <p:spPr>
          <a:xfrm>
            <a:off x="317788" y="5309820"/>
            <a:ext cx="1854525" cy="758300"/>
          </a:xfrm>
          <a:prstGeom prst="round2DiagRect">
            <a:avLst>
              <a:gd name="adj1" fmla="val 40202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ATLETISMO (CROSS/MARATÓN)</a:t>
            </a:r>
            <a:endParaRPr lang="es-ES" sz="1400" dirty="0"/>
          </a:p>
        </p:txBody>
      </p:sp>
      <p:sp>
        <p:nvSpPr>
          <p:cNvPr id="51" name="31 Flecha abajo"/>
          <p:cNvSpPr/>
          <p:nvPr/>
        </p:nvSpPr>
        <p:spPr>
          <a:xfrm rot="16200000">
            <a:off x="5197131" y="5183639"/>
            <a:ext cx="178991" cy="952311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0"/>
                </a:schemeClr>
              </a:gs>
              <a:gs pos="55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56" name="4 Abrir corchete"/>
          <p:cNvSpPr/>
          <p:nvPr/>
        </p:nvSpPr>
        <p:spPr>
          <a:xfrm rot="16200000">
            <a:off x="5482765" y="732661"/>
            <a:ext cx="560030" cy="10593288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84000">
                <a:schemeClr val="accent2">
                  <a:shade val="67500"/>
                  <a:satMod val="115000"/>
                  <a:lumMod val="2000"/>
                  <a:lumOff val="98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37" name="31 Flecha abajo"/>
          <p:cNvSpPr/>
          <p:nvPr/>
        </p:nvSpPr>
        <p:spPr>
          <a:xfrm rot="16200000">
            <a:off x="5066701" y="1513154"/>
            <a:ext cx="216024" cy="1159909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0"/>
                </a:schemeClr>
              </a:gs>
              <a:gs pos="55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38" name="1 Título"/>
          <p:cNvSpPr txBox="1">
            <a:spLocks/>
          </p:cNvSpPr>
          <p:nvPr/>
        </p:nvSpPr>
        <p:spPr>
          <a:xfrm>
            <a:off x="354069" y="1841498"/>
            <a:ext cx="1854525" cy="540060"/>
          </a:xfrm>
          <a:prstGeom prst="round2DiagRect">
            <a:avLst>
              <a:gd name="adj1" fmla="val 40202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400" dirty="0"/>
              <a:t>PENTATLÓN NAVAL</a:t>
            </a:r>
          </a:p>
        </p:txBody>
      </p:sp>
      <p:sp>
        <p:nvSpPr>
          <p:cNvPr id="39" name="29 CuadroTexto"/>
          <p:cNvSpPr txBox="1">
            <a:spLocks noChangeArrowheads="1"/>
          </p:cNvSpPr>
          <p:nvPr/>
        </p:nvSpPr>
        <p:spPr bwMode="auto">
          <a:xfrm>
            <a:off x="6042699" y="1883927"/>
            <a:ext cx="2808312" cy="363081"/>
          </a:xfrm>
          <a:prstGeom prst="round2DiagRect">
            <a:avLst>
              <a:gd name="adj1" fmla="val 33831"/>
              <a:gd name="adj2" fmla="val 0"/>
            </a:avLst>
          </a:prstGeom>
          <a:solidFill>
            <a:srgbClr val="F2F2F2"/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Font typeface="Wingdings" pitchFamily="2" charset="2"/>
              <a:buNone/>
              <a:defRPr sz="1100" b="1">
                <a:solidFill>
                  <a:prstClr val="black"/>
                </a:solidFill>
                <a:latin typeface="Calibri" pitchFamily="34" charset="0"/>
              </a:defRPr>
            </a:lvl6pPr>
          </a:lstStyle>
          <a:p>
            <a:pPr lvl="5" algn="l"/>
            <a:r>
              <a:rPr lang="es-EC" sz="1300" dirty="0"/>
              <a:t>1 deportista entre los 15 primeros</a:t>
            </a:r>
            <a:endParaRPr lang="es-ES" sz="1300" dirty="0"/>
          </a:p>
        </p:txBody>
      </p:sp>
      <p:sp>
        <p:nvSpPr>
          <p:cNvPr id="40" name="31 Flecha abajo"/>
          <p:cNvSpPr/>
          <p:nvPr/>
        </p:nvSpPr>
        <p:spPr>
          <a:xfrm rot="16200000">
            <a:off x="2367736" y="1844372"/>
            <a:ext cx="216024" cy="534312"/>
          </a:xfrm>
          <a:prstGeom prst="downArrow">
            <a:avLst/>
          </a:prstGeom>
          <a:gradFill flip="none" rotWithShape="1">
            <a:gsLst>
              <a:gs pos="17000">
                <a:srgbClr val="6E201E"/>
              </a:gs>
              <a:gs pos="0">
                <a:schemeClr val="accent2">
                  <a:lumMod val="75000"/>
                  <a:shade val="30000"/>
                  <a:satMod val="115000"/>
                </a:schemeClr>
              </a:gs>
              <a:gs pos="80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41" name="1 Título"/>
          <p:cNvSpPr txBox="1">
            <a:spLocks/>
          </p:cNvSpPr>
          <p:nvPr/>
        </p:nvSpPr>
        <p:spPr>
          <a:xfrm>
            <a:off x="2815159" y="1841498"/>
            <a:ext cx="1966659" cy="5562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Entre los 6 primeros del mundo</a:t>
            </a:r>
            <a:endParaRPr lang="es-ES" sz="1400" dirty="0"/>
          </a:p>
        </p:txBody>
      </p:sp>
      <p:sp>
        <p:nvSpPr>
          <p:cNvPr id="42" name="4 Abrir corchete"/>
          <p:cNvSpPr/>
          <p:nvPr/>
        </p:nvSpPr>
        <p:spPr>
          <a:xfrm rot="16200000">
            <a:off x="5052125" y="-1587628"/>
            <a:ext cx="560030" cy="10593288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84000">
                <a:schemeClr val="accent2">
                  <a:shade val="67500"/>
                  <a:satMod val="115000"/>
                  <a:lumMod val="2000"/>
                  <a:lumOff val="98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45" name="31 Flecha abajo"/>
          <p:cNvSpPr/>
          <p:nvPr/>
        </p:nvSpPr>
        <p:spPr>
          <a:xfrm rot="16200000">
            <a:off x="5074813" y="2328400"/>
            <a:ext cx="216024" cy="1159909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0"/>
                </a:schemeClr>
              </a:gs>
              <a:gs pos="55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362181" y="2656744"/>
            <a:ext cx="1854525" cy="540060"/>
          </a:xfrm>
          <a:prstGeom prst="round2DiagRect">
            <a:avLst>
              <a:gd name="adj1" fmla="val 40202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400" dirty="0"/>
              <a:t>PENTATLÓN AERONÁUTICO</a:t>
            </a:r>
          </a:p>
        </p:txBody>
      </p:sp>
      <p:sp>
        <p:nvSpPr>
          <p:cNvPr id="47" name="29 CuadroTexto"/>
          <p:cNvSpPr txBox="1">
            <a:spLocks noChangeArrowheads="1"/>
          </p:cNvSpPr>
          <p:nvPr/>
        </p:nvSpPr>
        <p:spPr bwMode="auto">
          <a:xfrm>
            <a:off x="6050811" y="2699173"/>
            <a:ext cx="2808312" cy="363081"/>
          </a:xfrm>
          <a:prstGeom prst="round2DiagRect">
            <a:avLst>
              <a:gd name="adj1" fmla="val 33831"/>
              <a:gd name="adj2" fmla="val 0"/>
            </a:avLst>
          </a:prstGeom>
          <a:solidFill>
            <a:srgbClr val="F2F2F2"/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Font typeface="Wingdings" pitchFamily="2" charset="2"/>
              <a:buNone/>
              <a:defRPr sz="1100" b="1">
                <a:solidFill>
                  <a:prstClr val="black"/>
                </a:solidFill>
                <a:latin typeface="Calibri" pitchFamily="34" charset="0"/>
              </a:defRPr>
            </a:lvl6pPr>
          </a:lstStyle>
          <a:p>
            <a:pPr lvl="5" algn="l"/>
            <a:r>
              <a:rPr lang="es-EC" sz="1300" dirty="0"/>
              <a:t>1 deportista entre los 15 primeros</a:t>
            </a:r>
            <a:endParaRPr lang="es-ES" sz="1300" dirty="0"/>
          </a:p>
        </p:txBody>
      </p:sp>
      <p:sp>
        <p:nvSpPr>
          <p:cNvPr id="48" name="31 Flecha abajo"/>
          <p:cNvSpPr/>
          <p:nvPr/>
        </p:nvSpPr>
        <p:spPr>
          <a:xfrm rot="16200000">
            <a:off x="2375848" y="2659618"/>
            <a:ext cx="216024" cy="534312"/>
          </a:xfrm>
          <a:prstGeom prst="downArrow">
            <a:avLst/>
          </a:prstGeom>
          <a:gradFill flip="none" rotWithShape="1">
            <a:gsLst>
              <a:gs pos="17000">
                <a:srgbClr val="6E201E"/>
              </a:gs>
              <a:gs pos="0">
                <a:schemeClr val="accent2">
                  <a:lumMod val="75000"/>
                  <a:shade val="30000"/>
                  <a:satMod val="115000"/>
                </a:schemeClr>
              </a:gs>
              <a:gs pos="80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49" name="1 Título"/>
          <p:cNvSpPr txBox="1">
            <a:spLocks/>
          </p:cNvSpPr>
          <p:nvPr/>
        </p:nvSpPr>
        <p:spPr>
          <a:xfrm>
            <a:off x="2823271" y="2656744"/>
            <a:ext cx="1966659" cy="5562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Entre los 6 primeros del mundo</a:t>
            </a:r>
            <a:endParaRPr lang="es-ES" sz="1400" dirty="0"/>
          </a:p>
        </p:txBody>
      </p:sp>
      <p:sp>
        <p:nvSpPr>
          <p:cNvPr id="60" name="31 Flecha abajo"/>
          <p:cNvSpPr/>
          <p:nvPr/>
        </p:nvSpPr>
        <p:spPr>
          <a:xfrm rot="16200000">
            <a:off x="2426888" y="3528307"/>
            <a:ext cx="216024" cy="534312"/>
          </a:xfrm>
          <a:prstGeom prst="downArrow">
            <a:avLst/>
          </a:prstGeom>
          <a:gradFill flip="none" rotWithShape="1">
            <a:gsLst>
              <a:gs pos="17000">
                <a:srgbClr val="6E201E"/>
              </a:gs>
              <a:gs pos="0">
                <a:schemeClr val="accent2">
                  <a:lumMod val="75000"/>
                  <a:shade val="30000"/>
                  <a:satMod val="115000"/>
                </a:schemeClr>
              </a:gs>
              <a:gs pos="80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63" name="1 Título"/>
          <p:cNvSpPr txBox="1">
            <a:spLocks/>
          </p:cNvSpPr>
          <p:nvPr/>
        </p:nvSpPr>
        <p:spPr>
          <a:xfrm>
            <a:off x="2843810" y="3543435"/>
            <a:ext cx="1966659" cy="5562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Entre los 6 primeros del mundo</a:t>
            </a:r>
            <a:endParaRPr lang="es-ES" sz="1400" dirty="0"/>
          </a:p>
        </p:txBody>
      </p:sp>
      <p:sp>
        <p:nvSpPr>
          <p:cNvPr id="64" name="31 Flecha abajo"/>
          <p:cNvSpPr/>
          <p:nvPr/>
        </p:nvSpPr>
        <p:spPr>
          <a:xfrm rot="16200000">
            <a:off x="5167993" y="4235119"/>
            <a:ext cx="210127" cy="104616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0"/>
                </a:schemeClr>
              </a:gs>
              <a:gs pos="55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65" name="1 Título"/>
          <p:cNvSpPr txBox="1">
            <a:spLocks/>
          </p:cNvSpPr>
          <p:nvPr/>
        </p:nvSpPr>
        <p:spPr>
          <a:xfrm>
            <a:off x="298068" y="4514608"/>
            <a:ext cx="1854525" cy="540060"/>
          </a:xfrm>
          <a:prstGeom prst="round2DiagRect">
            <a:avLst>
              <a:gd name="adj1" fmla="val 40202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400" dirty="0"/>
              <a:t>TIRO</a:t>
            </a:r>
          </a:p>
        </p:txBody>
      </p:sp>
      <p:sp>
        <p:nvSpPr>
          <p:cNvPr id="66" name="29 CuadroTexto"/>
          <p:cNvSpPr txBox="1">
            <a:spLocks noChangeArrowheads="1"/>
          </p:cNvSpPr>
          <p:nvPr/>
        </p:nvSpPr>
        <p:spPr bwMode="auto">
          <a:xfrm>
            <a:off x="6084168" y="4506081"/>
            <a:ext cx="2736304" cy="363081"/>
          </a:xfrm>
          <a:prstGeom prst="round2DiagRect">
            <a:avLst>
              <a:gd name="adj1" fmla="val 33831"/>
              <a:gd name="adj2" fmla="val 0"/>
            </a:avLst>
          </a:prstGeom>
          <a:solidFill>
            <a:srgbClr val="F2F2F2"/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Font typeface="Wingdings" pitchFamily="2" charset="2"/>
              <a:buNone/>
              <a:defRPr sz="1100" b="1">
                <a:solidFill>
                  <a:prstClr val="black"/>
                </a:solidFill>
                <a:latin typeface="Calibri" pitchFamily="34" charset="0"/>
              </a:defRPr>
            </a:lvl6pPr>
          </a:lstStyle>
          <a:p>
            <a:pPr lvl="5" algn="l"/>
            <a:r>
              <a:rPr lang="es-EC" sz="1300" dirty="0"/>
              <a:t>1 deportista entre los 15 primeros</a:t>
            </a:r>
            <a:endParaRPr lang="es-ES" sz="1300" dirty="0"/>
          </a:p>
        </p:txBody>
      </p:sp>
      <p:sp>
        <p:nvSpPr>
          <p:cNvPr id="67" name="31 Flecha abajo"/>
          <p:cNvSpPr/>
          <p:nvPr/>
        </p:nvSpPr>
        <p:spPr>
          <a:xfrm rot="16200000">
            <a:off x="2426888" y="4566000"/>
            <a:ext cx="216024" cy="534312"/>
          </a:xfrm>
          <a:prstGeom prst="downArrow">
            <a:avLst/>
          </a:prstGeom>
          <a:gradFill flip="none" rotWithShape="1">
            <a:gsLst>
              <a:gs pos="17000">
                <a:srgbClr val="6E201E"/>
              </a:gs>
              <a:gs pos="0">
                <a:schemeClr val="accent2">
                  <a:lumMod val="75000"/>
                  <a:shade val="30000"/>
                  <a:satMod val="115000"/>
                </a:schemeClr>
              </a:gs>
              <a:gs pos="80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68" name="1 Título"/>
          <p:cNvSpPr txBox="1">
            <a:spLocks/>
          </p:cNvSpPr>
          <p:nvPr/>
        </p:nvSpPr>
        <p:spPr>
          <a:xfrm>
            <a:off x="2843810" y="4456944"/>
            <a:ext cx="1966659" cy="5562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Entre los 6 primeros del mundo</a:t>
            </a:r>
            <a:endParaRPr lang="es-ES" sz="1400" dirty="0"/>
          </a:p>
        </p:txBody>
      </p:sp>
      <p:sp>
        <p:nvSpPr>
          <p:cNvPr id="69" name="29 CuadroTexto"/>
          <p:cNvSpPr txBox="1">
            <a:spLocks noChangeArrowheads="1"/>
          </p:cNvSpPr>
          <p:nvPr/>
        </p:nvSpPr>
        <p:spPr bwMode="auto">
          <a:xfrm>
            <a:off x="6084168" y="5442185"/>
            <a:ext cx="2736304" cy="363081"/>
          </a:xfrm>
          <a:prstGeom prst="round2DiagRect">
            <a:avLst>
              <a:gd name="adj1" fmla="val 33831"/>
              <a:gd name="adj2" fmla="val 0"/>
            </a:avLst>
          </a:prstGeom>
          <a:solidFill>
            <a:srgbClr val="F2F2F2"/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Font typeface="Wingdings" pitchFamily="2" charset="2"/>
              <a:buNone/>
              <a:defRPr sz="1100" b="1">
                <a:solidFill>
                  <a:prstClr val="black"/>
                </a:solidFill>
                <a:latin typeface="Calibri" pitchFamily="34" charset="0"/>
              </a:defRPr>
            </a:lvl6pPr>
          </a:lstStyle>
          <a:p>
            <a:pPr lvl="5" algn="l"/>
            <a:r>
              <a:rPr lang="es-EC" sz="1300" dirty="0"/>
              <a:t>1 deportista entre los 15 primeros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26456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0571"/>
              </p:ext>
            </p:extLst>
          </p:nvPr>
        </p:nvGraphicFramePr>
        <p:xfrm>
          <a:off x="0" y="836714"/>
          <a:ext cx="9144000" cy="591269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71441"/>
                <a:gridCol w="4572559"/>
              </a:tblGrid>
              <a:tr h="270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OPORTUNIDADES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AMENAZAS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32849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Reclutamiento de deportistas de alto rendimiento en los procesos de selección de ingreso a las Fuerzas Armadas.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Infraestructura de las Fuerzas Armadas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Personal militar y aspirantes físicamente, médicamente, psicológico y académico aptos para la profesión militar.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Representación de Fuerzas Armadas a nivel internacional y nacional.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Optimización logística y administrativa a través de las Fuerzas Armadas.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dirty="0">
                          <a:effectLst/>
                        </a:rPr>
                        <a:t>Reducción de presupuestos por la situación económica actual.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dirty="0">
                          <a:effectLst/>
                        </a:rPr>
                        <a:t>Criterio institucional para disminuir la participación deportiva nacional o internacional. 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dirty="0">
                          <a:effectLst/>
                        </a:rPr>
                        <a:t>Limitación de personal militar femenino en Fuerzas Armadas.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dirty="0">
                          <a:effectLst/>
                        </a:rPr>
                        <a:t>Criterio que el personal de deportistas militares tienen privilegios.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270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FORTALEZAS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DEBILIDADES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20790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Talento humano capacitado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Asignación presupuestaria permanente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La FEDEME pertenece al </a:t>
                      </a:r>
                      <a:r>
                        <a:rPr lang="es-EC" sz="1800" b="0" dirty="0" err="1">
                          <a:effectLst/>
                        </a:rPr>
                        <a:t>CISM</a:t>
                      </a:r>
                      <a:r>
                        <a:rPr lang="es-EC" sz="1800" b="0" dirty="0">
                          <a:effectLst/>
                        </a:rPr>
                        <a:t> y la </a:t>
                      </a:r>
                      <a:r>
                        <a:rPr lang="es-EC" sz="1800" b="0" dirty="0" err="1">
                          <a:effectLst/>
                        </a:rPr>
                        <a:t>UDMSA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b="0" dirty="0">
                          <a:effectLst/>
                        </a:rPr>
                        <a:t>Personal militar administrativo y deportistas miembros de las Fuerzas Armadas Reclutamiento permanente de deportistas</a:t>
                      </a:r>
                      <a:endParaRPr lang="es-ES" sz="1800" b="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 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dirty="0">
                          <a:effectLst/>
                        </a:rPr>
                        <a:t>Resultados deportivos alcanzados solo por el personal militar masculino.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dirty="0">
                          <a:effectLst/>
                        </a:rPr>
                        <a:t>Iniciación deportiva temprana limitada por situación específica de  ingreso a la carrera militar.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800" dirty="0">
                          <a:effectLst/>
                        </a:rPr>
                        <a:t> Reducida habitabilidad para el personal de deportistas.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950850" y="215996"/>
            <a:ext cx="3637375" cy="476700"/>
          </a:xfrm>
          <a:prstGeom prst="round2SameRect">
            <a:avLst>
              <a:gd name="adj1" fmla="val 33914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76200" dir="5400000" algn="ctr">
              <a:srgbClr val="000000">
                <a:alpha val="64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2000" dirty="0"/>
              <a:t>MATRIZ </a:t>
            </a:r>
            <a:r>
              <a:rPr lang="es-EC" sz="2000" dirty="0" err="1"/>
              <a:t>FODA</a:t>
            </a:r>
            <a:r>
              <a:rPr lang="es-EC" sz="2000" dirty="0"/>
              <a:t> (FEDEME)</a:t>
            </a:r>
          </a:p>
        </p:txBody>
      </p:sp>
    </p:spTree>
    <p:extLst>
      <p:ext uri="{BB962C8B-B14F-4D97-AF65-F5344CB8AC3E}">
        <p14:creationId xmlns:p14="http://schemas.microsoft.com/office/powerpoint/2010/main" val="28081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3698" t="12594" r="13349"/>
          <a:stretch/>
        </p:blipFill>
        <p:spPr bwMode="auto">
          <a:xfrm>
            <a:off x="0" y="692696"/>
            <a:ext cx="9144000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2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99 Abrir llave"/>
          <p:cNvSpPr/>
          <p:nvPr/>
        </p:nvSpPr>
        <p:spPr>
          <a:xfrm rot="5400000">
            <a:off x="4372657" y="-1703518"/>
            <a:ext cx="366040" cy="7516774"/>
          </a:xfrm>
          <a:prstGeom prst="leftBrace">
            <a:avLst>
              <a:gd name="adj1" fmla="val 106064"/>
              <a:gd name="adj2" fmla="val 50082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18" name="Redondear rectángulo de esquina diagonal 17"/>
          <p:cNvSpPr/>
          <p:nvPr/>
        </p:nvSpPr>
        <p:spPr>
          <a:xfrm>
            <a:off x="462536" y="2237888"/>
            <a:ext cx="3821432" cy="405022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C" dirty="0">
                <a:solidFill>
                  <a:schemeClr val="tx1"/>
                </a:solidFill>
              </a:rPr>
              <a:t>Personal de la FEDEME </a:t>
            </a:r>
            <a:r>
              <a:rPr lang="es-EC" b="1" u="sng" dirty="0">
                <a:solidFill>
                  <a:schemeClr val="tx1"/>
                </a:solidFill>
              </a:rPr>
              <a:t>motivado</a:t>
            </a:r>
            <a:r>
              <a:rPr lang="es-EC" dirty="0">
                <a:solidFill>
                  <a:schemeClr val="tx1"/>
                </a:solidFill>
              </a:rPr>
              <a:t> para iniciar un cambio organizacional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dirty="0">
                <a:solidFill>
                  <a:schemeClr val="tx1"/>
                </a:solidFill>
              </a:rPr>
              <a:t>Conocimientos adquiridos por los usuarios de la organización para el </a:t>
            </a:r>
            <a:r>
              <a:rPr lang="es-EC" b="1" u="sng" dirty="0">
                <a:solidFill>
                  <a:schemeClr val="tx1"/>
                </a:solidFill>
              </a:rPr>
              <a:t>trabajo en equipo y orientados hacia la Gestión </a:t>
            </a:r>
            <a:r>
              <a:rPr lang="es-EC" dirty="0">
                <a:solidFill>
                  <a:schemeClr val="tx1"/>
                </a:solidFill>
              </a:rPr>
              <a:t>Organizacional por procesos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S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dirty="0">
                <a:solidFill>
                  <a:schemeClr val="tx1"/>
                </a:solidFill>
              </a:rPr>
              <a:t>Conocimiento cabal de los </a:t>
            </a:r>
            <a:r>
              <a:rPr lang="es-EC" b="1" u="sng" dirty="0">
                <a:solidFill>
                  <a:schemeClr val="tx1"/>
                </a:solidFill>
              </a:rPr>
              <a:t>Procesos levantados </a:t>
            </a:r>
            <a:r>
              <a:rPr lang="es-EC" dirty="0">
                <a:solidFill>
                  <a:schemeClr val="tx1"/>
                </a:solidFill>
              </a:rPr>
              <a:t>en la Federación. 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7" name="Picture 8" descr="F:\FEDEME\DSC012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11" y="3607470"/>
            <a:ext cx="3605255" cy="268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F:\FEDEME\DSC012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51" y="908720"/>
            <a:ext cx="3599815" cy="269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4625" y="41090"/>
            <a:ext cx="6068230" cy="1880032"/>
            <a:chOff x="34625" y="41090"/>
            <a:chExt cx="6068230" cy="1880032"/>
          </a:xfrm>
        </p:grpSpPr>
        <p:grpSp>
          <p:nvGrpSpPr>
            <p:cNvPr id="11" name="Grupo 76"/>
            <p:cNvGrpSpPr/>
            <p:nvPr/>
          </p:nvGrpSpPr>
          <p:grpSpPr>
            <a:xfrm>
              <a:off x="34625" y="41090"/>
              <a:ext cx="6068230" cy="1880032"/>
              <a:chOff x="2008833" y="4849200"/>
              <a:chExt cx="6068230" cy="1880032"/>
            </a:xfrm>
          </p:grpSpPr>
          <p:grpSp>
            <p:nvGrpSpPr>
              <p:cNvPr id="13" name="1 Grupo"/>
              <p:cNvGrpSpPr/>
              <p:nvPr/>
            </p:nvGrpSpPr>
            <p:grpSpPr>
              <a:xfrm>
                <a:off x="3776572" y="4849200"/>
                <a:ext cx="1702448" cy="1066162"/>
                <a:chOff x="1500465" y="901532"/>
                <a:chExt cx="1609970" cy="952167"/>
              </a:xfrm>
              <a:effectLst/>
            </p:grpSpPr>
            <p:sp>
              <p:nvSpPr>
                <p:cNvPr id="26" name="2 Elipse"/>
                <p:cNvSpPr/>
                <p:nvPr/>
              </p:nvSpPr>
              <p:spPr>
                <a:xfrm>
                  <a:off x="1500465" y="901532"/>
                  <a:ext cx="1609970" cy="952167"/>
                </a:xfrm>
                <a:prstGeom prst="ellipse">
                  <a:avLst/>
                </a:prstGeom>
                <a:solidFill>
                  <a:srgbClr val="D2BC84"/>
                </a:solidFill>
                <a:ln w="25400" cap="flat" cmpd="sng" algn="ctr">
                  <a:noFill/>
                  <a:prstDash val="solid"/>
                </a:ln>
                <a:effectLst>
                  <a:outerShdw blurRad="63500" dir="5400000" algn="ctr" rotWithShape="0">
                    <a:sysClr val="windowText" lastClr="000000">
                      <a:alpha val="43000"/>
                    </a:sys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3 Elipse"/>
                <p:cNvSpPr/>
                <p:nvPr/>
              </p:nvSpPr>
              <p:spPr>
                <a:xfrm>
                  <a:off x="1544971" y="952094"/>
                  <a:ext cx="1514432" cy="8364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BB2F"/>
                    </a:gs>
                    <a:gs pos="26000">
                      <a:srgbClr val="D7A645">
                        <a:lumMod val="100000"/>
                      </a:srgbClr>
                    </a:gs>
                    <a:gs pos="48000">
                      <a:srgbClr val="997637"/>
                    </a:gs>
                    <a:gs pos="68000">
                      <a:srgbClr val="644E27">
                        <a:lumMod val="100000"/>
                      </a:srgbClr>
                    </a:gs>
                    <a:gs pos="100000">
                      <a:srgbClr val="2F2617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h="44450" prst="coolSlant"/>
                  <a:bevelB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4 CuadroTexto"/>
              <p:cNvSpPr txBox="1"/>
              <p:nvPr/>
            </p:nvSpPr>
            <p:spPr bwMode="auto">
              <a:xfrm>
                <a:off x="3801489" y="5236481"/>
                <a:ext cx="1668814" cy="307777"/>
              </a:xfrm>
              <a:prstGeom prst="rect">
                <a:avLst/>
              </a:prstGeom>
              <a:noFill/>
              <a:effectLst>
                <a:outerShdw blurRad="50800" dist="25400" dir="5400000" algn="ctr" rotWithShape="0">
                  <a:sysClr val="windowText" lastClr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2B200"/>
                  </a:buClr>
                  <a:buSzPct val="100000"/>
                  <a:defRPr/>
                </a:pPr>
                <a:r>
                  <a:rPr lang="es-ES" sz="1400" b="1" kern="0" dirty="0">
                    <a:ln w="11430"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4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IMPLEMENTACIÓN</a:t>
                </a:r>
                <a:endParaRPr lang="es-EC" sz="1400" b="1" kern="0" dirty="0">
                  <a:ln w="11430"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6" name="1 Título"/>
              <p:cNvSpPr txBox="1">
                <a:spLocks/>
              </p:cNvSpPr>
              <p:nvPr/>
            </p:nvSpPr>
            <p:spPr>
              <a:xfrm>
                <a:off x="4860032" y="6330521"/>
                <a:ext cx="2415272" cy="394923"/>
              </a:xfrm>
              <a:prstGeom prst="round2SameRect">
                <a:avLst>
                  <a:gd name="adj1" fmla="val 41677"/>
                  <a:gd name="adj2" fmla="val 0"/>
                </a:avLst>
              </a:prstGeom>
              <a:solidFill>
                <a:srgbClr val="2C778C">
                  <a:alpha val="50196"/>
                </a:srgbClr>
              </a:solidFill>
              <a:ln w="38100">
                <a:noFill/>
              </a:ln>
              <a:effectLst>
                <a:glow rad="76200">
                  <a:sysClr val="window" lastClr="FFFFFF">
                    <a:alpha val="83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9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 fontAlgn="base">
                  <a:spcBef>
                    <a:spcPts val="400"/>
                  </a:spcBef>
                  <a:spcAft>
                    <a:spcPts val="400"/>
                  </a:spcAft>
                  <a:buClr>
                    <a:srgbClr val="C0504D">
                      <a:lumMod val="75000"/>
                    </a:srgbClr>
                  </a:buClr>
                  <a:buSzPct val="120000"/>
                  <a:tabLst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s-ES" sz="1400" dirty="0">
                    <a:solidFill>
                      <a:sysClr val="windowText" lastClr="000000"/>
                    </a:solidFill>
                  </a:rPr>
                  <a:t>INDUCCIÓN</a:t>
                </a:r>
              </a:p>
            </p:txBody>
          </p:sp>
          <p:sp>
            <p:nvSpPr>
              <p:cNvPr id="21" name="29 CuadroTexto"/>
              <p:cNvSpPr txBox="1">
                <a:spLocks noChangeArrowheads="1"/>
              </p:cNvSpPr>
              <p:nvPr/>
            </p:nvSpPr>
            <p:spPr bwMode="auto">
              <a:xfrm>
                <a:off x="2008833" y="6326735"/>
                <a:ext cx="2415272" cy="40249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38100">
                <a:noFill/>
              </a:ln>
              <a:effectLst>
                <a:glow rad="76200">
                  <a:sysClr val="window" lastClr="FFFFFF">
                    <a:alpha val="83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 fontAlgn="base">
                  <a:lnSpc>
                    <a:spcPct val="9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C0504D">
                      <a:lumMod val="75000"/>
                    </a:srgbClr>
                  </a:buClr>
                  <a:buSzPct val="120000"/>
                  <a:tabLst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4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S" dirty="0"/>
                  <a:t>PLANIFICACIÓN </a:t>
                </a:r>
              </a:p>
            </p:txBody>
          </p:sp>
          <p:sp>
            <p:nvSpPr>
              <p:cNvPr id="22" name="29 CuadroTexto"/>
              <p:cNvSpPr txBox="1">
                <a:spLocks noChangeArrowheads="1"/>
              </p:cNvSpPr>
              <p:nvPr/>
            </p:nvSpPr>
            <p:spPr bwMode="auto">
              <a:xfrm>
                <a:off x="5661791" y="4850866"/>
                <a:ext cx="2415272" cy="88938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F2F2F2"/>
              </a:solidFill>
              <a:ln w="28575">
                <a:solidFill>
                  <a:srgbClr val="000000">
                    <a:alpha val="27843"/>
                  </a:srgbClr>
                </a:solidFill>
                <a:miter lim="800000"/>
                <a:headEnd/>
                <a:tailEnd/>
              </a:ln>
              <a:effectLst>
                <a:glow rad="101600">
                  <a:sysClr val="window" lastClr="FFFFFF">
                    <a:alpha val="40000"/>
                  </a:sysClr>
                </a:glow>
              </a:effectLst>
            </p:spPr>
            <p:txBody>
              <a:bodyPr wrap="square" anchor="ctr">
                <a:spAutoFit/>
              </a:bodyPr>
              <a:lstStyle>
                <a:defPPr>
                  <a:defRPr lang="es-ES"/>
                </a:defPPr>
                <a:lvl6pPr marL="0" lvl="5" indent="0" algn="ctr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  <a:buClr>
                    <a:srgbClr val="C0504D">
                      <a:lumMod val="75000"/>
                    </a:srgbClr>
                  </a:buClr>
                  <a:buSzPct val="150000"/>
                  <a:buFont typeface="Wingdings" pitchFamily="2" charset="2"/>
                  <a:buNone/>
                  <a:defRPr sz="1100" b="1">
                    <a:solidFill>
                      <a:prstClr val="black"/>
                    </a:solidFill>
                    <a:latin typeface="Calibri" pitchFamily="34" charset="0"/>
                  </a:defRPr>
                </a:lvl6pPr>
              </a:lstStyle>
              <a:p>
                <a:pPr lvl="5">
                  <a:lnSpc>
                    <a:spcPct val="90000"/>
                  </a:lnSpc>
                </a:pPr>
                <a:r>
                  <a:rPr lang="es-ES" sz="1300" dirty="0"/>
                  <a:t>PERSONAS, PROCESOS, AMBIENTE ORGANIZACIONAL</a:t>
                </a:r>
              </a:p>
            </p:txBody>
          </p:sp>
          <p:sp>
            <p:nvSpPr>
              <p:cNvPr id="23" name="Forma libre 68"/>
              <p:cNvSpPr/>
              <p:nvPr/>
            </p:nvSpPr>
            <p:spPr>
              <a:xfrm rot="2469405" flipV="1">
                <a:off x="3757172" y="5685533"/>
                <a:ext cx="238472" cy="825203"/>
              </a:xfrm>
              <a:custGeom>
                <a:avLst/>
                <a:gdLst>
                  <a:gd name="connsiteX0" fmla="*/ 1447800 w 1447800"/>
                  <a:gd name="connsiteY0" fmla="*/ 876300 h 876300"/>
                  <a:gd name="connsiteX1" fmla="*/ 0 w 1447800"/>
                  <a:gd name="connsiteY1" fmla="*/ 876300 h 876300"/>
                  <a:gd name="connsiteX2" fmla="*/ 0 w 1447800"/>
                  <a:gd name="connsiteY2" fmla="*/ 0 h 876300"/>
                  <a:gd name="connsiteX0" fmla="*/ 0 w 0"/>
                  <a:gd name="connsiteY0" fmla="*/ 876300 h 876300"/>
                  <a:gd name="connsiteX1" fmla="*/ 0 w 0"/>
                  <a:gd name="connsiteY1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76300">
                    <a:moveTo>
                      <a:pt x="0" y="87630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dondear rectángulo de esquina del mismo lado 73"/>
              <p:cNvSpPr/>
              <p:nvPr/>
            </p:nvSpPr>
            <p:spPr>
              <a:xfrm>
                <a:off x="2143143" y="6111010"/>
                <a:ext cx="383732" cy="2278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5"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s-EC" sz="1400" b="1" dirty="0">
                    <a:solidFill>
                      <a:schemeClr val="bg1"/>
                    </a:solidFill>
                  </a:rPr>
                  <a:t>1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dondear rectángulo de esquina del mismo lado 74"/>
              <p:cNvSpPr/>
              <p:nvPr/>
            </p:nvSpPr>
            <p:spPr>
              <a:xfrm>
                <a:off x="5144751" y="6111010"/>
                <a:ext cx="383732" cy="2278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5"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s-EC" sz="1400" b="1" dirty="0">
                    <a:solidFill>
                      <a:schemeClr val="bg1"/>
                    </a:solidFill>
                  </a:rPr>
                  <a:t>2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Forma libre 68"/>
            <p:cNvSpPr/>
            <p:nvPr/>
          </p:nvSpPr>
          <p:spPr>
            <a:xfrm rot="19130595" flipH="1" flipV="1">
              <a:off x="3460132" y="854928"/>
              <a:ext cx="238472" cy="825203"/>
            </a:xfrm>
            <a:custGeom>
              <a:avLst/>
              <a:gdLst>
                <a:gd name="connsiteX0" fmla="*/ 1447800 w 1447800"/>
                <a:gd name="connsiteY0" fmla="*/ 876300 h 876300"/>
                <a:gd name="connsiteX1" fmla="*/ 0 w 1447800"/>
                <a:gd name="connsiteY1" fmla="*/ 876300 h 876300"/>
                <a:gd name="connsiteX2" fmla="*/ 0 w 1447800"/>
                <a:gd name="connsiteY2" fmla="*/ 0 h 876300"/>
                <a:gd name="connsiteX0" fmla="*/ 0 w 0"/>
                <a:gd name="connsiteY0" fmla="*/ 876300 h 876300"/>
                <a:gd name="connsiteX1" fmla="*/ 0 w 0"/>
                <a:gd name="connsiteY1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76300">
                  <a:moveTo>
                    <a:pt x="0" y="87630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214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/>
          <p:cNvSpPr txBox="1">
            <a:spLocks/>
          </p:cNvSpPr>
          <p:nvPr/>
        </p:nvSpPr>
        <p:spPr>
          <a:xfrm>
            <a:off x="1654821" y="2460336"/>
            <a:ext cx="1115478" cy="351288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dirty="0"/>
              <a:t>ETAPA 1</a:t>
            </a:r>
          </a:p>
        </p:txBody>
      </p:sp>
      <p:grpSp>
        <p:nvGrpSpPr>
          <p:cNvPr id="7171" name="Grupo 7170"/>
          <p:cNvGrpSpPr/>
          <p:nvPr/>
        </p:nvGrpSpPr>
        <p:grpSpPr>
          <a:xfrm>
            <a:off x="133095" y="3756480"/>
            <a:ext cx="4091060" cy="3096344"/>
            <a:chOff x="1403087" y="4452473"/>
            <a:chExt cx="2129020" cy="2324516"/>
          </a:xfrm>
        </p:grpSpPr>
        <p:sp>
          <p:nvSpPr>
            <p:cNvPr id="32" name="Redondear rectángulo de esquina del mismo lado 31"/>
            <p:cNvSpPr/>
            <p:nvPr/>
          </p:nvSpPr>
          <p:spPr>
            <a:xfrm flipV="1">
              <a:off x="1403087" y="4834768"/>
              <a:ext cx="2129020" cy="1942221"/>
            </a:xfrm>
            <a:prstGeom prst="round2SameRect">
              <a:avLst>
                <a:gd name="adj1" fmla="val 7883"/>
                <a:gd name="adj2" fmla="val 0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100000">
                  <a:srgbClr val="000000">
                    <a:alpha val="16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33" name="29 Abrir llave"/>
            <p:cNvSpPr/>
            <p:nvPr/>
          </p:nvSpPr>
          <p:spPr>
            <a:xfrm rot="5400000" flipV="1">
              <a:off x="2308932" y="3614672"/>
              <a:ext cx="382299" cy="2057902"/>
            </a:xfrm>
            <a:prstGeom prst="leftBrace">
              <a:avLst>
                <a:gd name="adj1" fmla="val 79046"/>
                <a:gd name="adj2" fmla="val 50082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33000">
                  <a:schemeClr val="tx1">
                    <a:lumMod val="100000"/>
                    <a:alpha val="8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sp>
        <p:nvSpPr>
          <p:cNvPr id="35" name="1 Título"/>
          <p:cNvSpPr txBox="1">
            <a:spLocks/>
          </p:cNvSpPr>
          <p:nvPr/>
        </p:nvSpPr>
        <p:spPr>
          <a:xfrm>
            <a:off x="880988" y="2835738"/>
            <a:ext cx="2609952" cy="634681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S_tradnl" sz="1500" dirty="0"/>
              <a:t>CAPACITACIÓN Y CAMBIO ORGANIZACIONAL</a:t>
            </a:r>
            <a:endParaRPr lang="es-ES" sz="1500" dirty="0"/>
          </a:p>
        </p:txBody>
      </p:sp>
      <p:pic>
        <p:nvPicPr>
          <p:cNvPr id="45" name="Picture 2" descr="F:\FEDEME\DSC012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0" y="5644128"/>
            <a:ext cx="2862200" cy="108836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1 Título"/>
          <p:cNvSpPr txBox="1">
            <a:spLocks/>
          </p:cNvSpPr>
          <p:nvPr/>
        </p:nvSpPr>
        <p:spPr>
          <a:xfrm>
            <a:off x="574138" y="4275090"/>
            <a:ext cx="1728192" cy="53845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Cultura Organizacional</a:t>
            </a:r>
            <a:endParaRPr lang="es-ES" sz="1400" dirty="0"/>
          </a:p>
        </p:txBody>
      </p:sp>
      <p:sp>
        <p:nvSpPr>
          <p:cNvPr id="47" name="1 Título"/>
          <p:cNvSpPr txBox="1">
            <a:spLocks/>
          </p:cNvSpPr>
          <p:nvPr/>
        </p:nvSpPr>
        <p:spPr>
          <a:xfrm>
            <a:off x="1405679" y="4991805"/>
            <a:ext cx="1854525" cy="540060"/>
          </a:xfrm>
          <a:prstGeom prst="round2DiagRect">
            <a:avLst>
              <a:gd name="adj1" fmla="val 40202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400" dirty="0"/>
              <a:t>Filosofía </a:t>
            </a:r>
            <a:r>
              <a:rPr lang="es-ES" sz="1400" dirty="0" err="1"/>
              <a:t>Kaisen</a:t>
            </a:r>
            <a:endParaRPr lang="es-ES" sz="1400" dirty="0"/>
          </a:p>
        </p:txBody>
      </p:sp>
      <p:sp>
        <p:nvSpPr>
          <p:cNvPr id="48" name="1 Título"/>
          <p:cNvSpPr txBox="1">
            <a:spLocks/>
          </p:cNvSpPr>
          <p:nvPr/>
        </p:nvSpPr>
        <p:spPr>
          <a:xfrm>
            <a:off x="2385666" y="4265714"/>
            <a:ext cx="1728192" cy="53845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/>
              <a:t>Hábitos de S. </a:t>
            </a:r>
            <a:r>
              <a:rPr lang="es-EC" sz="1400" dirty="0" err="1"/>
              <a:t>Covey</a:t>
            </a:r>
            <a:r>
              <a:rPr lang="es-EC" sz="1400" dirty="0"/>
              <a:t> </a:t>
            </a:r>
            <a:endParaRPr lang="es-ES" sz="1400" dirty="0"/>
          </a:p>
        </p:txBody>
      </p:sp>
      <p:pic>
        <p:nvPicPr>
          <p:cNvPr id="5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86" y="887316"/>
            <a:ext cx="4349914" cy="5970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Group 18"/>
          <p:cNvGrpSpPr/>
          <p:nvPr/>
        </p:nvGrpSpPr>
        <p:grpSpPr>
          <a:xfrm>
            <a:off x="0" y="80705"/>
            <a:ext cx="5266471" cy="1880032"/>
            <a:chOff x="34625" y="41090"/>
            <a:chExt cx="5266471" cy="1880032"/>
          </a:xfrm>
        </p:grpSpPr>
        <p:grpSp>
          <p:nvGrpSpPr>
            <p:cNvPr id="20" name="Grupo 76"/>
            <p:cNvGrpSpPr/>
            <p:nvPr/>
          </p:nvGrpSpPr>
          <p:grpSpPr>
            <a:xfrm>
              <a:off x="34625" y="41090"/>
              <a:ext cx="5266471" cy="1880032"/>
              <a:chOff x="2008833" y="4849200"/>
              <a:chExt cx="5266471" cy="1880032"/>
            </a:xfrm>
          </p:grpSpPr>
          <p:grpSp>
            <p:nvGrpSpPr>
              <p:cNvPr id="22" name="1 Grupo"/>
              <p:cNvGrpSpPr/>
              <p:nvPr/>
            </p:nvGrpSpPr>
            <p:grpSpPr>
              <a:xfrm>
                <a:off x="3776572" y="4849200"/>
                <a:ext cx="1702448" cy="1066162"/>
                <a:chOff x="1500465" y="901532"/>
                <a:chExt cx="1609970" cy="952167"/>
              </a:xfrm>
              <a:effectLst/>
            </p:grpSpPr>
            <p:sp>
              <p:nvSpPr>
                <p:cNvPr id="30" name="2 Elipse"/>
                <p:cNvSpPr/>
                <p:nvPr/>
              </p:nvSpPr>
              <p:spPr>
                <a:xfrm>
                  <a:off x="1500465" y="901532"/>
                  <a:ext cx="1609970" cy="952167"/>
                </a:xfrm>
                <a:prstGeom prst="ellipse">
                  <a:avLst/>
                </a:prstGeom>
                <a:solidFill>
                  <a:srgbClr val="D2BC84"/>
                </a:solidFill>
                <a:ln w="25400" cap="flat" cmpd="sng" algn="ctr">
                  <a:noFill/>
                  <a:prstDash val="solid"/>
                </a:ln>
                <a:effectLst>
                  <a:outerShdw blurRad="63500" dir="5400000" algn="ctr" rotWithShape="0">
                    <a:sysClr val="windowText" lastClr="000000">
                      <a:alpha val="43000"/>
                    </a:sys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3 Elipse"/>
                <p:cNvSpPr/>
                <p:nvPr/>
              </p:nvSpPr>
              <p:spPr>
                <a:xfrm>
                  <a:off x="1544971" y="952094"/>
                  <a:ext cx="1514432" cy="8364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BB2F"/>
                    </a:gs>
                    <a:gs pos="26000">
                      <a:srgbClr val="D7A645">
                        <a:lumMod val="100000"/>
                      </a:srgbClr>
                    </a:gs>
                    <a:gs pos="48000">
                      <a:srgbClr val="997637"/>
                    </a:gs>
                    <a:gs pos="68000">
                      <a:srgbClr val="644E27">
                        <a:lumMod val="100000"/>
                      </a:srgbClr>
                    </a:gs>
                    <a:gs pos="100000">
                      <a:srgbClr val="2F2617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h="44450" prst="coolSlant"/>
                  <a:bevelB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3" name="4 CuadroTexto"/>
              <p:cNvSpPr txBox="1"/>
              <p:nvPr/>
            </p:nvSpPr>
            <p:spPr bwMode="auto">
              <a:xfrm>
                <a:off x="3801489" y="5236481"/>
                <a:ext cx="1668814" cy="307777"/>
              </a:xfrm>
              <a:prstGeom prst="rect">
                <a:avLst/>
              </a:prstGeom>
              <a:noFill/>
              <a:effectLst>
                <a:outerShdw blurRad="50800" dist="25400" dir="5400000" algn="ctr" rotWithShape="0">
                  <a:sysClr val="windowText" lastClr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2B200"/>
                  </a:buClr>
                  <a:buSzPct val="100000"/>
                  <a:defRPr/>
                </a:pPr>
                <a:r>
                  <a:rPr lang="es-ES" sz="1400" b="1" kern="0" dirty="0">
                    <a:ln w="11430"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4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IMPLEMENTACIÓN</a:t>
                </a:r>
                <a:endParaRPr lang="es-EC" sz="1400" b="1" kern="0" dirty="0">
                  <a:ln w="11430"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24" name="1 Título"/>
              <p:cNvSpPr txBox="1">
                <a:spLocks/>
              </p:cNvSpPr>
              <p:nvPr/>
            </p:nvSpPr>
            <p:spPr>
              <a:xfrm>
                <a:off x="4860032" y="6330521"/>
                <a:ext cx="2415272" cy="394923"/>
              </a:xfrm>
              <a:prstGeom prst="round2SameRect">
                <a:avLst>
                  <a:gd name="adj1" fmla="val 41677"/>
                  <a:gd name="adj2" fmla="val 0"/>
                </a:avLst>
              </a:prstGeom>
              <a:solidFill>
                <a:srgbClr val="FF0000"/>
              </a:solidFill>
              <a:ln w="38100">
                <a:noFill/>
              </a:ln>
              <a:effectLst>
                <a:glow rad="76200">
                  <a:sysClr val="window" lastClr="FFFFFF">
                    <a:alpha val="83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9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 fontAlgn="base">
                  <a:spcBef>
                    <a:spcPts val="400"/>
                  </a:spcBef>
                  <a:spcAft>
                    <a:spcPts val="400"/>
                  </a:spcAft>
                  <a:buClr>
                    <a:srgbClr val="C0504D">
                      <a:lumMod val="75000"/>
                    </a:srgbClr>
                  </a:buClr>
                  <a:buSzPct val="120000"/>
                  <a:tabLst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s-ES" sz="1400" dirty="0"/>
                  <a:t>INDUCCIÓN</a:t>
                </a:r>
              </a:p>
            </p:txBody>
          </p:sp>
          <p:sp>
            <p:nvSpPr>
              <p:cNvPr id="25" name="29 CuadroTexto"/>
              <p:cNvSpPr txBox="1">
                <a:spLocks noChangeArrowheads="1"/>
              </p:cNvSpPr>
              <p:nvPr/>
            </p:nvSpPr>
            <p:spPr bwMode="auto">
              <a:xfrm>
                <a:off x="2008833" y="6326735"/>
                <a:ext cx="2415272" cy="40249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2C778C">
                  <a:alpha val="50196"/>
                </a:srgbClr>
              </a:solidFill>
              <a:ln w="38100">
                <a:solidFill>
                  <a:srgbClr val="000000">
                    <a:alpha val="50196"/>
                  </a:srgbClr>
                </a:solidFill>
              </a:ln>
              <a:effectLst>
                <a:glow rad="76200">
                  <a:sysClr val="window" lastClr="FFFFFF">
                    <a:alpha val="83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 fontAlgn="base">
                  <a:lnSpc>
                    <a:spcPct val="9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C0504D">
                      <a:lumMod val="75000"/>
                    </a:srgbClr>
                  </a:buClr>
                  <a:buSzPct val="120000"/>
                  <a:tabLst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4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S" dirty="0">
                    <a:solidFill>
                      <a:sysClr val="windowText" lastClr="000000"/>
                    </a:solidFill>
                  </a:rPr>
                  <a:t>PLANIFICACIÓN </a:t>
                </a:r>
              </a:p>
            </p:txBody>
          </p:sp>
          <p:sp>
            <p:nvSpPr>
              <p:cNvPr id="27" name="Forma libre 68"/>
              <p:cNvSpPr/>
              <p:nvPr/>
            </p:nvSpPr>
            <p:spPr>
              <a:xfrm rot="2469405" flipV="1">
                <a:off x="3757172" y="5685533"/>
                <a:ext cx="238472" cy="825203"/>
              </a:xfrm>
              <a:custGeom>
                <a:avLst/>
                <a:gdLst>
                  <a:gd name="connsiteX0" fmla="*/ 1447800 w 1447800"/>
                  <a:gd name="connsiteY0" fmla="*/ 876300 h 876300"/>
                  <a:gd name="connsiteX1" fmla="*/ 0 w 1447800"/>
                  <a:gd name="connsiteY1" fmla="*/ 876300 h 876300"/>
                  <a:gd name="connsiteX2" fmla="*/ 0 w 1447800"/>
                  <a:gd name="connsiteY2" fmla="*/ 0 h 876300"/>
                  <a:gd name="connsiteX0" fmla="*/ 0 w 0"/>
                  <a:gd name="connsiteY0" fmla="*/ 876300 h 876300"/>
                  <a:gd name="connsiteX1" fmla="*/ 0 w 0"/>
                  <a:gd name="connsiteY1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76300">
                    <a:moveTo>
                      <a:pt x="0" y="87630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Redondear rectángulo de esquina del mismo lado 73"/>
              <p:cNvSpPr/>
              <p:nvPr/>
            </p:nvSpPr>
            <p:spPr>
              <a:xfrm>
                <a:off x="2143143" y="6111010"/>
                <a:ext cx="383732" cy="2278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5"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s-EC" sz="1400" b="1" dirty="0">
                    <a:solidFill>
                      <a:schemeClr val="bg1"/>
                    </a:solidFill>
                  </a:rPr>
                  <a:t>1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dondear rectángulo de esquina del mismo lado 74"/>
              <p:cNvSpPr/>
              <p:nvPr/>
            </p:nvSpPr>
            <p:spPr>
              <a:xfrm>
                <a:off x="5144751" y="6111010"/>
                <a:ext cx="383732" cy="2278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5"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s-EC" sz="1400" b="1" dirty="0">
                    <a:solidFill>
                      <a:schemeClr val="bg1"/>
                    </a:solidFill>
                  </a:rPr>
                  <a:t>2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Forma libre 68"/>
            <p:cNvSpPr/>
            <p:nvPr/>
          </p:nvSpPr>
          <p:spPr>
            <a:xfrm rot="19130595" flipH="1" flipV="1">
              <a:off x="3460132" y="854928"/>
              <a:ext cx="238472" cy="825203"/>
            </a:xfrm>
            <a:custGeom>
              <a:avLst/>
              <a:gdLst>
                <a:gd name="connsiteX0" fmla="*/ 1447800 w 1447800"/>
                <a:gd name="connsiteY0" fmla="*/ 876300 h 876300"/>
                <a:gd name="connsiteX1" fmla="*/ 0 w 1447800"/>
                <a:gd name="connsiteY1" fmla="*/ 876300 h 876300"/>
                <a:gd name="connsiteX2" fmla="*/ 0 w 1447800"/>
                <a:gd name="connsiteY2" fmla="*/ 0 h 876300"/>
                <a:gd name="connsiteX0" fmla="*/ 0 w 0"/>
                <a:gd name="connsiteY0" fmla="*/ 876300 h 876300"/>
                <a:gd name="connsiteX1" fmla="*/ 0 w 0"/>
                <a:gd name="connsiteY1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76300">
                  <a:moveTo>
                    <a:pt x="0" y="87630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75306" y="2475964"/>
            <a:ext cx="1847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/>
              <a:t>PERSONAS/AMB. ORG</a:t>
            </a:r>
            <a:endParaRPr lang="es-EC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175470" y="16990"/>
            <a:ext cx="4572000" cy="632481"/>
          </a:xfrm>
          <a:prstGeom prst="rect">
            <a:avLst/>
          </a:prstGeom>
        </p:spPr>
        <p:txBody>
          <a:bodyPr>
            <a:spAutoFit/>
          </a:bodyPr>
          <a:lstStyle/>
          <a:p>
            <a:pPr lvl="5">
              <a:lnSpc>
                <a:spcPct val="90000"/>
              </a:lnSpc>
            </a:pPr>
            <a:r>
              <a:rPr lang="es-ES" sz="1300" b="1" dirty="0"/>
              <a:t>PERSONAS, PROCESOS, AMBIENTE ORGANIZACIONAL, LINEA BASE</a:t>
            </a:r>
            <a:endParaRPr lang="es-ES" sz="1300" b="1" dirty="0"/>
          </a:p>
        </p:txBody>
      </p:sp>
    </p:spTree>
    <p:extLst>
      <p:ext uri="{BB962C8B-B14F-4D97-AF65-F5344CB8AC3E}">
        <p14:creationId xmlns:p14="http://schemas.microsoft.com/office/powerpoint/2010/main" val="8021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/>
          <p:cNvSpPr txBox="1">
            <a:spLocks/>
          </p:cNvSpPr>
          <p:nvPr/>
        </p:nvSpPr>
        <p:spPr>
          <a:xfrm>
            <a:off x="1824780" y="1260168"/>
            <a:ext cx="1115478" cy="351288"/>
          </a:xfrm>
          <a:prstGeom prst="round2SameRect">
            <a:avLst>
              <a:gd name="adj1" fmla="val 39495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dirty="0"/>
              <a:t>ETAPA 2</a:t>
            </a:r>
          </a:p>
        </p:txBody>
      </p:sp>
      <p:grpSp>
        <p:nvGrpSpPr>
          <p:cNvPr id="7171" name="Grupo 7170"/>
          <p:cNvGrpSpPr/>
          <p:nvPr/>
        </p:nvGrpSpPr>
        <p:grpSpPr>
          <a:xfrm>
            <a:off x="192908" y="2276871"/>
            <a:ext cx="4091060" cy="4261918"/>
            <a:chOff x="1403087" y="4452473"/>
            <a:chExt cx="2129020" cy="2324516"/>
          </a:xfrm>
        </p:grpSpPr>
        <p:sp>
          <p:nvSpPr>
            <p:cNvPr id="32" name="Redondear rectángulo de esquina del mismo lado 31"/>
            <p:cNvSpPr/>
            <p:nvPr/>
          </p:nvSpPr>
          <p:spPr>
            <a:xfrm flipV="1">
              <a:off x="1403087" y="4834768"/>
              <a:ext cx="2129020" cy="1942221"/>
            </a:xfrm>
            <a:prstGeom prst="round2SameRect">
              <a:avLst>
                <a:gd name="adj1" fmla="val 7883"/>
                <a:gd name="adj2" fmla="val 0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100000">
                  <a:srgbClr val="000000">
                    <a:alpha val="16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33" name="29 Abrir llave"/>
            <p:cNvSpPr/>
            <p:nvPr/>
          </p:nvSpPr>
          <p:spPr>
            <a:xfrm rot="5400000" flipV="1">
              <a:off x="2308932" y="3614672"/>
              <a:ext cx="382299" cy="2057902"/>
            </a:xfrm>
            <a:prstGeom prst="leftBrace">
              <a:avLst>
                <a:gd name="adj1" fmla="val 79046"/>
                <a:gd name="adj2" fmla="val 50082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33000">
                  <a:schemeClr val="tx1">
                    <a:lumMod val="100000"/>
                    <a:alpha val="8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sp>
        <p:nvSpPr>
          <p:cNvPr id="35" name="1 Título"/>
          <p:cNvSpPr txBox="1">
            <a:spLocks/>
          </p:cNvSpPr>
          <p:nvPr/>
        </p:nvSpPr>
        <p:spPr>
          <a:xfrm>
            <a:off x="1043608" y="1643177"/>
            <a:ext cx="2609952" cy="634681"/>
          </a:xfrm>
          <a:prstGeom prst="round2SameRect">
            <a:avLst>
              <a:gd name="adj1" fmla="val 39495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S_tradnl" sz="1500" dirty="0"/>
              <a:t>IDENTIFICACIÓN DE ACTIVIDADES Y PRODUCTOS</a:t>
            </a:r>
            <a:endParaRPr lang="es-ES" sz="1500" dirty="0"/>
          </a:p>
        </p:txBody>
      </p:sp>
      <p:grpSp>
        <p:nvGrpSpPr>
          <p:cNvPr id="7175" name="Grupo 7174"/>
          <p:cNvGrpSpPr/>
          <p:nvPr/>
        </p:nvGrpSpPr>
        <p:grpSpPr>
          <a:xfrm>
            <a:off x="4863722" y="4148254"/>
            <a:ext cx="4100766" cy="2324514"/>
            <a:chOff x="5853252" y="4452473"/>
            <a:chExt cx="2121707" cy="2324514"/>
          </a:xfrm>
        </p:grpSpPr>
        <p:sp>
          <p:nvSpPr>
            <p:cNvPr id="34" name="Redondear rectángulo de esquina del mismo lado 33"/>
            <p:cNvSpPr/>
            <p:nvPr/>
          </p:nvSpPr>
          <p:spPr>
            <a:xfrm flipV="1">
              <a:off x="5853252" y="4834766"/>
              <a:ext cx="2121707" cy="1942221"/>
            </a:xfrm>
            <a:prstGeom prst="round2SameRect">
              <a:avLst>
                <a:gd name="adj1" fmla="val 7883"/>
                <a:gd name="adj2" fmla="val 0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100000">
                  <a:srgbClr val="000000">
                    <a:alpha val="16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36" name="29 Abrir llave"/>
            <p:cNvSpPr/>
            <p:nvPr/>
          </p:nvSpPr>
          <p:spPr>
            <a:xfrm rot="5400000" flipV="1">
              <a:off x="6718618" y="3614672"/>
              <a:ext cx="382299" cy="2057902"/>
            </a:xfrm>
            <a:prstGeom prst="leftBrace">
              <a:avLst>
                <a:gd name="adj1" fmla="val 79046"/>
                <a:gd name="adj2" fmla="val 50082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33000">
                  <a:schemeClr val="tx1">
                    <a:lumMod val="100000"/>
                    <a:alpha val="8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-2687894" y="4639211"/>
            <a:ext cx="1763690" cy="1252091"/>
            <a:chOff x="-1074889" y="2005606"/>
            <a:chExt cx="1751130" cy="1694999"/>
          </a:xfrm>
        </p:grpSpPr>
        <p:pic>
          <p:nvPicPr>
            <p:cNvPr id="2" name="Picture 2" descr="http://www.asisucedio.co/wp-content/uploads/2014/10/clip_image006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4888" y="2005606"/>
              <a:ext cx="1751129" cy="111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ttp://www.lostiempos.com/diario/actualidad/internacional/20101112/media_recortes/2010/11/12/191596_g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4889" y="3115282"/>
              <a:ext cx="887033" cy="585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terra.com.co/addon/img/noticias/Colom130b8d08acolom130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856" y="3115283"/>
              <a:ext cx="864097" cy="585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837" y="3890345"/>
            <a:ext cx="521456" cy="521456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/>
          </p:nvPr>
        </p:nvGraphicFramePr>
        <p:xfrm>
          <a:off x="395536" y="2795480"/>
          <a:ext cx="3644110" cy="170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663" y="4596568"/>
            <a:ext cx="3178209" cy="19099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2"/>
          <a:srcRect l="32675" t="27590" r="24013" b="13583"/>
          <a:stretch/>
        </p:blipFill>
        <p:spPr>
          <a:xfrm>
            <a:off x="4242274" y="890625"/>
            <a:ext cx="4901725" cy="32576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86" y="4530340"/>
            <a:ext cx="1991643" cy="1800365"/>
          </a:xfrm>
          <a:prstGeom prst="rect">
            <a:avLst/>
          </a:prstGeom>
        </p:spPr>
      </p:pic>
      <p:pic>
        <p:nvPicPr>
          <p:cNvPr id="31" name="Picture 6" descr="F:\FEDEME\DSC01293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49" y="4530123"/>
            <a:ext cx="1803705" cy="18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1627244" y="151960"/>
            <a:ext cx="6472956" cy="73866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100" kern="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IMPLEMENTACIÓN</a:t>
            </a:r>
          </a:p>
          <a:p>
            <a:pPr marL="0" lvl="1" algn="ctr">
              <a:defRPr/>
            </a:pPr>
            <a:r>
              <a:rPr lang="es-EC" sz="2100" kern="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(Inducción)</a:t>
            </a:r>
            <a:endParaRPr lang="es-EC" sz="21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99 Abrir llave"/>
          <p:cNvSpPr/>
          <p:nvPr/>
        </p:nvSpPr>
        <p:spPr>
          <a:xfrm rot="5400000">
            <a:off x="6115996" y="-851300"/>
            <a:ext cx="366040" cy="4030096"/>
          </a:xfrm>
          <a:prstGeom prst="leftBrace">
            <a:avLst>
              <a:gd name="adj1" fmla="val 106064"/>
              <a:gd name="adj2" fmla="val 50082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1799692" y="93434"/>
            <a:ext cx="6472956" cy="73866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1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LEVANTAMIENTO DE INFORMACIÓN DE PROCESOS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038" t="23388" r="34250" b="7980"/>
          <a:stretch/>
        </p:blipFill>
        <p:spPr>
          <a:xfrm>
            <a:off x="395536" y="1566395"/>
            <a:ext cx="2808312" cy="3528393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 rotWithShape="1">
          <a:blip r:embed="rId3"/>
          <a:srcRect l="1534" t="3329" r="1472" b="24568"/>
          <a:stretch/>
        </p:blipFill>
        <p:spPr bwMode="auto">
          <a:xfrm>
            <a:off x="4270759" y="1428595"/>
            <a:ext cx="4285407" cy="1581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5038" t="44397" r="34250" b="31792"/>
          <a:stretch/>
        </p:blipFill>
        <p:spPr>
          <a:xfrm>
            <a:off x="395536" y="5091071"/>
            <a:ext cx="2808312" cy="1224137"/>
          </a:xfrm>
          <a:prstGeom prst="rect">
            <a:avLst/>
          </a:prstGeom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494716" y="913925"/>
            <a:ext cx="2609952" cy="634681"/>
          </a:xfrm>
          <a:prstGeom prst="round2SameRect">
            <a:avLst>
              <a:gd name="adj1" fmla="val 39495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S_tradnl" sz="1500" dirty="0"/>
              <a:t>Información Básica</a:t>
            </a:r>
            <a:endParaRPr lang="es-ES" sz="15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5121695" y="913925"/>
            <a:ext cx="2609952" cy="432845"/>
          </a:xfrm>
          <a:prstGeom prst="round2SameRect">
            <a:avLst>
              <a:gd name="adj1" fmla="val 39495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S_tradnl" sz="1500" dirty="0"/>
              <a:t>Interrrelacionamiento </a:t>
            </a:r>
            <a:endParaRPr lang="es-ES" sz="1500" dirty="0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5220072" y="2824047"/>
            <a:ext cx="2609952" cy="432845"/>
          </a:xfrm>
          <a:prstGeom prst="round2SameRect">
            <a:avLst>
              <a:gd name="adj1" fmla="val 39495"/>
              <a:gd name="adj2" fmla="val 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S_tradnl" sz="1500" dirty="0"/>
              <a:t>Flujogramas de cada Subproceso</a:t>
            </a:r>
            <a:endParaRPr lang="es-ES" sz="1500" dirty="0"/>
          </a:p>
        </p:txBody>
      </p:sp>
      <p:pic>
        <p:nvPicPr>
          <p:cNvPr id="25" name="Imagen 24"/>
          <p:cNvPicPr/>
          <p:nvPr/>
        </p:nvPicPr>
        <p:blipFill rotWithShape="1">
          <a:blip r:embed="rId5"/>
          <a:srcRect b="12761"/>
          <a:stretch/>
        </p:blipFill>
        <p:spPr bwMode="auto">
          <a:xfrm>
            <a:off x="3203849" y="3256890"/>
            <a:ext cx="5852578" cy="3340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69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 Título"/>
          <p:cNvSpPr txBox="1">
            <a:spLocks/>
          </p:cNvSpPr>
          <p:nvPr/>
        </p:nvSpPr>
        <p:spPr>
          <a:xfrm>
            <a:off x="1755522" y="63156"/>
            <a:ext cx="6472956" cy="73866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1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LEVANTAMIENTO DE INFORMACIÓN DE </a:t>
            </a:r>
            <a:r>
              <a:rPr lang="es-EC" sz="2100" kern="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PROCESOS</a:t>
            </a:r>
            <a:endParaRPr lang="es-EC" sz="21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94716" y="913925"/>
            <a:ext cx="2609952" cy="634681"/>
          </a:xfrm>
          <a:prstGeom prst="round2SameRect">
            <a:avLst>
              <a:gd name="adj1" fmla="val 39495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S" sz="1500" dirty="0"/>
              <a:t>Descripción de actividades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994040" y="1628802"/>
            <a:ext cx="2609952" cy="432845"/>
          </a:xfrm>
          <a:prstGeom prst="round2SameRect">
            <a:avLst>
              <a:gd name="adj1" fmla="val 39495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S_tradnl" sz="2000" dirty="0"/>
              <a:t>Indicadores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038" t="21987" r="35825" b="9381"/>
          <a:stretch/>
        </p:blipFill>
        <p:spPr>
          <a:xfrm>
            <a:off x="0" y="1772816"/>
            <a:ext cx="3563888" cy="47197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9288" t="26188" r="18500" b="12183"/>
          <a:stretch/>
        </p:blipFill>
        <p:spPr>
          <a:xfrm>
            <a:off x="3563888" y="2191014"/>
            <a:ext cx="5584210" cy="31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447318"/>
              </p:ext>
            </p:extLst>
          </p:nvPr>
        </p:nvGraphicFramePr>
        <p:xfrm>
          <a:off x="2987824" y="1571001"/>
          <a:ext cx="6031008" cy="418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2628800" y="1556792"/>
            <a:ext cx="79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DIEGO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5425" y="1783952"/>
            <a:ext cx="2609952" cy="3312369"/>
            <a:chOff x="85850" y="2772842"/>
            <a:chExt cx="2609952" cy="3312369"/>
          </a:xfrm>
        </p:grpSpPr>
        <p:sp>
          <p:nvSpPr>
            <p:cNvPr id="42" name="1 Título"/>
            <p:cNvSpPr txBox="1">
              <a:spLocks/>
            </p:cNvSpPr>
            <p:nvPr/>
          </p:nvSpPr>
          <p:spPr>
            <a:xfrm>
              <a:off x="871400" y="2772842"/>
              <a:ext cx="1115478" cy="351288"/>
            </a:xfrm>
            <a:prstGeom prst="round2SameRect">
              <a:avLst>
                <a:gd name="adj1" fmla="val 39495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6pPr marL="0" lvl="5" indent="0" algn="ctr">
                <a:lnSpc>
                  <a:spcPct val="90000"/>
                </a:lnSpc>
                <a:defRPr sz="14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dirty="0"/>
                <a:t>ETAPA 3</a:t>
              </a:r>
            </a:p>
          </p:txBody>
        </p:sp>
        <p:sp>
          <p:nvSpPr>
            <p:cNvPr id="35" name="1 Título"/>
            <p:cNvSpPr txBox="1">
              <a:spLocks/>
            </p:cNvSpPr>
            <p:nvPr/>
          </p:nvSpPr>
          <p:spPr>
            <a:xfrm>
              <a:off x="85850" y="3132884"/>
              <a:ext cx="2609952" cy="800173"/>
            </a:xfrm>
            <a:prstGeom prst="round2SameRect">
              <a:avLst>
                <a:gd name="adj1" fmla="val 39495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S_tradnl" sz="1500" dirty="0"/>
                <a:t>EVALUACIÓN INICIAL Y DETERMINACIÓN DE LA LÍNEA BASE</a:t>
              </a:r>
              <a:endParaRPr lang="es-ES" sz="1500" dirty="0"/>
            </a:p>
          </p:txBody>
        </p:sp>
        <p:pic>
          <p:nvPicPr>
            <p:cNvPr id="8" name="Picture 6" descr="F:\FEDEME\DSC01293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59" y="3933056"/>
              <a:ext cx="2594343" cy="2152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1 Título"/>
          <p:cNvSpPr txBox="1">
            <a:spLocks/>
          </p:cNvSpPr>
          <p:nvPr/>
        </p:nvSpPr>
        <p:spPr>
          <a:xfrm>
            <a:off x="1627244" y="151960"/>
            <a:ext cx="6472956" cy="73866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100" kern="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IMPLEMENTACIÓN</a:t>
            </a:r>
          </a:p>
          <a:p>
            <a:pPr marL="0" lvl="1" algn="ctr">
              <a:defRPr/>
            </a:pPr>
            <a:r>
              <a:rPr lang="es-EC" sz="2100" kern="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(Inducción)</a:t>
            </a:r>
            <a:endParaRPr lang="es-EC" sz="21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3130" y="4437112"/>
            <a:ext cx="820953" cy="5193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C" dirty="0" smtClean="0"/>
              <a:t>80%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2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02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3375"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764">
            <a:off x="1714168" y="2825544"/>
            <a:ext cx="2736838" cy="2736834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22" name="108 Imagen"/>
          <p:cNvPicPr>
            <a:picLocks noChangeAspect="1"/>
          </p:cNvPicPr>
          <p:nvPr/>
        </p:nvPicPr>
        <p:blipFill>
          <a:blip r:embed="rId4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00" y="2897552"/>
            <a:ext cx="2736838" cy="2736834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24" name="102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3375"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764">
            <a:off x="21776" y="3409260"/>
            <a:ext cx="1857566" cy="1857564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sp>
        <p:nvSpPr>
          <p:cNvPr id="29" name="Redondear rectángulo de esquina del mismo lado 28"/>
          <p:cNvSpPr/>
          <p:nvPr/>
        </p:nvSpPr>
        <p:spPr>
          <a:xfrm>
            <a:off x="1988767" y="188640"/>
            <a:ext cx="5445758" cy="1451400"/>
          </a:xfrm>
          <a:prstGeom prst="round2SameRect">
            <a:avLst>
              <a:gd name="adj1" fmla="val 16667"/>
              <a:gd name="adj2" fmla="val 4354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 b="1" kern="0" dirty="0">
              <a:solidFill>
                <a:schemeClr val="bg1"/>
              </a:solidFill>
            </a:endParaRPr>
          </a:p>
        </p:txBody>
      </p:sp>
      <p:pic>
        <p:nvPicPr>
          <p:cNvPr id="32" name="108 Imagen"/>
          <p:cNvPicPr>
            <a:picLocks noChangeAspect="1"/>
          </p:cNvPicPr>
          <p:nvPr/>
        </p:nvPicPr>
        <p:blipFill>
          <a:blip r:embed="rId4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12" y="4353426"/>
            <a:ext cx="2485722" cy="2485718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sp>
        <p:nvSpPr>
          <p:cNvPr id="33" name="Elipse 32"/>
          <p:cNvSpPr/>
          <p:nvPr/>
        </p:nvSpPr>
        <p:spPr>
          <a:xfrm>
            <a:off x="323056" y="3720875"/>
            <a:ext cx="1250008" cy="12358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2179563" y="3302225"/>
            <a:ext cx="1825012" cy="1797049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933593" y="4780204"/>
            <a:ext cx="1657560" cy="163216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6879989" y="3367446"/>
            <a:ext cx="1825012" cy="1797049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102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3375"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764">
            <a:off x="1014120" y="4982923"/>
            <a:ext cx="1458798" cy="1458796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sp>
        <p:nvSpPr>
          <p:cNvPr id="39" name="Elipse 38"/>
          <p:cNvSpPr/>
          <p:nvPr/>
        </p:nvSpPr>
        <p:spPr>
          <a:xfrm>
            <a:off x="1250187" y="5227806"/>
            <a:ext cx="981666" cy="970562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55575" y="1970276"/>
            <a:ext cx="1180952" cy="4073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/>
            <a:r>
              <a:rPr lang="es-ES" b="1" dirty="0"/>
              <a:t>FEDEME</a:t>
            </a:r>
          </a:p>
          <a:p>
            <a:pPr algn="ctr"/>
            <a:r>
              <a:rPr lang="es-ES" b="1" dirty="0"/>
              <a:t>MISIÓN</a:t>
            </a:r>
          </a:p>
        </p:txBody>
      </p:sp>
      <p:pic>
        <p:nvPicPr>
          <p:cNvPr id="1028" name="Picture 4" descr="Resultado de imagen para GESTION POR PROCESO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0"/>
            <a:ext cx="1838761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53529" y="2005671"/>
            <a:ext cx="7438952" cy="5592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/>
              <a:t>Fomentar, organizar, dirigir y controlar el deporte militar de alto rendimiento así como también la práctica deportiva en general de las Fuerzas Armadas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4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dondear rectángulo de esquina del mismo lado 26"/>
          <p:cNvSpPr/>
          <p:nvPr/>
        </p:nvSpPr>
        <p:spPr>
          <a:xfrm flipV="1">
            <a:off x="4683817" y="1733274"/>
            <a:ext cx="2089980" cy="3174857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9 Abrir llave"/>
          <p:cNvSpPr/>
          <p:nvPr/>
        </p:nvSpPr>
        <p:spPr>
          <a:xfrm rot="5400000" flipV="1">
            <a:off x="5550624" y="519628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5" name="Redondear rectángulo de esquina del mismo lado 24"/>
          <p:cNvSpPr/>
          <p:nvPr/>
        </p:nvSpPr>
        <p:spPr>
          <a:xfrm flipV="1">
            <a:off x="41241" y="1735699"/>
            <a:ext cx="2129020" cy="3174857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9 Abrir llave"/>
          <p:cNvSpPr/>
          <p:nvPr/>
        </p:nvSpPr>
        <p:spPr>
          <a:xfrm rot="5400000" flipV="1">
            <a:off x="947088" y="515601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1475656" y="156453"/>
            <a:ext cx="6083326" cy="46166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4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CONCLUSIONES</a:t>
            </a:r>
            <a:endParaRPr lang="es-ES" sz="24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dondear rectángulo de esquina del mismo lado 2"/>
          <p:cNvSpPr/>
          <p:nvPr/>
        </p:nvSpPr>
        <p:spPr>
          <a:xfrm rot="10800000" flipV="1">
            <a:off x="-2722451" y="1772126"/>
            <a:ext cx="2121707" cy="3571529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896" y="777339"/>
            <a:ext cx="2104388" cy="634681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C" sz="1400" dirty="0"/>
              <a:t>SITUACIÓN ACTUAL FEDEME</a:t>
            </a:r>
            <a:endParaRPr lang="es-ES" sz="1400" dirty="0"/>
          </a:p>
        </p:txBody>
      </p:sp>
      <p:sp>
        <p:nvSpPr>
          <p:cNvPr id="20" name="29 Abrir llave"/>
          <p:cNvSpPr/>
          <p:nvPr/>
        </p:nvSpPr>
        <p:spPr>
          <a:xfrm rot="5400000" flipV="1">
            <a:off x="3202956" y="515601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371574" y="777339"/>
            <a:ext cx="2104388" cy="634681"/>
          </a:xfrm>
          <a:prstGeom prst="round2SameRect">
            <a:avLst>
              <a:gd name="adj1" fmla="val 42496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00" dirty="0"/>
              <a:t>LEVANTAMIENTO DE INFORMACIÓN</a:t>
            </a:r>
            <a:endParaRPr lang="es-ES" sz="1400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4669408" y="764706"/>
            <a:ext cx="2104388" cy="634681"/>
          </a:xfrm>
          <a:prstGeom prst="round2SameRect">
            <a:avLst>
              <a:gd name="adj1" fmla="val 37994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00" dirty="0"/>
              <a:t>PLAN DE IMPLEMENTACIÓN</a:t>
            </a:r>
            <a:endParaRPr lang="es-ES" sz="1400" dirty="0"/>
          </a:p>
        </p:txBody>
      </p:sp>
      <p:sp>
        <p:nvSpPr>
          <p:cNvPr id="29" name="Rectángulo 28"/>
          <p:cNvSpPr/>
          <p:nvPr/>
        </p:nvSpPr>
        <p:spPr>
          <a:xfrm>
            <a:off x="77207" y="1717747"/>
            <a:ext cx="2213734" cy="22710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chemeClr val="tx1"/>
                </a:solidFill>
              </a:rPr>
              <a:t>Se identifica la falta de una correcta y alineada propuesta de organización, para mejorar los estándares laborales y sus metas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370994" y="2260995"/>
            <a:ext cx="2213734" cy="16695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>
              <a:spcBef>
                <a:spcPts val="200"/>
              </a:spcBef>
              <a:spcAft>
                <a:spcPts val="200"/>
              </a:spcAft>
            </a:pP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745499" y="1783909"/>
            <a:ext cx="2025225" cy="28692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chemeClr val="tx1"/>
                </a:solidFill>
              </a:rPr>
              <a:t>Se ejecutó el Plan de Implementación, con la </a:t>
            </a:r>
            <a:r>
              <a:rPr lang="es-EC" dirty="0" smtClean="0">
                <a:solidFill>
                  <a:schemeClr val="tx1"/>
                </a:solidFill>
              </a:rPr>
              <a:t>participación de </a:t>
            </a:r>
            <a:r>
              <a:rPr lang="es-EC" dirty="0">
                <a:solidFill>
                  <a:schemeClr val="tx1"/>
                </a:solidFill>
              </a:rPr>
              <a:t>todos los miembros de la FEDEME, a través de capacitaciones, talleres y reuniones de trabajo.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1" name="Redondear rectángulo de esquina del mismo lado 50"/>
          <p:cNvSpPr/>
          <p:nvPr/>
        </p:nvSpPr>
        <p:spPr>
          <a:xfrm flipV="1">
            <a:off x="6984537" y="1661266"/>
            <a:ext cx="2071687" cy="3174857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29 Abrir llave"/>
          <p:cNvSpPr/>
          <p:nvPr/>
        </p:nvSpPr>
        <p:spPr>
          <a:xfrm rot="5400000" flipV="1">
            <a:off x="7833049" y="517924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6951833" y="763002"/>
            <a:ext cx="2104388" cy="634681"/>
          </a:xfrm>
          <a:prstGeom prst="round2SameRect">
            <a:avLst>
              <a:gd name="adj1" fmla="val 37994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00" dirty="0" smtClean="0"/>
              <a:t>INDUCCIÓN DE LA IMPLEMENTACIÓN</a:t>
            </a:r>
            <a:endParaRPr lang="es-ES" sz="1400" dirty="0"/>
          </a:p>
        </p:txBody>
      </p:sp>
      <p:sp>
        <p:nvSpPr>
          <p:cNvPr id="54" name="Rectángulo 53"/>
          <p:cNvSpPr/>
          <p:nvPr/>
        </p:nvSpPr>
        <p:spPr>
          <a:xfrm>
            <a:off x="7017169" y="2267214"/>
            <a:ext cx="1954864" cy="16720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>
              <a:spcBef>
                <a:spcPts val="200"/>
              </a:spcBef>
              <a:spcAft>
                <a:spcPts val="200"/>
              </a:spcAft>
            </a:pPr>
            <a:r>
              <a:rPr lang="es-EC" dirty="0" smtClean="0">
                <a:solidFill>
                  <a:schemeClr val="tx1"/>
                </a:solidFill>
              </a:rPr>
              <a:t>Se alcanzó la aceptación del personal FEDEME para trabajar por procesos;</a:t>
            </a:r>
          </a:p>
          <a:p>
            <a:pPr marL="0" lvl="5">
              <a:spcBef>
                <a:spcPts val="200"/>
              </a:spcBef>
              <a:spcAft>
                <a:spcPts val="200"/>
              </a:spcAft>
            </a:pPr>
            <a:r>
              <a:rPr lang="es-EC" dirty="0" smtClean="0">
                <a:solidFill>
                  <a:schemeClr val="tx1"/>
                </a:solidFill>
              </a:rPr>
              <a:t>Se inició un proceso de trabajo con los manuales de proceso</a:t>
            </a:r>
            <a:r>
              <a:rPr lang="es-EC" dirty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9" name="Flecha abajo 58"/>
          <p:cNvSpPr/>
          <p:nvPr/>
        </p:nvSpPr>
        <p:spPr>
          <a:xfrm rot="16200000">
            <a:off x="4018498" y="599226"/>
            <a:ext cx="569670" cy="9681333"/>
          </a:xfrm>
          <a:prstGeom prst="downArrow">
            <a:avLst>
              <a:gd name="adj1" fmla="val 50000"/>
              <a:gd name="adj2" fmla="val 61968"/>
            </a:avLst>
          </a:prstGeom>
          <a:gradFill flip="none" rotWithShape="1">
            <a:gsLst>
              <a:gs pos="2000">
                <a:schemeClr val="accent6">
                  <a:lumMod val="50000"/>
                </a:schemeClr>
              </a:gs>
              <a:gs pos="74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dondear rectángulo de esquina del mismo lado 35"/>
          <p:cNvSpPr/>
          <p:nvPr/>
        </p:nvSpPr>
        <p:spPr>
          <a:xfrm>
            <a:off x="1020332" y="5655509"/>
            <a:ext cx="7128792" cy="1118924"/>
          </a:xfrm>
          <a:prstGeom prst="round2SameRect">
            <a:avLst>
              <a:gd name="adj1" fmla="val 16667"/>
              <a:gd name="adj2" fmla="val 4354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 b="1" kern="0" dirty="0">
              <a:solidFill>
                <a:schemeClr val="bg1"/>
              </a:solidFill>
            </a:endParaRPr>
          </a:p>
        </p:txBody>
      </p:sp>
      <p:sp>
        <p:nvSpPr>
          <p:cNvPr id="21" name="Redondear rectángulo de esquina del mismo lado 24"/>
          <p:cNvSpPr/>
          <p:nvPr/>
        </p:nvSpPr>
        <p:spPr>
          <a:xfrm flipV="1">
            <a:off x="2376301" y="1733273"/>
            <a:ext cx="2129020" cy="3174858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angle 3"/>
          <p:cNvSpPr/>
          <p:nvPr/>
        </p:nvSpPr>
        <p:spPr>
          <a:xfrm>
            <a:off x="2409609" y="1739729"/>
            <a:ext cx="2107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 realizó </a:t>
            </a:r>
            <a:r>
              <a:rPr lang="es-EC" dirty="0" smtClean="0"/>
              <a:t>la recopilación de información</a:t>
            </a:r>
            <a:r>
              <a:rPr lang="es-EC" dirty="0"/>
              <a:t>, en función del Estatuto </a:t>
            </a:r>
            <a:r>
              <a:rPr lang="es-EC" dirty="0" smtClean="0"/>
              <a:t>y </a:t>
            </a:r>
            <a:r>
              <a:rPr lang="es-EC" dirty="0"/>
              <a:t>la estructura organizacional por procesos emitidos por la Secretaría Nacional de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2475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99 Abrir llave"/>
          <p:cNvSpPr/>
          <p:nvPr/>
        </p:nvSpPr>
        <p:spPr>
          <a:xfrm rot="5400000">
            <a:off x="4372657" y="-1703518"/>
            <a:ext cx="366040" cy="7516774"/>
          </a:xfrm>
          <a:prstGeom prst="leftBrace">
            <a:avLst>
              <a:gd name="adj1" fmla="val 106064"/>
              <a:gd name="adj2" fmla="val 50082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18" name="Redondear rectángulo de esquina diagonal 17"/>
          <p:cNvSpPr/>
          <p:nvPr/>
        </p:nvSpPr>
        <p:spPr>
          <a:xfrm>
            <a:off x="144136" y="853617"/>
            <a:ext cx="4448741" cy="552197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C" dirty="0">
                <a:solidFill>
                  <a:schemeClr val="tx1"/>
                </a:solidFill>
              </a:rPr>
              <a:t>Realizar una </a:t>
            </a:r>
            <a:r>
              <a:rPr lang="es-EC" b="1" u="sng" dirty="0">
                <a:solidFill>
                  <a:schemeClr val="tx1"/>
                </a:solidFill>
              </a:rPr>
              <a:t>evaluación constante</a:t>
            </a:r>
            <a:r>
              <a:rPr lang="es-EC" dirty="0">
                <a:solidFill>
                  <a:schemeClr val="tx1"/>
                </a:solidFill>
              </a:rPr>
              <a:t> de las actividades generadoras de valor establecidas con el personal de la FEDEME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dirty="0">
                <a:solidFill>
                  <a:schemeClr val="tx1"/>
                </a:solidFill>
              </a:rPr>
              <a:t>Proporcionar las facilidades </a:t>
            </a:r>
            <a:r>
              <a:rPr lang="es-EC" dirty="0" smtClean="0">
                <a:solidFill>
                  <a:schemeClr val="tx1"/>
                </a:solidFill>
              </a:rPr>
              <a:t>al </a:t>
            </a:r>
            <a:r>
              <a:rPr lang="es-EC" dirty="0">
                <a:solidFill>
                  <a:schemeClr val="tx1"/>
                </a:solidFill>
              </a:rPr>
              <a:t>personal técnico del Ministerio del Deporte o del Comando Conjunto de las Fuerzas Armadas para </a:t>
            </a:r>
            <a:r>
              <a:rPr lang="es-EC" b="1" u="sng" dirty="0">
                <a:solidFill>
                  <a:schemeClr val="tx1"/>
                </a:solidFill>
              </a:rPr>
              <a:t>socializar las nuevas disposiciones y/o lineamientos que rigen a las instituciones del estado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b="1" u="sng" dirty="0">
                <a:solidFill>
                  <a:schemeClr val="tx1"/>
                </a:solidFill>
              </a:rPr>
              <a:t>Mantener la gestión por procesos </a:t>
            </a:r>
            <a:r>
              <a:rPr lang="es-EC" dirty="0">
                <a:solidFill>
                  <a:schemeClr val="tx1"/>
                </a:solidFill>
              </a:rPr>
              <a:t>y su proyección hacia la mejora continua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1547664" y="228837"/>
            <a:ext cx="6472956" cy="4154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1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RECOMENDACIONES</a:t>
            </a:r>
          </a:p>
        </p:txBody>
      </p:sp>
      <p:pic>
        <p:nvPicPr>
          <p:cNvPr id="11" name="Picture 7" descr="F:\FEDEME\DSC012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3487335"/>
            <a:ext cx="3599815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853427"/>
            <a:ext cx="3599815" cy="26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 bwMode="auto">
          <a:xfrm>
            <a:off x="369331" y="1484784"/>
            <a:ext cx="8405336" cy="1446550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FIN DE PRESENTACIÓN DEL PRIMER PROYECTO</a:t>
            </a:r>
            <a:endParaRPr lang="es-ES" sz="40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220603"/>
            <a:ext cx="9143999" cy="1387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Rectángulo 45"/>
          <p:cNvSpPr/>
          <p:nvPr/>
        </p:nvSpPr>
        <p:spPr>
          <a:xfrm>
            <a:off x="-1" y="3109092"/>
            <a:ext cx="9144000" cy="102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5"/>
          <p:cNvSpPr/>
          <p:nvPr/>
        </p:nvSpPr>
        <p:spPr>
          <a:xfrm>
            <a:off x="-1" y="4619179"/>
            <a:ext cx="9144000" cy="102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15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-23920" y="2204866"/>
            <a:ext cx="9144000" cy="1514261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EVALUACIÓN DEL SISTEMA DE PROCESOS IMPLEMENTADO EN LA FEDEME Y PROPUESTA DE MEJORA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1853" r="7476" b="6402"/>
          <a:stretch/>
        </p:blipFill>
        <p:spPr>
          <a:xfrm>
            <a:off x="3419872" y="17654"/>
            <a:ext cx="2255850" cy="547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7933" y="564738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s-EC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VICERRECTORADO DE INVESTIGACIÓN, INNOVACIÓN Y TRANSFERENCIA DE TECNOLOGÍA</a:t>
            </a:r>
          </a:p>
          <a:p>
            <a:pPr algn="ctr"/>
            <a:r>
              <a:rPr lang="es-EC" sz="1200" b="1" dirty="0">
                <a:ea typeface="Calibri" panose="020F0502020204030204" pitchFamily="34" charset="0"/>
              </a:rPr>
              <a:t>CENTRO DE POSGRADOS</a:t>
            </a:r>
            <a:endParaRPr lang="es-EC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1328668" y="1076067"/>
            <a:ext cx="6486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PROYECTO DE TITULACIÓN No. 2</a:t>
            </a:r>
          </a:p>
          <a:p>
            <a:pPr algn="ctr"/>
            <a:r>
              <a:rPr lang="es-EC" sz="1400" b="1" dirty="0"/>
              <a:t>PREVIO A LA OBTENCIÓN DEL TÍTULO DE </a:t>
            </a:r>
          </a:p>
          <a:p>
            <a:pPr algn="ctr"/>
            <a:r>
              <a:rPr lang="es-EC" sz="1400" b="1" dirty="0"/>
              <a:t>MAGISTER EN GESTIÓN DE LA CALIDAD Y PRODUCTIVIDAD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1797" y="48401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b="1" dirty="0"/>
              <a:t>AUTORES:</a:t>
            </a:r>
          </a:p>
          <a:p>
            <a:pPr algn="ctr"/>
            <a:r>
              <a:rPr lang="es-EC" sz="1400" dirty="0"/>
              <a:t>MAYO. JUAN CARLOS FUERTES</a:t>
            </a:r>
          </a:p>
          <a:p>
            <a:pPr algn="ctr"/>
            <a:r>
              <a:rPr lang="es-EC" sz="1400" dirty="0"/>
              <a:t>MAYO. DIEGO VEGA</a:t>
            </a:r>
          </a:p>
          <a:p>
            <a:pPr algn="ctr"/>
            <a:endParaRPr lang="es-EC" sz="1400" dirty="0"/>
          </a:p>
          <a:p>
            <a:pPr algn="ctr"/>
            <a:r>
              <a:rPr lang="es-EC" sz="1400" b="1" dirty="0"/>
              <a:t>DIRECTOR:</a:t>
            </a:r>
          </a:p>
          <a:p>
            <a:pPr algn="ctr"/>
            <a:r>
              <a:rPr lang="es-EC" sz="1400" dirty="0"/>
              <a:t>ING. JORGE RODRIGUEZ, MGS</a:t>
            </a:r>
          </a:p>
          <a:p>
            <a:pPr algn="ctr"/>
            <a:endParaRPr lang="es-EC" sz="1400" dirty="0"/>
          </a:p>
          <a:p>
            <a:pPr algn="ctr"/>
            <a:r>
              <a:rPr lang="es-EC" sz="1400" dirty="0"/>
              <a:t>Sangolquí,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05" y="3719127"/>
            <a:ext cx="1390483" cy="9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trella de 5 puntas 34"/>
          <p:cNvSpPr/>
          <p:nvPr/>
        </p:nvSpPr>
        <p:spPr>
          <a:xfrm>
            <a:off x="2300501" y="1678196"/>
            <a:ext cx="4222674" cy="3695020"/>
          </a:xfrm>
          <a:prstGeom prst="star5">
            <a:avLst>
              <a:gd name="adj" fmla="val 2370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Forma libre 29"/>
          <p:cNvSpPr/>
          <p:nvPr/>
        </p:nvSpPr>
        <p:spPr>
          <a:xfrm>
            <a:off x="5558945" y="3078480"/>
            <a:ext cx="2720340" cy="2524760"/>
          </a:xfrm>
          <a:custGeom>
            <a:avLst/>
            <a:gdLst>
              <a:gd name="connsiteX0" fmla="*/ 1173480 w 2339340"/>
              <a:gd name="connsiteY0" fmla="*/ 0 h 2423160"/>
              <a:gd name="connsiteX1" fmla="*/ 0 w 2339340"/>
              <a:gd name="connsiteY1" fmla="*/ 982980 h 2423160"/>
              <a:gd name="connsiteX2" fmla="*/ 312420 w 2339340"/>
              <a:gd name="connsiteY2" fmla="*/ 2400300 h 2423160"/>
              <a:gd name="connsiteX3" fmla="*/ 487680 w 2339340"/>
              <a:gd name="connsiteY3" fmla="*/ 1912620 h 2423160"/>
              <a:gd name="connsiteX4" fmla="*/ 2339340 w 2339340"/>
              <a:gd name="connsiteY4" fmla="*/ 2423160 h 2423160"/>
              <a:gd name="connsiteX5" fmla="*/ 2339340 w 2339340"/>
              <a:gd name="connsiteY5" fmla="*/ 883920 h 2423160"/>
              <a:gd name="connsiteX6" fmla="*/ 990600 w 2339340"/>
              <a:gd name="connsiteY6" fmla="*/ 495300 h 2423160"/>
              <a:gd name="connsiteX7" fmla="*/ 1173480 w 2339340"/>
              <a:gd name="connsiteY7" fmla="*/ 0 h 2423160"/>
              <a:gd name="connsiteX0" fmla="*/ 1173480 w 2720340"/>
              <a:gd name="connsiteY0" fmla="*/ 0 h 2423160"/>
              <a:gd name="connsiteX1" fmla="*/ 0 w 2720340"/>
              <a:gd name="connsiteY1" fmla="*/ 982980 h 2423160"/>
              <a:gd name="connsiteX2" fmla="*/ 312420 w 2720340"/>
              <a:gd name="connsiteY2" fmla="*/ 2400300 h 2423160"/>
              <a:gd name="connsiteX3" fmla="*/ 487680 w 2720340"/>
              <a:gd name="connsiteY3" fmla="*/ 1912620 h 2423160"/>
              <a:gd name="connsiteX4" fmla="*/ 2339340 w 2720340"/>
              <a:gd name="connsiteY4" fmla="*/ 2423160 h 2423160"/>
              <a:gd name="connsiteX5" fmla="*/ 2720340 w 2720340"/>
              <a:gd name="connsiteY5" fmla="*/ 985520 h 2423160"/>
              <a:gd name="connsiteX6" fmla="*/ 990600 w 2720340"/>
              <a:gd name="connsiteY6" fmla="*/ 495300 h 2423160"/>
              <a:gd name="connsiteX7" fmla="*/ 1173480 w 2720340"/>
              <a:gd name="connsiteY7" fmla="*/ 0 h 2423160"/>
              <a:gd name="connsiteX0" fmla="*/ 1173480 w 2720340"/>
              <a:gd name="connsiteY0" fmla="*/ 0 h 2524760"/>
              <a:gd name="connsiteX1" fmla="*/ 0 w 2720340"/>
              <a:gd name="connsiteY1" fmla="*/ 982980 h 2524760"/>
              <a:gd name="connsiteX2" fmla="*/ 312420 w 2720340"/>
              <a:gd name="connsiteY2" fmla="*/ 2400300 h 2524760"/>
              <a:gd name="connsiteX3" fmla="*/ 487680 w 2720340"/>
              <a:gd name="connsiteY3" fmla="*/ 1912620 h 2524760"/>
              <a:gd name="connsiteX4" fmla="*/ 2707640 w 2720340"/>
              <a:gd name="connsiteY4" fmla="*/ 2524760 h 2524760"/>
              <a:gd name="connsiteX5" fmla="*/ 2720340 w 2720340"/>
              <a:gd name="connsiteY5" fmla="*/ 985520 h 2524760"/>
              <a:gd name="connsiteX6" fmla="*/ 990600 w 2720340"/>
              <a:gd name="connsiteY6" fmla="*/ 495300 h 2524760"/>
              <a:gd name="connsiteX7" fmla="*/ 1173480 w 2720340"/>
              <a:gd name="connsiteY7" fmla="*/ 0 h 252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340" h="2524760">
                <a:moveTo>
                  <a:pt x="1173480" y="0"/>
                </a:moveTo>
                <a:lnTo>
                  <a:pt x="0" y="982980"/>
                </a:lnTo>
                <a:lnTo>
                  <a:pt x="312420" y="2400300"/>
                </a:lnTo>
                <a:lnTo>
                  <a:pt x="487680" y="1912620"/>
                </a:lnTo>
                <a:lnTo>
                  <a:pt x="2707640" y="2524760"/>
                </a:lnTo>
                <a:lnTo>
                  <a:pt x="2720340" y="985520"/>
                </a:lnTo>
                <a:lnTo>
                  <a:pt x="990600" y="495300"/>
                </a:lnTo>
                <a:lnTo>
                  <a:pt x="117348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6000">
                <a:schemeClr val="accent5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orma libre 3"/>
          <p:cNvSpPr/>
          <p:nvPr/>
        </p:nvSpPr>
        <p:spPr>
          <a:xfrm>
            <a:off x="967740" y="609600"/>
            <a:ext cx="3436620" cy="2415540"/>
          </a:xfrm>
          <a:custGeom>
            <a:avLst/>
            <a:gdLst>
              <a:gd name="connsiteX0" fmla="*/ 0 w 3436620"/>
              <a:gd name="connsiteY0" fmla="*/ 0 h 2415540"/>
              <a:gd name="connsiteX1" fmla="*/ 1973580 w 3436620"/>
              <a:gd name="connsiteY1" fmla="*/ 0 h 2415540"/>
              <a:gd name="connsiteX2" fmla="*/ 2971800 w 3436620"/>
              <a:gd name="connsiteY2" fmla="*/ 1249680 h 2415540"/>
              <a:gd name="connsiteX3" fmla="*/ 3436620 w 3436620"/>
              <a:gd name="connsiteY3" fmla="*/ 929640 h 2415540"/>
              <a:gd name="connsiteX4" fmla="*/ 2750820 w 3436620"/>
              <a:gd name="connsiteY4" fmla="*/ 2255520 h 2415540"/>
              <a:gd name="connsiteX5" fmla="*/ 1173480 w 3436620"/>
              <a:gd name="connsiteY5" fmla="*/ 2415540 h 2415540"/>
              <a:gd name="connsiteX6" fmla="*/ 1623060 w 3436620"/>
              <a:gd name="connsiteY6" fmla="*/ 2110740 h 2415540"/>
              <a:gd name="connsiteX7" fmla="*/ 7620 w 3436620"/>
              <a:gd name="connsiteY7" fmla="*/ 106680 h 2415540"/>
              <a:gd name="connsiteX8" fmla="*/ 0 w 3436620"/>
              <a:gd name="connsiteY8" fmla="*/ 0 h 241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6620" h="2415540">
                <a:moveTo>
                  <a:pt x="0" y="0"/>
                </a:moveTo>
                <a:lnTo>
                  <a:pt x="1973580" y="0"/>
                </a:lnTo>
                <a:lnTo>
                  <a:pt x="2971800" y="1249680"/>
                </a:lnTo>
                <a:lnTo>
                  <a:pt x="3436620" y="929640"/>
                </a:lnTo>
                <a:lnTo>
                  <a:pt x="2750820" y="2255520"/>
                </a:lnTo>
                <a:lnTo>
                  <a:pt x="1173480" y="2415540"/>
                </a:lnTo>
                <a:lnTo>
                  <a:pt x="1623060" y="2110740"/>
                </a:lnTo>
                <a:lnTo>
                  <a:pt x="7620" y="106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6000">
                <a:srgbClr val="CD901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 4"/>
          <p:cNvSpPr/>
          <p:nvPr/>
        </p:nvSpPr>
        <p:spPr>
          <a:xfrm flipH="1">
            <a:off x="4447748" y="609600"/>
            <a:ext cx="3436620" cy="2415540"/>
          </a:xfrm>
          <a:custGeom>
            <a:avLst/>
            <a:gdLst>
              <a:gd name="connsiteX0" fmla="*/ 0 w 3436620"/>
              <a:gd name="connsiteY0" fmla="*/ 0 h 2415540"/>
              <a:gd name="connsiteX1" fmla="*/ 1973580 w 3436620"/>
              <a:gd name="connsiteY1" fmla="*/ 0 h 2415540"/>
              <a:gd name="connsiteX2" fmla="*/ 2971800 w 3436620"/>
              <a:gd name="connsiteY2" fmla="*/ 1249680 h 2415540"/>
              <a:gd name="connsiteX3" fmla="*/ 3436620 w 3436620"/>
              <a:gd name="connsiteY3" fmla="*/ 929640 h 2415540"/>
              <a:gd name="connsiteX4" fmla="*/ 2750820 w 3436620"/>
              <a:gd name="connsiteY4" fmla="*/ 2255520 h 2415540"/>
              <a:gd name="connsiteX5" fmla="*/ 1173480 w 3436620"/>
              <a:gd name="connsiteY5" fmla="*/ 2415540 h 2415540"/>
              <a:gd name="connsiteX6" fmla="*/ 1623060 w 3436620"/>
              <a:gd name="connsiteY6" fmla="*/ 2110740 h 2415540"/>
              <a:gd name="connsiteX7" fmla="*/ 7620 w 3436620"/>
              <a:gd name="connsiteY7" fmla="*/ 106680 h 2415540"/>
              <a:gd name="connsiteX8" fmla="*/ 0 w 3436620"/>
              <a:gd name="connsiteY8" fmla="*/ 0 h 241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6620" h="2415540">
                <a:moveTo>
                  <a:pt x="0" y="0"/>
                </a:moveTo>
                <a:lnTo>
                  <a:pt x="1973580" y="0"/>
                </a:lnTo>
                <a:lnTo>
                  <a:pt x="2971800" y="1249680"/>
                </a:lnTo>
                <a:lnTo>
                  <a:pt x="3436620" y="929640"/>
                </a:lnTo>
                <a:lnTo>
                  <a:pt x="2750820" y="2255520"/>
                </a:lnTo>
                <a:lnTo>
                  <a:pt x="1173480" y="2415540"/>
                </a:lnTo>
                <a:lnTo>
                  <a:pt x="1623060" y="2110740"/>
                </a:lnTo>
                <a:lnTo>
                  <a:pt x="7620" y="1066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6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 flipH="1">
            <a:off x="573028" y="3078480"/>
            <a:ext cx="2720340" cy="2524760"/>
          </a:xfrm>
          <a:custGeom>
            <a:avLst/>
            <a:gdLst>
              <a:gd name="connsiteX0" fmla="*/ 1173480 w 2339340"/>
              <a:gd name="connsiteY0" fmla="*/ 0 h 2423160"/>
              <a:gd name="connsiteX1" fmla="*/ 0 w 2339340"/>
              <a:gd name="connsiteY1" fmla="*/ 982980 h 2423160"/>
              <a:gd name="connsiteX2" fmla="*/ 312420 w 2339340"/>
              <a:gd name="connsiteY2" fmla="*/ 2400300 h 2423160"/>
              <a:gd name="connsiteX3" fmla="*/ 487680 w 2339340"/>
              <a:gd name="connsiteY3" fmla="*/ 1912620 h 2423160"/>
              <a:gd name="connsiteX4" fmla="*/ 2339340 w 2339340"/>
              <a:gd name="connsiteY4" fmla="*/ 2423160 h 2423160"/>
              <a:gd name="connsiteX5" fmla="*/ 2339340 w 2339340"/>
              <a:gd name="connsiteY5" fmla="*/ 883920 h 2423160"/>
              <a:gd name="connsiteX6" fmla="*/ 990600 w 2339340"/>
              <a:gd name="connsiteY6" fmla="*/ 495300 h 2423160"/>
              <a:gd name="connsiteX7" fmla="*/ 1173480 w 2339340"/>
              <a:gd name="connsiteY7" fmla="*/ 0 h 2423160"/>
              <a:gd name="connsiteX0" fmla="*/ 1173480 w 2720340"/>
              <a:gd name="connsiteY0" fmla="*/ 0 h 2423160"/>
              <a:gd name="connsiteX1" fmla="*/ 0 w 2720340"/>
              <a:gd name="connsiteY1" fmla="*/ 982980 h 2423160"/>
              <a:gd name="connsiteX2" fmla="*/ 312420 w 2720340"/>
              <a:gd name="connsiteY2" fmla="*/ 2400300 h 2423160"/>
              <a:gd name="connsiteX3" fmla="*/ 487680 w 2720340"/>
              <a:gd name="connsiteY3" fmla="*/ 1912620 h 2423160"/>
              <a:gd name="connsiteX4" fmla="*/ 2339340 w 2720340"/>
              <a:gd name="connsiteY4" fmla="*/ 2423160 h 2423160"/>
              <a:gd name="connsiteX5" fmla="*/ 2720340 w 2720340"/>
              <a:gd name="connsiteY5" fmla="*/ 985520 h 2423160"/>
              <a:gd name="connsiteX6" fmla="*/ 990600 w 2720340"/>
              <a:gd name="connsiteY6" fmla="*/ 495300 h 2423160"/>
              <a:gd name="connsiteX7" fmla="*/ 1173480 w 2720340"/>
              <a:gd name="connsiteY7" fmla="*/ 0 h 2423160"/>
              <a:gd name="connsiteX0" fmla="*/ 1173480 w 2720340"/>
              <a:gd name="connsiteY0" fmla="*/ 0 h 2524760"/>
              <a:gd name="connsiteX1" fmla="*/ 0 w 2720340"/>
              <a:gd name="connsiteY1" fmla="*/ 982980 h 2524760"/>
              <a:gd name="connsiteX2" fmla="*/ 312420 w 2720340"/>
              <a:gd name="connsiteY2" fmla="*/ 2400300 h 2524760"/>
              <a:gd name="connsiteX3" fmla="*/ 487680 w 2720340"/>
              <a:gd name="connsiteY3" fmla="*/ 1912620 h 2524760"/>
              <a:gd name="connsiteX4" fmla="*/ 2707640 w 2720340"/>
              <a:gd name="connsiteY4" fmla="*/ 2524760 h 2524760"/>
              <a:gd name="connsiteX5" fmla="*/ 2720340 w 2720340"/>
              <a:gd name="connsiteY5" fmla="*/ 985520 h 2524760"/>
              <a:gd name="connsiteX6" fmla="*/ 990600 w 2720340"/>
              <a:gd name="connsiteY6" fmla="*/ 495300 h 2524760"/>
              <a:gd name="connsiteX7" fmla="*/ 1173480 w 2720340"/>
              <a:gd name="connsiteY7" fmla="*/ 0 h 252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340" h="2524760">
                <a:moveTo>
                  <a:pt x="1173480" y="0"/>
                </a:moveTo>
                <a:lnTo>
                  <a:pt x="0" y="982980"/>
                </a:lnTo>
                <a:lnTo>
                  <a:pt x="312420" y="2400300"/>
                </a:lnTo>
                <a:lnTo>
                  <a:pt x="487680" y="1912620"/>
                </a:lnTo>
                <a:lnTo>
                  <a:pt x="2707640" y="2524760"/>
                </a:lnTo>
                <a:lnTo>
                  <a:pt x="2720340" y="985520"/>
                </a:lnTo>
                <a:lnTo>
                  <a:pt x="990600" y="495300"/>
                </a:lnTo>
                <a:lnTo>
                  <a:pt x="117348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6000">
                <a:schemeClr val="accent5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flipV="1">
            <a:off x="3059832" y="4797152"/>
            <a:ext cx="2736304" cy="2044328"/>
          </a:xfrm>
          <a:prstGeom prst="downArrow">
            <a:avLst>
              <a:gd name="adj1" fmla="val 59468"/>
              <a:gd name="adj2" fmla="val 34345"/>
            </a:avLst>
          </a:prstGeom>
          <a:gradFill flip="none" rotWithShape="1">
            <a:gsLst>
              <a:gs pos="0">
                <a:schemeClr val="bg1"/>
              </a:gs>
              <a:gs pos="2600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907704" y="1343670"/>
            <a:ext cx="1808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Requiere evaluar el sistema de procesos implementado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211640" y="738368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948970" y="1304778"/>
            <a:ext cx="1808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Identificar actividades o procesos requieren ser intervenidos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713083" y="738368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782456" y="4010339"/>
            <a:ext cx="207348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500" b="1" dirty="0">
                <a:solidFill>
                  <a:schemeClr val="bg1"/>
                </a:solidFill>
              </a:rPr>
              <a:t>Línea </a:t>
            </a:r>
            <a:r>
              <a:rPr lang="es-ES" sz="1500" b="1" dirty="0" smtClean="0">
                <a:solidFill>
                  <a:schemeClr val="bg1"/>
                </a:solidFill>
              </a:rPr>
              <a:t>Base</a:t>
            </a:r>
            <a:endParaRPr lang="es-ES" sz="1500" b="1" dirty="0">
              <a:solidFill>
                <a:schemeClr val="bg1"/>
              </a:solidFill>
            </a:endParaRPr>
          </a:p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500" b="1" dirty="0">
                <a:solidFill>
                  <a:schemeClr val="bg1"/>
                </a:solidFill>
              </a:rPr>
              <a:t>Evaluar y buscar oportunidades de mejora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437990" y="3615363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601668" y="5403819"/>
            <a:ext cx="1692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b="1" dirty="0">
                <a:solidFill>
                  <a:schemeClr val="bg1"/>
                </a:solidFill>
              </a:rPr>
              <a:t>G.P Mejorar y rediseñar el flujo de trabajo </a:t>
            </a:r>
            <a:r>
              <a:rPr lang="es-E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965444" y="4903455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648812" y="6123034"/>
            <a:ext cx="169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Gestión eficaz y eficiente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327681" y="3818971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Rectángulo 24"/>
          <p:cNvSpPr/>
          <p:nvPr/>
        </p:nvSpPr>
        <p:spPr>
          <a:xfrm>
            <a:off x="916444" y="3894546"/>
            <a:ext cx="1696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No existe proceso de evaluación </a:t>
            </a:r>
            <a:r>
              <a:rPr lang="es-EC" sz="1600" b="1" dirty="0">
                <a:solidFill>
                  <a:schemeClr val="bg1"/>
                </a:solidFill>
              </a:rPr>
              <a:t>(</a:t>
            </a:r>
            <a:r>
              <a:rPr lang="es-ES" sz="1600" b="1" dirty="0">
                <a:solidFill>
                  <a:schemeClr val="bg1"/>
                </a:solidFill>
              </a:rPr>
              <a:t>indicadores, desempeño, importancia)</a:t>
            </a:r>
          </a:p>
        </p:txBody>
      </p:sp>
      <p:sp>
        <p:nvSpPr>
          <p:cNvPr id="27" name="Rectángulo 24"/>
          <p:cNvSpPr/>
          <p:nvPr/>
        </p:nvSpPr>
        <p:spPr>
          <a:xfrm>
            <a:off x="3611439" y="3152562"/>
            <a:ext cx="16962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/>
              <a:t>ID. PROCESOS CRÍTICOS y OP. MEJORA</a:t>
            </a:r>
          </a:p>
        </p:txBody>
      </p:sp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1004563" y="6187014"/>
            <a:ext cx="2063775" cy="496386"/>
          </a:xfrm>
        </p:spPr>
        <p:txBody>
          <a:bodyPr>
            <a:normAutofit/>
          </a:bodyPr>
          <a:lstStyle/>
          <a:p>
            <a:pPr algn="ctr"/>
            <a:r>
              <a:rPr lang="es-ES" sz="1600" b="1" dirty="0"/>
              <a:t>Justificación</a:t>
            </a:r>
            <a:endParaRPr lang="es-EC" sz="1600" b="1" dirty="0"/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5782458" y="6123032"/>
            <a:ext cx="2063775" cy="496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/>
              <a:t>Importancia</a:t>
            </a:r>
            <a:endParaRPr lang="es-EC" sz="1600" b="1" dirty="0"/>
          </a:p>
        </p:txBody>
      </p:sp>
      <p:sp>
        <p:nvSpPr>
          <p:cNvPr id="28" name="TextBox 1"/>
          <p:cNvSpPr txBox="1"/>
          <p:nvPr/>
        </p:nvSpPr>
        <p:spPr>
          <a:xfrm>
            <a:off x="-2628800" y="1474055"/>
            <a:ext cx="79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DIEGO</a:t>
            </a:r>
          </a:p>
        </p:txBody>
      </p:sp>
    </p:spTree>
    <p:extLst>
      <p:ext uri="{BB962C8B-B14F-4D97-AF65-F5344CB8AC3E}">
        <p14:creationId xmlns:p14="http://schemas.microsoft.com/office/powerpoint/2010/main" val="23520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6" y="3068960"/>
            <a:ext cx="4469088" cy="35482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1484784"/>
            <a:ext cx="8640960" cy="5592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800" b="1" dirty="0"/>
              <a:t>PROBLEMA</a:t>
            </a:r>
            <a:r>
              <a:rPr lang="es-SV" sz="2800" b="1" dirty="0" smtClean="0"/>
              <a:t>:</a:t>
            </a:r>
          </a:p>
          <a:p>
            <a:pPr algn="ctr"/>
            <a:endParaRPr lang="es-SV" sz="2800" b="1" dirty="0"/>
          </a:p>
          <a:p>
            <a:pPr algn="just"/>
            <a:r>
              <a:rPr lang="es-SV" sz="2800" dirty="0" smtClean="0"/>
              <a:t>No existe en forma objetiva ningún tipo de evaluación periódica o sistémica para mejorar la gestión </a:t>
            </a:r>
            <a:r>
              <a:rPr lang="es-EC" sz="2800" dirty="0" smtClean="0"/>
              <a:t>.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4972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52846" cy="63894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OBJETIVOS DE LA INVESTIGACIÓN</a:t>
            </a:r>
            <a:endParaRPr lang="es-EC" sz="28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60272670"/>
              </p:ext>
            </p:extLst>
          </p:nvPr>
        </p:nvGraphicFramePr>
        <p:xfrm>
          <a:off x="539552" y="1124744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7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61056" y="732310"/>
            <a:ext cx="3467207" cy="134253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 TÉCNICA DE ADMINISTRACIÓN POR PROCESOS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n-US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R.O 895, 20-feb-2013</a:t>
            </a:r>
            <a:endParaRPr lang="es-EC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9" name="4 CuadroTexto"/>
          <p:cNvSpPr txBox="1"/>
          <p:nvPr/>
        </p:nvSpPr>
        <p:spPr bwMode="auto">
          <a:xfrm>
            <a:off x="2969012" y="2174004"/>
            <a:ext cx="3205976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LINEAMIENTOS GENERALES PARA LA ADM POR PROCESOS</a:t>
            </a:r>
          </a:p>
          <a:p>
            <a:r>
              <a:rPr lang="es-EC" dirty="0"/>
              <a:t>FIN MEJORAR EFICACIA Y EFICIENCIA (Aplicación y uso obligatorio)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5694" y="3180714"/>
            <a:ext cx="8132612" cy="3023932"/>
            <a:chOff x="577325" y="3000159"/>
            <a:chExt cx="8132612" cy="3023932"/>
          </a:xfrm>
        </p:grpSpPr>
        <p:sp>
          <p:nvSpPr>
            <p:cNvPr id="47" name="1 Título"/>
            <p:cNvSpPr txBox="1">
              <a:spLocks/>
            </p:cNvSpPr>
            <p:nvPr/>
          </p:nvSpPr>
          <p:spPr>
            <a:xfrm>
              <a:off x="3479323" y="5427616"/>
              <a:ext cx="2185350" cy="574525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DESEMPEÑO</a:t>
              </a:r>
              <a:endParaRPr lang="es-ES" sz="1400" dirty="0"/>
            </a:p>
          </p:txBody>
        </p:sp>
        <p:sp>
          <p:nvSpPr>
            <p:cNvPr id="48" name="1 Título"/>
            <p:cNvSpPr txBox="1">
              <a:spLocks/>
            </p:cNvSpPr>
            <p:nvPr/>
          </p:nvSpPr>
          <p:spPr>
            <a:xfrm>
              <a:off x="5801811" y="5423239"/>
              <a:ext cx="2155006" cy="574525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ANALIZAR RESULTADOS</a:t>
              </a:r>
              <a:endParaRPr lang="es-ES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 flipV="1">
              <a:off x="577325" y="3000159"/>
              <a:ext cx="8132612" cy="2386089"/>
              <a:chOff x="505695" y="5577810"/>
              <a:chExt cx="8132612" cy="2386089"/>
            </a:xfrm>
          </p:grpSpPr>
          <p:sp>
            <p:nvSpPr>
              <p:cNvPr id="72" name="4 Abrir corchete"/>
              <p:cNvSpPr/>
              <p:nvPr/>
            </p:nvSpPr>
            <p:spPr>
              <a:xfrm rot="16200000">
                <a:off x="4254669" y="2542271"/>
                <a:ext cx="634663" cy="8132612"/>
              </a:xfrm>
              <a:prstGeom prst="leftBracket">
                <a:avLst>
                  <a:gd name="adj" fmla="val 383611"/>
                </a:avLst>
              </a:prstGeom>
              <a:gradFill flip="none" rotWithShape="1">
                <a:gsLst>
                  <a:gs pos="0">
                    <a:schemeClr val="tx1">
                      <a:alpha val="18000"/>
                    </a:schemeClr>
                  </a:gs>
                  <a:gs pos="84000">
                    <a:schemeClr val="accent2">
                      <a:shade val="67500"/>
                      <a:satMod val="115000"/>
                      <a:lumMod val="2000"/>
                      <a:lumOff val="98000"/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EC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orma libre 52"/>
              <p:cNvSpPr/>
              <p:nvPr/>
            </p:nvSpPr>
            <p:spPr>
              <a:xfrm flipH="1">
                <a:off x="5300421" y="5612720"/>
                <a:ext cx="1447800" cy="732061"/>
              </a:xfrm>
              <a:custGeom>
                <a:avLst/>
                <a:gdLst>
                  <a:gd name="connsiteX0" fmla="*/ 1447800 w 1447800"/>
                  <a:gd name="connsiteY0" fmla="*/ 876300 h 876300"/>
                  <a:gd name="connsiteX1" fmla="*/ 0 w 1447800"/>
                  <a:gd name="connsiteY1" fmla="*/ 876300 h 876300"/>
                  <a:gd name="connsiteX2" fmla="*/ 0 w 1447800"/>
                  <a:gd name="connsiteY2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800" h="876300">
                    <a:moveTo>
                      <a:pt x="1447800" y="876300"/>
                    </a:moveTo>
                    <a:lnTo>
                      <a:pt x="0" y="87630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Forma libre 51"/>
              <p:cNvSpPr/>
              <p:nvPr/>
            </p:nvSpPr>
            <p:spPr>
              <a:xfrm>
                <a:off x="2212117" y="5577811"/>
                <a:ext cx="1447800" cy="766971"/>
              </a:xfrm>
              <a:custGeom>
                <a:avLst/>
                <a:gdLst>
                  <a:gd name="connsiteX0" fmla="*/ 1447800 w 1447800"/>
                  <a:gd name="connsiteY0" fmla="*/ 876300 h 876300"/>
                  <a:gd name="connsiteX1" fmla="*/ 0 w 1447800"/>
                  <a:gd name="connsiteY1" fmla="*/ 876300 h 876300"/>
                  <a:gd name="connsiteX2" fmla="*/ 0 w 1447800"/>
                  <a:gd name="connsiteY2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800" h="876300">
                    <a:moveTo>
                      <a:pt x="1447800" y="876300"/>
                    </a:moveTo>
                    <a:lnTo>
                      <a:pt x="0" y="87630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46 Flecha abajo"/>
              <p:cNvSpPr/>
              <p:nvPr/>
            </p:nvSpPr>
            <p:spPr>
              <a:xfrm rot="10800000">
                <a:off x="4261899" y="6876199"/>
                <a:ext cx="494746" cy="1087700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tx1">
                      <a:alpha val="1000"/>
                    </a:schemeClr>
                  </a:gs>
                  <a:gs pos="50000">
                    <a:schemeClr val="tx1">
                      <a:alpha val="31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es-E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orma libre 53"/>
              <p:cNvSpPr/>
              <p:nvPr/>
            </p:nvSpPr>
            <p:spPr>
              <a:xfrm flipH="1">
                <a:off x="4468613" y="5577810"/>
                <a:ext cx="56369" cy="302481"/>
              </a:xfrm>
              <a:custGeom>
                <a:avLst/>
                <a:gdLst>
                  <a:gd name="connsiteX0" fmla="*/ 1447800 w 1447800"/>
                  <a:gd name="connsiteY0" fmla="*/ 876300 h 876300"/>
                  <a:gd name="connsiteX1" fmla="*/ 0 w 1447800"/>
                  <a:gd name="connsiteY1" fmla="*/ 876300 h 876300"/>
                  <a:gd name="connsiteX2" fmla="*/ 0 w 1447800"/>
                  <a:gd name="connsiteY2" fmla="*/ 0 h 876300"/>
                  <a:gd name="connsiteX0" fmla="*/ 0 w 0"/>
                  <a:gd name="connsiteY0" fmla="*/ 876300 h 876300"/>
                  <a:gd name="connsiteX1" fmla="*/ 0 w 0"/>
                  <a:gd name="connsiteY1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76300">
                    <a:moveTo>
                      <a:pt x="0" y="87630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718624" y="4103907"/>
              <a:ext cx="1755975" cy="1032321"/>
              <a:chOff x="3650432" y="2535286"/>
              <a:chExt cx="1755975" cy="1032321"/>
            </a:xfrm>
          </p:grpSpPr>
          <p:grpSp>
            <p:nvGrpSpPr>
              <p:cNvPr id="42" name="1 Grupo"/>
              <p:cNvGrpSpPr/>
              <p:nvPr/>
            </p:nvGrpSpPr>
            <p:grpSpPr>
              <a:xfrm>
                <a:off x="3650432" y="2535286"/>
                <a:ext cx="1702448" cy="1032321"/>
                <a:chOff x="1479566" y="-2757419"/>
                <a:chExt cx="1609970" cy="952167"/>
              </a:xfrm>
              <a:effectLst/>
            </p:grpSpPr>
            <p:sp>
              <p:nvSpPr>
                <p:cNvPr id="43" name="2 Elipse"/>
                <p:cNvSpPr/>
                <p:nvPr/>
              </p:nvSpPr>
              <p:spPr>
                <a:xfrm>
                  <a:off x="1479566" y="-2757419"/>
                  <a:ext cx="1609970" cy="952167"/>
                </a:xfrm>
                <a:prstGeom prst="ellipse">
                  <a:avLst/>
                </a:prstGeom>
                <a:solidFill>
                  <a:srgbClr val="D2BC84"/>
                </a:solidFill>
                <a:ln w="25400" cap="flat" cmpd="sng" algn="ctr">
                  <a:noFill/>
                  <a:prstDash val="solid"/>
                </a:ln>
                <a:effectLst>
                  <a:outerShdw blurRad="63500" dir="5400000" algn="ctr" rotWithShape="0">
                    <a:sysClr val="windowText" lastClr="000000">
                      <a:alpha val="43000"/>
                    </a:sys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3 Elipse"/>
                <p:cNvSpPr/>
                <p:nvPr/>
              </p:nvSpPr>
              <p:spPr>
                <a:xfrm>
                  <a:off x="1531829" y="-2715887"/>
                  <a:ext cx="1514432" cy="8364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BB2F"/>
                    </a:gs>
                    <a:gs pos="26000">
                      <a:srgbClr val="D7A645">
                        <a:lumMod val="100000"/>
                      </a:srgbClr>
                    </a:gs>
                    <a:gs pos="48000">
                      <a:srgbClr val="997637"/>
                    </a:gs>
                    <a:gs pos="68000">
                      <a:srgbClr val="644E27">
                        <a:lumMod val="100000"/>
                      </a:srgbClr>
                    </a:gs>
                    <a:gs pos="100000">
                      <a:srgbClr val="2F2617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h="44450" prst="coolSlant"/>
                  <a:bevelB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4 CuadroTexto"/>
              <p:cNvSpPr txBox="1"/>
              <p:nvPr/>
            </p:nvSpPr>
            <p:spPr bwMode="auto">
              <a:xfrm>
                <a:off x="3737593" y="2667527"/>
                <a:ext cx="1668814" cy="738664"/>
              </a:xfrm>
              <a:prstGeom prst="rect">
                <a:avLst/>
              </a:prstGeom>
              <a:noFill/>
              <a:effectLst>
                <a:outerShdw blurRad="50800" dist="25400" dir="5400000" algn="ctr" rotWithShape="0">
                  <a:sysClr val="windowText" lastClr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2B200"/>
                  </a:buClr>
                  <a:buSzPct val="100000"/>
                  <a:defRPr/>
                </a:pPr>
                <a:r>
                  <a:rPr lang="es-EC" sz="1400" b="1" kern="0" dirty="0">
                    <a:ln w="11430"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4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EVALUACIÓN PERMANENTE Y MEJORA CONTINUA</a:t>
                </a:r>
              </a:p>
            </p:txBody>
          </p:sp>
        </p:grpSp>
        <p:sp>
          <p:nvSpPr>
            <p:cNvPr id="55" name="1 Título"/>
            <p:cNvSpPr txBox="1">
              <a:spLocks/>
            </p:cNvSpPr>
            <p:nvPr/>
          </p:nvSpPr>
          <p:spPr>
            <a:xfrm>
              <a:off x="1204003" y="5455922"/>
              <a:ext cx="2016224" cy="56816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IMPORTANCIA</a:t>
              </a:r>
              <a:endParaRPr lang="es-E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2241" y="2763244"/>
            <a:ext cx="2592712" cy="2062230"/>
            <a:chOff x="6551313" y="1714187"/>
            <a:chExt cx="2592712" cy="1912688"/>
          </a:xfrm>
        </p:grpSpPr>
        <p:grpSp>
          <p:nvGrpSpPr>
            <p:cNvPr id="3" name="Group 2"/>
            <p:cNvGrpSpPr/>
            <p:nvPr/>
          </p:nvGrpSpPr>
          <p:grpSpPr>
            <a:xfrm>
              <a:off x="6551313" y="1714187"/>
              <a:ext cx="2537611" cy="1778974"/>
              <a:chOff x="6518612" y="1738020"/>
              <a:chExt cx="2537611" cy="1778974"/>
            </a:xfrm>
          </p:grpSpPr>
          <p:sp>
            <p:nvSpPr>
              <p:cNvPr id="67" name="Redondear rectángulo de esquina del mismo lado 50"/>
              <p:cNvSpPr/>
              <p:nvPr/>
            </p:nvSpPr>
            <p:spPr>
              <a:xfrm flipV="1">
                <a:off x="6984536" y="1738020"/>
                <a:ext cx="2071687" cy="1778974"/>
              </a:xfrm>
              <a:prstGeom prst="round2SameRect">
                <a:avLst>
                  <a:gd name="adj1" fmla="val 7883"/>
                  <a:gd name="adj2" fmla="val 0"/>
                </a:avLst>
              </a:prstGeom>
              <a:gradFill flip="none" rotWithShape="1">
                <a:gsLst>
                  <a:gs pos="1000">
                    <a:schemeClr val="tx1">
                      <a:alpha val="0"/>
                    </a:schemeClr>
                  </a:gs>
                  <a:gs pos="100000">
                    <a:srgbClr val="000000">
                      <a:alpha val="16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68" name="29 Abrir llave"/>
              <p:cNvSpPr/>
              <p:nvPr/>
            </p:nvSpPr>
            <p:spPr>
              <a:xfrm flipV="1">
                <a:off x="6518612" y="2022632"/>
                <a:ext cx="324701" cy="1479479"/>
              </a:xfrm>
              <a:prstGeom prst="leftBrace">
                <a:avLst>
                  <a:gd name="adj1" fmla="val 79046"/>
                  <a:gd name="adj2" fmla="val 50082"/>
                </a:avLst>
              </a:prstGeom>
              <a:gradFill flip="none" rotWithShape="1">
                <a:gsLst>
                  <a:gs pos="1000">
                    <a:schemeClr val="tx1">
                      <a:alpha val="0"/>
                    </a:schemeClr>
                  </a:gs>
                  <a:gs pos="33000">
                    <a:schemeClr val="tx1">
                      <a:lumMod val="100000"/>
                      <a:alpha val="8000"/>
                    </a:schemeClr>
                  </a:gs>
                  <a:gs pos="100000">
                    <a:schemeClr val="tx1"/>
                  </a:gs>
                </a:gsLst>
                <a:lin ang="108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C"/>
              </a:p>
            </p:txBody>
          </p:sp>
        </p:grpSp>
        <p:sp>
          <p:nvSpPr>
            <p:cNvPr id="82" name="Redondear rectángulo de esquina del mismo lado 50"/>
            <p:cNvSpPr/>
            <p:nvPr/>
          </p:nvSpPr>
          <p:spPr>
            <a:xfrm flipV="1">
              <a:off x="6931115" y="1927195"/>
              <a:ext cx="2125108" cy="1551083"/>
            </a:xfrm>
            <a:prstGeom prst="round2SameRect">
              <a:avLst>
                <a:gd name="adj1" fmla="val 7883"/>
                <a:gd name="adj2" fmla="val 0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100000">
                  <a:srgbClr val="000000">
                    <a:alpha val="16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3" name="Rectángulo 53"/>
            <p:cNvSpPr/>
            <p:nvPr/>
          </p:nvSpPr>
          <p:spPr>
            <a:xfrm>
              <a:off x="6931115" y="1957300"/>
              <a:ext cx="2212910" cy="166957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5">
                <a:spcBef>
                  <a:spcPts val="200"/>
                </a:spcBef>
                <a:spcAft>
                  <a:spcPts val="200"/>
                </a:spcAft>
              </a:pPr>
              <a:r>
                <a:rPr lang="es-EC" sz="1200" b="1" dirty="0">
                  <a:solidFill>
                    <a:schemeClr val="tx1"/>
                  </a:solidFill>
                </a:rPr>
                <a:t>CICLO DE MEJORA CONTINUA (BUSCA INCREMENTAR CAPACIDADES)</a:t>
              </a:r>
            </a:p>
            <a:p>
              <a:pPr marL="0" lvl="5">
                <a:spcBef>
                  <a:spcPts val="200"/>
                </a:spcBef>
                <a:spcAft>
                  <a:spcPts val="200"/>
                </a:spcAft>
              </a:pPr>
              <a:r>
                <a:rPr lang="es-EC" sz="1200" b="1" dirty="0">
                  <a:solidFill>
                    <a:schemeClr val="tx1"/>
                  </a:solidFill>
                </a:rPr>
                <a:t>EVALUACIÓN PERMANENTE</a:t>
              </a:r>
            </a:p>
            <a:p>
              <a:pPr marL="0" lvl="5">
                <a:spcBef>
                  <a:spcPts val="200"/>
                </a:spcBef>
                <a:spcAft>
                  <a:spcPts val="200"/>
                </a:spcAft>
              </a:pPr>
              <a:r>
                <a:rPr lang="es-EC" sz="1200" b="1" dirty="0">
                  <a:solidFill>
                    <a:schemeClr val="tx1"/>
                  </a:solidFill>
                </a:rPr>
                <a:t>IDENTIFICAR OPORTUNIDADES DE MEJORA CONTINUA</a:t>
              </a:r>
              <a:endParaRPr lang="es-E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5807129" y="3656244"/>
            <a:ext cx="1180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/>
            <a:r>
              <a:rPr lang="es-EC" sz="1400" b="1" dirty="0"/>
              <a:t>ACTIVIDADES</a:t>
            </a:r>
            <a:endParaRPr lang="es-E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-5820449" y="2636566"/>
            <a:ext cx="1333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/>
            <a:r>
              <a:rPr lang="es-EC" sz="1400" b="1" dirty="0"/>
              <a:t>RESPONSABLES</a:t>
            </a:r>
            <a:endParaRPr lang="es-ES" sz="1400" b="1" dirty="0"/>
          </a:p>
        </p:txBody>
      </p:sp>
      <p:sp>
        <p:nvSpPr>
          <p:cNvPr id="30" name="Rectangle 29"/>
          <p:cNvSpPr/>
          <p:nvPr/>
        </p:nvSpPr>
        <p:spPr>
          <a:xfrm>
            <a:off x="-5811090" y="5561440"/>
            <a:ext cx="1323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 algn="ctr"/>
            <a:r>
              <a:rPr lang="es-EC" sz="1400" b="1" dirty="0"/>
              <a:t>LINEAMIENTOS</a:t>
            </a:r>
            <a:endParaRPr lang="es-ES" sz="1400" b="1" dirty="0"/>
          </a:p>
        </p:txBody>
      </p:sp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2936018" y="3386499"/>
            <a:ext cx="2063775" cy="496386"/>
          </a:xfrm>
        </p:spPr>
        <p:txBody>
          <a:bodyPr>
            <a:normAutofit/>
          </a:bodyPr>
          <a:lstStyle/>
          <a:p>
            <a:pPr algn="ctr"/>
            <a:r>
              <a:rPr lang="es-ES" sz="1600" dirty="0"/>
              <a:t>Principio</a:t>
            </a:r>
            <a:endParaRPr lang="es-EC" sz="1600" dirty="0"/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-4223176" y="3916505"/>
            <a:ext cx="2063775" cy="49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Director/Jefe U.O</a:t>
            </a:r>
          </a:p>
          <a:p>
            <a:r>
              <a:rPr lang="es-ES" sz="1400" dirty="0"/>
              <a:t>Responsable P</a:t>
            </a:r>
          </a:p>
          <a:p>
            <a:r>
              <a:rPr lang="es-ES" sz="1400" dirty="0"/>
              <a:t>Líder técnico</a:t>
            </a:r>
            <a:endParaRPr lang="es-EC" sz="1400" dirty="0"/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-4314689" y="5388284"/>
            <a:ext cx="3922663" cy="49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Cobertura</a:t>
            </a:r>
          </a:p>
          <a:p>
            <a:r>
              <a:rPr lang="es-ES" sz="1400" dirty="0"/>
              <a:t>Procesos no implementados</a:t>
            </a:r>
          </a:p>
          <a:p>
            <a:r>
              <a:rPr lang="es-ES" sz="1400" dirty="0"/>
              <a:t>Calificación de importancia y desempeño</a:t>
            </a: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1530337" y="120404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METODOLOGÍA DE EVALUACIÓN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7" y="636986"/>
            <a:ext cx="8505165" cy="58883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15307" y="96041"/>
            <a:ext cx="3268939" cy="460735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600" b="1" dirty="0">
                <a:solidFill>
                  <a:schemeClr val="bg1"/>
                </a:solidFill>
              </a:rPr>
              <a:t>Matriz de calificación de la IMPORTANCIA de los procesos</a:t>
            </a:r>
          </a:p>
        </p:txBody>
      </p:sp>
      <p:sp>
        <p:nvSpPr>
          <p:cNvPr id="11" name="46 Flecha abajo"/>
          <p:cNvSpPr/>
          <p:nvPr/>
        </p:nvSpPr>
        <p:spPr>
          <a:xfrm rot="5400000" flipV="1">
            <a:off x="-1348748" y="3733124"/>
            <a:ext cx="494746" cy="606579"/>
          </a:xfrm>
          <a:prstGeom prst="downArrow">
            <a:avLst/>
          </a:prstGeom>
          <a:gradFill flip="none" rotWithShape="1"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31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s-ES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5970"/>
            <a:ext cx="6660740" cy="38489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51520" y="260648"/>
            <a:ext cx="3240360" cy="41376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600" b="1" dirty="0">
                <a:solidFill>
                  <a:schemeClr val="bg1"/>
                </a:solidFill>
              </a:rPr>
              <a:t>Matriz de calificación de la DESEMPEÑO de los procesos</a:t>
            </a:r>
          </a:p>
        </p:txBody>
      </p:sp>
    </p:spTree>
    <p:extLst>
      <p:ext uri="{BB962C8B-B14F-4D97-AF65-F5344CB8AC3E}">
        <p14:creationId xmlns:p14="http://schemas.microsoft.com/office/powerpoint/2010/main" val="39038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dondear rectángulo de esquina diagonal 35"/>
          <p:cNvSpPr/>
          <p:nvPr/>
        </p:nvSpPr>
        <p:spPr>
          <a:xfrm>
            <a:off x="656562" y="2879948"/>
            <a:ext cx="2529815" cy="1281780"/>
          </a:xfrm>
          <a:prstGeom prst="round2DiagRect">
            <a:avLst>
              <a:gd name="adj1" fmla="val 42681"/>
              <a:gd name="adj2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17" t="2254" r="1617" b="2254"/>
            </a:stretch>
          </a:blip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dondear rectángulo de esquina diagonal 36"/>
          <p:cNvSpPr/>
          <p:nvPr/>
        </p:nvSpPr>
        <p:spPr>
          <a:xfrm>
            <a:off x="1674807" y="4892888"/>
            <a:ext cx="2529815" cy="1281780"/>
          </a:xfrm>
          <a:prstGeom prst="round2DiagRect">
            <a:avLst>
              <a:gd name="adj1" fmla="val 42681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175" t="7871" r="5175" b="7871"/>
            </a:stretch>
          </a:blip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dondear rectángulo de esquina diagonal 38"/>
          <p:cNvSpPr/>
          <p:nvPr/>
        </p:nvSpPr>
        <p:spPr>
          <a:xfrm>
            <a:off x="5960580" y="2890980"/>
            <a:ext cx="2529815" cy="1281780"/>
          </a:xfrm>
          <a:prstGeom prst="round2DiagRect">
            <a:avLst>
              <a:gd name="adj1" fmla="val 42681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06" t="849" r="906" b="849"/>
            </a:stretch>
          </a:blip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dondear rectángulo de esquina diagonal 39"/>
          <p:cNvSpPr/>
          <p:nvPr/>
        </p:nvSpPr>
        <p:spPr>
          <a:xfrm>
            <a:off x="5187860" y="587857"/>
            <a:ext cx="2529815" cy="1281780"/>
          </a:xfrm>
          <a:prstGeom prst="round2DiagRect">
            <a:avLst>
              <a:gd name="adj1" fmla="val 42681"/>
              <a:gd name="adj2" fmla="val 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751" t="5062" r="3751" b="5062"/>
            </a:stretch>
          </a:blip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Redondear rectángulo de esquina sencilla 40"/>
          <p:cNvSpPr/>
          <p:nvPr/>
        </p:nvSpPr>
        <p:spPr>
          <a:xfrm>
            <a:off x="1393615" y="1943434"/>
            <a:ext cx="2271582" cy="577581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MINISTERIO DE DEFENSA NACIONAL</a:t>
            </a:r>
          </a:p>
        </p:txBody>
      </p:sp>
      <p:sp>
        <p:nvSpPr>
          <p:cNvPr id="42" name="Redondear rectángulo de esquina sencilla 41"/>
          <p:cNvSpPr/>
          <p:nvPr/>
        </p:nvSpPr>
        <p:spPr>
          <a:xfrm flipH="1">
            <a:off x="5462598" y="1893524"/>
            <a:ext cx="2271582" cy="577581"/>
          </a:xfrm>
          <a:prstGeom prst="round1Rect">
            <a:avLst>
              <a:gd name="adj" fmla="val 3740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MINISTERIO DEL DEPORTE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3" name="Redondear rectángulo de esquina sencilla 42"/>
          <p:cNvSpPr/>
          <p:nvPr/>
        </p:nvSpPr>
        <p:spPr>
          <a:xfrm>
            <a:off x="635941" y="4171130"/>
            <a:ext cx="2550434" cy="482006"/>
          </a:xfrm>
          <a:prstGeom prst="round1Rect">
            <a:avLst>
              <a:gd name="adj" fmla="val 3270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FEDERACIONES NACIONALES DEL DEPORTE</a:t>
            </a:r>
          </a:p>
        </p:txBody>
      </p:sp>
      <p:sp>
        <p:nvSpPr>
          <p:cNvPr id="44" name="Redondear rectángulo de esquina sencilla 43"/>
          <p:cNvSpPr/>
          <p:nvPr/>
        </p:nvSpPr>
        <p:spPr>
          <a:xfrm flipH="1">
            <a:off x="5960578" y="4171131"/>
            <a:ext cx="2545820" cy="480259"/>
          </a:xfrm>
          <a:prstGeom prst="round1Rect">
            <a:avLst>
              <a:gd name="adj" fmla="val 3499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PROVEEDORES PRIVADOS </a:t>
            </a:r>
          </a:p>
        </p:txBody>
      </p:sp>
      <p:sp>
        <p:nvSpPr>
          <p:cNvPr id="45" name="Redondear rectángulo de esquina sencilla 44"/>
          <p:cNvSpPr/>
          <p:nvPr/>
        </p:nvSpPr>
        <p:spPr>
          <a:xfrm>
            <a:off x="1643087" y="6183229"/>
            <a:ext cx="2561535" cy="568012"/>
          </a:xfrm>
          <a:prstGeom prst="round1Rect">
            <a:avLst>
              <a:gd name="adj" fmla="val 3728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UNIÓN DEPORTIVA MILITAR SUDAMERICANA (</a:t>
            </a:r>
            <a:r>
              <a:rPr lang="es-EC" sz="1400" b="1" dirty="0" err="1">
                <a:solidFill>
                  <a:schemeClr val="bg1"/>
                </a:solidFill>
              </a:rPr>
              <a:t>UDMS</a:t>
            </a:r>
            <a:r>
              <a:rPr lang="es-EC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6" name="Redondear rectángulo de esquina sencilla 45"/>
          <p:cNvSpPr/>
          <p:nvPr/>
        </p:nvSpPr>
        <p:spPr>
          <a:xfrm flipH="1">
            <a:off x="5153743" y="6173357"/>
            <a:ext cx="2561535" cy="568012"/>
          </a:xfrm>
          <a:prstGeom prst="round1Rect">
            <a:avLst>
              <a:gd name="adj" fmla="val 3270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CONSEJO INTERNACIONAL DEL DEPORTE MILITAR (</a:t>
            </a:r>
            <a:r>
              <a:rPr lang="es-EC" sz="1400" b="1" dirty="0" err="1">
                <a:solidFill>
                  <a:schemeClr val="bg1"/>
                </a:solidFill>
              </a:rPr>
              <a:t>CISM</a:t>
            </a:r>
            <a:r>
              <a:rPr lang="es-EC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0" name="Redondear rectángulo de esquina diagonal 59"/>
          <p:cNvSpPr/>
          <p:nvPr/>
        </p:nvSpPr>
        <p:spPr>
          <a:xfrm>
            <a:off x="1408461" y="667385"/>
            <a:ext cx="2529815" cy="1279052"/>
          </a:xfrm>
          <a:prstGeom prst="round2DiagRect">
            <a:avLst>
              <a:gd name="adj1" fmla="val 0"/>
              <a:gd name="adj2" fmla="val 41808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Redondear rectángulo de esquina diagonal 61"/>
          <p:cNvSpPr/>
          <p:nvPr/>
        </p:nvSpPr>
        <p:spPr>
          <a:xfrm>
            <a:off x="5153743" y="4892890"/>
            <a:ext cx="2529817" cy="1277191"/>
          </a:xfrm>
          <a:prstGeom prst="round2DiagRect">
            <a:avLst>
              <a:gd name="adj1" fmla="val 0"/>
              <a:gd name="adj2" fmla="val 41548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847" t="6310" r="15847" b="6310"/>
            </a:stretch>
          </a:blip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endParaRPr lang="es-EC" sz="1100" b="1" dirty="0">
              <a:solidFill>
                <a:schemeClr val="tx1"/>
              </a:solidFill>
            </a:endParaRPr>
          </a:p>
        </p:txBody>
      </p:sp>
      <p:grpSp>
        <p:nvGrpSpPr>
          <p:cNvPr id="67" name="1 Grupo"/>
          <p:cNvGrpSpPr/>
          <p:nvPr/>
        </p:nvGrpSpPr>
        <p:grpSpPr>
          <a:xfrm>
            <a:off x="3755576" y="2132856"/>
            <a:ext cx="1702448" cy="910926"/>
            <a:chOff x="1500465" y="901532"/>
            <a:chExt cx="1609970" cy="952167"/>
          </a:xfrm>
          <a:effectLst/>
        </p:grpSpPr>
        <p:sp>
          <p:nvSpPr>
            <p:cNvPr id="68" name="2 Elipse"/>
            <p:cNvSpPr/>
            <p:nvPr/>
          </p:nvSpPr>
          <p:spPr>
            <a:xfrm>
              <a:off x="1500465" y="901532"/>
              <a:ext cx="1609970" cy="952167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76200" dir="5400000" algn="ctr" rotWithShape="0">
                <a:sysClr val="windowText" lastClr="000000">
                  <a:alpha val="83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white"/>
                </a:solidFill>
              </a:endParaRPr>
            </a:p>
          </p:txBody>
        </p:sp>
        <p:sp>
          <p:nvSpPr>
            <p:cNvPr id="69" name="3 Elipse"/>
            <p:cNvSpPr/>
            <p:nvPr/>
          </p:nvSpPr>
          <p:spPr>
            <a:xfrm>
              <a:off x="1544971" y="952094"/>
              <a:ext cx="1514432" cy="836437"/>
            </a:xfrm>
            <a:prstGeom prst="ellipse">
              <a:avLst/>
            </a:prstGeom>
            <a:gradFill flip="none" rotWithShape="1">
              <a:gsLst>
                <a:gs pos="0">
                  <a:srgbClr val="EDBB2F"/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white"/>
                </a:solidFill>
              </a:endParaRPr>
            </a:p>
          </p:txBody>
        </p:sp>
      </p:grpSp>
      <p:sp>
        <p:nvSpPr>
          <p:cNvPr id="70" name="4 CuadroTexto"/>
          <p:cNvSpPr txBox="1"/>
          <p:nvPr/>
        </p:nvSpPr>
        <p:spPr bwMode="auto">
          <a:xfrm>
            <a:off x="3779912" y="2420888"/>
            <a:ext cx="1579482" cy="338554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16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INVOLUCRADOS</a:t>
            </a:r>
          </a:p>
        </p:txBody>
      </p:sp>
      <p:grpSp>
        <p:nvGrpSpPr>
          <p:cNvPr id="86" name="Grupo 85"/>
          <p:cNvGrpSpPr/>
          <p:nvPr/>
        </p:nvGrpSpPr>
        <p:grpSpPr>
          <a:xfrm>
            <a:off x="3083881" y="2983758"/>
            <a:ext cx="1173985" cy="1934352"/>
            <a:chOff x="3083879" y="2983758"/>
            <a:chExt cx="1173985" cy="1934352"/>
          </a:xfrm>
        </p:grpSpPr>
        <p:sp>
          <p:nvSpPr>
            <p:cNvPr id="84" name="Flecha abajo 83"/>
            <p:cNvSpPr/>
            <p:nvPr/>
          </p:nvSpPr>
          <p:spPr>
            <a:xfrm rot="1235105">
              <a:off x="3926983" y="2983758"/>
              <a:ext cx="235405" cy="1934352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85" name="Flecha abajo 84"/>
            <p:cNvSpPr/>
            <p:nvPr/>
          </p:nvSpPr>
          <p:spPr>
            <a:xfrm rot="2786999">
              <a:off x="3553169" y="2626442"/>
              <a:ext cx="235405" cy="1173985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 flipH="1">
            <a:off x="4932042" y="2991603"/>
            <a:ext cx="1173985" cy="1934352"/>
            <a:chOff x="3083879" y="2983758"/>
            <a:chExt cx="1173985" cy="1934352"/>
          </a:xfrm>
        </p:grpSpPr>
        <p:sp>
          <p:nvSpPr>
            <p:cNvPr id="89" name="Flecha abajo 88"/>
            <p:cNvSpPr/>
            <p:nvPr/>
          </p:nvSpPr>
          <p:spPr>
            <a:xfrm rot="1235105">
              <a:off x="3926983" y="2983758"/>
              <a:ext cx="235405" cy="1934352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90" name="Flecha abajo 89"/>
            <p:cNvSpPr/>
            <p:nvPr/>
          </p:nvSpPr>
          <p:spPr>
            <a:xfrm rot="2786999">
              <a:off x="3553169" y="2626442"/>
              <a:ext cx="235405" cy="1173985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27584" y="4892888"/>
            <a:ext cx="7776864" cy="196511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angle 2"/>
          <p:cNvSpPr/>
          <p:nvPr/>
        </p:nvSpPr>
        <p:spPr>
          <a:xfrm>
            <a:off x="95918" y="6543591"/>
            <a:ext cx="16130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lnSpc>
                <a:spcPct val="90000"/>
              </a:lnSpc>
            </a:pPr>
            <a:r>
              <a:rPr lang="es-ES" sz="1600" b="1" dirty="0" smtClean="0"/>
              <a:t>INTERNACIONAL</a:t>
            </a:r>
            <a:endParaRPr lang="es-ES" sz="1600" b="1" dirty="0"/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509378" y="233413"/>
            <a:ext cx="6371195" cy="348109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sz="1662" kern="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RELACIONAMIENTO DE LA FEDEME</a:t>
            </a:r>
            <a:endParaRPr lang="es-ES" sz="1662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7524" y="103347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911654" y="303404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Matriz de Importancia Rendimiento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703514"/>
            <a:ext cx="9144000" cy="6154486"/>
            <a:chOff x="212703" y="1196752"/>
            <a:chExt cx="8712968" cy="5462536"/>
          </a:xfrm>
        </p:grpSpPr>
        <p:grpSp>
          <p:nvGrpSpPr>
            <p:cNvPr id="5" name="Group 4"/>
            <p:cNvGrpSpPr/>
            <p:nvPr/>
          </p:nvGrpSpPr>
          <p:grpSpPr>
            <a:xfrm>
              <a:off x="212703" y="1196752"/>
              <a:ext cx="8712968" cy="5462536"/>
              <a:chOff x="1313136" y="702768"/>
              <a:chExt cx="6431679" cy="40465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9779" y="702768"/>
                <a:ext cx="6265036" cy="346607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/>
              <a:srcRect t="1801"/>
              <a:stretch/>
            </p:blipFill>
            <p:spPr>
              <a:xfrm>
                <a:off x="1313136" y="2108639"/>
                <a:ext cx="6431679" cy="2640722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227217" y="1211266"/>
              <a:ext cx="225751" cy="18977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TextBox 1"/>
          <p:cNvSpPr txBox="1"/>
          <p:nvPr/>
        </p:nvSpPr>
        <p:spPr>
          <a:xfrm>
            <a:off x="-2628800" y="1474055"/>
            <a:ext cx="79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DIEGO</a:t>
            </a:r>
          </a:p>
        </p:txBody>
      </p:sp>
      <p:sp>
        <p:nvSpPr>
          <p:cNvPr id="6" name="Rectangle 5"/>
          <p:cNvSpPr/>
          <p:nvPr/>
        </p:nvSpPr>
        <p:spPr>
          <a:xfrm rot="19260000">
            <a:off x="2490761" y="5756603"/>
            <a:ext cx="2245876" cy="2970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angle 11"/>
          <p:cNvSpPr/>
          <p:nvPr/>
        </p:nvSpPr>
        <p:spPr>
          <a:xfrm rot="19260000">
            <a:off x="6215411" y="5826576"/>
            <a:ext cx="2245876" cy="2970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29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dondear rectángulo de esquina sencilla 40"/>
          <p:cNvSpPr/>
          <p:nvPr/>
        </p:nvSpPr>
        <p:spPr>
          <a:xfrm>
            <a:off x="530900" y="2484966"/>
            <a:ext cx="2271582" cy="220619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100" b="1" dirty="0">
                <a:solidFill>
                  <a:schemeClr val="bg1"/>
                </a:solidFill>
              </a:rPr>
              <a:t>DIRECCIONAMIENTO</a:t>
            </a:r>
          </a:p>
        </p:txBody>
      </p:sp>
      <p:grpSp>
        <p:nvGrpSpPr>
          <p:cNvPr id="67" name="1 Grupo"/>
          <p:cNvGrpSpPr/>
          <p:nvPr/>
        </p:nvGrpSpPr>
        <p:grpSpPr>
          <a:xfrm>
            <a:off x="3755576" y="2132856"/>
            <a:ext cx="1702448" cy="910926"/>
            <a:chOff x="1500465" y="901532"/>
            <a:chExt cx="1609970" cy="952167"/>
          </a:xfrm>
          <a:effectLst/>
        </p:grpSpPr>
        <p:sp>
          <p:nvSpPr>
            <p:cNvPr id="68" name="2 Elipse"/>
            <p:cNvSpPr/>
            <p:nvPr/>
          </p:nvSpPr>
          <p:spPr>
            <a:xfrm>
              <a:off x="1500465" y="901532"/>
              <a:ext cx="1609970" cy="952167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76200" dir="5400000" algn="ctr" rotWithShape="0">
                <a:sysClr val="windowText" lastClr="000000">
                  <a:alpha val="83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white"/>
                </a:solidFill>
              </a:endParaRPr>
            </a:p>
          </p:txBody>
        </p:sp>
        <p:sp>
          <p:nvSpPr>
            <p:cNvPr id="69" name="3 Elipse"/>
            <p:cNvSpPr/>
            <p:nvPr/>
          </p:nvSpPr>
          <p:spPr>
            <a:xfrm>
              <a:off x="1544971" y="952094"/>
              <a:ext cx="1514432" cy="836437"/>
            </a:xfrm>
            <a:prstGeom prst="ellipse">
              <a:avLst/>
            </a:prstGeom>
            <a:gradFill flip="none" rotWithShape="1">
              <a:gsLst>
                <a:gs pos="0">
                  <a:srgbClr val="EDBB2F"/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white"/>
                </a:solidFill>
              </a:endParaRPr>
            </a:p>
          </p:txBody>
        </p:sp>
      </p:grpSp>
      <p:sp>
        <p:nvSpPr>
          <p:cNvPr id="70" name="4 CuadroTexto"/>
          <p:cNvSpPr txBox="1"/>
          <p:nvPr/>
        </p:nvSpPr>
        <p:spPr bwMode="auto">
          <a:xfrm>
            <a:off x="3787358" y="2454077"/>
            <a:ext cx="1579482" cy="338554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16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EVALUACIÓN</a:t>
            </a:r>
          </a:p>
        </p:txBody>
      </p:sp>
      <p:grpSp>
        <p:nvGrpSpPr>
          <p:cNvPr id="86" name="Grupo 85"/>
          <p:cNvGrpSpPr/>
          <p:nvPr/>
        </p:nvGrpSpPr>
        <p:grpSpPr>
          <a:xfrm>
            <a:off x="2961139" y="2165523"/>
            <a:ext cx="1196644" cy="2700218"/>
            <a:chOff x="2961139" y="2165523"/>
            <a:chExt cx="1196644" cy="2700218"/>
          </a:xfrm>
        </p:grpSpPr>
        <p:sp>
          <p:nvSpPr>
            <p:cNvPr id="80" name="Flecha abajo 79"/>
            <p:cNvSpPr/>
            <p:nvPr/>
          </p:nvSpPr>
          <p:spPr>
            <a:xfrm rot="7200000">
              <a:off x="3291157" y="1835505"/>
              <a:ext cx="252644" cy="912679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84" name="Flecha abajo 83"/>
            <p:cNvSpPr/>
            <p:nvPr/>
          </p:nvSpPr>
          <p:spPr>
            <a:xfrm rot="2314717">
              <a:off x="3651874" y="2931389"/>
              <a:ext cx="235405" cy="1934352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85" name="Flecha abajo 84"/>
            <p:cNvSpPr/>
            <p:nvPr/>
          </p:nvSpPr>
          <p:spPr>
            <a:xfrm rot="3661052">
              <a:off x="3453088" y="2505161"/>
              <a:ext cx="235405" cy="1173985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 flipH="1">
            <a:off x="5050480" y="2839128"/>
            <a:ext cx="1173985" cy="1934352"/>
            <a:chOff x="2965441" y="2831283"/>
            <a:chExt cx="1173985" cy="1934352"/>
          </a:xfrm>
        </p:grpSpPr>
        <p:sp>
          <p:nvSpPr>
            <p:cNvPr id="89" name="Flecha abajo 88"/>
            <p:cNvSpPr/>
            <p:nvPr/>
          </p:nvSpPr>
          <p:spPr>
            <a:xfrm rot="2342381">
              <a:off x="3596279" y="2831283"/>
              <a:ext cx="235405" cy="1934352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  <p:sp>
          <p:nvSpPr>
            <p:cNvPr id="90" name="Flecha abajo 89"/>
            <p:cNvSpPr/>
            <p:nvPr/>
          </p:nvSpPr>
          <p:spPr>
            <a:xfrm rot="4033971">
              <a:off x="3434731" y="2386115"/>
              <a:ext cx="235405" cy="1173985"/>
            </a:xfrm>
            <a:prstGeom prst="downArrow">
              <a:avLst>
                <a:gd name="adj1" fmla="val 50000"/>
                <a:gd name="adj2" fmla="val 79044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1527524" y="103347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2911654" y="303404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Matriz de Importancia Rendimiento</a:t>
            </a:r>
          </a:p>
        </p:txBody>
      </p:sp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9" y="415387"/>
            <a:ext cx="2707106" cy="205334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0" name="Picture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1" y="2720097"/>
            <a:ext cx="2704249" cy="171447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1" name="Redondear rectángulo de esquina sencilla 40"/>
          <p:cNvSpPr/>
          <p:nvPr/>
        </p:nvSpPr>
        <p:spPr>
          <a:xfrm>
            <a:off x="536737" y="4404818"/>
            <a:ext cx="2271582" cy="220619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100" b="1" dirty="0">
                <a:solidFill>
                  <a:schemeClr val="bg1"/>
                </a:solidFill>
              </a:rPr>
              <a:t>CULTURA FÍSICA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5404" y="4790548"/>
            <a:ext cx="2751955" cy="2097735"/>
            <a:chOff x="235869" y="4715641"/>
            <a:chExt cx="2751955" cy="2097735"/>
          </a:xfrm>
        </p:grpSpPr>
        <p:pic>
          <p:nvPicPr>
            <p:cNvPr id="32" name="Picture 3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69" y="4715641"/>
              <a:ext cx="2704249" cy="1833434"/>
            </a:xfrm>
            <a:prstGeom prst="rect">
              <a:avLst/>
            </a:prstGeom>
            <a:solidFill>
              <a:srgbClr val="AAAAAA">
                <a:alpha val="30000"/>
              </a:srgbClr>
            </a:solidFill>
            <a:ln>
              <a:solidFill>
                <a:srgbClr val="000000"/>
              </a:solidFill>
            </a:ln>
          </p:spPr>
        </p:pic>
        <p:sp>
          <p:nvSpPr>
            <p:cNvPr id="33" name="Redondear rectángulo de esquina sencilla 40"/>
            <p:cNvSpPr/>
            <p:nvPr/>
          </p:nvSpPr>
          <p:spPr>
            <a:xfrm>
              <a:off x="354385" y="6617164"/>
              <a:ext cx="2633439" cy="196212"/>
            </a:xfrm>
            <a:prstGeom prst="round1Rect">
              <a:avLst>
                <a:gd name="adj" fmla="val 3911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C" sz="1100" b="1" dirty="0">
                  <a:solidFill>
                    <a:schemeClr val="bg1"/>
                  </a:solidFill>
                </a:rPr>
                <a:t>ENTRENAMIENTO ALTO RENDIMIENTO</a:t>
              </a:r>
            </a:p>
          </p:txBody>
        </p:sp>
      </p:grpSp>
      <p:pic>
        <p:nvPicPr>
          <p:cNvPr id="34" name="Picture 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72" y="4722815"/>
            <a:ext cx="2704354" cy="182626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5" name="Redondear rectángulo de esquina sencilla 40"/>
          <p:cNvSpPr/>
          <p:nvPr/>
        </p:nvSpPr>
        <p:spPr>
          <a:xfrm>
            <a:off x="3478528" y="6592759"/>
            <a:ext cx="2271582" cy="220619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100" b="1" dirty="0">
                <a:solidFill>
                  <a:schemeClr val="bg1"/>
                </a:solidFill>
              </a:rPr>
              <a:t>ADMINISTRATIVO</a:t>
            </a:r>
          </a:p>
        </p:txBody>
      </p:sp>
      <p:pic>
        <p:nvPicPr>
          <p:cNvPr id="38" name="Picture 3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73" y="4732849"/>
            <a:ext cx="2704354" cy="175450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7" name="Redondear rectángulo de esquina sencilla 40"/>
          <p:cNvSpPr/>
          <p:nvPr/>
        </p:nvSpPr>
        <p:spPr>
          <a:xfrm>
            <a:off x="6475059" y="6525803"/>
            <a:ext cx="2271582" cy="220619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100" b="1" dirty="0">
                <a:solidFill>
                  <a:schemeClr val="bg1"/>
                </a:solidFill>
              </a:rPr>
              <a:t>FINANCIERO</a:t>
            </a:r>
          </a:p>
        </p:txBody>
      </p:sp>
      <p:pic>
        <p:nvPicPr>
          <p:cNvPr id="48" name="Picture 4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51" y="2697693"/>
            <a:ext cx="2730681" cy="172323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9" name="Redondear rectángulo de esquina sencilla 40"/>
          <p:cNvSpPr/>
          <p:nvPr/>
        </p:nvSpPr>
        <p:spPr>
          <a:xfrm>
            <a:off x="5811142" y="4440153"/>
            <a:ext cx="3297362" cy="222214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100" b="1" dirty="0">
                <a:solidFill>
                  <a:schemeClr val="bg1"/>
                </a:solidFill>
              </a:rPr>
              <a:t>SECRETARIA Y RELACIONES INTERINSTITUCIONALES</a:t>
            </a:r>
          </a:p>
        </p:txBody>
      </p:sp>
      <p:pic>
        <p:nvPicPr>
          <p:cNvPr id="50" name="Picture 4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26" y="425987"/>
            <a:ext cx="2749703" cy="205334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1" name="Redondear rectángulo de esquina sencilla 40"/>
          <p:cNvSpPr/>
          <p:nvPr/>
        </p:nvSpPr>
        <p:spPr>
          <a:xfrm>
            <a:off x="6490798" y="2478011"/>
            <a:ext cx="2271582" cy="220619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100" b="1" dirty="0">
                <a:solidFill>
                  <a:schemeClr val="bg1"/>
                </a:solidFill>
              </a:rPr>
              <a:t>ASESORÍA JURÍDICA</a:t>
            </a:r>
          </a:p>
        </p:txBody>
      </p:sp>
      <p:sp>
        <p:nvSpPr>
          <p:cNvPr id="52" name="Flecha abajo 83"/>
          <p:cNvSpPr/>
          <p:nvPr/>
        </p:nvSpPr>
        <p:spPr>
          <a:xfrm>
            <a:off x="4482611" y="2886258"/>
            <a:ext cx="235405" cy="1934352"/>
          </a:xfrm>
          <a:prstGeom prst="downArrow">
            <a:avLst>
              <a:gd name="adj1" fmla="val 50000"/>
              <a:gd name="adj2" fmla="val 79044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sp>
        <p:nvSpPr>
          <p:cNvPr id="53" name="Flecha abajo 79"/>
          <p:cNvSpPr/>
          <p:nvPr/>
        </p:nvSpPr>
        <p:spPr>
          <a:xfrm rot="14400000" flipH="1">
            <a:off x="5598222" y="1785766"/>
            <a:ext cx="252644" cy="912679"/>
          </a:xfrm>
          <a:prstGeom prst="downArrow">
            <a:avLst>
              <a:gd name="adj1" fmla="val 50000"/>
              <a:gd name="adj2" fmla="val 79044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 Título"/>
          <p:cNvSpPr txBox="1">
            <a:spLocks/>
          </p:cNvSpPr>
          <p:nvPr/>
        </p:nvSpPr>
        <p:spPr>
          <a:xfrm>
            <a:off x="1527524" y="103347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2911654" y="303404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Matriz de Importancia Rendimiento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8827" y="568955"/>
            <a:ext cx="3969118" cy="2931483"/>
            <a:chOff x="237479" y="415387"/>
            <a:chExt cx="2707106" cy="2290198"/>
          </a:xfrm>
        </p:grpSpPr>
        <p:sp>
          <p:nvSpPr>
            <p:cNvPr id="41" name="Redondear rectángulo de esquina sencilla 40"/>
            <p:cNvSpPr/>
            <p:nvPr/>
          </p:nvSpPr>
          <p:spPr>
            <a:xfrm>
              <a:off x="530900" y="2484966"/>
              <a:ext cx="2271582" cy="220619"/>
            </a:xfrm>
            <a:prstGeom prst="round1Rect">
              <a:avLst>
                <a:gd name="adj" fmla="val 3911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C" sz="1400" b="1" dirty="0">
                  <a:solidFill>
                    <a:schemeClr val="bg1"/>
                  </a:solidFill>
                </a:rPr>
                <a:t>DIRECCIONAMIENTO</a:t>
              </a:r>
            </a:p>
          </p:txBody>
        </p:sp>
        <p:pic>
          <p:nvPicPr>
            <p:cNvPr id="29" name="Picture 2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79" y="415387"/>
              <a:ext cx="2707106" cy="205334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4860032" y="3648130"/>
            <a:ext cx="4185142" cy="3209870"/>
            <a:chOff x="235869" y="4715641"/>
            <a:chExt cx="2751955" cy="2097735"/>
          </a:xfrm>
        </p:grpSpPr>
        <p:pic>
          <p:nvPicPr>
            <p:cNvPr id="32" name="Picture 3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69" y="4715641"/>
              <a:ext cx="2704249" cy="1833434"/>
            </a:xfrm>
            <a:prstGeom prst="rect">
              <a:avLst/>
            </a:prstGeom>
            <a:solidFill>
              <a:srgbClr val="AAAAAA">
                <a:alpha val="30000"/>
              </a:srgbClr>
            </a:solidFill>
            <a:ln>
              <a:solidFill>
                <a:srgbClr val="000000"/>
              </a:solidFill>
            </a:ln>
          </p:spPr>
        </p:pic>
        <p:sp>
          <p:nvSpPr>
            <p:cNvPr id="33" name="Redondear rectángulo de esquina sencilla 40"/>
            <p:cNvSpPr/>
            <p:nvPr/>
          </p:nvSpPr>
          <p:spPr>
            <a:xfrm>
              <a:off x="354385" y="6617164"/>
              <a:ext cx="2633439" cy="196212"/>
            </a:xfrm>
            <a:prstGeom prst="round1Rect">
              <a:avLst>
                <a:gd name="adj" fmla="val 3911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C" sz="1200" b="1" dirty="0">
                  <a:solidFill>
                    <a:schemeClr val="bg1"/>
                  </a:solidFill>
                </a:rPr>
                <a:t>ENTRENAMIENTO ALTO RENDIMIENTO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4260" y="592248"/>
            <a:ext cx="4094682" cy="2908190"/>
            <a:chOff x="6720294" y="2707045"/>
            <a:chExt cx="2840940" cy="2141393"/>
          </a:xfrm>
        </p:grpSpPr>
        <p:pic>
          <p:nvPicPr>
            <p:cNvPr id="48" name="Picture 4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294" y="2707045"/>
              <a:ext cx="2840940" cy="188191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49" name="Redondear rectángulo de esquina sencilla 40"/>
            <p:cNvSpPr/>
            <p:nvPr/>
          </p:nvSpPr>
          <p:spPr>
            <a:xfrm>
              <a:off x="6802804" y="4641137"/>
              <a:ext cx="2675919" cy="207301"/>
            </a:xfrm>
            <a:prstGeom prst="round1Rect">
              <a:avLst>
                <a:gd name="adj" fmla="val 3911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C" sz="1400" b="1" dirty="0">
                  <a:solidFill>
                    <a:schemeClr val="bg1"/>
                  </a:solidFill>
                </a:rPr>
                <a:t>SECRETARIA Y RELACIONES INTERINSTITUCIONALES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896414" y="118481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Oval 13"/>
          <p:cNvSpPr/>
          <p:nvPr/>
        </p:nvSpPr>
        <p:spPr>
          <a:xfrm>
            <a:off x="2892956" y="14051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Oval 14"/>
          <p:cNvSpPr/>
          <p:nvPr/>
        </p:nvSpPr>
        <p:spPr>
          <a:xfrm>
            <a:off x="2771800" y="17008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Oval 15"/>
          <p:cNvSpPr/>
          <p:nvPr/>
        </p:nvSpPr>
        <p:spPr>
          <a:xfrm>
            <a:off x="6569687" y="150310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Oval 16"/>
          <p:cNvSpPr/>
          <p:nvPr/>
        </p:nvSpPr>
        <p:spPr>
          <a:xfrm>
            <a:off x="7769314" y="151589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Oval 17"/>
          <p:cNvSpPr/>
          <p:nvPr/>
        </p:nvSpPr>
        <p:spPr>
          <a:xfrm>
            <a:off x="6046995" y="442949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Oval 18"/>
          <p:cNvSpPr/>
          <p:nvPr/>
        </p:nvSpPr>
        <p:spPr>
          <a:xfrm>
            <a:off x="7350759" y="47819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Oval 19"/>
          <p:cNvSpPr/>
          <p:nvPr/>
        </p:nvSpPr>
        <p:spPr>
          <a:xfrm>
            <a:off x="7365999" y="48723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Picture 20" descr="Figura 1. IPA (Martilla y James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" y="3813128"/>
            <a:ext cx="3505813" cy="25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15616" y="6498332"/>
            <a:ext cx="2287806" cy="280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Mantilla y James - 1977)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6568"/>
            <a:ext cx="8784976" cy="60807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375756" y="116632"/>
            <a:ext cx="4392488" cy="39993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400" b="1" dirty="0">
                <a:solidFill>
                  <a:schemeClr val="bg1"/>
                </a:solidFill>
              </a:rPr>
              <a:t>Matriz de CONTROL </a:t>
            </a:r>
            <a:r>
              <a:rPr lang="es-EC" sz="1400" b="1" dirty="0" smtClean="0">
                <a:solidFill>
                  <a:schemeClr val="bg1"/>
                </a:solidFill>
              </a:rPr>
              <a:t>del desempeño de los  </a:t>
            </a:r>
            <a:r>
              <a:rPr lang="es-EC" sz="1400" b="1" dirty="0">
                <a:solidFill>
                  <a:schemeClr val="bg1"/>
                </a:solidFill>
              </a:rPr>
              <a:t>procesos</a:t>
            </a:r>
          </a:p>
        </p:txBody>
      </p:sp>
    </p:spTree>
    <p:extLst>
      <p:ext uri="{BB962C8B-B14F-4D97-AF65-F5344CB8AC3E}">
        <p14:creationId xmlns:p14="http://schemas.microsoft.com/office/powerpoint/2010/main" val="24036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97409"/>
              </p:ext>
            </p:extLst>
          </p:nvPr>
        </p:nvGraphicFramePr>
        <p:xfrm>
          <a:off x="0" y="48625"/>
          <a:ext cx="9144001" cy="6692743"/>
        </p:xfrm>
        <a:graphic>
          <a:graphicData uri="http://schemas.openxmlformats.org/drawingml/2006/table">
            <a:tbl>
              <a:tblPr/>
              <a:tblGrid>
                <a:gridCol w="1169353"/>
                <a:gridCol w="1169353"/>
                <a:gridCol w="3212908"/>
                <a:gridCol w="472239"/>
                <a:gridCol w="666194"/>
                <a:gridCol w="733656"/>
                <a:gridCol w="1045671"/>
                <a:gridCol w="674627"/>
              </a:tblGrid>
              <a:tr h="615465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 ESTRATÉGICO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s-EC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40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 OPERATIVA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40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DIFUNDIR EL MANUAL DE PROCESOS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VERSIÓN: 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7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8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818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 OPERATIVA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6181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CALIDAD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81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SEGUIMIENTO Y EVALUACIÓN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54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 DE LA CULTURA FÍSICA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818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 DEL ENTRENAMIENTO DE ALTO RENDIMIENTO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 PLANIFICACIÓN DEPORTIVA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63.89%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81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EVALUACIÓN Y CONTROL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LOS EQUIPOS DE ALTO RENDIMIENTO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  ADMINISTRATIVO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LOGISTICA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DE SERVICIOS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 FINANCIERO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CONTABILIDAD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TESORERÍA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38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 DE LA SECRETARIA Y RELACIONES INTERINSTITUCIONALES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DOCUMENTAL Y ARCHIVO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073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RELACIONES INTERINSTITUCIONALES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54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DIRECCIONAMIENTO JURÍDICO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E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ASESORIA JURÍDICA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E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E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E5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2" descr="E:\Images_ayuda\SELLOS\logo COMACO_croma.jpg"/>
          <p:cNvPicPr/>
          <p:nvPr/>
        </p:nvPicPr>
        <p:blipFill>
          <a:blip r:embed="rId3">
            <a:clrChange>
              <a:clrFrom>
                <a:srgbClr val="4D5C59"/>
              </a:clrFrom>
              <a:clrTo>
                <a:srgbClr val="4D5C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70490"/>
            <a:ext cx="871860" cy="825327"/>
          </a:xfrm>
          <a:prstGeom prst="rect">
            <a:avLst/>
          </a:prstGeom>
          <a:noFill/>
          <a:effectLst>
            <a:outerShdw blurRad="127000" dist="25400" dir="5400000" algn="ctr" rotWithShape="0">
              <a:sysClr val="windowText" lastClr="000000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660232" y="3394996"/>
            <a:ext cx="792088" cy="3220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6660232" y="5949280"/>
            <a:ext cx="792088" cy="3220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4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4154"/>
            <a:ext cx="8784976" cy="565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2987824" y="188640"/>
            <a:ext cx="3168352" cy="413761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400" b="1" dirty="0">
                <a:solidFill>
                  <a:schemeClr val="bg1"/>
                </a:solidFill>
              </a:rPr>
              <a:t>Matriz de DESEMPEÑO de procesos</a:t>
            </a:r>
          </a:p>
        </p:txBody>
      </p:sp>
    </p:spTree>
    <p:extLst>
      <p:ext uri="{BB962C8B-B14F-4D97-AF65-F5344CB8AC3E}">
        <p14:creationId xmlns:p14="http://schemas.microsoft.com/office/powerpoint/2010/main" val="24213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530337" y="120404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METODOLOGÍA DE MEJORA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63376" y="3725715"/>
            <a:ext cx="1180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/>
            <a:r>
              <a:rPr lang="es-EC" sz="1400" b="1" dirty="0"/>
              <a:t>ACTIVIDADES</a:t>
            </a:r>
            <a:endParaRPr lang="es-E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-2676696" y="2706037"/>
            <a:ext cx="1333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/>
            <a:r>
              <a:rPr lang="es-EC" sz="1400" b="1" dirty="0"/>
              <a:t>RESPONSABLES</a:t>
            </a:r>
            <a:endParaRPr lang="es-E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173980" y="6170227"/>
            <a:ext cx="1323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 algn="ctr"/>
            <a:r>
              <a:rPr lang="es-EC" sz="1400" b="1" dirty="0"/>
              <a:t>LINEAMIENTOS</a:t>
            </a:r>
            <a:endParaRPr lang="es-ES" sz="1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3277691" y="3006944"/>
            <a:ext cx="2535173" cy="49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Director/Jefe U.O</a:t>
            </a:r>
          </a:p>
          <a:p>
            <a:r>
              <a:rPr lang="es-ES" sz="1400" dirty="0"/>
              <a:t>Responsable del Proceso </a:t>
            </a:r>
          </a:p>
          <a:p>
            <a:r>
              <a:rPr lang="es-ES" sz="1400" dirty="0"/>
              <a:t>Líder técnico del proceso</a:t>
            </a:r>
            <a:endParaRPr lang="es-EC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5694" y="2025071"/>
            <a:ext cx="8132612" cy="3590860"/>
            <a:chOff x="577325" y="2432908"/>
            <a:chExt cx="8132612" cy="3590860"/>
          </a:xfrm>
        </p:grpSpPr>
        <p:sp>
          <p:nvSpPr>
            <p:cNvPr id="10" name="1 Título"/>
            <p:cNvSpPr txBox="1">
              <a:spLocks/>
            </p:cNvSpPr>
            <p:nvPr/>
          </p:nvSpPr>
          <p:spPr>
            <a:xfrm>
              <a:off x="3843855" y="5438146"/>
              <a:ext cx="2185350" cy="574525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PRIORIZACIÓN DE PROCESOS A MEJORAR</a:t>
              </a:r>
              <a:endParaRPr lang="es-ES" sz="1400" dirty="0"/>
            </a:p>
          </p:txBody>
        </p:sp>
        <p:grpSp>
          <p:nvGrpSpPr>
            <p:cNvPr id="12" name="Group 11"/>
            <p:cNvGrpSpPr/>
            <p:nvPr/>
          </p:nvGrpSpPr>
          <p:grpSpPr>
            <a:xfrm flipV="1">
              <a:off x="577325" y="2432908"/>
              <a:ext cx="8132612" cy="2984652"/>
              <a:chOff x="505695" y="5546498"/>
              <a:chExt cx="8132612" cy="2984652"/>
            </a:xfrm>
          </p:grpSpPr>
          <p:sp>
            <p:nvSpPr>
              <p:cNvPr id="19" name="4 Abrir corchete"/>
              <p:cNvSpPr/>
              <p:nvPr/>
            </p:nvSpPr>
            <p:spPr>
              <a:xfrm rot="16200000">
                <a:off x="4254669" y="2542271"/>
                <a:ext cx="634663" cy="8132612"/>
              </a:xfrm>
              <a:prstGeom prst="leftBracket">
                <a:avLst>
                  <a:gd name="adj" fmla="val 383611"/>
                </a:avLst>
              </a:prstGeom>
              <a:gradFill flip="none" rotWithShape="1">
                <a:gsLst>
                  <a:gs pos="0">
                    <a:schemeClr val="tx1">
                      <a:alpha val="18000"/>
                    </a:schemeClr>
                  </a:gs>
                  <a:gs pos="84000">
                    <a:schemeClr val="accent2">
                      <a:shade val="67500"/>
                      <a:satMod val="115000"/>
                      <a:lumMod val="2000"/>
                      <a:lumOff val="98000"/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EC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orma libre 52"/>
              <p:cNvSpPr/>
              <p:nvPr/>
            </p:nvSpPr>
            <p:spPr>
              <a:xfrm flipH="1">
                <a:off x="3581583" y="5593608"/>
                <a:ext cx="1447800" cy="732061"/>
              </a:xfrm>
              <a:custGeom>
                <a:avLst/>
                <a:gdLst>
                  <a:gd name="connsiteX0" fmla="*/ 1447800 w 1447800"/>
                  <a:gd name="connsiteY0" fmla="*/ 876300 h 876300"/>
                  <a:gd name="connsiteX1" fmla="*/ 0 w 1447800"/>
                  <a:gd name="connsiteY1" fmla="*/ 876300 h 876300"/>
                  <a:gd name="connsiteX2" fmla="*/ 0 w 1447800"/>
                  <a:gd name="connsiteY2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800" h="876300">
                    <a:moveTo>
                      <a:pt x="1447800" y="876300"/>
                    </a:moveTo>
                    <a:lnTo>
                      <a:pt x="0" y="87630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Forma libre 51"/>
              <p:cNvSpPr/>
              <p:nvPr/>
            </p:nvSpPr>
            <p:spPr>
              <a:xfrm>
                <a:off x="1639391" y="5546498"/>
                <a:ext cx="1447800" cy="766971"/>
              </a:xfrm>
              <a:custGeom>
                <a:avLst/>
                <a:gdLst>
                  <a:gd name="connsiteX0" fmla="*/ 1447800 w 1447800"/>
                  <a:gd name="connsiteY0" fmla="*/ 876300 h 876300"/>
                  <a:gd name="connsiteX1" fmla="*/ 0 w 1447800"/>
                  <a:gd name="connsiteY1" fmla="*/ 876300 h 876300"/>
                  <a:gd name="connsiteX2" fmla="*/ 0 w 1447800"/>
                  <a:gd name="connsiteY2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800" h="876300">
                    <a:moveTo>
                      <a:pt x="1447800" y="876300"/>
                    </a:moveTo>
                    <a:lnTo>
                      <a:pt x="0" y="87630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46 Flecha abajo"/>
              <p:cNvSpPr/>
              <p:nvPr/>
            </p:nvSpPr>
            <p:spPr>
              <a:xfrm rot="10800000">
                <a:off x="4267662" y="7892929"/>
                <a:ext cx="494746" cy="638221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tx1">
                      <a:alpha val="1000"/>
                    </a:schemeClr>
                  </a:gs>
                  <a:gs pos="50000">
                    <a:schemeClr val="tx1">
                      <a:alpha val="31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es-ES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02413" y="2988782"/>
              <a:ext cx="1702448" cy="1032322"/>
              <a:chOff x="3634221" y="1420161"/>
              <a:chExt cx="1702448" cy="1032322"/>
            </a:xfrm>
          </p:grpSpPr>
          <p:grpSp>
            <p:nvGrpSpPr>
              <p:cNvPr id="15" name="1 Grupo"/>
              <p:cNvGrpSpPr/>
              <p:nvPr/>
            </p:nvGrpSpPr>
            <p:grpSpPr>
              <a:xfrm>
                <a:off x="3634221" y="1420161"/>
                <a:ext cx="1702448" cy="1032322"/>
                <a:chOff x="1464235" y="-3785958"/>
                <a:chExt cx="1609970" cy="952167"/>
              </a:xfrm>
              <a:effectLst/>
            </p:grpSpPr>
            <p:sp>
              <p:nvSpPr>
                <p:cNvPr id="17" name="2 Elipse"/>
                <p:cNvSpPr/>
                <p:nvPr/>
              </p:nvSpPr>
              <p:spPr>
                <a:xfrm>
                  <a:off x="1464235" y="-3785958"/>
                  <a:ext cx="1609970" cy="952167"/>
                </a:xfrm>
                <a:prstGeom prst="ellipse">
                  <a:avLst/>
                </a:prstGeom>
                <a:solidFill>
                  <a:srgbClr val="D2BC84"/>
                </a:solidFill>
                <a:ln w="25400" cap="flat" cmpd="sng" algn="ctr">
                  <a:noFill/>
                  <a:prstDash val="solid"/>
                </a:ln>
                <a:effectLst>
                  <a:outerShdw blurRad="63500" dir="5400000" algn="ctr" rotWithShape="0">
                    <a:sysClr val="windowText" lastClr="000000">
                      <a:alpha val="43000"/>
                    </a:sys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3 Elipse"/>
                <p:cNvSpPr/>
                <p:nvPr/>
              </p:nvSpPr>
              <p:spPr>
                <a:xfrm>
                  <a:off x="1507076" y="-3734339"/>
                  <a:ext cx="1514432" cy="8364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BB2F"/>
                    </a:gs>
                    <a:gs pos="26000">
                      <a:srgbClr val="D7A645">
                        <a:lumMod val="100000"/>
                      </a:srgbClr>
                    </a:gs>
                    <a:gs pos="48000">
                      <a:srgbClr val="997637"/>
                    </a:gs>
                    <a:gs pos="68000">
                      <a:srgbClr val="644E27">
                        <a:lumMod val="100000"/>
                      </a:srgbClr>
                    </a:gs>
                    <a:gs pos="100000">
                      <a:srgbClr val="2F2617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h="44450" prst="coolSlant"/>
                  <a:bevelB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s-EC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" name="4 CuadroTexto"/>
              <p:cNvSpPr txBox="1"/>
              <p:nvPr/>
            </p:nvSpPr>
            <p:spPr bwMode="auto">
              <a:xfrm>
                <a:off x="3667855" y="1735473"/>
                <a:ext cx="1668814" cy="307777"/>
              </a:xfrm>
              <a:prstGeom prst="rect">
                <a:avLst/>
              </a:prstGeom>
              <a:noFill/>
              <a:effectLst>
                <a:outerShdw blurRad="50800" dist="25400" dir="5400000" algn="ctr" rotWithShape="0">
                  <a:sysClr val="windowText" lastClr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2B200"/>
                  </a:buClr>
                  <a:buSzPct val="100000"/>
                  <a:defRPr/>
                </a:pPr>
                <a:r>
                  <a:rPr lang="es-EC" sz="1400" b="1" kern="0" dirty="0">
                    <a:ln w="11430"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4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MEJORA</a:t>
                </a:r>
              </a:p>
            </p:txBody>
          </p:sp>
        </p:grpSp>
        <p:sp>
          <p:nvSpPr>
            <p:cNvPr id="14" name="1 Título"/>
            <p:cNvSpPr txBox="1">
              <a:spLocks/>
            </p:cNvSpPr>
            <p:nvPr/>
          </p:nvSpPr>
          <p:spPr>
            <a:xfrm>
              <a:off x="723638" y="5455599"/>
              <a:ext cx="2249004" cy="56816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SELECCIÓN DE PROCESOS A MEJORAR</a:t>
              </a:r>
              <a:endParaRPr lang="es-ES" sz="1400" dirty="0"/>
            </a:p>
          </p:txBody>
        </p:sp>
      </p:grpSp>
      <p:sp>
        <p:nvSpPr>
          <p:cNvPr id="24" name="1 Título"/>
          <p:cNvSpPr txBox="1">
            <a:spLocks/>
          </p:cNvSpPr>
          <p:nvPr/>
        </p:nvSpPr>
        <p:spPr>
          <a:xfrm>
            <a:off x="2834959" y="718515"/>
            <a:ext cx="3467207" cy="134253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 TÉCNICA DE ADMINISTRACIÓN POR PROCESOS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n-US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R.O 895, 20-feb-2013</a:t>
            </a:r>
            <a:endParaRPr lang="es-EC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944531" y="5602056"/>
            <a:ext cx="2535173" cy="49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En base a evaluación importancia desempeño</a:t>
            </a:r>
            <a:endParaRPr lang="es-EC" sz="1400" dirty="0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721410" y="5611757"/>
            <a:ext cx="2535173" cy="49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En base a la contribución del logro de objetivos de la unidad</a:t>
            </a:r>
            <a:endParaRPr lang="es-EC" sz="1400" dirty="0"/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567371" y="6244982"/>
            <a:ext cx="5092863" cy="49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Mejorar P: Importancia (Alta o vital) y desempeño (bajo o muy bajo)</a:t>
            </a:r>
          </a:p>
          <a:p>
            <a:r>
              <a:rPr lang="es-EC" sz="1400" dirty="0"/>
              <a:t>Priorizar según impacto, contribución a objetivos, repercusiones, </a:t>
            </a:r>
            <a:r>
              <a:rPr lang="es-EC" sz="1400" dirty="0" err="1"/>
              <a:t>etc</a:t>
            </a:r>
            <a:endParaRPr lang="es-EC" sz="1400" dirty="0"/>
          </a:p>
        </p:txBody>
      </p:sp>
      <p:sp>
        <p:nvSpPr>
          <p:cNvPr id="28" name="4 CuadroTexto"/>
          <p:cNvSpPr txBox="1"/>
          <p:nvPr/>
        </p:nvSpPr>
        <p:spPr bwMode="auto">
          <a:xfrm>
            <a:off x="2512397" y="3866941"/>
            <a:ext cx="1668814" cy="523220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14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SELECCIÓN Y PRIORIZACIÓN</a:t>
            </a:r>
          </a:p>
        </p:txBody>
      </p:sp>
      <p:sp>
        <p:nvSpPr>
          <p:cNvPr id="29" name="46 Flecha abajo"/>
          <p:cNvSpPr/>
          <p:nvPr/>
        </p:nvSpPr>
        <p:spPr>
          <a:xfrm rot="12697873" flipV="1">
            <a:off x="3717833" y="3444089"/>
            <a:ext cx="494746" cy="494430"/>
          </a:xfrm>
          <a:prstGeom prst="downArrow">
            <a:avLst/>
          </a:prstGeom>
          <a:gradFill flip="none" rotWithShape="1"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31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30" name="46 Flecha abajo"/>
          <p:cNvSpPr/>
          <p:nvPr/>
        </p:nvSpPr>
        <p:spPr>
          <a:xfrm rot="5400000" flipV="1">
            <a:off x="5322650" y="2809025"/>
            <a:ext cx="494746" cy="494430"/>
          </a:xfrm>
          <a:prstGeom prst="downArrow">
            <a:avLst/>
          </a:prstGeom>
          <a:gradFill flip="none" rotWithShape="1"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31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31" name="4 CuadroTexto"/>
          <p:cNvSpPr txBox="1"/>
          <p:nvPr/>
        </p:nvSpPr>
        <p:spPr bwMode="auto">
          <a:xfrm>
            <a:off x="5661232" y="2753765"/>
            <a:ext cx="1668814" cy="738664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14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DET. REQUERIMIENTOS DE MEJORA</a:t>
            </a:r>
          </a:p>
        </p:txBody>
      </p:sp>
      <p:sp>
        <p:nvSpPr>
          <p:cNvPr id="32" name="Forma libre 52"/>
          <p:cNvSpPr/>
          <p:nvPr/>
        </p:nvSpPr>
        <p:spPr>
          <a:xfrm flipH="1" flipV="1">
            <a:off x="7321335" y="3128019"/>
            <a:ext cx="792576" cy="732061"/>
          </a:xfrm>
          <a:custGeom>
            <a:avLst/>
            <a:gdLst>
              <a:gd name="connsiteX0" fmla="*/ 1447800 w 1447800"/>
              <a:gd name="connsiteY0" fmla="*/ 876300 h 876300"/>
              <a:gd name="connsiteX1" fmla="*/ 0 w 1447800"/>
              <a:gd name="connsiteY1" fmla="*/ 876300 h 876300"/>
              <a:gd name="connsiteX2" fmla="*/ 0 w 1447800"/>
              <a:gd name="connsiteY2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876300">
                <a:moveTo>
                  <a:pt x="1447800" y="876300"/>
                </a:moveTo>
                <a:lnTo>
                  <a:pt x="0" y="8763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6698971" y="3866681"/>
            <a:ext cx="2433729" cy="1195014"/>
          </a:xfrm>
          <a:prstGeom prst="round2SameRect">
            <a:avLst>
              <a:gd name="adj1" fmla="val 1273"/>
              <a:gd name="adj2" fmla="val 1943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1450" lvl="5" indent="-171450" algn="l">
              <a:buFont typeface="Arial" panose="020B0604020202020204" pitchFamily="34" charset="0"/>
              <a:buChar char="•"/>
            </a:pPr>
            <a:r>
              <a:rPr lang="es-EC" sz="1400" dirty="0"/>
              <a:t>ANÁLISIS DE CAUSA RAÍZ (5 por qué)</a:t>
            </a:r>
          </a:p>
          <a:p>
            <a:pPr marL="171450" lvl="5" indent="-171450" algn="l">
              <a:buFont typeface="Arial" panose="020B0604020202020204" pitchFamily="34" charset="0"/>
              <a:buChar char="•"/>
            </a:pPr>
            <a:r>
              <a:rPr lang="es-EC" sz="1400" dirty="0"/>
              <a:t>IDENTIFICAR  MEJORAS POTENCIALES</a:t>
            </a:r>
          </a:p>
          <a:p>
            <a:pPr marL="171450" lvl="5" indent="-171450" algn="l">
              <a:buFont typeface="Arial" panose="020B0604020202020204" pitchFamily="34" charset="0"/>
              <a:buChar char="•"/>
            </a:pPr>
            <a:r>
              <a:rPr lang="es-EC" sz="1400" dirty="0"/>
              <a:t>DISEÑO Y MODELO DEL </a:t>
            </a:r>
            <a:r>
              <a:rPr lang="es-EC" sz="1400" dirty="0" smtClean="0"/>
              <a:t>PROCESO </a:t>
            </a:r>
            <a:r>
              <a:rPr lang="es-EC" sz="1400" dirty="0"/>
              <a:t>DESEADO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8333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3150112" y="144807"/>
            <a:ext cx="2669244" cy="41376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400" b="1" dirty="0">
                <a:solidFill>
                  <a:schemeClr val="bg1"/>
                </a:solidFill>
              </a:rPr>
              <a:t>CICLO DEMINING</a:t>
            </a: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2278308" y="2867846"/>
            <a:ext cx="4587387" cy="38247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400" b="1" dirty="0">
                <a:solidFill>
                  <a:schemeClr val="bg1"/>
                </a:solidFill>
              </a:rPr>
              <a:t>Matriz de  IMPORTANCIA – RENDIMIENTO para la mejora</a:t>
            </a:r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2853891" y="677366"/>
          <a:ext cx="3436218" cy="203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 descr="Figura 1. IPA (Martilla y James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93" y="3362980"/>
            <a:ext cx="3689985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18152" y="6366936"/>
            <a:ext cx="1890261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Mantilla y James (1977)</a:t>
            </a:r>
            <a:endParaRPr lang="es-EC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2110" y="3562524"/>
            <a:ext cx="1569872" cy="1306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89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3698" t="12594" r="13349"/>
          <a:stretch/>
        </p:blipFill>
        <p:spPr bwMode="auto">
          <a:xfrm>
            <a:off x="395536" y="1124744"/>
            <a:ext cx="835292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530337" y="106760"/>
            <a:ext cx="6083326" cy="70788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 </a:t>
            </a:r>
          </a:p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DE LA FEDEME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77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0" y="896857"/>
            <a:ext cx="9023520" cy="592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933638" y="63354"/>
            <a:ext cx="527672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DEL DESEMPEÑO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1" name="Redondear rectángulo de esquina sencilla 40"/>
          <p:cNvSpPr/>
          <p:nvPr/>
        </p:nvSpPr>
        <p:spPr>
          <a:xfrm>
            <a:off x="104624" y="598546"/>
            <a:ext cx="4332858" cy="260505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Proceso: ENTRENAMIENTO DE ALTO RENDIMIENTO</a:t>
            </a: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2911654" y="303404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Control de procesos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-2628800" y="1474055"/>
            <a:ext cx="99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JUANITO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6117" y="5013176"/>
            <a:ext cx="1141667" cy="1584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91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86405" y="394930"/>
            <a:ext cx="6371195" cy="60388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sz="1662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EXPERIENCIA EN ORGANIZACIÓN DE EVENTOS DEPORTIVOS INTERNACIONALES</a:t>
            </a:r>
            <a:endParaRPr lang="es-ES" sz="1662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4 Abrir corchete"/>
          <p:cNvSpPr/>
          <p:nvPr/>
        </p:nvSpPr>
        <p:spPr>
          <a:xfrm rot="16200000" flipH="1" flipV="1">
            <a:off x="2097511" y="-380074"/>
            <a:ext cx="471069" cy="3436395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30818" y="1405647"/>
            <a:ext cx="2848089" cy="356636"/>
          </a:xfrm>
          <a:prstGeom prst="round2DiagRect">
            <a:avLst>
              <a:gd name="adj1" fmla="val 35188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76200">
              <a:sysClr val="window" lastClr="FFFFFF">
                <a:alpha val="69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0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77" dirty="0"/>
              <a:t>SUDAMERICANO DE CADETES</a:t>
            </a:r>
          </a:p>
          <a:p>
            <a:pPr lvl="5"/>
            <a:r>
              <a:rPr lang="es-EC" sz="1477" dirty="0"/>
              <a:t> 1997, 2010 (UDMSA)</a:t>
            </a:r>
          </a:p>
        </p:txBody>
      </p:sp>
      <p:sp>
        <p:nvSpPr>
          <p:cNvPr id="17" name="4 Abrir corchete"/>
          <p:cNvSpPr/>
          <p:nvPr/>
        </p:nvSpPr>
        <p:spPr>
          <a:xfrm rot="16200000" flipH="1" flipV="1">
            <a:off x="6410466" y="-380314"/>
            <a:ext cx="471069" cy="3436395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5076056" y="1405407"/>
            <a:ext cx="2993103" cy="356636"/>
          </a:xfrm>
          <a:prstGeom prst="round2DiagRect">
            <a:avLst>
              <a:gd name="adj1" fmla="val 35188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76200">
              <a:sysClr val="window" lastClr="FFFFFF">
                <a:alpha val="8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77" dirty="0"/>
              <a:t>SUDAMERICANO DE PENTATLON MILITAR 2009 (UDMSA)</a:t>
            </a:r>
          </a:p>
        </p:txBody>
      </p:sp>
      <p:sp>
        <p:nvSpPr>
          <p:cNvPr id="24" name="4 Abrir corchete"/>
          <p:cNvSpPr/>
          <p:nvPr/>
        </p:nvSpPr>
        <p:spPr>
          <a:xfrm rot="16200000" flipH="1" flipV="1">
            <a:off x="2135465" y="1639852"/>
            <a:ext cx="471069" cy="3436395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1184548" y="3492560"/>
            <a:ext cx="2627780" cy="503356"/>
          </a:xfrm>
          <a:prstGeom prst="round2DiagRect">
            <a:avLst>
              <a:gd name="adj1" fmla="val 35188"/>
              <a:gd name="adj2" fmla="val 0"/>
            </a:avLst>
          </a:prstGeom>
          <a:solidFill>
            <a:srgbClr val="AA5454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77" dirty="0"/>
              <a:t>ASAMBLEA GENERAL </a:t>
            </a:r>
          </a:p>
          <a:p>
            <a:pPr lvl="5"/>
            <a:r>
              <a:rPr lang="es-EC" sz="1477" dirty="0"/>
              <a:t>2014 (CISM)</a:t>
            </a:r>
          </a:p>
        </p:txBody>
      </p:sp>
      <p:sp>
        <p:nvSpPr>
          <p:cNvPr id="6" name="4 Abrir corchete"/>
          <p:cNvSpPr/>
          <p:nvPr/>
        </p:nvSpPr>
        <p:spPr>
          <a:xfrm rot="16200000" flipV="1">
            <a:off x="2066528" y="1876170"/>
            <a:ext cx="471069" cy="3436395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sp>
        <p:nvSpPr>
          <p:cNvPr id="16" name="4 Abrir corchete"/>
          <p:cNvSpPr/>
          <p:nvPr/>
        </p:nvSpPr>
        <p:spPr>
          <a:xfrm rot="16200000" flipV="1">
            <a:off x="6379483" y="1875930"/>
            <a:ext cx="471069" cy="3436395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sp>
        <p:nvSpPr>
          <p:cNvPr id="23" name="4 Abrir corchete"/>
          <p:cNvSpPr/>
          <p:nvPr/>
        </p:nvSpPr>
        <p:spPr>
          <a:xfrm rot="16200000" flipV="1">
            <a:off x="2135024" y="3744139"/>
            <a:ext cx="664866" cy="3691276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00" y="1758781"/>
            <a:ext cx="2848089" cy="1587674"/>
          </a:xfrm>
          <a:prstGeom prst="rect">
            <a:avLst/>
          </a:prstGeom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5290025" y="3492560"/>
            <a:ext cx="2627780" cy="503356"/>
          </a:xfrm>
          <a:prstGeom prst="round2DiagRect">
            <a:avLst>
              <a:gd name="adj1" fmla="val 35188"/>
              <a:gd name="adj2" fmla="val 0"/>
            </a:avLst>
          </a:prstGeom>
          <a:solidFill>
            <a:srgbClr val="AA5454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77" dirty="0"/>
              <a:t>MUNDIAL DE CADETES</a:t>
            </a:r>
          </a:p>
          <a:p>
            <a:pPr lvl="5"/>
            <a:r>
              <a:rPr lang="es-EC" sz="1477" dirty="0"/>
              <a:t>2014 (CISM)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96" t="42383" r="53367" b="26172"/>
          <a:stretch/>
        </p:blipFill>
        <p:spPr>
          <a:xfrm>
            <a:off x="957342" y="4008293"/>
            <a:ext cx="3082195" cy="16984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81781" y="4008291"/>
            <a:ext cx="2982311" cy="1724406"/>
            <a:chOff x="5541688" y="4684514"/>
            <a:chExt cx="3230837" cy="18768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50257" t="46679" r="17130" b="28907"/>
            <a:stretch/>
          </p:blipFill>
          <p:spPr>
            <a:xfrm>
              <a:off x="5541688" y="4693238"/>
              <a:ext cx="1842602" cy="18681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13360" t="35156" r="53587" b="30859"/>
            <a:stretch/>
          </p:blipFill>
          <p:spPr>
            <a:xfrm>
              <a:off x="7384290" y="5643905"/>
              <a:ext cx="1388235" cy="9174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48152" t="48491" r="19106" b="20704"/>
            <a:stretch/>
          </p:blipFill>
          <p:spPr>
            <a:xfrm>
              <a:off x="7384290" y="4684514"/>
              <a:ext cx="1388235" cy="959391"/>
            </a:xfrm>
            <a:prstGeom prst="rect">
              <a:avLst/>
            </a:prstGeom>
          </p:spPr>
        </p:pic>
      </p:grpSp>
      <p:sp>
        <p:nvSpPr>
          <p:cNvPr id="9" name="AutoShape 2" descr="Image result for campeonato sudamericano de pentatlon militar ecuador"/>
          <p:cNvSpPr>
            <a:spLocks noChangeAspect="1" noChangeArrowheads="1"/>
          </p:cNvSpPr>
          <p:nvPr/>
        </p:nvSpPr>
        <p:spPr bwMode="auto">
          <a:xfrm>
            <a:off x="0" y="223595"/>
            <a:ext cx="281354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/>
          </a:p>
        </p:txBody>
      </p:sp>
      <p:sp>
        <p:nvSpPr>
          <p:cNvPr id="21" name="4 Abrir corchete"/>
          <p:cNvSpPr/>
          <p:nvPr/>
        </p:nvSpPr>
        <p:spPr>
          <a:xfrm rot="16200000" flipH="1" flipV="1">
            <a:off x="6322893" y="1518438"/>
            <a:ext cx="471069" cy="3436395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sp>
        <p:nvSpPr>
          <p:cNvPr id="26" name="4 Abrir corchete"/>
          <p:cNvSpPr/>
          <p:nvPr/>
        </p:nvSpPr>
        <p:spPr>
          <a:xfrm rot="16200000" flipV="1">
            <a:off x="6322452" y="3744139"/>
            <a:ext cx="664866" cy="3691276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8" y="1752849"/>
            <a:ext cx="2776384" cy="160520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2628800" y="1556792"/>
            <a:ext cx="79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DIEGO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5831948"/>
            <a:ext cx="9144000" cy="1026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280232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994074" y="94861"/>
            <a:ext cx="5155852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PROPUESTA DE MEJORA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251520" y="1988840"/>
          <a:ext cx="8640960" cy="334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562408"/>
                <a:gridCol w="1181955"/>
                <a:gridCol w="654428"/>
                <a:gridCol w="561649"/>
                <a:gridCol w="2232248"/>
                <a:gridCol w="1152128"/>
              </a:tblGrid>
              <a:tr h="351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Problema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Estrategia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Actividades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Fecha de Inicio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Fecha Fin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Costos  (USD)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9297"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Inexistencia de un proceso de organización de eventos deportivos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Elaborar el manual de procesos de organización de eventos deportivos que permita elevar la planificación y ejecución de eventos nacionales e internacionales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Realizar la caracterización del Proceso de Organización de eventos deportivos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Oct-17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Nov-17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1. Elaborar Manual de procesos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$1,100.00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Levantamiento de Información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$100.00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175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Traslados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$150.00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175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Útiles de escritorio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$50.00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1452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Capacitación en la FEDEME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$800.00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387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3063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Realizar una capacitación en procesos al personal de la FEDEME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Presentar un programa de capacitación en procesos a la FEDEME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 Capacitación                     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$200.00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</a:tr>
              <a:tr h="175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Nov-17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Nov-17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175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175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/>
                </a:tc>
              </a:tr>
              <a:tr h="175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17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b"/>
                </a:tc>
              </a:tr>
              <a:tr h="299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PRESUPUESTO TOTAL: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</a:rPr>
                        <a:t>$1,300.00 USD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44" marR="39944" marT="0" marB="0" anchor="ctr"/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182332" y="980728"/>
            <a:ext cx="4572000" cy="616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>
              <a:lnSpc>
                <a:spcPct val="150000"/>
              </a:lnSpc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acción. Subproceso: </a:t>
            </a:r>
            <a:endParaRPr lang="es-EC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>
              <a:lnSpc>
                <a:spcPct val="150000"/>
              </a:lnSpc>
            </a:pPr>
            <a:r>
              <a:rPr lang="es-EC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DE EVENTOS DEPORTIVOS</a:t>
            </a:r>
            <a:endParaRPr lang="es-EC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Abrir corchete"/>
          <p:cNvSpPr/>
          <p:nvPr/>
        </p:nvSpPr>
        <p:spPr>
          <a:xfrm rot="16200000" flipV="1">
            <a:off x="4463988" y="-324850"/>
            <a:ext cx="216023" cy="3691276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84000">
                <a:schemeClr val="accent2">
                  <a:shade val="67500"/>
                  <a:satMod val="115000"/>
                  <a:alpha val="18000"/>
                  <a:lumMod val="2000"/>
                  <a:lumOff val="98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sz="1662" ker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50" y="82081"/>
            <a:ext cx="2596248" cy="140270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926" y="4740633"/>
            <a:ext cx="3108496" cy="125719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/>
          <a:srcRect l="9838" r="9838"/>
          <a:stretch/>
        </p:blipFill>
        <p:spPr>
          <a:xfrm>
            <a:off x="2406972" y="1658690"/>
            <a:ext cx="4360404" cy="30520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35825" t="12182" r="35038" b="14983"/>
          <a:stretch/>
        </p:blipFill>
        <p:spPr>
          <a:xfrm>
            <a:off x="-62515" y="2276872"/>
            <a:ext cx="1908720" cy="2682526"/>
          </a:xfrm>
          <a:prstGeom prst="rect">
            <a:avLst/>
          </a:prstGeom>
          <a:scene3d>
            <a:camera prst="isometricOffAxis1Right"/>
            <a:lightRig rig="freezing" dir="t">
              <a:rot lat="0" lon="0" rev="0"/>
            </a:lightRig>
          </a:scene3d>
          <a:sp3d z="-19050" prstMaterial="dkEdge">
            <a:bevelT prst="relaxedInset"/>
          </a:sp3d>
        </p:spPr>
      </p:pic>
      <p:pic>
        <p:nvPicPr>
          <p:cNvPr id="66" name="Picture 65" descr="F:\03. MGS GCPT 12may\04. GRADUACION\01. DESARROLLO\02. Doc. TESIS\01. DOCs JUANITO\02. ULTIMO\02. FUENTES ULTIMAS\02. PROCESOS\Interrelacion PROCESO - Copy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3229" r="1437" b="22526"/>
          <a:stretch/>
        </p:blipFill>
        <p:spPr bwMode="auto">
          <a:xfrm>
            <a:off x="6588224" y="2468591"/>
            <a:ext cx="2555776" cy="1149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"/>
          <a:stretch/>
        </p:blipFill>
        <p:spPr bwMode="auto">
          <a:xfrm>
            <a:off x="6588224" y="3821942"/>
            <a:ext cx="2555776" cy="1777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887208" y="6381330"/>
            <a:ext cx="736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Una debilidad en este evento fue la ausencia de un proceso de comunicación social en la FEDEME. </a:t>
            </a:r>
          </a:p>
        </p:txBody>
      </p:sp>
    </p:spTree>
    <p:extLst>
      <p:ext uri="{BB962C8B-B14F-4D97-AF65-F5344CB8AC3E}">
        <p14:creationId xmlns:p14="http://schemas.microsoft.com/office/powerpoint/2010/main" val="7550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037"/>
          <a:stretch/>
        </p:blipFill>
        <p:spPr bwMode="auto">
          <a:xfrm>
            <a:off x="17156" y="836712"/>
            <a:ext cx="9126844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527524" y="-27384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1" name="Redondear rectángulo de esquina sencilla 40"/>
          <p:cNvSpPr/>
          <p:nvPr/>
        </p:nvSpPr>
        <p:spPr>
          <a:xfrm>
            <a:off x="17156" y="476672"/>
            <a:ext cx="4842876" cy="360040"/>
          </a:xfrm>
          <a:prstGeom prst="round1Rect">
            <a:avLst>
              <a:gd name="adj" fmla="val 391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Proceso: SECRETARIA Y RELACIONES INTERINSTITUCIONALES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911654" y="134921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Control de procesos</a:t>
            </a:r>
          </a:p>
        </p:txBody>
      </p:sp>
    </p:spTree>
    <p:extLst>
      <p:ext uri="{BB962C8B-B14F-4D97-AF65-F5344CB8AC3E}">
        <p14:creationId xmlns:p14="http://schemas.microsoft.com/office/powerpoint/2010/main" val="425595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7"/>
          <a:stretch/>
        </p:blipFill>
        <p:spPr bwMode="auto">
          <a:xfrm>
            <a:off x="17156" y="871038"/>
            <a:ext cx="9126844" cy="5798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527524" y="-27384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911654" y="134921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Control de procesos</a:t>
            </a:r>
          </a:p>
        </p:txBody>
      </p:sp>
      <p:sp>
        <p:nvSpPr>
          <p:cNvPr id="6" name="Redondear rectángulo de esquina sencilla 40"/>
          <p:cNvSpPr/>
          <p:nvPr/>
        </p:nvSpPr>
        <p:spPr>
          <a:xfrm>
            <a:off x="17156" y="476672"/>
            <a:ext cx="4842876" cy="360040"/>
          </a:xfrm>
          <a:prstGeom prst="round1Rect">
            <a:avLst>
              <a:gd name="adj" fmla="val 391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Proceso: SECRETARIA Y RELACIONES INTERINSTITUCIONALES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5926" y="1159068"/>
            <a:ext cx="1141667" cy="5294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24128" y="384379"/>
            <a:ext cx="2681189" cy="413761"/>
          </a:xfrm>
          <a:prstGeom prst="rect">
            <a:avLst/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 algn="ctr">
              <a:defRPr sz="1400" b="1">
                <a:solidFill>
                  <a:schemeClr val="bg1"/>
                </a:solidFill>
              </a:defRPr>
            </a:lvl1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1450" lvl="5" indent="-171450" algn="l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ysClr val="windowText" lastClr="000000"/>
                </a:solidFill>
              </a:rPr>
              <a:t>Gestión Documental y Archivo</a:t>
            </a:r>
          </a:p>
          <a:p>
            <a:pPr marL="171450" lvl="5" indent="-171450" algn="l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ysClr val="windowText" lastClr="000000"/>
                </a:solidFill>
              </a:rPr>
              <a:t>Relaciones Interinstitucionales</a:t>
            </a:r>
            <a:endParaRPr lang="es-E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7524" y="103347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911654" y="303404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Indicadores</a:t>
            </a:r>
          </a:p>
        </p:txBody>
      </p:sp>
      <p:pic>
        <p:nvPicPr>
          <p:cNvPr id="9" name="Imagen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736"/>
            <a:ext cx="8864600" cy="3754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dondear rectángulo de esquina sencilla 40"/>
          <p:cNvSpPr/>
          <p:nvPr/>
        </p:nvSpPr>
        <p:spPr>
          <a:xfrm>
            <a:off x="104624" y="598546"/>
            <a:ext cx="4332858" cy="260505"/>
          </a:xfrm>
          <a:prstGeom prst="round1Rect">
            <a:avLst>
              <a:gd name="adj" fmla="val 3911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Proceso: ENTRENAMIENTO DE ALTO RENDIMIENTO</a:t>
            </a:r>
          </a:p>
        </p:txBody>
      </p:sp>
      <p:sp>
        <p:nvSpPr>
          <p:cNvPr id="12" name="Redondear rectángulo de esquina sencilla 40"/>
          <p:cNvSpPr/>
          <p:nvPr/>
        </p:nvSpPr>
        <p:spPr>
          <a:xfrm>
            <a:off x="104624" y="917218"/>
            <a:ext cx="3227384" cy="288032"/>
          </a:xfrm>
          <a:prstGeom prst="round1Rect">
            <a:avLst>
              <a:gd name="adj" fmla="val 391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s-EC" sz="1200" b="1" dirty="0">
                <a:solidFill>
                  <a:schemeClr val="bg1"/>
                </a:solidFill>
              </a:rPr>
              <a:t>Subproceso: EQUIPOS DE ALTO RENDIMIENTO</a:t>
            </a:r>
          </a:p>
        </p:txBody>
      </p:sp>
    </p:spTree>
    <p:extLst>
      <p:ext uri="{BB962C8B-B14F-4D97-AF65-F5344CB8AC3E}">
        <p14:creationId xmlns:p14="http://schemas.microsoft.com/office/powerpoint/2010/main" val="299389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7524" y="103347"/>
            <a:ext cx="6083326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EVALUACIÓN DE PROCESOS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911654" y="303404"/>
            <a:ext cx="3320692" cy="413761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/>
            <a:r>
              <a:rPr lang="es-EC" sz="1200" b="1" dirty="0"/>
              <a:t>Indicadores</a:t>
            </a:r>
          </a:p>
        </p:txBody>
      </p:sp>
      <p:pic>
        <p:nvPicPr>
          <p:cNvPr id="12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760"/>
            <a:ext cx="9144000" cy="4330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dondear rectángulo de esquina sencilla 40"/>
          <p:cNvSpPr/>
          <p:nvPr/>
        </p:nvSpPr>
        <p:spPr>
          <a:xfrm>
            <a:off x="0" y="703514"/>
            <a:ext cx="4842876" cy="372857"/>
          </a:xfrm>
          <a:prstGeom prst="round1Rect">
            <a:avLst>
              <a:gd name="adj" fmla="val 3911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C" sz="1400" b="1" dirty="0">
                <a:solidFill>
                  <a:schemeClr val="bg1"/>
                </a:solidFill>
              </a:rPr>
              <a:t>Proceso: SECRETARIA Y RELACIONES INTERINSTITUCIONALES</a:t>
            </a:r>
          </a:p>
        </p:txBody>
      </p:sp>
      <p:sp>
        <p:nvSpPr>
          <p:cNvPr id="9" name="Redondear rectángulo de esquina sencilla 40"/>
          <p:cNvSpPr/>
          <p:nvPr/>
        </p:nvSpPr>
        <p:spPr>
          <a:xfrm>
            <a:off x="-17197" y="1173864"/>
            <a:ext cx="3443408" cy="310920"/>
          </a:xfrm>
          <a:prstGeom prst="round1Rect">
            <a:avLst>
              <a:gd name="adj" fmla="val 391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s-EC" sz="1200" b="1" dirty="0">
                <a:solidFill>
                  <a:schemeClr val="bg1"/>
                </a:solidFill>
              </a:rPr>
              <a:t>Subproceso: RELACIONES INTERINSTITUCIONALES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5986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520" y="1988842"/>
          <a:ext cx="8352928" cy="3587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21"/>
                <a:gridCol w="1078552"/>
                <a:gridCol w="1078552"/>
                <a:gridCol w="598867"/>
                <a:gridCol w="610652"/>
                <a:gridCol w="2449190"/>
                <a:gridCol w="1007194"/>
              </a:tblGrid>
              <a:tr h="238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Problema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Estrategia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Actividades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Fecha de Inicio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Fecha Fin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Costos  (USD)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3218"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Realizar el levantamiento de información de Procesos de Comunicación Social, como una unidad diferente a la de Relaciones Interinstitucionales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Realizar la caracterización de las actividades de Comunicación Social, que permita cumplir esta deficiencia en la FEDEME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Ralizar el levantamiento de la información de Procesos de Comunicación Social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Oct-17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Nov-17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 Elaborar Manual de procesos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$1,100.00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</a:tr>
              <a:tr h="1331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Levantamiento de Información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$100.00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Traslados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$150.00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Útiles de escritorio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$50.00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Capacitación en la FEDEME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$800.00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2382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Exponer los resultados obtenidos y presentar una propuesta de mejora.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Presentar como propuesta de Mejora para el análisis y estudio por parte de las autoridades de la FEDEME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 Actividad a realizar con cero costo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Nov-17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Nov-17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/>
                </a:tc>
              </a:tr>
              <a:tr h="126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126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b"/>
                </a:tc>
              </a:tr>
              <a:tr h="251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PRESUPUESTO TOTAL: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</a:rPr>
                        <a:t>$1,100.00 USD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4" marR="29584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>
              <a:lnSpc>
                <a:spcPct val="150000"/>
              </a:lnSpc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acción. Proceso: Comunicación Social</a:t>
            </a:r>
            <a:endParaRPr lang="es-EC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94074" y="94861"/>
            <a:ext cx="5155852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0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PROPUESTA DE MEJORA</a:t>
            </a:r>
            <a:endParaRPr lang="es-ES" sz="20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dondear rectángulo de esquina del mismo lado 26"/>
          <p:cNvSpPr/>
          <p:nvPr/>
        </p:nvSpPr>
        <p:spPr>
          <a:xfrm flipV="1">
            <a:off x="4683817" y="1733275"/>
            <a:ext cx="2089980" cy="2271791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9 Abrir llave"/>
          <p:cNvSpPr/>
          <p:nvPr/>
        </p:nvSpPr>
        <p:spPr>
          <a:xfrm rot="5400000" flipV="1">
            <a:off x="5550624" y="519628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5" name="Redondear rectángulo de esquina del mismo lado 24"/>
          <p:cNvSpPr/>
          <p:nvPr/>
        </p:nvSpPr>
        <p:spPr>
          <a:xfrm flipV="1">
            <a:off x="41241" y="1735700"/>
            <a:ext cx="2129020" cy="2271791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9 Abrir llave"/>
          <p:cNvSpPr/>
          <p:nvPr/>
        </p:nvSpPr>
        <p:spPr>
          <a:xfrm rot="5400000" flipV="1">
            <a:off x="947088" y="515601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1475656" y="156453"/>
            <a:ext cx="6083326" cy="46166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4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CONCLUSIONES</a:t>
            </a:r>
            <a:endParaRPr lang="es-ES" sz="2400" kern="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dondear rectángulo de esquina del mismo lado 2"/>
          <p:cNvSpPr/>
          <p:nvPr/>
        </p:nvSpPr>
        <p:spPr>
          <a:xfrm rot="10800000" flipV="1">
            <a:off x="2337587" y="1735696"/>
            <a:ext cx="2121707" cy="2197360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s-EC" sz="1400" dirty="0"/>
              <a:t>Cuadro de Control de procesos, estableció la evaluación del desempeño del </a:t>
            </a:r>
            <a:r>
              <a:rPr lang="es-EC" sz="1400" dirty="0" smtClean="0"/>
              <a:t>62</a:t>
            </a:r>
            <a:r>
              <a:rPr lang="es-EC" sz="1400" dirty="0" smtClean="0"/>
              <a:t>,95%</a:t>
            </a:r>
            <a:endParaRPr lang="es-EC" sz="1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896" y="777339"/>
            <a:ext cx="2104388" cy="634681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C" sz="1400" dirty="0"/>
              <a:t>INSTRUMENTO LEGAL</a:t>
            </a:r>
            <a:endParaRPr lang="es-ES" sz="1400" dirty="0"/>
          </a:p>
        </p:txBody>
      </p:sp>
      <p:sp>
        <p:nvSpPr>
          <p:cNvPr id="20" name="29 Abrir llave"/>
          <p:cNvSpPr/>
          <p:nvPr/>
        </p:nvSpPr>
        <p:spPr>
          <a:xfrm rot="5400000" flipV="1">
            <a:off x="3202956" y="515601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371574" y="777339"/>
            <a:ext cx="2104388" cy="634681"/>
          </a:xfrm>
          <a:prstGeom prst="round2SameRect">
            <a:avLst>
              <a:gd name="adj1" fmla="val 42496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00" dirty="0"/>
              <a:t>EVALUACIÓN FEDEME</a:t>
            </a:r>
            <a:endParaRPr lang="es-ES" sz="1400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4669408" y="764706"/>
            <a:ext cx="2104388" cy="634681"/>
          </a:xfrm>
          <a:prstGeom prst="round2SameRect">
            <a:avLst>
              <a:gd name="adj1" fmla="val 37994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00" dirty="0"/>
              <a:t>MATRIZ IMPORTANCIA DESEMPEÑO</a:t>
            </a:r>
            <a:endParaRPr lang="es-ES" sz="1400" dirty="0"/>
          </a:p>
        </p:txBody>
      </p:sp>
      <p:sp>
        <p:nvSpPr>
          <p:cNvPr id="29" name="Rectángulo 28"/>
          <p:cNvSpPr/>
          <p:nvPr/>
        </p:nvSpPr>
        <p:spPr>
          <a:xfrm>
            <a:off x="94148" y="1628802"/>
            <a:ext cx="2213734" cy="22710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>
              <a:spcBef>
                <a:spcPts val="200"/>
              </a:spcBef>
              <a:spcAft>
                <a:spcPts val="200"/>
              </a:spcAft>
            </a:pPr>
            <a:r>
              <a:rPr lang="es-EC" sz="1400" dirty="0">
                <a:solidFill>
                  <a:schemeClr val="tx1"/>
                </a:solidFill>
              </a:rPr>
              <a:t>Norma Técnica de Administración por Procesos emitido a través del Registro Oficial No 895 del 20 de febrero de 2013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370994" y="2260995"/>
            <a:ext cx="2213734" cy="16695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>
              <a:spcBef>
                <a:spcPts val="200"/>
              </a:spcBef>
              <a:spcAft>
                <a:spcPts val="200"/>
              </a:spcAft>
            </a:pPr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745499" y="1783909"/>
            <a:ext cx="2025225" cy="19331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spcBef>
                <a:spcPts val="200"/>
              </a:spcBef>
              <a:spcAft>
                <a:spcPts val="200"/>
              </a:spcAft>
            </a:pPr>
            <a:r>
              <a:rPr lang="es-EC" sz="1400" dirty="0">
                <a:solidFill>
                  <a:schemeClr val="tx1"/>
                </a:solidFill>
              </a:rPr>
              <a:t>Proceso críticos, alta importancia y bajo desempeño. 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1" name="Redondear rectángulo de esquina del mismo lado 50"/>
          <p:cNvSpPr/>
          <p:nvPr/>
        </p:nvSpPr>
        <p:spPr>
          <a:xfrm flipV="1">
            <a:off x="6984537" y="1661267"/>
            <a:ext cx="2071687" cy="2271791"/>
          </a:xfrm>
          <a:prstGeom prst="round2SameRect">
            <a:avLst>
              <a:gd name="adj1" fmla="val 7883"/>
              <a:gd name="adj2" fmla="val 0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100000">
                <a:srgbClr val="000000">
                  <a:alpha val="16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29 Abrir llave"/>
          <p:cNvSpPr/>
          <p:nvPr/>
        </p:nvSpPr>
        <p:spPr>
          <a:xfrm rot="5400000" flipV="1">
            <a:off x="7833049" y="517924"/>
            <a:ext cx="382299" cy="2057902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6951833" y="763002"/>
            <a:ext cx="2104388" cy="634681"/>
          </a:xfrm>
          <a:prstGeom prst="round2SameRect">
            <a:avLst>
              <a:gd name="adj1" fmla="val 37994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00" dirty="0"/>
              <a:t>ACCIONES DE MEJORA</a:t>
            </a:r>
            <a:endParaRPr lang="es-ES" sz="1400" dirty="0"/>
          </a:p>
        </p:txBody>
      </p:sp>
      <p:sp>
        <p:nvSpPr>
          <p:cNvPr id="54" name="Rectángulo 53"/>
          <p:cNvSpPr/>
          <p:nvPr/>
        </p:nvSpPr>
        <p:spPr>
          <a:xfrm>
            <a:off x="7026595" y="1875622"/>
            <a:ext cx="1954864" cy="16720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3" lvl="5" indent="-1889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chemeClr val="tx1"/>
                </a:solidFill>
              </a:rPr>
              <a:t>Subproceso </a:t>
            </a:r>
            <a:r>
              <a:rPr lang="es-EC" sz="1400" dirty="0">
                <a:solidFill>
                  <a:schemeClr val="tx1"/>
                </a:solidFill>
              </a:rPr>
              <a:t>organización de eventos deportivos (en el proceso Entrenamiento de Alto Rendimiento)</a:t>
            </a:r>
          </a:p>
          <a:p>
            <a:pPr marL="188913" lvl="5" indent="-1889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chemeClr val="tx1"/>
                </a:solidFill>
              </a:rPr>
              <a:t>Proceso </a:t>
            </a:r>
            <a:r>
              <a:rPr lang="es-EC" sz="1400" dirty="0">
                <a:solidFill>
                  <a:schemeClr val="tx1"/>
                </a:solidFill>
              </a:rPr>
              <a:t>Comunicación Social 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9" name="Flecha abajo 58"/>
          <p:cNvSpPr/>
          <p:nvPr/>
        </p:nvSpPr>
        <p:spPr>
          <a:xfrm rot="16200000">
            <a:off x="3943256" y="-722566"/>
            <a:ext cx="569670" cy="9681333"/>
          </a:xfrm>
          <a:prstGeom prst="downArrow">
            <a:avLst>
              <a:gd name="adj1" fmla="val 50000"/>
              <a:gd name="adj2" fmla="val 61968"/>
            </a:avLst>
          </a:prstGeom>
          <a:gradFill flip="none" rotWithShape="1">
            <a:gsLst>
              <a:gs pos="2000">
                <a:schemeClr val="accent6">
                  <a:lumMod val="50000"/>
                </a:schemeClr>
              </a:gs>
              <a:gs pos="74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553"/>
            <a:ext cx="9144000" cy="16753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323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99 Abrir llave"/>
          <p:cNvSpPr/>
          <p:nvPr/>
        </p:nvSpPr>
        <p:spPr>
          <a:xfrm rot="5400000">
            <a:off x="4372657" y="-1703518"/>
            <a:ext cx="366040" cy="7516774"/>
          </a:xfrm>
          <a:prstGeom prst="leftBrace">
            <a:avLst>
              <a:gd name="adj1" fmla="val 106064"/>
              <a:gd name="adj2" fmla="val 50082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18" name="Redondear rectángulo de esquina diagonal 17"/>
          <p:cNvSpPr/>
          <p:nvPr/>
        </p:nvSpPr>
        <p:spPr>
          <a:xfrm>
            <a:off x="57221" y="992047"/>
            <a:ext cx="3898730" cy="544997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5588" indent="-255588">
              <a:buFont typeface="+mj-lt"/>
              <a:buAutoNum type="arabicPeriod"/>
            </a:pPr>
            <a:r>
              <a:rPr lang="es-EC" dirty="0">
                <a:solidFill>
                  <a:schemeClr val="tx1"/>
                </a:solidFill>
              </a:rPr>
              <a:t>Realizar una </a:t>
            </a:r>
            <a:r>
              <a:rPr lang="es-EC" b="1" dirty="0">
                <a:solidFill>
                  <a:schemeClr val="tx1"/>
                </a:solidFill>
              </a:rPr>
              <a:t>evaluación permanente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según la Norma Técnica de Administración por Procesos y las </a:t>
            </a:r>
            <a:r>
              <a:rPr lang="es-EC" dirty="0">
                <a:solidFill>
                  <a:schemeClr val="tx1"/>
                </a:solidFill>
              </a:rPr>
              <a:t>matrices de control de </a:t>
            </a:r>
            <a:r>
              <a:rPr lang="es-EC" dirty="0" smtClean="0">
                <a:solidFill>
                  <a:schemeClr val="tx1"/>
                </a:solidFill>
              </a:rPr>
              <a:t>procesos del CC.FF.AA</a:t>
            </a:r>
            <a:endParaRPr lang="es-EC" dirty="0">
              <a:solidFill>
                <a:schemeClr val="tx1"/>
              </a:solidFill>
            </a:endParaRPr>
          </a:p>
          <a:p>
            <a:pPr marL="255588" indent="-255588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  <a:p>
            <a:pPr marL="255588" indent="-255588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Realizar una </a:t>
            </a:r>
            <a:r>
              <a:rPr lang="es-EC" b="1" dirty="0" smtClean="0">
                <a:solidFill>
                  <a:schemeClr val="tx1"/>
                </a:solidFill>
              </a:rPr>
              <a:t>capacitación </a:t>
            </a:r>
            <a:r>
              <a:rPr lang="es-EC" b="1" dirty="0">
                <a:solidFill>
                  <a:schemeClr val="tx1"/>
                </a:solidFill>
              </a:rPr>
              <a:t>constante </a:t>
            </a:r>
            <a:r>
              <a:rPr lang="es-EC" dirty="0">
                <a:solidFill>
                  <a:schemeClr val="tx1"/>
                </a:solidFill>
              </a:rPr>
              <a:t>en gestión por procesos en la </a:t>
            </a:r>
            <a:r>
              <a:rPr lang="es-EC" dirty="0" smtClean="0">
                <a:solidFill>
                  <a:schemeClr val="tx1"/>
                </a:solidFill>
              </a:rPr>
              <a:t>FEDEME.</a:t>
            </a:r>
          </a:p>
          <a:p>
            <a:pPr marL="255588" indent="-255588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  <a:p>
            <a:pPr marL="255588" indent="-255588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Realizar </a:t>
            </a:r>
            <a:r>
              <a:rPr lang="es-EC" dirty="0">
                <a:solidFill>
                  <a:schemeClr val="tx1"/>
                </a:solidFill>
              </a:rPr>
              <a:t>las acciones pertinentes para </a:t>
            </a:r>
            <a:r>
              <a:rPr lang="es-EC" b="1" dirty="0">
                <a:solidFill>
                  <a:schemeClr val="tx1"/>
                </a:solidFill>
              </a:rPr>
              <a:t>implementar el proceso de Comunicación Social y subproceso organización de eventos </a:t>
            </a:r>
            <a:r>
              <a:rPr lang="es-EC" b="1" dirty="0" smtClean="0">
                <a:solidFill>
                  <a:schemeClr val="tx1"/>
                </a:solidFill>
              </a:rPr>
              <a:t>deportivos</a:t>
            </a:r>
            <a:r>
              <a:rPr lang="es-EC" dirty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1547664" y="228837"/>
            <a:ext cx="6472956" cy="4154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s-EC" sz="2100" kern="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RECOMENDACIONES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9" y="992047"/>
            <a:ext cx="4903883" cy="3013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13740"/>
            <a:ext cx="1408402" cy="122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22" y="4842092"/>
            <a:ext cx="1265035" cy="1265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7800" r="6006" b="4099"/>
          <a:stretch/>
        </p:blipFill>
        <p:spPr>
          <a:xfrm>
            <a:off x="5704730" y="4212761"/>
            <a:ext cx="168130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 bwMode="auto">
          <a:xfrm>
            <a:off x="369332" y="2259819"/>
            <a:ext cx="8405336" cy="769441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FIN DE PRESENTACIÓN</a:t>
            </a:r>
            <a:endParaRPr lang="es-ES" sz="40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220603"/>
            <a:ext cx="9143999" cy="1387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Rectángulo 45"/>
          <p:cNvSpPr/>
          <p:nvPr/>
        </p:nvSpPr>
        <p:spPr>
          <a:xfrm>
            <a:off x="-1" y="3109092"/>
            <a:ext cx="9144000" cy="102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5"/>
          <p:cNvSpPr/>
          <p:nvPr/>
        </p:nvSpPr>
        <p:spPr>
          <a:xfrm>
            <a:off x="-1" y="4619179"/>
            <a:ext cx="9144000" cy="102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1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trella de 5 puntas 34"/>
          <p:cNvSpPr/>
          <p:nvPr/>
        </p:nvSpPr>
        <p:spPr>
          <a:xfrm>
            <a:off x="2300501" y="1678196"/>
            <a:ext cx="4222674" cy="3695020"/>
          </a:xfrm>
          <a:prstGeom prst="star5">
            <a:avLst>
              <a:gd name="adj" fmla="val 23706"/>
              <a:gd name="hf" fmla="val 105146"/>
              <a:gd name="vf" fmla="val 110557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Forma libre 29"/>
          <p:cNvSpPr/>
          <p:nvPr/>
        </p:nvSpPr>
        <p:spPr>
          <a:xfrm>
            <a:off x="5558945" y="3078480"/>
            <a:ext cx="2720340" cy="2524760"/>
          </a:xfrm>
          <a:custGeom>
            <a:avLst/>
            <a:gdLst>
              <a:gd name="connsiteX0" fmla="*/ 1173480 w 2339340"/>
              <a:gd name="connsiteY0" fmla="*/ 0 h 2423160"/>
              <a:gd name="connsiteX1" fmla="*/ 0 w 2339340"/>
              <a:gd name="connsiteY1" fmla="*/ 982980 h 2423160"/>
              <a:gd name="connsiteX2" fmla="*/ 312420 w 2339340"/>
              <a:gd name="connsiteY2" fmla="*/ 2400300 h 2423160"/>
              <a:gd name="connsiteX3" fmla="*/ 487680 w 2339340"/>
              <a:gd name="connsiteY3" fmla="*/ 1912620 h 2423160"/>
              <a:gd name="connsiteX4" fmla="*/ 2339340 w 2339340"/>
              <a:gd name="connsiteY4" fmla="*/ 2423160 h 2423160"/>
              <a:gd name="connsiteX5" fmla="*/ 2339340 w 2339340"/>
              <a:gd name="connsiteY5" fmla="*/ 883920 h 2423160"/>
              <a:gd name="connsiteX6" fmla="*/ 990600 w 2339340"/>
              <a:gd name="connsiteY6" fmla="*/ 495300 h 2423160"/>
              <a:gd name="connsiteX7" fmla="*/ 1173480 w 2339340"/>
              <a:gd name="connsiteY7" fmla="*/ 0 h 2423160"/>
              <a:gd name="connsiteX0" fmla="*/ 1173480 w 2720340"/>
              <a:gd name="connsiteY0" fmla="*/ 0 h 2423160"/>
              <a:gd name="connsiteX1" fmla="*/ 0 w 2720340"/>
              <a:gd name="connsiteY1" fmla="*/ 982980 h 2423160"/>
              <a:gd name="connsiteX2" fmla="*/ 312420 w 2720340"/>
              <a:gd name="connsiteY2" fmla="*/ 2400300 h 2423160"/>
              <a:gd name="connsiteX3" fmla="*/ 487680 w 2720340"/>
              <a:gd name="connsiteY3" fmla="*/ 1912620 h 2423160"/>
              <a:gd name="connsiteX4" fmla="*/ 2339340 w 2720340"/>
              <a:gd name="connsiteY4" fmla="*/ 2423160 h 2423160"/>
              <a:gd name="connsiteX5" fmla="*/ 2720340 w 2720340"/>
              <a:gd name="connsiteY5" fmla="*/ 985520 h 2423160"/>
              <a:gd name="connsiteX6" fmla="*/ 990600 w 2720340"/>
              <a:gd name="connsiteY6" fmla="*/ 495300 h 2423160"/>
              <a:gd name="connsiteX7" fmla="*/ 1173480 w 2720340"/>
              <a:gd name="connsiteY7" fmla="*/ 0 h 2423160"/>
              <a:gd name="connsiteX0" fmla="*/ 1173480 w 2720340"/>
              <a:gd name="connsiteY0" fmla="*/ 0 h 2524760"/>
              <a:gd name="connsiteX1" fmla="*/ 0 w 2720340"/>
              <a:gd name="connsiteY1" fmla="*/ 982980 h 2524760"/>
              <a:gd name="connsiteX2" fmla="*/ 312420 w 2720340"/>
              <a:gd name="connsiteY2" fmla="*/ 2400300 h 2524760"/>
              <a:gd name="connsiteX3" fmla="*/ 487680 w 2720340"/>
              <a:gd name="connsiteY3" fmla="*/ 1912620 h 2524760"/>
              <a:gd name="connsiteX4" fmla="*/ 2707640 w 2720340"/>
              <a:gd name="connsiteY4" fmla="*/ 2524760 h 2524760"/>
              <a:gd name="connsiteX5" fmla="*/ 2720340 w 2720340"/>
              <a:gd name="connsiteY5" fmla="*/ 985520 h 2524760"/>
              <a:gd name="connsiteX6" fmla="*/ 990600 w 2720340"/>
              <a:gd name="connsiteY6" fmla="*/ 495300 h 2524760"/>
              <a:gd name="connsiteX7" fmla="*/ 1173480 w 2720340"/>
              <a:gd name="connsiteY7" fmla="*/ 0 h 252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340" h="2524760">
                <a:moveTo>
                  <a:pt x="1173480" y="0"/>
                </a:moveTo>
                <a:lnTo>
                  <a:pt x="0" y="982980"/>
                </a:lnTo>
                <a:lnTo>
                  <a:pt x="312420" y="2400300"/>
                </a:lnTo>
                <a:lnTo>
                  <a:pt x="487680" y="1912620"/>
                </a:lnTo>
                <a:lnTo>
                  <a:pt x="2707640" y="2524760"/>
                </a:lnTo>
                <a:lnTo>
                  <a:pt x="2720340" y="985520"/>
                </a:lnTo>
                <a:lnTo>
                  <a:pt x="990600" y="495300"/>
                </a:lnTo>
                <a:lnTo>
                  <a:pt x="117348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6000">
                <a:schemeClr val="accent5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orma libre 3"/>
          <p:cNvSpPr/>
          <p:nvPr/>
        </p:nvSpPr>
        <p:spPr>
          <a:xfrm>
            <a:off x="967740" y="609600"/>
            <a:ext cx="3436620" cy="2415540"/>
          </a:xfrm>
          <a:custGeom>
            <a:avLst/>
            <a:gdLst>
              <a:gd name="connsiteX0" fmla="*/ 0 w 3436620"/>
              <a:gd name="connsiteY0" fmla="*/ 0 h 2415540"/>
              <a:gd name="connsiteX1" fmla="*/ 1973580 w 3436620"/>
              <a:gd name="connsiteY1" fmla="*/ 0 h 2415540"/>
              <a:gd name="connsiteX2" fmla="*/ 2971800 w 3436620"/>
              <a:gd name="connsiteY2" fmla="*/ 1249680 h 2415540"/>
              <a:gd name="connsiteX3" fmla="*/ 3436620 w 3436620"/>
              <a:gd name="connsiteY3" fmla="*/ 929640 h 2415540"/>
              <a:gd name="connsiteX4" fmla="*/ 2750820 w 3436620"/>
              <a:gd name="connsiteY4" fmla="*/ 2255520 h 2415540"/>
              <a:gd name="connsiteX5" fmla="*/ 1173480 w 3436620"/>
              <a:gd name="connsiteY5" fmla="*/ 2415540 h 2415540"/>
              <a:gd name="connsiteX6" fmla="*/ 1623060 w 3436620"/>
              <a:gd name="connsiteY6" fmla="*/ 2110740 h 2415540"/>
              <a:gd name="connsiteX7" fmla="*/ 7620 w 3436620"/>
              <a:gd name="connsiteY7" fmla="*/ 106680 h 2415540"/>
              <a:gd name="connsiteX8" fmla="*/ 0 w 3436620"/>
              <a:gd name="connsiteY8" fmla="*/ 0 h 241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6620" h="2415540">
                <a:moveTo>
                  <a:pt x="0" y="0"/>
                </a:moveTo>
                <a:lnTo>
                  <a:pt x="1973580" y="0"/>
                </a:lnTo>
                <a:lnTo>
                  <a:pt x="2971800" y="1249680"/>
                </a:lnTo>
                <a:lnTo>
                  <a:pt x="3436620" y="929640"/>
                </a:lnTo>
                <a:lnTo>
                  <a:pt x="2750820" y="2255520"/>
                </a:lnTo>
                <a:lnTo>
                  <a:pt x="1173480" y="2415540"/>
                </a:lnTo>
                <a:lnTo>
                  <a:pt x="1623060" y="2110740"/>
                </a:lnTo>
                <a:lnTo>
                  <a:pt x="7620" y="106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6000">
                <a:srgbClr val="CD901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 4"/>
          <p:cNvSpPr/>
          <p:nvPr/>
        </p:nvSpPr>
        <p:spPr>
          <a:xfrm flipH="1">
            <a:off x="4447748" y="609600"/>
            <a:ext cx="3436620" cy="2415540"/>
          </a:xfrm>
          <a:custGeom>
            <a:avLst/>
            <a:gdLst>
              <a:gd name="connsiteX0" fmla="*/ 0 w 3436620"/>
              <a:gd name="connsiteY0" fmla="*/ 0 h 2415540"/>
              <a:gd name="connsiteX1" fmla="*/ 1973580 w 3436620"/>
              <a:gd name="connsiteY1" fmla="*/ 0 h 2415540"/>
              <a:gd name="connsiteX2" fmla="*/ 2971800 w 3436620"/>
              <a:gd name="connsiteY2" fmla="*/ 1249680 h 2415540"/>
              <a:gd name="connsiteX3" fmla="*/ 3436620 w 3436620"/>
              <a:gd name="connsiteY3" fmla="*/ 929640 h 2415540"/>
              <a:gd name="connsiteX4" fmla="*/ 2750820 w 3436620"/>
              <a:gd name="connsiteY4" fmla="*/ 2255520 h 2415540"/>
              <a:gd name="connsiteX5" fmla="*/ 1173480 w 3436620"/>
              <a:gd name="connsiteY5" fmla="*/ 2415540 h 2415540"/>
              <a:gd name="connsiteX6" fmla="*/ 1623060 w 3436620"/>
              <a:gd name="connsiteY6" fmla="*/ 2110740 h 2415540"/>
              <a:gd name="connsiteX7" fmla="*/ 7620 w 3436620"/>
              <a:gd name="connsiteY7" fmla="*/ 106680 h 2415540"/>
              <a:gd name="connsiteX8" fmla="*/ 0 w 3436620"/>
              <a:gd name="connsiteY8" fmla="*/ 0 h 241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6620" h="2415540">
                <a:moveTo>
                  <a:pt x="0" y="0"/>
                </a:moveTo>
                <a:lnTo>
                  <a:pt x="1973580" y="0"/>
                </a:lnTo>
                <a:lnTo>
                  <a:pt x="2971800" y="1249680"/>
                </a:lnTo>
                <a:lnTo>
                  <a:pt x="3436620" y="929640"/>
                </a:lnTo>
                <a:lnTo>
                  <a:pt x="2750820" y="2255520"/>
                </a:lnTo>
                <a:lnTo>
                  <a:pt x="1173480" y="2415540"/>
                </a:lnTo>
                <a:lnTo>
                  <a:pt x="1623060" y="2110740"/>
                </a:lnTo>
                <a:lnTo>
                  <a:pt x="7620" y="1066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6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 flipH="1">
            <a:off x="573028" y="3078480"/>
            <a:ext cx="2720340" cy="2524760"/>
          </a:xfrm>
          <a:custGeom>
            <a:avLst/>
            <a:gdLst>
              <a:gd name="connsiteX0" fmla="*/ 1173480 w 2339340"/>
              <a:gd name="connsiteY0" fmla="*/ 0 h 2423160"/>
              <a:gd name="connsiteX1" fmla="*/ 0 w 2339340"/>
              <a:gd name="connsiteY1" fmla="*/ 982980 h 2423160"/>
              <a:gd name="connsiteX2" fmla="*/ 312420 w 2339340"/>
              <a:gd name="connsiteY2" fmla="*/ 2400300 h 2423160"/>
              <a:gd name="connsiteX3" fmla="*/ 487680 w 2339340"/>
              <a:gd name="connsiteY3" fmla="*/ 1912620 h 2423160"/>
              <a:gd name="connsiteX4" fmla="*/ 2339340 w 2339340"/>
              <a:gd name="connsiteY4" fmla="*/ 2423160 h 2423160"/>
              <a:gd name="connsiteX5" fmla="*/ 2339340 w 2339340"/>
              <a:gd name="connsiteY5" fmla="*/ 883920 h 2423160"/>
              <a:gd name="connsiteX6" fmla="*/ 990600 w 2339340"/>
              <a:gd name="connsiteY6" fmla="*/ 495300 h 2423160"/>
              <a:gd name="connsiteX7" fmla="*/ 1173480 w 2339340"/>
              <a:gd name="connsiteY7" fmla="*/ 0 h 2423160"/>
              <a:gd name="connsiteX0" fmla="*/ 1173480 w 2720340"/>
              <a:gd name="connsiteY0" fmla="*/ 0 h 2423160"/>
              <a:gd name="connsiteX1" fmla="*/ 0 w 2720340"/>
              <a:gd name="connsiteY1" fmla="*/ 982980 h 2423160"/>
              <a:gd name="connsiteX2" fmla="*/ 312420 w 2720340"/>
              <a:gd name="connsiteY2" fmla="*/ 2400300 h 2423160"/>
              <a:gd name="connsiteX3" fmla="*/ 487680 w 2720340"/>
              <a:gd name="connsiteY3" fmla="*/ 1912620 h 2423160"/>
              <a:gd name="connsiteX4" fmla="*/ 2339340 w 2720340"/>
              <a:gd name="connsiteY4" fmla="*/ 2423160 h 2423160"/>
              <a:gd name="connsiteX5" fmla="*/ 2720340 w 2720340"/>
              <a:gd name="connsiteY5" fmla="*/ 985520 h 2423160"/>
              <a:gd name="connsiteX6" fmla="*/ 990600 w 2720340"/>
              <a:gd name="connsiteY6" fmla="*/ 495300 h 2423160"/>
              <a:gd name="connsiteX7" fmla="*/ 1173480 w 2720340"/>
              <a:gd name="connsiteY7" fmla="*/ 0 h 2423160"/>
              <a:gd name="connsiteX0" fmla="*/ 1173480 w 2720340"/>
              <a:gd name="connsiteY0" fmla="*/ 0 h 2524760"/>
              <a:gd name="connsiteX1" fmla="*/ 0 w 2720340"/>
              <a:gd name="connsiteY1" fmla="*/ 982980 h 2524760"/>
              <a:gd name="connsiteX2" fmla="*/ 312420 w 2720340"/>
              <a:gd name="connsiteY2" fmla="*/ 2400300 h 2524760"/>
              <a:gd name="connsiteX3" fmla="*/ 487680 w 2720340"/>
              <a:gd name="connsiteY3" fmla="*/ 1912620 h 2524760"/>
              <a:gd name="connsiteX4" fmla="*/ 2707640 w 2720340"/>
              <a:gd name="connsiteY4" fmla="*/ 2524760 h 2524760"/>
              <a:gd name="connsiteX5" fmla="*/ 2720340 w 2720340"/>
              <a:gd name="connsiteY5" fmla="*/ 985520 h 2524760"/>
              <a:gd name="connsiteX6" fmla="*/ 990600 w 2720340"/>
              <a:gd name="connsiteY6" fmla="*/ 495300 h 2524760"/>
              <a:gd name="connsiteX7" fmla="*/ 1173480 w 2720340"/>
              <a:gd name="connsiteY7" fmla="*/ 0 h 252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340" h="2524760">
                <a:moveTo>
                  <a:pt x="1173480" y="0"/>
                </a:moveTo>
                <a:lnTo>
                  <a:pt x="0" y="982980"/>
                </a:lnTo>
                <a:lnTo>
                  <a:pt x="312420" y="2400300"/>
                </a:lnTo>
                <a:lnTo>
                  <a:pt x="487680" y="1912620"/>
                </a:lnTo>
                <a:lnTo>
                  <a:pt x="2707640" y="2524760"/>
                </a:lnTo>
                <a:lnTo>
                  <a:pt x="2720340" y="985520"/>
                </a:lnTo>
                <a:lnTo>
                  <a:pt x="990600" y="495300"/>
                </a:lnTo>
                <a:lnTo>
                  <a:pt x="117348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6000">
                <a:schemeClr val="accent5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flipV="1">
            <a:off x="3059832" y="4797152"/>
            <a:ext cx="2736304" cy="2044328"/>
          </a:xfrm>
          <a:prstGeom prst="downArrow">
            <a:avLst>
              <a:gd name="adj1" fmla="val 59468"/>
              <a:gd name="adj2" fmla="val 34345"/>
            </a:avLst>
          </a:prstGeom>
          <a:gradFill flip="none" rotWithShape="1">
            <a:gsLst>
              <a:gs pos="0">
                <a:schemeClr val="bg1"/>
              </a:gs>
              <a:gs pos="2600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882979" y="1270112"/>
            <a:ext cx="1808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Desde 2005, FF.AA reto de enfoque en base a procesos. No tuvo éxito.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211640" y="738368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948970" y="1304778"/>
            <a:ext cx="18088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2016, FF.AA aprueban </a:t>
            </a:r>
            <a:r>
              <a:rPr lang="es-ES" sz="1600" b="1" dirty="0" err="1">
                <a:solidFill>
                  <a:schemeClr val="bg1"/>
                </a:solidFill>
              </a:rPr>
              <a:t>Est</a:t>
            </a:r>
            <a:r>
              <a:rPr lang="es-ES" sz="1600" b="1" dirty="0">
                <a:solidFill>
                  <a:schemeClr val="bg1"/>
                </a:solidFill>
              </a:rPr>
              <a:t>. </a:t>
            </a:r>
            <a:r>
              <a:rPr lang="es-ES" sz="1600" b="1" dirty="0" err="1">
                <a:solidFill>
                  <a:schemeClr val="bg1"/>
                </a:solidFill>
              </a:rPr>
              <a:t>Org</a:t>
            </a:r>
            <a:r>
              <a:rPr lang="es-ES" sz="1600" b="1" dirty="0">
                <a:solidFill>
                  <a:schemeClr val="bg1"/>
                </a:solidFill>
              </a:rPr>
              <a:t> Gestión </a:t>
            </a:r>
            <a:r>
              <a:rPr lang="es-ES" sz="1600" b="1" dirty="0" err="1">
                <a:solidFill>
                  <a:schemeClr val="bg1"/>
                </a:solidFill>
              </a:rPr>
              <a:t>Organiz</a:t>
            </a:r>
            <a:r>
              <a:rPr lang="es-ES" sz="1600" b="1" dirty="0">
                <a:solidFill>
                  <a:schemeClr val="bg1"/>
                </a:solidFill>
              </a:rPr>
              <a:t>. por Procesos (trámite desde 2012)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713083" y="738368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782456" y="4010339"/>
            <a:ext cx="2073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500" b="1" dirty="0">
                <a:solidFill>
                  <a:schemeClr val="bg1"/>
                </a:solidFill>
              </a:rPr>
              <a:t>La FEDEME no aplica la gestión por procesos (lineamientos de autoridad, experiencia)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437990" y="3615363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743933" y="5479519"/>
            <a:ext cx="140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No cultura por procesos (</a:t>
            </a:r>
            <a:r>
              <a:rPr lang="es-ES" sz="1600" b="1" dirty="0" err="1">
                <a:solidFill>
                  <a:schemeClr val="bg1"/>
                </a:solidFill>
              </a:rPr>
              <a:t>inst.</a:t>
            </a:r>
            <a:r>
              <a:rPr lang="es-ES" sz="1600" b="1" dirty="0">
                <a:solidFill>
                  <a:schemeClr val="bg1"/>
                </a:solidFill>
              </a:rPr>
              <a:t> jerarquizada)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965444" y="4903455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091224" y="4123934"/>
            <a:ext cx="1696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No se puede medir, evaluar, mejorar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551952" y="3671446"/>
            <a:ext cx="8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370037" y="169674"/>
            <a:ext cx="6371195" cy="348109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sz="1662" kern="0" dirty="0" smtClean="0">
                <a:latin typeface="Arial Black" pitchFamily="34" charset="0"/>
                <a:cs typeface="Arial" charset="0"/>
              </a:rPr>
              <a:t>SITUACIÓN ACTUAL</a:t>
            </a:r>
            <a:endParaRPr lang="es-ES" sz="1662" kern="0" dirty="0"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6" y="3068960"/>
            <a:ext cx="4469088" cy="35482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1484784"/>
            <a:ext cx="8640960" cy="5592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800" b="1" dirty="0"/>
              <a:t>PROBLEMA</a:t>
            </a:r>
            <a:r>
              <a:rPr lang="es-SV" sz="2800" b="1" dirty="0" smtClean="0"/>
              <a:t>:</a:t>
            </a:r>
          </a:p>
          <a:p>
            <a:pPr algn="ctr"/>
            <a:endParaRPr lang="es-SV" sz="2800" b="1" dirty="0"/>
          </a:p>
          <a:p>
            <a:pPr algn="just"/>
            <a:r>
              <a:rPr lang="es-SV" sz="2800" dirty="0"/>
              <a:t>La FEDEME</a:t>
            </a:r>
            <a:r>
              <a:rPr lang="es-EC" sz="2800" dirty="0"/>
              <a:t> </a:t>
            </a:r>
            <a:r>
              <a:rPr lang="es-EC" sz="2800" b="1" dirty="0"/>
              <a:t>no ha implementado un sistema de procesos </a:t>
            </a:r>
            <a:r>
              <a:rPr lang="es-EC" sz="2800" dirty="0"/>
              <a:t>que le permita desarrollar una gestión de calidad en la planificación y ejecución de sus actividades y en la administración de sus recursos. </a:t>
            </a:r>
          </a:p>
        </p:txBody>
      </p:sp>
    </p:spTree>
    <p:extLst>
      <p:ext uri="{BB962C8B-B14F-4D97-AF65-F5344CB8AC3E}">
        <p14:creationId xmlns:p14="http://schemas.microsoft.com/office/powerpoint/2010/main" val="30024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552846" cy="638944"/>
          </a:xfrm>
        </p:spPr>
        <p:txBody>
          <a:bodyPr>
            <a:normAutofit/>
          </a:bodyPr>
          <a:lstStyle/>
          <a:p>
            <a:r>
              <a:rPr lang="es-ES" sz="3600" b="1" dirty="0"/>
              <a:t>OBJETIVOS DE LA INVESTIGACIÓN</a:t>
            </a:r>
            <a:endParaRPr lang="es-EC" sz="36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37394656"/>
              </p:ext>
            </p:extLst>
          </p:nvPr>
        </p:nvGraphicFramePr>
        <p:xfrm>
          <a:off x="0" y="800708"/>
          <a:ext cx="8964488" cy="586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8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 Grupo"/>
          <p:cNvGrpSpPr/>
          <p:nvPr/>
        </p:nvGrpSpPr>
        <p:grpSpPr>
          <a:xfrm>
            <a:off x="3755576" y="2260054"/>
            <a:ext cx="1702448" cy="910926"/>
            <a:chOff x="1500465" y="901532"/>
            <a:chExt cx="1609970" cy="952167"/>
          </a:xfrm>
          <a:effectLst/>
        </p:grpSpPr>
        <p:sp>
          <p:nvSpPr>
            <p:cNvPr id="4" name="2 Elipse"/>
            <p:cNvSpPr/>
            <p:nvPr/>
          </p:nvSpPr>
          <p:spPr>
            <a:xfrm>
              <a:off x="1500465" y="901532"/>
              <a:ext cx="1609970" cy="952167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76200" dir="5400000" algn="ctr" rotWithShape="0">
                <a:sysClr val="windowText" lastClr="000000">
                  <a:alpha val="83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white"/>
                </a:solidFill>
              </a:endParaRPr>
            </a:p>
          </p:txBody>
        </p:sp>
        <p:sp>
          <p:nvSpPr>
            <p:cNvPr id="5" name="3 Elipse"/>
            <p:cNvSpPr/>
            <p:nvPr/>
          </p:nvSpPr>
          <p:spPr>
            <a:xfrm>
              <a:off x="1544971" y="952094"/>
              <a:ext cx="1514432" cy="836437"/>
            </a:xfrm>
            <a:prstGeom prst="ellipse">
              <a:avLst/>
            </a:prstGeom>
            <a:gradFill flip="none" rotWithShape="1">
              <a:gsLst>
                <a:gs pos="0">
                  <a:srgbClr val="EDBB2F"/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white"/>
                </a:solidFill>
              </a:endParaRPr>
            </a:p>
          </p:txBody>
        </p:sp>
      </p:grpSp>
      <p:sp>
        <p:nvSpPr>
          <p:cNvPr id="6" name="1 Título"/>
          <p:cNvSpPr txBox="1">
            <a:spLocks/>
          </p:cNvSpPr>
          <p:nvPr/>
        </p:nvSpPr>
        <p:spPr>
          <a:xfrm>
            <a:off x="1644398" y="762881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1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94208" y="2079048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2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375504" y="3397819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3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692707" y="4735384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4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396904" y="5463458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5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52412" y="4743001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6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620" y="3410649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7</a:t>
            </a:r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107505" y="1005879"/>
            <a:ext cx="2181214" cy="96961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IDENTIFICAR Y COMPRENDER LOS PROCESOS</a:t>
            </a:r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6214691" y="3646658"/>
            <a:ext cx="1978685" cy="969615"/>
          </a:xfrm>
          <a:prstGeom prst="round2DiagRect">
            <a:avLst>
              <a:gd name="adj1" fmla="val 0"/>
              <a:gd name="adj2" fmla="val 1782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SEGMENTACIÓN DE PROCESOS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598067" y="2315246"/>
            <a:ext cx="1978685" cy="96961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ORIENTACIÓN AL CLIENTE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16" name="Redondear rectángulo de esquina diagonal 15"/>
          <p:cNvSpPr/>
          <p:nvPr/>
        </p:nvSpPr>
        <p:spPr>
          <a:xfrm>
            <a:off x="5710635" y="4976449"/>
            <a:ext cx="1978685" cy="969615"/>
          </a:xfrm>
          <a:prstGeom prst="round2DiagRect">
            <a:avLst>
              <a:gd name="adj1" fmla="val 0"/>
              <a:gd name="adj2" fmla="val 21393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S" sz="1100" b="1" dirty="0">
                <a:solidFill>
                  <a:prstClr val="black"/>
                </a:solidFill>
              </a:rPr>
              <a:t>IDENTIFICACIÓN DE PROCESOS: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S" sz="1100" b="1" dirty="0">
                <a:solidFill>
                  <a:prstClr val="black"/>
                </a:solidFill>
              </a:rPr>
              <a:t>GOBERNANTES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S" sz="1100" b="1" dirty="0">
                <a:solidFill>
                  <a:prstClr val="black"/>
                </a:solidFill>
              </a:rPr>
              <a:t>SUSTANTIVOS 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S" sz="1100" b="1" dirty="0">
                <a:solidFill>
                  <a:prstClr val="black"/>
                </a:solidFill>
              </a:rPr>
              <a:t>ADJETIVOS</a:t>
            </a:r>
          </a:p>
        </p:txBody>
      </p:sp>
      <p:sp>
        <p:nvSpPr>
          <p:cNvPr id="17" name="Redondear rectángulo de esquina diagonal 16"/>
          <p:cNvSpPr/>
          <p:nvPr/>
        </p:nvSpPr>
        <p:spPr>
          <a:xfrm>
            <a:off x="995646" y="3641645"/>
            <a:ext cx="1978685" cy="96961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schemeClr val="tx1"/>
                </a:solidFill>
              </a:rPr>
              <a:t>MEJORAR LOS NIVELES DE RENDIMIENTO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18" name="Redondear rectángulo de esquina del mismo lado 17"/>
          <p:cNvSpPr/>
          <p:nvPr/>
        </p:nvSpPr>
        <p:spPr>
          <a:xfrm>
            <a:off x="3550395" y="5696529"/>
            <a:ext cx="1978685" cy="969615"/>
          </a:xfrm>
          <a:prstGeom prst="round2SameRect">
            <a:avLst>
              <a:gd name="adj1" fmla="val 0"/>
              <a:gd name="adj2" fmla="val 2488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INTERRELACIONAR LOS PROCESOS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19" name="Redondear rectángulo de esquina diagonal 18"/>
          <p:cNvSpPr/>
          <p:nvPr/>
        </p:nvSpPr>
        <p:spPr>
          <a:xfrm>
            <a:off x="1427694" y="4976449"/>
            <a:ext cx="1978685" cy="96961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VISIÓN SISTÉMICA: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TIEMPO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CALIDAD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COSTO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20" name="4 CuadroTexto"/>
          <p:cNvSpPr txBox="1"/>
          <p:nvPr/>
        </p:nvSpPr>
        <p:spPr bwMode="auto">
          <a:xfrm>
            <a:off x="3779912" y="2348880"/>
            <a:ext cx="1668814" cy="707886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20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MARCO TEÓRICO</a:t>
            </a:r>
          </a:p>
        </p:txBody>
      </p:sp>
      <p:sp>
        <p:nvSpPr>
          <p:cNvPr id="21" name=" 3"/>
          <p:cNvSpPr/>
          <p:nvPr/>
        </p:nvSpPr>
        <p:spPr>
          <a:xfrm rot="20614135" flipV="1">
            <a:off x="5409839" y="2460831"/>
            <a:ext cx="1145783" cy="619321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172884"/>
              <a:gd name="connsiteY0" fmla="*/ 642278 h 642278"/>
              <a:gd name="connsiteX1" fmla="*/ 1032186 w 1172884"/>
              <a:gd name="connsiteY1" fmla="*/ 70349 h 642278"/>
              <a:gd name="connsiteX2" fmla="*/ 1024259 w 1172884"/>
              <a:gd name="connsiteY2" fmla="*/ 0 h 642278"/>
              <a:gd name="connsiteX3" fmla="*/ 1172884 w 1172884"/>
              <a:gd name="connsiteY3" fmla="*/ 112559 h 642278"/>
              <a:gd name="connsiteX4" fmla="*/ 1055965 w 1172884"/>
              <a:gd name="connsiteY4" fmla="*/ 281397 h 642278"/>
              <a:gd name="connsiteX5" fmla="*/ 1048039 w 1172884"/>
              <a:gd name="connsiteY5" fmla="*/ 211047 h 642278"/>
              <a:gd name="connsiteX6" fmla="*/ 0 w 1172884"/>
              <a:gd name="connsiteY6" fmla="*/ 642278 h 642278"/>
              <a:gd name="connsiteX0" fmla="*/ 0 w 1503710"/>
              <a:gd name="connsiteY0" fmla="*/ 1002906 h 1002906"/>
              <a:gd name="connsiteX1" fmla="*/ 1363012 w 1503710"/>
              <a:gd name="connsiteY1" fmla="*/ 70349 h 1002906"/>
              <a:gd name="connsiteX2" fmla="*/ 1355085 w 1503710"/>
              <a:gd name="connsiteY2" fmla="*/ 0 h 1002906"/>
              <a:gd name="connsiteX3" fmla="*/ 1503710 w 1503710"/>
              <a:gd name="connsiteY3" fmla="*/ 112559 h 1002906"/>
              <a:gd name="connsiteX4" fmla="*/ 1386791 w 1503710"/>
              <a:gd name="connsiteY4" fmla="*/ 281397 h 1002906"/>
              <a:gd name="connsiteX5" fmla="*/ 1378865 w 1503710"/>
              <a:gd name="connsiteY5" fmla="*/ 211047 h 1002906"/>
              <a:gd name="connsiteX6" fmla="*/ 0 w 1503710"/>
              <a:gd name="connsiteY6" fmla="*/ 1002906 h 1002906"/>
              <a:gd name="connsiteX0" fmla="*/ 0 w 1588901"/>
              <a:gd name="connsiteY0" fmla="*/ 1114190 h 1114190"/>
              <a:gd name="connsiteX1" fmla="*/ 1448203 w 1588901"/>
              <a:gd name="connsiteY1" fmla="*/ 70349 h 1114190"/>
              <a:gd name="connsiteX2" fmla="*/ 1440276 w 1588901"/>
              <a:gd name="connsiteY2" fmla="*/ 0 h 1114190"/>
              <a:gd name="connsiteX3" fmla="*/ 1588901 w 1588901"/>
              <a:gd name="connsiteY3" fmla="*/ 112559 h 1114190"/>
              <a:gd name="connsiteX4" fmla="*/ 1471982 w 1588901"/>
              <a:gd name="connsiteY4" fmla="*/ 281397 h 1114190"/>
              <a:gd name="connsiteX5" fmla="*/ 1464056 w 1588901"/>
              <a:gd name="connsiteY5" fmla="*/ 211047 h 1114190"/>
              <a:gd name="connsiteX6" fmla="*/ 0 w 1588901"/>
              <a:gd name="connsiteY6" fmla="*/ 1114190 h 1114190"/>
              <a:gd name="connsiteX0" fmla="*/ 1 w 1440059"/>
              <a:gd name="connsiteY0" fmla="*/ 945900 h 945900"/>
              <a:gd name="connsiteX1" fmla="*/ 1299361 w 1440059"/>
              <a:gd name="connsiteY1" fmla="*/ 70349 h 945900"/>
              <a:gd name="connsiteX2" fmla="*/ 1291434 w 1440059"/>
              <a:gd name="connsiteY2" fmla="*/ 0 h 945900"/>
              <a:gd name="connsiteX3" fmla="*/ 1440059 w 1440059"/>
              <a:gd name="connsiteY3" fmla="*/ 112559 h 945900"/>
              <a:gd name="connsiteX4" fmla="*/ 1323140 w 1440059"/>
              <a:gd name="connsiteY4" fmla="*/ 281397 h 945900"/>
              <a:gd name="connsiteX5" fmla="*/ 1315214 w 1440059"/>
              <a:gd name="connsiteY5" fmla="*/ 211047 h 945900"/>
              <a:gd name="connsiteX6" fmla="*/ 1 w 1440059"/>
              <a:gd name="connsiteY6" fmla="*/ 945900 h 945900"/>
              <a:gd name="connsiteX0" fmla="*/ 0 w 1443112"/>
              <a:gd name="connsiteY0" fmla="*/ 780034 h 780034"/>
              <a:gd name="connsiteX1" fmla="*/ 1302414 w 1443112"/>
              <a:gd name="connsiteY1" fmla="*/ 70349 h 780034"/>
              <a:gd name="connsiteX2" fmla="*/ 1294487 w 1443112"/>
              <a:gd name="connsiteY2" fmla="*/ 0 h 780034"/>
              <a:gd name="connsiteX3" fmla="*/ 1443112 w 1443112"/>
              <a:gd name="connsiteY3" fmla="*/ 112559 h 780034"/>
              <a:gd name="connsiteX4" fmla="*/ 1326193 w 1443112"/>
              <a:gd name="connsiteY4" fmla="*/ 281397 h 780034"/>
              <a:gd name="connsiteX5" fmla="*/ 1318267 w 1443112"/>
              <a:gd name="connsiteY5" fmla="*/ 211047 h 780034"/>
              <a:gd name="connsiteX6" fmla="*/ 0 w 1443112"/>
              <a:gd name="connsiteY6" fmla="*/ 780034 h 78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3112" h="780034">
                <a:moveTo>
                  <a:pt x="0" y="780034"/>
                </a:moveTo>
                <a:cubicBezTo>
                  <a:pt x="109831" y="529904"/>
                  <a:pt x="847057" y="148515"/>
                  <a:pt x="1302414" y="70349"/>
                </a:cubicBezTo>
                <a:lnTo>
                  <a:pt x="1294487" y="0"/>
                </a:lnTo>
                <a:lnTo>
                  <a:pt x="1443112" y="112559"/>
                </a:lnTo>
                <a:lnTo>
                  <a:pt x="1326193" y="281397"/>
                </a:lnTo>
                <a:lnTo>
                  <a:pt x="1318267" y="211047"/>
                </a:lnTo>
                <a:cubicBezTo>
                  <a:pt x="907257" y="242314"/>
                  <a:pt x="164747" y="576803"/>
                  <a:pt x="0" y="7800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22" name="1 Título"/>
          <p:cNvSpPr txBox="1">
            <a:spLocks/>
          </p:cNvSpPr>
          <p:nvPr/>
        </p:nvSpPr>
        <p:spPr>
          <a:xfrm>
            <a:off x="6907200" y="2080858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8</a:t>
            </a:r>
          </a:p>
        </p:txBody>
      </p:sp>
      <p:sp>
        <p:nvSpPr>
          <p:cNvPr id="23" name="Redondear rectángulo de esquina diagonal 22"/>
          <p:cNvSpPr/>
          <p:nvPr/>
        </p:nvSpPr>
        <p:spPr>
          <a:xfrm>
            <a:off x="6612270" y="2316867"/>
            <a:ext cx="1978685" cy="969615"/>
          </a:xfrm>
          <a:prstGeom prst="round2DiagRect">
            <a:avLst>
              <a:gd name="adj1" fmla="val 0"/>
              <a:gd name="adj2" fmla="val 1782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MEJORAMIENTO CONTINUO (</a:t>
            </a:r>
            <a:r>
              <a:rPr lang="es-EC" sz="1100" b="1" dirty="0" err="1">
                <a:solidFill>
                  <a:prstClr val="black"/>
                </a:solidFill>
              </a:rPr>
              <a:t>PHVA</a:t>
            </a:r>
            <a:r>
              <a:rPr lang="es-EC" sz="1100" b="1" dirty="0">
                <a:solidFill>
                  <a:prstClr val="black"/>
                </a:solidFill>
              </a:rPr>
              <a:t>)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24" name=" 3"/>
          <p:cNvSpPr/>
          <p:nvPr/>
        </p:nvSpPr>
        <p:spPr>
          <a:xfrm rot="815306" flipV="1">
            <a:off x="5033974" y="2709536"/>
            <a:ext cx="1252353" cy="885218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577336"/>
              <a:gd name="connsiteY0" fmla="*/ 1114931 h 1114931"/>
              <a:gd name="connsiteX1" fmla="*/ 1436638 w 1577336"/>
              <a:gd name="connsiteY1" fmla="*/ 70349 h 1114931"/>
              <a:gd name="connsiteX2" fmla="*/ 1428711 w 1577336"/>
              <a:gd name="connsiteY2" fmla="*/ 0 h 1114931"/>
              <a:gd name="connsiteX3" fmla="*/ 1577336 w 1577336"/>
              <a:gd name="connsiteY3" fmla="*/ 112559 h 1114931"/>
              <a:gd name="connsiteX4" fmla="*/ 1460417 w 1577336"/>
              <a:gd name="connsiteY4" fmla="*/ 281397 h 1114931"/>
              <a:gd name="connsiteX5" fmla="*/ 1452491 w 1577336"/>
              <a:gd name="connsiteY5" fmla="*/ 211047 h 1114931"/>
              <a:gd name="connsiteX6" fmla="*/ 0 w 1577336"/>
              <a:gd name="connsiteY6" fmla="*/ 1114931 h 111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336" h="1114931">
                <a:moveTo>
                  <a:pt x="0" y="1114931"/>
                </a:moveTo>
                <a:cubicBezTo>
                  <a:pt x="139810" y="405604"/>
                  <a:pt x="981281" y="148515"/>
                  <a:pt x="1436638" y="70349"/>
                </a:cubicBezTo>
                <a:lnTo>
                  <a:pt x="1428711" y="0"/>
                </a:lnTo>
                <a:lnTo>
                  <a:pt x="1577336" y="112559"/>
                </a:lnTo>
                <a:lnTo>
                  <a:pt x="1460417" y="281397"/>
                </a:lnTo>
                <a:lnTo>
                  <a:pt x="1452491" y="211047"/>
                </a:lnTo>
                <a:cubicBezTo>
                  <a:pt x="1041481" y="242314"/>
                  <a:pt x="323196" y="417543"/>
                  <a:pt x="0" y="11149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25" name=" 3"/>
          <p:cNvSpPr/>
          <p:nvPr/>
        </p:nvSpPr>
        <p:spPr>
          <a:xfrm rot="915682" flipV="1">
            <a:off x="4705679" y="3246239"/>
            <a:ext cx="1393500" cy="1452764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881364"/>
              <a:gd name="connsiteY0" fmla="*/ 1745566 h 1745566"/>
              <a:gd name="connsiteX1" fmla="*/ 1740666 w 1881364"/>
              <a:gd name="connsiteY1" fmla="*/ 70349 h 1745566"/>
              <a:gd name="connsiteX2" fmla="*/ 1732739 w 1881364"/>
              <a:gd name="connsiteY2" fmla="*/ 0 h 1745566"/>
              <a:gd name="connsiteX3" fmla="*/ 1881364 w 1881364"/>
              <a:gd name="connsiteY3" fmla="*/ 112559 h 1745566"/>
              <a:gd name="connsiteX4" fmla="*/ 1764445 w 1881364"/>
              <a:gd name="connsiteY4" fmla="*/ 281397 h 1745566"/>
              <a:gd name="connsiteX5" fmla="*/ 1756519 w 1881364"/>
              <a:gd name="connsiteY5" fmla="*/ 211047 h 1745566"/>
              <a:gd name="connsiteX6" fmla="*/ 0 w 1881364"/>
              <a:gd name="connsiteY6" fmla="*/ 1745566 h 1745566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111" h="1829753">
                <a:moveTo>
                  <a:pt x="0" y="1829753"/>
                </a:moveTo>
                <a:cubicBezTo>
                  <a:pt x="309597" y="801985"/>
                  <a:pt x="1159056" y="148515"/>
                  <a:pt x="1614413" y="70349"/>
                </a:cubicBezTo>
                <a:lnTo>
                  <a:pt x="1606486" y="0"/>
                </a:lnTo>
                <a:lnTo>
                  <a:pt x="1755111" y="112559"/>
                </a:lnTo>
                <a:lnTo>
                  <a:pt x="1638192" y="281397"/>
                </a:lnTo>
                <a:lnTo>
                  <a:pt x="1630266" y="211047"/>
                </a:lnTo>
                <a:cubicBezTo>
                  <a:pt x="1219256" y="242314"/>
                  <a:pt x="387751" y="926146"/>
                  <a:pt x="0" y="18297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grpSp>
        <p:nvGrpSpPr>
          <p:cNvPr id="26" name="Grupo 25"/>
          <p:cNvGrpSpPr/>
          <p:nvPr/>
        </p:nvGrpSpPr>
        <p:grpSpPr>
          <a:xfrm flipH="1">
            <a:off x="2398265" y="1265542"/>
            <a:ext cx="2024832" cy="3432374"/>
            <a:chOff x="1589412" y="1278254"/>
            <a:chExt cx="2024832" cy="3432374"/>
          </a:xfrm>
        </p:grpSpPr>
        <p:sp>
          <p:nvSpPr>
            <p:cNvPr id="27" name=" 3"/>
            <p:cNvSpPr/>
            <p:nvPr/>
          </p:nvSpPr>
          <p:spPr>
            <a:xfrm rot="11101185" flipH="1" flipV="1">
              <a:off x="2073372" y="1278254"/>
              <a:ext cx="1540872" cy="1308548"/>
            </a:xfrm>
            <a:custGeom>
              <a:avLst/>
              <a:gdLst>
                <a:gd name="connsiteX0" fmla="*/ 0 w 988480"/>
                <a:gd name="connsiteY0" fmla="*/ 562793 h 562793"/>
                <a:gd name="connsiteX1" fmla="*/ 847782 w 988480"/>
                <a:gd name="connsiteY1" fmla="*/ 70349 h 562793"/>
                <a:gd name="connsiteX2" fmla="*/ 839855 w 988480"/>
                <a:gd name="connsiteY2" fmla="*/ 0 h 562793"/>
                <a:gd name="connsiteX3" fmla="*/ 988480 w 988480"/>
                <a:gd name="connsiteY3" fmla="*/ 112559 h 562793"/>
                <a:gd name="connsiteX4" fmla="*/ 871561 w 988480"/>
                <a:gd name="connsiteY4" fmla="*/ 281397 h 562793"/>
                <a:gd name="connsiteX5" fmla="*/ 863635 w 988480"/>
                <a:gd name="connsiteY5" fmla="*/ 211047 h 562793"/>
                <a:gd name="connsiteX6" fmla="*/ 0 w 988480"/>
                <a:gd name="connsiteY6" fmla="*/ 562793 h 562793"/>
                <a:gd name="connsiteX0" fmla="*/ 0 w 1068645"/>
                <a:gd name="connsiteY0" fmla="*/ 608081 h 608081"/>
                <a:gd name="connsiteX1" fmla="*/ 927947 w 1068645"/>
                <a:gd name="connsiteY1" fmla="*/ 70349 h 608081"/>
                <a:gd name="connsiteX2" fmla="*/ 920020 w 1068645"/>
                <a:gd name="connsiteY2" fmla="*/ 0 h 608081"/>
                <a:gd name="connsiteX3" fmla="*/ 1068645 w 1068645"/>
                <a:gd name="connsiteY3" fmla="*/ 112559 h 608081"/>
                <a:gd name="connsiteX4" fmla="*/ 951726 w 1068645"/>
                <a:gd name="connsiteY4" fmla="*/ 281397 h 608081"/>
                <a:gd name="connsiteX5" fmla="*/ 943800 w 1068645"/>
                <a:gd name="connsiteY5" fmla="*/ 211047 h 608081"/>
                <a:gd name="connsiteX6" fmla="*/ 0 w 1068645"/>
                <a:gd name="connsiteY6" fmla="*/ 608081 h 608081"/>
                <a:gd name="connsiteX0" fmla="*/ 0 w 1940725"/>
                <a:gd name="connsiteY0" fmla="*/ 1648114 h 1648113"/>
                <a:gd name="connsiteX1" fmla="*/ 1800027 w 1940725"/>
                <a:gd name="connsiteY1" fmla="*/ 70349 h 1648113"/>
                <a:gd name="connsiteX2" fmla="*/ 1792100 w 1940725"/>
                <a:gd name="connsiteY2" fmla="*/ 0 h 1648113"/>
                <a:gd name="connsiteX3" fmla="*/ 1940725 w 1940725"/>
                <a:gd name="connsiteY3" fmla="*/ 112559 h 1648113"/>
                <a:gd name="connsiteX4" fmla="*/ 1823806 w 1940725"/>
                <a:gd name="connsiteY4" fmla="*/ 281397 h 1648113"/>
                <a:gd name="connsiteX5" fmla="*/ 1815880 w 1940725"/>
                <a:gd name="connsiteY5" fmla="*/ 211047 h 1648113"/>
                <a:gd name="connsiteX6" fmla="*/ 0 w 1940725"/>
                <a:gd name="connsiteY6" fmla="*/ 1648114 h 1648113"/>
                <a:gd name="connsiteX0" fmla="*/ 0 w 1940725"/>
                <a:gd name="connsiteY0" fmla="*/ 1648114 h 1648114"/>
                <a:gd name="connsiteX1" fmla="*/ 1800027 w 1940725"/>
                <a:gd name="connsiteY1" fmla="*/ 70349 h 1648114"/>
                <a:gd name="connsiteX2" fmla="*/ 1792100 w 1940725"/>
                <a:gd name="connsiteY2" fmla="*/ 0 h 1648114"/>
                <a:gd name="connsiteX3" fmla="*/ 1940725 w 1940725"/>
                <a:gd name="connsiteY3" fmla="*/ 112559 h 1648114"/>
                <a:gd name="connsiteX4" fmla="*/ 1823806 w 1940725"/>
                <a:gd name="connsiteY4" fmla="*/ 281397 h 1648114"/>
                <a:gd name="connsiteX5" fmla="*/ 1815880 w 1940725"/>
                <a:gd name="connsiteY5" fmla="*/ 211047 h 1648114"/>
                <a:gd name="connsiteX6" fmla="*/ 0 w 1940725"/>
                <a:gd name="connsiteY6" fmla="*/ 1648114 h 1648114"/>
                <a:gd name="connsiteX0" fmla="*/ 0 w 1940725"/>
                <a:gd name="connsiteY0" fmla="*/ 1648114 h 1648114"/>
                <a:gd name="connsiteX1" fmla="*/ 1800027 w 1940725"/>
                <a:gd name="connsiteY1" fmla="*/ 70349 h 1648114"/>
                <a:gd name="connsiteX2" fmla="*/ 1792100 w 1940725"/>
                <a:gd name="connsiteY2" fmla="*/ 0 h 1648114"/>
                <a:gd name="connsiteX3" fmla="*/ 1940725 w 1940725"/>
                <a:gd name="connsiteY3" fmla="*/ 112559 h 1648114"/>
                <a:gd name="connsiteX4" fmla="*/ 1823806 w 1940725"/>
                <a:gd name="connsiteY4" fmla="*/ 281397 h 1648114"/>
                <a:gd name="connsiteX5" fmla="*/ 1815880 w 1940725"/>
                <a:gd name="connsiteY5" fmla="*/ 211047 h 1648114"/>
                <a:gd name="connsiteX6" fmla="*/ 0 w 1940725"/>
                <a:gd name="connsiteY6" fmla="*/ 1648114 h 164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725" h="1648114">
                  <a:moveTo>
                    <a:pt x="0" y="1648114"/>
                  </a:moveTo>
                  <a:cubicBezTo>
                    <a:pt x="1759" y="935395"/>
                    <a:pt x="1344670" y="148515"/>
                    <a:pt x="1800027" y="70349"/>
                  </a:cubicBezTo>
                  <a:lnTo>
                    <a:pt x="1792100" y="0"/>
                  </a:lnTo>
                  <a:lnTo>
                    <a:pt x="1940725" y="112559"/>
                  </a:lnTo>
                  <a:lnTo>
                    <a:pt x="1823806" y="281397"/>
                  </a:lnTo>
                  <a:lnTo>
                    <a:pt x="1815880" y="211047"/>
                  </a:lnTo>
                  <a:cubicBezTo>
                    <a:pt x="1404870" y="242314"/>
                    <a:pt x="220367" y="871573"/>
                    <a:pt x="0" y="16481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</p:sp>
        <p:sp>
          <p:nvSpPr>
            <p:cNvPr id="28" name=" 3"/>
            <p:cNvSpPr/>
            <p:nvPr/>
          </p:nvSpPr>
          <p:spPr>
            <a:xfrm rot="20614135" flipV="1">
              <a:off x="2207845" y="2481979"/>
              <a:ext cx="1145783" cy="619321"/>
            </a:xfrm>
            <a:custGeom>
              <a:avLst/>
              <a:gdLst>
                <a:gd name="connsiteX0" fmla="*/ 0 w 988480"/>
                <a:gd name="connsiteY0" fmla="*/ 562793 h 562793"/>
                <a:gd name="connsiteX1" fmla="*/ 847782 w 988480"/>
                <a:gd name="connsiteY1" fmla="*/ 70349 h 562793"/>
                <a:gd name="connsiteX2" fmla="*/ 839855 w 988480"/>
                <a:gd name="connsiteY2" fmla="*/ 0 h 562793"/>
                <a:gd name="connsiteX3" fmla="*/ 988480 w 988480"/>
                <a:gd name="connsiteY3" fmla="*/ 112559 h 562793"/>
                <a:gd name="connsiteX4" fmla="*/ 871561 w 988480"/>
                <a:gd name="connsiteY4" fmla="*/ 281397 h 562793"/>
                <a:gd name="connsiteX5" fmla="*/ 863635 w 988480"/>
                <a:gd name="connsiteY5" fmla="*/ 211047 h 562793"/>
                <a:gd name="connsiteX6" fmla="*/ 0 w 988480"/>
                <a:gd name="connsiteY6" fmla="*/ 562793 h 562793"/>
                <a:gd name="connsiteX0" fmla="*/ 0 w 1172884"/>
                <a:gd name="connsiteY0" fmla="*/ 642278 h 642278"/>
                <a:gd name="connsiteX1" fmla="*/ 1032186 w 1172884"/>
                <a:gd name="connsiteY1" fmla="*/ 70349 h 642278"/>
                <a:gd name="connsiteX2" fmla="*/ 1024259 w 1172884"/>
                <a:gd name="connsiteY2" fmla="*/ 0 h 642278"/>
                <a:gd name="connsiteX3" fmla="*/ 1172884 w 1172884"/>
                <a:gd name="connsiteY3" fmla="*/ 112559 h 642278"/>
                <a:gd name="connsiteX4" fmla="*/ 1055965 w 1172884"/>
                <a:gd name="connsiteY4" fmla="*/ 281397 h 642278"/>
                <a:gd name="connsiteX5" fmla="*/ 1048039 w 1172884"/>
                <a:gd name="connsiteY5" fmla="*/ 211047 h 642278"/>
                <a:gd name="connsiteX6" fmla="*/ 0 w 1172884"/>
                <a:gd name="connsiteY6" fmla="*/ 642278 h 642278"/>
                <a:gd name="connsiteX0" fmla="*/ 0 w 1503710"/>
                <a:gd name="connsiteY0" fmla="*/ 1002906 h 1002906"/>
                <a:gd name="connsiteX1" fmla="*/ 1363012 w 1503710"/>
                <a:gd name="connsiteY1" fmla="*/ 70349 h 1002906"/>
                <a:gd name="connsiteX2" fmla="*/ 1355085 w 1503710"/>
                <a:gd name="connsiteY2" fmla="*/ 0 h 1002906"/>
                <a:gd name="connsiteX3" fmla="*/ 1503710 w 1503710"/>
                <a:gd name="connsiteY3" fmla="*/ 112559 h 1002906"/>
                <a:gd name="connsiteX4" fmla="*/ 1386791 w 1503710"/>
                <a:gd name="connsiteY4" fmla="*/ 281397 h 1002906"/>
                <a:gd name="connsiteX5" fmla="*/ 1378865 w 1503710"/>
                <a:gd name="connsiteY5" fmla="*/ 211047 h 1002906"/>
                <a:gd name="connsiteX6" fmla="*/ 0 w 1503710"/>
                <a:gd name="connsiteY6" fmla="*/ 1002906 h 1002906"/>
                <a:gd name="connsiteX0" fmla="*/ 0 w 1588901"/>
                <a:gd name="connsiteY0" fmla="*/ 1114190 h 1114190"/>
                <a:gd name="connsiteX1" fmla="*/ 1448203 w 1588901"/>
                <a:gd name="connsiteY1" fmla="*/ 70349 h 1114190"/>
                <a:gd name="connsiteX2" fmla="*/ 1440276 w 1588901"/>
                <a:gd name="connsiteY2" fmla="*/ 0 h 1114190"/>
                <a:gd name="connsiteX3" fmla="*/ 1588901 w 1588901"/>
                <a:gd name="connsiteY3" fmla="*/ 112559 h 1114190"/>
                <a:gd name="connsiteX4" fmla="*/ 1471982 w 1588901"/>
                <a:gd name="connsiteY4" fmla="*/ 281397 h 1114190"/>
                <a:gd name="connsiteX5" fmla="*/ 1464056 w 1588901"/>
                <a:gd name="connsiteY5" fmla="*/ 211047 h 1114190"/>
                <a:gd name="connsiteX6" fmla="*/ 0 w 1588901"/>
                <a:gd name="connsiteY6" fmla="*/ 1114190 h 1114190"/>
                <a:gd name="connsiteX0" fmla="*/ 1 w 1440059"/>
                <a:gd name="connsiteY0" fmla="*/ 945900 h 945900"/>
                <a:gd name="connsiteX1" fmla="*/ 1299361 w 1440059"/>
                <a:gd name="connsiteY1" fmla="*/ 70349 h 945900"/>
                <a:gd name="connsiteX2" fmla="*/ 1291434 w 1440059"/>
                <a:gd name="connsiteY2" fmla="*/ 0 h 945900"/>
                <a:gd name="connsiteX3" fmla="*/ 1440059 w 1440059"/>
                <a:gd name="connsiteY3" fmla="*/ 112559 h 945900"/>
                <a:gd name="connsiteX4" fmla="*/ 1323140 w 1440059"/>
                <a:gd name="connsiteY4" fmla="*/ 281397 h 945900"/>
                <a:gd name="connsiteX5" fmla="*/ 1315214 w 1440059"/>
                <a:gd name="connsiteY5" fmla="*/ 211047 h 945900"/>
                <a:gd name="connsiteX6" fmla="*/ 1 w 1440059"/>
                <a:gd name="connsiteY6" fmla="*/ 945900 h 945900"/>
                <a:gd name="connsiteX0" fmla="*/ 0 w 1443112"/>
                <a:gd name="connsiteY0" fmla="*/ 780034 h 780034"/>
                <a:gd name="connsiteX1" fmla="*/ 1302414 w 1443112"/>
                <a:gd name="connsiteY1" fmla="*/ 70349 h 780034"/>
                <a:gd name="connsiteX2" fmla="*/ 1294487 w 1443112"/>
                <a:gd name="connsiteY2" fmla="*/ 0 h 780034"/>
                <a:gd name="connsiteX3" fmla="*/ 1443112 w 1443112"/>
                <a:gd name="connsiteY3" fmla="*/ 112559 h 780034"/>
                <a:gd name="connsiteX4" fmla="*/ 1326193 w 1443112"/>
                <a:gd name="connsiteY4" fmla="*/ 281397 h 780034"/>
                <a:gd name="connsiteX5" fmla="*/ 1318267 w 1443112"/>
                <a:gd name="connsiteY5" fmla="*/ 211047 h 780034"/>
                <a:gd name="connsiteX6" fmla="*/ 0 w 1443112"/>
                <a:gd name="connsiteY6" fmla="*/ 780034 h 7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112" h="780034">
                  <a:moveTo>
                    <a:pt x="0" y="780034"/>
                  </a:moveTo>
                  <a:cubicBezTo>
                    <a:pt x="109831" y="529904"/>
                    <a:pt x="847057" y="148515"/>
                    <a:pt x="1302414" y="70349"/>
                  </a:cubicBezTo>
                  <a:lnTo>
                    <a:pt x="1294487" y="0"/>
                  </a:lnTo>
                  <a:lnTo>
                    <a:pt x="1443112" y="112559"/>
                  </a:lnTo>
                  <a:lnTo>
                    <a:pt x="1326193" y="281397"/>
                  </a:lnTo>
                  <a:lnTo>
                    <a:pt x="1318267" y="211047"/>
                  </a:lnTo>
                  <a:cubicBezTo>
                    <a:pt x="907257" y="242314"/>
                    <a:pt x="164747" y="576803"/>
                    <a:pt x="0" y="7800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</p:sp>
        <p:sp>
          <p:nvSpPr>
            <p:cNvPr id="29" name=" 3"/>
            <p:cNvSpPr/>
            <p:nvPr/>
          </p:nvSpPr>
          <p:spPr>
            <a:xfrm rot="815306" flipV="1">
              <a:off x="1831980" y="2730686"/>
              <a:ext cx="1252353" cy="885218"/>
            </a:xfrm>
            <a:custGeom>
              <a:avLst/>
              <a:gdLst>
                <a:gd name="connsiteX0" fmla="*/ 0 w 988480"/>
                <a:gd name="connsiteY0" fmla="*/ 562793 h 562793"/>
                <a:gd name="connsiteX1" fmla="*/ 847782 w 988480"/>
                <a:gd name="connsiteY1" fmla="*/ 70349 h 562793"/>
                <a:gd name="connsiteX2" fmla="*/ 839855 w 988480"/>
                <a:gd name="connsiteY2" fmla="*/ 0 h 562793"/>
                <a:gd name="connsiteX3" fmla="*/ 988480 w 988480"/>
                <a:gd name="connsiteY3" fmla="*/ 112559 h 562793"/>
                <a:gd name="connsiteX4" fmla="*/ 871561 w 988480"/>
                <a:gd name="connsiteY4" fmla="*/ 281397 h 562793"/>
                <a:gd name="connsiteX5" fmla="*/ 863635 w 988480"/>
                <a:gd name="connsiteY5" fmla="*/ 211047 h 562793"/>
                <a:gd name="connsiteX6" fmla="*/ 0 w 988480"/>
                <a:gd name="connsiteY6" fmla="*/ 562793 h 562793"/>
                <a:gd name="connsiteX0" fmla="*/ 0 w 1068645"/>
                <a:gd name="connsiteY0" fmla="*/ 608081 h 608081"/>
                <a:gd name="connsiteX1" fmla="*/ 927947 w 1068645"/>
                <a:gd name="connsiteY1" fmla="*/ 70349 h 608081"/>
                <a:gd name="connsiteX2" fmla="*/ 920020 w 1068645"/>
                <a:gd name="connsiteY2" fmla="*/ 0 h 608081"/>
                <a:gd name="connsiteX3" fmla="*/ 1068645 w 1068645"/>
                <a:gd name="connsiteY3" fmla="*/ 112559 h 608081"/>
                <a:gd name="connsiteX4" fmla="*/ 951726 w 1068645"/>
                <a:gd name="connsiteY4" fmla="*/ 281397 h 608081"/>
                <a:gd name="connsiteX5" fmla="*/ 943800 w 1068645"/>
                <a:gd name="connsiteY5" fmla="*/ 211047 h 608081"/>
                <a:gd name="connsiteX6" fmla="*/ 0 w 1068645"/>
                <a:gd name="connsiteY6" fmla="*/ 608081 h 608081"/>
                <a:gd name="connsiteX0" fmla="*/ 0 w 1940725"/>
                <a:gd name="connsiteY0" fmla="*/ 1648114 h 1648113"/>
                <a:gd name="connsiteX1" fmla="*/ 1800027 w 1940725"/>
                <a:gd name="connsiteY1" fmla="*/ 70349 h 1648113"/>
                <a:gd name="connsiteX2" fmla="*/ 1792100 w 1940725"/>
                <a:gd name="connsiteY2" fmla="*/ 0 h 1648113"/>
                <a:gd name="connsiteX3" fmla="*/ 1940725 w 1940725"/>
                <a:gd name="connsiteY3" fmla="*/ 112559 h 1648113"/>
                <a:gd name="connsiteX4" fmla="*/ 1823806 w 1940725"/>
                <a:gd name="connsiteY4" fmla="*/ 281397 h 1648113"/>
                <a:gd name="connsiteX5" fmla="*/ 1815880 w 1940725"/>
                <a:gd name="connsiteY5" fmla="*/ 211047 h 1648113"/>
                <a:gd name="connsiteX6" fmla="*/ 0 w 1940725"/>
                <a:gd name="connsiteY6" fmla="*/ 1648114 h 1648113"/>
                <a:gd name="connsiteX0" fmla="*/ 0 w 1940725"/>
                <a:gd name="connsiteY0" fmla="*/ 1648114 h 1648114"/>
                <a:gd name="connsiteX1" fmla="*/ 1800027 w 1940725"/>
                <a:gd name="connsiteY1" fmla="*/ 70349 h 1648114"/>
                <a:gd name="connsiteX2" fmla="*/ 1792100 w 1940725"/>
                <a:gd name="connsiteY2" fmla="*/ 0 h 1648114"/>
                <a:gd name="connsiteX3" fmla="*/ 1940725 w 1940725"/>
                <a:gd name="connsiteY3" fmla="*/ 112559 h 1648114"/>
                <a:gd name="connsiteX4" fmla="*/ 1823806 w 1940725"/>
                <a:gd name="connsiteY4" fmla="*/ 281397 h 1648114"/>
                <a:gd name="connsiteX5" fmla="*/ 1815880 w 1940725"/>
                <a:gd name="connsiteY5" fmla="*/ 211047 h 1648114"/>
                <a:gd name="connsiteX6" fmla="*/ 0 w 1940725"/>
                <a:gd name="connsiteY6" fmla="*/ 1648114 h 1648114"/>
                <a:gd name="connsiteX0" fmla="*/ 0 w 1940725"/>
                <a:gd name="connsiteY0" fmla="*/ 1648114 h 1648114"/>
                <a:gd name="connsiteX1" fmla="*/ 1800027 w 1940725"/>
                <a:gd name="connsiteY1" fmla="*/ 70349 h 1648114"/>
                <a:gd name="connsiteX2" fmla="*/ 1792100 w 1940725"/>
                <a:gd name="connsiteY2" fmla="*/ 0 h 1648114"/>
                <a:gd name="connsiteX3" fmla="*/ 1940725 w 1940725"/>
                <a:gd name="connsiteY3" fmla="*/ 112559 h 1648114"/>
                <a:gd name="connsiteX4" fmla="*/ 1823806 w 1940725"/>
                <a:gd name="connsiteY4" fmla="*/ 281397 h 1648114"/>
                <a:gd name="connsiteX5" fmla="*/ 1815880 w 1940725"/>
                <a:gd name="connsiteY5" fmla="*/ 211047 h 1648114"/>
                <a:gd name="connsiteX6" fmla="*/ 0 w 1940725"/>
                <a:gd name="connsiteY6" fmla="*/ 1648114 h 1648114"/>
                <a:gd name="connsiteX0" fmla="*/ 0 w 1734010"/>
                <a:gd name="connsiteY0" fmla="*/ 1296651 h 1296651"/>
                <a:gd name="connsiteX1" fmla="*/ 1593312 w 1734010"/>
                <a:gd name="connsiteY1" fmla="*/ 70349 h 1296651"/>
                <a:gd name="connsiteX2" fmla="*/ 1585385 w 1734010"/>
                <a:gd name="connsiteY2" fmla="*/ 0 h 1296651"/>
                <a:gd name="connsiteX3" fmla="*/ 1734010 w 1734010"/>
                <a:gd name="connsiteY3" fmla="*/ 112559 h 1296651"/>
                <a:gd name="connsiteX4" fmla="*/ 1617091 w 1734010"/>
                <a:gd name="connsiteY4" fmla="*/ 281397 h 1296651"/>
                <a:gd name="connsiteX5" fmla="*/ 1609165 w 1734010"/>
                <a:gd name="connsiteY5" fmla="*/ 211047 h 1296651"/>
                <a:gd name="connsiteX6" fmla="*/ 0 w 1734010"/>
                <a:gd name="connsiteY6" fmla="*/ 1296651 h 1296651"/>
                <a:gd name="connsiteX0" fmla="*/ 0 w 1734010"/>
                <a:gd name="connsiteY0" fmla="*/ 1296651 h 1296651"/>
                <a:gd name="connsiteX1" fmla="*/ 1593312 w 1734010"/>
                <a:gd name="connsiteY1" fmla="*/ 70349 h 1296651"/>
                <a:gd name="connsiteX2" fmla="*/ 1585385 w 1734010"/>
                <a:gd name="connsiteY2" fmla="*/ 0 h 1296651"/>
                <a:gd name="connsiteX3" fmla="*/ 1734010 w 1734010"/>
                <a:gd name="connsiteY3" fmla="*/ 112559 h 1296651"/>
                <a:gd name="connsiteX4" fmla="*/ 1617091 w 1734010"/>
                <a:gd name="connsiteY4" fmla="*/ 281397 h 1296651"/>
                <a:gd name="connsiteX5" fmla="*/ 1609165 w 1734010"/>
                <a:gd name="connsiteY5" fmla="*/ 211047 h 1296651"/>
                <a:gd name="connsiteX6" fmla="*/ 0 w 1734010"/>
                <a:gd name="connsiteY6" fmla="*/ 1296651 h 1296651"/>
                <a:gd name="connsiteX0" fmla="*/ 0 w 1734010"/>
                <a:gd name="connsiteY0" fmla="*/ 1296651 h 1296651"/>
                <a:gd name="connsiteX1" fmla="*/ 1593312 w 1734010"/>
                <a:gd name="connsiteY1" fmla="*/ 70349 h 1296651"/>
                <a:gd name="connsiteX2" fmla="*/ 1585385 w 1734010"/>
                <a:gd name="connsiteY2" fmla="*/ 0 h 1296651"/>
                <a:gd name="connsiteX3" fmla="*/ 1734010 w 1734010"/>
                <a:gd name="connsiteY3" fmla="*/ 112559 h 1296651"/>
                <a:gd name="connsiteX4" fmla="*/ 1617091 w 1734010"/>
                <a:gd name="connsiteY4" fmla="*/ 281397 h 1296651"/>
                <a:gd name="connsiteX5" fmla="*/ 1609165 w 1734010"/>
                <a:gd name="connsiteY5" fmla="*/ 211047 h 1296651"/>
                <a:gd name="connsiteX6" fmla="*/ 0 w 1734010"/>
                <a:gd name="connsiteY6" fmla="*/ 1296651 h 1296651"/>
                <a:gd name="connsiteX0" fmla="*/ 0 w 1577336"/>
                <a:gd name="connsiteY0" fmla="*/ 1114931 h 1114931"/>
                <a:gd name="connsiteX1" fmla="*/ 1436638 w 1577336"/>
                <a:gd name="connsiteY1" fmla="*/ 70349 h 1114931"/>
                <a:gd name="connsiteX2" fmla="*/ 1428711 w 1577336"/>
                <a:gd name="connsiteY2" fmla="*/ 0 h 1114931"/>
                <a:gd name="connsiteX3" fmla="*/ 1577336 w 1577336"/>
                <a:gd name="connsiteY3" fmla="*/ 112559 h 1114931"/>
                <a:gd name="connsiteX4" fmla="*/ 1460417 w 1577336"/>
                <a:gd name="connsiteY4" fmla="*/ 281397 h 1114931"/>
                <a:gd name="connsiteX5" fmla="*/ 1452491 w 1577336"/>
                <a:gd name="connsiteY5" fmla="*/ 211047 h 1114931"/>
                <a:gd name="connsiteX6" fmla="*/ 0 w 1577336"/>
                <a:gd name="connsiteY6" fmla="*/ 1114931 h 111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6" h="1114931">
                  <a:moveTo>
                    <a:pt x="0" y="1114931"/>
                  </a:moveTo>
                  <a:cubicBezTo>
                    <a:pt x="139810" y="405604"/>
                    <a:pt x="981281" y="148515"/>
                    <a:pt x="1436638" y="70349"/>
                  </a:cubicBezTo>
                  <a:lnTo>
                    <a:pt x="1428711" y="0"/>
                  </a:lnTo>
                  <a:lnTo>
                    <a:pt x="1577336" y="112559"/>
                  </a:lnTo>
                  <a:lnTo>
                    <a:pt x="1460417" y="281397"/>
                  </a:lnTo>
                  <a:lnTo>
                    <a:pt x="1452491" y="211047"/>
                  </a:lnTo>
                  <a:cubicBezTo>
                    <a:pt x="1041481" y="242314"/>
                    <a:pt x="323196" y="417543"/>
                    <a:pt x="0" y="11149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</p:sp>
        <p:sp>
          <p:nvSpPr>
            <p:cNvPr id="30" name=" 3"/>
            <p:cNvSpPr/>
            <p:nvPr/>
          </p:nvSpPr>
          <p:spPr>
            <a:xfrm rot="915682" flipV="1">
              <a:off x="1589412" y="3257864"/>
              <a:ext cx="1393500" cy="1452764"/>
            </a:xfrm>
            <a:custGeom>
              <a:avLst/>
              <a:gdLst>
                <a:gd name="connsiteX0" fmla="*/ 0 w 988480"/>
                <a:gd name="connsiteY0" fmla="*/ 562793 h 562793"/>
                <a:gd name="connsiteX1" fmla="*/ 847782 w 988480"/>
                <a:gd name="connsiteY1" fmla="*/ 70349 h 562793"/>
                <a:gd name="connsiteX2" fmla="*/ 839855 w 988480"/>
                <a:gd name="connsiteY2" fmla="*/ 0 h 562793"/>
                <a:gd name="connsiteX3" fmla="*/ 988480 w 988480"/>
                <a:gd name="connsiteY3" fmla="*/ 112559 h 562793"/>
                <a:gd name="connsiteX4" fmla="*/ 871561 w 988480"/>
                <a:gd name="connsiteY4" fmla="*/ 281397 h 562793"/>
                <a:gd name="connsiteX5" fmla="*/ 863635 w 988480"/>
                <a:gd name="connsiteY5" fmla="*/ 211047 h 562793"/>
                <a:gd name="connsiteX6" fmla="*/ 0 w 988480"/>
                <a:gd name="connsiteY6" fmla="*/ 562793 h 562793"/>
                <a:gd name="connsiteX0" fmla="*/ 0 w 1068645"/>
                <a:gd name="connsiteY0" fmla="*/ 608081 h 608081"/>
                <a:gd name="connsiteX1" fmla="*/ 927947 w 1068645"/>
                <a:gd name="connsiteY1" fmla="*/ 70349 h 608081"/>
                <a:gd name="connsiteX2" fmla="*/ 920020 w 1068645"/>
                <a:gd name="connsiteY2" fmla="*/ 0 h 608081"/>
                <a:gd name="connsiteX3" fmla="*/ 1068645 w 1068645"/>
                <a:gd name="connsiteY3" fmla="*/ 112559 h 608081"/>
                <a:gd name="connsiteX4" fmla="*/ 951726 w 1068645"/>
                <a:gd name="connsiteY4" fmla="*/ 281397 h 608081"/>
                <a:gd name="connsiteX5" fmla="*/ 943800 w 1068645"/>
                <a:gd name="connsiteY5" fmla="*/ 211047 h 608081"/>
                <a:gd name="connsiteX6" fmla="*/ 0 w 1068645"/>
                <a:gd name="connsiteY6" fmla="*/ 608081 h 608081"/>
                <a:gd name="connsiteX0" fmla="*/ 0 w 1940725"/>
                <a:gd name="connsiteY0" fmla="*/ 1648114 h 1648113"/>
                <a:gd name="connsiteX1" fmla="*/ 1800027 w 1940725"/>
                <a:gd name="connsiteY1" fmla="*/ 70349 h 1648113"/>
                <a:gd name="connsiteX2" fmla="*/ 1792100 w 1940725"/>
                <a:gd name="connsiteY2" fmla="*/ 0 h 1648113"/>
                <a:gd name="connsiteX3" fmla="*/ 1940725 w 1940725"/>
                <a:gd name="connsiteY3" fmla="*/ 112559 h 1648113"/>
                <a:gd name="connsiteX4" fmla="*/ 1823806 w 1940725"/>
                <a:gd name="connsiteY4" fmla="*/ 281397 h 1648113"/>
                <a:gd name="connsiteX5" fmla="*/ 1815880 w 1940725"/>
                <a:gd name="connsiteY5" fmla="*/ 211047 h 1648113"/>
                <a:gd name="connsiteX6" fmla="*/ 0 w 1940725"/>
                <a:gd name="connsiteY6" fmla="*/ 1648114 h 1648113"/>
                <a:gd name="connsiteX0" fmla="*/ 0 w 1940725"/>
                <a:gd name="connsiteY0" fmla="*/ 1648114 h 1648114"/>
                <a:gd name="connsiteX1" fmla="*/ 1800027 w 1940725"/>
                <a:gd name="connsiteY1" fmla="*/ 70349 h 1648114"/>
                <a:gd name="connsiteX2" fmla="*/ 1792100 w 1940725"/>
                <a:gd name="connsiteY2" fmla="*/ 0 h 1648114"/>
                <a:gd name="connsiteX3" fmla="*/ 1940725 w 1940725"/>
                <a:gd name="connsiteY3" fmla="*/ 112559 h 1648114"/>
                <a:gd name="connsiteX4" fmla="*/ 1823806 w 1940725"/>
                <a:gd name="connsiteY4" fmla="*/ 281397 h 1648114"/>
                <a:gd name="connsiteX5" fmla="*/ 1815880 w 1940725"/>
                <a:gd name="connsiteY5" fmla="*/ 211047 h 1648114"/>
                <a:gd name="connsiteX6" fmla="*/ 0 w 1940725"/>
                <a:gd name="connsiteY6" fmla="*/ 1648114 h 1648114"/>
                <a:gd name="connsiteX0" fmla="*/ 0 w 1940725"/>
                <a:gd name="connsiteY0" fmla="*/ 1648114 h 1648114"/>
                <a:gd name="connsiteX1" fmla="*/ 1800027 w 1940725"/>
                <a:gd name="connsiteY1" fmla="*/ 70349 h 1648114"/>
                <a:gd name="connsiteX2" fmla="*/ 1792100 w 1940725"/>
                <a:gd name="connsiteY2" fmla="*/ 0 h 1648114"/>
                <a:gd name="connsiteX3" fmla="*/ 1940725 w 1940725"/>
                <a:gd name="connsiteY3" fmla="*/ 112559 h 1648114"/>
                <a:gd name="connsiteX4" fmla="*/ 1823806 w 1940725"/>
                <a:gd name="connsiteY4" fmla="*/ 281397 h 1648114"/>
                <a:gd name="connsiteX5" fmla="*/ 1815880 w 1940725"/>
                <a:gd name="connsiteY5" fmla="*/ 211047 h 1648114"/>
                <a:gd name="connsiteX6" fmla="*/ 0 w 1940725"/>
                <a:gd name="connsiteY6" fmla="*/ 1648114 h 1648114"/>
                <a:gd name="connsiteX0" fmla="*/ 0 w 1734010"/>
                <a:gd name="connsiteY0" fmla="*/ 1296651 h 1296651"/>
                <a:gd name="connsiteX1" fmla="*/ 1593312 w 1734010"/>
                <a:gd name="connsiteY1" fmla="*/ 70349 h 1296651"/>
                <a:gd name="connsiteX2" fmla="*/ 1585385 w 1734010"/>
                <a:gd name="connsiteY2" fmla="*/ 0 h 1296651"/>
                <a:gd name="connsiteX3" fmla="*/ 1734010 w 1734010"/>
                <a:gd name="connsiteY3" fmla="*/ 112559 h 1296651"/>
                <a:gd name="connsiteX4" fmla="*/ 1617091 w 1734010"/>
                <a:gd name="connsiteY4" fmla="*/ 281397 h 1296651"/>
                <a:gd name="connsiteX5" fmla="*/ 1609165 w 1734010"/>
                <a:gd name="connsiteY5" fmla="*/ 211047 h 1296651"/>
                <a:gd name="connsiteX6" fmla="*/ 0 w 1734010"/>
                <a:gd name="connsiteY6" fmla="*/ 1296651 h 1296651"/>
                <a:gd name="connsiteX0" fmla="*/ 0 w 1734010"/>
                <a:gd name="connsiteY0" fmla="*/ 1296651 h 1296651"/>
                <a:gd name="connsiteX1" fmla="*/ 1593312 w 1734010"/>
                <a:gd name="connsiteY1" fmla="*/ 70349 h 1296651"/>
                <a:gd name="connsiteX2" fmla="*/ 1585385 w 1734010"/>
                <a:gd name="connsiteY2" fmla="*/ 0 h 1296651"/>
                <a:gd name="connsiteX3" fmla="*/ 1734010 w 1734010"/>
                <a:gd name="connsiteY3" fmla="*/ 112559 h 1296651"/>
                <a:gd name="connsiteX4" fmla="*/ 1617091 w 1734010"/>
                <a:gd name="connsiteY4" fmla="*/ 281397 h 1296651"/>
                <a:gd name="connsiteX5" fmla="*/ 1609165 w 1734010"/>
                <a:gd name="connsiteY5" fmla="*/ 211047 h 1296651"/>
                <a:gd name="connsiteX6" fmla="*/ 0 w 1734010"/>
                <a:gd name="connsiteY6" fmla="*/ 1296651 h 1296651"/>
                <a:gd name="connsiteX0" fmla="*/ 0 w 1734010"/>
                <a:gd name="connsiteY0" fmla="*/ 1296651 h 1296651"/>
                <a:gd name="connsiteX1" fmla="*/ 1593312 w 1734010"/>
                <a:gd name="connsiteY1" fmla="*/ 70349 h 1296651"/>
                <a:gd name="connsiteX2" fmla="*/ 1585385 w 1734010"/>
                <a:gd name="connsiteY2" fmla="*/ 0 h 1296651"/>
                <a:gd name="connsiteX3" fmla="*/ 1734010 w 1734010"/>
                <a:gd name="connsiteY3" fmla="*/ 112559 h 1296651"/>
                <a:gd name="connsiteX4" fmla="*/ 1617091 w 1734010"/>
                <a:gd name="connsiteY4" fmla="*/ 281397 h 1296651"/>
                <a:gd name="connsiteX5" fmla="*/ 1609165 w 1734010"/>
                <a:gd name="connsiteY5" fmla="*/ 211047 h 1296651"/>
                <a:gd name="connsiteX6" fmla="*/ 0 w 1734010"/>
                <a:gd name="connsiteY6" fmla="*/ 1296651 h 1296651"/>
                <a:gd name="connsiteX0" fmla="*/ 0 w 1881364"/>
                <a:gd name="connsiteY0" fmla="*/ 1745566 h 1745566"/>
                <a:gd name="connsiteX1" fmla="*/ 1740666 w 1881364"/>
                <a:gd name="connsiteY1" fmla="*/ 70349 h 1745566"/>
                <a:gd name="connsiteX2" fmla="*/ 1732739 w 1881364"/>
                <a:gd name="connsiteY2" fmla="*/ 0 h 1745566"/>
                <a:gd name="connsiteX3" fmla="*/ 1881364 w 1881364"/>
                <a:gd name="connsiteY3" fmla="*/ 112559 h 1745566"/>
                <a:gd name="connsiteX4" fmla="*/ 1764445 w 1881364"/>
                <a:gd name="connsiteY4" fmla="*/ 281397 h 1745566"/>
                <a:gd name="connsiteX5" fmla="*/ 1756519 w 1881364"/>
                <a:gd name="connsiteY5" fmla="*/ 211047 h 1745566"/>
                <a:gd name="connsiteX6" fmla="*/ 0 w 1881364"/>
                <a:gd name="connsiteY6" fmla="*/ 1745566 h 1745566"/>
                <a:gd name="connsiteX0" fmla="*/ 0 w 1755111"/>
                <a:gd name="connsiteY0" fmla="*/ 1829753 h 1829753"/>
                <a:gd name="connsiteX1" fmla="*/ 1614413 w 1755111"/>
                <a:gd name="connsiteY1" fmla="*/ 70349 h 1829753"/>
                <a:gd name="connsiteX2" fmla="*/ 1606486 w 1755111"/>
                <a:gd name="connsiteY2" fmla="*/ 0 h 1829753"/>
                <a:gd name="connsiteX3" fmla="*/ 1755111 w 1755111"/>
                <a:gd name="connsiteY3" fmla="*/ 112559 h 1829753"/>
                <a:gd name="connsiteX4" fmla="*/ 1638192 w 1755111"/>
                <a:gd name="connsiteY4" fmla="*/ 281397 h 1829753"/>
                <a:gd name="connsiteX5" fmla="*/ 1630266 w 1755111"/>
                <a:gd name="connsiteY5" fmla="*/ 211047 h 1829753"/>
                <a:gd name="connsiteX6" fmla="*/ 0 w 1755111"/>
                <a:gd name="connsiteY6" fmla="*/ 1829753 h 1829753"/>
                <a:gd name="connsiteX0" fmla="*/ 0 w 1755111"/>
                <a:gd name="connsiteY0" fmla="*/ 1829753 h 1829753"/>
                <a:gd name="connsiteX1" fmla="*/ 1614413 w 1755111"/>
                <a:gd name="connsiteY1" fmla="*/ 70349 h 1829753"/>
                <a:gd name="connsiteX2" fmla="*/ 1606486 w 1755111"/>
                <a:gd name="connsiteY2" fmla="*/ 0 h 1829753"/>
                <a:gd name="connsiteX3" fmla="*/ 1755111 w 1755111"/>
                <a:gd name="connsiteY3" fmla="*/ 112559 h 1829753"/>
                <a:gd name="connsiteX4" fmla="*/ 1638192 w 1755111"/>
                <a:gd name="connsiteY4" fmla="*/ 281397 h 1829753"/>
                <a:gd name="connsiteX5" fmla="*/ 1630266 w 1755111"/>
                <a:gd name="connsiteY5" fmla="*/ 211047 h 1829753"/>
                <a:gd name="connsiteX6" fmla="*/ 0 w 1755111"/>
                <a:gd name="connsiteY6" fmla="*/ 1829753 h 1829753"/>
                <a:gd name="connsiteX0" fmla="*/ 0 w 1755111"/>
                <a:gd name="connsiteY0" fmla="*/ 1829753 h 1829753"/>
                <a:gd name="connsiteX1" fmla="*/ 1614413 w 1755111"/>
                <a:gd name="connsiteY1" fmla="*/ 70349 h 1829753"/>
                <a:gd name="connsiteX2" fmla="*/ 1606486 w 1755111"/>
                <a:gd name="connsiteY2" fmla="*/ 0 h 1829753"/>
                <a:gd name="connsiteX3" fmla="*/ 1755111 w 1755111"/>
                <a:gd name="connsiteY3" fmla="*/ 112559 h 1829753"/>
                <a:gd name="connsiteX4" fmla="*/ 1638192 w 1755111"/>
                <a:gd name="connsiteY4" fmla="*/ 281397 h 1829753"/>
                <a:gd name="connsiteX5" fmla="*/ 1630266 w 1755111"/>
                <a:gd name="connsiteY5" fmla="*/ 211047 h 1829753"/>
                <a:gd name="connsiteX6" fmla="*/ 0 w 1755111"/>
                <a:gd name="connsiteY6" fmla="*/ 1829753 h 182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5111" h="1829753">
                  <a:moveTo>
                    <a:pt x="0" y="1829753"/>
                  </a:moveTo>
                  <a:cubicBezTo>
                    <a:pt x="309597" y="801985"/>
                    <a:pt x="1159056" y="148515"/>
                    <a:pt x="1614413" y="70349"/>
                  </a:cubicBezTo>
                  <a:lnTo>
                    <a:pt x="1606486" y="0"/>
                  </a:lnTo>
                  <a:lnTo>
                    <a:pt x="1755111" y="112559"/>
                  </a:lnTo>
                  <a:lnTo>
                    <a:pt x="1638192" y="281397"/>
                  </a:lnTo>
                  <a:lnTo>
                    <a:pt x="1630266" y="211047"/>
                  </a:lnTo>
                  <a:cubicBezTo>
                    <a:pt x="1219256" y="242314"/>
                    <a:pt x="387751" y="926146"/>
                    <a:pt x="0" y="182975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50000"/>
                    <a:alpha val="40000"/>
                  </a:schemeClr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</p:sp>
      </p:grpSp>
      <p:sp>
        <p:nvSpPr>
          <p:cNvPr id="31" name="Flecha abajo 30"/>
          <p:cNvSpPr/>
          <p:nvPr/>
        </p:nvSpPr>
        <p:spPr>
          <a:xfrm>
            <a:off x="4483101" y="3108637"/>
            <a:ext cx="190280" cy="2333371"/>
          </a:xfrm>
          <a:prstGeom prst="downArrow">
            <a:avLst>
              <a:gd name="adj1" fmla="val 50000"/>
              <a:gd name="adj2" fmla="val 61968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7150793" y="762881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1400" dirty="0"/>
              <a:t>9</a:t>
            </a:r>
          </a:p>
        </p:txBody>
      </p:sp>
      <p:sp>
        <p:nvSpPr>
          <p:cNvPr id="33" name="Redondear rectángulo de esquina diagonal 32"/>
          <p:cNvSpPr/>
          <p:nvPr/>
        </p:nvSpPr>
        <p:spPr>
          <a:xfrm>
            <a:off x="6900302" y="1005879"/>
            <a:ext cx="1978685" cy="969615"/>
          </a:xfrm>
          <a:prstGeom prst="round2DiagRect">
            <a:avLst>
              <a:gd name="adj1" fmla="val 0"/>
              <a:gd name="adj2" fmla="val 2095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100" b="1" dirty="0">
                <a:solidFill>
                  <a:prstClr val="black"/>
                </a:solidFill>
              </a:rPr>
              <a:t>INDICADORES DE PROCESOS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34" name=" 3"/>
          <p:cNvSpPr/>
          <p:nvPr/>
        </p:nvSpPr>
        <p:spPr>
          <a:xfrm rot="11101185" flipH="1" flipV="1">
            <a:off x="5260871" y="1332250"/>
            <a:ext cx="1540872" cy="1308548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725" h="1648114">
                <a:moveTo>
                  <a:pt x="0" y="1648114"/>
                </a:moveTo>
                <a:cubicBezTo>
                  <a:pt x="1759" y="935395"/>
                  <a:pt x="1344670" y="148515"/>
                  <a:pt x="1800027" y="70349"/>
                </a:cubicBezTo>
                <a:lnTo>
                  <a:pt x="1792100" y="0"/>
                </a:lnTo>
                <a:lnTo>
                  <a:pt x="1940725" y="112559"/>
                </a:lnTo>
                <a:lnTo>
                  <a:pt x="1823806" y="281397"/>
                </a:lnTo>
                <a:lnTo>
                  <a:pt x="1815880" y="211047"/>
                </a:lnTo>
                <a:cubicBezTo>
                  <a:pt x="1404870" y="242314"/>
                  <a:pt x="220367" y="871573"/>
                  <a:pt x="0" y="16481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2" name="TextBox 1"/>
          <p:cNvSpPr txBox="1"/>
          <p:nvPr/>
        </p:nvSpPr>
        <p:spPr>
          <a:xfrm>
            <a:off x="-2628800" y="1556792"/>
            <a:ext cx="99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JUANITO</a:t>
            </a:r>
          </a:p>
        </p:txBody>
      </p:sp>
    </p:spTree>
    <p:extLst>
      <p:ext uri="{BB962C8B-B14F-4D97-AF65-F5344CB8AC3E}">
        <p14:creationId xmlns:p14="http://schemas.microsoft.com/office/powerpoint/2010/main" val="2734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446348" y="3289859"/>
            <a:ext cx="4501916" cy="63221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SECRETARÍA NACIONAL DE LA ADMINISTRACIÓN PÚBLICA</a:t>
            </a:r>
          </a:p>
        </p:txBody>
      </p:sp>
      <p:grpSp>
        <p:nvGrpSpPr>
          <p:cNvPr id="76" name="Grupo 75"/>
          <p:cNvGrpSpPr/>
          <p:nvPr/>
        </p:nvGrpSpPr>
        <p:grpSpPr>
          <a:xfrm>
            <a:off x="705540" y="631862"/>
            <a:ext cx="8132612" cy="2629689"/>
            <a:chOff x="609081" y="566950"/>
            <a:chExt cx="8132612" cy="2320452"/>
          </a:xfrm>
        </p:grpSpPr>
        <p:sp>
          <p:nvSpPr>
            <p:cNvPr id="72" name="4 Abrir corchete"/>
            <p:cNvSpPr/>
            <p:nvPr/>
          </p:nvSpPr>
          <p:spPr>
            <a:xfrm rot="16200000">
              <a:off x="4395372" y="-1857857"/>
              <a:ext cx="560030" cy="8132612"/>
            </a:xfrm>
            <a:prstGeom prst="leftBracket">
              <a:avLst>
                <a:gd name="adj" fmla="val 383611"/>
              </a:avLst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84000">
                  <a:schemeClr val="accent2">
                    <a:shade val="67500"/>
                    <a:satMod val="115000"/>
                    <a:lumMod val="2000"/>
                    <a:lumOff val="98000"/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black"/>
                </a:solidFill>
              </a:endParaRPr>
            </a:p>
          </p:txBody>
        </p:sp>
        <p:sp>
          <p:nvSpPr>
            <p:cNvPr id="53" name="Forma libre 52"/>
            <p:cNvSpPr/>
            <p:nvPr/>
          </p:nvSpPr>
          <p:spPr>
            <a:xfrm flipH="1">
              <a:off x="5403808" y="1329700"/>
              <a:ext cx="1447800" cy="645975"/>
            </a:xfrm>
            <a:custGeom>
              <a:avLst/>
              <a:gdLst>
                <a:gd name="connsiteX0" fmla="*/ 1447800 w 1447800"/>
                <a:gd name="connsiteY0" fmla="*/ 876300 h 876300"/>
                <a:gd name="connsiteX1" fmla="*/ 0 w 1447800"/>
                <a:gd name="connsiteY1" fmla="*/ 876300 h 876300"/>
                <a:gd name="connsiteX2" fmla="*/ 0 w 1447800"/>
                <a:gd name="connsiteY2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76300">
                  <a:moveTo>
                    <a:pt x="1447800" y="876300"/>
                  </a:moveTo>
                  <a:lnTo>
                    <a:pt x="0" y="87630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Forma libre 51"/>
            <p:cNvSpPr/>
            <p:nvPr/>
          </p:nvSpPr>
          <p:spPr>
            <a:xfrm>
              <a:off x="2315504" y="1369187"/>
              <a:ext cx="1447800" cy="606487"/>
            </a:xfrm>
            <a:custGeom>
              <a:avLst/>
              <a:gdLst>
                <a:gd name="connsiteX0" fmla="*/ 1447800 w 1447800"/>
                <a:gd name="connsiteY0" fmla="*/ 876300 h 876300"/>
                <a:gd name="connsiteX1" fmla="*/ 0 w 1447800"/>
                <a:gd name="connsiteY1" fmla="*/ 876300 h 876300"/>
                <a:gd name="connsiteX2" fmla="*/ 0 w 1447800"/>
                <a:gd name="connsiteY2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76300">
                  <a:moveTo>
                    <a:pt x="1447800" y="876300"/>
                  </a:moveTo>
                  <a:lnTo>
                    <a:pt x="0" y="87630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1 Título"/>
            <p:cNvSpPr txBox="1">
              <a:spLocks/>
            </p:cNvSpPr>
            <p:nvPr/>
          </p:nvSpPr>
          <p:spPr>
            <a:xfrm>
              <a:off x="1331640" y="593852"/>
              <a:ext cx="2016224" cy="775336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Acuerdo Ministerial N° 1580 del 13 de febrero de 2013</a:t>
              </a:r>
              <a:endParaRPr lang="es-ES" sz="1400" dirty="0"/>
            </a:p>
          </p:txBody>
        </p:sp>
        <p:sp>
          <p:nvSpPr>
            <p:cNvPr id="47" name="1 Título"/>
            <p:cNvSpPr txBox="1">
              <a:spLocks/>
            </p:cNvSpPr>
            <p:nvPr/>
          </p:nvSpPr>
          <p:spPr>
            <a:xfrm>
              <a:off x="5739548" y="579413"/>
              <a:ext cx="2185350" cy="71293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Acuerdo Ministerial N° 1573 del 04 de abril de 2016</a:t>
              </a:r>
              <a:endParaRPr lang="es-ES" sz="1400" dirty="0"/>
            </a:p>
          </p:txBody>
        </p:sp>
        <p:sp>
          <p:nvSpPr>
            <p:cNvPr id="48" name="1 Título"/>
            <p:cNvSpPr txBox="1">
              <a:spLocks/>
            </p:cNvSpPr>
            <p:nvPr/>
          </p:nvSpPr>
          <p:spPr>
            <a:xfrm>
              <a:off x="3596200" y="566950"/>
              <a:ext cx="1922631" cy="71293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glow rad="101600">
                <a:sysClr val="window" lastClr="FFFFFF">
                  <a:alpha val="74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 marL="180975" lvl="5" indent="-180975">
                <a:lnSpc>
                  <a:spcPct val="90000"/>
                </a:lnSpc>
                <a:defRPr sz="12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lvl="5" indent="0" algn="ctr"/>
              <a:r>
                <a:rPr lang="es-EC" sz="1400" dirty="0"/>
                <a:t>Instructivo para la elaboración de Manual de Procesos 2015</a:t>
              </a:r>
              <a:endParaRPr lang="es-ES" sz="1400" dirty="0"/>
            </a:p>
          </p:txBody>
        </p:sp>
        <p:sp>
          <p:nvSpPr>
            <p:cNvPr id="50" name="46 Flecha abajo"/>
            <p:cNvSpPr/>
            <p:nvPr/>
          </p:nvSpPr>
          <p:spPr>
            <a:xfrm rot="10800000">
              <a:off x="4365286" y="2444600"/>
              <a:ext cx="494746" cy="442802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alpha val="1000"/>
                  </a:schemeClr>
                </a:gs>
                <a:gs pos="50000">
                  <a:schemeClr val="tx1">
                    <a:alpha val="31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s-ES" kern="0">
                <a:solidFill>
                  <a:prstClr val="black"/>
                </a:solidFill>
              </a:endParaRPr>
            </a:p>
          </p:txBody>
        </p:sp>
        <p:sp>
          <p:nvSpPr>
            <p:cNvPr id="54" name="Forma libre 53"/>
            <p:cNvSpPr/>
            <p:nvPr/>
          </p:nvSpPr>
          <p:spPr>
            <a:xfrm flipH="1">
              <a:off x="4572000" y="1298895"/>
              <a:ext cx="56369" cy="266911"/>
            </a:xfrm>
            <a:custGeom>
              <a:avLst/>
              <a:gdLst>
                <a:gd name="connsiteX0" fmla="*/ 1447800 w 1447800"/>
                <a:gd name="connsiteY0" fmla="*/ 876300 h 876300"/>
                <a:gd name="connsiteX1" fmla="*/ 0 w 1447800"/>
                <a:gd name="connsiteY1" fmla="*/ 876300 h 876300"/>
                <a:gd name="connsiteX2" fmla="*/ 0 w 1447800"/>
                <a:gd name="connsiteY2" fmla="*/ 0 h 876300"/>
                <a:gd name="connsiteX0" fmla="*/ 0 w 0"/>
                <a:gd name="connsiteY0" fmla="*/ 876300 h 876300"/>
                <a:gd name="connsiteX1" fmla="*/ 0 w 0"/>
                <a:gd name="connsiteY1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76300">
                  <a:moveTo>
                    <a:pt x="0" y="87630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2" name="1 Grupo"/>
            <p:cNvGrpSpPr/>
            <p:nvPr/>
          </p:nvGrpSpPr>
          <p:grpSpPr>
            <a:xfrm>
              <a:off x="3742876" y="1529166"/>
              <a:ext cx="1702448" cy="910926"/>
              <a:chOff x="1500465" y="901532"/>
              <a:chExt cx="1609970" cy="952167"/>
            </a:xfrm>
            <a:effectLst/>
          </p:grpSpPr>
          <p:sp>
            <p:nvSpPr>
              <p:cNvPr id="43" name="2 Elipse"/>
              <p:cNvSpPr/>
              <p:nvPr/>
            </p:nvSpPr>
            <p:spPr>
              <a:xfrm>
                <a:off x="1500465" y="901532"/>
                <a:ext cx="1609970" cy="952167"/>
              </a:xfrm>
              <a:prstGeom prst="ellipse">
                <a:avLst/>
              </a:prstGeom>
              <a:solidFill>
                <a:srgbClr val="D2BC84"/>
              </a:solidFill>
              <a:ln w="25400" cap="flat" cmpd="sng" algn="ctr">
                <a:noFill/>
                <a:prstDash val="solid"/>
              </a:ln>
              <a:effectLst>
                <a:outerShdw blurRad="63500" dir="5400000" algn="ctr" rotWithShape="0">
                  <a:sysClr val="windowText" lastClr="000000">
                    <a:alpha val="43000"/>
                  </a:sys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s-EC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3 Elipse"/>
              <p:cNvSpPr/>
              <p:nvPr/>
            </p:nvSpPr>
            <p:spPr>
              <a:xfrm>
                <a:off x="1544971" y="952094"/>
                <a:ext cx="1514432" cy="836437"/>
              </a:xfrm>
              <a:prstGeom prst="ellipse">
                <a:avLst/>
              </a:prstGeom>
              <a:gradFill flip="none" rotWithShape="1">
                <a:gsLst>
                  <a:gs pos="0">
                    <a:srgbClr val="EDBB2F"/>
                  </a:gs>
                  <a:gs pos="26000">
                    <a:srgbClr val="D7A645">
                      <a:lumMod val="100000"/>
                    </a:srgbClr>
                  </a:gs>
                  <a:gs pos="48000">
                    <a:srgbClr val="997637"/>
                  </a:gs>
                  <a:gs pos="68000">
                    <a:srgbClr val="644E27">
                      <a:lumMod val="100000"/>
                    </a:srgbClr>
                  </a:gs>
                  <a:gs pos="100000">
                    <a:srgbClr val="2F2617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h="44450" prst="coolSlant"/>
                <a:bevelB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s-EC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4 CuadroTexto"/>
            <p:cNvSpPr txBox="1"/>
            <p:nvPr/>
          </p:nvSpPr>
          <p:spPr bwMode="auto">
            <a:xfrm>
              <a:off x="3756242" y="1628800"/>
              <a:ext cx="1668814" cy="651801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C" sz="1400" b="1" kern="0" dirty="0">
                  <a:ln w="11430"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LEVANTAMIENTO DE LA INFORMACIÓN</a:t>
              </a: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505694" y="4149080"/>
            <a:ext cx="8538366" cy="2332171"/>
            <a:chOff x="586221" y="4397061"/>
            <a:chExt cx="8538366" cy="2332171"/>
          </a:xfrm>
        </p:grpSpPr>
        <p:sp>
          <p:nvSpPr>
            <p:cNvPr id="73" name="4 Abrir corchete"/>
            <p:cNvSpPr/>
            <p:nvPr/>
          </p:nvSpPr>
          <p:spPr>
            <a:xfrm rot="5400000" flipV="1">
              <a:off x="4372512" y="1050289"/>
              <a:ext cx="560030" cy="8132612"/>
            </a:xfrm>
            <a:prstGeom prst="leftBracket">
              <a:avLst>
                <a:gd name="adj" fmla="val 383611"/>
              </a:avLst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84000">
                  <a:schemeClr val="accent2">
                    <a:shade val="67500"/>
                    <a:satMod val="115000"/>
                    <a:lumMod val="2000"/>
                    <a:lumOff val="98000"/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EC" kern="0">
                <a:solidFill>
                  <a:prstClr val="black"/>
                </a:solidFill>
              </a:endParaRPr>
            </a:p>
          </p:txBody>
        </p:sp>
        <p:grpSp>
          <p:nvGrpSpPr>
            <p:cNvPr id="56" name="1 Grupo"/>
            <p:cNvGrpSpPr/>
            <p:nvPr/>
          </p:nvGrpSpPr>
          <p:grpSpPr>
            <a:xfrm>
              <a:off x="3776572" y="4849200"/>
              <a:ext cx="1702448" cy="1066162"/>
              <a:chOff x="1500465" y="901532"/>
              <a:chExt cx="1609970" cy="952167"/>
            </a:xfrm>
            <a:effectLst/>
          </p:grpSpPr>
          <p:sp>
            <p:nvSpPr>
              <p:cNvPr id="57" name="2 Elipse"/>
              <p:cNvSpPr/>
              <p:nvPr/>
            </p:nvSpPr>
            <p:spPr>
              <a:xfrm>
                <a:off x="1500465" y="901532"/>
                <a:ext cx="1609970" cy="952167"/>
              </a:xfrm>
              <a:prstGeom prst="ellipse">
                <a:avLst/>
              </a:prstGeom>
              <a:solidFill>
                <a:srgbClr val="D2BC84"/>
              </a:solidFill>
              <a:ln w="25400" cap="flat" cmpd="sng" algn="ctr">
                <a:noFill/>
                <a:prstDash val="solid"/>
              </a:ln>
              <a:effectLst>
                <a:outerShdw blurRad="63500" dir="5400000" algn="ctr" rotWithShape="0">
                  <a:sysClr val="windowText" lastClr="000000">
                    <a:alpha val="43000"/>
                  </a:sys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s-EC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3 Elipse"/>
              <p:cNvSpPr/>
              <p:nvPr/>
            </p:nvSpPr>
            <p:spPr>
              <a:xfrm>
                <a:off x="1544971" y="952094"/>
                <a:ext cx="1514432" cy="836437"/>
              </a:xfrm>
              <a:prstGeom prst="ellipse">
                <a:avLst/>
              </a:prstGeom>
              <a:gradFill flip="none" rotWithShape="1">
                <a:gsLst>
                  <a:gs pos="0">
                    <a:srgbClr val="EDBB2F"/>
                  </a:gs>
                  <a:gs pos="26000">
                    <a:srgbClr val="D7A645">
                      <a:lumMod val="100000"/>
                    </a:srgbClr>
                  </a:gs>
                  <a:gs pos="48000">
                    <a:srgbClr val="997637"/>
                  </a:gs>
                  <a:gs pos="68000">
                    <a:srgbClr val="644E27">
                      <a:lumMod val="100000"/>
                    </a:srgbClr>
                  </a:gs>
                  <a:gs pos="100000">
                    <a:srgbClr val="2F2617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h="44450" prst="coolSlant"/>
                <a:bevelB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s-EC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4 CuadroTexto"/>
            <p:cNvSpPr txBox="1"/>
            <p:nvPr/>
          </p:nvSpPr>
          <p:spPr bwMode="auto">
            <a:xfrm>
              <a:off x="3801489" y="5236481"/>
              <a:ext cx="1668814" cy="307777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400" b="1" kern="0" dirty="0">
                  <a:ln w="11430"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IMPLEMENTACIÓN</a:t>
              </a:r>
              <a:endParaRPr lang="es-EC" sz="14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61" name="46 Flecha abajo"/>
            <p:cNvSpPr/>
            <p:nvPr/>
          </p:nvSpPr>
          <p:spPr>
            <a:xfrm rot="10800000" flipV="1">
              <a:off x="4365286" y="4397061"/>
              <a:ext cx="494746" cy="442802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alpha val="1000"/>
                  </a:schemeClr>
                </a:gs>
                <a:gs pos="50000">
                  <a:schemeClr val="tx1">
                    <a:alpha val="31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s-ES" kern="0">
                <a:solidFill>
                  <a:prstClr val="black"/>
                </a:solidFill>
              </a:endParaRPr>
            </a:p>
          </p:txBody>
        </p:sp>
        <p:sp>
          <p:nvSpPr>
            <p:cNvPr id="63" name="1 Título"/>
            <p:cNvSpPr txBox="1">
              <a:spLocks/>
            </p:cNvSpPr>
            <p:nvPr/>
          </p:nvSpPr>
          <p:spPr>
            <a:xfrm>
              <a:off x="4860032" y="6330521"/>
              <a:ext cx="2415272" cy="394923"/>
            </a:xfrm>
            <a:prstGeom prst="round2SameRect">
              <a:avLst>
                <a:gd name="adj1" fmla="val 41677"/>
                <a:gd name="adj2" fmla="val 0"/>
              </a:avLst>
            </a:prstGeom>
            <a:solidFill>
              <a:srgbClr val="2C778C"/>
            </a:solidFill>
            <a:ln w="38100">
              <a:noFill/>
            </a:ln>
            <a:effectLst>
              <a:glow rad="76200">
                <a:sysClr val="window" lastClr="FFFFFF">
                  <a:alpha val="83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900" b="1" kern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 fontAlgn="base">
                <a:spcBef>
                  <a:spcPts val="400"/>
                </a:spcBef>
                <a:spcAft>
                  <a:spcPts val="400"/>
                </a:spcAft>
                <a:buClr>
                  <a:srgbClr val="C0504D">
                    <a:lumMod val="75000"/>
                  </a:srgbClr>
                </a:buClr>
                <a:buSzPct val="120000"/>
                <a:tabLst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1400" dirty="0"/>
                <a:t>INDUCCIÓN</a:t>
              </a:r>
            </a:p>
          </p:txBody>
        </p:sp>
        <p:sp>
          <p:nvSpPr>
            <p:cNvPr id="65" name="29 CuadroTexto"/>
            <p:cNvSpPr txBox="1">
              <a:spLocks noChangeArrowheads="1"/>
            </p:cNvSpPr>
            <p:nvPr/>
          </p:nvSpPr>
          <p:spPr bwMode="auto">
            <a:xfrm>
              <a:off x="2008833" y="6326735"/>
              <a:ext cx="2415272" cy="40249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C778C"/>
            </a:solidFill>
            <a:ln w="38100">
              <a:noFill/>
            </a:ln>
            <a:effectLst>
              <a:glow rad="76200">
                <a:sysClr val="window" lastClr="FFFFFF">
                  <a:alpha val="83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 fontAlgn="base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C0504D">
                    <a:lumMod val="75000"/>
                  </a:srgbClr>
                </a:buClr>
                <a:buSzPct val="120000"/>
                <a:tabLst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 b="1" kern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dirty="0"/>
                <a:t>PLANIFICACIÓN </a:t>
              </a:r>
            </a:p>
          </p:txBody>
        </p:sp>
        <p:sp>
          <p:nvSpPr>
            <p:cNvPr id="66" name="29 CuadroTexto"/>
            <p:cNvSpPr txBox="1">
              <a:spLocks noChangeArrowheads="1"/>
            </p:cNvSpPr>
            <p:nvPr/>
          </p:nvSpPr>
          <p:spPr bwMode="auto">
            <a:xfrm>
              <a:off x="6709315" y="5399900"/>
              <a:ext cx="2415272" cy="889388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F2F2F2"/>
            </a:solidFill>
            <a:ln w="28575">
              <a:solidFill>
                <a:srgbClr val="000000">
                  <a:alpha val="27843"/>
                </a:srgbClr>
              </a:solidFill>
              <a:miter lim="800000"/>
              <a:headEnd/>
              <a:tailEnd/>
            </a:ln>
            <a:effectLst>
              <a:glow rad="101600">
                <a:sysClr val="window" lastClr="FFFFFF">
                  <a:alpha val="40000"/>
                </a:sysClr>
              </a:glow>
            </a:effectLst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6pPr marL="0" lvl="5" indent="0" algn="ctr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C0504D">
                    <a:lumMod val="75000"/>
                  </a:srgbClr>
                </a:buClr>
                <a:buSzPct val="150000"/>
                <a:buFont typeface="Wingdings" pitchFamily="2" charset="2"/>
                <a:buNone/>
                <a:defRPr sz="1100" b="1">
                  <a:solidFill>
                    <a:prstClr val="black"/>
                  </a:solidFill>
                  <a:latin typeface="Calibri" pitchFamily="34" charset="0"/>
                </a:defRPr>
              </a:lvl6pPr>
            </a:lstStyle>
            <a:p>
              <a:pPr lvl="5">
                <a:lnSpc>
                  <a:spcPct val="90000"/>
                </a:lnSpc>
              </a:pPr>
              <a:r>
                <a:rPr lang="es-ES" sz="1300" dirty="0"/>
                <a:t>PERSONAS, PROCESOS, AMBIENTE ORGANIZACIONAL</a:t>
              </a:r>
            </a:p>
          </p:txBody>
        </p:sp>
        <p:sp>
          <p:nvSpPr>
            <p:cNvPr id="69" name="Forma libre 68"/>
            <p:cNvSpPr/>
            <p:nvPr/>
          </p:nvSpPr>
          <p:spPr>
            <a:xfrm rot="2469405" flipV="1">
              <a:off x="3757172" y="5685533"/>
              <a:ext cx="238472" cy="825203"/>
            </a:xfrm>
            <a:custGeom>
              <a:avLst/>
              <a:gdLst>
                <a:gd name="connsiteX0" fmla="*/ 1447800 w 1447800"/>
                <a:gd name="connsiteY0" fmla="*/ 876300 h 876300"/>
                <a:gd name="connsiteX1" fmla="*/ 0 w 1447800"/>
                <a:gd name="connsiteY1" fmla="*/ 876300 h 876300"/>
                <a:gd name="connsiteX2" fmla="*/ 0 w 1447800"/>
                <a:gd name="connsiteY2" fmla="*/ 0 h 876300"/>
                <a:gd name="connsiteX0" fmla="*/ 0 w 0"/>
                <a:gd name="connsiteY0" fmla="*/ 876300 h 876300"/>
                <a:gd name="connsiteX1" fmla="*/ 0 w 0"/>
                <a:gd name="connsiteY1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76300">
                  <a:moveTo>
                    <a:pt x="0" y="87630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Redondear rectángulo de esquina del mismo lado 73"/>
            <p:cNvSpPr/>
            <p:nvPr/>
          </p:nvSpPr>
          <p:spPr>
            <a:xfrm>
              <a:off x="2143143" y="6111010"/>
              <a:ext cx="383732" cy="22783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5" algn="ctr">
                <a:lnSpc>
                  <a:spcPct val="90000"/>
                </a:lnSpc>
                <a:spcBef>
                  <a:spcPct val="0"/>
                </a:spcBef>
              </a:pPr>
              <a:r>
                <a:rPr lang="es-EC" sz="1400" b="1" dirty="0">
                  <a:solidFill>
                    <a:schemeClr val="bg1"/>
                  </a:solidFill>
                </a:rPr>
                <a:t>1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dondear rectángulo de esquina del mismo lado 74"/>
            <p:cNvSpPr/>
            <p:nvPr/>
          </p:nvSpPr>
          <p:spPr>
            <a:xfrm>
              <a:off x="5144751" y="6111010"/>
              <a:ext cx="383732" cy="22783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5" algn="ctr">
                <a:lnSpc>
                  <a:spcPct val="90000"/>
                </a:lnSpc>
                <a:spcBef>
                  <a:spcPct val="0"/>
                </a:spcBef>
              </a:pPr>
              <a:r>
                <a:rPr lang="es-EC" sz="1400" b="1" dirty="0">
                  <a:solidFill>
                    <a:schemeClr val="bg1"/>
                  </a:solidFill>
                </a:rPr>
                <a:t>2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Forma libre 68"/>
          <p:cNvSpPr/>
          <p:nvPr/>
        </p:nvSpPr>
        <p:spPr>
          <a:xfrm rot="19130595" flipH="1" flipV="1">
            <a:off x="5326319" y="5424262"/>
            <a:ext cx="238472" cy="825203"/>
          </a:xfrm>
          <a:custGeom>
            <a:avLst/>
            <a:gdLst>
              <a:gd name="connsiteX0" fmla="*/ 1447800 w 1447800"/>
              <a:gd name="connsiteY0" fmla="*/ 876300 h 876300"/>
              <a:gd name="connsiteX1" fmla="*/ 0 w 1447800"/>
              <a:gd name="connsiteY1" fmla="*/ 876300 h 876300"/>
              <a:gd name="connsiteX2" fmla="*/ 0 w 1447800"/>
              <a:gd name="connsiteY2" fmla="*/ 0 h 876300"/>
              <a:gd name="connsiteX0" fmla="*/ 0 w 0"/>
              <a:gd name="connsiteY0" fmla="*/ 876300 h 876300"/>
              <a:gd name="connsiteX1" fmla="*/ 0 w 0"/>
              <a:gd name="connsiteY1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76300">
                <a:moveTo>
                  <a:pt x="0" y="8763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816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3037</TotalTime>
  <Words>2329</Words>
  <Application>Microsoft Office PowerPoint</Application>
  <PresentationFormat>On-screen Show (4:3)</PresentationFormat>
  <Paragraphs>533</Paragraphs>
  <Slides>49</Slides>
  <Notes>12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Times New Roman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OBJETIVOS DE LA INVESTIGACIÓN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Justificación</vt:lpstr>
      <vt:lpstr>PowerPoint Presentation</vt:lpstr>
      <vt:lpstr>OBJETIVOS DE LA INVESTIGACIÓN</vt:lpstr>
      <vt:lpstr>Principio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Enriquez Nicolalde</dc:creator>
  <cp:lastModifiedBy>Diego Vega</cp:lastModifiedBy>
  <cp:revision>513</cp:revision>
  <dcterms:created xsi:type="dcterms:W3CDTF">2015-05-27T19:08:08Z</dcterms:created>
  <dcterms:modified xsi:type="dcterms:W3CDTF">2018-05-04T16:38:41Z</dcterms:modified>
</cp:coreProperties>
</file>