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744" r:id="rId3"/>
  </p:sldMasterIdLst>
  <p:notesMasterIdLst>
    <p:notesMasterId r:id="rId39"/>
  </p:notesMasterIdLst>
  <p:sldIdLst>
    <p:sldId id="257" r:id="rId4"/>
    <p:sldId id="292" r:id="rId5"/>
    <p:sldId id="297" r:id="rId6"/>
    <p:sldId id="306" r:id="rId7"/>
    <p:sldId id="296" r:id="rId8"/>
    <p:sldId id="300" r:id="rId9"/>
    <p:sldId id="299" r:id="rId10"/>
    <p:sldId id="339" r:id="rId11"/>
    <p:sldId id="308" r:id="rId12"/>
    <p:sldId id="311" r:id="rId13"/>
    <p:sldId id="313" r:id="rId14"/>
    <p:sldId id="348" r:id="rId15"/>
    <p:sldId id="349" r:id="rId16"/>
    <p:sldId id="344" r:id="rId17"/>
    <p:sldId id="350" r:id="rId18"/>
    <p:sldId id="317" r:id="rId19"/>
    <p:sldId id="318" r:id="rId20"/>
    <p:sldId id="319"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46" r:id="rId38"/>
  </p:sldIdLst>
  <p:sldSz cx="12192000" cy="6858000"/>
  <p:notesSz cx="6858000" cy="88915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99"/>
    <a:srgbClr val="99CCFF"/>
    <a:srgbClr val="3A867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33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xxx\Desktop\Analisis%20fianciero%20Valido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a:t>CAPITAL DE TRABAJO</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Año</c:v>
          </c:tx>
          <c:spPr>
            <a:solidFill>
              <a:schemeClr val="accent1"/>
            </a:solidFill>
            <a:ln>
              <a:noFill/>
            </a:ln>
            <a:effectLst/>
            <a:sp3d/>
          </c:spPr>
          <c:invertIfNegative val="0"/>
          <c:dLbls>
            <c:spPr>
              <a:noFill/>
              <a:ln>
                <a:noFill/>
              </a:ln>
              <a:effectLst/>
            </c:spPr>
            <c:txPr>
              <a:bodyPr rot="0" vert="horz"/>
              <a:lstStyle/>
              <a:p>
                <a:pPr>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INDICADORES!$J$6:$J$8</c:f>
              <c:numCache>
                <c:formatCode>General</c:formatCode>
                <c:ptCount val="3"/>
                <c:pt idx="0">
                  <c:v>2015</c:v>
                </c:pt>
                <c:pt idx="1">
                  <c:v>2015</c:v>
                </c:pt>
                <c:pt idx="2">
                  <c:v>2016</c:v>
                </c:pt>
              </c:numCache>
            </c:numRef>
          </c:val>
          <c:extLst xmlns:c16r2="http://schemas.microsoft.com/office/drawing/2015/06/chart">
            <c:ext xmlns:c16="http://schemas.microsoft.com/office/drawing/2014/chart" uri="{C3380CC4-5D6E-409C-BE32-E72D297353CC}">
              <c16:uniqueId val="{00000000-6F9D-47ED-9616-C72064F8F825}"/>
            </c:ext>
          </c:extLst>
        </c:ser>
        <c:ser>
          <c:idx val="1"/>
          <c:order val="1"/>
          <c:tx>
            <c:v>Dòlares</c:v>
          </c:tx>
          <c:spPr>
            <a:solidFill>
              <a:schemeClr val="accent2"/>
            </a:solidFill>
            <a:ln>
              <a:noFill/>
            </a:ln>
            <a:effectLst/>
            <a:sp3d/>
          </c:spPr>
          <c:invertIfNegative val="0"/>
          <c:dLbls>
            <c:spPr>
              <a:noFill/>
              <a:ln>
                <a:noFill/>
              </a:ln>
              <a:effectLst/>
            </c:spPr>
            <c:txPr>
              <a:bodyPr rot="0" vert="horz"/>
              <a:lstStyle/>
              <a:p>
                <a:pPr>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INDICADORES!$K$6:$K$8</c:f>
              <c:numCache>
                <c:formatCode>#,##0.00</c:formatCode>
                <c:ptCount val="3"/>
                <c:pt idx="0">
                  <c:v>-809455.27199999976</c:v>
                </c:pt>
                <c:pt idx="1">
                  <c:v>645573.76695999992</c:v>
                </c:pt>
                <c:pt idx="2">
                  <c:v>-1892126.669999999</c:v>
                </c:pt>
              </c:numCache>
            </c:numRef>
          </c:val>
          <c:extLst xmlns:c16r2="http://schemas.microsoft.com/office/drawing/2015/06/chart">
            <c:ext xmlns:c16="http://schemas.microsoft.com/office/drawing/2014/chart" uri="{C3380CC4-5D6E-409C-BE32-E72D297353CC}">
              <c16:uniqueId val="{00000001-6F9D-47ED-9616-C72064F8F825}"/>
            </c:ext>
          </c:extLst>
        </c:ser>
        <c:dLbls>
          <c:showLegendKey val="0"/>
          <c:showVal val="1"/>
          <c:showCatName val="0"/>
          <c:showSerName val="0"/>
          <c:showPercent val="0"/>
          <c:showBubbleSize val="0"/>
        </c:dLbls>
        <c:gapWidth val="150"/>
        <c:shape val="box"/>
        <c:axId val="367319296"/>
        <c:axId val="367472640"/>
        <c:axId val="0"/>
      </c:bar3DChart>
      <c:catAx>
        <c:axId val="367319296"/>
        <c:scaling>
          <c:orientation val="minMax"/>
        </c:scaling>
        <c:delete val="0"/>
        <c:axPos val="b"/>
        <c:majorTickMark val="none"/>
        <c:minorTickMark val="none"/>
        <c:tickLblPos val="nextTo"/>
        <c:spPr>
          <a:noFill/>
          <a:ln>
            <a:noFill/>
          </a:ln>
          <a:effectLst/>
        </c:spPr>
        <c:txPr>
          <a:bodyPr rot="-60000000" vert="horz"/>
          <a:lstStyle/>
          <a:p>
            <a:pPr>
              <a:defRPr/>
            </a:pPr>
            <a:endParaRPr lang="es-ES"/>
          </a:p>
        </c:txPr>
        <c:crossAx val="367472640"/>
        <c:crosses val="autoZero"/>
        <c:auto val="1"/>
        <c:lblAlgn val="ctr"/>
        <c:lblOffset val="100"/>
        <c:noMultiLvlLbl val="0"/>
      </c:catAx>
      <c:valAx>
        <c:axId val="367472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s-ES"/>
          </a:p>
        </c:txPr>
        <c:crossAx val="3673192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accent6">
              <a:lumMod val="75000"/>
            </a:schemeClr>
          </a:solidFill>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a:t>RAZÒN CORRIENTE </a:t>
            </a:r>
          </a:p>
        </c:rich>
      </c:tx>
      <c:layout>
        <c:manualLayout>
          <c:xMode val="edge"/>
          <c:yMode val="edge"/>
          <c:x val="0.28529768612257178"/>
          <c:y val="2.7777777777777776E-2"/>
        </c:manualLayout>
      </c:layout>
      <c:overlay val="0"/>
      <c:spPr>
        <a:noFill/>
        <a:ln>
          <a:noFill/>
        </a:ln>
        <a:effectLst/>
      </c:spPr>
    </c:title>
    <c:autoTitleDeleted val="0"/>
    <c:plotArea>
      <c:layout/>
      <c:barChart>
        <c:barDir val="col"/>
        <c:grouping val="clustered"/>
        <c:varyColors val="0"/>
        <c:ser>
          <c:idx val="0"/>
          <c:order val="0"/>
          <c:tx>
            <c:v>Dòlares</c:v>
          </c:tx>
          <c:spPr>
            <a:solidFill>
              <a:schemeClr val="accent1"/>
            </a:solidFill>
            <a:ln>
              <a:noFill/>
            </a:ln>
            <a:effectLst/>
          </c:spPr>
          <c:invertIfNegative val="0"/>
          <c:dPt>
            <c:idx val="0"/>
            <c:invertIfNegative val="0"/>
            <c:bubble3D val="0"/>
            <c:spPr>
              <a:solidFill>
                <a:schemeClr val="accent6"/>
              </a:solidFill>
              <a:ln>
                <a:noFill/>
              </a:ln>
              <a:effectLst/>
            </c:spPr>
            <c:extLst xmlns:c16r2="http://schemas.microsoft.com/office/drawing/2015/06/chart">
              <c:ext xmlns:c16="http://schemas.microsoft.com/office/drawing/2014/chart" uri="{C3380CC4-5D6E-409C-BE32-E72D297353CC}">
                <c16:uniqueId val="{00000001-B699-451B-99F7-C83F9D62769B}"/>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B699-451B-99F7-C83F9D62769B}"/>
              </c:ext>
            </c:extLst>
          </c:dPt>
          <c:dPt>
            <c:idx val="2"/>
            <c:invertIfNegative val="0"/>
            <c:bubble3D val="0"/>
            <c:spPr>
              <a:solidFill>
                <a:schemeClr val="accent6">
                  <a:lumMod val="50000"/>
                </a:schemeClr>
              </a:solidFill>
              <a:ln>
                <a:noFill/>
              </a:ln>
              <a:effectLst/>
            </c:spPr>
            <c:extLst xmlns:c16r2="http://schemas.microsoft.com/office/drawing/2015/06/chart">
              <c:ext xmlns:c16="http://schemas.microsoft.com/office/drawing/2014/chart" uri="{C3380CC4-5D6E-409C-BE32-E72D297353CC}">
                <c16:uniqueId val="{00000005-B699-451B-99F7-C83F9D62769B}"/>
              </c:ext>
            </c:extLst>
          </c:dPt>
          <c:cat>
            <c:numRef>
              <c:f>INDICADORES!$J$11:$J$13</c:f>
              <c:numCache>
                <c:formatCode>General</c:formatCode>
                <c:ptCount val="3"/>
                <c:pt idx="0">
                  <c:v>2014</c:v>
                </c:pt>
                <c:pt idx="1">
                  <c:v>2015</c:v>
                </c:pt>
                <c:pt idx="2">
                  <c:v>2016</c:v>
                </c:pt>
              </c:numCache>
            </c:numRef>
          </c:cat>
          <c:val>
            <c:numRef>
              <c:f>INDICADORES!$K$11:$K$13</c:f>
              <c:numCache>
                <c:formatCode>#,##0.00</c:formatCode>
                <c:ptCount val="3"/>
                <c:pt idx="0">
                  <c:v>0.5432785555862808</c:v>
                </c:pt>
                <c:pt idx="1">
                  <c:v>1.4864158084760404</c:v>
                </c:pt>
                <c:pt idx="2">
                  <c:v>0.72638616223268648</c:v>
                </c:pt>
              </c:numCache>
            </c:numRef>
          </c:val>
          <c:extLst xmlns:c16r2="http://schemas.microsoft.com/office/drawing/2015/06/chart">
            <c:ext xmlns:c16="http://schemas.microsoft.com/office/drawing/2014/chart" uri="{C3380CC4-5D6E-409C-BE32-E72D297353CC}">
              <c16:uniqueId val="{00000006-B699-451B-99F7-C83F9D62769B}"/>
            </c:ext>
          </c:extLst>
        </c:ser>
        <c:dLbls>
          <c:showLegendKey val="0"/>
          <c:showVal val="0"/>
          <c:showCatName val="0"/>
          <c:showSerName val="0"/>
          <c:showPercent val="0"/>
          <c:showBubbleSize val="0"/>
        </c:dLbls>
        <c:gapWidth val="219"/>
        <c:overlap val="-27"/>
        <c:axId val="367505408"/>
        <c:axId val="367506944"/>
      </c:barChart>
      <c:catAx>
        <c:axId val="36750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S"/>
          </a:p>
        </c:txPr>
        <c:crossAx val="367506944"/>
        <c:crosses val="autoZero"/>
        <c:auto val="1"/>
        <c:lblAlgn val="ctr"/>
        <c:lblOffset val="100"/>
        <c:noMultiLvlLbl val="0"/>
      </c:catAx>
      <c:valAx>
        <c:axId val="3675069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s-ES"/>
          </a:p>
        </c:txPr>
        <c:crossAx val="3675054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dTable>
      <c:spPr>
        <a:noFill/>
        <a:ln>
          <a:noFill/>
        </a:ln>
        <a:effectLst/>
      </c:spPr>
    </c:plotArea>
    <c:plotVisOnly val="1"/>
    <c:dispBlanksAs val="gap"/>
    <c:showDLblsOverMax val="0"/>
  </c:chart>
  <c:spPr>
    <a:noFill/>
    <a:ln>
      <a:noFill/>
    </a:ln>
    <a:effectLst/>
  </c:spPr>
  <c:txPr>
    <a:bodyPr/>
    <a:lstStyle/>
    <a:p>
      <a:pPr>
        <a:defRPr>
          <a:solidFill>
            <a:schemeClr val="accent6">
              <a:lumMod val="75000"/>
            </a:schemeClr>
          </a:solidFill>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a:t>PRUEBA ACIDA</a:t>
            </a:r>
          </a:p>
        </c:rich>
      </c:tx>
      <c:overlay val="0"/>
      <c:spPr>
        <a:noFill/>
        <a:ln>
          <a:noFill/>
        </a:ln>
        <a:effectLst/>
      </c:spPr>
    </c:title>
    <c:autoTitleDeleted val="0"/>
    <c:plotArea>
      <c:layout/>
      <c:barChart>
        <c:barDir val="col"/>
        <c:grouping val="clustered"/>
        <c:varyColors val="0"/>
        <c:ser>
          <c:idx val="0"/>
          <c:order val="0"/>
          <c:tx>
            <c:v>Dòlares</c:v>
          </c:tx>
          <c:spPr>
            <a:solidFill>
              <a:schemeClr val="accent1"/>
            </a:solidFill>
            <a:ln>
              <a:noFill/>
            </a:ln>
            <a:effectLst/>
          </c:spPr>
          <c:invertIfNegative val="0"/>
          <c:cat>
            <c:numRef>
              <c:f>INDICADORES!$K$15:$K$17</c:f>
              <c:numCache>
                <c:formatCode>General</c:formatCode>
                <c:ptCount val="3"/>
                <c:pt idx="0">
                  <c:v>2014</c:v>
                </c:pt>
                <c:pt idx="1">
                  <c:v>2015</c:v>
                </c:pt>
                <c:pt idx="2">
                  <c:v>2016</c:v>
                </c:pt>
              </c:numCache>
            </c:numRef>
          </c:cat>
          <c:val>
            <c:numRef>
              <c:f>INDICADORES!$L$15:$L$17</c:f>
              <c:numCache>
                <c:formatCode>#,##0.00</c:formatCode>
                <c:ptCount val="3"/>
                <c:pt idx="0">
                  <c:v>0.41081951277637019</c:v>
                </c:pt>
                <c:pt idx="1">
                  <c:v>1.2927845601173753</c:v>
                </c:pt>
                <c:pt idx="2">
                  <c:v>0.33151011900696581</c:v>
                </c:pt>
              </c:numCache>
            </c:numRef>
          </c:val>
          <c:extLst xmlns:c16r2="http://schemas.microsoft.com/office/drawing/2015/06/chart">
            <c:ext xmlns:c16="http://schemas.microsoft.com/office/drawing/2014/chart" uri="{C3380CC4-5D6E-409C-BE32-E72D297353CC}">
              <c16:uniqueId val="{00000000-A067-4DA8-AE56-F75F06FDD937}"/>
            </c:ext>
          </c:extLst>
        </c:ser>
        <c:dLbls>
          <c:showLegendKey val="0"/>
          <c:showVal val="0"/>
          <c:showCatName val="0"/>
          <c:showSerName val="0"/>
          <c:showPercent val="0"/>
          <c:showBubbleSize val="0"/>
        </c:dLbls>
        <c:gapWidth val="219"/>
        <c:overlap val="-27"/>
        <c:axId val="368786432"/>
        <c:axId val="368796416"/>
      </c:barChart>
      <c:catAx>
        <c:axId val="36878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S"/>
          </a:p>
        </c:txPr>
        <c:crossAx val="368796416"/>
        <c:crosses val="autoZero"/>
        <c:auto val="1"/>
        <c:lblAlgn val="ctr"/>
        <c:lblOffset val="100"/>
        <c:noMultiLvlLbl val="0"/>
      </c:catAx>
      <c:valAx>
        <c:axId val="3687964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s-ES"/>
          </a:p>
        </c:txPr>
        <c:crossAx val="3687864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dTable>
      <c:spPr>
        <a:noFill/>
        <a:ln>
          <a:noFill/>
        </a:ln>
        <a:effectLst/>
      </c:spPr>
    </c:plotArea>
    <c:plotVisOnly val="1"/>
    <c:dispBlanksAs val="gap"/>
    <c:showDLblsOverMax val="0"/>
  </c:chart>
  <c:spPr>
    <a:noFill/>
    <a:ln>
      <a:noFill/>
    </a:ln>
    <a:effectLst/>
  </c:spPr>
  <c:txPr>
    <a:bodyPr/>
    <a:lstStyle/>
    <a:p>
      <a:pPr>
        <a:defRPr>
          <a:solidFill>
            <a:schemeClr val="accent6">
              <a:lumMod val="75000"/>
            </a:schemeClr>
          </a:solidFill>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2014</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accent6">
                        <a:lumMod val="7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INDICADORES!$B$21:$C$23</c:f>
              <c:strCache>
                <c:ptCount val="3"/>
                <c:pt idx="0">
                  <c:v>ENDEUDAMIENTO A CORTO PLAZO</c:v>
                </c:pt>
                <c:pt idx="1">
                  <c:v>ENDEUDAMIENTO A LARGO PLAZO</c:v>
                </c:pt>
                <c:pt idx="2">
                  <c:v>FINANCIAMIENTO PROPIO</c:v>
                </c:pt>
              </c:strCache>
              <c:extLst xmlns:c16r2="http://schemas.microsoft.com/office/drawing/2015/06/chart"/>
            </c:strRef>
          </c:cat>
          <c:val>
            <c:numRef>
              <c:f>INDICADORES!$D$21:$D$23</c:f>
              <c:numCache>
                <c:formatCode>0.00%</c:formatCode>
                <c:ptCount val="3"/>
                <c:pt idx="0">
                  <c:v>0.45028879775432101</c:v>
                </c:pt>
                <c:pt idx="1">
                  <c:v>0.10634991544326394</c:v>
                </c:pt>
                <c:pt idx="2">
                  <c:v>0.43864093530588377</c:v>
                </c:pt>
              </c:numCache>
            </c:numRef>
          </c:val>
          <c:extLst xmlns:c16r2="http://schemas.microsoft.com/office/drawing/2015/06/chart">
            <c:ext xmlns:c16="http://schemas.microsoft.com/office/drawing/2014/chart" uri="{C3380CC4-5D6E-409C-BE32-E72D297353CC}">
              <c16:uniqueId val="{00000000-5CFD-4143-AD28-7CE09F8E672D}"/>
            </c:ext>
          </c:extLst>
        </c:ser>
        <c:ser>
          <c:idx val="1"/>
          <c:order val="1"/>
          <c:tx>
            <c:v>2015</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accent6">
                        <a:lumMod val="7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INDICADORES!$B$21:$C$23</c:f>
              <c:strCache>
                <c:ptCount val="3"/>
                <c:pt idx="0">
                  <c:v>ENDEUDAMIENTO A CORTO PLAZO</c:v>
                </c:pt>
                <c:pt idx="1">
                  <c:v>ENDEUDAMIENTO A LARGO PLAZO</c:v>
                </c:pt>
                <c:pt idx="2">
                  <c:v>FINANCIAMIENTO PROPIO</c:v>
                </c:pt>
              </c:strCache>
              <c:extLst xmlns:c16r2="http://schemas.microsoft.com/office/drawing/2015/06/chart"/>
            </c:strRef>
          </c:cat>
          <c:val>
            <c:numRef>
              <c:f>INDICADORES!$E$21:$E$23</c:f>
              <c:numCache>
                <c:formatCode>0.00%</c:formatCode>
                <c:ptCount val="3"/>
                <c:pt idx="0">
                  <c:v>0.2344429106084058</c:v>
                </c:pt>
                <c:pt idx="1">
                  <c:v>0.36438039784123921</c:v>
                </c:pt>
                <c:pt idx="2">
                  <c:v>0.40117667830912013</c:v>
                </c:pt>
              </c:numCache>
            </c:numRef>
          </c:val>
          <c:extLst xmlns:c16r2="http://schemas.microsoft.com/office/drawing/2015/06/chart">
            <c:ext xmlns:c16="http://schemas.microsoft.com/office/drawing/2014/chart" uri="{C3380CC4-5D6E-409C-BE32-E72D297353CC}">
              <c16:uniqueId val="{00000001-5CFD-4143-AD28-7CE09F8E672D}"/>
            </c:ext>
          </c:extLst>
        </c:ser>
        <c:ser>
          <c:idx val="2"/>
          <c:order val="2"/>
          <c:tx>
            <c:v>2016</c:v>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accent6">
                        <a:lumMod val="7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INDICADORES!$B$21:$C$23</c:f>
              <c:strCache>
                <c:ptCount val="3"/>
                <c:pt idx="0">
                  <c:v>ENDEUDAMIENTO A CORTO PLAZO</c:v>
                </c:pt>
                <c:pt idx="1">
                  <c:v>ENDEUDAMIENTO A LARGO PLAZO</c:v>
                </c:pt>
                <c:pt idx="2">
                  <c:v>FINANCIAMIENTO PROPIO</c:v>
                </c:pt>
              </c:strCache>
              <c:extLst xmlns:c16r2="http://schemas.microsoft.com/office/drawing/2015/06/chart"/>
            </c:strRef>
          </c:cat>
          <c:val>
            <c:numRef>
              <c:f>INDICADORES!$F$21:$F$23</c:f>
              <c:numCache>
                <c:formatCode>0.00%</c:formatCode>
                <c:ptCount val="3"/>
                <c:pt idx="0">
                  <c:v>0.58444293816754245</c:v>
                </c:pt>
                <c:pt idx="1">
                  <c:v>0.22420068505429333</c:v>
                </c:pt>
                <c:pt idx="2">
                  <c:v>0.19135637677816428</c:v>
                </c:pt>
              </c:numCache>
            </c:numRef>
          </c:val>
          <c:extLst xmlns:c16r2="http://schemas.microsoft.com/office/drawing/2015/06/chart">
            <c:ext xmlns:c16="http://schemas.microsoft.com/office/drawing/2014/chart" uri="{C3380CC4-5D6E-409C-BE32-E72D297353CC}">
              <c16:uniqueId val="{00000002-5CFD-4143-AD28-7CE09F8E672D}"/>
            </c:ext>
          </c:extLst>
        </c:ser>
        <c:dLbls>
          <c:dLblPos val="outEnd"/>
          <c:showLegendKey val="0"/>
          <c:showVal val="1"/>
          <c:showCatName val="0"/>
          <c:showSerName val="0"/>
          <c:showPercent val="0"/>
          <c:showBubbleSize val="0"/>
        </c:dLbls>
        <c:gapWidth val="182"/>
        <c:axId val="368847872"/>
        <c:axId val="368861952"/>
      </c:barChart>
      <c:catAx>
        <c:axId val="368847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s-ES"/>
          </a:p>
        </c:txPr>
        <c:crossAx val="368861952"/>
        <c:crosses val="autoZero"/>
        <c:auto val="1"/>
        <c:lblAlgn val="ctr"/>
        <c:lblOffset val="100"/>
        <c:noMultiLvlLbl val="0"/>
      </c:catAx>
      <c:valAx>
        <c:axId val="368861952"/>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6">
                    <a:lumMod val="75000"/>
                  </a:schemeClr>
                </a:solidFill>
                <a:latin typeface="+mn-lt"/>
                <a:ea typeface="+mn-ea"/>
                <a:cs typeface="+mn-cs"/>
              </a:defRPr>
            </a:pPr>
            <a:endParaRPr lang="es-ES"/>
          </a:p>
        </c:txPr>
        <c:crossAx val="3688478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rgbClr val="002060"/>
                </a:solidFill>
                <a:latin typeface="+mn-lt"/>
                <a:ea typeface="+mn-ea"/>
                <a:cs typeface="+mn-cs"/>
              </a:defRPr>
            </a:pPr>
            <a:endParaRPr lang="es-ES"/>
          </a:p>
        </c:txPr>
      </c:dTable>
      <c:spPr>
        <a:noFill/>
        <a:ln>
          <a:noFill/>
        </a:ln>
        <a:effectLst/>
      </c:spPr>
    </c:plotArea>
    <c:plotVisOnly val="1"/>
    <c:dispBlanksAs val="gap"/>
    <c:showDLblsOverMax val="0"/>
  </c:chart>
  <c:spPr>
    <a:noFill/>
    <a:ln>
      <a:noFill/>
    </a:ln>
    <a:effectLst/>
  </c:spPr>
  <c:txPr>
    <a:bodyPr/>
    <a:lstStyle/>
    <a:p>
      <a:pPr>
        <a:defRPr sz="1400">
          <a:solidFill>
            <a:schemeClr val="bg1"/>
          </a:solidFill>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s-ES">
                <a:solidFill>
                  <a:sysClr val="windowText" lastClr="000000"/>
                </a:solidFill>
              </a:rPr>
              <a:t>ROTACIÒN</a:t>
            </a:r>
            <a:r>
              <a:rPr lang="es-ES" baseline="0">
                <a:solidFill>
                  <a:sysClr val="windowText" lastClr="000000"/>
                </a:solidFill>
              </a:rPr>
              <a:t>  DE CARTERA Y PERIODO PROMEDIO DE COBRO </a:t>
            </a:r>
            <a:endParaRPr lang="es-ES">
              <a:solidFill>
                <a:sysClr val="windowText" lastClr="000000"/>
              </a:solidFill>
            </a:endParaRPr>
          </a:p>
        </c:rich>
      </c:tx>
      <c:layout>
        <c:manualLayout>
          <c:xMode val="edge"/>
          <c:yMode val="edge"/>
          <c:x val="0.13783333333333334"/>
          <c:y val="3.2407520488510366E-2"/>
        </c:manualLayout>
      </c:layout>
      <c:overlay val="0"/>
      <c:spPr>
        <a:noFill/>
        <a:ln>
          <a:noFill/>
        </a:ln>
        <a:effectLst/>
      </c:spPr>
    </c:title>
    <c:autoTitleDeleted val="0"/>
    <c:plotArea>
      <c:layout/>
      <c:barChart>
        <c:barDir val="col"/>
        <c:grouping val="clustered"/>
        <c:varyColors val="0"/>
        <c:ser>
          <c:idx val="0"/>
          <c:order val="0"/>
          <c:tx>
            <c:v>Veces</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INDICADORES!$J$22:$J$24</c:f>
              <c:numCache>
                <c:formatCode>General</c:formatCode>
                <c:ptCount val="3"/>
                <c:pt idx="0">
                  <c:v>2014</c:v>
                </c:pt>
                <c:pt idx="1">
                  <c:v>2015</c:v>
                </c:pt>
                <c:pt idx="2">
                  <c:v>2016</c:v>
                </c:pt>
              </c:numCache>
            </c:numRef>
          </c:cat>
          <c:val>
            <c:numRef>
              <c:f>INDICADORES!$K$22:$K$24</c:f>
              <c:numCache>
                <c:formatCode>_(* #,##0.00_);_(* \(#,##0.00\);_(* "-"??_);_(@_)</c:formatCode>
                <c:ptCount val="3"/>
                <c:pt idx="0">
                  <c:v>9.174662126667176</c:v>
                </c:pt>
                <c:pt idx="1">
                  <c:v>9.7170988638816915</c:v>
                </c:pt>
                <c:pt idx="2">
                  <c:v>3.4674631456253358</c:v>
                </c:pt>
              </c:numCache>
            </c:numRef>
          </c:val>
          <c:extLst xmlns:c16r2="http://schemas.microsoft.com/office/drawing/2015/06/chart">
            <c:ext xmlns:c16="http://schemas.microsoft.com/office/drawing/2014/chart" uri="{C3380CC4-5D6E-409C-BE32-E72D297353CC}">
              <c16:uniqueId val="{00000000-EBED-4E9C-8F35-7E4F380FEC2A}"/>
            </c:ext>
          </c:extLst>
        </c:ser>
        <c:ser>
          <c:idx val="1"/>
          <c:order val="1"/>
          <c:tx>
            <c:v>Dìas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INDICADORES!$J$22:$J$24</c:f>
              <c:numCache>
                <c:formatCode>General</c:formatCode>
                <c:ptCount val="3"/>
                <c:pt idx="0">
                  <c:v>2014</c:v>
                </c:pt>
                <c:pt idx="1">
                  <c:v>2015</c:v>
                </c:pt>
                <c:pt idx="2">
                  <c:v>2016</c:v>
                </c:pt>
              </c:numCache>
            </c:numRef>
          </c:cat>
          <c:val>
            <c:numRef>
              <c:f>INDICADORES!$L$22:$L$24</c:f>
              <c:numCache>
                <c:formatCode>#,##0</c:formatCode>
                <c:ptCount val="3"/>
                <c:pt idx="0">
                  <c:v>39.238502195478127</c:v>
                </c:pt>
                <c:pt idx="1">
                  <c:v>37.048094811313952</c:v>
                </c:pt>
                <c:pt idx="2">
                  <c:v>103.82230030452889</c:v>
                </c:pt>
              </c:numCache>
            </c:numRef>
          </c:val>
          <c:extLst xmlns:c16r2="http://schemas.microsoft.com/office/drawing/2015/06/chart">
            <c:ext xmlns:c16="http://schemas.microsoft.com/office/drawing/2014/chart" uri="{C3380CC4-5D6E-409C-BE32-E72D297353CC}">
              <c16:uniqueId val="{00000001-EBED-4E9C-8F35-7E4F380FEC2A}"/>
            </c:ext>
          </c:extLst>
        </c:ser>
        <c:dLbls>
          <c:dLblPos val="outEnd"/>
          <c:showLegendKey val="0"/>
          <c:showVal val="1"/>
          <c:showCatName val="0"/>
          <c:showSerName val="0"/>
          <c:showPercent val="0"/>
          <c:showBubbleSize val="0"/>
        </c:dLbls>
        <c:gapWidth val="219"/>
        <c:overlap val="-27"/>
        <c:axId val="368519424"/>
        <c:axId val="368533504"/>
      </c:barChart>
      <c:catAx>
        <c:axId val="36851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68533504"/>
        <c:crosses val="autoZero"/>
        <c:auto val="1"/>
        <c:lblAlgn val="ctr"/>
        <c:lblOffset val="100"/>
        <c:noMultiLvlLbl val="0"/>
      </c:catAx>
      <c:valAx>
        <c:axId val="36853350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685194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S"/>
          </a:p>
        </c:txPr>
      </c:dTable>
      <c:spPr>
        <a:noFill/>
        <a:ln>
          <a:noFill/>
        </a:ln>
        <a:effectLst/>
      </c:spPr>
    </c:plotArea>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s-ES"/>
              <a:t>ROTACIÒN DE INVENTARIOS</a:t>
            </a:r>
          </a:p>
        </c:rich>
      </c:tx>
      <c:overlay val="0"/>
      <c:spPr>
        <a:noFill/>
        <a:ln>
          <a:noFill/>
        </a:ln>
        <a:effectLst/>
      </c:spPr>
    </c:title>
    <c:autoTitleDeleted val="0"/>
    <c:plotArea>
      <c:layout>
        <c:manualLayout>
          <c:layoutTarget val="inner"/>
          <c:xMode val="edge"/>
          <c:yMode val="edge"/>
          <c:x val="0.13254199475065617"/>
          <c:y val="6.646644579263658E-2"/>
          <c:w val="0.83134689413823271"/>
          <c:h val="0.71233739225219794"/>
        </c:manualLayout>
      </c:layout>
      <c:barChart>
        <c:barDir val="col"/>
        <c:grouping val="clustered"/>
        <c:varyColors val="0"/>
        <c:ser>
          <c:idx val="0"/>
          <c:order val="0"/>
          <c:tx>
            <c:v>Veces</c:v>
          </c:tx>
          <c:spPr>
            <a:solidFill>
              <a:schemeClr val="accent1"/>
            </a:solidFill>
            <a:ln>
              <a:noFill/>
            </a:ln>
            <a:effectLst/>
          </c:spPr>
          <c:invertIfNegative val="0"/>
          <c:cat>
            <c:numRef>
              <c:f>INDICADORES!$H$39:$H$41</c:f>
              <c:numCache>
                <c:formatCode>General</c:formatCode>
                <c:ptCount val="3"/>
                <c:pt idx="0">
                  <c:v>2014</c:v>
                </c:pt>
                <c:pt idx="1">
                  <c:v>2015</c:v>
                </c:pt>
                <c:pt idx="2">
                  <c:v>2016</c:v>
                </c:pt>
              </c:numCache>
            </c:numRef>
          </c:cat>
          <c:val>
            <c:numRef>
              <c:f>INDICADORES!$I$39:$I$41</c:f>
              <c:numCache>
                <c:formatCode>#,##0.00</c:formatCode>
                <c:ptCount val="3"/>
                <c:pt idx="0" formatCode="0.00">
                  <c:v>79.489357233089322</c:v>
                </c:pt>
                <c:pt idx="1">
                  <c:v>57.472171426601356</c:v>
                </c:pt>
                <c:pt idx="2">
                  <c:v>2.9386636222726104</c:v>
                </c:pt>
              </c:numCache>
            </c:numRef>
          </c:val>
          <c:extLst xmlns:c16r2="http://schemas.microsoft.com/office/drawing/2015/06/chart">
            <c:ext xmlns:c16="http://schemas.microsoft.com/office/drawing/2014/chart" uri="{C3380CC4-5D6E-409C-BE32-E72D297353CC}">
              <c16:uniqueId val="{00000000-44DE-4AA4-BBD6-8CA58C54F657}"/>
            </c:ext>
          </c:extLst>
        </c:ser>
        <c:ser>
          <c:idx val="1"/>
          <c:order val="1"/>
          <c:tx>
            <c:v>Dìas</c:v>
          </c:tx>
          <c:spPr>
            <a:solidFill>
              <a:schemeClr val="accent2"/>
            </a:solidFill>
            <a:ln>
              <a:noFill/>
            </a:ln>
            <a:effectLst/>
          </c:spPr>
          <c:invertIfNegative val="0"/>
          <c:cat>
            <c:numRef>
              <c:f>INDICADORES!$H$39:$H$41</c:f>
              <c:numCache>
                <c:formatCode>General</c:formatCode>
                <c:ptCount val="3"/>
                <c:pt idx="0">
                  <c:v>2014</c:v>
                </c:pt>
                <c:pt idx="1">
                  <c:v>2015</c:v>
                </c:pt>
                <c:pt idx="2">
                  <c:v>2016</c:v>
                </c:pt>
              </c:numCache>
            </c:numRef>
          </c:cat>
          <c:val>
            <c:numRef>
              <c:f>INDICADORES!$J$39:$J$41</c:f>
              <c:numCache>
                <c:formatCode>General</c:formatCode>
                <c:ptCount val="3"/>
                <c:pt idx="0">
                  <c:v>5</c:v>
                </c:pt>
                <c:pt idx="1">
                  <c:v>6</c:v>
                </c:pt>
                <c:pt idx="2">
                  <c:v>123</c:v>
                </c:pt>
              </c:numCache>
            </c:numRef>
          </c:val>
          <c:extLst xmlns:c16r2="http://schemas.microsoft.com/office/drawing/2015/06/chart">
            <c:ext xmlns:c16="http://schemas.microsoft.com/office/drawing/2014/chart" uri="{C3380CC4-5D6E-409C-BE32-E72D297353CC}">
              <c16:uniqueId val="{00000001-44DE-4AA4-BBD6-8CA58C54F657}"/>
            </c:ext>
          </c:extLst>
        </c:ser>
        <c:dLbls>
          <c:showLegendKey val="0"/>
          <c:showVal val="0"/>
          <c:showCatName val="0"/>
          <c:showSerName val="0"/>
          <c:showPercent val="0"/>
          <c:showBubbleSize val="0"/>
        </c:dLbls>
        <c:gapWidth val="219"/>
        <c:overlap val="-27"/>
        <c:axId val="368556672"/>
        <c:axId val="368566656"/>
      </c:barChart>
      <c:catAx>
        <c:axId val="36855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368566656"/>
        <c:crosses val="autoZero"/>
        <c:auto val="1"/>
        <c:lblAlgn val="ctr"/>
        <c:lblOffset val="100"/>
        <c:noMultiLvlLbl val="0"/>
      </c:catAx>
      <c:valAx>
        <c:axId val="3685666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3685566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mn-lt"/>
                <a:ea typeface="+mn-ea"/>
                <a:cs typeface="+mn-cs"/>
              </a:defRPr>
            </a:pPr>
            <a:endParaRPr lang="es-ES"/>
          </a:p>
        </c:txPr>
      </c:dTable>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s-ES"/>
              <a:t>Rotación de los Activos</a:t>
            </a:r>
          </a:p>
        </c:rich>
      </c:tx>
      <c:layout>
        <c:manualLayout>
          <c:xMode val="edge"/>
          <c:yMode val="edge"/>
          <c:x val="0.33727077865266841"/>
          <c:y val="2.3121387283236993E-2"/>
        </c:manualLayout>
      </c:layout>
      <c:overlay val="0"/>
      <c:spPr>
        <a:noFill/>
        <a:ln>
          <a:noFill/>
        </a:ln>
        <a:effectLst/>
      </c:spPr>
    </c:title>
    <c:autoTitleDeleted val="0"/>
    <c:plotArea>
      <c:layout/>
      <c:barChart>
        <c:barDir val="col"/>
        <c:grouping val="clustered"/>
        <c:varyColors val="0"/>
        <c:ser>
          <c:idx val="0"/>
          <c:order val="0"/>
          <c:tx>
            <c:strRef>
              <c:f>INDICADORES!$J$51</c:f>
              <c:strCache>
                <c:ptCount val="1"/>
                <c:pt idx="0">
                  <c:v>ROTACIÓN ACTIVO FIJO</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INDICADORES!$I$52:$I$54</c:f>
              <c:numCache>
                <c:formatCode>General</c:formatCode>
                <c:ptCount val="3"/>
                <c:pt idx="0">
                  <c:v>2014</c:v>
                </c:pt>
                <c:pt idx="1">
                  <c:v>2015</c:v>
                </c:pt>
                <c:pt idx="2">
                  <c:v>2016</c:v>
                </c:pt>
              </c:numCache>
            </c:numRef>
          </c:cat>
          <c:val>
            <c:numRef>
              <c:f>INDICADORES!$J$52:$J$54</c:f>
              <c:numCache>
                <c:formatCode>#,##0.00</c:formatCode>
                <c:ptCount val="3"/>
                <c:pt idx="0">
                  <c:v>5.6759265025385801</c:v>
                </c:pt>
                <c:pt idx="1">
                  <c:v>4.161813611124396</c:v>
                </c:pt>
                <c:pt idx="2">
                  <c:v>1.9397435637999254</c:v>
                </c:pt>
              </c:numCache>
            </c:numRef>
          </c:val>
          <c:extLst xmlns:c16r2="http://schemas.microsoft.com/office/drawing/2015/06/chart">
            <c:ext xmlns:c16="http://schemas.microsoft.com/office/drawing/2014/chart" uri="{C3380CC4-5D6E-409C-BE32-E72D297353CC}">
              <c16:uniqueId val="{00000000-5AF5-42AD-96C9-EED7AB4EC4CB}"/>
            </c:ext>
          </c:extLst>
        </c:ser>
        <c:ser>
          <c:idx val="1"/>
          <c:order val="1"/>
          <c:tx>
            <c:strRef>
              <c:f>INDICADORES!$K$51</c:f>
              <c:strCache>
                <c:ptCount val="1"/>
                <c:pt idx="0">
                  <c:v>ROTACIÓN TOTAL ACTIVO</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INDICADORES!$I$52:$I$54</c:f>
              <c:numCache>
                <c:formatCode>General</c:formatCode>
                <c:ptCount val="3"/>
                <c:pt idx="0">
                  <c:v>2014</c:v>
                </c:pt>
                <c:pt idx="1">
                  <c:v>2015</c:v>
                </c:pt>
                <c:pt idx="2">
                  <c:v>2016</c:v>
                </c:pt>
              </c:numCache>
            </c:numRef>
          </c:cat>
          <c:val>
            <c:numRef>
              <c:f>INDICADORES!$K$52:$K$54</c:f>
              <c:numCache>
                <c:formatCode>#,##0.00</c:formatCode>
                <c:ptCount val="3"/>
                <c:pt idx="0">
                  <c:v>4.2808264819550086</c:v>
                </c:pt>
                <c:pt idx="1">
                  <c:v>2.7115062667411935</c:v>
                </c:pt>
                <c:pt idx="2">
                  <c:v>1.1162617789587346</c:v>
                </c:pt>
              </c:numCache>
            </c:numRef>
          </c:val>
          <c:extLst xmlns:c16r2="http://schemas.microsoft.com/office/drawing/2015/06/chart">
            <c:ext xmlns:c16="http://schemas.microsoft.com/office/drawing/2014/chart" uri="{C3380CC4-5D6E-409C-BE32-E72D297353CC}">
              <c16:uniqueId val="{00000001-5AF5-42AD-96C9-EED7AB4EC4CB}"/>
            </c:ext>
          </c:extLst>
        </c:ser>
        <c:dLbls>
          <c:dLblPos val="outEnd"/>
          <c:showLegendKey val="0"/>
          <c:showVal val="1"/>
          <c:showCatName val="0"/>
          <c:showSerName val="0"/>
          <c:showPercent val="0"/>
          <c:showBubbleSize val="0"/>
        </c:dLbls>
        <c:gapWidth val="219"/>
        <c:overlap val="-27"/>
        <c:axId val="368635904"/>
        <c:axId val="368637440"/>
      </c:barChart>
      <c:catAx>
        <c:axId val="36863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368637440"/>
        <c:crosses val="autoZero"/>
        <c:auto val="1"/>
        <c:lblAlgn val="ctr"/>
        <c:lblOffset val="100"/>
        <c:noMultiLvlLbl val="0"/>
      </c:catAx>
      <c:valAx>
        <c:axId val="3686374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3686359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s-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r>
              <a:rPr lang="es-ES"/>
              <a:t>INDICADORES DE RENTABILIDAD</a:t>
            </a:r>
          </a:p>
        </c:rich>
      </c:tx>
      <c:layout>
        <c:manualLayout>
          <c:xMode val="edge"/>
          <c:yMode val="edge"/>
          <c:x val="0.30400384754118071"/>
          <c:y val="1.772002362669817E-2"/>
        </c:manualLayout>
      </c:layout>
      <c:overlay val="0"/>
      <c:spPr>
        <a:noFill/>
        <a:ln>
          <a:noFill/>
        </a:ln>
        <a:effectLst/>
      </c:spPr>
    </c:title>
    <c:autoTitleDeleted val="0"/>
    <c:plotArea>
      <c:layout/>
      <c:barChart>
        <c:barDir val="bar"/>
        <c:grouping val="clustered"/>
        <c:varyColors val="0"/>
        <c:ser>
          <c:idx val="0"/>
          <c:order val="0"/>
          <c:tx>
            <c:v>2014</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INDICADORES!$B$25:$C$27</c:f>
              <c:strCache>
                <c:ptCount val="3"/>
                <c:pt idx="0">
                  <c:v>MARGEN NETO DE VENTAS</c:v>
                </c:pt>
                <c:pt idx="1">
                  <c:v>RENTABILIDAD OPERATIVA DE ACTIVOS (ROA)</c:v>
                </c:pt>
                <c:pt idx="2">
                  <c:v>RENTABILIDAD OPERATIVA DEL PATRIMONIO (ROE)</c:v>
                </c:pt>
              </c:strCache>
              <c:extLst xmlns:c16r2="http://schemas.microsoft.com/office/drawing/2015/06/chart"/>
            </c:strRef>
          </c:cat>
          <c:val>
            <c:numRef>
              <c:f>INDICADORES!$D$25:$D$27</c:f>
              <c:numCache>
                <c:formatCode>0.00%</c:formatCode>
                <c:ptCount val="3"/>
                <c:pt idx="0">
                  <c:v>-3.6110516434389433E-3</c:v>
                </c:pt>
                <c:pt idx="1">
                  <c:v>-7.6926584789527592E-3</c:v>
                </c:pt>
                <c:pt idx="2">
                  <c:v>-1.7537484214938417E-2</c:v>
                </c:pt>
              </c:numCache>
            </c:numRef>
          </c:val>
          <c:extLst xmlns:c16r2="http://schemas.microsoft.com/office/drawing/2015/06/chart">
            <c:ext xmlns:c16="http://schemas.microsoft.com/office/drawing/2014/chart" uri="{C3380CC4-5D6E-409C-BE32-E72D297353CC}">
              <c16:uniqueId val="{00000000-E358-4696-B6A4-1F9CF770C99D}"/>
            </c:ext>
          </c:extLst>
        </c:ser>
        <c:ser>
          <c:idx val="1"/>
          <c:order val="1"/>
          <c:tx>
            <c:v>2015</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INDICADORES!$B$25:$C$27</c:f>
              <c:strCache>
                <c:ptCount val="3"/>
                <c:pt idx="0">
                  <c:v>MARGEN NETO DE VENTAS</c:v>
                </c:pt>
                <c:pt idx="1">
                  <c:v>RENTABILIDAD OPERATIVA DE ACTIVOS (ROA)</c:v>
                </c:pt>
                <c:pt idx="2">
                  <c:v>RENTABILIDAD OPERATIVA DEL PATRIMONIO (ROE)</c:v>
                </c:pt>
              </c:strCache>
              <c:extLst xmlns:c16r2="http://schemas.microsoft.com/office/drawing/2015/06/chart"/>
            </c:strRef>
          </c:cat>
          <c:val>
            <c:numRef>
              <c:f>INDICADORES!$E$25:$E$27</c:f>
              <c:numCache>
                <c:formatCode>0.00%</c:formatCode>
                <c:ptCount val="3"/>
                <c:pt idx="0">
                  <c:v>2.9122971995771065E-3</c:v>
                </c:pt>
                <c:pt idx="1">
                  <c:v>3.9483560536330764E-3</c:v>
                </c:pt>
                <c:pt idx="2">
                  <c:v>9.8419381462417285E-3</c:v>
                </c:pt>
              </c:numCache>
            </c:numRef>
          </c:val>
          <c:extLst xmlns:c16r2="http://schemas.microsoft.com/office/drawing/2015/06/chart">
            <c:ext xmlns:c16="http://schemas.microsoft.com/office/drawing/2014/chart" uri="{C3380CC4-5D6E-409C-BE32-E72D297353CC}">
              <c16:uniqueId val="{00000001-E358-4696-B6A4-1F9CF770C99D}"/>
            </c:ext>
          </c:extLst>
        </c:ser>
        <c:ser>
          <c:idx val="2"/>
          <c:order val="2"/>
          <c:tx>
            <c:v>2016</c:v>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INDICADORES!$B$25:$C$27</c:f>
              <c:strCache>
                <c:ptCount val="3"/>
                <c:pt idx="0">
                  <c:v>MARGEN NETO DE VENTAS</c:v>
                </c:pt>
                <c:pt idx="1">
                  <c:v>RENTABILIDAD OPERATIVA DE ACTIVOS (ROA)</c:v>
                </c:pt>
                <c:pt idx="2">
                  <c:v>RENTABILIDAD OPERATIVA DEL PATRIMONIO (ROE)</c:v>
                </c:pt>
              </c:strCache>
              <c:extLst xmlns:c16r2="http://schemas.microsoft.com/office/drawing/2015/06/chart"/>
            </c:strRef>
          </c:cat>
          <c:val>
            <c:numRef>
              <c:f>INDICADORES!$F$25:$F$27</c:f>
              <c:numCache>
                <c:formatCode>0.00%</c:formatCode>
                <c:ptCount val="3"/>
                <c:pt idx="0">
                  <c:v>3.0999005584914363E-3</c:v>
                </c:pt>
                <c:pt idx="1">
                  <c:v>1.7301502560084126E-3</c:v>
                </c:pt>
                <c:pt idx="2">
                  <c:v>9.0415082326425009E-3</c:v>
                </c:pt>
              </c:numCache>
            </c:numRef>
          </c:val>
          <c:extLst xmlns:c16r2="http://schemas.microsoft.com/office/drawing/2015/06/chart">
            <c:ext xmlns:c16="http://schemas.microsoft.com/office/drawing/2014/chart" uri="{C3380CC4-5D6E-409C-BE32-E72D297353CC}">
              <c16:uniqueId val="{00000002-E358-4696-B6A4-1F9CF770C99D}"/>
            </c:ext>
          </c:extLst>
        </c:ser>
        <c:dLbls>
          <c:dLblPos val="outEnd"/>
          <c:showLegendKey val="0"/>
          <c:showVal val="1"/>
          <c:showCatName val="0"/>
          <c:showSerName val="0"/>
          <c:showPercent val="0"/>
          <c:showBubbleSize val="0"/>
        </c:dLbls>
        <c:gapWidth val="182"/>
        <c:axId val="368685440"/>
        <c:axId val="368686976"/>
      </c:barChart>
      <c:catAx>
        <c:axId val="368685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crossAx val="368686976"/>
        <c:crosses val="autoZero"/>
        <c:auto val="1"/>
        <c:lblAlgn val="ctr"/>
        <c:lblOffset val="100"/>
        <c:noMultiLvlLbl val="0"/>
      </c:catAx>
      <c:valAx>
        <c:axId val="36868697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crossAx val="3686854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ysClr val="windowText" lastClr="000000"/>
                </a:solidFill>
                <a:latin typeface="+mn-lt"/>
                <a:ea typeface="+mn-ea"/>
                <a:cs typeface="+mn-cs"/>
              </a:defRPr>
            </a:pPr>
            <a:endParaRPr lang="es-E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s-ES"/>
        </a:p>
      </c:txPr>
    </c:legend>
    <c:plotVisOnly val="1"/>
    <c:dispBlanksAs val="gap"/>
    <c:showDLblsOverMax val="0"/>
  </c:chart>
  <c:spPr>
    <a:noFill/>
    <a:ln>
      <a:noFill/>
    </a:ln>
    <a:effectLst/>
  </c:spPr>
  <c:txPr>
    <a:bodyPr/>
    <a:lstStyle/>
    <a:p>
      <a:pPr>
        <a:defRPr sz="1200">
          <a:solidFill>
            <a:sysClr val="windowText" lastClr="000000"/>
          </a:solidFill>
        </a:defRPr>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1C8FEC-CA2D-4D16-979C-70DA4C84839C}" type="doc">
      <dgm:prSet loTypeId="urn:microsoft.com/office/officeart/2005/8/layout/hList9" loCatId="list" qsTypeId="urn:microsoft.com/office/officeart/2005/8/quickstyle/simple1" qsCatId="simple" csTypeId="urn:microsoft.com/office/officeart/2005/8/colors/colorful3" csCatId="colorful" phldr="1"/>
      <dgm:spPr/>
      <dgm:t>
        <a:bodyPr/>
        <a:lstStyle/>
        <a:p>
          <a:endParaRPr lang="es-EC"/>
        </a:p>
      </dgm:t>
    </dgm:pt>
    <dgm:pt modelId="{6C466D80-832B-435B-B2CB-2FB7E7FC0828}">
      <dgm:prSet phldrT="[Texto]"/>
      <dgm:spPr/>
      <dgm:t>
        <a:bodyPr/>
        <a:lstStyle/>
        <a:p>
          <a:r>
            <a:rPr lang="es-EC" dirty="0"/>
            <a:t>POBLACIÓN</a:t>
          </a:r>
        </a:p>
      </dgm:t>
    </dgm:pt>
    <dgm:pt modelId="{C6A1A63D-B79B-416E-B026-C11326D298FC}" type="parTrans" cxnId="{1B5A57B5-EEFB-4DC7-9933-E2C9F38E7908}">
      <dgm:prSet/>
      <dgm:spPr/>
      <dgm:t>
        <a:bodyPr/>
        <a:lstStyle/>
        <a:p>
          <a:endParaRPr lang="es-EC"/>
        </a:p>
      </dgm:t>
    </dgm:pt>
    <dgm:pt modelId="{84809715-FA15-47AE-8A48-740D8F808E2E}" type="sibTrans" cxnId="{1B5A57B5-EEFB-4DC7-9933-E2C9F38E7908}">
      <dgm:prSet/>
      <dgm:spPr/>
      <dgm:t>
        <a:bodyPr/>
        <a:lstStyle/>
        <a:p>
          <a:endParaRPr lang="es-EC"/>
        </a:p>
      </dgm:t>
    </dgm:pt>
    <dgm:pt modelId="{AF2A1B49-B12C-4275-84B3-FD9A97A5CD82}">
      <dgm:prSet phldrT="[Texto]"/>
      <dgm:spPr/>
      <dgm:t>
        <a:bodyPr/>
        <a:lstStyle/>
        <a:p>
          <a:r>
            <a:rPr lang="es-EC" dirty="0"/>
            <a:t>Las industrias del sector lácteo dentro de la provincias del Carchi.</a:t>
          </a:r>
        </a:p>
      </dgm:t>
    </dgm:pt>
    <dgm:pt modelId="{89CD37C6-2081-4974-9C70-18E9304A1257}" type="parTrans" cxnId="{65943F73-AAA4-4411-878B-C05EBADC70CB}">
      <dgm:prSet/>
      <dgm:spPr/>
      <dgm:t>
        <a:bodyPr/>
        <a:lstStyle/>
        <a:p>
          <a:endParaRPr lang="es-EC"/>
        </a:p>
      </dgm:t>
    </dgm:pt>
    <dgm:pt modelId="{2FCFAAC6-BB9E-47DC-BFA7-FEFD477D993C}" type="sibTrans" cxnId="{65943F73-AAA4-4411-878B-C05EBADC70CB}">
      <dgm:prSet/>
      <dgm:spPr/>
      <dgm:t>
        <a:bodyPr/>
        <a:lstStyle/>
        <a:p>
          <a:endParaRPr lang="es-EC"/>
        </a:p>
      </dgm:t>
    </dgm:pt>
    <dgm:pt modelId="{2722F5A0-8FA2-46CC-81A2-DFF6A5461863}">
      <dgm:prSet phldrT="[Texto]"/>
      <dgm:spPr/>
      <dgm:t>
        <a:bodyPr/>
        <a:lstStyle/>
        <a:p>
          <a:r>
            <a:rPr lang="es-EC" dirty="0"/>
            <a:t>Por contar con una población pequeña o reducida se considera trabajar con el 100% de la población</a:t>
          </a:r>
        </a:p>
      </dgm:t>
    </dgm:pt>
    <dgm:pt modelId="{77BB9926-0B98-4F5E-80B7-D934EA504F6B}">
      <dgm:prSet phldrT="[Texto]"/>
      <dgm:spPr/>
      <dgm:t>
        <a:bodyPr/>
        <a:lstStyle/>
        <a:p>
          <a:r>
            <a:rPr lang="es-EC" dirty="0"/>
            <a:t>MUESTRA</a:t>
          </a:r>
        </a:p>
      </dgm:t>
    </dgm:pt>
    <dgm:pt modelId="{D32E56B4-0500-4576-A00C-83FFEFDDB11D}" type="sibTrans" cxnId="{755D38D4-8517-4800-B9ED-0DE46E68F3A2}">
      <dgm:prSet/>
      <dgm:spPr/>
      <dgm:t>
        <a:bodyPr/>
        <a:lstStyle/>
        <a:p>
          <a:endParaRPr lang="es-EC"/>
        </a:p>
      </dgm:t>
    </dgm:pt>
    <dgm:pt modelId="{543491E3-E829-4E46-A4B0-12116013DFF0}" type="parTrans" cxnId="{755D38D4-8517-4800-B9ED-0DE46E68F3A2}">
      <dgm:prSet/>
      <dgm:spPr/>
      <dgm:t>
        <a:bodyPr/>
        <a:lstStyle/>
        <a:p>
          <a:endParaRPr lang="es-EC"/>
        </a:p>
      </dgm:t>
    </dgm:pt>
    <dgm:pt modelId="{99C19894-EC5C-410C-A251-77ADB719B7F5}" type="sibTrans" cxnId="{926E1B6B-BD8E-4CCF-B43F-EF37DC21A3C1}">
      <dgm:prSet/>
      <dgm:spPr/>
      <dgm:t>
        <a:bodyPr/>
        <a:lstStyle/>
        <a:p>
          <a:endParaRPr lang="es-EC"/>
        </a:p>
      </dgm:t>
    </dgm:pt>
    <dgm:pt modelId="{E732B8A7-2704-4074-A902-2F2F73785EF8}" type="parTrans" cxnId="{926E1B6B-BD8E-4CCF-B43F-EF37DC21A3C1}">
      <dgm:prSet/>
      <dgm:spPr/>
      <dgm:t>
        <a:bodyPr/>
        <a:lstStyle/>
        <a:p>
          <a:endParaRPr lang="es-EC"/>
        </a:p>
      </dgm:t>
    </dgm:pt>
    <dgm:pt modelId="{2D2EDB5E-74C6-4920-AD55-5D1ECFB58D69}" type="pres">
      <dgm:prSet presAssocID="{F51C8FEC-CA2D-4D16-979C-70DA4C84839C}" presName="list" presStyleCnt="0">
        <dgm:presLayoutVars>
          <dgm:dir/>
          <dgm:animLvl val="lvl"/>
        </dgm:presLayoutVars>
      </dgm:prSet>
      <dgm:spPr/>
      <dgm:t>
        <a:bodyPr/>
        <a:lstStyle/>
        <a:p>
          <a:endParaRPr lang="es-ES"/>
        </a:p>
      </dgm:t>
    </dgm:pt>
    <dgm:pt modelId="{9C6FEF60-C8B9-4748-BE23-D83CD7287D03}" type="pres">
      <dgm:prSet presAssocID="{6C466D80-832B-435B-B2CB-2FB7E7FC0828}" presName="posSpace" presStyleCnt="0"/>
      <dgm:spPr/>
    </dgm:pt>
    <dgm:pt modelId="{12F94C75-898D-4279-B605-49F3E103DF7E}" type="pres">
      <dgm:prSet presAssocID="{6C466D80-832B-435B-B2CB-2FB7E7FC0828}" presName="vertFlow" presStyleCnt="0"/>
      <dgm:spPr/>
    </dgm:pt>
    <dgm:pt modelId="{2C91537B-F053-41DB-94E9-AD2EBFFF51B5}" type="pres">
      <dgm:prSet presAssocID="{6C466D80-832B-435B-B2CB-2FB7E7FC0828}" presName="topSpace" presStyleCnt="0"/>
      <dgm:spPr/>
    </dgm:pt>
    <dgm:pt modelId="{5BFCC1B7-0A77-425A-B6FE-B6EF2E013B71}" type="pres">
      <dgm:prSet presAssocID="{6C466D80-832B-435B-B2CB-2FB7E7FC0828}" presName="firstComp" presStyleCnt="0"/>
      <dgm:spPr/>
    </dgm:pt>
    <dgm:pt modelId="{D21377D6-93D2-4837-A8FF-D9BB3BBAAEA8}" type="pres">
      <dgm:prSet presAssocID="{6C466D80-832B-435B-B2CB-2FB7E7FC0828}" presName="firstChild" presStyleLbl="bgAccFollowNode1" presStyleIdx="0" presStyleCnt="2"/>
      <dgm:spPr/>
      <dgm:t>
        <a:bodyPr/>
        <a:lstStyle/>
        <a:p>
          <a:endParaRPr lang="es-ES"/>
        </a:p>
      </dgm:t>
    </dgm:pt>
    <dgm:pt modelId="{C549F620-4147-4C42-AACD-519A4D407ADF}" type="pres">
      <dgm:prSet presAssocID="{6C466D80-832B-435B-B2CB-2FB7E7FC0828}" presName="firstChildTx" presStyleLbl="bgAccFollowNode1" presStyleIdx="0" presStyleCnt="2">
        <dgm:presLayoutVars>
          <dgm:bulletEnabled val="1"/>
        </dgm:presLayoutVars>
      </dgm:prSet>
      <dgm:spPr/>
      <dgm:t>
        <a:bodyPr/>
        <a:lstStyle/>
        <a:p>
          <a:endParaRPr lang="es-ES"/>
        </a:p>
      </dgm:t>
    </dgm:pt>
    <dgm:pt modelId="{6EBDB1C2-EA34-40DF-8D65-CDBA1BECC5FE}" type="pres">
      <dgm:prSet presAssocID="{6C466D80-832B-435B-B2CB-2FB7E7FC0828}" presName="negSpace" presStyleCnt="0"/>
      <dgm:spPr/>
    </dgm:pt>
    <dgm:pt modelId="{5C8A00F5-DA68-452B-A09E-54A189E4B4E2}" type="pres">
      <dgm:prSet presAssocID="{6C466D80-832B-435B-B2CB-2FB7E7FC0828}" presName="circle" presStyleLbl="node1" presStyleIdx="0" presStyleCnt="2"/>
      <dgm:spPr/>
      <dgm:t>
        <a:bodyPr/>
        <a:lstStyle/>
        <a:p>
          <a:endParaRPr lang="es-ES"/>
        </a:p>
      </dgm:t>
    </dgm:pt>
    <dgm:pt modelId="{69E14A4A-E2A2-4A59-896D-23F6A604A16E}" type="pres">
      <dgm:prSet presAssocID="{84809715-FA15-47AE-8A48-740D8F808E2E}" presName="transSpace" presStyleCnt="0"/>
      <dgm:spPr/>
    </dgm:pt>
    <dgm:pt modelId="{A79F19B9-1B60-4C7F-9CAE-F1696336B13E}" type="pres">
      <dgm:prSet presAssocID="{77BB9926-0B98-4F5E-80B7-D934EA504F6B}" presName="posSpace" presStyleCnt="0"/>
      <dgm:spPr/>
    </dgm:pt>
    <dgm:pt modelId="{9CBC4618-D88E-45C4-9BE4-574BEC05194A}" type="pres">
      <dgm:prSet presAssocID="{77BB9926-0B98-4F5E-80B7-D934EA504F6B}" presName="vertFlow" presStyleCnt="0"/>
      <dgm:spPr/>
    </dgm:pt>
    <dgm:pt modelId="{FAEA3536-54C0-48CC-A794-969D3A32EA6A}" type="pres">
      <dgm:prSet presAssocID="{77BB9926-0B98-4F5E-80B7-D934EA504F6B}" presName="topSpace" presStyleCnt="0"/>
      <dgm:spPr/>
    </dgm:pt>
    <dgm:pt modelId="{27F6D20A-8B4E-4CED-84B6-057848CB4BB8}" type="pres">
      <dgm:prSet presAssocID="{77BB9926-0B98-4F5E-80B7-D934EA504F6B}" presName="firstComp" presStyleCnt="0"/>
      <dgm:spPr/>
    </dgm:pt>
    <dgm:pt modelId="{8AA80281-D6CC-4889-938A-B97967595A3E}" type="pres">
      <dgm:prSet presAssocID="{77BB9926-0B98-4F5E-80B7-D934EA504F6B}" presName="firstChild" presStyleLbl="bgAccFollowNode1" presStyleIdx="1" presStyleCnt="2"/>
      <dgm:spPr/>
      <dgm:t>
        <a:bodyPr/>
        <a:lstStyle/>
        <a:p>
          <a:endParaRPr lang="es-ES"/>
        </a:p>
      </dgm:t>
    </dgm:pt>
    <dgm:pt modelId="{384C296C-0D83-4EB7-AFA2-0B1EF43E2C3E}" type="pres">
      <dgm:prSet presAssocID="{77BB9926-0B98-4F5E-80B7-D934EA504F6B}" presName="firstChildTx" presStyleLbl="bgAccFollowNode1" presStyleIdx="1" presStyleCnt="2">
        <dgm:presLayoutVars>
          <dgm:bulletEnabled val="1"/>
        </dgm:presLayoutVars>
      </dgm:prSet>
      <dgm:spPr/>
      <dgm:t>
        <a:bodyPr/>
        <a:lstStyle/>
        <a:p>
          <a:endParaRPr lang="es-ES"/>
        </a:p>
      </dgm:t>
    </dgm:pt>
    <dgm:pt modelId="{7285BCDE-63BF-4BAD-9F41-612E5CB0A1D6}" type="pres">
      <dgm:prSet presAssocID="{77BB9926-0B98-4F5E-80B7-D934EA504F6B}" presName="negSpace" presStyleCnt="0"/>
      <dgm:spPr/>
    </dgm:pt>
    <dgm:pt modelId="{E8C66221-3604-4C09-B1DF-0F247453E29D}" type="pres">
      <dgm:prSet presAssocID="{77BB9926-0B98-4F5E-80B7-D934EA504F6B}" presName="circle" presStyleLbl="node1" presStyleIdx="1" presStyleCnt="2" custLinFactNeighborX="1372" custLinFactNeighborY="7891"/>
      <dgm:spPr/>
      <dgm:t>
        <a:bodyPr/>
        <a:lstStyle/>
        <a:p>
          <a:endParaRPr lang="es-ES"/>
        </a:p>
      </dgm:t>
    </dgm:pt>
  </dgm:ptLst>
  <dgm:cxnLst>
    <dgm:cxn modelId="{440F0393-2C04-40C7-B683-F905CB1AC27F}" type="presOf" srcId="{F51C8FEC-CA2D-4D16-979C-70DA4C84839C}" destId="{2D2EDB5E-74C6-4920-AD55-5D1ECFB58D69}" srcOrd="0" destOrd="0" presId="urn:microsoft.com/office/officeart/2005/8/layout/hList9"/>
    <dgm:cxn modelId="{755CED3D-F96E-45B0-8CE8-C1944913D2D5}" type="presOf" srcId="{AF2A1B49-B12C-4275-84B3-FD9A97A5CD82}" destId="{D21377D6-93D2-4837-A8FF-D9BB3BBAAEA8}" srcOrd="0" destOrd="0" presId="urn:microsoft.com/office/officeart/2005/8/layout/hList9"/>
    <dgm:cxn modelId="{755D38D4-8517-4800-B9ED-0DE46E68F3A2}" srcId="{F51C8FEC-CA2D-4D16-979C-70DA4C84839C}" destId="{77BB9926-0B98-4F5E-80B7-D934EA504F6B}" srcOrd="1" destOrd="0" parTransId="{543491E3-E829-4E46-A4B0-12116013DFF0}" sibTransId="{D32E56B4-0500-4576-A00C-83FFEFDDB11D}"/>
    <dgm:cxn modelId="{BB4091CF-34E7-4AF8-B1A0-FFECC0774E46}" type="presOf" srcId="{AF2A1B49-B12C-4275-84B3-FD9A97A5CD82}" destId="{C549F620-4147-4C42-AACD-519A4D407ADF}" srcOrd="1" destOrd="0" presId="urn:microsoft.com/office/officeart/2005/8/layout/hList9"/>
    <dgm:cxn modelId="{926E1B6B-BD8E-4CCF-B43F-EF37DC21A3C1}" srcId="{77BB9926-0B98-4F5E-80B7-D934EA504F6B}" destId="{2722F5A0-8FA2-46CC-81A2-DFF6A5461863}" srcOrd="0" destOrd="0" parTransId="{E732B8A7-2704-4074-A902-2F2F73785EF8}" sibTransId="{99C19894-EC5C-410C-A251-77ADB719B7F5}"/>
    <dgm:cxn modelId="{AF5FBB24-D817-45A4-B048-9889BC063D48}" type="presOf" srcId="{6C466D80-832B-435B-B2CB-2FB7E7FC0828}" destId="{5C8A00F5-DA68-452B-A09E-54A189E4B4E2}" srcOrd="0" destOrd="0" presId="urn:microsoft.com/office/officeart/2005/8/layout/hList9"/>
    <dgm:cxn modelId="{EC0D8338-26E4-421C-8FDF-4693E4473B06}" type="presOf" srcId="{2722F5A0-8FA2-46CC-81A2-DFF6A5461863}" destId="{8AA80281-D6CC-4889-938A-B97967595A3E}" srcOrd="0" destOrd="0" presId="urn:microsoft.com/office/officeart/2005/8/layout/hList9"/>
    <dgm:cxn modelId="{1B5A57B5-EEFB-4DC7-9933-E2C9F38E7908}" srcId="{F51C8FEC-CA2D-4D16-979C-70DA4C84839C}" destId="{6C466D80-832B-435B-B2CB-2FB7E7FC0828}" srcOrd="0" destOrd="0" parTransId="{C6A1A63D-B79B-416E-B026-C11326D298FC}" sibTransId="{84809715-FA15-47AE-8A48-740D8F808E2E}"/>
    <dgm:cxn modelId="{83E94315-CF2B-439B-8E90-8E6B4D357866}" type="presOf" srcId="{2722F5A0-8FA2-46CC-81A2-DFF6A5461863}" destId="{384C296C-0D83-4EB7-AFA2-0B1EF43E2C3E}" srcOrd="1" destOrd="0" presId="urn:microsoft.com/office/officeart/2005/8/layout/hList9"/>
    <dgm:cxn modelId="{65943F73-AAA4-4411-878B-C05EBADC70CB}" srcId="{6C466D80-832B-435B-B2CB-2FB7E7FC0828}" destId="{AF2A1B49-B12C-4275-84B3-FD9A97A5CD82}" srcOrd="0" destOrd="0" parTransId="{89CD37C6-2081-4974-9C70-18E9304A1257}" sibTransId="{2FCFAAC6-BB9E-47DC-BFA7-FEFD477D993C}"/>
    <dgm:cxn modelId="{377D8296-485E-45E2-B25B-B956724ECE74}" type="presOf" srcId="{77BB9926-0B98-4F5E-80B7-D934EA504F6B}" destId="{E8C66221-3604-4C09-B1DF-0F247453E29D}" srcOrd="0" destOrd="0" presId="urn:microsoft.com/office/officeart/2005/8/layout/hList9"/>
    <dgm:cxn modelId="{914564EE-9958-49F4-8ABC-0B84593C2D5D}" type="presParOf" srcId="{2D2EDB5E-74C6-4920-AD55-5D1ECFB58D69}" destId="{9C6FEF60-C8B9-4748-BE23-D83CD7287D03}" srcOrd="0" destOrd="0" presId="urn:microsoft.com/office/officeart/2005/8/layout/hList9"/>
    <dgm:cxn modelId="{61BD4420-ADB5-410A-99CA-752DF8819913}" type="presParOf" srcId="{2D2EDB5E-74C6-4920-AD55-5D1ECFB58D69}" destId="{12F94C75-898D-4279-B605-49F3E103DF7E}" srcOrd="1" destOrd="0" presId="urn:microsoft.com/office/officeart/2005/8/layout/hList9"/>
    <dgm:cxn modelId="{24E193C0-5C27-45A0-B992-14262757E867}" type="presParOf" srcId="{12F94C75-898D-4279-B605-49F3E103DF7E}" destId="{2C91537B-F053-41DB-94E9-AD2EBFFF51B5}" srcOrd="0" destOrd="0" presId="urn:microsoft.com/office/officeart/2005/8/layout/hList9"/>
    <dgm:cxn modelId="{57FE7F76-B59B-41CA-9C33-6D167F088994}" type="presParOf" srcId="{12F94C75-898D-4279-B605-49F3E103DF7E}" destId="{5BFCC1B7-0A77-425A-B6FE-B6EF2E013B71}" srcOrd="1" destOrd="0" presId="urn:microsoft.com/office/officeart/2005/8/layout/hList9"/>
    <dgm:cxn modelId="{2FAC718B-9674-40F6-9D7C-EAA643D8646A}" type="presParOf" srcId="{5BFCC1B7-0A77-425A-B6FE-B6EF2E013B71}" destId="{D21377D6-93D2-4837-A8FF-D9BB3BBAAEA8}" srcOrd="0" destOrd="0" presId="urn:microsoft.com/office/officeart/2005/8/layout/hList9"/>
    <dgm:cxn modelId="{A3D3B6B4-9133-436B-80B1-60FB67CF4DA1}" type="presParOf" srcId="{5BFCC1B7-0A77-425A-B6FE-B6EF2E013B71}" destId="{C549F620-4147-4C42-AACD-519A4D407ADF}" srcOrd="1" destOrd="0" presId="urn:microsoft.com/office/officeart/2005/8/layout/hList9"/>
    <dgm:cxn modelId="{F3B0783D-7491-449D-83D9-44C40DDAA3E2}" type="presParOf" srcId="{2D2EDB5E-74C6-4920-AD55-5D1ECFB58D69}" destId="{6EBDB1C2-EA34-40DF-8D65-CDBA1BECC5FE}" srcOrd="2" destOrd="0" presId="urn:microsoft.com/office/officeart/2005/8/layout/hList9"/>
    <dgm:cxn modelId="{03C90877-ED7B-4AAE-9BB5-9A6065DB175D}" type="presParOf" srcId="{2D2EDB5E-74C6-4920-AD55-5D1ECFB58D69}" destId="{5C8A00F5-DA68-452B-A09E-54A189E4B4E2}" srcOrd="3" destOrd="0" presId="urn:microsoft.com/office/officeart/2005/8/layout/hList9"/>
    <dgm:cxn modelId="{28C8C620-8747-474B-B2D7-0DF2EFBCBE23}" type="presParOf" srcId="{2D2EDB5E-74C6-4920-AD55-5D1ECFB58D69}" destId="{69E14A4A-E2A2-4A59-896D-23F6A604A16E}" srcOrd="4" destOrd="0" presId="urn:microsoft.com/office/officeart/2005/8/layout/hList9"/>
    <dgm:cxn modelId="{F423DF6D-0455-4612-9E23-453B99B32E48}" type="presParOf" srcId="{2D2EDB5E-74C6-4920-AD55-5D1ECFB58D69}" destId="{A79F19B9-1B60-4C7F-9CAE-F1696336B13E}" srcOrd="5" destOrd="0" presId="urn:microsoft.com/office/officeart/2005/8/layout/hList9"/>
    <dgm:cxn modelId="{D2789A7A-03FE-45F9-92F0-6B0C44CBE88E}" type="presParOf" srcId="{2D2EDB5E-74C6-4920-AD55-5D1ECFB58D69}" destId="{9CBC4618-D88E-45C4-9BE4-574BEC05194A}" srcOrd="6" destOrd="0" presId="urn:microsoft.com/office/officeart/2005/8/layout/hList9"/>
    <dgm:cxn modelId="{364F73AB-92E1-4D23-AB32-ECE55A4CB928}" type="presParOf" srcId="{9CBC4618-D88E-45C4-9BE4-574BEC05194A}" destId="{FAEA3536-54C0-48CC-A794-969D3A32EA6A}" srcOrd="0" destOrd="0" presId="urn:microsoft.com/office/officeart/2005/8/layout/hList9"/>
    <dgm:cxn modelId="{09F20D1B-EF1D-485D-9983-3CE1D36E21AA}" type="presParOf" srcId="{9CBC4618-D88E-45C4-9BE4-574BEC05194A}" destId="{27F6D20A-8B4E-4CED-84B6-057848CB4BB8}" srcOrd="1" destOrd="0" presId="urn:microsoft.com/office/officeart/2005/8/layout/hList9"/>
    <dgm:cxn modelId="{F9F81E2C-C459-4C02-BCAD-EF25679EEABF}" type="presParOf" srcId="{27F6D20A-8B4E-4CED-84B6-057848CB4BB8}" destId="{8AA80281-D6CC-4889-938A-B97967595A3E}" srcOrd="0" destOrd="0" presId="urn:microsoft.com/office/officeart/2005/8/layout/hList9"/>
    <dgm:cxn modelId="{67356C88-A4B9-499D-B7A0-1F05373CFB39}" type="presParOf" srcId="{27F6D20A-8B4E-4CED-84B6-057848CB4BB8}" destId="{384C296C-0D83-4EB7-AFA2-0B1EF43E2C3E}" srcOrd="1" destOrd="0" presId="urn:microsoft.com/office/officeart/2005/8/layout/hList9"/>
    <dgm:cxn modelId="{B745D192-F64D-40BB-9F83-550376B85B2C}" type="presParOf" srcId="{2D2EDB5E-74C6-4920-AD55-5D1ECFB58D69}" destId="{7285BCDE-63BF-4BAD-9F41-612E5CB0A1D6}" srcOrd="7" destOrd="0" presId="urn:microsoft.com/office/officeart/2005/8/layout/hList9"/>
    <dgm:cxn modelId="{53CCB5BA-7CCF-4B3E-B4AB-53033F410343}" type="presParOf" srcId="{2D2EDB5E-74C6-4920-AD55-5D1ECFB58D69}" destId="{E8C66221-3604-4C09-B1DF-0F247453E29D}"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73A0DDB3-F6F7-4F07-8916-4D89FFF2654A}" type="doc">
      <dgm:prSet loTypeId="urn:microsoft.com/office/officeart/2005/8/layout/hList9" loCatId="list" qsTypeId="urn:microsoft.com/office/officeart/2005/8/quickstyle/simple1" qsCatId="simple" csTypeId="urn:microsoft.com/office/officeart/2005/8/colors/colorful2" csCatId="colorful" phldr="1"/>
      <dgm:spPr/>
      <dgm:t>
        <a:bodyPr/>
        <a:lstStyle/>
        <a:p>
          <a:endParaRPr lang="es-EC"/>
        </a:p>
      </dgm:t>
    </dgm:pt>
    <dgm:pt modelId="{6FEA5C94-47FC-461E-AC07-6EF27E93B7A2}">
      <dgm:prSet phldrT="[Texto]"/>
      <dgm:spPr/>
      <dgm:t>
        <a:bodyPr/>
        <a:lstStyle/>
        <a:p>
          <a:r>
            <a:rPr lang="es-EC" dirty="0"/>
            <a:t>Ventajas</a:t>
          </a:r>
        </a:p>
      </dgm:t>
    </dgm:pt>
    <dgm:pt modelId="{6C6AA14E-3E3E-4522-A1AA-E2B7AC094708}" type="parTrans" cxnId="{48583FA6-A248-4C75-BC5D-2780A943E565}">
      <dgm:prSet/>
      <dgm:spPr/>
      <dgm:t>
        <a:bodyPr/>
        <a:lstStyle/>
        <a:p>
          <a:endParaRPr lang="es-EC"/>
        </a:p>
      </dgm:t>
    </dgm:pt>
    <dgm:pt modelId="{A9D93AC0-1211-4A87-9D07-62905E23EEA5}" type="sibTrans" cxnId="{48583FA6-A248-4C75-BC5D-2780A943E565}">
      <dgm:prSet/>
      <dgm:spPr/>
      <dgm:t>
        <a:bodyPr/>
        <a:lstStyle/>
        <a:p>
          <a:endParaRPr lang="es-EC"/>
        </a:p>
      </dgm:t>
    </dgm:pt>
    <dgm:pt modelId="{0504BE0D-EC4E-4481-B735-0E59822A3672}">
      <dgm:prSet phldrT="[Texto]"/>
      <dgm:spPr/>
      <dgm:t>
        <a:bodyPr/>
        <a:lstStyle/>
        <a:p>
          <a:r>
            <a:rPr lang="es-EC" dirty="0"/>
            <a:t>Flexibilidad de políticas </a:t>
          </a:r>
        </a:p>
      </dgm:t>
    </dgm:pt>
    <dgm:pt modelId="{93AE195D-5984-48FC-8CA9-195827BEDD8E}" type="parTrans" cxnId="{FE169665-BEB7-4902-8C15-56054A029A8E}">
      <dgm:prSet/>
      <dgm:spPr/>
      <dgm:t>
        <a:bodyPr/>
        <a:lstStyle/>
        <a:p>
          <a:endParaRPr lang="es-EC"/>
        </a:p>
      </dgm:t>
    </dgm:pt>
    <dgm:pt modelId="{0B9618CC-AA3D-4EB4-B83B-B8E0CCCA4A48}" type="sibTrans" cxnId="{FE169665-BEB7-4902-8C15-56054A029A8E}">
      <dgm:prSet/>
      <dgm:spPr/>
      <dgm:t>
        <a:bodyPr/>
        <a:lstStyle/>
        <a:p>
          <a:endParaRPr lang="es-EC"/>
        </a:p>
      </dgm:t>
    </dgm:pt>
    <dgm:pt modelId="{D4D943BD-16A8-4EC7-8929-F4BD37C9E3E1}">
      <dgm:prSet phldrT="[Texto]"/>
      <dgm:spPr/>
      <dgm:t>
        <a:bodyPr/>
        <a:lstStyle/>
        <a:p>
          <a:r>
            <a:rPr lang="es-EC" dirty="0"/>
            <a:t>Tiempo de otorgamiento</a:t>
          </a:r>
        </a:p>
      </dgm:t>
    </dgm:pt>
    <dgm:pt modelId="{07FF73B0-CD7D-4C2C-B691-1FA64211F279}" type="parTrans" cxnId="{30FC68D7-EC0A-472B-B511-3491C3C23F87}">
      <dgm:prSet/>
      <dgm:spPr/>
      <dgm:t>
        <a:bodyPr/>
        <a:lstStyle/>
        <a:p>
          <a:endParaRPr lang="es-EC"/>
        </a:p>
      </dgm:t>
    </dgm:pt>
    <dgm:pt modelId="{F0BC946D-4D5F-440C-AACB-536C537E8185}" type="sibTrans" cxnId="{30FC68D7-EC0A-472B-B511-3491C3C23F87}">
      <dgm:prSet/>
      <dgm:spPr/>
      <dgm:t>
        <a:bodyPr/>
        <a:lstStyle/>
        <a:p>
          <a:endParaRPr lang="es-EC"/>
        </a:p>
      </dgm:t>
    </dgm:pt>
    <dgm:pt modelId="{ECE50209-4EEF-44F3-8CF9-B023BA4160C5}">
      <dgm:prSet phldrT="[Texto]"/>
      <dgm:spPr/>
      <dgm:t>
        <a:bodyPr/>
        <a:lstStyle/>
        <a:p>
          <a:r>
            <a:rPr lang="es-EC" dirty="0"/>
            <a:t>Desventajas</a:t>
          </a:r>
        </a:p>
      </dgm:t>
    </dgm:pt>
    <dgm:pt modelId="{61A4E631-F88D-4E51-9F1E-1E1354A5D036}" type="parTrans" cxnId="{FE4E4BB6-48B0-4EE2-998B-C38EA34567EE}">
      <dgm:prSet/>
      <dgm:spPr/>
      <dgm:t>
        <a:bodyPr/>
        <a:lstStyle/>
        <a:p>
          <a:endParaRPr lang="es-EC"/>
        </a:p>
      </dgm:t>
    </dgm:pt>
    <dgm:pt modelId="{B0325935-8B8B-44E9-B869-73CD54C8A948}" type="sibTrans" cxnId="{FE4E4BB6-48B0-4EE2-998B-C38EA34567EE}">
      <dgm:prSet/>
      <dgm:spPr/>
      <dgm:t>
        <a:bodyPr/>
        <a:lstStyle/>
        <a:p>
          <a:endParaRPr lang="es-EC"/>
        </a:p>
      </dgm:t>
    </dgm:pt>
    <dgm:pt modelId="{B449E5F8-35C7-4255-AC46-5DA4643B79B7}">
      <dgm:prSet phldrT="[Texto]"/>
      <dgm:spPr/>
      <dgm:t>
        <a:bodyPr/>
        <a:lstStyle/>
        <a:p>
          <a:r>
            <a:rPr lang="es-EC" dirty="0"/>
            <a:t>Altos interese</a:t>
          </a:r>
        </a:p>
      </dgm:t>
    </dgm:pt>
    <dgm:pt modelId="{72A513CE-2B03-4309-9947-8D8523E46317}" type="parTrans" cxnId="{F1C0E4FD-025D-458E-996F-9C9419F3AD86}">
      <dgm:prSet/>
      <dgm:spPr/>
      <dgm:t>
        <a:bodyPr/>
        <a:lstStyle/>
        <a:p>
          <a:endParaRPr lang="es-EC"/>
        </a:p>
      </dgm:t>
    </dgm:pt>
    <dgm:pt modelId="{F66710F3-7D5A-4410-AF4B-8A9F03F1C3E9}" type="sibTrans" cxnId="{F1C0E4FD-025D-458E-996F-9C9419F3AD86}">
      <dgm:prSet/>
      <dgm:spPr/>
      <dgm:t>
        <a:bodyPr/>
        <a:lstStyle/>
        <a:p>
          <a:endParaRPr lang="es-EC"/>
        </a:p>
      </dgm:t>
    </dgm:pt>
    <dgm:pt modelId="{F5A9456F-E5BA-4F1B-B467-4B1E16194138}">
      <dgm:prSet phldrT="[Texto]"/>
      <dgm:spPr/>
      <dgm:t>
        <a:bodyPr/>
        <a:lstStyle/>
        <a:p>
          <a:r>
            <a:rPr lang="es-EC" dirty="0"/>
            <a:t>Altos intereses</a:t>
          </a:r>
        </a:p>
        <a:p>
          <a:endParaRPr lang="es-EC" dirty="0"/>
        </a:p>
      </dgm:t>
    </dgm:pt>
    <dgm:pt modelId="{EDBD0FE8-13A6-4F05-AEC5-F7D904A140DD}" type="parTrans" cxnId="{E65890BC-C6DA-45DC-8A55-00F2EB75ECEB}">
      <dgm:prSet/>
      <dgm:spPr/>
      <dgm:t>
        <a:bodyPr/>
        <a:lstStyle/>
        <a:p>
          <a:endParaRPr lang="es-EC"/>
        </a:p>
      </dgm:t>
    </dgm:pt>
    <dgm:pt modelId="{C350D838-9783-4290-ABE0-1E1E142FFBEC}" type="sibTrans" cxnId="{E65890BC-C6DA-45DC-8A55-00F2EB75ECEB}">
      <dgm:prSet/>
      <dgm:spPr/>
      <dgm:t>
        <a:bodyPr/>
        <a:lstStyle/>
        <a:p>
          <a:endParaRPr lang="es-EC"/>
        </a:p>
      </dgm:t>
    </dgm:pt>
    <dgm:pt modelId="{7942F5D2-8ECF-4445-9C93-3DBFD8C158B7}">
      <dgm:prSet phldrT="[Texto]"/>
      <dgm:spPr/>
      <dgm:t>
        <a:bodyPr/>
        <a:lstStyle/>
        <a:p>
          <a:r>
            <a:rPr lang="es-EC" dirty="0"/>
            <a:t>Altos gastos de administración</a:t>
          </a:r>
        </a:p>
      </dgm:t>
    </dgm:pt>
    <dgm:pt modelId="{C581ADE9-2512-43E8-9235-105ED8EBA65A}" type="parTrans" cxnId="{03BCFD31-7A4C-4954-A712-4F2205B31F6C}">
      <dgm:prSet/>
      <dgm:spPr/>
      <dgm:t>
        <a:bodyPr/>
        <a:lstStyle/>
        <a:p>
          <a:endParaRPr lang="es-EC"/>
        </a:p>
      </dgm:t>
    </dgm:pt>
    <dgm:pt modelId="{ED4EB965-6567-4C8E-A481-B85107D5FEE9}" type="sibTrans" cxnId="{03BCFD31-7A4C-4954-A712-4F2205B31F6C}">
      <dgm:prSet/>
      <dgm:spPr/>
      <dgm:t>
        <a:bodyPr/>
        <a:lstStyle/>
        <a:p>
          <a:endParaRPr lang="es-EC"/>
        </a:p>
      </dgm:t>
    </dgm:pt>
    <dgm:pt modelId="{8D0CE674-6A34-46A4-B27E-D6CB7967C697}">
      <dgm:prSet phldrT="[Texto]"/>
      <dgm:spPr/>
      <dgm:t>
        <a:bodyPr/>
        <a:lstStyle/>
        <a:p>
          <a:endParaRPr lang="es-EC" dirty="0"/>
        </a:p>
        <a:p>
          <a:r>
            <a:rPr lang="es-EC" dirty="0"/>
            <a:t>Plazos de pago</a:t>
          </a:r>
        </a:p>
      </dgm:t>
    </dgm:pt>
    <dgm:pt modelId="{078F4CD7-17A3-4F14-AD82-3799921E4565}" type="parTrans" cxnId="{32115A8E-ADA6-4FF4-9A9A-341E5B460725}">
      <dgm:prSet/>
      <dgm:spPr/>
      <dgm:t>
        <a:bodyPr/>
        <a:lstStyle/>
        <a:p>
          <a:endParaRPr lang="es-EC"/>
        </a:p>
      </dgm:t>
    </dgm:pt>
    <dgm:pt modelId="{460263DB-E5AE-48D5-B76D-D979F776EB8C}" type="sibTrans" cxnId="{32115A8E-ADA6-4FF4-9A9A-341E5B460725}">
      <dgm:prSet/>
      <dgm:spPr/>
      <dgm:t>
        <a:bodyPr/>
        <a:lstStyle/>
        <a:p>
          <a:endParaRPr lang="es-EC"/>
        </a:p>
      </dgm:t>
    </dgm:pt>
    <dgm:pt modelId="{F0FD9FFC-65A8-49B1-8629-5BEF67398C04}" type="pres">
      <dgm:prSet presAssocID="{73A0DDB3-F6F7-4F07-8916-4D89FFF2654A}" presName="list" presStyleCnt="0">
        <dgm:presLayoutVars>
          <dgm:dir/>
          <dgm:animLvl val="lvl"/>
        </dgm:presLayoutVars>
      </dgm:prSet>
      <dgm:spPr/>
      <dgm:t>
        <a:bodyPr/>
        <a:lstStyle/>
        <a:p>
          <a:endParaRPr lang="es-ES"/>
        </a:p>
      </dgm:t>
    </dgm:pt>
    <dgm:pt modelId="{7D04D14F-5BCC-43C0-875C-E760CA825FDA}" type="pres">
      <dgm:prSet presAssocID="{6FEA5C94-47FC-461E-AC07-6EF27E93B7A2}" presName="posSpace" presStyleCnt="0"/>
      <dgm:spPr/>
    </dgm:pt>
    <dgm:pt modelId="{29454638-D696-49D6-B988-87DEC3ED6649}" type="pres">
      <dgm:prSet presAssocID="{6FEA5C94-47FC-461E-AC07-6EF27E93B7A2}" presName="vertFlow" presStyleCnt="0"/>
      <dgm:spPr/>
    </dgm:pt>
    <dgm:pt modelId="{4CDF005C-2DDB-452C-BE91-C456CEA815E0}" type="pres">
      <dgm:prSet presAssocID="{6FEA5C94-47FC-461E-AC07-6EF27E93B7A2}" presName="topSpace" presStyleCnt="0"/>
      <dgm:spPr/>
    </dgm:pt>
    <dgm:pt modelId="{D84EDC41-DBE6-469D-9E94-49A37381C885}" type="pres">
      <dgm:prSet presAssocID="{6FEA5C94-47FC-461E-AC07-6EF27E93B7A2}" presName="firstComp" presStyleCnt="0"/>
      <dgm:spPr/>
    </dgm:pt>
    <dgm:pt modelId="{9BFCAB1D-933D-4ED0-B64B-72CA693D5B2E}" type="pres">
      <dgm:prSet presAssocID="{6FEA5C94-47FC-461E-AC07-6EF27E93B7A2}" presName="firstChild" presStyleLbl="bgAccFollowNode1" presStyleIdx="0" presStyleCnt="6"/>
      <dgm:spPr/>
      <dgm:t>
        <a:bodyPr/>
        <a:lstStyle/>
        <a:p>
          <a:endParaRPr lang="es-ES"/>
        </a:p>
      </dgm:t>
    </dgm:pt>
    <dgm:pt modelId="{EB103028-F9C1-4D36-BF03-320191BC19D9}" type="pres">
      <dgm:prSet presAssocID="{6FEA5C94-47FC-461E-AC07-6EF27E93B7A2}" presName="firstChildTx" presStyleLbl="bgAccFollowNode1" presStyleIdx="0" presStyleCnt="6">
        <dgm:presLayoutVars>
          <dgm:bulletEnabled val="1"/>
        </dgm:presLayoutVars>
      </dgm:prSet>
      <dgm:spPr/>
      <dgm:t>
        <a:bodyPr/>
        <a:lstStyle/>
        <a:p>
          <a:endParaRPr lang="es-ES"/>
        </a:p>
      </dgm:t>
    </dgm:pt>
    <dgm:pt modelId="{EA379B94-80B8-4AB6-B01F-DE6546B40E11}" type="pres">
      <dgm:prSet presAssocID="{D4D943BD-16A8-4EC7-8929-F4BD37C9E3E1}" presName="comp" presStyleCnt="0"/>
      <dgm:spPr/>
    </dgm:pt>
    <dgm:pt modelId="{FAFF41A5-B924-41A7-9B24-1B390753D779}" type="pres">
      <dgm:prSet presAssocID="{D4D943BD-16A8-4EC7-8929-F4BD37C9E3E1}" presName="child" presStyleLbl="bgAccFollowNode1" presStyleIdx="1" presStyleCnt="6"/>
      <dgm:spPr/>
      <dgm:t>
        <a:bodyPr/>
        <a:lstStyle/>
        <a:p>
          <a:endParaRPr lang="es-ES"/>
        </a:p>
      </dgm:t>
    </dgm:pt>
    <dgm:pt modelId="{22465B04-4ED8-4902-8C58-8CEFAC6A4432}" type="pres">
      <dgm:prSet presAssocID="{D4D943BD-16A8-4EC7-8929-F4BD37C9E3E1}" presName="childTx" presStyleLbl="bgAccFollowNode1" presStyleIdx="1" presStyleCnt="6">
        <dgm:presLayoutVars>
          <dgm:bulletEnabled val="1"/>
        </dgm:presLayoutVars>
      </dgm:prSet>
      <dgm:spPr/>
      <dgm:t>
        <a:bodyPr/>
        <a:lstStyle/>
        <a:p>
          <a:endParaRPr lang="es-ES"/>
        </a:p>
      </dgm:t>
    </dgm:pt>
    <dgm:pt modelId="{447681A7-E9FA-4A9B-8D50-C793C38818B3}" type="pres">
      <dgm:prSet presAssocID="{8D0CE674-6A34-46A4-B27E-D6CB7967C697}" presName="comp" presStyleCnt="0"/>
      <dgm:spPr/>
    </dgm:pt>
    <dgm:pt modelId="{3CFA8C16-188E-4C92-80F9-178B9B47E949}" type="pres">
      <dgm:prSet presAssocID="{8D0CE674-6A34-46A4-B27E-D6CB7967C697}" presName="child" presStyleLbl="bgAccFollowNode1" presStyleIdx="2" presStyleCnt="6"/>
      <dgm:spPr/>
      <dgm:t>
        <a:bodyPr/>
        <a:lstStyle/>
        <a:p>
          <a:endParaRPr lang="es-ES"/>
        </a:p>
      </dgm:t>
    </dgm:pt>
    <dgm:pt modelId="{70B1F64E-91AC-43CE-A4EF-73BECA6BE8E2}" type="pres">
      <dgm:prSet presAssocID="{8D0CE674-6A34-46A4-B27E-D6CB7967C697}" presName="childTx" presStyleLbl="bgAccFollowNode1" presStyleIdx="2" presStyleCnt="6">
        <dgm:presLayoutVars>
          <dgm:bulletEnabled val="1"/>
        </dgm:presLayoutVars>
      </dgm:prSet>
      <dgm:spPr/>
      <dgm:t>
        <a:bodyPr/>
        <a:lstStyle/>
        <a:p>
          <a:endParaRPr lang="es-ES"/>
        </a:p>
      </dgm:t>
    </dgm:pt>
    <dgm:pt modelId="{0F9A58F1-2A5C-47D9-9E1D-58BB0EA60F27}" type="pres">
      <dgm:prSet presAssocID="{6FEA5C94-47FC-461E-AC07-6EF27E93B7A2}" presName="negSpace" presStyleCnt="0"/>
      <dgm:spPr/>
    </dgm:pt>
    <dgm:pt modelId="{EED3078C-52F8-4120-A450-71E16389E5C9}" type="pres">
      <dgm:prSet presAssocID="{6FEA5C94-47FC-461E-AC07-6EF27E93B7A2}" presName="circle" presStyleLbl="node1" presStyleIdx="0" presStyleCnt="2"/>
      <dgm:spPr/>
      <dgm:t>
        <a:bodyPr/>
        <a:lstStyle/>
        <a:p>
          <a:endParaRPr lang="es-ES"/>
        </a:p>
      </dgm:t>
    </dgm:pt>
    <dgm:pt modelId="{41565AA1-392C-4CE7-9E44-A5652C0E937C}" type="pres">
      <dgm:prSet presAssocID="{A9D93AC0-1211-4A87-9D07-62905E23EEA5}" presName="transSpace" presStyleCnt="0"/>
      <dgm:spPr/>
    </dgm:pt>
    <dgm:pt modelId="{0AF1C88A-DF80-487E-9BA9-46F0FB71C1B6}" type="pres">
      <dgm:prSet presAssocID="{ECE50209-4EEF-44F3-8CF9-B023BA4160C5}" presName="posSpace" presStyleCnt="0"/>
      <dgm:spPr/>
    </dgm:pt>
    <dgm:pt modelId="{DF48A1A6-172D-48DE-8078-91F0D0B6342A}" type="pres">
      <dgm:prSet presAssocID="{ECE50209-4EEF-44F3-8CF9-B023BA4160C5}" presName="vertFlow" presStyleCnt="0"/>
      <dgm:spPr/>
    </dgm:pt>
    <dgm:pt modelId="{366C5902-B4EF-49D0-B744-5FE3CF395807}" type="pres">
      <dgm:prSet presAssocID="{ECE50209-4EEF-44F3-8CF9-B023BA4160C5}" presName="topSpace" presStyleCnt="0"/>
      <dgm:spPr/>
    </dgm:pt>
    <dgm:pt modelId="{4C4F8F9C-773C-4A28-A03B-5D23DAD7E3BB}" type="pres">
      <dgm:prSet presAssocID="{ECE50209-4EEF-44F3-8CF9-B023BA4160C5}" presName="firstComp" presStyleCnt="0"/>
      <dgm:spPr/>
    </dgm:pt>
    <dgm:pt modelId="{9A16CC5C-B639-4FAA-901C-7E2DCA27B131}" type="pres">
      <dgm:prSet presAssocID="{ECE50209-4EEF-44F3-8CF9-B023BA4160C5}" presName="firstChild" presStyleLbl="bgAccFollowNode1" presStyleIdx="3" presStyleCnt="6"/>
      <dgm:spPr/>
      <dgm:t>
        <a:bodyPr/>
        <a:lstStyle/>
        <a:p>
          <a:endParaRPr lang="es-ES"/>
        </a:p>
      </dgm:t>
    </dgm:pt>
    <dgm:pt modelId="{C86F1C88-8625-449B-A86A-A8CACDF41844}" type="pres">
      <dgm:prSet presAssocID="{ECE50209-4EEF-44F3-8CF9-B023BA4160C5}" presName="firstChildTx" presStyleLbl="bgAccFollowNode1" presStyleIdx="3" presStyleCnt="6">
        <dgm:presLayoutVars>
          <dgm:bulletEnabled val="1"/>
        </dgm:presLayoutVars>
      </dgm:prSet>
      <dgm:spPr/>
      <dgm:t>
        <a:bodyPr/>
        <a:lstStyle/>
        <a:p>
          <a:endParaRPr lang="es-ES"/>
        </a:p>
      </dgm:t>
    </dgm:pt>
    <dgm:pt modelId="{8CE2EE56-2621-4AED-92F8-EDC0AFC5F815}" type="pres">
      <dgm:prSet presAssocID="{7942F5D2-8ECF-4445-9C93-3DBFD8C158B7}" presName="comp" presStyleCnt="0"/>
      <dgm:spPr/>
    </dgm:pt>
    <dgm:pt modelId="{AA2F3048-8C86-42B6-80CE-703C9C0C3B31}" type="pres">
      <dgm:prSet presAssocID="{7942F5D2-8ECF-4445-9C93-3DBFD8C158B7}" presName="child" presStyleLbl="bgAccFollowNode1" presStyleIdx="4" presStyleCnt="6"/>
      <dgm:spPr/>
      <dgm:t>
        <a:bodyPr/>
        <a:lstStyle/>
        <a:p>
          <a:endParaRPr lang="es-ES"/>
        </a:p>
      </dgm:t>
    </dgm:pt>
    <dgm:pt modelId="{38A4174E-2EAE-413A-8091-E345681D9A4D}" type="pres">
      <dgm:prSet presAssocID="{7942F5D2-8ECF-4445-9C93-3DBFD8C158B7}" presName="childTx" presStyleLbl="bgAccFollowNode1" presStyleIdx="4" presStyleCnt="6">
        <dgm:presLayoutVars>
          <dgm:bulletEnabled val="1"/>
        </dgm:presLayoutVars>
      </dgm:prSet>
      <dgm:spPr/>
      <dgm:t>
        <a:bodyPr/>
        <a:lstStyle/>
        <a:p>
          <a:endParaRPr lang="es-ES"/>
        </a:p>
      </dgm:t>
    </dgm:pt>
    <dgm:pt modelId="{EB746F7C-F17E-4152-923B-4AE93530080F}" type="pres">
      <dgm:prSet presAssocID="{F5A9456F-E5BA-4F1B-B467-4B1E16194138}" presName="comp" presStyleCnt="0"/>
      <dgm:spPr/>
    </dgm:pt>
    <dgm:pt modelId="{8B88245F-1492-4CEE-86E4-EB0C6F4DE8E6}" type="pres">
      <dgm:prSet presAssocID="{F5A9456F-E5BA-4F1B-B467-4B1E16194138}" presName="child" presStyleLbl="bgAccFollowNode1" presStyleIdx="5" presStyleCnt="6"/>
      <dgm:spPr/>
      <dgm:t>
        <a:bodyPr/>
        <a:lstStyle/>
        <a:p>
          <a:endParaRPr lang="es-ES"/>
        </a:p>
      </dgm:t>
    </dgm:pt>
    <dgm:pt modelId="{26B68463-E820-4601-AA12-DD6A3ED955A8}" type="pres">
      <dgm:prSet presAssocID="{F5A9456F-E5BA-4F1B-B467-4B1E16194138}" presName="childTx" presStyleLbl="bgAccFollowNode1" presStyleIdx="5" presStyleCnt="6">
        <dgm:presLayoutVars>
          <dgm:bulletEnabled val="1"/>
        </dgm:presLayoutVars>
      </dgm:prSet>
      <dgm:spPr/>
      <dgm:t>
        <a:bodyPr/>
        <a:lstStyle/>
        <a:p>
          <a:endParaRPr lang="es-ES"/>
        </a:p>
      </dgm:t>
    </dgm:pt>
    <dgm:pt modelId="{AF1C8A1B-C14B-4C5E-B6C4-2ECEEE76708D}" type="pres">
      <dgm:prSet presAssocID="{ECE50209-4EEF-44F3-8CF9-B023BA4160C5}" presName="negSpace" presStyleCnt="0"/>
      <dgm:spPr/>
    </dgm:pt>
    <dgm:pt modelId="{69DE826D-2B46-485C-8694-0F641E90B4EA}" type="pres">
      <dgm:prSet presAssocID="{ECE50209-4EEF-44F3-8CF9-B023BA4160C5}" presName="circle" presStyleLbl="node1" presStyleIdx="1" presStyleCnt="2"/>
      <dgm:spPr/>
      <dgm:t>
        <a:bodyPr/>
        <a:lstStyle/>
        <a:p>
          <a:endParaRPr lang="es-ES"/>
        </a:p>
      </dgm:t>
    </dgm:pt>
  </dgm:ptLst>
  <dgm:cxnLst>
    <dgm:cxn modelId="{8744F7E9-FC80-4043-9CD0-E8FBA862FED2}" type="presOf" srcId="{0504BE0D-EC4E-4481-B735-0E59822A3672}" destId="{EB103028-F9C1-4D36-BF03-320191BC19D9}" srcOrd="1" destOrd="0" presId="urn:microsoft.com/office/officeart/2005/8/layout/hList9"/>
    <dgm:cxn modelId="{48583FA6-A248-4C75-BC5D-2780A943E565}" srcId="{73A0DDB3-F6F7-4F07-8916-4D89FFF2654A}" destId="{6FEA5C94-47FC-461E-AC07-6EF27E93B7A2}" srcOrd="0" destOrd="0" parTransId="{6C6AA14E-3E3E-4522-A1AA-E2B7AC094708}" sibTransId="{A9D93AC0-1211-4A87-9D07-62905E23EEA5}"/>
    <dgm:cxn modelId="{1D99263E-BB59-4382-8D00-8335623D8E41}" type="presOf" srcId="{0504BE0D-EC4E-4481-B735-0E59822A3672}" destId="{9BFCAB1D-933D-4ED0-B64B-72CA693D5B2E}" srcOrd="0" destOrd="0" presId="urn:microsoft.com/office/officeart/2005/8/layout/hList9"/>
    <dgm:cxn modelId="{32115A8E-ADA6-4FF4-9A9A-341E5B460725}" srcId="{6FEA5C94-47FC-461E-AC07-6EF27E93B7A2}" destId="{8D0CE674-6A34-46A4-B27E-D6CB7967C697}" srcOrd="2" destOrd="0" parTransId="{078F4CD7-17A3-4F14-AD82-3799921E4565}" sibTransId="{460263DB-E5AE-48D5-B76D-D979F776EB8C}"/>
    <dgm:cxn modelId="{DD1AA5B9-C0C7-4F54-92F4-9C7DFF739535}" type="presOf" srcId="{B449E5F8-35C7-4255-AC46-5DA4643B79B7}" destId="{C86F1C88-8625-449B-A86A-A8CACDF41844}" srcOrd="1" destOrd="0" presId="urn:microsoft.com/office/officeart/2005/8/layout/hList9"/>
    <dgm:cxn modelId="{4BC93902-6AD2-4AC9-90D7-B75882D049A4}" type="presOf" srcId="{D4D943BD-16A8-4EC7-8929-F4BD37C9E3E1}" destId="{FAFF41A5-B924-41A7-9B24-1B390753D779}" srcOrd="0" destOrd="0" presId="urn:microsoft.com/office/officeart/2005/8/layout/hList9"/>
    <dgm:cxn modelId="{03BCFD31-7A4C-4954-A712-4F2205B31F6C}" srcId="{ECE50209-4EEF-44F3-8CF9-B023BA4160C5}" destId="{7942F5D2-8ECF-4445-9C93-3DBFD8C158B7}" srcOrd="1" destOrd="0" parTransId="{C581ADE9-2512-43E8-9235-105ED8EBA65A}" sibTransId="{ED4EB965-6567-4C8E-A481-B85107D5FEE9}"/>
    <dgm:cxn modelId="{5BA04E92-7302-4CB0-8F10-E6BE14AA80C1}" type="presOf" srcId="{F5A9456F-E5BA-4F1B-B467-4B1E16194138}" destId="{26B68463-E820-4601-AA12-DD6A3ED955A8}" srcOrd="1" destOrd="0" presId="urn:microsoft.com/office/officeart/2005/8/layout/hList9"/>
    <dgm:cxn modelId="{4B5CECA8-DFA8-4F95-96B1-C42B657EFC1C}" type="presOf" srcId="{F5A9456F-E5BA-4F1B-B467-4B1E16194138}" destId="{8B88245F-1492-4CEE-86E4-EB0C6F4DE8E6}" srcOrd="0" destOrd="0" presId="urn:microsoft.com/office/officeart/2005/8/layout/hList9"/>
    <dgm:cxn modelId="{E65890BC-C6DA-45DC-8A55-00F2EB75ECEB}" srcId="{ECE50209-4EEF-44F3-8CF9-B023BA4160C5}" destId="{F5A9456F-E5BA-4F1B-B467-4B1E16194138}" srcOrd="2" destOrd="0" parTransId="{EDBD0FE8-13A6-4F05-AEC5-F7D904A140DD}" sibTransId="{C350D838-9783-4290-ABE0-1E1E142FFBEC}"/>
    <dgm:cxn modelId="{CC1148F9-2D4F-45C7-AD8F-3DA5C72999F5}" type="presOf" srcId="{8D0CE674-6A34-46A4-B27E-D6CB7967C697}" destId="{70B1F64E-91AC-43CE-A4EF-73BECA6BE8E2}" srcOrd="1" destOrd="0" presId="urn:microsoft.com/office/officeart/2005/8/layout/hList9"/>
    <dgm:cxn modelId="{F63AAA52-BE99-4F63-B511-4D602769C9F9}" type="presOf" srcId="{D4D943BD-16A8-4EC7-8929-F4BD37C9E3E1}" destId="{22465B04-4ED8-4902-8C58-8CEFAC6A4432}" srcOrd="1" destOrd="0" presId="urn:microsoft.com/office/officeart/2005/8/layout/hList9"/>
    <dgm:cxn modelId="{678B266B-A85E-422D-8B0B-AEBDB8F21110}" type="presOf" srcId="{73A0DDB3-F6F7-4F07-8916-4D89FFF2654A}" destId="{F0FD9FFC-65A8-49B1-8629-5BEF67398C04}" srcOrd="0" destOrd="0" presId="urn:microsoft.com/office/officeart/2005/8/layout/hList9"/>
    <dgm:cxn modelId="{AB95E65B-9F4A-44CA-8615-C6CBAFC972D8}" type="presOf" srcId="{B449E5F8-35C7-4255-AC46-5DA4643B79B7}" destId="{9A16CC5C-B639-4FAA-901C-7E2DCA27B131}" srcOrd="0" destOrd="0" presId="urn:microsoft.com/office/officeart/2005/8/layout/hList9"/>
    <dgm:cxn modelId="{F1C0E4FD-025D-458E-996F-9C9419F3AD86}" srcId="{ECE50209-4EEF-44F3-8CF9-B023BA4160C5}" destId="{B449E5F8-35C7-4255-AC46-5DA4643B79B7}" srcOrd="0" destOrd="0" parTransId="{72A513CE-2B03-4309-9947-8D8523E46317}" sibTransId="{F66710F3-7D5A-4410-AF4B-8A9F03F1C3E9}"/>
    <dgm:cxn modelId="{FE169665-BEB7-4902-8C15-56054A029A8E}" srcId="{6FEA5C94-47FC-461E-AC07-6EF27E93B7A2}" destId="{0504BE0D-EC4E-4481-B735-0E59822A3672}" srcOrd="0" destOrd="0" parTransId="{93AE195D-5984-48FC-8CA9-195827BEDD8E}" sibTransId="{0B9618CC-AA3D-4EB4-B83B-B8E0CCCA4A48}"/>
    <dgm:cxn modelId="{1ED7759F-F151-4529-96CA-CC29B7BC1C66}" type="presOf" srcId="{6FEA5C94-47FC-461E-AC07-6EF27E93B7A2}" destId="{EED3078C-52F8-4120-A450-71E16389E5C9}" srcOrd="0" destOrd="0" presId="urn:microsoft.com/office/officeart/2005/8/layout/hList9"/>
    <dgm:cxn modelId="{FE4E4BB6-48B0-4EE2-998B-C38EA34567EE}" srcId="{73A0DDB3-F6F7-4F07-8916-4D89FFF2654A}" destId="{ECE50209-4EEF-44F3-8CF9-B023BA4160C5}" srcOrd="1" destOrd="0" parTransId="{61A4E631-F88D-4E51-9F1E-1E1354A5D036}" sibTransId="{B0325935-8B8B-44E9-B869-73CD54C8A948}"/>
    <dgm:cxn modelId="{962BC00D-3FD0-4D2E-8206-C66B84078E35}" type="presOf" srcId="{7942F5D2-8ECF-4445-9C93-3DBFD8C158B7}" destId="{38A4174E-2EAE-413A-8091-E345681D9A4D}" srcOrd="1" destOrd="0" presId="urn:microsoft.com/office/officeart/2005/8/layout/hList9"/>
    <dgm:cxn modelId="{1695E9AD-11AC-466E-BB93-898FEDC03B68}" type="presOf" srcId="{ECE50209-4EEF-44F3-8CF9-B023BA4160C5}" destId="{69DE826D-2B46-485C-8694-0F641E90B4EA}" srcOrd="0" destOrd="0" presId="urn:microsoft.com/office/officeart/2005/8/layout/hList9"/>
    <dgm:cxn modelId="{2B57BE8B-D69A-4E5C-8DEF-E2CAB5F95D2E}" type="presOf" srcId="{7942F5D2-8ECF-4445-9C93-3DBFD8C158B7}" destId="{AA2F3048-8C86-42B6-80CE-703C9C0C3B31}" srcOrd="0" destOrd="0" presId="urn:microsoft.com/office/officeart/2005/8/layout/hList9"/>
    <dgm:cxn modelId="{9F750A8D-11C7-4966-819A-C5C6256A6951}" type="presOf" srcId="{8D0CE674-6A34-46A4-B27E-D6CB7967C697}" destId="{3CFA8C16-188E-4C92-80F9-178B9B47E949}" srcOrd="0" destOrd="0" presId="urn:microsoft.com/office/officeart/2005/8/layout/hList9"/>
    <dgm:cxn modelId="{30FC68D7-EC0A-472B-B511-3491C3C23F87}" srcId="{6FEA5C94-47FC-461E-AC07-6EF27E93B7A2}" destId="{D4D943BD-16A8-4EC7-8929-F4BD37C9E3E1}" srcOrd="1" destOrd="0" parTransId="{07FF73B0-CD7D-4C2C-B691-1FA64211F279}" sibTransId="{F0BC946D-4D5F-440C-AACB-536C537E8185}"/>
    <dgm:cxn modelId="{B016E11A-3FD4-4523-9E64-7CCEBCA351F0}" type="presParOf" srcId="{F0FD9FFC-65A8-49B1-8629-5BEF67398C04}" destId="{7D04D14F-5BCC-43C0-875C-E760CA825FDA}" srcOrd="0" destOrd="0" presId="urn:microsoft.com/office/officeart/2005/8/layout/hList9"/>
    <dgm:cxn modelId="{2CE47E8E-39A4-4050-AF2D-4F55D9FBF426}" type="presParOf" srcId="{F0FD9FFC-65A8-49B1-8629-5BEF67398C04}" destId="{29454638-D696-49D6-B988-87DEC3ED6649}" srcOrd="1" destOrd="0" presId="urn:microsoft.com/office/officeart/2005/8/layout/hList9"/>
    <dgm:cxn modelId="{937FD095-D8FC-4C30-9663-80DAFE4F8ACF}" type="presParOf" srcId="{29454638-D696-49D6-B988-87DEC3ED6649}" destId="{4CDF005C-2DDB-452C-BE91-C456CEA815E0}" srcOrd="0" destOrd="0" presId="urn:microsoft.com/office/officeart/2005/8/layout/hList9"/>
    <dgm:cxn modelId="{C431B25C-7D95-4959-BA42-069869B79381}" type="presParOf" srcId="{29454638-D696-49D6-B988-87DEC3ED6649}" destId="{D84EDC41-DBE6-469D-9E94-49A37381C885}" srcOrd="1" destOrd="0" presId="urn:microsoft.com/office/officeart/2005/8/layout/hList9"/>
    <dgm:cxn modelId="{2C5E4828-BC11-43F2-878F-67B6951FDE1F}" type="presParOf" srcId="{D84EDC41-DBE6-469D-9E94-49A37381C885}" destId="{9BFCAB1D-933D-4ED0-B64B-72CA693D5B2E}" srcOrd="0" destOrd="0" presId="urn:microsoft.com/office/officeart/2005/8/layout/hList9"/>
    <dgm:cxn modelId="{4E427F7F-E27C-4DBC-AA19-5FFCACF946AB}" type="presParOf" srcId="{D84EDC41-DBE6-469D-9E94-49A37381C885}" destId="{EB103028-F9C1-4D36-BF03-320191BC19D9}" srcOrd="1" destOrd="0" presId="urn:microsoft.com/office/officeart/2005/8/layout/hList9"/>
    <dgm:cxn modelId="{7438A5D3-BFF6-483E-94B3-CF46004CF3F9}" type="presParOf" srcId="{29454638-D696-49D6-B988-87DEC3ED6649}" destId="{EA379B94-80B8-4AB6-B01F-DE6546B40E11}" srcOrd="2" destOrd="0" presId="urn:microsoft.com/office/officeart/2005/8/layout/hList9"/>
    <dgm:cxn modelId="{E2BD276E-97B4-40AD-83F6-78F2C4AFEE9E}" type="presParOf" srcId="{EA379B94-80B8-4AB6-B01F-DE6546B40E11}" destId="{FAFF41A5-B924-41A7-9B24-1B390753D779}" srcOrd="0" destOrd="0" presId="urn:microsoft.com/office/officeart/2005/8/layout/hList9"/>
    <dgm:cxn modelId="{DC98D309-65C3-4856-ADC7-6F9CF6B12DF5}" type="presParOf" srcId="{EA379B94-80B8-4AB6-B01F-DE6546B40E11}" destId="{22465B04-4ED8-4902-8C58-8CEFAC6A4432}" srcOrd="1" destOrd="0" presId="urn:microsoft.com/office/officeart/2005/8/layout/hList9"/>
    <dgm:cxn modelId="{713C2ACC-A085-45E7-92FD-5812008C45D9}" type="presParOf" srcId="{29454638-D696-49D6-B988-87DEC3ED6649}" destId="{447681A7-E9FA-4A9B-8D50-C793C38818B3}" srcOrd="3" destOrd="0" presId="urn:microsoft.com/office/officeart/2005/8/layout/hList9"/>
    <dgm:cxn modelId="{7A5759DA-0878-4715-9069-EDF9AF9A3754}" type="presParOf" srcId="{447681A7-E9FA-4A9B-8D50-C793C38818B3}" destId="{3CFA8C16-188E-4C92-80F9-178B9B47E949}" srcOrd="0" destOrd="0" presId="urn:microsoft.com/office/officeart/2005/8/layout/hList9"/>
    <dgm:cxn modelId="{5B76FD09-B314-4242-8A6D-A94A7373C699}" type="presParOf" srcId="{447681A7-E9FA-4A9B-8D50-C793C38818B3}" destId="{70B1F64E-91AC-43CE-A4EF-73BECA6BE8E2}" srcOrd="1" destOrd="0" presId="urn:microsoft.com/office/officeart/2005/8/layout/hList9"/>
    <dgm:cxn modelId="{EAA5AA21-DC04-40E4-859F-B4B05735A496}" type="presParOf" srcId="{F0FD9FFC-65A8-49B1-8629-5BEF67398C04}" destId="{0F9A58F1-2A5C-47D9-9E1D-58BB0EA60F27}" srcOrd="2" destOrd="0" presId="urn:microsoft.com/office/officeart/2005/8/layout/hList9"/>
    <dgm:cxn modelId="{5969C4BB-EA7F-4215-BE4A-B404D77718A5}" type="presParOf" srcId="{F0FD9FFC-65A8-49B1-8629-5BEF67398C04}" destId="{EED3078C-52F8-4120-A450-71E16389E5C9}" srcOrd="3" destOrd="0" presId="urn:microsoft.com/office/officeart/2005/8/layout/hList9"/>
    <dgm:cxn modelId="{4B14591F-831F-4901-A61C-62FB28C5B8B2}" type="presParOf" srcId="{F0FD9FFC-65A8-49B1-8629-5BEF67398C04}" destId="{41565AA1-392C-4CE7-9E44-A5652C0E937C}" srcOrd="4" destOrd="0" presId="urn:microsoft.com/office/officeart/2005/8/layout/hList9"/>
    <dgm:cxn modelId="{7AE7EBE9-8029-4B5D-B308-FBF29031BD25}" type="presParOf" srcId="{F0FD9FFC-65A8-49B1-8629-5BEF67398C04}" destId="{0AF1C88A-DF80-487E-9BA9-46F0FB71C1B6}" srcOrd="5" destOrd="0" presId="urn:microsoft.com/office/officeart/2005/8/layout/hList9"/>
    <dgm:cxn modelId="{B1A07530-1033-4B52-A427-2DC2B3698ADB}" type="presParOf" srcId="{F0FD9FFC-65A8-49B1-8629-5BEF67398C04}" destId="{DF48A1A6-172D-48DE-8078-91F0D0B6342A}" srcOrd="6" destOrd="0" presId="urn:microsoft.com/office/officeart/2005/8/layout/hList9"/>
    <dgm:cxn modelId="{A4835F2C-CBFE-4D86-B069-7B71695C1CF4}" type="presParOf" srcId="{DF48A1A6-172D-48DE-8078-91F0D0B6342A}" destId="{366C5902-B4EF-49D0-B744-5FE3CF395807}" srcOrd="0" destOrd="0" presId="urn:microsoft.com/office/officeart/2005/8/layout/hList9"/>
    <dgm:cxn modelId="{637B6DCD-307C-4B7B-829A-70A588B0A09A}" type="presParOf" srcId="{DF48A1A6-172D-48DE-8078-91F0D0B6342A}" destId="{4C4F8F9C-773C-4A28-A03B-5D23DAD7E3BB}" srcOrd="1" destOrd="0" presId="urn:microsoft.com/office/officeart/2005/8/layout/hList9"/>
    <dgm:cxn modelId="{0FA7DEFD-6100-458B-BC66-85BC12839F78}" type="presParOf" srcId="{4C4F8F9C-773C-4A28-A03B-5D23DAD7E3BB}" destId="{9A16CC5C-B639-4FAA-901C-7E2DCA27B131}" srcOrd="0" destOrd="0" presId="urn:microsoft.com/office/officeart/2005/8/layout/hList9"/>
    <dgm:cxn modelId="{195F63A9-0116-4A81-A479-31664A388A05}" type="presParOf" srcId="{4C4F8F9C-773C-4A28-A03B-5D23DAD7E3BB}" destId="{C86F1C88-8625-449B-A86A-A8CACDF41844}" srcOrd="1" destOrd="0" presId="urn:microsoft.com/office/officeart/2005/8/layout/hList9"/>
    <dgm:cxn modelId="{F6F86BBA-A2E2-4FC8-9465-B6F89699F6C5}" type="presParOf" srcId="{DF48A1A6-172D-48DE-8078-91F0D0B6342A}" destId="{8CE2EE56-2621-4AED-92F8-EDC0AFC5F815}" srcOrd="2" destOrd="0" presId="urn:microsoft.com/office/officeart/2005/8/layout/hList9"/>
    <dgm:cxn modelId="{1E874B4E-32A2-4696-9311-4CEBB89FCA80}" type="presParOf" srcId="{8CE2EE56-2621-4AED-92F8-EDC0AFC5F815}" destId="{AA2F3048-8C86-42B6-80CE-703C9C0C3B31}" srcOrd="0" destOrd="0" presId="urn:microsoft.com/office/officeart/2005/8/layout/hList9"/>
    <dgm:cxn modelId="{75978ED6-55BD-424D-B50E-AC2631BEE917}" type="presParOf" srcId="{8CE2EE56-2621-4AED-92F8-EDC0AFC5F815}" destId="{38A4174E-2EAE-413A-8091-E345681D9A4D}" srcOrd="1" destOrd="0" presId="urn:microsoft.com/office/officeart/2005/8/layout/hList9"/>
    <dgm:cxn modelId="{7447E2D7-A270-429D-B4D8-73C1DB325AFD}" type="presParOf" srcId="{DF48A1A6-172D-48DE-8078-91F0D0B6342A}" destId="{EB746F7C-F17E-4152-923B-4AE93530080F}" srcOrd="3" destOrd="0" presId="urn:microsoft.com/office/officeart/2005/8/layout/hList9"/>
    <dgm:cxn modelId="{CF9E5D62-1A67-4195-84D2-8ECA60521F84}" type="presParOf" srcId="{EB746F7C-F17E-4152-923B-4AE93530080F}" destId="{8B88245F-1492-4CEE-86E4-EB0C6F4DE8E6}" srcOrd="0" destOrd="0" presId="urn:microsoft.com/office/officeart/2005/8/layout/hList9"/>
    <dgm:cxn modelId="{B084FA6A-CC43-4B59-BDBC-4696A61EC582}" type="presParOf" srcId="{EB746F7C-F17E-4152-923B-4AE93530080F}" destId="{26B68463-E820-4601-AA12-DD6A3ED955A8}" srcOrd="1" destOrd="0" presId="urn:microsoft.com/office/officeart/2005/8/layout/hList9"/>
    <dgm:cxn modelId="{45D460C8-9601-47E2-9DAC-44C85D4AB259}" type="presParOf" srcId="{F0FD9FFC-65A8-49B1-8629-5BEF67398C04}" destId="{AF1C8A1B-C14B-4C5E-B6C4-2ECEEE76708D}" srcOrd="7" destOrd="0" presId="urn:microsoft.com/office/officeart/2005/8/layout/hList9"/>
    <dgm:cxn modelId="{4A14170A-88ED-417C-ABAB-592BEE72B303}" type="presParOf" srcId="{F0FD9FFC-65A8-49B1-8629-5BEF67398C04}" destId="{69DE826D-2B46-485C-8694-0F641E90B4EA}"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9481BF-C5FC-4E92-868C-85ADCE146B73}" type="doc">
      <dgm:prSet loTypeId="urn:microsoft.com/office/officeart/2005/8/layout/bProcess2" loCatId="process" qsTypeId="urn:microsoft.com/office/officeart/2005/8/quickstyle/3d4" qsCatId="3D" csTypeId="urn:microsoft.com/office/officeart/2005/8/colors/colorful2" csCatId="colorful" phldr="1"/>
      <dgm:spPr/>
      <dgm:t>
        <a:bodyPr/>
        <a:lstStyle/>
        <a:p>
          <a:endParaRPr lang="es-EC"/>
        </a:p>
      </dgm:t>
    </dgm:pt>
    <dgm:pt modelId="{265F477F-CB48-414D-A39E-A471650EB46B}">
      <dgm:prSet phldrT="[Text]"/>
      <dgm:spPr/>
      <dgm:t>
        <a:bodyPr/>
        <a:lstStyle/>
        <a:p>
          <a:r>
            <a:rPr lang="es-EC" dirty="0"/>
            <a:t>HIPÓTESIS</a:t>
          </a:r>
        </a:p>
      </dgm:t>
    </dgm:pt>
    <dgm:pt modelId="{3880032B-3589-4D67-8BF9-241C64E538CE}" type="sibTrans" cxnId="{EAE4212D-F6CB-4ED4-AA7C-80E55B5AAE82}">
      <dgm:prSet/>
      <dgm:spPr/>
      <dgm:t>
        <a:bodyPr/>
        <a:lstStyle/>
        <a:p>
          <a:endParaRPr lang="es-EC"/>
        </a:p>
      </dgm:t>
    </dgm:pt>
    <dgm:pt modelId="{38866D09-F612-41E5-9956-D843CA099BDF}" type="parTrans" cxnId="{EAE4212D-F6CB-4ED4-AA7C-80E55B5AAE82}">
      <dgm:prSet/>
      <dgm:spPr/>
      <dgm:t>
        <a:bodyPr/>
        <a:lstStyle/>
        <a:p>
          <a:endParaRPr lang="es-EC"/>
        </a:p>
      </dgm:t>
    </dgm:pt>
    <dgm:pt modelId="{9566A142-2AA9-41B7-8389-48C85FFF9641}">
      <dgm:prSet phldrT="[Text]"/>
      <dgm:spPr/>
      <dgm:t>
        <a:bodyPr/>
        <a:lstStyle/>
        <a:p>
          <a:r>
            <a:rPr lang="es-EC" dirty="0"/>
            <a:t>H0: El Análisis Financiero permite acceder a fuentes de financiamiento que favorecen la obtención del capital de trabajo </a:t>
          </a:r>
          <a:endParaRPr lang="es-EC" b="0" dirty="0"/>
        </a:p>
      </dgm:t>
    </dgm:pt>
    <dgm:pt modelId="{EC280B6A-3C81-4340-B496-9BFE224F1E02}" type="parTrans" cxnId="{2E0F9FDC-A4AC-4F6C-A190-4D4CF6DAECD6}">
      <dgm:prSet/>
      <dgm:spPr/>
      <dgm:t>
        <a:bodyPr/>
        <a:lstStyle/>
        <a:p>
          <a:endParaRPr lang="es-EC"/>
        </a:p>
      </dgm:t>
    </dgm:pt>
    <dgm:pt modelId="{E6CFF89B-6822-4363-BF0B-3A6411D7E311}" type="sibTrans" cxnId="{2E0F9FDC-A4AC-4F6C-A190-4D4CF6DAECD6}">
      <dgm:prSet/>
      <dgm:spPr/>
      <dgm:t>
        <a:bodyPr/>
        <a:lstStyle/>
        <a:p>
          <a:endParaRPr lang="es-EC"/>
        </a:p>
      </dgm:t>
    </dgm:pt>
    <dgm:pt modelId="{7060A14B-0F0F-4093-AB69-FEDCE2DD135E}" type="pres">
      <dgm:prSet presAssocID="{8B9481BF-C5FC-4E92-868C-85ADCE146B73}" presName="diagram" presStyleCnt="0">
        <dgm:presLayoutVars>
          <dgm:dir/>
          <dgm:resizeHandles/>
        </dgm:presLayoutVars>
      </dgm:prSet>
      <dgm:spPr/>
      <dgm:t>
        <a:bodyPr/>
        <a:lstStyle/>
        <a:p>
          <a:endParaRPr lang="es-ES"/>
        </a:p>
      </dgm:t>
    </dgm:pt>
    <dgm:pt modelId="{921A99E5-DBD5-4131-90AA-42632812D5C3}" type="pres">
      <dgm:prSet presAssocID="{265F477F-CB48-414D-A39E-A471650EB46B}" presName="firstNode" presStyleLbl="node1" presStyleIdx="0" presStyleCnt="2">
        <dgm:presLayoutVars>
          <dgm:bulletEnabled val="1"/>
        </dgm:presLayoutVars>
      </dgm:prSet>
      <dgm:spPr/>
      <dgm:t>
        <a:bodyPr/>
        <a:lstStyle/>
        <a:p>
          <a:endParaRPr lang="es-ES"/>
        </a:p>
      </dgm:t>
    </dgm:pt>
    <dgm:pt modelId="{3360402D-9E55-47B9-A1FF-08859BA30C4B}" type="pres">
      <dgm:prSet presAssocID="{3880032B-3589-4D67-8BF9-241C64E538CE}" presName="sibTrans" presStyleLbl="sibTrans2D1" presStyleIdx="0" presStyleCnt="1"/>
      <dgm:spPr/>
      <dgm:t>
        <a:bodyPr/>
        <a:lstStyle/>
        <a:p>
          <a:endParaRPr lang="es-ES"/>
        </a:p>
      </dgm:t>
    </dgm:pt>
    <dgm:pt modelId="{98F49F1C-6FA8-4584-AA70-5C68AB9C94A9}" type="pres">
      <dgm:prSet presAssocID="{9566A142-2AA9-41B7-8389-48C85FFF9641}" presName="lastNode" presStyleLbl="node1" presStyleIdx="1" presStyleCnt="2">
        <dgm:presLayoutVars>
          <dgm:bulletEnabled val="1"/>
        </dgm:presLayoutVars>
      </dgm:prSet>
      <dgm:spPr/>
      <dgm:t>
        <a:bodyPr/>
        <a:lstStyle/>
        <a:p>
          <a:endParaRPr lang="es-ES"/>
        </a:p>
      </dgm:t>
    </dgm:pt>
  </dgm:ptLst>
  <dgm:cxnLst>
    <dgm:cxn modelId="{E660655C-9702-4223-9C4C-E7D1F483FE16}" type="presOf" srcId="{9566A142-2AA9-41B7-8389-48C85FFF9641}" destId="{98F49F1C-6FA8-4584-AA70-5C68AB9C94A9}" srcOrd="0" destOrd="0" presId="urn:microsoft.com/office/officeart/2005/8/layout/bProcess2"/>
    <dgm:cxn modelId="{2E0F9FDC-A4AC-4F6C-A190-4D4CF6DAECD6}" srcId="{8B9481BF-C5FC-4E92-868C-85ADCE146B73}" destId="{9566A142-2AA9-41B7-8389-48C85FFF9641}" srcOrd="1" destOrd="0" parTransId="{EC280B6A-3C81-4340-B496-9BFE224F1E02}" sibTransId="{E6CFF89B-6822-4363-BF0B-3A6411D7E311}"/>
    <dgm:cxn modelId="{5D6C8BEC-FBF4-438D-85E2-F709BAB54E85}" type="presOf" srcId="{8B9481BF-C5FC-4E92-868C-85ADCE146B73}" destId="{7060A14B-0F0F-4093-AB69-FEDCE2DD135E}" srcOrd="0" destOrd="0" presId="urn:microsoft.com/office/officeart/2005/8/layout/bProcess2"/>
    <dgm:cxn modelId="{E929345A-5FB3-4AE6-8FEC-AF2E0AEF960D}" type="presOf" srcId="{3880032B-3589-4D67-8BF9-241C64E538CE}" destId="{3360402D-9E55-47B9-A1FF-08859BA30C4B}" srcOrd="0" destOrd="0" presId="urn:microsoft.com/office/officeart/2005/8/layout/bProcess2"/>
    <dgm:cxn modelId="{2C69F5D4-901A-4CEF-BF5F-C93DD6E54266}" type="presOf" srcId="{265F477F-CB48-414D-A39E-A471650EB46B}" destId="{921A99E5-DBD5-4131-90AA-42632812D5C3}" srcOrd="0" destOrd="0" presId="urn:microsoft.com/office/officeart/2005/8/layout/bProcess2"/>
    <dgm:cxn modelId="{EAE4212D-F6CB-4ED4-AA7C-80E55B5AAE82}" srcId="{8B9481BF-C5FC-4E92-868C-85ADCE146B73}" destId="{265F477F-CB48-414D-A39E-A471650EB46B}" srcOrd="0" destOrd="0" parTransId="{38866D09-F612-41E5-9956-D843CA099BDF}" sibTransId="{3880032B-3589-4D67-8BF9-241C64E538CE}"/>
    <dgm:cxn modelId="{D54033AD-A8B6-4D2C-9642-F92F6BE6F3A4}" type="presParOf" srcId="{7060A14B-0F0F-4093-AB69-FEDCE2DD135E}" destId="{921A99E5-DBD5-4131-90AA-42632812D5C3}" srcOrd="0" destOrd="0" presId="urn:microsoft.com/office/officeart/2005/8/layout/bProcess2"/>
    <dgm:cxn modelId="{05C99159-F39F-47A0-ACB7-91FCD5ABEEFA}" type="presParOf" srcId="{7060A14B-0F0F-4093-AB69-FEDCE2DD135E}" destId="{3360402D-9E55-47B9-A1FF-08859BA30C4B}" srcOrd="1" destOrd="0" presId="urn:microsoft.com/office/officeart/2005/8/layout/bProcess2"/>
    <dgm:cxn modelId="{1640F594-AB26-4043-886C-BB942E63B5E9}" type="presParOf" srcId="{7060A14B-0F0F-4093-AB69-FEDCE2DD135E}" destId="{98F49F1C-6FA8-4584-AA70-5C68AB9C94A9}" srcOrd="2"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343D2-5E04-45B7-9327-7F4755B20624}"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s-EC"/>
        </a:p>
      </dgm:t>
    </dgm:pt>
    <dgm:pt modelId="{582A37EF-994E-4989-B33A-384285113226}">
      <dgm:prSet/>
      <dgm:spPr/>
      <dgm:t>
        <a:bodyPr/>
        <a:lstStyle/>
        <a:p>
          <a:pPr rtl="0"/>
          <a:r>
            <a:rPr lang="es-EC" dirty="0"/>
            <a:t>Fuentes internas</a:t>
          </a:r>
        </a:p>
      </dgm:t>
    </dgm:pt>
    <dgm:pt modelId="{2F028F4B-6725-49F6-AF07-D068CBC8D84E}" type="parTrans" cxnId="{AD51C9D2-EB0A-4074-A274-046427281F9D}">
      <dgm:prSet/>
      <dgm:spPr/>
      <dgm:t>
        <a:bodyPr/>
        <a:lstStyle/>
        <a:p>
          <a:endParaRPr lang="es-EC"/>
        </a:p>
      </dgm:t>
    </dgm:pt>
    <dgm:pt modelId="{DD15D205-AD48-4AF5-9AB1-F52D46D2301E}" type="sibTrans" cxnId="{AD51C9D2-EB0A-4074-A274-046427281F9D}">
      <dgm:prSet/>
      <dgm:spPr/>
      <dgm:t>
        <a:bodyPr/>
        <a:lstStyle/>
        <a:p>
          <a:endParaRPr lang="es-EC"/>
        </a:p>
      </dgm:t>
    </dgm:pt>
    <dgm:pt modelId="{0C19DBE2-9472-478F-8E8C-A1645CBEA878}">
      <dgm:prSet/>
      <dgm:spPr/>
      <dgm:t>
        <a:bodyPr/>
        <a:lstStyle/>
        <a:p>
          <a:pPr rtl="0"/>
          <a:r>
            <a:rPr lang="es-EC" dirty="0"/>
            <a:t>Fuentes externas</a:t>
          </a:r>
        </a:p>
      </dgm:t>
    </dgm:pt>
    <dgm:pt modelId="{3361FA9E-355D-4B00-835B-DC4798665622}" type="parTrans" cxnId="{ED3699CA-5C4B-4E52-AA70-91633A013144}">
      <dgm:prSet/>
      <dgm:spPr/>
      <dgm:t>
        <a:bodyPr/>
        <a:lstStyle/>
        <a:p>
          <a:endParaRPr lang="es-EC"/>
        </a:p>
      </dgm:t>
    </dgm:pt>
    <dgm:pt modelId="{E90127D3-320F-4357-A342-EC1FFF45D64A}" type="sibTrans" cxnId="{ED3699CA-5C4B-4E52-AA70-91633A013144}">
      <dgm:prSet/>
      <dgm:spPr/>
      <dgm:t>
        <a:bodyPr/>
        <a:lstStyle/>
        <a:p>
          <a:endParaRPr lang="es-EC"/>
        </a:p>
      </dgm:t>
    </dgm:pt>
    <dgm:pt modelId="{14F1B94B-0562-45DC-9F09-9FADE39CADD4}">
      <dgm:prSet/>
      <dgm:spPr/>
      <dgm:t>
        <a:bodyPr/>
        <a:lstStyle/>
        <a:p>
          <a:pPr rtl="0"/>
          <a:r>
            <a:rPr lang="es-EC" b="1" i="1" dirty="0"/>
            <a:t>Reinversión de utilidades</a:t>
          </a:r>
          <a:endParaRPr lang="es-EC" dirty="0"/>
        </a:p>
      </dgm:t>
    </dgm:pt>
    <dgm:pt modelId="{B87C6B58-1C2B-4B1A-85A3-9829A14CE4F0}" type="parTrans" cxnId="{B61E7FD9-42C5-4FFF-98ED-FABF5E0AEEFA}">
      <dgm:prSet/>
      <dgm:spPr/>
      <dgm:t>
        <a:bodyPr/>
        <a:lstStyle/>
        <a:p>
          <a:endParaRPr lang="es-EC"/>
        </a:p>
      </dgm:t>
    </dgm:pt>
    <dgm:pt modelId="{D7F0A130-FA00-4C35-ACD4-9665A4052062}" type="sibTrans" cxnId="{B61E7FD9-42C5-4FFF-98ED-FABF5E0AEEFA}">
      <dgm:prSet/>
      <dgm:spPr/>
      <dgm:t>
        <a:bodyPr/>
        <a:lstStyle/>
        <a:p>
          <a:endParaRPr lang="es-EC"/>
        </a:p>
      </dgm:t>
    </dgm:pt>
    <dgm:pt modelId="{448EAF0F-D64E-436C-9428-578193902762}">
      <dgm:prSet/>
      <dgm:spPr/>
      <dgm:t>
        <a:bodyPr/>
        <a:lstStyle/>
        <a:p>
          <a:pPr rtl="0"/>
          <a:r>
            <a:rPr lang="es-EC" b="1" i="1" dirty="0"/>
            <a:t>Aporte de socios o accionistas</a:t>
          </a:r>
          <a:endParaRPr lang="es-EC" dirty="0"/>
        </a:p>
      </dgm:t>
    </dgm:pt>
    <dgm:pt modelId="{026FD9AF-D8F7-4303-BFC1-4508DC3630D4}" type="parTrans" cxnId="{EE642BC1-6BD0-4976-8DEF-5F5C757FD7C1}">
      <dgm:prSet/>
      <dgm:spPr/>
      <dgm:t>
        <a:bodyPr/>
        <a:lstStyle/>
        <a:p>
          <a:endParaRPr lang="es-EC"/>
        </a:p>
      </dgm:t>
    </dgm:pt>
    <dgm:pt modelId="{345CDA0C-75B8-49F4-80D5-84ECD3CC8FE7}" type="sibTrans" cxnId="{EE642BC1-6BD0-4976-8DEF-5F5C757FD7C1}">
      <dgm:prSet/>
      <dgm:spPr/>
      <dgm:t>
        <a:bodyPr/>
        <a:lstStyle/>
        <a:p>
          <a:endParaRPr lang="es-EC"/>
        </a:p>
      </dgm:t>
    </dgm:pt>
    <dgm:pt modelId="{0067E0CA-13B8-4C30-AB1A-50447DB3B54C}">
      <dgm:prSet/>
      <dgm:spPr/>
      <dgm:t>
        <a:bodyPr/>
        <a:lstStyle/>
        <a:p>
          <a:pPr rtl="0"/>
          <a:r>
            <a:rPr lang="es-EC" dirty="0"/>
            <a:t>Fuentes públicas</a:t>
          </a:r>
        </a:p>
      </dgm:t>
    </dgm:pt>
    <dgm:pt modelId="{A154A691-303A-45A3-B2D6-5972AAF791DF}" type="parTrans" cxnId="{E3FED0EB-D8BA-4F94-8A87-854646FDE7DB}">
      <dgm:prSet/>
      <dgm:spPr/>
      <dgm:t>
        <a:bodyPr/>
        <a:lstStyle/>
        <a:p>
          <a:endParaRPr lang="es-EC"/>
        </a:p>
      </dgm:t>
    </dgm:pt>
    <dgm:pt modelId="{9F310127-1B12-494D-AE4C-E8601FF6A4B9}" type="sibTrans" cxnId="{E3FED0EB-D8BA-4F94-8A87-854646FDE7DB}">
      <dgm:prSet/>
      <dgm:spPr/>
      <dgm:t>
        <a:bodyPr/>
        <a:lstStyle/>
        <a:p>
          <a:endParaRPr lang="es-EC"/>
        </a:p>
      </dgm:t>
    </dgm:pt>
    <dgm:pt modelId="{0547C459-0614-44A3-9766-D3F2E3747DC6}">
      <dgm:prSet/>
      <dgm:spPr/>
      <dgm:t>
        <a:bodyPr/>
        <a:lstStyle/>
        <a:p>
          <a:pPr rtl="0"/>
          <a:r>
            <a:rPr lang="es-EC" dirty="0"/>
            <a:t>Fuentes privadas</a:t>
          </a:r>
        </a:p>
      </dgm:t>
    </dgm:pt>
    <dgm:pt modelId="{9B50999B-620D-4EDB-8941-65F76FE2B6A2}" type="parTrans" cxnId="{4C103E8D-ABD6-46B3-B87C-C403323240E2}">
      <dgm:prSet/>
      <dgm:spPr/>
      <dgm:t>
        <a:bodyPr/>
        <a:lstStyle/>
        <a:p>
          <a:endParaRPr lang="es-EC"/>
        </a:p>
      </dgm:t>
    </dgm:pt>
    <dgm:pt modelId="{6765DAAB-D80D-4791-BA30-DCC9EBA4DDC4}" type="sibTrans" cxnId="{4C103E8D-ABD6-46B3-B87C-C403323240E2}">
      <dgm:prSet/>
      <dgm:spPr/>
      <dgm:t>
        <a:bodyPr/>
        <a:lstStyle/>
        <a:p>
          <a:endParaRPr lang="es-EC"/>
        </a:p>
      </dgm:t>
    </dgm:pt>
    <dgm:pt modelId="{995F45E8-DCB5-4063-BF28-24A4DBD87834}">
      <dgm:prSet/>
      <dgm:spPr/>
      <dgm:t>
        <a:bodyPr/>
        <a:lstStyle/>
        <a:p>
          <a:pPr rtl="0"/>
          <a:r>
            <a:rPr lang="es-EC" dirty="0"/>
            <a:t>CNF</a:t>
          </a:r>
        </a:p>
      </dgm:t>
    </dgm:pt>
    <dgm:pt modelId="{BDE69788-DF52-4A94-B554-2F79242562E0}" type="parTrans" cxnId="{15BAEF7C-A2EA-454F-8C11-2E2652DEFAE7}">
      <dgm:prSet/>
      <dgm:spPr/>
      <dgm:t>
        <a:bodyPr/>
        <a:lstStyle/>
        <a:p>
          <a:endParaRPr lang="es-EC"/>
        </a:p>
      </dgm:t>
    </dgm:pt>
    <dgm:pt modelId="{11F20D09-9D38-44B8-AB24-C7E890E49963}" type="sibTrans" cxnId="{15BAEF7C-A2EA-454F-8C11-2E2652DEFAE7}">
      <dgm:prSet/>
      <dgm:spPr/>
      <dgm:t>
        <a:bodyPr/>
        <a:lstStyle/>
        <a:p>
          <a:endParaRPr lang="es-EC"/>
        </a:p>
      </dgm:t>
    </dgm:pt>
    <dgm:pt modelId="{06388C07-B6C1-4087-9A86-D60B1C696E0C}">
      <dgm:prSet/>
      <dgm:spPr/>
      <dgm:t>
        <a:bodyPr/>
        <a:lstStyle/>
        <a:p>
          <a:pPr rtl="0"/>
          <a:r>
            <a:rPr lang="es-EC" dirty="0" err="1"/>
            <a:t>Ban</a:t>
          </a:r>
          <a:r>
            <a:rPr lang="es-EC" dirty="0"/>
            <a:t> Ecuador</a:t>
          </a:r>
        </a:p>
      </dgm:t>
    </dgm:pt>
    <dgm:pt modelId="{B13DD4F1-0028-408C-8641-737585CA4D20}" type="parTrans" cxnId="{C9E302E4-5F7A-4BB6-8192-13D0BABC4909}">
      <dgm:prSet/>
      <dgm:spPr/>
      <dgm:t>
        <a:bodyPr/>
        <a:lstStyle/>
        <a:p>
          <a:endParaRPr lang="es-EC"/>
        </a:p>
      </dgm:t>
    </dgm:pt>
    <dgm:pt modelId="{3083524A-399F-4472-B676-4C8C34B0F4E3}" type="sibTrans" cxnId="{C9E302E4-5F7A-4BB6-8192-13D0BABC4909}">
      <dgm:prSet/>
      <dgm:spPr/>
      <dgm:t>
        <a:bodyPr/>
        <a:lstStyle/>
        <a:p>
          <a:endParaRPr lang="es-EC"/>
        </a:p>
      </dgm:t>
    </dgm:pt>
    <dgm:pt modelId="{427D7D90-52D3-41EA-A44B-FEEBD0768C59}">
      <dgm:prSet/>
      <dgm:spPr/>
      <dgm:t>
        <a:bodyPr/>
        <a:lstStyle/>
        <a:p>
          <a:pPr rtl="0"/>
          <a:r>
            <a:rPr lang="es-EC" dirty="0"/>
            <a:t>Crédito comercial</a:t>
          </a:r>
        </a:p>
      </dgm:t>
    </dgm:pt>
    <dgm:pt modelId="{A98C7EBD-37CB-41EB-A344-ABA00FA69354}" type="parTrans" cxnId="{B09E6071-EC99-41D3-AF76-9A4AD40F07CE}">
      <dgm:prSet/>
      <dgm:spPr/>
      <dgm:t>
        <a:bodyPr/>
        <a:lstStyle/>
        <a:p>
          <a:endParaRPr lang="es-EC"/>
        </a:p>
      </dgm:t>
    </dgm:pt>
    <dgm:pt modelId="{AC52C626-6A91-4198-8B93-DD3F9D43E2A0}" type="sibTrans" cxnId="{B09E6071-EC99-41D3-AF76-9A4AD40F07CE}">
      <dgm:prSet/>
      <dgm:spPr/>
      <dgm:t>
        <a:bodyPr/>
        <a:lstStyle/>
        <a:p>
          <a:endParaRPr lang="es-EC"/>
        </a:p>
      </dgm:t>
    </dgm:pt>
    <dgm:pt modelId="{00184BB3-E09D-451F-8276-1DBFFC1418B5}">
      <dgm:prSet/>
      <dgm:spPr/>
      <dgm:t>
        <a:bodyPr/>
        <a:lstStyle/>
        <a:p>
          <a:pPr rtl="0"/>
          <a:r>
            <a:rPr lang="es-EC" dirty="0"/>
            <a:t>Crédito bancario</a:t>
          </a:r>
        </a:p>
      </dgm:t>
    </dgm:pt>
    <dgm:pt modelId="{758DB35C-35C2-43AA-A8EB-3D213990C7F4}" type="parTrans" cxnId="{4C1B01AA-030C-4654-9D01-EBFE189BFEA9}">
      <dgm:prSet/>
      <dgm:spPr/>
      <dgm:t>
        <a:bodyPr/>
        <a:lstStyle/>
        <a:p>
          <a:endParaRPr lang="es-EC"/>
        </a:p>
      </dgm:t>
    </dgm:pt>
    <dgm:pt modelId="{50785C9A-E9F9-4447-9B47-0A5D8832838D}" type="sibTrans" cxnId="{4C1B01AA-030C-4654-9D01-EBFE189BFEA9}">
      <dgm:prSet/>
      <dgm:spPr/>
      <dgm:t>
        <a:bodyPr/>
        <a:lstStyle/>
        <a:p>
          <a:endParaRPr lang="es-EC"/>
        </a:p>
      </dgm:t>
    </dgm:pt>
    <dgm:pt modelId="{8E3F9117-3303-4D4B-8DD1-12522D4FEC8F}" type="pres">
      <dgm:prSet presAssocID="{7FA343D2-5E04-45B7-9327-7F4755B20624}" presName="diagram" presStyleCnt="0">
        <dgm:presLayoutVars>
          <dgm:chPref val="1"/>
          <dgm:dir/>
          <dgm:animOne val="branch"/>
          <dgm:animLvl val="lvl"/>
          <dgm:resizeHandles val="exact"/>
        </dgm:presLayoutVars>
      </dgm:prSet>
      <dgm:spPr/>
      <dgm:t>
        <a:bodyPr/>
        <a:lstStyle/>
        <a:p>
          <a:endParaRPr lang="es-ES"/>
        </a:p>
      </dgm:t>
    </dgm:pt>
    <dgm:pt modelId="{A09B08D4-C157-4FD6-BBD6-DC5E9294643A}" type="pres">
      <dgm:prSet presAssocID="{582A37EF-994E-4989-B33A-384285113226}" presName="root1" presStyleCnt="0"/>
      <dgm:spPr/>
    </dgm:pt>
    <dgm:pt modelId="{7AB6A5F1-3438-4131-9323-FF181BB6748E}" type="pres">
      <dgm:prSet presAssocID="{582A37EF-994E-4989-B33A-384285113226}" presName="LevelOneTextNode" presStyleLbl="node0" presStyleIdx="0" presStyleCnt="2">
        <dgm:presLayoutVars>
          <dgm:chPref val="3"/>
        </dgm:presLayoutVars>
      </dgm:prSet>
      <dgm:spPr/>
      <dgm:t>
        <a:bodyPr/>
        <a:lstStyle/>
        <a:p>
          <a:endParaRPr lang="es-ES"/>
        </a:p>
      </dgm:t>
    </dgm:pt>
    <dgm:pt modelId="{B30C3591-FD8B-490C-A359-CB53ABBC6FDB}" type="pres">
      <dgm:prSet presAssocID="{582A37EF-994E-4989-B33A-384285113226}" presName="level2hierChild" presStyleCnt="0"/>
      <dgm:spPr/>
    </dgm:pt>
    <dgm:pt modelId="{2944F619-3D01-4803-B33D-BDBE12A929E6}" type="pres">
      <dgm:prSet presAssocID="{026FD9AF-D8F7-4303-BFC1-4508DC3630D4}" presName="conn2-1" presStyleLbl="parChTrans1D2" presStyleIdx="0" presStyleCnt="4"/>
      <dgm:spPr/>
      <dgm:t>
        <a:bodyPr/>
        <a:lstStyle/>
        <a:p>
          <a:endParaRPr lang="es-ES"/>
        </a:p>
      </dgm:t>
    </dgm:pt>
    <dgm:pt modelId="{010C9533-19CF-4092-911C-1B9B1F062B5B}" type="pres">
      <dgm:prSet presAssocID="{026FD9AF-D8F7-4303-BFC1-4508DC3630D4}" presName="connTx" presStyleLbl="parChTrans1D2" presStyleIdx="0" presStyleCnt="4"/>
      <dgm:spPr/>
      <dgm:t>
        <a:bodyPr/>
        <a:lstStyle/>
        <a:p>
          <a:endParaRPr lang="es-ES"/>
        </a:p>
      </dgm:t>
    </dgm:pt>
    <dgm:pt modelId="{27D0895E-9323-45E2-9994-B83E47B95FC3}" type="pres">
      <dgm:prSet presAssocID="{448EAF0F-D64E-436C-9428-578193902762}" presName="root2" presStyleCnt="0"/>
      <dgm:spPr/>
    </dgm:pt>
    <dgm:pt modelId="{631DE31B-1AAA-4E95-A7BE-5A7EBDAE48C5}" type="pres">
      <dgm:prSet presAssocID="{448EAF0F-D64E-436C-9428-578193902762}" presName="LevelTwoTextNode" presStyleLbl="node2" presStyleIdx="0" presStyleCnt="4">
        <dgm:presLayoutVars>
          <dgm:chPref val="3"/>
        </dgm:presLayoutVars>
      </dgm:prSet>
      <dgm:spPr/>
      <dgm:t>
        <a:bodyPr/>
        <a:lstStyle/>
        <a:p>
          <a:endParaRPr lang="es-ES"/>
        </a:p>
      </dgm:t>
    </dgm:pt>
    <dgm:pt modelId="{AAD2D7E0-9005-4050-8D76-9CD30011E6E6}" type="pres">
      <dgm:prSet presAssocID="{448EAF0F-D64E-436C-9428-578193902762}" presName="level3hierChild" presStyleCnt="0"/>
      <dgm:spPr/>
    </dgm:pt>
    <dgm:pt modelId="{2D710662-1C58-4892-B65C-88284DB04BD3}" type="pres">
      <dgm:prSet presAssocID="{B87C6B58-1C2B-4B1A-85A3-9829A14CE4F0}" presName="conn2-1" presStyleLbl="parChTrans1D2" presStyleIdx="1" presStyleCnt="4"/>
      <dgm:spPr/>
      <dgm:t>
        <a:bodyPr/>
        <a:lstStyle/>
        <a:p>
          <a:endParaRPr lang="es-ES"/>
        </a:p>
      </dgm:t>
    </dgm:pt>
    <dgm:pt modelId="{B95722E5-2C38-4F64-9A56-AAA5EC84EA9A}" type="pres">
      <dgm:prSet presAssocID="{B87C6B58-1C2B-4B1A-85A3-9829A14CE4F0}" presName="connTx" presStyleLbl="parChTrans1D2" presStyleIdx="1" presStyleCnt="4"/>
      <dgm:spPr/>
      <dgm:t>
        <a:bodyPr/>
        <a:lstStyle/>
        <a:p>
          <a:endParaRPr lang="es-ES"/>
        </a:p>
      </dgm:t>
    </dgm:pt>
    <dgm:pt modelId="{4AB19047-CB84-456C-847E-289021A8BAE2}" type="pres">
      <dgm:prSet presAssocID="{14F1B94B-0562-45DC-9F09-9FADE39CADD4}" presName="root2" presStyleCnt="0"/>
      <dgm:spPr/>
    </dgm:pt>
    <dgm:pt modelId="{01B8C4C9-30EF-4998-A363-80F2284E716D}" type="pres">
      <dgm:prSet presAssocID="{14F1B94B-0562-45DC-9F09-9FADE39CADD4}" presName="LevelTwoTextNode" presStyleLbl="node2" presStyleIdx="1" presStyleCnt="4">
        <dgm:presLayoutVars>
          <dgm:chPref val="3"/>
        </dgm:presLayoutVars>
      </dgm:prSet>
      <dgm:spPr/>
      <dgm:t>
        <a:bodyPr/>
        <a:lstStyle/>
        <a:p>
          <a:endParaRPr lang="es-ES"/>
        </a:p>
      </dgm:t>
    </dgm:pt>
    <dgm:pt modelId="{DDC97140-EA7D-4089-BA41-D47B98F99A57}" type="pres">
      <dgm:prSet presAssocID="{14F1B94B-0562-45DC-9F09-9FADE39CADD4}" presName="level3hierChild" presStyleCnt="0"/>
      <dgm:spPr/>
    </dgm:pt>
    <dgm:pt modelId="{AC4323E0-DF8A-4B75-AECD-B921D19E0986}" type="pres">
      <dgm:prSet presAssocID="{0C19DBE2-9472-478F-8E8C-A1645CBEA878}" presName="root1" presStyleCnt="0"/>
      <dgm:spPr/>
    </dgm:pt>
    <dgm:pt modelId="{4D76A76E-0A6E-43A2-8403-0CDB49CAC511}" type="pres">
      <dgm:prSet presAssocID="{0C19DBE2-9472-478F-8E8C-A1645CBEA878}" presName="LevelOneTextNode" presStyleLbl="node0" presStyleIdx="1" presStyleCnt="2">
        <dgm:presLayoutVars>
          <dgm:chPref val="3"/>
        </dgm:presLayoutVars>
      </dgm:prSet>
      <dgm:spPr/>
      <dgm:t>
        <a:bodyPr/>
        <a:lstStyle/>
        <a:p>
          <a:endParaRPr lang="es-ES"/>
        </a:p>
      </dgm:t>
    </dgm:pt>
    <dgm:pt modelId="{148B535D-8C49-4194-92F4-9F27270B8137}" type="pres">
      <dgm:prSet presAssocID="{0C19DBE2-9472-478F-8E8C-A1645CBEA878}" presName="level2hierChild" presStyleCnt="0"/>
      <dgm:spPr/>
    </dgm:pt>
    <dgm:pt modelId="{FDF533AE-25A6-422E-AC63-F2CB1D45D744}" type="pres">
      <dgm:prSet presAssocID="{A154A691-303A-45A3-B2D6-5972AAF791DF}" presName="conn2-1" presStyleLbl="parChTrans1D2" presStyleIdx="2" presStyleCnt="4"/>
      <dgm:spPr/>
      <dgm:t>
        <a:bodyPr/>
        <a:lstStyle/>
        <a:p>
          <a:endParaRPr lang="es-ES"/>
        </a:p>
      </dgm:t>
    </dgm:pt>
    <dgm:pt modelId="{37D4DA66-E165-45D8-B9DD-8AD1954DAF9B}" type="pres">
      <dgm:prSet presAssocID="{A154A691-303A-45A3-B2D6-5972AAF791DF}" presName="connTx" presStyleLbl="parChTrans1D2" presStyleIdx="2" presStyleCnt="4"/>
      <dgm:spPr/>
      <dgm:t>
        <a:bodyPr/>
        <a:lstStyle/>
        <a:p>
          <a:endParaRPr lang="es-ES"/>
        </a:p>
      </dgm:t>
    </dgm:pt>
    <dgm:pt modelId="{72E1448F-47A3-4675-B073-D741BC0C9495}" type="pres">
      <dgm:prSet presAssocID="{0067E0CA-13B8-4C30-AB1A-50447DB3B54C}" presName="root2" presStyleCnt="0"/>
      <dgm:spPr/>
    </dgm:pt>
    <dgm:pt modelId="{028B4314-C842-49EB-ACDF-8735106B5317}" type="pres">
      <dgm:prSet presAssocID="{0067E0CA-13B8-4C30-AB1A-50447DB3B54C}" presName="LevelTwoTextNode" presStyleLbl="node2" presStyleIdx="2" presStyleCnt="4">
        <dgm:presLayoutVars>
          <dgm:chPref val="3"/>
        </dgm:presLayoutVars>
      </dgm:prSet>
      <dgm:spPr/>
      <dgm:t>
        <a:bodyPr/>
        <a:lstStyle/>
        <a:p>
          <a:endParaRPr lang="es-ES"/>
        </a:p>
      </dgm:t>
    </dgm:pt>
    <dgm:pt modelId="{B4CEC67A-F9EF-479A-ACB2-670E947398F4}" type="pres">
      <dgm:prSet presAssocID="{0067E0CA-13B8-4C30-AB1A-50447DB3B54C}" presName="level3hierChild" presStyleCnt="0"/>
      <dgm:spPr/>
    </dgm:pt>
    <dgm:pt modelId="{451A6046-34FA-4CB6-AC54-0861F1639C3F}" type="pres">
      <dgm:prSet presAssocID="{BDE69788-DF52-4A94-B554-2F79242562E0}" presName="conn2-1" presStyleLbl="parChTrans1D3" presStyleIdx="0" presStyleCnt="4"/>
      <dgm:spPr/>
      <dgm:t>
        <a:bodyPr/>
        <a:lstStyle/>
        <a:p>
          <a:endParaRPr lang="es-ES"/>
        </a:p>
      </dgm:t>
    </dgm:pt>
    <dgm:pt modelId="{EB3DAD60-6B0C-4AEC-A716-9C7FFF22F192}" type="pres">
      <dgm:prSet presAssocID="{BDE69788-DF52-4A94-B554-2F79242562E0}" presName="connTx" presStyleLbl="parChTrans1D3" presStyleIdx="0" presStyleCnt="4"/>
      <dgm:spPr/>
      <dgm:t>
        <a:bodyPr/>
        <a:lstStyle/>
        <a:p>
          <a:endParaRPr lang="es-ES"/>
        </a:p>
      </dgm:t>
    </dgm:pt>
    <dgm:pt modelId="{1C49AA5E-15A0-49E6-A0EC-BD18AFAA8155}" type="pres">
      <dgm:prSet presAssocID="{995F45E8-DCB5-4063-BF28-24A4DBD87834}" presName="root2" presStyleCnt="0"/>
      <dgm:spPr/>
    </dgm:pt>
    <dgm:pt modelId="{B7C7B89F-4ADB-4F57-97EA-9C03BF2E92D9}" type="pres">
      <dgm:prSet presAssocID="{995F45E8-DCB5-4063-BF28-24A4DBD87834}" presName="LevelTwoTextNode" presStyleLbl="node3" presStyleIdx="0" presStyleCnt="4">
        <dgm:presLayoutVars>
          <dgm:chPref val="3"/>
        </dgm:presLayoutVars>
      </dgm:prSet>
      <dgm:spPr/>
      <dgm:t>
        <a:bodyPr/>
        <a:lstStyle/>
        <a:p>
          <a:endParaRPr lang="es-ES"/>
        </a:p>
      </dgm:t>
    </dgm:pt>
    <dgm:pt modelId="{748E5B77-34CE-46A5-A751-964AF61386D8}" type="pres">
      <dgm:prSet presAssocID="{995F45E8-DCB5-4063-BF28-24A4DBD87834}" presName="level3hierChild" presStyleCnt="0"/>
      <dgm:spPr/>
    </dgm:pt>
    <dgm:pt modelId="{4B05D989-E6D6-445F-AA67-AAB215D9D7D1}" type="pres">
      <dgm:prSet presAssocID="{B13DD4F1-0028-408C-8641-737585CA4D20}" presName="conn2-1" presStyleLbl="parChTrans1D3" presStyleIdx="1" presStyleCnt="4"/>
      <dgm:spPr/>
      <dgm:t>
        <a:bodyPr/>
        <a:lstStyle/>
        <a:p>
          <a:endParaRPr lang="es-ES"/>
        </a:p>
      </dgm:t>
    </dgm:pt>
    <dgm:pt modelId="{28C3921B-C818-462F-BE1B-83E5B47FA78F}" type="pres">
      <dgm:prSet presAssocID="{B13DD4F1-0028-408C-8641-737585CA4D20}" presName="connTx" presStyleLbl="parChTrans1D3" presStyleIdx="1" presStyleCnt="4"/>
      <dgm:spPr/>
      <dgm:t>
        <a:bodyPr/>
        <a:lstStyle/>
        <a:p>
          <a:endParaRPr lang="es-ES"/>
        </a:p>
      </dgm:t>
    </dgm:pt>
    <dgm:pt modelId="{B767D92E-B0C0-4639-A500-2E1E4337CF8B}" type="pres">
      <dgm:prSet presAssocID="{06388C07-B6C1-4087-9A86-D60B1C696E0C}" presName="root2" presStyleCnt="0"/>
      <dgm:spPr/>
    </dgm:pt>
    <dgm:pt modelId="{A1EA0619-754D-44D2-8CAB-C18F60A3E460}" type="pres">
      <dgm:prSet presAssocID="{06388C07-B6C1-4087-9A86-D60B1C696E0C}" presName="LevelTwoTextNode" presStyleLbl="node3" presStyleIdx="1" presStyleCnt="4">
        <dgm:presLayoutVars>
          <dgm:chPref val="3"/>
        </dgm:presLayoutVars>
      </dgm:prSet>
      <dgm:spPr/>
      <dgm:t>
        <a:bodyPr/>
        <a:lstStyle/>
        <a:p>
          <a:endParaRPr lang="es-ES"/>
        </a:p>
      </dgm:t>
    </dgm:pt>
    <dgm:pt modelId="{7F88F527-406F-4BF8-9F30-4A156A73C412}" type="pres">
      <dgm:prSet presAssocID="{06388C07-B6C1-4087-9A86-D60B1C696E0C}" presName="level3hierChild" presStyleCnt="0"/>
      <dgm:spPr/>
    </dgm:pt>
    <dgm:pt modelId="{80F5A7FD-897D-4894-8789-D16B31EBCEB0}" type="pres">
      <dgm:prSet presAssocID="{9B50999B-620D-4EDB-8941-65F76FE2B6A2}" presName="conn2-1" presStyleLbl="parChTrans1D2" presStyleIdx="3" presStyleCnt="4"/>
      <dgm:spPr/>
      <dgm:t>
        <a:bodyPr/>
        <a:lstStyle/>
        <a:p>
          <a:endParaRPr lang="es-ES"/>
        </a:p>
      </dgm:t>
    </dgm:pt>
    <dgm:pt modelId="{053E16DC-2EC8-49A8-860D-0A4B73968FF1}" type="pres">
      <dgm:prSet presAssocID="{9B50999B-620D-4EDB-8941-65F76FE2B6A2}" presName="connTx" presStyleLbl="parChTrans1D2" presStyleIdx="3" presStyleCnt="4"/>
      <dgm:spPr/>
      <dgm:t>
        <a:bodyPr/>
        <a:lstStyle/>
        <a:p>
          <a:endParaRPr lang="es-ES"/>
        </a:p>
      </dgm:t>
    </dgm:pt>
    <dgm:pt modelId="{67B4BA3E-EF5C-4953-BDA5-9AC29F25BEBC}" type="pres">
      <dgm:prSet presAssocID="{0547C459-0614-44A3-9766-D3F2E3747DC6}" presName="root2" presStyleCnt="0"/>
      <dgm:spPr/>
    </dgm:pt>
    <dgm:pt modelId="{2F908E4B-A4BE-479A-AC9B-BC908F947BCC}" type="pres">
      <dgm:prSet presAssocID="{0547C459-0614-44A3-9766-D3F2E3747DC6}" presName="LevelTwoTextNode" presStyleLbl="node2" presStyleIdx="3" presStyleCnt="4">
        <dgm:presLayoutVars>
          <dgm:chPref val="3"/>
        </dgm:presLayoutVars>
      </dgm:prSet>
      <dgm:spPr/>
      <dgm:t>
        <a:bodyPr/>
        <a:lstStyle/>
        <a:p>
          <a:endParaRPr lang="es-ES"/>
        </a:p>
      </dgm:t>
    </dgm:pt>
    <dgm:pt modelId="{C467D024-5930-4563-88A9-45D960E9E043}" type="pres">
      <dgm:prSet presAssocID="{0547C459-0614-44A3-9766-D3F2E3747DC6}" presName="level3hierChild" presStyleCnt="0"/>
      <dgm:spPr/>
    </dgm:pt>
    <dgm:pt modelId="{2530FCD0-2473-46C0-B5D5-19097E9945C7}" type="pres">
      <dgm:prSet presAssocID="{A98C7EBD-37CB-41EB-A344-ABA00FA69354}" presName="conn2-1" presStyleLbl="parChTrans1D3" presStyleIdx="2" presStyleCnt="4"/>
      <dgm:spPr/>
      <dgm:t>
        <a:bodyPr/>
        <a:lstStyle/>
        <a:p>
          <a:endParaRPr lang="es-ES"/>
        </a:p>
      </dgm:t>
    </dgm:pt>
    <dgm:pt modelId="{44FDB438-D22D-4799-878D-DCCF71B31BD6}" type="pres">
      <dgm:prSet presAssocID="{A98C7EBD-37CB-41EB-A344-ABA00FA69354}" presName="connTx" presStyleLbl="parChTrans1D3" presStyleIdx="2" presStyleCnt="4"/>
      <dgm:spPr/>
      <dgm:t>
        <a:bodyPr/>
        <a:lstStyle/>
        <a:p>
          <a:endParaRPr lang="es-ES"/>
        </a:p>
      </dgm:t>
    </dgm:pt>
    <dgm:pt modelId="{236B26FF-F2ED-45F4-9119-BEDAC4FFC010}" type="pres">
      <dgm:prSet presAssocID="{427D7D90-52D3-41EA-A44B-FEEBD0768C59}" presName="root2" presStyleCnt="0"/>
      <dgm:spPr/>
    </dgm:pt>
    <dgm:pt modelId="{7B272AD3-3893-46C8-94CE-D2F7A1A8B604}" type="pres">
      <dgm:prSet presAssocID="{427D7D90-52D3-41EA-A44B-FEEBD0768C59}" presName="LevelTwoTextNode" presStyleLbl="node3" presStyleIdx="2" presStyleCnt="4">
        <dgm:presLayoutVars>
          <dgm:chPref val="3"/>
        </dgm:presLayoutVars>
      </dgm:prSet>
      <dgm:spPr/>
      <dgm:t>
        <a:bodyPr/>
        <a:lstStyle/>
        <a:p>
          <a:endParaRPr lang="es-ES"/>
        </a:p>
      </dgm:t>
    </dgm:pt>
    <dgm:pt modelId="{D9FDC53B-0E6C-448A-A143-FCED40F5910E}" type="pres">
      <dgm:prSet presAssocID="{427D7D90-52D3-41EA-A44B-FEEBD0768C59}" presName="level3hierChild" presStyleCnt="0"/>
      <dgm:spPr/>
    </dgm:pt>
    <dgm:pt modelId="{EDFA25D0-C180-4261-8CD3-55579FA90355}" type="pres">
      <dgm:prSet presAssocID="{758DB35C-35C2-43AA-A8EB-3D213990C7F4}" presName="conn2-1" presStyleLbl="parChTrans1D3" presStyleIdx="3" presStyleCnt="4"/>
      <dgm:spPr/>
      <dgm:t>
        <a:bodyPr/>
        <a:lstStyle/>
        <a:p>
          <a:endParaRPr lang="es-ES"/>
        </a:p>
      </dgm:t>
    </dgm:pt>
    <dgm:pt modelId="{2F67787D-87C6-43C0-9222-2F46B5A58C39}" type="pres">
      <dgm:prSet presAssocID="{758DB35C-35C2-43AA-A8EB-3D213990C7F4}" presName="connTx" presStyleLbl="parChTrans1D3" presStyleIdx="3" presStyleCnt="4"/>
      <dgm:spPr/>
      <dgm:t>
        <a:bodyPr/>
        <a:lstStyle/>
        <a:p>
          <a:endParaRPr lang="es-ES"/>
        </a:p>
      </dgm:t>
    </dgm:pt>
    <dgm:pt modelId="{B43C42A3-00DA-48F1-9C13-ED6DA186C18D}" type="pres">
      <dgm:prSet presAssocID="{00184BB3-E09D-451F-8276-1DBFFC1418B5}" presName="root2" presStyleCnt="0"/>
      <dgm:spPr/>
    </dgm:pt>
    <dgm:pt modelId="{EDF43562-F0C6-4364-BC1E-D7B8600FB4F4}" type="pres">
      <dgm:prSet presAssocID="{00184BB3-E09D-451F-8276-1DBFFC1418B5}" presName="LevelTwoTextNode" presStyleLbl="node3" presStyleIdx="3" presStyleCnt="4">
        <dgm:presLayoutVars>
          <dgm:chPref val="3"/>
        </dgm:presLayoutVars>
      </dgm:prSet>
      <dgm:spPr/>
      <dgm:t>
        <a:bodyPr/>
        <a:lstStyle/>
        <a:p>
          <a:endParaRPr lang="es-ES"/>
        </a:p>
      </dgm:t>
    </dgm:pt>
    <dgm:pt modelId="{49BD36F7-CB9D-4985-80BF-B6BFB8716142}" type="pres">
      <dgm:prSet presAssocID="{00184BB3-E09D-451F-8276-1DBFFC1418B5}" presName="level3hierChild" presStyleCnt="0"/>
      <dgm:spPr/>
    </dgm:pt>
  </dgm:ptLst>
  <dgm:cxnLst>
    <dgm:cxn modelId="{15BAEF7C-A2EA-454F-8C11-2E2652DEFAE7}" srcId="{0067E0CA-13B8-4C30-AB1A-50447DB3B54C}" destId="{995F45E8-DCB5-4063-BF28-24A4DBD87834}" srcOrd="0" destOrd="0" parTransId="{BDE69788-DF52-4A94-B554-2F79242562E0}" sibTransId="{11F20D09-9D38-44B8-AB24-C7E890E49963}"/>
    <dgm:cxn modelId="{E8B8DF4F-1835-4BB6-AFB4-7BB17EB5060A}" type="presOf" srcId="{9B50999B-620D-4EDB-8941-65F76FE2B6A2}" destId="{053E16DC-2EC8-49A8-860D-0A4B73968FF1}" srcOrd="1" destOrd="0" presId="urn:microsoft.com/office/officeart/2005/8/layout/hierarchy2"/>
    <dgm:cxn modelId="{23243F33-8E90-48CF-8809-990F72E1AE16}" type="presOf" srcId="{758DB35C-35C2-43AA-A8EB-3D213990C7F4}" destId="{2F67787D-87C6-43C0-9222-2F46B5A58C39}" srcOrd="1" destOrd="0" presId="urn:microsoft.com/office/officeart/2005/8/layout/hierarchy2"/>
    <dgm:cxn modelId="{03F97AD4-8159-4FDA-AA60-6E179525DB65}" type="presOf" srcId="{B13DD4F1-0028-408C-8641-737585CA4D20}" destId="{4B05D989-E6D6-445F-AA67-AAB215D9D7D1}" srcOrd="0" destOrd="0" presId="urn:microsoft.com/office/officeart/2005/8/layout/hierarchy2"/>
    <dgm:cxn modelId="{4A735747-0A66-487B-8712-E2CCC828EAAF}" type="presOf" srcId="{026FD9AF-D8F7-4303-BFC1-4508DC3630D4}" destId="{010C9533-19CF-4092-911C-1B9B1F062B5B}" srcOrd="1" destOrd="0" presId="urn:microsoft.com/office/officeart/2005/8/layout/hierarchy2"/>
    <dgm:cxn modelId="{3B96BF6B-FA45-479F-8376-41D935898C9F}" type="presOf" srcId="{9B50999B-620D-4EDB-8941-65F76FE2B6A2}" destId="{80F5A7FD-897D-4894-8789-D16B31EBCEB0}" srcOrd="0" destOrd="0" presId="urn:microsoft.com/office/officeart/2005/8/layout/hierarchy2"/>
    <dgm:cxn modelId="{EE642BC1-6BD0-4976-8DEF-5F5C757FD7C1}" srcId="{582A37EF-994E-4989-B33A-384285113226}" destId="{448EAF0F-D64E-436C-9428-578193902762}" srcOrd="0" destOrd="0" parTransId="{026FD9AF-D8F7-4303-BFC1-4508DC3630D4}" sibTransId="{345CDA0C-75B8-49F4-80D5-84ECD3CC8FE7}"/>
    <dgm:cxn modelId="{242831C2-F532-48F8-A32D-85A08F0BD7C3}" type="presOf" srcId="{A98C7EBD-37CB-41EB-A344-ABA00FA69354}" destId="{2530FCD0-2473-46C0-B5D5-19097E9945C7}" srcOrd="0" destOrd="0" presId="urn:microsoft.com/office/officeart/2005/8/layout/hierarchy2"/>
    <dgm:cxn modelId="{B61E7FD9-42C5-4FFF-98ED-FABF5E0AEEFA}" srcId="{582A37EF-994E-4989-B33A-384285113226}" destId="{14F1B94B-0562-45DC-9F09-9FADE39CADD4}" srcOrd="1" destOrd="0" parTransId="{B87C6B58-1C2B-4B1A-85A3-9829A14CE4F0}" sibTransId="{D7F0A130-FA00-4C35-ACD4-9665A4052062}"/>
    <dgm:cxn modelId="{5BFD2599-22DA-477D-8F1E-CECFDC8B957E}" type="presOf" srcId="{0547C459-0614-44A3-9766-D3F2E3747DC6}" destId="{2F908E4B-A4BE-479A-AC9B-BC908F947BCC}" srcOrd="0" destOrd="0" presId="urn:microsoft.com/office/officeart/2005/8/layout/hierarchy2"/>
    <dgm:cxn modelId="{4C1B01AA-030C-4654-9D01-EBFE189BFEA9}" srcId="{0547C459-0614-44A3-9766-D3F2E3747DC6}" destId="{00184BB3-E09D-451F-8276-1DBFFC1418B5}" srcOrd="1" destOrd="0" parTransId="{758DB35C-35C2-43AA-A8EB-3D213990C7F4}" sibTransId="{50785C9A-E9F9-4447-9B47-0A5D8832838D}"/>
    <dgm:cxn modelId="{AD51C9D2-EB0A-4074-A274-046427281F9D}" srcId="{7FA343D2-5E04-45B7-9327-7F4755B20624}" destId="{582A37EF-994E-4989-B33A-384285113226}" srcOrd="0" destOrd="0" parTransId="{2F028F4B-6725-49F6-AF07-D068CBC8D84E}" sibTransId="{DD15D205-AD48-4AF5-9AB1-F52D46D2301E}"/>
    <dgm:cxn modelId="{90D51ECF-222B-433E-8FF7-9B6CC721E124}" type="presOf" srcId="{758DB35C-35C2-43AA-A8EB-3D213990C7F4}" destId="{EDFA25D0-C180-4261-8CD3-55579FA90355}" srcOrd="0" destOrd="0" presId="urn:microsoft.com/office/officeart/2005/8/layout/hierarchy2"/>
    <dgm:cxn modelId="{794510C9-2C69-4025-B4A3-3D8473A3A045}" type="presOf" srcId="{026FD9AF-D8F7-4303-BFC1-4508DC3630D4}" destId="{2944F619-3D01-4803-B33D-BDBE12A929E6}" srcOrd="0" destOrd="0" presId="urn:microsoft.com/office/officeart/2005/8/layout/hierarchy2"/>
    <dgm:cxn modelId="{EA2C6E4D-D1C1-45E8-9614-9F92D8B96EF0}" type="presOf" srcId="{BDE69788-DF52-4A94-B554-2F79242562E0}" destId="{451A6046-34FA-4CB6-AC54-0861F1639C3F}" srcOrd="0" destOrd="0" presId="urn:microsoft.com/office/officeart/2005/8/layout/hierarchy2"/>
    <dgm:cxn modelId="{419FAF58-DED6-4FBA-9CE2-5FC42DE0FA23}" type="presOf" srcId="{BDE69788-DF52-4A94-B554-2F79242562E0}" destId="{EB3DAD60-6B0C-4AEC-A716-9C7FFF22F192}" srcOrd="1" destOrd="0" presId="urn:microsoft.com/office/officeart/2005/8/layout/hierarchy2"/>
    <dgm:cxn modelId="{2EF7CB5F-0652-4A87-958B-A3B8A4E0F3A7}" type="presOf" srcId="{0067E0CA-13B8-4C30-AB1A-50447DB3B54C}" destId="{028B4314-C842-49EB-ACDF-8735106B5317}" srcOrd="0" destOrd="0" presId="urn:microsoft.com/office/officeart/2005/8/layout/hierarchy2"/>
    <dgm:cxn modelId="{240EE8CE-EF4C-4F11-A38E-8A4785A53AF9}" type="presOf" srcId="{427D7D90-52D3-41EA-A44B-FEEBD0768C59}" destId="{7B272AD3-3893-46C8-94CE-D2F7A1A8B604}" srcOrd="0" destOrd="0" presId="urn:microsoft.com/office/officeart/2005/8/layout/hierarchy2"/>
    <dgm:cxn modelId="{E3FED0EB-D8BA-4F94-8A87-854646FDE7DB}" srcId="{0C19DBE2-9472-478F-8E8C-A1645CBEA878}" destId="{0067E0CA-13B8-4C30-AB1A-50447DB3B54C}" srcOrd="0" destOrd="0" parTransId="{A154A691-303A-45A3-B2D6-5972AAF791DF}" sibTransId="{9F310127-1B12-494D-AE4C-E8601FF6A4B9}"/>
    <dgm:cxn modelId="{ED3699CA-5C4B-4E52-AA70-91633A013144}" srcId="{7FA343D2-5E04-45B7-9327-7F4755B20624}" destId="{0C19DBE2-9472-478F-8E8C-A1645CBEA878}" srcOrd="1" destOrd="0" parTransId="{3361FA9E-355D-4B00-835B-DC4798665622}" sibTransId="{E90127D3-320F-4357-A342-EC1FFF45D64A}"/>
    <dgm:cxn modelId="{9909F86D-821C-47A0-9077-74BC33905A08}" type="presOf" srcId="{448EAF0F-D64E-436C-9428-578193902762}" destId="{631DE31B-1AAA-4E95-A7BE-5A7EBDAE48C5}" srcOrd="0" destOrd="0" presId="urn:microsoft.com/office/officeart/2005/8/layout/hierarchy2"/>
    <dgm:cxn modelId="{6316DA4A-BEC0-4246-98F6-63FF9C629D1C}" type="presOf" srcId="{A154A691-303A-45A3-B2D6-5972AAF791DF}" destId="{FDF533AE-25A6-422E-AC63-F2CB1D45D744}" srcOrd="0" destOrd="0" presId="urn:microsoft.com/office/officeart/2005/8/layout/hierarchy2"/>
    <dgm:cxn modelId="{4C103E8D-ABD6-46B3-B87C-C403323240E2}" srcId="{0C19DBE2-9472-478F-8E8C-A1645CBEA878}" destId="{0547C459-0614-44A3-9766-D3F2E3747DC6}" srcOrd="1" destOrd="0" parTransId="{9B50999B-620D-4EDB-8941-65F76FE2B6A2}" sibTransId="{6765DAAB-D80D-4791-BA30-DCC9EBA4DDC4}"/>
    <dgm:cxn modelId="{480D6436-73E0-44EC-85CC-82FCE1B4CB43}" type="presOf" srcId="{B87C6B58-1C2B-4B1A-85A3-9829A14CE4F0}" destId="{2D710662-1C58-4892-B65C-88284DB04BD3}" srcOrd="0" destOrd="0" presId="urn:microsoft.com/office/officeart/2005/8/layout/hierarchy2"/>
    <dgm:cxn modelId="{55C85FF2-0DC6-4F4B-8DC8-EF4761578A9D}" type="presOf" srcId="{582A37EF-994E-4989-B33A-384285113226}" destId="{7AB6A5F1-3438-4131-9323-FF181BB6748E}" srcOrd="0" destOrd="0" presId="urn:microsoft.com/office/officeart/2005/8/layout/hierarchy2"/>
    <dgm:cxn modelId="{3ACBC4F4-1BBF-47C3-90B4-0C38994430D1}" type="presOf" srcId="{06388C07-B6C1-4087-9A86-D60B1C696E0C}" destId="{A1EA0619-754D-44D2-8CAB-C18F60A3E460}" srcOrd="0" destOrd="0" presId="urn:microsoft.com/office/officeart/2005/8/layout/hierarchy2"/>
    <dgm:cxn modelId="{E5242CC2-03F1-4AA3-9E3A-9E06963BC920}" type="presOf" srcId="{0C19DBE2-9472-478F-8E8C-A1645CBEA878}" destId="{4D76A76E-0A6E-43A2-8403-0CDB49CAC511}" srcOrd="0" destOrd="0" presId="urn:microsoft.com/office/officeart/2005/8/layout/hierarchy2"/>
    <dgm:cxn modelId="{13A0DB83-140F-49B2-8D15-88A61F2E763B}" type="presOf" srcId="{B13DD4F1-0028-408C-8641-737585CA4D20}" destId="{28C3921B-C818-462F-BE1B-83E5B47FA78F}" srcOrd="1" destOrd="0" presId="urn:microsoft.com/office/officeart/2005/8/layout/hierarchy2"/>
    <dgm:cxn modelId="{848321C8-4021-49C1-87CB-C9940BC51005}" type="presOf" srcId="{995F45E8-DCB5-4063-BF28-24A4DBD87834}" destId="{B7C7B89F-4ADB-4F57-97EA-9C03BF2E92D9}" srcOrd="0" destOrd="0" presId="urn:microsoft.com/office/officeart/2005/8/layout/hierarchy2"/>
    <dgm:cxn modelId="{2DAF3D1E-4480-40FA-8933-F360BBB46E65}" type="presOf" srcId="{14F1B94B-0562-45DC-9F09-9FADE39CADD4}" destId="{01B8C4C9-30EF-4998-A363-80F2284E716D}" srcOrd="0" destOrd="0" presId="urn:microsoft.com/office/officeart/2005/8/layout/hierarchy2"/>
    <dgm:cxn modelId="{7B235418-BAA0-4F3A-B71B-91959F57BA21}" type="presOf" srcId="{A98C7EBD-37CB-41EB-A344-ABA00FA69354}" destId="{44FDB438-D22D-4799-878D-DCCF71B31BD6}" srcOrd="1" destOrd="0" presId="urn:microsoft.com/office/officeart/2005/8/layout/hierarchy2"/>
    <dgm:cxn modelId="{19DDA958-0713-4AB2-AF5E-D8FEE9642203}" type="presOf" srcId="{A154A691-303A-45A3-B2D6-5972AAF791DF}" destId="{37D4DA66-E165-45D8-B9DD-8AD1954DAF9B}" srcOrd="1" destOrd="0" presId="urn:microsoft.com/office/officeart/2005/8/layout/hierarchy2"/>
    <dgm:cxn modelId="{C9E302E4-5F7A-4BB6-8192-13D0BABC4909}" srcId="{0067E0CA-13B8-4C30-AB1A-50447DB3B54C}" destId="{06388C07-B6C1-4087-9A86-D60B1C696E0C}" srcOrd="1" destOrd="0" parTransId="{B13DD4F1-0028-408C-8641-737585CA4D20}" sibTransId="{3083524A-399F-4472-B676-4C8C34B0F4E3}"/>
    <dgm:cxn modelId="{B09E6071-EC99-41D3-AF76-9A4AD40F07CE}" srcId="{0547C459-0614-44A3-9766-D3F2E3747DC6}" destId="{427D7D90-52D3-41EA-A44B-FEEBD0768C59}" srcOrd="0" destOrd="0" parTransId="{A98C7EBD-37CB-41EB-A344-ABA00FA69354}" sibTransId="{AC52C626-6A91-4198-8B93-DD3F9D43E2A0}"/>
    <dgm:cxn modelId="{3FB1596F-3DF7-45B7-A905-8CB53EA15CE5}" type="presOf" srcId="{00184BB3-E09D-451F-8276-1DBFFC1418B5}" destId="{EDF43562-F0C6-4364-BC1E-D7B8600FB4F4}" srcOrd="0" destOrd="0" presId="urn:microsoft.com/office/officeart/2005/8/layout/hierarchy2"/>
    <dgm:cxn modelId="{05186254-01A1-4B16-A27E-CD3283C75AED}" type="presOf" srcId="{7FA343D2-5E04-45B7-9327-7F4755B20624}" destId="{8E3F9117-3303-4D4B-8DD1-12522D4FEC8F}" srcOrd="0" destOrd="0" presId="urn:microsoft.com/office/officeart/2005/8/layout/hierarchy2"/>
    <dgm:cxn modelId="{CDC6C8D2-7F00-4611-BF63-9CB951B756EF}" type="presOf" srcId="{B87C6B58-1C2B-4B1A-85A3-9829A14CE4F0}" destId="{B95722E5-2C38-4F64-9A56-AAA5EC84EA9A}" srcOrd="1" destOrd="0" presId="urn:microsoft.com/office/officeart/2005/8/layout/hierarchy2"/>
    <dgm:cxn modelId="{50128605-65B8-46D4-B011-7BD4B03CB25B}" type="presParOf" srcId="{8E3F9117-3303-4D4B-8DD1-12522D4FEC8F}" destId="{A09B08D4-C157-4FD6-BBD6-DC5E9294643A}" srcOrd="0" destOrd="0" presId="urn:microsoft.com/office/officeart/2005/8/layout/hierarchy2"/>
    <dgm:cxn modelId="{F6EC485E-B46C-4315-AC8B-8D3B49E63301}" type="presParOf" srcId="{A09B08D4-C157-4FD6-BBD6-DC5E9294643A}" destId="{7AB6A5F1-3438-4131-9323-FF181BB6748E}" srcOrd="0" destOrd="0" presId="urn:microsoft.com/office/officeart/2005/8/layout/hierarchy2"/>
    <dgm:cxn modelId="{3301A66B-8B32-4A8C-A6BE-4A3D9707DC20}" type="presParOf" srcId="{A09B08D4-C157-4FD6-BBD6-DC5E9294643A}" destId="{B30C3591-FD8B-490C-A359-CB53ABBC6FDB}" srcOrd="1" destOrd="0" presId="urn:microsoft.com/office/officeart/2005/8/layout/hierarchy2"/>
    <dgm:cxn modelId="{566C0AF5-3602-4170-BF37-F87FB0AF842C}" type="presParOf" srcId="{B30C3591-FD8B-490C-A359-CB53ABBC6FDB}" destId="{2944F619-3D01-4803-B33D-BDBE12A929E6}" srcOrd="0" destOrd="0" presId="urn:microsoft.com/office/officeart/2005/8/layout/hierarchy2"/>
    <dgm:cxn modelId="{CB5ACBC2-CF5F-43FE-BEBD-CDE461254157}" type="presParOf" srcId="{2944F619-3D01-4803-B33D-BDBE12A929E6}" destId="{010C9533-19CF-4092-911C-1B9B1F062B5B}" srcOrd="0" destOrd="0" presId="urn:microsoft.com/office/officeart/2005/8/layout/hierarchy2"/>
    <dgm:cxn modelId="{069F8579-8ACD-40A0-8E0C-29F01A4064C0}" type="presParOf" srcId="{B30C3591-FD8B-490C-A359-CB53ABBC6FDB}" destId="{27D0895E-9323-45E2-9994-B83E47B95FC3}" srcOrd="1" destOrd="0" presId="urn:microsoft.com/office/officeart/2005/8/layout/hierarchy2"/>
    <dgm:cxn modelId="{7AA395E4-2728-4D11-8E83-B5754BAC47E7}" type="presParOf" srcId="{27D0895E-9323-45E2-9994-B83E47B95FC3}" destId="{631DE31B-1AAA-4E95-A7BE-5A7EBDAE48C5}" srcOrd="0" destOrd="0" presId="urn:microsoft.com/office/officeart/2005/8/layout/hierarchy2"/>
    <dgm:cxn modelId="{F95CB25D-B0F0-4984-A93E-D727C13EBC35}" type="presParOf" srcId="{27D0895E-9323-45E2-9994-B83E47B95FC3}" destId="{AAD2D7E0-9005-4050-8D76-9CD30011E6E6}" srcOrd="1" destOrd="0" presId="urn:microsoft.com/office/officeart/2005/8/layout/hierarchy2"/>
    <dgm:cxn modelId="{5CC2891B-7E4E-448A-B8B4-0C0B8BF2DF9F}" type="presParOf" srcId="{B30C3591-FD8B-490C-A359-CB53ABBC6FDB}" destId="{2D710662-1C58-4892-B65C-88284DB04BD3}" srcOrd="2" destOrd="0" presId="urn:microsoft.com/office/officeart/2005/8/layout/hierarchy2"/>
    <dgm:cxn modelId="{FCEAB1D9-F0AA-41E2-8A4A-805CD7D8FC9B}" type="presParOf" srcId="{2D710662-1C58-4892-B65C-88284DB04BD3}" destId="{B95722E5-2C38-4F64-9A56-AAA5EC84EA9A}" srcOrd="0" destOrd="0" presId="urn:microsoft.com/office/officeart/2005/8/layout/hierarchy2"/>
    <dgm:cxn modelId="{B83E2159-C16B-4876-BA63-0F0FE9F5CBC1}" type="presParOf" srcId="{B30C3591-FD8B-490C-A359-CB53ABBC6FDB}" destId="{4AB19047-CB84-456C-847E-289021A8BAE2}" srcOrd="3" destOrd="0" presId="urn:microsoft.com/office/officeart/2005/8/layout/hierarchy2"/>
    <dgm:cxn modelId="{51BCC202-CC6D-4338-A6CE-F3660DBE685A}" type="presParOf" srcId="{4AB19047-CB84-456C-847E-289021A8BAE2}" destId="{01B8C4C9-30EF-4998-A363-80F2284E716D}" srcOrd="0" destOrd="0" presId="urn:microsoft.com/office/officeart/2005/8/layout/hierarchy2"/>
    <dgm:cxn modelId="{BB3DD646-97AD-4CCC-8976-04D059ACE3BB}" type="presParOf" srcId="{4AB19047-CB84-456C-847E-289021A8BAE2}" destId="{DDC97140-EA7D-4089-BA41-D47B98F99A57}" srcOrd="1" destOrd="0" presId="urn:microsoft.com/office/officeart/2005/8/layout/hierarchy2"/>
    <dgm:cxn modelId="{017AF899-2001-4C0E-88EB-32F4AE96A617}" type="presParOf" srcId="{8E3F9117-3303-4D4B-8DD1-12522D4FEC8F}" destId="{AC4323E0-DF8A-4B75-AECD-B921D19E0986}" srcOrd="1" destOrd="0" presId="urn:microsoft.com/office/officeart/2005/8/layout/hierarchy2"/>
    <dgm:cxn modelId="{1B7A5C12-5DFF-4902-A176-047512E79E33}" type="presParOf" srcId="{AC4323E0-DF8A-4B75-AECD-B921D19E0986}" destId="{4D76A76E-0A6E-43A2-8403-0CDB49CAC511}" srcOrd="0" destOrd="0" presId="urn:microsoft.com/office/officeart/2005/8/layout/hierarchy2"/>
    <dgm:cxn modelId="{00CC1A93-C103-4037-ABDB-A01A30F2C81C}" type="presParOf" srcId="{AC4323E0-DF8A-4B75-AECD-B921D19E0986}" destId="{148B535D-8C49-4194-92F4-9F27270B8137}" srcOrd="1" destOrd="0" presId="urn:microsoft.com/office/officeart/2005/8/layout/hierarchy2"/>
    <dgm:cxn modelId="{BAC527DD-06EE-47A3-A450-333265DFE053}" type="presParOf" srcId="{148B535D-8C49-4194-92F4-9F27270B8137}" destId="{FDF533AE-25A6-422E-AC63-F2CB1D45D744}" srcOrd="0" destOrd="0" presId="urn:microsoft.com/office/officeart/2005/8/layout/hierarchy2"/>
    <dgm:cxn modelId="{1D6A627E-DA87-452B-95E9-6B2EEA93D108}" type="presParOf" srcId="{FDF533AE-25A6-422E-AC63-F2CB1D45D744}" destId="{37D4DA66-E165-45D8-B9DD-8AD1954DAF9B}" srcOrd="0" destOrd="0" presId="urn:microsoft.com/office/officeart/2005/8/layout/hierarchy2"/>
    <dgm:cxn modelId="{A2A241E6-6A66-4C5B-9E4A-74E27B098061}" type="presParOf" srcId="{148B535D-8C49-4194-92F4-9F27270B8137}" destId="{72E1448F-47A3-4675-B073-D741BC0C9495}" srcOrd="1" destOrd="0" presId="urn:microsoft.com/office/officeart/2005/8/layout/hierarchy2"/>
    <dgm:cxn modelId="{BA518B13-2F80-4DFC-B589-14F4C75FA3B2}" type="presParOf" srcId="{72E1448F-47A3-4675-B073-D741BC0C9495}" destId="{028B4314-C842-49EB-ACDF-8735106B5317}" srcOrd="0" destOrd="0" presId="urn:microsoft.com/office/officeart/2005/8/layout/hierarchy2"/>
    <dgm:cxn modelId="{9759CBB4-7113-4908-ACE1-271D1B14D0C8}" type="presParOf" srcId="{72E1448F-47A3-4675-B073-D741BC0C9495}" destId="{B4CEC67A-F9EF-479A-ACB2-670E947398F4}" srcOrd="1" destOrd="0" presId="urn:microsoft.com/office/officeart/2005/8/layout/hierarchy2"/>
    <dgm:cxn modelId="{63EA28B1-90D6-4864-BBC3-21B9802EB869}" type="presParOf" srcId="{B4CEC67A-F9EF-479A-ACB2-670E947398F4}" destId="{451A6046-34FA-4CB6-AC54-0861F1639C3F}" srcOrd="0" destOrd="0" presId="urn:microsoft.com/office/officeart/2005/8/layout/hierarchy2"/>
    <dgm:cxn modelId="{FE0C7251-9C04-47CE-8869-1D49EABB7304}" type="presParOf" srcId="{451A6046-34FA-4CB6-AC54-0861F1639C3F}" destId="{EB3DAD60-6B0C-4AEC-A716-9C7FFF22F192}" srcOrd="0" destOrd="0" presId="urn:microsoft.com/office/officeart/2005/8/layout/hierarchy2"/>
    <dgm:cxn modelId="{032EDB1F-8CDE-49C8-8470-A50B2D7FEB73}" type="presParOf" srcId="{B4CEC67A-F9EF-479A-ACB2-670E947398F4}" destId="{1C49AA5E-15A0-49E6-A0EC-BD18AFAA8155}" srcOrd="1" destOrd="0" presId="urn:microsoft.com/office/officeart/2005/8/layout/hierarchy2"/>
    <dgm:cxn modelId="{81AA82C2-AD62-49BA-8DE2-04202EE35BBE}" type="presParOf" srcId="{1C49AA5E-15A0-49E6-A0EC-BD18AFAA8155}" destId="{B7C7B89F-4ADB-4F57-97EA-9C03BF2E92D9}" srcOrd="0" destOrd="0" presId="urn:microsoft.com/office/officeart/2005/8/layout/hierarchy2"/>
    <dgm:cxn modelId="{8CE1743B-5D41-49EF-88C7-1FCFBE2822D5}" type="presParOf" srcId="{1C49AA5E-15A0-49E6-A0EC-BD18AFAA8155}" destId="{748E5B77-34CE-46A5-A751-964AF61386D8}" srcOrd="1" destOrd="0" presId="urn:microsoft.com/office/officeart/2005/8/layout/hierarchy2"/>
    <dgm:cxn modelId="{2EF1110C-3057-4CE2-BC24-3CF2C90ACE39}" type="presParOf" srcId="{B4CEC67A-F9EF-479A-ACB2-670E947398F4}" destId="{4B05D989-E6D6-445F-AA67-AAB215D9D7D1}" srcOrd="2" destOrd="0" presId="urn:microsoft.com/office/officeart/2005/8/layout/hierarchy2"/>
    <dgm:cxn modelId="{521648F8-B023-45D2-8955-DD23FCF18EE1}" type="presParOf" srcId="{4B05D989-E6D6-445F-AA67-AAB215D9D7D1}" destId="{28C3921B-C818-462F-BE1B-83E5B47FA78F}" srcOrd="0" destOrd="0" presId="urn:microsoft.com/office/officeart/2005/8/layout/hierarchy2"/>
    <dgm:cxn modelId="{48315D09-D67B-468E-B5BA-3228663DF73B}" type="presParOf" srcId="{B4CEC67A-F9EF-479A-ACB2-670E947398F4}" destId="{B767D92E-B0C0-4639-A500-2E1E4337CF8B}" srcOrd="3" destOrd="0" presId="urn:microsoft.com/office/officeart/2005/8/layout/hierarchy2"/>
    <dgm:cxn modelId="{B114937A-99CF-45C8-B592-C04F03BE43D9}" type="presParOf" srcId="{B767D92E-B0C0-4639-A500-2E1E4337CF8B}" destId="{A1EA0619-754D-44D2-8CAB-C18F60A3E460}" srcOrd="0" destOrd="0" presId="urn:microsoft.com/office/officeart/2005/8/layout/hierarchy2"/>
    <dgm:cxn modelId="{CA20ED08-E249-4416-B0B6-CDFB995006D7}" type="presParOf" srcId="{B767D92E-B0C0-4639-A500-2E1E4337CF8B}" destId="{7F88F527-406F-4BF8-9F30-4A156A73C412}" srcOrd="1" destOrd="0" presId="urn:microsoft.com/office/officeart/2005/8/layout/hierarchy2"/>
    <dgm:cxn modelId="{237547A3-1343-4DE2-B176-914283B58544}" type="presParOf" srcId="{148B535D-8C49-4194-92F4-9F27270B8137}" destId="{80F5A7FD-897D-4894-8789-D16B31EBCEB0}" srcOrd="2" destOrd="0" presId="urn:microsoft.com/office/officeart/2005/8/layout/hierarchy2"/>
    <dgm:cxn modelId="{E1BB83CE-0A85-48F4-98A0-D2C1BDBCA962}" type="presParOf" srcId="{80F5A7FD-897D-4894-8789-D16B31EBCEB0}" destId="{053E16DC-2EC8-49A8-860D-0A4B73968FF1}" srcOrd="0" destOrd="0" presId="urn:microsoft.com/office/officeart/2005/8/layout/hierarchy2"/>
    <dgm:cxn modelId="{322D763B-EDB4-4A8C-ADE4-C394AF4613A6}" type="presParOf" srcId="{148B535D-8C49-4194-92F4-9F27270B8137}" destId="{67B4BA3E-EF5C-4953-BDA5-9AC29F25BEBC}" srcOrd="3" destOrd="0" presId="urn:microsoft.com/office/officeart/2005/8/layout/hierarchy2"/>
    <dgm:cxn modelId="{F500A445-4895-46DB-9694-56E9EFED5D3C}" type="presParOf" srcId="{67B4BA3E-EF5C-4953-BDA5-9AC29F25BEBC}" destId="{2F908E4B-A4BE-479A-AC9B-BC908F947BCC}" srcOrd="0" destOrd="0" presId="urn:microsoft.com/office/officeart/2005/8/layout/hierarchy2"/>
    <dgm:cxn modelId="{FB8822B6-FA6A-4C3D-960A-3C1427C38AFB}" type="presParOf" srcId="{67B4BA3E-EF5C-4953-BDA5-9AC29F25BEBC}" destId="{C467D024-5930-4563-88A9-45D960E9E043}" srcOrd="1" destOrd="0" presId="urn:microsoft.com/office/officeart/2005/8/layout/hierarchy2"/>
    <dgm:cxn modelId="{FEAFD86D-C1D8-44E0-88B2-1540B82D702C}" type="presParOf" srcId="{C467D024-5930-4563-88A9-45D960E9E043}" destId="{2530FCD0-2473-46C0-B5D5-19097E9945C7}" srcOrd="0" destOrd="0" presId="urn:microsoft.com/office/officeart/2005/8/layout/hierarchy2"/>
    <dgm:cxn modelId="{4ACFBBCA-4478-43BC-86DD-17B32337756E}" type="presParOf" srcId="{2530FCD0-2473-46C0-B5D5-19097E9945C7}" destId="{44FDB438-D22D-4799-878D-DCCF71B31BD6}" srcOrd="0" destOrd="0" presId="urn:microsoft.com/office/officeart/2005/8/layout/hierarchy2"/>
    <dgm:cxn modelId="{BD0AB1F9-E7BC-4D81-8A5B-5DBB1208B880}" type="presParOf" srcId="{C467D024-5930-4563-88A9-45D960E9E043}" destId="{236B26FF-F2ED-45F4-9119-BEDAC4FFC010}" srcOrd="1" destOrd="0" presId="urn:microsoft.com/office/officeart/2005/8/layout/hierarchy2"/>
    <dgm:cxn modelId="{3CFB8E97-BE6D-4B30-A068-FF6A77ACA985}" type="presParOf" srcId="{236B26FF-F2ED-45F4-9119-BEDAC4FFC010}" destId="{7B272AD3-3893-46C8-94CE-D2F7A1A8B604}" srcOrd="0" destOrd="0" presId="urn:microsoft.com/office/officeart/2005/8/layout/hierarchy2"/>
    <dgm:cxn modelId="{0D5CC2A9-715A-4A8B-9657-10083072C73C}" type="presParOf" srcId="{236B26FF-F2ED-45F4-9119-BEDAC4FFC010}" destId="{D9FDC53B-0E6C-448A-A143-FCED40F5910E}" srcOrd="1" destOrd="0" presId="urn:microsoft.com/office/officeart/2005/8/layout/hierarchy2"/>
    <dgm:cxn modelId="{31BF8D6E-F09E-4925-A63D-28C5648872C1}" type="presParOf" srcId="{C467D024-5930-4563-88A9-45D960E9E043}" destId="{EDFA25D0-C180-4261-8CD3-55579FA90355}" srcOrd="2" destOrd="0" presId="urn:microsoft.com/office/officeart/2005/8/layout/hierarchy2"/>
    <dgm:cxn modelId="{A1AA067A-7783-4886-81C1-5159C79D38E5}" type="presParOf" srcId="{EDFA25D0-C180-4261-8CD3-55579FA90355}" destId="{2F67787D-87C6-43C0-9222-2F46B5A58C39}" srcOrd="0" destOrd="0" presId="urn:microsoft.com/office/officeart/2005/8/layout/hierarchy2"/>
    <dgm:cxn modelId="{FA59DF8E-D75C-4E87-A3A3-8CAEB6E50127}" type="presParOf" srcId="{C467D024-5930-4563-88A9-45D960E9E043}" destId="{B43C42A3-00DA-48F1-9C13-ED6DA186C18D}" srcOrd="3" destOrd="0" presId="urn:microsoft.com/office/officeart/2005/8/layout/hierarchy2"/>
    <dgm:cxn modelId="{602FF598-413A-4ADD-99BB-2C41DDC5BAF4}" type="presParOf" srcId="{B43C42A3-00DA-48F1-9C13-ED6DA186C18D}" destId="{EDF43562-F0C6-4364-BC1E-D7B8600FB4F4}" srcOrd="0" destOrd="0" presId="urn:microsoft.com/office/officeart/2005/8/layout/hierarchy2"/>
    <dgm:cxn modelId="{E68E55D6-F304-4AC1-A370-CD2FD7DD3639}" type="presParOf" srcId="{B43C42A3-00DA-48F1-9C13-ED6DA186C18D}" destId="{49BD36F7-CB9D-4985-80BF-B6BFB871614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54FFEE-874C-484B-9CD3-F976D065D21C}" type="doc">
      <dgm:prSet loTypeId="urn:microsoft.com/office/officeart/2005/8/layout/hChevron3" loCatId="process" qsTypeId="urn:microsoft.com/office/officeart/2005/8/quickstyle/simple3" qsCatId="simple" csTypeId="urn:microsoft.com/office/officeart/2005/8/colors/accent1_2" csCatId="accent1" phldr="1"/>
      <dgm:spPr/>
      <dgm:t>
        <a:bodyPr/>
        <a:lstStyle/>
        <a:p>
          <a:endParaRPr lang="es-EC"/>
        </a:p>
      </dgm:t>
    </dgm:pt>
    <dgm:pt modelId="{4C092655-04C0-460F-9105-CF68832B3714}">
      <dgm:prSet custT="1"/>
      <dgm:spPr/>
      <dgm:t>
        <a:bodyPr/>
        <a:lstStyle/>
        <a:p>
          <a:pPr rtl="0"/>
          <a:r>
            <a:rPr lang="es-EC" sz="1200" dirty="0"/>
            <a:t>pérdida del descuento en efectivo</a:t>
          </a:r>
        </a:p>
      </dgm:t>
    </dgm:pt>
    <dgm:pt modelId="{1B39F272-61FE-4539-8D9F-9080BB934598}" type="parTrans" cxnId="{E4B7C424-B94B-48FA-84E5-11894A11AA12}">
      <dgm:prSet/>
      <dgm:spPr/>
      <dgm:t>
        <a:bodyPr/>
        <a:lstStyle/>
        <a:p>
          <a:endParaRPr lang="es-EC" sz="2000"/>
        </a:p>
      </dgm:t>
    </dgm:pt>
    <dgm:pt modelId="{E2E60A11-A0DA-4961-BD4E-9D9FD553E2E7}" type="sibTrans" cxnId="{E4B7C424-B94B-48FA-84E5-11894A11AA12}">
      <dgm:prSet/>
      <dgm:spPr/>
      <dgm:t>
        <a:bodyPr/>
        <a:lstStyle/>
        <a:p>
          <a:endParaRPr lang="es-EC" sz="2000"/>
        </a:p>
      </dgm:t>
    </dgm:pt>
    <dgm:pt modelId="{0FCD0D1B-382B-45A8-8D80-DB84A0BEF06A}">
      <dgm:prSet custT="1"/>
      <dgm:spPr/>
      <dgm:t>
        <a:bodyPr/>
        <a:lstStyle/>
        <a:p>
          <a:pPr rtl="0"/>
          <a:r>
            <a:rPr lang="es-EC" sz="1200" dirty="0"/>
            <a:t>castigos por retrasos</a:t>
          </a:r>
        </a:p>
      </dgm:t>
    </dgm:pt>
    <dgm:pt modelId="{1E4D2928-8930-4B2C-876D-0E987DC10C8E}" type="parTrans" cxnId="{FD8DADDD-913A-475E-BA1A-2DCB010FA014}">
      <dgm:prSet/>
      <dgm:spPr/>
      <dgm:t>
        <a:bodyPr/>
        <a:lstStyle/>
        <a:p>
          <a:endParaRPr lang="es-EC" sz="2000"/>
        </a:p>
      </dgm:t>
    </dgm:pt>
    <dgm:pt modelId="{447F4A25-9BC3-4F1F-A466-5EC5EDA2E094}" type="sibTrans" cxnId="{FD8DADDD-913A-475E-BA1A-2DCB010FA014}">
      <dgm:prSet/>
      <dgm:spPr/>
      <dgm:t>
        <a:bodyPr/>
        <a:lstStyle/>
        <a:p>
          <a:endParaRPr lang="es-EC" sz="2000"/>
        </a:p>
      </dgm:t>
    </dgm:pt>
    <dgm:pt modelId="{910BBC9A-F572-4654-BE90-032A39A904C8}">
      <dgm:prSet custT="1"/>
      <dgm:spPr/>
      <dgm:t>
        <a:bodyPr/>
        <a:lstStyle/>
        <a:p>
          <a:pPr rtl="0"/>
          <a:r>
            <a:rPr lang="es-EC" sz="1200" dirty="0"/>
            <a:t>dificultad de acceder nuevamente a financiamiento por este medio</a:t>
          </a:r>
        </a:p>
      </dgm:t>
    </dgm:pt>
    <dgm:pt modelId="{4E4A63F8-9911-40DC-B7B2-A23EC9E8EB1A}" type="parTrans" cxnId="{E1853B86-EF02-4F77-987E-8B7FB33E7E4D}">
      <dgm:prSet/>
      <dgm:spPr/>
      <dgm:t>
        <a:bodyPr/>
        <a:lstStyle/>
        <a:p>
          <a:endParaRPr lang="es-EC" sz="2000"/>
        </a:p>
      </dgm:t>
    </dgm:pt>
    <dgm:pt modelId="{32D918D8-F325-4F33-9433-B5BAB6B3CD18}" type="sibTrans" cxnId="{E1853B86-EF02-4F77-987E-8B7FB33E7E4D}">
      <dgm:prSet/>
      <dgm:spPr/>
      <dgm:t>
        <a:bodyPr/>
        <a:lstStyle/>
        <a:p>
          <a:endParaRPr lang="es-EC" sz="2000"/>
        </a:p>
      </dgm:t>
    </dgm:pt>
    <dgm:pt modelId="{982FB342-340B-4510-9BDC-18C9585B3619}" type="pres">
      <dgm:prSet presAssocID="{7D54FFEE-874C-484B-9CD3-F976D065D21C}" presName="Name0" presStyleCnt="0">
        <dgm:presLayoutVars>
          <dgm:dir/>
          <dgm:resizeHandles val="exact"/>
        </dgm:presLayoutVars>
      </dgm:prSet>
      <dgm:spPr/>
      <dgm:t>
        <a:bodyPr/>
        <a:lstStyle/>
        <a:p>
          <a:endParaRPr lang="es-ES"/>
        </a:p>
      </dgm:t>
    </dgm:pt>
    <dgm:pt modelId="{A486E453-1F70-46B2-8784-C870E466DDAD}" type="pres">
      <dgm:prSet presAssocID="{4C092655-04C0-460F-9105-CF68832B3714}" presName="parTxOnly" presStyleLbl="node1" presStyleIdx="0" presStyleCnt="3">
        <dgm:presLayoutVars>
          <dgm:bulletEnabled val="1"/>
        </dgm:presLayoutVars>
      </dgm:prSet>
      <dgm:spPr/>
      <dgm:t>
        <a:bodyPr/>
        <a:lstStyle/>
        <a:p>
          <a:endParaRPr lang="es-ES"/>
        </a:p>
      </dgm:t>
    </dgm:pt>
    <dgm:pt modelId="{0752A7CA-AB0B-412F-9AE8-E47886D258B6}" type="pres">
      <dgm:prSet presAssocID="{E2E60A11-A0DA-4961-BD4E-9D9FD553E2E7}" presName="parSpace" presStyleCnt="0"/>
      <dgm:spPr/>
    </dgm:pt>
    <dgm:pt modelId="{222C9FED-211E-45B0-AFAF-C9403CF503C3}" type="pres">
      <dgm:prSet presAssocID="{0FCD0D1B-382B-45A8-8D80-DB84A0BEF06A}" presName="parTxOnly" presStyleLbl="node1" presStyleIdx="1" presStyleCnt="3">
        <dgm:presLayoutVars>
          <dgm:bulletEnabled val="1"/>
        </dgm:presLayoutVars>
      </dgm:prSet>
      <dgm:spPr/>
      <dgm:t>
        <a:bodyPr/>
        <a:lstStyle/>
        <a:p>
          <a:endParaRPr lang="es-ES"/>
        </a:p>
      </dgm:t>
    </dgm:pt>
    <dgm:pt modelId="{6AB20B4D-BA44-4FBF-9296-EFD17EBF44FD}" type="pres">
      <dgm:prSet presAssocID="{447F4A25-9BC3-4F1F-A466-5EC5EDA2E094}" presName="parSpace" presStyleCnt="0"/>
      <dgm:spPr/>
    </dgm:pt>
    <dgm:pt modelId="{566069F6-75A7-4769-9CDF-C2DE8CBF9838}" type="pres">
      <dgm:prSet presAssocID="{910BBC9A-F572-4654-BE90-032A39A904C8}" presName="parTxOnly" presStyleLbl="node1" presStyleIdx="2" presStyleCnt="3">
        <dgm:presLayoutVars>
          <dgm:bulletEnabled val="1"/>
        </dgm:presLayoutVars>
      </dgm:prSet>
      <dgm:spPr/>
      <dgm:t>
        <a:bodyPr/>
        <a:lstStyle/>
        <a:p>
          <a:endParaRPr lang="es-ES"/>
        </a:p>
      </dgm:t>
    </dgm:pt>
  </dgm:ptLst>
  <dgm:cxnLst>
    <dgm:cxn modelId="{9071CCDC-51B1-4406-9747-517723283D06}" type="presOf" srcId="{0FCD0D1B-382B-45A8-8D80-DB84A0BEF06A}" destId="{222C9FED-211E-45B0-AFAF-C9403CF503C3}" srcOrd="0" destOrd="0" presId="urn:microsoft.com/office/officeart/2005/8/layout/hChevron3"/>
    <dgm:cxn modelId="{576E5B5A-5759-4A7A-BCF3-B88D97AA6FA2}" type="presOf" srcId="{4C092655-04C0-460F-9105-CF68832B3714}" destId="{A486E453-1F70-46B2-8784-C870E466DDAD}" srcOrd="0" destOrd="0" presId="urn:microsoft.com/office/officeart/2005/8/layout/hChevron3"/>
    <dgm:cxn modelId="{E1853B86-EF02-4F77-987E-8B7FB33E7E4D}" srcId="{7D54FFEE-874C-484B-9CD3-F976D065D21C}" destId="{910BBC9A-F572-4654-BE90-032A39A904C8}" srcOrd="2" destOrd="0" parTransId="{4E4A63F8-9911-40DC-B7B2-A23EC9E8EB1A}" sibTransId="{32D918D8-F325-4F33-9433-B5BAB6B3CD18}"/>
    <dgm:cxn modelId="{D040C804-9B78-4C15-B0BB-464675058DDC}" type="presOf" srcId="{910BBC9A-F572-4654-BE90-032A39A904C8}" destId="{566069F6-75A7-4769-9CDF-C2DE8CBF9838}" srcOrd="0" destOrd="0" presId="urn:microsoft.com/office/officeart/2005/8/layout/hChevron3"/>
    <dgm:cxn modelId="{E4B7C424-B94B-48FA-84E5-11894A11AA12}" srcId="{7D54FFEE-874C-484B-9CD3-F976D065D21C}" destId="{4C092655-04C0-460F-9105-CF68832B3714}" srcOrd="0" destOrd="0" parTransId="{1B39F272-61FE-4539-8D9F-9080BB934598}" sibTransId="{E2E60A11-A0DA-4961-BD4E-9D9FD553E2E7}"/>
    <dgm:cxn modelId="{BF05A9FC-F373-43E6-8519-7755A55A3922}" type="presOf" srcId="{7D54FFEE-874C-484B-9CD3-F976D065D21C}" destId="{982FB342-340B-4510-9BDC-18C9585B3619}" srcOrd="0" destOrd="0" presId="urn:microsoft.com/office/officeart/2005/8/layout/hChevron3"/>
    <dgm:cxn modelId="{FD8DADDD-913A-475E-BA1A-2DCB010FA014}" srcId="{7D54FFEE-874C-484B-9CD3-F976D065D21C}" destId="{0FCD0D1B-382B-45A8-8D80-DB84A0BEF06A}" srcOrd="1" destOrd="0" parTransId="{1E4D2928-8930-4B2C-876D-0E987DC10C8E}" sibTransId="{447F4A25-9BC3-4F1F-A466-5EC5EDA2E094}"/>
    <dgm:cxn modelId="{32F6B5F8-DE25-4CB6-A3C9-C9470E278F1B}" type="presParOf" srcId="{982FB342-340B-4510-9BDC-18C9585B3619}" destId="{A486E453-1F70-46B2-8784-C870E466DDAD}" srcOrd="0" destOrd="0" presId="urn:microsoft.com/office/officeart/2005/8/layout/hChevron3"/>
    <dgm:cxn modelId="{C4BAB1EB-E653-408B-8AF7-E2703D1A3FCF}" type="presParOf" srcId="{982FB342-340B-4510-9BDC-18C9585B3619}" destId="{0752A7CA-AB0B-412F-9AE8-E47886D258B6}" srcOrd="1" destOrd="0" presId="urn:microsoft.com/office/officeart/2005/8/layout/hChevron3"/>
    <dgm:cxn modelId="{436210F3-56AA-464B-9171-3696BC4412CF}" type="presParOf" srcId="{982FB342-340B-4510-9BDC-18C9585B3619}" destId="{222C9FED-211E-45B0-AFAF-C9403CF503C3}" srcOrd="2" destOrd="0" presId="urn:microsoft.com/office/officeart/2005/8/layout/hChevron3"/>
    <dgm:cxn modelId="{627BF9D0-EC0C-494C-9187-4957D3067D50}" type="presParOf" srcId="{982FB342-340B-4510-9BDC-18C9585B3619}" destId="{6AB20B4D-BA44-4FBF-9296-EFD17EBF44FD}" srcOrd="3" destOrd="0" presId="urn:microsoft.com/office/officeart/2005/8/layout/hChevron3"/>
    <dgm:cxn modelId="{73D69E9A-304F-4D05-84C9-36C8D9202C89}" type="presParOf" srcId="{982FB342-340B-4510-9BDC-18C9585B3619}" destId="{566069F6-75A7-4769-9CDF-C2DE8CBF9838}"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FBF4C5-8459-47AE-9544-B6793215B4A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80C3364-8A37-4214-B3B2-6F05C4F3D961}">
      <dgm:prSet phldrT="[Texto]" custT="1"/>
      <dgm:spPr/>
      <dgm:t>
        <a:bodyPr/>
        <a:lstStyle/>
        <a:p>
          <a:r>
            <a:rPr lang="es-EC" sz="1600" dirty="0"/>
            <a:t>Historia</a:t>
          </a:r>
        </a:p>
      </dgm:t>
    </dgm:pt>
    <dgm:pt modelId="{59BFBCB7-5A79-475B-B7DB-8F5FE4AB1280}" type="parTrans" cxnId="{54F3E58A-EAF1-4398-ADAC-B2723C412EE5}">
      <dgm:prSet/>
      <dgm:spPr/>
      <dgm:t>
        <a:bodyPr/>
        <a:lstStyle/>
        <a:p>
          <a:endParaRPr lang="es-EC" sz="1600"/>
        </a:p>
      </dgm:t>
    </dgm:pt>
    <dgm:pt modelId="{CE20AEB6-D45B-4BAB-BF09-0C21312716E3}" type="sibTrans" cxnId="{54F3E58A-EAF1-4398-ADAC-B2723C412EE5}">
      <dgm:prSet/>
      <dgm:spPr/>
      <dgm:t>
        <a:bodyPr/>
        <a:lstStyle/>
        <a:p>
          <a:endParaRPr lang="es-EC" sz="1600"/>
        </a:p>
      </dgm:t>
    </dgm:pt>
    <dgm:pt modelId="{13A29C80-FD0B-4B3D-9FD1-A458E64B2E0F}">
      <dgm:prSet phldrT="[Texto]" custT="1"/>
      <dgm:spPr/>
      <dgm:t>
        <a:bodyPr/>
        <a:lstStyle/>
        <a:p>
          <a:r>
            <a:rPr lang="es-EC" sz="1600" dirty="0"/>
            <a:t>Desde sus orígenes a comienzos del siglo XX, el desarrollo del conocimiento financiero, se ha caracterizado por cambios radicales en su objeto de estudio desde su aparición hasta nuestros días, evolucionando desde una esfera descriptiva que se centró en los aspectos legales de las</a:t>
          </a:r>
        </a:p>
        <a:p>
          <a:r>
            <a:rPr lang="es-EC" sz="1600" dirty="0"/>
            <a:t>fusiones, consolidaciones, formación de nuevas empresas</a:t>
          </a:r>
        </a:p>
      </dgm:t>
    </dgm:pt>
    <dgm:pt modelId="{20FF3E6C-BD88-4501-9B10-9CF2764C6C49}" type="parTrans" cxnId="{9599B9ED-C539-463D-8AB2-6DB54B0F1AA6}">
      <dgm:prSet/>
      <dgm:spPr/>
      <dgm:t>
        <a:bodyPr/>
        <a:lstStyle/>
        <a:p>
          <a:endParaRPr lang="es-EC" sz="1600"/>
        </a:p>
      </dgm:t>
    </dgm:pt>
    <dgm:pt modelId="{6797FCA7-A18F-40E7-9DA1-D4344E5744DC}" type="sibTrans" cxnId="{9599B9ED-C539-463D-8AB2-6DB54B0F1AA6}">
      <dgm:prSet/>
      <dgm:spPr/>
      <dgm:t>
        <a:bodyPr/>
        <a:lstStyle/>
        <a:p>
          <a:endParaRPr lang="es-EC" sz="1600"/>
        </a:p>
      </dgm:t>
    </dgm:pt>
    <dgm:pt modelId="{DFAD3FCC-0327-4FB6-B0E8-4272CEF7F519}">
      <dgm:prSet phldrT="[Texto]" custT="1"/>
      <dgm:spPr/>
      <dgm:t>
        <a:bodyPr/>
        <a:lstStyle/>
        <a:p>
          <a:r>
            <a:rPr lang="es-EC" sz="1600" dirty="0"/>
            <a:t>Posteriormente, vino una de las épocas más florecientes en el conocimiento financiero a partir de la década de 1950 y hasta 1973, período durante el cual se produjeron los más grandes avances teóricos en esta materia, apoyados en teorías y herramientas de otras ciencias como las matemáticas y la economía, que permitieron la comprobación empírica del comportamiento de las variables financieras claves tanto corporativas como de mercado, a través de sofisticados modelos de análisis y predicción.</a:t>
          </a:r>
        </a:p>
      </dgm:t>
    </dgm:pt>
    <dgm:pt modelId="{B9EB6739-785F-4ACA-9E64-B1EC93836372}" type="parTrans" cxnId="{FC8E34C7-F3B1-49ED-8A96-252559A3F98B}">
      <dgm:prSet/>
      <dgm:spPr/>
      <dgm:t>
        <a:bodyPr/>
        <a:lstStyle/>
        <a:p>
          <a:endParaRPr lang="es-EC" sz="1600"/>
        </a:p>
      </dgm:t>
    </dgm:pt>
    <dgm:pt modelId="{EFD1456D-51D9-401B-A738-2273D018D46B}" type="sibTrans" cxnId="{FC8E34C7-F3B1-49ED-8A96-252559A3F98B}">
      <dgm:prSet/>
      <dgm:spPr/>
      <dgm:t>
        <a:bodyPr/>
        <a:lstStyle/>
        <a:p>
          <a:endParaRPr lang="es-EC" sz="1600"/>
        </a:p>
      </dgm:t>
    </dgm:pt>
    <dgm:pt modelId="{2E188110-C283-4D9F-AFD8-15E8076C5D30}">
      <dgm:prSet phldrT="[Texto]" custT="1"/>
      <dgm:spPr/>
      <dgm:t>
        <a:bodyPr/>
        <a:lstStyle/>
        <a:p>
          <a:endParaRPr lang="es-EC" sz="1600" dirty="0"/>
        </a:p>
        <a:p>
          <a:r>
            <a:rPr lang="es-EC" sz="1600" dirty="0"/>
            <a:t>John </a:t>
          </a:r>
          <a:r>
            <a:rPr lang="es-EC" sz="1600" dirty="0" err="1"/>
            <a:t>Burr</a:t>
          </a:r>
          <a:r>
            <a:rPr lang="es-EC" sz="1600" dirty="0"/>
            <a:t> Williams (1938) fue uno de los primeros economistas  interesados en el tema de los mercados financieros y de cómo determinar el precio de los activos con su teoría sobre el valor de la inversión. Él argumentó que los precios de los activos financieros reflejan "el valor</a:t>
          </a:r>
        </a:p>
        <a:p>
          <a:r>
            <a:rPr lang="es-EC" sz="1600" dirty="0"/>
            <a:t>intrínseco" de un activo, el cual puede ser medido por la corriente descontada de futuros dividendos esperados del activo.</a:t>
          </a:r>
        </a:p>
      </dgm:t>
    </dgm:pt>
    <dgm:pt modelId="{D24F5006-63AD-4FF1-BDAE-BC5B6217CC45}" type="parTrans" cxnId="{050FB2FC-FA81-4620-9038-CDA325F63744}">
      <dgm:prSet/>
      <dgm:spPr/>
      <dgm:t>
        <a:bodyPr/>
        <a:lstStyle/>
        <a:p>
          <a:endParaRPr lang="es-EC" sz="1600"/>
        </a:p>
      </dgm:t>
    </dgm:pt>
    <dgm:pt modelId="{DE7DD382-50A3-472D-9501-BB4ECB090CC1}" type="sibTrans" cxnId="{050FB2FC-FA81-4620-9038-CDA325F63744}">
      <dgm:prSet/>
      <dgm:spPr/>
      <dgm:t>
        <a:bodyPr/>
        <a:lstStyle/>
        <a:p>
          <a:endParaRPr lang="es-EC" sz="1600"/>
        </a:p>
      </dgm:t>
    </dgm:pt>
    <dgm:pt modelId="{55760511-EED6-4537-991F-878B949E2EB5}" type="pres">
      <dgm:prSet presAssocID="{4FFBF4C5-8459-47AE-9544-B6793215B4A0}" presName="vert0" presStyleCnt="0">
        <dgm:presLayoutVars>
          <dgm:dir/>
          <dgm:animOne val="branch"/>
          <dgm:animLvl val="lvl"/>
        </dgm:presLayoutVars>
      </dgm:prSet>
      <dgm:spPr/>
      <dgm:t>
        <a:bodyPr/>
        <a:lstStyle/>
        <a:p>
          <a:endParaRPr lang="es-ES"/>
        </a:p>
      </dgm:t>
    </dgm:pt>
    <dgm:pt modelId="{6A47CE8B-93D9-442A-8F73-5009234758FF}" type="pres">
      <dgm:prSet presAssocID="{C80C3364-8A37-4214-B3B2-6F05C4F3D961}" presName="thickLine" presStyleLbl="alignNode1" presStyleIdx="0" presStyleCnt="1"/>
      <dgm:spPr/>
    </dgm:pt>
    <dgm:pt modelId="{520C5538-9A5F-459A-A6A8-7BBE54DF16A3}" type="pres">
      <dgm:prSet presAssocID="{C80C3364-8A37-4214-B3B2-6F05C4F3D961}" presName="horz1" presStyleCnt="0"/>
      <dgm:spPr/>
    </dgm:pt>
    <dgm:pt modelId="{9EDE37C5-8382-4FE2-A3F0-75FD7C0F7516}" type="pres">
      <dgm:prSet presAssocID="{C80C3364-8A37-4214-B3B2-6F05C4F3D961}" presName="tx1" presStyleLbl="revTx" presStyleIdx="0" presStyleCnt="4"/>
      <dgm:spPr/>
      <dgm:t>
        <a:bodyPr/>
        <a:lstStyle/>
        <a:p>
          <a:endParaRPr lang="es-ES"/>
        </a:p>
      </dgm:t>
    </dgm:pt>
    <dgm:pt modelId="{36098B2A-CE9F-4E68-86F4-B878FEFC08BE}" type="pres">
      <dgm:prSet presAssocID="{C80C3364-8A37-4214-B3B2-6F05C4F3D961}" presName="vert1" presStyleCnt="0"/>
      <dgm:spPr/>
    </dgm:pt>
    <dgm:pt modelId="{5A2E5CD1-0B0F-4FF4-AFE0-A36343C7BF78}" type="pres">
      <dgm:prSet presAssocID="{13A29C80-FD0B-4B3D-9FD1-A458E64B2E0F}" presName="vertSpace2a" presStyleCnt="0"/>
      <dgm:spPr/>
    </dgm:pt>
    <dgm:pt modelId="{0FF2C3C2-01C5-45A2-BD02-A968316483B0}" type="pres">
      <dgm:prSet presAssocID="{13A29C80-FD0B-4B3D-9FD1-A458E64B2E0F}" presName="horz2" presStyleCnt="0"/>
      <dgm:spPr/>
    </dgm:pt>
    <dgm:pt modelId="{72CE3283-05F8-49A3-9821-F278D656448A}" type="pres">
      <dgm:prSet presAssocID="{13A29C80-FD0B-4B3D-9FD1-A458E64B2E0F}" presName="horzSpace2" presStyleCnt="0"/>
      <dgm:spPr/>
    </dgm:pt>
    <dgm:pt modelId="{20A9AA99-F1D5-49DF-83E6-BF2C288F03D6}" type="pres">
      <dgm:prSet presAssocID="{13A29C80-FD0B-4B3D-9FD1-A458E64B2E0F}" presName="tx2" presStyleLbl="revTx" presStyleIdx="1" presStyleCnt="4"/>
      <dgm:spPr/>
      <dgm:t>
        <a:bodyPr/>
        <a:lstStyle/>
        <a:p>
          <a:endParaRPr lang="es-ES"/>
        </a:p>
      </dgm:t>
    </dgm:pt>
    <dgm:pt modelId="{EF3AF929-915D-489F-AAFD-133F0CADA69A}" type="pres">
      <dgm:prSet presAssocID="{13A29C80-FD0B-4B3D-9FD1-A458E64B2E0F}" presName="vert2" presStyleCnt="0"/>
      <dgm:spPr/>
    </dgm:pt>
    <dgm:pt modelId="{28237E95-61F6-4575-8408-566951247261}" type="pres">
      <dgm:prSet presAssocID="{13A29C80-FD0B-4B3D-9FD1-A458E64B2E0F}" presName="thinLine2b" presStyleLbl="callout" presStyleIdx="0" presStyleCnt="3"/>
      <dgm:spPr/>
    </dgm:pt>
    <dgm:pt modelId="{60B7BAFC-147B-424A-BAC4-9C56026397C0}" type="pres">
      <dgm:prSet presAssocID="{13A29C80-FD0B-4B3D-9FD1-A458E64B2E0F}" presName="vertSpace2b" presStyleCnt="0"/>
      <dgm:spPr/>
    </dgm:pt>
    <dgm:pt modelId="{42BF5468-761B-42F7-9767-910DEF879542}" type="pres">
      <dgm:prSet presAssocID="{DFAD3FCC-0327-4FB6-B0E8-4272CEF7F519}" presName="horz2" presStyleCnt="0"/>
      <dgm:spPr/>
    </dgm:pt>
    <dgm:pt modelId="{CCC7DF10-2A10-418C-AC92-A019603D49D7}" type="pres">
      <dgm:prSet presAssocID="{DFAD3FCC-0327-4FB6-B0E8-4272CEF7F519}" presName="horzSpace2" presStyleCnt="0"/>
      <dgm:spPr/>
    </dgm:pt>
    <dgm:pt modelId="{A904F055-76BC-4418-A9B3-DE910578A521}" type="pres">
      <dgm:prSet presAssocID="{DFAD3FCC-0327-4FB6-B0E8-4272CEF7F519}" presName="tx2" presStyleLbl="revTx" presStyleIdx="2" presStyleCnt="4"/>
      <dgm:spPr/>
      <dgm:t>
        <a:bodyPr/>
        <a:lstStyle/>
        <a:p>
          <a:endParaRPr lang="es-ES"/>
        </a:p>
      </dgm:t>
    </dgm:pt>
    <dgm:pt modelId="{5E12576A-B07C-4B8D-923C-DAF9CD8162A1}" type="pres">
      <dgm:prSet presAssocID="{DFAD3FCC-0327-4FB6-B0E8-4272CEF7F519}" presName="vert2" presStyleCnt="0"/>
      <dgm:spPr/>
    </dgm:pt>
    <dgm:pt modelId="{BA2F3C20-CEA5-48A3-BB15-4222E2DD8C55}" type="pres">
      <dgm:prSet presAssocID="{DFAD3FCC-0327-4FB6-B0E8-4272CEF7F519}" presName="thinLine2b" presStyleLbl="callout" presStyleIdx="1" presStyleCnt="3" custLinFactY="100000" custLinFactNeighborX="-147" custLinFactNeighborY="196277"/>
      <dgm:spPr/>
    </dgm:pt>
    <dgm:pt modelId="{8B84F0DF-21A5-406A-AF2E-FABFFC36DE8A}" type="pres">
      <dgm:prSet presAssocID="{DFAD3FCC-0327-4FB6-B0E8-4272CEF7F519}" presName="vertSpace2b" presStyleCnt="0"/>
      <dgm:spPr/>
    </dgm:pt>
    <dgm:pt modelId="{652A1921-65D3-4876-B4D1-ACB6E5BD990C}" type="pres">
      <dgm:prSet presAssocID="{2E188110-C283-4D9F-AFD8-15E8076C5D30}" presName="horz2" presStyleCnt="0"/>
      <dgm:spPr/>
    </dgm:pt>
    <dgm:pt modelId="{B915A0C5-2E05-4395-9891-272FC6A766D9}" type="pres">
      <dgm:prSet presAssocID="{2E188110-C283-4D9F-AFD8-15E8076C5D30}" presName="horzSpace2" presStyleCnt="0"/>
      <dgm:spPr/>
    </dgm:pt>
    <dgm:pt modelId="{4F8828CC-084E-43B1-83F5-77A7821621F2}" type="pres">
      <dgm:prSet presAssocID="{2E188110-C283-4D9F-AFD8-15E8076C5D30}" presName="tx2" presStyleLbl="revTx" presStyleIdx="3" presStyleCnt="4"/>
      <dgm:spPr/>
      <dgm:t>
        <a:bodyPr/>
        <a:lstStyle/>
        <a:p>
          <a:endParaRPr lang="es-ES"/>
        </a:p>
      </dgm:t>
    </dgm:pt>
    <dgm:pt modelId="{B580C42A-E718-4AFB-B3F0-09698DD68C7F}" type="pres">
      <dgm:prSet presAssocID="{2E188110-C283-4D9F-AFD8-15E8076C5D30}" presName="vert2" presStyleCnt="0"/>
      <dgm:spPr/>
    </dgm:pt>
    <dgm:pt modelId="{A6508FDF-C4DF-4EBC-93C2-631C07C61063}" type="pres">
      <dgm:prSet presAssocID="{2E188110-C283-4D9F-AFD8-15E8076C5D30}" presName="thinLine2b" presStyleLbl="callout" presStyleIdx="2" presStyleCnt="3"/>
      <dgm:spPr/>
    </dgm:pt>
    <dgm:pt modelId="{2AC6F60A-C5B5-4535-BEFD-389BAC73D280}" type="pres">
      <dgm:prSet presAssocID="{2E188110-C283-4D9F-AFD8-15E8076C5D30}" presName="vertSpace2b" presStyleCnt="0"/>
      <dgm:spPr/>
    </dgm:pt>
  </dgm:ptLst>
  <dgm:cxnLst>
    <dgm:cxn modelId="{D99C159D-F053-4907-B717-E3BCB7C38C91}" type="presOf" srcId="{C80C3364-8A37-4214-B3B2-6F05C4F3D961}" destId="{9EDE37C5-8382-4FE2-A3F0-75FD7C0F7516}" srcOrd="0" destOrd="0" presId="urn:microsoft.com/office/officeart/2008/layout/LinedList"/>
    <dgm:cxn modelId="{45321CEF-D760-4DF1-A7DD-56192F29EA4E}" type="presOf" srcId="{13A29C80-FD0B-4B3D-9FD1-A458E64B2E0F}" destId="{20A9AA99-F1D5-49DF-83E6-BF2C288F03D6}" srcOrd="0" destOrd="0" presId="urn:microsoft.com/office/officeart/2008/layout/LinedList"/>
    <dgm:cxn modelId="{57957998-8125-48D4-A676-FFA47FC6F6A3}" type="presOf" srcId="{4FFBF4C5-8459-47AE-9544-B6793215B4A0}" destId="{55760511-EED6-4537-991F-878B949E2EB5}" srcOrd="0" destOrd="0" presId="urn:microsoft.com/office/officeart/2008/layout/LinedList"/>
    <dgm:cxn modelId="{9599B9ED-C539-463D-8AB2-6DB54B0F1AA6}" srcId="{C80C3364-8A37-4214-B3B2-6F05C4F3D961}" destId="{13A29C80-FD0B-4B3D-9FD1-A458E64B2E0F}" srcOrd="0" destOrd="0" parTransId="{20FF3E6C-BD88-4501-9B10-9CF2764C6C49}" sibTransId="{6797FCA7-A18F-40E7-9DA1-D4344E5744DC}"/>
    <dgm:cxn modelId="{E8C7AB20-1278-44CB-928F-207F17037416}" type="presOf" srcId="{2E188110-C283-4D9F-AFD8-15E8076C5D30}" destId="{4F8828CC-084E-43B1-83F5-77A7821621F2}" srcOrd="0" destOrd="0" presId="urn:microsoft.com/office/officeart/2008/layout/LinedList"/>
    <dgm:cxn modelId="{198EA5ED-AC05-4420-BAC3-42EEC49677BF}" type="presOf" srcId="{DFAD3FCC-0327-4FB6-B0E8-4272CEF7F519}" destId="{A904F055-76BC-4418-A9B3-DE910578A521}" srcOrd="0" destOrd="0" presId="urn:microsoft.com/office/officeart/2008/layout/LinedList"/>
    <dgm:cxn modelId="{050FB2FC-FA81-4620-9038-CDA325F63744}" srcId="{C80C3364-8A37-4214-B3B2-6F05C4F3D961}" destId="{2E188110-C283-4D9F-AFD8-15E8076C5D30}" srcOrd="2" destOrd="0" parTransId="{D24F5006-63AD-4FF1-BDAE-BC5B6217CC45}" sibTransId="{DE7DD382-50A3-472D-9501-BB4ECB090CC1}"/>
    <dgm:cxn modelId="{54F3E58A-EAF1-4398-ADAC-B2723C412EE5}" srcId="{4FFBF4C5-8459-47AE-9544-B6793215B4A0}" destId="{C80C3364-8A37-4214-B3B2-6F05C4F3D961}" srcOrd="0" destOrd="0" parTransId="{59BFBCB7-5A79-475B-B7DB-8F5FE4AB1280}" sibTransId="{CE20AEB6-D45B-4BAB-BF09-0C21312716E3}"/>
    <dgm:cxn modelId="{FC8E34C7-F3B1-49ED-8A96-252559A3F98B}" srcId="{C80C3364-8A37-4214-B3B2-6F05C4F3D961}" destId="{DFAD3FCC-0327-4FB6-B0E8-4272CEF7F519}" srcOrd="1" destOrd="0" parTransId="{B9EB6739-785F-4ACA-9E64-B1EC93836372}" sibTransId="{EFD1456D-51D9-401B-A738-2273D018D46B}"/>
    <dgm:cxn modelId="{3F9BEE20-6BD8-4E7A-B09D-1C228287D329}" type="presParOf" srcId="{55760511-EED6-4537-991F-878B949E2EB5}" destId="{6A47CE8B-93D9-442A-8F73-5009234758FF}" srcOrd="0" destOrd="0" presId="urn:microsoft.com/office/officeart/2008/layout/LinedList"/>
    <dgm:cxn modelId="{749BA4DD-B067-49C8-B7BC-CF45B9CC7A2B}" type="presParOf" srcId="{55760511-EED6-4537-991F-878B949E2EB5}" destId="{520C5538-9A5F-459A-A6A8-7BBE54DF16A3}" srcOrd="1" destOrd="0" presId="urn:microsoft.com/office/officeart/2008/layout/LinedList"/>
    <dgm:cxn modelId="{470BAB6B-5E5E-46AD-958E-CCD3C72F65A5}" type="presParOf" srcId="{520C5538-9A5F-459A-A6A8-7BBE54DF16A3}" destId="{9EDE37C5-8382-4FE2-A3F0-75FD7C0F7516}" srcOrd="0" destOrd="0" presId="urn:microsoft.com/office/officeart/2008/layout/LinedList"/>
    <dgm:cxn modelId="{2F7D859A-7884-4AE2-AB79-7E648FB8DE3B}" type="presParOf" srcId="{520C5538-9A5F-459A-A6A8-7BBE54DF16A3}" destId="{36098B2A-CE9F-4E68-86F4-B878FEFC08BE}" srcOrd="1" destOrd="0" presId="urn:microsoft.com/office/officeart/2008/layout/LinedList"/>
    <dgm:cxn modelId="{5CEC0925-7795-424F-8754-53EC6ACA7D8F}" type="presParOf" srcId="{36098B2A-CE9F-4E68-86F4-B878FEFC08BE}" destId="{5A2E5CD1-0B0F-4FF4-AFE0-A36343C7BF78}" srcOrd="0" destOrd="0" presId="urn:microsoft.com/office/officeart/2008/layout/LinedList"/>
    <dgm:cxn modelId="{253EB51D-9990-4C3C-B693-9F8DED49731C}" type="presParOf" srcId="{36098B2A-CE9F-4E68-86F4-B878FEFC08BE}" destId="{0FF2C3C2-01C5-45A2-BD02-A968316483B0}" srcOrd="1" destOrd="0" presId="urn:microsoft.com/office/officeart/2008/layout/LinedList"/>
    <dgm:cxn modelId="{1955BF60-128F-4B53-9799-316D4C675D8D}" type="presParOf" srcId="{0FF2C3C2-01C5-45A2-BD02-A968316483B0}" destId="{72CE3283-05F8-49A3-9821-F278D656448A}" srcOrd="0" destOrd="0" presId="urn:microsoft.com/office/officeart/2008/layout/LinedList"/>
    <dgm:cxn modelId="{74143EFE-D736-4945-8B97-FFA389CE73B4}" type="presParOf" srcId="{0FF2C3C2-01C5-45A2-BD02-A968316483B0}" destId="{20A9AA99-F1D5-49DF-83E6-BF2C288F03D6}" srcOrd="1" destOrd="0" presId="urn:microsoft.com/office/officeart/2008/layout/LinedList"/>
    <dgm:cxn modelId="{12579728-7C2B-4E99-9AA5-6F9B4E5D231C}" type="presParOf" srcId="{0FF2C3C2-01C5-45A2-BD02-A968316483B0}" destId="{EF3AF929-915D-489F-AAFD-133F0CADA69A}" srcOrd="2" destOrd="0" presId="urn:microsoft.com/office/officeart/2008/layout/LinedList"/>
    <dgm:cxn modelId="{E3A8C4A5-EA1E-4BAC-83C0-EFEC8757DE7E}" type="presParOf" srcId="{36098B2A-CE9F-4E68-86F4-B878FEFC08BE}" destId="{28237E95-61F6-4575-8408-566951247261}" srcOrd="2" destOrd="0" presId="urn:microsoft.com/office/officeart/2008/layout/LinedList"/>
    <dgm:cxn modelId="{D27ACC6A-24EB-4835-849F-67907E3852B9}" type="presParOf" srcId="{36098B2A-CE9F-4E68-86F4-B878FEFC08BE}" destId="{60B7BAFC-147B-424A-BAC4-9C56026397C0}" srcOrd="3" destOrd="0" presId="urn:microsoft.com/office/officeart/2008/layout/LinedList"/>
    <dgm:cxn modelId="{105ADB41-8804-42E8-95F6-88C0CE750AAE}" type="presParOf" srcId="{36098B2A-CE9F-4E68-86F4-B878FEFC08BE}" destId="{42BF5468-761B-42F7-9767-910DEF879542}" srcOrd="4" destOrd="0" presId="urn:microsoft.com/office/officeart/2008/layout/LinedList"/>
    <dgm:cxn modelId="{25CEB3F2-1D92-4D72-A2B7-A2B2586C8CDF}" type="presParOf" srcId="{42BF5468-761B-42F7-9767-910DEF879542}" destId="{CCC7DF10-2A10-418C-AC92-A019603D49D7}" srcOrd="0" destOrd="0" presId="urn:microsoft.com/office/officeart/2008/layout/LinedList"/>
    <dgm:cxn modelId="{50E823BA-F848-42FB-9272-4A388368D64D}" type="presParOf" srcId="{42BF5468-761B-42F7-9767-910DEF879542}" destId="{A904F055-76BC-4418-A9B3-DE910578A521}" srcOrd="1" destOrd="0" presId="urn:microsoft.com/office/officeart/2008/layout/LinedList"/>
    <dgm:cxn modelId="{F876C808-2601-4D49-A23A-8C003141E31D}" type="presParOf" srcId="{42BF5468-761B-42F7-9767-910DEF879542}" destId="{5E12576A-B07C-4B8D-923C-DAF9CD8162A1}" srcOrd="2" destOrd="0" presId="urn:microsoft.com/office/officeart/2008/layout/LinedList"/>
    <dgm:cxn modelId="{10CB0E3D-50AE-4382-AF92-05CAB7A1B6DE}" type="presParOf" srcId="{36098B2A-CE9F-4E68-86F4-B878FEFC08BE}" destId="{BA2F3C20-CEA5-48A3-BB15-4222E2DD8C55}" srcOrd="5" destOrd="0" presId="urn:microsoft.com/office/officeart/2008/layout/LinedList"/>
    <dgm:cxn modelId="{A8D82992-0C6C-48D5-BC36-57AC2359C9CB}" type="presParOf" srcId="{36098B2A-CE9F-4E68-86F4-B878FEFC08BE}" destId="{8B84F0DF-21A5-406A-AF2E-FABFFC36DE8A}" srcOrd="6" destOrd="0" presId="urn:microsoft.com/office/officeart/2008/layout/LinedList"/>
    <dgm:cxn modelId="{F73E247A-3511-45AD-A538-494B4DE8AEDF}" type="presParOf" srcId="{36098B2A-CE9F-4E68-86F4-B878FEFC08BE}" destId="{652A1921-65D3-4876-B4D1-ACB6E5BD990C}" srcOrd="7" destOrd="0" presId="urn:microsoft.com/office/officeart/2008/layout/LinedList"/>
    <dgm:cxn modelId="{B2130FEB-F69C-460C-A7BB-BD1A2C07F585}" type="presParOf" srcId="{652A1921-65D3-4876-B4D1-ACB6E5BD990C}" destId="{B915A0C5-2E05-4395-9891-272FC6A766D9}" srcOrd="0" destOrd="0" presId="urn:microsoft.com/office/officeart/2008/layout/LinedList"/>
    <dgm:cxn modelId="{4E159292-08F9-48A0-B99C-208D91076B6B}" type="presParOf" srcId="{652A1921-65D3-4876-B4D1-ACB6E5BD990C}" destId="{4F8828CC-084E-43B1-83F5-77A7821621F2}" srcOrd="1" destOrd="0" presId="urn:microsoft.com/office/officeart/2008/layout/LinedList"/>
    <dgm:cxn modelId="{0701076F-F64C-43B7-890A-2DD49DC2E8EC}" type="presParOf" srcId="{652A1921-65D3-4876-B4D1-ACB6E5BD990C}" destId="{B580C42A-E718-4AFB-B3F0-09698DD68C7F}" srcOrd="2" destOrd="0" presId="urn:microsoft.com/office/officeart/2008/layout/LinedList"/>
    <dgm:cxn modelId="{DF0736EF-0208-44BC-B6BA-20EA85F06EDB}" type="presParOf" srcId="{36098B2A-CE9F-4E68-86F4-B878FEFC08BE}" destId="{A6508FDF-C4DF-4EBC-93C2-631C07C61063}" srcOrd="8" destOrd="0" presId="urn:microsoft.com/office/officeart/2008/layout/LinedList"/>
    <dgm:cxn modelId="{A4DA9ED5-4A8D-429A-AF34-F2D6F250B027}" type="presParOf" srcId="{36098B2A-CE9F-4E68-86F4-B878FEFC08BE}" destId="{2AC6F60A-C5B5-4535-BEFD-389BAC73D28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FBF4C5-8459-47AE-9544-B6793215B4A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80C3364-8A37-4214-B3B2-6F05C4F3D961}">
      <dgm:prSet phldrT="[Texto]"/>
      <dgm:spPr/>
      <dgm:t>
        <a:bodyPr/>
        <a:lstStyle/>
        <a:p>
          <a:r>
            <a:rPr lang="es-EC" dirty="0"/>
            <a:t>Historia</a:t>
          </a:r>
        </a:p>
      </dgm:t>
    </dgm:pt>
    <dgm:pt modelId="{59BFBCB7-5A79-475B-B7DB-8F5FE4AB1280}" type="parTrans" cxnId="{54F3E58A-EAF1-4398-ADAC-B2723C412EE5}">
      <dgm:prSet/>
      <dgm:spPr/>
      <dgm:t>
        <a:bodyPr/>
        <a:lstStyle/>
        <a:p>
          <a:endParaRPr lang="es-EC"/>
        </a:p>
      </dgm:t>
    </dgm:pt>
    <dgm:pt modelId="{CE20AEB6-D45B-4BAB-BF09-0C21312716E3}" type="sibTrans" cxnId="{54F3E58A-EAF1-4398-ADAC-B2723C412EE5}">
      <dgm:prSet/>
      <dgm:spPr/>
      <dgm:t>
        <a:bodyPr/>
        <a:lstStyle/>
        <a:p>
          <a:endParaRPr lang="es-EC"/>
        </a:p>
      </dgm:t>
    </dgm:pt>
    <dgm:pt modelId="{13A29C80-FD0B-4B3D-9FD1-A458E64B2E0F}">
      <dgm:prSet phldrT="[Texto]"/>
      <dgm:spPr/>
      <dgm:t>
        <a:bodyPr/>
        <a:lstStyle/>
        <a:p>
          <a:r>
            <a:rPr lang="es-EC" dirty="0"/>
            <a:t>En su etapa superior (1945), el énfasis se centra en trabajar el</a:t>
          </a:r>
        </a:p>
        <a:p>
          <a:r>
            <a:rPr lang="es-EC" dirty="0"/>
            <a:t>problema del riesgo en las decisiones de inversión -que conlleva al empleo</a:t>
          </a:r>
        </a:p>
        <a:p>
          <a:r>
            <a:rPr lang="es-EC" dirty="0"/>
            <a:t>de la matemática y la estadística-, así como en el rendimiento para los</a:t>
          </a:r>
        </a:p>
        <a:p>
          <a:r>
            <a:rPr lang="es-EC" dirty="0"/>
            <a:t>accionistas, el apalancamiento operativo y financiero y la administración</a:t>
          </a:r>
        </a:p>
        <a:p>
          <a:r>
            <a:rPr lang="es-EC" dirty="0"/>
            <a:t>del capital de trabajo.</a:t>
          </a:r>
        </a:p>
      </dgm:t>
    </dgm:pt>
    <dgm:pt modelId="{20FF3E6C-BD88-4501-9B10-9CF2764C6C49}" type="parTrans" cxnId="{9599B9ED-C539-463D-8AB2-6DB54B0F1AA6}">
      <dgm:prSet/>
      <dgm:spPr/>
      <dgm:t>
        <a:bodyPr/>
        <a:lstStyle/>
        <a:p>
          <a:endParaRPr lang="es-EC"/>
        </a:p>
      </dgm:t>
    </dgm:pt>
    <dgm:pt modelId="{6797FCA7-A18F-40E7-9DA1-D4344E5744DC}" type="sibTrans" cxnId="{9599B9ED-C539-463D-8AB2-6DB54B0F1AA6}">
      <dgm:prSet/>
      <dgm:spPr/>
      <dgm:t>
        <a:bodyPr/>
        <a:lstStyle/>
        <a:p>
          <a:endParaRPr lang="es-EC"/>
        </a:p>
      </dgm:t>
    </dgm:pt>
    <dgm:pt modelId="{DFAD3FCC-0327-4FB6-B0E8-4272CEF7F519}">
      <dgm:prSet phldrT="[Texto]"/>
      <dgm:spPr/>
      <dgm:t>
        <a:bodyPr/>
        <a:lstStyle/>
        <a:p>
          <a:r>
            <a:rPr lang="es-EC" dirty="0"/>
            <a:t>En las siguientes décadas (1950 a 1976), el interés por el desarrollo</a:t>
          </a:r>
        </a:p>
        <a:p>
          <a:r>
            <a:rPr lang="es-EC" dirty="0"/>
            <a:t>sistemático de las finanzas, fue estimulado por factores relacionados con</a:t>
          </a:r>
        </a:p>
        <a:p>
          <a:r>
            <a:rPr lang="es-EC" dirty="0"/>
            <a:t>el rápido desarrollo económico y tecnológico, presiones competitivas, y</a:t>
          </a:r>
        </a:p>
        <a:p>
          <a:r>
            <a:rPr lang="es-EC" dirty="0"/>
            <a:t>cambios en los mercados</a:t>
          </a:r>
        </a:p>
      </dgm:t>
    </dgm:pt>
    <dgm:pt modelId="{B9EB6739-785F-4ACA-9E64-B1EC93836372}" type="parTrans" cxnId="{FC8E34C7-F3B1-49ED-8A96-252559A3F98B}">
      <dgm:prSet/>
      <dgm:spPr/>
      <dgm:t>
        <a:bodyPr/>
        <a:lstStyle/>
        <a:p>
          <a:endParaRPr lang="es-EC"/>
        </a:p>
      </dgm:t>
    </dgm:pt>
    <dgm:pt modelId="{EFD1456D-51D9-401B-A738-2273D018D46B}" type="sibTrans" cxnId="{FC8E34C7-F3B1-49ED-8A96-252559A3F98B}">
      <dgm:prSet/>
      <dgm:spPr/>
      <dgm:t>
        <a:bodyPr/>
        <a:lstStyle/>
        <a:p>
          <a:endParaRPr lang="es-EC"/>
        </a:p>
      </dgm:t>
    </dgm:pt>
    <dgm:pt modelId="{2E188110-C283-4D9F-AFD8-15E8076C5D30}">
      <dgm:prSet phldrT="[Texto]"/>
      <dgm:spPr/>
      <dgm:t>
        <a:bodyPr/>
        <a:lstStyle/>
        <a:p>
          <a:r>
            <a:rPr lang="es-EC" dirty="0"/>
            <a:t>En esta época, se genera una profundización y crecimiento de los</a:t>
          </a:r>
        </a:p>
        <a:p>
          <a:r>
            <a:rPr lang="es-EC" dirty="0"/>
            <a:t>estudios del enfoque anterior, produciéndose un espectacular desarrollo</a:t>
          </a:r>
        </a:p>
        <a:p>
          <a:r>
            <a:rPr lang="es-EC" dirty="0"/>
            <a:t>científico de las finanzas, con múltiples investigaciones y estudios</a:t>
          </a:r>
        </a:p>
        <a:p>
          <a:r>
            <a:rPr lang="es-EC" dirty="0"/>
            <a:t>empíricos, imponiéndose la técnica matemática y estadística como</a:t>
          </a:r>
        </a:p>
        <a:p>
          <a:r>
            <a:rPr lang="es-EC" dirty="0"/>
            <a:t>instrumentos adecuados para el desarrollo de este campo disciplinar.</a:t>
          </a:r>
        </a:p>
      </dgm:t>
    </dgm:pt>
    <dgm:pt modelId="{D24F5006-63AD-4FF1-BDAE-BC5B6217CC45}" type="parTrans" cxnId="{050FB2FC-FA81-4620-9038-CDA325F63744}">
      <dgm:prSet/>
      <dgm:spPr/>
      <dgm:t>
        <a:bodyPr/>
        <a:lstStyle/>
        <a:p>
          <a:endParaRPr lang="es-EC"/>
        </a:p>
      </dgm:t>
    </dgm:pt>
    <dgm:pt modelId="{DE7DD382-50A3-472D-9501-BB4ECB090CC1}" type="sibTrans" cxnId="{050FB2FC-FA81-4620-9038-CDA325F63744}">
      <dgm:prSet/>
      <dgm:spPr/>
      <dgm:t>
        <a:bodyPr/>
        <a:lstStyle/>
        <a:p>
          <a:endParaRPr lang="es-EC"/>
        </a:p>
      </dgm:t>
    </dgm:pt>
    <dgm:pt modelId="{55760511-EED6-4537-991F-878B949E2EB5}" type="pres">
      <dgm:prSet presAssocID="{4FFBF4C5-8459-47AE-9544-B6793215B4A0}" presName="vert0" presStyleCnt="0">
        <dgm:presLayoutVars>
          <dgm:dir/>
          <dgm:animOne val="branch"/>
          <dgm:animLvl val="lvl"/>
        </dgm:presLayoutVars>
      </dgm:prSet>
      <dgm:spPr/>
      <dgm:t>
        <a:bodyPr/>
        <a:lstStyle/>
        <a:p>
          <a:endParaRPr lang="es-ES"/>
        </a:p>
      </dgm:t>
    </dgm:pt>
    <dgm:pt modelId="{6A47CE8B-93D9-442A-8F73-5009234758FF}" type="pres">
      <dgm:prSet presAssocID="{C80C3364-8A37-4214-B3B2-6F05C4F3D961}" presName="thickLine" presStyleLbl="alignNode1" presStyleIdx="0" presStyleCnt="1"/>
      <dgm:spPr/>
    </dgm:pt>
    <dgm:pt modelId="{520C5538-9A5F-459A-A6A8-7BBE54DF16A3}" type="pres">
      <dgm:prSet presAssocID="{C80C3364-8A37-4214-B3B2-6F05C4F3D961}" presName="horz1" presStyleCnt="0"/>
      <dgm:spPr/>
    </dgm:pt>
    <dgm:pt modelId="{9EDE37C5-8382-4FE2-A3F0-75FD7C0F7516}" type="pres">
      <dgm:prSet presAssocID="{C80C3364-8A37-4214-B3B2-6F05C4F3D961}" presName="tx1" presStyleLbl="revTx" presStyleIdx="0" presStyleCnt="4"/>
      <dgm:spPr/>
      <dgm:t>
        <a:bodyPr/>
        <a:lstStyle/>
        <a:p>
          <a:endParaRPr lang="es-ES"/>
        </a:p>
      </dgm:t>
    </dgm:pt>
    <dgm:pt modelId="{36098B2A-CE9F-4E68-86F4-B878FEFC08BE}" type="pres">
      <dgm:prSet presAssocID="{C80C3364-8A37-4214-B3B2-6F05C4F3D961}" presName="vert1" presStyleCnt="0"/>
      <dgm:spPr/>
    </dgm:pt>
    <dgm:pt modelId="{5A2E5CD1-0B0F-4FF4-AFE0-A36343C7BF78}" type="pres">
      <dgm:prSet presAssocID="{13A29C80-FD0B-4B3D-9FD1-A458E64B2E0F}" presName="vertSpace2a" presStyleCnt="0"/>
      <dgm:spPr/>
    </dgm:pt>
    <dgm:pt modelId="{0FF2C3C2-01C5-45A2-BD02-A968316483B0}" type="pres">
      <dgm:prSet presAssocID="{13A29C80-FD0B-4B3D-9FD1-A458E64B2E0F}" presName="horz2" presStyleCnt="0"/>
      <dgm:spPr/>
    </dgm:pt>
    <dgm:pt modelId="{72CE3283-05F8-49A3-9821-F278D656448A}" type="pres">
      <dgm:prSet presAssocID="{13A29C80-FD0B-4B3D-9FD1-A458E64B2E0F}" presName="horzSpace2" presStyleCnt="0"/>
      <dgm:spPr/>
    </dgm:pt>
    <dgm:pt modelId="{20A9AA99-F1D5-49DF-83E6-BF2C288F03D6}" type="pres">
      <dgm:prSet presAssocID="{13A29C80-FD0B-4B3D-9FD1-A458E64B2E0F}" presName="tx2" presStyleLbl="revTx" presStyleIdx="1" presStyleCnt="4"/>
      <dgm:spPr/>
      <dgm:t>
        <a:bodyPr/>
        <a:lstStyle/>
        <a:p>
          <a:endParaRPr lang="es-ES"/>
        </a:p>
      </dgm:t>
    </dgm:pt>
    <dgm:pt modelId="{EF3AF929-915D-489F-AAFD-133F0CADA69A}" type="pres">
      <dgm:prSet presAssocID="{13A29C80-FD0B-4B3D-9FD1-A458E64B2E0F}" presName="vert2" presStyleCnt="0"/>
      <dgm:spPr/>
    </dgm:pt>
    <dgm:pt modelId="{28237E95-61F6-4575-8408-566951247261}" type="pres">
      <dgm:prSet presAssocID="{13A29C80-FD0B-4B3D-9FD1-A458E64B2E0F}" presName="thinLine2b" presStyleLbl="callout" presStyleIdx="0" presStyleCnt="3"/>
      <dgm:spPr/>
    </dgm:pt>
    <dgm:pt modelId="{60B7BAFC-147B-424A-BAC4-9C56026397C0}" type="pres">
      <dgm:prSet presAssocID="{13A29C80-FD0B-4B3D-9FD1-A458E64B2E0F}" presName="vertSpace2b" presStyleCnt="0"/>
      <dgm:spPr/>
    </dgm:pt>
    <dgm:pt modelId="{42BF5468-761B-42F7-9767-910DEF879542}" type="pres">
      <dgm:prSet presAssocID="{DFAD3FCC-0327-4FB6-B0E8-4272CEF7F519}" presName="horz2" presStyleCnt="0"/>
      <dgm:spPr/>
    </dgm:pt>
    <dgm:pt modelId="{CCC7DF10-2A10-418C-AC92-A019603D49D7}" type="pres">
      <dgm:prSet presAssocID="{DFAD3FCC-0327-4FB6-B0E8-4272CEF7F519}" presName="horzSpace2" presStyleCnt="0"/>
      <dgm:spPr/>
    </dgm:pt>
    <dgm:pt modelId="{A904F055-76BC-4418-A9B3-DE910578A521}" type="pres">
      <dgm:prSet presAssocID="{DFAD3FCC-0327-4FB6-B0E8-4272CEF7F519}" presName="tx2" presStyleLbl="revTx" presStyleIdx="2" presStyleCnt="4"/>
      <dgm:spPr/>
      <dgm:t>
        <a:bodyPr/>
        <a:lstStyle/>
        <a:p>
          <a:endParaRPr lang="es-ES"/>
        </a:p>
      </dgm:t>
    </dgm:pt>
    <dgm:pt modelId="{5E12576A-B07C-4B8D-923C-DAF9CD8162A1}" type="pres">
      <dgm:prSet presAssocID="{DFAD3FCC-0327-4FB6-B0E8-4272CEF7F519}" presName="vert2" presStyleCnt="0"/>
      <dgm:spPr/>
    </dgm:pt>
    <dgm:pt modelId="{BA2F3C20-CEA5-48A3-BB15-4222E2DD8C55}" type="pres">
      <dgm:prSet presAssocID="{DFAD3FCC-0327-4FB6-B0E8-4272CEF7F519}" presName="thinLine2b" presStyleLbl="callout" presStyleIdx="1" presStyleCnt="3"/>
      <dgm:spPr/>
    </dgm:pt>
    <dgm:pt modelId="{8B84F0DF-21A5-406A-AF2E-FABFFC36DE8A}" type="pres">
      <dgm:prSet presAssocID="{DFAD3FCC-0327-4FB6-B0E8-4272CEF7F519}" presName="vertSpace2b" presStyleCnt="0"/>
      <dgm:spPr/>
    </dgm:pt>
    <dgm:pt modelId="{652A1921-65D3-4876-B4D1-ACB6E5BD990C}" type="pres">
      <dgm:prSet presAssocID="{2E188110-C283-4D9F-AFD8-15E8076C5D30}" presName="horz2" presStyleCnt="0"/>
      <dgm:spPr/>
    </dgm:pt>
    <dgm:pt modelId="{B915A0C5-2E05-4395-9891-272FC6A766D9}" type="pres">
      <dgm:prSet presAssocID="{2E188110-C283-4D9F-AFD8-15E8076C5D30}" presName="horzSpace2" presStyleCnt="0"/>
      <dgm:spPr/>
    </dgm:pt>
    <dgm:pt modelId="{4F8828CC-084E-43B1-83F5-77A7821621F2}" type="pres">
      <dgm:prSet presAssocID="{2E188110-C283-4D9F-AFD8-15E8076C5D30}" presName="tx2" presStyleLbl="revTx" presStyleIdx="3" presStyleCnt="4"/>
      <dgm:spPr/>
      <dgm:t>
        <a:bodyPr/>
        <a:lstStyle/>
        <a:p>
          <a:endParaRPr lang="es-ES"/>
        </a:p>
      </dgm:t>
    </dgm:pt>
    <dgm:pt modelId="{B580C42A-E718-4AFB-B3F0-09698DD68C7F}" type="pres">
      <dgm:prSet presAssocID="{2E188110-C283-4D9F-AFD8-15E8076C5D30}" presName="vert2" presStyleCnt="0"/>
      <dgm:spPr/>
    </dgm:pt>
    <dgm:pt modelId="{A6508FDF-C4DF-4EBC-93C2-631C07C61063}" type="pres">
      <dgm:prSet presAssocID="{2E188110-C283-4D9F-AFD8-15E8076C5D30}" presName="thinLine2b" presStyleLbl="callout" presStyleIdx="2" presStyleCnt="3"/>
      <dgm:spPr/>
    </dgm:pt>
    <dgm:pt modelId="{2AC6F60A-C5B5-4535-BEFD-389BAC73D280}" type="pres">
      <dgm:prSet presAssocID="{2E188110-C283-4D9F-AFD8-15E8076C5D30}" presName="vertSpace2b" presStyleCnt="0"/>
      <dgm:spPr/>
    </dgm:pt>
  </dgm:ptLst>
  <dgm:cxnLst>
    <dgm:cxn modelId="{050FB2FC-FA81-4620-9038-CDA325F63744}" srcId="{C80C3364-8A37-4214-B3B2-6F05C4F3D961}" destId="{2E188110-C283-4D9F-AFD8-15E8076C5D30}" srcOrd="2" destOrd="0" parTransId="{D24F5006-63AD-4FF1-BDAE-BC5B6217CC45}" sibTransId="{DE7DD382-50A3-472D-9501-BB4ECB090CC1}"/>
    <dgm:cxn modelId="{4E0E1436-773C-4D04-A0A3-352FDBF9C4AF}" type="presOf" srcId="{4FFBF4C5-8459-47AE-9544-B6793215B4A0}" destId="{55760511-EED6-4537-991F-878B949E2EB5}" srcOrd="0" destOrd="0" presId="urn:microsoft.com/office/officeart/2008/layout/LinedList"/>
    <dgm:cxn modelId="{07CE148E-D951-45DD-AD60-5ADF141359C0}" type="presOf" srcId="{DFAD3FCC-0327-4FB6-B0E8-4272CEF7F519}" destId="{A904F055-76BC-4418-A9B3-DE910578A521}" srcOrd="0" destOrd="0" presId="urn:microsoft.com/office/officeart/2008/layout/LinedList"/>
    <dgm:cxn modelId="{E68AD2DB-2067-4411-A567-E17F7F1E6DF8}" type="presOf" srcId="{C80C3364-8A37-4214-B3B2-6F05C4F3D961}" destId="{9EDE37C5-8382-4FE2-A3F0-75FD7C0F7516}" srcOrd="0" destOrd="0" presId="urn:microsoft.com/office/officeart/2008/layout/LinedList"/>
    <dgm:cxn modelId="{9599B9ED-C539-463D-8AB2-6DB54B0F1AA6}" srcId="{C80C3364-8A37-4214-B3B2-6F05C4F3D961}" destId="{13A29C80-FD0B-4B3D-9FD1-A458E64B2E0F}" srcOrd="0" destOrd="0" parTransId="{20FF3E6C-BD88-4501-9B10-9CF2764C6C49}" sibTransId="{6797FCA7-A18F-40E7-9DA1-D4344E5744DC}"/>
    <dgm:cxn modelId="{A73E6311-7BDB-4185-B931-D6001DF9A913}" type="presOf" srcId="{13A29C80-FD0B-4B3D-9FD1-A458E64B2E0F}" destId="{20A9AA99-F1D5-49DF-83E6-BF2C288F03D6}" srcOrd="0" destOrd="0" presId="urn:microsoft.com/office/officeart/2008/layout/LinedList"/>
    <dgm:cxn modelId="{FC8E34C7-F3B1-49ED-8A96-252559A3F98B}" srcId="{C80C3364-8A37-4214-B3B2-6F05C4F3D961}" destId="{DFAD3FCC-0327-4FB6-B0E8-4272CEF7F519}" srcOrd="1" destOrd="0" parTransId="{B9EB6739-785F-4ACA-9E64-B1EC93836372}" sibTransId="{EFD1456D-51D9-401B-A738-2273D018D46B}"/>
    <dgm:cxn modelId="{54F3E58A-EAF1-4398-ADAC-B2723C412EE5}" srcId="{4FFBF4C5-8459-47AE-9544-B6793215B4A0}" destId="{C80C3364-8A37-4214-B3B2-6F05C4F3D961}" srcOrd="0" destOrd="0" parTransId="{59BFBCB7-5A79-475B-B7DB-8F5FE4AB1280}" sibTransId="{CE20AEB6-D45B-4BAB-BF09-0C21312716E3}"/>
    <dgm:cxn modelId="{5AD36B47-BE00-485E-9791-C4F7B8287A36}" type="presOf" srcId="{2E188110-C283-4D9F-AFD8-15E8076C5D30}" destId="{4F8828CC-084E-43B1-83F5-77A7821621F2}" srcOrd="0" destOrd="0" presId="urn:microsoft.com/office/officeart/2008/layout/LinedList"/>
    <dgm:cxn modelId="{A988CF1F-368A-4A43-870A-15C560CF3F93}" type="presParOf" srcId="{55760511-EED6-4537-991F-878B949E2EB5}" destId="{6A47CE8B-93D9-442A-8F73-5009234758FF}" srcOrd="0" destOrd="0" presId="urn:microsoft.com/office/officeart/2008/layout/LinedList"/>
    <dgm:cxn modelId="{07F3CDF2-344F-4652-8714-4BB36851AFBE}" type="presParOf" srcId="{55760511-EED6-4537-991F-878B949E2EB5}" destId="{520C5538-9A5F-459A-A6A8-7BBE54DF16A3}" srcOrd="1" destOrd="0" presId="urn:microsoft.com/office/officeart/2008/layout/LinedList"/>
    <dgm:cxn modelId="{942AC132-76FC-4023-BC4D-F203D901578A}" type="presParOf" srcId="{520C5538-9A5F-459A-A6A8-7BBE54DF16A3}" destId="{9EDE37C5-8382-4FE2-A3F0-75FD7C0F7516}" srcOrd="0" destOrd="0" presId="urn:microsoft.com/office/officeart/2008/layout/LinedList"/>
    <dgm:cxn modelId="{6903B16C-9720-4BE8-9EE0-D65C736A0746}" type="presParOf" srcId="{520C5538-9A5F-459A-A6A8-7BBE54DF16A3}" destId="{36098B2A-CE9F-4E68-86F4-B878FEFC08BE}" srcOrd="1" destOrd="0" presId="urn:microsoft.com/office/officeart/2008/layout/LinedList"/>
    <dgm:cxn modelId="{84869648-3247-4AB0-BAD4-65CFC156E3E7}" type="presParOf" srcId="{36098B2A-CE9F-4E68-86F4-B878FEFC08BE}" destId="{5A2E5CD1-0B0F-4FF4-AFE0-A36343C7BF78}" srcOrd="0" destOrd="0" presId="urn:microsoft.com/office/officeart/2008/layout/LinedList"/>
    <dgm:cxn modelId="{298C2DE8-C3C9-4272-82F4-D491B2CAEC0E}" type="presParOf" srcId="{36098B2A-CE9F-4E68-86F4-B878FEFC08BE}" destId="{0FF2C3C2-01C5-45A2-BD02-A968316483B0}" srcOrd="1" destOrd="0" presId="urn:microsoft.com/office/officeart/2008/layout/LinedList"/>
    <dgm:cxn modelId="{6B8A32F5-BCAB-4029-B37D-2DC8DFE698F6}" type="presParOf" srcId="{0FF2C3C2-01C5-45A2-BD02-A968316483B0}" destId="{72CE3283-05F8-49A3-9821-F278D656448A}" srcOrd="0" destOrd="0" presId="urn:microsoft.com/office/officeart/2008/layout/LinedList"/>
    <dgm:cxn modelId="{68542F0F-FD61-4E07-BAC7-7DAE1C6659BB}" type="presParOf" srcId="{0FF2C3C2-01C5-45A2-BD02-A968316483B0}" destId="{20A9AA99-F1D5-49DF-83E6-BF2C288F03D6}" srcOrd="1" destOrd="0" presId="urn:microsoft.com/office/officeart/2008/layout/LinedList"/>
    <dgm:cxn modelId="{4B1180A2-1435-44CC-981F-7E9E016C316B}" type="presParOf" srcId="{0FF2C3C2-01C5-45A2-BD02-A968316483B0}" destId="{EF3AF929-915D-489F-AAFD-133F0CADA69A}" srcOrd="2" destOrd="0" presId="urn:microsoft.com/office/officeart/2008/layout/LinedList"/>
    <dgm:cxn modelId="{8E38417C-5E07-4B79-A4D4-EA5A5F8E64E2}" type="presParOf" srcId="{36098B2A-CE9F-4E68-86F4-B878FEFC08BE}" destId="{28237E95-61F6-4575-8408-566951247261}" srcOrd="2" destOrd="0" presId="urn:microsoft.com/office/officeart/2008/layout/LinedList"/>
    <dgm:cxn modelId="{E8593573-D749-4264-A57D-EFBFF81CBB23}" type="presParOf" srcId="{36098B2A-CE9F-4E68-86F4-B878FEFC08BE}" destId="{60B7BAFC-147B-424A-BAC4-9C56026397C0}" srcOrd="3" destOrd="0" presId="urn:microsoft.com/office/officeart/2008/layout/LinedList"/>
    <dgm:cxn modelId="{DDB5156D-E3E4-41C0-93B0-A82D7A1A3810}" type="presParOf" srcId="{36098B2A-CE9F-4E68-86F4-B878FEFC08BE}" destId="{42BF5468-761B-42F7-9767-910DEF879542}" srcOrd="4" destOrd="0" presId="urn:microsoft.com/office/officeart/2008/layout/LinedList"/>
    <dgm:cxn modelId="{F64106F0-2167-405C-A29F-F77EF3AD8E7F}" type="presParOf" srcId="{42BF5468-761B-42F7-9767-910DEF879542}" destId="{CCC7DF10-2A10-418C-AC92-A019603D49D7}" srcOrd="0" destOrd="0" presId="urn:microsoft.com/office/officeart/2008/layout/LinedList"/>
    <dgm:cxn modelId="{A6193E83-BD10-4E91-81D3-AD25BB26A628}" type="presParOf" srcId="{42BF5468-761B-42F7-9767-910DEF879542}" destId="{A904F055-76BC-4418-A9B3-DE910578A521}" srcOrd="1" destOrd="0" presId="urn:microsoft.com/office/officeart/2008/layout/LinedList"/>
    <dgm:cxn modelId="{6495798B-58F2-4D78-A9E7-93D16BDFF6C0}" type="presParOf" srcId="{42BF5468-761B-42F7-9767-910DEF879542}" destId="{5E12576A-B07C-4B8D-923C-DAF9CD8162A1}" srcOrd="2" destOrd="0" presId="urn:microsoft.com/office/officeart/2008/layout/LinedList"/>
    <dgm:cxn modelId="{45326916-0D37-4C4E-82CB-52EFCA99D5DA}" type="presParOf" srcId="{36098B2A-CE9F-4E68-86F4-B878FEFC08BE}" destId="{BA2F3C20-CEA5-48A3-BB15-4222E2DD8C55}" srcOrd="5" destOrd="0" presId="urn:microsoft.com/office/officeart/2008/layout/LinedList"/>
    <dgm:cxn modelId="{0CB3D1ED-7D6C-444C-9D54-918439B63863}" type="presParOf" srcId="{36098B2A-CE9F-4E68-86F4-B878FEFC08BE}" destId="{8B84F0DF-21A5-406A-AF2E-FABFFC36DE8A}" srcOrd="6" destOrd="0" presId="urn:microsoft.com/office/officeart/2008/layout/LinedList"/>
    <dgm:cxn modelId="{89C0224E-4CCA-47C8-9BB0-4C679C5207EF}" type="presParOf" srcId="{36098B2A-CE9F-4E68-86F4-B878FEFC08BE}" destId="{652A1921-65D3-4876-B4D1-ACB6E5BD990C}" srcOrd="7" destOrd="0" presId="urn:microsoft.com/office/officeart/2008/layout/LinedList"/>
    <dgm:cxn modelId="{7398BF6F-27CD-4EF5-93D5-46ED3CB5F1DB}" type="presParOf" srcId="{652A1921-65D3-4876-B4D1-ACB6E5BD990C}" destId="{B915A0C5-2E05-4395-9891-272FC6A766D9}" srcOrd="0" destOrd="0" presId="urn:microsoft.com/office/officeart/2008/layout/LinedList"/>
    <dgm:cxn modelId="{A20B2B61-7D42-4879-996B-6E516C1DE746}" type="presParOf" srcId="{652A1921-65D3-4876-B4D1-ACB6E5BD990C}" destId="{4F8828CC-084E-43B1-83F5-77A7821621F2}" srcOrd="1" destOrd="0" presId="urn:microsoft.com/office/officeart/2008/layout/LinedList"/>
    <dgm:cxn modelId="{0A4949A7-CB7A-4B85-8124-956259A04192}" type="presParOf" srcId="{652A1921-65D3-4876-B4D1-ACB6E5BD990C}" destId="{B580C42A-E718-4AFB-B3F0-09698DD68C7F}" srcOrd="2" destOrd="0" presId="urn:microsoft.com/office/officeart/2008/layout/LinedList"/>
    <dgm:cxn modelId="{7DC32162-7531-4883-9F6E-5D746859250F}" type="presParOf" srcId="{36098B2A-CE9F-4E68-86F4-B878FEFC08BE}" destId="{A6508FDF-C4DF-4EBC-93C2-631C07C61063}" srcOrd="8" destOrd="0" presId="urn:microsoft.com/office/officeart/2008/layout/LinedList"/>
    <dgm:cxn modelId="{1E55A4D1-ED0D-4600-8561-EBB9E9DD0D9C}" type="presParOf" srcId="{36098B2A-CE9F-4E68-86F4-B878FEFC08BE}" destId="{2AC6F60A-C5B5-4535-BEFD-389BAC73D28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A4116C-171A-4173-8713-F9CD32EF542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C"/>
        </a:p>
      </dgm:t>
    </dgm:pt>
    <dgm:pt modelId="{E6A67DE5-9686-41C2-8FF0-81CAFE31F316}">
      <dgm:prSet phldrT="[Texto]"/>
      <dgm:spPr/>
      <dgm:t>
        <a:bodyPr/>
        <a:lstStyle/>
        <a:p>
          <a:r>
            <a:rPr lang="es-EC" dirty="0"/>
            <a:t>Actividad</a:t>
          </a:r>
        </a:p>
      </dgm:t>
    </dgm:pt>
    <dgm:pt modelId="{A0298CAE-2670-485D-8D63-9BCD597C8655}" type="parTrans" cxnId="{6B7C4ECB-1460-4C22-9277-7A9B882DD68C}">
      <dgm:prSet/>
      <dgm:spPr/>
      <dgm:t>
        <a:bodyPr/>
        <a:lstStyle/>
        <a:p>
          <a:endParaRPr lang="es-EC"/>
        </a:p>
      </dgm:t>
    </dgm:pt>
    <dgm:pt modelId="{8B9A5CB9-73D6-457C-A9B5-5E5BEFA66DEA}" type="sibTrans" cxnId="{6B7C4ECB-1460-4C22-9277-7A9B882DD68C}">
      <dgm:prSet/>
      <dgm:spPr/>
      <dgm:t>
        <a:bodyPr/>
        <a:lstStyle/>
        <a:p>
          <a:endParaRPr lang="es-EC"/>
        </a:p>
      </dgm:t>
    </dgm:pt>
    <dgm:pt modelId="{1EB69929-5AA4-42C2-B3AF-C1F62D02CA97}">
      <dgm:prSet phldrT="[Texto]"/>
      <dgm:spPr/>
      <dgm:t>
        <a:bodyPr/>
        <a:lstStyle/>
        <a:p>
          <a:r>
            <a:rPr lang="es-EC" dirty="0"/>
            <a:t>Razón Corriente</a:t>
          </a:r>
        </a:p>
      </dgm:t>
    </dgm:pt>
    <dgm:pt modelId="{328E6A6E-AEA7-4B25-9B1D-4A0A0C995B78}" type="parTrans" cxnId="{4FA32470-7C76-41F2-925C-136A5698E8D8}">
      <dgm:prSet/>
      <dgm:spPr/>
      <dgm:t>
        <a:bodyPr/>
        <a:lstStyle/>
        <a:p>
          <a:endParaRPr lang="es-EC"/>
        </a:p>
      </dgm:t>
    </dgm:pt>
    <dgm:pt modelId="{23564AA6-4C9C-4804-B605-BC8FECC9A29C}" type="sibTrans" cxnId="{4FA32470-7C76-41F2-925C-136A5698E8D8}">
      <dgm:prSet/>
      <dgm:spPr/>
      <dgm:t>
        <a:bodyPr/>
        <a:lstStyle/>
        <a:p>
          <a:endParaRPr lang="es-EC"/>
        </a:p>
      </dgm:t>
    </dgm:pt>
    <dgm:pt modelId="{E3CB7BF1-D430-4A18-BDA9-3A51E0DD3B17}">
      <dgm:prSet phldrT="[Texto]"/>
      <dgm:spPr/>
      <dgm:t>
        <a:bodyPr/>
        <a:lstStyle/>
        <a:p>
          <a:r>
            <a:rPr lang="es-EC" dirty="0"/>
            <a:t>Liquidez</a:t>
          </a:r>
        </a:p>
      </dgm:t>
    </dgm:pt>
    <dgm:pt modelId="{630D6AB8-92BB-41ED-875D-9DCEAAE2CD9E}" type="parTrans" cxnId="{BD420901-6B94-4A22-BDB8-D66FC39A6CD3}">
      <dgm:prSet/>
      <dgm:spPr/>
      <dgm:t>
        <a:bodyPr/>
        <a:lstStyle/>
        <a:p>
          <a:endParaRPr lang="es-EC"/>
        </a:p>
      </dgm:t>
    </dgm:pt>
    <dgm:pt modelId="{ECE7527F-2B13-485C-84C1-8594CD2863A8}" type="sibTrans" cxnId="{BD420901-6B94-4A22-BDB8-D66FC39A6CD3}">
      <dgm:prSet/>
      <dgm:spPr/>
      <dgm:t>
        <a:bodyPr/>
        <a:lstStyle/>
        <a:p>
          <a:endParaRPr lang="es-EC"/>
        </a:p>
      </dgm:t>
    </dgm:pt>
    <dgm:pt modelId="{E0BF404F-6425-45D7-8C13-CE5D1793C0E2}">
      <dgm:prSet phldrT="[Texto]"/>
      <dgm:spPr/>
      <dgm:t>
        <a:bodyPr/>
        <a:lstStyle/>
        <a:p>
          <a:r>
            <a:rPr lang="es-EC" dirty="0"/>
            <a:t>Rotación de cartera</a:t>
          </a:r>
        </a:p>
      </dgm:t>
    </dgm:pt>
    <dgm:pt modelId="{F873E8CF-77C6-4E40-AE96-1C409EDA6D2A}" type="parTrans" cxnId="{CB313D65-145F-47C8-9429-212883CE337C}">
      <dgm:prSet/>
      <dgm:spPr/>
      <dgm:t>
        <a:bodyPr/>
        <a:lstStyle/>
        <a:p>
          <a:endParaRPr lang="es-EC"/>
        </a:p>
      </dgm:t>
    </dgm:pt>
    <dgm:pt modelId="{5772FBEE-6EB4-49CC-950B-77843EFF758C}" type="sibTrans" cxnId="{CB313D65-145F-47C8-9429-212883CE337C}">
      <dgm:prSet/>
      <dgm:spPr/>
      <dgm:t>
        <a:bodyPr/>
        <a:lstStyle/>
        <a:p>
          <a:endParaRPr lang="es-EC"/>
        </a:p>
      </dgm:t>
    </dgm:pt>
    <dgm:pt modelId="{806FF24C-685F-48F8-A3EA-D047D9189E12}">
      <dgm:prSet phldrT="[Texto]"/>
      <dgm:spPr/>
      <dgm:t>
        <a:bodyPr/>
        <a:lstStyle/>
        <a:p>
          <a:r>
            <a:rPr lang="es-EC" dirty="0"/>
            <a:t>Rotación de activos fijos</a:t>
          </a:r>
        </a:p>
      </dgm:t>
    </dgm:pt>
    <dgm:pt modelId="{8CA33AF8-613A-414C-B3A8-4E3F32787A7D}" type="parTrans" cxnId="{B7112704-6017-460B-9DB3-EBDB4D13038A}">
      <dgm:prSet/>
      <dgm:spPr/>
      <dgm:t>
        <a:bodyPr/>
        <a:lstStyle/>
        <a:p>
          <a:endParaRPr lang="es-EC"/>
        </a:p>
      </dgm:t>
    </dgm:pt>
    <dgm:pt modelId="{FEE8BC22-D7B7-4552-8406-A1A7414A0A05}" type="sibTrans" cxnId="{B7112704-6017-460B-9DB3-EBDB4D13038A}">
      <dgm:prSet/>
      <dgm:spPr/>
      <dgm:t>
        <a:bodyPr/>
        <a:lstStyle/>
        <a:p>
          <a:endParaRPr lang="es-EC"/>
        </a:p>
      </dgm:t>
    </dgm:pt>
    <dgm:pt modelId="{0DDF70D5-3F60-476C-9C5B-37C0CECDFD8B}">
      <dgm:prSet phldrT="[Texto]"/>
      <dgm:spPr/>
      <dgm:t>
        <a:bodyPr/>
        <a:lstStyle/>
        <a:p>
          <a:r>
            <a:rPr lang="es-EC" dirty="0"/>
            <a:t>Rentabilidad</a:t>
          </a:r>
        </a:p>
      </dgm:t>
    </dgm:pt>
    <dgm:pt modelId="{CC3B3175-F0D7-479B-A5C1-A80AED32E753}" type="parTrans" cxnId="{A24FE50B-9D22-47C8-AC4B-480D4BBE3F37}">
      <dgm:prSet/>
      <dgm:spPr/>
      <dgm:t>
        <a:bodyPr/>
        <a:lstStyle/>
        <a:p>
          <a:endParaRPr lang="es-EC"/>
        </a:p>
      </dgm:t>
    </dgm:pt>
    <dgm:pt modelId="{6B3BAEB7-8048-4FF5-80D1-47D3A38C231A}" type="sibTrans" cxnId="{A24FE50B-9D22-47C8-AC4B-480D4BBE3F37}">
      <dgm:prSet/>
      <dgm:spPr/>
      <dgm:t>
        <a:bodyPr/>
        <a:lstStyle/>
        <a:p>
          <a:endParaRPr lang="es-EC"/>
        </a:p>
      </dgm:t>
    </dgm:pt>
    <dgm:pt modelId="{2C9739F1-FAC4-4C56-A16A-F9835D9A9DC7}">
      <dgm:prSet phldrT="[Texto]"/>
      <dgm:spPr/>
      <dgm:t>
        <a:bodyPr/>
        <a:lstStyle/>
        <a:p>
          <a:r>
            <a:rPr lang="es-EC" dirty="0"/>
            <a:t>A corto plazo</a:t>
          </a:r>
        </a:p>
      </dgm:t>
    </dgm:pt>
    <dgm:pt modelId="{B3E83AA1-6A4C-4E0A-8082-6AF97A9445A0}" type="parTrans" cxnId="{44062488-F786-418B-BD1A-57B7A3F6B022}">
      <dgm:prSet/>
      <dgm:spPr/>
      <dgm:t>
        <a:bodyPr/>
        <a:lstStyle/>
        <a:p>
          <a:endParaRPr lang="es-EC"/>
        </a:p>
      </dgm:t>
    </dgm:pt>
    <dgm:pt modelId="{2E740E0E-962D-4100-BB30-E64527552D82}" type="sibTrans" cxnId="{44062488-F786-418B-BD1A-57B7A3F6B022}">
      <dgm:prSet/>
      <dgm:spPr/>
      <dgm:t>
        <a:bodyPr/>
        <a:lstStyle/>
        <a:p>
          <a:endParaRPr lang="es-EC"/>
        </a:p>
      </dgm:t>
    </dgm:pt>
    <dgm:pt modelId="{EECE31C6-4B09-46A5-9D7B-A732CDB39018}">
      <dgm:prSet phldrT="[Texto]"/>
      <dgm:spPr/>
      <dgm:t>
        <a:bodyPr/>
        <a:lstStyle/>
        <a:p>
          <a:r>
            <a:rPr lang="es-EC" dirty="0"/>
            <a:t>Financiamiento propio</a:t>
          </a:r>
        </a:p>
      </dgm:t>
    </dgm:pt>
    <dgm:pt modelId="{29DD51B7-DD30-4E1E-BBA9-7AB6743D80AE}" type="parTrans" cxnId="{A1A4AFE8-D677-4C61-9D5D-84331885E092}">
      <dgm:prSet/>
      <dgm:spPr/>
      <dgm:t>
        <a:bodyPr/>
        <a:lstStyle/>
        <a:p>
          <a:endParaRPr lang="es-EC"/>
        </a:p>
      </dgm:t>
    </dgm:pt>
    <dgm:pt modelId="{E9444732-8EC8-4D89-8327-F742DE0F5EF1}" type="sibTrans" cxnId="{A1A4AFE8-D677-4C61-9D5D-84331885E092}">
      <dgm:prSet/>
      <dgm:spPr/>
      <dgm:t>
        <a:bodyPr/>
        <a:lstStyle/>
        <a:p>
          <a:endParaRPr lang="es-EC"/>
        </a:p>
      </dgm:t>
    </dgm:pt>
    <dgm:pt modelId="{FA5F05B0-100B-467D-9B6B-63720316D61C}">
      <dgm:prSet phldrT="[Texto]"/>
      <dgm:spPr/>
      <dgm:t>
        <a:bodyPr/>
        <a:lstStyle/>
        <a:p>
          <a:r>
            <a:rPr lang="es-EC" dirty="0"/>
            <a:t>Financiamiento</a:t>
          </a:r>
        </a:p>
      </dgm:t>
    </dgm:pt>
    <dgm:pt modelId="{B5F3580A-949C-4DE6-9AE9-04DEAC64E8E7}" type="parTrans" cxnId="{B1FD73A8-1283-4473-BFBD-B6483EDCDCE0}">
      <dgm:prSet/>
      <dgm:spPr/>
      <dgm:t>
        <a:bodyPr/>
        <a:lstStyle/>
        <a:p>
          <a:endParaRPr lang="es-EC"/>
        </a:p>
      </dgm:t>
    </dgm:pt>
    <dgm:pt modelId="{BFF6EBC1-8803-4A25-A0F0-0CF57AECBAF1}" type="sibTrans" cxnId="{B1FD73A8-1283-4473-BFBD-B6483EDCDCE0}">
      <dgm:prSet/>
      <dgm:spPr/>
      <dgm:t>
        <a:bodyPr/>
        <a:lstStyle/>
        <a:p>
          <a:endParaRPr lang="es-EC"/>
        </a:p>
      </dgm:t>
    </dgm:pt>
    <dgm:pt modelId="{2A7CA8EC-F458-49CA-BD0A-03E93EB4B4CA}">
      <dgm:prSet phldrT="[Texto]"/>
      <dgm:spPr/>
      <dgm:t>
        <a:bodyPr/>
        <a:lstStyle/>
        <a:p>
          <a:r>
            <a:rPr lang="es-EC" dirty="0"/>
            <a:t>Prueba Ácida</a:t>
          </a:r>
        </a:p>
      </dgm:t>
    </dgm:pt>
    <dgm:pt modelId="{2EE77B15-9B58-4289-A58C-422ECBD4E8A6}" type="parTrans" cxnId="{590F074B-9982-445A-B76A-1F1ACD22F873}">
      <dgm:prSet/>
      <dgm:spPr/>
      <dgm:t>
        <a:bodyPr/>
        <a:lstStyle/>
        <a:p>
          <a:endParaRPr lang="es-EC"/>
        </a:p>
      </dgm:t>
    </dgm:pt>
    <dgm:pt modelId="{10F011CF-D60B-45DC-892F-03F424DCDCDD}" type="sibTrans" cxnId="{590F074B-9982-445A-B76A-1F1ACD22F873}">
      <dgm:prSet/>
      <dgm:spPr/>
      <dgm:t>
        <a:bodyPr/>
        <a:lstStyle/>
        <a:p>
          <a:endParaRPr lang="es-EC"/>
        </a:p>
      </dgm:t>
    </dgm:pt>
    <dgm:pt modelId="{1AAF8462-577D-4648-BEB1-B2F24FCAA6B2}">
      <dgm:prSet phldrT="[Texto]"/>
      <dgm:spPr/>
      <dgm:t>
        <a:bodyPr/>
        <a:lstStyle/>
        <a:p>
          <a:r>
            <a:rPr lang="es-EC" dirty="0"/>
            <a:t>Capital de Trabajo</a:t>
          </a:r>
        </a:p>
      </dgm:t>
    </dgm:pt>
    <dgm:pt modelId="{E2874573-E8C6-4EE0-BFCF-BC64FFAD6D81}" type="parTrans" cxnId="{25755386-D743-4A8D-949B-488E3CBC50AA}">
      <dgm:prSet/>
      <dgm:spPr/>
      <dgm:t>
        <a:bodyPr/>
        <a:lstStyle/>
        <a:p>
          <a:endParaRPr lang="es-EC"/>
        </a:p>
      </dgm:t>
    </dgm:pt>
    <dgm:pt modelId="{9F35AB17-3536-4D78-AE2F-77EBDA5F5BAE}" type="sibTrans" cxnId="{25755386-D743-4A8D-949B-488E3CBC50AA}">
      <dgm:prSet/>
      <dgm:spPr/>
      <dgm:t>
        <a:bodyPr/>
        <a:lstStyle/>
        <a:p>
          <a:endParaRPr lang="es-EC"/>
        </a:p>
      </dgm:t>
    </dgm:pt>
    <dgm:pt modelId="{328BD7F3-5319-4164-ADF1-4225EFB197B5}">
      <dgm:prSet phldrT="[Texto]"/>
      <dgm:spPr/>
      <dgm:t>
        <a:bodyPr/>
        <a:lstStyle/>
        <a:p>
          <a:r>
            <a:rPr lang="es-EC" dirty="0"/>
            <a:t>Rotación de cuentas por pagar</a:t>
          </a:r>
        </a:p>
      </dgm:t>
    </dgm:pt>
    <dgm:pt modelId="{94B9A585-C019-4638-963B-4D3512593F1F}" type="parTrans" cxnId="{5A4E259B-B398-4759-A71E-2A8CE407B29E}">
      <dgm:prSet/>
      <dgm:spPr/>
      <dgm:t>
        <a:bodyPr/>
        <a:lstStyle/>
        <a:p>
          <a:endParaRPr lang="es-EC"/>
        </a:p>
      </dgm:t>
    </dgm:pt>
    <dgm:pt modelId="{6ACF9C22-51E1-462E-AE24-26E4C455FF73}" type="sibTrans" cxnId="{5A4E259B-B398-4759-A71E-2A8CE407B29E}">
      <dgm:prSet/>
      <dgm:spPr/>
      <dgm:t>
        <a:bodyPr/>
        <a:lstStyle/>
        <a:p>
          <a:endParaRPr lang="es-EC"/>
        </a:p>
      </dgm:t>
    </dgm:pt>
    <dgm:pt modelId="{29A2DB73-CDA8-4B5D-8B7A-CF8423A77780}">
      <dgm:prSet phldrT="[Texto]"/>
      <dgm:spPr/>
      <dgm:t>
        <a:bodyPr/>
        <a:lstStyle/>
        <a:p>
          <a:r>
            <a:rPr lang="es-EC" dirty="0"/>
            <a:t>Rotación de inventarios</a:t>
          </a:r>
        </a:p>
      </dgm:t>
    </dgm:pt>
    <dgm:pt modelId="{BDCAFD1F-500E-4DDA-8CCC-A941560DF678}" type="parTrans" cxnId="{82B69ABD-A23D-429C-BEB8-65791C3687D4}">
      <dgm:prSet/>
      <dgm:spPr/>
      <dgm:t>
        <a:bodyPr/>
        <a:lstStyle/>
        <a:p>
          <a:endParaRPr lang="es-EC"/>
        </a:p>
      </dgm:t>
    </dgm:pt>
    <dgm:pt modelId="{C3611189-1271-4985-8F42-E89F82B1B81F}" type="sibTrans" cxnId="{82B69ABD-A23D-429C-BEB8-65791C3687D4}">
      <dgm:prSet/>
      <dgm:spPr/>
      <dgm:t>
        <a:bodyPr/>
        <a:lstStyle/>
        <a:p>
          <a:endParaRPr lang="es-EC"/>
        </a:p>
      </dgm:t>
    </dgm:pt>
    <dgm:pt modelId="{6A01370A-1C2C-4852-839B-E8F80FAD8EEF}">
      <dgm:prSet/>
      <dgm:spPr/>
      <dgm:t>
        <a:bodyPr/>
        <a:lstStyle/>
        <a:p>
          <a:r>
            <a:rPr lang="es-EC" dirty="0"/>
            <a:t>Margen Bruto</a:t>
          </a:r>
        </a:p>
      </dgm:t>
    </dgm:pt>
    <dgm:pt modelId="{772D1831-FEF9-4A1E-9E97-978C29C6CF1D}" type="parTrans" cxnId="{D9A89B67-EACC-4DD7-818E-8CA46883B2D6}">
      <dgm:prSet/>
      <dgm:spPr/>
      <dgm:t>
        <a:bodyPr/>
        <a:lstStyle/>
        <a:p>
          <a:endParaRPr lang="es-EC"/>
        </a:p>
      </dgm:t>
    </dgm:pt>
    <dgm:pt modelId="{64726D6D-2A44-4D26-B1B5-64A5676B0D7C}" type="sibTrans" cxnId="{D9A89B67-EACC-4DD7-818E-8CA46883B2D6}">
      <dgm:prSet/>
      <dgm:spPr/>
      <dgm:t>
        <a:bodyPr/>
        <a:lstStyle/>
        <a:p>
          <a:endParaRPr lang="es-EC"/>
        </a:p>
      </dgm:t>
    </dgm:pt>
    <dgm:pt modelId="{E3BCB5E0-0143-486C-845F-828A97F789FB}">
      <dgm:prSet/>
      <dgm:spPr/>
      <dgm:t>
        <a:bodyPr/>
        <a:lstStyle/>
        <a:p>
          <a:r>
            <a:rPr lang="es-EC" dirty="0"/>
            <a:t>Margen de ventas</a:t>
          </a:r>
        </a:p>
      </dgm:t>
    </dgm:pt>
    <dgm:pt modelId="{0831FB91-BD68-492E-B1D3-55556EAC316B}" type="parTrans" cxnId="{7E80C7DC-6C4A-464E-9D28-509E768D81D0}">
      <dgm:prSet/>
      <dgm:spPr/>
      <dgm:t>
        <a:bodyPr/>
        <a:lstStyle/>
        <a:p>
          <a:endParaRPr lang="es-EC"/>
        </a:p>
      </dgm:t>
    </dgm:pt>
    <dgm:pt modelId="{E87B1905-3D07-4B09-AB3E-7B27177EAADD}" type="sibTrans" cxnId="{7E80C7DC-6C4A-464E-9D28-509E768D81D0}">
      <dgm:prSet/>
      <dgm:spPr/>
      <dgm:t>
        <a:bodyPr/>
        <a:lstStyle/>
        <a:p>
          <a:endParaRPr lang="es-EC"/>
        </a:p>
      </dgm:t>
    </dgm:pt>
    <dgm:pt modelId="{9D06C3FF-F673-4E82-AD64-59EFCB14C667}">
      <dgm:prSet/>
      <dgm:spPr/>
      <dgm:t>
        <a:bodyPr/>
        <a:lstStyle/>
        <a:p>
          <a:r>
            <a:rPr lang="es-EC" dirty="0"/>
            <a:t>ROA, ROE, Du Pont</a:t>
          </a:r>
        </a:p>
      </dgm:t>
    </dgm:pt>
    <dgm:pt modelId="{B8437816-F4ED-4C11-BDB8-3E6EB0B8C6E6}" type="parTrans" cxnId="{0791B6CA-45F8-4053-9B65-3A542DC61063}">
      <dgm:prSet/>
      <dgm:spPr/>
      <dgm:t>
        <a:bodyPr/>
        <a:lstStyle/>
        <a:p>
          <a:endParaRPr lang="es-EC"/>
        </a:p>
      </dgm:t>
    </dgm:pt>
    <dgm:pt modelId="{1B1B50C1-1776-4FF4-B06E-DCBAAC8BC85A}" type="sibTrans" cxnId="{0791B6CA-45F8-4053-9B65-3A542DC61063}">
      <dgm:prSet/>
      <dgm:spPr/>
      <dgm:t>
        <a:bodyPr/>
        <a:lstStyle/>
        <a:p>
          <a:endParaRPr lang="es-EC"/>
        </a:p>
      </dgm:t>
    </dgm:pt>
    <dgm:pt modelId="{B2213DD5-A2CD-4588-9957-9EB02940599B}">
      <dgm:prSet phldrT="[Texto]"/>
      <dgm:spPr/>
      <dgm:t>
        <a:bodyPr/>
        <a:lstStyle/>
        <a:p>
          <a:r>
            <a:rPr lang="es-EC" dirty="0"/>
            <a:t>A largo plazo</a:t>
          </a:r>
        </a:p>
      </dgm:t>
    </dgm:pt>
    <dgm:pt modelId="{80A1BB79-8329-497D-8546-5B97D12781CB}" type="parTrans" cxnId="{5EA3C991-4109-4F1E-A53C-8091B8E5A759}">
      <dgm:prSet/>
      <dgm:spPr/>
      <dgm:t>
        <a:bodyPr/>
        <a:lstStyle/>
        <a:p>
          <a:endParaRPr lang="es-EC"/>
        </a:p>
      </dgm:t>
    </dgm:pt>
    <dgm:pt modelId="{F72D603B-8635-4158-A80F-5F883312BB43}" type="sibTrans" cxnId="{5EA3C991-4109-4F1E-A53C-8091B8E5A759}">
      <dgm:prSet/>
      <dgm:spPr/>
      <dgm:t>
        <a:bodyPr/>
        <a:lstStyle/>
        <a:p>
          <a:endParaRPr lang="es-EC"/>
        </a:p>
      </dgm:t>
    </dgm:pt>
    <dgm:pt modelId="{44F1B303-82D8-4CC0-8408-975BBDD8012E}">
      <dgm:prSet phldrT="[Texto]"/>
      <dgm:spPr/>
      <dgm:t>
        <a:bodyPr/>
        <a:lstStyle/>
        <a:p>
          <a:endParaRPr lang="es-EC" dirty="0"/>
        </a:p>
      </dgm:t>
    </dgm:pt>
    <dgm:pt modelId="{FB208A50-A54C-4FD2-91C4-7E1264E56512}" type="parTrans" cxnId="{83FD761B-46D5-43D4-8BEE-14F11E921C51}">
      <dgm:prSet/>
      <dgm:spPr/>
      <dgm:t>
        <a:bodyPr/>
        <a:lstStyle/>
        <a:p>
          <a:endParaRPr lang="es-EC"/>
        </a:p>
      </dgm:t>
    </dgm:pt>
    <dgm:pt modelId="{BAAF3E5F-FDB8-401D-95D1-289185EEED93}" type="sibTrans" cxnId="{83FD761B-46D5-43D4-8BEE-14F11E921C51}">
      <dgm:prSet/>
      <dgm:spPr/>
      <dgm:t>
        <a:bodyPr/>
        <a:lstStyle/>
        <a:p>
          <a:endParaRPr lang="es-EC"/>
        </a:p>
      </dgm:t>
    </dgm:pt>
    <dgm:pt modelId="{E5C1D01C-AD3C-4086-9342-4D22ED9630A7}" type="pres">
      <dgm:prSet presAssocID="{80A4116C-171A-4173-8713-F9CD32EF5422}" presName="Name0" presStyleCnt="0">
        <dgm:presLayoutVars>
          <dgm:dir/>
          <dgm:animLvl val="lvl"/>
          <dgm:resizeHandles val="exact"/>
        </dgm:presLayoutVars>
      </dgm:prSet>
      <dgm:spPr/>
      <dgm:t>
        <a:bodyPr/>
        <a:lstStyle/>
        <a:p>
          <a:endParaRPr lang="es-ES"/>
        </a:p>
      </dgm:t>
    </dgm:pt>
    <dgm:pt modelId="{2316F514-C0CA-4A82-BD7A-712F6BB52298}" type="pres">
      <dgm:prSet presAssocID="{80A4116C-171A-4173-8713-F9CD32EF5422}" presName="tSp" presStyleCnt="0"/>
      <dgm:spPr/>
    </dgm:pt>
    <dgm:pt modelId="{0A299317-9D91-4DA6-A74E-9B738F31AF56}" type="pres">
      <dgm:prSet presAssocID="{80A4116C-171A-4173-8713-F9CD32EF5422}" presName="bSp" presStyleCnt="0"/>
      <dgm:spPr/>
    </dgm:pt>
    <dgm:pt modelId="{0734E70B-8453-4020-BB5F-9F5B1A09E1FE}" type="pres">
      <dgm:prSet presAssocID="{80A4116C-171A-4173-8713-F9CD32EF5422}" presName="process" presStyleCnt="0"/>
      <dgm:spPr/>
    </dgm:pt>
    <dgm:pt modelId="{F5E0B0D0-A04F-4A0D-A009-462DF1EAD687}" type="pres">
      <dgm:prSet presAssocID="{E6A67DE5-9686-41C2-8FF0-81CAFE31F316}" presName="composite1" presStyleCnt="0"/>
      <dgm:spPr/>
    </dgm:pt>
    <dgm:pt modelId="{75EB2D53-BD76-40F3-9F64-5B2E6C49D088}" type="pres">
      <dgm:prSet presAssocID="{E6A67DE5-9686-41C2-8FF0-81CAFE31F316}" presName="dummyNode1" presStyleLbl="node1" presStyleIdx="0" presStyleCnt="4"/>
      <dgm:spPr/>
    </dgm:pt>
    <dgm:pt modelId="{DFCA93AA-439B-40B6-A08A-7E44E58219C6}" type="pres">
      <dgm:prSet presAssocID="{E6A67DE5-9686-41C2-8FF0-81CAFE31F316}" presName="childNode1" presStyleLbl="bgAcc1" presStyleIdx="0" presStyleCnt="4">
        <dgm:presLayoutVars>
          <dgm:bulletEnabled val="1"/>
        </dgm:presLayoutVars>
      </dgm:prSet>
      <dgm:spPr/>
      <dgm:t>
        <a:bodyPr/>
        <a:lstStyle/>
        <a:p>
          <a:endParaRPr lang="es-ES"/>
        </a:p>
      </dgm:t>
    </dgm:pt>
    <dgm:pt modelId="{F98650C3-42B7-485F-8E9F-FA49E1D1589A}" type="pres">
      <dgm:prSet presAssocID="{E6A67DE5-9686-41C2-8FF0-81CAFE31F316}" presName="childNode1tx" presStyleLbl="bgAcc1" presStyleIdx="0" presStyleCnt="4">
        <dgm:presLayoutVars>
          <dgm:bulletEnabled val="1"/>
        </dgm:presLayoutVars>
      </dgm:prSet>
      <dgm:spPr/>
      <dgm:t>
        <a:bodyPr/>
        <a:lstStyle/>
        <a:p>
          <a:endParaRPr lang="es-ES"/>
        </a:p>
      </dgm:t>
    </dgm:pt>
    <dgm:pt modelId="{DABBAAC9-6A85-408D-BF7B-42192C8770A0}" type="pres">
      <dgm:prSet presAssocID="{E6A67DE5-9686-41C2-8FF0-81CAFE31F316}" presName="parentNode1" presStyleLbl="node1" presStyleIdx="0" presStyleCnt="4">
        <dgm:presLayoutVars>
          <dgm:chMax val="1"/>
          <dgm:bulletEnabled val="1"/>
        </dgm:presLayoutVars>
      </dgm:prSet>
      <dgm:spPr/>
      <dgm:t>
        <a:bodyPr/>
        <a:lstStyle/>
        <a:p>
          <a:endParaRPr lang="es-ES"/>
        </a:p>
      </dgm:t>
    </dgm:pt>
    <dgm:pt modelId="{C61C9CFB-E58D-49F8-B7DF-ED781C5BBD8A}" type="pres">
      <dgm:prSet presAssocID="{E6A67DE5-9686-41C2-8FF0-81CAFE31F316}" presName="connSite1" presStyleCnt="0"/>
      <dgm:spPr/>
    </dgm:pt>
    <dgm:pt modelId="{A1FA81CF-C90F-4D5F-BF80-53EAB0858086}" type="pres">
      <dgm:prSet presAssocID="{8B9A5CB9-73D6-457C-A9B5-5E5BEFA66DEA}" presName="Name9" presStyleLbl="sibTrans2D1" presStyleIdx="0" presStyleCnt="3"/>
      <dgm:spPr/>
      <dgm:t>
        <a:bodyPr/>
        <a:lstStyle/>
        <a:p>
          <a:endParaRPr lang="es-ES"/>
        </a:p>
      </dgm:t>
    </dgm:pt>
    <dgm:pt modelId="{8CDDA920-34C7-4EA7-91C5-EA9C1281DB99}" type="pres">
      <dgm:prSet presAssocID="{E3CB7BF1-D430-4A18-BDA9-3A51E0DD3B17}" presName="composite2" presStyleCnt="0"/>
      <dgm:spPr/>
    </dgm:pt>
    <dgm:pt modelId="{CBE63519-4145-4E92-B98B-603936A4B1F9}" type="pres">
      <dgm:prSet presAssocID="{E3CB7BF1-D430-4A18-BDA9-3A51E0DD3B17}" presName="dummyNode2" presStyleLbl="node1" presStyleIdx="0" presStyleCnt="4"/>
      <dgm:spPr/>
    </dgm:pt>
    <dgm:pt modelId="{8F18F6A8-9970-44E6-967E-A65C41529ECB}" type="pres">
      <dgm:prSet presAssocID="{E3CB7BF1-D430-4A18-BDA9-3A51E0DD3B17}" presName="childNode2" presStyleLbl="bgAcc1" presStyleIdx="1" presStyleCnt="4">
        <dgm:presLayoutVars>
          <dgm:bulletEnabled val="1"/>
        </dgm:presLayoutVars>
      </dgm:prSet>
      <dgm:spPr/>
      <dgm:t>
        <a:bodyPr/>
        <a:lstStyle/>
        <a:p>
          <a:endParaRPr lang="es-ES"/>
        </a:p>
      </dgm:t>
    </dgm:pt>
    <dgm:pt modelId="{37F99AC1-7920-42C6-9171-5060D7AA97DD}" type="pres">
      <dgm:prSet presAssocID="{E3CB7BF1-D430-4A18-BDA9-3A51E0DD3B17}" presName="childNode2tx" presStyleLbl="bgAcc1" presStyleIdx="1" presStyleCnt="4">
        <dgm:presLayoutVars>
          <dgm:bulletEnabled val="1"/>
        </dgm:presLayoutVars>
      </dgm:prSet>
      <dgm:spPr/>
      <dgm:t>
        <a:bodyPr/>
        <a:lstStyle/>
        <a:p>
          <a:endParaRPr lang="es-ES"/>
        </a:p>
      </dgm:t>
    </dgm:pt>
    <dgm:pt modelId="{C262CB02-1AAF-4963-A76A-8E2FA4EF0F6C}" type="pres">
      <dgm:prSet presAssocID="{E3CB7BF1-D430-4A18-BDA9-3A51E0DD3B17}" presName="parentNode2" presStyleLbl="node1" presStyleIdx="1" presStyleCnt="4">
        <dgm:presLayoutVars>
          <dgm:chMax val="0"/>
          <dgm:bulletEnabled val="1"/>
        </dgm:presLayoutVars>
      </dgm:prSet>
      <dgm:spPr/>
      <dgm:t>
        <a:bodyPr/>
        <a:lstStyle/>
        <a:p>
          <a:endParaRPr lang="es-ES"/>
        </a:p>
      </dgm:t>
    </dgm:pt>
    <dgm:pt modelId="{39FB01CA-0684-4B0A-9640-DFBF3DF4D490}" type="pres">
      <dgm:prSet presAssocID="{E3CB7BF1-D430-4A18-BDA9-3A51E0DD3B17}" presName="connSite2" presStyleCnt="0"/>
      <dgm:spPr/>
    </dgm:pt>
    <dgm:pt modelId="{31183B92-A2EF-43F7-985C-819502D66427}" type="pres">
      <dgm:prSet presAssocID="{ECE7527F-2B13-485C-84C1-8594CD2863A8}" presName="Name18" presStyleLbl="sibTrans2D1" presStyleIdx="1" presStyleCnt="3"/>
      <dgm:spPr/>
      <dgm:t>
        <a:bodyPr/>
        <a:lstStyle/>
        <a:p>
          <a:endParaRPr lang="es-ES"/>
        </a:p>
      </dgm:t>
    </dgm:pt>
    <dgm:pt modelId="{A1E51DAA-6A33-4605-A758-D8EFBEBFB242}" type="pres">
      <dgm:prSet presAssocID="{0DDF70D5-3F60-476C-9C5B-37C0CECDFD8B}" presName="composite1" presStyleCnt="0"/>
      <dgm:spPr/>
    </dgm:pt>
    <dgm:pt modelId="{2C1B7B91-28E2-442D-B9FC-D776E681EBB5}" type="pres">
      <dgm:prSet presAssocID="{0DDF70D5-3F60-476C-9C5B-37C0CECDFD8B}" presName="dummyNode1" presStyleLbl="node1" presStyleIdx="1" presStyleCnt="4"/>
      <dgm:spPr/>
    </dgm:pt>
    <dgm:pt modelId="{E70BC005-23B4-4900-B0AE-DEABA6BDE06A}" type="pres">
      <dgm:prSet presAssocID="{0DDF70D5-3F60-476C-9C5B-37C0CECDFD8B}" presName="childNode1" presStyleLbl="bgAcc1" presStyleIdx="2" presStyleCnt="4">
        <dgm:presLayoutVars>
          <dgm:bulletEnabled val="1"/>
        </dgm:presLayoutVars>
      </dgm:prSet>
      <dgm:spPr/>
      <dgm:t>
        <a:bodyPr/>
        <a:lstStyle/>
        <a:p>
          <a:endParaRPr lang="es-ES"/>
        </a:p>
      </dgm:t>
    </dgm:pt>
    <dgm:pt modelId="{9254D485-FB9A-46A2-A253-08A8C58E9E33}" type="pres">
      <dgm:prSet presAssocID="{0DDF70D5-3F60-476C-9C5B-37C0CECDFD8B}" presName="childNode1tx" presStyleLbl="bgAcc1" presStyleIdx="2" presStyleCnt="4">
        <dgm:presLayoutVars>
          <dgm:bulletEnabled val="1"/>
        </dgm:presLayoutVars>
      </dgm:prSet>
      <dgm:spPr/>
      <dgm:t>
        <a:bodyPr/>
        <a:lstStyle/>
        <a:p>
          <a:endParaRPr lang="es-ES"/>
        </a:p>
      </dgm:t>
    </dgm:pt>
    <dgm:pt modelId="{3650BD21-BD1A-448B-B4D5-695F9CBDE803}" type="pres">
      <dgm:prSet presAssocID="{0DDF70D5-3F60-476C-9C5B-37C0CECDFD8B}" presName="parentNode1" presStyleLbl="node1" presStyleIdx="2" presStyleCnt="4">
        <dgm:presLayoutVars>
          <dgm:chMax val="1"/>
          <dgm:bulletEnabled val="1"/>
        </dgm:presLayoutVars>
      </dgm:prSet>
      <dgm:spPr/>
      <dgm:t>
        <a:bodyPr/>
        <a:lstStyle/>
        <a:p>
          <a:endParaRPr lang="es-ES"/>
        </a:p>
      </dgm:t>
    </dgm:pt>
    <dgm:pt modelId="{F9EFABAB-7C34-4595-8D14-CAD0DEC69DA1}" type="pres">
      <dgm:prSet presAssocID="{0DDF70D5-3F60-476C-9C5B-37C0CECDFD8B}" presName="connSite1" presStyleCnt="0"/>
      <dgm:spPr/>
    </dgm:pt>
    <dgm:pt modelId="{49AD000C-32AB-465E-851B-EB3DAF9C9AF1}" type="pres">
      <dgm:prSet presAssocID="{6B3BAEB7-8048-4FF5-80D1-47D3A38C231A}" presName="Name9" presStyleLbl="sibTrans2D1" presStyleIdx="2" presStyleCnt="3"/>
      <dgm:spPr/>
      <dgm:t>
        <a:bodyPr/>
        <a:lstStyle/>
        <a:p>
          <a:endParaRPr lang="es-ES"/>
        </a:p>
      </dgm:t>
    </dgm:pt>
    <dgm:pt modelId="{790899F8-C982-47C8-83F9-3712DA624D34}" type="pres">
      <dgm:prSet presAssocID="{FA5F05B0-100B-467D-9B6B-63720316D61C}" presName="composite2" presStyleCnt="0"/>
      <dgm:spPr/>
    </dgm:pt>
    <dgm:pt modelId="{349ED1B2-DD00-4D11-BCB6-F87F648AE84C}" type="pres">
      <dgm:prSet presAssocID="{FA5F05B0-100B-467D-9B6B-63720316D61C}" presName="dummyNode2" presStyleLbl="node1" presStyleIdx="2" presStyleCnt="4"/>
      <dgm:spPr/>
    </dgm:pt>
    <dgm:pt modelId="{5BE5182D-48AC-4108-A09A-ED8FCC98F514}" type="pres">
      <dgm:prSet presAssocID="{FA5F05B0-100B-467D-9B6B-63720316D61C}" presName="childNode2" presStyleLbl="bgAcc1" presStyleIdx="3" presStyleCnt="4">
        <dgm:presLayoutVars>
          <dgm:bulletEnabled val="1"/>
        </dgm:presLayoutVars>
      </dgm:prSet>
      <dgm:spPr/>
      <dgm:t>
        <a:bodyPr/>
        <a:lstStyle/>
        <a:p>
          <a:endParaRPr lang="es-ES"/>
        </a:p>
      </dgm:t>
    </dgm:pt>
    <dgm:pt modelId="{48AF04C5-947E-49FB-9A08-15A87B720EE9}" type="pres">
      <dgm:prSet presAssocID="{FA5F05B0-100B-467D-9B6B-63720316D61C}" presName="childNode2tx" presStyleLbl="bgAcc1" presStyleIdx="3" presStyleCnt="4">
        <dgm:presLayoutVars>
          <dgm:bulletEnabled val="1"/>
        </dgm:presLayoutVars>
      </dgm:prSet>
      <dgm:spPr/>
      <dgm:t>
        <a:bodyPr/>
        <a:lstStyle/>
        <a:p>
          <a:endParaRPr lang="es-ES"/>
        </a:p>
      </dgm:t>
    </dgm:pt>
    <dgm:pt modelId="{54C97153-CA14-4E46-A80E-2236647BF2C0}" type="pres">
      <dgm:prSet presAssocID="{FA5F05B0-100B-467D-9B6B-63720316D61C}" presName="parentNode2" presStyleLbl="node1" presStyleIdx="3" presStyleCnt="4">
        <dgm:presLayoutVars>
          <dgm:chMax val="0"/>
          <dgm:bulletEnabled val="1"/>
        </dgm:presLayoutVars>
      </dgm:prSet>
      <dgm:spPr/>
      <dgm:t>
        <a:bodyPr/>
        <a:lstStyle/>
        <a:p>
          <a:endParaRPr lang="es-ES"/>
        </a:p>
      </dgm:t>
    </dgm:pt>
    <dgm:pt modelId="{270A443C-B23D-415B-AB18-58E3DB0FE59D}" type="pres">
      <dgm:prSet presAssocID="{FA5F05B0-100B-467D-9B6B-63720316D61C}" presName="connSite2" presStyleCnt="0"/>
      <dgm:spPr/>
    </dgm:pt>
  </dgm:ptLst>
  <dgm:cxnLst>
    <dgm:cxn modelId="{A24FE50B-9D22-47C8-AC4B-480D4BBE3F37}" srcId="{80A4116C-171A-4173-8713-F9CD32EF5422}" destId="{0DDF70D5-3F60-476C-9C5B-37C0CECDFD8B}" srcOrd="2" destOrd="0" parTransId="{CC3B3175-F0D7-479B-A5C1-A80AED32E753}" sibTransId="{6B3BAEB7-8048-4FF5-80D1-47D3A38C231A}"/>
    <dgm:cxn modelId="{4C64A097-A9EF-4AC9-AEF6-5A37853F36F0}" type="presOf" srcId="{29A2DB73-CDA8-4B5D-8B7A-CF8423A77780}" destId="{37F99AC1-7920-42C6-9171-5060D7AA97DD}" srcOrd="1" destOrd="3" presId="urn:microsoft.com/office/officeart/2005/8/layout/hProcess4"/>
    <dgm:cxn modelId="{EB8E6E1A-EE59-4A58-A587-3945A15F39EA}" type="presOf" srcId="{6A01370A-1C2C-4852-839B-E8F80FAD8EEF}" destId="{E70BC005-23B4-4900-B0AE-DEABA6BDE06A}" srcOrd="0" destOrd="0" presId="urn:microsoft.com/office/officeart/2005/8/layout/hProcess4"/>
    <dgm:cxn modelId="{132D3D31-4F4C-4F12-9B47-00BD16A395F5}" type="presOf" srcId="{E0BF404F-6425-45D7-8C13-CE5D1793C0E2}" destId="{37F99AC1-7920-42C6-9171-5060D7AA97DD}" srcOrd="1" destOrd="0" presId="urn:microsoft.com/office/officeart/2005/8/layout/hProcess4"/>
    <dgm:cxn modelId="{5EBC6E60-D15A-493B-9D5D-486732095363}" type="presOf" srcId="{9D06C3FF-F673-4E82-AD64-59EFCB14C667}" destId="{9254D485-FB9A-46A2-A253-08A8C58E9E33}" srcOrd="1" destOrd="2" presId="urn:microsoft.com/office/officeart/2005/8/layout/hProcess4"/>
    <dgm:cxn modelId="{5EA3C991-4109-4F1E-A53C-8091B8E5A759}" srcId="{FA5F05B0-100B-467D-9B6B-63720316D61C}" destId="{B2213DD5-A2CD-4588-9957-9EB02940599B}" srcOrd="1" destOrd="0" parTransId="{80A1BB79-8329-497D-8546-5B97D12781CB}" sibTransId="{F72D603B-8635-4158-A80F-5F883312BB43}"/>
    <dgm:cxn modelId="{82B69ABD-A23D-429C-BEB8-65791C3687D4}" srcId="{E3CB7BF1-D430-4A18-BDA9-3A51E0DD3B17}" destId="{29A2DB73-CDA8-4B5D-8B7A-CF8423A77780}" srcOrd="3" destOrd="0" parTransId="{BDCAFD1F-500E-4DDA-8CCC-A941560DF678}" sibTransId="{C3611189-1271-4985-8F42-E89F82B1B81F}"/>
    <dgm:cxn modelId="{62968EED-FBE3-46D2-A71D-C565939AF677}" type="presOf" srcId="{2C9739F1-FAC4-4C56-A16A-F9835D9A9DC7}" destId="{5BE5182D-48AC-4108-A09A-ED8FCC98F514}" srcOrd="0" destOrd="0" presId="urn:microsoft.com/office/officeart/2005/8/layout/hProcess4"/>
    <dgm:cxn modelId="{CB313D65-145F-47C8-9429-212883CE337C}" srcId="{E3CB7BF1-D430-4A18-BDA9-3A51E0DD3B17}" destId="{E0BF404F-6425-45D7-8C13-CE5D1793C0E2}" srcOrd="0" destOrd="0" parTransId="{F873E8CF-77C6-4E40-AE96-1C409EDA6D2A}" sibTransId="{5772FBEE-6EB4-49CC-950B-77843EFF758C}"/>
    <dgm:cxn modelId="{7E80C7DC-6C4A-464E-9D28-509E768D81D0}" srcId="{0DDF70D5-3F60-476C-9C5B-37C0CECDFD8B}" destId="{E3BCB5E0-0143-486C-845F-828A97F789FB}" srcOrd="1" destOrd="0" parTransId="{0831FB91-BD68-492E-B1D3-55556EAC316B}" sibTransId="{E87B1905-3D07-4B09-AB3E-7B27177EAADD}"/>
    <dgm:cxn modelId="{81C070CE-D6E8-4CAE-84FB-4B648DC4E73C}" type="presOf" srcId="{328BD7F3-5319-4164-ADF1-4225EFB197B5}" destId="{37F99AC1-7920-42C6-9171-5060D7AA97DD}" srcOrd="1" destOrd="1" presId="urn:microsoft.com/office/officeart/2005/8/layout/hProcess4"/>
    <dgm:cxn modelId="{7E730D9C-78CD-4363-A234-60227D7B85E7}" type="presOf" srcId="{8B9A5CB9-73D6-457C-A9B5-5E5BEFA66DEA}" destId="{A1FA81CF-C90F-4D5F-BF80-53EAB0858086}" srcOrd="0" destOrd="0" presId="urn:microsoft.com/office/officeart/2005/8/layout/hProcess4"/>
    <dgm:cxn modelId="{9792C2DE-9AFD-4889-940C-71314474CB31}" type="presOf" srcId="{E3BCB5E0-0143-486C-845F-828A97F789FB}" destId="{9254D485-FB9A-46A2-A253-08A8C58E9E33}" srcOrd="1" destOrd="1" presId="urn:microsoft.com/office/officeart/2005/8/layout/hProcess4"/>
    <dgm:cxn modelId="{44062488-F786-418B-BD1A-57B7A3F6B022}" srcId="{FA5F05B0-100B-467D-9B6B-63720316D61C}" destId="{2C9739F1-FAC4-4C56-A16A-F9835D9A9DC7}" srcOrd="0" destOrd="0" parTransId="{B3E83AA1-6A4C-4E0A-8082-6AF97A9445A0}" sibTransId="{2E740E0E-962D-4100-BB30-E64527552D82}"/>
    <dgm:cxn modelId="{25DBCE54-C78B-4A5A-9CB5-2AED65AF1A6C}" type="presOf" srcId="{EECE31C6-4B09-46A5-9D7B-A732CDB39018}" destId="{5BE5182D-48AC-4108-A09A-ED8FCC98F514}" srcOrd="0" destOrd="3" presId="urn:microsoft.com/office/officeart/2005/8/layout/hProcess4"/>
    <dgm:cxn modelId="{6C68B9BC-AB85-42CE-BD4F-229FF70DFF16}" type="presOf" srcId="{B2213DD5-A2CD-4588-9957-9EB02940599B}" destId="{48AF04C5-947E-49FB-9A08-15A87B720EE9}" srcOrd="1" destOrd="1" presId="urn:microsoft.com/office/officeart/2005/8/layout/hProcess4"/>
    <dgm:cxn modelId="{8AAFBE66-0FAB-4E76-A191-6AD7CB1280C4}" type="presOf" srcId="{0DDF70D5-3F60-476C-9C5B-37C0CECDFD8B}" destId="{3650BD21-BD1A-448B-B4D5-695F9CBDE803}" srcOrd="0" destOrd="0" presId="urn:microsoft.com/office/officeart/2005/8/layout/hProcess4"/>
    <dgm:cxn modelId="{1AFFD360-FAF8-49FA-89C4-3F2F7B2D4AE7}" type="presOf" srcId="{EECE31C6-4B09-46A5-9D7B-A732CDB39018}" destId="{48AF04C5-947E-49FB-9A08-15A87B720EE9}" srcOrd="1" destOrd="3" presId="urn:microsoft.com/office/officeart/2005/8/layout/hProcess4"/>
    <dgm:cxn modelId="{BD420901-6B94-4A22-BDB8-D66FC39A6CD3}" srcId="{80A4116C-171A-4173-8713-F9CD32EF5422}" destId="{E3CB7BF1-D430-4A18-BDA9-3A51E0DD3B17}" srcOrd="1" destOrd="0" parTransId="{630D6AB8-92BB-41ED-875D-9DCEAAE2CD9E}" sibTransId="{ECE7527F-2B13-485C-84C1-8594CD2863A8}"/>
    <dgm:cxn modelId="{590F074B-9982-445A-B76A-1F1ACD22F873}" srcId="{E6A67DE5-9686-41C2-8FF0-81CAFE31F316}" destId="{2A7CA8EC-F458-49CA-BD0A-03E93EB4B4CA}" srcOrd="1" destOrd="0" parTransId="{2EE77B15-9B58-4289-A58C-422ECBD4E8A6}" sibTransId="{10F011CF-D60B-45DC-892F-03F424DCDCDD}"/>
    <dgm:cxn modelId="{BFD5B016-7501-4C49-8DF0-FBCDFA8FB494}" type="presOf" srcId="{806FF24C-685F-48F8-A3EA-D047D9189E12}" destId="{8F18F6A8-9970-44E6-967E-A65C41529ECB}" srcOrd="0" destOrd="2" presId="urn:microsoft.com/office/officeart/2005/8/layout/hProcess4"/>
    <dgm:cxn modelId="{F96375CE-E0E4-49DC-AEE3-96FB1ABBA9E3}" type="presOf" srcId="{1AAF8462-577D-4648-BEB1-B2F24FCAA6B2}" destId="{DFCA93AA-439B-40B6-A08A-7E44E58219C6}" srcOrd="0" destOrd="2" presId="urn:microsoft.com/office/officeart/2005/8/layout/hProcess4"/>
    <dgm:cxn modelId="{A3BB3976-C72A-42C8-BC09-A24B4618217B}" type="presOf" srcId="{29A2DB73-CDA8-4B5D-8B7A-CF8423A77780}" destId="{8F18F6A8-9970-44E6-967E-A65C41529ECB}" srcOrd="0" destOrd="3" presId="urn:microsoft.com/office/officeart/2005/8/layout/hProcess4"/>
    <dgm:cxn modelId="{66B023E9-AFBB-4F5A-B6CD-68523E624F0E}" type="presOf" srcId="{ECE7527F-2B13-485C-84C1-8594CD2863A8}" destId="{31183B92-A2EF-43F7-985C-819502D66427}" srcOrd="0" destOrd="0" presId="urn:microsoft.com/office/officeart/2005/8/layout/hProcess4"/>
    <dgm:cxn modelId="{83FD761B-46D5-43D4-8BEE-14F11E921C51}" srcId="{FA5F05B0-100B-467D-9B6B-63720316D61C}" destId="{44F1B303-82D8-4CC0-8408-975BBDD8012E}" srcOrd="2" destOrd="0" parTransId="{FB208A50-A54C-4FD2-91C4-7E1264E56512}" sibTransId="{BAAF3E5F-FDB8-401D-95D1-289185EEED93}"/>
    <dgm:cxn modelId="{D965FE98-189E-42B1-B853-B102EF785074}" type="presOf" srcId="{9D06C3FF-F673-4E82-AD64-59EFCB14C667}" destId="{E70BC005-23B4-4900-B0AE-DEABA6BDE06A}" srcOrd="0" destOrd="2" presId="urn:microsoft.com/office/officeart/2005/8/layout/hProcess4"/>
    <dgm:cxn modelId="{2714A6A3-5673-4823-A1ED-FA2DD30DBF78}" type="presOf" srcId="{80A4116C-171A-4173-8713-F9CD32EF5422}" destId="{E5C1D01C-AD3C-4086-9342-4D22ED9630A7}" srcOrd="0" destOrd="0" presId="urn:microsoft.com/office/officeart/2005/8/layout/hProcess4"/>
    <dgm:cxn modelId="{B1FD73A8-1283-4473-BFBD-B6483EDCDCE0}" srcId="{80A4116C-171A-4173-8713-F9CD32EF5422}" destId="{FA5F05B0-100B-467D-9B6B-63720316D61C}" srcOrd="3" destOrd="0" parTransId="{B5F3580A-949C-4DE6-9AE9-04DEAC64E8E7}" sibTransId="{BFF6EBC1-8803-4A25-A0F0-0CF57AECBAF1}"/>
    <dgm:cxn modelId="{46C6D26D-E998-4BDE-A877-B5B7DE15650C}" type="presOf" srcId="{FA5F05B0-100B-467D-9B6B-63720316D61C}" destId="{54C97153-CA14-4E46-A80E-2236647BF2C0}" srcOrd="0" destOrd="0" presId="urn:microsoft.com/office/officeart/2005/8/layout/hProcess4"/>
    <dgm:cxn modelId="{E001048B-293E-44C7-B0CF-14CD0B9C2A69}" type="presOf" srcId="{328BD7F3-5319-4164-ADF1-4225EFB197B5}" destId="{8F18F6A8-9970-44E6-967E-A65C41529ECB}" srcOrd="0" destOrd="1" presId="urn:microsoft.com/office/officeart/2005/8/layout/hProcess4"/>
    <dgm:cxn modelId="{C6174344-4659-4D4E-B8B0-57F4F96E6033}" type="presOf" srcId="{1AAF8462-577D-4648-BEB1-B2F24FCAA6B2}" destId="{F98650C3-42B7-485F-8E9F-FA49E1D1589A}" srcOrd="1" destOrd="2" presId="urn:microsoft.com/office/officeart/2005/8/layout/hProcess4"/>
    <dgm:cxn modelId="{D76265D1-279E-4AAC-BF11-3CF66316886E}" type="presOf" srcId="{E6A67DE5-9686-41C2-8FF0-81CAFE31F316}" destId="{DABBAAC9-6A85-408D-BF7B-42192C8770A0}" srcOrd="0" destOrd="0" presId="urn:microsoft.com/office/officeart/2005/8/layout/hProcess4"/>
    <dgm:cxn modelId="{2E596485-0F83-468E-B7BB-B9B6AD9C1C06}" type="presOf" srcId="{44F1B303-82D8-4CC0-8408-975BBDD8012E}" destId="{48AF04C5-947E-49FB-9A08-15A87B720EE9}" srcOrd="1" destOrd="2" presId="urn:microsoft.com/office/officeart/2005/8/layout/hProcess4"/>
    <dgm:cxn modelId="{D4F52AD0-9EF8-45AB-A707-4FC38395F2A1}" type="presOf" srcId="{6B3BAEB7-8048-4FF5-80D1-47D3A38C231A}" destId="{49AD000C-32AB-465E-851B-EB3DAF9C9AF1}" srcOrd="0" destOrd="0" presId="urn:microsoft.com/office/officeart/2005/8/layout/hProcess4"/>
    <dgm:cxn modelId="{0791B6CA-45F8-4053-9B65-3A542DC61063}" srcId="{0DDF70D5-3F60-476C-9C5B-37C0CECDFD8B}" destId="{9D06C3FF-F673-4E82-AD64-59EFCB14C667}" srcOrd="2" destOrd="0" parTransId="{B8437816-F4ED-4C11-BDB8-3E6EB0B8C6E6}" sibTransId="{1B1B50C1-1776-4FF4-B06E-DCBAAC8BC85A}"/>
    <dgm:cxn modelId="{D9A89B67-EACC-4DD7-818E-8CA46883B2D6}" srcId="{0DDF70D5-3F60-476C-9C5B-37C0CECDFD8B}" destId="{6A01370A-1C2C-4852-839B-E8F80FAD8EEF}" srcOrd="0" destOrd="0" parTransId="{772D1831-FEF9-4A1E-9E97-978C29C6CF1D}" sibTransId="{64726D6D-2A44-4D26-B1B5-64A5676B0D7C}"/>
    <dgm:cxn modelId="{58E1CC0A-C3A1-4D94-AEC8-B4E706D05751}" type="presOf" srcId="{2A7CA8EC-F458-49CA-BD0A-03E93EB4B4CA}" destId="{DFCA93AA-439B-40B6-A08A-7E44E58219C6}" srcOrd="0" destOrd="1" presId="urn:microsoft.com/office/officeart/2005/8/layout/hProcess4"/>
    <dgm:cxn modelId="{FF8DEFA3-7620-403F-A58F-5E7DF7ED93C8}" type="presOf" srcId="{2A7CA8EC-F458-49CA-BD0A-03E93EB4B4CA}" destId="{F98650C3-42B7-485F-8E9F-FA49E1D1589A}" srcOrd="1" destOrd="1" presId="urn:microsoft.com/office/officeart/2005/8/layout/hProcess4"/>
    <dgm:cxn modelId="{70703B77-0C42-4C9A-948A-A6148F4453F9}" type="presOf" srcId="{E3CB7BF1-D430-4A18-BDA9-3A51E0DD3B17}" destId="{C262CB02-1AAF-4963-A76A-8E2FA4EF0F6C}" srcOrd="0" destOrd="0" presId="urn:microsoft.com/office/officeart/2005/8/layout/hProcess4"/>
    <dgm:cxn modelId="{8137CFBA-2043-4D4B-8C71-3C0D37B43913}" type="presOf" srcId="{B2213DD5-A2CD-4588-9957-9EB02940599B}" destId="{5BE5182D-48AC-4108-A09A-ED8FCC98F514}" srcOrd="0" destOrd="1" presId="urn:microsoft.com/office/officeart/2005/8/layout/hProcess4"/>
    <dgm:cxn modelId="{A1A4AFE8-D677-4C61-9D5D-84331885E092}" srcId="{FA5F05B0-100B-467D-9B6B-63720316D61C}" destId="{EECE31C6-4B09-46A5-9D7B-A732CDB39018}" srcOrd="3" destOrd="0" parTransId="{29DD51B7-DD30-4E1E-BBA9-7AB6743D80AE}" sibTransId="{E9444732-8EC8-4D89-8327-F742DE0F5EF1}"/>
    <dgm:cxn modelId="{6B7C4ECB-1460-4C22-9277-7A9B882DD68C}" srcId="{80A4116C-171A-4173-8713-F9CD32EF5422}" destId="{E6A67DE5-9686-41C2-8FF0-81CAFE31F316}" srcOrd="0" destOrd="0" parTransId="{A0298CAE-2670-485D-8D63-9BCD597C8655}" sibTransId="{8B9A5CB9-73D6-457C-A9B5-5E5BEFA66DEA}"/>
    <dgm:cxn modelId="{34604A4C-7AB7-4AAB-809A-6F8F51A1B8A8}" type="presOf" srcId="{E0BF404F-6425-45D7-8C13-CE5D1793C0E2}" destId="{8F18F6A8-9970-44E6-967E-A65C41529ECB}" srcOrd="0" destOrd="0" presId="urn:microsoft.com/office/officeart/2005/8/layout/hProcess4"/>
    <dgm:cxn modelId="{36E458F1-0124-44E8-9943-EB8F0B6B5F31}" type="presOf" srcId="{2C9739F1-FAC4-4C56-A16A-F9835D9A9DC7}" destId="{48AF04C5-947E-49FB-9A08-15A87B720EE9}" srcOrd="1" destOrd="0" presId="urn:microsoft.com/office/officeart/2005/8/layout/hProcess4"/>
    <dgm:cxn modelId="{FAA999C2-7335-42D0-BF3A-368A8B5221C1}" type="presOf" srcId="{1EB69929-5AA4-42C2-B3AF-C1F62D02CA97}" destId="{F98650C3-42B7-485F-8E9F-FA49E1D1589A}" srcOrd="1" destOrd="0" presId="urn:microsoft.com/office/officeart/2005/8/layout/hProcess4"/>
    <dgm:cxn modelId="{344B31BD-1680-4EEF-9FE0-C8CB1F466468}" type="presOf" srcId="{44F1B303-82D8-4CC0-8408-975BBDD8012E}" destId="{5BE5182D-48AC-4108-A09A-ED8FCC98F514}" srcOrd="0" destOrd="2" presId="urn:microsoft.com/office/officeart/2005/8/layout/hProcess4"/>
    <dgm:cxn modelId="{0BD1A7ED-992E-481D-B48D-5B2705100312}" type="presOf" srcId="{E3BCB5E0-0143-486C-845F-828A97F789FB}" destId="{E70BC005-23B4-4900-B0AE-DEABA6BDE06A}" srcOrd="0" destOrd="1" presId="urn:microsoft.com/office/officeart/2005/8/layout/hProcess4"/>
    <dgm:cxn modelId="{B7112704-6017-460B-9DB3-EBDB4D13038A}" srcId="{E3CB7BF1-D430-4A18-BDA9-3A51E0DD3B17}" destId="{806FF24C-685F-48F8-A3EA-D047D9189E12}" srcOrd="2" destOrd="0" parTransId="{8CA33AF8-613A-414C-B3A8-4E3F32787A7D}" sibTransId="{FEE8BC22-D7B7-4552-8406-A1A7414A0A05}"/>
    <dgm:cxn modelId="{8ED10BAA-204A-49AF-A010-FD92CB98A553}" type="presOf" srcId="{1EB69929-5AA4-42C2-B3AF-C1F62D02CA97}" destId="{DFCA93AA-439B-40B6-A08A-7E44E58219C6}" srcOrd="0" destOrd="0" presId="urn:microsoft.com/office/officeart/2005/8/layout/hProcess4"/>
    <dgm:cxn modelId="{4FA32470-7C76-41F2-925C-136A5698E8D8}" srcId="{E6A67DE5-9686-41C2-8FF0-81CAFE31F316}" destId="{1EB69929-5AA4-42C2-B3AF-C1F62D02CA97}" srcOrd="0" destOrd="0" parTransId="{328E6A6E-AEA7-4B25-9B1D-4A0A0C995B78}" sibTransId="{23564AA6-4C9C-4804-B605-BC8FECC9A29C}"/>
    <dgm:cxn modelId="{5A4E259B-B398-4759-A71E-2A8CE407B29E}" srcId="{E3CB7BF1-D430-4A18-BDA9-3A51E0DD3B17}" destId="{328BD7F3-5319-4164-ADF1-4225EFB197B5}" srcOrd="1" destOrd="0" parTransId="{94B9A585-C019-4638-963B-4D3512593F1F}" sibTransId="{6ACF9C22-51E1-462E-AE24-26E4C455FF73}"/>
    <dgm:cxn modelId="{25755386-D743-4A8D-949B-488E3CBC50AA}" srcId="{E6A67DE5-9686-41C2-8FF0-81CAFE31F316}" destId="{1AAF8462-577D-4648-BEB1-B2F24FCAA6B2}" srcOrd="2" destOrd="0" parTransId="{E2874573-E8C6-4EE0-BFCF-BC64FFAD6D81}" sibTransId="{9F35AB17-3536-4D78-AE2F-77EBDA5F5BAE}"/>
    <dgm:cxn modelId="{B24CD36B-62C0-4E39-89C9-9B5AD70A31D8}" type="presOf" srcId="{6A01370A-1C2C-4852-839B-E8F80FAD8EEF}" destId="{9254D485-FB9A-46A2-A253-08A8C58E9E33}" srcOrd="1" destOrd="0" presId="urn:microsoft.com/office/officeart/2005/8/layout/hProcess4"/>
    <dgm:cxn modelId="{4278F451-70C1-4EF0-86CF-564326993B36}" type="presOf" srcId="{806FF24C-685F-48F8-A3EA-D047D9189E12}" destId="{37F99AC1-7920-42C6-9171-5060D7AA97DD}" srcOrd="1" destOrd="2" presId="urn:microsoft.com/office/officeart/2005/8/layout/hProcess4"/>
    <dgm:cxn modelId="{D5496DDB-E485-402D-B52B-CF20718B2752}" type="presParOf" srcId="{E5C1D01C-AD3C-4086-9342-4D22ED9630A7}" destId="{2316F514-C0CA-4A82-BD7A-712F6BB52298}" srcOrd="0" destOrd="0" presId="urn:microsoft.com/office/officeart/2005/8/layout/hProcess4"/>
    <dgm:cxn modelId="{9D4DFCFA-F944-4CC7-B582-21151F9A4B10}" type="presParOf" srcId="{E5C1D01C-AD3C-4086-9342-4D22ED9630A7}" destId="{0A299317-9D91-4DA6-A74E-9B738F31AF56}" srcOrd="1" destOrd="0" presId="urn:microsoft.com/office/officeart/2005/8/layout/hProcess4"/>
    <dgm:cxn modelId="{3326D905-D98B-4189-AAA7-40D4B634C008}" type="presParOf" srcId="{E5C1D01C-AD3C-4086-9342-4D22ED9630A7}" destId="{0734E70B-8453-4020-BB5F-9F5B1A09E1FE}" srcOrd="2" destOrd="0" presId="urn:microsoft.com/office/officeart/2005/8/layout/hProcess4"/>
    <dgm:cxn modelId="{4AC4CADE-21B2-44FD-BD10-8413182B5666}" type="presParOf" srcId="{0734E70B-8453-4020-BB5F-9F5B1A09E1FE}" destId="{F5E0B0D0-A04F-4A0D-A009-462DF1EAD687}" srcOrd="0" destOrd="0" presId="urn:microsoft.com/office/officeart/2005/8/layout/hProcess4"/>
    <dgm:cxn modelId="{0B6CC54B-D0EC-42CF-A369-E74C2210D030}" type="presParOf" srcId="{F5E0B0D0-A04F-4A0D-A009-462DF1EAD687}" destId="{75EB2D53-BD76-40F3-9F64-5B2E6C49D088}" srcOrd="0" destOrd="0" presId="urn:microsoft.com/office/officeart/2005/8/layout/hProcess4"/>
    <dgm:cxn modelId="{B34ABE53-F20C-4D62-A1A3-F84745E5E658}" type="presParOf" srcId="{F5E0B0D0-A04F-4A0D-A009-462DF1EAD687}" destId="{DFCA93AA-439B-40B6-A08A-7E44E58219C6}" srcOrd="1" destOrd="0" presId="urn:microsoft.com/office/officeart/2005/8/layout/hProcess4"/>
    <dgm:cxn modelId="{C8F96453-E5C5-4BF2-B41E-5D4D42F2DAF5}" type="presParOf" srcId="{F5E0B0D0-A04F-4A0D-A009-462DF1EAD687}" destId="{F98650C3-42B7-485F-8E9F-FA49E1D1589A}" srcOrd="2" destOrd="0" presId="urn:microsoft.com/office/officeart/2005/8/layout/hProcess4"/>
    <dgm:cxn modelId="{120EBCCD-5078-4E18-A169-31C91A028F88}" type="presParOf" srcId="{F5E0B0D0-A04F-4A0D-A009-462DF1EAD687}" destId="{DABBAAC9-6A85-408D-BF7B-42192C8770A0}" srcOrd="3" destOrd="0" presId="urn:microsoft.com/office/officeart/2005/8/layout/hProcess4"/>
    <dgm:cxn modelId="{7491BDD3-60D6-4F98-8985-7E4AC3862854}" type="presParOf" srcId="{F5E0B0D0-A04F-4A0D-A009-462DF1EAD687}" destId="{C61C9CFB-E58D-49F8-B7DF-ED781C5BBD8A}" srcOrd="4" destOrd="0" presId="urn:microsoft.com/office/officeart/2005/8/layout/hProcess4"/>
    <dgm:cxn modelId="{EEA93C11-35CD-4E87-A5FE-7A5A3FEFCFB4}" type="presParOf" srcId="{0734E70B-8453-4020-BB5F-9F5B1A09E1FE}" destId="{A1FA81CF-C90F-4D5F-BF80-53EAB0858086}" srcOrd="1" destOrd="0" presId="urn:microsoft.com/office/officeart/2005/8/layout/hProcess4"/>
    <dgm:cxn modelId="{4DD30EF3-AC22-4794-9130-1116B0C302F1}" type="presParOf" srcId="{0734E70B-8453-4020-BB5F-9F5B1A09E1FE}" destId="{8CDDA920-34C7-4EA7-91C5-EA9C1281DB99}" srcOrd="2" destOrd="0" presId="urn:microsoft.com/office/officeart/2005/8/layout/hProcess4"/>
    <dgm:cxn modelId="{D81F654C-ED76-4B51-9FD2-A3E1CCA129BE}" type="presParOf" srcId="{8CDDA920-34C7-4EA7-91C5-EA9C1281DB99}" destId="{CBE63519-4145-4E92-B98B-603936A4B1F9}" srcOrd="0" destOrd="0" presId="urn:microsoft.com/office/officeart/2005/8/layout/hProcess4"/>
    <dgm:cxn modelId="{CB57D079-566E-4CA0-B300-B71BDACB34C7}" type="presParOf" srcId="{8CDDA920-34C7-4EA7-91C5-EA9C1281DB99}" destId="{8F18F6A8-9970-44E6-967E-A65C41529ECB}" srcOrd="1" destOrd="0" presId="urn:microsoft.com/office/officeart/2005/8/layout/hProcess4"/>
    <dgm:cxn modelId="{03A6495F-7E49-4CB5-9D21-0B517F69D319}" type="presParOf" srcId="{8CDDA920-34C7-4EA7-91C5-EA9C1281DB99}" destId="{37F99AC1-7920-42C6-9171-5060D7AA97DD}" srcOrd="2" destOrd="0" presId="urn:microsoft.com/office/officeart/2005/8/layout/hProcess4"/>
    <dgm:cxn modelId="{DD6067BB-E1C4-473E-A981-E639017AC239}" type="presParOf" srcId="{8CDDA920-34C7-4EA7-91C5-EA9C1281DB99}" destId="{C262CB02-1AAF-4963-A76A-8E2FA4EF0F6C}" srcOrd="3" destOrd="0" presId="urn:microsoft.com/office/officeart/2005/8/layout/hProcess4"/>
    <dgm:cxn modelId="{D1925FC1-6556-4F0F-9A04-82A61FE9239B}" type="presParOf" srcId="{8CDDA920-34C7-4EA7-91C5-EA9C1281DB99}" destId="{39FB01CA-0684-4B0A-9640-DFBF3DF4D490}" srcOrd="4" destOrd="0" presId="urn:microsoft.com/office/officeart/2005/8/layout/hProcess4"/>
    <dgm:cxn modelId="{76048AC6-93F0-405F-AD6F-530FC124086E}" type="presParOf" srcId="{0734E70B-8453-4020-BB5F-9F5B1A09E1FE}" destId="{31183B92-A2EF-43F7-985C-819502D66427}" srcOrd="3" destOrd="0" presId="urn:microsoft.com/office/officeart/2005/8/layout/hProcess4"/>
    <dgm:cxn modelId="{DCA3CDD9-2C37-4F9E-81F3-72F36E0D6B1F}" type="presParOf" srcId="{0734E70B-8453-4020-BB5F-9F5B1A09E1FE}" destId="{A1E51DAA-6A33-4605-A758-D8EFBEBFB242}" srcOrd="4" destOrd="0" presId="urn:microsoft.com/office/officeart/2005/8/layout/hProcess4"/>
    <dgm:cxn modelId="{ADBEE0C2-6E5D-4C9B-8DDC-C3E008A4B13A}" type="presParOf" srcId="{A1E51DAA-6A33-4605-A758-D8EFBEBFB242}" destId="{2C1B7B91-28E2-442D-B9FC-D776E681EBB5}" srcOrd="0" destOrd="0" presId="urn:microsoft.com/office/officeart/2005/8/layout/hProcess4"/>
    <dgm:cxn modelId="{CB5388F9-9158-4CB5-B6EB-120716EEB56F}" type="presParOf" srcId="{A1E51DAA-6A33-4605-A758-D8EFBEBFB242}" destId="{E70BC005-23B4-4900-B0AE-DEABA6BDE06A}" srcOrd="1" destOrd="0" presId="urn:microsoft.com/office/officeart/2005/8/layout/hProcess4"/>
    <dgm:cxn modelId="{A67ED42E-875C-4D4E-921E-AA2BB733B5BE}" type="presParOf" srcId="{A1E51DAA-6A33-4605-A758-D8EFBEBFB242}" destId="{9254D485-FB9A-46A2-A253-08A8C58E9E33}" srcOrd="2" destOrd="0" presId="urn:microsoft.com/office/officeart/2005/8/layout/hProcess4"/>
    <dgm:cxn modelId="{D1613E8F-98F4-4CBC-81A1-AE6AB75B2785}" type="presParOf" srcId="{A1E51DAA-6A33-4605-A758-D8EFBEBFB242}" destId="{3650BD21-BD1A-448B-B4D5-695F9CBDE803}" srcOrd="3" destOrd="0" presId="urn:microsoft.com/office/officeart/2005/8/layout/hProcess4"/>
    <dgm:cxn modelId="{4B44B4C3-895A-4C34-AE27-15EAB6602C5D}" type="presParOf" srcId="{A1E51DAA-6A33-4605-A758-D8EFBEBFB242}" destId="{F9EFABAB-7C34-4595-8D14-CAD0DEC69DA1}" srcOrd="4" destOrd="0" presId="urn:microsoft.com/office/officeart/2005/8/layout/hProcess4"/>
    <dgm:cxn modelId="{6FC56B6D-D9AA-4FCF-93EE-5A7FB7A908AD}" type="presParOf" srcId="{0734E70B-8453-4020-BB5F-9F5B1A09E1FE}" destId="{49AD000C-32AB-465E-851B-EB3DAF9C9AF1}" srcOrd="5" destOrd="0" presId="urn:microsoft.com/office/officeart/2005/8/layout/hProcess4"/>
    <dgm:cxn modelId="{BB49C175-4079-4649-9C46-F838B5BFA77C}" type="presParOf" srcId="{0734E70B-8453-4020-BB5F-9F5B1A09E1FE}" destId="{790899F8-C982-47C8-83F9-3712DA624D34}" srcOrd="6" destOrd="0" presId="urn:microsoft.com/office/officeart/2005/8/layout/hProcess4"/>
    <dgm:cxn modelId="{A0E8F1E7-6030-478B-B5BA-BB2248D1705C}" type="presParOf" srcId="{790899F8-C982-47C8-83F9-3712DA624D34}" destId="{349ED1B2-DD00-4D11-BCB6-F87F648AE84C}" srcOrd="0" destOrd="0" presId="urn:microsoft.com/office/officeart/2005/8/layout/hProcess4"/>
    <dgm:cxn modelId="{33E1BA8A-0A5B-40BD-BC84-7870019BC6E1}" type="presParOf" srcId="{790899F8-C982-47C8-83F9-3712DA624D34}" destId="{5BE5182D-48AC-4108-A09A-ED8FCC98F514}" srcOrd="1" destOrd="0" presId="urn:microsoft.com/office/officeart/2005/8/layout/hProcess4"/>
    <dgm:cxn modelId="{D7D55FF0-DBED-4DF0-9F5B-243671B49A05}" type="presParOf" srcId="{790899F8-C982-47C8-83F9-3712DA624D34}" destId="{48AF04C5-947E-49FB-9A08-15A87B720EE9}" srcOrd="2" destOrd="0" presId="urn:microsoft.com/office/officeart/2005/8/layout/hProcess4"/>
    <dgm:cxn modelId="{5BFC75D3-1E3E-41D6-838F-0CE65135D577}" type="presParOf" srcId="{790899F8-C982-47C8-83F9-3712DA624D34}" destId="{54C97153-CA14-4E46-A80E-2236647BF2C0}" srcOrd="3" destOrd="0" presId="urn:microsoft.com/office/officeart/2005/8/layout/hProcess4"/>
    <dgm:cxn modelId="{9A0E17A8-475A-430B-AB4A-38417585AAFC}" type="presParOf" srcId="{790899F8-C982-47C8-83F9-3712DA624D34}" destId="{270A443C-B23D-415B-AB18-58E3DB0FE59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E1418D-84B1-40CE-BC5F-58F8FF9A9957}" type="doc">
      <dgm:prSet loTypeId="urn:microsoft.com/office/officeart/2005/8/layout/vList6" loCatId="list" qsTypeId="urn:microsoft.com/office/officeart/2005/8/quickstyle/simple3" qsCatId="simple" csTypeId="urn:microsoft.com/office/officeart/2005/8/colors/colorful3" csCatId="colorful" phldr="1"/>
      <dgm:spPr/>
      <dgm:t>
        <a:bodyPr/>
        <a:lstStyle/>
        <a:p>
          <a:endParaRPr lang="es-EC"/>
        </a:p>
      </dgm:t>
    </dgm:pt>
    <dgm:pt modelId="{8610745E-F445-4CFB-9DD1-0D1D9F61C5E8}">
      <dgm:prSet/>
      <dgm:spPr/>
      <dgm:t>
        <a:bodyPr/>
        <a:lstStyle/>
        <a:p>
          <a:pPr rtl="0"/>
          <a:r>
            <a:rPr lang="es-EC" dirty="0"/>
            <a:t>Enfoque de la investigación</a:t>
          </a:r>
        </a:p>
      </dgm:t>
    </dgm:pt>
    <dgm:pt modelId="{737849DA-00E6-40B6-835A-245711186279}" type="parTrans" cxnId="{8903FB73-E67D-4324-A2D8-FC3CFE6FD9F0}">
      <dgm:prSet/>
      <dgm:spPr/>
      <dgm:t>
        <a:bodyPr/>
        <a:lstStyle/>
        <a:p>
          <a:endParaRPr lang="es-EC"/>
        </a:p>
      </dgm:t>
    </dgm:pt>
    <dgm:pt modelId="{D7B89E2B-CFA0-48C5-9446-F079512B29CC}" type="sibTrans" cxnId="{8903FB73-E67D-4324-A2D8-FC3CFE6FD9F0}">
      <dgm:prSet/>
      <dgm:spPr/>
      <dgm:t>
        <a:bodyPr/>
        <a:lstStyle/>
        <a:p>
          <a:endParaRPr lang="es-EC"/>
        </a:p>
      </dgm:t>
    </dgm:pt>
    <dgm:pt modelId="{9C8E6703-207A-48AC-88FF-B932C973C0AE}">
      <dgm:prSet/>
      <dgm:spPr/>
      <dgm:t>
        <a:bodyPr/>
        <a:lstStyle/>
        <a:p>
          <a:pPr rtl="0"/>
          <a:r>
            <a:rPr lang="es-EC" dirty="0"/>
            <a:t>Por las fuentes de información</a:t>
          </a:r>
        </a:p>
      </dgm:t>
    </dgm:pt>
    <dgm:pt modelId="{83D829A8-983E-468F-9B01-2EFA23EE9C97}" type="sibTrans" cxnId="{289C76A7-9B53-4726-A73C-DF6B91ED0827}">
      <dgm:prSet/>
      <dgm:spPr/>
      <dgm:t>
        <a:bodyPr/>
        <a:lstStyle/>
        <a:p>
          <a:endParaRPr lang="es-EC"/>
        </a:p>
      </dgm:t>
    </dgm:pt>
    <dgm:pt modelId="{7FDFCBC9-6C38-441E-A291-A40B595BC735}" type="parTrans" cxnId="{289C76A7-9B53-4726-A73C-DF6B91ED0827}">
      <dgm:prSet/>
      <dgm:spPr/>
      <dgm:t>
        <a:bodyPr/>
        <a:lstStyle/>
        <a:p>
          <a:endParaRPr lang="es-EC"/>
        </a:p>
      </dgm:t>
    </dgm:pt>
    <dgm:pt modelId="{CE06C024-08D5-4FEB-82F3-25393F7C9124}">
      <dgm:prSet/>
      <dgm:spPr/>
      <dgm:t>
        <a:bodyPr/>
        <a:lstStyle/>
        <a:p>
          <a:pPr rtl="0"/>
          <a:r>
            <a:rPr lang="es-EC" dirty="0"/>
            <a:t>Por su finalidad</a:t>
          </a:r>
        </a:p>
      </dgm:t>
    </dgm:pt>
    <dgm:pt modelId="{22B8BC1B-ADC5-42C1-8A70-D81F99C8DD92}" type="parTrans" cxnId="{1C94D2F5-CA92-49F3-9D7E-B8E4C38E5ADF}">
      <dgm:prSet/>
      <dgm:spPr/>
      <dgm:t>
        <a:bodyPr/>
        <a:lstStyle/>
        <a:p>
          <a:endParaRPr lang="es-EC"/>
        </a:p>
      </dgm:t>
    </dgm:pt>
    <dgm:pt modelId="{1D98AA6F-A19B-47AE-8A29-171013AC2A21}" type="sibTrans" cxnId="{1C94D2F5-CA92-49F3-9D7E-B8E4C38E5ADF}">
      <dgm:prSet/>
      <dgm:spPr/>
      <dgm:t>
        <a:bodyPr/>
        <a:lstStyle/>
        <a:p>
          <a:endParaRPr lang="es-EC"/>
        </a:p>
      </dgm:t>
    </dgm:pt>
    <dgm:pt modelId="{9BD8EC33-FA0B-420C-B23B-B8634AAA5497}">
      <dgm:prSet/>
      <dgm:spPr/>
      <dgm:t>
        <a:bodyPr/>
        <a:lstStyle/>
        <a:p>
          <a:pPr rtl="0"/>
          <a:r>
            <a:rPr lang="es-EC" dirty="0"/>
            <a:t>Documental: estados financieros</a:t>
          </a:r>
        </a:p>
      </dgm:t>
    </dgm:pt>
    <dgm:pt modelId="{DAA21DCE-6A9D-4469-810F-5859DDD51C97}" type="parTrans" cxnId="{FFAC001E-5E3D-4AA9-A33B-3A19248E1E69}">
      <dgm:prSet/>
      <dgm:spPr/>
      <dgm:t>
        <a:bodyPr/>
        <a:lstStyle/>
        <a:p>
          <a:endParaRPr lang="es-EC"/>
        </a:p>
      </dgm:t>
    </dgm:pt>
    <dgm:pt modelId="{8B35D7EB-F777-4E1A-B720-47F880827F7E}" type="sibTrans" cxnId="{FFAC001E-5E3D-4AA9-A33B-3A19248E1E69}">
      <dgm:prSet/>
      <dgm:spPr/>
      <dgm:t>
        <a:bodyPr/>
        <a:lstStyle/>
        <a:p>
          <a:endParaRPr lang="es-EC"/>
        </a:p>
      </dgm:t>
    </dgm:pt>
    <dgm:pt modelId="{DB1C4C67-6F47-41E0-9BBB-D3EEC1164952}">
      <dgm:prSet/>
      <dgm:spPr/>
      <dgm:t>
        <a:bodyPr/>
        <a:lstStyle/>
        <a:p>
          <a:pPr rtl="0"/>
          <a:r>
            <a:rPr lang="es-EC" dirty="0"/>
            <a:t>Por el control de variables no experimental</a:t>
          </a:r>
        </a:p>
      </dgm:t>
    </dgm:pt>
    <dgm:pt modelId="{5909A49F-BA1D-4E60-BABB-0570887BE889}" type="parTrans" cxnId="{C30E2C80-3984-4C7B-A695-469ABF3F1AE5}">
      <dgm:prSet/>
      <dgm:spPr/>
      <dgm:t>
        <a:bodyPr/>
        <a:lstStyle/>
        <a:p>
          <a:endParaRPr lang="es-EC"/>
        </a:p>
      </dgm:t>
    </dgm:pt>
    <dgm:pt modelId="{D462C466-8AA7-4DDE-A49B-9F917ABF10F5}" type="sibTrans" cxnId="{C30E2C80-3984-4C7B-A695-469ABF3F1AE5}">
      <dgm:prSet/>
      <dgm:spPr/>
      <dgm:t>
        <a:bodyPr/>
        <a:lstStyle/>
        <a:p>
          <a:endParaRPr lang="es-EC"/>
        </a:p>
      </dgm:t>
    </dgm:pt>
    <dgm:pt modelId="{86EDDF8D-5A64-4F25-B0C0-43378FD3E36F}">
      <dgm:prSet/>
      <dgm:spPr/>
      <dgm:t>
        <a:bodyPr/>
        <a:lstStyle/>
        <a:p>
          <a:pPr rtl="0"/>
          <a:r>
            <a:rPr lang="es-EC" dirty="0"/>
            <a:t>Demostrar resultados obtenidos sin ninguna modificación.</a:t>
          </a:r>
        </a:p>
      </dgm:t>
    </dgm:pt>
    <dgm:pt modelId="{DF2A9DA7-996B-43C2-805D-F330A9187144}" type="parTrans" cxnId="{F871270B-DC1A-4408-8E07-D83DAEB50F1D}">
      <dgm:prSet/>
      <dgm:spPr/>
      <dgm:t>
        <a:bodyPr/>
        <a:lstStyle/>
        <a:p>
          <a:endParaRPr lang="es-EC"/>
        </a:p>
      </dgm:t>
    </dgm:pt>
    <dgm:pt modelId="{2B7C78BD-6DDE-4E93-BF46-0BE41C652E74}" type="sibTrans" cxnId="{F871270B-DC1A-4408-8E07-D83DAEB50F1D}">
      <dgm:prSet/>
      <dgm:spPr/>
      <dgm:t>
        <a:bodyPr/>
        <a:lstStyle/>
        <a:p>
          <a:endParaRPr lang="es-EC"/>
        </a:p>
      </dgm:t>
    </dgm:pt>
    <dgm:pt modelId="{28DB8F70-56C9-4EDC-8DF3-8FCC605C6FE2}">
      <dgm:prSet/>
      <dgm:spPr/>
      <dgm:t>
        <a:bodyPr/>
        <a:lstStyle/>
        <a:p>
          <a:pPr rtl="0"/>
          <a:r>
            <a:rPr lang="es-EC" dirty="0"/>
            <a:t>Cuantitativo : demostrar  teorías que ya fueron desarrolladas.</a:t>
          </a:r>
        </a:p>
      </dgm:t>
    </dgm:pt>
    <dgm:pt modelId="{792D352E-6706-4A6C-9222-5D231270E269}" type="parTrans" cxnId="{F1711790-EAA5-4AFC-9084-25EF90A2B4E3}">
      <dgm:prSet/>
      <dgm:spPr/>
      <dgm:t>
        <a:bodyPr/>
        <a:lstStyle/>
        <a:p>
          <a:endParaRPr lang="es-EC"/>
        </a:p>
      </dgm:t>
    </dgm:pt>
    <dgm:pt modelId="{85C52E8C-F29B-4A3A-83AB-8C3E42753B80}" type="sibTrans" cxnId="{F1711790-EAA5-4AFC-9084-25EF90A2B4E3}">
      <dgm:prSet/>
      <dgm:spPr/>
      <dgm:t>
        <a:bodyPr/>
        <a:lstStyle/>
        <a:p>
          <a:endParaRPr lang="es-EC"/>
        </a:p>
      </dgm:t>
    </dgm:pt>
    <dgm:pt modelId="{D2B48A97-FD06-4261-9023-93EE347AE12D}">
      <dgm:prSet/>
      <dgm:spPr/>
      <dgm:t>
        <a:bodyPr/>
        <a:lstStyle/>
        <a:p>
          <a:r>
            <a:rPr lang="es-EC" dirty="0"/>
            <a:t>Aplicada: Permite solucionar los problemas</a:t>
          </a:r>
        </a:p>
      </dgm:t>
    </dgm:pt>
    <dgm:pt modelId="{54A3B003-F9EF-4FFB-A42B-D64550F7B6F1}" type="parTrans" cxnId="{324B4F56-9D07-40E7-9281-CFE73ACC67E2}">
      <dgm:prSet/>
      <dgm:spPr/>
      <dgm:t>
        <a:bodyPr/>
        <a:lstStyle/>
        <a:p>
          <a:endParaRPr lang="es-EC"/>
        </a:p>
      </dgm:t>
    </dgm:pt>
    <dgm:pt modelId="{4118C19F-4767-4757-82B9-1F14B7A48824}" type="sibTrans" cxnId="{324B4F56-9D07-40E7-9281-CFE73ACC67E2}">
      <dgm:prSet/>
      <dgm:spPr/>
      <dgm:t>
        <a:bodyPr/>
        <a:lstStyle/>
        <a:p>
          <a:endParaRPr lang="es-EC"/>
        </a:p>
      </dgm:t>
    </dgm:pt>
    <dgm:pt modelId="{B794598B-67D2-4F12-9028-CE641BC99154}" type="pres">
      <dgm:prSet presAssocID="{50E1418D-84B1-40CE-BC5F-58F8FF9A9957}" presName="Name0" presStyleCnt="0">
        <dgm:presLayoutVars>
          <dgm:dir/>
          <dgm:animLvl val="lvl"/>
          <dgm:resizeHandles/>
        </dgm:presLayoutVars>
      </dgm:prSet>
      <dgm:spPr/>
      <dgm:t>
        <a:bodyPr/>
        <a:lstStyle/>
        <a:p>
          <a:endParaRPr lang="es-ES"/>
        </a:p>
      </dgm:t>
    </dgm:pt>
    <dgm:pt modelId="{ABB750F2-80D0-4B76-A84A-521B2713AA3F}" type="pres">
      <dgm:prSet presAssocID="{8610745E-F445-4CFB-9DD1-0D1D9F61C5E8}" presName="linNode" presStyleCnt="0"/>
      <dgm:spPr/>
    </dgm:pt>
    <dgm:pt modelId="{59D53A1C-B78C-46A1-87AF-471436ECE51D}" type="pres">
      <dgm:prSet presAssocID="{8610745E-F445-4CFB-9DD1-0D1D9F61C5E8}" presName="parentShp" presStyleLbl="node1" presStyleIdx="0" presStyleCnt="4">
        <dgm:presLayoutVars>
          <dgm:bulletEnabled val="1"/>
        </dgm:presLayoutVars>
      </dgm:prSet>
      <dgm:spPr/>
      <dgm:t>
        <a:bodyPr/>
        <a:lstStyle/>
        <a:p>
          <a:endParaRPr lang="es-ES"/>
        </a:p>
      </dgm:t>
    </dgm:pt>
    <dgm:pt modelId="{9869F90F-307B-480A-9985-9F6E810AC48F}" type="pres">
      <dgm:prSet presAssocID="{8610745E-F445-4CFB-9DD1-0D1D9F61C5E8}" presName="childShp" presStyleLbl="bgAccFollowNode1" presStyleIdx="0" presStyleCnt="4">
        <dgm:presLayoutVars>
          <dgm:bulletEnabled val="1"/>
        </dgm:presLayoutVars>
      </dgm:prSet>
      <dgm:spPr/>
      <dgm:t>
        <a:bodyPr/>
        <a:lstStyle/>
        <a:p>
          <a:endParaRPr lang="es-ES"/>
        </a:p>
      </dgm:t>
    </dgm:pt>
    <dgm:pt modelId="{E606AE50-351C-4043-AADA-99DB6E3D7D01}" type="pres">
      <dgm:prSet presAssocID="{D7B89E2B-CFA0-48C5-9446-F079512B29CC}" presName="spacing" presStyleCnt="0"/>
      <dgm:spPr/>
    </dgm:pt>
    <dgm:pt modelId="{27689848-A337-47CB-853D-680D6E2D5F7F}" type="pres">
      <dgm:prSet presAssocID="{CE06C024-08D5-4FEB-82F3-25393F7C9124}" presName="linNode" presStyleCnt="0"/>
      <dgm:spPr/>
    </dgm:pt>
    <dgm:pt modelId="{C8A3E979-0689-40B6-B53B-5998C4659E81}" type="pres">
      <dgm:prSet presAssocID="{CE06C024-08D5-4FEB-82F3-25393F7C9124}" presName="parentShp" presStyleLbl="node1" presStyleIdx="1" presStyleCnt="4">
        <dgm:presLayoutVars>
          <dgm:bulletEnabled val="1"/>
        </dgm:presLayoutVars>
      </dgm:prSet>
      <dgm:spPr/>
      <dgm:t>
        <a:bodyPr/>
        <a:lstStyle/>
        <a:p>
          <a:endParaRPr lang="es-ES"/>
        </a:p>
      </dgm:t>
    </dgm:pt>
    <dgm:pt modelId="{1D95E67A-D42D-4CDF-B386-472B12DB3B73}" type="pres">
      <dgm:prSet presAssocID="{CE06C024-08D5-4FEB-82F3-25393F7C9124}" presName="childShp" presStyleLbl="bgAccFollowNode1" presStyleIdx="1" presStyleCnt="4">
        <dgm:presLayoutVars>
          <dgm:bulletEnabled val="1"/>
        </dgm:presLayoutVars>
      </dgm:prSet>
      <dgm:spPr/>
      <dgm:t>
        <a:bodyPr/>
        <a:lstStyle/>
        <a:p>
          <a:endParaRPr lang="es-ES"/>
        </a:p>
      </dgm:t>
    </dgm:pt>
    <dgm:pt modelId="{A32DF662-A8CC-4CB0-A3A9-19C1D6371D0E}" type="pres">
      <dgm:prSet presAssocID="{1D98AA6F-A19B-47AE-8A29-171013AC2A21}" presName="spacing" presStyleCnt="0"/>
      <dgm:spPr/>
    </dgm:pt>
    <dgm:pt modelId="{B3E1BEDF-FC4E-4FAA-8C83-28C22645B07A}" type="pres">
      <dgm:prSet presAssocID="{9C8E6703-207A-48AC-88FF-B932C973C0AE}" presName="linNode" presStyleCnt="0"/>
      <dgm:spPr/>
    </dgm:pt>
    <dgm:pt modelId="{03FCAE33-579C-44A3-BFF1-E91BBA2F8EF2}" type="pres">
      <dgm:prSet presAssocID="{9C8E6703-207A-48AC-88FF-B932C973C0AE}" presName="parentShp" presStyleLbl="node1" presStyleIdx="2" presStyleCnt="4">
        <dgm:presLayoutVars>
          <dgm:bulletEnabled val="1"/>
        </dgm:presLayoutVars>
      </dgm:prSet>
      <dgm:spPr/>
      <dgm:t>
        <a:bodyPr/>
        <a:lstStyle/>
        <a:p>
          <a:endParaRPr lang="es-ES"/>
        </a:p>
      </dgm:t>
    </dgm:pt>
    <dgm:pt modelId="{78B29107-7695-4714-B6C6-5E8FBDDBCD2F}" type="pres">
      <dgm:prSet presAssocID="{9C8E6703-207A-48AC-88FF-B932C973C0AE}" presName="childShp" presStyleLbl="bgAccFollowNode1" presStyleIdx="2" presStyleCnt="4">
        <dgm:presLayoutVars>
          <dgm:bulletEnabled val="1"/>
        </dgm:presLayoutVars>
      </dgm:prSet>
      <dgm:spPr/>
      <dgm:t>
        <a:bodyPr/>
        <a:lstStyle/>
        <a:p>
          <a:endParaRPr lang="es-ES"/>
        </a:p>
      </dgm:t>
    </dgm:pt>
    <dgm:pt modelId="{A9A874E0-4D60-4259-8063-38066B5F21AC}" type="pres">
      <dgm:prSet presAssocID="{83D829A8-983E-468F-9B01-2EFA23EE9C97}" presName="spacing" presStyleCnt="0"/>
      <dgm:spPr/>
    </dgm:pt>
    <dgm:pt modelId="{CE9B3510-6E31-4506-8829-46BBC36C4634}" type="pres">
      <dgm:prSet presAssocID="{DB1C4C67-6F47-41E0-9BBB-D3EEC1164952}" presName="linNode" presStyleCnt="0"/>
      <dgm:spPr/>
    </dgm:pt>
    <dgm:pt modelId="{BD2D000D-C0D7-468C-9020-43A7BF7E1536}" type="pres">
      <dgm:prSet presAssocID="{DB1C4C67-6F47-41E0-9BBB-D3EEC1164952}" presName="parentShp" presStyleLbl="node1" presStyleIdx="3" presStyleCnt="4">
        <dgm:presLayoutVars>
          <dgm:bulletEnabled val="1"/>
        </dgm:presLayoutVars>
      </dgm:prSet>
      <dgm:spPr/>
      <dgm:t>
        <a:bodyPr/>
        <a:lstStyle/>
        <a:p>
          <a:endParaRPr lang="es-ES"/>
        </a:p>
      </dgm:t>
    </dgm:pt>
    <dgm:pt modelId="{B422D28F-D29B-4A96-9E21-12C81289A01B}" type="pres">
      <dgm:prSet presAssocID="{DB1C4C67-6F47-41E0-9BBB-D3EEC1164952}" presName="childShp" presStyleLbl="bgAccFollowNode1" presStyleIdx="3" presStyleCnt="4">
        <dgm:presLayoutVars>
          <dgm:bulletEnabled val="1"/>
        </dgm:presLayoutVars>
      </dgm:prSet>
      <dgm:spPr/>
      <dgm:t>
        <a:bodyPr/>
        <a:lstStyle/>
        <a:p>
          <a:endParaRPr lang="es-ES"/>
        </a:p>
      </dgm:t>
    </dgm:pt>
  </dgm:ptLst>
  <dgm:cxnLst>
    <dgm:cxn modelId="{324B4F56-9D07-40E7-9281-CFE73ACC67E2}" srcId="{CE06C024-08D5-4FEB-82F3-25393F7C9124}" destId="{D2B48A97-FD06-4261-9023-93EE347AE12D}" srcOrd="0" destOrd="0" parTransId="{54A3B003-F9EF-4FFB-A42B-D64550F7B6F1}" sibTransId="{4118C19F-4767-4757-82B9-1F14B7A48824}"/>
    <dgm:cxn modelId="{FFAC001E-5E3D-4AA9-A33B-3A19248E1E69}" srcId="{9C8E6703-207A-48AC-88FF-B932C973C0AE}" destId="{9BD8EC33-FA0B-420C-B23B-B8634AAA5497}" srcOrd="0" destOrd="0" parTransId="{DAA21DCE-6A9D-4469-810F-5859DDD51C97}" sibTransId="{8B35D7EB-F777-4E1A-B720-47F880827F7E}"/>
    <dgm:cxn modelId="{B3EF9FF7-4354-441F-B135-D29E5BD7FF9F}" type="presOf" srcId="{9C8E6703-207A-48AC-88FF-B932C973C0AE}" destId="{03FCAE33-579C-44A3-BFF1-E91BBA2F8EF2}" srcOrd="0" destOrd="0" presId="urn:microsoft.com/office/officeart/2005/8/layout/vList6"/>
    <dgm:cxn modelId="{607DD08B-B89F-4A7B-BDF3-AB595708CC92}" type="presOf" srcId="{D2B48A97-FD06-4261-9023-93EE347AE12D}" destId="{1D95E67A-D42D-4CDF-B386-472B12DB3B73}" srcOrd="0" destOrd="0" presId="urn:microsoft.com/office/officeart/2005/8/layout/vList6"/>
    <dgm:cxn modelId="{289C76A7-9B53-4726-A73C-DF6B91ED0827}" srcId="{50E1418D-84B1-40CE-BC5F-58F8FF9A9957}" destId="{9C8E6703-207A-48AC-88FF-B932C973C0AE}" srcOrd="2" destOrd="0" parTransId="{7FDFCBC9-6C38-441E-A291-A40B595BC735}" sibTransId="{83D829A8-983E-468F-9B01-2EFA23EE9C97}"/>
    <dgm:cxn modelId="{1C94D2F5-CA92-49F3-9D7E-B8E4C38E5ADF}" srcId="{50E1418D-84B1-40CE-BC5F-58F8FF9A9957}" destId="{CE06C024-08D5-4FEB-82F3-25393F7C9124}" srcOrd="1" destOrd="0" parTransId="{22B8BC1B-ADC5-42C1-8A70-D81F99C8DD92}" sibTransId="{1D98AA6F-A19B-47AE-8A29-171013AC2A21}"/>
    <dgm:cxn modelId="{28D0C7D2-5422-493C-BF64-CF5E57A6413A}" type="presOf" srcId="{CE06C024-08D5-4FEB-82F3-25393F7C9124}" destId="{C8A3E979-0689-40B6-B53B-5998C4659E81}" srcOrd="0" destOrd="0" presId="urn:microsoft.com/office/officeart/2005/8/layout/vList6"/>
    <dgm:cxn modelId="{36E6A52C-0A7D-43D7-AE4A-D307394D027E}" type="presOf" srcId="{9BD8EC33-FA0B-420C-B23B-B8634AAA5497}" destId="{78B29107-7695-4714-B6C6-5E8FBDDBCD2F}" srcOrd="0" destOrd="0" presId="urn:microsoft.com/office/officeart/2005/8/layout/vList6"/>
    <dgm:cxn modelId="{8903FB73-E67D-4324-A2D8-FC3CFE6FD9F0}" srcId="{50E1418D-84B1-40CE-BC5F-58F8FF9A9957}" destId="{8610745E-F445-4CFB-9DD1-0D1D9F61C5E8}" srcOrd="0" destOrd="0" parTransId="{737849DA-00E6-40B6-835A-245711186279}" sibTransId="{D7B89E2B-CFA0-48C5-9446-F079512B29CC}"/>
    <dgm:cxn modelId="{F6443D03-DC38-4963-B8AF-2B457FB9200D}" type="presOf" srcId="{50E1418D-84B1-40CE-BC5F-58F8FF9A9957}" destId="{B794598B-67D2-4F12-9028-CE641BC99154}" srcOrd="0" destOrd="0" presId="urn:microsoft.com/office/officeart/2005/8/layout/vList6"/>
    <dgm:cxn modelId="{F871270B-DC1A-4408-8E07-D83DAEB50F1D}" srcId="{DB1C4C67-6F47-41E0-9BBB-D3EEC1164952}" destId="{86EDDF8D-5A64-4F25-B0C0-43378FD3E36F}" srcOrd="0" destOrd="0" parTransId="{DF2A9DA7-996B-43C2-805D-F330A9187144}" sibTransId="{2B7C78BD-6DDE-4E93-BF46-0BE41C652E74}"/>
    <dgm:cxn modelId="{6D35AB88-1994-4C16-B027-ACF3F2AB8A5D}" type="presOf" srcId="{DB1C4C67-6F47-41E0-9BBB-D3EEC1164952}" destId="{BD2D000D-C0D7-468C-9020-43A7BF7E1536}" srcOrd="0" destOrd="0" presId="urn:microsoft.com/office/officeart/2005/8/layout/vList6"/>
    <dgm:cxn modelId="{C30E2C80-3984-4C7B-A695-469ABF3F1AE5}" srcId="{50E1418D-84B1-40CE-BC5F-58F8FF9A9957}" destId="{DB1C4C67-6F47-41E0-9BBB-D3EEC1164952}" srcOrd="3" destOrd="0" parTransId="{5909A49F-BA1D-4E60-BABB-0570887BE889}" sibTransId="{D462C466-8AA7-4DDE-A49B-9F917ABF10F5}"/>
    <dgm:cxn modelId="{2CD06290-0B75-4DF7-9C58-CF37A57AD532}" type="presOf" srcId="{8610745E-F445-4CFB-9DD1-0D1D9F61C5E8}" destId="{59D53A1C-B78C-46A1-87AF-471436ECE51D}" srcOrd="0" destOrd="0" presId="urn:microsoft.com/office/officeart/2005/8/layout/vList6"/>
    <dgm:cxn modelId="{F1711790-EAA5-4AFC-9084-25EF90A2B4E3}" srcId="{8610745E-F445-4CFB-9DD1-0D1D9F61C5E8}" destId="{28DB8F70-56C9-4EDC-8DF3-8FCC605C6FE2}" srcOrd="0" destOrd="0" parTransId="{792D352E-6706-4A6C-9222-5D231270E269}" sibTransId="{85C52E8C-F29B-4A3A-83AB-8C3E42753B80}"/>
    <dgm:cxn modelId="{F6169D81-FF33-481C-8D2E-F40DF9976D98}" type="presOf" srcId="{86EDDF8D-5A64-4F25-B0C0-43378FD3E36F}" destId="{B422D28F-D29B-4A96-9E21-12C81289A01B}" srcOrd="0" destOrd="0" presId="urn:microsoft.com/office/officeart/2005/8/layout/vList6"/>
    <dgm:cxn modelId="{19FB374F-2C80-4395-ADAF-AC12A9ACE27D}" type="presOf" srcId="{28DB8F70-56C9-4EDC-8DF3-8FCC605C6FE2}" destId="{9869F90F-307B-480A-9985-9F6E810AC48F}" srcOrd="0" destOrd="0" presId="urn:microsoft.com/office/officeart/2005/8/layout/vList6"/>
    <dgm:cxn modelId="{1FBDDD4D-1743-41E8-AF02-94918917CCA7}" type="presParOf" srcId="{B794598B-67D2-4F12-9028-CE641BC99154}" destId="{ABB750F2-80D0-4B76-A84A-521B2713AA3F}" srcOrd="0" destOrd="0" presId="urn:microsoft.com/office/officeart/2005/8/layout/vList6"/>
    <dgm:cxn modelId="{A76C4012-B3DE-4FA5-A4AF-1B042C6D369C}" type="presParOf" srcId="{ABB750F2-80D0-4B76-A84A-521B2713AA3F}" destId="{59D53A1C-B78C-46A1-87AF-471436ECE51D}" srcOrd="0" destOrd="0" presId="urn:microsoft.com/office/officeart/2005/8/layout/vList6"/>
    <dgm:cxn modelId="{91EBCE33-6D11-47E2-8F5F-945BAFE4C7E7}" type="presParOf" srcId="{ABB750F2-80D0-4B76-A84A-521B2713AA3F}" destId="{9869F90F-307B-480A-9985-9F6E810AC48F}" srcOrd="1" destOrd="0" presId="urn:microsoft.com/office/officeart/2005/8/layout/vList6"/>
    <dgm:cxn modelId="{F3197FC2-6F36-46E7-8502-4EECB4ACFF83}" type="presParOf" srcId="{B794598B-67D2-4F12-9028-CE641BC99154}" destId="{E606AE50-351C-4043-AADA-99DB6E3D7D01}" srcOrd="1" destOrd="0" presId="urn:microsoft.com/office/officeart/2005/8/layout/vList6"/>
    <dgm:cxn modelId="{71CA1C09-620B-4455-9FA4-106E563F0D0A}" type="presParOf" srcId="{B794598B-67D2-4F12-9028-CE641BC99154}" destId="{27689848-A337-47CB-853D-680D6E2D5F7F}" srcOrd="2" destOrd="0" presId="urn:microsoft.com/office/officeart/2005/8/layout/vList6"/>
    <dgm:cxn modelId="{09E34C8D-9484-44FB-8028-E92F1ECA490C}" type="presParOf" srcId="{27689848-A337-47CB-853D-680D6E2D5F7F}" destId="{C8A3E979-0689-40B6-B53B-5998C4659E81}" srcOrd="0" destOrd="0" presId="urn:microsoft.com/office/officeart/2005/8/layout/vList6"/>
    <dgm:cxn modelId="{B146FA8B-E96F-4A1F-BDC3-8E7C87F43FD6}" type="presParOf" srcId="{27689848-A337-47CB-853D-680D6E2D5F7F}" destId="{1D95E67A-D42D-4CDF-B386-472B12DB3B73}" srcOrd="1" destOrd="0" presId="urn:microsoft.com/office/officeart/2005/8/layout/vList6"/>
    <dgm:cxn modelId="{0C699EF6-CA5A-42C2-AE9D-940E607C13CE}" type="presParOf" srcId="{B794598B-67D2-4F12-9028-CE641BC99154}" destId="{A32DF662-A8CC-4CB0-A3A9-19C1D6371D0E}" srcOrd="3" destOrd="0" presId="urn:microsoft.com/office/officeart/2005/8/layout/vList6"/>
    <dgm:cxn modelId="{05B5C0BE-AE7E-4FCD-89E9-75019FEED688}" type="presParOf" srcId="{B794598B-67D2-4F12-9028-CE641BC99154}" destId="{B3E1BEDF-FC4E-4FAA-8C83-28C22645B07A}" srcOrd="4" destOrd="0" presId="urn:microsoft.com/office/officeart/2005/8/layout/vList6"/>
    <dgm:cxn modelId="{FC52BA21-FF40-4A4C-B783-2C7A85B5FCEF}" type="presParOf" srcId="{B3E1BEDF-FC4E-4FAA-8C83-28C22645B07A}" destId="{03FCAE33-579C-44A3-BFF1-E91BBA2F8EF2}" srcOrd="0" destOrd="0" presId="urn:microsoft.com/office/officeart/2005/8/layout/vList6"/>
    <dgm:cxn modelId="{30FFD299-65EC-4CA5-A9D1-991ED53A852F}" type="presParOf" srcId="{B3E1BEDF-FC4E-4FAA-8C83-28C22645B07A}" destId="{78B29107-7695-4714-B6C6-5E8FBDDBCD2F}" srcOrd="1" destOrd="0" presId="urn:microsoft.com/office/officeart/2005/8/layout/vList6"/>
    <dgm:cxn modelId="{7D0C63A4-21EF-4064-B009-00486014FFA7}" type="presParOf" srcId="{B794598B-67D2-4F12-9028-CE641BC99154}" destId="{A9A874E0-4D60-4259-8063-38066B5F21AC}" srcOrd="5" destOrd="0" presId="urn:microsoft.com/office/officeart/2005/8/layout/vList6"/>
    <dgm:cxn modelId="{3083B766-8951-4C8F-AB9A-7A811678F2D6}" type="presParOf" srcId="{B794598B-67D2-4F12-9028-CE641BC99154}" destId="{CE9B3510-6E31-4506-8829-46BBC36C4634}" srcOrd="6" destOrd="0" presId="urn:microsoft.com/office/officeart/2005/8/layout/vList6"/>
    <dgm:cxn modelId="{9DF79798-1753-41AD-A674-AD755E04B300}" type="presParOf" srcId="{CE9B3510-6E31-4506-8829-46BBC36C4634}" destId="{BD2D000D-C0D7-468C-9020-43A7BF7E1536}" srcOrd="0" destOrd="0" presId="urn:microsoft.com/office/officeart/2005/8/layout/vList6"/>
    <dgm:cxn modelId="{A8061474-757E-4B2C-AFB6-844E688450E7}" type="presParOf" srcId="{CE9B3510-6E31-4506-8829-46BBC36C4634}" destId="{B422D28F-D29B-4A96-9E21-12C81289A01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CF1D74C-AD61-4AAC-9FAD-5A20E0CBFCF7}"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ES"/>
        </a:p>
      </dgm:t>
    </dgm:pt>
    <dgm:pt modelId="{6A09B68F-C1F2-4881-816D-AD05489114D7}">
      <dgm:prSet phldrT="[Text]" custT="1"/>
      <dgm:spPr/>
      <dgm:t>
        <a:bodyPr/>
        <a:lstStyle/>
        <a:p>
          <a:r>
            <a:rPr lang="es-ES" sz="4000" dirty="0"/>
            <a:t>Objetivos</a:t>
          </a:r>
        </a:p>
      </dgm:t>
    </dgm:pt>
    <dgm:pt modelId="{2B06ECEA-5306-4982-81E5-3F7028CB57C5}" type="parTrans" cxnId="{9C708DC3-D1DB-4A4B-9898-1839C553159B}">
      <dgm:prSet/>
      <dgm:spPr/>
      <dgm:t>
        <a:bodyPr/>
        <a:lstStyle/>
        <a:p>
          <a:endParaRPr lang="es-ES"/>
        </a:p>
      </dgm:t>
    </dgm:pt>
    <dgm:pt modelId="{ACD4BDA5-07A9-44BC-9694-8C9A7E8B55FE}" type="sibTrans" cxnId="{9C708DC3-D1DB-4A4B-9898-1839C553159B}">
      <dgm:prSet/>
      <dgm:spPr/>
      <dgm:t>
        <a:bodyPr/>
        <a:lstStyle/>
        <a:p>
          <a:endParaRPr lang="es-ES"/>
        </a:p>
      </dgm:t>
    </dgm:pt>
    <dgm:pt modelId="{0AE02311-F893-430B-8158-11165BAC1B98}">
      <dgm:prSet phldrT="[Text]" custT="1"/>
      <dgm:spPr/>
      <dgm:t>
        <a:bodyPr/>
        <a:lstStyle/>
        <a:p>
          <a:pPr>
            <a:buFont typeface="Symbol" panose="05050102010706020507" pitchFamily="18" charset="2"/>
            <a:buChar char=""/>
          </a:pPr>
          <a:r>
            <a:rPr lang="es-ES" sz="1600" dirty="0"/>
            <a:t>Alternativas de financiamiento por fuentes externas</a:t>
          </a:r>
        </a:p>
      </dgm:t>
    </dgm:pt>
    <dgm:pt modelId="{24BA0387-DAB6-4814-B04F-BDA91EC6351F}" type="parTrans" cxnId="{A026DF93-442F-4FA8-B3ED-56BF2654FF68}">
      <dgm:prSet/>
      <dgm:spPr/>
      <dgm:t>
        <a:bodyPr/>
        <a:lstStyle/>
        <a:p>
          <a:endParaRPr lang="es-ES"/>
        </a:p>
      </dgm:t>
    </dgm:pt>
    <dgm:pt modelId="{325BAC39-F478-43E1-9F9F-1CC186258CB5}" type="sibTrans" cxnId="{A026DF93-442F-4FA8-B3ED-56BF2654FF68}">
      <dgm:prSet/>
      <dgm:spPr/>
      <dgm:t>
        <a:bodyPr/>
        <a:lstStyle/>
        <a:p>
          <a:endParaRPr lang="es-ES"/>
        </a:p>
      </dgm:t>
    </dgm:pt>
    <dgm:pt modelId="{031D7018-16B5-4F8A-84AF-47B9A95614D6}">
      <dgm:prSet phldrT="[Text]" custT="1"/>
      <dgm:spPr/>
      <dgm:t>
        <a:bodyPr/>
        <a:lstStyle/>
        <a:p>
          <a:r>
            <a:rPr lang="es-ES" sz="1800" dirty="0"/>
            <a:t>Financiamiento del capital de trabajo</a:t>
          </a:r>
        </a:p>
      </dgm:t>
    </dgm:pt>
    <dgm:pt modelId="{C5ECA2F1-C480-4625-A986-9252CFC05BF2}" type="parTrans" cxnId="{A4589FF5-590E-44D7-9508-936AFEA67FD4}">
      <dgm:prSet/>
      <dgm:spPr/>
      <dgm:t>
        <a:bodyPr/>
        <a:lstStyle/>
        <a:p>
          <a:endParaRPr lang="es-ES"/>
        </a:p>
      </dgm:t>
    </dgm:pt>
    <dgm:pt modelId="{96601B7D-5C99-4CBF-812D-705CB0D8ABB6}" type="sibTrans" cxnId="{A4589FF5-590E-44D7-9508-936AFEA67FD4}">
      <dgm:prSet/>
      <dgm:spPr/>
      <dgm:t>
        <a:bodyPr/>
        <a:lstStyle/>
        <a:p>
          <a:endParaRPr lang="es-ES"/>
        </a:p>
      </dgm:t>
    </dgm:pt>
    <dgm:pt modelId="{4483EB91-F3EB-4625-9E50-CF0E6EF3315D}" type="pres">
      <dgm:prSet presAssocID="{FCF1D74C-AD61-4AAC-9FAD-5A20E0CBFCF7}" presName="Name0" presStyleCnt="0">
        <dgm:presLayoutVars>
          <dgm:chPref val="1"/>
          <dgm:dir/>
          <dgm:animOne val="branch"/>
          <dgm:animLvl val="lvl"/>
          <dgm:resizeHandles val="exact"/>
        </dgm:presLayoutVars>
      </dgm:prSet>
      <dgm:spPr/>
      <dgm:t>
        <a:bodyPr/>
        <a:lstStyle/>
        <a:p>
          <a:endParaRPr lang="es-ES"/>
        </a:p>
      </dgm:t>
    </dgm:pt>
    <dgm:pt modelId="{1574B91A-5592-499E-8E54-A1F1DC62FB67}" type="pres">
      <dgm:prSet presAssocID="{6A09B68F-C1F2-4881-816D-AD05489114D7}" presName="root1" presStyleCnt="0"/>
      <dgm:spPr/>
    </dgm:pt>
    <dgm:pt modelId="{AC10A92C-9680-4B0B-849F-B757E9DB2351}" type="pres">
      <dgm:prSet presAssocID="{6A09B68F-C1F2-4881-816D-AD05489114D7}" presName="LevelOneTextNode" presStyleLbl="node0" presStyleIdx="0" presStyleCnt="1" custLinFactNeighborX="9181" custLinFactNeighborY="-11589">
        <dgm:presLayoutVars>
          <dgm:chPref val="3"/>
        </dgm:presLayoutVars>
      </dgm:prSet>
      <dgm:spPr/>
      <dgm:t>
        <a:bodyPr/>
        <a:lstStyle/>
        <a:p>
          <a:endParaRPr lang="es-ES"/>
        </a:p>
      </dgm:t>
    </dgm:pt>
    <dgm:pt modelId="{A63510FC-4B9E-4B10-BA61-7F249ECF46AC}" type="pres">
      <dgm:prSet presAssocID="{6A09B68F-C1F2-4881-816D-AD05489114D7}" presName="level2hierChild" presStyleCnt="0"/>
      <dgm:spPr/>
    </dgm:pt>
    <dgm:pt modelId="{3024C0A7-7AB2-4775-A202-898E0A808C07}" type="pres">
      <dgm:prSet presAssocID="{24BA0387-DAB6-4814-B04F-BDA91EC6351F}" presName="conn2-1" presStyleLbl="parChTrans1D2" presStyleIdx="0" presStyleCnt="2"/>
      <dgm:spPr/>
      <dgm:t>
        <a:bodyPr/>
        <a:lstStyle/>
        <a:p>
          <a:endParaRPr lang="es-ES"/>
        </a:p>
      </dgm:t>
    </dgm:pt>
    <dgm:pt modelId="{280870CA-AD59-4B9C-BD51-2EA486B2778D}" type="pres">
      <dgm:prSet presAssocID="{24BA0387-DAB6-4814-B04F-BDA91EC6351F}" presName="connTx" presStyleLbl="parChTrans1D2" presStyleIdx="0" presStyleCnt="2"/>
      <dgm:spPr/>
      <dgm:t>
        <a:bodyPr/>
        <a:lstStyle/>
        <a:p>
          <a:endParaRPr lang="es-ES"/>
        </a:p>
      </dgm:t>
    </dgm:pt>
    <dgm:pt modelId="{446A7A59-55F0-4281-87F7-1C04F5279800}" type="pres">
      <dgm:prSet presAssocID="{0AE02311-F893-430B-8158-11165BAC1B98}" presName="root2" presStyleCnt="0"/>
      <dgm:spPr/>
    </dgm:pt>
    <dgm:pt modelId="{8B4A9EDC-0905-4482-9344-F04012B9FF18}" type="pres">
      <dgm:prSet presAssocID="{0AE02311-F893-430B-8158-11165BAC1B98}" presName="LevelTwoTextNode" presStyleLbl="node2" presStyleIdx="0" presStyleCnt="2" custScaleX="136278">
        <dgm:presLayoutVars>
          <dgm:chPref val="3"/>
        </dgm:presLayoutVars>
      </dgm:prSet>
      <dgm:spPr/>
      <dgm:t>
        <a:bodyPr/>
        <a:lstStyle/>
        <a:p>
          <a:endParaRPr lang="es-ES"/>
        </a:p>
      </dgm:t>
    </dgm:pt>
    <dgm:pt modelId="{D18C359D-F9E2-4BDF-96C6-072E4D65B884}" type="pres">
      <dgm:prSet presAssocID="{0AE02311-F893-430B-8158-11165BAC1B98}" presName="level3hierChild" presStyleCnt="0"/>
      <dgm:spPr/>
    </dgm:pt>
    <dgm:pt modelId="{798303B2-7BB5-4EB3-A312-675808115532}" type="pres">
      <dgm:prSet presAssocID="{C5ECA2F1-C480-4625-A986-9252CFC05BF2}" presName="conn2-1" presStyleLbl="parChTrans1D2" presStyleIdx="1" presStyleCnt="2"/>
      <dgm:spPr/>
      <dgm:t>
        <a:bodyPr/>
        <a:lstStyle/>
        <a:p>
          <a:endParaRPr lang="es-ES"/>
        </a:p>
      </dgm:t>
    </dgm:pt>
    <dgm:pt modelId="{392660CF-8678-4071-B960-03800B0C35D4}" type="pres">
      <dgm:prSet presAssocID="{C5ECA2F1-C480-4625-A986-9252CFC05BF2}" presName="connTx" presStyleLbl="parChTrans1D2" presStyleIdx="1" presStyleCnt="2"/>
      <dgm:spPr/>
      <dgm:t>
        <a:bodyPr/>
        <a:lstStyle/>
        <a:p>
          <a:endParaRPr lang="es-ES"/>
        </a:p>
      </dgm:t>
    </dgm:pt>
    <dgm:pt modelId="{25EF4C8B-6B68-4CE7-AD69-AA7EA772E29A}" type="pres">
      <dgm:prSet presAssocID="{031D7018-16B5-4F8A-84AF-47B9A95614D6}" presName="root2" presStyleCnt="0"/>
      <dgm:spPr/>
    </dgm:pt>
    <dgm:pt modelId="{198918D7-E245-4E24-A2E3-E0693189E9E1}" type="pres">
      <dgm:prSet presAssocID="{031D7018-16B5-4F8A-84AF-47B9A95614D6}" presName="LevelTwoTextNode" presStyleLbl="node2" presStyleIdx="1" presStyleCnt="2" custScaleX="137171" custScaleY="169380">
        <dgm:presLayoutVars>
          <dgm:chPref val="3"/>
        </dgm:presLayoutVars>
      </dgm:prSet>
      <dgm:spPr/>
      <dgm:t>
        <a:bodyPr/>
        <a:lstStyle/>
        <a:p>
          <a:endParaRPr lang="es-ES"/>
        </a:p>
      </dgm:t>
    </dgm:pt>
    <dgm:pt modelId="{F2B1AF58-F156-4A6D-B52D-E2A1444A3B39}" type="pres">
      <dgm:prSet presAssocID="{031D7018-16B5-4F8A-84AF-47B9A95614D6}" presName="level3hierChild" presStyleCnt="0"/>
      <dgm:spPr/>
    </dgm:pt>
  </dgm:ptLst>
  <dgm:cxnLst>
    <dgm:cxn modelId="{9957A5B0-70CC-4A1A-99EE-C579F47E465A}" type="presOf" srcId="{24BA0387-DAB6-4814-B04F-BDA91EC6351F}" destId="{280870CA-AD59-4B9C-BD51-2EA486B2778D}" srcOrd="1" destOrd="0" presId="urn:microsoft.com/office/officeart/2008/layout/HorizontalMultiLevelHierarchy"/>
    <dgm:cxn modelId="{67331E02-7F76-4C5A-8648-56A43C88A11E}" type="presOf" srcId="{24BA0387-DAB6-4814-B04F-BDA91EC6351F}" destId="{3024C0A7-7AB2-4775-A202-898E0A808C07}" srcOrd="0" destOrd="0" presId="urn:microsoft.com/office/officeart/2008/layout/HorizontalMultiLevelHierarchy"/>
    <dgm:cxn modelId="{9C708DC3-D1DB-4A4B-9898-1839C553159B}" srcId="{FCF1D74C-AD61-4AAC-9FAD-5A20E0CBFCF7}" destId="{6A09B68F-C1F2-4881-816D-AD05489114D7}" srcOrd="0" destOrd="0" parTransId="{2B06ECEA-5306-4982-81E5-3F7028CB57C5}" sibTransId="{ACD4BDA5-07A9-44BC-9694-8C9A7E8B55FE}"/>
    <dgm:cxn modelId="{1F65AC4D-7F4B-4FFC-84F5-6F703F9A821E}" type="presOf" srcId="{FCF1D74C-AD61-4AAC-9FAD-5A20E0CBFCF7}" destId="{4483EB91-F3EB-4625-9E50-CF0E6EF3315D}" srcOrd="0" destOrd="0" presId="urn:microsoft.com/office/officeart/2008/layout/HorizontalMultiLevelHierarchy"/>
    <dgm:cxn modelId="{7C8E792A-EE45-4F1D-AB2F-0D78E5116EEF}" type="presOf" srcId="{C5ECA2F1-C480-4625-A986-9252CFC05BF2}" destId="{392660CF-8678-4071-B960-03800B0C35D4}" srcOrd="1" destOrd="0" presId="urn:microsoft.com/office/officeart/2008/layout/HorizontalMultiLevelHierarchy"/>
    <dgm:cxn modelId="{7C473D7F-C690-478A-BB57-B45EAA6DDBAE}" type="presOf" srcId="{031D7018-16B5-4F8A-84AF-47B9A95614D6}" destId="{198918D7-E245-4E24-A2E3-E0693189E9E1}" srcOrd="0" destOrd="0" presId="urn:microsoft.com/office/officeart/2008/layout/HorizontalMultiLevelHierarchy"/>
    <dgm:cxn modelId="{214656E6-10A6-49B1-860A-008BCD071CE2}" type="presOf" srcId="{C5ECA2F1-C480-4625-A986-9252CFC05BF2}" destId="{798303B2-7BB5-4EB3-A312-675808115532}" srcOrd="0" destOrd="0" presId="urn:microsoft.com/office/officeart/2008/layout/HorizontalMultiLevelHierarchy"/>
    <dgm:cxn modelId="{A026DF93-442F-4FA8-B3ED-56BF2654FF68}" srcId="{6A09B68F-C1F2-4881-816D-AD05489114D7}" destId="{0AE02311-F893-430B-8158-11165BAC1B98}" srcOrd="0" destOrd="0" parTransId="{24BA0387-DAB6-4814-B04F-BDA91EC6351F}" sibTransId="{325BAC39-F478-43E1-9F9F-1CC186258CB5}"/>
    <dgm:cxn modelId="{26A3633D-3768-4519-84A5-10927260465D}" type="presOf" srcId="{0AE02311-F893-430B-8158-11165BAC1B98}" destId="{8B4A9EDC-0905-4482-9344-F04012B9FF18}" srcOrd="0" destOrd="0" presId="urn:microsoft.com/office/officeart/2008/layout/HorizontalMultiLevelHierarchy"/>
    <dgm:cxn modelId="{A53FAA9E-554F-4D23-A339-AE45D8DEDF20}" type="presOf" srcId="{6A09B68F-C1F2-4881-816D-AD05489114D7}" destId="{AC10A92C-9680-4B0B-849F-B757E9DB2351}" srcOrd="0" destOrd="0" presId="urn:microsoft.com/office/officeart/2008/layout/HorizontalMultiLevelHierarchy"/>
    <dgm:cxn modelId="{A4589FF5-590E-44D7-9508-936AFEA67FD4}" srcId="{6A09B68F-C1F2-4881-816D-AD05489114D7}" destId="{031D7018-16B5-4F8A-84AF-47B9A95614D6}" srcOrd="1" destOrd="0" parTransId="{C5ECA2F1-C480-4625-A986-9252CFC05BF2}" sibTransId="{96601B7D-5C99-4CBF-812D-705CB0D8ABB6}"/>
    <dgm:cxn modelId="{AAB33776-E83A-4A62-913A-E7C4BCBDCA81}" type="presParOf" srcId="{4483EB91-F3EB-4625-9E50-CF0E6EF3315D}" destId="{1574B91A-5592-499E-8E54-A1F1DC62FB67}" srcOrd="0" destOrd="0" presId="urn:microsoft.com/office/officeart/2008/layout/HorizontalMultiLevelHierarchy"/>
    <dgm:cxn modelId="{EA4DD711-2445-42BB-A7EB-5045D85F91BA}" type="presParOf" srcId="{1574B91A-5592-499E-8E54-A1F1DC62FB67}" destId="{AC10A92C-9680-4B0B-849F-B757E9DB2351}" srcOrd="0" destOrd="0" presId="urn:microsoft.com/office/officeart/2008/layout/HorizontalMultiLevelHierarchy"/>
    <dgm:cxn modelId="{37FEE591-26A8-4415-9C88-B481BA95DD4F}" type="presParOf" srcId="{1574B91A-5592-499E-8E54-A1F1DC62FB67}" destId="{A63510FC-4B9E-4B10-BA61-7F249ECF46AC}" srcOrd="1" destOrd="0" presId="urn:microsoft.com/office/officeart/2008/layout/HorizontalMultiLevelHierarchy"/>
    <dgm:cxn modelId="{B13A4617-784A-4702-860E-2632BB695BF8}" type="presParOf" srcId="{A63510FC-4B9E-4B10-BA61-7F249ECF46AC}" destId="{3024C0A7-7AB2-4775-A202-898E0A808C07}" srcOrd="0" destOrd="0" presId="urn:microsoft.com/office/officeart/2008/layout/HorizontalMultiLevelHierarchy"/>
    <dgm:cxn modelId="{22183FA5-B464-46CD-8830-F5B3883FBC64}" type="presParOf" srcId="{3024C0A7-7AB2-4775-A202-898E0A808C07}" destId="{280870CA-AD59-4B9C-BD51-2EA486B2778D}" srcOrd="0" destOrd="0" presId="urn:microsoft.com/office/officeart/2008/layout/HorizontalMultiLevelHierarchy"/>
    <dgm:cxn modelId="{6450347F-F856-45B9-8F13-58F18953E556}" type="presParOf" srcId="{A63510FC-4B9E-4B10-BA61-7F249ECF46AC}" destId="{446A7A59-55F0-4281-87F7-1C04F5279800}" srcOrd="1" destOrd="0" presId="urn:microsoft.com/office/officeart/2008/layout/HorizontalMultiLevelHierarchy"/>
    <dgm:cxn modelId="{4CE0A197-2326-4A7B-B6A0-BC136B83F504}" type="presParOf" srcId="{446A7A59-55F0-4281-87F7-1C04F5279800}" destId="{8B4A9EDC-0905-4482-9344-F04012B9FF18}" srcOrd="0" destOrd="0" presId="urn:microsoft.com/office/officeart/2008/layout/HorizontalMultiLevelHierarchy"/>
    <dgm:cxn modelId="{BDF38F90-46A1-4B45-980D-A637063FD361}" type="presParOf" srcId="{446A7A59-55F0-4281-87F7-1C04F5279800}" destId="{D18C359D-F9E2-4BDF-96C6-072E4D65B884}" srcOrd="1" destOrd="0" presId="urn:microsoft.com/office/officeart/2008/layout/HorizontalMultiLevelHierarchy"/>
    <dgm:cxn modelId="{A4E25009-FDF8-46DE-992E-5A374803D4AB}" type="presParOf" srcId="{A63510FC-4B9E-4B10-BA61-7F249ECF46AC}" destId="{798303B2-7BB5-4EB3-A312-675808115532}" srcOrd="2" destOrd="0" presId="urn:microsoft.com/office/officeart/2008/layout/HorizontalMultiLevelHierarchy"/>
    <dgm:cxn modelId="{BFCB02D6-D576-4E8D-A3F0-07A4CE3C3EF4}" type="presParOf" srcId="{798303B2-7BB5-4EB3-A312-675808115532}" destId="{392660CF-8678-4071-B960-03800B0C35D4}" srcOrd="0" destOrd="0" presId="urn:microsoft.com/office/officeart/2008/layout/HorizontalMultiLevelHierarchy"/>
    <dgm:cxn modelId="{0703732B-DB9C-41F2-A463-A93772F1F01D}" type="presParOf" srcId="{A63510FC-4B9E-4B10-BA61-7F249ECF46AC}" destId="{25EF4C8B-6B68-4CE7-AD69-AA7EA772E29A}" srcOrd="3" destOrd="0" presId="urn:microsoft.com/office/officeart/2008/layout/HorizontalMultiLevelHierarchy"/>
    <dgm:cxn modelId="{87D8167B-7DFC-490D-82A1-3AFD61B71763}" type="presParOf" srcId="{25EF4C8B-6B68-4CE7-AD69-AA7EA772E29A}" destId="{198918D7-E245-4E24-A2E3-E0693189E9E1}" srcOrd="0" destOrd="0" presId="urn:microsoft.com/office/officeart/2008/layout/HorizontalMultiLevelHierarchy"/>
    <dgm:cxn modelId="{0A774BEB-06F5-4348-A0C8-6E0E3D6158B0}" type="presParOf" srcId="{25EF4C8B-6B68-4CE7-AD69-AA7EA772E29A}" destId="{F2B1AF58-F156-4A6D-B52D-E2A1444A3B3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377D6-93D2-4837-A8FF-D9BB3BBAAEA8}">
      <dsp:nvSpPr>
        <dsp:cNvPr id="0" name=""/>
        <dsp:cNvSpPr/>
      </dsp:nvSpPr>
      <dsp:spPr>
        <a:xfrm>
          <a:off x="1908175" y="539437"/>
          <a:ext cx="2021085" cy="134806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s-EC" sz="1400" kern="1200" dirty="0"/>
            <a:t>Las industrias del sector lácteo dentro de la provincias del Carchi.</a:t>
          </a:r>
        </a:p>
      </dsp:txBody>
      <dsp:txXfrm>
        <a:off x="2231548" y="539437"/>
        <a:ext cx="1697712" cy="1348064"/>
      </dsp:txXfrm>
    </dsp:sp>
    <dsp:sp modelId="{5C8A00F5-DA68-452B-A09E-54A189E4B4E2}">
      <dsp:nvSpPr>
        <dsp:cNvPr id="0" name=""/>
        <dsp:cNvSpPr/>
      </dsp:nvSpPr>
      <dsp:spPr>
        <a:xfrm>
          <a:off x="830262" y="481"/>
          <a:ext cx="1347390" cy="134739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s-EC" sz="1300" kern="1200" dirty="0"/>
            <a:t>POBLACIÓN</a:t>
          </a:r>
        </a:p>
      </dsp:txBody>
      <dsp:txXfrm>
        <a:off x="1027583" y="197802"/>
        <a:ext cx="952748" cy="952748"/>
      </dsp:txXfrm>
    </dsp:sp>
    <dsp:sp modelId="{8AA80281-D6CC-4889-938A-B97967595A3E}">
      <dsp:nvSpPr>
        <dsp:cNvPr id="0" name=""/>
        <dsp:cNvSpPr/>
      </dsp:nvSpPr>
      <dsp:spPr>
        <a:xfrm>
          <a:off x="5276651" y="539437"/>
          <a:ext cx="2021085" cy="1348064"/>
        </a:xfrm>
        <a:prstGeom prst="rect">
          <a:avLst/>
        </a:prstGeom>
        <a:solidFill>
          <a:schemeClr val="accent3">
            <a:tint val="40000"/>
            <a:alpha val="90000"/>
            <a:hueOff val="3723978"/>
            <a:satOff val="-32440"/>
            <a:lumOff val="18"/>
            <a:alphaOff val="0"/>
          </a:schemeClr>
        </a:solidFill>
        <a:ln w="12700" cap="flat" cmpd="sng" algn="ctr">
          <a:solidFill>
            <a:schemeClr val="accent3">
              <a:tint val="40000"/>
              <a:alpha val="90000"/>
              <a:hueOff val="3723978"/>
              <a:satOff val="-32440"/>
              <a:lumOff val="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s-EC" sz="1400" kern="1200" dirty="0"/>
            <a:t>Por contar con una población pequeña o reducida se considera trabajar con el 100% de la población</a:t>
          </a:r>
        </a:p>
      </dsp:txBody>
      <dsp:txXfrm>
        <a:off x="5600025" y="539437"/>
        <a:ext cx="1697712" cy="1348064"/>
      </dsp:txXfrm>
    </dsp:sp>
    <dsp:sp modelId="{E8C66221-3604-4C09-B1DF-0F247453E29D}">
      <dsp:nvSpPr>
        <dsp:cNvPr id="0" name=""/>
        <dsp:cNvSpPr/>
      </dsp:nvSpPr>
      <dsp:spPr>
        <a:xfrm>
          <a:off x="4241257" y="106804"/>
          <a:ext cx="1347390" cy="1347390"/>
        </a:xfrm>
        <a:prstGeom prst="ellipse">
          <a:avLst/>
        </a:prstGeom>
        <a:solidFill>
          <a:schemeClr val="accent3">
            <a:hueOff val="3108555"/>
            <a:satOff val="-45988"/>
            <a:lumOff val="86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s-EC" sz="1300" kern="1200" dirty="0"/>
            <a:t>MUESTRA</a:t>
          </a:r>
        </a:p>
      </dsp:txBody>
      <dsp:txXfrm>
        <a:off x="4438578" y="304125"/>
        <a:ext cx="952748" cy="9527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A99E5-DBD5-4131-90AA-42632812D5C3}">
      <dsp:nvSpPr>
        <dsp:cNvPr id="0" name=""/>
        <dsp:cNvSpPr/>
      </dsp:nvSpPr>
      <dsp:spPr>
        <a:xfrm>
          <a:off x="460" y="577927"/>
          <a:ext cx="1508440" cy="1508440"/>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kern="1200" dirty="0"/>
            <a:t>HIPÓTESIS</a:t>
          </a:r>
        </a:p>
      </dsp:txBody>
      <dsp:txXfrm>
        <a:off x="221366" y="798833"/>
        <a:ext cx="1066628" cy="1066628"/>
      </dsp:txXfrm>
    </dsp:sp>
    <dsp:sp modelId="{3360402D-9E55-47B9-A1FF-08859BA30C4B}">
      <dsp:nvSpPr>
        <dsp:cNvPr id="0" name=""/>
        <dsp:cNvSpPr/>
      </dsp:nvSpPr>
      <dsp:spPr>
        <a:xfrm rot="5400000">
          <a:off x="1633346" y="1132279"/>
          <a:ext cx="527954" cy="399736"/>
        </a:xfrm>
        <a:prstGeom prst="triangle">
          <a:avLst/>
        </a:prstGeom>
        <a:solidFill>
          <a:schemeClr val="accent2">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98F49F1C-6FA8-4584-AA70-5C68AB9C94A9}">
      <dsp:nvSpPr>
        <dsp:cNvPr id="0" name=""/>
        <dsp:cNvSpPr/>
      </dsp:nvSpPr>
      <dsp:spPr>
        <a:xfrm>
          <a:off x="2263120" y="577927"/>
          <a:ext cx="1508440" cy="1508440"/>
        </a:xfrm>
        <a:prstGeom prst="ellipse">
          <a:avLst/>
        </a:prstGeom>
        <a:solidFill>
          <a:schemeClr val="accent2">
            <a:hueOff val="-10351890"/>
            <a:satOff val="45859"/>
            <a:lumOff val="-1686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kern="1200" dirty="0"/>
            <a:t>H0: El Análisis Financiero permite acceder a fuentes de financiamiento que favorecen la obtención del capital de trabajo </a:t>
          </a:r>
          <a:endParaRPr lang="es-EC" sz="1000" b="0" kern="1200" dirty="0"/>
        </a:p>
      </dsp:txBody>
      <dsp:txXfrm>
        <a:off x="2484026" y="798833"/>
        <a:ext cx="1066628" cy="1066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6A5F1-3438-4131-9323-FF181BB6748E}">
      <dsp:nvSpPr>
        <dsp:cNvPr id="0" name=""/>
        <dsp:cNvSpPr/>
      </dsp:nvSpPr>
      <dsp:spPr>
        <a:xfrm>
          <a:off x="688468" y="407492"/>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Fuentes internas</a:t>
          </a:r>
        </a:p>
      </dsp:txBody>
      <dsp:txXfrm>
        <a:off x="709062" y="428086"/>
        <a:ext cx="1365077" cy="661944"/>
      </dsp:txXfrm>
    </dsp:sp>
    <dsp:sp modelId="{2944F619-3D01-4803-B33D-BDBE12A929E6}">
      <dsp:nvSpPr>
        <dsp:cNvPr id="0" name=""/>
        <dsp:cNvSpPr/>
      </dsp:nvSpPr>
      <dsp:spPr>
        <a:xfrm rot="19457599">
          <a:off x="2029623" y="543592"/>
          <a:ext cx="692728" cy="26630"/>
        </a:xfrm>
        <a:custGeom>
          <a:avLst/>
          <a:gdLst/>
          <a:ahLst/>
          <a:cxnLst/>
          <a:rect l="0" t="0" r="0" b="0"/>
          <a:pathLst>
            <a:path>
              <a:moveTo>
                <a:pt x="0" y="13315"/>
              </a:moveTo>
              <a:lnTo>
                <a:pt x="692728" y="1331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358669" y="539589"/>
        <a:ext cx="34636" cy="34636"/>
      </dsp:txXfrm>
    </dsp:sp>
    <dsp:sp modelId="{631DE31B-1AAA-4E95-A7BE-5A7EBDAE48C5}">
      <dsp:nvSpPr>
        <dsp:cNvPr id="0" name=""/>
        <dsp:cNvSpPr/>
      </dsp:nvSpPr>
      <dsp:spPr>
        <a:xfrm>
          <a:off x="2657240" y="3190"/>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b="1" i="1" kern="1200" dirty="0"/>
            <a:t>Aporte de socios o accionistas</a:t>
          </a:r>
          <a:endParaRPr lang="es-EC" sz="1600" kern="1200" dirty="0"/>
        </a:p>
      </dsp:txBody>
      <dsp:txXfrm>
        <a:off x="2677834" y="23784"/>
        <a:ext cx="1365077" cy="661944"/>
      </dsp:txXfrm>
    </dsp:sp>
    <dsp:sp modelId="{2D710662-1C58-4892-B65C-88284DB04BD3}">
      <dsp:nvSpPr>
        <dsp:cNvPr id="0" name=""/>
        <dsp:cNvSpPr/>
      </dsp:nvSpPr>
      <dsp:spPr>
        <a:xfrm rot="2142401">
          <a:off x="2029623" y="947893"/>
          <a:ext cx="692728" cy="26630"/>
        </a:xfrm>
        <a:custGeom>
          <a:avLst/>
          <a:gdLst/>
          <a:ahLst/>
          <a:cxnLst/>
          <a:rect l="0" t="0" r="0" b="0"/>
          <a:pathLst>
            <a:path>
              <a:moveTo>
                <a:pt x="0" y="13315"/>
              </a:moveTo>
              <a:lnTo>
                <a:pt x="692728" y="1331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358669" y="943891"/>
        <a:ext cx="34636" cy="34636"/>
      </dsp:txXfrm>
    </dsp:sp>
    <dsp:sp modelId="{01B8C4C9-30EF-4998-A363-80F2284E716D}">
      <dsp:nvSpPr>
        <dsp:cNvPr id="0" name=""/>
        <dsp:cNvSpPr/>
      </dsp:nvSpPr>
      <dsp:spPr>
        <a:xfrm>
          <a:off x="2657240" y="811793"/>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b="1" i="1" kern="1200" dirty="0"/>
            <a:t>Reinversión de utilidades</a:t>
          </a:r>
          <a:endParaRPr lang="es-EC" sz="1600" kern="1200" dirty="0"/>
        </a:p>
      </dsp:txBody>
      <dsp:txXfrm>
        <a:off x="2677834" y="832387"/>
        <a:ext cx="1365077" cy="661944"/>
      </dsp:txXfrm>
    </dsp:sp>
    <dsp:sp modelId="{4D76A76E-0A6E-43A2-8403-0CDB49CAC511}">
      <dsp:nvSpPr>
        <dsp:cNvPr id="0" name=""/>
        <dsp:cNvSpPr/>
      </dsp:nvSpPr>
      <dsp:spPr>
        <a:xfrm>
          <a:off x="688468" y="2833300"/>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Fuentes externas</a:t>
          </a:r>
        </a:p>
      </dsp:txBody>
      <dsp:txXfrm>
        <a:off x="709062" y="2853894"/>
        <a:ext cx="1365077" cy="661944"/>
      </dsp:txXfrm>
    </dsp:sp>
    <dsp:sp modelId="{FDF533AE-25A6-422E-AC63-F2CB1D45D744}">
      <dsp:nvSpPr>
        <dsp:cNvPr id="0" name=""/>
        <dsp:cNvSpPr/>
      </dsp:nvSpPr>
      <dsp:spPr>
        <a:xfrm rot="18289469">
          <a:off x="1883480" y="2767249"/>
          <a:ext cx="985013" cy="26630"/>
        </a:xfrm>
        <a:custGeom>
          <a:avLst/>
          <a:gdLst/>
          <a:ahLst/>
          <a:cxnLst/>
          <a:rect l="0" t="0" r="0" b="0"/>
          <a:pathLst>
            <a:path>
              <a:moveTo>
                <a:pt x="0" y="13315"/>
              </a:moveTo>
              <a:lnTo>
                <a:pt x="985013" y="1331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351362" y="2755940"/>
        <a:ext cx="49250" cy="49250"/>
      </dsp:txXfrm>
    </dsp:sp>
    <dsp:sp modelId="{028B4314-C842-49EB-ACDF-8735106B5317}">
      <dsp:nvSpPr>
        <dsp:cNvPr id="0" name=""/>
        <dsp:cNvSpPr/>
      </dsp:nvSpPr>
      <dsp:spPr>
        <a:xfrm>
          <a:off x="2657240" y="2024697"/>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Fuentes públicas</a:t>
          </a:r>
        </a:p>
      </dsp:txBody>
      <dsp:txXfrm>
        <a:off x="2677834" y="2045291"/>
        <a:ext cx="1365077" cy="661944"/>
      </dsp:txXfrm>
    </dsp:sp>
    <dsp:sp modelId="{451A6046-34FA-4CB6-AC54-0861F1639C3F}">
      <dsp:nvSpPr>
        <dsp:cNvPr id="0" name=""/>
        <dsp:cNvSpPr/>
      </dsp:nvSpPr>
      <dsp:spPr>
        <a:xfrm rot="19457599">
          <a:off x="3998395" y="2160797"/>
          <a:ext cx="692728" cy="26630"/>
        </a:xfrm>
        <a:custGeom>
          <a:avLst/>
          <a:gdLst/>
          <a:ahLst/>
          <a:cxnLst/>
          <a:rect l="0" t="0" r="0" b="0"/>
          <a:pathLst>
            <a:path>
              <a:moveTo>
                <a:pt x="0" y="13315"/>
              </a:moveTo>
              <a:lnTo>
                <a:pt x="692728" y="1331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327441" y="2156795"/>
        <a:ext cx="34636" cy="34636"/>
      </dsp:txXfrm>
    </dsp:sp>
    <dsp:sp modelId="{B7C7B89F-4ADB-4F57-97EA-9C03BF2E92D9}">
      <dsp:nvSpPr>
        <dsp:cNvPr id="0" name=""/>
        <dsp:cNvSpPr/>
      </dsp:nvSpPr>
      <dsp:spPr>
        <a:xfrm>
          <a:off x="4626012" y="1620396"/>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CNF</a:t>
          </a:r>
        </a:p>
      </dsp:txBody>
      <dsp:txXfrm>
        <a:off x="4646606" y="1640990"/>
        <a:ext cx="1365077" cy="661944"/>
      </dsp:txXfrm>
    </dsp:sp>
    <dsp:sp modelId="{4B05D989-E6D6-445F-AA67-AAB215D9D7D1}">
      <dsp:nvSpPr>
        <dsp:cNvPr id="0" name=""/>
        <dsp:cNvSpPr/>
      </dsp:nvSpPr>
      <dsp:spPr>
        <a:xfrm rot="2142401">
          <a:off x="3998395" y="2565099"/>
          <a:ext cx="692728" cy="26630"/>
        </a:xfrm>
        <a:custGeom>
          <a:avLst/>
          <a:gdLst/>
          <a:ahLst/>
          <a:cxnLst/>
          <a:rect l="0" t="0" r="0" b="0"/>
          <a:pathLst>
            <a:path>
              <a:moveTo>
                <a:pt x="0" y="13315"/>
              </a:moveTo>
              <a:lnTo>
                <a:pt x="692728" y="1331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327441" y="2561096"/>
        <a:ext cx="34636" cy="34636"/>
      </dsp:txXfrm>
    </dsp:sp>
    <dsp:sp modelId="{A1EA0619-754D-44D2-8CAB-C18F60A3E460}">
      <dsp:nvSpPr>
        <dsp:cNvPr id="0" name=""/>
        <dsp:cNvSpPr/>
      </dsp:nvSpPr>
      <dsp:spPr>
        <a:xfrm>
          <a:off x="4626012" y="2428998"/>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err="1"/>
            <a:t>Ban</a:t>
          </a:r>
          <a:r>
            <a:rPr lang="es-EC" sz="1600" kern="1200" dirty="0"/>
            <a:t> Ecuador</a:t>
          </a:r>
        </a:p>
      </dsp:txBody>
      <dsp:txXfrm>
        <a:off x="4646606" y="2449592"/>
        <a:ext cx="1365077" cy="661944"/>
      </dsp:txXfrm>
    </dsp:sp>
    <dsp:sp modelId="{80F5A7FD-897D-4894-8789-D16B31EBCEB0}">
      <dsp:nvSpPr>
        <dsp:cNvPr id="0" name=""/>
        <dsp:cNvSpPr/>
      </dsp:nvSpPr>
      <dsp:spPr>
        <a:xfrm rot="3310531">
          <a:off x="1883480" y="3575852"/>
          <a:ext cx="985013" cy="26630"/>
        </a:xfrm>
        <a:custGeom>
          <a:avLst/>
          <a:gdLst/>
          <a:ahLst/>
          <a:cxnLst/>
          <a:rect l="0" t="0" r="0" b="0"/>
          <a:pathLst>
            <a:path>
              <a:moveTo>
                <a:pt x="0" y="13315"/>
              </a:moveTo>
              <a:lnTo>
                <a:pt x="985013" y="1331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351362" y="3564542"/>
        <a:ext cx="49250" cy="49250"/>
      </dsp:txXfrm>
    </dsp:sp>
    <dsp:sp modelId="{2F908E4B-A4BE-479A-AC9B-BC908F947BCC}">
      <dsp:nvSpPr>
        <dsp:cNvPr id="0" name=""/>
        <dsp:cNvSpPr/>
      </dsp:nvSpPr>
      <dsp:spPr>
        <a:xfrm>
          <a:off x="2657240" y="3641903"/>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Fuentes privadas</a:t>
          </a:r>
        </a:p>
      </dsp:txBody>
      <dsp:txXfrm>
        <a:off x="2677834" y="3662497"/>
        <a:ext cx="1365077" cy="661944"/>
      </dsp:txXfrm>
    </dsp:sp>
    <dsp:sp modelId="{2530FCD0-2473-46C0-B5D5-19097E9945C7}">
      <dsp:nvSpPr>
        <dsp:cNvPr id="0" name=""/>
        <dsp:cNvSpPr/>
      </dsp:nvSpPr>
      <dsp:spPr>
        <a:xfrm rot="19457599">
          <a:off x="3998395" y="3778003"/>
          <a:ext cx="692728" cy="26630"/>
        </a:xfrm>
        <a:custGeom>
          <a:avLst/>
          <a:gdLst/>
          <a:ahLst/>
          <a:cxnLst/>
          <a:rect l="0" t="0" r="0" b="0"/>
          <a:pathLst>
            <a:path>
              <a:moveTo>
                <a:pt x="0" y="13315"/>
              </a:moveTo>
              <a:lnTo>
                <a:pt x="692728" y="1331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327441" y="3774000"/>
        <a:ext cx="34636" cy="34636"/>
      </dsp:txXfrm>
    </dsp:sp>
    <dsp:sp modelId="{7B272AD3-3893-46C8-94CE-D2F7A1A8B604}">
      <dsp:nvSpPr>
        <dsp:cNvPr id="0" name=""/>
        <dsp:cNvSpPr/>
      </dsp:nvSpPr>
      <dsp:spPr>
        <a:xfrm>
          <a:off x="4626012" y="3237601"/>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Crédito comercial</a:t>
          </a:r>
        </a:p>
      </dsp:txBody>
      <dsp:txXfrm>
        <a:off x="4646606" y="3258195"/>
        <a:ext cx="1365077" cy="661944"/>
      </dsp:txXfrm>
    </dsp:sp>
    <dsp:sp modelId="{EDFA25D0-C180-4261-8CD3-55579FA90355}">
      <dsp:nvSpPr>
        <dsp:cNvPr id="0" name=""/>
        <dsp:cNvSpPr/>
      </dsp:nvSpPr>
      <dsp:spPr>
        <a:xfrm rot="2142401">
          <a:off x="3998395" y="4182304"/>
          <a:ext cx="692728" cy="26630"/>
        </a:xfrm>
        <a:custGeom>
          <a:avLst/>
          <a:gdLst/>
          <a:ahLst/>
          <a:cxnLst/>
          <a:rect l="0" t="0" r="0" b="0"/>
          <a:pathLst>
            <a:path>
              <a:moveTo>
                <a:pt x="0" y="13315"/>
              </a:moveTo>
              <a:lnTo>
                <a:pt x="692728" y="1331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327441" y="4178301"/>
        <a:ext cx="34636" cy="34636"/>
      </dsp:txXfrm>
    </dsp:sp>
    <dsp:sp modelId="{EDF43562-F0C6-4364-BC1E-D7B8600FB4F4}">
      <dsp:nvSpPr>
        <dsp:cNvPr id="0" name=""/>
        <dsp:cNvSpPr/>
      </dsp:nvSpPr>
      <dsp:spPr>
        <a:xfrm>
          <a:off x="4626012" y="4046204"/>
          <a:ext cx="1406265" cy="703132"/>
        </a:xfrm>
        <a:prstGeom prst="roundRect">
          <a:avLst>
            <a:gd name="adj" fmla="val 10000"/>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EC" sz="1600" kern="1200" dirty="0"/>
            <a:t>Crédito bancario</a:t>
          </a:r>
        </a:p>
      </dsp:txBody>
      <dsp:txXfrm>
        <a:off x="4646606" y="4066798"/>
        <a:ext cx="1365077" cy="6619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46124"/>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46124"/>
          </a:xfrm>
          <a:prstGeom prst="rect">
            <a:avLst/>
          </a:prstGeom>
        </p:spPr>
        <p:txBody>
          <a:bodyPr vert="horz" lIns="91440" tIns="45720" rIns="91440" bIns="45720" rtlCol="0"/>
          <a:lstStyle>
            <a:lvl1pPr algn="r">
              <a:defRPr sz="1200"/>
            </a:lvl1pPr>
          </a:lstStyle>
          <a:p>
            <a:fld id="{AAE5B32E-1335-41DF-9D50-6D1A05130FEF}" type="datetimeFigureOut">
              <a:rPr lang="es-EC" smtClean="0"/>
              <a:t>11/07/2018</a:t>
            </a:fld>
            <a:endParaRPr lang="es-EC"/>
          </a:p>
        </p:txBody>
      </p:sp>
      <p:sp>
        <p:nvSpPr>
          <p:cNvPr id="4" name="Marcador de imagen de diapositiva 3"/>
          <p:cNvSpPr>
            <a:spLocks noGrp="1" noRot="1" noChangeAspect="1"/>
          </p:cNvSpPr>
          <p:nvPr>
            <p:ph type="sldImg" idx="2"/>
          </p:nvPr>
        </p:nvSpPr>
        <p:spPr>
          <a:xfrm>
            <a:off x="762000" y="1111250"/>
            <a:ext cx="5334000" cy="30003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279077"/>
            <a:ext cx="5486400" cy="3501063"/>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445466"/>
            <a:ext cx="2971800" cy="446123"/>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445466"/>
            <a:ext cx="2971800" cy="446123"/>
          </a:xfrm>
          <a:prstGeom prst="rect">
            <a:avLst/>
          </a:prstGeom>
        </p:spPr>
        <p:txBody>
          <a:bodyPr vert="horz" lIns="91440" tIns="45720" rIns="91440" bIns="45720" rtlCol="0" anchor="b"/>
          <a:lstStyle>
            <a:lvl1pPr algn="r">
              <a:defRPr sz="1200"/>
            </a:lvl1pPr>
          </a:lstStyle>
          <a:p>
            <a:fld id="{2C83569C-4F25-478C-B306-C3CD3102C311}" type="slidenum">
              <a:rPr lang="es-EC" smtClean="0"/>
              <a:t>‹Nº›</a:t>
            </a:fld>
            <a:endParaRPr lang="es-EC"/>
          </a:p>
        </p:txBody>
      </p:sp>
    </p:spTree>
    <p:extLst>
      <p:ext uri="{BB962C8B-B14F-4D97-AF65-F5344CB8AC3E}">
        <p14:creationId xmlns:p14="http://schemas.microsoft.com/office/powerpoint/2010/main" val="214396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dirty="0"/>
          </a:p>
        </p:txBody>
      </p:sp>
      <p:sp>
        <p:nvSpPr>
          <p:cNvPr id="5" name="4 Marcador de pie de página"/>
          <p:cNvSpPr>
            <a:spLocks noGrp="1"/>
          </p:cNvSpPr>
          <p:nvPr>
            <p:ph type="ftr" sz="quarter" idx="11"/>
          </p:nvPr>
        </p:nvSpPr>
        <p:spPr/>
        <p:txBody>
          <a:bodyPr/>
          <a:lstStyle/>
          <a:p>
            <a:r>
              <a:rPr lang="es-ES" dirty="0"/>
              <a:t>CÓDIGO: SGC.DI.269       VERSIÓN: 1.0        DICIEMBRE 13 2011</a:t>
            </a:r>
          </a:p>
        </p:txBody>
      </p:sp>
    </p:spTree>
    <p:extLst>
      <p:ext uri="{BB962C8B-B14F-4D97-AF65-F5344CB8AC3E}">
        <p14:creationId xmlns:p14="http://schemas.microsoft.com/office/powerpoint/2010/main" val="180720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B022BE77-A9B8-438E-9CBF-F027E862BC97}" type="slidenum">
              <a:rPr lang="es-EC" smtClean="0"/>
              <a:t>6</a:t>
            </a:fld>
            <a:endParaRPr lang="es-EC"/>
          </a:p>
        </p:txBody>
      </p:sp>
    </p:spTree>
    <p:extLst>
      <p:ext uri="{BB962C8B-B14F-4D97-AF65-F5344CB8AC3E}">
        <p14:creationId xmlns:p14="http://schemas.microsoft.com/office/powerpoint/2010/main" val="306149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F73CCBC8-34ED-4D3B-A16E-6F52BB34698F}" type="datetimeFigureOut">
              <a:rPr lang="es-EC" smtClean="0"/>
              <a:t>11/07/2018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54124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73CCBC8-34ED-4D3B-A16E-6F52BB34698F}" type="datetimeFigureOut">
              <a:rPr lang="es-EC" smtClean="0"/>
              <a:t>11/07/2018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14958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73CCBC8-34ED-4D3B-A16E-6F52BB34698F}" type="datetimeFigureOut">
              <a:rPr lang="es-EC" smtClean="0"/>
              <a:t>11/07/2018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79144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25400" y="749300"/>
          <a:ext cx="12217400" cy="5360988"/>
        </p:xfrm>
        <a:graphic>
          <a:graphicData uri="http://schemas.openxmlformats.org/presentationml/2006/ole">
            <mc:AlternateContent xmlns:mc="http://schemas.openxmlformats.org/markup-compatibility/2006">
              <mc:Choice xmlns:v="urn:schemas-microsoft-com:vml" Requires="v">
                <p:oleObj spid="_x0000_s1107" name="CorelDRAW" r:id="rId3" imgW="9168480" imgH="5375520" progId="">
                  <p:embed/>
                </p:oleObj>
              </mc:Choice>
              <mc:Fallback>
                <p:oleObj name="CorelDRAW" r:id="rId3" imgW="9168480" imgH="5375520" progId="">
                  <p:embed/>
                  <p:pic>
                    <p:nvPicPr>
                      <p:cNvPr id="2" name="Object 43"/>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25400" y="749300"/>
                        <a:ext cx="1221740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4095751" y="2286000"/>
            <a:ext cx="38608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6"/>
            <a:ext cx="12192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513589" y="5661248"/>
            <a:ext cx="2702091"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5850880" y="5662451"/>
            <a:ext cx="19304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10416480" y="5662451"/>
            <a:ext cx="116592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469" y="222164"/>
            <a:ext cx="2976000" cy="576448"/>
          </a:xfrm>
          <a:prstGeom prst="rect">
            <a:avLst/>
          </a:prstGeom>
        </p:spPr>
      </p:pic>
    </p:spTree>
    <p:extLst>
      <p:ext uri="{BB962C8B-B14F-4D97-AF65-F5344CB8AC3E}">
        <p14:creationId xmlns:p14="http://schemas.microsoft.com/office/powerpoint/2010/main" val="716000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25400" y="749300"/>
          <a:ext cx="12217400" cy="5360988"/>
        </p:xfrm>
        <a:graphic>
          <a:graphicData uri="http://schemas.openxmlformats.org/presentationml/2006/ole">
            <mc:AlternateContent xmlns:mc="http://schemas.openxmlformats.org/markup-compatibility/2006">
              <mc:Choice xmlns:v="urn:schemas-microsoft-com:vml" Requires="v">
                <p:oleObj spid="_x0000_s2131" name="CorelDRAW" r:id="rId3" imgW="9168480" imgH="5375520" progId="">
                  <p:embed/>
                </p:oleObj>
              </mc:Choice>
              <mc:Fallback>
                <p:oleObj name="CorelDRAW" r:id="rId3" imgW="9168480" imgH="5375520" progId="">
                  <p:embed/>
                  <p:pic>
                    <p:nvPicPr>
                      <p:cNvPr id="2" name="Object 43"/>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25400" y="749300"/>
                        <a:ext cx="1221740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4095751" y="2286000"/>
            <a:ext cx="3860800" cy="476250"/>
          </a:xfrm>
          <a:prstGeom prst="rect">
            <a:avLst/>
          </a:prstGeom>
          <a:noFill/>
          <a:ln w="9525">
            <a:no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400" b="0" i="0" u="none" strike="noStrike" kern="1200" cap="none" spc="0" normalizeH="0" baseline="0" noProof="0">
              <a:ln>
                <a:noFill/>
              </a:ln>
              <a:solidFill>
                <a:srgbClr val="000000"/>
              </a:solidFill>
              <a:effectLst/>
              <a:uLnTx/>
              <a:uFillTx/>
              <a:latin typeface="Arial"/>
              <a:ea typeface="+mn-ea"/>
              <a:cs typeface="+mn-cs"/>
            </a:endParaRPr>
          </a:p>
        </p:txBody>
      </p:sp>
      <p:pic>
        <p:nvPicPr>
          <p:cNvPr id="8" name="12 Imagen" descr="pie de pagina espe.jpg"/>
          <p:cNvPicPr>
            <a:picLocks noChangeAspect="1"/>
          </p:cNvPicPr>
          <p:nvPr userDrawn="1"/>
        </p:nvPicPr>
        <p:blipFill>
          <a:blip r:embed="rId5" cstate="print"/>
          <a:srcRect/>
          <a:stretch>
            <a:fillRect/>
          </a:stretch>
        </p:blipFill>
        <p:spPr bwMode="auto">
          <a:xfrm>
            <a:off x="0" y="5864226"/>
            <a:ext cx="12192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513589" y="5661248"/>
            <a:ext cx="2702091" cy="216024"/>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11" name="8 Marcador de pie de página"/>
          <p:cNvSpPr>
            <a:spLocks noGrp="1"/>
          </p:cNvSpPr>
          <p:nvPr>
            <p:ph type="ftr" sz="quarter" idx="3"/>
          </p:nvPr>
        </p:nvSpPr>
        <p:spPr>
          <a:xfrm>
            <a:off x="5850880" y="5662451"/>
            <a:ext cx="1930400" cy="213618"/>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12" name="9 Marcador de número de diapositiva"/>
          <p:cNvSpPr>
            <a:spLocks noGrp="1"/>
          </p:cNvSpPr>
          <p:nvPr>
            <p:ph type="sldNum" sz="quarter" idx="4"/>
          </p:nvPr>
        </p:nvSpPr>
        <p:spPr>
          <a:xfrm>
            <a:off x="10416480" y="5662451"/>
            <a:ext cx="1165920" cy="213618"/>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VERSIÓN: </a:t>
            </a:r>
            <a:r>
              <a:rPr lang="es-EC">
                <a:solidFill>
                  <a:srgbClr val="000000"/>
                </a:solidFill>
              </a:rPr>
              <a:t>1.1</a:t>
            </a:r>
            <a:endParaRPr lang="es-EC" dirty="0">
              <a:solidFill>
                <a:srgbClr val="000000"/>
              </a:solidFill>
            </a:endParaRP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469" y="222164"/>
            <a:ext cx="2976000" cy="576448"/>
          </a:xfrm>
          <a:prstGeom prst="rect">
            <a:avLst/>
          </a:prstGeom>
        </p:spPr>
      </p:pic>
    </p:spTree>
    <p:extLst>
      <p:ext uri="{BB962C8B-B14F-4D97-AF65-F5344CB8AC3E}">
        <p14:creationId xmlns:p14="http://schemas.microsoft.com/office/powerpoint/2010/main" val="3484400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EC"/>
          </a:p>
        </p:txBody>
      </p:sp>
    </p:spTree>
    <p:extLst>
      <p:ext uri="{BB962C8B-B14F-4D97-AF65-F5344CB8AC3E}">
        <p14:creationId xmlns:p14="http://schemas.microsoft.com/office/powerpoint/2010/main" val="3497171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685896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386904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794664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p>
        </p:txBody>
      </p:sp>
    </p:spTree>
    <p:extLst>
      <p:ext uri="{BB962C8B-B14F-4D97-AF65-F5344CB8AC3E}">
        <p14:creationId xmlns:p14="http://schemas.microsoft.com/office/powerpoint/2010/main" val="206273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54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73CCBC8-34ED-4D3B-A16E-6F52BB34698F}" type="datetimeFigureOut">
              <a:rPr lang="es-EC" smtClean="0"/>
              <a:t>11/07/2018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117275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304427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573794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785240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2159166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13/12/11</a:t>
            </a:r>
            <a:endParaRPr lang="es-EC" dirty="0">
              <a:solidFill>
                <a:srgbClr val="000000"/>
              </a:solidFill>
            </a:endParaRPr>
          </a:p>
        </p:txBody>
      </p:sp>
      <p:sp>
        <p:nvSpPr>
          <p:cNvPr id="3" name="2 Marcador de número de diapositiva"/>
          <p:cNvSpPr>
            <a:spLocks noGrp="1"/>
          </p:cNvSpPr>
          <p:nvPr>
            <p:ph type="sldNum" sz="quarter" idx="11"/>
          </p:nvPr>
        </p:nvSpPr>
        <p:spPr/>
        <p:txBody>
          <a:bodyPr/>
          <a:lstStyle/>
          <a:p>
            <a:r>
              <a:rPr lang="es-EC" b="1">
                <a:solidFill>
                  <a:srgbClr val="000000"/>
                </a:solidFill>
              </a:rPr>
              <a:t>VERSIÓN: </a:t>
            </a:r>
            <a:r>
              <a:rPr lang="es-EC">
                <a:solidFill>
                  <a:srgbClr val="000000"/>
                </a:solidFill>
              </a:rPr>
              <a:t>1.0</a:t>
            </a:r>
            <a:endParaRPr lang="es-EC" dirty="0">
              <a:solidFill>
                <a:srgbClr val="000000"/>
              </a:solidFill>
            </a:endParaRPr>
          </a:p>
        </p:txBody>
      </p:sp>
      <p:sp>
        <p:nvSpPr>
          <p:cNvPr id="4" name="3 Marcador de pie de página"/>
          <p:cNvSpPr>
            <a:spLocks noGrp="1"/>
          </p:cNvSpPr>
          <p:nvPr>
            <p:ph type="ftr" sz="quarter" idx="12"/>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Tree>
    <p:extLst>
      <p:ext uri="{BB962C8B-B14F-4D97-AF65-F5344CB8AC3E}">
        <p14:creationId xmlns:p14="http://schemas.microsoft.com/office/powerpoint/2010/main" val="607825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EC"/>
          </a:p>
        </p:txBody>
      </p:sp>
    </p:spTree>
    <p:extLst>
      <p:ext uri="{BB962C8B-B14F-4D97-AF65-F5344CB8AC3E}">
        <p14:creationId xmlns:p14="http://schemas.microsoft.com/office/powerpoint/2010/main" val="3476870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8" name="Footer Placeholder 7"/>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9" name="Slide Number Placeholder 8"/>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1950949808"/>
      </p:ext>
    </p:extLst>
  </p:cSld>
  <p:clrMapOvr>
    <a:overrideClrMapping bg1="dk1" tx1="lt1" bg2="dk2" tx2="lt2" accent1="accent1" accent2="accent2" accent3="accent3" accent4="accent4" accent5="accent5" accent6="accent6" hlink="hlink" folHlink="folHlink"/>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8" name="Footer Placeholder 7"/>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9" name="Slide Number Placeholder 8"/>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1987891933"/>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8" name="Footer Placeholder 7"/>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9" name="Slide Number Placeholder 8"/>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1440933235"/>
      </p:ext>
    </p:extLst>
  </p:cSld>
  <p:clrMapOvr>
    <a:overrideClrMapping bg1="dk1" tx1="lt1" bg2="dk2" tx2="lt2" accent1="accent1" accent2="accent2" accent3="accent3" accent4="accent4" accent5="accent5" accent6="accent6" hlink="hlink" folHlink="folHlink"/>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9" name="Footer Placeholder 8"/>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10" name="Slide Number Placeholder 9"/>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355941916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73CCBC8-34ED-4D3B-A16E-6F52BB34698F}" type="datetimeFigureOut">
              <a:rPr lang="es-EC" smtClean="0"/>
              <a:t>11/07/2018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600733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8" name="Footer Placeholder 7"/>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9" name="Slide Number Placeholder 8"/>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80644632"/>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4" name="Footer Placeholder 3"/>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5" name="Slide Number Placeholder 4"/>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47120157"/>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Footer Placeholder 2"/>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Slide Number Placeholder 3"/>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2709381072"/>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11" name="Slide Number Placeholder 10"/>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1858663845"/>
      </p:ext>
    </p:extLst>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10" name="Slide Number Placeholder 9"/>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1821103146"/>
      </p:ext>
    </p:extLst>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5" name="Footer Placeholder 4"/>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6" name="Slide Number Placeholder 5"/>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4252292042"/>
      </p:ext>
    </p:extLst>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5" name="Footer Placeholder 4"/>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6" name="Slide Number Placeholder 5"/>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Tree>
    <p:extLst>
      <p:ext uri="{BB962C8B-B14F-4D97-AF65-F5344CB8AC3E}">
        <p14:creationId xmlns:p14="http://schemas.microsoft.com/office/powerpoint/2010/main" val="3724330016"/>
      </p:ext>
    </p:extLst>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EC"/>
          </a:p>
        </p:txBody>
      </p:sp>
    </p:spTree>
    <p:extLst>
      <p:ext uri="{BB962C8B-B14F-4D97-AF65-F5344CB8AC3E}">
        <p14:creationId xmlns:p14="http://schemas.microsoft.com/office/powerpoint/2010/main" val="220013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F73CCBC8-34ED-4D3B-A16E-6F52BB34698F}" type="datetimeFigureOut">
              <a:rPr lang="es-EC" smtClean="0"/>
              <a:t>11/07/2018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401716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F73CCBC8-34ED-4D3B-A16E-6F52BB34698F}" type="datetimeFigureOut">
              <a:rPr lang="es-EC" smtClean="0"/>
              <a:t>11/07/2018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53786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F73CCBC8-34ED-4D3B-A16E-6F52BB34698F}" type="datetimeFigureOut">
              <a:rPr lang="es-EC" smtClean="0"/>
              <a:t>11/07/2018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35123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CCBC8-34ED-4D3B-A16E-6F52BB34698F}" type="datetimeFigureOut">
              <a:rPr lang="es-EC" smtClean="0"/>
              <a:t>11/07/2018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402885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CCBC8-34ED-4D3B-A16E-6F52BB34698F}" type="datetimeFigureOut">
              <a:rPr lang="es-EC" smtClean="0"/>
              <a:t>11/07/2018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261726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CCBC8-34ED-4D3B-A16E-6F52BB34698F}" type="datetimeFigureOut">
              <a:rPr lang="es-EC" smtClean="0"/>
              <a:t>11/07/2018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FD4CA23-CF99-4036-B16B-7CC8A4D4D2F2}" type="slidenum">
              <a:rPr lang="es-EC" smtClean="0"/>
              <a:t>‹Nº›</a:t>
            </a:fld>
            <a:endParaRPr lang="es-EC"/>
          </a:p>
        </p:txBody>
      </p:sp>
    </p:spTree>
    <p:extLst>
      <p:ext uri="{BB962C8B-B14F-4D97-AF65-F5344CB8AC3E}">
        <p14:creationId xmlns:p14="http://schemas.microsoft.com/office/powerpoint/2010/main" val="421316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CCBC8-34ED-4D3B-A16E-6F52BB34698F}" type="datetimeFigureOut">
              <a:rPr lang="es-EC" smtClean="0"/>
              <a:t>11/07/2018</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4CA23-CF99-4036-B16B-7CC8A4D4D2F2}" type="slidenum">
              <a:rPr lang="es-EC" smtClean="0"/>
              <a:t>‹Nº›</a:t>
            </a:fld>
            <a:endParaRPr lang="es-EC"/>
          </a:p>
        </p:txBody>
      </p:sp>
    </p:spTree>
    <p:extLst>
      <p:ext uri="{BB962C8B-B14F-4D97-AF65-F5344CB8AC3E}">
        <p14:creationId xmlns:p14="http://schemas.microsoft.com/office/powerpoint/2010/main" val="3417870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000000"/>
              </a:solidFill>
              <a:effectLst/>
              <a:uLnTx/>
              <a:uFillTx/>
              <a:latin typeface="Arial"/>
              <a:ea typeface="+mn-ea"/>
              <a:cs typeface="+mn-cs"/>
            </a:endParaRPr>
          </a:p>
        </p:txBody>
      </p:sp>
      <p:sp>
        <p:nvSpPr>
          <p:cNvPr id="1045" name="Rectangle 21"/>
          <p:cNvSpPr>
            <a:spLocks noChangeArrowheads="1"/>
          </p:cNvSpPr>
          <p:nvPr userDrawn="1"/>
        </p:nvSpPr>
        <p:spPr bwMode="auto">
          <a:xfrm rot="10800000">
            <a:off x="1" y="6308726"/>
            <a:ext cx="10513484"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sp>
        <p:nvSpPr>
          <p:cNvPr id="1047" name="Line 23"/>
          <p:cNvSpPr>
            <a:spLocks noChangeShapeType="1"/>
          </p:cNvSpPr>
          <p:nvPr userDrawn="1"/>
        </p:nvSpPr>
        <p:spPr bwMode="auto">
          <a:xfrm rot="10800000" flipH="1">
            <a:off x="33868" y="6235700"/>
            <a:ext cx="8879417" cy="0"/>
          </a:xfrm>
          <a:prstGeom prst="line">
            <a:avLst/>
          </a:prstGeom>
          <a:noFill/>
          <a:ln w="38100">
            <a:solidFill>
              <a:srgbClr val="FF00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sp>
        <p:nvSpPr>
          <p:cNvPr id="1048" name="Line 24"/>
          <p:cNvSpPr>
            <a:spLocks noChangeShapeType="1"/>
          </p:cNvSpPr>
          <p:nvPr userDrawn="1"/>
        </p:nvSpPr>
        <p:spPr bwMode="auto">
          <a:xfrm rot="10800000" flipH="1">
            <a:off x="33868" y="6283325"/>
            <a:ext cx="8879417" cy="0"/>
          </a:xfrm>
          <a:prstGeom prst="line">
            <a:avLst/>
          </a:prstGeom>
          <a:noFill/>
          <a:ln w="38100">
            <a:solidFill>
              <a:srgbClr val="0066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sp>
        <p:nvSpPr>
          <p:cNvPr id="8" name="7 Marcador de fecha"/>
          <p:cNvSpPr>
            <a:spLocks noGrp="1"/>
          </p:cNvSpPr>
          <p:nvPr>
            <p:ph type="dt" sz="half" idx="2"/>
          </p:nvPr>
        </p:nvSpPr>
        <p:spPr>
          <a:xfrm>
            <a:off x="513589" y="6656871"/>
            <a:ext cx="2702091" cy="216024"/>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9" name="8 Marcador de pie de página"/>
          <p:cNvSpPr>
            <a:spLocks noGrp="1"/>
          </p:cNvSpPr>
          <p:nvPr>
            <p:ph type="ftr" sz="quarter" idx="3"/>
          </p:nvPr>
        </p:nvSpPr>
        <p:spPr>
          <a:xfrm>
            <a:off x="5850880" y="6658074"/>
            <a:ext cx="1930400" cy="213618"/>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10" name="9 Marcador de número de diapositiva"/>
          <p:cNvSpPr>
            <a:spLocks noGrp="1"/>
          </p:cNvSpPr>
          <p:nvPr>
            <p:ph type="sldNum" sz="quarter" idx="4"/>
          </p:nvPr>
        </p:nvSpPr>
        <p:spPr>
          <a:xfrm>
            <a:off x="10416480" y="6658074"/>
            <a:ext cx="1165920" cy="213618"/>
          </a:xfrm>
          <a:prstGeom prst="rect">
            <a:avLst/>
          </a:prstGeom>
        </p:spPr>
        <p:txBody>
          <a:bodyPr vert="horz" lIns="91440" tIns="45720" rIns="91440" bIns="45720" rtlCol="0" anchor="ctr"/>
          <a:lstStyle>
            <a:lvl1pPr algn="ctr">
              <a:defRPr sz="500">
                <a:solidFill>
                  <a:schemeClr val="tx1"/>
                </a:solidFill>
              </a:defRPr>
            </a:lvl1pPr>
          </a:lstStyle>
          <a:p>
            <a:r>
              <a:rPr lang="es-EC" b="1">
                <a:solidFill>
                  <a:srgbClr val="000000"/>
                </a:solidFill>
              </a:rPr>
              <a:t>VERSIÓN: </a:t>
            </a:r>
            <a:r>
              <a:rPr lang="es-EC">
                <a:solidFill>
                  <a:srgbClr val="000000"/>
                </a:solidFill>
              </a:rPr>
              <a:t>1.1</a:t>
            </a:r>
            <a:endParaRPr lang="es-EC" dirty="0">
              <a:solidFill>
                <a:srgbClr val="000000"/>
              </a:solidFill>
            </a:endParaRPr>
          </a:p>
        </p:txBody>
      </p:sp>
      <p:pic>
        <p:nvPicPr>
          <p:cNvPr id="11" name="10 Image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933619" y="5981170"/>
            <a:ext cx="2976000" cy="576448"/>
          </a:xfrm>
          <a:prstGeom prst="rect">
            <a:avLst/>
          </a:prstGeom>
        </p:spPr>
      </p:pic>
    </p:spTree>
    <p:extLst>
      <p:ext uri="{BB962C8B-B14F-4D97-AF65-F5344CB8AC3E}">
        <p14:creationId xmlns:p14="http://schemas.microsoft.com/office/powerpoint/2010/main" val="8585893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743" r:id="rId13"/>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73CCBC8-34ED-4D3B-A16E-6F52BB34698F}" type="datetimeFigureOut">
              <a:rPr lang="es-EC" smtClean="0"/>
              <a:t>11/07/2018</a:t>
            </a:fld>
            <a:endParaRPr lang="es-EC"/>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C"/>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FD4CA23-CF99-4036-B16B-7CC8A4D4D2F2}" type="slidenum">
              <a:rPr lang="es-EC" smtClean="0"/>
              <a:t>‹Nº›</a:t>
            </a:fld>
            <a:endParaRPr lang="es-EC"/>
          </a:p>
        </p:txBody>
      </p:sp>
      <p:sp>
        <p:nvSpPr>
          <p:cNvPr id="7" name="Rectangle 20">
            <a:extLst>
              <a:ext uri="{FF2B5EF4-FFF2-40B4-BE49-F238E27FC236}">
                <a16:creationId xmlns:a16="http://schemas.microsoft.com/office/drawing/2014/main" xmlns="" id="{912B5D0E-0287-4355-9DBC-549C83F09AA7}"/>
              </a:ext>
            </a:extLst>
          </p:cNvPr>
          <p:cNvSpPr>
            <a:spLocks noChangeArrowheads="1"/>
          </p:cNvSpPr>
          <p:nvPr userDrawn="1"/>
        </p:nvSpPr>
        <p:spPr bwMode="auto">
          <a:xfrm>
            <a:off x="0" y="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Rectangle 21">
            <a:extLst>
              <a:ext uri="{FF2B5EF4-FFF2-40B4-BE49-F238E27FC236}">
                <a16:creationId xmlns:a16="http://schemas.microsoft.com/office/drawing/2014/main" xmlns="" id="{30BC0D59-9BB9-4812-B0D6-21AEE94D6B5B}"/>
              </a:ext>
            </a:extLst>
          </p:cNvPr>
          <p:cNvSpPr>
            <a:spLocks noChangeArrowheads="1"/>
          </p:cNvSpPr>
          <p:nvPr userDrawn="1"/>
        </p:nvSpPr>
        <p:spPr bwMode="auto">
          <a:xfrm rot="10800000">
            <a:off x="1" y="6308726"/>
            <a:ext cx="10513484"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sp>
        <p:nvSpPr>
          <p:cNvPr id="9" name="Line 23">
            <a:extLst>
              <a:ext uri="{FF2B5EF4-FFF2-40B4-BE49-F238E27FC236}">
                <a16:creationId xmlns:a16="http://schemas.microsoft.com/office/drawing/2014/main" xmlns="" id="{CA88B305-2671-4D4B-B88B-4467D40A24A0}"/>
              </a:ext>
            </a:extLst>
          </p:cNvPr>
          <p:cNvSpPr>
            <a:spLocks noChangeShapeType="1"/>
          </p:cNvSpPr>
          <p:nvPr userDrawn="1"/>
        </p:nvSpPr>
        <p:spPr bwMode="auto">
          <a:xfrm rot="10800000" flipH="1">
            <a:off x="33868" y="6235700"/>
            <a:ext cx="8879417" cy="0"/>
          </a:xfrm>
          <a:prstGeom prst="line">
            <a:avLst/>
          </a:prstGeom>
          <a:noFill/>
          <a:ln w="38100">
            <a:solidFill>
              <a:srgbClr val="FF00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sp>
        <p:nvSpPr>
          <p:cNvPr id="10" name="Line 24">
            <a:extLst>
              <a:ext uri="{FF2B5EF4-FFF2-40B4-BE49-F238E27FC236}">
                <a16:creationId xmlns:a16="http://schemas.microsoft.com/office/drawing/2014/main" xmlns="" id="{DCBB1802-3249-4D39-B05B-D54DF8F10F6B}"/>
              </a:ext>
            </a:extLst>
          </p:cNvPr>
          <p:cNvSpPr>
            <a:spLocks noChangeShapeType="1"/>
          </p:cNvSpPr>
          <p:nvPr userDrawn="1"/>
        </p:nvSpPr>
        <p:spPr bwMode="auto">
          <a:xfrm rot="10800000" flipH="1">
            <a:off x="33868" y="6283325"/>
            <a:ext cx="8879417" cy="0"/>
          </a:xfrm>
          <a:prstGeom prst="line">
            <a:avLst/>
          </a:prstGeom>
          <a:noFill/>
          <a:ln w="38100">
            <a:solidFill>
              <a:srgbClr val="0066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a:ln>
                <a:noFill/>
              </a:ln>
              <a:solidFill>
                <a:srgbClr val="000000"/>
              </a:solidFill>
              <a:effectLst/>
              <a:uLnTx/>
              <a:uFillTx/>
              <a:latin typeface="Arial"/>
              <a:ea typeface="+mn-ea"/>
              <a:cs typeface="+mn-cs"/>
            </a:endParaRPr>
          </a:p>
        </p:txBody>
      </p:sp>
      <p:pic>
        <p:nvPicPr>
          <p:cNvPr id="11" name="10 Imagen">
            <a:extLst>
              <a:ext uri="{FF2B5EF4-FFF2-40B4-BE49-F238E27FC236}">
                <a16:creationId xmlns:a16="http://schemas.microsoft.com/office/drawing/2014/main" xmlns="" id="{D3183056-F775-4C6D-B177-5478FDFF980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33619" y="5981170"/>
            <a:ext cx="2976000" cy="576448"/>
          </a:xfrm>
          <a:prstGeom prst="rect">
            <a:avLst/>
          </a:prstGeom>
        </p:spPr>
      </p:pic>
    </p:spTree>
    <p:extLst>
      <p:ext uri="{BB962C8B-B14F-4D97-AF65-F5344CB8AC3E}">
        <p14:creationId xmlns:p14="http://schemas.microsoft.com/office/powerpoint/2010/main" val="269275710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0.jpeg"/><Relationship Id="rId2" Type="http://schemas.openxmlformats.org/officeDocument/2006/relationships/diagramData" Target="../diagrams/data4.xml"/><Relationship Id="rId1" Type="http://schemas.openxmlformats.org/officeDocument/2006/relationships/slideLayout" Target="../slideLayouts/slideLayout3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7.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2.xml"/><Relationship Id="rId4" Type="http://schemas.openxmlformats.org/officeDocument/2006/relationships/chart" Target="../charts/chart7.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jpeg"/><Relationship Id="rId1" Type="http://schemas.openxmlformats.org/officeDocument/2006/relationships/slideLayout" Target="../slideLayouts/slideLayout3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CuadroTexto"/>
          <p:cNvSpPr txBox="1"/>
          <p:nvPr/>
        </p:nvSpPr>
        <p:spPr>
          <a:xfrm>
            <a:off x="2067339" y="1206619"/>
            <a:ext cx="9607826" cy="3970318"/>
          </a:xfrm>
          <a:prstGeom prst="rect">
            <a:avLst/>
          </a:prstGeom>
          <a:noFill/>
        </p:spPr>
        <p:txBody>
          <a:bodyPr wrap="square" rtlCol="0">
            <a:spAutoFit/>
          </a:bodyPr>
          <a:lstStyle/>
          <a:p>
            <a:pPr algn="ctr"/>
            <a:r>
              <a:rPr lang="es-ES_tradnl" b="1" dirty="0">
                <a:latin typeface="Times New Roman" panose="02020603050405020304" pitchFamily="18" charset="0"/>
                <a:cs typeface="Times New Roman" panose="02020603050405020304" pitchFamily="18" charset="0"/>
              </a:rPr>
              <a:t>DEPARTAMENTO DE CIENCIAS ECONOMICAS ADMINISTRATIVAS Y DE COMERCIO</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CARRERA DE CONTABILIDAD Y AUDITORIA</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TRABAJO DE TITULACIÓN PREVIO A LA OBTENCIÓN DEL TÍTULO DE CONTADOR PÚBLICO AUTORIZADO CPA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TEMA: </a:t>
            </a:r>
            <a:r>
              <a:rPr lang="es-EC" b="1" dirty="0">
                <a:latin typeface="Times New Roman" panose="02020603050405020304" pitchFamily="18" charset="0"/>
                <a:cs typeface="Times New Roman" panose="02020603050405020304" pitchFamily="18" charset="0"/>
              </a:rPr>
              <a:t>EVALUACIÓN FINANCIERA DE LAS INDUSTRIAS LÁCTEAS DE LA PROVINCIA DEL CARCHI PARA OBTENER LÍNEAS DE FINANCIAMIENTO DE LA ESTRUCTURA DEL CAPITAL DE TRABAJO</a:t>
            </a:r>
            <a:r>
              <a:rPr lang="es-ES_tradnl" b="1" dirty="0">
                <a:latin typeface="Times New Roman" panose="02020603050405020304" pitchFamily="18" charset="0"/>
                <a:cs typeface="Times New Roman" panose="02020603050405020304" pitchFamily="18" charset="0"/>
              </a:rPr>
              <a:t>.</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AUTOR:	 </a:t>
            </a:r>
            <a:r>
              <a:rPr lang="es-EC" b="1" dirty="0">
                <a:latin typeface="Times New Roman" panose="02020603050405020304" pitchFamily="18" charset="0"/>
                <a:cs typeface="Times New Roman" panose="02020603050405020304" pitchFamily="18" charset="0"/>
              </a:rPr>
              <a:t>RAMÍREZ PANTOJA, TAMARA ALEXANDRA</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a:p>
            <a:pPr algn="ctr"/>
            <a:r>
              <a:rPr lang="es-ES_tradnl" b="1" dirty="0">
                <a:latin typeface="Times New Roman" panose="02020603050405020304" pitchFamily="18" charset="0"/>
                <a:cs typeface="Times New Roman" panose="02020603050405020304" pitchFamily="18" charset="0"/>
              </a:rPr>
              <a:t>DIRECTOR: ING. CAMPAÑA MOYA, CAMILO RIGOBERTO</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0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8161" y="1008585"/>
            <a:ext cx="1959831" cy="499334"/>
          </a:xfrm>
        </p:spPr>
        <p:txBody>
          <a:bodyPr>
            <a:normAutofit fontScale="90000"/>
          </a:bodyPr>
          <a:lstStyle/>
          <a:p>
            <a:pPr lvl="2" algn="l"/>
            <a:r>
              <a:rPr lang="es-EC" sz="2400" dirty="0">
                <a:solidFill>
                  <a:schemeClr val="tx1"/>
                </a:solidFill>
                <a:effectLst/>
              </a:rPr>
              <a:t>CFN</a:t>
            </a:r>
            <a:endParaRPr lang="es-EC" sz="2400" dirty="0">
              <a:solidFill>
                <a:schemeClr val="tx1"/>
              </a:solidFill>
            </a:endParaRPr>
          </a:p>
        </p:txBody>
      </p:sp>
      <p:sp>
        <p:nvSpPr>
          <p:cNvPr id="4" name="3 Flecha derecha"/>
          <p:cNvSpPr/>
          <p:nvPr/>
        </p:nvSpPr>
        <p:spPr>
          <a:xfrm>
            <a:off x="822923" y="1111963"/>
            <a:ext cx="528059" cy="2925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 Título"/>
          <p:cNvSpPr txBox="1">
            <a:spLocks/>
          </p:cNvSpPr>
          <p:nvPr/>
        </p:nvSpPr>
        <p:spPr>
          <a:xfrm>
            <a:off x="463831" y="612629"/>
            <a:ext cx="5218721" cy="499334"/>
          </a:xfrm>
          <a:prstGeom prst="rect">
            <a:avLst/>
          </a:prstGeom>
        </p:spPr>
        <p:txBody>
          <a:bodyPr/>
          <a:lst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marL="273050" lvl="2" algn="l"/>
            <a:r>
              <a:rPr lang="es-EC" sz="1800" i="0" dirty="0">
                <a:solidFill>
                  <a:schemeClr val="tx1"/>
                </a:solidFill>
                <a:effectLst/>
              </a:rPr>
              <a:t>FUENTES PÚBLICAS</a:t>
            </a:r>
            <a:endParaRPr lang="es-EC" sz="1800" i="0" dirty="0">
              <a:solidFill>
                <a:schemeClr val="tx1"/>
              </a:solidFill>
            </a:endParaRPr>
          </a:p>
        </p:txBody>
      </p:sp>
      <p:sp>
        <p:nvSpPr>
          <p:cNvPr id="12" name="1 Título"/>
          <p:cNvSpPr txBox="1">
            <a:spLocks/>
          </p:cNvSpPr>
          <p:nvPr/>
        </p:nvSpPr>
        <p:spPr>
          <a:xfrm>
            <a:off x="5871770" y="188641"/>
            <a:ext cx="6368913" cy="423989"/>
          </a:xfrm>
          <a:prstGeom prst="rect">
            <a:avLst/>
          </a:prstGeom>
        </p:spPr>
        <p:txBody>
          <a:bodyPr/>
          <a:lst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marL="82550" lvl="2" algn="ctr"/>
            <a:r>
              <a:rPr lang="es-EC" sz="1600" dirty="0">
                <a:solidFill>
                  <a:schemeClr val="tx1"/>
                </a:solidFill>
                <a:effectLst/>
              </a:rPr>
              <a:t>FUENTES EXTERNAS DE FINANCIAMIENTO</a:t>
            </a:r>
            <a:endParaRPr lang="es-EC" sz="1600" dirty="0">
              <a:solidFill>
                <a:schemeClr val="tx1"/>
              </a:solidFill>
            </a:endParaRPr>
          </a:p>
        </p:txBody>
      </p:sp>
      <p:sp>
        <p:nvSpPr>
          <p:cNvPr id="3" name="2 Rectángulo"/>
          <p:cNvSpPr/>
          <p:nvPr/>
        </p:nvSpPr>
        <p:spPr>
          <a:xfrm>
            <a:off x="822923" y="1864570"/>
            <a:ext cx="2488768" cy="307777"/>
          </a:xfrm>
          <a:prstGeom prst="rect">
            <a:avLst/>
          </a:prstGeom>
        </p:spPr>
        <p:txBody>
          <a:bodyPr wrap="square">
            <a:spAutoFit/>
          </a:bodyPr>
          <a:lstStyle/>
          <a:p>
            <a:r>
              <a:rPr lang="es-EC" sz="1400" dirty="0"/>
              <a:t>objetivos:</a:t>
            </a:r>
          </a:p>
        </p:txBody>
      </p:sp>
      <p:graphicFrame>
        <p:nvGraphicFramePr>
          <p:cNvPr id="13" name="12 Tabla"/>
          <p:cNvGraphicFramePr>
            <a:graphicFrameLocks noGrp="1"/>
          </p:cNvGraphicFramePr>
          <p:nvPr>
            <p:extLst>
              <p:ext uri="{D42A27DB-BD31-4B8C-83A1-F6EECF244321}">
                <p14:modId xmlns:p14="http://schemas.microsoft.com/office/powerpoint/2010/main" val="474972306"/>
              </p:ext>
            </p:extLst>
          </p:nvPr>
        </p:nvGraphicFramePr>
        <p:xfrm>
          <a:off x="5231904" y="764704"/>
          <a:ext cx="6640072" cy="5208243"/>
        </p:xfrm>
        <a:graphic>
          <a:graphicData uri="http://schemas.openxmlformats.org/drawingml/2006/table">
            <a:tbl>
              <a:tblPr firstRow="1" firstCol="1" bandRow="1">
                <a:tableStyleId>{5940675A-B579-460E-94D1-54222C63F5DA}</a:tableStyleId>
              </a:tblPr>
              <a:tblGrid>
                <a:gridCol w="1935549">
                  <a:extLst>
                    <a:ext uri="{9D8B030D-6E8A-4147-A177-3AD203B41FA5}">
                      <a16:colId xmlns:a16="http://schemas.microsoft.com/office/drawing/2014/main" xmlns="" val="20000"/>
                    </a:ext>
                  </a:extLst>
                </a:gridCol>
                <a:gridCol w="2672963">
                  <a:extLst>
                    <a:ext uri="{9D8B030D-6E8A-4147-A177-3AD203B41FA5}">
                      <a16:colId xmlns:a16="http://schemas.microsoft.com/office/drawing/2014/main" xmlns="" val="20001"/>
                    </a:ext>
                  </a:extLst>
                </a:gridCol>
                <a:gridCol w="1071453">
                  <a:extLst>
                    <a:ext uri="{9D8B030D-6E8A-4147-A177-3AD203B41FA5}">
                      <a16:colId xmlns:a16="http://schemas.microsoft.com/office/drawing/2014/main" xmlns="" val="20002"/>
                    </a:ext>
                  </a:extLst>
                </a:gridCol>
                <a:gridCol w="960107">
                  <a:extLst>
                    <a:ext uri="{9D8B030D-6E8A-4147-A177-3AD203B41FA5}">
                      <a16:colId xmlns:a16="http://schemas.microsoft.com/office/drawing/2014/main" xmlns="" val="20003"/>
                    </a:ext>
                  </a:extLst>
                </a:gridCol>
              </a:tblGrid>
              <a:tr h="349070">
                <a:tc>
                  <a:txBody>
                    <a:bodyPr/>
                    <a:lstStyle/>
                    <a:p>
                      <a:pPr>
                        <a:lnSpc>
                          <a:spcPct val="115000"/>
                        </a:lnSpc>
                        <a:spcAft>
                          <a:spcPts val="0"/>
                        </a:spcAft>
                      </a:pPr>
                      <a:r>
                        <a:rPr lang="es-EC" sz="1050" dirty="0">
                          <a:effectLst/>
                        </a:rPr>
                        <a:t>Beneficiario final –sujeto de crédito</a:t>
                      </a:r>
                      <a:endParaRPr lang="es-EC" sz="1050" dirty="0">
                        <a:effectLst/>
                        <a:latin typeface="Times New Roman"/>
                        <a:ea typeface="Calibri"/>
                        <a:cs typeface="Times New Roman"/>
                      </a:endParaRPr>
                    </a:p>
                  </a:txBody>
                  <a:tcPr marL="32348" marR="32348" marT="0" marB="0"/>
                </a:tc>
                <a:tc gridSpan="3">
                  <a:txBody>
                    <a:bodyPr/>
                    <a:lstStyle/>
                    <a:p>
                      <a:pPr>
                        <a:lnSpc>
                          <a:spcPct val="115000"/>
                        </a:lnSpc>
                        <a:spcAft>
                          <a:spcPts val="0"/>
                        </a:spcAft>
                      </a:pPr>
                      <a:r>
                        <a:rPr lang="es-EC" sz="1050">
                          <a:effectLst/>
                        </a:rPr>
                        <a:t>Personas naturales</a:t>
                      </a:r>
                    </a:p>
                    <a:p>
                      <a:pPr>
                        <a:lnSpc>
                          <a:spcPct val="115000"/>
                        </a:lnSpc>
                        <a:spcAft>
                          <a:spcPts val="0"/>
                        </a:spcAft>
                      </a:pPr>
                      <a:r>
                        <a:rPr lang="es-EC" sz="1050">
                          <a:effectLst/>
                        </a:rPr>
                        <a:t>Personas jurídicas</a:t>
                      </a:r>
                      <a:endParaRPr lang="es-EC" sz="105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167160">
                <a:tc rowSpan="3">
                  <a:txBody>
                    <a:bodyPr/>
                    <a:lstStyle/>
                    <a:p>
                      <a:pPr>
                        <a:lnSpc>
                          <a:spcPct val="115000"/>
                        </a:lnSpc>
                        <a:spcAft>
                          <a:spcPts val="0"/>
                        </a:spcAft>
                      </a:pPr>
                      <a:r>
                        <a:rPr lang="es-EC" sz="1050" dirty="0">
                          <a:effectLst/>
                        </a:rPr>
                        <a:t> </a:t>
                      </a:r>
                    </a:p>
                    <a:p>
                      <a:pPr>
                        <a:lnSpc>
                          <a:spcPct val="115000"/>
                        </a:lnSpc>
                        <a:spcAft>
                          <a:spcPts val="0"/>
                        </a:spcAft>
                      </a:pPr>
                      <a:r>
                        <a:rPr lang="es-EC" sz="1050" dirty="0">
                          <a:effectLst/>
                        </a:rPr>
                        <a:t> </a:t>
                      </a:r>
                    </a:p>
                    <a:p>
                      <a:pPr>
                        <a:lnSpc>
                          <a:spcPct val="115000"/>
                        </a:lnSpc>
                        <a:spcAft>
                          <a:spcPts val="0"/>
                        </a:spcAft>
                      </a:pPr>
                      <a:r>
                        <a:rPr lang="es-EC" sz="1050" dirty="0">
                          <a:effectLst/>
                        </a:rPr>
                        <a:t> </a:t>
                      </a:r>
                    </a:p>
                    <a:p>
                      <a:pPr>
                        <a:lnSpc>
                          <a:spcPct val="115000"/>
                        </a:lnSpc>
                        <a:spcAft>
                          <a:spcPts val="0"/>
                        </a:spcAft>
                      </a:pPr>
                      <a:r>
                        <a:rPr lang="es-EC" sz="1050" dirty="0">
                          <a:effectLst/>
                        </a:rPr>
                        <a:t>Segmento</a:t>
                      </a:r>
                      <a:endParaRPr lang="es-EC" sz="1050" dirty="0">
                        <a:effectLst/>
                        <a:latin typeface="Times New Roman"/>
                        <a:ea typeface="Calibri"/>
                        <a:cs typeface="Times New Roman"/>
                      </a:endParaRPr>
                    </a:p>
                  </a:txBody>
                  <a:tcPr marL="32348" marR="32348" marT="0" marB="0"/>
                </a:tc>
                <a:tc rowSpan="2">
                  <a:txBody>
                    <a:bodyPr/>
                    <a:lstStyle/>
                    <a:p>
                      <a:pPr algn="ctr">
                        <a:lnSpc>
                          <a:spcPct val="115000"/>
                        </a:lnSpc>
                        <a:spcAft>
                          <a:spcPts val="0"/>
                        </a:spcAft>
                      </a:pPr>
                      <a:r>
                        <a:rPr lang="es-EC" sz="1050">
                          <a:effectLst/>
                        </a:rPr>
                        <a:t>Segmento de crédito</a:t>
                      </a:r>
                      <a:endParaRPr lang="es-EC" sz="1050">
                        <a:effectLst/>
                        <a:latin typeface="Times New Roman"/>
                        <a:ea typeface="Calibri"/>
                        <a:cs typeface="Times New Roman"/>
                      </a:endParaRPr>
                    </a:p>
                  </a:txBody>
                  <a:tcPr marL="32348" marR="32348" marT="0" marB="0"/>
                </a:tc>
                <a:tc gridSpan="2">
                  <a:txBody>
                    <a:bodyPr/>
                    <a:lstStyle/>
                    <a:p>
                      <a:pPr algn="ctr">
                        <a:lnSpc>
                          <a:spcPct val="115000"/>
                        </a:lnSpc>
                        <a:spcAft>
                          <a:spcPts val="0"/>
                        </a:spcAft>
                      </a:pPr>
                      <a:r>
                        <a:rPr lang="es-EC" sz="1050">
                          <a:effectLst/>
                        </a:rPr>
                        <a:t>Monto por operación</a:t>
                      </a:r>
                      <a:endParaRPr lang="es-EC" sz="1050">
                        <a:effectLst/>
                        <a:latin typeface="Times New Roman"/>
                        <a:ea typeface="Calibri"/>
                        <a:cs typeface="Times New Roman"/>
                      </a:endParaRPr>
                    </a:p>
                  </a:txBody>
                  <a:tcPr marL="32348" marR="32348" marT="0" marB="0"/>
                </a:tc>
                <a:tc hMerge="1">
                  <a:txBody>
                    <a:bodyPr/>
                    <a:lstStyle/>
                    <a:p>
                      <a:endParaRPr lang="es-EC"/>
                    </a:p>
                  </a:txBody>
                  <a:tcPr/>
                </a:tc>
                <a:extLst>
                  <a:ext uri="{0D108BD9-81ED-4DB2-BD59-A6C34878D82A}">
                    <a16:rowId xmlns:a16="http://schemas.microsoft.com/office/drawing/2014/main" xmlns="" val="10001"/>
                  </a:ext>
                </a:extLst>
              </a:tr>
              <a:tr h="167160">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s-EC" sz="1050">
                          <a:effectLst/>
                        </a:rPr>
                        <a:t>desde</a:t>
                      </a:r>
                      <a:endParaRPr lang="es-EC" sz="1050">
                        <a:effectLst/>
                        <a:latin typeface="Times New Roman"/>
                        <a:ea typeface="Calibri"/>
                        <a:cs typeface="Times New Roman"/>
                      </a:endParaRPr>
                    </a:p>
                  </a:txBody>
                  <a:tcPr marL="32348" marR="32348" marT="0" marB="0"/>
                </a:tc>
                <a:tc>
                  <a:txBody>
                    <a:bodyPr/>
                    <a:lstStyle/>
                    <a:p>
                      <a:pPr algn="ctr">
                        <a:lnSpc>
                          <a:spcPct val="115000"/>
                        </a:lnSpc>
                        <a:spcAft>
                          <a:spcPts val="0"/>
                        </a:spcAft>
                      </a:pPr>
                      <a:r>
                        <a:rPr lang="es-EC" sz="1050">
                          <a:effectLst/>
                        </a:rPr>
                        <a:t>hasta</a:t>
                      </a:r>
                      <a:endParaRPr lang="es-EC" sz="1050">
                        <a:effectLst/>
                        <a:latin typeface="Times New Roman"/>
                        <a:ea typeface="Calibri"/>
                        <a:cs typeface="Times New Roman"/>
                      </a:endParaRPr>
                    </a:p>
                  </a:txBody>
                  <a:tcPr marL="32348" marR="32348" marT="0" marB="0"/>
                </a:tc>
                <a:extLst>
                  <a:ext uri="{0D108BD9-81ED-4DB2-BD59-A6C34878D82A}">
                    <a16:rowId xmlns:a16="http://schemas.microsoft.com/office/drawing/2014/main" xmlns="" val="10002"/>
                  </a:ext>
                </a:extLst>
              </a:tr>
              <a:tr h="712891">
                <a:tc vMerge="1">
                  <a:txBody>
                    <a:bodyPr/>
                    <a:lstStyle/>
                    <a:p>
                      <a:endParaRPr lang="es-EC"/>
                    </a:p>
                  </a:txBody>
                  <a:tcPr/>
                </a:tc>
                <a:tc>
                  <a:txBody>
                    <a:bodyPr/>
                    <a:lstStyle/>
                    <a:p>
                      <a:pPr algn="just">
                        <a:lnSpc>
                          <a:spcPct val="115000"/>
                        </a:lnSpc>
                        <a:spcAft>
                          <a:spcPts val="0"/>
                        </a:spcAft>
                      </a:pPr>
                      <a:r>
                        <a:rPr lang="es-EC" sz="1050" dirty="0">
                          <a:effectLst/>
                        </a:rPr>
                        <a:t>Microcrédito</a:t>
                      </a:r>
                    </a:p>
                    <a:p>
                      <a:pPr algn="just">
                        <a:lnSpc>
                          <a:spcPct val="115000"/>
                        </a:lnSpc>
                        <a:spcAft>
                          <a:spcPts val="0"/>
                        </a:spcAft>
                      </a:pPr>
                      <a:r>
                        <a:rPr lang="es-EC" sz="1050" dirty="0">
                          <a:effectLst/>
                        </a:rPr>
                        <a:t>Productivo pymes</a:t>
                      </a:r>
                    </a:p>
                    <a:p>
                      <a:pPr algn="just">
                        <a:lnSpc>
                          <a:spcPct val="115000"/>
                        </a:lnSpc>
                        <a:spcAft>
                          <a:spcPts val="0"/>
                        </a:spcAft>
                      </a:pPr>
                      <a:r>
                        <a:rPr lang="es-EC" sz="1050" dirty="0">
                          <a:effectLst/>
                        </a:rPr>
                        <a:t>Productivo empresarial</a:t>
                      </a:r>
                    </a:p>
                    <a:p>
                      <a:pPr algn="just">
                        <a:lnSpc>
                          <a:spcPct val="115000"/>
                        </a:lnSpc>
                        <a:spcAft>
                          <a:spcPts val="0"/>
                        </a:spcAft>
                      </a:pPr>
                      <a:r>
                        <a:rPr lang="es-EC" sz="1050" dirty="0">
                          <a:effectLst/>
                        </a:rPr>
                        <a:t>Productivo corporativo</a:t>
                      </a:r>
                      <a:endParaRPr lang="es-EC" sz="1050" dirty="0">
                        <a:effectLst/>
                        <a:latin typeface="Times New Roman"/>
                        <a:ea typeface="Calibri"/>
                        <a:cs typeface="Times New Roman"/>
                      </a:endParaRPr>
                    </a:p>
                  </a:txBody>
                  <a:tcPr marL="32348" marR="32348" marT="0" marB="0"/>
                </a:tc>
                <a:tc>
                  <a:txBody>
                    <a:bodyPr/>
                    <a:lstStyle/>
                    <a:p>
                      <a:pPr algn="r">
                        <a:lnSpc>
                          <a:spcPct val="115000"/>
                        </a:lnSpc>
                        <a:spcAft>
                          <a:spcPts val="0"/>
                        </a:spcAft>
                      </a:pPr>
                      <a:r>
                        <a:rPr lang="es-EC" sz="1050" dirty="0">
                          <a:effectLst/>
                        </a:rPr>
                        <a:t>--</a:t>
                      </a:r>
                    </a:p>
                    <a:p>
                      <a:pPr algn="r">
                        <a:lnSpc>
                          <a:spcPct val="115000"/>
                        </a:lnSpc>
                        <a:spcAft>
                          <a:spcPts val="0"/>
                        </a:spcAft>
                      </a:pPr>
                      <a:r>
                        <a:rPr lang="es-EC" sz="1050" dirty="0">
                          <a:effectLst/>
                        </a:rPr>
                        <a:t>20.001</a:t>
                      </a:r>
                    </a:p>
                    <a:p>
                      <a:pPr algn="r">
                        <a:lnSpc>
                          <a:spcPct val="115000"/>
                        </a:lnSpc>
                        <a:spcAft>
                          <a:spcPts val="0"/>
                        </a:spcAft>
                      </a:pPr>
                      <a:r>
                        <a:rPr lang="es-EC" sz="1050" dirty="0">
                          <a:effectLst/>
                        </a:rPr>
                        <a:t>200.001</a:t>
                      </a:r>
                    </a:p>
                    <a:p>
                      <a:pPr algn="r">
                        <a:lnSpc>
                          <a:spcPct val="115000"/>
                        </a:lnSpc>
                        <a:spcAft>
                          <a:spcPts val="0"/>
                        </a:spcAft>
                      </a:pPr>
                      <a:r>
                        <a:rPr lang="es-EC" sz="1050" dirty="0">
                          <a:effectLst/>
                        </a:rPr>
                        <a:t>1´000.0001</a:t>
                      </a:r>
                      <a:endParaRPr lang="es-EC" sz="1050" dirty="0">
                        <a:effectLst/>
                        <a:latin typeface="Times New Roman"/>
                        <a:ea typeface="Calibri"/>
                        <a:cs typeface="Times New Roman"/>
                      </a:endParaRPr>
                    </a:p>
                  </a:txBody>
                  <a:tcPr marL="32348" marR="32348" marT="0" marB="0"/>
                </a:tc>
                <a:tc>
                  <a:txBody>
                    <a:bodyPr/>
                    <a:lstStyle/>
                    <a:p>
                      <a:pPr algn="r">
                        <a:lnSpc>
                          <a:spcPct val="115000"/>
                        </a:lnSpc>
                        <a:spcAft>
                          <a:spcPts val="0"/>
                        </a:spcAft>
                      </a:pPr>
                      <a:r>
                        <a:rPr lang="es-EC" sz="1050" dirty="0">
                          <a:effectLst/>
                        </a:rPr>
                        <a:t>20.000</a:t>
                      </a:r>
                    </a:p>
                    <a:p>
                      <a:pPr algn="r">
                        <a:lnSpc>
                          <a:spcPct val="115000"/>
                        </a:lnSpc>
                        <a:spcAft>
                          <a:spcPts val="0"/>
                        </a:spcAft>
                      </a:pPr>
                      <a:r>
                        <a:rPr lang="es-EC" sz="1050" dirty="0">
                          <a:effectLst/>
                        </a:rPr>
                        <a:t>200.000</a:t>
                      </a:r>
                    </a:p>
                    <a:p>
                      <a:pPr algn="r">
                        <a:lnSpc>
                          <a:spcPct val="115000"/>
                        </a:lnSpc>
                        <a:spcAft>
                          <a:spcPts val="0"/>
                        </a:spcAft>
                      </a:pPr>
                      <a:r>
                        <a:rPr lang="es-EC" sz="1050" dirty="0">
                          <a:effectLst/>
                        </a:rPr>
                        <a:t>1´000.000</a:t>
                      </a:r>
                    </a:p>
                    <a:p>
                      <a:pPr algn="r">
                        <a:lnSpc>
                          <a:spcPct val="115000"/>
                        </a:lnSpc>
                        <a:spcAft>
                          <a:spcPts val="0"/>
                        </a:spcAft>
                      </a:pPr>
                      <a:r>
                        <a:rPr lang="es-EC" sz="1050" dirty="0">
                          <a:effectLst/>
                        </a:rPr>
                        <a:t>---</a:t>
                      </a:r>
                      <a:endParaRPr lang="es-EC" sz="1050" dirty="0">
                        <a:effectLst/>
                        <a:latin typeface="Times New Roman"/>
                        <a:ea typeface="Calibri"/>
                        <a:cs typeface="Times New Roman"/>
                      </a:endParaRPr>
                    </a:p>
                  </a:txBody>
                  <a:tcPr marL="32348" marR="32348" marT="0" marB="0"/>
                </a:tc>
                <a:extLst>
                  <a:ext uri="{0D108BD9-81ED-4DB2-BD59-A6C34878D82A}">
                    <a16:rowId xmlns:a16="http://schemas.microsoft.com/office/drawing/2014/main" xmlns="" val="10003"/>
                  </a:ext>
                </a:extLst>
              </a:tr>
              <a:tr h="167160">
                <a:tc>
                  <a:txBody>
                    <a:bodyPr/>
                    <a:lstStyle/>
                    <a:p>
                      <a:pPr>
                        <a:lnSpc>
                          <a:spcPct val="115000"/>
                        </a:lnSpc>
                        <a:spcAft>
                          <a:spcPts val="0"/>
                        </a:spcAft>
                      </a:pPr>
                      <a:r>
                        <a:rPr lang="es-EC" sz="1050" dirty="0">
                          <a:effectLst/>
                        </a:rPr>
                        <a:t>Tasas de interés</a:t>
                      </a:r>
                      <a:endParaRPr lang="es-EC" sz="1050" dirty="0">
                        <a:effectLst/>
                        <a:latin typeface="Times New Roman"/>
                        <a:ea typeface="Calibri"/>
                        <a:cs typeface="Times New Roman"/>
                      </a:endParaRPr>
                    </a:p>
                  </a:txBody>
                  <a:tcPr marL="32348" marR="32348" marT="0" marB="0"/>
                </a:tc>
                <a:tc gridSpan="3">
                  <a:txBody>
                    <a:bodyPr/>
                    <a:lstStyle/>
                    <a:p>
                      <a:pPr algn="just">
                        <a:lnSpc>
                          <a:spcPct val="115000"/>
                        </a:lnSpc>
                        <a:spcAft>
                          <a:spcPts val="0"/>
                        </a:spcAft>
                      </a:pPr>
                      <a:r>
                        <a:rPr lang="es-EC" sz="1050" dirty="0">
                          <a:effectLst/>
                        </a:rPr>
                        <a:t>Reajustable cada 90 días</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4"/>
                  </a:ext>
                </a:extLst>
              </a:tr>
              <a:tr h="349070">
                <a:tc>
                  <a:txBody>
                    <a:bodyPr/>
                    <a:lstStyle/>
                    <a:p>
                      <a:pPr>
                        <a:lnSpc>
                          <a:spcPct val="115000"/>
                        </a:lnSpc>
                        <a:spcAft>
                          <a:spcPts val="0"/>
                        </a:spcAft>
                      </a:pPr>
                      <a:r>
                        <a:rPr lang="es-EC" sz="1050">
                          <a:effectLst/>
                        </a:rPr>
                        <a:t>Destino del crédito</a:t>
                      </a:r>
                      <a:endParaRPr lang="es-EC" sz="1050">
                        <a:effectLst/>
                        <a:latin typeface="Times New Roman"/>
                        <a:ea typeface="Calibri"/>
                        <a:cs typeface="Times New Roman"/>
                      </a:endParaRPr>
                    </a:p>
                  </a:txBody>
                  <a:tcPr marL="32348" marR="32348" marT="0" marB="0"/>
                </a:tc>
                <a:tc gridSpan="3">
                  <a:txBody>
                    <a:bodyPr/>
                    <a:lstStyle/>
                    <a:p>
                      <a:pPr marL="342900" lvl="0" indent="-342900" algn="just">
                        <a:lnSpc>
                          <a:spcPct val="115000"/>
                        </a:lnSpc>
                        <a:spcAft>
                          <a:spcPts val="0"/>
                        </a:spcAft>
                        <a:buFont typeface="+mj-lt"/>
                        <a:buAutoNum type="alphaLcParenR"/>
                      </a:pPr>
                      <a:r>
                        <a:rPr lang="es-EC" sz="1050">
                          <a:effectLst/>
                        </a:rPr>
                        <a:t>Activos fijos hasta 10 años</a:t>
                      </a:r>
                    </a:p>
                    <a:p>
                      <a:pPr marL="342900" lvl="0" indent="-342900" algn="just">
                        <a:lnSpc>
                          <a:spcPct val="115000"/>
                        </a:lnSpc>
                        <a:spcAft>
                          <a:spcPts val="0"/>
                        </a:spcAft>
                        <a:buFont typeface="+mj-lt"/>
                        <a:buAutoNum type="alphaLcParenR"/>
                      </a:pPr>
                      <a:r>
                        <a:rPr lang="es-EC" sz="1050">
                          <a:effectLst/>
                        </a:rPr>
                        <a:t>Capital de trabajo hasta 3 años</a:t>
                      </a:r>
                      <a:endParaRPr lang="es-EC" sz="105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5"/>
                  </a:ext>
                </a:extLst>
              </a:tr>
              <a:tr h="530981">
                <a:tc>
                  <a:txBody>
                    <a:bodyPr/>
                    <a:lstStyle/>
                    <a:p>
                      <a:pPr>
                        <a:lnSpc>
                          <a:spcPct val="115000"/>
                        </a:lnSpc>
                        <a:spcAft>
                          <a:spcPts val="0"/>
                        </a:spcAft>
                      </a:pPr>
                      <a:r>
                        <a:rPr lang="es-EC" sz="1050">
                          <a:effectLst/>
                        </a:rPr>
                        <a:t>Financiamiento CFN</a:t>
                      </a:r>
                      <a:endParaRPr lang="es-EC" sz="1050">
                        <a:effectLst/>
                        <a:latin typeface="Times New Roman"/>
                        <a:ea typeface="Calibri"/>
                        <a:cs typeface="Times New Roman"/>
                      </a:endParaRPr>
                    </a:p>
                  </a:txBody>
                  <a:tcPr marL="32348" marR="32348" marT="0" marB="0"/>
                </a:tc>
                <a:tc gridSpan="3">
                  <a:txBody>
                    <a:bodyPr/>
                    <a:lstStyle/>
                    <a:p>
                      <a:pPr marL="342900" lvl="0" indent="-342900" algn="just">
                        <a:lnSpc>
                          <a:spcPct val="115000"/>
                        </a:lnSpc>
                        <a:spcAft>
                          <a:spcPts val="0"/>
                        </a:spcAft>
                        <a:buFont typeface="+mj-lt"/>
                        <a:buAutoNum type="alphaLcParenR"/>
                      </a:pPr>
                      <a:r>
                        <a:rPr lang="es-EC" sz="1050" dirty="0">
                          <a:effectLst/>
                        </a:rPr>
                        <a:t>Hasta el 70% para proyectos nuevos</a:t>
                      </a:r>
                    </a:p>
                    <a:p>
                      <a:pPr marL="342900" lvl="0" indent="-342900" algn="just">
                        <a:lnSpc>
                          <a:spcPct val="115000"/>
                        </a:lnSpc>
                        <a:spcAft>
                          <a:spcPts val="0"/>
                        </a:spcAft>
                        <a:buFont typeface="+mj-lt"/>
                        <a:buAutoNum type="alphaLcParenR"/>
                      </a:pPr>
                      <a:r>
                        <a:rPr lang="es-EC" sz="1050" dirty="0">
                          <a:effectLst/>
                        </a:rPr>
                        <a:t>Hasta el 100% para proyectos en marcha</a:t>
                      </a:r>
                    </a:p>
                    <a:p>
                      <a:pPr marL="342900" lvl="0" indent="-342900" algn="just">
                        <a:lnSpc>
                          <a:spcPct val="115000"/>
                        </a:lnSpc>
                        <a:spcAft>
                          <a:spcPts val="0"/>
                        </a:spcAft>
                        <a:buFont typeface="+mj-lt"/>
                        <a:buAutoNum type="alphaLcParenR"/>
                      </a:pPr>
                      <a:r>
                        <a:rPr lang="es-EC" sz="1050" dirty="0">
                          <a:effectLst/>
                        </a:rPr>
                        <a:t>Hasta el 60% para proyectos de construcción</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6"/>
                  </a:ext>
                </a:extLst>
              </a:tr>
              <a:tr h="349070">
                <a:tc>
                  <a:txBody>
                    <a:bodyPr/>
                    <a:lstStyle/>
                    <a:p>
                      <a:pPr>
                        <a:lnSpc>
                          <a:spcPct val="115000"/>
                        </a:lnSpc>
                        <a:spcAft>
                          <a:spcPts val="0"/>
                        </a:spcAft>
                      </a:pPr>
                      <a:r>
                        <a:rPr lang="es-EC" sz="1050" dirty="0">
                          <a:effectLst/>
                        </a:rPr>
                        <a:t>período de gracia y casos especiales</a:t>
                      </a:r>
                      <a:endParaRPr lang="es-EC" sz="1050" dirty="0">
                        <a:effectLst/>
                        <a:latin typeface="Times New Roman"/>
                        <a:ea typeface="Calibri"/>
                        <a:cs typeface="Times New Roman"/>
                      </a:endParaRPr>
                    </a:p>
                  </a:txBody>
                  <a:tcPr marL="32348" marR="32348" marT="0" marB="0"/>
                </a:tc>
                <a:tc gridSpan="3">
                  <a:txBody>
                    <a:bodyPr/>
                    <a:lstStyle/>
                    <a:p>
                      <a:pPr algn="just">
                        <a:lnSpc>
                          <a:spcPct val="115000"/>
                        </a:lnSpc>
                        <a:spcAft>
                          <a:spcPts val="0"/>
                        </a:spcAft>
                      </a:pPr>
                      <a:r>
                        <a:rPr lang="es-EC" sz="1050" dirty="0">
                          <a:effectLst/>
                        </a:rPr>
                        <a:t>de acuerdo a las características del proyecto y su flujo de caja proyectado.</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7"/>
                  </a:ext>
                </a:extLst>
              </a:tr>
              <a:tr h="1622443">
                <a:tc>
                  <a:txBody>
                    <a:bodyPr/>
                    <a:lstStyle/>
                    <a:p>
                      <a:pPr>
                        <a:lnSpc>
                          <a:spcPct val="115000"/>
                        </a:lnSpc>
                        <a:spcAft>
                          <a:spcPts val="0"/>
                        </a:spcAft>
                      </a:pPr>
                      <a:r>
                        <a:rPr lang="es-EC" sz="1050" dirty="0">
                          <a:effectLst/>
                        </a:rPr>
                        <a:t> </a:t>
                      </a:r>
                    </a:p>
                    <a:p>
                      <a:pPr>
                        <a:lnSpc>
                          <a:spcPct val="115000"/>
                        </a:lnSpc>
                        <a:spcAft>
                          <a:spcPts val="0"/>
                        </a:spcAft>
                      </a:pPr>
                      <a:r>
                        <a:rPr lang="es-EC" sz="1050" dirty="0">
                          <a:effectLst/>
                        </a:rPr>
                        <a:t> </a:t>
                      </a:r>
                    </a:p>
                    <a:p>
                      <a:pPr>
                        <a:lnSpc>
                          <a:spcPct val="115000"/>
                        </a:lnSpc>
                        <a:spcAft>
                          <a:spcPts val="0"/>
                        </a:spcAft>
                      </a:pPr>
                      <a:r>
                        <a:rPr lang="es-EC" sz="1050" dirty="0">
                          <a:effectLst/>
                        </a:rPr>
                        <a:t>  </a:t>
                      </a:r>
                    </a:p>
                    <a:p>
                      <a:pPr>
                        <a:lnSpc>
                          <a:spcPct val="115000"/>
                        </a:lnSpc>
                        <a:spcAft>
                          <a:spcPts val="0"/>
                        </a:spcAft>
                      </a:pPr>
                      <a:r>
                        <a:rPr lang="es-EC" sz="1050" dirty="0">
                          <a:effectLst/>
                        </a:rPr>
                        <a:t> </a:t>
                      </a:r>
                    </a:p>
                    <a:p>
                      <a:pPr>
                        <a:lnSpc>
                          <a:spcPct val="115000"/>
                        </a:lnSpc>
                        <a:spcAft>
                          <a:spcPts val="0"/>
                        </a:spcAft>
                      </a:pPr>
                      <a:r>
                        <a:rPr lang="es-EC" sz="1050" dirty="0">
                          <a:effectLst/>
                        </a:rPr>
                        <a:t>Informes de viabilidad del crédito</a:t>
                      </a:r>
                      <a:endParaRPr lang="es-EC" sz="1050" dirty="0">
                        <a:effectLst/>
                        <a:latin typeface="Times New Roman"/>
                        <a:ea typeface="Calibri"/>
                        <a:cs typeface="Times New Roman"/>
                      </a:endParaRPr>
                    </a:p>
                  </a:txBody>
                  <a:tcPr marL="32348" marR="32348" marT="0" marB="0"/>
                </a:tc>
                <a:tc gridSpan="3">
                  <a:txBody>
                    <a:bodyPr/>
                    <a:lstStyle/>
                    <a:p>
                      <a:pPr marL="82550" lvl="0" indent="-82550" algn="just">
                        <a:lnSpc>
                          <a:spcPct val="115000"/>
                        </a:lnSpc>
                        <a:spcAft>
                          <a:spcPts val="0"/>
                        </a:spcAft>
                        <a:buFont typeface="+mj-lt"/>
                        <a:buAutoNum type="alphaLcParenR"/>
                      </a:pPr>
                      <a:r>
                        <a:rPr lang="es-EC" sz="1050" dirty="0">
                          <a:effectLst/>
                        </a:rPr>
                        <a:t>Estados financieros del cliente con información histórica</a:t>
                      </a:r>
                    </a:p>
                    <a:p>
                      <a:pPr marL="82550" lvl="0" indent="-82550" algn="just">
                        <a:lnSpc>
                          <a:spcPct val="115000"/>
                        </a:lnSpc>
                        <a:spcAft>
                          <a:spcPts val="0"/>
                        </a:spcAft>
                        <a:buFont typeface="+mj-lt"/>
                        <a:buAutoNum type="alphaLcParenR"/>
                      </a:pPr>
                      <a:r>
                        <a:rPr lang="es-EC" sz="1050" dirty="0">
                          <a:effectLst/>
                        </a:rPr>
                        <a:t>Impacto económico y social del  proyecto;</a:t>
                      </a:r>
                    </a:p>
                    <a:p>
                      <a:pPr marL="82550" lvl="0" indent="-82550" algn="just">
                        <a:lnSpc>
                          <a:spcPct val="115000"/>
                        </a:lnSpc>
                        <a:spcAft>
                          <a:spcPts val="0"/>
                        </a:spcAft>
                        <a:buFont typeface="+mj-lt"/>
                        <a:buAutoNum type="alphaLcParenR"/>
                      </a:pPr>
                      <a:r>
                        <a:rPr lang="es-EC" sz="1050" dirty="0">
                          <a:effectLst/>
                        </a:rPr>
                        <a:t>Cumplimiento de límites de crédito de la CFN y la SBS;</a:t>
                      </a:r>
                    </a:p>
                    <a:p>
                      <a:pPr marL="82550" lvl="0" indent="-82550" algn="just">
                        <a:lnSpc>
                          <a:spcPct val="115000"/>
                        </a:lnSpc>
                        <a:spcAft>
                          <a:spcPts val="0"/>
                        </a:spcAft>
                        <a:buFont typeface="+mj-lt"/>
                        <a:buAutoNum type="alphaLcParenR"/>
                      </a:pPr>
                      <a:r>
                        <a:rPr lang="es-EC" sz="1050" dirty="0">
                          <a:effectLst/>
                        </a:rPr>
                        <a:t>Análisis de competencia en los mercados nacional e internacional;</a:t>
                      </a:r>
                    </a:p>
                    <a:p>
                      <a:pPr marL="82550" lvl="0" indent="-82550" algn="just">
                        <a:lnSpc>
                          <a:spcPct val="115000"/>
                        </a:lnSpc>
                        <a:spcAft>
                          <a:spcPts val="0"/>
                        </a:spcAft>
                        <a:buFont typeface="+mj-lt"/>
                        <a:buAutoNum type="alphaLcParenR"/>
                      </a:pPr>
                      <a:r>
                        <a:rPr lang="es-EC" sz="1050" dirty="0">
                          <a:effectLst/>
                        </a:rPr>
                        <a:t>Análisis de situación patrimonial </a:t>
                      </a:r>
                    </a:p>
                    <a:p>
                      <a:pPr marL="82550" lvl="0" indent="-82550" algn="just">
                        <a:lnSpc>
                          <a:spcPct val="115000"/>
                        </a:lnSpc>
                        <a:spcAft>
                          <a:spcPts val="0"/>
                        </a:spcAft>
                        <a:buFont typeface="+mj-lt"/>
                        <a:buAutoNum type="alphaLcParenR"/>
                      </a:pPr>
                      <a:r>
                        <a:rPr lang="es-EC" sz="1050" dirty="0">
                          <a:effectLst/>
                        </a:rPr>
                        <a:t>Valores comercial, de oportunidad, de reposición y catastral de bienes muebles e inmuebles </a:t>
                      </a:r>
                    </a:p>
                    <a:p>
                      <a:pPr marL="82550" lvl="0" indent="-82550" algn="just">
                        <a:lnSpc>
                          <a:spcPct val="115000"/>
                        </a:lnSpc>
                        <a:spcAft>
                          <a:spcPts val="0"/>
                        </a:spcAft>
                        <a:buFont typeface="+mj-lt"/>
                        <a:buAutoNum type="alphaLcParenR"/>
                      </a:pPr>
                      <a:r>
                        <a:rPr lang="es-EC" sz="1050" dirty="0">
                          <a:effectLst/>
                        </a:rPr>
                        <a:t>Índice de morosidad</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8"/>
                  </a:ext>
                </a:extLst>
              </a:tr>
              <a:tr h="214844">
                <a:tc>
                  <a:txBody>
                    <a:bodyPr/>
                    <a:lstStyle/>
                    <a:p>
                      <a:pPr>
                        <a:lnSpc>
                          <a:spcPct val="115000"/>
                        </a:lnSpc>
                        <a:spcAft>
                          <a:spcPts val="0"/>
                        </a:spcAft>
                      </a:pPr>
                      <a:r>
                        <a:rPr lang="es-EC" sz="1050" dirty="0">
                          <a:effectLst/>
                        </a:rPr>
                        <a:t> Patrimonio / activo </a:t>
                      </a:r>
                      <a:endParaRPr lang="es-EC" sz="1050" dirty="0">
                        <a:effectLst/>
                        <a:latin typeface="Times New Roman"/>
                        <a:ea typeface="Calibri"/>
                        <a:cs typeface="Times New Roman"/>
                      </a:endParaRPr>
                    </a:p>
                  </a:txBody>
                  <a:tcPr marL="32348" marR="32348" marT="0" marB="0"/>
                </a:tc>
                <a:tc gridSpan="3">
                  <a:txBody>
                    <a:bodyPr/>
                    <a:lstStyle/>
                    <a:p>
                      <a:pPr algn="just">
                        <a:lnSpc>
                          <a:spcPct val="115000"/>
                        </a:lnSpc>
                        <a:spcAft>
                          <a:spcPts val="0"/>
                        </a:spcAft>
                        <a:tabLst>
                          <a:tab pos="164465" algn="l"/>
                        </a:tabLst>
                      </a:pPr>
                      <a:r>
                        <a:rPr lang="es-EC" sz="1050" dirty="0">
                          <a:effectLst/>
                        </a:rPr>
                        <a:t>relación de patrimonio / activo total mínima del 30%</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9"/>
                  </a:ext>
                </a:extLst>
              </a:tr>
              <a:tr h="200799">
                <a:tc>
                  <a:txBody>
                    <a:bodyPr/>
                    <a:lstStyle/>
                    <a:p>
                      <a:pPr>
                        <a:lnSpc>
                          <a:spcPct val="115000"/>
                        </a:lnSpc>
                        <a:spcAft>
                          <a:spcPts val="0"/>
                        </a:spcAft>
                      </a:pPr>
                      <a:r>
                        <a:rPr lang="es-EC" sz="1050" dirty="0">
                          <a:effectLst/>
                        </a:rPr>
                        <a:t>Capital social / activo </a:t>
                      </a:r>
                      <a:endParaRPr lang="es-EC" sz="1050" dirty="0">
                        <a:effectLst/>
                        <a:latin typeface="Times New Roman"/>
                        <a:ea typeface="Calibri"/>
                        <a:cs typeface="Times New Roman"/>
                      </a:endParaRPr>
                    </a:p>
                  </a:txBody>
                  <a:tcPr marL="32348" marR="32348" marT="0" marB="0"/>
                </a:tc>
                <a:tc gridSpan="3">
                  <a:txBody>
                    <a:bodyPr/>
                    <a:lstStyle/>
                    <a:p>
                      <a:pPr algn="just">
                        <a:lnSpc>
                          <a:spcPct val="115000"/>
                        </a:lnSpc>
                        <a:spcAft>
                          <a:spcPts val="0"/>
                        </a:spcAft>
                      </a:pPr>
                      <a:r>
                        <a:rPr lang="es-EC" sz="1050" dirty="0">
                          <a:effectLst/>
                        </a:rPr>
                        <a:t>al menos el 10%</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0"/>
                  </a:ext>
                </a:extLst>
              </a:tr>
              <a:tr h="225789">
                <a:tc>
                  <a:txBody>
                    <a:bodyPr/>
                    <a:lstStyle/>
                    <a:p>
                      <a:pPr>
                        <a:lnSpc>
                          <a:spcPct val="115000"/>
                        </a:lnSpc>
                        <a:spcAft>
                          <a:spcPts val="0"/>
                        </a:spcAft>
                      </a:pPr>
                      <a:r>
                        <a:rPr lang="es-EC" sz="1050" dirty="0">
                          <a:effectLst/>
                        </a:rPr>
                        <a:t>Otros</a:t>
                      </a:r>
                      <a:r>
                        <a:rPr lang="es-EC" sz="1050" baseline="0" dirty="0">
                          <a:effectLst/>
                        </a:rPr>
                        <a:t> </a:t>
                      </a:r>
                      <a:endParaRPr lang="es-EC" sz="1050" dirty="0">
                        <a:effectLst/>
                        <a:latin typeface="Times New Roman"/>
                        <a:ea typeface="Calibri"/>
                        <a:cs typeface="Times New Roman"/>
                      </a:endParaRPr>
                    </a:p>
                  </a:txBody>
                  <a:tcPr marL="32348" marR="32348" marT="0" marB="0"/>
                </a:tc>
                <a:tc gridSpan="3">
                  <a:txBody>
                    <a:bodyPr/>
                    <a:lstStyle/>
                    <a:p>
                      <a:pPr algn="just">
                        <a:lnSpc>
                          <a:spcPct val="115000"/>
                        </a:lnSpc>
                        <a:spcAft>
                          <a:spcPts val="0"/>
                        </a:spcAft>
                      </a:pPr>
                      <a:r>
                        <a:rPr lang="es-EC" sz="1050" dirty="0">
                          <a:effectLst/>
                        </a:rPr>
                        <a:t>Se requerirá declaración juramentada</a:t>
                      </a:r>
                      <a:endParaRPr lang="es-EC" sz="1050" dirty="0">
                        <a:effectLst/>
                        <a:latin typeface="Times New Roman"/>
                        <a:ea typeface="Calibri"/>
                        <a:cs typeface="Times New Roman"/>
                      </a:endParaRPr>
                    </a:p>
                  </a:txBody>
                  <a:tcPr marL="32348" marR="32348"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1"/>
                  </a:ext>
                </a:extLst>
              </a:tr>
            </a:tbl>
          </a:graphicData>
        </a:graphic>
      </p:graphicFrame>
      <p:sp>
        <p:nvSpPr>
          <p:cNvPr id="14" name="13 Rectángulo"/>
          <p:cNvSpPr/>
          <p:nvPr/>
        </p:nvSpPr>
        <p:spPr>
          <a:xfrm>
            <a:off x="454462" y="2276873"/>
            <a:ext cx="3835292" cy="523220"/>
          </a:xfrm>
          <a:prstGeom prst="rect">
            <a:avLst/>
          </a:prstGeom>
        </p:spPr>
        <p:txBody>
          <a:bodyPr wrap="square">
            <a:spAutoFit/>
          </a:bodyPr>
          <a:lstStyle/>
          <a:p>
            <a:r>
              <a:rPr lang="es-EC" sz="1400" dirty="0"/>
              <a:t>Identificar necesidades de financiamiento en zonas y sectores de menor desarrollo relativo</a:t>
            </a:r>
          </a:p>
        </p:txBody>
      </p:sp>
      <p:sp>
        <p:nvSpPr>
          <p:cNvPr id="15" name="14 Rectángulo"/>
          <p:cNvSpPr/>
          <p:nvPr/>
        </p:nvSpPr>
        <p:spPr>
          <a:xfrm>
            <a:off x="431371" y="3356992"/>
            <a:ext cx="3008509" cy="307777"/>
          </a:xfrm>
          <a:prstGeom prst="rect">
            <a:avLst/>
          </a:prstGeom>
        </p:spPr>
        <p:txBody>
          <a:bodyPr wrap="square">
            <a:spAutoFit/>
          </a:bodyPr>
          <a:lstStyle/>
          <a:p>
            <a:r>
              <a:rPr lang="es-EC" sz="1400" dirty="0"/>
              <a:t>promover proyectos productivos</a:t>
            </a:r>
          </a:p>
        </p:txBody>
      </p:sp>
      <p:pic>
        <p:nvPicPr>
          <p:cNvPr id="17" name="16 Imagen"/>
          <p:cNvPicPr/>
          <p:nvPr/>
        </p:nvPicPr>
        <p:blipFill>
          <a:blip r:embed="rId2" cstate="print">
            <a:extLst>
              <a:ext uri="{28A0092B-C50C-407E-A947-70E740481C1C}">
                <a14:useLocalDpi xmlns:a14="http://schemas.microsoft.com/office/drawing/2010/main" val="0"/>
              </a:ext>
            </a:extLst>
          </a:blip>
          <a:stretch>
            <a:fillRect/>
          </a:stretch>
        </p:blipFill>
        <p:spPr>
          <a:xfrm>
            <a:off x="3439880" y="997065"/>
            <a:ext cx="1613403" cy="522373"/>
          </a:xfrm>
          <a:prstGeom prst="rect">
            <a:avLst/>
          </a:prstGeom>
        </p:spPr>
      </p:pic>
      <p:sp>
        <p:nvSpPr>
          <p:cNvPr id="18" name="17 CuadroTexto"/>
          <p:cNvSpPr txBox="1"/>
          <p:nvPr/>
        </p:nvSpPr>
        <p:spPr>
          <a:xfrm>
            <a:off x="6960096" y="476672"/>
            <a:ext cx="3072341"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EC" sz="1100" b="1" dirty="0"/>
              <a:t>CRÉDITO PRODUCTIVO</a:t>
            </a:r>
          </a:p>
        </p:txBody>
      </p:sp>
      <p:sp>
        <p:nvSpPr>
          <p:cNvPr id="22" name="21 CuadroTexto"/>
          <p:cNvSpPr txBox="1"/>
          <p:nvPr/>
        </p:nvSpPr>
        <p:spPr>
          <a:xfrm>
            <a:off x="5039883" y="5949281"/>
            <a:ext cx="4224469" cy="307777"/>
          </a:xfrm>
          <a:prstGeom prst="rect">
            <a:avLst/>
          </a:prstGeom>
          <a:noFill/>
        </p:spPr>
        <p:txBody>
          <a:bodyPr wrap="square" rtlCol="0">
            <a:spAutoFit/>
          </a:bodyPr>
          <a:lstStyle/>
          <a:p>
            <a:r>
              <a:rPr lang="es-EC" sz="1400" dirty="0"/>
              <a:t>Tasa Julio 2015: 9,75% al 11,65% </a:t>
            </a:r>
          </a:p>
        </p:txBody>
      </p:sp>
    </p:spTree>
    <p:extLst>
      <p:ext uri="{BB962C8B-B14F-4D97-AF65-F5344CB8AC3E}">
        <p14:creationId xmlns:p14="http://schemas.microsoft.com/office/powerpoint/2010/main" val="202790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95467" y="908720"/>
            <a:ext cx="4055668" cy="1075398"/>
          </a:xfrm>
        </p:spPr>
        <p:txBody>
          <a:bodyPr/>
          <a:lstStyle/>
          <a:p>
            <a:pPr lvl="2" algn="l"/>
            <a:r>
              <a:rPr lang="es-EC" sz="2000" dirty="0">
                <a:solidFill>
                  <a:schemeClr val="tx1"/>
                </a:solidFill>
                <a:effectLst/>
              </a:rPr>
              <a:t>Cuentas por pagar o crédito comercial de proveedores</a:t>
            </a:r>
            <a:endParaRPr lang="es-EC" sz="2000" dirty="0">
              <a:solidFill>
                <a:schemeClr val="tx1"/>
              </a:solidFill>
            </a:endParaRPr>
          </a:p>
        </p:txBody>
      </p:sp>
      <p:sp>
        <p:nvSpPr>
          <p:cNvPr id="4" name="3 Flecha derecha"/>
          <p:cNvSpPr/>
          <p:nvPr/>
        </p:nvSpPr>
        <p:spPr>
          <a:xfrm>
            <a:off x="822923" y="1111963"/>
            <a:ext cx="528059" cy="2925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 Título"/>
          <p:cNvSpPr txBox="1">
            <a:spLocks/>
          </p:cNvSpPr>
          <p:nvPr/>
        </p:nvSpPr>
        <p:spPr>
          <a:xfrm>
            <a:off x="463831" y="476672"/>
            <a:ext cx="5218721" cy="499334"/>
          </a:xfrm>
          <a:prstGeom prst="rect">
            <a:avLst/>
          </a:prstGeom>
        </p:spPr>
        <p:txBody>
          <a:bodyPr/>
          <a:lst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marL="273050" lvl="2" algn="l"/>
            <a:r>
              <a:rPr lang="es-EC" sz="1800" i="0" dirty="0">
                <a:solidFill>
                  <a:schemeClr val="tx1"/>
                </a:solidFill>
                <a:effectLst/>
              </a:rPr>
              <a:t>FUENTES PRIVADAS</a:t>
            </a:r>
            <a:endParaRPr lang="es-EC" sz="1800" i="0" dirty="0">
              <a:solidFill>
                <a:schemeClr val="tx1"/>
              </a:solidFill>
            </a:endParaRPr>
          </a:p>
        </p:txBody>
      </p:sp>
      <p:sp>
        <p:nvSpPr>
          <p:cNvPr id="12" name="1 Título"/>
          <p:cNvSpPr txBox="1">
            <a:spLocks/>
          </p:cNvSpPr>
          <p:nvPr/>
        </p:nvSpPr>
        <p:spPr>
          <a:xfrm>
            <a:off x="5871770" y="188641"/>
            <a:ext cx="6368913" cy="423989"/>
          </a:xfrm>
          <a:prstGeom prst="rect">
            <a:avLst/>
          </a:prstGeom>
        </p:spPr>
        <p:txBody>
          <a:bodyPr/>
          <a:lst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marL="82550" lvl="2" algn="ctr"/>
            <a:r>
              <a:rPr lang="es-EC" sz="1600" dirty="0">
                <a:solidFill>
                  <a:schemeClr val="tx1"/>
                </a:solidFill>
                <a:effectLst/>
              </a:rPr>
              <a:t>FUENTES EXTERNAS DE FINANCIAMIENTO</a:t>
            </a:r>
            <a:endParaRPr lang="es-EC" sz="1600" dirty="0">
              <a:solidFill>
                <a:schemeClr val="tx1"/>
              </a:solidFill>
            </a:endParaRPr>
          </a:p>
        </p:txBody>
      </p:sp>
      <p:sp>
        <p:nvSpPr>
          <p:cNvPr id="6" name="5 Rectángulo"/>
          <p:cNvSpPr/>
          <p:nvPr/>
        </p:nvSpPr>
        <p:spPr>
          <a:xfrm>
            <a:off x="6270262" y="976007"/>
            <a:ext cx="4384031"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C" sz="1600" dirty="0"/>
              <a:t>Pasivos comerciales a corto plazo que se genera mediante adquisición de bienes o servicios</a:t>
            </a:r>
          </a:p>
        </p:txBody>
      </p:sp>
      <p:sp>
        <p:nvSpPr>
          <p:cNvPr id="3" name="2 CuadroTexto"/>
          <p:cNvSpPr txBox="1"/>
          <p:nvPr/>
        </p:nvSpPr>
        <p:spPr>
          <a:xfrm>
            <a:off x="1583499" y="2082334"/>
            <a:ext cx="5088565" cy="338554"/>
          </a:xfrm>
          <a:prstGeom prst="rect">
            <a:avLst/>
          </a:prstGeom>
          <a:noFill/>
        </p:spPr>
        <p:txBody>
          <a:bodyPr wrap="square" rtlCol="0">
            <a:spAutoFit/>
          </a:bodyPr>
          <a:lstStyle/>
          <a:p>
            <a:r>
              <a:rPr lang="es-EC" sz="1600" dirty="0"/>
              <a:t>Cuentas por pagar</a:t>
            </a:r>
          </a:p>
        </p:txBody>
      </p:sp>
      <p:sp>
        <p:nvSpPr>
          <p:cNvPr id="13" name="12 CuadroTexto"/>
          <p:cNvSpPr txBox="1"/>
          <p:nvPr/>
        </p:nvSpPr>
        <p:spPr>
          <a:xfrm>
            <a:off x="1583499" y="2420888"/>
            <a:ext cx="5088565" cy="338554"/>
          </a:xfrm>
          <a:prstGeom prst="rect">
            <a:avLst/>
          </a:prstGeom>
          <a:noFill/>
        </p:spPr>
        <p:txBody>
          <a:bodyPr wrap="square" rtlCol="0">
            <a:spAutoFit/>
          </a:bodyPr>
          <a:lstStyle/>
          <a:p>
            <a:r>
              <a:rPr lang="es-EC" sz="1600" dirty="0"/>
              <a:t>Documentos por pagar</a:t>
            </a:r>
          </a:p>
        </p:txBody>
      </p:sp>
      <p:sp>
        <p:nvSpPr>
          <p:cNvPr id="8" name="7 CuadroTexto"/>
          <p:cNvSpPr txBox="1"/>
          <p:nvPr/>
        </p:nvSpPr>
        <p:spPr>
          <a:xfrm>
            <a:off x="5569579" y="2320389"/>
            <a:ext cx="2112235" cy="338554"/>
          </a:xfrm>
          <a:prstGeom prst="rect">
            <a:avLst/>
          </a:prstGeom>
          <a:noFill/>
        </p:spPr>
        <p:txBody>
          <a:bodyPr wrap="square" rtlCol="0">
            <a:spAutoFit/>
          </a:bodyPr>
          <a:lstStyle/>
          <a:p>
            <a:r>
              <a:rPr lang="es-EC" sz="1600" dirty="0"/>
              <a:t>Período neto</a:t>
            </a:r>
          </a:p>
        </p:txBody>
      </p:sp>
      <p:sp>
        <p:nvSpPr>
          <p:cNvPr id="14" name="13 CuadroTexto"/>
          <p:cNvSpPr txBox="1"/>
          <p:nvPr/>
        </p:nvSpPr>
        <p:spPr>
          <a:xfrm>
            <a:off x="7681814" y="2132856"/>
            <a:ext cx="3936437" cy="338554"/>
          </a:xfrm>
          <a:prstGeom prst="rect">
            <a:avLst/>
          </a:prstGeom>
          <a:noFill/>
        </p:spPr>
        <p:txBody>
          <a:bodyPr wrap="square" rtlCol="0">
            <a:spAutoFit/>
          </a:bodyPr>
          <a:lstStyle/>
          <a:p>
            <a:r>
              <a:rPr lang="es-EC" sz="1600" dirty="0"/>
              <a:t>Con descuento en efectivo</a:t>
            </a:r>
          </a:p>
        </p:txBody>
      </p:sp>
      <p:sp>
        <p:nvSpPr>
          <p:cNvPr id="15" name="14 CuadroTexto"/>
          <p:cNvSpPr txBox="1"/>
          <p:nvPr/>
        </p:nvSpPr>
        <p:spPr>
          <a:xfrm>
            <a:off x="7728182" y="2454533"/>
            <a:ext cx="3936437" cy="338554"/>
          </a:xfrm>
          <a:prstGeom prst="rect">
            <a:avLst/>
          </a:prstGeom>
          <a:noFill/>
        </p:spPr>
        <p:txBody>
          <a:bodyPr wrap="square" rtlCol="0">
            <a:spAutoFit/>
          </a:bodyPr>
          <a:lstStyle/>
          <a:p>
            <a:r>
              <a:rPr lang="es-EC" sz="1600" dirty="0"/>
              <a:t>Sin descuento en efectivo</a:t>
            </a:r>
          </a:p>
        </p:txBody>
      </p:sp>
      <p:graphicFrame>
        <p:nvGraphicFramePr>
          <p:cNvPr id="10" name="9 Diagrama"/>
          <p:cNvGraphicFramePr/>
          <p:nvPr>
            <p:extLst>
              <p:ext uri="{D42A27DB-BD31-4B8C-83A1-F6EECF244321}">
                <p14:modId xmlns:p14="http://schemas.microsoft.com/office/powerpoint/2010/main" val="486616883"/>
              </p:ext>
            </p:extLst>
          </p:nvPr>
        </p:nvGraphicFramePr>
        <p:xfrm>
          <a:off x="1167522" y="3933057"/>
          <a:ext cx="10017044" cy="2346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16 CuadroTexto"/>
          <p:cNvSpPr txBox="1"/>
          <p:nvPr/>
        </p:nvSpPr>
        <p:spPr>
          <a:xfrm>
            <a:off x="1135906" y="4077072"/>
            <a:ext cx="284786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C" sz="1600" dirty="0"/>
              <a:t>Problemas comunes</a:t>
            </a:r>
          </a:p>
        </p:txBody>
      </p:sp>
      <p:pic>
        <p:nvPicPr>
          <p:cNvPr id="6146" name="Picture 2" descr="http://deconceptos.com/wp-content/uploads/2010/06/concepto-de-proveedores-300x15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27781" y="2899684"/>
            <a:ext cx="3810000" cy="1438275"/>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18 Conector recto de flecha"/>
          <p:cNvCxnSpPr>
            <a:endCxn id="14" idx="1"/>
          </p:cNvCxnSpPr>
          <p:nvPr/>
        </p:nvCxnSpPr>
        <p:spPr>
          <a:xfrm flipV="1">
            <a:off x="7344139" y="2302134"/>
            <a:ext cx="337675" cy="187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endCxn id="15" idx="1"/>
          </p:cNvCxnSpPr>
          <p:nvPr/>
        </p:nvCxnSpPr>
        <p:spPr>
          <a:xfrm>
            <a:off x="7344139" y="2489666"/>
            <a:ext cx="384043" cy="134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8091377" y="2899684"/>
            <a:ext cx="3115339" cy="1384995"/>
          </a:xfrm>
          <a:prstGeom prst="rect">
            <a:avLst/>
          </a:prstGeom>
          <a:noFill/>
        </p:spPr>
        <p:txBody>
          <a:bodyPr wrap="square" rtlCol="0">
            <a:spAutoFit/>
          </a:bodyPr>
          <a:lstStyle/>
          <a:p>
            <a:r>
              <a:rPr lang="es-EC" sz="1400" dirty="0"/>
              <a:t>Capital de Trabajo: Se denomina </a:t>
            </a:r>
          </a:p>
          <a:p>
            <a:r>
              <a:rPr lang="es-EC" sz="1400" dirty="0"/>
              <a:t>así a los recursos que necesita cualquier negocio para seguir produciendo mientras cobra los </a:t>
            </a:r>
          </a:p>
          <a:p>
            <a:r>
              <a:rPr lang="es-EC" sz="1400" dirty="0"/>
              <a:t>productos que vende.</a:t>
            </a:r>
          </a:p>
          <a:p>
            <a:endParaRPr lang="es-EC" sz="1400" dirty="0"/>
          </a:p>
        </p:txBody>
      </p:sp>
    </p:spTree>
    <p:extLst>
      <p:ext uri="{BB962C8B-B14F-4D97-AF65-F5344CB8AC3E}">
        <p14:creationId xmlns:p14="http://schemas.microsoft.com/office/powerpoint/2010/main" val="378883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440571834"/>
              </p:ext>
            </p:extLst>
          </p:nvPr>
        </p:nvGraphicFramePr>
        <p:xfrm>
          <a:off x="2032000" y="719666"/>
          <a:ext cx="901522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160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65022840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7927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24189412"/>
              </p:ext>
            </p:extLst>
          </p:nvPr>
        </p:nvGraphicFramePr>
        <p:xfrm>
          <a:off x="967563" y="774702"/>
          <a:ext cx="10525936" cy="5421203"/>
        </p:xfrm>
        <a:graphic>
          <a:graphicData uri="http://schemas.openxmlformats.org/drawingml/2006/table">
            <a:tbl>
              <a:tblPr>
                <a:tableStyleId>{5C22544A-7EE6-4342-B048-85BDC9FD1C3A}</a:tableStyleId>
              </a:tblPr>
              <a:tblGrid>
                <a:gridCol w="2878864">
                  <a:extLst>
                    <a:ext uri="{9D8B030D-6E8A-4147-A177-3AD203B41FA5}">
                      <a16:colId xmlns:a16="http://schemas.microsoft.com/office/drawing/2014/main" xmlns="" val="887849623"/>
                    </a:ext>
                  </a:extLst>
                </a:gridCol>
                <a:gridCol w="2581809">
                  <a:extLst>
                    <a:ext uri="{9D8B030D-6E8A-4147-A177-3AD203B41FA5}">
                      <a16:colId xmlns:a16="http://schemas.microsoft.com/office/drawing/2014/main" xmlns="" val="1582379070"/>
                    </a:ext>
                  </a:extLst>
                </a:gridCol>
                <a:gridCol w="2581809">
                  <a:extLst>
                    <a:ext uri="{9D8B030D-6E8A-4147-A177-3AD203B41FA5}">
                      <a16:colId xmlns:a16="http://schemas.microsoft.com/office/drawing/2014/main" xmlns="" val="290221116"/>
                    </a:ext>
                  </a:extLst>
                </a:gridCol>
                <a:gridCol w="2483454">
                  <a:extLst>
                    <a:ext uri="{9D8B030D-6E8A-4147-A177-3AD203B41FA5}">
                      <a16:colId xmlns:a16="http://schemas.microsoft.com/office/drawing/2014/main" xmlns="" val="1672841058"/>
                    </a:ext>
                  </a:extLst>
                </a:gridCol>
              </a:tblGrid>
              <a:tr h="1061935">
                <a:tc>
                  <a:txBody>
                    <a:bodyPr/>
                    <a:lstStyle/>
                    <a:p>
                      <a:pPr algn="l" fontAlgn="ctr"/>
                      <a:r>
                        <a:rPr lang="es-EC" sz="1000" u="none" strike="noStrike" dirty="0">
                          <a:effectLst/>
                        </a:rPr>
                        <a:t>P1: Estructura de Financiamiento y restricciones financieras de las empresas en Colombia</a:t>
                      </a:r>
                    </a:p>
                    <a:p>
                      <a:pPr algn="l" fontAlgn="ctr"/>
                      <a:endParaRPr lang="es-EC" sz="1000" u="none" strike="noStrike" dirty="0">
                        <a:effectLst/>
                      </a:endParaRPr>
                    </a:p>
                  </a:txBody>
                  <a:tcPr marL="4925" marR="4925" marT="4925" marB="0" anchor="ctr"/>
                </a:tc>
                <a:tc>
                  <a:txBody>
                    <a:bodyPr/>
                    <a:lstStyle/>
                    <a:p>
                      <a:pPr algn="l" fontAlgn="ctr"/>
                      <a:r>
                        <a:rPr lang="es-EC" sz="1000" u="none" strike="noStrike" dirty="0">
                          <a:effectLst/>
                        </a:rPr>
                        <a:t>P2: Estructura financiera de las Pymes, lineamientos para la proyección de una política pública</a:t>
                      </a: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P3: Fuentes de financiamiento utilizadas para las empresas productoras derivadas por las empresas lácteas Zulia</a:t>
                      </a: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P4: Evaluación de la Gestión financiera del sector automotriz y actividades conexa del Atlántico</a:t>
                      </a:r>
                    </a:p>
                    <a:p>
                      <a:pPr algn="l" fontAlgn="ctr"/>
                      <a:endParaRPr lang="es-EC" sz="1000" u="none" strike="noStrike" dirty="0">
                        <a:effectLst/>
                      </a:endParaRPr>
                    </a:p>
                  </a:txBody>
                  <a:tcPr marL="4925" marR="4925" marT="4925" marB="0" anchor="ctr"/>
                </a:tc>
                <a:extLst>
                  <a:ext uri="{0D108BD9-81ED-4DB2-BD59-A6C34878D82A}">
                    <a16:rowId xmlns:a16="http://schemas.microsoft.com/office/drawing/2014/main" xmlns="" val="3748835088"/>
                  </a:ext>
                </a:extLst>
              </a:tr>
              <a:tr h="324921">
                <a:tc>
                  <a:txBody>
                    <a:bodyPr/>
                    <a:lstStyle/>
                    <a:p>
                      <a:pPr algn="l" fontAlgn="ctr"/>
                      <a:r>
                        <a:rPr lang="pt-BR" sz="1000" u="none" strike="noStrike" dirty="0">
                          <a:effectLst/>
                        </a:rPr>
                        <a:t>Autor: </a:t>
                      </a:r>
                      <a:r>
                        <a:rPr lang="es-EC" sz="1000" u="none" strike="noStrike" dirty="0">
                          <a:effectLst/>
                        </a:rPr>
                        <a:t>María Angélica, Guillermo Perry, Alejandro Becerras </a:t>
                      </a:r>
                      <a:endParaRPr lang="pt-BR"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Autor: Logreira-Vargas, Cristina Isabel; Paredes-Chacín, Ana Judith</a:t>
                      </a: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Autor: Bocán, Mariby; Romero, Jenny ; Sandrea, Maryana </a:t>
                      </a:r>
                    </a:p>
                    <a:p>
                      <a:pPr algn="l" fontAlgn="ct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Autor: Tomás Fontalvo Herrera, José Morales Gómez </a:t>
                      </a:r>
                      <a:endParaRPr lang="es-EC" sz="1000" b="1"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2820641268"/>
                  </a:ext>
                </a:extLst>
              </a:tr>
              <a:tr h="166423">
                <a:tc>
                  <a:txBody>
                    <a:bodyPr/>
                    <a:lstStyle/>
                    <a:p>
                      <a:pPr algn="l" fontAlgn="ctr"/>
                      <a:r>
                        <a:rPr lang="es-EC" sz="1000" u="none" strike="noStrike" dirty="0">
                          <a:effectLst/>
                        </a:rPr>
                        <a:t>2012</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2013</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Año: 2012</a:t>
                      </a: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Año: 2014</a:t>
                      </a:r>
                      <a:endParaRPr lang="es-EC" sz="1000" b="1"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3218910386"/>
                  </a:ext>
                </a:extLst>
              </a:tr>
              <a:tr h="160038">
                <a:tc>
                  <a:txBody>
                    <a:bodyPr/>
                    <a:lstStyle/>
                    <a:p>
                      <a:pPr algn="l" fontAlgn="ctr"/>
                      <a:r>
                        <a:rPr lang="es-EC" sz="1000" u="none" strike="noStrike" dirty="0">
                          <a:effectLst/>
                        </a:rPr>
                        <a:t>Revista: Ciencias Administrativas</a:t>
                      </a: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a:effectLst/>
                        </a:rPr>
                        <a:t>Revista: Ciencias Contables</a:t>
                      </a:r>
                      <a:endParaRPr lang="es-EC" sz="1000" b="1"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Universidad ICESI</a:t>
                      </a:r>
                    </a:p>
                  </a:txBody>
                  <a:tcPr marL="4925" marR="4925" marT="4925" marB="0" anchor="ctr"/>
                </a:tc>
                <a:tc>
                  <a:txBody>
                    <a:bodyPr/>
                    <a:lstStyle/>
                    <a:p>
                      <a:pPr algn="l" fontAlgn="ctr"/>
                      <a:r>
                        <a:rPr lang="es-EC" sz="1000" u="none" strike="noStrike" dirty="0">
                          <a:effectLst/>
                        </a:rPr>
                        <a:t>Universidad e Cartagena</a:t>
                      </a:r>
                      <a:endParaRPr lang="es-EC" sz="1000" b="1"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1022122151"/>
                  </a:ext>
                </a:extLst>
              </a:tr>
              <a:tr h="166423">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1"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1"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1561627567"/>
                  </a:ext>
                </a:extLst>
              </a:tr>
              <a:tr h="1133260">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3434497945"/>
                  </a:ext>
                </a:extLst>
              </a:tr>
              <a:tr h="166423">
                <a:tc>
                  <a:txBody>
                    <a:bodyPr/>
                    <a:lstStyle/>
                    <a:p>
                      <a:pPr algn="ctr" fontAlgn="ctr"/>
                      <a:r>
                        <a:rPr lang="es-EC" sz="1000" u="none" strike="noStrike">
                          <a:effectLst/>
                        </a:rPr>
                        <a:t>Variables</a:t>
                      </a:r>
                      <a:endParaRPr lang="es-EC" sz="1000" b="1" i="0" u="none" strike="noStrike">
                        <a:solidFill>
                          <a:srgbClr val="FFFFFF"/>
                        </a:solidFill>
                        <a:effectLst/>
                        <a:latin typeface="Arial" panose="020B0604020202020204" pitchFamily="34" charset="0"/>
                      </a:endParaRPr>
                    </a:p>
                  </a:txBody>
                  <a:tcPr marL="4925" marR="4925" marT="4925" marB="0" anchor="ctr"/>
                </a:tc>
                <a:tc>
                  <a:txBody>
                    <a:bodyPr/>
                    <a:lstStyle/>
                    <a:p>
                      <a:pPr algn="ctr" fontAlgn="ctr"/>
                      <a:r>
                        <a:rPr lang="es-EC" sz="1000" u="none" strike="noStrike">
                          <a:effectLst/>
                        </a:rPr>
                        <a:t>Variables</a:t>
                      </a:r>
                      <a:endParaRPr lang="es-EC" sz="1000" b="1" i="0" u="none" strike="noStrike">
                        <a:solidFill>
                          <a:srgbClr val="FFFFFF"/>
                        </a:solidFill>
                        <a:effectLst/>
                        <a:latin typeface="Arial" panose="020B0604020202020204" pitchFamily="34" charset="0"/>
                      </a:endParaRPr>
                    </a:p>
                  </a:txBody>
                  <a:tcPr marL="4925" marR="4925" marT="4925" marB="0" anchor="ctr"/>
                </a:tc>
                <a:tc>
                  <a:txBody>
                    <a:bodyPr/>
                    <a:lstStyle/>
                    <a:p>
                      <a:pPr algn="ctr" fontAlgn="ctr"/>
                      <a:r>
                        <a:rPr lang="es-EC" sz="1000" u="none" strike="noStrike">
                          <a:effectLst/>
                        </a:rPr>
                        <a:t>Variables</a:t>
                      </a:r>
                      <a:endParaRPr lang="es-EC" sz="1000" b="1" i="0" u="none" strike="noStrike">
                        <a:solidFill>
                          <a:srgbClr val="FFFFFF"/>
                        </a:solidFill>
                        <a:effectLst/>
                        <a:latin typeface="Arial" panose="020B0604020202020204" pitchFamily="34" charset="0"/>
                      </a:endParaRPr>
                    </a:p>
                  </a:txBody>
                  <a:tcPr marL="4925" marR="4925" marT="4925" marB="0" anchor="ctr"/>
                </a:tc>
                <a:tc>
                  <a:txBody>
                    <a:bodyPr/>
                    <a:lstStyle/>
                    <a:p>
                      <a:pPr algn="ctr" fontAlgn="ctr"/>
                      <a:r>
                        <a:rPr lang="es-EC" sz="1000" u="none" strike="noStrike" dirty="0">
                          <a:effectLst/>
                        </a:rPr>
                        <a:t>Variables</a:t>
                      </a:r>
                      <a:endParaRPr lang="es-EC" sz="1000" b="1" i="0" u="none" strike="noStrike" dirty="0">
                        <a:solidFill>
                          <a:srgbClr val="FFFFFF"/>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4157094461"/>
                  </a:ext>
                </a:extLst>
              </a:tr>
              <a:tr h="160083">
                <a:tc>
                  <a:txBody>
                    <a:bodyPr/>
                    <a:lstStyle/>
                    <a:p>
                      <a:r>
                        <a:rPr lang="es-EC" sz="1000" dirty="0"/>
                        <a:t>ROA- Rentabilidad</a:t>
                      </a:r>
                    </a:p>
                    <a:p>
                      <a:endParaRPr lang="es-EC" sz="1000" dirty="0"/>
                    </a:p>
                  </a:txBody>
                  <a:tcPr marL="4925" marR="4925" marT="4925" marB="0" anchor="ctr"/>
                </a:tc>
                <a:tc>
                  <a:txBody>
                    <a:bodyPr/>
                    <a:lstStyle/>
                    <a:p>
                      <a:pPr algn="l" fontAlgn="ctr"/>
                      <a:r>
                        <a:rPr lang="es-EC" sz="1000" u="none" strike="noStrike" dirty="0">
                          <a:effectLst/>
                        </a:rPr>
                        <a:t>Endeudamiento a corto plazo</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Fuentes de financiamiento interno</a:t>
                      </a:r>
                    </a:p>
                  </a:txBody>
                  <a:tcPr marL="4925" marR="4925" marT="4925" marB="0" anchor="ctr"/>
                </a:tc>
                <a:tc>
                  <a:txBody>
                    <a:bodyPr/>
                    <a:lstStyle/>
                    <a:p>
                      <a:pPr algn="l" fontAlgn="ctr"/>
                      <a:r>
                        <a:rPr lang="es-EC" sz="1000" u="none" strike="noStrike" dirty="0">
                          <a:effectLst/>
                          <a:latin typeface="+mj-lt"/>
                        </a:rPr>
                        <a:t>Liquidez </a:t>
                      </a:r>
                      <a:endParaRPr lang="es-EC" sz="1000" b="0" i="0" u="none" strike="noStrike" dirty="0">
                        <a:solidFill>
                          <a:srgbClr val="000000"/>
                        </a:solidFill>
                        <a:effectLst/>
                        <a:latin typeface="+mj-lt"/>
                      </a:endParaRPr>
                    </a:p>
                  </a:txBody>
                  <a:tcPr marL="4925" marR="4925" marT="4925" marB="0" anchor="ctr"/>
                </a:tc>
                <a:extLst>
                  <a:ext uri="{0D108BD9-81ED-4DB2-BD59-A6C34878D82A}">
                    <a16:rowId xmlns:a16="http://schemas.microsoft.com/office/drawing/2014/main" xmlns="" val="2837424958"/>
                  </a:ext>
                </a:extLst>
              </a:tr>
              <a:tr h="160083">
                <a:tc>
                  <a:txBody>
                    <a:bodyPr/>
                    <a:lstStyle/>
                    <a:p>
                      <a:r>
                        <a:rPr lang="es-EC" sz="1000" dirty="0"/>
                        <a:t>Deuda</a:t>
                      </a:r>
                      <a:r>
                        <a:rPr lang="es-EC" sz="1000" baseline="0" dirty="0"/>
                        <a:t> a corto plazo</a:t>
                      </a:r>
                      <a:endParaRPr lang="es-EC" sz="1000" dirty="0"/>
                    </a:p>
                  </a:txBody>
                  <a:tcPr marL="4925" marR="4925" marT="4925" marB="0" anchor="ctr"/>
                </a:tc>
                <a:tc>
                  <a:txBody>
                    <a:bodyPr/>
                    <a:lstStyle/>
                    <a:p>
                      <a:pPr algn="l" fontAlgn="ctr"/>
                      <a:r>
                        <a:rPr lang="es-EC" sz="1000" b="0" i="0" u="none" strike="noStrike" dirty="0">
                          <a:solidFill>
                            <a:schemeClr val="dk1"/>
                          </a:solidFill>
                          <a:effectLst/>
                          <a:latin typeface="+mn-lt"/>
                        </a:rPr>
                        <a:t>Endeudamiento</a:t>
                      </a:r>
                      <a:r>
                        <a:rPr lang="es-EC" sz="1000" b="0" i="0" u="none" strike="noStrike" baseline="0" dirty="0">
                          <a:solidFill>
                            <a:schemeClr val="dk1"/>
                          </a:solidFill>
                          <a:effectLst/>
                          <a:latin typeface="+mn-lt"/>
                        </a:rPr>
                        <a:t> a largo plazo</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Fuentes de financiamiento externo</a:t>
                      </a:r>
                    </a:p>
                  </a:txBody>
                  <a:tcPr marL="4925" marR="4925" marT="4925" marB="0" anchor="ctr"/>
                </a:tc>
                <a:tc>
                  <a:txBody>
                    <a:bodyPr/>
                    <a:lstStyle/>
                    <a:p>
                      <a:pPr algn="l" fontAlgn="ctr"/>
                      <a:r>
                        <a:rPr lang="es-EC" sz="1000" b="0" i="0" u="none" strike="noStrike" dirty="0">
                          <a:solidFill>
                            <a:srgbClr val="000000"/>
                          </a:solidFill>
                          <a:effectLst/>
                          <a:latin typeface="+mj-lt"/>
                        </a:rPr>
                        <a:t>Rentabilidad</a:t>
                      </a:r>
                    </a:p>
                  </a:txBody>
                  <a:tcPr marL="4925" marR="4925" marT="4925" marB="0" anchor="ctr"/>
                </a:tc>
                <a:extLst>
                  <a:ext uri="{0D108BD9-81ED-4DB2-BD59-A6C34878D82A}">
                    <a16:rowId xmlns:a16="http://schemas.microsoft.com/office/drawing/2014/main" xmlns="" val="2945561738"/>
                  </a:ext>
                </a:extLst>
              </a:tr>
              <a:tr h="160083">
                <a:tc>
                  <a:txBody>
                    <a:bodyPr/>
                    <a:lstStyle/>
                    <a:p>
                      <a:r>
                        <a:rPr lang="es-EC" sz="1000" dirty="0"/>
                        <a:t>Deuda a largo plazo</a:t>
                      </a:r>
                    </a:p>
                  </a:txBody>
                  <a:tcPr marL="4925" marR="4925" marT="4925" marB="0" anchor="ctr"/>
                </a:tc>
                <a:tc>
                  <a:txBody>
                    <a:bodyPr/>
                    <a:lstStyle/>
                    <a:p>
                      <a:pPr algn="l" fontAlgn="ctr"/>
                      <a:r>
                        <a:rPr lang="es-EC" sz="1000" b="0" i="0" u="none" strike="noStrike" dirty="0">
                          <a:solidFill>
                            <a:srgbClr val="000000"/>
                          </a:solidFill>
                          <a:effectLst/>
                          <a:latin typeface="+mj-lt"/>
                        </a:rPr>
                        <a:t>Margen</a:t>
                      </a:r>
                      <a:r>
                        <a:rPr lang="es-EC" sz="1000" b="0" i="0" u="none" strike="noStrike" baseline="0" dirty="0">
                          <a:solidFill>
                            <a:srgbClr val="000000"/>
                          </a:solidFill>
                          <a:effectLst/>
                          <a:latin typeface="+mj-lt"/>
                        </a:rPr>
                        <a:t> bruto</a:t>
                      </a:r>
                      <a:endParaRPr lang="es-EC" sz="1000" b="0" i="0" u="none" strike="noStrike" dirty="0">
                        <a:solidFill>
                          <a:srgbClr val="000000"/>
                        </a:solidFill>
                        <a:effectLst/>
                        <a:latin typeface="+mj-lt"/>
                      </a:endParaRPr>
                    </a:p>
                  </a:txBody>
                  <a:tcPr marL="4925" marR="4925" marT="4925" marB="0" anchor="ctr"/>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Apalancamiento</a:t>
                      </a:r>
                    </a:p>
                  </a:txBody>
                  <a:tcPr marL="4925" marR="4925" marT="4925" marB="0" anchor="ctr"/>
                </a:tc>
                <a:extLst>
                  <a:ext uri="{0D108BD9-81ED-4DB2-BD59-A6C34878D82A}">
                    <a16:rowId xmlns:a16="http://schemas.microsoft.com/office/drawing/2014/main" xmlns="" val="3993840453"/>
                  </a:ext>
                </a:extLst>
              </a:tr>
              <a:tr h="160083">
                <a:tc>
                  <a:txBody>
                    <a:bodyPr/>
                    <a:lstStyle/>
                    <a:p>
                      <a:pPr algn="l" fontAlgn="ctr"/>
                      <a:r>
                        <a:rPr lang="es-EC" sz="1000" u="none" strike="noStrike" dirty="0">
                          <a:effectLst/>
                        </a:rPr>
                        <a:t> Deuda Total</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Margen</a:t>
                      </a:r>
                      <a:r>
                        <a:rPr lang="es-EC" sz="1000" b="0" i="0" u="none" strike="noStrike" baseline="0" dirty="0">
                          <a:solidFill>
                            <a:srgbClr val="000000"/>
                          </a:solidFill>
                          <a:effectLst/>
                          <a:latin typeface="+mj-lt"/>
                        </a:rPr>
                        <a:t> operacional</a:t>
                      </a:r>
                      <a:endParaRPr lang="es-EC" sz="1000" b="0" i="0" u="none" strike="noStrike" dirty="0">
                        <a:solidFill>
                          <a:srgbClr val="000000"/>
                        </a:solidFill>
                        <a:effectLst/>
                        <a:latin typeface="+mj-lt"/>
                      </a:endParaRP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Endeudamiento</a:t>
                      </a:r>
                    </a:p>
                  </a:txBody>
                  <a:tcPr marL="4925" marR="4925" marT="4925" marB="0" anchor="ctr"/>
                </a:tc>
                <a:extLst>
                  <a:ext uri="{0D108BD9-81ED-4DB2-BD59-A6C34878D82A}">
                    <a16:rowId xmlns:a16="http://schemas.microsoft.com/office/drawing/2014/main" xmlns="" val="4207909483"/>
                  </a:ext>
                </a:extLst>
              </a:tr>
              <a:tr h="160083">
                <a:tc>
                  <a:txBody>
                    <a:bodyPr/>
                    <a:lstStyle/>
                    <a:p>
                      <a:pPr algn="l" fontAlgn="ctr"/>
                      <a:r>
                        <a:rPr lang="es-EC" sz="1000" u="none" strike="noStrike" dirty="0">
                          <a:effectLst/>
                        </a:rPr>
                        <a:t> Capital de trabajo</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b="0" i="0" u="none" strike="noStrike" dirty="0">
                          <a:solidFill>
                            <a:srgbClr val="000000"/>
                          </a:solidFill>
                          <a:effectLst/>
                          <a:latin typeface="+mj-lt"/>
                        </a:rPr>
                        <a:t>Margen neto</a:t>
                      </a: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latin typeface="+mj-lt"/>
                        </a:rPr>
                        <a:t> Financiamiento</a:t>
                      </a:r>
                      <a:endParaRPr lang="es-EC" sz="1000" b="0" i="0" u="none" strike="noStrike" dirty="0">
                        <a:solidFill>
                          <a:srgbClr val="000000"/>
                        </a:solidFill>
                        <a:effectLst/>
                        <a:latin typeface="+mj-lt"/>
                      </a:endParaRPr>
                    </a:p>
                  </a:txBody>
                  <a:tcPr marL="4925" marR="4925" marT="4925" marB="0" anchor="ctr"/>
                </a:tc>
                <a:extLst>
                  <a:ext uri="{0D108BD9-81ED-4DB2-BD59-A6C34878D82A}">
                    <a16:rowId xmlns:a16="http://schemas.microsoft.com/office/drawing/2014/main" xmlns="" val="3049239554"/>
                  </a:ext>
                </a:extLst>
              </a:tr>
              <a:tr h="198122">
                <a:tc>
                  <a:txBody>
                    <a:bodyPr/>
                    <a:lstStyle/>
                    <a:p>
                      <a:pPr algn="l" fontAlgn="ctr"/>
                      <a:r>
                        <a:rPr lang="es-EC" sz="1000" u="none" strike="noStrike" dirty="0">
                          <a:effectLst/>
                        </a:rPr>
                        <a:t> Ciclo de caja</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3270770004"/>
                  </a:ext>
                </a:extLst>
              </a:tr>
              <a:tr h="160083">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53331191"/>
                  </a:ext>
                </a:extLst>
              </a:tr>
              <a:tr h="160083">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1875018613"/>
                  </a:ext>
                </a:extLst>
              </a:tr>
              <a:tr h="166423">
                <a:tc gridSpan="4">
                  <a:txBody>
                    <a:bodyPr/>
                    <a:lstStyle/>
                    <a:p>
                      <a:pPr algn="ctr" fontAlgn="ctr"/>
                      <a:r>
                        <a:rPr lang="es-EC" sz="1000" u="none" strike="noStrike" dirty="0">
                          <a:effectLst/>
                        </a:rPr>
                        <a:t>Temas para futuras investigaciones</a:t>
                      </a:r>
                      <a:endParaRPr lang="es-EC" sz="1000" b="1" i="0" u="none" strike="noStrike" dirty="0">
                        <a:solidFill>
                          <a:srgbClr val="FFFFFF"/>
                        </a:solidFill>
                        <a:effectLst/>
                        <a:latin typeface="Arial" panose="020B0604020202020204" pitchFamily="34" charset="0"/>
                      </a:endParaRPr>
                    </a:p>
                  </a:txBody>
                  <a:tcPr marL="4925" marR="4925" marT="4925" marB="0" anchor="ct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224356920"/>
                  </a:ext>
                </a:extLst>
              </a:tr>
              <a:tr h="160083">
                <a:tc>
                  <a:txBody>
                    <a:bodyPr/>
                    <a:lstStyle/>
                    <a:p>
                      <a:pPr algn="l" fontAlgn="t"/>
                      <a:r>
                        <a:rPr lang="es-EC" sz="1000" b="0" i="0" u="none" strike="noStrike" dirty="0">
                          <a:solidFill>
                            <a:srgbClr val="000000"/>
                          </a:solidFill>
                          <a:effectLst/>
                          <a:latin typeface="Arial" panose="020B0604020202020204" pitchFamily="34" charset="0"/>
                        </a:rPr>
                        <a:t>Establecer créditos</a:t>
                      </a:r>
                      <a:r>
                        <a:rPr lang="es-EC" sz="1000" b="0" i="0" u="none" strike="noStrike" baseline="0" dirty="0">
                          <a:solidFill>
                            <a:srgbClr val="000000"/>
                          </a:solidFill>
                          <a:effectLst/>
                          <a:latin typeface="Arial" panose="020B0604020202020204" pitchFamily="34" charset="0"/>
                        </a:rPr>
                        <a:t> a largo plazo</a:t>
                      </a:r>
                      <a:endParaRPr lang="es-EC" sz="1000" b="0" i="0" u="none" strike="noStrike" dirty="0">
                        <a:solidFill>
                          <a:srgbClr val="000000"/>
                        </a:solidFill>
                        <a:effectLst/>
                        <a:latin typeface="Arial" panose="020B0604020202020204" pitchFamily="34" charset="0"/>
                      </a:endParaRPr>
                    </a:p>
                  </a:txBody>
                  <a:tcPr marL="4925" marR="4925" marT="4925" marB="0"/>
                </a:tc>
                <a:tc>
                  <a:txBody>
                    <a:bodyPr/>
                    <a:lstStyle/>
                    <a:p>
                      <a:pPr algn="l" fontAlgn="ctr"/>
                      <a:r>
                        <a:rPr lang="es-EC" sz="1000" b="0" i="0" u="none" strike="noStrike" dirty="0">
                          <a:solidFill>
                            <a:srgbClr val="000000"/>
                          </a:solidFill>
                          <a:effectLst/>
                          <a:latin typeface="+mj-lt"/>
                        </a:rPr>
                        <a:t>Concepción</a:t>
                      </a:r>
                      <a:r>
                        <a:rPr lang="es-EC" sz="1000" b="0" i="0" u="none" strike="noStrike" baseline="0" dirty="0">
                          <a:solidFill>
                            <a:srgbClr val="000000"/>
                          </a:solidFill>
                          <a:effectLst/>
                          <a:latin typeface="+mj-lt"/>
                        </a:rPr>
                        <a:t> de </a:t>
                      </a:r>
                      <a:r>
                        <a:rPr lang="es-EC" sz="1000" b="0" i="0" u="none" strike="noStrike" baseline="0">
                          <a:solidFill>
                            <a:srgbClr val="000000"/>
                          </a:solidFill>
                          <a:effectLst/>
                          <a:latin typeface="+mj-lt"/>
                        </a:rPr>
                        <a:t>políticas económicas  </a:t>
                      </a:r>
                      <a:r>
                        <a:rPr lang="es-EC" sz="1000" b="0" i="0" u="none" strike="noStrike" baseline="0" dirty="0">
                          <a:solidFill>
                            <a:srgbClr val="000000"/>
                          </a:solidFill>
                          <a:effectLst/>
                          <a:latin typeface="+mj-lt"/>
                        </a:rPr>
                        <a:t>financieras</a:t>
                      </a:r>
                      <a:endParaRPr lang="es-EC" sz="1000" b="0" i="0" u="none" strike="noStrike" dirty="0">
                        <a:solidFill>
                          <a:srgbClr val="000000"/>
                        </a:solidFill>
                        <a:effectLst/>
                        <a:latin typeface="+mj-lt"/>
                      </a:endParaRPr>
                    </a:p>
                  </a:txBody>
                  <a:tcPr marL="4925" marR="4925" marT="4925" marB="0" anchor="ctr"/>
                </a:tc>
                <a:tc>
                  <a:txBody>
                    <a:bodyPr/>
                    <a:lstStyle/>
                    <a:p>
                      <a:pPr algn="l" fontAlgn="ctr"/>
                      <a:r>
                        <a:rPr lang="es-EC" sz="1000" u="none" strike="noStrike" dirty="0">
                          <a:effectLst/>
                        </a:rPr>
                        <a:t>Planteamiento de nuevas</a:t>
                      </a:r>
                      <a:r>
                        <a:rPr lang="es-EC" sz="1000" u="none" strike="noStrike" baseline="0" dirty="0">
                          <a:effectLst/>
                        </a:rPr>
                        <a:t> fuentes de financiamiento</a:t>
                      </a:r>
                      <a:endParaRPr lang="es-EC" sz="1000" b="0" i="0" u="none" strike="noStrike" dirty="0">
                        <a:solidFill>
                          <a:srgbClr val="000000"/>
                        </a:solidFill>
                        <a:effectLst/>
                        <a:latin typeface="Arial" panose="020B0604020202020204" pitchFamily="34" charset="0"/>
                      </a:endParaRPr>
                    </a:p>
                  </a:txBody>
                  <a:tcPr marL="4925" marR="4925" marT="4925" marB="0" anchor="ctr"/>
                </a:tc>
                <a:tc rowSpan="2">
                  <a:txBody>
                    <a:bodyPr/>
                    <a:lstStyle/>
                    <a:p>
                      <a:pPr algn="l" fontAlgn="ctr"/>
                      <a:r>
                        <a:rPr lang="es-EC" sz="1000" u="none" strike="noStrike" dirty="0">
                          <a:effectLst/>
                        </a:rPr>
                        <a:t>Mejoramiento de la Gestión Financiera</a:t>
                      </a:r>
                      <a:endParaRPr lang="es-EC" sz="1000" b="0" i="0" u="none" strike="noStrike" dirty="0">
                        <a:solidFill>
                          <a:srgbClr val="000000"/>
                        </a:solidFill>
                        <a:effectLst/>
                        <a:latin typeface="Arial" panose="020B0604020202020204" pitchFamily="34" charset="0"/>
                      </a:endParaRPr>
                    </a:p>
                  </a:txBody>
                  <a:tcPr marL="4925" marR="4925" marT="4925" marB="0" anchor="ctr"/>
                </a:tc>
                <a:extLst>
                  <a:ext uri="{0D108BD9-81ED-4DB2-BD59-A6C34878D82A}">
                    <a16:rowId xmlns:a16="http://schemas.microsoft.com/office/drawing/2014/main" xmlns="" val="1562581519"/>
                  </a:ext>
                </a:extLst>
              </a:tr>
              <a:tr h="160083">
                <a:tc>
                  <a:txBody>
                    <a:bodyPr/>
                    <a:lstStyle/>
                    <a:p>
                      <a:pPr algn="l" fontAlgn="t"/>
                      <a:endParaRPr lang="es-EC" sz="1000" b="0" i="0" u="none" strike="noStrike" dirty="0">
                        <a:solidFill>
                          <a:srgbClr val="000000"/>
                        </a:solidFill>
                        <a:effectLst/>
                        <a:latin typeface="Arial" panose="020B0604020202020204" pitchFamily="34" charset="0"/>
                      </a:endParaRPr>
                    </a:p>
                  </a:txBody>
                  <a:tcPr marL="4925" marR="4925" marT="4925" marB="0"/>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925" marR="4925" marT="4925" marB="0" anchor="ct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925" marR="4925" marT="4925" marB="0" anchor="ctr"/>
                </a:tc>
                <a:tc vMerge="1">
                  <a:txBody>
                    <a:bodyPr/>
                    <a:lstStyle/>
                    <a:p>
                      <a:endParaRPr lang="es-EC"/>
                    </a:p>
                  </a:txBody>
                  <a:tcPr/>
                </a:tc>
                <a:extLst>
                  <a:ext uri="{0D108BD9-81ED-4DB2-BD59-A6C34878D82A}">
                    <a16:rowId xmlns:a16="http://schemas.microsoft.com/office/drawing/2014/main" xmlns="" val="1710814267"/>
                  </a:ext>
                </a:extLst>
              </a:tr>
            </a:tbl>
          </a:graphicData>
        </a:graphic>
      </p:graphicFrame>
      <p:sp>
        <p:nvSpPr>
          <p:cNvPr id="5" name="CuadroTexto 4"/>
          <p:cNvSpPr txBox="1"/>
          <p:nvPr/>
        </p:nvSpPr>
        <p:spPr>
          <a:xfrm>
            <a:off x="3994148" y="279400"/>
            <a:ext cx="6318251" cy="369332"/>
          </a:xfrm>
          <a:prstGeom prst="rect">
            <a:avLst/>
          </a:prstGeom>
          <a:noFill/>
        </p:spPr>
        <p:txBody>
          <a:bodyPr wrap="square" rtlCol="0">
            <a:spAutoFit/>
          </a:bodyPr>
          <a:lstStyle/>
          <a:p>
            <a:r>
              <a:rPr lang="es-EC" b="1" dirty="0"/>
              <a:t>Matriz de Referencia de Estudios Relacionados</a:t>
            </a:r>
          </a:p>
        </p:txBody>
      </p:sp>
    </p:spTree>
    <p:extLst>
      <p:ext uri="{BB962C8B-B14F-4D97-AF65-F5344CB8AC3E}">
        <p14:creationId xmlns:p14="http://schemas.microsoft.com/office/powerpoint/2010/main" val="222014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246313514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2477386" y="425302"/>
            <a:ext cx="7166344" cy="77617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a:t>Indicadores Financieros</a:t>
            </a:r>
          </a:p>
        </p:txBody>
      </p:sp>
    </p:spTree>
    <p:extLst>
      <p:ext uri="{BB962C8B-B14F-4D97-AF65-F5344CB8AC3E}">
        <p14:creationId xmlns:p14="http://schemas.microsoft.com/office/powerpoint/2010/main" val="354289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411415" y="914400"/>
            <a:ext cx="4888523" cy="11957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a:t>CAPITULO 1I</a:t>
            </a:r>
          </a:p>
        </p:txBody>
      </p:sp>
      <p:sp>
        <p:nvSpPr>
          <p:cNvPr id="6" name="5 Rectángulo redondeado"/>
          <p:cNvSpPr/>
          <p:nvPr/>
        </p:nvSpPr>
        <p:spPr>
          <a:xfrm>
            <a:off x="2790092" y="2344614"/>
            <a:ext cx="6471138" cy="5275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a:t>MARCO METODOLÓGICO</a:t>
            </a:r>
          </a:p>
        </p:txBody>
      </p:sp>
      <p:pic>
        <p:nvPicPr>
          <p:cNvPr id="5122" name="Picture 2" descr="Resultado de imagen para imagenes de lineas de financiamiento del sector láct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1821" y="3310914"/>
            <a:ext cx="5213594" cy="2027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20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64369" y="269776"/>
            <a:ext cx="4853354" cy="668070"/>
          </a:xfrm>
        </p:spPr>
        <p:txBody>
          <a:bodyPr>
            <a:normAutofit fontScale="90000"/>
          </a:bodyPr>
          <a:lstStyle/>
          <a:p>
            <a:pPr lvl="1" algn="ctr"/>
            <a:r>
              <a:rPr lang="es-EC" sz="2400" dirty="0">
                <a:solidFill>
                  <a:schemeClr val="tx1"/>
                </a:solidFill>
              </a:rPr>
              <a:t>METODOLOGÍA</a:t>
            </a:r>
            <a:r>
              <a:rPr lang="es-EC" sz="2400" dirty="0">
                <a:solidFill>
                  <a:schemeClr val="tx1"/>
                </a:solidFill>
                <a:effectLst/>
              </a:rPr>
              <a:t/>
            </a:r>
            <a:br>
              <a:rPr lang="es-EC" sz="2400" dirty="0">
                <a:solidFill>
                  <a:schemeClr val="tx1"/>
                </a:solidFill>
                <a:effectLst/>
              </a:rPr>
            </a:br>
            <a:endParaRPr lang="es-EC" sz="2400" dirty="0">
              <a:solidFill>
                <a:schemeClr val="tx1"/>
              </a:solidFill>
            </a:endParaRPr>
          </a:p>
        </p:txBody>
      </p:sp>
      <p:graphicFrame>
        <p:nvGraphicFramePr>
          <p:cNvPr id="4" name="3 Diagrama"/>
          <p:cNvGraphicFramePr/>
          <p:nvPr>
            <p:extLst>
              <p:ext uri="{D42A27DB-BD31-4B8C-83A1-F6EECF244321}">
                <p14:modId xmlns:p14="http://schemas.microsoft.com/office/powerpoint/2010/main" val="2827194019"/>
              </p:ext>
            </p:extLst>
          </p:nvPr>
        </p:nvGraphicFramePr>
        <p:xfrm>
          <a:off x="1295466" y="1268760"/>
          <a:ext cx="10177131"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177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927648" y="260648"/>
            <a:ext cx="6528725" cy="369332"/>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C" b="1" dirty="0">
                <a:ln w="50800"/>
              </a:rPr>
              <a:t>MATRIZ DE VARIABLES</a:t>
            </a:r>
          </a:p>
        </p:txBody>
      </p:sp>
      <p:pic>
        <p:nvPicPr>
          <p:cNvPr id="1536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046" y="827739"/>
            <a:ext cx="10949354" cy="6161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08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7E6133B-D8D4-4D35-B916-652F03E9A1D0}"/>
              </a:ext>
            </a:extLst>
          </p:cNvPr>
          <p:cNvSpPr txBox="1"/>
          <p:nvPr/>
        </p:nvSpPr>
        <p:spPr>
          <a:xfrm>
            <a:off x="1128677" y="908720"/>
            <a:ext cx="3623175" cy="369332"/>
          </a:xfrm>
          <a:prstGeom prst="rect">
            <a:avLst/>
          </a:prstGeom>
          <a:noFill/>
        </p:spPr>
        <p:txBody>
          <a:bodyPr wrap="square" rtlCol="0">
            <a:spAutoFit/>
          </a:bodyPr>
          <a:lstStyle/>
          <a:p>
            <a:r>
              <a:rPr lang="es-ES" b="1" dirty="0">
                <a:solidFill>
                  <a:srgbClr val="002060"/>
                </a:solidFill>
              </a:rPr>
              <a:t>Variable de Liquidez</a:t>
            </a:r>
          </a:p>
        </p:txBody>
      </p:sp>
      <p:graphicFrame>
        <p:nvGraphicFramePr>
          <p:cNvPr id="5" name="Chart 4">
            <a:extLst>
              <a:ext uri="{FF2B5EF4-FFF2-40B4-BE49-F238E27FC236}">
                <a16:creationId xmlns:a16="http://schemas.microsoft.com/office/drawing/2014/main" xmlns="" id="{30A0CEE4-F555-4343-9C29-B1C979A3721B}"/>
              </a:ext>
            </a:extLst>
          </p:cNvPr>
          <p:cNvGraphicFramePr/>
          <p:nvPr>
            <p:extLst>
              <p:ext uri="{D42A27DB-BD31-4B8C-83A1-F6EECF244321}">
                <p14:modId xmlns:p14="http://schemas.microsoft.com/office/powerpoint/2010/main" val="2408444098"/>
              </p:ext>
            </p:extLst>
          </p:nvPr>
        </p:nvGraphicFramePr>
        <p:xfrm>
          <a:off x="239349" y="1278052"/>
          <a:ext cx="5760640" cy="29430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xmlns="" id="{E1E3A9FB-5FEC-499D-988C-85A1EFD4ACB1}"/>
              </a:ext>
            </a:extLst>
          </p:cNvPr>
          <p:cNvGraphicFramePr/>
          <p:nvPr>
            <p:extLst>
              <p:ext uri="{D42A27DB-BD31-4B8C-83A1-F6EECF244321}">
                <p14:modId xmlns:p14="http://schemas.microsoft.com/office/powerpoint/2010/main" val="3073153366"/>
              </p:ext>
            </p:extLst>
          </p:nvPr>
        </p:nvGraphicFramePr>
        <p:xfrm>
          <a:off x="7224676" y="3906659"/>
          <a:ext cx="4631964" cy="1990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xmlns="" id="{8EEFFA99-509A-4519-A644-829A9D0C9C00}"/>
              </a:ext>
            </a:extLst>
          </p:cNvPr>
          <p:cNvGraphicFramePr/>
          <p:nvPr>
            <p:extLst>
              <p:ext uri="{D42A27DB-BD31-4B8C-83A1-F6EECF244321}">
                <p14:modId xmlns:p14="http://schemas.microsoft.com/office/powerpoint/2010/main" val="2244204279"/>
              </p:ext>
            </p:extLst>
          </p:nvPr>
        </p:nvGraphicFramePr>
        <p:xfrm>
          <a:off x="6384033" y="636921"/>
          <a:ext cx="5233492" cy="2743199"/>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a:extLst>
              <a:ext uri="{FF2B5EF4-FFF2-40B4-BE49-F238E27FC236}">
                <a16:creationId xmlns:a16="http://schemas.microsoft.com/office/drawing/2014/main" xmlns="" id="{0B5843B9-FD44-495D-A69B-B0EC8BAA6248}"/>
              </a:ext>
            </a:extLst>
          </p:cNvPr>
          <p:cNvSpPr/>
          <p:nvPr/>
        </p:nvSpPr>
        <p:spPr>
          <a:xfrm>
            <a:off x="1128676" y="4590420"/>
            <a:ext cx="6096000" cy="1631216"/>
          </a:xfrm>
          <a:prstGeom prst="rect">
            <a:avLst/>
          </a:prstGeom>
        </p:spPr>
        <p:txBody>
          <a:bodyPr>
            <a:spAutoFit/>
          </a:bodyPr>
          <a:lstStyle/>
          <a:p>
            <a:pPr algn="just"/>
            <a:r>
              <a:rPr lang="es-ES" sz="2000" dirty="0">
                <a:solidFill>
                  <a:srgbClr val="002060"/>
                </a:solidFill>
                <a:latin typeface="Times New Roman" panose="02020603050405020304" pitchFamily="18" charset="0"/>
                <a:ea typeface="Calibri" panose="020F0502020204030204" pitchFamily="34" charset="0"/>
              </a:rPr>
              <a:t>Los indicadores de liquidez demuestran que las empresas del sector lácteo no cuentan con una adecuada solvencia para poder cubrir los las obligaciones a corto plazo perjudicando con ello la operatividad y crecimiento económico de la industria </a:t>
            </a:r>
            <a:endParaRPr lang="es-ES" sz="2000" dirty="0">
              <a:solidFill>
                <a:srgbClr val="002060"/>
              </a:solidFill>
            </a:endParaRPr>
          </a:p>
        </p:txBody>
      </p:sp>
    </p:spTree>
    <p:extLst>
      <p:ext uri="{BB962C8B-B14F-4D97-AF65-F5344CB8AC3E}">
        <p14:creationId xmlns:p14="http://schemas.microsoft.com/office/powerpoint/2010/main" val="3809880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AE34522-58F0-483E-81A5-F4CBE753B22E}"/>
              </a:ext>
            </a:extLst>
          </p:cNvPr>
          <p:cNvSpPr txBox="1"/>
          <p:nvPr/>
        </p:nvSpPr>
        <p:spPr>
          <a:xfrm>
            <a:off x="291548" y="291548"/>
            <a:ext cx="2888974" cy="400110"/>
          </a:xfrm>
          <a:prstGeom prst="rect">
            <a:avLst/>
          </a:prstGeom>
          <a:noFill/>
        </p:spPr>
        <p:txBody>
          <a:bodyPr wrap="square" rtlCol="0">
            <a:spAutoFit/>
          </a:bodyPr>
          <a:lstStyle/>
          <a:p>
            <a:pPr algn="ctr"/>
            <a:r>
              <a:rPr lang="es-EC" sz="2000" b="1" dirty="0"/>
              <a:t>ÍNDICE</a:t>
            </a:r>
            <a:endParaRPr lang="es-ES" sz="2000" b="1" dirty="0"/>
          </a:p>
        </p:txBody>
      </p:sp>
      <p:sp>
        <p:nvSpPr>
          <p:cNvPr id="5" name="TextBox 4">
            <a:extLst>
              <a:ext uri="{FF2B5EF4-FFF2-40B4-BE49-F238E27FC236}">
                <a16:creationId xmlns:a16="http://schemas.microsoft.com/office/drawing/2014/main" xmlns="" id="{111A1034-C0FE-4DFE-9C46-E36340236653}"/>
              </a:ext>
            </a:extLst>
          </p:cNvPr>
          <p:cNvSpPr txBox="1"/>
          <p:nvPr/>
        </p:nvSpPr>
        <p:spPr>
          <a:xfrm>
            <a:off x="291549" y="1258957"/>
            <a:ext cx="6400800" cy="3785652"/>
          </a:xfrm>
          <a:prstGeom prst="rect">
            <a:avLst/>
          </a:prstGeom>
          <a:noFill/>
        </p:spPr>
        <p:txBody>
          <a:bodyPr wrap="square" rtlCol="0">
            <a:spAutoFit/>
          </a:bodyPr>
          <a:lstStyle/>
          <a:p>
            <a:pPr algn="just"/>
            <a:r>
              <a:rPr lang="es-EC" sz="2400" b="1" dirty="0">
                <a:latin typeface="Arial" panose="020B0604020202020204" pitchFamily="34" charset="0"/>
                <a:cs typeface="Arial" panose="020B0604020202020204" pitchFamily="34" charset="0"/>
              </a:rPr>
              <a:t>Introducción</a:t>
            </a:r>
          </a:p>
          <a:p>
            <a:pPr algn="just"/>
            <a:r>
              <a:rPr lang="es-EC" sz="2400" b="1" dirty="0">
                <a:latin typeface="Arial" panose="020B0604020202020204" pitchFamily="34" charset="0"/>
                <a:cs typeface="Arial" panose="020B0604020202020204" pitchFamily="34" charset="0"/>
              </a:rPr>
              <a:t>Planteamiento del problema </a:t>
            </a:r>
          </a:p>
          <a:p>
            <a:pPr algn="just"/>
            <a:r>
              <a:rPr lang="es-EC" sz="2400" b="1" dirty="0">
                <a:latin typeface="Arial" panose="020B0604020202020204" pitchFamily="34" charset="0"/>
                <a:cs typeface="Arial" panose="020B0604020202020204" pitchFamily="34" charset="0"/>
              </a:rPr>
              <a:t>Objetivo general y específicos</a:t>
            </a:r>
            <a:r>
              <a:rPr lang="es-ES" sz="2400" b="1" dirty="0">
                <a:latin typeface="Arial" panose="020B0604020202020204" pitchFamily="34" charset="0"/>
                <a:cs typeface="Arial" panose="020B0604020202020204" pitchFamily="34" charset="0"/>
              </a:rPr>
              <a:t>, hipótesis</a:t>
            </a:r>
          </a:p>
          <a:p>
            <a:pPr algn="just"/>
            <a:r>
              <a:rPr lang="es-EC" sz="2400" b="1" dirty="0">
                <a:latin typeface="Arial" panose="020B0604020202020204" pitchFamily="34" charset="0"/>
                <a:cs typeface="Arial" panose="020B0604020202020204" pitchFamily="34" charset="0"/>
              </a:rPr>
              <a:t>M</a:t>
            </a:r>
            <a:r>
              <a:rPr lang="es-ES" sz="2400" b="1" dirty="0">
                <a:latin typeface="Arial" panose="020B0604020202020204" pitchFamily="34" charset="0"/>
                <a:cs typeface="Arial" panose="020B0604020202020204" pitchFamily="34" charset="0"/>
              </a:rPr>
              <a:t>arco teórico </a:t>
            </a:r>
          </a:p>
          <a:p>
            <a:pPr algn="just"/>
            <a:r>
              <a:rPr lang="es-EC" sz="2400" b="1" dirty="0">
                <a:latin typeface="Arial" panose="020B0604020202020204" pitchFamily="34" charset="0"/>
                <a:cs typeface="Arial" panose="020B0604020202020204" pitchFamily="34" charset="0"/>
              </a:rPr>
              <a:t>M</a:t>
            </a:r>
            <a:r>
              <a:rPr lang="es-ES" sz="2400" b="1" dirty="0">
                <a:latin typeface="Arial" panose="020B0604020202020204" pitchFamily="34" charset="0"/>
                <a:cs typeface="Arial" panose="020B0604020202020204" pitchFamily="34" charset="0"/>
              </a:rPr>
              <a:t>arco metodológico</a:t>
            </a:r>
          </a:p>
          <a:p>
            <a:pPr algn="just"/>
            <a:r>
              <a:rPr lang="es-EC" sz="2400" b="1" dirty="0">
                <a:latin typeface="Arial" panose="020B0604020202020204" pitchFamily="34" charset="0"/>
                <a:cs typeface="Arial" panose="020B0604020202020204" pitchFamily="34" charset="0"/>
              </a:rPr>
              <a:t>A</a:t>
            </a:r>
            <a:r>
              <a:rPr lang="es-ES" sz="2400" b="1" dirty="0" err="1">
                <a:latin typeface="Arial" panose="020B0604020202020204" pitchFamily="34" charset="0"/>
                <a:cs typeface="Arial" panose="020B0604020202020204" pitchFamily="34" charset="0"/>
              </a:rPr>
              <a:t>nálisis</a:t>
            </a:r>
            <a:r>
              <a:rPr lang="es-ES" sz="2400" b="1" dirty="0">
                <a:latin typeface="Arial" panose="020B0604020202020204" pitchFamily="34" charset="0"/>
                <a:cs typeface="Arial" panose="020B0604020202020204" pitchFamily="34" charset="0"/>
              </a:rPr>
              <a:t> de resultados</a:t>
            </a:r>
          </a:p>
          <a:p>
            <a:pPr algn="just"/>
            <a:r>
              <a:rPr lang="es-EC" sz="2400" b="1" dirty="0">
                <a:latin typeface="Arial" panose="020B0604020202020204" pitchFamily="34" charset="0"/>
                <a:cs typeface="Arial" panose="020B0604020202020204" pitchFamily="34" charset="0"/>
              </a:rPr>
              <a:t>P</a:t>
            </a:r>
            <a:r>
              <a:rPr lang="es-ES" sz="2400" b="1" dirty="0" err="1">
                <a:latin typeface="Arial" panose="020B0604020202020204" pitchFamily="34" charset="0"/>
                <a:cs typeface="Arial" panose="020B0604020202020204" pitchFamily="34" charset="0"/>
              </a:rPr>
              <a:t>ropuesta</a:t>
            </a:r>
            <a:endParaRPr lang="es-ES" sz="2400" b="1" dirty="0">
              <a:latin typeface="Arial" panose="020B0604020202020204" pitchFamily="34" charset="0"/>
              <a:cs typeface="Arial" panose="020B0604020202020204" pitchFamily="34" charset="0"/>
            </a:endParaRPr>
          </a:p>
          <a:p>
            <a:pPr algn="just"/>
            <a:r>
              <a:rPr lang="es-EC" sz="2400" b="1" dirty="0">
                <a:latin typeface="Arial" panose="020B0604020202020204" pitchFamily="34" charset="0"/>
                <a:cs typeface="Arial" panose="020B0604020202020204" pitchFamily="34" charset="0"/>
              </a:rPr>
              <a:t>C</a:t>
            </a:r>
            <a:r>
              <a:rPr lang="es-ES" sz="2400" b="1" dirty="0" err="1">
                <a:latin typeface="Arial" panose="020B0604020202020204" pitchFamily="34" charset="0"/>
                <a:cs typeface="Arial" panose="020B0604020202020204" pitchFamily="34" charset="0"/>
              </a:rPr>
              <a:t>onclusiones</a:t>
            </a:r>
            <a:r>
              <a:rPr lang="es-ES" sz="2400" b="1" dirty="0">
                <a:latin typeface="Arial" panose="020B0604020202020204" pitchFamily="34" charset="0"/>
                <a:cs typeface="Arial" panose="020B0604020202020204" pitchFamily="34" charset="0"/>
              </a:rPr>
              <a:t> y recomendaciones </a:t>
            </a:r>
          </a:p>
          <a:p>
            <a:pPr algn="just"/>
            <a:endParaRPr lang="es-ES" sz="2400" b="1" dirty="0">
              <a:latin typeface="Arial" panose="020B0604020202020204" pitchFamily="34" charset="0"/>
              <a:cs typeface="Arial" panose="020B0604020202020204" pitchFamily="34" charset="0"/>
            </a:endParaRPr>
          </a:p>
          <a:p>
            <a:pPr algn="just"/>
            <a:endParaRPr lang="es-EC"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579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B51E3EC-A0AF-4B89-A65A-2F895F575B2F}"/>
              </a:ext>
            </a:extLst>
          </p:cNvPr>
          <p:cNvSpPr txBox="1"/>
          <p:nvPr/>
        </p:nvSpPr>
        <p:spPr>
          <a:xfrm>
            <a:off x="3599722" y="557972"/>
            <a:ext cx="4512501" cy="369332"/>
          </a:xfrm>
          <a:prstGeom prst="rect">
            <a:avLst/>
          </a:prstGeom>
          <a:noFill/>
        </p:spPr>
        <p:txBody>
          <a:bodyPr wrap="square" rtlCol="0">
            <a:spAutoFit/>
          </a:bodyPr>
          <a:lstStyle/>
          <a:p>
            <a:pPr algn="ctr"/>
            <a:r>
              <a:rPr lang="es-ES" b="1" dirty="0">
                <a:solidFill>
                  <a:schemeClr val="accent6">
                    <a:lumMod val="75000"/>
                  </a:schemeClr>
                </a:solidFill>
              </a:rPr>
              <a:t>Variable: Endeudamiento</a:t>
            </a:r>
            <a:r>
              <a:rPr lang="es-ES" dirty="0">
                <a:solidFill>
                  <a:schemeClr val="accent6">
                    <a:lumMod val="75000"/>
                  </a:schemeClr>
                </a:solidFill>
              </a:rPr>
              <a:t> </a:t>
            </a:r>
          </a:p>
        </p:txBody>
      </p:sp>
      <p:graphicFrame>
        <p:nvGraphicFramePr>
          <p:cNvPr id="3" name="Chart 2">
            <a:extLst>
              <a:ext uri="{FF2B5EF4-FFF2-40B4-BE49-F238E27FC236}">
                <a16:creationId xmlns:a16="http://schemas.microsoft.com/office/drawing/2014/main" xmlns="" id="{618CB9D9-3FD0-4A05-AD53-E91C9C2FC34C}"/>
              </a:ext>
            </a:extLst>
          </p:cNvPr>
          <p:cNvGraphicFramePr/>
          <p:nvPr>
            <p:extLst>
              <p:ext uri="{D42A27DB-BD31-4B8C-83A1-F6EECF244321}">
                <p14:modId xmlns:p14="http://schemas.microsoft.com/office/powerpoint/2010/main" val="4206914679"/>
              </p:ext>
            </p:extLst>
          </p:nvPr>
        </p:nvGraphicFramePr>
        <p:xfrm>
          <a:off x="1679509" y="764704"/>
          <a:ext cx="9601067"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xmlns="" id="{ECD245BF-A260-4ACA-85B0-35DA0C77ABFD}"/>
              </a:ext>
            </a:extLst>
          </p:cNvPr>
          <p:cNvSpPr txBox="1"/>
          <p:nvPr/>
        </p:nvSpPr>
        <p:spPr>
          <a:xfrm>
            <a:off x="2399589" y="5003884"/>
            <a:ext cx="8160907" cy="1323439"/>
          </a:xfrm>
          <a:prstGeom prst="rect">
            <a:avLst/>
          </a:prstGeom>
          <a:noFill/>
        </p:spPr>
        <p:txBody>
          <a:bodyPr wrap="square" rtlCol="0">
            <a:spAutoFit/>
          </a:bodyPr>
          <a:lstStyle/>
          <a:p>
            <a:pPr algn="just"/>
            <a:r>
              <a:rPr lang="es-ES" sz="2000" dirty="0">
                <a:solidFill>
                  <a:srgbClr val="002060"/>
                </a:solidFill>
              </a:rPr>
              <a:t>El sector lácteo no cuenta con una buena capacidad de endeudamiento puesto que sus activos están financiados la mayor parte por financiamiento a corto plazo,  factor que afecta directamente a la liquidez de las empresas , generado un alto riego operativo.</a:t>
            </a:r>
          </a:p>
        </p:txBody>
      </p:sp>
      <p:sp>
        <p:nvSpPr>
          <p:cNvPr id="5" name="4 Rectángulo"/>
          <p:cNvSpPr/>
          <p:nvPr/>
        </p:nvSpPr>
        <p:spPr>
          <a:xfrm>
            <a:off x="679938" y="1019908"/>
            <a:ext cx="1512277"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dirty="0"/>
              <a:t>Patrimonio activo total</a:t>
            </a:r>
          </a:p>
        </p:txBody>
      </p:sp>
      <p:sp>
        <p:nvSpPr>
          <p:cNvPr id="6" name="5 Rectángulo"/>
          <p:cNvSpPr/>
          <p:nvPr/>
        </p:nvSpPr>
        <p:spPr>
          <a:xfrm>
            <a:off x="228599" y="1746739"/>
            <a:ext cx="1512277"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dirty="0"/>
              <a:t>Pasivo no corriente</a:t>
            </a:r>
          </a:p>
        </p:txBody>
      </p:sp>
      <p:sp>
        <p:nvSpPr>
          <p:cNvPr id="7" name="6 Rectángulo"/>
          <p:cNvSpPr/>
          <p:nvPr/>
        </p:nvSpPr>
        <p:spPr>
          <a:xfrm>
            <a:off x="228599" y="2485292"/>
            <a:ext cx="1512277"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dirty="0"/>
              <a:t>Pasivo  corriente</a:t>
            </a:r>
          </a:p>
        </p:txBody>
      </p:sp>
    </p:spTree>
    <p:extLst>
      <p:ext uri="{BB962C8B-B14F-4D97-AF65-F5344CB8AC3E}">
        <p14:creationId xmlns:p14="http://schemas.microsoft.com/office/powerpoint/2010/main" val="292830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C625794-1915-430A-B576-F5AA81A1CD17}"/>
              </a:ext>
            </a:extLst>
          </p:cNvPr>
          <p:cNvSpPr txBox="1"/>
          <p:nvPr/>
        </p:nvSpPr>
        <p:spPr>
          <a:xfrm>
            <a:off x="2927648" y="1"/>
            <a:ext cx="7104789" cy="646331"/>
          </a:xfrm>
          <a:prstGeom prst="rect">
            <a:avLst/>
          </a:prstGeom>
          <a:noFill/>
        </p:spPr>
        <p:txBody>
          <a:bodyPr wrap="square" rtlCol="0">
            <a:spAutoFit/>
          </a:bodyPr>
          <a:lstStyle/>
          <a:p>
            <a:pPr algn="ctr"/>
            <a:r>
              <a:rPr lang="es-ES" b="1" dirty="0">
                <a:solidFill>
                  <a:schemeClr val="bg1"/>
                </a:solidFill>
              </a:rPr>
              <a:t>Variable: Activos y pasivos circulantes</a:t>
            </a:r>
          </a:p>
          <a:p>
            <a:pPr algn="ctr"/>
            <a:r>
              <a:rPr lang="es-ES" b="1" dirty="0">
                <a:solidFill>
                  <a:schemeClr val="bg1"/>
                </a:solidFill>
              </a:rPr>
              <a:t>Indicadores de gestión o actividad </a:t>
            </a:r>
          </a:p>
        </p:txBody>
      </p:sp>
      <p:graphicFrame>
        <p:nvGraphicFramePr>
          <p:cNvPr id="3" name="Chart 2">
            <a:extLst>
              <a:ext uri="{FF2B5EF4-FFF2-40B4-BE49-F238E27FC236}">
                <a16:creationId xmlns:a16="http://schemas.microsoft.com/office/drawing/2014/main" xmlns="" id="{8A05B5AE-66FA-4333-AADD-76ED62E05C66}"/>
              </a:ext>
            </a:extLst>
          </p:cNvPr>
          <p:cNvGraphicFramePr/>
          <p:nvPr>
            <p:extLst>
              <p:ext uri="{D42A27DB-BD31-4B8C-83A1-F6EECF244321}">
                <p14:modId xmlns:p14="http://schemas.microsoft.com/office/powerpoint/2010/main" val="612191251"/>
              </p:ext>
            </p:extLst>
          </p:nvPr>
        </p:nvGraphicFramePr>
        <p:xfrm>
          <a:off x="719403" y="648635"/>
          <a:ext cx="6096000"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xmlns="" id="{57D23161-487D-4398-AC59-F140AFE82C58}"/>
              </a:ext>
            </a:extLst>
          </p:cNvPr>
          <p:cNvGraphicFramePr/>
          <p:nvPr>
            <p:extLst>
              <p:ext uri="{D42A27DB-BD31-4B8C-83A1-F6EECF244321}">
                <p14:modId xmlns:p14="http://schemas.microsoft.com/office/powerpoint/2010/main" val="271760900"/>
              </p:ext>
            </p:extLst>
          </p:nvPr>
        </p:nvGraphicFramePr>
        <p:xfrm>
          <a:off x="6611815" y="3342333"/>
          <a:ext cx="5561756" cy="26202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xmlns="" id="{3F22C613-665E-4766-8519-B6065B629B63}"/>
              </a:ext>
            </a:extLst>
          </p:cNvPr>
          <p:cNvSpPr txBox="1"/>
          <p:nvPr/>
        </p:nvSpPr>
        <p:spPr>
          <a:xfrm>
            <a:off x="335361" y="3654246"/>
            <a:ext cx="5742211" cy="2308324"/>
          </a:xfrm>
          <a:prstGeom prst="rect">
            <a:avLst/>
          </a:prstGeom>
          <a:noFill/>
        </p:spPr>
        <p:txBody>
          <a:bodyPr wrap="square" rtlCol="0">
            <a:spAutoFit/>
          </a:bodyPr>
          <a:lstStyle/>
          <a:p>
            <a:r>
              <a:rPr lang="es-ES" dirty="0">
                <a:solidFill>
                  <a:srgbClr val="002060"/>
                </a:solidFill>
              </a:rPr>
              <a:t>Los indicadores de gestión, tanto de la rotación de los inventarios como la rotación de los periodos de cobro se evidencia un incremento en los días esto determina que las empresas lácteas tienen problemas de productividad y eficiencia puesto renuevan sus inventarios cada 123 días para el año 2016, y recuperan sus valores vendidos a crédito cada 104 días, afectando con ello a la liquidez y al capital de trabajo.  </a:t>
            </a:r>
          </a:p>
        </p:txBody>
      </p:sp>
      <p:graphicFrame>
        <p:nvGraphicFramePr>
          <p:cNvPr id="6" name="Chart 5">
            <a:extLst>
              <a:ext uri="{FF2B5EF4-FFF2-40B4-BE49-F238E27FC236}">
                <a16:creationId xmlns:a16="http://schemas.microsoft.com/office/drawing/2014/main" xmlns="" id="{60D5FBBF-C3FF-4913-9F67-2A9E278D206A}"/>
              </a:ext>
            </a:extLst>
          </p:cNvPr>
          <p:cNvGraphicFramePr/>
          <p:nvPr>
            <p:extLst>
              <p:ext uri="{D42A27DB-BD31-4B8C-83A1-F6EECF244321}">
                <p14:modId xmlns:p14="http://schemas.microsoft.com/office/powerpoint/2010/main" val="555517754"/>
              </p:ext>
            </p:extLst>
          </p:nvPr>
        </p:nvGraphicFramePr>
        <p:xfrm>
          <a:off x="6608807" y="585626"/>
          <a:ext cx="5439855" cy="28623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81430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0074ADB-3F03-4FF4-9CD7-9E81E1FD9922}"/>
              </a:ext>
            </a:extLst>
          </p:cNvPr>
          <p:cNvSpPr txBox="1"/>
          <p:nvPr/>
        </p:nvSpPr>
        <p:spPr>
          <a:xfrm>
            <a:off x="1679509" y="1"/>
            <a:ext cx="7584843" cy="646331"/>
          </a:xfrm>
          <a:prstGeom prst="rect">
            <a:avLst/>
          </a:prstGeom>
          <a:noFill/>
        </p:spPr>
        <p:txBody>
          <a:bodyPr wrap="square" rtlCol="0">
            <a:spAutoFit/>
          </a:bodyPr>
          <a:lstStyle/>
          <a:p>
            <a:pPr algn="ctr"/>
            <a:r>
              <a:rPr lang="es-ES" b="1" dirty="0">
                <a:solidFill>
                  <a:schemeClr val="bg1"/>
                </a:solidFill>
              </a:rPr>
              <a:t>Variable de rentabilidad</a:t>
            </a:r>
          </a:p>
          <a:p>
            <a:endParaRPr lang="es-ES" dirty="0">
              <a:solidFill>
                <a:schemeClr val="bg1"/>
              </a:solidFill>
            </a:endParaRPr>
          </a:p>
        </p:txBody>
      </p:sp>
      <p:graphicFrame>
        <p:nvGraphicFramePr>
          <p:cNvPr id="5" name="Chart 4">
            <a:extLst>
              <a:ext uri="{FF2B5EF4-FFF2-40B4-BE49-F238E27FC236}">
                <a16:creationId xmlns:a16="http://schemas.microsoft.com/office/drawing/2014/main" xmlns="" id="{2D88B7B0-232A-4E20-BBBE-B2820150723D}"/>
              </a:ext>
            </a:extLst>
          </p:cNvPr>
          <p:cNvGraphicFramePr/>
          <p:nvPr>
            <p:extLst>
              <p:ext uri="{D42A27DB-BD31-4B8C-83A1-F6EECF244321}">
                <p14:modId xmlns:p14="http://schemas.microsoft.com/office/powerpoint/2010/main" val="3244992154"/>
              </p:ext>
            </p:extLst>
          </p:nvPr>
        </p:nvGraphicFramePr>
        <p:xfrm>
          <a:off x="815414" y="548680"/>
          <a:ext cx="10561173"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37CCCFAE-9856-424D-8203-4F4700E9208D}"/>
              </a:ext>
            </a:extLst>
          </p:cNvPr>
          <p:cNvSpPr txBox="1"/>
          <p:nvPr/>
        </p:nvSpPr>
        <p:spPr>
          <a:xfrm>
            <a:off x="1583499" y="4887561"/>
            <a:ext cx="9121013" cy="1200329"/>
          </a:xfrm>
          <a:prstGeom prst="rect">
            <a:avLst/>
          </a:prstGeom>
          <a:noFill/>
        </p:spPr>
        <p:txBody>
          <a:bodyPr wrap="square" rtlCol="0">
            <a:spAutoFit/>
          </a:bodyPr>
          <a:lstStyle/>
          <a:p>
            <a:r>
              <a:rPr lang="es-ES" dirty="0"/>
              <a:t>De acuerdo con el análisis de los indicadores de rentabilidad se establece que este factor se ve afectado tanto por los costos como por los gasto administrativos, así como la mala utilización de los activos, lo que ha generado una evidente disminución de las utilidades, presentado  perdidas absolutas en el ultimo año </a:t>
            </a:r>
          </a:p>
        </p:txBody>
      </p:sp>
      <p:sp>
        <p:nvSpPr>
          <p:cNvPr id="2" name="1 Rectángulo"/>
          <p:cNvSpPr/>
          <p:nvPr/>
        </p:nvSpPr>
        <p:spPr>
          <a:xfrm>
            <a:off x="392723" y="2074985"/>
            <a:ext cx="1395046" cy="31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000" dirty="0"/>
              <a:t>Utilidad neta activos </a:t>
            </a:r>
            <a:r>
              <a:rPr lang="es-EC" sz="1000" dirty="0" err="1"/>
              <a:t>toales</a:t>
            </a:r>
            <a:endParaRPr lang="es-EC" sz="1000" dirty="0"/>
          </a:p>
        </p:txBody>
      </p:sp>
      <p:sp>
        <p:nvSpPr>
          <p:cNvPr id="7" name="6 Rectángulo"/>
          <p:cNvSpPr/>
          <p:nvPr/>
        </p:nvSpPr>
        <p:spPr>
          <a:xfrm>
            <a:off x="392723" y="1430216"/>
            <a:ext cx="1395046" cy="31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900" dirty="0"/>
              <a:t>Utilidad neta patrimonio total</a:t>
            </a:r>
          </a:p>
        </p:txBody>
      </p:sp>
      <p:sp>
        <p:nvSpPr>
          <p:cNvPr id="8" name="7 Rectángulo"/>
          <p:cNvSpPr/>
          <p:nvPr/>
        </p:nvSpPr>
        <p:spPr>
          <a:xfrm>
            <a:off x="392723" y="2719752"/>
            <a:ext cx="1395046" cy="31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000" dirty="0"/>
              <a:t>Utilidad neta ventas</a:t>
            </a:r>
          </a:p>
        </p:txBody>
      </p:sp>
    </p:spTree>
    <p:extLst>
      <p:ext uri="{BB962C8B-B14F-4D97-AF65-F5344CB8AC3E}">
        <p14:creationId xmlns:p14="http://schemas.microsoft.com/office/powerpoint/2010/main" val="4179258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283E85F-D538-4DA7-B4CB-B10A266A2555}"/>
              </a:ext>
            </a:extLst>
          </p:cNvPr>
          <p:cNvGraphicFramePr>
            <a:graphicFrameLocks noGrp="1"/>
          </p:cNvGraphicFramePr>
          <p:nvPr>
            <p:extLst>
              <p:ext uri="{D42A27DB-BD31-4B8C-83A1-F6EECF244321}">
                <p14:modId xmlns:p14="http://schemas.microsoft.com/office/powerpoint/2010/main" val="2114651766"/>
              </p:ext>
            </p:extLst>
          </p:nvPr>
        </p:nvGraphicFramePr>
        <p:xfrm>
          <a:off x="1007435" y="1248351"/>
          <a:ext cx="9906002" cy="1663849"/>
        </p:xfrm>
        <a:graphic>
          <a:graphicData uri="http://schemas.openxmlformats.org/drawingml/2006/table">
            <a:tbl>
              <a:tblPr firstRow="1" firstCol="1" bandRow="1">
                <a:tableStyleId>{C083E6E3-FA7D-4D7B-A595-EF9225AFEA82}</a:tableStyleId>
              </a:tblPr>
              <a:tblGrid>
                <a:gridCol w="663703">
                  <a:extLst>
                    <a:ext uri="{9D8B030D-6E8A-4147-A177-3AD203B41FA5}">
                      <a16:colId xmlns:a16="http://schemas.microsoft.com/office/drawing/2014/main" xmlns="" val="3870734415"/>
                    </a:ext>
                  </a:extLst>
                </a:gridCol>
                <a:gridCol w="2502256">
                  <a:extLst>
                    <a:ext uri="{9D8B030D-6E8A-4147-A177-3AD203B41FA5}">
                      <a16:colId xmlns:a16="http://schemas.microsoft.com/office/drawing/2014/main" xmlns="" val="854174212"/>
                    </a:ext>
                  </a:extLst>
                </a:gridCol>
                <a:gridCol w="3621633">
                  <a:extLst>
                    <a:ext uri="{9D8B030D-6E8A-4147-A177-3AD203B41FA5}">
                      <a16:colId xmlns:a16="http://schemas.microsoft.com/office/drawing/2014/main" xmlns="" val="1155497174"/>
                    </a:ext>
                  </a:extLst>
                </a:gridCol>
                <a:gridCol w="1034187">
                  <a:extLst>
                    <a:ext uri="{9D8B030D-6E8A-4147-A177-3AD203B41FA5}">
                      <a16:colId xmlns:a16="http://schemas.microsoft.com/office/drawing/2014/main" xmlns="" val="3325449969"/>
                    </a:ext>
                  </a:extLst>
                </a:gridCol>
                <a:gridCol w="1067867">
                  <a:extLst>
                    <a:ext uri="{9D8B030D-6E8A-4147-A177-3AD203B41FA5}">
                      <a16:colId xmlns:a16="http://schemas.microsoft.com/office/drawing/2014/main" xmlns="" val="570252281"/>
                    </a:ext>
                  </a:extLst>
                </a:gridCol>
                <a:gridCol w="1016356">
                  <a:extLst>
                    <a:ext uri="{9D8B030D-6E8A-4147-A177-3AD203B41FA5}">
                      <a16:colId xmlns:a16="http://schemas.microsoft.com/office/drawing/2014/main" xmlns="" val="1311753730"/>
                    </a:ext>
                  </a:extLst>
                </a:gridCol>
              </a:tblGrid>
              <a:tr h="449689">
                <a:tc>
                  <a:txBody>
                    <a:bodyPr/>
                    <a:lstStyle/>
                    <a:p>
                      <a:pPr algn="ctr">
                        <a:lnSpc>
                          <a:spcPct val="107000"/>
                        </a:lnSpc>
                        <a:spcAft>
                          <a:spcPts val="0"/>
                        </a:spcAft>
                      </a:pPr>
                      <a:r>
                        <a:rPr lang="es-ES" sz="1800" cap="all" dirty="0">
                          <a:effectLst/>
                        </a:rPr>
                        <a:t>No.</a:t>
                      </a:r>
                      <a:endParaRPr lang="es-ES" sz="1800" dirty="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ctr">
                        <a:lnSpc>
                          <a:spcPct val="107000"/>
                        </a:lnSpc>
                        <a:spcAft>
                          <a:spcPts val="0"/>
                        </a:spcAft>
                      </a:pPr>
                      <a:r>
                        <a:rPr lang="es-ES" sz="1800" cap="all">
                          <a:effectLst/>
                        </a:rPr>
                        <a:t>indicador </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ctr">
                        <a:lnSpc>
                          <a:spcPct val="107000"/>
                        </a:lnSpc>
                        <a:spcAft>
                          <a:spcPts val="0"/>
                        </a:spcAft>
                      </a:pPr>
                      <a:r>
                        <a:rPr lang="es-ES" sz="1800" cap="all">
                          <a:effectLst/>
                        </a:rPr>
                        <a:t>formula </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ctr">
                        <a:lnSpc>
                          <a:spcPct val="107000"/>
                        </a:lnSpc>
                        <a:spcAft>
                          <a:spcPts val="0"/>
                        </a:spcAft>
                      </a:pPr>
                      <a:r>
                        <a:rPr lang="es-ES" sz="1800" cap="all">
                          <a:effectLst/>
                        </a:rPr>
                        <a:t>2014</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ctr">
                        <a:lnSpc>
                          <a:spcPct val="107000"/>
                        </a:lnSpc>
                        <a:spcAft>
                          <a:spcPts val="0"/>
                        </a:spcAft>
                      </a:pPr>
                      <a:r>
                        <a:rPr lang="es-ES" sz="1800" cap="all">
                          <a:effectLst/>
                        </a:rPr>
                        <a:t>2015</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ctr">
                        <a:lnSpc>
                          <a:spcPct val="107000"/>
                        </a:lnSpc>
                        <a:spcAft>
                          <a:spcPts val="0"/>
                        </a:spcAft>
                      </a:pPr>
                      <a:r>
                        <a:rPr lang="es-ES" sz="1800" cap="all">
                          <a:effectLst/>
                        </a:rPr>
                        <a:t>2016</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extLst>
                  <a:ext uri="{0D108BD9-81ED-4DB2-BD59-A6C34878D82A}">
                    <a16:rowId xmlns:a16="http://schemas.microsoft.com/office/drawing/2014/main" xmlns="" val="859115989"/>
                  </a:ext>
                </a:extLst>
              </a:tr>
              <a:tr h="1214160">
                <a:tc>
                  <a:txBody>
                    <a:bodyPr/>
                    <a:lstStyle/>
                    <a:p>
                      <a:endParaRPr lang="es-ES" sz="1800">
                        <a:effectLst/>
                        <a:latin typeface="Calibri" panose="020F0502020204030204" pitchFamily="34" charset="0"/>
                      </a:endParaRPr>
                    </a:p>
                  </a:txBody>
                  <a:tcPr marT="0" marB="0"/>
                </a:tc>
                <a:tc>
                  <a:txBody>
                    <a:bodyPr/>
                    <a:lstStyle/>
                    <a:p>
                      <a:pPr>
                        <a:lnSpc>
                          <a:spcPct val="107000"/>
                        </a:lnSpc>
                        <a:spcAft>
                          <a:spcPts val="0"/>
                        </a:spcAft>
                      </a:pPr>
                      <a:r>
                        <a:rPr lang="es-ES" sz="1800" dirty="0">
                          <a:effectLst/>
                        </a:rPr>
                        <a:t>RENTABILIDA DEL ACTIVO (DUPONT)</a:t>
                      </a:r>
                      <a:endParaRPr lang="es-ES" sz="1800" dirty="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endParaRPr lang="es-ES" sz="1800" dirty="0">
                        <a:effectLst/>
                        <a:latin typeface="Calibri" panose="020F0502020204030204" pitchFamily="34" charset="0"/>
                      </a:endParaRPr>
                    </a:p>
                  </a:txBody>
                  <a:tcPr marT="0" marB="0"/>
                </a:tc>
                <a:tc>
                  <a:txBody>
                    <a:bodyPr/>
                    <a:lstStyle/>
                    <a:p>
                      <a:pPr algn="r">
                        <a:lnSpc>
                          <a:spcPct val="107000"/>
                        </a:lnSpc>
                        <a:spcAft>
                          <a:spcPts val="0"/>
                        </a:spcAft>
                      </a:pPr>
                      <a:r>
                        <a:rPr lang="es-ES" sz="1800">
                          <a:effectLst/>
                        </a:rPr>
                        <a:t>-0,77%</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r">
                        <a:lnSpc>
                          <a:spcPct val="107000"/>
                        </a:lnSpc>
                        <a:spcAft>
                          <a:spcPts val="0"/>
                        </a:spcAft>
                      </a:pPr>
                      <a:r>
                        <a:rPr lang="es-ES" sz="1800">
                          <a:effectLst/>
                        </a:rPr>
                        <a:t>0,39%</a:t>
                      </a:r>
                      <a:endParaRPr lang="es-ES" sz="1800">
                        <a:effectLst/>
                        <a:latin typeface="Calibri" panose="020F0502020204030204" pitchFamily="34" charset="0"/>
                        <a:ea typeface="Calibri" panose="020F0502020204030204" pitchFamily="34" charset="0"/>
                        <a:cs typeface="Arial" panose="020B0604020202020204" pitchFamily="34" charset="0"/>
                      </a:endParaRPr>
                    </a:p>
                  </a:txBody>
                  <a:tcPr marT="0" marB="0"/>
                </a:tc>
                <a:tc>
                  <a:txBody>
                    <a:bodyPr/>
                    <a:lstStyle/>
                    <a:p>
                      <a:pPr algn="r">
                        <a:lnSpc>
                          <a:spcPct val="107000"/>
                        </a:lnSpc>
                        <a:spcAft>
                          <a:spcPts val="0"/>
                        </a:spcAft>
                      </a:pPr>
                      <a:r>
                        <a:rPr lang="es-ES" sz="1800" dirty="0">
                          <a:effectLst/>
                        </a:rPr>
                        <a:t>0,17%</a:t>
                      </a:r>
                      <a:endParaRPr lang="es-ES" sz="1800" dirty="0">
                        <a:effectLst/>
                        <a:latin typeface="Calibri" panose="020F0502020204030204" pitchFamily="34" charset="0"/>
                        <a:ea typeface="Calibri" panose="020F0502020204030204" pitchFamily="34" charset="0"/>
                        <a:cs typeface="Arial" panose="020B0604020202020204" pitchFamily="34" charset="0"/>
                      </a:endParaRPr>
                    </a:p>
                  </a:txBody>
                  <a:tcPr marT="0" marB="0"/>
                </a:tc>
                <a:extLst>
                  <a:ext uri="{0D108BD9-81ED-4DB2-BD59-A6C34878D82A}">
                    <a16:rowId xmlns:a16="http://schemas.microsoft.com/office/drawing/2014/main" xmlns="" val="1209882862"/>
                  </a:ext>
                </a:extLst>
              </a:tr>
            </a:tbl>
          </a:graphicData>
        </a:graphic>
      </p:graphicFrame>
      <p:pic>
        <p:nvPicPr>
          <p:cNvPr id="6" name="Picture 5">
            <a:extLst>
              <a:ext uri="{FF2B5EF4-FFF2-40B4-BE49-F238E27FC236}">
                <a16:creationId xmlns:a16="http://schemas.microsoft.com/office/drawing/2014/main" xmlns="" id="{0FCA0125-2EE5-4C88-8610-A1FAD022463C}"/>
              </a:ext>
            </a:extLst>
          </p:cNvPr>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28253" y="1782189"/>
            <a:ext cx="3264363" cy="720080"/>
          </a:xfrm>
          <a:prstGeom prst="rect">
            <a:avLst/>
          </a:prstGeom>
          <a:noFill/>
          <a:extLst/>
        </p:spPr>
      </p:pic>
      <p:sp>
        <p:nvSpPr>
          <p:cNvPr id="5" name="TextBox 4">
            <a:extLst>
              <a:ext uri="{FF2B5EF4-FFF2-40B4-BE49-F238E27FC236}">
                <a16:creationId xmlns:a16="http://schemas.microsoft.com/office/drawing/2014/main" xmlns="" id="{0430A053-9651-43C9-A4F4-3D8408ABECE9}"/>
              </a:ext>
            </a:extLst>
          </p:cNvPr>
          <p:cNvSpPr txBox="1"/>
          <p:nvPr/>
        </p:nvSpPr>
        <p:spPr>
          <a:xfrm>
            <a:off x="2901975" y="370548"/>
            <a:ext cx="6720747" cy="646331"/>
          </a:xfrm>
          <a:prstGeom prst="rect">
            <a:avLst/>
          </a:prstGeom>
          <a:noFill/>
        </p:spPr>
        <p:txBody>
          <a:bodyPr wrap="square" rtlCol="0">
            <a:spAutoFit/>
          </a:bodyPr>
          <a:lstStyle/>
          <a:p>
            <a:pPr algn="ctr"/>
            <a:r>
              <a:rPr lang="es-ES" b="1" dirty="0">
                <a:solidFill>
                  <a:schemeClr val="accent6">
                    <a:lumMod val="75000"/>
                  </a:schemeClr>
                </a:solidFill>
              </a:rPr>
              <a:t>Variable de rentabilidad </a:t>
            </a:r>
          </a:p>
          <a:p>
            <a:pPr algn="ctr"/>
            <a:r>
              <a:rPr lang="es-ES" b="1" dirty="0">
                <a:solidFill>
                  <a:schemeClr val="accent6">
                    <a:lumMod val="75000"/>
                  </a:schemeClr>
                </a:solidFill>
              </a:rPr>
              <a:t>Indicadores DUPONT  </a:t>
            </a:r>
          </a:p>
        </p:txBody>
      </p:sp>
      <p:sp>
        <p:nvSpPr>
          <p:cNvPr id="7" name="Rectangle 6">
            <a:extLst>
              <a:ext uri="{FF2B5EF4-FFF2-40B4-BE49-F238E27FC236}">
                <a16:creationId xmlns:a16="http://schemas.microsoft.com/office/drawing/2014/main" xmlns="" id="{21F13B25-E155-4CC1-8531-14210E907CB6}"/>
              </a:ext>
            </a:extLst>
          </p:cNvPr>
          <p:cNvSpPr/>
          <p:nvPr/>
        </p:nvSpPr>
        <p:spPr>
          <a:xfrm>
            <a:off x="1296372" y="762964"/>
            <a:ext cx="1159292" cy="507831"/>
          </a:xfrm>
          <a:prstGeom prst="rect">
            <a:avLst/>
          </a:prstGeom>
        </p:spPr>
        <p:txBody>
          <a:bodyPr wrap="none">
            <a:spAutoFit/>
          </a:bodyPr>
          <a:lstStyle/>
          <a:p>
            <a:pPr algn="just">
              <a:lnSpc>
                <a:spcPct val="150000"/>
              </a:lnSpc>
              <a:spcAft>
                <a:spcPts val="800"/>
              </a:spcAft>
            </a:pPr>
            <a:r>
              <a:rPr lang="es-ES" b="1" dirty="0">
                <a:latin typeface="Times New Roman" panose="02020603050405020304" pitchFamily="18" charset="0"/>
                <a:ea typeface="Calibri" panose="020F0502020204030204" pitchFamily="34" charset="0"/>
                <a:cs typeface="Arial" panose="020B0604020202020204" pitchFamily="34" charset="0"/>
              </a:rPr>
              <a:t>DUPONT</a:t>
            </a:r>
            <a:endParaRPr lang="es-E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3616229F-12BC-4245-A573-762B15A892D1}"/>
              </a:ext>
            </a:extLst>
          </p:cNvPr>
          <p:cNvSpPr/>
          <p:nvPr/>
        </p:nvSpPr>
        <p:spPr>
          <a:xfrm>
            <a:off x="1295466" y="3331388"/>
            <a:ext cx="9617969" cy="1477328"/>
          </a:xfrm>
          <a:prstGeom prst="rect">
            <a:avLst/>
          </a:prstGeom>
        </p:spPr>
        <p:txBody>
          <a:bodyPr wrap="square">
            <a:spAutoFit/>
          </a:bodyPr>
          <a:lstStyle/>
          <a:p>
            <a:r>
              <a:rPr lang="es-ES" dirty="0">
                <a:latin typeface="Times New Roman" panose="02020603050405020304" pitchFamily="18" charset="0"/>
                <a:ea typeface="Calibri" panose="020F0502020204030204" pitchFamily="34" charset="0"/>
              </a:rPr>
              <a:t>Según este análisis se muestra que la capacidad que tiene las empresas lácteas para generar rentabilidad en base a las utilidades y activos totales es mínima, puesto que para el año 2014 su porcentaje se presenta -77%, mientras que para el 2015 este valor se recupera pera de forma reducida, a0.39% en relación al 2016 este rubro presenta una leve disminución de 0.17%, resultado que se igual con la rentabilidad operativa.</a:t>
            </a:r>
            <a:endParaRPr lang="es-ES" dirty="0"/>
          </a:p>
        </p:txBody>
      </p:sp>
    </p:spTree>
    <p:extLst>
      <p:ext uri="{BB962C8B-B14F-4D97-AF65-F5344CB8AC3E}">
        <p14:creationId xmlns:p14="http://schemas.microsoft.com/office/powerpoint/2010/main" val="269798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49603CAC-B6F5-4016-B96A-EDDA26E8C6D6}"/>
              </a:ext>
            </a:extLst>
          </p:cNvPr>
          <p:cNvGraphicFramePr>
            <a:graphicFrameLocks noGrp="1"/>
          </p:cNvGraphicFramePr>
          <p:nvPr>
            <p:extLst>
              <p:ext uri="{D42A27DB-BD31-4B8C-83A1-F6EECF244321}">
                <p14:modId xmlns:p14="http://schemas.microsoft.com/office/powerpoint/2010/main" val="1457789446"/>
              </p:ext>
            </p:extLst>
          </p:nvPr>
        </p:nvGraphicFramePr>
        <p:xfrm>
          <a:off x="1199457" y="1340768"/>
          <a:ext cx="10331713" cy="1920240"/>
        </p:xfrm>
        <a:graphic>
          <a:graphicData uri="http://schemas.openxmlformats.org/drawingml/2006/table">
            <a:tbl>
              <a:tblPr firstRow="1" firstCol="1" bandRow="1">
                <a:tableStyleId>{C083E6E3-FA7D-4D7B-A595-EF9225AFEA82}</a:tableStyleId>
              </a:tblPr>
              <a:tblGrid>
                <a:gridCol w="4800533">
                  <a:extLst>
                    <a:ext uri="{9D8B030D-6E8A-4147-A177-3AD203B41FA5}">
                      <a16:colId xmlns:a16="http://schemas.microsoft.com/office/drawing/2014/main" xmlns="" val="688480127"/>
                    </a:ext>
                  </a:extLst>
                </a:gridCol>
                <a:gridCol w="1920213">
                  <a:extLst>
                    <a:ext uri="{9D8B030D-6E8A-4147-A177-3AD203B41FA5}">
                      <a16:colId xmlns:a16="http://schemas.microsoft.com/office/drawing/2014/main" xmlns="" val="327979387"/>
                    </a:ext>
                  </a:extLst>
                </a:gridCol>
                <a:gridCol w="1824203">
                  <a:extLst>
                    <a:ext uri="{9D8B030D-6E8A-4147-A177-3AD203B41FA5}">
                      <a16:colId xmlns:a16="http://schemas.microsoft.com/office/drawing/2014/main" xmlns="" val="1937898243"/>
                    </a:ext>
                  </a:extLst>
                </a:gridCol>
                <a:gridCol w="1786764">
                  <a:extLst>
                    <a:ext uri="{9D8B030D-6E8A-4147-A177-3AD203B41FA5}">
                      <a16:colId xmlns:a16="http://schemas.microsoft.com/office/drawing/2014/main" xmlns="" val="371955297"/>
                    </a:ext>
                  </a:extLst>
                </a:gridCol>
              </a:tblGrid>
              <a:tr h="309407">
                <a:tc>
                  <a:txBody>
                    <a:bodyPr/>
                    <a:lstStyle/>
                    <a:p>
                      <a:pPr indent="180340" algn="ctr">
                        <a:lnSpc>
                          <a:spcPct val="150000"/>
                        </a:lnSpc>
                        <a:spcAft>
                          <a:spcPts val="0"/>
                        </a:spcAft>
                      </a:pPr>
                      <a:r>
                        <a:rPr lang="es-EC" sz="1400" dirty="0">
                          <a:effectLst/>
                        </a:rPr>
                        <a:t>CALCULO DEL EVA</a:t>
                      </a:r>
                      <a:endParaRPr lang="es-E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ctr">
                        <a:lnSpc>
                          <a:spcPct val="150000"/>
                        </a:lnSpc>
                        <a:spcAft>
                          <a:spcPts val="0"/>
                        </a:spcAft>
                      </a:pPr>
                      <a:r>
                        <a:rPr lang="es-EC" sz="1400">
                          <a:effectLst/>
                        </a:rPr>
                        <a:t>2014</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ctr">
                        <a:lnSpc>
                          <a:spcPct val="150000"/>
                        </a:lnSpc>
                        <a:spcAft>
                          <a:spcPts val="0"/>
                        </a:spcAft>
                      </a:pPr>
                      <a:r>
                        <a:rPr lang="es-EC" sz="1400">
                          <a:effectLst/>
                        </a:rPr>
                        <a:t>2015</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ctr">
                        <a:lnSpc>
                          <a:spcPct val="150000"/>
                        </a:lnSpc>
                        <a:spcAft>
                          <a:spcPts val="0"/>
                        </a:spcAft>
                      </a:pPr>
                      <a:r>
                        <a:rPr lang="es-EC" sz="1400">
                          <a:effectLst/>
                        </a:rPr>
                        <a:t>2016</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1800544306"/>
                  </a:ext>
                </a:extLst>
              </a:tr>
              <a:tr h="309407">
                <a:tc>
                  <a:txBody>
                    <a:bodyPr/>
                    <a:lstStyle/>
                    <a:p>
                      <a:pPr indent="180340" algn="just">
                        <a:lnSpc>
                          <a:spcPct val="150000"/>
                        </a:lnSpc>
                        <a:spcAft>
                          <a:spcPts val="0"/>
                        </a:spcAft>
                      </a:pPr>
                      <a:r>
                        <a:rPr lang="es-EC" sz="1400" dirty="0" err="1">
                          <a:effectLst/>
                        </a:rPr>
                        <a:t>Udi</a:t>
                      </a:r>
                      <a:endParaRPr lang="es-E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-30.277,97</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22.352,05</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20.471,70</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323780279"/>
                  </a:ext>
                </a:extLst>
              </a:tr>
              <a:tr h="309407">
                <a:tc>
                  <a:txBody>
                    <a:bodyPr/>
                    <a:lstStyle/>
                    <a:p>
                      <a:pPr indent="180340" algn="just">
                        <a:lnSpc>
                          <a:spcPct val="150000"/>
                        </a:lnSpc>
                        <a:spcAft>
                          <a:spcPts val="0"/>
                        </a:spcAft>
                      </a:pPr>
                      <a:r>
                        <a:rPr lang="es-EC" sz="1400">
                          <a:effectLst/>
                        </a:rPr>
                        <a:t>Capital Operativo</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2.145.060,38</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4.333.897,86</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4.917.005,58</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874571119"/>
                  </a:ext>
                </a:extLst>
              </a:tr>
              <a:tr h="309407">
                <a:tc>
                  <a:txBody>
                    <a:bodyPr/>
                    <a:lstStyle/>
                    <a:p>
                      <a:pPr indent="180340" algn="just">
                        <a:lnSpc>
                          <a:spcPct val="150000"/>
                        </a:lnSpc>
                        <a:spcAft>
                          <a:spcPts val="0"/>
                        </a:spcAft>
                      </a:pPr>
                      <a:r>
                        <a:rPr lang="es-EC" sz="1400">
                          <a:effectLst/>
                        </a:rPr>
                        <a:t>Costo Del Capital </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-0,11%</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1,44%</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-17,04%</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3165104306"/>
                  </a:ext>
                </a:extLst>
              </a:tr>
              <a:tr h="309407">
                <a:tc>
                  <a:txBody>
                    <a:bodyPr/>
                    <a:lstStyle/>
                    <a:p>
                      <a:pPr indent="180340" algn="just">
                        <a:lnSpc>
                          <a:spcPct val="150000"/>
                        </a:lnSpc>
                        <a:spcAft>
                          <a:spcPts val="0"/>
                        </a:spcAft>
                      </a:pPr>
                      <a:r>
                        <a:rPr lang="es-EC" sz="1400">
                          <a:effectLst/>
                        </a:rPr>
                        <a:t>Costo Operativo *Costo Del Capital </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-2.331,71</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62.393,30</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-837.922,47</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1611121475"/>
                  </a:ext>
                </a:extLst>
              </a:tr>
              <a:tr h="309407">
                <a:tc>
                  <a:txBody>
                    <a:bodyPr/>
                    <a:lstStyle/>
                    <a:p>
                      <a:pPr indent="180340" algn="just">
                        <a:lnSpc>
                          <a:spcPct val="150000"/>
                        </a:lnSpc>
                        <a:spcAft>
                          <a:spcPts val="0"/>
                        </a:spcAft>
                      </a:pPr>
                      <a:r>
                        <a:rPr lang="es-EC" sz="1400">
                          <a:effectLst/>
                        </a:rPr>
                        <a:t>Eva= Udi-(Costo Operativo Por Costo Del Capital </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-27.946,26</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a:effectLst/>
                        </a:rPr>
                        <a:t>-40.041,25</a:t>
                      </a:r>
                      <a:endParaRPr lang="es-E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tc>
                  <a:txBody>
                    <a:bodyPr/>
                    <a:lstStyle/>
                    <a:p>
                      <a:pPr indent="180340" algn="r">
                        <a:lnSpc>
                          <a:spcPct val="150000"/>
                        </a:lnSpc>
                        <a:spcAft>
                          <a:spcPts val="0"/>
                        </a:spcAft>
                      </a:pPr>
                      <a:r>
                        <a:rPr lang="es-EC" sz="1400" dirty="0">
                          <a:effectLst/>
                        </a:rPr>
                        <a:t>858.394,17</a:t>
                      </a:r>
                      <a:endParaRPr lang="es-E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308993494"/>
                  </a:ext>
                </a:extLst>
              </a:tr>
            </a:tbl>
          </a:graphicData>
        </a:graphic>
      </p:graphicFrame>
      <p:sp>
        <p:nvSpPr>
          <p:cNvPr id="3" name="Rectangle 2">
            <a:extLst>
              <a:ext uri="{FF2B5EF4-FFF2-40B4-BE49-F238E27FC236}">
                <a16:creationId xmlns:a16="http://schemas.microsoft.com/office/drawing/2014/main" xmlns="" id="{818ADF84-65F8-48DF-AABF-A6FD6321EACE}"/>
              </a:ext>
            </a:extLst>
          </p:cNvPr>
          <p:cNvSpPr/>
          <p:nvPr/>
        </p:nvSpPr>
        <p:spPr>
          <a:xfrm>
            <a:off x="3048000" y="548681"/>
            <a:ext cx="6096000" cy="646331"/>
          </a:xfrm>
          <a:prstGeom prst="rect">
            <a:avLst/>
          </a:prstGeom>
        </p:spPr>
        <p:txBody>
          <a:bodyPr>
            <a:spAutoFit/>
          </a:bodyPr>
          <a:lstStyle/>
          <a:p>
            <a:pPr algn="ctr"/>
            <a:r>
              <a:rPr lang="es-ES" b="1" dirty="0">
                <a:solidFill>
                  <a:schemeClr val="bg1"/>
                </a:solidFill>
              </a:rPr>
              <a:t>Variable de rentabilidad</a:t>
            </a:r>
          </a:p>
          <a:p>
            <a:pPr algn="ctr"/>
            <a:r>
              <a:rPr lang="es-ES" b="1" dirty="0">
                <a:solidFill>
                  <a:schemeClr val="bg1"/>
                </a:solidFill>
              </a:rPr>
              <a:t>Indicadores EVA</a:t>
            </a:r>
          </a:p>
        </p:txBody>
      </p:sp>
      <p:sp>
        <p:nvSpPr>
          <p:cNvPr id="4" name="Rectangle 3">
            <a:extLst>
              <a:ext uri="{FF2B5EF4-FFF2-40B4-BE49-F238E27FC236}">
                <a16:creationId xmlns:a16="http://schemas.microsoft.com/office/drawing/2014/main" xmlns="" id="{0FBB7C4E-C8FF-4F1F-BEC3-E71149DBCD72}"/>
              </a:ext>
            </a:extLst>
          </p:cNvPr>
          <p:cNvSpPr/>
          <p:nvPr/>
        </p:nvSpPr>
        <p:spPr>
          <a:xfrm>
            <a:off x="660831" y="3642798"/>
            <a:ext cx="11003788" cy="1754326"/>
          </a:xfrm>
          <a:prstGeom prst="rect">
            <a:avLst/>
          </a:prstGeom>
        </p:spPr>
        <p:txBody>
          <a:bodyPr wrap="square">
            <a:spAutoFit/>
          </a:bodyPr>
          <a:lstStyle/>
          <a:p>
            <a:pPr indent="180340" algn="just">
              <a:lnSpc>
                <a:spcPct val="150000"/>
              </a:lnSpc>
              <a:spcAft>
                <a:spcPts val="0"/>
              </a:spcAft>
            </a:pPr>
            <a:r>
              <a:rPr lang="es-EC" dirty="0">
                <a:latin typeface="Times New Roman" panose="02020603050405020304" pitchFamily="18" charset="0"/>
                <a:ea typeface="Calibri" panose="020F0502020204030204" pitchFamily="34" charset="0"/>
                <a:cs typeface="Times New Roman" panose="02020603050405020304" pitchFamily="18" charset="0"/>
              </a:rPr>
              <a:t>Según los datos que se presenta en la tabla anterior se establece que para el año 2014 la industria láctea obtuvo un EVA negativo de $27946.26, mientras que para el 2015 se presenta con un EVA negativos de $ 40041.25%, y para el 2016 el valor se incrementa $ 858.394.18 con lo cual se evidencia que las empresas en la actualidad cuentan una mínima proporción de los recursos necesarios para generar una mejor rentabilidad</a:t>
            </a:r>
            <a:endParaRPr lang="es-E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8665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3">
            <a:extLst>
              <a:ext uri="{FF2B5EF4-FFF2-40B4-BE49-F238E27FC236}">
                <a16:creationId xmlns:a16="http://schemas.microsoft.com/office/drawing/2014/main" xmlns="" id="{CA429917-33F8-464E-BAF6-2D383476B136}"/>
              </a:ext>
            </a:extLst>
          </p:cNvPr>
          <p:cNvSpPr txBox="1"/>
          <p:nvPr/>
        </p:nvSpPr>
        <p:spPr>
          <a:xfrm>
            <a:off x="2447595" y="764704"/>
            <a:ext cx="8026400" cy="1938992"/>
          </a:xfrm>
          <a:prstGeom prst="rect">
            <a:avLst/>
          </a:prstGeom>
          <a:noFill/>
        </p:spPr>
        <p:txBody>
          <a:bodyPr wrap="square" rtlCol="0">
            <a:spAutoFit/>
          </a:bodyPr>
          <a:lstStyle/>
          <a:p>
            <a:r>
              <a:rPr lang="es-ES" sz="4000" dirty="0">
                <a:solidFill>
                  <a:schemeClr val="bg1">
                    <a:lumMod val="50000"/>
                  </a:schemeClr>
                </a:solidFill>
                <a:latin typeface="Times New Roman" panose="02020603050405020304" pitchFamily="18" charset="0"/>
                <a:cs typeface="Times New Roman" panose="02020603050405020304" pitchFamily="18" charset="0"/>
              </a:rPr>
              <a:t>PROPUESTA</a:t>
            </a:r>
          </a:p>
          <a:p>
            <a:endParaRPr lang="es-ES" sz="4000" dirty="0">
              <a:latin typeface="Times New Roman" panose="02020603050405020304" pitchFamily="18" charset="0"/>
              <a:cs typeface="Times New Roman" panose="02020603050405020304" pitchFamily="18" charset="0"/>
            </a:endParaRPr>
          </a:p>
          <a:p>
            <a:r>
              <a:rPr lang="es-ES" sz="4000"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5DD7D0A8-AD08-44A4-A18E-A3A779C91C80}"/>
              </a:ext>
            </a:extLst>
          </p:cNvPr>
          <p:cNvSpPr/>
          <p:nvPr/>
        </p:nvSpPr>
        <p:spPr>
          <a:xfrm>
            <a:off x="1295467" y="2996953"/>
            <a:ext cx="9946613" cy="646331"/>
          </a:xfrm>
          <a:prstGeom prst="rect">
            <a:avLst/>
          </a:prstGeom>
        </p:spPr>
        <p:txBody>
          <a:bodyPr wrap="square">
            <a:spAutoFit/>
          </a:bodyPr>
          <a:lstStyle/>
          <a:p>
            <a:pPr algn="ctr"/>
            <a:r>
              <a:rPr lang="es-EC" b="1" dirty="0"/>
              <a:t>MODELOS DE FINANCIAMIENTO ECONÓMICO POR MEDIO DE UN CRÉDITO BANCARIO</a:t>
            </a:r>
            <a:endParaRPr lang="es-EC" dirty="0"/>
          </a:p>
        </p:txBody>
      </p:sp>
      <p:sp>
        <p:nvSpPr>
          <p:cNvPr id="5" name="4 Rectángulo redondeado"/>
          <p:cNvSpPr/>
          <p:nvPr/>
        </p:nvSpPr>
        <p:spPr>
          <a:xfrm>
            <a:off x="4595445" y="1910862"/>
            <a:ext cx="3587263" cy="64476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3200" dirty="0">
                <a:latin typeface="Times New Roman" panose="02020603050405020304" pitchFamily="18" charset="0"/>
                <a:cs typeface="Times New Roman" panose="02020603050405020304" pitchFamily="18" charset="0"/>
              </a:rPr>
              <a:t>CAPÍTULO V</a:t>
            </a:r>
          </a:p>
        </p:txBody>
      </p:sp>
    </p:spTree>
    <p:extLst>
      <p:ext uri="{BB962C8B-B14F-4D97-AF65-F5344CB8AC3E}">
        <p14:creationId xmlns:p14="http://schemas.microsoft.com/office/powerpoint/2010/main" val="1068992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FE4FF181-34FB-46FB-B747-091E8AA08459}"/>
              </a:ext>
            </a:extLst>
          </p:cNvPr>
          <p:cNvGraphicFramePr/>
          <p:nvPr>
            <p:extLst>
              <p:ext uri="{D42A27DB-BD31-4B8C-83A1-F6EECF244321}">
                <p14:modId xmlns:p14="http://schemas.microsoft.com/office/powerpoint/2010/main" val="3923245070"/>
              </p:ext>
            </p:extLst>
          </p:nvPr>
        </p:nvGraphicFramePr>
        <p:xfrm>
          <a:off x="419648" y="1258634"/>
          <a:ext cx="10849205"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xmlns="" id="{733EE237-3D0B-47C4-B0D4-636741EEA7D5}"/>
              </a:ext>
            </a:extLst>
          </p:cNvPr>
          <p:cNvSpPr txBox="1"/>
          <p:nvPr/>
        </p:nvSpPr>
        <p:spPr>
          <a:xfrm>
            <a:off x="3167675" y="0"/>
            <a:ext cx="5856651" cy="461665"/>
          </a:xfrm>
          <a:prstGeom prst="rect">
            <a:avLst/>
          </a:prstGeom>
          <a:noFill/>
        </p:spPr>
        <p:txBody>
          <a:bodyPr wrap="square" rtlCol="0">
            <a:spAutoFit/>
          </a:bodyPr>
          <a:lstStyle/>
          <a:p>
            <a:pPr algn="ctr"/>
            <a:r>
              <a:rPr lang="es-ES" sz="2400" b="1" dirty="0">
                <a:solidFill>
                  <a:schemeClr val="bg1"/>
                </a:solidFill>
              </a:rPr>
              <a:t>Objetivos de al propuesta </a:t>
            </a:r>
          </a:p>
        </p:txBody>
      </p:sp>
      <p:sp>
        <p:nvSpPr>
          <p:cNvPr id="5" name="TextBox 4">
            <a:extLst>
              <a:ext uri="{FF2B5EF4-FFF2-40B4-BE49-F238E27FC236}">
                <a16:creationId xmlns:a16="http://schemas.microsoft.com/office/drawing/2014/main" xmlns="" id="{D8DE1748-5E96-4F1C-B2D3-04630AF67B6E}"/>
              </a:ext>
            </a:extLst>
          </p:cNvPr>
          <p:cNvSpPr txBox="1"/>
          <p:nvPr/>
        </p:nvSpPr>
        <p:spPr>
          <a:xfrm>
            <a:off x="892648" y="478096"/>
            <a:ext cx="3360373" cy="369332"/>
          </a:xfrm>
          <a:prstGeom prst="rect">
            <a:avLst/>
          </a:prstGeom>
          <a:noFill/>
        </p:spPr>
        <p:txBody>
          <a:bodyPr wrap="square" rtlCol="0">
            <a:spAutoFit/>
          </a:bodyPr>
          <a:lstStyle/>
          <a:p>
            <a:r>
              <a:rPr lang="es-ES" b="1" dirty="0"/>
              <a:t>Objetivo General</a:t>
            </a:r>
          </a:p>
        </p:txBody>
      </p:sp>
    </p:spTree>
    <p:extLst>
      <p:ext uri="{BB962C8B-B14F-4D97-AF65-F5344CB8AC3E}">
        <p14:creationId xmlns:p14="http://schemas.microsoft.com/office/powerpoint/2010/main" val="213739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3 Marcador de número de diapositiva"/>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graphicFrame>
        <p:nvGraphicFramePr>
          <p:cNvPr id="5" name="4 Diagrama"/>
          <p:cNvGraphicFramePr/>
          <p:nvPr>
            <p:extLst>
              <p:ext uri="{D42A27DB-BD31-4B8C-83A1-F6EECF244321}">
                <p14:modId xmlns:p14="http://schemas.microsoft.com/office/powerpoint/2010/main" val="1298986210"/>
              </p:ext>
            </p:extLst>
          </p:nvPr>
        </p:nvGraphicFramePr>
        <p:xfrm>
          <a:off x="1609970" y="1852246"/>
          <a:ext cx="8128000" cy="4297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1535723" y="656492"/>
            <a:ext cx="10034954" cy="646331"/>
          </a:xfrm>
          <a:prstGeom prst="rect">
            <a:avLst/>
          </a:prstGeom>
          <a:noFill/>
        </p:spPr>
        <p:txBody>
          <a:bodyPr wrap="square" rtlCol="0">
            <a:spAutoFit/>
          </a:bodyPr>
          <a:lstStyle/>
          <a:p>
            <a:r>
              <a:rPr lang="es-EC" dirty="0"/>
              <a:t>Ventajas y desventajas que proporcionan el financiamiento del sector financiero privada</a:t>
            </a:r>
          </a:p>
          <a:p>
            <a:endParaRPr lang="es-EC" dirty="0"/>
          </a:p>
        </p:txBody>
      </p:sp>
    </p:spTree>
    <p:extLst>
      <p:ext uri="{BB962C8B-B14F-4D97-AF65-F5344CB8AC3E}">
        <p14:creationId xmlns:p14="http://schemas.microsoft.com/office/powerpoint/2010/main" val="3989956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3 Marcador de número de diapositiva"/>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796105035"/>
              </p:ext>
            </p:extLst>
          </p:nvPr>
        </p:nvGraphicFramePr>
        <p:xfrm>
          <a:off x="2230437" y="1356824"/>
          <a:ext cx="7731126" cy="1645920"/>
        </p:xfrm>
        <a:graphic>
          <a:graphicData uri="http://schemas.openxmlformats.org/drawingml/2006/table">
            <a:tbl>
              <a:tblPr firstRow="1" firstCol="1" bandRow="1">
                <a:tableStyleId>{C083E6E3-FA7D-4D7B-A595-EF9225AFEA82}</a:tableStyleId>
              </a:tblPr>
              <a:tblGrid>
                <a:gridCol w="1057618">
                  <a:extLst>
                    <a:ext uri="{9D8B030D-6E8A-4147-A177-3AD203B41FA5}">
                      <a16:colId xmlns:a16="http://schemas.microsoft.com/office/drawing/2014/main" xmlns="" val="20000"/>
                    </a:ext>
                  </a:extLst>
                </a:gridCol>
                <a:gridCol w="1366863">
                  <a:extLst>
                    <a:ext uri="{9D8B030D-6E8A-4147-A177-3AD203B41FA5}">
                      <a16:colId xmlns:a16="http://schemas.microsoft.com/office/drawing/2014/main" xmlns="" val="20001"/>
                    </a:ext>
                  </a:extLst>
                </a:gridCol>
                <a:gridCol w="1700848">
                  <a:extLst>
                    <a:ext uri="{9D8B030D-6E8A-4147-A177-3AD203B41FA5}">
                      <a16:colId xmlns:a16="http://schemas.microsoft.com/office/drawing/2014/main" xmlns="" val="20002"/>
                    </a:ext>
                  </a:extLst>
                </a:gridCol>
                <a:gridCol w="1642091">
                  <a:extLst>
                    <a:ext uri="{9D8B030D-6E8A-4147-A177-3AD203B41FA5}">
                      <a16:colId xmlns:a16="http://schemas.microsoft.com/office/drawing/2014/main" xmlns="" val="20003"/>
                    </a:ext>
                  </a:extLst>
                </a:gridCol>
                <a:gridCol w="1045248">
                  <a:extLst>
                    <a:ext uri="{9D8B030D-6E8A-4147-A177-3AD203B41FA5}">
                      <a16:colId xmlns:a16="http://schemas.microsoft.com/office/drawing/2014/main" xmlns="" val="20004"/>
                    </a:ext>
                  </a:extLst>
                </a:gridCol>
                <a:gridCol w="918458">
                  <a:extLst>
                    <a:ext uri="{9D8B030D-6E8A-4147-A177-3AD203B41FA5}">
                      <a16:colId xmlns:a16="http://schemas.microsoft.com/office/drawing/2014/main" xmlns="" val="20005"/>
                    </a:ext>
                  </a:extLst>
                </a:gridCol>
              </a:tblGrid>
              <a:tr h="502920">
                <a:tc>
                  <a:txBody>
                    <a:bodyPr/>
                    <a:lstStyle/>
                    <a:p>
                      <a:pPr indent="180340" algn="ctr">
                        <a:lnSpc>
                          <a:spcPct val="150000"/>
                        </a:lnSpc>
                        <a:spcAft>
                          <a:spcPts val="0"/>
                        </a:spcAft>
                      </a:pPr>
                      <a:r>
                        <a:rPr lang="es-ES" sz="1200" dirty="0">
                          <a:effectLst/>
                        </a:rPr>
                        <a:t> </a:t>
                      </a:r>
                      <a:endParaRPr lang="es-EC" sz="1200" dirty="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dirty="0">
                          <a:effectLst/>
                        </a:rPr>
                        <a:t>DÍAS CXC</a:t>
                      </a:r>
                      <a:endParaRPr lang="es-EC" sz="1200" dirty="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dirty="0">
                          <a:effectLst/>
                        </a:rPr>
                        <a:t>DÍAS DE INVENTARIO</a:t>
                      </a:r>
                      <a:endParaRPr lang="es-EC" sz="1200" dirty="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DÍAS DE PROVEEDORES</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CICLO OPERACIONAL </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CICLO DE CAJA </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0"/>
                  </a:ext>
                </a:extLst>
              </a:tr>
              <a:tr h="251460">
                <a:tc>
                  <a:txBody>
                    <a:bodyPr/>
                    <a:lstStyle/>
                    <a:p>
                      <a:pPr indent="180340" algn="l">
                        <a:lnSpc>
                          <a:spcPct val="150000"/>
                        </a:lnSpc>
                        <a:spcAft>
                          <a:spcPts val="0"/>
                        </a:spcAft>
                      </a:pPr>
                      <a:r>
                        <a:rPr lang="es-ES" sz="1200">
                          <a:effectLst/>
                        </a:rPr>
                        <a:t>Año 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69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341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248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410</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162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1"/>
                  </a:ext>
                </a:extLst>
              </a:tr>
              <a:tr h="251460">
                <a:tc>
                  <a:txBody>
                    <a:bodyPr/>
                    <a:lstStyle/>
                    <a:p>
                      <a:pPr indent="180340" algn="l">
                        <a:lnSpc>
                          <a:spcPct val="150000"/>
                        </a:lnSpc>
                        <a:spcAft>
                          <a:spcPts val="0"/>
                        </a:spcAft>
                      </a:pPr>
                      <a:r>
                        <a:rPr lang="es-ES" sz="1200" dirty="0">
                          <a:effectLst/>
                        </a:rPr>
                        <a:t>Año 2</a:t>
                      </a:r>
                      <a:endParaRPr lang="es-EC" sz="1200" dirty="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92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316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156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408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251</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2"/>
                  </a:ext>
                </a:extLst>
              </a:tr>
              <a:tr h="251460">
                <a:tc>
                  <a:txBody>
                    <a:bodyPr/>
                    <a:lstStyle/>
                    <a:p>
                      <a:pPr indent="180340" algn="l">
                        <a:lnSpc>
                          <a:spcPct val="150000"/>
                        </a:lnSpc>
                        <a:spcAft>
                          <a:spcPts val="0"/>
                        </a:spcAft>
                      </a:pPr>
                      <a:r>
                        <a:rPr lang="es-ES" sz="1200">
                          <a:effectLst/>
                        </a:rPr>
                        <a:t>Año 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123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292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99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416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dirty="0">
                          <a:effectLst/>
                        </a:rPr>
                        <a:t>317</a:t>
                      </a:r>
                      <a:endParaRPr lang="es-EC" sz="1200" dirty="0">
                        <a:effectLst/>
                        <a:latin typeface="Times New Roman"/>
                        <a:ea typeface="Calibri"/>
                        <a:cs typeface="Arial"/>
                      </a:endParaRPr>
                    </a:p>
                  </a:txBody>
                  <a:tcPr marL="44450" marR="44450" marT="0" marB="0" anchor="b"/>
                </a:tc>
                <a:extLst>
                  <a:ext uri="{0D108BD9-81ED-4DB2-BD59-A6C34878D82A}">
                    <a16:rowId xmlns:a16="http://schemas.microsoft.com/office/drawing/2014/main" xmlns="" val="10003"/>
                  </a:ext>
                </a:extLst>
              </a:tr>
            </a:tbl>
          </a:graphicData>
        </a:graphic>
      </p:graphicFrame>
      <p:sp>
        <p:nvSpPr>
          <p:cNvPr id="8" name="Rectangle 1"/>
          <p:cNvSpPr>
            <a:spLocks noChangeArrowheads="1"/>
          </p:cNvSpPr>
          <p:nvPr/>
        </p:nvSpPr>
        <p:spPr bwMode="auto">
          <a:xfrm>
            <a:off x="2345005" y="640224"/>
            <a:ext cx="7501990" cy="369332"/>
          </a:xfrm>
          <a:prstGeom prst="rect">
            <a:avLst/>
          </a:prstGeo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a:ln>
                  <a:noFill/>
                </a:ln>
                <a:solidFill>
                  <a:schemeClr val="accent6">
                    <a:lumMod val="75000"/>
                  </a:schemeClr>
                </a:solidFill>
                <a:effectLst/>
                <a:latin typeface="Times New Roman" pitchFamily="18" charset="0"/>
                <a:ea typeface="Calibri" pitchFamily="34" charset="0"/>
                <a:cs typeface="Times New Roman" pitchFamily="18" charset="0"/>
              </a:rPr>
              <a:t>CICLO DE CAJA PROYECTADO</a:t>
            </a:r>
            <a:r>
              <a:rPr lang="es-EC" dirty="0">
                <a:solidFill>
                  <a:schemeClr val="accent6">
                    <a:lumMod val="75000"/>
                  </a:schemeClr>
                </a:solidFill>
                <a:latin typeface="Arial" pitchFamily="34" charset="0"/>
                <a:cs typeface="Arial" pitchFamily="34" charset="0"/>
              </a:rPr>
              <a:t> </a:t>
            </a:r>
            <a:r>
              <a:rPr kumimoji="0" lang="es-ES" b="1" i="0" u="none" strike="noStrike" cap="none" normalizeH="0" baseline="0" dirty="0">
                <a:ln>
                  <a:noFill/>
                </a:ln>
                <a:solidFill>
                  <a:schemeClr val="accent6">
                    <a:lumMod val="75000"/>
                  </a:schemeClr>
                </a:solidFill>
                <a:effectLst/>
                <a:latin typeface="Times New Roman" pitchFamily="18" charset="0"/>
                <a:ea typeface="Calibri" pitchFamily="34" charset="0"/>
                <a:cs typeface="Times New Roman" pitchFamily="18" charset="0"/>
              </a:rPr>
              <a:t>FINANCIAMIENTO REQUERIDO</a:t>
            </a:r>
            <a:endParaRPr kumimoji="0" lang="es-ES" b="0" i="0" u="none" strike="noStrike" cap="none" normalizeH="0" baseline="0" dirty="0">
              <a:ln>
                <a:noFill/>
              </a:ln>
              <a:solidFill>
                <a:schemeClr val="accent6">
                  <a:lumMod val="75000"/>
                </a:schemeClr>
              </a:solidFill>
              <a:effectLst/>
              <a:latin typeface="Arial" pitchFamily="34" charset="0"/>
              <a:cs typeface="Arial" pitchFamily="34" charset="0"/>
            </a:endParaRPr>
          </a:p>
        </p:txBody>
      </p:sp>
      <p:sp>
        <p:nvSpPr>
          <p:cNvPr id="9" name="8 Flecha derecha"/>
          <p:cNvSpPr/>
          <p:nvPr/>
        </p:nvSpPr>
        <p:spPr>
          <a:xfrm>
            <a:off x="1477109" y="3259016"/>
            <a:ext cx="4513384" cy="2508738"/>
          </a:xfrm>
          <a:prstGeom prst="rightArrow">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a:solidFill>
                  <a:schemeClr val="accent6">
                    <a:lumMod val="75000"/>
                  </a:schemeClr>
                </a:solidFill>
              </a:rPr>
              <a:t>La industria requiere </a:t>
            </a:r>
            <a:r>
              <a:rPr lang="es-ES" sz="1600" dirty="0">
                <a:solidFill>
                  <a:schemeClr val="accent6">
                    <a:lumMod val="75000"/>
                  </a:schemeClr>
                </a:solidFill>
              </a:rPr>
              <a:t>requiere financiar un capital de trabajo que soporte de 162 a 317 días, tiempo que recupera la totalidad de valores de crédito</a:t>
            </a:r>
            <a:endParaRPr lang="es-EC" sz="1600" dirty="0">
              <a:solidFill>
                <a:schemeClr val="accent6">
                  <a:lumMod val="75000"/>
                </a:schemeClr>
              </a:solidFill>
            </a:endParaRPr>
          </a:p>
        </p:txBody>
      </p:sp>
    </p:spTree>
    <p:extLst>
      <p:ext uri="{BB962C8B-B14F-4D97-AF65-F5344CB8AC3E}">
        <p14:creationId xmlns:p14="http://schemas.microsoft.com/office/powerpoint/2010/main" val="903129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3 Marcador de número de diapositiva"/>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2311780001"/>
              </p:ext>
            </p:extLst>
          </p:nvPr>
        </p:nvGraphicFramePr>
        <p:xfrm>
          <a:off x="912502" y="1276228"/>
          <a:ext cx="5687589" cy="3865618"/>
        </p:xfrm>
        <a:graphic>
          <a:graphicData uri="http://schemas.openxmlformats.org/drawingml/2006/table">
            <a:tbl>
              <a:tblPr firstRow="1" firstCol="1" bandRow="1">
                <a:tableStyleId>{C083E6E3-FA7D-4D7B-A595-EF9225AFEA82}</a:tableStyleId>
              </a:tblPr>
              <a:tblGrid>
                <a:gridCol w="1309437">
                  <a:extLst>
                    <a:ext uri="{9D8B030D-6E8A-4147-A177-3AD203B41FA5}">
                      <a16:colId xmlns:a16="http://schemas.microsoft.com/office/drawing/2014/main" xmlns="" val="20000"/>
                    </a:ext>
                  </a:extLst>
                </a:gridCol>
                <a:gridCol w="1571645">
                  <a:extLst>
                    <a:ext uri="{9D8B030D-6E8A-4147-A177-3AD203B41FA5}">
                      <a16:colId xmlns:a16="http://schemas.microsoft.com/office/drawing/2014/main" xmlns="" val="20001"/>
                    </a:ext>
                  </a:extLst>
                </a:gridCol>
                <a:gridCol w="1475420">
                  <a:extLst>
                    <a:ext uri="{9D8B030D-6E8A-4147-A177-3AD203B41FA5}">
                      <a16:colId xmlns:a16="http://schemas.microsoft.com/office/drawing/2014/main" xmlns="" val="20002"/>
                    </a:ext>
                  </a:extLst>
                </a:gridCol>
                <a:gridCol w="1331087">
                  <a:extLst>
                    <a:ext uri="{9D8B030D-6E8A-4147-A177-3AD203B41FA5}">
                      <a16:colId xmlns:a16="http://schemas.microsoft.com/office/drawing/2014/main" xmlns="" val="20003"/>
                    </a:ext>
                  </a:extLst>
                </a:gridCol>
              </a:tblGrid>
              <a:tr h="210282">
                <a:tc>
                  <a:txBody>
                    <a:bodyPr/>
                    <a:lstStyle/>
                    <a:p>
                      <a:pPr indent="180340" algn="l">
                        <a:lnSpc>
                          <a:spcPct val="150000"/>
                        </a:lnSpc>
                        <a:spcAft>
                          <a:spcPts val="0"/>
                        </a:spcAft>
                      </a:pPr>
                      <a:r>
                        <a:rPr lang="es-ES" sz="1200" dirty="0">
                          <a:effectLst/>
                        </a:rPr>
                        <a:t> </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dirty="0">
                          <a:effectLst/>
                        </a:rPr>
                        <a:t>Año 1</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Año2</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Año3</a:t>
                      </a:r>
                      <a:endParaRPr lang="es-EC" sz="1200">
                        <a:effectLst/>
                        <a:latin typeface="Times New Roman"/>
                        <a:ea typeface="Calibri"/>
                        <a:cs typeface="Arial"/>
                      </a:endParaRPr>
                    </a:p>
                  </a:txBody>
                  <a:tcPr marL="35902" marR="35902" marT="0" marB="0" anchor="b"/>
                </a:tc>
                <a:extLst>
                  <a:ext uri="{0D108BD9-81ED-4DB2-BD59-A6C34878D82A}">
                    <a16:rowId xmlns:a16="http://schemas.microsoft.com/office/drawing/2014/main" xmlns="" val="10000"/>
                  </a:ext>
                </a:extLst>
              </a:tr>
              <a:tr h="420562">
                <a:tc>
                  <a:txBody>
                    <a:bodyPr/>
                    <a:lstStyle/>
                    <a:p>
                      <a:pPr indent="180340" algn="l">
                        <a:lnSpc>
                          <a:spcPct val="150000"/>
                        </a:lnSpc>
                        <a:spcAft>
                          <a:spcPts val="0"/>
                        </a:spcAft>
                      </a:pPr>
                      <a:r>
                        <a:rPr lang="es-ES" sz="1200">
                          <a:effectLst/>
                        </a:rPr>
                        <a:t>Costo de ventas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dirty="0">
                          <a:effectLst/>
                        </a:rPr>
                        <a:t>13374,32</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16049,18</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19259,01</a:t>
                      </a:r>
                      <a:endParaRPr lang="es-EC" sz="1200">
                        <a:effectLst/>
                        <a:latin typeface="Times New Roman"/>
                        <a:ea typeface="Calibri"/>
                        <a:cs typeface="Arial"/>
                      </a:endParaRPr>
                    </a:p>
                  </a:txBody>
                  <a:tcPr marL="35902" marR="35902" marT="0" marB="0" anchor="b"/>
                </a:tc>
                <a:extLst>
                  <a:ext uri="{0D108BD9-81ED-4DB2-BD59-A6C34878D82A}">
                    <a16:rowId xmlns:a16="http://schemas.microsoft.com/office/drawing/2014/main" xmlns="" val="10001"/>
                  </a:ext>
                </a:extLst>
              </a:tr>
              <a:tr h="420562">
                <a:tc>
                  <a:txBody>
                    <a:bodyPr/>
                    <a:lstStyle/>
                    <a:p>
                      <a:pPr indent="180340" algn="l">
                        <a:lnSpc>
                          <a:spcPct val="150000"/>
                        </a:lnSpc>
                        <a:spcAft>
                          <a:spcPts val="0"/>
                        </a:spcAft>
                      </a:pPr>
                      <a:r>
                        <a:rPr lang="es-ES" sz="1200">
                          <a:effectLst/>
                        </a:rPr>
                        <a:t>Ciclo de caja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dirty="0">
                          <a:effectLst/>
                        </a:rPr>
                        <a:t>162</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251</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317</a:t>
                      </a:r>
                      <a:endParaRPr lang="es-EC" sz="1200">
                        <a:effectLst/>
                        <a:latin typeface="Times New Roman"/>
                        <a:ea typeface="Calibri"/>
                        <a:cs typeface="Arial"/>
                      </a:endParaRPr>
                    </a:p>
                  </a:txBody>
                  <a:tcPr marL="35902" marR="35902" marT="0" marB="0" anchor="b"/>
                </a:tc>
                <a:extLst>
                  <a:ext uri="{0D108BD9-81ED-4DB2-BD59-A6C34878D82A}">
                    <a16:rowId xmlns:a16="http://schemas.microsoft.com/office/drawing/2014/main" xmlns="" val="10002"/>
                  </a:ext>
                </a:extLst>
              </a:tr>
              <a:tr h="625248">
                <a:tc>
                  <a:txBody>
                    <a:bodyPr/>
                    <a:lstStyle/>
                    <a:p>
                      <a:pPr indent="180340" algn="l">
                        <a:lnSpc>
                          <a:spcPct val="150000"/>
                        </a:lnSpc>
                        <a:spcAft>
                          <a:spcPts val="0"/>
                        </a:spcAft>
                      </a:pPr>
                      <a:r>
                        <a:rPr lang="es-ES" sz="1200">
                          <a:effectLst/>
                        </a:rPr>
                        <a:t>Financiamiento requerido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               $2.163.264,32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                          $4.036.001,92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                        $6.100.514,03 </a:t>
                      </a:r>
                      <a:endParaRPr lang="es-EC" sz="1200">
                        <a:effectLst/>
                        <a:latin typeface="Times New Roman"/>
                        <a:ea typeface="Calibri"/>
                        <a:cs typeface="Arial"/>
                      </a:endParaRPr>
                    </a:p>
                  </a:txBody>
                  <a:tcPr marL="35902" marR="35902" marT="0" marB="0" anchor="b"/>
                </a:tc>
                <a:extLst>
                  <a:ext uri="{0D108BD9-81ED-4DB2-BD59-A6C34878D82A}">
                    <a16:rowId xmlns:a16="http://schemas.microsoft.com/office/drawing/2014/main" xmlns="" val="10003"/>
                  </a:ext>
                </a:extLst>
              </a:tr>
              <a:tr h="210282">
                <a:tc>
                  <a:txBody>
                    <a:bodyPr/>
                    <a:lstStyle/>
                    <a:p>
                      <a:pPr indent="180340" algn="l">
                        <a:lnSpc>
                          <a:spcPct val="150000"/>
                        </a:lnSpc>
                        <a:spcAft>
                          <a:spcPts val="0"/>
                        </a:spcAft>
                      </a:pPr>
                      <a:r>
                        <a:rPr lang="es-ES" sz="1200">
                          <a:effectLst/>
                        </a:rPr>
                        <a:t>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 </a:t>
                      </a:r>
                      <a:endParaRPr lang="es-EC" sz="1200">
                        <a:effectLst/>
                        <a:latin typeface="Times New Roman"/>
                        <a:ea typeface="Calibri"/>
                        <a:cs typeface="Arial"/>
                      </a:endParaRPr>
                    </a:p>
                  </a:txBody>
                  <a:tcPr marL="35902" marR="35902" marT="0" marB="0" anchor="b"/>
                </a:tc>
                <a:tc>
                  <a:txBody>
                    <a:bodyPr/>
                    <a:lstStyle/>
                    <a:p>
                      <a:pPr>
                        <a:lnSpc>
                          <a:spcPct val="107000"/>
                        </a:lnSpc>
                      </a:pPr>
                      <a:endParaRPr lang="es-EC" sz="1200">
                        <a:effectLst/>
                        <a:latin typeface="Calibri"/>
                      </a:endParaRPr>
                    </a:p>
                  </a:txBody>
                  <a:tcPr marL="35902" marR="35902" marT="0" marB="0" anchor="b"/>
                </a:tc>
                <a:extLst>
                  <a:ext uri="{0D108BD9-81ED-4DB2-BD59-A6C34878D82A}">
                    <a16:rowId xmlns:a16="http://schemas.microsoft.com/office/drawing/2014/main" xmlns="" val="10004"/>
                  </a:ext>
                </a:extLst>
              </a:tr>
              <a:tr h="842202">
                <a:tc>
                  <a:txBody>
                    <a:bodyPr/>
                    <a:lstStyle/>
                    <a:p>
                      <a:pPr indent="180340" algn="l">
                        <a:lnSpc>
                          <a:spcPct val="150000"/>
                        </a:lnSpc>
                        <a:spcAft>
                          <a:spcPts val="0"/>
                        </a:spcAft>
                      </a:pPr>
                      <a:r>
                        <a:rPr lang="es-ES" sz="1200">
                          <a:effectLst/>
                        </a:rPr>
                        <a:t>Tasa de interés productiva empresarial  </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8,92%</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dirty="0">
                          <a:effectLst/>
                        </a:rPr>
                        <a:t>8,91%</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8,91%</a:t>
                      </a:r>
                      <a:endParaRPr lang="es-EC" sz="1200">
                        <a:effectLst/>
                        <a:latin typeface="Times New Roman"/>
                        <a:ea typeface="Calibri"/>
                        <a:cs typeface="Arial"/>
                      </a:endParaRPr>
                    </a:p>
                  </a:txBody>
                  <a:tcPr marL="35902" marR="35902" marT="0" marB="0" anchor="b"/>
                </a:tc>
                <a:extLst>
                  <a:ext uri="{0D108BD9-81ED-4DB2-BD59-A6C34878D82A}">
                    <a16:rowId xmlns:a16="http://schemas.microsoft.com/office/drawing/2014/main" xmlns="" val="10005"/>
                  </a:ext>
                </a:extLst>
              </a:tr>
              <a:tr h="625248">
                <a:tc>
                  <a:txBody>
                    <a:bodyPr/>
                    <a:lstStyle/>
                    <a:p>
                      <a:pPr indent="180340" algn="l">
                        <a:lnSpc>
                          <a:spcPct val="150000"/>
                        </a:lnSpc>
                        <a:spcAft>
                          <a:spcPts val="0"/>
                        </a:spcAft>
                      </a:pPr>
                      <a:r>
                        <a:rPr lang="es-ES" sz="1200" dirty="0">
                          <a:effectLst/>
                        </a:rPr>
                        <a:t>Costo de la deuda anual</a:t>
                      </a:r>
                      <a:endParaRPr lang="es-EC" sz="1200" dirty="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$192.963,18</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a:effectLst/>
                        </a:rPr>
                        <a:t>$359.607,77</a:t>
                      </a:r>
                      <a:endParaRPr lang="es-EC" sz="1200">
                        <a:effectLst/>
                        <a:latin typeface="Times New Roman"/>
                        <a:ea typeface="Calibri"/>
                        <a:cs typeface="Arial"/>
                      </a:endParaRPr>
                    </a:p>
                  </a:txBody>
                  <a:tcPr marL="35902" marR="35902" marT="0" marB="0" anchor="b"/>
                </a:tc>
                <a:tc>
                  <a:txBody>
                    <a:bodyPr/>
                    <a:lstStyle/>
                    <a:p>
                      <a:pPr indent="180340" algn="r">
                        <a:lnSpc>
                          <a:spcPct val="150000"/>
                        </a:lnSpc>
                        <a:spcAft>
                          <a:spcPts val="0"/>
                        </a:spcAft>
                      </a:pPr>
                      <a:r>
                        <a:rPr lang="es-ES" sz="1200" dirty="0">
                          <a:effectLst/>
                        </a:rPr>
                        <a:t>$543.555,80</a:t>
                      </a:r>
                      <a:endParaRPr lang="es-EC" sz="1200" dirty="0">
                        <a:effectLst/>
                        <a:latin typeface="Times New Roman"/>
                        <a:ea typeface="Calibri"/>
                        <a:cs typeface="Arial"/>
                      </a:endParaRPr>
                    </a:p>
                  </a:txBody>
                  <a:tcPr marL="35902" marR="35902" marT="0" marB="0" anchor="b"/>
                </a:tc>
                <a:extLst>
                  <a:ext uri="{0D108BD9-81ED-4DB2-BD59-A6C34878D82A}">
                    <a16:rowId xmlns:a16="http://schemas.microsoft.com/office/drawing/2014/main" xmlns="" val="10006"/>
                  </a:ext>
                </a:extLst>
              </a:tr>
            </a:tbl>
          </a:graphicData>
        </a:graphic>
      </p:graphicFrame>
      <p:sp>
        <p:nvSpPr>
          <p:cNvPr id="8" name="7 CuadroTexto"/>
          <p:cNvSpPr txBox="1"/>
          <p:nvPr/>
        </p:nvSpPr>
        <p:spPr>
          <a:xfrm>
            <a:off x="2813538" y="363415"/>
            <a:ext cx="599049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sz="2400" dirty="0"/>
              <a:t>FINANACIAMIENTO REQUERIDO</a:t>
            </a:r>
          </a:p>
        </p:txBody>
      </p:sp>
      <p:sp>
        <p:nvSpPr>
          <p:cNvPr id="9" name="8 Rectángulo"/>
          <p:cNvSpPr/>
          <p:nvPr/>
        </p:nvSpPr>
        <p:spPr>
          <a:xfrm>
            <a:off x="6951785" y="1066800"/>
            <a:ext cx="2227384" cy="914400"/>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accent6">
                    <a:lumMod val="75000"/>
                  </a:schemeClr>
                </a:solidFill>
              </a:rPr>
              <a:t>El administrador financiero tiene dos alternativas de financiación para evaluar: </a:t>
            </a:r>
            <a:endParaRPr lang="es-EC" sz="1400" dirty="0">
              <a:solidFill>
                <a:schemeClr val="accent6">
                  <a:lumMod val="75000"/>
                </a:schemeClr>
              </a:solidFill>
            </a:endParaRPr>
          </a:p>
        </p:txBody>
      </p:sp>
      <p:sp>
        <p:nvSpPr>
          <p:cNvPr id="10" name="9 Rectángulo"/>
          <p:cNvSpPr/>
          <p:nvPr/>
        </p:nvSpPr>
        <p:spPr>
          <a:xfrm>
            <a:off x="8510954" y="2344615"/>
            <a:ext cx="2086708" cy="1160585"/>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6">
                    <a:lumMod val="75000"/>
                  </a:schemeClr>
                </a:solidFill>
              </a:rPr>
              <a:t>la empresa pagará una tasa de interés del 8.92%; </a:t>
            </a:r>
            <a:endParaRPr lang="es-EC" dirty="0">
              <a:solidFill>
                <a:schemeClr val="accent6">
                  <a:lumMod val="75000"/>
                </a:schemeClr>
              </a:solidFill>
            </a:endParaRPr>
          </a:p>
        </p:txBody>
      </p:sp>
      <p:sp>
        <p:nvSpPr>
          <p:cNvPr id="11" name="10 Rectángulo"/>
          <p:cNvSpPr/>
          <p:nvPr/>
        </p:nvSpPr>
        <p:spPr>
          <a:xfrm>
            <a:off x="7127631" y="4044461"/>
            <a:ext cx="2110154" cy="1441939"/>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accent6">
                    <a:lumMod val="75000"/>
                  </a:schemeClr>
                </a:solidFill>
              </a:rPr>
              <a:t>Para evaluar las alternativas de financiación se tomará la tasa productiva empresarial del presente año que incide al sector.</a:t>
            </a:r>
            <a:endParaRPr lang="es-EC" sz="1400" dirty="0">
              <a:solidFill>
                <a:schemeClr val="accent6">
                  <a:lumMod val="75000"/>
                </a:schemeClr>
              </a:solidFill>
            </a:endParaRPr>
          </a:p>
        </p:txBody>
      </p:sp>
      <p:sp>
        <p:nvSpPr>
          <p:cNvPr id="12" name="11 Flecha curvada hacia la izquierda"/>
          <p:cNvSpPr/>
          <p:nvPr/>
        </p:nvSpPr>
        <p:spPr>
          <a:xfrm>
            <a:off x="9671538" y="1336431"/>
            <a:ext cx="468924" cy="64476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3" name="12 Flecha curvada hacia la derecha"/>
          <p:cNvSpPr/>
          <p:nvPr/>
        </p:nvSpPr>
        <p:spPr>
          <a:xfrm>
            <a:off x="7127631" y="2344615"/>
            <a:ext cx="773723" cy="127781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4" name="13 Flecha curvada hacia la izquierda"/>
          <p:cNvSpPr/>
          <p:nvPr/>
        </p:nvSpPr>
        <p:spPr>
          <a:xfrm>
            <a:off x="9671538" y="4044461"/>
            <a:ext cx="574432" cy="85578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5" name="14 Nube"/>
          <p:cNvSpPr/>
          <p:nvPr/>
        </p:nvSpPr>
        <p:spPr>
          <a:xfrm>
            <a:off x="1232967" y="5305648"/>
            <a:ext cx="4575817" cy="1286538"/>
          </a:xfrm>
          <a:prstGeom prst="cloud">
            <a:avLst/>
          </a:prstGeom>
          <a:effectLst>
            <a:glow rad="228600">
              <a:schemeClr val="accent3">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s-ES" sz="1400" dirty="0"/>
              <a:t>inversión de USD 2.163.264,32 para los 162 días de año 1 y para año 2 este monto de financiamiento requerido se determina en un total de $4.0360.01.92 dólares americanos</a:t>
            </a:r>
            <a:endParaRPr lang="es-EC" sz="1400" dirty="0"/>
          </a:p>
        </p:txBody>
      </p:sp>
    </p:spTree>
    <p:extLst>
      <p:ext uri="{BB962C8B-B14F-4D97-AF65-F5344CB8AC3E}">
        <p14:creationId xmlns:p14="http://schemas.microsoft.com/office/powerpoint/2010/main" val="167862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925" t="26713" r="32803" b="22260"/>
          <a:stretch/>
        </p:blipFill>
        <p:spPr bwMode="auto">
          <a:xfrm>
            <a:off x="815415" y="1124744"/>
            <a:ext cx="6284157"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redondeado"/>
          <p:cNvSpPr/>
          <p:nvPr/>
        </p:nvSpPr>
        <p:spPr>
          <a:xfrm>
            <a:off x="8016213" y="692696"/>
            <a:ext cx="3264363" cy="57606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a:t>INTRODUCCIÓN</a:t>
            </a:r>
          </a:p>
        </p:txBody>
      </p:sp>
      <p:cxnSp>
        <p:nvCxnSpPr>
          <p:cNvPr id="4" name="3 Conector recto"/>
          <p:cNvCxnSpPr>
            <a:stCxn id="2" idx="2"/>
          </p:cNvCxnSpPr>
          <p:nvPr/>
        </p:nvCxnSpPr>
        <p:spPr>
          <a:xfrm>
            <a:off x="9648395" y="1268760"/>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13" name="12 Rectángulo redondeado"/>
          <p:cNvSpPr/>
          <p:nvPr/>
        </p:nvSpPr>
        <p:spPr>
          <a:xfrm>
            <a:off x="8160229" y="1556792"/>
            <a:ext cx="3264363" cy="108012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C" dirty="0"/>
              <a:t>Provincia del Carchi dividida en 6 cantones, respectivas cabeceras cantonales</a:t>
            </a:r>
          </a:p>
        </p:txBody>
      </p:sp>
      <p:sp>
        <p:nvSpPr>
          <p:cNvPr id="15" name="14 Rectángulo redondeado"/>
          <p:cNvSpPr/>
          <p:nvPr/>
        </p:nvSpPr>
        <p:spPr>
          <a:xfrm>
            <a:off x="7644415" y="3087397"/>
            <a:ext cx="1734047" cy="83983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a:t>Producción ganadera</a:t>
            </a:r>
          </a:p>
        </p:txBody>
      </p:sp>
      <p:sp>
        <p:nvSpPr>
          <p:cNvPr id="7" name="6 Rectángulo redondeado"/>
          <p:cNvSpPr/>
          <p:nvPr/>
        </p:nvSpPr>
        <p:spPr>
          <a:xfrm>
            <a:off x="10223492" y="3087397"/>
            <a:ext cx="1734047" cy="83983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a:t>Producción agrícola</a:t>
            </a:r>
          </a:p>
        </p:txBody>
      </p:sp>
      <p:sp>
        <p:nvSpPr>
          <p:cNvPr id="3" name="2 Rectángulo redondeado"/>
          <p:cNvSpPr/>
          <p:nvPr/>
        </p:nvSpPr>
        <p:spPr>
          <a:xfrm>
            <a:off x="9170422" y="4308348"/>
            <a:ext cx="2110154" cy="87923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a:t>Sector lácteo</a:t>
            </a:r>
          </a:p>
        </p:txBody>
      </p:sp>
      <p:sp>
        <p:nvSpPr>
          <p:cNvPr id="5" name="4 Flecha derecha"/>
          <p:cNvSpPr/>
          <p:nvPr/>
        </p:nvSpPr>
        <p:spPr>
          <a:xfrm>
            <a:off x="7834657" y="4550547"/>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28389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60579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92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325" y="1066800"/>
            <a:ext cx="3905250" cy="2200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0" y="83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3495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a:ln>
                <a:noFill/>
              </a:ln>
              <a:solidFill>
                <a:schemeClr val="tx1"/>
              </a:solidFill>
              <a:effectLst/>
              <a:latin typeface="Arial" pitchFamily="34" charset="0"/>
              <a:cs typeface="Arial" pitchFamily="34" charset="0"/>
            </a:endParaRPr>
          </a:p>
        </p:txBody>
      </p:sp>
      <p:sp>
        <p:nvSpPr>
          <p:cNvPr id="8" name="7 Esquina doblada"/>
          <p:cNvSpPr/>
          <p:nvPr/>
        </p:nvSpPr>
        <p:spPr>
          <a:xfrm>
            <a:off x="5111262" y="1676400"/>
            <a:ext cx="1418492" cy="339969"/>
          </a:xfrm>
          <a:prstGeom prst="foldedCorner">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accent6">
                    <a:lumMod val="75000"/>
                  </a:schemeClr>
                </a:solidFill>
              </a:rPr>
              <a:t>más viable</a:t>
            </a:r>
          </a:p>
        </p:txBody>
      </p:sp>
      <p:graphicFrame>
        <p:nvGraphicFramePr>
          <p:cNvPr id="9" name="8 Tabla"/>
          <p:cNvGraphicFramePr>
            <a:graphicFrameLocks noGrp="1"/>
          </p:cNvGraphicFramePr>
          <p:nvPr>
            <p:extLst>
              <p:ext uri="{D42A27DB-BD31-4B8C-83A1-F6EECF244321}">
                <p14:modId xmlns:p14="http://schemas.microsoft.com/office/powerpoint/2010/main" val="1642912127"/>
              </p:ext>
            </p:extLst>
          </p:nvPr>
        </p:nvGraphicFramePr>
        <p:xfrm>
          <a:off x="4454768" y="3495675"/>
          <a:ext cx="5506793" cy="2594610"/>
        </p:xfrm>
        <a:graphic>
          <a:graphicData uri="http://schemas.openxmlformats.org/drawingml/2006/table">
            <a:tbl>
              <a:tblPr firstRow="1" firstCol="1" bandRow="1">
                <a:tableStyleId>{1FECB4D8-DB02-4DC6-A0A2-4F2EBAE1DC90}</a:tableStyleId>
              </a:tblPr>
              <a:tblGrid>
                <a:gridCol w="1008186">
                  <a:extLst>
                    <a:ext uri="{9D8B030D-6E8A-4147-A177-3AD203B41FA5}">
                      <a16:colId xmlns:a16="http://schemas.microsoft.com/office/drawing/2014/main" xmlns="" val="20000"/>
                    </a:ext>
                  </a:extLst>
                </a:gridCol>
                <a:gridCol w="2070111">
                  <a:extLst>
                    <a:ext uri="{9D8B030D-6E8A-4147-A177-3AD203B41FA5}">
                      <a16:colId xmlns:a16="http://schemas.microsoft.com/office/drawing/2014/main" xmlns="" val="20001"/>
                    </a:ext>
                  </a:extLst>
                </a:gridCol>
                <a:gridCol w="1663052">
                  <a:extLst>
                    <a:ext uri="{9D8B030D-6E8A-4147-A177-3AD203B41FA5}">
                      <a16:colId xmlns:a16="http://schemas.microsoft.com/office/drawing/2014/main" xmlns="" val="20002"/>
                    </a:ext>
                  </a:extLst>
                </a:gridCol>
                <a:gridCol w="765444">
                  <a:extLst>
                    <a:ext uri="{9D8B030D-6E8A-4147-A177-3AD203B41FA5}">
                      <a16:colId xmlns:a16="http://schemas.microsoft.com/office/drawing/2014/main" xmlns="" val="20003"/>
                    </a:ext>
                  </a:extLst>
                </a:gridCol>
              </a:tblGrid>
              <a:tr h="200025">
                <a:tc gridSpan="4">
                  <a:txBody>
                    <a:bodyPr/>
                    <a:lstStyle/>
                    <a:p>
                      <a:pPr indent="180340" algn="l">
                        <a:lnSpc>
                          <a:spcPct val="150000"/>
                        </a:lnSpc>
                        <a:spcAft>
                          <a:spcPts val="0"/>
                        </a:spcAft>
                      </a:pPr>
                      <a:r>
                        <a:rPr lang="es-ES" sz="1200">
                          <a:effectLst/>
                        </a:rPr>
                        <a:t>CONDICIONES PARA EL CRÉDITO</a:t>
                      </a:r>
                      <a:endParaRPr lang="es-EC" sz="120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200025">
                <a:tc>
                  <a:txBody>
                    <a:bodyPr/>
                    <a:lstStyle/>
                    <a:p>
                      <a:pPr indent="180340" algn="ctr">
                        <a:lnSpc>
                          <a:spcPct val="150000"/>
                        </a:lnSpc>
                        <a:spcAft>
                          <a:spcPts val="0"/>
                        </a:spcAft>
                      </a:pPr>
                      <a:r>
                        <a:rPr lang="es-ES" sz="1200" dirty="0">
                          <a:effectLst/>
                        </a:rPr>
                        <a:t>1</a:t>
                      </a:r>
                      <a:endParaRPr lang="es-EC" sz="1200" dirty="0">
                        <a:effectLst/>
                        <a:latin typeface="Times New Roman"/>
                        <a:ea typeface="Calibri"/>
                        <a:cs typeface="Arial"/>
                      </a:endParaRPr>
                    </a:p>
                  </a:txBody>
                  <a:tcPr marL="44450" marR="44450" marT="0" marB="0" anchor="b"/>
                </a:tc>
                <a:tc>
                  <a:txBody>
                    <a:bodyPr/>
                    <a:lstStyle/>
                    <a:p>
                      <a:pPr indent="180340" algn="just">
                        <a:lnSpc>
                          <a:spcPct val="150000"/>
                        </a:lnSpc>
                        <a:spcAft>
                          <a:spcPts val="0"/>
                        </a:spcAft>
                      </a:pPr>
                      <a:r>
                        <a:rPr lang="es-ES" sz="1200">
                          <a:effectLst/>
                        </a:rPr>
                        <a:t>Monto</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000">
                          <a:effectLst/>
                        </a:rPr>
                        <a:t>               $2.163.264,32 </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200">
                          <a:effectLst/>
                        </a:rPr>
                        <a:t> </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1"/>
                  </a:ext>
                </a:extLst>
              </a:tr>
              <a:tr h="200025">
                <a:tc>
                  <a:txBody>
                    <a:bodyPr/>
                    <a:lstStyle/>
                    <a:p>
                      <a:pPr indent="180340" algn="ctr">
                        <a:lnSpc>
                          <a:spcPct val="150000"/>
                        </a:lnSpc>
                        <a:spcAft>
                          <a:spcPts val="0"/>
                        </a:spcAft>
                      </a:pPr>
                      <a:r>
                        <a:rPr lang="es-ES" sz="1200" dirty="0">
                          <a:effectLst/>
                        </a:rPr>
                        <a:t>2</a:t>
                      </a:r>
                      <a:endParaRPr lang="es-EC" sz="1200" dirty="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200">
                          <a:effectLst/>
                        </a:rPr>
                        <a:t>Período    </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Anual</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Semestral</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2"/>
                  </a:ext>
                </a:extLst>
              </a:tr>
              <a:tr h="200025">
                <a:tc>
                  <a:txBody>
                    <a:bodyPr/>
                    <a:lstStyle/>
                    <a:p>
                      <a:pPr indent="180340" algn="ctr">
                        <a:lnSpc>
                          <a:spcPct val="150000"/>
                        </a:lnSpc>
                        <a:spcAft>
                          <a:spcPts val="0"/>
                        </a:spcAft>
                      </a:pPr>
                      <a:r>
                        <a:rPr lang="es-ES" sz="1200" dirty="0">
                          <a:effectLst/>
                        </a:rPr>
                        <a:t>3</a:t>
                      </a:r>
                      <a:endParaRPr lang="es-EC" sz="1200" dirty="0">
                        <a:effectLst/>
                        <a:latin typeface="Times New Roman"/>
                        <a:ea typeface="Calibri"/>
                        <a:cs typeface="Arial"/>
                      </a:endParaRPr>
                    </a:p>
                  </a:txBody>
                  <a:tcPr marL="44450" marR="44450" marT="0" marB="0" anchor="b"/>
                </a:tc>
                <a:tc>
                  <a:txBody>
                    <a:bodyPr/>
                    <a:lstStyle/>
                    <a:p>
                      <a:pPr indent="180340" algn="just">
                        <a:lnSpc>
                          <a:spcPct val="150000"/>
                        </a:lnSpc>
                        <a:spcAft>
                          <a:spcPts val="0"/>
                        </a:spcAft>
                      </a:pPr>
                      <a:r>
                        <a:rPr lang="es-ES" sz="1200">
                          <a:effectLst/>
                        </a:rPr>
                        <a:t>Interés </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9,82%</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4,91%</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3"/>
                  </a:ext>
                </a:extLst>
              </a:tr>
              <a:tr h="200025">
                <a:tc>
                  <a:txBody>
                    <a:bodyPr/>
                    <a:lstStyle/>
                    <a:p>
                      <a:pPr indent="180340" algn="ctr">
                        <a:lnSpc>
                          <a:spcPct val="150000"/>
                        </a:lnSpc>
                        <a:spcAft>
                          <a:spcPts val="0"/>
                        </a:spcAft>
                      </a:pPr>
                      <a:r>
                        <a:rPr lang="es-ES" sz="1200" dirty="0">
                          <a:effectLst/>
                        </a:rPr>
                        <a:t>4</a:t>
                      </a:r>
                      <a:endParaRPr lang="es-EC" sz="1200" dirty="0">
                        <a:effectLst/>
                        <a:latin typeface="Times New Roman"/>
                        <a:ea typeface="Calibri"/>
                        <a:cs typeface="Arial"/>
                      </a:endParaRPr>
                    </a:p>
                  </a:txBody>
                  <a:tcPr marL="44450" marR="44450" marT="0" marB="0" anchor="b"/>
                </a:tc>
                <a:tc>
                  <a:txBody>
                    <a:bodyPr/>
                    <a:lstStyle/>
                    <a:p>
                      <a:pPr indent="180340" algn="just">
                        <a:lnSpc>
                          <a:spcPct val="150000"/>
                        </a:lnSpc>
                        <a:spcAft>
                          <a:spcPts val="0"/>
                        </a:spcAft>
                      </a:pPr>
                      <a:r>
                        <a:rPr lang="es-ES" sz="1200">
                          <a:effectLst/>
                        </a:rPr>
                        <a:t>Plazo</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3</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200">
                          <a:effectLst/>
                        </a:rPr>
                        <a:t>Años</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4"/>
                  </a:ext>
                </a:extLst>
              </a:tr>
              <a:tr h="400050">
                <a:tc>
                  <a:txBody>
                    <a:bodyPr/>
                    <a:lstStyle/>
                    <a:p>
                      <a:pPr indent="180340" algn="ctr">
                        <a:lnSpc>
                          <a:spcPct val="150000"/>
                        </a:lnSpc>
                        <a:spcAft>
                          <a:spcPts val="0"/>
                        </a:spcAft>
                      </a:pPr>
                      <a:r>
                        <a:rPr lang="es-ES" sz="1200" dirty="0">
                          <a:effectLst/>
                        </a:rPr>
                        <a:t>5</a:t>
                      </a:r>
                      <a:endParaRPr lang="es-EC" sz="1200" dirty="0">
                        <a:effectLst/>
                        <a:latin typeface="Times New Roman"/>
                        <a:ea typeface="Calibri"/>
                        <a:cs typeface="Arial"/>
                      </a:endParaRPr>
                    </a:p>
                  </a:txBody>
                  <a:tcPr marL="44450" marR="44450" marT="0" marB="0" anchor="b"/>
                </a:tc>
                <a:tc>
                  <a:txBody>
                    <a:bodyPr/>
                    <a:lstStyle/>
                    <a:p>
                      <a:pPr indent="180340" algn="just">
                        <a:lnSpc>
                          <a:spcPct val="150000"/>
                        </a:lnSpc>
                        <a:spcAft>
                          <a:spcPts val="0"/>
                        </a:spcAft>
                      </a:pPr>
                      <a:r>
                        <a:rPr lang="es-ES" sz="1200">
                          <a:effectLst/>
                        </a:rPr>
                        <a:t>Período de pago </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200">
                          <a:effectLst/>
                        </a:rPr>
                        <a:t>  Semestral              =</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200">
                          <a:effectLst/>
                        </a:rPr>
                        <a:t>6</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5"/>
                  </a:ext>
                </a:extLst>
              </a:tr>
              <a:tr h="400050">
                <a:tc>
                  <a:txBody>
                    <a:bodyPr/>
                    <a:lstStyle/>
                    <a:p>
                      <a:pPr indent="180340" algn="ctr">
                        <a:lnSpc>
                          <a:spcPct val="150000"/>
                        </a:lnSpc>
                        <a:spcAft>
                          <a:spcPts val="0"/>
                        </a:spcAft>
                      </a:pPr>
                      <a:r>
                        <a:rPr lang="es-ES" sz="1200" dirty="0">
                          <a:effectLst/>
                        </a:rPr>
                        <a:t>6</a:t>
                      </a:r>
                      <a:endParaRPr lang="es-EC" sz="1200" dirty="0">
                        <a:effectLst/>
                        <a:latin typeface="Times New Roman"/>
                        <a:ea typeface="Calibri"/>
                        <a:cs typeface="Arial"/>
                      </a:endParaRPr>
                    </a:p>
                  </a:txBody>
                  <a:tcPr marL="44450" marR="44450" marT="0" marB="0" anchor="b"/>
                </a:tc>
                <a:tc>
                  <a:txBody>
                    <a:bodyPr/>
                    <a:lstStyle/>
                    <a:p>
                      <a:pPr indent="180340" algn="just">
                        <a:lnSpc>
                          <a:spcPct val="150000"/>
                        </a:lnSpc>
                        <a:spcAft>
                          <a:spcPts val="0"/>
                        </a:spcAft>
                      </a:pPr>
                      <a:r>
                        <a:rPr lang="es-ES" sz="1200">
                          <a:effectLst/>
                        </a:rPr>
                        <a:t>Forma de amortización</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200">
                          <a:effectLst/>
                        </a:rPr>
                        <a:t>   Dividendo Constante</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200" dirty="0">
                          <a:effectLst/>
                        </a:rPr>
                        <a:t> </a:t>
                      </a:r>
                      <a:endParaRPr lang="es-EC" sz="1200" dirty="0">
                        <a:effectLst/>
                        <a:latin typeface="Times New Roman"/>
                        <a:ea typeface="Calibri"/>
                        <a:cs typeface="Arial"/>
                      </a:endParaRPr>
                    </a:p>
                  </a:txBody>
                  <a:tcPr marL="44450" marR="44450" marT="0" marB="0" anchor="b"/>
                </a:tc>
                <a:extLst>
                  <a:ext uri="{0D108BD9-81ED-4DB2-BD59-A6C34878D82A}">
                    <a16:rowId xmlns:a16="http://schemas.microsoft.com/office/drawing/2014/main" xmlns="" val="10006"/>
                  </a:ext>
                </a:extLst>
              </a:tr>
            </a:tbl>
          </a:graphicData>
        </a:graphic>
      </p:graphicFrame>
      <p:sp>
        <p:nvSpPr>
          <p:cNvPr id="10" name="9 Pergamino horizontal"/>
          <p:cNvSpPr/>
          <p:nvPr/>
        </p:nvSpPr>
        <p:spPr>
          <a:xfrm>
            <a:off x="6189785" y="2543908"/>
            <a:ext cx="2485292" cy="723167"/>
          </a:xfrm>
          <a:prstGeom prst="horizontalScroll">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a:solidFill>
                  <a:schemeClr val="accent6">
                    <a:lumMod val="75000"/>
                  </a:schemeClr>
                </a:solidFill>
              </a:rPr>
              <a:t>DATOS DEL CRÉDITO</a:t>
            </a:r>
          </a:p>
        </p:txBody>
      </p:sp>
      <p:sp>
        <p:nvSpPr>
          <p:cNvPr id="11" name="10 CuadroTexto"/>
          <p:cNvSpPr txBox="1"/>
          <p:nvPr/>
        </p:nvSpPr>
        <p:spPr>
          <a:xfrm>
            <a:off x="1424763" y="3827721"/>
            <a:ext cx="2339163" cy="1754326"/>
          </a:xfrm>
          <a:prstGeom prst="rect">
            <a:avLst/>
          </a:prstGeom>
          <a:noFill/>
        </p:spPr>
        <p:txBody>
          <a:bodyPr wrap="square" rtlCol="0">
            <a:spAutoFit/>
          </a:bodyPr>
          <a:lstStyle/>
          <a:p>
            <a:r>
              <a:rPr lang="es-EC" dirty="0"/>
              <a:t>El sector lácteo se acoge al banco pichincha para las consideraciones del rédito, según las políticas bancarias</a:t>
            </a:r>
          </a:p>
        </p:txBody>
      </p:sp>
    </p:spTree>
    <p:extLst>
      <p:ext uri="{BB962C8B-B14F-4D97-AF65-F5344CB8AC3E}">
        <p14:creationId xmlns:p14="http://schemas.microsoft.com/office/powerpoint/2010/main" val="2977985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841648882"/>
              </p:ext>
            </p:extLst>
          </p:nvPr>
        </p:nvGraphicFramePr>
        <p:xfrm>
          <a:off x="2230438" y="2746375"/>
          <a:ext cx="7731125" cy="2886075"/>
        </p:xfrm>
        <a:graphic>
          <a:graphicData uri="http://schemas.openxmlformats.org/drawingml/2006/table">
            <a:tbl>
              <a:tblPr firstRow="1" firstCol="1" bandRow="1">
                <a:tableStyleId>{1E171933-4619-4E11-9A3F-F7608DF75F80}</a:tableStyleId>
              </a:tblPr>
              <a:tblGrid>
                <a:gridCol w="1864747">
                  <a:extLst>
                    <a:ext uri="{9D8B030D-6E8A-4147-A177-3AD203B41FA5}">
                      <a16:colId xmlns:a16="http://schemas.microsoft.com/office/drawing/2014/main" xmlns="" val="20000"/>
                    </a:ext>
                  </a:extLst>
                </a:gridCol>
                <a:gridCol w="1921958">
                  <a:extLst>
                    <a:ext uri="{9D8B030D-6E8A-4147-A177-3AD203B41FA5}">
                      <a16:colId xmlns:a16="http://schemas.microsoft.com/office/drawing/2014/main" xmlns="" val="20001"/>
                    </a:ext>
                  </a:extLst>
                </a:gridCol>
                <a:gridCol w="1181316">
                  <a:extLst>
                    <a:ext uri="{9D8B030D-6E8A-4147-A177-3AD203B41FA5}">
                      <a16:colId xmlns:a16="http://schemas.microsoft.com/office/drawing/2014/main" xmlns="" val="20002"/>
                    </a:ext>
                  </a:extLst>
                </a:gridCol>
                <a:gridCol w="1400880">
                  <a:extLst>
                    <a:ext uri="{9D8B030D-6E8A-4147-A177-3AD203B41FA5}">
                      <a16:colId xmlns:a16="http://schemas.microsoft.com/office/drawing/2014/main" xmlns="" val="20003"/>
                    </a:ext>
                  </a:extLst>
                </a:gridCol>
                <a:gridCol w="1362224">
                  <a:extLst>
                    <a:ext uri="{9D8B030D-6E8A-4147-A177-3AD203B41FA5}">
                      <a16:colId xmlns:a16="http://schemas.microsoft.com/office/drawing/2014/main" xmlns="" val="20004"/>
                    </a:ext>
                  </a:extLst>
                </a:gridCol>
              </a:tblGrid>
              <a:tr h="200025">
                <a:tc gridSpan="5">
                  <a:txBody>
                    <a:bodyPr/>
                    <a:lstStyle/>
                    <a:p>
                      <a:pPr indent="180340" algn="l">
                        <a:lnSpc>
                          <a:spcPct val="150000"/>
                        </a:lnSpc>
                        <a:spcAft>
                          <a:spcPts val="0"/>
                        </a:spcAft>
                      </a:pPr>
                      <a:r>
                        <a:rPr lang="es-ES" sz="1200">
                          <a:effectLst/>
                        </a:rPr>
                        <a:t>TABLA DE AMORTIZACIÓN.</a:t>
                      </a:r>
                      <a:endParaRPr lang="es-EC" sz="120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600075">
                <a:tc>
                  <a:txBody>
                    <a:bodyPr/>
                    <a:lstStyle/>
                    <a:p>
                      <a:pPr indent="180340" algn="ctr">
                        <a:lnSpc>
                          <a:spcPct val="150000"/>
                        </a:lnSpc>
                        <a:spcAft>
                          <a:spcPts val="0"/>
                        </a:spcAft>
                      </a:pPr>
                      <a:r>
                        <a:rPr lang="es-ES" sz="1100">
                          <a:effectLst/>
                        </a:rPr>
                        <a:t>PERIODO</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100">
                          <a:effectLst/>
                        </a:rPr>
                        <a:t>AMORTIZACIÓN DEL CAPITAL</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100">
                          <a:effectLst/>
                        </a:rPr>
                        <a:t>INTERÉS</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100">
                          <a:effectLst/>
                        </a:rPr>
                        <a:t>DIVIDENDO</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100">
                          <a:effectLst/>
                        </a:rPr>
                        <a:t>SALDO</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1"/>
                  </a:ext>
                </a:extLst>
              </a:tr>
              <a:tr h="200025">
                <a:tc>
                  <a:txBody>
                    <a:bodyPr/>
                    <a:lstStyle/>
                    <a:p>
                      <a:pPr indent="180340" algn="ctr">
                        <a:lnSpc>
                          <a:spcPct val="150000"/>
                        </a:lnSpc>
                        <a:spcAft>
                          <a:spcPts val="0"/>
                        </a:spcAft>
                      </a:pPr>
                      <a:r>
                        <a:rPr lang="es-ES" sz="1100">
                          <a:effectLst/>
                        </a:rPr>
                        <a:t>0</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100">
                          <a:effectLst/>
                        </a:rPr>
                        <a:t> </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100">
                          <a:effectLst/>
                        </a:rPr>
                        <a:t> </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100">
                          <a:effectLst/>
                        </a:rPr>
                        <a:t> </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2.163.264,32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2"/>
                  </a:ext>
                </a:extLst>
              </a:tr>
              <a:tr h="200025">
                <a:tc>
                  <a:txBody>
                    <a:bodyPr/>
                    <a:lstStyle/>
                    <a:p>
                      <a:pPr indent="180340" algn="ctr">
                        <a:lnSpc>
                          <a:spcPct val="150000"/>
                        </a:lnSpc>
                        <a:spcAft>
                          <a:spcPts val="0"/>
                        </a:spcAft>
                      </a:pPr>
                      <a:r>
                        <a:rPr lang="es-ES" sz="1100">
                          <a:effectLst/>
                        </a:rPr>
                        <a:t>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318.758,67</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106.216,28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1.844.505,65</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3"/>
                  </a:ext>
                </a:extLst>
              </a:tr>
              <a:tr h="200025">
                <a:tc>
                  <a:txBody>
                    <a:bodyPr/>
                    <a:lstStyle/>
                    <a:p>
                      <a:pPr indent="180340" algn="ctr">
                        <a:lnSpc>
                          <a:spcPct val="150000"/>
                        </a:lnSpc>
                        <a:spcAft>
                          <a:spcPts val="0"/>
                        </a:spcAft>
                      </a:pPr>
                      <a:r>
                        <a:rPr lang="es-ES" sz="1100">
                          <a:effectLst/>
                        </a:rPr>
                        <a:t>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334.409,73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90.565,23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1.510.095,92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4"/>
                  </a:ext>
                </a:extLst>
              </a:tr>
              <a:tr h="200025">
                <a:tc>
                  <a:txBody>
                    <a:bodyPr/>
                    <a:lstStyle/>
                    <a:p>
                      <a:pPr indent="180340" algn="ctr">
                        <a:lnSpc>
                          <a:spcPct val="150000"/>
                        </a:lnSpc>
                        <a:spcAft>
                          <a:spcPts val="0"/>
                        </a:spcAft>
                      </a:pPr>
                      <a:r>
                        <a:rPr lang="es-ES" sz="1100">
                          <a:effectLst/>
                        </a:rPr>
                        <a:t>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350.829,24</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74.145,71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1.159.266,68</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5"/>
                  </a:ext>
                </a:extLst>
              </a:tr>
              <a:tr h="200025">
                <a:tc>
                  <a:txBody>
                    <a:bodyPr/>
                    <a:lstStyle/>
                    <a:p>
                      <a:pPr indent="180340" algn="ctr">
                        <a:lnSpc>
                          <a:spcPct val="150000"/>
                        </a:lnSpc>
                        <a:spcAft>
                          <a:spcPts val="0"/>
                        </a:spcAft>
                      </a:pPr>
                      <a:r>
                        <a:rPr lang="es-ES" sz="1100">
                          <a:effectLst/>
                        </a:rPr>
                        <a:t>4</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368.054,96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56.919,99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791.211,72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6"/>
                  </a:ext>
                </a:extLst>
              </a:tr>
              <a:tr h="200025">
                <a:tc>
                  <a:txBody>
                    <a:bodyPr/>
                    <a:lstStyle/>
                    <a:p>
                      <a:pPr indent="180340" algn="ctr">
                        <a:lnSpc>
                          <a:spcPct val="150000"/>
                        </a:lnSpc>
                        <a:spcAft>
                          <a:spcPts val="0"/>
                        </a:spcAft>
                      </a:pPr>
                      <a:r>
                        <a:rPr lang="es-ES" sz="1100">
                          <a:effectLst/>
                        </a:rPr>
                        <a:t>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386.126,46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38.848,50</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405.085,27</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7"/>
                  </a:ext>
                </a:extLst>
              </a:tr>
              <a:tr h="200025">
                <a:tc>
                  <a:txBody>
                    <a:bodyPr/>
                    <a:lstStyle/>
                    <a:p>
                      <a:pPr indent="180340" algn="ctr">
                        <a:lnSpc>
                          <a:spcPct val="150000"/>
                        </a:lnSpc>
                        <a:spcAft>
                          <a:spcPts val="0"/>
                        </a:spcAft>
                      </a:pPr>
                      <a:r>
                        <a:rPr lang="es-ES" sz="1100">
                          <a:effectLst/>
                        </a:rPr>
                        <a:t>6</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405.085,27</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19.889,69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424.974,95</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0,00</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8"/>
                  </a:ext>
                </a:extLst>
              </a:tr>
              <a:tr h="200025">
                <a:tc>
                  <a:txBody>
                    <a:bodyPr/>
                    <a:lstStyle/>
                    <a:p>
                      <a:pPr indent="180340" algn="l">
                        <a:lnSpc>
                          <a:spcPct val="150000"/>
                        </a:lnSpc>
                        <a:spcAft>
                          <a:spcPts val="0"/>
                        </a:spcAft>
                      </a:pPr>
                      <a:r>
                        <a:rPr lang="es-ES" sz="1100">
                          <a:effectLst/>
                        </a:rPr>
                        <a:t>TOTAL</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2.163.264,32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386.585,39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100">
                          <a:effectLst/>
                        </a:rPr>
                        <a:t>2.549.849,72</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100" dirty="0">
                          <a:effectLst/>
                        </a:rPr>
                        <a:t> </a:t>
                      </a:r>
                      <a:endParaRPr lang="es-EC" sz="1200" dirty="0">
                        <a:effectLst/>
                        <a:latin typeface="Times New Roman"/>
                        <a:ea typeface="Calibri"/>
                        <a:cs typeface="Arial"/>
                      </a:endParaRPr>
                    </a:p>
                  </a:txBody>
                  <a:tcPr marL="44450" marR="44450" marT="0" marB="0" anchor="b"/>
                </a:tc>
                <a:extLst>
                  <a:ext uri="{0D108BD9-81ED-4DB2-BD59-A6C34878D82A}">
                    <a16:rowId xmlns:a16="http://schemas.microsoft.com/office/drawing/2014/main" xmlns="" val="10009"/>
                  </a:ext>
                </a:extLst>
              </a:tr>
            </a:tbl>
          </a:graphicData>
        </a:graphic>
      </p:graphicFrame>
      <p:sp>
        <p:nvSpPr>
          <p:cNvPr id="8" name="7 Rectángulo"/>
          <p:cNvSpPr/>
          <p:nvPr/>
        </p:nvSpPr>
        <p:spPr>
          <a:xfrm>
            <a:off x="2192216" y="773723"/>
            <a:ext cx="301283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C" dirty="0"/>
              <a:t>Dividendos constantes semestrales</a:t>
            </a:r>
          </a:p>
        </p:txBody>
      </p:sp>
      <p:sp>
        <p:nvSpPr>
          <p:cNvPr id="9" name="8 Rectángulo"/>
          <p:cNvSpPr/>
          <p:nvPr/>
        </p:nvSpPr>
        <p:spPr>
          <a:xfrm>
            <a:off x="6435969" y="773723"/>
            <a:ext cx="3235570" cy="1219200"/>
          </a:xfrm>
          <a:prstGeom prst="rect">
            <a:avLst/>
          </a:prstGeom>
          <a:solidFill>
            <a:srgbClr val="FFCCCC"/>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EC" dirty="0"/>
              <a:t>período de 3 años, con 6 cuotas de capital e interés semestral.</a:t>
            </a:r>
          </a:p>
        </p:txBody>
      </p:sp>
      <p:sp>
        <p:nvSpPr>
          <p:cNvPr id="10" name="9 Flecha izquierda y derecha"/>
          <p:cNvSpPr/>
          <p:nvPr/>
        </p:nvSpPr>
        <p:spPr>
          <a:xfrm>
            <a:off x="5392615" y="1266092"/>
            <a:ext cx="773723" cy="33997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46649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228144586"/>
              </p:ext>
            </p:extLst>
          </p:nvPr>
        </p:nvGraphicFramePr>
        <p:xfrm>
          <a:off x="2883877" y="1655448"/>
          <a:ext cx="5838092" cy="3784059"/>
        </p:xfrm>
        <a:graphic>
          <a:graphicData uri="http://schemas.openxmlformats.org/drawingml/2006/table">
            <a:tbl>
              <a:tblPr firstRow="1" firstCol="1" bandRow="1">
                <a:tableStyleId>{1FECB4D8-DB02-4DC6-A0A2-4F2EBAE1DC90}</a:tableStyleId>
              </a:tblPr>
              <a:tblGrid>
                <a:gridCol w="2633825">
                  <a:extLst>
                    <a:ext uri="{9D8B030D-6E8A-4147-A177-3AD203B41FA5}">
                      <a16:colId xmlns:a16="http://schemas.microsoft.com/office/drawing/2014/main" xmlns="" val="20000"/>
                    </a:ext>
                  </a:extLst>
                </a:gridCol>
                <a:gridCol w="1615827">
                  <a:extLst>
                    <a:ext uri="{9D8B030D-6E8A-4147-A177-3AD203B41FA5}">
                      <a16:colId xmlns:a16="http://schemas.microsoft.com/office/drawing/2014/main" xmlns="" val="20001"/>
                    </a:ext>
                  </a:extLst>
                </a:gridCol>
                <a:gridCol w="1588440">
                  <a:extLst>
                    <a:ext uri="{9D8B030D-6E8A-4147-A177-3AD203B41FA5}">
                      <a16:colId xmlns:a16="http://schemas.microsoft.com/office/drawing/2014/main" xmlns="" val="20002"/>
                    </a:ext>
                  </a:extLst>
                </a:gridCol>
              </a:tblGrid>
              <a:tr h="298375">
                <a:tc gridSpan="3">
                  <a:txBody>
                    <a:bodyPr/>
                    <a:lstStyle/>
                    <a:p>
                      <a:pPr indent="180340" algn="l">
                        <a:lnSpc>
                          <a:spcPct val="150000"/>
                        </a:lnSpc>
                        <a:spcAft>
                          <a:spcPts val="0"/>
                        </a:spcAft>
                      </a:pPr>
                      <a:r>
                        <a:rPr lang="es-ES" sz="1200" dirty="0">
                          <a:effectLst/>
                        </a:rPr>
                        <a:t>GASTOS FINANCIEROS</a:t>
                      </a:r>
                      <a:endParaRPr lang="es-EC" sz="1200" dirty="0">
                        <a:effectLst/>
                        <a:latin typeface="Times New Roman"/>
                        <a:ea typeface="Calibri"/>
                        <a:cs typeface="Arial"/>
                      </a:endParaRPr>
                    </a:p>
                  </a:txBody>
                  <a:tcPr marL="32083" marR="32083" marT="0"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596749">
                <a:tc>
                  <a:txBody>
                    <a:bodyPr/>
                    <a:lstStyle/>
                    <a:p>
                      <a:pPr indent="180340" algn="ctr">
                        <a:lnSpc>
                          <a:spcPct val="150000"/>
                        </a:lnSpc>
                        <a:spcAft>
                          <a:spcPts val="0"/>
                        </a:spcAft>
                      </a:pPr>
                      <a:r>
                        <a:rPr lang="es-ES" sz="1200">
                          <a:effectLst/>
                        </a:rPr>
                        <a:t>PERIODO</a:t>
                      </a:r>
                      <a:endParaRPr lang="es-EC" sz="1200">
                        <a:effectLst/>
                        <a:latin typeface="Times New Roman"/>
                        <a:ea typeface="Calibri"/>
                        <a:cs typeface="Arial"/>
                      </a:endParaRPr>
                    </a:p>
                  </a:txBody>
                  <a:tcPr marL="32083" marR="32083" marT="0" marB="0" anchor="b"/>
                </a:tc>
                <a:tc>
                  <a:txBody>
                    <a:bodyPr/>
                    <a:lstStyle/>
                    <a:p>
                      <a:pPr indent="180340" algn="ctr">
                        <a:lnSpc>
                          <a:spcPct val="150000"/>
                        </a:lnSpc>
                        <a:spcAft>
                          <a:spcPts val="0"/>
                        </a:spcAft>
                      </a:pPr>
                      <a:r>
                        <a:rPr lang="es-ES" sz="1200">
                          <a:effectLst/>
                        </a:rPr>
                        <a:t>INTERÉS</a:t>
                      </a:r>
                      <a:endParaRPr lang="es-EC" sz="1200">
                        <a:effectLst/>
                        <a:latin typeface="Times New Roman"/>
                        <a:ea typeface="Calibri"/>
                        <a:cs typeface="Arial"/>
                      </a:endParaRPr>
                    </a:p>
                  </a:txBody>
                  <a:tcPr marL="32083" marR="32083" marT="0" marB="0" anchor="b"/>
                </a:tc>
                <a:tc>
                  <a:txBody>
                    <a:bodyPr/>
                    <a:lstStyle/>
                    <a:p>
                      <a:pPr indent="180340" algn="ctr">
                        <a:lnSpc>
                          <a:spcPct val="150000"/>
                        </a:lnSpc>
                        <a:spcAft>
                          <a:spcPts val="0"/>
                        </a:spcAft>
                      </a:pPr>
                      <a:r>
                        <a:rPr lang="es-ES" sz="1200">
                          <a:effectLst/>
                        </a:rPr>
                        <a:t>INTERÉS ANUAL</a:t>
                      </a:r>
                      <a:endParaRPr lang="es-EC" sz="1200">
                        <a:effectLst/>
                        <a:latin typeface="Times New Roman"/>
                        <a:ea typeface="Calibri"/>
                        <a:cs typeface="Arial"/>
                      </a:endParaRPr>
                    </a:p>
                  </a:txBody>
                  <a:tcPr marL="32083" marR="32083" marT="0" marB="0" anchor="b"/>
                </a:tc>
                <a:extLst>
                  <a:ext uri="{0D108BD9-81ED-4DB2-BD59-A6C34878D82A}">
                    <a16:rowId xmlns:a16="http://schemas.microsoft.com/office/drawing/2014/main" xmlns="" val="10001"/>
                  </a:ext>
                </a:extLst>
              </a:tr>
              <a:tr h="382031">
                <a:tc>
                  <a:txBody>
                    <a:bodyPr/>
                    <a:lstStyle/>
                    <a:p>
                      <a:pPr indent="180340" algn="ctr">
                        <a:lnSpc>
                          <a:spcPct val="150000"/>
                        </a:lnSpc>
                        <a:spcAft>
                          <a:spcPts val="0"/>
                        </a:spcAft>
                      </a:pPr>
                      <a:r>
                        <a:rPr lang="es-ES" sz="1200">
                          <a:effectLst/>
                        </a:rPr>
                        <a:t>1</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106.216,28</a:t>
                      </a:r>
                      <a:endParaRPr lang="es-EC" sz="1200">
                        <a:effectLst/>
                        <a:latin typeface="Times New Roman"/>
                        <a:ea typeface="Calibri"/>
                        <a:cs typeface="Arial"/>
                      </a:endParaRPr>
                    </a:p>
                  </a:txBody>
                  <a:tcPr marL="32083" marR="32083" marT="0" marB="0" anchor="b"/>
                </a:tc>
                <a:tc rowSpan="2">
                  <a:txBody>
                    <a:bodyPr/>
                    <a:lstStyle/>
                    <a:p>
                      <a:pPr indent="180340" algn="r">
                        <a:lnSpc>
                          <a:spcPct val="150000"/>
                        </a:lnSpc>
                        <a:spcAft>
                          <a:spcPts val="0"/>
                        </a:spcAft>
                      </a:pPr>
                      <a:r>
                        <a:rPr lang="es-ES" sz="1200">
                          <a:effectLst/>
                        </a:rPr>
                        <a:t>196.781,51</a:t>
                      </a:r>
                      <a:endParaRPr lang="es-EC" sz="1200">
                        <a:effectLst/>
                        <a:latin typeface="Times New Roman"/>
                        <a:ea typeface="Calibri"/>
                        <a:cs typeface="Arial"/>
                      </a:endParaRPr>
                    </a:p>
                  </a:txBody>
                  <a:tcPr marL="32083" marR="32083" marT="0" marB="0" anchor="b"/>
                </a:tc>
                <a:extLst>
                  <a:ext uri="{0D108BD9-81ED-4DB2-BD59-A6C34878D82A}">
                    <a16:rowId xmlns:a16="http://schemas.microsoft.com/office/drawing/2014/main" xmlns="" val="10002"/>
                  </a:ext>
                </a:extLst>
              </a:tr>
              <a:tr h="382031">
                <a:tc>
                  <a:txBody>
                    <a:bodyPr/>
                    <a:lstStyle/>
                    <a:p>
                      <a:pPr indent="180340" algn="ctr">
                        <a:lnSpc>
                          <a:spcPct val="150000"/>
                        </a:lnSpc>
                        <a:spcAft>
                          <a:spcPts val="0"/>
                        </a:spcAft>
                      </a:pPr>
                      <a:r>
                        <a:rPr lang="es-ES" sz="1200">
                          <a:effectLst/>
                        </a:rPr>
                        <a:t>2</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90.565,23</a:t>
                      </a:r>
                      <a:endParaRPr lang="es-EC" sz="1200">
                        <a:effectLst/>
                        <a:latin typeface="Times New Roman"/>
                        <a:ea typeface="Calibri"/>
                        <a:cs typeface="Arial"/>
                      </a:endParaRPr>
                    </a:p>
                  </a:txBody>
                  <a:tcPr marL="32083" marR="32083" marT="0" marB="0" anchor="b"/>
                </a:tc>
                <a:tc vMerge="1">
                  <a:txBody>
                    <a:bodyPr/>
                    <a:lstStyle/>
                    <a:p>
                      <a:endParaRPr lang="es-EC"/>
                    </a:p>
                  </a:txBody>
                  <a:tcPr/>
                </a:tc>
                <a:extLst>
                  <a:ext uri="{0D108BD9-81ED-4DB2-BD59-A6C34878D82A}">
                    <a16:rowId xmlns:a16="http://schemas.microsoft.com/office/drawing/2014/main" xmlns="" val="10003"/>
                  </a:ext>
                </a:extLst>
              </a:tr>
              <a:tr h="382031">
                <a:tc>
                  <a:txBody>
                    <a:bodyPr/>
                    <a:lstStyle/>
                    <a:p>
                      <a:pPr indent="180340" algn="ctr">
                        <a:lnSpc>
                          <a:spcPct val="150000"/>
                        </a:lnSpc>
                        <a:spcAft>
                          <a:spcPts val="0"/>
                        </a:spcAft>
                      </a:pPr>
                      <a:r>
                        <a:rPr lang="es-ES" sz="1200">
                          <a:effectLst/>
                        </a:rPr>
                        <a:t>3</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74.145,71</a:t>
                      </a:r>
                      <a:endParaRPr lang="es-EC" sz="1200">
                        <a:effectLst/>
                        <a:latin typeface="Times New Roman"/>
                        <a:ea typeface="Calibri"/>
                        <a:cs typeface="Arial"/>
                      </a:endParaRPr>
                    </a:p>
                  </a:txBody>
                  <a:tcPr marL="32083" marR="32083" marT="0" marB="0" anchor="b"/>
                </a:tc>
                <a:tc rowSpan="2">
                  <a:txBody>
                    <a:bodyPr/>
                    <a:lstStyle/>
                    <a:p>
                      <a:pPr indent="180340" algn="r">
                        <a:lnSpc>
                          <a:spcPct val="150000"/>
                        </a:lnSpc>
                        <a:spcAft>
                          <a:spcPts val="0"/>
                        </a:spcAft>
                      </a:pPr>
                      <a:r>
                        <a:rPr lang="es-ES" sz="1200">
                          <a:effectLst/>
                        </a:rPr>
                        <a:t>131.065,70</a:t>
                      </a:r>
                      <a:endParaRPr lang="es-EC" sz="1200">
                        <a:effectLst/>
                        <a:latin typeface="Times New Roman"/>
                        <a:ea typeface="Calibri"/>
                        <a:cs typeface="Arial"/>
                      </a:endParaRPr>
                    </a:p>
                  </a:txBody>
                  <a:tcPr marL="32083" marR="32083" marT="0" marB="0" anchor="b"/>
                </a:tc>
                <a:extLst>
                  <a:ext uri="{0D108BD9-81ED-4DB2-BD59-A6C34878D82A}">
                    <a16:rowId xmlns:a16="http://schemas.microsoft.com/office/drawing/2014/main" xmlns="" val="10004"/>
                  </a:ext>
                </a:extLst>
              </a:tr>
              <a:tr h="382031">
                <a:tc>
                  <a:txBody>
                    <a:bodyPr/>
                    <a:lstStyle/>
                    <a:p>
                      <a:pPr indent="180340" algn="ctr">
                        <a:lnSpc>
                          <a:spcPct val="150000"/>
                        </a:lnSpc>
                        <a:spcAft>
                          <a:spcPts val="0"/>
                        </a:spcAft>
                      </a:pPr>
                      <a:r>
                        <a:rPr lang="es-ES" sz="1200">
                          <a:effectLst/>
                        </a:rPr>
                        <a:t>4</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56.919,99</a:t>
                      </a:r>
                      <a:endParaRPr lang="es-EC" sz="1200">
                        <a:effectLst/>
                        <a:latin typeface="Times New Roman"/>
                        <a:ea typeface="Calibri"/>
                        <a:cs typeface="Arial"/>
                      </a:endParaRPr>
                    </a:p>
                  </a:txBody>
                  <a:tcPr marL="32083" marR="32083" marT="0" marB="0" anchor="b"/>
                </a:tc>
                <a:tc vMerge="1">
                  <a:txBody>
                    <a:bodyPr/>
                    <a:lstStyle/>
                    <a:p>
                      <a:endParaRPr lang="es-EC"/>
                    </a:p>
                  </a:txBody>
                  <a:tcPr/>
                </a:tc>
                <a:extLst>
                  <a:ext uri="{0D108BD9-81ED-4DB2-BD59-A6C34878D82A}">
                    <a16:rowId xmlns:a16="http://schemas.microsoft.com/office/drawing/2014/main" xmlns="" val="10005"/>
                  </a:ext>
                </a:extLst>
              </a:tr>
              <a:tr h="382031">
                <a:tc>
                  <a:txBody>
                    <a:bodyPr/>
                    <a:lstStyle/>
                    <a:p>
                      <a:pPr indent="180340" algn="ctr">
                        <a:lnSpc>
                          <a:spcPct val="150000"/>
                        </a:lnSpc>
                        <a:spcAft>
                          <a:spcPts val="0"/>
                        </a:spcAft>
                      </a:pPr>
                      <a:r>
                        <a:rPr lang="es-ES" sz="1200">
                          <a:effectLst/>
                        </a:rPr>
                        <a:t>5</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38.848,50</a:t>
                      </a:r>
                      <a:endParaRPr lang="es-EC" sz="1200">
                        <a:effectLst/>
                        <a:latin typeface="Times New Roman"/>
                        <a:ea typeface="Calibri"/>
                        <a:cs typeface="Arial"/>
                      </a:endParaRPr>
                    </a:p>
                  </a:txBody>
                  <a:tcPr marL="32083" marR="32083" marT="0" marB="0" anchor="b"/>
                </a:tc>
                <a:tc rowSpan="2">
                  <a:txBody>
                    <a:bodyPr/>
                    <a:lstStyle/>
                    <a:p>
                      <a:pPr indent="180340" algn="r">
                        <a:lnSpc>
                          <a:spcPct val="150000"/>
                        </a:lnSpc>
                        <a:spcAft>
                          <a:spcPts val="0"/>
                        </a:spcAft>
                      </a:pPr>
                      <a:r>
                        <a:rPr lang="es-ES" sz="1200">
                          <a:effectLst/>
                        </a:rPr>
                        <a:t>58.738,18</a:t>
                      </a:r>
                      <a:endParaRPr lang="es-EC" sz="1200">
                        <a:effectLst/>
                        <a:latin typeface="Times New Roman"/>
                        <a:ea typeface="Calibri"/>
                        <a:cs typeface="Arial"/>
                      </a:endParaRPr>
                    </a:p>
                  </a:txBody>
                  <a:tcPr marL="32083" marR="32083" marT="0" marB="0" anchor="b"/>
                </a:tc>
                <a:extLst>
                  <a:ext uri="{0D108BD9-81ED-4DB2-BD59-A6C34878D82A}">
                    <a16:rowId xmlns:a16="http://schemas.microsoft.com/office/drawing/2014/main" xmlns="" val="10006"/>
                  </a:ext>
                </a:extLst>
              </a:tr>
              <a:tr h="382031">
                <a:tc>
                  <a:txBody>
                    <a:bodyPr/>
                    <a:lstStyle/>
                    <a:p>
                      <a:pPr indent="180340" algn="ctr">
                        <a:lnSpc>
                          <a:spcPct val="150000"/>
                        </a:lnSpc>
                        <a:spcAft>
                          <a:spcPts val="0"/>
                        </a:spcAft>
                      </a:pPr>
                      <a:r>
                        <a:rPr lang="es-ES" sz="1200">
                          <a:effectLst/>
                        </a:rPr>
                        <a:t>6</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a:effectLst/>
                        </a:rPr>
                        <a:t>19.889,69</a:t>
                      </a:r>
                      <a:endParaRPr lang="es-EC" sz="1200">
                        <a:effectLst/>
                        <a:latin typeface="Times New Roman"/>
                        <a:ea typeface="Calibri"/>
                        <a:cs typeface="Arial"/>
                      </a:endParaRPr>
                    </a:p>
                  </a:txBody>
                  <a:tcPr marL="32083" marR="32083" marT="0" marB="0" anchor="b"/>
                </a:tc>
                <a:tc vMerge="1">
                  <a:txBody>
                    <a:bodyPr/>
                    <a:lstStyle/>
                    <a:p>
                      <a:endParaRPr lang="es-EC"/>
                    </a:p>
                  </a:txBody>
                  <a:tcPr/>
                </a:tc>
                <a:extLst>
                  <a:ext uri="{0D108BD9-81ED-4DB2-BD59-A6C34878D82A}">
                    <a16:rowId xmlns:a16="http://schemas.microsoft.com/office/drawing/2014/main" xmlns="" val="10007"/>
                  </a:ext>
                </a:extLst>
              </a:tr>
              <a:tr h="596749">
                <a:tc>
                  <a:txBody>
                    <a:bodyPr/>
                    <a:lstStyle/>
                    <a:p>
                      <a:pPr indent="180340" algn="l">
                        <a:lnSpc>
                          <a:spcPct val="150000"/>
                        </a:lnSpc>
                        <a:spcAft>
                          <a:spcPts val="0"/>
                        </a:spcAft>
                      </a:pPr>
                      <a:r>
                        <a:rPr lang="es-ES" sz="1200" dirty="0">
                          <a:effectLst/>
                        </a:rPr>
                        <a:t>TOTAL</a:t>
                      </a:r>
                      <a:endParaRPr lang="es-EC" sz="1200" dirty="0">
                        <a:effectLst/>
                        <a:latin typeface="Times New Roman"/>
                        <a:ea typeface="Calibri"/>
                        <a:cs typeface="Arial"/>
                      </a:endParaRPr>
                    </a:p>
                  </a:txBody>
                  <a:tcPr marL="32083" marR="32083" marT="0" marB="0" anchor="b"/>
                </a:tc>
                <a:tc>
                  <a:txBody>
                    <a:bodyPr/>
                    <a:lstStyle/>
                    <a:p>
                      <a:pPr indent="180340" algn="l">
                        <a:lnSpc>
                          <a:spcPct val="150000"/>
                        </a:lnSpc>
                        <a:spcAft>
                          <a:spcPts val="0"/>
                        </a:spcAft>
                      </a:pPr>
                      <a:r>
                        <a:rPr lang="es-ES" sz="1200">
                          <a:effectLst/>
                        </a:rPr>
                        <a:t>                 386.585,39 </a:t>
                      </a:r>
                      <a:endParaRPr lang="es-EC" sz="1200">
                        <a:effectLst/>
                        <a:latin typeface="Times New Roman"/>
                        <a:ea typeface="Calibri"/>
                        <a:cs typeface="Arial"/>
                      </a:endParaRPr>
                    </a:p>
                  </a:txBody>
                  <a:tcPr marL="32083" marR="32083" marT="0" marB="0" anchor="b"/>
                </a:tc>
                <a:tc>
                  <a:txBody>
                    <a:bodyPr/>
                    <a:lstStyle/>
                    <a:p>
                      <a:pPr indent="180340" algn="r">
                        <a:lnSpc>
                          <a:spcPct val="150000"/>
                        </a:lnSpc>
                        <a:spcAft>
                          <a:spcPts val="0"/>
                        </a:spcAft>
                      </a:pPr>
                      <a:r>
                        <a:rPr lang="es-ES" sz="1200" dirty="0">
                          <a:effectLst/>
                        </a:rPr>
                        <a:t>                          386.585,39 </a:t>
                      </a:r>
                      <a:endParaRPr lang="es-EC" sz="1200" dirty="0">
                        <a:effectLst/>
                        <a:latin typeface="Times New Roman"/>
                        <a:ea typeface="Calibri"/>
                        <a:cs typeface="Arial"/>
                      </a:endParaRPr>
                    </a:p>
                  </a:txBody>
                  <a:tcPr marL="32083" marR="32083" marT="0" marB="0" anchor="b"/>
                </a:tc>
                <a:extLst>
                  <a:ext uri="{0D108BD9-81ED-4DB2-BD59-A6C34878D82A}">
                    <a16:rowId xmlns:a16="http://schemas.microsoft.com/office/drawing/2014/main" xmlns="" val="10008"/>
                  </a:ext>
                </a:extLst>
              </a:tr>
            </a:tbl>
          </a:graphicData>
        </a:graphic>
      </p:graphicFrame>
      <p:sp>
        <p:nvSpPr>
          <p:cNvPr id="6" name="5 CuadroTexto"/>
          <p:cNvSpPr txBox="1"/>
          <p:nvPr/>
        </p:nvSpPr>
        <p:spPr>
          <a:xfrm>
            <a:off x="3048000" y="844062"/>
            <a:ext cx="534572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dirty="0"/>
              <a:t>GASTO FINANCIERO O COSTO DE LA DEUDA</a:t>
            </a:r>
          </a:p>
        </p:txBody>
      </p:sp>
      <p:sp>
        <p:nvSpPr>
          <p:cNvPr id="7" name="6 Llaves"/>
          <p:cNvSpPr/>
          <p:nvPr/>
        </p:nvSpPr>
        <p:spPr>
          <a:xfrm>
            <a:off x="8839200" y="1582615"/>
            <a:ext cx="2965938" cy="2731477"/>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8" name="7 Rectángulo"/>
          <p:cNvSpPr/>
          <p:nvPr/>
        </p:nvSpPr>
        <p:spPr>
          <a:xfrm>
            <a:off x="9378461" y="1693039"/>
            <a:ext cx="2086708" cy="2862322"/>
          </a:xfrm>
          <a:prstGeom prst="rect">
            <a:avLst/>
          </a:prstGeom>
        </p:spPr>
        <p:txBody>
          <a:bodyPr wrap="square">
            <a:spAutoFit/>
          </a:bodyPr>
          <a:lstStyle/>
          <a:p>
            <a:r>
              <a:rPr lang="es-EC" dirty="0"/>
              <a:t>El costo de la deuda conlleva los valores que el inversionista cancela por el interés del crédito por el plazo del financiamiento, este valor incide en la rentabilidad neta del sector</a:t>
            </a:r>
            <a:r>
              <a:rPr lang="es-EC" b="1" dirty="0"/>
              <a:t>. </a:t>
            </a:r>
            <a:endParaRPr lang="es-EC" dirty="0"/>
          </a:p>
        </p:txBody>
      </p:sp>
    </p:spTree>
    <p:extLst>
      <p:ext uri="{BB962C8B-B14F-4D97-AF65-F5344CB8AC3E}">
        <p14:creationId xmlns:p14="http://schemas.microsoft.com/office/powerpoint/2010/main" val="3430372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5" name="4 Rectángulo"/>
          <p:cNvSpPr/>
          <p:nvPr/>
        </p:nvSpPr>
        <p:spPr>
          <a:xfrm>
            <a:off x="1840523" y="756028"/>
            <a:ext cx="8522677" cy="1200329"/>
          </a:xfrm>
          <a:prstGeom prst="rect">
            <a:avLst/>
          </a:prstGeom>
        </p:spPr>
        <p:txBody>
          <a:bodyPr wrap="square">
            <a:spAutoFit/>
          </a:bodyPr>
          <a:lstStyle/>
          <a:p>
            <a:r>
              <a:rPr lang="es-EC" dirty="0"/>
              <a:t>Según la tabla anterior se establece que la industria láctea cancelaria por el financiamiento del capital de trabajo a través de las fuentes de uso externas, un monto de $191.781,54 dólares americanos anuales, con una moto total de intereses financieros de $386585.39, por el pazo de tres años.</a:t>
            </a:r>
          </a:p>
        </p:txBody>
      </p:sp>
      <p:graphicFrame>
        <p:nvGraphicFramePr>
          <p:cNvPr id="6" name="5 Tabla"/>
          <p:cNvGraphicFramePr>
            <a:graphicFrameLocks noGrp="1"/>
          </p:cNvGraphicFramePr>
          <p:nvPr>
            <p:extLst>
              <p:ext uri="{D42A27DB-BD31-4B8C-83A1-F6EECF244321}">
                <p14:modId xmlns:p14="http://schemas.microsoft.com/office/powerpoint/2010/main" val="522235652"/>
              </p:ext>
            </p:extLst>
          </p:nvPr>
        </p:nvGraphicFramePr>
        <p:xfrm>
          <a:off x="2473568" y="1956362"/>
          <a:ext cx="7104185" cy="3902200"/>
        </p:xfrm>
        <a:graphic>
          <a:graphicData uri="http://schemas.openxmlformats.org/drawingml/2006/table">
            <a:tbl>
              <a:tblPr firstRow="1" firstCol="1" bandRow="1">
                <a:tableStyleId>{1FECB4D8-DB02-4DC6-A0A2-4F2EBAE1DC90}</a:tableStyleId>
              </a:tblPr>
              <a:tblGrid>
                <a:gridCol w="2628549">
                  <a:extLst>
                    <a:ext uri="{9D8B030D-6E8A-4147-A177-3AD203B41FA5}">
                      <a16:colId xmlns:a16="http://schemas.microsoft.com/office/drawing/2014/main" xmlns="" val="20000"/>
                    </a:ext>
                  </a:extLst>
                </a:gridCol>
                <a:gridCol w="1724896">
                  <a:extLst>
                    <a:ext uri="{9D8B030D-6E8A-4147-A177-3AD203B41FA5}">
                      <a16:colId xmlns:a16="http://schemas.microsoft.com/office/drawing/2014/main" xmlns="" val="20001"/>
                    </a:ext>
                  </a:extLst>
                </a:gridCol>
                <a:gridCol w="1375370">
                  <a:extLst>
                    <a:ext uri="{9D8B030D-6E8A-4147-A177-3AD203B41FA5}">
                      <a16:colId xmlns:a16="http://schemas.microsoft.com/office/drawing/2014/main" xmlns="" val="20002"/>
                    </a:ext>
                  </a:extLst>
                </a:gridCol>
                <a:gridCol w="1375370">
                  <a:extLst>
                    <a:ext uri="{9D8B030D-6E8A-4147-A177-3AD203B41FA5}">
                      <a16:colId xmlns:a16="http://schemas.microsoft.com/office/drawing/2014/main" xmlns="" val="20003"/>
                    </a:ext>
                  </a:extLst>
                </a:gridCol>
              </a:tblGrid>
              <a:tr h="403995">
                <a:tc gridSpan="4">
                  <a:txBody>
                    <a:bodyPr/>
                    <a:lstStyle/>
                    <a:p>
                      <a:pPr indent="180340" algn="ctr">
                        <a:lnSpc>
                          <a:spcPct val="150000"/>
                        </a:lnSpc>
                        <a:spcAft>
                          <a:spcPts val="0"/>
                        </a:spcAft>
                      </a:pPr>
                      <a:r>
                        <a:rPr lang="es-ES" sz="900" cap="all">
                          <a:effectLst/>
                        </a:rPr>
                        <a:t>INDUSTRIA LÁCTEA PROVINCIA DEL CARCHI </a:t>
                      </a:r>
                      <a:endParaRPr lang="es-EC" sz="900">
                        <a:effectLst/>
                      </a:endParaRPr>
                    </a:p>
                    <a:p>
                      <a:pPr indent="180340" algn="ctr">
                        <a:lnSpc>
                          <a:spcPct val="150000"/>
                        </a:lnSpc>
                        <a:spcAft>
                          <a:spcPts val="0"/>
                        </a:spcAft>
                      </a:pPr>
                      <a:r>
                        <a:rPr lang="es-ES" sz="900" cap="all">
                          <a:effectLst/>
                        </a:rPr>
                        <a:t>ESTADO DE RESULTADO PROYECTADO </a:t>
                      </a:r>
                      <a:endParaRPr lang="es-EC" sz="900">
                        <a:effectLst/>
                        <a:latin typeface="Times New Roman"/>
                        <a:ea typeface="Calibri"/>
                        <a:cs typeface="Arial"/>
                      </a:endParaRPr>
                    </a:p>
                  </a:txBody>
                  <a:tcPr marL="54465" marR="54465"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201998">
                <a:tc rowSpan="2">
                  <a:txBody>
                    <a:bodyPr/>
                    <a:lstStyle/>
                    <a:p>
                      <a:pPr indent="180340" algn="ctr">
                        <a:lnSpc>
                          <a:spcPct val="150000"/>
                        </a:lnSpc>
                        <a:spcAft>
                          <a:spcPts val="0"/>
                        </a:spcAft>
                      </a:pPr>
                      <a:r>
                        <a:rPr lang="es-ES" sz="900" cap="all">
                          <a:effectLst/>
                        </a:rPr>
                        <a:t>CUENTAS</a:t>
                      </a:r>
                      <a:endParaRPr lang="es-EC" sz="900">
                        <a:effectLst/>
                        <a:latin typeface="Times New Roman"/>
                        <a:ea typeface="Calibri"/>
                        <a:cs typeface="Arial"/>
                      </a:endParaRPr>
                    </a:p>
                  </a:txBody>
                  <a:tcPr marL="54465" marR="54465" marT="0" marB="0"/>
                </a:tc>
                <a:tc>
                  <a:txBody>
                    <a:bodyPr/>
                    <a:lstStyle/>
                    <a:p>
                      <a:pPr indent="180340" algn="ctr">
                        <a:lnSpc>
                          <a:spcPct val="150000"/>
                        </a:lnSpc>
                        <a:spcAft>
                          <a:spcPts val="0"/>
                        </a:spcAft>
                      </a:pPr>
                      <a:r>
                        <a:rPr lang="es-ES" sz="900">
                          <a:effectLst/>
                        </a:rPr>
                        <a:t>AÑO 1</a:t>
                      </a:r>
                      <a:endParaRPr lang="es-EC" sz="900">
                        <a:effectLst/>
                        <a:latin typeface="Times New Roman"/>
                        <a:ea typeface="Calibri"/>
                        <a:cs typeface="Arial"/>
                      </a:endParaRPr>
                    </a:p>
                  </a:txBody>
                  <a:tcPr marL="54465" marR="54465" marT="0" marB="0"/>
                </a:tc>
                <a:tc>
                  <a:txBody>
                    <a:bodyPr/>
                    <a:lstStyle/>
                    <a:p>
                      <a:pPr indent="180340" algn="ctr">
                        <a:lnSpc>
                          <a:spcPct val="150000"/>
                        </a:lnSpc>
                        <a:spcAft>
                          <a:spcPts val="0"/>
                        </a:spcAft>
                      </a:pPr>
                      <a:r>
                        <a:rPr lang="es-ES" sz="900">
                          <a:effectLst/>
                        </a:rPr>
                        <a:t>AÑO 2</a:t>
                      </a:r>
                      <a:endParaRPr lang="es-EC" sz="900">
                        <a:effectLst/>
                        <a:latin typeface="Times New Roman"/>
                        <a:ea typeface="Calibri"/>
                        <a:cs typeface="Arial"/>
                      </a:endParaRPr>
                    </a:p>
                  </a:txBody>
                  <a:tcPr marL="54465" marR="54465" marT="0" marB="0"/>
                </a:tc>
                <a:tc>
                  <a:txBody>
                    <a:bodyPr/>
                    <a:lstStyle/>
                    <a:p>
                      <a:pPr indent="180340" algn="ctr">
                        <a:lnSpc>
                          <a:spcPct val="150000"/>
                        </a:lnSpc>
                        <a:spcAft>
                          <a:spcPts val="0"/>
                        </a:spcAft>
                      </a:pPr>
                      <a:r>
                        <a:rPr lang="es-ES" sz="900">
                          <a:effectLst/>
                        </a:rPr>
                        <a:t>AÑO 3</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1"/>
                  </a:ext>
                </a:extLst>
              </a:tr>
              <a:tr h="198880">
                <a:tc vMerge="1">
                  <a:txBody>
                    <a:bodyPr/>
                    <a:lstStyle/>
                    <a:p>
                      <a:endParaRPr lang="es-EC"/>
                    </a:p>
                  </a:txBody>
                  <a:tcPr/>
                </a:tc>
                <a:tc>
                  <a:txBody>
                    <a:bodyPr/>
                    <a:lstStyle/>
                    <a:p>
                      <a:endParaRPr lang="es-EC" sz="900">
                        <a:effectLst/>
                        <a:latin typeface="Calibri"/>
                      </a:endParaRPr>
                    </a:p>
                  </a:txBody>
                  <a:tcPr marL="54465" marR="54465" marT="0" marB="0"/>
                </a:tc>
                <a:tc>
                  <a:txBody>
                    <a:bodyPr/>
                    <a:lstStyle/>
                    <a:p>
                      <a:endParaRPr lang="es-EC" sz="900">
                        <a:effectLst/>
                        <a:latin typeface="Calibri"/>
                      </a:endParaRPr>
                    </a:p>
                  </a:txBody>
                  <a:tcPr marL="54465" marR="54465" marT="0" marB="0"/>
                </a:tc>
                <a:tc>
                  <a:txBody>
                    <a:bodyPr/>
                    <a:lstStyle/>
                    <a:p>
                      <a:endParaRPr lang="es-EC" sz="900">
                        <a:effectLst/>
                        <a:latin typeface="Calibri"/>
                      </a:endParaRPr>
                    </a:p>
                  </a:txBody>
                  <a:tcPr marL="54465" marR="54465" marT="0" marB="0"/>
                </a:tc>
                <a:extLst>
                  <a:ext uri="{0D108BD9-81ED-4DB2-BD59-A6C34878D82A}">
                    <a16:rowId xmlns:a16="http://schemas.microsoft.com/office/drawing/2014/main" xmlns="" val="10002"/>
                  </a:ext>
                </a:extLst>
              </a:tr>
              <a:tr h="201998">
                <a:tc>
                  <a:txBody>
                    <a:bodyPr/>
                    <a:lstStyle/>
                    <a:p>
                      <a:pPr indent="180340" algn="l">
                        <a:lnSpc>
                          <a:spcPct val="150000"/>
                        </a:lnSpc>
                        <a:spcAft>
                          <a:spcPts val="0"/>
                        </a:spcAft>
                      </a:pPr>
                      <a:r>
                        <a:rPr lang="es-ES" sz="900" cap="all">
                          <a:effectLst/>
                        </a:rPr>
                        <a:t>INGRESO POR VENTAS</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9.955.955,26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14.918.939,67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22.360.417,63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3"/>
                  </a:ext>
                </a:extLst>
              </a:tr>
              <a:tr h="201998">
                <a:tc>
                  <a:txBody>
                    <a:bodyPr/>
                    <a:lstStyle/>
                    <a:p>
                      <a:pPr indent="180340" algn="l">
                        <a:lnSpc>
                          <a:spcPct val="150000"/>
                        </a:lnSpc>
                        <a:spcAft>
                          <a:spcPts val="0"/>
                        </a:spcAft>
                      </a:pPr>
                      <a:r>
                        <a:rPr lang="es-ES" sz="900" cap="all">
                          <a:effectLst/>
                        </a:rPr>
                        <a:t> COSTO DE VENTA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3.209.835,71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3.851.802,85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4.622.163,42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4"/>
                  </a:ext>
                </a:extLst>
              </a:tr>
              <a:tr h="201998">
                <a:tc>
                  <a:txBody>
                    <a:bodyPr/>
                    <a:lstStyle/>
                    <a:p>
                      <a:pPr indent="180340" algn="l">
                        <a:lnSpc>
                          <a:spcPct val="150000"/>
                        </a:lnSpc>
                        <a:spcAft>
                          <a:spcPts val="0"/>
                        </a:spcAft>
                      </a:pPr>
                      <a:r>
                        <a:rPr lang="es-ES" sz="900" cap="all">
                          <a:effectLst/>
                        </a:rPr>
                        <a:t> UTILIDAD BRUTA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6.696.142,13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11.007.163,91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17.666.286,73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5"/>
                  </a:ext>
                </a:extLst>
              </a:tr>
              <a:tr h="201998">
                <a:tc>
                  <a:txBody>
                    <a:bodyPr/>
                    <a:lstStyle/>
                    <a:p>
                      <a:pPr indent="180340" algn="l">
                        <a:lnSpc>
                          <a:spcPct val="150000"/>
                        </a:lnSpc>
                        <a:spcAft>
                          <a:spcPts val="0"/>
                        </a:spcAft>
                      </a:pPr>
                      <a:r>
                        <a:rPr lang="es-ES" sz="900" cap="all">
                          <a:effectLst/>
                        </a:rPr>
                        <a:t> (-) GASTOS OPERACIONALES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3.947.803,44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3.955.730,15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3.963.672,77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6"/>
                  </a:ext>
                </a:extLst>
              </a:tr>
              <a:tr h="201998">
                <a:tc>
                  <a:txBody>
                    <a:bodyPr/>
                    <a:lstStyle/>
                    <a:p>
                      <a:pPr indent="180340" algn="l">
                        <a:lnSpc>
                          <a:spcPct val="150000"/>
                        </a:lnSpc>
                        <a:spcAft>
                          <a:spcPts val="0"/>
                        </a:spcAft>
                      </a:pPr>
                      <a:r>
                        <a:rPr lang="es-ES" sz="900" cap="all">
                          <a:effectLst/>
                        </a:rPr>
                        <a:t> GASTOS ADMINISTRATIVOS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2.632.608,91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4.445.188,73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7.505.749,44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7"/>
                  </a:ext>
                </a:extLst>
              </a:tr>
              <a:tr h="201998">
                <a:tc>
                  <a:txBody>
                    <a:bodyPr/>
                    <a:lstStyle/>
                    <a:p>
                      <a:pPr indent="180340" algn="l">
                        <a:lnSpc>
                          <a:spcPct val="150000"/>
                        </a:lnSpc>
                        <a:spcAft>
                          <a:spcPts val="0"/>
                        </a:spcAft>
                      </a:pPr>
                      <a:r>
                        <a:rPr lang="es-ES" sz="900" cap="all">
                          <a:effectLst/>
                        </a:rPr>
                        <a:t>GASTO VENTAS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1.555.606,79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1.558.730,26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1.561.860,00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8"/>
                  </a:ext>
                </a:extLst>
              </a:tr>
              <a:tr h="201998">
                <a:tc>
                  <a:txBody>
                    <a:bodyPr/>
                    <a:lstStyle/>
                    <a:p>
                      <a:pPr indent="180340" algn="l">
                        <a:lnSpc>
                          <a:spcPct val="150000"/>
                        </a:lnSpc>
                        <a:spcAft>
                          <a:spcPts val="0"/>
                        </a:spcAft>
                      </a:pPr>
                      <a:r>
                        <a:rPr lang="es-ES" sz="900" cap="all">
                          <a:effectLst/>
                        </a:rPr>
                        <a:t>GASTOS FIANCIEROS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209.548,47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143.858,30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71.556,47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09"/>
                  </a:ext>
                </a:extLst>
              </a:tr>
              <a:tr h="201998">
                <a:tc>
                  <a:txBody>
                    <a:bodyPr/>
                    <a:lstStyle/>
                    <a:p>
                      <a:pPr indent="180340" algn="l">
                        <a:lnSpc>
                          <a:spcPct val="150000"/>
                        </a:lnSpc>
                        <a:spcAft>
                          <a:spcPts val="0"/>
                        </a:spcAft>
                      </a:pPr>
                      <a:r>
                        <a:rPr lang="es-ES" sz="900" cap="all">
                          <a:effectLst/>
                        </a:rPr>
                        <a:t>INTERESES BANCARIOS LOCAL</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12.766,96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12.792,60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12.818,28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0"/>
                  </a:ext>
                </a:extLst>
              </a:tr>
              <a:tr h="403995">
                <a:tc>
                  <a:txBody>
                    <a:bodyPr/>
                    <a:lstStyle/>
                    <a:p>
                      <a:pPr indent="180340" algn="l">
                        <a:lnSpc>
                          <a:spcPct val="150000"/>
                        </a:lnSpc>
                        <a:spcAft>
                          <a:spcPts val="0"/>
                        </a:spcAft>
                      </a:pPr>
                      <a:r>
                        <a:rPr lang="es-ES" sz="900" cap="all">
                          <a:effectLst/>
                        </a:rPr>
                        <a:t>INTERESES BANCARIOS LOCAL (BANCO PICHINCHA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196.781,51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131.065,70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58.738,18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1"/>
                  </a:ext>
                </a:extLst>
              </a:tr>
              <a:tr h="201998">
                <a:tc>
                  <a:txBody>
                    <a:bodyPr/>
                    <a:lstStyle/>
                    <a:p>
                      <a:pPr indent="180340" algn="l">
                        <a:lnSpc>
                          <a:spcPct val="150000"/>
                        </a:lnSpc>
                        <a:spcAft>
                          <a:spcPts val="0"/>
                        </a:spcAft>
                      </a:pPr>
                      <a:r>
                        <a:rPr lang="es-ES" sz="900" cap="all">
                          <a:effectLst/>
                        </a:rPr>
                        <a:t>UTILIDAD ANTES DE IMPUESTOS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2.298.377,97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4.859.386,62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8.527.120,82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2"/>
                  </a:ext>
                </a:extLst>
              </a:tr>
              <a:tr h="201998">
                <a:tc>
                  <a:txBody>
                    <a:bodyPr/>
                    <a:lstStyle/>
                    <a:p>
                      <a:pPr indent="180340" algn="l">
                        <a:lnSpc>
                          <a:spcPct val="150000"/>
                        </a:lnSpc>
                        <a:spcAft>
                          <a:spcPts val="0"/>
                        </a:spcAft>
                      </a:pPr>
                      <a:r>
                        <a:rPr lang="es-ES" sz="900" cap="all">
                          <a:effectLst/>
                        </a:rPr>
                        <a:t>15% (PERD.) ANTES IMP. RENTA</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344.756,69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728.907,99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1.279.068,12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3"/>
                  </a:ext>
                </a:extLst>
              </a:tr>
              <a:tr h="201998">
                <a:tc>
                  <a:txBody>
                    <a:bodyPr/>
                    <a:lstStyle/>
                    <a:p>
                      <a:pPr indent="180340" algn="l">
                        <a:lnSpc>
                          <a:spcPct val="150000"/>
                        </a:lnSpc>
                        <a:spcAft>
                          <a:spcPts val="0"/>
                        </a:spcAft>
                      </a:pPr>
                      <a:r>
                        <a:rPr lang="es-ES" sz="900" cap="all">
                          <a:effectLst/>
                        </a:rPr>
                        <a:t>UTILIDAD ANTES IMP.RENTA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1.953.621,27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4.130.478,63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7.248.052,70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4"/>
                  </a:ext>
                </a:extLst>
              </a:tr>
              <a:tr h="201998">
                <a:tc>
                  <a:txBody>
                    <a:bodyPr/>
                    <a:lstStyle/>
                    <a:p>
                      <a:pPr indent="180340" algn="l">
                        <a:lnSpc>
                          <a:spcPct val="150000"/>
                        </a:lnSpc>
                        <a:spcAft>
                          <a:spcPts val="0"/>
                        </a:spcAft>
                      </a:pPr>
                      <a:r>
                        <a:rPr lang="es-ES" sz="900" cap="all">
                          <a:effectLst/>
                        </a:rPr>
                        <a:t>Impuesto a la Renta</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429.796,68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908.705,30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1.594.571,59 </a:t>
                      </a:r>
                      <a:endParaRPr lang="es-EC" sz="900">
                        <a:effectLst/>
                        <a:latin typeface="Times New Roman"/>
                        <a:ea typeface="Calibri"/>
                        <a:cs typeface="Arial"/>
                      </a:endParaRPr>
                    </a:p>
                  </a:txBody>
                  <a:tcPr marL="54465" marR="54465" marT="0" marB="0"/>
                </a:tc>
                <a:extLst>
                  <a:ext uri="{0D108BD9-81ED-4DB2-BD59-A6C34878D82A}">
                    <a16:rowId xmlns:a16="http://schemas.microsoft.com/office/drawing/2014/main" xmlns="" val="10015"/>
                  </a:ext>
                </a:extLst>
              </a:tr>
              <a:tr h="201998">
                <a:tc>
                  <a:txBody>
                    <a:bodyPr/>
                    <a:lstStyle/>
                    <a:p>
                      <a:pPr indent="180340" algn="l">
                        <a:lnSpc>
                          <a:spcPct val="150000"/>
                        </a:lnSpc>
                        <a:spcAft>
                          <a:spcPts val="0"/>
                        </a:spcAft>
                      </a:pPr>
                      <a:r>
                        <a:rPr lang="es-ES" sz="900" cap="all">
                          <a:effectLst/>
                        </a:rPr>
                        <a:t> UTILIDAD NETA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1.523.824,59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a:effectLst/>
                        </a:rPr>
                        <a:t> $        3.221.773,33 </a:t>
                      </a:r>
                      <a:endParaRPr lang="es-EC" sz="900">
                        <a:effectLst/>
                        <a:latin typeface="Times New Roman"/>
                        <a:ea typeface="Calibri"/>
                        <a:cs typeface="Arial"/>
                      </a:endParaRPr>
                    </a:p>
                  </a:txBody>
                  <a:tcPr marL="54465" marR="54465" marT="0" marB="0"/>
                </a:tc>
                <a:tc>
                  <a:txBody>
                    <a:bodyPr/>
                    <a:lstStyle/>
                    <a:p>
                      <a:pPr indent="180340" algn="l">
                        <a:lnSpc>
                          <a:spcPct val="150000"/>
                        </a:lnSpc>
                        <a:spcAft>
                          <a:spcPts val="0"/>
                        </a:spcAft>
                      </a:pPr>
                      <a:r>
                        <a:rPr lang="es-ES" sz="900" dirty="0">
                          <a:effectLst/>
                        </a:rPr>
                        <a:t> $        5.653.481,10 </a:t>
                      </a:r>
                      <a:endParaRPr lang="es-EC" sz="900" dirty="0">
                        <a:effectLst/>
                        <a:latin typeface="Times New Roman"/>
                        <a:ea typeface="Calibri"/>
                        <a:cs typeface="Arial"/>
                      </a:endParaRPr>
                    </a:p>
                  </a:txBody>
                  <a:tcPr marL="54465" marR="54465" marT="0" marB="0"/>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2604337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7" name="Rectangle 1"/>
          <p:cNvSpPr>
            <a:spLocks noChangeArrowheads="1"/>
          </p:cNvSpPr>
          <p:nvPr/>
        </p:nvSpPr>
        <p:spPr bwMode="auto">
          <a:xfrm>
            <a:off x="2230438" y="35036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953989104"/>
              </p:ext>
            </p:extLst>
          </p:nvPr>
        </p:nvGraphicFramePr>
        <p:xfrm>
          <a:off x="2104538" y="628527"/>
          <a:ext cx="7731125" cy="2057400"/>
        </p:xfrm>
        <a:graphic>
          <a:graphicData uri="http://schemas.openxmlformats.org/drawingml/2006/table">
            <a:tbl>
              <a:tblPr firstRow="1" firstCol="1" bandRow="1">
                <a:tableStyleId>{1FECB4D8-DB02-4DC6-A0A2-4F2EBAE1DC90}</a:tableStyleId>
              </a:tblPr>
              <a:tblGrid>
                <a:gridCol w="1517893">
                  <a:extLst>
                    <a:ext uri="{9D8B030D-6E8A-4147-A177-3AD203B41FA5}">
                      <a16:colId xmlns:a16="http://schemas.microsoft.com/office/drawing/2014/main" xmlns="" val="20000"/>
                    </a:ext>
                  </a:extLst>
                </a:gridCol>
                <a:gridCol w="2550225">
                  <a:extLst>
                    <a:ext uri="{9D8B030D-6E8A-4147-A177-3AD203B41FA5}">
                      <a16:colId xmlns:a16="http://schemas.microsoft.com/office/drawing/2014/main" xmlns="" val="20001"/>
                    </a:ext>
                  </a:extLst>
                </a:gridCol>
                <a:gridCol w="1866294">
                  <a:extLst>
                    <a:ext uri="{9D8B030D-6E8A-4147-A177-3AD203B41FA5}">
                      <a16:colId xmlns:a16="http://schemas.microsoft.com/office/drawing/2014/main" xmlns="" val="20002"/>
                    </a:ext>
                  </a:extLst>
                </a:gridCol>
                <a:gridCol w="1796713">
                  <a:extLst>
                    <a:ext uri="{9D8B030D-6E8A-4147-A177-3AD203B41FA5}">
                      <a16:colId xmlns:a16="http://schemas.microsoft.com/office/drawing/2014/main" xmlns="" val="20003"/>
                    </a:ext>
                  </a:extLst>
                </a:gridCol>
              </a:tblGrid>
              <a:tr h="200025">
                <a:tc gridSpan="4">
                  <a:txBody>
                    <a:bodyPr/>
                    <a:lstStyle/>
                    <a:p>
                      <a:pPr indent="180340" algn="ctr">
                        <a:lnSpc>
                          <a:spcPct val="150000"/>
                        </a:lnSpc>
                        <a:spcAft>
                          <a:spcPts val="0"/>
                        </a:spcAft>
                      </a:pPr>
                      <a:r>
                        <a:rPr lang="es-ES" sz="1000" dirty="0">
                          <a:effectLst/>
                        </a:rPr>
                        <a:t>VALOR ACTUAL NETO</a:t>
                      </a:r>
                      <a:endParaRPr lang="es-EC" sz="1200" dirty="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200025">
                <a:tc gridSpan="4">
                  <a:txBody>
                    <a:bodyPr/>
                    <a:lstStyle/>
                    <a:p>
                      <a:pPr indent="180340" algn="ctr">
                        <a:lnSpc>
                          <a:spcPct val="150000"/>
                        </a:lnSpc>
                        <a:spcAft>
                          <a:spcPts val="0"/>
                        </a:spcAft>
                      </a:pPr>
                      <a:r>
                        <a:rPr lang="es-ES" sz="1000">
                          <a:effectLst/>
                        </a:rPr>
                        <a:t>EN DÓLARES.</a:t>
                      </a:r>
                      <a:endParaRPr lang="es-EC" sz="120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1"/>
                  </a:ext>
                </a:extLst>
              </a:tr>
              <a:tr h="200025">
                <a:tc gridSpan="4">
                  <a:txBody>
                    <a:bodyPr/>
                    <a:lstStyle/>
                    <a:p>
                      <a:pPr indent="180340" algn="ctr">
                        <a:lnSpc>
                          <a:spcPct val="150000"/>
                        </a:lnSpc>
                        <a:spcAft>
                          <a:spcPts val="0"/>
                        </a:spcAft>
                      </a:pPr>
                      <a:r>
                        <a:rPr lang="es-ES" sz="1000">
                          <a:effectLst/>
                        </a:rPr>
                        <a:t>VALOR ACTUAL NETO (INVERSIONISTA)</a:t>
                      </a:r>
                      <a:endParaRPr lang="es-EC" sz="120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2"/>
                  </a:ext>
                </a:extLst>
              </a:tr>
              <a:tr h="200025">
                <a:tc>
                  <a:txBody>
                    <a:bodyPr/>
                    <a:lstStyle/>
                    <a:p>
                      <a:pPr indent="180340" algn="ctr">
                        <a:lnSpc>
                          <a:spcPct val="150000"/>
                        </a:lnSpc>
                        <a:spcAft>
                          <a:spcPts val="0"/>
                        </a:spcAft>
                      </a:pPr>
                      <a:r>
                        <a:rPr lang="es-ES" sz="1000">
                          <a:effectLst/>
                        </a:rPr>
                        <a:t>AÑOS</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000">
                          <a:effectLst/>
                        </a:rPr>
                        <a:t>FNC</a:t>
                      </a:r>
                      <a:endParaRPr lang="es-EC" sz="120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000" dirty="0">
                          <a:effectLst/>
                        </a:rPr>
                        <a:t>(1+i)^n</a:t>
                      </a:r>
                      <a:endParaRPr lang="es-EC" sz="1200" dirty="0">
                        <a:effectLst/>
                        <a:latin typeface="Times New Roman"/>
                        <a:ea typeface="Calibri"/>
                        <a:cs typeface="Arial"/>
                      </a:endParaRPr>
                    </a:p>
                  </a:txBody>
                  <a:tcPr marL="44450" marR="44450" marT="0" marB="0" anchor="b"/>
                </a:tc>
                <a:tc>
                  <a:txBody>
                    <a:bodyPr/>
                    <a:lstStyle/>
                    <a:p>
                      <a:pPr indent="180340" algn="ctr">
                        <a:lnSpc>
                          <a:spcPct val="150000"/>
                        </a:lnSpc>
                        <a:spcAft>
                          <a:spcPts val="0"/>
                        </a:spcAft>
                      </a:pPr>
                      <a:r>
                        <a:rPr lang="es-ES" sz="1000">
                          <a:effectLst/>
                        </a:rPr>
                        <a:t>VALOR ACTUAL</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3"/>
                  </a:ext>
                </a:extLst>
              </a:tr>
              <a:tr h="200025">
                <a:tc>
                  <a:txBody>
                    <a:bodyPr/>
                    <a:lstStyle/>
                    <a:p>
                      <a:pPr indent="180340" algn="r">
                        <a:lnSpc>
                          <a:spcPct val="150000"/>
                        </a:lnSpc>
                        <a:spcAft>
                          <a:spcPts val="0"/>
                        </a:spcAft>
                      </a:pPr>
                      <a:r>
                        <a:rPr lang="es-ES" sz="1000">
                          <a:effectLst/>
                        </a:rPr>
                        <a:t>0</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-2.549.849,72</a:t>
                      </a:r>
                      <a:endParaRPr lang="es-EC" sz="1200">
                        <a:effectLst/>
                        <a:latin typeface="Times New Roman"/>
                        <a:ea typeface="Calibri"/>
                        <a:cs typeface="Arial"/>
                      </a:endParaRPr>
                    </a:p>
                  </a:txBody>
                  <a:tcPr marL="44450" marR="44450" marT="0" marB="0" anchor="b"/>
                </a:tc>
                <a:tc>
                  <a:txBody>
                    <a:bodyPr/>
                    <a:lstStyle/>
                    <a:p>
                      <a:pPr indent="180340" algn="l">
                        <a:lnSpc>
                          <a:spcPct val="150000"/>
                        </a:lnSpc>
                        <a:spcAft>
                          <a:spcPts val="0"/>
                        </a:spcAft>
                      </a:pPr>
                      <a:r>
                        <a:rPr lang="es-ES" sz="1000">
                          <a:effectLst/>
                        </a:rPr>
                        <a:t> </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-2.549.849,72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4"/>
                  </a:ext>
                </a:extLst>
              </a:tr>
              <a:tr h="200025">
                <a:tc>
                  <a:txBody>
                    <a:bodyPr/>
                    <a:lstStyle/>
                    <a:p>
                      <a:pPr indent="180340" algn="r">
                        <a:lnSpc>
                          <a:spcPct val="150000"/>
                        </a:lnSpc>
                        <a:spcAft>
                          <a:spcPts val="0"/>
                        </a:spcAft>
                      </a:pPr>
                      <a:r>
                        <a:rPr lang="es-ES" sz="1000">
                          <a:effectLst/>
                        </a:rPr>
                        <a:t>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870.656,19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1,10</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792.802,94</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5"/>
                  </a:ext>
                </a:extLst>
              </a:tr>
              <a:tr h="200025">
                <a:tc>
                  <a:txBody>
                    <a:bodyPr/>
                    <a:lstStyle/>
                    <a:p>
                      <a:pPr indent="180340" algn="r">
                        <a:lnSpc>
                          <a:spcPct val="150000"/>
                        </a:lnSpc>
                        <a:spcAft>
                          <a:spcPts val="0"/>
                        </a:spcAft>
                      </a:pPr>
                      <a:r>
                        <a:rPr lang="es-ES" sz="1000">
                          <a:effectLst/>
                        </a:rPr>
                        <a:t>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2.502.889,13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1,21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2.075.289,71</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6"/>
                  </a:ext>
                </a:extLst>
              </a:tr>
              <a:tr h="200025">
                <a:tc>
                  <a:txBody>
                    <a:bodyPr/>
                    <a:lstStyle/>
                    <a:p>
                      <a:pPr indent="180340" algn="r">
                        <a:lnSpc>
                          <a:spcPct val="150000"/>
                        </a:lnSpc>
                        <a:spcAft>
                          <a:spcPts val="0"/>
                        </a:spcAft>
                      </a:pPr>
                      <a:r>
                        <a:rPr lang="es-ES" sz="1000">
                          <a:effectLst/>
                        </a:rPr>
                        <a:t>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4.862.269,38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1,32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1000">
                          <a:effectLst/>
                        </a:rPr>
                        <a:t>3.671.087,18</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7"/>
                  </a:ext>
                </a:extLst>
              </a:tr>
              <a:tr h="200025">
                <a:tc gridSpan="3">
                  <a:txBody>
                    <a:bodyPr/>
                    <a:lstStyle/>
                    <a:p>
                      <a:pPr indent="180340" algn="r">
                        <a:lnSpc>
                          <a:spcPct val="150000"/>
                        </a:lnSpc>
                        <a:spcAft>
                          <a:spcPts val="0"/>
                        </a:spcAft>
                      </a:pPr>
                      <a:r>
                        <a:rPr lang="es-ES" sz="1000">
                          <a:effectLst/>
                        </a:rPr>
                        <a:t>TOTAL</a:t>
                      </a:r>
                      <a:endParaRPr lang="es-EC" sz="120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a:txBody>
                    <a:bodyPr/>
                    <a:lstStyle/>
                    <a:p>
                      <a:pPr indent="180340" algn="r">
                        <a:lnSpc>
                          <a:spcPct val="150000"/>
                        </a:lnSpc>
                        <a:spcAft>
                          <a:spcPts val="0"/>
                        </a:spcAft>
                      </a:pPr>
                      <a:r>
                        <a:rPr lang="es-ES" sz="1000" dirty="0">
                          <a:effectLst/>
                        </a:rPr>
                        <a:t>3.989.330,12</a:t>
                      </a:r>
                      <a:endParaRPr lang="es-EC" sz="1200" dirty="0">
                        <a:effectLst/>
                        <a:latin typeface="Times New Roman"/>
                        <a:ea typeface="Calibri"/>
                        <a:cs typeface="Arial"/>
                      </a:endParaRPr>
                    </a:p>
                  </a:txBody>
                  <a:tcPr marL="44450" marR="44450" marT="0" marB="0" anchor="b"/>
                </a:tc>
                <a:extLst>
                  <a:ext uri="{0D108BD9-81ED-4DB2-BD59-A6C34878D82A}">
                    <a16:rowId xmlns:a16="http://schemas.microsoft.com/office/drawing/2014/main" xmlns="" val="10008"/>
                  </a:ext>
                </a:extLst>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216850804"/>
              </p:ext>
            </p:extLst>
          </p:nvPr>
        </p:nvGraphicFramePr>
        <p:xfrm>
          <a:off x="2230438" y="3525202"/>
          <a:ext cx="7731125" cy="1515722"/>
        </p:xfrm>
        <a:graphic>
          <a:graphicData uri="http://schemas.openxmlformats.org/drawingml/2006/table">
            <a:tbl>
              <a:tblPr firstRow="1" firstCol="1" bandRow="1">
                <a:tableStyleId>{1FECB4D8-DB02-4DC6-A0A2-4F2EBAE1DC90}</a:tableStyleId>
              </a:tblPr>
              <a:tblGrid>
                <a:gridCol w="1159669">
                  <a:extLst>
                    <a:ext uri="{9D8B030D-6E8A-4147-A177-3AD203B41FA5}">
                      <a16:colId xmlns:a16="http://schemas.microsoft.com/office/drawing/2014/main" xmlns="" val="20000"/>
                    </a:ext>
                  </a:extLst>
                </a:gridCol>
                <a:gridCol w="1805991">
                  <a:extLst>
                    <a:ext uri="{9D8B030D-6E8A-4147-A177-3AD203B41FA5}">
                      <a16:colId xmlns:a16="http://schemas.microsoft.com/office/drawing/2014/main" xmlns="" val="20001"/>
                    </a:ext>
                  </a:extLst>
                </a:gridCol>
                <a:gridCol w="2447674">
                  <a:extLst>
                    <a:ext uri="{9D8B030D-6E8A-4147-A177-3AD203B41FA5}">
                      <a16:colId xmlns:a16="http://schemas.microsoft.com/office/drawing/2014/main" xmlns="" val="20002"/>
                    </a:ext>
                  </a:extLst>
                </a:gridCol>
                <a:gridCol w="2317791">
                  <a:extLst>
                    <a:ext uri="{9D8B030D-6E8A-4147-A177-3AD203B41FA5}">
                      <a16:colId xmlns:a16="http://schemas.microsoft.com/office/drawing/2014/main" xmlns="" val="20003"/>
                    </a:ext>
                  </a:extLst>
                </a:gridCol>
              </a:tblGrid>
              <a:tr h="233245">
                <a:tc gridSpan="4">
                  <a:txBody>
                    <a:bodyPr/>
                    <a:lstStyle/>
                    <a:p>
                      <a:pPr indent="180340" algn="ctr">
                        <a:lnSpc>
                          <a:spcPct val="150000"/>
                        </a:lnSpc>
                        <a:spcAft>
                          <a:spcPts val="0"/>
                        </a:spcAft>
                      </a:pPr>
                      <a:r>
                        <a:rPr lang="es-ES" sz="900" dirty="0">
                          <a:effectLst/>
                        </a:rPr>
                        <a:t>PERÍODO DE RECUPERACIÓN DE LA INVERSIÓN</a:t>
                      </a:r>
                      <a:endParaRPr lang="es-EC" sz="1200" dirty="0">
                        <a:effectLst/>
                        <a:latin typeface="Times New Roman"/>
                        <a:ea typeface="Calibri"/>
                        <a:cs typeface="Arial"/>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349497">
                <a:tc>
                  <a:txBody>
                    <a:bodyPr/>
                    <a:lstStyle/>
                    <a:p>
                      <a:pPr indent="180340" algn="ctr">
                        <a:lnSpc>
                          <a:spcPct val="150000"/>
                        </a:lnSpc>
                        <a:spcAft>
                          <a:spcPts val="0"/>
                        </a:spcAft>
                      </a:pPr>
                      <a:r>
                        <a:rPr lang="es-ES" sz="900">
                          <a:effectLst/>
                        </a:rPr>
                        <a:t>AÑOS</a:t>
                      </a:r>
                      <a:endParaRPr lang="es-EC" sz="1200">
                        <a:effectLst/>
                        <a:latin typeface="Times New Roman"/>
                        <a:ea typeface="Calibri"/>
                        <a:cs typeface="Arial"/>
                      </a:endParaRPr>
                    </a:p>
                  </a:txBody>
                  <a:tcPr marL="44450" marR="44450" marT="0" marB="0" anchor="ctr"/>
                </a:tc>
                <a:tc>
                  <a:txBody>
                    <a:bodyPr/>
                    <a:lstStyle/>
                    <a:p>
                      <a:pPr indent="180340" algn="ctr">
                        <a:lnSpc>
                          <a:spcPct val="150000"/>
                        </a:lnSpc>
                        <a:spcAft>
                          <a:spcPts val="0"/>
                        </a:spcAft>
                      </a:pPr>
                      <a:r>
                        <a:rPr lang="es-ES" sz="900">
                          <a:effectLst/>
                        </a:rPr>
                        <a:t>FNC</a:t>
                      </a:r>
                      <a:endParaRPr lang="es-EC" sz="1200">
                        <a:effectLst/>
                        <a:latin typeface="Times New Roman"/>
                        <a:ea typeface="Calibri"/>
                        <a:cs typeface="Arial"/>
                      </a:endParaRPr>
                    </a:p>
                  </a:txBody>
                  <a:tcPr marL="44450" marR="44450" marT="0" marB="0" anchor="ctr"/>
                </a:tc>
                <a:tc>
                  <a:txBody>
                    <a:bodyPr/>
                    <a:lstStyle/>
                    <a:p>
                      <a:pPr indent="180340" algn="ctr">
                        <a:lnSpc>
                          <a:spcPct val="150000"/>
                        </a:lnSpc>
                        <a:spcAft>
                          <a:spcPts val="0"/>
                        </a:spcAft>
                      </a:pPr>
                      <a:r>
                        <a:rPr lang="es-ES" sz="900">
                          <a:effectLst/>
                        </a:rPr>
                        <a:t>FNC ACTUALIZADO</a:t>
                      </a:r>
                      <a:endParaRPr lang="es-EC" sz="1200">
                        <a:effectLst/>
                        <a:latin typeface="Times New Roman"/>
                        <a:ea typeface="Calibri"/>
                        <a:cs typeface="Arial"/>
                      </a:endParaRPr>
                    </a:p>
                  </a:txBody>
                  <a:tcPr marL="44450" marR="44450" marT="0" marB="0" anchor="ctr"/>
                </a:tc>
                <a:tc>
                  <a:txBody>
                    <a:bodyPr/>
                    <a:lstStyle/>
                    <a:p>
                      <a:pPr indent="180340" algn="ctr">
                        <a:lnSpc>
                          <a:spcPct val="150000"/>
                        </a:lnSpc>
                        <a:spcAft>
                          <a:spcPts val="0"/>
                        </a:spcAft>
                      </a:pPr>
                      <a:r>
                        <a:rPr lang="es-ES" sz="900" dirty="0">
                          <a:effectLst/>
                        </a:rPr>
                        <a:t>FNC ACTUALIZADO ACUMULADO</a:t>
                      </a:r>
                      <a:endParaRPr lang="es-EC" sz="1200" dirty="0">
                        <a:effectLst/>
                        <a:latin typeface="Times New Roman"/>
                        <a:ea typeface="Calibri"/>
                        <a:cs typeface="Arial"/>
                      </a:endParaRPr>
                    </a:p>
                  </a:txBody>
                  <a:tcPr marL="44450" marR="44450" marT="0" marB="0" anchor="ctr"/>
                </a:tc>
                <a:extLst>
                  <a:ext uri="{0D108BD9-81ED-4DB2-BD59-A6C34878D82A}">
                    <a16:rowId xmlns:a16="http://schemas.microsoft.com/office/drawing/2014/main" xmlns="" val="10001"/>
                  </a:ext>
                </a:extLst>
              </a:tr>
              <a:tr h="233245">
                <a:tc>
                  <a:txBody>
                    <a:bodyPr/>
                    <a:lstStyle/>
                    <a:p>
                      <a:pPr indent="180340" algn="ctr">
                        <a:lnSpc>
                          <a:spcPct val="150000"/>
                        </a:lnSpc>
                        <a:spcAft>
                          <a:spcPts val="0"/>
                        </a:spcAft>
                      </a:pPr>
                      <a:r>
                        <a:rPr lang="es-ES" sz="900">
                          <a:effectLst/>
                        </a:rPr>
                        <a:t>0</a:t>
                      </a:r>
                      <a:endParaRPr lang="es-EC" sz="1200">
                        <a:effectLst/>
                        <a:latin typeface="Times New Roman"/>
                        <a:ea typeface="Calibri"/>
                        <a:cs typeface="Arial"/>
                      </a:endParaRPr>
                    </a:p>
                  </a:txBody>
                  <a:tcPr marL="44450" marR="44450" marT="0" marB="0" anchor="ctr"/>
                </a:tc>
                <a:tc>
                  <a:txBody>
                    <a:bodyPr/>
                    <a:lstStyle/>
                    <a:p>
                      <a:pPr indent="180340" algn="r">
                        <a:lnSpc>
                          <a:spcPct val="150000"/>
                        </a:lnSpc>
                        <a:spcAft>
                          <a:spcPts val="0"/>
                        </a:spcAft>
                      </a:pPr>
                      <a:r>
                        <a:rPr lang="es-ES" sz="900" dirty="0">
                          <a:effectLst/>
                        </a:rPr>
                        <a:t>-2.549.849,72</a:t>
                      </a:r>
                      <a:endParaRPr lang="es-EC" sz="1200" dirty="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-2.549.849,72</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-2.549.849,72</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2"/>
                  </a:ext>
                </a:extLst>
              </a:tr>
              <a:tr h="233245">
                <a:tc>
                  <a:txBody>
                    <a:bodyPr/>
                    <a:lstStyle/>
                    <a:p>
                      <a:pPr indent="180340" algn="ctr">
                        <a:lnSpc>
                          <a:spcPct val="150000"/>
                        </a:lnSpc>
                        <a:spcAft>
                          <a:spcPts val="0"/>
                        </a:spcAft>
                      </a:pPr>
                      <a:r>
                        <a:rPr lang="es-ES" sz="900">
                          <a:effectLst/>
                        </a:rPr>
                        <a:t>1</a:t>
                      </a:r>
                      <a:endParaRPr lang="es-EC" sz="1200">
                        <a:effectLst/>
                        <a:latin typeface="Times New Roman"/>
                        <a:ea typeface="Calibri"/>
                        <a:cs typeface="Arial"/>
                      </a:endParaRPr>
                    </a:p>
                  </a:txBody>
                  <a:tcPr marL="44450" marR="44450" marT="0" marB="0" anchor="ctr"/>
                </a:tc>
                <a:tc>
                  <a:txBody>
                    <a:bodyPr/>
                    <a:lstStyle/>
                    <a:p>
                      <a:pPr indent="180340" algn="r">
                        <a:lnSpc>
                          <a:spcPct val="150000"/>
                        </a:lnSpc>
                        <a:spcAft>
                          <a:spcPts val="0"/>
                        </a:spcAft>
                      </a:pPr>
                      <a:r>
                        <a:rPr lang="es-ES" sz="900">
                          <a:effectLst/>
                        </a:rPr>
                        <a:t>870.656,19</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792.802,94</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-1.757.046,77</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3"/>
                  </a:ext>
                </a:extLst>
              </a:tr>
              <a:tr h="233245">
                <a:tc>
                  <a:txBody>
                    <a:bodyPr/>
                    <a:lstStyle/>
                    <a:p>
                      <a:pPr indent="180340" algn="ctr">
                        <a:lnSpc>
                          <a:spcPct val="150000"/>
                        </a:lnSpc>
                        <a:spcAft>
                          <a:spcPts val="0"/>
                        </a:spcAft>
                      </a:pPr>
                      <a:r>
                        <a:rPr lang="es-ES" sz="900">
                          <a:effectLst/>
                        </a:rPr>
                        <a:t>2</a:t>
                      </a:r>
                      <a:endParaRPr lang="es-EC" sz="1200">
                        <a:effectLst/>
                        <a:latin typeface="Times New Roman"/>
                        <a:ea typeface="Calibri"/>
                        <a:cs typeface="Arial"/>
                      </a:endParaRPr>
                    </a:p>
                  </a:txBody>
                  <a:tcPr marL="44450" marR="44450" marT="0" marB="0" anchor="ctr"/>
                </a:tc>
                <a:tc>
                  <a:txBody>
                    <a:bodyPr/>
                    <a:lstStyle/>
                    <a:p>
                      <a:pPr indent="180340" algn="r">
                        <a:lnSpc>
                          <a:spcPct val="150000"/>
                        </a:lnSpc>
                        <a:spcAft>
                          <a:spcPts val="0"/>
                        </a:spcAft>
                      </a:pPr>
                      <a:r>
                        <a:rPr lang="es-ES" sz="900">
                          <a:effectLst/>
                        </a:rPr>
                        <a:t>2.502.889,13</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2.075.289,71</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318.242,94</a:t>
                      </a:r>
                      <a:endParaRPr lang="es-EC" sz="1200">
                        <a:effectLst/>
                        <a:latin typeface="Times New Roman"/>
                        <a:ea typeface="Calibri"/>
                        <a:cs typeface="Arial"/>
                      </a:endParaRPr>
                    </a:p>
                  </a:txBody>
                  <a:tcPr marL="44450" marR="44450" marT="0" marB="0" anchor="b"/>
                </a:tc>
                <a:extLst>
                  <a:ext uri="{0D108BD9-81ED-4DB2-BD59-A6C34878D82A}">
                    <a16:rowId xmlns:a16="http://schemas.microsoft.com/office/drawing/2014/main" xmlns="" val="10004"/>
                  </a:ext>
                </a:extLst>
              </a:tr>
              <a:tr h="233245">
                <a:tc>
                  <a:txBody>
                    <a:bodyPr/>
                    <a:lstStyle/>
                    <a:p>
                      <a:pPr indent="180340" algn="ctr">
                        <a:lnSpc>
                          <a:spcPct val="150000"/>
                        </a:lnSpc>
                        <a:spcAft>
                          <a:spcPts val="0"/>
                        </a:spcAft>
                      </a:pPr>
                      <a:r>
                        <a:rPr lang="es-ES" sz="900">
                          <a:effectLst/>
                        </a:rPr>
                        <a:t>3</a:t>
                      </a:r>
                      <a:endParaRPr lang="es-EC" sz="1200">
                        <a:effectLst/>
                        <a:latin typeface="Times New Roman"/>
                        <a:ea typeface="Calibri"/>
                        <a:cs typeface="Arial"/>
                      </a:endParaRPr>
                    </a:p>
                  </a:txBody>
                  <a:tcPr marL="44450" marR="44450" marT="0" marB="0" anchor="ctr"/>
                </a:tc>
                <a:tc>
                  <a:txBody>
                    <a:bodyPr/>
                    <a:lstStyle/>
                    <a:p>
                      <a:pPr indent="180340" algn="r">
                        <a:lnSpc>
                          <a:spcPct val="150000"/>
                        </a:lnSpc>
                        <a:spcAft>
                          <a:spcPts val="0"/>
                        </a:spcAft>
                      </a:pPr>
                      <a:r>
                        <a:rPr lang="es-ES" sz="900">
                          <a:effectLst/>
                        </a:rPr>
                        <a:t>4.862.269,38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a:effectLst/>
                        </a:rPr>
                        <a:t>3.671.087,18</a:t>
                      </a:r>
                      <a:endParaRPr lang="es-EC" sz="1200">
                        <a:effectLst/>
                        <a:latin typeface="Times New Roman"/>
                        <a:ea typeface="Calibri"/>
                        <a:cs typeface="Arial"/>
                      </a:endParaRPr>
                    </a:p>
                  </a:txBody>
                  <a:tcPr marL="44450" marR="44450" marT="0" marB="0" anchor="b"/>
                </a:tc>
                <a:tc>
                  <a:txBody>
                    <a:bodyPr/>
                    <a:lstStyle/>
                    <a:p>
                      <a:pPr indent="180340" algn="r">
                        <a:lnSpc>
                          <a:spcPct val="150000"/>
                        </a:lnSpc>
                        <a:spcAft>
                          <a:spcPts val="0"/>
                        </a:spcAft>
                      </a:pPr>
                      <a:r>
                        <a:rPr lang="es-ES" sz="900" dirty="0">
                          <a:effectLst/>
                        </a:rPr>
                        <a:t>3.989.330,12</a:t>
                      </a:r>
                      <a:endParaRPr lang="es-EC" sz="1200" dirty="0">
                        <a:effectLst/>
                        <a:latin typeface="Times New Roman"/>
                        <a:ea typeface="Calibri"/>
                        <a:cs typeface="Arial"/>
                      </a:endParaRPr>
                    </a:p>
                  </a:txBody>
                  <a:tcPr marL="44450" marR="44450" marT="0" marB="0" anchor="b"/>
                </a:tc>
                <a:extLst>
                  <a:ext uri="{0D108BD9-81ED-4DB2-BD59-A6C34878D82A}">
                    <a16:rowId xmlns:a16="http://schemas.microsoft.com/office/drawing/2014/main" xmlns="" val="10005"/>
                  </a:ext>
                </a:extLst>
              </a:tr>
            </a:tbl>
          </a:graphicData>
        </a:graphic>
      </p:graphicFrame>
      <p:sp>
        <p:nvSpPr>
          <p:cNvPr id="10" name="9 Rectángulo"/>
          <p:cNvSpPr/>
          <p:nvPr/>
        </p:nvSpPr>
        <p:spPr>
          <a:xfrm>
            <a:off x="1500554" y="2813538"/>
            <a:ext cx="9495692" cy="48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a:t>que la inversión efectuada para la recapitalización del capital de trabajo por medio de financiamiento de fuentes externas proporciono un VAN positivo de $3.989.330.12 anuales.</a:t>
            </a:r>
          </a:p>
        </p:txBody>
      </p:sp>
      <p:sp>
        <p:nvSpPr>
          <p:cNvPr id="11" name="10 Rectángulo"/>
          <p:cNvSpPr/>
          <p:nvPr/>
        </p:nvSpPr>
        <p:spPr>
          <a:xfrm>
            <a:off x="1500554" y="5369168"/>
            <a:ext cx="9495692" cy="4806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a:t>El periodo de recuperación evidencia que el tiempo que tardara en recuperase la inversión asciende 20 meses </a:t>
            </a:r>
          </a:p>
        </p:txBody>
      </p:sp>
      <p:sp>
        <p:nvSpPr>
          <p:cNvPr id="12" name="11 Rectángulo redondeado"/>
          <p:cNvSpPr/>
          <p:nvPr/>
        </p:nvSpPr>
        <p:spPr>
          <a:xfrm>
            <a:off x="202019" y="1244009"/>
            <a:ext cx="1435395" cy="1414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100" dirty="0">
                <a:solidFill>
                  <a:schemeClr val="tx1"/>
                </a:solidFill>
              </a:rPr>
              <a:t>con una TIR del 64%, es decir que la inversión efectuada en el capital de trabajo va a generar las utilidades esperadas </a:t>
            </a:r>
          </a:p>
        </p:txBody>
      </p:sp>
    </p:spTree>
    <p:extLst>
      <p:ext uri="{BB962C8B-B14F-4D97-AF65-F5344CB8AC3E}">
        <p14:creationId xmlns:p14="http://schemas.microsoft.com/office/powerpoint/2010/main" val="783039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3 Marcador de número de diapositiva"/>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
        <p:nvSpPr>
          <p:cNvPr id="5" name="4 CuadroTexto"/>
          <p:cNvSpPr txBox="1"/>
          <p:nvPr/>
        </p:nvSpPr>
        <p:spPr>
          <a:xfrm>
            <a:off x="2179674" y="2573079"/>
            <a:ext cx="6443331" cy="1446550"/>
          </a:xfrm>
          <a:prstGeom prst="rect">
            <a:avLst/>
          </a:prstGeom>
          <a:noFill/>
        </p:spPr>
        <p:txBody>
          <a:bodyPr wrap="square" rtlCol="0">
            <a:spAutoFit/>
          </a:bodyPr>
          <a:lstStyle/>
          <a:p>
            <a:pPr algn="ctr"/>
            <a:r>
              <a:rPr lang="es-EC" sz="8800" dirty="0"/>
              <a:t>GRACIAS</a:t>
            </a:r>
          </a:p>
        </p:txBody>
      </p:sp>
    </p:spTree>
    <p:extLst>
      <p:ext uri="{BB962C8B-B14F-4D97-AF65-F5344CB8AC3E}">
        <p14:creationId xmlns:p14="http://schemas.microsoft.com/office/powerpoint/2010/main" val="386110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542461258"/>
              </p:ext>
            </p:extLst>
          </p:nvPr>
        </p:nvGraphicFramePr>
        <p:xfrm>
          <a:off x="1644340" y="1007442"/>
          <a:ext cx="8128000" cy="1887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263148635"/>
              </p:ext>
            </p:extLst>
          </p:nvPr>
        </p:nvGraphicFramePr>
        <p:xfrm>
          <a:off x="911424" y="3085691"/>
          <a:ext cx="10177131" cy="2893690"/>
        </p:xfrm>
        <a:graphic>
          <a:graphicData uri="http://schemas.openxmlformats.org/drawingml/2006/table">
            <a:tbl>
              <a:tblPr firstRow="1" firstCol="1" bandRow="1">
                <a:tableStyleId>{C083E6E3-FA7D-4D7B-A595-EF9225AFEA82}</a:tableStyleId>
              </a:tblPr>
              <a:tblGrid>
                <a:gridCol w="5502039">
                  <a:extLst>
                    <a:ext uri="{9D8B030D-6E8A-4147-A177-3AD203B41FA5}">
                      <a16:colId xmlns:a16="http://schemas.microsoft.com/office/drawing/2014/main" xmlns="" val="20000"/>
                    </a:ext>
                  </a:extLst>
                </a:gridCol>
                <a:gridCol w="1767340">
                  <a:extLst>
                    <a:ext uri="{9D8B030D-6E8A-4147-A177-3AD203B41FA5}">
                      <a16:colId xmlns:a16="http://schemas.microsoft.com/office/drawing/2014/main" xmlns="" val="20001"/>
                    </a:ext>
                  </a:extLst>
                </a:gridCol>
                <a:gridCol w="1453876">
                  <a:extLst>
                    <a:ext uri="{9D8B030D-6E8A-4147-A177-3AD203B41FA5}">
                      <a16:colId xmlns:a16="http://schemas.microsoft.com/office/drawing/2014/main" xmlns="" val="20002"/>
                    </a:ext>
                  </a:extLst>
                </a:gridCol>
                <a:gridCol w="1453876">
                  <a:extLst>
                    <a:ext uri="{9D8B030D-6E8A-4147-A177-3AD203B41FA5}">
                      <a16:colId xmlns:a16="http://schemas.microsoft.com/office/drawing/2014/main" xmlns="" val="20003"/>
                    </a:ext>
                  </a:extLst>
                </a:gridCol>
              </a:tblGrid>
              <a:tr h="578738">
                <a:tc>
                  <a:txBody>
                    <a:bodyPr/>
                    <a:lstStyle/>
                    <a:p>
                      <a:pPr indent="21590" algn="ctr">
                        <a:lnSpc>
                          <a:spcPct val="150000"/>
                        </a:lnSpc>
                        <a:spcAft>
                          <a:spcPts val="0"/>
                        </a:spcAft>
                      </a:pPr>
                      <a:r>
                        <a:rPr lang="es-EC" sz="1200" dirty="0">
                          <a:effectLst/>
                        </a:rPr>
                        <a:t>RAZON SOCIAL</a:t>
                      </a:r>
                      <a:endParaRPr lang="es-EC" sz="1200" dirty="0">
                        <a:effectLst/>
                        <a:latin typeface="Times New Roman"/>
                        <a:ea typeface="Calibri"/>
                        <a:cs typeface="Times New Roman"/>
                      </a:endParaRPr>
                    </a:p>
                  </a:txBody>
                  <a:tcPr marT="0" marB="0"/>
                </a:tc>
                <a:tc>
                  <a:txBody>
                    <a:bodyPr/>
                    <a:lstStyle/>
                    <a:p>
                      <a:pPr indent="21590" algn="ctr">
                        <a:lnSpc>
                          <a:spcPct val="150000"/>
                        </a:lnSpc>
                        <a:spcAft>
                          <a:spcPts val="0"/>
                        </a:spcAft>
                      </a:pPr>
                      <a:r>
                        <a:rPr lang="es-EC" sz="1200" dirty="0">
                          <a:effectLst/>
                        </a:rPr>
                        <a:t>PROVINCIA</a:t>
                      </a:r>
                      <a:endParaRPr lang="es-EC" sz="1200" dirty="0">
                        <a:effectLst/>
                        <a:latin typeface="Times New Roman"/>
                        <a:ea typeface="Calibri"/>
                        <a:cs typeface="Times New Roman"/>
                      </a:endParaRPr>
                    </a:p>
                  </a:txBody>
                  <a:tcPr marT="0" marB="0"/>
                </a:tc>
                <a:tc>
                  <a:txBody>
                    <a:bodyPr/>
                    <a:lstStyle/>
                    <a:p>
                      <a:pPr indent="21590" algn="ctr">
                        <a:lnSpc>
                          <a:spcPct val="150000"/>
                        </a:lnSpc>
                        <a:spcAft>
                          <a:spcPts val="0"/>
                        </a:spcAft>
                      </a:pPr>
                      <a:r>
                        <a:rPr lang="es-EC" sz="1200" dirty="0">
                          <a:effectLst/>
                        </a:rPr>
                        <a:t>Cantones</a:t>
                      </a:r>
                      <a:endParaRPr lang="es-EC" sz="1200" dirty="0">
                        <a:effectLst/>
                        <a:latin typeface="Times New Roman"/>
                        <a:ea typeface="Calibri"/>
                        <a:cs typeface="Times New Roman"/>
                      </a:endParaRPr>
                    </a:p>
                  </a:txBody>
                  <a:tcPr marT="0" marB="0"/>
                </a:tc>
                <a:tc>
                  <a:txBody>
                    <a:bodyPr/>
                    <a:lstStyle/>
                    <a:p>
                      <a:pPr indent="21590" algn="ctr">
                        <a:lnSpc>
                          <a:spcPct val="150000"/>
                        </a:lnSpc>
                        <a:spcAft>
                          <a:spcPts val="0"/>
                        </a:spcAft>
                      </a:pPr>
                      <a:r>
                        <a:rPr lang="es-EC" sz="1200" dirty="0">
                          <a:effectLst/>
                        </a:rPr>
                        <a:t>Cabecera</a:t>
                      </a:r>
                      <a:endParaRPr lang="es-EC" sz="1200" dirty="0">
                        <a:effectLst/>
                        <a:latin typeface="Times New Roman"/>
                        <a:ea typeface="Calibri"/>
                        <a:cs typeface="Times New Roman"/>
                      </a:endParaRPr>
                    </a:p>
                  </a:txBody>
                  <a:tcPr marT="0" marB="0"/>
                </a:tc>
                <a:extLst>
                  <a:ext uri="{0D108BD9-81ED-4DB2-BD59-A6C34878D82A}">
                    <a16:rowId xmlns:a16="http://schemas.microsoft.com/office/drawing/2014/main" xmlns="" val="10000"/>
                  </a:ext>
                </a:extLst>
              </a:tr>
              <a:tr h="578738">
                <a:tc>
                  <a:txBody>
                    <a:bodyPr/>
                    <a:lstStyle/>
                    <a:p>
                      <a:pPr indent="21590" algn="just">
                        <a:lnSpc>
                          <a:spcPct val="150000"/>
                        </a:lnSpc>
                        <a:spcAft>
                          <a:spcPts val="0"/>
                        </a:spcAft>
                      </a:pPr>
                      <a:r>
                        <a:rPr lang="es-EC" sz="1200" dirty="0">
                          <a:effectLst/>
                        </a:rPr>
                        <a:t>Industria lechera CARCHI SA</a:t>
                      </a:r>
                      <a:endParaRPr lang="es-EC" sz="1200" dirty="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a:effectLst/>
                        </a:rPr>
                        <a:t>Carchi                                            </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a:effectLst/>
                        </a:rPr>
                        <a:t>Tulcán                                            </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Tulcán</a:t>
                      </a:r>
                      <a:endParaRPr lang="es-EC" sz="1200" dirty="0">
                        <a:effectLst/>
                        <a:latin typeface="Times New Roman"/>
                        <a:ea typeface="Calibri"/>
                        <a:cs typeface="Times New Roman"/>
                      </a:endParaRPr>
                    </a:p>
                  </a:txBody>
                  <a:tcPr marT="0" marB="0"/>
                </a:tc>
                <a:extLst>
                  <a:ext uri="{0D108BD9-81ED-4DB2-BD59-A6C34878D82A}">
                    <a16:rowId xmlns:a16="http://schemas.microsoft.com/office/drawing/2014/main" xmlns="" val="10001"/>
                  </a:ext>
                </a:extLst>
              </a:tr>
              <a:tr h="578738">
                <a:tc>
                  <a:txBody>
                    <a:bodyPr/>
                    <a:lstStyle/>
                    <a:p>
                      <a:pPr indent="21590" algn="just">
                        <a:lnSpc>
                          <a:spcPct val="150000"/>
                        </a:lnSpc>
                        <a:spcAft>
                          <a:spcPts val="0"/>
                        </a:spcAft>
                      </a:pPr>
                      <a:r>
                        <a:rPr lang="es-EC" sz="1200">
                          <a:effectLst/>
                        </a:rPr>
                        <a:t>Agroindustrial lechera del norte AGROLENOR S.A.</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a:effectLst/>
                        </a:rPr>
                        <a:t>Carchi                                            </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Espejo                                         </a:t>
                      </a:r>
                      <a:endParaRPr lang="es-EC" sz="1200" dirty="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El Ángel</a:t>
                      </a:r>
                      <a:endParaRPr lang="es-EC" sz="1200" dirty="0">
                        <a:effectLst/>
                        <a:latin typeface="Times New Roman"/>
                        <a:ea typeface="Calibri"/>
                        <a:cs typeface="Times New Roman"/>
                      </a:endParaRPr>
                    </a:p>
                  </a:txBody>
                  <a:tcPr marT="0" marB="0"/>
                </a:tc>
                <a:extLst>
                  <a:ext uri="{0D108BD9-81ED-4DB2-BD59-A6C34878D82A}">
                    <a16:rowId xmlns:a16="http://schemas.microsoft.com/office/drawing/2014/main" xmlns="" val="10002"/>
                  </a:ext>
                </a:extLst>
              </a:tr>
              <a:tr h="578738">
                <a:tc>
                  <a:txBody>
                    <a:bodyPr/>
                    <a:lstStyle/>
                    <a:p>
                      <a:pPr indent="21590" algn="just">
                        <a:lnSpc>
                          <a:spcPct val="150000"/>
                        </a:lnSpc>
                        <a:spcAft>
                          <a:spcPts val="0"/>
                        </a:spcAft>
                      </a:pPr>
                      <a:r>
                        <a:rPr lang="es-EC" sz="1200" dirty="0">
                          <a:effectLst/>
                        </a:rPr>
                        <a:t>Procesadora de lácteos QUESINOR CARCHI CEM</a:t>
                      </a:r>
                      <a:endParaRPr lang="es-EC" sz="1200" dirty="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a:effectLst/>
                        </a:rPr>
                        <a:t>Carchi                                            </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Montufar</a:t>
                      </a:r>
                      <a:endParaRPr lang="es-EC" sz="1200" dirty="0">
                        <a:effectLst/>
                        <a:latin typeface="Times New Roman"/>
                        <a:ea typeface="Calibri"/>
                        <a:cs typeface="Times New Roman"/>
                      </a:endParaRPr>
                    </a:p>
                  </a:txBody>
                  <a:tcPr marT="0" marB="0"/>
                </a:tc>
                <a:tc>
                  <a:txBody>
                    <a:bodyPr/>
                    <a:lstStyle/>
                    <a:p>
                      <a:pPr marL="0" marR="0" indent="21590" algn="just" defTabSz="914400" rtl="0" eaLnBrk="1" fontAlgn="auto" latinLnBrk="0" hangingPunct="1">
                        <a:lnSpc>
                          <a:spcPct val="150000"/>
                        </a:lnSpc>
                        <a:spcBef>
                          <a:spcPts val="0"/>
                        </a:spcBef>
                        <a:spcAft>
                          <a:spcPts val="0"/>
                        </a:spcAft>
                        <a:buClrTx/>
                        <a:buSzTx/>
                        <a:buFontTx/>
                        <a:buNone/>
                        <a:tabLst/>
                        <a:defRPr/>
                      </a:pPr>
                      <a:r>
                        <a:rPr lang="es-EC" sz="1200" dirty="0">
                          <a:effectLst/>
                        </a:rPr>
                        <a:t>San Gabriel                                       </a:t>
                      </a:r>
                    </a:p>
                    <a:p>
                      <a:pPr indent="21590" algn="just">
                        <a:lnSpc>
                          <a:spcPct val="150000"/>
                        </a:lnSpc>
                        <a:spcAft>
                          <a:spcPts val="0"/>
                        </a:spcAft>
                      </a:pPr>
                      <a:endParaRPr lang="es-EC" sz="1200" dirty="0">
                        <a:effectLst/>
                        <a:latin typeface="Times New Roman"/>
                        <a:ea typeface="Calibri"/>
                        <a:cs typeface="Times New Roman"/>
                      </a:endParaRPr>
                    </a:p>
                  </a:txBody>
                  <a:tcPr marT="0" marB="0"/>
                </a:tc>
                <a:extLst>
                  <a:ext uri="{0D108BD9-81ED-4DB2-BD59-A6C34878D82A}">
                    <a16:rowId xmlns:a16="http://schemas.microsoft.com/office/drawing/2014/main" xmlns="" val="10003"/>
                  </a:ext>
                </a:extLst>
              </a:tr>
              <a:tr h="578738">
                <a:tc>
                  <a:txBody>
                    <a:bodyPr/>
                    <a:lstStyle/>
                    <a:p>
                      <a:pPr indent="21590" algn="just">
                        <a:lnSpc>
                          <a:spcPct val="150000"/>
                        </a:lnSpc>
                        <a:spcAft>
                          <a:spcPts val="0"/>
                        </a:spcAft>
                      </a:pPr>
                      <a:r>
                        <a:rPr lang="es-EC" sz="1200" dirty="0">
                          <a:effectLst/>
                        </a:rPr>
                        <a:t>Productos lácteos frontera PROLAFRON CIA. LTDA.</a:t>
                      </a:r>
                      <a:endParaRPr lang="es-EC" sz="1200" dirty="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a:effectLst/>
                        </a:rPr>
                        <a:t>Carchi                                            </a:t>
                      </a:r>
                      <a:endParaRPr lang="es-EC" sz="120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Espejo                                         </a:t>
                      </a:r>
                      <a:endParaRPr lang="es-EC" sz="1200" dirty="0">
                        <a:effectLst/>
                        <a:latin typeface="Times New Roman"/>
                        <a:ea typeface="Calibri"/>
                        <a:cs typeface="Times New Roman"/>
                      </a:endParaRPr>
                    </a:p>
                  </a:txBody>
                  <a:tcPr marT="0" marB="0"/>
                </a:tc>
                <a:tc>
                  <a:txBody>
                    <a:bodyPr/>
                    <a:lstStyle/>
                    <a:p>
                      <a:pPr indent="21590" algn="just">
                        <a:lnSpc>
                          <a:spcPct val="150000"/>
                        </a:lnSpc>
                        <a:spcAft>
                          <a:spcPts val="0"/>
                        </a:spcAft>
                      </a:pPr>
                      <a:r>
                        <a:rPr lang="es-EC" sz="1200" dirty="0">
                          <a:effectLst/>
                        </a:rPr>
                        <a:t>El Ángel</a:t>
                      </a:r>
                      <a:endParaRPr lang="es-EC" sz="1200" dirty="0">
                        <a:effectLst/>
                        <a:latin typeface="Times New Roman"/>
                        <a:ea typeface="Calibri"/>
                        <a:cs typeface="Times New Roman"/>
                      </a:endParaRPr>
                    </a:p>
                  </a:txBody>
                  <a:tcPr marT="0" marB="0"/>
                </a:tc>
                <a:extLst>
                  <a:ext uri="{0D108BD9-81ED-4DB2-BD59-A6C34878D82A}">
                    <a16:rowId xmlns:a16="http://schemas.microsoft.com/office/drawing/2014/main" xmlns="" val="10004"/>
                  </a:ext>
                </a:extLst>
              </a:tr>
            </a:tbl>
          </a:graphicData>
        </a:graphic>
      </p:graphicFrame>
      <p:sp>
        <p:nvSpPr>
          <p:cNvPr id="4" name="3 CuadroTexto"/>
          <p:cNvSpPr txBox="1"/>
          <p:nvPr/>
        </p:nvSpPr>
        <p:spPr>
          <a:xfrm>
            <a:off x="1295467" y="548680"/>
            <a:ext cx="9793088" cy="369332"/>
          </a:xfrm>
          <a:prstGeom prst="rect">
            <a:avLst/>
          </a:prstGeom>
          <a:noFill/>
        </p:spPr>
        <p:txBody>
          <a:bodyPr wrap="square" rtlCol="0">
            <a:spAutoFit/>
          </a:bodyPr>
          <a:lstStyle/>
          <a:p>
            <a:r>
              <a:rPr lang="es-EC" dirty="0"/>
              <a:t>DETERMINACION DE LA POBLACION Y MUESTRA</a:t>
            </a:r>
          </a:p>
        </p:txBody>
      </p:sp>
    </p:spTree>
    <p:extLst>
      <p:ext uri="{BB962C8B-B14F-4D97-AF65-F5344CB8AC3E}">
        <p14:creationId xmlns:p14="http://schemas.microsoft.com/office/powerpoint/2010/main" val="3809670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722120" y="3210560"/>
            <a:ext cx="7154545" cy="38227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300" b="1" dirty="0">
                <a:effectLst/>
                <a:ea typeface="Calibri"/>
                <a:cs typeface="Times New Roman"/>
              </a:rPr>
              <a:t>Escasas líneas de financiamiento de capital de trabajo para el sector lácteo de la Provincia del Carchi</a:t>
            </a:r>
            <a:endParaRPr lang="es-EC" sz="1100" dirty="0">
              <a:effectLst/>
              <a:ea typeface="Calibri"/>
              <a:cs typeface="Times New Roman"/>
            </a:endParaRPr>
          </a:p>
        </p:txBody>
      </p:sp>
      <p:sp>
        <p:nvSpPr>
          <p:cNvPr id="5" name="3 Flecha arriba"/>
          <p:cNvSpPr/>
          <p:nvPr/>
        </p:nvSpPr>
        <p:spPr>
          <a:xfrm>
            <a:off x="3093720" y="2317750"/>
            <a:ext cx="563245" cy="796925"/>
          </a:xfrm>
          <a:prstGeom prst="upArrow">
            <a:avLst/>
          </a:prstGeom>
          <a:effectLst>
            <a:glow rad="101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6" name="4 Flecha arriba"/>
          <p:cNvSpPr/>
          <p:nvPr/>
        </p:nvSpPr>
        <p:spPr>
          <a:xfrm>
            <a:off x="6996430" y="2317750"/>
            <a:ext cx="563245" cy="796925"/>
          </a:xfrm>
          <a:prstGeom prst="upArrow">
            <a:avLst/>
          </a:prstGeom>
          <a:effectLst>
            <a:glow rad="101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7" name="6 Flecha abajo"/>
          <p:cNvSpPr/>
          <p:nvPr/>
        </p:nvSpPr>
        <p:spPr>
          <a:xfrm>
            <a:off x="3082290" y="3721735"/>
            <a:ext cx="563245" cy="711835"/>
          </a:xfrm>
          <a:prstGeom prst="downArrow">
            <a:avLst/>
          </a:prstGeom>
          <a:effectLst>
            <a:glow rad="101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8" name="7 Flecha abajo"/>
          <p:cNvSpPr/>
          <p:nvPr/>
        </p:nvSpPr>
        <p:spPr>
          <a:xfrm>
            <a:off x="6995795" y="3689350"/>
            <a:ext cx="574040" cy="711835"/>
          </a:xfrm>
          <a:prstGeom prst="downArrow">
            <a:avLst/>
          </a:prstGeom>
          <a:effectLst>
            <a:glow rad="101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9" name="12 Rectángulo"/>
          <p:cNvSpPr/>
          <p:nvPr/>
        </p:nvSpPr>
        <p:spPr>
          <a:xfrm>
            <a:off x="2529840" y="2199005"/>
            <a:ext cx="1786255" cy="635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0" name="13 Rectángulo"/>
          <p:cNvSpPr/>
          <p:nvPr/>
        </p:nvSpPr>
        <p:spPr>
          <a:xfrm>
            <a:off x="6116320" y="2213610"/>
            <a:ext cx="1786255" cy="635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1" name="15 Rectángulo"/>
          <p:cNvSpPr/>
          <p:nvPr/>
        </p:nvSpPr>
        <p:spPr>
          <a:xfrm>
            <a:off x="2526030" y="4459605"/>
            <a:ext cx="1786255" cy="635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2" name="17 Rectángulo"/>
          <p:cNvSpPr/>
          <p:nvPr/>
        </p:nvSpPr>
        <p:spPr>
          <a:xfrm>
            <a:off x="6414135" y="4414520"/>
            <a:ext cx="1786255" cy="635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3" name="18 Flecha arriba"/>
          <p:cNvSpPr/>
          <p:nvPr/>
        </p:nvSpPr>
        <p:spPr>
          <a:xfrm>
            <a:off x="2443480" y="1954530"/>
            <a:ext cx="244475" cy="233680"/>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4" name="20 Flecha arriba"/>
          <p:cNvSpPr/>
          <p:nvPr/>
        </p:nvSpPr>
        <p:spPr>
          <a:xfrm>
            <a:off x="4137660" y="1969135"/>
            <a:ext cx="244475" cy="233680"/>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5" name="23 Flecha arriba"/>
          <p:cNvSpPr/>
          <p:nvPr/>
        </p:nvSpPr>
        <p:spPr>
          <a:xfrm>
            <a:off x="7700010" y="1969135"/>
            <a:ext cx="244475" cy="233680"/>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6" name="24 Flecha arriba"/>
          <p:cNvSpPr/>
          <p:nvPr/>
        </p:nvSpPr>
        <p:spPr>
          <a:xfrm>
            <a:off x="6034405" y="1961515"/>
            <a:ext cx="244475" cy="233680"/>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7" name="30 Flecha abajo"/>
          <p:cNvSpPr/>
          <p:nvPr/>
        </p:nvSpPr>
        <p:spPr>
          <a:xfrm>
            <a:off x="2445385" y="4518025"/>
            <a:ext cx="276225" cy="25463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8" name="33 Flecha abajo"/>
          <p:cNvSpPr/>
          <p:nvPr/>
        </p:nvSpPr>
        <p:spPr>
          <a:xfrm>
            <a:off x="4096385" y="4553585"/>
            <a:ext cx="276225" cy="25463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19" name="36 Flecha abajo"/>
          <p:cNvSpPr/>
          <p:nvPr/>
        </p:nvSpPr>
        <p:spPr>
          <a:xfrm>
            <a:off x="6329680" y="4510405"/>
            <a:ext cx="276225" cy="25463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20" name="37 Flecha abajo"/>
          <p:cNvSpPr/>
          <p:nvPr/>
        </p:nvSpPr>
        <p:spPr>
          <a:xfrm>
            <a:off x="7965440" y="4510405"/>
            <a:ext cx="276225" cy="25463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sp>
        <p:nvSpPr>
          <p:cNvPr id="21" name="39 Rectángulo"/>
          <p:cNvSpPr/>
          <p:nvPr/>
        </p:nvSpPr>
        <p:spPr>
          <a:xfrm>
            <a:off x="1849755" y="1445895"/>
            <a:ext cx="1498600" cy="49911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100">
                <a:effectLst/>
                <a:ea typeface="Calibri"/>
                <a:cs typeface="Times New Roman"/>
              </a:rPr>
              <a:t>Ineficiente productividad</a:t>
            </a:r>
          </a:p>
        </p:txBody>
      </p:sp>
      <p:sp>
        <p:nvSpPr>
          <p:cNvPr id="22" name="40 Rectángulo"/>
          <p:cNvSpPr/>
          <p:nvPr/>
        </p:nvSpPr>
        <p:spPr>
          <a:xfrm>
            <a:off x="3458845" y="1543685"/>
            <a:ext cx="1392555" cy="40386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100">
                <a:effectLst/>
                <a:ea typeface="Calibri"/>
                <a:cs typeface="Times New Roman"/>
              </a:rPr>
              <a:t>Riesgo operativo</a:t>
            </a:r>
          </a:p>
        </p:txBody>
      </p:sp>
      <p:sp>
        <p:nvSpPr>
          <p:cNvPr id="23" name="43 Rectángulo"/>
          <p:cNvSpPr/>
          <p:nvPr/>
        </p:nvSpPr>
        <p:spPr>
          <a:xfrm>
            <a:off x="7251065" y="1445895"/>
            <a:ext cx="1116330" cy="456565"/>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Falta de liquidez</a:t>
            </a:r>
            <a:endParaRPr lang="es-EC" sz="1100">
              <a:effectLst/>
              <a:ea typeface="Calibri"/>
              <a:cs typeface="Times New Roman"/>
            </a:endParaRPr>
          </a:p>
        </p:txBody>
      </p:sp>
      <p:sp>
        <p:nvSpPr>
          <p:cNvPr id="24" name="44 Rectángulo"/>
          <p:cNvSpPr/>
          <p:nvPr/>
        </p:nvSpPr>
        <p:spPr>
          <a:xfrm>
            <a:off x="5379720" y="1445895"/>
            <a:ext cx="1232535" cy="456565"/>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Disminución de las ventas</a:t>
            </a:r>
            <a:endParaRPr lang="es-EC" sz="1100">
              <a:effectLst/>
              <a:ea typeface="Calibri"/>
              <a:cs typeface="Times New Roman"/>
            </a:endParaRPr>
          </a:p>
        </p:txBody>
      </p:sp>
      <p:sp>
        <p:nvSpPr>
          <p:cNvPr id="25" name="45 Rectángulo"/>
          <p:cNvSpPr/>
          <p:nvPr/>
        </p:nvSpPr>
        <p:spPr>
          <a:xfrm>
            <a:off x="1955800" y="4869180"/>
            <a:ext cx="1392555" cy="49911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Pérdida del capital de trabajo</a:t>
            </a:r>
            <a:endParaRPr lang="es-EC" sz="1100">
              <a:effectLst/>
              <a:ea typeface="Calibri"/>
              <a:cs typeface="Times New Roman"/>
            </a:endParaRPr>
          </a:p>
        </p:txBody>
      </p:sp>
      <p:sp>
        <p:nvSpPr>
          <p:cNvPr id="26" name="46 Rectángulo"/>
          <p:cNvSpPr/>
          <p:nvPr/>
        </p:nvSpPr>
        <p:spPr>
          <a:xfrm>
            <a:off x="3646805" y="4869180"/>
            <a:ext cx="1530985" cy="49911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Incremento en los costos de los productos</a:t>
            </a:r>
            <a:endParaRPr lang="es-EC" sz="1100">
              <a:effectLst/>
              <a:ea typeface="Calibri"/>
              <a:cs typeface="Times New Roman"/>
            </a:endParaRPr>
          </a:p>
        </p:txBody>
      </p:sp>
      <p:sp>
        <p:nvSpPr>
          <p:cNvPr id="27" name="49 Rectángulo"/>
          <p:cNvSpPr/>
          <p:nvPr/>
        </p:nvSpPr>
        <p:spPr>
          <a:xfrm>
            <a:off x="7389495" y="4805680"/>
            <a:ext cx="1339215" cy="4572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100">
                <a:effectLst/>
                <a:ea typeface="Calibri"/>
                <a:cs typeface="Times New Roman"/>
              </a:rPr>
              <a:t>Falta de Financiamiento</a:t>
            </a:r>
          </a:p>
        </p:txBody>
      </p:sp>
      <p:sp>
        <p:nvSpPr>
          <p:cNvPr id="28" name="50 Rectángulo"/>
          <p:cNvSpPr/>
          <p:nvPr/>
        </p:nvSpPr>
        <p:spPr>
          <a:xfrm>
            <a:off x="5648325" y="4796790"/>
            <a:ext cx="1286510" cy="34036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100">
                <a:effectLst/>
                <a:ea typeface="Calibri"/>
                <a:cs typeface="Times New Roman"/>
              </a:rPr>
              <a:t>Bajo Nivel de Producción</a:t>
            </a:r>
          </a:p>
        </p:txBody>
      </p:sp>
      <p:sp>
        <p:nvSpPr>
          <p:cNvPr id="29" name="51 Rectángulo redondeado"/>
          <p:cNvSpPr/>
          <p:nvPr/>
        </p:nvSpPr>
        <p:spPr>
          <a:xfrm>
            <a:off x="2709545" y="510540"/>
            <a:ext cx="1360170" cy="87058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100">
                <a:effectLst/>
                <a:ea typeface="Calibri"/>
                <a:cs typeface="Times New Roman"/>
              </a:rPr>
              <a:t>Alto índice de endeudamiento a corto plazo</a:t>
            </a:r>
          </a:p>
        </p:txBody>
      </p:sp>
      <p:sp>
        <p:nvSpPr>
          <p:cNvPr id="30" name="52 Rectángulo redondeado"/>
          <p:cNvSpPr/>
          <p:nvPr/>
        </p:nvSpPr>
        <p:spPr>
          <a:xfrm>
            <a:off x="6240780" y="510540"/>
            <a:ext cx="1572260" cy="70167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Alto índice de insolvencia financiera</a:t>
            </a:r>
            <a:endParaRPr lang="es-EC" sz="1100">
              <a:effectLst/>
              <a:ea typeface="Calibri"/>
              <a:cs typeface="Times New Roman"/>
            </a:endParaRPr>
          </a:p>
        </p:txBody>
      </p:sp>
      <p:sp>
        <p:nvSpPr>
          <p:cNvPr id="31" name="54 Rectángulo redondeado"/>
          <p:cNvSpPr/>
          <p:nvPr/>
        </p:nvSpPr>
        <p:spPr>
          <a:xfrm>
            <a:off x="2880995" y="5618480"/>
            <a:ext cx="1551940" cy="62156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dirty="0">
                <a:effectLst/>
                <a:ea typeface="Calibri"/>
                <a:cs typeface="Times New Roman"/>
              </a:rPr>
              <a:t>Inadecuada optimización de recursos</a:t>
            </a:r>
            <a:endParaRPr lang="es-EC" sz="1100" dirty="0">
              <a:effectLst/>
              <a:ea typeface="Calibri"/>
              <a:cs typeface="Times New Roman"/>
            </a:endParaRPr>
          </a:p>
        </p:txBody>
      </p:sp>
      <p:sp>
        <p:nvSpPr>
          <p:cNvPr id="32" name="56 Rectángulo redondeado"/>
          <p:cNvSpPr/>
          <p:nvPr/>
        </p:nvSpPr>
        <p:spPr>
          <a:xfrm>
            <a:off x="6538595" y="5368925"/>
            <a:ext cx="1275080" cy="499110"/>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1000">
                <a:effectLst/>
                <a:ea typeface="Calibri"/>
                <a:cs typeface="Times New Roman"/>
              </a:rPr>
              <a:t>Mínima Rentabilidad</a:t>
            </a:r>
            <a:endParaRPr lang="es-EC" sz="1100">
              <a:effectLst/>
              <a:ea typeface="Calibri"/>
              <a:cs typeface="Times New Roman"/>
            </a:endParaRPr>
          </a:p>
        </p:txBody>
      </p:sp>
      <p:sp>
        <p:nvSpPr>
          <p:cNvPr id="33" name="Rectangle 3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4" name="Rectangle 44"/>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424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305164" y="2166373"/>
            <a:ext cx="2883514" cy="61274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EC" dirty="0"/>
              <a:t>OBJETIVOS</a:t>
            </a:r>
          </a:p>
        </p:txBody>
      </p:sp>
      <p:sp>
        <p:nvSpPr>
          <p:cNvPr id="3" name="2 Rectángulo"/>
          <p:cNvSpPr/>
          <p:nvPr/>
        </p:nvSpPr>
        <p:spPr>
          <a:xfrm>
            <a:off x="5269826" y="631069"/>
            <a:ext cx="4943397" cy="13142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C" sz="1600" dirty="0"/>
              <a:t>Objetivo General:  Evaluar la información financiera de las industrias lácteas de la Provincia del Carchi para obtener líneas de financiamiento de la estructura del capital de trabajo.</a:t>
            </a:r>
          </a:p>
        </p:txBody>
      </p:sp>
      <p:sp>
        <p:nvSpPr>
          <p:cNvPr id="8" name="7 Rectángulo"/>
          <p:cNvSpPr/>
          <p:nvPr/>
        </p:nvSpPr>
        <p:spPr>
          <a:xfrm>
            <a:off x="5269826" y="2166373"/>
            <a:ext cx="4896544" cy="86850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s-EC" sz="1600" dirty="0"/>
              <a:t>OBJETIVOS ESPECÍFICOS</a:t>
            </a:r>
          </a:p>
        </p:txBody>
      </p:sp>
      <p:sp>
        <p:nvSpPr>
          <p:cNvPr id="10" name="9 Rectángulo"/>
          <p:cNvSpPr/>
          <p:nvPr/>
        </p:nvSpPr>
        <p:spPr>
          <a:xfrm>
            <a:off x="5293252" y="3217147"/>
            <a:ext cx="4896543" cy="11492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s-EC" sz="1400" dirty="0"/>
              <a:t>Examinar la estructura de capital de trabajo y su incidencia.</a:t>
            </a:r>
          </a:p>
        </p:txBody>
      </p:sp>
      <p:sp>
        <p:nvSpPr>
          <p:cNvPr id="12" name="11 Rectángulo"/>
          <p:cNvSpPr/>
          <p:nvPr/>
        </p:nvSpPr>
        <p:spPr>
          <a:xfrm>
            <a:off x="5316680" y="4538506"/>
            <a:ext cx="4896543" cy="6038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s-EC" sz="1400" dirty="0"/>
              <a:t>Evaluar los indicadores de liquidez, rentabilidad, actividad, financiamiento para el sector lácteo de la provincia del Carchi.</a:t>
            </a:r>
          </a:p>
        </p:txBody>
      </p:sp>
      <p:sp>
        <p:nvSpPr>
          <p:cNvPr id="13" name="12 Rectángulo"/>
          <p:cNvSpPr/>
          <p:nvPr/>
        </p:nvSpPr>
        <p:spPr>
          <a:xfrm>
            <a:off x="5316680" y="5270379"/>
            <a:ext cx="4896544" cy="67890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s-EC" sz="1600" dirty="0"/>
              <a:t>Analizar las líneas de crédito para el financiamiento de la estructura de capital.</a:t>
            </a:r>
          </a:p>
          <a:p>
            <a:endParaRPr lang="es-EC" sz="1600" dirty="0"/>
          </a:p>
        </p:txBody>
      </p:sp>
      <p:cxnSp>
        <p:nvCxnSpPr>
          <p:cNvPr id="18" name="17 Conector recto"/>
          <p:cNvCxnSpPr>
            <a:stCxn id="7" idx="3"/>
          </p:cNvCxnSpPr>
          <p:nvPr/>
        </p:nvCxnSpPr>
        <p:spPr>
          <a:xfrm>
            <a:off x="3188678" y="2472745"/>
            <a:ext cx="1617784"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1" name="20 Conector recto"/>
          <p:cNvCxnSpPr/>
          <p:nvPr/>
        </p:nvCxnSpPr>
        <p:spPr>
          <a:xfrm>
            <a:off x="4806462" y="1288178"/>
            <a:ext cx="0" cy="4308710"/>
          </a:xfrm>
          <a:prstGeom prst="line">
            <a:avLst/>
          </a:prstGeom>
        </p:spPr>
        <p:style>
          <a:lnRef idx="2">
            <a:schemeClr val="accent6"/>
          </a:lnRef>
          <a:fillRef idx="0">
            <a:schemeClr val="accent6"/>
          </a:fillRef>
          <a:effectRef idx="1">
            <a:schemeClr val="accent6"/>
          </a:effectRef>
          <a:fontRef idx="minor">
            <a:schemeClr val="tx1"/>
          </a:fontRef>
        </p:style>
      </p:cxnSp>
      <p:cxnSp>
        <p:nvCxnSpPr>
          <p:cNvPr id="23" name="22 Conector recto"/>
          <p:cNvCxnSpPr>
            <a:endCxn id="3" idx="1"/>
          </p:cNvCxnSpPr>
          <p:nvPr/>
        </p:nvCxnSpPr>
        <p:spPr>
          <a:xfrm>
            <a:off x="4806462" y="1288178"/>
            <a:ext cx="463364"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5" name="24 Conector recto"/>
          <p:cNvCxnSpPr/>
          <p:nvPr/>
        </p:nvCxnSpPr>
        <p:spPr>
          <a:xfrm>
            <a:off x="6480620" y="3036475"/>
            <a:ext cx="336613"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7" name="26 Conector recto"/>
          <p:cNvCxnSpPr/>
          <p:nvPr/>
        </p:nvCxnSpPr>
        <p:spPr>
          <a:xfrm flipH="1">
            <a:off x="4806462" y="5596888"/>
            <a:ext cx="533643"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9" name="28 Conector recto"/>
          <p:cNvCxnSpPr/>
          <p:nvPr/>
        </p:nvCxnSpPr>
        <p:spPr>
          <a:xfrm flipH="1">
            <a:off x="6480625" y="5949282"/>
            <a:ext cx="336609"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4" name="23 Conector recto"/>
          <p:cNvCxnSpPr/>
          <p:nvPr/>
        </p:nvCxnSpPr>
        <p:spPr>
          <a:xfrm flipH="1">
            <a:off x="4783037" y="4928673"/>
            <a:ext cx="533643"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6" name="25 Conector recto"/>
          <p:cNvCxnSpPr/>
          <p:nvPr/>
        </p:nvCxnSpPr>
        <p:spPr>
          <a:xfrm flipH="1">
            <a:off x="4783036" y="3897042"/>
            <a:ext cx="533643" cy="0"/>
          </a:xfrm>
          <a:prstGeom prst="line">
            <a:avLst/>
          </a:prstGeom>
        </p:spPr>
        <p:style>
          <a:lnRef idx="2">
            <a:schemeClr val="accent6"/>
          </a:lnRef>
          <a:fillRef idx="0">
            <a:schemeClr val="accent6"/>
          </a:fillRef>
          <a:effectRef idx="1">
            <a:schemeClr val="accent6"/>
          </a:effectRef>
          <a:fontRef idx="minor">
            <a:schemeClr val="tx1"/>
          </a:fontRef>
        </p:style>
      </p:cxnSp>
      <p:graphicFrame>
        <p:nvGraphicFramePr>
          <p:cNvPr id="28" name="Diagram 2"/>
          <p:cNvGraphicFramePr/>
          <p:nvPr>
            <p:extLst>
              <p:ext uri="{D42A27DB-BD31-4B8C-83A1-F6EECF244321}">
                <p14:modId xmlns:p14="http://schemas.microsoft.com/office/powerpoint/2010/main" val="1906269708"/>
              </p:ext>
            </p:extLst>
          </p:nvPr>
        </p:nvGraphicFramePr>
        <p:xfrm>
          <a:off x="457200" y="3036475"/>
          <a:ext cx="3772021" cy="266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015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solidFill>
                  <a:srgbClr val="000000"/>
                </a:solidFill>
              </a:rPr>
              <a:t>FECHA ÚLTIMA REVISIÓN: </a:t>
            </a:r>
            <a:r>
              <a:rPr lang="es-EC">
                <a:solidFill>
                  <a:srgbClr val="000000"/>
                </a:solidFill>
              </a:rPr>
              <a:t>09/10/13</a:t>
            </a:r>
            <a:endParaRPr lang="es-EC" dirty="0">
              <a:solidFill>
                <a:srgbClr val="000000"/>
              </a:solidFill>
            </a:endParaRPr>
          </a:p>
        </p:txBody>
      </p:sp>
      <p:sp>
        <p:nvSpPr>
          <p:cNvPr id="3" name="2 Marcador de pie de página"/>
          <p:cNvSpPr>
            <a:spLocks noGrp="1"/>
          </p:cNvSpPr>
          <p:nvPr>
            <p:ph type="ftr" sz="quarter" idx="11"/>
          </p:nvPr>
        </p:nvSpPr>
        <p:spPr/>
        <p:txBody>
          <a:bodyPr/>
          <a:lstStyle/>
          <a:p>
            <a:r>
              <a:rPr lang="es-EC" b="1">
                <a:solidFill>
                  <a:srgbClr val="000000"/>
                </a:solidFill>
              </a:rPr>
              <a:t>CÓDIGO: </a:t>
            </a:r>
            <a:r>
              <a:rPr lang="es-EC">
                <a:solidFill>
                  <a:srgbClr val="000000"/>
                </a:solidFill>
              </a:rPr>
              <a:t>SGC.DI.260</a:t>
            </a:r>
            <a:endParaRPr lang="es-EC" dirty="0">
              <a:solidFill>
                <a:srgbClr val="000000"/>
              </a:solidFill>
            </a:endParaRPr>
          </a:p>
        </p:txBody>
      </p:sp>
      <p:sp>
        <p:nvSpPr>
          <p:cNvPr id="4" name="3 Marcador de número de diapositiva"/>
          <p:cNvSpPr>
            <a:spLocks noGrp="1"/>
          </p:cNvSpPr>
          <p:nvPr>
            <p:ph type="sldNum" sz="quarter" idx="12"/>
          </p:nvPr>
        </p:nvSpPr>
        <p:spPr/>
        <p:txBody>
          <a:bodyPr/>
          <a:lstStyle/>
          <a:p>
            <a:r>
              <a:rPr lang="es-EC" b="1">
                <a:solidFill>
                  <a:srgbClr val="000000"/>
                </a:solidFill>
              </a:rPr>
              <a:t>VERSIÓN: </a:t>
            </a:r>
            <a:r>
              <a:rPr lang="es-EC">
                <a:solidFill>
                  <a:srgbClr val="000000"/>
                </a:solidFill>
              </a:rPr>
              <a:t>1.1</a:t>
            </a:r>
            <a:endParaRPr lang="es-EC" dirty="0">
              <a:solidFill>
                <a:srgbClr val="000000"/>
              </a:solidFill>
            </a:endParaRPr>
          </a:p>
        </p:txBody>
      </p:sp>
      <p:sp>
        <p:nvSpPr>
          <p:cNvPr id="5" name="4 Rectángulo redondeado"/>
          <p:cNvSpPr/>
          <p:nvPr/>
        </p:nvSpPr>
        <p:spPr>
          <a:xfrm>
            <a:off x="3411415" y="914400"/>
            <a:ext cx="4888523" cy="11957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a:t>CAPITULO 1</a:t>
            </a:r>
          </a:p>
        </p:txBody>
      </p:sp>
      <p:sp>
        <p:nvSpPr>
          <p:cNvPr id="6" name="5 Rectángulo redondeado"/>
          <p:cNvSpPr/>
          <p:nvPr/>
        </p:nvSpPr>
        <p:spPr>
          <a:xfrm>
            <a:off x="2790092" y="2344614"/>
            <a:ext cx="6471138" cy="5275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a:t>MARCO TEÓRICO</a:t>
            </a:r>
          </a:p>
        </p:txBody>
      </p:sp>
      <p:pic>
        <p:nvPicPr>
          <p:cNvPr id="5122" name="Picture 2" descr="Resultado de imagen para imagenes de lineas de financiamiento del sector láct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1821" y="3310914"/>
            <a:ext cx="5213594" cy="2027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04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09600" y="274638"/>
            <a:ext cx="10972800" cy="480736"/>
          </a:xfrm>
          <a:ln>
            <a:solidFill>
              <a:schemeClr val="bg1"/>
            </a:solidFill>
          </a:ln>
        </p:spPr>
        <p:txBody>
          <a:bodyPr>
            <a:noAutofit/>
          </a:bodyPr>
          <a:lstStyle/>
          <a:p>
            <a:pPr eaLnBrk="1" fontAlgn="t" hangingPunct="1"/>
            <a:r>
              <a:rPr lang="es-EC" sz="1800" b="1" dirty="0">
                <a:solidFill>
                  <a:schemeClr val="tx1"/>
                </a:solidFill>
                <a:latin typeface="Segoe UI Historic" panose="020B0502040204020203" pitchFamily="34" charset="0"/>
                <a:ea typeface="Segoe UI Historic" panose="020B0502040204020203" pitchFamily="34" charset="0"/>
                <a:cs typeface="Segoe UI Historic" panose="020B0502040204020203" pitchFamily="34" charset="0"/>
              </a:rPr>
              <a:t>Matriz de marco teórico</a:t>
            </a:r>
          </a:p>
        </p:txBody>
      </p:sp>
      <p:graphicFrame>
        <p:nvGraphicFramePr>
          <p:cNvPr id="9" name="Tabla 8"/>
          <p:cNvGraphicFramePr>
            <a:graphicFrameLocks noGrp="1"/>
          </p:cNvGraphicFramePr>
          <p:nvPr>
            <p:extLst>
              <p:ext uri="{D42A27DB-BD31-4B8C-83A1-F6EECF244321}">
                <p14:modId xmlns:p14="http://schemas.microsoft.com/office/powerpoint/2010/main" val="219484931"/>
              </p:ext>
            </p:extLst>
          </p:nvPr>
        </p:nvGraphicFramePr>
        <p:xfrm>
          <a:off x="711201" y="790633"/>
          <a:ext cx="10667998" cy="5650878"/>
        </p:xfrm>
        <a:graphic>
          <a:graphicData uri="http://schemas.openxmlformats.org/drawingml/2006/table">
            <a:tbl>
              <a:tblPr>
                <a:tableStyleId>{5C22544A-7EE6-4342-B048-85BDC9FD1C3A}</a:tableStyleId>
              </a:tblPr>
              <a:tblGrid>
                <a:gridCol w="1715831">
                  <a:extLst>
                    <a:ext uri="{9D8B030D-6E8A-4147-A177-3AD203B41FA5}">
                      <a16:colId xmlns:a16="http://schemas.microsoft.com/office/drawing/2014/main" xmlns="" val="640075793"/>
                    </a:ext>
                  </a:extLst>
                </a:gridCol>
                <a:gridCol w="2219392">
                  <a:extLst>
                    <a:ext uri="{9D8B030D-6E8A-4147-A177-3AD203B41FA5}">
                      <a16:colId xmlns:a16="http://schemas.microsoft.com/office/drawing/2014/main" xmlns="" val="1907046443"/>
                    </a:ext>
                  </a:extLst>
                </a:gridCol>
                <a:gridCol w="3428640">
                  <a:extLst>
                    <a:ext uri="{9D8B030D-6E8A-4147-A177-3AD203B41FA5}">
                      <a16:colId xmlns:a16="http://schemas.microsoft.com/office/drawing/2014/main" xmlns="" val="4007811828"/>
                    </a:ext>
                  </a:extLst>
                </a:gridCol>
                <a:gridCol w="795663">
                  <a:extLst>
                    <a:ext uri="{9D8B030D-6E8A-4147-A177-3AD203B41FA5}">
                      <a16:colId xmlns:a16="http://schemas.microsoft.com/office/drawing/2014/main" xmlns="" val="946127182"/>
                    </a:ext>
                  </a:extLst>
                </a:gridCol>
                <a:gridCol w="762371">
                  <a:extLst>
                    <a:ext uri="{9D8B030D-6E8A-4147-A177-3AD203B41FA5}">
                      <a16:colId xmlns:a16="http://schemas.microsoft.com/office/drawing/2014/main" xmlns="" val="2971307215"/>
                    </a:ext>
                  </a:extLst>
                </a:gridCol>
                <a:gridCol w="1746101">
                  <a:extLst>
                    <a:ext uri="{9D8B030D-6E8A-4147-A177-3AD203B41FA5}">
                      <a16:colId xmlns:a16="http://schemas.microsoft.com/office/drawing/2014/main" xmlns="" val="1471351065"/>
                    </a:ext>
                  </a:extLst>
                </a:gridCol>
              </a:tblGrid>
              <a:tr h="126396">
                <a:tc gridSpan="2">
                  <a:txBody>
                    <a:bodyPr/>
                    <a:lstStyle/>
                    <a:p>
                      <a:pPr algn="ctr" fontAlgn="ctr"/>
                      <a:r>
                        <a:rPr lang="es-EC" sz="1000" b="1" u="none" strike="noStrike" dirty="0">
                          <a:effectLst/>
                        </a:rPr>
                        <a:t>Teoría de Soporte</a:t>
                      </a:r>
                      <a:endParaRPr lang="es-EC" sz="1000" b="1"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a:txBody>
                    <a:bodyPr/>
                    <a:lstStyle/>
                    <a:p>
                      <a:pPr algn="ctr" fontAlgn="ctr"/>
                      <a:endParaRPr lang="es-EC" sz="1000" b="1" i="0" u="none" strike="noStrike" dirty="0">
                        <a:solidFill>
                          <a:srgbClr val="000000"/>
                        </a:solidFill>
                        <a:effectLst/>
                        <a:latin typeface="Arial" panose="020B0604020202020204" pitchFamily="34" charset="0"/>
                      </a:endParaRPr>
                    </a:p>
                  </a:txBody>
                  <a:tcPr marL="4065" marR="4065" marT="4065" marB="0" anchor="ctr"/>
                </a:tc>
                <a:tc gridSpan="3">
                  <a:txBody>
                    <a:bodyPr/>
                    <a:lstStyle/>
                    <a:p>
                      <a:pPr algn="ctr" fontAlgn="ctr"/>
                      <a:r>
                        <a:rPr lang="es-EC" sz="1000" b="1" u="none" strike="noStrike" dirty="0">
                          <a:effectLst/>
                        </a:rPr>
                        <a:t>Paper Base</a:t>
                      </a:r>
                      <a:endParaRPr lang="es-EC" sz="1000" b="1"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917791229"/>
                  </a:ext>
                </a:extLst>
              </a:tr>
              <a:tr h="618273">
                <a:tc>
                  <a:txBody>
                    <a:bodyPr/>
                    <a:lstStyle/>
                    <a:p>
                      <a:pPr algn="l" fontAlgn="ctr"/>
                      <a:r>
                        <a:rPr lang="es-EC" sz="1000" b="1" u="none" strike="noStrike" dirty="0">
                          <a:effectLst/>
                        </a:rPr>
                        <a:t>Teoría:</a:t>
                      </a:r>
                      <a:endParaRPr lang="es-EC" sz="1000" b="1" i="0" u="none" strike="noStrike" dirty="0">
                        <a:solidFill>
                          <a:srgbClr val="FFFFFF"/>
                        </a:solidFill>
                        <a:effectLst/>
                        <a:latin typeface="Arial" panose="020B0604020202020204" pitchFamily="34" charset="0"/>
                      </a:endParaRPr>
                    </a:p>
                  </a:txBody>
                  <a:tcPr marL="4065" marR="4065" marT="4065" marB="0" anchor="ctr"/>
                </a:tc>
                <a:tc>
                  <a:txBody>
                    <a:bodyPr/>
                    <a:lstStyle/>
                    <a:p>
                      <a:pPr algn="l" fontAlgn="ctr"/>
                      <a:r>
                        <a:rPr lang="es-EC" sz="1000" b="1" u="none" strike="noStrike" dirty="0">
                          <a:effectLst/>
                        </a:rPr>
                        <a:t>Teoría Financiera</a:t>
                      </a:r>
                      <a:endParaRPr lang="es-EC" sz="1000" b="1" i="0" u="none" strike="noStrike" dirty="0">
                        <a:solidFill>
                          <a:srgbClr val="000000"/>
                        </a:solidFill>
                        <a:effectLst/>
                        <a:latin typeface="Arial" panose="020B0604020202020204" pitchFamily="34" charset="0"/>
                      </a:endParaRPr>
                    </a:p>
                  </a:txBody>
                  <a:tcPr marL="4065" marR="4065" marT="4065" marB="0" anchor="ctr"/>
                </a:tc>
                <a:tc>
                  <a:txBody>
                    <a:bodyPr/>
                    <a:lstStyle/>
                    <a:p>
                      <a:pPr algn="l" fontAlgn="ctr"/>
                      <a:r>
                        <a:rPr lang="es-EC" sz="1000" b="1" u="none" strike="noStrike" dirty="0">
                          <a:effectLst/>
                        </a:rPr>
                        <a:t>Bases Teóricas del</a:t>
                      </a:r>
                      <a:r>
                        <a:rPr lang="es-EC" sz="1000" b="1" u="none" strike="noStrike" baseline="0" dirty="0">
                          <a:effectLst/>
                        </a:rPr>
                        <a:t> financiamiento</a:t>
                      </a:r>
                      <a:endParaRPr lang="es-EC" sz="1000" b="1" i="0" u="none" strike="noStrike" dirty="0">
                        <a:solidFill>
                          <a:srgbClr val="000000"/>
                        </a:solidFill>
                        <a:effectLst/>
                        <a:latin typeface="Arial" panose="020B0604020202020204" pitchFamily="34" charset="0"/>
                      </a:endParaRPr>
                    </a:p>
                  </a:txBody>
                  <a:tcPr marL="4065" marR="4065" marT="4065" marB="0" anchor="ctr"/>
                </a:tc>
                <a:tc>
                  <a:txBody>
                    <a:bodyPr/>
                    <a:lstStyle/>
                    <a:p>
                      <a:pPr algn="l" fontAlgn="ctr"/>
                      <a:r>
                        <a:rPr lang="es-EC" sz="1000" b="1" u="none" strike="noStrike" dirty="0">
                          <a:effectLst/>
                        </a:rPr>
                        <a:t>Tema:</a:t>
                      </a:r>
                      <a:endParaRPr lang="es-EC" sz="1000" b="1" i="0" u="none" strike="noStrike" dirty="0">
                        <a:solidFill>
                          <a:srgbClr val="FFFFFF"/>
                        </a:solidFill>
                        <a:effectLst/>
                        <a:latin typeface="Arial" panose="020B0604020202020204" pitchFamily="34" charset="0"/>
                      </a:endParaRPr>
                    </a:p>
                  </a:txBody>
                  <a:tcPr marL="4065" marR="4065" marT="4065" marB="0" anchor="ctr"/>
                </a:tc>
                <a:tc gridSpan="2">
                  <a:txBody>
                    <a:bodyPr/>
                    <a:lstStyle/>
                    <a:p>
                      <a:pPr algn="l" fontAlgn="ctr"/>
                      <a:r>
                        <a:rPr lang="es-EC" sz="1000" b="1" u="none" strike="noStrike" dirty="0">
                          <a:effectLst/>
                        </a:rPr>
                        <a:t>Fuentes de financiamiento utilizadas para las empresas productoras derivadas por las empresas lácteas Zulia</a:t>
                      </a:r>
                      <a:endParaRPr lang="es-EC" sz="1000" b="1"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060649921"/>
                  </a:ext>
                </a:extLst>
              </a:tr>
              <a:tr h="189172">
                <a:tc>
                  <a:txBody>
                    <a:bodyPr/>
                    <a:lstStyle/>
                    <a:p>
                      <a:pPr algn="l" fontAlgn="ctr"/>
                      <a:r>
                        <a:rPr lang="es-EC" sz="1000" u="none" strike="noStrike" dirty="0">
                          <a:effectLst/>
                        </a:rPr>
                        <a:t>Autor:</a:t>
                      </a:r>
                      <a:endParaRPr lang="es-EC" sz="1000" b="1" i="0" u="none" strike="noStrike" dirty="0">
                        <a:solidFill>
                          <a:srgbClr val="FFFFFF"/>
                        </a:solidFill>
                        <a:effectLst/>
                        <a:latin typeface="Arial" panose="020B0604020202020204" pitchFamily="34" charset="0"/>
                      </a:endParaRPr>
                    </a:p>
                  </a:txBody>
                  <a:tcPr marL="4065" marR="4065" marT="4065" marB="0" anchor="ctr"/>
                </a:tc>
                <a:tc>
                  <a:txBody>
                    <a:bodyPr/>
                    <a:lstStyle/>
                    <a:p>
                      <a:pPr algn="l" fontAlgn="ctr"/>
                      <a:r>
                        <a:rPr lang="es-EC" sz="1000" u="none" strike="noStrike" dirty="0">
                          <a:effectLst/>
                        </a:rPr>
                        <a:t>González, S. &amp; Mascareñas, J.</a:t>
                      </a:r>
                      <a:endParaRPr lang="es-EC" sz="1000" b="0" i="0" u="none" strike="noStrike" dirty="0">
                        <a:solidFill>
                          <a:srgbClr val="000000"/>
                        </a:solidFill>
                        <a:effectLst/>
                        <a:latin typeface="Arial" panose="020B0604020202020204" pitchFamily="34" charset="0"/>
                      </a:endParaRPr>
                    </a:p>
                  </a:txBody>
                  <a:tcPr marL="4065" marR="4065" marT="4065" marB="0" anchor="ctr"/>
                </a:tc>
                <a:tc rowSpan="3">
                  <a:txBody>
                    <a:bodyPr/>
                    <a:lstStyle/>
                    <a:p>
                      <a:pPr algn="just" fontAlgn="ctr"/>
                      <a:r>
                        <a:rPr lang="es-EC" sz="1000" u="none" strike="noStrike" dirty="0">
                          <a:effectLst/>
                        </a:rPr>
                        <a:t> </a:t>
                      </a:r>
                      <a:r>
                        <a:rPr lang="es-EC" sz="1000" b="1" u="none" strike="noStrike" dirty="0">
                          <a:effectLst/>
                        </a:rPr>
                        <a:t>Historia </a:t>
                      </a:r>
                      <a:r>
                        <a:rPr lang="es-EC" sz="1000" b="1" u="none" strike="noStrike">
                          <a:effectLst/>
                        </a:rPr>
                        <a:t>del financiamiento: </a:t>
                      </a:r>
                    </a:p>
                    <a:p>
                      <a:pPr algn="just" fontAlgn="ctr"/>
                      <a:endParaRPr lang="es-EC" sz="1000" b="0" i="0" u="none" strike="noStrike" dirty="0">
                        <a:solidFill>
                          <a:srgbClr val="000000"/>
                        </a:solidFill>
                        <a:effectLst/>
                        <a:latin typeface="Arial" panose="020B0604020202020204" pitchFamily="34" charset="0"/>
                      </a:endParaRPr>
                    </a:p>
                  </a:txBody>
                  <a:tcPr marL="4065" marR="4065" marT="4065" marB="0" anchor="ctr"/>
                </a:tc>
                <a:tc>
                  <a:txBody>
                    <a:bodyPr/>
                    <a:lstStyle/>
                    <a:p>
                      <a:pPr algn="l" fontAlgn="ctr"/>
                      <a:r>
                        <a:rPr lang="es-EC" sz="1000" u="none" strike="noStrike" dirty="0">
                          <a:effectLst/>
                        </a:rPr>
                        <a:t>Autor:</a:t>
                      </a:r>
                      <a:endParaRPr lang="es-EC" sz="1000" b="0" i="0" u="none" strike="noStrike" dirty="0">
                        <a:solidFill>
                          <a:srgbClr val="FFFFFF"/>
                        </a:solidFill>
                        <a:effectLst/>
                        <a:latin typeface="Arial" panose="020B0604020202020204" pitchFamily="34" charset="0"/>
                      </a:endParaRPr>
                    </a:p>
                  </a:txBody>
                  <a:tcPr marL="4065" marR="4065" marT="4065" marB="0" anchor="ctr"/>
                </a:tc>
                <a:tc gridSpan="2">
                  <a:txBody>
                    <a:bodyPr/>
                    <a:lstStyle/>
                    <a:p>
                      <a:pPr algn="l" fontAlgn="ctr"/>
                      <a:r>
                        <a:rPr lang="es-EC" sz="1000" u="none" strike="noStrike" dirty="0">
                          <a:effectLst/>
                        </a:rPr>
                        <a:t>Bocán, Mariby; Romero, Jenny ; Sandrea, Maryana </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1451917155"/>
                  </a:ext>
                </a:extLst>
              </a:tr>
              <a:tr h="126396">
                <a:tc>
                  <a:txBody>
                    <a:bodyPr/>
                    <a:lstStyle/>
                    <a:p>
                      <a:pPr algn="l" fontAlgn="ctr"/>
                      <a:r>
                        <a:rPr lang="es-EC" sz="1000" u="none" strike="noStrike" dirty="0" err="1">
                          <a:effectLst/>
                        </a:rPr>
                        <a:t>Editoria</a:t>
                      </a:r>
                      <a:r>
                        <a:rPr lang="es-EC" sz="1000" u="none" strike="noStrike" dirty="0">
                          <a:effectLst/>
                        </a:rPr>
                        <a:t>;</a:t>
                      </a:r>
                      <a:endParaRPr lang="es-EC" sz="1000" b="1" i="0" u="none" strike="noStrike" dirty="0">
                        <a:solidFill>
                          <a:srgbClr val="FFFFFF"/>
                        </a:solidFill>
                        <a:effectLst/>
                        <a:latin typeface="Arial" panose="020B0604020202020204" pitchFamily="34" charset="0"/>
                      </a:endParaRPr>
                    </a:p>
                  </a:txBody>
                  <a:tcPr marL="4065" marR="4065" marT="4065" marB="0" anchor="ctr"/>
                </a:tc>
                <a:tc>
                  <a:txBody>
                    <a:bodyPr/>
                    <a:lstStyle/>
                    <a:p>
                      <a:pPr algn="l" fontAlgn="ctr"/>
                      <a:r>
                        <a:rPr lang="es-EC" sz="1000" u="none" strike="noStrike" dirty="0">
                          <a:effectLst/>
                        </a:rPr>
                        <a:t>Universidad de Madrid</a:t>
                      </a:r>
                      <a:endParaRPr lang="es-EC" sz="1000" b="0" i="0" u="none" strike="noStrike" dirty="0">
                        <a:solidFill>
                          <a:srgbClr val="000000"/>
                        </a:solidFill>
                        <a:effectLst/>
                        <a:latin typeface="Arial" panose="020B0604020202020204" pitchFamily="34" charset="0"/>
                      </a:endParaRPr>
                    </a:p>
                  </a:txBody>
                  <a:tcPr marL="4065" marR="4065" marT="4065" marB="0" anchor="ctr"/>
                </a:tc>
                <a:tc vMerge="1">
                  <a:txBody>
                    <a:bodyPr/>
                    <a:lstStyle/>
                    <a:p>
                      <a:endParaRPr lang="es-EC"/>
                    </a:p>
                  </a:txBody>
                  <a:tcPr/>
                </a:tc>
                <a:tc>
                  <a:txBody>
                    <a:bodyPr/>
                    <a:lstStyle/>
                    <a:p>
                      <a:pPr algn="l" fontAlgn="ctr"/>
                      <a:r>
                        <a:rPr lang="es-EC" sz="1000" u="none" strike="noStrike" dirty="0">
                          <a:effectLst/>
                        </a:rPr>
                        <a:t>Año:</a:t>
                      </a:r>
                      <a:endParaRPr lang="es-EC" sz="1000" b="0" i="0" u="none" strike="noStrike" dirty="0">
                        <a:solidFill>
                          <a:srgbClr val="FFFFFF"/>
                        </a:solidFill>
                        <a:effectLst/>
                        <a:latin typeface="Arial" panose="020B0604020202020204" pitchFamily="34" charset="0"/>
                      </a:endParaRPr>
                    </a:p>
                  </a:txBody>
                  <a:tcPr marL="4065" marR="4065" marT="4065" marB="0" anchor="ctr"/>
                </a:tc>
                <a:tc gridSpan="2">
                  <a:txBody>
                    <a:bodyPr/>
                    <a:lstStyle/>
                    <a:p>
                      <a:pPr algn="l" fontAlgn="ctr"/>
                      <a:r>
                        <a:rPr lang="es-EC" sz="1000" u="none" strike="noStrike" dirty="0">
                          <a:effectLst/>
                        </a:rPr>
                        <a:t>2012</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164710661"/>
                  </a:ext>
                </a:extLst>
              </a:tr>
              <a:tr h="126396">
                <a:tc>
                  <a:txBody>
                    <a:bodyPr/>
                    <a:lstStyle/>
                    <a:p>
                      <a:pPr algn="l" fontAlgn="ctr"/>
                      <a:r>
                        <a:rPr lang="es-EC" sz="1000" u="none" strike="noStrike" dirty="0">
                          <a:effectLst/>
                        </a:rPr>
                        <a:t>Año</a:t>
                      </a:r>
                      <a:endParaRPr lang="es-EC" sz="1000" b="1" i="0" u="none" strike="noStrike" dirty="0">
                        <a:solidFill>
                          <a:srgbClr val="FFFFFF"/>
                        </a:solidFill>
                        <a:effectLst/>
                        <a:latin typeface="Arial" panose="020B0604020202020204" pitchFamily="34" charset="0"/>
                      </a:endParaRPr>
                    </a:p>
                  </a:txBody>
                  <a:tcPr marL="4065" marR="4065" marT="4065" marB="0" anchor="ctr"/>
                </a:tc>
                <a:tc>
                  <a:txBody>
                    <a:bodyPr/>
                    <a:lstStyle/>
                    <a:p>
                      <a:pPr algn="l" fontAlgn="ctr"/>
                      <a:r>
                        <a:rPr lang="es-EC" sz="1000" u="none" strike="noStrike" dirty="0">
                          <a:effectLst/>
                        </a:rPr>
                        <a:t>1999</a:t>
                      </a:r>
                      <a:endParaRPr lang="es-EC" sz="1000" b="0" i="0" u="none" strike="noStrike" dirty="0">
                        <a:solidFill>
                          <a:srgbClr val="000000"/>
                        </a:solidFill>
                        <a:effectLst/>
                        <a:latin typeface="Arial" panose="020B0604020202020204" pitchFamily="34" charset="0"/>
                      </a:endParaRPr>
                    </a:p>
                  </a:txBody>
                  <a:tcPr marL="4065" marR="4065" marT="4065" marB="0" anchor="ctr"/>
                </a:tc>
                <a:tc vMerge="1">
                  <a:txBody>
                    <a:bodyPr/>
                    <a:lstStyle/>
                    <a:p>
                      <a:endParaRPr lang="es-EC"/>
                    </a:p>
                  </a:txBody>
                  <a:tcPr/>
                </a:tc>
                <a:tc>
                  <a:txBody>
                    <a:bodyPr/>
                    <a:lstStyle/>
                    <a:p>
                      <a:pPr algn="l" fontAlgn="ctr"/>
                      <a:r>
                        <a:rPr lang="es-EC" sz="1000" u="none" strike="noStrike">
                          <a:effectLst/>
                        </a:rPr>
                        <a:t>Revista:</a:t>
                      </a:r>
                      <a:endParaRPr lang="es-EC" sz="1000" b="0" i="0" u="none" strike="noStrike">
                        <a:solidFill>
                          <a:srgbClr val="FFFFFF"/>
                        </a:solidFill>
                        <a:effectLst/>
                        <a:latin typeface="Arial" panose="020B0604020202020204" pitchFamily="34" charset="0"/>
                      </a:endParaRPr>
                    </a:p>
                  </a:txBody>
                  <a:tcPr marL="4065" marR="4065" marT="4065" marB="0" anchor="ctr"/>
                </a:tc>
                <a:tc gridSpan="2">
                  <a:txBody>
                    <a:bodyPr/>
                    <a:lstStyle/>
                    <a:p>
                      <a:pPr algn="l" fontAlgn="ctr"/>
                      <a:r>
                        <a:rPr lang="es-EC" sz="1000" u="none" strike="noStrike" dirty="0">
                          <a:effectLst/>
                        </a:rPr>
                        <a:t>Ciencias Contables</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31306862"/>
                  </a:ext>
                </a:extLst>
              </a:tr>
              <a:tr h="126396">
                <a:tc rowSpan="2" gridSpan="2">
                  <a:txBody>
                    <a:bodyPr/>
                    <a:lstStyle/>
                    <a:p>
                      <a:pPr algn="just" fontAlgn="t"/>
                      <a:r>
                        <a:rPr lang="es-EC" sz="1000" u="none" strike="noStrike" dirty="0">
                          <a:effectLst/>
                        </a:rPr>
                        <a:t>La teoría financiera trata de estudiar la racionalidad del comportamiento de un agente económico, ante la decisión de asignar recursos en el tiempo buscando el equilibrio.                                                                </a:t>
                      </a:r>
                    </a:p>
                    <a:p>
                      <a:pPr algn="just" fontAlgn="t"/>
                      <a:r>
                        <a:rPr lang="es-EC" sz="1000" u="none" strike="noStrike" dirty="0">
                          <a:effectLst/>
                        </a:rPr>
                        <a:t>La teoría financiera busca conjugar  rentabilidad y riesgo financiero haciendo explicita referencia a los mercados financieros.</a:t>
                      </a:r>
                      <a:endParaRPr lang="es-EC" sz="1000" b="0" i="0" u="none" strike="noStrike" dirty="0">
                        <a:solidFill>
                          <a:srgbClr val="000000"/>
                        </a:solidFill>
                        <a:effectLst/>
                        <a:latin typeface="Arial" panose="020B0604020202020204" pitchFamily="34" charset="0"/>
                      </a:endParaRPr>
                    </a:p>
                  </a:txBody>
                  <a:tcPr marL="4065" marR="4065" marT="4065" marB="0"/>
                </a:tc>
                <a:tc rowSpan="2" hMerge="1">
                  <a:txBody>
                    <a:bodyPr/>
                    <a:lstStyle/>
                    <a:p>
                      <a:endParaRPr lang="es-EC"/>
                    </a:p>
                  </a:txBody>
                  <a:tcPr/>
                </a:tc>
                <a:tc>
                  <a:txBody>
                    <a:bodyPr/>
                    <a:lstStyle/>
                    <a:p>
                      <a:pPr algn="just" fontAlgn="t"/>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tc>
                <a:tc>
                  <a:txBody>
                    <a:bodyPr/>
                    <a:lstStyle/>
                    <a:p>
                      <a:pPr algn="l" fontAlgn="ctr"/>
                      <a:r>
                        <a:rPr lang="es-EC" sz="1000" u="none" strike="noStrike" dirty="0">
                          <a:effectLst/>
                        </a:rPr>
                        <a:t>Universidad:</a:t>
                      </a:r>
                      <a:endParaRPr lang="es-EC" sz="1000" b="0" i="0" u="none" strike="noStrike" dirty="0">
                        <a:solidFill>
                          <a:srgbClr val="FFFFFF"/>
                        </a:solidFill>
                        <a:effectLst/>
                        <a:latin typeface="Arial" panose="020B0604020202020204" pitchFamily="34" charset="0"/>
                      </a:endParaRPr>
                    </a:p>
                  </a:txBody>
                  <a:tcPr marL="4065" marR="4065" marT="4065" marB="0" anchor="ctr"/>
                </a:tc>
                <a:tc gridSpan="2">
                  <a:txBody>
                    <a:bodyPr/>
                    <a:lstStyle/>
                    <a:p>
                      <a:pPr algn="l" fontAlgn="ctr"/>
                      <a:r>
                        <a:rPr lang="es-EC" sz="1000" u="none" strike="noStrike" dirty="0">
                          <a:effectLst/>
                        </a:rPr>
                        <a:t> ICESI</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1922323863"/>
                  </a:ext>
                </a:extLst>
              </a:tr>
              <a:tr h="741956">
                <a:tc gridSpan="2" vMerge="1">
                  <a:txBody>
                    <a:bodyPr/>
                    <a:lstStyle/>
                    <a:p>
                      <a:endParaRPr lang="es-EC"/>
                    </a:p>
                  </a:txBody>
                  <a:tcPr/>
                </a:tc>
                <a:tc hMerge="1" vMerge="1">
                  <a:txBody>
                    <a:bodyPr/>
                    <a:lstStyle/>
                    <a:p>
                      <a:endParaRPr lang="es-EC"/>
                    </a:p>
                  </a:txBody>
                  <a:tcPr/>
                </a:tc>
                <a:tc>
                  <a:txBody>
                    <a:bodyPr/>
                    <a:lstStyle/>
                    <a:p>
                      <a:pPr algn="just" fontAlgn="b"/>
                      <a:r>
                        <a:rPr lang="es-EC" sz="1000" u="none" strike="noStrike" dirty="0">
                          <a:effectLst/>
                        </a:rPr>
                        <a:t>Según por Stewart C. Myers</a:t>
                      </a:r>
                      <a:r>
                        <a:rPr lang="es-EC" sz="1000" u="none" strike="noStrike" baseline="0" dirty="0">
                          <a:effectLst/>
                        </a:rPr>
                        <a:t> </a:t>
                      </a:r>
                      <a:r>
                        <a:rPr lang="es-EC" sz="1000" u="none" strike="noStrike" dirty="0">
                          <a:effectLst/>
                        </a:rPr>
                        <a:t>(1984) y Stewart C. Myers y Nicholas S,</a:t>
                      </a:r>
                      <a:r>
                        <a:rPr lang="es-EC" sz="1000" u="none" strike="noStrike" baseline="0" dirty="0">
                          <a:effectLst/>
                        </a:rPr>
                        <a:t> Al momento de seleccionar las fuentes de financiamiento, es necesario realizar una clasificación</a:t>
                      </a:r>
                    </a:p>
                    <a:p>
                      <a:pPr algn="just" fontAlgn="b"/>
                      <a:r>
                        <a:rPr lang="es-EC" sz="1000" u="none" strike="noStrike" baseline="0" dirty="0">
                          <a:effectLst/>
                        </a:rPr>
                        <a:t>más amplia que la sola referencia a pasivo o patrimonio, para atender a las características de cada una, lo que provocará un orden de jerarquía para el financiamiento acceso, el destino, el costo y el riesgo. En este caso, se categorizarán en pasivos operativos, pasivos financieros, aportes de capital y resultados</a:t>
                      </a:r>
                    </a:p>
                    <a:p>
                      <a:pPr algn="just" fontAlgn="b"/>
                      <a:r>
                        <a:rPr lang="es-EC" sz="1000" u="none" strike="noStrike" baseline="0" dirty="0">
                          <a:effectLst/>
                        </a:rPr>
                        <a:t>no distribuidos</a:t>
                      </a:r>
                      <a:endParaRPr lang="es-EC" sz="1000" b="0" i="0" u="none" strike="noStrike" dirty="0">
                        <a:solidFill>
                          <a:srgbClr val="000000"/>
                        </a:solidFill>
                        <a:effectLst/>
                        <a:latin typeface="Times New Roman" panose="02020603050405020304" pitchFamily="18" charset="0"/>
                      </a:endParaRPr>
                    </a:p>
                  </a:txBody>
                  <a:tcPr marL="4065" marR="4065" marT="4065" marB="0" anchor="b"/>
                </a:tc>
                <a:tc gridSpan="3">
                  <a:txBody>
                    <a:bodyPr/>
                    <a:lstStyle/>
                    <a:p>
                      <a:pPr algn="just" fontAlgn="ctr"/>
                      <a:r>
                        <a:rPr lang="es-EC" sz="1000" u="none" strike="noStrike" dirty="0">
                          <a:effectLst/>
                        </a:rPr>
                        <a:t>Según (Jaffe, 2012), establece que las finanzas son decisiones monetarias que toman las empresas para maximizar las ganancias para lo cual se realiza un análisis con el fin de tomar las decisiones adecuadas con respecto al financiamiento.</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375479261"/>
                  </a:ext>
                </a:extLst>
              </a:tr>
              <a:tr h="126396">
                <a:tc gridSpan="2">
                  <a:txBody>
                    <a:bodyPr/>
                    <a:lstStyle/>
                    <a:p>
                      <a:pPr algn="just" fontAlgn="ctr"/>
                      <a:r>
                        <a:rPr lang="es-EC" sz="1000" b="1" u="none" strike="noStrike" dirty="0">
                          <a:effectLst/>
                        </a:rPr>
                        <a:t>Indicadores Financieros</a:t>
                      </a:r>
                      <a:endParaRPr lang="es-EC" sz="1000" b="1"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a:txBody>
                    <a:bodyPr/>
                    <a:lstStyle/>
                    <a:p>
                      <a:pPr algn="just" fontAlgn="ctr"/>
                      <a:r>
                        <a:rPr lang="es-EC" sz="1000" u="none" strike="noStrike" dirty="0">
                          <a:effectLst/>
                        </a:rPr>
                        <a:t> </a:t>
                      </a:r>
                      <a:endParaRPr lang="es-EC" sz="1000" b="1" i="0" u="none" strike="noStrike" dirty="0">
                        <a:solidFill>
                          <a:srgbClr val="FFFFFF"/>
                        </a:solidFill>
                        <a:effectLst/>
                        <a:latin typeface="Arial" panose="020B0604020202020204" pitchFamily="34" charset="0"/>
                      </a:endParaRPr>
                    </a:p>
                  </a:txBody>
                  <a:tcPr marL="4065" marR="4065" marT="4065" marB="0" anchor="ctr"/>
                </a:tc>
                <a:tc gridSpan="3">
                  <a:txBody>
                    <a:bodyPr/>
                    <a:lstStyle/>
                    <a:p>
                      <a:pPr algn="just" fontAlgn="ctr"/>
                      <a:r>
                        <a:rPr lang="es-EC" sz="1000" b="1" u="none" strike="noStrike" dirty="0">
                          <a:effectLst/>
                        </a:rPr>
                        <a:t>Variable</a:t>
                      </a:r>
                      <a:endParaRPr lang="es-EC" sz="1000" b="1" i="0" u="none" strike="noStrike" dirty="0">
                        <a:solidFill>
                          <a:srgbClr val="FFFFFF"/>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886802048"/>
                  </a:ext>
                </a:extLst>
              </a:tr>
              <a:tr h="126396">
                <a:tc gridSpan="2">
                  <a:txBody>
                    <a:bodyPr/>
                    <a:lstStyle/>
                    <a:p>
                      <a:pPr algn="just"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rowSpan="6">
                  <a:txBody>
                    <a:bodyPr/>
                    <a:lstStyle/>
                    <a:p>
                      <a:pPr algn="just" fontAlgn="t"/>
                      <a:endParaRPr lang="es-EC" sz="1000" b="0" i="0" u="none" strike="noStrike" dirty="0">
                        <a:solidFill>
                          <a:srgbClr val="000000"/>
                        </a:solidFill>
                        <a:effectLst/>
                        <a:latin typeface="Arial" panose="020B0604020202020204" pitchFamily="34" charset="0"/>
                      </a:endParaRPr>
                    </a:p>
                  </a:txBody>
                  <a:tcPr marL="4065" marR="4065" marT="4065" marB="0"/>
                </a:tc>
                <a:tc gridSpan="2">
                  <a:txBody>
                    <a:bodyPr/>
                    <a:lstStyle/>
                    <a:p>
                      <a:pPr algn="just" fontAlgn="ctr"/>
                      <a:r>
                        <a:rPr lang="es-EC" sz="1000" b="0" i="0" u="none" strike="noStrike" dirty="0">
                          <a:solidFill>
                            <a:schemeClr val="dk1"/>
                          </a:solidFill>
                          <a:effectLst/>
                          <a:latin typeface="+mn-lt"/>
                        </a:rPr>
                        <a:t>Fuentes</a:t>
                      </a:r>
                      <a:r>
                        <a:rPr lang="es-EC" sz="1000" b="0" i="0" u="none" strike="noStrike" baseline="0" dirty="0">
                          <a:solidFill>
                            <a:schemeClr val="dk1"/>
                          </a:solidFill>
                          <a:effectLst/>
                          <a:latin typeface="+mn-lt"/>
                        </a:rPr>
                        <a:t> de financiamiento </a:t>
                      </a:r>
                    </a:p>
                    <a:p>
                      <a:pPr algn="just" fontAlgn="ctr"/>
                      <a:r>
                        <a:rPr lang="es-EC" sz="1000" b="0" i="0" u="none" strike="noStrike" baseline="0" dirty="0">
                          <a:solidFill>
                            <a:schemeClr val="dk1"/>
                          </a:solidFill>
                          <a:effectLst/>
                          <a:latin typeface="+mn-lt"/>
                        </a:rPr>
                        <a:t>internas</a:t>
                      </a:r>
                      <a:endParaRPr lang="es-EC" sz="1000" b="0" i="0" u="none" strike="noStrike" dirty="0">
                        <a:solidFill>
                          <a:srgbClr val="000000"/>
                        </a:solidFill>
                        <a:effectLst/>
                        <a:latin typeface="+mn-lt"/>
                      </a:endParaRPr>
                    </a:p>
                  </a:txBody>
                  <a:tcPr marL="4065" marR="4065" marT="4065" marB="0" anchor="ctr"/>
                </a:tc>
                <a:tc hMerge="1">
                  <a:txBody>
                    <a:bodyPr/>
                    <a:lstStyle/>
                    <a:p>
                      <a:pPr algn="just" fontAlgn="ctr"/>
                      <a:endParaRPr lang="es-EC" sz="500" b="0" i="0" u="none" strike="noStrike" dirty="0">
                        <a:solidFill>
                          <a:srgbClr val="000000"/>
                        </a:solidFill>
                        <a:effectLst/>
                        <a:latin typeface="Arial" panose="020B0604020202020204" pitchFamily="34" charset="0"/>
                      </a:endParaRPr>
                    </a:p>
                  </a:txBody>
                  <a:tcPr marL="4065" marR="4065" marT="4065" marB="0" anchor="ctr"/>
                </a:tc>
                <a:tc>
                  <a:txBody>
                    <a:bodyPr/>
                    <a:lstStyle/>
                    <a:p>
                      <a:pPr algn="just" fontAlgn="ctr"/>
                      <a:r>
                        <a:rPr lang="es-EC" sz="500" u="none" strike="noStrike" dirty="0">
                          <a:effectLst/>
                        </a:rPr>
                        <a:t> </a:t>
                      </a:r>
                      <a:endParaRPr lang="es-EC" sz="500" b="0" i="0" u="none" strike="noStrike" dirty="0">
                        <a:solidFill>
                          <a:srgbClr val="000000"/>
                        </a:solidFill>
                        <a:effectLst/>
                        <a:latin typeface="Arial" panose="020B0604020202020204" pitchFamily="34" charset="0"/>
                      </a:endParaRPr>
                    </a:p>
                  </a:txBody>
                  <a:tcPr marL="4065" marR="4065" marT="4065" marB="0" anchor="ctr"/>
                </a:tc>
                <a:extLst>
                  <a:ext uri="{0D108BD9-81ED-4DB2-BD59-A6C34878D82A}">
                    <a16:rowId xmlns:a16="http://schemas.microsoft.com/office/drawing/2014/main" xmlns="" val="503334369"/>
                  </a:ext>
                </a:extLst>
              </a:tr>
              <a:tr h="126396">
                <a:tc rowSpan="4" gridSpan="2">
                  <a:txBody>
                    <a:bodyPr/>
                    <a:lstStyle/>
                    <a:p>
                      <a:pPr algn="just" fontAlgn="ctr"/>
                      <a:r>
                        <a:rPr lang="es-EC" sz="1000" u="none" strike="noStrike" dirty="0">
                          <a:effectLst/>
                        </a:rPr>
                        <a:t>Los indicadores Financieros son un herramienta clave para la evaluación financiera de una empresa y para aproximar el valor de las mismas.</a:t>
                      </a:r>
                      <a:endParaRPr lang="es-EC" sz="1000" b="0" i="0" u="none" strike="noStrike" dirty="0">
                        <a:solidFill>
                          <a:srgbClr val="000000"/>
                        </a:solidFill>
                        <a:effectLst/>
                        <a:latin typeface="Arial" panose="020B0604020202020204" pitchFamily="34" charset="0"/>
                      </a:endParaRPr>
                    </a:p>
                  </a:txBody>
                  <a:tcPr marL="4065" marR="4065" marT="4065" marB="0" anchor="ctr"/>
                </a:tc>
                <a:tc rowSpan="4" hMerge="1">
                  <a:txBody>
                    <a:bodyPr/>
                    <a:lstStyle/>
                    <a:p>
                      <a:endParaRPr lang="es-EC"/>
                    </a:p>
                  </a:txBody>
                  <a:tcPr/>
                </a:tc>
                <a:tc vMerge="1">
                  <a:txBody>
                    <a:bodyPr/>
                    <a:lstStyle/>
                    <a:p>
                      <a:endParaRPr lang="es-EC"/>
                    </a:p>
                  </a:txBody>
                  <a:tcPr/>
                </a:tc>
                <a:tc gridSpan="2">
                  <a:txBody>
                    <a:bodyPr/>
                    <a:lstStyle/>
                    <a:p>
                      <a:pPr algn="just" fontAlgn="ctr"/>
                      <a:r>
                        <a:rPr lang="es-EC" sz="1000" b="0" i="0" u="none" strike="noStrike" dirty="0">
                          <a:solidFill>
                            <a:srgbClr val="000000"/>
                          </a:solidFill>
                          <a:effectLst/>
                          <a:latin typeface="+mn-lt"/>
                        </a:rPr>
                        <a:t>Fuentes de financiamiento</a:t>
                      </a:r>
                    </a:p>
                    <a:p>
                      <a:pPr algn="just" fontAlgn="ctr"/>
                      <a:r>
                        <a:rPr lang="es-EC" sz="1000" b="0" i="0" u="none" strike="noStrike" dirty="0">
                          <a:solidFill>
                            <a:srgbClr val="000000"/>
                          </a:solidFill>
                          <a:effectLst/>
                          <a:latin typeface="+mn-lt"/>
                        </a:rPr>
                        <a:t>externas</a:t>
                      </a:r>
                    </a:p>
                  </a:txBody>
                  <a:tcPr marL="4065" marR="4065" marT="4065" marB="0" anchor="ctr"/>
                </a:tc>
                <a:tc hMerge="1">
                  <a:txBody>
                    <a:bodyPr/>
                    <a:lstStyle/>
                    <a:p>
                      <a:pPr algn="just" fontAlgn="ctr"/>
                      <a:endParaRPr lang="es-EC" sz="500" b="0" i="0" u="none" strike="noStrike" dirty="0">
                        <a:solidFill>
                          <a:srgbClr val="000000"/>
                        </a:solidFill>
                        <a:effectLst/>
                        <a:latin typeface="Arial" panose="020B0604020202020204" pitchFamily="34" charset="0"/>
                      </a:endParaRPr>
                    </a:p>
                  </a:txBody>
                  <a:tcPr marL="4065" marR="4065" marT="4065" marB="0" anchor="ctr"/>
                </a:tc>
                <a:tc>
                  <a:txBody>
                    <a:bodyPr/>
                    <a:lstStyle/>
                    <a:p>
                      <a:pPr algn="just" fontAlgn="ctr"/>
                      <a:r>
                        <a:rPr lang="es-EC" sz="500" u="none" strike="noStrike" dirty="0">
                          <a:effectLst/>
                        </a:rPr>
                        <a:t> </a:t>
                      </a:r>
                      <a:endParaRPr lang="es-EC" sz="500" b="0" i="0" u="none" strike="noStrike" dirty="0">
                        <a:solidFill>
                          <a:srgbClr val="000000"/>
                        </a:solidFill>
                        <a:effectLst/>
                        <a:latin typeface="Arial" panose="020B0604020202020204" pitchFamily="34" charset="0"/>
                      </a:endParaRPr>
                    </a:p>
                  </a:txBody>
                  <a:tcPr marL="4065" marR="4065" marT="4065" marB="0" anchor="ctr"/>
                </a:tc>
                <a:extLst>
                  <a:ext uri="{0D108BD9-81ED-4DB2-BD59-A6C34878D82A}">
                    <a16:rowId xmlns:a16="http://schemas.microsoft.com/office/drawing/2014/main" xmlns="" val="2318287756"/>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gridSpan="2">
                  <a:txBody>
                    <a:bodyPr/>
                    <a:lstStyle/>
                    <a:p>
                      <a:pPr algn="just" fontAlgn="ct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pPr algn="just" fontAlgn="ctr"/>
                      <a:endParaRPr lang="es-EC" sz="500" b="0" i="0" u="none" strike="noStrike" dirty="0">
                        <a:solidFill>
                          <a:srgbClr val="000000"/>
                        </a:solidFill>
                        <a:effectLst/>
                        <a:latin typeface="Arial" panose="020B0604020202020204" pitchFamily="34" charset="0"/>
                      </a:endParaRPr>
                    </a:p>
                  </a:txBody>
                  <a:tcPr marL="4065" marR="4065" marT="4065" marB="0" anchor="ctr"/>
                </a:tc>
                <a:tc>
                  <a:txBody>
                    <a:bodyPr/>
                    <a:lstStyle/>
                    <a:p>
                      <a:pPr algn="just" fontAlgn="ctr"/>
                      <a:r>
                        <a:rPr lang="es-EC" sz="500" u="none" strike="noStrike" dirty="0">
                          <a:effectLst/>
                        </a:rPr>
                        <a:t> </a:t>
                      </a:r>
                      <a:endParaRPr lang="es-EC" sz="500" b="0" i="0" u="none" strike="noStrike" dirty="0">
                        <a:solidFill>
                          <a:srgbClr val="000000"/>
                        </a:solidFill>
                        <a:effectLst/>
                        <a:latin typeface="Arial" panose="020B0604020202020204" pitchFamily="34" charset="0"/>
                      </a:endParaRPr>
                    </a:p>
                  </a:txBody>
                  <a:tcPr marL="4065" marR="4065" marT="4065" marB="0" anchor="ctr"/>
                </a:tc>
                <a:extLst>
                  <a:ext uri="{0D108BD9-81ED-4DB2-BD59-A6C34878D82A}">
                    <a16:rowId xmlns:a16="http://schemas.microsoft.com/office/drawing/2014/main" xmlns="" val="3038731943"/>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gridSpan="2">
                  <a:txBody>
                    <a:bodyPr/>
                    <a:lstStyle/>
                    <a:p>
                      <a:pPr algn="just" fontAlgn="ct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pPr algn="just" fontAlgn="ctr"/>
                      <a:endParaRPr lang="es-EC" sz="500" b="0" i="0" u="none" strike="noStrike" dirty="0">
                        <a:solidFill>
                          <a:srgbClr val="000000"/>
                        </a:solidFill>
                        <a:effectLst/>
                        <a:latin typeface="Arial" panose="020B0604020202020204" pitchFamily="34" charset="0"/>
                      </a:endParaRPr>
                    </a:p>
                  </a:txBody>
                  <a:tcPr marL="4065" marR="4065" marT="4065" marB="0" anchor="ctr"/>
                </a:tc>
                <a:tc>
                  <a:txBody>
                    <a:bodyPr/>
                    <a:lstStyle/>
                    <a:p>
                      <a:pPr algn="just" fontAlgn="ctr"/>
                      <a:r>
                        <a:rPr lang="es-EC" sz="500" u="none" strike="noStrike" dirty="0">
                          <a:effectLst/>
                        </a:rPr>
                        <a:t> </a:t>
                      </a:r>
                      <a:endParaRPr lang="es-EC" sz="500" b="0" i="0" u="none" strike="noStrike" dirty="0">
                        <a:solidFill>
                          <a:srgbClr val="000000"/>
                        </a:solidFill>
                        <a:effectLst/>
                        <a:latin typeface="Arial" panose="020B0604020202020204" pitchFamily="34" charset="0"/>
                      </a:endParaRPr>
                    </a:p>
                  </a:txBody>
                  <a:tcPr marL="4065" marR="4065" marT="4065" marB="0" anchor="ctr"/>
                </a:tc>
                <a:extLst>
                  <a:ext uri="{0D108BD9-81ED-4DB2-BD59-A6C34878D82A}">
                    <a16:rowId xmlns:a16="http://schemas.microsoft.com/office/drawing/2014/main" xmlns="" val="3827033254"/>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gridSpan="2">
                  <a:txBody>
                    <a:bodyPr/>
                    <a:lstStyle/>
                    <a:p>
                      <a:pPr algn="just" fontAlgn="ct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pPr algn="just" fontAlgn="ctr"/>
                      <a:endParaRPr lang="es-EC" sz="500" b="0" i="0" u="none" strike="noStrike" dirty="0">
                        <a:solidFill>
                          <a:srgbClr val="000000"/>
                        </a:solidFill>
                        <a:effectLst/>
                        <a:latin typeface="Arial" panose="020B0604020202020204" pitchFamily="34" charset="0"/>
                      </a:endParaRPr>
                    </a:p>
                  </a:txBody>
                  <a:tcPr marL="4065" marR="4065" marT="4065" marB="0" anchor="ctr"/>
                </a:tc>
                <a:tc>
                  <a:txBody>
                    <a:bodyPr/>
                    <a:lstStyle/>
                    <a:p>
                      <a:pPr algn="just" fontAlgn="ctr"/>
                      <a:r>
                        <a:rPr lang="es-EC" sz="500" u="none" strike="noStrike" dirty="0">
                          <a:effectLst/>
                        </a:rPr>
                        <a:t> </a:t>
                      </a:r>
                      <a:endParaRPr lang="es-EC" sz="500" b="0" i="0" u="none" strike="noStrike" dirty="0">
                        <a:solidFill>
                          <a:srgbClr val="000000"/>
                        </a:solidFill>
                        <a:effectLst/>
                        <a:latin typeface="Arial" panose="020B0604020202020204" pitchFamily="34" charset="0"/>
                      </a:endParaRPr>
                    </a:p>
                  </a:txBody>
                  <a:tcPr marL="4065" marR="4065" marT="4065" marB="0" anchor="ctr"/>
                </a:tc>
                <a:extLst>
                  <a:ext uri="{0D108BD9-81ED-4DB2-BD59-A6C34878D82A}">
                    <a16:rowId xmlns:a16="http://schemas.microsoft.com/office/drawing/2014/main" xmlns="" val="3505145894"/>
                  </a:ext>
                </a:extLst>
              </a:tr>
              <a:tr h="203015">
                <a:tc gridSpan="2">
                  <a:txBody>
                    <a:bodyPr/>
                    <a:lstStyle/>
                    <a:p>
                      <a:pPr algn="just"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vMerge="1">
                  <a:txBody>
                    <a:bodyPr/>
                    <a:lstStyle/>
                    <a:p>
                      <a:endParaRPr lang="es-EC"/>
                    </a:p>
                  </a:txBody>
                  <a:tcPr/>
                </a:tc>
                <a:tc gridSpan="3">
                  <a:txBody>
                    <a:bodyPr/>
                    <a:lstStyle/>
                    <a:p>
                      <a:pPr algn="just" fontAlgn="ct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385858447"/>
                  </a:ext>
                </a:extLst>
              </a:tr>
              <a:tr h="126396">
                <a:tc rowSpan="4" gridSpan="2">
                  <a:txBody>
                    <a:bodyPr/>
                    <a:lstStyle/>
                    <a:p>
                      <a:pPr algn="just" fontAlgn="ctr"/>
                      <a:r>
                        <a:rPr lang="es-EC" sz="1000" u="none" strike="noStrike">
                          <a:effectLst/>
                        </a:rPr>
                        <a:t>Destacando que los indicadores financieros fueron las herramientas claves en el siglo XIX predominando la utilización de las razones circulantes, </a:t>
                      </a:r>
                      <a:endParaRPr lang="es-EC" sz="1000" b="0" i="0" u="none" strike="noStrike" dirty="0">
                        <a:solidFill>
                          <a:srgbClr val="000000"/>
                        </a:solidFill>
                        <a:effectLst/>
                        <a:latin typeface="Arial" panose="020B0604020202020204" pitchFamily="34" charset="0"/>
                      </a:endParaRPr>
                    </a:p>
                  </a:txBody>
                  <a:tcPr marL="4065" marR="4065" marT="4065" marB="0" anchor="ctr"/>
                </a:tc>
                <a:tc rowSpan="4" hMerge="1">
                  <a:txBody>
                    <a:bodyPr/>
                    <a:lstStyle/>
                    <a:p>
                      <a:endParaRPr lang="es-EC"/>
                    </a:p>
                  </a:txBody>
                  <a:tcPr/>
                </a:tc>
                <a:tc rowSpan="2">
                  <a:txBody>
                    <a:bodyPr/>
                    <a:lstStyle/>
                    <a:p>
                      <a:pPr algn="just" fontAlgn="ctr"/>
                      <a:r>
                        <a:rPr lang="es-EC" sz="1000" b="1" i="0" u="none" strike="noStrike" dirty="0">
                          <a:solidFill>
                            <a:schemeClr val="dk1"/>
                          </a:solidFill>
                          <a:effectLst/>
                          <a:latin typeface="+mn-lt"/>
                        </a:rPr>
                        <a:t>Estructura del Financiamiento</a:t>
                      </a:r>
                      <a:endParaRPr lang="es-EC" sz="1000" b="1" i="0" u="none" strike="noStrike" dirty="0">
                        <a:solidFill>
                          <a:srgbClr val="FFFFFF"/>
                        </a:solidFill>
                        <a:effectLst/>
                        <a:latin typeface="Arial" panose="020B0604020202020204" pitchFamily="34" charset="0"/>
                      </a:endParaRPr>
                    </a:p>
                  </a:txBody>
                  <a:tcPr marL="4065" marR="4065" marT="4065" marB="0" anchor="ctr"/>
                </a:tc>
                <a:tc>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065" marR="4065" marT="4065" marB="0" anchor="ctr"/>
                </a:tc>
                <a:tc gridSpan="2">
                  <a:txBody>
                    <a:bodyPr/>
                    <a:lstStyle/>
                    <a:p>
                      <a:pPr algn="l" fontAlgn="ctr"/>
                      <a:r>
                        <a:rPr lang="es-EC" sz="500" u="none" strike="noStrike">
                          <a:effectLst/>
                        </a:rPr>
                        <a:t> </a:t>
                      </a:r>
                      <a:endParaRPr lang="es-EC" sz="500" b="0" i="0" u="none" strike="noStrike">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068726906"/>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gridSpan="3">
                  <a:txBody>
                    <a:bodyPr/>
                    <a:lstStyle/>
                    <a:p>
                      <a:pPr algn="l" fontAlgn="ctr"/>
                      <a:r>
                        <a:rPr lang="es-EC" sz="1000" u="none" strike="noStrike">
                          <a:effectLst/>
                        </a:rPr>
                        <a:t> </a:t>
                      </a:r>
                      <a:endParaRPr lang="es-EC" sz="1000" b="0" i="0" u="none" strike="noStrike">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123076673"/>
                  </a:ext>
                </a:extLst>
              </a:tr>
              <a:tr h="126396">
                <a:tc gridSpan="2" vMerge="1">
                  <a:txBody>
                    <a:bodyPr/>
                    <a:lstStyle/>
                    <a:p>
                      <a:endParaRPr lang="es-EC"/>
                    </a:p>
                  </a:txBody>
                  <a:tcPr/>
                </a:tc>
                <a:tc hMerge="1" vMerge="1">
                  <a:txBody>
                    <a:bodyPr/>
                    <a:lstStyle/>
                    <a:p>
                      <a:endParaRPr lang="es-EC"/>
                    </a:p>
                  </a:txBody>
                  <a:tcPr/>
                </a:tc>
                <a:tc rowSpan="5">
                  <a:txBody>
                    <a:bodyPr/>
                    <a:lstStyle/>
                    <a:p>
                      <a:r>
                        <a:rPr lang="es-EC" sz="1100" b="0" i="0" u="none" strike="noStrike" kern="1200" baseline="0" dirty="0">
                          <a:solidFill>
                            <a:schemeClr val="dk1"/>
                          </a:solidFill>
                          <a:latin typeface="+mn-lt"/>
                          <a:ea typeface="+mn-ea"/>
                          <a:cs typeface="+mn-cs"/>
                        </a:rPr>
                        <a:t>Entre las razones consideradas para evaluar la estructura financiera de la empresa se encuentran el endeudamiento, rentabilidad del activo y del patrimonio, rotación de activos, márgenes de rentabilidad y liquidez.</a:t>
                      </a:r>
                      <a:endParaRPr lang="es-EC" sz="1100" b="0" i="0" u="none" strike="noStrike" dirty="0">
                        <a:solidFill>
                          <a:srgbClr val="000000"/>
                        </a:solidFill>
                        <a:effectLst/>
                        <a:latin typeface="Arial" panose="020B0604020202020204" pitchFamily="34" charset="0"/>
                      </a:endParaRPr>
                    </a:p>
                  </a:txBody>
                  <a:tcPr marL="4065" marR="4065" marT="4065" marB="0" anchor="ctr"/>
                </a:tc>
                <a:tc gridSpan="3">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749344890"/>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a:txBody>
                    <a:bodyPr/>
                    <a:lstStyle/>
                    <a:p>
                      <a:pPr algn="l"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nchor="ctr"/>
                </a:tc>
                <a:tc gridSpan="2">
                  <a:txBody>
                    <a:bodyPr/>
                    <a:lstStyle/>
                    <a:p>
                      <a:pPr algn="l" fontAlgn="ctr"/>
                      <a:r>
                        <a:rPr lang="es-EC" sz="500" u="none" strike="noStrike">
                          <a:effectLst/>
                        </a:rPr>
                        <a:t> </a:t>
                      </a:r>
                      <a:endParaRPr lang="es-EC" sz="500" b="0" i="0" u="none" strike="noStrike">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662643122"/>
                  </a:ext>
                </a:extLst>
              </a:tr>
              <a:tr h="126396">
                <a:tc rowSpan="3" gridSpan="2">
                  <a:txBody>
                    <a:bodyPr/>
                    <a:lstStyle/>
                    <a:p>
                      <a:pPr algn="ctr" fontAlgn="ctr"/>
                      <a:r>
                        <a:rPr lang="es-EC" sz="1000" u="none" strike="noStrike" dirty="0">
                          <a:effectLst/>
                        </a:rPr>
                        <a:t> </a:t>
                      </a:r>
                      <a:endParaRPr lang="es-EC" sz="1000" b="0" i="0" u="none" strike="noStrike" dirty="0">
                        <a:solidFill>
                          <a:srgbClr val="000000"/>
                        </a:solidFill>
                        <a:effectLst/>
                        <a:latin typeface="Arial" panose="020B0604020202020204" pitchFamily="34" charset="0"/>
                      </a:endParaRPr>
                    </a:p>
                  </a:txBody>
                  <a:tcPr marL="4065" marR="4065" marT="4065" marB="0" anchor="ctr"/>
                </a:tc>
                <a:tc rowSpan="3" hMerge="1">
                  <a:txBody>
                    <a:bodyPr/>
                    <a:lstStyle/>
                    <a:p>
                      <a:endParaRPr lang="es-EC"/>
                    </a:p>
                  </a:txBody>
                  <a:tcPr/>
                </a:tc>
                <a:tc vMerge="1">
                  <a:txBody>
                    <a:bodyPr/>
                    <a:lstStyle/>
                    <a:p>
                      <a:endParaRPr lang="es-EC"/>
                    </a:p>
                  </a:txBody>
                  <a:tcPr/>
                </a:tc>
                <a:tc>
                  <a:txBody>
                    <a:bodyPr/>
                    <a:lstStyle/>
                    <a:p>
                      <a:pPr algn="l" fontAlgn="ctr"/>
                      <a:endParaRPr lang="es-EC" sz="1000" b="0" i="0" u="none" strike="noStrike">
                        <a:solidFill>
                          <a:srgbClr val="000000"/>
                        </a:solidFill>
                        <a:effectLst/>
                        <a:latin typeface="Arial" panose="020B0604020202020204" pitchFamily="34" charset="0"/>
                      </a:endParaRPr>
                    </a:p>
                  </a:txBody>
                  <a:tcPr marL="4065" marR="4065" marT="4065" marB="0" anchor="ctr"/>
                </a:tc>
                <a:tc gridSpan="2">
                  <a:txBody>
                    <a:bodyPr/>
                    <a:lstStyle/>
                    <a:p>
                      <a:pPr algn="l" fontAlgn="ctr"/>
                      <a:endParaRPr lang="es-EC" sz="500" b="0" i="0" u="none" strike="noStrike">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4190419897"/>
                  </a:ext>
                </a:extLst>
              </a:tr>
              <a:tr h="126396">
                <a:tc gridSpan="2" vMerge="1">
                  <a:txBody>
                    <a:bodyPr/>
                    <a:lstStyle/>
                    <a:p>
                      <a:endParaRPr lang="es-EC"/>
                    </a:p>
                  </a:txBody>
                  <a:tcPr/>
                </a:tc>
                <a:tc hMerge="1" vMerge="1">
                  <a:txBody>
                    <a:bodyPr/>
                    <a:lstStyle/>
                    <a:p>
                      <a:endParaRPr lang="es-EC"/>
                    </a:p>
                  </a:txBody>
                  <a:tcPr/>
                </a:tc>
                <a:tc vMerge="1">
                  <a:txBody>
                    <a:bodyPr/>
                    <a:lstStyle/>
                    <a:p>
                      <a:endParaRPr lang="es-EC"/>
                    </a:p>
                  </a:txBody>
                  <a:tcPr/>
                </a:tc>
                <a:tc>
                  <a:txBody>
                    <a:bodyPr/>
                    <a:lstStyle/>
                    <a:p>
                      <a:pPr algn="l" fontAlgn="ctr"/>
                      <a:endParaRPr lang="es-EC" sz="1000" b="0" i="0" u="none" strike="noStrike" dirty="0">
                        <a:solidFill>
                          <a:srgbClr val="000000"/>
                        </a:solidFill>
                        <a:effectLst/>
                        <a:latin typeface="Arial" panose="020B0604020202020204" pitchFamily="34" charset="0"/>
                      </a:endParaRPr>
                    </a:p>
                  </a:txBody>
                  <a:tcPr marL="4065" marR="4065" marT="4065" marB="0" anchor="ctr"/>
                </a:tc>
                <a:tc gridSpan="2">
                  <a:txBody>
                    <a:bodyPr/>
                    <a:lstStyle/>
                    <a:p>
                      <a:pPr algn="l" fontAlgn="ctr"/>
                      <a:endParaRPr lang="es-EC" sz="500" b="0" i="0" u="none" strike="noStrike">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2665577614"/>
                  </a:ext>
                </a:extLst>
              </a:tr>
              <a:tr h="336820">
                <a:tc gridSpan="2" vMerge="1">
                  <a:txBody>
                    <a:bodyPr/>
                    <a:lstStyle/>
                    <a:p>
                      <a:endParaRPr lang="es-EC"/>
                    </a:p>
                  </a:txBody>
                  <a:tcPr/>
                </a:tc>
                <a:tc hMerge="1" vMerge="1">
                  <a:txBody>
                    <a:bodyPr/>
                    <a:lstStyle/>
                    <a:p>
                      <a:endParaRPr lang="es-EC"/>
                    </a:p>
                  </a:txBody>
                  <a:tcPr/>
                </a:tc>
                <a:tc vMerge="1">
                  <a:txBody>
                    <a:bodyPr/>
                    <a:lstStyle/>
                    <a:p>
                      <a:endParaRPr lang="es-EC"/>
                    </a:p>
                  </a:txBody>
                  <a:tcPr/>
                </a:tc>
                <a:tc>
                  <a:txBody>
                    <a:bodyPr/>
                    <a:lstStyle/>
                    <a:p>
                      <a:pPr algn="l" fontAlgn="ctr"/>
                      <a:endParaRPr lang="es-EC" sz="500" b="0" i="0" u="none" strike="noStrike">
                        <a:solidFill>
                          <a:srgbClr val="000000"/>
                        </a:solidFill>
                        <a:effectLst/>
                        <a:latin typeface="Arial" panose="020B0604020202020204" pitchFamily="34" charset="0"/>
                      </a:endParaRPr>
                    </a:p>
                  </a:txBody>
                  <a:tcPr marL="4065" marR="4065" marT="4065" marB="0" anchor="ctr"/>
                </a:tc>
                <a:tc gridSpan="2">
                  <a:txBody>
                    <a:bodyPr/>
                    <a:lstStyle/>
                    <a:p>
                      <a:pPr algn="l" fontAlgn="ctr"/>
                      <a:endParaRPr lang="es-EC" sz="500" b="0" i="0" u="none" strike="noStrike" dirty="0">
                        <a:solidFill>
                          <a:srgbClr val="000000"/>
                        </a:solidFill>
                        <a:effectLst/>
                        <a:latin typeface="Arial" panose="020B0604020202020204" pitchFamily="34" charset="0"/>
                      </a:endParaRPr>
                    </a:p>
                  </a:txBody>
                  <a:tcPr marL="4065" marR="4065" marT="4065" marB="0" anchor="ctr"/>
                </a:tc>
                <a:tc hMerge="1">
                  <a:txBody>
                    <a:bodyPr/>
                    <a:lstStyle/>
                    <a:p>
                      <a:endParaRPr lang="es-EC"/>
                    </a:p>
                  </a:txBody>
                  <a:tcPr/>
                </a:tc>
                <a:extLst>
                  <a:ext uri="{0D108BD9-81ED-4DB2-BD59-A6C34878D82A}">
                    <a16:rowId xmlns:a16="http://schemas.microsoft.com/office/drawing/2014/main" xmlns="" val="3135368963"/>
                  </a:ext>
                </a:extLst>
              </a:tr>
            </a:tbl>
          </a:graphicData>
        </a:graphic>
      </p:graphicFrame>
    </p:spTree>
    <p:extLst>
      <p:ext uri="{BB962C8B-B14F-4D97-AF65-F5344CB8AC3E}">
        <p14:creationId xmlns:p14="http://schemas.microsoft.com/office/powerpoint/2010/main" val="122954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31371" y="606633"/>
            <a:ext cx="8064896" cy="532169"/>
          </a:xfrm>
          <a:prstGeom prst="rect">
            <a:avLst/>
          </a:prstGeom>
        </p:spPr>
        <p:txBody>
          <a:bodyPr/>
          <a:lst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l"/>
            <a:r>
              <a:rPr lang="es-EC" sz="2800" i="0" kern="0" dirty="0">
                <a:ln w="1905">
                  <a:solidFill>
                    <a:srgbClr val="336600"/>
                  </a:solidFill>
                </a:ln>
                <a:solidFill>
                  <a:srgbClr val="336600"/>
                </a:solidFill>
                <a:effectLst>
                  <a:innerShdw blurRad="69850" dist="43180" dir="5400000">
                    <a:srgbClr val="000000">
                      <a:alpha val="65000"/>
                    </a:srgbClr>
                  </a:innerShdw>
                </a:effectLst>
              </a:rPr>
              <a:t>FUENTES DE FINANCIAMIENTO</a:t>
            </a:r>
          </a:p>
        </p:txBody>
      </p:sp>
      <p:pic>
        <p:nvPicPr>
          <p:cNvPr id="6150" name="Picture 6" descr="https://encrypted-tbn1.gstatic.com/images?q=tbn:ANd9GcR8dwyE6O2mGAP7PJr0_qAAM2dBqFeRZjzjc6trI9Cx0qd8iqrRo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0416" y="606632"/>
            <a:ext cx="2149629" cy="11802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Diagrama"/>
          <p:cNvGraphicFramePr/>
          <p:nvPr>
            <p:extLst>
              <p:ext uri="{D42A27DB-BD31-4B8C-83A1-F6EECF244321}">
                <p14:modId xmlns:p14="http://schemas.microsoft.com/office/powerpoint/2010/main" val="1698200816"/>
              </p:ext>
            </p:extLst>
          </p:nvPr>
        </p:nvGraphicFramePr>
        <p:xfrm>
          <a:off x="5231904" y="1052736"/>
          <a:ext cx="6720747"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Rectángulo redondeado"/>
          <p:cNvSpPr/>
          <p:nvPr/>
        </p:nvSpPr>
        <p:spPr>
          <a:xfrm>
            <a:off x="623392" y="4293096"/>
            <a:ext cx="4896544" cy="6219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dirty="0"/>
              <a:t>empresa no cuenta con la liquidez para solventar sus obligaciones o mantener sus operaciones</a:t>
            </a:r>
          </a:p>
        </p:txBody>
      </p:sp>
      <p:sp>
        <p:nvSpPr>
          <p:cNvPr id="11" name="10 Rectángulo"/>
          <p:cNvSpPr/>
          <p:nvPr/>
        </p:nvSpPr>
        <p:spPr>
          <a:xfrm>
            <a:off x="1391478" y="1875683"/>
            <a:ext cx="2198583" cy="369332"/>
          </a:xfrm>
          <a:prstGeom prst="rect">
            <a:avLst/>
          </a:prstGeom>
        </p:spPr>
        <p:txBody>
          <a:bodyPr wrap="square">
            <a:spAutoFit/>
          </a:bodyPr>
          <a:lstStyle/>
          <a:p>
            <a:pPr algn="ctr"/>
            <a:r>
              <a:rPr lang="es-EC" dirty="0"/>
              <a:t>Mecanismos</a:t>
            </a:r>
          </a:p>
        </p:txBody>
      </p:sp>
      <p:pic>
        <p:nvPicPr>
          <p:cNvPr id="6154" name="Picture 10" descr="http://www.capacitacionmisionera.org/images/alcanzarobjetivos.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90061" y="2482749"/>
            <a:ext cx="1206692" cy="838438"/>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https://maestriasyposgradosenmexico.files.wordpress.com/2013/08/finanzas-3.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0208" t="6558" r="8160" b="9651"/>
          <a:stretch/>
        </p:blipFill>
        <p:spPr bwMode="auto">
          <a:xfrm>
            <a:off x="1847341" y="2534661"/>
            <a:ext cx="1272328" cy="734617"/>
          </a:xfrm>
          <a:prstGeom prst="rect">
            <a:avLst/>
          </a:prstGeom>
          <a:noFill/>
          <a:extLst>
            <a:ext uri="{909E8E84-426E-40DD-AFC4-6F175D3DCCD1}">
              <a14:hiddenFill xmlns:a14="http://schemas.microsoft.com/office/drawing/2010/main">
                <a:solidFill>
                  <a:srgbClr val="FFFFFF"/>
                </a:solidFill>
              </a14:hiddenFill>
            </a:ext>
          </a:extLst>
        </p:spPr>
      </p:pic>
      <p:sp>
        <p:nvSpPr>
          <p:cNvPr id="13" name="12 Flecha curvada hacia la derecha"/>
          <p:cNvSpPr/>
          <p:nvPr/>
        </p:nvSpPr>
        <p:spPr>
          <a:xfrm>
            <a:off x="623392" y="1268760"/>
            <a:ext cx="768085" cy="965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cxnSp>
        <p:nvCxnSpPr>
          <p:cNvPr id="15" name="14 Conector recto de flecha"/>
          <p:cNvCxnSpPr>
            <a:stCxn id="11" idx="2"/>
            <a:endCxn id="6156" idx="0"/>
          </p:cNvCxnSpPr>
          <p:nvPr/>
        </p:nvCxnSpPr>
        <p:spPr>
          <a:xfrm flipH="1">
            <a:off x="2483505" y="2245016"/>
            <a:ext cx="7264" cy="289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6156" idx="3"/>
            <a:endCxn id="6154" idx="1"/>
          </p:cNvCxnSpPr>
          <p:nvPr/>
        </p:nvCxnSpPr>
        <p:spPr>
          <a:xfrm flipV="1">
            <a:off x="3119670" y="2901969"/>
            <a:ext cx="47039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Rectángulo redondeado"/>
          <p:cNvSpPr/>
          <p:nvPr/>
        </p:nvSpPr>
        <p:spPr>
          <a:xfrm>
            <a:off x="890377" y="5218736"/>
            <a:ext cx="3762035" cy="3600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dirty="0"/>
              <a:t>empresa quiere crecer o expandirse</a:t>
            </a:r>
          </a:p>
        </p:txBody>
      </p:sp>
    </p:spTree>
    <p:extLst>
      <p:ext uri="{BB962C8B-B14F-4D97-AF65-F5344CB8AC3E}">
        <p14:creationId xmlns:p14="http://schemas.microsoft.com/office/powerpoint/2010/main" val="312037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3745</TotalTime>
  <Words>3081</Words>
  <Application>Microsoft Office PowerPoint</Application>
  <PresentationFormat>Personalizado</PresentationFormat>
  <Paragraphs>706</Paragraphs>
  <Slides>35</Slides>
  <Notes>2</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35</vt:i4>
      </vt:variant>
    </vt:vector>
  </HeadingPairs>
  <TitlesOfParts>
    <vt:vector size="39" baseType="lpstr">
      <vt:lpstr>Tema de Office</vt:lpstr>
      <vt:lpstr>Diseño predeterminado</vt:lpstr>
      <vt:lpstr>Parcel</vt:lpstr>
      <vt:lpstr>CorelDRAW</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Matriz de marco teórico</vt:lpstr>
      <vt:lpstr>Presentación de PowerPoint</vt:lpstr>
      <vt:lpstr>CFN</vt:lpstr>
      <vt:lpstr>Cuentas por pagar o crédito comercial de proveedores</vt:lpstr>
      <vt:lpstr>Presentación de PowerPoint</vt:lpstr>
      <vt:lpstr>Presentación de PowerPoint</vt:lpstr>
      <vt:lpstr>Presentación de PowerPoint</vt:lpstr>
      <vt:lpstr>Presentación de PowerPoint</vt:lpstr>
      <vt:lpstr>Presentación de PowerPoint</vt:lpstr>
      <vt:lpstr>METODOLOGÍA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sc</cp:lastModifiedBy>
  <cp:revision>146</cp:revision>
  <cp:lastPrinted>2018-06-03T16:56:39Z</cp:lastPrinted>
  <dcterms:created xsi:type="dcterms:W3CDTF">2018-05-21T03:54:39Z</dcterms:created>
  <dcterms:modified xsi:type="dcterms:W3CDTF">2018-07-11T15:08:02Z</dcterms:modified>
</cp:coreProperties>
</file>