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87" r:id="rId19"/>
    <p:sldId id="274" r:id="rId20"/>
    <p:sldId id="275" r:id="rId21"/>
    <p:sldId id="276" r:id="rId22"/>
    <p:sldId id="277" r:id="rId23"/>
    <p:sldId id="278" r:id="rId24"/>
    <p:sldId id="279" r:id="rId25"/>
    <p:sldId id="280" r:id="rId26"/>
    <p:sldId id="281" r:id="rId27"/>
    <p:sldId id="288" r:id="rId28"/>
    <p:sldId id="289" r:id="rId29"/>
    <p:sldId id="282" r:id="rId30"/>
    <p:sldId id="285" r:id="rId31"/>
    <p:sldId id="283" r:id="rId32"/>
    <p:sldId id="284" r:id="rId33"/>
    <p:sldId id="286" r:id="rId3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74" autoAdjust="0"/>
    <p:restoredTop sz="94660"/>
  </p:normalViewPr>
  <p:slideViewPr>
    <p:cSldViewPr>
      <p:cViewPr varScale="1">
        <p:scale>
          <a:sx n="68" d="100"/>
          <a:sy n="68" d="100"/>
        </p:scale>
        <p:origin x="129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4F923D9-62F4-4D70-B89E-B869784CE413}" type="datetimeFigureOut">
              <a:rPr lang="es-ES" smtClean="0"/>
              <a:t>10/07/2018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8646433-0BDF-43A3-BC4D-C53FD349A17C}" type="slidenum">
              <a:rPr lang="es-ES" smtClean="0"/>
              <a:t>‹Nº›</a:t>
            </a:fld>
            <a:endParaRPr lang="es-ES"/>
          </a:p>
        </p:txBody>
      </p:sp>
    </p:spTree>
    <p:extLst>
      <p:ext uri="{BB962C8B-B14F-4D97-AF65-F5344CB8AC3E}">
        <p14:creationId xmlns:p14="http://schemas.microsoft.com/office/powerpoint/2010/main" val="2186418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4F923D9-62F4-4D70-B89E-B869784CE413}" type="datetimeFigureOut">
              <a:rPr lang="es-ES" smtClean="0"/>
              <a:t>10/07/2018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8646433-0BDF-43A3-BC4D-C53FD349A17C}" type="slidenum">
              <a:rPr lang="es-ES" smtClean="0"/>
              <a:t>‹Nº›</a:t>
            </a:fld>
            <a:endParaRPr lang="es-ES"/>
          </a:p>
        </p:txBody>
      </p:sp>
    </p:spTree>
    <p:extLst>
      <p:ext uri="{BB962C8B-B14F-4D97-AF65-F5344CB8AC3E}">
        <p14:creationId xmlns:p14="http://schemas.microsoft.com/office/powerpoint/2010/main" val="745277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4F923D9-62F4-4D70-B89E-B869784CE413}" type="datetimeFigureOut">
              <a:rPr lang="es-ES" smtClean="0"/>
              <a:t>10/07/2018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8646433-0BDF-43A3-BC4D-C53FD349A17C}" type="slidenum">
              <a:rPr lang="es-ES" smtClean="0"/>
              <a:t>‹Nº›</a:t>
            </a:fld>
            <a:endParaRPr lang="es-ES"/>
          </a:p>
        </p:txBody>
      </p:sp>
    </p:spTree>
    <p:extLst>
      <p:ext uri="{BB962C8B-B14F-4D97-AF65-F5344CB8AC3E}">
        <p14:creationId xmlns:p14="http://schemas.microsoft.com/office/powerpoint/2010/main" val="2557895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4F923D9-62F4-4D70-B89E-B869784CE413}" type="datetimeFigureOut">
              <a:rPr lang="es-ES" smtClean="0"/>
              <a:t>10/07/2018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8646433-0BDF-43A3-BC4D-C53FD349A17C}" type="slidenum">
              <a:rPr lang="es-ES" smtClean="0"/>
              <a:t>‹Nº›</a:t>
            </a:fld>
            <a:endParaRPr lang="es-ES"/>
          </a:p>
        </p:txBody>
      </p:sp>
    </p:spTree>
    <p:extLst>
      <p:ext uri="{BB962C8B-B14F-4D97-AF65-F5344CB8AC3E}">
        <p14:creationId xmlns:p14="http://schemas.microsoft.com/office/powerpoint/2010/main" val="447810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4F923D9-62F4-4D70-B89E-B869784CE413}" type="datetimeFigureOut">
              <a:rPr lang="es-ES" smtClean="0"/>
              <a:t>10/07/2018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8646433-0BDF-43A3-BC4D-C53FD349A17C}" type="slidenum">
              <a:rPr lang="es-ES" smtClean="0"/>
              <a:t>‹Nº›</a:t>
            </a:fld>
            <a:endParaRPr lang="es-ES"/>
          </a:p>
        </p:txBody>
      </p:sp>
    </p:spTree>
    <p:extLst>
      <p:ext uri="{BB962C8B-B14F-4D97-AF65-F5344CB8AC3E}">
        <p14:creationId xmlns:p14="http://schemas.microsoft.com/office/powerpoint/2010/main" val="1990730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4F923D9-62F4-4D70-B89E-B869784CE413}" type="datetimeFigureOut">
              <a:rPr lang="es-ES" smtClean="0"/>
              <a:t>10/07/2018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8646433-0BDF-43A3-BC4D-C53FD349A17C}" type="slidenum">
              <a:rPr lang="es-ES" smtClean="0"/>
              <a:t>‹Nº›</a:t>
            </a:fld>
            <a:endParaRPr lang="es-ES"/>
          </a:p>
        </p:txBody>
      </p:sp>
    </p:spTree>
    <p:extLst>
      <p:ext uri="{BB962C8B-B14F-4D97-AF65-F5344CB8AC3E}">
        <p14:creationId xmlns:p14="http://schemas.microsoft.com/office/powerpoint/2010/main" val="2451094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4F923D9-62F4-4D70-B89E-B869784CE413}" type="datetimeFigureOut">
              <a:rPr lang="es-ES" smtClean="0"/>
              <a:t>10/07/2018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8646433-0BDF-43A3-BC4D-C53FD349A17C}" type="slidenum">
              <a:rPr lang="es-ES" smtClean="0"/>
              <a:t>‹Nº›</a:t>
            </a:fld>
            <a:endParaRPr lang="es-ES"/>
          </a:p>
        </p:txBody>
      </p:sp>
    </p:spTree>
    <p:extLst>
      <p:ext uri="{BB962C8B-B14F-4D97-AF65-F5344CB8AC3E}">
        <p14:creationId xmlns:p14="http://schemas.microsoft.com/office/powerpoint/2010/main" val="798242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4F923D9-62F4-4D70-B89E-B869784CE413}" type="datetimeFigureOut">
              <a:rPr lang="es-ES" smtClean="0"/>
              <a:t>10/07/2018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8646433-0BDF-43A3-BC4D-C53FD349A17C}" type="slidenum">
              <a:rPr lang="es-ES" smtClean="0"/>
              <a:t>‹Nº›</a:t>
            </a:fld>
            <a:endParaRPr lang="es-ES"/>
          </a:p>
        </p:txBody>
      </p:sp>
    </p:spTree>
    <p:extLst>
      <p:ext uri="{BB962C8B-B14F-4D97-AF65-F5344CB8AC3E}">
        <p14:creationId xmlns:p14="http://schemas.microsoft.com/office/powerpoint/2010/main" val="1143161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4F923D9-62F4-4D70-B89E-B869784CE413}" type="datetimeFigureOut">
              <a:rPr lang="es-ES" smtClean="0"/>
              <a:t>10/07/2018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8646433-0BDF-43A3-BC4D-C53FD349A17C}" type="slidenum">
              <a:rPr lang="es-ES" smtClean="0"/>
              <a:t>‹Nº›</a:t>
            </a:fld>
            <a:endParaRPr lang="es-ES"/>
          </a:p>
        </p:txBody>
      </p:sp>
    </p:spTree>
    <p:extLst>
      <p:ext uri="{BB962C8B-B14F-4D97-AF65-F5344CB8AC3E}">
        <p14:creationId xmlns:p14="http://schemas.microsoft.com/office/powerpoint/2010/main" val="2735742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4F923D9-62F4-4D70-B89E-B869784CE413}" type="datetimeFigureOut">
              <a:rPr lang="es-ES" smtClean="0"/>
              <a:t>10/07/2018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8646433-0BDF-43A3-BC4D-C53FD349A17C}" type="slidenum">
              <a:rPr lang="es-ES" smtClean="0"/>
              <a:t>‹Nº›</a:t>
            </a:fld>
            <a:endParaRPr lang="es-ES"/>
          </a:p>
        </p:txBody>
      </p:sp>
    </p:spTree>
    <p:extLst>
      <p:ext uri="{BB962C8B-B14F-4D97-AF65-F5344CB8AC3E}">
        <p14:creationId xmlns:p14="http://schemas.microsoft.com/office/powerpoint/2010/main" val="3060690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4F923D9-62F4-4D70-B89E-B869784CE413}" type="datetimeFigureOut">
              <a:rPr lang="es-ES" smtClean="0"/>
              <a:t>10/07/2018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8646433-0BDF-43A3-BC4D-C53FD349A17C}" type="slidenum">
              <a:rPr lang="es-ES" smtClean="0"/>
              <a:t>‹Nº›</a:t>
            </a:fld>
            <a:endParaRPr lang="es-ES"/>
          </a:p>
        </p:txBody>
      </p:sp>
    </p:spTree>
    <p:extLst>
      <p:ext uri="{BB962C8B-B14F-4D97-AF65-F5344CB8AC3E}">
        <p14:creationId xmlns:p14="http://schemas.microsoft.com/office/powerpoint/2010/main" val="2503822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F923D9-62F4-4D70-B89E-B869784CE413}" type="datetimeFigureOut">
              <a:rPr lang="es-ES" smtClean="0"/>
              <a:t>10/07/2018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46433-0BDF-43A3-BC4D-C53FD349A17C}" type="slidenum">
              <a:rPr lang="es-ES" smtClean="0"/>
              <a:t>‹Nº›</a:t>
            </a:fld>
            <a:endParaRPr lang="es-ES"/>
          </a:p>
        </p:txBody>
      </p:sp>
    </p:spTree>
    <p:extLst>
      <p:ext uri="{BB962C8B-B14F-4D97-AF65-F5344CB8AC3E}">
        <p14:creationId xmlns:p14="http://schemas.microsoft.com/office/powerpoint/2010/main" val="4038926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An&#225;lisis%20Financiero%20QUIFATEX%20S.A..xlsx" TargetMode="Externa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An&#225;lisis%20Financiero%20QUIFATEX%20S.A..xlsx" TargetMode="External"/><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An&#225;lisis%20Financiero%20QUIFATEX%20S.A..xlsx" TargetMode="Externa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An&#225;lisis%20Financiero%20QUIFATEX%20S.A..xlsx" TargetMode="Externa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An&#225;lisis%20Financiero%20QUIFATEX%20S.A..xlsx" TargetMode="Externa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An&#225;lisis%20Financiero%20QUIFATEX%20S.A..xlsx" TargetMode="Externa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An&#225;lisis%20Financiero%20QUIFATEX%20S.A..xlsx"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An&#225;lisis%20Financiero%20QUIFATEX%20S.A..xlsx"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An&#225;lisis%20Financiero%20QUIFATEX%20S.A..xlsx" TargetMode="Externa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An&#225;lisis%20Financiero%20QUIFATEX%20S.A..xlsx" TargetMode="External"/><Relationship Id="rId1" Type="http://schemas.openxmlformats.org/officeDocument/2006/relationships/slideLayout" Target="../slideLayouts/slideLayout1.xml"/><Relationship Id="rId4" Type="http://schemas.openxmlformats.org/officeDocument/2006/relationships/image" Target="../media/image26.emf"/></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An&#225;lisis%20Financiero%20QUIFATEX%20S.A..xlsx" TargetMode="Externa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An&#225;lisis%20Financiero%20QUIFATEX%20S.A..xlsx" TargetMode="Externa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An&#225;lisis%20Financiero%20QUIFATEX%20S.A..xlsx"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PAPERS.xlsx"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72008" y="130852"/>
            <a:ext cx="9036496" cy="6754532"/>
          </a:xfrm>
          <a:prstGeom prst="rect">
            <a:avLst/>
          </a:prstGeom>
          <a:noFill/>
          <a:ln w="9525">
            <a:noFill/>
            <a:miter lim="800000"/>
            <a:headEnd/>
            <a:tailEnd/>
          </a:ln>
        </p:spPr>
      </p:pic>
      <p:sp>
        <p:nvSpPr>
          <p:cNvPr id="2" name="CuadroTexto 1">
            <a:extLst>
              <a:ext uri="{FF2B5EF4-FFF2-40B4-BE49-F238E27FC236}">
                <a16:creationId xmlns:a16="http://schemas.microsoft.com/office/drawing/2014/main" id="{55615B06-AC2B-4A3D-AAA7-D8731F8495CD}"/>
              </a:ext>
            </a:extLst>
          </p:cNvPr>
          <p:cNvSpPr txBox="1"/>
          <p:nvPr/>
        </p:nvSpPr>
        <p:spPr>
          <a:xfrm>
            <a:off x="1259632" y="116632"/>
            <a:ext cx="3312368" cy="1080120"/>
          </a:xfrm>
          <a:prstGeom prst="rect">
            <a:avLst/>
          </a:prstGeom>
          <a:solidFill>
            <a:schemeClr val="bg1"/>
          </a:solidFill>
          <a:ln>
            <a:solidFill>
              <a:schemeClr val="bg1"/>
            </a:solidFill>
          </a:ln>
        </p:spPr>
        <p:txBody>
          <a:bodyPr wrap="square" rtlCol="0">
            <a:spAutoFit/>
          </a:bodyPr>
          <a:lstStyle/>
          <a:p>
            <a:endParaRPr lang="es-EC" dirty="0"/>
          </a:p>
        </p:txBody>
      </p:sp>
      <p:sp>
        <p:nvSpPr>
          <p:cNvPr id="7" name="Rectángulo 6">
            <a:extLst>
              <a:ext uri="{FF2B5EF4-FFF2-40B4-BE49-F238E27FC236}">
                <a16:creationId xmlns:a16="http://schemas.microsoft.com/office/drawing/2014/main" id="{A71CA8CF-ADF7-47E5-AF01-9973E04FD1B7}"/>
              </a:ext>
            </a:extLst>
          </p:cNvPr>
          <p:cNvSpPr/>
          <p:nvPr/>
        </p:nvSpPr>
        <p:spPr>
          <a:xfrm>
            <a:off x="323528" y="1394189"/>
            <a:ext cx="8568952" cy="5532284"/>
          </a:xfrm>
          <a:prstGeom prst="rect">
            <a:avLst/>
          </a:prstGeom>
        </p:spPr>
        <p:txBody>
          <a:bodyPr wrap="square">
            <a:spAutoFit/>
          </a:bodyPr>
          <a:lstStyle/>
          <a:p>
            <a:pPr indent="180340" algn="ctr">
              <a:lnSpc>
                <a:spcPct val="150000"/>
              </a:lnSpc>
              <a:spcAft>
                <a:spcPts val="0"/>
              </a:spcAft>
              <a:tabLst>
                <a:tab pos="180340" algn="l"/>
                <a:tab pos="180340" algn="l"/>
                <a:tab pos="780415" algn="l"/>
                <a:tab pos="3314700" algn="l"/>
              </a:tabLst>
            </a:pPr>
            <a:r>
              <a:rPr lang="es-ES_tradnl" sz="1600" b="1" dirty="0">
                <a:latin typeface="Times New Roman" panose="02020603050405020304" pitchFamily="18" charset="0"/>
                <a:ea typeface="Times New Roman" panose="02020603050405020304" pitchFamily="18" charset="0"/>
              </a:rPr>
              <a:t>DEPARTAMENTO DE CIENCIAS ECONOMICAS ADMINISTRATIVAS Y DE COMERCIO</a:t>
            </a:r>
            <a:endParaRPr lang="es-EC" sz="1200" dirty="0">
              <a:latin typeface="Times New Roman" panose="02020603050405020304" pitchFamily="18" charset="0"/>
              <a:ea typeface="Times New Roman" panose="02020603050405020304" pitchFamily="18" charset="0"/>
            </a:endParaRPr>
          </a:p>
          <a:p>
            <a:pPr indent="180340" algn="ctr">
              <a:lnSpc>
                <a:spcPct val="150000"/>
              </a:lnSpc>
              <a:spcAft>
                <a:spcPts val="0"/>
              </a:spcAft>
              <a:tabLst>
                <a:tab pos="180340" algn="l"/>
                <a:tab pos="180340" algn="l"/>
                <a:tab pos="780415" algn="l"/>
              </a:tabLst>
            </a:pPr>
            <a:r>
              <a:rPr lang="es-ES_tradnl" sz="1400" b="1" dirty="0">
                <a:latin typeface="Times New Roman" panose="02020603050405020304" pitchFamily="18" charset="0"/>
                <a:ea typeface="Times New Roman" panose="02020603050405020304" pitchFamily="18" charset="0"/>
              </a:rPr>
              <a:t> </a:t>
            </a:r>
            <a:endParaRPr lang="es-EC" sz="1200" dirty="0">
              <a:latin typeface="Times New Roman" panose="02020603050405020304" pitchFamily="18" charset="0"/>
              <a:ea typeface="Times New Roman" panose="02020603050405020304" pitchFamily="18" charset="0"/>
            </a:endParaRPr>
          </a:p>
          <a:p>
            <a:pPr indent="180340" algn="ctr">
              <a:lnSpc>
                <a:spcPct val="150000"/>
              </a:lnSpc>
              <a:spcAft>
                <a:spcPts val="0"/>
              </a:spcAft>
              <a:tabLst>
                <a:tab pos="180340" algn="l"/>
                <a:tab pos="180340" algn="l"/>
                <a:tab pos="780415" algn="l"/>
              </a:tabLst>
            </a:pPr>
            <a:r>
              <a:rPr lang="es-ES_tradnl" sz="1600" b="1" dirty="0">
                <a:latin typeface="Times New Roman" panose="02020603050405020304" pitchFamily="18" charset="0"/>
                <a:ea typeface="Times New Roman" panose="02020603050405020304" pitchFamily="18" charset="0"/>
              </a:rPr>
              <a:t>CARRERA DE CONTABILIDAD Y AUDITORIA</a:t>
            </a:r>
            <a:endParaRPr lang="es-EC" sz="1400" dirty="0">
              <a:latin typeface="Times New Roman" panose="02020603050405020304" pitchFamily="18" charset="0"/>
              <a:ea typeface="Times New Roman" panose="02020603050405020304" pitchFamily="18" charset="0"/>
            </a:endParaRPr>
          </a:p>
          <a:p>
            <a:pPr indent="180340" algn="ctr">
              <a:lnSpc>
                <a:spcPct val="150000"/>
              </a:lnSpc>
              <a:spcAft>
                <a:spcPts val="0"/>
              </a:spcAft>
              <a:tabLst>
                <a:tab pos="180340" algn="l"/>
                <a:tab pos="180340" algn="l"/>
                <a:tab pos="780415" algn="l"/>
              </a:tabLst>
            </a:pPr>
            <a:r>
              <a:rPr lang="es-ES_tradnl" sz="1600" b="1" dirty="0">
                <a:latin typeface="Times New Roman" panose="02020603050405020304" pitchFamily="18" charset="0"/>
                <a:ea typeface="Times New Roman" panose="02020603050405020304" pitchFamily="18" charset="0"/>
              </a:rPr>
              <a:t>  </a:t>
            </a:r>
            <a:endParaRPr lang="es-EC" sz="1400" dirty="0">
              <a:latin typeface="Times New Roman" panose="02020603050405020304" pitchFamily="18" charset="0"/>
              <a:ea typeface="Times New Roman" panose="02020603050405020304" pitchFamily="18" charset="0"/>
            </a:endParaRPr>
          </a:p>
          <a:p>
            <a:pPr indent="180340" algn="ctr">
              <a:lnSpc>
                <a:spcPct val="150000"/>
              </a:lnSpc>
              <a:spcAft>
                <a:spcPts val="0"/>
              </a:spcAft>
              <a:tabLst>
                <a:tab pos="180340" algn="l"/>
                <a:tab pos="180340" algn="l"/>
                <a:tab pos="780415" algn="l"/>
              </a:tabLst>
            </a:pPr>
            <a:r>
              <a:rPr lang="es-ES_tradnl" sz="1600" b="1" dirty="0">
                <a:latin typeface="Times New Roman" panose="02020603050405020304" pitchFamily="18" charset="0"/>
                <a:ea typeface="Times New Roman" panose="02020603050405020304" pitchFamily="18" charset="0"/>
              </a:rPr>
              <a:t>TEMA: </a:t>
            </a:r>
            <a:r>
              <a:rPr lang="es-ES" sz="1600" b="1" dirty="0">
                <a:latin typeface="Times New Roman" panose="02020603050405020304" pitchFamily="18" charset="0"/>
                <a:ea typeface="Times New Roman" panose="02020603050405020304" pitchFamily="18" charset="0"/>
              </a:rPr>
              <a:t>INCIDENDENCIA DE LOS POLÍTICAS ECONÓMICAS SOBRE LAS IMPORTACIONES, EN LA RENTABILIDAD DE LAS EMPRESAS DEL SECTOR FARMACÉUTICO: CASO QUIFATEX S.A</a:t>
            </a:r>
            <a:r>
              <a:rPr lang="es-ES_tradnl" sz="1600" b="1" dirty="0">
                <a:latin typeface="Times New Roman" panose="02020603050405020304" pitchFamily="18" charset="0"/>
                <a:ea typeface="Times New Roman" panose="02020603050405020304" pitchFamily="18" charset="0"/>
              </a:rPr>
              <a:t>.</a:t>
            </a:r>
            <a:endParaRPr lang="es-EC" sz="1400" dirty="0">
              <a:latin typeface="Times New Roman" panose="02020603050405020304" pitchFamily="18" charset="0"/>
              <a:ea typeface="Times New Roman" panose="02020603050405020304" pitchFamily="18" charset="0"/>
            </a:endParaRPr>
          </a:p>
          <a:p>
            <a:pPr indent="180340" algn="ctr">
              <a:lnSpc>
                <a:spcPct val="150000"/>
              </a:lnSpc>
              <a:spcAft>
                <a:spcPts val="0"/>
              </a:spcAft>
              <a:tabLst>
                <a:tab pos="180340" algn="l"/>
                <a:tab pos="180340" algn="l"/>
                <a:tab pos="780415" algn="l"/>
              </a:tabLst>
            </a:pPr>
            <a:r>
              <a:rPr lang="es-ES_tradnl" sz="1050" b="1" dirty="0">
                <a:latin typeface="Times New Roman" panose="02020603050405020304" pitchFamily="18" charset="0"/>
                <a:ea typeface="Times New Roman" panose="02020603050405020304" pitchFamily="18" charset="0"/>
              </a:rPr>
              <a:t> </a:t>
            </a:r>
            <a:endParaRPr lang="es-EC" sz="1400" dirty="0">
              <a:latin typeface="Times New Roman" panose="02020603050405020304" pitchFamily="18" charset="0"/>
              <a:ea typeface="Times New Roman" panose="02020603050405020304" pitchFamily="18" charset="0"/>
            </a:endParaRPr>
          </a:p>
          <a:p>
            <a:pPr indent="180340" algn="ctr">
              <a:lnSpc>
                <a:spcPct val="150000"/>
              </a:lnSpc>
              <a:spcAft>
                <a:spcPts val="0"/>
              </a:spcAft>
              <a:tabLst>
                <a:tab pos="180340" algn="l"/>
              </a:tabLst>
            </a:pPr>
            <a:r>
              <a:rPr lang="es-ES_tradnl" sz="1600" b="1" dirty="0">
                <a:latin typeface="Times New Roman" panose="02020603050405020304" pitchFamily="18" charset="0"/>
                <a:ea typeface="Times New Roman" panose="02020603050405020304" pitchFamily="18" charset="0"/>
              </a:rPr>
              <a:t>AUTOR: </a:t>
            </a:r>
            <a:r>
              <a:rPr lang="es-ES" sz="1600" b="1" dirty="0">
                <a:latin typeface="Times New Roman" panose="02020603050405020304" pitchFamily="18" charset="0"/>
                <a:ea typeface="Times New Roman" panose="02020603050405020304" pitchFamily="18" charset="0"/>
              </a:rPr>
              <a:t>GUAMBUGUETE PONCE, MAYRA VERÓNICA</a:t>
            </a:r>
            <a:endParaRPr lang="es-EC" sz="1400" dirty="0">
              <a:latin typeface="Times New Roman" panose="02020603050405020304" pitchFamily="18" charset="0"/>
              <a:ea typeface="Times New Roman" panose="02020603050405020304" pitchFamily="18" charset="0"/>
            </a:endParaRPr>
          </a:p>
          <a:p>
            <a:pPr indent="180340" algn="ctr">
              <a:lnSpc>
                <a:spcPct val="150000"/>
              </a:lnSpc>
              <a:spcAft>
                <a:spcPts val="0"/>
              </a:spcAft>
              <a:tabLst>
                <a:tab pos="180340" algn="l"/>
                <a:tab pos="180340" algn="l"/>
                <a:tab pos="780415" algn="l"/>
              </a:tabLst>
            </a:pPr>
            <a:r>
              <a:rPr lang="es-ES_tradnl" sz="1050" b="1" dirty="0">
                <a:latin typeface="Times New Roman" panose="02020603050405020304" pitchFamily="18" charset="0"/>
                <a:ea typeface="Times New Roman" panose="02020603050405020304" pitchFamily="18" charset="0"/>
              </a:rPr>
              <a:t> </a:t>
            </a:r>
            <a:endParaRPr lang="es-EC" sz="1400" dirty="0">
              <a:latin typeface="Times New Roman" panose="02020603050405020304" pitchFamily="18" charset="0"/>
              <a:ea typeface="Times New Roman" panose="02020603050405020304" pitchFamily="18" charset="0"/>
            </a:endParaRPr>
          </a:p>
          <a:p>
            <a:pPr indent="180340" algn="ctr">
              <a:lnSpc>
                <a:spcPct val="150000"/>
              </a:lnSpc>
              <a:spcAft>
                <a:spcPts val="0"/>
              </a:spcAft>
              <a:tabLst>
                <a:tab pos="180340" algn="l"/>
                <a:tab pos="180340" algn="l"/>
                <a:tab pos="780415" algn="l"/>
              </a:tabLst>
            </a:pPr>
            <a:r>
              <a:rPr lang="es-ES_tradnl" sz="1600" b="1" dirty="0">
                <a:latin typeface="Times New Roman" panose="02020603050405020304" pitchFamily="18" charset="0"/>
                <a:ea typeface="Times New Roman" panose="02020603050405020304" pitchFamily="18" charset="0"/>
              </a:rPr>
              <a:t>DIRECTOR: ING. MBA. </a:t>
            </a:r>
            <a:r>
              <a:rPr lang="en-US" sz="1600" b="1" dirty="0">
                <a:latin typeface="Times New Roman" panose="02020603050405020304" pitchFamily="18" charset="0"/>
                <a:ea typeface="Times New Roman" panose="02020603050405020304" pitchFamily="18" charset="0"/>
              </a:rPr>
              <a:t>CARRILLO PUNINA, ÁLVARO PATRICIO</a:t>
            </a:r>
            <a:endParaRPr lang="es-EC" sz="1400" dirty="0">
              <a:latin typeface="Times New Roman" panose="02020603050405020304" pitchFamily="18" charset="0"/>
              <a:ea typeface="Times New Roman" panose="02020603050405020304" pitchFamily="18" charset="0"/>
            </a:endParaRPr>
          </a:p>
          <a:p>
            <a:pPr indent="180340" algn="ctr">
              <a:lnSpc>
                <a:spcPct val="150000"/>
              </a:lnSpc>
              <a:spcAft>
                <a:spcPts val="0"/>
              </a:spcAft>
              <a:tabLst>
                <a:tab pos="180340" algn="l"/>
                <a:tab pos="180340" algn="l"/>
                <a:tab pos="780415" algn="l"/>
              </a:tabLst>
            </a:pPr>
            <a:r>
              <a:rPr lang="es-ES_tradnl" sz="1600" b="1" dirty="0">
                <a:latin typeface="Times New Roman" panose="02020603050405020304" pitchFamily="18" charset="0"/>
                <a:ea typeface="Times New Roman" panose="02020603050405020304" pitchFamily="18" charset="0"/>
              </a:rPr>
              <a:t> </a:t>
            </a:r>
            <a:endParaRPr lang="es-EC" sz="1400" dirty="0">
              <a:latin typeface="Times New Roman" panose="02020603050405020304" pitchFamily="18" charset="0"/>
              <a:ea typeface="Times New Roman" panose="02020603050405020304" pitchFamily="18" charset="0"/>
            </a:endParaRPr>
          </a:p>
          <a:p>
            <a:pPr indent="180340" algn="ctr">
              <a:lnSpc>
                <a:spcPct val="150000"/>
              </a:lnSpc>
              <a:spcAft>
                <a:spcPts val="0"/>
              </a:spcAft>
              <a:tabLst>
                <a:tab pos="180340" algn="l"/>
                <a:tab pos="180340" algn="l"/>
                <a:tab pos="780415" algn="l"/>
              </a:tabLst>
            </a:pPr>
            <a:r>
              <a:rPr lang="es-ES_tradnl" sz="1600" b="1" dirty="0">
                <a:latin typeface="Times New Roman" panose="02020603050405020304" pitchFamily="18" charset="0"/>
                <a:ea typeface="Times New Roman" panose="02020603050405020304" pitchFamily="18" charset="0"/>
              </a:rPr>
              <a:t>SANGOLQUÍ</a:t>
            </a:r>
          </a:p>
          <a:p>
            <a:pPr indent="180340" algn="ctr">
              <a:lnSpc>
                <a:spcPct val="150000"/>
              </a:lnSpc>
              <a:spcAft>
                <a:spcPts val="0"/>
              </a:spcAft>
              <a:tabLst>
                <a:tab pos="180340" algn="l"/>
                <a:tab pos="180340" algn="l"/>
                <a:tab pos="780415" algn="l"/>
              </a:tabLst>
            </a:pPr>
            <a:endParaRPr lang="es-EC" sz="1400" dirty="0">
              <a:latin typeface="Times New Roman" panose="02020603050405020304" pitchFamily="18" charset="0"/>
              <a:ea typeface="Times New Roman" panose="02020603050405020304" pitchFamily="18" charset="0"/>
            </a:endParaRPr>
          </a:p>
          <a:p>
            <a:pPr algn="ctr"/>
            <a:r>
              <a:rPr lang="es-ES_tradnl" sz="1600" b="1" dirty="0">
                <a:latin typeface="Times New Roman" panose="02020603050405020304" pitchFamily="18" charset="0"/>
                <a:ea typeface="Times New Roman" panose="02020603050405020304" pitchFamily="18" charset="0"/>
              </a:rPr>
              <a:t>2018</a:t>
            </a:r>
            <a:endParaRPr lang="es-EC" sz="1400" dirty="0"/>
          </a:p>
        </p:txBody>
      </p:sp>
      <p:pic>
        <p:nvPicPr>
          <p:cNvPr id="9" name="Imagen 8" descr="http://nivelacion.espe.edu.ec/wp-content/uploads/2015/03/LOGO-PRINCIPAL-ESPE2.png">
            <a:extLst>
              <a:ext uri="{FF2B5EF4-FFF2-40B4-BE49-F238E27FC236}">
                <a16:creationId xmlns:a16="http://schemas.microsoft.com/office/drawing/2014/main" id="{8A03E4C1-D9C5-4B2F-9B93-6F0BE67296F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26047" y="242354"/>
            <a:ext cx="3857625" cy="828675"/>
          </a:xfrm>
          <a:prstGeom prst="rect">
            <a:avLst/>
          </a:prstGeom>
          <a:noFill/>
          <a:ln>
            <a:noFill/>
          </a:ln>
        </p:spPr>
      </p:pic>
    </p:spTree>
    <p:extLst>
      <p:ext uri="{BB962C8B-B14F-4D97-AF65-F5344CB8AC3E}">
        <p14:creationId xmlns:p14="http://schemas.microsoft.com/office/powerpoint/2010/main" val="1496417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14452" y="103468"/>
            <a:ext cx="9036496" cy="6754532"/>
          </a:xfrm>
          <a:prstGeom prst="rect">
            <a:avLst/>
          </a:prstGeom>
          <a:noFill/>
          <a:ln w="9525">
            <a:noFill/>
            <a:miter lim="800000"/>
            <a:headEnd/>
            <a:tailEnd/>
          </a:ln>
        </p:spPr>
      </p:pic>
      <p:sp>
        <p:nvSpPr>
          <p:cNvPr id="6" name="Título 1"/>
          <p:cNvSpPr txBox="1">
            <a:spLocks/>
          </p:cNvSpPr>
          <p:nvPr/>
        </p:nvSpPr>
        <p:spPr>
          <a:xfrm>
            <a:off x="899592" y="1412776"/>
            <a:ext cx="8151356" cy="458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000" b="1" dirty="0"/>
              <a:t>MATRIZ DE OPERACIONALIZACIÓN DE VARIABLES</a:t>
            </a:r>
          </a:p>
        </p:txBody>
      </p:sp>
      <p:graphicFrame>
        <p:nvGraphicFramePr>
          <p:cNvPr id="2" name="1 Tabla"/>
          <p:cNvGraphicFramePr>
            <a:graphicFrameLocks noGrp="1"/>
          </p:cNvGraphicFramePr>
          <p:nvPr>
            <p:extLst>
              <p:ext uri="{D42A27DB-BD31-4B8C-83A1-F6EECF244321}">
                <p14:modId xmlns:p14="http://schemas.microsoft.com/office/powerpoint/2010/main" val="1830626692"/>
              </p:ext>
            </p:extLst>
          </p:nvPr>
        </p:nvGraphicFramePr>
        <p:xfrm>
          <a:off x="1043607" y="1988839"/>
          <a:ext cx="7797552" cy="4536504"/>
        </p:xfrm>
        <a:graphic>
          <a:graphicData uri="http://schemas.openxmlformats.org/drawingml/2006/table">
            <a:tbl>
              <a:tblPr firstRow="1">
                <a:tableStyleId>{3C2FFA5D-87B4-456A-9821-1D502468CF0F}</a:tableStyleId>
              </a:tblPr>
              <a:tblGrid>
                <a:gridCol w="1560478">
                  <a:extLst>
                    <a:ext uri="{9D8B030D-6E8A-4147-A177-3AD203B41FA5}">
                      <a16:colId xmlns:a16="http://schemas.microsoft.com/office/drawing/2014/main" val="20000"/>
                    </a:ext>
                  </a:extLst>
                </a:gridCol>
                <a:gridCol w="1319843">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748879">
                  <a:extLst>
                    <a:ext uri="{9D8B030D-6E8A-4147-A177-3AD203B41FA5}">
                      <a16:colId xmlns:a16="http://schemas.microsoft.com/office/drawing/2014/main" val="20004"/>
                    </a:ext>
                  </a:extLst>
                </a:gridCol>
              </a:tblGrid>
              <a:tr h="648072">
                <a:tc>
                  <a:txBody>
                    <a:bodyPr/>
                    <a:lstStyle/>
                    <a:p>
                      <a:pPr algn="ctr" fontAlgn="ctr"/>
                      <a:r>
                        <a:rPr lang="es-ES" sz="1500" b="1" u="none" strike="noStrike" dirty="0">
                          <a:effectLst/>
                        </a:rPr>
                        <a:t>OBJETIVO</a:t>
                      </a:r>
                      <a:endParaRPr lang="es-ES" sz="1500" b="1" i="0" u="none" strike="noStrike" dirty="0">
                        <a:solidFill>
                          <a:srgbClr val="000000"/>
                        </a:solidFill>
                        <a:effectLst/>
                        <a:latin typeface="Calibri"/>
                      </a:endParaRPr>
                    </a:p>
                  </a:txBody>
                  <a:tcPr marL="9510" marR="9510" marT="9510" marB="0" anchor="ctr"/>
                </a:tc>
                <a:tc>
                  <a:txBody>
                    <a:bodyPr/>
                    <a:lstStyle/>
                    <a:p>
                      <a:pPr algn="ctr" fontAlgn="ctr"/>
                      <a:r>
                        <a:rPr lang="es-ES" sz="1500" b="1" u="none" strike="noStrike" dirty="0">
                          <a:effectLst/>
                        </a:rPr>
                        <a:t>VARIABLES</a:t>
                      </a:r>
                      <a:endParaRPr lang="es-ES" sz="1500" b="1" i="0" u="none" strike="noStrike" dirty="0">
                        <a:solidFill>
                          <a:srgbClr val="000000"/>
                        </a:solidFill>
                        <a:effectLst/>
                        <a:latin typeface="Calibri"/>
                      </a:endParaRPr>
                    </a:p>
                  </a:txBody>
                  <a:tcPr marL="9510" marR="9510" marT="9510" marB="0" anchor="ctr"/>
                </a:tc>
                <a:tc>
                  <a:txBody>
                    <a:bodyPr/>
                    <a:lstStyle/>
                    <a:p>
                      <a:pPr algn="ctr" fontAlgn="ctr"/>
                      <a:r>
                        <a:rPr lang="es-ES" sz="1500" b="1" u="none" strike="noStrike" dirty="0">
                          <a:effectLst/>
                        </a:rPr>
                        <a:t>ITEM</a:t>
                      </a:r>
                      <a:endParaRPr lang="es-ES" sz="1500" b="1" i="0" u="none" strike="noStrike" dirty="0">
                        <a:solidFill>
                          <a:srgbClr val="000000"/>
                        </a:solidFill>
                        <a:effectLst/>
                        <a:latin typeface="Calibri"/>
                      </a:endParaRPr>
                    </a:p>
                  </a:txBody>
                  <a:tcPr marL="9510" marR="9510" marT="9510" marB="0" anchor="ctr"/>
                </a:tc>
                <a:tc>
                  <a:txBody>
                    <a:bodyPr/>
                    <a:lstStyle/>
                    <a:p>
                      <a:pPr algn="ctr" fontAlgn="ctr"/>
                      <a:r>
                        <a:rPr lang="es-ES" sz="1500" b="1" u="none" strike="noStrike" dirty="0">
                          <a:effectLst/>
                        </a:rPr>
                        <a:t>TIPO DE INFORMACIÓN</a:t>
                      </a:r>
                      <a:endParaRPr lang="es-ES" sz="1500" b="1" i="0" u="none" strike="noStrike" dirty="0">
                        <a:solidFill>
                          <a:srgbClr val="000000"/>
                        </a:solidFill>
                        <a:effectLst/>
                        <a:latin typeface="Calibri"/>
                      </a:endParaRPr>
                    </a:p>
                  </a:txBody>
                  <a:tcPr marL="9510" marR="9510" marT="9510" marB="0" anchor="ctr"/>
                </a:tc>
                <a:tc>
                  <a:txBody>
                    <a:bodyPr/>
                    <a:lstStyle/>
                    <a:p>
                      <a:pPr algn="ctr" fontAlgn="ctr"/>
                      <a:r>
                        <a:rPr lang="es-ES" sz="1500" b="1" u="none" strike="noStrike" dirty="0">
                          <a:effectLst/>
                        </a:rPr>
                        <a:t>INSTRUMENTO</a:t>
                      </a:r>
                      <a:endParaRPr lang="es-ES" sz="1500" b="1" i="0" u="none" strike="noStrike" dirty="0">
                        <a:solidFill>
                          <a:srgbClr val="000000"/>
                        </a:solidFill>
                        <a:effectLst/>
                        <a:latin typeface="Calibri"/>
                      </a:endParaRPr>
                    </a:p>
                  </a:txBody>
                  <a:tcPr marL="9510" marR="9510" marT="9510" marB="0" anchor="ctr"/>
                </a:tc>
                <a:extLst>
                  <a:ext uri="{0D108BD9-81ED-4DB2-BD59-A6C34878D82A}">
                    <a16:rowId xmlns:a16="http://schemas.microsoft.com/office/drawing/2014/main" val="10000"/>
                  </a:ext>
                </a:extLst>
              </a:tr>
              <a:tr h="648072">
                <a:tc rowSpan="6">
                  <a:txBody>
                    <a:bodyPr/>
                    <a:lstStyle/>
                    <a:p>
                      <a:pPr algn="ctr" fontAlgn="ctr"/>
                      <a:r>
                        <a:rPr lang="es-ES" sz="1400" u="none" strike="noStrike" dirty="0">
                          <a:effectLst/>
                        </a:rPr>
                        <a:t>Analizar la incidencia de las políticas económicas sobre las importaciones, en la rentabilidad de las empresas farmacéuticas</a:t>
                      </a:r>
                      <a:endParaRPr lang="es-ES" sz="1400" b="0" i="0" u="none" strike="noStrike" dirty="0">
                        <a:solidFill>
                          <a:srgbClr val="000000"/>
                        </a:solidFill>
                        <a:effectLst/>
                        <a:latin typeface="Calibri"/>
                      </a:endParaRPr>
                    </a:p>
                  </a:txBody>
                  <a:tcPr marL="9510" marR="9510" marT="9510" marB="0" anchor="ctr"/>
                </a:tc>
                <a:tc rowSpan="3">
                  <a:txBody>
                    <a:bodyPr/>
                    <a:lstStyle/>
                    <a:p>
                      <a:pPr algn="ctr" fontAlgn="ctr"/>
                      <a:r>
                        <a:rPr lang="es-ES" sz="1400" u="none" strike="noStrike" dirty="0">
                          <a:effectLst/>
                        </a:rPr>
                        <a:t>Actividad</a:t>
                      </a:r>
                      <a:endParaRPr lang="es-ES" sz="1400" b="0" i="0" u="none" strike="noStrike" dirty="0">
                        <a:solidFill>
                          <a:srgbClr val="000000"/>
                        </a:solidFill>
                        <a:effectLst/>
                        <a:latin typeface="Calibri"/>
                      </a:endParaRPr>
                    </a:p>
                  </a:txBody>
                  <a:tcPr marL="9510" marR="9510" marT="9510" marB="0" anchor="ctr"/>
                </a:tc>
                <a:tc>
                  <a:txBody>
                    <a:bodyPr/>
                    <a:lstStyle/>
                    <a:p>
                      <a:pPr algn="l" fontAlgn="ctr"/>
                      <a:r>
                        <a:rPr lang="es-ES" sz="1400" u="none" strike="noStrike" dirty="0">
                          <a:effectLst/>
                        </a:rPr>
                        <a:t>  Rotación de Inventarios</a:t>
                      </a:r>
                      <a:endParaRPr lang="es-ES" sz="1400" b="0" i="0" u="none" strike="noStrike" dirty="0">
                        <a:solidFill>
                          <a:srgbClr val="000000"/>
                        </a:solidFill>
                        <a:effectLst/>
                        <a:latin typeface="Calibri"/>
                      </a:endParaRPr>
                    </a:p>
                  </a:txBody>
                  <a:tcPr marL="9510" marR="9510" marT="9510" marB="0" anchor="ctr"/>
                </a:tc>
                <a:tc rowSpan="3">
                  <a:txBody>
                    <a:bodyPr/>
                    <a:lstStyle/>
                    <a:p>
                      <a:pPr algn="ctr" fontAlgn="ctr"/>
                      <a:r>
                        <a:rPr lang="es-ES" sz="1400" u="none" strike="noStrike" dirty="0">
                          <a:effectLst/>
                        </a:rPr>
                        <a:t>Secundaria</a:t>
                      </a:r>
                      <a:endParaRPr lang="es-ES" sz="1400" b="0" i="0" u="none" strike="noStrike" dirty="0">
                        <a:solidFill>
                          <a:srgbClr val="000000"/>
                        </a:solidFill>
                        <a:effectLst/>
                        <a:latin typeface="Calibri"/>
                      </a:endParaRPr>
                    </a:p>
                  </a:txBody>
                  <a:tcPr marL="9510" marR="9510" marT="9510" marB="0" anchor="ctr"/>
                </a:tc>
                <a:tc rowSpan="3">
                  <a:txBody>
                    <a:bodyPr/>
                    <a:lstStyle/>
                    <a:p>
                      <a:pPr algn="ctr" fontAlgn="ctr"/>
                      <a:r>
                        <a:rPr lang="es-ES" sz="1400" u="none" strike="noStrike">
                          <a:effectLst/>
                        </a:rPr>
                        <a:t>Técnica Documental, basada en análisis de estados financieros a través de métodos vertical y horizontal y uso de razones financieras para evaluar la actividad de la empresa</a:t>
                      </a:r>
                      <a:endParaRPr lang="es-ES" sz="1400" b="0" i="0" u="none" strike="noStrike">
                        <a:solidFill>
                          <a:srgbClr val="000000"/>
                        </a:solidFill>
                        <a:effectLst/>
                        <a:latin typeface="Calibri"/>
                      </a:endParaRPr>
                    </a:p>
                  </a:txBody>
                  <a:tcPr marL="9510" marR="9510" marT="9510" marB="0" anchor="ctr"/>
                </a:tc>
                <a:extLst>
                  <a:ext uri="{0D108BD9-81ED-4DB2-BD59-A6C34878D82A}">
                    <a16:rowId xmlns:a16="http://schemas.microsoft.com/office/drawing/2014/main" val="10001"/>
                  </a:ext>
                </a:extLst>
              </a:tr>
              <a:tr h="648072">
                <a:tc vMerge="1">
                  <a:txBody>
                    <a:bodyPr/>
                    <a:lstStyle/>
                    <a:p>
                      <a:endParaRPr lang="es-ES"/>
                    </a:p>
                  </a:txBody>
                  <a:tcPr/>
                </a:tc>
                <a:tc vMerge="1">
                  <a:txBody>
                    <a:bodyPr/>
                    <a:lstStyle/>
                    <a:p>
                      <a:endParaRPr lang="es-ES"/>
                    </a:p>
                  </a:txBody>
                  <a:tcPr/>
                </a:tc>
                <a:tc>
                  <a:txBody>
                    <a:bodyPr/>
                    <a:lstStyle/>
                    <a:p>
                      <a:pPr algn="l" fontAlgn="ctr"/>
                      <a:r>
                        <a:rPr lang="es-ES" sz="1400" u="none" strike="noStrike" dirty="0">
                          <a:effectLst/>
                        </a:rPr>
                        <a:t>  Rotación de Cuentas por            </a:t>
                      </a:r>
                    </a:p>
                    <a:p>
                      <a:pPr algn="l" fontAlgn="ctr"/>
                      <a:r>
                        <a:rPr lang="es-ES" sz="1400" u="none" strike="noStrike" dirty="0">
                          <a:effectLst/>
                        </a:rPr>
                        <a:t>  Cobrar</a:t>
                      </a:r>
                      <a:endParaRPr lang="es-ES" sz="1400" b="0" i="0" u="none" strike="noStrike" dirty="0">
                        <a:solidFill>
                          <a:srgbClr val="000000"/>
                        </a:solidFill>
                        <a:effectLst/>
                        <a:latin typeface="Calibri"/>
                      </a:endParaRPr>
                    </a:p>
                  </a:txBody>
                  <a:tcPr marL="9510" marR="9510" marT="9510" marB="0" anchor="ct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0002"/>
                  </a:ext>
                </a:extLst>
              </a:tr>
              <a:tr h="648072">
                <a:tc vMerge="1">
                  <a:txBody>
                    <a:bodyPr/>
                    <a:lstStyle/>
                    <a:p>
                      <a:endParaRPr lang="es-ES"/>
                    </a:p>
                  </a:txBody>
                  <a:tcPr/>
                </a:tc>
                <a:tc vMerge="1">
                  <a:txBody>
                    <a:bodyPr/>
                    <a:lstStyle/>
                    <a:p>
                      <a:endParaRPr lang="es-ES"/>
                    </a:p>
                  </a:txBody>
                  <a:tcPr/>
                </a:tc>
                <a:tc>
                  <a:txBody>
                    <a:bodyPr/>
                    <a:lstStyle/>
                    <a:p>
                      <a:pPr algn="l" fontAlgn="ctr"/>
                      <a:r>
                        <a:rPr lang="es-ES" sz="1400" u="none" strike="noStrike" dirty="0">
                          <a:effectLst/>
                        </a:rPr>
                        <a:t>  Rotación de Cuentas por</a:t>
                      </a:r>
                    </a:p>
                    <a:p>
                      <a:pPr algn="l" fontAlgn="ctr"/>
                      <a:r>
                        <a:rPr lang="es-ES" sz="1400" u="none" strike="noStrike" dirty="0">
                          <a:effectLst/>
                        </a:rPr>
                        <a:t>  Pagar</a:t>
                      </a:r>
                      <a:endParaRPr lang="es-ES" sz="1400" b="0" i="0" u="none" strike="noStrike" dirty="0">
                        <a:solidFill>
                          <a:srgbClr val="000000"/>
                        </a:solidFill>
                        <a:effectLst/>
                        <a:latin typeface="Calibri"/>
                      </a:endParaRPr>
                    </a:p>
                  </a:txBody>
                  <a:tcPr marL="9510" marR="9510" marT="9510" marB="0" anchor="ct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0003"/>
                  </a:ext>
                </a:extLst>
              </a:tr>
              <a:tr h="648072">
                <a:tc vMerge="1">
                  <a:txBody>
                    <a:bodyPr/>
                    <a:lstStyle/>
                    <a:p>
                      <a:endParaRPr lang="es-ES"/>
                    </a:p>
                  </a:txBody>
                  <a:tcPr/>
                </a:tc>
                <a:tc rowSpan="3">
                  <a:txBody>
                    <a:bodyPr/>
                    <a:lstStyle/>
                    <a:p>
                      <a:pPr algn="ctr" fontAlgn="ctr"/>
                      <a:r>
                        <a:rPr lang="es-ES" sz="1400" u="none" strike="noStrike">
                          <a:effectLst/>
                        </a:rPr>
                        <a:t>Rentabilidad</a:t>
                      </a:r>
                      <a:endParaRPr lang="es-ES" sz="1400" b="0" i="0" u="none" strike="noStrike">
                        <a:solidFill>
                          <a:srgbClr val="000000"/>
                        </a:solidFill>
                        <a:effectLst/>
                        <a:latin typeface="Calibri"/>
                      </a:endParaRPr>
                    </a:p>
                  </a:txBody>
                  <a:tcPr marL="9510" marR="9510" marT="9510" marB="0" anchor="ctr"/>
                </a:tc>
                <a:tc>
                  <a:txBody>
                    <a:bodyPr/>
                    <a:lstStyle/>
                    <a:p>
                      <a:pPr algn="l" fontAlgn="ctr"/>
                      <a:r>
                        <a:rPr lang="es-ES" sz="1400" u="none" strike="noStrike" dirty="0">
                          <a:effectLst/>
                        </a:rPr>
                        <a:t>  Margen Neto</a:t>
                      </a:r>
                      <a:endParaRPr lang="es-ES" sz="1400" b="0" i="0" u="none" strike="noStrike" dirty="0">
                        <a:solidFill>
                          <a:srgbClr val="000000"/>
                        </a:solidFill>
                        <a:effectLst/>
                        <a:latin typeface="Calibri"/>
                      </a:endParaRPr>
                    </a:p>
                  </a:txBody>
                  <a:tcPr marL="9510" marR="9510" marT="9510" marB="0" anchor="ctr"/>
                </a:tc>
                <a:tc rowSpan="3">
                  <a:txBody>
                    <a:bodyPr/>
                    <a:lstStyle/>
                    <a:p>
                      <a:pPr algn="ctr" fontAlgn="ctr"/>
                      <a:r>
                        <a:rPr lang="es-ES" sz="1400" u="none" strike="noStrike" dirty="0">
                          <a:effectLst/>
                        </a:rPr>
                        <a:t>Secundaria</a:t>
                      </a:r>
                      <a:endParaRPr lang="es-ES" sz="1400" b="0" i="0" u="none" strike="noStrike" dirty="0">
                        <a:solidFill>
                          <a:srgbClr val="000000"/>
                        </a:solidFill>
                        <a:effectLst/>
                        <a:latin typeface="Calibri"/>
                      </a:endParaRPr>
                    </a:p>
                  </a:txBody>
                  <a:tcPr marL="9510" marR="9510" marT="9510" marB="0" anchor="ctr"/>
                </a:tc>
                <a:tc rowSpan="3">
                  <a:txBody>
                    <a:bodyPr/>
                    <a:lstStyle/>
                    <a:p>
                      <a:pPr algn="ctr" fontAlgn="ctr"/>
                      <a:r>
                        <a:rPr lang="es-ES" sz="1400" u="none" strike="noStrike" dirty="0">
                          <a:effectLst/>
                        </a:rPr>
                        <a:t>Técnica Documental, basada en análisis de estados financieros a través de métodos vertical y horizontal y uso de razones financieras para evaluar la rentabilidad</a:t>
                      </a:r>
                      <a:endParaRPr lang="es-ES" sz="1400" b="0" i="0" u="none" strike="noStrike" dirty="0">
                        <a:solidFill>
                          <a:srgbClr val="000000"/>
                        </a:solidFill>
                        <a:effectLst/>
                        <a:latin typeface="Calibri"/>
                      </a:endParaRPr>
                    </a:p>
                  </a:txBody>
                  <a:tcPr marL="9510" marR="9510" marT="9510" marB="0" anchor="ctr"/>
                </a:tc>
                <a:extLst>
                  <a:ext uri="{0D108BD9-81ED-4DB2-BD59-A6C34878D82A}">
                    <a16:rowId xmlns:a16="http://schemas.microsoft.com/office/drawing/2014/main" val="10004"/>
                  </a:ext>
                </a:extLst>
              </a:tr>
              <a:tr h="648072">
                <a:tc vMerge="1">
                  <a:txBody>
                    <a:bodyPr/>
                    <a:lstStyle/>
                    <a:p>
                      <a:endParaRPr lang="es-ES"/>
                    </a:p>
                  </a:txBody>
                  <a:tcPr/>
                </a:tc>
                <a:tc vMerge="1">
                  <a:txBody>
                    <a:bodyPr/>
                    <a:lstStyle/>
                    <a:p>
                      <a:endParaRPr lang="es-ES"/>
                    </a:p>
                  </a:txBody>
                  <a:tcPr/>
                </a:tc>
                <a:tc>
                  <a:txBody>
                    <a:bodyPr/>
                    <a:lstStyle/>
                    <a:p>
                      <a:pPr algn="l" fontAlgn="ctr"/>
                      <a:r>
                        <a:rPr lang="es-ES" sz="1400" u="none" strike="noStrike" dirty="0">
                          <a:effectLst/>
                        </a:rPr>
                        <a:t>  Retorno sobre Activos </a:t>
                      </a:r>
                    </a:p>
                    <a:p>
                      <a:pPr algn="l" fontAlgn="ctr"/>
                      <a:r>
                        <a:rPr lang="es-ES" sz="1400" u="none" strike="noStrike" dirty="0">
                          <a:effectLst/>
                        </a:rPr>
                        <a:t>  (ROA)</a:t>
                      </a:r>
                      <a:endParaRPr lang="es-ES" sz="1400" b="0" i="0" u="none" strike="noStrike" dirty="0">
                        <a:solidFill>
                          <a:srgbClr val="000000"/>
                        </a:solidFill>
                        <a:effectLst/>
                        <a:latin typeface="Calibri"/>
                      </a:endParaRPr>
                    </a:p>
                  </a:txBody>
                  <a:tcPr marL="9510" marR="9510" marT="9510" marB="0" anchor="ct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0005"/>
                  </a:ext>
                </a:extLst>
              </a:tr>
              <a:tr h="648072">
                <a:tc vMerge="1">
                  <a:txBody>
                    <a:bodyPr/>
                    <a:lstStyle/>
                    <a:p>
                      <a:endParaRPr lang="es-ES"/>
                    </a:p>
                  </a:txBody>
                  <a:tcPr/>
                </a:tc>
                <a:tc vMerge="1">
                  <a:txBody>
                    <a:bodyPr/>
                    <a:lstStyle/>
                    <a:p>
                      <a:endParaRPr lang="es-ES"/>
                    </a:p>
                  </a:txBody>
                  <a:tcPr/>
                </a:tc>
                <a:tc>
                  <a:txBody>
                    <a:bodyPr/>
                    <a:lstStyle/>
                    <a:p>
                      <a:pPr algn="l" fontAlgn="ctr"/>
                      <a:r>
                        <a:rPr lang="es-ES" sz="1400" u="none" strike="noStrike" dirty="0">
                          <a:effectLst/>
                        </a:rPr>
                        <a:t>  Rentabilidad sobre </a:t>
                      </a:r>
                    </a:p>
                    <a:p>
                      <a:pPr algn="l" fontAlgn="ctr"/>
                      <a:r>
                        <a:rPr lang="es-ES" sz="1400" u="none" strike="noStrike" dirty="0">
                          <a:effectLst/>
                        </a:rPr>
                        <a:t>  Patrimonio (ROE)</a:t>
                      </a:r>
                      <a:endParaRPr lang="es-ES" sz="1400" b="0" i="0" u="none" strike="noStrike" dirty="0">
                        <a:solidFill>
                          <a:srgbClr val="000000"/>
                        </a:solidFill>
                        <a:effectLst/>
                        <a:latin typeface="Calibri"/>
                      </a:endParaRPr>
                    </a:p>
                  </a:txBody>
                  <a:tcPr marL="9510" marR="9510" marT="9510" marB="0" anchor="ct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08308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14452" y="103468"/>
            <a:ext cx="9036496" cy="6754532"/>
          </a:xfrm>
          <a:prstGeom prst="rect">
            <a:avLst/>
          </a:prstGeom>
          <a:noFill/>
          <a:ln w="9525">
            <a:noFill/>
            <a:miter lim="800000"/>
            <a:headEnd/>
            <a:tailEnd/>
          </a:ln>
        </p:spPr>
      </p:pic>
      <p:sp>
        <p:nvSpPr>
          <p:cNvPr id="6" name="Título 1"/>
          <p:cNvSpPr txBox="1">
            <a:spLocks/>
          </p:cNvSpPr>
          <p:nvPr/>
        </p:nvSpPr>
        <p:spPr>
          <a:xfrm>
            <a:off x="899592" y="1412776"/>
            <a:ext cx="8151356" cy="458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000" b="1" dirty="0"/>
              <a:t>MARCO METODOLÓGICO - POBLACIÓN</a:t>
            </a:r>
          </a:p>
        </p:txBody>
      </p:sp>
      <p:sp>
        <p:nvSpPr>
          <p:cNvPr id="5" name="4 Rectángulo redondeado"/>
          <p:cNvSpPr/>
          <p:nvPr/>
        </p:nvSpPr>
        <p:spPr>
          <a:xfrm>
            <a:off x="899592" y="2132856"/>
            <a:ext cx="2088232" cy="1008112"/>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accent1">
                    <a:lumMod val="50000"/>
                  </a:schemeClr>
                </a:solidFill>
              </a:rPr>
              <a:t>POBLACION OBJETO DE ESTUDIO</a:t>
            </a:r>
          </a:p>
        </p:txBody>
      </p:sp>
      <p:sp>
        <p:nvSpPr>
          <p:cNvPr id="7" name="6 Rectángulo redondeado"/>
          <p:cNvSpPr/>
          <p:nvPr/>
        </p:nvSpPr>
        <p:spPr>
          <a:xfrm>
            <a:off x="899592" y="3573016"/>
            <a:ext cx="2088232" cy="1008112"/>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accent1">
                    <a:lumMod val="50000"/>
                  </a:schemeClr>
                </a:solidFill>
              </a:rPr>
              <a:t>POBLACION</a:t>
            </a:r>
          </a:p>
        </p:txBody>
      </p:sp>
      <p:sp>
        <p:nvSpPr>
          <p:cNvPr id="8" name="7 Rectángulo redondeado"/>
          <p:cNvSpPr/>
          <p:nvPr/>
        </p:nvSpPr>
        <p:spPr>
          <a:xfrm>
            <a:off x="899592" y="4997152"/>
            <a:ext cx="2088232" cy="1008112"/>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accent1">
                    <a:lumMod val="50000"/>
                  </a:schemeClr>
                </a:solidFill>
              </a:rPr>
              <a:t>MUESTRA</a:t>
            </a:r>
          </a:p>
        </p:txBody>
      </p:sp>
      <p:sp>
        <p:nvSpPr>
          <p:cNvPr id="9" name="8 Redondear rectángulo de esquina diagonal"/>
          <p:cNvSpPr/>
          <p:nvPr/>
        </p:nvSpPr>
        <p:spPr>
          <a:xfrm>
            <a:off x="3851920" y="2132856"/>
            <a:ext cx="4680520" cy="1008112"/>
          </a:xfrm>
          <a:prstGeom prst="round2DiagRect">
            <a:avLst>
              <a:gd name="adj1" fmla="val 50000"/>
              <a:gd name="adj2" fmla="val 0"/>
            </a:avLst>
          </a:prstGeom>
          <a:solidFill>
            <a:schemeClr val="bg2">
              <a:lumMod val="9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600" dirty="0">
                <a:solidFill>
                  <a:schemeClr val="tx1"/>
                </a:solidFill>
              </a:rPr>
              <a:t>Distribuidoras Farmacéuticas, reguladas por la Agencia Nacional de Regulación , Control y Vigilancia Sanitaria - ARCSA</a:t>
            </a:r>
          </a:p>
        </p:txBody>
      </p:sp>
      <p:sp>
        <p:nvSpPr>
          <p:cNvPr id="10" name="9 Redondear rectángulo de esquina diagonal"/>
          <p:cNvSpPr/>
          <p:nvPr/>
        </p:nvSpPr>
        <p:spPr>
          <a:xfrm>
            <a:off x="3837531" y="3573016"/>
            <a:ext cx="4680520" cy="1008112"/>
          </a:xfrm>
          <a:prstGeom prst="round2DiagRect">
            <a:avLst>
              <a:gd name="adj1" fmla="val 50000"/>
              <a:gd name="adj2" fmla="val 0"/>
            </a:avLst>
          </a:prstGeom>
          <a:solidFill>
            <a:schemeClr val="bg2">
              <a:lumMod val="9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600" dirty="0">
                <a:solidFill>
                  <a:schemeClr val="tx1"/>
                </a:solidFill>
              </a:rPr>
              <a:t>97 Distribuidoras Farmacéuticas</a:t>
            </a:r>
          </a:p>
        </p:txBody>
      </p:sp>
      <p:sp>
        <p:nvSpPr>
          <p:cNvPr id="11" name="10 Redondear rectángulo de esquina diagonal"/>
          <p:cNvSpPr/>
          <p:nvPr/>
        </p:nvSpPr>
        <p:spPr>
          <a:xfrm>
            <a:off x="3851920" y="4992069"/>
            <a:ext cx="4680520" cy="1008112"/>
          </a:xfrm>
          <a:prstGeom prst="round2DiagRect">
            <a:avLst>
              <a:gd name="adj1" fmla="val 50000"/>
              <a:gd name="adj2" fmla="val 0"/>
            </a:avLst>
          </a:prstGeom>
          <a:solidFill>
            <a:schemeClr val="bg2">
              <a:lumMod val="9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600" dirty="0">
                <a:solidFill>
                  <a:schemeClr val="tx1"/>
                </a:solidFill>
              </a:rPr>
              <a:t>Se toma a la Empresa QUIFATEX S.A. como objeto de estudio</a:t>
            </a:r>
          </a:p>
        </p:txBody>
      </p:sp>
      <p:pic>
        <p:nvPicPr>
          <p:cNvPr id="12" name="Picture 6" descr="Gifs ANimados Flechas (10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46229" y="2508667"/>
            <a:ext cx="633683" cy="2564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Gifs ANimados Flechas (10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46229" y="5372963"/>
            <a:ext cx="633683" cy="2564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Gifs ANimados Flechas (10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46229" y="3948827"/>
            <a:ext cx="633683" cy="256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394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14452" y="103468"/>
            <a:ext cx="9036496" cy="6754532"/>
          </a:xfrm>
          <a:prstGeom prst="rect">
            <a:avLst/>
          </a:prstGeom>
          <a:noFill/>
          <a:ln w="9525">
            <a:noFill/>
            <a:miter lim="800000"/>
            <a:headEnd/>
            <a:tailEnd/>
          </a:ln>
        </p:spPr>
      </p:pic>
      <p:sp>
        <p:nvSpPr>
          <p:cNvPr id="6" name="Título 1"/>
          <p:cNvSpPr txBox="1">
            <a:spLocks/>
          </p:cNvSpPr>
          <p:nvPr/>
        </p:nvSpPr>
        <p:spPr>
          <a:xfrm>
            <a:off x="611560" y="1412776"/>
            <a:ext cx="8439388" cy="458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000" b="1" dirty="0"/>
              <a:t>MARCO METODOLÓGICO – INSTRUMENTO DE INVESTIGACIÓN</a:t>
            </a:r>
          </a:p>
        </p:txBody>
      </p:sp>
      <p:sp>
        <p:nvSpPr>
          <p:cNvPr id="5" name="4 Rectángulo redondeado"/>
          <p:cNvSpPr/>
          <p:nvPr/>
        </p:nvSpPr>
        <p:spPr>
          <a:xfrm>
            <a:off x="899592" y="2132856"/>
            <a:ext cx="2088232" cy="1008112"/>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accent1">
                    <a:lumMod val="50000"/>
                  </a:schemeClr>
                </a:solidFill>
              </a:rPr>
              <a:t>DOCUMENTAL</a:t>
            </a:r>
          </a:p>
        </p:txBody>
      </p:sp>
      <p:sp>
        <p:nvSpPr>
          <p:cNvPr id="9" name="8 Redondear rectángulo de esquina diagonal"/>
          <p:cNvSpPr/>
          <p:nvPr/>
        </p:nvSpPr>
        <p:spPr>
          <a:xfrm>
            <a:off x="2699792" y="3789040"/>
            <a:ext cx="6048672" cy="1944216"/>
          </a:xfrm>
          <a:prstGeom prst="round2DiagRect">
            <a:avLst>
              <a:gd name="adj1" fmla="val 50000"/>
              <a:gd name="adj2" fmla="val 0"/>
            </a:avLst>
          </a:prstGeom>
          <a:solidFill>
            <a:schemeClr val="bg2">
              <a:lumMod val="9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600" dirty="0">
                <a:solidFill>
                  <a:schemeClr val="tx1"/>
                </a:solidFill>
              </a:rPr>
              <a:t>Estados Financieros de la Empresa QUIFATEX S.A.</a:t>
            </a:r>
          </a:p>
          <a:p>
            <a:pPr algn="ctr"/>
            <a:r>
              <a:rPr lang="es-MX" sz="1600" dirty="0">
                <a:solidFill>
                  <a:schemeClr val="tx1"/>
                </a:solidFill>
              </a:rPr>
              <a:t>Constitución Política de la República del Ecuador</a:t>
            </a:r>
          </a:p>
          <a:p>
            <a:pPr algn="ctr"/>
            <a:r>
              <a:rPr lang="es-MX" sz="1600" dirty="0">
                <a:solidFill>
                  <a:schemeClr val="tx1"/>
                </a:solidFill>
              </a:rPr>
              <a:t>Ley Orgánica de Salud</a:t>
            </a:r>
          </a:p>
          <a:p>
            <a:pPr algn="ctr"/>
            <a:r>
              <a:rPr lang="es-MX" sz="1600" dirty="0">
                <a:solidFill>
                  <a:schemeClr val="tx1"/>
                </a:solidFill>
              </a:rPr>
              <a:t>Reglamento para la fijación de precios de medicamentos de uso y consumo humano</a:t>
            </a:r>
          </a:p>
          <a:p>
            <a:pPr algn="ctr"/>
            <a:r>
              <a:rPr lang="es-MX" sz="1600" dirty="0">
                <a:solidFill>
                  <a:schemeClr val="tx1"/>
                </a:solidFill>
              </a:rPr>
              <a:t>Reglamento de Buenas Prácticas para Laboratorios Farmacéuticos</a:t>
            </a:r>
          </a:p>
        </p:txBody>
      </p:sp>
      <p:pic>
        <p:nvPicPr>
          <p:cNvPr id="12" name="Picture 6" descr="Gifs ANimados Flechas (10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752394">
            <a:off x="2761166" y="3308599"/>
            <a:ext cx="650565" cy="344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566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14452" y="103468"/>
            <a:ext cx="9036496" cy="6754532"/>
          </a:xfrm>
          <a:prstGeom prst="rect">
            <a:avLst/>
          </a:prstGeom>
          <a:noFill/>
          <a:ln w="9525">
            <a:noFill/>
            <a:miter lim="800000"/>
            <a:headEnd/>
            <a:tailEnd/>
          </a:ln>
        </p:spPr>
      </p:pic>
      <p:sp>
        <p:nvSpPr>
          <p:cNvPr id="6" name="Título 1"/>
          <p:cNvSpPr txBox="1">
            <a:spLocks/>
          </p:cNvSpPr>
          <p:nvPr/>
        </p:nvSpPr>
        <p:spPr>
          <a:xfrm>
            <a:off x="899592" y="1412776"/>
            <a:ext cx="8151356" cy="458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000" b="1" dirty="0"/>
              <a:t>MARCO METODOLÓGICO – PROCESAMIENTO DE DATOS</a:t>
            </a:r>
          </a:p>
        </p:txBody>
      </p:sp>
      <p:sp>
        <p:nvSpPr>
          <p:cNvPr id="5" name="4 Rectángulo redondeado"/>
          <p:cNvSpPr/>
          <p:nvPr/>
        </p:nvSpPr>
        <p:spPr>
          <a:xfrm>
            <a:off x="899592" y="2132856"/>
            <a:ext cx="2088232" cy="1008112"/>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accent1">
                    <a:lumMod val="50000"/>
                  </a:schemeClr>
                </a:solidFill>
              </a:rPr>
              <a:t>SOFTWARE</a:t>
            </a:r>
          </a:p>
        </p:txBody>
      </p:sp>
      <p:sp>
        <p:nvSpPr>
          <p:cNvPr id="7" name="6 Rectángulo redondeado"/>
          <p:cNvSpPr/>
          <p:nvPr/>
        </p:nvSpPr>
        <p:spPr>
          <a:xfrm>
            <a:off x="899592" y="3573016"/>
            <a:ext cx="2088232" cy="1008112"/>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accent1">
                    <a:lumMod val="50000"/>
                  </a:schemeClr>
                </a:solidFill>
              </a:rPr>
              <a:t>INGRESO</a:t>
            </a:r>
          </a:p>
        </p:txBody>
      </p:sp>
      <p:sp>
        <p:nvSpPr>
          <p:cNvPr id="8" name="7 Rectángulo redondeado"/>
          <p:cNvSpPr/>
          <p:nvPr/>
        </p:nvSpPr>
        <p:spPr>
          <a:xfrm>
            <a:off x="899592" y="4997152"/>
            <a:ext cx="2088232" cy="1008112"/>
          </a:xfrm>
          <a:prstGeom prst="roundRect">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accent1">
                    <a:lumMod val="50000"/>
                  </a:schemeClr>
                </a:solidFill>
              </a:rPr>
              <a:t>REPORTE</a:t>
            </a:r>
          </a:p>
        </p:txBody>
      </p:sp>
      <p:sp>
        <p:nvSpPr>
          <p:cNvPr id="9" name="8 Redondear rectángulo de esquina diagonal"/>
          <p:cNvSpPr/>
          <p:nvPr/>
        </p:nvSpPr>
        <p:spPr>
          <a:xfrm>
            <a:off x="3851920" y="2132856"/>
            <a:ext cx="4680520" cy="1008112"/>
          </a:xfrm>
          <a:prstGeom prst="round2DiagRect">
            <a:avLst>
              <a:gd name="adj1" fmla="val 50000"/>
              <a:gd name="adj2" fmla="val 0"/>
            </a:avLst>
          </a:prstGeom>
          <a:solidFill>
            <a:schemeClr val="bg2">
              <a:lumMod val="9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600" dirty="0">
                <a:solidFill>
                  <a:schemeClr val="tx1"/>
                </a:solidFill>
              </a:rPr>
              <a:t>Se utilizará la hoja electrónica de EXCEL</a:t>
            </a:r>
          </a:p>
        </p:txBody>
      </p:sp>
      <p:sp>
        <p:nvSpPr>
          <p:cNvPr id="10" name="9 Redondear rectángulo de esquina diagonal"/>
          <p:cNvSpPr/>
          <p:nvPr/>
        </p:nvSpPr>
        <p:spPr>
          <a:xfrm>
            <a:off x="3837531" y="3573016"/>
            <a:ext cx="4680520" cy="1008112"/>
          </a:xfrm>
          <a:prstGeom prst="round2DiagRect">
            <a:avLst>
              <a:gd name="adj1" fmla="val 50000"/>
              <a:gd name="adj2" fmla="val 0"/>
            </a:avLst>
          </a:prstGeom>
          <a:solidFill>
            <a:schemeClr val="bg2">
              <a:lumMod val="9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600" dirty="0">
                <a:solidFill>
                  <a:schemeClr val="tx1"/>
                </a:solidFill>
              </a:rPr>
              <a:t>Se ingresarán los datos de los estados financieros</a:t>
            </a:r>
          </a:p>
        </p:txBody>
      </p:sp>
      <p:sp>
        <p:nvSpPr>
          <p:cNvPr id="11" name="10 Redondear rectángulo de esquina diagonal"/>
          <p:cNvSpPr/>
          <p:nvPr/>
        </p:nvSpPr>
        <p:spPr>
          <a:xfrm>
            <a:off x="3851920" y="4992069"/>
            <a:ext cx="4680520" cy="1008112"/>
          </a:xfrm>
          <a:prstGeom prst="round2DiagRect">
            <a:avLst>
              <a:gd name="adj1" fmla="val 50000"/>
              <a:gd name="adj2" fmla="val 0"/>
            </a:avLst>
          </a:prstGeom>
          <a:solidFill>
            <a:schemeClr val="bg2">
              <a:lumMod val="9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600" dirty="0">
                <a:solidFill>
                  <a:schemeClr val="tx1"/>
                </a:solidFill>
              </a:rPr>
              <a:t>Cuadros estadísticos y gráficas tanto en barras como en </a:t>
            </a:r>
            <a:r>
              <a:rPr lang="es-MX" sz="1600" dirty="0" err="1">
                <a:solidFill>
                  <a:schemeClr val="tx1"/>
                </a:solidFill>
              </a:rPr>
              <a:t>diagrmas</a:t>
            </a:r>
            <a:endParaRPr lang="es-MX" sz="1600" dirty="0">
              <a:solidFill>
                <a:schemeClr val="tx1"/>
              </a:solidFill>
            </a:endParaRPr>
          </a:p>
        </p:txBody>
      </p:sp>
      <p:pic>
        <p:nvPicPr>
          <p:cNvPr id="12" name="Picture 6" descr="Gifs ANimados Flechas (10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46229" y="2508667"/>
            <a:ext cx="633683" cy="2564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Gifs ANimados Flechas (10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46229" y="5372963"/>
            <a:ext cx="633683" cy="2564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Gifs ANimados Flechas (10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46229" y="3948827"/>
            <a:ext cx="633683" cy="256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816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14452" y="103468"/>
            <a:ext cx="9036496" cy="6754532"/>
          </a:xfrm>
          <a:prstGeom prst="rect">
            <a:avLst/>
          </a:prstGeom>
          <a:noFill/>
          <a:ln w="9525">
            <a:noFill/>
            <a:miter lim="800000"/>
            <a:headEnd/>
            <a:tailEnd/>
          </a:ln>
        </p:spPr>
      </p:pic>
      <p:sp>
        <p:nvSpPr>
          <p:cNvPr id="6" name="Título 1"/>
          <p:cNvSpPr txBox="1">
            <a:spLocks/>
          </p:cNvSpPr>
          <p:nvPr/>
        </p:nvSpPr>
        <p:spPr>
          <a:xfrm>
            <a:off x="1043608" y="1268760"/>
            <a:ext cx="7776864" cy="46805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9000" b="1" dirty="0"/>
              <a:t>RESULTADOS DE LA INVESTIGACIÓN</a:t>
            </a:r>
          </a:p>
        </p:txBody>
      </p:sp>
    </p:spTree>
    <p:extLst>
      <p:ext uri="{BB962C8B-B14F-4D97-AF65-F5344CB8AC3E}">
        <p14:creationId xmlns:p14="http://schemas.microsoft.com/office/powerpoint/2010/main" val="3717530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14452" y="103468"/>
            <a:ext cx="9036496" cy="6754532"/>
          </a:xfrm>
          <a:prstGeom prst="rect">
            <a:avLst/>
          </a:prstGeom>
          <a:noFill/>
          <a:ln w="9525">
            <a:noFill/>
            <a:miter lim="800000"/>
            <a:headEnd/>
            <a:tailEnd/>
          </a:ln>
        </p:spPr>
      </p:pic>
      <p:sp>
        <p:nvSpPr>
          <p:cNvPr id="5" name="Título 1"/>
          <p:cNvSpPr txBox="1">
            <a:spLocks/>
          </p:cNvSpPr>
          <p:nvPr/>
        </p:nvSpPr>
        <p:spPr>
          <a:xfrm>
            <a:off x="899592" y="1224539"/>
            <a:ext cx="8151356" cy="458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000" b="1" dirty="0"/>
              <a:t>INTRODUCCIÓN EMPRESA QUIFATEX S.A.</a:t>
            </a:r>
          </a:p>
        </p:txBody>
      </p:sp>
      <p:sp>
        <p:nvSpPr>
          <p:cNvPr id="7" name="Título 1"/>
          <p:cNvSpPr txBox="1">
            <a:spLocks/>
          </p:cNvSpPr>
          <p:nvPr/>
        </p:nvSpPr>
        <p:spPr>
          <a:xfrm>
            <a:off x="836742" y="1683364"/>
            <a:ext cx="8151356" cy="458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b="1" dirty="0"/>
              <a:t>LOCALIZACIÓN GRUPO QUICORP</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283309"/>
            <a:ext cx="7416824"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4447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14452" y="103468"/>
            <a:ext cx="9036496" cy="6754532"/>
          </a:xfrm>
          <a:prstGeom prst="rect">
            <a:avLst/>
          </a:prstGeom>
          <a:noFill/>
          <a:ln w="9525">
            <a:noFill/>
            <a:miter lim="800000"/>
            <a:headEnd/>
            <a:tailEnd/>
          </a:ln>
        </p:spPr>
      </p:pic>
      <p:sp>
        <p:nvSpPr>
          <p:cNvPr id="7" name="Título 1"/>
          <p:cNvSpPr txBox="1">
            <a:spLocks/>
          </p:cNvSpPr>
          <p:nvPr/>
        </p:nvSpPr>
        <p:spPr>
          <a:xfrm>
            <a:off x="816882" y="1412776"/>
            <a:ext cx="8151356" cy="458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b="1" dirty="0"/>
              <a:t>QUIFATEX – OFICINAS QUITO</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988840"/>
            <a:ext cx="6984775"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8103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14452" y="103468"/>
            <a:ext cx="9036496" cy="6754532"/>
          </a:xfrm>
          <a:prstGeom prst="rect">
            <a:avLst/>
          </a:prstGeom>
          <a:noFill/>
          <a:ln w="9525">
            <a:noFill/>
            <a:miter lim="800000"/>
            <a:headEnd/>
            <a:tailEnd/>
          </a:ln>
        </p:spPr>
      </p:pic>
      <p:sp>
        <p:nvSpPr>
          <p:cNvPr id="7" name="Título 1"/>
          <p:cNvSpPr txBox="1">
            <a:spLocks/>
          </p:cNvSpPr>
          <p:nvPr/>
        </p:nvSpPr>
        <p:spPr>
          <a:xfrm>
            <a:off x="816882" y="1412776"/>
            <a:ext cx="8151356" cy="458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b="1" dirty="0"/>
              <a:t>QUIFATEX – CENTRO DE DISTRIBUCIÓN QUITO</a:t>
            </a:r>
          </a:p>
        </p:txBody>
      </p:sp>
      <p:pic>
        <p:nvPicPr>
          <p:cNvPr id="5" name="4 Imagen"/>
          <p:cNvPicPr/>
          <p:nvPr/>
        </p:nvPicPr>
        <p:blipFill>
          <a:blip r:embed="rId3"/>
          <a:stretch>
            <a:fillRect/>
          </a:stretch>
        </p:blipFill>
        <p:spPr>
          <a:xfrm>
            <a:off x="1259632" y="2060848"/>
            <a:ext cx="7272808" cy="4248471"/>
          </a:xfrm>
          <a:prstGeom prst="rect">
            <a:avLst/>
          </a:prstGeom>
        </p:spPr>
      </p:pic>
    </p:spTree>
    <p:extLst>
      <p:ext uri="{BB962C8B-B14F-4D97-AF65-F5344CB8AC3E}">
        <p14:creationId xmlns:p14="http://schemas.microsoft.com/office/powerpoint/2010/main" val="3641850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14452" y="103468"/>
            <a:ext cx="9036496" cy="6754532"/>
          </a:xfrm>
          <a:prstGeom prst="rect">
            <a:avLst/>
          </a:prstGeom>
          <a:noFill/>
          <a:ln w="9525">
            <a:noFill/>
            <a:miter lim="800000"/>
            <a:headEnd/>
            <a:tailEnd/>
          </a:ln>
        </p:spPr>
      </p:pic>
      <p:sp>
        <p:nvSpPr>
          <p:cNvPr id="7" name="Título 1"/>
          <p:cNvSpPr txBox="1">
            <a:spLocks/>
          </p:cNvSpPr>
          <p:nvPr/>
        </p:nvSpPr>
        <p:spPr>
          <a:xfrm>
            <a:off x="816882" y="1412776"/>
            <a:ext cx="8151356" cy="458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b="1" dirty="0"/>
              <a:t>QUIFATEX – CENTRO DE DISTRIBUCIÓN QUITO</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988840"/>
            <a:ext cx="7416824"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6365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14452" y="103468"/>
            <a:ext cx="9036496" cy="6754532"/>
          </a:xfrm>
          <a:prstGeom prst="rect">
            <a:avLst/>
          </a:prstGeom>
          <a:noFill/>
          <a:ln w="9525">
            <a:noFill/>
            <a:miter lim="800000"/>
            <a:headEnd/>
            <a:tailEnd/>
          </a:ln>
        </p:spPr>
      </p:pic>
      <p:sp>
        <p:nvSpPr>
          <p:cNvPr id="7" name="Título 1"/>
          <p:cNvSpPr txBox="1">
            <a:spLocks/>
          </p:cNvSpPr>
          <p:nvPr/>
        </p:nvSpPr>
        <p:spPr>
          <a:xfrm>
            <a:off x="816882" y="1412776"/>
            <a:ext cx="8151356" cy="458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b="1" dirty="0"/>
              <a:t>QUIFATEX – CENTRO DE DISTRIBUCIÓN GUAYAQUIL</a:t>
            </a:r>
          </a:p>
        </p:txBody>
      </p:sp>
      <p:pic>
        <p:nvPicPr>
          <p:cNvPr id="6" name="5 Imagen"/>
          <p:cNvPicPr/>
          <p:nvPr/>
        </p:nvPicPr>
        <p:blipFill>
          <a:blip r:embed="rId3"/>
          <a:stretch>
            <a:fillRect/>
          </a:stretch>
        </p:blipFill>
        <p:spPr>
          <a:xfrm>
            <a:off x="1187624" y="2085974"/>
            <a:ext cx="7488832" cy="4295353"/>
          </a:xfrm>
          <a:prstGeom prst="rect">
            <a:avLst/>
          </a:prstGeom>
        </p:spPr>
      </p:pic>
    </p:spTree>
    <p:extLst>
      <p:ext uri="{BB962C8B-B14F-4D97-AF65-F5344CB8AC3E}">
        <p14:creationId xmlns:p14="http://schemas.microsoft.com/office/powerpoint/2010/main" val="767007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72008" y="103468"/>
            <a:ext cx="9036496" cy="6754532"/>
          </a:xfrm>
          <a:prstGeom prst="rect">
            <a:avLst/>
          </a:prstGeom>
          <a:noFill/>
          <a:ln w="9525">
            <a:noFill/>
            <a:miter lim="800000"/>
            <a:headEnd/>
            <a:tailEnd/>
          </a:ln>
        </p:spPr>
      </p:pic>
      <p:sp>
        <p:nvSpPr>
          <p:cNvPr id="6" name="Título 1"/>
          <p:cNvSpPr txBox="1">
            <a:spLocks/>
          </p:cNvSpPr>
          <p:nvPr/>
        </p:nvSpPr>
        <p:spPr>
          <a:xfrm>
            <a:off x="1547664" y="1183363"/>
            <a:ext cx="6912768" cy="458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000" b="1" dirty="0"/>
              <a:t>PLANTEAMIENTO DEL PROBLEMA</a:t>
            </a:r>
          </a:p>
        </p:txBody>
      </p:sp>
      <p:sp>
        <p:nvSpPr>
          <p:cNvPr id="7" name="Rectángulo redondeado 33"/>
          <p:cNvSpPr/>
          <p:nvPr/>
        </p:nvSpPr>
        <p:spPr>
          <a:xfrm>
            <a:off x="2570987" y="3645024"/>
            <a:ext cx="4442347" cy="927279"/>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1000"/>
              </a:spcAft>
            </a:pPr>
            <a:r>
              <a:rPr lang="es-EC" sz="1400" b="1" dirty="0">
                <a:solidFill>
                  <a:srgbClr val="000000"/>
                </a:solidFill>
                <a:effectLst/>
                <a:ea typeface="Calibri" panose="020F0502020204030204" pitchFamily="34" charset="0"/>
                <a:cs typeface="Times New Roman" panose="02020603050405020304" pitchFamily="18" charset="0"/>
              </a:rPr>
              <a:t>DISMINUCIÓN DE LA RENTABILIDAD EN LAS EMPRESAS FARMACÉUTICAS: CASO QUIFATEX S.A.</a:t>
            </a:r>
            <a:endParaRPr lang="es-EC" sz="1100" dirty="0">
              <a:effectLst/>
              <a:ea typeface="Calibri" panose="020F0502020204030204" pitchFamily="34" charset="0"/>
              <a:cs typeface="Times New Roman" panose="02020603050405020304" pitchFamily="18" charset="0"/>
            </a:endParaRPr>
          </a:p>
        </p:txBody>
      </p:sp>
      <p:sp>
        <p:nvSpPr>
          <p:cNvPr id="9" name="Rectángulo redondeado 41"/>
          <p:cNvSpPr/>
          <p:nvPr/>
        </p:nvSpPr>
        <p:spPr>
          <a:xfrm>
            <a:off x="1403648" y="2060848"/>
            <a:ext cx="1799913" cy="1049438"/>
          </a:xfrm>
          <a:prstGeom prst="roundRect">
            <a:avLst/>
          </a:prstGeom>
          <a:solidFill>
            <a:schemeClr val="accent3">
              <a:lumMod val="60000"/>
              <a:lumOff val="4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80340" indent="-228600" algn="ctr">
              <a:spcAft>
                <a:spcPts val="0"/>
              </a:spcAft>
            </a:pPr>
            <a:r>
              <a:rPr lang="es-EC" sz="1600" b="1" dirty="0">
                <a:ea typeface="Calibri" panose="020F0502020204030204" pitchFamily="34" charset="0"/>
                <a:cs typeface="Times New Roman" panose="02020603050405020304" pitchFamily="18" charset="0"/>
              </a:rPr>
              <a:t>Políticas económicas</a:t>
            </a:r>
            <a:endParaRPr lang="es-EC" sz="1600" b="1" dirty="0">
              <a:effectLst/>
              <a:ea typeface="Calibri" panose="020F0502020204030204" pitchFamily="34" charset="0"/>
              <a:cs typeface="Times New Roman" panose="02020603050405020304" pitchFamily="18" charset="0"/>
            </a:endParaRPr>
          </a:p>
        </p:txBody>
      </p:sp>
      <p:sp>
        <p:nvSpPr>
          <p:cNvPr id="13" name="Rectángulo redondeado 41"/>
          <p:cNvSpPr/>
          <p:nvPr/>
        </p:nvSpPr>
        <p:spPr>
          <a:xfrm>
            <a:off x="3888688" y="2060848"/>
            <a:ext cx="1799913" cy="1049438"/>
          </a:xfrm>
          <a:prstGeom prst="roundRect">
            <a:avLst/>
          </a:prstGeom>
          <a:solidFill>
            <a:schemeClr val="accent3">
              <a:lumMod val="60000"/>
              <a:lumOff val="4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80340" indent="-228600" algn="ctr"/>
            <a:r>
              <a:rPr lang="es-EC" sz="1600" b="1" dirty="0">
                <a:ea typeface="Calibri" panose="020F0502020204030204" pitchFamily="34" charset="0"/>
                <a:cs typeface="Times New Roman" panose="02020603050405020304" pitchFamily="18" charset="0"/>
              </a:rPr>
              <a:t>Límite a las importaciones</a:t>
            </a:r>
          </a:p>
        </p:txBody>
      </p:sp>
      <p:sp>
        <p:nvSpPr>
          <p:cNvPr id="14" name="Rectángulo redondeado 41"/>
          <p:cNvSpPr/>
          <p:nvPr/>
        </p:nvSpPr>
        <p:spPr>
          <a:xfrm>
            <a:off x="6285274" y="2060848"/>
            <a:ext cx="1799913" cy="1049438"/>
          </a:xfrm>
          <a:prstGeom prst="roundRect">
            <a:avLst/>
          </a:prstGeom>
          <a:solidFill>
            <a:schemeClr val="accent3">
              <a:lumMod val="60000"/>
              <a:lumOff val="4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80340" indent="-228600" algn="ctr"/>
            <a:r>
              <a:rPr lang="es-EC" sz="1600" b="1" dirty="0">
                <a:ea typeface="Calibri" panose="020F0502020204030204" pitchFamily="34" charset="0"/>
                <a:cs typeface="Times New Roman" panose="02020603050405020304" pitchFamily="18" charset="0"/>
              </a:rPr>
              <a:t>Sector salud</a:t>
            </a:r>
          </a:p>
        </p:txBody>
      </p:sp>
      <p:sp>
        <p:nvSpPr>
          <p:cNvPr id="15" name="Rectángulo redondeado 41"/>
          <p:cNvSpPr/>
          <p:nvPr/>
        </p:nvSpPr>
        <p:spPr>
          <a:xfrm>
            <a:off x="1401529" y="5102780"/>
            <a:ext cx="1799913" cy="1049438"/>
          </a:xfrm>
          <a:prstGeom prst="roundRect">
            <a:avLst/>
          </a:prstGeom>
          <a:solidFill>
            <a:schemeClr val="accent3">
              <a:lumMod val="60000"/>
              <a:lumOff val="4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80340" indent="-228600" algn="ctr"/>
            <a:r>
              <a:rPr lang="es-EC" sz="1600" b="1" dirty="0">
                <a:ea typeface="Calibri" panose="020F0502020204030204" pitchFamily="34" charset="0"/>
                <a:cs typeface="Times New Roman" panose="02020603050405020304" pitchFamily="18" charset="0"/>
              </a:rPr>
              <a:t>Desarrollo de nuevos productos</a:t>
            </a:r>
          </a:p>
        </p:txBody>
      </p:sp>
      <p:sp>
        <p:nvSpPr>
          <p:cNvPr id="16" name="Rectángulo redondeado 41"/>
          <p:cNvSpPr/>
          <p:nvPr/>
        </p:nvSpPr>
        <p:spPr>
          <a:xfrm>
            <a:off x="3892205" y="5085184"/>
            <a:ext cx="1799913" cy="1049438"/>
          </a:xfrm>
          <a:prstGeom prst="roundRect">
            <a:avLst/>
          </a:prstGeom>
          <a:solidFill>
            <a:schemeClr val="accent3">
              <a:lumMod val="60000"/>
              <a:lumOff val="4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80340" indent="-228600" algn="ctr"/>
            <a:r>
              <a:rPr lang="es-EC" sz="1600" b="1" dirty="0">
                <a:ea typeface="Calibri" panose="020F0502020204030204" pitchFamily="34" charset="0"/>
                <a:cs typeface="Times New Roman" panose="02020603050405020304" pitchFamily="18" charset="0"/>
              </a:rPr>
              <a:t>Consumidores</a:t>
            </a:r>
          </a:p>
        </p:txBody>
      </p:sp>
      <p:sp>
        <p:nvSpPr>
          <p:cNvPr id="17" name="Rectángulo redondeado 41"/>
          <p:cNvSpPr/>
          <p:nvPr/>
        </p:nvSpPr>
        <p:spPr>
          <a:xfrm>
            <a:off x="6292733" y="5085184"/>
            <a:ext cx="1799913" cy="1049438"/>
          </a:xfrm>
          <a:prstGeom prst="roundRect">
            <a:avLst/>
          </a:prstGeom>
          <a:solidFill>
            <a:schemeClr val="accent3">
              <a:lumMod val="60000"/>
              <a:lumOff val="4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180340" indent="-228600" algn="ctr"/>
            <a:r>
              <a:rPr lang="es-EC" sz="1600" b="1" dirty="0">
                <a:ea typeface="Calibri" panose="020F0502020204030204" pitchFamily="34" charset="0"/>
                <a:cs typeface="Times New Roman" panose="02020603050405020304" pitchFamily="18" charset="0"/>
              </a:rPr>
              <a:t>Precios</a:t>
            </a:r>
          </a:p>
        </p:txBody>
      </p:sp>
      <p:pic>
        <p:nvPicPr>
          <p:cNvPr id="18" name="Picture 2" descr="flecha azu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547331" y="3086189"/>
            <a:ext cx="562629" cy="61082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flecha azu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510847" y="3103219"/>
            <a:ext cx="562629" cy="61082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flecha azu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6426609" y="3086189"/>
            <a:ext cx="562629" cy="61082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flecha azu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516662" y="4548207"/>
            <a:ext cx="562629" cy="61082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flecha azu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510848" y="4516055"/>
            <a:ext cx="562629" cy="61082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flecha azu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426610" y="4516055"/>
            <a:ext cx="562629" cy="610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07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26"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80">
                                          <p:stCondLst>
                                            <p:cond delay="0"/>
                                          </p:stCondLst>
                                        </p:cTn>
                                        <p:tgtEl>
                                          <p:spTgt spid="9"/>
                                        </p:tgtEl>
                                      </p:cBhvr>
                                    </p:animEffect>
                                    <p:anim calcmode="lin" valueType="num">
                                      <p:cBhvr>
                                        <p:cTn id="1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6" dur="26">
                                          <p:stCondLst>
                                            <p:cond delay="650"/>
                                          </p:stCondLst>
                                        </p:cTn>
                                        <p:tgtEl>
                                          <p:spTgt spid="9"/>
                                        </p:tgtEl>
                                      </p:cBhvr>
                                      <p:to x="100000" y="60000"/>
                                    </p:animScale>
                                    <p:animScale>
                                      <p:cBhvr>
                                        <p:cTn id="17" dur="166" decel="50000">
                                          <p:stCondLst>
                                            <p:cond delay="676"/>
                                          </p:stCondLst>
                                        </p:cTn>
                                        <p:tgtEl>
                                          <p:spTgt spid="9"/>
                                        </p:tgtEl>
                                      </p:cBhvr>
                                      <p:to x="100000" y="100000"/>
                                    </p:animScale>
                                    <p:animScale>
                                      <p:cBhvr>
                                        <p:cTn id="18" dur="26">
                                          <p:stCondLst>
                                            <p:cond delay="1312"/>
                                          </p:stCondLst>
                                        </p:cTn>
                                        <p:tgtEl>
                                          <p:spTgt spid="9"/>
                                        </p:tgtEl>
                                      </p:cBhvr>
                                      <p:to x="100000" y="80000"/>
                                    </p:animScale>
                                    <p:animScale>
                                      <p:cBhvr>
                                        <p:cTn id="19" dur="166" decel="50000">
                                          <p:stCondLst>
                                            <p:cond delay="1338"/>
                                          </p:stCondLst>
                                        </p:cTn>
                                        <p:tgtEl>
                                          <p:spTgt spid="9"/>
                                        </p:tgtEl>
                                      </p:cBhvr>
                                      <p:to x="100000" y="100000"/>
                                    </p:animScale>
                                    <p:animScale>
                                      <p:cBhvr>
                                        <p:cTn id="20" dur="26">
                                          <p:stCondLst>
                                            <p:cond delay="1642"/>
                                          </p:stCondLst>
                                        </p:cTn>
                                        <p:tgtEl>
                                          <p:spTgt spid="9"/>
                                        </p:tgtEl>
                                      </p:cBhvr>
                                      <p:to x="100000" y="90000"/>
                                    </p:animScale>
                                    <p:animScale>
                                      <p:cBhvr>
                                        <p:cTn id="21" dur="166" decel="50000">
                                          <p:stCondLst>
                                            <p:cond delay="1668"/>
                                          </p:stCondLst>
                                        </p:cTn>
                                        <p:tgtEl>
                                          <p:spTgt spid="9"/>
                                        </p:tgtEl>
                                      </p:cBhvr>
                                      <p:to x="100000" y="100000"/>
                                    </p:animScale>
                                    <p:animScale>
                                      <p:cBhvr>
                                        <p:cTn id="22" dur="26">
                                          <p:stCondLst>
                                            <p:cond delay="1808"/>
                                          </p:stCondLst>
                                        </p:cTn>
                                        <p:tgtEl>
                                          <p:spTgt spid="9"/>
                                        </p:tgtEl>
                                      </p:cBhvr>
                                      <p:to x="100000" y="95000"/>
                                    </p:animScale>
                                    <p:animScale>
                                      <p:cBhvr>
                                        <p:cTn id="23" dur="166" decel="50000">
                                          <p:stCondLst>
                                            <p:cond delay="1834"/>
                                          </p:stCondLst>
                                        </p:cTn>
                                        <p:tgtEl>
                                          <p:spTgt spid="9"/>
                                        </p:tgtEl>
                                      </p:cBhvr>
                                      <p:to x="100000" y="100000"/>
                                    </p:animScale>
                                  </p:childTnLst>
                                </p:cTn>
                              </p:par>
                            </p:childTnLst>
                          </p:cTn>
                        </p:par>
                        <p:par>
                          <p:cTn id="24" fill="hold">
                            <p:stCondLst>
                              <p:cond delay="2000"/>
                            </p:stCondLst>
                            <p:childTnLst>
                              <p:par>
                                <p:cTn id="25" presetID="26"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80">
                                          <p:stCondLst>
                                            <p:cond delay="0"/>
                                          </p:stCondLst>
                                        </p:cTn>
                                        <p:tgtEl>
                                          <p:spTgt spid="13"/>
                                        </p:tgtEl>
                                      </p:cBhvr>
                                    </p:animEffect>
                                    <p:anim calcmode="lin" valueType="num">
                                      <p:cBhvr>
                                        <p:cTn id="2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3" dur="26">
                                          <p:stCondLst>
                                            <p:cond delay="650"/>
                                          </p:stCondLst>
                                        </p:cTn>
                                        <p:tgtEl>
                                          <p:spTgt spid="13"/>
                                        </p:tgtEl>
                                      </p:cBhvr>
                                      <p:to x="100000" y="60000"/>
                                    </p:animScale>
                                    <p:animScale>
                                      <p:cBhvr>
                                        <p:cTn id="34" dur="166" decel="50000">
                                          <p:stCondLst>
                                            <p:cond delay="676"/>
                                          </p:stCondLst>
                                        </p:cTn>
                                        <p:tgtEl>
                                          <p:spTgt spid="13"/>
                                        </p:tgtEl>
                                      </p:cBhvr>
                                      <p:to x="100000" y="100000"/>
                                    </p:animScale>
                                    <p:animScale>
                                      <p:cBhvr>
                                        <p:cTn id="35" dur="26">
                                          <p:stCondLst>
                                            <p:cond delay="1312"/>
                                          </p:stCondLst>
                                        </p:cTn>
                                        <p:tgtEl>
                                          <p:spTgt spid="13"/>
                                        </p:tgtEl>
                                      </p:cBhvr>
                                      <p:to x="100000" y="80000"/>
                                    </p:animScale>
                                    <p:animScale>
                                      <p:cBhvr>
                                        <p:cTn id="36" dur="166" decel="50000">
                                          <p:stCondLst>
                                            <p:cond delay="1338"/>
                                          </p:stCondLst>
                                        </p:cTn>
                                        <p:tgtEl>
                                          <p:spTgt spid="13"/>
                                        </p:tgtEl>
                                      </p:cBhvr>
                                      <p:to x="100000" y="100000"/>
                                    </p:animScale>
                                    <p:animScale>
                                      <p:cBhvr>
                                        <p:cTn id="37" dur="26">
                                          <p:stCondLst>
                                            <p:cond delay="1642"/>
                                          </p:stCondLst>
                                        </p:cTn>
                                        <p:tgtEl>
                                          <p:spTgt spid="13"/>
                                        </p:tgtEl>
                                      </p:cBhvr>
                                      <p:to x="100000" y="90000"/>
                                    </p:animScale>
                                    <p:animScale>
                                      <p:cBhvr>
                                        <p:cTn id="38" dur="166" decel="50000">
                                          <p:stCondLst>
                                            <p:cond delay="1668"/>
                                          </p:stCondLst>
                                        </p:cTn>
                                        <p:tgtEl>
                                          <p:spTgt spid="13"/>
                                        </p:tgtEl>
                                      </p:cBhvr>
                                      <p:to x="100000" y="100000"/>
                                    </p:animScale>
                                    <p:animScale>
                                      <p:cBhvr>
                                        <p:cTn id="39" dur="26">
                                          <p:stCondLst>
                                            <p:cond delay="1808"/>
                                          </p:stCondLst>
                                        </p:cTn>
                                        <p:tgtEl>
                                          <p:spTgt spid="13"/>
                                        </p:tgtEl>
                                      </p:cBhvr>
                                      <p:to x="100000" y="95000"/>
                                    </p:animScale>
                                    <p:animScale>
                                      <p:cBhvr>
                                        <p:cTn id="40" dur="166" decel="50000">
                                          <p:stCondLst>
                                            <p:cond delay="1834"/>
                                          </p:stCondLst>
                                        </p:cTn>
                                        <p:tgtEl>
                                          <p:spTgt spid="13"/>
                                        </p:tgtEl>
                                      </p:cBhvr>
                                      <p:to x="100000" y="100000"/>
                                    </p:animScale>
                                  </p:childTnLst>
                                </p:cTn>
                              </p:par>
                            </p:childTnLst>
                          </p:cTn>
                        </p:par>
                        <p:par>
                          <p:cTn id="41" fill="hold">
                            <p:stCondLst>
                              <p:cond delay="4000"/>
                            </p:stCondLst>
                            <p:childTnLst>
                              <p:par>
                                <p:cTn id="42" presetID="26"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80">
                                          <p:stCondLst>
                                            <p:cond delay="0"/>
                                          </p:stCondLst>
                                        </p:cTn>
                                        <p:tgtEl>
                                          <p:spTgt spid="14"/>
                                        </p:tgtEl>
                                      </p:cBhvr>
                                    </p:animEffect>
                                    <p:anim calcmode="lin" valueType="num">
                                      <p:cBhvr>
                                        <p:cTn id="4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0" dur="26">
                                          <p:stCondLst>
                                            <p:cond delay="650"/>
                                          </p:stCondLst>
                                        </p:cTn>
                                        <p:tgtEl>
                                          <p:spTgt spid="14"/>
                                        </p:tgtEl>
                                      </p:cBhvr>
                                      <p:to x="100000" y="60000"/>
                                    </p:animScale>
                                    <p:animScale>
                                      <p:cBhvr>
                                        <p:cTn id="51" dur="166" decel="50000">
                                          <p:stCondLst>
                                            <p:cond delay="676"/>
                                          </p:stCondLst>
                                        </p:cTn>
                                        <p:tgtEl>
                                          <p:spTgt spid="14"/>
                                        </p:tgtEl>
                                      </p:cBhvr>
                                      <p:to x="100000" y="100000"/>
                                    </p:animScale>
                                    <p:animScale>
                                      <p:cBhvr>
                                        <p:cTn id="52" dur="26">
                                          <p:stCondLst>
                                            <p:cond delay="1312"/>
                                          </p:stCondLst>
                                        </p:cTn>
                                        <p:tgtEl>
                                          <p:spTgt spid="14"/>
                                        </p:tgtEl>
                                      </p:cBhvr>
                                      <p:to x="100000" y="80000"/>
                                    </p:animScale>
                                    <p:animScale>
                                      <p:cBhvr>
                                        <p:cTn id="53" dur="166" decel="50000">
                                          <p:stCondLst>
                                            <p:cond delay="1338"/>
                                          </p:stCondLst>
                                        </p:cTn>
                                        <p:tgtEl>
                                          <p:spTgt spid="14"/>
                                        </p:tgtEl>
                                      </p:cBhvr>
                                      <p:to x="100000" y="100000"/>
                                    </p:animScale>
                                    <p:animScale>
                                      <p:cBhvr>
                                        <p:cTn id="54" dur="26">
                                          <p:stCondLst>
                                            <p:cond delay="1642"/>
                                          </p:stCondLst>
                                        </p:cTn>
                                        <p:tgtEl>
                                          <p:spTgt spid="14"/>
                                        </p:tgtEl>
                                      </p:cBhvr>
                                      <p:to x="100000" y="90000"/>
                                    </p:animScale>
                                    <p:animScale>
                                      <p:cBhvr>
                                        <p:cTn id="55" dur="166" decel="50000">
                                          <p:stCondLst>
                                            <p:cond delay="1668"/>
                                          </p:stCondLst>
                                        </p:cTn>
                                        <p:tgtEl>
                                          <p:spTgt spid="14"/>
                                        </p:tgtEl>
                                      </p:cBhvr>
                                      <p:to x="100000" y="100000"/>
                                    </p:animScale>
                                    <p:animScale>
                                      <p:cBhvr>
                                        <p:cTn id="56" dur="26">
                                          <p:stCondLst>
                                            <p:cond delay="1808"/>
                                          </p:stCondLst>
                                        </p:cTn>
                                        <p:tgtEl>
                                          <p:spTgt spid="14"/>
                                        </p:tgtEl>
                                      </p:cBhvr>
                                      <p:to x="100000" y="95000"/>
                                    </p:animScale>
                                    <p:animScale>
                                      <p:cBhvr>
                                        <p:cTn id="57" dur="166" decel="50000">
                                          <p:stCondLst>
                                            <p:cond delay="1834"/>
                                          </p:stCondLst>
                                        </p:cTn>
                                        <p:tgtEl>
                                          <p:spTgt spid="14"/>
                                        </p:tgtEl>
                                      </p:cBhvr>
                                      <p:to x="100000" y="100000"/>
                                    </p:animScale>
                                  </p:childTnLst>
                                </p:cTn>
                              </p:par>
                            </p:childTnLst>
                          </p:cTn>
                        </p:par>
                        <p:par>
                          <p:cTn id="58" fill="hold">
                            <p:stCondLst>
                              <p:cond delay="6000"/>
                            </p:stCondLst>
                            <p:childTnLst>
                              <p:par>
                                <p:cTn id="59" presetID="26"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80">
                                          <p:stCondLst>
                                            <p:cond delay="0"/>
                                          </p:stCondLst>
                                        </p:cTn>
                                        <p:tgtEl>
                                          <p:spTgt spid="15"/>
                                        </p:tgtEl>
                                      </p:cBhvr>
                                    </p:animEffect>
                                    <p:anim calcmode="lin" valueType="num">
                                      <p:cBhvr>
                                        <p:cTn id="6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67" dur="26">
                                          <p:stCondLst>
                                            <p:cond delay="650"/>
                                          </p:stCondLst>
                                        </p:cTn>
                                        <p:tgtEl>
                                          <p:spTgt spid="15"/>
                                        </p:tgtEl>
                                      </p:cBhvr>
                                      <p:to x="100000" y="60000"/>
                                    </p:animScale>
                                    <p:animScale>
                                      <p:cBhvr>
                                        <p:cTn id="68" dur="166" decel="50000">
                                          <p:stCondLst>
                                            <p:cond delay="676"/>
                                          </p:stCondLst>
                                        </p:cTn>
                                        <p:tgtEl>
                                          <p:spTgt spid="15"/>
                                        </p:tgtEl>
                                      </p:cBhvr>
                                      <p:to x="100000" y="100000"/>
                                    </p:animScale>
                                    <p:animScale>
                                      <p:cBhvr>
                                        <p:cTn id="69" dur="26">
                                          <p:stCondLst>
                                            <p:cond delay="1312"/>
                                          </p:stCondLst>
                                        </p:cTn>
                                        <p:tgtEl>
                                          <p:spTgt spid="15"/>
                                        </p:tgtEl>
                                      </p:cBhvr>
                                      <p:to x="100000" y="80000"/>
                                    </p:animScale>
                                    <p:animScale>
                                      <p:cBhvr>
                                        <p:cTn id="70" dur="166" decel="50000">
                                          <p:stCondLst>
                                            <p:cond delay="1338"/>
                                          </p:stCondLst>
                                        </p:cTn>
                                        <p:tgtEl>
                                          <p:spTgt spid="15"/>
                                        </p:tgtEl>
                                      </p:cBhvr>
                                      <p:to x="100000" y="100000"/>
                                    </p:animScale>
                                    <p:animScale>
                                      <p:cBhvr>
                                        <p:cTn id="71" dur="26">
                                          <p:stCondLst>
                                            <p:cond delay="1642"/>
                                          </p:stCondLst>
                                        </p:cTn>
                                        <p:tgtEl>
                                          <p:spTgt spid="15"/>
                                        </p:tgtEl>
                                      </p:cBhvr>
                                      <p:to x="100000" y="90000"/>
                                    </p:animScale>
                                    <p:animScale>
                                      <p:cBhvr>
                                        <p:cTn id="72" dur="166" decel="50000">
                                          <p:stCondLst>
                                            <p:cond delay="1668"/>
                                          </p:stCondLst>
                                        </p:cTn>
                                        <p:tgtEl>
                                          <p:spTgt spid="15"/>
                                        </p:tgtEl>
                                      </p:cBhvr>
                                      <p:to x="100000" y="100000"/>
                                    </p:animScale>
                                    <p:animScale>
                                      <p:cBhvr>
                                        <p:cTn id="73" dur="26">
                                          <p:stCondLst>
                                            <p:cond delay="1808"/>
                                          </p:stCondLst>
                                        </p:cTn>
                                        <p:tgtEl>
                                          <p:spTgt spid="15"/>
                                        </p:tgtEl>
                                      </p:cBhvr>
                                      <p:to x="100000" y="95000"/>
                                    </p:animScale>
                                    <p:animScale>
                                      <p:cBhvr>
                                        <p:cTn id="74" dur="166" decel="50000">
                                          <p:stCondLst>
                                            <p:cond delay="1834"/>
                                          </p:stCondLst>
                                        </p:cTn>
                                        <p:tgtEl>
                                          <p:spTgt spid="15"/>
                                        </p:tgtEl>
                                      </p:cBhvr>
                                      <p:to x="100000" y="100000"/>
                                    </p:animScale>
                                  </p:childTnLst>
                                </p:cTn>
                              </p:par>
                            </p:childTnLst>
                          </p:cTn>
                        </p:par>
                        <p:par>
                          <p:cTn id="75" fill="hold">
                            <p:stCondLst>
                              <p:cond delay="8000"/>
                            </p:stCondLst>
                            <p:childTnLst>
                              <p:par>
                                <p:cTn id="76" presetID="26" presetClass="entr" presetSubtype="0"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down)">
                                      <p:cBhvr>
                                        <p:cTn id="78" dur="580">
                                          <p:stCondLst>
                                            <p:cond delay="0"/>
                                          </p:stCondLst>
                                        </p:cTn>
                                        <p:tgtEl>
                                          <p:spTgt spid="16"/>
                                        </p:tgtEl>
                                      </p:cBhvr>
                                    </p:animEffect>
                                    <p:anim calcmode="lin" valueType="num">
                                      <p:cBhvr>
                                        <p:cTn id="79"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84" dur="26">
                                          <p:stCondLst>
                                            <p:cond delay="650"/>
                                          </p:stCondLst>
                                        </p:cTn>
                                        <p:tgtEl>
                                          <p:spTgt spid="16"/>
                                        </p:tgtEl>
                                      </p:cBhvr>
                                      <p:to x="100000" y="60000"/>
                                    </p:animScale>
                                    <p:animScale>
                                      <p:cBhvr>
                                        <p:cTn id="85" dur="166" decel="50000">
                                          <p:stCondLst>
                                            <p:cond delay="676"/>
                                          </p:stCondLst>
                                        </p:cTn>
                                        <p:tgtEl>
                                          <p:spTgt spid="16"/>
                                        </p:tgtEl>
                                      </p:cBhvr>
                                      <p:to x="100000" y="100000"/>
                                    </p:animScale>
                                    <p:animScale>
                                      <p:cBhvr>
                                        <p:cTn id="86" dur="26">
                                          <p:stCondLst>
                                            <p:cond delay="1312"/>
                                          </p:stCondLst>
                                        </p:cTn>
                                        <p:tgtEl>
                                          <p:spTgt spid="16"/>
                                        </p:tgtEl>
                                      </p:cBhvr>
                                      <p:to x="100000" y="80000"/>
                                    </p:animScale>
                                    <p:animScale>
                                      <p:cBhvr>
                                        <p:cTn id="87" dur="166" decel="50000">
                                          <p:stCondLst>
                                            <p:cond delay="1338"/>
                                          </p:stCondLst>
                                        </p:cTn>
                                        <p:tgtEl>
                                          <p:spTgt spid="16"/>
                                        </p:tgtEl>
                                      </p:cBhvr>
                                      <p:to x="100000" y="100000"/>
                                    </p:animScale>
                                    <p:animScale>
                                      <p:cBhvr>
                                        <p:cTn id="88" dur="26">
                                          <p:stCondLst>
                                            <p:cond delay="1642"/>
                                          </p:stCondLst>
                                        </p:cTn>
                                        <p:tgtEl>
                                          <p:spTgt spid="16"/>
                                        </p:tgtEl>
                                      </p:cBhvr>
                                      <p:to x="100000" y="90000"/>
                                    </p:animScale>
                                    <p:animScale>
                                      <p:cBhvr>
                                        <p:cTn id="89" dur="166" decel="50000">
                                          <p:stCondLst>
                                            <p:cond delay="1668"/>
                                          </p:stCondLst>
                                        </p:cTn>
                                        <p:tgtEl>
                                          <p:spTgt spid="16"/>
                                        </p:tgtEl>
                                      </p:cBhvr>
                                      <p:to x="100000" y="100000"/>
                                    </p:animScale>
                                    <p:animScale>
                                      <p:cBhvr>
                                        <p:cTn id="90" dur="26">
                                          <p:stCondLst>
                                            <p:cond delay="1808"/>
                                          </p:stCondLst>
                                        </p:cTn>
                                        <p:tgtEl>
                                          <p:spTgt spid="16"/>
                                        </p:tgtEl>
                                      </p:cBhvr>
                                      <p:to x="100000" y="95000"/>
                                    </p:animScale>
                                    <p:animScale>
                                      <p:cBhvr>
                                        <p:cTn id="91" dur="166" decel="50000">
                                          <p:stCondLst>
                                            <p:cond delay="1834"/>
                                          </p:stCondLst>
                                        </p:cTn>
                                        <p:tgtEl>
                                          <p:spTgt spid="16"/>
                                        </p:tgtEl>
                                      </p:cBhvr>
                                      <p:to x="100000" y="100000"/>
                                    </p:animScale>
                                  </p:childTnLst>
                                </p:cTn>
                              </p:par>
                            </p:childTnLst>
                          </p:cTn>
                        </p:par>
                        <p:par>
                          <p:cTn id="92" fill="hold">
                            <p:stCondLst>
                              <p:cond delay="10000"/>
                            </p:stCondLst>
                            <p:childTnLst>
                              <p:par>
                                <p:cTn id="93" presetID="26" presetClass="entr" presetSubtype="0" fill="hold" grpId="0" nodeType="after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wipe(down)">
                                      <p:cBhvr>
                                        <p:cTn id="95" dur="580">
                                          <p:stCondLst>
                                            <p:cond delay="0"/>
                                          </p:stCondLst>
                                        </p:cTn>
                                        <p:tgtEl>
                                          <p:spTgt spid="17"/>
                                        </p:tgtEl>
                                      </p:cBhvr>
                                    </p:animEffect>
                                    <p:anim calcmode="lin" valueType="num">
                                      <p:cBhvr>
                                        <p:cTn id="9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01" dur="26">
                                          <p:stCondLst>
                                            <p:cond delay="650"/>
                                          </p:stCondLst>
                                        </p:cTn>
                                        <p:tgtEl>
                                          <p:spTgt spid="17"/>
                                        </p:tgtEl>
                                      </p:cBhvr>
                                      <p:to x="100000" y="60000"/>
                                    </p:animScale>
                                    <p:animScale>
                                      <p:cBhvr>
                                        <p:cTn id="102" dur="166" decel="50000">
                                          <p:stCondLst>
                                            <p:cond delay="676"/>
                                          </p:stCondLst>
                                        </p:cTn>
                                        <p:tgtEl>
                                          <p:spTgt spid="17"/>
                                        </p:tgtEl>
                                      </p:cBhvr>
                                      <p:to x="100000" y="100000"/>
                                    </p:animScale>
                                    <p:animScale>
                                      <p:cBhvr>
                                        <p:cTn id="103" dur="26">
                                          <p:stCondLst>
                                            <p:cond delay="1312"/>
                                          </p:stCondLst>
                                        </p:cTn>
                                        <p:tgtEl>
                                          <p:spTgt spid="17"/>
                                        </p:tgtEl>
                                      </p:cBhvr>
                                      <p:to x="100000" y="80000"/>
                                    </p:animScale>
                                    <p:animScale>
                                      <p:cBhvr>
                                        <p:cTn id="104" dur="166" decel="50000">
                                          <p:stCondLst>
                                            <p:cond delay="1338"/>
                                          </p:stCondLst>
                                        </p:cTn>
                                        <p:tgtEl>
                                          <p:spTgt spid="17"/>
                                        </p:tgtEl>
                                      </p:cBhvr>
                                      <p:to x="100000" y="100000"/>
                                    </p:animScale>
                                    <p:animScale>
                                      <p:cBhvr>
                                        <p:cTn id="105" dur="26">
                                          <p:stCondLst>
                                            <p:cond delay="1642"/>
                                          </p:stCondLst>
                                        </p:cTn>
                                        <p:tgtEl>
                                          <p:spTgt spid="17"/>
                                        </p:tgtEl>
                                      </p:cBhvr>
                                      <p:to x="100000" y="90000"/>
                                    </p:animScale>
                                    <p:animScale>
                                      <p:cBhvr>
                                        <p:cTn id="106" dur="166" decel="50000">
                                          <p:stCondLst>
                                            <p:cond delay="1668"/>
                                          </p:stCondLst>
                                        </p:cTn>
                                        <p:tgtEl>
                                          <p:spTgt spid="17"/>
                                        </p:tgtEl>
                                      </p:cBhvr>
                                      <p:to x="100000" y="100000"/>
                                    </p:animScale>
                                    <p:animScale>
                                      <p:cBhvr>
                                        <p:cTn id="107" dur="26">
                                          <p:stCondLst>
                                            <p:cond delay="1808"/>
                                          </p:stCondLst>
                                        </p:cTn>
                                        <p:tgtEl>
                                          <p:spTgt spid="17"/>
                                        </p:tgtEl>
                                      </p:cBhvr>
                                      <p:to x="100000" y="95000"/>
                                    </p:animScale>
                                    <p:animScale>
                                      <p:cBhvr>
                                        <p:cTn id="108"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3" grpId="0" animBg="1"/>
      <p:bldP spid="14" grpId="0" animBg="1"/>
      <p:bldP spid="15" grpId="0" animBg="1"/>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file"/>
          </p:cNvPr>
          <p:cNvPicPr>
            <a:picLocks noChangeAspect="1" noChangeArrowheads="1"/>
          </p:cNvPicPr>
          <p:nvPr/>
        </p:nvPicPr>
        <p:blipFill>
          <a:blip r:embed="rId3" cstate="print"/>
          <a:srcRect l="30413" t="20430" r="16141" b="15311"/>
          <a:stretch>
            <a:fillRect/>
          </a:stretch>
        </p:blipFill>
        <p:spPr bwMode="auto">
          <a:xfrm>
            <a:off x="14452" y="103468"/>
            <a:ext cx="9036496" cy="6754532"/>
          </a:xfrm>
          <a:prstGeom prst="rect">
            <a:avLst/>
          </a:prstGeom>
          <a:noFill/>
          <a:ln w="9525">
            <a:noFill/>
            <a:miter lim="800000"/>
            <a:headEnd/>
            <a:tailEnd/>
          </a:ln>
        </p:spPr>
      </p:pic>
      <p:sp>
        <p:nvSpPr>
          <p:cNvPr id="5" name="Título 1"/>
          <p:cNvSpPr txBox="1">
            <a:spLocks/>
          </p:cNvSpPr>
          <p:nvPr/>
        </p:nvSpPr>
        <p:spPr>
          <a:xfrm>
            <a:off x="816882" y="1412776"/>
            <a:ext cx="8151356" cy="458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b="1" dirty="0"/>
              <a:t>ESTADO DE SITUACIÓN FINANCIERA</a:t>
            </a:r>
          </a:p>
        </p:txBody>
      </p:sp>
      <p:pic>
        <p:nvPicPr>
          <p:cNvPr id="9" name="8 Imagen"/>
          <p:cNvPicPr/>
          <p:nvPr/>
        </p:nvPicPr>
        <p:blipFill>
          <a:blip r:embed="rId4">
            <a:extLst>
              <a:ext uri="{28A0092B-C50C-407E-A947-70E740481C1C}">
                <a14:useLocalDpi xmlns:a14="http://schemas.microsoft.com/office/drawing/2010/main" val="0"/>
              </a:ext>
            </a:extLst>
          </a:blip>
          <a:srcRect/>
          <a:stretch>
            <a:fillRect/>
          </a:stretch>
        </p:blipFill>
        <p:spPr bwMode="auto">
          <a:xfrm>
            <a:off x="960898" y="2060848"/>
            <a:ext cx="8003590" cy="3888432"/>
          </a:xfrm>
          <a:prstGeom prst="rect">
            <a:avLst/>
          </a:prstGeom>
          <a:noFill/>
          <a:ln>
            <a:noFill/>
          </a:ln>
        </p:spPr>
      </p:pic>
    </p:spTree>
    <p:extLst>
      <p:ext uri="{BB962C8B-B14F-4D97-AF65-F5344CB8AC3E}">
        <p14:creationId xmlns:p14="http://schemas.microsoft.com/office/powerpoint/2010/main" val="2293761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file"/>
          </p:cNvPr>
          <p:cNvPicPr>
            <a:picLocks noChangeAspect="1" noChangeArrowheads="1"/>
          </p:cNvPicPr>
          <p:nvPr/>
        </p:nvPicPr>
        <p:blipFill>
          <a:blip r:embed="rId3" cstate="print"/>
          <a:srcRect l="30413" t="20430" r="16141" b="15311"/>
          <a:stretch>
            <a:fillRect/>
          </a:stretch>
        </p:blipFill>
        <p:spPr bwMode="auto">
          <a:xfrm>
            <a:off x="14452" y="103468"/>
            <a:ext cx="9036496" cy="6754532"/>
          </a:xfrm>
          <a:prstGeom prst="rect">
            <a:avLst/>
          </a:prstGeom>
          <a:noFill/>
          <a:ln w="9525">
            <a:noFill/>
            <a:miter lim="800000"/>
            <a:headEnd/>
            <a:tailEnd/>
          </a:ln>
        </p:spPr>
      </p:pic>
      <p:sp>
        <p:nvSpPr>
          <p:cNvPr id="5" name="Título 1"/>
          <p:cNvSpPr txBox="1">
            <a:spLocks/>
          </p:cNvSpPr>
          <p:nvPr/>
        </p:nvSpPr>
        <p:spPr>
          <a:xfrm>
            <a:off x="816882" y="1412776"/>
            <a:ext cx="8151356" cy="458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b="1" dirty="0"/>
              <a:t>ESTADO DE RESULTADOS</a:t>
            </a:r>
          </a:p>
        </p:txBody>
      </p:sp>
      <p:pic>
        <p:nvPicPr>
          <p:cNvPr id="6" name="5 Imagen"/>
          <p:cNvPicPr/>
          <p:nvPr/>
        </p:nvPicPr>
        <p:blipFill>
          <a:blip r:embed="rId4">
            <a:extLst>
              <a:ext uri="{28A0092B-C50C-407E-A947-70E740481C1C}">
                <a14:useLocalDpi xmlns:a14="http://schemas.microsoft.com/office/drawing/2010/main" val="0"/>
              </a:ext>
            </a:extLst>
          </a:blip>
          <a:srcRect/>
          <a:stretch>
            <a:fillRect/>
          </a:stretch>
        </p:blipFill>
        <p:spPr bwMode="auto">
          <a:xfrm>
            <a:off x="1014412" y="2058541"/>
            <a:ext cx="7953826" cy="4250779"/>
          </a:xfrm>
          <a:prstGeom prst="rect">
            <a:avLst/>
          </a:prstGeom>
          <a:noFill/>
          <a:ln>
            <a:noFill/>
          </a:ln>
        </p:spPr>
      </p:pic>
    </p:spTree>
    <p:extLst>
      <p:ext uri="{BB962C8B-B14F-4D97-AF65-F5344CB8AC3E}">
        <p14:creationId xmlns:p14="http://schemas.microsoft.com/office/powerpoint/2010/main" val="864625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14452" y="103468"/>
            <a:ext cx="9036496" cy="6754532"/>
          </a:xfrm>
          <a:prstGeom prst="rect">
            <a:avLst/>
          </a:prstGeom>
          <a:noFill/>
          <a:ln w="9525">
            <a:noFill/>
            <a:miter lim="800000"/>
            <a:headEnd/>
            <a:tailEnd/>
          </a:ln>
        </p:spPr>
      </p:pic>
      <p:sp>
        <p:nvSpPr>
          <p:cNvPr id="5" name="Título 1"/>
          <p:cNvSpPr txBox="1">
            <a:spLocks/>
          </p:cNvSpPr>
          <p:nvPr/>
        </p:nvSpPr>
        <p:spPr>
          <a:xfrm>
            <a:off x="816882" y="1412776"/>
            <a:ext cx="8151356" cy="458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b="1" dirty="0"/>
              <a:t>ESTADO DE RESULTADOS – ANÁLISIS VERTICAL</a:t>
            </a:r>
          </a:p>
        </p:txBody>
      </p:sp>
      <p:pic>
        <p:nvPicPr>
          <p:cNvPr id="7" name="6 Imagen"/>
          <p:cNvPicPr/>
          <p:nvPr/>
        </p:nvPicPr>
        <p:blipFill>
          <a:blip r:embed="rId3">
            <a:extLst>
              <a:ext uri="{28A0092B-C50C-407E-A947-70E740481C1C}">
                <a14:useLocalDpi xmlns:a14="http://schemas.microsoft.com/office/drawing/2010/main" val="0"/>
              </a:ext>
            </a:extLst>
          </a:blip>
          <a:srcRect/>
          <a:stretch>
            <a:fillRect/>
          </a:stretch>
        </p:blipFill>
        <p:spPr bwMode="auto">
          <a:xfrm>
            <a:off x="1028700" y="1966912"/>
            <a:ext cx="7863780" cy="4342408"/>
          </a:xfrm>
          <a:prstGeom prst="rect">
            <a:avLst/>
          </a:prstGeom>
          <a:noFill/>
          <a:ln>
            <a:noFill/>
          </a:ln>
        </p:spPr>
      </p:pic>
    </p:spTree>
    <p:extLst>
      <p:ext uri="{BB962C8B-B14F-4D97-AF65-F5344CB8AC3E}">
        <p14:creationId xmlns:p14="http://schemas.microsoft.com/office/powerpoint/2010/main" val="1511703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file"/>
          </p:cNvPr>
          <p:cNvPicPr>
            <a:picLocks noChangeAspect="1" noChangeArrowheads="1"/>
          </p:cNvPicPr>
          <p:nvPr/>
        </p:nvPicPr>
        <p:blipFill>
          <a:blip r:embed="rId3" cstate="print"/>
          <a:srcRect l="30413" t="20430" r="16141" b="15311"/>
          <a:stretch>
            <a:fillRect/>
          </a:stretch>
        </p:blipFill>
        <p:spPr bwMode="auto">
          <a:xfrm>
            <a:off x="14452" y="103468"/>
            <a:ext cx="9036496" cy="6754532"/>
          </a:xfrm>
          <a:prstGeom prst="rect">
            <a:avLst/>
          </a:prstGeom>
          <a:noFill/>
          <a:ln w="9525">
            <a:noFill/>
            <a:miter lim="800000"/>
            <a:headEnd/>
            <a:tailEnd/>
          </a:ln>
        </p:spPr>
      </p:pic>
      <p:sp>
        <p:nvSpPr>
          <p:cNvPr id="5" name="Título 1"/>
          <p:cNvSpPr txBox="1">
            <a:spLocks/>
          </p:cNvSpPr>
          <p:nvPr/>
        </p:nvSpPr>
        <p:spPr>
          <a:xfrm>
            <a:off x="793512" y="1313991"/>
            <a:ext cx="8151356" cy="458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b="1" dirty="0"/>
              <a:t>RAZONES FINANCIERAS – RAZONES DE LIQUIDEZ</a:t>
            </a:r>
          </a:p>
        </p:txBody>
      </p:sp>
      <p:pic>
        <p:nvPicPr>
          <p:cNvPr id="6" name="5 Imagen"/>
          <p:cNvPicPr/>
          <p:nvPr/>
        </p:nvPicPr>
        <p:blipFill>
          <a:blip r:embed="rId4">
            <a:extLst>
              <a:ext uri="{28A0092B-C50C-407E-A947-70E740481C1C}">
                <a14:useLocalDpi xmlns:a14="http://schemas.microsoft.com/office/drawing/2010/main" val="0"/>
              </a:ext>
            </a:extLst>
          </a:blip>
          <a:srcRect/>
          <a:stretch>
            <a:fillRect/>
          </a:stretch>
        </p:blipFill>
        <p:spPr bwMode="auto">
          <a:xfrm>
            <a:off x="732206" y="2060848"/>
            <a:ext cx="4136984" cy="2200275"/>
          </a:xfrm>
          <a:prstGeom prst="rect">
            <a:avLst/>
          </a:prstGeom>
          <a:noFill/>
        </p:spPr>
      </p:pic>
      <p:pic>
        <p:nvPicPr>
          <p:cNvPr id="10" name="9 Imagen"/>
          <p:cNvPicPr/>
          <p:nvPr/>
        </p:nvPicPr>
        <p:blipFill>
          <a:blip r:embed="rId5">
            <a:extLst>
              <a:ext uri="{28A0092B-C50C-407E-A947-70E740481C1C}">
                <a14:useLocalDpi xmlns:a14="http://schemas.microsoft.com/office/drawing/2010/main" val="0"/>
              </a:ext>
            </a:extLst>
          </a:blip>
          <a:srcRect/>
          <a:stretch>
            <a:fillRect/>
          </a:stretch>
        </p:blipFill>
        <p:spPr bwMode="auto">
          <a:xfrm>
            <a:off x="4932789" y="2060848"/>
            <a:ext cx="4124555" cy="2200275"/>
          </a:xfrm>
          <a:prstGeom prst="rect">
            <a:avLst/>
          </a:prstGeom>
          <a:noFill/>
        </p:spPr>
      </p:pic>
      <p:pic>
        <p:nvPicPr>
          <p:cNvPr id="12" name="11 Imagen"/>
          <p:cNvPicPr/>
          <p:nvPr/>
        </p:nvPicPr>
        <p:blipFill>
          <a:blip r:embed="rId6">
            <a:extLst>
              <a:ext uri="{28A0092B-C50C-407E-A947-70E740481C1C}">
                <a14:useLocalDpi xmlns:a14="http://schemas.microsoft.com/office/drawing/2010/main" val="0"/>
              </a:ext>
            </a:extLst>
          </a:blip>
          <a:srcRect/>
          <a:stretch>
            <a:fillRect/>
          </a:stretch>
        </p:blipFill>
        <p:spPr bwMode="auto">
          <a:xfrm>
            <a:off x="2800698" y="4365104"/>
            <a:ext cx="4136984" cy="2200275"/>
          </a:xfrm>
          <a:prstGeom prst="rect">
            <a:avLst/>
          </a:prstGeom>
          <a:noFill/>
        </p:spPr>
      </p:pic>
    </p:spTree>
    <p:extLst>
      <p:ext uri="{BB962C8B-B14F-4D97-AF65-F5344CB8AC3E}">
        <p14:creationId xmlns:p14="http://schemas.microsoft.com/office/powerpoint/2010/main" val="3532116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file"/>
          </p:cNvPr>
          <p:cNvPicPr>
            <a:picLocks noChangeAspect="1" noChangeArrowheads="1"/>
          </p:cNvPicPr>
          <p:nvPr/>
        </p:nvPicPr>
        <p:blipFill>
          <a:blip r:embed="rId3" cstate="print"/>
          <a:srcRect l="30413" t="20430" r="16141" b="15311"/>
          <a:stretch>
            <a:fillRect/>
          </a:stretch>
        </p:blipFill>
        <p:spPr bwMode="auto">
          <a:xfrm>
            <a:off x="14452" y="103468"/>
            <a:ext cx="9036496" cy="6754532"/>
          </a:xfrm>
          <a:prstGeom prst="rect">
            <a:avLst/>
          </a:prstGeom>
          <a:noFill/>
          <a:ln w="9525">
            <a:noFill/>
            <a:miter lim="800000"/>
            <a:headEnd/>
            <a:tailEnd/>
          </a:ln>
        </p:spPr>
      </p:pic>
      <p:sp>
        <p:nvSpPr>
          <p:cNvPr id="5" name="Título 1"/>
          <p:cNvSpPr txBox="1">
            <a:spLocks/>
          </p:cNvSpPr>
          <p:nvPr/>
        </p:nvSpPr>
        <p:spPr>
          <a:xfrm>
            <a:off x="793512" y="1313991"/>
            <a:ext cx="8151356" cy="458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b="1" dirty="0"/>
              <a:t>RAZONES FINANCIERAS – RAZONES DE ENDEUDAMIENTO</a:t>
            </a:r>
          </a:p>
        </p:txBody>
      </p:sp>
      <p:pic>
        <p:nvPicPr>
          <p:cNvPr id="7" name="6 Imagen"/>
          <p:cNvPicPr/>
          <p:nvPr/>
        </p:nvPicPr>
        <p:blipFill>
          <a:blip r:embed="rId4">
            <a:extLst>
              <a:ext uri="{28A0092B-C50C-407E-A947-70E740481C1C}">
                <a14:useLocalDpi xmlns:a14="http://schemas.microsoft.com/office/drawing/2010/main" val="0"/>
              </a:ext>
            </a:extLst>
          </a:blip>
          <a:srcRect/>
          <a:stretch>
            <a:fillRect/>
          </a:stretch>
        </p:blipFill>
        <p:spPr bwMode="auto">
          <a:xfrm>
            <a:off x="782012" y="2060848"/>
            <a:ext cx="4124555" cy="2200275"/>
          </a:xfrm>
          <a:prstGeom prst="rect">
            <a:avLst/>
          </a:prstGeom>
          <a:noFill/>
        </p:spPr>
      </p:pic>
      <p:pic>
        <p:nvPicPr>
          <p:cNvPr id="8" name="7 Imagen"/>
          <p:cNvPicPr/>
          <p:nvPr/>
        </p:nvPicPr>
        <p:blipFill>
          <a:blip r:embed="rId5">
            <a:extLst>
              <a:ext uri="{28A0092B-C50C-407E-A947-70E740481C1C}">
                <a14:useLocalDpi xmlns:a14="http://schemas.microsoft.com/office/drawing/2010/main" val="0"/>
              </a:ext>
            </a:extLst>
          </a:blip>
          <a:srcRect/>
          <a:stretch>
            <a:fillRect/>
          </a:stretch>
        </p:blipFill>
        <p:spPr bwMode="auto">
          <a:xfrm>
            <a:off x="4937893" y="2060847"/>
            <a:ext cx="4113055" cy="2200275"/>
          </a:xfrm>
          <a:prstGeom prst="rect">
            <a:avLst/>
          </a:prstGeom>
          <a:noFill/>
        </p:spPr>
      </p:pic>
      <p:pic>
        <p:nvPicPr>
          <p:cNvPr id="9" name="8 Imagen"/>
          <p:cNvPicPr/>
          <p:nvPr/>
        </p:nvPicPr>
        <p:blipFill>
          <a:blip r:embed="rId6">
            <a:extLst>
              <a:ext uri="{28A0092B-C50C-407E-A947-70E740481C1C}">
                <a14:useLocalDpi xmlns:a14="http://schemas.microsoft.com/office/drawing/2010/main" val="0"/>
              </a:ext>
            </a:extLst>
          </a:blip>
          <a:srcRect/>
          <a:stretch>
            <a:fillRect/>
          </a:stretch>
        </p:blipFill>
        <p:spPr bwMode="auto">
          <a:xfrm>
            <a:off x="2843808" y="4324318"/>
            <a:ext cx="4113055" cy="2200275"/>
          </a:xfrm>
          <a:prstGeom prst="rect">
            <a:avLst/>
          </a:prstGeom>
          <a:noFill/>
        </p:spPr>
      </p:pic>
    </p:spTree>
    <p:extLst>
      <p:ext uri="{BB962C8B-B14F-4D97-AF65-F5344CB8AC3E}">
        <p14:creationId xmlns:p14="http://schemas.microsoft.com/office/powerpoint/2010/main" val="3548406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file"/>
          </p:cNvPr>
          <p:cNvPicPr>
            <a:picLocks noChangeAspect="1" noChangeArrowheads="1"/>
          </p:cNvPicPr>
          <p:nvPr/>
        </p:nvPicPr>
        <p:blipFill>
          <a:blip r:embed="rId3" cstate="print"/>
          <a:srcRect l="30413" t="20430" r="16141" b="15311"/>
          <a:stretch>
            <a:fillRect/>
          </a:stretch>
        </p:blipFill>
        <p:spPr bwMode="auto">
          <a:xfrm>
            <a:off x="14452" y="103468"/>
            <a:ext cx="9036496" cy="6754532"/>
          </a:xfrm>
          <a:prstGeom prst="rect">
            <a:avLst/>
          </a:prstGeom>
          <a:noFill/>
          <a:ln w="9525">
            <a:noFill/>
            <a:miter lim="800000"/>
            <a:headEnd/>
            <a:tailEnd/>
          </a:ln>
        </p:spPr>
      </p:pic>
      <p:sp>
        <p:nvSpPr>
          <p:cNvPr id="5" name="Título 1"/>
          <p:cNvSpPr txBox="1">
            <a:spLocks/>
          </p:cNvSpPr>
          <p:nvPr/>
        </p:nvSpPr>
        <p:spPr>
          <a:xfrm>
            <a:off x="793512" y="1313991"/>
            <a:ext cx="8151356" cy="458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b="1" dirty="0"/>
              <a:t>RAZONES FINANCIERAS – RAZONES DE ACTIVIDAD</a:t>
            </a:r>
          </a:p>
        </p:txBody>
      </p:sp>
      <p:pic>
        <p:nvPicPr>
          <p:cNvPr id="10" name="9 Imagen"/>
          <p:cNvPicPr/>
          <p:nvPr/>
        </p:nvPicPr>
        <p:blipFill>
          <a:blip r:embed="rId4">
            <a:extLst>
              <a:ext uri="{28A0092B-C50C-407E-A947-70E740481C1C}">
                <a14:useLocalDpi xmlns:a14="http://schemas.microsoft.com/office/drawing/2010/main" val="0"/>
              </a:ext>
            </a:extLst>
          </a:blip>
          <a:srcRect/>
          <a:stretch>
            <a:fillRect/>
          </a:stretch>
        </p:blipFill>
        <p:spPr bwMode="auto">
          <a:xfrm>
            <a:off x="756135" y="2060847"/>
            <a:ext cx="4113055" cy="2200275"/>
          </a:xfrm>
          <a:prstGeom prst="rect">
            <a:avLst/>
          </a:prstGeom>
          <a:noFill/>
        </p:spPr>
      </p:pic>
      <p:pic>
        <p:nvPicPr>
          <p:cNvPr id="11" name="10 Imagen"/>
          <p:cNvPicPr/>
          <p:nvPr/>
        </p:nvPicPr>
        <p:blipFill>
          <a:blip r:embed="rId5">
            <a:extLst>
              <a:ext uri="{28A0092B-C50C-407E-A947-70E740481C1C}">
                <a14:useLocalDpi xmlns:a14="http://schemas.microsoft.com/office/drawing/2010/main" val="0"/>
              </a:ext>
            </a:extLst>
          </a:blip>
          <a:srcRect/>
          <a:stretch>
            <a:fillRect/>
          </a:stretch>
        </p:blipFill>
        <p:spPr bwMode="auto">
          <a:xfrm>
            <a:off x="4927665" y="2060847"/>
            <a:ext cx="4113055" cy="2200275"/>
          </a:xfrm>
          <a:prstGeom prst="rect">
            <a:avLst/>
          </a:prstGeom>
          <a:noFill/>
        </p:spPr>
      </p:pic>
      <p:pic>
        <p:nvPicPr>
          <p:cNvPr id="12" name="11 Imagen"/>
          <p:cNvPicPr/>
          <p:nvPr/>
        </p:nvPicPr>
        <p:blipFill>
          <a:blip r:embed="rId6">
            <a:extLst>
              <a:ext uri="{28A0092B-C50C-407E-A947-70E740481C1C}">
                <a14:useLocalDpi xmlns:a14="http://schemas.microsoft.com/office/drawing/2010/main" val="0"/>
              </a:ext>
            </a:extLst>
          </a:blip>
          <a:srcRect/>
          <a:stretch>
            <a:fillRect/>
          </a:stretch>
        </p:blipFill>
        <p:spPr bwMode="auto">
          <a:xfrm>
            <a:off x="2835209" y="4365104"/>
            <a:ext cx="4113055" cy="2200275"/>
          </a:xfrm>
          <a:prstGeom prst="rect">
            <a:avLst/>
          </a:prstGeom>
          <a:noFill/>
        </p:spPr>
      </p:pic>
    </p:spTree>
    <p:extLst>
      <p:ext uri="{BB962C8B-B14F-4D97-AF65-F5344CB8AC3E}">
        <p14:creationId xmlns:p14="http://schemas.microsoft.com/office/powerpoint/2010/main" val="230431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file"/>
          </p:cNvPr>
          <p:cNvPicPr>
            <a:picLocks noChangeAspect="1" noChangeArrowheads="1"/>
          </p:cNvPicPr>
          <p:nvPr/>
        </p:nvPicPr>
        <p:blipFill>
          <a:blip r:embed="rId3" cstate="print"/>
          <a:srcRect l="30413" t="20430" r="16141" b="15311"/>
          <a:stretch>
            <a:fillRect/>
          </a:stretch>
        </p:blipFill>
        <p:spPr bwMode="auto">
          <a:xfrm>
            <a:off x="14452" y="103468"/>
            <a:ext cx="9036496" cy="6754532"/>
          </a:xfrm>
          <a:prstGeom prst="rect">
            <a:avLst/>
          </a:prstGeom>
          <a:noFill/>
          <a:ln w="9525">
            <a:noFill/>
            <a:miter lim="800000"/>
            <a:headEnd/>
            <a:tailEnd/>
          </a:ln>
        </p:spPr>
      </p:pic>
      <p:sp>
        <p:nvSpPr>
          <p:cNvPr id="5" name="Título 1"/>
          <p:cNvSpPr txBox="1">
            <a:spLocks/>
          </p:cNvSpPr>
          <p:nvPr/>
        </p:nvSpPr>
        <p:spPr>
          <a:xfrm>
            <a:off x="793512" y="1313991"/>
            <a:ext cx="8151356" cy="458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b="1" dirty="0"/>
              <a:t>RAZONES FINANCIERAS – RAZONES DE RENTABILIDAD</a:t>
            </a:r>
          </a:p>
        </p:txBody>
      </p:sp>
      <p:pic>
        <p:nvPicPr>
          <p:cNvPr id="7" name="6 Imagen"/>
          <p:cNvPicPr/>
          <p:nvPr/>
        </p:nvPicPr>
        <p:blipFill>
          <a:blip r:embed="rId4">
            <a:extLst>
              <a:ext uri="{28A0092B-C50C-407E-A947-70E740481C1C}">
                <a14:useLocalDpi xmlns:a14="http://schemas.microsoft.com/office/drawing/2010/main" val="0"/>
              </a:ext>
            </a:extLst>
          </a:blip>
          <a:srcRect/>
          <a:stretch>
            <a:fillRect/>
          </a:stretch>
        </p:blipFill>
        <p:spPr bwMode="auto">
          <a:xfrm>
            <a:off x="756135" y="2060847"/>
            <a:ext cx="4113055" cy="2200275"/>
          </a:xfrm>
          <a:prstGeom prst="rect">
            <a:avLst/>
          </a:prstGeom>
          <a:noFill/>
        </p:spPr>
      </p:pic>
      <p:pic>
        <p:nvPicPr>
          <p:cNvPr id="8" name="7 Imagen"/>
          <p:cNvPicPr/>
          <p:nvPr/>
        </p:nvPicPr>
        <p:blipFill>
          <a:blip r:embed="rId5">
            <a:extLst>
              <a:ext uri="{28A0092B-C50C-407E-A947-70E740481C1C}">
                <a14:useLocalDpi xmlns:a14="http://schemas.microsoft.com/office/drawing/2010/main" val="0"/>
              </a:ext>
            </a:extLst>
          </a:blip>
          <a:srcRect/>
          <a:stretch>
            <a:fillRect/>
          </a:stretch>
        </p:blipFill>
        <p:spPr bwMode="auto">
          <a:xfrm>
            <a:off x="4937893" y="2060847"/>
            <a:ext cx="4113055" cy="2200275"/>
          </a:xfrm>
          <a:prstGeom prst="rect">
            <a:avLst/>
          </a:prstGeom>
          <a:noFill/>
        </p:spPr>
      </p:pic>
      <p:pic>
        <p:nvPicPr>
          <p:cNvPr id="9" name="8 Imagen"/>
          <p:cNvPicPr/>
          <p:nvPr/>
        </p:nvPicPr>
        <p:blipFill>
          <a:blip r:embed="rId6">
            <a:extLst>
              <a:ext uri="{28A0092B-C50C-407E-A947-70E740481C1C}">
                <a14:useLocalDpi xmlns:a14="http://schemas.microsoft.com/office/drawing/2010/main" val="0"/>
              </a:ext>
            </a:extLst>
          </a:blip>
          <a:srcRect/>
          <a:stretch>
            <a:fillRect/>
          </a:stretch>
        </p:blipFill>
        <p:spPr bwMode="auto">
          <a:xfrm>
            <a:off x="2843808" y="4437111"/>
            <a:ext cx="4113055" cy="2200275"/>
          </a:xfrm>
          <a:prstGeom prst="rect">
            <a:avLst/>
          </a:prstGeom>
          <a:noFill/>
        </p:spPr>
      </p:pic>
    </p:spTree>
    <p:extLst>
      <p:ext uri="{BB962C8B-B14F-4D97-AF65-F5344CB8AC3E}">
        <p14:creationId xmlns:p14="http://schemas.microsoft.com/office/powerpoint/2010/main" val="271673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file"/>
          </p:cNvPr>
          <p:cNvPicPr>
            <a:picLocks noChangeAspect="1" noChangeArrowheads="1"/>
          </p:cNvPicPr>
          <p:nvPr/>
        </p:nvPicPr>
        <p:blipFill>
          <a:blip r:embed="rId3" cstate="print"/>
          <a:srcRect l="30413" t="20430" r="16141" b="15311"/>
          <a:stretch>
            <a:fillRect/>
          </a:stretch>
        </p:blipFill>
        <p:spPr bwMode="auto">
          <a:xfrm>
            <a:off x="14452" y="103468"/>
            <a:ext cx="9036496" cy="6754532"/>
          </a:xfrm>
          <a:prstGeom prst="rect">
            <a:avLst/>
          </a:prstGeom>
          <a:noFill/>
          <a:ln w="9525">
            <a:noFill/>
            <a:miter lim="800000"/>
            <a:headEnd/>
            <a:tailEnd/>
          </a:ln>
        </p:spPr>
      </p:pic>
      <p:sp>
        <p:nvSpPr>
          <p:cNvPr id="5" name="Título 1"/>
          <p:cNvSpPr txBox="1">
            <a:spLocks/>
          </p:cNvSpPr>
          <p:nvPr/>
        </p:nvSpPr>
        <p:spPr>
          <a:xfrm>
            <a:off x="793512" y="1196752"/>
            <a:ext cx="8151356" cy="458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b="1" dirty="0"/>
              <a:t>RESUMEN DE INDICADORES DE CORRELACIÓN</a:t>
            </a:r>
          </a:p>
        </p:txBody>
      </p:sp>
      <p:graphicFrame>
        <p:nvGraphicFramePr>
          <p:cNvPr id="2" name="1 Tabla"/>
          <p:cNvGraphicFramePr>
            <a:graphicFrameLocks noGrp="1"/>
          </p:cNvGraphicFramePr>
          <p:nvPr>
            <p:extLst>
              <p:ext uri="{D42A27DB-BD31-4B8C-83A1-F6EECF244321}">
                <p14:modId xmlns:p14="http://schemas.microsoft.com/office/powerpoint/2010/main" val="2141290574"/>
              </p:ext>
            </p:extLst>
          </p:nvPr>
        </p:nvGraphicFramePr>
        <p:xfrm>
          <a:off x="1043608" y="1844824"/>
          <a:ext cx="7704857" cy="4585620"/>
        </p:xfrm>
        <a:graphic>
          <a:graphicData uri="http://schemas.openxmlformats.org/drawingml/2006/table">
            <a:tbl>
              <a:tblPr firstRow="1" bandRow="1">
                <a:tableStyleId>{5C22544A-7EE6-4342-B048-85BDC9FD1C3A}</a:tableStyleId>
              </a:tblPr>
              <a:tblGrid>
                <a:gridCol w="2168433">
                  <a:extLst>
                    <a:ext uri="{9D8B030D-6E8A-4147-A177-3AD203B41FA5}">
                      <a16:colId xmlns:a16="http://schemas.microsoft.com/office/drawing/2014/main" val="20000"/>
                    </a:ext>
                  </a:extLst>
                </a:gridCol>
                <a:gridCol w="2768212">
                  <a:extLst>
                    <a:ext uri="{9D8B030D-6E8A-4147-A177-3AD203B41FA5}">
                      <a16:colId xmlns:a16="http://schemas.microsoft.com/office/drawing/2014/main" val="20001"/>
                    </a:ext>
                  </a:extLst>
                </a:gridCol>
                <a:gridCol w="2768212">
                  <a:extLst>
                    <a:ext uri="{9D8B030D-6E8A-4147-A177-3AD203B41FA5}">
                      <a16:colId xmlns:a16="http://schemas.microsoft.com/office/drawing/2014/main" val="20002"/>
                    </a:ext>
                  </a:extLst>
                </a:gridCol>
              </a:tblGrid>
              <a:tr h="408870">
                <a:tc>
                  <a:txBody>
                    <a:bodyPr/>
                    <a:lstStyle/>
                    <a:p>
                      <a:pPr algn="l" fontAlgn="ctr"/>
                      <a:r>
                        <a:rPr lang="es-ES" sz="1600" b="1" u="none" strike="noStrike" dirty="0">
                          <a:effectLst/>
                        </a:rPr>
                        <a:t>Indicadores</a:t>
                      </a:r>
                      <a:endParaRPr lang="es-ES" sz="1600" b="1" i="0" u="none" strike="noStrike" dirty="0">
                        <a:solidFill>
                          <a:srgbClr val="000000"/>
                        </a:solidFill>
                        <a:effectLst/>
                        <a:latin typeface="Calibri"/>
                      </a:endParaRPr>
                    </a:p>
                  </a:txBody>
                  <a:tcPr marL="166317" marR="9240" marT="9240" marB="0" anchor="ctr"/>
                </a:tc>
                <a:tc>
                  <a:txBody>
                    <a:bodyPr/>
                    <a:lstStyle/>
                    <a:p>
                      <a:pPr algn="l" fontAlgn="ctr"/>
                      <a:r>
                        <a:rPr lang="es-ES" sz="1600" b="1" u="none" strike="noStrike" dirty="0">
                          <a:effectLst/>
                        </a:rPr>
                        <a:t>Indicadores de Correlación Directa (más)</a:t>
                      </a:r>
                      <a:endParaRPr lang="es-ES" sz="1600" b="1" i="0" u="none" strike="noStrike" dirty="0">
                        <a:solidFill>
                          <a:srgbClr val="000000"/>
                        </a:solidFill>
                        <a:effectLst/>
                        <a:latin typeface="Calibri"/>
                      </a:endParaRPr>
                    </a:p>
                  </a:txBody>
                  <a:tcPr marL="166317" marR="9240" marT="9240" marB="0" anchor="ctr"/>
                </a:tc>
                <a:tc>
                  <a:txBody>
                    <a:bodyPr/>
                    <a:lstStyle/>
                    <a:p>
                      <a:pPr algn="l" fontAlgn="ctr"/>
                      <a:r>
                        <a:rPr lang="es-ES" sz="1600" b="1" u="none" strike="noStrike" dirty="0">
                          <a:effectLst/>
                        </a:rPr>
                        <a:t>Indicadores de Correlación Indirecta (menos)</a:t>
                      </a:r>
                      <a:endParaRPr lang="es-ES" sz="1600" b="1" i="0" u="none" strike="noStrike" dirty="0">
                        <a:solidFill>
                          <a:srgbClr val="000000"/>
                        </a:solidFill>
                        <a:effectLst/>
                        <a:latin typeface="Calibri"/>
                      </a:endParaRPr>
                    </a:p>
                  </a:txBody>
                  <a:tcPr marL="166317" marR="9240" marT="9240" marB="0" anchor="ctr"/>
                </a:tc>
                <a:extLst>
                  <a:ext uri="{0D108BD9-81ED-4DB2-BD59-A6C34878D82A}">
                    <a16:rowId xmlns:a16="http://schemas.microsoft.com/office/drawing/2014/main" val="10000"/>
                  </a:ext>
                </a:extLst>
              </a:tr>
              <a:tr h="1431045">
                <a:tc>
                  <a:txBody>
                    <a:bodyPr/>
                    <a:lstStyle/>
                    <a:p>
                      <a:pPr algn="l" fontAlgn="ctr"/>
                      <a:r>
                        <a:rPr lang="es-ES" sz="1400" u="none" strike="noStrike" dirty="0">
                          <a:effectLst/>
                        </a:rPr>
                        <a:t>Razón Corriente</a:t>
                      </a:r>
                      <a:endParaRPr lang="es-ES" sz="1400" b="0" i="0" u="none" strike="noStrike" dirty="0">
                        <a:solidFill>
                          <a:srgbClr val="000000"/>
                        </a:solidFill>
                        <a:effectLst/>
                        <a:latin typeface="Calibri"/>
                      </a:endParaRPr>
                    </a:p>
                  </a:txBody>
                  <a:tcPr marL="166317" marR="9240" marT="9240" marB="0" anchor="ctr"/>
                </a:tc>
                <a:tc>
                  <a:txBody>
                    <a:bodyPr/>
                    <a:lstStyle/>
                    <a:p>
                      <a:pPr algn="l" fontAlgn="ctr"/>
                      <a:r>
                        <a:rPr lang="es-ES" sz="1400" u="none" strike="noStrike" dirty="0">
                          <a:effectLst/>
                        </a:rPr>
                        <a:t>- Capital de Trabajo</a:t>
                      </a:r>
                      <a:br>
                        <a:rPr lang="es-ES" sz="1400" u="none" strike="noStrike" dirty="0">
                          <a:effectLst/>
                        </a:rPr>
                      </a:br>
                      <a:r>
                        <a:rPr lang="es-ES" sz="1400" u="none" strike="noStrike" dirty="0">
                          <a:effectLst/>
                        </a:rPr>
                        <a:t>- Prueba Ácida</a:t>
                      </a:r>
                      <a:br>
                        <a:rPr lang="es-ES" sz="1400" u="none" strike="noStrike" dirty="0">
                          <a:effectLst/>
                        </a:rPr>
                      </a:br>
                      <a:r>
                        <a:rPr lang="es-ES" sz="1400" u="none" strike="noStrike" dirty="0">
                          <a:effectLst/>
                        </a:rPr>
                        <a:t>- Razón de Independencia</a:t>
                      </a:r>
                      <a:br>
                        <a:rPr lang="es-ES" sz="1400" u="none" strike="noStrike" dirty="0">
                          <a:effectLst/>
                        </a:rPr>
                      </a:br>
                      <a:r>
                        <a:rPr lang="es-ES" sz="1400" u="none" strike="noStrike" dirty="0">
                          <a:effectLst/>
                        </a:rPr>
                        <a:t>- Margen Neto</a:t>
                      </a:r>
                      <a:br>
                        <a:rPr lang="es-ES" sz="1400" u="none" strike="noStrike" dirty="0">
                          <a:effectLst/>
                        </a:rPr>
                      </a:br>
                      <a:r>
                        <a:rPr lang="es-ES" sz="1400" u="none" strike="noStrike" dirty="0">
                          <a:effectLst/>
                        </a:rPr>
                        <a:t>- ROA</a:t>
                      </a:r>
                      <a:br>
                        <a:rPr lang="es-ES" sz="1400" u="none" strike="noStrike" dirty="0">
                          <a:effectLst/>
                        </a:rPr>
                      </a:br>
                      <a:r>
                        <a:rPr lang="es-ES" sz="1400" u="none" strike="noStrike" dirty="0">
                          <a:effectLst/>
                        </a:rPr>
                        <a:t>- ROE</a:t>
                      </a:r>
                      <a:endParaRPr lang="es-ES" sz="1400" b="0" i="0" u="none" strike="noStrike" dirty="0">
                        <a:solidFill>
                          <a:srgbClr val="000000"/>
                        </a:solidFill>
                        <a:effectLst/>
                        <a:latin typeface="Calibri"/>
                      </a:endParaRPr>
                    </a:p>
                  </a:txBody>
                  <a:tcPr marL="166317" marR="9240" marT="9240" marB="0" anchor="ctr"/>
                </a:tc>
                <a:tc>
                  <a:txBody>
                    <a:bodyPr/>
                    <a:lstStyle/>
                    <a:p>
                      <a:pPr algn="l" fontAlgn="ctr"/>
                      <a:r>
                        <a:rPr lang="es-ES" sz="1400" u="none" strike="noStrike">
                          <a:effectLst/>
                        </a:rPr>
                        <a:t>- Endeudamiento Total</a:t>
                      </a:r>
                      <a:br>
                        <a:rPr lang="es-ES" sz="1400" u="none" strike="noStrike">
                          <a:effectLst/>
                        </a:rPr>
                      </a:br>
                      <a:r>
                        <a:rPr lang="es-ES" sz="1400" u="none" strike="noStrike">
                          <a:effectLst/>
                        </a:rPr>
                        <a:t>- Estructura Corriente</a:t>
                      </a:r>
                      <a:br>
                        <a:rPr lang="es-ES" sz="1400" u="none" strike="noStrike">
                          <a:effectLst/>
                        </a:rPr>
                      </a:br>
                      <a:r>
                        <a:rPr lang="es-ES" sz="1400" u="none" strike="noStrike">
                          <a:effectLst/>
                        </a:rPr>
                        <a:t>- Rotación de Cuentas por Cobrar</a:t>
                      </a:r>
                      <a:endParaRPr lang="es-ES" sz="1400" b="0" i="0" u="none" strike="noStrike">
                        <a:solidFill>
                          <a:srgbClr val="000000"/>
                        </a:solidFill>
                        <a:effectLst/>
                        <a:latin typeface="Calibri"/>
                      </a:endParaRPr>
                    </a:p>
                  </a:txBody>
                  <a:tcPr marL="166317" marR="9240" marT="9240" marB="0" anchor="ctr"/>
                </a:tc>
                <a:extLst>
                  <a:ext uri="{0D108BD9-81ED-4DB2-BD59-A6C34878D82A}">
                    <a16:rowId xmlns:a16="http://schemas.microsoft.com/office/drawing/2014/main" val="10001"/>
                  </a:ext>
                </a:extLst>
              </a:tr>
              <a:tr h="817740">
                <a:tc>
                  <a:txBody>
                    <a:bodyPr/>
                    <a:lstStyle/>
                    <a:p>
                      <a:pPr algn="l" fontAlgn="ctr"/>
                      <a:r>
                        <a:rPr lang="es-ES" sz="1400" u="none" strike="noStrike">
                          <a:effectLst/>
                        </a:rPr>
                        <a:t>Capital de Trabajo</a:t>
                      </a:r>
                      <a:endParaRPr lang="es-ES" sz="1400" b="0" i="0" u="none" strike="noStrike">
                        <a:solidFill>
                          <a:srgbClr val="000000"/>
                        </a:solidFill>
                        <a:effectLst/>
                        <a:latin typeface="Calibri"/>
                      </a:endParaRPr>
                    </a:p>
                  </a:txBody>
                  <a:tcPr marL="166317" marR="9240" marT="9240" marB="0" anchor="ctr"/>
                </a:tc>
                <a:tc>
                  <a:txBody>
                    <a:bodyPr/>
                    <a:lstStyle/>
                    <a:p>
                      <a:pPr algn="l" fontAlgn="ctr"/>
                      <a:r>
                        <a:rPr lang="es-ES" sz="1400" u="none" strike="noStrike" dirty="0">
                          <a:effectLst/>
                        </a:rPr>
                        <a:t>- Prueba Ácida</a:t>
                      </a:r>
                      <a:br>
                        <a:rPr lang="es-ES" sz="1400" u="none" strike="noStrike" dirty="0">
                          <a:effectLst/>
                        </a:rPr>
                      </a:br>
                      <a:r>
                        <a:rPr lang="es-ES" sz="1400" u="none" strike="noStrike" dirty="0">
                          <a:effectLst/>
                        </a:rPr>
                        <a:t>- Margen Neto</a:t>
                      </a:r>
                      <a:br>
                        <a:rPr lang="es-ES" sz="1400" u="none" strike="noStrike" dirty="0">
                          <a:effectLst/>
                        </a:rPr>
                      </a:br>
                      <a:r>
                        <a:rPr lang="es-ES" sz="1400" u="none" strike="noStrike" dirty="0">
                          <a:effectLst/>
                        </a:rPr>
                        <a:t>- ROE</a:t>
                      </a:r>
                      <a:endParaRPr lang="es-ES" sz="1400" b="0" i="0" u="none" strike="noStrike" dirty="0">
                        <a:solidFill>
                          <a:srgbClr val="000000"/>
                        </a:solidFill>
                        <a:effectLst/>
                        <a:latin typeface="Calibri"/>
                      </a:endParaRPr>
                    </a:p>
                  </a:txBody>
                  <a:tcPr marL="166317" marR="9240" marT="9240" marB="0" anchor="ctr"/>
                </a:tc>
                <a:tc>
                  <a:txBody>
                    <a:bodyPr/>
                    <a:lstStyle/>
                    <a:p>
                      <a:pPr algn="l" fontAlgn="ctr"/>
                      <a:r>
                        <a:rPr lang="es-ES" sz="1400" u="none" strike="noStrike">
                          <a:effectLst/>
                        </a:rPr>
                        <a:t>- Estructura Corriente</a:t>
                      </a:r>
                      <a:endParaRPr lang="es-ES" sz="1400" b="0" i="0" u="none" strike="noStrike">
                        <a:solidFill>
                          <a:srgbClr val="000000"/>
                        </a:solidFill>
                        <a:effectLst/>
                        <a:latin typeface="Calibri"/>
                      </a:endParaRPr>
                    </a:p>
                  </a:txBody>
                  <a:tcPr marL="166317" marR="9240" marT="9240" marB="0" anchor="ctr"/>
                </a:tc>
                <a:extLst>
                  <a:ext uri="{0D108BD9-81ED-4DB2-BD59-A6C34878D82A}">
                    <a16:rowId xmlns:a16="http://schemas.microsoft.com/office/drawing/2014/main" val="10002"/>
                  </a:ext>
                </a:extLst>
              </a:tr>
              <a:tr h="408870">
                <a:tc>
                  <a:txBody>
                    <a:bodyPr/>
                    <a:lstStyle/>
                    <a:p>
                      <a:pPr algn="l" fontAlgn="ctr"/>
                      <a:r>
                        <a:rPr lang="es-ES" sz="1400" u="none" strike="noStrike">
                          <a:effectLst/>
                        </a:rPr>
                        <a:t>Prueba Ácida</a:t>
                      </a:r>
                      <a:endParaRPr lang="es-ES" sz="1400" b="0" i="0" u="none" strike="noStrike">
                        <a:solidFill>
                          <a:srgbClr val="000000"/>
                        </a:solidFill>
                        <a:effectLst/>
                        <a:latin typeface="Calibri"/>
                      </a:endParaRPr>
                    </a:p>
                  </a:txBody>
                  <a:tcPr marL="166317" marR="9240" marT="9240" marB="0" anchor="ctr"/>
                </a:tc>
                <a:tc>
                  <a:txBody>
                    <a:bodyPr/>
                    <a:lstStyle/>
                    <a:p>
                      <a:pPr algn="l" fontAlgn="ctr"/>
                      <a:endParaRPr lang="es-ES" sz="1400" b="0" i="0" u="none" strike="noStrike" dirty="0">
                        <a:solidFill>
                          <a:srgbClr val="000000"/>
                        </a:solidFill>
                        <a:effectLst/>
                        <a:latin typeface="Calibri"/>
                      </a:endParaRPr>
                    </a:p>
                  </a:txBody>
                  <a:tcPr marL="9240" marR="9240" marT="9240" marB="0" anchor="ctr"/>
                </a:tc>
                <a:tc>
                  <a:txBody>
                    <a:bodyPr/>
                    <a:lstStyle/>
                    <a:p>
                      <a:pPr algn="l" fontAlgn="ctr"/>
                      <a:r>
                        <a:rPr lang="es-ES" sz="1400" u="none" strike="noStrike">
                          <a:effectLst/>
                        </a:rPr>
                        <a:t>- Estructura Corriente</a:t>
                      </a:r>
                      <a:endParaRPr lang="es-ES" sz="1400" b="0" i="0" u="none" strike="noStrike">
                        <a:solidFill>
                          <a:srgbClr val="000000"/>
                        </a:solidFill>
                        <a:effectLst/>
                        <a:latin typeface="Calibri"/>
                      </a:endParaRPr>
                    </a:p>
                  </a:txBody>
                  <a:tcPr marL="166317" marR="9240" marT="9240" marB="0" anchor="ctr"/>
                </a:tc>
                <a:extLst>
                  <a:ext uri="{0D108BD9-81ED-4DB2-BD59-A6C34878D82A}">
                    <a16:rowId xmlns:a16="http://schemas.microsoft.com/office/drawing/2014/main" val="10003"/>
                  </a:ext>
                </a:extLst>
              </a:tr>
              <a:tr h="817740">
                <a:tc>
                  <a:txBody>
                    <a:bodyPr/>
                    <a:lstStyle/>
                    <a:p>
                      <a:pPr algn="l" fontAlgn="ctr"/>
                      <a:r>
                        <a:rPr lang="es-ES" sz="1400" u="none" strike="noStrike">
                          <a:effectLst/>
                        </a:rPr>
                        <a:t>Independencia Financiera</a:t>
                      </a:r>
                      <a:endParaRPr lang="es-ES" sz="1400" b="0" i="0" u="none" strike="noStrike">
                        <a:solidFill>
                          <a:srgbClr val="000000"/>
                        </a:solidFill>
                        <a:effectLst/>
                        <a:latin typeface="Calibri"/>
                      </a:endParaRPr>
                    </a:p>
                  </a:txBody>
                  <a:tcPr marL="166317" marR="9240" marT="9240" marB="0" anchor="ctr"/>
                </a:tc>
                <a:tc>
                  <a:txBody>
                    <a:bodyPr/>
                    <a:lstStyle/>
                    <a:p>
                      <a:pPr algn="l" fontAlgn="ctr"/>
                      <a:r>
                        <a:rPr lang="es-ES" sz="1400" u="none" strike="noStrike" dirty="0">
                          <a:effectLst/>
                        </a:rPr>
                        <a:t>- Estructura Corriente</a:t>
                      </a:r>
                      <a:br>
                        <a:rPr lang="es-ES" sz="1400" u="none" strike="noStrike" dirty="0">
                          <a:effectLst/>
                        </a:rPr>
                      </a:br>
                      <a:r>
                        <a:rPr lang="es-ES" sz="1400" u="none" strike="noStrike" dirty="0">
                          <a:effectLst/>
                        </a:rPr>
                        <a:t>- Margen Neto</a:t>
                      </a:r>
                      <a:br>
                        <a:rPr lang="es-ES" sz="1400" u="none" strike="noStrike" dirty="0">
                          <a:effectLst/>
                        </a:rPr>
                      </a:br>
                      <a:r>
                        <a:rPr lang="es-ES" sz="1400" u="none" strike="noStrike" dirty="0">
                          <a:effectLst/>
                        </a:rPr>
                        <a:t>- ROA</a:t>
                      </a:r>
                      <a:endParaRPr lang="es-ES" sz="1400" b="0" i="0" u="none" strike="noStrike" dirty="0">
                        <a:solidFill>
                          <a:srgbClr val="000000"/>
                        </a:solidFill>
                        <a:effectLst/>
                        <a:latin typeface="Calibri"/>
                      </a:endParaRPr>
                    </a:p>
                  </a:txBody>
                  <a:tcPr marL="166317" marR="9240" marT="9240" marB="0" anchor="ctr"/>
                </a:tc>
                <a:tc>
                  <a:txBody>
                    <a:bodyPr/>
                    <a:lstStyle/>
                    <a:p>
                      <a:pPr algn="l" fontAlgn="ctr"/>
                      <a:r>
                        <a:rPr lang="es-ES" sz="1400" u="none" strike="noStrike" dirty="0">
                          <a:effectLst/>
                        </a:rPr>
                        <a:t>- Rotación de Cuentas por Cobrar</a:t>
                      </a:r>
                      <a:endParaRPr lang="es-ES" sz="1400" b="0" i="0" u="none" strike="noStrike" dirty="0">
                        <a:solidFill>
                          <a:srgbClr val="000000"/>
                        </a:solidFill>
                        <a:effectLst/>
                        <a:latin typeface="Calibri"/>
                      </a:endParaRPr>
                    </a:p>
                  </a:txBody>
                  <a:tcPr marL="166317" marR="9240" marT="9240" marB="0" anchor="ctr"/>
                </a:tc>
                <a:extLst>
                  <a:ext uri="{0D108BD9-81ED-4DB2-BD59-A6C34878D82A}">
                    <a16:rowId xmlns:a16="http://schemas.microsoft.com/office/drawing/2014/main" val="10004"/>
                  </a:ext>
                </a:extLst>
              </a:tr>
              <a:tr h="613305">
                <a:tc>
                  <a:txBody>
                    <a:bodyPr/>
                    <a:lstStyle/>
                    <a:p>
                      <a:pPr algn="l" fontAlgn="ctr"/>
                      <a:r>
                        <a:rPr lang="es-ES" sz="1400" u="none" strike="noStrike">
                          <a:effectLst/>
                        </a:rPr>
                        <a:t>Endeudamiento Total</a:t>
                      </a:r>
                      <a:endParaRPr lang="es-ES" sz="1400" b="0" i="0" u="none" strike="noStrike">
                        <a:solidFill>
                          <a:srgbClr val="000000"/>
                        </a:solidFill>
                        <a:effectLst/>
                        <a:latin typeface="Calibri"/>
                      </a:endParaRPr>
                    </a:p>
                  </a:txBody>
                  <a:tcPr marL="166317" marR="9240" marT="9240" marB="0" anchor="ctr"/>
                </a:tc>
                <a:tc>
                  <a:txBody>
                    <a:bodyPr/>
                    <a:lstStyle/>
                    <a:p>
                      <a:pPr algn="l" fontAlgn="ctr"/>
                      <a:r>
                        <a:rPr lang="es-ES" sz="1400" u="none" strike="noStrike">
                          <a:effectLst/>
                        </a:rPr>
                        <a:t>- Estructura Corriente</a:t>
                      </a:r>
                      <a:br>
                        <a:rPr lang="es-ES" sz="1400" u="none" strike="noStrike">
                          <a:effectLst/>
                        </a:rPr>
                      </a:br>
                      <a:r>
                        <a:rPr lang="es-ES" sz="1400" u="none" strike="noStrike">
                          <a:effectLst/>
                        </a:rPr>
                        <a:t>- Rotación de Cuentas por Cobrar</a:t>
                      </a:r>
                      <a:endParaRPr lang="es-ES" sz="1400" b="0" i="0" u="none" strike="noStrike">
                        <a:solidFill>
                          <a:srgbClr val="000000"/>
                        </a:solidFill>
                        <a:effectLst/>
                        <a:latin typeface="Calibri"/>
                      </a:endParaRPr>
                    </a:p>
                  </a:txBody>
                  <a:tcPr marL="166317" marR="9240" marT="9240" marB="0" anchor="ctr"/>
                </a:tc>
                <a:tc>
                  <a:txBody>
                    <a:bodyPr/>
                    <a:lstStyle/>
                    <a:p>
                      <a:pPr algn="l" fontAlgn="ctr"/>
                      <a:r>
                        <a:rPr lang="es-ES" sz="1400" u="none" strike="noStrike" dirty="0">
                          <a:effectLst/>
                        </a:rPr>
                        <a:t>- Margen Neto</a:t>
                      </a:r>
                      <a:br>
                        <a:rPr lang="es-ES" sz="1400" u="none" strike="noStrike" dirty="0">
                          <a:effectLst/>
                        </a:rPr>
                      </a:br>
                      <a:r>
                        <a:rPr lang="es-ES" sz="1400" u="none" strike="noStrike" dirty="0">
                          <a:effectLst/>
                        </a:rPr>
                        <a:t>- ROA</a:t>
                      </a:r>
                      <a:endParaRPr lang="es-ES" sz="1400" b="0" i="0" u="none" strike="noStrike" dirty="0">
                        <a:solidFill>
                          <a:srgbClr val="000000"/>
                        </a:solidFill>
                        <a:effectLst/>
                        <a:latin typeface="Calibri"/>
                      </a:endParaRPr>
                    </a:p>
                  </a:txBody>
                  <a:tcPr marL="166317" marR="9240" marT="924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37957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file"/>
          </p:cNvPr>
          <p:cNvPicPr>
            <a:picLocks noChangeAspect="1" noChangeArrowheads="1"/>
          </p:cNvPicPr>
          <p:nvPr/>
        </p:nvPicPr>
        <p:blipFill>
          <a:blip r:embed="rId3" cstate="print"/>
          <a:srcRect l="30413" t="20430" r="16141" b="15311"/>
          <a:stretch>
            <a:fillRect/>
          </a:stretch>
        </p:blipFill>
        <p:spPr bwMode="auto">
          <a:xfrm>
            <a:off x="14452" y="103468"/>
            <a:ext cx="9036496" cy="6754532"/>
          </a:xfrm>
          <a:prstGeom prst="rect">
            <a:avLst/>
          </a:prstGeom>
          <a:noFill/>
          <a:ln w="9525">
            <a:noFill/>
            <a:miter lim="800000"/>
            <a:headEnd/>
            <a:tailEnd/>
          </a:ln>
        </p:spPr>
      </p:pic>
      <p:sp>
        <p:nvSpPr>
          <p:cNvPr id="5" name="Título 1"/>
          <p:cNvSpPr txBox="1">
            <a:spLocks/>
          </p:cNvSpPr>
          <p:nvPr/>
        </p:nvSpPr>
        <p:spPr>
          <a:xfrm>
            <a:off x="793512" y="1196752"/>
            <a:ext cx="8151356" cy="458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b="1" dirty="0"/>
              <a:t>RESUMEN DE INDICADORES DE CORRELACIÓN</a:t>
            </a:r>
          </a:p>
        </p:txBody>
      </p:sp>
      <p:graphicFrame>
        <p:nvGraphicFramePr>
          <p:cNvPr id="3" name="2 Tabla"/>
          <p:cNvGraphicFramePr>
            <a:graphicFrameLocks noGrp="1"/>
          </p:cNvGraphicFramePr>
          <p:nvPr>
            <p:extLst>
              <p:ext uri="{D42A27DB-BD31-4B8C-83A1-F6EECF244321}">
                <p14:modId xmlns:p14="http://schemas.microsoft.com/office/powerpoint/2010/main" val="28724055"/>
              </p:ext>
            </p:extLst>
          </p:nvPr>
        </p:nvGraphicFramePr>
        <p:xfrm>
          <a:off x="1115616" y="1772815"/>
          <a:ext cx="7560841" cy="4529254"/>
        </p:xfrm>
        <a:graphic>
          <a:graphicData uri="http://schemas.openxmlformats.org/drawingml/2006/table">
            <a:tbl>
              <a:tblPr firstRow="1" bandRow="1">
                <a:tableStyleId>{5C22544A-7EE6-4342-B048-85BDC9FD1C3A}</a:tableStyleId>
              </a:tblPr>
              <a:tblGrid>
                <a:gridCol w="2127901">
                  <a:extLst>
                    <a:ext uri="{9D8B030D-6E8A-4147-A177-3AD203B41FA5}">
                      <a16:colId xmlns:a16="http://schemas.microsoft.com/office/drawing/2014/main" val="20000"/>
                    </a:ext>
                  </a:extLst>
                </a:gridCol>
                <a:gridCol w="2716470">
                  <a:extLst>
                    <a:ext uri="{9D8B030D-6E8A-4147-A177-3AD203B41FA5}">
                      <a16:colId xmlns:a16="http://schemas.microsoft.com/office/drawing/2014/main" val="20001"/>
                    </a:ext>
                  </a:extLst>
                </a:gridCol>
                <a:gridCol w="2716470">
                  <a:extLst>
                    <a:ext uri="{9D8B030D-6E8A-4147-A177-3AD203B41FA5}">
                      <a16:colId xmlns:a16="http://schemas.microsoft.com/office/drawing/2014/main" val="20002"/>
                    </a:ext>
                  </a:extLst>
                </a:gridCol>
              </a:tblGrid>
              <a:tr h="424456">
                <a:tc>
                  <a:txBody>
                    <a:bodyPr/>
                    <a:lstStyle/>
                    <a:p>
                      <a:pPr algn="l" fontAlgn="ctr"/>
                      <a:r>
                        <a:rPr lang="es-ES" sz="1600" u="none" strike="noStrike" dirty="0">
                          <a:effectLst/>
                        </a:rPr>
                        <a:t>Indicadores</a:t>
                      </a:r>
                      <a:endParaRPr lang="es-ES" sz="1600" b="1" i="0" u="none" strike="noStrike" dirty="0">
                        <a:solidFill>
                          <a:srgbClr val="000000"/>
                        </a:solidFill>
                        <a:effectLst/>
                        <a:latin typeface="Calibri"/>
                      </a:endParaRPr>
                    </a:p>
                  </a:txBody>
                  <a:tcPr marL="166317" marR="9240" marT="9240" marB="0" anchor="ctr"/>
                </a:tc>
                <a:tc>
                  <a:txBody>
                    <a:bodyPr/>
                    <a:lstStyle/>
                    <a:p>
                      <a:pPr algn="l" fontAlgn="ctr"/>
                      <a:r>
                        <a:rPr lang="es-ES" sz="1600" u="none" strike="noStrike" dirty="0">
                          <a:effectLst/>
                        </a:rPr>
                        <a:t>Indicadores de Correlación Directa (más)</a:t>
                      </a:r>
                      <a:endParaRPr lang="es-ES" sz="1600" b="1" i="0" u="none" strike="noStrike" dirty="0">
                        <a:solidFill>
                          <a:srgbClr val="000000"/>
                        </a:solidFill>
                        <a:effectLst/>
                        <a:latin typeface="Calibri"/>
                      </a:endParaRPr>
                    </a:p>
                  </a:txBody>
                  <a:tcPr marL="166317" marR="9240" marT="9240" marB="0" anchor="ctr"/>
                </a:tc>
                <a:tc>
                  <a:txBody>
                    <a:bodyPr/>
                    <a:lstStyle/>
                    <a:p>
                      <a:pPr algn="l" fontAlgn="ctr"/>
                      <a:r>
                        <a:rPr lang="es-ES" sz="1600" u="none" strike="noStrike" dirty="0">
                          <a:effectLst/>
                        </a:rPr>
                        <a:t>Indicadores de Correlación Indirecta (menos)</a:t>
                      </a:r>
                      <a:endParaRPr lang="es-ES" sz="1600" b="1" i="0" u="none" strike="noStrike" dirty="0">
                        <a:solidFill>
                          <a:srgbClr val="000000"/>
                        </a:solidFill>
                        <a:effectLst/>
                        <a:latin typeface="Calibri"/>
                      </a:endParaRPr>
                    </a:p>
                  </a:txBody>
                  <a:tcPr marL="166317" marR="9240" marT="9240" marB="0" anchor="ctr"/>
                </a:tc>
                <a:extLst>
                  <a:ext uri="{0D108BD9-81ED-4DB2-BD59-A6C34878D82A}">
                    <a16:rowId xmlns:a16="http://schemas.microsoft.com/office/drawing/2014/main" val="10000"/>
                  </a:ext>
                </a:extLst>
              </a:tr>
              <a:tr h="636684">
                <a:tc>
                  <a:txBody>
                    <a:bodyPr/>
                    <a:lstStyle/>
                    <a:p>
                      <a:pPr algn="l" fontAlgn="ctr"/>
                      <a:r>
                        <a:rPr lang="es-ES" sz="1400" u="none" strike="noStrike" dirty="0">
                          <a:effectLst/>
                        </a:rPr>
                        <a:t>Estructura Corriente</a:t>
                      </a:r>
                      <a:endParaRPr lang="es-ES" sz="1400" b="0" i="0" u="none" strike="noStrike" dirty="0">
                        <a:solidFill>
                          <a:srgbClr val="000000"/>
                        </a:solidFill>
                        <a:effectLst/>
                        <a:latin typeface="Calibri"/>
                      </a:endParaRPr>
                    </a:p>
                  </a:txBody>
                  <a:tcPr marL="166317" marR="9240" marT="9240" marB="0" anchor="ctr"/>
                </a:tc>
                <a:tc>
                  <a:txBody>
                    <a:bodyPr/>
                    <a:lstStyle/>
                    <a:p>
                      <a:pPr algn="l" fontAlgn="ctr"/>
                      <a:endParaRPr lang="es-ES" sz="1400" b="0" i="0" u="none" strike="noStrike">
                        <a:solidFill>
                          <a:srgbClr val="000000"/>
                        </a:solidFill>
                        <a:effectLst/>
                        <a:latin typeface="Calibri"/>
                      </a:endParaRPr>
                    </a:p>
                  </a:txBody>
                  <a:tcPr marL="9240" marR="9240" marT="9240" marB="0" anchor="ctr"/>
                </a:tc>
                <a:tc>
                  <a:txBody>
                    <a:bodyPr/>
                    <a:lstStyle/>
                    <a:p>
                      <a:pPr algn="l" fontAlgn="ctr"/>
                      <a:r>
                        <a:rPr lang="es-ES" sz="1400" u="none" strike="noStrike" dirty="0">
                          <a:effectLst/>
                        </a:rPr>
                        <a:t>- Margen Neto</a:t>
                      </a:r>
                      <a:br>
                        <a:rPr lang="es-ES" sz="1400" u="none" strike="noStrike" dirty="0">
                          <a:effectLst/>
                        </a:rPr>
                      </a:br>
                      <a:r>
                        <a:rPr lang="es-ES" sz="1400" u="none" strike="noStrike" dirty="0">
                          <a:effectLst/>
                        </a:rPr>
                        <a:t>- ROA</a:t>
                      </a:r>
                      <a:endParaRPr lang="es-ES" sz="1400" b="0" i="0" u="none" strike="noStrike" dirty="0">
                        <a:solidFill>
                          <a:srgbClr val="000000"/>
                        </a:solidFill>
                        <a:effectLst/>
                        <a:latin typeface="Calibri"/>
                      </a:endParaRPr>
                    </a:p>
                  </a:txBody>
                  <a:tcPr marL="166317" marR="9240" marT="9240" marB="0" anchor="ctr"/>
                </a:tc>
                <a:extLst>
                  <a:ext uri="{0D108BD9-81ED-4DB2-BD59-A6C34878D82A}">
                    <a16:rowId xmlns:a16="http://schemas.microsoft.com/office/drawing/2014/main" val="10001"/>
                  </a:ext>
                </a:extLst>
              </a:tr>
              <a:tr h="636684">
                <a:tc>
                  <a:txBody>
                    <a:bodyPr/>
                    <a:lstStyle/>
                    <a:p>
                      <a:pPr algn="l" fontAlgn="ctr"/>
                      <a:r>
                        <a:rPr lang="es-ES" sz="1400" u="none" strike="noStrike" dirty="0">
                          <a:effectLst/>
                        </a:rPr>
                        <a:t>Rotación de Inventarios</a:t>
                      </a:r>
                      <a:endParaRPr lang="es-ES" sz="1400" b="0" i="0" u="none" strike="noStrike" dirty="0">
                        <a:solidFill>
                          <a:srgbClr val="000000"/>
                        </a:solidFill>
                        <a:effectLst/>
                        <a:latin typeface="Calibri"/>
                      </a:endParaRPr>
                    </a:p>
                  </a:txBody>
                  <a:tcPr marL="166317" marR="9240" marT="9240" marB="0" anchor="ctr"/>
                </a:tc>
                <a:tc>
                  <a:txBody>
                    <a:bodyPr/>
                    <a:lstStyle/>
                    <a:p>
                      <a:pPr algn="l" fontAlgn="ctr"/>
                      <a:r>
                        <a:rPr lang="es-ES" sz="1400" u="none" strike="noStrike" dirty="0">
                          <a:effectLst/>
                        </a:rPr>
                        <a:t>- Rotación de Cuentas por Cobrar</a:t>
                      </a:r>
                      <a:br>
                        <a:rPr lang="es-ES" sz="1400" u="none" strike="noStrike" dirty="0">
                          <a:effectLst/>
                        </a:rPr>
                      </a:br>
                      <a:r>
                        <a:rPr lang="es-ES" sz="1400" u="none" strike="noStrike" dirty="0">
                          <a:effectLst/>
                        </a:rPr>
                        <a:t>- Rotación de Cuentas por Pagar</a:t>
                      </a:r>
                      <a:endParaRPr lang="es-ES" sz="1400" b="0" i="0" u="none" strike="noStrike" dirty="0">
                        <a:solidFill>
                          <a:srgbClr val="000000"/>
                        </a:solidFill>
                        <a:effectLst/>
                        <a:latin typeface="Calibri"/>
                      </a:endParaRPr>
                    </a:p>
                  </a:txBody>
                  <a:tcPr marL="166317" marR="9240" marT="9240" marB="0" anchor="ctr"/>
                </a:tc>
                <a:tc>
                  <a:txBody>
                    <a:bodyPr/>
                    <a:lstStyle/>
                    <a:p>
                      <a:pPr algn="l" fontAlgn="ctr"/>
                      <a:r>
                        <a:rPr lang="es-ES" sz="1400" u="none" strike="noStrike" dirty="0">
                          <a:effectLst/>
                        </a:rPr>
                        <a:t>- ROE</a:t>
                      </a:r>
                      <a:endParaRPr lang="es-ES" sz="1400" b="0" i="0" u="none" strike="noStrike" dirty="0">
                        <a:solidFill>
                          <a:srgbClr val="000000"/>
                        </a:solidFill>
                        <a:effectLst/>
                        <a:latin typeface="Calibri"/>
                      </a:endParaRPr>
                    </a:p>
                  </a:txBody>
                  <a:tcPr marL="166317" marR="9240" marT="9240" marB="0" anchor="ctr"/>
                </a:tc>
                <a:extLst>
                  <a:ext uri="{0D108BD9-81ED-4DB2-BD59-A6C34878D82A}">
                    <a16:rowId xmlns:a16="http://schemas.microsoft.com/office/drawing/2014/main" val="10002"/>
                  </a:ext>
                </a:extLst>
              </a:tr>
              <a:tr h="848913">
                <a:tc>
                  <a:txBody>
                    <a:bodyPr/>
                    <a:lstStyle/>
                    <a:p>
                      <a:pPr algn="l" fontAlgn="ctr"/>
                      <a:r>
                        <a:rPr lang="es-ES" sz="1400" u="none" strike="noStrike">
                          <a:effectLst/>
                        </a:rPr>
                        <a:t>Rotación de Cuentas por Cobrar</a:t>
                      </a:r>
                      <a:endParaRPr lang="es-ES" sz="1400" b="0" i="0" u="none" strike="noStrike">
                        <a:solidFill>
                          <a:srgbClr val="000000"/>
                        </a:solidFill>
                        <a:effectLst/>
                        <a:latin typeface="Calibri"/>
                      </a:endParaRPr>
                    </a:p>
                  </a:txBody>
                  <a:tcPr marL="166317" marR="9240" marT="9240" marB="0" anchor="ctr"/>
                </a:tc>
                <a:tc>
                  <a:txBody>
                    <a:bodyPr/>
                    <a:lstStyle/>
                    <a:p>
                      <a:pPr algn="l" fontAlgn="ctr"/>
                      <a:r>
                        <a:rPr lang="es-ES" sz="1400" u="none" strike="noStrike" dirty="0">
                          <a:effectLst/>
                        </a:rPr>
                        <a:t>- Rotación de Cuentas por Pagar</a:t>
                      </a:r>
                      <a:endParaRPr lang="es-ES" sz="1400" b="0" i="0" u="none" strike="noStrike" dirty="0">
                        <a:solidFill>
                          <a:srgbClr val="000000"/>
                        </a:solidFill>
                        <a:effectLst/>
                        <a:latin typeface="Calibri"/>
                      </a:endParaRPr>
                    </a:p>
                  </a:txBody>
                  <a:tcPr marL="166317" marR="9240" marT="9240" marB="0" anchor="ctr"/>
                </a:tc>
                <a:tc>
                  <a:txBody>
                    <a:bodyPr/>
                    <a:lstStyle/>
                    <a:p>
                      <a:pPr algn="l" fontAlgn="ctr"/>
                      <a:r>
                        <a:rPr lang="es-ES" sz="1400" u="none" strike="noStrike" dirty="0">
                          <a:effectLst/>
                        </a:rPr>
                        <a:t>- Margen Neto</a:t>
                      </a:r>
                      <a:br>
                        <a:rPr lang="es-ES" sz="1400" u="none" strike="noStrike" dirty="0">
                          <a:effectLst/>
                        </a:rPr>
                      </a:br>
                      <a:r>
                        <a:rPr lang="es-ES" sz="1400" u="none" strike="noStrike" dirty="0">
                          <a:effectLst/>
                        </a:rPr>
                        <a:t>- ROA</a:t>
                      </a:r>
                      <a:br>
                        <a:rPr lang="es-ES" sz="1400" u="none" strike="noStrike" dirty="0">
                          <a:effectLst/>
                        </a:rPr>
                      </a:br>
                      <a:r>
                        <a:rPr lang="es-ES" sz="1400" u="none" strike="noStrike" dirty="0">
                          <a:effectLst/>
                        </a:rPr>
                        <a:t>- ROE</a:t>
                      </a:r>
                      <a:endParaRPr lang="es-ES" sz="1400" b="0" i="0" u="none" strike="noStrike" dirty="0">
                        <a:solidFill>
                          <a:srgbClr val="000000"/>
                        </a:solidFill>
                        <a:effectLst/>
                        <a:latin typeface="Calibri"/>
                      </a:endParaRPr>
                    </a:p>
                  </a:txBody>
                  <a:tcPr marL="166317" marR="9240" marT="9240" marB="0" anchor="ctr"/>
                </a:tc>
                <a:extLst>
                  <a:ext uri="{0D108BD9-81ED-4DB2-BD59-A6C34878D82A}">
                    <a16:rowId xmlns:a16="http://schemas.microsoft.com/office/drawing/2014/main" val="10003"/>
                  </a:ext>
                </a:extLst>
              </a:tr>
              <a:tr h="848913">
                <a:tc>
                  <a:txBody>
                    <a:bodyPr/>
                    <a:lstStyle/>
                    <a:p>
                      <a:pPr algn="l" fontAlgn="ctr"/>
                      <a:r>
                        <a:rPr lang="es-ES" sz="1400" u="none" strike="noStrike">
                          <a:effectLst/>
                        </a:rPr>
                        <a:t>Rotación de Cuentas por Pagar</a:t>
                      </a:r>
                      <a:endParaRPr lang="es-ES" sz="1400" b="0" i="0" u="none" strike="noStrike">
                        <a:solidFill>
                          <a:srgbClr val="000000"/>
                        </a:solidFill>
                        <a:effectLst/>
                        <a:latin typeface="Calibri"/>
                      </a:endParaRPr>
                    </a:p>
                  </a:txBody>
                  <a:tcPr marL="166317" marR="9240" marT="9240" marB="0" anchor="ctr"/>
                </a:tc>
                <a:tc>
                  <a:txBody>
                    <a:bodyPr/>
                    <a:lstStyle/>
                    <a:p>
                      <a:pPr algn="l" fontAlgn="ctr"/>
                      <a:endParaRPr lang="es-ES" sz="1400" b="0" i="0" u="none" strike="noStrike" dirty="0">
                        <a:solidFill>
                          <a:srgbClr val="000000"/>
                        </a:solidFill>
                        <a:effectLst/>
                        <a:latin typeface="Calibri"/>
                      </a:endParaRPr>
                    </a:p>
                  </a:txBody>
                  <a:tcPr marL="9240" marR="9240" marT="9240" marB="0" anchor="ctr"/>
                </a:tc>
                <a:tc>
                  <a:txBody>
                    <a:bodyPr/>
                    <a:lstStyle/>
                    <a:p>
                      <a:pPr algn="l" fontAlgn="ctr"/>
                      <a:r>
                        <a:rPr lang="es-ES" sz="1400" u="none" strike="noStrike" dirty="0">
                          <a:effectLst/>
                        </a:rPr>
                        <a:t>- Margen Neto</a:t>
                      </a:r>
                      <a:br>
                        <a:rPr lang="es-ES" sz="1400" u="none" strike="noStrike" dirty="0">
                          <a:effectLst/>
                        </a:rPr>
                      </a:br>
                      <a:r>
                        <a:rPr lang="es-ES" sz="1400" u="none" strike="noStrike" dirty="0">
                          <a:effectLst/>
                        </a:rPr>
                        <a:t>- ROA</a:t>
                      </a:r>
                      <a:br>
                        <a:rPr lang="es-ES" sz="1400" u="none" strike="noStrike" dirty="0">
                          <a:effectLst/>
                        </a:rPr>
                      </a:br>
                      <a:r>
                        <a:rPr lang="es-ES" sz="1400" u="none" strike="noStrike" dirty="0">
                          <a:effectLst/>
                        </a:rPr>
                        <a:t>- ROE</a:t>
                      </a:r>
                      <a:endParaRPr lang="es-ES" sz="1400" b="0" i="0" u="none" strike="noStrike" dirty="0">
                        <a:solidFill>
                          <a:srgbClr val="000000"/>
                        </a:solidFill>
                        <a:effectLst/>
                        <a:latin typeface="Calibri"/>
                      </a:endParaRPr>
                    </a:p>
                  </a:txBody>
                  <a:tcPr marL="166317" marR="9240" marT="9240" marB="0" anchor="ctr"/>
                </a:tc>
                <a:extLst>
                  <a:ext uri="{0D108BD9-81ED-4DB2-BD59-A6C34878D82A}">
                    <a16:rowId xmlns:a16="http://schemas.microsoft.com/office/drawing/2014/main" val="10004"/>
                  </a:ext>
                </a:extLst>
              </a:tr>
              <a:tr h="636684">
                <a:tc>
                  <a:txBody>
                    <a:bodyPr/>
                    <a:lstStyle/>
                    <a:p>
                      <a:pPr algn="l" fontAlgn="ctr"/>
                      <a:r>
                        <a:rPr lang="es-ES" sz="1400" u="none" strike="noStrike">
                          <a:effectLst/>
                        </a:rPr>
                        <a:t>Margen Neto</a:t>
                      </a:r>
                      <a:endParaRPr lang="es-ES" sz="1400" b="0" i="0" u="none" strike="noStrike">
                        <a:solidFill>
                          <a:srgbClr val="000000"/>
                        </a:solidFill>
                        <a:effectLst/>
                        <a:latin typeface="Calibri"/>
                      </a:endParaRPr>
                    </a:p>
                  </a:txBody>
                  <a:tcPr marL="166317" marR="9240" marT="9240" marB="0" anchor="ctr"/>
                </a:tc>
                <a:tc>
                  <a:txBody>
                    <a:bodyPr/>
                    <a:lstStyle/>
                    <a:p>
                      <a:pPr algn="l" fontAlgn="ctr"/>
                      <a:r>
                        <a:rPr lang="es-ES" sz="1400" u="none" strike="noStrike" dirty="0">
                          <a:effectLst/>
                        </a:rPr>
                        <a:t>- ROA</a:t>
                      </a:r>
                      <a:br>
                        <a:rPr lang="es-ES" sz="1400" u="none" strike="noStrike" dirty="0">
                          <a:effectLst/>
                        </a:rPr>
                      </a:br>
                      <a:r>
                        <a:rPr lang="es-ES" sz="1400" u="none" strike="noStrike" dirty="0">
                          <a:effectLst/>
                        </a:rPr>
                        <a:t>- ROE</a:t>
                      </a:r>
                      <a:endParaRPr lang="es-ES" sz="1400" b="0" i="0" u="none" strike="noStrike" dirty="0">
                        <a:solidFill>
                          <a:srgbClr val="000000"/>
                        </a:solidFill>
                        <a:effectLst/>
                        <a:latin typeface="Calibri"/>
                      </a:endParaRPr>
                    </a:p>
                  </a:txBody>
                  <a:tcPr marL="166317" marR="9240" marT="9240" marB="0" anchor="ctr"/>
                </a:tc>
                <a:tc>
                  <a:txBody>
                    <a:bodyPr/>
                    <a:lstStyle/>
                    <a:p>
                      <a:pPr algn="l" fontAlgn="ctr"/>
                      <a:r>
                        <a:rPr lang="es-ES" sz="1400" u="none" strike="noStrike" dirty="0">
                          <a:effectLst/>
                        </a:rPr>
                        <a:t> </a:t>
                      </a:r>
                      <a:endParaRPr lang="es-ES" sz="1400" b="0" i="0" u="none" strike="noStrike" dirty="0">
                        <a:solidFill>
                          <a:srgbClr val="000000"/>
                        </a:solidFill>
                        <a:effectLst/>
                        <a:latin typeface="Calibri"/>
                      </a:endParaRPr>
                    </a:p>
                  </a:txBody>
                  <a:tcPr marL="166317" marR="9240" marT="9240" marB="0" anchor="ctr"/>
                </a:tc>
                <a:extLst>
                  <a:ext uri="{0D108BD9-81ED-4DB2-BD59-A6C34878D82A}">
                    <a16:rowId xmlns:a16="http://schemas.microsoft.com/office/drawing/2014/main" val="10005"/>
                  </a:ext>
                </a:extLst>
              </a:tr>
              <a:tr h="424456">
                <a:tc>
                  <a:txBody>
                    <a:bodyPr/>
                    <a:lstStyle/>
                    <a:p>
                      <a:pPr algn="l" fontAlgn="ctr"/>
                      <a:r>
                        <a:rPr lang="es-ES" sz="1400" u="none" strike="noStrike">
                          <a:effectLst/>
                        </a:rPr>
                        <a:t>ROA</a:t>
                      </a:r>
                      <a:endParaRPr lang="es-ES" sz="1400" b="0" i="0" u="none" strike="noStrike">
                        <a:solidFill>
                          <a:srgbClr val="000000"/>
                        </a:solidFill>
                        <a:effectLst/>
                        <a:latin typeface="Calibri"/>
                      </a:endParaRPr>
                    </a:p>
                  </a:txBody>
                  <a:tcPr marL="166317" marR="9240" marT="9240" marB="0" anchor="ctr"/>
                </a:tc>
                <a:tc>
                  <a:txBody>
                    <a:bodyPr/>
                    <a:lstStyle/>
                    <a:p>
                      <a:pPr algn="l" fontAlgn="ctr"/>
                      <a:r>
                        <a:rPr lang="es-ES" sz="1400" u="none" strike="noStrike">
                          <a:effectLst/>
                        </a:rPr>
                        <a:t>- ROE</a:t>
                      </a:r>
                      <a:endParaRPr lang="es-ES" sz="1400" b="0" i="0" u="none" strike="noStrike">
                        <a:solidFill>
                          <a:srgbClr val="000000"/>
                        </a:solidFill>
                        <a:effectLst/>
                        <a:latin typeface="Calibri"/>
                      </a:endParaRPr>
                    </a:p>
                  </a:txBody>
                  <a:tcPr marL="166317" marR="9240" marT="9240" marB="0" anchor="ctr"/>
                </a:tc>
                <a:tc>
                  <a:txBody>
                    <a:bodyPr/>
                    <a:lstStyle/>
                    <a:p>
                      <a:pPr algn="l" fontAlgn="ctr"/>
                      <a:r>
                        <a:rPr lang="es-ES" sz="1400" u="none" strike="noStrike" dirty="0">
                          <a:effectLst/>
                        </a:rPr>
                        <a:t> </a:t>
                      </a:r>
                      <a:endParaRPr lang="es-ES" sz="1400" b="0" i="0" u="none" strike="noStrike" dirty="0">
                        <a:solidFill>
                          <a:srgbClr val="000000"/>
                        </a:solidFill>
                        <a:effectLst/>
                        <a:latin typeface="Calibri"/>
                      </a:endParaRPr>
                    </a:p>
                  </a:txBody>
                  <a:tcPr marL="166317" marR="9240" marT="924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02913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file"/>
          </p:cNvPr>
          <p:cNvPicPr>
            <a:picLocks noChangeAspect="1" noChangeArrowheads="1"/>
          </p:cNvPicPr>
          <p:nvPr/>
        </p:nvPicPr>
        <p:blipFill>
          <a:blip r:embed="rId3" cstate="print"/>
          <a:srcRect l="30413" t="20430" r="16141" b="15311"/>
          <a:stretch>
            <a:fillRect/>
          </a:stretch>
        </p:blipFill>
        <p:spPr bwMode="auto">
          <a:xfrm>
            <a:off x="14452" y="103468"/>
            <a:ext cx="9036496" cy="6754532"/>
          </a:xfrm>
          <a:prstGeom prst="rect">
            <a:avLst/>
          </a:prstGeom>
          <a:noFill/>
          <a:ln w="9525">
            <a:noFill/>
            <a:miter lim="800000"/>
            <a:headEnd/>
            <a:tailEnd/>
          </a:ln>
        </p:spPr>
      </p:pic>
      <p:sp>
        <p:nvSpPr>
          <p:cNvPr id="5" name="Título 1"/>
          <p:cNvSpPr txBox="1">
            <a:spLocks/>
          </p:cNvSpPr>
          <p:nvPr/>
        </p:nvSpPr>
        <p:spPr>
          <a:xfrm>
            <a:off x="793512" y="1313991"/>
            <a:ext cx="8151356" cy="458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b="1" dirty="0"/>
              <a:t>MATRIZ DE SITUACIÓN FINANCIERA</a:t>
            </a:r>
          </a:p>
        </p:txBody>
      </p:sp>
      <p:pic>
        <p:nvPicPr>
          <p:cNvPr id="10" name="9 Imagen"/>
          <p:cNvPicPr/>
          <p:nvPr/>
        </p:nvPicPr>
        <p:blipFill>
          <a:blip r:embed="rId4"/>
          <a:stretch>
            <a:fillRect/>
          </a:stretch>
        </p:blipFill>
        <p:spPr>
          <a:xfrm>
            <a:off x="1204836" y="1988840"/>
            <a:ext cx="7399612" cy="4320480"/>
          </a:xfrm>
          <a:prstGeom prst="rect">
            <a:avLst/>
          </a:prstGeom>
        </p:spPr>
      </p:pic>
    </p:spTree>
    <p:extLst>
      <p:ext uri="{BB962C8B-B14F-4D97-AF65-F5344CB8AC3E}">
        <p14:creationId xmlns:p14="http://schemas.microsoft.com/office/powerpoint/2010/main" val="469922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72008" y="103468"/>
            <a:ext cx="9036496" cy="6754532"/>
          </a:xfrm>
          <a:prstGeom prst="rect">
            <a:avLst/>
          </a:prstGeom>
          <a:noFill/>
          <a:ln w="9525">
            <a:noFill/>
            <a:miter lim="800000"/>
            <a:headEnd/>
            <a:tailEnd/>
          </a:ln>
        </p:spPr>
      </p:pic>
      <p:sp>
        <p:nvSpPr>
          <p:cNvPr id="6" name="Título 1"/>
          <p:cNvSpPr txBox="1">
            <a:spLocks/>
          </p:cNvSpPr>
          <p:nvPr/>
        </p:nvSpPr>
        <p:spPr>
          <a:xfrm>
            <a:off x="1499917" y="1659368"/>
            <a:ext cx="6912768" cy="458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000" b="1" dirty="0"/>
              <a:t>OBJETIVO GENERAL</a:t>
            </a:r>
          </a:p>
        </p:txBody>
      </p:sp>
      <p:sp>
        <p:nvSpPr>
          <p:cNvPr id="19" name="Rectángulo 5"/>
          <p:cNvSpPr/>
          <p:nvPr/>
        </p:nvSpPr>
        <p:spPr>
          <a:xfrm>
            <a:off x="1499917" y="2924943"/>
            <a:ext cx="6912768" cy="2126864"/>
          </a:xfrm>
          <a:prstGeom prst="rect">
            <a:avLst/>
          </a:prstGeom>
          <a:solidFill>
            <a:schemeClr val="accent3">
              <a:lumMod val="60000"/>
              <a:lumOff val="40000"/>
            </a:schemeClr>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square">
            <a:spAutoFit/>
          </a:bodyPr>
          <a:lstStyle/>
          <a:p>
            <a:pPr marL="180340" indent="450215" algn="ctr">
              <a:lnSpc>
                <a:spcPct val="150000"/>
              </a:lnSpc>
              <a:spcAft>
                <a:spcPts val="800"/>
              </a:spcAft>
            </a:pPr>
            <a:r>
              <a:rPr lang="es-ES" dirty="0">
                <a:solidFill>
                  <a:schemeClr val="tx1"/>
                </a:solidFill>
              </a:rPr>
              <a:t>Determinar la incidencia de las políticas económicas establecidas por el gobierno central sobre las importaciones, en la rentabilidad de las empresas del sector farmacéutico, en este caso de la Empresa Quifatex S.A., con el fin de establecer un modelo estadístico y formular estrategias de mejoramiento financiero</a:t>
            </a:r>
            <a:endParaRPr lang="es-EC"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618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file"/>
          </p:cNvPr>
          <p:cNvPicPr>
            <a:picLocks noChangeAspect="1" noChangeArrowheads="1"/>
          </p:cNvPicPr>
          <p:nvPr/>
        </p:nvPicPr>
        <p:blipFill>
          <a:blip r:embed="rId3" cstate="print"/>
          <a:srcRect l="30413" t="20430" r="16141" b="15311"/>
          <a:stretch>
            <a:fillRect/>
          </a:stretch>
        </p:blipFill>
        <p:spPr bwMode="auto">
          <a:xfrm>
            <a:off x="14452" y="103468"/>
            <a:ext cx="9036496" cy="6754532"/>
          </a:xfrm>
          <a:prstGeom prst="rect">
            <a:avLst/>
          </a:prstGeom>
          <a:noFill/>
          <a:ln w="9525">
            <a:noFill/>
            <a:miter lim="800000"/>
            <a:headEnd/>
            <a:tailEnd/>
          </a:ln>
        </p:spPr>
      </p:pic>
      <p:sp>
        <p:nvSpPr>
          <p:cNvPr id="5" name="Título 1"/>
          <p:cNvSpPr txBox="1">
            <a:spLocks/>
          </p:cNvSpPr>
          <p:nvPr/>
        </p:nvSpPr>
        <p:spPr>
          <a:xfrm>
            <a:off x="793512" y="1084578"/>
            <a:ext cx="8151356" cy="458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2000" b="1" dirty="0"/>
              <a:t>ESTRATEGIAS FINANCIERAS</a:t>
            </a:r>
          </a:p>
        </p:txBody>
      </p:sp>
      <p:pic>
        <p:nvPicPr>
          <p:cNvPr id="6" name="5 Imagen"/>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543403"/>
            <a:ext cx="7488832" cy="5186908"/>
          </a:xfrm>
          <a:prstGeom prst="rect">
            <a:avLst/>
          </a:prstGeom>
          <a:noFill/>
          <a:ln>
            <a:noFill/>
          </a:ln>
        </p:spPr>
      </p:pic>
    </p:spTree>
    <p:extLst>
      <p:ext uri="{BB962C8B-B14F-4D97-AF65-F5344CB8AC3E}">
        <p14:creationId xmlns:p14="http://schemas.microsoft.com/office/powerpoint/2010/main" val="4294950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file"/>
          </p:cNvPr>
          <p:cNvPicPr>
            <a:picLocks noChangeAspect="1" noChangeArrowheads="1"/>
          </p:cNvPicPr>
          <p:nvPr/>
        </p:nvPicPr>
        <p:blipFill>
          <a:blip r:embed="rId3" cstate="print"/>
          <a:srcRect l="30413" t="20430" r="16141" b="15311"/>
          <a:stretch>
            <a:fillRect/>
          </a:stretch>
        </p:blipFill>
        <p:spPr bwMode="auto">
          <a:xfrm>
            <a:off x="14452" y="103468"/>
            <a:ext cx="9036496" cy="6754532"/>
          </a:xfrm>
          <a:prstGeom prst="rect">
            <a:avLst/>
          </a:prstGeom>
          <a:noFill/>
          <a:ln w="9525">
            <a:noFill/>
            <a:miter lim="800000"/>
            <a:headEnd/>
            <a:tailEnd/>
          </a:ln>
        </p:spPr>
      </p:pic>
      <p:sp>
        <p:nvSpPr>
          <p:cNvPr id="6" name="Título 1"/>
          <p:cNvSpPr txBox="1">
            <a:spLocks/>
          </p:cNvSpPr>
          <p:nvPr/>
        </p:nvSpPr>
        <p:spPr>
          <a:xfrm>
            <a:off x="611560" y="1412776"/>
            <a:ext cx="8439388" cy="458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000" b="1" dirty="0"/>
              <a:t>CONCLUSIONES</a:t>
            </a: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4539" y="2168054"/>
            <a:ext cx="489542" cy="43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uadroTexto 10"/>
          <p:cNvSpPr txBox="1"/>
          <p:nvPr/>
        </p:nvSpPr>
        <p:spPr>
          <a:xfrm>
            <a:off x="1990995" y="2168798"/>
            <a:ext cx="6685461" cy="461665"/>
          </a:xfrm>
          <a:prstGeom prst="rect">
            <a:avLst/>
          </a:prstGeom>
          <a:solidFill>
            <a:schemeClr val="accent1">
              <a:lumMod val="20000"/>
              <a:lumOff val="80000"/>
            </a:schemeClr>
          </a:solidFill>
          <a:ln>
            <a:solidFill>
              <a:schemeClr val="tx1"/>
            </a:solidFill>
          </a:ln>
          <a:effectLst>
            <a:outerShdw blurRad="635000" dir="6000000" rotWithShape="0">
              <a:srgbClr val="000000">
                <a:alpha val="50000"/>
              </a:srgbClr>
            </a:outerShdw>
          </a:effectLst>
          <a:scene3d>
            <a:camera prst="orthographicFront">
              <a:rot lat="0" lon="0" rev="0"/>
            </a:camera>
            <a:lightRig rig="threePt" dir="t">
              <a:rot lat="0" lon="0" rev="1200000"/>
            </a:lightRig>
          </a:scene3d>
          <a:sp3d>
            <a:bevelT w="0" h="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just"/>
            <a:r>
              <a:rPr lang="es-EC" sz="1200" dirty="0">
                <a:solidFill>
                  <a:schemeClr val="tx1"/>
                </a:solidFill>
              </a:rPr>
              <a:t>Las medidas para el desarrollo de  la industria  se implementaron a partir de la industrialización sustitutiva de importaciones</a:t>
            </a:r>
          </a:p>
        </p:txBody>
      </p:sp>
      <p:sp>
        <p:nvSpPr>
          <p:cNvPr id="9" name="CuadroTexto 10"/>
          <p:cNvSpPr txBox="1"/>
          <p:nvPr/>
        </p:nvSpPr>
        <p:spPr>
          <a:xfrm>
            <a:off x="1990994" y="3019069"/>
            <a:ext cx="6685461" cy="461665"/>
          </a:xfrm>
          <a:prstGeom prst="rect">
            <a:avLst/>
          </a:prstGeom>
          <a:solidFill>
            <a:schemeClr val="accent1">
              <a:lumMod val="20000"/>
              <a:lumOff val="80000"/>
            </a:schemeClr>
          </a:solidFill>
          <a:ln>
            <a:solidFill>
              <a:schemeClr val="tx1"/>
            </a:solidFill>
          </a:ln>
          <a:effectLst>
            <a:outerShdw blurRad="635000" dir="6000000" rotWithShape="0">
              <a:srgbClr val="000000">
                <a:alpha val="50000"/>
              </a:srgbClr>
            </a:outerShdw>
          </a:effectLst>
          <a:scene3d>
            <a:camera prst="orthographicFront">
              <a:rot lat="0" lon="0" rev="0"/>
            </a:camera>
            <a:lightRig rig="threePt" dir="t">
              <a:rot lat="0" lon="0" rev="1200000"/>
            </a:lightRig>
          </a:scene3d>
          <a:sp3d>
            <a:bevelT w="0" h="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just"/>
            <a:r>
              <a:rPr lang="es-ES" sz="1200" dirty="0">
                <a:solidFill>
                  <a:schemeClr val="tx1"/>
                </a:solidFill>
              </a:rPr>
              <a:t>La problemática del sector farmacéutico en el Ecuador radica en la baja participación de las empresas farmacéuticas nacionales en el mercado</a:t>
            </a:r>
            <a:endParaRPr lang="es-EC" sz="1200" dirty="0">
              <a:solidFill>
                <a:schemeClr val="tx1"/>
              </a:solidFill>
            </a:endParaRPr>
          </a:p>
        </p:txBody>
      </p:sp>
      <p:sp>
        <p:nvSpPr>
          <p:cNvPr id="11" name="CuadroTexto 10"/>
          <p:cNvSpPr txBox="1"/>
          <p:nvPr/>
        </p:nvSpPr>
        <p:spPr>
          <a:xfrm>
            <a:off x="1994939" y="4763668"/>
            <a:ext cx="6685461" cy="646331"/>
          </a:xfrm>
          <a:prstGeom prst="rect">
            <a:avLst/>
          </a:prstGeom>
          <a:solidFill>
            <a:schemeClr val="accent1">
              <a:lumMod val="20000"/>
              <a:lumOff val="80000"/>
            </a:schemeClr>
          </a:solidFill>
          <a:ln>
            <a:solidFill>
              <a:schemeClr val="tx1"/>
            </a:solidFill>
          </a:ln>
          <a:effectLst>
            <a:outerShdw blurRad="635000" dir="6000000" rotWithShape="0">
              <a:srgbClr val="000000">
                <a:alpha val="50000"/>
              </a:srgbClr>
            </a:outerShdw>
          </a:effectLst>
          <a:scene3d>
            <a:camera prst="orthographicFront">
              <a:rot lat="0" lon="0" rev="0"/>
            </a:camera>
            <a:lightRig rig="threePt" dir="t">
              <a:rot lat="0" lon="0" rev="1200000"/>
            </a:lightRig>
          </a:scene3d>
          <a:sp3d>
            <a:bevelT w="0" h="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just"/>
            <a:r>
              <a:rPr lang="es-ES" sz="1200" dirty="0">
                <a:solidFill>
                  <a:schemeClr val="tx1"/>
                </a:solidFill>
              </a:rPr>
              <a:t>En el año 2009 el Estado creó la empresa farmacéutica ENFARMA, con la finalidad de investigar y desarrollar nuevos compuestos, para de esta manera apoyar a la salud de la población y al sector farmacéutico nacional.</a:t>
            </a:r>
            <a:endParaRPr lang="es-EC" sz="1200" dirty="0">
              <a:solidFill>
                <a:schemeClr val="tx1"/>
              </a:solidFill>
            </a:endParaRPr>
          </a:p>
        </p:txBody>
      </p:sp>
      <p:sp>
        <p:nvSpPr>
          <p:cNvPr id="12" name="CuadroTexto 10"/>
          <p:cNvSpPr txBox="1"/>
          <p:nvPr/>
        </p:nvSpPr>
        <p:spPr>
          <a:xfrm>
            <a:off x="1990995" y="5661248"/>
            <a:ext cx="6685461" cy="461665"/>
          </a:xfrm>
          <a:prstGeom prst="rect">
            <a:avLst/>
          </a:prstGeom>
          <a:solidFill>
            <a:schemeClr val="accent1">
              <a:lumMod val="20000"/>
              <a:lumOff val="80000"/>
            </a:schemeClr>
          </a:solidFill>
          <a:ln>
            <a:solidFill>
              <a:schemeClr val="tx1"/>
            </a:solidFill>
          </a:ln>
          <a:effectLst>
            <a:outerShdw blurRad="635000" dir="6000000" rotWithShape="0">
              <a:srgbClr val="000000">
                <a:alpha val="50000"/>
              </a:srgbClr>
            </a:outerShdw>
          </a:effectLst>
          <a:scene3d>
            <a:camera prst="orthographicFront">
              <a:rot lat="0" lon="0" rev="0"/>
            </a:camera>
            <a:lightRig rig="threePt" dir="t">
              <a:rot lat="0" lon="0" rev="1200000"/>
            </a:lightRig>
          </a:scene3d>
          <a:sp3d>
            <a:bevelT w="0" h="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just"/>
            <a:r>
              <a:rPr lang="es-ES" sz="1200" dirty="0">
                <a:solidFill>
                  <a:schemeClr val="tx1"/>
                </a:solidFill>
              </a:rPr>
              <a:t>Para el caso de la empresa en estudio QUIFATEX S.A. en base a los análisis de los estados financieros se ha confirmado que las políticas económicas si han afectado a la rentabilidad percibida por la empresa</a:t>
            </a:r>
            <a:endParaRPr lang="es-EC" sz="1200" dirty="0">
              <a:solidFill>
                <a:schemeClr val="tx1"/>
              </a:solidFill>
            </a:endParaRPr>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4539" y="3019069"/>
            <a:ext cx="489542" cy="43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4539" y="4581128"/>
            <a:ext cx="489542" cy="43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4539" y="5661248"/>
            <a:ext cx="489542" cy="43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4539" y="3789040"/>
            <a:ext cx="489542" cy="43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CuadroTexto 10"/>
          <p:cNvSpPr txBox="1"/>
          <p:nvPr/>
        </p:nvSpPr>
        <p:spPr>
          <a:xfrm>
            <a:off x="1990995" y="3789040"/>
            <a:ext cx="6685461" cy="646331"/>
          </a:xfrm>
          <a:prstGeom prst="rect">
            <a:avLst/>
          </a:prstGeom>
          <a:solidFill>
            <a:schemeClr val="accent1">
              <a:lumMod val="20000"/>
              <a:lumOff val="80000"/>
            </a:schemeClr>
          </a:solidFill>
          <a:ln>
            <a:solidFill>
              <a:schemeClr val="tx1"/>
            </a:solidFill>
          </a:ln>
          <a:effectLst>
            <a:outerShdw blurRad="635000" dir="6000000" rotWithShape="0">
              <a:srgbClr val="000000">
                <a:alpha val="50000"/>
              </a:srgbClr>
            </a:outerShdw>
          </a:effectLst>
          <a:scene3d>
            <a:camera prst="orthographicFront">
              <a:rot lat="0" lon="0" rev="0"/>
            </a:camera>
            <a:lightRig rig="threePt" dir="t">
              <a:rot lat="0" lon="0" rev="1200000"/>
            </a:lightRig>
          </a:scene3d>
          <a:sp3d>
            <a:bevelT w="0" h="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just"/>
            <a:r>
              <a:rPr lang="es-ES" sz="1200" dirty="0">
                <a:solidFill>
                  <a:schemeClr val="tx1"/>
                </a:solidFill>
              </a:rPr>
              <a:t>De las varias empresas dedicadas a la fabricación y comercialización de productos farmacéuticos en el país, en la actualidad funcionan alrededor de 22 laboratorios nacionales, que producen medicamentos de calidad.</a:t>
            </a:r>
            <a:endParaRPr lang="es-EC" sz="1200" dirty="0">
              <a:solidFill>
                <a:schemeClr val="tx1"/>
              </a:solidFill>
            </a:endParaRPr>
          </a:p>
        </p:txBody>
      </p:sp>
    </p:spTree>
    <p:extLst>
      <p:ext uri="{BB962C8B-B14F-4D97-AF65-F5344CB8AC3E}">
        <p14:creationId xmlns:p14="http://schemas.microsoft.com/office/powerpoint/2010/main" val="74726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file"/>
          </p:cNvPr>
          <p:cNvPicPr>
            <a:picLocks noChangeAspect="1" noChangeArrowheads="1"/>
          </p:cNvPicPr>
          <p:nvPr/>
        </p:nvPicPr>
        <p:blipFill>
          <a:blip r:embed="rId3" cstate="print"/>
          <a:srcRect l="30413" t="20430" r="16141" b="15311"/>
          <a:stretch>
            <a:fillRect/>
          </a:stretch>
        </p:blipFill>
        <p:spPr bwMode="auto">
          <a:xfrm>
            <a:off x="14452" y="103468"/>
            <a:ext cx="9036496" cy="6754532"/>
          </a:xfrm>
          <a:prstGeom prst="rect">
            <a:avLst/>
          </a:prstGeom>
          <a:noFill/>
          <a:ln w="9525">
            <a:noFill/>
            <a:miter lim="800000"/>
            <a:headEnd/>
            <a:tailEnd/>
          </a:ln>
        </p:spPr>
      </p:pic>
      <p:sp>
        <p:nvSpPr>
          <p:cNvPr id="6" name="Título 1"/>
          <p:cNvSpPr txBox="1">
            <a:spLocks/>
          </p:cNvSpPr>
          <p:nvPr/>
        </p:nvSpPr>
        <p:spPr>
          <a:xfrm>
            <a:off x="611560" y="1412776"/>
            <a:ext cx="8439388" cy="458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000" b="1" dirty="0"/>
              <a:t>RECOMENDACIONES</a:t>
            </a: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4539" y="2168054"/>
            <a:ext cx="489542" cy="43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uadroTexto 10"/>
          <p:cNvSpPr txBox="1"/>
          <p:nvPr/>
        </p:nvSpPr>
        <p:spPr>
          <a:xfrm>
            <a:off x="1990995" y="2168798"/>
            <a:ext cx="6685461" cy="646331"/>
          </a:xfrm>
          <a:prstGeom prst="rect">
            <a:avLst/>
          </a:prstGeom>
          <a:solidFill>
            <a:schemeClr val="accent1">
              <a:lumMod val="20000"/>
              <a:lumOff val="80000"/>
            </a:schemeClr>
          </a:solidFill>
          <a:ln>
            <a:solidFill>
              <a:schemeClr val="tx1"/>
            </a:solidFill>
          </a:ln>
          <a:effectLst>
            <a:outerShdw blurRad="635000" dir="6000000" rotWithShape="0">
              <a:srgbClr val="000000">
                <a:alpha val="50000"/>
              </a:srgbClr>
            </a:outerShdw>
          </a:effectLst>
          <a:scene3d>
            <a:camera prst="orthographicFront">
              <a:rot lat="0" lon="0" rev="0"/>
            </a:camera>
            <a:lightRig rig="threePt" dir="t">
              <a:rot lat="0" lon="0" rev="1200000"/>
            </a:lightRig>
          </a:scene3d>
          <a:sp3d>
            <a:bevelT w="0" h="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just"/>
            <a:r>
              <a:rPr lang="es-ES" sz="1200" dirty="0">
                <a:solidFill>
                  <a:schemeClr val="tx1"/>
                </a:solidFill>
              </a:rPr>
              <a:t>De manera macro, el Estado debe seguir impulsando el desarrollo de la industria farmacéutica a través de políticas económicas e incentivando el consumo de medicamentos nacionales, para incrementar la participación de las empresas en este mercado.</a:t>
            </a:r>
            <a:endParaRPr lang="es-EC" sz="1200" dirty="0">
              <a:solidFill>
                <a:schemeClr val="tx1"/>
              </a:solidFill>
            </a:endParaRPr>
          </a:p>
        </p:txBody>
      </p:sp>
      <p:sp>
        <p:nvSpPr>
          <p:cNvPr id="9" name="CuadroTexto 10"/>
          <p:cNvSpPr txBox="1"/>
          <p:nvPr/>
        </p:nvSpPr>
        <p:spPr>
          <a:xfrm>
            <a:off x="1990994" y="3019069"/>
            <a:ext cx="6685461" cy="646331"/>
          </a:xfrm>
          <a:prstGeom prst="rect">
            <a:avLst/>
          </a:prstGeom>
          <a:solidFill>
            <a:schemeClr val="accent1">
              <a:lumMod val="20000"/>
              <a:lumOff val="80000"/>
            </a:schemeClr>
          </a:solidFill>
          <a:ln>
            <a:solidFill>
              <a:schemeClr val="tx1"/>
            </a:solidFill>
          </a:ln>
          <a:effectLst>
            <a:outerShdw blurRad="635000" dir="6000000" rotWithShape="0">
              <a:srgbClr val="000000">
                <a:alpha val="50000"/>
              </a:srgbClr>
            </a:outerShdw>
          </a:effectLst>
          <a:scene3d>
            <a:camera prst="orthographicFront">
              <a:rot lat="0" lon="0" rev="0"/>
            </a:camera>
            <a:lightRig rig="threePt" dir="t">
              <a:rot lat="0" lon="0" rev="1200000"/>
            </a:lightRig>
          </a:scene3d>
          <a:sp3d>
            <a:bevelT w="0" h="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just"/>
            <a:r>
              <a:rPr lang="es-ES" sz="1200" dirty="0">
                <a:solidFill>
                  <a:schemeClr val="tx1"/>
                </a:solidFill>
              </a:rPr>
              <a:t>Para el caso de la empresa QUIFATEX S.A., como una empresa dedicada a la distribución de medicamentos se recomienda aplicar las estrategias financieras planteadas en el modelo y plan financiero, con su respectivo seguimiento, para tomar acciones de mejoramiento continuo.</a:t>
            </a:r>
            <a:endParaRPr lang="es-EC" sz="1200" dirty="0">
              <a:solidFill>
                <a:schemeClr val="tx1"/>
              </a:solidFill>
            </a:endParaRPr>
          </a:p>
        </p:txBody>
      </p:sp>
      <p:sp>
        <p:nvSpPr>
          <p:cNvPr id="11" name="CuadroTexto 10"/>
          <p:cNvSpPr txBox="1"/>
          <p:nvPr/>
        </p:nvSpPr>
        <p:spPr>
          <a:xfrm>
            <a:off x="1994939" y="4585539"/>
            <a:ext cx="6685461" cy="461665"/>
          </a:xfrm>
          <a:prstGeom prst="rect">
            <a:avLst/>
          </a:prstGeom>
          <a:solidFill>
            <a:schemeClr val="accent1">
              <a:lumMod val="20000"/>
              <a:lumOff val="80000"/>
            </a:schemeClr>
          </a:solidFill>
          <a:ln>
            <a:solidFill>
              <a:schemeClr val="tx1"/>
            </a:solidFill>
          </a:ln>
          <a:effectLst>
            <a:outerShdw blurRad="635000" dir="6000000" rotWithShape="0">
              <a:srgbClr val="000000">
                <a:alpha val="50000"/>
              </a:srgbClr>
            </a:outerShdw>
          </a:effectLst>
          <a:scene3d>
            <a:camera prst="orthographicFront">
              <a:rot lat="0" lon="0" rev="0"/>
            </a:camera>
            <a:lightRig rig="threePt" dir="t">
              <a:rot lat="0" lon="0" rev="1200000"/>
            </a:lightRig>
          </a:scene3d>
          <a:sp3d>
            <a:bevelT w="0" h="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just"/>
            <a:r>
              <a:rPr lang="es-ES" sz="1200" dirty="0">
                <a:solidFill>
                  <a:schemeClr val="tx1"/>
                </a:solidFill>
              </a:rPr>
              <a:t>Se debe buscar nuevos negocios que estén enrolados con el sector farmacéutico, para encontrar nuevas oportunidades de ingresos.</a:t>
            </a:r>
            <a:endParaRPr lang="es-EC" sz="1200" dirty="0">
              <a:solidFill>
                <a:schemeClr val="tx1"/>
              </a:solidFill>
            </a:endParaRPr>
          </a:p>
        </p:txBody>
      </p:sp>
      <p:sp>
        <p:nvSpPr>
          <p:cNvPr id="12" name="CuadroTexto 10"/>
          <p:cNvSpPr txBox="1"/>
          <p:nvPr/>
        </p:nvSpPr>
        <p:spPr>
          <a:xfrm>
            <a:off x="1990995" y="5338082"/>
            <a:ext cx="6685461" cy="646331"/>
          </a:xfrm>
          <a:prstGeom prst="rect">
            <a:avLst/>
          </a:prstGeom>
          <a:solidFill>
            <a:schemeClr val="accent1">
              <a:lumMod val="20000"/>
              <a:lumOff val="80000"/>
            </a:schemeClr>
          </a:solidFill>
          <a:ln>
            <a:solidFill>
              <a:schemeClr val="tx1"/>
            </a:solidFill>
          </a:ln>
          <a:effectLst>
            <a:outerShdw blurRad="635000" dir="6000000" rotWithShape="0">
              <a:srgbClr val="000000">
                <a:alpha val="50000"/>
              </a:srgbClr>
            </a:outerShdw>
          </a:effectLst>
          <a:scene3d>
            <a:camera prst="orthographicFront">
              <a:rot lat="0" lon="0" rev="0"/>
            </a:camera>
            <a:lightRig rig="threePt" dir="t">
              <a:rot lat="0" lon="0" rev="1200000"/>
            </a:lightRig>
          </a:scene3d>
          <a:sp3d>
            <a:bevelT w="0" h="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just"/>
            <a:r>
              <a:rPr lang="es-ES" sz="1200" dirty="0">
                <a:solidFill>
                  <a:schemeClr val="tx1"/>
                </a:solidFill>
              </a:rPr>
              <a:t>Calificar para la obtención de la Certificación de Buenas Prácticas de Almacenamiento, lo cual ayuda de una forma importante a ingresar en el sector de servicios logísticos enfocados al sector farmacéutico, lo cual llamará la atención de nuevos clientes.</a:t>
            </a:r>
            <a:endParaRPr lang="es-EC" sz="1200" dirty="0">
              <a:solidFill>
                <a:schemeClr val="tx1"/>
              </a:solidFill>
            </a:endParaRPr>
          </a:p>
        </p:txBody>
      </p:sp>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4539" y="3019069"/>
            <a:ext cx="489542" cy="43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4539" y="4581128"/>
            <a:ext cx="489542" cy="43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4539" y="5444292"/>
            <a:ext cx="489542" cy="43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4539" y="3789040"/>
            <a:ext cx="489542" cy="43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CuadroTexto 10"/>
          <p:cNvSpPr txBox="1"/>
          <p:nvPr/>
        </p:nvSpPr>
        <p:spPr>
          <a:xfrm>
            <a:off x="1990995" y="3789040"/>
            <a:ext cx="6685461" cy="461665"/>
          </a:xfrm>
          <a:prstGeom prst="rect">
            <a:avLst/>
          </a:prstGeom>
          <a:solidFill>
            <a:schemeClr val="accent1">
              <a:lumMod val="20000"/>
              <a:lumOff val="80000"/>
            </a:schemeClr>
          </a:solidFill>
          <a:ln>
            <a:solidFill>
              <a:schemeClr val="tx1"/>
            </a:solidFill>
          </a:ln>
          <a:effectLst>
            <a:outerShdw blurRad="635000" dir="6000000" rotWithShape="0">
              <a:srgbClr val="000000">
                <a:alpha val="50000"/>
              </a:srgbClr>
            </a:outerShdw>
          </a:effectLst>
          <a:scene3d>
            <a:camera prst="orthographicFront">
              <a:rot lat="0" lon="0" rev="0"/>
            </a:camera>
            <a:lightRig rig="threePt" dir="t">
              <a:rot lat="0" lon="0" rev="1200000"/>
            </a:lightRig>
          </a:scene3d>
          <a:sp3d>
            <a:bevelT w="0" h="0"/>
          </a:sp3d>
        </p:spPr>
        <p:style>
          <a:lnRef idx="0">
            <a:schemeClr val="accent5"/>
          </a:lnRef>
          <a:fillRef idx="3">
            <a:schemeClr val="accent5"/>
          </a:fillRef>
          <a:effectRef idx="3">
            <a:schemeClr val="accent5"/>
          </a:effectRef>
          <a:fontRef idx="minor">
            <a:schemeClr val="lt1"/>
          </a:fontRef>
        </p:style>
        <p:txBody>
          <a:bodyPr wrap="square" rtlCol="0">
            <a:spAutoFit/>
          </a:bodyPr>
          <a:lstStyle/>
          <a:p>
            <a:pPr lvl="0" algn="just"/>
            <a:r>
              <a:rPr lang="es-ES" sz="1200" dirty="0">
                <a:solidFill>
                  <a:schemeClr val="tx1"/>
                </a:solidFill>
              </a:rPr>
              <a:t>Realizar un estudio de representar laboratorios nacionales, con el fin de aumentar su actividad y por ende la rentabilidad de la empresa.</a:t>
            </a:r>
            <a:endParaRPr lang="es-EC" sz="1200" dirty="0">
              <a:solidFill>
                <a:schemeClr val="tx1"/>
              </a:solidFill>
            </a:endParaRPr>
          </a:p>
        </p:txBody>
      </p:sp>
    </p:spTree>
    <p:extLst>
      <p:ext uri="{BB962C8B-B14F-4D97-AF65-F5344CB8AC3E}">
        <p14:creationId xmlns:p14="http://schemas.microsoft.com/office/powerpoint/2010/main" val="241724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file"/>
          </p:cNvPr>
          <p:cNvPicPr>
            <a:picLocks noChangeAspect="1" noChangeArrowheads="1"/>
          </p:cNvPicPr>
          <p:nvPr/>
        </p:nvPicPr>
        <p:blipFill>
          <a:blip r:embed="rId3" cstate="print"/>
          <a:srcRect l="30413" t="20430" r="16141" b="15311"/>
          <a:stretch>
            <a:fillRect/>
          </a:stretch>
        </p:blipFill>
        <p:spPr bwMode="auto">
          <a:xfrm>
            <a:off x="14452" y="103468"/>
            <a:ext cx="9036496" cy="6754532"/>
          </a:xfrm>
          <a:prstGeom prst="rect">
            <a:avLst/>
          </a:prstGeom>
          <a:noFill/>
          <a:ln w="9525">
            <a:noFill/>
            <a:miter lim="800000"/>
            <a:headEnd/>
            <a:tailEnd/>
          </a:ln>
        </p:spPr>
      </p:pic>
      <p:sp>
        <p:nvSpPr>
          <p:cNvPr id="18" name="Título 1"/>
          <p:cNvSpPr txBox="1">
            <a:spLocks/>
          </p:cNvSpPr>
          <p:nvPr/>
        </p:nvSpPr>
        <p:spPr>
          <a:xfrm>
            <a:off x="1043608" y="1268760"/>
            <a:ext cx="7776864" cy="46805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9000" b="1" dirty="0"/>
              <a:t>MUCHAS GRACIAS POR SU ATENCIÓN</a:t>
            </a:r>
          </a:p>
        </p:txBody>
      </p:sp>
    </p:spTree>
    <p:extLst>
      <p:ext uri="{BB962C8B-B14F-4D97-AF65-F5344CB8AC3E}">
        <p14:creationId xmlns:p14="http://schemas.microsoft.com/office/powerpoint/2010/main" val="664334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72008" y="103468"/>
            <a:ext cx="9036496" cy="6754532"/>
          </a:xfrm>
          <a:prstGeom prst="rect">
            <a:avLst/>
          </a:prstGeom>
          <a:noFill/>
          <a:ln w="9525">
            <a:noFill/>
            <a:miter lim="800000"/>
            <a:headEnd/>
            <a:tailEnd/>
          </a:ln>
        </p:spPr>
      </p:pic>
      <p:sp>
        <p:nvSpPr>
          <p:cNvPr id="6" name="Título 1"/>
          <p:cNvSpPr txBox="1">
            <a:spLocks/>
          </p:cNvSpPr>
          <p:nvPr/>
        </p:nvSpPr>
        <p:spPr>
          <a:xfrm>
            <a:off x="4590256" y="332655"/>
            <a:ext cx="4374232" cy="458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000" b="1" dirty="0"/>
              <a:t>MARCO TEÓRICO</a:t>
            </a:r>
          </a:p>
        </p:txBody>
      </p:sp>
      <p:graphicFrame>
        <p:nvGraphicFramePr>
          <p:cNvPr id="7" name="Tabla 5"/>
          <p:cNvGraphicFramePr>
            <a:graphicFrameLocks noGrp="1"/>
          </p:cNvGraphicFramePr>
          <p:nvPr>
            <p:extLst>
              <p:ext uri="{D42A27DB-BD31-4B8C-83A1-F6EECF244321}">
                <p14:modId xmlns:p14="http://schemas.microsoft.com/office/powerpoint/2010/main" val="3544705806"/>
              </p:ext>
            </p:extLst>
          </p:nvPr>
        </p:nvGraphicFramePr>
        <p:xfrm>
          <a:off x="1547664" y="1412773"/>
          <a:ext cx="7056784" cy="4752530"/>
        </p:xfrm>
        <a:graphic>
          <a:graphicData uri="http://schemas.openxmlformats.org/drawingml/2006/table">
            <a:tbl>
              <a:tblPr firstRow="1" bandRow="1">
                <a:tableStyleId>{073A0DAA-6AF3-43AB-8588-CEC1D06C72B9}</a:tableStyleId>
              </a:tblPr>
              <a:tblGrid>
                <a:gridCol w="2967057">
                  <a:extLst>
                    <a:ext uri="{9D8B030D-6E8A-4147-A177-3AD203B41FA5}">
                      <a16:colId xmlns:a16="http://schemas.microsoft.com/office/drawing/2014/main" val="20000"/>
                    </a:ext>
                  </a:extLst>
                </a:gridCol>
                <a:gridCol w="4089727">
                  <a:extLst>
                    <a:ext uri="{9D8B030D-6E8A-4147-A177-3AD203B41FA5}">
                      <a16:colId xmlns:a16="http://schemas.microsoft.com/office/drawing/2014/main" val="20001"/>
                    </a:ext>
                  </a:extLst>
                </a:gridCol>
              </a:tblGrid>
              <a:tr h="432615">
                <a:tc gridSpan="2">
                  <a:txBody>
                    <a:bodyPr/>
                    <a:lstStyle/>
                    <a:p>
                      <a:pPr algn="ctr" fontAlgn="ctr"/>
                      <a:r>
                        <a:rPr lang="es-EC" sz="2000" u="none" strike="noStrike" dirty="0">
                          <a:effectLst/>
                        </a:rPr>
                        <a:t>TEORIAS DE SOPORTE</a:t>
                      </a:r>
                      <a:endParaRPr lang="es-EC" sz="2000" b="1" i="0" u="none" strike="noStrike" dirty="0">
                        <a:solidFill>
                          <a:srgbClr val="000000"/>
                        </a:solidFill>
                        <a:effectLst/>
                        <a:latin typeface="Calibri" panose="020F0502020204030204" pitchFamily="34" charset="0"/>
                      </a:endParaRPr>
                    </a:p>
                  </a:txBody>
                  <a:tcPr marL="7769" marR="7769" marT="7769" marB="0" anchor="ctr"/>
                </a:tc>
                <a:tc hMerge="1">
                  <a:txBody>
                    <a:bodyPr/>
                    <a:lstStyle/>
                    <a:p>
                      <a:endParaRPr lang="es-EC"/>
                    </a:p>
                  </a:txBody>
                  <a:tcPr/>
                </a:tc>
                <a:extLst>
                  <a:ext uri="{0D108BD9-81ED-4DB2-BD59-A6C34878D82A}">
                    <a16:rowId xmlns:a16="http://schemas.microsoft.com/office/drawing/2014/main" val="10000"/>
                  </a:ext>
                </a:extLst>
              </a:tr>
              <a:tr h="506888">
                <a:tc gridSpan="2">
                  <a:txBody>
                    <a:bodyPr/>
                    <a:lstStyle/>
                    <a:p>
                      <a:pPr algn="l" fontAlgn="t"/>
                      <a:r>
                        <a:rPr lang="es-EC" sz="1600" u="none" strike="noStrike" dirty="0">
                          <a:effectLst/>
                        </a:rPr>
                        <a:t>Introducción al análisis financiero (3ª edición) Ana María Gil Álvarez.</a:t>
                      </a:r>
                      <a:endParaRPr lang="es-EC" sz="1600" b="0" i="0" u="none" strike="noStrike" dirty="0">
                        <a:solidFill>
                          <a:srgbClr val="000000"/>
                        </a:solidFill>
                        <a:effectLst/>
                        <a:latin typeface="Calibri" panose="020F0502020204030204" pitchFamily="34" charset="0"/>
                      </a:endParaRPr>
                    </a:p>
                  </a:txBody>
                  <a:tcPr marL="7769" marR="7769" marT="7769" marB="0" anchor="ctr"/>
                </a:tc>
                <a:tc hMerge="1">
                  <a:txBody>
                    <a:bodyPr/>
                    <a:lstStyle/>
                    <a:p>
                      <a:endParaRPr lang="es-EC"/>
                    </a:p>
                  </a:txBody>
                  <a:tcPr/>
                </a:tc>
                <a:extLst>
                  <a:ext uri="{0D108BD9-81ED-4DB2-BD59-A6C34878D82A}">
                    <a16:rowId xmlns:a16="http://schemas.microsoft.com/office/drawing/2014/main" val="10001"/>
                  </a:ext>
                </a:extLst>
              </a:tr>
              <a:tr h="348243">
                <a:tc>
                  <a:txBody>
                    <a:bodyPr/>
                    <a:lstStyle/>
                    <a:p>
                      <a:pPr algn="ctr" fontAlgn="b"/>
                      <a:r>
                        <a:rPr lang="es-EC" sz="1600" u="none" strike="noStrike" dirty="0">
                          <a:effectLst/>
                        </a:rPr>
                        <a:t>VARIABLES</a:t>
                      </a:r>
                      <a:endParaRPr lang="es-EC" sz="1600" b="1" i="0" u="none" strike="noStrike" dirty="0">
                        <a:solidFill>
                          <a:srgbClr val="000000"/>
                        </a:solidFill>
                        <a:effectLst/>
                        <a:latin typeface="Calibri" panose="020F0502020204030204" pitchFamily="34" charset="0"/>
                      </a:endParaRPr>
                    </a:p>
                  </a:txBody>
                  <a:tcPr marL="7769" marR="7769" marT="7769" marB="0" anchor="ctr"/>
                </a:tc>
                <a:tc>
                  <a:txBody>
                    <a:bodyPr/>
                    <a:lstStyle/>
                    <a:p>
                      <a:pPr algn="ctr" fontAlgn="b"/>
                      <a:r>
                        <a:rPr lang="es-EC" sz="1600" u="none" strike="noStrike" dirty="0">
                          <a:effectLst/>
                        </a:rPr>
                        <a:t>CONTENIDO</a:t>
                      </a:r>
                      <a:endParaRPr lang="es-EC" sz="1600" b="1" i="0" u="none" strike="noStrike" dirty="0">
                        <a:solidFill>
                          <a:srgbClr val="000000"/>
                        </a:solidFill>
                        <a:effectLst/>
                        <a:latin typeface="Calibri" panose="020F0502020204030204" pitchFamily="34" charset="0"/>
                      </a:endParaRPr>
                    </a:p>
                  </a:txBody>
                  <a:tcPr marL="7769" marR="7769" marT="7769" marB="0" anchor="ctr"/>
                </a:tc>
                <a:extLst>
                  <a:ext uri="{0D108BD9-81ED-4DB2-BD59-A6C34878D82A}">
                    <a16:rowId xmlns:a16="http://schemas.microsoft.com/office/drawing/2014/main" val="10002"/>
                  </a:ext>
                </a:extLst>
              </a:tr>
              <a:tr h="842603">
                <a:tc>
                  <a:txBody>
                    <a:bodyPr/>
                    <a:lstStyle/>
                    <a:p>
                      <a:pPr lvl="0" algn="l" fontAlgn="b"/>
                      <a:r>
                        <a:rPr lang="es-EC" sz="1600" u="none" strike="noStrike" dirty="0">
                          <a:effectLst/>
                        </a:rPr>
                        <a:t>Análisis Financiero</a:t>
                      </a:r>
                      <a:endParaRPr lang="es-EC" sz="1600" b="0" i="0" u="none" strike="noStrike" dirty="0">
                        <a:solidFill>
                          <a:srgbClr val="000000"/>
                        </a:solidFill>
                        <a:effectLst/>
                        <a:latin typeface="Calibri" panose="020F0502020204030204" pitchFamily="34" charset="0"/>
                      </a:endParaRPr>
                    </a:p>
                  </a:txBody>
                  <a:tcPr marL="7769" marR="7769" marT="7769" marB="0" anchor="ctr"/>
                </a:tc>
                <a:tc>
                  <a:txBody>
                    <a:bodyPr/>
                    <a:lstStyle/>
                    <a:p>
                      <a:pPr algn="just" fontAlgn="b"/>
                      <a:r>
                        <a:rPr lang="es-EC" sz="1600" u="none" strike="noStrike" dirty="0">
                          <a:effectLst/>
                        </a:rPr>
                        <a:t>Estudio de la información contable mediante la utilización de indicadores y razones financieras.</a:t>
                      </a:r>
                      <a:endParaRPr lang="es-EC" sz="1600" b="0" i="0" u="none" strike="noStrike" dirty="0">
                        <a:solidFill>
                          <a:srgbClr val="000000"/>
                        </a:solidFill>
                        <a:effectLst/>
                        <a:latin typeface="Calibri" panose="020F0502020204030204" pitchFamily="34" charset="0"/>
                      </a:endParaRPr>
                    </a:p>
                  </a:txBody>
                  <a:tcPr marL="7769" marR="7769" marT="7769" marB="0" anchor="ctr"/>
                </a:tc>
                <a:extLst>
                  <a:ext uri="{0D108BD9-81ED-4DB2-BD59-A6C34878D82A}">
                    <a16:rowId xmlns:a16="http://schemas.microsoft.com/office/drawing/2014/main" val="10003"/>
                  </a:ext>
                </a:extLst>
              </a:tr>
              <a:tr h="1023221">
                <a:tc>
                  <a:txBody>
                    <a:bodyPr/>
                    <a:lstStyle/>
                    <a:p>
                      <a:pPr algn="l" fontAlgn="b"/>
                      <a:r>
                        <a:rPr lang="es-EC" sz="1600" u="none" strike="noStrike" dirty="0">
                          <a:effectLst/>
                        </a:rPr>
                        <a:t>Análisis horizontal</a:t>
                      </a:r>
                      <a:endParaRPr lang="es-EC" sz="1600" b="0" i="0" u="none" strike="noStrike" dirty="0">
                        <a:solidFill>
                          <a:srgbClr val="000000"/>
                        </a:solidFill>
                        <a:effectLst/>
                        <a:latin typeface="Calibri" panose="020F0502020204030204" pitchFamily="34" charset="0"/>
                      </a:endParaRPr>
                    </a:p>
                  </a:txBody>
                  <a:tcPr marL="7769" marR="7769" marT="7769" marB="0" anchor="ctr"/>
                </a:tc>
                <a:tc>
                  <a:txBody>
                    <a:bodyPr/>
                    <a:lstStyle/>
                    <a:p>
                      <a:pPr algn="just" fontAlgn="b"/>
                      <a:r>
                        <a:rPr lang="es-EC" sz="1600" u="none" strike="noStrike" dirty="0">
                          <a:effectLst/>
                        </a:rPr>
                        <a:t>Determina cual fue el crecimiento o decrecimiento de una cuenta en un periodo determinado.</a:t>
                      </a:r>
                      <a:endParaRPr lang="es-EC" sz="1600" b="0" i="0" u="none" strike="noStrike" dirty="0">
                        <a:solidFill>
                          <a:srgbClr val="000000"/>
                        </a:solidFill>
                        <a:effectLst/>
                        <a:latin typeface="Calibri" panose="020F0502020204030204" pitchFamily="34" charset="0"/>
                      </a:endParaRPr>
                    </a:p>
                  </a:txBody>
                  <a:tcPr marL="7769" marR="7769" marT="7769" marB="0" anchor="ctr"/>
                </a:tc>
                <a:extLst>
                  <a:ext uri="{0D108BD9-81ED-4DB2-BD59-A6C34878D82A}">
                    <a16:rowId xmlns:a16="http://schemas.microsoft.com/office/drawing/2014/main" val="10004"/>
                  </a:ext>
                </a:extLst>
              </a:tr>
              <a:tr h="842603">
                <a:tc>
                  <a:txBody>
                    <a:bodyPr/>
                    <a:lstStyle/>
                    <a:p>
                      <a:pPr algn="l" fontAlgn="b"/>
                      <a:r>
                        <a:rPr lang="es-EC" sz="1600" u="none" strike="noStrike" dirty="0">
                          <a:effectLst/>
                        </a:rPr>
                        <a:t>Análisis vertical</a:t>
                      </a:r>
                      <a:endParaRPr lang="es-EC" sz="1600" b="0" i="0" u="none" strike="noStrike" dirty="0">
                        <a:solidFill>
                          <a:srgbClr val="000000"/>
                        </a:solidFill>
                        <a:effectLst/>
                        <a:latin typeface="Calibri" panose="020F0502020204030204" pitchFamily="34" charset="0"/>
                      </a:endParaRPr>
                    </a:p>
                  </a:txBody>
                  <a:tcPr marL="7769" marR="7769" marT="7769" marB="0" anchor="ctr"/>
                </a:tc>
                <a:tc>
                  <a:txBody>
                    <a:bodyPr/>
                    <a:lstStyle/>
                    <a:p>
                      <a:pPr algn="just" fontAlgn="b"/>
                      <a:r>
                        <a:rPr lang="es-EC" sz="1600" u="none" strike="noStrike" dirty="0">
                          <a:effectLst/>
                        </a:rPr>
                        <a:t>Determina el peso proporcional que tiene cada cuenta dentro del estado financiero analizado.</a:t>
                      </a:r>
                      <a:endParaRPr lang="es-EC" sz="1600" b="0" i="0" u="none" strike="noStrike" dirty="0">
                        <a:solidFill>
                          <a:srgbClr val="000000"/>
                        </a:solidFill>
                        <a:effectLst/>
                        <a:latin typeface="Calibri" panose="020F0502020204030204" pitchFamily="34" charset="0"/>
                      </a:endParaRPr>
                    </a:p>
                  </a:txBody>
                  <a:tcPr marL="7769" marR="7769" marT="7769" marB="0" anchor="ctr"/>
                </a:tc>
                <a:extLst>
                  <a:ext uri="{0D108BD9-81ED-4DB2-BD59-A6C34878D82A}">
                    <a16:rowId xmlns:a16="http://schemas.microsoft.com/office/drawing/2014/main" val="10005"/>
                  </a:ext>
                </a:extLst>
              </a:tr>
              <a:tr h="756357">
                <a:tc>
                  <a:txBody>
                    <a:bodyPr/>
                    <a:lstStyle/>
                    <a:p>
                      <a:pPr algn="l" fontAlgn="b"/>
                      <a:r>
                        <a:rPr lang="es-EC" sz="1600" u="none" strike="noStrike" dirty="0">
                          <a:effectLst/>
                        </a:rPr>
                        <a:t>Razones Financieras</a:t>
                      </a:r>
                      <a:endParaRPr lang="es-EC" sz="1600" b="0" i="0" u="none" strike="noStrike" dirty="0">
                        <a:solidFill>
                          <a:srgbClr val="000000"/>
                        </a:solidFill>
                        <a:effectLst/>
                        <a:latin typeface="Calibri" panose="020F0502020204030204" pitchFamily="34" charset="0"/>
                      </a:endParaRPr>
                    </a:p>
                  </a:txBody>
                  <a:tcPr marL="7769" marR="7769" marT="7769" marB="0" anchor="ctr"/>
                </a:tc>
                <a:tc>
                  <a:txBody>
                    <a:bodyPr/>
                    <a:lstStyle/>
                    <a:p>
                      <a:pPr algn="just" fontAlgn="b"/>
                      <a:r>
                        <a:rPr lang="es-EC" sz="1600" u="none" strike="noStrike" dirty="0">
                          <a:effectLst/>
                        </a:rPr>
                        <a:t>Instrumentos mas usados para realizar análisis financiero de entidades.</a:t>
                      </a:r>
                      <a:endParaRPr lang="es-EC" sz="1600" b="0" i="0" u="none" strike="noStrike" dirty="0">
                        <a:solidFill>
                          <a:srgbClr val="000000"/>
                        </a:solidFill>
                        <a:effectLst/>
                        <a:latin typeface="Calibri" panose="020F0502020204030204" pitchFamily="34" charset="0"/>
                      </a:endParaRPr>
                    </a:p>
                  </a:txBody>
                  <a:tcPr marL="7769" marR="7769" marT="7769"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7850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14452" y="78347"/>
            <a:ext cx="9036496" cy="6754532"/>
          </a:xfrm>
          <a:prstGeom prst="rect">
            <a:avLst/>
          </a:prstGeom>
          <a:noFill/>
          <a:ln w="9525">
            <a:noFill/>
            <a:miter lim="800000"/>
            <a:headEnd/>
            <a:tailEnd/>
          </a:ln>
        </p:spPr>
      </p:pic>
      <p:sp>
        <p:nvSpPr>
          <p:cNvPr id="6" name="Título 1"/>
          <p:cNvSpPr txBox="1">
            <a:spLocks/>
          </p:cNvSpPr>
          <p:nvPr/>
        </p:nvSpPr>
        <p:spPr>
          <a:xfrm>
            <a:off x="4590256" y="332655"/>
            <a:ext cx="4374232" cy="458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000" b="1" dirty="0"/>
              <a:t>MARCO TEÓRICO</a:t>
            </a:r>
          </a:p>
        </p:txBody>
      </p:sp>
      <p:graphicFrame>
        <p:nvGraphicFramePr>
          <p:cNvPr id="5" name="4 Tabla"/>
          <p:cNvGraphicFramePr>
            <a:graphicFrameLocks noGrp="1"/>
          </p:cNvGraphicFramePr>
          <p:nvPr>
            <p:extLst>
              <p:ext uri="{D42A27DB-BD31-4B8C-83A1-F6EECF244321}">
                <p14:modId xmlns:p14="http://schemas.microsoft.com/office/powerpoint/2010/main" val="3425286507"/>
              </p:ext>
            </p:extLst>
          </p:nvPr>
        </p:nvGraphicFramePr>
        <p:xfrm>
          <a:off x="1331640" y="1412776"/>
          <a:ext cx="7272808" cy="4898192"/>
        </p:xfrm>
        <a:graphic>
          <a:graphicData uri="http://schemas.openxmlformats.org/drawingml/2006/table">
            <a:tbl>
              <a:tblPr firstRow="1" bandRow="1">
                <a:tableStyleId>{073A0DAA-6AF3-43AB-8588-CEC1D06C72B9}</a:tableStyleId>
              </a:tblPr>
              <a:tblGrid>
                <a:gridCol w="3600400">
                  <a:extLst>
                    <a:ext uri="{9D8B030D-6E8A-4147-A177-3AD203B41FA5}">
                      <a16:colId xmlns:a16="http://schemas.microsoft.com/office/drawing/2014/main" val="20000"/>
                    </a:ext>
                  </a:extLst>
                </a:gridCol>
                <a:gridCol w="3672408">
                  <a:extLst>
                    <a:ext uri="{9D8B030D-6E8A-4147-A177-3AD203B41FA5}">
                      <a16:colId xmlns:a16="http://schemas.microsoft.com/office/drawing/2014/main" val="20001"/>
                    </a:ext>
                  </a:extLst>
                </a:gridCol>
              </a:tblGrid>
              <a:tr h="557156">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2000" u="none" strike="noStrike" kern="1200" dirty="0">
                          <a:effectLst/>
                        </a:rPr>
                        <a:t>TEORÍAS DE SOPORTE</a:t>
                      </a:r>
                      <a:endParaRPr lang="es-EC" sz="2000" b="1" u="none" strike="noStrike" kern="1200" dirty="0">
                        <a:solidFill>
                          <a:schemeClr val="dk1"/>
                        </a:solidFill>
                        <a:effectLst/>
                        <a:latin typeface="+mn-lt"/>
                        <a:ea typeface="+mn-ea"/>
                        <a:cs typeface="+mn-cs"/>
                      </a:endParaRPr>
                    </a:p>
                  </a:txBody>
                  <a:tcPr anchor="ctr"/>
                </a:tc>
                <a:tc hMerge="1">
                  <a:txBody>
                    <a:bodyPr/>
                    <a:lstStyle/>
                    <a:p>
                      <a:endParaRPr lang="es-ES"/>
                    </a:p>
                  </a:txBody>
                  <a:tcPr/>
                </a:tc>
                <a:extLst>
                  <a:ext uri="{0D108BD9-81ED-4DB2-BD59-A6C34878D82A}">
                    <a16:rowId xmlns:a16="http://schemas.microsoft.com/office/drawing/2014/main" val="10000"/>
                  </a:ext>
                </a:extLst>
              </a:tr>
              <a:tr h="121481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C" sz="1600" u="none" strike="noStrike" kern="1200" dirty="0">
                          <a:effectLst/>
                        </a:rPr>
                        <a:t>Teoría 1: Finanzas Corporativas (9ª edición) </a:t>
                      </a:r>
                    </a:p>
                    <a:p>
                      <a:pPr marL="0" algn="l" defTabSz="914400" rtl="0" eaLnBrk="1" fontAlgn="b" latinLnBrk="0" hangingPunct="1"/>
                      <a:r>
                        <a:rPr lang="es-EC" sz="1600" u="none" strike="noStrike" kern="1200" dirty="0">
                          <a:effectLst/>
                        </a:rPr>
                        <a:t>Autor: Ross Westerfield Jaffe</a:t>
                      </a:r>
                      <a:endParaRPr lang="es-EC" sz="1600" b="0" u="none" strike="noStrike" kern="1200" dirty="0">
                        <a:solidFill>
                          <a:schemeClr val="dk1"/>
                        </a:solidFill>
                        <a:effectLst/>
                        <a:latin typeface="+mn-lt"/>
                        <a:ea typeface="+mn-ea"/>
                        <a:cs typeface="+mn-cs"/>
                      </a:endParaRPr>
                    </a:p>
                  </a:txBody>
                  <a:tcPr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C" sz="1600" u="none" strike="noStrike" kern="1200" dirty="0">
                          <a:effectLst/>
                        </a:rPr>
                        <a:t>Teorías</a:t>
                      </a:r>
                      <a:r>
                        <a:rPr lang="es-EC" sz="1600" u="none" strike="noStrike" kern="1200" baseline="0" dirty="0">
                          <a:effectLst/>
                        </a:rPr>
                        <a:t> </a:t>
                      </a:r>
                      <a:r>
                        <a:rPr lang="es-EC" sz="1600" u="none" strike="noStrike" kern="1200" dirty="0">
                          <a:effectLst/>
                        </a:rPr>
                        <a:t>2 : Fundamentos de administración financiera (13ª edición) </a:t>
                      </a:r>
                    </a:p>
                    <a:p>
                      <a:pPr marL="0" algn="l" defTabSz="914400" rtl="0" eaLnBrk="1" fontAlgn="b" latinLnBrk="0" hangingPunct="1"/>
                      <a:r>
                        <a:rPr lang="es-EC" sz="1600" u="none" strike="noStrike" kern="1200" dirty="0">
                          <a:effectLst/>
                        </a:rPr>
                        <a:t>Autor: James C. Van </a:t>
                      </a:r>
                      <a:r>
                        <a:rPr lang="es-EC" sz="1600" u="none" strike="noStrike" kern="1200" dirty="0" err="1">
                          <a:effectLst/>
                        </a:rPr>
                        <a:t>Horne</a:t>
                      </a:r>
                      <a:endParaRPr lang="es-EC" sz="1600" b="0" u="none" strike="noStrike" kern="1200" dirty="0">
                        <a:effectLst/>
                      </a:endParaRPr>
                    </a:p>
                  </a:txBody>
                  <a:tcPr anchor="ctr"/>
                </a:tc>
                <a:extLst>
                  <a:ext uri="{0D108BD9-81ED-4DB2-BD59-A6C34878D82A}">
                    <a16:rowId xmlns:a16="http://schemas.microsoft.com/office/drawing/2014/main" val="10001"/>
                  </a:ext>
                </a:extLst>
              </a:tr>
              <a:tr h="359519">
                <a:tc gridSpan="2">
                  <a:txBody>
                    <a:bodyPr/>
                    <a:lstStyle/>
                    <a:p>
                      <a:pPr marL="0" algn="ctr" defTabSz="914400" rtl="0" eaLnBrk="1" fontAlgn="b" latinLnBrk="0" hangingPunct="1"/>
                      <a:r>
                        <a:rPr lang="es-EC" sz="1600" u="none" strike="noStrike" kern="1200" dirty="0">
                          <a:effectLst/>
                        </a:rPr>
                        <a:t>VARIABLES</a:t>
                      </a:r>
                      <a:endParaRPr lang="es-EC" sz="1600" b="1" u="none" strike="noStrike" kern="1200" dirty="0">
                        <a:solidFill>
                          <a:schemeClr val="dk1"/>
                        </a:solidFill>
                        <a:effectLst/>
                        <a:latin typeface="+mn-lt"/>
                        <a:ea typeface="+mn-ea"/>
                        <a:cs typeface="+mn-cs"/>
                      </a:endParaRPr>
                    </a:p>
                  </a:txBody>
                  <a:tcPr anchor="ctr"/>
                </a:tc>
                <a:tc hMerge="1">
                  <a:txBody>
                    <a:bodyPr/>
                    <a:lstStyle/>
                    <a:p>
                      <a:endParaRPr lang="es-ES"/>
                    </a:p>
                  </a:txBody>
                  <a:tcPr/>
                </a:tc>
                <a:extLst>
                  <a:ext uri="{0D108BD9-81ED-4DB2-BD59-A6C34878D82A}">
                    <a16:rowId xmlns:a16="http://schemas.microsoft.com/office/drawing/2014/main" val="10002"/>
                  </a:ext>
                </a:extLst>
              </a:tr>
              <a:tr h="570995">
                <a:tc>
                  <a:txBody>
                    <a:bodyPr/>
                    <a:lstStyle/>
                    <a:p>
                      <a:pPr marL="0" algn="just" defTabSz="914400" rtl="0" eaLnBrk="1" fontAlgn="b" latinLnBrk="0" hangingPunct="1"/>
                      <a:r>
                        <a:rPr lang="es-EC" sz="1600" u="none" strike="noStrike" kern="1200" dirty="0">
                          <a:effectLst/>
                        </a:rPr>
                        <a:t>Decisión de financiamiento</a:t>
                      </a:r>
                      <a:endParaRPr lang="es-EC" sz="1600" u="none" strike="noStrike" kern="1200" dirty="0">
                        <a:solidFill>
                          <a:schemeClr val="dk1"/>
                        </a:solidFill>
                        <a:effectLst/>
                        <a:latin typeface="+mn-lt"/>
                        <a:ea typeface="+mn-ea"/>
                        <a:cs typeface="+mn-cs"/>
                      </a:endParaRPr>
                    </a:p>
                  </a:txBody>
                  <a:tcPr anchor="ctr"/>
                </a:tc>
                <a:tc>
                  <a:txBody>
                    <a:bodyPr/>
                    <a:lstStyle/>
                    <a:p>
                      <a:pPr marL="0" algn="just" defTabSz="914400" rtl="0" eaLnBrk="1" fontAlgn="b" latinLnBrk="0" hangingPunct="1"/>
                      <a:r>
                        <a:rPr lang="es-EC" sz="1600" u="none" strike="noStrike" kern="1200" dirty="0">
                          <a:effectLst/>
                        </a:rPr>
                        <a:t>Análisis financiero</a:t>
                      </a:r>
                      <a:endParaRPr lang="es-EC" sz="1600" u="none" strike="noStrike"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03"/>
                  </a:ext>
                </a:extLst>
              </a:tr>
              <a:tr h="537875">
                <a:tc>
                  <a:txBody>
                    <a:bodyPr/>
                    <a:lstStyle/>
                    <a:p>
                      <a:pPr marL="0" algn="just" defTabSz="914400" rtl="0" eaLnBrk="1" fontAlgn="b" latinLnBrk="0" hangingPunct="1"/>
                      <a:r>
                        <a:rPr lang="es-EC" sz="1600" u="none" strike="noStrike" kern="1200" dirty="0">
                          <a:effectLst/>
                        </a:rPr>
                        <a:t>Planeación Financiera</a:t>
                      </a:r>
                      <a:endParaRPr lang="es-EC" sz="1600" u="none" strike="noStrike" kern="1200" dirty="0">
                        <a:solidFill>
                          <a:schemeClr val="dk1"/>
                        </a:solidFill>
                        <a:effectLst/>
                        <a:latin typeface="+mn-lt"/>
                        <a:ea typeface="+mn-ea"/>
                        <a:cs typeface="+mn-cs"/>
                      </a:endParaRPr>
                    </a:p>
                  </a:txBody>
                  <a:tcPr anchor="ctr"/>
                </a:tc>
                <a:tc>
                  <a:txBody>
                    <a:bodyPr/>
                    <a:lstStyle/>
                    <a:p>
                      <a:pPr marL="0" algn="just" defTabSz="914400" rtl="0" eaLnBrk="1" fontAlgn="b" latinLnBrk="0" hangingPunct="1"/>
                      <a:r>
                        <a:rPr lang="es-EC" sz="1600" u="none" strike="noStrike" kern="1200" dirty="0">
                          <a:effectLst/>
                        </a:rPr>
                        <a:t>Indicadores financieros</a:t>
                      </a:r>
                      <a:endParaRPr lang="es-EC" sz="1600" u="none" strike="noStrike"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04"/>
                  </a:ext>
                </a:extLst>
              </a:tr>
              <a:tr h="518380">
                <a:tc>
                  <a:txBody>
                    <a:bodyPr/>
                    <a:lstStyle/>
                    <a:p>
                      <a:pPr marL="0" algn="just" defTabSz="914400" rtl="0" eaLnBrk="1" fontAlgn="b" latinLnBrk="0" hangingPunct="1"/>
                      <a:r>
                        <a:rPr lang="es-EC" sz="1600" u="none" strike="noStrike" kern="1200" dirty="0">
                          <a:effectLst/>
                        </a:rPr>
                        <a:t>Análisis de estados financieros</a:t>
                      </a:r>
                      <a:endParaRPr lang="es-EC" sz="1600" u="none" strike="noStrike" kern="1200" dirty="0">
                        <a:solidFill>
                          <a:schemeClr val="dk1"/>
                        </a:solidFill>
                        <a:effectLst/>
                        <a:latin typeface="+mn-lt"/>
                        <a:ea typeface="+mn-ea"/>
                        <a:cs typeface="+mn-cs"/>
                      </a:endParaRPr>
                    </a:p>
                  </a:txBody>
                  <a:tcPr anchor="ctr"/>
                </a:tc>
                <a:tc>
                  <a:txBody>
                    <a:bodyPr/>
                    <a:lstStyle/>
                    <a:p>
                      <a:pPr marL="0" algn="just" defTabSz="914400" rtl="0" eaLnBrk="1" fontAlgn="b" latinLnBrk="0" hangingPunct="1"/>
                      <a:r>
                        <a:rPr lang="es-EC" sz="1600" u="none" strike="noStrike" kern="1200" dirty="0">
                          <a:effectLst/>
                        </a:rPr>
                        <a:t>Inversión en activos fijos</a:t>
                      </a:r>
                      <a:endParaRPr lang="es-EC" sz="1600" u="none" strike="noStrike"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05"/>
                  </a:ext>
                </a:extLst>
              </a:tr>
              <a:tr h="553912">
                <a:tc>
                  <a:txBody>
                    <a:bodyPr/>
                    <a:lstStyle/>
                    <a:p>
                      <a:pPr marL="0" algn="just" defTabSz="914400" rtl="0" eaLnBrk="1" fontAlgn="b" latinLnBrk="0" hangingPunct="1"/>
                      <a:r>
                        <a:rPr lang="es-EC" sz="1600" u="none" strike="noStrike" kern="1200" dirty="0">
                          <a:effectLst/>
                        </a:rPr>
                        <a:t>Capital de trabajo</a:t>
                      </a:r>
                      <a:endParaRPr lang="es-EC" sz="1600" u="none" strike="noStrike" kern="1200" dirty="0">
                        <a:solidFill>
                          <a:schemeClr val="dk1"/>
                        </a:solidFill>
                        <a:effectLst/>
                        <a:latin typeface="+mn-lt"/>
                        <a:ea typeface="+mn-ea"/>
                        <a:cs typeface="+mn-cs"/>
                      </a:endParaRPr>
                    </a:p>
                  </a:txBody>
                  <a:tcPr anchor="ctr"/>
                </a:tc>
                <a:tc>
                  <a:txBody>
                    <a:bodyPr/>
                    <a:lstStyle/>
                    <a:p>
                      <a:pPr marL="0" algn="just" defTabSz="914400" rtl="0" eaLnBrk="1" fontAlgn="b" latinLnBrk="0" hangingPunct="1"/>
                      <a:r>
                        <a:rPr lang="es-EC" sz="1600" u="none" strike="noStrike" kern="1200" dirty="0">
                          <a:effectLst/>
                        </a:rPr>
                        <a:t>Inversión en capital de trabajo</a:t>
                      </a:r>
                      <a:endParaRPr lang="es-EC" sz="1600" u="none" strike="noStrike"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06"/>
                  </a:ext>
                </a:extLst>
              </a:tr>
              <a:tr h="585540">
                <a:tc>
                  <a:txBody>
                    <a:bodyPr/>
                    <a:lstStyle/>
                    <a:p>
                      <a:pPr marL="0" algn="just" defTabSz="914400" rtl="0" eaLnBrk="1" fontAlgn="b" latinLnBrk="0" hangingPunct="1"/>
                      <a:r>
                        <a:rPr lang="es-EC" sz="1600" u="none" strike="noStrike" kern="1200" dirty="0">
                          <a:effectLst/>
                        </a:rPr>
                        <a:t>Razones financieras</a:t>
                      </a:r>
                      <a:endParaRPr lang="es-EC" sz="1600" u="none" strike="noStrike" kern="1200" dirty="0">
                        <a:solidFill>
                          <a:schemeClr val="dk1"/>
                        </a:solidFill>
                        <a:effectLst/>
                        <a:latin typeface="+mn-lt"/>
                        <a:ea typeface="+mn-ea"/>
                        <a:cs typeface="+mn-cs"/>
                      </a:endParaRPr>
                    </a:p>
                  </a:txBody>
                  <a:tcPr anchor="ctr"/>
                </a:tc>
                <a:tc>
                  <a:txBody>
                    <a:bodyPr/>
                    <a:lstStyle/>
                    <a:p>
                      <a:pPr marL="0" algn="just" defTabSz="914400" rtl="0" eaLnBrk="1" fontAlgn="b" latinLnBrk="0" hangingPunct="1"/>
                      <a:r>
                        <a:rPr lang="es-EC" sz="1600" u="none" strike="noStrike" kern="1200" dirty="0">
                          <a:effectLst/>
                        </a:rPr>
                        <a:t>Financiamiento </a:t>
                      </a:r>
                      <a:endParaRPr lang="es-EC" sz="1600" u="none" strike="noStrike"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3971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14452" y="78347"/>
            <a:ext cx="9036496" cy="6754532"/>
          </a:xfrm>
          <a:prstGeom prst="rect">
            <a:avLst/>
          </a:prstGeom>
          <a:noFill/>
          <a:ln w="9525">
            <a:noFill/>
            <a:miter lim="800000"/>
            <a:headEnd/>
            <a:tailEnd/>
          </a:ln>
        </p:spPr>
      </p:pic>
      <p:sp>
        <p:nvSpPr>
          <p:cNvPr id="6" name="Título 1"/>
          <p:cNvSpPr txBox="1">
            <a:spLocks/>
          </p:cNvSpPr>
          <p:nvPr/>
        </p:nvSpPr>
        <p:spPr>
          <a:xfrm>
            <a:off x="4590256" y="332655"/>
            <a:ext cx="4374232" cy="458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000" b="1" dirty="0"/>
              <a:t>MARCO TEÓRICO</a:t>
            </a:r>
          </a:p>
        </p:txBody>
      </p:sp>
      <p:graphicFrame>
        <p:nvGraphicFramePr>
          <p:cNvPr id="7" name="6 Tabla"/>
          <p:cNvGraphicFramePr>
            <a:graphicFrameLocks noGrp="1"/>
          </p:cNvGraphicFramePr>
          <p:nvPr>
            <p:extLst>
              <p:ext uri="{D42A27DB-BD31-4B8C-83A1-F6EECF244321}">
                <p14:modId xmlns:p14="http://schemas.microsoft.com/office/powerpoint/2010/main" val="3624276525"/>
              </p:ext>
            </p:extLst>
          </p:nvPr>
        </p:nvGraphicFramePr>
        <p:xfrm>
          <a:off x="899592" y="1268761"/>
          <a:ext cx="8064896" cy="5184575"/>
        </p:xfrm>
        <a:graphic>
          <a:graphicData uri="http://schemas.openxmlformats.org/drawingml/2006/table">
            <a:tbl>
              <a:tblPr firstRow="1" bandRow="1">
                <a:tableStyleId>{5C22544A-7EE6-4342-B048-85BDC9FD1C3A}</a:tableStyleId>
              </a:tblPr>
              <a:tblGrid>
                <a:gridCol w="2201065">
                  <a:extLst>
                    <a:ext uri="{9D8B030D-6E8A-4147-A177-3AD203B41FA5}">
                      <a16:colId xmlns:a16="http://schemas.microsoft.com/office/drawing/2014/main" val="20000"/>
                    </a:ext>
                  </a:extLst>
                </a:gridCol>
                <a:gridCol w="2107579">
                  <a:extLst>
                    <a:ext uri="{9D8B030D-6E8A-4147-A177-3AD203B41FA5}">
                      <a16:colId xmlns:a16="http://schemas.microsoft.com/office/drawing/2014/main" val="20001"/>
                    </a:ext>
                  </a:extLst>
                </a:gridCol>
                <a:gridCol w="1878126">
                  <a:extLst>
                    <a:ext uri="{9D8B030D-6E8A-4147-A177-3AD203B41FA5}">
                      <a16:colId xmlns:a16="http://schemas.microsoft.com/office/drawing/2014/main" val="20002"/>
                    </a:ext>
                  </a:extLst>
                </a:gridCol>
                <a:gridCol w="1878126">
                  <a:extLst>
                    <a:ext uri="{9D8B030D-6E8A-4147-A177-3AD203B41FA5}">
                      <a16:colId xmlns:a16="http://schemas.microsoft.com/office/drawing/2014/main" val="20003"/>
                    </a:ext>
                  </a:extLst>
                </a:gridCol>
              </a:tblGrid>
              <a:tr h="343068">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200" dirty="0">
                          <a:effectLst/>
                          <a:hlinkClick r:id="rId3" action="ppaction://hlinkfile"/>
                        </a:rPr>
                        <a:t> </a:t>
                      </a:r>
                      <a:r>
                        <a:rPr lang="es-EC" sz="2000" dirty="0">
                          <a:effectLst/>
                        </a:rPr>
                        <a:t>PAPERS RELACIONADOS</a:t>
                      </a:r>
                      <a:endParaRPr lang="es-EC" sz="2000" b="1" dirty="0">
                        <a:effectLst/>
                        <a:latin typeface="+mn-lt"/>
                      </a:endParaRPr>
                    </a:p>
                  </a:txBody>
                  <a:tcPr anchor="ctr"/>
                </a:tc>
                <a:tc hMerge="1">
                  <a:txBody>
                    <a:bodyPr/>
                    <a:lstStyle/>
                    <a:p>
                      <a:endParaRPr lang="es-ES"/>
                    </a:p>
                  </a:txBody>
                  <a:tcPr/>
                </a:tc>
                <a:tc hMerge="1">
                  <a:txBody>
                    <a:bodyPr/>
                    <a:lstStyle/>
                    <a:p>
                      <a:endParaRPr lang="es-EC"/>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C" sz="2000" b="1" dirty="0">
                        <a:effectLst/>
                        <a:latin typeface="+mn-lt"/>
                      </a:endParaRPr>
                    </a:p>
                  </a:txBody>
                  <a:tcPr anchor="ctr">
                    <a:solidFill>
                      <a:schemeClr val="accent3">
                        <a:lumMod val="40000"/>
                        <a:lumOff val="60000"/>
                      </a:schemeClr>
                    </a:solidFill>
                  </a:tcPr>
                </a:tc>
                <a:extLst>
                  <a:ext uri="{0D108BD9-81ED-4DB2-BD59-A6C34878D82A}">
                    <a16:rowId xmlns:a16="http://schemas.microsoft.com/office/drawing/2014/main" val="10000"/>
                  </a:ext>
                </a:extLst>
              </a:tr>
              <a:tr h="2902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dirty="0">
                          <a:effectLst/>
                        </a:rPr>
                        <a:t>PAPER 1</a:t>
                      </a:r>
                      <a:endParaRPr lang="es-EC" sz="1600" b="1" dirty="0">
                        <a:effectLst/>
                        <a:latin typeface="+mn-lt"/>
                        <a:ea typeface="Calibri"/>
                        <a:cs typeface="Times New Roman"/>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dirty="0">
                          <a:effectLst/>
                        </a:rPr>
                        <a:t>PAPER 2</a:t>
                      </a:r>
                      <a:endParaRPr lang="es-EC" sz="1600" b="1"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dirty="0">
                          <a:effectLst/>
                        </a:rPr>
                        <a:t>PAPER 3</a:t>
                      </a:r>
                      <a:endParaRPr lang="es-EC" sz="1600" b="1"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600" dirty="0"/>
                        <a:t>PAPER 4</a:t>
                      </a:r>
                      <a:endParaRPr lang="es-EC" sz="1600" b="1" dirty="0">
                        <a:latin typeface="+mn-lt"/>
                      </a:endParaRPr>
                    </a:p>
                  </a:txBody>
                  <a:tcPr anchor="ctr"/>
                </a:tc>
                <a:extLst>
                  <a:ext uri="{0D108BD9-81ED-4DB2-BD59-A6C34878D82A}">
                    <a16:rowId xmlns:a16="http://schemas.microsoft.com/office/drawing/2014/main" val="10001"/>
                  </a:ext>
                </a:extLst>
              </a:tr>
              <a:tr h="200478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400" dirty="0">
                          <a:effectLst/>
                        </a:rPr>
                        <a:t>Efectividad</a:t>
                      </a:r>
                      <a:r>
                        <a:rPr lang="es-EC" sz="1400" baseline="0" dirty="0">
                          <a:effectLst/>
                        </a:rPr>
                        <a:t> comercial de la industria farmacéutica. Rentabilidad para la industria y valor para los clientes.</a:t>
                      </a:r>
                    </a:p>
                    <a:p>
                      <a:pPr marL="0" marR="0" indent="0" algn="just" defTabSz="914400" rtl="0" eaLnBrk="1" fontAlgn="auto" latinLnBrk="0" hangingPunct="1">
                        <a:lnSpc>
                          <a:spcPct val="100000"/>
                        </a:lnSpc>
                        <a:spcBef>
                          <a:spcPts val="0"/>
                        </a:spcBef>
                        <a:spcAft>
                          <a:spcPts val="0"/>
                        </a:spcAft>
                        <a:buClrTx/>
                        <a:buSzTx/>
                        <a:buFontTx/>
                        <a:buNone/>
                        <a:tabLst/>
                        <a:defRPr/>
                      </a:pPr>
                      <a:endParaRPr lang="es-EC" sz="1400" baseline="0" dirty="0">
                        <a:effectLst/>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C" sz="1400" baseline="0" dirty="0">
                          <a:effectLst/>
                        </a:rPr>
                        <a:t>Autor: Javier Mur y Miguel Vilardell</a:t>
                      </a:r>
                      <a:endParaRPr lang="es-EC" sz="1400" dirty="0">
                        <a:effectLst/>
                        <a:latin typeface="+mn-lt"/>
                        <a:ea typeface="Calibri"/>
                        <a:cs typeface="Times New Roman"/>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400" dirty="0">
                          <a:effectLst/>
                        </a:rPr>
                        <a:t>Análisis de la rentabilidad económica</a:t>
                      </a:r>
                      <a:r>
                        <a:rPr lang="es-EC" sz="1400" baseline="0" dirty="0">
                          <a:effectLst/>
                        </a:rPr>
                        <a:t> (ROI) y financiera (ROE) en empresas comerciales y en un contexto inflacionario</a:t>
                      </a:r>
                    </a:p>
                    <a:p>
                      <a:pPr marL="0" marR="0" indent="0" algn="just" defTabSz="914400" rtl="0" eaLnBrk="1" fontAlgn="auto" latinLnBrk="0" hangingPunct="1">
                        <a:lnSpc>
                          <a:spcPct val="100000"/>
                        </a:lnSpc>
                        <a:spcBef>
                          <a:spcPts val="0"/>
                        </a:spcBef>
                        <a:spcAft>
                          <a:spcPts val="0"/>
                        </a:spcAft>
                        <a:buClrTx/>
                        <a:buSzTx/>
                        <a:buFontTx/>
                        <a:buNone/>
                        <a:tabLst/>
                        <a:defRPr/>
                      </a:pPr>
                      <a:endParaRPr lang="es-EC" sz="1400" baseline="0" dirty="0">
                        <a:effectLst/>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C" sz="1400" baseline="0" dirty="0">
                          <a:effectLst/>
                        </a:rPr>
                        <a:t>Autor: Ismaira Contreras</a:t>
                      </a:r>
                      <a:endParaRPr lang="es-EC" sz="1400" dirty="0">
                        <a:effectLst/>
                      </a:endParaRPr>
                    </a:p>
                    <a:p>
                      <a:pPr algn="just"/>
                      <a:endParaRPr lang="es-EC" sz="1400" dirty="0">
                        <a:latin typeface="+mn-lt"/>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400" dirty="0">
                          <a:effectLst/>
                        </a:rPr>
                        <a:t>Revisión del modelo de sustitución de importaciones: vigencia y algunas reconsideraciones</a:t>
                      </a:r>
                    </a:p>
                    <a:p>
                      <a:pPr marL="0" marR="0" indent="0" algn="just" defTabSz="914400" rtl="0" eaLnBrk="1" fontAlgn="auto" latinLnBrk="0" hangingPunct="1">
                        <a:lnSpc>
                          <a:spcPct val="100000"/>
                        </a:lnSpc>
                        <a:spcBef>
                          <a:spcPts val="0"/>
                        </a:spcBef>
                        <a:spcAft>
                          <a:spcPts val="0"/>
                        </a:spcAft>
                        <a:buClrTx/>
                        <a:buSzTx/>
                        <a:buFontTx/>
                        <a:buNone/>
                        <a:tabLst/>
                        <a:defRPr/>
                      </a:pPr>
                      <a:endParaRPr lang="es-EC" sz="1400" dirty="0">
                        <a:effectLst/>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C" sz="1400" dirty="0">
                          <a:effectLst/>
                        </a:rPr>
                        <a:t>Autor:</a:t>
                      </a:r>
                      <a:r>
                        <a:rPr lang="es-EC" sz="1400" baseline="0" dirty="0">
                          <a:effectLst/>
                        </a:rPr>
                        <a:t> María Laura Maggio</a:t>
                      </a:r>
                      <a:endParaRPr lang="es-EC" sz="1400" dirty="0">
                        <a:effectLst/>
                        <a:latin typeface="+mn-lt"/>
                        <a:ea typeface="Calibri"/>
                        <a:cs typeface="Times New Roman"/>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400" dirty="0">
                          <a:effectLst/>
                        </a:rPr>
                        <a:t>Acceso a</a:t>
                      </a:r>
                      <a:r>
                        <a:rPr lang="es-EC" sz="1400" baseline="0" dirty="0">
                          <a:effectLst/>
                        </a:rPr>
                        <a:t> medicamentos y situación del mercado farmacéutico en Ecuador</a:t>
                      </a:r>
                    </a:p>
                    <a:p>
                      <a:pPr marL="0" marR="0" indent="0" algn="just" defTabSz="914400" rtl="0" eaLnBrk="1" fontAlgn="auto" latinLnBrk="0" hangingPunct="1">
                        <a:lnSpc>
                          <a:spcPct val="100000"/>
                        </a:lnSpc>
                        <a:spcBef>
                          <a:spcPts val="0"/>
                        </a:spcBef>
                        <a:spcAft>
                          <a:spcPts val="0"/>
                        </a:spcAft>
                        <a:buClrTx/>
                        <a:buSzTx/>
                        <a:buFontTx/>
                        <a:buNone/>
                        <a:tabLst/>
                        <a:defRPr/>
                      </a:pPr>
                      <a:endParaRPr lang="es-EC" sz="1400" baseline="0" dirty="0">
                        <a:effectLst/>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C" sz="1400" baseline="0" dirty="0">
                          <a:effectLst/>
                        </a:rPr>
                        <a:t>Autor: Esteban Ortiz, Claudio  Galarza</a:t>
                      </a:r>
                      <a:endParaRPr lang="es-EC" sz="1400" dirty="0">
                        <a:effectLst/>
                        <a:latin typeface="+mn-lt"/>
                        <a:ea typeface="Calibri"/>
                        <a:cs typeface="Times New Roman"/>
                      </a:endParaRPr>
                    </a:p>
                  </a:txBody>
                  <a:tcPr anchor="ctr"/>
                </a:tc>
                <a:extLst>
                  <a:ext uri="{0D108BD9-81ED-4DB2-BD59-A6C34878D82A}">
                    <a16:rowId xmlns:a16="http://schemas.microsoft.com/office/drawing/2014/main" val="10002"/>
                  </a:ext>
                </a:extLst>
              </a:tr>
              <a:tr h="290288">
                <a:tc gridSpan="4">
                  <a:txBody>
                    <a:bodyPr/>
                    <a:lstStyle/>
                    <a:p>
                      <a:pPr algn="ctr"/>
                      <a:r>
                        <a:rPr lang="es-EC" sz="1600" b="1" dirty="0"/>
                        <a:t>VARIABLES</a:t>
                      </a:r>
                      <a:endParaRPr lang="es-EC" sz="1600" b="1" dirty="0">
                        <a:latin typeface="+mn-lt"/>
                      </a:endParaRPr>
                    </a:p>
                  </a:txBody>
                  <a:tcPr anchor="ctr"/>
                </a:tc>
                <a:tc hMerge="1">
                  <a:txBody>
                    <a:bodyPr/>
                    <a:lstStyle/>
                    <a:p>
                      <a:endParaRPr lang="es-ES"/>
                    </a:p>
                  </a:txBody>
                  <a:tcPr/>
                </a:tc>
                <a:tc hMerge="1">
                  <a:txBody>
                    <a:bodyPr/>
                    <a:lstStyle/>
                    <a:p>
                      <a:endParaRPr lang="es-EC"/>
                    </a:p>
                  </a:txBody>
                  <a:tcPr/>
                </a:tc>
                <a:tc hMerge="1">
                  <a:txBody>
                    <a:bodyPr/>
                    <a:lstStyle/>
                    <a:p>
                      <a:pPr algn="ctr"/>
                      <a:endParaRPr lang="es-EC" sz="1100" b="1" dirty="0">
                        <a:latin typeface="+mn-lt"/>
                      </a:endParaRPr>
                    </a:p>
                  </a:txBody>
                  <a:tcPr anchor="ctr">
                    <a:solidFill>
                      <a:schemeClr val="accent3">
                        <a:lumMod val="40000"/>
                        <a:lumOff val="60000"/>
                      </a:schemeClr>
                    </a:solidFill>
                  </a:tcPr>
                </a:tc>
                <a:extLst>
                  <a:ext uri="{0D108BD9-81ED-4DB2-BD59-A6C34878D82A}">
                    <a16:rowId xmlns:a16="http://schemas.microsoft.com/office/drawing/2014/main" val="10003"/>
                  </a:ext>
                </a:extLst>
              </a:tr>
              <a:tr h="501407">
                <a:tc>
                  <a:txBody>
                    <a:bodyPr/>
                    <a:lstStyle/>
                    <a:p>
                      <a:pPr algn="just"/>
                      <a:r>
                        <a:rPr lang="es-EC" sz="1400" dirty="0"/>
                        <a:t>Administración</a:t>
                      </a:r>
                      <a:endParaRPr lang="es-EC" sz="1400" dirty="0">
                        <a:latin typeface="+mn-lt"/>
                      </a:endParaRPr>
                    </a:p>
                  </a:txBody>
                  <a:tcPr anchor="ctr"/>
                </a:tc>
                <a:tc>
                  <a:txBody>
                    <a:bodyPr/>
                    <a:lstStyle/>
                    <a:p>
                      <a:pPr algn="just"/>
                      <a:r>
                        <a:rPr lang="es-EC" sz="1400" dirty="0"/>
                        <a:t>ROI</a:t>
                      </a:r>
                      <a:endParaRPr lang="es-EC" sz="1400" dirty="0">
                        <a:latin typeface="+mn-lt"/>
                      </a:endParaRPr>
                    </a:p>
                  </a:txBody>
                  <a:tcPr anchor="ctr"/>
                </a:tc>
                <a:tc>
                  <a:txBody>
                    <a:bodyPr/>
                    <a:lstStyle/>
                    <a:p>
                      <a:pPr algn="just"/>
                      <a:r>
                        <a:rPr lang="es-EC" sz="1400" dirty="0"/>
                        <a:t>Producción local</a:t>
                      </a:r>
                      <a:r>
                        <a:rPr lang="es-EC" sz="1400" baseline="0" dirty="0"/>
                        <a:t> o interna</a:t>
                      </a:r>
                      <a:endParaRPr lang="es-EC" sz="1400" dirty="0">
                        <a:latin typeface="+mn-lt"/>
                      </a:endParaRPr>
                    </a:p>
                  </a:txBody>
                  <a:tcPr anchor="ctr"/>
                </a:tc>
                <a:tc>
                  <a:txBody>
                    <a:bodyPr/>
                    <a:lstStyle/>
                    <a:p>
                      <a:pPr algn="just"/>
                      <a:r>
                        <a:rPr lang="es-EC" sz="1400" dirty="0"/>
                        <a:t>Economía</a:t>
                      </a:r>
                      <a:r>
                        <a:rPr lang="es-EC" sz="1400" baseline="0" dirty="0"/>
                        <a:t> farmacéutica</a:t>
                      </a:r>
                      <a:endParaRPr lang="es-EC" sz="1400" dirty="0">
                        <a:latin typeface="+mn-lt"/>
                      </a:endParaRPr>
                    </a:p>
                  </a:txBody>
                  <a:tcPr anchor="ctr"/>
                </a:tc>
                <a:extLst>
                  <a:ext uri="{0D108BD9-81ED-4DB2-BD59-A6C34878D82A}">
                    <a16:rowId xmlns:a16="http://schemas.microsoft.com/office/drawing/2014/main" val="10004"/>
                  </a:ext>
                </a:extLst>
              </a:tr>
              <a:tr h="337663">
                <a:tc>
                  <a:txBody>
                    <a:bodyPr/>
                    <a:lstStyle/>
                    <a:p>
                      <a:pPr algn="just"/>
                      <a:r>
                        <a:rPr lang="es-EC" sz="1400" dirty="0"/>
                        <a:t>Consumidores</a:t>
                      </a:r>
                      <a:endParaRPr lang="es-EC" sz="1400" dirty="0">
                        <a:latin typeface="+mn-lt"/>
                      </a:endParaRPr>
                    </a:p>
                  </a:txBody>
                  <a:tcPr anchor="ctr"/>
                </a:tc>
                <a:tc>
                  <a:txBody>
                    <a:bodyPr/>
                    <a:lstStyle/>
                    <a:p>
                      <a:pPr algn="just"/>
                      <a:r>
                        <a:rPr lang="es-EC" sz="1400" dirty="0"/>
                        <a:t>ROE</a:t>
                      </a:r>
                      <a:endParaRPr lang="es-EC" sz="1400" dirty="0">
                        <a:latin typeface="+mn-lt"/>
                      </a:endParaRPr>
                    </a:p>
                  </a:txBody>
                  <a:tcPr anchor="ctr"/>
                </a:tc>
                <a:tc>
                  <a:txBody>
                    <a:bodyPr/>
                    <a:lstStyle/>
                    <a:p>
                      <a:pPr algn="just"/>
                      <a:r>
                        <a:rPr lang="es-EC" sz="1400" dirty="0"/>
                        <a:t>Industrialización</a:t>
                      </a:r>
                      <a:endParaRPr lang="es-EC" sz="1400" dirty="0">
                        <a:latin typeface="+mn-lt"/>
                      </a:endParaRPr>
                    </a:p>
                  </a:txBody>
                  <a:tcPr anchor="ctr"/>
                </a:tc>
                <a:tc>
                  <a:txBody>
                    <a:bodyPr/>
                    <a:lstStyle/>
                    <a:p>
                      <a:pPr algn="just"/>
                      <a:r>
                        <a:rPr lang="es-EC" sz="1400" dirty="0"/>
                        <a:t>Medicamentos genéricos</a:t>
                      </a:r>
                      <a:endParaRPr lang="es-EC" sz="1400" dirty="0">
                        <a:latin typeface="+mn-lt"/>
                      </a:endParaRPr>
                    </a:p>
                  </a:txBody>
                  <a:tcPr anchor="ctr"/>
                </a:tc>
                <a:extLst>
                  <a:ext uri="{0D108BD9-81ED-4DB2-BD59-A6C34878D82A}">
                    <a16:rowId xmlns:a16="http://schemas.microsoft.com/office/drawing/2014/main" val="10005"/>
                  </a:ext>
                </a:extLst>
              </a:tr>
              <a:tr h="501407">
                <a:tc>
                  <a:txBody>
                    <a:bodyPr/>
                    <a:lstStyle/>
                    <a:p>
                      <a:pPr algn="just"/>
                      <a:r>
                        <a:rPr lang="es-EC" sz="1400" dirty="0"/>
                        <a:t>Profesionales</a:t>
                      </a:r>
                      <a:r>
                        <a:rPr lang="es-EC" sz="1400" baseline="0" dirty="0"/>
                        <a:t> sanitarios</a:t>
                      </a:r>
                      <a:endParaRPr lang="es-EC" sz="1400" dirty="0">
                        <a:latin typeface="+mn-lt"/>
                      </a:endParaRPr>
                    </a:p>
                  </a:txBody>
                  <a:tcPr anchor="ctr"/>
                </a:tc>
                <a:tc>
                  <a:txBody>
                    <a:bodyPr/>
                    <a:lstStyle/>
                    <a:p>
                      <a:pPr algn="just"/>
                      <a:r>
                        <a:rPr lang="es-EC" sz="1400" dirty="0"/>
                        <a:t>Endeudamiento</a:t>
                      </a:r>
                      <a:endParaRPr lang="es-EC" sz="1400" dirty="0">
                        <a:latin typeface="+mn-lt"/>
                      </a:endParaRPr>
                    </a:p>
                  </a:txBody>
                  <a:tcPr anchor="ctr"/>
                </a:tc>
                <a:tc>
                  <a:txBody>
                    <a:bodyPr/>
                    <a:lstStyle/>
                    <a:p>
                      <a:pPr algn="just"/>
                      <a:r>
                        <a:rPr lang="es-EC" sz="1400" dirty="0"/>
                        <a:t>Escasez</a:t>
                      </a:r>
                      <a:r>
                        <a:rPr lang="es-EC" sz="1400" baseline="0" dirty="0"/>
                        <a:t> de bienes</a:t>
                      </a:r>
                      <a:endParaRPr lang="es-EC" sz="1400" dirty="0">
                        <a:latin typeface="+mn-lt"/>
                      </a:endParaRPr>
                    </a:p>
                  </a:txBody>
                  <a:tcPr anchor="ctr"/>
                </a:tc>
                <a:tc>
                  <a:txBody>
                    <a:bodyPr/>
                    <a:lstStyle/>
                    <a:p>
                      <a:pPr algn="just"/>
                      <a:r>
                        <a:rPr lang="es-EC" sz="1400" dirty="0"/>
                        <a:t>Demanda</a:t>
                      </a:r>
                      <a:r>
                        <a:rPr lang="es-EC" sz="1400" baseline="0" dirty="0"/>
                        <a:t> y oferta de medicamentos</a:t>
                      </a:r>
                      <a:endParaRPr lang="es-EC" sz="1400" dirty="0">
                        <a:latin typeface="+mn-lt"/>
                      </a:endParaRPr>
                    </a:p>
                  </a:txBody>
                  <a:tcPr anchor="ctr"/>
                </a:tc>
                <a:extLst>
                  <a:ext uri="{0D108BD9-81ED-4DB2-BD59-A6C34878D82A}">
                    <a16:rowId xmlns:a16="http://schemas.microsoft.com/office/drawing/2014/main" val="10006"/>
                  </a:ext>
                </a:extLst>
              </a:tr>
              <a:tr h="551615">
                <a:tc>
                  <a:txBody>
                    <a:bodyPr/>
                    <a:lstStyle/>
                    <a:p>
                      <a:r>
                        <a:rPr lang="es-EC" sz="1400" dirty="0"/>
                        <a:t>Centros</a:t>
                      </a:r>
                      <a:r>
                        <a:rPr lang="es-EC" sz="1400" baseline="0" dirty="0"/>
                        <a:t> hospitalarios</a:t>
                      </a:r>
                      <a:endParaRPr lang="es-EC" sz="1400" dirty="0">
                        <a:latin typeface="+mn-lt"/>
                      </a:endParaRPr>
                    </a:p>
                  </a:txBody>
                  <a:tcPr anchor="ctr"/>
                </a:tc>
                <a:tc>
                  <a:txBody>
                    <a:bodyPr/>
                    <a:lstStyle/>
                    <a:p>
                      <a:pPr algn="just"/>
                      <a:endParaRPr lang="es-EC" sz="1400" dirty="0">
                        <a:latin typeface="+mn-lt"/>
                      </a:endParaRPr>
                    </a:p>
                  </a:txBody>
                  <a:tcPr anchor="ctr"/>
                </a:tc>
                <a:tc>
                  <a:txBody>
                    <a:bodyPr/>
                    <a:lstStyle/>
                    <a:p>
                      <a:pPr algn="just"/>
                      <a:r>
                        <a:rPr lang="es-EC" sz="1400" dirty="0"/>
                        <a:t>Importación</a:t>
                      </a:r>
                      <a:r>
                        <a:rPr lang="es-EC" sz="1400" baseline="0" dirty="0"/>
                        <a:t> de bienes de capital y tecnología</a:t>
                      </a:r>
                      <a:endParaRPr lang="es-EC" sz="1400" dirty="0">
                        <a:latin typeface="+mn-lt"/>
                      </a:endParaRPr>
                    </a:p>
                  </a:txBody>
                  <a:tcPr anchor="ctr"/>
                </a:tc>
                <a:tc>
                  <a:txBody>
                    <a:bodyPr/>
                    <a:lstStyle/>
                    <a:p>
                      <a:pPr algn="just"/>
                      <a:r>
                        <a:rPr lang="es-EC" sz="1400" dirty="0"/>
                        <a:t>Industria local</a:t>
                      </a:r>
                      <a:endParaRPr lang="es-EC" sz="1400" dirty="0">
                        <a:latin typeface="+mn-lt"/>
                      </a:endParaRPr>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07822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14452" y="78347"/>
            <a:ext cx="9036496" cy="6754532"/>
          </a:xfrm>
          <a:prstGeom prst="rect">
            <a:avLst/>
          </a:prstGeom>
          <a:noFill/>
          <a:ln w="9525">
            <a:noFill/>
            <a:miter lim="800000"/>
            <a:headEnd/>
            <a:tailEnd/>
          </a:ln>
        </p:spPr>
      </p:pic>
      <p:sp>
        <p:nvSpPr>
          <p:cNvPr id="6" name="Título 1"/>
          <p:cNvSpPr txBox="1">
            <a:spLocks/>
          </p:cNvSpPr>
          <p:nvPr/>
        </p:nvSpPr>
        <p:spPr>
          <a:xfrm>
            <a:off x="4590256" y="332655"/>
            <a:ext cx="4374232" cy="458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000" b="1" dirty="0"/>
              <a:t>MARCO TEÓRICO</a:t>
            </a:r>
          </a:p>
        </p:txBody>
      </p:sp>
      <p:graphicFrame>
        <p:nvGraphicFramePr>
          <p:cNvPr id="2" name="1 Tabla"/>
          <p:cNvGraphicFramePr>
            <a:graphicFrameLocks noGrp="1"/>
          </p:cNvGraphicFramePr>
          <p:nvPr>
            <p:extLst>
              <p:ext uri="{D42A27DB-BD31-4B8C-83A1-F6EECF244321}">
                <p14:modId xmlns:p14="http://schemas.microsoft.com/office/powerpoint/2010/main" val="2885761192"/>
              </p:ext>
            </p:extLst>
          </p:nvPr>
        </p:nvGraphicFramePr>
        <p:xfrm>
          <a:off x="1475656" y="1268760"/>
          <a:ext cx="7211144" cy="4896543"/>
        </p:xfrm>
        <a:graphic>
          <a:graphicData uri="http://schemas.openxmlformats.org/drawingml/2006/table">
            <a:tbl>
              <a:tblPr firstRow="1" bandRow="1">
                <a:tableStyleId>{1E171933-4619-4E11-9A3F-F7608DF75F80}</a:tableStyleId>
              </a:tblPr>
              <a:tblGrid>
                <a:gridCol w="7211144">
                  <a:extLst>
                    <a:ext uri="{9D8B030D-6E8A-4147-A177-3AD203B41FA5}">
                      <a16:colId xmlns:a16="http://schemas.microsoft.com/office/drawing/2014/main" val="20000"/>
                    </a:ext>
                  </a:extLst>
                </a:gridCol>
              </a:tblGrid>
              <a:tr h="384493">
                <a:tc>
                  <a:txBody>
                    <a:bodyPr/>
                    <a:lstStyle/>
                    <a:p>
                      <a:pPr marL="0" algn="ctr" defTabSz="914400" rtl="0" eaLnBrk="1" fontAlgn="b" latinLnBrk="0" hangingPunct="1"/>
                      <a:r>
                        <a:rPr lang="es-EC" sz="2000" u="none" strike="noStrike" kern="1200" dirty="0">
                          <a:effectLst/>
                        </a:rPr>
                        <a:t>PAPERS BASE</a:t>
                      </a:r>
                      <a:endParaRPr lang="es-EC" sz="2000" b="1" u="none" strike="noStrike" kern="1200" dirty="0">
                        <a:solidFill>
                          <a:schemeClr val="dk1"/>
                        </a:solidFill>
                        <a:effectLst/>
                        <a:latin typeface="+mn-lt"/>
                        <a:ea typeface="+mn-ea"/>
                        <a:cs typeface="+mn-cs"/>
                      </a:endParaRPr>
                    </a:p>
                  </a:txBody>
                  <a:tcPr marL="6831" marR="6831" marT="6831" marB="0" anchor="ctr"/>
                </a:tc>
                <a:extLst>
                  <a:ext uri="{0D108BD9-81ED-4DB2-BD59-A6C34878D82A}">
                    <a16:rowId xmlns:a16="http://schemas.microsoft.com/office/drawing/2014/main" val="10000"/>
                  </a:ext>
                </a:extLst>
              </a:tr>
              <a:tr h="1125857">
                <a:tc>
                  <a:txBody>
                    <a:bodyPr/>
                    <a:lstStyle/>
                    <a:p>
                      <a:pPr algn="just" fontAlgn="ctr"/>
                      <a:r>
                        <a:rPr lang="es-EC" sz="1600" u="none" strike="noStrike" dirty="0">
                          <a:effectLst/>
                        </a:rPr>
                        <a:t>ANÁLISIS COMPARATIVO DE LAS PRINCIPALES HERRAMIENTAS DE PLANEACIÓN FINANCIERA</a:t>
                      </a:r>
                      <a:endParaRPr lang="es-EC" sz="1600" b="0" i="0" u="none" strike="noStrike" dirty="0">
                        <a:solidFill>
                          <a:srgbClr val="000000"/>
                        </a:solidFill>
                        <a:effectLst/>
                        <a:latin typeface="Arial" panose="020B0604020202020204" pitchFamily="34" charset="0"/>
                      </a:endParaRPr>
                    </a:p>
                  </a:txBody>
                  <a:tcPr marL="6831" marR="6831" marT="6831" marB="0" anchor="ctr"/>
                </a:tc>
                <a:extLst>
                  <a:ext uri="{0D108BD9-81ED-4DB2-BD59-A6C34878D82A}">
                    <a16:rowId xmlns:a16="http://schemas.microsoft.com/office/drawing/2014/main" val="10001"/>
                  </a:ext>
                </a:extLst>
              </a:tr>
              <a:tr h="384493">
                <a:tc>
                  <a:txBody>
                    <a:bodyPr/>
                    <a:lstStyle/>
                    <a:p>
                      <a:pPr algn="ctr" fontAlgn="b"/>
                      <a:r>
                        <a:rPr lang="es-EC" sz="2000" u="none" strike="noStrike" dirty="0">
                          <a:effectLst/>
                        </a:rPr>
                        <a:t>VARIABLES</a:t>
                      </a:r>
                      <a:endParaRPr lang="es-EC" sz="2000" b="1" i="0" u="none" strike="noStrike" dirty="0">
                        <a:solidFill>
                          <a:srgbClr val="000000"/>
                        </a:solidFill>
                        <a:effectLst/>
                        <a:latin typeface="Calibri" panose="020F0502020204030204" pitchFamily="34" charset="0"/>
                      </a:endParaRPr>
                    </a:p>
                  </a:txBody>
                  <a:tcPr marL="6831" marR="6831" marT="6831" marB="0" anchor="ctr"/>
                </a:tc>
                <a:extLst>
                  <a:ext uri="{0D108BD9-81ED-4DB2-BD59-A6C34878D82A}">
                    <a16:rowId xmlns:a16="http://schemas.microsoft.com/office/drawing/2014/main" val="10002"/>
                  </a:ext>
                </a:extLst>
              </a:tr>
              <a:tr h="503948">
                <a:tc>
                  <a:txBody>
                    <a:bodyPr/>
                    <a:lstStyle/>
                    <a:p>
                      <a:pPr algn="just" fontAlgn="b"/>
                      <a:r>
                        <a:rPr lang="es-EC" sz="1600" u="none" strike="noStrike" dirty="0">
                          <a:effectLst/>
                        </a:rPr>
                        <a:t>Análisis Financiero</a:t>
                      </a:r>
                      <a:endParaRPr lang="es-EC" sz="1600" b="0" i="0" u="none" strike="noStrike" dirty="0">
                        <a:solidFill>
                          <a:srgbClr val="000000"/>
                        </a:solidFill>
                        <a:effectLst/>
                        <a:latin typeface="Calibri" panose="020F0502020204030204" pitchFamily="34" charset="0"/>
                      </a:endParaRPr>
                    </a:p>
                  </a:txBody>
                  <a:tcPr marL="6831" marR="6831" marT="6831" marB="0" anchor="ctr"/>
                </a:tc>
                <a:extLst>
                  <a:ext uri="{0D108BD9-81ED-4DB2-BD59-A6C34878D82A}">
                    <a16:rowId xmlns:a16="http://schemas.microsoft.com/office/drawing/2014/main" val="10003"/>
                  </a:ext>
                </a:extLst>
              </a:tr>
              <a:tr h="533065">
                <a:tc>
                  <a:txBody>
                    <a:bodyPr/>
                    <a:lstStyle/>
                    <a:p>
                      <a:pPr algn="just" fontAlgn="b"/>
                      <a:r>
                        <a:rPr lang="es-EC" sz="1600" u="none" strike="noStrike" dirty="0">
                          <a:effectLst/>
                        </a:rPr>
                        <a:t>Análisis horizontal</a:t>
                      </a:r>
                      <a:endParaRPr lang="es-EC" sz="1600" b="0" i="0" u="none" strike="noStrike" dirty="0">
                        <a:solidFill>
                          <a:srgbClr val="000000"/>
                        </a:solidFill>
                        <a:effectLst/>
                        <a:latin typeface="Calibri" panose="020F0502020204030204" pitchFamily="34" charset="0"/>
                      </a:endParaRPr>
                    </a:p>
                  </a:txBody>
                  <a:tcPr marL="6831" marR="6831" marT="6831" marB="0" anchor="ctr"/>
                </a:tc>
                <a:extLst>
                  <a:ext uri="{0D108BD9-81ED-4DB2-BD59-A6C34878D82A}">
                    <a16:rowId xmlns:a16="http://schemas.microsoft.com/office/drawing/2014/main" val="10004"/>
                  </a:ext>
                </a:extLst>
              </a:tr>
              <a:tr h="533065">
                <a:tc>
                  <a:txBody>
                    <a:bodyPr/>
                    <a:lstStyle/>
                    <a:p>
                      <a:pPr algn="just" fontAlgn="b"/>
                      <a:r>
                        <a:rPr lang="es-EC" sz="1600" u="none" strike="noStrike" dirty="0">
                          <a:effectLst/>
                        </a:rPr>
                        <a:t>Análisis vertical</a:t>
                      </a:r>
                      <a:endParaRPr lang="es-EC" sz="1600" b="0" i="0" u="none" strike="noStrike" dirty="0">
                        <a:solidFill>
                          <a:srgbClr val="000000"/>
                        </a:solidFill>
                        <a:effectLst/>
                        <a:latin typeface="Calibri" panose="020F0502020204030204" pitchFamily="34" charset="0"/>
                      </a:endParaRPr>
                    </a:p>
                  </a:txBody>
                  <a:tcPr marL="6831" marR="6831" marT="6831" marB="0" anchor="ctr"/>
                </a:tc>
                <a:extLst>
                  <a:ext uri="{0D108BD9-81ED-4DB2-BD59-A6C34878D82A}">
                    <a16:rowId xmlns:a16="http://schemas.microsoft.com/office/drawing/2014/main" val="10005"/>
                  </a:ext>
                </a:extLst>
              </a:tr>
              <a:tr h="444221">
                <a:tc>
                  <a:txBody>
                    <a:bodyPr/>
                    <a:lstStyle/>
                    <a:p>
                      <a:pPr algn="just" fontAlgn="b"/>
                      <a:r>
                        <a:rPr lang="es-EC" sz="1600" u="none" strike="noStrike" dirty="0">
                          <a:effectLst/>
                        </a:rPr>
                        <a:t>Razones Financieras</a:t>
                      </a:r>
                      <a:endParaRPr lang="es-EC" sz="1600" b="0" i="0" u="none" strike="noStrike" dirty="0">
                        <a:solidFill>
                          <a:srgbClr val="000000"/>
                        </a:solidFill>
                        <a:effectLst/>
                        <a:latin typeface="Calibri" panose="020F0502020204030204" pitchFamily="34" charset="0"/>
                      </a:endParaRPr>
                    </a:p>
                  </a:txBody>
                  <a:tcPr marL="6831" marR="6831" marT="6831" marB="0" anchor="ctr"/>
                </a:tc>
                <a:extLst>
                  <a:ext uri="{0D108BD9-81ED-4DB2-BD59-A6C34878D82A}">
                    <a16:rowId xmlns:a16="http://schemas.microsoft.com/office/drawing/2014/main" val="10006"/>
                  </a:ext>
                </a:extLst>
              </a:tr>
              <a:tr h="384493">
                <a:tc>
                  <a:txBody>
                    <a:bodyPr/>
                    <a:lstStyle/>
                    <a:p>
                      <a:pPr algn="ctr" fontAlgn="b"/>
                      <a:r>
                        <a:rPr lang="es-EC" sz="2000" u="none" strike="noStrike" dirty="0">
                          <a:effectLst/>
                        </a:rPr>
                        <a:t>TEORIAS</a:t>
                      </a:r>
                      <a:endParaRPr lang="es-EC" sz="2000" b="1" i="0" u="none" strike="noStrike" dirty="0">
                        <a:solidFill>
                          <a:srgbClr val="000000"/>
                        </a:solidFill>
                        <a:effectLst/>
                        <a:latin typeface="Calibri" panose="020F0502020204030204" pitchFamily="34" charset="0"/>
                      </a:endParaRPr>
                    </a:p>
                  </a:txBody>
                  <a:tcPr marL="6831" marR="6831" marT="6831" marB="0" anchor="ctr"/>
                </a:tc>
                <a:extLst>
                  <a:ext uri="{0D108BD9-81ED-4DB2-BD59-A6C34878D82A}">
                    <a16:rowId xmlns:a16="http://schemas.microsoft.com/office/drawing/2014/main" val="10007"/>
                  </a:ext>
                </a:extLst>
              </a:tr>
              <a:tr h="602908">
                <a:tc>
                  <a:txBody>
                    <a:bodyPr/>
                    <a:lstStyle/>
                    <a:p>
                      <a:pPr algn="just" fontAlgn="b"/>
                      <a:r>
                        <a:rPr lang="es-EC" sz="1400" u="none" strike="noStrike" dirty="0">
                          <a:effectLst/>
                        </a:rPr>
                        <a:t>Introducción al análisis financiero (3ª edición) Ana María Gil Álvarez.</a:t>
                      </a:r>
                      <a:endParaRPr lang="es-EC" sz="1400" b="0" i="0" u="none" strike="noStrike" dirty="0">
                        <a:solidFill>
                          <a:srgbClr val="000000"/>
                        </a:solidFill>
                        <a:effectLst/>
                        <a:latin typeface="Calibri" panose="020F0502020204030204" pitchFamily="34" charset="0"/>
                      </a:endParaRPr>
                    </a:p>
                  </a:txBody>
                  <a:tcPr marL="6831" marR="6831" marT="6831"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63471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14452" y="103468"/>
            <a:ext cx="9036496" cy="6754532"/>
          </a:xfrm>
          <a:prstGeom prst="rect">
            <a:avLst/>
          </a:prstGeom>
          <a:noFill/>
          <a:ln w="9525">
            <a:noFill/>
            <a:miter lim="800000"/>
            <a:headEnd/>
            <a:tailEnd/>
          </a:ln>
        </p:spPr>
      </p:pic>
      <p:sp>
        <p:nvSpPr>
          <p:cNvPr id="6" name="Título 1"/>
          <p:cNvSpPr txBox="1">
            <a:spLocks/>
          </p:cNvSpPr>
          <p:nvPr/>
        </p:nvSpPr>
        <p:spPr>
          <a:xfrm>
            <a:off x="4590256" y="161863"/>
            <a:ext cx="4374232" cy="458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000" b="1" dirty="0"/>
              <a:t>MATRIZ DE VARIABLES</a:t>
            </a:r>
          </a:p>
        </p:txBody>
      </p:sp>
      <p:sp>
        <p:nvSpPr>
          <p:cNvPr id="5" name="Elipse 2"/>
          <p:cNvSpPr/>
          <p:nvPr/>
        </p:nvSpPr>
        <p:spPr>
          <a:xfrm>
            <a:off x="3995936" y="3048356"/>
            <a:ext cx="2016224" cy="1376858"/>
          </a:xfrm>
          <a:prstGeom prst="ellipse">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600" b="1" dirty="0"/>
              <a:t>ANÁLISIS FINANCIERO</a:t>
            </a:r>
          </a:p>
        </p:txBody>
      </p:sp>
      <p:sp>
        <p:nvSpPr>
          <p:cNvPr id="8" name="Elipse 2"/>
          <p:cNvSpPr/>
          <p:nvPr/>
        </p:nvSpPr>
        <p:spPr>
          <a:xfrm>
            <a:off x="4139950" y="4404188"/>
            <a:ext cx="1722783" cy="1020294"/>
          </a:xfrm>
          <a:prstGeom prst="ellipse">
            <a:avLst/>
          </a:prstGeom>
          <a:solidFill>
            <a:schemeClr val="accent3">
              <a:lumMod val="40000"/>
              <a:lumOff val="6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600" dirty="0"/>
              <a:t>Actividad</a:t>
            </a:r>
          </a:p>
        </p:txBody>
      </p:sp>
      <p:sp>
        <p:nvSpPr>
          <p:cNvPr id="9" name="Elipse 2"/>
          <p:cNvSpPr/>
          <p:nvPr/>
        </p:nvSpPr>
        <p:spPr>
          <a:xfrm>
            <a:off x="5790727" y="3007861"/>
            <a:ext cx="1722783" cy="1069211"/>
          </a:xfrm>
          <a:prstGeom prst="ellipse">
            <a:avLst/>
          </a:prstGeom>
          <a:solidFill>
            <a:schemeClr val="accent3">
              <a:lumMod val="40000"/>
              <a:lumOff val="6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600" dirty="0"/>
              <a:t>Endeudamiento</a:t>
            </a:r>
          </a:p>
        </p:txBody>
      </p:sp>
      <p:sp>
        <p:nvSpPr>
          <p:cNvPr id="10" name="Elipse 2"/>
          <p:cNvSpPr/>
          <p:nvPr/>
        </p:nvSpPr>
        <p:spPr>
          <a:xfrm>
            <a:off x="2448326" y="3007861"/>
            <a:ext cx="1722783" cy="1069211"/>
          </a:xfrm>
          <a:prstGeom prst="ellipse">
            <a:avLst/>
          </a:prstGeom>
          <a:solidFill>
            <a:schemeClr val="accent3">
              <a:lumMod val="40000"/>
              <a:lumOff val="6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600" dirty="0"/>
              <a:t>Rentabilidad</a:t>
            </a:r>
          </a:p>
        </p:txBody>
      </p:sp>
      <p:sp>
        <p:nvSpPr>
          <p:cNvPr id="11" name="Elipse 2"/>
          <p:cNvSpPr/>
          <p:nvPr/>
        </p:nvSpPr>
        <p:spPr>
          <a:xfrm>
            <a:off x="4139951" y="1979176"/>
            <a:ext cx="1722783" cy="1089783"/>
          </a:xfrm>
          <a:prstGeom prst="ellipse">
            <a:avLst/>
          </a:prstGeom>
          <a:solidFill>
            <a:schemeClr val="accent3">
              <a:lumMod val="40000"/>
              <a:lumOff val="6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600" dirty="0"/>
              <a:t>Liquidez</a:t>
            </a:r>
          </a:p>
        </p:txBody>
      </p:sp>
      <p:sp>
        <p:nvSpPr>
          <p:cNvPr id="3" name="2 Elipse"/>
          <p:cNvSpPr/>
          <p:nvPr/>
        </p:nvSpPr>
        <p:spPr>
          <a:xfrm>
            <a:off x="1691680" y="1979177"/>
            <a:ext cx="1224136" cy="1152128"/>
          </a:xfrm>
          <a:prstGeom prst="ellipse">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ROE</a:t>
            </a:r>
            <a:endParaRPr lang="es-ES" sz="1600" dirty="0">
              <a:solidFill>
                <a:schemeClr val="tx1"/>
              </a:solidFill>
            </a:endParaRPr>
          </a:p>
        </p:txBody>
      </p:sp>
      <p:sp>
        <p:nvSpPr>
          <p:cNvPr id="12" name="11 Elipse"/>
          <p:cNvSpPr/>
          <p:nvPr/>
        </p:nvSpPr>
        <p:spPr>
          <a:xfrm>
            <a:off x="1115616" y="3120226"/>
            <a:ext cx="1224136" cy="1152128"/>
          </a:xfrm>
          <a:prstGeom prst="ellipse">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ROA</a:t>
            </a:r>
            <a:endParaRPr lang="es-ES" sz="1600" dirty="0">
              <a:solidFill>
                <a:schemeClr val="tx1"/>
              </a:solidFill>
            </a:endParaRPr>
          </a:p>
        </p:txBody>
      </p:sp>
      <p:sp>
        <p:nvSpPr>
          <p:cNvPr id="13" name="12 Elipse"/>
          <p:cNvSpPr/>
          <p:nvPr/>
        </p:nvSpPr>
        <p:spPr>
          <a:xfrm>
            <a:off x="1978934" y="4082686"/>
            <a:ext cx="1224136" cy="1152128"/>
          </a:xfrm>
          <a:prstGeom prst="ellipse">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Margen Neto</a:t>
            </a:r>
            <a:endParaRPr lang="es-ES" sz="1600" dirty="0">
              <a:solidFill>
                <a:schemeClr val="tx1"/>
              </a:solidFill>
            </a:endParaRPr>
          </a:p>
        </p:txBody>
      </p:sp>
      <p:sp>
        <p:nvSpPr>
          <p:cNvPr id="14" name="13 Elipse"/>
          <p:cNvSpPr/>
          <p:nvPr/>
        </p:nvSpPr>
        <p:spPr>
          <a:xfrm>
            <a:off x="3131840" y="1124744"/>
            <a:ext cx="1224136" cy="1152128"/>
          </a:xfrm>
          <a:prstGeom prst="ellipse">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Capital de Trabajo</a:t>
            </a:r>
            <a:endParaRPr lang="es-ES" sz="1600" dirty="0">
              <a:solidFill>
                <a:schemeClr val="tx1"/>
              </a:solidFill>
            </a:endParaRPr>
          </a:p>
        </p:txBody>
      </p:sp>
      <p:sp>
        <p:nvSpPr>
          <p:cNvPr id="15" name="14 Elipse"/>
          <p:cNvSpPr/>
          <p:nvPr/>
        </p:nvSpPr>
        <p:spPr>
          <a:xfrm>
            <a:off x="4389273" y="620688"/>
            <a:ext cx="1224136" cy="1152128"/>
          </a:xfrm>
          <a:prstGeom prst="ellipse">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Activo Corriente</a:t>
            </a:r>
            <a:endParaRPr lang="es-ES" sz="1600" dirty="0">
              <a:solidFill>
                <a:schemeClr val="tx1"/>
              </a:solidFill>
            </a:endParaRPr>
          </a:p>
        </p:txBody>
      </p:sp>
      <p:sp>
        <p:nvSpPr>
          <p:cNvPr id="16" name="15 Elipse"/>
          <p:cNvSpPr/>
          <p:nvPr/>
        </p:nvSpPr>
        <p:spPr>
          <a:xfrm>
            <a:off x="5665260" y="1196752"/>
            <a:ext cx="1224136" cy="1152128"/>
          </a:xfrm>
          <a:prstGeom prst="ellipse">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Prueba Ácida</a:t>
            </a:r>
            <a:endParaRPr lang="es-ES" sz="1600" dirty="0">
              <a:solidFill>
                <a:schemeClr val="tx1"/>
              </a:solidFill>
            </a:endParaRPr>
          </a:p>
        </p:txBody>
      </p:sp>
      <p:sp>
        <p:nvSpPr>
          <p:cNvPr id="17" name="16 Elipse"/>
          <p:cNvSpPr/>
          <p:nvPr/>
        </p:nvSpPr>
        <p:spPr>
          <a:xfrm>
            <a:off x="3203070" y="5204982"/>
            <a:ext cx="1224136" cy="1152128"/>
          </a:xfrm>
          <a:prstGeom prst="ellipse">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R. C x P</a:t>
            </a:r>
            <a:endParaRPr lang="es-ES" sz="1600" dirty="0">
              <a:solidFill>
                <a:schemeClr val="tx1"/>
              </a:solidFill>
            </a:endParaRPr>
          </a:p>
        </p:txBody>
      </p:sp>
      <p:sp>
        <p:nvSpPr>
          <p:cNvPr id="18" name="17 Elipse"/>
          <p:cNvSpPr/>
          <p:nvPr/>
        </p:nvSpPr>
        <p:spPr>
          <a:xfrm>
            <a:off x="4427206" y="5589240"/>
            <a:ext cx="1224136" cy="1152128"/>
          </a:xfrm>
          <a:prstGeom prst="ellipse">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R. C x C</a:t>
            </a:r>
            <a:endParaRPr lang="es-ES" sz="1600" dirty="0">
              <a:solidFill>
                <a:schemeClr val="tx1"/>
              </a:solidFill>
            </a:endParaRPr>
          </a:p>
        </p:txBody>
      </p:sp>
      <p:sp>
        <p:nvSpPr>
          <p:cNvPr id="19" name="18 Elipse"/>
          <p:cNvSpPr/>
          <p:nvPr/>
        </p:nvSpPr>
        <p:spPr>
          <a:xfrm>
            <a:off x="5665260" y="5144481"/>
            <a:ext cx="1224136" cy="1152128"/>
          </a:xfrm>
          <a:prstGeom prst="ellipse">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R. Inventarios</a:t>
            </a:r>
            <a:endParaRPr lang="es-ES" sz="1600" dirty="0">
              <a:solidFill>
                <a:schemeClr val="tx1"/>
              </a:solidFill>
            </a:endParaRPr>
          </a:p>
        </p:txBody>
      </p:sp>
      <p:sp>
        <p:nvSpPr>
          <p:cNvPr id="20" name="19 Elipse"/>
          <p:cNvSpPr/>
          <p:nvPr/>
        </p:nvSpPr>
        <p:spPr>
          <a:xfrm>
            <a:off x="7092280" y="1968098"/>
            <a:ext cx="1224136" cy="1152128"/>
          </a:xfrm>
          <a:prstGeom prst="ellipse">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Independencia Financiera</a:t>
            </a:r>
            <a:endParaRPr lang="es-ES" sz="1600" dirty="0">
              <a:solidFill>
                <a:schemeClr val="tx1"/>
              </a:solidFill>
            </a:endParaRPr>
          </a:p>
        </p:txBody>
      </p:sp>
      <p:sp>
        <p:nvSpPr>
          <p:cNvPr id="21" name="20 Elipse"/>
          <p:cNvSpPr/>
          <p:nvPr/>
        </p:nvSpPr>
        <p:spPr>
          <a:xfrm>
            <a:off x="7660913" y="3099283"/>
            <a:ext cx="1224136" cy="1152128"/>
          </a:xfrm>
          <a:prstGeom prst="ellipse">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Endeudamiento Total</a:t>
            </a:r>
            <a:endParaRPr lang="es-ES" sz="1600" dirty="0">
              <a:solidFill>
                <a:schemeClr val="tx1"/>
              </a:solidFill>
            </a:endParaRPr>
          </a:p>
        </p:txBody>
      </p:sp>
      <p:sp>
        <p:nvSpPr>
          <p:cNvPr id="22" name="21 Elipse"/>
          <p:cNvSpPr/>
          <p:nvPr/>
        </p:nvSpPr>
        <p:spPr>
          <a:xfrm>
            <a:off x="6708301" y="4082686"/>
            <a:ext cx="1224136" cy="1152128"/>
          </a:xfrm>
          <a:prstGeom prst="ellipse">
            <a:avLst/>
          </a:prstGeom>
          <a:solidFill>
            <a:schemeClr val="accent4">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rPr>
              <a:t>Estructura Corriente</a:t>
            </a:r>
            <a:endParaRPr lang="es-ES" sz="1600" dirty="0">
              <a:solidFill>
                <a:schemeClr val="tx1"/>
              </a:solidFill>
            </a:endParaRPr>
          </a:p>
        </p:txBody>
      </p:sp>
      <p:cxnSp>
        <p:nvCxnSpPr>
          <p:cNvPr id="24" name="23 Conector recto de flecha"/>
          <p:cNvCxnSpPr>
            <a:stCxn id="11" idx="0"/>
            <a:endCxn id="15" idx="4"/>
          </p:cNvCxnSpPr>
          <p:nvPr/>
        </p:nvCxnSpPr>
        <p:spPr>
          <a:xfrm flipH="1" flipV="1">
            <a:off x="5001341" y="1772816"/>
            <a:ext cx="2" cy="20636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a:endCxn id="16" idx="3"/>
          </p:cNvCxnSpPr>
          <p:nvPr/>
        </p:nvCxnSpPr>
        <p:spPr>
          <a:xfrm flipV="1">
            <a:off x="5665260" y="2180155"/>
            <a:ext cx="179271" cy="2470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flipH="1" flipV="1">
            <a:off x="4211960" y="1988840"/>
            <a:ext cx="179270" cy="14401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a:stCxn id="10" idx="1"/>
            <a:endCxn id="3" idx="5"/>
          </p:cNvCxnSpPr>
          <p:nvPr/>
        </p:nvCxnSpPr>
        <p:spPr>
          <a:xfrm flipV="1">
            <a:off x="2700622" y="2962580"/>
            <a:ext cx="35923" cy="2018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a:stCxn id="10" idx="2"/>
            <a:endCxn id="12" idx="6"/>
          </p:cNvCxnSpPr>
          <p:nvPr/>
        </p:nvCxnSpPr>
        <p:spPr>
          <a:xfrm flipH="1">
            <a:off x="2339752" y="3542467"/>
            <a:ext cx="108574" cy="15382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40 Conector recto de flecha"/>
          <p:cNvCxnSpPr/>
          <p:nvPr/>
        </p:nvCxnSpPr>
        <p:spPr>
          <a:xfrm flipH="1">
            <a:off x="2915816" y="4077072"/>
            <a:ext cx="144016" cy="14401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43 Conector recto de flecha"/>
          <p:cNvCxnSpPr>
            <a:stCxn id="8" idx="3"/>
            <a:endCxn id="17" idx="7"/>
          </p:cNvCxnSpPr>
          <p:nvPr/>
        </p:nvCxnSpPr>
        <p:spPr>
          <a:xfrm flipH="1">
            <a:off x="4247935" y="5275063"/>
            <a:ext cx="144311" cy="9864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45 Conector recto de flecha"/>
          <p:cNvCxnSpPr>
            <a:stCxn id="8" idx="4"/>
            <a:endCxn id="18" idx="0"/>
          </p:cNvCxnSpPr>
          <p:nvPr/>
        </p:nvCxnSpPr>
        <p:spPr>
          <a:xfrm>
            <a:off x="5001342" y="5424482"/>
            <a:ext cx="37932" cy="16475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47 Conector recto de flecha"/>
          <p:cNvCxnSpPr>
            <a:endCxn id="19" idx="1"/>
          </p:cNvCxnSpPr>
          <p:nvPr/>
        </p:nvCxnSpPr>
        <p:spPr>
          <a:xfrm>
            <a:off x="5790727" y="5144481"/>
            <a:ext cx="53804" cy="1687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51 Conector recto de flecha"/>
          <p:cNvCxnSpPr>
            <a:endCxn id="22" idx="1"/>
          </p:cNvCxnSpPr>
          <p:nvPr/>
        </p:nvCxnSpPr>
        <p:spPr>
          <a:xfrm>
            <a:off x="6777372" y="4082686"/>
            <a:ext cx="110200" cy="1687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a:stCxn id="9" idx="6"/>
          </p:cNvCxnSpPr>
          <p:nvPr/>
        </p:nvCxnSpPr>
        <p:spPr>
          <a:xfrm>
            <a:off x="7513510" y="3542467"/>
            <a:ext cx="16702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55 Conector recto de flecha"/>
          <p:cNvCxnSpPr>
            <a:stCxn id="9" idx="7"/>
            <a:endCxn id="20" idx="3"/>
          </p:cNvCxnSpPr>
          <p:nvPr/>
        </p:nvCxnSpPr>
        <p:spPr>
          <a:xfrm flipV="1">
            <a:off x="7261214" y="2951501"/>
            <a:ext cx="10337" cy="21294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87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30413" t="20430" r="16141" b="15311"/>
          <a:stretch>
            <a:fillRect/>
          </a:stretch>
        </p:blipFill>
        <p:spPr bwMode="auto">
          <a:xfrm>
            <a:off x="14452" y="103468"/>
            <a:ext cx="9036496" cy="6754532"/>
          </a:xfrm>
          <a:prstGeom prst="rect">
            <a:avLst/>
          </a:prstGeom>
          <a:noFill/>
          <a:ln w="9525">
            <a:noFill/>
            <a:miter lim="800000"/>
            <a:headEnd/>
            <a:tailEnd/>
          </a:ln>
        </p:spPr>
      </p:pic>
      <p:sp>
        <p:nvSpPr>
          <p:cNvPr id="6" name="Título 1"/>
          <p:cNvSpPr txBox="1">
            <a:spLocks/>
          </p:cNvSpPr>
          <p:nvPr/>
        </p:nvSpPr>
        <p:spPr>
          <a:xfrm>
            <a:off x="899592" y="1412776"/>
            <a:ext cx="8151356" cy="4588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3000" b="1" dirty="0"/>
              <a:t>MATRIZ DE OPERACIONALIZACIÓN DE VARIABLES</a:t>
            </a:r>
          </a:p>
        </p:txBody>
      </p:sp>
      <p:graphicFrame>
        <p:nvGraphicFramePr>
          <p:cNvPr id="7" name="6 Tabla"/>
          <p:cNvGraphicFramePr>
            <a:graphicFrameLocks noGrp="1"/>
          </p:cNvGraphicFramePr>
          <p:nvPr>
            <p:extLst>
              <p:ext uri="{D42A27DB-BD31-4B8C-83A1-F6EECF244321}">
                <p14:modId xmlns:p14="http://schemas.microsoft.com/office/powerpoint/2010/main" val="2102886886"/>
              </p:ext>
            </p:extLst>
          </p:nvPr>
        </p:nvGraphicFramePr>
        <p:xfrm>
          <a:off x="1043608" y="1988833"/>
          <a:ext cx="7725543" cy="4608518"/>
        </p:xfrm>
        <a:graphic>
          <a:graphicData uri="http://schemas.openxmlformats.org/drawingml/2006/table">
            <a:tbl>
              <a:tblPr firstRow="1">
                <a:tableStyleId>{3C2FFA5D-87B4-456A-9821-1D502468CF0F}</a:tableStyleId>
              </a:tblPr>
              <a:tblGrid>
                <a:gridCol w="1546067">
                  <a:extLst>
                    <a:ext uri="{9D8B030D-6E8A-4147-A177-3AD203B41FA5}">
                      <a16:colId xmlns:a16="http://schemas.microsoft.com/office/drawing/2014/main" val="20000"/>
                    </a:ext>
                  </a:extLst>
                </a:gridCol>
                <a:gridCol w="1190237">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748879">
                  <a:extLst>
                    <a:ext uri="{9D8B030D-6E8A-4147-A177-3AD203B41FA5}">
                      <a16:colId xmlns:a16="http://schemas.microsoft.com/office/drawing/2014/main" val="20004"/>
                    </a:ext>
                  </a:extLst>
                </a:gridCol>
              </a:tblGrid>
              <a:tr h="596922">
                <a:tc>
                  <a:txBody>
                    <a:bodyPr/>
                    <a:lstStyle/>
                    <a:p>
                      <a:pPr algn="ctr" fontAlgn="ctr"/>
                      <a:r>
                        <a:rPr lang="es-ES" sz="1500" u="none" strike="noStrike" dirty="0">
                          <a:effectLst/>
                        </a:rPr>
                        <a:t>OBJETIVO</a:t>
                      </a:r>
                      <a:endParaRPr lang="es-ES" sz="1500" b="1" i="0" u="none" strike="noStrike" dirty="0">
                        <a:solidFill>
                          <a:srgbClr val="000000"/>
                        </a:solidFill>
                        <a:effectLst/>
                        <a:latin typeface="Calibri"/>
                      </a:endParaRPr>
                    </a:p>
                  </a:txBody>
                  <a:tcPr marL="9510" marR="9510" marT="9510" marB="0" anchor="ctr"/>
                </a:tc>
                <a:tc>
                  <a:txBody>
                    <a:bodyPr/>
                    <a:lstStyle/>
                    <a:p>
                      <a:pPr algn="ctr" fontAlgn="ctr"/>
                      <a:r>
                        <a:rPr lang="es-ES" sz="1500" u="none" strike="noStrike" dirty="0">
                          <a:effectLst/>
                        </a:rPr>
                        <a:t>VARIABLES</a:t>
                      </a:r>
                      <a:endParaRPr lang="es-ES" sz="1500" b="1" i="0" u="none" strike="noStrike" dirty="0">
                        <a:solidFill>
                          <a:srgbClr val="000000"/>
                        </a:solidFill>
                        <a:effectLst/>
                        <a:latin typeface="Calibri"/>
                      </a:endParaRPr>
                    </a:p>
                  </a:txBody>
                  <a:tcPr marL="9510" marR="9510" marT="9510" marB="0" anchor="ctr"/>
                </a:tc>
                <a:tc>
                  <a:txBody>
                    <a:bodyPr/>
                    <a:lstStyle/>
                    <a:p>
                      <a:pPr algn="ctr" fontAlgn="ctr"/>
                      <a:r>
                        <a:rPr lang="es-ES" sz="1500" u="none" strike="noStrike" dirty="0">
                          <a:effectLst/>
                        </a:rPr>
                        <a:t>ITEM</a:t>
                      </a:r>
                      <a:endParaRPr lang="es-ES" sz="1500" b="1" i="0" u="none" strike="noStrike" dirty="0">
                        <a:solidFill>
                          <a:srgbClr val="000000"/>
                        </a:solidFill>
                        <a:effectLst/>
                        <a:latin typeface="Calibri"/>
                      </a:endParaRPr>
                    </a:p>
                  </a:txBody>
                  <a:tcPr marL="9510" marR="9510" marT="9510" marB="0" anchor="ctr"/>
                </a:tc>
                <a:tc>
                  <a:txBody>
                    <a:bodyPr/>
                    <a:lstStyle/>
                    <a:p>
                      <a:pPr algn="ctr" fontAlgn="ctr"/>
                      <a:r>
                        <a:rPr lang="es-ES" sz="1500" u="none" strike="noStrike" dirty="0">
                          <a:effectLst/>
                        </a:rPr>
                        <a:t>TIPO DE INFORMACIÓN</a:t>
                      </a:r>
                      <a:endParaRPr lang="es-ES" sz="1500" b="1" i="0" u="none" strike="noStrike" dirty="0">
                        <a:solidFill>
                          <a:srgbClr val="000000"/>
                        </a:solidFill>
                        <a:effectLst/>
                        <a:latin typeface="Calibri"/>
                      </a:endParaRPr>
                    </a:p>
                  </a:txBody>
                  <a:tcPr marL="9510" marR="9510" marT="9510" marB="0" anchor="ctr"/>
                </a:tc>
                <a:tc>
                  <a:txBody>
                    <a:bodyPr/>
                    <a:lstStyle/>
                    <a:p>
                      <a:pPr algn="ctr" fontAlgn="ctr"/>
                      <a:r>
                        <a:rPr lang="es-ES" sz="1500" u="none" strike="noStrike" dirty="0">
                          <a:effectLst/>
                        </a:rPr>
                        <a:t>INSTRUMENTO</a:t>
                      </a:r>
                      <a:endParaRPr lang="es-ES" sz="1500" b="1" i="0" u="none" strike="noStrike" dirty="0">
                        <a:solidFill>
                          <a:srgbClr val="000000"/>
                        </a:solidFill>
                        <a:effectLst/>
                        <a:latin typeface="Calibri"/>
                      </a:endParaRPr>
                    </a:p>
                  </a:txBody>
                  <a:tcPr marL="9510" marR="9510" marT="9510" marB="0" anchor="ctr"/>
                </a:tc>
                <a:extLst>
                  <a:ext uri="{0D108BD9-81ED-4DB2-BD59-A6C34878D82A}">
                    <a16:rowId xmlns:a16="http://schemas.microsoft.com/office/drawing/2014/main" val="10000"/>
                  </a:ext>
                </a:extLst>
              </a:tr>
              <a:tr h="596922">
                <a:tc rowSpan="6">
                  <a:txBody>
                    <a:bodyPr/>
                    <a:lstStyle/>
                    <a:p>
                      <a:pPr algn="ctr" fontAlgn="ctr"/>
                      <a:r>
                        <a:rPr lang="es-ES" sz="1400" u="none" strike="noStrike" dirty="0">
                          <a:effectLst/>
                        </a:rPr>
                        <a:t>Analizar la incidencia de las políticas económicas sobre las importaciones, en la rentabilidad de las empresas farmacéuticas</a:t>
                      </a:r>
                      <a:endParaRPr lang="es-ES" sz="1400" b="0" i="0" u="none" strike="noStrike" dirty="0">
                        <a:solidFill>
                          <a:srgbClr val="000000"/>
                        </a:solidFill>
                        <a:effectLst/>
                        <a:latin typeface="Calibri"/>
                      </a:endParaRPr>
                    </a:p>
                  </a:txBody>
                  <a:tcPr marL="9510" marR="9510" marT="9510" marB="0" anchor="ctr"/>
                </a:tc>
                <a:tc rowSpan="3">
                  <a:txBody>
                    <a:bodyPr/>
                    <a:lstStyle/>
                    <a:p>
                      <a:pPr algn="ctr" fontAlgn="ctr"/>
                      <a:r>
                        <a:rPr lang="es-ES" sz="1400" u="none" strike="noStrike" dirty="0">
                          <a:effectLst/>
                        </a:rPr>
                        <a:t>Liquidez</a:t>
                      </a:r>
                      <a:endParaRPr lang="es-ES" sz="1400" b="0" i="0" u="none" strike="noStrike" dirty="0">
                        <a:solidFill>
                          <a:srgbClr val="000000"/>
                        </a:solidFill>
                        <a:effectLst/>
                        <a:latin typeface="Calibri"/>
                      </a:endParaRPr>
                    </a:p>
                  </a:txBody>
                  <a:tcPr marL="9510" marR="9510" marT="9510" marB="0" anchor="ctr"/>
                </a:tc>
                <a:tc>
                  <a:txBody>
                    <a:bodyPr/>
                    <a:lstStyle/>
                    <a:p>
                      <a:pPr lvl="0" algn="l" fontAlgn="ctr"/>
                      <a:r>
                        <a:rPr lang="es-ES" sz="1400" u="none" strike="noStrike" dirty="0">
                          <a:effectLst/>
                        </a:rPr>
                        <a:t>  Activo Corriente</a:t>
                      </a:r>
                      <a:endParaRPr lang="es-ES" sz="1400" b="0" i="0" u="none" strike="noStrike" dirty="0">
                        <a:solidFill>
                          <a:srgbClr val="000000"/>
                        </a:solidFill>
                        <a:effectLst/>
                        <a:latin typeface="Calibri"/>
                      </a:endParaRPr>
                    </a:p>
                  </a:txBody>
                  <a:tcPr marL="9510" marR="9510" marT="9510" marB="0" anchor="ctr"/>
                </a:tc>
                <a:tc rowSpan="3">
                  <a:txBody>
                    <a:bodyPr/>
                    <a:lstStyle/>
                    <a:p>
                      <a:pPr algn="ctr" fontAlgn="ctr"/>
                      <a:r>
                        <a:rPr lang="es-ES" sz="1400" u="none" strike="noStrike" dirty="0">
                          <a:effectLst/>
                        </a:rPr>
                        <a:t>Secundaria</a:t>
                      </a:r>
                      <a:endParaRPr lang="es-ES" sz="1400" b="0" i="0" u="none" strike="noStrike" dirty="0">
                        <a:solidFill>
                          <a:srgbClr val="000000"/>
                        </a:solidFill>
                        <a:effectLst/>
                        <a:latin typeface="Calibri"/>
                      </a:endParaRPr>
                    </a:p>
                  </a:txBody>
                  <a:tcPr marL="9510" marR="9510" marT="9510" marB="0" anchor="ctr"/>
                </a:tc>
                <a:tc rowSpan="3">
                  <a:txBody>
                    <a:bodyPr/>
                    <a:lstStyle/>
                    <a:p>
                      <a:pPr algn="ctr" fontAlgn="ctr"/>
                      <a:r>
                        <a:rPr lang="es-ES" sz="1400" u="none" strike="noStrike">
                          <a:effectLst/>
                        </a:rPr>
                        <a:t>Técnica Documental, basada en análisis de estados financieros a través de métodos vertical y horizontal y uso de razones financieras para evaluar la liquidez</a:t>
                      </a:r>
                      <a:br>
                        <a:rPr lang="es-ES" sz="1400" u="none" strike="noStrike">
                          <a:effectLst/>
                        </a:rPr>
                      </a:br>
                      <a:endParaRPr lang="es-ES" sz="1400" b="0" i="0" u="none" strike="noStrike">
                        <a:solidFill>
                          <a:srgbClr val="000000"/>
                        </a:solidFill>
                        <a:effectLst/>
                        <a:latin typeface="Calibri"/>
                      </a:endParaRPr>
                    </a:p>
                  </a:txBody>
                  <a:tcPr marL="9510" marR="9510" marT="9510" marB="0" anchor="ctr"/>
                </a:tc>
                <a:extLst>
                  <a:ext uri="{0D108BD9-81ED-4DB2-BD59-A6C34878D82A}">
                    <a16:rowId xmlns:a16="http://schemas.microsoft.com/office/drawing/2014/main" val="10001"/>
                  </a:ext>
                </a:extLst>
              </a:tr>
              <a:tr h="596922">
                <a:tc vMerge="1">
                  <a:txBody>
                    <a:bodyPr/>
                    <a:lstStyle/>
                    <a:p>
                      <a:endParaRPr lang="es-ES"/>
                    </a:p>
                  </a:txBody>
                  <a:tcPr/>
                </a:tc>
                <a:tc vMerge="1">
                  <a:txBody>
                    <a:bodyPr/>
                    <a:lstStyle/>
                    <a:p>
                      <a:endParaRPr lang="es-ES"/>
                    </a:p>
                  </a:txBody>
                  <a:tcPr/>
                </a:tc>
                <a:tc>
                  <a:txBody>
                    <a:bodyPr/>
                    <a:lstStyle/>
                    <a:p>
                      <a:pPr lvl="0" algn="l" fontAlgn="ctr"/>
                      <a:r>
                        <a:rPr lang="es-ES" sz="1400" u="none" strike="noStrike" dirty="0">
                          <a:effectLst/>
                        </a:rPr>
                        <a:t>  Capital de Trabajo</a:t>
                      </a:r>
                      <a:endParaRPr lang="es-ES" sz="1400" b="0" i="0" u="none" strike="noStrike" dirty="0">
                        <a:solidFill>
                          <a:srgbClr val="000000"/>
                        </a:solidFill>
                        <a:effectLst/>
                        <a:latin typeface="Calibri"/>
                      </a:endParaRPr>
                    </a:p>
                  </a:txBody>
                  <a:tcPr marL="9510" marR="9510" marT="9510" marB="0" anchor="ct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0002"/>
                  </a:ext>
                </a:extLst>
              </a:tr>
              <a:tr h="811954">
                <a:tc vMerge="1">
                  <a:txBody>
                    <a:bodyPr/>
                    <a:lstStyle/>
                    <a:p>
                      <a:endParaRPr lang="es-ES"/>
                    </a:p>
                  </a:txBody>
                  <a:tcPr/>
                </a:tc>
                <a:tc vMerge="1">
                  <a:txBody>
                    <a:bodyPr/>
                    <a:lstStyle/>
                    <a:p>
                      <a:endParaRPr lang="es-ES"/>
                    </a:p>
                  </a:txBody>
                  <a:tcPr/>
                </a:tc>
                <a:tc>
                  <a:txBody>
                    <a:bodyPr/>
                    <a:lstStyle/>
                    <a:p>
                      <a:pPr lvl="0" algn="l" fontAlgn="ctr"/>
                      <a:r>
                        <a:rPr lang="es-ES" sz="1400" u="none" strike="noStrike" dirty="0">
                          <a:effectLst/>
                        </a:rPr>
                        <a:t>  Coeficiente de Liquidez o      </a:t>
                      </a:r>
                    </a:p>
                    <a:p>
                      <a:pPr lvl="0" algn="l" fontAlgn="ctr"/>
                      <a:r>
                        <a:rPr lang="es-ES" sz="1400" u="none" strike="noStrike" dirty="0">
                          <a:effectLst/>
                        </a:rPr>
                        <a:t>  Prueba Acida</a:t>
                      </a:r>
                      <a:endParaRPr lang="es-ES" sz="1400" b="0" i="0" u="none" strike="noStrike" dirty="0">
                        <a:solidFill>
                          <a:srgbClr val="000000"/>
                        </a:solidFill>
                        <a:effectLst/>
                        <a:latin typeface="Calibri"/>
                      </a:endParaRPr>
                    </a:p>
                  </a:txBody>
                  <a:tcPr marL="9510" marR="9510" marT="9510" marB="0" anchor="ct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0003"/>
                  </a:ext>
                </a:extLst>
              </a:tr>
              <a:tr h="596922">
                <a:tc vMerge="1">
                  <a:txBody>
                    <a:bodyPr/>
                    <a:lstStyle/>
                    <a:p>
                      <a:endParaRPr lang="es-ES"/>
                    </a:p>
                  </a:txBody>
                  <a:tcPr/>
                </a:tc>
                <a:tc rowSpan="3">
                  <a:txBody>
                    <a:bodyPr/>
                    <a:lstStyle/>
                    <a:p>
                      <a:pPr algn="ctr" fontAlgn="ctr"/>
                      <a:r>
                        <a:rPr lang="es-ES" sz="1400" u="none" strike="noStrike" dirty="0">
                          <a:effectLst/>
                        </a:rPr>
                        <a:t>Endeudamiento</a:t>
                      </a:r>
                      <a:endParaRPr lang="es-ES" sz="1400" b="0" i="0" u="none" strike="noStrike" dirty="0">
                        <a:solidFill>
                          <a:srgbClr val="000000"/>
                        </a:solidFill>
                        <a:effectLst/>
                        <a:latin typeface="Calibri"/>
                      </a:endParaRPr>
                    </a:p>
                  </a:txBody>
                  <a:tcPr marL="9510" marR="9510" marT="9510" marB="0" anchor="ctr"/>
                </a:tc>
                <a:tc>
                  <a:txBody>
                    <a:bodyPr/>
                    <a:lstStyle/>
                    <a:p>
                      <a:pPr lvl="0" algn="l" fontAlgn="ctr"/>
                      <a:r>
                        <a:rPr lang="es-ES" sz="1400" u="none" strike="noStrike" dirty="0">
                          <a:effectLst/>
                        </a:rPr>
                        <a:t>  Independencia Financiera</a:t>
                      </a:r>
                      <a:endParaRPr lang="es-ES" sz="1400" b="0" i="0" u="none" strike="noStrike" dirty="0">
                        <a:solidFill>
                          <a:srgbClr val="000000"/>
                        </a:solidFill>
                        <a:effectLst/>
                        <a:latin typeface="Calibri"/>
                      </a:endParaRPr>
                    </a:p>
                  </a:txBody>
                  <a:tcPr marL="9510" marR="9510" marT="9510" marB="0" anchor="ctr"/>
                </a:tc>
                <a:tc rowSpan="3">
                  <a:txBody>
                    <a:bodyPr/>
                    <a:lstStyle/>
                    <a:p>
                      <a:pPr algn="ctr" fontAlgn="ctr"/>
                      <a:r>
                        <a:rPr lang="es-ES" sz="1400" u="none" strike="noStrike" dirty="0">
                          <a:effectLst/>
                        </a:rPr>
                        <a:t>Secundaria</a:t>
                      </a:r>
                      <a:endParaRPr lang="es-ES" sz="1400" b="0" i="0" u="none" strike="noStrike" dirty="0">
                        <a:solidFill>
                          <a:srgbClr val="000000"/>
                        </a:solidFill>
                        <a:effectLst/>
                        <a:latin typeface="Calibri"/>
                      </a:endParaRPr>
                    </a:p>
                  </a:txBody>
                  <a:tcPr marL="9510" marR="9510" marT="9510" marB="0" anchor="ctr"/>
                </a:tc>
                <a:tc rowSpan="3">
                  <a:txBody>
                    <a:bodyPr/>
                    <a:lstStyle/>
                    <a:p>
                      <a:pPr algn="ctr" fontAlgn="ctr"/>
                      <a:r>
                        <a:rPr lang="es-ES" sz="1400" u="none" strike="noStrike" dirty="0">
                          <a:effectLst/>
                        </a:rPr>
                        <a:t>Técnica Documental, basada en análisis de estados financieros a través de métodos vertical y horizontal y uso de razones financieras para evaluar el endeudamiento</a:t>
                      </a:r>
                      <a:br>
                        <a:rPr lang="es-ES" sz="1400" u="none" strike="noStrike" dirty="0">
                          <a:effectLst/>
                        </a:rPr>
                      </a:br>
                      <a:endParaRPr lang="es-ES" sz="1400" b="0" i="0" u="none" strike="noStrike" dirty="0">
                        <a:solidFill>
                          <a:srgbClr val="000000"/>
                        </a:solidFill>
                        <a:effectLst/>
                        <a:latin typeface="Calibri"/>
                      </a:endParaRPr>
                    </a:p>
                  </a:txBody>
                  <a:tcPr marL="9510" marR="9510" marT="9510" marB="0" anchor="ctr"/>
                </a:tc>
                <a:extLst>
                  <a:ext uri="{0D108BD9-81ED-4DB2-BD59-A6C34878D82A}">
                    <a16:rowId xmlns:a16="http://schemas.microsoft.com/office/drawing/2014/main" val="10004"/>
                  </a:ext>
                </a:extLst>
              </a:tr>
              <a:tr h="596922">
                <a:tc vMerge="1">
                  <a:txBody>
                    <a:bodyPr/>
                    <a:lstStyle/>
                    <a:p>
                      <a:endParaRPr lang="es-ES"/>
                    </a:p>
                  </a:txBody>
                  <a:tcPr/>
                </a:tc>
                <a:tc vMerge="1">
                  <a:txBody>
                    <a:bodyPr/>
                    <a:lstStyle/>
                    <a:p>
                      <a:endParaRPr lang="es-ES"/>
                    </a:p>
                  </a:txBody>
                  <a:tcPr/>
                </a:tc>
                <a:tc>
                  <a:txBody>
                    <a:bodyPr/>
                    <a:lstStyle/>
                    <a:p>
                      <a:pPr lvl="0" algn="l" fontAlgn="ctr"/>
                      <a:r>
                        <a:rPr lang="es-ES" sz="1400" u="none" strike="noStrike" dirty="0">
                          <a:effectLst/>
                        </a:rPr>
                        <a:t>  Endeudamiento Total</a:t>
                      </a:r>
                      <a:endParaRPr lang="es-ES" sz="1400" b="0" i="0" u="none" strike="noStrike" dirty="0">
                        <a:solidFill>
                          <a:srgbClr val="000000"/>
                        </a:solidFill>
                        <a:effectLst/>
                        <a:latin typeface="Calibri"/>
                      </a:endParaRPr>
                    </a:p>
                  </a:txBody>
                  <a:tcPr marL="9510" marR="9510" marT="9510" marB="0" anchor="ct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0005"/>
                  </a:ext>
                </a:extLst>
              </a:tr>
              <a:tr h="811954">
                <a:tc vMerge="1">
                  <a:txBody>
                    <a:bodyPr/>
                    <a:lstStyle/>
                    <a:p>
                      <a:endParaRPr lang="es-ES"/>
                    </a:p>
                  </a:txBody>
                  <a:tcPr/>
                </a:tc>
                <a:tc vMerge="1">
                  <a:txBody>
                    <a:bodyPr/>
                    <a:lstStyle/>
                    <a:p>
                      <a:endParaRPr lang="es-ES"/>
                    </a:p>
                  </a:txBody>
                  <a:tcPr/>
                </a:tc>
                <a:tc>
                  <a:txBody>
                    <a:bodyPr/>
                    <a:lstStyle/>
                    <a:p>
                      <a:pPr lvl="0" algn="l" fontAlgn="ctr"/>
                      <a:r>
                        <a:rPr lang="es-ES" sz="1400" u="none" strike="noStrike" dirty="0">
                          <a:effectLst/>
                        </a:rPr>
                        <a:t>  Estructura Corriente</a:t>
                      </a:r>
                      <a:endParaRPr lang="es-ES" sz="1400" b="0" i="0" u="none" strike="noStrike" dirty="0">
                        <a:solidFill>
                          <a:srgbClr val="000000"/>
                        </a:solidFill>
                        <a:effectLst/>
                        <a:latin typeface="Calibri"/>
                      </a:endParaRPr>
                    </a:p>
                  </a:txBody>
                  <a:tcPr marL="9510" marR="9510" marT="9510" marB="0" anchor="ct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9714502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1080</TotalTime>
  <Words>1339</Words>
  <Application>Microsoft Office PowerPoint</Application>
  <PresentationFormat>Presentación en pantalla (4:3)</PresentationFormat>
  <Paragraphs>246</Paragraphs>
  <Slides>33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33</vt:i4>
      </vt:variant>
    </vt:vector>
  </HeadingPairs>
  <TitlesOfParts>
    <vt:vector size="37"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Mayra Guambuguete</dc:creator>
  <cp:lastModifiedBy>Jorge Chuva</cp:lastModifiedBy>
  <cp:revision>35</cp:revision>
  <dcterms:created xsi:type="dcterms:W3CDTF">2018-06-06T01:34:41Z</dcterms:created>
  <dcterms:modified xsi:type="dcterms:W3CDTF">2018-07-10T13:08:35Z</dcterms:modified>
</cp:coreProperties>
</file>