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35"/>
  </p:notesMasterIdLst>
  <p:sldIdLst>
    <p:sldId id="256" r:id="rId2"/>
    <p:sldId id="287" r:id="rId3"/>
    <p:sldId id="312" r:id="rId4"/>
    <p:sldId id="313" r:id="rId5"/>
    <p:sldId id="260" r:id="rId6"/>
    <p:sldId id="314" r:id="rId7"/>
    <p:sldId id="308" r:id="rId8"/>
    <p:sldId id="259" r:id="rId9"/>
    <p:sldId id="315" r:id="rId10"/>
    <p:sldId id="264" r:id="rId11"/>
    <p:sldId id="316" r:id="rId12"/>
    <p:sldId id="261" r:id="rId13"/>
    <p:sldId id="294" r:id="rId14"/>
    <p:sldId id="265" r:id="rId15"/>
    <p:sldId id="269" r:id="rId16"/>
    <p:sldId id="295" r:id="rId17"/>
    <p:sldId id="270" r:id="rId18"/>
    <p:sldId id="296" r:id="rId19"/>
    <p:sldId id="317" r:id="rId20"/>
    <p:sldId id="268" r:id="rId21"/>
    <p:sldId id="337" r:id="rId22"/>
    <p:sldId id="272" r:id="rId23"/>
    <p:sldId id="275" r:id="rId24"/>
    <p:sldId id="297" r:id="rId25"/>
    <p:sldId id="279" r:id="rId26"/>
    <p:sldId id="300" r:id="rId27"/>
    <p:sldId id="318" r:id="rId28"/>
    <p:sldId id="285" r:id="rId29"/>
    <p:sldId id="286" r:id="rId30"/>
    <p:sldId id="319" r:id="rId31"/>
    <p:sldId id="290" r:id="rId32"/>
    <p:sldId id="306" r:id="rId33"/>
    <p:sldId id="291" r:id="rId3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75" d="100"/>
          <a:sy n="75" d="100"/>
        </p:scale>
        <p:origin x="-4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INDICADORES OPERACIONALES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"/>
                  <c:y val="-2.045454545454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936889009866074E-3"/>
                  <c:y val="-3.63636363636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768087423494809E-17"/>
                  <c:y val="-3.63636363636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4545454545454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55822306906251E-3"/>
                  <c:y val="-2.954545454545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810667029598222E-3"/>
                  <c:y val="-3.181818181818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Hoja5!$B$3:$C$8</c:f>
              <c:multiLvlStrCache>
                <c:ptCount val="6"/>
                <c:lvl>
                  <c:pt idx="0">
                    <c:v>SISTEMA FINANCIERO</c:v>
                  </c:pt>
                  <c:pt idx="1">
                    <c:v> COACS</c:v>
                  </c:pt>
                  <c:pt idx="2">
                    <c:v>SISTEMA FINANCIERO</c:v>
                  </c:pt>
                  <c:pt idx="3">
                    <c:v>COACS</c:v>
                  </c:pt>
                  <c:pt idx="4">
                    <c:v> SISTEMA FINANCIERO</c:v>
                  </c:pt>
                  <c:pt idx="5">
                    <c:v>COACS</c:v>
                  </c:pt>
                </c:lvl>
                <c:lvl>
                  <c:pt idx="0">
                    <c:v>ACTIVOS</c:v>
                  </c:pt>
                  <c:pt idx="2">
                    <c:v>CAPTACIONES</c:v>
                  </c:pt>
                  <c:pt idx="4">
                    <c:v>CAPITAL</c:v>
                  </c:pt>
                </c:lvl>
              </c:multiLvlStrCache>
            </c:multiLvlStrRef>
          </c:cat>
          <c:val>
            <c:numRef>
              <c:f>Hoja5!$D$3:$D$8</c:f>
              <c:numCache>
                <c:formatCode>0.0%</c:formatCode>
                <c:ptCount val="6"/>
                <c:pt idx="0">
                  <c:v>0.78600000000000003</c:v>
                </c:pt>
                <c:pt idx="1">
                  <c:v>0.214</c:v>
                </c:pt>
                <c:pt idx="2">
                  <c:v>0.76300000000000001</c:v>
                </c:pt>
                <c:pt idx="3">
                  <c:v>0.23699999999999999</c:v>
                </c:pt>
                <c:pt idx="4">
                  <c:v>0.96399999999999997</c:v>
                </c:pt>
                <c:pt idx="5">
                  <c:v>3.5999999999999997E-2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211776"/>
        <c:axId val="83225216"/>
        <c:axId val="0"/>
      </c:bar3DChart>
      <c:catAx>
        <c:axId val="83211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83225216"/>
        <c:crosses val="autoZero"/>
        <c:auto val="1"/>
        <c:lblAlgn val="ctr"/>
        <c:lblOffset val="100"/>
        <c:noMultiLvlLbl val="0"/>
      </c:catAx>
      <c:valAx>
        <c:axId val="8322521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321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ESTRUCTURA DE LA CARTERA DE LAS COACS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BFC0DB"/>
              </a:solidFill>
            </c:spPr>
          </c:dPt>
          <c:dPt>
            <c:idx val="1"/>
            <c:invertIfNegative val="0"/>
            <c:bubble3D val="0"/>
            <c:spPr>
              <a:solidFill>
                <a:srgbClr val="CCFF99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C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CCCCFF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1.1330730251884295E-17"/>
                  <c:y val="-2.298850574712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44375772558714E-3"/>
                  <c:y val="-3.2183908045977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721878862794026E-3"/>
                  <c:y val="-3.4482758620689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08281829419036E-3"/>
                  <c:y val="-2.528735632183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9885057471264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360939431396785E-3"/>
                  <c:y val="-2.7586206896551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Hoja7!$B$3:$C$8</c:f>
              <c:multiLvlStrCache>
                <c:ptCount val="6"/>
                <c:lvl>
                  <c:pt idx="0">
                    <c:v>CONSUMO </c:v>
                  </c:pt>
                  <c:pt idx="1">
                    <c:v>MICROCRÉDITO</c:v>
                  </c:pt>
                  <c:pt idx="2">
                    <c:v>COMERCIAL</c:v>
                  </c:pt>
                  <c:pt idx="3">
                    <c:v>CARTERA POR VENCER</c:v>
                  </c:pt>
                  <c:pt idx="4">
                    <c:v>CARTERA QUE NO DEVENGA INTERÉS</c:v>
                  </c:pt>
                  <c:pt idx="5">
                    <c:v>CARTERA VENCIDA</c:v>
                  </c:pt>
                </c:lvl>
                <c:lvl>
                  <c:pt idx="0">
                    <c:v>SEGMENTO</c:v>
                  </c:pt>
                  <c:pt idx="3">
                    <c:v>ESTADO DE LA AFECTACIÓN</c:v>
                  </c:pt>
                </c:lvl>
              </c:multiLvlStrCache>
            </c:multiLvlStrRef>
          </c:cat>
          <c:val>
            <c:numRef>
              <c:f>Hoja7!$D$3:$D$8</c:f>
              <c:numCache>
                <c:formatCode>0.0%</c:formatCode>
                <c:ptCount val="6"/>
                <c:pt idx="0">
                  <c:v>0.51</c:v>
                </c:pt>
                <c:pt idx="1">
                  <c:v>0.40799999999999997</c:v>
                </c:pt>
                <c:pt idx="2">
                  <c:v>2.5000000000000001E-2</c:v>
                </c:pt>
                <c:pt idx="3">
                  <c:v>0.92600000000000005</c:v>
                </c:pt>
                <c:pt idx="4">
                  <c:v>0.04</c:v>
                </c:pt>
                <c:pt idx="5">
                  <c:v>3.4000000000000002E-2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215040"/>
        <c:axId val="100224000"/>
        <c:axId val="0"/>
      </c:bar3DChart>
      <c:catAx>
        <c:axId val="1002150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00224000"/>
        <c:crosses val="autoZero"/>
        <c:auto val="1"/>
        <c:lblAlgn val="ctr"/>
        <c:lblOffset val="100"/>
        <c:noMultiLvlLbl val="0"/>
      </c:catAx>
      <c:valAx>
        <c:axId val="10022400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021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MOROSIDAD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C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E5E7"/>
              </a:solidFill>
            </c:spPr>
          </c:dPt>
          <c:dPt>
            <c:idx val="4"/>
            <c:invertIfNegative val="0"/>
            <c:bubble3D val="0"/>
            <c:spPr>
              <a:solidFill>
                <a:srgbClr val="CCFF99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BFC0DB"/>
              </a:solidFill>
            </c:spPr>
          </c:dPt>
          <c:dPt>
            <c:idx val="7"/>
            <c:invertIfNegative val="0"/>
            <c:bubble3D val="0"/>
            <c:spPr>
              <a:solidFill>
                <a:srgbClr val="DA4236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cat>
            <c:multiLvlStrRef>
              <c:f>Hoja7!$B$46:$C$55</c:f>
              <c:multiLvlStrCache>
                <c:ptCount val="10"/>
                <c:lvl>
                  <c:pt idx="0">
                    <c:v>POR VENCER</c:v>
                  </c:pt>
                  <c:pt idx="1">
                    <c:v>NO DEVENGA INTERÉS</c:v>
                  </c:pt>
                  <c:pt idx="2">
                    <c:v>VENCIDA</c:v>
                  </c:pt>
                  <c:pt idx="3">
                    <c:v>Provisión cartera refinanciada microcrédito</c:v>
                  </c:pt>
                  <c:pt idx="4">
                    <c:v>Provisión cartera reestructurada microcrédito</c:v>
                  </c:pt>
                  <c:pt idx="5">
                    <c:v>Provisión genérica por tecnología crediticia cartera de microcrédito</c:v>
                  </c:pt>
                  <c:pt idx="6">
                    <c:v>Provisión genérica voluntaria cartera microcrédito</c:v>
                  </c:pt>
                  <c:pt idx="7">
                    <c:v>Intereses de cartera de créditos de consumo prioritario</c:v>
                  </c:pt>
                  <c:pt idx="8">
                    <c:v>Intereses de cartera de crédito inmobiliario</c:v>
                  </c:pt>
                  <c:pt idx="9">
                    <c:v>Intereses de cartera de microcrédito</c:v>
                  </c:pt>
                </c:lvl>
                <c:lvl>
                  <c:pt idx="0">
                    <c:v>ESTRUCTURA</c:v>
                  </c:pt>
                  <c:pt idx="3">
                    <c:v>PROVISIONES</c:v>
                  </c:pt>
                  <c:pt idx="7">
                    <c:v>INTERÉS POR COBRAR</c:v>
                  </c:pt>
                </c:lvl>
              </c:multiLvlStrCache>
            </c:multiLvlStrRef>
          </c:cat>
          <c:val>
            <c:numRef>
              <c:f>Hoja7!$D$46:$D$55</c:f>
              <c:numCache>
                <c:formatCode>0.0%</c:formatCode>
                <c:ptCount val="10"/>
                <c:pt idx="0">
                  <c:v>0.92400000000000004</c:v>
                </c:pt>
                <c:pt idx="1">
                  <c:v>4.3999999999999997E-2</c:v>
                </c:pt>
                <c:pt idx="2">
                  <c:v>3.2000000000000001E-2</c:v>
                </c:pt>
                <c:pt idx="3">
                  <c:v>5.0000000000000001E-3</c:v>
                </c:pt>
                <c:pt idx="4">
                  <c:v>0.02</c:v>
                </c:pt>
                <c:pt idx="5">
                  <c:v>0.91800000000000004</c:v>
                </c:pt>
                <c:pt idx="6">
                  <c:v>5.6000000000000001E-2</c:v>
                </c:pt>
                <c:pt idx="7">
                  <c:v>0.53200000000000003</c:v>
                </c:pt>
                <c:pt idx="8">
                  <c:v>2.9000000000000001E-2</c:v>
                </c:pt>
                <c:pt idx="9">
                  <c:v>0.379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876864"/>
        <c:axId val="101878400"/>
        <c:axId val="0"/>
      </c:bar3DChart>
      <c:catAx>
        <c:axId val="101876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101878400"/>
        <c:crosses val="autoZero"/>
        <c:auto val="1"/>
        <c:lblAlgn val="ctr"/>
        <c:lblOffset val="100"/>
        <c:noMultiLvlLbl val="0"/>
      </c:catAx>
      <c:valAx>
        <c:axId val="10187840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187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AEE38-CD05-4757-907D-E3780DA2A7D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S"/>
        </a:p>
      </dgm:t>
    </dgm:pt>
    <dgm:pt modelId="{5DBDA88C-2CBB-4831-81A7-42E2B0AAEBBF}">
      <dgm:prSet phldrT="[Texto]" custT="1"/>
      <dgm:spPr/>
      <dgm:t>
        <a:bodyPr/>
        <a:lstStyle/>
        <a:p>
          <a:pPr algn="just"/>
          <a:r>
            <a:rPr lang="es-ES" sz="1800" dirty="0" smtClean="0"/>
            <a:t> Disminuyendo  la rentabilidad el incumplimiento en el pago de sus obligaciones financieras provocando el riesgo de liquidez y por ende afectando sus resultados financieros .</a:t>
          </a:r>
          <a:endParaRPr lang="es-US" sz="1800" dirty="0"/>
        </a:p>
      </dgm:t>
    </dgm:pt>
    <dgm:pt modelId="{478AB86F-BA4E-4E3A-99DC-BAE0546B3706}" type="parTrans" cxnId="{CD661EA6-5C8C-4840-9AA3-9A45D29CA756}">
      <dgm:prSet/>
      <dgm:spPr/>
      <dgm:t>
        <a:bodyPr/>
        <a:lstStyle/>
        <a:p>
          <a:pPr algn="just"/>
          <a:endParaRPr lang="es-US" sz="1800"/>
        </a:p>
      </dgm:t>
    </dgm:pt>
    <dgm:pt modelId="{169929E1-6116-4C0F-B299-AA289DC9096D}" type="sibTrans" cxnId="{CD661EA6-5C8C-4840-9AA3-9A45D29CA756}">
      <dgm:prSet/>
      <dgm:spPr/>
      <dgm:t>
        <a:bodyPr/>
        <a:lstStyle/>
        <a:p>
          <a:pPr algn="just"/>
          <a:endParaRPr lang="es-US" sz="1800"/>
        </a:p>
      </dgm:t>
    </dgm:pt>
    <dgm:pt modelId="{4320B008-74F1-4BB3-B7AD-3F000285CEF3}">
      <dgm:prSet phldrT="[Texto]" custT="1"/>
      <dgm:spPr/>
      <dgm:t>
        <a:bodyPr/>
        <a:lstStyle/>
        <a:p>
          <a:pPr algn="just"/>
          <a:r>
            <a:rPr lang="es-ES" sz="1800" dirty="0" smtClean="0"/>
            <a:t>El manejo de la Cartera de Crédito, que va atado al indicador de morosidad</a:t>
          </a:r>
          <a:endParaRPr lang="es-US" sz="1800" dirty="0"/>
        </a:p>
      </dgm:t>
    </dgm:pt>
    <dgm:pt modelId="{E8A02B6B-5B88-4304-A285-CFC7CA9E11D4}" type="parTrans" cxnId="{CE3FC27F-7223-4CE4-9D0A-DAFEC822F3AF}">
      <dgm:prSet/>
      <dgm:spPr/>
      <dgm:t>
        <a:bodyPr/>
        <a:lstStyle/>
        <a:p>
          <a:pPr algn="just"/>
          <a:endParaRPr lang="es-US" sz="1800"/>
        </a:p>
      </dgm:t>
    </dgm:pt>
    <dgm:pt modelId="{99721652-17B3-4C7B-86B1-076EFF2EA05A}" type="sibTrans" cxnId="{CE3FC27F-7223-4CE4-9D0A-DAFEC822F3AF}">
      <dgm:prSet/>
      <dgm:spPr/>
      <dgm:t>
        <a:bodyPr/>
        <a:lstStyle/>
        <a:p>
          <a:pPr algn="just"/>
          <a:endParaRPr lang="es-US" sz="1800"/>
        </a:p>
      </dgm:t>
    </dgm:pt>
    <dgm:pt modelId="{6AEF1719-9A57-45B5-A53A-57683E8578C5}">
      <dgm:prSet phldrT="[Texto]" custT="1"/>
      <dgm:spPr/>
      <dgm:t>
        <a:bodyPr/>
        <a:lstStyle/>
        <a:p>
          <a:pPr algn="just"/>
          <a:r>
            <a:rPr lang="es-ES" sz="1800" dirty="0" smtClean="0"/>
            <a:t>Las Cooperativas del segmento 1 se ven afectadas por la falta de puntualidad o retraso en la cancelación de compromisos financieros adquiridos por sus clientes</a:t>
          </a:r>
          <a:endParaRPr lang="es-US" sz="1800" dirty="0"/>
        </a:p>
      </dgm:t>
    </dgm:pt>
    <dgm:pt modelId="{06BA0995-E830-4C76-BDBF-9EF5944E5CDF}" type="parTrans" cxnId="{EFA417EA-9766-4896-98C8-6F68A5B67F97}">
      <dgm:prSet/>
      <dgm:spPr/>
      <dgm:t>
        <a:bodyPr/>
        <a:lstStyle/>
        <a:p>
          <a:pPr algn="just"/>
          <a:endParaRPr lang="es-US" sz="1800"/>
        </a:p>
      </dgm:t>
    </dgm:pt>
    <dgm:pt modelId="{8B5FF588-EE6B-462D-98C8-93D102C595DA}" type="sibTrans" cxnId="{EFA417EA-9766-4896-98C8-6F68A5B67F97}">
      <dgm:prSet/>
      <dgm:spPr/>
      <dgm:t>
        <a:bodyPr/>
        <a:lstStyle/>
        <a:p>
          <a:pPr algn="just"/>
          <a:endParaRPr lang="es-US" sz="1800"/>
        </a:p>
      </dgm:t>
    </dgm:pt>
    <dgm:pt modelId="{B8EA53A8-A6E0-4C19-8C4C-5E590A8C78FF}">
      <dgm:prSet phldrT="[Texto]" custT="1"/>
      <dgm:spPr/>
      <dgm:t>
        <a:bodyPr/>
        <a:lstStyle/>
        <a:p>
          <a:pPr algn="just"/>
          <a:r>
            <a:rPr lang="es-ES" sz="1800" dirty="0" smtClean="0"/>
            <a:t>El microcrédito en el Ecuador puede ser observado como una de las principales fuentes y estímulo financiero</a:t>
          </a:r>
          <a:endParaRPr lang="es-US" sz="1800" dirty="0"/>
        </a:p>
      </dgm:t>
    </dgm:pt>
    <dgm:pt modelId="{075DF190-97C7-4313-B73E-EC23E9400545}" type="parTrans" cxnId="{9863BDA7-1092-4DB6-80A5-7A68B4174BB5}">
      <dgm:prSet/>
      <dgm:spPr/>
      <dgm:t>
        <a:bodyPr/>
        <a:lstStyle/>
        <a:p>
          <a:pPr algn="just"/>
          <a:endParaRPr lang="es-US" sz="1800"/>
        </a:p>
      </dgm:t>
    </dgm:pt>
    <dgm:pt modelId="{344EECE8-3FCF-449E-B2A8-E2AD1B6F6C3B}" type="sibTrans" cxnId="{9863BDA7-1092-4DB6-80A5-7A68B4174BB5}">
      <dgm:prSet/>
      <dgm:spPr/>
      <dgm:t>
        <a:bodyPr/>
        <a:lstStyle/>
        <a:p>
          <a:pPr algn="just"/>
          <a:endParaRPr lang="es-US" sz="1800"/>
        </a:p>
      </dgm:t>
    </dgm:pt>
    <dgm:pt modelId="{36BDC388-5463-426A-8237-6A2765C8320E}" type="pres">
      <dgm:prSet presAssocID="{AAEAEE38-CD05-4757-907D-E3780DA2A7D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US"/>
        </a:p>
      </dgm:t>
    </dgm:pt>
    <dgm:pt modelId="{04C84755-6ED4-418C-98FB-B035E72826F2}" type="pres">
      <dgm:prSet presAssocID="{5DBDA88C-2CBB-4831-81A7-42E2B0AAEBBF}" presName="composite" presStyleCnt="0"/>
      <dgm:spPr/>
    </dgm:pt>
    <dgm:pt modelId="{6F3F3D78-F241-4737-9D6F-440D5EFFD803}" type="pres">
      <dgm:prSet presAssocID="{5DBDA88C-2CBB-4831-81A7-42E2B0AAEBBF}" presName="LShape" presStyleLbl="alignNode1" presStyleIdx="0" presStyleCnt="7" custLinFactNeighborX="3267" custLinFactNeighborY="-41898"/>
      <dgm:spPr/>
    </dgm:pt>
    <dgm:pt modelId="{F3BB7BB2-56F6-4C7B-BEB6-3463AEA700B4}" type="pres">
      <dgm:prSet presAssocID="{5DBDA88C-2CBB-4831-81A7-42E2B0AAEBBF}" presName="ParentText" presStyleLbl="revTx" presStyleIdx="0" presStyleCnt="4" custLinFactNeighborX="-2188" custLinFactNeighborY="-293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C576828F-B4A6-497A-AEEE-224C3F9367FC}" type="pres">
      <dgm:prSet presAssocID="{5DBDA88C-2CBB-4831-81A7-42E2B0AAEBBF}" presName="Triangle" presStyleLbl="alignNode1" presStyleIdx="1" presStyleCnt="7" custLinFactY="-59413" custLinFactNeighborX="0" custLinFactNeighborY="-100000"/>
      <dgm:spPr/>
    </dgm:pt>
    <dgm:pt modelId="{3F4F7E12-FD1D-4B60-AD7F-A1C1848A0E6A}" type="pres">
      <dgm:prSet presAssocID="{169929E1-6116-4C0F-B299-AA289DC9096D}" presName="sibTrans" presStyleCnt="0"/>
      <dgm:spPr/>
    </dgm:pt>
    <dgm:pt modelId="{F059295B-4358-45EE-9333-3F4C8047871B}" type="pres">
      <dgm:prSet presAssocID="{169929E1-6116-4C0F-B299-AA289DC9096D}" presName="space" presStyleCnt="0"/>
      <dgm:spPr/>
    </dgm:pt>
    <dgm:pt modelId="{3FD0A44F-7750-4A35-8D8E-13A05D695748}" type="pres">
      <dgm:prSet presAssocID="{4320B008-74F1-4BB3-B7AD-3F000285CEF3}" presName="composite" presStyleCnt="0"/>
      <dgm:spPr/>
    </dgm:pt>
    <dgm:pt modelId="{8352878F-F699-43CF-9F1F-A1D0996E3B04}" type="pres">
      <dgm:prSet presAssocID="{4320B008-74F1-4BB3-B7AD-3F000285CEF3}" presName="LShape" presStyleLbl="alignNode1" presStyleIdx="2" presStyleCnt="7"/>
      <dgm:spPr/>
    </dgm:pt>
    <dgm:pt modelId="{D4FBB53B-372C-4A42-973F-6B29B89B7952}" type="pres">
      <dgm:prSet presAssocID="{4320B008-74F1-4BB3-B7AD-3F000285CEF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69C369C-0D9C-4341-8635-148406B9874A}" type="pres">
      <dgm:prSet presAssocID="{4320B008-74F1-4BB3-B7AD-3F000285CEF3}" presName="Triangle" presStyleLbl="alignNode1" presStyleIdx="3" presStyleCnt="7"/>
      <dgm:spPr/>
    </dgm:pt>
    <dgm:pt modelId="{1F287E51-62D7-44A2-9C7A-702F56FF48C1}" type="pres">
      <dgm:prSet presAssocID="{99721652-17B3-4C7B-86B1-076EFF2EA05A}" presName="sibTrans" presStyleCnt="0"/>
      <dgm:spPr/>
    </dgm:pt>
    <dgm:pt modelId="{EB69FA0B-1DA9-4C5B-A534-84D1A436C602}" type="pres">
      <dgm:prSet presAssocID="{99721652-17B3-4C7B-86B1-076EFF2EA05A}" presName="space" presStyleCnt="0"/>
      <dgm:spPr/>
    </dgm:pt>
    <dgm:pt modelId="{54FAFB62-7835-4327-9B5F-ABD2D91E8C6B}" type="pres">
      <dgm:prSet presAssocID="{6AEF1719-9A57-45B5-A53A-57683E8578C5}" presName="composite" presStyleCnt="0"/>
      <dgm:spPr/>
    </dgm:pt>
    <dgm:pt modelId="{2E971E19-AE04-49CB-B2C5-A69586B13AC1}" type="pres">
      <dgm:prSet presAssocID="{6AEF1719-9A57-45B5-A53A-57683E8578C5}" presName="LShape" presStyleLbl="alignNode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1B1012-903B-4C1E-8264-1050DAC65029}" type="pres">
      <dgm:prSet presAssocID="{6AEF1719-9A57-45B5-A53A-57683E8578C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EAFDAB24-70D3-4ED7-9B04-681DC66D875D}" type="pres">
      <dgm:prSet presAssocID="{6AEF1719-9A57-45B5-A53A-57683E8578C5}" presName="Triangle" presStyleLbl="alignNode1" presStyleIdx="5" presStyleCnt="7"/>
      <dgm:spPr/>
    </dgm:pt>
    <dgm:pt modelId="{6813CFA2-AC10-4869-993B-0FFF7E6692BD}" type="pres">
      <dgm:prSet presAssocID="{8B5FF588-EE6B-462D-98C8-93D102C595DA}" presName="sibTrans" presStyleCnt="0"/>
      <dgm:spPr/>
    </dgm:pt>
    <dgm:pt modelId="{895FA4B7-6E6C-4E1B-B171-5A6277EE74EF}" type="pres">
      <dgm:prSet presAssocID="{8B5FF588-EE6B-462D-98C8-93D102C595DA}" presName="space" presStyleCnt="0"/>
      <dgm:spPr/>
    </dgm:pt>
    <dgm:pt modelId="{A23FBD55-C7EC-424E-913B-B2B6CE9195C0}" type="pres">
      <dgm:prSet presAssocID="{B8EA53A8-A6E0-4C19-8C4C-5E590A8C78FF}" presName="composite" presStyleCnt="0"/>
      <dgm:spPr/>
    </dgm:pt>
    <dgm:pt modelId="{8CB6E26E-7124-483A-9B9B-EA5E37A5C274}" type="pres">
      <dgm:prSet presAssocID="{B8EA53A8-A6E0-4C19-8C4C-5E590A8C78FF}" presName="LShape" presStyleLbl="alignNode1" presStyleIdx="6" presStyleCnt="7"/>
      <dgm:spPr/>
    </dgm:pt>
    <dgm:pt modelId="{29E7980B-883B-497D-B9F8-48DBCA93D05C}" type="pres">
      <dgm:prSet presAssocID="{B8EA53A8-A6E0-4C19-8C4C-5E590A8C78F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9863BDA7-1092-4DB6-80A5-7A68B4174BB5}" srcId="{AAEAEE38-CD05-4757-907D-E3780DA2A7DD}" destId="{B8EA53A8-A6E0-4C19-8C4C-5E590A8C78FF}" srcOrd="3" destOrd="0" parTransId="{075DF190-97C7-4313-B73E-EC23E9400545}" sibTransId="{344EECE8-3FCF-449E-B2A8-E2AD1B6F6C3B}"/>
    <dgm:cxn modelId="{E2E5FEA0-CD20-4D7C-B047-86B5B150D101}" type="presOf" srcId="{5DBDA88C-2CBB-4831-81A7-42E2B0AAEBBF}" destId="{F3BB7BB2-56F6-4C7B-BEB6-3463AEA700B4}" srcOrd="0" destOrd="0" presId="urn:microsoft.com/office/officeart/2009/3/layout/StepUpProcess"/>
    <dgm:cxn modelId="{EFA417EA-9766-4896-98C8-6F68A5B67F97}" srcId="{AAEAEE38-CD05-4757-907D-E3780DA2A7DD}" destId="{6AEF1719-9A57-45B5-A53A-57683E8578C5}" srcOrd="2" destOrd="0" parTransId="{06BA0995-E830-4C76-BDBF-9EF5944E5CDF}" sibTransId="{8B5FF588-EE6B-462D-98C8-93D102C595DA}"/>
    <dgm:cxn modelId="{9D6EA3D6-215D-4780-A306-9CCDFDAF1FBD}" type="presOf" srcId="{6AEF1719-9A57-45B5-A53A-57683E8578C5}" destId="{A11B1012-903B-4C1E-8264-1050DAC65029}" srcOrd="0" destOrd="0" presId="urn:microsoft.com/office/officeart/2009/3/layout/StepUpProcess"/>
    <dgm:cxn modelId="{CE3FC27F-7223-4CE4-9D0A-DAFEC822F3AF}" srcId="{AAEAEE38-CD05-4757-907D-E3780DA2A7DD}" destId="{4320B008-74F1-4BB3-B7AD-3F000285CEF3}" srcOrd="1" destOrd="0" parTransId="{E8A02B6B-5B88-4304-A285-CFC7CA9E11D4}" sibTransId="{99721652-17B3-4C7B-86B1-076EFF2EA05A}"/>
    <dgm:cxn modelId="{380D9EE0-5707-47AA-B7CF-18E333D79F3F}" type="presOf" srcId="{AAEAEE38-CD05-4757-907D-E3780DA2A7DD}" destId="{36BDC388-5463-426A-8237-6A2765C8320E}" srcOrd="0" destOrd="0" presId="urn:microsoft.com/office/officeart/2009/3/layout/StepUpProcess"/>
    <dgm:cxn modelId="{CD661EA6-5C8C-4840-9AA3-9A45D29CA756}" srcId="{AAEAEE38-CD05-4757-907D-E3780DA2A7DD}" destId="{5DBDA88C-2CBB-4831-81A7-42E2B0AAEBBF}" srcOrd="0" destOrd="0" parTransId="{478AB86F-BA4E-4E3A-99DC-BAE0546B3706}" sibTransId="{169929E1-6116-4C0F-B299-AA289DC9096D}"/>
    <dgm:cxn modelId="{43BFF82F-F644-46B7-84EB-ED75253251EA}" type="presOf" srcId="{B8EA53A8-A6E0-4C19-8C4C-5E590A8C78FF}" destId="{29E7980B-883B-497D-B9F8-48DBCA93D05C}" srcOrd="0" destOrd="0" presId="urn:microsoft.com/office/officeart/2009/3/layout/StepUpProcess"/>
    <dgm:cxn modelId="{D26DE23A-EE70-4EBF-911B-9788EFFD6006}" type="presOf" srcId="{4320B008-74F1-4BB3-B7AD-3F000285CEF3}" destId="{D4FBB53B-372C-4A42-973F-6B29B89B7952}" srcOrd="0" destOrd="0" presId="urn:microsoft.com/office/officeart/2009/3/layout/StepUpProcess"/>
    <dgm:cxn modelId="{40D60DDE-71A1-4AFB-8105-25B0320B37B3}" type="presParOf" srcId="{36BDC388-5463-426A-8237-6A2765C8320E}" destId="{04C84755-6ED4-418C-98FB-B035E72826F2}" srcOrd="0" destOrd="0" presId="urn:microsoft.com/office/officeart/2009/3/layout/StepUpProcess"/>
    <dgm:cxn modelId="{75F2C551-8564-4898-8BA5-C533EE5E87A5}" type="presParOf" srcId="{04C84755-6ED4-418C-98FB-B035E72826F2}" destId="{6F3F3D78-F241-4737-9D6F-440D5EFFD803}" srcOrd="0" destOrd="0" presId="urn:microsoft.com/office/officeart/2009/3/layout/StepUpProcess"/>
    <dgm:cxn modelId="{71859A3E-78AA-4A9F-A90E-B83364F437A7}" type="presParOf" srcId="{04C84755-6ED4-418C-98FB-B035E72826F2}" destId="{F3BB7BB2-56F6-4C7B-BEB6-3463AEA700B4}" srcOrd="1" destOrd="0" presId="urn:microsoft.com/office/officeart/2009/3/layout/StepUpProcess"/>
    <dgm:cxn modelId="{205DD784-2FFB-4EEB-83F8-ED1166C57596}" type="presParOf" srcId="{04C84755-6ED4-418C-98FB-B035E72826F2}" destId="{C576828F-B4A6-497A-AEEE-224C3F9367FC}" srcOrd="2" destOrd="0" presId="urn:microsoft.com/office/officeart/2009/3/layout/StepUpProcess"/>
    <dgm:cxn modelId="{B6AC4AF4-2F8B-48D2-9302-D033968C3019}" type="presParOf" srcId="{36BDC388-5463-426A-8237-6A2765C8320E}" destId="{3F4F7E12-FD1D-4B60-AD7F-A1C1848A0E6A}" srcOrd="1" destOrd="0" presId="urn:microsoft.com/office/officeart/2009/3/layout/StepUpProcess"/>
    <dgm:cxn modelId="{A6097AB7-2F14-472D-B1D4-85FD85DDA0DD}" type="presParOf" srcId="{3F4F7E12-FD1D-4B60-AD7F-A1C1848A0E6A}" destId="{F059295B-4358-45EE-9333-3F4C8047871B}" srcOrd="0" destOrd="0" presId="urn:microsoft.com/office/officeart/2009/3/layout/StepUpProcess"/>
    <dgm:cxn modelId="{1F2CB765-9098-4E0D-BA4C-D06074C2B31B}" type="presParOf" srcId="{36BDC388-5463-426A-8237-6A2765C8320E}" destId="{3FD0A44F-7750-4A35-8D8E-13A05D695748}" srcOrd="2" destOrd="0" presId="urn:microsoft.com/office/officeart/2009/3/layout/StepUpProcess"/>
    <dgm:cxn modelId="{4FB3F9B7-9E1D-4901-8CC2-3FBC77733CE7}" type="presParOf" srcId="{3FD0A44F-7750-4A35-8D8E-13A05D695748}" destId="{8352878F-F699-43CF-9F1F-A1D0996E3B04}" srcOrd="0" destOrd="0" presId="urn:microsoft.com/office/officeart/2009/3/layout/StepUpProcess"/>
    <dgm:cxn modelId="{C6FBDD9C-FB68-4351-9EBB-9177BBEF1DE7}" type="presParOf" srcId="{3FD0A44F-7750-4A35-8D8E-13A05D695748}" destId="{D4FBB53B-372C-4A42-973F-6B29B89B7952}" srcOrd="1" destOrd="0" presId="urn:microsoft.com/office/officeart/2009/3/layout/StepUpProcess"/>
    <dgm:cxn modelId="{BB77C30C-333D-4C46-9CD3-C1379A98FD1F}" type="presParOf" srcId="{3FD0A44F-7750-4A35-8D8E-13A05D695748}" destId="{669C369C-0D9C-4341-8635-148406B9874A}" srcOrd="2" destOrd="0" presId="urn:microsoft.com/office/officeart/2009/3/layout/StepUpProcess"/>
    <dgm:cxn modelId="{E992A5EA-309A-4EBA-B841-87232D634A61}" type="presParOf" srcId="{36BDC388-5463-426A-8237-6A2765C8320E}" destId="{1F287E51-62D7-44A2-9C7A-702F56FF48C1}" srcOrd="3" destOrd="0" presId="urn:microsoft.com/office/officeart/2009/3/layout/StepUpProcess"/>
    <dgm:cxn modelId="{A0051816-AC18-46CB-BBB1-D0A1BBF8A534}" type="presParOf" srcId="{1F287E51-62D7-44A2-9C7A-702F56FF48C1}" destId="{EB69FA0B-1DA9-4C5B-A534-84D1A436C602}" srcOrd="0" destOrd="0" presId="urn:microsoft.com/office/officeart/2009/3/layout/StepUpProcess"/>
    <dgm:cxn modelId="{9CCD3D47-EF7F-49FA-AC45-6CF596C8D86D}" type="presParOf" srcId="{36BDC388-5463-426A-8237-6A2765C8320E}" destId="{54FAFB62-7835-4327-9B5F-ABD2D91E8C6B}" srcOrd="4" destOrd="0" presId="urn:microsoft.com/office/officeart/2009/3/layout/StepUpProcess"/>
    <dgm:cxn modelId="{2E96D3F6-B84F-4B17-82B9-E72831EE9BFE}" type="presParOf" srcId="{54FAFB62-7835-4327-9B5F-ABD2D91E8C6B}" destId="{2E971E19-AE04-49CB-B2C5-A69586B13AC1}" srcOrd="0" destOrd="0" presId="urn:microsoft.com/office/officeart/2009/3/layout/StepUpProcess"/>
    <dgm:cxn modelId="{257A5AE0-0EBA-4C43-AED1-582AF2343E86}" type="presParOf" srcId="{54FAFB62-7835-4327-9B5F-ABD2D91E8C6B}" destId="{A11B1012-903B-4C1E-8264-1050DAC65029}" srcOrd="1" destOrd="0" presId="urn:microsoft.com/office/officeart/2009/3/layout/StepUpProcess"/>
    <dgm:cxn modelId="{A3C02673-18FF-4EE5-AC1E-C3776A97C85B}" type="presParOf" srcId="{54FAFB62-7835-4327-9B5F-ABD2D91E8C6B}" destId="{EAFDAB24-70D3-4ED7-9B04-681DC66D875D}" srcOrd="2" destOrd="0" presId="urn:microsoft.com/office/officeart/2009/3/layout/StepUpProcess"/>
    <dgm:cxn modelId="{96D40A13-5397-4CC7-A657-4FA09760381B}" type="presParOf" srcId="{36BDC388-5463-426A-8237-6A2765C8320E}" destId="{6813CFA2-AC10-4869-993B-0FFF7E6692BD}" srcOrd="5" destOrd="0" presId="urn:microsoft.com/office/officeart/2009/3/layout/StepUpProcess"/>
    <dgm:cxn modelId="{3CC651F9-790A-4FE3-A392-A78FDDDA4CE2}" type="presParOf" srcId="{6813CFA2-AC10-4869-993B-0FFF7E6692BD}" destId="{895FA4B7-6E6C-4E1B-B171-5A6277EE74EF}" srcOrd="0" destOrd="0" presId="urn:microsoft.com/office/officeart/2009/3/layout/StepUpProcess"/>
    <dgm:cxn modelId="{EC5AB155-9F96-4E06-8FE0-5C29A0EBDA4A}" type="presParOf" srcId="{36BDC388-5463-426A-8237-6A2765C8320E}" destId="{A23FBD55-C7EC-424E-913B-B2B6CE9195C0}" srcOrd="6" destOrd="0" presId="urn:microsoft.com/office/officeart/2009/3/layout/StepUpProcess"/>
    <dgm:cxn modelId="{4A92E2AC-9B8A-486A-BC8C-8B86AB213688}" type="presParOf" srcId="{A23FBD55-C7EC-424E-913B-B2B6CE9195C0}" destId="{8CB6E26E-7124-483A-9B9B-EA5E37A5C274}" srcOrd="0" destOrd="0" presId="urn:microsoft.com/office/officeart/2009/3/layout/StepUpProcess"/>
    <dgm:cxn modelId="{C3BD02FC-A609-4B03-A883-6C0F32676BB3}" type="presParOf" srcId="{A23FBD55-C7EC-424E-913B-B2B6CE9195C0}" destId="{29E7980B-883B-497D-B9F8-48DBCA93D05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C539F-B860-49A3-B8F3-11D2C9A8A0FE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FEDD603-050A-4B58-9D2A-BE1E474FA7C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ESPECÍFICOS</a:t>
          </a:r>
          <a:endParaRPr lang="es-EC" dirty="0">
            <a:solidFill>
              <a:schemeClr val="tx1"/>
            </a:solidFill>
          </a:endParaRPr>
        </a:p>
      </dgm:t>
    </dgm:pt>
    <dgm:pt modelId="{B32EE257-6DC5-4090-AD80-1814AB4C785A}" type="parTrans" cxnId="{AACA11DB-0F7C-4B9B-96E6-F03ACC16244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D58C4D-B58D-4E1C-84E4-8808BAE93B96}" type="sibTrans" cxnId="{AACA11DB-0F7C-4B9B-96E6-F03ACC16244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B9DD6F6-E651-45ED-9545-5D11604CE8A9}">
      <dgm:prSet phldrT="[Texto]" custT="1"/>
      <dgm:spPr/>
      <dgm:t>
        <a:bodyPr/>
        <a:lstStyle/>
        <a:p>
          <a:pPr algn="l"/>
          <a:r>
            <a:rPr lang="es-EC" sz="2000" dirty="0" smtClean="0">
              <a:solidFill>
                <a:schemeClr val="tx1"/>
              </a:solidFill>
              <a:latin typeface="Calibri" pitchFamily="34" charset="0"/>
              <a:ea typeface="Calibri" panose="020F0502020204030204" pitchFamily="34" charset="0"/>
              <a:cs typeface="Calibri" pitchFamily="34" charset="0"/>
            </a:rPr>
            <a:t>1. </a:t>
          </a:r>
          <a:r>
            <a:rPr lang="es-EC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Evaluar el nivel de penetración de gestión crediticia de las COAC frente al sistema financiero nacional.</a:t>
          </a:r>
          <a:endParaRPr lang="es-EC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E41F0F6-C48E-455A-9751-68855EF29B4B}" type="parTrans" cxnId="{712482F9-7AF2-4490-B326-CCD67B57367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05745D2-BD97-48C6-AD97-B1FF432AA421}" type="sibTrans" cxnId="{712482F9-7AF2-4490-B326-CCD67B57367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6BE431E-97C6-4765-A0B4-D14BFC8FA8A6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/>
              </a:solidFill>
              <a:latin typeface="Calibri" pitchFamily="34" charset="0"/>
              <a:ea typeface="Calibri" panose="020F0502020204030204" pitchFamily="34" charset="0"/>
              <a:cs typeface="Calibri" pitchFamily="34" charset="0"/>
            </a:rPr>
            <a:t>2. Realizar un análisis de estructura de la cartera de la COAC y determinar la incidencia de cartera de microcrédito</a:t>
          </a:r>
          <a:r>
            <a:rPr lang="es-EC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s-EC" sz="18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4F9E10C-67AF-43CD-AB2A-24D829B37705}" type="parTrans" cxnId="{D2434FCA-9B53-439F-A4B5-6A9E71D4EB7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9F99E67-204A-4E43-8B5D-AC6F5C015DD5}" type="sibTrans" cxnId="{D2434FCA-9B53-439F-A4B5-6A9E71D4EB7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070081E-FE80-4678-8BFE-C444A25216F4}">
      <dgm:prSet phldrT="[Texto]" custT="1"/>
      <dgm:spPr/>
      <dgm:t>
        <a:bodyPr/>
        <a:lstStyle/>
        <a:p>
          <a:pPr algn="just"/>
          <a:r>
            <a:rPr lang="es-E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3. Analizar la composición de la cartera de microcrédito, discriminando variables de actividad, ubicación geográfica, sujetos crédito, e Identificar la tendencia del comportamiento del indicador de morosidad mediante la revisión de los datos históricos.</a:t>
          </a:r>
        </a:p>
        <a:p>
          <a:pPr algn="ctr"/>
          <a:endParaRPr lang="es-ES" sz="18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algn="ctr"/>
          <a:endParaRPr lang="es-EC" sz="18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50C08AD-D897-4ACC-B9A3-F21B4816030C}" type="parTrans" cxnId="{1AFD96B9-9EDB-4001-9568-B61EF6559B5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C9FA1E9-AC80-41B8-BC16-EF353F150746}" type="sibTrans" cxnId="{1AFD96B9-9EDB-4001-9568-B61EF6559B5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43311A5-9B44-4B8F-BC25-1B33DF2E45CB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/>
              </a:solidFill>
              <a:latin typeface="Calibri" pitchFamily="34" charset="0"/>
              <a:ea typeface="Calibri" panose="020F0502020204030204" pitchFamily="34" charset="0"/>
              <a:cs typeface="Calibri" pitchFamily="34" charset="0"/>
            </a:rPr>
            <a:t>4. Evaluar el impacto del riesgo crediticio de la cartera  de microcrédito en  los resultados financieros de la COACS</a:t>
          </a:r>
          <a:endParaRPr lang="es-EC" sz="18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92F68DB-5D11-4C28-80DA-D527049BB2C7}" type="parTrans" cxnId="{383CD70C-715B-48B0-AD2B-D0E6C9BA5F3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51F77DF-C8C1-4092-925A-CA6B00202528}" type="sibTrans" cxnId="{383CD70C-715B-48B0-AD2B-D0E6C9BA5F3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D97A94-EDC7-4827-B866-95D984FA0574}" type="pres">
      <dgm:prSet presAssocID="{714C539F-B860-49A3-B8F3-11D2C9A8A0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59A47EB-C387-4B3C-80E6-A93DEDEE2FE0}" type="pres">
      <dgm:prSet presAssocID="{AFEDD603-050A-4B58-9D2A-BE1E474FA7C1}" presName="root1" presStyleCnt="0"/>
      <dgm:spPr/>
    </dgm:pt>
    <dgm:pt modelId="{D59759AE-5215-4E9A-82A9-CE25D34DF25F}" type="pres">
      <dgm:prSet presAssocID="{AFEDD603-050A-4B58-9D2A-BE1E474FA7C1}" presName="LevelOneTextNode" presStyleLbl="node0" presStyleIdx="0" presStyleCnt="1" custScaleX="92374" custScaleY="85731" custLinFactX="-3901" custLinFactNeighborX="-100000" custLinFactNeighborY="44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3B415C8-BB05-4B5D-A39D-AF32B1C8F93A}" type="pres">
      <dgm:prSet presAssocID="{AFEDD603-050A-4B58-9D2A-BE1E474FA7C1}" presName="level2hierChild" presStyleCnt="0"/>
      <dgm:spPr/>
    </dgm:pt>
    <dgm:pt modelId="{6A484C90-4BEC-4DF5-8B1C-CA35C7709664}" type="pres">
      <dgm:prSet presAssocID="{AE41F0F6-C48E-455A-9751-68855EF29B4B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D9B230B3-1770-4A38-B808-AC8FE11E13F4}" type="pres">
      <dgm:prSet presAssocID="{AE41F0F6-C48E-455A-9751-68855EF29B4B}" presName="connTx" presStyleLbl="parChTrans1D2" presStyleIdx="0" presStyleCnt="4"/>
      <dgm:spPr/>
      <dgm:t>
        <a:bodyPr/>
        <a:lstStyle/>
        <a:p>
          <a:endParaRPr lang="es-EC"/>
        </a:p>
      </dgm:t>
    </dgm:pt>
    <dgm:pt modelId="{A057E542-1BC4-4D49-9CA0-F26FAC634E89}" type="pres">
      <dgm:prSet presAssocID="{5B9DD6F6-E651-45ED-9545-5D11604CE8A9}" presName="root2" presStyleCnt="0"/>
      <dgm:spPr/>
    </dgm:pt>
    <dgm:pt modelId="{2F6E73AF-B386-4061-B5D7-FA802DF2510D}" type="pres">
      <dgm:prSet presAssocID="{5B9DD6F6-E651-45ED-9545-5D11604CE8A9}" presName="LevelTwoTextNode" presStyleLbl="node2" presStyleIdx="0" presStyleCnt="4" custScaleX="359162" custLinFactNeighborX="-555" custLinFactNeighborY="-109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59C36F-CB85-4DA2-BBBB-5B66DD1E9298}" type="pres">
      <dgm:prSet presAssocID="{5B9DD6F6-E651-45ED-9545-5D11604CE8A9}" presName="level3hierChild" presStyleCnt="0"/>
      <dgm:spPr/>
    </dgm:pt>
    <dgm:pt modelId="{2035D589-921D-43D4-835B-8936EC262598}" type="pres">
      <dgm:prSet presAssocID="{34F9E10C-67AF-43CD-AB2A-24D829B37705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2A9B6F07-FB84-43CC-8594-B28C9A43B506}" type="pres">
      <dgm:prSet presAssocID="{34F9E10C-67AF-43CD-AB2A-24D829B37705}" presName="connTx" presStyleLbl="parChTrans1D2" presStyleIdx="1" presStyleCnt="4"/>
      <dgm:spPr/>
      <dgm:t>
        <a:bodyPr/>
        <a:lstStyle/>
        <a:p>
          <a:endParaRPr lang="es-EC"/>
        </a:p>
      </dgm:t>
    </dgm:pt>
    <dgm:pt modelId="{05035C41-F126-4869-87B2-A36E21156270}" type="pres">
      <dgm:prSet presAssocID="{66BE431E-97C6-4765-A0B4-D14BFC8FA8A6}" presName="root2" presStyleCnt="0"/>
      <dgm:spPr/>
    </dgm:pt>
    <dgm:pt modelId="{9E9CB3B6-FA25-4D09-AF9D-A9ECE2DF0237}" type="pres">
      <dgm:prSet presAssocID="{66BE431E-97C6-4765-A0B4-D14BFC8FA8A6}" presName="LevelTwoTextNode" presStyleLbl="node2" presStyleIdx="1" presStyleCnt="4" custScaleX="358261" custLinFactNeighborY="-156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5FFBDF3-61EC-4F1F-8618-60C24CC492D7}" type="pres">
      <dgm:prSet presAssocID="{66BE431E-97C6-4765-A0B4-D14BFC8FA8A6}" presName="level3hierChild" presStyleCnt="0"/>
      <dgm:spPr/>
    </dgm:pt>
    <dgm:pt modelId="{7C15BFB5-4734-4291-84DB-571E2E7E48FB}" type="pres">
      <dgm:prSet presAssocID="{750C08AD-D897-4ACC-B9A3-F21B4816030C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B6B5A975-D183-4F1E-8359-98800FD7624F}" type="pres">
      <dgm:prSet presAssocID="{750C08AD-D897-4ACC-B9A3-F21B4816030C}" presName="connTx" presStyleLbl="parChTrans1D2" presStyleIdx="2" presStyleCnt="4"/>
      <dgm:spPr/>
      <dgm:t>
        <a:bodyPr/>
        <a:lstStyle/>
        <a:p>
          <a:endParaRPr lang="es-EC"/>
        </a:p>
      </dgm:t>
    </dgm:pt>
    <dgm:pt modelId="{57C70515-1780-46F6-9106-CF7D3876D0A1}" type="pres">
      <dgm:prSet presAssocID="{7070081E-FE80-4678-8BFE-C444A25216F4}" presName="root2" presStyleCnt="0"/>
      <dgm:spPr/>
    </dgm:pt>
    <dgm:pt modelId="{4D4E4F80-162E-48B8-BBD7-1A3A2814B9DB}" type="pres">
      <dgm:prSet presAssocID="{7070081E-FE80-4678-8BFE-C444A25216F4}" presName="LevelTwoTextNode" presStyleLbl="node2" presStyleIdx="2" presStyleCnt="4" custScaleX="363985" custLinFactNeighborY="78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725C478-4450-43D8-802A-D209D69E714F}" type="pres">
      <dgm:prSet presAssocID="{7070081E-FE80-4678-8BFE-C444A25216F4}" presName="level3hierChild" presStyleCnt="0"/>
      <dgm:spPr/>
    </dgm:pt>
    <dgm:pt modelId="{963D4118-4480-4AB0-8633-F8EE116841B8}" type="pres">
      <dgm:prSet presAssocID="{592F68DB-5D11-4C28-80DA-D527049BB2C7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A6A7FE94-1469-450B-833B-36AEA34519E8}" type="pres">
      <dgm:prSet presAssocID="{592F68DB-5D11-4C28-80DA-D527049BB2C7}" presName="connTx" presStyleLbl="parChTrans1D2" presStyleIdx="3" presStyleCnt="4"/>
      <dgm:spPr/>
      <dgm:t>
        <a:bodyPr/>
        <a:lstStyle/>
        <a:p>
          <a:endParaRPr lang="es-EC"/>
        </a:p>
      </dgm:t>
    </dgm:pt>
    <dgm:pt modelId="{B8B11D11-0C3B-4150-94D4-01544B758F79}" type="pres">
      <dgm:prSet presAssocID="{543311A5-9B44-4B8F-BC25-1B33DF2E45CB}" presName="root2" presStyleCnt="0"/>
      <dgm:spPr/>
    </dgm:pt>
    <dgm:pt modelId="{5A6A672D-E907-4BD3-9D3F-10A70063D6CF}" type="pres">
      <dgm:prSet presAssocID="{543311A5-9B44-4B8F-BC25-1B33DF2E45CB}" presName="LevelTwoTextNode" presStyleLbl="node2" presStyleIdx="3" presStyleCnt="4" custScaleX="36091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1807BD6-CE32-4EBD-9D89-47EF86B2745A}" type="pres">
      <dgm:prSet presAssocID="{543311A5-9B44-4B8F-BC25-1B33DF2E45CB}" presName="level3hierChild" presStyleCnt="0"/>
      <dgm:spPr/>
    </dgm:pt>
  </dgm:ptLst>
  <dgm:cxnLst>
    <dgm:cxn modelId="{1D0D1783-6B39-41AD-8A23-013FB84F1316}" type="presOf" srcId="{714C539F-B860-49A3-B8F3-11D2C9A8A0FE}" destId="{EED97A94-EDC7-4827-B866-95D984FA0574}" srcOrd="0" destOrd="0" presId="urn:microsoft.com/office/officeart/2008/layout/HorizontalMultiLevelHierarchy"/>
    <dgm:cxn modelId="{712482F9-7AF2-4490-B326-CCD67B573676}" srcId="{AFEDD603-050A-4B58-9D2A-BE1E474FA7C1}" destId="{5B9DD6F6-E651-45ED-9545-5D11604CE8A9}" srcOrd="0" destOrd="0" parTransId="{AE41F0F6-C48E-455A-9751-68855EF29B4B}" sibTransId="{605745D2-BD97-48C6-AD97-B1FF432AA421}"/>
    <dgm:cxn modelId="{3350023A-71FA-4F3C-9117-1CB21C56015C}" type="presOf" srcId="{AFEDD603-050A-4B58-9D2A-BE1E474FA7C1}" destId="{D59759AE-5215-4E9A-82A9-CE25D34DF25F}" srcOrd="0" destOrd="0" presId="urn:microsoft.com/office/officeart/2008/layout/HorizontalMultiLevelHierarchy"/>
    <dgm:cxn modelId="{D2434FCA-9B53-439F-A4B5-6A9E71D4EB71}" srcId="{AFEDD603-050A-4B58-9D2A-BE1E474FA7C1}" destId="{66BE431E-97C6-4765-A0B4-D14BFC8FA8A6}" srcOrd="1" destOrd="0" parTransId="{34F9E10C-67AF-43CD-AB2A-24D829B37705}" sibTransId="{09F99E67-204A-4E43-8B5D-AC6F5C015DD5}"/>
    <dgm:cxn modelId="{1AFD96B9-9EDB-4001-9568-B61EF6559B57}" srcId="{AFEDD603-050A-4B58-9D2A-BE1E474FA7C1}" destId="{7070081E-FE80-4678-8BFE-C444A25216F4}" srcOrd="2" destOrd="0" parTransId="{750C08AD-D897-4ACC-B9A3-F21B4816030C}" sibTransId="{EC9FA1E9-AC80-41B8-BC16-EF353F150746}"/>
    <dgm:cxn modelId="{8A161004-62DE-4CFD-99ED-4C72A16E02A9}" type="presOf" srcId="{7070081E-FE80-4678-8BFE-C444A25216F4}" destId="{4D4E4F80-162E-48B8-BBD7-1A3A2814B9DB}" srcOrd="0" destOrd="0" presId="urn:microsoft.com/office/officeart/2008/layout/HorizontalMultiLevelHierarchy"/>
    <dgm:cxn modelId="{FD5FA5CB-7D47-43E8-B999-1BDE617C6240}" type="presOf" srcId="{592F68DB-5D11-4C28-80DA-D527049BB2C7}" destId="{A6A7FE94-1469-450B-833B-36AEA34519E8}" srcOrd="1" destOrd="0" presId="urn:microsoft.com/office/officeart/2008/layout/HorizontalMultiLevelHierarchy"/>
    <dgm:cxn modelId="{06D557CE-910A-4F47-B8CC-2D54DF99B090}" type="presOf" srcId="{543311A5-9B44-4B8F-BC25-1B33DF2E45CB}" destId="{5A6A672D-E907-4BD3-9D3F-10A70063D6CF}" srcOrd="0" destOrd="0" presId="urn:microsoft.com/office/officeart/2008/layout/HorizontalMultiLevelHierarchy"/>
    <dgm:cxn modelId="{F15C1095-C5B4-4929-8000-D31F1F810DFB}" type="presOf" srcId="{AE41F0F6-C48E-455A-9751-68855EF29B4B}" destId="{6A484C90-4BEC-4DF5-8B1C-CA35C7709664}" srcOrd="0" destOrd="0" presId="urn:microsoft.com/office/officeart/2008/layout/HorizontalMultiLevelHierarchy"/>
    <dgm:cxn modelId="{CA1450A1-75FC-4830-938B-B2C9971CB9D5}" type="presOf" srcId="{5B9DD6F6-E651-45ED-9545-5D11604CE8A9}" destId="{2F6E73AF-B386-4061-B5D7-FA802DF2510D}" srcOrd="0" destOrd="0" presId="urn:microsoft.com/office/officeart/2008/layout/HorizontalMultiLevelHierarchy"/>
    <dgm:cxn modelId="{C9BFECAA-8591-4610-AD93-B7A4D1D4CD59}" type="presOf" srcId="{66BE431E-97C6-4765-A0B4-D14BFC8FA8A6}" destId="{9E9CB3B6-FA25-4D09-AF9D-A9ECE2DF0237}" srcOrd="0" destOrd="0" presId="urn:microsoft.com/office/officeart/2008/layout/HorizontalMultiLevelHierarchy"/>
    <dgm:cxn modelId="{A9AD350B-E97E-4BF7-A0E8-21DF201EB3D1}" type="presOf" srcId="{750C08AD-D897-4ACC-B9A3-F21B4816030C}" destId="{B6B5A975-D183-4F1E-8359-98800FD7624F}" srcOrd="1" destOrd="0" presId="urn:microsoft.com/office/officeart/2008/layout/HorizontalMultiLevelHierarchy"/>
    <dgm:cxn modelId="{383CD70C-715B-48B0-AD2B-D0E6C9BA5F34}" srcId="{AFEDD603-050A-4B58-9D2A-BE1E474FA7C1}" destId="{543311A5-9B44-4B8F-BC25-1B33DF2E45CB}" srcOrd="3" destOrd="0" parTransId="{592F68DB-5D11-4C28-80DA-D527049BB2C7}" sibTransId="{951F77DF-C8C1-4092-925A-CA6B00202528}"/>
    <dgm:cxn modelId="{589F7AA2-E2A7-46B7-8E5E-BF8C82552D74}" type="presOf" srcId="{34F9E10C-67AF-43CD-AB2A-24D829B37705}" destId="{2A9B6F07-FB84-43CC-8594-B28C9A43B506}" srcOrd="1" destOrd="0" presId="urn:microsoft.com/office/officeart/2008/layout/HorizontalMultiLevelHierarchy"/>
    <dgm:cxn modelId="{9F582B98-9167-48DC-B1BA-E24228AD5FA1}" type="presOf" srcId="{34F9E10C-67AF-43CD-AB2A-24D829B37705}" destId="{2035D589-921D-43D4-835B-8936EC262598}" srcOrd="0" destOrd="0" presId="urn:microsoft.com/office/officeart/2008/layout/HorizontalMultiLevelHierarchy"/>
    <dgm:cxn modelId="{AACA11DB-0F7C-4B9B-96E6-F03ACC16244D}" srcId="{714C539F-B860-49A3-B8F3-11D2C9A8A0FE}" destId="{AFEDD603-050A-4B58-9D2A-BE1E474FA7C1}" srcOrd="0" destOrd="0" parTransId="{B32EE257-6DC5-4090-AD80-1814AB4C785A}" sibTransId="{11D58C4D-B58D-4E1C-84E4-8808BAE93B96}"/>
    <dgm:cxn modelId="{0C4E859B-6F6E-4348-AD1B-0CB835F023FA}" type="presOf" srcId="{592F68DB-5D11-4C28-80DA-D527049BB2C7}" destId="{963D4118-4480-4AB0-8633-F8EE116841B8}" srcOrd="0" destOrd="0" presId="urn:microsoft.com/office/officeart/2008/layout/HorizontalMultiLevelHierarchy"/>
    <dgm:cxn modelId="{64B60D32-4F17-46BD-859D-EF13F924FEAB}" type="presOf" srcId="{AE41F0F6-C48E-455A-9751-68855EF29B4B}" destId="{D9B230B3-1770-4A38-B808-AC8FE11E13F4}" srcOrd="1" destOrd="0" presId="urn:microsoft.com/office/officeart/2008/layout/HorizontalMultiLevelHierarchy"/>
    <dgm:cxn modelId="{DE2DE358-AE99-4063-972D-5C708780F3CB}" type="presOf" srcId="{750C08AD-D897-4ACC-B9A3-F21B4816030C}" destId="{7C15BFB5-4734-4291-84DB-571E2E7E48FB}" srcOrd="0" destOrd="0" presId="urn:microsoft.com/office/officeart/2008/layout/HorizontalMultiLevelHierarchy"/>
    <dgm:cxn modelId="{637B803C-CB41-444A-B825-B4C956B52FCD}" type="presParOf" srcId="{EED97A94-EDC7-4827-B866-95D984FA0574}" destId="{559A47EB-C387-4B3C-80E6-A93DEDEE2FE0}" srcOrd="0" destOrd="0" presId="urn:microsoft.com/office/officeart/2008/layout/HorizontalMultiLevelHierarchy"/>
    <dgm:cxn modelId="{FFE9FC58-F4A9-484B-A60F-23477B5FB117}" type="presParOf" srcId="{559A47EB-C387-4B3C-80E6-A93DEDEE2FE0}" destId="{D59759AE-5215-4E9A-82A9-CE25D34DF25F}" srcOrd="0" destOrd="0" presId="urn:microsoft.com/office/officeart/2008/layout/HorizontalMultiLevelHierarchy"/>
    <dgm:cxn modelId="{1632885C-5BD9-47CD-BD7D-5DB5F8058CAF}" type="presParOf" srcId="{559A47EB-C387-4B3C-80E6-A93DEDEE2FE0}" destId="{43B415C8-BB05-4B5D-A39D-AF32B1C8F93A}" srcOrd="1" destOrd="0" presId="urn:microsoft.com/office/officeart/2008/layout/HorizontalMultiLevelHierarchy"/>
    <dgm:cxn modelId="{585EB8E0-AE7F-4FCF-9838-89E6682DADAC}" type="presParOf" srcId="{43B415C8-BB05-4B5D-A39D-AF32B1C8F93A}" destId="{6A484C90-4BEC-4DF5-8B1C-CA35C7709664}" srcOrd="0" destOrd="0" presId="urn:microsoft.com/office/officeart/2008/layout/HorizontalMultiLevelHierarchy"/>
    <dgm:cxn modelId="{1FB4BF83-B5B5-44D4-BEC8-7DF83BFCA589}" type="presParOf" srcId="{6A484C90-4BEC-4DF5-8B1C-CA35C7709664}" destId="{D9B230B3-1770-4A38-B808-AC8FE11E13F4}" srcOrd="0" destOrd="0" presId="urn:microsoft.com/office/officeart/2008/layout/HorizontalMultiLevelHierarchy"/>
    <dgm:cxn modelId="{3B42CA87-3AB7-431A-B033-9A111E5590E3}" type="presParOf" srcId="{43B415C8-BB05-4B5D-A39D-AF32B1C8F93A}" destId="{A057E542-1BC4-4D49-9CA0-F26FAC634E89}" srcOrd="1" destOrd="0" presId="urn:microsoft.com/office/officeart/2008/layout/HorizontalMultiLevelHierarchy"/>
    <dgm:cxn modelId="{C0B29ED4-10DA-4388-9BCC-821DF184CD39}" type="presParOf" srcId="{A057E542-1BC4-4D49-9CA0-F26FAC634E89}" destId="{2F6E73AF-B386-4061-B5D7-FA802DF2510D}" srcOrd="0" destOrd="0" presId="urn:microsoft.com/office/officeart/2008/layout/HorizontalMultiLevelHierarchy"/>
    <dgm:cxn modelId="{E1734B59-20BD-46E9-8A06-75C6FBE09BC1}" type="presParOf" srcId="{A057E542-1BC4-4D49-9CA0-F26FAC634E89}" destId="{7259C36F-CB85-4DA2-BBBB-5B66DD1E9298}" srcOrd="1" destOrd="0" presId="urn:microsoft.com/office/officeart/2008/layout/HorizontalMultiLevelHierarchy"/>
    <dgm:cxn modelId="{1C6D338A-0660-4DDD-9F47-70C94221768A}" type="presParOf" srcId="{43B415C8-BB05-4B5D-A39D-AF32B1C8F93A}" destId="{2035D589-921D-43D4-835B-8936EC262598}" srcOrd="2" destOrd="0" presId="urn:microsoft.com/office/officeart/2008/layout/HorizontalMultiLevelHierarchy"/>
    <dgm:cxn modelId="{74517272-6C34-4133-B864-E3A0AF765543}" type="presParOf" srcId="{2035D589-921D-43D4-835B-8936EC262598}" destId="{2A9B6F07-FB84-43CC-8594-B28C9A43B506}" srcOrd="0" destOrd="0" presId="urn:microsoft.com/office/officeart/2008/layout/HorizontalMultiLevelHierarchy"/>
    <dgm:cxn modelId="{15C5FA23-3AD8-4E67-9FD8-EA27205D61C8}" type="presParOf" srcId="{43B415C8-BB05-4B5D-A39D-AF32B1C8F93A}" destId="{05035C41-F126-4869-87B2-A36E21156270}" srcOrd="3" destOrd="0" presId="urn:microsoft.com/office/officeart/2008/layout/HorizontalMultiLevelHierarchy"/>
    <dgm:cxn modelId="{AEB56D49-8B9C-43FE-A963-DAB1F964A998}" type="presParOf" srcId="{05035C41-F126-4869-87B2-A36E21156270}" destId="{9E9CB3B6-FA25-4D09-AF9D-A9ECE2DF0237}" srcOrd="0" destOrd="0" presId="urn:microsoft.com/office/officeart/2008/layout/HorizontalMultiLevelHierarchy"/>
    <dgm:cxn modelId="{F84F2C62-E0FD-458E-A7E7-1B43D48F59E8}" type="presParOf" srcId="{05035C41-F126-4869-87B2-A36E21156270}" destId="{15FFBDF3-61EC-4F1F-8618-60C24CC492D7}" srcOrd="1" destOrd="0" presId="urn:microsoft.com/office/officeart/2008/layout/HorizontalMultiLevelHierarchy"/>
    <dgm:cxn modelId="{C5387BA7-6499-45E2-9034-12D3F60E9542}" type="presParOf" srcId="{43B415C8-BB05-4B5D-A39D-AF32B1C8F93A}" destId="{7C15BFB5-4734-4291-84DB-571E2E7E48FB}" srcOrd="4" destOrd="0" presId="urn:microsoft.com/office/officeart/2008/layout/HorizontalMultiLevelHierarchy"/>
    <dgm:cxn modelId="{E1A0CDFC-23BC-4CF6-B039-54256C05A629}" type="presParOf" srcId="{7C15BFB5-4734-4291-84DB-571E2E7E48FB}" destId="{B6B5A975-D183-4F1E-8359-98800FD7624F}" srcOrd="0" destOrd="0" presId="urn:microsoft.com/office/officeart/2008/layout/HorizontalMultiLevelHierarchy"/>
    <dgm:cxn modelId="{13A5DAF2-ED44-441C-9FD7-B720826A1879}" type="presParOf" srcId="{43B415C8-BB05-4B5D-A39D-AF32B1C8F93A}" destId="{57C70515-1780-46F6-9106-CF7D3876D0A1}" srcOrd="5" destOrd="0" presId="urn:microsoft.com/office/officeart/2008/layout/HorizontalMultiLevelHierarchy"/>
    <dgm:cxn modelId="{489AE12C-E26B-491C-9CAA-648E9A836D93}" type="presParOf" srcId="{57C70515-1780-46F6-9106-CF7D3876D0A1}" destId="{4D4E4F80-162E-48B8-BBD7-1A3A2814B9DB}" srcOrd="0" destOrd="0" presId="urn:microsoft.com/office/officeart/2008/layout/HorizontalMultiLevelHierarchy"/>
    <dgm:cxn modelId="{465FABB5-CDC7-4880-8042-47D028C8FF7E}" type="presParOf" srcId="{57C70515-1780-46F6-9106-CF7D3876D0A1}" destId="{3725C478-4450-43D8-802A-D209D69E714F}" srcOrd="1" destOrd="0" presId="urn:microsoft.com/office/officeart/2008/layout/HorizontalMultiLevelHierarchy"/>
    <dgm:cxn modelId="{EFBB7FA3-3AA6-4BB1-AA62-973DC891E75A}" type="presParOf" srcId="{43B415C8-BB05-4B5D-A39D-AF32B1C8F93A}" destId="{963D4118-4480-4AB0-8633-F8EE116841B8}" srcOrd="6" destOrd="0" presId="urn:microsoft.com/office/officeart/2008/layout/HorizontalMultiLevelHierarchy"/>
    <dgm:cxn modelId="{BD2750A2-E4F8-48F0-AD99-018B8A23F5D1}" type="presParOf" srcId="{963D4118-4480-4AB0-8633-F8EE116841B8}" destId="{A6A7FE94-1469-450B-833B-36AEA34519E8}" srcOrd="0" destOrd="0" presId="urn:microsoft.com/office/officeart/2008/layout/HorizontalMultiLevelHierarchy"/>
    <dgm:cxn modelId="{6F6F0285-04ED-4BBD-9C42-6B13313BB4BB}" type="presParOf" srcId="{43B415C8-BB05-4B5D-A39D-AF32B1C8F93A}" destId="{B8B11D11-0C3B-4150-94D4-01544B758F79}" srcOrd="7" destOrd="0" presId="urn:microsoft.com/office/officeart/2008/layout/HorizontalMultiLevelHierarchy"/>
    <dgm:cxn modelId="{45DC82C4-B829-4ECA-839D-DD67A4E15284}" type="presParOf" srcId="{B8B11D11-0C3B-4150-94D4-01544B758F79}" destId="{5A6A672D-E907-4BD3-9D3F-10A70063D6CF}" srcOrd="0" destOrd="0" presId="urn:microsoft.com/office/officeart/2008/layout/HorizontalMultiLevelHierarchy"/>
    <dgm:cxn modelId="{09FC1AB7-C5F0-4C5C-AE80-71C1EBD2B76A}" type="presParOf" srcId="{B8B11D11-0C3B-4150-94D4-01544B758F79}" destId="{C1807BD6-CE32-4EBD-9D89-47EF86B274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AB0E81-3B26-4B3B-8889-582151B8C66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996EE8-354F-4FA3-8097-18284DCE63F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INFORMACIÓN SECUNDARIA</a:t>
          </a:r>
          <a:endParaRPr lang="es-ES" dirty="0">
            <a:solidFill>
              <a:schemeClr val="tx1"/>
            </a:solidFill>
          </a:endParaRPr>
        </a:p>
      </dgm:t>
    </dgm:pt>
    <dgm:pt modelId="{3B90B612-4295-4A4E-9F69-DB9D090123C8}" type="parTrans" cxnId="{28FB1A97-5731-4831-8957-F0A8D24E2A31}">
      <dgm:prSet/>
      <dgm:spPr/>
      <dgm:t>
        <a:bodyPr/>
        <a:lstStyle/>
        <a:p>
          <a:endParaRPr lang="es-ES"/>
        </a:p>
      </dgm:t>
    </dgm:pt>
    <dgm:pt modelId="{38571264-78C7-4EAF-8BCD-DD46CD6048D3}" type="sibTrans" cxnId="{28FB1A97-5731-4831-8957-F0A8D24E2A31}">
      <dgm:prSet/>
      <dgm:spPr/>
      <dgm:t>
        <a:bodyPr/>
        <a:lstStyle/>
        <a:p>
          <a:endParaRPr lang="es-ES"/>
        </a:p>
      </dgm:t>
    </dgm:pt>
    <dgm:pt modelId="{2787B0F7-59A2-436F-B48E-76B87496A334}">
      <dgm:prSet phldrT="[Texto]"/>
      <dgm:spPr/>
      <dgm:t>
        <a:bodyPr/>
        <a:lstStyle/>
        <a:p>
          <a:r>
            <a:rPr lang="es-ES" dirty="0" smtClean="0"/>
            <a:t>Superintendencia de Economía Popular y Solidaria  </a:t>
          </a:r>
          <a:endParaRPr lang="es-ES" dirty="0"/>
        </a:p>
      </dgm:t>
    </dgm:pt>
    <dgm:pt modelId="{23FC0FD0-AC9F-4F41-B385-D085F9AA1207}" type="parTrans" cxnId="{00560C8D-A278-403D-8B76-AD52A9275C14}">
      <dgm:prSet/>
      <dgm:spPr/>
      <dgm:t>
        <a:bodyPr/>
        <a:lstStyle/>
        <a:p>
          <a:endParaRPr lang="es-ES"/>
        </a:p>
      </dgm:t>
    </dgm:pt>
    <dgm:pt modelId="{EC207A82-CDDE-4FED-9ACB-5130ABFE4FB6}" type="sibTrans" cxnId="{00560C8D-A278-403D-8B76-AD52A9275C14}">
      <dgm:prSet/>
      <dgm:spPr/>
      <dgm:t>
        <a:bodyPr/>
        <a:lstStyle/>
        <a:p>
          <a:endParaRPr lang="es-ES"/>
        </a:p>
      </dgm:t>
    </dgm:pt>
    <dgm:pt modelId="{AA9C96F2-6B7D-4B52-BB96-00E6DBD96E09}">
      <dgm:prSet phldrT="[Texto]"/>
      <dgm:spPr/>
      <dgm:t>
        <a:bodyPr/>
        <a:lstStyle/>
        <a:p>
          <a:r>
            <a:rPr lang="es-ES" dirty="0" smtClean="0"/>
            <a:t>Sistema Financiero</a:t>
          </a:r>
          <a:endParaRPr lang="es-ES" dirty="0"/>
        </a:p>
      </dgm:t>
    </dgm:pt>
    <dgm:pt modelId="{C476B4E1-76F8-4E92-8752-2307D71A7342}" type="parTrans" cxnId="{1ABC4F10-C28A-48A0-B8F3-E15B3563C490}">
      <dgm:prSet/>
      <dgm:spPr/>
      <dgm:t>
        <a:bodyPr/>
        <a:lstStyle/>
        <a:p>
          <a:endParaRPr lang="es-ES"/>
        </a:p>
      </dgm:t>
    </dgm:pt>
    <dgm:pt modelId="{573734CC-FD8D-49E0-8CC1-212A36B21FE2}" type="sibTrans" cxnId="{1ABC4F10-C28A-48A0-B8F3-E15B3563C490}">
      <dgm:prSet/>
      <dgm:spPr/>
      <dgm:t>
        <a:bodyPr/>
        <a:lstStyle/>
        <a:p>
          <a:endParaRPr lang="es-ES"/>
        </a:p>
      </dgm:t>
    </dgm:pt>
    <dgm:pt modelId="{36DA565C-BB2B-4D5D-872D-A194133BC29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effectLst/>
            </a:rPr>
            <a:t>TECNICAS E INSTRUMENTOS</a:t>
          </a:r>
          <a:endParaRPr lang="es-ES" dirty="0">
            <a:solidFill>
              <a:schemeClr val="tx1"/>
            </a:solidFill>
          </a:endParaRPr>
        </a:p>
      </dgm:t>
    </dgm:pt>
    <dgm:pt modelId="{F2B45377-4C4C-49AF-AE51-BDC4D3D2BE89}" type="parTrans" cxnId="{64A85944-7938-4B41-8AEB-76F6143A09D9}">
      <dgm:prSet/>
      <dgm:spPr/>
      <dgm:t>
        <a:bodyPr/>
        <a:lstStyle/>
        <a:p>
          <a:endParaRPr lang="es-ES"/>
        </a:p>
      </dgm:t>
    </dgm:pt>
    <dgm:pt modelId="{B6158FC6-42E6-4841-BF7F-B8B72A6AED4B}" type="sibTrans" cxnId="{64A85944-7938-4B41-8AEB-76F6143A09D9}">
      <dgm:prSet/>
      <dgm:spPr/>
      <dgm:t>
        <a:bodyPr/>
        <a:lstStyle/>
        <a:p>
          <a:endParaRPr lang="es-ES"/>
        </a:p>
      </dgm:t>
    </dgm:pt>
    <dgm:pt modelId="{A2BA6057-493B-417A-A03F-FA011632D7F5}">
      <dgm:prSet phldrT="[Texto]"/>
      <dgm:spPr/>
      <dgm:t>
        <a:bodyPr/>
        <a:lstStyle/>
        <a:p>
          <a:r>
            <a:rPr lang="es-EC" dirty="0" smtClean="0">
              <a:effectLst/>
            </a:rPr>
            <a:t>Recopilación análisis y evaluación  de datos</a:t>
          </a:r>
          <a:endParaRPr lang="es-ES" dirty="0"/>
        </a:p>
      </dgm:t>
    </dgm:pt>
    <dgm:pt modelId="{3EB55630-699F-458B-86A9-06DF0E1FB7CF}" type="parTrans" cxnId="{FBE7F6E5-31D0-426C-8B15-ECB115845685}">
      <dgm:prSet/>
      <dgm:spPr/>
      <dgm:t>
        <a:bodyPr/>
        <a:lstStyle/>
        <a:p>
          <a:endParaRPr lang="es-ES"/>
        </a:p>
      </dgm:t>
    </dgm:pt>
    <dgm:pt modelId="{D7D27126-39B3-4C35-B729-7C4F1AA7D8FF}" type="sibTrans" cxnId="{FBE7F6E5-31D0-426C-8B15-ECB115845685}">
      <dgm:prSet/>
      <dgm:spPr/>
      <dgm:t>
        <a:bodyPr/>
        <a:lstStyle/>
        <a:p>
          <a:endParaRPr lang="es-ES"/>
        </a:p>
      </dgm:t>
    </dgm:pt>
    <dgm:pt modelId="{B33F4383-4C2F-43AA-871D-16AA33DD97D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METODOLOGÍA PERLAS </a:t>
          </a:r>
          <a:endParaRPr lang="es-ES" dirty="0">
            <a:solidFill>
              <a:schemeClr val="tx1"/>
            </a:solidFill>
          </a:endParaRPr>
        </a:p>
      </dgm:t>
    </dgm:pt>
    <dgm:pt modelId="{BFB572E3-DC3F-435B-A9A5-5577B240710B}" type="parTrans" cxnId="{47825A48-EEF7-4DF4-91AF-28F59A231F77}">
      <dgm:prSet/>
      <dgm:spPr/>
      <dgm:t>
        <a:bodyPr/>
        <a:lstStyle/>
        <a:p>
          <a:endParaRPr lang="es-ES"/>
        </a:p>
      </dgm:t>
    </dgm:pt>
    <dgm:pt modelId="{029D76C9-B4F3-4C3C-A7DF-1C9C250C5B13}" type="sibTrans" cxnId="{47825A48-EEF7-4DF4-91AF-28F59A231F77}">
      <dgm:prSet/>
      <dgm:spPr/>
      <dgm:t>
        <a:bodyPr/>
        <a:lstStyle/>
        <a:p>
          <a:endParaRPr lang="es-ES"/>
        </a:p>
      </dgm:t>
    </dgm:pt>
    <dgm:pt modelId="{4CE41B71-C8F6-442E-9AD0-6CA4B70CBD5B}">
      <dgm:prSet phldrT="[Texto]"/>
      <dgm:spPr/>
      <dgm:t>
        <a:bodyPr/>
        <a:lstStyle/>
        <a:p>
          <a:r>
            <a:rPr lang="es-ES" dirty="0" smtClean="0"/>
            <a:t>Protección, Estructura, Rendimiento, Liquidez,</a:t>
          </a:r>
          <a:endParaRPr lang="es-ES" dirty="0"/>
        </a:p>
      </dgm:t>
    </dgm:pt>
    <dgm:pt modelId="{418BB152-D95C-4809-93E3-FE64829BF944}" type="parTrans" cxnId="{08AA0215-EDDE-47E9-B4DE-9C9C974481E7}">
      <dgm:prSet/>
      <dgm:spPr/>
      <dgm:t>
        <a:bodyPr/>
        <a:lstStyle/>
        <a:p>
          <a:endParaRPr lang="es-ES"/>
        </a:p>
      </dgm:t>
    </dgm:pt>
    <dgm:pt modelId="{98DB428E-1BA5-4A24-86C0-EEEB86345EA9}" type="sibTrans" cxnId="{08AA0215-EDDE-47E9-B4DE-9C9C974481E7}">
      <dgm:prSet/>
      <dgm:spPr/>
      <dgm:t>
        <a:bodyPr/>
        <a:lstStyle/>
        <a:p>
          <a:endParaRPr lang="es-ES"/>
        </a:p>
      </dgm:t>
    </dgm:pt>
    <dgm:pt modelId="{7460C9D4-CC0B-43D5-8A13-92E578C20D66}">
      <dgm:prSet phldrT="[Texto]"/>
      <dgm:spPr/>
      <dgm:t>
        <a:bodyPr/>
        <a:lstStyle/>
        <a:p>
          <a:r>
            <a:rPr lang="es-ES" dirty="0" smtClean="0"/>
            <a:t>Banco Central</a:t>
          </a:r>
          <a:endParaRPr lang="es-ES" dirty="0"/>
        </a:p>
      </dgm:t>
    </dgm:pt>
    <dgm:pt modelId="{063EA16F-CEB9-4724-B6D7-C1625683A19A}" type="parTrans" cxnId="{ACDA2B90-279D-412E-8D3B-015E4DB88B28}">
      <dgm:prSet/>
      <dgm:spPr/>
      <dgm:t>
        <a:bodyPr/>
        <a:lstStyle/>
        <a:p>
          <a:endParaRPr lang="es-ES"/>
        </a:p>
      </dgm:t>
    </dgm:pt>
    <dgm:pt modelId="{14147AE3-F583-4496-A65D-07D6E45BDE5D}" type="sibTrans" cxnId="{ACDA2B90-279D-412E-8D3B-015E4DB88B28}">
      <dgm:prSet/>
      <dgm:spPr/>
      <dgm:t>
        <a:bodyPr/>
        <a:lstStyle/>
        <a:p>
          <a:endParaRPr lang="es-ES"/>
        </a:p>
      </dgm:t>
    </dgm:pt>
    <dgm:pt modelId="{921D58C8-0A82-41B5-8F3A-26DA3FB573C2}">
      <dgm:prSet phldrT="[Texto]"/>
      <dgm:spPr/>
      <dgm:t>
        <a:bodyPr/>
        <a:lstStyle/>
        <a:p>
          <a:r>
            <a:rPr lang="es-ES" dirty="0" smtClean="0"/>
            <a:t> Activos de calidad  </a:t>
          </a:r>
          <a:endParaRPr lang="es-ES" dirty="0"/>
        </a:p>
      </dgm:t>
    </dgm:pt>
    <dgm:pt modelId="{24E7DC76-52E6-4582-B7E0-7C512D801120}" type="parTrans" cxnId="{390355B6-AD43-4C95-BB85-E62606D691B0}">
      <dgm:prSet/>
      <dgm:spPr/>
    </dgm:pt>
    <dgm:pt modelId="{B9DD5698-A63E-4586-A920-F39181F9CADD}" type="sibTrans" cxnId="{390355B6-AD43-4C95-BB85-E62606D691B0}">
      <dgm:prSet/>
      <dgm:spPr/>
    </dgm:pt>
    <dgm:pt modelId="{F82A90F7-9865-444A-B9B9-15E9E6403F31}" type="pres">
      <dgm:prSet presAssocID="{24AB0E81-3B26-4B3B-8889-582151B8C6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B44BF1-0A5A-4782-B468-44290E261A51}" type="pres">
      <dgm:prSet presAssocID="{24AB0E81-3B26-4B3B-8889-582151B8C660}" presName="tSp" presStyleCnt="0"/>
      <dgm:spPr/>
    </dgm:pt>
    <dgm:pt modelId="{8C8B7063-47E5-4E7C-89D5-CB62D65FA279}" type="pres">
      <dgm:prSet presAssocID="{24AB0E81-3B26-4B3B-8889-582151B8C660}" presName="bSp" presStyleCnt="0"/>
      <dgm:spPr/>
    </dgm:pt>
    <dgm:pt modelId="{8349DD48-5874-4BD6-BC8F-E43CF3A6C2E1}" type="pres">
      <dgm:prSet presAssocID="{24AB0E81-3B26-4B3B-8889-582151B8C660}" presName="process" presStyleCnt="0"/>
      <dgm:spPr/>
    </dgm:pt>
    <dgm:pt modelId="{847C78F7-1793-4812-9975-4868ADA15241}" type="pres">
      <dgm:prSet presAssocID="{99996EE8-354F-4FA3-8097-18284DCE63FA}" presName="composite1" presStyleCnt="0"/>
      <dgm:spPr/>
    </dgm:pt>
    <dgm:pt modelId="{A19DC624-0689-4051-9782-0A2DE193D829}" type="pres">
      <dgm:prSet presAssocID="{99996EE8-354F-4FA3-8097-18284DCE63FA}" presName="dummyNode1" presStyleLbl="node1" presStyleIdx="0" presStyleCnt="3"/>
      <dgm:spPr/>
    </dgm:pt>
    <dgm:pt modelId="{DAAFC1DC-0B7D-40F8-978A-47D388329385}" type="pres">
      <dgm:prSet presAssocID="{99996EE8-354F-4FA3-8097-18284DCE63F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956112-8522-4C37-9C0A-8A3A6EB0512A}" type="pres">
      <dgm:prSet presAssocID="{99996EE8-354F-4FA3-8097-18284DCE63F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76E4A5-8303-4A48-A139-B779218AC7D0}" type="pres">
      <dgm:prSet presAssocID="{99996EE8-354F-4FA3-8097-18284DCE63F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D1119D-019B-4209-A8CA-1FDB02467C3B}" type="pres">
      <dgm:prSet presAssocID="{99996EE8-354F-4FA3-8097-18284DCE63FA}" presName="connSite1" presStyleCnt="0"/>
      <dgm:spPr/>
    </dgm:pt>
    <dgm:pt modelId="{54172B3B-21E5-45DF-8F63-CBB20C7EFDD3}" type="pres">
      <dgm:prSet presAssocID="{38571264-78C7-4EAF-8BCD-DD46CD6048D3}" presName="Name9" presStyleLbl="sibTrans2D1" presStyleIdx="0" presStyleCnt="2"/>
      <dgm:spPr/>
      <dgm:t>
        <a:bodyPr/>
        <a:lstStyle/>
        <a:p>
          <a:endParaRPr lang="es-ES"/>
        </a:p>
      </dgm:t>
    </dgm:pt>
    <dgm:pt modelId="{EEEEB94B-747A-4154-A78D-4D920511DFB2}" type="pres">
      <dgm:prSet presAssocID="{36DA565C-BB2B-4D5D-872D-A194133BC298}" presName="composite2" presStyleCnt="0"/>
      <dgm:spPr/>
    </dgm:pt>
    <dgm:pt modelId="{D450F5CA-7CD0-4F49-BF8B-245182DCFACE}" type="pres">
      <dgm:prSet presAssocID="{36DA565C-BB2B-4D5D-872D-A194133BC298}" presName="dummyNode2" presStyleLbl="node1" presStyleIdx="0" presStyleCnt="3"/>
      <dgm:spPr/>
    </dgm:pt>
    <dgm:pt modelId="{FC5A3F5B-8970-44E6-8546-612418525B51}" type="pres">
      <dgm:prSet presAssocID="{36DA565C-BB2B-4D5D-872D-A194133BC29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C69051-5B25-468C-8141-2A0C25428B43}" type="pres">
      <dgm:prSet presAssocID="{36DA565C-BB2B-4D5D-872D-A194133BC29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C95540-8332-4CCD-A021-013AE0DC168E}" type="pres">
      <dgm:prSet presAssocID="{36DA565C-BB2B-4D5D-872D-A194133BC29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A55C70-F8A2-4227-8EBD-126AEBAD91B4}" type="pres">
      <dgm:prSet presAssocID="{36DA565C-BB2B-4D5D-872D-A194133BC298}" presName="connSite2" presStyleCnt="0"/>
      <dgm:spPr/>
    </dgm:pt>
    <dgm:pt modelId="{06ED9A3C-D944-4D7A-92BD-D8B2D0977CEE}" type="pres">
      <dgm:prSet presAssocID="{B6158FC6-42E6-4841-BF7F-B8B72A6AED4B}" presName="Name18" presStyleLbl="sibTrans2D1" presStyleIdx="1" presStyleCnt="2"/>
      <dgm:spPr/>
      <dgm:t>
        <a:bodyPr/>
        <a:lstStyle/>
        <a:p>
          <a:endParaRPr lang="es-ES"/>
        </a:p>
      </dgm:t>
    </dgm:pt>
    <dgm:pt modelId="{F0EC682B-3290-44AC-86E0-4601D663873D}" type="pres">
      <dgm:prSet presAssocID="{B33F4383-4C2F-43AA-871D-16AA33DD97D5}" presName="composite1" presStyleCnt="0"/>
      <dgm:spPr/>
    </dgm:pt>
    <dgm:pt modelId="{4FFE7998-AAC6-482A-ADB1-708A07F654BD}" type="pres">
      <dgm:prSet presAssocID="{B33F4383-4C2F-43AA-871D-16AA33DD97D5}" presName="dummyNode1" presStyleLbl="node1" presStyleIdx="1" presStyleCnt="3"/>
      <dgm:spPr/>
    </dgm:pt>
    <dgm:pt modelId="{125E995E-466E-47BD-9F88-299255CE38A1}" type="pres">
      <dgm:prSet presAssocID="{B33F4383-4C2F-43AA-871D-16AA33DD97D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95B65C-D7AA-4399-9073-A4CFBECA1641}" type="pres">
      <dgm:prSet presAssocID="{B33F4383-4C2F-43AA-871D-16AA33DD97D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39494D-1B0D-4931-992D-51AD8F3685D0}" type="pres">
      <dgm:prSet presAssocID="{B33F4383-4C2F-43AA-871D-16AA33DD97D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A0767C-5FA8-4587-BD51-C6F33AFA589A}" type="pres">
      <dgm:prSet presAssocID="{B33F4383-4C2F-43AA-871D-16AA33DD97D5}" presName="connSite1" presStyleCnt="0"/>
      <dgm:spPr/>
    </dgm:pt>
  </dgm:ptLst>
  <dgm:cxnLst>
    <dgm:cxn modelId="{47825A48-EEF7-4DF4-91AF-28F59A231F77}" srcId="{24AB0E81-3B26-4B3B-8889-582151B8C660}" destId="{B33F4383-4C2F-43AA-871D-16AA33DD97D5}" srcOrd="2" destOrd="0" parTransId="{BFB572E3-DC3F-435B-A9A5-5577B240710B}" sibTransId="{029D76C9-B4F3-4C3C-A7DF-1C9C250C5B13}"/>
    <dgm:cxn modelId="{FBE7F6E5-31D0-426C-8B15-ECB115845685}" srcId="{36DA565C-BB2B-4D5D-872D-A194133BC298}" destId="{A2BA6057-493B-417A-A03F-FA011632D7F5}" srcOrd="0" destOrd="0" parTransId="{3EB55630-699F-458B-86A9-06DF0E1FB7CF}" sibTransId="{D7D27126-39B3-4C35-B729-7C4F1AA7D8FF}"/>
    <dgm:cxn modelId="{1653A33A-EE52-4E89-B391-5E9A12382134}" type="presOf" srcId="{A2BA6057-493B-417A-A03F-FA011632D7F5}" destId="{23C69051-5B25-468C-8141-2A0C25428B43}" srcOrd="1" destOrd="0" presId="urn:microsoft.com/office/officeart/2005/8/layout/hProcess4"/>
    <dgm:cxn modelId="{28659BE4-3D64-48D6-9896-BA67FEEB6915}" type="presOf" srcId="{36DA565C-BB2B-4D5D-872D-A194133BC298}" destId="{B1C95540-8332-4CCD-A021-013AE0DC168E}" srcOrd="0" destOrd="0" presId="urn:microsoft.com/office/officeart/2005/8/layout/hProcess4"/>
    <dgm:cxn modelId="{CB186CC9-ECF1-4AF5-876C-F1876B9F801E}" type="presOf" srcId="{921D58C8-0A82-41B5-8F3A-26DA3FB573C2}" destId="{CC95B65C-D7AA-4399-9073-A4CFBECA1641}" srcOrd="1" destOrd="1" presId="urn:microsoft.com/office/officeart/2005/8/layout/hProcess4"/>
    <dgm:cxn modelId="{64D8C42B-A3A3-49D6-9758-3779FD2739BF}" type="presOf" srcId="{B6158FC6-42E6-4841-BF7F-B8B72A6AED4B}" destId="{06ED9A3C-D944-4D7A-92BD-D8B2D0977CEE}" srcOrd="0" destOrd="0" presId="urn:microsoft.com/office/officeart/2005/8/layout/hProcess4"/>
    <dgm:cxn modelId="{28FB1A97-5731-4831-8957-F0A8D24E2A31}" srcId="{24AB0E81-3B26-4B3B-8889-582151B8C660}" destId="{99996EE8-354F-4FA3-8097-18284DCE63FA}" srcOrd="0" destOrd="0" parTransId="{3B90B612-4295-4A4E-9F69-DB9D090123C8}" sibTransId="{38571264-78C7-4EAF-8BCD-DD46CD6048D3}"/>
    <dgm:cxn modelId="{08AA0215-EDDE-47E9-B4DE-9C9C974481E7}" srcId="{B33F4383-4C2F-43AA-871D-16AA33DD97D5}" destId="{4CE41B71-C8F6-442E-9AD0-6CA4B70CBD5B}" srcOrd="0" destOrd="0" parTransId="{418BB152-D95C-4809-93E3-FE64829BF944}" sibTransId="{98DB428E-1BA5-4A24-86C0-EEEB86345EA9}"/>
    <dgm:cxn modelId="{64943671-AE84-4601-B512-591E34DE8980}" type="presOf" srcId="{4CE41B71-C8F6-442E-9AD0-6CA4B70CBD5B}" destId="{CC95B65C-D7AA-4399-9073-A4CFBECA1641}" srcOrd="1" destOrd="0" presId="urn:microsoft.com/office/officeart/2005/8/layout/hProcess4"/>
    <dgm:cxn modelId="{1ABC4F10-C28A-48A0-B8F3-E15B3563C490}" srcId="{99996EE8-354F-4FA3-8097-18284DCE63FA}" destId="{AA9C96F2-6B7D-4B52-BB96-00E6DBD96E09}" srcOrd="2" destOrd="0" parTransId="{C476B4E1-76F8-4E92-8752-2307D71A7342}" sibTransId="{573734CC-FD8D-49E0-8CC1-212A36B21FE2}"/>
    <dgm:cxn modelId="{3EBEA8CE-7A2C-4EF9-88A4-CC32634425C7}" type="presOf" srcId="{B33F4383-4C2F-43AA-871D-16AA33DD97D5}" destId="{D339494D-1B0D-4931-992D-51AD8F3685D0}" srcOrd="0" destOrd="0" presId="urn:microsoft.com/office/officeart/2005/8/layout/hProcess4"/>
    <dgm:cxn modelId="{5FB487A7-DDF6-4545-9C60-38426D80ED30}" type="presOf" srcId="{7460C9D4-CC0B-43D5-8A13-92E578C20D66}" destId="{DAAFC1DC-0B7D-40F8-978A-47D388329385}" srcOrd="0" destOrd="1" presId="urn:microsoft.com/office/officeart/2005/8/layout/hProcess4"/>
    <dgm:cxn modelId="{A680D8B3-CE06-4FB6-82AE-C162C3EE72D9}" type="presOf" srcId="{A2BA6057-493B-417A-A03F-FA011632D7F5}" destId="{FC5A3F5B-8970-44E6-8546-612418525B51}" srcOrd="0" destOrd="0" presId="urn:microsoft.com/office/officeart/2005/8/layout/hProcess4"/>
    <dgm:cxn modelId="{8E14CF0D-F094-48CF-A194-CFACB5317375}" type="presOf" srcId="{38571264-78C7-4EAF-8BCD-DD46CD6048D3}" destId="{54172B3B-21E5-45DF-8F63-CBB20C7EFDD3}" srcOrd="0" destOrd="0" presId="urn:microsoft.com/office/officeart/2005/8/layout/hProcess4"/>
    <dgm:cxn modelId="{35DD6E53-0AC5-47F0-8BA3-2DA187505CD0}" type="presOf" srcId="{7460C9D4-CC0B-43D5-8A13-92E578C20D66}" destId="{5D956112-8522-4C37-9C0A-8A3A6EB0512A}" srcOrd="1" destOrd="1" presId="urn:microsoft.com/office/officeart/2005/8/layout/hProcess4"/>
    <dgm:cxn modelId="{C2827E0E-59E6-4D95-9413-CA3D5AEF99AC}" type="presOf" srcId="{99996EE8-354F-4FA3-8097-18284DCE63FA}" destId="{CA76E4A5-8303-4A48-A139-B779218AC7D0}" srcOrd="0" destOrd="0" presId="urn:microsoft.com/office/officeart/2005/8/layout/hProcess4"/>
    <dgm:cxn modelId="{05013AE5-D4EC-4D85-B60B-CCC2FB1B028B}" type="presOf" srcId="{24AB0E81-3B26-4B3B-8889-582151B8C660}" destId="{F82A90F7-9865-444A-B9B9-15E9E6403F31}" srcOrd="0" destOrd="0" presId="urn:microsoft.com/office/officeart/2005/8/layout/hProcess4"/>
    <dgm:cxn modelId="{DB3E7930-0DE4-4FF4-A22F-E5C703D9C9A5}" type="presOf" srcId="{AA9C96F2-6B7D-4B52-BB96-00E6DBD96E09}" destId="{DAAFC1DC-0B7D-40F8-978A-47D388329385}" srcOrd="0" destOrd="2" presId="urn:microsoft.com/office/officeart/2005/8/layout/hProcess4"/>
    <dgm:cxn modelId="{3CEF1841-57E3-4B54-BF9C-767B95902201}" type="presOf" srcId="{2787B0F7-59A2-436F-B48E-76B87496A334}" destId="{DAAFC1DC-0B7D-40F8-978A-47D388329385}" srcOrd="0" destOrd="0" presId="urn:microsoft.com/office/officeart/2005/8/layout/hProcess4"/>
    <dgm:cxn modelId="{AF30D4E3-72E7-4A23-AD49-AFC369F5001E}" type="presOf" srcId="{2787B0F7-59A2-436F-B48E-76B87496A334}" destId="{5D956112-8522-4C37-9C0A-8A3A6EB0512A}" srcOrd="1" destOrd="0" presId="urn:microsoft.com/office/officeart/2005/8/layout/hProcess4"/>
    <dgm:cxn modelId="{64A85944-7938-4B41-8AEB-76F6143A09D9}" srcId="{24AB0E81-3B26-4B3B-8889-582151B8C660}" destId="{36DA565C-BB2B-4D5D-872D-A194133BC298}" srcOrd="1" destOrd="0" parTransId="{F2B45377-4C4C-49AF-AE51-BDC4D3D2BE89}" sibTransId="{B6158FC6-42E6-4841-BF7F-B8B72A6AED4B}"/>
    <dgm:cxn modelId="{3D03411D-1F51-449F-BF5F-97C8264FAE49}" type="presOf" srcId="{AA9C96F2-6B7D-4B52-BB96-00E6DBD96E09}" destId="{5D956112-8522-4C37-9C0A-8A3A6EB0512A}" srcOrd="1" destOrd="2" presId="urn:microsoft.com/office/officeart/2005/8/layout/hProcess4"/>
    <dgm:cxn modelId="{390355B6-AD43-4C95-BB85-E62606D691B0}" srcId="{B33F4383-4C2F-43AA-871D-16AA33DD97D5}" destId="{921D58C8-0A82-41B5-8F3A-26DA3FB573C2}" srcOrd="1" destOrd="0" parTransId="{24E7DC76-52E6-4582-B7E0-7C512D801120}" sibTransId="{B9DD5698-A63E-4586-A920-F39181F9CADD}"/>
    <dgm:cxn modelId="{72183F6A-1B4F-4113-BDA9-767CDD192331}" type="presOf" srcId="{4CE41B71-C8F6-442E-9AD0-6CA4B70CBD5B}" destId="{125E995E-466E-47BD-9F88-299255CE38A1}" srcOrd="0" destOrd="0" presId="urn:microsoft.com/office/officeart/2005/8/layout/hProcess4"/>
    <dgm:cxn modelId="{ACDA2B90-279D-412E-8D3B-015E4DB88B28}" srcId="{99996EE8-354F-4FA3-8097-18284DCE63FA}" destId="{7460C9D4-CC0B-43D5-8A13-92E578C20D66}" srcOrd="1" destOrd="0" parTransId="{063EA16F-CEB9-4724-B6D7-C1625683A19A}" sibTransId="{14147AE3-F583-4496-A65D-07D6E45BDE5D}"/>
    <dgm:cxn modelId="{4BA70AAF-A3A6-495A-97DE-90AB08E40554}" type="presOf" srcId="{921D58C8-0A82-41B5-8F3A-26DA3FB573C2}" destId="{125E995E-466E-47BD-9F88-299255CE38A1}" srcOrd="0" destOrd="1" presId="urn:microsoft.com/office/officeart/2005/8/layout/hProcess4"/>
    <dgm:cxn modelId="{00560C8D-A278-403D-8B76-AD52A9275C14}" srcId="{99996EE8-354F-4FA3-8097-18284DCE63FA}" destId="{2787B0F7-59A2-436F-B48E-76B87496A334}" srcOrd="0" destOrd="0" parTransId="{23FC0FD0-AC9F-4F41-B385-D085F9AA1207}" sibTransId="{EC207A82-CDDE-4FED-9ACB-5130ABFE4FB6}"/>
    <dgm:cxn modelId="{42D1150C-2AA7-424A-92F1-50584773334A}" type="presParOf" srcId="{F82A90F7-9865-444A-B9B9-15E9E6403F31}" destId="{3EB44BF1-0A5A-4782-B468-44290E261A51}" srcOrd="0" destOrd="0" presId="urn:microsoft.com/office/officeart/2005/8/layout/hProcess4"/>
    <dgm:cxn modelId="{51F07652-117C-43B9-9EA8-5F8D73FF5DCF}" type="presParOf" srcId="{F82A90F7-9865-444A-B9B9-15E9E6403F31}" destId="{8C8B7063-47E5-4E7C-89D5-CB62D65FA279}" srcOrd="1" destOrd="0" presId="urn:microsoft.com/office/officeart/2005/8/layout/hProcess4"/>
    <dgm:cxn modelId="{EA559636-73C1-445F-9A61-DAD6A71FC806}" type="presParOf" srcId="{F82A90F7-9865-444A-B9B9-15E9E6403F31}" destId="{8349DD48-5874-4BD6-BC8F-E43CF3A6C2E1}" srcOrd="2" destOrd="0" presId="urn:microsoft.com/office/officeart/2005/8/layout/hProcess4"/>
    <dgm:cxn modelId="{56D111CB-644B-4B30-926A-1B8DAB533050}" type="presParOf" srcId="{8349DD48-5874-4BD6-BC8F-E43CF3A6C2E1}" destId="{847C78F7-1793-4812-9975-4868ADA15241}" srcOrd="0" destOrd="0" presId="urn:microsoft.com/office/officeart/2005/8/layout/hProcess4"/>
    <dgm:cxn modelId="{8517E9FC-C1A3-4F5A-A519-97408AC0D86D}" type="presParOf" srcId="{847C78F7-1793-4812-9975-4868ADA15241}" destId="{A19DC624-0689-4051-9782-0A2DE193D829}" srcOrd="0" destOrd="0" presId="urn:microsoft.com/office/officeart/2005/8/layout/hProcess4"/>
    <dgm:cxn modelId="{78F76FA6-B4BA-4C57-B48D-97C1F1DD87D1}" type="presParOf" srcId="{847C78F7-1793-4812-9975-4868ADA15241}" destId="{DAAFC1DC-0B7D-40F8-978A-47D388329385}" srcOrd="1" destOrd="0" presId="urn:microsoft.com/office/officeart/2005/8/layout/hProcess4"/>
    <dgm:cxn modelId="{959E9DBA-D4DF-4A9B-B9C0-3F87A9B01017}" type="presParOf" srcId="{847C78F7-1793-4812-9975-4868ADA15241}" destId="{5D956112-8522-4C37-9C0A-8A3A6EB0512A}" srcOrd="2" destOrd="0" presId="urn:microsoft.com/office/officeart/2005/8/layout/hProcess4"/>
    <dgm:cxn modelId="{49D1F9F8-CE1F-4284-84D9-F9C940D41D0D}" type="presParOf" srcId="{847C78F7-1793-4812-9975-4868ADA15241}" destId="{CA76E4A5-8303-4A48-A139-B779218AC7D0}" srcOrd="3" destOrd="0" presId="urn:microsoft.com/office/officeart/2005/8/layout/hProcess4"/>
    <dgm:cxn modelId="{22C1819D-D0CF-4ADC-9A16-CB54B318E4A4}" type="presParOf" srcId="{847C78F7-1793-4812-9975-4868ADA15241}" destId="{B6D1119D-019B-4209-A8CA-1FDB02467C3B}" srcOrd="4" destOrd="0" presId="urn:microsoft.com/office/officeart/2005/8/layout/hProcess4"/>
    <dgm:cxn modelId="{8B2DED64-96B8-4766-BD86-DF3F7B917CC5}" type="presParOf" srcId="{8349DD48-5874-4BD6-BC8F-E43CF3A6C2E1}" destId="{54172B3B-21E5-45DF-8F63-CBB20C7EFDD3}" srcOrd="1" destOrd="0" presId="urn:microsoft.com/office/officeart/2005/8/layout/hProcess4"/>
    <dgm:cxn modelId="{4B99AB87-B5F2-427D-86A7-49F373B81129}" type="presParOf" srcId="{8349DD48-5874-4BD6-BC8F-E43CF3A6C2E1}" destId="{EEEEB94B-747A-4154-A78D-4D920511DFB2}" srcOrd="2" destOrd="0" presId="urn:microsoft.com/office/officeart/2005/8/layout/hProcess4"/>
    <dgm:cxn modelId="{1328A6BD-146C-4622-BD03-BA62F21B4AB4}" type="presParOf" srcId="{EEEEB94B-747A-4154-A78D-4D920511DFB2}" destId="{D450F5CA-7CD0-4F49-BF8B-245182DCFACE}" srcOrd="0" destOrd="0" presId="urn:microsoft.com/office/officeart/2005/8/layout/hProcess4"/>
    <dgm:cxn modelId="{01DD9325-4845-44B8-B3C3-5A5CA8D92ACF}" type="presParOf" srcId="{EEEEB94B-747A-4154-A78D-4D920511DFB2}" destId="{FC5A3F5B-8970-44E6-8546-612418525B51}" srcOrd="1" destOrd="0" presId="urn:microsoft.com/office/officeart/2005/8/layout/hProcess4"/>
    <dgm:cxn modelId="{EEEE80A7-36CF-4998-B16C-AB9F04EAAE14}" type="presParOf" srcId="{EEEEB94B-747A-4154-A78D-4D920511DFB2}" destId="{23C69051-5B25-468C-8141-2A0C25428B43}" srcOrd="2" destOrd="0" presId="urn:microsoft.com/office/officeart/2005/8/layout/hProcess4"/>
    <dgm:cxn modelId="{50BFE94C-A495-4D4D-898D-F8EDC7F12979}" type="presParOf" srcId="{EEEEB94B-747A-4154-A78D-4D920511DFB2}" destId="{B1C95540-8332-4CCD-A021-013AE0DC168E}" srcOrd="3" destOrd="0" presId="urn:microsoft.com/office/officeart/2005/8/layout/hProcess4"/>
    <dgm:cxn modelId="{A9E98D1F-9F91-42E2-95C5-B8713DF525F5}" type="presParOf" srcId="{EEEEB94B-747A-4154-A78D-4D920511DFB2}" destId="{A5A55C70-F8A2-4227-8EBD-126AEBAD91B4}" srcOrd="4" destOrd="0" presId="urn:microsoft.com/office/officeart/2005/8/layout/hProcess4"/>
    <dgm:cxn modelId="{57901C72-BD03-4D07-8AFB-26F7D7245503}" type="presParOf" srcId="{8349DD48-5874-4BD6-BC8F-E43CF3A6C2E1}" destId="{06ED9A3C-D944-4D7A-92BD-D8B2D0977CEE}" srcOrd="3" destOrd="0" presId="urn:microsoft.com/office/officeart/2005/8/layout/hProcess4"/>
    <dgm:cxn modelId="{B8612645-3668-4B2C-B137-1D81F68DDF19}" type="presParOf" srcId="{8349DD48-5874-4BD6-BC8F-E43CF3A6C2E1}" destId="{F0EC682B-3290-44AC-86E0-4601D663873D}" srcOrd="4" destOrd="0" presId="urn:microsoft.com/office/officeart/2005/8/layout/hProcess4"/>
    <dgm:cxn modelId="{3659FF6F-BD90-4FF5-B84E-E1C7262D8534}" type="presParOf" srcId="{F0EC682B-3290-44AC-86E0-4601D663873D}" destId="{4FFE7998-AAC6-482A-ADB1-708A07F654BD}" srcOrd="0" destOrd="0" presId="urn:microsoft.com/office/officeart/2005/8/layout/hProcess4"/>
    <dgm:cxn modelId="{C7663A83-5584-4627-840D-C478FD973C59}" type="presParOf" srcId="{F0EC682B-3290-44AC-86E0-4601D663873D}" destId="{125E995E-466E-47BD-9F88-299255CE38A1}" srcOrd="1" destOrd="0" presId="urn:microsoft.com/office/officeart/2005/8/layout/hProcess4"/>
    <dgm:cxn modelId="{87605A4E-7DFF-425F-9004-83717182B0DA}" type="presParOf" srcId="{F0EC682B-3290-44AC-86E0-4601D663873D}" destId="{CC95B65C-D7AA-4399-9073-A4CFBECA1641}" srcOrd="2" destOrd="0" presId="urn:microsoft.com/office/officeart/2005/8/layout/hProcess4"/>
    <dgm:cxn modelId="{A01EAB0C-60D0-46FC-AB45-135D3FD7D1A6}" type="presParOf" srcId="{F0EC682B-3290-44AC-86E0-4601D663873D}" destId="{D339494D-1B0D-4931-992D-51AD8F3685D0}" srcOrd="3" destOrd="0" presId="urn:microsoft.com/office/officeart/2005/8/layout/hProcess4"/>
    <dgm:cxn modelId="{95DF8CD6-5E97-41A0-A8ED-9F4F0E6529EB}" type="presParOf" srcId="{F0EC682B-3290-44AC-86E0-4601D663873D}" destId="{B8A0767C-5FA8-4587-BD51-C6F33AFA589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B1FAF1-9FF2-476C-BD4A-3B769308E2C8}" type="doc">
      <dgm:prSet loTypeId="urn:microsoft.com/office/officeart/2005/8/layout/radial4" loCatId="relationship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72FC447C-7FA0-4648-9246-370768F06AEF}">
      <dgm:prSet phldrT="[Texto]"/>
      <dgm:spPr/>
      <dgm:t>
        <a:bodyPr/>
        <a:lstStyle/>
        <a:p>
          <a:r>
            <a:rPr lang="es-EC" b="1" dirty="0" smtClean="0"/>
            <a:t>CONCLUSIONES</a:t>
          </a:r>
          <a:endParaRPr lang="es-EC" b="1" dirty="0"/>
        </a:p>
      </dgm:t>
    </dgm:pt>
    <dgm:pt modelId="{03BA17DC-DABB-4F90-9089-CCF442F67D00}" type="parTrans" cxnId="{E237EA46-A1CA-4C5B-9DC1-DB0FD54D8F6B}">
      <dgm:prSet/>
      <dgm:spPr/>
      <dgm:t>
        <a:bodyPr/>
        <a:lstStyle/>
        <a:p>
          <a:endParaRPr lang="es-EC"/>
        </a:p>
      </dgm:t>
    </dgm:pt>
    <dgm:pt modelId="{6DA9E128-E5F1-4534-B816-6841ED96849A}" type="sibTrans" cxnId="{E237EA46-A1CA-4C5B-9DC1-DB0FD54D8F6B}">
      <dgm:prSet/>
      <dgm:spPr/>
      <dgm:t>
        <a:bodyPr/>
        <a:lstStyle/>
        <a:p>
          <a:endParaRPr lang="es-EC"/>
        </a:p>
      </dgm:t>
    </dgm:pt>
    <dgm:pt modelId="{7821D9F8-A448-4B8F-8430-8531F9793E1B}">
      <dgm:prSet phldrT="[Texto]"/>
      <dgm:spPr/>
      <dgm:t>
        <a:bodyPr/>
        <a:lstStyle/>
        <a:p>
          <a:pPr algn="l"/>
          <a:r>
            <a:rPr lang="es-EC" smtClean="0"/>
            <a:t>1. Incremento de la morosidad en el microcrédito de las Cooperativas de Ahorro y Crédito del Segmento 1 como resultado de la agudización de la crisis económica que actualmente afecta a la región.</a:t>
          </a:r>
          <a:endParaRPr lang="es-EC" dirty="0"/>
        </a:p>
      </dgm:t>
    </dgm:pt>
    <dgm:pt modelId="{A613FB6D-24EF-4522-9889-2115B3D4748E}" type="parTrans" cxnId="{62F53C01-2A02-48E5-939F-FAAE3CDE7E73}">
      <dgm:prSet/>
      <dgm:spPr/>
      <dgm:t>
        <a:bodyPr/>
        <a:lstStyle/>
        <a:p>
          <a:endParaRPr lang="es-EC"/>
        </a:p>
      </dgm:t>
    </dgm:pt>
    <dgm:pt modelId="{62CAF67E-26EB-4848-BB1C-C7950D280022}" type="sibTrans" cxnId="{62F53C01-2A02-48E5-939F-FAAE3CDE7E73}">
      <dgm:prSet/>
      <dgm:spPr/>
      <dgm:t>
        <a:bodyPr/>
        <a:lstStyle/>
        <a:p>
          <a:endParaRPr lang="es-EC"/>
        </a:p>
      </dgm:t>
    </dgm:pt>
    <dgm:pt modelId="{497858E9-C26B-4C7B-93AC-CC966F1A44F5}">
      <dgm:prSet phldrT="[Texto]"/>
      <dgm:spPr/>
      <dgm:t>
        <a:bodyPr/>
        <a:lstStyle/>
        <a:p>
          <a:pPr algn="l"/>
          <a:r>
            <a:rPr lang="es-EC" dirty="0" smtClean="0"/>
            <a:t>2. El nivel de penetración de gestión crediticia de las COAC se revela como significativo con tendencia al crecimiento en comparación con el sistema financiero nacional.</a:t>
          </a:r>
          <a:endParaRPr lang="es-EC" dirty="0"/>
        </a:p>
      </dgm:t>
    </dgm:pt>
    <dgm:pt modelId="{3381692A-736B-44B6-9E18-551B75713A96}" type="parTrans" cxnId="{E1B7C58A-88AF-489C-A74B-D951AE190422}">
      <dgm:prSet/>
      <dgm:spPr/>
      <dgm:t>
        <a:bodyPr/>
        <a:lstStyle/>
        <a:p>
          <a:endParaRPr lang="es-EC"/>
        </a:p>
      </dgm:t>
    </dgm:pt>
    <dgm:pt modelId="{65C9ED4C-5F75-4501-9DE7-6584D5ED9E79}" type="sibTrans" cxnId="{E1B7C58A-88AF-489C-A74B-D951AE190422}">
      <dgm:prSet/>
      <dgm:spPr/>
      <dgm:t>
        <a:bodyPr/>
        <a:lstStyle/>
        <a:p>
          <a:endParaRPr lang="es-EC"/>
        </a:p>
      </dgm:t>
    </dgm:pt>
    <dgm:pt modelId="{8602DD8B-4618-40B8-8C17-DB669DCAF965}">
      <dgm:prSet phldrT="[Texto]"/>
      <dgm:spPr/>
      <dgm:t>
        <a:bodyPr/>
        <a:lstStyle/>
        <a:p>
          <a:pPr algn="l"/>
          <a:r>
            <a:rPr lang="es-EC" dirty="0" smtClean="0"/>
            <a:t>3. Se evidencia la mayor concentración de los microcréditos en las principales ciudades del país (Quito y Guayaquil) las cuales destacan por abarcar hasta un 80% del total de pequeñas y medianas empresas a nivel nacional</a:t>
          </a:r>
          <a:endParaRPr lang="es-EC" dirty="0"/>
        </a:p>
      </dgm:t>
    </dgm:pt>
    <dgm:pt modelId="{450794AE-4633-4A07-AE19-CDEA583E54E6}" type="parTrans" cxnId="{B3581765-9FCB-41E2-ABD9-32401D396558}">
      <dgm:prSet/>
      <dgm:spPr/>
      <dgm:t>
        <a:bodyPr/>
        <a:lstStyle/>
        <a:p>
          <a:endParaRPr lang="es-EC"/>
        </a:p>
      </dgm:t>
    </dgm:pt>
    <dgm:pt modelId="{61CA4A20-C1FB-4E7A-9B22-7A1030BB449F}" type="sibTrans" cxnId="{B3581765-9FCB-41E2-ABD9-32401D396558}">
      <dgm:prSet/>
      <dgm:spPr/>
      <dgm:t>
        <a:bodyPr/>
        <a:lstStyle/>
        <a:p>
          <a:endParaRPr lang="es-EC"/>
        </a:p>
      </dgm:t>
    </dgm:pt>
    <dgm:pt modelId="{FC462B9C-8989-4095-8686-D233CBAC3A4A}">
      <dgm:prSet phldrT="[Texto]"/>
      <dgm:spPr/>
      <dgm:t>
        <a:bodyPr/>
        <a:lstStyle/>
        <a:p>
          <a:pPr algn="l"/>
          <a:r>
            <a:rPr lang="es-EC" smtClean="0"/>
            <a:t>4. El personal de las Cooperativas de Ahorro y Crédito del segmento 1 encargado del otorgamiento del no posee las destrezas y suficiente capacidades técnicas para lograr una evaluación efectiva de los sujetos</a:t>
          </a:r>
          <a:endParaRPr lang="es-EC" dirty="0"/>
        </a:p>
      </dgm:t>
    </dgm:pt>
    <dgm:pt modelId="{6107CFCE-D9C2-4009-AB00-F92B2873597D}" type="parTrans" cxnId="{6BEE2FC1-E8BB-488D-B4AD-84D33D67C458}">
      <dgm:prSet/>
      <dgm:spPr/>
      <dgm:t>
        <a:bodyPr/>
        <a:lstStyle/>
        <a:p>
          <a:endParaRPr lang="es-EC"/>
        </a:p>
      </dgm:t>
    </dgm:pt>
    <dgm:pt modelId="{7D5A03F4-AFE6-44F8-B440-96C4447279DB}" type="sibTrans" cxnId="{6BEE2FC1-E8BB-488D-B4AD-84D33D67C458}">
      <dgm:prSet/>
      <dgm:spPr/>
      <dgm:t>
        <a:bodyPr/>
        <a:lstStyle/>
        <a:p>
          <a:endParaRPr lang="es-EC"/>
        </a:p>
      </dgm:t>
    </dgm:pt>
    <dgm:pt modelId="{C6E6ACA0-66A1-43F3-99A3-71F51C7C8CC3}">
      <dgm:prSet phldrT="[Texto]"/>
      <dgm:spPr/>
      <dgm:t>
        <a:bodyPr/>
        <a:lstStyle/>
        <a:p>
          <a:pPr algn="l"/>
          <a:r>
            <a:rPr lang="es-EC" smtClean="0"/>
            <a:t>5. Actualmente no se verifican políticas o estrategias en las Cooperativas de Ahorro y Crédito del segmento 1  dirigidas en específico a la morosidad en el pago de microcréditos.</a:t>
          </a:r>
          <a:endParaRPr lang="es-EC" dirty="0"/>
        </a:p>
      </dgm:t>
    </dgm:pt>
    <dgm:pt modelId="{D7F1DCE2-0EB6-4A54-8A51-BE4E5FF961F7}" type="parTrans" cxnId="{7E26C796-4E9B-4027-BC37-C58CCD8BAE90}">
      <dgm:prSet/>
      <dgm:spPr/>
      <dgm:t>
        <a:bodyPr/>
        <a:lstStyle/>
        <a:p>
          <a:endParaRPr lang="es-EC"/>
        </a:p>
      </dgm:t>
    </dgm:pt>
    <dgm:pt modelId="{F46DE4BD-B0A9-4AF0-8C21-B73BC38FBB30}" type="sibTrans" cxnId="{7E26C796-4E9B-4027-BC37-C58CCD8BAE90}">
      <dgm:prSet/>
      <dgm:spPr/>
      <dgm:t>
        <a:bodyPr/>
        <a:lstStyle/>
        <a:p>
          <a:endParaRPr lang="es-EC"/>
        </a:p>
      </dgm:t>
    </dgm:pt>
    <dgm:pt modelId="{D66BB10C-57C1-405A-B590-D477C0FD71B6}" type="pres">
      <dgm:prSet presAssocID="{71B1FAF1-9FF2-476C-BD4A-3B769308E2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2892786-2124-4F81-88F3-ACB9D3EA0380}" type="pres">
      <dgm:prSet presAssocID="{72FC447C-7FA0-4648-9246-370768F06AEF}" presName="centerShape" presStyleLbl="node0" presStyleIdx="0" presStyleCnt="1"/>
      <dgm:spPr/>
      <dgm:t>
        <a:bodyPr/>
        <a:lstStyle/>
        <a:p>
          <a:endParaRPr lang="es-EC"/>
        </a:p>
      </dgm:t>
    </dgm:pt>
    <dgm:pt modelId="{D2566885-8F35-4E46-982C-AEBEFD936F7F}" type="pres">
      <dgm:prSet presAssocID="{A613FB6D-24EF-4522-9889-2115B3D4748E}" presName="parTrans" presStyleLbl="bgSibTrans2D1" presStyleIdx="0" presStyleCnt="5"/>
      <dgm:spPr/>
      <dgm:t>
        <a:bodyPr/>
        <a:lstStyle/>
        <a:p>
          <a:endParaRPr lang="es-ES"/>
        </a:p>
      </dgm:t>
    </dgm:pt>
    <dgm:pt modelId="{09992FB8-CD15-47B3-AE63-5E7F06958A50}" type="pres">
      <dgm:prSet presAssocID="{7821D9F8-A448-4B8F-8430-8531F9793E1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5621F7-8AFA-4BDE-B2AB-52ACA06F822E}" type="pres">
      <dgm:prSet presAssocID="{3381692A-736B-44B6-9E18-551B75713A96}" presName="parTrans" presStyleLbl="bgSibTrans2D1" presStyleIdx="1" presStyleCnt="5"/>
      <dgm:spPr/>
      <dgm:t>
        <a:bodyPr/>
        <a:lstStyle/>
        <a:p>
          <a:endParaRPr lang="es-ES"/>
        </a:p>
      </dgm:t>
    </dgm:pt>
    <dgm:pt modelId="{DA3B2925-6E4A-4B28-AF54-BDE56FA1BD64}" type="pres">
      <dgm:prSet presAssocID="{497858E9-C26B-4C7B-93AC-CC966F1A44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525416-595D-4E93-ABE9-18FA2E44043C}" type="pres">
      <dgm:prSet presAssocID="{450794AE-4633-4A07-AE19-CDEA583E54E6}" presName="parTrans" presStyleLbl="bgSibTrans2D1" presStyleIdx="2" presStyleCnt="5"/>
      <dgm:spPr/>
      <dgm:t>
        <a:bodyPr/>
        <a:lstStyle/>
        <a:p>
          <a:endParaRPr lang="es-ES"/>
        </a:p>
      </dgm:t>
    </dgm:pt>
    <dgm:pt modelId="{05A5652C-61FD-4567-986E-D1133F85CB0D}" type="pres">
      <dgm:prSet presAssocID="{8602DD8B-4618-40B8-8C17-DB669DCAF9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E5B1DE-1238-4763-97A5-EB0664DBB456}" type="pres">
      <dgm:prSet presAssocID="{6107CFCE-D9C2-4009-AB00-F92B2873597D}" presName="parTrans" presStyleLbl="bgSibTrans2D1" presStyleIdx="3" presStyleCnt="5"/>
      <dgm:spPr/>
      <dgm:t>
        <a:bodyPr/>
        <a:lstStyle/>
        <a:p>
          <a:endParaRPr lang="es-ES"/>
        </a:p>
      </dgm:t>
    </dgm:pt>
    <dgm:pt modelId="{7DE32866-2DE3-4CAA-989C-555A4E9CD4EC}" type="pres">
      <dgm:prSet presAssocID="{FC462B9C-8989-4095-8686-D233CBAC3A4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9F73B4-9CB7-4CEF-952C-DF1C6CFB26EF}" type="pres">
      <dgm:prSet presAssocID="{D7F1DCE2-0EB6-4A54-8A51-BE4E5FF961F7}" presName="parTrans" presStyleLbl="bgSibTrans2D1" presStyleIdx="4" presStyleCnt="5"/>
      <dgm:spPr/>
      <dgm:t>
        <a:bodyPr/>
        <a:lstStyle/>
        <a:p>
          <a:endParaRPr lang="es-ES"/>
        </a:p>
      </dgm:t>
    </dgm:pt>
    <dgm:pt modelId="{72936623-2F03-42FA-8CFF-CA8B9A0A2DB1}" type="pres">
      <dgm:prSet presAssocID="{C6E6ACA0-66A1-43F3-99A3-71F51C7C8C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E0FD354-AC54-4C01-93CB-3FBC5F56EAAA}" type="presOf" srcId="{71B1FAF1-9FF2-476C-BD4A-3B769308E2C8}" destId="{D66BB10C-57C1-405A-B590-D477C0FD71B6}" srcOrd="0" destOrd="0" presId="urn:microsoft.com/office/officeart/2005/8/layout/radial4"/>
    <dgm:cxn modelId="{B3581765-9FCB-41E2-ABD9-32401D396558}" srcId="{72FC447C-7FA0-4648-9246-370768F06AEF}" destId="{8602DD8B-4618-40B8-8C17-DB669DCAF965}" srcOrd="2" destOrd="0" parTransId="{450794AE-4633-4A07-AE19-CDEA583E54E6}" sibTransId="{61CA4A20-C1FB-4E7A-9B22-7A1030BB449F}"/>
    <dgm:cxn modelId="{704F959A-7840-41AE-A23F-037B5A834176}" type="presOf" srcId="{450794AE-4633-4A07-AE19-CDEA583E54E6}" destId="{86525416-595D-4E93-ABE9-18FA2E44043C}" srcOrd="0" destOrd="0" presId="urn:microsoft.com/office/officeart/2005/8/layout/radial4"/>
    <dgm:cxn modelId="{E254CAA5-B6BA-4F8E-B648-DAFF1CC67668}" type="presOf" srcId="{C6E6ACA0-66A1-43F3-99A3-71F51C7C8CC3}" destId="{72936623-2F03-42FA-8CFF-CA8B9A0A2DB1}" srcOrd="0" destOrd="0" presId="urn:microsoft.com/office/officeart/2005/8/layout/radial4"/>
    <dgm:cxn modelId="{E1B7C58A-88AF-489C-A74B-D951AE190422}" srcId="{72FC447C-7FA0-4648-9246-370768F06AEF}" destId="{497858E9-C26B-4C7B-93AC-CC966F1A44F5}" srcOrd="1" destOrd="0" parTransId="{3381692A-736B-44B6-9E18-551B75713A96}" sibTransId="{65C9ED4C-5F75-4501-9DE7-6584D5ED9E79}"/>
    <dgm:cxn modelId="{CB40CCF0-161C-41B6-99F2-1F588584BDCA}" type="presOf" srcId="{8602DD8B-4618-40B8-8C17-DB669DCAF965}" destId="{05A5652C-61FD-4567-986E-D1133F85CB0D}" srcOrd="0" destOrd="0" presId="urn:microsoft.com/office/officeart/2005/8/layout/radial4"/>
    <dgm:cxn modelId="{7D6DE889-319A-41B2-867C-38FF6A35EBB4}" type="presOf" srcId="{72FC447C-7FA0-4648-9246-370768F06AEF}" destId="{52892786-2124-4F81-88F3-ACB9D3EA0380}" srcOrd="0" destOrd="0" presId="urn:microsoft.com/office/officeart/2005/8/layout/radial4"/>
    <dgm:cxn modelId="{E8EF49C6-DA19-4B51-BDD0-39680B8042F8}" type="presOf" srcId="{497858E9-C26B-4C7B-93AC-CC966F1A44F5}" destId="{DA3B2925-6E4A-4B28-AF54-BDE56FA1BD64}" srcOrd="0" destOrd="0" presId="urn:microsoft.com/office/officeart/2005/8/layout/radial4"/>
    <dgm:cxn modelId="{7E26C796-4E9B-4027-BC37-C58CCD8BAE90}" srcId="{72FC447C-7FA0-4648-9246-370768F06AEF}" destId="{C6E6ACA0-66A1-43F3-99A3-71F51C7C8CC3}" srcOrd="4" destOrd="0" parTransId="{D7F1DCE2-0EB6-4A54-8A51-BE4E5FF961F7}" sibTransId="{F46DE4BD-B0A9-4AF0-8C21-B73BC38FBB30}"/>
    <dgm:cxn modelId="{7C3FC64F-82B0-4D2B-8EE0-1890F6393668}" type="presOf" srcId="{D7F1DCE2-0EB6-4A54-8A51-BE4E5FF961F7}" destId="{D39F73B4-9CB7-4CEF-952C-DF1C6CFB26EF}" srcOrd="0" destOrd="0" presId="urn:microsoft.com/office/officeart/2005/8/layout/radial4"/>
    <dgm:cxn modelId="{6BEE2FC1-E8BB-488D-B4AD-84D33D67C458}" srcId="{72FC447C-7FA0-4648-9246-370768F06AEF}" destId="{FC462B9C-8989-4095-8686-D233CBAC3A4A}" srcOrd="3" destOrd="0" parTransId="{6107CFCE-D9C2-4009-AB00-F92B2873597D}" sibTransId="{7D5A03F4-AFE6-44F8-B440-96C4447279DB}"/>
    <dgm:cxn modelId="{8F0B2E0F-674A-485F-9622-51AE798DD7A3}" type="presOf" srcId="{6107CFCE-D9C2-4009-AB00-F92B2873597D}" destId="{EAE5B1DE-1238-4763-97A5-EB0664DBB456}" srcOrd="0" destOrd="0" presId="urn:microsoft.com/office/officeart/2005/8/layout/radial4"/>
    <dgm:cxn modelId="{D892E95C-B315-43CA-A2B0-252E9363DCF2}" type="presOf" srcId="{A613FB6D-24EF-4522-9889-2115B3D4748E}" destId="{D2566885-8F35-4E46-982C-AEBEFD936F7F}" srcOrd="0" destOrd="0" presId="urn:microsoft.com/office/officeart/2005/8/layout/radial4"/>
    <dgm:cxn modelId="{73CD2119-4674-4D00-BB2E-9A3FD5334B5F}" type="presOf" srcId="{3381692A-736B-44B6-9E18-551B75713A96}" destId="{EF5621F7-8AFA-4BDE-B2AB-52ACA06F822E}" srcOrd="0" destOrd="0" presId="urn:microsoft.com/office/officeart/2005/8/layout/radial4"/>
    <dgm:cxn modelId="{62F53C01-2A02-48E5-939F-FAAE3CDE7E73}" srcId="{72FC447C-7FA0-4648-9246-370768F06AEF}" destId="{7821D9F8-A448-4B8F-8430-8531F9793E1B}" srcOrd="0" destOrd="0" parTransId="{A613FB6D-24EF-4522-9889-2115B3D4748E}" sibTransId="{62CAF67E-26EB-4848-BB1C-C7950D280022}"/>
    <dgm:cxn modelId="{E237EA46-A1CA-4C5B-9DC1-DB0FD54D8F6B}" srcId="{71B1FAF1-9FF2-476C-BD4A-3B769308E2C8}" destId="{72FC447C-7FA0-4648-9246-370768F06AEF}" srcOrd="0" destOrd="0" parTransId="{03BA17DC-DABB-4F90-9089-CCF442F67D00}" sibTransId="{6DA9E128-E5F1-4534-B816-6841ED96849A}"/>
    <dgm:cxn modelId="{177B9573-E4A6-49C0-8E67-29C553373AE8}" type="presOf" srcId="{FC462B9C-8989-4095-8686-D233CBAC3A4A}" destId="{7DE32866-2DE3-4CAA-989C-555A4E9CD4EC}" srcOrd="0" destOrd="0" presId="urn:microsoft.com/office/officeart/2005/8/layout/radial4"/>
    <dgm:cxn modelId="{5001EFFC-771F-455A-A516-B7BDE0FA48D3}" type="presOf" srcId="{7821D9F8-A448-4B8F-8430-8531F9793E1B}" destId="{09992FB8-CD15-47B3-AE63-5E7F06958A50}" srcOrd="0" destOrd="0" presId="urn:microsoft.com/office/officeart/2005/8/layout/radial4"/>
    <dgm:cxn modelId="{B2555120-5834-454B-87F3-7AD7E6F96140}" type="presParOf" srcId="{D66BB10C-57C1-405A-B590-D477C0FD71B6}" destId="{52892786-2124-4F81-88F3-ACB9D3EA0380}" srcOrd="0" destOrd="0" presId="urn:microsoft.com/office/officeart/2005/8/layout/radial4"/>
    <dgm:cxn modelId="{B8E6871A-8E3C-493B-A159-C361DF75877A}" type="presParOf" srcId="{D66BB10C-57C1-405A-B590-D477C0FD71B6}" destId="{D2566885-8F35-4E46-982C-AEBEFD936F7F}" srcOrd="1" destOrd="0" presId="urn:microsoft.com/office/officeart/2005/8/layout/radial4"/>
    <dgm:cxn modelId="{A6499DDF-656F-46AA-BAAF-C8ED5C41FB08}" type="presParOf" srcId="{D66BB10C-57C1-405A-B590-D477C0FD71B6}" destId="{09992FB8-CD15-47B3-AE63-5E7F06958A50}" srcOrd="2" destOrd="0" presId="urn:microsoft.com/office/officeart/2005/8/layout/radial4"/>
    <dgm:cxn modelId="{4CE91209-B8E2-44F1-A83F-10DDD7CC8270}" type="presParOf" srcId="{D66BB10C-57C1-405A-B590-D477C0FD71B6}" destId="{EF5621F7-8AFA-4BDE-B2AB-52ACA06F822E}" srcOrd="3" destOrd="0" presId="urn:microsoft.com/office/officeart/2005/8/layout/radial4"/>
    <dgm:cxn modelId="{8D0C3B1E-B5A6-4466-983F-8FFD72A3DFC5}" type="presParOf" srcId="{D66BB10C-57C1-405A-B590-D477C0FD71B6}" destId="{DA3B2925-6E4A-4B28-AF54-BDE56FA1BD64}" srcOrd="4" destOrd="0" presId="urn:microsoft.com/office/officeart/2005/8/layout/radial4"/>
    <dgm:cxn modelId="{DD28BAE6-9FC5-4537-B617-BD77DD83DF8F}" type="presParOf" srcId="{D66BB10C-57C1-405A-B590-D477C0FD71B6}" destId="{86525416-595D-4E93-ABE9-18FA2E44043C}" srcOrd="5" destOrd="0" presId="urn:microsoft.com/office/officeart/2005/8/layout/radial4"/>
    <dgm:cxn modelId="{9AA0A9A3-84F2-4511-82C0-D10FFDAA413B}" type="presParOf" srcId="{D66BB10C-57C1-405A-B590-D477C0FD71B6}" destId="{05A5652C-61FD-4567-986E-D1133F85CB0D}" srcOrd="6" destOrd="0" presId="urn:microsoft.com/office/officeart/2005/8/layout/radial4"/>
    <dgm:cxn modelId="{43D3887E-482A-4416-B69C-24A2F5897A4C}" type="presParOf" srcId="{D66BB10C-57C1-405A-B590-D477C0FD71B6}" destId="{EAE5B1DE-1238-4763-97A5-EB0664DBB456}" srcOrd="7" destOrd="0" presId="urn:microsoft.com/office/officeart/2005/8/layout/radial4"/>
    <dgm:cxn modelId="{3734242F-5F8D-4F27-8493-E0F6DF9ECA4D}" type="presParOf" srcId="{D66BB10C-57C1-405A-B590-D477C0FD71B6}" destId="{7DE32866-2DE3-4CAA-989C-555A4E9CD4EC}" srcOrd="8" destOrd="0" presId="urn:microsoft.com/office/officeart/2005/8/layout/radial4"/>
    <dgm:cxn modelId="{4C1DBC65-314D-400E-85F5-CBCA31642433}" type="presParOf" srcId="{D66BB10C-57C1-405A-B590-D477C0FD71B6}" destId="{D39F73B4-9CB7-4CEF-952C-DF1C6CFB26EF}" srcOrd="9" destOrd="0" presId="urn:microsoft.com/office/officeart/2005/8/layout/radial4"/>
    <dgm:cxn modelId="{C594A56D-B372-4553-AD72-57F5AACAEC09}" type="presParOf" srcId="{D66BB10C-57C1-405A-B590-D477C0FD71B6}" destId="{72936623-2F03-42FA-8CFF-CA8B9A0A2DB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CB0D84-E013-4645-8EB3-FCFA0E09F658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E845538-CED1-4208-A81F-25DF9C093027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Procedimiento estandarizado de monitoreo de créditos para la microempresa</a:t>
          </a:r>
          <a:endParaRPr lang="es-EC" dirty="0">
            <a:solidFill>
              <a:schemeClr val="tx1"/>
            </a:solidFill>
          </a:endParaRPr>
        </a:p>
      </dgm:t>
    </dgm:pt>
    <dgm:pt modelId="{514DE895-8FFC-4378-8CE0-A5322BB8D665}" type="parTrans" cxnId="{5ACA9000-8368-46A2-BFF5-AB6361543ACD}">
      <dgm:prSet/>
      <dgm:spPr/>
      <dgm:t>
        <a:bodyPr/>
        <a:lstStyle/>
        <a:p>
          <a:endParaRPr lang="es-EC"/>
        </a:p>
      </dgm:t>
    </dgm:pt>
    <dgm:pt modelId="{B6C4CB33-EC45-464E-A77F-A419A488683D}" type="sibTrans" cxnId="{5ACA9000-8368-46A2-BFF5-AB6361543ACD}">
      <dgm:prSet/>
      <dgm:spPr/>
      <dgm:t>
        <a:bodyPr/>
        <a:lstStyle/>
        <a:p>
          <a:endParaRPr lang="es-EC"/>
        </a:p>
      </dgm:t>
    </dgm:pt>
    <dgm:pt modelId="{76E1771F-BF50-495C-8616-CB931E3B899F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Contactar a los Socios</a:t>
          </a:r>
          <a:endParaRPr lang="es-EC" dirty="0">
            <a:solidFill>
              <a:schemeClr val="tx1"/>
            </a:solidFill>
          </a:endParaRPr>
        </a:p>
      </dgm:t>
    </dgm:pt>
    <dgm:pt modelId="{20091F02-02A1-44EA-8B8D-5B371C6F002A}" type="parTrans" cxnId="{2F7B8B8F-C5CB-4941-81A3-D613B70EB566}">
      <dgm:prSet/>
      <dgm:spPr/>
      <dgm:t>
        <a:bodyPr/>
        <a:lstStyle/>
        <a:p>
          <a:endParaRPr lang="es-EC"/>
        </a:p>
      </dgm:t>
    </dgm:pt>
    <dgm:pt modelId="{6BAEBD61-E29E-4201-8A2C-AB16162BA653}" type="sibTrans" cxnId="{2F7B8B8F-C5CB-4941-81A3-D613B70EB566}">
      <dgm:prSet/>
      <dgm:spPr/>
      <dgm:t>
        <a:bodyPr/>
        <a:lstStyle/>
        <a:p>
          <a:endParaRPr lang="es-EC"/>
        </a:p>
      </dgm:t>
    </dgm:pt>
    <dgm:pt modelId="{C38E62AB-2343-40D0-B38D-96642B25F178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Verificar destino del crédito</a:t>
          </a:r>
          <a:endParaRPr lang="es-EC" dirty="0">
            <a:solidFill>
              <a:schemeClr val="tx1"/>
            </a:solidFill>
          </a:endParaRPr>
        </a:p>
      </dgm:t>
    </dgm:pt>
    <dgm:pt modelId="{966F7CE8-8D9D-4456-98AD-E491E2D33A4E}" type="parTrans" cxnId="{9BE20644-6082-49E3-85E4-F172C6D42635}">
      <dgm:prSet/>
      <dgm:spPr/>
      <dgm:t>
        <a:bodyPr/>
        <a:lstStyle/>
        <a:p>
          <a:endParaRPr lang="es-EC"/>
        </a:p>
      </dgm:t>
    </dgm:pt>
    <dgm:pt modelId="{E96FF087-C9DE-4744-A8A9-31131FEABDF2}" type="sibTrans" cxnId="{9BE20644-6082-49E3-85E4-F172C6D42635}">
      <dgm:prSet/>
      <dgm:spPr/>
      <dgm:t>
        <a:bodyPr/>
        <a:lstStyle/>
        <a:p>
          <a:endParaRPr lang="es-EC"/>
        </a:p>
      </dgm:t>
    </dgm:pt>
    <dgm:pt modelId="{F7AFC02F-42E4-4DB8-A028-EF31597AFE4F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Cumplimiento con el cronograma de pago</a:t>
          </a:r>
          <a:endParaRPr lang="es-EC" dirty="0">
            <a:solidFill>
              <a:schemeClr val="tx1"/>
            </a:solidFill>
          </a:endParaRPr>
        </a:p>
      </dgm:t>
    </dgm:pt>
    <dgm:pt modelId="{1A1B1BF6-1190-4404-AE62-306686000077}" type="parTrans" cxnId="{506CB4FD-A8F9-4E75-8FC4-20BD504032D3}">
      <dgm:prSet/>
      <dgm:spPr/>
      <dgm:t>
        <a:bodyPr/>
        <a:lstStyle/>
        <a:p>
          <a:endParaRPr lang="es-EC"/>
        </a:p>
      </dgm:t>
    </dgm:pt>
    <dgm:pt modelId="{33E3F792-64FA-4751-8A86-321C6EEF7AC4}" type="sibTrans" cxnId="{506CB4FD-A8F9-4E75-8FC4-20BD504032D3}">
      <dgm:prSet/>
      <dgm:spPr/>
      <dgm:t>
        <a:bodyPr/>
        <a:lstStyle/>
        <a:p>
          <a:endParaRPr lang="es-EC"/>
        </a:p>
      </dgm:t>
    </dgm:pt>
    <dgm:pt modelId="{C842D6AC-430A-4F23-BF1F-C2EEF8507470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Verificación de las garantías </a:t>
          </a:r>
          <a:endParaRPr lang="es-EC" dirty="0">
            <a:solidFill>
              <a:schemeClr val="tx1"/>
            </a:solidFill>
          </a:endParaRPr>
        </a:p>
      </dgm:t>
    </dgm:pt>
    <dgm:pt modelId="{C20214C4-D329-47B4-A5E8-A89A3EA57728}" type="parTrans" cxnId="{4912DB50-79AF-4CBA-8558-1E660F351B31}">
      <dgm:prSet/>
      <dgm:spPr/>
      <dgm:t>
        <a:bodyPr/>
        <a:lstStyle/>
        <a:p>
          <a:endParaRPr lang="es-EC"/>
        </a:p>
      </dgm:t>
    </dgm:pt>
    <dgm:pt modelId="{F8A99A46-BB62-464E-8134-395B9006A3EC}" type="sibTrans" cxnId="{4912DB50-79AF-4CBA-8558-1E660F351B31}">
      <dgm:prSet/>
      <dgm:spPr/>
      <dgm:t>
        <a:bodyPr/>
        <a:lstStyle/>
        <a:p>
          <a:endParaRPr lang="es-EC"/>
        </a:p>
      </dgm:t>
    </dgm:pt>
    <dgm:pt modelId="{B6E4EC15-D707-4BB6-AB6F-59034625F550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Situación económica y financiera</a:t>
          </a:r>
          <a:endParaRPr lang="es-EC" dirty="0">
            <a:solidFill>
              <a:schemeClr val="tx1"/>
            </a:solidFill>
          </a:endParaRPr>
        </a:p>
      </dgm:t>
    </dgm:pt>
    <dgm:pt modelId="{BFDA7350-A8EA-4768-A022-0E0663E21BBD}" type="parTrans" cxnId="{46860935-4942-4A76-9DAB-17BF163D0CF2}">
      <dgm:prSet/>
      <dgm:spPr/>
      <dgm:t>
        <a:bodyPr/>
        <a:lstStyle/>
        <a:p>
          <a:endParaRPr lang="es-EC"/>
        </a:p>
      </dgm:t>
    </dgm:pt>
    <dgm:pt modelId="{237ABE97-B7D2-4242-B8C9-5E0D29CE9245}" type="sibTrans" cxnId="{46860935-4942-4A76-9DAB-17BF163D0CF2}">
      <dgm:prSet/>
      <dgm:spPr/>
      <dgm:t>
        <a:bodyPr/>
        <a:lstStyle/>
        <a:p>
          <a:endParaRPr lang="es-EC"/>
        </a:p>
      </dgm:t>
    </dgm:pt>
    <dgm:pt modelId="{A15C88A2-A2FD-4236-B5C2-9B09442788C0}" type="pres">
      <dgm:prSet presAssocID="{A2CB0D84-E013-4645-8EB3-FCFA0E09F6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F08E6A-DD64-4EB4-9974-966A4E5B1545}" type="pres">
      <dgm:prSet presAssocID="{1E845538-CED1-4208-A81F-25DF9C093027}" presName="root1" presStyleCnt="0"/>
      <dgm:spPr/>
    </dgm:pt>
    <dgm:pt modelId="{CC887986-FB27-40F4-8E87-C955181FE108}" type="pres">
      <dgm:prSet presAssocID="{1E845538-CED1-4208-A81F-25DF9C09302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D9868C3-95F9-4B4B-8F6C-8242993381E9}" type="pres">
      <dgm:prSet presAssocID="{1E845538-CED1-4208-A81F-25DF9C093027}" presName="level2hierChild" presStyleCnt="0"/>
      <dgm:spPr/>
    </dgm:pt>
    <dgm:pt modelId="{04A19DE7-C380-4EE3-9D04-3EAA063CED82}" type="pres">
      <dgm:prSet presAssocID="{20091F02-02A1-44EA-8B8D-5B371C6F002A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52A420AB-9CF4-4210-B3C7-45A3931DAF17}" type="pres">
      <dgm:prSet presAssocID="{20091F02-02A1-44EA-8B8D-5B371C6F002A}" presName="connTx" presStyleLbl="parChTrans1D2" presStyleIdx="0" presStyleCnt="2"/>
      <dgm:spPr/>
      <dgm:t>
        <a:bodyPr/>
        <a:lstStyle/>
        <a:p>
          <a:endParaRPr lang="es-ES"/>
        </a:p>
      </dgm:t>
    </dgm:pt>
    <dgm:pt modelId="{E47E01B3-2460-4CB9-89A3-737D88AE7EAF}" type="pres">
      <dgm:prSet presAssocID="{76E1771F-BF50-495C-8616-CB931E3B899F}" presName="root2" presStyleCnt="0"/>
      <dgm:spPr/>
    </dgm:pt>
    <dgm:pt modelId="{97C57853-609A-44D4-AB3B-3A3EEF7A60DE}" type="pres">
      <dgm:prSet presAssocID="{76E1771F-BF50-495C-8616-CB931E3B899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305DFB3-E6CC-460F-A335-E14B4916BCB1}" type="pres">
      <dgm:prSet presAssocID="{76E1771F-BF50-495C-8616-CB931E3B899F}" presName="level3hierChild" presStyleCnt="0"/>
      <dgm:spPr/>
    </dgm:pt>
    <dgm:pt modelId="{1F558EAE-3329-4B66-8634-836598103197}" type="pres">
      <dgm:prSet presAssocID="{966F7CE8-8D9D-4456-98AD-E491E2D33A4E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770EAF94-4588-4C6A-AEEE-13A1D5081DD1}" type="pres">
      <dgm:prSet presAssocID="{966F7CE8-8D9D-4456-98AD-E491E2D33A4E}" presName="connTx" presStyleLbl="parChTrans1D3" presStyleIdx="0" presStyleCnt="3"/>
      <dgm:spPr/>
      <dgm:t>
        <a:bodyPr/>
        <a:lstStyle/>
        <a:p>
          <a:endParaRPr lang="es-ES"/>
        </a:p>
      </dgm:t>
    </dgm:pt>
    <dgm:pt modelId="{9EB96F88-78F1-4DC9-9866-ECF0918612E5}" type="pres">
      <dgm:prSet presAssocID="{C38E62AB-2343-40D0-B38D-96642B25F178}" presName="root2" presStyleCnt="0"/>
      <dgm:spPr/>
    </dgm:pt>
    <dgm:pt modelId="{C0C4CD77-FA45-4466-A7BA-59E100F9A3EF}" type="pres">
      <dgm:prSet presAssocID="{C38E62AB-2343-40D0-B38D-96642B25F178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340805E-AC77-4ED8-B09B-38CCA5B7A03B}" type="pres">
      <dgm:prSet presAssocID="{C38E62AB-2343-40D0-B38D-96642B25F178}" presName="level3hierChild" presStyleCnt="0"/>
      <dgm:spPr/>
    </dgm:pt>
    <dgm:pt modelId="{FAB1EE68-03B1-47B2-88E9-BC74A99910F9}" type="pres">
      <dgm:prSet presAssocID="{1A1B1BF6-1190-4404-AE62-306686000077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46F10440-21F5-436D-8D6F-1719542E7263}" type="pres">
      <dgm:prSet presAssocID="{1A1B1BF6-1190-4404-AE62-306686000077}" presName="connTx" presStyleLbl="parChTrans1D3" presStyleIdx="1" presStyleCnt="3"/>
      <dgm:spPr/>
      <dgm:t>
        <a:bodyPr/>
        <a:lstStyle/>
        <a:p>
          <a:endParaRPr lang="es-ES"/>
        </a:p>
      </dgm:t>
    </dgm:pt>
    <dgm:pt modelId="{620B8E18-73A1-4FAB-AC0D-0A74518474D0}" type="pres">
      <dgm:prSet presAssocID="{F7AFC02F-42E4-4DB8-A028-EF31597AFE4F}" presName="root2" presStyleCnt="0"/>
      <dgm:spPr/>
    </dgm:pt>
    <dgm:pt modelId="{1BB29803-2C19-44E8-80F2-0F9E418334AA}" type="pres">
      <dgm:prSet presAssocID="{F7AFC02F-42E4-4DB8-A028-EF31597AFE4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E8F064A-F42B-4D32-B03C-D6EC7F1C609B}" type="pres">
      <dgm:prSet presAssocID="{F7AFC02F-42E4-4DB8-A028-EF31597AFE4F}" presName="level3hierChild" presStyleCnt="0"/>
      <dgm:spPr/>
    </dgm:pt>
    <dgm:pt modelId="{05D34D37-B6B8-4602-9C9C-40B94B40275B}" type="pres">
      <dgm:prSet presAssocID="{BFDA7350-A8EA-4768-A022-0E0663E21BBD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9BE9BE02-22AA-468B-A448-5EC96C917653}" type="pres">
      <dgm:prSet presAssocID="{BFDA7350-A8EA-4768-A022-0E0663E21BBD}" presName="connTx" presStyleLbl="parChTrans1D3" presStyleIdx="2" presStyleCnt="3"/>
      <dgm:spPr/>
      <dgm:t>
        <a:bodyPr/>
        <a:lstStyle/>
        <a:p>
          <a:endParaRPr lang="es-ES"/>
        </a:p>
      </dgm:t>
    </dgm:pt>
    <dgm:pt modelId="{56693998-D577-46AF-8CDA-DA0ED18C2958}" type="pres">
      <dgm:prSet presAssocID="{B6E4EC15-D707-4BB6-AB6F-59034625F550}" presName="root2" presStyleCnt="0"/>
      <dgm:spPr/>
    </dgm:pt>
    <dgm:pt modelId="{150AE71E-7701-4B9D-81AE-93F3A6A4B9E3}" type="pres">
      <dgm:prSet presAssocID="{B6E4EC15-D707-4BB6-AB6F-59034625F55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35542E9-CDD3-429C-BF23-7EF87C36196C}" type="pres">
      <dgm:prSet presAssocID="{B6E4EC15-D707-4BB6-AB6F-59034625F550}" presName="level3hierChild" presStyleCnt="0"/>
      <dgm:spPr/>
    </dgm:pt>
    <dgm:pt modelId="{69EBF58D-C976-4056-BB4F-8030964D34AC}" type="pres">
      <dgm:prSet presAssocID="{C20214C4-D329-47B4-A5E8-A89A3EA57728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D6774982-B567-4243-87A9-88ACE72D4C6E}" type="pres">
      <dgm:prSet presAssocID="{C20214C4-D329-47B4-A5E8-A89A3EA57728}" presName="connTx" presStyleLbl="parChTrans1D2" presStyleIdx="1" presStyleCnt="2"/>
      <dgm:spPr/>
      <dgm:t>
        <a:bodyPr/>
        <a:lstStyle/>
        <a:p>
          <a:endParaRPr lang="es-ES"/>
        </a:p>
      </dgm:t>
    </dgm:pt>
    <dgm:pt modelId="{047E28C8-8C0C-4242-9101-246470D42D0E}" type="pres">
      <dgm:prSet presAssocID="{C842D6AC-430A-4F23-BF1F-C2EEF8507470}" presName="root2" presStyleCnt="0"/>
      <dgm:spPr/>
    </dgm:pt>
    <dgm:pt modelId="{06FB11AE-1476-4DBC-A11F-291D7BB981DA}" type="pres">
      <dgm:prSet presAssocID="{C842D6AC-430A-4F23-BF1F-C2EEF850747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F9BA70A-1F12-4F07-A4C6-9B604C30F223}" type="pres">
      <dgm:prSet presAssocID="{C842D6AC-430A-4F23-BF1F-C2EEF8507470}" presName="level3hierChild" presStyleCnt="0"/>
      <dgm:spPr/>
    </dgm:pt>
  </dgm:ptLst>
  <dgm:cxnLst>
    <dgm:cxn modelId="{46860935-4942-4A76-9DAB-17BF163D0CF2}" srcId="{76E1771F-BF50-495C-8616-CB931E3B899F}" destId="{B6E4EC15-D707-4BB6-AB6F-59034625F550}" srcOrd="2" destOrd="0" parTransId="{BFDA7350-A8EA-4768-A022-0E0663E21BBD}" sibTransId="{237ABE97-B7D2-4242-B8C9-5E0D29CE9245}"/>
    <dgm:cxn modelId="{5AF7BB3D-B434-479F-8B48-ED279D7595DC}" type="presOf" srcId="{C842D6AC-430A-4F23-BF1F-C2EEF8507470}" destId="{06FB11AE-1476-4DBC-A11F-291D7BB981DA}" srcOrd="0" destOrd="0" presId="urn:microsoft.com/office/officeart/2005/8/layout/hierarchy2"/>
    <dgm:cxn modelId="{933C8732-810F-4FAF-9213-F51BE8753687}" type="presOf" srcId="{F7AFC02F-42E4-4DB8-A028-EF31597AFE4F}" destId="{1BB29803-2C19-44E8-80F2-0F9E418334AA}" srcOrd="0" destOrd="0" presId="urn:microsoft.com/office/officeart/2005/8/layout/hierarchy2"/>
    <dgm:cxn modelId="{8CD5EBAC-8D83-46E5-9926-A540DFA088AA}" type="presOf" srcId="{966F7CE8-8D9D-4456-98AD-E491E2D33A4E}" destId="{1F558EAE-3329-4B66-8634-836598103197}" srcOrd="0" destOrd="0" presId="urn:microsoft.com/office/officeart/2005/8/layout/hierarchy2"/>
    <dgm:cxn modelId="{3E75E804-8F4F-4EE7-AE38-5CE68159B788}" type="presOf" srcId="{C20214C4-D329-47B4-A5E8-A89A3EA57728}" destId="{D6774982-B567-4243-87A9-88ACE72D4C6E}" srcOrd="1" destOrd="0" presId="urn:microsoft.com/office/officeart/2005/8/layout/hierarchy2"/>
    <dgm:cxn modelId="{4912DB50-79AF-4CBA-8558-1E660F351B31}" srcId="{1E845538-CED1-4208-A81F-25DF9C093027}" destId="{C842D6AC-430A-4F23-BF1F-C2EEF8507470}" srcOrd="1" destOrd="0" parTransId="{C20214C4-D329-47B4-A5E8-A89A3EA57728}" sibTransId="{F8A99A46-BB62-464E-8134-395B9006A3EC}"/>
    <dgm:cxn modelId="{86F21FC1-BB70-4BD5-9D5A-1E1DBD830050}" type="presOf" srcId="{C38E62AB-2343-40D0-B38D-96642B25F178}" destId="{C0C4CD77-FA45-4466-A7BA-59E100F9A3EF}" srcOrd="0" destOrd="0" presId="urn:microsoft.com/office/officeart/2005/8/layout/hierarchy2"/>
    <dgm:cxn modelId="{5EA2E4B2-CA8C-4FA6-950F-76D68831CF2A}" type="presOf" srcId="{966F7CE8-8D9D-4456-98AD-E491E2D33A4E}" destId="{770EAF94-4588-4C6A-AEEE-13A1D5081DD1}" srcOrd="1" destOrd="0" presId="urn:microsoft.com/office/officeart/2005/8/layout/hierarchy2"/>
    <dgm:cxn modelId="{5ACA9000-8368-46A2-BFF5-AB6361543ACD}" srcId="{A2CB0D84-E013-4645-8EB3-FCFA0E09F658}" destId="{1E845538-CED1-4208-A81F-25DF9C093027}" srcOrd="0" destOrd="0" parTransId="{514DE895-8FFC-4378-8CE0-A5322BB8D665}" sibTransId="{B6C4CB33-EC45-464E-A77F-A419A488683D}"/>
    <dgm:cxn modelId="{7BDEF122-7B5C-4CDE-9D14-6639CBA6960A}" type="presOf" srcId="{C20214C4-D329-47B4-A5E8-A89A3EA57728}" destId="{69EBF58D-C976-4056-BB4F-8030964D34AC}" srcOrd="0" destOrd="0" presId="urn:microsoft.com/office/officeart/2005/8/layout/hierarchy2"/>
    <dgm:cxn modelId="{BFD370FF-A0AE-47CF-B4BE-BA64238CD311}" type="presOf" srcId="{BFDA7350-A8EA-4768-A022-0E0663E21BBD}" destId="{05D34D37-B6B8-4602-9C9C-40B94B40275B}" srcOrd="0" destOrd="0" presId="urn:microsoft.com/office/officeart/2005/8/layout/hierarchy2"/>
    <dgm:cxn modelId="{1A791DFC-1626-4DBC-A294-BD2C645A6D13}" type="presOf" srcId="{20091F02-02A1-44EA-8B8D-5B371C6F002A}" destId="{52A420AB-9CF4-4210-B3C7-45A3931DAF17}" srcOrd="1" destOrd="0" presId="urn:microsoft.com/office/officeart/2005/8/layout/hierarchy2"/>
    <dgm:cxn modelId="{5DE2CB8F-5DDA-4B09-816C-A50E8879D979}" type="presOf" srcId="{20091F02-02A1-44EA-8B8D-5B371C6F002A}" destId="{04A19DE7-C380-4EE3-9D04-3EAA063CED82}" srcOrd="0" destOrd="0" presId="urn:microsoft.com/office/officeart/2005/8/layout/hierarchy2"/>
    <dgm:cxn modelId="{F410F1FA-A864-4ED3-A187-FA709CDEC526}" type="presOf" srcId="{76E1771F-BF50-495C-8616-CB931E3B899F}" destId="{97C57853-609A-44D4-AB3B-3A3EEF7A60DE}" srcOrd="0" destOrd="0" presId="urn:microsoft.com/office/officeart/2005/8/layout/hierarchy2"/>
    <dgm:cxn modelId="{506CB4FD-A8F9-4E75-8FC4-20BD504032D3}" srcId="{76E1771F-BF50-495C-8616-CB931E3B899F}" destId="{F7AFC02F-42E4-4DB8-A028-EF31597AFE4F}" srcOrd="1" destOrd="0" parTransId="{1A1B1BF6-1190-4404-AE62-306686000077}" sibTransId="{33E3F792-64FA-4751-8A86-321C6EEF7AC4}"/>
    <dgm:cxn modelId="{E17A0411-E636-4732-B197-0D20836E06B9}" type="presOf" srcId="{1A1B1BF6-1190-4404-AE62-306686000077}" destId="{FAB1EE68-03B1-47B2-88E9-BC74A99910F9}" srcOrd="0" destOrd="0" presId="urn:microsoft.com/office/officeart/2005/8/layout/hierarchy2"/>
    <dgm:cxn modelId="{27754C3F-54AD-4F7F-813D-D70EFCFB6281}" type="presOf" srcId="{1A1B1BF6-1190-4404-AE62-306686000077}" destId="{46F10440-21F5-436D-8D6F-1719542E7263}" srcOrd="1" destOrd="0" presId="urn:microsoft.com/office/officeart/2005/8/layout/hierarchy2"/>
    <dgm:cxn modelId="{9BE20644-6082-49E3-85E4-F172C6D42635}" srcId="{76E1771F-BF50-495C-8616-CB931E3B899F}" destId="{C38E62AB-2343-40D0-B38D-96642B25F178}" srcOrd="0" destOrd="0" parTransId="{966F7CE8-8D9D-4456-98AD-E491E2D33A4E}" sibTransId="{E96FF087-C9DE-4744-A8A9-31131FEABDF2}"/>
    <dgm:cxn modelId="{2F7B8B8F-C5CB-4941-81A3-D613B70EB566}" srcId="{1E845538-CED1-4208-A81F-25DF9C093027}" destId="{76E1771F-BF50-495C-8616-CB931E3B899F}" srcOrd="0" destOrd="0" parTransId="{20091F02-02A1-44EA-8B8D-5B371C6F002A}" sibTransId="{6BAEBD61-E29E-4201-8A2C-AB16162BA653}"/>
    <dgm:cxn modelId="{378CA595-4C8D-42DD-B979-11CFA85A06BE}" type="presOf" srcId="{A2CB0D84-E013-4645-8EB3-FCFA0E09F658}" destId="{A15C88A2-A2FD-4236-B5C2-9B09442788C0}" srcOrd="0" destOrd="0" presId="urn:microsoft.com/office/officeart/2005/8/layout/hierarchy2"/>
    <dgm:cxn modelId="{9469A077-F797-4A92-9959-614CEA99F817}" type="presOf" srcId="{B6E4EC15-D707-4BB6-AB6F-59034625F550}" destId="{150AE71E-7701-4B9D-81AE-93F3A6A4B9E3}" srcOrd="0" destOrd="0" presId="urn:microsoft.com/office/officeart/2005/8/layout/hierarchy2"/>
    <dgm:cxn modelId="{873B70A5-7024-43CE-8E3C-EA1CE456BA1E}" type="presOf" srcId="{BFDA7350-A8EA-4768-A022-0E0663E21BBD}" destId="{9BE9BE02-22AA-468B-A448-5EC96C917653}" srcOrd="1" destOrd="0" presId="urn:microsoft.com/office/officeart/2005/8/layout/hierarchy2"/>
    <dgm:cxn modelId="{2E2EA06B-FF12-4EFA-817E-72BCB53EC076}" type="presOf" srcId="{1E845538-CED1-4208-A81F-25DF9C093027}" destId="{CC887986-FB27-40F4-8E87-C955181FE108}" srcOrd="0" destOrd="0" presId="urn:microsoft.com/office/officeart/2005/8/layout/hierarchy2"/>
    <dgm:cxn modelId="{827BA2FD-BC18-4FE1-B2F0-3E09E429223C}" type="presParOf" srcId="{A15C88A2-A2FD-4236-B5C2-9B09442788C0}" destId="{51F08E6A-DD64-4EB4-9974-966A4E5B1545}" srcOrd="0" destOrd="0" presId="urn:microsoft.com/office/officeart/2005/8/layout/hierarchy2"/>
    <dgm:cxn modelId="{D53DA478-9218-4262-9331-65C6073799A1}" type="presParOf" srcId="{51F08E6A-DD64-4EB4-9974-966A4E5B1545}" destId="{CC887986-FB27-40F4-8E87-C955181FE108}" srcOrd="0" destOrd="0" presId="urn:microsoft.com/office/officeart/2005/8/layout/hierarchy2"/>
    <dgm:cxn modelId="{A8E8A832-6D37-41CD-89FB-617ABC5B1554}" type="presParOf" srcId="{51F08E6A-DD64-4EB4-9974-966A4E5B1545}" destId="{6D9868C3-95F9-4B4B-8F6C-8242993381E9}" srcOrd="1" destOrd="0" presId="urn:microsoft.com/office/officeart/2005/8/layout/hierarchy2"/>
    <dgm:cxn modelId="{773D8B2B-3B36-45D1-AD34-6E5D5FCF4450}" type="presParOf" srcId="{6D9868C3-95F9-4B4B-8F6C-8242993381E9}" destId="{04A19DE7-C380-4EE3-9D04-3EAA063CED82}" srcOrd="0" destOrd="0" presId="urn:microsoft.com/office/officeart/2005/8/layout/hierarchy2"/>
    <dgm:cxn modelId="{D13A2F68-12A5-48F8-BD7A-2124BEAA2F8B}" type="presParOf" srcId="{04A19DE7-C380-4EE3-9D04-3EAA063CED82}" destId="{52A420AB-9CF4-4210-B3C7-45A3931DAF17}" srcOrd="0" destOrd="0" presId="urn:microsoft.com/office/officeart/2005/8/layout/hierarchy2"/>
    <dgm:cxn modelId="{F3B4A476-938B-4D18-B0AC-2BD75CBFD968}" type="presParOf" srcId="{6D9868C3-95F9-4B4B-8F6C-8242993381E9}" destId="{E47E01B3-2460-4CB9-89A3-737D88AE7EAF}" srcOrd="1" destOrd="0" presId="urn:microsoft.com/office/officeart/2005/8/layout/hierarchy2"/>
    <dgm:cxn modelId="{5BE572FB-C830-4BA1-BF65-E87FC7E72AA7}" type="presParOf" srcId="{E47E01B3-2460-4CB9-89A3-737D88AE7EAF}" destId="{97C57853-609A-44D4-AB3B-3A3EEF7A60DE}" srcOrd="0" destOrd="0" presId="urn:microsoft.com/office/officeart/2005/8/layout/hierarchy2"/>
    <dgm:cxn modelId="{82190835-2CDB-4366-BC60-47DBDA64E799}" type="presParOf" srcId="{E47E01B3-2460-4CB9-89A3-737D88AE7EAF}" destId="{6305DFB3-E6CC-460F-A335-E14B4916BCB1}" srcOrd="1" destOrd="0" presId="urn:microsoft.com/office/officeart/2005/8/layout/hierarchy2"/>
    <dgm:cxn modelId="{8657D173-9EB6-4CFC-9BE5-81ABD7DC9966}" type="presParOf" srcId="{6305DFB3-E6CC-460F-A335-E14B4916BCB1}" destId="{1F558EAE-3329-4B66-8634-836598103197}" srcOrd="0" destOrd="0" presId="urn:microsoft.com/office/officeart/2005/8/layout/hierarchy2"/>
    <dgm:cxn modelId="{22061690-0FE5-419A-BCD3-F40C9EAD9D20}" type="presParOf" srcId="{1F558EAE-3329-4B66-8634-836598103197}" destId="{770EAF94-4588-4C6A-AEEE-13A1D5081DD1}" srcOrd="0" destOrd="0" presId="urn:microsoft.com/office/officeart/2005/8/layout/hierarchy2"/>
    <dgm:cxn modelId="{67F83C93-BABF-4049-B9D7-BC7B0842ECCC}" type="presParOf" srcId="{6305DFB3-E6CC-460F-A335-E14B4916BCB1}" destId="{9EB96F88-78F1-4DC9-9866-ECF0918612E5}" srcOrd="1" destOrd="0" presId="urn:microsoft.com/office/officeart/2005/8/layout/hierarchy2"/>
    <dgm:cxn modelId="{5E5A2FFB-82B7-4786-B625-BA5E186ED30B}" type="presParOf" srcId="{9EB96F88-78F1-4DC9-9866-ECF0918612E5}" destId="{C0C4CD77-FA45-4466-A7BA-59E100F9A3EF}" srcOrd="0" destOrd="0" presId="urn:microsoft.com/office/officeart/2005/8/layout/hierarchy2"/>
    <dgm:cxn modelId="{61B59975-0D58-4B8E-B43F-382842F164C0}" type="presParOf" srcId="{9EB96F88-78F1-4DC9-9866-ECF0918612E5}" destId="{F340805E-AC77-4ED8-B09B-38CCA5B7A03B}" srcOrd="1" destOrd="0" presId="urn:microsoft.com/office/officeart/2005/8/layout/hierarchy2"/>
    <dgm:cxn modelId="{4E8AD862-D4A6-4EB9-A618-1F54173CCD62}" type="presParOf" srcId="{6305DFB3-E6CC-460F-A335-E14B4916BCB1}" destId="{FAB1EE68-03B1-47B2-88E9-BC74A99910F9}" srcOrd="2" destOrd="0" presId="urn:microsoft.com/office/officeart/2005/8/layout/hierarchy2"/>
    <dgm:cxn modelId="{DF3AE912-E3F6-4CF0-8289-5F44C0B89068}" type="presParOf" srcId="{FAB1EE68-03B1-47B2-88E9-BC74A99910F9}" destId="{46F10440-21F5-436D-8D6F-1719542E7263}" srcOrd="0" destOrd="0" presId="urn:microsoft.com/office/officeart/2005/8/layout/hierarchy2"/>
    <dgm:cxn modelId="{1A50D488-64BE-464B-ACA3-BDCB5C1DB77D}" type="presParOf" srcId="{6305DFB3-E6CC-460F-A335-E14B4916BCB1}" destId="{620B8E18-73A1-4FAB-AC0D-0A74518474D0}" srcOrd="3" destOrd="0" presId="urn:microsoft.com/office/officeart/2005/8/layout/hierarchy2"/>
    <dgm:cxn modelId="{F8801DA7-19C6-496D-A742-81AE0ACF0E0C}" type="presParOf" srcId="{620B8E18-73A1-4FAB-AC0D-0A74518474D0}" destId="{1BB29803-2C19-44E8-80F2-0F9E418334AA}" srcOrd="0" destOrd="0" presId="urn:microsoft.com/office/officeart/2005/8/layout/hierarchy2"/>
    <dgm:cxn modelId="{A590FB0D-FF85-473F-AB11-EBD7FA3519E9}" type="presParOf" srcId="{620B8E18-73A1-4FAB-AC0D-0A74518474D0}" destId="{3E8F064A-F42B-4D32-B03C-D6EC7F1C609B}" srcOrd="1" destOrd="0" presId="urn:microsoft.com/office/officeart/2005/8/layout/hierarchy2"/>
    <dgm:cxn modelId="{00372D06-A208-463A-B2AD-1C3981B63176}" type="presParOf" srcId="{6305DFB3-E6CC-460F-A335-E14B4916BCB1}" destId="{05D34D37-B6B8-4602-9C9C-40B94B40275B}" srcOrd="4" destOrd="0" presId="urn:microsoft.com/office/officeart/2005/8/layout/hierarchy2"/>
    <dgm:cxn modelId="{6870FBA0-551A-40CF-9DD1-0CF1707DC9A2}" type="presParOf" srcId="{05D34D37-B6B8-4602-9C9C-40B94B40275B}" destId="{9BE9BE02-22AA-468B-A448-5EC96C917653}" srcOrd="0" destOrd="0" presId="urn:microsoft.com/office/officeart/2005/8/layout/hierarchy2"/>
    <dgm:cxn modelId="{EF1557E8-C7A2-4D71-942E-3AA4F1854739}" type="presParOf" srcId="{6305DFB3-E6CC-460F-A335-E14B4916BCB1}" destId="{56693998-D577-46AF-8CDA-DA0ED18C2958}" srcOrd="5" destOrd="0" presId="urn:microsoft.com/office/officeart/2005/8/layout/hierarchy2"/>
    <dgm:cxn modelId="{38CA37AE-29A7-4A6E-A7CC-9EAFEBBF7EF5}" type="presParOf" srcId="{56693998-D577-46AF-8CDA-DA0ED18C2958}" destId="{150AE71E-7701-4B9D-81AE-93F3A6A4B9E3}" srcOrd="0" destOrd="0" presId="urn:microsoft.com/office/officeart/2005/8/layout/hierarchy2"/>
    <dgm:cxn modelId="{1042193D-120D-412A-9B77-933E076D0C34}" type="presParOf" srcId="{56693998-D577-46AF-8CDA-DA0ED18C2958}" destId="{035542E9-CDD3-429C-BF23-7EF87C36196C}" srcOrd="1" destOrd="0" presId="urn:microsoft.com/office/officeart/2005/8/layout/hierarchy2"/>
    <dgm:cxn modelId="{BAFA7550-9650-4F90-ABC4-B0D2D7F64F56}" type="presParOf" srcId="{6D9868C3-95F9-4B4B-8F6C-8242993381E9}" destId="{69EBF58D-C976-4056-BB4F-8030964D34AC}" srcOrd="2" destOrd="0" presId="urn:microsoft.com/office/officeart/2005/8/layout/hierarchy2"/>
    <dgm:cxn modelId="{3786853A-3021-416C-94DC-77C7F7996236}" type="presParOf" srcId="{69EBF58D-C976-4056-BB4F-8030964D34AC}" destId="{D6774982-B567-4243-87A9-88ACE72D4C6E}" srcOrd="0" destOrd="0" presId="urn:microsoft.com/office/officeart/2005/8/layout/hierarchy2"/>
    <dgm:cxn modelId="{8E99BD04-74D0-41BA-822E-DB7D0FA67D56}" type="presParOf" srcId="{6D9868C3-95F9-4B4B-8F6C-8242993381E9}" destId="{047E28C8-8C0C-4242-9101-246470D42D0E}" srcOrd="3" destOrd="0" presId="urn:microsoft.com/office/officeart/2005/8/layout/hierarchy2"/>
    <dgm:cxn modelId="{47EB4576-94C5-4F78-800F-5E4F5E767199}" type="presParOf" srcId="{047E28C8-8C0C-4242-9101-246470D42D0E}" destId="{06FB11AE-1476-4DBC-A11F-291D7BB981DA}" srcOrd="0" destOrd="0" presId="urn:microsoft.com/office/officeart/2005/8/layout/hierarchy2"/>
    <dgm:cxn modelId="{79D33919-058D-46DF-A774-AA55F90FABC4}" type="presParOf" srcId="{047E28C8-8C0C-4242-9101-246470D42D0E}" destId="{8F9BA70A-1F12-4F07-A4C6-9B604C30F2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878102-BE18-45B4-BDA2-5BE641C46517}" type="doc">
      <dgm:prSet loTypeId="urn:microsoft.com/office/officeart/2005/8/layout/StepDownProcess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6E8A7FD-54B4-4E3E-B032-D0F9E8ADC586}">
      <dgm:prSet phldrT="[Texto]"/>
      <dgm:spPr/>
      <dgm:t>
        <a:bodyPr/>
        <a:lstStyle/>
        <a:p>
          <a:r>
            <a:rPr lang="es-EC" b="1" dirty="0" smtClean="0"/>
            <a:t>Actividad de Pre-Cobranza </a:t>
          </a:r>
          <a:endParaRPr lang="es-EC" dirty="0"/>
        </a:p>
      </dgm:t>
    </dgm:pt>
    <dgm:pt modelId="{7A5A5907-6F1D-4C8D-AF09-54F2F0BF2D3D}" type="parTrans" cxnId="{D05C4899-3A49-4BFD-9927-A22839606631}">
      <dgm:prSet/>
      <dgm:spPr/>
      <dgm:t>
        <a:bodyPr/>
        <a:lstStyle/>
        <a:p>
          <a:endParaRPr lang="es-EC"/>
        </a:p>
      </dgm:t>
    </dgm:pt>
    <dgm:pt modelId="{BE08C64D-041E-4B4E-9AEC-1E4CA652D245}" type="sibTrans" cxnId="{D05C4899-3A49-4BFD-9927-A22839606631}">
      <dgm:prSet/>
      <dgm:spPr/>
      <dgm:t>
        <a:bodyPr/>
        <a:lstStyle/>
        <a:p>
          <a:endParaRPr lang="es-EC"/>
        </a:p>
      </dgm:t>
    </dgm:pt>
    <dgm:pt modelId="{5046BBAA-7651-4E65-BA64-080B671190C7}">
      <dgm:prSet phldrT="[Texto]"/>
      <dgm:spPr/>
      <dgm:t>
        <a:bodyPr/>
        <a:lstStyle/>
        <a:p>
          <a:r>
            <a:rPr lang="es-EC" b="1" dirty="0" smtClean="0"/>
            <a:t>Organizar reporte de pre cobranza</a:t>
          </a:r>
          <a:endParaRPr lang="es-EC" dirty="0"/>
        </a:p>
      </dgm:t>
    </dgm:pt>
    <dgm:pt modelId="{F6C1A549-C6B5-4176-A354-D3D85D943ED7}" type="parTrans" cxnId="{9E00E752-319E-40FB-ADC2-64BE30029E59}">
      <dgm:prSet/>
      <dgm:spPr/>
      <dgm:t>
        <a:bodyPr/>
        <a:lstStyle/>
        <a:p>
          <a:endParaRPr lang="es-EC"/>
        </a:p>
      </dgm:t>
    </dgm:pt>
    <dgm:pt modelId="{5E765668-BD61-470D-9113-FC44F4575524}" type="sibTrans" cxnId="{9E00E752-319E-40FB-ADC2-64BE30029E59}">
      <dgm:prSet/>
      <dgm:spPr/>
      <dgm:t>
        <a:bodyPr/>
        <a:lstStyle/>
        <a:p>
          <a:endParaRPr lang="es-EC"/>
        </a:p>
      </dgm:t>
    </dgm:pt>
    <dgm:pt modelId="{8A0F940B-BB36-4776-84EA-5349DF71A401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Gestión de Recuperación</a:t>
          </a:r>
          <a:endParaRPr lang="es-EC" dirty="0">
            <a:solidFill>
              <a:schemeClr val="tx1"/>
            </a:solidFill>
          </a:endParaRPr>
        </a:p>
      </dgm:t>
    </dgm:pt>
    <dgm:pt modelId="{C77CA38D-1A56-45B2-A287-C9C2C4346DC0}" type="parTrans" cxnId="{674B03B4-D0E0-4B6F-98A3-0FDBDA31561B}">
      <dgm:prSet/>
      <dgm:spPr/>
      <dgm:t>
        <a:bodyPr/>
        <a:lstStyle/>
        <a:p>
          <a:endParaRPr lang="es-EC"/>
        </a:p>
      </dgm:t>
    </dgm:pt>
    <dgm:pt modelId="{893CCD57-A326-40E4-8975-E700E8CEFC29}" type="sibTrans" cxnId="{674B03B4-D0E0-4B6F-98A3-0FDBDA31561B}">
      <dgm:prSet/>
      <dgm:spPr/>
      <dgm:t>
        <a:bodyPr/>
        <a:lstStyle/>
        <a:p>
          <a:endParaRPr lang="es-EC"/>
        </a:p>
      </dgm:t>
    </dgm:pt>
    <dgm:pt modelId="{DAAB25E2-7492-489D-9ACF-57D802F54CFE}">
      <dgm:prSet phldrT="[Texto]"/>
      <dgm:spPr/>
      <dgm:t>
        <a:bodyPr/>
        <a:lstStyle/>
        <a:p>
          <a:r>
            <a:rPr lang="es-ES" b="1" dirty="0" smtClean="0"/>
            <a:t>Causas de la mora</a:t>
          </a:r>
          <a:endParaRPr lang="es-EC" dirty="0"/>
        </a:p>
      </dgm:t>
    </dgm:pt>
    <dgm:pt modelId="{8074AE23-604A-4DE4-8322-6A36AE450308}" type="parTrans" cxnId="{2A95AA13-2126-46FD-9BD6-750881C2C950}">
      <dgm:prSet/>
      <dgm:spPr/>
      <dgm:t>
        <a:bodyPr/>
        <a:lstStyle/>
        <a:p>
          <a:endParaRPr lang="es-EC"/>
        </a:p>
      </dgm:t>
    </dgm:pt>
    <dgm:pt modelId="{4B22099F-BFC5-4DA5-976B-E9FDC7B50FE3}" type="sibTrans" cxnId="{2A95AA13-2126-46FD-9BD6-750881C2C950}">
      <dgm:prSet/>
      <dgm:spPr/>
      <dgm:t>
        <a:bodyPr/>
        <a:lstStyle/>
        <a:p>
          <a:endParaRPr lang="es-EC"/>
        </a:p>
      </dgm:t>
    </dgm:pt>
    <dgm:pt modelId="{81E6AF9E-2B79-4EC8-B470-95E0A8E5C63B}">
      <dgm:prSet phldrT="[Texto]"/>
      <dgm:spPr/>
      <dgm:t>
        <a:bodyPr/>
        <a:lstStyle/>
        <a:p>
          <a:r>
            <a:rPr lang="es-EC" b="1" dirty="0" smtClean="0"/>
            <a:t>Realizar Gestión de pre cobranza</a:t>
          </a:r>
          <a:endParaRPr lang="es-EC" dirty="0"/>
        </a:p>
      </dgm:t>
    </dgm:pt>
    <dgm:pt modelId="{2681D696-D40D-4A64-B970-244AE7C60A76}" type="parTrans" cxnId="{6465417B-8671-48EA-8F88-243952835D90}">
      <dgm:prSet/>
      <dgm:spPr/>
      <dgm:t>
        <a:bodyPr/>
        <a:lstStyle/>
        <a:p>
          <a:endParaRPr lang="es-EC"/>
        </a:p>
      </dgm:t>
    </dgm:pt>
    <dgm:pt modelId="{DBD91113-FC52-40E0-AD38-71F11BC4E9B6}" type="sibTrans" cxnId="{6465417B-8671-48EA-8F88-243952835D90}">
      <dgm:prSet/>
      <dgm:spPr/>
      <dgm:t>
        <a:bodyPr/>
        <a:lstStyle/>
        <a:p>
          <a:endParaRPr lang="es-EC"/>
        </a:p>
      </dgm:t>
    </dgm:pt>
    <dgm:pt modelId="{6B38DFE3-5B83-48CA-B825-448DBE4804C5}">
      <dgm:prSet phldrT="[Texto]"/>
      <dgm:spPr/>
      <dgm:t>
        <a:bodyPr/>
        <a:lstStyle/>
        <a:p>
          <a:r>
            <a:rPr lang="es-EC" b="1" dirty="0" smtClean="0"/>
            <a:t>Registrar reportes de dificultades</a:t>
          </a:r>
          <a:endParaRPr lang="es-EC" dirty="0"/>
        </a:p>
      </dgm:t>
    </dgm:pt>
    <dgm:pt modelId="{E7395D8F-58A3-4FA1-B6E2-F5F1E24725B5}" type="parTrans" cxnId="{13D8A8E2-9BCB-46D7-A368-318AD925473F}">
      <dgm:prSet/>
      <dgm:spPr/>
      <dgm:t>
        <a:bodyPr/>
        <a:lstStyle/>
        <a:p>
          <a:endParaRPr lang="es-EC"/>
        </a:p>
      </dgm:t>
    </dgm:pt>
    <dgm:pt modelId="{F2351F7D-20D7-470A-BADD-AA22FA037EF3}" type="sibTrans" cxnId="{13D8A8E2-9BCB-46D7-A368-318AD925473F}">
      <dgm:prSet/>
      <dgm:spPr/>
      <dgm:t>
        <a:bodyPr/>
        <a:lstStyle/>
        <a:p>
          <a:endParaRPr lang="es-EC"/>
        </a:p>
      </dgm:t>
    </dgm:pt>
    <dgm:pt modelId="{9001DDEC-FEA5-450C-843C-3C3C1F4465E5}">
      <dgm:prSet phldrT="[Texto]"/>
      <dgm:spPr/>
      <dgm:t>
        <a:bodyPr/>
        <a:lstStyle/>
        <a:p>
          <a:r>
            <a:rPr lang="es-EC" b="1" smtClean="0"/>
            <a:t>Registrar reportes de compromisos de pago</a:t>
          </a:r>
          <a:endParaRPr lang="es-EC" dirty="0"/>
        </a:p>
      </dgm:t>
    </dgm:pt>
    <dgm:pt modelId="{BC3294C8-6428-4814-BF16-92CB41552AE4}" type="parTrans" cxnId="{03BE182D-FAF8-4C77-9709-7B229940BD23}">
      <dgm:prSet/>
      <dgm:spPr/>
      <dgm:t>
        <a:bodyPr/>
        <a:lstStyle/>
        <a:p>
          <a:endParaRPr lang="es-EC"/>
        </a:p>
      </dgm:t>
    </dgm:pt>
    <dgm:pt modelId="{CCD92592-A372-46B6-9CEF-633FA0F49FC9}" type="sibTrans" cxnId="{03BE182D-FAF8-4C77-9709-7B229940BD23}">
      <dgm:prSet/>
      <dgm:spPr/>
      <dgm:t>
        <a:bodyPr/>
        <a:lstStyle/>
        <a:p>
          <a:endParaRPr lang="es-EC"/>
        </a:p>
      </dgm:t>
    </dgm:pt>
    <dgm:pt modelId="{3E4C5131-CDA5-4E7D-8997-503E7C86F193}">
      <dgm:prSet phldrT="[Texto]"/>
      <dgm:spPr/>
      <dgm:t>
        <a:bodyPr/>
        <a:lstStyle/>
        <a:p>
          <a:r>
            <a:rPr lang="es-EC" b="1" smtClean="0"/>
            <a:t>Evaluar gestión</a:t>
          </a:r>
          <a:endParaRPr lang="es-EC" dirty="0"/>
        </a:p>
      </dgm:t>
    </dgm:pt>
    <dgm:pt modelId="{E62C9678-5BC8-4514-8EE7-757EA53D29AF}" type="parTrans" cxnId="{A3D279BE-74F2-4FE5-827E-76D14217C881}">
      <dgm:prSet/>
      <dgm:spPr/>
      <dgm:t>
        <a:bodyPr/>
        <a:lstStyle/>
        <a:p>
          <a:endParaRPr lang="es-EC"/>
        </a:p>
      </dgm:t>
    </dgm:pt>
    <dgm:pt modelId="{CA385F0E-4461-4C44-A54A-3724AA34C250}" type="sibTrans" cxnId="{A3D279BE-74F2-4FE5-827E-76D14217C881}">
      <dgm:prSet/>
      <dgm:spPr/>
      <dgm:t>
        <a:bodyPr/>
        <a:lstStyle/>
        <a:p>
          <a:endParaRPr lang="es-EC"/>
        </a:p>
      </dgm:t>
    </dgm:pt>
    <dgm:pt modelId="{B5390CCF-21DE-4234-ACFA-DB2369300ED5}">
      <dgm:prSet/>
      <dgm:spPr/>
      <dgm:t>
        <a:bodyPr/>
        <a:lstStyle/>
        <a:p>
          <a:r>
            <a:rPr lang="es-ES" b="1" dirty="0" smtClean="0"/>
            <a:t>Garantías disponibles y la existencia de bienes realizables</a:t>
          </a:r>
        </a:p>
      </dgm:t>
    </dgm:pt>
    <dgm:pt modelId="{08BCE586-14A8-43F9-ABC7-6A3CC38A3FE4}" type="parTrans" cxnId="{0E3B40BD-660F-4D9A-9DFF-AB3A4814700F}">
      <dgm:prSet/>
      <dgm:spPr/>
      <dgm:t>
        <a:bodyPr/>
        <a:lstStyle/>
        <a:p>
          <a:endParaRPr lang="es-ES"/>
        </a:p>
      </dgm:t>
    </dgm:pt>
    <dgm:pt modelId="{CF12CC51-8041-40B8-9B59-882461FFACA4}" type="sibTrans" cxnId="{0E3B40BD-660F-4D9A-9DFF-AB3A4814700F}">
      <dgm:prSet/>
      <dgm:spPr/>
      <dgm:t>
        <a:bodyPr/>
        <a:lstStyle/>
        <a:p>
          <a:endParaRPr lang="es-ES"/>
        </a:p>
      </dgm:t>
    </dgm:pt>
    <dgm:pt modelId="{9F93F129-4FDA-47DE-B3DF-A282F91C27BD}">
      <dgm:prSet/>
      <dgm:spPr/>
      <dgm:t>
        <a:bodyPr/>
        <a:lstStyle/>
        <a:p>
          <a:r>
            <a:rPr lang="es-ES" b="1" dirty="0" smtClean="0"/>
            <a:t>Alternativas de solución, ya sea a través del deudor directo o de los garantes</a:t>
          </a:r>
        </a:p>
      </dgm:t>
    </dgm:pt>
    <dgm:pt modelId="{299948A3-425E-42AF-82EC-F4818A83AC1D}" type="parTrans" cxnId="{4C0D0412-80AD-4FD7-984D-9FFDF3C1E42C}">
      <dgm:prSet/>
      <dgm:spPr/>
      <dgm:t>
        <a:bodyPr/>
        <a:lstStyle/>
        <a:p>
          <a:endParaRPr lang="es-ES"/>
        </a:p>
      </dgm:t>
    </dgm:pt>
    <dgm:pt modelId="{CEA9C875-FAA7-4DB0-A16D-6A2162EEDEDE}" type="sibTrans" cxnId="{4C0D0412-80AD-4FD7-984D-9FFDF3C1E42C}">
      <dgm:prSet/>
      <dgm:spPr/>
      <dgm:t>
        <a:bodyPr/>
        <a:lstStyle/>
        <a:p>
          <a:endParaRPr lang="es-ES"/>
        </a:p>
      </dgm:t>
    </dgm:pt>
    <dgm:pt modelId="{74D586B2-B60F-4353-887D-E5256BE2F5D0}">
      <dgm:prSet/>
      <dgm:spPr/>
      <dgm:t>
        <a:bodyPr/>
        <a:lstStyle/>
        <a:p>
          <a:endParaRPr lang="es-ES" b="1" dirty="0" smtClean="0"/>
        </a:p>
      </dgm:t>
    </dgm:pt>
    <dgm:pt modelId="{8E1072D3-40FC-4209-B81F-B7D7D707F6AE}" type="parTrans" cxnId="{3C36AF17-41A3-4699-8B37-DD650FF7272E}">
      <dgm:prSet/>
      <dgm:spPr/>
      <dgm:t>
        <a:bodyPr/>
        <a:lstStyle/>
        <a:p>
          <a:endParaRPr lang="es-ES"/>
        </a:p>
      </dgm:t>
    </dgm:pt>
    <dgm:pt modelId="{E82123DC-B384-463E-AE3D-526F5A4A5D69}" type="sibTrans" cxnId="{3C36AF17-41A3-4699-8B37-DD650FF7272E}">
      <dgm:prSet/>
      <dgm:spPr/>
      <dgm:t>
        <a:bodyPr/>
        <a:lstStyle/>
        <a:p>
          <a:endParaRPr lang="es-ES"/>
        </a:p>
      </dgm:t>
    </dgm:pt>
    <dgm:pt modelId="{58FF81B9-4D93-4B83-BD64-EF97921F81F5}" type="pres">
      <dgm:prSet presAssocID="{D5878102-BE18-45B4-BDA2-5BE641C4651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F1D4225-910E-4A9E-9EDE-CEA909A6E56A}" type="pres">
      <dgm:prSet presAssocID="{36E8A7FD-54B4-4E3E-B032-D0F9E8ADC586}" presName="composite" presStyleCnt="0"/>
      <dgm:spPr/>
    </dgm:pt>
    <dgm:pt modelId="{3503FC01-3281-4FDF-B953-13EC0B8B782C}" type="pres">
      <dgm:prSet presAssocID="{36E8A7FD-54B4-4E3E-B032-D0F9E8ADC586}" presName="bentUpArrow1" presStyleLbl="alignImgPlace1" presStyleIdx="0" presStyleCnt="1"/>
      <dgm:spPr/>
    </dgm:pt>
    <dgm:pt modelId="{4EF1092E-E91E-4821-A6A1-AA389B0B81BA}" type="pres">
      <dgm:prSet presAssocID="{36E8A7FD-54B4-4E3E-B032-D0F9E8ADC586}" presName="ParentText" presStyleLbl="node1" presStyleIdx="0" presStyleCnt="2" custScaleY="64238" custLinFactNeighborX="14725" custLinFactNeighborY="11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0BE6F7-7857-4F9F-8BCF-6C0C93299407}" type="pres">
      <dgm:prSet presAssocID="{36E8A7FD-54B4-4E3E-B032-D0F9E8ADC586}" presName="ChildText" presStyleLbl="revTx" presStyleIdx="0" presStyleCnt="2" custScaleX="203322" custLinFactNeighborX="79903" custLinFactNeighborY="179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09634A-FBE5-45EF-8966-E750642070B6}" type="pres">
      <dgm:prSet presAssocID="{BE08C64D-041E-4B4E-9AEC-1E4CA652D245}" presName="sibTrans" presStyleCnt="0"/>
      <dgm:spPr/>
    </dgm:pt>
    <dgm:pt modelId="{600DE2C7-A8A8-4A2F-B8B9-B07F3BF3EA5C}" type="pres">
      <dgm:prSet presAssocID="{8A0F940B-BB36-4776-84EA-5349DF71A401}" presName="composite" presStyleCnt="0"/>
      <dgm:spPr/>
    </dgm:pt>
    <dgm:pt modelId="{D79E502C-DD55-4B0C-B1D7-2A8FB4AC6D00}" type="pres">
      <dgm:prSet presAssocID="{8A0F940B-BB36-4776-84EA-5349DF71A401}" presName="ParentText" presStyleLbl="node1" presStyleIdx="1" presStyleCnt="2" custScaleY="53083" custLinFactNeighborX="-61158" custLinFactNeighborY="182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F6A277-4D7D-467F-91B2-77B40DBDCA0D}" type="pres">
      <dgm:prSet presAssocID="{8A0F940B-BB36-4776-84EA-5349DF71A401}" presName="FinalChildText" presStyleLbl="revTx" presStyleIdx="1" presStyleCnt="2" custScaleX="213035" custLinFactNeighborX="-22048" custLinFactNeighborY="20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FD9AEA4-A6EE-43AB-9EEF-D24020588BD3}" type="presOf" srcId="{3E4C5131-CDA5-4E7D-8997-503E7C86F193}" destId="{BC0BE6F7-7857-4F9F-8BCF-6C0C93299407}" srcOrd="0" destOrd="4" presId="urn:microsoft.com/office/officeart/2005/8/layout/StepDownProcess"/>
    <dgm:cxn modelId="{2E94A379-9343-4273-92F3-615C1DF7BE16}" type="presOf" srcId="{81E6AF9E-2B79-4EC8-B470-95E0A8E5C63B}" destId="{BC0BE6F7-7857-4F9F-8BCF-6C0C93299407}" srcOrd="0" destOrd="1" presId="urn:microsoft.com/office/officeart/2005/8/layout/StepDownProcess"/>
    <dgm:cxn modelId="{9E00E752-319E-40FB-ADC2-64BE30029E59}" srcId="{36E8A7FD-54B4-4E3E-B032-D0F9E8ADC586}" destId="{5046BBAA-7651-4E65-BA64-080B671190C7}" srcOrd="0" destOrd="0" parTransId="{F6C1A549-C6B5-4176-A354-D3D85D943ED7}" sibTransId="{5E765668-BD61-470D-9113-FC44F4575524}"/>
    <dgm:cxn modelId="{FEE7BF3E-E9B6-43FF-A750-91CC5C46B4D9}" type="presOf" srcId="{8A0F940B-BB36-4776-84EA-5349DF71A401}" destId="{D79E502C-DD55-4B0C-B1D7-2A8FB4AC6D00}" srcOrd="0" destOrd="0" presId="urn:microsoft.com/office/officeart/2005/8/layout/StepDownProcess"/>
    <dgm:cxn modelId="{6465417B-8671-48EA-8F88-243952835D90}" srcId="{36E8A7FD-54B4-4E3E-B032-D0F9E8ADC586}" destId="{81E6AF9E-2B79-4EC8-B470-95E0A8E5C63B}" srcOrd="1" destOrd="0" parTransId="{2681D696-D40D-4A64-B970-244AE7C60A76}" sibTransId="{DBD91113-FC52-40E0-AD38-71F11BC4E9B6}"/>
    <dgm:cxn modelId="{4C0D0412-80AD-4FD7-984D-9FFDF3C1E42C}" srcId="{8A0F940B-BB36-4776-84EA-5349DF71A401}" destId="{9F93F129-4FDA-47DE-B3DF-A282F91C27BD}" srcOrd="2" destOrd="0" parTransId="{299948A3-425E-42AF-82EC-F4818A83AC1D}" sibTransId="{CEA9C875-FAA7-4DB0-A16D-6A2162EEDEDE}"/>
    <dgm:cxn modelId="{D05C4899-3A49-4BFD-9927-A22839606631}" srcId="{D5878102-BE18-45B4-BDA2-5BE641C46517}" destId="{36E8A7FD-54B4-4E3E-B032-D0F9E8ADC586}" srcOrd="0" destOrd="0" parTransId="{7A5A5907-6F1D-4C8D-AF09-54F2F0BF2D3D}" sibTransId="{BE08C64D-041E-4B4E-9AEC-1E4CA652D245}"/>
    <dgm:cxn modelId="{483BEC51-79C1-43E7-A10B-1850FFE8AC9E}" type="presOf" srcId="{B5390CCF-21DE-4234-ACFA-DB2369300ED5}" destId="{1CF6A277-4D7D-467F-91B2-77B40DBDCA0D}" srcOrd="0" destOrd="1" presId="urn:microsoft.com/office/officeart/2005/8/layout/StepDownProcess"/>
    <dgm:cxn modelId="{0E3B40BD-660F-4D9A-9DFF-AB3A4814700F}" srcId="{8A0F940B-BB36-4776-84EA-5349DF71A401}" destId="{B5390CCF-21DE-4234-ACFA-DB2369300ED5}" srcOrd="1" destOrd="0" parTransId="{08BCE586-14A8-43F9-ABC7-6A3CC38A3FE4}" sibTransId="{CF12CC51-8041-40B8-9B59-882461FFACA4}"/>
    <dgm:cxn modelId="{4D78052E-F3D7-4B1B-B41E-1E484C90D2D5}" type="presOf" srcId="{6B38DFE3-5B83-48CA-B825-448DBE4804C5}" destId="{BC0BE6F7-7857-4F9F-8BCF-6C0C93299407}" srcOrd="0" destOrd="2" presId="urn:microsoft.com/office/officeart/2005/8/layout/StepDownProcess"/>
    <dgm:cxn modelId="{C5A92748-CF07-48D9-85A5-1FC2375E9B72}" type="presOf" srcId="{9001DDEC-FEA5-450C-843C-3C3C1F4465E5}" destId="{BC0BE6F7-7857-4F9F-8BCF-6C0C93299407}" srcOrd="0" destOrd="3" presId="urn:microsoft.com/office/officeart/2005/8/layout/StepDownProcess"/>
    <dgm:cxn modelId="{0CE48205-9FF6-47EF-855A-037E874DAEC1}" type="presOf" srcId="{9F93F129-4FDA-47DE-B3DF-A282F91C27BD}" destId="{1CF6A277-4D7D-467F-91B2-77B40DBDCA0D}" srcOrd="0" destOrd="2" presId="urn:microsoft.com/office/officeart/2005/8/layout/StepDownProcess"/>
    <dgm:cxn modelId="{13D8A8E2-9BCB-46D7-A368-318AD925473F}" srcId="{36E8A7FD-54B4-4E3E-B032-D0F9E8ADC586}" destId="{6B38DFE3-5B83-48CA-B825-448DBE4804C5}" srcOrd="2" destOrd="0" parTransId="{E7395D8F-58A3-4FA1-B6E2-F5F1E24725B5}" sibTransId="{F2351F7D-20D7-470A-BADD-AA22FA037EF3}"/>
    <dgm:cxn modelId="{2A95AA13-2126-46FD-9BD6-750881C2C950}" srcId="{8A0F940B-BB36-4776-84EA-5349DF71A401}" destId="{DAAB25E2-7492-489D-9ACF-57D802F54CFE}" srcOrd="0" destOrd="0" parTransId="{8074AE23-604A-4DE4-8322-6A36AE450308}" sibTransId="{4B22099F-BFC5-4DA5-976B-E9FDC7B50FE3}"/>
    <dgm:cxn modelId="{7869E6C4-B649-4D6D-AFC8-F094D1042375}" type="presOf" srcId="{D5878102-BE18-45B4-BDA2-5BE641C46517}" destId="{58FF81B9-4D93-4B83-BD64-EF97921F81F5}" srcOrd="0" destOrd="0" presId="urn:microsoft.com/office/officeart/2005/8/layout/StepDownProcess"/>
    <dgm:cxn modelId="{AC9DF5A1-B096-48ED-96DE-EB348C8514AC}" type="presOf" srcId="{5046BBAA-7651-4E65-BA64-080B671190C7}" destId="{BC0BE6F7-7857-4F9F-8BCF-6C0C93299407}" srcOrd="0" destOrd="0" presId="urn:microsoft.com/office/officeart/2005/8/layout/StepDownProcess"/>
    <dgm:cxn modelId="{1D8CA41B-AE38-47BD-95DC-89ABB297C265}" type="presOf" srcId="{74D586B2-B60F-4353-887D-E5256BE2F5D0}" destId="{1CF6A277-4D7D-467F-91B2-77B40DBDCA0D}" srcOrd="0" destOrd="3" presId="urn:microsoft.com/office/officeart/2005/8/layout/StepDownProcess"/>
    <dgm:cxn modelId="{674B03B4-D0E0-4B6F-98A3-0FDBDA31561B}" srcId="{D5878102-BE18-45B4-BDA2-5BE641C46517}" destId="{8A0F940B-BB36-4776-84EA-5349DF71A401}" srcOrd="1" destOrd="0" parTransId="{C77CA38D-1A56-45B2-A287-C9C2C4346DC0}" sibTransId="{893CCD57-A326-40E4-8975-E700E8CEFC29}"/>
    <dgm:cxn modelId="{66282F8E-DC2B-4AD0-A0CC-4B8408740719}" type="presOf" srcId="{36E8A7FD-54B4-4E3E-B032-D0F9E8ADC586}" destId="{4EF1092E-E91E-4821-A6A1-AA389B0B81BA}" srcOrd="0" destOrd="0" presId="urn:microsoft.com/office/officeart/2005/8/layout/StepDownProcess"/>
    <dgm:cxn modelId="{03BE182D-FAF8-4C77-9709-7B229940BD23}" srcId="{36E8A7FD-54B4-4E3E-B032-D0F9E8ADC586}" destId="{9001DDEC-FEA5-450C-843C-3C3C1F4465E5}" srcOrd="3" destOrd="0" parTransId="{BC3294C8-6428-4814-BF16-92CB41552AE4}" sibTransId="{CCD92592-A372-46B6-9CEF-633FA0F49FC9}"/>
    <dgm:cxn modelId="{A3D279BE-74F2-4FE5-827E-76D14217C881}" srcId="{36E8A7FD-54B4-4E3E-B032-D0F9E8ADC586}" destId="{3E4C5131-CDA5-4E7D-8997-503E7C86F193}" srcOrd="4" destOrd="0" parTransId="{E62C9678-5BC8-4514-8EE7-757EA53D29AF}" sibTransId="{CA385F0E-4461-4C44-A54A-3724AA34C250}"/>
    <dgm:cxn modelId="{3C36AF17-41A3-4699-8B37-DD650FF7272E}" srcId="{8A0F940B-BB36-4776-84EA-5349DF71A401}" destId="{74D586B2-B60F-4353-887D-E5256BE2F5D0}" srcOrd="3" destOrd="0" parTransId="{8E1072D3-40FC-4209-B81F-B7D7D707F6AE}" sibTransId="{E82123DC-B384-463E-AE3D-526F5A4A5D69}"/>
    <dgm:cxn modelId="{9490B18D-A9AD-41E7-BC44-1D0A1BDE7101}" type="presOf" srcId="{DAAB25E2-7492-489D-9ACF-57D802F54CFE}" destId="{1CF6A277-4D7D-467F-91B2-77B40DBDCA0D}" srcOrd="0" destOrd="0" presId="urn:microsoft.com/office/officeart/2005/8/layout/StepDownProcess"/>
    <dgm:cxn modelId="{999607F0-1CAF-4D25-955A-BCF06A841D7B}" type="presParOf" srcId="{58FF81B9-4D93-4B83-BD64-EF97921F81F5}" destId="{EF1D4225-910E-4A9E-9EDE-CEA909A6E56A}" srcOrd="0" destOrd="0" presId="urn:microsoft.com/office/officeart/2005/8/layout/StepDownProcess"/>
    <dgm:cxn modelId="{3D29A52D-DEA0-4105-AE74-2D7B88632E34}" type="presParOf" srcId="{EF1D4225-910E-4A9E-9EDE-CEA909A6E56A}" destId="{3503FC01-3281-4FDF-B953-13EC0B8B782C}" srcOrd="0" destOrd="0" presId="urn:microsoft.com/office/officeart/2005/8/layout/StepDownProcess"/>
    <dgm:cxn modelId="{A356ACDE-97E8-44D7-9C94-60ED2B6C5C22}" type="presParOf" srcId="{EF1D4225-910E-4A9E-9EDE-CEA909A6E56A}" destId="{4EF1092E-E91E-4821-A6A1-AA389B0B81BA}" srcOrd="1" destOrd="0" presId="urn:microsoft.com/office/officeart/2005/8/layout/StepDownProcess"/>
    <dgm:cxn modelId="{203EE09C-8EF9-456F-9CBD-7A5D9B6EC9F6}" type="presParOf" srcId="{EF1D4225-910E-4A9E-9EDE-CEA909A6E56A}" destId="{BC0BE6F7-7857-4F9F-8BCF-6C0C93299407}" srcOrd="2" destOrd="0" presId="urn:microsoft.com/office/officeart/2005/8/layout/StepDownProcess"/>
    <dgm:cxn modelId="{2D983480-79A3-40B6-9CA1-117AF1C6C398}" type="presParOf" srcId="{58FF81B9-4D93-4B83-BD64-EF97921F81F5}" destId="{4309634A-FBE5-45EF-8966-E750642070B6}" srcOrd="1" destOrd="0" presId="urn:microsoft.com/office/officeart/2005/8/layout/StepDownProcess"/>
    <dgm:cxn modelId="{27947D69-C408-4D3B-908E-159C00CBF8AB}" type="presParOf" srcId="{58FF81B9-4D93-4B83-BD64-EF97921F81F5}" destId="{600DE2C7-A8A8-4A2F-B8B9-B07F3BF3EA5C}" srcOrd="2" destOrd="0" presId="urn:microsoft.com/office/officeart/2005/8/layout/StepDownProcess"/>
    <dgm:cxn modelId="{FC2A47B6-88D0-4591-B3D3-33767FE612D7}" type="presParOf" srcId="{600DE2C7-A8A8-4A2F-B8B9-B07F3BF3EA5C}" destId="{D79E502C-DD55-4B0C-B1D7-2A8FB4AC6D00}" srcOrd="0" destOrd="0" presId="urn:microsoft.com/office/officeart/2005/8/layout/StepDownProcess"/>
    <dgm:cxn modelId="{5E117693-E3D0-4F52-B82A-00B09B68CCC5}" type="presParOf" srcId="{600DE2C7-A8A8-4A2F-B8B9-B07F3BF3EA5C}" destId="{1CF6A277-4D7D-467F-91B2-77B40DBDCA0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F3D78-F241-4737-9D6F-440D5EFFD803}">
      <dsp:nvSpPr>
        <dsp:cNvPr id="0" name=""/>
        <dsp:cNvSpPr/>
      </dsp:nvSpPr>
      <dsp:spPr>
        <a:xfrm rot="5400000">
          <a:off x="598741" y="1081727"/>
          <a:ext cx="1545882" cy="25723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B7BB2-56F6-4C7B-BEB6-3463AEA700B4}">
      <dsp:nvSpPr>
        <dsp:cNvPr id="0" name=""/>
        <dsp:cNvSpPr/>
      </dsp:nvSpPr>
      <dsp:spPr>
        <a:xfrm>
          <a:off x="205846" y="1901080"/>
          <a:ext cx="2322298" cy="2035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Disminuyendo  la rentabilidad el incumplimiento en el pago de sus obligaciones financieras provocando el riesgo de liquidez y por ende afectando sus resultados financieros .</a:t>
          </a:r>
          <a:endParaRPr lang="es-US" sz="1800" kern="1200" dirty="0"/>
        </a:p>
      </dsp:txBody>
      <dsp:txXfrm>
        <a:off x="205846" y="1901080"/>
        <a:ext cx="2322298" cy="2035630"/>
      </dsp:txXfrm>
    </dsp:sp>
    <dsp:sp modelId="{C576828F-B4A6-497A-AEEE-224C3F9367FC}">
      <dsp:nvSpPr>
        <dsp:cNvPr id="0" name=""/>
        <dsp:cNvSpPr/>
      </dsp:nvSpPr>
      <dsp:spPr>
        <a:xfrm>
          <a:off x="2140787" y="841544"/>
          <a:ext cx="438169" cy="43816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2878F-F699-43CF-9F1F-A1D0996E3B04}">
      <dsp:nvSpPr>
        <dsp:cNvPr id="0" name=""/>
        <dsp:cNvSpPr/>
      </dsp:nvSpPr>
      <dsp:spPr>
        <a:xfrm rot="5400000">
          <a:off x="3357651" y="1025930"/>
          <a:ext cx="1545882" cy="25723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BB53B-372C-4A42-973F-6B29B89B7952}">
      <dsp:nvSpPr>
        <dsp:cNvPr id="0" name=""/>
        <dsp:cNvSpPr/>
      </dsp:nvSpPr>
      <dsp:spPr>
        <a:xfrm>
          <a:off x="3099605" y="1794498"/>
          <a:ext cx="2322298" cy="2035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manejo de la Cartera de Crédito, que va atado al indicador de morosidad</a:t>
          </a:r>
          <a:endParaRPr lang="es-US" sz="1800" kern="1200" dirty="0"/>
        </a:p>
      </dsp:txBody>
      <dsp:txXfrm>
        <a:off x="3099605" y="1794498"/>
        <a:ext cx="2322298" cy="2035630"/>
      </dsp:txXfrm>
    </dsp:sp>
    <dsp:sp modelId="{669C369C-0D9C-4341-8635-148406B9874A}">
      <dsp:nvSpPr>
        <dsp:cNvPr id="0" name=""/>
        <dsp:cNvSpPr/>
      </dsp:nvSpPr>
      <dsp:spPr>
        <a:xfrm>
          <a:off x="4983734" y="836554"/>
          <a:ext cx="438169" cy="43816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71E19-AE04-49CB-B2C5-A69586B13AC1}">
      <dsp:nvSpPr>
        <dsp:cNvPr id="0" name=""/>
        <dsp:cNvSpPr/>
      </dsp:nvSpPr>
      <dsp:spPr>
        <a:xfrm rot="5400000">
          <a:off x="6200598" y="322440"/>
          <a:ext cx="1545882" cy="2572313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B1012-903B-4C1E-8264-1050DAC65029}">
      <dsp:nvSpPr>
        <dsp:cNvPr id="0" name=""/>
        <dsp:cNvSpPr/>
      </dsp:nvSpPr>
      <dsp:spPr>
        <a:xfrm>
          <a:off x="5942552" y="1091007"/>
          <a:ext cx="2322298" cy="2035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Las Cooperativas del segmento 1 se ven afectadas por la falta de puntualidad o retraso en la cancelación de compromisos financieros adquiridos por sus clientes</a:t>
          </a:r>
          <a:endParaRPr lang="es-US" sz="1800" kern="1200" dirty="0"/>
        </a:p>
      </dsp:txBody>
      <dsp:txXfrm>
        <a:off x="5942552" y="1091007"/>
        <a:ext cx="2322298" cy="2035630"/>
      </dsp:txXfrm>
    </dsp:sp>
    <dsp:sp modelId="{EAFDAB24-70D3-4ED7-9B04-681DC66D875D}">
      <dsp:nvSpPr>
        <dsp:cNvPr id="0" name=""/>
        <dsp:cNvSpPr/>
      </dsp:nvSpPr>
      <dsp:spPr>
        <a:xfrm>
          <a:off x="7826681" y="133063"/>
          <a:ext cx="438169" cy="43816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6E26E-7124-483A-9B9B-EA5E37A5C274}">
      <dsp:nvSpPr>
        <dsp:cNvPr id="0" name=""/>
        <dsp:cNvSpPr/>
      </dsp:nvSpPr>
      <dsp:spPr>
        <a:xfrm rot="5400000">
          <a:off x="9043545" y="-381049"/>
          <a:ext cx="1545882" cy="25723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7980B-883B-497D-B9F8-48DBCA93D05C}">
      <dsp:nvSpPr>
        <dsp:cNvPr id="0" name=""/>
        <dsp:cNvSpPr/>
      </dsp:nvSpPr>
      <dsp:spPr>
        <a:xfrm>
          <a:off x="8785499" y="387517"/>
          <a:ext cx="2322298" cy="2035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microcrédito en el Ecuador puede ser observado como una de las principales fuentes y estímulo financiero</a:t>
          </a:r>
          <a:endParaRPr lang="es-US" sz="1800" kern="1200" dirty="0"/>
        </a:p>
      </dsp:txBody>
      <dsp:txXfrm>
        <a:off x="8785499" y="387517"/>
        <a:ext cx="2322298" cy="2035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D4118-4480-4AB0-8633-F8EE116841B8}">
      <dsp:nvSpPr>
        <dsp:cNvPr id="0" name=""/>
        <dsp:cNvSpPr/>
      </dsp:nvSpPr>
      <dsp:spPr>
        <a:xfrm>
          <a:off x="749804" y="2329797"/>
          <a:ext cx="862975" cy="1332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1487" y="0"/>
              </a:lnTo>
              <a:lnTo>
                <a:pt x="431487" y="1332391"/>
              </a:lnTo>
              <a:lnTo>
                <a:pt x="862975" y="133239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solidFill>
              <a:schemeClr val="tx1"/>
            </a:solidFill>
          </a:endParaRPr>
        </a:p>
      </dsp:txBody>
      <dsp:txXfrm>
        <a:off x="1141605" y="2956307"/>
        <a:ext cx="79372" cy="79372"/>
      </dsp:txXfrm>
    </dsp:sp>
    <dsp:sp modelId="{7C15BFB5-4734-4291-84DB-571E2E7E48FB}">
      <dsp:nvSpPr>
        <dsp:cNvPr id="0" name=""/>
        <dsp:cNvSpPr/>
      </dsp:nvSpPr>
      <dsp:spPr>
        <a:xfrm>
          <a:off x="749804" y="2329797"/>
          <a:ext cx="862975" cy="381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1487" y="0"/>
              </a:lnTo>
              <a:lnTo>
                <a:pt x="431487" y="381260"/>
              </a:lnTo>
              <a:lnTo>
                <a:pt x="862975" y="38126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1157705" y="2496841"/>
        <a:ext cx="47172" cy="47172"/>
      </dsp:txXfrm>
    </dsp:sp>
    <dsp:sp modelId="{2035D589-921D-43D4-835B-8936EC262598}">
      <dsp:nvSpPr>
        <dsp:cNvPr id="0" name=""/>
        <dsp:cNvSpPr/>
      </dsp:nvSpPr>
      <dsp:spPr>
        <a:xfrm>
          <a:off x="749804" y="1505928"/>
          <a:ext cx="862975" cy="823869"/>
        </a:xfrm>
        <a:custGeom>
          <a:avLst/>
          <a:gdLst/>
          <a:ahLst/>
          <a:cxnLst/>
          <a:rect l="0" t="0" r="0" b="0"/>
          <a:pathLst>
            <a:path>
              <a:moveTo>
                <a:pt x="0" y="823869"/>
              </a:moveTo>
              <a:lnTo>
                <a:pt x="431487" y="823869"/>
              </a:lnTo>
              <a:lnTo>
                <a:pt x="431487" y="0"/>
              </a:lnTo>
              <a:lnTo>
                <a:pt x="86297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1151464" y="1888035"/>
        <a:ext cx="59654" cy="59654"/>
      </dsp:txXfrm>
    </dsp:sp>
    <dsp:sp modelId="{6A484C90-4BEC-4DF5-8B1C-CA35C7709664}">
      <dsp:nvSpPr>
        <dsp:cNvPr id="0" name=""/>
        <dsp:cNvSpPr/>
      </dsp:nvSpPr>
      <dsp:spPr>
        <a:xfrm>
          <a:off x="749804" y="529398"/>
          <a:ext cx="848198" cy="1800398"/>
        </a:xfrm>
        <a:custGeom>
          <a:avLst/>
          <a:gdLst/>
          <a:ahLst/>
          <a:cxnLst/>
          <a:rect l="0" t="0" r="0" b="0"/>
          <a:pathLst>
            <a:path>
              <a:moveTo>
                <a:pt x="0" y="1800398"/>
              </a:moveTo>
              <a:lnTo>
                <a:pt x="424099" y="1800398"/>
              </a:lnTo>
              <a:lnTo>
                <a:pt x="424099" y="0"/>
              </a:lnTo>
              <a:lnTo>
                <a:pt x="84819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>
            <a:solidFill>
              <a:schemeClr val="tx1"/>
            </a:solidFill>
          </a:endParaRPr>
        </a:p>
      </dsp:txBody>
      <dsp:txXfrm>
        <a:off x="1124148" y="1379843"/>
        <a:ext cx="99509" cy="99509"/>
      </dsp:txXfrm>
    </dsp:sp>
    <dsp:sp modelId="{D59759AE-5215-4E9A-82A9-CE25D34DF25F}">
      <dsp:nvSpPr>
        <dsp:cNvPr id="0" name=""/>
        <dsp:cNvSpPr/>
      </dsp:nvSpPr>
      <dsp:spPr>
        <a:xfrm rot="16200000">
          <a:off x="-1456367" y="1954895"/>
          <a:ext cx="3662539" cy="7498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 smtClean="0">
              <a:solidFill>
                <a:schemeClr val="tx1"/>
              </a:solidFill>
            </a:rPr>
            <a:t>ESPECÍFICOS</a:t>
          </a:r>
          <a:endParaRPr lang="es-EC" sz="4200" kern="1200" dirty="0">
            <a:solidFill>
              <a:schemeClr val="tx1"/>
            </a:solidFill>
          </a:endParaRPr>
        </a:p>
      </dsp:txBody>
      <dsp:txXfrm>
        <a:off x="-1456367" y="1954895"/>
        <a:ext cx="3662539" cy="749804"/>
      </dsp:txXfrm>
    </dsp:sp>
    <dsp:sp modelId="{2F6E73AF-B386-4061-B5D7-FA802DF2510D}">
      <dsp:nvSpPr>
        <dsp:cNvPr id="0" name=""/>
        <dsp:cNvSpPr/>
      </dsp:nvSpPr>
      <dsp:spPr>
        <a:xfrm>
          <a:off x="1598002" y="123546"/>
          <a:ext cx="9562297" cy="8117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Calibri" pitchFamily="34" charset="0"/>
              <a:ea typeface="Calibri" panose="020F0502020204030204" pitchFamily="34" charset="0"/>
              <a:cs typeface="Calibri" pitchFamily="34" charset="0"/>
            </a:rPr>
            <a:t>1. </a:t>
          </a:r>
          <a:r>
            <a:rPr lang="es-EC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Evaluar el nivel de penetración de gestión crediticia de las COAC frente al sistema financiero nacional.</a:t>
          </a:r>
          <a:endParaRPr lang="es-EC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598002" y="123546"/>
        <a:ext cx="9562297" cy="811704"/>
      </dsp:txXfrm>
    </dsp:sp>
    <dsp:sp modelId="{9E9CB3B6-FA25-4D09-AF9D-A9ECE2DF0237}">
      <dsp:nvSpPr>
        <dsp:cNvPr id="0" name=""/>
        <dsp:cNvSpPr/>
      </dsp:nvSpPr>
      <dsp:spPr>
        <a:xfrm>
          <a:off x="1612779" y="1100075"/>
          <a:ext cx="9538309" cy="8117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Calibri" pitchFamily="34" charset="0"/>
              <a:ea typeface="Calibri" panose="020F0502020204030204" pitchFamily="34" charset="0"/>
              <a:cs typeface="Calibri" pitchFamily="34" charset="0"/>
            </a:rPr>
            <a:t>2. Realizar un análisis de estructura de la cartera de la COAC y determinar la incidencia de cartera de microcrédito</a:t>
          </a:r>
          <a:r>
            <a:rPr lang="es-EC" sz="18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s-EC" sz="18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612779" y="1100075"/>
        <a:ext cx="9538309" cy="811704"/>
      </dsp:txXfrm>
    </dsp:sp>
    <dsp:sp modelId="{4D4E4F80-162E-48B8-BBD7-1A3A2814B9DB}">
      <dsp:nvSpPr>
        <dsp:cNvPr id="0" name=""/>
        <dsp:cNvSpPr/>
      </dsp:nvSpPr>
      <dsp:spPr>
        <a:xfrm>
          <a:off x="1612779" y="2305205"/>
          <a:ext cx="9690704" cy="8117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3. Analizar la composición de la cartera de microcrédito, discriminando variables de actividad, ubicación geográfica, sujetos crédito, e Identificar la tendencia del comportamiento del indicador de morosidad mediante la revisión de los datos históricos.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612779" y="2305205"/>
        <a:ext cx="9690704" cy="811704"/>
      </dsp:txXfrm>
    </dsp:sp>
    <dsp:sp modelId="{5A6A672D-E907-4BD3-9D3F-10A70063D6CF}">
      <dsp:nvSpPr>
        <dsp:cNvPr id="0" name=""/>
        <dsp:cNvSpPr/>
      </dsp:nvSpPr>
      <dsp:spPr>
        <a:xfrm>
          <a:off x="1612779" y="3256336"/>
          <a:ext cx="9608942" cy="8117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Calibri" pitchFamily="34" charset="0"/>
              <a:ea typeface="Calibri" panose="020F0502020204030204" pitchFamily="34" charset="0"/>
              <a:cs typeface="Calibri" pitchFamily="34" charset="0"/>
            </a:rPr>
            <a:t>4. Evaluar el impacto del riesgo crediticio de la cartera  de microcrédito en  los resultados financieros de la COACS</a:t>
          </a:r>
          <a:endParaRPr lang="es-EC" sz="18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612779" y="3256336"/>
        <a:ext cx="9608942" cy="811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FC1DC-0B7D-40F8-978A-47D388329385}">
      <dsp:nvSpPr>
        <dsp:cNvPr id="0" name=""/>
        <dsp:cNvSpPr/>
      </dsp:nvSpPr>
      <dsp:spPr>
        <a:xfrm>
          <a:off x="141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Superintendencia de Economía Popular y Solidaria  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Banco Central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Sistema Financiero</a:t>
          </a:r>
          <a:endParaRPr lang="es-ES" sz="1700" kern="1200" dirty="0"/>
        </a:p>
      </dsp:txBody>
      <dsp:txXfrm>
        <a:off x="43163" y="1817608"/>
        <a:ext cx="2180582" cy="1382843"/>
      </dsp:txXfrm>
    </dsp:sp>
    <dsp:sp modelId="{54172B3B-21E5-45DF-8F63-CBB20C7EFDD3}">
      <dsp:nvSpPr>
        <dsp:cNvPr id="0" name=""/>
        <dsp:cNvSpPr/>
      </dsp:nvSpPr>
      <dsp:spPr>
        <a:xfrm>
          <a:off x="1300946" y="2316885"/>
          <a:ext cx="2356306" cy="2356306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6E4A5-8303-4A48-A139-B779218AC7D0}">
      <dsp:nvSpPr>
        <dsp:cNvPr id="0" name=""/>
        <dsp:cNvSpPr/>
      </dsp:nvSpPr>
      <dsp:spPr>
        <a:xfrm>
          <a:off x="503836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INFORMACIÓN SECUNDARIA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27303" y="3266941"/>
        <a:ext cx="1967845" cy="754277"/>
      </dsp:txXfrm>
    </dsp:sp>
    <dsp:sp modelId="{FC5A3F5B-8970-44E6-8546-612418525B51}">
      <dsp:nvSpPr>
        <dsp:cNvPr id="0" name=""/>
        <dsp:cNvSpPr/>
      </dsp:nvSpPr>
      <dsp:spPr>
        <a:xfrm>
          <a:off x="2804762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effectLst/>
            </a:rPr>
            <a:t>Recopilación análisis y evaluación  de datos</a:t>
          </a:r>
          <a:endParaRPr lang="es-ES" sz="1700" kern="1200" dirty="0"/>
        </a:p>
      </dsp:txBody>
      <dsp:txXfrm>
        <a:off x="2847784" y="2218214"/>
        <a:ext cx="2180582" cy="1382843"/>
      </dsp:txXfrm>
    </dsp:sp>
    <dsp:sp modelId="{06ED9A3C-D944-4D7A-92BD-D8B2D0977CEE}">
      <dsp:nvSpPr>
        <dsp:cNvPr id="0" name=""/>
        <dsp:cNvSpPr/>
      </dsp:nvSpPr>
      <dsp:spPr>
        <a:xfrm>
          <a:off x="4086679" y="672173"/>
          <a:ext cx="2645930" cy="2645930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95540-8332-4CCD-A021-013AE0DC168E}">
      <dsp:nvSpPr>
        <dsp:cNvPr id="0" name=""/>
        <dsp:cNvSpPr/>
      </dsp:nvSpPr>
      <dsp:spPr>
        <a:xfrm>
          <a:off x="3308457" y="1373981"/>
          <a:ext cx="2014779" cy="801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effectLst/>
            </a:rPr>
            <a:t>TECNICAS E INSTRUMENTOS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331924" y="1397448"/>
        <a:ext cx="1967845" cy="754277"/>
      </dsp:txXfrm>
    </dsp:sp>
    <dsp:sp modelId="{125E995E-466E-47BD-9F88-299255CE38A1}">
      <dsp:nvSpPr>
        <dsp:cNvPr id="0" name=""/>
        <dsp:cNvSpPr/>
      </dsp:nvSpPr>
      <dsp:spPr>
        <a:xfrm>
          <a:off x="5609383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Protección, Estructura, Rendimiento, Liquidez,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 Activos de calidad  </a:t>
          </a:r>
          <a:endParaRPr lang="es-ES" sz="1700" kern="1200" dirty="0"/>
        </a:p>
      </dsp:txBody>
      <dsp:txXfrm>
        <a:off x="5652405" y="1817608"/>
        <a:ext cx="2180582" cy="1382843"/>
      </dsp:txXfrm>
    </dsp:sp>
    <dsp:sp modelId="{D339494D-1B0D-4931-992D-51AD8F3685D0}">
      <dsp:nvSpPr>
        <dsp:cNvPr id="0" name=""/>
        <dsp:cNvSpPr/>
      </dsp:nvSpPr>
      <dsp:spPr>
        <a:xfrm>
          <a:off x="6113078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METODOLOGÍA PERLAS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6136545" y="3266941"/>
        <a:ext cx="1967845" cy="7542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92786-2124-4F81-88F3-ACB9D3EA0380}">
      <dsp:nvSpPr>
        <dsp:cNvPr id="0" name=""/>
        <dsp:cNvSpPr/>
      </dsp:nvSpPr>
      <dsp:spPr>
        <a:xfrm>
          <a:off x="4403073" y="3744231"/>
          <a:ext cx="2771961" cy="27719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CONCLUSIONES</a:t>
          </a:r>
          <a:endParaRPr lang="es-EC" sz="1800" b="1" kern="1200" dirty="0"/>
        </a:p>
      </dsp:txBody>
      <dsp:txXfrm>
        <a:off x="4809017" y="4150175"/>
        <a:ext cx="1960073" cy="1960073"/>
      </dsp:txXfrm>
    </dsp:sp>
    <dsp:sp modelId="{D2566885-8F35-4E46-982C-AEBEFD936F7F}">
      <dsp:nvSpPr>
        <dsp:cNvPr id="0" name=""/>
        <dsp:cNvSpPr/>
      </dsp:nvSpPr>
      <dsp:spPr>
        <a:xfrm rot="10800000">
          <a:off x="1712702" y="4735208"/>
          <a:ext cx="2542399" cy="7900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992FB8-CD15-47B3-AE63-5E7F06958A50}">
      <dsp:nvSpPr>
        <dsp:cNvPr id="0" name=""/>
        <dsp:cNvSpPr/>
      </dsp:nvSpPr>
      <dsp:spPr>
        <a:xfrm>
          <a:off x="396020" y="4076867"/>
          <a:ext cx="2633363" cy="210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1. Incremento de la morosidad en el microcrédito de las Cooperativas de Ahorro y Crédito del Segmento 1 como resultado de la agudización de la crisis económica que actualmente afecta a la región.</a:t>
          </a:r>
          <a:endParaRPr lang="es-EC" sz="1500" kern="1200" dirty="0"/>
        </a:p>
      </dsp:txBody>
      <dsp:txXfrm>
        <a:off x="457723" y="4138570"/>
        <a:ext cx="2509957" cy="1983285"/>
      </dsp:txXfrm>
    </dsp:sp>
    <dsp:sp modelId="{EF5621F7-8AFA-4BDE-B2AB-52ACA06F822E}">
      <dsp:nvSpPr>
        <dsp:cNvPr id="0" name=""/>
        <dsp:cNvSpPr/>
      </dsp:nvSpPr>
      <dsp:spPr>
        <a:xfrm rot="13500000">
          <a:off x="2534312" y="2751666"/>
          <a:ext cx="2542399" cy="7900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3B2925-6E4A-4B28-AF54-BDE56FA1BD64}">
      <dsp:nvSpPr>
        <dsp:cNvPr id="0" name=""/>
        <dsp:cNvSpPr/>
      </dsp:nvSpPr>
      <dsp:spPr>
        <a:xfrm>
          <a:off x="1589956" y="1194451"/>
          <a:ext cx="2633363" cy="210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2. El nivel de penetración de gestión crediticia de las COAC se revela como significativo con tendencia al crecimiento en comparación con el sistema financiero nacional.</a:t>
          </a:r>
          <a:endParaRPr lang="es-EC" sz="1500" kern="1200" dirty="0"/>
        </a:p>
      </dsp:txBody>
      <dsp:txXfrm>
        <a:off x="1651659" y="1256154"/>
        <a:ext cx="2509957" cy="1983285"/>
      </dsp:txXfrm>
    </dsp:sp>
    <dsp:sp modelId="{86525416-595D-4E93-ABE9-18FA2E44043C}">
      <dsp:nvSpPr>
        <dsp:cNvPr id="0" name=""/>
        <dsp:cNvSpPr/>
      </dsp:nvSpPr>
      <dsp:spPr>
        <a:xfrm rot="16200000">
          <a:off x="4517854" y="1930057"/>
          <a:ext cx="2542399" cy="7900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A5652C-61FD-4567-986E-D1133F85CB0D}">
      <dsp:nvSpPr>
        <dsp:cNvPr id="0" name=""/>
        <dsp:cNvSpPr/>
      </dsp:nvSpPr>
      <dsp:spPr>
        <a:xfrm>
          <a:off x="4472372" y="516"/>
          <a:ext cx="2633363" cy="210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3. Se evidencia la mayor concentración de los microcréditos en las principales ciudades del país (Quito y Guayaquil) las cuales destacan por abarcar hasta un 80% del total de pequeñas y medianas empresas a nivel nacional</a:t>
          </a:r>
          <a:endParaRPr lang="es-EC" sz="1500" kern="1200" dirty="0"/>
        </a:p>
      </dsp:txBody>
      <dsp:txXfrm>
        <a:off x="4534075" y="62219"/>
        <a:ext cx="2509957" cy="1983285"/>
      </dsp:txXfrm>
    </dsp:sp>
    <dsp:sp modelId="{EAE5B1DE-1238-4763-97A5-EB0664DBB456}">
      <dsp:nvSpPr>
        <dsp:cNvPr id="0" name=""/>
        <dsp:cNvSpPr/>
      </dsp:nvSpPr>
      <dsp:spPr>
        <a:xfrm rot="18900000">
          <a:off x="6501395" y="2751666"/>
          <a:ext cx="2542399" cy="7900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E32866-2DE3-4CAA-989C-555A4E9CD4EC}">
      <dsp:nvSpPr>
        <dsp:cNvPr id="0" name=""/>
        <dsp:cNvSpPr/>
      </dsp:nvSpPr>
      <dsp:spPr>
        <a:xfrm>
          <a:off x="7354787" y="1194451"/>
          <a:ext cx="2633363" cy="210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4. El personal de las Cooperativas de Ahorro y Crédito del segmento 1 encargado del otorgamiento del no posee las destrezas y suficiente capacidades técnicas para lograr una evaluación efectiva de los sujetos</a:t>
          </a:r>
          <a:endParaRPr lang="es-EC" sz="1500" kern="1200" dirty="0"/>
        </a:p>
      </dsp:txBody>
      <dsp:txXfrm>
        <a:off x="7416490" y="1256154"/>
        <a:ext cx="2509957" cy="1983285"/>
      </dsp:txXfrm>
    </dsp:sp>
    <dsp:sp modelId="{D39F73B4-9CB7-4CEF-952C-DF1C6CFB26EF}">
      <dsp:nvSpPr>
        <dsp:cNvPr id="0" name=""/>
        <dsp:cNvSpPr/>
      </dsp:nvSpPr>
      <dsp:spPr>
        <a:xfrm>
          <a:off x="7323005" y="4735208"/>
          <a:ext cx="2542399" cy="7900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936623-2F03-42FA-8CFF-CA8B9A0A2DB1}">
      <dsp:nvSpPr>
        <dsp:cNvPr id="0" name=""/>
        <dsp:cNvSpPr/>
      </dsp:nvSpPr>
      <dsp:spPr>
        <a:xfrm>
          <a:off x="8548723" y="4076867"/>
          <a:ext cx="2633363" cy="210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5. Actualmente no se verifican políticas o estrategias en las Cooperativas de Ahorro y Crédito del segmento 1  dirigidas en específico a la morosidad en el pago de microcréditos.</a:t>
          </a:r>
          <a:endParaRPr lang="es-EC" sz="1500" kern="1200" dirty="0"/>
        </a:p>
      </dsp:txBody>
      <dsp:txXfrm>
        <a:off x="8610426" y="4138570"/>
        <a:ext cx="2509957" cy="19832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87986-FB27-40F4-8E87-C955181FE108}">
      <dsp:nvSpPr>
        <dsp:cNvPr id="0" name=""/>
        <dsp:cNvSpPr/>
      </dsp:nvSpPr>
      <dsp:spPr>
        <a:xfrm>
          <a:off x="1216" y="2737644"/>
          <a:ext cx="3019116" cy="1509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b="1" kern="1200" dirty="0" smtClean="0">
              <a:solidFill>
                <a:schemeClr val="tx1"/>
              </a:solidFill>
            </a:rPr>
            <a:t>Procedimiento estandarizado de monitoreo de créditos para la microempresa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45429" y="2781857"/>
        <a:ext cx="2930690" cy="1421132"/>
      </dsp:txXfrm>
    </dsp:sp>
    <dsp:sp modelId="{04A19DE7-C380-4EE3-9D04-3EAA063CED82}">
      <dsp:nvSpPr>
        <dsp:cNvPr id="0" name=""/>
        <dsp:cNvSpPr/>
      </dsp:nvSpPr>
      <dsp:spPr>
        <a:xfrm rot="19457599">
          <a:off x="2880545" y="3032541"/>
          <a:ext cx="1487221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1487221" y="2588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586975" y="3021245"/>
        <a:ext cx="74361" cy="74361"/>
      </dsp:txXfrm>
    </dsp:sp>
    <dsp:sp modelId="{97C57853-609A-44D4-AB3B-3A3EEF7A60DE}">
      <dsp:nvSpPr>
        <dsp:cNvPr id="0" name=""/>
        <dsp:cNvSpPr/>
      </dsp:nvSpPr>
      <dsp:spPr>
        <a:xfrm>
          <a:off x="4227979" y="1869648"/>
          <a:ext cx="3019116" cy="1509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b="1" kern="1200" dirty="0" smtClean="0">
              <a:solidFill>
                <a:schemeClr val="tx1"/>
              </a:solidFill>
            </a:rPr>
            <a:t>Contactar a los Socios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4272192" y="1913861"/>
        <a:ext cx="2930690" cy="1421132"/>
      </dsp:txXfrm>
    </dsp:sp>
    <dsp:sp modelId="{1F558EAE-3329-4B66-8634-836598103197}">
      <dsp:nvSpPr>
        <dsp:cNvPr id="0" name=""/>
        <dsp:cNvSpPr/>
      </dsp:nvSpPr>
      <dsp:spPr>
        <a:xfrm rot="18289469">
          <a:off x="6793555" y="1730547"/>
          <a:ext cx="2114729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2114729" y="258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7798051" y="1703563"/>
        <a:ext cx="105736" cy="105736"/>
      </dsp:txXfrm>
    </dsp:sp>
    <dsp:sp modelId="{C0C4CD77-FA45-4466-A7BA-59E100F9A3EF}">
      <dsp:nvSpPr>
        <dsp:cNvPr id="0" name=""/>
        <dsp:cNvSpPr/>
      </dsp:nvSpPr>
      <dsp:spPr>
        <a:xfrm>
          <a:off x="8454743" y="133656"/>
          <a:ext cx="3019116" cy="1509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b="1" kern="1200" dirty="0" smtClean="0">
              <a:solidFill>
                <a:schemeClr val="tx1"/>
              </a:solidFill>
            </a:rPr>
            <a:t>Verificar destino del crédito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8498956" y="177869"/>
        <a:ext cx="2930690" cy="1421132"/>
      </dsp:txXfrm>
    </dsp:sp>
    <dsp:sp modelId="{FAB1EE68-03B1-47B2-88E9-BC74A99910F9}">
      <dsp:nvSpPr>
        <dsp:cNvPr id="0" name=""/>
        <dsp:cNvSpPr/>
      </dsp:nvSpPr>
      <dsp:spPr>
        <a:xfrm>
          <a:off x="7247096" y="2598543"/>
          <a:ext cx="1207646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1207646" y="258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820728" y="2594236"/>
        <a:ext cx="60382" cy="60382"/>
      </dsp:txXfrm>
    </dsp:sp>
    <dsp:sp modelId="{1BB29803-2C19-44E8-80F2-0F9E418334AA}">
      <dsp:nvSpPr>
        <dsp:cNvPr id="0" name=""/>
        <dsp:cNvSpPr/>
      </dsp:nvSpPr>
      <dsp:spPr>
        <a:xfrm>
          <a:off x="8454743" y="1869648"/>
          <a:ext cx="3019116" cy="1509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b="1" kern="1200" dirty="0" smtClean="0">
              <a:solidFill>
                <a:schemeClr val="tx1"/>
              </a:solidFill>
            </a:rPr>
            <a:t>Cumplimiento con el cronograma de pago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8498956" y="1913861"/>
        <a:ext cx="2930690" cy="1421132"/>
      </dsp:txXfrm>
    </dsp:sp>
    <dsp:sp modelId="{05D34D37-B6B8-4602-9C9C-40B94B40275B}">
      <dsp:nvSpPr>
        <dsp:cNvPr id="0" name=""/>
        <dsp:cNvSpPr/>
      </dsp:nvSpPr>
      <dsp:spPr>
        <a:xfrm rot="3310531">
          <a:off x="6793555" y="3466539"/>
          <a:ext cx="2114729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2114729" y="258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7798051" y="3439555"/>
        <a:ext cx="105736" cy="105736"/>
      </dsp:txXfrm>
    </dsp:sp>
    <dsp:sp modelId="{150AE71E-7701-4B9D-81AE-93F3A6A4B9E3}">
      <dsp:nvSpPr>
        <dsp:cNvPr id="0" name=""/>
        <dsp:cNvSpPr/>
      </dsp:nvSpPr>
      <dsp:spPr>
        <a:xfrm>
          <a:off x="8454743" y="3605640"/>
          <a:ext cx="3019116" cy="1509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b="1" kern="1200" dirty="0" smtClean="0">
              <a:solidFill>
                <a:schemeClr val="tx1"/>
              </a:solidFill>
            </a:rPr>
            <a:t>Situación económica y financiera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8498956" y="3649853"/>
        <a:ext cx="2930690" cy="1421132"/>
      </dsp:txXfrm>
    </dsp:sp>
    <dsp:sp modelId="{69EBF58D-C976-4056-BB4F-8030964D34AC}">
      <dsp:nvSpPr>
        <dsp:cNvPr id="0" name=""/>
        <dsp:cNvSpPr/>
      </dsp:nvSpPr>
      <dsp:spPr>
        <a:xfrm rot="2142401">
          <a:off x="2880545" y="3900537"/>
          <a:ext cx="1487221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1487221" y="2588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586975" y="3889241"/>
        <a:ext cx="74361" cy="74361"/>
      </dsp:txXfrm>
    </dsp:sp>
    <dsp:sp modelId="{06FB11AE-1476-4DBC-A11F-291D7BB981DA}">
      <dsp:nvSpPr>
        <dsp:cNvPr id="0" name=""/>
        <dsp:cNvSpPr/>
      </dsp:nvSpPr>
      <dsp:spPr>
        <a:xfrm>
          <a:off x="4227979" y="3605640"/>
          <a:ext cx="3019116" cy="1509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b="1" kern="1200" dirty="0" smtClean="0">
              <a:solidFill>
                <a:schemeClr val="tx1"/>
              </a:solidFill>
            </a:rPr>
            <a:t>Verificación de las garantías 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4272192" y="3649853"/>
        <a:ext cx="2930690" cy="14211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3FC01-3281-4FDF-B953-13EC0B8B782C}">
      <dsp:nvSpPr>
        <dsp:cNvPr id="0" name=""/>
        <dsp:cNvSpPr/>
      </dsp:nvSpPr>
      <dsp:spPr>
        <a:xfrm rot="5400000">
          <a:off x="590432" y="3056583"/>
          <a:ext cx="2204388" cy="25096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F1092E-E91E-4821-A6A1-AA389B0B81BA}">
      <dsp:nvSpPr>
        <dsp:cNvPr id="0" name=""/>
        <dsp:cNvSpPr/>
      </dsp:nvSpPr>
      <dsp:spPr>
        <a:xfrm>
          <a:off x="552832" y="1106916"/>
          <a:ext cx="3710891" cy="16685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/>
            <a:t>Actividad de Pre-Cobranza </a:t>
          </a:r>
          <a:endParaRPr lang="es-EC" sz="3600" kern="1200" dirty="0"/>
        </a:p>
      </dsp:txBody>
      <dsp:txXfrm>
        <a:off x="634300" y="1188384"/>
        <a:ext cx="3547955" cy="1505648"/>
      </dsp:txXfrm>
    </dsp:sp>
    <dsp:sp modelId="{BC0BE6F7-7857-4F9F-8BCF-6C0C93299407}">
      <dsp:nvSpPr>
        <dsp:cNvPr id="0" name=""/>
        <dsp:cNvSpPr/>
      </dsp:nvSpPr>
      <dsp:spPr>
        <a:xfrm>
          <a:off x="4479532" y="1237551"/>
          <a:ext cx="5487557" cy="209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b="1" kern="1200" dirty="0" smtClean="0"/>
            <a:t>Organizar reporte de pre cobranza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b="1" kern="1200" dirty="0" smtClean="0"/>
            <a:t>Realizar Gestión de pre cobranza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b="1" kern="1200" dirty="0" smtClean="0"/>
            <a:t>Registrar reportes de dificultades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b="1" kern="1200" smtClean="0"/>
            <a:t>Registrar reportes de compromisos de pago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b="1" kern="1200" smtClean="0"/>
            <a:t>Evaluar gestión</a:t>
          </a:r>
          <a:endParaRPr lang="es-EC" sz="2100" kern="1200" dirty="0"/>
        </a:p>
      </dsp:txBody>
      <dsp:txXfrm>
        <a:off x="4479532" y="1237551"/>
        <a:ext cx="5487557" cy="2099417"/>
      </dsp:txXfrm>
    </dsp:sp>
    <dsp:sp modelId="{D79E502C-DD55-4B0C-B1D7-2A8FB4AC6D00}">
      <dsp:nvSpPr>
        <dsp:cNvPr id="0" name=""/>
        <dsp:cNvSpPr/>
      </dsp:nvSpPr>
      <dsp:spPr>
        <a:xfrm>
          <a:off x="1482886" y="4367100"/>
          <a:ext cx="3710891" cy="137883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400000"/>
                <a:satOff val="-50003"/>
                <a:lumOff val="600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/>
              </a:solidFill>
            </a:rPr>
            <a:t>Gestión de Recuperación</a:t>
          </a:r>
          <a:endParaRPr lang="es-EC" sz="3600" kern="1200" dirty="0">
            <a:solidFill>
              <a:schemeClr val="tx1"/>
            </a:solidFill>
          </a:endParaRPr>
        </a:p>
      </dsp:txBody>
      <dsp:txXfrm>
        <a:off x="1550207" y="4434421"/>
        <a:ext cx="3576249" cy="1244191"/>
      </dsp:txXfrm>
    </dsp:sp>
    <dsp:sp modelId="{1CF6A277-4D7D-467F-91B2-77B40DBDCA0D}">
      <dsp:nvSpPr>
        <dsp:cNvPr id="0" name=""/>
        <dsp:cNvSpPr/>
      </dsp:nvSpPr>
      <dsp:spPr>
        <a:xfrm>
          <a:off x="5342842" y="3961440"/>
          <a:ext cx="5749706" cy="209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1" kern="1200" dirty="0" smtClean="0"/>
            <a:t>Causas de la mora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1" kern="1200" dirty="0" smtClean="0"/>
            <a:t>Garantías disponibles y la existencia de bienes realizables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1" kern="1200" dirty="0" smtClean="0"/>
            <a:t>Alternativas de solución, ya sea a través del deudor directo o de los garantes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100" b="1" kern="1200" dirty="0" smtClean="0"/>
        </a:p>
      </dsp:txBody>
      <dsp:txXfrm>
        <a:off x="5342842" y="3961440"/>
        <a:ext cx="5749706" cy="2099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0.07675</cdr:x>
      <cdr:y>0.90234</cdr:y>
    </cdr:from>
    <cdr:to>
      <cdr:x>0.24781</cdr:x>
      <cdr:y>0.98809</cdr:y>
    </cdr:to>
    <cdr:sp macro="" textlink="">
      <cdr:nvSpPr>
        <cdr:cNvPr id="2" name="1 Rectángulo redondeado"/>
        <cdr:cNvSpPr/>
      </cdr:nvSpPr>
      <cdr:spPr>
        <a:xfrm xmlns:a="http://schemas.openxmlformats.org/drawingml/2006/main">
          <a:off x="889000" y="4811156"/>
          <a:ext cx="1981200" cy="45720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sz="1200" dirty="0" smtClean="0">
              <a:solidFill>
                <a:schemeClr val="tx1"/>
              </a:solidFill>
            </a:rPr>
            <a:t>3.2.1 ESTRUCTURA</a:t>
          </a:r>
          <a:endParaRPr lang="es-E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0.34814</cdr:x>
      <cdr:y>0.94045</cdr:y>
    </cdr:from>
    <cdr:to>
      <cdr:x>0.51919</cdr:x>
      <cdr:y>0.99762</cdr:y>
    </cdr:to>
    <cdr:sp macro="" textlink="">
      <cdr:nvSpPr>
        <cdr:cNvPr id="3" name="1 Rectángulo redondeado"/>
        <cdr:cNvSpPr/>
      </cdr:nvSpPr>
      <cdr:spPr>
        <a:xfrm xmlns:a="http://schemas.openxmlformats.org/drawingml/2006/main">
          <a:off x="4032250" y="5014356"/>
          <a:ext cx="1981200" cy="30480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dirty="0" smtClean="0">
              <a:solidFill>
                <a:schemeClr val="tx1"/>
              </a:solidFill>
            </a:rPr>
            <a:t>3.2.2 PROVISIONES</a:t>
          </a:r>
          <a:endParaRPr lang="es-E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0.67325</cdr:x>
      <cdr:y>0.92378</cdr:y>
    </cdr:from>
    <cdr:to>
      <cdr:x>0.90351</cdr:x>
      <cdr:y>1</cdr:y>
    </cdr:to>
    <cdr:sp macro="" textlink="">
      <cdr:nvSpPr>
        <cdr:cNvPr id="5" name="1 Rectángulo redondeado"/>
        <cdr:cNvSpPr/>
      </cdr:nvSpPr>
      <cdr:spPr>
        <a:xfrm xmlns:a="http://schemas.openxmlformats.org/drawingml/2006/main">
          <a:off x="7797800" y="4925456"/>
          <a:ext cx="2667000" cy="40640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dirty="0" smtClean="0">
              <a:solidFill>
                <a:schemeClr val="tx1"/>
              </a:solidFill>
            </a:rPr>
            <a:t>3.2.3 INTERESES POR COBRAR</a:t>
          </a:r>
          <a:endParaRPr lang="es-ES" sz="12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016EC-BD2D-4C39-B3EF-99F5D05FA63C}" type="datetimeFigureOut">
              <a:rPr lang="es-ES" smtClean="0"/>
              <a:t>11/06/2018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528EF-629A-4926-B6D3-04AD5C7EC4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75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11/06/2018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73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11/06/2018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170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11/06/2018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86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11/06/2018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448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11/06/2018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31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11/06/2018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22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11/06/2018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77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11/06/2018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05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11/06/2018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4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11/06/2018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809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11/06/2018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6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4579530-F87E-4457-8608-7E2B718E10F8}" type="datetimeFigureOut">
              <a:rPr lang="es-EC" smtClean="0"/>
              <a:t>11/06/2018</a:t>
            </a:fld>
            <a:endParaRPr lang="es-EC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C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318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399" y="2791075"/>
            <a:ext cx="9144000" cy="1330269"/>
          </a:xfrm>
        </p:spPr>
        <p:txBody>
          <a:bodyPr/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EVALUACIÓN DE  LA MOROSIDAD DEL MICROCRÉDITO DE LAS COOPERATIVAS DE AHORRO Y CRÉDITO DEL SEGMENTO 1  Y SU IMPACTO EN LOS RESULTADOS FINANCIEROS</a:t>
            </a:r>
            <a:endParaRPr lang="es-EC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2179" y="4343400"/>
            <a:ext cx="9144000" cy="2121795"/>
          </a:xfrm>
        </p:spPr>
        <p:txBody>
          <a:bodyPr/>
          <a:lstStyle/>
          <a:p>
            <a:r>
              <a:rPr lang="es-EC" sz="2000" b="1" dirty="0"/>
              <a:t>AUTOR: </a:t>
            </a:r>
            <a:r>
              <a:rPr lang="es-ES" altLang="es-EC" sz="2000" b="1" i="1" dirty="0"/>
              <a:t>BURGOS ROSERO VERÓNICA ANDREA </a:t>
            </a:r>
            <a:endParaRPr lang="es-EC" sz="2000" dirty="0"/>
          </a:p>
          <a:p>
            <a:r>
              <a:rPr lang="es-EC" sz="2000" b="1" dirty="0"/>
              <a:t> </a:t>
            </a:r>
            <a:endParaRPr lang="es-EC" sz="2000" dirty="0"/>
          </a:p>
          <a:p>
            <a:r>
              <a:rPr lang="es-EC" sz="2000" b="1" dirty="0"/>
              <a:t>TUTOR: ECO. </a:t>
            </a:r>
            <a:r>
              <a:rPr lang="es-EC" sz="2000" b="1" dirty="0" smtClean="0"/>
              <a:t>GALO</a:t>
            </a:r>
            <a:r>
              <a:rPr lang="es-EC" sz="2000" b="1" dirty="0"/>
              <a:t> SORIA RODRÍGUEZ </a:t>
            </a:r>
            <a:endParaRPr lang="es-EC" sz="2000" dirty="0"/>
          </a:p>
          <a:p>
            <a:endParaRPr lang="es-EC" sz="1400" b="1" dirty="0" smtClean="0"/>
          </a:p>
          <a:p>
            <a:r>
              <a:rPr lang="es-EC" b="1" dirty="0" smtClean="0"/>
              <a:t>SANGOLQUÍ</a:t>
            </a:r>
            <a:endParaRPr lang="es-EC" dirty="0"/>
          </a:p>
          <a:p>
            <a:r>
              <a:rPr lang="es-EC" b="1" dirty="0" smtClean="0"/>
              <a:t>2018</a:t>
            </a:r>
            <a:endParaRPr lang="es-EC" dirty="0"/>
          </a:p>
          <a:p>
            <a:endParaRPr lang="es-EC" dirty="0"/>
          </a:p>
        </p:txBody>
      </p:sp>
      <p:pic>
        <p:nvPicPr>
          <p:cNvPr id="4" name="Imagen 3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6" y="298046"/>
            <a:ext cx="8669626" cy="13007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41668" y="1598812"/>
            <a:ext cx="11900077" cy="42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sz="2000" b="1" dirty="0"/>
              <a:t>DEPARTAMENTO DE CIENCIAS ECONOMICAS, ADMINISTRATIVAS Y DE COMERCIO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141664" y="2023814"/>
            <a:ext cx="11900077" cy="42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sz="2000" b="1" dirty="0" smtClean="0"/>
              <a:t>CARRERA DE CONTABILIDAD Y AUDITORÍA</a:t>
            </a:r>
            <a:endParaRPr lang="es-EC" sz="2000" b="1" dirty="0"/>
          </a:p>
        </p:txBody>
      </p:sp>
      <p:sp>
        <p:nvSpPr>
          <p:cNvPr id="8" name="AutoShape 2" descr="Resultado de imagen para cooperativa de ahorro y crÃ©di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790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09977"/>
              </p:ext>
            </p:extLst>
          </p:nvPr>
        </p:nvGraphicFramePr>
        <p:xfrm>
          <a:off x="619124" y="470131"/>
          <a:ext cx="10874376" cy="559957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934856"/>
                <a:gridCol w="5939520"/>
              </a:tblGrid>
              <a:tr h="188827">
                <a:tc rowSpan="25"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 smtClean="0">
                          <a:effectLst/>
                        </a:rPr>
                        <a:t>Cooperativas </a:t>
                      </a:r>
                      <a:r>
                        <a:rPr lang="es-EC" sz="1500" u="none" strike="noStrike" dirty="0">
                          <a:effectLst/>
                        </a:rPr>
                        <a:t>de Ahorro y </a:t>
                      </a:r>
                      <a:r>
                        <a:rPr lang="es-EC" sz="1500" u="none" strike="noStrike" dirty="0" smtClean="0">
                          <a:effectLst/>
                        </a:rPr>
                        <a:t>Crédito </a:t>
                      </a:r>
                    </a:p>
                    <a:p>
                      <a:pPr algn="ctr" fontAlgn="ctr"/>
                      <a:r>
                        <a:rPr lang="es-EC" sz="1500" u="none" strike="noStrike" dirty="0" smtClean="0">
                          <a:effectLst/>
                        </a:rPr>
                        <a:t>del Segmento 1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41" marR="9441" marT="9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Juventud Ecuatoriana Progresista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Jardín Azuayo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Cooperativa De Ahorro Y Crédito San José Ltda.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De La Pequeña Empresa </a:t>
                      </a:r>
                      <a:r>
                        <a:rPr lang="es-EC" sz="1200" dirty="0" err="1">
                          <a:effectLst/>
                        </a:rPr>
                        <a:t>Biblian</a:t>
                      </a:r>
                      <a:r>
                        <a:rPr lang="es-EC" sz="1200" dirty="0">
                          <a:effectLst/>
                        </a:rPr>
                        <a:t>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Pablo Muñoz Vega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Tulcán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De La Pequeña Empresa De Cotopaxi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Riobamba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Santa Rosa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</a:t>
                      </a:r>
                      <a:r>
                        <a:rPr lang="es-EC" sz="1200" dirty="0" err="1">
                          <a:effectLst/>
                        </a:rPr>
                        <a:t>Atuntaqui</a:t>
                      </a:r>
                      <a:r>
                        <a:rPr lang="es-EC" sz="1200" dirty="0">
                          <a:effectLst/>
                        </a:rPr>
                        <a:t>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Cooperativa De Ahorro Y Crédito Pilahuin Tio Ltda.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Vicentina Manuel Esteban Godoy Ortega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Cooperativa De Ahorro Y Crédito De La Pequeña Empresa De Pastaza Ltda.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23 De Julio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Andalucía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</a:t>
                      </a:r>
                      <a:r>
                        <a:rPr lang="es-EC" sz="1200" dirty="0" err="1">
                          <a:effectLst/>
                        </a:rPr>
                        <a:t>Cooprogreso</a:t>
                      </a:r>
                      <a:r>
                        <a:rPr lang="es-EC" sz="1200" dirty="0">
                          <a:effectLst/>
                        </a:rPr>
                        <a:t>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Alianza Del Valle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29 De Octubre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Cooperativa De Ahorro Policíato Policía Nacional Ltda.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De Los Servidores Públicos Del Ministerio De Educación Y Cultura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3417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</a:t>
                      </a:r>
                      <a:r>
                        <a:rPr lang="es-EC" sz="1200" dirty="0" err="1">
                          <a:effectLst/>
                        </a:rPr>
                        <a:t>Oscus</a:t>
                      </a:r>
                      <a:r>
                        <a:rPr lang="es-EC" sz="1200" dirty="0">
                          <a:effectLst/>
                        </a:rPr>
                        <a:t>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San Francisco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El Sagrario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Cámara De Comercio De Ambato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  <a:tr h="18882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Cooperativa De Ahorro Y Crédito </a:t>
                      </a:r>
                      <a:r>
                        <a:rPr lang="es-EC" sz="1200" dirty="0" err="1">
                          <a:effectLst/>
                        </a:rPr>
                        <a:t>Mushuc</a:t>
                      </a:r>
                      <a:r>
                        <a:rPr lang="es-EC" sz="1200" dirty="0">
                          <a:effectLst/>
                        </a:rPr>
                        <a:t> Runa Ltda.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9" marR="31829" marT="0" marB="0"/>
                </a:tc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1131890" y="799549"/>
            <a:ext cx="316071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Población Objeto de Estudio</a:t>
            </a:r>
            <a:endParaRPr lang="es-ES" sz="2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406769" y="2166032"/>
            <a:ext cx="223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La población está dada por las 25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730985"/>
              </p:ext>
            </p:extLst>
          </p:nvPr>
        </p:nvGraphicFramePr>
        <p:xfrm>
          <a:off x="1020452" y="3759200"/>
          <a:ext cx="4059547" cy="49457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22648"/>
                <a:gridCol w="3136899"/>
              </a:tblGrid>
              <a:tr h="2472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dirty="0">
                          <a:effectLst/>
                        </a:rPr>
                        <a:t>Segmento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Activos (USD)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2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dirty="0">
                          <a:effectLst/>
                        </a:rPr>
                        <a:t>1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Mayor a 80'000.000,00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2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03300" y="9722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/>
              <a:t>TÉCNICA E INSTRUMENTOS DE RECOLECCIÓN DE DATOS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1900184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74" y="5029200"/>
            <a:ext cx="3109913" cy="14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787473"/>
              </p:ext>
            </p:extLst>
          </p:nvPr>
        </p:nvGraphicFramePr>
        <p:xfrm>
          <a:off x="257103" y="916082"/>
          <a:ext cx="11401497" cy="548640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36697"/>
                <a:gridCol w="1346200"/>
                <a:gridCol w="1828800"/>
                <a:gridCol w="1651000"/>
                <a:gridCol w="1651000"/>
                <a:gridCol w="1765300"/>
                <a:gridCol w="22225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CATEGORÍA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VARIABLES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DIMENSIÓN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ITEMS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INDICADOR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 DE INFORMACIÓN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TECNICAS E INSTRUMENTOS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 Penetración de la gestión crediticia COACS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1.1. Indicadores Operacionales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Inversión y financiamiento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 marL="38100" lvl="2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200" dirty="0" smtClean="0">
                          <a:effectLst/>
                        </a:rPr>
                        <a:t>1.1.1Activos </a:t>
                      </a:r>
                      <a:endParaRPr lang="es-EC" sz="1200" dirty="0">
                        <a:effectLst/>
                      </a:endParaRPr>
                    </a:p>
                    <a:p>
                      <a:pPr marL="38100" lvl="2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200" dirty="0" smtClean="0">
                          <a:effectLst/>
                        </a:rPr>
                        <a:t>1.1.2Captaciones</a:t>
                      </a:r>
                      <a:endParaRPr lang="es-EC" sz="1200" dirty="0">
                        <a:effectLst/>
                      </a:endParaRPr>
                    </a:p>
                    <a:p>
                      <a:pPr marL="38100" lvl="2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200" dirty="0" smtClean="0">
                          <a:effectLst/>
                        </a:rPr>
                        <a:t>1.1.3Capital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Evolución  Participación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Secundaria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Recopilación análisis y evaluación  de datos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1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200" dirty="0" smtClean="0">
                          <a:effectLst/>
                        </a:rPr>
                        <a:t>1.2 Crédito </a:t>
                      </a:r>
                      <a:endParaRPr lang="es-EC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1.3 Cartera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Crédito sistema financiero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Cartera sistema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Financiero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Cartera sistema cooperativos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1.2.1. Número de operaciones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1.2.2 Valores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Evolución  Participación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Secundaria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Recopilación análisis y evaluación  de datos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1.3.1  Total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1.3.2 Estructura  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Evolución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Participación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Afectación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Secundaria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Recopilación análisis y evaluación  de datos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2.Estructura  de la cartera de las COACs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2.1. Segmento dela cartera de Crédito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Destino del crédito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2.1.1. Consumo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2.1.2 Educación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2.1.3 Vivienda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2.1.4. Comercial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2.1.5. Productivo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2.1.6. Microcrédito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Evolución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Participación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Secundaria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Recopilación análisis y evaluación  de datos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2.2. Estado de Afectación de la cartera de crédito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Estructura de la cartera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2.2.1. Por vencer, Vencida, No devenga interés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2.2.3 Demanda  judicial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Evolución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Participación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Secundaria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Recopilación análisis y evaluación  de datos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69" marR="6769" marT="0" marB="0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68829" y="215062"/>
            <a:ext cx="9186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800" b="1" dirty="0"/>
              <a:t>MATRIZ DE OPERACIONALIZACIÓN DE  VARIABLES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754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95828" y="23724"/>
            <a:ext cx="9186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800" b="1" dirty="0"/>
              <a:t>MATRIZ DE OPERACIONALIZACIÓN DE  VARIABLES</a:t>
            </a:r>
            <a:endParaRPr lang="es-ES" sz="2800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033763"/>
              </p:ext>
            </p:extLst>
          </p:nvPr>
        </p:nvGraphicFramePr>
        <p:xfrm>
          <a:off x="117405" y="546944"/>
          <a:ext cx="11535507" cy="653796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56501"/>
                <a:gridCol w="988225"/>
                <a:gridCol w="1167618"/>
                <a:gridCol w="1392702"/>
                <a:gridCol w="1420837"/>
                <a:gridCol w="1589649"/>
                <a:gridCol w="331997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CATEGORÍA 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VARIABLES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DIMENSIÓN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ITEMS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INDICADOR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TIPO DE INFORMACIÓN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TECNICAS E INSTRUMENTOS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</a:tr>
              <a:tr h="0">
                <a:tc row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3.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Cartera de microcrédito </a:t>
                      </a:r>
                      <a:r>
                        <a:rPr lang="es-EC" sz="1100" dirty="0" err="1" smtClean="0">
                          <a:effectLst/>
                        </a:rPr>
                        <a:t>COACs</a:t>
                      </a:r>
                      <a:r>
                        <a:rPr lang="es-EC" sz="1100" dirty="0" smtClean="0">
                          <a:effectLst/>
                        </a:rPr>
                        <a:t> </a:t>
                      </a:r>
                      <a:r>
                        <a:rPr lang="es-EC" sz="1100" dirty="0">
                          <a:effectLst/>
                        </a:rPr>
                        <a:t>Segmento 1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3.1 Crédito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Orientación del crédito 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3.1.1 </a:t>
                      </a:r>
                      <a:r>
                        <a:rPr lang="es-EC" sz="1100" dirty="0" smtClean="0">
                          <a:effectLst/>
                        </a:rPr>
                        <a:t>Valores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Evolución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Participación 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Secundaria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Recopilación análisis y evaluación  de datos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3.1.3 Ubicación geográfica 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Evolución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Participación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Secundaria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Recopilación análisis y evaluación  de datos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3.2 Morosidad cartera de microcrédito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Estructura de la certera de microcrédito 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3.2.1 Cartera por vencer, vencida, no devenga interés, judicial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Evolución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Participación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Secundaria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Recopilación análisis y evaluación  de datos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3.2.2. Provisiones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Evolución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Participación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Secundaria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Recopilación análisis y evaluación  de datos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3.2.3. Intereses por cobrar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Evolución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Participación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Secundaria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Recopilación análisis y evaluación  de datos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</a:tr>
              <a:tr h="0">
                <a:tc rowSpan="1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4.Impacto  de cartera de microcrédito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4.1 Situación financiera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Gestión financiera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4.3.1 Liquidez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Índices de liquidez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Secundaria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Recopilación análisis y evaluación  de datos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4.3.2 Estructura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Índices de estructura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Secundaria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Recopilación análisis y evaluación  de datos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4.3.3 Calidad de Activos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Índices de calidad de activos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Secundaria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Recopilación análisis y evaluación  de datos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4.4.4 Protección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Índices de protección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Secundaria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Recopilación análisis y evaluación  de datos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4.4.5 Crecimiento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Índices de crecimiento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Secundaria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Recopilación análisis y evaluación  de datos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4.2 Resultados Financieros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Resultados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4.2. Rendimiento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Ingresos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Secundaria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Recopilación análisis y evaluación  de datos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Costos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Secundaria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Recopilación análisis y evaluación  de datos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Gastos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Secundaria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Recopilación análisis y evaluación  de datos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Margen neto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Secundaria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Recopilación análisis y evaluación  de datos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Provisiones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Secundaria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Recopilación análisis y evaluación  de datos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Excedente neto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Secundaria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Recopilación análisis y evaluación  de datos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14" marR="52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1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/>
          <p:cNvSpPr txBox="1"/>
          <p:nvPr/>
        </p:nvSpPr>
        <p:spPr>
          <a:xfrm>
            <a:off x="2137375" y="902481"/>
            <a:ext cx="6746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CAPÍTULO III</a:t>
            </a:r>
          </a:p>
          <a:p>
            <a:pPr algn="ctr"/>
            <a:r>
              <a:rPr lang="es-EC" sz="3200" b="1" dirty="0" smtClean="0"/>
              <a:t> </a:t>
            </a:r>
            <a:endParaRPr lang="es-EC" sz="3200" b="1" dirty="0"/>
          </a:p>
        </p:txBody>
      </p:sp>
      <p:pic>
        <p:nvPicPr>
          <p:cNvPr id="1026" name="Picture 2" descr="Resultado de imagen para analisis de result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212975"/>
            <a:ext cx="67405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915472"/>
            <a:ext cx="9320548" cy="539841"/>
          </a:xfrm>
        </p:spPr>
        <p:txBody>
          <a:bodyPr/>
          <a:lstStyle/>
          <a:p>
            <a:r>
              <a:rPr lang="es-EC" dirty="0" smtClean="0"/>
              <a:t>1.1.1. Activos.  </a:t>
            </a:r>
            <a:endParaRPr lang="es-EC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1153195" y="3649727"/>
            <a:ext cx="4814553" cy="5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1.1.2. Captaciones.</a:t>
            </a:r>
            <a:endParaRPr lang="es-EC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87314"/>
              </p:ext>
            </p:extLst>
          </p:nvPr>
        </p:nvGraphicFramePr>
        <p:xfrm>
          <a:off x="444500" y="1464471"/>
          <a:ext cx="6401965" cy="209706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877465"/>
                <a:gridCol w="1066800"/>
                <a:gridCol w="1104900"/>
                <a:gridCol w="1143000"/>
                <a:gridCol w="977900"/>
                <a:gridCol w="1231900"/>
              </a:tblGrid>
              <a:tr h="497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de variación 2017 - 2015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Participación promedio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0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Sistema Financiero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30.864.079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35.599.115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38.974.957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26,3%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78,6%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0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COACS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8.440.322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9.514.822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10.762.423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27,5%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21,4%</a:t>
                      </a:r>
                      <a:endParaRPr lang="es-EC" sz="120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0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39.304.401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45.113.937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49.737.381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26,5%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8904"/>
              </p:ext>
            </p:extLst>
          </p:nvPr>
        </p:nvGraphicFramePr>
        <p:xfrm>
          <a:off x="444500" y="4191729"/>
          <a:ext cx="6159497" cy="228600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054097"/>
                <a:gridCol w="905331"/>
                <a:gridCol w="1142999"/>
                <a:gridCol w="870856"/>
                <a:gridCol w="1006929"/>
                <a:gridCol w="1179285"/>
              </a:tblGrid>
              <a:tr h="7559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variación </a:t>
                      </a: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2017 </a:t>
                      </a:r>
                      <a:r>
                        <a:rPr lang="es-EC" sz="1200" dirty="0">
                          <a:effectLst/>
                        </a:rPr>
                        <a:t>- 2015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Participación promedio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945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Sistema Financiero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3.519.929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3.487.897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4.054.720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15,2%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76,3%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84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COACS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1.207.755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1.215.780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986.239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-18,3%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23,7%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9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 CAPTACIONES</a:t>
                      </a:r>
                      <a:endParaRPr lang="es-EC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4.727.685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4.703.677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5.040.959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6,6%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8100692" y="621047"/>
            <a:ext cx="2326008" cy="1125821"/>
            <a:chOff x="8011911" y="239704"/>
            <a:chExt cx="3204216" cy="1602108"/>
          </a:xfrm>
          <a:scene3d>
            <a:camera prst="orthographicFront"/>
            <a:lightRig rig="flat" dir="t"/>
          </a:scene3d>
        </p:grpSpPr>
        <p:sp>
          <p:nvSpPr>
            <p:cNvPr id="10" name="9 Rectángulo redondeado"/>
            <p:cNvSpPr/>
            <p:nvPr/>
          </p:nvSpPr>
          <p:spPr>
            <a:xfrm>
              <a:off x="8011911" y="239704"/>
              <a:ext cx="3204216" cy="160210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8058835" y="286628"/>
              <a:ext cx="2870561" cy="15082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63500" rIns="95250" bIns="6350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ACTIVOS  </a:t>
              </a:r>
              <a:r>
                <a:rPr lang="es-EC" sz="2000" kern="1200" dirty="0" err="1" smtClean="0"/>
                <a:t>COACs</a:t>
              </a:r>
              <a:endParaRPr lang="es-EC" sz="2000" kern="1200" dirty="0"/>
            </a:p>
          </p:txBody>
        </p:sp>
      </p:grpSp>
      <p:sp>
        <p:nvSpPr>
          <p:cNvPr id="12" name="Conector recto 3"/>
          <p:cNvSpPr/>
          <p:nvPr/>
        </p:nvSpPr>
        <p:spPr>
          <a:xfrm>
            <a:off x="8495587" y="1746868"/>
            <a:ext cx="320421" cy="11622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01581"/>
                </a:lnTo>
                <a:lnTo>
                  <a:pt x="320421" y="1201581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12 Grupo"/>
          <p:cNvGrpSpPr/>
          <p:nvPr/>
        </p:nvGrpSpPr>
        <p:grpSpPr>
          <a:xfrm>
            <a:off x="8770810" y="2262244"/>
            <a:ext cx="2105936" cy="1042206"/>
            <a:chOff x="4647483" y="2242340"/>
            <a:chExt cx="2563373" cy="1602108"/>
          </a:xfrm>
        </p:grpSpPr>
        <p:sp>
          <p:nvSpPr>
            <p:cNvPr id="14" name="13 Rectángulo redondeado">
              <a:hlinkClick r:id="rId2" action="ppaction://hlinksldjump"/>
            </p:cNvPr>
            <p:cNvSpPr/>
            <p:nvPr/>
          </p:nvSpPr>
          <p:spPr>
            <a:xfrm>
              <a:off x="4647483" y="2242340"/>
              <a:ext cx="2563373" cy="160210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4694407" y="2289264"/>
              <a:ext cx="2469525" cy="1508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Incrementa un 27.5%</a:t>
              </a:r>
              <a:endParaRPr lang="es-EC" sz="2000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8044948" y="3920842"/>
            <a:ext cx="2326008" cy="1092847"/>
            <a:chOff x="8011911" y="239704"/>
            <a:chExt cx="3204216" cy="1602108"/>
          </a:xfrm>
          <a:scene3d>
            <a:camera prst="orthographicFront"/>
            <a:lightRig rig="flat" dir="t"/>
          </a:scene3d>
        </p:grpSpPr>
        <p:sp>
          <p:nvSpPr>
            <p:cNvPr id="17" name="16 Rectángulo redondeado"/>
            <p:cNvSpPr/>
            <p:nvPr/>
          </p:nvSpPr>
          <p:spPr>
            <a:xfrm>
              <a:off x="8011911" y="239704"/>
              <a:ext cx="3204216" cy="160210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8058835" y="286628"/>
              <a:ext cx="2870561" cy="15082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63500" rIns="95250" bIns="6350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CAPTACIONES</a:t>
              </a:r>
              <a:endParaRPr lang="es-EC" sz="2000" kern="1200" dirty="0"/>
            </a:p>
          </p:txBody>
        </p:sp>
      </p:grpSp>
      <p:sp>
        <p:nvSpPr>
          <p:cNvPr id="19" name="Conector recto 3"/>
          <p:cNvSpPr/>
          <p:nvPr/>
        </p:nvSpPr>
        <p:spPr>
          <a:xfrm>
            <a:off x="8439843" y="5013689"/>
            <a:ext cx="320421" cy="11622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01581"/>
                </a:lnTo>
                <a:lnTo>
                  <a:pt x="320421" y="1201581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19 Grupo"/>
          <p:cNvGrpSpPr/>
          <p:nvPr/>
        </p:nvGrpSpPr>
        <p:grpSpPr>
          <a:xfrm>
            <a:off x="8715066" y="5529065"/>
            <a:ext cx="2201988" cy="1042206"/>
            <a:chOff x="4647483" y="2242340"/>
            <a:chExt cx="2563373" cy="1602108"/>
          </a:xfrm>
        </p:grpSpPr>
        <p:sp>
          <p:nvSpPr>
            <p:cNvPr id="21" name="20 Rectángulo redondeado">
              <a:hlinkClick r:id="rId2" action="ppaction://hlinksldjump"/>
            </p:cNvPr>
            <p:cNvSpPr/>
            <p:nvPr/>
          </p:nvSpPr>
          <p:spPr>
            <a:xfrm>
              <a:off x="4647483" y="2242340"/>
              <a:ext cx="2563373" cy="160210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4694407" y="2289264"/>
              <a:ext cx="2469525" cy="1332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23,7%</a:t>
              </a:r>
              <a:endParaRPr lang="es-EC" sz="2000" kern="1200" dirty="0"/>
            </a:p>
          </p:txBody>
        </p:sp>
      </p:grp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330200" y="109890"/>
            <a:ext cx="11861800" cy="544131"/>
          </a:xfrm>
        </p:spPr>
        <p:txBody>
          <a:bodyPr/>
          <a:lstStyle/>
          <a:p>
            <a:pPr algn="l"/>
            <a:r>
              <a:rPr lang="es-EC" sz="2800" b="1" dirty="0" smtClean="0"/>
              <a:t>CATEGORIA 1: </a:t>
            </a:r>
            <a:r>
              <a:rPr lang="es-EC" sz="2800" b="1" dirty="0" smtClean="0"/>
              <a:t>Penetración </a:t>
            </a:r>
            <a:r>
              <a:rPr lang="es-EC" sz="2800" b="1" dirty="0"/>
              <a:t>de la gestión crediticia de las COACS.</a:t>
            </a:r>
          </a:p>
        </p:txBody>
      </p:sp>
    </p:spTree>
    <p:extLst>
      <p:ext uri="{BB962C8B-B14F-4D97-AF65-F5344CB8AC3E}">
        <p14:creationId xmlns:p14="http://schemas.microsoft.com/office/powerpoint/2010/main" val="44417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0700" y="722647"/>
            <a:ext cx="3833611" cy="539841"/>
          </a:xfrm>
        </p:spPr>
        <p:txBody>
          <a:bodyPr/>
          <a:lstStyle/>
          <a:p>
            <a:r>
              <a:rPr lang="es-EC" dirty="0" smtClean="0"/>
              <a:t>1.1.3. Capital.</a:t>
            </a:r>
            <a:endParaRPr lang="es-EC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368300" y="178516"/>
            <a:ext cx="5756856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1.1.: Indicadores operacionales</a:t>
            </a:r>
            <a:endParaRPr lang="es-EC" sz="20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112169"/>
              </p:ext>
            </p:extLst>
          </p:nvPr>
        </p:nvGraphicFramePr>
        <p:xfrm>
          <a:off x="368301" y="1320799"/>
          <a:ext cx="7556499" cy="151129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570664"/>
                <a:gridCol w="1224376"/>
                <a:gridCol w="1125436"/>
                <a:gridCol w="1014129"/>
                <a:gridCol w="1509065"/>
                <a:gridCol w="1112829"/>
              </a:tblGrid>
              <a:tr h="693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Porcentaje </a:t>
                      </a:r>
                      <a:r>
                        <a:rPr lang="es-EC" sz="14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variación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2017 - 2015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Participación promedio</a:t>
                      </a:r>
                      <a:endParaRPr lang="es-EC" sz="1400" dirty="0" smtClean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54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Sistema Financiero</a:t>
                      </a:r>
                      <a:endParaRPr lang="es-EC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34.384.008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39.087.012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43.029.677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25,1%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96,4%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31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COACS</a:t>
                      </a:r>
                      <a:endParaRPr lang="es-EC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1.349.916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1.487.060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1.549.607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14,8%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3,6%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31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TOTAL PATRIMONIO</a:t>
                      </a:r>
                      <a:endParaRPr lang="es-EC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35.733.924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40.574.072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44.579.285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24,8%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100%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050483"/>
              </p:ext>
            </p:extLst>
          </p:nvPr>
        </p:nvGraphicFramePr>
        <p:xfrm>
          <a:off x="215900" y="3556000"/>
          <a:ext cx="8318500" cy="288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8606482" y="450581"/>
            <a:ext cx="2326008" cy="806719"/>
            <a:chOff x="8011911" y="239704"/>
            <a:chExt cx="3204216" cy="1602108"/>
          </a:xfrm>
          <a:scene3d>
            <a:camera prst="orthographicFront"/>
            <a:lightRig rig="flat" dir="t"/>
          </a:scene3d>
        </p:grpSpPr>
        <p:sp>
          <p:nvSpPr>
            <p:cNvPr id="8" name="7 Rectángulo redondeado"/>
            <p:cNvSpPr/>
            <p:nvPr/>
          </p:nvSpPr>
          <p:spPr>
            <a:xfrm>
              <a:off x="8011911" y="239704"/>
              <a:ext cx="3204216" cy="160210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8058835" y="286627"/>
              <a:ext cx="2870561" cy="1290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63500" rIns="95250" bIns="6350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CAPITAL</a:t>
              </a:r>
              <a:endParaRPr lang="es-EC" sz="2000" kern="1200" dirty="0"/>
            </a:p>
          </p:txBody>
        </p:sp>
      </p:grpSp>
      <p:sp>
        <p:nvSpPr>
          <p:cNvPr id="11" name="Conector recto 3"/>
          <p:cNvSpPr/>
          <p:nvPr/>
        </p:nvSpPr>
        <p:spPr>
          <a:xfrm>
            <a:off x="8829490" y="1256289"/>
            <a:ext cx="320421" cy="11622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01581"/>
                </a:lnTo>
                <a:lnTo>
                  <a:pt x="320421" y="1201581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11 Grupo"/>
          <p:cNvGrpSpPr/>
          <p:nvPr/>
        </p:nvGrpSpPr>
        <p:grpSpPr>
          <a:xfrm>
            <a:off x="9098802" y="1578518"/>
            <a:ext cx="2201988" cy="1042206"/>
            <a:chOff x="4647483" y="2242340"/>
            <a:chExt cx="2563373" cy="1602108"/>
          </a:xfrm>
        </p:grpSpPr>
        <p:sp>
          <p:nvSpPr>
            <p:cNvPr id="13" name="12 Rectángulo redondeado">
              <a:hlinkClick r:id="rId3" action="ppaction://hlinksldjump"/>
            </p:cNvPr>
            <p:cNvSpPr/>
            <p:nvPr/>
          </p:nvSpPr>
          <p:spPr>
            <a:xfrm>
              <a:off x="4647483" y="2242340"/>
              <a:ext cx="2563373" cy="160210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4694407" y="2289264"/>
              <a:ext cx="2469525" cy="1314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Incrementa un 14,8%</a:t>
              </a:r>
              <a:endParaRPr lang="es-EC" sz="2000" kern="1200" dirty="0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8829490" y="3429000"/>
            <a:ext cx="2829109" cy="2374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2000" kern="1200" dirty="0" smtClean="0"/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2000" kern="1200" dirty="0" smtClean="0"/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2000" dirty="0"/>
          </a:p>
          <a:p>
            <a:pPr marL="342900" lvl="0" indent="-34290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es-EC" sz="2000" kern="1200" dirty="0" smtClean="0"/>
              <a:t>CRECIMIENTO SOSTENIDO</a:t>
            </a:r>
          </a:p>
          <a:p>
            <a:pPr marL="342900" lvl="0" indent="-34290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endParaRPr lang="es-EC" sz="2000" kern="1200" dirty="0" smtClean="0"/>
          </a:p>
          <a:p>
            <a:pPr marL="342900" indent="-34290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es-EC" sz="2000" dirty="0" smtClean="0"/>
              <a:t>INVERSIÓN Y FINANCIAMIENTO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dirty="0" smtClean="0"/>
              <a:t> </a:t>
            </a:r>
            <a:endParaRPr lang="es-ES" sz="2000" dirty="0"/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kern="1200" dirty="0" smtClean="0"/>
              <a:t> 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2000" kern="1200" dirty="0"/>
          </a:p>
        </p:txBody>
      </p:sp>
    </p:spTree>
    <p:extLst>
      <p:ext uri="{BB962C8B-B14F-4D97-AF65-F5344CB8AC3E}">
        <p14:creationId xmlns:p14="http://schemas.microsoft.com/office/powerpoint/2010/main" val="1716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546100" y="206241"/>
            <a:ext cx="5756856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1.2.: Crédito.</a:t>
            </a:r>
            <a:endParaRPr lang="es-EC" sz="2000" b="1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 bwMode="auto">
          <a:xfrm>
            <a:off x="6322756" y="3530773"/>
            <a:ext cx="4814553" cy="5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sz="1200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616726"/>
              </p:ext>
            </p:extLst>
          </p:nvPr>
        </p:nvGraphicFramePr>
        <p:xfrm>
          <a:off x="368300" y="1320799"/>
          <a:ext cx="6400800" cy="183843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102711"/>
                <a:gridCol w="1191435"/>
                <a:gridCol w="1090038"/>
                <a:gridCol w="1013988"/>
                <a:gridCol w="1001314"/>
                <a:gridCol w="1001314"/>
              </a:tblGrid>
              <a:tr h="693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Porcentaje Variación 2017 - 2015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Participación promedio</a:t>
                      </a:r>
                    </a:p>
                  </a:txBody>
                  <a:tcPr marL="0" marR="0" marT="0" marB="0" anchor="b"/>
                </a:tc>
              </a:tr>
              <a:tr h="354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Sistema Financiero</a:t>
                      </a:r>
                      <a:endParaRPr lang="es-EC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2.179.449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1.948.244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1.930.338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83,6%</a:t>
                      </a:r>
                    </a:p>
                  </a:txBody>
                  <a:tcPr marL="0" marR="0" marT="0" marB="0" anchor="b"/>
                </a:tc>
              </a:tr>
              <a:tr h="231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COACS</a:t>
                      </a:r>
                      <a:endParaRPr lang="es-EC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414.095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370.166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405.371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16,4%</a:t>
                      </a:r>
                    </a:p>
                  </a:txBody>
                  <a:tcPr marL="0" marR="0" marT="0" marB="0" anchor="b"/>
                </a:tc>
              </a:tr>
              <a:tr h="231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TOTAL PATRIMONIO</a:t>
                      </a:r>
                      <a:endParaRPr lang="es-EC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2.593.544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2.318.410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2.335.709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8" name="Título 1"/>
          <p:cNvSpPr txBox="1">
            <a:spLocks/>
          </p:cNvSpPr>
          <p:nvPr/>
        </p:nvSpPr>
        <p:spPr bwMode="auto">
          <a:xfrm>
            <a:off x="698500" y="750373"/>
            <a:ext cx="4178300" cy="3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OPERACIONES</a:t>
            </a:r>
            <a:endParaRPr lang="es-EC" sz="2000" b="1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754640"/>
              </p:ext>
            </p:extLst>
          </p:nvPr>
        </p:nvGraphicFramePr>
        <p:xfrm>
          <a:off x="952500" y="4317463"/>
          <a:ext cx="6184899" cy="183843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065516"/>
                <a:gridCol w="1151249"/>
                <a:gridCol w="1053270"/>
                <a:gridCol w="979786"/>
                <a:gridCol w="967539"/>
                <a:gridCol w="967539"/>
              </a:tblGrid>
              <a:tr h="693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Porcentaje variación 2017-2015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Participación promedio</a:t>
                      </a:r>
                    </a:p>
                  </a:txBody>
                  <a:tcPr marL="0" marR="0" marT="0" marB="0" anchor="b"/>
                </a:tc>
              </a:tr>
              <a:tr h="354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Sistema Financiero</a:t>
                      </a:r>
                      <a:endParaRPr lang="es-EC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26.167.398.470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25.531.857.956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27.081.542.522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85,9%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31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COACS</a:t>
                      </a:r>
                      <a:endParaRPr lang="es-EC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4.186.783.755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4.085.097.273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4.712.188.399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14,1%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31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 PATRIMONIO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30.354.182.225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29.616.955.229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31.793.730.921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2" name="Título 1"/>
          <p:cNvSpPr txBox="1">
            <a:spLocks/>
          </p:cNvSpPr>
          <p:nvPr/>
        </p:nvSpPr>
        <p:spPr bwMode="auto">
          <a:xfrm>
            <a:off x="3271000" y="3348503"/>
            <a:ext cx="3866400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VALORES</a:t>
            </a:r>
            <a:endParaRPr lang="es-EC" sz="20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7403523" y="478306"/>
            <a:ext cx="2474288" cy="2472755"/>
            <a:chOff x="1460" y="769"/>
            <a:chExt cx="2474288" cy="2472755"/>
          </a:xfrm>
          <a:scene3d>
            <a:camera prst="orthographicFront"/>
            <a:lightRig rig="flat" dir="t"/>
          </a:scene3d>
        </p:grpSpPr>
        <p:sp>
          <p:nvSpPr>
            <p:cNvPr id="24" name="23 Flecha abajo"/>
            <p:cNvSpPr/>
            <p:nvPr/>
          </p:nvSpPr>
          <p:spPr>
            <a:xfrm rot="16200000">
              <a:off x="2226" y="3"/>
              <a:ext cx="2472755" cy="2474288"/>
            </a:xfrm>
            <a:prstGeom prst="downArrow">
              <a:avLst>
                <a:gd name="adj1" fmla="val 50000"/>
                <a:gd name="adj2" fmla="val 35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Flecha abajo 4"/>
            <p:cNvSpPr/>
            <p:nvPr/>
          </p:nvSpPr>
          <p:spPr>
            <a:xfrm rot="21600000">
              <a:off x="1460" y="618958"/>
              <a:ext cx="2041556" cy="1236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63144" tIns="263144" rIns="263144" bIns="263144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/>
                <a:t>disminución en el número de operaciones crediticias</a:t>
              </a:r>
              <a:endParaRPr lang="es-EC" sz="1400" kern="12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8882433" y="4000301"/>
            <a:ext cx="2474288" cy="2472755"/>
            <a:chOff x="1460" y="769"/>
            <a:chExt cx="2474288" cy="2472755"/>
          </a:xfrm>
          <a:scene3d>
            <a:camera prst="orthographicFront"/>
            <a:lightRig rig="flat" dir="t"/>
          </a:scene3d>
        </p:grpSpPr>
        <p:sp>
          <p:nvSpPr>
            <p:cNvPr id="27" name="26 Flecha abajo"/>
            <p:cNvSpPr/>
            <p:nvPr/>
          </p:nvSpPr>
          <p:spPr>
            <a:xfrm rot="16200000">
              <a:off x="2226" y="3"/>
              <a:ext cx="2472755" cy="2474288"/>
            </a:xfrm>
            <a:prstGeom prst="downArrow">
              <a:avLst>
                <a:gd name="adj1" fmla="val 50000"/>
                <a:gd name="adj2" fmla="val 35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Flecha abajo 4"/>
            <p:cNvSpPr/>
            <p:nvPr/>
          </p:nvSpPr>
          <p:spPr>
            <a:xfrm rot="21600000">
              <a:off x="1460" y="618958"/>
              <a:ext cx="2041556" cy="1236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63144" tIns="263144" rIns="263144" bIns="263144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 smtClean="0"/>
                <a:t>Incremento</a:t>
              </a:r>
            </a:p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12%</a:t>
              </a:r>
              <a:endParaRPr lang="es-EC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05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5304844" y="128432"/>
            <a:ext cx="5756856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1.3.: Cartera de Crédito.</a:t>
            </a:r>
            <a:endParaRPr lang="es-EC" sz="2000" b="1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317500" y="389226"/>
            <a:ext cx="7289800" cy="539841"/>
          </a:xfrm>
        </p:spPr>
        <p:txBody>
          <a:bodyPr/>
          <a:lstStyle/>
          <a:p>
            <a:r>
              <a:rPr lang="es-EC" dirty="0" smtClean="0"/>
              <a:t>1.3.1. Cartera Total</a:t>
            </a:r>
            <a:endParaRPr lang="es-EC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 bwMode="auto">
          <a:xfrm>
            <a:off x="3248692" y="3283385"/>
            <a:ext cx="4814553" cy="5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1.3.2. Estructura BP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292166"/>
              </p:ext>
            </p:extLst>
          </p:nvPr>
        </p:nvGraphicFramePr>
        <p:xfrm>
          <a:off x="142294" y="1035844"/>
          <a:ext cx="7630106" cy="213915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48406"/>
                <a:gridCol w="1155700"/>
                <a:gridCol w="1181100"/>
                <a:gridCol w="1244600"/>
                <a:gridCol w="1168400"/>
                <a:gridCol w="1231900"/>
              </a:tblGrid>
              <a:tr h="745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 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Porcentaje variación 2017 - 2015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 Participación promedio 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64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BANCA PRIVADA</a:t>
                      </a:r>
                      <a:endParaRPr lang="es-EC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17.487.007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19.008.585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22.894.511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30,9%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75,2%</a:t>
                      </a:r>
                      <a:endParaRPr lang="es-EC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64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COACS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6.298.904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6.071.196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7.060.859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12,1%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24,8%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64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TOTAL COACS Y BANCA PRIVADA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23.785.911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25.079.780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29.955.370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</a:rPr>
                        <a:t>25,9%</a:t>
                      </a:r>
                      <a:endParaRPr lang="es-EC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100%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301782"/>
              </p:ext>
            </p:extLst>
          </p:nvPr>
        </p:nvGraphicFramePr>
        <p:xfrm>
          <a:off x="218494" y="4184812"/>
          <a:ext cx="6677606" cy="242157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292806"/>
                <a:gridCol w="990600"/>
                <a:gridCol w="1041400"/>
                <a:gridCol w="1041400"/>
                <a:gridCol w="1092200"/>
                <a:gridCol w="1219200"/>
              </a:tblGrid>
              <a:tr h="612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 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Porcentaje variación 2017 - 2015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 Participación promedio 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1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POR VENCER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16.799.708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18.287.603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22.166.576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31,9</a:t>
                      </a:r>
                      <a:r>
                        <a:rPr lang="es-EC" sz="1400" dirty="0">
                          <a:effectLst/>
                          <a:latin typeface="+mn-lt"/>
                        </a:rPr>
                        <a:t>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96,4%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1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VENCIDA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272.783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272.440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296.594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8,7%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1,4%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3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 DEVENGA INTERES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414,516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448.543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431.341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4.1%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2,2%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1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17487.007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19.008.585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22.894.511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30,9</a:t>
                      </a:r>
                      <a:r>
                        <a:rPr lang="es-EC" sz="1400" dirty="0">
                          <a:effectLst/>
                          <a:latin typeface="+mn-lt"/>
                        </a:rPr>
                        <a:t>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100%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873792" y="197629"/>
            <a:ext cx="6670008" cy="5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1.3.2.CARTERA </a:t>
            </a:r>
            <a:r>
              <a:rPr lang="es-EC" dirty="0" err="1" smtClean="0"/>
              <a:t>COACs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269343"/>
              </p:ext>
            </p:extLst>
          </p:nvPr>
        </p:nvGraphicFramePr>
        <p:xfrm>
          <a:off x="167694" y="737470"/>
          <a:ext cx="6677606" cy="242157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292806"/>
                <a:gridCol w="990600"/>
                <a:gridCol w="1041400"/>
                <a:gridCol w="1041400"/>
                <a:gridCol w="1092200"/>
                <a:gridCol w="1219200"/>
              </a:tblGrid>
              <a:tr h="648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 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Porcentaje variación 2017 - 2015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 Participación promedio 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4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POR VENCER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6.133.580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6.112.808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7.020.867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14,5%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92,6%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4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VENCIDA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227.052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237.691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237.036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4,4%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3,4%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26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 DEVENGA INTERES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322.77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250.84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246.30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-23,7%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4,0%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4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6.683.40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6.601.34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7.504.20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12,3%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100%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329326"/>
              </p:ext>
            </p:extLst>
          </p:nvPr>
        </p:nvGraphicFramePr>
        <p:xfrm>
          <a:off x="419099" y="3931282"/>
          <a:ext cx="6223001" cy="199485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063656"/>
                <a:gridCol w="916945"/>
                <a:gridCol w="916945"/>
                <a:gridCol w="1014753"/>
                <a:gridCol w="1100335"/>
                <a:gridCol w="1210367"/>
              </a:tblGrid>
              <a:tr h="631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es-EC" sz="1400" dirty="0" smtClean="0">
                          <a:effectLst/>
                          <a:latin typeface="+mn-lt"/>
                        </a:rPr>
                        <a:t>JUDICIAL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Porcentaje variación 2017 - 2015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 Participación promedio 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15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BANCA PRIVADA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560.633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614.565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823.688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46,9%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78,3%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2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COACS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148.982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196.632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203.882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36,9%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21,7%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2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709.615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811.197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1.027.569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44,8%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100%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11" name="1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2343784"/>
            <a:ext cx="4681537" cy="3523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3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6475" y="840349"/>
            <a:ext cx="1566930" cy="550570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/>
              <a:t>INDICE</a:t>
            </a:r>
            <a:endParaRPr lang="es-EC" b="1" dirty="0"/>
          </a:p>
        </p:txBody>
      </p:sp>
      <p:sp>
        <p:nvSpPr>
          <p:cNvPr id="10" name="Rectángulo 9"/>
          <p:cNvSpPr/>
          <p:nvPr/>
        </p:nvSpPr>
        <p:spPr>
          <a:xfrm>
            <a:off x="2452171" y="1643988"/>
            <a:ext cx="107392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C" sz="3200" dirty="0" smtClean="0"/>
              <a:t>Planteamiento del problema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C" sz="3200" dirty="0" smtClean="0"/>
              <a:t>Objetivo general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C" sz="3200" dirty="0" smtClean="0"/>
              <a:t>Objetivos específicos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C" sz="3200" dirty="0" smtClean="0"/>
              <a:t>Marco teórico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C" sz="3200" dirty="0"/>
              <a:t>Marco metodológico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C" sz="3200" dirty="0"/>
              <a:t>Análisis de resultados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C" sz="3200" dirty="0"/>
              <a:t>Propuesta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C" sz="3200" dirty="0"/>
              <a:t>Conclusiones y recomendaciones </a:t>
            </a:r>
          </a:p>
          <a:p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2497819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393700"/>
            <a:ext cx="12192000" cy="544131"/>
          </a:xfrm>
        </p:spPr>
        <p:txBody>
          <a:bodyPr/>
          <a:lstStyle/>
          <a:p>
            <a:r>
              <a:rPr lang="es-EC" sz="3000" dirty="0"/>
              <a:t>CATEGORIA 2: Estructura  de la cartera de las </a:t>
            </a:r>
            <a:r>
              <a:rPr lang="es-EC" sz="3000" dirty="0" err="1"/>
              <a:t>COACs</a:t>
            </a:r>
            <a:endParaRPr lang="es-EC" sz="30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39838"/>
              </p:ext>
            </p:extLst>
          </p:nvPr>
        </p:nvGraphicFramePr>
        <p:xfrm>
          <a:off x="304799" y="1346790"/>
          <a:ext cx="4513338" cy="344360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92502"/>
                <a:gridCol w="930875"/>
                <a:gridCol w="902668"/>
                <a:gridCol w="987293"/>
              </a:tblGrid>
              <a:tr h="173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s-EC" sz="14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Segmento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2017</a:t>
                      </a:r>
                    </a:p>
                  </a:txBody>
                  <a:tcPr marL="0" marR="0" marT="0" marB="0" anchor="b"/>
                </a:tc>
              </a:tr>
              <a:tr h="340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COMERCIAL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225.02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145.02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145.04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40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VIVIENDA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877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40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EDUCATIVO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40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INMOBILIARIO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376.48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366.63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429.93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40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PRODUCTIVO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2.62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5.85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40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CONSUMO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3.314.02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3.357.23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3.946.44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40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MICROCREDITO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2.766.71            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2.729.21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2.976.35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3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es-EC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6.683.40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6.601.34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7.504.20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3971"/>
              </p:ext>
            </p:extLst>
          </p:nvPr>
        </p:nvGraphicFramePr>
        <p:xfrm>
          <a:off x="5463594" y="2078717"/>
          <a:ext cx="6449006" cy="267970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248549"/>
                <a:gridCol w="834036"/>
                <a:gridCol w="919892"/>
                <a:gridCol w="1030280"/>
                <a:gridCol w="1042544"/>
                <a:gridCol w="1373705"/>
              </a:tblGrid>
              <a:tr h="610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 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Porcentaje variación 2017 - 2015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 Participación promedio 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2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POR VENCER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6.133.58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6.112.80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7.020.86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14,5%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92,6%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0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VENCIDA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227.05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237.69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237.03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4,4%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3,4%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10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 DEVENGA INTERES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322.77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250.84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246.30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-23,7%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4,0%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0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6.683.40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6.601.34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7.504.20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12,3%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100%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503047"/>
              </p:ext>
            </p:extLst>
          </p:nvPr>
        </p:nvGraphicFramePr>
        <p:xfrm>
          <a:off x="5676899" y="4934582"/>
          <a:ext cx="6223001" cy="111156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063656"/>
                <a:gridCol w="916945"/>
                <a:gridCol w="916945"/>
                <a:gridCol w="1014753"/>
                <a:gridCol w="1100335"/>
                <a:gridCol w="1210367"/>
              </a:tblGrid>
              <a:tr h="587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es-EC" sz="1400" dirty="0" smtClean="0">
                          <a:effectLst/>
                          <a:latin typeface="+mn-lt"/>
                        </a:rPr>
                        <a:t>JUDICIAL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Porcentaje variación 2017 - 2015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 Participación promedio 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5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COACS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148.982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196.632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203.882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36,9%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21,7%</a:t>
                      </a:r>
                      <a:endParaRPr lang="es-EC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 bwMode="auto">
          <a:xfrm>
            <a:off x="0" y="753413"/>
            <a:ext cx="5016500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2.1.: </a:t>
            </a:r>
            <a:r>
              <a:rPr lang="es-EC" sz="2000" dirty="0" smtClean="0"/>
              <a:t>Segmento de la cartera de crédito</a:t>
            </a:r>
            <a:endParaRPr lang="es-EC" sz="2000" b="1" dirty="0"/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5263166" y="1425440"/>
            <a:ext cx="5925534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2.2.: </a:t>
            </a:r>
            <a:r>
              <a:rPr lang="es-EC" sz="2000" dirty="0"/>
              <a:t>Estado de Afectación de la cartera de crédito</a:t>
            </a:r>
          </a:p>
        </p:txBody>
      </p:sp>
    </p:spTree>
    <p:extLst>
      <p:ext uri="{BB962C8B-B14F-4D97-AF65-F5344CB8AC3E}">
        <p14:creationId xmlns:p14="http://schemas.microsoft.com/office/powerpoint/2010/main" val="7096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84175"/>
            <a:ext cx="57626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89238"/>
            <a:ext cx="5664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2628900" y="4813300"/>
            <a:ext cx="2870200" cy="1206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MONTOS CREDITO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Flecha izquierda"/>
          <p:cNvSpPr/>
          <p:nvPr/>
        </p:nvSpPr>
        <p:spPr>
          <a:xfrm>
            <a:off x="6756400" y="1333500"/>
            <a:ext cx="27051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MONTOS MICROCREDITO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95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228600" y="206241"/>
            <a:ext cx="4533900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sz="2000" b="1" dirty="0" smtClean="0"/>
              <a:t>ANÁLISIS DE CATEGORÍA 2</a:t>
            </a:r>
            <a:endParaRPr lang="es-EC" sz="2000" b="1" dirty="0"/>
          </a:p>
        </p:txBody>
      </p:sp>
      <p:sp>
        <p:nvSpPr>
          <p:cNvPr id="7" name="Flecha derecha 6"/>
          <p:cNvSpPr/>
          <p:nvPr/>
        </p:nvSpPr>
        <p:spPr>
          <a:xfrm>
            <a:off x="8258556" y="10481055"/>
            <a:ext cx="1083319" cy="1828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8" name="Cuadro de texto 212"/>
          <p:cNvSpPr txBox="1"/>
          <p:nvPr/>
        </p:nvSpPr>
        <p:spPr>
          <a:xfrm>
            <a:off x="7591805" y="10471530"/>
            <a:ext cx="1575737" cy="2342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endParaRPr lang="es-EC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647442"/>
              </p:ext>
            </p:extLst>
          </p:nvPr>
        </p:nvGraphicFramePr>
        <p:xfrm>
          <a:off x="310166" y="1265706"/>
          <a:ext cx="10477500" cy="4322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21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01561"/>
              </p:ext>
            </p:extLst>
          </p:nvPr>
        </p:nvGraphicFramePr>
        <p:xfrm>
          <a:off x="671661" y="1885156"/>
          <a:ext cx="10997247" cy="144894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509190"/>
                <a:gridCol w="1582071"/>
                <a:gridCol w="1429632"/>
                <a:gridCol w="1386372"/>
                <a:gridCol w="1522331"/>
                <a:gridCol w="1567651"/>
              </a:tblGrid>
              <a:tr h="662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 de variación 2017-2015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Participación promedio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5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Microcrédito Coacs Segmento 1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1.468.047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1.592.717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1.756.334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19,6%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56,8%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9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Microcrédito Total </a:t>
                      </a:r>
                      <a:r>
                        <a:rPr lang="es-EC" sz="1600" dirty="0" err="1">
                          <a:effectLst/>
                        </a:rPr>
                        <a:t>Coacs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2.766.718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2.729.219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2.976.350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7,6%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100,0%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774700" y="1207572"/>
            <a:ext cx="3833611" cy="539841"/>
          </a:xfrm>
        </p:spPr>
        <p:txBody>
          <a:bodyPr/>
          <a:lstStyle/>
          <a:p>
            <a:r>
              <a:rPr lang="es-EC" dirty="0" smtClean="0"/>
              <a:t>3.1.1. Valores.</a:t>
            </a:r>
            <a:endParaRPr lang="es-EC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3771900" y="3722172"/>
            <a:ext cx="5842000" cy="5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3.1.2. Ubicación Geográfica</a:t>
            </a:r>
            <a:endParaRPr lang="es-EC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61145"/>
              </p:ext>
            </p:extLst>
          </p:nvPr>
        </p:nvGraphicFramePr>
        <p:xfrm>
          <a:off x="3771900" y="4629150"/>
          <a:ext cx="6603999" cy="13716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859323"/>
                <a:gridCol w="1751618"/>
                <a:gridCol w="1496529"/>
                <a:gridCol w="1496529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Participación 2015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Participación 2016</a:t>
                      </a:r>
                      <a:endParaRPr lang="es-EC" sz="18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Participación 2017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PICHINCHA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>
                          <a:effectLst/>
                        </a:rPr>
                        <a:t>22,7%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>
                          <a:effectLst/>
                        </a:rPr>
                        <a:t>21,0%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22,2%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AZUAY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>
                          <a:effectLst/>
                        </a:rPr>
                        <a:t>12,1%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>
                          <a:effectLst/>
                        </a:rPr>
                        <a:t>11,0%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>
                          <a:effectLst/>
                        </a:rPr>
                        <a:t>9,7%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TUNGURAHUA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>
                          <a:effectLst/>
                        </a:rPr>
                        <a:t>16,0%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>
                          <a:effectLst/>
                        </a:rPr>
                        <a:t>15,5%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14,6%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52400" y="238975"/>
            <a:ext cx="12192000" cy="544131"/>
          </a:xfrm>
        </p:spPr>
        <p:txBody>
          <a:bodyPr/>
          <a:lstStyle/>
          <a:p>
            <a:pPr algn="l"/>
            <a:r>
              <a:rPr lang="es-EC" sz="3000" dirty="0" smtClean="0"/>
              <a:t>CATEGORIA 3: </a:t>
            </a:r>
            <a:r>
              <a:rPr lang="pt-BR" sz="3000" dirty="0" err="1" smtClean="0"/>
              <a:t>Cartera</a:t>
            </a:r>
            <a:r>
              <a:rPr lang="pt-BR" sz="3000" dirty="0" smtClean="0"/>
              <a:t> </a:t>
            </a:r>
            <a:r>
              <a:rPr lang="pt-BR" sz="3000" dirty="0"/>
              <a:t>de microcrédito COACS Segmento </a:t>
            </a:r>
            <a:r>
              <a:rPr lang="pt-BR" sz="3000" dirty="0" smtClean="0"/>
              <a:t>1</a:t>
            </a:r>
            <a:r>
              <a:rPr lang="es-EC" sz="3000" dirty="0" smtClean="0"/>
              <a:t>.</a:t>
            </a:r>
            <a:endParaRPr lang="es-EC" sz="3000" dirty="0"/>
          </a:p>
        </p:txBody>
      </p:sp>
    </p:spTree>
    <p:extLst>
      <p:ext uri="{BB962C8B-B14F-4D97-AF65-F5344CB8AC3E}">
        <p14:creationId xmlns:p14="http://schemas.microsoft.com/office/powerpoint/2010/main" val="16329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27000" y="308913"/>
            <a:ext cx="8064500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3.2.: </a:t>
            </a:r>
            <a:r>
              <a:rPr lang="es-EC" sz="2000" dirty="0" smtClean="0"/>
              <a:t>Morosidad de la cartera de Microcrédito</a:t>
            </a:r>
            <a:endParaRPr lang="es-EC" sz="2000" b="1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3771900" y="3290372"/>
            <a:ext cx="5842000" cy="5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/>
          </a:p>
        </p:txBody>
      </p:sp>
      <p:graphicFrame>
        <p:nvGraphicFramePr>
          <p:cNvPr id="2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872469"/>
              </p:ext>
            </p:extLst>
          </p:nvPr>
        </p:nvGraphicFramePr>
        <p:xfrm>
          <a:off x="127000" y="853044"/>
          <a:ext cx="11582400" cy="5331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86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37702"/>
              </p:ext>
            </p:extLst>
          </p:nvPr>
        </p:nvGraphicFramePr>
        <p:xfrm>
          <a:off x="491419" y="1584989"/>
          <a:ext cx="8411280" cy="228663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940037"/>
                <a:gridCol w="3357863"/>
                <a:gridCol w="881439"/>
                <a:gridCol w="811483"/>
                <a:gridCol w="797492"/>
                <a:gridCol w="811483"/>
                <a:gridCol w="811483"/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Indicador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Liquidez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Valor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2015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Porcentaje de variación</a:t>
                      </a:r>
                    </a:p>
                  </a:txBody>
                  <a:tcPr marL="9525" marR="9525" marT="9525" marB="0" anchor="ctr"/>
                </a:tc>
              </a:tr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(Inversiones A Corto Plazo + Activos Líquidos - Cuentas Por Pagar A Corto Plazo) / Depósitos De Ahorro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15-20%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12,5%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20,6%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22,7%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81,2%</a:t>
                      </a:r>
                    </a:p>
                  </a:txBody>
                  <a:tcPr marL="9525" marR="9525" marT="9525" marB="0" anchor="ctr"/>
                </a:tc>
              </a:tr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Reservas De Liquidez / Depósitos De Ahorro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126,1%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121,8%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119,4%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-5,3%</a:t>
                      </a:r>
                    </a:p>
                  </a:txBody>
                  <a:tcPr marL="9525" marR="9525" marT="9525" marB="0" anchor="ctr"/>
                </a:tc>
              </a:tr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L3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Activos Líquidos Improductivos / Activo Total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&lt;1%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2,4%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2,5%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2,2%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-5,1%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Título 1"/>
          <p:cNvSpPr txBox="1">
            <a:spLocks/>
          </p:cNvSpPr>
          <p:nvPr/>
        </p:nvSpPr>
        <p:spPr bwMode="auto">
          <a:xfrm>
            <a:off x="4152900" y="1040858"/>
            <a:ext cx="3517900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4.1.1. </a:t>
            </a:r>
            <a:r>
              <a:rPr lang="es-EC" sz="2000" dirty="0" smtClean="0"/>
              <a:t>Indicadores de liquidez</a:t>
            </a:r>
            <a:endParaRPr lang="es-EC" sz="20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636234" y="4184379"/>
            <a:ext cx="2685066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4.1.2. </a:t>
            </a:r>
            <a:r>
              <a:rPr lang="es-EC" sz="2000" dirty="0" smtClean="0"/>
              <a:t>Estructura</a:t>
            </a:r>
            <a:endParaRPr lang="es-EC" sz="2000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70588"/>
              </p:ext>
            </p:extLst>
          </p:nvPr>
        </p:nvGraphicFramePr>
        <p:xfrm>
          <a:off x="510216" y="4780381"/>
          <a:ext cx="6944684" cy="175069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851019"/>
                <a:gridCol w="2798808"/>
                <a:gridCol w="1083115"/>
                <a:gridCol w="782756"/>
                <a:gridCol w="714493"/>
                <a:gridCol w="714493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Indicador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Estructura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Valor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2015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Prestamos Netos/Activo Total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70-80%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32,8%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70,9%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70,2%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Inversiones Liquidas/Activo Total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≤16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9,7%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16,2%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18,4%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Inversiones Financieras/Activo Total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≤2%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0,1%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0,1%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0,1%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E5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Deposito De Ahorro/Activo Total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70-80%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77,5%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79,9%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81,1%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E8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Capital Institucional/Activo Total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≥10%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15,1%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14,7%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13,4%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4184379"/>
            <a:ext cx="334645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58800" y="304800"/>
            <a:ext cx="9842500" cy="544131"/>
          </a:xfrm>
        </p:spPr>
        <p:txBody>
          <a:bodyPr/>
          <a:lstStyle/>
          <a:p>
            <a:pPr algn="l"/>
            <a:r>
              <a:rPr lang="es-EC" sz="3000" dirty="0" smtClean="0"/>
              <a:t>CATEGORIA 4: </a:t>
            </a:r>
            <a:r>
              <a:rPr lang="pt-BR" sz="3200" dirty="0"/>
              <a:t>Impacto  de </a:t>
            </a:r>
            <a:r>
              <a:rPr lang="pt-BR" sz="3200" dirty="0" err="1" smtClean="0"/>
              <a:t>la</a:t>
            </a:r>
            <a:r>
              <a:rPr lang="pt-BR" sz="3200" dirty="0" smtClean="0"/>
              <a:t> </a:t>
            </a:r>
            <a:r>
              <a:rPr lang="pt-BR" sz="3200" dirty="0" err="1" smtClean="0"/>
              <a:t>cartera</a:t>
            </a:r>
            <a:r>
              <a:rPr lang="pt-BR" sz="3200" dirty="0" smtClean="0"/>
              <a:t> </a:t>
            </a:r>
            <a:r>
              <a:rPr lang="pt-BR" sz="3200" dirty="0"/>
              <a:t>de </a:t>
            </a:r>
            <a:r>
              <a:rPr lang="pt-BR" sz="3200" dirty="0" smtClean="0"/>
              <a:t>microcrédito</a:t>
            </a:r>
            <a:r>
              <a:rPr lang="es-EC" sz="3000" dirty="0" smtClean="0"/>
              <a:t>.</a:t>
            </a:r>
            <a:endParaRPr lang="es-EC" sz="3000" dirty="0"/>
          </a:p>
        </p:txBody>
      </p:sp>
      <p:sp>
        <p:nvSpPr>
          <p:cNvPr id="2" name="1 Rectángulo"/>
          <p:cNvSpPr/>
          <p:nvPr/>
        </p:nvSpPr>
        <p:spPr>
          <a:xfrm>
            <a:off x="9207500" y="1853168"/>
            <a:ext cx="292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/>
              <a:t>riesgo de falta de cobertura </a:t>
            </a:r>
            <a:endParaRPr lang="es-EC" sz="1600" dirty="0" smtClean="0"/>
          </a:p>
          <a:p>
            <a:r>
              <a:rPr lang="es-EC" sz="1600" dirty="0" smtClean="0"/>
              <a:t>de </a:t>
            </a:r>
            <a:r>
              <a:rPr lang="es-EC" sz="1600" dirty="0"/>
              <a:t>los depósitos </a:t>
            </a:r>
            <a:r>
              <a:rPr lang="es-EC" sz="1600" dirty="0" smtClean="0"/>
              <a:t> y disminución de reserva de liquidez</a:t>
            </a:r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9207500" y="3082786"/>
            <a:ext cx="292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/>
              <a:t>Disminuyen activos líquidos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1536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457200" y="171180"/>
            <a:ext cx="6259132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4.1.3.: </a:t>
            </a:r>
            <a:r>
              <a:rPr lang="es-EC" sz="2000" dirty="0" smtClean="0"/>
              <a:t>Calidad de Activos.</a:t>
            </a:r>
            <a:endParaRPr lang="es-EC" sz="20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156602"/>
              </p:ext>
            </p:extLst>
          </p:nvPr>
        </p:nvGraphicFramePr>
        <p:xfrm>
          <a:off x="279400" y="618767"/>
          <a:ext cx="6959600" cy="158011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87400"/>
                <a:gridCol w="2846569"/>
                <a:gridCol w="722131"/>
                <a:gridCol w="800100"/>
                <a:gridCol w="850900"/>
                <a:gridCol w="952500"/>
              </a:tblGrid>
              <a:tr h="438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Indicador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Calidad de activos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2015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9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Morosidad total/cartera bruta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≤5%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5,1%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5,1%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5,0%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9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Activos improductivos / activo total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≤5%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15,4%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20,6%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17,7%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20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Capital institucional neto+ capital transitorio + pasivo sin costo / activos improductivos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≥200%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98,2%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71,6%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75,7%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8267700" y="1640983"/>
            <a:ext cx="2842832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4.1.4.: </a:t>
            </a:r>
            <a:r>
              <a:rPr lang="es-EC" sz="2000" dirty="0" smtClean="0"/>
              <a:t>Protección.</a:t>
            </a:r>
            <a:endParaRPr lang="es-EC" sz="2000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06887"/>
              </p:ext>
            </p:extLst>
          </p:nvPr>
        </p:nvGraphicFramePr>
        <p:xfrm>
          <a:off x="4324053" y="2332226"/>
          <a:ext cx="7232947" cy="187515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78713"/>
                <a:gridCol w="3389730"/>
                <a:gridCol w="796073"/>
                <a:gridCol w="744431"/>
                <a:gridCol w="749300"/>
                <a:gridCol w="774700"/>
              </a:tblGrid>
              <a:tr h="373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Indicador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Protección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% medibles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2015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2016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2017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11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P1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Provisión Para Préstamos Incobrables/ Provisión Requerida Para Préstamos Con Morosidad Mayor A 12 Meses.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100%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498,5%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472,2%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459,4%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11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P2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Provisión Neta Para Préstamos Incobrables/Provisión Requerida Para Préstamos Morosos De 1 A 12 Meses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35%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12,6%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14,9%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13,2%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7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P5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Solvencia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&gt;111%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72,0%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78,2%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78,4%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 bwMode="auto">
          <a:xfrm>
            <a:off x="558800" y="4306728"/>
            <a:ext cx="3467100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4.1.5.: </a:t>
            </a:r>
            <a:r>
              <a:rPr lang="es-EC" sz="2000" dirty="0" smtClean="0"/>
              <a:t>Crecimiento.</a:t>
            </a:r>
            <a:endParaRPr lang="es-EC" sz="2000" b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59918"/>
              </p:ext>
            </p:extLst>
          </p:nvPr>
        </p:nvGraphicFramePr>
        <p:xfrm>
          <a:off x="647700" y="4850859"/>
          <a:ext cx="8077200" cy="155067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003300"/>
                <a:gridCol w="3149600"/>
                <a:gridCol w="1295400"/>
                <a:gridCol w="1130300"/>
                <a:gridCol w="14986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Indicador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Señales de Crecimiento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2016-2015 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2017-2016 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Variación 2017 - 2015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S1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 smtClean="0">
                          <a:effectLst/>
                        </a:rPr>
                        <a:t>Crecimiento de prestamos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2,3%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6,8%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4,5%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S3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smtClean="0">
                          <a:effectLst/>
                        </a:rPr>
                        <a:t>Crecimiento de inversiones financieras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15,4%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11,1%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-4,2%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S5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smtClean="0">
                          <a:effectLst/>
                        </a:rPr>
                        <a:t>Crecimiento de depósitos de ahorro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23,2%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16,3%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-6,9%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S8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smtClean="0">
                          <a:effectLst/>
                        </a:rPr>
                        <a:t>Crecimiento de capital institucional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16,3%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4,3%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-12,0%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1334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S11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smtClean="0">
                          <a:effectLst/>
                        </a:rPr>
                        <a:t>Crecimiento del activo total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17,1%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12,9%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-4,2%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4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270000" y="140414"/>
            <a:ext cx="6259132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4.2.: </a:t>
            </a:r>
            <a:r>
              <a:rPr lang="es-EC" sz="2000" dirty="0" smtClean="0"/>
              <a:t>Rendimiento</a:t>
            </a:r>
            <a:endParaRPr lang="es-EC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60386"/>
            <a:ext cx="5395913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091381"/>
              </p:ext>
            </p:extLst>
          </p:nvPr>
        </p:nvGraphicFramePr>
        <p:xfrm>
          <a:off x="5821363" y="412479"/>
          <a:ext cx="6154737" cy="149066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911148"/>
                <a:gridCol w="2115778"/>
                <a:gridCol w="1172011"/>
                <a:gridCol w="762000"/>
                <a:gridCol w="596900"/>
                <a:gridCol w="596900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Indicador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Ingresos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Valor Medible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Ingreso Por Préstamos/Promedio Prestamos Neto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Tasa empresarial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16,2%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17,2%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12,2%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Ingresos Por Inversiones Financieras/Promedio Inversiones Financieras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Tasa de mercado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6,4%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4,7%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3,5%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71358"/>
              </p:ext>
            </p:extLst>
          </p:nvPr>
        </p:nvGraphicFramePr>
        <p:xfrm>
          <a:off x="5905500" y="2844800"/>
          <a:ext cx="6134100" cy="113827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850900"/>
                <a:gridCol w="2400300"/>
                <a:gridCol w="1181100"/>
                <a:gridCol w="558800"/>
                <a:gridCol w="584200"/>
                <a:gridCol w="558800"/>
              </a:tblGrid>
              <a:tr h="271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Indicador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Costos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Valor medible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8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Costos financieros: depósitos de ahorro/promedio depósitos de ahorro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Tasa de mercado &gt;inflación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6,4%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5,4%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4,1%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5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Costos financieros: crédito externo/promedio crédito externo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Tasa de mercado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6,1%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8,6%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5,3%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74802"/>
              </p:ext>
            </p:extLst>
          </p:nvPr>
        </p:nvGraphicFramePr>
        <p:xfrm>
          <a:off x="5872164" y="4799345"/>
          <a:ext cx="6205536" cy="134912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944835"/>
                <a:gridCol w="1869801"/>
                <a:gridCol w="1282700"/>
                <a:gridCol w="850900"/>
                <a:gridCol w="596900"/>
                <a:gridCol w="660400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Indicador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Gastos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 medible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2015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Gastos operativos/promedio activo total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≤5%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5,0%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4,5%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3,0%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Previsiones activos de riesgo/promedio activo total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P1=100% ; p2=35%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4,6%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4,5%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4,0%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829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8390297"/>
              </p:ext>
            </p:extLst>
          </p:nvPr>
        </p:nvGraphicFramePr>
        <p:xfrm>
          <a:off x="257577" y="180304"/>
          <a:ext cx="11578108" cy="651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8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117" y="-77274"/>
            <a:ext cx="10972800" cy="1143000"/>
          </a:xfrm>
        </p:spPr>
        <p:txBody>
          <a:bodyPr/>
          <a:lstStyle/>
          <a:p>
            <a:r>
              <a:rPr lang="es-EC" b="1" dirty="0" smtClean="0"/>
              <a:t>RECOMENDACIONES</a:t>
            </a:r>
            <a:endParaRPr lang="es-EC" b="1" dirty="0"/>
          </a:p>
        </p:txBody>
      </p:sp>
      <p:pic>
        <p:nvPicPr>
          <p:cNvPr id="5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869903" y="715286"/>
            <a:ext cx="659227" cy="4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52766" y="1104687"/>
            <a:ext cx="111423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Ampliar las políticas, acciones y estrategias dirigidas a la penetración de gestión crediticia de las COAC como alternativa viable y factible para alcanzar una mayor presencia de dichas instituciones en el mercado interno, contribuyendo de forma decidida al desarrollo económico del país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spcAft>
                <a:spcPts val="600"/>
              </a:spcAft>
              <a:buFont typeface="Wingdings" pitchFamily="2" charset="2"/>
              <a:buChar char="q"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Fortalecer y flexibilizar las políticas y estrategias desarrolladas por el área de crédito dirigidos en específico a las pequeñas y medianas empresas, tomándose en cuenta su elevada participación en el desarrollo económico interno y del mismo modo incremento de microcréditos por dichas instituciones a las Cooperativas de Ahorro y Crédito del segmento 1.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Implementar el plan de acción propuesto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finalidad de materializar políticas o estrategias en las Cooperativas de Ahorro y Crédito del segmento 1  dirigidas en específico a la morosidad en el pago de microcréditos otorgados a pequeñas y medianas empresas, garantizándose de esta forma una mejor utilización así como la optimización en el uso de los recursos económicos, materiales y humanos de las COAC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spcAft>
                <a:spcPts val="600"/>
              </a:spcAft>
              <a:buFont typeface="Wingdings" pitchFamily="2" charset="2"/>
              <a:buChar char="q"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915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0890"/>
          </a:xfrm>
        </p:spPr>
        <p:txBody>
          <a:bodyPr/>
          <a:lstStyle/>
          <a:p>
            <a:r>
              <a:rPr lang="es-US" dirty="0" smtClean="0"/>
              <a:t>INTRODUCCION </a:t>
            </a:r>
            <a:endParaRPr lang="es-U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056192"/>
              </p:ext>
            </p:extLst>
          </p:nvPr>
        </p:nvGraphicFramePr>
        <p:xfrm>
          <a:off x="824805" y="1899138"/>
          <a:ext cx="11109287" cy="466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29" y="791886"/>
            <a:ext cx="7391444" cy="18224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cooperativa de ahorro y crÃ©di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4605090"/>
            <a:ext cx="3302000" cy="20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7375" y="606678"/>
            <a:ext cx="11074400" cy="8411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just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/>
              <a:t>D</a:t>
            </a:r>
            <a:r>
              <a:rPr lang="es-EC" dirty="0" smtClean="0"/>
              <a:t>estacar </a:t>
            </a:r>
            <a:r>
              <a:rPr lang="es-EC" dirty="0"/>
              <a:t>que la provisión destinada a la cartera de microcrédito debe incrementarse de verificarse morosidad</a:t>
            </a:r>
            <a:endParaRPr lang="es-EC" kern="12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68500" y="132969"/>
            <a:ext cx="6426200" cy="578231"/>
          </a:xfrm>
        </p:spPr>
        <p:txBody>
          <a:bodyPr/>
          <a:lstStyle/>
          <a:p>
            <a:r>
              <a:rPr lang="es-EC" b="1" dirty="0" smtClean="0"/>
              <a:t>PROPUESTA</a:t>
            </a:r>
            <a:endParaRPr lang="es-EC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47800"/>
            <a:ext cx="83788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225800" y="5642648"/>
            <a:ext cx="8089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 smtClean="0"/>
              <a:t>los </a:t>
            </a:r>
            <a:r>
              <a:rPr lang="es-ES_tradnl" sz="1200" dirty="0"/>
              <a:t>ingresos en 191.516 miles de dólares, del mismo modo se alcanza un crecimiento promedio del 20,5% en provisiones, lo cual perjudicaría a las COACS del segmento 1 al deber desviar recursos para dicho objetivo, indicador de posibles moras en el pago de créditos ofertados, perjudicando la liquidez de las COACS del segmento 1.</a:t>
            </a:r>
            <a:endParaRPr lang="es-ES" sz="1200" dirty="0"/>
          </a:p>
        </p:txBody>
      </p:sp>
      <p:grpSp>
        <p:nvGrpSpPr>
          <p:cNvPr id="6" name="5 Grupo"/>
          <p:cNvGrpSpPr/>
          <p:nvPr/>
        </p:nvGrpSpPr>
        <p:grpSpPr>
          <a:xfrm>
            <a:off x="8853642" y="2023263"/>
            <a:ext cx="3019116" cy="1509558"/>
            <a:chOff x="8454743" y="133656"/>
            <a:chExt cx="3019116" cy="1509558"/>
          </a:xfrm>
          <a:scene3d>
            <a:camera prst="orthographicFront"/>
            <a:lightRig rig="flat" dir="t"/>
          </a:scene3d>
        </p:grpSpPr>
        <p:sp>
          <p:nvSpPr>
            <p:cNvPr id="9" name="8 Rectángulo redondeado"/>
            <p:cNvSpPr/>
            <p:nvPr/>
          </p:nvSpPr>
          <p:spPr>
            <a:xfrm>
              <a:off x="8454743" y="133656"/>
              <a:ext cx="3019116" cy="1509558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dirty="0" smtClean="0"/>
                <a:t>reestructuración </a:t>
              </a:r>
              <a:r>
                <a:rPr lang="es-ES" dirty="0"/>
                <a:t>y reforzar los provisiones para cargar a esas provisiones la cartera que no se pueda cobrar</a:t>
              </a:r>
            </a:p>
            <a:p>
              <a:endParaRPr lang="es-ES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8498956" y="177869"/>
              <a:ext cx="2930690" cy="14211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1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203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132969"/>
            <a:ext cx="10972800" cy="1143000"/>
          </a:xfrm>
        </p:spPr>
        <p:txBody>
          <a:bodyPr/>
          <a:lstStyle/>
          <a:p>
            <a:r>
              <a:rPr lang="es-EC" b="1" dirty="0" smtClean="0"/>
              <a:t>PROPUESTA</a:t>
            </a:r>
            <a:endParaRPr lang="es-EC" b="1" dirty="0"/>
          </a:p>
        </p:txBody>
      </p:sp>
      <p:graphicFrame>
        <p:nvGraphicFramePr>
          <p:cNvPr id="7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974859"/>
              </p:ext>
            </p:extLst>
          </p:nvPr>
        </p:nvGraphicFramePr>
        <p:xfrm>
          <a:off x="463639" y="1422400"/>
          <a:ext cx="11475076" cy="524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30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9700" y="132969"/>
            <a:ext cx="3695700" cy="1143000"/>
          </a:xfrm>
        </p:spPr>
        <p:txBody>
          <a:bodyPr/>
          <a:lstStyle/>
          <a:p>
            <a:r>
              <a:rPr lang="es-EC" b="1" dirty="0" smtClean="0"/>
              <a:t>PROPUESTA</a:t>
            </a:r>
            <a:endParaRPr lang="es-EC" b="1" dirty="0"/>
          </a:p>
        </p:txBody>
      </p:sp>
      <p:sp>
        <p:nvSpPr>
          <p:cNvPr id="5" name="Rectángulo 4"/>
          <p:cNvSpPr/>
          <p:nvPr/>
        </p:nvSpPr>
        <p:spPr>
          <a:xfrm>
            <a:off x="4737100" y="412292"/>
            <a:ext cx="6096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/>
            <a:r>
              <a:rPr lang="es-EC" dirty="0" smtClean="0"/>
              <a:t>Procedimiento </a:t>
            </a:r>
            <a:r>
              <a:rPr lang="es-EC" dirty="0"/>
              <a:t>estandarizado de recuperación de los créditos para la microempresa 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6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62058" y="412292"/>
            <a:ext cx="659227" cy="4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869138"/>
              </p:ext>
            </p:extLst>
          </p:nvPr>
        </p:nvGraphicFramePr>
        <p:xfrm>
          <a:off x="257576" y="180304"/>
          <a:ext cx="11694017" cy="649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4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86171" y="631065"/>
            <a:ext cx="9272230" cy="3889420"/>
          </a:xfrm>
        </p:spPr>
        <p:txBody>
          <a:bodyPr>
            <a:noAutofit/>
          </a:bodyPr>
          <a:lstStyle/>
          <a:p>
            <a:pPr algn="ctr"/>
            <a:r>
              <a:rPr lang="es-EC" sz="8800" dirty="0" smtClean="0"/>
              <a:t>GRACIAS POR SU ATENCIÓN</a:t>
            </a:r>
            <a:endParaRPr lang="es-EC" sz="8800" dirty="0"/>
          </a:p>
        </p:txBody>
      </p:sp>
      <p:pic>
        <p:nvPicPr>
          <p:cNvPr id="6" name="Marcador de posición de 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8" b="28278"/>
          <a:stretch>
            <a:fillRect/>
          </a:stretch>
        </p:blipFill>
        <p:spPr bwMode="auto">
          <a:xfrm>
            <a:off x="8166167" y="4191675"/>
            <a:ext cx="3154362" cy="1882345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6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7051" flipH="1" flipV="1">
            <a:off x="8808279" y="4065556"/>
            <a:ext cx="1473066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79691" flipH="1" flipV="1">
            <a:off x="6216451" y="4202884"/>
            <a:ext cx="1473066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redondeado 17"/>
          <p:cNvSpPr/>
          <p:nvPr/>
        </p:nvSpPr>
        <p:spPr>
          <a:xfrm>
            <a:off x="1371903" y="4862259"/>
            <a:ext cx="1799913" cy="8831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Inadecuado análisis crediticio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3663217" y="5077755"/>
            <a:ext cx="2270706" cy="8831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Débil manejo administrativo de los microcréditos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6169060" y="5078878"/>
            <a:ext cx="2241780" cy="12260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Impacto </a:t>
            </a:r>
            <a:r>
              <a:rPr lang="es-EC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del riesgo crediticio de la cartera  de </a:t>
            </a:r>
            <a:r>
              <a:rPr lang="es-EC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microcrédito</a:t>
            </a:r>
            <a:endParaRPr lang="es-EC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8803439" y="4812906"/>
            <a:ext cx="2535447" cy="13084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Incidencia del desarrollo en las actividades económicas del </a:t>
            </a:r>
            <a:r>
              <a:rPr lang="es-EC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endParaRPr lang="es-EC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1770040" y="2930787"/>
            <a:ext cx="8491560" cy="9272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Incremento del porcentaje de la morosidad de los Microcréditos en las Cooperativas del segmento 1 </a:t>
            </a:r>
            <a:r>
              <a:rPr lang="es-EC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7051">
            <a:off x="2435281" y="2100529"/>
            <a:ext cx="1473066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2949" flipV="1">
            <a:off x="2084368" y="4031775"/>
            <a:ext cx="1500957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0309" flipV="1">
            <a:off x="4109251" y="4216465"/>
            <a:ext cx="1473066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79691">
            <a:off x="4504980" y="2033216"/>
            <a:ext cx="1473066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0309" flipH="1">
            <a:off x="6374822" y="1903800"/>
            <a:ext cx="1473066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2949" flipH="1">
            <a:off x="8550369" y="2102416"/>
            <a:ext cx="1473066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ángulo redondeado 40"/>
          <p:cNvSpPr/>
          <p:nvPr/>
        </p:nvSpPr>
        <p:spPr>
          <a:xfrm>
            <a:off x="1770040" y="909173"/>
            <a:ext cx="2129614" cy="1049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indent="-228600" algn="ctr">
              <a:spcAft>
                <a:spcPts val="0"/>
              </a:spcAft>
            </a:pPr>
            <a:r>
              <a:rPr lang="es-EC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Disminución de rentabilidad </a:t>
            </a:r>
            <a:endParaRPr lang="es-EC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ángulo redondeado 41"/>
          <p:cNvSpPr/>
          <p:nvPr/>
        </p:nvSpPr>
        <p:spPr>
          <a:xfrm>
            <a:off x="4170653" y="624518"/>
            <a:ext cx="1799913" cy="1049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indent="-228600" algn="ctr">
              <a:spcAft>
                <a:spcPts val="0"/>
              </a:spcAft>
            </a:pPr>
            <a:r>
              <a:rPr lang="es-EC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Perdida de patrimonio</a:t>
            </a:r>
          </a:p>
          <a:p>
            <a:pPr marL="180340" indent="-228600" algn="ctr">
              <a:spcAft>
                <a:spcPts val="0"/>
              </a:spcAft>
            </a:pPr>
            <a:endParaRPr lang="es-EC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ángulo redondeado 42"/>
          <p:cNvSpPr/>
          <p:nvPr/>
        </p:nvSpPr>
        <p:spPr>
          <a:xfrm>
            <a:off x="6389994" y="586745"/>
            <a:ext cx="1799913" cy="1049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indent="-228600" algn="ctr">
              <a:spcAft>
                <a:spcPts val="0"/>
              </a:spcAft>
            </a:pPr>
            <a:r>
              <a:rPr lang="es-EC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Incidencia en la liquidez</a:t>
            </a:r>
          </a:p>
        </p:txBody>
      </p:sp>
      <p:sp>
        <p:nvSpPr>
          <p:cNvPr id="44" name="Rectángulo redondeado 43"/>
          <p:cNvSpPr/>
          <p:nvPr/>
        </p:nvSpPr>
        <p:spPr>
          <a:xfrm>
            <a:off x="8803440" y="891392"/>
            <a:ext cx="2054356" cy="10653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indent="-228600" algn="ctr">
              <a:spcAft>
                <a:spcPts val="0"/>
              </a:spcAft>
            </a:pPr>
            <a:r>
              <a:rPr lang="es-EC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Impacto en los Resultados Financieros</a:t>
            </a: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8825"/>
          </a:xfrm>
        </p:spPr>
        <p:txBody>
          <a:bodyPr/>
          <a:lstStyle/>
          <a:p>
            <a:r>
              <a:rPr lang="es-EC" sz="3200" b="1" dirty="0" smtClean="0"/>
              <a:t>PLANTEAMIENTO DEL PROBLEMA</a:t>
            </a:r>
            <a:endParaRPr lang="es-EC" sz="3200" b="1" dirty="0"/>
          </a:p>
        </p:txBody>
      </p:sp>
      <p:sp>
        <p:nvSpPr>
          <p:cNvPr id="2" name="1 Rectángulo"/>
          <p:cNvSpPr/>
          <p:nvPr/>
        </p:nvSpPr>
        <p:spPr>
          <a:xfrm>
            <a:off x="221669" y="1249226"/>
            <a:ext cx="133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EFECTOS </a:t>
            </a:r>
            <a:endParaRPr lang="es-ES" b="1" dirty="0"/>
          </a:p>
        </p:txBody>
      </p:sp>
      <p:sp>
        <p:nvSpPr>
          <p:cNvPr id="3" name="2 Rectángulo"/>
          <p:cNvSpPr/>
          <p:nvPr/>
        </p:nvSpPr>
        <p:spPr>
          <a:xfrm>
            <a:off x="129784" y="3336552"/>
            <a:ext cx="1561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PROBLEMA </a:t>
            </a:r>
            <a:endParaRPr lang="es-ES" b="1" dirty="0"/>
          </a:p>
        </p:txBody>
      </p:sp>
      <p:sp>
        <p:nvSpPr>
          <p:cNvPr id="4" name="3 Rectángulo"/>
          <p:cNvSpPr/>
          <p:nvPr/>
        </p:nvSpPr>
        <p:spPr>
          <a:xfrm>
            <a:off x="209818" y="513275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CAUSAS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877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4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5438" y="175653"/>
            <a:ext cx="6898783" cy="721217"/>
          </a:xfrm>
        </p:spPr>
        <p:txBody>
          <a:bodyPr/>
          <a:lstStyle/>
          <a:p>
            <a:pPr algn="r"/>
            <a:r>
              <a:rPr lang="es-EC" sz="4000" b="1" dirty="0" smtClean="0"/>
              <a:t>OBJETIVO GENERAL</a:t>
            </a:r>
            <a:endParaRPr lang="es-EC" sz="4000" b="1" dirty="0"/>
          </a:p>
        </p:txBody>
      </p:sp>
      <p:sp>
        <p:nvSpPr>
          <p:cNvPr id="6" name="Rectángulo 5"/>
          <p:cNvSpPr/>
          <p:nvPr/>
        </p:nvSpPr>
        <p:spPr>
          <a:xfrm>
            <a:off x="845711" y="1111539"/>
            <a:ext cx="10886941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C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Evaluar  la morosidad  que existe en el microcrédito de  las Cooperativas de Ahorro y Crédito del Segmento 1 y analizar   su impacto en   los resultados financieros que  permitan determinar el comportamiento de las variables en la gestión del microcrédito, minimizar el riesgo y  contar con un documento de referencia que permita analizar las causas que originan el elevado riesgo de esta cartera</a:t>
            </a:r>
          </a:p>
        </p:txBody>
      </p:sp>
      <p:pic>
        <p:nvPicPr>
          <p:cNvPr id="7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48913" y="756729"/>
            <a:ext cx="482600" cy="4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817234358"/>
              </p:ext>
            </p:extLst>
          </p:nvPr>
        </p:nvGraphicFramePr>
        <p:xfrm>
          <a:off x="294393" y="2577514"/>
          <a:ext cx="11633981" cy="428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442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/>
          <p:cNvSpPr txBox="1"/>
          <p:nvPr/>
        </p:nvSpPr>
        <p:spPr>
          <a:xfrm>
            <a:off x="3464728" y="1131755"/>
            <a:ext cx="4693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CAPÍTULO I</a:t>
            </a:r>
          </a:p>
          <a:p>
            <a:pPr algn="ctr"/>
            <a:r>
              <a:rPr lang="es-EC" sz="3600" b="1" dirty="0" smtClean="0"/>
              <a:t>MARCO TEÓRICO</a:t>
            </a:r>
            <a:endParaRPr lang="es-EC" sz="3600" b="1" dirty="0"/>
          </a:p>
        </p:txBody>
      </p:sp>
      <p:pic>
        <p:nvPicPr>
          <p:cNvPr id="5" name="Picture 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98" y="2759968"/>
            <a:ext cx="332489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26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249" y="91232"/>
            <a:ext cx="6720747" cy="504056"/>
          </a:xfrm>
        </p:spPr>
        <p:txBody>
          <a:bodyPr/>
          <a:lstStyle/>
          <a:p>
            <a:r>
              <a:rPr lang="es-EC" sz="2800" b="1" dirty="0" smtClean="0"/>
              <a:t/>
            </a:r>
            <a:br>
              <a:rPr lang="es-EC" sz="2800" b="1" dirty="0" smtClean="0"/>
            </a:br>
            <a:r>
              <a:rPr lang="es-EC" sz="2800" b="1" dirty="0"/>
              <a:t/>
            </a:r>
            <a:br>
              <a:rPr lang="es-EC" sz="2800" b="1" dirty="0"/>
            </a:br>
            <a:r>
              <a:rPr lang="es-EC" sz="2800" b="1" dirty="0" smtClean="0"/>
              <a:t>SÍNTESIS </a:t>
            </a:r>
            <a:r>
              <a:rPr lang="es-EC" sz="2800" b="1" dirty="0"/>
              <a:t>DE MARCO TEÓRICO </a:t>
            </a:r>
            <a:br>
              <a:rPr lang="es-EC" sz="2800" b="1" dirty="0"/>
            </a:b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186445"/>
              </p:ext>
            </p:extLst>
          </p:nvPr>
        </p:nvGraphicFramePr>
        <p:xfrm>
          <a:off x="143339" y="755389"/>
          <a:ext cx="4320480" cy="55899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84220"/>
                <a:gridCol w="2336260"/>
              </a:tblGrid>
              <a:tr h="50790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1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TEORÍAS DE SOPORTE</a:t>
                      </a:r>
                      <a:endParaRPr lang="es-EC" sz="1100" b="1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1920" marR="12192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1262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Teoría del estado de Bienestar de Carlos Marx</a:t>
                      </a:r>
                    </a:p>
                  </a:txBody>
                  <a:tcPr marL="121920" marR="12192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Teorías 2 : Fundamentos de administración financiera (13ª edición)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Autor: James C. Van </a:t>
                      </a:r>
                      <a:r>
                        <a:rPr lang="es-E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Horne</a:t>
                      </a:r>
                      <a:endParaRPr lang="es-ES" sz="11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John M. </a:t>
                      </a:r>
                      <a:r>
                        <a:rPr lang="es-E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Wachowicz</a:t>
                      </a:r>
                      <a:r>
                        <a:rPr lang="es-E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Jr.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100" b="0" i="0" u="sng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8138">
                <a:tc gridSpan="2"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VARIABLES</a:t>
                      </a:r>
                      <a:endParaRPr lang="es-EC" sz="1100" b="1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200" dirty="0"/>
                    </a:p>
                  </a:txBody>
                  <a:tcPr/>
                </a:tc>
              </a:tr>
              <a:tr h="819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 dirty="0">
                          <a:effectLst/>
                        </a:rPr>
                        <a:t>Morosidad</a:t>
                      </a:r>
                      <a:endParaRPr lang="es-EC" sz="11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940" marR="2094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Análisis</a:t>
                      </a:r>
                      <a:r>
                        <a:rPr lang="es-EC" sz="1100" baseline="0" dirty="0" smtClean="0">
                          <a:latin typeface="+mn-lt"/>
                        </a:rPr>
                        <a:t> financiero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19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 dirty="0">
                          <a:effectLst/>
                        </a:rPr>
                        <a:t>Estado de Afectación</a:t>
                      </a:r>
                      <a:endParaRPr lang="es-EC" sz="11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940" marR="2094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Indicadores financieros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50" dirty="0">
                          <a:effectLst/>
                        </a:rPr>
                        <a:t>Indicadores de riesgo de crédito</a:t>
                      </a:r>
                      <a:endParaRPr lang="es-EC" sz="11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940" marR="2094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Financiamiento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1051">
                <a:tc>
                  <a:txBody>
                    <a:bodyPr/>
                    <a:lstStyle/>
                    <a:p>
                      <a:pPr algn="ctr"/>
                      <a:endParaRPr lang="es-EC" sz="1100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+mn-lt"/>
                        </a:rPr>
                        <a:t>Inversión en capital de trabajo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58928">
                <a:tc>
                  <a:txBody>
                    <a:bodyPr/>
                    <a:lstStyle/>
                    <a:p>
                      <a:pPr algn="just"/>
                      <a:endParaRPr lang="es-EC" sz="1100" dirty="0">
                        <a:latin typeface="+mj-lt"/>
                      </a:endParaRPr>
                    </a:p>
                  </a:txBody>
                  <a:tcPr marL="121920" marR="12192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100" dirty="0">
                        <a:latin typeface="+mj-lt"/>
                      </a:endParaRPr>
                    </a:p>
                  </a:txBody>
                  <a:tcPr marL="121920" marR="12192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3367">
                <a:tc>
                  <a:txBody>
                    <a:bodyPr/>
                    <a:lstStyle/>
                    <a:p>
                      <a:pPr algn="just"/>
                      <a:endParaRPr lang="es-EC" sz="1100" dirty="0">
                        <a:latin typeface="+mj-lt"/>
                      </a:endParaRPr>
                    </a:p>
                  </a:txBody>
                  <a:tcPr marL="121920" marR="12192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100" dirty="0">
                        <a:latin typeface="+mj-lt"/>
                      </a:endParaRPr>
                    </a:p>
                  </a:txBody>
                  <a:tcPr marL="121920" marR="12192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143653"/>
              </p:ext>
            </p:extLst>
          </p:nvPr>
        </p:nvGraphicFramePr>
        <p:xfrm>
          <a:off x="7632173" y="692696"/>
          <a:ext cx="4416489" cy="60511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35049"/>
                <a:gridCol w="1340720"/>
                <a:gridCol w="1340720"/>
              </a:tblGrid>
              <a:tr h="28412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1" dirty="0" smtClean="0">
                          <a:effectLst/>
                          <a:latin typeface="+mj-lt"/>
                        </a:rPr>
                        <a:t> PAPERS RELACIONADOS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100" b="1" dirty="0" smtClean="0">
                        <a:effectLst/>
                        <a:latin typeface="+mj-lt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40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1" dirty="0" smtClean="0">
                          <a:effectLst/>
                          <a:latin typeface="+mn-lt"/>
                        </a:rPr>
                        <a:t>PAPER 1</a:t>
                      </a:r>
                      <a:endParaRPr lang="es-EC" sz="11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1" dirty="0" smtClean="0">
                          <a:effectLst/>
                          <a:latin typeface="+mn-lt"/>
                        </a:rPr>
                        <a:t>PAPER 2</a:t>
                      </a:r>
                    </a:p>
                    <a:p>
                      <a:pPr algn="ctr"/>
                      <a:endParaRPr lang="es-EC" sz="1100" b="1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1" dirty="0" smtClean="0">
                          <a:effectLst/>
                          <a:latin typeface="+mn-lt"/>
                        </a:rPr>
                        <a:t>PAPER 3</a:t>
                      </a:r>
                    </a:p>
                    <a:p>
                      <a:pPr algn="ctr"/>
                      <a:endParaRPr lang="es-EC" sz="1100" b="1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4016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Estrategias de recuperación de </a:t>
                      </a:r>
                      <a:r>
                        <a:rPr lang="es-ES" sz="1100" dirty="0" smtClean="0">
                          <a:effectLst/>
                          <a:latin typeface="+mn-lt"/>
                          <a:ea typeface="Times New Roman"/>
                        </a:rPr>
                        <a:t>cartera vencida en los segmentos 4 y 5 del sistema financiero popular y solidario del ecuador </a:t>
                      </a:r>
                      <a:endParaRPr lang="es-EC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  <a:latin typeface="+mn-lt"/>
                        </a:rPr>
                        <a:t>Diseño de metodología para la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  <a:latin typeface="+mn-lt"/>
                        </a:rPr>
                        <a:t>captación y colocación de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  <a:latin typeface="+mn-lt"/>
                        </a:rPr>
                        <a:t>recursos y su incidencia en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  <a:latin typeface="+mn-lt"/>
                        </a:rPr>
                        <a:t>minimizar riesgos financieros. -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  <a:latin typeface="+mn-lt"/>
                        </a:rPr>
                        <a:t>caso </a:t>
                      </a:r>
                      <a:r>
                        <a:rPr lang="es-ES" sz="1100" dirty="0" err="1" smtClean="0">
                          <a:effectLst/>
                          <a:latin typeface="+mn-lt"/>
                        </a:rPr>
                        <a:t>coop</a:t>
                      </a:r>
                      <a:r>
                        <a:rPr lang="es-ES" sz="1100" dirty="0" smtClean="0">
                          <a:effectLst/>
                          <a:latin typeface="+mn-lt"/>
                        </a:rPr>
                        <a:t>. </a:t>
                      </a:r>
                      <a:r>
                        <a:rPr lang="es-ES" sz="1100" dirty="0" err="1" smtClean="0">
                          <a:effectLst/>
                          <a:latin typeface="+mn-lt"/>
                        </a:rPr>
                        <a:t>coacmes</a:t>
                      </a:r>
                      <a:r>
                        <a:rPr lang="es-ES" sz="1100" dirty="0" smtClean="0">
                          <a:effectLst/>
                          <a:latin typeface="+mn-lt"/>
                        </a:rPr>
                        <a:t>.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Análisis financiero para cooperativas de ahorro y crédito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caso de estudio</a:t>
                      </a:r>
                      <a:endParaRPr lang="es-EC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8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cartera crediticia</a:t>
                      </a:r>
                      <a:endParaRPr lang="es-ES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s-E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solvencia </a:t>
                      </a:r>
                      <a:endParaRPr lang="es-E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>
                          <a:latin typeface="+mn-lt"/>
                        </a:rPr>
                        <a:t>Análisis de tendencias 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8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riesgos financieros</a:t>
                      </a:r>
                      <a:endParaRPr lang="es-ES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E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endimiento de la cartera </a:t>
                      </a:r>
                      <a:endParaRPr lang="es-E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>
                          <a:latin typeface="+mn-lt"/>
                        </a:rPr>
                        <a:t>Análisis de estructura 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9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Incumplimiento de créditos</a:t>
                      </a:r>
                      <a:endParaRPr lang="es-ES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s-E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Liquidez</a:t>
                      </a:r>
                    </a:p>
                  </a:txBody>
                  <a:tcPr marL="59267" marR="5926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>
                          <a:latin typeface="+mn-lt"/>
                        </a:rPr>
                        <a:t>Indicadores Financieros 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4044">
                <a:tc>
                  <a:txBody>
                    <a:bodyPr/>
                    <a:lstStyle/>
                    <a:p>
                      <a:endParaRPr lang="es-EC" sz="1100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s-E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Índices 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Morosidad</a:t>
                      </a:r>
                    </a:p>
                  </a:txBody>
                  <a:tcPr marL="59267" marR="5926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>
                          <a:latin typeface="+mn-lt"/>
                        </a:rPr>
                        <a:t>Deuda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4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Jorge David Cerón </a:t>
                      </a:r>
                      <a:r>
                        <a:rPr lang="es-E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Gordón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EC" sz="1100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Jaime Fabián Díaz Córdova </a:t>
                      </a:r>
                      <a:endParaRPr lang="es-EC" sz="1100" dirty="0" smtClean="0"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100" dirty="0" smtClean="0">
                          <a:latin typeface="+mn-lt"/>
                        </a:rPr>
                        <a:t>Iván Patricio Arias González</a:t>
                      </a:r>
                      <a:endParaRPr lang="es-EC" sz="1100" dirty="0">
                        <a:latin typeface="+mn-lt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88786"/>
              </p:ext>
            </p:extLst>
          </p:nvPr>
        </p:nvGraphicFramePr>
        <p:xfrm>
          <a:off x="4425719" y="709713"/>
          <a:ext cx="3168352" cy="61705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68352"/>
              </a:tblGrid>
              <a:tr h="5602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PAPER BASE</a:t>
                      </a:r>
                    </a:p>
                  </a:txBody>
                  <a:tcPr marL="121920" marR="121920"/>
                </a:tc>
              </a:tr>
              <a:tr h="8792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</a:rPr>
                        <a:t>Sensibilidad De La Razón De Morosidad Y Liquidez Del Sistema Bancario Nacional Ante Cambios En El Entorno: Un Enfoque Utilizando Datos De Panel</a:t>
                      </a:r>
                    </a:p>
                  </a:txBody>
                  <a:tcPr marL="121920" marR="121920"/>
                </a:tc>
              </a:tr>
              <a:tr h="269559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Resumen </a:t>
                      </a:r>
                      <a:endParaRPr lang="es-EC" sz="1400" b="1" dirty="0">
                        <a:latin typeface="+mj-lt"/>
                      </a:endParaRPr>
                    </a:p>
                  </a:txBody>
                  <a:tcPr marL="121920" marR="121920"/>
                </a:tc>
              </a:tr>
              <a:tr h="59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objetivo principal de este estudio es identificar algunas variables del entorno que afectan los indicadores financieros de morosidad y de liquidez en el sistema bancario y</a:t>
                      </a:r>
                      <a:r>
                        <a:rPr lang="es-EC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los riesgos expuestos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1326918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>
                          <a:latin typeface="+mj-lt"/>
                        </a:rPr>
                        <a:t>Variables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Liquidez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Crédito sistema bancario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 del entorno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/>
                        <a:t>Morosidad crediticia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/>
                        <a:t>Actividad económica</a:t>
                      </a:r>
                      <a:endParaRPr lang="es-EC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443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Teoría neoclásica de Carl </a:t>
                      </a:r>
                      <a:r>
                        <a:rPr lang="es-EC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Menger</a:t>
                      </a: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813" marR="28813" marT="0" marB="0" anchor="ctr"/>
                </a:tc>
              </a:tr>
              <a:tr h="286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Autor</a:t>
                      </a:r>
                      <a:r>
                        <a:rPr lang="es-EC" sz="14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813" marR="28813" marT="0" marB="0" anchor="ctr"/>
                </a:tc>
              </a:tr>
              <a:tr h="465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Olivier Cruz Méndez</a:t>
                      </a:r>
                      <a:b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Rodolfo Durán Víquez</a:t>
                      </a:r>
                      <a:b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Evelyn Muñoz Salas</a:t>
                      </a: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813" marR="288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83" y="-11909"/>
            <a:ext cx="4280321" cy="523072"/>
          </a:xfrm>
        </p:spPr>
        <p:txBody>
          <a:bodyPr/>
          <a:lstStyle/>
          <a:p>
            <a:r>
              <a:rPr lang="es-EC" sz="2400" b="1" dirty="0"/>
              <a:t>CATEGORÍAS DE ESTUDIO </a:t>
            </a:r>
          </a:p>
        </p:txBody>
      </p:sp>
      <p:sp>
        <p:nvSpPr>
          <p:cNvPr id="3" name="Elipse 2"/>
          <p:cNvSpPr/>
          <p:nvPr/>
        </p:nvSpPr>
        <p:spPr>
          <a:xfrm>
            <a:off x="5133892" y="2835965"/>
            <a:ext cx="1853550" cy="13768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err="1" smtClean="0"/>
              <a:t>COACs</a:t>
            </a:r>
            <a:r>
              <a:rPr lang="es-EC" sz="1400" dirty="0" smtClean="0"/>
              <a:t>, Segmento  1</a:t>
            </a:r>
            <a:endParaRPr lang="es-EC" sz="1400" dirty="0"/>
          </a:p>
        </p:txBody>
      </p:sp>
      <p:sp>
        <p:nvSpPr>
          <p:cNvPr id="6" name="Elipse 5"/>
          <p:cNvSpPr/>
          <p:nvPr/>
        </p:nvSpPr>
        <p:spPr>
          <a:xfrm>
            <a:off x="5210414" y="1042448"/>
            <a:ext cx="1842052" cy="14577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Intermediación financiera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7011368" y="2119750"/>
            <a:ext cx="1842052" cy="14577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1.Penetración </a:t>
            </a:r>
            <a:r>
              <a:rPr lang="es-ES" sz="1200" dirty="0"/>
              <a:t>de la gestión crediticia de las COACS</a:t>
            </a:r>
          </a:p>
        </p:txBody>
      </p:sp>
      <p:sp>
        <p:nvSpPr>
          <p:cNvPr id="8" name="Elipse 7"/>
          <p:cNvSpPr/>
          <p:nvPr/>
        </p:nvSpPr>
        <p:spPr>
          <a:xfrm>
            <a:off x="4042623" y="155374"/>
            <a:ext cx="1497495" cy="102041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LOEPS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434899" y="126089"/>
            <a:ext cx="1497495" cy="102041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SEPS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227296" y="355598"/>
            <a:ext cx="1901437" cy="95933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/>
              <a:t> </a:t>
            </a:r>
            <a:r>
              <a:rPr lang="es-EC" sz="1400" dirty="0"/>
              <a:t>Indicadores Operacionales </a:t>
            </a:r>
            <a:endParaRPr lang="es-EC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917213" y="1531581"/>
            <a:ext cx="1230087" cy="8690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Crédito </a:t>
            </a:r>
          </a:p>
        </p:txBody>
      </p:sp>
      <p:sp>
        <p:nvSpPr>
          <p:cNvPr id="13" name="Elipse 12"/>
          <p:cNvSpPr/>
          <p:nvPr/>
        </p:nvSpPr>
        <p:spPr>
          <a:xfrm>
            <a:off x="6685766" y="4157978"/>
            <a:ext cx="1707171" cy="1457739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s-EC" sz="1200" dirty="0" smtClean="0">
                <a:cs typeface="Times New Roman" panose="02020603050405020304" pitchFamily="18" charset="0"/>
              </a:rPr>
              <a:t>2.Estructura  </a:t>
            </a:r>
            <a:r>
              <a:rPr lang="es-EC" sz="1200" dirty="0">
                <a:cs typeface="Times New Roman" panose="02020603050405020304" pitchFamily="18" charset="0"/>
              </a:rPr>
              <a:t>de la cartera de las </a:t>
            </a:r>
            <a:r>
              <a:rPr lang="es-EC" sz="1200" dirty="0" err="1">
                <a:cs typeface="Times New Roman" panose="02020603050405020304" pitchFamily="18" charset="0"/>
              </a:rPr>
              <a:t>COACs</a:t>
            </a:r>
            <a:endParaRPr lang="es-EC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0566400" y="3922584"/>
            <a:ext cx="1497495" cy="897749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Destino del crédito </a:t>
            </a:r>
          </a:p>
        </p:txBody>
      </p:sp>
      <p:sp>
        <p:nvSpPr>
          <p:cNvPr id="15" name="Elipse 14"/>
          <p:cNvSpPr/>
          <p:nvPr/>
        </p:nvSpPr>
        <p:spPr>
          <a:xfrm>
            <a:off x="8021380" y="5472650"/>
            <a:ext cx="1791667" cy="102041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Estado de Afectación de la cartera de crédito</a:t>
            </a:r>
          </a:p>
        </p:txBody>
      </p:sp>
      <p:sp>
        <p:nvSpPr>
          <p:cNvPr id="16" name="Elipse 15"/>
          <p:cNvSpPr/>
          <p:nvPr/>
        </p:nvSpPr>
        <p:spPr>
          <a:xfrm>
            <a:off x="9997065" y="5017008"/>
            <a:ext cx="2005615" cy="14260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Por vencer, Vencida</a:t>
            </a:r>
            <a:r>
              <a:rPr lang="es-EC" sz="1400" dirty="0" smtClean="0"/>
              <a:t>,</a:t>
            </a:r>
          </a:p>
          <a:p>
            <a:pPr algn="ctr"/>
            <a:r>
              <a:rPr lang="es-EC" sz="1400" dirty="0" smtClean="0"/>
              <a:t> </a:t>
            </a:r>
            <a:r>
              <a:rPr lang="es-EC" sz="1400" dirty="0"/>
              <a:t>No devenga interés</a:t>
            </a:r>
          </a:p>
          <a:p>
            <a:pPr algn="ctr"/>
            <a:r>
              <a:rPr lang="es-EC" sz="1400" dirty="0" smtClean="0"/>
              <a:t>Demanda  </a:t>
            </a:r>
            <a:r>
              <a:rPr lang="es-EC" sz="1400" dirty="0"/>
              <a:t>judicial </a:t>
            </a:r>
          </a:p>
        </p:txBody>
      </p:sp>
      <p:sp>
        <p:nvSpPr>
          <p:cNvPr id="17" name="Elipse 16"/>
          <p:cNvSpPr/>
          <p:nvPr/>
        </p:nvSpPr>
        <p:spPr>
          <a:xfrm>
            <a:off x="3657599" y="4011187"/>
            <a:ext cx="1746053" cy="1457739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3.Cartera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microcrédito COACS Segmento 1</a:t>
            </a:r>
            <a:endParaRPr lang="pt-B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228644" y="2072330"/>
            <a:ext cx="1842052" cy="14577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4.Impacto  </a:t>
            </a:r>
            <a:r>
              <a:rPr lang="pt-BR" sz="1200" dirty="0"/>
              <a:t>de </a:t>
            </a:r>
            <a:r>
              <a:rPr lang="pt-BR" sz="1200" dirty="0" err="1" smtClean="0"/>
              <a:t>la</a:t>
            </a:r>
            <a:r>
              <a:rPr lang="pt-BR" sz="1200" dirty="0" smtClean="0"/>
              <a:t> </a:t>
            </a:r>
            <a:r>
              <a:rPr lang="pt-BR" sz="1200" dirty="0" err="1" smtClean="0"/>
              <a:t>cartera</a:t>
            </a:r>
            <a:r>
              <a:rPr lang="pt-BR" sz="1200" dirty="0" smtClean="0"/>
              <a:t> </a:t>
            </a:r>
            <a:r>
              <a:rPr lang="pt-BR" sz="1200" dirty="0"/>
              <a:t>de microcrédito</a:t>
            </a:r>
          </a:p>
        </p:txBody>
      </p:sp>
      <p:sp>
        <p:nvSpPr>
          <p:cNvPr id="20" name="Elipse 19"/>
          <p:cNvSpPr/>
          <p:nvPr/>
        </p:nvSpPr>
        <p:spPr>
          <a:xfrm>
            <a:off x="3228644" y="5622087"/>
            <a:ext cx="1627959" cy="734284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1400" dirty="0"/>
              <a:t>Crédito</a:t>
            </a:r>
            <a:endParaRPr lang="es-EC" sz="14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797319" y="4224668"/>
            <a:ext cx="1635940" cy="1020417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Morosidad </a:t>
            </a:r>
            <a:r>
              <a:rPr lang="es-EC" sz="1400" dirty="0"/>
              <a:t>cartera de microcrédito</a:t>
            </a:r>
          </a:p>
        </p:txBody>
      </p:sp>
      <p:sp>
        <p:nvSpPr>
          <p:cNvPr id="22" name="Elipse 21"/>
          <p:cNvSpPr/>
          <p:nvPr/>
        </p:nvSpPr>
        <p:spPr>
          <a:xfrm>
            <a:off x="1540184" y="2432901"/>
            <a:ext cx="1497495" cy="102041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Situación </a:t>
            </a:r>
            <a:r>
              <a:rPr lang="es-EC" sz="1200" dirty="0"/>
              <a:t>financiera</a:t>
            </a:r>
          </a:p>
        </p:txBody>
      </p:sp>
      <p:sp>
        <p:nvSpPr>
          <p:cNvPr id="23" name="Elipse 22"/>
          <p:cNvSpPr/>
          <p:nvPr/>
        </p:nvSpPr>
        <p:spPr>
          <a:xfrm>
            <a:off x="75974" y="2066144"/>
            <a:ext cx="1497495" cy="102041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Índices financieros</a:t>
            </a:r>
            <a:endParaRPr lang="es-EC" sz="1200" dirty="0"/>
          </a:p>
        </p:txBody>
      </p:sp>
      <p:sp>
        <p:nvSpPr>
          <p:cNvPr id="24" name="Elipse 23"/>
          <p:cNvSpPr/>
          <p:nvPr/>
        </p:nvSpPr>
        <p:spPr>
          <a:xfrm>
            <a:off x="2083602" y="601003"/>
            <a:ext cx="1830452" cy="102041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/>
              <a:t>Resultados </a:t>
            </a:r>
            <a:r>
              <a:rPr lang="es-EC" sz="1400" dirty="0"/>
              <a:t>Financieros</a:t>
            </a:r>
            <a:endParaRPr lang="es-EC" sz="1400" dirty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26" name="Conector recto de flecha 25"/>
          <p:cNvCxnSpPr>
            <a:stCxn id="3" idx="0"/>
            <a:endCxn id="6" idx="4"/>
          </p:cNvCxnSpPr>
          <p:nvPr/>
        </p:nvCxnSpPr>
        <p:spPr>
          <a:xfrm flipV="1">
            <a:off x="6060667" y="2500187"/>
            <a:ext cx="70773" cy="3357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3" idx="7"/>
            <a:endCxn id="7" idx="2"/>
          </p:cNvCxnSpPr>
          <p:nvPr/>
        </p:nvCxnSpPr>
        <p:spPr>
          <a:xfrm flipV="1">
            <a:off x="6715996" y="2848620"/>
            <a:ext cx="295372" cy="188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6858058" y="3875235"/>
            <a:ext cx="239532" cy="360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3" idx="3"/>
            <a:endCxn id="17" idx="7"/>
          </p:cNvCxnSpPr>
          <p:nvPr/>
        </p:nvCxnSpPr>
        <p:spPr>
          <a:xfrm flipH="1">
            <a:off x="5147948" y="4011187"/>
            <a:ext cx="257390" cy="213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3" idx="1"/>
            <a:endCxn id="18" idx="6"/>
          </p:cNvCxnSpPr>
          <p:nvPr/>
        </p:nvCxnSpPr>
        <p:spPr>
          <a:xfrm flipH="1" flipV="1">
            <a:off x="5070696" y="2801200"/>
            <a:ext cx="334642" cy="236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6" idx="7"/>
            <a:endCxn id="9" idx="4"/>
          </p:cNvCxnSpPr>
          <p:nvPr/>
        </p:nvCxnSpPr>
        <p:spPr>
          <a:xfrm flipV="1">
            <a:off x="6782704" y="1146506"/>
            <a:ext cx="400943" cy="109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6" idx="1"/>
          </p:cNvCxnSpPr>
          <p:nvPr/>
        </p:nvCxnSpPr>
        <p:spPr>
          <a:xfrm flipH="1" flipV="1">
            <a:off x="5070696" y="1146506"/>
            <a:ext cx="409480" cy="109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V="1">
            <a:off x="8258056" y="1314936"/>
            <a:ext cx="595364" cy="8048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>
            <a:stCxn id="7" idx="7"/>
          </p:cNvCxnSpPr>
          <p:nvPr/>
        </p:nvCxnSpPr>
        <p:spPr>
          <a:xfrm flipV="1">
            <a:off x="8583658" y="2220850"/>
            <a:ext cx="469631" cy="1123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13" idx="5"/>
            <a:endCxn id="15" idx="1"/>
          </p:cNvCxnSpPr>
          <p:nvPr/>
        </p:nvCxnSpPr>
        <p:spPr>
          <a:xfrm>
            <a:off x="8142928" y="5402236"/>
            <a:ext cx="140836" cy="219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15" idx="6"/>
          </p:cNvCxnSpPr>
          <p:nvPr/>
        </p:nvCxnSpPr>
        <p:spPr>
          <a:xfrm flipV="1">
            <a:off x="9813047" y="5982858"/>
            <a:ext cx="31568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/>
          <p:nvPr/>
        </p:nvCxnSpPr>
        <p:spPr>
          <a:xfrm flipH="1">
            <a:off x="3800470" y="5360240"/>
            <a:ext cx="255704" cy="311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>
            <a:stCxn id="17" idx="2"/>
            <a:endCxn id="21" idx="6"/>
          </p:cNvCxnSpPr>
          <p:nvPr/>
        </p:nvCxnSpPr>
        <p:spPr>
          <a:xfrm flipH="1" flipV="1">
            <a:off x="3433259" y="4734877"/>
            <a:ext cx="224340" cy="51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 flipH="1" flipV="1">
            <a:off x="3240274" y="1621420"/>
            <a:ext cx="503680" cy="510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>
            <a:stCxn id="22" idx="1"/>
          </p:cNvCxnSpPr>
          <p:nvPr/>
        </p:nvCxnSpPr>
        <p:spPr>
          <a:xfrm flipH="1" flipV="1">
            <a:off x="1540184" y="2496852"/>
            <a:ext cx="219303" cy="854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Conector recto de flecha 73"/>
          <p:cNvCxnSpPr>
            <a:stCxn id="18" idx="2"/>
          </p:cNvCxnSpPr>
          <p:nvPr/>
        </p:nvCxnSpPr>
        <p:spPr>
          <a:xfrm flipH="1">
            <a:off x="3023510" y="2801200"/>
            <a:ext cx="205134" cy="34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Elipse 13"/>
          <p:cNvSpPr/>
          <p:nvPr/>
        </p:nvSpPr>
        <p:spPr>
          <a:xfrm>
            <a:off x="8527818" y="3864548"/>
            <a:ext cx="1725933" cy="91443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400" dirty="0"/>
              <a:t>Segmento dela cartera de Crédito </a:t>
            </a:r>
            <a:endParaRPr lang="es-EC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cxnSp>
        <p:nvCxnSpPr>
          <p:cNvPr id="48" name="Conector recto de flecha 48"/>
          <p:cNvCxnSpPr>
            <a:stCxn id="13" idx="7"/>
            <a:endCxn id="47" idx="2"/>
          </p:cNvCxnSpPr>
          <p:nvPr/>
        </p:nvCxnSpPr>
        <p:spPr>
          <a:xfrm flipV="1">
            <a:off x="8142928" y="4321764"/>
            <a:ext cx="384890" cy="49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Elipse 10"/>
          <p:cNvSpPr/>
          <p:nvPr/>
        </p:nvSpPr>
        <p:spPr>
          <a:xfrm>
            <a:off x="9178014" y="2565303"/>
            <a:ext cx="1163135" cy="8977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200" dirty="0"/>
              <a:t>Cartera </a:t>
            </a:r>
            <a:endParaRPr lang="es-EC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5" name="Elipse 10"/>
          <p:cNvSpPr/>
          <p:nvPr/>
        </p:nvSpPr>
        <p:spPr>
          <a:xfrm>
            <a:off x="10341149" y="155374"/>
            <a:ext cx="1544946" cy="9911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8100" lvl="2" indent="0">
              <a:lnSpc>
                <a:spcPct val="150000"/>
              </a:lnSpc>
              <a:spcAft>
                <a:spcPts val="0"/>
              </a:spcAft>
              <a:buFont typeface="+mj-lt"/>
              <a:buNone/>
            </a:pPr>
            <a:r>
              <a:rPr lang="es-EC" sz="1200" dirty="0" smtClean="0"/>
              <a:t>Activos </a:t>
            </a:r>
            <a:endParaRPr lang="es-EC" sz="1200" dirty="0"/>
          </a:p>
          <a:p>
            <a:pPr marL="38100" lvl="2" indent="0">
              <a:lnSpc>
                <a:spcPct val="150000"/>
              </a:lnSpc>
              <a:spcAft>
                <a:spcPts val="0"/>
              </a:spcAft>
              <a:buFont typeface="+mj-lt"/>
              <a:buNone/>
            </a:pPr>
            <a:r>
              <a:rPr lang="es-EC" sz="1200" dirty="0" smtClean="0"/>
              <a:t>Captaciones</a:t>
            </a:r>
            <a:endParaRPr lang="es-EC" sz="1200" dirty="0"/>
          </a:p>
          <a:p>
            <a:pPr marL="38100" lvl="2" indent="0">
              <a:lnSpc>
                <a:spcPct val="150000"/>
              </a:lnSpc>
              <a:spcAft>
                <a:spcPts val="0"/>
              </a:spcAft>
              <a:buFont typeface="+mj-lt"/>
              <a:buNone/>
            </a:pPr>
            <a:r>
              <a:rPr lang="es-EC" sz="1200" dirty="0" smtClean="0"/>
              <a:t>Capital </a:t>
            </a:r>
            <a:endParaRPr lang="es-EC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0" name="Elipse 10"/>
          <p:cNvSpPr/>
          <p:nvPr/>
        </p:nvSpPr>
        <p:spPr>
          <a:xfrm>
            <a:off x="10566400" y="1414065"/>
            <a:ext cx="1536699" cy="9919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200" dirty="0" smtClean="0"/>
              <a:t>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200" dirty="0" smtClean="0"/>
              <a:t>Número </a:t>
            </a:r>
            <a:r>
              <a:rPr lang="es-EC" sz="1200" dirty="0"/>
              <a:t>de operaciones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200" dirty="0" smtClean="0"/>
              <a:t>Valores </a:t>
            </a:r>
            <a:endParaRPr lang="es-EC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es-EC" sz="1200" dirty="0" smtClean="0"/>
              <a:t> </a:t>
            </a:r>
            <a:endParaRPr lang="es-EC" sz="1200" dirty="0"/>
          </a:p>
        </p:txBody>
      </p:sp>
      <p:sp>
        <p:nvSpPr>
          <p:cNvPr id="51" name="Elipse 10"/>
          <p:cNvSpPr/>
          <p:nvPr/>
        </p:nvSpPr>
        <p:spPr>
          <a:xfrm>
            <a:off x="10666817" y="2721092"/>
            <a:ext cx="1335863" cy="7088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s-EC" sz="1200" dirty="0" smtClean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200" dirty="0" smtClean="0"/>
              <a:t>Total </a:t>
            </a:r>
            <a:endParaRPr lang="es-EC" sz="12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200" dirty="0" smtClean="0"/>
              <a:t>Estructura   </a:t>
            </a:r>
            <a:endParaRPr lang="es-EC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es-EC" sz="1200" dirty="0" smtClean="0"/>
              <a:t> </a:t>
            </a:r>
            <a:endParaRPr lang="es-EC" sz="1200" dirty="0"/>
          </a:p>
        </p:txBody>
      </p:sp>
      <p:sp>
        <p:nvSpPr>
          <p:cNvPr id="73" name="Elipse 19"/>
          <p:cNvSpPr/>
          <p:nvPr/>
        </p:nvSpPr>
        <p:spPr>
          <a:xfrm>
            <a:off x="1024216" y="5639051"/>
            <a:ext cx="1627959" cy="854016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s-EC" sz="1400" dirty="0" smtClean="0"/>
              <a:t>Valores</a:t>
            </a:r>
            <a:endParaRPr lang="es-ES" sz="1400" dirty="0"/>
          </a:p>
          <a:p>
            <a:pPr fontAlgn="ctr"/>
            <a:r>
              <a:rPr lang="es-EC" sz="1400" dirty="0" smtClean="0"/>
              <a:t>Ubicación </a:t>
            </a:r>
            <a:r>
              <a:rPr lang="es-EC" sz="1400" dirty="0"/>
              <a:t>geográfica </a:t>
            </a:r>
            <a:endParaRPr lang="es-ES" sz="1400" dirty="0"/>
          </a:p>
        </p:txBody>
      </p:sp>
      <p:sp>
        <p:nvSpPr>
          <p:cNvPr id="75" name="Elipse 20"/>
          <p:cNvSpPr/>
          <p:nvPr/>
        </p:nvSpPr>
        <p:spPr>
          <a:xfrm>
            <a:off x="319106" y="3710232"/>
            <a:ext cx="1410219" cy="1148607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Análisis de la estructura  </a:t>
            </a:r>
            <a:endParaRPr lang="es-EC" sz="1400" dirty="0"/>
          </a:p>
        </p:txBody>
      </p:sp>
      <p:sp>
        <p:nvSpPr>
          <p:cNvPr id="78" name="Elipse 22"/>
          <p:cNvSpPr/>
          <p:nvPr/>
        </p:nvSpPr>
        <p:spPr>
          <a:xfrm>
            <a:off x="340700" y="601003"/>
            <a:ext cx="1497495" cy="102041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200" dirty="0"/>
              <a:t>Rendimiento</a:t>
            </a:r>
            <a:endParaRPr lang="es-EC" sz="1200" dirty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62" name="Conector recto de flecha 36"/>
          <p:cNvCxnSpPr>
            <a:stCxn id="10" idx="6"/>
          </p:cNvCxnSpPr>
          <p:nvPr/>
        </p:nvCxnSpPr>
        <p:spPr>
          <a:xfrm flipV="1">
            <a:off x="10128733" y="757518"/>
            <a:ext cx="278325" cy="77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ector recto de flecha 36"/>
          <p:cNvCxnSpPr>
            <a:endCxn id="50" idx="2"/>
          </p:cNvCxnSpPr>
          <p:nvPr/>
        </p:nvCxnSpPr>
        <p:spPr>
          <a:xfrm flipV="1">
            <a:off x="10147300" y="1910031"/>
            <a:ext cx="419100" cy="56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Conector recto de flecha 36"/>
          <p:cNvCxnSpPr/>
          <p:nvPr/>
        </p:nvCxnSpPr>
        <p:spPr>
          <a:xfrm flipV="1">
            <a:off x="10279194" y="3166369"/>
            <a:ext cx="40094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Conector recto de flecha 36"/>
          <p:cNvCxnSpPr/>
          <p:nvPr/>
        </p:nvCxnSpPr>
        <p:spPr>
          <a:xfrm>
            <a:off x="8784607" y="3075511"/>
            <a:ext cx="393407" cy="11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Conector recto de flecha 36"/>
          <p:cNvCxnSpPr>
            <a:stCxn id="47" idx="6"/>
            <a:endCxn id="14" idx="2"/>
          </p:cNvCxnSpPr>
          <p:nvPr/>
        </p:nvCxnSpPr>
        <p:spPr>
          <a:xfrm>
            <a:off x="10253751" y="4321764"/>
            <a:ext cx="312649" cy="49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Conector recto de flecha 36"/>
          <p:cNvCxnSpPr>
            <a:stCxn id="20" idx="2"/>
          </p:cNvCxnSpPr>
          <p:nvPr/>
        </p:nvCxnSpPr>
        <p:spPr>
          <a:xfrm flipH="1">
            <a:off x="2615289" y="5989229"/>
            <a:ext cx="613355" cy="819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Conector recto de flecha 36"/>
          <p:cNvCxnSpPr/>
          <p:nvPr/>
        </p:nvCxnSpPr>
        <p:spPr>
          <a:xfrm flipH="1">
            <a:off x="1655556" y="4547108"/>
            <a:ext cx="1826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Conector recto de flecha 36"/>
          <p:cNvCxnSpPr/>
          <p:nvPr/>
        </p:nvCxnSpPr>
        <p:spPr>
          <a:xfrm flipH="1" flipV="1">
            <a:off x="1838195" y="1244195"/>
            <a:ext cx="286283" cy="11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7" grpId="0" animBg="1"/>
      <p:bldP spid="44" grpId="0" animBg="1"/>
      <p:bldP spid="45" grpId="0" animBg="1"/>
      <p:bldP spid="50" grpId="0" animBg="1"/>
      <p:bldP spid="51" grpId="0" animBg="1"/>
      <p:bldP spid="73" grpId="0" animBg="1"/>
      <p:bldP spid="75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70200" y="17215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/>
              <a:t>CAPÍTULO II</a:t>
            </a:r>
          </a:p>
          <a:p>
            <a:pPr algn="ctr"/>
            <a:r>
              <a:rPr lang="es-EC" b="1" dirty="0"/>
              <a:t>MARCO METODOLÓGICO</a:t>
            </a:r>
          </a:p>
        </p:txBody>
      </p:sp>
      <p:pic>
        <p:nvPicPr>
          <p:cNvPr id="5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69" y="3655942"/>
            <a:ext cx="2207931" cy="153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4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ema4" id="{B255A82D-1266-4027-B34E-FFD9EDF23D8B}" vid="{C1452DEB-0A38-435C-A49E-F509AF1594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Tema4</Template>
  <TotalTime>10440</TotalTime>
  <Words>3216</Words>
  <Application>Microsoft Office PowerPoint</Application>
  <PresentationFormat>Personalizado</PresentationFormat>
  <Paragraphs>994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Tema4</vt:lpstr>
      <vt:lpstr>EVALUACIÓN DE  LA MOROSIDAD DEL MICROCRÉDITO DE LAS COOPERATIVAS DE AHORRO Y CRÉDITO DEL SEGMENTO 1  Y SU IMPACTO EN LOS RESULTADOS FINANCIEROS</vt:lpstr>
      <vt:lpstr>Presentación de PowerPoint</vt:lpstr>
      <vt:lpstr>INTRODUCCION </vt:lpstr>
      <vt:lpstr>PLANTEAMIENTO DEL PROBLEMA</vt:lpstr>
      <vt:lpstr>OBJETIVO GENERAL</vt:lpstr>
      <vt:lpstr>Presentación de PowerPoint</vt:lpstr>
      <vt:lpstr>  SÍNTESIS DE MARCO TEÓRICO  </vt:lpstr>
      <vt:lpstr>CATEGORÍAS DE ESTUDIO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CATEGORIA 1: Penetración de la gestión crediticia de las COACS.</vt:lpstr>
      <vt:lpstr>Presentación de PowerPoint</vt:lpstr>
      <vt:lpstr>Presentación de PowerPoint</vt:lpstr>
      <vt:lpstr>Presentación de PowerPoint</vt:lpstr>
      <vt:lpstr>Presentación de PowerPoint</vt:lpstr>
      <vt:lpstr>CATEGORIA 2: Estructura  de la cartera de las COACs</vt:lpstr>
      <vt:lpstr>Presentación de PowerPoint</vt:lpstr>
      <vt:lpstr>Presentación de PowerPoint</vt:lpstr>
      <vt:lpstr>CATEGORIA 3: Cartera de microcrédito COACS Segmento 1.</vt:lpstr>
      <vt:lpstr>Presentación de PowerPoint</vt:lpstr>
      <vt:lpstr>CATEGORIA 4: Impacto  de la cartera de microcrédito.</vt:lpstr>
      <vt:lpstr>Presentación de PowerPoint</vt:lpstr>
      <vt:lpstr>Presentación de PowerPoint</vt:lpstr>
      <vt:lpstr>Presentación de PowerPoint</vt:lpstr>
      <vt:lpstr>RECOMENDACIONES</vt:lpstr>
      <vt:lpstr>PROPUESTA</vt:lpstr>
      <vt:lpstr>PROPUESTA</vt:lpstr>
      <vt:lpstr>PROPUESTA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 la situación financiera de las Empresas Productoras de Palma Africana de la Provincia de Esmeraldas, Cantón  Quinindé</dc:title>
  <dc:creator>Gabriela Palma</dc:creator>
  <cp:lastModifiedBy>USER</cp:lastModifiedBy>
  <cp:revision>261</cp:revision>
  <dcterms:created xsi:type="dcterms:W3CDTF">2017-12-12T00:25:19Z</dcterms:created>
  <dcterms:modified xsi:type="dcterms:W3CDTF">2018-06-12T04:20:35Z</dcterms:modified>
</cp:coreProperties>
</file>