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7" r:id="rId2"/>
    <p:sldId id="258" r:id="rId3"/>
    <p:sldId id="259" r:id="rId4"/>
    <p:sldId id="260"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10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'Tukey-NH'!$L$6</c:f>
              <c:strCache>
                <c:ptCount val="1"/>
                <c:pt idx="0">
                  <c:v>Numero de Huevos</c:v>
                </c:pt>
              </c:strCache>
            </c:strRef>
          </c:tx>
          <c:spPr>
            <a:solidFill>
              <a:schemeClr val="accent3"/>
            </a:solidFill>
            <a:ln>
              <a:noFill/>
            </a:ln>
            <a:effectLst/>
          </c:spPr>
          <c:invertIfNegative val="0"/>
          <c:dLbls>
            <c:spPr>
              <a:solidFill>
                <a:sysClr val="window" lastClr="FFFFFF"/>
              </a:solidFill>
              <a:ln>
                <a:noFill/>
              </a:ln>
              <a:effectLst/>
            </c:spPr>
            <c:txPr>
              <a:bodyPr rot="0" vert="horz"/>
              <a:lstStyle/>
              <a:p>
                <a:pPr>
                  <a:defRPr/>
                </a:pPr>
                <a:endParaRPr lang="es-419"/>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'Tukey-NH'!$K$7:$K$15</c:f>
              <c:strCache>
                <c:ptCount val="9"/>
                <c:pt idx="0">
                  <c:v>T9</c:v>
                </c:pt>
                <c:pt idx="1">
                  <c:v>T5</c:v>
                </c:pt>
                <c:pt idx="2">
                  <c:v>T8</c:v>
                </c:pt>
                <c:pt idx="3">
                  <c:v>T4</c:v>
                </c:pt>
                <c:pt idx="4">
                  <c:v>T1</c:v>
                </c:pt>
                <c:pt idx="5">
                  <c:v>T3</c:v>
                </c:pt>
                <c:pt idx="6">
                  <c:v>T6</c:v>
                </c:pt>
                <c:pt idx="7">
                  <c:v>T7</c:v>
                </c:pt>
                <c:pt idx="8">
                  <c:v>T2</c:v>
                </c:pt>
              </c:strCache>
            </c:strRef>
          </c:cat>
          <c:val>
            <c:numRef>
              <c:f>'Tukey-NH'!$L$7:$L$15</c:f>
              <c:numCache>
                <c:formatCode>General</c:formatCode>
                <c:ptCount val="9"/>
                <c:pt idx="0">
                  <c:v>0.9</c:v>
                </c:pt>
                <c:pt idx="1">
                  <c:v>0.88</c:v>
                </c:pt>
                <c:pt idx="2">
                  <c:v>0.81</c:v>
                </c:pt>
                <c:pt idx="3">
                  <c:v>0.81</c:v>
                </c:pt>
                <c:pt idx="4">
                  <c:v>0.79</c:v>
                </c:pt>
                <c:pt idx="5">
                  <c:v>0.78</c:v>
                </c:pt>
                <c:pt idx="6">
                  <c:v>0.78</c:v>
                </c:pt>
                <c:pt idx="7">
                  <c:v>0.77</c:v>
                </c:pt>
                <c:pt idx="8">
                  <c:v>0.74</c:v>
                </c:pt>
              </c:numCache>
            </c:numRef>
          </c:val>
          <c:extLst>
            <c:ext xmlns:c16="http://schemas.microsoft.com/office/drawing/2014/chart" uri="{C3380CC4-5D6E-409C-BE32-E72D297353CC}">
              <c16:uniqueId val="{00000000-89C2-4E29-B7D3-845091536466}"/>
            </c:ext>
          </c:extLst>
        </c:ser>
        <c:dLbls>
          <c:showLegendKey val="0"/>
          <c:showVal val="0"/>
          <c:showCatName val="0"/>
          <c:showSerName val="0"/>
          <c:showPercent val="0"/>
          <c:showBubbleSize val="0"/>
        </c:dLbls>
        <c:gapWidth val="219"/>
        <c:overlap val="-27"/>
        <c:axId val="-1851304064"/>
        <c:axId val="-1851313312"/>
      </c:barChart>
      <c:catAx>
        <c:axId val="-1851304064"/>
        <c:scaling>
          <c:orientation val="minMax"/>
        </c:scaling>
        <c:delete val="0"/>
        <c:axPos val="b"/>
        <c:title>
          <c:tx>
            <c:rich>
              <a:bodyPr rot="0" vert="horz"/>
              <a:lstStyle/>
              <a:p>
                <a:pPr>
                  <a:defRPr/>
                </a:pPr>
                <a:r>
                  <a:rPr lang="x-none"/>
                  <a:t>Tratamientos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419"/>
          </a:p>
        </c:txPr>
        <c:crossAx val="-1851313312"/>
        <c:crosses val="autoZero"/>
        <c:auto val="1"/>
        <c:lblAlgn val="ctr"/>
        <c:lblOffset val="100"/>
        <c:noMultiLvlLbl val="0"/>
      </c:catAx>
      <c:valAx>
        <c:axId val="-1851313312"/>
        <c:scaling>
          <c:orientation val="minMax"/>
        </c:scaling>
        <c:delete val="0"/>
        <c:axPos val="l"/>
        <c:title>
          <c:tx>
            <c:rich>
              <a:bodyPr rot="-5400000" vert="horz"/>
              <a:lstStyle/>
              <a:p>
                <a:pPr>
                  <a:defRPr/>
                </a:pPr>
                <a:r>
                  <a:rPr lang="x-none"/>
                  <a:t>Número de Huevos</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419"/>
          </a:p>
        </c:txPr>
        <c:crossAx val="-1851304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400"/>
      </a:pPr>
      <a:endParaRPr lang="es-419"/>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0.14375</cdr:x>
      <cdr:y>0.14725</cdr:y>
    </cdr:from>
    <cdr:to>
      <cdr:x>0.19375</cdr:x>
      <cdr:y>0.21322</cdr:y>
    </cdr:to>
    <cdr:sp macro="" textlink="">
      <cdr:nvSpPr>
        <cdr:cNvPr id="2" name="CuadroTexto 1">
          <a:extLst xmlns:a="http://schemas.openxmlformats.org/drawingml/2006/main">
            <a:ext uri="{FF2B5EF4-FFF2-40B4-BE49-F238E27FC236}">
              <a16:creationId xmlns:a16="http://schemas.microsoft.com/office/drawing/2014/main" id="{F76E64B6-938A-4FA7-9815-24250F5808DD}"/>
            </a:ext>
          </a:extLst>
        </cdr:cNvPr>
        <cdr:cNvSpPr txBox="1"/>
      </cdr:nvSpPr>
      <cdr:spPr>
        <a:xfrm xmlns:a="http://schemas.openxmlformats.org/drawingml/2006/main">
          <a:off x="943984" y="596865"/>
          <a:ext cx="328343" cy="2674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x-none" sz="1400" dirty="0"/>
            <a:t>A</a:t>
          </a:r>
        </a:p>
      </cdr:txBody>
    </cdr:sp>
  </cdr:relSizeAnchor>
  <cdr:relSizeAnchor xmlns:cdr="http://schemas.openxmlformats.org/drawingml/2006/chartDrawing">
    <cdr:from>
      <cdr:x>0.23609</cdr:x>
      <cdr:y>0.15394</cdr:y>
    </cdr:from>
    <cdr:to>
      <cdr:x>0.31873</cdr:x>
      <cdr:y>0.2309</cdr:y>
    </cdr:to>
    <cdr:sp macro="" textlink="">
      <cdr:nvSpPr>
        <cdr:cNvPr id="3" name="CuadroTexto 1">
          <a:extLst xmlns:a="http://schemas.openxmlformats.org/drawingml/2006/main">
            <a:ext uri="{FF2B5EF4-FFF2-40B4-BE49-F238E27FC236}">
              <a16:creationId xmlns:a16="http://schemas.microsoft.com/office/drawing/2014/main" id="{CCE976D8-5E98-4570-9AED-CC26A9917783}"/>
            </a:ext>
          </a:extLst>
        </cdr:cNvPr>
        <cdr:cNvSpPr txBox="1"/>
      </cdr:nvSpPr>
      <cdr:spPr>
        <a:xfrm xmlns:a="http://schemas.openxmlformats.org/drawingml/2006/main">
          <a:off x="1550399" y="623978"/>
          <a:ext cx="542684" cy="3119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400" dirty="0"/>
            <a:t>AB</a:t>
          </a:r>
        </a:p>
      </cdr:txBody>
    </cdr:sp>
  </cdr:relSizeAnchor>
  <cdr:relSizeAnchor xmlns:cdr="http://schemas.openxmlformats.org/drawingml/2006/chartDrawing">
    <cdr:from>
      <cdr:x>0.32799</cdr:x>
      <cdr:y>0.21201</cdr:y>
    </cdr:from>
    <cdr:to>
      <cdr:x>0.41063</cdr:x>
      <cdr:y>0.28898</cdr:y>
    </cdr:to>
    <cdr:sp macro="" textlink="">
      <cdr:nvSpPr>
        <cdr:cNvPr id="4" name="CuadroTexto 1">
          <a:extLst xmlns:a="http://schemas.openxmlformats.org/drawingml/2006/main">
            <a:ext uri="{FF2B5EF4-FFF2-40B4-BE49-F238E27FC236}">
              <a16:creationId xmlns:a16="http://schemas.microsoft.com/office/drawing/2014/main" id="{19D4C61C-CF28-4286-AB3E-063DB4C459B4}"/>
            </a:ext>
          </a:extLst>
        </cdr:cNvPr>
        <cdr:cNvSpPr txBox="1"/>
      </cdr:nvSpPr>
      <cdr:spPr>
        <a:xfrm xmlns:a="http://schemas.openxmlformats.org/drawingml/2006/main">
          <a:off x="2153886" y="859371"/>
          <a:ext cx="542684" cy="311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400" dirty="0"/>
            <a:t>BC</a:t>
          </a:r>
        </a:p>
      </cdr:txBody>
    </cdr:sp>
  </cdr:relSizeAnchor>
  <cdr:relSizeAnchor xmlns:cdr="http://schemas.openxmlformats.org/drawingml/2006/chartDrawing">
    <cdr:from>
      <cdr:x>0.42904</cdr:x>
      <cdr:y>0.21243</cdr:y>
    </cdr:from>
    <cdr:to>
      <cdr:x>0.51168</cdr:x>
      <cdr:y>0.2894</cdr:y>
    </cdr:to>
    <cdr:sp macro="" textlink="">
      <cdr:nvSpPr>
        <cdr:cNvPr id="5" name="CuadroTexto 1">
          <a:extLst xmlns:a="http://schemas.openxmlformats.org/drawingml/2006/main">
            <a:ext uri="{FF2B5EF4-FFF2-40B4-BE49-F238E27FC236}">
              <a16:creationId xmlns:a16="http://schemas.microsoft.com/office/drawing/2014/main" id="{846155EC-5240-4E53-A08B-02A3484C8DFC}"/>
            </a:ext>
          </a:extLst>
        </cdr:cNvPr>
        <cdr:cNvSpPr txBox="1"/>
      </cdr:nvSpPr>
      <cdr:spPr>
        <a:xfrm xmlns:a="http://schemas.openxmlformats.org/drawingml/2006/main">
          <a:off x="2817416" y="861081"/>
          <a:ext cx="542684" cy="311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400" dirty="0"/>
            <a:t>BC</a:t>
          </a:r>
        </a:p>
      </cdr:txBody>
    </cdr:sp>
  </cdr:relSizeAnchor>
  <cdr:relSizeAnchor xmlns:cdr="http://schemas.openxmlformats.org/drawingml/2006/chartDrawing">
    <cdr:from>
      <cdr:x>0.52314</cdr:x>
      <cdr:y>0.20602</cdr:y>
    </cdr:from>
    <cdr:to>
      <cdr:x>0.58286</cdr:x>
      <cdr:y>0.28993</cdr:y>
    </cdr:to>
    <cdr:sp macro="" textlink="">
      <cdr:nvSpPr>
        <cdr:cNvPr id="6" name="CuadroTexto 1">
          <a:extLst xmlns:a="http://schemas.openxmlformats.org/drawingml/2006/main">
            <a:ext uri="{FF2B5EF4-FFF2-40B4-BE49-F238E27FC236}">
              <a16:creationId xmlns:a16="http://schemas.microsoft.com/office/drawing/2014/main" id="{130F8135-D8D4-44DF-A620-B862380C80B6}"/>
            </a:ext>
          </a:extLst>
        </cdr:cNvPr>
        <cdr:cNvSpPr txBox="1"/>
      </cdr:nvSpPr>
      <cdr:spPr>
        <a:xfrm xmlns:a="http://schemas.openxmlformats.org/drawingml/2006/main">
          <a:off x="3435355" y="835079"/>
          <a:ext cx="392173" cy="340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400" dirty="0"/>
            <a:t>C</a:t>
          </a:r>
        </a:p>
      </cdr:txBody>
    </cdr:sp>
  </cdr:relSizeAnchor>
  <cdr:relSizeAnchor xmlns:cdr="http://schemas.openxmlformats.org/drawingml/2006/chartDrawing">
    <cdr:from>
      <cdr:x>0.62057</cdr:x>
      <cdr:y>0.22317</cdr:y>
    </cdr:from>
    <cdr:to>
      <cdr:x>0.68029</cdr:x>
      <cdr:y>0.30708</cdr:y>
    </cdr:to>
    <cdr:sp macro="" textlink="">
      <cdr:nvSpPr>
        <cdr:cNvPr id="7" name="CuadroTexto 1">
          <a:extLst xmlns:a="http://schemas.openxmlformats.org/drawingml/2006/main">
            <a:ext uri="{FF2B5EF4-FFF2-40B4-BE49-F238E27FC236}">
              <a16:creationId xmlns:a16="http://schemas.microsoft.com/office/drawing/2014/main" id="{3C177E46-1965-4AB8-957F-D9B30A99BDBB}"/>
            </a:ext>
          </a:extLst>
        </cdr:cNvPr>
        <cdr:cNvSpPr txBox="1"/>
      </cdr:nvSpPr>
      <cdr:spPr>
        <a:xfrm xmlns:a="http://schemas.openxmlformats.org/drawingml/2006/main">
          <a:off x="4075194" y="904611"/>
          <a:ext cx="392172" cy="340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400"/>
            <a:t>C</a:t>
          </a:r>
        </a:p>
      </cdr:txBody>
    </cdr:sp>
  </cdr:relSizeAnchor>
  <cdr:relSizeAnchor xmlns:cdr="http://schemas.openxmlformats.org/drawingml/2006/chartDrawing">
    <cdr:from>
      <cdr:x>0.71734</cdr:x>
      <cdr:y>0.21644</cdr:y>
    </cdr:from>
    <cdr:to>
      <cdr:x>0.77706</cdr:x>
      <cdr:y>0.30035</cdr:y>
    </cdr:to>
    <cdr:sp macro="" textlink="">
      <cdr:nvSpPr>
        <cdr:cNvPr id="8" name="CuadroTexto 1">
          <a:extLst xmlns:a="http://schemas.openxmlformats.org/drawingml/2006/main">
            <a:ext uri="{FF2B5EF4-FFF2-40B4-BE49-F238E27FC236}">
              <a16:creationId xmlns:a16="http://schemas.microsoft.com/office/drawing/2014/main" id="{8A478AF4-45D8-4B7A-B995-43615ECA3802}"/>
            </a:ext>
          </a:extLst>
        </cdr:cNvPr>
        <cdr:cNvSpPr txBox="1"/>
      </cdr:nvSpPr>
      <cdr:spPr>
        <a:xfrm xmlns:a="http://schemas.openxmlformats.org/drawingml/2006/main">
          <a:off x="4710683" y="877315"/>
          <a:ext cx="392172" cy="3401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400" dirty="0"/>
            <a:t>C</a:t>
          </a:r>
        </a:p>
      </cdr:txBody>
    </cdr:sp>
  </cdr:relSizeAnchor>
  <cdr:relSizeAnchor xmlns:cdr="http://schemas.openxmlformats.org/drawingml/2006/chartDrawing">
    <cdr:from>
      <cdr:x>0.81316</cdr:x>
      <cdr:y>0.21991</cdr:y>
    </cdr:from>
    <cdr:to>
      <cdr:x>0.87289</cdr:x>
      <cdr:y>0.30382</cdr:y>
    </cdr:to>
    <cdr:sp macro="" textlink="">
      <cdr:nvSpPr>
        <cdr:cNvPr id="9" name="CuadroTexto 1">
          <a:extLst xmlns:a="http://schemas.openxmlformats.org/drawingml/2006/main">
            <a:ext uri="{FF2B5EF4-FFF2-40B4-BE49-F238E27FC236}">
              <a16:creationId xmlns:a16="http://schemas.microsoft.com/office/drawing/2014/main" id="{C98FC6EC-FCF6-488F-823E-28088AE975FE}"/>
            </a:ext>
          </a:extLst>
        </cdr:cNvPr>
        <cdr:cNvSpPr txBox="1"/>
      </cdr:nvSpPr>
      <cdr:spPr>
        <a:xfrm xmlns:a="http://schemas.openxmlformats.org/drawingml/2006/main">
          <a:off x="5339896" y="891380"/>
          <a:ext cx="392237" cy="3401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600" dirty="0"/>
            <a:t>C</a:t>
          </a:r>
        </a:p>
      </cdr:txBody>
    </cdr:sp>
  </cdr:relSizeAnchor>
  <cdr:relSizeAnchor xmlns:cdr="http://schemas.openxmlformats.org/drawingml/2006/chartDrawing">
    <cdr:from>
      <cdr:x>0.90247</cdr:x>
      <cdr:y>0.24254</cdr:y>
    </cdr:from>
    <cdr:to>
      <cdr:x>0.95185</cdr:x>
      <cdr:y>0.32997</cdr:y>
    </cdr:to>
    <cdr:sp macro="" textlink="">
      <cdr:nvSpPr>
        <cdr:cNvPr id="10" name="CuadroTexto 1">
          <a:extLst xmlns:a="http://schemas.openxmlformats.org/drawingml/2006/main">
            <a:ext uri="{FF2B5EF4-FFF2-40B4-BE49-F238E27FC236}">
              <a16:creationId xmlns:a16="http://schemas.microsoft.com/office/drawing/2014/main" id="{C4786373-1592-4E2C-8168-9DE382D1C783}"/>
            </a:ext>
          </a:extLst>
        </cdr:cNvPr>
        <cdr:cNvSpPr txBox="1"/>
      </cdr:nvSpPr>
      <cdr:spPr>
        <a:xfrm xmlns:a="http://schemas.openxmlformats.org/drawingml/2006/main">
          <a:off x="5926383" y="983124"/>
          <a:ext cx="324288" cy="3543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x-none" sz="1600" dirty="0"/>
            <a:t>C</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a:xfrm>
            <a:off x="5332412" y="5883275"/>
            <a:ext cx="4324044" cy="365125"/>
          </a:xfrm>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6435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E7196C-4816-46D0-A7D3-FFD1AD244847}" type="datetimeFigureOut">
              <a:rPr lang="es-419" smtClean="0"/>
              <a:t>13/6/2018</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13743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4074589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275672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81940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60008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los estilos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20032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319794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322336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a:xfrm>
            <a:off x="10951856" y="5867131"/>
            <a:ext cx="551167" cy="365125"/>
          </a:xfrm>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67767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4E7196C-4816-46D0-A7D3-FFD1AD244847}" type="datetimeFigureOut">
              <a:rPr lang="es-419" smtClean="0"/>
              <a:t>13/6/2018</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37905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4E7196C-4816-46D0-A7D3-FFD1AD244847}" type="datetimeFigureOut">
              <a:rPr lang="es-419" smtClean="0"/>
              <a:t>13/6/2018</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327050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4E7196C-4816-46D0-A7D3-FFD1AD244847}" type="datetimeFigureOut">
              <a:rPr lang="es-419" smtClean="0"/>
              <a:t>13/6/2018</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56871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E7196C-4816-46D0-A7D3-FFD1AD244847}" type="datetimeFigureOut">
              <a:rPr lang="es-419" smtClean="0"/>
              <a:t>13/6/2018</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2147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7196C-4816-46D0-A7D3-FFD1AD244847}" type="datetimeFigureOut">
              <a:rPr lang="es-419" smtClean="0"/>
              <a:t>13/6/2018</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403627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E7196C-4816-46D0-A7D3-FFD1AD244847}" type="datetimeFigureOut">
              <a:rPr lang="es-419" smtClean="0"/>
              <a:t>13/6/2018</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23685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D4E7196C-4816-46D0-A7D3-FFD1AD244847}" type="datetimeFigureOut">
              <a:rPr lang="es-419" smtClean="0"/>
              <a:t>13/6/2018</a:t>
            </a:fld>
            <a:endParaRPr lang="es-419"/>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B471C8-AAA9-4B03-A302-EEC7CD5088D0}" type="slidenum">
              <a:rPr lang="es-419" smtClean="0"/>
              <a:t>‹Nº›</a:t>
            </a:fld>
            <a:endParaRPr lang="es-419"/>
          </a:p>
        </p:txBody>
      </p:sp>
    </p:spTree>
    <p:extLst>
      <p:ext uri="{BB962C8B-B14F-4D97-AF65-F5344CB8AC3E}">
        <p14:creationId xmlns:p14="http://schemas.microsoft.com/office/powerpoint/2010/main" val="163771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E7196C-4816-46D0-A7D3-FFD1AD244847}" type="datetimeFigureOut">
              <a:rPr lang="es-419" smtClean="0"/>
              <a:t>13/6/2018</a:t>
            </a:fld>
            <a:endParaRPr lang="es-419"/>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419"/>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B471C8-AAA9-4B03-A302-EEC7CD5088D0}" type="slidenum">
              <a:rPr lang="es-419" smtClean="0"/>
              <a:t>‹Nº›</a:t>
            </a:fld>
            <a:endParaRPr lang="es-419"/>
          </a:p>
        </p:txBody>
      </p:sp>
    </p:spTree>
    <p:extLst>
      <p:ext uri="{BB962C8B-B14F-4D97-AF65-F5344CB8AC3E}">
        <p14:creationId xmlns:p14="http://schemas.microsoft.com/office/powerpoint/2010/main" val="284636184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4B2BA27-4C8B-47E5-ABCE-13D54ADC51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700" y="331304"/>
            <a:ext cx="8173792" cy="1966585"/>
          </a:xfrm>
          <a:prstGeom prst="rect">
            <a:avLst/>
          </a:prstGeom>
        </p:spPr>
      </p:pic>
      <p:sp>
        <p:nvSpPr>
          <p:cNvPr id="7" name="Rectángulo 6">
            <a:extLst>
              <a:ext uri="{FF2B5EF4-FFF2-40B4-BE49-F238E27FC236}">
                <a16:creationId xmlns:a16="http://schemas.microsoft.com/office/drawing/2014/main" id="{8D2F98D9-9B72-491E-B7B3-E63BDBEC163C}"/>
              </a:ext>
            </a:extLst>
          </p:cNvPr>
          <p:cNvSpPr/>
          <p:nvPr/>
        </p:nvSpPr>
        <p:spPr>
          <a:xfrm>
            <a:off x="1962066" y="2918188"/>
            <a:ext cx="9515060" cy="3477875"/>
          </a:xfrm>
          <a:prstGeom prst="rect">
            <a:avLst/>
          </a:prstGeom>
        </p:spPr>
        <p:txBody>
          <a:bodyPr wrap="square">
            <a:spAutoFit/>
          </a:bodyPr>
          <a:lstStyle/>
          <a:p>
            <a:pPr algn="ctr"/>
            <a:r>
              <a:rPr lang="es-EC" sz="2000" b="1" dirty="0"/>
              <a:t>TEMA: </a:t>
            </a:r>
            <a:r>
              <a:rPr lang="en-US" sz="2000" b="1" dirty="0"/>
              <a:t> </a:t>
            </a:r>
            <a:r>
              <a:rPr lang="es-EC" sz="2000" dirty="0"/>
              <a:t>“</a:t>
            </a:r>
            <a:r>
              <a:rPr lang="es-EC" sz="2000" b="1" dirty="0"/>
              <a:t>EFECTO DEL COLOR E INTENSIDAD DE LUZ EN LA ETAPA DE POSTURA DE CODORNICES (</a:t>
            </a:r>
            <a:r>
              <a:rPr lang="es-EC" sz="2000" b="1" i="1" dirty="0" err="1"/>
              <a:t>Coturnix</a:t>
            </a:r>
            <a:r>
              <a:rPr lang="es-EC" sz="2000" b="1" i="1" dirty="0"/>
              <a:t> </a:t>
            </a:r>
            <a:r>
              <a:rPr lang="es-EC" sz="2000" b="1" i="1" dirty="0" err="1"/>
              <a:t>coturnix</a:t>
            </a:r>
            <a:r>
              <a:rPr lang="es-EC" sz="2000" b="1" dirty="0"/>
              <a:t>)”.</a:t>
            </a:r>
            <a:endParaRPr lang="es-419" sz="2000" dirty="0"/>
          </a:p>
          <a:p>
            <a:pPr algn="ctr"/>
            <a:r>
              <a:rPr lang="es-EC" sz="2000" dirty="0"/>
              <a:t>”. </a:t>
            </a:r>
            <a:br>
              <a:rPr lang="es-EC" sz="2000" dirty="0"/>
            </a:br>
            <a:br>
              <a:rPr lang="es-EC" sz="2000" dirty="0"/>
            </a:br>
            <a:r>
              <a:rPr lang="es-EC" sz="2000" b="1" dirty="0"/>
              <a:t>AUTOR: </a:t>
            </a:r>
            <a:r>
              <a:rPr lang="es-EC" sz="2000" dirty="0"/>
              <a:t>JOHN HENRRY GUTIÉRREZ JACHO</a:t>
            </a:r>
            <a:br>
              <a:rPr lang="en-US" sz="2000" dirty="0"/>
            </a:br>
            <a:r>
              <a:rPr lang="es-EC" sz="2000" dirty="0"/>
              <a:t> </a:t>
            </a:r>
            <a:br>
              <a:rPr lang="en-US" sz="2000" dirty="0"/>
            </a:br>
            <a:r>
              <a:rPr lang="es-EC" sz="2000" b="1" dirty="0"/>
              <a:t>DIRECTOR:</a:t>
            </a:r>
            <a:r>
              <a:rPr lang="es-EC" sz="2000" dirty="0"/>
              <a:t> Dr. IVÁN NARANJO SANTAMARÍA</a:t>
            </a:r>
            <a:br>
              <a:rPr lang="en-US" sz="2000" dirty="0"/>
            </a:br>
            <a:br>
              <a:rPr lang="en-US" sz="2000" dirty="0"/>
            </a:br>
            <a:r>
              <a:rPr lang="en-US" sz="2000" dirty="0"/>
              <a:t>SANTO DOMINGO </a:t>
            </a:r>
            <a:br>
              <a:rPr lang="en-US" sz="2000" dirty="0"/>
            </a:br>
            <a:r>
              <a:rPr lang="en-US" sz="2000" dirty="0"/>
              <a:t>2018</a:t>
            </a:r>
            <a:br>
              <a:rPr lang="en-US" sz="2000" dirty="0"/>
            </a:br>
            <a:endParaRPr lang="es-419" sz="2000" dirty="0"/>
          </a:p>
        </p:txBody>
      </p:sp>
    </p:spTree>
    <p:extLst>
      <p:ext uri="{BB962C8B-B14F-4D97-AF65-F5344CB8AC3E}">
        <p14:creationId xmlns:p14="http://schemas.microsoft.com/office/powerpoint/2010/main" val="490097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E716E41-8DE5-41D5-81ED-93CB5B87E028}"/>
              </a:ext>
            </a:extLst>
          </p:cNvPr>
          <p:cNvSpPr txBox="1">
            <a:spLocks/>
          </p:cNvSpPr>
          <p:nvPr/>
        </p:nvSpPr>
        <p:spPr>
          <a:xfrm>
            <a:off x="1552549" y="220765"/>
            <a:ext cx="10018713" cy="97181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effectLst>
                  <a:outerShdw blurRad="38100" dist="38100" dir="2700000" algn="tl">
                    <a:srgbClr val="000000">
                      <a:alpha val="43137"/>
                    </a:srgbClr>
                  </a:outerShdw>
                </a:effectLst>
              </a:rPr>
              <a:t>UNIDAD EXPERIMENTAL</a:t>
            </a:r>
            <a:endParaRPr lang="es-419" dirty="0">
              <a:effectLst>
                <a:outerShdw blurRad="38100" dist="38100" dir="2700000" algn="tl">
                  <a:srgbClr val="000000">
                    <a:alpha val="43137"/>
                  </a:srgbClr>
                </a:outerShdw>
              </a:effectLst>
            </a:endParaRPr>
          </a:p>
        </p:txBody>
      </p:sp>
      <p:cxnSp>
        <p:nvCxnSpPr>
          <p:cNvPr id="6" name="Conector recto de flecha 5">
            <a:extLst>
              <a:ext uri="{FF2B5EF4-FFF2-40B4-BE49-F238E27FC236}">
                <a16:creationId xmlns:a16="http://schemas.microsoft.com/office/drawing/2014/main" id="{4DD1DFDE-8988-456C-B3DA-D3A760F55397}"/>
              </a:ext>
            </a:extLst>
          </p:cNvPr>
          <p:cNvCxnSpPr>
            <a:cxnSpLocks/>
          </p:cNvCxnSpPr>
          <p:nvPr/>
        </p:nvCxnSpPr>
        <p:spPr>
          <a:xfrm flipH="1" flipV="1">
            <a:off x="4872252" y="2620371"/>
            <a:ext cx="1937981" cy="11600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6152" name="Picture 8" descr="20171206_174026.jpg">
            <a:extLst>
              <a:ext uri="{FF2B5EF4-FFF2-40B4-BE49-F238E27FC236}">
                <a16:creationId xmlns:a16="http://schemas.microsoft.com/office/drawing/2014/main" id="{D020BA38-A640-4DBE-A519-0992C15E5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242" y="1631329"/>
            <a:ext cx="5059683" cy="379476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content.fuio8-1.fna.fbcdn.net/v/t1.15752-9/35389725_2019530331392675_5037034552648794112_n.jpg?_nc_cat=0&amp;oh=edf6d018da3e1c549c19f00074cd9422&amp;oe=5BA63100">
            <a:extLst>
              <a:ext uri="{FF2B5EF4-FFF2-40B4-BE49-F238E27FC236}">
                <a16:creationId xmlns:a16="http://schemas.microsoft.com/office/drawing/2014/main" id="{1F3B2A5F-3DCC-4DDB-B065-BB92F7221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1454" y="1343200"/>
            <a:ext cx="2170822" cy="289443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de flecha 7">
            <a:extLst>
              <a:ext uri="{FF2B5EF4-FFF2-40B4-BE49-F238E27FC236}">
                <a16:creationId xmlns:a16="http://schemas.microsoft.com/office/drawing/2014/main" id="{CA89AE65-F4BC-44FB-8B13-C39DCC9E8207}"/>
              </a:ext>
            </a:extLst>
          </p:cNvPr>
          <p:cNvCxnSpPr>
            <a:cxnSpLocks/>
          </p:cNvCxnSpPr>
          <p:nvPr/>
        </p:nvCxnSpPr>
        <p:spPr>
          <a:xfrm flipV="1">
            <a:off x="2916835" y="1694832"/>
            <a:ext cx="1423322" cy="76202"/>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BBDDD569-4914-4FEF-A830-1A8BF6AE164E}"/>
              </a:ext>
            </a:extLst>
          </p:cNvPr>
          <p:cNvSpPr txBox="1"/>
          <p:nvPr/>
        </p:nvSpPr>
        <p:spPr>
          <a:xfrm>
            <a:off x="3193265" y="1295361"/>
            <a:ext cx="8055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a:t>40 cm</a:t>
            </a:r>
            <a:endParaRPr lang="es-419" dirty="0"/>
          </a:p>
        </p:txBody>
      </p:sp>
      <p:cxnSp>
        <p:nvCxnSpPr>
          <p:cNvPr id="17" name="Conector recto de flecha 16">
            <a:extLst>
              <a:ext uri="{FF2B5EF4-FFF2-40B4-BE49-F238E27FC236}">
                <a16:creationId xmlns:a16="http://schemas.microsoft.com/office/drawing/2014/main" id="{6AB35260-7713-4F5F-B2E9-9DA1E998E992}"/>
              </a:ext>
            </a:extLst>
          </p:cNvPr>
          <p:cNvCxnSpPr>
            <a:cxnSpLocks/>
          </p:cNvCxnSpPr>
          <p:nvPr/>
        </p:nvCxnSpPr>
        <p:spPr>
          <a:xfrm>
            <a:off x="2627690" y="1866426"/>
            <a:ext cx="0" cy="2371204"/>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19" name="CuadroTexto 18">
            <a:extLst>
              <a:ext uri="{FF2B5EF4-FFF2-40B4-BE49-F238E27FC236}">
                <a16:creationId xmlns:a16="http://schemas.microsoft.com/office/drawing/2014/main" id="{4B3CA48F-69CF-4188-8D2C-5D93EFFEF3CC}"/>
              </a:ext>
            </a:extLst>
          </p:cNvPr>
          <p:cNvSpPr txBox="1"/>
          <p:nvPr/>
        </p:nvSpPr>
        <p:spPr>
          <a:xfrm>
            <a:off x="1675949" y="2682363"/>
            <a:ext cx="8055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dirty="0"/>
              <a:t>70 cm</a:t>
            </a:r>
            <a:endParaRPr lang="es-419" dirty="0"/>
          </a:p>
        </p:txBody>
      </p:sp>
      <p:cxnSp>
        <p:nvCxnSpPr>
          <p:cNvPr id="22" name="Conector recto de flecha 21">
            <a:extLst>
              <a:ext uri="{FF2B5EF4-FFF2-40B4-BE49-F238E27FC236}">
                <a16:creationId xmlns:a16="http://schemas.microsoft.com/office/drawing/2014/main" id="{706E06AD-B09E-4F50-9FC1-058885E7D87D}"/>
              </a:ext>
            </a:extLst>
          </p:cNvPr>
          <p:cNvCxnSpPr>
            <a:cxnSpLocks/>
          </p:cNvCxnSpPr>
          <p:nvPr/>
        </p:nvCxnSpPr>
        <p:spPr>
          <a:xfrm>
            <a:off x="4406246" y="2181624"/>
            <a:ext cx="711661" cy="0"/>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24" name="CuadroTexto 23">
            <a:extLst>
              <a:ext uri="{FF2B5EF4-FFF2-40B4-BE49-F238E27FC236}">
                <a16:creationId xmlns:a16="http://schemas.microsoft.com/office/drawing/2014/main" id="{15B616AA-4CBC-4A3A-B40E-B4A73F1FD6A5}"/>
              </a:ext>
            </a:extLst>
          </p:cNvPr>
          <p:cNvSpPr txBox="1"/>
          <p:nvPr/>
        </p:nvSpPr>
        <p:spPr>
          <a:xfrm>
            <a:off x="5175104" y="2012347"/>
            <a:ext cx="1109822"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C" sz="1600" dirty="0"/>
              <a:t>h= 20 cm</a:t>
            </a:r>
            <a:endParaRPr lang="es-419" sz="1600" dirty="0"/>
          </a:p>
        </p:txBody>
      </p:sp>
      <p:sp>
        <p:nvSpPr>
          <p:cNvPr id="25" name="Rectángulo 24">
            <a:extLst>
              <a:ext uri="{FF2B5EF4-FFF2-40B4-BE49-F238E27FC236}">
                <a16:creationId xmlns:a16="http://schemas.microsoft.com/office/drawing/2014/main" id="{0E18835C-2202-46A4-9CFA-A879A7DA5556}"/>
              </a:ext>
            </a:extLst>
          </p:cNvPr>
          <p:cNvSpPr/>
          <p:nvPr/>
        </p:nvSpPr>
        <p:spPr>
          <a:xfrm>
            <a:off x="2205933" y="4349807"/>
            <a:ext cx="3785434" cy="2425664"/>
          </a:xfrm>
          <a:prstGeom prst="rect">
            <a:avLst/>
          </a:prstGeom>
          <a:effectLst>
            <a:reflection blurRad="6350" stA="50000" endA="275" endPos="40000" dist="101600" dir="5400000" sy="-100000" algn="bl" rotWithShape="0"/>
          </a:effectLst>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07000"/>
              </a:lnSpc>
              <a:spcBef>
                <a:spcPts val="200"/>
              </a:spcBef>
              <a:spcAft>
                <a:spcPts val="0"/>
              </a:spcAft>
            </a:pPr>
            <a:r>
              <a:rPr lang="es-ES" sz="1700" b="1" dirty="0">
                <a:latin typeface="Times New Roman" panose="02020603050405020304" pitchFamily="18" charset="0"/>
                <a:ea typeface="Times New Roman" panose="02020603050405020304" pitchFamily="18" charset="0"/>
                <a:cs typeface="Times New Roman" panose="02020603050405020304" pitchFamily="18" charset="0"/>
              </a:rPr>
              <a:t>Características de las UE</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Área de la unidad experimental :0,98 m</a:t>
            </a:r>
            <a:r>
              <a:rPr lang="es-ES" sz="1700"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Largo :70 cm 	</a:t>
            </a:r>
          </a:p>
          <a:p>
            <a:pPr>
              <a:lnSpc>
                <a:spcPct val="107000"/>
              </a:lnSpc>
              <a:spcAft>
                <a:spcPts val="8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Ancho :40 cm</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700" dirty="0">
                <a:latin typeface="Times New Roman" panose="02020603050405020304" pitchFamily="18" charset="0"/>
                <a:ea typeface="Calibri" panose="020F0502020204030204" pitchFamily="34" charset="0"/>
                <a:cs typeface="Times New Roman" panose="02020603050405020304" pitchFamily="18" charset="0"/>
              </a:rPr>
              <a:t>Forma de la UE :Rectangular (2 pisos)</a:t>
            </a:r>
            <a:endParaRPr lang="es-ES" sz="1700" dirty="0">
              <a:latin typeface="Calibri" panose="020F0502020204030204" pitchFamily="34" charset="0"/>
              <a:ea typeface="Calibri" panose="020F0502020204030204" pitchFamily="34" charset="0"/>
              <a:cs typeface="Times New Roman" panose="02020603050405020304" pitchFamily="18" charset="0"/>
            </a:endParaRPr>
          </a:p>
          <a:p>
            <a:r>
              <a:rPr lang="es-ES" sz="1700" dirty="0">
                <a:latin typeface="Times New Roman" panose="02020603050405020304" pitchFamily="18" charset="0"/>
                <a:ea typeface="Calibri" panose="020F0502020204030204" pitchFamily="34" charset="0"/>
              </a:rPr>
              <a:t>Pendiente del piso: 5% </a:t>
            </a:r>
          </a:p>
          <a:p>
            <a:r>
              <a:rPr lang="es-ES" sz="1700" dirty="0">
                <a:latin typeface="Times New Roman" panose="02020603050405020304" pitchFamily="18" charset="0"/>
              </a:rPr>
              <a:t>Área total del ensayo: 36,5 </a:t>
            </a:r>
            <a:r>
              <a:rPr lang="es-ES" sz="1700" dirty="0">
                <a:latin typeface="Times New Roman" panose="02020603050405020304" pitchFamily="18" charset="0"/>
                <a:ea typeface="Calibri" panose="020F0502020204030204" pitchFamily="34" charset="0"/>
                <a:cs typeface="Times New Roman" panose="02020603050405020304" pitchFamily="18" charset="0"/>
              </a:rPr>
              <a:t>m</a:t>
            </a:r>
            <a:r>
              <a:rPr lang="es-ES" sz="1700" baseline="30000" dirty="0">
                <a:latin typeface="Times New Roman" panose="02020603050405020304" pitchFamily="18" charset="0"/>
                <a:ea typeface="Calibri" panose="020F0502020204030204" pitchFamily="34" charset="0"/>
                <a:cs typeface="Times New Roman" panose="02020603050405020304" pitchFamily="18" charset="0"/>
              </a:rPr>
              <a:t>2</a:t>
            </a:r>
            <a:endParaRPr lang="es-ES" sz="1700" dirty="0"/>
          </a:p>
        </p:txBody>
      </p:sp>
    </p:spTree>
    <p:extLst>
      <p:ext uri="{BB962C8B-B14F-4D97-AF65-F5344CB8AC3E}">
        <p14:creationId xmlns:p14="http://schemas.microsoft.com/office/powerpoint/2010/main" val="197657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26B603B-3847-4A05-ACF1-C357354387F2}"/>
              </a:ext>
            </a:extLst>
          </p:cNvPr>
          <p:cNvSpPr txBox="1">
            <a:spLocks/>
          </p:cNvSpPr>
          <p:nvPr/>
        </p:nvSpPr>
        <p:spPr>
          <a:xfrm>
            <a:off x="1552549" y="382137"/>
            <a:ext cx="10018713" cy="751224"/>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effectLst>
                  <a:outerShdw blurRad="38100" dist="38100" dir="2700000" algn="tl">
                    <a:srgbClr val="000000">
                      <a:alpha val="43137"/>
                    </a:srgbClr>
                  </a:outerShdw>
                </a:effectLst>
              </a:rPr>
              <a:t>VARIABLES A EVALUAR </a:t>
            </a:r>
            <a:endParaRPr lang="es-419"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0CBDF47-D2B5-49A5-825A-22F1A47A1B15}"/>
              </a:ext>
            </a:extLst>
          </p:cNvPr>
          <p:cNvSpPr txBox="1"/>
          <p:nvPr/>
        </p:nvSpPr>
        <p:spPr>
          <a:xfrm>
            <a:off x="1552549" y="1384599"/>
            <a:ext cx="2882974"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C" sz="2000" dirty="0">
                <a:latin typeface="+mj-lt"/>
              </a:rPr>
              <a:t>Consumo de Concentrado</a:t>
            </a:r>
            <a:endParaRPr lang="es-419" sz="2000" dirty="0">
              <a:latin typeface="+mj-lt"/>
            </a:endParaRPr>
          </a:p>
        </p:txBody>
      </p:sp>
      <p:sp>
        <p:nvSpPr>
          <p:cNvPr id="6" name="CuadroTexto 5">
            <a:extLst>
              <a:ext uri="{FF2B5EF4-FFF2-40B4-BE49-F238E27FC236}">
                <a16:creationId xmlns:a16="http://schemas.microsoft.com/office/drawing/2014/main" id="{2D3E1AD4-25FA-4489-BCA2-BFBC56EE61B9}"/>
              </a:ext>
            </a:extLst>
          </p:cNvPr>
          <p:cNvSpPr txBox="1"/>
          <p:nvPr/>
        </p:nvSpPr>
        <p:spPr>
          <a:xfrm>
            <a:off x="5021354" y="1384599"/>
            <a:ext cx="2498562"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dirty="0" err="1">
                <a:latin typeface="+mj-lt"/>
              </a:rPr>
              <a:t>N°</a:t>
            </a:r>
            <a:r>
              <a:rPr lang="es-EC" sz="2000" dirty="0">
                <a:latin typeface="+mj-lt"/>
              </a:rPr>
              <a:t> huevos por semana</a:t>
            </a:r>
            <a:endParaRPr lang="es-419" sz="2000" dirty="0">
              <a:latin typeface="+mj-lt"/>
            </a:endParaRPr>
          </a:p>
        </p:txBody>
      </p:sp>
      <p:pic>
        <p:nvPicPr>
          <p:cNvPr id="7170" name="Picture 2" descr="20171222_155707.jpg">
            <a:extLst>
              <a:ext uri="{FF2B5EF4-FFF2-40B4-BE49-F238E27FC236}">
                <a16:creationId xmlns:a16="http://schemas.microsoft.com/office/drawing/2014/main" id="{916EA9BB-A1AD-41AA-964E-6C19F7333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677" y="2035947"/>
            <a:ext cx="2290718" cy="2627194"/>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8999F384-76FC-402D-A0D4-5F860A13C701}"/>
              </a:ext>
            </a:extLst>
          </p:cNvPr>
          <p:cNvSpPr/>
          <p:nvPr/>
        </p:nvSpPr>
        <p:spPr>
          <a:xfrm>
            <a:off x="1428128" y="4914379"/>
            <a:ext cx="2882974" cy="646331"/>
          </a:xfrm>
          <a:prstGeom prst="rect">
            <a:avLst/>
          </a:prstGeom>
        </p:spPr>
        <p:txBody>
          <a:bodyPr wrap="square">
            <a:spAutoFit/>
          </a:bodyPr>
          <a:lstStyle/>
          <a:p>
            <a:pPr algn="ctr"/>
            <a:r>
              <a:rPr lang="es-ES" dirty="0">
                <a:latin typeface="Times New Roman" panose="02020603050405020304" pitchFamily="18" charset="0"/>
                <a:ea typeface="Times New Roman" panose="02020603050405020304" pitchFamily="18" charset="0"/>
              </a:rPr>
              <a:t>225 g de pienso (25 g/ave)</a:t>
            </a:r>
          </a:p>
          <a:p>
            <a:pPr algn="ctr"/>
            <a:r>
              <a:rPr lang="es-ES" dirty="0">
                <a:latin typeface="Times New Roman" panose="02020603050405020304" pitchFamily="18" charset="0"/>
                <a:ea typeface="Times New Roman" panose="02020603050405020304" pitchFamily="18" charset="0"/>
              </a:rPr>
              <a:t>(7:00 am /14:30 pm)</a:t>
            </a:r>
            <a:endParaRPr lang="es-419" dirty="0"/>
          </a:p>
        </p:txBody>
      </p:sp>
      <p:pic>
        <p:nvPicPr>
          <p:cNvPr id="7172" name="Picture 4" descr="https://scontent.fuio8-1.fna.fbcdn.net/v/t1.15752-9/s2048x2048/35229030_2021428931202815_8196371122166431744_n.jpg?_nc_cat=0&amp;_nc_eui2=AeHuaX6ezuWLYbYN8Kpj7cdHukL8rfiFtnr8LY1P5RHbL8MldYTkYzsgQPUWyFSSX6uF4W-7GvGsxSnHbJsO-PNviO7apdaEi55ceQhSOu726g&amp;oh=a20dede8930635fe998aee16db4c0abf&amp;oe=5BAC596F">
            <a:extLst>
              <a:ext uri="{FF2B5EF4-FFF2-40B4-BE49-F238E27FC236}">
                <a16:creationId xmlns:a16="http://schemas.microsoft.com/office/drawing/2014/main" id="{0BC09748-4770-449B-A83A-CD61605DB7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572"/>
          <a:stretch/>
        </p:blipFill>
        <p:spPr bwMode="auto">
          <a:xfrm>
            <a:off x="4905351" y="2035947"/>
            <a:ext cx="2723748" cy="262719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34F53253-177C-4161-A68A-2BC627A56264}"/>
              </a:ext>
            </a:extLst>
          </p:cNvPr>
          <p:cNvSpPr txBox="1"/>
          <p:nvPr/>
        </p:nvSpPr>
        <p:spPr>
          <a:xfrm>
            <a:off x="8831354" y="1384599"/>
            <a:ext cx="2498562"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dirty="0">
                <a:latin typeface="+mj-lt"/>
              </a:rPr>
              <a:t>Peso de huevos </a:t>
            </a:r>
            <a:endParaRPr lang="es-419" sz="2000" dirty="0">
              <a:latin typeface="+mj-lt"/>
            </a:endParaRPr>
          </a:p>
        </p:txBody>
      </p:sp>
      <p:pic>
        <p:nvPicPr>
          <p:cNvPr id="7174" name="Picture 6" descr="20171226_123335.jpg">
            <a:extLst>
              <a:ext uri="{FF2B5EF4-FFF2-40B4-BE49-F238E27FC236}">
                <a16:creationId xmlns:a16="http://schemas.microsoft.com/office/drawing/2014/main" id="{0DC3E376-84A9-4300-9637-018E30F5A2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9669" y="2035947"/>
            <a:ext cx="2132512" cy="26271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12996752-5F57-45A5-B897-95A5B62960EE}"/>
              </a:ext>
            </a:extLst>
          </p:cNvPr>
          <p:cNvSpPr/>
          <p:nvPr/>
        </p:nvSpPr>
        <p:spPr>
          <a:xfrm>
            <a:off x="4825738" y="4919396"/>
            <a:ext cx="2882974" cy="646331"/>
          </a:xfrm>
          <a:prstGeom prst="rect">
            <a:avLst/>
          </a:prstGeom>
        </p:spPr>
        <p:txBody>
          <a:bodyPr wrap="square">
            <a:spAutoFit/>
          </a:bodyPr>
          <a:lstStyle/>
          <a:p>
            <a:pPr algn="ctr"/>
            <a:r>
              <a:rPr lang="es-ES" dirty="0">
                <a:latin typeface="Times New Roman" panose="02020603050405020304" pitchFamily="18" charset="0"/>
                <a:ea typeface="Times New Roman" panose="02020603050405020304" pitchFamily="18" charset="0"/>
              </a:rPr>
              <a:t>Recolección</a:t>
            </a:r>
          </a:p>
          <a:p>
            <a:pPr algn="ctr"/>
            <a:r>
              <a:rPr lang="es-ES" dirty="0">
                <a:latin typeface="Times New Roman" panose="02020603050405020304" pitchFamily="18" charset="0"/>
                <a:ea typeface="Times New Roman" panose="02020603050405020304" pitchFamily="18" charset="0"/>
              </a:rPr>
              <a:t> (7:00 am y 18:00 pm)</a:t>
            </a:r>
            <a:endParaRPr lang="es-419" dirty="0"/>
          </a:p>
        </p:txBody>
      </p:sp>
      <p:sp>
        <p:nvSpPr>
          <p:cNvPr id="13" name="Rectángulo 12">
            <a:extLst>
              <a:ext uri="{FF2B5EF4-FFF2-40B4-BE49-F238E27FC236}">
                <a16:creationId xmlns:a16="http://schemas.microsoft.com/office/drawing/2014/main" id="{4AF95ECC-2FA5-482D-BD5C-53FBCCDB038B}"/>
              </a:ext>
            </a:extLst>
          </p:cNvPr>
          <p:cNvSpPr/>
          <p:nvPr/>
        </p:nvSpPr>
        <p:spPr>
          <a:xfrm>
            <a:off x="8446942" y="4914379"/>
            <a:ext cx="2882974" cy="646331"/>
          </a:xfrm>
          <a:prstGeom prst="rect">
            <a:avLst/>
          </a:prstGeom>
        </p:spPr>
        <p:txBody>
          <a:bodyPr wrap="square">
            <a:spAutoFit/>
          </a:bodyPr>
          <a:lstStyle/>
          <a:p>
            <a:pPr algn="ctr"/>
            <a:r>
              <a:rPr lang="es-ES" dirty="0">
                <a:latin typeface="Times New Roman" panose="02020603050405020304" pitchFamily="18" charset="0"/>
                <a:ea typeface="Times New Roman" panose="02020603050405020304" pitchFamily="18" charset="0"/>
              </a:rPr>
              <a:t>Promedio 10 huevos / UE</a:t>
            </a:r>
          </a:p>
          <a:p>
            <a:pPr algn="ctr"/>
            <a:r>
              <a:rPr lang="es-ES" dirty="0">
                <a:latin typeface="Times New Roman" panose="02020603050405020304" pitchFamily="18" charset="0"/>
              </a:rPr>
              <a:t>cada día</a:t>
            </a:r>
            <a:endParaRPr lang="es-419" dirty="0"/>
          </a:p>
        </p:txBody>
      </p:sp>
      <p:pic>
        <p:nvPicPr>
          <p:cNvPr id="8" name="Imagen 7">
            <a:extLst>
              <a:ext uri="{FF2B5EF4-FFF2-40B4-BE49-F238E27FC236}">
                <a16:creationId xmlns:a16="http://schemas.microsoft.com/office/drawing/2014/main" id="{2089E18E-6310-4EEC-B7A4-01BBB659155B}"/>
              </a:ext>
            </a:extLst>
          </p:cNvPr>
          <p:cNvPicPr>
            <a:picLocks noChangeAspect="1"/>
          </p:cNvPicPr>
          <p:nvPr/>
        </p:nvPicPr>
        <p:blipFill rotWithShape="1">
          <a:blip r:embed="rId5"/>
          <a:srcRect r="26401"/>
          <a:stretch/>
        </p:blipFill>
        <p:spPr>
          <a:xfrm>
            <a:off x="8302864" y="2022521"/>
            <a:ext cx="1457587" cy="2640619"/>
          </a:xfrm>
          <a:prstGeom prst="rect">
            <a:avLst/>
          </a:prstGeom>
        </p:spPr>
      </p:pic>
    </p:spTree>
    <p:extLst>
      <p:ext uri="{BB962C8B-B14F-4D97-AF65-F5344CB8AC3E}">
        <p14:creationId xmlns:p14="http://schemas.microsoft.com/office/powerpoint/2010/main" val="243277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0DDE20-C6B6-4F67-A3FF-390A8FC7B548}"/>
              </a:ext>
            </a:extLst>
          </p:cNvPr>
          <p:cNvSpPr txBox="1"/>
          <p:nvPr/>
        </p:nvSpPr>
        <p:spPr>
          <a:xfrm>
            <a:off x="1743616" y="991568"/>
            <a:ext cx="2200585"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dirty="0">
                <a:latin typeface="+mj-lt"/>
              </a:rPr>
              <a:t>Índice Morfológico </a:t>
            </a:r>
            <a:endParaRPr lang="es-419" sz="2000" dirty="0">
              <a:latin typeface="+mj-lt"/>
            </a:endParaRPr>
          </a:p>
        </p:txBody>
      </p:sp>
      <p:pic>
        <p:nvPicPr>
          <p:cNvPr id="9218" name="Picture 2" descr="https://scontent.fuio8-1.fna.fbcdn.net/v/t1.15752-9/35435972_2021470394532002_8899526073897713664_n.jpg?_nc_cat=0&amp;_nc_eui2=AeE_lHnUm7oM_V0dU05tvAz0acyDTiLtK6xKEkWJX4DGY8j2zAePjY0diUtRNJXsuwoYdhGd9oDwTWGH_nHcD_UFzwCqvvAIOlzCzSJe1Ygj3A&amp;oh=58611b7ececf7e90ccb7ac9d815b974a&amp;oe=5BB10519">
            <a:extLst>
              <a:ext uri="{FF2B5EF4-FFF2-40B4-BE49-F238E27FC236}">
                <a16:creationId xmlns:a16="http://schemas.microsoft.com/office/drawing/2014/main" id="{343B272A-7B0C-4C52-9F08-BA1B4CA8C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616" y="1623887"/>
            <a:ext cx="2092960" cy="265448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6E070F98-7156-4B53-8007-6430313E995C}"/>
              </a:ext>
            </a:extLst>
          </p:cNvPr>
          <p:cNvSpPr txBox="1">
            <a:spLocks/>
          </p:cNvSpPr>
          <p:nvPr/>
        </p:nvSpPr>
        <p:spPr>
          <a:xfrm>
            <a:off x="1552549" y="131562"/>
            <a:ext cx="10018713" cy="627797"/>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effectLst>
                  <a:outerShdw blurRad="38100" dist="38100" dir="2700000" algn="tl">
                    <a:srgbClr val="000000">
                      <a:alpha val="43137"/>
                    </a:srgbClr>
                  </a:outerShdw>
                </a:effectLst>
              </a:rPr>
              <a:t>VARIABLES A EVALUAR </a:t>
            </a:r>
            <a:endParaRPr lang="es-419" sz="36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8682CF29-D960-4060-8A21-5FDC0BB67115}"/>
              </a:ext>
            </a:extLst>
          </p:cNvPr>
          <p:cNvSpPr/>
          <p:nvPr/>
        </p:nvSpPr>
        <p:spPr>
          <a:xfrm>
            <a:off x="1552549" y="4418505"/>
            <a:ext cx="3799269" cy="1323504"/>
          </a:xfrm>
          <a:prstGeom prst="rect">
            <a:avLst/>
          </a:prstGeom>
        </p:spPr>
        <p:txBody>
          <a:bodyPr wrap="square">
            <a:spAutoFit/>
          </a:bodyPr>
          <a:lstStyle/>
          <a:p>
            <a:pPr algn="just">
              <a:lnSpc>
                <a:spcPct val="200000"/>
              </a:lnSpc>
              <a:spcAft>
                <a:spcPts val="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IM %        = (L/A) x 100</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L         = M</a:t>
            </a:r>
            <a:r>
              <a:rPr lang="es-EC" sz="1400" dirty="0">
                <a:latin typeface="Times New Roman" panose="02020603050405020304" pitchFamily="18" charset="0"/>
                <a:ea typeface="Times New Roman" panose="02020603050405020304" pitchFamily="18" charset="0"/>
              </a:rPr>
              <a:t>edición longitudinal</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A         = </a:t>
            </a:r>
            <a:r>
              <a:rPr lang="es-EC" sz="1400" dirty="0">
                <a:latin typeface="Times New Roman" panose="02020603050405020304" pitchFamily="18" charset="0"/>
                <a:ea typeface="Calibri" panose="020F0502020204030204" pitchFamily="34" charset="0"/>
                <a:cs typeface="Times New Roman" panose="02020603050405020304" pitchFamily="18" charset="0"/>
              </a:rPr>
              <a:t>A</a:t>
            </a:r>
            <a:r>
              <a:rPr lang="es-EC" sz="1400" dirty="0">
                <a:latin typeface="Times New Roman" panose="02020603050405020304" pitchFamily="18" charset="0"/>
                <a:ea typeface="Times New Roman" panose="02020603050405020304" pitchFamily="18" charset="0"/>
              </a:rPr>
              <a:t>ncho en línea ecuatorial</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59F0C9F5-C19E-4F80-9671-284518BE4032}"/>
              </a:ext>
            </a:extLst>
          </p:cNvPr>
          <p:cNvSpPr txBox="1"/>
          <p:nvPr/>
        </p:nvSpPr>
        <p:spPr>
          <a:xfrm>
            <a:off x="4995707" y="991568"/>
            <a:ext cx="2200585"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dirty="0">
                <a:latin typeface="+mj-lt"/>
              </a:rPr>
              <a:t>Peso Corporal </a:t>
            </a:r>
            <a:endParaRPr lang="es-419" sz="2000" dirty="0">
              <a:latin typeface="+mj-lt"/>
            </a:endParaRPr>
          </a:p>
        </p:txBody>
      </p:sp>
      <p:pic>
        <p:nvPicPr>
          <p:cNvPr id="9220" name="Picture 4" descr="https://scontent.fuio8-1.fna.fbcdn.net/v/t1.15752-9/35628719_2021498327862542_3128703054581334016_n.jpg?_nc_cat=0&amp;_nc_eui2=AeFjOE9zKg7--SNU_kfotvPRNfYzIfu2p5Z_UvBFVDki5u732JEtp69lEYLYMf71xbVVuLa2jggzoBUFngRhhKEboV0SCdmfZnfRmuw07WtFQQ&amp;oh=18177de0ee406c07080adc92fe203ba4&amp;oe=5BB9FF3F">
            <a:extLst>
              <a:ext uri="{FF2B5EF4-FFF2-40B4-BE49-F238E27FC236}">
                <a16:creationId xmlns:a16="http://schemas.microsoft.com/office/drawing/2014/main" id="{185EAC97-121D-45C0-8096-E495BB11D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55" r="13798"/>
          <a:stretch/>
        </p:blipFill>
        <p:spPr bwMode="auto">
          <a:xfrm>
            <a:off x="4616330" y="1623885"/>
            <a:ext cx="1621917" cy="265448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content.fuio8-1.fna.fbcdn.net/v/t1.15752-9/35476222_2021497827862592_4393695619038838784_n.jpg?_nc_cat=0&amp;_nc_eui2=AeHZ-xrd6uzE-VFku93q7ZO-L3du7C9qSu0h1sxh91fazj1P_d4aPCPxiE8PKx1ey7y4ibYkftbWVRBQ38FxLUm0oYKY61CA15W1v2vGlibrMg&amp;oh=83cebef490a50e83b8562a4a3472d26f&amp;oe=5BBBEC34">
            <a:extLst>
              <a:ext uri="{FF2B5EF4-FFF2-40B4-BE49-F238E27FC236}">
                <a16:creationId xmlns:a16="http://schemas.microsoft.com/office/drawing/2014/main" id="{A45E7B5D-26FB-4894-A928-77678CB76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247" y="1623886"/>
            <a:ext cx="1184630" cy="2654489"/>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DE859568-BF65-4C53-A73B-50BA99FEB70C}"/>
              </a:ext>
            </a:extLst>
          </p:cNvPr>
          <p:cNvSpPr txBox="1"/>
          <p:nvPr/>
        </p:nvSpPr>
        <p:spPr>
          <a:xfrm>
            <a:off x="8764764" y="991568"/>
            <a:ext cx="2200585"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dirty="0">
                <a:latin typeface="+mj-lt"/>
              </a:rPr>
              <a:t>Mortalidad</a:t>
            </a:r>
            <a:endParaRPr lang="es-419" sz="2000" dirty="0">
              <a:latin typeface="+mj-lt"/>
            </a:endParaRPr>
          </a:p>
        </p:txBody>
      </p:sp>
      <p:pic>
        <p:nvPicPr>
          <p:cNvPr id="9224" name="Picture 8" descr="https://scontent.fuio8-1.fna.fbcdn.net/v/t1.15752-9/35464249_2021506431195065_6730697791351291904_n.jpg?_nc_cat=0&amp;_nc_eui2=AeGO3ZR0SOg9N1Tu4st1y_9CmPm7sIe2C8rrwMGr3Z8oBnAE_WN-yAsbefAD4EkiE97w_LXH0PtRKeavx31OhkD9RIgSr3khq-c_JDEcczuReQ&amp;oh=9b763d5d98cc0a31ea934a3b41b2dca5&amp;oe=5BAFBB80">
            <a:extLst>
              <a:ext uri="{FF2B5EF4-FFF2-40B4-BE49-F238E27FC236}">
                <a16:creationId xmlns:a16="http://schemas.microsoft.com/office/drawing/2014/main" id="{03D3C52B-2F11-4A6B-A7A4-87CD6446E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4763" y="1623885"/>
            <a:ext cx="1990867" cy="26544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3" name="Rectángulo 12">
                <a:extLst>
                  <a:ext uri="{FF2B5EF4-FFF2-40B4-BE49-F238E27FC236}">
                    <a16:creationId xmlns:a16="http://schemas.microsoft.com/office/drawing/2014/main" id="{99D10B1E-89C3-44A4-9AC9-9D80760129AE}"/>
                  </a:ext>
                </a:extLst>
              </p:cNvPr>
              <p:cNvSpPr/>
              <p:nvPr/>
            </p:nvSpPr>
            <p:spPr>
              <a:xfrm>
                <a:off x="8015784" y="4418505"/>
                <a:ext cx="3698544" cy="1007071"/>
              </a:xfrm>
              <a:prstGeom prst="rect">
                <a:avLst/>
              </a:prstGeom>
            </p:spPr>
            <p:txBody>
              <a:bodyPr wrap="square">
                <a:spAutoFit/>
              </a:bodyPr>
              <a:lstStyle/>
              <a:p>
                <a:pPr algn="just">
                  <a:lnSpc>
                    <a:spcPct val="200000"/>
                  </a:lnSpc>
                  <a:spcAft>
                    <a:spcPts val="0"/>
                  </a:spcAft>
                </a:pPr>
                <a:r>
                  <a:rPr lang="es-ES" sz="1400" dirty="0">
                    <a:latin typeface="Times New Roman" panose="02020603050405020304" pitchFamily="18" charset="0"/>
                    <a:ea typeface="Calibri" panose="020F0502020204030204" pitchFamily="34" charset="0"/>
                    <a:cs typeface="Times New Roman" panose="02020603050405020304" pitchFamily="18" charset="0"/>
                  </a:rPr>
                  <a:t>Mortalidad %= </a:t>
                </a:r>
                <a14:m>
                  <m:oMath xmlns:m="http://schemas.openxmlformats.org/officeDocument/2006/math">
                    <m:f>
                      <m:fPr>
                        <m:ctrlPr>
                          <a:rPr lang="es-ES" sz="1500" i="1" smtClean="0">
                            <a:latin typeface="Cambria Math" panose="02040503050406030204" pitchFamily="18" charset="0"/>
                            <a:cs typeface="Times New Roman" panose="02020603050405020304" pitchFamily="18" charset="0"/>
                          </a:rPr>
                        </m:ctrlPr>
                      </m:fPr>
                      <m:num>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aves</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muertas</m:t>
                        </m:r>
                      </m:num>
                      <m:den>
                        <m:eqArr>
                          <m:eqArrPr>
                            <m:ctrlPr>
                              <a:rPr lang="es-ES" sz="1500" dirty="0">
                                <a:latin typeface="Cambria Math" panose="02040503050406030204" pitchFamily="18" charset="0"/>
                                <a:ea typeface="Calibri" panose="020F0502020204030204" pitchFamily="34" charset="0"/>
                                <a:cs typeface="Times New Roman" panose="02020603050405020304" pitchFamily="18" charset="0"/>
                              </a:rPr>
                            </m:ctrlPr>
                          </m:eqArrPr>
                          <m:e/>
                          <m:e>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N</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aves</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de</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aves</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 </m:t>
                            </m:r>
                            <m:r>
                              <m:rPr>
                                <m:nor/>
                              </m:rPr>
                              <a:rPr lang="es-ES" sz="1500" dirty="0">
                                <a:latin typeface="Times New Roman" panose="02020603050405020304" pitchFamily="18" charset="0"/>
                                <a:ea typeface="Calibri" panose="020F0502020204030204" pitchFamily="34" charset="0"/>
                                <a:cs typeface="Times New Roman" panose="02020603050405020304" pitchFamily="18" charset="0"/>
                              </a:rPr>
                              <m:t>iniciales</m:t>
                            </m:r>
                          </m:e>
                        </m:eqArr>
                      </m:den>
                    </m:f>
                    <m:r>
                      <a:rPr lang="es-EC" sz="1500" b="0" i="0" smtClean="0">
                        <a:latin typeface="Cambria Math" panose="02040503050406030204" pitchFamily="18" charset="0"/>
                        <a:cs typeface="Times New Roman" panose="02020603050405020304" pitchFamily="18" charset="0"/>
                      </a:rPr>
                      <m:t>∗100</m:t>
                    </m:r>
                  </m:oMath>
                </a14:m>
                <a:r>
                  <a:rPr lang="es-ES" sz="1400" dirty="0">
                    <a:latin typeface="Times New Roman" panose="02020603050405020304" pitchFamily="18" charset="0"/>
                    <a:ea typeface="Calibri" panose="020F0502020204030204" pitchFamily="34" charset="0"/>
                    <a:cs typeface="Times New Roman" panose="02020603050405020304" pitchFamily="18" charset="0"/>
                  </a:rPr>
                  <a:t> </a:t>
                </a:r>
                <a:endParaRPr lang="es-ES" sz="12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Rectángulo 12">
                <a:extLst>
                  <a:ext uri="{FF2B5EF4-FFF2-40B4-BE49-F238E27FC236}">
                    <a16:creationId xmlns:a16="http://schemas.microsoft.com/office/drawing/2014/main" id="{99D10B1E-89C3-44A4-9AC9-9D80760129AE}"/>
                  </a:ext>
                </a:extLst>
              </p:cNvPr>
              <p:cNvSpPr>
                <a:spLocks noRot="1" noChangeAspect="1" noMove="1" noResize="1" noEditPoints="1" noAdjustHandles="1" noChangeArrowheads="1" noChangeShapeType="1" noTextEdit="1"/>
              </p:cNvSpPr>
              <p:nvPr/>
            </p:nvSpPr>
            <p:spPr>
              <a:xfrm>
                <a:off x="8015784" y="4418505"/>
                <a:ext cx="3698544" cy="1007071"/>
              </a:xfrm>
              <a:prstGeom prst="rect">
                <a:avLst/>
              </a:prstGeom>
              <a:blipFill>
                <a:blip r:embed="rId6"/>
                <a:stretch>
                  <a:fillRect l="-494" b="-1818"/>
                </a:stretch>
              </a:blipFill>
            </p:spPr>
            <p:txBody>
              <a:bodyPr/>
              <a:lstStyle/>
              <a:p>
                <a:r>
                  <a:rPr lang="es-419">
                    <a:noFill/>
                  </a:rPr>
                  <a:t> </a:t>
                </a:r>
              </a:p>
            </p:txBody>
          </p:sp>
        </mc:Fallback>
      </mc:AlternateContent>
      <p:sp>
        <p:nvSpPr>
          <p:cNvPr id="14" name="Rectángulo 13">
            <a:extLst>
              <a:ext uri="{FF2B5EF4-FFF2-40B4-BE49-F238E27FC236}">
                <a16:creationId xmlns:a16="http://schemas.microsoft.com/office/drawing/2014/main" id="{22CF45EF-D29A-4795-856F-E90867E033EF}"/>
              </a:ext>
            </a:extLst>
          </p:cNvPr>
          <p:cNvSpPr/>
          <p:nvPr/>
        </p:nvSpPr>
        <p:spPr>
          <a:xfrm>
            <a:off x="4539903" y="4496569"/>
            <a:ext cx="2882974" cy="369332"/>
          </a:xfrm>
          <a:prstGeom prst="rect">
            <a:avLst/>
          </a:prstGeom>
        </p:spPr>
        <p:txBody>
          <a:bodyPr wrap="square">
            <a:spAutoFit/>
          </a:bodyPr>
          <a:lstStyle/>
          <a:p>
            <a:pPr algn="ctr"/>
            <a:r>
              <a:rPr lang="es-ES" dirty="0">
                <a:latin typeface="Times New Roman" panose="02020603050405020304" pitchFamily="18" charset="0"/>
                <a:ea typeface="Times New Roman" panose="02020603050405020304" pitchFamily="18" charset="0"/>
              </a:rPr>
              <a:t>Pesado 1 vez/ semana</a:t>
            </a:r>
          </a:p>
        </p:txBody>
      </p:sp>
      <p:sp>
        <p:nvSpPr>
          <p:cNvPr id="15" name="CuadroTexto 14">
            <a:extLst>
              <a:ext uri="{FF2B5EF4-FFF2-40B4-BE49-F238E27FC236}">
                <a16:creationId xmlns:a16="http://schemas.microsoft.com/office/drawing/2014/main" id="{5C7CF1B7-8B7C-4408-B0DB-7064D7EB9E53}"/>
              </a:ext>
            </a:extLst>
          </p:cNvPr>
          <p:cNvSpPr txBox="1"/>
          <p:nvPr/>
        </p:nvSpPr>
        <p:spPr>
          <a:xfrm>
            <a:off x="4539903" y="5584330"/>
            <a:ext cx="2882974" cy="400110"/>
          </a:xfrm>
          <a:prstGeom prst="rect">
            <a:avLst/>
          </a:prstGeom>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sz="2000" dirty="0">
                <a:latin typeface="+mj-lt"/>
              </a:rPr>
              <a:t>Evaluación Económica</a:t>
            </a:r>
            <a:endParaRPr lang="es-419" sz="2000" dirty="0">
              <a:latin typeface="+mj-lt"/>
            </a:endParaRPr>
          </a:p>
        </p:txBody>
      </p:sp>
    </p:spTree>
    <p:extLst>
      <p:ext uri="{BB962C8B-B14F-4D97-AF65-F5344CB8AC3E}">
        <p14:creationId xmlns:p14="http://schemas.microsoft.com/office/powerpoint/2010/main" val="257536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8182DCD-C765-4DAA-BAAA-B75489FD4572}"/>
              </a:ext>
            </a:extLst>
          </p:cNvPr>
          <p:cNvSpPr txBox="1">
            <a:spLocks/>
          </p:cNvSpPr>
          <p:nvPr/>
        </p:nvSpPr>
        <p:spPr>
          <a:xfrm>
            <a:off x="1484310" y="367842"/>
            <a:ext cx="10018713" cy="860006"/>
          </a:xfrm>
          <a:prstGeom prst="rect">
            <a:avLst/>
          </a:prstGeom>
          <a:effectLst/>
        </p:spPr>
        <p:txBody>
          <a:bodyPr vert="horz" lIns="91440" tIns="45720" rIns="91440" bIns="45720" rtlCol="0" anchor="ctr">
            <a:normAutofit fontScale="8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effectLst>
                  <a:outerShdw blurRad="38100" dist="38100" dir="2700000" algn="tl">
                    <a:srgbClr val="000000">
                      <a:alpha val="43137"/>
                    </a:srgbClr>
                  </a:outerShdw>
                </a:effectLst>
              </a:rPr>
              <a:t>MÉTODOS ESPECÍFICOS DEL MANEJO DEL EXPERIMENTO </a:t>
            </a:r>
            <a:endParaRPr lang="es-419" sz="36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8B49378C-5D30-4B53-96A1-0D6846FACA96}"/>
              </a:ext>
            </a:extLst>
          </p:cNvPr>
          <p:cNvSpPr txBox="1"/>
          <p:nvPr/>
        </p:nvSpPr>
        <p:spPr>
          <a:xfrm>
            <a:off x="1702672" y="1347258"/>
            <a:ext cx="2869328"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latin typeface="+mj-lt"/>
              </a:rPr>
              <a:t>Fase de Implementación</a:t>
            </a:r>
            <a:endParaRPr lang="es-419" sz="2000" dirty="0">
              <a:latin typeface="+mj-lt"/>
            </a:endParaRPr>
          </a:p>
        </p:txBody>
      </p:sp>
      <p:sp>
        <p:nvSpPr>
          <p:cNvPr id="6" name="CuadroTexto 5">
            <a:extLst>
              <a:ext uri="{FF2B5EF4-FFF2-40B4-BE49-F238E27FC236}">
                <a16:creationId xmlns:a16="http://schemas.microsoft.com/office/drawing/2014/main" id="{FE35AB93-4FCC-48F7-A0CD-4DAE3B698712}"/>
              </a:ext>
            </a:extLst>
          </p:cNvPr>
          <p:cNvSpPr txBox="1"/>
          <p:nvPr/>
        </p:nvSpPr>
        <p:spPr>
          <a:xfrm>
            <a:off x="1076717" y="4203733"/>
            <a:ext cx="1954926"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400" dirty="0">
                <a:latin typeface="+mj-lt"/>
              </a:rPr>
              <a:t>1° Diseño de Jaulas</a:t>
            </a:r>
            <a:endParaRPr lang="es-419" sz="1400" dirty="0">
              <a:latin typeface="+mj-lt"/>
            </a:endParaRPr>
          </a:p>
        </p:txBody>
      </p:sp>
      <p:sp>
        <p:nvSpPr>
          <p:cNvPr id="10" name="CuadroTexto 9">
            <a:extLst>
              <a:ext uri="{FF2B5EF4-FFF2-40B4-BE49-F238E27FC236}">
                <a16:creationId xmlns:a16="http://schemas.microsoft.com/office/drawing/2014/main" id="{956F5A68-E18A-474F-840E-4A9959B80CDD}"/>
              </a:ext>
            </a:extLst>
          </p:cNvPr>
          <p:cNvSpPr txBox="1"/>
          <p:nvPr/>
        </p:nvSpPr>
        <p:spPr>
          <a:xfrm>
            <a:off x="3575045" y="4203733"/>
            <a:ext cx="1993908"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400" dirty="0">
                <a:latin typeface="+mj-lt"/>
              </a:rPr>
              <a:t>2° Diseño de Comederos</a:t>
            </a:r>
            <a:endParaRPr lang="es-419" sz="1400" dirty="0">
              <a:latin typeface="+mj-lt"/>
            </a:endParaRPr>
          </a:p>
        </p:txBody>
      </p:sp>
      <p:pic>
        <p:nvPicPr>
          <p:cNvPr id="11272" name="Picture 8" descr="20171206_161007.jpg">
            <a:extLst>
              <a:ext uri="{FF2B5EF4-FFF2-40B4-BE49-F238E27FC236}">
                <a16:creationId xmlns:a16="http://schemas.microsoft.com/office/drawing/2014/main" id="{29C3B868-2439-4068-8A75-1F5EC7A85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091" y="1866778"/>
            <a:ext cx="1705650" cy="2249102"/>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20171219_105207.jpg">
            <a:extLst>
              <a:ext uri="{FF2B5EF4-FFF2-40B4-BE49-F238E27FC236}">
                <a16:creationId xmlns:a16="http://schemas.microsoft.com/office/drawing/2014/main" id="{56D724BC-6DE6-493A-98BC-474CE097E7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86" t="25479" r="3742" b="13831"/>
          <a:stretch/>
        </p:blipFill>
        <p:spPr bwMode="auto">
          <a:xfrm>
            <a:off x="6144397" y="1866778"/>
            <a:ext cx="1452857" cy="22491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18D9A9AD-9C56-4D9D-B8B4-A6FC190A3C71}"/>
              </a:ext>
            </a:extLst>
          </p:cNvPr>
          <p:cNvSpPr txBox="1"/>
          <p:nvPr/>
        </p:nvSpPr>
        <p:spPr>
          <a:xfrm>
            <a:off x="6096000" y="4203733"/>
            <a:ext cx="2583976"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400" dirty="0">
                <a:latin typeface="+mj-lt"/>
              </a:rPr>
              <a:t>3° Diseño del sistema de agua</a:t>
            </a:r>
            <a:endParaRPr lang="es-419" sz="1400" dirty="0">
              <a:latin typeface="+mj-lt"/>
            </a:endParaRPr>
          </a:p>
        </p:txBody>
      </p:sp>
      <p:pic>
        <p:nvPicPr>
          <p:cNvPr id="11276" name="Picture 12" descr="20171216_190933.jpg">
            <a:extLst>
              <a:ext uri="{FF2B5EF4-FFF2-40B4-BE49-F238E27FC236}">
                <a16:creationId xmlns:a16="http://schemas.microsoft.com/office/drawing/2014/main" id="{BCB343E3-8069-4A08-92BC-7EAD8B7AB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254" y="1844872"/>
            <a:ext cx="1332933" cy="227420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a:extLst>
              <a:ext uri="{FF2B5EF4-FFF2-40B4-BE49-F238E27FC236}">
                <a16:creationId xmlns:a16="http://schemas.microsoft.com/office/drawing/2014/main" id="{40B439F5-6F2D-4227-A3FA-EA255AE7DC26}"/>
              </a:ext>
            </a:extLst>
          </p:cNvPr>
          <p:cNvGrpSpPr/>
          <p:nvPr/>
        </p:nvGrpSpPr>
        <p:grpSpPr>
          <a:xfrm>
            <a:off x="9294660" y="1648060"/>
            <a:ext cx="2464981" cy="2467820"/>
            <a:chOff x="9382299" y="1648060"/>
            <a:chExt cx="2464981" cy="2467820"/>
          </a:xfrm>
        </p:grpSpPr>
        <p:pic>
          <p:nvPicPr>
            <p:cNvPr id="11278" name="Picture 14" descr="20171218_141438.jpg">
              <a:extLst>
                <a:ext uri="{FF2B5EF4-FFF2-40B4-BE49-F238E27FC236}">
                  <a16:creationId xmlns:a16="http://schemas.microsoft.com/office/drawing/2014/main" id="{B813090B-2F82-4CFB-B8C3-A63CF1BB1E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429" r="20315"/>
            <a:stretch/>
          </p:blipFill>
          <p:spPr bwMode="auto">
            <a:xfrm>
              <a:off x="9382299" y="1648060"/>
              <a:ext cx="1107029" cy="246782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20171218_224032.jpg">
              <a:extLst>
                <a:ext uri="{FF2B5EF4-FFF2-40B4-BE49-F238E27FC236}">
                  <a16:creationId xmlns:a16="http://schemas.microsoft.com/office/drawing/2014/main" id="{62F27C8E-9B58-4285-8035-018E8D0143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021"/>
            <a:stretch/>
          </p:blipFill>
          <p:spPr bwMode="auto">
            <a:xfrm>
              <a:off x="10489328" y="1648060"/>
              <a:ext cx="1357952" cy="246782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uadroTexto 17">
            <a:extLst>
              <a:ext uri="{FF2B5EF4-FFF2-40B4-BE49-F238E27FC236}">
                <a16:creationId xmlns:a16="http://schemas.microsoft.com/office/drawing/2014/main" id="{65F89ECF-0245-4E6C-B298-85372F50E305}"/>
              </a:ext>
            </a:extLst>
          </p:cNvPr>
          <p:cNvSpPr txBox="1"/>
          <p:nvPr/>
        </p:nvSpPr>
        <p:spPr>
          <a:xfrm>
            <a:off x="9294660" y="5894159"/>
            <a:ext cx="2640257"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400" dirty="0">
                <a:latin typeface="+mj-lt"/>
              </a:rPr>
              <a:t>4° Diseño del sistema de eléctrico</a:t>
            </a:r>
            <a:endParaRPr lang="es-419" sz="1400" dirty="0">
              <a:latin typeface="+mj-lt"/>
            </a:endParaRPr>
          </a:p>
        </p:txBody>
      </p:sp>
      <p:grpSp>
        <p:nvGrpSpPr>
          <p:cNvPr id="8" name="Grupo 7">
            <a:extLst>
              <a:ext uri="{FF2B5EF4-FFF2-40B4-BE49-F238E27FC236}">
                <a16:creationId xmlns:a16="http://schemas.microsoft.com/office/drawing/2014/main" id="{5C04FB6D-981D-4549-BC10-7BF399E026CD}"/>
              </a:ext>
            </a:extLst>
          </p:cNvPr>
          <p:cNvGrpSpPr/>
          <p:nvPr/>
        </p:nvGrpSpPr>
        <p:grpSpPr>
          <a:xfrm>
            <a:off x="1069647" y="4779152"/>
            <a:ext cx="4376965" cy="1859490"/>
            <a:chOff x="2133017" y="4754809"/>
            <a:chExt cx="4376965" cy="1859490"/>
          </a:xfrm>
        </p:grpSpPr>
        <p:pic>
          <p:nvPicPr>
            <p:cNvPr id="11282" name="Picture 18" descr="20171219_142036.jpg">
              <a:extLst>
                <a:ext uri="{FF2B5EF4-FFF2-40B4-BE49-F238E27FC236}">
                  <a16:creationId xmlns:a16="http://schemas.microsoft.com/office/drawing/2014/main" id="{DC149908-59C4-405F-BBD4-2DC866CF1F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0606"/>
            <a:stretch/>
          </p:blipFill>
          <p:spPr bwMode="auto">
            <a:xfrm>
              <a:off x="2133017" y="4754810"/>
              <a:ext cx="1993909" cy="1859489"/>
            </a:xfrm>
            <a:prstGeom prst="rect">
              <a:avLst/>
            </a:prstGeom>
            <a:noFill/>
            <a:extLst>
              <a:ext uri="{909E8E84-426E-40DD-AFC4-6F175D3DCCD1}">
                <a14:hiddenFill xmlns:a14="http://schemas.microsoft.com/office/drawing/2010/main">
                  <a:solidFill>
                    <a:srgbClr val="FFFFFF"/>
                  </a:solidFill>
                </a14:hiddenFill>
              </a:ext>
            </a:extLst>
          </p:spPr>
        </p:pic>
        <p:pic>
          <p:nvPicPr>
            <p:cNvPr id="11284" name="Picture 20" descr="20171219_141236.jpg">
              <a:extLst>
                <a:ext uri="{FF2B5EF4-FFF2-40B4-BE49-F238E27FC236}">
                  <a16:creationId xmlns:a16="http://schemas.microsoft.com/office/drawing/2014/main" id="{1B6D2C26-D4B7-4258-8D71-D8BDF3FB85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8569"/>
            <a:stretch/>
          </p:blipFill>
          <p:spPr bwMode="auto">
            <a:xfrm>
              <a:off x="4126926" y="4754809"/>
              <a:ext cx="2383056" cy="185949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CuadroTexto 21">
            <a:extLst>
              <a:ext uri="{FF2B5EF4-FFF2-40B4-BE49-F238E27FC236}">
                <a16:creationId xmlns:a16="http://schemas.microsoft.com/office/drawing/2014/main" id="{B8E0EFD1-08A2-4BE4-AC4E-6E10B785D42F}"/>
              </a:ext>
            </a:extLst>
          </p:cNvPr>
          <p:cNvSpPr txBox="1"/>
          <p:nvPr/>
        </p:nvSpPr>
        <p:spPr>
          <a:xfrm>
            <a:off x="5662666" y="5894158"/>
            <a:ext cx="1934588"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400" dirty="0">
                <a:latin typeface="+mj-lt"/>
              </a:rPr>
              <a:t>5°Adquisicion de Aves</a:t>
            </a:r>
            <a:endParaRPr lang="es-419" sz="1400" dirty="0">
              <a:latin typeface="+mj-lt"/>
            </a:endParaRPr>
          </a:p>
        </p:txBody>
      </p:sp>
      <p:pic>
        <p:nvPicPr>
          <p:cNvPr id="11286" name="Picture 22" descr="20171227_090012.jpg">
            <a:extLst>
              <a:ext uri="{FF2B5EF4-FFF2-40B4-BE49-F238E27FC236}">
                <a16:creationId xmlns:a16="http://schemas.microsoft.com/office/drawing/2014/main" id="{EABC67FE-A1F8-479D-8646-D637480C155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1313" r="6300"/>
          <a:stretch/>
        </p:blipFill>
        <p:spPr bwMode="auto">
          <a:xfrm>
            <a:off x="9241147" y="4111048"/>
            <a:ext cx="1332933" cy="1649640"/>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20171227_085955.jpg">
            <a:extLst>
              <a:ext uri="{FF2B5EF4-FFF2-40B4-BE49-F238E27FC236}">
                <a16:creationId xmlns:a16="http://schemas.microsoft.com/office/drawing/2014/main" id="{6EE324B9-7088-483F-B384-24B9FD582E5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806" r="20170"/>
          <a:stretch/>
        </p:blipFill>
        <p:spPr bwMode="auto">
          <a:xfrm rot="10800000">
            <a:off x="10506104" y="4119073"/>
            <a:ext cx="1357952" cy="1649640"/>
          </a:xfrm>
          <a:prstGeom prst="rect">
            <a:avLst/>
          </a:prstGeom>
          <a:noFill/>
          <a:extLst>
            <a:ext uri="{909E8E84-426E-40DD-AFC4-6F175D3DCCD1}">
              <a14:hiddenFill xmlns:a14="http://schemas.microsoft.com/office/drawing/2010/main">
                <a:solidFill>
                  <a:srgbClr val="FFFFFF"/>
                </a:solidFill>
              </a14:hiddenFill>
            </a:ext>
          </a:extLst>
        </p:spPr>
      </p:pic>
      <p:pic>
        <p:nvPicPr>
          <p:cNvPr id="11290" name="Picture 26" descr="IMG-20171116-WA0006.jpeg">
            <a:extLst>
              <a:ext uri="{FF2B5EF4-FFF2-40B4-BE49-F238E27FC236}">
                <a16:creationId xmlns:a16="http://schemas.microsoft.com/office/drawing/2014/main" id="{47F4CA58-F5C5-4F0C-867F-373C80C05DC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5479" r="16224" b="12040"/>
          <a:stretch/>
        </p:blipFill>
        <p:spPr bwMode="auto">
          <a:xfrm>
            <a:off x="1076717" y="1866778"/>
            <a:ext cx="1931344" cy="218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860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EE899BD-6B6E-4C23-BB86-5198C42DDE60}"/>
              </a:ext>
            </a:extLst>
          </p:cNvPr>
          <p:cNvSpPr txBox="1">
            <a:spLocks/>
          </p:cNvSpPr>
          <p:nvPr/>
        </p:nvSpPr>
        <p:spPr>
          <a:xfrm>
            <a:off x="1484310" y="206794"/>
            <a:ext cx="10018713" cy="860006"/>
          </a:xfrm>
          <a:prstGeom prst="rect">
            <a:avLst/>
          </a:prstGeom>
          <a:effectLst/>
        </p:spPr>
        <p:txBody>
          <a:bodyPr vert="horz" lIns="91440" tIns="45720" rIns="91440" bIns="45720" rtlCol="0" anchor="ctr">
            <a:normAutofit fontScale="8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600" b="1" dirty="0">
                <a:effectLst>
                  <a:outerShdw blurRad="38100" dist="38100" dir="2700000" algn="tl">
                    <a:srgbClr val="000000">
                      <a:alpha val="43137"/>
                    </a:srgbClr>
                  </a:outerShdw>
                </a:effectLst>
              </a:rPr>
              <a:t>MÉTODOS ESPECÍFICOS DEL MANEJO DEL EXPERIMENTO </a:t>
            </a:r>
            <a:endParaRPr lang="es-419" sz="3600"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0832573-A52C-4932-AFF1-07CFAA72C3A7}"/>
              </a:ext>
            </a:extLst>
          </p:cNvPr>
          <p:cNvSpPr txBox="1"/>
          <p:nvPr/>
        </p:nvSpPr>
        <p:spPr>
          <a:xfrm>
            <a:off x="3527" y="5033815"/>
            <a:ext cx="2961565"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latin typeface="+mj-lt"/>
              </a:rPr>
              <a:t>6° Instalación de divisores de luz </a:t>
            </a:r>
            <a:endParaRPr lang="es-419" sz="1600" dirty="0">
              <a:latin typeface="+mj-lt"/>
            </a:endParaRPr>
          </a:p>
        </p:txBody>
      </p:sp>
      <p:pic>
        <p:nvPicPr>
          <p:cNvPr id="12292" name="Picture 4" descr="20171228_161912.jpg">
            <a:extLst>
              <a:ext uri="{FF2B5EF4-FFF2-40B4-BE49-F238E27FC236}">
                <a16:creationId xmlns:a16="http://schemas.microsoft.com/office/drawing/2014/main" id="{93F6DDEC-3850-46B4-9496-D49417A28E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82" t="13427"/>
          <a:stretch/>
        </p:blipFill>
        <p:spPr bwMode="auto">
          <a:xfrm>
            <a:off x="300251" y="1682623"/>
            <a:ext cx="2282472" cy="320499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339CCD42-022E-40C0-B1B2-8EE26199C570}"/>
              </a:ext>
            </a:extLst>
          </p:cNvPr>
          <p:cNvSpPr txBox="1"/>
          <p:nvPr/>
        </p:nvSpPr>
        <p:spPr>
          <a:xfrm>
            <a:off x="7245224" y="5033815"/>
            <a:ext cx="2284614"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latin typeface="+mj-lt"/>
              </a:rPr>
              <a:t>8° Instalación de cortinas</a:t>
            </a:r>
            <a:endParaRPr lang="es-419" sz="1600" dirty="0">
              <a:latin typeface="+mj-lt"/>
            </a:endParaRPr>
          </a:p>
        </p:txBody>
      </p:sp>
      <p:pic>
        <p:nvPicPr>
          <p:cNvPr id="12294" name="Picture 6" descr="https://scontent.fuio8-1.fna.fbcdn.net/v/t1.15752-9/35724634_2021497551195953_6222626000870572032_n.jpg?_nc_cat=0&amp;_nc_eui2=AeGJRqYMDeQP-HkvLBL8SSAYcsvy1-o0WEuRaoYlDHn5c7Tl1F3m9Vgr1A0xn0ykn-KTuAFcf4o8y9Az9-0KIdwhb_a89m3_JUh23feWhvJFHA&amp;oh=656baede222ae019a59b132ca66945c4&amp;oe=5BC2B0A2">
            <a:extLst>
              <a:ext uri="{FF2B5EF4-FFF2-40B4-BE49-F238E27FC236}">
                <a16:creationId xmlns:a16="http://schemas.microsoft.com/office/drawing/2014/main" id="{43B8E7A3-51C5-4DF8-9395-DD201A9B5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224" y="1485631"/>
            <a:ext cx="2071202" cy="338439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20171229_182649.jpg">
            <a:extLst>
              <a:ext uri="{FF2B5EF4-FFF2-40B4-BE49-F238E27FC236}">
                <a16:creationId xmlns:a16="http://schemas.microsoft.com/office/drawing/2014/main" id="{55A179AF-BF79-4AC3-B4BF-93CE967C78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95" t="12738" r="8612" b="15210"/>
          <a:stretch/>
        </p:blipFill>
        <p:spPr bwMode="auto">
          <a:xfrm>
            <a:off x="9682626" y="2049878"/>
            <a:ext cx="2318949" cy="275824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40F07788-6A15-4278-BD8D-849E89B012C5}"/>
              </a:ext>
            </a:extLst>
          </p:cNvPr>
          <p:cNvSpPr txBox="1"/>
          <p:nvPr/>
        </p:nvSpPr>
        <p:spPr>
          <a:xfrm>
            <a:off x="3958576" y="5033815"/>
            <a:ext cx="1978294" cy="338554"/>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latin typeface="+mj-lt"/>
              </a:rPr>
              <a:t>7° Recepción de aves</a:t>
            </a:r>
            <a:endParaRPr lang="es-419" sz="1600" dirty="0">
              <a:latin typeface="+mj-lt"/>
            </a:endParaRPr>
          </a:p>
        </p:txBody>
      </p:sp>
      <p:pic>
        <p:nvPicPr>
          <p:cNvPr id="12298" name="Picture 10" descr="20171219_153456.jpg">
            <a:extLst>
              <a:ext uri="{FF2B5EF4-FFF2-40B4-BE49-F238E27FC236}">
                <a16:creationId xmlns:a16="http://schemas.microsoft.com/office/drawing/2014/main" id="{3A9F5A4F-ABFC-4B91-8276-121C90067F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503"/>
          <a:stretch/>
        </p:blipFill>
        <p:spPr bwMode="auto">
          <a:xfrm>
            <a:off x="3196798" y="1682623"/>
            <a:ext cx="1401801" cy="3204997"/>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20171219_153450(0).jpg">
            <a:extLst>
              <a:ext uri="{FF2B5EF4-FFF2-40B4-BE49-F238E27FC236}">
                <a16:creationId xmlns:a16="http://schemas.microsoft.com/office/drawing/2014/main" id="{E36B6BD7-CB31-43D7-8E95-42C3A32564E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196" r="24002" b="12010"/>
          <a:stretch/>
        </p:blipFill>
        <p:spPr bwMode="auto">
          <a:xfrm>
            <a:off x="4598599" y="1665027"/>
            <a:ext cx="2280425" cy="3204997"/>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C5B17237-89B9-4615-9679-CB02201FB87E}"/>
              </a:ext>
            </a:extLst>
          </p:cNvPr>
          <p:cNvSpPr txBox="1"/>
          <p:nvPr/>
        </p:nvSpPr>
        <p:spPr>
          <a:xfrm>
            <a:off x="10023281" y="5033815"/>
            <a:ext cx="1978294"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latin typeface="+mj-lt"/>
              </a:rPr>
              <a:t>8° Implantación de la tesis</a:t>
            </a:r>
            <a:endParaRPr lang="es-419" sz="1600" dirty="0">
              <a:latin typeface="+mj-lt"/>
            </a:endParaRPr>
          </a:p>
        </p:txBody>
      </p:sp>
    </p:spTree>
    <p:extLst>
      <p:ext uri="{BB962C8B-B14F-4D97-AF65-F5344CB8AC3E}">
        <p14:creationId xmlns:p14="http://schemas.microsoft.com/office/powerpoint/2010/main" val="256160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62438B9-5353-4558-8B77-9C81EFAF4C5B}"/>
              </a:ext>
            </a:extLst>
          </p:cNvPr>
          <p:cNvSpPr txBox="1"/>
          <p:nvPr/>
        </p:nvSpPr>
        <p:spPr>
          <a:xfrm>
            <a:off x="1675377" y="866745"/>
            <a:ext cx="276014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latin typeface="+mj-lt"/>
              </a:rPr>
              <a:t>Manejo del Experimento</a:t>
            </a:r>
            <a:endParaRPr lang="es-419" sz="2000" dirty="0">
              <a:latin typeface="+mj-lt"/>
            </a:endParaRPr>
          </a:p>
        </p:txBody>
      </p:sp>
      <p:pic>
        <p:nvPicPr>
          <p:cNvPr id="13314" name="Picture 2" descr="20171218_141448.jpg">
            <a:extLst>
              <a:ext uri="{FF2B5EF4-FFF2-40B4-BE49-F238E27FC236}">
                <a16:creationId xmlns:a16="http://schemas.microsoft.com/office/drawing/2014/main" id="{3CA87603-1A85-4CD6-A517-AD025D70C3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7"/>
          <a:stretch/>
        </p:blipFill>
        <p:spPr bwMode="auto">
          <a:xfrm>
            <a:off x="1241947" y="1616739"/>
            <a:ext cx="2074460" cy="329698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0145EC6B-42FD-497B-94E1-099657BF47A0}"/>
              </a:ext>
            </a:extLst>
          </p:cNvPr>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434" t="4082" r="1914"/>
          <a:stretch/>
        </p:blipFill>
        <p:spPr bwMode="auto">
          <a:xfrm>
            <a:off x="3411941" y="2474789"/>
            <a:ext cx="5142793" cy="1792605"/>
          </a:xfrm>
          <a:prstGeom prst="rect">
            <a:avLst/>
          </a:prstGeom>
          <a:noFill/>
          <a:ln>
            <a:noFill/>
          </a:ln>
          <a:extLst>
            <a:ext uri="{53640926-AAD7-44D8-BBD7-CCE9431645EC}">
              <a14:shadowObscured xmlns:a14="http://schemas.microsoft.com/office/drawing/2010/main"/>
            </a:ext>
          </a:extLst>
        </p:spPr>
      </p:pic>
      <p:sp>
        <p:nvSpPr>
          <p:cNvPr id="7" name="Rectángulo 6">
            <a:extLst>
              <a:ext uri="{FF2B5EF4-FFF2-40B4-BE49-F238E27FC236}">
                <a16:creationId xmlns:a16="http://schemas.microsoft.com/office/drawing/2014/main" id="{E6E9A5A8-940F-4B42-805E-751E9E42D125}"/>
              </a:ext>
            </a:extLst>
          </p:cNvPr>
          <p:cNvSpPr/>
          <p:nvPr/>
        </p:nvSpPr>
        <p:spPr>
          <a:xfrm>
            <a:off x="4435523" y="4267394"/>
            <a:ext cx="2882974" cy="646331"/>
          </a:xfrm>
          <a:prstGeom prst="rect">
            <a:avLst/>
          </a:prstGeom>
        </p:spPr>
        <p:txBody>
          <a:bodyPr wrap="square">
            <a:spAutoFit/>
          </a:bodyPr>
          <a:lstStyle/>
          <a:p>
            <a:pPr algn="ctr"/>
            <a:r>
              <a:rPr lang="es-EC" dirty="0"/>
              <a:t>Murgas, Melo, Oliveira, &amp; </a:t>
            </a:r>
            <a:r>
              <a:rPr lang="es-EC" dirty="0" err="1"/>
              <a:t>Zangeronimo</a:t>
            </a:r>
            <a:r>
              <a:rPr lang="es-EC" dirty="0"/>
              <a:t>, (2008)</a:t>
            </a:r>
            <a:endParaRPr lang="es-419" i="1" dirty="0"/>
          </a:p>
        </p:txBody>
      </p:sp>
      <p:sp>
        <p:nvSpPr>
          <p:cNvPr id="9" name="CuadroTexto 8">
            <a:extLst>
              <a:ext uri="{FF2B5EF4-FFF2-40B4-BE49-F238E27FC236}">
                <a16:creationId xmlns:a16="http://schemas.microsoft.com/office/drawing/2014/main" id="{9034F48B-1A76-4224-ACB2-D9F496DC3688}"/>
              </a:ext>
            </a:extLst>
          </p:cNvPr>
          <p:cNvSpPr txBox="1"/>
          <p:nvPr/>
        </p:nvSpPr>
        <p:spPr>
          <a:xfrm>
            <a:off x="798394" y="5068535"/>
            <a:ext cx="2961565"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sz="1600" dirty="0">
                <a:latin typeface="+mj-lt"/>
              </a:rPr>
              <a:t>Programación del sistema de iluminación</a:t>
            </a:r>
            <a:endParaRPr lang="es-419" sz="1600" dirty="0">
              <a:latin typeface="+mj-lt"/>
            </a:endParaRPr>
          </a:p>
        </p:txBody>
      </p:sp>
      <p:pic>
        <p:nvPicPr>
          <p:cNvPr id="13316" name="Picture 4" descr="20171228_183822.jpg">
            <a:extLst>
              <a:ext uri="{FF2B5EF4-FFF2-40B4-BE49-F238E27FC236}">
                <a16:creationId xmlns:a16="http://schemas.microsoft.com/office/drawing/2014/main" id="{C2BCB1CF-A3C7-42B6-876B-DBF6F535696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25"/>
          <a:stretch/>
        </p:blipFill>
        <p:spPr bwMode="auto">
          <a:xfrm>
            <a:off x="8875595" y="1454536"/>
            <a:ext cx="2336042" cy="394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842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0106A9-098E-4C22-A1CB-988AE6380555}"/>
              </a:ext>
            </a:extLst>
          </p:cNvPr>
          <p:cNvSpPr>
            <a:spLocks noGrp="1"/>
          </p:cNvSpPr>
          <p:nvPr>
            <p:ph type="title"/>
          </p:nvPr>
        </p:nvSpPr>
        <p:spPr/>
        <p:txBody>
          <a:bodyPr/>
          <a:lstStyle/>
          <a:p>
            <a:endParaRPr lang="es-419"/>
          </a:p>
        </p:txBody>
      </p:sp>
      <p:sp>
        <p:nvSpPr>
          <p:cNvPr id="4" name="CuadroTexto 3">
            <a:extLst>
              <a:ext uri="{FF2B5EF4-FFF2-40B4-BE49-F238E27FC236}">
                <a16:creationId xmlns:a16="http://schemas.microsoft.com/office/drawing/2014/main" id="{EDE49717-1D55-4250-B20F-CB0AFE2E1ECC}"/>
              </a:ext>
            </a:extLst>
          </p:cNvPr>
          <p:cNvSpPr txBox="1"/>
          <p:nvPr/>
        </p:nvSpPr>
        <p:spPr>
          <a:xfrm>
            <a:off x="9149211" y="4859927"/>
            <a:ext cx="2135875"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a:latin typeface="+mj-lt"/>
              </a:rPr>
              <a:t>Limpieza de jaulas</a:t>
            </a:r>
            <a:endParaRPr lang="es-419" dirty="0">
              <a:latin typeface="+mj-lt"/>
            </a:endParaRPr>
          </a:p>
        </p:txBody>
      </p:sp>
      <p:pic>
        <p:nvPicPr>
          <p:cNvPr id="14338" name="Picture 2" descr="20171227_092710.jpg">
            <a:extLst>
              <a:ext uri="{FF2B5EF4-FFF2-40B4-BE49-F238E27FC236}">
                <a16:creationId xmlns:a16="http://schemas.microsoft.com/office/drawing/2014/main" id="{8C3B54A2-9BC4-43B9-A044-B3E09CF7F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311" y="988377"/>
            <a:ext cx="2571750" cy="37338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a:extLst>
              <a:ext uri="{FF2B5EF4-FFF2-40B4-BE49-F238E27FC236}">
                <a16:creationId xmlns:a16="http://schemas.microsoft.com/office/drawing/2014/main" id="{823686BE-39F9-443E-A24B-94C99F8321EE}"/>
              </a:ext>
            </a:extLst>
          </p:cNvPr>
          <p:cNvGrpSpPr/>
          <p:nvPr/>
        </p:nvGrpSpPr>
        <p:grpSpPr>
          <a:xfrm>
            <a:off x="1484311" y="988377"/>
            <a:ext cx="6901135" cy="3738252"/>
            <a:chOff x="236644" y="988377"/>
            <a:chExt cx="6901135" cy="3738252"/>
          </a:xfrm>
        </p:grpSpPr>
        <p:pic>
          <p:nvPicPr>
            <p:cNvPr id="14342" name="Picture 6" descr="20180101_201130.jpg">
              <a:extLst>
                <a:ext uri="{FF2B5EF4-FFF2-40B4-BE49-F238E27FC236}">
                  <a16:creationId xmlns:a16="http://schemas.microsoft.com/office/drawing/2014/main" id="{B4F9B4E5-BD73-4F6A-B964-A381526B43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893"/>
            <a:stretch/>
          </p:blipFill>
          <p:spPr bwMode="auto">
            <a:xfrm>
              <a:off x="236644" y="988377"/>
              <a:ext cx="2135875" cy="3736027"/>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20180101_201656.jpg">
              <a:extLst>
                <a:ext uri="{FF2B5EF4-FFF2-40B4-BE49-F238E27FC236}">
                  <a16:creationId xmlns:a16="http://schemas.microsoft.com/office/drawing/2014/main" id="{A5A0AF53-B01B-4B5A-95BF-B68E1303EA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8758"/>
            <a:stretch/>
          </p:blipFill>
          <p:spPr bwMode="auto">
            <a:xfrm>
              <a:off x="4705834" y="990602"/>
              <a:ext cx="2431945" cy="3733801"/>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0180101_201227.jpg">
              <a:extLst>
                <a:ext uri="{FF2B5EF4-FFF2-40B4-BE49-F238E27FC236}">
                  <a16:creationId xmlns:a16="http://schemas.microsoft.com/office/drawing/2014/main" id="{5B8BAFD3-825D-4701-8EFA-6E8A1D07D8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013" y="990602"/>
              <a:ext cx="2431946" cy="373602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uadroTexto 9">
            <a:extLst>
              <a:ext uri="{FF2B5EF4-FFF2-40B4-BE49-F238E27FC236}">
                <a16:creationId xmlns:a16="http://schemas.microsoft.com/office/drawing/2014/main" id="{5709B482-AE7E-4E04-8C9D-A269D0035D57}"/>
              </a:ext>
            </a:extLst>
          </p:cNvPr>
          <p:cNvSpPr txBox="1"/>
          <p:nvPr/>
        </p:nvSpPr>
        <p:spPr>
          <a:xfrm>
            <a:off x="2965963" y="4859927"/>
            <a:ext cx="4203510"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EC" dirty="0">
                <a:latin typeface="+mj-lt"/>
              </a:rPr>
              <a:t>Calibración de lux en cada tratamiento</a:t>
            </a:r>
            <a:endParaRPr lang="es-419" dirty="0">
              <a:latin typeface="+mj-lt"/>
            </a:endParaRPr>
          </a:p>
        </p:txBody>
      </p:sp>
    </p:spTree>
    <p:extLst>
      <p:ext uri="{BB962C8B-B14F-4D97-AF65-F5344CB8AC3E}">
        <p14:creationId xmlns:p14="http://schemas.microsoft.com/office/powerpoint/2010/main" val="59398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CB97B4F6-2DF2-4C84-B00F-849283D60302}"/>
              </a:ext>
            </a:extLst>
          </p:cNvPr>
          <p:cNvGraphicFramePr>
            <a:graphicFrameLocks noGrp="1"/>
          </p:cNvGraphicFramePr>
          <p:nvPr>
            <p:ph idx="1"/>
            <p:extLst>
              <p:ext uri="{D42A27DB-BD31-4B8C-83A1-F6EECF244321}">
                <p14:modId xmlns:p14="http://schemas.microsoft.com/office/powerpoint/2010/main" val="1917869795"/>
              </p:ext>
            </p:extLst>
          </p:nvPr>
        </p:nvGraphicFramePr>
        <p:xfrm>
          <a:off x="2499814" y="2801014"/>
          <a:ext cx="7192371" cy="3350471"/>
        </p:xfrm>
        <a:graphic>
          <a:graphicData uri="http://schemas.openxmlformats.org/drawingml/2006/table">
            <a:tbl>
              <a:tblPr firstRow="1" firstCol="1" bandRow="1"/>
              <a:tblGrid>
                <a:gridCol w="713305">
                  <a:extLst>
                    <a:ext uri="{9D8B030D-6E8A-4147-A177-3AD203B41FA5}">
                      <a16:colId xmlns:a16="http://schemas.microsoft.com/office/drawing/2014/main" val="4292452525"/>
                    </a:ext>
                  </a:extLst>
                </a:gridCol>
                <a:gridCol w="713305">
                  <a:extLst>
                    <a:ext uri="{9D8B030D-6E8A-4147-A177-3AD203B41FA5}">
                      <a16:colId xmlns:a16="http://schemas.microsoft.com/office/drawing/2014/main" val="2132738254"/>
                    </a:ext>
                  </a:extLst>
                </a:gridCol>
                <a:gridCol w="618732">
                  <a:extLst>
                    <a:ext uri="{9D8B030D-6E8A-4147-A177-3AD203B41FA5}">
                      <a16:colId xmlns:a16="http://schemas.microsoft.com/office/drawing/2014/main" val="2147719150"/>
                    </a:ext>
                  </a:extLst>
                </a:gridCol>
                <a:gridCol w="581065">
                  <a:extLst>
                    <a:ext uri="{9D8B030D-6E8A-4147-A177-3AD203B41FA5}">
                      <a16:colId xmlns:a16="http://schemas.microsoft.com/office/drawing/2014/main" val="2619857869"/>
                    </a:ext>
                  </a:extLst>
                </a:gridCol>
                <a:gridCol w="581065">
                  <a:extLst>
                    <a:ext uri="{9D8B030D-6E8A-4147-A177-3AD203B41FA5}">
                      <a16:colId xmlns:a16="http://schemas.microsoft.com/office/drawing/2014/main" val="307342170"/>
                    </a:ext>
                  </a:extLst>
                </a:gridCol>
                <a:gridCol w="655599">
                  <a:extLst>
                    <a:ext uri="{9D8B030D-6E8A-4147-A177-3AD203B41FA5}">
                      <a16:colId xmlns:a16="http://schemas.microsoft.com/office/drawing/2014/main" val="626494398"/>
                    </a:ext>
                  </a:extLst>
                </a:gridCol>
                <a:gridCol w="568241">
                  <a:extLst>
                    <a:ext uri="{9D8B030D-6E8A-4147-A177-3AD203B41FA5}">
                      <a16:colId xmlns:a16="http://schemas.microsoft.com/office/drawing/2014/main" val="4128901207"/>
                    </a:ext>
                  </a:extLst>
                </a:gridCol>
                <a:gridCol w="508932">
                  <a:extLst>
                    <a:ext uri="{9D8B030D-6E8A-4147-A177-3AD203B41FA5}">
                      <a16:colId xmlns:a16="http://schemas.microsoft.com/office/drawing/2014/main" val="1930180820"/>
                    </a:ext>
                  </a:extLst>
                </a:gridCol>
                <a:gridCol w="581065">
                  <a:extLst>
                    <a:ext uri="{9D8B030D-6E8A-4147-A177-3AD203B41FA5}">
                      <a16:colId xmlns:a16="http://schemas.microsoft.com/office/drawing/2014/main" val="3851074389"/>
                    </a:ext>
                  </a:extLst>
                </a:gridCol>
                <a:gridCol w="508932">
                  <a:extLst>
                    <a:ext uri="{9D8B030D-6E8A-4147-A177-3AD203B41FA5}">
                      <a16:colId xmlns:a16="http://schemas.microsoft.com/office/drawing/2014/main" val="2153280458"/>
                    </a:ext>
                  </a:extLst>
                </a:gridCol>
                <a:gridCol w="581065">
                  <a:extLst>
                    <a:ext uri="{9D8B030D-6E8A-4147-A177-3AD203B41FA5}">
                      <a16:colId xmlns:a16="http://schemas.microsoft.com/office/drawing/2014/main" val="2838641329"/>
                    </a:ext>
                  </a:extLst>
                </a:gridCol>
                <a:gridCol w="581065">
                  <a:extLst>
                    <a:ext uri="{9D8B030D-6E8A-4147-A177-3AD203B41FA5}">
                      <a16:colId xmlns:a16="http://schemas.microsoft.com/office/drawing/2014/main" val="765408645"/>
                    </a:ext>
                  </a:extLst>
                </a:gridCol>
              </a:tblGrid>
              <a:tr h="243217">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FV</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S9</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15521444"/>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Bloque</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0,00170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0,00049</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0,00013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678676162"/>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0,00260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91823147"/>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0,01000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0,00024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388693740"/>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0,00081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0,00051</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0,00096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0,00037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045868355"/>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0,00250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0,00083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0,00066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160253640"/>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0,00390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0,00048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159038078"/>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018623372"/>
                  </a:ext>
                </a:extLst>
              </a:tr>
              <a:tr h="243217">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13,21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12,04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1664429368"/>
                  </a:ext>
                </a:extLst>
              </a:tr>
              <a:tr h="371466">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0,0857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0,9411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0,3265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0,8379</a:t>
                      </a:r>
                    </a:p>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0,3937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0,7952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0,4979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0,0087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0,0081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0,0438</a:t>
                      </a:r>
                    </a:p>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248085117"/>
                  </a:ext>
                </a:extLst>
              </a:tr>
              <a:tr h="371466">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P-valor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0,4207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0,5448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0,1609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0,8415</a:t>
                      </a:r>
                    </a:p>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0,8334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0,9185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0,9719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0,8048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0,267 </a:t>
                      </a:r>
                    </a:p>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0,3973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908529317"/>
                  </a:ext>
                </a:extLst>
              </a:tr>
              <a:tr h="371466">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0,6416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0,7479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0,523 </a:t>
                      </a:r>
                    </a:p>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0,9448 </a:t>
                      </a:r>
                    </a:p>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0,7879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0,7283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0,9629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0,8411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0,6869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0,0002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1805563"/>
                  </a:ext>
                </a:extLst>
              </a:tr>
            </a:tbl>
          </a:graphicData>
        </a:graphic>
      </p:graphicFrame>
      <p:sp>
        <p:nvSpPr>
          <p:cNvPr id="4" name="Título 1">
            <a:extLst>
              <a:ext uri="{FF2B5EF4-FFF2-40B4-BE49-F238E27FC236}">
                <a16:creationId xmlns:a16="http://schemas.microsoft.com/office/drawing/2014/main" id="{4BDAC370-734D-4525-9480-67B8B9096108}"/>
              </a:ext>
            </a:extLst>
          </p:cNvPr>
          <p:cNvSpPr txBox="1">
            <a:spLocks/>
          </p:cNvSpPr>
          <p:nvPr/>
        </p:nvSpPr>
        <p:spPr>
          <a:xfrm>
            <a:off x="1484310" y="489045"/>
            <a:ext cx="10018713" cy="71878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effectLst>
                  <a:outerShdw blurRad="38100" dist="38100" dir="2700000" algn="tl">
                    <a:srgbClr val="000000">
                      <a:alpha val="43137"/>
                    </a:srgbClr>
                  </a:outerShdw>
                </a:effectLst>
              </a:rPr>
              <a:t>RESULTADOS Y DISCUSIÓN</a:t>
            </a:r>
            <a:endParaRPr lang="es-419" b="1"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96C59A4-9996-47D6-87E9-B4A963B098A6}"/>
              </a:ext>
            </a:extLst>
          </p:cNvPr>
          <p:cNvSpPr txBox="1"/>
          <p:nvPr/>
        </p:nvSpPr>
        <p:spPr>
          <a:xfrm>
            <a:off x="1484310" y="1337247"/>
            <a:ext cx="276014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effectLst>
                  <a:outerShdw blurRad="38100" dist="38100" dir="2700000" algn="tl">
                    <a:srgbClr val="000000">
                      <a:alpha val="43137"/>
                    </a:srgbClr>
                  </a:outerShdw>
                </a:effectLst>
                <a:latin typeface="+mj-lt"/>
              </a:rPr>
              <a:t>Numero de Huevos</a:t>
            </a:r>
            <a:endParaRPr lang="es-419" sz="2000" dirty="0">
              <a:effectLst>
                <a:outerShdw blurRad="38100" dist="38100" dir="2700000" algn="tl">
                  <a:srgbClr val="000000">
                    <a:alpha val="43137"/>
                  </a:srgbClr>
                </a:outerShdw>
              </a:effectLst>
              <a:latin typeface="+mj-lt"/>
            </a:endParaRPr>
          </a:p>
        </p:txBody>
      </p:sp>
      <p:sp>
        <p:nvSpPr>
          <p:cNvPr id="6" name="Rectángulo 5">
            <a:extLst>
              <a:ext uri="{FF2B5EF4-FFF2-40B4-BE49-F238E27FC236}">
                <a16:creationId xmlns:a16="http://schemas.microsoft.com/office/drawing/2014/main" id="{5E889C18-8408-4D73-8EAB-6D06FDFBE483}"/>
              </a:ext>
            </a:extLst>
          </p:cNvPr>
          <p:cNvSpPr/>
          <p:nvPr/>
        </p:nvSpPr>
        <p:spPr>
          <a:xfrm>
            <a:off x="1935314" y="1883471"/>
            <a:ext cx="9116703" cy="791499"/>
          </a:xfrm>
          <a:prstGeom prst="rect">
            <a:avLst/>
          </a:prstGeom>
        </p:spPr>
        <p:txBody>
          <a:bodyPr wrap="square">
            <a:spAutoFit/>
          </a:bodyPr>
          <a:lstStyle/>
          <a:p>
            <a:pPr marL="904875" indent="-904875" algn="just">
              <a:lnSpc>
                <a:spcPct val="150000"/>
              </a:lnSpc>
              <a:spcAft>
                <a:spcPts val="100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Cuadro 3.	Cuadrados medios y p-valor de la variable número de huevos, de la evaluación del color e intensidad de luz en la etapa de postura de codorniz (</a:t>
            </a:r>
            <a:r>
              <a:rPr lang="es-EC"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japónica</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E03EFE83-03ED-458E-BE43-277D4DDAE319}"/>
              </a:ext>
            </a:extLst>
          </p:cNvPr>
          <p:cNvSpPr/>
          <p:nvPr/>
        </p:nvSpPr>
        <p:spPr>
          <a:xfrm>
            <a:off x="8063312" y="5001831"/>
            <a:ext cx="1555845" cy="204716"/>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s-419"/>
          </a:p>
        </p:txBody>
      </p:sp>
      <p:sp>
        <p:nvSpPr>
          <p:cNvPr id="10" name="Rectángulo 9">
            <a:extLst>
              <a:ext uri="{FF2B5EF4-FFF2-40B4-BE49-F238E27FC236}">
                <a16:creationId xmlns:a16="http://schemas.microsoft.com/office/drawing/2014/main" id="{497AB012-C300-487D-85A9-5202ADA93913}"/>
              </a:ext>
            </a:extLst>
          </p:cNvPr>
          <p:cNvSpPr/>
          <p:nvPr/>
        </p:nvSpPr>
        <p:spPr>
          <a:xfrm>
            <a:off x="9138609" y="5760916"/>
            <a:ext cx="514069" cy="20471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s-419"/>
          </a:p>
        </p:txBody>
      </p:sp>
      <p:sp>
        <p:nvSpPr>
          <p:cNvPr id="12" name="CuadroTexto 11">
            <a:extLst>
              <a:ext uri="{FF2B5EF4-FFF2-40B4-BE49-F238E27FC236}">
                <a16:creationId xmlns:a16="http://schemas.microsoft.com/office/drawing/2014/main" id="{AB84A1D5-FD39-4423-B573-CACA915FD258}"/>
              </a:ext>
            </a:extLst>
          </p:cNvPr>
          <p:cNvSpPr txBox="1"/>
          <p:nvPr/>
        </p:nvSpPr>
        <p:spPr>
          <a:xfrm>
            <a:off x="9867332" y="2801014"/>
            <a:ext cx="2132163" cy="18944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es-EC" sz="1600" dirty="0"/>
              <a:t>Vilchis, (2008), </a:t>
            </a:r>
            <a:r>
              <a:rPr lang="es-EC" sz="1600" dirty="0">
                <a:solidFill>
                  <a:srgbClr val="000000"/>
                </a:solidFill>
                <a:latin typeface="Times New Roman" panose="02020603050405020304" pitchFamily="18" charset="0"/>
                <a:cs typeface="Times New Roman" panose="02020603050405020304" pitchFamily="18" charset="0"/>
              </a:rPr>
              <a:t>m</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adurez y regulación reproductiva llega a los 120 días de edad del pico de producción.</a:t>
            </a:r>
            <a:endParaRPr lang="es-419" sz="1600" dirty="0"/>
          </a:p>
        </p:txBody>
      </p:sp>
    </p:spTree>
    <p:extLst>
      <p:ext uri="{BB962C8B-B14F-4D97-AF65-F5344CB8AC3E}">
        <p14:creationId xmlns:p14="http://schemas.microsoft.com/office/powerpoint/2010/main" val="4008117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4A414C82-FA7B-4D35-940B-55C12DCE26AA}"/>
              </a:ext>
            </a:extLst>
          </p:cNvPr>
          <p:cNvGraphicFramePr/>
          <p:nvPr>
            <p:extLst>
              <p:ext uri="{D42A27DB-BD31-4B8C-83A1-F6EECF244321}">
                <p14:modId xmlns:p14="http://schemas.microsoft.com/office/powerpoint/2010/main" val="877767435"/>
              </p:ext>
            </p:extLst>
          </p:nvPr>
        </p:nvGraphicFramePr>
        <p:xfrm>
          <a:off x="1692324" y="1037230"/>
          <a:ext cx="6566848" cy="405338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Conector recto 5">
            <a:extLst>
              <a:ext uri="{FF2B5EF4-FFF2-40B4-BE49-F238E27FC236}">
                <a16:creationId xmlns:a16="http://schemas.microsoft.com/office/drawing/2014/main" id="{F47548AB-A251-401A-A932-C26A4CF79CEB}"/>
              </a:ext>
            </a:extLst>
          </p:cNvPr>
          <p:cNvCxnSpPr>
            <a:cxnSpLocks/>
          </p:cNvCxnSpPr>
          <p:nvPr/>
        </p:nvCxnSpPr>
        <p:spPr>
          <a:xfrm>
            <a:off x="2388359" y="1037230"/>
            <a:ext cx="0" cy="3466531"/>
          </a:xfrm>
          <a:prstGeom prst="line">
            <a:avLst/>
          </a:prstGeom>
        </p:spPr>
        <p:style>
          <a:lnRef idx="2">
            <a:schemeClr val="dk1"/>
          </a:lnRef>
          <a:fillRef idx="0">
            <a:schemeClr val="dk1"/>
          </a:fillRef>
          <a:effectRef idx="1">
            <a:schemeClr val="dk1"/>
          </a:effectRef>
          <a:fontRef idx="minor">
            <a:schemeClr val="tx1"/>
          </a:fontRef>
        </p:style>
      </p:cxnSp>
      <p:sp>
        <p:nvSpPr>
          <p:cNvPr id="7" name="Rectángulo 6">
            <a:extLst>
              <a:ext uri="{FF2B5EF4-FFF2-40B4-BE49-F238E27FC236}">
                <a16:creationId xmlns:a16="http://schemas.microsoft.com/office/drawing/2014/main" id="{8672857B-1370-4B37-918B-7FFD1DBE183A}"/>
              </a:ext>
            </a:extLst>
          </p:cNvPr>
          <p:cNvSpPr/>
          <p:nvPr/>
        </p:nvSpPr>
        <p:spPr>
          <a:xfrm>
            <a:off x="1187356" y="5180082"/>
            <a:ext cx="7071815" cy="640688"/>
          </a:xfrm>
          <a:prstGeom prst="rect">
            <a:avLst/>
          </a:prstGeom>
        </p:spPr>
        <p:txBody>
          <a:bodyPr wrap="square">
            <a:spAutoFit/>
          </a:bodyPr>
          <a:lstStyle/>
          <a:p>
            <a:pPr marL="1348740" indent="-899160" algn="just">
              <a:lnSpc>
                <a:spcPct val="115000"/>
              </a:lnSpc>
              <a:spcAft>
                <a:spcPts val="100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Figura 2. 	Prueba de Tukey de la variable número de huevos de la doceava semana de la interacción color por intensidad de luz. </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37568958-4C34-40BB-9E52-3D8BF05E9D59}"/>
              </a:ext>
            </a:extLst>
          </p:cNvPr>
          <p:cNvCxnSpPr/>
          <p:nvPr/>
        </p:nvCxnSpPr>
        <p:spPr>
          <a:xfrm>
            <a:off x="2579427" y="3070746"/>
            <a:ext cx="450376"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1" name="Conector recto 10">
            <a:extLst>
              <a:ext uri="{FF2B5EF4-FFF2-40B4-BE49-F238E27FC236}">
                <a16:creationId xmlns:a16="http://schemas.microsoft.com/office/drawing/2014/main" id="{90BF2CB2-AF8E-4E75-BF33-F354AC6EC332}"/>
              </a:ext>
            </a:extLst>
          </p:cNvPr>
          <p:cNvCxnSpPr/>
          <p:nvPr/>
        </p:nvCxnSpPr>
        <p:spPr>
          <a:xfrm>
            <a:off x="3195853" y="3086666"/>
            <a:ext cx="450376"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2" name="Conector recto 11">
            <a:extLst>
              <a:ext uri="{FF2B5EF4-FFF2-40B4-BE49-F238E27FC236}">
                <a16:creationId xmlns:a16="http://schemas.microsoft.com/office/drawing/2014/main" id="{7FC0DBAE-ECDB-4125-9F95-48F897E04078}"/>
              </a:ext>
            </a:extLst>
          </p:cNvPr>
          <p:cNvCxnSpPr/>
          <p:nvPr/>
        </p:nvCxnSpPr>
        <p:spPr>
          <a:xfrm>
            <a:off x="5051946" y="3223146"/>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4" name="Conector recto 13">
            <a:extLst>
              <a:ext uri="{FF2B5EF4-FFF2-40B4-BE49-F238E27FC236}">
                <a16:creationId xmlns:a16="http://schemas.microsoft.com/office/drawing/2014/main" id="{7EFFFF08-27FF-4B47-9ABF-DD8668526085}"/>
              </a:ext>
            </a:extLst>
          </p:cNvPr>
          <p:cNvCxnSpPr/>
          <p:nvPr/>
        </p:nvCxnSpPr>
        <p:spPr>
          <a:xfrm>
            <a:off x="5700216" y="3227695"/>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5" name="Conector recto 14">
            <a:extLst>
              <a:ext uri="{FF2B5EF4-FFF2-40B4-BE49-F238E27FC236}">
                <a16:creationId xmlns:a16="http://schemas.microsoft.com/office/drawing/2014/main" id="{579DB6F6-E513-457E-AA82-374BEACC0F55}"/>
              </a:ext>
            </a:extLst>
          </p:cNvPr>
          <p:cNvCxnSpPr/>
          <p:nvPr/>
        </p:nvCxnSpPr>
        <p:spPr>
          <a:xfrm>
            <a:off x="6316640" y="3223146"/>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6" name="Conector recto 15">
            <a:extLst>
              <a:ext uri="{FF2B5EF4-FFF2-40B4-BE49-F238E27FC236}">
                <a16:creationId xmlns:a16="http://schemas.microsoft.com/office/drawing/2014/main" id="{1CF020DC-DD5C-46A7-9DC3-0FC5997BE264}"/>
              </a:ext>
            </a:extLst>
          </p:cNvPr>
          <p:cNvCxnSpPr/>
          <p:nvPr/>
        </p:nvCxnSpPr>
        <p:spPr>
          <a:xfrm>
            <a:off x="6933063" y="3223146"/>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7" name="Conector recto 16">
            <a:extLst>
              <a:ext uri="{FF2B5EF4-FFF2-40B4-BE49-F238E27FC236}">
                <a16:creationId xmlns:a16="http://schemas.microsoft.com/office/drawing/2014/main" id="{6D38D81B-7FA6-42B7-88E9-EDC97CE0C0F3}"/>
              </a:ext>
            </a:extLst>
          </p:cNvPr>
          <p:cNvCxnSpPr/>
          <p:nvPr/>
        </p:nvCxnSpPr>
        <p:spPr>
          <a:xfrm>
            <a:off x="7590430" y="3292520"/>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sp>
        <p:nvSpPr>
          <p:cNvPr id="18" name="Elipse 17">
            <a:extLst>
              <a:ext uri="{FF2B5EF4-FFF2-40B4-BE49-F238E27FC236}">
                <a16:creationId xmlns:a16="http://schemas.microsoft.com/office/drawing/2014/main" id="{D99CA7EF-7D48-4F85-BC7C-615C4D510126}"/>
              </a:ext>
            </a:extLst>
          </p:cNvPr>
          <p:cNvSpPr/>
          <p:nvPr/>
        </p:nvSpPr>
        <p:spPr>
          <a:xfrm>
            <a:off x="2483897" y="2550628"/>
            <a:ext cx="623243" cy="788907"/>
          </a:xfrm>
          <a:prstGeom prst="ellipse">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s-419"/>
          </a:p>
        </p:txBody>
      </p:sp>
      <p:sp>
        <p:nvSpPr>
          <p:cNvPr id="19" name="Rectángulo 18">
            <a:extLst>
              <a:ext uri="{FF2B5EF4-FFF2-40B4-BE49-F238E27FC236}">
                <a16:creationId xmlns:a16="http://schemas.microsoft.com/office/drawing/2014/main" id="{B06CE950-E9AA-4BFD-8760-8B69476C2920}"/>
              </a:ext>
            </a:extLst>
          </p:cNvPr>
          <p:cNvSpPr/>
          <p:nvPr/>
        </p:nvSpPr>
        <p:spPr>
          <a:xfrm>
            <a:off x="8511893" y="519303"/>
            <a:ext cx="3551768"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600" dirty="0">
                <a:latin typeface="Times New Roman" panose="02020603050405020304" pitchFamily="18" charset="0"/>
                <a:ea typeface="Calibri" panose="020F0502020204030204" pitchFamily="34" charset="0"/>
              </a:rPr>
              <a:t>Hernán, (2016) el pico espectral de sensibilidad en aves esta entre 400- 480 nm (azul), permitiendo que las aves divisen la luz de diferentes fuentes con mayor brillo</a:t>
            </a:r>
            <a:endParaRPr lang="es-419" sz="1600" dirty="0"/>
          </a:p>
        </p:txBody>
      </p:sp>
      <p:sp>
        <p:nvSpPr>
          <p:cNvPr id="20" name="Rectángulo 19">
            <a:extLst>
              <a:ext uri="{FF2B5EF4-FFF2-40B4-BE49-F238E27FC236}">
                <a16:creationId xmlns:a16="http://schemas.microsoft.com/office/drawing/2014/main" id="{44DC50C6-5741-4CF6-BB67-2307EBFBB398}"/>
              </a:ext>
            </a:extLst>
          </p:cNvPr>
          <p:cNvSpPr/>
          <p:nvPr/>
        </p:nvSpPr>
        <p:spPr>
          <a:xfrm>
            <a:off x="8511892" y="2114084"/>
            <a:ext cx="355176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Times New Roman" panose="02020603050405020304" pitchFamily="18" charset="0"/>
                <a:ea typeface="Calibri" panose="020F0502020204030204" pitchFamily="34" charset="0"/>
              </a:rPr>
              <a:t>T9 (luz azul + intensidad 16 lux) con una probabilidad promedio de 0,90 de obtener un huevo/ave/día,</a:t>
            </a:r>
            <a:endParaRPr lang="es-419" sz="1600" dirty="0"/>
          </a:p>
        </p:txBody>
      </p:sp>
      <p:sp>
        <p:nvSpPr>
          <p:cNvPr id="21" name="Rectángulo 20">
            <a:extLst>
              <a:ext uri="{FF2B5EF4-FFF2-40B4-BE49-F238E27FC236}">
                <a16:creationId xmlns:a16="http://schemas.microsoft.com/office/drawing/2014/main" id="{B2ECF409-BE73-4776-A15C-015FF26D082A}"/>
              </a:ext>
            </a:extLst>
          </p:cNvPr>
          <p:cNvSpPr/>
          <p:nvPr/>
        </p:nvSpPr>
        <p:spPr>
          <a:xfrm>
            <a:off x="8511892" y="4181699"/>
            <a:ext cx="3551769" cy="2132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800"/>
              </a:spcAft>
            </a:pPr>
            <a:r>
              <a:rPr lang="es-EC" sz="1500" dirty="0">
                <a:latin typeface="Times New Roman" panose="02020603050405020304" pitchFamily="18" charset="0"/>
                <a:ea typeface="Calibri" panose="020F0502020204030204" pitchFamily="34" charset="0"/>
                <a:cs typeface="Times New Roman" panose="02020603050405020304" pitchFamily="18" charset="0"/>
              </a:rPr>
              <a:t>(Ramírez, 2015) un programa de luz LED generar un mayor estimulo de liberación de las hormonas folículo estimulante (FSH) y luteinizantes (LH) desde la hipófisis anterior, y a su vez a madurar más rápido el sistema reproductivo de las aves.</a:t>
            </a:r>
            <a:endParaRPr lang="es-419"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ángulo 21">
            <a:extLst>
              <a:ext uri="{FF2B5EF4-FFF2-40B4-BE49-F238E27FC236}">
                <a16:creationId xmlns:a16="http://schemas.microsoft.com/office/drawing/2014/main" id="{64F2D08B-EC9A-4FE5-B843-FBBAD54A960F}"/>
              </a:ext>
            </a:extLst>
          </p:cNvPr>
          <p:cNvSpPr/>
          <p:nvPr/>
        </p:nvSpPr>
        <p:spPr>
          <a:xfrm>
            <a:off x="8511892" y="3061489"/>
            <a:ext cx="355176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mj-lt"/>
                <a:ea typeface="Calibri" panose="020F0502020204030204" pitchFamily="34" charset="0"/>
              </a:rPr>
              <a:t>T5 (</a:t>
            </a:r>
            <a:r>
              <a:rPr lang="es-EC" sz="1600" dirty="0">
                <a:latin typeface="+mj-lt"/>
              </a:rPr>
              <a:t>luz verde + intensidad 14 lux)</a:t>
            </a:r>
            <a:r>
              <a:rPr lang="es-EC" sz="1600" dirty="0">
                <a:latin typeface="+mj-lt"/>
                <a:ea typeface="Calibri" panose="020F0502020204030204" pitchFamily="34" charset="0"/>
              </a:rPr>
              <a:t> con una probabilidad promedio de 0,88 de obtener un huevo/ave/día,</a:t>
            </a:r>
            <a:endParaRPr lang="es-419" sz="1600" dirty="0">
              <a:latin typeface="+mj-lt"/>
            </a:endParaRPr>
          </a:p>
        </p:txBody>
      </p:sp>
    </p:spTree>
    <p:extLst>
      <p:ext uri="{BB962C8B-B14F-4D97-AF65-F5344CB8AC3E}">
        <p14:creationId xmlns:p14="http://schemas.microsoft.com/office/powerpoint/2010/main" val="352198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56B28004-C7AC-40A1-A673-420D2253FF72}"/>
              </a:ext>
            </a:extLst>
          </p:cNvPr>
          <p:cNvGraphicFramePr>
            <a:graphicFrameLocks noGrp="1"/>
          </p:cNvGraphicFramePr>
          <p:nvPr>
            <p:ph idx="1"/>
            <p:extLst>
              <p:ext uri="{D42A27DB-BD31-4B8C-83A1-F6EECF244321}">
                <p14:modId xmlns:p14="http://schemas.microsoft.com/office/powerpoint/2010/main" val="2470597303"/>
              </p:ext>
            </p:extLst>
          </p:nvPr>
        </p:nvGraphicFramePr>
        <p:xfrm>
          <a:off x="1487606" y="2653731"/>
          <a:ext cx="7427625" cy="3416458"/>
        </p:xfrm>
        <a:graphic>
          <a:graphicData uri="http://schemas.openxmlformats.org/drawingml/2006/table">
            <a:tbl>
              <a:tblPr firstRow="1" firstCol="1" bandRow="1"/>
              <a:tblGrid>
                <a:gridCol w="719715">
                  <a:extLst>
                    <a:ext uri="{9D8B030D-6E8A-4147-A177-3AD203B41FA5}">
                      <a16:colId xmlns:a16="http://schemas.microsoft.com/office/drawing/2014/main" val="3140307946"/>
                    </a:ext>
                  </a:extLst>
                </a:gridCol>
                <a:gridCol w="719715">
                  <a:extLst>
                    <a:ext uri="{9D8B030D-6E8A-4147-A177-3AD203B41FA5}">
                      <a16:colId xmlns:a16="http://schemas.microsoft.com/office/drawing/2014/main" val="162252819"/>
                    </a:ext>
                  </a:extLst>
                </a:gridCol>
                <a:gridCol w="267669">
                  <a:extLst>
                    <a:ext uri="{9D8B030D-6E8A-4147-A177-3AD203B41FA5}">
                      <a16:colId xmlns:a16="http://schemas.microsoft.com/office/drawing/2014/main" val="1546929517"/>
                    </a:ext>
                  </a:extLst>
                </a:gridCol>
                <a:gridCol w="585476">
                  <a:extLst>
                    <a:ext uri="{9D8B030D-6E8A-4147-A177-3AD203B41FA5}">
                      <a16:colId xmlns:a16="http://schemas.microsoft.com/office/drawing/2014/main" val="2596265259"/>
                    </a:ext>
                  </a:extLst>
                </a:gridCol>
                <a:gridCol w="513505">
                  <a:extLst>
                    <a:ext uri="{9D8B030D-6E8A-4147-A177-3AD203B41FA5}">
                      <a16:colId xmlns:a16="http://schemas.microsoft.com/office/drawing/2014/main" val="2328615771"/>
                    </a:ext>
                  </a:extLst>
                </a:gridCol>
                <a:gridCol w="513505">
                  <a:extLst>
                    <a:ext uri="{9D8B030D-6E8A-4147-A177-3AD203B41FA5}">
                      <a16:colId xmlns:a16="http://schemas.microsoft.com/office/drawing/2014/main" val="2172343385"/>
                    </a:ext>
                  </a:extLst>
                </a:gridCol>
                <a:gridCol w="513505">
                  <a:extLst>
                    <a:ext uri="{9D8B030D-6E8A-4147-A177-3AD203B41FA5}">
                      <a16:colId xmlns:a16="http://schemas.microsoft.com/office/drawing/2014/main" val="823548147"/>
                    </a:ext>
                  </a:extLst>
                </a:gridCol>
                <a:gridCol w="513505">
                  <a:extLst>
                    <a:ext uri="{9D8B030D-6E8A-4147-A177-3AD203B41FA5}">
                      <a16:colId xmlns:a16="http://schemas.microsoft.com/office/drawing/2014/main" val="455036325"/>
                    </a:ext>
                  </a:extLst>
                </a:gridCol>
                <a:gridCol w="513505">
                  <a:extLst>
                    <a:ext uri="{9D8B030D-6E8A-4147-A177-3AD203B41FA5}">
                      <a16:colId xmlns:a16="http://schemas.microsoft.com/office/drawing/2014/main" val="924079564"/>
                    </a:ext>
                  </a:extLst>
                </a:gridCol>
                <a:gridCol w="513505">
                  <a:extLst>
                    <a:ext uri="{9D8B030D-6E8A-4147-A177-3AD203B41FA5}">
                      <a16:colId xmlns:a16="http://schemas.microsoft.com/office/drawing/2014/main" val="122298967"/>
                    </a:ext>
                  </a:extLst>
                </a:gridCol>
                <a:gridCol w="513505">
                  <a:extLst>
                    <a:ext uri="{9D8B030D-6E8A-4147-A177-3AD203B41FA5}">
                      <a16:colId xmlns:a16="http://schemas.microsoft.com/office/drawing/2014/main" val="2262572574"/>
                    </a:ext>
                  </a:extLst>
                </a:gridCol>
                <a:gridCol w="513505">
                  <a:extLst>
                    <a:ext uri="{9D8B030D-6E8A-4147-A177-3AD203B41FA5}">
                      <a16:colId xmlns:a16="http://schemas.microsoft.com/office/drawing/2014/main" val="4006748048"/>
                    </a:ext>
                  </a:extLst>
                </a:gridCol>
                <a:gridCol w="513505">
                  <a:extLst>
                    <a:ext uri="{9D8B030D-6E8A-4147-A177-3AD203B41FA5}">
                      <a16:colId xmlns:a16="http://schemas.microsoft.com/office/drawing/2014/main" val="1505917765"/>
                    </a:ext>
                  </a:extLst>
                </a:gridCol>
                <a:gridCol w="513505">
                  <a:extLst>
                    <a:ext uri="{9D8B030D-6E8A-4147-A177-3AD203B41FA5}">
                      <a16:colId xmlns:a16="http://schemas.microsoft.com/office/drawing/2014/main" val="1845833995"/>
                    </a:ext>
                  </a:extLst>
                </a:gridCol>
              </a:tblGrid>
              <a:tr h="224488">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FV</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S9</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4367878"/>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Bloque</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781158606"/>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56595607"/>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302959019"/>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357718975"/>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1914033826"/>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92084270"/>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708188760"/>
                  </a:ext>
                </a:extLst>
              </a:tr>
              <a:tr h="22448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1,89</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1,59</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1,25</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0,64</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0,69</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1744438035"/>
                  </a:ext>
                </a:extLst>
              </a:tr>
              <a:tr h="342862">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0,0362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0,757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0,1234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0,0068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0,2511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0,0606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0,0032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0,0038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0,0129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0,0003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0,0241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000675864"/>
                  </a:ext>
                </a:extLst>
              </a:tr>
              <a:tr h="34286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P-Valor</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nSpc>
                          <a:spcPct val="115000"/>
                        </a:lnSpc>
                      </a:pPr>
                      <a:endParaRPr lang="es-419" sz="16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0,639  ns</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0,1036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0,0212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0,2046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0,5125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0,5817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0,0689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0,2461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0,0378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0,6687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0,6367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4260880082"/>
                  </a:ext>
                </a:extLst>
              </a:tr>
              <a:tr h="34286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0,0015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0,0932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0,1435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0,0044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0,024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0,4586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0,0409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0,0005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0,3944 ns</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0,0201 *</a:t>
                      </a:r>
                      <a:endParaRPr lang="es-419"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0,016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2116145"/>
                  </a:ext>
                </a:extLst>
              </a:tr>
            </a:tbl>
          </a:graphicData>
        </a:graphic>
      </p:graphicFrame>
      <p:sp>
        <p:nvSpPr>
          <p:cNvPr id="4" name="CuadroTexto 3">
            <a:extLst>
              <a:ext uri="{FF2B5EF4-FFF2-40B4-BE49-F238E27FC236}">
                <a16:creationId xmlns:a16="http://schemas.microsoft.com/office/drawing/2014/main" id="{272E24DD-F0CF-4282-9E52-953C00F01B00}"/>
              </a:ext>
            </a:extLst>
          </p:cNvPr>
          <p:cNvSpPr txBox="1"/>
          <p:nvPr/>
        </p:nvSpPr>
        <p:spPr>
          <a:xfrm>
            <a:off x="1484310" y="698310"/>
            <a:ext cx="2145994"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effectLst>
                  <a:outerShdw blurRad="38100" dist="38100" dir="2700000" algn="tl">
                    <a:srgbClr val="000000">
                      <a:alpha val="43137"/>
                    </a:srgbClr>
                  </a:outerShdw>
                </a:effectLst>
                <a:latin typeface="+mj-lt"/>
              </a:rPr>
              <a:t>Peso de Huevos</a:t>
            </a:r>
            <a:endParaRPr lang="es-419" sz="2000" dirty="0">
              <a:effectLst>
                <a:outerShdw blurRad="38100" dist="38100" dir="2700000" algn="tl">
                  <a:srgbClr val="000000">
                    <a:alpha val="43137"/>
                  </a:srgbClr>
                </a:outerShdw>
              </a:effectLst>
              <a:latin typeface="+mj-lt"/>
            </a:endParaRPr>
          </a:p>
        </p:txBody>
      </p:sp>
      <p:sp>
        <p:nvSpPr>
          <p:cNvPr id="6" name="Rectángulo 5">
            <a:extLst>
              <a:ext uri="{FF2B5EF4-FFF2-40B4-BE49-F238E27FC236}">
                <a16:creationId xmlns:a16="http://schemas.microsoft.com/office/drawing/2014/main" id="{97FE0089-DB24-4F0D-A72D-6E058704AF78}"/>
              </a:ext>
            </a:extLst>
          </p:cNvPr>
          <p:cNvSpPr/>
          <p:nvPr/>
        </p:nvSpPr>
        <p:spPr>
          <a:xfrm>
            <a:off x="1269242" y="1228879"/>
            <a:ext cx="7864355" cy="1294393"/>
          </a:xfrm>
          <a:prstGeom prst="rect">
            <a:avLst/>
          </a:prstGeom>
        </p:spPr>
        <p:txBody>
          <a:bodyPr wrap="square">
            <a:spAutoFit/>
          </a:bodyPr>
          <a:lstStyle/>
          <a:p>
            <a:pPr marL="895350" indent="-895350" algn="just">
              <a:lnSpc>
                <a:spcPct val="150000"/>
              </a:lnSpc>
              <a:spcAft>
                <a:spcPts val="100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Cuadro 4.	Cuadrados medios y p-valor de la variable peso de huevos, de la evaluación del color e intensidad de luz en la etapa de postura de codorniz (</a:t>
            </a:r>
            <a:r>
              <a:rPr lang="es-EC"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japónica</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ector recto 6">
            <a:extLst>
              <a:ext uri="{FF2B5EF4-FFF2-40B4-BE49-F238E27FC236}">
                <a16:creationId xmlns:a16="http://schemas.microsoft.com/office/drawing/2014/main" id="{E6729414-4DCE-4EC3-9EE9-12FFA9A41312}"/>
              </a:ext>
            </a:extLst>
          </p:cNvPr>
          <p:cNvCxnSpPr/>
          <p:nvPr/>
        </p:nvCxnSpPr>
        <p:spPr>
          <a:xfrm>
            <a:off x="6334836" y="5870812"/>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8" name="Conector recto 7">
            <a:extLst>
              <a:ext uri="{FF2B5EF4-FFF2-40B4-BE49-F238E27FC236}">
                <a16:creationId xmlns:a16="http://schemas.microsoft.com/office/drawing/2014/main" id="{E9D43DAE-E792-4EB3-A202-92DFFD43DCD2}"/>
              </a:ext>
            </a:extLst>
          </p:cNvPr>
          <p:cNvCxnSpPr/>
          <p:nvPr/>
        </p:nvCxnSpPr>
        <p:spPr>
          <a:xfrm>
            <a:off x="6901218" y="5875361"/>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9" name="Conector recto 8">
            <a:extLst>
              <a:ext uri="{FF2B5EF4-FFF2-40B4-BE49-F238E27FC236}">
                <a16:creationId xmlns:a16="http://schemas.microsoft.com/office/drawing/2014/main" id="{BFD017C0-0746-4074-914E-558813AEC466}"/>
              </a:ext>
            </a:extLst>
          </p:cNvPr>
          <p:cNvCxnSpPr/>
          <p:nvPr/>
        </p:nvCxnSpPr>
        <p:spPr>
          <a:xfrm>
            <a:off x="4849504" y="5870812"/>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0" name="Conector recto 9">
            <a:extLst>
              <a:ext uri="{FF2B5EF4-FFF2-40B4-BE49-F238E27FC236}">
                <a16:creationId xmlns:a16="http://schemas.microsoft.com/office/drawing/2014/main" id="{76C3B65B-635A-4907-AD16-B22C73C74296}"/>
              </a:ext>
            </a:extLst>
          </p:cNvPr>
          <p:cNvCxnSpPr/>
          <p:nvPr/>
        </p:nvCxnSpPr>
        <p:spPr>
          <a:xfrm>
            <a:off x="5397689" y="5870812"/>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1" name="Conector recto 10">
            <a:extLst>
              <a:ext uri="{FF2B5EF4-FFF2-40B4-BE49-F238E27FC236}">
                <a16:creationId xmlns:a16="http://schemas.microsoft.com/office/drawing/2014/main" id="{65439472-9AD1-4142-B18D-CF1B7837B5DB}"/>
              </a:ext>
            </a:extLst>
          </p:cNvPr>
          <p:cNvCxnSpPr/>
          <p:nvPr/>
        </p:nvCxnSpPr>
        <p:spPr>
          <a:xfrm>
            <a:off x="3243617" y="5870812"/>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2" name="Conector recto 11">
            <a:extLst>
              <a:ext uri="{FF2B5EF4-FFF2-40B4-BE49-F238E27FC236}">
                <a16:creationId xmlns:a16="http://schemas.microsoft.com/office/drawing/2014/main" id="{3781ACDF-7C4C-49E4-B62D-F9B2C3266985}"/>
              </a:ext>
            </a:extLst>
          </p:cNvPr>
          <p:cNvCxnSpPr/>
          <p:nvPr/>
        </p:nvCxnSpPr>
        <p:spPr>
          <a:xfrm>
            <a:off x="7886132" y="5870812"/>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3" name="Conector recto 12">
            <a:extLst>
              <a:ext uri="{FF2B5EF4-FFF2-40B4-BE49-F238E27FC236}">
                <a16:creationId xmlns:a16="http://schemas.microsoft.com/office/drawing/2014/main" id="{3E991005-E4FA-411D-99A8-6718D8788028}"/>
              </a:ext>
            </a:extLst>
          </p:cNvPr>
          <p:cNvCxnSpPr/>
          <p:nvPr/>
        </p:nvCxnSpPr>
        <p:spPr>
          <a:xfrm>
            <a:off x="8464855" y="5875361"/>
            <a:ext cx="450376" cy="0"/>
          </a:xfrm>
          <a:prstGeom prst="line">
            <a:avLst/>
          </a:prstGeom>
          <a:ln w="38100">
            <a:solidFill>
              <a:srgbClr val="0070C0"/>
            </a:solidFill>
          </a:ln>
        </p:spPr>
        <p:style>
          <a:lnRef idx="3">
            <a:schemeClr val="accent5"/>
          </a:lnRef>
          <a:fillRef idx="0">
            <a:schemeClr val="accent5"/>
          </a:fillRef>
          <a:effectRef idx="2">
            <a:schemeClr val="accent5"/>
          </a:effectRef>
          <a:fontRef idx="minor">
            <a:schemeClr val="tx1"/>
          </a:fontRef>
        </p:style>
      </p:cxnSp>
      <p:cxnSp>
        <p:nvCxnSpPr>
          <p:cNvPr id="14" name="Conector recto 13">
            <a:extLst>
              <a:ext uri="{FF2B5EF4-FFF2-40B4-BE49-F238E27FC236}">
                <a16:creationId xmlns:a16="http://schemas.microsoft.com/office/drawing/2014/main" id="{B21D9082-825E-41A5-A00C-43AE75FB6DB8}"/>
              </a:ext>
            </a:extLst>
          </p:cNvPr>
          <p:cNvCxnSpPr/>
          <p:nvPr/>
        </p:nvCxnSpPr>
        <p:spPr>
          <a:xfrm>
            <a:off x="4383086" y="5525908"/>
            <a:ext cx="450376"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5" name="Conector recto 14">
            <a:extLst>
              <a:ext uri="{FF2B5EF4-FFF2-40B4-BE49-F238E27FC236}">
                <a16:creationId xmlns:a16="http://schemas.microsoft.com/office/drawing/2014/main" id="{0523B05D-6A3D-4856-9419-DDC02728938F}"/>
              </a:ext>
            </a:extLst>
          </p:cNvPr>
          <p:cNvCxnSpPr/>
          <p:nvPr/>
        </p:nvCxnSpPr>
        <p:spPr>
          <a:xfrm>
            <a:off x="7435756" y="5148920"/>
            <a:ext cx="450376"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6" name="Conector recto 15">
            <a:extLst>
              <a:ext uri="{FF2B5EF4-FFF2-40B4-BE49-F238E27FC236}">
                <a16:creationId xmlns:a16="http://schemas.microsoft.com/office/drawing/2014/main" id="{A63723A6-8C30-4523-B347-EC1C609E1FE0}"/>
              </a:ext>
            </a:extLst>
          </p:cNvPr>
          <p:cNvCxnSpPr/>
          <p:nvPr/>
        </p:nvCxnSpPr>
        <p:spPr>
          <a:xfrm>
            <a:off x="7427736" y="5525908"/>
            <a:ext cx="450376"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0737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D36BBB-7FA1-4EF0-93C3-95CF81734A50}"/>
              </a:ext>
            </a:extLst>
          </p:cNvPr>
          <p:cNvSpPr>
            <a:spLocks noGrp="1"/>
          </p:cNvSpPr>
          <p:nvPr>
            <p:ph type="title"/>
          </p:nvPr>
        </p:nvSpPr>
        <p:spPr>
          <a:xfrm>
            <a:off x="1206015" y="424070"/>
            <a:ext cx="10018713" cy="556590"/>
          </a:xfrm>
        </p:spPr>
        <p:txBody>
          <a:bodyPr>
            <a:noAutofit/>
          </a:bodyPr>
          <a:lstStyle/>
          <a:p>
            <a:r>
              <a:rPr lang="es-EC" dirty="0">
                <a:effectLst>
                  <a:outerShdw blurRad="38100" dist="38100" dir="2700000" algn="tl">
                    <a:srgbClr val="000000">
                      <a:alpha val="43137"/>
                    </a:srgbClr>
                  </a:outerShdw>
                </a:effectLst>
              </a:rPr>
              <a:t>INTRODUCCIÓN </a:t>
            </a:r>
            <a:endParaRPr lang="es-419"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A5ED435-D01E-4638-BCB9-577C5299956C}"/>
              </a:ext>
            </a:extLst>
          </p:cNvPr>
          <p:cNvSpPr txBox="1"/>
          <p:nvPr/>
        </p:nvSpPr>
        <p:spPr>
          <a:xfrm>
            <a:off x="1373711" y="1272208"/>
            <a:ext cx="2760965" cy="646331"/>
          </a:xfrm>
          <a:prstGeom prst="rect">
            <a:avLst/>
          </a:prstGeom>
          <a:noFill/>
        </p:spPr>
        <p:txBody>
          <a:bodyPr wrap="square" rtlCol="0">
            <a:spAutoFit/>
          </a:bodyPr>
          <a:lstStyle/>
          <a:p>
            <a:pPr algn="ctr"/>
            <a:r>
              <a:rPr lang="es-EC" b="1" dirty="0"/>
              <a:t>Coturnicultura-Ecuador </a:t>
            </a:r>
          </a:p>
          <a:p>
            <a:pPr algn="ctr"/>
            <a:r>
              <a:rPr lang="es-EC" b="1" dirty="0"/>
              <a:t>26 años</a:t>
            </a:r>
            <a:endParaRPr lang="es-419" b="1" dirty="0"/>
          </a:p>
        </p:txBody>
      </p:sp>
      <p:pic>
        <p:nvPicPr>
          <p:cNvPr id="1026" name="Picture 2" descr="Resultado de imagen para coturnicultura granja">
            <a:extLst>
              <a:ext uri="{FF2B5EF4-FFF2-40B4-BE49-F238E27FC236}">
                <a16:creationId xmlns:a16="http://schemas.microsoft.com/office/drawing/2014/main" id="{EB47C876-85E2-4DEB-8817-A639F34E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59" y="1945687"/>
            <a:ext cx="2340296" cy="16455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revistalideres.ec/files/movil_image/uploads/2015/06/14/557de505857fe.jpg">
            <a:extLst>
              <a:ext uri="{FF2B5EF4-FFF2-40B4-BE49-F238E27FC236}">
                <a16:creationId xmlns:a16="http://schemas.microsoft.com/office/drawing/2014/main" id="{2DBFBD47-6270-4B46-9C3B-CAE7469AB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137" y="1890576"/>
            <a:ext cx="2760966" cy="170070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2900204D-4969-4C48-848F-5E7EAB7659DC}"/>
              </a:ext>
            </a:extLst>
          </p:cNvPr>
          <p:cNvSpPr/>
          <p:nvPr/>
        </p:nvSpPr>
        <p:spPr>
          <a:xfrm>
            <a:off x="4631496" y="1328335"/>
            <a:ext cx="3057247" cy="369332"/>
          </a:xfrm>
          <a:prstGeom prst="rect">
            <a:avLst/>
          </a:prstGeom>
        </p:spPr>
        <p:txBody>
          <a:bodyPr wrap="none">
            <a:spAutoFit/>
          </a:bodyPr>
          <a:lstStyle/>
          <a:p>
            <a:r>
              <a:rPr lang="es-ES" b="1" dirty="0">
                <a:ea typeface="Times New Roman" panose="02020603050405020304" pitchFamily="18" charset="0"/>
              </a:rPr>
              <a:t>1995 - Eduardo Uzcátegui </a:t>
            </a:r>
            <a:endParaRPr lang="es-419" b="1" dirty="0"/>
          </a:p>
        </p:txBody>
      </p:sp>
      <p:sp>
        <p:nvSpPr>
          <p:cNvPr id="6" name="Rectángulo 5">
            <a:extLst>
              <a:ext uri="{FF2B5EF4-FFF2-40B4-BE49-F238E27FC236}">
                <a16:creationId xmlns:a16="http://schemas.microsoft.com/office/drawing/2014/main" id="{0A121E2F-2C8D-4A59-AA2E-760325EF970E}"/>
              </a:ext>
            </a:extLst>
          </p:cNvPr>
          <p:cNvSpPr/>
          <p:nvPr/>
        </p:nvSpPr>
        <p:spPr>
          <a:xfrm>
            <a:off x="8415296" y="2033378"/>
            <a:ext cx="3516572" cy="923330"/>
          </a:xfrm>
          <a:prstGeom prst="rect">
            <a:avLst/>
          </a:prstGeom>
        </p:spPr>
        <p:txBody>
          <a:bodyPr wrap="square">
            <a:spAutoFit/>
          </a:bodyPr>
          <a:lstStyle/>
          <a:p>
            <a:pPr algn="ctr"/>
            <a:r>
              <a:rPr lang="es-ES" dirty="0">
                <a:effectLst>
                  <a:outerShdw blurRad="38100" dist="38100" dir="2700000" algn="tl">
                    <a:srgbClr val="000000">
                      <a:alpha val="43137"/>
                    </a:srgbClr>
                  </a:outerShdw>
                </a:effectLst>
                <a:ea typeface="Times New Roman" panose="02020603050405020304" pitchFamily="18" charset="0"/>
              </a:rPr>
              <a:t>María Elena ubicada kilómetro 1,5 de la Vía Colorados del Búa- </a:t>
            </a:r>
          </a:p>
          <a:p>
            <a:pPr algn="ctr"/>
            <a:r>
              <a:rPr lang="es-ES" dirty="0">
                <a:effectLst>
                  <a:outerShdw blurRad="38100" dist="38100" dir="2700000" algn="tl">
                    <a:srgbClr val="000000">
                      <a:alpha val="43137"/>
                    </a:srgbClr>
                  </a:outerShdw>
                </a:effectLst>
                <a:ea typeface="Times New Roman" panose="02020603050405020304" pitchFamily="18" charset="0"/>
              </a:rPr>
              <a:t>Santo Domingo de los Tsáchilas</a:t>
            </a:r>
            <a:endParaRPr lang="es-419"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7E5BC727-3EF9-47FD-825C-78BADF63C9DF}"/>
              </a:ext>
            </a:extLst>
          </p:cNvPr>
          <p:cNvSpPr/>
          <p:nvPr/>
        </p:nvSpPr>
        <p:spPr>
          <a:xfrm>
            <a:off x="5477534" y="4382121"/>
            <a:ext cx="2786554" cy="1200329"/>
          </a:xfrm>
          <a:prstGeom prst="rect">
            <a:avLst/>
          </a:prstGeom>
        </p:spPr>
        <p:txBody>
          <a:bodyPr wrap="square">
            <a:spAutoFit/>
          </a:bodyPr>
          <a:lstStyle/>
          <a:p>
            <a:pPr algn="ctr"/>
            <a:r>
              <a:rPr lang="es-EC" dirty="0">
                <a:effectLst>
                  <a:outerShdw blurRad="38100" dist="38100" dir="2700000" algn="tl">
                    <a:srgbClr val="000000">
                      <a:alpha val="43137"/>
                    </a:srgbClr>
                  </a:outerShdw>
                </a:effectLst>
              </a:rPr>
              <a:t>Aproximadamente  existe    500 000 codornices en Ecuador </a:t>
            </a:r>
          </a:p>
          <a:p>
            <a:pPr algn="ctr"/>
            <a:r>
              <a:rPr lang="es-EC" dirty="0">
                <a:effectLst>
                  <a:outerShdw blurRad="38100" dist="38100" dir="2700000" algn="tl">
                    <a:srgbClr val="000000">
                      <a:alpha val="43137"/>
                    </a:srgbClr>
                  </a:outerShdw>
                </a:effectLst>
              </a:rPr>
              <a:t>(Gualán, 2015).</a:t>
            </a:r>
            <a:endParaRPr lang="es-419" dirty="0">
              <a:effectLst>
                <a:outerShdw blurRad="38100" dist="38100" dir="2700000" algn="tl">
                  <a:srgbClr val="000000">
                    <a:alpha val="43137"/>
                  </a:srgbClr>
                </a:outerShdw>
              </a:effectLst>
            </a:endParaRPr>
          </a:p>
        </p:txBody>
      </p:sp>
      <p:pic>
        <p:nvPicPr>
          <p:cNvPr id="1028" name="Picture 4" descr="Resultado de imagen para criadero de codornices de postura">
            <a:extLst>
              <a:ext uri="{FF2B5EF4-FFF2-40B4-BE49-F238E27FC236}">
                <a16:creationId xmlns:a16="http://schemas.microsoft.com/office/drawing/2014/main" id="{E4DDEA64-E55B-4D8C-B3E8-45B11A73E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4682" y="3901861"/>
            <a:ext cx="3516572" cy="19780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A67D09E0-E76E-47F0-8805-C3109E1B95E1}"/>
              </a:ext>
            </a:extLst>
          </p:cNvPr>
          <p:cNvSpPr/>
          <p:nvPr/>
        </p:nvSpPr>
        <p:spPr>
          <a:xfrm>
            <a:off x="9606760" y="5929100"/>
            <a:ext cx="1133644" cy="369332"/>
          </a:xfrm>
          <a:prstGeom prst="rect">
            <a:avLst/>
          </a:prstGeom>
        </p:spPr>
        <p:txBody>
          <a:bodyPr wrap="none">
            <a:spAutoFit/>
          </a:bodyPr>
          <a:lstStyle/>
          <a:p>
            <a:r>
              <a:rPr lang="es-EC" dirty="0"/>
              <a:t> 10 años </a:t>
            </a:r>
            <a:endParaRPr lang="es-419" dirty="0"/>
          </a:p>
        </p:txBody>
      </p:sp>
      <p:sp>
        <p:nvSpPr>
          <p:cNvPr id="12" name="Flecha: a la derecha 11">
            <a:extLst>
              <a:ext uri="{FF2B5EF4-FFF2-40B4-BE49-F238E27FC236}">
                <a16:creationId xmlns:a16="http://schemas.microsoft.com/office/drawing/2014/main" id="{7E288938-BEEF-4B73-A477-09924001EA68}"/>
              </a:ext>
            </a:extLst>
          </p:cNvPr>
          <p:cNvSpPr/>
          <p:nvPr/>
        </p:nvSpPr>
        <p:spPr>
          <a:xfrm>
            <a:off x="4032615" y="2274859"/>
            <a:ext cx="921522" cy="646331"/>
          </a:xfrm>
          <a:prstGeom prst="rightArrow">
            <a:avLst>
              <a:gd name="adj1" fmla="val 50000"/>
              <a:gd name="adj2" fmla="val 48246"/>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sp>
        <p:nvSpPr>
          <p:cNvPr id="15" name="Flecha: a la derecha 14">
            <a:extLst>
              <a:ext uri="{FF2B5EF4-FFF2-40B4-BE49-F238E27FC236}">
                <a16:creationId xmlns:a16="http://schemas.microsoft.com/office/drawing/2014/main" id="{4620BF12-099E-456E-A8EE-6714F7851B01}"/>
              </a:ext>
            </a:extLst>
          </p:cNvPr>
          <p:cNvSpPr/>
          <p:nvPr/>
        </p:nvSpPr>
        <p:spPr>
          <a:xfrm rot="5400000">
            <a:off x="9924924" y="2945916"/>
            <a:ext cx="664792" cy="966168"/>
          </a:xfrm>
          <a:prstGeom prst="righ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pic>
        <p:nvPicPr>
          <p:cNvPr id="1032" name="Picture 8" descr="Resultado de imagen para huevo de gallina">
            <a:extLst>
              <a:ext uri="{FF2B5EF4-FFF2-40B4-BE49-F238E27FC236}">
                <a16:creationId xmlns:a16="http://schemas.microsoft.com/office/drawing/2014/main" id="{42D9E3B9-AC9B-4336-9D74-8FF60971A3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722" t="25788" r="12109" b="5738"/>
          <a:stretch/>
        </p:blipFill>
        <p:spPr bwMode="auto">
          <a:xfrm>
            <a:off x="3759719" y="4255361"/>
            <a:ext cx="981822" cy="10181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huevo de codorniz">
            <a:extLst>
              <a:ext uri="{FF2B5EF4-FFF2-40B4-BE49-F238E27FC236}">
                <a16:creationId xmlns:a16="http://schemas.microsoft.com/office/drawing/2014/main" id="{7382E753-C264-4C9D-90BD-ECF2F9C59F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692" y="4069506"/>
            <a:ext cx="1009134" cy="1009134"/>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F5E4DFEC-17D5-4298-9DA4-E245B73045BC}"/>
              </a:ext>
            </a:extLst>
          </p:cNvPr>
          <p:cNvSpPr/>
          <p:nvPr/>
        </p:nvSpPr>
        <p:spPr>
          <a:xfrm>
            <a:off x="674813" y="5310349"/>
            <a:ext cx="1880002" cy="369332"/>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r>
              <a:rPr lang="es-EC" dirty="0">
                <a:latin typeface="Times New Roman" panose="02020603050405020304" pitchFamily="18" charset="0"/>
                <a:ea typeface="Times New Roman" panose="02020603050405020304" pitchFamily="18" charset="0"/>
              </a:rPr>
              <a:t>13%</a:t>
            </a:r>
            <a:r>
              <a:rPr lang="es-EC" spc="90"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de</a:t>
            </a:r>
            <a:r>
              <a:rPr lang="es-EC" spc="80" dirty="0">
                <a:latin typeface="Times New Roman" panose="02020603050405020304" pitchFamily="18" charset="0"/>
                <a:ea typeface="Times New Roman" panose="02020603050405020304" pitchFamily="18" charset="0"/>
              </a:rPr>
              <a:t> </a:t>
            </a:r>
            <a:r>
              <a:rPr lang="es-EC" spc="10" dirty="0">
                <a:latin typeface="Times New Roman" panose="02020603050405020304" pitchFamily="18" charset="0"/>
                <a:ea typeface="Times New Roman" panose="02020603050405020304" pitchFamily="18" charset="0"/>
              </a:rPr>
              <a:t>p</a:t>
            </a:r>
            <a:r>
              <a:rPr lang="es-EC" dirty="0">
                <a:latin typeface="Times New Roman" panose="02020603050405020304" pitchFamily="18" charset="0"/>
                <a:ea typeface="Times New Roman" panose="02020603050405020304" pitchFamily="18" charset="0"/>
              </a:rPr>
              <a:t>rot</a:t>
            </a:r>
            <a:r>
              <a:rPr lang="es-EC" spc="-5" dirty="0">
                <a:latin typeface="Times New Roman" panose="02020603050405020304" pitchFamily="18" charset="0"/>
                <a:ea typeface="Times New Roman" panose="02020603050405020304" pitchFamily="18" charset="0"/>
              </a:rPr>
              <a:t>e</a:t>
            </a:r>
            <a:r>
              <a:rPr lang="es-EC" dirty="0">
                <a:latin typeface="Times New Roman" panose="02020603050405020304" pitchFamily="18" charset="0"/>
                <a:ea typeface="Times New Roman" panose="02020603050405020304" pitchFamily="18" charset="0"/>
              </a:rPr>
              <a:t>ínas</a:t>
            </a:r>
            <a:r>
              <a:rPr lang="es-EC" spc="95" dirty="0">
                <a:latin typeface="Times New Roman" panose="02020603050405020304" pitchFamily="18" charset="0"/>
                <a:ea typeface="Times New Roman" panose="02020603050405020304" pitchFamily="18" charset="0"/>
              </a:rPr>
              <a:t> </a:t>
            </a:r>
            <a:endParaRPr lang="es-419" dirty="0"/>
          </a:p>
        </p:txBody>
      </p:sp>
      <p:sp>
        <p:nvSpPr>
          <p:cNvPr id="14" name="Rectángulo 13">
            <a:extLst>
              <a:ext uri="{FF2B5EF4-FFF2-40B4-BE49-F238E27FC236}">
                <a16:creationId xmlns:a16="http://schemas.microsoft.com/office/drawing/2014/main" id="{A66709C6-1321-40A6-BA79-F4FE7B4BDC88}"/>
              </a:ext>
            </a:extLst>
          </p:cNvPr>
          <p:cNvSpPr/>
          <p:nvPr/>
        </p:nvSpPr>
        <p:spPr>
          <a:xfrm>
            <a:off x="3370481" y="5354542"/>
            <a:ext cx="1747017" cy="369332"/>
          </a:xfrm>
          <a:prstGeom prst="rect">
            <a:avLst/>
          </a:prstGeom>
          <a:ln w="28575"/>
        </p:spPr>
        <p:style>
          <a:lnRef idx="2">
            <a:schemeClr val="accent1"/>
          </a:lnRef>
          <a:fillRef idx="1">
            <a:schemeClr val="lt1"/>
          </a:fillRef>
          <a:effectRef idx="0">
            <a:schemeClr val="accent1"/>
          </a:effectRef>
          <a:fontRef idx="minor">
            <a:schemeClr val="dk1"/>
          </a:fontRef>
        </p:style>
        <p:txBody>
          <a:bodyPr wrap="none">
            <a:spAutoFit/>
          </a:bodyPr>
          <a:lstStyle/>
          <a:p>
            <a:r>
              <a:rPr lang="es-EC" dirty="0">
                <a:latin typeface="Times New Roman" panose="02020603050405020304" pitchFamily="18" charset="0"/>
                <a:ea typeface="Times New Roman" panose="02020603050405020304" pitchFamily="18" charset="0"/>
              </a:rPr>
              <a:t>11% de proteína </a:t>
            </a:r>
            <a:endParaRPr lang="es-419" dirty="0"/>
          </a:p>
        </p:txBody>
      </p:sp>
      <p:sp>
        <p:nvSpPr>
          <p:cNvPr id="18" name="Rectángulo 17">
            <a:extLst>
              <a:ext uri="{FF2B5EF4-FFF2-40B4-BE49-F238E27FC236}">
                <a16:creationId xmlns:a16="http://schemas.microsoft.com/office/drawing/2014/main" id="{C1C53F13-E194-4FDA-B862-FF338895768F}"/>
              </a:ext>
            </a:extLst>
          </p:cNvPr>
          <p:cNvSpPr/>
          <p:nvPr/>
        </p:nvSpPr>
        <p:spPr>
          <a:xfrm>
            <a:off x="360746" y="5792298"/>
            <a:ext cx="2476319" cy="369332"/>
          </a:xfrm>
          <a:prstGeom prst="rect">
            <a:avLst/>
          </a:prstGeom>
          <a:ln w="28575"/>
        </p:spPr>
        <p:style>
          <a:lnRef idx="2">
            <a:schemeClr val="accent1"/>
          </a:lnRef>
          <a:fillRef idx="1">
            <a:schemeClr val="lt1"/>
          </a:fillRef>
          <a:effectRef idx="0">
            <a:schemeClr val="accent1"/>
          </a:effectRef>
          <a:fontRef idx="minor">
            <a:schemeClr val="dk1"/>
          </a:fontRef>
        </p:style>
        <p:txBody>
          <a:bodyPr wrap="none">
            <a:spAutoFit/>
          </a:bodyPr>
          <a:lstStyle/>
          <a:p>
            <a:r>
              <a:rPr lang="es-EC" dirty="0">
                <a:latin typeface="Times New Roman" panose="02020603050405020304" pitchFamily="18" charset="0"/>
                <a:ea typeface="Times New Roman" panose="02020603050405020304" pitchFamily="18" charset="0"/>
              </a:rPr>
              <a:t>140%</a:t>
            </a:r>
            <a:r>
              <a:rPr lang="es-EC" spc="10"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de la vi</a:t>
            </a:r>
            <a:r>
              <a:rPr lang="es-EC" spc="5" dirty="0">
                <a:latin typeface="Times New Roman" panose="02020603050405020304" pitchFamily="18" charset="0"/>
                <a:ea typeface="Times New Roman" panose="02020603050405020304" pitchFamily="18" charset="0"/>
              </a:rPr>
              <a:t>t</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m</a:t>
            </a:r>
            <a:r>
              <a:rPr lang="es-EC" spc="5" dirty="0">
                <a:latin typeface="Times New Roman" panose="02020603050405020304" pitchFamily="18" charset="0"/>
                <a:ea typeface="Times New Roman" panose="02020603050405020304" pitchFamily="18" charset="0"/>
              </a:rPr>
              <a:t>i</a:t>
            </a:r>
            <a:r>
              <a:rPr lang="es-EC" dirty="0">
                <a:latin typeface="Times New Roman" panose="02020603050405020304" pitchFamily="18" charset="0"/>
                <a:ea typeface="Times New Roman" panose="02020603050405020304" pitchFamily="18" charset="0"/>
              </a:rPr>
              <a:t>na</a:t>
            </a:r>
            <a:r>
              <a:rPr lang="es-EC" spc="5" dirty="0">
                <a:latin typeface="Times New Roman" panose="02020603050405020304" pitchFamily="18" charset="0"/>
                <a:ea typeface="Times New Roman" panose="02020603050405020304" pitchFamily="18" charset="0"/>
              </a:rPr>
              <a:t> </a:t>
            </a:r>
            <a:r>
              <a:rPr lang="es-EC" spc="-10" dirty="0">
                <a:latin typeface="Times New Roman" panose="02020603050405020304" pitchFamily="18" charset="0"/>
                <a:ea typeface="Times New Roman" panose="02020603050405020304" pitchFamily="18" charset="0"/>
              </a:rPr>
              <a:t>B</a:t>
            </a:r>
            <a:r>
              <a:rPr lang="es-EC" dirty="0">
                <a:latin typeface="Times New Roman" panose="02020603050405020304" pitchFamily="18" charset="0"/>
                <a:ea typeface="Times New Roman" panose="02020603050405020304" pitchFamily="18" charset="0"/>
              </a:rPr>
              <a:t>1</a:t>
            </a:r>
            <a:r>
              <a:rPr lang="es-EC" spc="10" dirty="0">
                <a:latin typeface="Times New Roman" panose="02020603050405020304" pitchFamily="18" charset="0"/>
                <a:ea typeface="Times New Roman" panose="02020603050405020304" pitchFamily="18" charset="0"/>
              </a:rPr>
              <a:t> </a:t>
            </a:r>
            <a:endParaRPr lang="es-419" dirty="0"/>
          </a:p>
        </p:txBody>
      </p:sp>
      <p:sp>
        <p:nvSpPr>
          <p:cNvPr id="24" name="Rectángulo 23">
            <a:extLst>
              <a:ext uri="{FF2B5EF4-FFF2-40B4-BE49-F238E27FC236}">
                <a16:creationId xmlns:a16="http://schemas.microsoft.com/office/drawing/2014/main" id="{8583ED41-14C7-405E-B573-B7881AC46E0F}"/>
              </a:ext>
            </a:extLst>
          </p:cNvPr>
          <p:cNvSpPr/>
          <p:nvPr/>
        </p:nvSpPr>
        <p:spPr>
          <a:xfrm>
            <a:off x="3123156" y="5804930"/>
            <a:ext cx="2360903" cy="369332"/>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r>
              <a:rPr lang="es-EC" dirty="0">
                <a:latin typeface="Times New Roman" panose="02020603050405020304" pitchFamily="18" charset="0"/>
                <a:ea typeface="Times New Roman" panose="02020603050405020304" pitchFamily="18" charset="0"/>
              </a:rPr>
              <a:t>50%</a:t>
            </a:r>
            <a:r>
              <a:rPr lang="es-EC" spc="10"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de la vi</a:t>
            </a:r>
            <a:r>
              <a:rPr lang="es-EC" spc="5" dirty="0">
                <a:latin typeface="Times New Roman" panose="02020603050405020304" pitchFamily="18" charset="0"/>
                <a:ea typeface="Times New Roman" panose="02020603050405020304" pitchFamily="18" charset="0"/>
              </a:rPr>
              <a:t>t</a:t>
            </a:r>
            <a:r>
              <a:rPr lang="es-EC" spc="-5" dirty="0">
                <a:latin typeface="Times New Roman" panose="02020603050405020304" pitchFamily="18" charset="0"/>
                <a:ea typeface="Times New Roman" panose="02020603050405020304" pitchFamily="18" charset="0"/>
              </a:rPr>
              <a:t>a</a:t>
            </a:r>
            <a:r>
              <a:rPr lang="es-EC" dirty="0">
                <a:latin typeface="Times New Roman" panose="02020603050405020304" pitchFamily="18" charset="0"/>
                <a:ea typeface="Times New Roman" panose="02020603050405020304" pitchFamily="18" charset="0"/>
              </a:rPr>
              <a:t>m</a:t>
            </a:r>
            <a:r>
              <a:rPr lang="es-EC" spc="5" dirty="0">
                <a:latin typeface="Times New Roman" panose="02020603050405020304" pitchFamily="18" charset="0"/>
                <a:ea typeface="Times New Roman" panose="02020603050405020304" pitchFamily="18" charset="0"/>
              </a:rPr>
              <a:t>i</a:t>
            </a:r>
            <a:r>
              <a:rPr lang="es-EC" dirty="0">
                <a:latin typeface="Times New Roman" panose="02020603050405020304" pitchFamily="18" charset="0"/>
                <a:ea typeface="Times New Roman" panose="02020603050405020304" pitchFamily="18" charset="0"/>
              </a:rPr>
              <a:t>na</a:t>
            </a:r>
            <a:r>
              <a:rPr lang="es-EC" spc="5" dirty="0">
                <a:latin typeface="Times New Roman" panose="02020603050405020304" pitchFamily="18" charset="0"/>
                <a:ea typeface="Times New Roman" panose="02020603050405020304" pitchFamily="18" charset="0"/>
              </a:rPr>
              <a:t> </a:t>
            </a:r>
            <a:r>
              <a:rPr lang="es-EC" spc="-10" dirty="0">
                <a:latin typeface="Times New Roman" panose="02020603050405020304" pitchFamily="18" charset="0"/>
                <a:ea typeface="Times New Roman" panose="02020603050405020304" pitchFamily="18" charset="0"/>
              </a:rPr>
              <a:t>B</a:t>
            </a:r>
            <a:r>
              <a:rPr lang="es-EC" dirty="0">
                <a:latin typeface="Times New Roman" panose="02020603050405020304" pitchFamily="18" charset="0"/>
                <a:ea typeface="Times New Roman" panose="02020603050405020304" pitchFamily="18" charset="0"/>
              </a:rPr>
              <a:t>1</a:t>
            </a:r>
            <a:r>
              <a:rPr lang="es-EC" spc="10" dirty="0">
                <a:latin typeface="Times New Roman" panose="02020603050405020304" pitchFamily="18" charset="0"/>
                <a:ea typeface="Times New Roman" panose="02020603050405020304" pitchFamily="18" charset="0"/>
              </a:rPr>
              <a:t> </a:t>
            </a:r>
            <a:endParaRPr lang="es-419" dirty="0"/>
          </a:p>
        </p:txBody>
      </p:sp>
      <p:sp>
        <p:nvSpPr>
          <p:cNvPr id="19" name="Rectángulo 18">
            <a:extLst>
              <a:ext uri="{FF2B5EF4-FFF2-40B4-BE49-F238E27FC236}">
                <a16:creationId xmlns:a16="http://schemas.microsoft.com/office/drawing/2014/main" id="{7585D2F9-B1C2-4D36-978E-9562D859C8C3}"/>
              </a:ext>
            </a:extLst>
          </p:cNvPr>
          <p:cNvSpPr/>
          <p:nvPr/>
        </p:nvSpPr>
        <p:spPr>
          <a:xfrm>
            <a:off x="0" y="6246818"/>
            <a:ext cx="3258584" cy="369332"/>
          </a:xfrm>
          <a:prstGeom prst="rect">
            <a:avLst/>
          </a:prstGeom>
          <a:ln w="28575"/>
        </p:spPr>
        <p:style>
          <a:lnRef idx="2">
            <a:schemeClr val="accent1"/>
          </a:lnRef>
          <a:fillRef idx="1">
            <a:schemeClr val="lt1"/>
          </a:fillRef>
          <a:effectRef idx="0">
            <a:schemeClr val="accent1"/>
          </a:effectRef>
          <a:fontRef idx="minor">
            <a:schemeClr val="dk1"/>
          </a:fontRef>
        </p:style>
        <p:txBody>
          <a:bodyPr wrap="none">
            <a:spAutoFit/>
          </a:bodyPr>
          <a:lstStyle/>
          <a:p>
            <a:r>
              <a:rPr lang="es-EC" spc="5" dirty="0">
                <a:latin typeface="Times New Roman" panose="02020603050405020304" pitchFamily="18" charset="0"/>
                <a:ea typeface="Times New Roman" panose="02020603050405020304" pitchFamily="18" charset="0"/>
              </a:rPr>
              <a:t>c</a:t>
            </a:r>
            <a:r>
              <a:rPr lang="es-EC" dirty="0">
                <a:latin typeface="Times New Roman" panose="02020603050405020304" pitchFamily="18" charset="0"/>
                <a:ea typeface="Times New Roman" panose="02020603050405020304" pitchFamily="18" charset="0"/>
              </a:rPr>
              <a:t>inco</a:t>
            </a:r>
            <a:r>
              <a:rPr lang="es-EC" spc="10"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v</a:t>
            </a:r>
            <a:r>
              <a:rPr lang="es-EC" spc="-5" dirty="0">
                <a:latin typeface="Times New Roman" panose="02020603050405020304" pitchFamily="18" charset="0"/>
                <a:ea typeface="Times New Roman" panose="02020603050405020304" pitchFamily="18" charset="0"/>
              </a:rPr>
              <a:t>e</a:t>
            </a:r>
            <a:r>
              <a:rPr lang="es-EC" spc="5" dirty="0">
                <a:latin typeface="Times New Roman" panose="02020603050405020304" pitchFamily="18" charset="0"/>
                <a:ea typeface="Times New Roman" panose="02020603050405020304" pitchFamily="18" charset="0"/>
              </a:rPr>
              <a:t>c</a:t>
            </a:r>
            <a:r>
              <a:rPr lang="es-EC" spc="-5" dirty="0">
                <a:latin typeface="Times New Roman" panose="02020603050405020304" pitchFamily="18" charset="0"/>
                <a:ea typeface="Times New Roman" panose="02020603050405020304" pitchFamily="18" charset="0"/>
              </a:rPr>
              <a:t>e</a:t>
            </a:r>
            <a:r>
              <a:rPr lang="es-EC" dirty="0">
                <a:latin typeface="Times New Roman" panose="02020603050405020304" pitchFamily="18" charset="0"/>
                <a:ea typeface="Times New Roman" panose="02020603050405020304" pitchFamily="18" charset="0"/>
              </a:rPr>
              <a:t>s</a:t>
            </a:r>
            <a:r>
              <a:rPr lang="es-EC" spc="10"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más</a:t>
            </a:r>
            <a:r>
              <a:rPr lang="es-EC" spc="10"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hi</a:t>
            </a:r>
            <a:r>
              <a:rPr lang="es-EC" spc="10" dirty="0">
                <a:latin typeface="Times New Roman" panose="02020603050405020304" pitchFamily="18" charset="0"/>
                <a:ea typeface="Times New Roman" panose="02020603050405020304" pitchFamily="18" charset="0"/>
              </a:rPr>
              <a:t>e</a:t>
            </a:r>
            <a:r>
              <a:rPr lang="es-EC" dirty="0">
                <a:latin typeface="Times New Roman" panose="02020603050405020304" pitchFamily="18" charset="0"/>
                <a:ea typeface="Times New Roman" panose="02020603050405020304" pitchFamily="18" charset="0"/>
              </a:rPr>
              <a:t>r</a:t>
            </a:r>
            <a:r>
              <a:rPr lang="es-EC" spc="-5" dirty="0">
                <a:latin typeface="Times New Roman" panose="02020603050405020304" pitchFamily="18" charset="0"/>
                <a:ea typeface="Times New Roman" panose="02020603050405020304" pitchFamily="18" charset="0"/>
              </a:rPr>
              <a:t>r</a:t>
            </a:r>
            <a:r>
              <a:rPr lang="es-EC" dirty="0">
                <a:latin typeface="Times New Roman" panose="02020603050405020304" pitchFamily="18" charset="0"/>
                <a:ea typeface="Times New Roman" panose="02020603050405020304" pitchFamily="18" charset="0"/>
              </a:rPr>
              <a:t>o</a:t>
            </a:r>
            <a:r>
              <a:rPr lang="es-EC" spc="35" dirty="0">
                <a:latin typeface="Times New Roman" panose="02020603050405020304" pitchFamily="18" charset="0"/>
                <a:ea typeface="Times New Roman" panose="02020603050405020304" pitchFamily="18" charset="0"/>
              </a:rPr>
              <a:t> </a:t>
            </a:r>
            <a:r>
              <a:rPr lang="es-EC" dirty="0">
                <a:latin typeface="Times New Roman" panose="02020603050405020304" pitchFamily="18" charset="0"/>
                <a:ea typeface="Times New Roman" panose="02020603050405020304" pitchFamily="18" charset="0"/>
              </a:rPr>
              <a:t>y potasio </a:t>
            </a:r>
            <a:endParaRPr lang="es-419" dirty="0"/>
          </a:p>
        </p:txBody>
      </p:sp>
      <p:sp>
        <p:nvSpPr>
          <p:cNvPr id="20" name="Flecha: a la derecha 19">
            <a:extLst>
              <a:ext uri="{FF2B5EF4-FFF2-40B4-BE49-F238E27FC236}">
                <a16:creationId xmlns:a16="http://schemas.microsoft.com/office/drawing/2014/main" id="{2318C3E5-55AE-4FC9-BC61-2E0F42016B6E}"/>
              </a:ext>
            </a:extLst>
          </p:cNvPr>
          <p:cNvSpPr/>
          <p:nvPr/>
        </p:nvSpPr>
        <p:spPr>
          <a:xfrm flipH="1">
            <a:off x="4921734" y="4805782"/>
            <a:ext cx="751565" cy="50456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55409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9D457775-4FB3-4B17-BB3A-E11459A87B0E}"/>
              </a:ext>
            </a:extLst>
          </p:cNvPr>
          <p:cNvGraphicFramePr>
            <a:graphicFrameLocks noGrp="1"/>
          </p:cNvGraphicFramePr>
          <p:nvPr>
            <p:ph idx="1"/>
            <p:extLst>
              <p:ext uri="{D42A27DB-BD31-4B8C-83A1-F6EECF244321}">
                <p14:modId xmlns:p14="http://schemas.microsoft.com/office/powerpoint/2010/main" val="2927424687"/>
              </p:ext>
            </p:extLst>
          </p:nvPr>
        </p:nvGraphicFramePr>
        <p:xfrm>
          <a:off x="538596" y="2565112"/>
          <a:ext cx="7074609" cy="3541859"/>
        </p:xfrm>
        <a:graphic>
          <a:graphicData uri="http://schemas.openxmlformats.org/drawingml/2006/table">
            <a:tbl>
              <a:tblPr firstRow="1" firstCol="1" bandRow="1"/>
              <a:tblGrid>
                <a:gridCol w="1155274">
                  <a:extLst>
                    <a:ext uri="{9D8B030D-6E8A-4147-A177-3AD203B41FA5}">
                      <a16:colId xmlns:a16="http://schemas.microsoft.com/office/drawing/2014/main" val="642864251"/>
                    </a:ext>
                  </a:extLst>
                </a:gridCol>
                <a:gridCol w="881773">
                  <a:extLst>
                    <a:ext uri="{9D8B030D-6E8A-4147-A177-3AD203B41FA5}">
                      <a16:colId xmlns:a16="http://schemas.microsoft.com/office/drawing/2014/main" val="3026459348"/>
                    </a:ext>
                  </a:extLst>
                </a:gridCol>
                <a:gridCol w="881773">
                  <a:extLst>
                    <a:ext uri="{9D8B030D-6E8A-4147-A177-3AD203B41FA5}">
                      <a16:colId xmlns:a16="http://schemas.microsoft.com/office/drawing/2014/main" val="1371074152"/>
                    </a:ext>
                  </a:extLst>
                </a:gridCol>
                <a:gridCol w="755679">
                  <a:extLst>
                    <a:ext uri="{9D8B030D-6E8A-4147-A177-3AD203B41FA5}">
                      <a16:colId xmlns:a16="http://schemas.microsoft.com/office/drawing/2014/main" val="1756168561"/>
                    </a:ext>
                  </a:extLst>
                </a:gridCol>
                <a:gridCol w="755679">
                  <a:extLst>
                    <a:ext uri="{9D8B030D-6E8A-4147-A177-3AD203B41FA5}">
                      <a16:colId xmlns:a16="http://schemas.microsoft.com/office/drawing/2014/main" val="3021223433"/>
                    </a:ext>
                  </a:extLst>
                </a:gridCol>
                <a:gridCol w="880885">
                  <a:extLst>
                    <a:ext uri="{9D8B030D-6E8A-4147-A177-3AD203B41FA5}">
                      <a16:colId xmlns:a16="http://schemas.microsoft.com/office/drawing/2014/main" val="2154809542"/>
                    </a:ext>
                  </a:extLst>
                </a:gridCol>
                <a:gridCol w="881773">
                  <a:extLst>
                    <a:ext uri="{9D8B030D-6E8A-4147-A177-3AD203B41FA5}">
                      <a16:colId xmlns:a16="http://schemas.microsoft.com/office/drawing/2014/main" val="1755796301"/>
                    </a:ext>
                  </a:extLst>
                </a:gridCol>
                <a:gridCol w="881773">
                  <a:extLst>
                    <a:ext uri="{9D8B030D-6E8A-4147-A177-3AD203B41FA5}">
                      <a16:colId xmlns:a16="http://schemas.microsoft.com/office/drawing/2014/main" val="3827533145"/>
                    </a:ext>
                  </a:extLst>
                </a:gridCol>
              </a:tblGrid>
              <a:tr h="216063">
                <a:tc rowSpan="2">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Tratamientos</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7">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 de peso de huevos por semana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2295066738"/>
                  </a:ext>
                </a:extLst>
              </a:tr>
              <a:tr h="216063">
                <a:tc vMerge="1">
                  <a:txBody>
                    <a:bodyPr/>
                    <a:lstStyle/>
                    <a:p>
                      <a:endParaRPr lang="es-419"/>
                    </a:p>
                  </a:txBody>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S2</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S5</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S6</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S8</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S9</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S11</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S12</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4733533"/>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 ABCD</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11,37 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11,49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11,28 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11,34 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11,65 BCD</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11,56 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931441742"/>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8,87 CDE</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11,46 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11,65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11,62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11,76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11,56 CD</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11,70 ABC</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466011577"/>
                  </a:ext>
                </a:extLst>
              </a:tr>
              <a:tr h="216063">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 ABC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11,22 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11,29 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11,29 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11,38 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11,42 D</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11,48 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115288075"/>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9,63 AB</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11,31 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11,53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11,66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11,66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11,85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11,97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2646290523"/>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endPar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9,77 A</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11,86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11,65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11,57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11,75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11,71 ABC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4043855675"/>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8,83 DE</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11,60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11,49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11,52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11,47 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11,78 ABC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11,80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3578295525"/>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 E</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11,58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11,67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11,49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11,87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 ABC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146782851"/>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8,83 DE</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11,47 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11,43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11,62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11,65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11,79 ABC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11,81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extLst>
                  <a:ext uri="{0D108BD9-81ED-4DB2-BD59-A6C34878D82A}">
                    <a16:rowId xmlns:a16="http://schemas.microsoft.com/office/drawing/2014/main" val="540774126"/>
                  </a:ext>
                </a:extLst>
              </a:tr>
              <a:tr h="34649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BCDE</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11,57 ABC</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11,56 AB</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11,68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11,86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11,95 A</a:t>
                      </a:r>
                      <a:endParaRPr lang="es-419"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11,94 A</a:t>
                      </a:r>
                      <a:endParaRPr lang="es-419"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40670045"/>
                  </a:ext>
                </a:extLst>
              </a:tr>
            </a:tbl>
          </a:graphicData>
        </a:graphic>
      </p:graphicFrame>
      <p:sp>
        <p:nvSpPr>
          <p:cNvPr id="4" name="Rectángulo 3">
            <a:extLst>
              <a:ext uri="{FF2B5EF4-FFF2-40B4-BE49-F238E27FC236}">
                <a16:creationId xmlns:a16="http://schemas.microsoft.com/office/drawing/2014/main" id="{14A99667-1F38-44E5-B75F-C2ED4C1C14BA}"/>
              </a:ext>
            </a:extLst>
          </p:cNvPr>
          <p:cNvSpPr/>
          <p:nvPr/>
        </p:nvSpPr>
        <p:spPr>
          <a:xfrm>
            <a:off x="254463" y="1041077"/>
            <a:ext cx="7358742" cy="1530162"/>
          </a:xfrm>
          <a:prstGeom prst="rect">
            <a:avLst/>
          </a:prstGeom>
        </p:spPr>
        <p:txBody>
          <a:bodyPr wrap="square">
            <a:spAutoFit/>
          </a:bodyPr>
          <a:lstStyle/>
          <a:p>
            <a:pPr marL="895350" indent="-895350" algn="just">
              <a:lnSpc>
                <a:spcPct val="150000"/>
              </a:lnSpc>
              <a:spcAft>
                <a:spcPts val="1000"/>
              </a:spcAft>
            </a:pP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Cuadro 5. 	Prueba de Tukey (0,05) del peso promedio semanal de huevos, de la interacción color por intensidad de luz, de la evaluación del color e intensidad de luz en la etapa de postura de codorniz (</a:t>
            </a:r>
            <a:r>
              <a:rPr lang="es-EC"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japónica</a:t>
            </a:r>
            <a:r>
              <a:rPr lang="es-EC"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51C08034-6BB0-48CB-9558-0ADEE9C81420}"/>
              </a:ext>
            </a:extLst>
          </p:cNvPr>
          <p:cNvSpPr/>
          <p:nvPr/>
        </p:nvSpPr>
        <p:spPr>
          <a:xfrm>
            <a:off x="1796716" y="4474549"/>
            <a:ext cx="2363605" cy="297967"/>
          </a:xfrm>
          <a:prstGeom prst="rect">
            <a:avLst/>
          </a:prstGeom>
          <a:noFill/>
          <a:ln w="2857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11" name="Elipse 10">
            <a:extLst>
              <a:ext uri="{FF2B5EF4-FFF2-40B4-BE49-F238E27FC236}">
                <a16:creationId xmlns:a16="http://schemas.microsoft.com/office/drawing/2014/main" id="{12990250-D4B9-466C-83ED-8B8B2E635AB1}"/>
              </a:ext>
            </a:extLst>
          </p:cNvPr>
          <p:cNvSpPr/>
          <p:nvPr/>
        </p:nvSpPr>
        <p:spPr>
          <a:xfrm>
            <a:off x="6742566" y="4070023"/>
            <a:ext cx="856514" cy="327546"/>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12" name="Rectángulo 11">
            <a:extLst>
              <a:ext uri="{FF2B5EF4-FFF2-40B4-BE49-F238E27FC236}">
                <a16:creationId xmlns:a16="http://schemas.microsoft.com/office/drawing/2014/main" id="{95918780-6595-46FB-9920-6BB16775C467}"/>
              </a:ext>
            </a:extLst>
          </p:cNvPr>
          <p:cNvSpPr/>
          <p:nvPr/>
        </p:nvSpPr>
        <p:spPr>
          <a:xfrm>
            <a:off x="4160321" y="5788658"/>
            <a:ext cx="3346997" cy="297975"/>
          </a:xfrm>
          <a:prstGeom prst="rect">
            <a:avLst/>
          </a:prstGeom>
          <a:noFill/>
          <a:ln w="38100"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cxnSp>
        <p:nvCxnSpPr>
          <p:cNvPr id="14" name="Conector recto 13">
            <a:extLst>
              <a:ext uri="{FF2B5EF4-FFF2-40B4-BE49-F238E27FC236}">
                <a16:creationId xmlns:a16="http://schemas.microsoft.com/office/drawing/2014/main" id="{5EF7BA01-8AA5-4784-AACF-E7BE8CD1F135}"/>
              </a:ext>
            </a:extLst>
          </p:cNvPr>
          <p:cNvCxnSpPr/>
          <p:nvPr/>
        </p:nvCxnSpPr>
        <p:spPr>
          <a:xfrm>
            <a:off x="1673133" y="3920501"/>
            <a:ext cx="5940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5DDF5F72-4CA8-4E2F-A2AD-4AEE0B7ED5C5}"/>
              </a:ext>
            </a:extLst>
          </p:cNvPr>
          <p:cNvSpPr/>
          <p:nvPr/>
        </p:nvSpPr>
        <p:spPr>
          <a:xfrm>
            <a:off x="8327145" y="703839"/>
            <a:ext cx="3551768" cy="15251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s-EC" sz="1600" dirty="0" err="1">
                <a:latin typeface="Times New Roman" panose="02020603050405020304" pitchFamily="18" charset="0"/>
                <a:ea typeface="Calibri" panose="020F0502020204030204" pitchFamily="34" charset="0"/>
              </a:rPr>
              <a:t>Rizzotto</a:t>
            </a:r>
            <a:r>
              <a:rPr lang="es-EC" sz="1600" dirty="0">
                <a:latin typeface="Times New Roman" panose="02020603050405020304" pitchFamily="18" charset="0"/>
                <a:ea typeface="Calibri" panose="020F0502020204030204" pitchFamily="34" charset="0"/>
              </a:rPr>
              <a:t>, (2011) en su investigación en Brasil determino que en un programa de iluminación verde obtuvo mejores resultados, con huevos de mayor peso.</a:t>
            </a:r>
            <a:endParaRPr lang="es-419" sz="1600" dirty="0"/>
          </a:p>
        </p:txBody>
      </p:sp>
      <p:sp>
        <p:nvSpPr>
          <p:cNvPr id="16" name="Rectángulo 15">
            <a:extLst>
              <a:ext uri="{FF2B5EF4-FFF2-40B4-BE49-F238E27FC236}">
                <a16:creationId xmlns:a16="http://schemas.microsoft.com/office/drawing/2014/main" id="{C5EE1748-27D0-4E2C-AF09-2D484F68E9D9}"/>
              </a:ext>
            </a:extLst>
          </p:cNvPr>
          <p:cNvSpPr/>
          <p:nvPr/>
        </p:nvSpPr>
        <p:spPr>
          <a:xfrm>
            <a:off x="8327145" y="2364886"/>
            <a:ext cx="355176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Times New Roman" panose="02020603050405020304" pitchFamily="18" charset="0"/>
                <a:ea typeface="Calibri" panose="020F0502020204030204" pitchFamily="34" charset="0"/>
              </a:rPr>
              <a:t>Primero puesto ocupa el T5 (luz verde + intensidad 14 lux) en la segunda (9,77g), quinta (11,86 g) y sexta (11,65 g)</a:t>
            </a:r>
            <a:endParaRPr lang="es-419" sz="1600" dirty="0"/>
          </a:p>
        </p:txBody>
      </p:sp>
      <p:sp>
        <p:nvSpPr>
          <p:cNvPr id="18" name="Elipse 17">
            <a:extLst>
              <a:ext uri="{FF2B5EF4-FFF2-40B4-BE49-F238E27FC236}">
                <a16:creationId xmlns:a16="http://schemas.microsoft.com/office/drawing/2014/main" id="{589C5DC2-C893-4D92-BA69-3D83D899459C}"/>
              </a:ext>
            </a:extLst>
          </p:cNvPr>
          <p:cNvSpPr/>
          <p:nvPr/>
        </p:nvSpPr>
        <p:spPr>
          <a:xfrm>
            <a:off x="3377241" y="5147818"/>
            <a:ext cx="856514" cy="327546"/>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19" name="Elipse 18">
            <a:extLst>
              <a:ext uri="{FF2B5EF4-FFF2-40B4-BE49-F238E27FC236}">
                <a16:creationId xmlns:a16="http://schemas.microsoft.com/office/drawing/2014/main" id="{9A6684C0-F5B7-453A-AC05-94727FF78F1E}"/>
              </a:ext>
            </a:extLst>
          </p:cNvPr>
          <p:cNvSpPr/>
          <p:nvPr/>
        </p:nvSpPr>
        <p:spPr>
          <a:xfrm>
            <a:off x="5005515" y="5139798"/>
            <a:ext cx="856514" cy="327546"/>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20" name="Rectángulo 19">
            <a:extLst>
              <a:ext uri="{FF2B5EF4-FFF2-40B4-BE49-F238E27FC236}">
                <a16:creationId xmlns:a16="http://schemas.microsoft.com/office/drawing/2014/main" id="{13876192-A0D6-4C40-8A20-53E5B7589D55}"/>
              </a:ext>
            </a:extLst>
          </p:cNvPr>
          <p:cNvSpPr/>
          <p:nvPr/>
        </p:nvSpPr>
        <p:spPr>
          <a:xfrm>
            <a:off x="8199511" y="4593102"/>
            <a:ext cx="3807035"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600" dirty="0">
                <a:latin typeface="Times New Roman" panose="02020603050405020304" pitchFamily="18" charset="0"/>
                <a:ea typeface="Calibri" panose="020F0502020204030204" pitchFamily="34" charset="0"/>
              </a:rPr>
              <a:t>Canales &amp; Cuéllar, (2014) en su investigación de tres programas de iluminación artificial con luz blanca, no encontraron diferencia significativa obteniendo pesos promedio de 10 a 11,5 g/ huevos.</a:t>
            </a:r>
            <a:endParaRPr lang="es-419" sz="1600" dirty="0"/>
          </a:p>
        </p:txBody>
      </p:sp>
      <p:sp>
        <p:nvSpPr>
          <p:cNvPr id="22" name="Rectángulo 21">
            <a:extLst>
              <a:ext uri="{FF2B5EF4-FFF2-40B4-BE49-F238E27FC236}">
                <a16:creationId xmlns:a16="http://schemas.microsoft.com/office/drawing/2014/main" id="{403BC51F-8B93-449B-8BD8-9391D826A06D}"/>
              </a:ext>
            </a:extLst>
          </p:cNvPr>
          <p:cNvSpPr/>
          <p:nvPr/>
        </p:nvSpPr>
        <p:spPr>
          <a:xfrm>
            <a:off x="8327145" y="3320351"/>
            <a:ext cx="3551768"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1600" dirty="0">
                <a:latin typeface="Times New Roman" panose="02020603050405020304" pitchFamily="18" charset="0"/>
                <a:ea typeface="Calibri" panose="020F0502020204030204" pitchFamily="34" charset="0"/>
              </a:rPr>
              <a:t>Primero puesto ocupa el T9 (luz azul + intensidad 16 lux) en la octava (11,68g), novena (11,86 g), onceava (11,65 g) y doceava (11,94 g)</a:t>
            </a:r>
            <a:endParaRPr lang="es-419" sz="1600" dirty="0"/>
          </a:p>
        </p:txBody>
      </p:sp>
    </p:spTree>
    <p:extLst>
      <p:ext uri="{BB962C8B-B14F-4D97-AF65-F5344CB8AC3E}">
        <p14:creationId xmlns:p14="http://schemas.microsoft.com/office/powerpoint/2010/main" val="3502347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7BE9208C-94AA-4E5A-8C20-643C65D7B1E4}"/>
              </a:ext>
            </a:extLst>
          </p:cNvPr>
          <p:cNvGraphicFramePr>
            <a:graphicFrameLocks noGrp="1"/>
          </p:cNvGraphicFramePr>
          <p:nvPr>
            <p:ph idx="1"/>
            <p:extLst>
              <p:ext uri="{D42A27DB-BD31-4B8C-83A1-F6EECF244321}">
                <p14:modId xmlns:p14="http://schemas.microsoft.com/office/powerpoint/2010/main" val="4122379374"/>
              </p:ext>
            </p:extLst>
          </p:nvPr>
        </p:nvGraphicFramePr>
        <p:xfrm>
          <a:off x="1241945" y="2363046"/>
          <a:ext cx="7196197" cy="3540447"/>
        </p:xfrm>
        <a:graphic>
          <a:graphicData uri="http://schemas.openxmlformats.org/drawingml/2006/table">
            <a:tbl>
              <a:tblPr firstRow="1" firstCol="1" bandRow="1"/>
              <a:tblGrid>
                <a:gridCol w="688668">
                  <a:extLst>
                    <a:ext uri="{9D8B030D-6E8A-4147-A177-3AD203B41FA5}">
                      <a16:colId xmlns:a16="http://schemas.microsoft.com/office/drawing/2014/main" val="63850997"/>
                    </a:ext>
                  </a:extLst>
                </a:gridCol>
                <a:gridCol w="688668">
                  <a:extLst>
                    <a:ext uri="{9D8B030D-6E8A-4147-A177-3AD203B41FA5}">
                      <a16:colId xmlns:a16="http://schemas.microsoft.com/office/drawing/2014/main" val="3507539787"/>
                    </a:ext>
                  </a:extLst>
                </a:gridCol>
                <a:gridCol w="256122">
                  <a:extLst>
                    <a:ext uri="{9D8B030D-6E8A-4147-A177-3AD203B41FA5}">
                      <a16:colId xmlns:a16="http://schemas.microsoft.com/office/drawing/2014/main" val="1362602620"/>
                    </a:ext>
                  </a:extLst>
                </a:gridCol>
                <a:gridCol w="491353">
                  <a:extLst>
                    <a:ext uri="{9D8B030D-6E8A-4147-A177-3AD203B41FA5}">
                      <a16:colId xmlns:a16="http://schemas.microsoft.com/office/drawing/2014/main" val="2324640863"/>
                    </a:ext>
                  </a:extLst>
                </a:gridCol>
                <a:gridCol w="570281">
                  <a:extLst>
                    <a:ext uri="{9D8B030D-6E8A-4147-A177-3AD203B41FA5}">
                      <a16:colId xmlns:a16="http://schemas.microsoft.com/office/drawing/2014/main" val="4212789278"/>
                    </a:ext>
                  </a:extLst>
                </a:gridCol>
                <a:gridCol w="491353">
                  <a:extLst>
                    <a:ext uri="{9D8B030D-6E8A-4147-A177-3AD203B41FA5}">
                      <a16:colId xmlns:a16="http://schemas.microsoft.com/office/drawing/2014/main" val="470887481"/>
                    </a:ext>
                  </a:extLst>
                </a:gridCol>
                <a:gridCol w="570281">
                  <a:extLst>
                    <a:ext uri="{9D8B030D-6E8A-4147-A177-3AD203B41FA5}">
                      <a16:colId xmlns:a16="http://schemas.microsoft.com/office/drawing/2014/main" val="1601614894"/>
                    </a:ext>
                  </a:extLst>
                </a:gridCol>
                <a:gridCol w="491353">
                  <a:extLst>
                    <a:ext uri="{9D8B030D-6E8A-4147-A177-3AD203B41FA5}">
                      <a16:colId xmlns:a16="http://schemas.microsoft.com/office/drawing/2014/main" val="3553154587"/>
                    </a:ext>
                  </a:extLst>
                </a:gridCol>
                <a:gridCol w="491353">
                  <a:extLst>
                    <a:ext uri="{9D8B030D-6E8A-4147-A177-3AD203B41FA5}">
                      <a16:colId xmlns:a16="http://schemas.microsoft.com/office/drawing/2014/main" val="119725364"/>
                    </a:ext>
                  </a:extLst>
                </a:gridCol>
                <a:gridCol w="491353">
                  <a:extLst>
                    <a:ext uri="{9D8B030D-6E8A-4147-A177-3AD203B41FA5}">
                      <a16:colId xmlns:a16="http://schemas.microsoft.com/office/drawing/2014/main" val="3881335724"/>
                    </a:ext>
                  </a:extLst>
                </a:gridCol>
                <a:gridCol w="491353">
                  <a:extLst>
                    <a:ext uri="{9D8B030D-6E8A-4147-A177-3AD203B41FA5}">
                      <a16:colId xmlns:a16="http://schemas.microsoft.com/office/drawing/2014/main" val="1990419655"/>
                    </a:ext>
                  </a:extLst>
                </a:gridCol>
                <a:gridCol w="491353">
                  <a:extLst>
                    <a:ext uri="{9D8B030D-6E8A-4147-A177-3AD203B41FA5}">
                      <a16:colId xmlns:a16="http://schemas.microsoft.com/office/drawing/2014/main" val="1466214244"/>
                    </a:ext>
                  </a:extLst>
                </a:gridCol>
                <a:gridCol w="491353">
                  <a:extLst>
                    <a:ext uri="{9D8B030D-6E8A-4147-A177-3AD203B41FA5}">
                      <a16:colId xmlns:a16="http://schemas.microsoft.com/office/drawing/2014/main" val="598053324"/>
                    </a:ext>
                  </a:extLst>
                </a:gridCol>
                <a:gridCol w="491353">
                  <a:extLst>
                    <a:ext uri="{9D8B030D-6E8A-4147-A177-3AD203B41FA5}">
                      <a16:colId xmlns:a16="http://schemas.microsoft.com/office/drawing/2014/main" val="715176426"/>
                    </a:ext>
                  </a:extLst>
                </a:gridCol>
              </a:tblGrid>
              <a:tr h="28994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FV</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S3</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S10</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6624703"/>
                  </a:ext>
                </a:extLst>
              </a:tr>
              <a:tr h="28994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Bloque</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8,61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14,53</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327878782"/>
                  </a:ext>
                </a:extLst>
              </a:tr>
              <a:tr h="19295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664135553"/>
                  </a:ext>
                </a:extLst>
              </a:tr>
              <a:tr h="19295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4,73</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7,41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4039797872"/>
                  </a:ext>
                </a:extLst>
              </a:tr>
              <a:tr h="28994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8,81</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1675127790"/>
                  </a:ext>
                </a:extLst>
              </a:tr>
              <a:tr h="28994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4,25</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2790045733"/>
                  </a:ext>
                </a:extLst>
              </a:tr>
              <a:tr h="289942">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6,57</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1200702232"/>
                  </a:ext>
                </a:extLst>
              </a:tr>
              <a:tr h="19295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3179881183"/>
                  </a:ext>
                </a:extLst>
              </a:tr>
              <a:tr h="192958">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0,52</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2,24</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ctr">
                    <a:lnL>
                      <a:noFill/>
                    </a:lnL>
                    <a:lnR>
                      <a:noFill/>
                    </a:lnR>
                    <a:lnT>
                      <a:noFill/>
                    </a:lnT>
                    <a:lnB>
                      <a:noFill/>
                    </a:lnB>
                    <a:solidFill>
                      <a:schemeClr val="bg1"/>
                    </a:solidFill>
                  </a:tcPr>
                </a:tc>
                <a:extLst>
                  <a:ext uri="{0D108BD9-81ED-4DB2-BD59-A6C34878D82A}">
                    <a16:rowId xmlns:a16="http://schemas.microsoft.com/office/drawing/2014/main" val="4008031334"/>
                  </a:ext>
                </a:extLst>
              </a:tr>
              <a:tr h="439635">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0,0093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0,0123  *</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0,0014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0,049    *</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0,0213 *</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0,0022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0,4823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0,3532 ns</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0,6201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0,0197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0,1148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951275977"/>
                  </a:ext>
                </a:extLst>
              </a:tr>
              <a:tr h="439635">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P-Valor</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nSpc>
                          <a:spcPct val="115000"/>
                        </a:lnSpc>
                      </a:pPr>
                      <a:endParaRPr lang="es-419" sz="1050">
                        <a:effectLst/>
                        <a:latin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0,3364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0,0014  *</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0,1181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0,0019  *</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0,2264 ns</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0,1556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0,3439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0,1392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0,4616 ns</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0,9688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0,2328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a:noFill/>
                    </a:lnB>
                    <a:solidFill>
                      <a:schemeClr val="bg1"/>
                    </a:solidFill>
                  </a:tcPr>
                </a:tc>
                <a:extLst>
                  <a:ext uri="{0D108BD9-81ED-4DB2-BD59-A6C34878D82A}">
                    <a16:rowId xmlns:a16="http://schemas.microsoft.com/office/drawing/2014/main" val="50172040"/>
                  </a:ext>
                </a:extLst>
              </a:tr>
              <a:tr h="439635">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0,1068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&lt;0,0001 **</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0,188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&lt;0,0001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0,0013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0,0003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0,776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0,0111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0,4569 ns</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0,0086 **</a:t>
                      </a:r>
                      <a:endParaRPr lang="es-419" sz="105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0,2046 ns</a:t>
                      </a:r>
                      <a:endParaRPr lang="es-419"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611" marR="29611"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32291866"/>
                  </a:ext>
                </a:extLst>
              </a:tr>
            </a:tbl>
          </a:graphicData>
        </a:graphic>
      </p:graphicFrame>
      <p:sp>
        <p:nvSpPr>
          <p:cNvPr id="4" name="CuadroTexto 3">
            <a:extLst>
              <a:ext uri="{FF2B5EF4-FFF2-40B4-BE49-F238E27FC236}">
                <a16:creationId xmlns:a16="http://schemas.microsoft.com/office/drawing/2014/main" id="{3A439E83-2BE9-424A-96C8-3EB21EF7F471}"/>
              </a:ext>
            </a:extLst>
          </p:cNvPr>
          <p:cNvSpPr txBox="1"/>
          <p:nvPr/>
        </p:nvSpPr>
        <p:spPr>
          <a:xfrm>
            <a:off x="1484310" y="698310"/>
            <a:ext cx="241895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effectLst>
                  <a:outerShdw blurRad="38100" dist="38100" dir="2700000" algn="tl">
                    <a:srgbClr val="000000">
                      <a:alpha val="43137"/>
                    </a:srgbClr>
                  </a:outerShdw>
                </a:effectLst>
                <a:latin typeface="+mj-lt"/>
              </a:rPr>
              <a:t>Índice Morfológico</a:t>
            </a:r>
            <a:endParaRPr lang="es-419" sz="2000" dirty="0">
              <a:effectLst>
                <a:outerShdw blurRad="38100" dist="38100" dir="2700000" algn="tl">
                  <a:srgbClr val="000000">
                    <a:alpha val="43137"/>
                  </a:srgbClr>
                </a:outerShdw>
              </a:effectLst>
              <a:latin typeface="+mj-lt"/>
            </a:endParaRPr>
          </a:p>
        </p:txBody>
      </p:sp>
      <p:sp>
        <p:nvSpPr>
          <p:cNvPr id="6" name="Rectángulo 5">
            <a:extLst>
              <a:ext uri="{FF2B5EF4-FFF2-40B4-BE49-F238E27FC236}">
                <a16:creationId xmlns:a16="http://schemas.microsoft.com/office/drawing/2014/main" id="{82741F89-C046-4E33-8C66-F203E08CDD4F}"/>
              </a:ext>
            </a:extLst>
          </p:cNvPr>
          <p:cNvSpPr/>
          <p:nvPr/>
        </p:nvSpPr>
        <p:spPr>
          <a:xfrm>
            <a:off x="1241946" y="1503829"/>
            <a:ext cx="6927314" cy="869725"/>
          </a:xfrm>
          <a:prstGeom prst="rect">
            <a:avLst/>
          </a:prstGeom>
        </p:spPr>
        <p:txBody>
          <a:bodyPr wrap="square">
            <a:spAutoFit/>
          </a:bodyPr>
          <a:lstStyle/>
          <a:p>
            <a:pPr algn="just">
              <a:lnSpc>
                <a:spcPct val="107000"/>
              </a:lnSpc>
              <a:spcAft>
                <a:spcPts val="800"/>
              </a:spcAft>
            </a:pPr>
            <a:r>
              <a:rPr lang="es-EC" sz="1400" dirty="0">
                <a:latin typeface="Calibri" panose="020F0502020204030204" pitchFamily="34" charset="0"/>
                <a:ea typeface="Calibri" panose="020F0502020204030204" pitchFamily="34" charset="0"/>
                <a:cs typeface="Times New Roman" panose="02020603050405020304" pitchFamily="18" charset="0"/>
              </a:rPr>
              <a:t> </a:t>
            </a:r>
            <a:r>
              <a:rPr lang="es-EC" sz="1600" dirty="0">
                <a:latin typeface="Times New Roman" panose="02020603050405020304" pitchFamily="18" charset="0"/>
                <a:ea typeface="Calibri" panose="020F0502020204030204" pitchFamily="34" charset="0"/>
                <a:cs typeface="Times New Roman" panose="02020603050405020304" pitchFamily="18" charset="0"/>
              </a:rPr>
              <a:t>Cuadro 6.	Cuadrados medios y p-valor de la variable índice						morfológico, de la evaluación del color e intensidad de luz en 			la etapa de postura de codorniz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latin typeface="Times New Roman" panose="02020603050405020304" pitchFamily="18" charset="0"/>
                <a:ea typeface="Calibri" panose="020F0502020204030204" pitchFamily="34" charset="0"/>
                <a:cs typeface="Times New Roman" panose="02020603050405020304" pitchFamily="18" charset="0"/>
              </a:rPr>
              <a:t> japónica</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E9E0AD6E-D2EE-43C3-B2DC-2B06662D0690}"/>
              </a:ext>
            </a:extLst>
          </p:cNvPr>
          <p:cNvSpPr/>
          <p:nvPr/>
        </p:nvSpPr>
        <p:spPr>
          <a:xfrm>
            <a:off x="8710863" y="2778963"/>
            <a:ext cx="3368843" cy="2535246"/>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C" dirty="0">
                <a:latin typeface="Times New Roman" panose="02020603050405020304" pitchFamily="18" charset="0"/>
                <a:ea typeface="Calibri" panose="020F0502020204030204" pitchFamily="34" charset="0"/>
              </a:rPr>
              <a:t>Pazmiño, (2013), índice de forma del huevo oscila entre el 70 a 75% en una forma elíptica típica, que a su ves pueden ser 65% para huevos muy lago y 85% muy redondos</a:t>
            </a:r>
            <a:endParaRPr lang="es-419" dirty="0"/>
          </a:p>
        </p:txBody>
      </p:sp>
      <p:cxnSp>
        <p:nvCxnSpPr>
          <p:cNvPr id="11" name="Conector recto 10">
            <a:extLst>
              <a:ext uri="{FF2B5EF4-FFF2-40B4-BE49-F238E27FC236}">
                <a16:creationId xmlns:a16="http://schemas.microsoft.com/office/drawing/2014/main" id="{B2CAFC46-56B3-4DAF-8F15-A5C9B35C0339}"/>
              </a:ext>
            </a:extLst>
          </p:cNvPr>
          <p:cNvCxnSpPr/>
          <p:nvPr/>
        </p:nvCxnSpPr>
        <p:spPr>
          <a:xfrm>
            <a:off x="3384884" y="5727030"/>
            <a:ext cx="518376" cy="0"/>
          </a:xfrm>
          <a:prstGeom prst="line">
            <a:avLst/>
          </a:prstGeom>
          <a:ln w="38100">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5242F692-761A-42FE-A0D4-0E8CE5EB08CB}"/>
              </a:ext>
            </a:extLst>
          </p:cNvPr>
          <p:cNvCxnSpPr>
            <a:cxnSpLocks/>
          </p:cNvCxnSpPr>
          <p:nvPr/>
        </p:nvCxnSpPr>
        <p:spPr>
          <a:xfrm>
            <a:off x="4483769" y="5719007"/>
            <a:ext cx="1467852" cy="0"/>
          </a:xfrm>
          <a:prstGeom prst="line">
            <a:avLst/>
          </a:prstGeom>
          <a:ln w="38100">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14" name="Conector recto 13">
            <a:extLst>
              <a:ext uri="{FF2B5EF4-FFF2-40B4-BE49-F238E27FC236}">
                <a16:creationId xmlns:a16="http://schemas.microsoft.com/office/drawing/2014/main" id="{4B3FAF8A-290D-4F80-8EF8-72C162B559A1}"/>
              </a:ext>
            </a:extLst>
          </p:cNvPr>
          <p:cNvCxnSpPr>
            <a:cxnSpLocks/>
          </p:cNvCxnSpPr>
          <p:nvPr/>
        </p:nvCxnSpPr>
        <p:spPr>
          <a:xfrm flipV="1">
            <a:off x="6481010" y="5719007"/>
            <a:ext cx="497305" cy="8023"/>
          </a:xfrm>
          <a:prstGeom prst="line">
            <a:avLst/>
          </a:prstGeom>
          <a:ln w="38100">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16" name="Conector recto 15">
            <a:extLst>
              <a:ext uri="{FF2B5EF4-FFF2-40B4-BE49-F238E27FC236}">
                <a16:creationId xmlns:a16="http://schemas.microsoft.com/office/drawing/2014/main" id="{EC3798F1-263D-45F9-83C7-AB68083339F4}"/>
              </a:ext>
            </a:extLst>
          </p:cNvPr>
          <p:cNvCxnSpPr>
            <a:cxnSpLocks/>
          </p:cNvCxnSpPr>
          <p:nvPr/>
        </p:nvCxnSpPr>
        <p:spPr>
          <a:xfrm flipV="1">
            <a:off x="7459576" y="5710984"/>
            <a:ext cx="497305" cy="8023"/>
          </a:xfrm>
          <a:prstGeom prst="line">
            <a:avLst/>
          </a:prstGeom>
          <a:ln w="38100">
            <a:solidFill>
              <a:srgbClr val="0070C0"/>
            </a:solidFill>
          </a:ln>
        </p:spPr>
        <p:style>
          <a:lnRef idx="3">
            <a:schemeClr val="accent4"/>
          </a:lnRef>
          <a:fillRef idx="0">
            <a:schemeClr val="accent4"/>
          </a:fillRef>
          <a:effectRef idx="2">
            <a:schemeClr val="accent4"/>
          </a:effectRef>
          <a:fontRef idx="minor">
            <a:schemeClr val="tx1"/>
          </a:fontRef>
        </p:style>
      </p:cxnSp>
      <p:cxnSp>
        <p:nvCxnSpPr>
          <p:cNvPr id="17" name="Conector recto 16">
            <a:extLst>
              <a:ext uri="{FF2B5EF4-FFF2-40B4-BE49-F238E27FC236}">
                <a16:creationId xmlns:a16="http://schemas.microsoft.com/office/drawing/2014/main" id="{74412EE1-22E0-45AB-8341-150A23C78E36}"/>
              </a:ext>
            </a:extLst>
          </p:cNvPr>
          <p:cNvCxnSpPr>
            <a:cxnSpLocks/>
          </p:cNvCxnSpPr>
          <p:nvPr/>
        </p:nvCxnSpPr>
        <p:spPr>
          <a:xfrm>
            <a:off x="3965393" y="4836693"/>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9" name="Conector recto 18">
            <a:extLst>
              <a:ext uri="{FF2B5EF4-FFF2-40B4-BE49-F238E27FC236}">
                <a16:creationId xmlns:a16="http://schemas.microsoft.com/office/drawing/2014/main" id="{CA32BFB6-D090-4ADE-8BF2-44546E29A4BF}"/>
              </a:ext>
            </a:extLst>
          </p:cNvPr>
          <p:cNvCxnSpPr>
            <a:cxnSpLocks/>
          </p:cNvCxnSpPr>
          <p:nvPr/>
        </p:nvCxnSpPr>
        <p:spPr>
          <a:xfrm>
            <a:off x="2866508" y="4852733"/>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8744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6AFB13E7-62B0-4E2A-94C1-E2C9B9B7F540}"/>
              </a:ext>
            </a:extLst>
          </p:cNvPr>
          <p:cNvGraphicFramePr>
            <a:graphicFrameLocks noGrp="1"/>
          </p:cNvGraphicFramePr>
          <p:nvPr>
            <p:extLst>
              <p:ext uri="{D42A27DB-BD31-4B8C-83A1-F6EECF244321}">
                <p14:modId xmlns:p14="http://schemas.microsoft.com/office/powerpoint/2010/main" val="186986935"/>
              </p:ext>
            </p:extLst>
          </p:nvPr>
        </p:nvGraphicFramePr>
        <p:xfrm>
          <a:off x="689811" y="2074460"/>
          <a:ext cx="7266837" cy="3057098"/>
        </p:xfrm>
        <a:graphic>
          <a:graphicData uri="http://schemas.openxmlformats.org/drawingml/2006/table">
            <a:tbl>
              <a:tblPr firstRow="1" firstCol="1" bandRow="1"/>
              <a:tblGrid>
                <a:gridCol w="1030089">
                  <a:extLst>
                    <a:ext uri="{9D8B030D-6E8A-4147-A177-3AD203B41FA5}">
                      <a16:colId xmlns:a16="http://schemas.microsoft.com/office/drawing/2014/main" val="3654952469"/>
                    </a:ext>
                  </a:extLst>
                </a:gridCol>
                <a:gridCol w="1064135">
                  <a:extLst>
                    <a:ext uri="{9D8B030D-6E8A-4147-A177-3AD203B41FA5}">
                      <a16:colId xmlns:a16="http://schemas.microsoft.com/office/drawing/2014/main" val="961207391"/>
                    </a:ext>
                  </a:extLst>
                </a:gridCol>
                <a:gridCol w="1064135">
                  <a:extLst>
                    <a:ext uri="{9D8B030D-6E8A-4147-A177-3AD203B41FA5}">
                      <a16:colId xmlns:a16="http://schemas.microsoft.com/office/drawing/2014/main" val="2783091080"/>
                    </a:ext>
                  </a:extLst>
                </a:gridCol>
                <a:gridCol w="1064135">
                  <a:extLst>
                    <a:ext uri="{9D8B030D-6E8A-4147-A177-3AD203B41FA5}">
                      <a16:colId xmlns:a16="http://schemas.microsoft.com/office/drawing/2014/main" val="2398667659"/>
                    </a:ext>
                  </a:extLst>
                </a:gridCol>
                <a:gridCol w="916073">
                  <a:extLst>
                    <a:ext uri="{9D8B030D-6E8A-4147-A177-3AD203B41FA5}">
                      <a16:colId xmlns:a16="http://schemas.microsoft.com/office/drawing/2014/main" val="2531435133"/>
                    </a:ext>
                  </a:extLst>
                </a:gridCol>
                <a:gridCol w="1064135">
                  <a:extLst>
                    <a:ext uri="{9D8B030D-6E8A-4147-A177-3AD203B41FA5}">
                      <a16:colId xmlns:a16="http://schemas.microsoft.com/office/drawing/2014/main" val="1958498350"/>
                    </a:ext>
                  </a:extLst>
                </a:gridCol>
                <a:gridCol w="1064135">
                  <a:extLst>
                    <a:ext uri="{9D8B030D-6E8A-4147-A177-3AD203B41FA5}">
                      <a16:colId xmlns:a16="http://schemas.microsoft.com/office/drawing/2014/main" val="368637704"/>
                    </a:ext>
                  </a:extLst>
                </a:gridCol>
              </a:tblGrid>
              <a:tr h="277918">
                <a:tc rowSpan="2">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Tratamientos</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algn="ctr">
                        <a:lnSpc>
                          <a:spcPct val="115000"/>
                        </a:lnSpc>
                        <a:spcAft>
                          <a:spcPts val="0"/>
                        </a:spcAft>
                      </a:pPr>
                      <a:r>
                        <a:rPr lang="es-EC"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355551787"/>
                  </a:ext>
                </a:extLst>
              </a:tr>
              <a:tr h="277918">
                <a:tc vMerge="1">
                  <a:txBody>
                    <a:bodyPr/>
                    <a:lstStyle/>
                    <a:p>
                      <a:endParaRPr lang="es-419"/>
                    </a:p>
                  </a:txBody>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S3</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S5</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S6</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S7</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S9</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S11</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0820058"/>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79,78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78,91 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78,92 ABC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78,82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78,38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79,14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473686823"/>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77,77 F</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78,05 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77,99 BCD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78,29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78,49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78,62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4131820320"/>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78,96 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79,78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77,49 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77,83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78,84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78,64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641317826"/>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77,39 F</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78,79 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79,67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78,75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79,07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78,76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961904338"/>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79,28 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77,20 E</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79,13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78,15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78,13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77,61 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1320908283"/>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80,17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78,07 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78,19 ABC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78,35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78,82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78,33 ABC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2879878734"/>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77,54 F</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77,62 DE</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76,53 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76,18 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77,65 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77,15 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1572467790"/>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78,47 DE</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79,04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77,79 BCD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79,11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78,70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78,60 ABC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solidFill>
                      <a:schemeClr val="bg1"/>
                    </a:solidFill>
                  </a:tcPr>
                </a:tc>
                <a:extLst>
                  <a:ext uri="{0D108BD9-81ED-4DB2-BD59-A6C34878D82A}">
                    <a16:rowId xmlns:a16="http://schemas.microsoft.com/office/drawing/2014/main" val="4049945533"/>
                  </a:ext>
                </a:extLst>
              </a:tr>
              <a:tr h="277918">
                <a:tc>
                  <a:txBody>
                    <a:bodyPr/>
                    <a:lstStyle/>
                    <a:p>
                      <a:pPr algn="ctr">
                        <a:lnSpc>
                          <a:spcPct val="115000"/>
                        </a:lnSpc>
                        <a:spcAft>
                          <a:spcPts val="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77,80 EF</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78,34 BCD</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78,35 ABC</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79,06 A</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78,12 AB</a:t>
                      </a:r>
                      <a:endParaRPr lang="es-419"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77,99 ABC</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9592616"/>
                  </a:ext>
                </a:extLst>
              </a:tr>
            </a:tbl>
          </a:graphicData>
        </a:graphic>
      </p:graphicFrame>
      <p:sp>
        <p:nvSpPr>
          <p:cNvPr id="6" name="Rectángulo 5">
            <a:extLst>
              <a:ext uri="{FF2B5EF4-FFF2-40B4-BE49-F238E27FC236}">
                <a16:creationId xmlns:a16="http://schemas.microsoft.com/office/drawing/2014/main" id="{D5EE135B-2135-4579-8C11-19A679DD20FA}"/>
              </a:ext>
            </a:extLst>
          </p:cNvPr>
          <p:cNvSpPr/>
          <p:nvPr/>
        </p:nvSpPr>
        <p:spPr>
          <a:xfrm>
            <a:off x="689811" y="941102"/>
            <a:ext cx="7266837" cy="1027269"/>
          </a:xfrm>
          <a:prstGeom prst="rect">
            <a:avLst/>
          </a:prstGeom>
        </p:spPr>
        <p:txBody>
          <a:bodyPr wrap="square">
            <a:spAutoFit/>
          </a:bodyPr>
          <a:lstStyle/>
          <a:p>
            <a:pPr marL="895350" indent="-895350" algn="just">
              <a:lnSpc>
                <a:spcPct val="150000"/>
              </a:lnSpc>
              <a:spcAft>
                <a:spcPts val="10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Cuadro 7.	</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Prueba de Tukey (0,05) del índice morfológico promedio semanal, de la interacción color por intensidad de luz, de la evaluación del color e intensidad de luz en la etapa de postura de codorniz (</a:t>
            </a:r>
            <a:r>
              <a:rPr lang="es-EC" sz="1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EC" sz="1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coturnix</a:t>
            </a:r>
            <a:r>
              <a:rPr lang="es-EC" sz="1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japónica</a:t>
            </a:r>
            <a:r>
              <a:rPr lang="es-EC"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s-EC" sz="1400"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 </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5814DEEB-4BC4-4F8E-B833-1418FC47E246}"/>
              </a:ext>
            </a:extLst>
          </p:cNvPr>
          <p:cNvSpPr/>
          <p:nvPr/>
        </p:nvSpPr>
        <p:spPr>
          <a:xfrm>
            <a:off x="8373979" y="1938691"/>
            <a:ext cx="3378689" cy="1200329"/>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T6 (luz verde + intensidad 16 lux)  &gt;80,17% </a:t>
            </a:r>
          </a:p>
          <a:p>
            <a:r>
              <a:rPr lang="es-EC" dirty="0">
                <a:latin typeface="Times New Roman" panose="02020603050405020304" pitchFamily="18" charset="0"/>
                <a:ea typeface="Calibri" panose="020F0502020204030204" pitchFamily="34" charset="0"/>
              </a:rPr>
              <a:t>T1 (luz blanca+ intensidad 12 lux) 79,78%</a:t>
            </a:r>
            <a:endParaRPr lang="es-419" dirty="0"/>
          </a:p>
        </p:txBody>
      </p:sp>
      <p:sp>
        <p:nvSpPr>
          <p:cNvPr id="9" name="Rectángulo 8">
            <a:extLst>
              <a:ext uri="{FF2B5EF4-FFF2-40B4-BE49-F238E27FC236}">
                <a16:creationId xmlns:a16="http://schemas.microsoft.com/office/drawing/2014/main" id="{E1D280E4-AE49-4B4D-9946-B951AFBE5747}"/>
              </a:ext>
            </a:extLst>
          </p:cNvPr>
          <p:cNvSpPr/>
          <p:nvPr/>
        </p:nvSpPr>
        <p:spPr>
          <a:xfrm>
            <a:off x="8373979" y="3429000"/>
            <a:ext cx="3378690" cy="2308324"/>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rPr>
              <a:t>112 días de edad  T1 ( luz blanca + intensidad 12 lux) &gt; 79,14%</a:t>
            </a:r>
          </a:p>
          <a:p>
            <a:endParaRPr lang="es-EC" dirty="0">
              <a:latin typeface="Times New Roman" panose="02020603050405020304" pitchFamily="18" charset="0"/>
              <a:ea typeface="Calibri" panose="020F0502020204030204" pitchFamily="34" charset="0"/>
            </a:endParaRPr>
          </a:p>
          <a:p>
            <a:r>
              <a:rPr lang="es-EC" dirty="0">
                <a:latin typeface="Times New Roman" panose="02020603050405020304" pitchFamily="18" charset="0"/>
                <a:ea typeface="Calibri" panose="020F0502020204030204" pitchFamily="34" charset="0"/>
              </a:rPr>
              <a:t>T4 (luz verde + intensidad 12 lux), T3 (luz blanca + intensidad 16 lux) y T2 (luz blanca + intensidad 14 lux) promedio ≥ 78,67%</a:t>
            </a:r>
          </a:p>
          <a:p>
            <a:pPr algn="ctr"/>
            <a:r>
              <a:rPr lang="es-EC" dirty="0">
                <a:latin typeface="Times New Roman" panose="02020603050405020304" pitchFamily="18" charset="0"/>
                <a:ea typeface="Calibri" panose="020F0502020204030204" pitchFamily="34" charset="0"/>
              </a:rPr>
              <a:t>(</a:t>
            </a:r>
            <a:r>
              <a:rPr lang="es-EC" u="sng" dirty="0">
                <a:latin typeface="Times New Roman" panose="02020603050405020304" pitchFamily="18" charset="0"/>
                <a:ea typeface="Calibri" panose="020F0502020204030204" pitchFamily="34" charset="0"/>
              </a:rPr>
              <a:t>forma elíptica típica</a:t>
            </a:r>
            <a:r>
              <a:rPr lang="es-EC" dirty="0">
                <a:latin typeface="Times New Roman" panose="02020603050405020304" pitchFamily="18" charset="0"/>
                <a:ea typeface="Calibri" panose="020F0502020204030204" pitchFamily="34" charset="0"/>
              </a:rPr>
              <a:t>)</a:t>
            </a:r>
          </a:p>
        </p:txBody>
      </p:sp>
      <p:cxnSp>
        <p:nvCxnSpPr>
          <p:cNvPr id="10" name="Conector recto 9">
            <a:extLst>
              <a:ext uri="{FF2B5EF4-FFF2-40B4-BE49-F238E27FC236}">
                <a16:creationId xmlns:a16="http://schemas.microsoft.com/office/drawing/2014/main" id="{E05CE4B3-9EEE-4AB3-8076-58699D371048}"/>
              </a:ext>
            </a:extLst>
          </p:cNvPr>
          <p:cNvCxnSpPr>
            <a:cxnSpLocks/>
          </p:cNvCxnSpPr>
          <p:nvPr/>
        </p:nvCxnSpPr>
        <p:spPr>
          <a:xfrm>
            <a:off x="7181834" y="3697702"/>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1" name="Conector recto 10">
            <a:extLst>
              <a:ext uri="{FF2B5EF4-FFF2-40B4-BE49-F238E27FC236}">
                <a16:creationId xmlns:a16="http://schemas.microsoft.com/office/drawing/2014/main" id="{0AB74AB6-1D95-4569-B940-B6140B0E9042}"/>
              </a:ext>
            </a:extLst>
          </p:cNvPr>
          <p:cNvCxnSpPr>
            <a:cxnSpLocks/>
          </p:cNvCxnSpPr>
          <p:nvPr/>
        </p:nvCxnSpPr>
        <p:spPr>
          <a:xfrm>
            <a:off x="7181834" y="3429000"/>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2" name="Conector recto 11">
            <a:extLst>
              <a:ext uri="{FF2B5EF4-FFF2-40B4-BE49-F238E27FC236}">
                <a16:creationId xmlns:a16="http://schemas.microsoft.com/office/drawing/2014/main" id="{52B883F9-4793-4E7E-B187-5250B27DE1FF}"/>
              </a:ext>
            </a:extLst>
          </p:cNvPr>
          <p:cNvCxnSpPr>
            <a:cxnSpLocks/>
          </p:cNvCxnSpPr>
          <p:nvPr/>
        </p:nvCxnSpPr>
        <p:spPr>
          <a:xfrm>
            <a:off x="7181834" y="3143031"/>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13" name="Elipse 12">
            <a:extLst>
              <a:ext uri="{FF2B5EF4-FFF2-40B4-BE49-F238E27FC236}">
                <a16:creationId xmlns:a16="http://schemas.microsoft.com/office/drawing/2014/main" id="{D0D7A0DB-3837-4D57-A409-2EEF95EE8DF2}"/>
              </a:ext>
            </a:extLst>
          </p:cNvPr>
          <p:cNvSpPr/>
          <p:nvPr/>
        </p:nvSpPr>
        <p:spPr>
          <a:xfrm>
            <a:off x="7012765" y="2598820"/>
            <a:ext cx="856514" cy="327393"/>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14" name="Elipse 13">
            <a:extLst>
              <a:ext uri="{FF2B5EF4-FFF2-40B4-BE49-F238E27FC236}">
                <a16:creationId xmlns:a16="http://schemas.microsoft.com/office/drawing/2014/main" id="{9A492204-295E-44C9-950B-C516F39A67B5}"/>
              </a:ext>
            </a:extLst>
          </p:cNvPr>
          <p:cNvSpPr/>
          <p:nvPr/>
        </p:nvSpPr>
        <p:spPr>
          <a:xfrm>
            <a:off x="1855229" y="4002504"/>
            <a:ext cx="856514" cy="327393"/>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cxnSp>
        <p:nvCxnSpPr>
          <p:cNvPr id="15" name="Conector recto 14">
            <a:extLst>
              <a:ext uri="{FF2B5EF4-FFF2-40B4-BE49-F238E27FC236}">
                <a16:creationId xmlns:a16="http://schemas.microsoft.com/office/drawing/2014/main" id="{72CD1796-764B-4506-81D4-4271136D7496}"/>
              </a:ext>
            </a:extLst>
          </p:cNvPr>
          <p:cNvCxnSpPr>
            <a:cxnSpLocks/>
          </p:cNvCxnSpPr>
          <p:nvPr/>
        </p:nvCxnSpPr>
        <p:spPr>
          <a:xfrm>
            <a:off x="2024298" y="2878087"/>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6" name="Conector recto 15">
            <a:extLst>
              <a:ext uri="{FF2B5EF4-FFF2-40B4-BE49-F238E27FC236}">
                <a16:creationId xmlns:a16="http://schemas.microsoft.com/office/drawing/2014/main" id="{407B94BE-569F-4A94-BCF5-500A62F68BC2}"/>
              </a:ext>
            </a:extLst>
          </p:cNvPr>
          <p:cNvCxnSpPr>
            <a:cxnSpLocks/>
          </p:cNvCxnSpPr>
          <p:nvPr/>
        </p:nvCxnSpPr>
        <p:spPr>
          <a:xfrm>
            <a:off x="5136466" y="4518994"/>
            <a:ext cx="518376" cy="0"/>
          </a:xfrm>
          <a:prstGeom prst="line">
            <a:avLst/>
          </a:prstGeom>
          <a:ln w="38100">
            <a:solidFill>
              <a:srgbClr val="FF0000"/>
            </a:solidFill>
          </a:ln>
        </p:spPr>
        <p:style>
          <a:lnRef idx="3">
            <a:schemeClr val="accent4"/>
          </a:lnRef>
          <a:fillRef idx="0">
            <a:schemeClr val="accent4"/>
          </a:fillRef>
          <a:effectRef idx="2">
            <a:schemeClr val="accent4"/>
          </a:effectRef>
          <a:fontRef idx="minor">
            <a:schemeClr val="tx1"/>
          </a:fontRef>
        </p:style>
      </p:cxnSp>
      <p:sp>
        <p:nvSpPr>
          <p:cNvPr id="17" name="Elipse 16">
            <a:extLst>
              <a:ext uri="{FF2B5EF4-FFF2-40B4-BE49-F238E27FC236}">
                <a16:creationId xmlns:a16="http://schemas.microsoft.com/office/drawing/2014/main" id="{82FA4F6F-5E86-4DDC-B50F-AD1D21A25A18}"/>
              </a:ext>
            </a:extLst>
          </p:cNvPr>
          <p:cNvSpPr/>
          <p:nvPr/>
        </p:nvSpPr>
        <p:spPr>
          <a:xfrm>
            <a:off x="2873903" y="3147385"/>
            <a:ext cx="856514" cy="327393"/>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18" name="Elipse 17">
            <a:extLst>
              <a:ext uri="{FF2B5EF4-FFF2-40B4-BE49-F238E27FC236}">
                <a16:creationId xmlns:a16="http://schemas.microsoft.com/office/drawing/2014/main" id="{B67993A7-1983-4A65-938F-83005E8A4526}"/>
              </a:ext>
            </a:extLst>
          </p:cNvPr>
          <p:cNvSpPr/>
          <p:nvPr/>
        </p:nvSpPr>
        <p:spPr>
          <a:xfrm>
            <a:off x="3894972" y="3429000"/>
            <a:ext cx="856514" cy="327393"/>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dirty="0"/>
          </a:p>
        </p:txBody>
      </p:sp>
    </p:spTree>
    <p:extLst>
      <p:ext uri="{BB962C8B-B14F-4D97-AF65-F5344CB8AC3E}">
        <p14:creationId xmlns:p14="http://schemas.microsoft.com/office/powerpoint/2010/main" val="217650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696163AB-38AC-48B4-A71C-FC0FF9265181}"/>
              </a:ext>
            </a:extLst>
          </p:cNvPr>
          <p:cNvGraphicFramePr>
            <a:graphicFrameLocks noGrp="1"/>
          </p:cNvGraphicFramePr>
          <p:nvPr>
            <p:extLst>
              <p:ext uri="{D42A27DB-BD31-4B8C-83A1-F6EECF244321}">
                <p14:modId xmlns:p14="http://schemas.microsoft.com/office/powerpoint/2010/main" val="1535770030"/>
              </p:ext>
            </p:extLst>
          </p:nvPr>
        </p:nvGraphicFramePr>
        <p:xfrm>
          <a:off x="645273" y="2161645"/>
          <a:ext cx="7633388" cy="3372426"/>
        </p:xfrm>
        <a:graphic>
          <a:graphicData uri="http://schemas.openxmlformats.org/drawingml/2006/table">
            <a:tbl>
              <a:tblPr firstRow="1" firstCol="1" bandRow="1"/>
              <a:tblGrid>
                <a:gridCol w="722734">
                  <a:extLst>
                    <a:ext uri="{9D8B030D-6E8A-4147-A177-3AD203B41FA5}">
                      <a16:colId xmlns:a16="http://schemas.microsoft.com/office/drawing/2014/main" val="2363094164"/>
                    </a:ext>
                  </a:extLst>
                </a:gridCol>
                <a:gridCol w="722734">
                  <a:extLst>
                    <a:ext uri="{9D8B030D-6E8A-4147-A177-3AD203B41FA5}">
                      <a16:colId xmlns:a16="http://schemas.microsoft.com/office/drawing/2014/main" val="3344801141"/>
                    </a:ext>
                  </a:extLst>
                </a:gridCol>
                <a:gridCol w="515660">
                  <a:extLst>
                    <a:ext uri="{9D8B030D-6E8A-4147-A177-3AD203B41FA5}">
                      <a16:colId xmlns:a16="http://schemas.microsoft.com/office/drawing/2014/main" val="1087175736"/>
                    </a:ext>
                  </a:extLst>
                </a:gridCol>
                <a:gridCol w="515660">
                  <a:extLst>
                    <a:ext uri="{9D8B030D-6E8A-4147-A177-3AD203B41FA5}">
                      <a16:colId xmlns:a16="http://schemas.microsoft.com/office/drawing/2014/main" val="3508346829"/>
                    </a:ext>
                  </a:extLst>
                </a:gridCol>
                <a:gridCol w="515660">
                  <a:extLst>
                    <a:ext uri="{9D8B030D-6E8A-4147-A177-3AD203B41FA5}">
                      <a16:colId xmlns:a16="http://schemas.microsoft.com/office/drawing/2014/main" val="3520878134"/>
                    </a:ext>
                  </a:extLst>
                </a:gridCol>
                <a:gridCol w="515660">
                  <a:extLst>
                    <a:ext uri="{9D8B030D-6E8A-4147-A177-3AD203B41FA5}">
                      <a16:colId xmlns:a16="http://schemas.microsoft.com/office/drawing/2014/main" val="882901760"/>
                    </a:ext>
                  </a:extLst>
                </a:gridCol>
                <a:gridCol w="515660">
                  <a:extLst>
                    <a:ext uri="{9D8B030D-6E8A-4147-A177-3AD203B41FA5}">
                      <a16:colId xmlns:a16="http://schemas.microsoft.com/office/drawing/2014/main" val="1414238764"/>
                    </a:ext>
                  </a:extLst>
                </a:gridCol>
                <a:gridCol w="515660">
                  <a:extLst>
                    <a:ext uri="{9D8B030D-6E8A-4147-A177-3AD203B41FA5}">
                      <a16:colId xmlns:a16="http://schemas.microsoft.com/office/drawing/2014/main" val="2839989109"/>
                    </a:ext>
                  </a:extLst>
                </a:gridCol>
                <a:gridCol w="515660">
                  <a:extLst>
                    <a:ext uri="{9D8B030D-6E8A-4147-A177-3AD203B41FA5}">
                      <a16:colId xmlns:a16="http://schemas.microsoft.com/office/drawing/2014/main" val="3734455758"/>
                    </a:ext>
                  </a:extLst>
                </a:gridCol>
                <a:gridCol w="515660">
                  <a:extLst>
                    <a:ext uri="{9D8B030D-6E8A-4147-A177-3AD203B41FA5}">
                      <a16:colId xmlns:a16="http://schemas.microsoft.com/office/drawing/2014/main" val="2499565649"/>
                    </a:ext>
                  </a:extLst>
                </a:gridCol>
                <a:gridCol w="515660">
                  <a:extLst>
                    <a:ext uri="{9D8B030D-6E8A-4147-A177-3AD203B41FA5}">
                      <a16:colId xmlns:a16="http://schemas.microsoft.com/office/drawing/2014/main" val="3052796123"/>
                    </a:ext>
                  </a:extLst>
                </a:gridCol>
                <a:gridCol w="515660">
                  <a:extLst>
                    <a:ext uri="{9D8B030D-6E8A-4147-A177-3AD203B41FA5}">
                      <a16:colId xmlns:a16="http://schemas.microsoft.com/office/drawing/2014/main" val="2170723293"/>
                    </a:ext>
                  </a:extLst>
                </a:gridCol>
                <a:gridCol w="515660">
                  <a:extLst>
                    <a:ext uri="{9D8B030D-6E8A-4147-A177-3AD203B41FA5}">
                      <a16:colId xmlns:a16="http://schemas.microsoft.com/office/drawing/2014/main" val="1595472773"/>
                    </a:ext>
                  </a:extLst>
                </a:gridCol>
                <a:gridCol w="515660">
                  <a:extLst>
                    <a:ext uri="{9D8B030D-6E8A-4147-A177-3AD203B41FA5}">
                      <a16:colId xmlns:a16="http://schemas.microsoft.com/office/drawing/2014/main" val="2744056435"/>
                    </a:ext>
                  </a:extLst>
                </a:gridCol>
              </a:tblGrid>
              <a:tr h="127608">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FV</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S10</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S12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07315871"/>
                  </a:ext>
                </a:extLst>
              </a:tr>
              <a:tr h="25987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Bloque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84,97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84,88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154,04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115,56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72,12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155,55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55,34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31,26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16,01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221175120"/>
                  </a:ext>
                </a:extLst>
              </a:tr>
              <a:tr h="25987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71,05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71,03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109,38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71,49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43,96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64,52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49,32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65,99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59,31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997558897"/>
                  </a:ext>
                </a:extLst>
              </a:tr>
              <a:tr h="25987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78,04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12,84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64,76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139,79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21,84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3771500220"/>
                  </a:ext>
                </a:extLst>
              </a:tr>
              <a:tr h="25987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7708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77,12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278,17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66,68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19,29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87,89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2776387219"/>
                  </a:ext>
                </a:extLst>
              </a:tr>
              <a:tr h="25987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33,91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31,45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30,83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50,59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135,24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2625454787"/>
                  </a:ext>
                </a:extLst>
              </a:tr>
              <a:tr h="25987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Error</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16,73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71,31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40,42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24,12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39,61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39,06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37,08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987239452"/>
                  </a:ext>
                </a:extLst>
              </a:tr>
              <a:tr h="127608">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789382073"/>
                  </a:ext>
                </a:extLst>
              </a:tr>
              <a:tr h="127608">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C.V</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ctr">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ctr">
                    <a:lnL>
                      <a:noFill/>
                    </a:lnL>
                    <a:lnR>
                      <a:noFill/>
                    </a:lnR>
                    <a:lnT>
                      <a:noFill/>
                    </a:lnT>
                    <a:lnB>
                      <a:noFill/>
                    </a:lnB>
                    <a:solidFill>
                      <a:schemeClr val="bg1"/>
                    </a:solidFill>
                  </a:tcPr>
                </a:tc>
                <a:extLst>
                  <a:ext uri="{0D108BD9-81ED-4DB2-BD59-A6C34878D82A}">
                    <a16:rowId xmlns:a16="http://schemas.microsoft.com/office/drawing/2014/main" val="2757665406"/>
                  </a:ext>
                </a:extLst>
              </a:tr>
              <a:tr h="394044">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0,3768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0,2777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0,7802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0,7801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0,581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0,7586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0,4166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0,6847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0,229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0,1836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0,4328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0,5584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3373237934"/>
                  </a:ext>
                </a:extLst>
              </a:tr>
              <a:tr h="39404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P-Valor</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0,5915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0,4955 ns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0,3557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0,3553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0,1344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0,6706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0,7509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0,94  ns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0,8735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0,4142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0,7484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0,6073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a:noFill/>
                    </a:lnB>
                    <a:solidFill>
                      <a:schemeClr val="bg1"/>
                    </a:solidFill>
                  </a:tcPr>
                </a:tc>
                <a:extLst>
                  <a:ext uri="{0D108BD9-81ED-4DB2-BD59-A6C34878D82A}">
                    <a16:rowId xmlns:a16="http://schemas.microsoft.com/office/drawing/2014/main" val="3371725567"/>
                  </a:ext>
                </a:extLst>
              </a:tr>
              <a:tr h="394044">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Col*Int</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0,2517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0,3364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0,1836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0,1834 ns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0,7763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0,588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0,2783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0,6136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0,3554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0,6747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0,3491 ns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0,0564 ns</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57" marR="28357" marT="0" marB="0" anchor="b">
                    <a:lnL>
                      <a:noFill/>
                    </a:lnL>
                    <a:lnR>
                      <a:noFill/>
                    </a:lnR>
                    <a:lnT>
                      <a:noFill/>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0562992"/>
                  </a:ext>
                </a:extLst>
              </a:tr>
            </a:tbl>
          </a:graphicData>
        </a:graphic>
      </p:graphicFrame>
      <p:sp>
        <p:nvSpPr>
          <p:cNvPr id="6" name="Rectángulo 5">
            <a:extLst>
              <a:ext uri="{FF2B5EF4-FFF2-40B4-BE49-F238E27FC236}">
                <a16:creationId xmlns:a16="http://schemas.microsoft.com/office/drawing/2014/main" id="{B1521101-0A71-4E71-A464-CD34D93C9097}"/>
              </a:ext>
            </a:extLst>
          </p:cNvPr>
          <p:cNvSpPr/>
          <p:nvPr/>
        </p:nvSpPr>
        <p:spPr>
          <a:xfrm>
            <a:off x="0" y="1342922"/>
            <a:ext cx="8278661" cy="747833"/>
          </a:xfrm>
          <a:prstGeom prst="rect">
            <a:avLst/>
          </a:prstGeom>
        </p:spPr>
        <p:txBody>
          <a:bodyPr wrap="square">
            <a:spAutoFit/>
          </a:bodyPr>
          <a:lstStyle/>
          <a:p>
            <a:pPr marL="1348740" indent="-988695" algn="just">
              <a:lnSpc>
                <a:spcPct val="150000"/>
              </a:lnSpc>
              <a:spcAft>
                <a:spcPts val="1000"/>
              </a:spcAft>
            </a:pPr>
            <a:r>
              <a:rPr lang="es-EC" sz="1500" dirty="0">
                <a:latin typeface="Times New Roman" panose="02020603050405020304" pitchFamily="18" charset="0"/>
                <a:ea typeface="Calibri" panose="020F0502020204030204" pitchFamily="34" charset="0"/>
                <a:cs typeface="Times New Roman" panose="02020603050405020304" pitchFamily="18" charset="0"/>
              </a:rPr>
              <a:t>Cuadro 8.	Cuadrados medios y p-valor de la variable peso corporal, de la evaluación del color e intensidad de luz en la etapa de postura de codorniz (</a:t>
            </a:r>
            <a:r>
              <a:rPr lang="es-EC" sz="15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500" i="1" dirty="0">
                <a:latin typeface="Times New Roman" panose="02020603050405020304" pitchFamily="18" charset="0"/>
                <a:ea typeface="Calibri" panose="020F0502020204030204" pitchFamily="34" charset="0"/>
                <a:cs typeface="Times New Roman" panose="02020603050405020304" pitchFamily="18" charset="0"/>
              </a:rPr>
              <a:t> </a:t>
            </a:r>
            <a:r>
              <a:rPr lang="es-EC" sz="15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500" i="1" dirty="0">
                <a:latin typeface="Times New Roman" panose="02020603050405020304" pitchFamily="18" charset="0"/>
                <a:ea typeface="Calibri" panose="020F0502020204030204" pitchFamily="34" charset="0"/>
                <a:cs typeface="Times New Roman" panose="02020603050405020304" pitchFamily="18" charset="0"/>
              </a:rPr>
              <a:t> japónica</a:t>
            </a:r>
            <a:r>
              <a:rPr lang="es-EC" sz="1500" dirty="0">
                <a:latin typeface="Times New Roman" panose="02020603050405020304" pitchFamily="18" charset="0"/>
                <a:ea typeface="Calibri" panose="020F0502020204030204" pitchFamily="34" charset="0"/>
                <a:cs typeface="Times New Roman" panose="02020603050405020304" pitchFamily="18" charset="0"/>
              </a:rPr>
              <a:t>).</a:t>
            </a:r>
            <a:endParaRPr lang="es-419"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8D8BD8D0-7657-4E62-AD1A-24AF7129342E}"/>
              </a:ext>
            </a:extLst>
          </p:cNvPr>
          <p:cNvSpPr txBox="1"/>
          <p:nvPr/>
        </p:nvSpPr>
        <p:spPr>
          <a:xfrm>
            <a:off x="1552549" y="517623"/>
            <a:ext cx="241895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effectLst>
                  <a:outerShdw blurRad="38100" dist="38100" dir="2700000" algn="tl">
                    <a:srgbClr val="000000">
                      <a:alpha val="43137"/>
                    </a:srgbClr>
                  </a:outerShdw>
                </a:effectLst>
                <a:latin typeface="+mj-lt"/>
              </a:rPr>
              <a:t>Peso Corporal</a:t>
            </a:r>
            <a:endParaRPr lang="es-419" sz="2000" dirty="0">
              <a:effectLst>
                <a:outerShdw blurRad="38100" dist="38100" dir="2700000" algn="tl">
                  <a:srgbClr val="000000">
                    <a:alpha val="43137"/>
                  </a:srgbClr>
                </a:outerShdw>
              </a:effectLst>
              <a:latin typeface="+mj-lt"/>
            </a:endParaRPr>
          </a:p>
        </p:txBody>
      </p:sp>
      <p:sp>
        <p:nvSpPr>
          <p:cNvPr id="8" name="Rectángulo 7">
            <a:extLst>
              <a:ext uri="{FF2B5EF4-FFF2-40B4-BE49-F238E27FC236}">
                <a16:creationId xmlns:a16="http://schemas.microsoft.com/office/drawing/2014/main" id="{BF812E42-9BCA-436A-9F84-89C87279CB25}"/>
              </a:ext>
            </a:extLst>
          </p:cNvPr>
          <p:cNvSpPr/>
          <p:nvPr/>
        </p:nvSpPr>
        <p:spPr>
          <a:xfrm>
            <a:off x="8534400" y="2161645"/>
            <a:ext cx="3561346"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dirty="0">
                <a:latin typeface="Times New Roman" panose="02020603050405020304" pitchFamily="18" charset="0"/>
                <a:ea typeface="Calibri" panose="020F0502020204030204" pitchFamily="34" charset="0"/>
              </a:rPr>
              <a:t>Peso inicial ~121,22 g/ave y a las 120 días peso ~193,25 g /ave</a:t>
            </a:r>
            <a:endParaRPr lang="es-419" dirty="0"/>
          </a:p>
        </p:txBody>
      </p:sp>
      <p:sp>
        <p:nvSpPr>
          <p:cNvPr id="9" name="Rectángulo 8">
            <a:extLst>
              <a:ext uri="{FF2B5EF4-FFF2-40B4-BE49-F238E27FC236}">
                <a16:creationId xmlns:a16="http://schemas.microsoft.com/office/drawing/2014/main" id="{7B8BBF02-59C6-4137-8654-0679F484757D}"/>
              </a:ext>
            </a:extLst>
          </p:cNvPr>
          <p:cNvSpPr/>
          <p:nvPr/>
        </p:nvSpPr>
        <p:spPr>
          <a:xfrm>
            <a:off x="8534400" y="3070617"/>
            <a:ext cx="3561347" cy="2638158"/>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Aft>
                <a:spcPts val="1000"/>
              </a:spcAft>
            </a:pPr>
            <a:r>
              <a:rPr lang="es-EC" sz="1600" dirty="0" err="1">
                <a:latin typeface="Times New Roman" panose="02020603050405020304" pitchFamily="18" charset="0"/>
                <a:ea typeface="Calibri" panose="020F0502020204030204" pitchFamily="34" charset="0"/>
                <a:cs typeface="Times New Roman" panose="02020603050405020304" pitchFamily="18" charset="0"/>
              </a:rPr>
              <a:t>Hy</a:t>
            </a:r>
            <a:r>
              <a:rPr lang="es-EC" sz="1600" dirty="0">
                <a:latin typeface="Times New Roman" panose="02020603050405020304" pitchFamily="18" charset="0"/>
                <a:ea typeface="Calibri" panose="020F0502020204030204" pitchFamily="34" charset="0"/>
                <a:cs typeface="Times New Roman" panose="02020603050405020304" pitchFamily="18" charset="0"/>
              </a:rPr>
              <a:t>-Line ,(2017) las aves ponedoras con programas de luces LED con espectro de luz azul y verde tiene mayor proporción de influencia en su peso corporal en relación a los bombillos de luz incandescente,  pero aún se necesitan más datos para afirmar este efecto. </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89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87597A-BCED-4E2E-919C-1E9EEB90C05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55845" y="1791877"/>
            <a:ext cx="6341130" cy="3811424"/>
          </a:xfrm>
          <a:prstGeom prst="rect">
            <a:avLst/>
          </a:prstGeom>
        </p:spPr>
      </p:pic>
      <p:sp>
        <p:nvSpPr>
          <p:cNvPr id="5" name="CuadroTexto 4">
            <a:extLst>
              <a:ext uri="{FF2B5EF4-FFF2-40B4-BE49-F238E27FC236}">
                <a16:creationId xmlns:a16="http://schemas.microsoft.com/office/drawing/2014/main" id="{F848712F-7682-4C0A-9856-B6CD80B0A89A}"/>
              </a:ext>
            </a:extLst>
          </p:cNvPr>
          <p:cNvSpPr txBox="1"/>
          <p:nvPr/>
        </p:nvSpPr>
        <p:spPr>
          <a:xfrm>
            <a:off x="1555845" y="681396"/>
            <a:ext cx="241895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effectLst>
                  <a:outerShdw blurRad="38100" dist="38100" dir="2700000" algn="tl">
                    <a:srgbClr val="000000">
                      <a:alpha val="43137"/>
                    </a:srgbClr>
                  </a:outerShdw>
                </a:effectLst>
                <a:latin typeface="+mj-lt"/>
              </a:rPr>
              <a:t>Mortalidad</a:t>
            </a:r>
            <a:endParaRPr lang="es-419" sz="2000" dirty="0">
              <a:effectLst>
                <a:outerShdw blurRad="38100" dist="38100" dir="2700000" algn="tl">
                  <a:srgbClr val="000000">
                    <a:alpha val="43137"/>
                  </a:srgbClr>
                </a:outerShdw>
              </a:effectLst>
              <a:latin typeface="+mj-lt"/>
            </a:endParaRPr>
          </a:p>
        </p:txBody>
      </p:sp>
      <p:sp>
        <p:nvSpPr>
          <p:cNvPr id="6" name="Rectángulo 5">
            <a:extLst>
              <a:ext uri="{FF2B5EF4-FFF2-40B4-BE49-F238E27FC236}">
                <a16:creationId xmlns:a16="http://schemas.microsoft.com/office/drawing/2014/main" id="{9DA68217-1460-45C7-8E91-FE5BD1470C32}"/>
              </a:ext>
            </a:extLst>
          </p:cNvPr>
          <p:cNvSpPr/>
          <p:nvPr/>
        </p:nvSpPr>
        <p:spPr>
          <a:xfrm>
            <a:off x="1129467" y="5709248"/>
            <a:ext cx="6767507" cy="1160831"/>
          </a:xfrm>
          <a:prstGeom prst="rect">
            <a:avLst/>
          </a:prstGeom>
        </p:spPr>
        <p:txBody>
          <a:bodyPr wrap="square">
            <a:spAutoFit/>
          </a:bodyPr>
          <a:lstStyle/>
          <a:p>
            <a:pPr marL="1348740" indent="-899160" algn="just">
              <a:lnSpc>
                <a:spcPct val="15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Figura 4.	Porcentaje de mortalidad de cada tratamiento, de la evaluación del color e intensidad de luz en la etapa de postura de codorniz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latin typeface="Times New Roman" panose="02020603050405020304" pitchFamily="18" charset="0"/>
                <a:ea typeface="Calibri" panose="020F0502020204030204" pitchFamily="34" charset="0"/>
                <a:cs typeface="Times New Roman" panose="02020603050405020304" pitchFamily="18" charset="0"/>
              </a:rPr>
              <a:t> japónica</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Elipse 7">
            <a:extLst>
              <a:ext uri="{FF2B5EF4-FFF2-40B4-BE49-F238E27FC236}">
                <a16:creationId xmlns:a16="http://schemas.microsoft.com/office/drawing/2014/main" id="{E97F21A7-A7F5-4FED-8E70-9CBCC3A8B725}"/>
              </a:ext>
            </a:extLst>
          </p:cNvPr>
          <p:cNvSpPr/>
          <p:nvPr/>
        </p:nvSpPr>
        <p:spPr>
          <a:xfrm>
            <a:off x="7018421" y="3209393"/>
            <a:ext cx="721895" cy="33688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cxnSp>
        <p:nvCxnSpPr>
          <p:cNvPr id="10" name="Conector recto 9">
            <a:extLst>
              <a:ext uri="{FF2B5EF4-FFF2-40B4-BE49-F238E27FC236}">
                <a16:creationId xmlns:a16="http://schemas.microsoft.com/office/drawing/2014/main" id="{B3BF0908-4600-4221-A70E-5DF460284965}"/>
              </a:ext>
            </a:extLst>
          </p:cNvPr>
          <p:cNvCxnSpPr/>
          <p:nvPr/>
        </p:nvCxnSpPr>
        <p:spPr>
          <a:xfrm>
            <a:off x="3112168" y="2261938"/>
            <a:ext cx="4973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647639C-54AA-4AF5-BD44-16B9846CF40E}"/>
              </a:ext>
            </a:extLst>
          </p:cNvPr>
          <p:cNvCxnSpPr/>
          <p:nvPr/>
        </p:nvCxnSpPr>
        <p:spPr>
          <a:xfrm>
            <a:off x="3681660" y="2269960"/>
            <a:ext cx="4973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4F177BE4-B27B-48A8-A920-F493AD6BC071}"/>
              </a:ext>
            </a:extLst>
          </p:cNvPr>
          <p:cNvCxnSpPr/>
          <p:nvPr/>
        </p:nvCxnSpPr>
        <p:spPr>
          <a:xfrm>
            <a:off x="4828665" y="2310066"/>
            <a:ext cx="4973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DD1363A8-2FD6-448F-B8E4-106736C52771}"/>
              </a:ext>
            </a:extLst>
          </p:cNvPr>
          <p:cNvCxnSpPr/>
          <p:nvPr/>
        </p:nvCxnSpPr>
        <p:spPr>
          <a:xfrm>
            <a:off x="5478367" y="2334129"/>
            <a:ext cx="4973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ángulo 14">
            <a:extLst>
              <a:ext uri="{FF2B5EF4-FFF2-40B4-BE49-F238E27FC236}">
                <a16:creationId xmlns:a16="http://schemas.microsoft.com/office/drawing/2014/main" id="{8E86FA53-5703-4C9B-BD02-D34D7B78BEC4}"/>
              </a:ext>
            </a:extLst>
          </p:cNvPr>
          <p:cNvSpPr/>
          <p:nvPr/>
        </p:nvSpPr>
        <p:spPr>
          <a:xfrm>
            <a:off x="8422105" y="1687798"/>
            <a:ext cx="3561346" cy="646331"/>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419" dirty="0"/>
              <a:t>&lt; mortalidad </a:t>
            </a:r>
            <a:r>
              <a:rPr lang="es-EC" dirty="0">
                <a:latin typeface="Times New Roman" panose="02020603050405020304" pitchFamily="18" charset="0"/>
                <a:ea typeface="Calibri" panose="020F0502020204030204" pitchFamily="34" charset="0"/>
              </a:rPr>
              <a:t>T9 (luz azul + intensidad 16 lux) con 3,70%.</a:t>
            </a:r>
            <a:r>
              <a:rPr lang="es-419" dirty="0"/>
              <a:t> </a:t>
            </a:r>
          </a:p>
        </p:txBody>
      </p:sp>
      <p:sp>
        <p:nvSpPr>
          <p:cNvPr id="16" name="Rectángulo 15">
            <a:extLst>
              <a:ext uri="{FF2B5EF4-FFF2-40B4-BE49-F238E27FC236}">
                <a16:creationId xmlns:a16="http://schemas.microsoft.com/office/drawing/2014/main" id="{617A2D47-336E-47E5-9EFA-BB1090D4CAF2}"/>
              </a:ext>
            </a:extLst>
          </p:cNvPr>
          <p:cNvSpPr/>
          <p:nvPr/>
        </p:nvSpPr>
        <p:spPr>
          <a:xfrm>
            <a:off x="8422105" y="2563062"/>
            <a:ext cx="3561346"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419" dirty="0">
                <a:latin typeface="+mj-lt"/>
              </a:rPr>
              <a:t>&gt; mortalidad </a:t>
            </a:r>
            <a:r>
              <a:rPr lang="es-EC" dirty="0">
                <a:latin typeface="+mj-lt"/>
                <a:ea typeface="Calibri" panose="020F0502020204030204" pitchFamily="34" charset="0"/>
              </a:rPr>
              <a:t>T2 (luz blanca + intensidad 14 lux),</a:t>
            </a:r>
            <a:r>
              <a:rPr lang="es-419" dirty="0">
                <a:latin typeface="+mj-lt"/>
              </a:rPr>
              <a:t> </a:t>
            </a:r>
            <a:r>
              <a:rPr lang="es-EC" dirty="0">
                <a:latin typeface="+mj-lt"/>
                <a:ea typeface="Calibri" panose="020F0502020204030204" pitchFamily="34" charset="0"/>
              </a:rPr>
              <a:t>T3 (luz blanca + intensidad 16 lux), T5 (luz verde + intensidad 14 lux)  y </a:t>
            </a:r>
            <a:r>
              <a:rPr lang="es-EC" dirty="0">
                <a:latin typeface="+mj-lt"/>
              </a:rPr>
              <a:t>(luz verde + intensidad 16 lux) con 7,41 %.</a:t>
            </a:r>
            <a:endParaRPr lang="es-419" dirty="0">
              <a:latin typeface="+mj-lt"/>
            </a:endParaRPr>
          </a:p>
        </p:txBody>
      </p:sp>
    </p:spTree>
    <p:extLst>
      <p:ext uri="{BB962C8B-B14F-4D97-AF65-F5344CB8AC3E}">
        <p14:creationId xmlns:p14="http://schemas.microsoft.com/office/powerpoint/2010/main" val="299599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9B33084-99AF-4803-9BE7-8706B88F108D}"/>
              </a:ext>
            </a:extLst>
          </p:cNvPr>
          <p:cNvSpPr txBox="1"/>
          <p:nvPr/>
        </p:nvSpPr>
        <p:spPr>
          <a:xfrm>
            <a:off x="1555845" y="681396"/>
            <a:ext cx="262037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2000" dirty="0">
                <a:effectLst>
                  <a:outerShdw blurRad="38100" dist="38100" dir="2700000" algn="tl">
                    <a:srgbClr val="000000">
                      <a:alpha val="43137"/>
                    </a:srgbClr>
                  </a:outerShdw>
                </a:effectLst>
                <a:latin typeface="+mj-lt"/>
              </a:rPr>
              <a:t>Evaluación Económica</a:t>
            </a:r>
            <a:endParaRPr lang="es-419" sz="2000" dirty="0">
              <a:effectLst>
                <a:outerShdw blurRad="38100" dist="38100" dir="2700000" algn="tl">
                  <a:srgbClr val="000000">
                    <a:alpha val="43137"/>
                  </a:srgbClr>
                </a:outerShdw>
              </a:effectLst>
              <a:latin typeface="+mj-lt"/>
            </a:endParaRPr>
          </a:p>
        </p:txBody>
      </p:sp>
      <p:sp>
        <p:nvSpPr>
          <p:cNvPr id="6" name="Rectángulo 5">
            <a:extLst>
              <a:ext uri="{FF2B5EF4-FFF2-40B4-BE49-F238E27FC236}">
                <a16:creationId xmlns:a16="http://schemas.microsoft.com/office/drawing/2014/main" id="{82254B37-8BAD-4BE2-BE01-49AE7BA38558}"/>
              </a:ext>
            </a:extLst>
          </p:cNvPr>
          <p:cNvSpPr/>
          <p:nvPr/>
        </p:nvSpPr>
        <p:spPr>
          <a:xfrm>
            <a:off x="1201003" y="1346471"/>
            <a:ext cx="6787966" cy="791499"/>
          </a:xfrm>
          <a:prstGeom prst="rect">
            <a:avLst/>
          </a:prstGeom>
        </p:spPr>
        <p:txBody>
          <a:bodyPr wrap="square">
            <a:spAutoFit/>
          </a:bodyPr>
          <a:lstStyle/>
          <a:p>
            <a:pPr algn="just">
              <a:lnSpc>
                <a:spcPct val="150000"/>
              </a:lnSpc>
              <a:spcAft>
                <a:spcPts val="1000"/>
              </a:spcAft>
            </a:pPr>
            <a:r>
              <a:rPr lang="es-EC" sz="1600" dirty="0">
                <a:latin typeface="Times New Roman" panose="02020603050405020304" pitchFamily="18" charset="0"/>
                <a:ea typeface="Calibri" panose="020F0502020204030204" pitchFamily="34" charset="0"/>
                <a:cs typeface="Times New Roman" panose="02020603050405020304" pitchFamily="18" charset="0"/>
              </a:rPr>
              <a:t>Cuadro 9.	 Análisis económico de la evaluación del color e intensidad de luz en 		la etapa de postura de codorniz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latin typeface="Times New Roman" panose="02020603050405020304" pitchFamily="18" charset="0"/>
                <a:ea typeface="Calibri" panose="020F0502020204030204" pitchFamily="34" charset="0"/>
                <a:cs typeface="Times New Roman" panose="02020603050405020304" pitchFamily="18" charset="0"/>
              </a:rPr>
              <a:t> </a:t>
            </a:r>
            <a:r>
              <a:rPr lang="es-EC" sz="1600" i="1" dirty="0" err="1">
                <a:latin typeface="Times New Roman" panose="02020603050405020304" pitchFamily="18" charset="0"/>
                <a:ea typeface="Calibri" panose="020F0502020204030204" pitchFamily="34" charset="0"/>
                <a:cs typeface="Times New Roman" panose="02020603050405020304" pitchFamily="18" charset="0"/>
              </a:rPr>
              <a:t>coturnix</a:t>
            </a:r>
            <a:r>
              <a:rPr lang="es-EC" sz="1600" i="1" dirty="0">
                <a:latin typeface="Times New Roman" panose="02020603050405020304" pitchFamily="18" charset="0"/>
                <a:ea typeface="Calibri" panose="020F0502020204030204" pitchFamily="34" charset="0"/>
                <a:cs typeface="Times New Roman" panose="02020603050405020304" pitchFamily="18" charset="0"/>
              </a:rPr>
              <a:t> japónica</a:t>
            </a:r>
            <a:r>
              <a:rPr lang="es-EC" sz="1600" dirty="0">
                <a:latin typeface="Times New Roman" panose="02020603050405020304" pitchFamily="18" charset="0"/>
                <a:ea typeface="Calibri" panose="020F0502020204030204" pitchFamily="34" charset="0"/>
                <a:cs typeface="Times New Roman" panose="02020603050405020304" pitchFamily="18" charset="0"/>
              </a:rPr>
              <a:t>).</a:t>
            </a:r>
            <a:endParaRPr lang="es-419"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4E68C6AE-F80E-4FBE-8011-8DF98BDB7E73}"/>
              </a:ext>
            </a:extLst>
          </p:cNvPr>
          <p:cNvPicPr>
            <a:picLocks noChangeAspect="1"/>
          </p:cNvPicPr>
          <p:nvPr/>
        </p:nvPicPr>
        <p:blipFill>
          <a:blip r:embed="rId2"/>
          <a:stretch>
            <a:fillRect/>
          </a:stretch>
        </p:blipFill>
        <p:spPr>
          <a:xfrm>
            <a:off x="104848" y="2315540"/>
            <a:ext cx="9392078" cy="3672334"/>
          </a:xfrm>
          <a:prstGeom prst="rect">
            <a:avLst/>
          </a:prstGeom>
        </p:spPr>
      </p:pic>
      <p:sp>
        <p:nvSpPr>
          <p:cNvPr id="10" name="Elipse 9">
            <a:extLst>
              <a:ext uri="{FF2B5EF4-FFF2-40B4-BE49-F238E27FC236}">
                <a16:creationId xmlns:a16="http://schemas.microsoft.com/office/drawing/2014/main" id="{5CC8DF1B-4524-4C70-8E0D-DBB31CCCAA7A}"/>
              </a:ext>
            </a:extLst>
          </p:cNvPr>
          <p:cNvSpPr/>
          <p:nvPr/>
        </p:nvSpPr>
        <p:spPr>
          <a:xfrm>
            <a:off x="7381734" y="5133474"/>
            <a:ext cx="687445" cy="272716"/>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cxnSp>
        <p:nvCxnSpPr>
          <p:cNvPr id="12" name="Conector recto 11">
            <a:extLst>
              <a:ext uri="{FF2B5EF4-FFF2-40B4-BE49-F238E27FC236}">
                <a16:creationId xmlns:a16="http://schemas.microsoft.com/office/drawing/2014/main" id="{5D30640B-F2EC-4F6D-B2DE-43E0A63D8B39}"/>
              </a:ext>
            </a:extLst>
          </p:cNvPr>
          <p:cNvCxnSpPr/>
          <p:nvPr/>
        </p:nvCxnSpPr>
        <p:spPr>
          <a:xfrm>
            <a:off x="5181601" y="5374106"/>
            <a:ext cx="561474"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3" name="Conector recto 12">
            <a:extLst>
              <a:ext uri="{FF2B5EF4-FFF2-40B4-BE49-F238E27FC236}">
                <a16:creationId xmlns:a16="http://schemas.microsoft.com/office/drawing/2014/main" id="{59F4205E-6471-4845-A75C-FAA2FBCEDB68}"/>
              </a:ext>
            </a:extLst>
          </p:cNvPr>
          <p:cNvCxnSpPr/>
          <p:nvPr/>
        </p:nvCxnSpPr>
        <p:spPr>
          <a:xfrm>
            <a:off x="6312563" y="5382128"/>
            <a:ext cx="561474"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4" name="Conector recto 13">
            <a:extLst>
              <a:ext uri="{FF2B5EF4-FFF2-40B4-BE49-F238E27FC236}">
                <a16:creationId xmlns:a16="http://schemas.microsoft.com/office/drawing/2014/main" id="{192F128D-DE27-44A8-B39C-32CF630D6CCA}"/>
              </a:ext>
            </a:extLst>
          </p:cNvPr>
          <p:cNvCxnSpPr/>
          <p:nvPr/>
        </p:nvCxnSpPr>
        <p:spPr>
          <a:xfrm>
            <a:off x="6898097" y="5374108"/>
            <a:ext cx="561474" cy="0"/>
          </a:xfrm>
          <a:prstGeom prst="line">
            <a:avLst/>
          </a:prstGeom>
          <a:ln w="38100">
            <a:solidFill>
              <a:srgbClr val="FF0000"/>
            </a:solidFill>
          </a:ln>
        </p:spPr>
        <p:style>
          <a:lnRef idx="3">
            <a:schemeClr val="accent5"/>
          </a:lnRef>
          <a:fillRef idx="0">
            <a:schemeClr val="accent5"/>
          </a:fillRef>
          <a:effectRef idx="2">
            <a:schemeClr val="accent5"/>
          </a:effectRef>
          <a:fontRef idx="minor">
            <a:schemeClr val="tx1"/>
          </a:fontRef>
        </p:style>
      </p:cxnSp>
      <p:sp>
        <p:nvSpPr>
          <p:cNvPr id="15" name="Rectángulo 14">
            <a:extLst>
              <a:ext uri="{FF2B5EF4-FFF2-40B4-BE49-F238E27FC236}">
                <a16:creationId xmlns:a16="http://schemas.microsoft.com/office/drawing/2014/main" id="{2442F34B-B87E-49C3-85C9-660345AE2085}"/>
              </a:ext>
            </a:extLst>
          </p:cNvPr>
          <p:cNvSpPr/>
          <p:nvPr/>
        </p:nvSpPr>
        <p:spPr>
          <a:xfrm>
            <a:off x="8357938" y="1397675"/>
            <a:ext cx="3561346" cy="2031325"/>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latin typeface="+mj-lt"/>
              </a:rPr>
              <a:t>35 a 120 días de edad de las aves, el &gt; ingreso </a:t>
            </a:r>
            <a:r>
              <a:rPr lang="es-ES" dirty="0"/>
              <a:t>T9 (luz azul + intensidad 16 lux) al obtener 103,53 dólares de un total de 3961 huevos producidos y comercializados a 0,05 dólares (Marzo del 2018)</a:t>
            </a:r>
            <a:endParaRPr lang="es-419" dirty="0">
              <a:latin typeface="+mj-lt"/>
            </a:endParaRPr>
          </a:p>
        </p:txBody>
      </p:sp>
      <p:sp>
        <p:nvSpPr>
          <p:cNvPr id="16" name="Elipse 15">
            <a:extLst>
              <a:ext uri="{FF2B5EF4-FFF2-40B4-BE49-F238E27FC236}">
                <a16:creationId xmlns:a16="http://schemas.microsoft.com/office/drawing/2014/main" id="{E7E58332-EC18-466D-909B-541F962BBA27}"/>
              </a:ext>
            </a:extLst>
          </p:cNvPr>
          <p:cNvSpPr/>
          <p:nvPr/>
        </p:nvSpPr>
        <p:spPr>
          <a:xfrm>
            <a:off x="7381733" y="4215876"/>
            <a:ext cx="687445" cy="272716"/>
          </a:xfrm>
          <a:prstGeom prst="ellipse">
            <a:avLst/>
          </a:prstGeom>
          <a:noFill/>
          <a:ln w="28575"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s-419"/>
          </a:p>
        </p:txBody>
      </p:sp>
      <p:sp>
        <p:nvSpPr>
          <p:cNvPr id="17" name="Rectángulo 16">
            <a:extLst>
              <a:ext uri="{FF2B5EF4-FFF2-40B4-BE49-F238E27FC236}">
                <a16:creationId xmlns:a16="http://schemas.microsoft.com/office/drawing/2014/main" id="{B0D13B88-8CE8-4B1D-BA3C-BFC600C20960}"/>
              </a:ext>
            </a:extLst>
          </p:cNvPr>
          <p:cNvSpPr/>
          <p:nvPr/>
        </p:nvSpPr>
        <p:spPr>
          <a:xfrm>
            <a:off x="8293764" y="3749928"/>
            <a:ext cx="3625520"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mj-lt"/>
              </a:rPr>
              <a:t>Segundo mejor: T7 </a:t>
            </a:r>
            <a:r>
              <a:rPr lang="es-EC" dirty="0">
                <a:latin typeface="+mj-lt"/>
              </a:rPr>
              <a:t>(luz azul + intensidad 12 lux); </a:t>
            </a:r>
            <a:r>
              <a:rPr lang="es-ES" dirty="0">
                <a:latin typeface="+mj-lt"/>
              </a:rPr>
              <a:t>T5 </a:t>
            </a:r>
            <a:r>
              <a:rPr lang="es-EC" dirty="0">
                <a:latin typeface="+mj-lt"/>
              </a:rPr>
              <a:t>(luz verde + intensidad 14 lux) </a:t>
            </a:r>
            <a:r>
              <a:rPr lang="es-ES" dirty="0">
                <a:latin typeface="+mj-lt"/>
              </a:rPr>
              <a:t>y T8 </a:t>
            </a:r>
            <a:r>
              <a:rPr lang="es-EC" dirty="0">
                <a:latin typeface="+mj-lt"/>
              </a:rPr>
              <a:t>(luz azul + intensidad 14 lux) con una diferencia 5,61 dólares en relación al mayor.</a:t>
            </a:r>
            <a:endParaRPr lang="es-419" dirty="0">
              <a:latin typeface="+mj-lt"/>
            </a:endParaRPr>
          </a:p>
        </p:txBody>
      </p:sp>
    </p:spTree>
    <p:extLst>
      <p:ext uri="{BB962C8B-B14F-4D97-AF65-F5344CB8AC3E}">
        <p14:creationId xmlns:p14="http://schemas.microsoft.com/office/powerpoint/2010/main" val="373176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0BEEF7B-6FC0-474C-A576-A471DF867C15}"/>
              </a:ext>
            </a:extLst>
          </p:cNvPr>
          <p:cNvSpPr txBox="1">
            <a:spLocks/>
          </p:cNvSpPr>
          <p:nvPr/>
        </p:nvSpPr>
        <p:spPr>
          <a:xfrm>
            <a:off x="1484310" y="489045"/>
            <a:ext cx="10018713" cy="718781"/>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400" b="1" dirty="0">
                <a:effectLst>
                  <a:outerShdw blurRad="38100" dist="38100" dir="2700000" algn="tl">
                    <a:srgbClr val="000000">
                      <a:alpha val="43137"/>
                    </a:srgbClr>
                  </a:outerShdw>
                </a:effectLst>
              </a:rPr>
              <a:t>CONCLUSIONES</a:t>
            </a:r>
            <a:endParaRPr lang="es-419" sz="4400" b="1" dirty="0">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E7E24CA0-4AA2-4760-BBEB-8C543A69A245}"/>
              </a:ext>
            </a:extLst>
          </p:cNvPr>
          <p:cNvSpPr/>
          <p:nvPr/>
        </p:nvSpPr>
        <p:spPr>
          <a:xfrm>
            <a:off x="1777287" y="1386007"/>
            <a:ext cx="9432758"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t>El número de huevos si es influenciado por efecto del color e intensidad de luz, donde se logra llegar más rápido al pico de producción a los 120 días con un programa de luz de color azul y con una intensidad de 16 lux para llegar a tener una probabilidad promedio de obtener 0,90 huevos/ave/día</a:t>
            </a:r>
            <a:endParaRPr lang="es-419" dirty="0">
              <a:latin typeface="+mj-lt"/>
            </a:endParaRPr>
          </a:p>
        </p:txBody>
      </p:sp>
      <p:sp>
        <p:nvSpPr>
          <p:cNvPr id="6" name="Rectángulo 5">
            <a:extLst>
              <a:ext uri="{FF2B5EF4-FFF2-40B4-BE49-F238E27FC236}">
                <a16:creationId xmlns:a16="http://schemas.microsoft.com/office/drawing/2014/main" id="{3363098B-70EC-4101-8E45-309A9433D671}"/>
              </a:ext>
            </a:extLst>
          </p:cNvPr>
          <p:cNvSpPr/>
          <p:nvPr/>
        </p:nvSpPr>
        <p:spPr>
          <a:xfrm>
            <a:off x="1777287" y="2911641"/>
            <a:ext cx="9432758" cy="1200329"/>
          </a:xfrm>
          <a:prstGeom prst="rect">
            <a:avLst/>
          </a:prstGeom>
          <a:ln w="28575">
            <a:solidFill>
              <a:schemeClr val="bg2">
                <a:lumMod val="1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t>El mejor peso de huevos en las primeras seis semanas de evaluación, cuando las aves tienen 77 días de edad se presentó al utilizar un programa de iluminación con color de luz verde con una intensidad de 14 lux, donde se llega tener un peso promedio de 11,09 g/huevo.</a:t>
            </a:r>
            <a:endParaRPr lang="es-419" dirty="0"/>
          </a:p>
        </p:txBody>
      </p:sp>
      <p:sp>
        <p:nvSpPr>
          <p:cNvPr id="7" name="Rectángulo 6">
            <a:extLst>
              <a:ext uri="{FF2B5EF4-FFF2-40B4-BE49-F238E27FC236}">
                <a16:creationId xmlns:a16="http://schemas.microsoft.com/office/drawing/2014/main" id="{BF72E0AD-AFB9-46D7-B94F-5C6AC23827F7}"/>
              </a:ext>
            </a:extLst>
          </p:cNvPr>
          <p:cNvSpPr/>
          <p:nvPr/>
        </p:nvSpPr>
        <p:spPr>
          <a:xfrm>
            <a:off x="1777287" y="4468542"/>
            <a:ext cx="9432758"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t>En la onceava y doceava semana cuando las aves tienen una edad de 82 a 120 días de edad el mejor peso de huevos se obtiene utilizando un programa de iluminación con color de luz verde y una intensidad de 12 lux y con color de luz azul con una intensidad de 16 lux llegando a tener un peso promedio de 11,93 g/ huevo</a:t>
            </a:r>
            <a:endParaRPr lang="es-419" dirty="0"/>
          </a:p>
        </p:txBody>
      </p:sp>
    </p:spTree>
    <p:extLst>
      <p:ext uri="{BB962C8B-B14F-4D97-AF65-F5344CB8AC3E}">
        <p14:creationId xmlns:p14="http://schemas.microsoft.com/office/powerpoint/2010/main" val="1066960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B1D569A-5561-4F7F-B6F9-6E1FF95D89D5}"/>
              </a:ext>
            </a:extLst>
          </p:cNvPr>
          <p:cNvSpPr/>
          <p:nvPr/>
        </p:nvSpPr>
        <p:spPr>
          <a:xfrm>
            <a:off x="1905624" y="1436585"/>
            <a:ext cx="9432758"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El índice morfológico más homogéneo para obtener huevos con forma elíptica típica que oscilen entre los 70 a 75% son utilizando programas de luz blanca con una intensidad de 14 lux y un programa de luz verde con una intensidad de 16 lux para obtener indicen morfológicos entre 78,62 % y 78,33%. </a:t>
            </a:r>
            <a:endParaRPr lang="es-419" dirty="0"/>
          </a:p>
        </p:txBody>
      </p:sp>
      <p:sp>
        <p:nvSpPr>
          <p:cNvPr id="5" name="Rectángulo 4">
            <a:extLst>
              <a:ext uri="{FF2B5EF4-FFF2-40B4-BE49-F238E27FC236}">
                <a16:creationId xmlns:a16="http://schemas.microsoft.com/office/drawing/2014/main" id="{6022B4D0-2E9B-4888-AAC3-0D05AF0199A1}"/>
              </a:ext>
            </a:extLst>
          </p:cNvPr>
          <p:cNvSpPr/>
          <p:nvPr/>
        </p:nvSpPr>
        <p:spPr>
          <a:xfrm>
            <a:off x="1905624" y="3004716"/>
            <a:ext cx="9432758" cy="1477328"/>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La mortalidad más alta de esta investigación es utilizando programas de iluminación como; T2 (luz blanca + intensidad 14 lux); T3 (luz blanca + intensidad 16 lux); T5 (luz verde + intensidad 14 lux) y T6 (luz verde + intensidad 16 lux) con 7,41 %, y la menor mortalidad es utilizando un programa de iluminación color azul con una intensidad 16 lux obteniendo una mortalidad de 3,70% a los 120 días de edad. </a:t>
            </a:r>
            <a:endParaRPr lang="es-419" dirty="0"/>
          </a:p>
        </p:txBody>
      </p:sp>
      <p:sp>
        <p:nvSpPr>
          <p:cNvPr id="6" name="Rectángulo 5">
            <a:extLst>
              <a:ext uri="{FF2B5EF4-FFF2-40B4-BE49-F238E27FC236}">
                <a16:creationId xmlns:a16="http://schemas.microsoft.com/office/drawing/2014/main" id="{1A1103E7-EE8D-4C35-B19D-D3FB70A8B0FA}"/>
              </a:ext>
            </a:extLst>
          </p:cNvPr>
          <p:cNvSpPr/>
          <p:nvPr/>
        </p:nvSpPr>
        <p:spPr>
          <a:xfrm>
            <a:off x="1905624" y="4805208"/>
            <a:ext cx="9432758" cy="1477328"/>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El análisis económico realizado en todos los tratamientos genera cifras positivas, pero los mejores ingresos generados son utilizando un programa de iluminación de color azul con intensidad de 16 lux, permitiendo obtener ingresos de 103,53 dólares en 12 semanas </a:t>
            </a:r>
            <a:r>
              <a:rPr lang="es-ES" dirty="0"/>
              <a:t>de un total de 3961 huevos producidos y comercializados a 0,05 dólares en el mes de marzo del 2018 en él Ecuador.</a:t>
            </a:r>
            <a:endParaRPr lang="es-419" dirty="0"/>
          </a:p>
        </p:txBody>
      </p:sp>
      <p:sp>
        <p:nvSpPr>
          <p:cNvPr id="7" name="Título 1">
            <a:extLst>
              <a:ext uri="{FF2B5EF4-FFF2-40B4-BE49-F238E27FC236}">
                <a16:creationId xmlns:a16="http://schemas.microsoft.com/office/drawing/2014/main" id="{6555A774-5630-4B2C-8E1F-71C67A200821}"/>
              </a:ext>
            </a:extLst>
          </p:cNvPr>
          <p:cNvSpPr txBox="1">
            <a:spLocks/>
          </p:cNvSpPr>
          <p:nvPr/>
        </p:nvSpPr>
        <p:spPr>
          <a:xfrm>
            <a:off x="1484310" y="489045"/>
            <a:ext cx="10018713" cy="718781"/>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400" b="1" dirty="0">
                <a:effectLst>
                  <a:outerShdw blurRad="38100" dist="38100" dir="2700000" algn="tl">
                    <a:srgbClr val="000000">
                      <a:alpha val="43137"/>
                    </a:srgbClr>
                  </a:outerShdw>
                </a:effectLst>
              </a:rPr>
              <a:t>CONCLUSIONES</a:t>
            </a:r>
            <a:endParaRPr lang="es-419"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337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736FE05-9990-4D76-9BE0-14608B0510C8}"/>
              </a:ext>
            </a:extLst>
          </p:cNvPr>
          <p:cNvSpPr txBox="1">
            <a:spLocks/>
          </p:cNvSpPr>
          <p:nvPr/>
        </p:nvSpPr>
        <p:spPr>
          <a:xfrm>
            <a:off x="1484310" y="264456"/>
            <a:ext cx="10018713" cy="730155"/>
          </a:xfrm>
          <a:prstGeom prst="rect">
            <a:avLst/>
          </a:prstGeom>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800" b="1" dirty="0">
                <a:effectLst>
                  <a:outerShdw blurRad="38100" dist="38100" dir="2700000" algn="tl">
                    <a:srgbClr val="000000">
                      <a:alpha val="43137"/>
                    </a:srgbClr>
                  </a:outerShdw>
                </a:effectLst>
              </a:rPr>
              <a:t>RECOMENDACIONES</a:t>
            </a:r>
            <a:endParaRPr lang="es-419" sz="4800" b="1" dirty="0">
              <a:effectLst>
                <a:outerShdw blurRad="38100" dist="38100" dir="2700000" algn="tl">
                  <a:srgbClr val="000000">
                    <a:alpha val="43137"/>
                  </a:srgbClr>
                </a:outerShdw>
              </a:effectLst>
            </a:endParaRPr>
          </a:p>
        </p:txBody>
      </p:sp>
      <p:sp>
        <p:nvSpPr>
          <p:cNvPr id="5" name="Rectángulo 4">
            <a:extLst>
              <a:ext uri="{FF2B5EF4-FFF2-40B4-BE49-F238E27FC236}">
                <a16:creationId xmlns:a16="http://schemas.microsoft.com/office/drawing/2014/main" id="{998DBBDF-88CC-4DF5-8322-C051DD4F77E3}"/>
              </a:ext>
            </a:extLst>
          </p:cNvPr>
          <p:cNvSpPr/>
          <p:nvPr/>
        </p:nvSpPr>
        <p:spPr>
          <a:xfrm>
            <a:off x="1777287" y="1629090"/>
            <a:ext cx="9432758"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Realizar la segunda etapa de la investigación que sería desde los 120 días de edad hasta los primeros 11 meses de vida donde se recomienda cambiar las aves ya que comienza a decaer la producción y permitirá determinar máxima producción a lo largo de su vida productiva con los programas de iluminación propuestos en esta investigación</a:t>
            </a:r>
            <a:endParaRPr lang="es-419" dirty="0"/>
          </a:p>
        </p:txBody>
      </p:sp>
      <p:sp>
        <p:nvSpPr>
          <p:cNvPr id="6" name="Rectángulo 5">
            <a:extLst>
              <a:ext uri="{FF2B5EF4-FFF2-40B4-BE49-F238E27FC236}">
                <a16:creationId xmlns:a16="http://schemas.microsoft.com/office/drawing/2014/main" id="{1561A432-C47A-4CB4-BCFD-197810C8B1A6}"/>
              </a:ext>
            </a:extLst>
          </p:cNvPr>
          <p:cNvSpPr/>
          <p:nvPr/>
        </p:nvSpPr>
        <p:spPr>
          <a:xfrm>
            <a:off x="1777287" y="3032774"/>
            <a:ext cx="9432758" cy="923330"/>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Utilizar el programa de iluminación con color de azul + intensidad 16 lux para obtener rendimientos promedio de 0.9 huevos/ave/día, que generan a su vez mayores ingresos económicos</a:t>
            </a:r>
            <a:endParaRPr lang="es-419" dirty="0"/>
          </a:p>
        </p:txBody>
      </p:sp>
      <p:sp>
        <p:nvSpPr>
          <p:cNvPr id="7" name="Rectángulo 6">
            <a:extLst>
              <a:ext uri="{FF2B5EF4-FFF2-40B4-BE49-F238E27FC236}">
                <a16:creationId xmlns:a16="http://schemas.microsoft.com/office/drawing/2014/main" id="{46832A28-A408-4049-9626-0EFB497166CD}"/>
              </a:ext>
            </a:extLst>
          </p:cNvPr>
          <p:cNvSpPr/>
          <p:nvPr/>
        </p:nvSpPr>
        <p:spPr>
          <a:xfrm>
            <a:off x="1777287" y="4159459"/>
            <a:ext cx="9432758" cy="92333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dirty="0"/>
              <a:t>Realizar una nueva investigación donde se aumente el color de luz roja, utilizando intensidades de luz de 16, 18 y 20 lux, frente a los tres colores de luz LED utilizados en esta investigación. </a:t>
            </a:r>
            <a:endParaRPr lang="es-419" dirty="0"/>
          </a:p>
        </p:txBody>
      </p:sp>
      <p:sp>
        <p:nvSpPr>
          <p:cNvPr id="8" name="Rectángulo 7">
            <a:extLst>
              <a:ext uri="{FF2B5EF4-FFF2-40B4-BE49-F238E27FC236}">
                <a16:creationId xmlns:a16="http://schemas.microsoft.com/office/drawing/2014/main" id="{FCF121A0-D892-49A4-89AF-459CA6F28F50}"/>
              </a:ext>
            </a:extLst>
          </p:cNvPr>
          <p:cNvSpPr/>
          <p:nvPr/>
        </p:nvSpPr>
        <p:spPr>
          <a:xfrm>
            <a:off x="1777287" y="5285328"/>
            <a:ext cx="9432758" cy="646331"/>
          </a:xfrm>
          <a:prstGeom prst="rect">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EC" dirty="0">
                <a:solidFill>
                  <a:schemeClr val="tx1"/>
                </a:solidFill>
              </a:rPr>
              <a:t>Utilizar programas de iluminación de color verde con 14 y 16 lux si desea obtener huevos más pesados. </a:t>
            </a:r>
            <a:endParaRPr lang="es-419" dirty="0">
              <a:solidFill>
                <a:schemeClr val="tx1"/>
              </a:solidFill>
            </a:endParaRPr>
          </a:p>
        </p:txBody>
      </p:sp>
    </p:spTree>
    <p:extLst>
      <p:ext uri="{BB962C8B-B14F-4D97-AF65-F5344CB8AC3E}">
        <p14:creationId xmlns:p14="http://schemas.microsoft.com/office/powerpoint/2010/main" val="386536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857FE8D-A405-4692-B537-BD30B7994097}"/>
              </a:ext>
            </a:extLst>
          </p:cNvPr>
          <p:cNvSpPr txBox="1">
            <a:spLocks/>
          </p:cNvSpPr>
          <p:nvPr/>
        </p:nvSpPr>
        <p:spPr>
          <a:xfrm>
            <a:off x="1724941" y="5831066"/>
            <a:ext cx="10018713" cy="718781"/>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400" b="1" dirty="0">
                <a:effectLst>
                  <a:outerShdw blurRad="38100" dist="38100" dir="2700000" algn="tl">
                    <a:srgbClr val="000000">
                      <a:alpha val="43137"/>
                    </a:srgbClr>
                  </a:outerShdw>
                </a:effectLst>
              </a:rPr>
              <a:t>GRACIAS POR SU ATENCIÓN.</a:t>
            </a:r>
            <a:endParaRPr lang="es-419" sz="4400" b="1" dirty="0">
              <a:effectLst>
                <a:outerShdw blurRad="38100" dist="38100" dir="2700000" algn="tl">
                  <a:srgbClr val="000000">
                    <a:alpha val="43137"/>
                  </a:srgbClr>
                </a:outerShdw>
              </a:effectLst>
            </a:endParaRPr>
          </a:p>
        </p:txBody>
      </p:sp>
      <p:pic>
        <p:nvPicPr>
          <p:cNvPr id="23554" name="Picture 2" descr="https://scontent.fuio8-1.fna.fbcdn.net/v/t1.15752-9/35511045_2022053257807049_4251473794280980480_n.jpg?_nc_cat=0&amp;_nc_eui2=AeFnlaNKWOe7W6Wq4VKxibLa9TZMFQWBB1IxE6Y36oz8sivn7MHRWFs2QXX6DOtVwFs2EpQBj1xhOTTtpo_GMl7lCnOWxvU3h4zP_uOQV7vJ0w&amp;oh=0d5d3efec7db9bd422a114b889ab4ee2&amp;oe=5BB9E8D1">
            <a:extLst>
              <a:ext uri="{FF2B5EF4-FFF2-40B4-BE49-F238E27FC236}">
                <a16:creationId xmlns:a16="http://schemas.microsoft.com/office/drawing/2014/main" id="{0077387F-8F6D-424F-AA50-6F7C47F01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127" y="217227"/>
            <a:ext cx="7552932" cy="553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63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4FCB2B1-B2FA-4B31-B8B6-C4D9F7F687E5}"/>
              </a:ext>
            </a:extLst>
          </p:cNvPr>
          <p:cNvSpPr txBox="1">
            <a:spLocks/>
          </p:cNvSpPr>
          <p:nvPr/>
        </p:nvSpPr>
        <p:spPr>
          <a:xfrm>
            <a:off x="1206015" y="158382"/>
            <a:ext cx="10018713" cy="822278"/>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effectLst>
                  <a:outerShdw blurRad="38100" dist="38100" dir="2700000" algn="tl">
                    <a:srgbClr val="000000">
                      <a:alpha val="43137"/>
                    </a:srgbClr>
                  </a:outerShdw>
                </a:effectLst>
              </a:rPr>
              <a:t>INTRODUCCIÓN </a:t>
            </a:r>
            <a:endParaRPr lang="es-419" dirty="0">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373E5849-D750-425D-867D-0416B303A9D7}"/>
              </a:ext>
            </a:extLst>
          </p:cNvPr>
          <p:cNvSpPr/>
          <p:nvPr/>
        </p:nvSpPr>
        <p:spPr>
          <a:xfrm>
            <a:off x="1490324" y="1037674"/>
            <a:ext cx="3641095" cy="923330"/>
          </a:xfrm>
          <a:prstGeom prst="rect">
            <a:avLst/>
          </a:prstGeom>
        </p:spPr>
        <p:txBody>
          <a:bodyPr wrap="square">
            <a:spAutoFit/>
          </a:bodyPr>
          <a:lstStyle/>
          <a:p>
            <a:pPr algn="just"/>
            <a:r>
              <a:rPr lang="es-EC" dirty="0">
                <a:latin typeface="Times New Roman" panose="02020603050405020304" pitchFamily="18" charset="0"/>
                <a:ea typeface="Times New Roman" panose="02020603050405020304" pitchFamily="18" charset="0"/>
              </a:rPr>
              <a:t>González, (2011) el huevo de codorniz mejor fuente </a:t>
            </a:r>
            <a:r>
              <a:rPr lang="es-EC" dirty="0">
                <a:latin typeface="Times New Roman" panose="02020603050405020304" pitchFamily="18" charset="0"/>
                <a:ea typeface="Calibri" panose="020F0502020204030204" pitchFamily="34" charset="0"/>
              </a:rPr>
              <a:t>de proteínas de alta calidad y a bajo costo</a:t>
            </a:r>
            <a:endParaRPr lang="es-419" dirty="0"/>
          </a:p>
        </p:txBody>
      </p:sp>
      <p:sp>
        <p:nvSpPr>
          <p:cNvPr id="7" name="Rectángulo 6">
            <a:extLst>
              <a:ext uri="{FF2B5EF4-FFF2-40B4-BE49-F238E27FC236}">
                <a16:creationId xmlns:a16="http://schemas.microsoft.com/office/drawing/2014/main" id="{CD688B4C-C2F6-4D51-A22C-50D266058D55}"/>
              </a:ext>
            </a:extLst>
          </p:cNvPr>
          <p:cNvSpPr/>
          <p:nvPr/>
        </p:nvSpPr>
        <p:spPr>
          <a:xfrm>
            <a:off x="1295709" y="6211669"/>
            <a:ext cx="3941247"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C" dirty="0">
                <a:solidFill>
                  <a:srgbClr val="000000"/>
                </a:solidFill>
                <a:latin typeface="Times New Roman" panose="02020603050405020304" pitchFamily="18" charset="0"/>
                <a:ea typeface="Times New Roman" panose="02020603050405020304" pitchFamily="18" charset="0"/>
              </a:rPr>
              <a:t> Ecuador, promedio 12 horas luz/día/año</a:t>
            </a:r>
          </a:p>
          <a:p>
            <a:pPr algn="ctr"/>
            <a:r>
              <a:rPr lang="es-EC" dirty="0">
                <a:solidFill>
                  <a:srgbClr val="000000"/>
                </a:solidFill>
                <a:latin typeface="Times New Roman" panose="02020603050405020304" pitchFamily="18" charset="0"/>
                <a:ea typeface="Times New Roman" panose="02020603050405020304" pitchFamily="18" charset="0"/>
              </a:rPr>
              <a:t>(Pazmiño, 2013), </a:t>
            </a:r>
            <a:endParaRPr lang="es-419" dirty="0"/>
          </a:p>
        </p:txBody>
      </p:sp>
      <p:pic>
        <p:nvPicPr>
          <p:cNvPr id="2050" name="Picture 2" descr="Resultado de imagen para produccion de huevos de codorniz">
            <a:extLst>
              <a:ext uri="{FF2B5EF4-FFF2-40B4-BE49-F238E27FC236}">
                <a16:creationId xmlns:a16="http://schemas.microsoft.com/office/drawing/2014/main" id="{9CC3BC6D-DD8A-4AC2-A460-EB8BCC537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03" y="1961004"/>
            <a:ext cx="3641095" cy="176127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AE80F9AE-D3B0-4B27-BCB7-F6AD153FE3C5}"/>
              </a:ext>
            </a:extLst>
          </p:cNvPr>
          <p:cNvPicPr>
            <a:picLocks noChangeAspect="1"/>
          </p:cNvPicPr>
          <p:nvPr/>
        </p:nvPicPr>
        <p:blipFill rotWithShape="1">
          <a:blip r:embed="rId3"/>
          <a:srcRect r="12008"/>
          <a:stretch/>
        </p:blipFill>
        <p:spPr>
          <a:xfrm>
            <a:off x="6464952" y="1020632"/>
            <a:ext cx="5340361" cy="3984067"/>
          </a:xfrm>
          <a:prstGeom prst="rect">
            <a:avLst/>
          </a:prstGeom>
          <a:ln>
            <a:noFill/>
          </a:ln>
          <a:effectLst>
            <a:outerShdw blurRad="292100" dist="139700" dir="2700000" algn="tl" rotWithShape="0">
              <a:srgbClr val="333333">
                <a:alpha val="65000"/>
              </a:srgbClr>
            </a:outerShdw>
          </a:effectLst>
        </p:spPr>
      </p:pic>
      <p:sp>
        <p:nvSpPr>
          <p:cNvPr id="12" name="Rectángulo 11">
            <a:extLst>
              <a:ext uri="{FF2B5EF4-FFF2-40B4-BE49-F238E27FC236}">
                <a16:creationId xmlns:a16="http://schemas.microsoft.com/office/drawing/2014/main" id="{C9A73709-0DE3-4F3A-8978-0E1EF087741A}"/>
              </a:ext>
            </a:extLst>
          </p:cNvPr>
          <p:cNvSpPr/>
          <p:nvPr/>
        </p:nvSpPr>
        <p:spPr>
          <a:xfrm>
            <a:off x="8655391" y="4977469"/>
            <a:ext cx="1550424" cy="369332"/>
          </a:xfrm>
          <a:prstGeom prst="rect">
            <a:avLst/>
          </a:prstGeom>
        </p:spPr>
        <p:txBody>
          <a:bodyPr wrap="none">
            <a:spAutoFit/>
          </a:bodyPr>
          <a:lstStyle/>
          <a:p>
            <a:r>
              <a:rPr lang="es-EC"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Flores, (2002) </a:t>
            </a:r>
            <a:endParaRPr lang="es-419" dirty="0"/>
          </a:p>
        </p:txBody>
      </p:sp>
      <p:sp>
        <p:nvSpPr>
          <p:cNvPr id="13" name="Flecha: a la derecha 12">
            <a:extLst>
              <a:ext uri="{FF2B5EF4-FFF2-40B4-BE49-F238E27FC236}">
                <a16:creationId xmlns:a16="http://schemas.microsoft.com/office/drawing/2014/main" id="{5D07CAEA-EF29-48EC-9F52-C96D43D81E56}"/>
              </a:ext>
            </a:extLst>
          </p:cNvPr>
          <p:cNvSpPr/>
          <p:nvPr/>
        </p:nvSpPr>
        <p:spPr>
          <a:xfrm>
            <a:off x="5240738" y="2273846"/>
            <a:ext cx="1078173" cy="822278"/>
          </a:xfrm>
          <a:prstGeom prst="righ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sp>
        <p:nvSpPr>
          <p:cNvPr id="15" name="Rectángulo 14">
            <a:extLst>
              <a:ext uri="{FF2B5EF4-FFF2-40B4-BE49-F238E27FC236}">
                <a16:creationId xmlns:a16="http://schemas.microsoft.com/office/drawing/2014/main" id="{60C273F1-03FC-4CE4-B0B5-BD0AD97F15D1}"/>
              </a:ext>
            </a:extLst>
          </p:cNvPr>
          <p:cNvSpPr/>
          <p:nvPr/>
        </p:nvSpPr>
        <p:spPr>
          <a:xfrm>
            <a:off x="5797086" y="5645007"/>
            <a:ext cx="2813591" cy="384721"/>
          </a:xfrm>
          <a:prstGeom prst="rect">
            <a:avLst/>
          </a:prstGeom>
        </p:spPr>
        <p:txBody>
          <a:bodyPr wrap="none">
            <a:spAutoFit/>
          </a:bodyPr>
          <a:lstStyle/>
          <a:p>
            <a:pPr algn="ctr"/>
            <a:r>
              <a:rPr lang="es-EC" sz="19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Programas de Iluminación </a:t>
            </a:r>
            <a:endParaRPr lang="es-419" sz="1900" dirty="0">
              <a:effectLst>
                <a:outerShdw blurRad="38100" dist="38100" dir="2700000" algn="tl">
                  <a:srgbClr val="000000">
                    <a:alpha val="43137"/>
                  </a:srgbClr>
                </a:outerShdw>
              </a:effectLst>
            </a:endParaRPr>
          </a:p>
        </p:txBody>
      </p:sp>
      <p:pic>
        <p:nvPicPr>
          <p:cNvPr id="2052" name="Picture 4" descr="Resultado de imagen para mas huevos de codorniz">
            <a:extLst>
              <a:ext uri="{FF2B5EF4-FFF2-40B4-BE49-F238E27FC236}">
                <a16:creationId xmlns:a16="http://schemas.microsoft.com/office/drawing/2014/main" id="{EB08813A-F7D1-4906-9C1B-F331AD34BB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5481" y="4680367"/>
            <a:ext cx="1696183" cy="861553"/>
          </a:xfrm>
          <a:prstGeom prst="rect">
            <a:avLst/>
          </a:prstGeom>
          <a:extLst>
            <a:ext uri="{909E8E84-426E-40DD-AFC4-6F175D3DCCD1}">
              <a14:hiddenFill xmlns:a14="http://schemas.microsoft.com/office/drawing/2010/main">
                <a:solidFill>
                  <a:srgbClr val="FFFFFF"/>
                </a:solidFill>
              </a14:hiddenFill>
            </a:ext>
          </a:extLst>
        </p:spPr>
      </p:pic>
      <p:cxnSp>
        <p:nvCxnSpPr>
          <p:cNvPr id="18" name="Conector: angular 17">
            <a:extLst>
              <a:ext uri="{FF2B5EF4-FFF2-40B4-BE49-F238E27FC236}">
                <a16:creationId xmlns:a16="http://schemas.microsoft.com/office/drawing/2014/main" id="{D2485A22-74A2-4C8E-A706-53BCFAF12430}"/>
              </a:ext>
            </a:extLst>
          </p:cNvPr>
          <p:cNvCxnSpPr>
            <a:cxnSpLocks/>
            <a:stCxn id="15" idx="2"/>
          </p:cNvCxnSpPr>
          <p:nvPr/>
        </p:nvCxnSpPr>
        <p:spPr>
          <a:xfrm rot="16200000" flipH="1">
            <a:off x="7644557" y="5589053"/>
            <a:ext cx="173771" cy="1055120"/>
          </a:xfrm>
          <a:prstGeom prst="bentConnector2">
            <a:avLst/>
          </a:prstGeom>
          <a:ln w="38100">
            <a:tailEnd type="triangle"/>
          </a:ln>
        </p:spPr>
        <p:style>
          <a:lnRef idx="3">
            <a:schemeClr val="dk1"/>
          </a:lnRef>
          <a:fillRef idx="0">
            <a:schemeClr val="dk1"/>
          </a:fillRef>
          <a:effectRef idx="2">
            <a:schemeClr val="dk1"/>
          </a:effectRef>
          <a:fontRef idx="minor">
            <a:schemeClr val="tx1"/>
          </a:fontRef>
        </p:style>
      </p:cxnSp>
      <p:sp>
        <p:nvSpPr>
          <p:cNvPr id="22" name="Rectángulo 21">
            <a:extLst>
              <a:ext uri="{FF2B5EF4-FFF2-40B4-BE49-F238E27FC236}">
                <a16:creationId xmlns:a16="http://schemas.microsoft.com/office/drawing/2014/main" id="{F4434A03-6491-4D0B-BBF7-7357747FFA5A}"/>
              </a:ext>
            </a:extLst>
          </p:cNvPr>
          <p:cNvSpPr/>
          <p:nvPr/>
        </p:nvSpPr>
        <p:spPr>
          <a:xfrm>
            <a:off x="6596921" y="6363191"/>
            <a:ext cx="1560042" cy="400110"/>
          </a:xfrm>
          <a:prstGeom prst="rect">
            <a:avLst/>
          </a:prstGeom>
        </p:spPr>
        <p:txBody>
          <a:bodyPr wrap="none">
            <a:spAutoFit/>
          </a:bodyPr>
          <a:lstStyle/>
          <a:p>
            <a:r>
              <a:rPr lang="es-EC" sz="200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 Producción</a:t>
            </a:r>
            <a:endParaRPr lang="es-419" sz="2000" dirty="0">
              <a:effectLst>
                <a:outerShdw blurRad="38100" dist="38100" dir="2700000" algn="tl">
                  <a:srgbClr val="000000">
                    <a:alpha val="43137"/>
                  </a:srgbClr>
                </a:outerShdw>
              </a:effectLst>
            </a:endParaRPr>
          </a:p>
        </p:txBody>
      </p:sp>
      <p:pic>
        <p:nvPicPr>
          <p:cNvPr id="2054" name="Picture 6" descr="Imagen relacionada">
            <a:extLst>
              <a:ext uri="{FF2B5EF4-FFF2-40B4-BE49-F238E27FC236}">
                <a16:creationId xmlns:a16="http://schemas.microsoft.com/office/drawing/2014/main" id="{2AAE1265-3CD0-4FA9-9BE0-87FC55DBB2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540" r="41910" b="59837"/>
          <a:stretch/>
        </p:blipFill>
        <p:spPr bwMode="auto">
          <a:xfrm>
            <a:off x="6946709" y="1464195"/>
            <a:ext cx="1255593" cy="10458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Resultado de imagen para codorniz japonica de perfil">
            <a:extLst>
              <a:ext uri="{FF2B5EF4-FFF2-40B4-BE49-F238E27FC236}">
                <a16:creationId xmlns:a16="http://schemas.microsoft.com/office/drawing/2014/main" id="{00CA46B4-6213-4BAB-8C99-6C6CC311FD7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45" t="1379" r="55627" b="65096"/>
          <a:stretch/>
        </p:blipFill>
        <p:spPr bwMode="auto">
          <a:xfrm>
            <a:off x="8947242" y="1349992"/>
            <a:ext cx="1104333" cy="111207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21" name="Conector recto de flecha 20">
            <a:extLst>
              <a:ext uri="{FF2B5EF4-FFF2-40B4-BE49-F238E27FC236}">
                <a16:creationId xmlns:a16="http://schemas.microsoft.com/office/drawing/2014/main" id="{22BAF5BC-FB0E-4A50-BFBC-197C8ECAEBDF}"/>
              </a:ext>
            </a:extLst>
          </p:cNvPr>
          <p:cNvCxnSpPr>
            <a:cxnSpLocks/>
          </p:cNvCxnSpPr>
          <p:nvPr/>
        </p:nvCxnSpPr>
        <p:spPr>
          <a:xfrm flipH="1">
            <a:off x="7369791" y="1349992"/>
            <a:ext cx="95534" cy="3150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Flecha: hacia abajo 25">
            <a:extLst>
              <a:ext uri="{FF2B5EF4-FFF2-40B4-BE49-F238E27FC236}">
                <a16:creationId xmlns:a16="http://schemas.microsoft.com/office/drawing/2014/main" id="{CC70E4E5-E030-4599-B5C5-FAD3BEB8F94B}"/>
              </a:ext>
            </a:extLst>
          </p:cNvPr>
          <p:cNvSpPr/>
          <p:nvPr/>
        </p:nvSpPr>
        <p:spPr>
          <a:xfrm>
            <a:off x="7203882" y="4774981"/>
            <a:ext cx="600501" cy="878894"/>
          </a:xfrm>
          <a:prstGeom prst="down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pic>
        <p:nvPicPr>
          <p:cNvPr id="2058" name="Picture 10" descr="Resultado de imagen para mapa de ecuador geografico">
            <a:extLst>
              <a:ext uri="{FF2B5EF4-FFF2-40B4-BE49-F238E27FC236}">
                <a16:creationId xmlns:a16="http://schemas.microsoft.com/office/drawing/2014/main" id="{72352F84-F416-41C5-B559-F46F8DAF56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234" y="4090861"/>
            <a:ext cx="2185650" cy="20405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sol gif">
            <a:extLst>
              <a:ext uri="{FF2B5EF4-FFF2-40B4-BE49-F238E27FC236}">
                <a16:creationId xmlns:a16="http://schemas.microsoft.com/office/drawing/2014/main" id="{13EFF2DB-D3E2-4D9C-8E6F-C699310EDAF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43110" y="3882980"/>
            <a:ext cx="1012660" cy="10126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 name="Flecha: hacia la izquierda 26">
            <a:extLst>
              <a:ext uri="{FF2B5EF4-FFF2-40B4-BE49-F238E27FC236}">
                <a16:creationId xmlns:a16="http://schemas.microsoft.com/office/drawing/2014/main" id="{0327F624-B1A1-4847-8399-4B9AED83B521}"/>
              </a:ext>
            </a:extLst>
          </p:cNvPr>
          <p:cNvSpPr/>
          <p:nvPr/>
        </p:nvSpPr>
        <p:spPr>
          <a:xfrm>
            <a:off x="4695175" y="5305488"/>
            <a:ext cx="1078173" cy="822277"/>
          </a:xfrm>
          <a:prstGeom prst="leftArrow">
            <a:avLst/>
          </a:prstGeom>
          <a:ln>
            <a:noFill/>
          </a:ln>
          <a:effectLst>
            <a:outerShdw blurRad="107950" dist="12700" dir="5400000" algn="ctr">
              <a:srgbClr val="000000"/>
            </a:outerShdw>
          </a:effectLst>
          <a:scene3d>
            <a:camera prst="orthographicFront">
              <a:rot lat="0" lon="0" rev="0"/>
            </a:camera>
            <a:lightRig rig="soft" dir="tl">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sp>
        <p:nvSpPr>
          <p:cNvPr id="34" name="Rectángulo 33">
            <a:extLst>
              <a:ext uri="{FF2B5EF4-FFF2-40B4-BE49-F238E27FC236}">
                <a16:creationId xmlns:a16="http://schemas.microsoft.com/office/drawing/2014/main" id="{1F316302-A16F-4227-9D61-3867CD5ADBDB}"/>
              </a:ext>
            </a:extLst>
          </p:cNvPr>
          <p:cNvSpPr/>
          <p:nvPr/>
        </p:nvSpPr>
        <p:spPr>
          <a:xfrm>
            <a:off x="8543314" y="5527601"/>
            <a:ext cx="3261999"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dirty="0">
                <a:latin typeface="Times New Roman" panose="02020603050405020304" pitchFamily="18" charset="0"/>
                <a:ea typeface="Calibri" panose="020F0502020204030204" pitchFamily="34" charset="0"/>
              </a:rPr>
              <a:t>Pico de producción (75 al 95%) a la 10 semana hasta los 120 días de edad, </a:t>
            </a:r>
            <a:r>
              <a:rPr lang="es-EC"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&gt; </a:t>
            </a:r>
            <a:r>
              <a:rPr lang="es-EC" dirty="0">
                <a:latin typeface="Times New Roman" panose="02020603050405020304" pitchFamily="18" charset="0"/>
                <a:ea typeface="Calibri" panose="020F0502020204030204" pitchFamily="34" charset="0"/>
              </a:rPr>
              <a:t>aprovechamiento (Vilchis, 2008)</a:t>
            </a:r>
            <a:endParaRPr lang="es-419" dirty="0"/>
          </a:p>
        </p:txBody>
      </p:sp>
    </p:spTree>
    <p:extLst>
      <p:ext uri="{BB962C8B-B14F-4D97-AF65-F5344CB8AC3E}">
        <p14:creationId xmlns:p14="http://schemas.microsoft.com/office/powerpoint/2010/main" val="36308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DEC3833-D07F-4374-A4FB-FA5EEC394E49}"/>
              </a:ext>
            </a:extLst>
          </p:cNvPr>
          <p:cNvSpPr/>
          <p:nvPr/>
        </p:nvSpPr>
        <p:spPr>
          <a:xfrm>
            <a:off x="439257" y="4689734"/>
            <a:ext cx="4037209" cy="17098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spcAft>
                <a:spcPts val="0"/>
              </a:spcAf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Mediante un programa de iluminación, comparando tres tipos de luz (blanca, azul y verde), con tres niveles de intensidad de luz (12, 14,16 luxes). </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1BABE22C-D7CB-4C4D-A0A2-6B09D9CA7E67}"/>
              </a:ext>
            </a:extLst>
          </p:cNvPr>
          <p:cNvSpPr/>
          <p:nvPr/>
        </p:nvSpPr>
        <p:spPr>
          <a:xfrm>
            <a:off x="714234" y="2539007"/>
            <a:ext cx="5381765"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0"/>
              </a:spcAft>
            </a:pPr>
            <a:r>
              <a:rPr lang="es-EC" dirty="0">
                <a:solidFill>
                  <a:srgbClr val="000000"/>
                </a:solidFill>
                <a:ea typeface="Times New Roman" panose="02020603050405020304" pitchFamily="18" charset="0"/>
                <a:cs typeface="Times New Roman" panose="02020603050405020304" pitchFamily="18" charset="0"/>
              </a:rPr>
              <a:t>Las condiciones responden mejor con 17 horas luz (Murgas, Melo, Oliveira, &amp; </a:t>
            </a:r>
            <a:r>
              <a:rPr lang="es-EC" dirty="0" err="1">
                <a:solidFill>
                  <a:srgbClr val="000000"/>
                </a:solidFill>
                <a:ea typeface="Times New Roman" panose="02020603050405020304" pitchFamily="18" charset="0"/>
                <a:cs typeface="Times New Roman" panose="02020603050405020304" pitchFamily="18" charset="0"/>
              </a:rPr>
              <a:t>Zangeronimo</a:t>
            </a:r>
            <a:r>
              <a:rPr lang="es-EC" dirty="0">
                <a:solidFill>
                  <a:srgbClr val="000000"/>
                </a:solidFill>
                <a:ea typeface="Times New Roman" panose="02020603050405020304" pitchFamily="18" charset="0"/>
                <a:cs typeface="Times New Roman" panose="02020603050405020304" pitchFamily="18" charset="0"/>
              </a:rPr>
              <a:t>, 2008).  </a:t>
            </a:r>
            <a:endParaRPr lang="es-419" sz="1600" dirty="0">
              <a:effectLst/>
              <a:ea typeface="Calibri" panose="020F0502020204030204" pitchFamily="34" charset="0"/>
              <a:cs typeface="Times New Roman" panose="02020603050405020304" pitchFamily="18" charset="0"/>
            </a:endParaRPr>
          </a:p>
        </p:txBody>
      </p:sp>
      <p:pic>
        <p:nvPicPr>
          <p:cNvPr id="3074" name="Picture 2" descr="Resultado de imagen para sistema de iluminacion en codornices">
            <a:extLst>
              <a:ext uri="{FF2B5EF4-FFF2-40B4-BE49-F238E27FC236}">
                <a16:creationId xmlns:a16="http://schemas.microsoft.com/office/drawing/2014/main" id="{66D55C81-B70F-4B47-B50E-D1FA55C80D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090"/>
          <a:stretch/>
        </p:blipFill>
        <p:spPr bwMode="auto">
          <a:xfrm>
            <a:off x="8114253" y="3139079"/>
            <a:ext cx="3363513" cy="1451506"/>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6643A8A6-A162-4C58-93F9-442ED2963ED5}"/>
              </a:ext>
            </a:extLst>
          </p:cNvPr>
          <p:cNvSpPr/>
          <p:nvPr/>
        </p:nvSpPr>
        <p:spPr>
          <a:xfrm>
            <a:off x="7703895" y="4630750"/>
            <a:ext cx="4142963"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ctr">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Recompensa el deterioro que representa la postura (10% de su peso) (Ticona, 2011).</a:t>
            </a:r>
            <a:endParaRPr lang="es-419"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2E3EC770-EF3B-4578-AA82-8867767EE4EC}"/>
              </a:ext>
            </a:extLst>
          </p:cNvPr>
          <p:cNvSpPr/>
          <p:nvPr/>
        </p:nvSpPr>
        <p:spPr>
          <a:xfrm>
            <a:off x="8226978" y="5752429"/>
            <a:ext cx="3585608" cy="923330"/>
          </a:xfrm>
          <a:prstGeom prst="rect">
            <a:avLst/>
          </a:prstGeom>
        </p:spPr>
        <p:txBody>
          <a:bodyPr wrap="square">
            <a:spAutoFit/>
          </a:bodyPr>
          <a:lstStyle/>
          <a:p>
            <a:pPr marL="285750" indent="-285750">
              <a:buFont typeface="Wingdings" panose="05000000000000000000" pitchFamily="2" charset="2"/>
              <a:buChar char="ü"/>
            </a:pPr>
            <a:r>
              <a:rPr lang="es-EC" dirty="0">
                <a:latin typeface="Times New Roman" panose="02020603050405020304" pitchFamily="18" charset="0"/>
                <a:ea typeface="Calibri" panose="020F0502020204030204" pitchFamily="34" charset="0"/>
              </a:rPr>
              <a:t>Emplume, </a:t>
            </a:r>
          </a:p>
          <a:p>
            <a:pPr marL="285750" indent="-285750">
              <a:buFont typeface="Wingdings" panose="05000000000000000000" pitchFamily="2" charset="2"/>
              <a:buChar char="ü"/>
            </a:pPr>
            <a:r>
              <a:rPr lang="es-EC" dirty="0">
                <a:latin typeface="Times New Roman" panose="02020603050405020304" pitchFamily="18" charset="0"/>
                <a:ea typeface="Calibri" panose="020F0502020204030204" pitchFamily="34" charset="0"/>
              </a:rPr>
              <a:t>Crecimiento </a:t>
            </a:r>
          </a:p>
          <a:p>
            <a:pPr marL="285750" indent="-285750">
              <a:buFont typeface="Wingdings" panose="05000000000000000000" pitchFamily="2" charset="2"/>
              <a:buChar char="ü"/>
            </a:pPr>
            <a:r>
              <a:rPr lang="es-EC" dirty="0">
                <a:latin typeface="Times New Roman" panose="02020603050405020304" pitchFamily="18" charset="0"/>
                <a:ea typeface="Calibri" panose="020F0502020204030204" pitchFamily="34" charset="0"/>
              </a:rPr>
              <a:t>Vigorosidad (animales jóvenes)</a:t>
            </a:r>
            <a:endParaRPr lang="es-419" dirty="0"/>
          </a:p>
        </p:txBody>
      </p:sp>
      <p:sp>
        <p:nvSpPr>
          <p:cNvPr id="9" name="Rectángulo 8">
            <a:extLst>
              <a:ext uri="{FF2B5EF4-FFF2-40B4-BE49-F238E27FC236}">
                <a16:creationId xmlns:a16="http://schemas.microsoft.com/office/drawing/2014/main" id="{0CF9522F-099F-4889-80E4-9C9B58BD6599}"/>
              </a:ext>
            </a:extLst>
          </p:cNvPr>
          <p:cNvSpPr/>
          <p:nvPr/>
        </p:nvSpPr>
        <p:spPr>
          <a:xfrm>
            <a:off x="7609780" y="997799"/>
            <a:ext cx="4450643" cy="338554"/>
          </a:xfrm>
          <a:prstGeom prst="rect">
            <a:avLst/>
          </a:prstGeom>
          <a:ln w="28575"/>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1000"/>
              </a:spcAft>
            </a:pPr>
            <a:r>
              <a:rPr lang="es-EC" sz="1600" dirty="0">
                <a:ea typeface="Calibri" panose="020F0502020204030204" pitchFamily="34" charset="0"/>
                <a:cs typeface="Times New Roman" panose="02020603050405020304" pitchFamily="18" charset="0"/>
              </a:rPr>
              <a:t>Fotoperiodo de iluminación artificial (12-15 lux)</a:t>
            </a:r>
            <a:endParaRPr lang="es-419" sz="1400" dirty="0">
              <a:effectLst/>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01E6DCFF-174A-4FB3-90AF-7C5793EA0A7E}"/>
              </a:ext>
            </a:extLst>
          </p:cNvPr>
          <p:cNvSpPr/>
          <p:nvPr/>
        </p:nvSpPr>
        <p:spPr>
          <a:xfrm>
            <a:off x="1491926" y="977105"/>
            <a:ext cx="2643672" cy="400110"/>
          </a:xfrm>
          <a:prstGeom prst="rect">
            <a:avLst/>
          </a:prstGeom>
          <a:ln w="28575"/>
        </p:spPr>
        <p:style>
          <a:lnRef idx="1">
            <a:schemeClr val="accent1"/>
          </a:lnRef>
          <a:fillRef idx="2">
            <a:schemeClr val="accent1"/>
          </a:fillRef>
          <a:effectRef idx="1">
            <a:schemeClr val="accent1"/>
          </a:effectRef>
          <a:fontRef idx="minor">
            <a:schemeClr val="dk1"/>
          </a:fontRef>
        </p:style>
        <p:txBody>
          <a:bodyPr wrap="none">
            <a:spAutoFit/>
          </a:bodyPr>
          <a:lstStyle/>
          <a:p>
            <a:r>
              <a:rPr lang="es-EC" sz="2000"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Programas Iluminación </a:t>
            </a:r>
            <a:endParaRPr lang="es-419" sz="2000" dirty="0">
              <a:effectLst>
                <a:outerShdw blurRad="38100" dist="38100" dir="2700000" algn="tl">
                  <a:srgbClr val="000000">
                    <a:alpha val="43137"/>
                  </a:srgbClr>
                </a:outerShdw>
              </a:effectLst>
            </a:endParaRPr>
          </a:p>
        </p:txBody>
      </p:sp>
      <p:sp>
        <p:nvSpPr>
          <p:cNvPr id="12" name="Título 1">
            <a:extLst>
              <a:ext uri="{FF2B5EF4-FFF2-40B4-BE49-F238E27FC236}">
                <a16:creationId xmlns:a16="http://schemas.microsoft.com/office/drawing/2014/main" id="{3229875C-DD65-428D-953F-67BB610C8B57}"/>
              </a:ext>
            </a:extLst>
          </p:cNvPr>
          <p:cNvSpPr txBox="1">
            <a:spLocks/>
          </p:cNvSpPr>
          <p:nvPr/>
        </p:nvSpPr>
        <p:spPr>
          <a:xfrm>
            <a:off x="1573314" y="154083"/>
            <a:ext cx="10018713" cy="788536"/>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effectLst>
                  <a:outerShdw blurRad="38100" dist="38100" dir="2700000" algn="tl">
                    <a:srgbClr val="000000">
                      <a:alpha val="43137"/>
                    </a:srgbClr>
                  </a:outerShdw>
                </a:effectLst>
              </a:rPr>
              <a:t>INTRODUCCIÓN </a:t>
            </a:r>
            <a:endParaRPr lang="es-419"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1FA61EF6-8D89-4302-8754-238B78ABCFB3}"/>
              </a:ext>
            </a:extLst>
          </p:cNvPr>
          <p:cNvSpPr/>
          <p:nvPr/>
        </p:nvSpPr>
        <p:spPr>
          <a:xfrm>
            <a:off x="5609328" y="1515909"/>
            <a:ext cx="973343" cy="369332"/>
          </a:xfrm>
          <a:prstGeom prst="rect">
            <a:avLst/>
          </a:prstGeom>
        </p:spPr>
        <p:txBody>
          <a:bodyPr wrap="none">
            <a:spAutoFit/>
          </a:bodyPr>
          <a:lstStyle/>
          <a:p>
            <a:r>
              <a:rPr lang="es-EC"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16 horas</a:t>
            </a:r>
            <a:endParaRPr lang="es-419" dirty="0">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B468ED5C-7E05-4877-9FE8-067B158C4997}"/>
              </a:ext>
            </a:extLst>
          </p:cNvPr>
          <p:cNvSpPr/>
          <p:nvPr/>
        </p:nvSpPr>
        <p:spPr>
          <a:xfrm>
            <a:off x="4918820" y="982661"/>
            <a:ext cx="2332690" cy="369332"/>
          </a:xfrm>
          <a:prstGeom prst="rect">
            <a:avLst/>
          </a:prstGeom>
          <a:ln w="28575"/>
        </p:spPr>
        <p:style>
          <a:lnRef idx="1">
            <a:schemeClr val="accent2"/>
          </a:lnRef>
          <a:fillRef idx="2">
            <a:schemeClr val="accent2"/>
          </a:fillRef>
          <a:effectRef idx="1">
            <a:schemeClr val="accent2"/>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Iluminación progresiva</a:t>
            </a:r>
            <a:endParaRPr lang="es-419" dirty="0"/>
          </a:p>
        </p:txBody>
      </p:sp>
      <p:sp>
        <p:nvSpPr>
          <p:cNvPr id="14" name="Rectángulo 13">
            <a:extLst>
              <a:ext uri="{FF2B5EF4-FFF2-40B4-BE49-F238E27FC236}">
                <a16:creationId xmlns:a16="http://schemas.microsoft.com/office/drawing/2014/main" id="{7BA21C87-1236-454B-941A-2C75DC82E24B}"/>
              </a:ext>
            </a:extLst>
          </p:cNvPr>
          <p:cNvSpPr/>
          <p:nvPr/>
        </p:nvSpPr>
        <p:spPr>
          <a:xfrm>
            <a:off x="8611796" y="1463087"/>
            <a:ext cx="2290462"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Observado días largos</a:t>
            </a:r>
            <a:endParaRPr lang="es-419" dirty="0"/>
          </a:p>
        </p:txBody>
      </p:sp>
      <p:sp>
        <p:nvSpPr>
          <p:cNvPr id="15" name="Rectángulo 14">
            <a:extLst>
              <a:ext uri="{FF2B5EF4-FFF2-40B4-BE49-F238E27FC236}">
                <a16:creationId xmlns:a16="http://schemas.microsoft.com/office/drawing/2014/main" id="{60532DBC-42CF-46AF-9908-957B6CF3E46C}"/>
              </a:ext>
            </a:extLst>
          </p:cNvPr>
          <p:cNvSpPr/>
          <p:nvPr/>
        </p:nvSpPr>
        <p:spPr>
          <a:xfrm>
            <a:off x="7442797" y="2053050"/>
            <a:ext cx="4461478" cy="369332"/>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Inducen un desarrollo reproductivo inmediato</a:t>
            </a:r>
            <a:endParaRPr lang="es-419" dirty="0"/>
          </a:p>
        </p:txBody>
      </p:sp>
      <p:sp>
        <p:nvSpPr>
          <p:cNvPr id="16" name="Rectángulo 15">
            <a:extLst>
              <a:ext uri="{FF2B5EF4-FFF2-40B4-BE49-F238E27FC236}">
                <a16:creationId xmlns:a16="http://schemas.microsoft.com/office/drawing/2014/main" id="{B1FF8F23-7559-4C9B-94AC-7D25B6276C08}"/>
              </a:ext>
            </a:extLst>
          </p:cNvPr>
          <p:cNvSpPr/>
          <p:nvPr/>
        </p:nvSpPr>
        <p:spPr>
          <a:xfrm>
            <a:off x="6925371" y="2710506"/>
            <a:ext cx="5266629"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lang="es-EC" dirty="0">
                <a:latin typeface="Times New Roman" panose="02020603050405020304" pitchFamily="18" charset="0"/>
                <a:ea typeface="Calibri" panose="020F0502020204030204" pitchFamily="34" charset="0"/>
                <a:cs typeface="Times New Roman" panose="02020603050405020304" pitchFamily="18" charset="0"/>
              </a:rPr>
              <a:t>Aumento de las horas luz durante la noche (luminarias)</a:t>
            </a:r>
            <a:endParaRPr lang="es-419" dirty="0"/>
          </a:p>
        </p:txBody>
      </p:sp>
      <p:cxnSp>
        <p:nvCxnSpPr>
          <p:cNvPr id="18" name="Conector recto de flecha 17">
            <a:extLst>
              <a:ext uri="{FF2B5EF4-FFF2-40B4-BE49-F238E27FC236}">
                <a16:creationId xmlns:a16="http://schemas.microsoft.com/office/drawing/2014/main" id="{C7EB6A35-8C56-4F3C-AC04-4C5DECB8E63B}"/>
              </a:ext>
            </a:extLst>
          </p:cNvPr>
          <p:cNvCxnSpPr>
            <a:stCxn id="10" idx="3"/>
            <a:endCxn id="13" idx="1"/>
          </p:cNvCxnSpPr>
          <p:nvPr/>
        </p:nvCxnSpPr>
        <p:spPr>
          <a:xfrm flipV="1">
            <a:off x="4135598" y="1167327"/>
            <a:ext cx="783222" cy="983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0" name="Conector recto de flecha 19">
            <a:extLst>
              <a:ext uri="{FF2B5EF4-FFF2-40B4-BE49-F238E27FC236}">
                <a16:creationId xmlns:a16="http://schemas.microsoft.com/office/drawing/2014/main" id="{6004E2A5-9DF2-4785-B0E7-628DDF2D0137}"/>
              </a:ext>
            </a:extLst>
          </p:cNvPr>
          <p:cNvCxnSpPr>
            <a:stCxn id="13" idx="2"/>
          </p:cNvCxnSpPr>
          <p:nvPr/>
        </p:nvCxnSpPr>
        <p:spPr>
          <a:xfrm>
            <a:off x="6085165" y="1351993"/>
            <a:ext cx="10835" cy="23114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2" name="Conector recto de flecha 21">
            <a:extLst>
              <a:ext uri="{FF2B5EF4-FFF2-40B4-BE49-F238E27FC236}">
                <a16:creationId xmlns:a16="http://schemas.microsoft.com/office/drawing/2014/main" id="{34114CEE-D936-4E1E-966A-D290B7E6620B}"/>
              </a:ext>
            </a:extLst>
          </p:cNvPr>
          <p:cNvCxnSpPr>
            <a:cxnSpLocks/>
            <a:stCxn id="13" idx="3"/>
            <a:endCxn id="9" idx="1"/>
          </p:cNvCxnSpPr>
          <p:nvPr/>
        </p:nvCxnSpPr>
        <p:spPr>
          <a:xfrm flipV="1">
            <a:off x="7251510" y="1167076"/>
            <a:ext cx="358270" cy="25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id="{6AA6DE3C-5548-4487-B0CF-3C9ABB30F90B}"/>
              </a:ext>
            </a:extLst>
          </p:cNvPr>
          <p:cNvCxnSpPr>
            <a:cxnSpLocks/>
          </p:cNvCxnSpPr>
          <p:nvPr/>
        </p:nvCxnSpPr>
        <p:spPr>
          <a:xfrm>
            <a:off x="9757027" y="1353903"/>
            <a:ext cx="1" cy="11818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6" name="Conector recto de flecha 25">
            <a:extLst>
              <a:ext uri="{FF2B5EF4-FFF2-40B4-BE49-F238E27FC236}">
                <a16:creationId xmlns:a16="http://schemas.microsoft.com/office/drawing/2014/main" id="{73860F19-7BC7-4D4B-9D37-DD5A0DB45446}"/>
              </a:ext>
            </a:extLst>
          </p:cNvPr>
          <p:cNvCxnSpPr>
            <a:cxnSpLocks/>
            <a:stCxn id="14" idx="2"/>
          </p:cNvCxnSpPr>
          <p:nvPr/>
        </p:nvCxnSpPr>
        <p:spPr>
          <a:xfrm>
            <a:off x="9757027" y="1832419"/>
            <a:ext cx="0" cy="22063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0" name="Rectángulo 29">
            <a:extLst>
              <a:ext uri="{FF2B5EF4-FFF2-40B4-BE49-F238E27FC236}">
                <a16:creationId xmlns:a16="http://schemas.microsoft.com/office/drawing/2014/main" id="{3E6AA3D9-6868-4C38-B9F9-EB778D053C80}"/>
              </a:ext>
            </a:extLst>
          </p:cNvPr>
          <p:cNvSpPr/>
          <p:nvPr/>
        </p:nvSpPr>
        <p:spPr>
          <a:xfrm>
            <a:off x="9087478" y="5423848"/>
            <a:ext cx="1313180" cy="369332"/>
          </a:xfrm>
          <a:prstGeom prst="rect">
            <a:avLst/>
          </a:prstGeom>
        </p:spPr>
        <p:txBody>
          <a:bodyPr wrap="none">
            <a:spAutoFit/>
          </a:bodyPr>
          <a:lstStyle/>
          <a:p>
            <a:r>
              <a:rPr lang="es-EC"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Contribuye</a:t>
            </a:r>
            <a:endParaRPr lang="es-419" b="1" dirty="0">
              <a:effectLst>
                <a:outerShdw blurRad="38100" dist="38100" dir="2700000" algn="tl">
                  <a:srgbClr val="000000">
                    <a:alpha val="43137"/>
                  </a:srgbClr>
                </a:outerShdw>
              </a:effectLst>
            </a:endParaRPr>
          </a:p>
        </p:txBody>
      </p:sp>
      <p:sp>
        <p:nvSpPr>
          <p:cNvPr id="31" name="Rectángulo 30">
            <a:extLst>
              <a:ext uri="{FF2B5EF4-FFF2-40B4-BE49-F238E27FC236}">
                <a16:creationId xmlns:a16="http://schemas.microsoft.com/office/drawing/2014/main" id="{B5AA8984-E03E-468F-9B63-07C18C675C62}"/>
              </a:ext>
            </a:extLst>
          </p:cNvPr>
          <p:cNvSpPr/>
          <p:nvPr/>
        </p:nvSpPr>
        <p:spPr>
          <a:xfrm>
            <a:off x="2593554" y="1887147"/>
            <a:ext cx="1428596"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es-EC" dirty="0">
                <a:solidFill>
                  <a:srgbClr val="00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Investigación</a:t>
            </a:r>
            <a:endParaRPr lang="es-419" dirty="0">
              <a:effectLst>
                <a:outerShdw blurRad="38100" dist="38100" dir="2700000" algn="tl">
                  <a:srgbClr val="000000">
                    <a:alpha val="43137"/>
                  </a:srgbClr>
                </a:outerShdw>
              </a:effectLst>
            </a:endParaRPr>
          </a:p>
        </p:txBody>
      </p:sp>
      <p:sp>
        <p:nvSpPr>
          <p:cNvPr id="3072" name="Rectángulo 3071">
            <a:extLst>
              <a:ext uri="{FF2B5EF4-FFF2-40B4-BE49-F238E27FC236}">
                <a16:creationId xmlns:a16="http://schemas.microsoft.com/office/drawing/2014/main" id="{DD2EA0C9-1912-4DC1-868E-7C597C8274F6}"/>
              </a:ext>
            </a:extLst>
          </p:cNvPr>
          <p:cNvSpPr/>
          <p:nvPr/>
        </p:nvSpPr>
        <p:spPr>
          <a:xfrm>
            <a:off x="787986" y="3581966"/>
            <a:ext cx="5102525" cy="61555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es-EC" sz="1700" dirty="0">
                <a:solidFill>
                  <a:srgbClr val="000000"/>
                </a:solidFill>
                <a:ea typeface="Calibri" panose="020F0502020204030204" pitchFamily="34" charset="0"/>
                <a:cs typeface="Times New Roman" panose="02020603050405020304" pitchFamily="18" charset="0"/>
              </a:rPr>
              <a:t>Desarrollar nuevas herramientas de eficiencia productiva en la postura de codornices japónicas.</a:t>
            </a:r>
          </a:p>
        </p:txBody>
      </p:sp>
      <p:cxnSp>
        <p:nvCxnSpPr>
          <p:cNvPr id="34" name="Conector recto de flecha 33">
            <a:extLst>
              <a:ext uri="{FF2B5EF4-FFF2-40B4-BE49-F238E27FC236}">
                <a16:creationId xmlns:a16="http://schemas.microsoft.com/office/drawing/2014/main" id="{8B596388-962D-46D7-B936-B5262FD9EBC2}"/>
              </a:ext>
            </a:extLst>
          </p:cNvPr>
          <p:cNvCxnSpPr/>
          <p:nvPr/>
        </p:nvCxnSpPr>
        <p:spPr>
          <a:xfrm>
            <a:off x="9757027" y="2435002"/>
            <a:ext cx="0" cy="31007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75" name="Conector: angular 3074">
            <a:extLst>
              <a:ext uri="{FF2B5EF4-FFF2-40B4-BE49-F238E27FC236}">
                <a16:creationId xmlns:a16="http://schemas.microsoft.com/office/drawing/2014/main" id="{851DFFBF-5BFD-4711-8586-EEE85AA959F0}"/>
              </a:ext>
            </a:extLst>
          </p:cNvPr>
          <p:cNvCxnSpPr>
            <a:cxnSpLocks/>
          </p:cNvCxnSpPr>
          <p:nvPr/>
        </p:nvCxnSpPr>
        <p:spPr>
          <a:xfrm>
            <a:off x="8210152" y="5317246"/>
            <a:ext cx="803287" cy="291268"/>
          </a:xfrm>
          <a:prstGeom prst="bentConnector3">
            <a:avLst>
              <a:gd name="adj1" fmla="val -970"/>
            </a:avLst>
          </a:prstGeom>
          <a:ln w="38100">
            <a:tailEnd type="triangle"/>
          </a:ln>
        </p:spPr>
        <p:style>
          <a:lnRef idx="3">
            <a:schemeClr val="dk1"/>
          </a:lnRef>
          <a:fillRef idx="0">
            <a:schemeClr val="dk1"/>
          </a:fillRef>
          <a:effectRef idx="2">
            <a:schemeClr val="dk1"/>
          </a:effectRef>
          <a:fontRef idx="minor">
            <a:schemeClr val="tx1"/>
          </a:fontRef>
        </p:style>
      </p:cxnSp>
      <p:pic>
        <p:nvPicPr>
          <p:cNvPr id="3077" name="Picture 4" descr="20171229_192158.jpg">
            <a:extLst>
              <a:ext uri="{FF2B5EF4-FFF2-40B4-BE49-F238E27FC236}">
                <a16:creationId xmlns:a16="http://schemas.microsoft.com/office/drawing/2014/main" id="{05BC1AA9-5A9D-4C45-A983-92EEE28F3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107" y="4372352"/>
            <a:ext cx="2944516" cy="2322753"/>
          </a:xfrm>
          <a:prstGeom prst="rect">
            <a:avLst/>
          </a:prstGeom>
          <a:noFill/>
          <a:extLst>
            <a:ext uri="{909E8E84-426E-40DD-AFC4-6F175D3DCCD1}">
              <a14:hiddenFill xmlns:a14="http://schemas.microsoft.com/office/drawing/2010/main">
                <a:solidFill>
                  <a:srgbClr val="FFFFFF"/>
                </a:solidFill>
              </a14:hiddenFill>
            </a:ext>
          </a:extLst>
        </p:spPr>
      </p:pic>
      <p:cxnSp>
        <p:nvCxnSpPr>
          <p:cNvPr id="3079" name="Conector recto de flecha 3078">
            <a:extLst>
              <a:ext uri="{FF2B5EF4-FFF2-40B4-BE49-F238E27FC236}">
                <a16:creationId xmlns:a16="http://schemas.microsoft.com/office/drawing/2014/main" id="{B265A875-6B74-41F6-9413-B11521F5D69F}"/>
              </a:ext>
            </a:extLst>
          </p:cNvPr>
          <p:cNvCxnSpPr>
            <a:cxnSpLocks/>
          </p:cNvCxnSpPr>
          <p:nvPr/>
        </p:nvCxnSpPr>
        <p:spPr>
          <a:xfrm>
            <a:off x="3339249" y="2305756"/>
            <a:ext cx="0" cy="23325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081" name="Conector recto de flecha 3080">
            <a:extLst>
              <a:ext uri="{FF2B5EF4-FFF2-40B4-BE49-F238E27FC236}">
                <a16:creationId xmlns:a16="http://schemas.microsoft.com/office/drawing/2014/main" id="{0CECDF0E-DC16-4EE6-B4D4-5A24D4C97BFF}"/>
              </a:ext>
            </a:extLst>
          </p:cNvPr>
          <p:cNvCxnSpPr>
            <a:cxnSpLocks/>
          </p:cNvCxnSpPr>
          <p:nvPr/>
        </p:nvCxnSpPr>
        <p:spPr>
          <a:xfrm>
            <a:off x="3353763" y="3185338"/>
            <a:ext cx="0" cy="38141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082" name="Flecha: hacia abajo 3081">
            <a:extLst>
              <a:ext uri="{FF2B5EF4-FFF2-40B4-BE49-F238E27FC236}">
                <a16:creationId xmlns:a16="http://schemas.microsoft.com/office/drawing/2014/main" id="{FB184620-B293-429A-B6A9-0C4E8114B9DF}"/>
              </a:ext>
            </a:extLst>
          </p:cNvPr>
          <p:cNvSpPr/>
          <p:nvPr/>
        </p:nvSpPr>
        <p:spPr>
          <a:xfrm>
            <a:off x="2844077" y="4282645"/>
            <a:ext cx="634962" cy="33524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419"/>
          </a:p>
        </p:txBody>
      </p:sp>
      <p:cxnSp>
        <p:nvCxnSpPr>
          <p:cNvPr id="3084" name="Conector: angular 3083">
            <a:extLst>
              <a:ext uri="{FF2B5EF4-FFF2-40B4-BE49-F238E27FC236}">
                <a16:creationId xmlns:a16="http://schemas.microsoft.com/office/drawing/2014/main" id="{2F507941-F59C-4A2B-B6AC-1A5AC097DA4C}"/>
              </a:ext>
            </a:extLst>
          </p:cNvPr>
          <p:cNvCxnSpPr>
            <a:cxnSpLocks/>
          </p:cNvCxnSpPr>
          <p:nvPr/>
        </p:nvCxnSpPr>
        <p:spPr>
          <a:xfrm rot="16200000" flipH="1">
            <a:off x="2757929" y="1264420"/>
            <a:ext cx="455204" cy="648319"/>
          </a:xfrm>
          <a:prstGeom prst="bentConnector3">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9916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6748625" y="378123"/>
            <a:ext cx="2575775" cy="695460"/>
          </a:xfrm>
          <a:prstGeom prst="round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800" b="1" dirty="0">
                <a:solidFill>
                  <a:schemeClr val="tx1"/>
                </a:solidFill>
                <a:latin typeface="Times New Roman" panose="02020603050405020304" pitchFamily="18" charset="0"/>
                <a:cs typeface="Times New Roman" panose="02020603050405020304" pitchFamily="18" charset="0"/>
              </a:rPr>
              <a:t>OBJETIVOS</a:t>
            </a:r>
          </a:p>
        </p:txBody>
      </p:sp>
      <p:cxnSp>
        <p:nvCxnSpPr>
          <p:cNvPr id="7" name="Conector recto 6"/>
          <p:cNvCxnSpPr>
            <a:cxnSpLocks/>
            <a:stCxn id="5" idx="1"/>
          </p:cNvCxnSpPr>
          <p:nvPr/>
        </p:nvCxnSpPr>
        <p:spPr>
          <a:xfrm flipH="1">
            <a:off x="1622467" y="725853"/>
            <a:ext cx="512615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Conector recto 9"/>
          <p:cNvCxnSpPr>
            <a:cxnSpLocks/>
          </p:cNvCxnSpPr>
          <p:nvPr/>
        </p:nvCxnSpPr>
        <p:spPr>
          <a:xfrm>
            <a:off x="1606559" y="725853"/>
            <a:ext cx="0" cy="2521173"/>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Conector recto de flecha 11"/>
          <p:cNvCxnSpPr>
            <a:cxnSpLocks/>
          </p:cNvCxnSpPr>
          <p:nvPr/>
        </p:nvCxnSpPr>
        <p:spPr>
          <a:xfrm>
            <a:off x="1617165" y="1609415"/>
            <a:ext cx="2780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3" name="Rectángulo redondeado 12"/>
          <p:cNvSpPr/>
          <p:nvPr/>
        </p:nvSpPr>
        <p:spPr>
          <a:xfrm>
            <a:off x="1895197" y="1300322"/>
            <a:ext cx="2410799" cy="618186"/>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chemeClr val="tx1"/>
                </a:solidFill>
                <a:cs typeface="Times New Roman" panose="02020603050405020304" pitchFamily="18" charset="0"/>
              </a:rPr>
              <a:t>Objetivo General</a:t>
            </a:r>
          </a:p>
        </p:txBody>
      </p:sp>
      <p:sp>
        <p:nvSpPr>
          <p:cNvPr id="18" name="Rectángulo redondeado 17"/>
          <p:cNvSpPr/>
          <p:nvPr/>
        </p:nvSpPr>
        <p:spPr>
          <a:xfrm>
            <a:off x="4607228" y="1632772"/>
            <a:ext cx="6903076" cy="120610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ES" sz="2000" dirty="0"/>
              <a:t>Evaluar el efecto del color e intensidad de luz en la etapa de postura de codornices </a:t>
            </a:r>
            <a:r>
              <a:rPr lang="es-EC" sz="2000" dirty="0"/>
              <a:t>(</a:t>
            </a:r>
            <a:r>
              <a:rPr lang="es-EC" sz="2000" i="1" dirty="0" err="1"/>
              <a:t>Coturnix</a:t>
            </a:r>
            <a:r>
              <a:rPr lang="es-EC" sz="2000" i="1" dirty="0"/>
              <a:t> </a:t>
            </a:r>
            <a:r>
              <a:rPr lang="es-EC" sz="2000" i="1" dirty="0" err="1"/>
              <a:t>coturnix</a:t>
            </a:r>
            <a:r>
              <a:rPr lang="es-EC" sz="2000" dirty="0"/>
              <a:t>).</a:t>
            </a:r>
            <a:endParaRPr lang="es-419" sz="2000" dirty="0"/>
          </a:p>
        </p:txBody>
      </p:sp>
      <p:cxnSp>
        <p:nvCxnSpPr>
          <p:cNvPr id="23" name="Conector recto de flecha 22"/>
          <p:cNvCxnSpPr>
            <a:cxnSpLocks/>
            <a:endCxn id="24" idx="1"/>
          </p:cNvCxnSpPr>
          <p:nvPr/>
        </p:nvCxnSpPr>
        <p:spPr>
          <a:xfrm>
            <a:off x="1617165" y="3247026"/>
            <a:ext cx="27803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24" name="Rectángulo redondeado 23"/>
          <p:cNvSpPr/>
          <p:nvPr/>
        </p:nvSpPr>
        <p:spPr>
          <a:xfrm>
            <a:off x="1895197" y="2937933"/>
            <a:ext cx="2253803" cy="618186"/>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s-EC" sz="2000" b="1" dirty="0">
                <a:solidFill>
                  <a:schemeClr val="tx1"/>
                </a:solidFill>
                <a:cs typeface="Times New Roman" panose="02020603050405020304" pitchFamily="18" charset="0"/>
              </a:rPr>
              <a:t>Objetivos Específicos</a:t>
            </a:r>
          </a:p>
        </p:txBody>
      </p:sp>
      <p:cxnSp>
        <p:nvCxnSpPr>
          <p:cNvPr id="27" name="Conector recto 26"/>
          <p:cNvCxnSpPr>
            <a:cxnSpLocks/>
          </p:cNvCxnSpPr>
          <p:nvPr/>
        </p:nvCxnSpPr>
        <p:spPr>
          <a:xfrm flipH="1">
            <a:off x="3022098" y="3558336"/>
            <a:ext cx="1" cy="2397163"/>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Conector recto de flecha 28"/>
          <p:cNvCxnSpPr/>
          <p:nvPr/>
        </p:nvCxnSpPr>
        <p:spPr>
          <a:xfrm>
            <a:off x="3022098" y="3880387"/>
            <a:ext cx="155190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30" name="Rectángulo redondeado 29"/>
          <p:cNvSpPr/>
          <p:nvPr/>
        </p:nvSpPr>
        <p:spPr>
          <a:xfrm>
            <a:off x="4594634" y="3355922"/>
            <a:ext cx="6922394" cy="813521"/>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r>
              <a:rPr lang="es-ES" dirty="0"/>
              <a:t>Evaluar la influencia de los colores de luz en valoración de los parámetros zootécnicos en codornices en la etapa de postura.</a:t>
            </a:r>
            <a:r>
              <a:rPr lang="es-EC" dirty="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p:txBody>
      </p:sp>
      <p:sp>
        <p:nvSpPr>
          <p:cNvPr id="31" name="Rectángulo redondeado 30"/>
          <p:cNvSpPr/>
          <p:nvPr/>
        </p:nvSpPr>
        <p:spPr>
          <a:xfrm>
            <a:off x="4594634" y="4409761"/>
            <a:ext cx="6922394" cy="855384"/>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lvl="0"/>
            <a:r>
              <a:rPr lang="es-ES" dirty="0"/>
              <a:t>Medir la influencia de la intensidad luz en valoración de los parámetros zootécnicos en codornices en la etapa de postura</a:t>
            </a:r>
            <a:r>
              <a:rPr lang="es-EC" dirty="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p:txBody>
      </p:sp>
      <p:sp>
        <p:nvSpPr>
          <p:cNvPr id="32" name="Rectángulo redondeado 31"/>
          <p:cNvSpPr/>
          <p:nvPr/>
        </p:nvSpPr>
        <p:spPr>
          <a:xfrm>
            <a:off x="4607228" y="5505463"/>
            <a:ext cx="6922394" cy="908263"/>
          </a:xfrm>
          <a:prstGeom prst="round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just"/>
            <a:r>
              <a:rPr lang="es-ES" dirty="0"/>
              <a:t>Determinar el costo-beneficio de cada tratamiento</a:t>
            </a:r>
            <a:endParaRPr lang="es-EC" dirty="0">
              <a:latin typeface="Times New Roman" panose="02020603050405020304" pitchFamily="18" charset="0"/>
              <a:cs typeface="Times New Roman" panose="02020603050405020304" pitchFamily="18" charset="0"/>
            </a:endParaRPr>
          </a:p>
        </p:txBody>
      </p:sp>
      <p:cxnSp>
        <p:nvCxnSpPr>
          <p:cNvPr id="33" name="Conector recto de flecha 32"/>
          <p:cNvCxnSpPr/>
          <p:nvPr/>
        </p:nvCxnSpPr>
        <p:spPr>
          <a:xfrm>
            <a:off x="3022098" y="4837453"/>
            <a:ext cx="155190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34" name="Conector recto de flecha 33"/>
          <p:cNvCxnSpPr>
            <a:endCxn id="32" idx="1"/>
          </p:cNvCxnSpPr>
          <p:nvPr/>
        </p:nvCxnSpPr>
        <p:spPr>
          <a:xfrm>
            <a:off x="3036005" y="5955499"/>
            <a:ext cx="1571223" cy="409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p:nvPr/>
        </p:nvCxnSpPr>
        <p:spPr>
          <a:xfrm flipV="1">
            <a:off x="3036005" y="2305322"/>
            <a:ext cx="1508982" cy="587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6" name="Conector recto 25"/>
          <p:cNvCxnSpPr/>
          <p:nvPr/>
        </p:nvCxnSpPr>
        <p:spPr>
          <a:xfrm flipH="1">
            <a:off x="3022099" y="1959908"/>
            <a:ext cx="1" cy="360612"/>
          </a:xfrm>
          <a:prstGeom prst="line">
            <a:avLst/>
          </a:prstGeom>
          <a:ln w="38100"/>
        </p:spPr>
        <p:style>
          <a:lnRef idx="3">
            <a:schemeClr val="dk1"/>
          </a:lnRef>
          <a:fillRef idx="0">
            <a:schemeClr val="dk1"/>
          </a:fillRef>
          <a:effectRef idx="2">
            <a:schemeClr val="dk1"/>
          </a:effectRef>
          <a:fontRef idx="minor">
            <a:schemeClr val="tx1"/>
          </a:fontRef>
        </p:style>
      </p:cxnSp>
      <p:pic>
        <p:nvPicPr>
          <p:cNvPr id="28" name="Picture 2" descr="20171227_174451.jpg">
            <a:extLst>
              <a:ext uri="{FF2B5EF4-FFF2-40B4-BE49-F238E27FC236}">
                <a16:creationId xmlns:a16="http://schemas.microsoft.com/office/drawing/2014/main" id="{1585CDC8-CD42-4E28-9B1D-1BE9372490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71"/>
          <a:stretch/>
        </p:blipFill>
        <p:spPr bwMode="auto">
          <a:xfrm>
            <a:off x="1302360" y="3938790"/>
            <a:ext cx="1713014" cy="21904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2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2F9CC-9D22-4B98-87E1-EFB70AADA82F}"/>
              </a:ext>
            </a:extLst>
          </p:cNvPr>
          <p:cNvSpPr>
            <a:spLocks noGrp="1"/>
          </p:cNvSpPr>
          <p:nvPr>
            <p:ph type="title"/>
          </p:nvPr>
        </p:nvSpPr>
        <p:spPr>
          <a:xfrm>
            <a:off x="1484310" y="489045"/>
            <a:ext cx="10018713" cy="718781"/>
          </a:xfrm>
        </p:spPr>
        <p:txBody>
          <a:bodyPr/>
          <a:lstStyle/>
          <a:p>
            <a:r>
              <a:rPr lang="es-EC" b="1" dirty="0">
                <a:effectLst>
                  <a:outerShdw blurRad="38100" dist="38100" dir="2700000" algn="tl">
                    <a:srgbClr val="000000">
                      <a:alpha val="43137"/>
                    </a:srgbClr>
                  </a:outerShdw>
                </a:effectLst>
              </a:rPr>
              <a:t>MATERIALES Y METODOS</a:t>
            </a:r>
            <a:endParaRPr lang="es-419" b="1" dirty="0">
              <a:effectLst>
                <a:outerShdw blurRad="38100" dist="38100" dir="2700000" algn="tl">
                  <a:srgbClr val="000000">
                    <a:alpha val="43137"/>
                  </a:srgbClr>
                </a:outerShdw>
              </a:effectLst>
            </a:endParaRPr>
          </a:p>
        </p:txBody>
      </p:sp>
      <p:sp>
        <p:nvSpPr>
          <p:cNvPr id="4" name="Rectángulo redondeado 6">
            <a:extLst>
              <a:ext uri="{FF2B5EF4-FFF2-40B4-BE49-F238E27FC236}">
                <a16:creationId xmlns:a16="http://schemas.microsoft.com/office/drawing/2014/main" id="{2A071710-4A3C-4A9C-BAFA-EA892ED5EF2E}"/>
              </a:ext>
            </a:extLst>
          </p:cNvPr>
          <p:cNvSpPr/>
          <p:nvPr/>
        </p:nvSpPr>
        <p:spPr>
          <a:xfrm>
            <a:off x="1604450" y="1642283"/>
            <a:ext cx="5328612" cy="427990"/>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s-ES" u="sng" dirty="0">
                <a:effectLst>
                  <a:outerShdw blurRad="38100" dist="38100" dir="2700000" algn="tl">
                    <a:srgbClr val="000000">
                      <a:alpha val="43137"/>
                    </a:srgbClr>
                  </a:outerShdw>
                </a:effectLst>
              </a:rPr>
              <a:t>UBICACIÓN DEL ÁREA DE INVESTIGACIÓN</a:t>
            </a:r>
            <a:endParaRPr lang="en-US" u="sng" dirty="0">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DA85E0E-4954-4EF7-A7F8-9B2C2F5BC8B4}"/>
              </a:ext>
            </a:extLst>
          </p:cNvPr>
          <p:cNvSpPr txBox="1"/>
          <p:nvPr/>
        </p:nvSpPr>
        <p:spPr>
          <a:xfrm>
            <a:off x="1604450" y="2202405"/>
            <a:ext cx="3063084" cy="2031325"/>
          </a:xfrm>
          <a:prstGeom prst="rect">
            <a:avLst/>
          </a:prstGeom>
          <a:noFill/>
        </p:spPr>
        <p:txBody>
          <a:bodyPr wrap="square" rtlCol="0">
            <a:spAutoFit/>
          </a:bodyPr>
          <a:lstStyle/>
          <a:p>
            <a:pPr algn="just"/>
            <a:r>
              <a:rPr lang="es-ES" b="1" dirty="0">
                <a:effectLst>
                  <a:outerShdw blurRad="38100" dist="38100" dir="2700000" algn="tl">
                    <a:srgbClr val="000000">
                      <a:alpha val="43137"/>
                    </a:srgbClr>
                  </a:outerShdw>
                </a:effectLst>
                <a:cs typeface="Times New Roman" panose="02020603050405020304" pitchFamily="18" charset="0"/>
              </a:rPr>
              <a:t>Ubicación Política.</a:t>
            </a:r>
            <a:endParaRPr lang="es-ES" dirty="0">
              <a:effectLst>
                <a:outerShdw blurRad="38100" dist="38100" dir="2700000" algn="tl">
                  <a:srgbClr val="000000">
                    <a:alpha val="43137"/>
                  </a:srgbClr>
                </a:outerShdw>
              </a:effectLst>
              <a:cs typeface="Times New Roman" panose="02020603050405020304" pitchFamily="18" charset="0"/>
            </a:endParaRPr>
          </a:p>
          <a:p>
            <a:pPr algn="just"/>
            <a:r>
              <a:rPr lang="es-ES" b="1" dirty="0">
                <a:effectLst>
                  <a:outerShdw blurRad="38100" dist="38100" dir="2700000" algn="tl">
                    <a:srgbClr val="000000">
                      <a:alpha val="43137"/>
                    </a:srgbClr>
                  </a:outerShdw>
                </a:effectLst>
                <a:cs typeface="Times New Roman" panose="02020603050405020304" pitchFamily="18" charset="0"/>
              </a:rPr>
              <a:t>Provincia</a:t>
            </a:r>
            <a:r>
              <a:rPr lang="es-ES" dirty="0">
                <a:effectLst>
                  <a:outerShdw blurRad="38100" dist="38100" dir="2700000" algn="tl">
                    <a:srgbClr val="000000">
                      <a:alpha val="43137"/>
                    </a:srgbClr>
                  </a:outerShdw>
                </a:effectLst>
                <a:cs typeface="Times New Roman" panose="02020603050405020304" pitchFamily="18" charset="0"/>
              </a:rPr>
              <a:t>: 	Santo Domingo de los </a:t>
            </a:r>
            <a:r>
              <a:rPr lang="es-ES" dirty="0" err="1">
                <a:effectLst>
                  <a:outerShdw blurRad="38100" dist="38100" dir="2700000" algn="tl">
                    <a:srgbClr val="000000">
                      <a:alpha val="43137"/>
                    </a:srgbClr>
                  </a:outerShdw>
                </a:effectLst>
                <a:cs typeface="Times New Roman" panose="02020603050405020304" pitchFamily="18" charset="0"/>
              </a:rPr>
              <a:t>Tsáchilas</a:t>
            </a:r>
            <a:r>
              <a:rPr lang="es-ES" dirty="0">
                <a:effectLst>
                  <a:outerShdw blurRad="38100" dist="38100" dir="2700000" algn="tl">
                    <a:srgbClr val="000000">
                      <a:alpha val="43137"/>
                    </a:srgbClr>
                  </a:outerShdw>
                </a:effectLst>
                <a:cs typeface="Times New Roman" panose="02020603050405020304" pitchFamily="18" charset="0"/>
              </a:rPr>
              <a:t> </a:t>
            </a:r>
          </a:p>
          <a:p>
            <a:pPr algn="just"/>
            <a:r>
              <a:rPr lang="es-ES" b="1" dirty="0">
                <a:effectLst>
                  <a:outerShdw blurRad="38100" dist="38100" dir="2700000" algn="tl">
                    <a:srgbClr val="000000">
                      <a:alpha val="43137"/>
                    </a:srgbClr>
                  </a:outerShdw>
                </a:effectLst>
                <a:cs typeface="Times New Roman" panose="02020603050405020304" pitchFamily="18" charset="0"/>
              </a:rPr>
              <a:t>Cantón:	</a:t>
            </a:r>
            <a:r>
              <a:rPr lang="es-ES" dirty="0">
                <a:effectLst>
                  <a:outerShdw blurRad="38100" dist="38100" dir="2700000" algn="tl">
                    <a:srgbClr val="000000">
                      <a:alpha val="43137"/>
                    </a:srgbClr>
                  </a:outerShdw>
                </a:effectLst>
                <a:cs typeface="Times New Roman" panose="02020603050405020304" pitchFamily="18" charset="0"/>
              </a:rPr>
              <a:t>Santo Domingo </a:t>
            </a:r>
          </a:p>
          <a:p>
            <a:pPr algn="just"/>
            <a:r>
              <a:rPr lang="es-ES" b="1" dirty="0">
                <a:effectLst>
                  <a:outerShdw blurRad="38100" dist="38100" dir="2700000" algn="tl">
                    <a:srgbClr val="000000">
                      <a:alpha val="43137"/>
                    </a:srgbClr>
                  </a:outerShdw>
                </a:effectLst>
                <a:cs typeface="Times New Roman" panose="02020603050405020304" pitchFamily="18" charset="0"/>
              </a:rPr>
              <a:t>Sector: 	</a:t>
            </a:r>
            <a:r>
              <a:rPr lang="es-ES" dirty="0">
                <a:effectLst>
                  <a:outerShdw blurRad="38100" dist="38100" dir="2700000" algn="tl">
                    <a:srgbClr val="000000">
                      <a:alpha val="43137"/>
                    </a:srgbClr>
                  </a:outerShdw>
                </a:effectLst>
                <a:cs typeface="Times New Roman" panose="02020603050405020304" pitchFamily="18" charset="0"/>
              </a:rPr>
              <a:t>Vía Quevedo km 2, 17 de Diciembre </a:t>
            </a:r>
          </a:p>
          <a:p>
            <a:endParaRPr lang="es-ES" dirty="0"/>
          </a:p>
        </p:txBody>
      </p:sp>
      <p:sp>
        <p:nvSpPr>
          <p:cNvPr id="6" name="CuadroTexto 5">
            <a:extLst>
              <a:ext uri="{FF2B5EF4-FFF2-40B4-BE49-F238E27FC236}">
                <a16:creationId xmlns:a16="http://schemas.microsoft.com/office/drawing/2014/main" id="{3F49D29F-2CE0-49CA-9DB9-549CA07CBD32}"/>
              </a:ext>
            </a:extLst>
          </p:cNvPr>
          <p:cNvSpPr txBox="1"/>
          <p:nvPr/>
        </p:nvSpPr>
        <p:spPr>
          <a:xfrm>
            <a:off x="1604449" y="4365862"/>
            <a:ext cx="3063084" cy="3139321"/>
          </a:xfrm>
          <a:prstGeom prst="rect">
            <a:avLst/>
          </a:prstGeom>
          <a:noFill/>
        </p:spPr>
        <p:txBody>
          <a:bodyPr wrap="square" rtlCol="0">
            <a:spAutoFit/>
          </a:bodyPr>
          <a:lstStyle/>
          <a:p>
            <a:pPr algn="just"/>
            <a:r>
              <a:rPr lang="es-ES" b="1" dirty="0">
                <a:effectLst>
                  <a:outerShdw blurRad="38100" dist="38100" dir="2700000" algn="tl">
                    <a:srgbClr val="000000">
                      <a:alpha val="43137"/>
                    </a:srgbClr>
                  </a:outerShdw>
                </a:effectLst>
                <a:cs typeface="Times New Roman" panose="02020603050405020304" pitchFamily="18" charset="0"/>
              </a:rPr>
              <a:t>Ubicación ecológica </a:t>
            </a:r>
          </a:p>
          <a:p>
            <a:pPr algn="just"/>
            <a:r>
              <a:rPr lang="es-ES" b="1" dirty="0">
                <a:effectLst>
                  <a:outerShdw blurRad="38100" dist="38100" dir="2700000" algn="tl">
                    <a:srgbClr val="000000">
                      <a:alpha val="43137"/>
                    </a:srgbClr>
                  </a:outerShdw>
                </a:effectLst>
                <a:cs typeface="Times New Roman" panose="02020603050405020304" pitchFamily="18" charset="0"/>
              </a:rPr>
              <a:t>Zona de vida</a:t>
            </a:r>
            <a:r>
              <a:rPr lang="es-ES" dirty="0">
                <a:effectLst>
                  <a:outerShdw blurRad="38100" dist="38100" dir="2700000" algn="tl">
                    <a:srgbClr val="000000">
                      <a:alpha val="43137"/>
                    </a:srgbClr>
                  </a:outerShdw>
                </a:effectLst>
                <a:cs typeface="Times New Roman" panose="02020603050405020304" pitchFamily="18" charset="0"/>
              </a:rPr>
              <a:t> : bosque húmedo tropical (</a:t>
            </a:r>
            <a:r>
              <a:rPr lang="es-ES" dirty="0" err="1">
                <a:effectLst>
                  <a:outerShdw blurRad="38100" dist="38100" dir="2700000" algn="tl">
                    <a:srgbClr val="000000">
                      <a:alpha val="43137"/>
                    </a:srgbClr>
                  </a:outerShdw>
                </a:effectLst>
                <a:cs typeface="Times New Roman" panose="02020603050405020304" pitchFamily="18" charset="0"/>
              </a:rPr>
              <a:t>bh</a:t>
            </a:r>
            <a:r>
              <a:rPr lang="es-ES" dirty="0">
                <a:effectLst>
                  <a:outerShdw blurRad="38100" dist="38100" dir="2700000" algn="tl">
                    <a:srgbClr val="000000">
                      <a:alpha val="43137"/>
                    </a:srgbClr>
                  </a:outerShdw>
                </a:effectLst>
                <a:cs typeface="Times New Roman" panose="02020603050405020304" pitchFamily="18" charset="0"/>
              </a:rPr>
              <a:t>-T). </a:t>
            </a:r>
          </a:p>
          <a:p>
            <a:r>
              <a:rPr lang="es-ES" b="1" dirty="0">
                <a:effectLst>
                  <a:outerShdw blurRad="38100" dist="38100" dir="2700000" algn="tl">
                    <a:srgbClr val="000000">
                      <a:alpha val="43137"/>
                    </a:srgbClr>
                  </a:outerShdw>
                </a:effectLst>
                <a:cs typeface="Times New Roman" panose="02020603050405020304" pitchFamily="18" charset="0"/>
              </a:rPr>
              <a:t>Altitud</a:t>
            </a:r>
            <a:r>
              <a:rPr lang="es-ES" dirty="0">
                <a:effectLst>
                  <a:outerShdw blurRad="38100" dist="38100" dir="2700000" algn="tl">
                    <a:srgbClr val="000000">
                      <a:alpha val="43137"/>
                    </a:srgbClr>
                  </a:outerShdw>
                </a:effectLst>
                <a:cs typeface="Times New Roman" panose="02020603050405020304" pitchFamily="18" charset="0"/>
              </a:rPr>
              <a:t>: 380 msnm</a:t>
            </a:r>
          </a:p>
          <a:p>
            <a:r>
              <a:rPr lang="es-ES" b="1" dirty="0">
                <a:effectLst>
                  <a:outerShdw blurRad="38100" dist="38100" dir="2700000" algn="tl">
                    <a:srgbClr val="000000">
                      <a:alpha val="43137"/>
                    </a:srgbClr>
                  </a:outerShdw>
                </a:effectLst>
                <a:cs typeface="Times New Roman" panose="02020603050405020304" pitchFamily="18" charset="0"/>
              </a:rPr>
              <a:t>Temperatura</a:t>
            </a:r>
            <a:r>
              <a:rPr lang="es-ES" dirty="0">
                <a:effectLst>
                  <a:outerShdw blurRad="38100" dist="38100" dir="2700000" algn="tl">
                    <a:srgbClr val="000000">
                      <a:alpha val="43137"/>
                    </a:srgbClr>
                  </a:outerShdw>
                </a:effectLst>
                <a:cs typeface="Times New Roman" panose="02020603050405020304" pitchFamily="18" charset="0"/>
              </a:rPr>
              <a:t>: 25 </a:t>
            </a:r>
            <a:r>
              <a:rPr lang="es-ES" dirty="0" err="1">
                <a:effectLst>
                  <a:outerShdw blurRad="38100" dist="38100" dir="2700000" algn="tl">
                    <a:srgbClr val="000000">
                      <a:alpha val="43137"/>
                    </a:srgbClr>
                  </a:outerShdw>
                </a:effectLst>
                <a:cs typeface="Times New Roman" panose="02020603050405020304" pitchFamily="18" charset="0"/>
              </a:rPr>
              <a:t>ºC</a:t>
            </a:r>
            <a:endParaRPr lang="es-ES" dirty="0">
              <a:effectLst>
                <a:outerShdw blurRad="38100" dist="38100" dir="2700000" algn="tl">
                  <a:srgbClr val="000000">
                    <a:alpha val="43137"/>
                  </a:srgbClr>
                </a:outerShdw>
              </a:effectLst>
              <a:cs typeface="Times New Roman" panose="02020603050405020304" pitchFamily="18" charset="0"/>
            </a:endParaRPr>
          </a:p>
          <a:p>
            <a:r>
              <a:rPr lang="es-ES" b="1" dirty="0">
                <a:effectLst>
                  <a:outerShdw blurRad="38100" dist="38100" dir="2700000" algn="tl">
                    <a:srgbClr val="000000">
                      <a:alpha val="43137"/>
                    </a:srgbClr>
                  </a:outerShdw>
                </a:effectLst>
                <a:cs typeface="Times New Roman" panose="02020603050405020304" pitchFamily="18" charset="0"/>
              </a:rPr>
              <a:t>Precipitación</a:t>
            </a:r>
            <a:r>
              <a:rPr lang="es-ES" dirty="0">
                <a:effectLst>
                  <a:outerShdw blurRad="38100" dist="38100" dir="2700000" algn="tl">
                    <a:srgbClr val="000000">
                      <a:alpha val="43137"/>
                    </a:srgbClr>
                  </a:outerShdw>
                </a:effectLst>
                <a:cs typeface="Times New Roman" panose="02020603050405020304" pitchFamily="18" charset="0"/>
              </a:rPr>
              <a:t>: 3200 mm</a:t>
            </a:r>
          </a:p>
          <a:p>
            <a:r>
              <a:rPr lang="es-ES" b="1" dirty="0"/>
              <a:t>Heliofanía: </a:t>
            </a:r>
            <a:r>
              <a:rPr lang="es-ES" dirty="0"/>
              <a:t>12 horas/día en promedio</a:t>
            </a:r>
            <a:endParaRPr lang="es-419" dirty="0"/>
          </a:p>
          <a:p>
            <a:endParaRPr lang="es-ES" dirty="0">
              <a:effectLst>
                <a:outerShdw blurRad="38100" dist="38100" dir="2700000" algn="tl">
                  <a:srgbClr val="000000">
                    <a:alpha val="43137"/>
                  </a:srgbClr>
                </a:outerShdw>
              </a:effectLst>
              <a:cs typeface="Times New Roman" panose="02020603050405020304" pitchFamily="18" charset="0"/>
            </a:endParaRPr>
          </a:p>
          <a:p>
            <a:pPr algn="just"/>
            <a:endParaRPr lang="es-ES" dirty="0">
              <a:effectLst>
                <a:outerShdw blurRad="38100" dist="38100" dir="2700000" algn="tl">
                  <a:srgbClr val="000000">
                    <a:alpha val="43137"/>
                  </a:srgbClr>
                </a:outerShdw>
              </a:effectLst>
              <a:cs typeface="Times New Roman" panose="02020603050405020304" pitchFamily="18" charset="0"/>
            </a:endParaRPr>
          </a:p>
          <a:p>
            <a:endParaRPr lang="es-ES" dirty="0"/>
          </a:p>
        </p:txBody>
      </p:sp>
    </p:spTree>
    <p:extLst>
      <p:ext uri="{BB962C8B-B14F-4D97-AF65-F5344CB8AC3E}">
        <p14:creationId xmlns:p14="http://schemas.microsoft.com/office/powerpoint/2010/main" val="410091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7AE523F-0EAC-43A1-88E1-7F19A23F3CC7}"/>
              </a:ext>
            </a:extLst>
          </p:cNvPr>
          <p:cNvGraphicFramePr>
            <a:graphicFrameLocks/>
          </p:cNvGraphicFramePr>
          <p:nvPr>
            <p:extLst>
              <p:ext uri="{D42A27DB-BD31-4B8C-83A1-F6EECF244321}">
                <p14:modId xmlns:p14="http://schemas.microsoft.com/office/powerpoint/2010/main" val="702841855"/>
              </p:ext>
            </p:extLst>
          </p:nvPr>
        </p:nvGraphicFramePr>
        <p:xfrm>
          <a:off x="2008154" y="2409704"/>
          <a:ext cx="9494869" cy="4058830"/>
        </p:xfrm>
        <a:graphic>
          <a:graphicData uri="http://schemas.openxmlformats.org/drawingml/2006/table">
            <a:tbl>
              <a:tblPr>
                <a:tableStyleId>{5C22544A-7EE6-4342-B048-85BDC9FD1C3A}</a:tableStyleId>
              </a:tblPr>
              <a:tblGrid>
                <a:gridCol w="2610762">
                  <a:extLst>
                    <a:ext uri="{9D8B030D-6E8A-4147-A177-3AD203B41FA5}">
                      <a16:colId xmlns:a16="http://schemas.microsoft.com/office/drawing/2014/main" val="20000"/>
                    </a:ext>
                  </a:extLst>
                </a:gridCol>
                <a:gridCol w="3081186">
                  <a:extLst>
                    <a:ext uri="{9D8B030D-6E8A-4147-A177-3AD203B41FA5}">
                      <a16:colId xmlns:a16="http://schemas.microsoft.com/office/drawing/2014/main" val="20001"/>
                    </a:ext>
                  </a:extLst>
                </a:gridCol>
                <a:gridCol w="3802921">
                  <a:extLst>
                    <a:ext uri="{9D8B030D-6E8A-4147-A177-3AD203B41FA5}">
                      <a16:colId xmlns:a16="http://schemas.microsoft.com/office/drawing/2014/main" val="20002"/>
                    </a:ext>
                  </a:extLst>
                </a:gridCol>
              </a:tblGrid>
              <a:tr h="397889">
                <a:tc gridSpan="2">
                  <a:txBody>
                    <a:bodyPr/>
                    <a:lstStyle/>
                    <a:p>
                      <a:pPr algn="ctr" fontAlgn="b"/>
                      <a:r>
                        <a:rPr lang="es-ES" sz="1800" b="1" u="none" strike="noStrike" dirty="0">
                          <a:effectLst/>
                          <a:latin typeface="Times New Roman" panose="02020603050405020304" pitchFamily="18" charset="0"/>
                          <a:cs typeface="Times New Roman" panose="02020603050405020304" pitchFamily="18" charset="0"/>
                        </a:rPr>
                        <a:t>Materiales </a:t>
                      </a:r>
                      <a:endParaRPr lang="es-E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s-ES"/>
                    </a:p>
                  </a:txBody>
                  <a:tcPr/>
                </a:tc>
                <a:tc>
                  <a:txBody>
                    <a:bodyPr/>
                    <a:lstStyle/>
                    <a:p>
                      <a:pPr algn="ctr" fontAlgn="b"/>
                      <a:r>
                        <a:rPr lang="es-ES" sz="1800" b="1" u="none" strike="noStrike" dirty="0">
                          <a:effectLst/>
                          <a:latin typeface="Times New Roman" panose="02020603050405020304" pitchFamily="18" charset="0"/>
                          <a:cs typeface="Times New Roman" panose="02020603050405020304" pitchFamily="18" charset="0"/>
                        </a:rPr>
                        <a:t>Insumos</a:t>
                      </a:r>
                      <a:r>
                        <a:rPr lang="es-ES" sz="1400" b="1" u="none" strike="noStrike" dirty="0">
                          <a:effectLst/>
                          <a:latin typeface="Times New Roman" panose="02020603050405020304" pitchFamily="18" charset="0"/>
                          <a:cs typeface="Times New Roman" panose="02020603050405020304" pitchFamily="18" charset="0"/>
                        </a:rPr>
                        <a:t> </a:t>
                      </a:r>
                      <a:endParaRPr lang="es-E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0"/>
                  </a:ext>
                </a:extLst>
              </a:tr>
              <a:tr h="554247">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Bomba de mochila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3 </a:t>
                      </a:r>
                      <a:r>
                        <a:rPr lang="es-ES" sz="1600" u="none" strike="noStrike" dirty="0" err="1">
                          <a:effectLst/>
                          <a:latin typeface="Times New Roman" panose="02020603050405020304" pitchFamily="18" charset="0"/>
                          <a:cs typeface="Times New Roman" panose="02020603050405020304" pitchFamily="18" charset="0"/>
                        </a:rPr>
                        <a:t>Dimmer</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22,5 Sacos de Balanceado Postura  (</a:t>
                      </a:r>
                      <a:r>
                        <a:rPr lang="es-ES" sz="1600" b="0" i="0" u="none" strike="noStrike" dirty="0" err="1">
                          <a:solidFill>
                            <a:srgbClr val="000000"/>
                          </a:solidFill>
                          <a:effectLst/>
                          <a:latin typeface="Times New Roman" panose="02020603050405020304" pitchFamily="18" charset="0"/>
                          <a:cs typeface="Times New Roman" panose="02020603050405020304" pitchFamily="18" charset="0"/>
                        </a:rPr>
                        <a:t>Bioalimentar</a:t>
                      </a:r>
                      <a:r>
                        <a:rPr lang="es-ES" sz="16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tc>
                <a:extLst>
                  <a:ext uri="{0D108BD9-81ED-4DB2-BD59-A6C34878D82A}">
                    <a16:rowId xmlns:a16="http://schemas.microsoft.com/office/drawing/2014/main" val="10001"/>
                  </a:ext>
                </a:extLst>
              </a:tr>
              <a:tr h="519937">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Carbonato de Calcio</a:t>
                      </a:r>
                    </a:p>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Plástico Negro 3*12</a:t>
                      </a:r>
                    </a:p>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Lona </a:t>
                      </a:r>
                      <a:r>
                        <a:rPr lang="es-ES" sz="1600" b="0" i="0" u="none" strike="noStrike" dirty="0" err="1">
                          <a:solidFill>
                            <a:srgbClr val="000000"/>
                          </a:solidFill>
                          <a:effectLst/>
                          <a:latin typeface="Times New Roman" panose="02020603050405020304" pitchFamily="18" charset="0"/>
                          <a:cs typeface="Times New Roman" panose="02020603050405020304" pitchFamily="18" charset="0"/>
                        </a:rPr>
                        <a:t>plastica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27 Focos LED</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5 </a:t>
                      </a:r>
                      <a:r>
                        <a:rPr lang="es-ES" sz="1600" b="0" i="0" u="none" strike="noStrike" dirty="0" err="1">
                          <a:solidFill>
                            <a:srgbClr val="000000"/>
                          </a:solidFill>
                          <a:effectLst/>
                          <a:latin typeface="Times New Roman" panose="02020603050405020304" pitchFamily="18" charset="0"/>
                          <a:cs typeface="Times New Roman" panose="02020603050405020304" pitchFamily="18" charset="0"/>
                        </a:rPr>
                        <a:t>Vitamix</a:t>
                      </a:r>
                      <a:r>
                        <a:rPr lang="es-ES" sz="1600" b="0" i="0" u="none" strike="noStrike" dirty="0">
                          <a:solidFill>
                            <a:srgbClr val="000000"/>
                          </a:solidFill>
                          <a:effectLst/>
                          <a:latin typeface="Times New Roman" panose="02020603050405020304" pitchFamily="18" charset="0"/>
                          <a:cs typeface="Times New Roman" panose="02020603050405020304" pitchFamily="18" charset="0"/>
                        </a:rPr>
                        <a:t> reforzado</a:t>
                      </a:r>
                    </a:p>
                  </a:txBody>
                  <a:tcPr marL="9525" marR="9525" marT="9525" marB="0" anchor="ctr"/>
                </a:tc>
                <a:extLst>
                  <a:ext uri="{0D108BD9-81ED-4DB2-BD59-A6C34878D82A}">
                    <a16:rowId xmlns:a16="http://schemas.microsoft.com/office/drawing/2014/main" val="10002"/>
                  </a:ext>
                </a:extLst>
              </a:tr>
              <a:tr h="623962">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Malla metálica</a:t>
                      </a:r>
                    </a:p>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Tubos metálicos cuadrados ¾</a:t>
                      </a:r>
                    </a:p>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3 Rollos de alambre </a:t>
                      </a:r>
                    </a:p>
                  </a:txBody>
                  <a:tcPr marL="9525" marR="9525" marT="9525" marB="0" anchor="ctr"/>
                </a:tc>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2 Rollo de Cable 12</a:t>
                      </a:r>
                    </a:p>
                  </a:txBody>
                  <a:tcPr marL="9525" marR="9525" marT="9525" marB="0" anchor="ctr"/>
                </a:tc>
                <a:tc>
                  <a:txBody>
                    <a:bodyPr/>
                    <a:lstStyle/>
                    <a:p>
                      <a:pPr algn="ctr" fontAlgn="ctr"/>
                      <a:r>
                        <a:rPr lang="pt-BR" sz="1600" b="0" i="0" u="none" strike="noStrike" dirty="0">
                          <a:solidFill>
                            <a:srgbClr val="000000"/>
                          </a:solidFill>
                          <a:effectLst/>
                          <a:latin typeface="Times New Roman" panose="02020603050405020304" pitchFamily="18" charset="0"/>
                          <a:cs typeface="Times New Roman" panose="02020603050405020304" pitchFamily="18" charset="0"/>
                        </a:rPr>
                        <a:t>Piperazina</a:t>
                      </a:r>
                    </a:p>
                  </a:txBody>
                  <a:tcPr marL="9525" marR="9525" marT="9525" marB="0" anchor="ctr"/>
                </a:tc>
                <a:extLst>
                  <a:ext uri="{0D108BD9-81ED-4DB2-BD59-A6C34878D82A}">
                    <a16:rowId xmlns:a16="http://schemas.microsoft.com/office/drawing/2014/main" val="10003"/>
                  </a:ext>
                </a:extLst>
              </a:tr>
              <a:tr h="277124">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Bebederos de copa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27 boquillas</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b="1" i="0" u="none" strike="noStrike" dirty="0">
                          <a:solidFill>
                            <a:srgbClr val="000000"/>
                          </a:solidFill>
                          <a:effectLst/>
                          <a:latin typeface="Times New Roman" panose="02020603050405020304" pitchFamily="18" charset="0"/>
                          <a:cs typeface="Times New Roman" panose="02020603050405020304" pitchFamily="18" charset="0"/>
                        </a:rPr>
                        <a:t>Biológico </a:t>
                      </a:r>
                    </a:p>
                  </a:txBody>
                  <a:tcPr marL="9525" marR="9525" marT="9525" marB="0" anchor="ctr"/>
                </a:tc>
                <a:extLst>
                  <a:ext uri="{0D108BD9-81ED-4DB2-BD59-A6C34878D82A}">
                    <a16:rowId xmlns:a16="http://schemas.microsoft.com/office/drawing/2014/main" val="10004"/>
                  </a:ext>
                </a:extLst>
              </a:tr>
              <a:tr h="277124">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Tanque (100 L)</a:t>
                      </a:r>
                    </a:p>
                  </a:txBody>
                  <a:tcPr marL="9525" marR="9525" marT="9525" marB="0" anchor="ctr"/>
                </a:tc>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Caja de </a:t>
                      </a:r>
                      <a:r>
                        <a:rPr lang="es-ES" sz="1600" u="none" strike="noStrike" dirty="0" err="1">
                          <a:effectLst/>
                          <a:latin typeface="Times New Roman" panose="02020603050405020304" pitchFamily="18" charset="0"/>
                          <a:cs typeface="Times New Roman" panose="02020603050405020304" pitchFamily="18" charset="0"/>
                        </a:rPr>
                        <a:t>breakers</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b="0" i="0" u="none" strike="noStrike" dirty="0">
                          <a:solidFill>
                            <a:srgbClr val="000000"/>
                          </a:solidFill>
                          <a:effectLst/>
                          <a:latin typeface="Times New Roman" panose="02020603050405020304" pitchFamily="18" charset="0"/>
                          <a:cs typeface="Times New Roman" panose="02020603050405020304" pitchFamily="18" charset="0"/>
                        </a:rPr>
                        <a:t>486 Codornices </a:t>
                      </a:r>
                    </a:p>
                  </a:txBody>
                  <a:tcPr marL="9525" marR="9525" marT="9525" marB="0" anchor="ctr"/>
                </a:tc>
                <a:extLst>
                  <a:ext uri="{0D108BD9-81ED-4DB2-BD59-A6C34878D82A}">
                    <a16:rowId xmlns:a16="http://schemas.microsoft.com/office/drawing/2014/main" val="10005"/>
                  </a:ext>
                </a:extLst>
              </a:tr>
              <a:tr h="277124">
                <a:tc>
                  <a:txBody>
                    <a:bodyPr/>
                    <a:lstStyle/>
                    <a:p>
                      <a:pPr algn="ctr" fontAlgn="ctr"/>
                      <a:r>
                        <a:rPr lang="es-ES" sz="1600" u="none" strike="noStrike" dirty="0">
                          <a:effectLst/>
                          <a:latin typeface="Times New Roman" panose="02020603050405020304" pitchFamily="18" charset="0"/>
                          <a:cs typeface="Times New Roman" panose="02020603050405020304" pitchFamily="18" charset="0"/>
                        </a:rPr>
                        <a:t>Cámara fotográfica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s-ES" sz="1600" u="none" strike="noStrike">
                          <a:effectLst/>
                          <a:latin typeface="Times New Roman" panose="02020603050405020304" pitchFamily="18" charset="0"/>
                          <a:cs typeface="Times New Roman" panose="02020603050405020304" pitchFamily="18" charset="0"/>
                        </a:rPr>
                        <a:t>Balanza gramera </a:t>
                      </a:r>
                      <a:endParaRPr lang="es-E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342471">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ES" sz="1600" b="0" i="0" u="none" strike="noStrike" dirty="0" err="1">
                          <a:solidFill>
                            <a:srgbClr val="000000"/>
                          </a:solidFill>
                          <a:effectLst/>
                          <a:latin typeface="Times New Roman" panose="02020603050405020304" pitchFamily="18" charset="0"/>
                          <a:cs typeface="Times New Roman" panose="02020603050405020304" pitchFamily="18" charset="0"/>
                        </a:rPr>
                        <a:t>Timer</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es-ES" sz="1600" b="0" i="0" u="none" strike="noStrike" dirty="0">
                          <a:solidFill>
                            <a:srgbClr val="000000"/>
                          </a:solidFill>
                          <a:effectLst/>
                          <a:latin typeface="Times New Roman" panose="02020603050405020304" pitchFamily="18" charset="0"/>
                          <a:cs typeface="Times New Roman" panose="02020603050405020304" pitchFamily="18" charset="0"/>
                        </a:rPr>
                        <a:t>Calibrador</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600" u="none" strike="noStrike" dirty="0">
                          <a:effectLst/>
                          <a:latin typeface="Times New Roman" panose="02020603050405020304" pitchFamily="18" charset="0"/>
                          <a:cs typeface="Times New Roman" panose="02020603050405020304" pitchFamily="18" charset="0"/>
                        </a:rPr>
                        <a:t>Material de oficina</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r>
                        <a:rPr lang="es-ES" sz="1600" b="0" i="0" u="none" strike="noStrike" dirty="0" err="1">
                          <a:solidFill>
                            <a:srgbClr val="000000"/>
                          </a:solidFill>
                          <a:effectLst/>
                          <a:latin typeface="Times New Roman" panose="02020603050405020304" pitchFamily="18" charset="0"/>
                          <a:cs typeface="Times New Roman" panose="02020603050405020304" pitchFamily="18" charset="0"/>
                        </a:rPr>
                        <a:t>Luxometro</a:t>
                      </a: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endParaRPr lang="es-E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r h="296027">
                <a:tc>
                  <a:txBody>
                    <a:bodyPr/>
                    <a:lstStyle/>
                    <a:p>
                      <a:pPr algn="ctr" fontAlgn="ct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s-E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l" fontAlgn="b"/>
                      <a:r>
                        <a:rPr lang="es-ES" sz="1400" u="none" strike="noStrike" dirty="0">
                          <a:effectLst/>
                          <a:latin typeface="Times New Roman" panose="02020603050405020304" pitchFamily="18" charset="0"/>
                          <a:cs typeface="Times New Roman" panose="02020603050405020304" pitchFamily="18" charset="0"/>
                        </a:rPr>
                        <a:t> </a:t>
                      </a:r>
                      <a:endParaRPr lang="es-E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8"/>
                  </a:ext>
                </a:extLst>
              </a:tr>
            </a:tbl>
          </a:graphicData>
        </a:graphic>
      </p:graphicFrame>
      <p:sp>
        <p:nvSpPr>
          <p:cNvPr id="5" name="Título 1">
            <a:extLst>
              <a:ext uri="{FF2B5EF4-FFF2-40B4-BE49-F238E27FC236}">
                <a16:creationId xmlns:a16="http://schemas.microsoft.com/office/drawing/2014/main" id="{9C0D13C3-0396-409C-91EE-131032C088E7}"/>
              </a:ext>
            </a:extLst>
          </p:cNvPr>
          <p:cNvSpPr>
            <a:spLocks noGrp="1"/>
          </p:cNvSpPr>
          <p:nvPr>
            <p:ph type="title"/>
          </p:nvPr>
        </p:nvSpPr>
        <p:spPr>
          <a:xfrm>
            <a:off x="1484310" y="489045"/>
            <a:ext cx="10018713" cy="718781"/>
          </a:xfrm>
        </p:spPr>
        <p:txBody>
          <a:bodyPr/>
          <a:lstStyle/>
          <a:p>
            <a:r>
              <a:rPr lang="es-EC" b="1" dirty="0">
                <a:effectLst>
                  <a:outerShdw blurRad="38100" dist="38100" dir="2700000" algn="tl">
                    <a:srgbClr val="000000">
                      <a:alpha val="43137"/>
                    </a:srgbClr>
                  </a:outerShdw>
                </a:effectLst>
              </a:rPr>
              <a:t>MATERIALES Y METODOS</a:t>
            </a:r>
            <a:endParaRPr lang="es-419" b="1" dirty="0">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id="{98BAA7C1-C933-43D6-92A5-DE7478D21B9C}"/>
              </a:ext>
            </a:extLst>
          </p:cNvPr>
          <p:cNvSpPr txBox="1"/>
          <p:nvPr/>
        </p:nvSpPr>
        <p:spPr>
          <a:xfrm>
            <a:off x="2490237" y="1624099"/>
            <a:ext cx="6104586" cy="369332"/>
          </a:xfrm>
          <a:prstGeom prst="rect">
            <a:avLst/>
          </a:prstGeom>
          <a:noFill/>
        </p:spPr>
        <p:txBody>
          <a:bodyPr wrap="square" rtlCol="0">
            <a:spAutoFit/>
          </a:bodyPr>
          <a:lstStyle/>
          <a:p>
            <a:r>
              <a:rPr lang="es-ES" dirty="0">
                <a:latin typeface="Times New Roman" panose="02020603050405020304" pitchFamily="18" charset="0"/>
                <a:cs typeface="Times New Roman" panose="02020603050405020304" pitchFamily="18" charset="0"/>
              </a:rPr>
              <a:t>Cuadro 1.    Materiales e insumos</a:t>
            </a:r>
          </a:p>
        </p:txBody>
      </p:sp>
    </p:spTree>
    <p:extLst>
      <p:ext uri="{BB962C8B-B14F-4D97-AF65-F5344CB8AC3E}">
        <p14:creationId xmlns:p14="http://schemas.microsoft.com/office/powerpoint/2010/main" val="128525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1B80071-58A0-4365-B008-BD9A5D1C331A}"/>
              </a:ext>
            </a:extLst>
          </p:cNvPr>
          <p:cNvSpPr txBox="1">
            <a:spLocks/>
          </p:cNvSpPr>
          <p:nvPr/>
        </p:nvSpPr>
        <p:spPr>
          <a:xfrm>
            <a:off x="1484310" y="151680"/>
            <a:ext cx="10018713" cy="71878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a:effectLst>
                  <a:outerShdw blurRad="38100" dist="38100" dir="2700000" algn="tl">
                    <a:srgbClr val="000000">
                      <a:alpha val="43137"/>
                    </a:srgbClr>
                  </a:outerShdw>
                </a:effectLst>
              </a:rPr>
              <a:t>MATERIALES Y METODOS</a:t>
            </a:r>
            <a:endParaRPr lang="es-419" b="1" dirty="0">
              <a:effectLst>
                <a:outerShdw blurRad="38100" dist="38100" dir="2700000" algn="tl">
                  <a:srgbClr val="000000">
                    <a:alpha val="43137"/>
                  </a:srgbClr>
                </a:outerShdw>
              </a:effectLst>
            </a:endParaRPr>
          </a:p>
        </p:txBody>
      </p:sp>
      <p:sp>
        <p:nvSpPr>
          <p:cNvPr id="5" name="Rectángulo redondeado 9">
            <a:extLst>
              <a:ext uri="{FF2B5EF4-FFF2-40B4-BE49-F238E27FC236}">
                <a16:creationId xmlns:a16="http://schemas.microsoft.com/office/drawing/2014/main" id="{24C30507-BFEA-45A9-B062-A6212ED7CB27}"/>
              </a:ext>
            </a:extLst>
          </p:cNvPr>
          <p:cNvSpPr/>
          <p:nvPr/>
        </p:nvSpPr>
        <p:spPr>
          <a:xfrm>
            <a:off x="1698634" y="1184072"/>
            <a:ext cx="3155929" cy="419538"/>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S" u="sng" dirty="0">
                <a:effectLst>
                  <a:outerShdw blurRad="38100" dist="38100" dir="2700000" algn="tl">
                    <a:srgbClr val="000000">
                      <a:alpha val="43137"/>
                    </a:srgbClr>
                  </a:outerShdw>
                </a:effectLst>
              </a:rPr>
              <a:t>FACTOR A PROBAR</a:t>
            </a:r>
            <a:endParaRPr lang="en-US" u="sng" dirty="0">
              <a:effectLst>
                <a:outerShdw blurRad="38100" dist="38100" dir="2700000" algn="tl">
                  <a:srgbClr val="000000">
                    <a:alpha val="43137"/>
                  </a:srgbClr>
                </a:outerShdw>
              </a:effectLst>
            </a:endParaRPr>
          </a:p>
        </p:txBody>
      </p:sp>
      <p:sp>
        <p:nvSpPr>
          <p:cNvPr id="6" name="Rectángulo 5">
            <a:extLst>
              <a:ext uri="{FF2B5EF4-FFF2-40B4-BE49-F238E27FC236}">
                <a16:creationId xmlns:a16="http://schemas.microsoft.com/office/drawing/2014/main" id="{9A26DFEF-0B88-4046-BBC9-84A0C3243C7F}"/>
              </a:ext>
            </a:extLst>
          </p:cNvPr>
          <p:cNvSpPr/>
          <p:nvPr/>
        </p:nvSpPr>
        <p:spPr>
          <a:xfrm>
            <a:off x="1077920" y="1909222"/>
            <a:ext cx="4567451" cy="923330"/>
          </a:xfrm>
          <a:prstGeom prst="rect">
            <a:avLst/>
          </a:prstGeom>
        </p:spPr>
        <p:txBody>
          <a:bodyPr wrap="square">
            <a:spAutoFit/>
          </a:bodyPr>
          <a:lstStyle/>
          <a:p>
            <a:pPr algn="ctr"/>
            <a:r>
              <a:rPr lang="es-ES" dirty="0">
                <a:effectLst>
                  <a:outerShdw blurRad="38100" dist="38100" dir="2700000" algn="tl">
                    <a:srgbClr val="000000">
                      <a:alpha val="43137"/>
                    </a:srgbClr>
                  </a:outerShdw>
                </a:effectLst>
                <a:ea typeface="Calibri" panose="020F0502020204030204" pitchFamily="34" charset="0"/>
              </a:rPr>
              <a:t>El factor que se probó fue  el efecto de tres colores de luz (blanca, azul y verde) frente a tres intensidades (12,14 y 16 lux).</a:t>
            </a:r>
            <a:endParaRPr lang="es-419"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E49269C9-0989-4515-9901-A4367A64D99B}"/>
              </a:ext>
            </a:extLst>
          </p:cNvPr>
          <p:cNvSpPr/>
          <p:nvPr/>
        </p:nvSpPr>
        <p:spPr>
          <a:xfrm>
            <a:off x="1077920" y="2879976"/>
            <a:ext cx="4512774" cy="369332"/>
          </a:xfrm>
          <a:prstGeom prst="rect">
            <a:avLst/>
          </a:prstGeom>
        </p:spPr>
        <p:txBody>
          <a:bodyPr wrap="none">
            <a:spAutoFit/>
          </a:bodyPr>
          <a:lstStyle/>
          <a:p>
            <a:pPr>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Cuadro 1.	  Factores y niveles de investigación </a:t>
            </a:r>
            <a:endParaRPr lang="es-419" sz="11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a 9">
            <a:extLst>
              <a:ext uri="{FF2B5EF4-FFF2-40B4-BE49-F238E27FC236}">
                <a16:creationId xmlns:a16="http://schemas.microsoft.com/office/drawing/2014/main" id="{D37E27CB-7C93-4C60-B0B5-EB96D39F4788}"/>
              </a:ext>
            </a:extLst>
          </p:cNvPr>
          <p:cNvGraphicFramePr>
            <a:graphicFrameLocks noGrp="1"/>
          </p:cNvGraphicFramePr>
          <p:nvPr>
            <p:extLst>
              <p:ext uri="{D42A27DB-BD31-4B8C-83A1-F6EECF244321}">
                <p14:modId xmlns:p14="http://schemas.microsoft.com/office/powerpoint/2010/main" val="1819948974"/>
              </p:ext>
            </p:extLst>
          </p:nvPr>
        </p:nvGraphicFramePr>
        <p:xfrm>
          <a:off x="1698634" y="3284590"/>
          <a:ext cx="2818775" cy="1464050"/>
        </p:xfrm>
        <a:graphic>
          <a:graphicData uri="http://schemas.openxmlformats.org/drawingml/2006/table">
            <a:tbl>
              <a:tblPr firstRow="1" firstCol="1" bandRow="1"/>
              <a:tblGrid>
                <a:gridCol w="1076087">
                  <a:extLst>
                    <a:ext uri="{9D8B030D-6E8A-4147-A177-3AD203B41FA5}">
                      <a16:colId xmlns:a16="http://schemas.microsoft.com/office/drawing/2014/main" val="2517422945"/>
                    </a:ext>
                  </a:extLst>
                </a:gridCol>
                <a:gridCol w="666601">
                  <a:extLst>
                    <a:ext uri="{9D8B030D-6E8A-4147-A177-3AD203B41FA5}">
                      <a16:colId xmlns:a16="http://schemas.microsoft.com/office/drawing/2014/main" val="2116496767"/>
                    </a:ext>
                  </a:extLst>
                </a:gridCol>
                <a:gridCol w="1076087">
                  <a:extLst>
                    <a:ext uri="{9D8B030D-6E8A-4147-A177-3AD203B41FA5}">
                      <a16:colId xmlns:a16="http://schemas.microsoft.com/office/drawing/2014/main" val="3019485841"/>
                    </a:ext>
                  </a:extLst>
                </a:gridCol>
              </a:tblGrid>
              <a:tr h="209150">
                <a:tc gridSpan="2">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Factor</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419"/>
                    </a:p>
                  </a:txBody>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Niveles</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348931"/>
                  </a:ext>
                </a:extLst>
              </a:tr>
              <a:tr h="209150">
                <a:tc rowSpan="3">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 de Luz </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Luz blanca</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41482134"/>
                  </a:ext>
                </a:extLst>
              </a:tr>
              <a:tr h="209150">
                <a:tc vMerge="1">
                  <a:txBody>
                    <a:bodyPr/>
                    <a:lstStyle/>
                    <a:p>
                      <a:endParaRPr lang="es-419"/>
                    </a:p>
                  </a:txBody>
                  <a:tcPr/>
                </a:tc>
                <a:tc vMerge="1">
                  <a:txBody>
                    <a:bodyPr/>
                    <a:lstStyle/>
                    <a:p>
                      <a:endParaRPr lang="es-419"/>
                    </a:p>
                  </a:txBody>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 Luz verde</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735491763"/>
                  </a:ext>
                </a:extLst>
              </a:tr>
              <a:tr h="209150">
                <a:tc vMerge="1">
                  <a:txBody>
                    <a:bodyPr/>
                    <a:lstStyle/>
                    <a:p>
                      <a:endParaRPr lang="es-419"/>
                    </a:p>
                  </a:txBody>
                  <a:tcPr/>
                </a:tc>
                <a:tc vMerge="1">
                  <a:txBody>
                    <a:bodyPr/>
                    <a:lstStyle/>
                    <a:p>
                      <a:endParaRPr lang="es-419"/>
                    </a:p>
                  </a:txBody>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 Luz azul</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5548399"/>
                  </a:ext>
                </a:extLst>
              </a:tr>
              <a:tr h="209150">
                <a:tc rowSpan="3">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i1= 12 lux</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65829283"/>
                  </a:ext>
                </a:extLst>
              </a:tr>
              <a:tr h="209150">
                <a:tc vMerge="1">
                  <a:txBody>
                    <a:bodyPr/>
                    <a:lstStyle/>
                    <a:p>
                      <a:endParaRPr lang="es-419"/>
                    </a:p>
                  </a:txBody>
                  <a:tcPr/>
                </a:tc>
                <a:tc vMerge="1">
                  <a:txBody>
                    <a:bodyPr/>
                    <a:lstStyle/>
                    <a:p>
                      <a:endParaRPr lang="es-419"/>
                    </a:p>
                  </a:txBody>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i2= 14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005267826"/>
                  </a:ext>
                </a:extLst>
              </a:tr>
              <a:tr h="209150">
                <a:tc vMerge="1">
                  <a:txBody>
                    <a:bodyPr/>
                    <a:lstStyle/>
                    <a:p>
                      <a:endParaRPr lang="es-419"/>
                    </a:p>
                  </a:txBody>
                  <a:tcPr/>
                </a:tc>
                <a:tc vMerge="1">
                  <a:txBody>
                    <a:bodyPr/>
                    <a:lstStyle/>
                    <a:p>
                      <a:endParaRPr lang="es-419"/>
                    </a:p>
                  </a:txBody>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i3= 16 lux</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5503495"/>
                  </a:ext>
                </a:extLst>
              </a:tr>
            </a:tbl>
          </a:graphicData>
        </a:graphic>
      </p:graphicFrame>
      <p:sp>
        <p:nvSpPr>
          <p:cNvPr id="11" name="Rectángulo redondeado 11">
            <a:extLst>
              <a:ext uri="{FF2B5EF4-FFF2-40B4-BE49-F238E27FC236}">
                <a16:creationId xmlns:a16="http://schemas.microsoft.com/office/drawing/2014/main" id="{1FCC6263-9326-4F47-A1B8-F4AC655FEA54}"/>
              </a:ext>
            </a:extLst>
          </p:cNvPr>
          <p:cNvSpPr/>
          <p:nvPr/>
        </p:nvSpPr>
        <p:spPr>
          <a:xfrm>
            <a:off x="1484308" y="4843489"/>
            <a:ext cx="3155929" cy="465492"/>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S" u="sng" dirty="0">
                <a:effectLst>
                  <a:outerShdw blurRad="38100" dist="38100" dir="2700000" algn="tl">
                    <a:srgbClr val="000000">
                      <a:alpha val="43137"/>
                    </a:srgbClr>
                  </a:outerShdw>
                </a:effectLst>
              </a:rPr>
              <a:t>TIPO DE DISEÑO</a:t>
            </a:r>
            <a:endParaRPr lang="en-US" u="sng" dirty="0">
              <a:effectLst>
                <a:outerShdw blurRad="38100" dist="38100" dir="2700000" algn="tl">
                  <a:srgbClr val="000000">
                    <a:alpha val="43137"/>
                  </a:srgbClr>
                </a:outerShdw>
              </a:effectLst>
            </a:endParaRPr>
          </a:p>
        </p:txBody>
      </p:sp>
      <p:sp>
        <p:nvSpPr>
          <p:cNvPr id="12" name="Rectángulo redondeado 12">
            <a:extLst>
              <a:ext uri="{FF2B5EF4-FFF2-40B4-BE49-F238E27FC236}">
                <a16:creationId xmlns:a16="http://schemas.microsoft.com/office/drawing/2014/main" id="{82453B1D-9D21-4883-8218-E7EA6C6817B6}"/>
              </a:ext>
            </a:extLst>
          </p:cNvPr>
          <p:cNvSpPr/>
          <p:nvPr/>
        </p:nvSpPr>
        <p:spPr>
          <a:xfrm>
            <a:off x="1077920" y="5474944"/>
            <a:ext cx="4109923" cy="1013465"/>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Diseño Bifactorial en Bloque Dividido (DBCA+A*B) </a:t>
            </a:r>
          </a:p>
          <a:p>
            <a:pPr algn="ctr"/>
            <a:r>
              <a:rPr lang="es-EC" dirty="0"/>
              <a:t>Prueba de </a:t>
            </a:r>
            <a:r>
              <a:rPr lang="es-EC" dirty="0" err="1"/>
              <a:t>Tukey</a:t>
            </a:r>
            <a:r>
              <a:rPr lang="es-EC" dirty="0"/>
              <a:t> al 5%</a:t>
            </a:r>
            <a:endParaRPr lang="en-US" dirty="0"/>
          </a:p>
        </p:txBody>
      </p:sp>
      <p:sp>
        <p:nvSpPr>
          <p:cNvPr id="13" name="Rectángulo redondeado 10">
            <a:extLst>
              <a:ext uri="{FF2B5EF4-FFF2-40B4-BE49-F238E27FC236}">
                <a16:creationId xmlns:a16="http://schemas.microsoft.com/office/drawing/2014/main" id="{6F0F44C4-D839-433B-A61D-3295036A78EA}"/>
              </a:ext>
            </a:extLst>
          </p:cNvPr>
          <p:cNvSpPr/>
          <p:nvPr/>
        </p:nvSpPr>
        <p:spPr>
          <a:xfrm>
            <a:off x="7865663" y="1184074"/>
            <a:ext cx="2734940" cy="419535"/>
          </a:xfrm>
          <a:prstGeom prst="roundRect">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es-ES" u="sng" dirty="0">
                <a:effectLst>
                  <a:outerShdw blurRad="38100" dist="38100" dir="2700000" algn="tl">
                    <a:srgbClr val="000000">
                      <a:alpha val="43137"/>
                    </a:srgbClr>
                  </a:outerShdw>
                </a:effectLst>
              </a:rPr>
              <a:t>TRATAMIENTOS</a:t>
            </a:r>
            <a:endParaRPr lang="en-US" u="sng"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42754FE4-611F-437C-ADCB-27EB9E6EB99E}"/>
              </a:ext>
            </a:extLst>
          </p:cNvPr>
          <p:cNvSpPr/>
          <p:nvPr/>
        </p:nvSpPr>
        <p:spPr>
          <a:xfrm>
            <a:off x="7220402" y="1807000"/>
            <a:ext cx="4200189" cy="338554"/>
          </a:xfrm>
          <a:prstGeom prst="rect">
            <a:avLst/>
          </a:prstGeom>
        </p:spPr>
        <p:txBody>
          <a:bodyPr wrap="none">
            <a:spAutoFit/>
          </a:bodyPr>
          <a:lstStyle/>
          <a:p>
            <a:pPr>
              <a:spcAft>
                <a:spcPts val="1000"/>
              </a:spcAft>
            </a:pPr>
            <a:r>
              <a:rPr lang="es-EC" sz="1600" dirty="0">
                <a:ea typeface="Calibri" panose="020F0502020204030204" pitchFamily="34" charset="0"/>
                <a:cs typeface="Times New Roman" panose="02020603050405020304" pitchFamily="18" charset="0"/>
              </a:rPr>
              <a:t>Cuadro 2</a:t>
            </a:r>
            <a:r>
              <a:rPr lang="es-ES" sz="1600" dirty="0">
                <a:ea typeface="Times New Roman" panose="02020603050405020304" pitchFamily="18" charset="0"/>
                <a:cs typeface="Times New Roman" panose="02020603050405020304" pitchFamily="18" charset="0"/>
              </a:rPr>
              <a:t>.</a:t>
            </a:r>
            <a:r>
              <a:rPr lang="es-ES" sz="1600" i="1" dirty="0">
                <a:ea typeface="Times New Roman" panose="02020603050405020304" pitchFamily="18" charset="0"/>
                <a:cs typeface="Times New Roman" panose="02020603050405020304" pitchFamily="18" charset="0"/>
              </a:rPr>
              <a:t>	    </a:t>
            </a:r>
            <a:r>
              <a:rPr lang="es-ES" sz="1600" dirty="0">
                <a:ea typeface="Times New Roman" panose="02020603050405020304" pitchFamily="18" charset="0"/>
                <a:cs typeface="Times New Roman" panose="02020603050405020304" pitchFamily="18" charset="0"/>
              </a:rPr>
              <a:t>Descripción de los tratamientos</a:t>
            </a:r>
            <a:endParaRPr lang="es-419" sz="1050" i="1" dirty="0">
              <a:effectLst/>
              <a:ea typeface="Calibri" panose="020F0502020204030204" pitchFamily="34" charset="0"/>
              <a:cs typeface="Times New Roman" panose="02020603050405020304" pitchFamily="18" charset="0"/>
            </a:endParaRPr>
          </a:p>
        </p:txBody>
      </p:sp>
      <p:graphicFrame>
        <p:nvGraphicFramePr>
          <p:cNvPr id="16" name="Tabla 15">
            <a:extLst>
              <a:ext uri="{FF2B5EF4-FFF2-40B4-BE49-F238E27FC236}">
                <a16:creationId xmlns:a16="http://schemas.microsoft.com/office/drawing/2014/main" id="{9141786B-1E4E-4201-A91E-A765DFA6F201}"/>
              </a:ext>
            </a:extLst>
          </p:cNvPr>
          <p:cNvGraphicFramePr>
            <a:graphicFrameLocks noGrp="1"/>
          </p:cNvGraphicFramePr>
          <p:nvPr>
            <p:extLst>
              <p:ext uri="{D42A27DB-BD31-4B8C-83A1-F6EECF244321}">
                <p14:modId xmlns:p14="http://schemas.microsoft.com/office/powerpoint/2010/main" val="3853490520"/>
              </p:ext>
            </p:extLst>
          </p:nvPr>
        </p:nvGraphicFramePr>
        <p:xfrm>
          <a:off x="7055894" y="2274501"/>
          <a:ext cx="4277187" cy="2979890"/>
        </p:xfrm>
        <a:graphic>
          <a:graphicData uri="http://schemas.openxmlformats.org/drawingml/2006/table">
            <a:tbl>
              <a:tblPr firstRow="1" firstCol="1" bandRow="1"/>
              <a:tblGrid>
                <a:gridCol w="963075">
                  <a:extLst>
                    <a:ext uri="{9D8B030D-6E8A-4147-A177-3AD203B41FA5}">
                      <a16:colId xmlns:a16="http://schemas.microsoft.com/office/drawing/2014/main" val="2237584103"/>
                    </a:ext>
                  </a:extLst>
                </a:gridCol>
                <a:gridCol w="863935">
                  <a:extLst>
                    <a:ext uri="{9D8B030D-6E8A-4147-A177-3AD203B41FA5}">
                      <a16:colId xmlns:a16="http://schemas.microsoft.com/office/drawing/2014/main" val="1075545188"/>
                    </a:ext>
                  </a:extLst>
                </a:gridCol>
                <a:gridCol w="2450177">
                  <a:extLst>
                    <a:ext uri="{9D8B030D-6E8A-4147-A177-3AD203B41FA5}">
                      <a16:colId xmlns:a16="http://schemas.microsoft.com/office/drawing/2014/main" val="1672354753"/>
                    </a:ext>
                  </a:extLst>
                </a:gridCol>
              </a:tblGrid>
              <a:tr h="297989">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Tratamientos</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Código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111308"/>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Blanca + Luminosidad 12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6903174"/>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Blanca + Luminosidad 14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2462399212"/>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Blanca + Luminosidad 16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4237063816"/>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Verde + Luminosidad 12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1821784477"/>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Verde + Luminosidad 14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2584081056"/>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Verde + Luminosidad 16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773439879"/>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Azul + Luminosidad 12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527781913"/>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Azul + Luminosidad 14 lux</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a:noFill/>
                    </a:lnB>
                  </a:tcPr>
                </a:tc>
                <a:extLst>
                  <a:ext uri="{0D108BD9-81ED-4DB2-BD59-A6C34878D82A}">
                    <a16:rowId xmlns:a16="http://schemas.microsoft.com/office/drawing/2014/main" val="3761583550"/>
                  </a:ext>
                </a:extLst>
              </a:tr>
              <a:tr h="297989">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Luz Azul + Luminosidad 16 lux</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9525"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626951"/>
                  </a:ext>
                </a:extLst>
              </a:tr>
            </a:tbl>
          </a:graphicData>
        </a:graphic>
      </p:graphicFrame>
      <p:sp>
        <p:nvSpPr>
          <p:cNvPr id="17" name="Rectángulo redondeado 13">
            <a:extLst>
              <a:ext uri="{FF2B5EF4-FFF2-40B4-BE49-F238E27FC236}">
                <a16:creationId xmlns:a16="http://schemas.microsoft.com/office/drawing/2014/main" id="{9759758A-1588-42F5-813A-290FC44643BE}"/>
              </a:ext>
            </a:extLst>
          </p:cNvPr>
          <p:cNvSpPr/>
          <p:nvPr/>
        </p:nvSpPr>
        <p:spPr>
          <a:xfrm>
            <a:off x="6816635" y="5495416"/>
            <a:ext cx="4832995" cy="1132671"/>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just"/>
            <a:r>
              <a:rPr lang="es-EC" sz="1600" dirty="0"/>
              <a:t>La investigación se la realizó con 3 repeticiones.  </a:t>
            </a:r>
          </a:p>
          <a:p>
            <a:pPr algn="just"/>
            <a:r>
              <a:rPr lang="es-EC" sz="1600" dirty="0"/>
              <a:t>Se desarrollo a partir de los 35 días de edad de los animales hasta los 120 días de edad (12 semanas)</a:t>
            </a:r>
            <a:endParaRPr lang="en-US" sz="1600" dirty="0"/>
          </a:p>
        </p:txBody>
      </p:sp>
    </p:spTree>
    <p:extLst>
      <p:ext uri="{BB962C8B-B14F-4D97-AF65-F5344CB8AC3E}">
        <p14:creationId xmlns:p14="http://schemas.microsoft.com/office/powerpoint/2010/main" val="267583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6B5BB-FDCE-4651-8C06-C29FB9A596AF}"/>
              </a:ext>
            </a:extLst>
          </p:cNvPr>
          <p:cNvSpPr>
            <a:spLocks noGrp="1"/>
          </p:cNvSpPr>
          <p:nvPr>
            <p:ph type="title"/>
          </p:nvPr>
        </p:nvSpPr>
        <p:spPr>
          <a:xfrm>
            <a:off x="1592975" y="72433"/>
            <a:ext cx="10018713" cy="614799"/>
          </a:xfrm>
        </p:spPr>
        <p:txBody>
          <a:bodyPr>
            <a:normAutofit/>
          </a:bodyPr>
          <a:lstStyle/>
          <a:p>
            <a:r>
              <a:rPr lang="es-EC" sz="3200" b="1" dirty="0">
                <a:effectLst>
                  <a:outerShdw blurRad="38100" dist="38100" dir="2700000" algn="tl">
                    <a:srgbClr val="000000">
                      <a:alpha val="43137"/>
                    </a:srgbClr>
                  </a:outerShdw>
                </a:effectLst>
              </a:rPr>
              <a:t>CROQUIS DEL ENSAYO</a:t>
            </a:r>
            <a:endParaRPr lang="es-419" sz="3200" b="1" dirty="0">
              <a:effectLst>
                <a:outerShdw blurRad="38100" dist="38100" dir="2700000" algn="tl">
                  <a:srgbClr val="000000">
                    <a:alpha val="43137"/>
                  </a:srgbClr>
                </a:outerShdw>
              </a:effectLst>
            </a:endParaRPr>
          </a:p>
        </p:txBody>
      </p:sp>
      <p:graphicFrame>
        <p:nvGraphicFramePr>
          <p:cNvPr id="4" name="Tabla 3">
            <a:extLst>
              <a:ext uri="{FF2B5EF4-FFF2-40B4-BE49-F238E27FC236}">
                <a16:creationId xmlns:a16="http://schemas.microsoft.com/office/drawing/2014/main" id="{B45F5FAF-9043-4626-B1C1-F243C67FAF1D}"/>
              </a:ext>
            </a:extLst>
          </p:cNvPr>
          <p:cNvGraphicFramePr>
            <a:graphicFrameLocks noGrp="1"/>
          </p:cNvGraphicFramePr>
          <p:nvPr>
            <p:extLst>
              <p:ext uri="{D42A27DB-BD31-4B8C-83A1-F6EECF244321}">
                <p14:modId xmlns:p14="http://schemas.microsoft.com/office/powerpoint/2010/main" val="2514317945"/>
              </p:ext>
            </p:extLst>
          </p:nvPr>
        </p:nvGraphicFramePr>
        <p:xfrm>
          <a:off x="1791934" y="670089"/>
          <a:ext cx="2950212" cy="2035366"/>
        </p:xfrm>
        <a:graphic>
          <a:graphicData uri="http://schemas.openxmlformats.org/drawingml/2006/table">
            <a:tbl>
              <a:tblPr firstRow="1" firstCol="1" bandRow="1"/>
              <a:tblGrid>
                <a:gridCol w="347084">
                  <a:extLst>
                    <a:ext uri="{9D8B030D-6E8A-4147-A177-3AD203B41FA5}">
                      <a16:colId xmlns:a16="http://schemas.microsoft.com/office/drawing/2014/main" val="2777836764"/>
                    </a:ext>
                  </a:extLst>
                </a:gridCol>
                <a:gridCol w="650782">
                  <a:extLst>
                    <a:ext uri="{9D8B030D-6E8A-4147-A177-3AD203B41FA5}">
                      <a16:colId xmlns:a16="http://schemas.microsoft.com/office/drawing/2014/main" val="1410342301"/>
                    </a:ext>
                  </a:extLst>
                </a:gridCol>
                <a:gridCol w="650782">
                  <a:extLst>
                    <a:ext uri="{9D8B030D-6E8A-4147-A177-3AD203B41FA5}">
                      <a16:colId xmlns:a16="http://schemas.microsoft.com/office/drawing/2014/main" val="3614630277"/>
                    </a:ext>
                  </a:extLst>
                </a:gridCol>
                <a:gridCol w="650782">
                  <a:extLst>
                    <a:ext uri="{9D8B030D-6E8A-4147-A177-3AD203B41FA5}">
                      <a16:colId xmlns:a16="http://schemas.microsoft.com/office/drawing/2014/main" val="3950296968"/>
                    </a:ext>
                  </a:extLst>
                </a:gridCol>
                <a:gridCol w="650782">
                  <a:extLst>
                    <a:ext uri="{9D8B030D-6E8A-4147-A177-3AD203B41FA5}">
                      <a16:colId xmlns:a16="http://schemas.microsoft.com/office/drawing/2014/main" val="917033111"/>
                    </a:ext>
                  </a:extLst>
                </a:gridCol>
              </a:tblGrid>
              <a:tr h="190500">
                <a:tc>
                  <a:txBody>
                    <a:bodyPr/>
                    <a:lstStyle/>
                    <a:p>
                      <a:pPr>
                        <a:lnSpc>
                          <a:spcPct val="115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pPr>
                      <a:endParaRPr lang="es-419" sz="1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gridSpan="3">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39808737"/>
                  </a:ext>
                </a:extLst>
              </a:tr>
              <a:tr h="190500">
                <a:tc>
                  <a:txBody>
                    <a:bodyPr/>
                    <a:lstStyle/>
                    <a:p>
                      <a:pPr>
                        <a:lnSpc>
                          <a:spcPct val="115000"/>
                        </a:lnSpc>
                      </a:pPr>
                      <a:endParaRPr lang="es-419" sz="1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nSpc>
                          <a:spcPct val="115000"/>
                        </a:lnSpc>
                      </a:pPr>
                      <a:endParaRPr lang="es-419" sz="1100" dirty="0">
                        <a:effectLst/>
                        <a:latin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372368"/>
                  </a:ext>
                </a:extLst>
              </a:tr>
              <a:tr h="485775">
                <a:tc rowSpan="3">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24741"/>
                  </a:ext>
                </a:extLst>
              </a:tr>
              <a:tr h="581025">
                <a:tc vMerge="1">
                  <a:txBody>
                    <a:bodyPr/>
                    <a:lstStyle/>
                    <a:p>
                      <a:endParaRPr lang="es-419"/>
                    </a:p>
                  </a:txBody>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c2i1</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c2i2</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1651377"/>
                  </a:ext>
                </a:extLst>
              </a:tr>
              <a:tr h="581025">
                <a:tc vMerge="1">
                  <a:txBody>
                    <a:bodyPr/>
                    <a:lstStyle/>
                    <a:p>
                      <a:endParaRPr lang="es-419"/>
                    </a:p>
                  </a:txBody>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c3i2</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171662"/>
                  </a:ext>
                </a:extLst>
              </a:tr>
            </a:tbl>
          </a:graphicData>
        </a:graphic>
      </p:graphicFrame>
      <p:graphicFrame>
        <p:nvGraphicFramePr>
          <p:cNvPr id="7" name="Tabla 6">
            <a:extLst>
              <a:ext uri="{FF2B5EF4-FFF2-40B4-BE49-F238E27FC236}">
                <a16:creationId xmlns:a16="http://schemas.microsoft.com/office/drawing/2014/main" id="{0672BA97-8E3E-436E-981E-F22D927B3193}"/>
              </a:ext>
            </a:extLst>
          </p:cNvPr>
          <p:cNvGraphicFramePr>
            <a:graphicFrameLocks noGrp="1"/>
          </p:cNvGraphicFramePr>
          <p:nvPr>
            <p:extLst>
              <p:ext uri="{D42A27DB-BD31-4B8C-83A1-F6EECF244321}">
                <p14:modId xmlns:p14="http://schemas.microsoft.com/office/powerpoint/2010/main" val="3654088186"/>
              </p:ext>
            </p:extLst>
          </p:nvPr>
        </p:nvGraphicFramePr>
        <p:xfrm>
          <a:off x="4929054" y="733778"/>
          <a:ext cx="2950212" cy="1971675"/>
        </p:xfrm>
        <a:graphic>
          <a:graphicData uri="http://schemas.openxmlformats.org/drawingml/2006/table">
            <a:tbl>
              <a:tblPr firstRow="1" firstCol="1" bandRow="1"/>
              <a:tblGrid>
                <a:gridCol w="347084">
                  <a:extLst>
                    <a:ext uri="{9D8B030D-6E8A-4147-A177-3AD203B41FA5}">
                      <a16:colId xmlns:a16="http://schemas.microsoft.com/office/drawing/2014/main" val="1152329449"/>
                    </a:ext>
                  </a:extLst>
                </a:gridCol>
                <a:gridCol w="650782">
                  <a:extLst>
                    <a:ext uri="{9D8B030D-6E8A-4147-A177-3AD203B41FA5}">
                      <a16:colId xmlns:a16="http://schemas.microsoft.com/office/drawing/2014/main" val="1257093290"/>
                    </a:ext>
                  </a:extLst>
                </a:gridCol>
                <a:gridCol w="650782">
                  <a:extLst>
                    <a:ext uri="{9D8B030D-6E8A-4147-A177-3AD203B41FA5}">
                      <a16:colId xmlns:a16="http://schemas.microsoft.com/office/drawing/2014/main" val="2997258210"/>
                    </a:ext>
                  </a:extLst>
                </a:gridCol>
                <a:gridCol w="650782">
                  <a:extLst>
                    <a:ext uri="{9D8B030D-6E8A-4147-A177-3AD203B41FA5}">
                      <a16:colId xmlns:a16="http://schemas.microsoft.com/office/drawing/2014/main" val="1733167167"/>
                    </a:ext>
                  </a:extLst>
                </a:gridCol>
                <a:gridCol w="650782">
                  <a:extLst>
                    <a:ext uri="{9D8B030D-6E8A-4147-A177-3AD203B41FA5}">
                      <a16:colId xmlns:a16="http://schemas.microsoft.com/office/drawing/2014/main" val="75977321"/>
                    </a:ext>
                  </a:extLst>
                </a:gridCol>
              </a:tblGrid>
              <a:tr h="190500">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3">
                  <a:txBody>
                    <a:bodyPr/>
                    <a:lstStyle/>
                    <a:p>
                      <a:pPr algn="ctr">
                        <a:lnSpc>
                          <a:spcPct val="115000"/>
                        </a:lnSpc>
                        <a:spcAft>
                          <a:spcPts val="0"/>
                        </a:spcAft>
                      </a:pPr>
                      <a:r>
                        <a:rPr lang="es-EC" sz="1100" dirty="0">
                          <a:effectLst/>
                          <a:latin typeface="Calibri" panose="020F0502020204030204" pitchFamily="34" charset="0"/>
                          <a:ea typeface="Calibri" panose="020F0502020204030204" pitchFamily="34" charset="0"/>
                          <a:cs typeface="Times New Roman" panose="02020603050405020304" pitchFamily="18" charset="0"/>
                        </a:rPr>
                        <a:t>Intensidad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074343207"/>
                  </a:ext>
                </a:extLst>
              </a:tr>
              <a:tr h="333375">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31940"/>
                  </a:ext>
                </a:extLst>
              </a:tr>
              <a:tr h="428625">
                <a:tc rowSpan="3">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31118"/>
                  </a:ext>
                </a:extLst>
              </a:tr>
              <a:tr h="371475">
                <a:tc vMerge="1">
                  <a:txBody>
                    <a:bodyPr/>
                    <a:lstStyle/>
                    <a:p>
                      <a:endParaRPr lang="es-419"/>
                    </a:p>
                  </a:txBody>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638528"/>
                  </a:ext>
                </a:extLst>
              </a:tr>
              <a:tr h="647700">
                <a:tc vMerge="1">
                  <a:txBody>
                    <a:bodyPr/>
                    <a:lstStyle/>
                    <a:p>
                      <a:endParaRPr lang="es-419"/>
                    </a:p>
                  </a:txBody>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c3i1</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c3i2</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387057"/>
                  </a:ext>
                </a:extLst>
              </a:tr>
            </a:tbl>
          </a:graphicData>
        </a:graphic>
      </p:graphicFrame>
      <p:graphicFrame>
        <p:nvGraphicFramePr>
          <p:cNvPr id="9" name="Tabla 8">
            <a:extLst>
              <a:ext uri="{FF2B5EF4-FFF2-40B4-BE49-F238E27FC236}">
                <a16:creationId xmlns:a16="http://schemas.microsoft.com/office/drawing/2014/main" id="{1CA433B7-13E0-4961-8F20-47C15E67B352}"/>
              </a:ext>
            </a:extLst>
          </p:cNvPr>
          <p:cNvGraphicFramePr>
            <a:graphicFrameLocks noGrp="1"/>
          </p:cNvGraphicFramePr>
          <p:nvPr>
            <p:extLst>
              <p:ext uri="{D42A27DB-BD31-4B8C-83A1-F6EECF244321}">
                <p14:modId xmlns:p14="http://schemas.microsoft.com/office/powerpoint/2010/main" val="565696484"/>
              </p:ext>
            </p:extLst>
          </p:nvPr>
        </p:nvGraphicFramePr>
        <p:xfrm>
          <a:off x="8253083" y="829028"/>
          <a:ext cx="2946400" cy="1876425"/>
        </p:xfrm>
        <a:graphic>
          <a:graphicData uri="http://schemas.openxmlformats.org/drawingml/2006/table">
            <a:tbl>
              <a:tblPr firstRow="1" firstCol="1" bandRow="1"/>
              <a:tblGrid>
                <a:gridCol w="335056">
                  <a:extLst>
                    <a:ext uri="{9D8B030D-6E8A-4147-A177-3AD203B41FA5}">
                      <a16:colId xmlns:a16="http://schemas.microsoft.com/office/drawing/2014/main" val="1651162831"/>
                    </a:ext>
                  </a:extLst>
                </a:gridCol>
                <a:gridCol w="726653">
                  <a:extLst>
                    <a:ext uri="{9D8B030D-6E8A-4147-A177-3AD203B41FA5}">
                      <a16:colId xmlns:a16="http://schemas.microsoft.com/office/drawing/2014/main" val="577792472"/>
                    </a:ext>
                  </a:extLst>
                </a:gridCol>
                <a:gridCol w="726653">
                  <a:extLst>
                    <a:ext uri="{9D8B030D-6E8A-4147-A177-3AD203B41FA5}">
                      <a16:colId xmlns:a16="http://schemas.microsoft.com/office/drawing/2014/main" val="3347414882"/>
                    </a:ext>
                  </a:extLst>
                </a:gridCol>
                <a:gridCol w="579019">
                  <a:extLst>
                    <a:ext uri="{9D8B030D-6E8A-4147-A177-3AD203B41FA5}">
                      <a16:colId xmlns:a16="http://schemas.microsoft.com/office/drawing/2014/main" val="4022758390"/>
                    </a:ext>
                  </a:extLst>
                </a:gridCol>
                <a:gridCol w="579019">
                  <a:extLst>
                    <a:ext uri="{9D8B030D-6E8A-4147-A177-3AD203B41FA5}">
                      <a16:colId xmlns:a16="http://schemas.microsoft.com/office/drawing/2014/main" val="2534475400"/>
                    </a:ext>
                  </a:extLst>
                </a:gridCol>
              </a:tblGrid>
              <a:tr h="190500">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gridSpan="3">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1907930161"/>
                  </a:ext>
                </a:extLst>
              </a:tr>
              <a:tr h="238125">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nSpc>
                          <a:spcPct val="115000"/>
                        </a:lnSpc>
                      </a:pPr>
                      <a:endParaRPr lang="es-419" sz="1100">
                        <a:effectLst/>
                        <a:latin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940349"/>
                  </a:ext>
                </a:extLst>
              </a:tr>
              <a:tr h="419100">
                <a:tc rowSpan="3">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Color de Luz</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37200"/>
                  </a:ext>
                </a:extLst>
              </a:tr>
              <a:tr h="381000">
                <a:tc vMerge="1">
                  <a:txBody>
                    <a:bodyPr/>
                    <a:lstStyle/>
                    <a:p>
                      <a:endParaRPr lang="es-419"/>
                    </a:p>
                  </a:txBody>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c2i3</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c2i1</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117745"/>
                  </a:ext>
                </a:extLst>
              </a:tr>
              <a:tr h="647700">
                <a:tc vMerge="1">
                  <a:txBody>
                    <a:bodyPr/>
                    <a:lstStyle/>
                    <a:p>
                      <a:endParaRPr lang="es-419"/>
                    </a:p>
                  </a:txBody>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s-EC"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c3i2</a:t>
                      </a:r>
                      <a:endParaRPr lang="es-419"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c3i3</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c3i1</a:t>
                      </a:r>
                      <a:endParaRPr lang="es-419"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15702"/>
                  </a:ext>
                </a:extLst>
              </a:tr>
            </a:tbl>
          </a:graphicData>
        </a:graphic>
      </p:graphicFrame>
      <p:sp>
        <p:nvSpPr>
          <p:cNvPr id="10" name="CuadroTexto 9">
            <a:extLst>
              <a:ext uri="{FF2B5EF4-FFF2-40B4-BE49-F238E27FC236}">
                <a16:creationId xmlns:a16="http://schemas.microsoft.com/office/drawing/2014/main" id="{0F98D3DC-D0D4-410E-99B9-4B49DC2A6C70}"/>
              </a:ext>
            </a:extLst>
          </p:cNvPr>
          <p:cNvSpPr txBox="1"/>
          <p:nvPr/>
        </p:nvSpPr>
        <p:spPr>
          <a:xfrm>
            <a:off x="3267040" y="2663941"/>
            <a:ext cx="1056902" cy="307777"/>
          </a:xfrm>
          <a:prstGeom prst="rect">
            <a:avLst/>
          </a:prstGeom>
          <a:noFill/>
        </p:spPr>
        <p:txBody>
          <a:bodyPr wrap="square" rtlCol="0">
            <a:spAutoFit/>
          </a:bodyPr>
          <a:lstStyle/>
          <a:p>
            <a:r>
              <a:rPr lang="es-EC" sz="1400" dirty="0"/>
              <a:t>Bloque I</a:t>
            </a:r>
            <a:endParaRPr lang="es-419" sz="1400" dirty="0"/>
          </a:p>
        </p:txBody>
      </p:sp>
      <p:sp>
        <p:nvSpPr>
          <p:cNvPr id="11" name="CuadroTexto 10">
            <a:extLst>
              <a:ext uri="{FF2B5EF4-FFF2-40B4-BE49-F238E27FC236}">
                <a16:creationId xmlns:a16="http://schemas.microsoft.com/office/drawing/2014/main" id="{FE407194-98A1-48CF-942E-D6D10760B121}"/>
              </a:ext>
            </a:extLst>
          </p:cNvPr>
          <p:cNvSpPr txBox="1"/>
          <p:nvPr/>
        </p:nvSpPr>
        <p:spPr>
          <a:xfrm>
            <a:off x="6480822" y="2652003"/>
            <a:ext cx="1056902" cy="307777"/>
          </a:xfrm>
          <a:prstGeom prst="rect">
            <a:avLst/>
          </a:prstGeom>
          <a:noFill/>
        </p:spPr>
        <p:txBody>
          <a:bodyPr wrap="square" rtlCol="0">
            <a:spAutoFit/>
          </a:bodyPr>
          <a:lstStyle/>
          <a:p>
            <a:r>
              <a:rPr lang="es-EC" sz="1400" dirty="0"/>
              <a:t>Bloque II</a:t>
            </a:r>
            <a:endParaRPr lang="es-419" sz="1400" dirty="0"/>
          </a:p>
        </p:txBody>
      </p:sp>
      <p:sp>
        <p:nvSpPr>
          <p:cNvPr id="12" name="CuadroTexto 11">
            <a:extLst>
              <a:ext uri="{FF2B5EF4-FFF2-40B4-BE49-F238E27FC236}">
                <a16:creationId xmlns:a16="http://schemas.microsoft.com/office/drawing/2014/main" id="{D9283CBC-56C3-4E83-8993-1AF9F488DFCC}"/>
              </a:ext>
            </a:extLst>
          </p:cNvPr>
          <p:cNvSpPr txBox="1"/>
          <p:nvPr/>
        </p:nvSpPr>
        <p:spPr>
          <a:xfrm>
            <a:off x="9812841" y="2690002"/>
            <a:ext cx="1056902" cy="307777"/>
          </a:xfrm>
          <a:prstGeom prst="rect">
            <a:avLst/>
          </a:prstGeom>
          <a:noFill/>
        </p:spPr>
        <p:txBody>
          <a:bodyPr wrap="square" rtlCol="0">
            <a:spAutoFit/>
          </a:bodyPr>
          <a:lstStyle/>
          <a:p>
            <a:r>
              <a:rPr lang="es-EC" sz="1400" dirty="0"/>
              <a:t>Bloque III</a:t>
            </a:r>
            <a:endParaRPr lang="es-419" sz="1400" dirty="0"/>
          </a:p>
        </p:txBody>
      </p:sp>
      <p:sp>
        <p:nvSpPr>
          <p:cNvPr id="13" name="Rectángulo 12">
            <a:extLst>
              <a:ext uri="{FF2B5EF4-FFF2-40B4-BE49-F238E27FC236}">
                <a16:creationId xmlns:a16="http://schemas.microsoft.com/office/drawing/2014/main" id="{E46D1AF2-3F2B-44A0-B6A4-2005653080D5}"/>
              </a:ext>
            </a:extLst>
          </p:cNvPr>
          <p:cNvSpPr/>
          <p:nvPr/>
        </p:nvSpPr>
        <p:spPr>
          <a:xfrm>
            <a:off x="2197290" y="3429000"/>
            <a:ext cx="8816453" cy="23985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419"/>
          </a:p>
        </p:txBody>
      </p:sp>
      <p:graphicFrame>
        <p:nvGraphicFramePr>
          <p:cNvPr id="14" name="Tabla 13">
            <a:extLst>
              <a:ext uri="{FF2B5EF4-FFF2-40B4-BE49-F238E27FC236}">
                <a16:creationId xmlns:a16="http://schemas.microsoft.com/office/drawing/2014/main" id="{54F6E779-3113-4B55-B916-0A5213E140A4}"/>
              </a:ext>
            </a:extLst>
          </p:cNvPr>
          <p:cNvGraphicFramePr>
            <a:graphicFrameLocks noGrp="1"/>
          </p:cNvGraphicFramePr>
          <p:nvPr>
            <p:extLst>
              <p:ext uri="{D42A27DB-BD31-4B8C-83A1-F6EECF244321}">
                <p14:modId xmlns:p14="http://schemas.microsoft.com/office/powerpoint/2010/main" val="2644233323"/>
              </p:ext>
            </p:extLst>
          </p:nvPr>
        </p:nvGraphicFramePr>
        <p:xfrm>
          <a:off x="2333767" y="3742167"/>
          <a:ext cx="8570790" cy="370840"/>
        </p:xfrm>
        <a:graphic>
          <a:graphicData uri="http://schemas.openxmlformats.org/drawingml/2006/table">
            <a:tbl>
              <a:tblPr firstRow="1" bandRow="1">
                <a:tableStyleId>{5C22544A-7EE6-4342-B048-85BDC9FD1C3A}</a:tableStyleId>
              </a:tblPr>
              <a:tblGrid>
                <a:gridCol w="952310">
                  <a:extLst>
                    <a:ext uri="{9D8B030D-6E8A-4147-A177-3AD203B41FA5}">
                      <a16:colId xmlns:a16="http://schemas.microsoft.com/office/drawing/2014/main" val="3292689712"/>
                    </a:ext>
                  </a:extLst>
                </a:gridCol>
                <a:gridCol w="952310">
                  <a:extLst>
                    <a:ext uri="{9D8B030D-6E8A-4147-A177-3AD203B41FA5}">
                      <a16:colId xmlns:a16="http://schemas.microsoft.com/office/drawing/2014/main" val="3440386747"/>
                    </a:ext>
                  </a:extLst>
                </a:gridCol>
                <a:gridCol w="952310">
                  <a:extLst>
                    <a:ext uri="{9D8B030D-6E8A-4147-A177-3AD203B41FA5}">
                      <a16:colId xmlns:a16="http://schemas.microsoft.com/office/drawing/2014/main" val="598316328"/>
                    </a:ext>
                  </a:extLst>
                </a:gridCol>
                <a:gridCol w="952310">
                  <a:extLst>
                    <a:ext uri="{9D8B030D-6E8A-4147-A177-3AD203B41FA5}">
                      <a16:colId xmlns:a16="http://schemas.microsoft.com/office/drawing/2014/main" val="1851315801"/>
                    </a:ext>
                  </a:extLst>
                </a:gridCol>
                <a:gridCol w="952310">
                  <a:extLst>
                    <a:ext uri="{9D8B030D-6E8A-4147-A177-3AD203B41FA5}">
                      <a16:colId xmlns:a16="http://schemas.microsoft.com/office/drawing/2014/main" val="1008228959"/>
                    </a:ext>
                  </a:extLst>
                </a:gridCol>
                <a:gridCol w="952310">
                  <a:extLst>
                    <a:ext uri="{9D8B030D-6E8A-4147-A177-3AD203B41FA5}">
                      <a16:colId xmlns:a16="http://schemas.microsoft.com/office/drawing/2014/main" val="2607003382"/>
                    </a:ext>
                  </a:extLst>
                </a:gridCol>
                <a:gridCol w="952310">
                  <a:extLst>
                    <a:ext uri="{9D8B030D-6E8A-4147-A177-3AD203B41FA5}">
                      <a16:colId xmlns:a16="http://schemas.microsoft.com/office/drawing/2014/main" val="1514604570"/>
                    </a:ext>
                  </a:extLst>
                </a:gridCol>
                <a:gridCol w="952310">
                  <a:extLst>
                    <a:ext uri="{9D8B030D-6E8A-4147-A177-3AD203B41FA5}">
                      <a16:colId xmlns:a16="http://schemas.microsoft.com/office/drawing/2014/main" val="982285291"/>
                    </a:ext>
                  </a:extLst>
                </a:gridCol>
                <a:gridCol w="952310">
                  <a:extLst>
                    <a:ext uri="{9D8B030D-6E8A-4147-A177-3AD203B41FA5}">
                      <a16:colId xmlns:a16="http://schemas.microsoft.com/office/drawing/2014/main" val="1065853733"/>
                    </a:ext>
                  </a:extLst>
                </a:gridCol>
              </a:tblGrid>
              <a:tr h="370840">
                <a:tc>
                  <a:txBody>
                    <a:bodyPr/>
                    <a:lstStyle/>
                    <a:p>
                      <a:pPr algn="ctr"/>
                      <a:r>
                        <a:rPr lang="es-EC" dirty="0">
                          <a:solidFill>
                            <a:sysClr val="windowText" lastClr="000000"/>
                          </a:solidFill>
                        </a:rPr>
                        <a:t>c1i1</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c1i3</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c1i2</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c1i3</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c1i1</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c1i2</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c1i2</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c1i3</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C" dirty="0">
                          <a:solidFill>
                            <a:sysClr val="windowText" lastClr="000000"/>
                          </a:solidFill>
                        </a:rPr>
                        <a:t>c1i1</a:t>
                      </a:r>
                      <a:endParaRPr lang="es-419"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598969"/>
                  </a:ext>
                </a:extLst>
              </a:tr>
            </a:tbl>
          </a:graphicData>
        </a:graphic>
      </p:graphicFrame>
      <p:graphicFrame>
        <p:nvGraphicFramePr>
          <p:cNvPr id="15" name="Tabla 14">
            <a:extLst>
              <a:ext uri="{FF2B5EF4-FFF2-40B4-BE49-F238E27FC236}">
                <a16:creationId xmlns:a16="http://schemas.microsoft.com/office/drawing/2014/main" id="{9B3E9437-F712-43CB-989D-069FA0423C75}"/>
              </a:ext>
            </a:extLst>
          </p:cNvPr>
          <p:cNvGraphicFramePr>
            <a:graphicFrameLocks noGrp="1"/>
          </p:cNvGraphicFramePr>
          <p:nvPr>
            <p:extLst>
              <p:ext uri="{D42A27DB-BD31-4B8C-83A1-F6EECF244321}">
                <p14:modId xmlns:p14="http://schemas.microsoft.com/office/powerpoint/2010/main" val="3424660320"/>
              </p:ext>
            </p:extLst>
          </p:nvPr>
        </p:nvGraphicFramePr>
        <p:xfrm>
          <a:off x="2333767" y="4527839"/>
          <a:ext cx="8570790" cy="370840"/>
        </p:xfrm>
        <a:graphic>
          <a:graphicData uri="http://schemas.openxmlformats.org/drawingml/2006/table">
            <a:tbl>
              <a:tblPr firstRow="1" bandRow="1">
                <a:tableStyleId>{5C22544A-7EE6-4342-B048-85BDC9FD1C3A}</a:tableStyleId>
              </a:tblPr>
              <a:tblGrid>
                <a:gridCol w="952310">
                  <a:extLst>
                    <a:ext uri="{9D8B030D-6E8A-4147-A177-3AD203B41FA5}">
                      <a16:colId xmlns:a16="http://schemas.microsoft.com/office/drawing/2014/main" val="3292689712"/>
                    </a:ext>
                  </a:extLst>
                </a:gridCol>
                <a:gridCol w="952310">
                  <a:extLst>
                    <a:ext uri="{9D8B030D-6E8A-4147-A177-3AD203B41FA5}">
                      <a16:colId xmlns:a16="http://schemas.microsoft.com/office/drawing/2014/main" val="3440386747"/>
                    </a:ext>
                  </a:extLst>
                </a:gridCol>
                <a:gridCol w="952310">
                  <a:extLst>
                    <a:ext uri="{9D8B030D-6E8A-4147-A177-3AD203B41FA5}">
                      <a16:colId xmlns:a16="http://schemas.microsoft.com/office/drawing/2014/main" val="598316328"/>
                    </a:ext>
                  </a:extLst>
                </a:gridCol>
                <a:gridCol w="952310">
                  <a:extLst>
                    <a:ext uri="{9D8B030D-6E8A-4147-A177-3AD203B41FA5}">
                      <a16:colId xmlns:a16="http://schemas.microsoft.com/office/drawing/2014/main" val="1851315801"/>
                    </a:ext>
                  </a:extLst>
                </a:gridCol>
                <a:gridCol w="952310">
                  <a:extLst>
                    <a:ext uri="{9D8B030D-6E8A-4147-A177-3AD203B41FA5}">
                      <a16:colId xmlns:a16="http://schemas.microsoft.com/office/drawing/2014/main" val="1008228959"/>
                    </a:ext>
                  </a:extLst>
                </a:gridCol>
                <a:gridCol w="952310">
                  <a:extLst>
                    <a:ext uri="{9D8B030D-6E8A-4147-A177-3AD203B41FA5}">
                      <a16:colId xmlns:a16="http://schemas.microsoft.com/office/drawing/2014/main" val="2607003382"/>
                    </a:ext>
                  </a:extLst>
                </a:gridCol>
                <a:gridCol w="952310">
                  <a:extLst>
                    <a:ext uri="{9D8B030D-6E8A-4147-A177-3AD203B41FA5}">
                      <a16:colId xmlns:a16="http://schemas.microsoft.com/office/drawing/2014/main" val="1514604570"/>
                    </a:ext>
                  </a:extLst>
                </a:gridCol>
                <a:gridCol w="952310">
                  <a:extLst>
                    <a:ext uri="{9D8B030D-6E8A-4147-A177-3AD203B41FA5}">
                      <a16:colId xmlns:a16="http://schemas.microsoft.com/office/drawing/2014/main" val="982285291"/>
                    </a:ext>
                  </a:extLst>
                </a:gridCol>
                <a:gridCol w="952310">
                  <a:extLst>
                    <a:ext uri="{9D8B030D-6E8A-4147-A177-3AD203B41FA5}">
                      <a16:colId xmlns:a16="http://schemas.microsoft.com/office/drawing/2014/main" val="1065853733"/>
                    </a:ext>
                  </a:extLst>
                </a:gridCol>
              </a:tblGrid>
              <a:tr h="370840">
                <a:tc>
                  <a:txBody>
                    <a:bodyPr/>
                    <a:lstStyle/>
                    <a:p>
                      <a:pPr algn="ctr"/>
                      <a:r>
                        <a:rPr lang="es-EC" dirty="0"/>
                        <a:t>c2i1</a:t>
                      </a:r>
                      <a:endParaRPr lang="es-419" dirty="0"/>
                    </a:p>
                  </a:txBody>
                  <a:tcPr>
                    <a:solidFill>
                      <a:srgbClr val="0070C0"/>
                    </a:solidFill>
                  </a:tcPr>
                </a:tc>
                <a:tc>
                  <a:txBody>
                    <a:bodyPr/>
                    <a:lstStyle/>
                    <a:p>
                      <a:pPr algn="ctr"/>
                      <a:r>
                        <a:rPr lang="es-EC" dirty="0"/>
                        <a:t>c2i3</a:t>
                      </a:r>
                      <a:endParaRPr lang="es-419" dirty="0"/>
                    </a:p>
                  </a:txBody>
                  <a:tcPr>
                    <a:solidFill>
                      <a:srgbClr val="0070C0"/>
                    </a:solidFill>
                  </a:tcPr>
                </a:tc>
                <a:tc>
                  <a:txBody>
                    <a:bodyPr/>
                    <a:lstStyle/>
                    <a:p>
                      <a:pPr algn="ctr"/>
                      <a:r>
                        <a:rPr lang="es-EC" dirty="0"/>
                        <a:t>c2i2</a:t>
                      </a:r>
                      <a:endParaRPr lang="es-419" dirty="0"/>
                    </a:p>
                  </a:txBody>
                  <a:tcPr>
                    <a:solidFill>
                      <a:srgbClr val="0070C0"/>
                    </a:solidFill>
                  </a:tcPr>
                </a:tc>
                <a:tc>
                  <a:txBody>
                    <a:bodyPr/>
                    <a:lstStyle/>
                    <a:p>
                      <a:pPr algn="ctr"/>
                      <a:r>
                        <a:rPr lang="es-EC" dirty="0"/>
                        <a:t>c2i3</a:t>
                      </a:r>
                      <a:endParaRPr lang="es-419" dirty="0"/>
                    </a:p>
                  </a:txBody>
                  <a:tcPr>
                    <a:solidFill>
                      <a:srgbClr val="0070C0"/>
                    </a:solidFill>
                  </a:tcPr>
                </a:tc>
                <a:tc>
                  <a:txBody>
                    <a:bodyPr/>
                    <a:lstStyle/>
                    <a:p>
                      <a:pPr algn="ctr"/>
                      <a:r>
                        <a:rPr lang="es-EC" dirty="0"/>
                        <a:t>c2i1</a:t>
                      </a:r>
                      <a:endParaRPr lang="es-419" dirty="0"/>
                    </a:p>
                  </a:txBody>
                  <a:tcPr>
                    <a:solidFill>
                      <a:srgbClr val="0070C0"/>
                    </a:solidFill>
                  </a:tcPr>
                </a:tc>
                <a:tc>
                  <a:txBody>
                    <a:bodyPr/>
                    <a:lstStyle/>
                    <a:p>
                      <a:pPr algn="ctr"/>
                      <a:r>
                        <a:rPr lang="es-EC" dirty="0"/>
                        <a:t>c2i2</a:t>
                      </a:r>
                      <a:endParaRPr lang="es-419" dirty="0"/>
                    </a:p>
                  </a:txBody>
                  <a:tcPr>
                    <a:solidFill>
                      <a:srgbClr val="0070C0"/>
                    </a:solidFill>
                  </a:tcPr>
                </a:tc>
                <a:tc>
                  <a:txBody>
                    <a:bodyPr/>
                    <a:lstStyle/>
                    <a:p>
                      <a:pPr algn="ctr"/>
                      <a:r>
                        <a:rPr lang="es-EC" dirty="0"/>
                        <a:t>c2i2</a:t>
                      </a:r>
                      <a:endParaRPr lang="es-419" dirty="0"/>
                    </a:p>
                  </a:txBody>
                  <a:tcPr>
                    <a:solidFill>
                      <a:srgbClr val="0070C0"/>
                    </a:solidFill>
                  </a:tcPr>
                </a:tc>
                <a:tc>
                  <a:txBody>
                    <a:bodyPr/>
                    <a:lstStyle/>
                    <a:p>
                      <a:pPr algn="ctr"/>
                      <a:r>
                        <a:rPr lang="es-EC" dirty="0"/>
                        <a:t>c2i3</a:t>
                      </a:r>
                      <a:endParaRPr lang="es-419" dirty="0"/>
                    </a:p>
                  </a:txBody>
                  <a:tcPr>
                    <a:solidFill>
                      <a:srgbClr val="0070C0"/>
                    </a:solidFill>
                  </a:tcPr>
                </a:tc>
                <a:tc>
                  <a:txBody>
                    <a:bodyPr/>
                    <a:lstStyle/>
                    <a:p>
                      <a:pPr algn="ctr"/>
                      <a:r>
                        <a:rPr lang="es-EC" dirty="0"/>
                        <a:t>c2i1</a:t>
                      </a:r>
                      <a:endParaRPr lang="es-419" dirty="0"/>
                    </a:p>
                  </a:txBody>
                  <a:tcPr>
                    <a:solidFill>
                      <a:srgbClr val="0070C0"/>
                    </a:solidFill>
                  </a:tcPr>
                </a:tc>
                <a:extLst>
                  <a:ext uri="{0D108BD9-81ED-4DB2-BD59-A6C34878D82A}">
                    <a16:rowId xmlns:a16="http://schemas.microsoft.com/office/drawing/2014/main" val="3389598969"/>
                  </a:ext>
                </a:extLst>
              </a:tr>
            </a:tbl>
          </a:graphicData>
        </a:graphic>
      </p:graphicFrame>
      <p:graphicFrame>
        <p:nvGraphicFramePr>
          <p:cNvPr id="16" name="Tabla 15">
            <a:extLst>
              <a:ext uri="{FF2B5EF4-FFF2-40B4-BE49-F238E27FC236}">
                <a16:creationId xmlns:a16="http://schemas.microsoft.com/office/drawing/2014/main" id="{90519C7E-B69D-406C-8E6D-922F913C0DAD}"/>
              </a:ext>
            </a:extLst>
          </p:cNvPr>
          <p:cNvGraphicFramePr>
            <a:graphicFrameLocks noGrp="1"/>
          </p:cNvGraphicFramePr>
          <p:nvPr>
            <p:extLst>
              <p:ext uri="{D42A27DB-BD31-4B8C-83A1-F6EECF244321}">
                <p14:modId xmlns:p14="http://schemas.microsoft.com/office/powerpoint/2010/main" val="1686274719"/>
              </p:ext>
            </p:extLst>
          </p:nvPr>
        </p:nvGraphicFramePr>
        <p:xfrm>
          <a:off x="2316936" y="5215886"/>
          <a:ext cx="8570790" cy="370840"/>
        </p:xfrm>
        <a:graphic>
          <a:graphicData uri="http://schemas.openxmlformats.org/drawingml/2006/table">
            <a:tbl>
              <a:tblPr firstRow="1" bandRow="1">
                <a:tableStyleId>{5C22544A-7EE6-4342-B048-85BDC9FD1C3A}</a:tableStyleId>
              </a:tblPr>
              <a:tblGrid>
                <a:gridCol w="952310">
                  <a:extLst>
                    <a:ext uri="{9D8B030D-6E8A-4147-A177-3AD203B41FA5}">
                      <a16:colId xmlns:a16="http://schemas.microsoft.com/office/drawing/2014/main" val="3292689712"/>
                    </a:ext>
                  </a:extLst>
                </a:gridCol>
                <a:gridCol w="952310">
                  <a:extLst>
                    <a:ext uri="{9D8B030D-6E8A-4147-A177-3AD203B41FA5}">
                      <a16:colId xmlns:a16="http://schemas.microsoft.com/office/drawing/2014/main" val="3440386747"/>
                    </a:ext>
                  </a:extLst>
                </a:gridCol>
                <a:gridCol w="952310">
                  <a:extLst>
                    <a:ext uri="{9D8B030D-6E8A-4147-A177-3AD203B41FA5}">
                      <a16:colId xmlns:a16="http://schemas.microsoft.com/office/drawing/2014/main" val="598316328"/>
                    </a:ext>
                  </a:extLst>
                </a:gridCol>
                <a:gridCol w="952310">
                  <a:extLst>
                    <a:ext uri="{9D8B030D-6E8A-4147-A177-3AD203B41FA5}">
                      <a16:colId xmlns:a16="http://schemas.microsoft.com/office/drawing/2014/main" val="1851315801"/>
                    </a:ext>
                  </a:extLst>
                </a:gridCol>
                <a:gridCol w="952310">
                  <a:extLst>
                    <a:ext uri="{9D8B030D-6E8A-4147-A177-3AD203B41FA5}">
                      <a16:colId xmlns:a16="http://schemas.microsoft.com/office/drawing/2014/main" val="1008228959"/>
                    </a:ext>
                  </a:extLst>
                </a:gridCol>
                <a:gridCol w="952310">
                  <a:extLst>
                    <a:ext uri="{9D8B030D-6E8A-4147-A177-3AD203B41FA5}">
                      <a16:colId xmlns:a16="http://schemas.microsoft.com/office/drawing/2014/main" val="2607003382"/>
                    </a:ext>
                  </a:extLst>
                </a:gridCol>
                <a:gridCol w="952310">
                  <a:extLst>
                    <a:ext uri="{9D8B030D-6E8A-4147-A177-3AD203B41FA5}">
                      <a16:colId xmlns:a16="http://schemas.microsoft.com/office/drawing/2014/main" val="1514604570"/>
                    </a:ext>
                  </a:extLst>
                </a:gridCol>
                <a:gridCol w="952310">
                  <a:extLst>
                    <a:ext uri="{9D8B030D-6E8A-4147-A177-3AD203B41FA5}">
                      <a16:colId xmlns:a16="http://schemas.microsoft.com/office/drawing/2014/main" val="982285291"/>
                    </a:ext>
                  </a:extLst>
                </a:gridCol>
                <a:gridCol w="952310">
                  <a:extLst>
                    <a:ext uri="{9D8B030D-6E8A-4147-A177-3AD203B41FA5}">
                      <a16:colId xmlns:a16="http://schemas.microsoft.com/office/drawing/2014/main" val="1065853733"/>
                    </a:ext>
                  </a:extLst>
                </a:gridCol>
              </a:tblGrid>
              <a:tr h="370840">
                <a:tc>
                  <a:txBody>
                    <a:bodyPr/>
                    <a:lstStyle/>
                    <a:p>
                      <a:pPr algn="ctr"/>
                      <a:r>
                        <a:rPr lang="es-EC" dirty="0"/>
                        <a:t>c3i1</a:t>
                      </a:r>
                      <a:endParaRPr lang="es-419" dirty="0"/>
                    </a:p>
                  </a:txBody>
                  <a:tcPr>
                    <a:solidFill>
                      <a:srgbClr val="92D050"/>
                    </a:solidFill>
                  </a:tcPr>
                </a:tc>
                <a:tc>
                  <a:txBody>
                    <a:bodyPr/>
                    <a:lstStyle/>
                    <a:p>
                      <a:pPr algn="ctr"/>
                      <a:r>
                        <a:rPr lang="es-EC" dirty="0"/>
                        <a:t>c3i3</a:t>
                      </a:r>
                      <a:endParaRPr lang="es-419" dirty="0"/>
                    </a:p>
                  </a:txBody>
                  <a:tcPr>
                    <a:solidFill>
                      <a:srgbClr val="92D050"/>
                    </a:solidFill>
                  </a:tcPr>
                </a:tc>
                <a:tc>
                  <a:txBody>
                    <a:bodyPr/>
                    <a:lstStyle/>
                    <a:p>
                      <a:pPr algn="ctr"/>
                      <a:r>
                        <a:rPr lang="es-EC" dirty="0"/>
                        <a:t>c3i2</a:t>
                      </a:r>
                      <a:endParaRPr lang="es-419" dirty="0"/>
                    </a:p>
                  </a:txBody>
                  <a:tcPr>
                    <a:solidFill>
                      <a:srgbClr val="92D050"/>
                    </a:solidFill>
                  </a:tcPr>
                </a:tc>
                <a:tc>
                  <a:txBody>
                    <a:bodyPr/>
                    <a:lstStyle/>
                    <a:p>
                      <a:pPr algn="ctr"/>
                      <a:r>
                        <a:rPr lang="es-EC" dirty="0"/>
                        <a:t>c3i3</a:t>
                      </a:r>
                      <a:endParaRPr lang="es-419" dirty="0"/>
                    </a:p>
                  </a:txBody>
                  <a:tcPr>
                    <a:solidFill>
                      <a:srgbClr val="92D050"/>
                    </a:solidFill>
                  </a:tcPr>
                </a:tc>
                <a:tc>
                  <a:txBody>
                    <a:bodyPr/>
                    <a:lstStyle/>
                    <a:p>
                      <a:pPr algn="ctr"/>
                      <a:r>
                        <a:rPr lang="es-EC" dirty="0"/>
                        <a:t>c3i1</a:t>
                      </a:r>
                      <a:endParaRPr lang="es-419" dirty="0"/>
                    </a:p>
                  </a:txBody>
                  <a:tcPr>
                    <a:solidFill>
                      <a:srgbClr val="92D050"/>
                    </a:solidFill>
                  </a:tcPr>
                </a:tc>
                <a:tc>
                  <a:txBody>
                    <a:bodyPr/>
                    <a:lstStyle/>
                    <a:p>
                      <a:pPr algn="ctr"/>
                      <a:r>
                        <a:rPr lang="es-EC" dirty="0"/>
                        <a:t>c3i2</a:t>
                      </a:r>
                      <a:endParaRPr lang="es-419" dirty="0"/>
                    </a:p>
                  </a:txBody>
                  <a:tcPr>
                    <a:solidFill>
                      <a:srgbClr val="92D050"/>
                    </a:solidFill>
                  </a:tcPr>
                </a:tc>
                <a:tc>
                  <a:txBody>
                    <a:bodyPr/>
                    <a:lstStyle/>
                    <a:p>
                      <a:pPr algn="ctr"/>
                      <a:r>
                        <a:rPr lang="es-EC" dirty="0"/>
                        <a:t>c3i2</a:t>
                      </a:r>
                      <a:endParaRPr lang="es-419" dirty="0"/>
                    </a:p>
                  </a:txBody>
                  <a:tcPr>
                    <a:solidFill>
                      <a:srgbClr val="92D050"/>
                    </a:solidFill>
                  </a:tcPr>
                </a:tc>
                <a:tc>
                  <a:txBody>
                    <a:bodyPr/>
                    <a:lstStyle/>
                    <a:p>
                      <a:pPr algn="ctr"/>
                      <a:r>
                        <a:rPr lang="es-EC" dirty="0"/>
                        <a:t>c3i2</a:t>
                      </a:r>
                      <a:endParaRPr lang="es-419" dirty="0"/>
                    </a:p>
                  </a:txBody>
                  <a:tcPr>
                    <a:solidFill>
                      <a:srgbClr val="92D050"/>
                    </a:solidFill>
                  </a:tcPr>
                </a:tc>
                <a:tc>
                  <a:txBody>
                    <a:bodyPr/>
                    <a:lstStyle/>
                    <a:p>
                      <a:pPr algn="ctr"/>
                      <a:r>
                        <a:rPr lang="es-EC" dirty="0"/>
                        <a:t>c3i1</a:t>
                      </a:r>
                      <a:endParaRPr lang="es-419" dirty="0"/>
                    </a:p>
                  </a:txBody>
                  <a:tcPr>
                    <a:solidFill>
                      <a:srgbClr val="92D050"/>
                    </a:solidFill>
                  </a:tcPr>
                </a:tc>
                <a:extLst>
                  <a:ext uri="{0D108BD9-81ED-4DB2-BD59-A6C34878D82A}">
                    <a16:rowId xmlns:a16="http://schemas.microsoft.com/office/drawing/2014/main" val="3389598969"/>
                  </a:ext>
                </a:extLst>
              </a:tr>
            </a:tbl>
          </a:graphicData>
        </a:graphic>
      </p:graphicFrame>
      <p:cxnSp>
        <p:nvCxnSpPr>
          <p:cNvPr id="19" name="Conector recto de flecha 18">
            <a:extLst>
              <a:ext uri="{FF2B5EF4-FFF2-40B4-BE49-F238E27FC236}">
                <a16:creationId xmlns:a16="http://schemas.microsoft.com/office/drawing/2014/main" id="{6F8DDA79-F8B4-4325-B892-AE1C91FA58D1}"/>
              </a:ext>
            </a:extLst>
          </p:cNvPr>
          <p:cNvCxnSpPr/>
          <p:nvPr/>
        </p:nvCxnSpPr>
        <p:spPr>
          <a:xfrm>
            <a:off x="2316936" y="3575713"/>
            <a:ext cx="858762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0" name="CuadroTexto 19">
            <a:extLst>
              <a:ext uri="{FF2B5EF4-FFF2-40B4-BE49-F238E27FC236}">
                <a16:creationId xmlns:a16="http://schemas.microsoft.com/office/drawing/2014/main" id="{645A2FEE-F39D-4D4D-A018-EA34B2BA108B}"/>
              </a:ext>
            </a:extLst>
          </p:cNvPr>
          <p:cNvSpPr txBox="1"/>
          <p:nvPr/>
        </p:nvSpPr>
        <p:spPr>
          <a:xfrm>
            <a:off x="5940136" y="3332022"/>
            <a:ext cx="92804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dirty="0"/>
              <a:t>7,30 m</a:t>
            </a:r>
            <a:endParaRPr lang="es-419" sz="1600" dirty="0"/>
          </a:p>
        </p:txBody>
      </p:sp>
      <p:cxnSp>
        <p:nvCxnSpPr>
          <p:cNvPr id="21" name="Conector recto de flecha 20">
            <a:extLst>
              <a:ext uri="{FF2B5EF4-FFF2-40B4-BE49-F238E27FC236}">
                <a16:creationId xmlns:a16="http://schemas.microsoft.com/office/drawing/2014/main" id="{2BF54999-8831-4F21-93F2-D45B0B42980E}"/>
              </a:ext>
            </a:extLst>
          </p:cNvPr>
          <p:cNvCxnSpPr>
            <a:cxnSpLocks/>
          </p:cNvCxnSpPr>
          <p:nvPr/>
        </p:nvCxnSpPr>
        <p:spPr>
          <a:xfrm flipV="1">
            <a:off x="11081983" y="3575713"/>
            <a:ext cx="1" cy="2115403"/>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6" name="CuadroTexto 25">
            <a:extLst>
              <a:ext uri="{FF2B5EF4-FFF2-40B4-BE49-F238E27FC236}">
                <a16:creationId xmlns:a16="http://schemas.microsoft.com/office/drawing/2014/main" id="{D3D7F8DA-88FA-49E1-B382-0C808930B458}"/>
              </a:ext>
            </a:extLst>
          </p:cNvPr>
          <p:cNvSpPr txBox="1"/>
          <p:nvPr/>
        </p:nvSpPr>
        <p:spPr>
          <a:xfrm>
            <a:off x="10959150" y="4527839"/>
            <a:ext cx="54591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600" dirty="0"/>
              <a:t>5 m</a:t>
            </a:r>
            <a:endParaRPr lang="es-419" sz="1600" dirty="0"/>
          </a:p>
        </p:txBody>
      </p:sp>
      <p:sp>
        <p:nvSpPr>
          <p:cNvPr id="27" name="Rectángulo redondeado 8">
            <a:extLst>
              <a:ext uri="{FF2B5EF4-FFF2-40B4-BE49-F238E27FC236}">
                <a16:creationId xmlns:a16="http://schemas.microsoft.com/office/drawing/2014/main" id="{B76DAB65-EB69-4115-9584-30490E3FB2BF}"/>
              </a:ext>
            </a:extLst>
          </p:cNvPr>
          <p:cNvSpPr/>
          <p:nvPr/>
        </p:nvSpPr>
        <p:spPr>
          <a:xfrm>
            <a:off x="2022049" y="5969390"/>
            <a:ext cx="2779629" cy="74590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a:t>Codornices totales en el experimento: 486 aves</a:t>
            </a:r>
            <a:endParaRPr lang="en-US" dirty="0"/>
          </a:p>
        </p:txBody>
      </p:sp>
      <p:sp>
        <p:nvSpPr>
          <p:cNvPr id="30" name="Rectángulo redondeado 8">
            <a:extLst>
              <a:ext uri="{FF2B5EF4-FFF2-40B4-BE49-F238E27FC236}">
                <a16:creationId xmlns:a16="http://schemas.microsoft.com/office/drawing/2014/main" id="{E33DB46D-AA66-4E42-8F4F-4348CDD375AB}"/>
              </a:ext>
            </a:extLst>
          </p:cNvPr>
          <p:cNvSpPr/>
          <p:nvPr/>
        </p:nvSpPr>
        <p:spPr>
          <a:xfrm>
            <a:off x="5173525" y="5994048"/>
            <a:ext cx="2461270" cy="7212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dirty="0"/>
          </a:p>
          <a:p>
            <a:r>
              <a:rPr lang="es-EC" dirty="0"/>
              <a:t>Número de unidades experimentales: 27</a:t>
            </a:r>
          </a:p>
          <a:p>
            <a:endParaRPr lang="en-US" dirty="0"/>
          </a:p>
        </p:txBody>
      </p:sp>
      <p:sp>
        <p:nvSpPr>
          <p:cNvPr id="31" name="Rectángulo redondeado 8">
            <a:extLst>
              <a:ext uri="{FF2B5EF4-FFF2-40B4-BE49-F238E27FC236}">
                <a16:creationId xmlns:a16="http://schemas.microsoft.com/office/drawing/2014/main" id="{CDDD2A09-92B4-4C16-9F09-61BE2948FD79}"/>
              </a:ext>
            </a:extLst>
          </p:cNvPr>
          <p:cNvSpPr/>
          <p:nvPr/>
        </p:nvSpPr>
        <p:spPr>
          <a:xfrm>
            <a:off x="8268234" y="5899185"/>
            <a:ext cx="2931244" cy="8161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Courier New" panose="02070309020205020404" pitchFamily="49" charset="0"/>
              <a:buChar char="o"/>
            </a:pPr>
            <a:endParaRPr lang="es-EC" dirty="0"/>
          </a:p>
          <a:p>
            <a:pPr algn="ctr"/>
            <a:r>
              <a:rPr lang="es-EC" dirty="0"/>
              <a:t>Cada unidad experimental contó con 18 aves (16 hembras y 2machos)</a:t>
            </a:r>
          </a:p>
          <a:p>
            <a:pPr algn="ctr"/>
            <a:endParaRPr lang="en-US" dirty="0"/>
          </a:p>
        </p:txBody>
      </p:sp>
      <p:sp>
        <p:nvSpPr>
          <p:cNvPr id="32" name="CuadroTexto 31">
            <a:extLst>
              <a:ext uri="{FF2B5EF4-FFF2-40B4-BE49-F238E27FC236}">
                <a16:creationId xmlns:a16="http://schemas.microsoft.com/office/drawing/2014/main" id="{A521F8A2-FF34-4394-9EE5-7785E078CEF7}"/>
              </a:ext>
            </a:extLst>
          </p:cNvPr>
          <p:cNvSpPr txBox="1"/>
          <p:nvPr/>
        </p:nvSpPr>
        <p:spPr>
          <a:xfrm>
            <a:off x="1741788" y="2939568"/>
            <a:ext cx="6863473" cy="738664"/>
          </a:xfrm>
          <a:prstGeom prst="rect">
            <a:avLst/>
          </a:prstGeom>
          <a:noFill/>
        </p:spPr>
        <p:txBody>
          <a:bodyPr wrap="square" rtlCol="0">
            <a:spAutoFit/>
          </a:bodyPr>
          <a:lstStyle/>
          <a:p>
            <a:r>
              <a:rPr lang="es-EC" sz="1400" dirty="0"/>
              <a:t>Figura 2. 	Croquis del diseño experimental del ensayo</a:t>
            </a:r>
            <a:endParaRPr lang="en-US" sz="1400" dirty="0"/>
          </a:p>
          <a:p>
            <a:br>
              <a:rPr lang="es-EC" sz="1400" dirty="0"/>
            </a:br>
            <a:endParaRPr lang="en-US" sz="1400" dirty="0"/>
          </a:p>
        </p:txBody>
      </p:sp>
    </p:spTree>
    <p:extLst>
      <p:ext uri="{BB962C8B-B14F-4D97-AF65-F5344CB8AC3E}">
        <p14:creationId xmlns:p14="http://schemas.microsoft.com/office/powerpoint/2010/main" val="31006455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TM02900769[[fn=Retrospección]]</Template>
  <TotalTime>7191</TotalTime>
  <Words>3284</Words>
  <Application>Microsoft Office PowerPoint</Application>
  <PresentationFormat>Panorámica</PresentationFormat>
  <Paragraphs>1085</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Cambria Math</vt:lpstr>
      <vt:lpstr>Courier New</vt:lpstr>
      <vt:lpstr>Times New Roman</vt:lpstr>
      <vt:lpstr>Wingdings</vt:lpstr>
      <vt:lpstr>Parallax</vt:lpstr>
      <vt:lpstr>Presentación de PowerPoint</vt:lpstr>
      <vt:lpstr>INTRODUCCIÓN </vt:lpstr>
      <vt:lpstr>Presentación de PowerPoint</vt:lpstr>
      <vt:lpstr>Presentación de PowerPoint</vt:lpstr>
      <vt:lpstr>Presentación de PowerPoint</vt:lpstr>
      <vt:lpstr>MATERIALES Y METODOS</vt:lpstr>
      <vt:lpstr>MATERIALES Y METODOS</vt:lpstr>
      <vt:lpstr>Presentación de PowerPoint</vt:lpstr>
      <vt:lpstr>CROQUIS DEL ENSAYO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john gutierrez</dc:creator>
  <cp:lastModifiedBy>john gutierrez</cp:lastModifiedBy>
  <cp:revision>183</cp:revision>
  <dcterms:created xsi:type="dcterms:W3CDTF">2018-06-12T17:42:00Z</dcterms:created>
  <dcterms:modified xsi:type="dcterms:W3CDTF">2018-06-18T07:45:10Z</dcterms:modified>
</cp:coreProperties>
</file>