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2"/>
  </p:notesMasterIdLst>
  <p:sldIdLst>
    <p:sldId id="362" r:id="rId2"/>
    <p:sldId id="285" r:id="rId3"/>
    <p:sldId id="294" r:id="rId4"/>
    <p:sldId id="419" r:id="rId5"/>
    <p:sldId id="364" r:id="rId6"/>
    <p:sldId id="365" r:id="rId7"/>
    <p:sldId id="366" r:id="rId8"/>
    <p:sldId id="287" r:id="rId9"/>
    <p:sldId id="392" r:id="rId10"/>
    <p:sldId id="401" r:id="rId11"/>
    <p:sldId id="399" r:id="rId12"/>
    <p:sldId id="377" r:id="rId13"/>
    <p:sldId id="404" r:id="rId14"/>
    <p:sldId id="394" r:id="rId15"/>
    <p:sldId id="405" r:id="rId16"/>
    <p:sldId id="395" r:id="rId17"/>
    <p:sldId id="311" r:id="rId18"/>
    <p:sldId id="379" r:id="rId19"/>
    <p:sldId id="380" r:id="rId20"/>
    <p:sldId id="381" r:id="rId21"/>
    <p:sldId id="382" r:id="rId22"/>
    <p:sldId id="383" r:id="rId23"/>
    <p:sldId id="384" r:id="rId24"/>
    <p:sldId id="385" r:id="rId25"/>
    <p:sldId id="386" r:id="rId26"/>
    <p:sldId id="416" r:id="rId27"/>
    <p:sldId id="398" r:id="rId28"/>
    <p:sldId id="402" r:id="rId29"/>
    <p:sldId id="289" r:id="rId30"/>
    <p:sldId id="373" r:id="rId31"/>
    <p:sldId id="411" r:id="rId32"/>
    <p:sldId id="412" r:id="rId33"/>
    <p:sldId id="413" r:id="rId34"/>
    <p:sldId id="371" r:id="rId35"/>
    <p:sldId id="414" r:id="rId36"/>
    <p:sldId id="400" r:id="rId37"/>
    <p:sldId id="406" r:id="rId38"/>
    <p:sldId id="418" r:id="rId39"/>
    <p:sldId id="356" r:id="rId40"/>
    <p:sldId id="327" r:id="rId41"/>
    <p:sldId id="367" r:id="rId42"/>
    <p:sldId id="330" r:id="rId43"/>
    <p:sldId id="368" r:id="rId44"/>
    <p:sldId id="334" r:id="rId45"/>
    <p:sldId id="290" r:id="rId46"/>
    <p:sldId id="369" r:id="rId47"/>
    <p:sldId id="296" r:id="rId48"/>
    <p:sldId id="407" r:id="rId49"/>
    <p:sldId id="279" r:id="rId50"/>
    <p:sldId id="410" r:id="rId51"/>
  </p:sldIdLst>
  <p:sldSz cx="9144000" cy="5143500" type="screen16x9"/>
  <p:notesSz cx="6858000" cy="9144000"/>
  <p:embeddedFontLst>
    <p:embeddedFont>
      <p:font typeface="Cambria" panose="02040503050406030204" pitchFamily="18" charset="0"/>
      <p:regular r:id="rId53"/>
      <p:bold r:id="rId54"/>
      <p:italic r:id="rId55"/>
      <p:boldItalic r:id="rId56"/>
    </p:embeddedFont>
    <p:embeddedFont>
      <p:font typeface="Andalus" panose="02020603050405020304" pitchFamily="18" charset="-78"/>
      <p:regular r:id="rId57"/>
    </p:embeddedFont>
    <p:embeddedFont>
      <p:font typeface="Tahoma" panose="020B0604030504040204" pitchFamily="34" charset="0"/>
      <p:regular r:id="rId58"/>
      <p:bold r:id="rId59"/>
    </p:embeddedFont>
    <p:embeddedFont>
      <p:font typeface="Gabriola" panose="04040605051002020D02" pitchFamily="82" charset="0"/>
      <p:regular r:id="rId60"/>
    </p:embeddedFont>
    <p:embeddedFont>
      <p:font typeface="Roboto Condensed" panose="020B0604020202020204" charset="0"/>
      <p:regular r:id="rId61"/>
    </p:embeddedFont>
    <p:embeddedFont>
      <p:font typeface="Cambria Math" panose="02040503050406030204" pitchFamily="18" charset="0"/>
      <p:regular r:id="rId62"/>
    </p:embeddedFont>
    <p:embeddedFont>
      <p:font typeface="Arvo" panose="020B0604020202020204" charset="0"/>
      <p:regular r:id="rId63"/>
    </p:embeddedFont>
    <p:embeddedFont>
      <p:font typeface="Calibri" panose="020F0502020204030204" pitchFamily="34" charset="0"/>
      <p:regular r:id="rId64"/>
      <p:bold r:id="rId65"/>
      <p:italic r:id="rId66"/>
      <p:boldItalic r:id="rId67"/>
    </p:embeddedFont>
    <p:embeddedFont>
      <p:font typeface="Roboto Condensed Light" panose="020B060402020202020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0FD93F-AB17-4D2A-83B0-3F9337E60E4B}">
  <a:tblStyle styleId="{C80FD93F-AB17-4D2A-83B0-3F9337E60E4B}"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4660"/>
  </p:normalViewPr>
  <p:slideViewPr>
    <p:cSldViewPr snapToGrid="0">
      <p:cViewPr varScale="1">
        <p:scale>
          <a:sx n="93" d="100"/>
          <a:sy n="93" d="100"/>
        </p:scale>
        <p:origin x="22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Descargas\Libro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escargas\Libro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D:\Descargas\Libro1%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escargas\Libro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escargas\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Hoja1!$B$16:$B$19</c:f>
              <c:strCache>
                <c:ptCount val="4"/>
                <c:pt idx="0">
                  <c:v>Microempresa</c:v>
                </c:pt>
                <c:pt idx="1">
                  <c:v>Pequeña</c:v>
                </c:pt>
                <c:pt idx="2">
                  <c:v>Mediana</c:v>
                </c:pt>
                <c:pt idx="3">
                  <c:v>Grande</c:v>
                </c:pt>
              </c:strCache>
            </c:strRef>
          </c:cat>
          <c:val>
            <c:numRef>
              <c:f>Hoja1!$C$16:$C$19</c:f>
              <c:numCache>
                <c:formatCode>General</c:formatCode>
                <c:ptCount val="4"/>
                <c:pt idx="0">
                  <c:v>29337</c:v>
                </c:pt>
                <c:pt idx="1">
                  <c:v>18113</c:v>
                </c:pt>
                <c:pt idx="2">
                  <c:v>7146</c:v>
                </c:pt>
                <c:pt idx="3">
                  <c:v>3071</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050" b="1"/>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cked"/>
        <c:varyColors val="0"/>
        <c:ser>
          <c:idx val="0"/>
          <c:order val="0"/>
          <c:spPr>
            <a:ln w="22225" cap="rnd">
              <a:solidFill>
                <a:schemeClr val="accent4"/>
              </a:solidFill>
              <a:round/>
            </a:ln>
            <a:effectLst/>
          </c:spPr>
          <c:marker>
            <c:symbol val="circle"/>
            <c:size val="6"/>
            <c:spPr>
              <a:solidFill>
                <a:schemeClr val="lt1"/>
              </a:solidFill>
              <a:ln w="15875">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[Libro1.xlsx]EDAD!$D$1:$D$6</c:f>
              <c:numCache>
                <c:formatCode>General</c:formatCode>
                <c:ptCount val="6"/>
                <c:pt idx="0">
                  <c:v>2010</c:v>
                </c:pt>
                <c:pt idx="1">
                  <c:v>2011</c:v>
                </c:pt>
                <c:pt idx="2">
                  <c:v>2012</c:v>
                </c:pt>
                <c:pt idx="3">
                  <c:v>2013</c:v>
                </c:pt>
                <c:pt idx="4">
                  <c:v>2014</c:v>
                </c:pt>
                <c:pt idx="5">
                  <c:v>2015</c:v>
                </c:pt>
              </c:numCache>
            </c:numRef>
          </c:cat>
          <c:val>
            <c:numRef>
              <c:f>[Libro1.xlsx]EDAD!$E$1:$E$6</c:f>
              <c:numCache>
                <c:formatCode>General</c:formatCode>
                <c:ptCount val="6"/>
                <c:pt idx="0">
                  <c:v>38639.58</c:v>
                </c:pt>
                <c:pt idx="1">
                  <c:v>32881.03</c:v>
                </c:pt>
                <c:pt idx="2">
                  <c:v>41889.449999999997</c:v>
                </c:pt>
                <c:pt idx="3">
                  <c:v>24921.89</c:v>
                </c:pt>
                <c:pt idx="4">
                  <c:v>39313.15</c:v>
                </c:pt>
                <c:pt idx="5">
                  <c:v>46370.080000000002</c:v>
                </c:pt>
              </c:numCache>
            </c:numRef>
          </c:val>
          <c:smooth val="0"/>
          <c:extLst xmlns:c16r2="http://schemas.microsoft.com/office/drawing/2015/06/chart">
            <c:ext xmlns:c16="http://schemas.microsoft.com/office/drawing/2014/chart" uri="{C3380CC4-5D6E-409C-BE32-E72D297353CC}">
              <c16:uniqueId val="{00000000-4E4D-43DE-89A7-F5CDD8EA76C6}"/>
            </c:ext>
          </c:extLst>
        </c:ser>
        <c:dLbls>
          <c:dLblPos val="t"/>
          <c:showLegendKey val="0"/>
          <c:showVal val="1"/>
          <c:showCatName val="0"/>
          <c:showSerName val="0"/>
          <c:showPercent val="0"/>
          <c:showBubbleSize val="0"/>
        </c:dLbls>
        <c:marker val="1"/>
        <c:smooth val="0"/>
        <c:axId val="180954544"/>
        <c:axId val="180954936"/>
      </c:lineChart>
      <c:catAx>
        <c:axId val="1809545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180954936"/>
        <c:crosses val="autoZero"/>
        <c:auto val="1"/>
        <c:lblAlgn val="ctr"/>
        <c:lblOffset val="100"/>
        <c:noMultiLvlLbl val="0"/>
      </c:catAx>
      <c:valAx>
        <c:axId val="180954936"/>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Capital</a:t>
                </a:r>
                <a:r>
                  <a:rPr lang="es-ES" baseline="0"/>
                  <a:t> $</a:t>
                </a:r>
                <a:endParaRPr lang="es-E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180954544"/>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s-ES"/>
          </a:p>
        </c:txPr>
      </c:dTable>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cked"/>
        <c:varyColors val="0"/>
        <c:ser>
          <c:idx val="0"/>
          <c:order val="0"/>
          <c:spPr>
            <a:ln w="22225" cap="rnd">
              <a:solidFill>
                <a:schemeClr val="dk1">
                  <a:tint val="88500"/>
                </a:schemeClr>
              </a:solidFill>
              <a:round/>
            </a:ln>
            <a:effectLst/>
          </c:spPr>
          <c:marker>
            <c:symbol val="circle"/>
            <c:size val="6"/>
            <c:spPr>
              <a:solidFill>
                <a:schemeClr val="lt1"/>
              </a:solidFill>
              <a:ln w="15875">
                <a:solidFill>
                  <a:schemeClr val="dk1">
                    <a:tint val="885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[Libro1.xlsx]EDAD!$G$1:$G$6</c:f>
              <c:numCache>
                <c:formatCode>General</c:formatCode>
                <c:ptCount val="6"/>
                <c:pt idx="0">
                  <c:v>2010</c:v>
                </c:pt>
                <c:pt idx="1">
                  <c:v>2011</c:v>
                </c:pt>
                <c:pt idx="2">
                  <c:v>2012</c:v>
                </c:pt>
                <c:pt idx="3">
                  <c:v>2013</c:v>
                </c:pt>
                <c:pt idx="4">
                  <c:v>2014</c:v>
                </c:pt>
                <c:pt idx="5">
                  <c:v>2015</c:v>
                </c:pt>
              </c:numCache>
            </c:numRef>
          </c:cat>
          <c:val>
            <c:numRef>
              <c:f>[Libro1.xlsx]EDAD!$H$1:$H$6</c:f>
              <c:numCache>
                <c:formatCode>General</c:formatCode>
                <c:ptCount val="6"/>
                <c:pt idx="0">
                  <c:v>0.55858099999999999</c:v>
                </c:pt>
                <c:pt idx="1">
                  <c:v>0.58444200000000002</c:v>
                </c:pt>
                <c:pt idx="2">
                  <c:v>0.544929</c:v>
                </c:pt>
                <c:pt idx="3">
                  <c:v>0.54166400000000003</c:v>
                </c:pt>
                <c:pt idx="4">
                  <c:v>0.53851599999999999</c:v>
                </c:pt>
                <c:pt idx="5">
                  <c:v>0.53530199999999994</c:v>
                </c:pt>
              </c:numCache>
            </c:numRef>
          </c:val>
          <c:smooth val="0"/>
          <c:extLst xmlns:c16r2="http://schemas.microsoft.com/office/drawing/2015/06/chart">
            <c:ext xmlns:c16="http://schemas.microsoft.com/office/drawing/2014/chart" uri="{C3380CC4-5D6E-409C-BE32-E72D297353CC}">
              <c16:uniqueId val="{00000000-E539-4361-B6AA-EA5FB48EB661}"/>
            </c:ext>
          </c:extLst>
        </c:ser>
        <c:dLbls>
          <c:dLblPos val="t"/>
          <c:showLegendKey val="0"/>
          <c:showVal val="1"/>
          <c:showCatName val="0"/>
          <c:showSerName val="0"/>
          <c:showPercent val="0"/>
          <c:showBubbleSize val="0"/>
        </c:dLbls>
        <c:marker val="1"/>
        <c:smooth val="0"/>
        <c:axId val="181622376"/>
        <c:axId val="181622768"/>
      </c:lineChart>
      <c:catAx>
        <c:axId val="1816223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181622768"/>
        <c:crosses val="autoZero"/>
        <c:auto val="1"/>
        <c:lblAlgn val="ctr"/>
        <c:lblOffset val="100"/>
        <c:noMultiLvlLbl val="0"/>
      </c:catAx>
      <c:valAx>
        <c:axId val="181622768"/>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Endeudamiento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18162237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s-ES"/>
          </a:p>
        </c:txPr>
      </c:dTable>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Hoja1!$B$24:$B$26</c:f>
              <c:strCache>
                <c:ptCount val="3"/>
                <c:pt idx="0">
                  <c:v>Microempresa</c:v>
                </c:pt>
                <c:pt idx="1">
                  <c:v>PYMES</c:v>
                </c:pt>
                <c:pt idx="2">
                  <c:v>Grande</c:v>
                </c:pt>
              </c:strCache>
            </c:strRef>
          </c:cat>
          <c:val>
            <c:numRef>
              <c:f>Hoja1!$C$24:$C$26</c:f>
              <c:numCache>
                <c:formatCode>General</c:formatCode>
                <c:ptCount val="3"/>
                <c:pt idx="0">
                  <c:v>29337</c:v>
                </c:pt>
                <c:pt idx="1">
                  <c:v>25259</c:v>
                </c:pt>
                <c:pt idx="2">
                  <c:v>3071</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5"/>
          <c:dPt>
            <c:idx val="0"/>
            <c:bubble3D val="0"/>
            <c:explosion val="18"/>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9154-4E57-90F7-3D2F9B06F86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9154-4E57-90F7-3D2F9B06F86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9154-4E57-90F7-3D2F9B06F86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9154-4E57-90F7-3D2F9B06F86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9154-4E57-90F7-3D2F9B06F8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Hoja1!$E$5:$E$9</c:f>
              <c:strCache>
                <c:ptCount val="5"/>
                <c:pt idx="0">
                  <c:v>ventas</c:v>
                </c:pt>
                <c:pt idx="1">
                  <c:v>empleo</c:v>
                </c:pt>
                <c:pt idx="2">
                  <c:v>activos</c:v>
                </c:pt>
                <c:pt idx="3">
                  <c:v>combinación</c:v>
                </c:pt>
                <c:pt idx="4">
                  <c:v>otros</c:v>
                </c:pt>
              </c:strCache>
            </c:strRef>
          </c:cat>
          <c:val>
            <c:numRef>
              <c:f>Hoja1!$F$5:$F$9</c:f>
              <c:numCache>
                <c:formatCode>General</c:formatCode>
                <c:ptCount val="5"/>
                <c:pt idx="0">
                  <c:v>21</c:v>
                </c:pt>
                <c:pt idx="1">
                  <c:v>15</c:v>
                </c:pt>
                <c:pt idx="2">
                  <c:v>9</c:v>
                </c:pt>
                <c:pt idx="3">
                  <c:v>14</c:v>
                </c:pt>
                <c:pt idx="4">
                  <c:v>6</c:v>
                </c:pt>
              </c:numCache>
            </c:numRef>
          </c:val>
          <c:extLst xmlns:c16r2="http://schemas.microsoft.com/office/drawing/2015/06/chart">
            <c:ext xmlns:c16="http://schemas.microsoft.com/office/drawing/2014/chart" uri="{C3380CC4-5D6E-409C-BE32-E72D297353CC}">
              <c16:uniqueId val="{0000000A-9154-4E57-90F7-3D2F9B06F86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Hoja1!$B$4</c:f>
              <c:strCache>
                <c:ptCount val="1"/>
                <c:pt idx="0">
                  <c:v>Nº de empresas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FA1F-4295-B863-FEFE9EF6286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FA1F-4295-B863-FEFE9EF6286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FA1F-4295-B863-FEFE9EF6286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FA1F-4295-B863-FEFE9EF62863}"/>
              </c:ext>
            </c:extLst>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Hoja1!$A$5:$A$8</c:f>
              <c:strCache>
                <c:ptCount val="4"/>
                <c:pt idx="0">
                  <c:v>Microempresa</c:v>
                </c:pt>
                <c:pt idx="1">
                  <c:v>Pequeña</c:v>
                </c:pt>
                <c:pt idx="2">
                  <c:v>Mediana</c:v>
                </c:pt>
                <c:pt idx="3">
                  <c:v>Grande</c:v>
                </c:pt>
              </c:strCache>
            </c:strRef>
          </c:cat>
          <c:val>
            <c:numRef>
              <c:f>Hoja1!$B$5:$B$8</c:f>
              <c:numCache>
                <c:formatCode>#,##0</c:formatCode>
                <c:ptCount val="4"/>
                <c:pt idx="0">
                  <c:v>10536</c:v>
                </c:pt>
                <c:pt idx="1">
                  <c:v>15120</c:v>
                </c:pt>
                <c:pt idx="2">
                  <c:v>4597</c:v>
                </c:pt>
                <c:pt idx="3">
                  <c:v>1258</c:v>
                </c:pt>
              </c:numCache>
            </c:numRef>
          </c:val>
          <c:extLst xmlns:c16r2="http://schemas.microsoft.com/office/drawing/2015/06/chart">
            <c:ext xmlns:c16="http://schemas.microsoft.com/office/drawing/2014/chart" uri="{C3380CC4-5D6E-409C-BE32-E72D297353CC}">
              <c16:uniqueId val="{00000008-FA1F-4295-B863-FEFE9EF6286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S" sz="1400">
                <a:latin typeface="Cambria" panose="02040503050406030204" pitchFamily="18" charset="0"/>
              </a:rPr>
              <a:t>Composición de Pymes en la muestra</a:t>
            </a:r>
          </a:p>
        </c:rich>
      </c:tx>
      <c:layout>
        <c:manualLayout>
          <c:xMode val="edge"/>
          <c:yMode val="edge"/>
          <c:x val="0.13821751715482863"/>
          <c:y val="3.4557227585193542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Hoja1!$B$2:$B$3</c:f>
              <c:strCache>
                <c:ptCount val="2"/>
                <c:pt idx="0">
                  <c:v>Pequeñas</c:v>
                </c:pt>
                <c:pt idx="1">
                  <c:v>Medianas</c:v>
                </c:pt>
              </c:strCache>
            </c:strRef>
          </c:cat>
          <c:val>
            <c:numRef>
              <c:f>Hoja1!$C$2:$C$3</c:f>
              <c:numCache>
                <c:formatCode>General</c:formatCode>
                <c:ptCount val="2"/>
                <c:pt idx="0">
                  <c:v>68.7</c:v>
                </c:pt>
                <c:pt idx="1">
                  <c:v>31.299999999999997</c:v>
                </c:pt>
              </c:numCache>
            </c:numRef>
          </c:val>
          <c:extLst xmlns:c16r2="http://schemas.microsoft.com/office/drawing/2015/06/chart">
            <c:ext xmlns:c16="http://schemas.microsoft.com/office/drawing/2014/chart" uri="{C3380CC4-5D6E-409C-BE32-E72D297353CC}">
              <c16:uniqueId val="{00000000-67CC-417D-AE3C-38E1CBF18613}"/>
            </c:ext>
          </c:extLst>
        </c:ser>
        <c:dLbls>
          <c:showLegendKey val="0"/>
          <c:showVal val="1"/>
          <c:showCatName val="0"/>
          <c:showSerName val="0"/>
          <c:showPercent val="0"/>
          <c:showBubbleSize val="0"/>
        </c:dLbls>
        <c:gapWidth val="160"/>
        <c:gapDepth val="0"/>
        <c:shape val="box"/>
        <c:axId val="163278432"/>
        <c:axId val="180947880"/>
        <c:axId val="0"/>
      </c:bar3DChart>
      <c:catAx>
        <c:axId val="163278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947880"/>
        <c:crosses val="autoZero"/>
        <c:auto val="1"/>
        <c:lblAlgn val="ctr"/>
        <c:lblOffset val="100"/>
        <c:noMultiLvlLbl val="0"/>
      </c:catAx>
      <c:valAx>
        <c:axId val="180947880"/>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27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S" sz="1400">
                <a:latin typeface="Cambria" panose="02040503050406030204" pitchFamily="18" charset="0"/>
              </a:rPr>
              <a:t>Clasificación por edad de la muestra</a:t>
            </a:r>
          </a:p>
        </c:rich>
      </c:tx>
      <c:layout>
        <c:manualLayout>
          <c:xMode val="edge"/>
          <c:yMode val="edge"/>
          <c:x val="9.3735159817351602E-2"/>
          <c:y val="2.3138100298199099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Hoja1!$J$2:$J$3</c:f>
              <c:strCache>
                <c:ptCount val="2"/>
                <c:pt idx="0">
                  <c:v>Jóvenes</c:v>
                </c:pt>
                <c:pt idx="1">
                  <c:v>Maduras</c:v>
                </c:pt>
              </c:strCache>
            </c:strRef>
          </c:cat>
          <c:val>
            <c:numRef>
              <c:f>Hoja1!$K$2:$K$3</c:f>
              <c:numCache>
                <c:formatCode>General</c:formatCode>
                <c:ptCount val="2"/>
                <c:pt idx="0">
                  <c:v>62.6</c:v>
                </c:pt>
                <c:pt idx="1">
                  <c:v>37.4</c:v>
                </c:pt>
              </c:numCache>
            </c:numRef>
          </c:val>
          <c:extLst xmlns:c16r2="http://schemas.microsoft.com/office/drawing/2015/06/chart">
            <c:ext xmlns:c16="http://schemas.microsoft.com/office/drawing/2014/chart" uri="{C3380CC4-5D6E-409C-BE32-E72D297353CC}">
              <c16:uniqueId val="{00000000-84A5-43C6-AC1F-3C29E0403C0C}"/>
            </c:ext>
          </c:extLst>
        </c:ser>
        <c:dLbls>
          <c:showLegendKey val="0"/>
          <c:showVal val="1"/>
          <c:showCatName val="0"/>
          <c:showSerName val="0"/>
          <c:showPercent val="0"/>
          <c:showBubbleSize val="0"/>
        </c:dLbls>
        <c:gapWidth val="160"/>
        <c:gapDepth val="0"/>
        <c:shape val="box"/>
        <c:axId val="180948664"/>
        <c:axId val="180949056"/>
        <c:axId val="0"/>
      </c:bar3DChart>
      <c:catAx>
        <c:axId val="180948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949056"/>
        <c:crosses val="autoZero"/>
        <c:auto val="1"/>
        <c:lblAlgn val="ctr"/>
        <c:lblOffset val="100"/>
        <c:noMultiLvlLbl val="0"/>
      </c:catAx>
      <c:valAx>
        <c:axId val="180949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948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6"/>
              </a:solidFill>
              <a:round/>
            </a:ln>
            <a:effectLst/>
          </c:spPr>
          <c:marker>
            <c:symbol val="circle"/>
            <c:size val="6"/>
            <c:spPr>
              <a:solidFill>
                <a:schemeClr val="lt1"/>
              </a:solidFill>
              <a:ln w="15875">
                <a:solidFill>
                  <a:schemeClr val="accent6"/>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'[Libro1 (1).xlsx]EDAD'!$M$1:$M$6</c:f>
              <c:numCache>
                <c:formatCode>General</c:formatCode>
                <c:ptCount val="6"/>
                <c:pt idx="0">
                  <c:v>2010</c:v>
                </c:pt>
                <c:pt idx="1">
                  <c:v>2011</c:v>
                </c:pt>
                <c:pt idx="2">
                  <c:v>2012</c:v>
                </c:pt>
                <c:pt idx="3">
                  <c:v>2013</c:v>
                </c:pt>
                <c:pt idx="4">
                  <c:v>2014</c:v>
                </c:pt>
                <c:pt idx="5">
                  <c:v>2015</c:v>
                </c:pt>
              </c:numCache>
            </c:numRef>
          </c:cat>
          <c:val>
            <c:numRef>
              <c:f>'[Libro1 (1).xlsx]EDAD'!$N$1:$N$6</c:f>
              <c:numCache>
                <c:formatCode>General</c:formatCode>
                <c:ptCount val="6"/>
                <c:pt idx="0">
                  <c:v>66938.789999999994</c:v>
                </c:pt>
                <c:pt idx="1">
                  <c:v>95613.37</c:v>
                </c:pt>
                <c:pt idx="2">
                  <c:v>106416.84</c:v>
                </c:pt>
                <c:pt idx="3">
                  <c:v>90699.03</c:v>
                </c:pt>
                <c:pt idx="4">
                  <c:v>111045.45</c:v>
                </c:pt>
                <c:pt idx="5">
                  <c:v>64204.97</c:v>
                </c:pt>
              </c:numCache>
            </c:numRef>
          </c:val>
          <c:smooth val="0"/>
          <c:extLst xmlns:c16r2="http://schemas.microsoft.com/office/drawing/2015/06/chart">
            <c:ext xmlns:c16="http://schemas.microsoft.com/office/drawing/2014/chart" uri="{C3380CC4-5D6E-409C-BE32-E72D297353CC}">
              <c16:uniqueId val="{00000000-945D-4648-BBC0-889BA6891E4D}"/>
            </c:ext>
          </c:extLst>
        </c:ser>
        <c:dLbls>
          <c:dLblPos val="t"/>
          <c:showLegendKey val="0"/>
          <c:showVal val="1"/>
          <c:showCatName val="0"/>
          <c:showSerName val="0"/>
          <c:showPercent val="0"/>
          <c:showBubbleSize val="0"/>
        </c:dLbls>
        <c:marker val="1"/>
        <c:smooth val="0"/>
        <c:axId val="180949840"/>
        <c:axId val="180950232"/>
      </c:lineChart>
      <c:catAx>
        <c:axId val="1809498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180950232"/>
        <c:crosses val="autoZero"/>
        <c:auto val="1"/>
        <c:lblAlgn val="ctr"/>
        <c:lblOffset val="100"/>
        <c:noMultiLvlLbl val="0"/>
      </c:catAx>
      <c:valAx>
        <c:axId val="180950232"/>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Ventas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18094984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s-ES"/>
          </a:p>
        </c:txPr>
      </c:dTable>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2225" cap="rnd">
              <a:solidFill>
                <a:schemeClr val="accent1"/>
              </a:solidFill>
              <a:round/>
            </a:ln>
            <a:effectLst/>
          </c:spPr>
          <c:marker>
            <c:symbol val="circle"/>
            <c:size val="6"/>
            <c:spPr>
              <a:solidFill>
                <a:schemeClr val="lt1"/>
              </a:solidFill>
              <a:ln w="1587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[Libro1.xlsx]EDAD!$J$1:$J$6</c:f>
              <c:numCache>
                <c:formatCode>General</c:formatCode>
                <c:ptCount val="6"/>
                <c:pt idx="0">
                  <c:v>2010</c:v>
                </c:pt>
                <c:pt idx="1">
                  <c:v>2011</c:v>
                </c:pt>
                <c:pt idx="2">
                  <c:v>2012</c:v>
                </c:pt>
                <c:pt idx="3">
                  <c:v>2013</c:v>
                </c:pt>
                <c:pt idx="4">
                  <c:v>2014</c:v>
                </c:pt>
                <c:pt idx="5">
                  <c:v>2015</c:v>
                </c:pt>
              </c:numCache>
            </c:numRef>
          </c:cat>
          <c:val>
            <c:numRef>
              <c:f>[Libro1.xlsx]EDAD!$K$1:$K$6</c:f>
              <c:numCache>
                <c:formatCode>General</c:formatCode>
                <c:ptCount val="6"/>
                <c:pt idx="0">
                  <c:v>14.86</c:v>
                </c:pt>
                <c:pt idx="1">
                  <c:v>16.649999999999999</c:v>
                </c:pt>
                <c:pt idx="2">
                  <c:v>13.44</c:v>
                </c:pt>
                <c:pt idx="3">
                  <c:v>11.52</c:v>
                </c:pt>
                <c:pt idx="4">
                  <c:v>12.31</c:v>
                </c:pt>
                <c:pt idx="5">
                  <c:v>11.66</c:v>
                </c:pt>
              </c:numCache>
            </c:numRef>
          </c:val>
          <c:smooth val="0"/>
          <c:extLst xmlns:c16r2="http://schemas.microsoft.com/office/drawing/2015/06/chart">
            <c:ext xmlns:c16="http://schemas.microsoft.com/office/drawing/2014/chart" uri="{C3380CC4-5D6E-409C-BE32-E72D297353CC}">
              <c16:uniqueId val="{00000000-11E2-49E6-B5BF-B5F88E5FEAF4}"/>
            </c:ext>
          </c:extLst>
        </c:ser>
        <c:dLbls>
          <c:dLblPos val="t"/>
          <c:showLegendKey val="0"/>
          <c:showVal val="1"/>
          <c:showCatName val="0"/>
          <c:showSerName val="0"/>
          <c:showPercent val="0"/>
          <c:showBubbleSize val="0"/>
        </c:dLbls>
        <c:marker val="1"/>
        <c:smooth val="0"/>
        <c:axId val="180951408"/>
        <c:axId val="180951800"/>
      </c:lineChart>
      <c:catAx>
        <c:axId val="18095140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180951800"/>
        <c:crosses val="autoZero"/>
        <c:auto val="1"/>
        <c:lblAlgn val="ctr"/>
        <c:lblOffset val="100"/>
        <c:noMultiLvlLbl val="0"/>
      </c:catAx>
      <c:valAx>
        <c:axId val="180951800"/>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dirty="0" smtClean="0"/>
                  <a:t>Empleados</a:t>
                </a:r>
                <a:endParaRPr lang="es-E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180951408"/>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s-ES"/>
          </a:p>
        </c:txPr>
      </c:dTable>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2225" cap="rnd">
              <a:solidFill>
                <a:schemeClr val="accent2"/>
              </a:solidFill>
              <a:round/>
            </a:ln>
            <a:effectLst/>
          </c:spPr>
          <c:marker>
            <c:symbol val="circle"/>
            <c:size val="6"/>
            <c:spPr>
              <a:solidFill>
                <a:schemeClr val="lt1"/>
              </a:solidFill>
              <a:ln w="1587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[Libro1.xlsx]EDAD!$A$1:$A$6</c:f>
              <c:numCache>
                <c:formatCode>General</c:formatCode>
                <c:ptCount val="6"/>
                <c:pt idx="0">
                  <c:v>2010</c:v>
                </c:pt>
                <c:pt idx="1">
                  <c:v>2011</c:v>
                </c:pt>
                <c:pt idx="2">
                  <c:v>2012</c:v>
                </c:pt>
                <c:pt idx="3">
                  <c:v>2013</c:v>
                </c:pt>
                <c:pt idx="4">
                  <c:v>2014</c:v>
                </c:pt>
                <c:pt idx="5">
                  <c:v>2015</c:v>
                </c:pt>
              </c:numCache>
            </c:numRef>
          </c:cat>
          <c:val>
            <c:numRef>
              <c:f>[Libro1.xlsx]EDAD!$B$1:$B$6</c:f>
              <c:numCache>
                <c:formatCode>General</c:formatCode>
                <c:ptCount val="6"/>
                <c:pt idx="0">
                  <c:v>9.06</c:v>
                </c:pt>
                <c:pt idx="1">
                  <c:v>9.91</c:v>
                </c:pt>
                <c:pt idx="2">
                  <c:v>10.130000000000001</c:v>
                </c:pt>
                <c:pt idx="3">
                  <c:v>10.3</c:v>
                </c:pt>
                <c:pt idx="4">
                  <c:v>9.7000000000000011</c:v>
                </c:pt>
                <c:pt idx="5">
                  <c:v>10.41</c:v>
                </c:pt>
              </c:numCache>
            </c:numRef>
          </c:val>
          <c:smooth val="0"/>
          <c:extLst xmlns:c16r2="http://schemas.microsoft.com/office/drawing/2015/06/chart">
            <c:ext xmlns:c16="http://schemas.microsoft.com/office/drawing/2014/chart" uri="{C3380CC4-5D6E-409C-BE32-E72D297353CC}">
              <c16:uniqueId val="{00000000-A79C-432D-858E-F5864193B3B2}"/>
            </c:ext>
          </c:extLst>
        </c:ser>
        <c:dLbls>
          <c:dLblPos val="t"/>
          <c:showLegendKey val="0"/>
          <c:showVal val="1"/>
          <c:showCatName val="0"/>
          <c:showSerName val="0"/>
          <c:showPercent val="0"/>
          <c:showBubbleSize val="0"/>
        </c:dLbls>
        <c:marker val="1"/>
        <c:smooth val="0"/>
        <c:axId val="180952976"/>
        <c:axId val="180953368"/>
      </c:lineChart>
      <c:catAx>
        <c:axId val="1809529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180953368"/>
        <c:crosses val="autoZero"/>
        <c:auto val="1"/>
        <c:lblAlgn val="ctr"/>
        <c:lblOffset val="100"/>
        <c:noMultiLvlLbl val="0"/>
      </c:catAx>
      <c:valAx>
        <c:axId val="180953368"/>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Edades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18095297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s-ES"/>
          </a:p>
        </c:txPr>
      </c:dTable>
      <c:spPr>
        <a:pattFill prst="ltDnDiag">
          <a:fgClr>
            <a:schemeClr val="dk1">
              <a:lumMod val="15000"/>
              <a:lumOff val="85000"/>
            </a:schemeClr>
          </a:fgClr>
          <a:bgClr>
            <a:schemeClr val="lt1"/>
          </a:bgClr>
        </a:patt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3AABB-3396-4640-B363-5B7E99414201}" type="doc">
      <dgm:prSet loTypeId="urn:microsoft.com/office/officeart/2005/8/layout/chevron1" loCatId="process" qsTypeId="urn:microsoft.com/office/officeart/2005/8/quickstyle/simple1" qsCatId="simple" csTypeId="urn:microsoft.com/office/officeart/2005/8/colors/colorful5" csCatId="colorful" phldr="1"/>
      <dgm:spPr/>
    </dgm:pt>
    <dgm:pt modelId="{F0E8633B-AF2B-4861-A97A-5356A91638C6}">
      <dgm:prSet phldrT="[Texto]"/>
      <dgm:spPr/>
      <dgm:t>
        <a:bodyPr/>
        <a:lstStyle/>
        <a:p>
          <a:r>
            <a:rPr lang="es-ES" dirty="0" smtClean="0">
              <a:latin typeface="Roboto Condensed" panose="020B0604020202020204" charset="0"/>
              <a:ea typeface="Roboto Condensed" panose="020B0604020202020204" charset="0"/>
              <a:cs typeface="Roboto Condensed" panose="020B0604020202020204" charset="0"/>
            </a:rPr>
            <a:t>1.9 millones de empleo</a:t>
          </a:r>
          <a:endParaRPr lang="es-ES" dirty="0">
            <a:latin typeface="Roboto Condensed" panose="020B0604020202020204" charset="0"/>
            <a:ea typeface="Roboto Condensed" panose="020B0604020202020204" charset="0"/>
            <a:cs typeface="Roboto Condensed" panose="020B0604020202020204" charset="0"/>
          </a:endParaRPr>
        </a:p>
      </dgm:t>
    </dgm:pt>
    <dgm:pt modelId="{ECDA9257-8489-41BD-B99D-3376295E9B60}" type="parTrans" cxnId="{0E0CB211-F1A7-48E7-8931-AA28F04CA9F0}">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69C26E7B-F9C0-4734-BFA2-6710D8B94DA2}" type="sibTrans" cxnId="{0E0CB211-F1A7-48E7-8931-AA28F04CA9F0}">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CF28CA31-7230-4EF9-B442-6FBE40F00770}">
      <dgm:prSet phldrT="[Texto]"/>
      <dgm:spPr/>
      <dgm:t>
        <a:bodyPr/>
        <a:lstStyle/>
        <a:p>
          <a:r>
            <a:rPr lang="es-ES" dirty="0" smtClean="0">
              <a:latin typeface="Roboto Condensed" panose="020B0604020202020204" charset="0"/>
              <a:ea typeface="Roboto Condensed" panose="020B0604020202020204" charset="0"/>
              <a:cs typeface="Roboto Condensed" panose="020B0604020202020204" charset="0"/>
            </a:rPr>
            <a:t>60% PIB</a:t>
          </a:r>
          <a:endParaRPr lang="es-ES" dirty="0">
            <a:latin typeface="Roboto Condensed" panose="020B0604020202020204" charset="0"/>
            <a:ea typeface="Roboto Condensed" panose="020B0604020202020204" charset="0"/>
            <a:cs typeface="Roboto Condensed" panose="020B0604020202020204" charset="0"/>
          </a:endParaRPr>
        </a:p>
      </dgm:t>
    </dgm:pt>
    <dgm:pt modelId="{82E67A16-0774-4741-83CD-A6A45B43CCA9}" type="parTrans" cxnId="{BD2C9C89-3DAD-41B8-80F0-C913AF806359}">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9AD21D1A-DB75-41C2-8D8B-EB1A96BB6513}" type="sibTrans" cxnId="{BD2C9C89-3DAD-41B8-80F0-C913AF806359}">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CA98A6D1-7063-4F72-A5C3-00C26E0FA448}" type="pres">
      <dgm:prSet presAssocID="{81F3AABB-3396-4640-B363-5B7E99414201}" presName="Name0" presStyleCnt="0">
        <dgm:presLayoutVars>
          <dgm:dir/>
          <dgm:animLvl val="lvl"/>
          <dgm:resizeHandles val="exact"/>
        </dgm:presLayoutVars>
      </dgm:prSet>
      <dgm:spPr/>
    </dgm:pt>
    <dgm:pt modelId="{75B5B797-EAF4-4BAE-9538-B51FADB86502}" type="pres">
      <dgm:prSet presAssocID="{F0E8633B-AF2B-4861-A97A-5356A91638C6}" presName="parTxOnly" presStyleLbl="node1" presStyleIdx="0" presStyleCnt="2">
        <dgm:presLayoutVars>
          <dgm:chMax val="0"/>
          <dgm:chPref val="0"/>
          <dgm:bulletEnabled val="1"/>
        </dgm:presLayoutVars>
      </dgm:prSet>
      <dgm:spPr/>
      <dgm:t>
        <a:bodyPr/>
        <a:lstStyle/>
        <a:p>
          <a:endParaRPr lang="es-ES"/>
        </a:p>
      </dgm:t>
    </dgm:pt>
    <dgm:pt modelId="{EE547BD9-77D2-4867-B7FF-8D6E299BE22E}" type="pres">
      <dgm:prSet presAssocID="{69C26E7B-F9C0-4734-BFA2-6710D8B94DA2}" presName="parTxOnlySpace" presStyleCnt="0"/>
      <dgm:spPr/>
    </dgm:pt>
    <dgm:pt modelId="{7F481C12-0D97-4F03-B353-BA1AC4633BAB}" type="pres">
      <dgm:prSet presAssocID="{CF28CA31-7230-4EF9-B442-6FBE40F00770}" presName="parTxOnly" presStyleLbl="node1" presStyleIdx="1" presStyleCnt="2">
        <dgm:presLayoutVars>
          <dgm:chMax val="0"/>
          <dgm:chPref val="0"/>
          <dgm:bulletEnabled val="1"/>
        </dgm:presLayoutVars>
      </dgm:prSet>
      <dgm:spPr/>
      <dgm:t>
        <a:bodyPr/>
        <a:lstStyle/>
        <a:p>
          <a:endParaRPr lang="es-ES"/>
        </a:p>
      </dgm:t>
    </dgm:pt>
  </dgm:ptLst>
  <dgm:cxnLst>
    <dgm:cxn modelId="{5A185495-CF41-4C4C-A9DF-35C28B1562C3}" type="presOf" srcId="{CF28CA31-7230-4EF9-B442-6FBE40F00770}" destId="{7F481C12-0D97-4F03-B353-BA1AC4633BAB}" srcOrd="0" destOrd="0" presId="urn:microsoft.com/office/officeart/2005/8/layout/chevron1"/>
    <dgm:cxn modelId="{E1F49228-F14B-4CEC-86E0-1DA09AD75597}" type="presOf" srcId="{F0E8633B-AF2B-4861-A97A-5356A91638C6}" destId="{75B5B797-EAF4-4BAE-9538-B51FADB86502}" srcOrd="0" destOrd="0" presId="urn:microsoft.com/office/officeart/2005/8/layout/chevron1"/>
    <dgm:cxn modelId="{BD2C9C89-3DAD-41B8-80F0-C913AF806359}" srcId="{81F3AABB-3396-4640-B363-5B7E99414201}" destId="{CF28CA31-7230-4EF9-B442-6FBE40F00770}" srcOrd="1" destOrd="0" parTransId="{82E67A16-0774-4741-83CD-A6A45B43CCA9}" sibTransId="{9AD21D1A-DB75-41C2-8D8B-EB1A96BB6513}"/>
    <dgm:cxn modelId="{0E0CB211-F1A7-48E7-8931-AA28F04CA9F0}" srcId="{81F3AABB-3396-4640-B363-5B7E99414201}" destId="{F0E8633B-AF2B-4861-A97A-5356A91638C6}" srcOrd="0" destOrd="0" parTransId="{ECDA9257-8489-41BD-B99D-3376295E9B60}" sibTransId="{69C26E7B-F9C0-4734-BFA2-6710D8B94DA2}"/>
    <dgm:cxn modelId="{BB827F95-DCCE-458A-8969-17A7C55ABC1A}" type="presOf" srcId="{81F3AABB-3396-4640-B363-5B7E99414201}" destId="{CA98A6D1-7063-4F72-A5C3-00C26E0FA448}" srcOrd="0" destOrd="0" presId="urn:microsoft.com/office/officeart/2005/8/layout/chevron1"/>
    <dgm:cxn modelId="{64B89A5D-4168-4C5A-8443-0D652F6E3098}" type="presParOf" srcId="{CA98A6D1-7063-4F72-A5C3-00C26E0FA448}" destId="{75B5B797-EAF4-4BAE-9538-B51FADB86502}" srcOrd="0" destOrd="0" presId="urn:microsoft.com/office/officeart/2005/8/layout/chevron1"/>
    <dgm:cxn modelId="{7A08EEDE-F2B8-4E1C-9F33-3DC9A4652670}" type="presParOf" srcId="{CA98A6D1-7063-4F72-A5C3-00C26E0FA448}" destId="{EE547BD9-77D2-4867-B7FF-8D6E299BE22E}" srcOrd="1" destOrd="0" presId="urn:microsoft.com/office/officeart/2005/8/layout/chevron1"/>
    <dgm:cxn modelId="{6106D64D-75F4-4F9A-AA74-D9DEFAD443FB}" type="presParOf" srcId="{CA98A6D1-7063-4F72-A5C3-00C26E0FA448}" destId="{7F481C12-0D97-4F03-B353-BA1AC4633BAB}" srcOrd="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C000E-1FCD-491F-BD63-7F8B7C64273C}"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S"/>
        </a:p>
      </dgm:t>
    </dgm:pt>
    <dgm:pt modelId="{65851C13-4179-4066-867D-392851DE0DD2}">
      <dgm:prSet phldrT="[Texto]" custT="1"/>
      <dgm:spPr/>
      <dgm:t>
        <a:bodyPr/>
        <a:lstStyle/>
        <a:p>
          <a:r>
            <a:rPr lang="es-ES" sz="1100" dirty="0" smtClean="0">
              <a:latin typeface="Roboto Condensed" panose="020B0604020202020204" charset="0"/>
              <a:ea typeface="Roboto Condensed" panose="020B0604020202020204" charset="0"/>
              <a:cs typeface="Roboto Condensed" panose="020B0604020202020204" charset="0"/>
            </a:rPr>
            <a:t>Ventas</a:t>
          </a:r>
        </a:p>
      </dgm:t>
    </dgm:pt>
    <dgm:pt modelId="{C1EE8AEA-41F8-4D69-B65D-8B76758967E5}" type="parTrans" cxnId="{D908EC17-CD45-483F-AFE0-13666319AAC8}">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8FD7EF12-A11F-4B88-A498-4504FF96A8E6}" type="sibTrans" cxnId="{D908EC17-CD45-483F-AFE0-13666319AAC8}">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23B035E9-BFC8-48B2-887F-70FE925C19FD}">
      <dgm:prSet phldrT="[Texto]" custT="1"/>
      <dgm:spPr/>
      <dgm:t>
        <a:bodyPr/>
        <a:lstStyle/>
        <a:p>
          <a:r>
            <a:rPr lang="es-ES" sz="1100" dirty="0" smtClean="0">
              <a:latin typeface="Roboto Condensed" panose="020B0604020202020204" charset="0"/>
              <a:ea typeface="Roboto Condensed" panose="020B0604020202020204" charset="0"/>
              <a:cs typeface="Roboto Condensed" panose="020B0604020202020204" charset="0"/>
            </a:rPr>
            <a:t>Empleo</a:t>
          </a:r>
          <a:endParaRPr lang="es-ES" sz="1100" dirty="0">
            <a:latin typeface="Roboto Condensed" panose="020B0604020202020204" charset="0"/>
            <a:ea typeface="Roboto Condensed" panose="020B0604020202020204" charset="0"/>
            <a:cs typeface="Roboto Condensed" panose="020B0604020202020204" charset="0"/>
          </a:endParaRPr>
        </a:p>
      </dgm:t>
    </dgm:pt>
    <dgm:pt modelId="{4BCDD146-E081-400C-B169-52D9EDD81982}" type="parTrans" cxnId="{467CB967-5F10-41E8-A420-739CD472BBBB}">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06E8039B-1A6D-4642-A3BB-96ACD158347E}" type="sibTrans" cxnId="{467CB967-5F10-41E8-A420-739CD472BBBB}">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A1AA2DF4-E4C2-4A7E-B259-5D5209A5BEA7}">
      <dgm:prSet phldrT="[Texto]" custT="1"/>
      <dgm:spPr/>
      <dgm:t>
        <a:bodyPr/>
        <a:lstStyle/>
        <a:p>
          <a:r>
            <a:rPr lang="es-ES" sz="1100" dirty="0" smtClean="0">
              <a:latin typeface="Roboto Condensed" panose="020B0604020202020204" charset="0"/>
              <a:ea typeface="Roboto Condensed" panose="020B0604020202020204" charset="0"/>
              <a:cs typeface="Roboto Condensed" panose="020B0604020202020204" charset="0"/>
            </a:rPr>
            <a:t>Activos</a:t>
          </a:r>
          <a:endParaRPr lang="es-ES" sz="1100" dirty="0">
            <a:latin typeface="Roboto Condensed" panose="020B0604020202020204" charset="0"/>
            <a:ea typeface="Roboto Condensed" panose="020B0604020202020204" charset="0"/>
            <a:cs typeface="Roboto Condensed" panose="020B0604020202020204" charset="0"/>
          </a:endParaRPr>
        </a:p>
      </dgm:t>
    </dgm:pt>
    <dgm:pt modelId="{7023F845-1134-4F12-8BF3-EB53F857A2E6}" type="parTrans" cxnId="{B42A6196-10D2-4B44-8076-87CBBAFDC95F}">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474BF803-3AB9-4F75-BD7C-D8EC512EB22B}" type="sibTrans" cxnId="{B42A6196-10D2-4B44-8076-87CBBAFDC95F}">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15A04FFF-54E0-40E2-86D6-09C6F22A8865}">
      <dgm:prSet phldrT="[Texto]" custT="1"/>
      <dgm:spPr/>
      <dgm:t>
        <a:bodyPr/>
        <a:lstStyle/>
        <a:p>
          <a:r>
            <a:rPr lang="es-ES" sz="1100" dirty="0" smtClean="0">
              <a:latin typeface="Roboto Condensed" panose="020B0604020202020204" charset="0"/>
              <a:ea typeface="Roboto Condensed" panose="020B0604020202020204" charset="0"/>
              <a:cs typeface="Roboto Condensed" panose="020B0604020202020204" charset="0"/>
            </a:rPr>
            <a:t>Rentabilidad</a:t>
          </a:r>
          <a:endParaRPr lang="es-ES" sz="1100" dirty="0">
            <a:latin typeface="Roboto Condensed" panose="020B0604020202020204" charset="0"/>
            <a:ea typeface="Roboto Condensed" panose="020B0604020202020204" charset="0"/>
            <a:cs typeface="Roboto Condensed" panose="020B0604020202020204" charset="0"/>
          </a:endParaRPr>
        </a:p>
      </dgm:t>
    </dgm:pt>
    <dgm:pt modelId="{8119F729-2891-4D57-B824-CC749C4A0968}" type="parTrans" cxnId="{BC058C78-3E70-4F78-BF73-0F51A523858A}">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94638764-1136-45C9-B1E4-5047399F907D}" type="sibTrans" cxnId="{BC058C78-3E70-4F78-BF73-0F51A523858A}">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5BD93833-5547-4725-B635-0B9BEBCABFD4}">
      <dgm:prSet phldrT="[Texto]" custT="1"/>
      <dgm:spPr/>
      <dgm:t>
        <a:bodyPr/>
        <a:lstStyle/>
        <a:p>
          <a:r>
            <a:rPr lang="es-ES" sz="1100" dirty="0" smtClean="0">
              <a:latin typeface="Roboto Condensed" panose="020B0604020202020204" charset="0"/>
              <a:ea typeface="Roboto Condensed" panose="020B0604020202020204" charset="0"/>
              <a:cs typeface="Roboto Condensed" panose="020B0604020202020204" charset="0"/>
            </a:rPr>
            <a:t>Productividad</a:t>
          </a:r>
          <a:endParaRPr lang="es-ES" sz="1100" dirty="0">
            <a:latin typeface="Roboto Condensed" panose="020B0604020202020204" charset="0"/>
            <a:ea typeface="Roboto Condensed" panose="020B0604020202020204" charset="0"/>
            <a:cs typeface="Roboto Condensed" panose="020B0604020202020204" charset="0"/>
          </a:endParaRPr>
        </a:p>
      </dgm:t>
    </dgm:pt>
    <dgm:pt modelId="{1679C5DD-A1DE-4858-83C6-984C3494F6F8}" type="parTrans" cxnId="{A267DC05-DA3A-43F1-9DA5-8B88A13EEC32}">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919F70E1-3623-472A-B939-107E210B148E}" type="sibTrans" cxnId="{A267DC05-DA3A-43F1-9DA5-8B88A13EEC32}">
      <dgm:prSet/>
      <dgm:spPr/>
      <dgm:t>
        <a:bodyPr/>
        <a:lstStyle/>
        <a:p>
          <a:endParaRPr lang="es-ES" sz="2400">
            <a:latin typeface="Roboto Condensed" panose="020B0604020202020204" charset="0"/>
            <a:ea typeface="Roboto Condensed" panose="020B0604020202020204" charset="0"/>
            <a:cs typeface="Roboto Condensed" panose="020B0604020202020204" charset="0"/>
          </a:endParaRPr>
        </a:p>
      </dgm:t>
    </dgm:pt>
    <dgm:pt modelId="{0D5276FB-3D4C-467E-A830-79F33BBDC586}" type="pres">
      <dgm:prSet presAssocID="{4B1C000E-1FCD-491F-BD63-7F8B7C64273C}" presName="Name0" presStyleCnt="0">
        <dgm:presLayoutVars>
          <dgm:dir/>
          <dgm:resizeHandles val="exact"/>
        </dgm:presLayoutVars>
      </dgm:prSet>
      <dgm:spPr/>
      <dgm:t>
        <a:bodyPr/>
        <a:lstStyle/>
        <a:p>
          <a:endParaRPr lang="es-ES"/>
        </a:p>
      </dgm:t>
    </dgm:pt>
    <dgm:pt modelId="{D3860267-E433-40C4-88C5-7DA65A2AC139}" type="pres">
      <dgm:prSet presAssocID="{65851C13-4179-4066-867D-392851DE0DD2}" presName="Name5" presStyleLbl="vennNode1" presStyleIdx="0" presStyleCnt="5">
        <dgm:presLayoutVars>
          <dgm:bulletEnabled val="1"/>
        </dgm:presLayoutVars>
      </dgm:prSet>
      <dgm:spPr/>
      <dgm:t>
        <a:bodyPr/>
        <a:lstStyle/>
        <a:p>
          <a:endParaRPr lang="es-ES"/>
        </a:p>
      </dgm:t>
    </dgm:pt>
    <dgm:pt modelId="{AEAD7C0E-16F4-436D-8F8C-E5FCBAD15C1F}" type="pres">
      <dgm:prSet presAssocID="{8FD7EF12-A11F-4B88-A498-4504FF96A8E6}" presName="space" presStyleCnt="0"/>
      <dgm:spPr/>
    </dgm:pt>
    <dgm:pt modelId="{F0ED533C-5EF4-4429-B699-DBFB94874243}" type="pres">
      <dgm:prSet presAssocID="{23B035E9-BFC8-48B2-887F-70FE925C19FD}" presName="Name5" presStyleLbl="vennNode1" presStyleIdx="1" presStyleCnt="5">
        <dgm:presLayoutVars>
          <dgm:bulletEnabled val="1"/>
        </dgm:presLayoutVars>
      </dgm:prSet>
      <dgm:spPr/>
      <dgm:t>
        <a:bodyPr/>
        <a:lstStyle/>
        <a:p>
          <a:endParaRPr lang="es-ES"/>
        </a:p>
      </dgm:t>
    </dgm:pt>
    <dgm:pt modelId="{44A56D97-ED5B-4FD6-A42C-4C3F54CE788C}" type="pres">
      <dgm:prSet presAssocID="{06E8039B-1A6D-4642-A3BB-96ACD158347E}" presName="space" presStyleCnt="0"/>
      <dgm:spPr/>
    </dgm:pt>
    <dgm:pt modelId="{E7BA6071-F51F-4D1D-98D1-20E9D6D1A98B}" type="pres">
      <dgm:prSet presAssocID="{A1AA2DF4-E4C2-4A7E-B259-5D5209A5BEA7}" presName="Name5" presStyleLbl="vennNode1" presStyleIdx="2" presStyleCnt="5">
        <dgm:presLayoutVars>
          <dgm:bulletEnabled val="1"/>
        </dgm:presLayoutVars>
      </dgm:prSet>
      <dgm:spPr/>
      <dgm:t>
        <a:bodyPr/>
        <a:lstStyle/>
        <a:p>
          <a:endParaRPr lang="es-ES"/>
        </a:p>
      </dgm:t>
    </dgm:pt>
    <dgm:pt modelId="{E647CAF4-B574-4492-86A9-7F72EDC3EEC6}" type="pres">
      <dgm:prSet presAssocID="{474BF803-3AB9-4F75-BD7C-D8EC512EB22B}" presName="space" presStyleCnt="0"/>
      <dgm:spPr/>
    </dgm:pt>
    <dgm:pt modelId="{D6D758BF-4E4B-4D58-81B5-872BFC3A6527}" type="pres">
      <dgm:prSet presAssocID="{15A04FFF-54E0-40E2-86D6-09C6F22A8865}" presName="Name5" presStyleLbl="vennNode1" presStyleIdx="3" presStyleCnt="5">
        <dgm:presLayoutVars>
          <dgm:bulletEnabled val="1"/>
        </dgm:presLayoutVars>
      </dgm:prSet>
      <dgm:spPr/>
      <dgm:t>
        <a:bodyPr/>
        <a:lstStyle/>
        <a:p>
          <a:endParaRPr lang="es-ES"/>
        </a:p>
      </dgm:t>
    </dgm:pt>
    <dgm:pt modelId="{FD06430F-F788-421D-BEB7-DB9F748EDA3E}" type="pres">
      <dgm:prSet presAssocID="{94638764-1136-45C9-B1E4-5047399F907D}" presName="space" presStyleCnt="0"/>
      <dgm:spPr/>
    </dgm:pt>
    <dgm:pt modelId="{7853531F-8E6A-497F-B42D-E9D4499BAFB2}" type="pres">
      <dgm:prSet presAssocID="{5BD93833-5547-4725-B635-0B9BEBCABFD4}" presName="Name5" presStyleLbl="vennNode1" presStyleIdx="4" presStyleCnt="5">
        <dgm:presLayoutVars>
          <dgm:bulletEnabled val="1"/>
        </dgm:presLayoutVars>
      </dgm:prSet>
      <dgm:spPr/>
      <dgm:t>
        <a:bodyPr/>
        <a:lstStyle/>
        <a:p>
          <a:endParaRPr lang="es-ES"/>
        </a:p>
      </dgm:t>
    </dgm:pt>
  </dgm:ptLst>
  <dgm:cxnLst>
    <dgm:cxn modelId="{F57D5785-65B0-4F1B-A005-DB45B15860ED}" type="presOf" srcId="{4B1C000E-1FCD-491F-BD63-7F8B7C64273C}" destId="{0D5276FB-3D4C-467E-A830-79F33BBDC586}" srcOrd="0" destOrd="0" presId="urn:microsoft.com/office/officeart/2005/8/layout/venn3"/>
    <dgm:cxn modelId="{F44BF9B4-3620-4839-A8B4-9EF68A5AD54C}" type="presOf" srcId="{5BD93833-5547-4725-B635-0B9BEBCABFD4}" destId="{7853531F-8E6A-497F-B42D-E9D4499BAFB2}" srcOrd="0" destOrd="0" presId="urn:microsoft.com/office/officeart/2005/8/layout/venn3"/>
    <dgm:cxn modelId="{77BC8C91-1C5D-4110-808D-F9B0E85684BD}" type="presOf" srcId="{15A04FFF-54E0-40E2-86D6-09C6F22A8865}" destId="{D6D758BF-4E4B-4D58-81B5-872BFC3A6527}" srcOrd="0" destOrd="0" presId="urn:microsoft.com/office/officeart/2005/8/layout/venn3"/>
    <dgm:cxn modelId="{467CB967-5F10-41E8-A420-739CD472BBBB}" srcId="{4B1C000E-1FCD-491F-BD63-7F8B7C64273C}" destId="{23B035E9-BFC8-48B2-887F-70FE925C19FD}" srcOrd="1" destOrd="0" parTransId="{4BCDD146-E081-400C-B169-52D9EDD81982}" sibTransId="{06E8039B-1A6D-4642-A3BB-96ACD158347E}"/>
    <dgm:cxn modelId="{A267DC05-DA3A-43F1-9DA5-8B88A13EEC32}" srcId="{4B1C000E-1FCD-491F-BD63-7F8B7C64273C}" destId="{5BD93833-5547-4725-B635-0B9BEBCABFD4}" srcOrd="4" destOrd="0" parTransId="{1679C5DD-A1DE-4858-83C6-984C3494F6F8}" sibTransId="{919F70E1-3623-472A-B939-107E210B148E}"/>
    <dgm:cxn modelId="{B42A6196-10D2-4B44-8076-87CBBAFDC95F}" srcId="{4B1C000E-1FCD-491F-BD63-7F8B7C64273C}" destId="{A1AA2DF4-E4C2-4A7E-B259-5D5209A5BEA7}" srcOrd="2" destOrd="0" parTransId="{7023F845-1134-4F12-8BF3-EB53F857A2E6}" sibTransId="{474BF803-3AB9-4F75-BD7C-D8EC512EB22B}"/>
    <dgm:cxn modelId="{7C7137CF-93FF-44EE-B8D5-CDF67B12C3F7}" type="presOf" srcId="{65851C13-4179-4066-867D-392851DE0DD2}" destId="{D3860267-E433-40C4-88C5-7DA65A2AC139}" srcOrd="0" destOrd="0" presId="urn:microsoft.com/office/officeart/2005/8/layout/venn3"/>
    <dgm:cxn modelId="{0EE9EA17-4EC4-4325-B730-7CC9A00CCF0C}" type="presOf" srcId="{23B035E9-BFC8-48B2-887F-70FE925C19FD}" destId="{F0ED533C-5EF4-4429-B699-DBFB94874243}" srcOrd="0" destOrd="0" presId="urn:microsoft.com/office/officeart/2005/8/layout/venn3"/>
    <dgm:cxn modelId="{BC058C78-3E70-4F78-BF73-0F51A523858A}" srcId="{4B1C000E-1FCD-491F-BD63-7F8B7C64273C}" destId="{15A04FFF-54E0-40E2-86D6-09C6F22A8865}" srcOrd="3" destOrd="0" parTransId="{8119F729-2891-4D57-B824-CC749C4A0968}" sibTransId="{94638764-1136-45C9-B1E4-5047399F907D}"/>
    <dgm:cxn modelId="{8F0993ED-496B-4A85-BC17-CFEF10EB792A}" type="presOf" srcId="{A1AA2DF4-E4C2-4A7E-B259-5D5209A5BEA7}" destId="{E7BA6071-F51F-4D1D-98D1-20E9D6D1A98B}" srcOrd="0" destOrd="0" presId="urn:microsoft.com/office/officeart/2005/8/layout/venn3"/>
    <dgm:cxn modelId="{D908EC17-CD45-483F-AFE0-13666319AAC8}" srcId="{4B1C000E-1FCD-491F-BD63-7F8B7C64273C}" destId="{65851C13-4179-4066-867D-392851DE0DD2}" srcOrd="0" destOrd="0" parTransId="{C1EE8AEA-41F8-4D69-B65D-8B76758967E5}" sibTransId="{8FD7EF12-A11F-4B88-A498-4504FF96A8E6}"/>
    <dgm:cxn modelId="{61260097-8604-44FA-B185-217DB4A467CB}" type="presParOf" srcId="{0D5276FB-3D4C-467E-A830-79F33BBDC586}" destId="{D3860267-E433-40C4-88C5-7DA65A2AC139}" srcOrd="0" destOrd="0" presId="urn:microsoft.com/office/officeart/2005/8/layout/venn3"/>
    <dgm:cxn modelId="{1B84ED8A-9CA5-4653-97DB-83ACE52B432E}" type="presParOf" srcId="{0D5276FB-3D4C-467E-A830-79F33BBDC586}" destId="{AEAD7C0E-16F4-436D-8F8C-E5FCBAD15C1F}" srcOrd="1" destOrd="0" presId="urn:microsoft.com/office/officeart/2005/8/layout/venn3"/>
    <dgm:cxn modelId="{986BFA1C-7FD4-47F6-92F6-657928994EAC}" type="presParOf" srcId="{0D5276FB-3D4C-467E-A830-79F33BBDC586}" destId="{F0ED533C-5EF4-4429-B699-DBFB94874243}" srcOrd="2" destOrd="0" presId="urn:microsoft.com/office/officeart/2005/8/layout/venn3"/>
    <dgm:cxn modelId="{D67118F7-1F36-4518-9CD6-05D4A1BFC3E0}" type="presParOf" srcId="{0D5276FB-3D4C-467E-A830-79F33BBDC586}" destId="{44A56D97-ED5B-4FD6-A42C-4C3F54CE788C}" srcOrd="3" destOrd="0" presId="urn:microsoft.com/office/officeart/2005/8/layout/venn3"/>
    <dgm:cxn modelId="{EDA98E73-2E40-45B9-BDED-0349289CDDBE}" type="presParOf" srcId="{0D5276FB-3D4C-467E-A830-79F33BBDC586}" destId="{E7BA6071-F51F-4D1D-98D1-20E9D6D1A98B}" srcOrd="4" destOrd="0" presId="urn:microsoft.com/office/officeart/2005/8/layout/venn3"/>
    <dgm:cxn modelId="{0421C867-FE82-489F-B92F-483DE03C4B1F}" type="presParOf" srcId="{0D5276FB-3D4C-467E-A830-79F33BBDC586}" destId="{E647CAF4-B574-4492-86A9-7F72EDC3EEC6}" srcOrd="5" destOrd="0" presId="urn:microsoft.com/office/officeart/2005/8/layout/venn3"/>
    <dgm:cxn modelId="{8E4B9FA2-97A7-4986-8C3D-8134F8050DBB}" type="presParOf" srcId="{0D5276FB-3D4C-467E-A830-79F33BBDC586}" destId="{D6D758BF-4E4B-4D58-81B5-872BFC3A6527}" srcOrd="6" destOrd="0" presId="urn:microsoft.com/office/officeart/2005/8/layout/venn3"/>
    <dgm:cxn modelId="{5E81E215-08CC-4DBD-8868-70BAA1BEE5F2}" type="presParOf" srcId="{0D5276FB-3D4C-467E-A830-79F33BBDC586}" destId="{FD06430F-F788-421D-BEB7-DB9F748EDA3E}" srcOrd="7" destOrd="0" presId="urn:microsoft.com/office/officeart/2005/8/layout/venn3"/>
    <dgm:cxn modelId="{F9FD3AC5-BD07-450D-BDFD-731D88978812}" type="presParOf" srcId="{0D5276FB-3D4C-467E-A830-79F33BBDC586}" destId="{7853531F-8E6A-497F-B42D-E9D4499BAFB2}"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88C4FC-E118-4B51-8BDF-1005F434695E}"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S"/>
        </a:p>
      </dgm:t>
    </dgm:pt>
    <dgm:pt modelId="{34E14B9D-73BB-4780-A0FE-8231100F71A1}">
      <dgm:prSet phldrT="[Texto]" custT="1"/>
      <dgm:spPr/>
      <dgm:t>
        <a:bodyPr/>
        <a:lstStyle/>
        <a:p>
          <a:r>
            <a:rPr lang="es-ES" sz="1100" dirty="0" smtClean="0">
              <a:solidFill>
                <a:schemeClr val="tx1"/>
              </a:solidFill>
              <a:latin typeface="Roboto Condensed" panose="020B0604020202020204" charset="0"/>
              <a:ea typeface="Roboto Condensed" panose="020B0604020202020204" charset="0"/>
              <a:cs typeface="Roboto Condensed" panose="020B0604020202020204" charset="0"/>
            </a:rPr>
            <a:t>Se enfocan en el efecto medio para la empresa media.</a:t>
          </a:r>
          <a:endParaRPr lang="es-ES" sz="1100" dirty="0">
            <a:solidFill>
              <a:schemeClr val="tx1"/>
            </a:solidFill>
            <a:latin typeface="Roboto Condensed" panose="020B0604020202020204" charset="0"/>
            <a:ea typeface="Roboto Condensed" panose="020B0604020202020204" charset="0"/>
            <a:cs typeface="Roboto Condensed" panose="020B0604020202020204" charset="0"/>
          </a:endParaRPr>
        </a:p>
      </dgm:t>
    </dgm:pt>
    <dgm:pt modelId="{06039D61-DDB8-4EAB-B891-BEF0501D73EE}" type="parTrans" cxnId="{26B96EF7-6788-4B00-956B-FBE9DB2B28AB}">
      <dgm:prSet/>
      <dgm:spPr/>
      <dgm:t>
        <a:bodyPr/>
        <a:lstStyle/>
        <a:p>
          <a:endParaRPr lang="es-ES" sz="1400">
            <a:solidFill>
              <a:schemeClr val="tx1"/>
            </a:solidFill>
            <a:latin typeface="Roboto Condensed" panose="020B0604020202020204" charset="0"/>
            <a:ea typeface="Roboto Condensed" panose="020B0604020202020204" charset="0"/>
            <a:cs typeface="Roboto Condensed" panose="020B0604020202020204" charset="0"/>
          </a:endParaRPr>
        </a:p>
      </dgm:t>
    </dgm:pt>
    <dgm:pt modelId="{F49013ED-B357-4AAD-8797-2F56DCB4112A}" type="sibTrans" cxnId="{26B96EF7-6788-4B00-956B-FBE9DB2B28AB}">
      <dgm:prSet/>
      <dgm:spPr/>
      <dgm:t>
        <a:bodyPr/>
        <a:lstStyle/>
        <a:p>
          <a:endParaRPr lang="es-ES" sz="1400">
            <a:solidFill>
              <a:schemeClr val="tx1"/>
            </a:solidFill>
            <a:latin typeface="Roboto Condensed" panose="020B0604020202020204" charset="0"/>
            <a:ea typeface="Roboto Condensed" panose="020B0604020202020204" charset="0"/>
            <a:cs typeface="Roboto Condensed" panose="020B0604020202020204" charset="0"/>
          </a:endParaRPr>
        </a:p>
      </dgm:t>
    </dgm:pt>
    <dgm:pt modelId="{1A9433D9-1100-47B1-BDAA-93B0E4226C2F}">
      <dgm:prSet phldrT="[Texto]" custT="1"/>
      <dgm:spPr/>
      <dgm:t>
        <a:bodyPr/>
        <a:lstStyle/>
        <a:p>
          <a:r>
            <a:rPr lang="es-ES" sz="1100" dirty="0" smtClean="0">
              <a:solidFill>
                <a:schemeClr val="tx1"/>
              </a:solidFill>
              <a:latin typeface="Roboto Condensed" panose="020B0604020202020204" charset="0"/>
              <a:ea typeface="Roboto Condensed" panose="020B0604020202020204" charset="0"/>
              <a:cs typeface="Roboto Condensed" panose="020B0604020202020204" charset="0"/>
            </a:rPr>
            <a:t>No son robustas ante la presencia de valores atípicos en la distribución.</a:t>
          </a:r>
          <a:endParaRPr lang="es-ES" sz="1100" dirty="0">
            <a:solidFill>
              <a:schemeClr val="tx1"/>
            </a:solidFill>
            <a:latin typeface="Roboto Condensed" panose="020B0604020202020204" charset="0"/>
            <a:ea typeface="Roboto Condensed" panose="020B0604020202020204" charset="0"/>
            <a:cs typeface="Roboto Condensed" panose="020B0604020202020204" charset="0"/>
          </a:endParaRPr>
        </a:p>
      </dgm:t>
    </dgm:pt>
    <dgm:pt modelId="{31F63966-6ACA-4A53-9CBC-0BA4D342D824}" type="sibTrans" cxnId="{2925AF96-B1F9-4A29-8525-023AB17B276C}">
      <dgm:prSet/>
      <dgm:spPr/>
      <dgm:t>
        <a:bodyPr/>
        <a:lstStyle/>
        <a:p>
          <a:endParaRPr lang="es-ES" sz="1400">
            <a:solidFill>
              <a:schemeClr val="tx1"/>
            </a:solidFill>
            <a:latin typeface="Roboto Condensed" panose="020B0604020202020204" charset="0"/>
            <a:ea typeface="Roboto Condensed" panose="020B0604020202020204" charset="0"/>
            <a:cs typeface="Roboto Condensed" panose="020B0604020202020204" charset="0"/>
          </a:endParaRPr>
        </a:p>
      </dgm:t>
    </dgm:pt>
    <dgm:pt modelId="{868BAA69-1398-4010-8AD0-446F4875E434}" type="parTrans" cxnId="{2925AF96-B1F9-4A29-8525-023AB17B276C}">
      <dgm:prSet/>
      <dgm:spPr/>
      <dgm:t>
        <a:bodyPr/>
        <a:lstStyle/>
        <a:p>
          <a:endParaRPr lang="es-ES" sz="1400">
            <a:solidFill>
              <a:schemeClr val="tx1"/>
            </a:solidFill>
            <a:latin typeface="Roboto Condensed" panose="020B0604020202020204" charset="0"/>
            <a:ea typeface="Roboto Condensed" panose="020B0604020202020204" charset="0"/>
            <a:cs typeface="Roboto Condensed" panose="020B0604020202020204" charset="0"/>
          </a:endParaRPr>
        </a:p>
      </dgm:t>
    </dgm:pt>
    <dgm:pt modelId="{3FD7681B-6218-4AF8-BB25-573CC1107865}">
      <dgm:prSet phldrT="[Texto]" custT="1"/>
      <dgm:spPr/>
      <dgm:t>
        <a:bodyPr/>
        <a:lstStyle/>
        <a:p>
          <a:r>
            <a:rPr lang="es-ES" sz="1100" dirty="0" smtClean="0">
              <a:solidFill>
                <a:schemeClr val="tx1"/>
              </a:solidFill>
              <a:latin typeface="Roboto Condensed" panose="020B0604020202020204" charset="0"/>
              <a:ea typeface="Roboto Condensed" panose="020B0604020202020204" charset="0"/>
              <a:cs typeface="Roboto Condensed" panose="020B0604020202020204" charset="0"/>
            </a:rPr>
            <a:t>Pueden ocultar características importantes de la relación subyacente.</a:t>
          </a:r>
          <a:endParaRPr lang="es-ES" sz="1100" dirty="0">
            <a:solidFill>
              <a:schemeClr val="tx1"/>
            </a:solidFill>
            <a:latin typeface="Roboto Condensed" panose="020B0604020202020204" charset="0"/>
            <a:ea typeface="Roboto Condensed" panose="020B0604020202020204" charset="0"/>
            <a:cs typeface="Roboto Condensed" panose="020B0604020202020204" charset="0"/>
          </a:endParaRPr>
        </a:p>
      </dgm:t>
    </dgm:pt>
    <dgm:pt modelId="{594C6D34-DE81-4B80-B272-BD5C61C5B63B}" type="sibTrans" cxnId="{9C4C435E-0C5D-47DD-BA92-D8FCB7087B76}">
      <dgm:prSet/>
      <dgm:spPr/>
      <dgm:t>
        <a:bodyPr/>
        <a:lstStyle/>
        <a:p>
          <a:endParaRPr lang="es-ES" sz="1400">
            <a:solidFill>
              <a:schemeClr val="tx1"/>
            </a:solidFill>
            <a:latin typeface="Roboto Condensed" panose="020B0604020202020204" charset="0"/>
            <a:ea typeface="Roboto Condensed" panose="020B0604020202020204" charset="0"/>
            <a:cs typeface="Roboto Condensed" panose="020B0604020202020204" charset="0"/>
          </a:endParaRPr>
        </a:p>
      </dgm:t>
    </dgm:pt>
    <dgm:pt modelId="{A57E007A-2439-4342-9EBD-04055D826533}" type="parTrans" cxnId="{9C4C435E-0C5D-47DD-BA92-D8FCB7087B76}">
      <dgm:prSet/>
      <dgm:spPr/>
      <dgm:t>
        <a:bodyPr/>
        <a:lstStyle/>
        <a:p>
          <a:endParaRPr lang="es-ES" sz="1400">
            <a:solidFill>
              <a:schemeClr val="tx1"/>
            </a:solidFill>
            <a:latin typeface="Roboto Condensed" panose="020B0604020202020204" charset="0"/>
            <a:ea typeface="Roboto Condensed" panose="020B0604020202020204" charset="0"/>
            <a:cs typeface="Roboto Condensed" panose="020B0604020202020204" charset="0"/>
          </a:endParaRPr>
        </a:p>
      </dgm:t>
    </dgm:pt>
    <dgm:pt modelId="{B606AAE0-1C03-4656-B237-1646B6C63504}" type="pres">
      <dgm:prSet presAssocID="{9788C4FC-E118-4B51-8BDF-1005F434695E}" presName="Name0" presStyleCnt="0">
        <dgm:presLayoutVars>
          <dgm:dir/>
          <dgm:animLvl val="lvl"/>
          <dgm:resizeHandles val="exact"/>
        </dgm:presLayoutVars>
      </dgm:prSet>
      <dgm:spPr/>
      <dgm:t>
        <a:bodyPr/>
        <a:lstStyle/>
        <a:p>
          <a:endParaRPr lang="es-ES"/>
        </a:p>
      </dgm:t>
    </dgm:pt>
    <dgm:pt modelId="{03A0477C-607F-4F1E-A97E-F7CFE8A24F83}" type="pres">
      <dgm:prSet presAssocID="{1A9433D9-1100-47B1-BDAA-93B0E4226C2F}" presName="boxAndChildren" presStyleCnt="0"/>
      <dgm:spPr/>
    </dgm:pt>
    <dgm:pt modelId="{62A47138-E61B-4AC6-A001-C844849ACA5F}" type="pres">
      <dgm:prSet presAssocID="{1A9433D9-1100-47B1-BDAA-93B0E4226C2F}" presName="parentTextBox" presStyleLbl="node1" presStyleIdx="0" presStyleCnt="3"/>
      <dgm:spPr/>
      <dgm:t>
        <a:bodyPr/>
        <a:lstStyle/>
        <a:p>
          <a:endParaRPr lang="es-ES"/>
        </a:p>
      </dgm:t>
    </dgm:pt>
    <dgm:pt modelId="{3B25FD1A-B09C-4881-95B1-04064E301A20}" type="pres">
      <dgm:prSet presAssocID="{594C6D34-DE81-4B80-B272-BD5C61C5B63B}" presName="sp" presStyleCnt="0"/>
      <dgm:spPr/>
    </dgm:pt>
    <dgm:pt modelId="{E8DC0366-0EC8-4EF4-91BB-C476ABFD74D0}" type="pres">
      <dgm:prSet presAssocID="{3FD7681B-6218-4AF8-BB25-573CC1107865}" presName="arrowAndChildren" presStyleCnt="0"/>
      <dgm:spPr/>
    </dgm:pt>
    <dgm:pt modelId="{76A8D1C0-2A8D-4A3F-9009-E5BE34F68623}" type="pres">
      <dgm:prSet presAssocID="{3FD7681B-6218-4AF8-BB25-573CC1107865}" presName="parentTextArrow" presStyleLbl="node1" presStyleIdx="1" presStyleCnt="3"/>
      <dgm:spPr/>
      <dgm:t>
        <a:bodyPr/>
        <a:lstStyle/>
        <a:p>
          <a:endParaRPr lang="es-ES"/>
        </a:p>
      </dgm:t>
    </dgm:pt>
    <dgm:pt modelId="{C1E59B3A-1B0B-4313-BC43-8DF30BE3BA43}" type="pres">
      <dgm:prSet presAssocID="{F49013ED-B357-4AAD-8797-2F56DCB4112A}" presName="sp" presStyleCnt="0"/>
      <dgm:spPr/>
    </dgm:pt>
    <dgm:pt modelId="{F9FB2989-712A-43F1-9F6F-42C6D125DB9D}" type="pres">
      <dgm:prSet presAssocID="{34E14B9D-73BB-4780-A0FE-8231100F71A1}" presName="arrowAndChildren" presStyleCnt="0"/>
      <dgm:spPr/>
    </dgm:pt>
    <dgm:pt modelId="{E577BC85-3620-4395-9ACC-EE2DB8FD4B15}" type="pres">
      <dgm:prSet presAssocID="{34E14B9D-73BB-4780-A0FE-8231100F71A1}" presName="parentTextArrow" presStyleLbl="node1" presStyleIdx="2" presStyleCnt="3"/>
      <dgm:spPr/>
      <dgm:t>
        <a:bodyPr/>
        <a:lstStyle/>
        <a:p>
          <a:endParaRPr lang="es-ES"/>
        </a:p>
      </dgm:t>
    </dgm:pt>
  </dgm:ptLst>
  <dgm:cxnLst>
    <dgm:cxn modelId="{2925AF96-B1F9-4A29-8525-023AB17B276C}" srcId="{9788C4FC-E118-4B51-8BDF-1005F434695E}" destId="{1A9433D9-1100-47B1-BDAA-93B0E4226C2F}" srcOrd="2" destOrd="0" parTransId="{868BAA69-1398-4010-8AD0-446F4875E434}" sibTransId="{31F63966-6ACA-4A53-9CBC-0BA4D342D824}"/>
    <dgm:cxn modelId="{26B96EF7-6788-4B00-956B-FBE9DB2B28AB}" srcId="{9788C4FC-E118-4B51-8BDF-1005F434695E}" destId="{34E14B9D-73BB-4780-A0FE-8231100F71A1}" srcOrd="0" destOrd="0" parTransId="{06039D61-DDB8-4EAB-B891-BEF0501D73EE}" sibTransId="{F49013ED-B357-4AAD-8797-2F56DCB4112A}"/>
    <dgm:cxn modelId="{806EB5A4-382F-4132-BEA8-14A9DF8C0DD7}" type="presOf" srcId="{34E14B9D-73BB-4780-A0FE-8231100F71A1}" destId="{E577BC85-3620-4395-9ACC-EE2DB8FD4B15}" srcOrd="0" destOrd="0" presId="urn:microsoft.com/office/officeart/2005/8/layout/process4"/>
    <dgm:cxn modelId="{A991E859-58E1-46A0-8E95-AD18A8C02AAE}" type="presOf" srcId="{3FD7681B-6218-4AF8-BB25-573CC1107865}" destId="{76A8D1C0-2A8D-4A3F-9009-E5BE34F68623}" srcOrd="0" destOrd="0" presId="urn:microsoft.com/office/officeart/2005/8/layout/process4"/>
    <dgm:cxn modelId="{9C4C435E-0C5D-47DD-BA92-D8FCB7087B76}" srcId="{9788C4FC-E118-4B51-8BDF-1005F434695E}" destId="{3FD7681B-6218-4AF8-BB25-573CC1107865}" srcOrd="1" destOrd="0" parTransId="{A57E007A-2439-4342-9EBD-04055D826533}" sibTransId="{594C6D34-DE81-4B80-B272-BD5C61C5B63B}"/>
    <dgm:cxn modelId="{C7FBB461-F5B8-4021-9DD3-A7F471FB24C5}" type="presOf" srcId="{9788C4FC-E118-4B51-8BDF-1005F434695E}" destId="{B606AAE0-1C03-4656-B237-1646B6C63504}" srcOrd="0" destOrd="0" presId="urn:microsoft.com/office/officeart/2005/8/layout/process4"/>
    <dgm:cxn modelId="{E3E9C23A-971E-49DE-8CA0-9A4BA4E9B8D5}" type="presOf" srcId="{1A9433D9-1100-47B1-BDAA-93B0E4226C2F}" destId="{62A47138-E61B-4AC6-A001-C844849ACA5F}" srcOrd="0" destOrd="0" presId="urn:microsoft.com/office/officeart/2005/8/layout/process4"/>
    <dgm:cxn modelId="{3A1223DA-0818-42E8-A7B6-C23426E659CC}" type="presParOf" srcId="{B606AAE0-1C03-4656-B237-1646B6C63504}" destId="{03A0477C-607F-4F1E-A97E-F7CFE8A24F83}" srcOrd="0" destOrd="0" presId="urn:microsoft.com/office/officeart/2005/8/layout/process4"/>
    <dgm:cxn modelId="{CB206194-6D8C-417F-8FF6-425BE80A57E7}" type="presParOf" srcId="{03A0477C-607F-4F1E-A97E-F7CFE8A24F83}" destId="{62A47138-E61B-4AC6-A001-C844849ACA5F}" srcOrd="0" destOrd="0" presId="urn:microsoft.com/office/officeart/2005/8/layout/process4"/>
    <dgm:cxn modelId="{BF945763-BCC8-4596-9CE1-F09EAC182694}" type="presParOf" srcId="{B606AAE0-1C03-4656-B237-1646B6C63504}" destId="{3B25FD1A-B09C-4881-95B1-04064E301A20}" srcOrd="1" destOrd="0" presId="urn:microsoft.com/office/officeart/2005/8/layout/process4"/>
    <dgm:cxn modelId="{498A2D3B-FFBB-4B42-AF59-024CFD1291BD}" type="presParOf" srcId="{B606AAE0-1C03-4656-B237-1646B6C63504}" destId="{E8DC0366-0EC8-4EF4-91BB-C476ABFD74D0}" srcOrd="2" destOrd="0" presId="urn:microsoft.com/office/officeart/2005/8/layout/process4"/>
    <dgm:cxn modelId="{8B6C35AB-FE24-49E0-832E-F5E3803D83B0}" type="presParOf" srcId="{E8DC0366-0EC8-4EF4-91BB-C476ABFD74D0}" destId="{76A8D1C0-2A8D-4A3F-9009-E5BE34F68623}" srcOrd="0" destOrd="0" presId="urn:microsoft.com/office/officeart/2005/8/layout/process4"/>
    <dgm:cxn modelId="{2FBD36E0-222E-49D4-B63D-DD40843938CC}" type="presParOf" srcId="{B606AAE0-1C03-4656-B237-1646B6C63504}" destId="{C1E59B3A-1B0B-4313-BC43-8DF30BE3BA43}" srcOrd="3" destOrd="0" presId="urn:microsoft.com/office/officeart/2005/8/layout/process4"/>
    <dgm:cxn modelId="{93DCD86D-21C3-4B49-8C27-8E52847CB2CE}" type="presParOf" srcId="{B606AAE0-1C03-4656-B237-1646B6C63504}" destId="{F9FB2989-712A-43F1-9F6F-42C6D125DB9D}" srcOrd="4" destOrd="0" presId="urn:microsoft.com/office/officeart/2005/8/layout/process4"/>
    <dgm:cxn modelId="{9EE74922-DC44-44CE-9199-2994D26683F5}" type="presParOf" srcId="{F9FB2989-712A-43F1-9F6F-42C6D125DB9D}" destId="{E577BC85-3620-4395-9ACC-EE2DB8FD4B1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461185-3BF8-4200-AE01-877911CF7BD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S"/>
        </a:p>
      </dgm:t>
    </dgm:pt>
    <dgm:pt modelId="{BD8CA201-6431-471A-A8C2-DE007C4AE0E4}">
      <dgm:prSet phldrT="[Texto]"/>
      <dgm:spPr/>
      <dgm:t>
        <a:bodyPr/>
        <a:lstStyle/>
        <a:p>
          <a:r>
            <a:rPr lang="es-ES" dirty="0" smtClean="0">
              <a:latin typeface="Roboto Condensed" panose="020B0604020202020204" charset="0"/>
              <a:ea typeface="Roboto Condensed" panose="020B0604020202020204" charset="0"/>
              <a:cs typeface="Roboto Condensed" panose="020B0604020202020204" charset="0"/>
              <a:sym typeface="Roboto Condensed"/>
            </a:rPr>
            <a:t>El tamaño es independiente del crecimiento de las empresas.</a:t>
          </a:r>
          <a:endParaRPr lang="es-ES" dirty="0">
            <a:latin typeface="Roboto Condensed" panose="020B0604020202020204" charset="0"/>
            <a:ea typeface="Roboto Condensed" panose="020B0604020202020204" charset="0"/>
            <a:cs typeface="Roboto Condensed" panose="020B0604020202020204" charset="0"/>
          </a:endParaRPr>
        </a:p>
      </dgm:t>
    </dgm:pt>
    <dgm:pt modelId="{59538A6D-75B6-46A5-9913-53C2F44E68E2}" type="par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03FFE97-880C-4F45-B767-2D1685285728}" type="sib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7E3D26CC-21D9-4B34-83A4-2B574EACDA1F}">
      <dgm:prSet phldrT="[Texto]" custT="1"/>
      <dgm:spPr/>
      <dgm:t>
        <a:bodyPr/>
        <a:lstStyle/>
        <a:p>
          <a:r>
            <a:rPr lang="es-ES" sz="1800" dirty="0" smtClean="0">
              <a:latin typeface="Roboto Condensed" panose="020B0604020202020204" charset="0"/>
              <a:ea typeface="Roboto Condensed" panose="020B0604020202020204" charset="0"/>
              <a:cs typeface="Roboto Condensed" panose="020B0604020202020204" charset="0"/>
              <a:sym typeface="Roboto Condensed"/>
            </a:rPr>
            <a:t>- (&lt;0)</a:t>
          </a:r>
          <a:endParaRPr lang="es-ES" sz="1800" dirty="0">
            <a:latin typeface="Roboto Condensed" panose="020B0604020202020204" charset="0"/>
            <a:ea typeface="Roboto Condensed" panose="020B0604020202020204" charset="0"/>
            <a:cs typeface="Roboto Condensed" panose="020B0604020202020204" charset="0"/>
          </a:endParaRPr>
        </a:p>
      </dgm:t>
    </dgm:pt>
    <dgm:pt modelId="{9A5FB8EF-347B-44EB-BF87-F0D64CFE29AC}" type="par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DEF6777-E9E7-4454-8BCF-BA3E5C67D65F}" type="sib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36500879-C4EB-4A99-89F7-F5FB9F1FB23D}">
      <dgm:prSet phldrT="[Texto]" custT="1"/>
      <dgm:spPr/>
      <dgm:t>
        <a:bodyPr/>
        <a:lstStyle/>
        <a:p>
          <a:r>
            <a:rPr lang="es-ES" sz="1600" b="1" dirty="0" smtClean="0">
              <a:latin typeface="Roboto Condensed" panose="020B0604020202020204" charset="0"/>
              <a:ea typeface="Roboto Condensed" panose="020B0604020202020204" charset="0"/>
              <a:cs typeface="Roboto Condensed" panose="020B0604020202020204" charset="0"/>
            </a:rPr>
            <a:t>SE RECHAZA</a:t>
          </a:r>
          <a:endParaRPr lang="es-ES" sz="1600" b="1" dirty="0">
            <a:latin typeface="Roboto Condensed" panose="020B0604020202020204" charset="0"/>
            <a:ea typeface="Roboto Condensed" panose="020B0604020202020204" charset="0"/>
            <a:cs typeface="Roboto Condensed" panose="020B0604020202020204" charset="0"/>
          </a:endParaRPr>
        </a:p>
      </dgm:t>
    </dgm:pt>
    <dgm:pt modelId="{11A3DB98-9FEE-4E27-AF20-811D7A82D7E0}" type="par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83C17982-5D92-483B-8DF4-21028087835A}" type="sib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0AA092C4-D694-4A52-A15B-2E0F4BB9FCFC}" type="pres">
      <dgm:prSet presAssocID="{2C461185-3BF8-4200-AE01-877911CF7BD2}" presName="Name0" presStyleCnt="0">
        <dgm:presLayoutVars>
          <dgm:dir/>
          <dgm:resizeHandles val="exact"/>
        </dgm:presLayoutVars>
      </dgm:prSet>
      <dgm:spPr/>
      <dgm:t>
        <a:bodyPr/>
        <a:lstStyle/>
        <a:p>
          <a:endParaRPr lang="es-ES"/>
        </a:p>
      </dgm:t>
    </dgm:pt>
    <dgm:pt modelId="{24E115AC-CAE0-4D4D-9AA9-DDB0410CEF1C}" type="pres">
      <dgm:prSet presAssocID="{BD8CA201-6431-471A-A8C2-DE007C4AE0E4}" presName="Name5" presStyleLbl="vennNode1" presStyleIdx="0" presStyleCnt="3">
        <dgm:presLayoutVars>
          <dgm:bulletEnabled val="1"/>
        </dgm:presLayoutVars>
      </dgm:prSet>
      <dgm:spPr/>
      <dgm:t>
        <a:bodyPr/>
        <a:lstStyle/>
        <a:p>
          <a:endParaRPr lang="es-ES"/>
        </a:p>
      </dgm:t>
    </dgm:pt>
    <dgm:pt modelId="{7D6F83B0-6DCE-40AB-ADF9-3FE1457FF2AE}" type="pres">
      <dgm:prSet presAssocID="{503FFE97-880C-4F45-B767-2D1685285728}" presName="space" presStyleCnt="0"/>
      <dgm:spPr/>
    </dgm:pt>
    <dgm:pt modelId="{6E2C029D-68EB-4873-8100-4672161BD471}" type="pres">
      <dgm:prSet presAssocID="{7E3D26CC-21D9-4B34-83A4-2B574EACDA1F}" presName="Name5" presStyleLbl="vennNode1" presStyleIdx="1" presStyleCnt="3">
        <dgm:presLayoutVars>
          <dgm:bulletEnabled val="1"/>
        </dgm:presLayoutVars>
      </dgm:prSet>
      <dgm:spPr/>
      <dgm:t>
        <a:bodyPr/>
        <a:lstStyle/>
        <a:p>
          <a:endParaRPr lang="es-ES"/>
        </a:p>
      </dgm:t>
    </dgm:pt>
    <dgm:pt modelId="{C01D89A0-D21F-48E1-BA92-8871BA80C741}" type="pres">
      <dgm:prSet presAssocID="{5DEF6777-E9E7-4454-8BCF-BA3E5C67D65F}" presName="space" presStyleCnt="0"/>
      <dgm:spPr/>
    </dgm:pt>
    <dgm:pt modelId="{CC6D8991-5AEB-49AE-A8C8-9C2E79A9E2C3}" type="pres">
      <dgm:prSet presAssocID="{36500879-C4EB-4A99-89F7-F5FB9F1FB23D}" presName="Name5" presStyleLbl="vennNode1" presStyleIdx="2" presStyleCnt="3">
        <dgm:presLayoutVars>
          <dgm:bulletEnabled val="1"/>
        </dgm:presLayoutVars>
      </dgm:prSet>
      <dgm:spPr/>
      <dgm:t>
        <a:bodyPr/>
        <a:lstStyle/>
        <a:p>
          <a:endParaRPr lang="es-ES"/>
        </a:p>
      </dgm:t>
    </dgm:pt>
  </dgm:ptLst>
  <dgm:cxnLst>
    <dgm:cxn modelId="{E6C0A3E7-976D-43B2-9588-60F1F40F04B1}" type="presOf" srcId="{BD8CA201-6431-471A-A8C2-DE007C4AE0E4}" destId="{24E115AC-CAE0-4D4D-9AA9-DDB0410CEF1C}" srcOrd="0" destOrd="0" presId="urn:microsoft.com/office/officeart/2005/8/layout/venn3"/>
    <dgm:cxn modelId="{F8F3AC22-F86B-48B5-901E-0F757D6D7EC2}" srcId="{2C461185-3BF8-4200-AE01-877911CF7BD2}" destId="{7E3D26CC-21D9-4B34-83A4-2B574EACDA1F}" srcOrd="1" destOrd="0" parTransId="{9A5FB8EF-347B-44EB-BF87-F0D64CFE29AC}" sibTransId="{5DEF6777-E9E7-4454-8BCF-BA3E5C67D65F}"/>
    <dgm:cxn modelId="{D5D85D59-F40E-43AE-90AC-049494414CD8}" type="presOf" srcId="{36500879-C4EB-4A99-89F7-F5FB9F1FB23D}" destId="{CC6D8991-5AEB-49AE-A8C8-9C2E79A9E2C3}" srcOrd="0" destOrd="0" presId="urn:microsoft.com/office/officeart/2005/8/layout/venn3"/>
    <dgm:cxn modelId="{F6090775-AC3D-4788-B386-55484579353F}" type="presOf" srcId="{7E3D26CC-21D9-4B34-83A4-2B574EACDA1F}" destId="{6E2C029D-68EB-4873-8100-4672161BD471}" srcOrd="0" destOrd="0" presId="urn:microsoft.com/office/officeart/2005/8/layout/venn3"/>
    <dgm:cxn modelId="{CDBF9763-F69C-4E05-903F-8F4F25525BCF}" srcId="{2C461185-3BF8-4200-AE01-877911CF7BD2}" destId="{36500879-C4EB-4A99-89F7-F5FB9F1FB23D}" srcOrd="2" destOrd="0" parTransId="{11A3DB98-9FEE-4E27-AF20-811D7A82D7E0}" sibTransId="{83C17982-5D92-483B-8DF4-21028087835A}"/>
    <dgm:cxn modelId="{DA0008A1-FA6F-4F98-9EC4-F6B039BAE613}" srcId="{2C461185-3BF8-4200-AE01-877911CF7BD2}" destId="{BD8CA201-6431-471A-A8C2-DE007C4AE0E4}" srcOrd="0" destOrd="0" parTransId="{59538A6D-75B6-46A5-9913-53C2F44E68E2}" sibTransId="{503FFE97-880C-4F45-B767-2D1685285728}"/>
    <dgm:cxn modelId="{8053A1C6-F3EE-4BBD-9102-F7910F8B81CA}" type="presOf" srcId="{2C461185-3BF8-4200-AE01-877911CF7BD2}" destId="{0AA092C4-D694-4A52-A15B-2E0F4BB9FCFC}" srcOrd="0" destOrd="0" presId="urn:microsoft.com/office/officeart/2005/8/layout/venn3"/>
    <dgm:cxn modelId="{FEBE7ED4-7421-411C-9392-1189D88BD10F}" type="presParOf" srcId="{0AA092C4-D694-4A52-A15B-2E0F4BB9FCFC}" destId="{24E115AC-CAE0-4D4D-9AA9-DDB0410CEF1C}" srcOrd="0" destOrd="0" presId="urn:microsoft.com/office/officeart/2005/8/layout/venn3"/>
    <dgm:cxn modelId="{44D497C3-6A21-46FE-A6C7-2FFBDF88EFC2}" type="presParOf" srcId="{0AA092C4-D694-4A52-A15B-2E0F4BB9FCFC}" destId="{7D6F83B0-6DCE-40AB-ADF9-3FE1457FF2AE}" srcOrd="1" destOrd="0" presId="urn:microsoft.com/office/officeart/2005/8/layout/venn3"/>
    <dgm:cxn modelId="{FB8EABF3-6407-4923-A517-2C8F7B94CA8B}" type="presParOf" srcId="{0AA092C4-D694-4A52-A15B-2E0F4BB9FCFC}" destId="{6E2C029D-68EB-4873-8100-4672161BD471}" srcOrd="2" destOrd="0" presId="urn:microsoft.com/office/officeart/2005/8/layout/venn3"/>
    <dgm:cxn modelId="{9B32D7D0-0371-4D91-89AE-58500AEC6263}" type="presParOf" srcId="{0AA092C4-D694-4A52-A15B-2E0F4BB9FCFC}" destId="{C01D89A0-D21F-48E1-BA92-8871BA80C741}" srcOrd="3" destOrd="0" presId="urn:microsoft.com/office/officeart/2005/8/layout/venn3"/>
    <dgm:cxn modelId="{2532600D-65F2-44BA-88D9-DC2774815C28}" type="presParOf" srcId="{0AA092C4-D694-4A52-A15B-2E0F4BB9FCFC}" destId="{CC6D8991-5AEB-49AE-A8C8-9C2E79A9E2C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461185-3BF8-4200-AE01-877911CF7BD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S"/>
        </a:p>
      </dgm:t>
    </dgm:pt>
    <dgm:pt modelId="{BD8CA201-6431-471A-A8C2-DE007C4AE0E4}">
      <dgm:prSet phldrT="[Texto]"/>
      <dgm:spPr/>
      <dgm:t>
        <a:bodyPr/>
        <a:lstStyle/>
        <a:p>
          <a:r>
            <a:rPr lang="es-ES" dirty="0" smtClean="0">
              <a:solidFill>
                <a:schemeClr val="tx1"/>
              </a:solidFill>
              <a:latin typeface="Roboto Condensed"/>
              <a:ea typeface="Roboto Condensed"/>
              <a:cs typeface="Roboto Condensed"/>
              <a:sym typeface="Roboto Condensed"/>
            </a:rPr>
            <a:t>La edad tiene una relación negativa sobre el crecimiento de las empresas</a:t>
          </a:r>
          <a:r>
            <a:rPr lang="es-ES" dirty="0" smtClean="0">
              <a:solidFill>
                <a:schemeClr val="tx1"/>
              </a:solidFill>
              <a:latin typeface="Roboto Condensed" panose="020B0604020202020204" charset="0"/>
              <a:ea typeface="Roboto Condensed" panose="020B0604020202020204" charset="0"/>
              <a:cs typeface="Roboto Condensed" panose="020B0604020202020204" charset="0"/>
              <a:sym typeface="Roboto Condensed"/>
            </a:rPr>
            <a:t>.</a:t>
          </a:r>
          <a:endParaRPr lang="es-ES" dirty="0">
            <a:solidFill>
              <a:schemeClr val="tx1"/>
            </a:solidFill>
            <a:latin typeface="Roboto Condensed" panose="020B0604020202020204" charset="0"/>
            <a:ea typeface="Roboto Condensed" panose="020B0604020202020204" charset="0"/>
            <a:cs typeface="Roboto Condensed" panose="020B0604020202020204" charset="0"/>
          </a:endParaRPr>
        </a:p>
      </dgm:t>
    </dgm:pt>
    <dgm:pt modelId="{59538A6D-75B6-46A5-9913-53C2F44E68E2}" type="par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03FFE97-880C-4F45-B767-2D1685285728}" type="sib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7E3D26CC-21D9-4B34-83A4-2B574EACDA1F}">
      <dgm:prSet phldrT="[Texto]" custT="1"/>
      <dgm:spPr/>
      <dgm:t>
        <a:bodyPr/>
        <a:lstStyle/>
        <a:p>
          <a:r>
            <a:rPr lang="es-ES" sz="1800" dirty="0" smtClean="0">
              <a:solidFill>
                <a:srgbClr val="263248"/>
              </a:solidFill>
              <a:latin typeface="Roboto Condensed"/>
              <a:ea typeface="Roboto Condensed"/>
              <a:cs typeface="Roboto Condensed"/>
              <a:sym typeface="Roboto Condensed"/>
            </a:rPr>
            <a:t>( - )</a:t>
          </a:r>
          <a:endParaRPr lang="es-ES" sz="1800" dirty="0">
            <a:latin typeface="Roboto Condensed" panose="020B0604020202020204" charset="0"/>
            <a:ea typeface="Roboto Condensed" panose="020B0604020202020204" charset="0"/>
            <a:cs typeface="Roboto Condensed" panose="020B0604020202020204" charset="0"/>
          </a:endParaRPr>
        </a:p>
      </dgm:t>
    </dgm:pt>
    <dgm:pt modelId="{9A5FB8EF-347B-44EB-BF87-F0D64CFE29AC}" type="par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DEF6777-E9E7-4454-8BCF-BA3E5C67D65F}" type="sib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36500879-C4EB-4A99-89F7-F5FB9F1FB23D}">
      <dgm:prSet phldrT="[Texto]" custT="1"/>
      <dgm:spPr/>
      <dgm:t>
        <a:bodyPr/>
        <a:lstStyle/>
        <a:p>
          <a:r>
            <a:rPr lang="es-ES" sz="1600" b="1" dirty="0" smtClean="0">
              <a:latin typeface="Roboto Condensed" panose="020B0604020202020204" charset="0"/>
              <a:ea typeface="Roboto Condensed" panose="020B0604020202020204" charset="0"/>
              <a:cs typeface="Roboto Condensed" panose="020B0604020202020204" charset="0"/>
            </a:rPr>
            <a:t>SE ACEPTA</a:t>
          </a:r>
          <a:endParaRPr lang="es-ES" sz="1600" b="1" dirty="0">
            <a:latin typeface="Roboto Condensed" panose="020B0604020202020204" charset="0"/>
            <a:ea typeface="Roboto Condensed" panose="020B0604020202020204" charset="0"/>
            <a:cs typeface="Roboto Condensed" panose="020B0604020202020204" charset="0"/>
          </a:endParaRPr>
        </a:p>
      </dgm:t>
    </dgm:pt>
    <dgm:pt modelId="{11A3DB98-9FEE-4E27-AF20-811D7A82D7E0}" type="par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83C17982-5D92-483B-8DF4-21028087835A}" type="sib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0AA092C4-D694-4A52-A15B-2E0F4BB9FCFC}" type="pres">
      <dgm:prSet presAssocID="{2C461185-3BF8-4200-AE01-877911CF7BD2}" presName="Name0" presStyleCnt="0">
        <dgm:presLayoutVars>
          <dgm:dir/>
          <dgm:resizeHandles val="exact"/>
        </dgm:presLayoutVars>
      </dgm:prSet>
      <dgm:spPr/>
      <dgm:t>
        <a:bodyPr/>
        <a:lstStyle/>
        <a:p>
          <a:endParaRPr lang="es-ES"/>
        </a:p>
      </dgm:t>
    </dgm:pt>
    <dgm:pt modelId="{24E115AC-CAE0-4D4D-9AA9-DDB0410CEF1C}" type="pres">
      <dgm:prSet presAssocID="{BD8CA201-6431-471A-A8C2-DE007C4AE0E4}" presName="Name5" presStyleLbl="vennNode1" presStyleIdx="0" presStyleCnt="3">
        <dgm:presLayoutVars>
          <dgm:bulletEnabled val="1"/>
        </dgm:presLayoutVars>
      </dgm:prSet>
      <dgm:spPr/>
      <dgm:t>
        <a:bodyPr/>
        <a:lstStyle/>
        <a:p>
          <a:endParaRPr lang="es-ES"/>
        </a:p>
      </dgm:t>
    </dgm:pt>
    <dgm:pt modelId="{7D6F83B0-6DCE-40AB-ADF9-3FE1457FF2AE}" type="pres">
      <dgm:prSet presAssocID="{503FFE97-880C-4F45-B767-2D1685285728}" presName="space" presStyleCnt="0"/>
      <dgm:spPr/>
    </dgm:pt>
    <dgm:pt modelId="{6E2C029D-68EB-4873-8100-4672161BD471}" type="pres">
      <dgm:prSet presAssocID="{7E3D26CC-21D9-4B34-83A4-2B574EACDA1F}" presName="Name5" presStyleLbl="vennNode1" presStyleIdx="1" presStyleCnt="3">
        <dgm:presLayoutVars>
          <dgm:bulletEnabled val="1"/>
        </dgm:presLayoutVars>
      </dgm:prSet>
      <dgm:spPr/>
      <dgm:t>
        <a:bodyPr/>
        <a:lstStyle/>
        <a:p>
          <a:endParaRPr lang="es-ES"/>
        </a:p>
      </dgm:t>
    </dgm:pt>
    <dgm:pt modelId="{C01D89A0-D21F-48E1-BA92-8871BA80C741}" type="pres">
      <dgm:prSet presAssocID="{5DEF6777-E9E7-4454-8BCF-BA3E5C67D65F}" presName="space" presStyleCnt="0"/>
      <dgm:spPr/>
    </dgm:pt>
    <dgm:pt modelId="{CC6D8991-5AEB-49AE-A8C8-9C2E79A9E2C3}" type="pres">
      <dgm:prSet presAssocID="{36500879-C4EB-4A99-89F7-F5FB9F1FB23D}" presName="Name5" presStyleLbl="vennNode1" presStyleIdx="2" presStyleCnt="3">
        <dgm:presLayoutVars>
          <dgm:bulletEnabled val="1"/>
        </dgm:presLayoutVars>
      </dgm:prSet>
      <dgm:spPr/>
      <dgm:t>
        <a:bodyPr/>
        <a:lstStyle/>
        <a:p>
          <a:endParaRPr lang="es-ES"/>
        </a:p>
      </dgm:t>
    </dgm:pt>
  </dgm:ptLst>
  <dgm:cxnLst>
    <dgm:cxn modelId="{F8F3AC22-F86B-48B5-901E-0F757D6D7EC2}" srcId="{2C461185-3BF8-4200-AE01-877911CF7BD2}" destId="{7E3D26CC-21D9-4B34-83A4-2B574EACDA1F}" srcOrd="1" destOrd="0" parTransId="{9A5FB8EF-347B-44EB-BF87-F0D64CFE29AC}" sibTransId="{5DEF6777-E9E7-4454-8BCF-BA3E5C67D65F}"/>
    <dgm:cxn modelId="{CDBF9763-F69C-4E05-903F-8F4F25525BCF}" srcId="{2C461185-3BF8-4200-AE01-877911CF7BD2}" destId="{36500879-C4EB-4A99-89F7-F5FB9F1FB23D}" srcOrd="2" destOrd="0" parTransId="{11A3DB98-9FEE-4E27-AF20-811D7A82D7E0}" sibTransId="{83C17982-5D92-483B-8DF4-21028087835A}"/>
    <dgm:cxn modelId="{AC18E9B9-07D3-402D-9899-A84DD5675056}" type="presOf" srcId="{36500879-C4EB-4A99-89F7-F5FB9F1FB23D}" destId="{CC6D8991-5AEB-49AE-A8C8-9C2E79A9E2C3}" srcOrd="0" destOrd="0" presId="urn:microsoft.com/office/officeart/2005/8/layout/venn3"/>
    <dgm:cxn modelId="{DA0008A1-FA6F-4F98-9EC4-F6B039BAE613}" srcId="{2C461185-3BF8-4200-AE01-877911CF7BD2}" destId="{BD8CA201-6431-471A-A8C2-DE007C4AE0E4}" srcOrd="0" destOrd="0" parTransId="{59538A6D-75B6-46A5-9913-53C2F44E68E2}" sibTransId="{503FFE97-880C-4F45-B767-2D1685285728}"/>
    <dgm:cxn modelId="{AB6319DE-01FB-45F0-A702-53A062C498E2}" type="presOf" srcId="{7E3D26CC-21D9-4B34-83A4-2B574EACDA1F}" destId="{6E2C029D-68EB-4873-8100-4672161BD471}" srcOrd="0" destOrd="0" presId="urn:microsoft.com/office/officeart/2005/8/layout/venn3"/>
    <dgm:cxn modelId="{CEA1BD68-102D-4285-8C06-3B8E440286C7}" type="presOf" srcId="{BD8CA201-6431-471A-A8C2-DE007C4AE0E4}" destId="{24E115AC-CAE0-4D4D-9AA9-DDB0410CEF1C}" srcOrd="0" destOrd="0" presId="urn:microsoft.com/office/officeart/2005/8/layout/venn3"/>
    <dgm:cxn modelId="{D91313B4-D310-4ED7-A570-2BF92E8EFCBD}" type="presOf" srcId="{2C461185-3BF8-4200-AE01-877911CF7BD2}" destId="{0AA092C4-D694-4A52-A15B-2E0F4BB9FCFC}" srcOrd="0" destOrd="0" presId="urn:microsoft.com/office/officeart/2005/8/layout/venn3"/>
    <dgm:cxn modelId="{E95B010F-2A21-4F1F-9580-F0D1837D4FD3}" type="presParOf" srcId="{0AA092C4-D694-4A52-A15B-2E0F4BB9FCFC}" destId="{24E115AC-CAE0-4D4D-9AA9-DDB0410CEF1C}" srcOrd="0" destOrd="0" presId="urn:microsoft.com/office/officeart/2005/8/layout/venn3"/>
    <dgm:cxn modelId="{3BBBEA9A-18A8-469C-AC81-8516F91F2DE0}" type="presParOf" srcId="{0AA092C4-D694-4A52-A15B-2E0F4BB9FCFC}" destId="{7D6F83B0-6DCE-40AB-ADF9-3FE1457FF2AE}" srcOrd="1" destOrd="0" presId="urn:microsoft.com/office/officeart/2005/8/layout/venn3"/>
    <dgm:cxn modelId="{AD5D1080-40D4-4EAF-BB93-573559BDDC61}" type="presParOf" srcId="{0AA092C4-D694-4A52-A15B-2E0F4BB9FCFC}" destId="{6E2C029D-68EB-4873-8100-4672161BD471}" srcOrd="2" destOrd="0" presId="urn:microsoft.com/office/officeart/2005/8/layout/venn3"/>
    <dgm:cxn modelId="{D6400BA6-ADF6-4A8E-AA42-89E393C17643}" type="presParOf" srcId="{0AA092C4-D694-4A52-A15B-2E0F4BB9FCFC}" destId="{C01D89A0-D21F-48E1-BA92-8871BA80C741}" srcOrd="3" destOrd="0" presId="urn:microsoft.com/office/officeart/2005/8/layout/venn3"/>
    <dgm:cxn modelId="{17D215AB-C5E4-425C-978A-5787CDA8B84A}" type="presParOf" srcId="{0AA092C4-D694-4A52-A15B-2E0F4BB9FCFC}" destId="{CC6D8991-5AEB-49AE-A8C8-9C2E79A9E2C3}"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461185-3BF8-4200-AE01-877911CF7BD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S"/>
        </a:p>
      </dgm:t>
    </dgm:pt>
    <dgm:pt modelId="{BD8CA201-6431-471A-A8C2-DE007C4AE0E4}">
      <dgm:prSet phldrT="[Texto]"/>
      <dgm:spPr/>
      <dgm:t>
        <a:bodyPr/>
        <a:lstStyle/>
        <a:p>
          <a:r>
            <a:rPr lang="es-ES" dirty="0" smtClean="0">
              <a:latin typeface="Roboto Condensed" panose="020B0604020202020204" charset="0"/>
              <a:ea typeface="Roboto Condensed" panose="020B0604020202020204" charset="0"/>
              <a:cs typeface="Roboto Condensed" panose="020B0604020202020204" charset="0"/>
              <a:sym typeface="Roboto Condensed"/>
            </a:rPr>
            <a:t>El capital tiene una relación negativa sobre el crecimiento de las empresas.</a:t>
          </a:r>
          <a:endParaRPr lang="es-ES" dirty="0">
            <a:latin typeface="Roboto Condensed" panose="020B0604020202020204" charset="0"/>
            <a:ea typeface="Roboto Condensed" panose="020B0604020202020204" charset="0"/>
            <a:cs typeface="Roboto Condensed" panose="020B0604020202020204" charset="0"/>
          </a:endParaRPr>
        </a:p>
      </dgm:t>
    </dgm:pt>
    <dgm:pt modelId="{59538A6D-75B6-46A5-9913-53C2F44E68E2}" type="par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03FFE97-880C-4F45-B767-2D1685285728}" type="sib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7E3D26CC-21D9-4B34-83A4-2B574EACDA1F}">
      <dgm:prSet phldrT="[Texto]" custT="1"/>
      <dgm:spPr/>
      <dgm:t>
        <a:bodyPr/>
        <a:lstStyle/>
        <a:p>
          <a:r>
            <a:rPr lang="es-ES" sz="1800" dirty="0" smtClean="0">
              <a:latin typeface="Roboto Condensed" panose="020B0604020202020204" charset="0"/>
              <a:ea typeface="Roboto Condensed" panose="020B0604020202020204" charset="0"/>
              <a:cs typeface="Roboto Condensed" panose="020B0604020202020204" charset="0"/>
              <a:sym typeface="Roboto Condensed"/>
            </a:rPr>
            <a:t>( - )</a:t>
          </a:r>
          <a:endParaRPr lang="es-ES" sz="1800" dirty="0">
            <a:latin typeface="Roboto Condensed" panose="020B0604020202020204" charset="0"/>
            <a:ea typeface="Roboto Condensed" panose="020B0604020202020204" charset="0"/>
            <a:cs typeface="Roboto Condensed" panose="020B0604020202020204" charset="0"/>
          </a:endParaRPr>
        </a:p>
      </dgm:t>
    </dgm:pt>
    <dgm:pt modelId="{9A5FB8EF-347B-44EB-BF87-F0D64CFE29AC}" type="par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DEF6777-E9E7-4454-8BCF-BA3E5C67D65F}" type="sib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36500879-C4EB-4A99-89F7-F5FB9F1FB23D}">
      <dgm:prSet phldrT="[Texto]" custT="1"/>
      <dgm:spPr/>
      <dgm:t>
        <a:bodyPr/>
        <a:lstStyle/>
        <a:p>
          <a:r>
            <a:rPr lang="es-ES" sz="1600" b="1" dirty="0" smtClean="0">
              <a:latin typeface="Roboto Condensed" panose="020B0604020202020204" charset="0"/>
              <a:ea typeface="Roboto Condensed" panose="020B0604020202020204" charset="0"/>
              <a:cs typeface="Roboto Condensed" panose="020B0604020202020204" charset="0"/>
            </a:rPr>
            <a:t>SE ACEPTA</a:t>
          </a:r>
          <a:endParaRPr lang="es-ES" sz="1600" b="1" dirty="0">
            <a:latin typeface="Roboto Condensed" panose="020B0604020202020204" charset="0"/>
            <a:ea typeface="Roboto Condensed" panose="020B0604020202020204" charset="0"/>
            <a:cs typeface="Roboto Condensed" panose="020B0604020202020204" charset="0"/>
          </a:endParaRPr>
        </a:p>
      </dgm:t>
    </dgm:pt>
    <dgm:pt modelId="{11A3DB98-9FEE-4E27-AF20-811D7A82D7E0}" type="par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83C17982-5D92-483B-8DF4-21028087835A}" type="sib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0AA092C4-D694-4A52-A15B-2E0F4BB9FCFC}" type="pres">
      <dgm:prSet presAssocID="{2C461185-3BF8-4200-AE01-877911CF7BD2}" presName="Name0" presStyleCnt="0">
        <dgm:presLayoutVars>
          <dgm:dir/>
          <dgm:resizeHandles val="exact"/>
        </dgm:presLayoutVars>
      </dgm:prSet>
      <dgm:spPr/>
      <dgm:t>
        <a:bodyPr/>
        <a:lstStyle/>
        <a:p>
          <a:endParaRPr lang="es-ES"/>
        </a:p>
      </dgm:t>
    </dgm:pt>
    <dgm:pt modelId="{24E115AC-CAE0-4D4D-9AA9-DDB0410CEF1C}" type="pres">
      <dgm:prSet presAssocID="{BD8CA201-6431-471A-A8C2-DE007C4AE0E4}" presName="Name5" presStyleLbl="vennNode1" presStyleIdx="0" presStyleCnt="3">
        <dgm:presLayoutVars>
          <dgm:bulletEnabled val="1"/>
        </dgm:presLayoutVars>
      </dgm:prSet>
      <dgm:spPr/>
      <dgm:t>
        <a:bodyPr/>
        <a:lstStyle/>
        <a:p>
          <a:endParaRPr lang="es-ES"/>
        </a:p>
      </dgm:t>
    </dgm:pt>
    <dgm:pt modelId="{7D6F83B0-6DCE-40AB-ADF9-3FE1457FF2AE}" type="pres">
      <dgm:prSet presAssocID="{503FFE97-880C-4F45-B767-2D1685285728}" presName="space" presStyleCnt="0"/>
      <dgm:spPr/>
    </dgm:pt>
    <dgm:pt modelId="{6E2C029D-68EB-4873-8100-4672161BD471}" type="pres">
      <dgm:prSet presAssocID="{7E3D26CC-21D9-4B34-83A4-2B574EACDA1F}" presName="Name5" presStyleLbl="vennNode1" presStyleIdx="1" presStyleCnt="3">
        <dgm:presLayoutVars>
          <dgm:bulletEnabled val="1"/>
        </dgm:presLayoutVars>
      </dgm:prSet>
      <dgm:spPr/>
      <dgm:t>
        <a:bodyPr/>
        <a:lstStyle/>
        <a:p>
          <a:endParaRPr lang="es-ES"/>
        </a:p>
      </dgm:t>
    </dgm:pt>
    <dgm:pt modelId="{C01D89A0-D21F-48E1-BA92-8871BA80C741}" type="pres">
      <dgm:prSet presAssocID="{5DEF6777-E9E7-4454-8BCF-BA3E5C67D65F}" presName="space" presStyleCnt="0"/>
      <dgm:spPr/>
    </dgm:pt>
    <dgm:pt modelId="{CC6D8991-5AEB-49AE-A8C8-9C2E79A9E2C3}" type="pres">
      <dgm:prSet presAssocID="{36500879-C4EB-4A99-89F7-F5FB9F1FB23D}" presName="Name5" presStyleLbl="vennNode1" presStyleIdx="2" presStyleCnt="3">
        <dgm:presLayoutVars>
          <dgm:bulletEnabled val="1"/>
        </dgm:presLayoutVars>
      </dgm:prSet>
      <dgm:spPr/>
      <dgm:t>
        <a:bodyPr/>
        <a:lstStyle/>
        <a:p>
          <a:endParaRPr lang="es-ES"/>
        </a:p>
      </dgm:t>
    </dgm:pt>
  </dgm:ptLst>
  <dgm:cxnLst>
    <dgm:cxn modelId="{F8F3AC22-F86B-48B5-901E-0F757D6D7EC2}" srcId="{2C461185-3BF8-4200-AE01-877911CF7BD2}" destId="{7E3D26CC-21D9-4B34-83A4-2B574EACDA1F}" srcOrd="1" destOrd="0" parTransId="{9A5FB8EF-347B-44EB-BF87-F0D64CFE29AC}" sibTransId="{5DEF6777-E9E7-4454-8BCF-BA3E5C67D65F}"/>
    <dgm:cxn modelId="{CDBF9763-F69C-4E05-903F-8F4F25525BCF}" srcId="{2C461185-3BF8-4200-AE01-877911CF7BD2}" destId="{36500879-C4EB-4A99-89F7-F5FB9F1FB23D}" srcOrd="2" destOrd="0" parTransId="{11A3DB98-9FEE-4E27-AF20-811D7A82D7E0}" sibTransId="{83C17982-5D92-483B-8DF4-21028087835A}"/>
    <dgm:cxn modelId="{7C85FA9C-0C45-41ED-89B8-6BD166617CE4}" type="presOf" srcId="{36500879-C4EB-4A99-89F7-F5FB9F1FB23D}" destId="{CC6D8991-5AEB-49AE-A8C8-9C2E79A9E2C3}" srcOrd="0" destOrd="0" presId="urn:microsoft.com/office/officeart/2005/8/layout/venn3"/>
    <dgm:cxn modelId="{EA82709B-0122-41F2-AC3E-4B060D0A4486}" type="presOf" srcId="{BD8CA201-6431-471A-A8C2-DE007C4AE0E4}" destId="{24E115AC-CAE0-4D4D-9AA9-DDB0410CEF1C}" srcOrd="0" destOrd="0" presId="urn:microsoft.com/office/officeart/2005/8/layout/venn3"/>
    <dgm:cxn modelId="{DA0008A1-FA6F-4F98-9EC4-F6B039BAE613}" srcId="{2C461185-3BF8-4200-AE01-877911CF7BD2}" destId="{BD8CA201-6431-471A-A8C2-DE007C4AE0E4}" srcOrd="0" destOrd="0" parTransId="{59538A6D-75B6-46A5-9913-53C2F44E68E2}" sibTransId="{503FFE97-880C-4F45-B767-2D1685285728}"/>
    <dgm:cxn modelId="{B5A695D9-0B53-4CF6-803E-07D114EC799E}" type="presOf" srcId="{7E3D26CC-21D9-4B34-83A4-2B574EACDA1F}" destId="{6E2C029D-68EB-4873-8100-4672161BD471}" srcOrd="0" destOrd="0" presId="urn:microsoft.com/office/officeart/2005/8/layout/venn3"/>
    <dgm:cxn modelId="{9201A37F-037F-4C5C-9018-4F13CCABA67C}" type="presOf" srcId="{2C461185-3BF8-4200-AE01-877911CF7BD2}" destId="{0AA092C4-D694-4A52-A15B-2E0F4BB9FCFC}" srcOrd="0" destOrd="0" presId="urn:microsoft.com/office/officeart/2005/8/layout/venn3"/>
    <dgm:cxn modelId="{4D11A5F3-CAA3-4737-87D2-94A1CC26AABD}" type="presParOf" srcId="{0AA092C4-D694-4A52-A15B-2E0F4BB9FCFC}" destId="{24E115AC-CAE0-4D4D-9AA9-DDB0410CEF1C}" srcOrd="0" destOrd="0" presId="urn:microsoft.com/office/officeart/2005/8/layout/venn3"/>
    <dgm:cxn modelId="{C967356E-04EF-4616-A190-4E043673382C}" type="presParOf" srcId="{0AA092C4-D694-4A52-A15B-2E0F4BB9FCFC}" destId="{7D6F83B0-6DCE-40AB-ADF9-3FE1457FF2AE}" srcOrd="1" destOrd="0" presId="urn:microsoft.com/office/officeart/2005/8/layout/venn3"/>
    <dgm:cxn modelId="{154C7914-D43F-4196-B17C-A8D5F31F7DC1}" type="presParOf" srcId="{0AA092C4-D694-4A52-A15B-2E0F4BB9FCFC}" destId="{6E2C029D-68EB-4873-8100-4672161BD471}" srcOrd="2" destOrd="0" presId="urn:microsoft.com/office/officeart/2005/8/layout/venn3"/>
    <dgm:cxn modelId="{4D6F8E34-5BE4-4F71-A304-EF16BBB16505}" type="presParOf" srcId="{0AA092C4-D694-4A52-A15B-2E0F4BB9FCFC}" destId="{C01D89A0-D21F-48E1-BA92-8871BA80C741}" srcOrd="3" destOrd="0" presId="urn:microsoft.com/office/officeart/2005/8/layout/venn3"/>
    <dgm:cxn modelId="{06C31E7F-6EBE-4831-93D3-206A96E2848B}" type="presParOf" srcId="{0AA092C4-D694-4A52-A15B-2E0F4BB9FCFC}" destId="{CC6D8991-5AEB-49AE-A8C8-9C2E79A9E2C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461185-3BF8-4200-AE01-877911CF7BD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S"/>
        </a:p>
      </dgm:t>
    </dgm:pt>
    <dgm:pt modelId="{BD8CA201-6431-471A-A8C2-DE007C4AE0E4}">
      <dgm:prSet phldrT="[Texto]" custT="1"/>
      <dgm:spPr/>
      <dgm:t>
        <a:bodyPr/>
        <a:lstStyle/>
        <a:p>
          <a:r>
            <a:rPr lang="es-ES" sz="1000" dirty="0" smtClean="0">
              <a:solidFill>
                <a:schemeClr val="tx1"/>
              </a:solidFill>
              <a:latin typeface="Roboto Condensed"/>
              <a:ea typeface="Roboto Condensed"/>
              <a:cs typeface="Roboto Condensed"/>
              <a:sym typeface="Roboto Condensed"/>
            </a:rPr>
            <a:t>El endeudamiento tiene una relación negativa sobre el crecimiento de las empresas</a:t>
          </a:r>
          <a:r>
            <a:rPr lang="es-ES" sz="1000" dirty="0" smtClean="0">
              <a:solidFill>
                <a:schemeClr val="tx1"/>
              </a:solidFill>
              <a:latin typeface="Roboto Condensed" panose="020B0604020202020204" charset="0"/>
              <a:ea typeface="Roboto Condensed" panose="020B0604020202020204" charset="0"/>
              <a:cs typeface="Roboto Condensed" panose="020B0604020202020204" charset="0"/>
              <a:sym typeface="Roboto Condensed"/>
            </a:rPr>
            <a:t>.</a:t>
          </a:r>
          <a:endParaRPr lang="es-ES" sz="1000" dirty="0">
            <a:solidFill>
              <a:schemeClr val="tx1"/>
            </a:solidFill>
            <a:latin typeface="Roboto Condensed" panose="020B0604020202020204" charset="0"/>
            <a:ea typeface="Roboto Condensed" panose="020B0604020202020204" charset="0"/>
            <a:cs typeface="Roboto Condensed" panose="020B0604020202020204" charset="0"/>
          </a:endParaRPr>
        </a:p>
      </dgm:t>
    </dgm:pt>
    <dgm:pt modelId="{59538A6D-75B6-46A5-9913-53C2F44E68E2}" type="par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03FFE97-880C-4F45-B767-2D1685285728}" type="sibTrans" cxnId="{DA0008A1-FA6F-4F98-9EC4-F6B039BAE613}">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7E3D26CC-21D9-4B34-83A4-2B574EACDA1F}">
      <dgm:prSet phldrT="[Texto]" custT="1"/>
      <dgm:spPr/>
      <dgm:t>
        <a:bodyPr/>
        <a:lstStyle/>
        <a:p>
          <a:r>
            <a:rPr lang="es-ES" sz="1800" dirty="0" smtClean="0">
              <a:solidFill>
                <a:srgbClr val="263248"/>
              </a:solidFill>
              <a:latin typeface="Roboto Condensed"/>
              <a:ea typeface="Roboto Condensed"/>
              <a:cs typeface="Roboto Condensed"/>
              <a:sym typeface="Roboto Condensed"/>
            </a:rPr>
            <a:t>( - / + )</a:t>
          </a:r>
          <a:endParaRPr lang="es-ES" sz="1800" dirty="0">
            <a:latin typeface="Roboto Condensed" panose="020B0604020202020204" charset="0"/>
            <a:ea typeface="Roboto Condensed" panose="020B0604020202020204" charset="0"/>
            <a:cs typeface="Roboto Condensed" panose="020B0604020202020204" charset="0"/>
          </a:endParaRPr>
        </a:p>
      </dgm:t>
    </dgm:pt>
    <dgm:pt modelId="{9A5FB8EF-347B-44EB-BF87-F0D64CFE29AC}" type="par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5DEF6777-E9E7-4454-8BCF-BA3E5C67D65F}" type="sibTrans" cxnId="{F8F3AC22-F86B-48B5-901E-0F757D6D7EC2}">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36500879-C4EB-4A99-89F7-F5FB9F1FB23D}">
      <dgm:prSet phldrT="[Texto]" custT="1"/>
      <dgm:spPr/>
      <dgm:t>
        <a:bodyPr/>
        <a:lstStyle/>
        <a:p>
          <a:r>
            <a:rPr lang="es-ES" sz="1600" b="1" dirty="0" smtClean="0">
              <a:latin typeface="Roboto Condensed" panose="020B0604020202020204" charset="0"/>
              <a:ea typeface="Roboto Condensed" panose="020B0604020202020204" charset="0"/>
              <a:cs typeface="Roboto Condensed" panose="020B0604020202020204" charset="0"/>
            </a:rPr>
            <a:t>SE RECHAZA</a:t>
          </a:r>
          <a:endParaRPr lang="es-ES" sz="1600" b="1" dirty="0">
            <a:latin typeface="Roboto Condensed" panose="020B0604020202020204" charset="0"/>
            <a:ea typeface="Roboto Condensed" panose="020B0604020202020204" charset="0"/>
            <a:cs typeface="Roboto Condensed" panose="020B0604020202020204" charset="0"/>
          </a:endParaRPr>
        </a:p>
      </dgm:t>
    </dgm:pt>
    <dgm:pt modelId="{11A3DB98-9FEE-4E27-AF20-811D7A82D7E0}" type="par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83C17982-5D92-483B-8DF4-21028087835A}" type="sibTrans" cxnId="{CDBF9763-F69C-4E05-903F-8F4F25525BCF}">
      <dgm:prSet/>
      <dgm:spPr/>
      <dgm:t>
        <a:bodyPr/>
        <a:lstStyle/>
        <a:p>
          <a:endParaRPr lang="es-ES">
            <a:latin typeface="Roboto Condensed" panose="020B0604020202020204" charset="0"/>
            <a:ea typeface="Roboto Condensed" panose="020B0604020202020204" charset="0"/>
            <a:cs typeface="Roboto Condensed" panose="020B0604020202020204" charset="0"/>
          </a:endParaRPr>
        </a:p>
      </dgm:t>
    </dgm:pt>
    <dgm:pt modelId="{0AA092C4-D694-4A52-A15B-2E0F4BB9FCFC}" type="pres">
      <dgm:prSet presAssocID="{2C461185-3BF8-4200-AE01-877911CF7BD2}" presName="Name0" presStyleCnt="0">
        <dgm:presLayoutVars>
          <dgm:dir/>
          <dgm:resizeHandles val="exact"/>
        </dgm:presLayoutVars>
      </dgm:prSet>
      <dgm:spPr/>
      <dgm:t>
        <a:bodyPr/>
        <a:lstStyle/>
        <a:p>
          <a:endParaRPr lang="es-ES"/>
        </a:p>
      </dgm:t>
    </dgm:pt>
    <dgm:pt modelId="{24E115AC-CAE0-4D4D-9AA9-DDB0410CEF1C}" type="pres">
      <dgm:prSet presAssocID="{BD8CA201-6431-471A-A8C2-DE007C4AE0E4}" presName="Name5" presStyleLbl="vennNode1" presStyleIdx="0" presStyleCnt="3">
        <dgm:presLayoutVars>
          <dgm:bulletEnabled val="1"/>
        </dgm:presLayoutVars>
      </dgm:prSet>
      <dgm:spPr/>
      <dgm:t>
        <a:bodyPr/>
        <a:lstStyle/>
        <a:p>
          <a:endParaRPr lang="es-ES"/>
        </a:p>
      </dgm:t>
    </dgm:pt>
    <dgm:pt modelId="{7D6F83B0-6DCE-40AB-ADF9-3FE1457FF2AE}" type="pres">
      <dgm:prSet presAssocID="{503FFE97-880C-4F45-B767-2D1685285728}" presName="space" presStyleCnt="0"/>
      <dgm:spPr/>
    </dgm:pt>
    <dgm:pt modelId="{6E2C029D-68EB-4873-8100-4672161BD471}" type="pres">
      <dgm:prSet presAssocID="{7E3D26CC-21D9-4B34-83A4-2B574EACDA1F}" presName="Name5" presStyleLbl="vennNode1" presStyleIdx="1" presStyleCnt="3">
        <dgm:presLayoutVars>
          <dgm:bulletEnabled val="1"/>
        </dgm:presLayoutVars>
      </dgm:prSet>
      <dgm:spPr/>
      <dgm:t>
        <a:bodyPr/>
        <a:lstStyle/>
        <a:p>
          <a:endParaRPr lang="es-ES"/>
        </a:p>
      </dgm:t>
    </dgm:pt>
    <dgm:pt modelId="{C01D89A0-D21F-48E1-BA92-8871BA80C741}" type="pres">
      <dgm:prSet presAssocID="{5DEF6777-E9E7-4454-8BCF-BA3E5C67D65F}" presName="space" presStyleCnt="0"/>
      <dgm:spPr/>
    </dgm:pt>
    <dgm:pt modelId="{CC6D8991-5AEB-49AE-A8C8-9C2E79A9E2C3}" type="pres">
      <dgm:prSet presAssocID="{36500879-C4EB-4A99-89F7-F5FB9F1FB23D}" presName="Name5" presStyleLbl="vennNode1" presStyleIdx="2" presStyleCnt="3">
        <dgm:presLayoutVars>
          <dgm:bulletEnabled val="1"/>
        </dgm:presLayoutVars>
      </dgm:prSet>
      <dgm:spPr/>
      <dgm:t>
        <a:bodyPr/>
        <a:lstStyle/>
        <a:p>
          <a:endParaRPr lang="es-ES"/>
        </a:p>
      </dgm:t>
    </dgm:pt>
  </dgm:ptLst>
  <dgm:cxnLst>
    <dgm:cxn modelId="{F8F3AC22-F86B-48B5-901E-0F757D6D7EC2}" srcId="{2C461185-3BF8-4200-AE01-877911CF7BD2}" destId="{7E3D26CC-21D9-4B34-83A4-2B574EACDA1F}" srcOrd="1" destOrd="0" parTransId="{9A5FB8EF-347B-44EB-BF87-F0D64CFE29AC}" sibTransId="{5DEF6777-E9E7-4454-8BCF-BA3E5C67D65F}"/>
    <dgm:cxn modelId="{82C5C292-43DD-4217-817D-AAE89842D1CB}" type="presOf" srcId="{BD8CA201-6431-471A-A8C2-DE007C4AE0E4}" destId="{24E115AC-CAE0-4D4D-9AA9-DDB0410CEF1C}" srcOrd="0" destOrd="0" presId="urn:microsoft.com/office/officeart/2005/8/layout/venn3"/>
    <dgm:cxn modelId="{EB4D3AFE-5437-4B56-99AA-A4F0F7FE365C}" type="presOf" srcId="{36500879-C4EB-4A99-89F7-F5FB9F1FB23D}" destId="{CC6D8991-5AEB-49AE-A8C8-9C2E79A9E2C3}" srcOrd="0" destOrd="0" presId="urn:microsoft.com/office/officeart/2005/8/layout/venn3"/>
    <dgm:cxn modelId="{CDBF9763-F69C-4E05-903F-8F4F25525BCF}" srcId="{2C461185-3BF8-4200-AE01-877911CF7BD2}" destId="{36500879-C4EB-4A99-89F7-F5FB9F1FB23D}" srcOrd="2" destOrd="0" parTransId="{11A3DB98-9FEE-4E27-AF20-811D7A82D7E0}" sibTransId="{83C17982-5D92-483B-8DF4-21028087835A}"/>
    <dgm:cxn modelId="{4FDD8D51-F667-4BD1-89F4-3E04C3B77717}" type="presOf" srcId="{7E3D26CC-21D9-4B34-83A4-2B574EACDA1F}" destId="{6E2C029D-68EB-4873-8100-4672161BD471}" srcOrd="0" destOrd="0" presId="urn:microsoft.com/office/officeart/2005/8/layout/venn3"/>
    <dgm:cxn modelId="{DA0008A1-FA6F-4F98-9EC4-F6B039BAE613}" srcId="{2C461185-3BF8-4200-AE01-877911CF7BD2}" destId="{BD8CA201-6431-471A-A8C2-DE007C4AE0E4}" srcOrd="0" destOrd="0" parTransId="{59538A6D-75B6-46A5-9913-53C2F44E68E2}" sibTransId="{503FFE97-880C-4F45-B767-2D1685285728}"/>
    <dgm:cxn modelId="{D2108EDF-CC26-400A-9DF8-A98324AFD7F8}" type="presOf" srcId="{2C461185-3BF8-4200-AE01-877911CF7BD2}" destId="{0AA092C4-D694-4A52-A15B-2E0F4BB9FCFC}" srcOrd="0" destOrd="0" presId="urn:microsoft.com/office/officeart/2005/8/layout/venn3"/>
    <dgm:cxn modelId="{B91006E9-75B0-4D0E-8F28-709CF74C9480}" type="presParOf" srcId="{0AA092C4-D694-4A52-A15B-2E0F4BB9FCFC}" destId="{24E115AC-CAE0-4D4D-9AA9-DDB0410CEF1C}" srcOrd="0" destOrd="0" presId="urn:microsoft.com/office/officeart/2005/8/layout/venn3"/>
    <dgm:cxn modelId="{0F4F501F-4B1C-4EA9-A4FC-969FEA074D6C}" type="presParOf" srcId="{0AA092C4-D694-4A52-A15B-2E0F4BB9FCFC}" destId="{7D6F83B0-6DCE-40AB-ADF9-3FE1457FF2AE}" srcOrd="1" destOrd="0" presId="urn:microsoft.com/office/officeart/2005/8/layout/venn3"/>
    <dgm:cxn modelId="{9191AB38-C313-4617-8E78-5A2F1292D80C}" type="presParOf" srcId="{0AA092C4-D694-4A52-A15B-2E0F4BB9FCFC}" destId="{6E2C029D-68EB-4873-8100-4672161BD471}" srcOrd="2" destOrd="0" presId="urn:microsoft.com/office/officeart/2005/8/layout/venn3"/>
    <dgm:cxn modelId="{1DE6501C-CC30-4568-BB4B-B5C5BAB2614D}" type="presParOf" srcId="{0AA092C4-D694-4A52-A15B-2E0F4BB9FCFC}" destId="{C01D89A0-D21F-48E1-BA92-8871BA80C741}" srcOrd="3" destOrd="0" presId="urn:microsoft.com/office/officeart/2005/8/layout/venn3"/>
    <dgm:cxn modelId="{615E278E-6625-4390-9FC9-19670DBE41B4}" type="presParOf" srcId="{0AA092C4-D694-4A52-A15B-2E0F4BB9FCFC}" destId="{CC6D8991-5AEB-49AE-A8C8-9C2E79A9E2C3}"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5B797-EAF4-4BAE-9538-B51FADB86502}">
      <dsp:nvSpPr>
        <dsp:cNvPr id="0" name=""/>
        <dsp:cNvSpPr/>
      </dsp:nvSpPr>
      <dsp:spPr>
        <a:xfrm>
          <a:off x="1949" y="320726"/>
          <a:ext cx="1165562" cy="46622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s-ES" sz="1000" kern="1200" dirty="0" smtClean="0">
              <a:latin typeface="Roboto Condensed" panose="020B0604020202020204" charset="0"/>
              <a:ea typeface="Roboto Condensed" panose="020B0604020202020204" charset="0"/>
              <a:cs typeface="Roboto Condensed" panose="020B0604020202020204" charset="0"/>
            </a:rPr>
            <a:t>1.9 millones de empleo</a:t>
          </a:r>
          <a:endParaRPr lang="es-ES" sz="1000" kern="1200" dirty="0">
            <a:latin typeface="Roboto Condensed" panose="020B0604020202020204" charset="0"/>
            <a:ea typeface="Roboto Condensed" panose="020B0604020202020204" charset="0"/>
            <a:cs typeface="Roboto Condensed" panose="020B0604020202020204" charset="0"/>
          </a:endParaRPr>
        </a:p>
      </dsp:txBody>
      <dsp:txXfrm>
        <a:off x="235062" y="320726"/>
        <a:ext cx="699337" cy="466225"/>
      </dsp:txXfrm>
    </dsp:sp>
    <dsp:sp modelId="{7F481C12-0D97-4F03-B353-BA1AC4633BAB}">
      <dsp:nvSpPr>
        <dsp:cNvPr id="0" name=""/>
        <dsp:cNvSpPr/>
      </dsp:nvSpPr>
      <dsp:spPr>
        <a:xfrm>
          <a:off x="1050956" y="320726"/>
          <a:ext cx="1165562" cy="466225"/>
        </a:xfrm>
        <a:prstGeom prst="chevron">
          <a:avLst/>
        </a:prstGeom>
        <a:solidFill>
          <a:schemeClr val="accent5">
            <a:hueOff val="6719117"/>
            <a:satOff val="1889"/>
            <a:lumOff val="-2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s-ES" sz="1000" kern="1200" dirty="0" smtClean="0">
              <a:latin typeface="Roboto Condensed" panose="020B0604020202020204" charset="0"/>
              <a:ea typeface="Roboto Condensed" panose="020B0604020202020204" charset="0"/>
              <a:cs typeface="Roboto Condensed" panose="020B0604020202020204" charset="0"/>
            </a:rPr>
            <a:t>60% PIB</a:t>
          </a:r>
          <a:endParaRPr lang="es-ES" sz="1000" kern="1200" dirty="0">
            <a:latin typeface="Roboto Condensed" panose="020B0604020202020204" charset="0"/>
            <a:ea typeface="Roboto Condensed" panose="020B0604020202020204" charset="0"/>
            <a:cs typeface="Roboto Condensed" panose="020B0604020202020204" charset="0"/>
          </a:endParaRPr>
        </a:p>
      </dsp:txBody>
      <dsp:txXfrm>
        <a:off x="1284069" y="320726"/>
        <a:ext cx="699337" cy="46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60267-E433-40C4-88C5-7DA65A2AC139}">
      <dsp:nvSpPr>
        <dsp:cNvPr id="0" name=""/>
        <dsp:cNvSpPr/>
      </dsp:nvSpPr>
      <dsp:spPr>
        <a:xfrm>
          <a:off x="659" y="406448"/>
          <a:ext cx="1286914" cy="128691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823" tIns="13970" rIns="7082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rPr>
            <a:t>Ventas</a:t>
          </a:r>
        </a:p>
      </dsp:txBody>
      <dsp:txXfrm>
        <a:off x="189123" y="594912"/>
        <a:ext cx="909986" cy="909986"/>
      </dsp:txXfrm>
    </dsp:sp>
    <dsp:sp modelId="{F0ED533C-5EF4-4429-B699-DBFB94874243}">
      <dsp:nvSpPr>
        <dsp:cNvPr id="0" name=""/>
        <dsp:cNvSpPr/>
      </dsp:nvSpPr>
      <dsp:spPr>
        <a:xfrm>
          <a:off x="1030191" y="406448"/>
          <a:ext cx="1286914" cy="128691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823" tIns="13970" rIns="7082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rPr>
            <a:t>Empleo</a:t>
          </a:r>
          <a:endParaRPr lang="es-ES" sz="1100" kern="1200" dirty="0">
            <a:latin typeface="Roboto Condensed" panose="020B0604020202020204" charset="0"/>
            <a:ea typeface="Roboto Condensed" panose="020B0604020202020204" charset="0"/>
            <a:cs typeface="Roboto Condensed" panose="020B0604020202020204" charset="0"/>
          </a:endParaRPr>
        </a:p>
      </dsp:txBody>
      <dsp:txXfrm>
        <a:off x="1218655" y="594912"/>
        <a:ext cx="909986" cy="909986"/>
      </dsp:txXfrm>
    </dsp:sp>
    <dsp:sp modelId="{E7BA6071-F51F-4D1D-98D1-20E9D6D1A98B}">
      <dsp:nvSpPr>
        <dsp:cNvPr id="0" name=""/>
        <dsp:cNvSpPr/>
      </dsp:nvSpPr>
      <dsp:spPr>
        <a:xfrm>
          <a:off x="2059722" y="406448"/>
          <a:ext cx="1286914" cy="128691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823" tIns="13970" rIns="7082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rPr>
            <a:t>Activos</a:t>
          </a:r>
          <a:endParaRPr lang="es-ES" sz="1100" kern="1200" dirty="0">
            <a:latin typeface="Roboto Condensed" panose="020B0604020202020204" charset="0"/>
            <a:ea typeface="Roboto Condensed" panose="020B0604020202020204" charset="0"/>
            <a:cs typeface="Roboto Condensed" panose="020B0604020202020204" charset="0"/>
          </a:endParaRPr>
        </a:p>
      </dsp:txBody>
      <dsp:txXfrm>
        <a:off x="2248186" y="594912"/>
        <a:ext cx="909986" cy="909986"/>
      </dsp:txXfrm>
    </dsp:sp>
    <dsp:sp modelId="{D6D758BF-4E4B-4D58-81B5-872BFC3A6527}">
      <dsp:nvSpPr>
        <dsp:cNvPr id="0" name=""/>
        <dsp:cNvSpPr/>
      </dsp:nvSpPr>
      <dsp:spPr>
        <a:xfrm>
          <a:off x="3089253" y="406448"/>
          <a:ext cx="1286914" cy="128691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823" tIns="13970" rIns="7082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rPr>
            <a:t>Rentabilidad</a:t>
          </a:r>
          <a:endParaRPr lang="es-ES" sz="1100" kern="1200" dirty="0">
            <a:latin typeface="Roboto Condensed" panose="020B0604020202020204" charset="0"/>
            <a:ea typeface="Roboto Condensed" panose="020B0604020202020204" charset="0"/>
            <a:cs typeface="Roboto Condensed" panose="020B0604020202020204" charset="0"/>
          </a:endParaRPr>
        </a:p>
      </dsp:txBody>
      <dsp:txXfrm>
        <a:off x="3277717" y="594912"/>
        <a:ext cx="909986" cy="909986"/>
      </dsp:txXfrm>
    </dsp:sp>
    <dsp:sp modelId="{7853531F-8E6A-497F-B42D-E9D4499BAFB2}">
      <dsp:nvSpPr>
        <dsp:cNvPr id="0" name=""/>
        <dsp:cNvSpPr/>
      </dsp:nvSpPr>
      <dsp:spPr>
        <a:xfrm>
          <a:off x="4118784" y="406448"/>
          <a:ext cx="1286914" cy="128691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823" tIns="13970" rIns="7082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rPr>
            <a:t>Productividad</a:t>
          </a:r>
          <a:endParaRPr lang="es-ES" sz="1100" kern="1200" dirty="0">
            <a:latin typeface="Roboto Condensed" panose="020B0604020202020204" charset="0"/>
            <a:ea typeface="Roboto Condensed" panose="020B0604020202020204" charset="0"/>
            <a:cs typeface="Roboto Condensed" panose="020B0604020202020204" charset="0"/>
          </a:endParaRPr>
        </a:p>
      </dsp:txBody>
      <dsp:txXfrm>
        <a:off x="4307248" y="594912"/>
        <a:ext cx="909986" cy="909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7138-E61B-4AC6-A001-C844849ACA5F}">
      <dsp:nvSpPr>
        <dsp:cNvPr id="0" name=""/>
        <dsp:cNvSpPr/>
      </dsp:nvSpPr>
      <dsp:spPr>
        <a:xfrm>
          <a:off x="0" y="2028030"/>
          <a:ext cx="2824745" cy="6656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rPr>
            <a:t>No son robustas ante la presencia de valores atípicos en la distribución.</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dsp:txBody>
      <dsp:txXfrm>
        <a:off x="0" y="2028030"/>
        <a:ext cx="2824745" cy="665644"/>
      </dsp:txXfrm>
    </dsp:sp>
    <dsp:sp modelId="{76A8D1C0-2A8D-4A3F-9009-E5BE34F68623}">
      <dsp:nvSpPr>
        <dsp:cNvPr id="0" name=""/>
        <dsp:cNvSpPr/>
      </dsp:nvSpPr>
      <dsp:spPr>
        <a:xfrm rot="10800000">
          <a:off x="0" y="1014253"/>
          <a:ext cx="2824745" cy="1023761"/>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rPr>
            <a:t>Pueden ocultar características importantes de la relación subyacente.</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dsp:txBody>
      <dsp:txXfrm rot="10800000">
        <a:off x="0" y="1014253"/>
        <a:ext cx="2824745" cy="665209"/>
      </dsp:txXfrm>
    </dsp:sp>
    <dsp:sp modelId="{E577BC85-3620-4395-9ACC-EE2DB8FD4B15}">
      <dsp:nvSpPr>
        <dsp:cNvPr id="0" name=""/>
        <dsp:cNvSpPr/>
      </dsp:nvSpPr>
      <dsp:spPr>
        <a:xfrm rot="10800000">
          <a:off x="0" y="476"/>
          <a:ext cx="2824745" cy="1023761"/>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rPr>
            <a:t>Se enfocan en el efecto medio para la empresa media.</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dsp:txBody>
      <dsp:txXfrm rot="10800000">
        <a:off x="0" y="476"/>
        <a:ext cx="2824745" cy="665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15AC-CAE0-4D4D-9AA9-DDB0410CEF1C}">
      <dsp:nvSpPr>
        <dsp:cNvPr id="0" name=""/>
        <dsp:cNvSpPr/>
      </dsp:nvSpPr>
      <dsp:spPr>
        <a:xfrm>
          <a:off x="1554" y="68324"/>
          <a:ext cx="1359226" cy="13592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13970" rIns="7480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sym typeface="Roboto Condensed"/>
            </a:rPr>
            <a:t>El tamaño es independiente del crecimiento de las empresas.</a:t>
          </a:r>
          <a:endParaRPr lang="es-ES" sz="1100" kern="1200" dirty="0">
            <a:latin typeface="Roboto Condensed" panose="020B0604020202020204" charset="0"/>
            <a:ea typeface="Roboto Condensed" panose="020B0604020202020204" charset="0"/>
            <a:cs typeface="Roboto Condensed" panose="020B0604020202020204" charset="0"/>
          </a:endParaRPr>
        </a:p>
      </dsp:txBody>
      <dsp:txXfrm>
        <a:off x="200608" y="267378"/>
        <a:ext cx="961118" cy="961118"/>
      </dsp:txXfrm>
    </dsp:sp>
    <dsp:sp modelId="{6E2C029D-68EB-4873-8100-4672161BD471}">
      <dsp:nvSpPr>
        <dsp:cNvPr id="0" name=""/>
        <dsp:cNvSpPr/>
      </dsp:nvSpPr>
      <dsp:spPr>
        <a:xfrm>
          <a:off x="1088935" y="68324"/>
          <a:ext cx="1359226" cy="13592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2860" rIns="74803" bIns="22860" numCol="1" spcCol="1270" anchor="ctr" anchorCtr="0">
          <a:noAutofit/>
        </a:bodyPr>
        <a:lstStyle/>
        <a:p>
          <a:pPr lvl="0" algn="ctr" defTabSz="800100">
            <a:lnSpc>
              <a:spcPct val="90000"/>
            </a:lnSpc>
            <a:spcBef>
              <a:spcPct val="0"/>
            </a:spcBef>
            <a:spcAft>
              <a:spcPct val="35000"/>
            </a:spcAft>
          </a:pPr>
          <a:r>
            <a:rPr lang="es-ES" sz="1800" kern="1200" dirty="0" smtClean="0">
              <a:latin typeface="Roboto Condensed" panose="020B0604020202020204" charset="0"/>
              <a:ea typeface="Roboto Condensed" panose="020B0604020202020204" charset="0"/>
              <a:cs typeface="Roboto Condensed" panose="020B0604020202020204" charset="0"/>
              <a:sym typeface="Roboto Condensed"/>
            </a:rPr>
            <a:t>- (&lt;0)</a:t>
          </a:r>
          <a:endParaRPr lang="es-ES" sz="1800" kern="1200" dirty="0">
            <a:latin typeface="Roboto Condensed" panose="020B0604020202020204" charset="0"/>
            <a:ea typeface="Roboto Condensed" panose="020B0604020202020204" charset="0"/>
            <a:cs typeface="Roboto Condensed" panose="020B0604020202020204" charset="0"/>
          </a:endParaRPr>
        </a:p>
      </dsp:txBody>
      <dsp:txXfrm>
        <a:off x="1287989" y="267378"/>
        <a:ext cx="961118" cy="961118"/>
      </dsp:txXfrm>
    </dsp:sp>
    <dsp:sp modelId="{CC6D8991-5AEB-49AE-A8C8-9C2E79A9E2C3}">
      <dsp:nvSpPr>
        <dsp:cNvPr id="0" name=""/>
        <dsp:cNvSpPr/>
      </dsp:nvSpPr>
      <dsp:spPr>
        <a:xfrm>
          <a:off x="2176316" y="68324"/>
          <a:ext cx="1359226" cy="13592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0320" rIns="74803"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Roboto Condensed" panose="020B0604020202020204" charset="0"/>
              <a:ea typeface="Roboto Condensed" panose="020B0604020202020204" charset="0"/>
              <a:cs typeface="Roboto Condensed" panose="020B0604020202020204" charset="0"/>
            </a:rPr>
            <a:t>SE RECHAZA</a:t>
          </a:r>
          <a:endParaRPr lang="es-ES" sz="1600" b="1" kern="1200" dirty="0">
            <a:latin typeface="Roboto Condensed" panose="020B0604020202020204" charset="0"/>
            <a:ea typeface="Roboto Condensed" panose="020B0604020202020204" charset="0"/>
            <a:cs typeface="Roboto Condensed" panose="020B0604020202020204" charset="0"/>
          </a:endParaRPr>
        </a:p>
      </dsp:txBody>
      <dsp:txXfrm>
        <a:off x="2375370" y="267378"/>
        <a:ext cx="961118" cy="961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15AC-CAE0-4D4D-9AA9-DDB0410CEF1C}">
      <dsp:nvSpPr>
        <dsp:cNvPr id="0" name=""/>
        <dsp:cNvSpPr/>
      </dsp:nvSpPr>
      <dsp:spPr>
        <a:xfrm>
          <a:off x="1554" y="68324"/>
          <a:ext cx="1359226" cy="13592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13970" rIns="74803" bIns="1397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a:ea typeface="Roboto Condensed"/>
              <a:cs typeface="Roboto Condensed"/>
              <a:sym typeface="Roboto Condensed"/>
            </a:rPr>
            <a:t>La edad tiene una relación negativa sobre el crecimiento de las empresas</a:t>
          </a: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sym typeface="Roboto Condensed"/>
            </a:rPr>
            <a:t>.</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dsp:txBody>
      <dsp:txXfrm>
        <a:off x="200608" y="267378"/>
        <a:ext cx="961118" cy="961118"/>
      </dsp:txXfrm>
    </dsp:sp>
    <dsp:sp modelId="{6E2C029D-68EB-4873-8100-4672161BD471}">
      <dsp:nvSpPr>
        <dsp:cNvPr id="0" name=""/>
        <dsp:cNvSpPr/>
      </dsp:nvSpPr>
      <dsp:spPr>
        <a:xfrm>
          <a:off x="1088935" y="68324"/>
          <a:ext cx="1359226" cy="13592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2860" rIns="74803" bIns="22860" numCol="1" spcCol="1270" anchor="ctr" anchorCtr="0">
          <a:noAutofit/>
        </a:bodyPr>
        <a:lstStyle/>
        <a:p>
          <a:pPr lvl="0" algn="ctr" defTabSz="800100">
            <a:lnSpc>
              <a:spcPct val="90000"/>
            </a:lnSpc>
            <a:spcBef>
              <a:spcPct val="0"/>
            </a:spcBef>
            <a:spcAft>
              <a:spcPct val="35000"/>
            </a:spcAft>
          </a:pPr>
          <a:r>
            <a:rPr lang="es-ES" sz="1800" kern="1200" dirty="0" smtClean="0">
              <a:solidFill>
                <a:srgbClr val="263248"/>
              </a:solidFill>
              <a:latin typeface="Roboto Condensed"/>
              <a:ea typeface="Roboto Condensed"/>
              <a:cs typeface="Roboto Condensed"/>
              <a:sym typeface="Roboto Condensed"/>
            </a:rPr>
            <a:t>( - )</a:t>
          </a:r>
          <a:endParaRPr lang="es-ES" sz="1800" kern="1200" dirty="0">
            <a:latin typeface="Roboto Condensed" panose="020B0604020202020204" charset="0"/>
            <a:ea typeface="Roboto Condensed" panose="020B0604020202020204" charset="0"/>
            <a:cs typeface="Roboto Condensed" panose="020B0604020202020204" charset="0"/>
          </a:endParaRPr>
        </a:p>
      </dsp:txBody>
      <dsp:txXfrm>
        <a:off x="1287989" y="267378"/>
        <a:ext cx="961118" cy="961118"/>
      </dsp:txXfrm>
    </dsp:sp>
    <dsp:sp modelId="{CC6D8991-5AEB-49AE-A8C8-9C2E79A9E2C3}">
      <dsp:nvSpPr>
        <dsp:cNvPr id="0" name=""/>
        <dsp:cNvSpPr/>
      </dsp:nvSpPr>
      <dsp:spPr>
        <a:xfrm>
          <a:off x="2176316" y="68324"/>
          <a:ext cx="1359226" cy="13592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0320" rIns="74803"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Roboto Condensed" panose="020B0604020202020204" charset="0"/>
              <a:ea typeface="Roboto Condensed" panose="020B0604020202020204" charset="0"/>
              <a:cs typeface="Roboto Condensed" panose="020B0604020202020204" charset="0"/>
            </a:rPr>
            <a:t>SE ACEPTA</a:t>
          </a:r>
          <a:endParaRPr lang="es-ES" sz="1600" b="1" kern="1200" dirty="0">
            <a:latin typeface="Roboto Condensed" panose="020B0604020202020204" charset="0"/>
            <a:ea typeface="Roboto Condensed" panose="020B0604020202020204" charset="0"/>
            <a:cs typeface="Roboto Condensed" panose="020B0604020202020204" charset="0"/>
          </a:endParaRPr>
        </a:p>
      </dsp:txBody>
      <dsp:txXfrm>
        <a:off x="2375370" y="267378"/>
        <a:ext cx="961118" cy="961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15AC-CAE0-4D4D-9AA9-DDB0410CEF1C}">
      <dsp:nvSpPr>
        <dsp:cNvPr id="0" name=""/>
        <dsp:cNvSpPr/>
      </dsp:nvSpPr>
      <dsp:spPr>
        <a:xfrm>
          <a:off x="1554" y="68324"/>
          <a:ext cx="1359226" cy="13592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13970" rIns="74803" bIns="13970" numCol="1" spcCol="1270" anchor="ctr" anchorCtr="0">
          <a:noAutofit/>
        </a:bodyPr>
        <a:lstStyle/>
        <a:p>
          <a:pPr lvl="0" algn="ctr" defTabSz="488950">
            <a:lnSpc>
              <a:spcPct val="90000"/>
            </a:lnSpc>
            <a:spcBef>
              <a:spcPct val="0"/>
            </a:spcBef>
            <a:spcAft>
              <a:spcPct val="35000"/>
            </a:spcAft>
          </a:pPr>
          <a:r>
            <a:rPr lang="es-ES" sz="1100" kern="1200" dirty="0" smtClean="0">
              <a:latin typeface="Roboto Condensed" panose="020B0604020202020204" charset="0"/>
              <a:ea typeface="Roboto Condensed" panose="020B0604020202020204" charset="0"/>
              <a:cs typeface="Roboto Condensed" panose="020B0604020202020204" charset="0"/>
              <a:sym typeface="Roboto Condensed"/>
            </a:rPr>
            <a:t>El capital tiene una relación negativa sobre el crecimiento de las empresas.</a:t>
          </a:r>
          <a:endParaRPr lang="es-ES" sz="1100" kern="1200" dirty="0">
            <a:latin typeface="Roboto Condensed" panose="020B0604020202020204" charset="0"/>
            <a:ea typeface="Roboto Condensed" panose="020B0604020202020204" charset="0"/>
            <a:cs typeface="Roboto Condensed" panose="020B0604020202020204" charset="0"/>
          </a:endParaRPr>
        </a:p>
      </dsp:txBody>
      <dsp:txXfrm>
        <a:off x="200608" y="267378"/>
        <a:ext cx="961118" cy="961118"/>
      </dsp:txXfrm>
    </dsp:sp>
    <dsp:sp modelId="{6E2C029D-68EB-4873-8100-4672161BD471}">
      <dsp:nvSpPr>
        <dsp:cNvPr id="0" name=""/>
        <dsp:cNvSpPr/>
      </dsp:nvSpPr>
      <dsp:spPr>
        <a:xfrm>
          <a:off x="1088935" y="68324"/>
          <a:ext cx="1359226" cy="13592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2860" rIns="74803" bIns="22860" numCol="1" spcCol="1270" anchor="ctr" anchorCtr="0">
          <a:noAutofit/>
        </a:bodyPr>
        <a:lstStyle/>
        <a:p>
          <a:pPr lvl="0" algn="ctr" defTabSz="800100">
            <a:lnSpc>
              <a:spcPct val="90000"/>
            </a:lnSpc>
            <a:spcBef>
              <a:spcPct val="0"/>
            </a:spcBef>
            <a:spcAft>
              <a:spcPct val="35000"/>
            </a:spcAft>
          </a:pPr>
          <a:r>
            <a:rPr lang="es-ES" sz="1800" kern="1200" dirty="0" smtClean="0">
              <a:latin typeface="Roboto Condensed" panose="020B0604020202020204" charset="0"/>
              <a:ea typeface="Roboto Condensed" panose="020B0604020202020204" charset="0"/>
              <a:cs typeface="Roboto Condensed" panose="020B0604020202020204" charset="0"/>
              <a:sym typeface="Roboto Condensed"/>
            </a:rPr>
            <a:t>( - )</a:t>
          </a:r>
          <a:endParaRPr lang="es-ES" sz="1800" kern="1200" dirty="0">
            <a:latin typeface="Roboto Condensed" panose="020B0604020202020204" charset="0"/>
            <a:ea typeface="Roboto Condensed" panose="020B0604020202020204" charset="0"/>
            <a:cs typeface="Roboto Condensed" panose="020B0604020202020204" charset="0"/>
          </a:endParaRPr>
        </a:p>
      </dsp:txBody>
      <dsp:txXfrm>
        <a:off x="1287989" y="267378"/>
        <a:ext cx="961118" cy="961118"/>
      </dsp:txXfrm>
    </dsp:sp>
    <dsp:sp modelId="{CC6D8991-5AEB-49AE-A8C8-9C2E79A9E2C3}">
      <dsp:nvSpPr>
        <dsp:cNvPr id="0" name=""/>
        <dsp:cNvSpPr/>
      </dsp:nvSpPr>
      <dsp:spPr>
        <a:xfrm>
          <a:off x="2176316" y="68324"/>
          <a:ext cx="1359226" cy="13592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0320" rIns="74803"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Roboto Condensed" panose="020B0604020202020204" charset="0"/>
              <a:ea typeface="Roboto Condensed" panose="020B0604020202020204" charset="0"/>
              <a:cs typeface="Roboto Condensed" panose="020B0604020202020204" charset="0"/>
            </a:rPr>
            <a:t>SE ACEPTA</a:t>
          </a:r>
          <a:endParaRPr lang="es-ES" sz="1600" b="1" kern="1200" dirty="0">
            <a:latin typeface="Roboto Condensed" panose="020B0604020202020204" charset="0"/>
            <a:ea typeface="Roboto Condensed" panose="020B0604020202020204" charset="0"/>
            <a:cs typeface="Roboto Condensed" panose="020B0604020202020204" charset="0"/>
          </a:endParaRPr>
        </a:p>
      </dsp:txBody>
      <dsp:txXfrm>
        <a:off x="2375370" y="267378"/>
        <a:ext cx="961118" cy="961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15AC-CAE0-4D4D-9AA9-DDB0410CEF1C}">
      <dsp:nvSpPr>
        <dsp:cNvPr id="0" name=""/>
        <dsp:cNvSpPr/>
      </dsp:nvSpPr>
      <dsp:spPr>
        <a:xfrm>
          <a:off x="1554" y="68324"/>
          <a:ext cx="1359226" cy="13592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12700" rIns="74803" bIns="12700" numCol="1" spcCol="1270" anchor="ctr" anchorCtr="0">
          <a:noAutofit/>
        </a:bodyPr>
        <a:lstStyle/>
        <a:p>
          <a:pPr lvl="0" algn="ctr" defTabSz="444500">
            <a:lnSpc>
              <a:spcPct val="90000"/>
            </a:lnSpc>
            <a:spcBef>
              <a:spcPct val="0"/>
            </a:spcBef>
            <a:spcAft>
              <a:spcPct val="35000"/>
            </a:spcAft>
          </a:pPr>
          <a:r>
            <a:rPr lang="es-ES" sz="1000" kern="1200" dirty="0" smtClean="0">
              <a:solidFill>
                <a:schemeClr val="tx1"/>
              </a:solidFill>
              <a:latin typeface="Roboto Condensed"/>
              <a:ea typeface="Roboto Condensed"/>
              <a:cs typeface="Roboto Condensed"/>
              <a:sym typeface="Roboto Condensed"/>
            </a:rPr>
            <a:t>El endeudamiento tiene una relación negativa sobre el crecimiento de las empresas</a:t>
          </a:r>
          <a:r>
            <a:rPr lang="es-ES" sz="1000" kern="1200" dirty="0" smtClean="0">
              <a:solidFill>
                <a:schemeClr val="tx1"/>
              </a:solidFill>
              <a:latin typeface="Roboto Condensed" panose="020B0604020202020204" charset="0"/>
              <a:ea typeface="Roboto Condensed" panose="020B0604020202020204" charset="0"/>
              <a:cs typeface="Roboto Condensed" panose="020B0604020202020204" charset="0"/>
              <a:sym typeface="Roboto Condensed"/>
            </a:rPr>
            <a:t>.</a:t>
          </a:r>
          <a:endParaRPr lang="es-ES" sz="1000" kern="1200" dirty="0">
            <a:solidFill>
              <a:schemeClr val="tx1"/>
            </a:solidFill>
            <a:latin typeface="Roboto Condensed" panose="020B0604020202020204" charset="0"/>
            <a:ea typeface="Roboto Condensed" panose="020B0604020202020204" charset="0"/>
            <a:cs typeface="Roboto Condensed" panose="020B0604020202020204" charset="0"/>
          </a:endParaRPr>
        </a:p>
      </dsp:txBody>
      <dsp:txXfrm>
        <a:off x="200608" y="267378"/>
        <a:ext cx="961118" cy="961118"/>
      </dsp:txXfrm>
    </dsp:sp>
    <dsp:sp modelId="{6E2C029D-68EB-4873-8100-4672161BD471}">
      <dsp:nvSpPr>
        <dsp:cNvPr id="0" name=""/>
        <dsp:cNvSpPr/>
      </dsp:nvSpPr>
      <dsp:spPr>
        <a:xfrm>
          <a:off x="1088935" y="68324"/>
          <a:ext cx="1359226" cy="13592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2860" rIns="74803" bIns="22860" numCol="1" spcCol="1270" anchor="ctr" anchorCtr="0">
          <a:noAutofit/>
        </a:bodyPr>
        <a:lstStyle/>
        <a:p>
          <a:pPr lvl="0" algn="ctr" defTabSz="800100">
            <a:lnSpc>
              <a:spcPct val="90000"/>
            </a:lnSpc>
            <a:spcBef>
              <a:spcPct val="0"/>
            </a:spcBef>
            <a:spcAft>
              <a:spcPct val="35000"/>
            </a:spcAft>
          </a:pPr>
          <a:r>
            <a:rPr lang="es-ES" sz="1800" kern="1200" dirty="0" smtClean="0">
              <a:solidFill>
                <a:srgbClr val="263248"/>
              </a:solidFill>
              <a:latin typeface="Roboto Condensed"/>
              <a:ea typeface="Roboto Condensed"/>
              <a:cs typeface="Roboto Condensed"/>
              <a:sym typeface="Roboto Condensed"/>
            </a:rPr>
            <a:t>( - / + )</a:t>
          </a:r>
          <a:endParaRPr lang="es-ES" sz="1800" kern="1200" dirty="0">
            <a:latin typeface="Roboto Condensed" panose="020B0604020202020204" charset="0"/>
            <a:ea typeface="Roboto Condensed" panose="020B0604020202020204" charset="0"/>
            <a:cs typeface="Roboto Condensed" panose="020B0604020202020204" charset="0"/>
          </a:endParaRPr>
        </a:p>
      </dsp:txBody>
      <dsp:txXfrm>
        <a:off x="1287989" y="267378"/>
        <a:ext cx="961118" cy="961118"/>
      </dsp:txXfrm>
    </dsp:sp>
    <dsp:sp modelId="{CC6D8991-5AEB-49AE-A8C8-9C2E79A9E2C3}">
      <dsp:nvSpPr>
        <dsp:cNvPr id="0" name=""/>
        <dsp:cNvSpPr/>
      </dsp:nvSpPr>
      <dsp:spPr>
        <a:xfrm>
          <a:off x="2176316" y="68324"/>
          <a:ext cx="1359226" cy="13592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803" tIns="20320" rIns="74803"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Roboto Condensed" panose="020B0604020202020204" charset="0"/>
              <a:ea typeface="Roboto Condensed" panose="020B0604020202020204" charset="0"/>
              <a:cs typeface="Roboto Condensed" panose="020B0604020202020204" charset="0"/>
            </a:rPr>
            <a:t>SE RECHAZA</a:t>
          </a:r>
          <a:endParaRPr lang="es-ES" sz="1600" b="1" kern="1200" dirty="0">
            <a:latin typeface="Roboto Condensed" panose="020B0604020202020204" charset="0"/>
            <a:ea typeface="Roboto Condensed" panose="020B0604020202020204" charset="0"/>
            <a:cs typeface="Roboto Condensed" panose="020B0604020202020204" charset="0"/>
          </a:endParaRPr>
        </a:p>
      </dsp:txBody>
      <dsp:txXfrm>
        <a:off x="2375370" y="267378"/>
        <a:ext cx="961118" cy="9611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964807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C" dirty="0"/>
              <a:t>Al hablar de pymes existe mucha </a:t>
            </a:r>
            <a:r>
              <a:rPr lang="es-EC" dirty="0" smtClean="0"/>
              <a:t>imprecisión  </a:t>
            </a:r>
            <a:r>
              <a:rPr lang="es-EC" dirty="0"/>
              <a:t>ya que generalmente se las asocia cono entes informales o netamente familiares. </a:t>
            </a:r>
            <a:r>
              <a:rPr lang="es-EC" dirty="0" err="1"/>
              <a:t>Peq</a:t>
            </a:r>
            <a:r>
              <a:rPr lang="es-EC" dirty="0"/>
              <a:t> y </a:t>
            </a:r>
            <a:r>
              <a:rPr lang="es-EC" dirty="0" err="1"/>
              <a:t>med</a:t>
            </a:r>
            <a:r>
              <a:rPr lang="es-EC" dirty="0"/>
              <a:t> em presas q según su volumen de ventas </a:t>
            </a:r>
            <a:r>
              <a:rPr lang="es-EC" dirty="0" err="1"/>
              <a:t>cap</a:t>
            </a:r>
            <a:r>
              <a:rPr lang="es-EC" dirty="0"/>
              <a:t> social cantidad de </a:t>
            </a:r>
            <a:r>
              <a:rPr lang="es-EC" dirty="0" err="1"/>
              <a:t>trabajdores</a:t>
            </a:r>
            <a:r>
              <a:rPr lang="es-EC" dirty="0"/>
              <a:t> </a:t>
            </a:r>
          </a:p>
          <a:p>
            <a:pPr marL="0" lvl="0" indent="0">
              <a:spcBef>
                <a:spcPts val="0"/>
              </a:spcBef>
              <a:spcAft>
                <a:spcPts val="0"/>
              </a:spcAft>
              <a:buNone/>
            </a:pPr>
            <a:r>
              <a:rPr lang="es-EC" dirty="0"/>
              <a:t>El ritmo acelerado de la innovación provoca gran presión sobre las empresas para acelerar sus procesos y mejorarlos  o actualizarlos. En relación a sus competidores. Por tanto los procesos de innovación pasan a ser una actividad de…, costosa y arriesgada, por ello para satisfacer las necesidades del cliente en el menor tiempo posible, obtener una ventaja competitiva y disminuir el costo y el riesgo de la inversión. </a:t>
            </a:r>
          </a:p>
        </p:txBody>
      </p:sp>
    </p:spTree>
    <p:extLst>
      <p:ext uri="{BB962C8B-B14F-4D97-AF65-F5344CB8AC3E}">
        <p14:creationId xmlns:p14="http://schemas.microsoft.com/office/powerpoint/2010/main" val="74121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kern="1200" dirty="0" smtClean="0">
                <a:solidFill>
                  <a:schemeClr val="tx1"/>
                </a:solidFill>
                <a:effectLst/>
                <a:latin typeface="+mn-lt"/>
                <a:ea typeface="+mn-ea"/>
                <a:cs typeface="+mn-cs"/>
              </a:rPr>
              <a:t>Esta técnica brinda mayor flexibilidad en el modelamiento de los datos con altos niveles de variabilidad, describiendo el comportamiento que presenta cada uno de los cuantiles </a:t>
            </a:r>
          </a:p>
          <a:p>
            <a:r>
              <a:rPr lang="es-ES" sz="1100" kern="1200" dirty="0" smtClean="0">
                <a:solidFill>
                  <a:schemeClr val="tx1"/>
                </a:solidFill>
                <a:effectLst/>
                <a:latin typeface="+mn-lt"/>
                <a:ea typeface="+mn-ea"/>
                <a:cs typeface="+mn-cs"/>
              </a:rPr>
              <a:t>permite considerar las propiedades dinámicas del crecimiento, lo que significa que es robusta ante la presencia de observaciones extremas o alejadas de la media </a:t>
            </a:r>
          </a:p>
          <a:p>
            <a:r>
              <a:rPr lang="es-ES" sz="1100" kern="1200" dirty="0" smtClean="0">
                <a:solidFill>
                  <a:schemeClr val="tx1"/>
                </a:solidFill>
                <a:effectLst/>
                <a:latin typeface="+mn-lt"/>
                <a:ea typeface="+mn-ea"/>
                <a:cs typeface="+mn-cs"/>
              </a:rPr>
              <a:t>A diferencia de los análisis transversales, los datos del panel permiten controlar la heterogeneidad no observable entre las variables utilizadas y el período de tiempo considerado para la investigación, es decir se especializa en investigaciones que utilizan períodos de tiempo extensos.</a:t>
            </a:r>
          </a:p>
          <a:p>
            <a:r>
              <a:rPr lang="es-ES" sz="1100" kern="1200" dirty="0" smtClean="0">
                <a:solidFill>
                  <a:schemeClr val="tx1"/>
                </a:solidFill>
                <a:effectLst/>
                <a:latin typeface="+mn-lt"/>
                <a:ea typeface="+mn-ea"/>
                <a:cs typeface="+mn-cs"/>
              </a:rPr>
              <a:t>tiene como ventaja explicar el comportamiento de la variable dependiente a lo largo de la distribución, además de que es característicamente robusta ante la presencia de valores distantes y las distribuciones de colas pesadas, es decir analiza las relaciones subyacentes apartadas de la media (valores</a:t>
            </a:r>
            <a:r>
              <a:rPr lang="es-ES" sz="1100" kern="1200" baseline="0" dirty="0" smtClean="0">
                <a:solidFill>
                  <a:schemeClr val="tx1"/>
                </a:solidFill>
                <a:effectLst/>
                <a:latin typeface="+mn-lt"/>
                <a:ea typeface="+mn-ea"/>
                <a:cs typeface="+mn-cs"/>
              </a:rPr>
              <a:t> atípicos)</a:t>
            </a:r>
            <a:endParaRPr lang="es-ES" dirty="0"/>
          </a:p>
        </p:txBody>
      </p:sp>
    </p:spTree>
    <p:extLst>
      <p:ext uri="{BB962C8B-B14F-4D97-AF65-F5344CB8AC3E}">
        <p14:creationId xmlns:p14="http://schemas.microsoft.com/office/powerpoint/2010/main" val="154723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100" kern="1200" dirty="0" smtClean="0">
                <a:solidFill>
                  <a:schemeClr val="tx1"/>
                </a:solidFill>
                <a:effectLst/>
                <a:latin typeface="+mn-lt"/>
                <a:ea typeface="+mn-ea"/>
                <a:cs typeface="+mn-cs"/>
              </a:rPr>
              <a:t>basándonos en el análisis de la distribución del tamaño realizado por </a:t>
            </a:r>
            <a:r>
              <a:rPr lang="es-ES" sz="1100" kern="1200" dirty="0" err="1" smtClean="0">
                <a:solidFill>
                  <a:schemeClr val="tx1"/>
                </a:solidFill>
                <a:effectLst/>
                <a:latin typeface="+mn-lt"/>
                <a:ea typeface="+mn-ea"/>
                <a:cs typeface="+mn-cs"/>
              </a:rPr>
              <a:t>Bigsten</a:t>
            </a:r>
            <a:r>
              <a:rPr lang="es-ES" sz="1100" kern="1200" dirty="0" smtClean="0">
                <a:solidFill>
                  <a:schemeClr val="tx1"/>
                </a:solidFill>
                <a:effectLst/>
                <a:latin typeface="+mn-lt"/>
                <a:ea typeface="+mn-ea"/>
                <a:cs typeface="+mn-cs"/>
              </a:rPr>
              <a:t> &amp; </a:t>
            </a:r>
            <a:r>
              <a:rPr lang="es-ES" sz="1100" kern="1200" dirty="0" err="1" smtClean="0">
                <a:solidFill>
                  <a:schemeClr val="tx1"/>
                </a:solidFill>
                <a:effectLst/>
                <a:latin typeface="+mn-lt"/>
                <a:ea typeface="+mn-ea"/>
                <a:cs typeface="+mn-cs"/>
              </a:rPr>
              <a:t>Gebreeyesus</a:t>
            </a:r>
            <a:r>
              <a:rPr lang="es-ES" sz="1100" kern="1200" dirty="0" smtClean="0">
                <a:solidFill>
                  <a:schemeClr val="tx1"/>
                </a:solidFill>
                <a:effectLst/>
                <a:latin typeface="+mn-lt"/>
                <a:ea typeface="+mn-ea"/>
                <a:cs typeface="+mn-cs"/>
              </a:rPr>
              <a:t> (2007), se evidencia que los gráficos de densidad de la investigación están lejos de mantener una distribución log-normal, lo cual difiere con el postulado de Gibrat, donde se afirma que el crecimiento de las empresas es el resultado de un proceso estocástico. Por último, cabe mencionar que las distribuciones son de cola pesada y mantienen un ligero sesgo hacia la derecha en los dos gráficos, lo que proporciona una evidencia indirecta de que las pequeñas y medianas empresas del sector servicios crecen más rápido en relación a sus contrapartes más grandes, </a:t>
            </a:r>
            <a:endParaRPr lang="es-ES" dirty="0"/>
          </a:p>
        </p:txBody>
      </p:sp>
    </p:spTree>
    <p:extLst>
      <p:ext uri="{BB962C8B-B14F-4D97-AF65-F5344CB8AC3E}">
        <p14:creationId xmlns:p14="http://schemas.microsoft.com/office/powerpoint/2010/main" val="413004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En consecuencia, los encargados de formular políticas públicas, deben orientar su apoyo a las propuestas de negocios de las empresas en crecimiento, es decir motivar su emprendimiento a través de la inversión económica orientada a mejorar sus procesos productivos.</a:t>
            </a:r>
          </a:p>
          <a:p>
            <a:endParaRPr lang="es-ES" dirty="0"/>
          </a:p>
        </p:txBody>
      </p:sp>
    </p:spTree>
    <p:extLst>
      <p:ext uri="{BB962C8B-B14F-4D97-AF65-F5344CB8AC3E}">
        <p14:creationId xmlns:p14="http://schemas.microsoft.com/office/powerpoint/2010/main" val="32349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kern="1200" dirty="0" smtClean="0">
                <a:solidFill>
                  <a:schemeClr val="tx1"/>
                </a:solidFill>
                <a:effectLst/>
                <a:latin typeface="+mn-lt"/>
                <a:ea typeface="+mn-ea"/>
                <a:cs typeface="+mn-cs"/>
              </a:rPr>
              <a:t>la cual es necesario que los directivos y autoridades de gobierno desarrollen políticas públicas encaminadas a facilitar el acceso al crédito externo orientado a inversiones que generen valor agregado en las pymes en el corto y mediano plazo y asesorar en la gestión adecuada de la deuda y la disminución de los plazos de devolución.</a:t>
            </a:r>
            <a:endParaRPr lang="es-ES" dirty="0"/>
          </a:p>
        </p:txBody>
      </p:sp>
    </p:spTree>
    <p:extLst>
      <p:ext uri="{BB962C8B-B14F-4D97-AF65-F5344CB8AC3E}">
        <p14:creationId xmlns:p14="http://schemas.microsoft.com/office/powerpoint/2010/main" val="352039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Las empresas jóvenes al tener menor dimensión</a:t>
            </a:r>
            <a:r>
              <a:rPr lang="es-ES" baseline="0" dirty="0" smtClean="0"/>
              <a:t> y experiencia que las de mayor edad, tratan de crecer de forma acelerada con el propósito de compensar sus desventajas competitivas y sobrevivir en el mercado (competencia). Sin embargo, es complicado para las empresas jóvenes y nuevas el captar inversiones, por lo que resulta complicado que manejen el financiamiento necesario para mantener su crecimiento, es decir complicarían sus oportunidades de supervivencia en el mercado. Por está razón las políticas públicas también deben estar encaminadas al apoyo de las empresas jóvenes, con el propósito de financiar su crecimiento y potenciar su desarrollo en el mercado.</a:t>
            </a:r>
            <a:endParaRPr lang="es-ES" dirty="0"/>
          </a:p>
        </p:txBody>
      </p:sp>
    </p:spTree>
    <p:extLst>
      <p:ext uri="{BB962C8B-B14F-4D97-AF65-F5344CB8AC3E}">
        <p14:creationId xmlns:p14="http://schemas.microsoft.com/office/powerpoint/2010/main" val="402606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2783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64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2504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992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100" kern="1200" dirty="0" smtClean="0">
                <a:solidFill>
                  <a:schemeClr val="tx1"/>
                </a:solidFill>
                <a:effectLst/>
                <a:latin typeface="+mn-lt"/>
                <a:ea typeface="+mn-ea"/>
                <a:cs typeface="+mn-cs"/>
              </a:rPr>
              <a:t>Molina et al. (2001) sostienen que el crecimiento empresarial no posee una teoría general ni un concepto estandarizado, puesto que su definición varía dependiendo del enfoque y de las variables empleadas en la investigación. </a:t>
            </a:r>
          </a:p>
          <a:p>
            <a:r>
              <a:rPr lang="es-ES" sz="1100" kern="1200" dirty="0" smtClean="0">
                <a:solidFill>
                  <a:schemeClr val="tx1"/>
                </a:solidFill>
                <a:effectLst/>
                <a:latin typeface="+mn-lt"/>
                <a:ea typeface="+mn-ea"/>
                <a:cs typeface="+mn-cs"/>
              </a:rPr>
              <a:t>Blázquez et al. (2006), argumentan que el crecimiento de las empresas está relacionado con la interacción de factores internos y externos, los cuales generalmente son medidos a través de las ventas y los recursos tangibles.</a:t>
            </a:r>
            <a:endParaRPr lang="es-ES" dirty="0"/>
          </a:p>
        </p:txBody>
      </p:sp>
    </p:spTree>
    <p:extLst>
      <p:ext uri="{BB962C8B-B14F-4D97-AF65-F5344CB8AC3E}">
        <p14:creationId xmlns:p14="http://schemas.microsoft.com/office/powerpoint/2010/main" val="64974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85579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base a el</a:t>
            </a:r>
            <a:r>
              <a:rPr lang="es-ES" baseline="0" dirty="0" smtClean="0"/>
              <a:t> estudio de Carrizosa (2007), quien determina la interpretación de los betas en base a los postulados de Robert Gibrat.</a:t>
            </a:r>
            <a:endParaRPr lang="es-ES" dirty="0"/>
          </a:p>
        </p:txBody>
      </p:sp>
    </p:spTree>
    <p:extLst>
      <p:ext uri="{BB962C8B-B14F-4D97-AF65-F5344CB8AC3E}">
        <p14:creationId xmlns:p14="http://schemas.microsoft.com/office/powerpoint/2010/main" val="100770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El tamaño es una de las variables más recurrentes en la literatura previa, el cual es considerado como un factor determinante del crecimiento (</a:t>
            </a:r>
            <a:r>
              <a:rPr lang="es-ES" sz="1100" kern="1200" dirty="0" err="1" smtClean="0">
                <a:solidFill>
                  <a:schemeClr val="tx1"/>
                </a:solidFill>
                <a:effectLst/>
                <a:latin typeface="+mn-lt"/>
                <a:ea typeface="+mn-ea"/>
                <a:cs typeface="+mn-cs"/>
              </a:rPr>
              <a:t>Achtenhagen</a:t>
            </a:r>
            <a:r>
              <a:rPr lang="es-ES" sz="1100" kern="1200" dirty="0" smtClean="0">
                <a:solidFill>
                  <a:schemeClr val="tx1"/>
                </a:solidFill>
                <a:effectLst/>
                <a:latin typeface="+mn-lt"/>
                <a:ea typeface="+mn-ea"/>
                <a:cs typeface="+mn-cs"/>
              </a:rPr>
              <a:t> et al. 2010). Sin embargo, puede complementarse con el uso de otras variables con características empresariales que pueden capturar la dinámica y el comportamiento del crecimiento de las empresas (</a:t>
            </a:r>
            <a:r>
              <a:rPr lang="es-ES" sz="1100" kern="1200" dirty="0" err="1" smtClean="0">
                <a:solidFill>
                  <a:schemeClr val="tx1"/>
                </a:solidFill>
                <a:effectLst/>
                <a:latin typeface="+mn-lt"/>
                <a:ea typeface="+mn-ea"/>
                <a:cs typeface="+mn-cs"/>
              </a:rPr>
              <a:t>Audretsch</a:t>
            </a:r>
            <a:r>
              <a:rPr lang="es-ES" sz="1100" kern="1200" dirty="0" smtClean="0">
                <a:solidFill>
                  <a:schemeClr val="tx1"/>
                </a:solidFill>
                <a:effectLst/>
                <a:latin typeface="+mn-lt"/>
                <a:ea typeface="+mn-ea"/>
                <a:cs typeface="+mn-cs"/>
              </a:rPr>
              <a:t> et al., 2014).</a:t>
            </a:r>
          </a:p>
          <a:p>
            <a:endParaRPr lang="es-ES" dirty="0"/>
          </a:p>
        </p:txBody>
      </p:sp>
    </p:spTree>
    <p:extLst>
      <p:ext uri="{BB962C8B-B14F-4D97-AF65-F5344CB8AC3E}">
        <p14:creationId xmlns:p14="http://schemas.microsoft.com/office/powerpoint/2010/main" val="36839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0675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Por otra parte, el endeudamiento es considerado otro factor importante al momento de analizar la creación de valor en la empresa y su crecimiento (</a:t>
            </a:r>
            <a:r>
              <a:rPr lang="es-ES" sz="1100" kern="1200" dirty="0" err="1" smtClean="0">
                <a:solidFill>
                  <a:schemeClr val="tx1"/>
                </a:solidFill>
                <a:effectLst/>
                <a:latin typeface="+mn-lt"/>
                <a:ea typeface="+mn-ea"/>
                <a:cs typeface="+mn-cs"/>
              </a:rPr>
              <a:t>Forcadell</a:t>
            </a:r>
            <a:r>
              <a:rPr lang="es-ES" sz="1100" kern="1200" dirty="0" smtClean="0">
                <a:solidFill>
                  <a:schemeClr val="tx1"/>
                </a:solidFill>
                <a:effectLst/>
                <a:latin typeface="+mn-lt"/>
                <a:ea typeface="+mn-ea"/>
                <a:cs typeface="+mn-cs"/>
              </a:rPr>
              <a:t>, 2004). Además, el analizar esta variable explicativa permite evidenciar el nivel de apalancamiento que utilizan las empresas para fomentar su crecimiento (</a:t>
            </a:r>
            <a:r>
              <a:rPr lang="es-ES" sz="1100" kern="1200" dirty="0" err="1" smtClean="0">
                <a:solidFill>
                  <a:schemeClr val="tx1"/>
                </a:solidFill>
                <a:effectLst/>
                <a:latin typeface="+mn-lt"/>
                <a:ea typeface="+mn-ea"/>
                <a:cs typeface="+mn-cs"/>
              </a:rPr>
              <a:t>Aissa</a:t>
            </a:r>
            <a:r>
              <a:rPr lang="es-ES" sz="1100" kern="1200" dirty="0" smtClean="0">
                <a:solidFill>
                  <a:schemeClr val="tx1"/>
                </a:solidFill>
                <a:effectLst/>
                <a:latin typeface="+mn-lt"/>
                <a:ea typeface="+mn-ea"/>
                <a:cs typeface="+mn-cs"/>
              </a:rPr>
              <a:t> &amp; </a:t>
            </a:r>
            <a:r>
              <a:rPr lang="es-ES" sz="1100" kern="1200" dirty="0" err="1" smtClean="0">
                <a:solidFill>
                  <a:schemeClr val="tx1"/>
                </a:solidFill>
                <a:effectLst/>
                <a:latin typeface="+mn-lt"/>
                <a:ea typeface="+mn-ea"/>
                <a:cs typeface="+mn-cs"/>
              </a:rPr>
              <a:t>Goaied</a:t>
            </a:r>
            <a:r>
              <a:rPr lang="es-ES" sz="1100" kern="1200" dirty="0" smtClean="0">
                <a:solidFill>
                  <a:schemeClr val="tx1"/>
                </a:solidFill>
                <a:effectLst/>
                <a:latin typeface="+mn-lt"/>
                <a:ea typeface="+mn-ea"/>
                <a:cs typeface="+mn-cs"/>
              </a:rPr>
              <a:t>, 2016).</a:t>
            </a:r>
          </a:p>
        </p:txBody>
      </p:sp>
    </p:spTree>
    <p:extLst>
      <p:ext uri="{BB962C8B-B14F-4D97-AF65-F5344CB8AC3E}">
        <p14:creationId xmlns:p14="http://schemas.microsoft.com/office/powerpoint/2010/main" val="79373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 tomando como referencia su edad y utilizando como base el estudio de </a:t>
            </a:r>
            <a:r>
              <a:rPr lang="es-ES" sz="1100" kern="1200" dirty="0" err="1" smtClean="0">
                <a:solidFill>
                  <a:schemeClr val="tx1"/>
                </a:solidFill>
                <a:effectLst/>
                <a:latin typeface="+mn-lt"/>
                <a:ea typeface="+mn-ea"/>
                <a:cs typeface="+mn-cs"/>
              </a:rPr>
              <a:t>Ayyagari</a:t>
            </a:r>
            <a:r>
              <a:rPr lang="es-ES" sz="1100" kern="1200" dirty="0" smtClean="0">
                <a:solidFill>
                  <a:schemeClr val="tx1"/>
                </a:solidFill>
                <a:effectLst/>
                <a:latin typeface="+mn-lt"/>
                <a:ea typeface="+mn-ea"/>
                <a:cs typeface="+mn-cs"/>
              </a:rPr>
              <a:t> </a:t>
            </a:r>
            <a:r>
              <a:rPr lang="es-ES" sz="1100" i="1" kern="1200" dirty="0" smtClean="0">
                <a:solidFill>
                  <a:schemeClr val="tx1"/>
                </a:solidFill>
                <a:effectLst/>
                <a:latin typeface="+mn-lt"/>
                <a:ea typeface="+mn-ea"/>
                <a:cs typeface="+mn-cs"/>
              </a:rPr>
              <a:t>et al.</a:t>
            </a:r>
            <a:r>
              <a:rPr lang="es-ES" sz="1100" kern="1200" dirty="0" smtClean="0">
                <a:solidFill>
                  <a:schemeClr val="tx1"/>
                </a:solidFill>
                <a:effectLst/>
                <a:latin typeface="+mn-lt"/>
                <a:ea typeface="+mn-ea"/>
                <a:cs typeface="+mn-cs"/>
              </a:rPr>
              <a:t> (2011), quien considera jóvenes a las empresas de hasta diez años y maduras a las empresas que tienen más de 10 años.</a:t>
            </a:r>
          </a:p>
        </p:txBody>
      </p:sp>
    </p:spTree>
    <p:extLst>
      <p:ext uri="{BB962C8B-B14F-4D97-AF65-F5344CB8AC3E}">
        <p14:creationId xmlns:p14="http://schemas.microsoft.com/office/powerpoint/2010/main" val="88250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Además, la tasa de crecimiento se calcula mediante la diferencia logarítmica anual del tamaño (s)</a:t>
            </a:r>
          </a:p>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En lo que respecta al tamaño de la empresa, está representado por el logaritmo natural de las ventas netas (</a:t>
            </a:r>
            <a:r>
              <a:rPr lang="es-ES" sz="1100" kern="1200" dirty="0" err="1" smtClean="0">
                <a:solidFill>
                  <a:schemeClr val="tx1"/>
                </a:solidFill>
                <a:effectLst/>
                <a:latin typeface="+mn-lt"/>
                <a:ea typeface="+mn-ea"/>
                <a:cs typeface="+mn-cs"/>
              </a:rPr>
              <a:t>lnsls</a:t>
            </a:r>
            <a:r>
              <a:rPr lang="es-ES" sz="1100" kern="1200" dirty="0" smtClean="0">
                <a:solidFill>
                  <a:schemeClr val="tx1"/>
                </a:solidFill>
                <a:effectLst/>
                <a:latin typeface="+mn-lt"/>
                <a:ea typeface="+mn-ea"/>
                <a:cs typeface="+mn-cs"/>
              </a:rPr>
              <a:t> </a:t>
            </a:r>
            <a:r>
              <a:rPr lang="es-ES" sz="1100" kern="1200" baseline="-25000" dirty="0" smtClean="0">
                <a:solidFill>
                  <a:schemeClr val="tx1"/>
                </a:solidFill>
                <a:effectLst/>
                <a:latin typeface="+mn-lt"/>
                <a:ea typeface="+mn-ea"/>
                <a:cs typeface="+mn-cs"/>
              </a:rPr>
              <a:t>(t-1)</a:t>
            </a:r>
            <a:r>
              <a:rPr lang="es-ES" sz="1100" kern="1200" dirty="0" smtClean="0">
                <a:solidFill>
                  <a:schemeClr val="tx1"/>
                </a:solidFill>
                <a:effectLst/>
                <a:latin typeface="+mn-lt"/>
                <a:ea typeface="+mn-ea"/>
                <a:cs typeface="+mn-cs"/>
              </a:rPr>
              <a:t>) y el logaritmo natural del empleo (</a:t>
            </a:r>
            <a:r>
              <a:rPr lang="es-ES" sz="1100" kern="1200" dirty="0" err="1" smtClean="0">
                <a:solidFill>
                  <a:schemeClr val="tx1"/>
                </a:solidFill>
                <a:effectLst/>
                <a:latin typeface="+mn-lt"/>
                <a:ea typeface="+mn-ea"/>
                <a:cs typeface="+mn-cs"/>
              </a:rPr>
              <a:t>lnemp</a:t>
            </a:r>
            <a:r>
              <a:rPr lang="es-ES" sz="1100" kern="1200" baseline="-25000" dirty="0" smtClean="0">
                <a:solidFill>
                  <a:schemeClr val="tx1"/>
                </a:solidFill>
                <a:effectLst/>
                <a:latin typeface="+mn-lt"/>
                <a:ea typeface="+mn-ea"/>
                <a:cs typeface="+mn-cs"/>
              </a:rPr>
              <a:t>(t-1)</a:t>
            </a:r>
            <a:r>
              <a:rPr lang="es-ES" sz="1100" kern="1200" dirty="0" smtClean="0">
                <a:solidFill>
                  <a:schemeClr val="tx1"/>
                </a:solidFill>
                <a:effectLst/>
                <a:latin typeface="+mn-lt"/>
                <a:ea typeface="+mn-ea"/>
                <a:cs typeface="+mn-cs"/>
              </a:rPr>
              <a:t>) rezagados un periodo, en línea con el estudio realizado por Simbaña et al. (2017).</a:t>
            </a:r>
          </a:p>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La variable edad (</a:t>
            </a:r>
            <a:r>
              <a:rPr lang="es-ES" sz="1100" kern="1200" dirty="0" err="1" smtClean="0">
                <a:solidFill>
                  <a:schemeClr val="tx1"/>
                </a:solidFill>
                <a:effectLst/>
                <a:latin typeface="+mn-lt"/>
                <a:ea typeface="+mn-ea"/>
                <a:cs typeface="+mn-cs"/>
              </a:rPr>
              <a:t>lnage</a:t>
            </a:r>
            <a:r>
              <a:rPr lang="es-ES" sz="1100" kern="1200" dirty="0" smtClean="0">
                <a:solidFill>
                  <a:schemeClr val="tx1"/>
                </a:solidFill>
                <a:effectLst/>
                <a:latin typeface="+mn-lt"/>
                <a:ea typeface="+mn-ea"/>
                <a:cs typeface="+mn-cs"/>
              </a:rPr>
              <a:t>), siguiendo a </a:t>
            </a:r>
            <a:r>
              <a:rPr lang="es-ES" sz="1100" kern="1200" dirty="0" err="1" smtClean="0">
                <a:solidFill>
                  <a:schemeClr val="tx1"/>
                </a:solidFill>
                <a:effectLst/>
                <a:latin typeface="+mn-lt"/>
                <a:ea typeface="+mn-ea"/>
                <a:cs typeface="+mn-cs"/>
              </a:rPr>
              <a:t>Coad</a:t>
            </a:r>
            <a:r>
              <a:rPr lang="es-ES" sz="1100" kern="1200" dirty="0" smtClean="0">
                <a:solidFill>
                  <a:schemeClr val="tx1"/>
                </a:solidFill>
                <a:effectLst/>
                <a:latin typeface="+mn-lt"/>
                <a:ea typeface="+mn-ea"/>
                <a:cs typeface="+mn-cs"/>
              </a:rPr>
              <a:t> &amp; </a:t>
            </a:r>
            <a:r>
              <a:rPr lang="es-ES" sz="1100" kern="1200" dirty="0" err="1" smtClean="0">
                <a:solidFill>
                  <a:schemeClr val="tx1"/>
                </a:solidFill>
                <a:effectLst/>
                <a:latin typeface="+mn-lt"/>
                <a:ea typeface="+mn-ea"/>
                <a:cs typeface="+mn-cs"/>
              </a:rPr>
              <a:t>Tamvada</a:t>
            </a:r>
            <a:r>
              <a:rPr lang="es-ES" sz="1100" kern="1200" dirty="0" smtClean="0">
                <a:solidFill>
                  <a:schemeClr val="tx1"/>
                </a:solidFill>
                <a:effectLst/>
                <a:latin typeface="+mn-lt"/>
                <a:ea typeface="+mn-ea"/>
                <a:cs typeface="+mn-cs"/>
              </a:rPr>
              <a:t> (2012) y </a:t>
            </a:r>
            <a:r>
              <a:rPr lang="es-ES" sz="1100" kern="1200" dirty="0" err="1" smtClean="0">
                <a:solidFill>
                  <a:schemeClr val="tx1"/>
                </a:solidFill>
                <a:effectLst/>
                <a:latin typeface="+mn-lt"/>
                <a:ea typeface="+mn-ea"/>
                <a:cs typeface="+mn-cs"/>
              </a:rPr>
              <a:t>Coad</a:t>
            </a:r>
            <a:r>
              <a:rPr lang="es-ES" sz="1100" kern="1200" dirty="0" smtClean="0">
                <a:solidFill>
                  <a:schemeClr val="tx1"/>
                </a:solidFill>
                <a:effectLst/>
                <a:latin typeface="+mn-lt"/>
                <a:ea typeface="+mn-ea"/>
                <a:cs typeface="+mn-cs"/>
              </a:rPr>
              <a:t> et al. (2016) se encuentra determinada por el logaritmo natural de la suma de los años desde la constitución de la empresa hasta el año del período analizado.</a:t>
            </a:r>
          </a:p>
          <a:p>
            <a:pPr marL="457200" marR="0" indent="-317500" algn="l" defTabSz="914400" rtl="0" eaLnBrk="1" fontAlgn="auto" latinLnBrk="0" hangingPunct="1">
              <a:lnSpc>
                <a:spcPct val="100000"/>
              </a:lnSpc>
              <a:spcBef>
                <a:spcPts val="0"/>
              </a:spcBef>
              <a:spcAft>
                <a:spcPts val="0"/>
              </a:spcAft>
              <a:buClrTx/>
              <a:buSzPts val="1400"/>
              <a:buFontTx/>
              <a:buChar char="●"/>
              <a:tabLst/>
              <a:defRPr/>
            </a:pPr>
            <a:r>
              <a:rPr lang="es-ES" sz="1100" kern="1200" dirty="0" smtClean="0">
                <a:solidFill>
                  <a:schemeClr val="tx1"/>
                </a:solidFill>
                <a:effectLst/>
                <a:latin typeface="+mn-lt"/>
                <a:ea typeface="+mn-ea"/>
                <a:cs typeface="+mn-cs"/>
              </a:rPr>
              <a:t>En relación al coeficiente de apalancamiento (</a:t>
            </a:r>
            <a:r>
              <a:rPr lang="es-ES" sz="1100" kern="1200" dirty="0" err="1" smtClean="0">
                <a:solidFill>
                  <a:schemeClr val="tx1"/>
                </a:solidFill>
                <a:effectLst/>
                <a:latin typeface="+mn-lt"/>
                <a:ea typeface="+mn-ea"/>
                <a:cs typeface="+mn-cs"/>
              </a:rPr>
              <a:t>indeb</a:t>
            </a:r>
            <a:r>
              <a:rPr lang="es-ES" sz="1100" kern="1200" dirty="0" smtClean="0">
                <a:solidFill>
                  <a:schemeClr val="tx1"/>
                </a:solidFill>
                <a:effectLst/>
                <a:latin typeface="+mn-lt"/>
                <a:ea typeface="+mn-ea"/>
                <a:cs typeface="+mn-cs"/>
              </a:rPr>
              <a:t>), se calculó dividiendo el total pasivo para el total de los activos; en línea con los estudios realizados por Lee (2014) y </a:t>
            </a:r>
            <a:r>
              <a:rPr lang="es-ES" sz="1100" kern="1200" dirty="0" err="1" smtClean="0">
                <a:solidFill>
                  <a:schemeClr val="tx1"/>
                </a:solidFill>
                <a:effectLst/>
                <a:latin typeface="+mn-lt"/>
                <a:ea typeface="+mn-ea"/>
                <a:cs typeface="+mn-cs"/>
              </a:rPr>
              <a:t>Aissa</a:t>
            </a:r>
            <a:r>
              <a:rPr lang="es-ES" sz="1100" kern="1200" dirty="0" smtClean="0">
                <a:solidFill>
                  <a:schemeClr val="tx1"/>
                </a:solidFill>
                <a:effectLst/>
                <a:latin typeface="+mn-lt"/>
                <a:ea typeface="+mn-ea"/>
                <a:cs typeface="+mn-cs"/>
              </a:rPr>
              <a:t> &amp; </a:t>
            </a:r>
            <a:r>
              <a:rPr lang="es-ES" sz="1100" kern="1200" dirty="0" err="1" smtClean="0">
                <a:solidFill>
                  <a:schemeClr val="tx1"/>
                </a:solidFill>
                <a:effectLst/>
                <a:latin typeface="+mn-lt"/>
                <a:ea typeface="+mn-ea"/>
                <a:cs typeface="+mn-cs"/>
              </a:rPr>
              <a:t>Goaied</a:t>
            </a:r>
            <a:r>
              <a:rPr lang="es-ES" sz="1100" kern="1200" dirty="0" smtClean="0">
                <a:solidFill>
                  <a:schemeClr val="tx1"/>
                </a:solidFill>
                <a:effectLst/>
                <a:latin typeface="+mn-lt"/>
                <a:ea typeface="+mn-ea"/>
                <a:cs typeface="+mn-cs"/>
              </a:rPr>
              <a:t> (2016).</a:t>
            </a:r>
          </a:p>
          <a:p>
            <a:pPr marL="457200" marR="0" indent="-317500" algn="l" defTabSz="914400" rtl="0" eaLnBrk="1" fontAlgn="auto" latinLnBrk="0" hangingPunct="1">
              <a:lnSpc>
                <a:spcPct val="100000"/>
              </a:lnSpc>
              <a:spcBef>
                <a:spcPts val="0"/>
              </a:spcBef>
              <a:spcAft>
                <a:spcPts val="0"/>
              </a:spcAft>
              <a:buClrTx/>
              <a:buSzPts val="1400"/>
              <a:buFontTx/>
              <a:buChar char="●"/>
              <a:tabLst/>
              <a:defRPr/>
            </a:pPr>
            <a:endParaRPr lang="es-ES" sz="1100" kern="1200" dirty="0" smtClean="0">
              <a:solidFill>
                <a:schemeClr val="tx1"/>
              </a:solidFill>
              <a:effectLst/>
              <a:latin typeface="+mn-lt"/>
              <a:ea typeface="+mn-ea"/>
              <a:cs typeface="+mn-cs"/>
            </a:endParaRPr>
          </a:p>
          <a:p>
            <a:endParaRPr lang="es-ES" dirty="0"/>
          </a:p>
        </p:txBody>
      </p:sp>
    </p:spTree>
    <p:extLst>
      <p:ext uri="{BB962C8B-B14F-4D97-AF65-F5344CB8AC3E}">
        <p14:creationId xmlns:p14="http://schemas.microsoft.com/office/powerpoint/2010/main" val="214736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grpSp>
        <p:nvGrpSpPr>
          <p:cNvPr id="125" name="Shape 125"/>
          <p:cNvGrpSpPr/>
          <p:nvPr/>
        </p:nvGrpSpPr>
        <p:grpSpPr>
          <a:xfrm>
            <a:off x="-4" y="40"/>
            <a:ext cx="7072430" cy="1327315"/>
            <a:chOff x="-4" y="40"/>
            <a:chExt cx="7072430" cy="1327315"/>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27" name="Shape 127"/>
            <p:cNvGrpSpPr/>
            <p:nvPr/>
          </p:nvGrpSpPr>
          <p:grpSpPr>
            <a:xfrm rot="10800000" flipH="1">
              <a:off x="3" y="40"/>
              <a:ext cx="6756168" cy="1327315"/>
              <a:chOff x="-2168138" y="330075"/>
              <a:chExt cx="8650663" cy="1699506"/>
            </a:xfrm>
          </p:grpSpPr>
          <p:sp>
            <p:nvSpPr>
              <p:cNvPr id="128" name="Shape 12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9" name="Shape 129"/>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30" name="Shape 130"/>
            <p:cNvGrpSpPr/>
            <p:nvPr/>
          </p:nvGrpSpPr>
          <p:grpSpPr>
            <a:xfrm rot="10800000" flipH="1">
              <a:off x="-4" y="381007"/>
              <a:ext cx="7072430" cy="771744"/>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32" name="Shape 132"/>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33" name="Shape 133"/>
          <p:cNvGrpSpPr/>
          <p:nvPr/>
        </p:nvGrpSpPr>
        <p:grpSpPr>
          <a:xfrm>
            <a:off x="6946842" y="4472723"/>
            <a:ext cx="2202830" cy="670795"/>
            <a:chOff x="5575242" y="4472723"/>
            <a:chExt cx="2202830" cy="670795"/>
          </a:xfrm>
        </p:grpSpPr>
        <p:sp>
          <p:nvSpPr>
            <p:cNvPr id="134" name="Shape 13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5" name="Shape 135"/>
            <p:cNvGrpSpPr/>
            <p:nvPr/>
          </p:nvGrpSpPr>
          <p:grpSpPr>
            <a:xfrm flipH="1">
              <a:off x="5734850" y="4472723"/>
              <a:ext cx="2040837" cy="670795"/>
              <a:chOff x="1297954" y="330075"/>
              <a:chExt cx="5169293" cy="1699506"/>
            </a:xfrm>
          </p:grpSpPr>
          <p:sp>
            <p:nvSpPr>
              <p:cNvPr id="136" name="Shape 13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38" name="Shape 138"/>
            <p:cNvGrpSpPr/>
            <p:nvPr/>
          </p:nvGrpSpPr>
          <p:grpSpPr>
            <a:xfrm flipH="1">
              <a:off x="5578209" y="4646738"/>
              <a:ext cx="2199863" cy="304563"/>
              <a:chOff x="-5827153" y="330075"/>
              <a:chExt cx="12276019" cy="1699569"/>
            </a:xfrm>
          </p:grpSpPr>
          <p:sp>
            <p:nvSpPr>
              <p:cNvPr id="139" name="Shape 139"/>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0" name="Shape 14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43"/>
        <p:cNvGrpSpPr/>
        <p:nvPr/>
      </p:nvGrpSpPr>
      <p:grpSpPr>
        <a:xfrm>
          <a:off x="0" y="0"/>
          <a:ext cx="0" cy="0"/>
          <a:chOff x="0" y="0"/>
          <a:chExt cx="0" cy="0"/>
        </a:xfrm>
      </p:grpSpPr>
      <p:grpSp>
        <p:nvGrpSpPr>
          <p:cNvPr id="144" name="Shape 144"/>
          <p:cNvGrpSpPr/>
          <p:nvPr/>
        </p:nvGrpSpPr>
        <p:grpSpPr>
          <a:xfrm>
            <a:off x="2466138" y="4472723"/>
            <a:ext cx="6686825" cy="670795"/>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6"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8" name="Shape 148"/>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9"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Shape 151"/>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52" name="Shape 152"/>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a:endParaRPr/>
          </a:p>
        </p:txBody>
      </p:sp>
      <p:sp>
        <p:nvSpPr>
          <p:cNvPr id="153" name="Shape 15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grpSp>
        <p:nvGrpSpPr>
          <p:cNvPr id="154" name="Shape 154"/>
          <p:cNvGrpSpPr/>
          <p:nvPr/>
        </p:nvGrpSpPr>
        <p:grpSpPr>
          <a:xfrm rot="10800000">
            <a:off x="-8" y="-2"/>
            <a:ext cx="2202830" cy="670795"/>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1" name="Shape 161"/>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2423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3.xml"/><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4">
                <a:lumMod val="67000"/>
              </a:schemeClr>
            </a:gs>
            <a:gs pos="70000">
              <a:schemeClr val="accent4">
                <a:lumMod val="97000"/>
                <a:lumOff val="3000"/>
              </a:schemeClr>
            </a:gs>
            <a:gs pos="100000">
              <a:schemeClr val="accent1">
                <a:lumMod val="75000"/>
                <a:alpha val="52000"/>
              </a:schemeClr>
            </a:gs>
          </a:gsLst>
          <a:lin ang="2700000" scaled="1"/>
          <a:tileRect/>
        </a:gradFill>
        <a:effectLst/>
      </p:bgPr>
    </p:bg>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C"/>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a:t>
            </a:fld>
            <a:endParaRPr lang="es-EC"/>
          </a:p>
        </p:txBody>
      </p:sp>
      <p:pic>
        <p:nvPicPr>
          <p:cNvPr id="1026"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chemeClr val="tx1">
              <a:alpha val="43000"/>
            </a:schemeClr>
          </a:solidFill>
          <a:effectLst>
            <a:outerShdw blurRad="50800" dist="50800" dir="5400000" algn="ctr" rotWithShape="0">
              <a:schemeClr val="accent2">
                <a:lumMod val="75000"/>
                <a:alpha val="47000"/>
              </a:schemeClr>
            </a:outerShdw>
          </a:effectLst>
        </p:spPr>
      </p:pic>
      <p:sp>
        <p:nvSpPr>
          <p:cNvPr id="57" name="Forma libre 56"/>
          <p:cNvSpPr/>
          <p:nvPr/>
        </p:nvSpPr>
        <p:spPr>
          <a:xfrm>
            <a:off x="1491916" y="0"/>
            <a:ext cx="7664116" cy="5149516"/>
          </a:xfrm>
          <a:custGeom>
            <a:avLst/>
            <a:gdLst>
              <a:gd name="connsiteX0" fmla="*/ 3982452 w 7664116"/>
              <a:gd name="connsiteY0" fmla="*/ 0 h 5149516"/>
              <a:gd name="connsiteX1" fmla="*/ 3982452 w 7664116"/>
              <a:gd name="connsiteY1" fmla="*/ 0 h 5149516"/>
              <a:gd name="connsiteX2" fmla="*/ 3970421 w 7664116"/>
              <a:gd name="connsiteY2" fmla="*/ 120316 h 5149516"/>
              <a:gd name="connsiteX3" fmla="*/ 3910263 w 7664116"/>
              <a:gd name="connsiteY3" fmla="*/ 204537 h 5149516"/>
              <a:gd name="connsiteX4" fmla="*/ 3862137 w 7664116"/>
              <a:gd name="connsiteY4" fmla="*/ 240632 h 5149516"/>
              <a:gd name="connsiteX5" fmla="*/ 3826042 w 7664116"/>
              <a:gd name="connsiteY5" fmla="*/ 252663 h 5149516"/>
              <a:gd name="connsiteX6" fmla="*/ 3814010 w 7664116"/>
              <a:gd name="connsiteY6" fmla="*/ 288758 h 5149516"/>
              <a:gd name="connsiteX7" fmla="*/ 3801979 w 7664116"/>
              <a:gd name="connsiteY7" fmla="*/ 372979 h 5149516"/>
              <a:gd name="connsiteX8" fmla="*/ 3693695 w 7664116"/>
              <a:gd name="connsiteY8" fmla="*/ 433137 h 5149516"/>
              <a:gd name="connsiteX9" fmla="*/ 3657600 w 7664116"/>
              <a:gd name="connsiteY9" fmla="*/ 445168 h 5149516"/>
              <a:gd name="connsiteX10" fmla="*/ 3621505 w 7664116"/>
              <a:gd name="connsiteY10" fmla="*/ 457200 h 5149516"/>
              <a:gd name="connsiteX11" fmla="*/ 3513221 w 7664116"/>
              <a:gd name="connsiteY11" fmla="*/ 481263 h 5149516"/>
              <a:gd name="connsiteX12" fmla="*/ 3525252 w 7664116"/>
              <a:gd name="connsiteY12" fmla="*/ 553453 h 5149516"/>
              <a:gd name="connsiteX13" fmla="*/ 3513221 w 7664116"/>
              <a:gd name="connsiteY13" fmla="*/ 637674 h 5149516"/>
              <a:gd name="connsiteX14" fmla="*/ 3489158 w 7664116"/>
              <a:gd name="connsiteY14" fmla="*/ 673768 h 5149516"/>
              <a:gd name="connsiteX15" fmla="*/ 3453063 w 7664116"/>
              <a:gd name="connsiteY15" fmla="*/ 709863 h 5149516"/>
              <a:gd name="connsiteX16" fmla="*/ 3272589 w 7664116"/>
              <a:gd name="connsiteY16" fmla="*/ 745958 h 5149516"/>
              <a:gd name="connsiteX17" fmla="*/ 3284621 w 7664116"/>
              <a:gd name="connsiteY17" fmla="*/ 878305 h 5149516"/>
              <a:gd name="connsiteX18" fmla="*/ 3272589 w 7664116"/>
              <a:gd name="connsiteY18" fmla="*/ 1010653 h 5149516"/>
              <a:gd name="connsiteX19" fmla="*/ 3200400 w 7664116"/>
              <a:gd name="connsiteY19" fmla="*/ 1046747 h 5149516"/>
              <a:gd name="connsiteX20" fmla="*/ 2887579 w 7664116"/>
              <a:gd name="connsiteY20" fmla="*/ 1058779 h 5149516"/>
              <a:gd name="connsiteX21" fmla="*/ 2863516 w 7664116"/>
              <a:gd name="connsiteY21" fmla="*/ 1094874 h 5149516"/>
              <a:gd name="connsiteX22" fmla="*/ 2887579 w 7664116"/>
              <a:gd name="connsiteY22" fmla="*/ 1323474 h 5149516"/>
              <a:gd name="connsiteX23" fmla="*/ 2875547 w 7664116"/>
              <a:gd name="connsiteY23" fmla="*/ 1407695 h 5149516"/>
              <a:gd name="connsiteX24" fmla="*/ 2839452 w 7664116"/>
              <a:gd name="connsiteY24" fmla="*/ 1419726 h 5149516"/>
              <a:gd name="connsiteX25" fmla="*/ 2731168 w 7664116"/>
              <a:gd name="connsiteY25" fmla="*/ 1431758 h 5149516"/>
              <a:gd name="connsiteX26" fmla="*/ 2671010 w 7664116"/>
              <a:gd name="connsiteY26" fmla="*/ 1588168 h 5149516"/>
              <a:gd name="connsiteX27" fmla="*/ 2646947 w 7664116"/>
              <a:gd name="connsiteY27" fmla="*/ 1612232 h 5149516"/>
              <a:gd name="connsiteX28" fmla="*/ 2550695 w 7664116"/>
              <a:gd name="connsiteY28" fmla="*/ 1636295 h 5149516"/>
              <a:gd name="connsiteX29" fmla="*/ 2370221 w 7664116"/>
              <a:gd name="connsiteY29" fmla="*/ 1624263 h 5149516"/>
              <a:gd name="connsiteX30" fmla="*/ 2334126 w 7664116"/>
              <a:gd name="connsiteY30" fmla="*/ 1636295 h 5149516"/>
              <a:gd name="connsiteX31" fmla="*/ 2310063 w 7664116"/>
              <a:gd name="connsiteY31" fmla="*/ 1672389 h 5149516"/>
              <a:gd name="connsiteX32" fmla="*/ 2298031 w 7664116"/>
              <a:gd name="connsiteY32" fmla="*/ 1708484 h 5149516"/>
              <a:gd name="connsiteX33" fmla="*/ 2249905 w 7664116"/>
              <a:gd name="connsiteY33" fmla="*/ 1961147 h 5149516"/>
              <a:gd name="connsiteX34" fmla="*/ 2141621 w 7664116"/>
              <a:gd name="connsiteY34" fmla="*/ 1973179 h 5149516"/>
              <a:gd name="connsiteX35" fmla="*/ 2069431 w 7664116"/>
              <a:gd name="connsiteY35" fmla="*/ 1997242 h 5149516"/>
              <a:gd name="connsiteX36" fmla="*/ 1985210 w 7664116"/>
              <a:gd name="connsiteY36" fmla="*/ 2021305 h 5149516"/>
              <a:gd name="connsiteX37" fmla="*/ 1864895 w 7664116"/>
              <a:gd name="connsiteY37" fmla="*/ 2141621 h 5149516"/>
              <a:gd name="connsiteX38" fmla="*/ 1840831 w 7664116"/>
              <a:gd name="connsiteY38" fmla="*/ 2177716 h 5149516"/>
              <a:gd name="connsiteX39" fmla="*/ 1828800 w 7664116"/>
              <a:gd name="connsiteY39" fmla="*/ 2442411 h 5149516"/>
              <a:gd name="connsiteX40" fmla="*/ 1756610 w 7664116"/>
              <a:gd name="connsiteY40" fmla="*/ 2526632 h 5149516"/>
              <a:gd name="connsiteX41" fmla="*/ 1708484 w 7664116"/>
              <a:gd name="connsiteY41" fmla="*/ 2598821 h 5149516"/>
              <a:gd name="connsiteX42" fmla="*/ 1720516 w 7664116"/>
              <a:gd name="connsiteY42" fmla="*/ 2634916 h 5149516"/>
              <a:gd name="connsiteX43" fmla="*/ 1756610 w 7664116"/>
              <a:gd name="connsiteY43" fmla="*/ 2671011 h 5149516"/>
              <a:gd name="connsiteX44" fmla="*/ 1744579 w 7664116"/>
              <a:gd name="connsiteY44" fmla="*/ 2707105 h 5149516"/>
              <a:gd name="connsiteX45" fmla="*/ 1720516 w 7664116"/>
              <a:gd name="connsiteY45" fmla="*/ 2755232 h 5149516"/>
              <a:gd name="connsiteX46" fmla="*/ 1708484 w 7664116"/>
              <a:gd name="connsiteY46" fmla="*/ 2803358 h 5149516"/>
              <a:gd name="connsiteX47" fmla="*/ 1696452 w 7664116"/>
              <a:gd name="connsiteY47" fmla="*/ 2839453 h 5149516"/>
              <a:gd name="connsiteX48" fmla="*/ 1684421 w 7664116"/>
              <a:gd name="connsiteY48" fmla="*/ 2923674 h 5149516"/>
              <a:gd name="connsiteX49" fmla="*/ 1612231 w 7664116"/>
              <a:gd name="connsiteY49" fmla="*/ 2971800 h 5149516"/>
              <a:gd name="connsiteX50" fmla="*/ 1503947 w 7664116"/>
              <a:gd name="connsiteY50" fmla="*/ 3007895 h 5149516"/>
              <a:gd name="connsiteX51" fmla="*/ 1455821 w 7664116"/>
              <a:gd name="connsiteY51" fmla="*/ 3031958 h 5149516"/>
              <a:gd name="connsiteX52" fmla="*/ 1347537 w 7664116"/>
              <a:gd name="connsiteY52" fmla="*/ 3056021 h 5149516"/>
              <a:gd name="connsiteX53" fmla="*/ 1323473 w 7664116"/>
              <a:gd name="connsiteY53" fmla="*/ 3080084 h 5149516"/>
              <a:gd name="connsiteX54" fmla="*/ 1371600 w 7664116"/>
              <a:gd name="connsiteY54" fmla="*/ 3152274 h 5149516"/>
              <a:gd name="connsiteX55" fmla="*/ 1419726 w 7664116"/>
              <a:gd name="connsiteY55" fmla="*/ 3224463 h 5149516"/>
              <a:gd name="connsiteX56" fmla="*/ 1443789 w 7664116"/>
              <a:gd name="connsiteY56" fmla="*/ 3272589 h 5149516"/>
              <a:gd name="connsiteX57" fmla="*/ 1407695 w 7664116"/>
              <a:gd name="connsiteY57" fmla="*/ 3404937 h 5149516"/>
              <a:gd name="connsiteX58" fmla="*/ 1383631 w 7664116"/>
              <a:gd name="connsiteY58" fmla="*/ 3429000 h 5149516"/>
              <a:gd name="connsiteX59" fmla="*/ 1359568 w 7664116"/>
              <a:gd name="connsiteY59" fmla="*/ 3525253 h 5149516"/>
              <a:gd name="connsiteX60" fmla="*/ 1335505 w 7664116"/>
              <a:gd name="connsiteY60" fmla="*/ 3561347 h 5149516"/>
              <a:gd name="connsiteX61" fmla="*/ 1323473 w 7664116"/>
              <a:gd name="connsiteY61" fmla="*/ 3597442 h 5149516"/>
              <a:gd name="connsiteX62" fmla="*/ 1251284 w 7664116"/>
              <a:gd name="connsiteY62" fmla="*/ 3645568 h 5149516"/>
              <a:gd name="connsiteX63" fmla="*/ 1203158 w 7664116"/>
              <a:gd name="connsiteY63" fmla="*/ 3705726 h 5149516"/>
              <a:gd name="connsiteX64" fmla="*/ 1215189 w 7664116"/>
              <a:gd name="connsiteY64" fmla="*/ 3838074 h 5149516"/>
              <a:gd name="connsiteX65" fmla="*/ 1227221 w 7664116"/>
              <a:gd name="connsiteY65" fmla="*/ 3874168 h 5149516"/>
              <a:gd name="connsiteX66" fmla="*/ 1215189 w 7664116"/>
              <a:gd name="connsiteY66" fmla="*/ 3970421 h 5149516"/>
              <a:gd name="connsiteX67" fmla="*/ 1203158 w 7664116"/>
              <a:gd name="connsiteY67" fmla="*/ 4006516 h 5149516"/>
              <a:gd name="connsiteX68" fmla="*/ 1130968 w 7664116"/>
              <a:gd name="connsiteY68" fmla="*/ 4030579 h 5149516"/>
              <a:gd name="connsiteX69" fmla="*/ 950495 w 7664116"/>
              <a:gd name="connsiteY69" fmla="*/ 4054642 h 5149516"/>
              <a:gd name="connsiteX70" fmla="*/ 926431 w 7664116"/>
              <a:gd name="connsiteY70" fmla="*/ 4090737 h 5149516"/>
              <a:gd name="connsiteX71" fmla="*/ 902368 w 7664116"/>
              <a:gd name="connsiteY71" fmla="*/ 4211053 h 5149516"/>
              <a:gd name="connsiteX72" fmla="*/ 890337 w 7664116"/>
              <a:gd name="connsiteY72" fmla="*/ 4271211 h 5149516"/>
              <a:gd name="connsiteX73" fmla="*/ 866273 w 7664116"/>
              <a:gd name="connsiteY73" fmla="*/ 4343400 h 5149516"/>
              <a:gd name="connsiteX74" fmla="*/ 866273 w 7664116"/>
              <a:gd name="connsiteY74" fmla="*/ 4475747 h 5149516"/>
              <a:gd name="connsiteX75" fmla="*/ 830179 w 7664116"/>
              <a:gd name="connsiteY75" fmla="*/ 4487779 h 5149516"/>
              <a:gd name="connsiteX76" fmla="*/ 770021 w 7664116"/>
              <a:gd name="connsiteY76" fmla="*/ 4499811 h 5149516"/>
              <a:gd name="connsiteX77" fmla="*/ 733926 w 7664116"/>
              <a:gd name="connsiteY77" fmla="*/ 4511842 h 5149516"/>
              <a:gd name="connsiteX78" fmla="*/ 685800 w 7664116"/>
              <a:gd name="connsiteY78" fmla="*/ 4523874 h 5149516"/>
              <a:gd name="connsiteX79" fmla="*/ 661737 w 7664116"/>
              <a:gd name="connsiteY79" fmla="*/ 4596063 h 5149516"/>
              <a:gd name="connsiteX80" fmla="*/ 649705 w 7664116"/>
              <a:gd name="connsiteY80" fmla="*/ 4692316 h 5149516"/>
              <a:gd name="connsiteX81" fmla="*/ 625642 w 7664116"/>
              <a:gd name="connsiteY81" fmla="*/ 4728411 h 5149516"/>
              <a:gd name="connsiteX82" fmla="*/ 553452 w 7664116"/>
              <a:gd name="connsiteY82" fmla="*/ 4752474 h 5149516"/>
              <a:gd name="connsiteX83" fmla="*/ 517358 w 7664116"/>
              <a:gd name="connsiteY83" fmla="*/ 4764505 h 5149516"/>
              <a:gd name="connsiteX84" fmla="*/ 481263 w 7664116"/>
              <a:gd name="connsiteY84" fmla="*/ 4776537 h 5149516"/>
              <a:gd name="connsiteX85" fmla="*/ 421105 w 7664116"/>
              <a:gd name="connsiteY85" fmla="*/ 4788568 h 5149516"/>
              <a:gd name="connsiteX86" fmla="*/ 385010 w 7664116"/>
              <a:gd name="connsiteY86" fmla="*/ 4800600 h 5149516"/>
              <a:gd name="connsiteX87" fmla="*/ 324852 w 7664116"/>
              <a:gd name="connsiteY87" fmla="*/ 4812632 h 5149516"/>
              <a:gd name="connsiteX88" fmla="*/ 288758 w 7664116"/>
              <a:gd name="connsiteY88" fmla="*/ 4848726 h 5149516"/>
              <a:gd name="connsiteX89" fmla="*/ 252663 w 7664116"/>
              <a:gd name="connsiteY89" fmla="*/ 4872789 h 5149516"/>
              <a:gd name="connsiteX90" fmla="*/ 240631 w 7664116"/>
              <a:gd name="connsiteY90" fmla="*/ 4969042 h 5149516"/>
              <a:gd name="connsiteX91" fmla="*/ 168442 w 7664116"/>
              <a:gd name="connsiteY91" fmla="*/ 4993105 h 5149516"/>
              <a:gd name="connsiteX92" fmla="*/ 96252 w 7664116"/>
              <a:gd name="connsiteY92" fmla="*/ 5029200 h 5149516"/>
              <a:gd name="connsiteX93" fmla="*/ 72189 w 7664116"/>
              <a:gd name="connsiteY93" fmla="*/ 5065295 h 5149516"/>
              <a:gd name="connsiteX94" fmla="*/ 36095 w 7664116"/>
              <a:gd name="connsiteY94" fmla="*/ 5089358 h 5149516"/>
              <a:gd name="connsiteX95" fmla="*/ 12031 w 7664116"/>
              <a:gd name="connsiteY95" fmla="*/ 5113421 h 5149516"/>
              <a:gd name="connsiteX96" fmla="*/ 0 w 7664116"/>
              <a:gd name="connsiteY96" fmla="*/ 5149516 h 5149516"/>
              <a:gd name="connsiteX97" fmla="*/ 1106905 w 7664116"/>
              <a:gd name="connsiteY97" fmla="*/ 5149516 h 5149516"/>
              <a:gd name="connsiteX98" fmla="*/ 2141621 w 7664116"/>
              <a:gd name="connsiteY98" fmla="*/ 5149516 h 5149516"/>
              <a:gd name="connsiteX99" fmla="*/ 3140242 w 7664116"/>
              <a:gd name="connsiteY99" fmla="*/ 5149516 h 5149516"/>
              <a:gd name="connsiteX100" fmla="*/ 3898231 w 7664116"/>
              <a:gd name="connsiteY100" fmla="*/ 5149516 h 5149516"/>
              <a:gd name="connsiteX101" fmla="*/ 4620126 w 7664116"/>
              <a:gd name="connsiteY101" fmla="*/ 5149516 h 5149516"/>
              <a:gd name="connsiteX102" fmla="*/ 5342021 w 7664116"/>
              <a:gd name="connsiteY102" fmla="*/ 5149516 h 5149516"/>
              <a:gd name="connsiteX103" fmla="*/ 6075947 w 7664116"/>
              <a:gd name="connsiteY103" fmla="*/ 5149516 h 5149516"/>
              <a:gd name="connsiteX104" fmla="*/ 6821905 w 7664116"/>
              <a:gd name="connsiteY104" fmla="*/ 5137484 h 5149516"/>
              <a:gd name="connsiteX105" fmla="*/ 7327231 w 7664116"/>
              <a:gd name="connsiteY105" fmla="*/ 5149516 h 5149516"/>
              <a:gd name="connsiteX106" fmla="*/ 7652084 w 7664116"/>
              <a:gd name="connsiteY106" fmla="*/ 5149516 h 5149516"/>
              <a:gd name="connsiteX107" fmla="*/ 7664116 w 7664116"/>
              <a:gd name="connsiteY107" fmla="*/ 4223084 h 5149516"/>
              <a:gd name="connsiteX108" fmla="*/ 7652084 w 7664116"/>
              <a:gd name="connsiteY108" fmla="*/ 3537284 h 5149516"/>
              <a:gd name="connsiteX109" fmla="*/ 7640052 w 7664116"/>
              <a:gd name="connsiteY109" fmla="*/ 2731168 h 5149516"/>
              <a:gd name="connsiteX110" fmla="*/ 7640052 w 7664116"/>
              <a:gd name="connsiteY110" fmla="*/ 1768642 h 5149516"/>
              <a:gd name="connsiteX111" fmla="*/ 7664116 w 7664116"/>
              <a:gd name="connsiteY111" fmla="*/ 986589 h 5149516"/>
              <a:gd name="connsiteX112" fmla="*/ 7664116 w 7664116"/>
              <a:gd name="connsiteY112" fmla="*/ 0 h 5149516"/>
              <a:gd name="connsiteX113" fmla="*/ 6485021 w 7664116"/>
              <a:gd name="connsiteY113" fmla="*/ 12032 h 5149516"/>
              <a:gd name="connsiteX114" fmla="*/ 5462337 w 7664116"/>
              <a:gd name="connsiteY114" fmla="*/ 0 h 5149516"/>
              <a:gd name="connsiteX115" fmla="*/ 4728410 w 7664116"/>
              <a:gd name="connsiteY115" fmla="*/ 0 h 5149516"/>
              <a:gd name="connsiteX116" fmla="*/ 3982452 w 7664116"/>
              <a:gd name="connsiteY116" fmla="*/ 0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7664116" h="5149516">
                <a:moveTo>
                  <a:pt x="3982452" y="0"/>
                </a:moveTo>
                <a:lnTo>
                  <a:pt x="3982452" y="0"/>
                </a:lnTo>
                <a:cubicBezTo>
                  <a:pt x="3978442" y="40105"/>
                  <a:pt x="3978866" y="80905"/>
                  <a:pt x="3970421" y="120316"/>
                </a:cubicBezTo>
                <a:cubicBezTo>
                  <a:pt x="3962847" y="155660"/>
                  <a:pt x="3936178" y="182324"/>
                  <a:pt x="3910263" y="204537"/>
                </a:cubicBezTo>
                <a:cubicBezTo>
                  <a:pt x="3895038" y="217587"/>
                  <a:pt x="3879548" y="230683"/>
                  <a:pt x="3862137" y="240632"/>
                </a:cubicBezTo>
                <a:cubicBezTo>
                  <a:pt x="3851126" y="246924"/>
                  <a:pt x="3838074" y="248653"/>
                  <a:pt x="3826042" y="252663"/>
                </a:cubicBezTo>
                <a:cubicBezTo>
                  <a:pt x="3822031" y="264695"/>
                  <a:pt x="3816497" y="276322"/>
                  <a:pt x="3814010" y="288758"/>
                </a:cubicBezTo>
                <a:cubicBezTo>
                  <a:pt x="3808448" y="316566"/>
                  <a:pt x="3812511" y="346649"/>
                  <a:pt x="3801979" y="372979"/>
                </a:cubicBezTo>
                <a:cubicBezTo>
                  <a:pt x="3785354" y="414541"/>
                  <a:pt x="3726265" y="422280"/>
                  <a:pt x="3693695" y="433137"/>
                </a:cubicBezTo>
                <a:lnTo>
                  <a:pt x="3657600" y="445168"/>
                </a:lnTo>
                <a:cubicBezTo>
                  <a:pt x="3645568" y="449179"/>
                  <a:pt x="3634015" y="455115"/>
                  <a:pt x="3621505" y="457200"/>
                </a:cubicBezTo>
                <a:cubicBezTo>
                  <a:pt x="3536806" y="471317"/>
                  <a:pt x="3572459" y="461518"/>
                  <a:pt x="3513221" y="481263"/>
                </a:cubicBezTo>
                <a:cubicBezTo>
                  <a:pt x="3517231" y="505326"/>
                  <a:pt x="3525252" y="529058"/>
                  <a:pt x="3525252" y="553453"/>
                </a:cubicBezTo>
                <a:cubicBezTo>
                  <a:pt x="3525252" y="581812"/>
                  <a:pt x="3521370" y="610511"/>
                  <a:pt x="3513221" y="637674"/>
                </a:cubicBezTo>
                <a:cubicBezTo>
                  <a:pt x="3509066" y="651524"/>
                  <a:pt x="3498415" y="662660"/>
                  <a:pt x="3489158" y="673768"/>
                </a:cubicBezTo>
                <a:cubicBezTo>
                  <a:pt x="3478265" y="686840"/>
                  <a:pt x="3467937" y="701600"/>
                  <a:pt x="3453063" y="709863"/>
                </a:cubicBezTo>
                <a:cubicBezTo>
                  <a:pt x="3399743" y="739485"/>
                  <a:pt x="3329737" y="739608"/>
                  <a:pt x="3272589" y="745958"/>
                </a:cubicBezTo>
                <a:cubicBezTo>
                  <a:pt x="3276600" y="790074"/>
                  <a:pt x="3284621" y="834007"/>
                  <a:pt x="3284621" y="878305"/>
                </a:cubicBezTo>
                <a:cubicBezTo>
                  <a:pt x="3284621" y="922603"/>
                  <a:pt x="3285616" y="968314"/>
                  <a:pt x="3272589" y="1010653"/>
                </a:cubicBezTo>
                <a:cubicBezTo>
                  <a:pt x="3268544" y="1023799"/>
                  <a:pt x="3212848" y="1045888"/>
                  <a:pt x="3200400" y="1046747"/>
                </a:cubicBezTo>
                <a:cubicBezTo>
                  <a:pt x="3096297" y="1053926"/>
                  <a:pt x="2991853" y="1054768"/>
                  <a:pt x="2887579" y="1058779"/>
                </a:cubicBezTo>
                <a:cubicBezTo>
                  <a:pt x="2879558" y="1070811"/>
                  <a:pt x="2864318" y="1080436"/>
                  <a:pt x="2863516" y="1094874"/>
                </a:cubicBezTo>
                <a:cubicBezTo>
                  <a:pt x="2856950" y="1213060"/>
                  <a:pt x="2866326" y="1238465"/>
                  <a:pt x="2887579" y="1323474"/>
                </a:cubicBezTo>
                <a:cubicBezTo>
                  <a:pt x="2883568" y="1351548"/>
                  <a:pt x="2888230" y="1382330"/>
                  <a:pt x="2875547" y="1407695"/>
                </a:cubicBezTo>
                <a:cubicBezTo>
                  <a:pt x="2869875" y="1419038"/>
                  <a:pt x="2851962" y="1417641"/>
                  <a:pt x="2839452" y="1419726"/>
                </a:cubicBezTo>
                <a:cubicBezTo>
                  <a:pt x="2803629" y="1425696"/>
                  <a:pt x="2767263" y="1427747"/>
                  <a:pt x="2731168" y="1431758"/>
                </a:cubicBezTo>
                <a:cubicBezTo>
                  <a:pt x="2628570" y="1457406"/>
                  <a:pt x="2706672" y="1421747"/>
                  <a:pt x="2671010" y="1588168"/>
                </a:cubicBezTo>
                <a:cubicBezTo>
                  <a:pt x="2668633" y="1599260"/>
                  <a:pt x="2657479" y="1608019"/>
                  <a:pt x="2646947" y="1612232"/>
                </a:cubicBezTo>
                <a:cubicBezTo>
                  <a:pt x="2616241" y="1624515"/>
                  <a:pt x="2550695" y="1636295"/>
                  <a:pt x="2550695" y="1636295"/>
                </a:cubicBezTo>
                <a:cubicBezTo>
                  <a:pt x="2490537" y="1632284"/>
                  <a:pt x="2430513" y="1624263"/>
                  <a:pt x="2370221" y="1624263"/>
                </a:cubicBezTo>
                <a:cubicBezTo>
                  <a:pt x="2357538" y="1624263"/>
                  <a:pt x="2344029" y="1628372"/>
                  <a:pt x="2334126" y="1636295"/>
                </a:cubicBezTo>
                <a:cubicBezTo>
                  <a:pt x="2322835" y="1645328"/>
                  <a:pt x="2316530" y="1659456"/>
                  <a:pt x="2310063" y="1672389"/>
                </a:cubicBezTo>
                <a:cubicBezTo>
                  <a:pt x="2304391" y="1683733"/>
                  <a:pt x="2302042" y="1696452"/>
                  <a:pt x="2298031" y="1708484"/>
                </a:cubicBezTo>
                <a:cubicBezTo>
                  <a:pt x="2291341" y="1842293"/>
                  <a:pt x="2361247" y="1942590"/>
                  <a:pt x="2249905" y="1961147"/>
                </a:cubicBezTo>
                <a:cubicBezTo>
                  <a:pt x="2214082" y="1967117"/>
                  <a:pt x="2177716" y="1969168"/>
                  <a:pt x="2141621" y="1973179"/>
                </a:cubicBezTo>
                <a:cubicBezTo>
                  <a:pt x="2117558" y="1981200"/>
                  <a:pt x="2094039" y="1991090"/>
                  <a:pt x="2069431" y="1997242"/>
                </a:cubicBezTo>
                <a:cubicBezTo>
                  <a:pt x="2009001" y="2012350"/>
                  <a:pt x="2036992" y="2004045"/>
                  <a:pt x="1985210" y="2021305"/>
                </a:cubicBezTo>
                <a:cubicBezTo>
                  <a:pt x="1888957" y="2085475"/>
                  <a:pt x="1929064" y="2045368"/>
                  <a:pt x="1864895" y="2141621"/>
                </a:cubicBezTo>
                <a:lnTo>
                  <a:pt x="1840831" y="2177716"/>
                </a:lnTo>
                <a:cubicBezTo>
                  <a:pt x="1836821" y="2265948"/>
                  <a:pt x="1839323" y="2354717"/>
                  <a:pt x="1828800" y="2442411"/>
                </a:cubicBezTo>
                <a:cubicBezTo>
                  <a:pt x="1826079" y="2465087"/>
                  <a:pt x="1761732" y="2518950"/>
                  <a:pt x="1756610" y="2526632"/>
                </a:cubicBezTo>
                <a:lnTo>
                  <a:pt x="1708484" y="2598821"/>
                </a:lnTo>
                <a:cubicBezTo>
                  <a:pt x="1712495" y="2610853"/>
                  <a:pt x="1713481" y="2624363"/>
                  <a:pt x="1720516" y="2634916"/>
                </a:cubicBezTo>
                <a:cubicBezTo>
                  <a:pt x="1729954" y="2649073"/>
                  <a:pt x="1751229" y="2654869"/>
                  <a:pt x="1756610" y="2671011"/>
                </a:cubicBezTo>
                <a:cubicBezTo>
                  <a:pt x="1760620" y="2683042"/>
                  <a:pt x="1749575" y="2695448"/>
                  <a:pt x="1744579" y="2707105"/>
                </a:cubicBezTo>
                <a:cubicBezTo>
                  <a:pt x="1737514" y="2723591"/>
                  <a:pt x="1726814" y="2738438"/>
                  <a:pt x="1720516" y="2755232"/>
                </a:cubicBezTo>
                <a:cubicBezTo>
                  <a:pt x="1714710" y="2770715"/>
                  <a:pt x="1713027" y="2787459"/>
                  <a:pt x="1708484" y="2803358"/>
                </a:cubicBezTo>
                <a:cubicBezTo>
                  <a:pt x="1705000" y="2815553"/>
                  <a:pt x="1700463" y="2827421"/>
                  <a:pt x="1696452" y="2839453"/>
                </a:cubicBezTo>
                <a:cubicBezTo>
                  <a:pt x="1692442" y="2867527"/>
                  <a:pt x="1694953" y="2897344"/>
                  <a:pt x="1684421" y="2923674"/>
                </a:cubicBezTo>
                <a:cubicBezTo>
                  <a:pt x="1668769" y="2962805"/>
                  <a:pt x="1642546" y="2958808"/>
                  <a:pt x="1612231" y="2971800"/>
                </a:cubicBezTo>
                <a:cubicBezTo>
                  <a:pt x="1525060" y="3009159"/>
                  <a:pt x="1605356" y="2987612"/>
                  <a:pt x="1503947" y="3007895"/>
                </a:cubicBezTo>
                <a:cubicBezTo>
                  <a:pt x="1487905" y="3015916"/>
                  <a:pt x="1472615" y="3025661"/>
                  <a:pt x="1455821" y="3031958"/>
                </a:cubicBezTo>
                <a:cubicBezTo>
                  <a:pt x="1436408" y="3039238"/>
                  <a:pt x="1363865" y="3052755"/>
                  <a:pt x="1347537" y="3056021"/>
                </a:cubicBezTo>
                <a:cubicBezTo>
                  <a:pt x="1339516" y="3064042"/>
                  <a:pt x="1320722" y="3069079"/>
                  <a:pt x="1323473" y="3080084"/>
                </a:cubicBezTo>
                <a:cubicBezTo>
                  <a:pt x="1330487" y="3108141"/>
                  <a:pt x="1355558" y="3128211"/>
                  <a:pt x="1371600" y="3152274"/>
                </a:cubicBezTo>
                <a:cubicBezTo>
                  <a:pt x="1371604" y="3152279"/>
                  <a:pt x="1419723" y="3224458"/>
                  <a:pt x="1419726" y="3224463"/>
                </a:cubicBezTo>
                <a:lnTo>
                  <a:pt x="1443789" y="3272589"/>
                </a:lnTo>
                <a:cubicBezTo>
                  <a:pt x="1439090" y="3296084"/>
                  <a:pt x="1422960" y="3389672"/>
                  <a:pt x="1407695" y="3404937"/>
                </a:cubicBezTo>
                <a:lnTo>
                  <a:pt x="1383631" y="3429000"/>
                </a:lnTo>
                <a:cubicBezTo>
                  <a:pt x="1379054" y="3451885"/>
                  <a:pt x="1371902" y="3500586"/>
                  <a:pt x="1359568" y="3525253"/>
                </a:cubicBezTo>
                <a:cubicBezTo>
                  <a:pt x="1353101" y="3538186"/>
                  <a:pt x="1341972" y="3548414"/>
                  <a:pt x="1335505" y="3561347"/>
                </a:cubicBezTo>
                <a:cubicBezTo>
                  <a:pt x="1329833" y="3572691"/>
                  <a:pt x="1332441" y="3588474"/>
                  <a:pt x="1323473" y="3597442"/>
                </a:cubicBezTo>
                <a:cubicBezTo>
                  <a:pt x="1303023" y="3617892"/>
                  <a:pt x="1271733" y="3625118"/>
                  <a:pt x="1251284" y="3645568"/>
                </a:cubicBezTo>
                <a:cubicBezTo>
                  <a:pt x="1216997" y="3679857"/>
                  <a:pt x="1233513" y="3660194"/>
                  <a:pt x="1203158" y="3705726"/>
                </a:cubicBezTo>
                <a:cubicBezTo>
                  <a:pt x="1207168" y="3749842"/>
                  <a:pt x="1208924" y="3794221"/>
                  <a:pt x="1215189" y="3838074"/>
                </a:cubicBezTo>
                <a:cubicBezTo>
                  <a:pt x="1216983" y="3850629"/>
                  <a:pt x="1227221" y="3861486"/>
                  <a:pt x="1227221" y="3874168"/>
                </a:cubicBezTo>
                <a:cubicBezTo>
                  <a:pt x="1227221" y="3906502"/>
                  <a:pt x="1220973" y="3938609"/>
                  <a:pt x="1215189" y="3970421"/>
                </a:cubicBezTo>
                <a:cubicBezTo>
                  <a:pt x="1212920" y="3982899"/>
                  <a:pt x="1213478" y="3999144"/>
                  <a:pt x="1203158" y="4006516"/>
                </a:cubicBezTo>
                <a:cubicBezTo>
                  <a:pt x="1182518" y="4021259"/>
                  <a:pt x="1155576" y="4024427"/>
                  <a:pt x="1130968" y="4030579"/>
                </a:cubicBezTo>
                <a:cubicBezTo>
                  <a:pt x="1039867" y="4053355"/>
                  <a:pt x="1099310" y="4041114"/>
                  <a:pt x="950495" y="4054642"/>
                </a:cubicBezTo>
                <a:cubicBezTo>
                  <a:pt x="942474" y="4066674"/>
                  <a:pt x="932898" y="4077803"/>
                  <a:pt x="926431" y="4090737"/>
                </a:cubicBezTo>
                <a:cubicBezTo>
                  <a:pt x="909138" y="4125323"/>
                  <a:pt x="907909" y="4177808"/>
                  <a:pt x="902368" y="4211053"/>
                </a:cubicBezTo>
                <a:cubicBezTo>
                  <a:pt x="899006" y="4231225"/>
                  <a:pt x="895718" y="4251482"/>
                  <a:pt x="890337" y="4271211"/>
                </a:cubicBezTo>
                <a:cubicBezTo>
                  <a:pt x="883663" y="4295682"/>
                  <a:pt x="866273" y="4343400"/>
                  <a:pt x="866273" y="4343400"/>
                </a:cubicBezTo>
                <a:cubicBezTo>
                  <a:pt x="869834" y="4368324"/>
                  <a:pt x="891486" y="4444230"/>
                  <a:pt x="866273" y="4475747"/>
                </a:cubicBezTo>
                <a:cubicBezTo>
                  <a:pt x="858351" y="4485650"/>
                  <a:pt x="842483" y="4484703"/>
                  <a:pt x="830179" y="4487779"/>
                </a:cubicBezTo>
                <a:cubicBezTo>
                  <a:pt x="810340" y="4492739"/>
                  <a:pt x="789860" y="4494851"/>
                  <a:pt x="770021" y="4499811"/>
                </a:cubicBezTo>
                <a:cubicBezTo>
                  <a:pt x="757717" y="4502887"/>
                  <a:pt x="746120" y="4508358"/>
                  <a:pt x="733926" y="4511842"/>
                </a:cubicBezTo>
                <a:cubicBezTo>
                  <a:pt x="718026" y="4516385"/>
                  <a:pt x="701842" y="4519863"/>
                  <a:pt x="685800" y="4523874"/>
                </a:cubicBezTo>
                <a:cubicBezTo>
                  <a:pt x="677779" y="4547937"/>
                  <a:pt x="664883" y="4570894"/>
                  <a:pt x="661737" y="4596063"/>
                </a:cubicBezTo>
                <a:cubicBezTo>
                  <a:pt x="657726" y="4628147"/>
                  <a:pt x="658213" y="4661121"/>
                  <a:pt x="649705" y="4692316"/>
                </a:cubicBezTo>
                <a:cubicBezTo>
                  <a:pt x="645900" y="4706267"/>
                  <a:pt x="637904" y="4720747"/>
                  <a:pt x="625642" y="4728411"/>
                </a:cubicBezTo>
                <a:cubicBezTo>
                  <a:pt x="604133" y="4741854"/>
                  <a:pt x="577515" y="4744453"/>
                  <a:pt x="553452" y="4752474"/>
                </a:cubicBezTo>
                <a:lnTo>
                  <a:pt x="517358" y="4764505"/>
                </a:lnTo>
                <a:cubicBezTo>
                  <a:pt x="505326" y="4768516"/>
                  <a:pt x="493699" y="4774050"/>
                  <a:pt x="481263" y="4776537"/>
                </a:cubicBezTo>
                <a:cubicBezTo>
                  <a:pt x="461210" y="4780547"/>
                  <a:pt x="440944" y="4783608"/>
                  <a:pt x="421105" y="4788568"/>
                </a:cubicBezTo>
                <a:cubicBezTo>
                  <a:pt x="408801" y="4791644"/>
                  <a:pt x="397314" y="4797524"/>
                  <a:pt x="385010" y="4800600"/>
                </a:cubicBezTo>
                <a:cubicBezTo>
                  <a:pt x="365171" y="4805560"/>
                  <a:pt x="344905" y="4808621"/>
                  <a:pt x="324852" y="4812632"/>
                </a:cubicBezTo>
                <a:cubicBezTo>
                  <a:pt x="312821" y="4824663"/>
                  <a:pt x="301829" y="4837833"/>
                  <a:pt x="288758" y="4848726"/>
                </a:cubicBezTo>
                <a:cubicBezTo>
                  <a:pt x="277649" y="4857983"/>
                  <a:pt x="258033" y="4859363"/>
                  <a:pt x="252663" y="4872789"/>
                </a:cubicBezTo>
                <a:cubicBezTo>
                  <a:pt x="240654" y="4902810"/>
                  <a:pt x="259173" y="4942553"/>
                  <a:pt x="240631" y="4969042"/>
                </a:cubicBezTo>
                <a:cubicBezTo>
                  <a:pt x="226085" y="4989822"/>
                  <a:pt x="192505" y="4985084"/>
                  <a:pt x="168442" y="4993105"/>
                </a:cubicBezTo>
                <a:cubicBezTo>
                  <a:pt x="118630" y="5009709"/>
                  <a:pt x="142898" y="4998103"/>
                  <a:pt x="96252" y="5029200"/>
                </a:cubicBezTo>
                <a:cubicBezTo>
                  <a:pt x="88231" y="5041232"/>
                  <a:pt x="82414" y="5055070"/>
                  <a:pt x="72189" y="5065295"/>
                </a:cubicBezTo>
                <a:cubicBezTo>
                  <a:pt x="61964" y="5075520"/>
                  <a:pt x="47386" y="5080325"/>
                  <a:pt x="36095" y="5089358"/>
                </a:cubicBezTo>
                <a:cubicBezTo>
                  <a:pt x="27237" y="5096444"/>
                  <a:pt x="20052" y="5105400"/>
                  <a:pt x="12031" y="5113421"/>
                </a:cubicBezTo>
                <a:lnTo>
                  <a:pt x="0" y="5149516"/>
                </a:lnTo>
                <a:lnTo>
                  <a:pt x="1106905" y="5149516"/>
                </a:lnTo>
                <a:lnTo>
                  <a:pt x="2141621" y="5149516"/>
                </a:lnTo>
                <a:lnTo>
                  <a:pt x="3140242" y="5149516"/>
                </a:lnTo>
                <a:lnTo>
                  <a:pt x="3898231" y="5149516"/>
                </a:lnTo>
                <a:lnTo>
                  <a:pt x="4620126" y="5149516"/>
                </a:lnTo>
                <a:lnTo>
                  <a:pt x="5342021" y="5149516"/>
                </a:lnTo>
                <a:lnTo>
                  <a:pt x="6075947" y="5149516"/>
                </a:lnTo>
                <a:lnTo>
                  <a:pt x="6821905" y="5137484"/>
                </a:lnTo>
                <a:lnTo>
                  <a:pt x="7327231" y="5149516"/>
                </a:lnTo>
                <a:lnTo>
                  <a:pt x="7652084" y="5149516"/>
                </a:lnTo>
                <a:lnTo>
                  <a:pt x="7664116" y="4223084"/>
                </a:lnTo>
                <a:lnTo>
                  <a:pt x="7652084" y="3537284"/>
                </a:lnTo>
                <a:lnTo>
                  <a:pt x="7640052" y="2731168"/>
                </a:lnTo>
                <a:lnTo>
                  <a:pt x="7640052" y="1768642"/>
                </a:lnTo>
                <a:lnTo>
                  <a:pt x="7664116" y="986589"/>
                </a:lnTo>
                <a:lnTo>
                  <a:pt x="7664116" y="0"/>
                </a:lnTo>
                <a:lnTo>
                  <a:pt x="6485021" y="12032"/>
                </a:lnTo>
                <a:lnTo>
                  <a:pt x="5462337" y="0"/>
                </a:lnTo>
                <a:lnTo>
                  <a:pt x="4728410" y="0"/>
                </a:lnTo>
                <a:lnTo>
                  <a:pt x="3982452" y="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2" name="Picture 4" descr="Resultado de imagen para logo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448" y="48127"/>
            <a:ext cx="3680270" cy="950495"/>
          </a:xfrm>
          <a:prstGeom prst="rect">
            <a:avLst/>
          </a:prstGeom>
          <a:noFill/>
          <a:extLst>
            <a:ext uri="{909E8E84-426E-40DD-AFC4-6F175D3DCCD1}">
              <a14:hiddenFill xmlns:a14="http://schemas.microsoft.com/office/drawing/2010/main">
                <a:solidFill>
                  <a:srgbClr val="FFFFFF"/>
                </a:solidFill>
              </a14:hiddenFill>
            </a:ext>
          </a:extLst>
        </p:spPr>
      </p:pic>
      <p:sp>
        <p:nvSpPr>
          <p:cNvPr id="63" name="Rectángulo 62"/>
          <p:cNvSpPr/>
          <p:nvPr/>
        </p:nvSpPr>
        <p:spPr>
          <a:xfrm>
            <a:off x="3270265" y="3426774"/>
            <a:ext cx="5005710" cy="1066959"/>
          </a:xfrm>
          <a:prstGeom prst="rect">
            <a:avLst/>
          </a:prstGeom>
        </p:spPr>
        <p:txBody>
          <a:bodyPr wrap="square">
            <a:spAutoFit/>
          </a:bodyPr>
          <a:lstStyle/>
          <a:p>
            <a:pPr lvl="0" algn="ctr" defTabSz="457200">
              <a:spcBef>
                <a:spcPts val="1000"/>
              </a:spcBef>
              <a:buClr>
                <a:srgbClr val="90C226"/>
              </a:buClr>
              <a:buSzPct val="80000"/>
            </a:pP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AUTORES</a:t>
            </a: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FRANCO CHASI, PABLO ANDRÉS</a:t>
            </a:r>
            <a:endParaRPr lang="es-ES" sz="1100" b="1" kern="1200" dirty="0">
              <a:solidFill>
                <a:schemeClr val="tx1"/>
              </a:solidFill>
              <a:latin typeface="Roboto Condensed" panose="020B0604020202020204" charset="0"/>
              <a:ea typeface="Roboto Condensed" panose="020B0604020202020204" charset="0"/>
              <a:cs typeface="Roboto Condensed" panose="020B0604020202020204" charset="0"/>
            </a:endParaRPr>
          </a:p>
          <a:p>
            <a:pPr lvl="0" algn="ctr" defTabSz="457200">
              <a:spcBef>
                <a:spcPts val="1000"/>
              </a:spcBef>
              <a:buClr>
                <a:srgbClr val="90C226"/>
              </a:buClr>
              <a:buSzPct val="80000"/>
            </a:pP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                                PACHECO PILLAJO, PAOLA ALEXANDRA</a:t>
            </a:r>
            <a: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t/>
            </a:r>
            <a:b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b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t/>
            </a:r>
            <a:b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b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t/>
            </a:r>
            <a:b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br>
            <a:r>
              <a:rPr lang="es-EC" sz="1100" kern="1200" dirty="0" smtClean="0">
                <a:solidFill>
                  <a:schemeClr val="tx1"/>
                </a:solidFill>
                <a:latin typeface="Roboto Condensed" panose="020B0604020202020204" charset="0"/>
                <a:ea typeface="Roboto Condensed" panose="020B0604020202020204" charset="0"/>
                <a:cs typeface="Roboto Condensed" panose="020B0604020202020204" charset="0"/>
              </a:rPr>
              <a:t>       </a:t>
            </a: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DIRECTOR</a:t>
            </a: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DOC. SIMBAÑA TAIPE, LUIS ENRIQUE, </a:t>
            </a:r>
            <a:r>
              <a:rPr lang="es-ES" sz="1100" b="1" kern="1200" dirty="0" err="1">
                <a:solidFill>
                  <a:schemeClr val="tx1"/>
                </a:solidFill>
                <a:latin typeface="Roboto Condensed" panose="020B0604020202020204" charset="0"/>
                <a:ea typeface="Roboto Condensed" panose="020B0604020202020204" charset="0"/>
                <a:cs typeface="Roboto Condensed" panose="020B0604020202020204" charset="0"/>
              </a:rPr>
              <a:t>Ph.D</a:t>
            </a:r>
            <a:endParaRPr kumimoji="0" lang="es-EC" sz="1100" b="0" i="0" u="none" strike="noStrike" kern="0" cap="none" spc="0" normalizeH="0" baseline="0" noProof="0" dirty="0">
              <a:ln>
                <a:noFill/>
              </a:ln>
              <a:solidFill>
                <a:schemeClr val="tx1"/>
              </a:solidFill>
              <a:effectLst/>
              <a:uLnTx/>
              <a:uFillTx/>
              <a:latin typeface="Roboto Condensed" panose="020B0604020202020204" charset="0"/>
              <a:ea typeface="Roboto Condensed" panose="020B0604020202020204" charset="0"/>
              <a:cs typeface="Roboto Condensed" panose="020B0604020202020204" charset="0"/>
            </a:endParaRPr>
          </a:p>
        </p:txBody>
      </p:sp>
      <p:sp>
        <p:nvSpPr>
          <p:cNvPr id="59" name="CuadroTexto 58"/>
          <p:cNvSpPr txBox="1"/>
          <p:nvPr/>
        </p:nvSpPr>
        <p:spPr>
          <a:xfrm>
            <a:off x="4355433" y="1142998"/>
            <a:ext cx="4391726" cy="1169551"/>
          </a:xfrm>
          <a:prstGeom prst="rect">
            <a:avLst/>
          </a:prstGeom>
          <a:noFill/>
        </p:spPr>
        <p:txBody>
          <a:bodyPr wrap="square" rtlCol="0">
            <a:spAutoFit/>
          </a:bodyPr>
          <a:lstStyle/>
          <a:p>
            <a:pPr algn="ctr"/>
            <a: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t>DEPARTAMENTO DE CIENCIAS ECONÓMICAS, ADMINISTRATIVAS Y DE COMERCIO</a:t>
            </a:r>
            <a:b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br>
            <a:r>
              <a:rPr lang="es-ES" kern="1200" spc="300" dirty="0" smtClean="0">
                <a:solidFill>
                  <a:schemeClr val="tx1"/>
                </a:solidFill>
                <a:latin typeface="Roboto Condensed" panose="020B0604020202020204" charset="0"/>
                <a:ea typeface="Roboto Condensed" panose="020B0604020202020204" charset="0"/>
                <a:cs typeface="Roboto Condensed" panose="020B0604020202020204" charset="0"/>
              </a:rPr>
              <a:t> </a:t>
            </a:r>
            <a: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t/>
            </a:r>
            <a:b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br>
            <a:r>
              <a:rPr lang="es-ES" kern="1200" spc="300" dirty="0" smtClean="0">
                <a:solidFill>
                  <a:schemeClr val="tx1"/>
                </a:solidFill>
                <a:latin typeface="Roboto Condensed" panose="020B0604020202020204" charset="0"/>
                <a:ea typeface="Roboto Condensed" panose="020B0604020202020204" charset="0"/>
                <a:cs typeface="Roboto Condensed" panose="020B0604020202020204" charset="0"/>
              </a:rPr>
              <a:t> INGENIERÍA EN FINANZAS Y AUDITORÍA</a:t>
            </a:r>
            <a:endParaRPr lang="es-EC" spc="300" dirty="0">
              <a:latin typeface="Roboto Condensed" panose="020B0604020202020204" charset="0"/>
              <a:ea typeface="Roboto Condensed" panose="020B0604020202020204" charset="0"/>
              <a:cs typeface="Roboto Condensed" panose="020B0604020202020204" charset="0"/>
            </a:endParaRPr>
          </a:p>
        </p:txBody>
      </p:sp>
      <p:sp>
        <p:nvSpPr>
          <p:cNvPr id="60" name="CuadroTexto 59"/>
          <p:cNvSpPr txBox="1"/>
          <p:nvPr/>
        </p:nvSpPr>
        <p:spPr>
          <a:xfrm>
            <a:off x="3525255" y="2576121"/>
            <a:ext cx="5330189" cy="707886"/>
          </a:xfrm>
          <a:prstGeom prst="rect">
            <a:avLst/>
          </a:prstGeom>
          <a:noFill/>
        </p:spPr>
        <p:txBody>
          <a:bodyPr wrap="square" rtlCol="0">
            <a:spAutoFit/>
          </a:bodyPr>
          <a:lstStyle/>
          <a:p>
            <a:pPr algn="ctr"/>
            <a:r>
              <a:rPr lang="es-EC" sz="2000" b="1" kern="1200" dirty="0" smtClean="0">
                <a:solidFill>
                  <a:schemeClr val="tx1"/>
                </a:solidFill>
                <a:latin typeface="Roboto Condensed" panose="020B0604020202020204" charset="0"/>
                <a:ea typeface="Roboto Condensed" panose="020B0604020202020204" charset="0"/>
                <a:cs typeface="Roboto Condensed" panose="020B0604020202020204" charset="0"/>
              </a:rPr>
              <a:t>TEMA: APLICACIÓN DE LA LEY DE GIBRAT PARA LAS PYMES DE SERVICIOS ECUATORIANAS</a:t>
            </a:r>
            <a:endParaRPr lang="es-EC" sz="2000" dirty="0">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310285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Gráfico 62"/>
          <p:cNvGraphicFramePr>
            <a:graphicFrameLocks/>
          </p:cNvGraphicFramePr>
          <p:nvPr>
            <p:extLst>
              <p:ext uri="{D42A27DB-BD31-4B8C-83A1-F6EECF244321}">
                <p14:modId xmlns:p14="http://schemas.microsoft.com/office/powerpoint/2010/main" val="3814369042"/>
              </p:ext>
            </p:extLst>
          </p:nvPr>
        </p:nvGraphicFramePr>
        <p:xfrm>
          <a:off x="5558319" y="3028117"/>
          <a:ext cx="3585681" cy="2023671"/>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p:cNvSpPr>
            <a:spLocks noGrp="1"/>
          </p:cNvSpPr>
          <p:nvPr>
            <p:ph type="title"/>
          </p:nvPr>
        </p:nvSpPr>
        <p:spPr/>
        <p:txBody>
          <a:bodyPr/>
          <a:lstStyle/>
          <a:p>
            <a:r>
              <a:rPr lang="es-ES" dirty="0" smtClean="0"/>
              <a:t>MEDIDAS DE CRECIMIENTO</a:t>
            </a:r>
            <a:endParaRPr lang="es-ES"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10</a:t>
            </a:fld>
            <a:endParaRPr lang="es-ES"/>
          </a:p>
        </p:txBody>
      </p:sp>
      <p:grpSp>
        <p:nvGrpSpPr>
          <p:cNvPr id="4" name="Shape 420"/>
          <p:cNvGrpSpPr/>
          <p:nvPr/>
        </p:nvGrpSpPr>
        <p:grpSpPr>
          <a:xfrm rot="10800000">
            <a:off x="110518" y="1343060"/>
            <a:ext cx="2540212" cy="864880"/>
            <a:chOff x="185742" y="1697030"/>
            <a:chExt cx="5165698" cy="1658130"/>
          </a:xfrm>
        </p:grpSpPr>
        <p:sp>
          <p:nvSpPr>
            <p:cNvPr id="5" name="Shape 421"/>
            <p:cNvSpPr/>
            <p:nvPr/>
          </p:nvSpPr>
          <p:spPr>
            <a:xfrm rot="10800000" flipH="1">
              <a:off x="1426312" y="1697030"/>
              <a:ext cx="2693400" cy="1243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dirty="0" smtClean="0">
                  <a:solidFill>
                    <a:schemeClr val="tx1"/>
                  </a:solidFill>
                  <a:latin typeface="Roboto Condensed"/>
                  <a:ea typeface="Roboto Condensed"/>
                  <a:cs typeface="Roboto Condensed"/>
                  <a:sym typeface="Roboto Condensed"/>
                </a:rPr>
                <a:t>Blázquez et al. (2006)</a:t>
              </a:r>
            </a:p>
            <a:p>
              <a:pPr marL="0" lvl="0" indent="0" algn="ctr" rtl="0">
                <a:spcBef>
                  <a:spcPts val="0"/>
                </a:spcBef>
                <a:spcAft>
                  <a:spcPts val="0"/>
                </a:spcAft>
                <a:buNone/>
              </a:pPr>
              <a:r>
                <a:rPr lang="es-ES" sz="1200" dirty="0" smtClean="0">
                  <a:solidFill>
                    <a:schemeClr val="tx1"/>
                  </a:solidFill>
                  <a:latin typeface="Roboto Condensed"/>
                  <a:ea typeface="Roboto Condensed"/>
                  <a:cs typeface="Roboto Condensed"/>
                  <a:sym typeface="Roboto Condensed"/>
                </a:rPr>
                <a:t>Megaravalli (2017)</a:t>
              </a:r>
              <a:endParaRPr sz="1200" dirty="0">
                <a:solidFill>
                  <a:schemeClr val="tx1"/>
                </a:solidFill>
                <a:latin typeface="Roboto Condensed"/>
                <a:ea typeface="Roboto Condensed"/>
                <a:cs typeface="Roboto Condensed"/>
                <a:sym typeface="Roboto Condensed"/>
              </a:endParaRPr>
            </a:p>
          </p:txBody>
        </p:sp>
        <p:sp>
          <p:nvSpPr>
            <p:cNvPr id="6" name="Shape 422"/>
            <p:cNvSpPr/>
            <p:nvPr/>
          </p:nvSpPr>
          <p:spPr>
            <a:xfrm rot="10800000" flipH="1">
              <a:off x="4107640" y="1697043"/>
              <a:ext cx="1243800" cy="1243800"/>
            </a:xfrm>
            <a:prstGeom prst="rtTriangl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263248"/>
                </a:solidFill>
                <a:latin typeface="Roboto Condensed"/>
                <a:ea typeface="Roboto Condensed"/>
                <a:cs typeface="Roboto Condensed"/>
                <a:sym typeface="Roboto Condensed"/>
              </a:endParaRPr>
            </a:p>
          </p:txBody>
        </p:sp>
        <p:sp>
          <p:nvSpPr>
            <p:cNvPr id="7" name="Shape 423"/>
            <p:cNvSpPr/>
            <p:nvPr/>
          </p:nvSpPr>
          <p:spPr>
            <a:xfrm flipH="1">
              <a:off x="185742" y="1697043"/>
              <a:ext cx="1243800" cy="1243800"/>
            </a:xfrm>
            <a:prstGeom prst="rtTriangl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263248"/>
                </a:solidFill>
                <a:latin typeface="Roboto Condensed"/>
                <a:ea typeface="Roboto Condensed"/>
                <a:cs typeface="Roboto Condensed"/>
                <a:sym typeface="Roboto Condensed"/>
              </a:endParaRPr>
            </a:p>
          </p:txBody>
        </p:sp>
        <p:sp>
          <p:nvSpPr>
            <p:cNvPr id="8" name="Shape 424"/>
            <p:cNvSpPr/>
            <p:nvPr/>
          </p:nvSpPr>
          <p:spPr>
            <a:xfrm rot="10800000">
              <a:off x="185748" y="2940860"/>
              <a:ext cx="1243800" cy="414300"/>
            </a:xfrm>
            <a:prstGeom prst="triangle">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263248"/>
                </a:solidFill>
                <a:latin typeface="Roboto Condensed"/>
                <a:ea typeface="Roboto Condensed"/>
                <a:cs typeface="Roboto Condensed"/>
                <a:sym typeface="Roboto Condensed"/>
              </a:endParaRPr>
            </a:p>
          </p:txBody>
        </p:sp>
      </p:grpSp>
      <p:sp>
        <p:nvSpPr>
          <p:cNvPr id="9" name="Cheurón 8"/>
          <p:cNvSpPr/>
          <p:nvPr/>
        </p:nvSpPr>
        <p:spPr>
          <a:xfrm>
            <a:off x="2847413" y="1629997"/>
            <a:ext cx="424731" cy="39777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graphicFrame>
        <p:nvGraphicFramePr>
          <p:cNvPr id="10" name="Diagrama 9"/>
          <p:cNvGraphicFramePr/>
          <p:nvPr>
            <p:extLst>
              <p:ext uri="{D42A27DB-BD31-4B8C-83A1-F6EECF244321}">
                <p14:modId xmlns:p14="http://schemas.microsoft.com/office/powerpoint/2010/main" val="1064900747"/>
              </p:ext>
            </p:extLst>
          </p:nvPr>
        </p:nvGraphicFramePr>
        <p:xfrm>
          <a:off x="3528383" y="767868"/>
          <a:ext cx="5406359" cy="2099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3" name="Shape 420"/>
          <p:cNvGrpSpPr/>
          <p:nvPr/>
        </p:nvGrpSpPr>
        <p:grpSpPr>
          <a:xfrm rot="10800000">
            <a:off x="72823" y="3359855"/>
            <a:ext cx="2577910" cy="864880"/>
            <a:chOff x="185742" y="1697030"/>
            <a:chExt cx="5165698" cy="1658130"/>
          </a:xfrm>
        </p:grpSpPr>
        <p:sp>
          <p:nvSpPr>
            <p:cNvPr id="24" name="Shape 421"/>
            <p:cNvSpPr/>
            <p:nvPr/>
          </p:nvSpPr>
          <p:spPr>
            <a:xfrm rot="10800000" flipH="1">
              <a:off x="1426312" y="1697030"/>
              <a:ext cx="2693400" cy="1243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200" dirty="0" smtClean="0">
                  <a:solidFill>
                    <a:schemeClr val="tx1"/>
                  </a:solidFill>
                  <a:latin typeface="Roboto Condensed"/>
                  <a:ea typeface="Roboto Condensed"/>
                  <a:cs typeface="Roboto Condensed"/>
                  <a:sym typeface="Roboto Condensed"/>
                </a:rPr>
                <a:t>Revisión de la literatura</a:t>
              </a:r>
              <a:endParaRPr sz="1200" dirty="0">
                <a:solidFill>
                  <a:schemeClr val="tx1"/>
                </a:solidFill>
                <a:latin typeface="Roboto Condensed"/>
                <a:ea typeface="Roboto Condensed"/>
                <a:cs typeface="Roboto Condensed"/>
                <a:sym typeface="Roboto Condensed"/>
              </a:endParaRPr>
            </a:p>
          </p:txBody>
        </p:sp>
        <p:sp>
          <p:nvSpPr>
            <p:cNvPr id="25" name="Shape 422"/>
            <p:cNvSpPr/>
            <p:nvPr/>
          </p:nvSpPr>
          <p:spPr>
            <a:xfrm rot="10800000" flipH="1">
              <a:off x="4107640" y="1697043"/>
              <a:ext cx="1243800" cy="1243800"/>
            </a:xfrm>
            <a:prstGeom prst="rtTriangl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263248"/>
                </a:solidFill>
                <a:latin typeface="Roboto Condensed"/>
                <a:ea typeface="Roboto Condensed"/>
                <a:cs typeface="Roboto Condensed"/>
                <a:sym typeface="Roboto Condensed"/>
              </a:endParaRPr>
            </a:p>
          </p:txBody>
        </p:sp>
        <p:sp>
          <p:nvSpPr>
            <p:cNvPr id="26" name="Shape 423"/>
            <p:cNvSpPr/>
            <p:nvPr/>
          </p:nvSpPr>
          <p:spPr>
            <a:xfrm flipH="1">
              <a:off x="185742" y="1697043"/>
              <a:ext cx="1243800" cy="1243800"/>
            </a:xfrm>
            <a:prstGeom prst="rtTriangl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263248"/>
                </a:solidFill>
                <a:latin typeface="Roboto Condensed"/>
                <a:ea typeface="Roboto Condensed"/>
                <a:cs typeface="Roboto Condensed"/>
                <a:sym typeface="Roboto Condensed"/>
              </a:endParaRPr>
            </a:p>
          </p:txBody>
        </p:sp>
        <p:sp>
          <p:nvSpPr>
            <p:cNvPr id="27" name="Shape 424"/>
            <p:cNvSpPr/>
            <p:nvPr/>
          </p:nvSpPr>
          <p:spPr>
            <a:xfrm rot="10800000">
              <a:off x="185748" y="2940860"/>
              <a:ext cx="1243800" cy="414300"/>
            </a:xfrm>
            <a:prstGeom prst="triangle">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263248"/>
                </a:solidFill>
                <a:latin typeface="Roboto Condensed"/>
                <a:ea typeface="Roboto Condensed"/>
                <a:cs typeface="Roboto Condensed"/>
                <a:sym typeface="Roboto Condensed"/>
              </a:endParaRPr>
            </a:p>
          </p:txBody>
        </p:sp>
      </p:grpSp>
      <p:grpSp>
        <p:nvGrpSpPr>
          <p:cNvPr id="17" name="Shape 401"/>
          <p:cNvGrpSpPr/>
          <p:nvPr/>
        </p:nvGrpSpPr>
        <p:grpSpPr>
          <a:xfrm rot="10800000">
            <a:off x="2848071" y="2716787"/>
            <a:ext cx="1502194" cy="503993"/>
            <a:chOff x="-1535283" y="1287960"/>
            <a:chExt cx="11486579" cy="2067200"/>
          </a:xfrm>
        </p:grpSpPr>
        <p:sp>
          <p:nvSpPr>
            <p:cNvPr id="18" name="Shape 402"/>
            <p:cNvSpPr/>
            <p:nvPr/>
          </p:nvSpPr>
          <p:spPr>
            <a:xfrm>
              <a:off x="8699476" y="12879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19" name="Shape 403"/>
            <p:cNvSpPr/>
            <p:nvPr/>
          </p:nvSpPr>
          <p:spPr>
            <a:xfrm rot="10800000" flipH="1">
              <a:off x="-302262" y="1705320"/>
              <a:ext cx="9030600" cy="124379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solidFill>
                    <a:schemeClr val="tx1"/>
                  </a:solidFill>
                  <a:latin typeface="Roboto Condensed" panose="020B0604020202020204" charset="0"/>
                  <a:ea typeface="Roboto Condensed" panose="020B0604020202020204" charset="0"/>
                  <a:cs typeface="Roboto Condensed" panose="020B0604020202020204" charset="0"/>
                  <a:sym typeface="Arvo"/>
                </a:rPr>
                <a:t>Ventas</a:t>
              </a:r>
              <a:endParaRPr sz="1000" b="1"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sp>
          <p:nvSpPr>
            <p:cNvPr id="20" name="Shape 404"/>
            <p:cNvSpPr/>
            <p:nvPr/>
          </p:nvSpPr>
          <p:spPr>
            <a:xfrm rot="10800000" flipH="1">
              <a:off x="8707496"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21" name="Shape 405"/>
            <p:cNvSpPr/>
            <p:nvPr/>
          </p:nvSpPr>
          <p:spPr>
            <a:xfrm flipH="1">
              <a:off x="-1535283"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22" name="Shape 406"/>
            <p:cNvSpPr/>
            <p:nvPr/>
          </p:nvSpPr>
          <p:spPr>
            <a:xfrm rot="10800000">
              <a:off x="-1535278" y="29408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grpSp>
      <p:grpSp>
        <p:nvGrpSpPr>
          <p:cNvPr id="28" name="Shape 401"/>
          <p:cNvGrpSpPr/>
          <p:nvPr/>
        </p:nvGrpSpPr>
        <p:grpSpPr>
          <a:xfrm rot="10800000">
            <a:off x="2868980" y="3207799"/>
            <a:ext cx="1502194" cy="503993"/>
            <a:chOff x="-1535283" y="1287960"/>
            <a:chExt cx="11486579" cy="2067200"/>
          </a:xfrm>
        </p:grpSpPr>
        <p:sp>
          <p:nvSpPr>
            <p:cNvPr id="29"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30"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solidFill>
                    <a:schemeClr val="tx1"/>
                  </a:solidFill>
                  <a:latin typeface="Roboto Condensed" panose="020B0604020202020204" charset="0"/>
                  <a:ea typeface="Roboto Condensed" panose="020B0604020202020204" charset="0"/>
                  <a:cs typeface="Roboto Condensed" panose="020B0604020202020204" charset="0"/>
                  <a:sym typeface="Arvo"/>
                </a:rPr>
                <a:t>Empleo</a:t>
              </a:r>
              <a:endParaRPr sz="1000" b="1"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sp>
          <p:nvSpPr>
            <p:cNvPr id="31"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32"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33"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grpSp>
      <p:grpSp>
        <p:nvGrpSpPr>
          <p:cNvPr id="34" name="Shape 401"/>
          <p:cNvGrpSpPr/>
          <p:nvPr/>
        </p:nvGrpSpPr>
        <p:grpSpPr>
          <a:xfrm rot="10800000">
            <a:off x="2856418" y="3678426"/>
            <a:ext cx="1502194" cy="503993"/>
            <a:chOff x="-1535283" y="1287960"/>
            <a:chExt cx="11486579" cy="2067200"/>
          </a:xfrm>
        </p:grpSpPr>
        <p:sp>
          <p:nvSpPr>
            <p:cNvPr id="35" name="Shape 402"/>
            <p:cNvSpPr/>
            <p:nvPr/>
          </p:nvSpPr>
          <p:spPr>
            <a:xfrm>
              <a:off x="8699476" y="1287960"/>
              <a:ext cx="1243800" cy="414300"/>
            </a:xfrm>
            <a:prstGeom prst="triangle">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36" name="Shape 403"/>
            <p:cNvSpPr/>
            <p:nvPr/>
          </p:nvSpPr>
          <p:spPr>
            <a:xfrm rot="10800000" flipH="1">
              <a:off x="-302262" y="1705320"/>
              <a:ext cx="9030600" cy="124379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solidFill>
                    <a:schemeClr val="tx1"/>
                  </a:solidFill>
                  <a:latin typeface="Roboto Condensed" panose="020B0604020202020204" charset="0"/>
                  <a:ea typeface="Roboto Condensed" panose="020B0604020202020204" charset="0"/>
                  <a:cs typeface="Roboto Condensed" panose="020B0604020202020204" charset="0"/>
                  <a:sym typeface="Arvo"/>
                </a:rPr>
                <a:t>Activos</a:t>
              </a:r>
              <a:endParaRPr sz="1000" b="1"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sp>
          <p:nvSpPr>
            <p:cNvPr id="37" name="Shape 404"/>
            <p:cNvSpPr/>
            <p:nvPr/>
          </p:nvSpPr>
          <p:spPr>
            <a:xfrm rot="10800000" flipH="1">
              <a:off x="8707496" y="1697043"/>
              <a:ext cx="1243800" cy="1243800"/>
            </a:xfrm>
            <a:prstGeom prst="rtTriangl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38" name="Shape 405"/>
            <p:cNvSpPr/>
            <p:nvPr/>
          </p:nvSpPr>
          <p:spPr>
            <a:xfrm flipH="1">
              <a:off x="-1535283" y="1697043"/>
              <a:ext cx="1243800" cy="1243800"/>
            </a:xfrm>
            <a:prstGeom prst="rtTriangl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39" name="Shape 406"/>
            <p:cNvSpPr/>
            <p:nvPr/>
          </p:nvSpPr>
          <p:spPr>
            <a:xfrm rot="10800000">
              <a:off x="-1535278" y="2940860"/>
              <a:ext cx="1243800" cy="414300"/>
            </a:xfrm>
            <a:prstGeom prst="triangle">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grpSp>
      <p:grpSp>
        <p:nvGrpSpPr>
          <p:cNvPr id="40" name="Shape 401"/>
          <p:cNvGrpSpPr/>
          <p:nvPr/>
        </p:nvGrpSpPr>
        <p:grpSpPr>
          <a:xfrm rot="10800000">
            <a:off x="2856418" y="4119879"/>
            <a:ext cx="1502194" cy="503993"/>
            <a:chOff x="-1535283" y="1287960"/>
            <a:chExt cx="11486579" cy="2067200"/>
          </a:xfrm>
        </p:grpSpPr>
        <p:sp>
          <p:nvSpPr>
            <p:cNvPr id="41" name="Shape 402"/>
            <p:cNvSpPr/>
            <p:nvPr/>
          </p:nvSpPr>
          <p:spPr>
            <a:xfrm>
              <a:off x="8699476" y="1287960"/>
              <a:ext cx="1243800" cy="414300"/>
            </a:xfrm>
            <a:prstGeom prst="triangle">
              <a:avLst>
                <a:gd name="adj" fmla="val 0"/>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42" name="Shape 403"/>
            <p:cNvSpPr/>
            <p:nvPr/>
          </p:nvSpPr>
          <p:spPr>
            <a:xfrm rot="10800000" flipH="1">
              <a:off x="-302267" y="1705319"/>
              <a:ext cx="9030601" cy="124379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solidFill>
                    <a:schemeClr val="tx1"/>
                  </a:solidFill>
                  <a:latin typeface="Roboto Condensed" panose="020B0604020202020204" charset="0"/>
                  <a:ea typeface="Roboto Condensed" panose="020B0604020202020204" charset="0"/>
                  <a:cs typeface="Roboto Condensed" panose="020B0604020202020204" charset="0"/>
                  <a:sym typeface="Arvo"/>
                </a:rPr>
                <a:t>Combinación</a:t>
              </a:r>
              <a:endParaRPr sz="1000" b="1"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sp>
          <p:nvSpPr>
            <p:cNvPr id="43" name="Shape 404"/>
            <p:cNvSpPr/>
            <p:nvPr/>
          </p:nvSpPr>
          <p:spPr>
            <a:xfrm rot="10800000" flipH="1">
              <a:off x="8707496" y="1697043"/>
              <a:ext cx="1243800" cy="1243800"/>
            </a:xfrm>
            <a:prstGeom prst="rtTriangle">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44" name="Shape 405"/>
            <p:cNvSpPr/>
            <p:nvPr/>
          </p:nvSpPr>
          <p:spPr>
            <a:xfrm flipH="1">
              <a:off x="-1535283" y="1697043"/>
              <a:ext cx="1243800" cy="1243800"/>
            </a:xfrm>
            <a:prstGeom prst="rtTriangle">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45" name="Shape 406"/>
            <p:cNvSpPr/>
            <p:nvPr/>
          </p:nvSpPr>
          <p:spPr>
            <a:xfrm rot="10800000">
              <a:off x="-1535278" y="2940860"/>
              <a:ext cx="1243800" cy="414300"/>
            </a:xfrm>
            <a:prstGeom prst="triangle">
              <a:avLst>
                <a:gd name="adj" fmla="val 0"/>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grpSp>
      <p:grpSp>
        <p:nvGrpSpPr>
          <p:cNvPr id="46" name="Shape 401"/>
          <p:cNvGrpSpPr/>
          <p:nvPr/>
        </p:nvGrpSpPr>
        <p:grpSpPr>
          <a:xfrm rot="10800000">
            <a:off x="2847413" y="4579911"/>
            <a:ext cx="1502194" cy="503993"/>
            <a:chOff x="-1535283" y="1287960"/>
            <a:chExt cx="11486579" cy="2067200"/>
          </a:xfrm>
        </p:grpSpPr>
        <p:sp>
          <p:nvSpPr>
            <p:cNvPr id="47" name="Shape 402"/>
            <p:cNvSpPr/>
            <p:nvPr/>
          </p:nvSpPr>
          <p:spPr>
            <a:xfrm>
              <a:off x="8699476" y="12879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48" name="Shape 403"/>
            <p:cNvSpPr/>
            <p:nvPr/>
          </p:nvSpPr>
          <p:spPr>
            <a:xfrm rot="10800000" flipH="1">
              <a:off x="-302267" y="1705319"/>
              <a:ext cx="9030601" cy="1243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solidFill>
                    <a:schemeClr val="tx1"/>
                  </a:solidFill>
                  <a:latin typeface="Roboto Condensed" panose="020B0604020202020204" charset="0"/>
                  <a:ea typeface="Roboto Condensed" panose="020B0604020202020204" charset="0"/>
                  <a:cs typeface="Roboto Condensed" panose="020B0604020202020204" charset="0"/>
                  <a:sym typeface="Arvo"/>
                </a:rPr>
                <a:t>Otros</a:t>
              </a:r>
              <a:endParaRPr sz="1000" b="1"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sp>
          <p:nvSpPr>
            <p:cNvPr id="49" name="Shape 404"/>
            <p:cNvSpPr/>
            <p:nvPr/>
          </p:nvSpPr>
          <p:spPr>
            <a:xfrm rot="10800000" flipH="1">
              <a:off x="8707496"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50" name="Shape 405"/>
            <p:cNvSpPr/>
            <p:nvPr/>
          </p:nvSpPr>
          <p:spPr>
            <a:xfrm flipH="1">
              <a:off x="-1535283"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solidFill>
                  <a:schemeClr val="tx1"/>
                </a:solidFill>
                <a:latin typeface="Arvo"/>
                <a:ea typeface="Arvo"/>
                <a:cs typeface="Arvo"/>
                <a:sym typeface="Arvo"/>
              </a:endParaRPr>
            </a:p>
          </p:txBody>
        </p:sp>
        <p:sp>
          <p:nvSpPr>
            <p:cNvPr id="51" name="Shape 406"/>
            <p:cNvSpPr/>
            <p:nvPr/>
          </p:nvSpPr>
          <p:spPr>
            <a:xfrm rot="10800000">
              <a:off x="-1535278" y="29408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solidFill>
                  <a:schemeClr val="tx1"/>
                </a:solidFill>
                <a:latin typeface="Roboto Condensed" panose="020B0604020202020204" charset="0"/>
                <a:ea typeface="Roboto Condensed" panose="020B0604020202020204" charset="0"/>
                <a:cs typeface="Roboto Condensed" panose="020B0604020202020204" charset="0"/>
                <a:sym typeface="Arvo"/>
              </a:endParaRPr>
            </a:p>
          </p:txBody>
        </p:sp>
      </p:grpSp>
      <p:sp>
        <p:nvSpPr>
          <p:cNvPr id="58" name="Flecha derecha 57"/>
          <p:cNvSpPr/>
          <p:nvPr/>
        </p:nvSpPr>
        <p:spPr>
          <a:xfrm>
            <a:off x="4592549" y="2695860"/>
            <a:ext cx="688368" cy="4425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21</a:t>
            </a:r>
            <a:endParaRPr lang="es-ES" dirty="0"/>
          </a:p>
        </p:txBody>
      </p:sp>
      <p:sp>
        <p:nvSpPr>
          <p:cNvPr id="59" name="Flecha derecha 58"/>
          <p:cNvSpPr/>
          <p:nvPr/>
        </p:nvSpPr>
        <p:spPr>
          <a:xfrm>
            <a:off x="4592549" y="3194831"/>
            <a:ext cx="688368" cy="4425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15</a:t>
            </a:r>
            <a:endParaRPr lang="es-ES" dirty="0"/>
          </a:p>
        </p:txBody>
      </p:sp>
      <p:sp>
        <p:nvSpPr>
          <p:cNvPr id="60" name="Flecha derecha 59"/>
          <p:cNvSpPr/>
          <p:nvPr/>
        </p:nvSpPr>
        <p:spPr>
          <a:xfrm>
            <a:off x="4592549" y="3667132"/>
            <a:ext cx="688368" cy="4425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9</a:t>
            </a:r>
          </a:p>
        </p:txBody>
      </p:sp>
      <p:sp>
        <p:nvSpPr>
          <p:cNvPr id="61" name="Flecha derecha 60"/>
          <p:cNvSpPr/>
          <p:nvPr/>
        </p:nvSpPr>
        <p:spPr>
          <a:xfrm>
            <a:off x="4592549" y="4119879"/>
            <a:ext cx="688368" cy="4425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14</a:t>
            </a:r>
            <a:endParaRPr lang="es-ES" dirty="0"/>
          </a:p>
        </p:txBody>
      </p:sp>
      <p:sp>
        <p:nvSpPr>
          <p:cNvPr id="62" name="Flecha derecha 61"/>
          <p:cNvSpPr/>
          <p:nvPr/>
        </p:nvSpPr>
        <p:spPr>
          <a:xfrm>
            <a:off x="4592549" y="4609267"/>
            <a:ext cx="688368" cy="44252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6</a:t>
            </a:r>
          </a:p>
        </p:txBody>
      </p:sp>
      <p:sp>
        <p:nvSpPr>
          <p:cNvPr id="64" name="Flecha izquierda 63"/>
          <p:cNvSpPr/>
          <p:nvPr/>
        </p:nvSpPr>
        <p:spPr>
          <a:xfrm>
            <a:off x="8260423" y="3610037"/>
            <a:ext cx="400692" cy="396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Flecha izquierda 65"/>
          <p:cNvSpPr/>
          <p:nvPr/>
        </p:nvSpPr>
        <p:spPr>
          <a:xfrm rot="1105995">
            <a:off x="7982137" y="4617080"/>
            <a:ext cx="330343" cy="374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Flecha izquierda 67"/>
          <p:cNvSpPr/>
          <p:nvPr/>
        </p:nvSpPr>
        <p:spPr>
          <a:xfrm rot="9190773">
            <a:off x="6263264" y="4523516"/>
            <a:ext cx="330343" cy="374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Flecha izquierda 68"/>
          <p:cNvSpPr/>
          <p:nvPr/>
        </p:nvSpPr>
        <p:spPr>
          <a:xfrm rot="11165900">
            <a:off x="6091616" y="3538368"/>
            <a:ext cx="330343" cy="374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Flecha izquierda 69"/>
          <p:cNvSpPr/>
          <p:nvPr/>
        </p:nvSpPr>
        <p:spPr>
          <a:xfrm rot="15133562">
            <a:off x="6830077" y="2843090"/>
            <a:ext cx="330343" cy="374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149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arn(inVertical)">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additive="base">
                                        <p:cTn id="60" dur="500" fill="hold"/>
                                        <p:tgtEl>
                                          <p:spTgt spid="59"/>
                                        </p:tgtEl>
                                        <p:attrNameLst>
                                          <p:attrName>ppt_x</p:attrName>
                                        </p:attrNameLst>
                                      </p:cBhvr>
                                      <p:tavLst>
                                        <p:tav tm="0">
                                          <p:val>
                                            <p:strVal val="#ppt_x"/>
                                          </p:val>
                                        </p:tav>
                                        <p:tav tm="100000">
                                          <p:val>
                                            <p:strVal val="#ppt_x"/>
                                          </p:val>
                                        </p:tav>
                                      </p:tavLst>
                                    </p:anim>
                                    <p:anim calcmode="lin" valueType="num">
                                      <p:cBhvr additive="base">
                                        <p:cTn id="6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barn(inVertical)">
                                      <p:cBhvr>
                                        <p:cTn id="66" dur="5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ppt_x"/>
                                          </p:val>
                                        </p:tav>
                                        <p:tav tm="100000">
                                          <p:val>
                                            <p:strVal val="#ppt_x"/>
                                          </p:val>
                                        </p:tav>
                                      </p:tavLst>
                                    </p:anim>
                                    <p:anim calcmode="lin" valueType="num">
                                      <p:cBhvr additive="base">
                                        <p:cTn id="7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barn(inVertical)">
                                      <p:cBhvr>
                                        <p:cTn id="83" dur="500"/>
                                        <p:tgtEl>
                                          <p:spTgt spid="68"/>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500" fill="hold"/>
                                        <p:tgtEl>
                                          <p:spTgt spid="40"/>
                                        </p:tgtEl>
                                        <p:attrNameLst>
                                          <p:attrName>ppt_x</p:attrName>
                                        </p:attrNameLst>
                                      </p:cBhvr>
                                      <p:tavLst>
                                        <p:tav tm="0">
                                          <p:val>
                                            <p:strVal val="#ppt_x"/>
                                          </p:val>
                                        </p:tav>
                                        <p:tav tm="100000">
                                          <p:val>
                                            <p:strVal val="#ppt_x"/>
                                          </p:val>
                                        </p:tav>
                                      </p:tavLst>
                                    </p:anim>
                                    <p:anim calcmode="lin" valueType="num">
                                      <p:cBhvr additive="base">
                                        <p:cTn id="8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arn(inVertical)">
                                      <p:cBhvr>
                                        <p:cTn id="100" dur="500"/>
                                        <p:tgtEl>
                                          <p:spTgt spid="69"/>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additive="base">
                                        <p:cTn id="105" dur="500" fill="hold"/>
                                        <p:tgtEl>
                                          <p:spTgt spid="46"/>
                                        </p:tgtEl>
                                        <p:attrNameLst>
                                          <p:attrName>ppt_x</p:attrName>
                                        </p:attrNameLst>
                                      </p:cBhvr>
                                      <p:tavLst>
                                        <p:tav tm="0">
                                          <p:val>
                                            <p:strVal val="#ppt_x"/>
                                          </p:val>
                                        </p:tav>
                                        <p:tav tm="100000">
                                          <p:val>
                                            <p:strVal val="#ppt_x"/>
                                          </p:val>
                                        </p:tav>
                                      </p:tavLst>
                                    </p:anim>
                                    <p:anim calcmode="lin" valueType="num">
                                      <p:cBhvr additive="base">
                                        <p:cTn id="10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ppt_x"/>
                                          </p:val>
                                        </p:tav>
                                        <p:tav tm="100000">
                                          <p:val>
                                            <p:strVal val="#ppt_x"/>
                                          </p:val>
                                        </p:tav>
                                      </p:tavLst>
                                    </p:anim>
                                    <p:anim calcmode="lin" valueType="num">
                                      <p:cBhvr additive="base">
                                        <p:cTn id="1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barn(inVertical)">
                                      <p:cBhvr>
                                        <p:cTn id="117" dur="50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17"/>
                                        </p:tgtEl>
                                      </p:cBhvr>
                                    </p:animEffect>
                                    <p:animScale>
                                      <p:cBhvr>
                                        <p:cTn id="122" dur="250" autoRev="1" fill="hold"/>
                                        <p:tgtEl>
                                          <p:spTgt spid="17"/>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nodeType="clickEffect">
                                  <p:stCondLst>
                                    <p:cond delay="0"/>
                                  </p:stCondLst>
                                  <p:childTnLst>
                                    <p:animEffect transition="out" filter="fade">
                                      <p:cBhvr>
                                        <p:cTn id="126" dur="500" tmFilter="0, 0; .2, .5; .8, .5; 1, 0"/>
                                        <p:tgtEl>
                                          <p:spTgt spid="28"/>
                                        </p:tgtEl>
                                      </p:cBhvr>
                                    </p:animEffect>
                                    <p:animScale>
                                      <p:cBhvr>
                                        <p:cTn id="12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AsOne/>
      </p:bldGraphic>
      <p:bldP spid="9" grpId="0" animBg="1"/>
      <p:bldGraphic spid="10" grpId="0">
        <p:bldAsOne/>
      </p:bldGraphic>
      <p:bldP spid="58" grpId="0" animBg="1"/>
      <p:bldP spid="59" grpId="0" animBg="1"/>
      <p:bldP spid="60" grpId="0" animBg="1"/>
      <p:bldP spid="61" grpId="0" animBg="1"/>
      <p:bldP spid="62" grpId="0" animBg="1"/>
      <p:bldP spid="64" grpId="0" animBg="1"/>
      <p:bldP spid="66" grpId="0" animBg="1"/>
      <p:bldP spid="68" grpId="0" animBg="1"/>
      <p:bldP spid="69"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s-EC" dirty="0"/>
              <a:t>ENFOQUES DE CRECIMIENTO EMPRESARIAL</a:t>
            </a:r>
          </a:p>
        </p:txBody>
      </p:sp>
      <p:sp>
        <p:nvSpPr>
          <p:cNvPr id="321" name="Shape 3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grpSp>
        <p:nvGrpSpPr>
          <p:cNvPr id="325" name="Shape 325"/>
          <p:cNvGrpSpPr/>
          <p:nvPr/>
        </p:nvGrpSpPr>
        <p:grpSpPr>
          <a:xfrm>
            <a:off x="263101" y="580106"/>
            <a:ext cx="407743" cy="391135"/>
            <a:chOff x="5233525" y="4954450"/>
            <a:chExt cx="538275" cy="516350"/>
          </a:xfrm>
        </p:grpSpPr>
        <p:sp>
          <p:nvSpPr>
            <p:cNvPr id="326" name="Shape 32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 name="Shape 284"/>
          <p:cNvSpPr txBox="1">
            <a:spLocks/>
          </p:cNvSpPr>
          <p:nvPr/>
        </p:nvSpPr>
        <p:spPr>
          <a:xfrm>
            <a:off x="603265" y="2025940"/>
            <a:ext cx="2379750" cy="3981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s-EC" sz="1200" b="1" dirty="0" smtClean="0">
                <a:latin typeface="Roboto Condensed" panose="020B0604020202020204" charset="0"/>
                <a:ea typeface="Roboto Condensed" panose="020B0604020202020204" charset="0"/>
                <a:cs typeface="Roboto Condensed" panose="020B0604020202020204" charset="0"/>
              </a:rPr>
              <a:t>      </a:t>
            </a: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Economistas clásicos</a:t>
            </a:r>
            <a:endParaRPr lang="es-EC" b="1" dirty="0">
              <a:solidFill>
                <a:srgbClr val="002060"/>
              </a:solidFill>
              <a:latin typeface="Roboto Condensed" panose="020B0604020202020204" charset="0"/>
              <a:ea typeface="Roboto Condensed" panose="020B0604020202020204" charset="0"/>
              <a:cs typeface="Roboto Condensed" panose="020B0604020202020204" charset="0"/>
            </a:endParaRPr>
          </a:p>
        </p:txBody>
      </p:sp>
      <p:sp>
        <p:nvSpPr>
          <p:cNvPr id="24" name="Shape 284"/>
          <p:cNvSpPr txBox="1">
            <a:spLocks/>
          </p:cNvSpPr>
          <p:nvPr/>
        </p:nvSpPr>
        <p:spPr>
          <a:xfrm>
            <a:off x="3275654" y="1431029"/>
            <a:ext cx="2379750" cy="45531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sz="1700" b="1" dirty="0" smtClean="0">
                <a:solidFill>
                  <a:srgbClr val="002060"/>
                </a:solidFill>
                <a:latin typeface="Roboto Condensed" panose="020B0604020202020204" charset="0"/>
                <a:ea typeface="Roboto Condensed" panose="020B0604020202020204" charset="0"/>
                <a:cs typeface="Roboto Condensed" panose="020B0604020202020204" charset="0"/>
              </a:rPr>
              <a:t>Teorías estocásticas</a:t>
            </a:r>
            <a:endParaRPr lang="es-EC" sz="1700" b="1" dirty="0">
              <a:solidFill>
                <a:srgbClr val="002060"/>
              </a:solidFill>
              <a:latin typeface="Roboto Condensed" panose="020B0604020202020204" charset="0"/>
              <a:ea typeface="Roboto Condensed" panose="020B0604020202020204" charset="0"/>
              <a:cs typeface="Roboto Condensed" panose="020B0604020202020204" charset="0"/>
            </a:endParaRPr>
          </a:p>
        </p:txBody>
      </p:sp>
      <p:sp>
        <p:nvSpPr>
          <p:cNvPr id="25" name="Shape 284"/>
          <p:cNvSpPr txBox="1">
            <a:spLocks/>
          </p:cNvSpPr>
          <p:nvPr/>
        </p:nvSpPr>
        <p:spPr>
          <a:xfrm>
            <a:off x="5981950" y="2003906"/>
            <a:ext cx="2379750" cy="3981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Modelos de aprendizaje y selección</a:t>
            </a:r>
            <a:endParaRPr lang="es-EC" b="1" dirty="0">
              <a:solidFill>
                <a:srgbClr val="002060"/>
              </a:solidFill>
              <a:latin typeface="Roboto Condensed" panose="020B0604020202020204" charset="0"/>
              <a:ea typeface="Roboto Condensed" panose="020B0604020202020204" charset="0"/>
              <a:cs typeface="Roboto Condensed" panose="020B0604020202020204" charset="0"/>
            </a:endParaRPr>
          </a:p>
        </p:txBody>
      </p:sp>
      <p:sp>
        <p:nvSpPr>
          <p:cNvPr id="3" name="Rectángulo redondeado 2"/>
          <p:cNvSpPr/>
          <p:nvPr/>
        </p:nvSpPr>
        <p:spPr>
          <a:xfrm>
            <a:off x="3773394" y="3216454"/>
            <a:ext cx="1454227" cy="41901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err="1" smtClean="0">
                <a:solidFill>
                  <a:srgbClr val="263248"/>
                </a:solidFill>
                <a:latin typeface="Roboto Condensed"/>
                <a:ea typeface="Roboto Condensed"/>
                <a:cs typeface="Roboto Condensed"/>
                <a:sym typeface="Roboto Condensed"/>
              </a:rPr>
              <a:t>Champernowne</a:t>
            </a:r>
            <a:r>
              <a:rPr lang="es-MX" dirty="0" smtClean="0">
                <a:solidFill>
                  <a:srgbClr val="263248"/>
                </a:solidFill>
                <a:latin typeface="Roboto Condensed"/>
                <a:ea typeface="Roboto Condensed"/>
                <a:cs typeface="Roboto Condensed"/>
                <a:sym typeface="Roboto Condensed"/>
              </a:rPr>
              <a:t> </a:t>
            </a:r>
            <a:r>
              <a:rPr lang="es-MX" dirty="0">
                <a:solidFill>
                  <a:srgbClr val="263248"/>
                </a:solidFill>
                <a:latin typeface="Roboto Condensed"/>
                <a:ea typeface="Roboto Condensed"/>
                <a:cs typeface="Roboto Condensed"/>
                <a:sym typeface="Roboto Condensed"/>
              </a:rPr>
              <a:t>(1973)</a:t>
            </a:r>
          </a:p>
        </p:txBody>
      </p:sp>
      <p:sp>
        <p:nvSpPr>
          <p:cNvPr id="26" name="Rectángulo redondeado 25"/>
          <p:cNvSpPr/>
          <p:nvPr/>
        </p:nvSpPr>
        <p:spPr>
          <a:xfrm>
            <a:off x="3773394" y="2645264"/>
            <a:ext cx="1419247" cy="3947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dirty="0" err="1" smtClean="0">
                <a:solidFill>
                  <a:srgbClr val="263248"/>
                </a:solidFill>
                <a:latin typeface="Roboto Condensed"/>
                <a:ea typeface="Roboto Condensed"/>
                <a:cs typeface="Roboto Condensed"/>
                <a:sym typeface="Roboto Condensed"/>
              </a:rPr>
              <a:t>Kalecki</a:t>
            </a:r>
            <a:r>
              <a:rPr lang="es-MX" dirty="0" smtClean="0">
                <a:solidFill>
                  <a:srgbClr val="263248"/>
                </a:solidFill>
                <a:latin typeface="Roboto Condensed"/>
                <a:ea typeface="Roboto Condensed"/>
                <a:cs typeface="Roboto Condensed"/>
                <a:sym typeface="Roboto Condensed"/>
              </a:rPr>
              <a:t> </a:t>
            </a:r>
            <a:r>
              <a:rPr lang="es-MX" dirty="0">
                <a:solidFill>
                  <a:srgbClr val="263248"/>
                </a:solidFill>
                <a:latin typeface="Roboto Condensed"/>
                <a:ea typeface="Roboto Condensed"/>
                <a:cs typeface="Roboto Condensed"/>
                <a:sym typeface="Roboto Condensed"/>
              </a:rPr>
              <a:t>(1945</a:t>
            </a:r>
            <a:r>
              <a:rPr lang="es-MX" dirty="0" smtClean="0">
                <a:solidFill>
                  <a:srgbClr val="263248"/>
                </a:solidFill>
                <a:latin typeface="Roboto Condensed"/>
                <a:ea typeface="Roboto Condensed"/>
                <a:cs typeface="Roboto Condensed"/>
                <a:sym typeface="Roboto Condensed"/>
              </a:rPr>
              <a:t>)</a:t>
            </a:r>
            <a:endParaRPr lang="es-MX" dirty="0">
              <a:solidFill>
                <a:srgbClr val="263248"/>
              </a:solidFill>
              <a:latin typeface="Roboto Condensed"/>
              <a:ea typeface="Roboto Condensed"/>
              <a:cs typeface="Roboto Condensed"/>
              <a:sym typeface="Roboto Condensed"/>
            </a:endParaRPr>
          </a:p>
        </p:txBody>
      </p:sp>
      <p:sp>
        <p:nvSpPr>
          <p:cNvPr id="27" name="Rectángulo redondeado 26"/>
          <p:cNvSpPr/>
          <p:nvPr/>
        </p:nvSpPr>
        <p:spPr>
          <a:xfrm>
            <a:off x="3760928" y="2042959"/>
            <a:ext cx="1443109" cy="44568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smtClean="0">
                <a:solidFill>
                  <a:srgbClr val="263248"/>
                </a:solidFill>
                <a:latin typeface="Roboto Condensed"/>
                <a:ea typeface="Roboto Condensed"/>
                <a:cs typeface="Roboto Condensed"/>
                <a:sym typeface="Roboto Condensed"/>
              </a:rPr>
              <a:t>Ley </a:t>
            </a:r>
            <a:r>
              <a:rPr lang="es-MX" dirty="0">
                <a:solidFill>
                  <a:srgbClr val="263248"/>
                </a:solidFill>
                <a:latin typeface="Roboto Condensed"/>
                <a:ea typeface="Roboto Condensed"/>
                <a:cs typeface="Roboto Condensed"/>
                <a:sym typeface="Roboto Condensed"/>
              </a:rPr>
              <a:t>de Gibrat (1931</a:t>
            </a:r>
            <a:r>
              <a:rPr lang="es-MX" dirty="0" smtClean="0">
                <a:solidFill>
                  <a:srgbClr val="263248"/>
                </a:solidFill>
                <a:latin typeface="Roboto Condensed"/>
                <a:ea typeface="Roboto Condensed"/>
                <a:cs typeface="Roboto Condensed"/>
                <a:sym typeface="Roboto Condensed"/>
              </a:rPr>
              <a:t>)</a:t>
            </a:r>
            <a:endParaRPr lang="es-MX" dirty="0">
              <a:solidFill>
                <a:srgbClr val="263248"/>
              </a:solidFill>
              <a:latin typeface="Roboto Condensed"/>
              <a:ea typeface="Roboto Condensed"/>
              <a:cs typeface="Roboto Condensed"/>
              <a:sym typeface="Roboto Condensed"/>
            </a:endParaRPr>
          </a:p>
        </p:txBody>
      </p:sp>
      <p:sp>
        <p:nvSpPr>
          <p:cNvPr id="29" name="Rectángulo redondeado 28"/>
          <p:cNvSpPr/>
          <p:nvPr/>
        </p:nvSpPr>
        <p:spPr>
          <a:xfrm>
            <a:off x="1050384" y="3645964"/>
            <a:ext cx="1419247" cy="3947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smtClean="0">
                <a:solidFill>
                  <a:srgbClr val="263248"/>
                </a:solidFill>
                <a:latin typeface="Roboto Condensed"/>
                <a:ea typeface="Roboto Condensed"/>
                <a:cs typeface="Roboto Condensed"/>
                <a:sym typeface="Roboto Condensed"/>
              </a:rPr>
              <a:t>Enfoque dinámico</a:t>
            </a:r>
            <a:endParaRPr lang="es-MX" dirty="0">
              <a:solidFill>
                <a:srgbClr val="263248"/>
              </a:solidFill>
              <a:latin typeface="Roboto Condensed"/>
              <a:ea typeface="Roboto Condensed"/>
              <a:cs typeface="Roboto Condensed"/>
              <a:sym typeface="Roboto Condensed"/>
            </a:endParaRPr>
          </a:p>
        </p:txBody>
      </p:sp>
      <p:sp>
        <p:nvSpPr>
          <p:cNvPr id="30" name="Rectángulo redondeado 29"/>
          <p:cNvSpPr/>
          <p:nvPr/>
        </p:nvSpPr>
        <p:spPr>
          <a:xfrm>
            <a:off x="1037918" y="3043659"/>
            <a:ext cx="1443109" cy="4456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smtClean="0">
                <a:solidFill>
                  <a:srgbClr val="263248"/>
                </a:solidFill>
                <a:latin typeface="Roboto Condensed"/>
                <a:ea typeface="Roboto Condensed"/>
                <a:cs typeface="Roboto Condensed"/>
                <a:sym typeface="Roboto Condensed"/>
              </a:rPr>
              <a:t>Enfoque estocástico</a:t>
            </a:r>
            <a:endParaRPr lang="es-MX" dirty="0">
              <a:solidFill>
                <a:srgbClr val="263248"/>
              </a:solidFill>
              <a:latin typeface="Roboto Condensed"/>
              <a:ea typeface="Roboto Condensed"/>
              <a:cs typeface="Roboto Condensed"/>
              <a:sym typeface="Roboto Condensed"/>
            </a:endParaRPr>
          </a:p>
        </p:txBody>
      </p:sp>
      <p:sp>
        <p:nvSpPr>
          <p:cNvPr id="31" name="Rectángulo redondeado 30"/>
          <p:cNvSpPr/>
          <p:nvPr/>
        </p:nvSpPr>
        <p:spPr>
          <a:xfrm>
            <a:off x="6291140" y="3855286"/>
            <a:ext cx="1949474" cy="4592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a:solidFill>
                  <a:srgbClr val="263248"/>
                </a:solidFill>
                <a:latin typeface="Roboto Condensed"/>
                <a:ea typeface="Roboto Condensed"/>
                <a:cs typeface="Roboto Condensed"/>
                <a:sym typeface="Roboto Condensed"/>
              </a:rPr>
              <a:t>Enfoque de aprendizaje </a:t>
            </a:r>
            <a:r>
              <a:rPr lang="es-MX" dirty="0" smtClean="0">
                <a:solidFill>
                  <a:srgbClr val="263248"/>
                </a:solidFill>
                <a:latin typeface="Roboto Condensed"/>
                <a:ea typeface="Roboto Condensed"/>
                <a:cs typeface="Roboto Condensed"/>
                <a:sym typeface="Roboto Condensed"/>
              </a:rPr>
              <a:t>activo</a:t>
            </a:r>
            <a:endParaRPr lang="es-MX" dirty="0">
              <a:solidFill>
                <a:srgbClr val="263248"/>
              </a:solidFill>
              <a:latin typeface="Roboto Condensed"/>
              <a:ea typeface="Roboto Condensed"/>
              <a:cs typeface="Roboto Condensed"/>
              <a:sym typeface="Roboto Condensed"/>
            </a:endParaRPr>
          </a:p>
        </p:txBody>
      </p:sp>
      <p:sp>
        <p:nvSpPr>
          <p:cNvPr id="32" name="Rectángulo redondeado 31"/>
          <p:cNvSpPr/>
          <p:nvPr/>
        </p:nvSpPr>
        <p:spPr>
          <a:xfrm>
            <a:off x="6291140" y="3251144"/>
            <a:ext cx="1949474" cy="44568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smtClean="0">
                <a:solidFill>
                  <a:srgbClr val="263248"/>
                </a:solidFill>
                <a:latin typeface="Roboto Condensed"/>
                <a:ea typeface="Roboto Condensed"/>
                <a:cs typeface="Roboto Condensed"/>
                <a:sym typeface="Roboto Condensed"/>
              </a:rPr>
              <a:t>Enfoque de aprendizaje pasivo</a:t>
            </a:r>
            <a:endParaRPr lang="es-MX" dirty="0">
              <a:solidFill>
                <a:srgbClr val="263248"/>
              </a:solidFill>
              <a:latin typeface="Roboto Condensed"/>
              <a:ea typeface="Roboto Condensed"/>
              <a:cs typeface="Roboto Condensed"/>
              <a:sym typeface="Roboto Condensed"/>
            </a:endParaRPr>
          </a:p>
        </p:txBody>
      </p:sp>
      <p:sp>
        <p:nvSpPr>
          <p:cNvPr id="4" name="Cheurón 3"/>
          <p:cNvSpPr/>
          <p:nvPr/>
        </p:nvSpPr>
        <p:spPr>
          <a:xfrm rot="5400000">
            <a:off x="1456689" y="2502128"/>
            <a:ext cx="424731" cy="39777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sp>
        <p:nvSpPr>
          <p:cNvPr id="33" name="Cheurón 32"/>
          <p:cNvSpPr/>
          <p:nvPr/>
        </p:nvSpPr>
        <p:spPr>
          <a:xfrm rot="5400000">
            <a:off x="6999180" y="2736527"/>
            <a:ext cx="424731" cy="39777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cxnSp>
        <p:nvCxnSpPr>
          <p:cNvPr id="6" name="Conector angular 5"/>
          <p:cNvCxnSpPr>
            <a:stCxn id="23" idx="0"/>
          </p:cNvCxnSpPr>
          <p:nvPr/>
        </p:nvCxnSpPr>
        <p:spPr>
          <a:xfrm rot="5400000" flipH="1" flipV="1">
            <a:off x="2472565" y="1006159"/>
            <a:ext cx="340357" cy="1699206"/>
          </a:xfrm>
          <a:prstGeom prst="bentConnector2">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ector angular 8"/>
          <p:cNvCxnSpPr/>
          <p:nvPr/>
        </p:nvCxnSpPr>
        <p:spPr>
          <a:xfrm>
            <a:off x="5638446" y="1685583"/>
            <a:ext cx="1516421" cy="428871"/>
          </a:xfrm>
          <a:prstGeom prst="bentConnector2">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87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 grpId="0" animBg="1"/>
      <p:bldP spid="26" grpId="0" animBg="1"/>
      <p:bldP spid="27" grpId="0" animBg="1"/>
      <p:bldP spid="27" grpId="1" animBg="1"/>
      <p:bldP spid="29" grpId="0" animBg="1"/>
      <p:bldP spid="30" grpId="0" animBg="1"/>
      <p:bldP spid="31" grpId="0" animBg="1"/>
      <p:bldP spid="32" grpId="0" animBg="1"/>
      <p:bldP spid="4"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253" y="379626"/>
            <a:ext cx="5258400" cy="766200"/>
          </a:xfrm>
        </p:spPr>
        <p:txBody>
          <a:bodyPr/>
          <a:lstStyle/>
          <a:p>
            <a:r>
              <a:rPr lang="es-ES" sz="2200" dirty="0" smtClean="0"/>
              <a:t>LEY DE GIBRAT</a:t>
            </a:r>
            <a:endParaRPr lang="es-ES" sz="2200"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12</a:t>
            </a:fld>
            <a:endParaRPr lang="es-ES"/>
          </a:p>
        </p:txBody>
      </p:sp>
      <p:grpSp>
        <p:nvGrpSpPr>
          <p:cNvPr id="7" name="Grupo 6"/>
          <p:cNvGrpSpPr/>
          <p:nvPr/>
        </p:nvGrpSpPr>
        <p:grpSpPr>
          <a:xfrm>
            <a:off x="80504" y="1153369"/>
            <a:ext cx="6552207" cy="3780525"/>
            <a:chOff x="-66114" y="-2041"/>
            <a:chExt cx="6882092" cy="5337311"/>
          </a:xfrm>
        </p:grpSpPr>
        <p:sp>
          <p:nvSpPr>
            <p:cNvPr id="8" name="77 Elipse"/>
            <p:cNvSpPr/>
            <p:nvPr/>
          </p:nvSpPr>
          <p:spPr>
            <a:xfrm>
              <a:off x="1247775" y="1123950"/>
              <a:ext cx="4215765" cy="3264749"/>
            </a:xfrm>
            <a:prstGeom prst="ellipse">
              <a:avLst/>
            </a:prstGeom>
            <a:ln w="19050">
              <a:solidFill>
                <a:schemeClr val="accent6">
                  <a:lumMod val="50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9" name="82 Elipse"/>
            <p:cNvSpPr/>
            <p:nvPr/>
          </p:nvSpPr>
          <p:spPr>
            <a:xfrm>
              <a:off x="2743199" y="2019300"/>
              <a:ext cx="1312544" cy="70612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800"/>
                </a:spcAft>
              </a:pPr>
              <a:r>
                <a:rPr lang="es-ES" sz="1200" b="1" dirty="0">
                  <a:effectLst/>
                  <a:latin typeface="Roboto Condensed" panose="020B0604020202020204" charset="0"/>
                  <a:ea typeface="Roboto Condensed" panose="020B0604020202020204" charset="0"/>
                  <a:cs typeface="Roboto Condensed" panose="020B0604020202020204" charset="0"/>
                </a:rPr>
                <a:t>LEY DE GIBRAT</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10" name="92 Rectángulo redondeado"/>
            <p:cNvSpPr/>
            <p:nvPr/>
          </p:nvSpPr>
          <p:spPr>
            <a:xfrm>
              <a:off x="2619375" y="1314450"/>
              <a:ext cx="1445895" cy="57213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a:solidFill>
                    <a:srgbClr val="000000"/>
                  </a:solidFill>
                  <a:effectLst/>
                  <a:latin typeface="Roboto Condensed" panose="020B0604020202020204" charset="0"/>
                  <a:ea typeface="Roboto Condensed" panose="020B0604020202020204" charset="0"/>
                  <a:cs typeface="Roboto Condensed" panose="020B0604020202020204" charset="0"/>
                </a:rPr>
                <a:t>Teoría económica estocástica.</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11" name="95 Rectángulo redondeado"/>
            <p:cNvSpPr/>
            <p:nvPr/>
          </p:nvSpPr>
          <p:spPr>
            <a:xfrm>
              <a:off x="1362075" y="2581275"/>
              <a:ext cx="1445895" cy="57213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a:solidFill>
                    <a:srgbClr val="000000"/>
                  </a:solidFill>
                  <a:effectLst/>
                  <a:latin typeface="Roboto Condensed" panose="020B0604020202020204" charset="0"/>
                  <a:ea typeface="Roboto Condensed" panose="020B0604020202020204" charset="0"/>
                  <a:cs typeface="Roboto Condensed" panose="020B0604020202020204" charset="0"/>
                </a:rPr>
                <a:t>La probabilidad de crecimiento es igual para todas las </a:t>
              </a:r>
              <a:r>
                <a:rPr lang="es-ES" sz="900" dirty="0" smtClean="0">
                  <a:solidFill>
                    <a:srgbClr val="000000"/>
                  </a:solidFill>
                  <a:effectLst/>
                  <a:latin typeface="Roboto Condensed" panose="020B0604020202020204" charset="0"/>
                  <a:ea typeface="Roboto Condensed" panose="020B0604020202020204" charset="0"/>
                  <a:cs typeface="Roboto Condensed" panose="020B0604020202020204" charset="0"/>
                </a:rPr>
                <a:t>empresas.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12" name="57 Flecha a la derecha con bandas"/>
            <p:cNvSpPr/>
            <p:nvPr/>
          </p:nvSpPr>
          <p:spPr>
            <a:xfrm rot="18666296">
              <a:off x="1743075" y="1838325"/>
              <a:ext cx="679499" cy="273050"/>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13" name="58 Flecha a la derecha con bandas"/>
            <p:cNvSpPr/>
            <p:nvPr/>
          </p:nvSpPr>
          <p:spPr>
            <a:xfrm rot="3408131">
              <a:off x="4305300" y="1857375"/>
              <a:ext cx="693371" cy="273050"/>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14" name="78 Rectángulo"/>
            <p:cNvSpPr/>
            <p:nvPr/>
          </p:nvSpPr>
          <p:spPr>
            <a:xfrm>
              <a:off x="152400" y="752475"/>
              <a:ext cx="1579245" cy="863600"/>
            </a:xfrm>
            <a:prstGeom prst="rect">
              <a:avLst/>
            </a:prstGeom>
            <a:solidFill>
              <a:schemeClr val="accent3">
                <a:lumMod val="40000"/>
                <a:lumOff val="6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800"/>
                </a:spcAft>
              </a:pP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Todas las empresas tienen la misma probabilidad de crecimiento.</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15" name="89 Rectángulo"/>
            <p:cNvSpPr/>
            <p:nvPr/>
          </p:nvSpPr>
          <p:spPr>
            <a:xfrm>
              <a:off x="-66114" y="3715385"/>
              <a:ext cx="1731084" cy="1063840"/>
            </a:xfrm>
            <a:prstGeom prst="rect">
              <a:avLst/>
            </a:prstGeom>
            <a:solidFill>
              <a:schemeClr val="bg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800"/>
                </a:spcAft>
              </a:pPr>
              <a:endParaRPr lang="es-ES" sz="1000" dirty="0" smtClean="0">
                <a:solidFill>
                  <a:srgbClr val="000000"/>
                </a:solidFill>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800"/>
                </a:spcAft>
              </a:pPr>
              <a:r>
                <a:rPr lang="es-ES" sz="1000" dirty="0" smtClean="0">
                  <a:solidFill>
                    <a:srgbClr val="000000"/>
                  </a:solidFill>
                  <a:effectLst/>
                  <a:latin typeface="Roboto Condensed" panose="020B0604020202020204" charset="0"/>
                  <a:ea typeface="Roboto Condensed" panose="020B0604020202020204" charset="0"/>
                  <a:cs typeface="Roboto Condensed" panose="020B0604020202020204" charset="0"/>
                </a:rPr>
                <a:t>Explica </a:t>
              </a: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el comportamiento de las empresas usando distribuciones estadísticas conocidas.</a:t>
              </a:r>
              <a:endParaRPr lang="es-ES" dirty="0">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600"/>
                </a:spcAft>
              </a:pP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 </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16" name="62 Flecha doblada"/>
            <p:cNvSpPr/>
            <p:nvPr/>
          </p:nvSpPr>
          <p:spPr>
            <a:xfrm>
              <a:off x="561975" y="0"/>
              <a:ext cx="1198245" cy="620395"/>
            </a:xfrm>
            <a:prstGeom prst="bentArrow">
              <a:avLst>
                <a:gd name="adj1" fmla="val 25000"/>
                <a:gd name="adj2" fmla="val 27871"/>
                <a:gd name="adj3" fmla="val 25000"/>
                <a:gd name="adj4" fmla="val 4375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17" name="76 Flecha doblada"/>
            <p:cNvSpPr/>
            <p:nvPr/>
          </p:nvSpPr>
          <p:spPr>
            <a:xfrm flipH="1">
              <a:off x="4953000" y="133350"/>
              <a:ext cx="1282065" cy="600075"/>
            </a:xfrm>
            <a:prstGeom prst="ben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18" name="38 Rectángulo"/>
            <p:cNvSpPr/>
            <p:nvPr/>
          </p:nvSpPr>
          <p:spPr>
            <a:xfrm>
              <a:off x="5086349" y="620394"/>
              <a:ext cx="1624966" cy="1090931"/>
            </a:xfrm>
            <a:prstGeom prst="rect">
              <a:avLst/>
            </a:prstGeom>
            <a:solidFill>
              <a:schemeClr val="accent3">
                <a:lumMod val="40000"/>
                <a:lumOff val="6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800"/>
                </a:spcAft>
              </a:pPr>
              <a:endParaRPr lang="es-ES" sz="1000" dirty="0" smtClean="0">
                <a:solidFill>
                  <a:srgbClr val="000000"/>
                </a:solidFill>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800"/>
                </a:spcAft>
              </a:pPr>
              <a:r>
                <a:rPr lang="es-ES" sz="1000" dirty="0" smtClean="0">
                  <a:solidFill>
                    <a:srgbClr val="000000"/>
                  </a:solidFill>
                  <a:effectLst/>
                  <a:latin typeface="Roboto Condensed" panose="020B0604020202020204" charset="0"/>
                  <a:ea typeface="Roboto Condensed" panose="020B0604020202020204" charset="0"/>
                  <a:cs typeface="Roboto Condensed" panose="020B0604020202020204" charset="0"/>
                </a:rPr>
                <a:t>El </a:t>
              </a: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crecimiento de la empresa es un proceso aleatorio independiente de su tamaño inicial.</a:t>
              </a:r>
              <a:endParaRPr lang="es-ES" dirty="0">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600"/>
                </a:spcAft>
              </a:pP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 </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19" name="56 Rectángulo"/>
            <p:cNvSpPr/>
            <p:nvPr/>
          </p:nvSpPr>
          <p:spPr>
            <a:xfrm>
              <a:off x="5086349" y="3715385"/>
              <a:ext cx="1729629" cy="1063840"/>
            </a:xfrm>
            <a:prstGeom prst="rect">
              <a:avLst/>
            </a:prstGeom>
            <a:solidFill>
              <a:schemeClr val="bg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800"/>
                </a:spcAft>
              </a:pPr>
              <a:endParaRPr lang="es-ES" sz="1000" dirty="0" smtClean="0">
                <a:solidFill>
                  <a:srgbClr val="000000"/>
                </a:solidFill>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800"/>
                </a:spcAft>
              </a:pPr>
              <a:endParaRPr lang="es-ES" sz="1000" dirty="0">
                <a:solidFill>
                  <a:srgbClr val="000000"/>
                </a:solidFill>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800"/>
                </a:spcAft>
              </a:pPr>
              <a:r>
                <a:rPr lang="es-ES" sz="1000" dirty="0" smtClean="0">
                  <a:solidFill>
                    <a:srgbClr val="000000"/>
                  </a:solidFill>
                  <a:effectLst/>
                  <a:latin typeface="Roboto Condensed" panose="020B0604020202020204" charset="0"/>
                  <a:ea typeface="Roboto Condensed" panose="020B0604020202020204" charset="0"/>
                  <a:cs typeface="Roboto Condensed" panose="020B0604020202020204" charset="0"/>
                </a:rPr>
                <a:t>Facilita </a:t>
              </a: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el establecimiento de hipótesis contrastables / Permite incorporar variables de carácter explicativo</a:t>
              </a:r>
              <a:endParaRPr lang="es-ES" dirty="0">
                <a:effectLst/>
                <a:latin typeface="Roboto Condensed" panose="020B0604020202020204" charset="0"/>
                <a:ea typeface="Roboto Condensed" panose="020B0604020202020204" charset="0"/>
                <a:cs typeface="Roboto Condensed" panose="020B0604020202020204" charset="0"/>
              </a:endParaRPr>
            </a:p>
            <a:p>
              <a:pPr indent="180340" algn="just">
                <a:spcBef>
                  <a:spcPts val="600"/>
                </a:spcBef>
                <a:spcAft>
                  <a:spcPts val="600"/>
                </a:spcAft>
              </a:pP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 </a:t>
              </a:r>
              <a:endParaRPr lang="es-ES" dirty="0">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600"/>
                </a:spcAft>
              </a:pPr>
              <a:r>
                <a:rPr lang="es-ES" sz="1000" dirty="0">
                  <a:solidFill>
                    <a:srgbClr val="000000"/>
                  </a:solidFill>
                  <a:effectLst/>
                  <a:latin typeface="Roboto Condensed" panose="020B0604020202020204" charset="0"/>
                  <a:ea typeface="Roboto Condensed" panose="020B0604020202020204" charset="0"/>
                  <a:cs typeface="Roboto Condensed" panose="020B0604020202020204" charset="0"/>
                </a:rPr>
                <a:t> </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20" name="61 Rectángulo redondeado"/>
            <p:cNvSpPr/>
            <p:nvPr/>
          </p:nvSpPr>
          <p:spPr>
            <a:xfrm>
              <a:off x="2558320" y="-2041"/>
              <a:ext cx="1828637" cy="391886"/>
            </a:xfrm>
            <a:prstGeom prst="roundRect">
              <a:avLst/>
            </a:prstGeom>
            <a:solidFill>
              <a:schemeClr val="accent3">
                <a:lumMod val="60000"/>
                <a:lumOff val="4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800"/>
                </a:spcAft>
              </a:pPr>
              <a:r>
                <a:rPr lang="es-ES" b="1" dirty="0">
                  <a:solidFill>
                    <a:srgbClr val="000000"/>
                  </a:solidFill>
                  <a:effectLst/>
                  <a:latin typeface="Roboto Condensed" panose="020B0604020202020204" charset="0"/>
                  <a:ea typeface="Roboto Condensed" panose="020B0604020202020204" charset="0"/>
                  <a:cs typeface="Roboto Condensed" panose="020B0604020202020204" charset="0"/>
                </a:rPr>
                <a:t>POSTULADOS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21" name="63 Rectángulo redondeado"/>
            <p:cNvSpPr/>
            <p:nvPr/>
          </p:nvSpPr>
          <p:spPr>
            <a:xfrm>
              <a:off x="2717941" y="4943475"/>
              <a:ext cx="1509395" cy="391795"/>
            </a:xfrm>
            <a:prstGeom prst="roundRect">
              <a:avLst/>
            </a:prstGeom>
            <a:solidFill>
              <a:schemeClr val="bg1">
                <a:lumMod val="6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800"/>
                </a:spcAft>
              </a:pPr>
              <a:r>
                <a:rPr lang="es-ES" b="1" dirty="0">
                  <a:solidFill>
                    <a:srgbClr val="000000"/>
                  </a:solidFill>
                  <a:effectLst/>
                  <a:latin typeface="Roboto Condensed" panose="020B0604020202020204" charset="0"/>
                  <a:ea typeface="Roboto Condensed" panose="020B0604020202020204" charset="0"/>
                  <a:cs typeface="Roboto Condensed" panose="020B0604020202020204" charset="0"/>
                </a:rPr>
                <a:t>VENTAJAS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22" name="95 Rectángulo redondeado"/>
            <p:cNvSpPr/>
            <p:nvPr/>
          </p:nvSpPr>
          <p:spPr>
            <a:xfrm>
              <a:off x="3943350" y="2571750"/>
              <a:ext cx="1445895" cy="57213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a:solidFill>
                    <a:srgbClr val="000000"/>
                  </a:solidFill>
                  <a:effectLst/>
                  <a:latin typeface="Roboto Condensed" panose="020B0604020202020204" charset="0"/>
                  <a:ea typeface="Roboto Condensed" panose="020B0604020202020204" charset="0"/>
                  <a:cs typeface="Roboto Condensed" panose="020B0604020202020204" charset="0"/>
                </a:rPr>
                <a:t>Explica la relación tamaño-crecimiento en las empresas.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23" name="65 Flecha doblada hacia arriba"/>
            <p:cNvSpPr/>
            <p:nvPr/>
          </p:nvSpPr>
          <p:spPr>
            <a:xfrm rot="5400000">
              <a:off x="1114735" y="4373152"/>
              <a:ext cx="494680" cy="1306830"/>
            </a:xfrm>
            <a:prstGeom prst="ben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24" name="66 Flecha doblada hacia arriba"/>
            <p:cNvSpPr/>
            <p:nvPr/>
          </p:nvSpPr>
          <p:spPr>
            <a:xfrm rot="5400000" flipV="1">
              <a:off x="5208936" y="4418361"/>
              <a:ext cx="536811" cy="1258539"/>
            </a:xfrm>
            <a:prstGeom prst="ben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25" name="95 Rectángulo redondeado"/>
            <p:cNvSpPr/>
            <p:nvPr/>
          </p:nvSpPr>
          <p:spPr>
            <a:xfrm>
              <a:off x="2628718" y="3400422"/>
              <a:ext cx="1718300" cy="78586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endParaRPr lang="es-ES" sz="900" dirty="0" smtClean="0">
                <a:solidFill>
                  <a:srgbClr val="000000"/>
                </a:solidFill>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600"/>
                </a:spcAft>
              </a:pPr>
              <a:r>
                <a:rPr lang="es-ES" sz="900" dirty="0" smtClean="0">
                  <a:solidFill>
                    <a:srgbClr val="000000"/>
                  </a:solidFill>
                  <a:effectLst/>
                  <a:latin typeface="Roboto Condensed" panose="020B0604020202020204" charset="0"/>
                  <a:ea typeface="Roboto Condensed" panose="020B0604020202020204" charset="0"/>
                  <a:cs typeface="Roboto Condensed" panose="020B0604020202020204" charset="0"/>
                </a:rPr>
                <a:t>Considera </a:t>
              </a:r>
              <a:r>
                <a:rPr lang="es-ES" sz="900" dirty="0">
                  <a:solidFill>
                    <a:srgbClr val="000000"/>
                  </a:solidFill>
                  <a:effectLst/>
                  <a:latin typeface="Roboto Condensed" panose="020B0604020202020204" charset="0"/>
                  <a:ea typeface="Roboto Condensed" panose="020B0604020202020204" charset="0"/>
                  <a:cs typeface="Roboto Condensed" panose="020B0604020202020204" charset="0"/>
                </a:rPr>
                <a:t>que el tamaño está determinado por shocks de crecimiento anteriores.</a:t>
              </a:r>
              <a:endParaRPr lang="es-ES" dirty="0">
                <a:effectLst/>
                <a:latin typeface="Roboto Condensed" panose="020B0604020202020204" charset="0"/>
                <a:ea typeface="Roboto Condensed" panose="020B0604020202020204" charset="0"/>
                <a:cs typeface="Roboto Condensed" panose="020B0604020202020204" charset="0"/>
              </a:endParaRPr>
            </a:p>
            <a:p>
              <a:pPr indent="180340" algn="ctr">
                <a:spcBef>
                  <a:spcPts val="600"/>
                </a:spcBef>
                <a:spcAft>
                  <a:spcPts val="600"/>
                </a:spcAft>
              </a:pPr>
              <a:r>
                <a:rPr lang="es-ES" sz="900" dirty="0">
                  <a:solidFill>
                    <a:srgbClr val="000000"/>
                  </a:solidFill>
                  <a:effectLst/>
                  <a:latin typeface="Roboto Condensed" panose="020B0604020202020204" charset="0"/>
                  <a:ea typeface="Roboto Condensed" panose="020B0604020202020204" charset="0"/>
                  <a:cs typeface="Roboto Condensed" panose="020B0604020202020204" charset="0"/>
                </a:rPr>
                <a:t> </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26" name="58 Flecha a la derecha con bandas"/>
            <p:cNvSpPr/>
            <p:nvPr/>
          </p:nvSpPr>
          <p:spPr>
            <a:xfrm rot="8100834">
              <a:off x="4448175" y="3429000"/>
              <a:ext cx="587776" cy="273050"/>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27" name="58 Flecha a la derecha con bandas"/>
            <p:cNvSpPr/>
            <p:nvPr/>
          </p:nvSpPr>
          <p:spPr>
            <a:xfrm rot="13157156">
              <a:off x="1885950" y="3419475"/>
              <a:ext cx="587776" cy="273050"/>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grpSp>
      <p:grpSp>
        <p:nvGrpSpPr>
          <p:cNvPr id="28" name="Shape 901"/>
          <p:cNvGrpSpPr/>
          <p:nvPr/>
        </p:nvGrpSpPr>
        <p:grpSpPr>
          <a:xfrm>
            <a:off x="7926188" y="337245"/>
            <a:ext cx="587106" cy="754158"/>
            <a:chOff x="6718575" y="2318625"/>
            <a:chExt cx="256950" cy="407375"/>
          </a:xfrm>
        </p:grpSpPr>
        <p:sp>
          <p:nvSpPr>
            <p:cNvPr id="29"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 name="Shape 325"/>
          <p:cNvGrpSpPr/>
          <p:nvPr/>
        </p:nvGrpSpPr>
        <p:grpSpPr>
          <a:xfrm>
            <a:off x="263101" y="580106"/>
            <a:ext cx="407743" cy="391135"/>
            <a:chOff x="5233525" y="4954450"/>
            <a:chExt cx="538275" cy="516350"/>
          </a:xfrm>
        </p:grpSpPr>
        <p:sp>
          <p:nvSpPr>
            <p:cNvPr id="38" name="Shape 32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2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32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32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33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33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33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33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33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33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33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 name="Shape 420"/>
          <p:cNvGrpSpPr/>
          <p:nvPr/>
        </p:nvGrpSpPr>
        <p:grpSpPr>
          <a:xfrm rot="10800000">
            <a:off x="80503" y="2436548"/>
            <a:ext cx="2494982" cy="931350"/>
            <a:chOff x="185742" y="1697030"/>
            <a:chExt cx="5165698" cy="1658130"/>
          </a:xfrm>
        </p:grpSpPr>
        <p:sp>
          <p:nvSpPr>
            <p:cNvPr id="50" name="Shape 421"/>
            <p:cNvSpPr/>
            <p:nvPr/>
          </p:nvSpPr>
          <p:spPr>
            <a:xfrm rot="10800000" flipH="1">
              <a:off x="1426312" y="1697030"/>
              <a:ext cx="2693400" cy="12438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b="1" dirty="0" smtClean="0">
                  <a:solidFill>
                    <a:schemeClr val="tx1"/>
                  </a:solidFill>
                  <a:latin typeface="Roboto Condensed"/>
                  <a:ea typeface="Roboto Condensed"/>
                  <a:cs typeface="Roboto Condensed"/>
                  <a:sym typeface="Roboto Condensed"/>
                </a:rPr>
                <a:t>Interpretación de resultados</a:t>
              </a:r>
              <a:endParaRPr b="1" dirty="0">
                <a:solidFill>
                  <a:schemeClr val="tx1"/>
                </a:solidFill>
                <a:latin typeface="Roboto Condensed"/>
                <a:ea typeface="Roboto Condensed"/>
                <a:cs typeface="Roboto Condensed"/>
                <a:sym typeface="Roboto Condensed"/>
              </a:endParaRPr>
            </a:p>
          </p:txBody>
        </p:sp>
        <p:sp>
          <p:nvSpPr>
            <p:cNvPr id="51" name="Shape 422"/>
            <p:cNvSpPr/>
            <p:nvPr/>
          </p:nvSpPr>
          <p:spPr>
            <a:xfrm rot="10800000" flipH="1">
              <a:off x="4107640" y="1697043"/>
              <a:ext cx="1243800" cy="1243800"/>
            </a:xfrm>
            <a:prstGeom prst="rtTriangle">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263248"/>
                </a:solidFill>
                <a:latin typeface="Roboto Condensed"/>
                <a:ea typeface="Roboto Condensed"/>
                <a:cs typeface="Roboto Condensed"/>
                <a:sym typeface="Roboto Condensed"/>
              </a:endParaRPr>
            </a:p>
          </p:txBody>
        </p:sp>
        <p:sp>
          <p:nvSpPr>
            <p:cNvPr id="52" name="Shape 423"/>
            <p:cNvSpPr/>
            <p:nvPr/>
          </p:nvSpPr>
          <p:spPr>
            <a:xfrm flipH="1">
              <a:off x="185742" y="1697043"/>
              <a:ext cx="1243800" cy="1243800"/>
            </a:xfrm>
            <a:prstGeom prst="rtTriangle">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263248"/>
                </a:solidFill>
                <a:latin typeface="Roboto Condensed"/>
                <a:ea typeface="Roboto Condensed"/>
                <a:cs typeface="Roboto Condensed"/>
                <a:sym typeface="Roboto Condensed"/>
              </a:endParaRPr>
            </a:p>
          </p:txBody>
        </p:sp>
        <p:sp>
          <p:nvSpPr>
            <p:cNvPr id="53" name="Shape 424"/>
            <p:cNvSpPr/>
            <p:nvPr/>
          </p:nvSpPr>
          <p:spPr>
            <a:xfrm rot="10800000">
              <a:off x="185748" y="2940860"/>
              <a:ext cx="1243800" cy="414300"/>
            </a:xfrm>
            <a:prstGeom prst="triangle">
              <a:avLst>
                <a:gd name="adj" fmla="val 0"/>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263248"/>
                </a:solidFill>
                <a:latin typeface="Roboto Condensed"/>
                <a:ea typeface="Roboto Condensed"/>
                <a:cs typeface="Roboto Condensed"/>
                <a:sym typeface="Roboto Condensed"/>
              </a:endParaRPr>
            </a:p>
          </p:txBody>
        </p:sp>
      </p:grpSp>
      <p:grpSp>
        <p:nvGrpSpPr>
          <p:cNvPr id="54" name="Shape 420"/>
          <p:cNvGrpSpPr/>
          <p:nvPr/>
        </p:nvGrpSpPr>
        <p:grpSpPr>
          <a:xfrm rot="10800000">
            <a:off x="2764225" y="1399287"/>
            <a:ext cx="1972910" cy="645162"/>
            <a:chOff x="185742" y="1697030"/>
            <a:chExt cx="5165698" cy="1658130"/>
          </a:xfrm>
        </p:grpSpPr>
        <p:sp>
          <p:nvSpPr>
            <p:cNvPr id="55" name="Shape 421"/>
            <p:cNvSpPr/>
            <p:nvPr/>
          </p:nvSpPr>
          <p:spPr>
            <a:xfrm rot="10800000" flipH="1">
              <a:off x="1426312" y="1697030"/>
              <a:ext cx="2693400" cy="1243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lvl="0" algn="ctr"/>
              <a:r>
                <a:rPr lang="es-ES" sz="1200" b="1" dirty="0" smtClean="0">
                  <a:solidFill>
                    <a:srgbClr val="002060"/>
                  </a:solidFill>
                </a:rPr>
                <a:t>β = 0</a:t>
              </a:r>
              <a:endParaRPr sz="1200" b="1" dirty="0">
                <a:solidFill>
                  <a:srgbClr val="002060"/>
                </a:solidFill>
                <a:latin typeface="Roboto Condensed"/>
                <a:ea typeface="Roboto Condensed"/>
                <a:cs typeface="Roboto Condensed"/>
                <a:sym typeface="Roboto Condensed"/>
              </a:endParaRPr>
            </a:p>
          </p:txBody>
        </p:sp>
        <p:sp>
          <p:nvSpPr>
            <p:cNvPr id="56" name="Shape 422"/>
            <p:cNvSpPr/>
            <p:nvPr/>
          </p:nvSpPr>
          <p:spPr>
            <a:xfrm rot="10800000" flipH="1">
              <a:off x="4107640"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sp>
          <p:nvSpPr>
            <p:cNvPr id="57" name="Shape 423"/>
            <p:cNvSpPr/>
            <p:nvPr/>
          </p:nvSpPr>
          <p:spPr>
            <a:xfrm flipH="1">
              <a:off x="185742"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sp>
          <p:nvSpPr>
            <p:cNvPr id="58" name="Shape 424"/>
            <p:cNvSpPr/>
            <p:nvPr/>
          </p:nvSpPr>
          <p:spPr>
            <a:xfrm rot="10800000">
              <a:off x="185748" y="29408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grpSp>
      <p:grpSp>
        <p:nvGrpSpPr>
          <p:cNvPr id="66" name="Shape 420"/>
          <p:cNvGrpSpPr/>
          <p:nvPr/>
        </p:nvGrpSpPr>
        <p:grpSpPr>
          <a:xfrm rot="10800000">
            <a:off x="2650451" y="2421545"/>
            <a:ext cx="1972910" cy="645162"/>
            <a:chOff x="185742" y="1697030"/>
            <a:chExt cx="5165698" cy="1658130"/>
          </a:xfrm>
        </p:grpSpPr>
        <p:sp>
          <p:nvSpPr>
            <p:cNvPr id="67" name="Shape 421"/>
            <p:cNvSpPr/>
            <p:nvPr/>
          </p:nvSpPr>
          <p:spPr>
            <a:xfrm rot="10800000" flipH="1">
              <a:off x="1426312" y="1697030"/>
              <a:ext cx="2693400" cy="1243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lvl="0" algn="ctr"/>
              <a:r>
                <a:rPr lang="es-ES" sz="1200" b="1" dirty="0" smtClean="0">
                  <a:solidFill>
                    <a:srgbClr val="002060"/>
                  </a:solidFill>
                </a:rPr>
                <a:t>β &gt; 0</a:t>
              </a:r>
              <a:endParaRPr sz="1200" b="1" dirty="0">
                <a:solidFill>
                  <a:srgbClr val="002060"/>
                </a:solidFill>
                <a:latin typeface="Roboto Condensed"/>
                <a:ea typeface="Roboto Condensed"/>
                <a:cs typeface="Roboto Condensed"/>
                <a:sym typeface="Roboto Condensed"/>
              </a:endParaRPr>
            </a:p>
          </p:txBody>
        </p:sp>
        <p:sp>
          <p:nvSpPr>
            <p:cNvPr id="68" name="Shape 422"/>
            <p:cNvSpPr/>
            <p:nvPr/>
          </p:nvSpPr>
          <p:spPr>
            <a:xfrm rot="10800000" flipH="1">
              <a:off x="4107640"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sp>
          <p:nvSpPr>
            <p:cNvPr id="69" name="Shape 423"/>
            <p:cNvSpPr/>
            <p:nvPr/>
          </p:nvSpPr>
          <p:spPr>
            <a:xfrm flipH="1">
              <a:off x="185742"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sp>
          <p:nvSpPr>
            <p:cNvPr id="70" name="Shape 424"/>
            <p:cNvSpPr/>
            <p:nvPr/>
          </p:nvSpPr>
          <p:spPr>
            <a:xfrm rot="10800000">
              <a:off x="185748" y="29408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grpSp>
      <p:grpSp>
        <p:nvGrpSpPr>
          <p:cNvPr id="72" name="Shape 420"/>
          <p:cNvGrpSpPr/>
          <p:nvPr/>
        </p:nvGrpSpPr>
        <p:grpSpPr>
          <a:xfrm rot="10800000">
            <a:off x="2652580" y="3593235"/>
            <a:ext cx="1972910" cy="645162"/>
            <a:chOff x="185742" y="1697030"/>
            <a:chExt cx="5165698" cy="1658130"/>
          </a:xfrm>
        </p:grpSpPr>
        <p:sp>
          <p:nvSpPr>
            <p:cNvPr id="73" name="Shape 421"/>
            <p:cNvSpPr/>
            <p:nvPr/>
          </p:nvSpPr>
          <p:spPr>
            <a:xfrm rot="10800000" flipH="1">
              <a:off x="1426312" y="1697030"/>
              <a:ext cx="2693400" cy="12438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lvl="0" algn="ctr"/>
              <a:r>
                <a:rPr lang="es-ES" sz="1200" b="1" dirty="0" smtClean="0">
                  <a:solidFill>
                    <a:srgbClr val="002060"/>
                  </a:solidFill>
                </a:rPr>
                <a:t>β &lt; 0</a:t>
              </a:r>
              <a:endParaRPr sz="1200" b="1" dirty="0">
                <a:solidFill>
                  <a:srgbClr val="002060"/>
                </a:solidFill>
                <a:latin typeface="Roboto Condensed"/>
                <a:ea typeface="Roboto Condensed"/>
                <a:cs typeface="Roboto Condensed"/>
                <a:sym typeface="Roboto Condensed"/>
              </a:endParaRPr>
            </a:p>
          </p:txBody>
        </p:sp>
        <p:sp>
          <p:nvSpPr>
            <p:cNvPr id="74" name="Shape 422"/>
            <p:cNvSpPr/>
            <p:nvPr/>
          </p:nvSpPr>
          <p:spPr>
            <a:xfrm rot="10800000" flipH="1">
              <a:off x="4107640" y="1697043"/>
              <a:ext cx="1243800" cy="1243800"/>
            </a:xfrm>
            <a:prstGeom prst="rtTriangle">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sp>
          <p:nvSpPr>
            <p:cNvPr id="75" name="Shape 423"/>
            <p:cNvSpPr/>
            <p:nvPr/>
          </p:nvSpPr>
          <p:spPr>
            <a:xfrm flipH="1">
              <a:off x="185742" y="1697043"/>
              <a:ext cx="1243800" cy="1243800"/>
            </a:xfrm>
            <a:prstGeom prst="rtTriangle">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sp>
          <p:nvSpPr>
            <p:cNvPr id="76" name="Shape 424"/>
            <p:cNvSpPr/>
            <p:nvPr/>
          </p:nvSpPr>
          <p:spPr>
            <a:xfrm rot="10800000">
              <a:off x="185748" y="2940860"/>
              <a:ext cx="1243800" cy="414300"/>
            </a:xfrm>
            <a:prstGeom prst="triangle">
              <a:avLst>
                <a:gd name="adj" fmla="val 0"/>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002060"/>
                </a:solidFill>
                <a:latin typeface="Roboto Condensed"/>
                <a:ea typeface="Roboto Condensed"/>
                <a:cs typeface="Roboto Condensed"/>
                <a:sym typeface="Roboto Condensed"/>
              </a:endParaRPr>
            </a:p>
          </p:txBody>
        </p:sp>
      </p:grpSp>
      <p:sp>
        <p:nvSpPr>
          <p:cNvPr id="77" name="Pentágono 76"/>
          <p:cNvSpPr/>
          <p:nvPr/>
        </p:nvSpPr>
        <p:spPr>
          <a:xfrm>
            <a:off x="5358240" y="1329620"/>
            <a:ext cx="2243470" cy="785884"/>
          </a:xfrm>
          <a:prstGeom prst="homePlate">
            <a:avLst/>
          </a:prstGeom>
          <a:ln>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300" dirty="0" smtClean="0">
                <a:solidFill>
                  <a:schemeClr val="tx1"/>
                </a:solidFill>
                <a:latin typeface="Roboto Condensed" panose="020B0604020202020204" charset="0"/>
                <a:ea typeface="Roboto Condensed" panose="020B0604020202020204" charset="0"/>
                <a:cs typeface="Roboto Condensed" panose="020B0604020202020204" charset="0"/>
              </a:rPr>
              <a:t>Se cumple la ley de Gibrat.</a:t>
            </a:r>
            <a:endParaRPr lang="es-ES" sz="1300" dirty="0">
              <a:solidFill>
                <a:schemeClr val="tx1"/>
              </a:solidFill>
              <a:latin typeface="Roboto Condensed" panose="020B0604020202020204" charset="0"/>
              <a:ea typeface="Roboto Condensed" panose="020B0604020202020204" charset="0"/>
              <a:cs typeface="Roboto Condensed" panose="020B0604020202020204" charset="0"/>
            </a:endParaRPr>
          </a:p>
        </p:txBody>
      </p:sp>
      <p:sp>
        <p:nvSpPr>
          <p:cNvPr id="78" name="Pentágono 77"/>
          <p:cNvSpPr/>
          <p:nvPr/>
        </p:nvSpPr>
        <p:spPr>
          <a:xfrm>
            <a:off x="5356369" y="2356918"/>
            <a:ext cx="2243470" cy="785884"/>
          </a:xfrm>
          <a:prstGeom prst="homePlate">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latin typeface="Roboto Condensed" panose="020B0604020202020204" charset="0"/>
                <a:ea typeface="Roboto Condensed" panose="020B0604020202020204" charset="0"/>
                <a:cs typeface="Roboto Condensed" panose="020B0604020202020204" charset="0"/>
              </a:rPr>
              <a:t>Las empresas grandes crecen más que las empresas pequeñas.</a:t>
            </a:r>
            <a:endParaRPr lang="es-ES" sz="1300" dirty="0">
              <a:solidFill>
                <a:schemeClr val="tx1"/>
              </a:solidFill>
              <a:latin typeface="Roboto Condensed" panose="020B0604020202020204" charset="0"/>
              <a:ea typeface="Roboto Condensed" panose="020B0604020202020204" charset="0"/>
              <a:cs typeface="Roboto Condensed" panose="020B0604020202020204" charset="0"/>
            </a:endParaRPr>
          </a:p>
        </p:txBody>
      </p:sp>
      <p:sp>
        <p:nvSpPr>
          <p:cNvPr id="79" name="Pentágono 78"/>
          <p:cNvSpPr/>
          <p:nvPr/>
        </p:nvSpPr>
        <p:spPr>
          <a:xfrm>
            <a:off x="5355323" y="3535021"/>
            <a:ext cx="2243470" cy="785884"/>
          </a:xfrm>
          <a:prstGeom prst="homePlate">
            <a:avLst/>
          </a:prstGeom>
          <a:ln w="28575">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300" dirty="0" smtClean="0">
                <a:solidFill>
                  <a:schemeClr val="tx1"/>
                </a:solidFill>
                <a:latin typeface="Roboto Condensed" panose="020B0604020202020204" charset="0"/>
                <a:ea typeface="Roboto Condensed" panose="020B0604020202020204" charset="0"/>
                <a:cs typeface="Roboto Condensed" panose="020B0604020202020204" charset="0"/>
              </a:rPr>
              <a:t>Las empresas pequeñas crecen más que sus contrapartes grandes.</a:t>
            </a:r>
            <a:endParaRPr lang="es-ES" sz="1300" dirty="0">
              <a:solidFill>
                <a:schemeClr val="tx1"/>
              </a:solidFill>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185889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fill="hold"/>
                                        <p:tgtEl>
                                          <p:spTgt spid="78"/>
                                        </p:tgtEl>
                                        <p:attrNameLst>
                                          <p:attrName>ppt_x</p:attrName>
                                        </p:attrNameLst>
                                      </p:cBhvr>
                                      <p:tavLst>
                                        <p:tav tm="0">
                                          <p:val>
                                            <p:strVal val="#ppt_x"/>
                                          </p:val>
                                        </p:tav>
                                        <p:tav tm="100000">
                                          <p:val>
                                            <p:strVal val="#ppt_x"/>
                                          </p:val>
                                        </p:tav>
                                      </p:tavLst>
                                    </p:anim>
                                    <p:anim calcmode="lin" valueType="num">
                                      <p:cBhvr additive="base">
                                        <p:cTn id="3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fill="hold"/>
                                        <p:tgtEl>
                                          <p:spTgt spid="72"/>
                                        </p:tgtEl>
                                        <p:attrNameLst>
                                          <p:attrName>ppt_x</p:attrName>
                                        </p:attrNameLst>
                                      </p:cBhvr>
                                      <p:tavLst>
                                        <p:tav tm="0">
                                          <p:val>
                                            <p:strVal val="#ppt_x"/>
                                          </p:val>
                                        </p:tav>
                                        <p:tav tm="100000">
                                          <p:val>
                                            <p:strVal val="#ppt_x"/>
                                          </p:val>
                                        </p:tav>
                                      </p:tavLst>
                                    </p:anim>
                                    <p:anim calcmode="lin" valueType="num">
                                      <p:cBhvr additive="base">
                                        <p:cTn id="4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TAMAÑO</a:t>
            </a:r>
            <a:endParaRPr lang="es-ES" dirty="0"/>
          </a:p>
        </p:txBody>
      </p:sp>
      <p:sp>
        <p:nvSpPr>
          <p:cNvPr id="3" name="Marcador de texto 2"/>
          <p:cNvSpPr>
            <a:spLocks noGrp="1"/>
          </p:cNvSpPr>
          <p:nvPr>
            <p:ph type="body" idx="1"/>
          </p:nvPr>
        </p:nvSpPr>
        <p:spPr>
          <a:xfrm>
            <a:off x="486674" y="1172526"/>
            <a:ext cx="2260610" cy="1270043"/>
          </a:xfrm>
        </p:spPr>
        <p:txBody>
          <a:bodyPr/>
          <a:lstStyle/>
          <a:p>
            <a:pPr marL="114300" indent="0">
              <a:buNone/>
            </a:pPr>
            <a:r>
              <a:rPr lang="es-ES" b="1" dirty="0" smtClean="0"/>
              <a:t>VALIDAN LA LEY</a:t>
            </a:r>
          </a:p>
          <a:p>
            <a:pPr lvl="0"/>
            <a:r>
              <a:rPr lang="es-ES" sz="1200" dirty="0">
                <a:latin typeface="Roboto Condensed" panose="020B0604020202020204" charset="0"/>
                <a:ea typeface="Roboto Condensed" panose="020B0604020202020204" charset="0"/>
                <a:cs typeface="Roboto Condensed" panose="020B0604020202020204" charset="0"/>
              </a:rPr>
              <a:t>El crecimiento de las empresas es independiente de su tamaño.</a:t>
            </a:r>
          </a:p>
        </p:txBody>
      </p:sp>
      <p:sp>
        <p:nvSpPr>
          <p:cNvPr id="4" name="Marcador de texto 3"/>
          <p:cNvSpPr>
            <a:spLocks noGrp="1"/>
          </p:cNvSpPr>
          <p:nvPr>
            <p:ph type="body" idx="2"/>
          </p:nvPr>
        </p:nvSpPr>
        <p:spPr>
          <a:xfrm>
            <a:off x="2548906" y="2357431"/>
            <a:ext cx="2054851" cy="1270043"/>
          </a:xfrm>
        </p:spPr>
        <p:txBody>
          <a:bodyPr/>
          <a:lstStyle/>
          <a:p>
            <a:pPr marL="114300" indent="0">
              <a:buNone/>
            </a:pPr>
            <a:r>
              <a:rPr lang="es-ES" b="1" dirty="0" smtClean="0"/>
              <a:t>RECHAZAN LA LEY</a:t>
            </a:r>
          </a:p>
          <a:p>
            <a:pPr lvl="0"/>
            <a:r>
              <a:rPr lang="es-ES" sz="1200" dirty="0">
                <a:latin typeface="Roboto Condensed" panose="020B0604020202020204" charset="0"/>
                <a:ea typeface="Roboto Condensed" panose="020B0604020202020204" charset="0"/>
                <a:cs typeface="Roboto Condensed" panose="020B0604020202020204" charset="0"/>
              </a:rPr>
              <a:t>Existe relación - / + entre el crecimiento y el tamaño.</a:t>
            </a:r>
          </a:p>
        </p:txBody>
      </p:sp>
      <p:sp>
        <p:nvSpPr>
          <p:cNvPr id="5" name="Marcador de texto 4"/>
          <p:cNvSpPr>
            <a:spLocks noGrp="1"/>
          </p:cNvSpPr>
          <p:nvPr>
            <p:ph type="body" idx="3"/>
          </p:nvPr>
        </p:nvSpPr>
        <p:spPr>
          <a:xfrm>
            <a:off x="3576331" y="3627474"/>
            <a:ext cx="2799359" cy="1310357"/>
          </a:xfrm>
        </p:spPr>
        <p:style>
          <a:lnRef idx="3">
            <a:schemeClr val="lt1"/>
          </a:lnRef>
          <a:fillRef idx="1">
            <a:schemeClr val="accent4"/>
          </a:fillRef>
          <a:effectRef idx="1">
            <a:schemeClr val="accent4"/>
          </a:effectRef>
          <a:fontRef idx="minor">
            <a:schemeClr val="lt1"/>
          </a:fontRef>
        </p:style>
        <p:txBody>
          <a:bodyPr/>
          <a:lstStyle/>
          <a:p>
            <a:pPr marL="114300" indent="0">
              <a:buNone/>
            </a:pPr>
            <a:r>
              <a:rPr lang="es-ES" sz="2000" b="1" dirty="0" smtClean="0"/>
              <a:t>HIPÓTESIS 1</a:t>
            </a:r>
          </a:p>
          <a:p>
            <a:pPr marL="114300" indent="0">
              <a:buNone/>
            </a:pPr>
            <a:r>
              <a:rPr lang="es-ES" sz="1200" dirty="0"/>
              <a:t>El tamaño es independiente del crecimiento de </a:t>
            </a:r>
            <a:r>
              <a:rPr lang="es-ES" sz="1200" dirty="0" smtClean="0"/>
              <a:t>las empresas de servicios ecuatorianas.</a:t>
            </a:r>
            <a:endParaRPr lang="es-ES" sz="1200" b="1" dirty="0" smtClean="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13</a:t>
            </a:fld>
            <a:endParaRPr lang="es-ES"/>
          </a:p>
        </p:txBody>
      </p:sp>
      <p:grpSp>
        <p:nvGrpSpPr>
          <p:cNvPr id="7" name="Shape 901"/>
          <p:cNvGrpSpPr/>
          <p:nvPr/>
        </p:nvGrpSpPr>
        <p:grpSpPr>
          <a:xfrm>
            <a:off x="412539" y="571416"/>
            <a:ext cx="401736" cy="408518"/>
            <a:chOff x="6718575" y="2318625"/>
            <a:chExt cx="256950" cy="407375"/>
          </a:xfrm>
        </p:grpSpPr>
        <p:sp>
          <p:nvSpPr>
            <p:cNvPr id="8"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Lágrima 15"/>
          <p:cNvSpPr/>
          <p:nvPr/>
        </p:nvSpPr>
        <p:spPr>
          <a:xfrm>
            <a:off x="644449" y="2532918"/>
            <a:ext cx="1483329" cy="1385269"/>
          </a:xfrm>
          <a:prstGeom prst="teardrop">
            <a:avLst/>
          </a:prstGeom>
        </p:spPr>
        <p:style>
          <a:lnRef idx="3">
            <a:schemeClr val="lt1"/>
          </a:lnRef>
          <a:fillRef idx="1">
            <a:schemeClr val="accent2"/>
          </a:fillRef>
          <a:effectRef idx="1">
            <a:schemeClr val="accent2"/>
          </a:effectRef>
          <a:fontRef idx="minor">
            <a:schemeClr val="lt1"/>
          </a:fontRef>
        </p:style>
        <p:txBody>
          <a:bodyPr rtlCol="0" anchor="ctr"/>
          <a:lstStyle/>
          <a:p>
            <a:pPr marL="171450" lvl="0" indent="-171450">
              <a:buFont typeface="Arial" panose="020B0604020202020204" pitchFamily="34" charset="0"/>
              <a:buChar char="•"/>
            </a:pPr>
            <a:r>
              <a:rPr lang="es-EC" sz="1200" dirty="0" err="1">
                <a:latin typeface="Roboto Condensed" panose="020B0604020202020204" charset="0"/>
                <a:ea typeface="Roboto Condensed" panose="020B0604020202020204" charset="0"/>
                <a:cs typeface="Roboto Condensed" panose="020B0604020202020204" charset="0"/>
              </a:rPr>
              <a:t>Bentzen</a:t>
            </a:r>
            <a:r>
              <a:rPr lang="es-EC" sz="1200" dirty="0">
                <a:latin typeface="Roboto Condensed" panose="020B0604020202020204" charset="0"/>
                <a:ea typeface="Roboto Condensed" panose="020B0604020202020204" charset="0"/>
                <a:cs typeface="Roboto Condensed" panose="020B0604020202020204" charset="0"/>
              </a:rPr>
              <a:t> et al. 2006</a:t>
            </a:r>
          </a:p>
          <a:p>
            <a:pPr marL="171450" lvl="0" indent="-171450">
              <a:buFont typeface="Arial" panose="020B0604020202020204" pitchFamily="34" charset="0"/>
              <a:buChar char="•"/>
            </a:pPr>
            <a:r>
              <a:rPr lang="es-EC" sz="1200" dirty="0">
                <a:latin typeface="Roboto Condensed" panose="020B0604020202020204" charset="0"/>
                <a:ea typeface="Roboto Condensed" panose="020B0604020202020204" charset="0"/>
                <a:cs typeface="Roboto Condensed" panose="020B0604020202020204" charset="0"/>
              </a:rPr>
              <a:t> </a:t>
            </a:r>
            <a:r>
              <a:rPr lang="es-EC" sz="1200" dirty="0" err="1">
                <a:latin typeface="Roboto Condensed" panose="020B0604020202020204" charset="0"/>
                <a:ea typeface="Roboto Condensed" panose="020B0604020202020204" charset="0"/>
                <a:cs typeface="Roboto Condensed" panose="020B0604020202020204" charset="0"/>
              </a:rPr>
              <a:t>Choi</a:t>
            </a:r>
            <a:r>
              <a:rPr lang="es-EC" sz="1200" dirty="0">
                <a:latin typeface="Roboto Condensed" panose="020B0604020202020204" charset="0"/>
                <a:ea typeface="Roboto Condensed" panose="020B0604020202020204" charset="0"/>
                <a:cs typeface="Roboto Condensed" panose="020B0604020202020204" charset="0"/>
              </a:rPr>
              <a:t> (2010)</a:t>
            </a:r>
          </a:p>
        </p:txBody>
      </p:sp>
      <p:sp>
        <p:nvSpPr>
          <p:cNvPr id="17" name="Lágrima 16"/>
          <p:cNvSpPr/>
          <p:nvPr/>
        </p:nvSpPr>
        <p:spPr>
          <a:xfrm>
            <a:off x="4675794" y="1230269"/>
            <a:ext cx="1493177" cy="1349406"/>
          </a:xfrm>
          <a:prstGeom prst="teardrop">
            <a:avLst/>
          </a:prstGeom>
        </p:spPr>
        <p:style>
          <a:lnRef idx="3">
            <a:schemeClr val="lt1"/>
          </a:lnRef>
          <a:fillRef idx="1">
            <a:schemeClr val="accent3"/>
          </a:fillRef>
          <a:effectRef idx="1">
            <a:schemeClr val="accent3"/>
          </a:effectRef>
          <a:fontRef idx="minor">
            <a:schemeClr val="lt1"/>
          </a:fontRef>
        </p:style>
        <p:txBody>
          <a:bodyPr rtlCol="0" anchor="ctr"/>
          <a:lstStyle/>
          <a:p>
            <a:pPr marL="171450" lvl="0" indent="-171450">
              <a:buFont typeface="Arial" panose="020B0604020202020204" pitchFamily="34" charset="0"/>
              <a:buChar char="•"/>
            </a:pPr>
            <a:r>
              <a:rPr lang="es-EC" sz="1200" dirty="0" err="1">
                <a:latin typeface="Roboto Condensed" panose="020B0604020202020204" charset="0"/>
                <a:ea typeface="Roboto Condensed" panose="020B0604020202020204" charset="0"/>
                <a:cs typeface="Roboto Condensed" panose="020B0604020202020204" charset="0"/>
              </a:rPr>
              <a:t>Lotti</a:t>
            </a:r>
            <a:r>
              <a:rPr lang="es-EC" sz="1200" dirty="0">
                <a:latin typeface="Roboto Condensed" panose="020B0604020202020204" charset="0"/>
                <a:ea typeface="Roboto Condensed" panose="020B0604020202020204" charset="0"/>
                <a:cs typeface="Roboto Condensed" panose="020B0604020202020204" charset="0"/>
              </a:rPr>
              <a:t> et al. (2009)</a:t>
            </a:r>
          </a:p>
          <a:p>
            <a:pPr marL="171450" lvl="0" indent="-171450">
              <a:buFont typeface="Arial" panose="020B0604020202020204" pitchFamily="34" charset="0"/>
              <a:buChar char="•"/>
            </a:pPr>
            <a:r>
              <a:rPr lang="es-EC" sz="1200" dirty="0" err="1" smtClean="0">
                <a:latin typeface="Roboto Condensed" panose="020B0604020202020204" charset="0"/>
                <a:ea typeface="Roboto Condensed" panose="020B0604020202020204" charset="0"/>
                <a:cs typeface="Roboto Condensed" panose="020B0604020202020204" charset="0"/>
              </a:rPr>
              <a:t>Almsafir</a:t>
            </a:r>
            <a:r>
              <a:rPr lang="es-EC" sz="1200" dirty="0" smtClean="0">
                <a:latin typeface="Roboto Condensed" panose="020B0604020202020204" charset="0"/>
                <a:ea typeface="Roboto Condensed" panose="020B0604020202020204" charset="0"/>
                <a:cs typeface="Roboto Condensed" panose="020B0604020202020204" charset="0"/>
              </a:rPr>
              <a:t> </a:t>
            </a:r>
            <a:r>
              <a:rPr lang="es-EC" sz="1200" dirty="0">
                <a:latin typeface="Roboto Condensed" panose="020B0604020202020204" charset="0"/>
                <a:ea typeface="Roboto Condensed" panose="020B0604020202020204" charset="0"/>
                <a:cs typeface="Roboto Condensed" panose="020B0604020202020204" charset="0"/>
              </a:rPr>
              <a:t>et al. (2015)</a:t>
            </a:r>
          </a:p>
        </p:txBody>
      </p:sp>
      <p:sp>
        <p:nvSpPr>
          <p:cNvPr id="18" name="Flecha curvada hacia la derecha 17"/>
          <p:cNvSpPr/>
          <p:nvPr/>
        </p:nvSpPr>
        <p:spPr>
          <a:xfrm>
            <a:off x="251844" y="1758910"/>
            <a:ext cx="401736" cy="9521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Flecha curvada hacia arriba 18"/>
          <p:cNvSpPr/>
          <p:nvPr/>
        </p:nvSpPr>
        <p:spPr>
          <a:xfrm rot="20473736">
            <a:off x="4763833" y="2706092"/>
            <a:ext cx="814250" cy="3402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Flecha a la derecha con bandas 19"/>
          <p:cNvSpPr/>
          <p:nvPr/>
        </p:nvSpPr>
        <p:spPr>
          <a:xfrm>
            <a:off x="2124593" y="4071421"/>
            <a:ext cx="1261617" cy="565079"/>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1" name="Marcador de texto 3"/>
          <p:cNvSpPr txBox="1">
            <a:spLocks/>
          </p:cNvSpPr>
          <p:nvPr/>
        </p:nvSpPr>
        <p:spPr>
          <a:xfrm>
            <a:off x="6627598" y="1139040"/>
            <a:ext cx="2430136" cy="127004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pPr marL="114300" indent="0">
              <a:buFont typeface="Roboto Condensed Light"/>
              <a:buNone/>
            </a:pPr>
            <a:r>
              <a:rPr lang="es-ES" b="1" dirty="0" smtClean="0"/>
              <a:t>RESULTADOS MIXTOS</a:t>
            </a:r>
          </a:p>
          <a:p>
            <a:pPr lvl="0"/>
            <a:r>
              <a:rPr lang="es-ES" sz="1200" dirty="0">
                <a:latin typeface="Roboto Condensed" panose="020B0604020202020204" charset="0"/>
                <a:ea typeface="Roboto Condensed" panose="020B0604020202020204" charset="0"/>
                <a:cs typeface="Roboto Condensed" panose="020B0604020202020204" charset="0"/>
              </a:rPr>
              <a:t>Se acepta para una parte de la muestra y se rechaza para otra.</a:t>
            </a:r>
          </a:p>
        </p:txBody>
      </p:sp>
      <p:sp>
        <p:nvSpPr>
          <p:cNvPr id="22" name="Flecha curvada hacia la derecha 21"/>
          <p:cNvSpPr/>
          <p:nvPr/>
        </p:nvSpPr>
        <p:spPr>
          <a:xfrm flipH="1">
            <a:off x="8262675" y="2175361"/>
            <a:ext cx="397145" cy="9521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Lágrima 22"/>
          <p:cNvSpPr/>
          <p:nvPr/>
        </p:nvSpPr>
        <p:spPr>
          <a:xfrm>
            <a:off x="6547835" y="2651412"/>
            <a:ext cx="1540628" cy="1349406"/>
          </a:xfrm>
          <a:prstGeom prst="teardrop">
            <a:avLst/>
          </a:prstGeom>
        </p:spPr>
        <p:style>
          <a:lnRef idx="3">
            <a:schemeClr val="lt1"/>
          </a:lnRef>
          <a:fillRef idx="1">
            <a:schemeClr val="accent6"/>
          </a:fillRef>
          <a:effectRef idx="1">
            <a:schemeClr val="accent6"/>
          </a:effectRef>
          <a:fontRef idx="minor">
            <a:schemeClr val="lt1"/>
          </a:fontRef>
        </p:style>
        <p:txBody>
          <a:bodyPr rtlCol="0" anchor="ctr"/>
          <a:lstStyle/>
          <a:p>
            <a:pPr marL="171450" lvl="0" indent="-171450">
              <a:buFont typeface="Arial" panose="020B0604020202020204" pitchFamily="34" charset="0"/>
              <a:buChar char="•"/>
            </a:pPr>
            <a:r>
              <a:rPr lang="es-EC" sz="1200" dirty="0" smtClean="0">
                <a:latin typeface="Roboto Condensed" panose="020B0604020202020204" charset="0"/>
                <a:ea typeface="Roboto Condensed" panose="020B0604020202020204" charset="0"/>
                <a:cs typeface="Roboto Condensed" panose="020B0604020202020204" charset="0"/>
              </a:rPr>
              <a:t>Park y </a:t>
            </a:r>
            <a:r>
              <a:rPr lang="es-EC" sz="1200" dirty="0" err="1" smtClean="0">
                <a:latin typeface="Roboto Condensed" panose="020B0604020202020204" charset="0"/>
                <a:ea typeface="Roboto Condensed" panose="020B0604020202020204" charset="0"/>
                <a:cs typeface="Roboto Condensed" panose="020B0604020202020204" charset="0"/>
              </a:rPr>
              <a:t>Sydnor</a:t>
            </a:r>
            <a:r>
              <a:rPr lang="es-EC" sz="1200" dirty="0" smtClean="0">
                <a:latin typeface="Roboto Condensed" panose="020B0604020202020204" charset="0"/>
                <a:ea typeface="Roboto Condensed" panose="020B0604020202020204" charset="0"/>
                <a:cs typeface="Roboto Condensed" panose="020B0604020202020204" charset="0"/>
              </a:rPr>
              <a:t> (2011)</a:t>
            </a:r>
          </a:p>
          <a:p>
            <a:pPr marL="171450" lvl="0" indent="-171450">
              <a:buFont typeface="Arial" panose="020B0604020202020204" pitchFamily="34" charset="0"/>
              <a:buChar char="•"/>
            </a:pPr>
            <a:r>
              <a:rPr lang="es-EC" sz="1200" dirty="0" err="1" smtClean="0">
                <a:latin typeface="Roboto Condensed" panose="020B0604020202020204" charset="0"/>
                <a:ea typeface="Roboto Condensed" panose="020B0604020202020204" charset="0"/>
                <a:cs typeface="Roboto Condensed" panose="020B0604020202020204" charset="0"/>
              </a:rPr>
              <a:t>Tang</a:t>
            </a:r>
            <a:r>
              <a:rPr lang="es-EC" sz="1200" dirty="0" smtClean="0">
                <a:latin typeface="Roboto Condensed" panose="020B0604020202020204" charset="0"/>
                <a:ea typeface="Roboto Condensed" panose="020B0604020202020204" charset="0"/>
                <a:cs typeface="Roboto Condensed" panose="020B0604020202020204" charset="0"/>
              </a:rPr>
              <a:t> (2015)</a:t>
            </a:r>
            <a:endParaRPr lang="es-EC" sz="1200" dirty="0">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15243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bg/>
                                          </p:spTgt>
                                        </p:tgtEl>
                                        <p:attrNameLst>
                                          <p:attrName>style.visibility</p:attrName>
                                        </p:attrNameLst>
                                      </p:cBhvr>
                                      <p:to>
                                        <p:strVal val="visible"/>
                                      </p:to>
                                    </p:set>
                                    <p:anim calcmode="lin" valueType="num">
                                      <p:cBhvr additive="base">
                                        <p:cTn id="7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 calcmode="lin" valueType="num">
                                      <p:cBhvr additive="base">
                                        <p:cTn id="7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 end="1"/>
                                            </p:txEl>
                                          </p:spTgt>
                                        </p:tgtEl>
                                        <p:attrNameLst>
                                          <p:attrName>style.visibility</p:attrName>
                                        </p:attrNameLst>
                                      </p:cBhvr>
                                      <p:to>
                                        <p:strVal val="visible"/>
                                      </p:to>
                                    </p:set>
                                    <p:anim calcmode="lin" valueType="num">
                                      <p:cBhvr additive="base">
                                        <p:cTn id="8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animBg="1"/>
      <p:bldP spid="16" grpId="0" animBg="1"/>
      <p:bldP spid="17" grpId="0" animBg="1"/>
      <p:bldP spid="18" grpId="0" animBg="1"/>
      <p:bldP spid="19" grpId="0" animBg="1"/>
      <p:bldP spid="20" grpId="0" animBg="1"/>
      <p:bldP spid="21"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EDAD</a:t>
            </a:r>
            <a:endParaRPr lang="es-ES" dirty="0"/>
          </a:p>
        </p:txBody>
      </p:sp>
      <p:sp>
        <p:nvSpPr>
          <p:cNvPr id="3" name="Marcador de texto 2"/>
          <p:cNvSpPr>
            <a:spLocks noGrp="1"/>
          </p:cNvSpPr>
          <p:nvPr>
            <p:ph type="body" idx="1"/>
          </p:nvPr>
        </p:nvSpPr>
        <p:spPr>
          <a:xfrm>
            <a:off x="870449" y="1274462"/>
            <a:ext cx="2520023" cy="1386548"/>
          </a:xfrm>
        </p:spPr>
        <p:txBody>
          <a:bodyPr/>
          <a:lstStyle/>
          <a:p>
            <a:pPr marL="114300" indent="0">
              <a:buNone/>
            </a:pPr>
            <a:r>
              <a:rPr lang="es-ES" sz="2000" b="1" dirty="0" smtClean="0"/>
              <a:t>RELACIÓN POSITIVA</a:t>
            </a:r>
          </a:p>
          <a:p>
            <a:pPr marL="114300" indent="0">
              <a:buNone/>
            </a:pPr>
            <a:r>
              <a:rPr lang="es-ES" sz="1400" dirty="0" smtClean="0"/>
              <a:t>Las empresas maduras utilizan eficientemente sus recursos y controlan adecuadamente sus procesos.</a:t>
            </a:r>
          </a:p>
        </p:txBody>
      </p:sp>
      <p:sp>
        <p:nvSpPr>
          <p:cNvPr id="4" name="Marcador de texto 3"/>
          <p:cNvSpPr>
            <a:spLocks noGrp="1"/>
          </p:cNvSpPr>
          <p:nvPr>
            <p:ph type="body" idx="2"/>
          </p:nvPr>
        </p:nvSpPr>
        <p:spPr>
          <a:xfrm>
            <a:off x="3394604" y="2047724"/>
            <a:ext cx="2836522" cy="1270043"/>
          </a:xfrm>
        </p:spPr>
        <p:txBody>
          <a:bodyPr/>
          <a:lstStyle/>
          <a:p>
            <a:pPr marL="114300" indent="0">
              <a:buNone/>
            </a:pPr>
            <a:r>
              <a:rPr lang="es-ES" sz="2000" b="1" dirty="0" smtClean="0"/>
              <a:t>RELACIÓN NEGATIVA</a:t>
            </a:r>
          </a:p>
          <a:p>
            <a:r>
              <a:rPr lang="es-ES" sz="1400" dirty="0" smtClean="0"/>
              <a:t>Las empresas se encuentran en un proceso de aprendizaje.</a:t>
            </a:r>
          </a:p>
          <a:p>
            <a:r>
              <a:rPr lang="es-ES" sz="1400" dirty="0" smtClean="0"/>
              <a:t>Desconocimiento de sus niveles de eficiencia.</a:t>
            </a:r>
            <a:endParaRPr lang="es-ES" sz="1400" dirty="0"/>
          </a:p>
        </p:txBody>
      </p:sp>
      <p:sp>
        <p:nvSpPr>
          <p:cNvPr id="5" name="Marcador de texto 4"/>
          <p:cNvSpPr>
            <a:spLocks noGrp="1"/>
          </p:cNvSpPr>
          <p:nvPr>
            <p:ph type="body" idx="3"/>
          </p:nvPr>
        </p:nvSpPr>
        <p:spPr>
          <a:xfrm>
            <a:off x="4027297" y="3687467"/>
            <a:ext cx="2660881" cy="1310357"/>
          </a:xfrm>
        </p:spPr>
        <p:style>
          <a:lnRef idx="1">
            <a:schemeClr val="accent6"/>
          </a:lnRef>
          <a:fillRef idx="2">
            <a:schemeClr val="accent6"/>
          </a:fillRef>
          <a:effectRef idx="1">
            <a:schemeClr val="accent6"/>
          </a:effectRef>
          <a:fontRef idx="minor">
            <a:schemeClr val="dk1"/>
          </a:fontRef>
        </p:style>
        <p:txBody>
          <a:bodyPr/>
          <a:lstStyle/>
          <a:p>
            <a:pPr marL="114300" indent="0">
              <a:buNone/>
            </a:pPr>
            <a:r>
              <a:rPr lang="es-ES" sz="2000" b="1" dirty="0" smtClean="0"/>
              <a:t>HIPÓTESIS 2</a:t>
            </a:r>
          </a:p>
          <a:p>
            <a:pPr marL="114300" indent="0">
              <a:buNone/>
            </a:pPr>
            <a:r>
              <a:rPr lang="es-ES" sz="1200" dirty="0" smtClean="0"/>
              <a:t>La edad tiene una relación negativa sobre el crecimiento de las empresas de servicios ecuatorianas.</a:t>
            </a:r>
            <a:endParaRPr lang="es-ES" sz="1200"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14</a:t>
            </a:fld>
            <a:endParaRPr lang="es-ES"/>
          </a:p>
        </p:txBody>
      </p:sp>
      <p:grpSp>
        <p:nvGrpSpPr>
          <p:cNvPr id="7" name="Shape 901"/>
          <p:cNvGrpSpPr/>
          <p:nvPr/>
        </p:nvGrpSpPr>
        <p:grpSpPr>
          <a:xfrm>
            <a:off x="412539" y="571416"/>
            <a:ext cx="401736" cy="408518"/>
            <a:chOff x="6718575" y="2318625"/>
            <a:chExt cx="256950" cy="407375"/>
          </a:xfrm>
        </p:grpSpPr>
        <p:sp>
          <p:nvSpPr>
            <p:cNvPr id="8"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Lágrima 15"/>
          <p:cNvSpPr/>
          <p:nvPr/>
        </p:nvSpPr>
        <p:spPr>
          <a:xfrm>
            <a:off x="682903" y="2704482"/>
            <a:ext cx="1483329" cy="1385269"/>
          </a:xfrm>
          <a:prstGeom prst="teardrop">
            <a:avLst/>
          </a:prstGeom>
        </p:spPr>
        <p:style>
          <a:lnRef idx="3">
            <a:schemeClr val="lt1"/>
          </a:lnRef>
          <a:fillRef idx="1">
            <a:schemeClr val="accent2"/>
          </a:fillRef>
          <a:effectRef idx="1">
            <a:schemeClr val="accent2"/>
          </a:effectRef>
          <a:fontRef idx="minor">
            <a:schemeClr val="lt1"/>
          </a:fontRef>
        </p:style>
        <p:txBody>
          <a:bodyPr rtlCol="0" anchor="ctr"/>
          <a:lstStyle/>
          <a:p>
            <a:pPr marL="285750" indent="-285750" algn="ctr">
              <a:buFont typeface="Arial" panose="020B0604020202020204" pitchFamily="34" charset="0"/>
              <a:buChar char="•"/>
            </a:pPr>
            <a:r>
              <a:rPr lang="es-ES" sz="1200" dirty="0" err="1" smtClean="0">
                <a:latin typeface="Roboto Condensed" panose="020B0604020202020204" charset="0"/>
                <a:ea typeface="Roboto Condensed" panose="020B0604020202020204" charset="0"/>
                <a:cs typeface="Roboto Condensed" panose="020B0604020202020204" charset="0"/>
              </a:rPr>
              <a:t>Lockett</a:t>
            </a:r>
            <a:r>
              <a:rPr lang="es-ES" sz="1200" dirty="0" smtClean="0">
                <a:latin typeface="Roboto Condensed" panose="020B0604020202020204" charset="0"/>
                <a:ea typeface="Roboto Condensed" panose="020B0604020202020204" charset="0"/>
                <a:cs typeface="Roboto Condensed" panose="020B0604020202020204" charset="0"/>
              </a:rPr>
              <a:t> et al. (2011)</a:t>
            </a:r>
          </a:p>
          <a:p>
            <a:pPr marL="285750" indent="-285750" algn="ctr">
              <a:buFont typeface="Arial" panose="020B0604020202020204" pitchFamily="34" charset="0"/>
              <a:buChar char="•"/>
            </a:pPr>
            <a:r>
              <a:rPr lang="es-ES" sz="1200" dirty="0" err="1" smtClean="0">
                <a:latin typeface="Roboto Condensed" panose="020B0604020202020204" charset="0"/>
                <a:ea typeface="Roboto Condensed" panose="020B0604020202020204" charset="0"/>
                <a:cs typeface="Roboto Condensed" panose="020B0604020202020204" charset="0"/>
              </a:rPr>
              <a:t>Nunes</a:t>
            </a:r>
            <a:r>
              <a:rPr lang="es-ES" sz="1200" dirty="0" smtClean="0">
                <a:latin typeface="Roboto Condensed" panose="020B0604020202020204" charset="0"/>
                <a:ea typeface="Roboto Condensed" panose="020B0604020202020204" charset="0"/>
                <a:cs typeface="Roboto Condensed" panose="020B0604020202020204" charset="0"/>
              </a:rPr>
              <a:t> et al. (2013)</a:t>
            </a:r>
            <a:endParaRPr lang="es-ES" sz="1200" dirty="0">
              <a:latin typeface="Roboto Condensed" panose="020B0604020202020204" charset="0"/>
              <a:ea typeface="Roboto Condensed" panose="020B0604020202020204" charset="0"/>
              <a:cs typeface="Roboto Condensed" panose="020B0604020202020204" charset="0"/>
            </a:endParaRPr>
          </a:p>
        </p:txBody>
      </p:sp>
      <p:sp>
        <p:nvSpPr>
          <p:cNvPr id="17" name="Lágrima 16"/>
          <p:cNvSpPr/>
          <p:nvPr/>
        </p:nvSpPr>
        <p:spPr>
          <a:xfrm>
            <a:off x="6231126" y="1274461"/>
            <a:ext cx="1577234" cy="1349406"/>
          </a:xfrm>
          <a:prstGeom prst="teardrop">
            <a:avLst/>
          </a:prstGeom>
        </p:spPr>
        <p:style>
          <a:lnRef idx="3">
            <a:schemeClr val="lt1"/>
          </a:lnRef>
          <a:fillRef idx="1">
            <a:schemeClr val="accent3"/>
          </a:fillRef>
          <a:effectRef idx="1">
            <a:schemeClr val="accent3"/>
          </a:effectRef>
          <a:fontRef idx="minor">
            <a:schemeClr val="lt1"/>
          </a:fontRef>
        </p:style>
        <p:txBody>
          <a:bodyPr rtlCol="0" anchor="ctr"/>
          <a:lstStyle/>
          <a:p>
            <a:pPr marL="171450" indent="-171450" algn="ctr">
              <a:buFont typeface="Arial" panose="020B0604020202020204" pitchFamily="34" charset="0"/>
              <a:buChar char="•"/>
            </a:pPr>
            <a:r>
              <a:rPr lang="es-ES" sz="1200" dirty="0" smtClean="0">
                <a:latin typeface="Roboto Condensed" panose="020B0604020202020204" charset="0"/>
                <a:ea typeface="Roboto Condensed" panose="020B0604020202020204" charset="0"/>
                <a:cs typeface="Roboto Condensed" panose="020B0604020202020204" charset="0"/>
              </a:rPr>
              <a:t>Jovanovic (1982)</a:t>
            </a:r>
          </a:p>
          <a:p>
            <a:pPr marL="171450" indent="-171450" algn="ctr">
              <a:buFont typeface="Arial" panose="020B0604020202020204" pitchFamily="34" charset="0"/>
              <a:buChar char="•"/>
            </a:pPr>
            <a:r>
              <a:rPr lang="es-ES" sz="1200" dirty="0" err="1" smtClean="0">
                <a:latin typeface="Roboto Condensed" panose="020B0604020202020204" charset="0"/>
                <a:ea typeface="Roboto Condensed" panose="020B0604020202020204" charset="0"/>
                <a:cs typeface="Roboto Condensed" panose="020B0604020202020204" charset="0"/>
              </a:rPr>
              <a:t>Loi</a:t>
            </a:r>
            <a:r>
              <a:rPr lang="es-ES" sz="1200" dirty="0" smtClean="0">
                <a:latin typeface="Roboto Condensed" panose="020B0604020202020204" charset="0"/>
                <a:ea typeface="Roboto Condensed" panose="020B0604020202020204" charset="0"/>
                <a:cs typeface="Roboto Condensed" panose="020B0604020202020204" charset="0"/>
              </a:rPr>
              <a:t> y </a:t>
            </a:r>
            <a:r>
              <a:rPr lang="es-ES" sz="1200" dirty="0" err="1" smtClean="0">
                <a:latin typeface="Roboto Condensed" panose="020B0604020202020204" charset="0"/>
                <a:ea typeface="Roboto Condensed" panose="020B0604020202020204" charset="0"/>
                <a:cs typeface="Roboto Condensed" panose="020B0604020202020204" charset="0"/>
              </a:rPr>
              <a:t>Khan</a:t>
            </a:r>
            <a:r>
              <a:rPr lang="es-ES" sz="1200" dirty="0" smtClean="0">
                <a:latin typeface="Roboto Condensed" panose="020B0604020202020204" charset="0"/>
                <a:ea typeface="Roboto Condensed" panose="020B0604020202020204" charset="0"/>
                <a:cs typeface="Roboto Condensed" panose="020B0604020202020204" charset="0"/>
              </a:rPr>
              <a:t> (2012)</a:t>
            </a:r>
          </a:p>
        </p:txBody>
      </p:sp>
      <p:sp>
        <p:nvSpPr>
          <p:cNvPr id="18" name="Flecha curvada hacia la derecha 17"/>
          <p:cNvSpPr/>
          <p:nvPr/>
        </p:nvSpPr>
        <p:spPr>
          <a:xfrm>
            <a:off x="412539" y="1986306"/>
            <a:ext cx="401736" cy="9521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Flecha curvada hacia arriba 18"/>
          <p:cNvSpPr/>
          <p:nvPr/>
        </p:nvSpPr>
        <p:spPr>
          <a:xfrm rot="20473736">
            <a:off x="6185185" y="2883822"/>
            <a:ext cx="814250" cy="2608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Flecha a la derecha con bandas 19"/>
          <p:cNvSpPr/>
          <p:nvPr/>
        </p:nvSpPr>
        <p:spPr>
          <a:xfrm>
            <a:off x="2381328" y="4001781"/>
            <a:ext cx="1261617" cy="565079"/>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572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bg/>
                                          </p:spTgt>
                                        </p:tgtEl>
                                        <p:attrNameLst>
                                          <p:attrName>style.visibility</p:attrName>
                                        </p:attrNameLst>
                                      </p:cBhvr>
                                      <p:to>
                                        <p:strVal val="visible"/>
                                      </p:to>
                                    </p:set>
                                    <p:animEffect transition="in" filter="fade">
                                      <p:cBhvr>
                                        <p:cTn id="59" dur="500"/>
                                        <p:tgtEl>
                                          <p:spTgt spid="5">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fade">
                                      <p:cBhvr>
                                        <p:cTn id="64" dur="500"/>
                                        <p:tgtEl>
                                          <p:spTgt spid="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txEl>
                                              <p:pRg st="1" end="1"/>
                                            </p:txEl>
                                          </p:spTgt>
                                        </p:tgtEl>
                                        <p:attrNameLst>
                                          <p:attrName>style.visibility</p:attrName>
                                        </p:attrNameLst>
                                      </p:cBhvr>
                                      <p:to>
                                        <p:strVal val="visible"/>
                                      </p:to>
                                    </p:set>
                                    <p:animEffect transition="in" filter="fade">
                                      <p:cBhvr>
                                        <p:cTn id="6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CAPITAL</a:t>
            </a:r>
            <a:endParaRPr lang="es-ES" dirty="0"/>
          </a:p>
        </p:txBody>
      </p:sp>
      <p:sp>
        <p:nvSpPr>
          <p:cNvPr id="3" name="Marcador de texto 2"/>
          <p:cNvSpPr>
            <a:spLocks noGrp="1"/>
          </p:cNvSpPr>
          <p:nvPr>
            <p:ph type="body" idx="1"/>
          </p:nvPr>
        </p:nvSpPr>
        <p:spPr>
          <a:xfrm>
            <a:off x="710538" y="1390966"/>
            <a:ext cx="2710755" cy="1270043"/>
          </a:xfrm>
        </p:spPr>
        <p:txBody>
          <a:bodyPr/>
          <a:lstStyle/>
          <a:p>
            <a:pPr marL="114300" indent="0">
              <a:buNone/>
            </a:pPr>
            <a:r>
              <a:rPr lang="es-ES" sz="2000" b="1" dirty="0" smtClean="0"/>
              <a:t>RELACIÓN POSITIVA</a:t>
            </a:r>
          </a:p>
          <a:p>
            <a:r>
              <a:rPr lang="es-ES" sz="1400" dirty="0" smtClean="0"/>
              <a:t>Es empleado como fuente principal para mantener las operaciones de la empresa.</a:t>
            </a:r>
            <a:endParaRPr lang="es-ES" sz="1400" dirty="0"/>
          </a:p>
        </p:txBody>
      </p:sp>
      <p:sp>
        <p:nvSpPr>
          <p:cNvPr id="4" name="Marcador de texto 3"/>
          <p:cNvSpPr>
            <a:spLocks noGrp="1"/>
          </p:cNvSpPr>
          <p:nvPr>
            <p:ph type="body" idx="2"/>
          </p:nvPr>
        </p:nvSpPr>
        <p:spPr>
          <a:xfrm>
            <a:off x="3308279" y="2219377"/>
            <a:ext cx="2612359" cy="1270043"/>
          </a:xfrm>
        </p:spPr>
        <p:txBody>
          <a:bodyPr/>
          <a:lstStyle/>
          <a:p>
            <a:pPr marL="114300" indent="0">
              <a:buNone/>
            </a:pPr>
            <a:r>
              <a:rPr lang="es-ES" sz="2000" b="1" dirty="0" smtClean="0"/>
              <a:t>RELACIÓN NEGATIVA</a:t>
            </a:r>
          </a:p>
          <a:p>
            <a:r>
              <a:rPr lang="es-ES" sz="1400" dirty="0" smtClean="0"/>
              <a:t>El capital no es utilizado eficientemente.</a:t>
            </a:r>
            <a:endParaRPr lang="es-ES" sz="1400" dirty="0"/>
          </a:p>
        </p:txBody>
      </p:sp>
      <p:sp>
        <p:nvSpPr>
          <p:cNvPr id="5" name="Marcador de texto 4"/>
          <p:cNvSpPr>
            <a:spLocks noGrp="1"/>
          </p:cNvSpPr>
          <p:nvPr>
            <p:ph type="body" idx="3"/>
          </p:nvPr>
        </p:nvSpPr>
        <p:spPr>
          <a:xfrm>
            <a:off x="4141468" y="3701437"/>
            <a:ext cx="2660881" cy="1310357"/>
          </a:xfrm>
        </p:spPr>
        <p:style>
          <a:lnRef idx="1">
            <a:schemeClr val="accent6"/>
          </a:lnRef>
          <a:fillRef idx="2">
            <a:schemeClr val="accent6"/>
          </a:fillRef>
          <a:effectRef idx="1">
            <a:schemeClr val="accent6"/>
          </a:effectRef>
          <a:fontRef idx="minor">
            <a:schemeClr val="dk1"/>
          </a:fontRef>
        </p:style>
        <p:txBody>
          <a:bodyPr/>
          <a:lstStyle/>
          <a:p>
            <a:pPr marL="114300" indent="0">
              <a:buNone/>
            </a:pPr>
            <a:r>
              <a:rPr lang="es-ES" sz="2000" b="1" dirty="0" smtClean="0"/>
              <a:t>HIPÓTESIS 3</a:t>
            </a:r>
          </a:p>
          <a:p>
            <a:pPr marL="114300" indent="0">
              <a:buNone/>
            </a:pPr>
            <a:r>
              <a:rPr lang="es-ES" sz="1200" dirty="0" smtClean="0"/>
              <a:t>El capital tiene una relación negativa sobre el crecimiento de las empresas de servicios</a:t>
            </a:r>
            <a:r>
              <a:rPr lang="es-ES" sz="1200" dirty="0"/>
              <a:t> </a:t>
            </a:r>
            <a:r>
              <a:rPr lang="es-ES" sz="1200" dirty="0" smtClean="0"/>
              <a:t>ecuatorianas.</a:t>
            </a:r>
            <a:endParaRPr lang="es-ES" sz="1200"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15</a:t>
            </a:fld>
            <a:endParaRPr lang="es-ES"/>
          </a:p>
        </p:txBody>
      </p:sp>
      <p:grpSp>
        <p:nvGrpSpPr>
          <p:cNvPr id="7" name="Shape 901"/>
          <p:cNvGrpSpPr/>
          <p:nvPr/>
        </p:nvGrpSpPr>
        <p:grpSpPr>
          <a:xfrm>
            <a:off x="412539" y="571416"/>
            <a:ext cx="401736" cy="408518"/>
            <a:chOff x="6718575" y="2318625"/>
            <a:chExt cx="256950" cy="407375"/>
          </a:xfrm>
        </p:grpSpPr>
        <p:sp>
          <p:nvSpPr>
            <p:cNvPr id="8"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Lágrima 15"/>
          <p:cNvSpPr/>
          <p:nvPr/>
        </p:nvSpPr>
        <p:spPr>
          <a:xfrm>
            <a:off x="655269" y="2832128"/>
            <a:ext cx="1483329" cy="1385269"/>
          </a:xfrm>
          <a:prstGeom prst="teardrop">
            <a:avLst/>
          </a:prstGeom>
        </p:spPr>
        <p:style>
          <a:lnRef idx="3">
            <a:schemeClr val="lt1"/>
          </a:lnRef>
          <a:fillRef idx="1">
            <a:schemeClr val="accent2"/>
          </a:fillRef>
          <a:effectRef idx="1">
            <a:schemeClr val="accent2"/>
          </a:effectRef>
          <a:fontRef idx="minor">
            <a:schemeClr val="lt1"/>
          </a:fontRef>
        </p:style>
        <p:txBody>
          <a:bodyPr rtlCol="0" anchor="ctr"/>
          <a:lstStyle/>
          <a:p>
            <a:pPr marL="285750" indent="-285750" algn="ctr">
              <a:buFont typeface="Arial" panose="020B0604020202020204" pitchFamily="34" charset="0"/>
              <a:buChar char="•"/>
            </a:pPr>
            <a:r>
              <a:rPr lang="es-ES" sz="1200" dirty="0" err="1">
                <a:latin typeface="Roboto Condensed" panose="020B0604020202020204" charset="0"/>
                <a:ea typeface="Roboto Condensed" panose="020B0604020202020204" charset="0"/>
                <a:cs typeface="Roboto Condensed" panose="020B0604020202020204" charset="0"/>
              </a:rPr>
              <a:t>Rahaman</a:t>
            </a:r>
            <a:r>
              <a:rPr lang="es-ES" sz="1200" dirty="0">
                <a:latin typeface="Roboto Condensed" panose="020B0604020202020204" charset="0"/>
                <a:ea typeface="Roboto Condensed" panose="020B0604020202020204" charset="0"/>
                <a:cs typeface="Roboto Condensed" panose="020B0604020202020204" charset="0"/>
              </a:rPr>
              <a:t> (2011</a:t>
            </a:r>
            <a:r>
              <a:rPr lang="es-ES" sz="1200" dirty="0" smtClean="0">
                <a:latin typeface="Roboto Condensed" panose="020B0604020202020204" charset="0"/>
                <a:ea typeface="Roboto Condensed" panose="020B0604020202020204" charset="0"/>
                <a:cs typeface="Roboto Condensed" panose="020B0604020202020204" charset="0"/>
              </a:rPr>
              <a:t>)</a:t>
            </a:r>
          </a:p>
          <a:p>
            <a:pPr marL="285750" indent="-285750" algn="ctr">
              <a:buFont typeface="Arial" panose="020B0604020202020204" pitchFamily="34" charset="0"/>
              <a:buChar char="•"/>
            </a:pPr>
            <a:r>
              <a:rPr lang="es-ES" sz="1200" dirty="0">
                <a:latin typeface="Roboto Condensed" panose="020B0604020202020204" charset="0"/>
                <a:ea typeface="Roboto Condensed" panose="020B0604020202020204" charset="0"/>
                <a:cs typeface="Roboto Condensed" panose="020B0604020202020204" charset="0"/>
              </a:rPr>
              <a:t>Miralles-Quiroz et al. (2017)</a:t>
            </a:r>
          </a:p>
        </p:txBody>
      </p:sp>
      <p:sp>
        <p:nvSpPr>
          <p:cNvPr id="17" name="Lágrima 16"/>
          <p:cNvSpPr/>
          <p:nvPr/>
        </p:nvSpPr>
        <p:spPr>
          <a:xfrm>
            <a:off x="6065388" y="1288911"/>
            <a:ext cx="1493177" cy="1349406"/>
          </a:xfrm>
          <a:prstGeom prst="teardrop">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lgn="ctr">
              <a:buFont typeface="Arial" panose="020B0604020202020204" pitchFamily="34" charset="0"/>
              <a:buChar char="•"/>
            </a:pPr>
            <a:r>
              <a:rPr lang="es-ES" sz="1200" dirty="0">
                <a:latin typeface="Roboto Condensed" panose="020B0604020202020204" charset="0"/>
                <a:ea typeface="Roboto Condensed" panose="020B0604020202020204" charset="0"/>
                <a:cs typeface="Roboto Condensed" panose="020B0604020202020204" charset="0"/>
              </a:rPr>
              <a:t>García et al. (2009</a:t>
            </a:r>
            <a:r>
              <a:rPr lang="es-ES" sz="1200" dirty="0" smtClean="0">
                <a:latin typeface="Roboto Condensed" panose="020B0604020202020204" charset="0"/>
                <a:ea typeface="Roboto Condensed" panose="020B0604020202020204" charset="0"/>
                <a:cs typeface="Roboto Condensed" panose="020B0604020202020204" charset="0"/>
              </a:rPr>
              <a:t>)</a:t>
            </a:r>
          </a:p>
          <a:p>
            <a:pPr marL="285750" indent="-285750" algn="ctr">
              <a:buFont typeface="Arial" panose="020B0604020202020204" pitchFamily="34" charset="0"/>
              <a:buChar char="•"/>
            </a:pPr>
            <a:r>
              <a:rPr lang="es-ES" sz="1200" dirty="0" err="1" smtClean="0">
                <a:latin typeface="Roboto Condensed" panose="020B0604020202020204" charset="0"/>
                <a:ea typeface="Roboto Condensed" panose="020B0604020202020204" charset="0"/>
                <a:cs typeface="Roboto Condensed" panose="020B0604020202020204" charset="0"/>
              </a:rPr>
              <a:t>Segarra</a:t>
            </a:r>
            <a:r>
              <a:rPr lang="es-ES" sz="1200" dirty="0" smtClean="0">
                <a:latin typeface="Roboto Condensed" panose="020B0604020202020204" charset="0"/>
                <a:ea typeface="Roboto Condensed" panose="020B0604020202020204" charset="0"/>
                <a:cs typeface="Roboto Condensed" panose="020B0604020202020204" charset="0"/>
              </a:rPr>
              <a:t> </a:t>
            </a:r>
            <a:r>
              <a:rPr lang="es-ES" sz="1200" dirty="0">
                <a:latin typeface="Roboto Condensed" panose="020B0604020202020204" charset="0"/>
                <a:ea typeface="Roboto Condensed" panose="020B0604020202020204" charset="0"/>
                <a:cs typeface="Roboto Condensed" panose="020B0604020202020204" charset="0"/>
              </a:rPr>
              <a:t>y </a:t>
            </a:r>
            <a:r>
              <a:rPr lang="es-ES" sz="1200" dirty="0" err="1">
                <a:latin typeface="Roboto Condensed" panose="020B0604020202020204" charset="0"/>
                <a:ea typeface="Roboto Condensed" panose="020B0604020202020204" charset="0"/>
                <a:cs typeface="Roboto Condensed" panose="020B0604020202020204" charset="0"/>
              </a:rPr>
              <a:t>Carrizosa</a:t>
            </a:r>
            <a:r>
              <a:rPr lang="es-ES" sz="1200" dirty="0">
                <a:latin typeface="Roboto Condensed" panose="020B0604020202020204" charset="0"/>
                <a:ea typeface="Roboto Condensed" panose="020B0604020202020204" charset="0"/>
                <a:cs typeface="Roboto Condensed" panose="020B0604020202020204" charset="0"/>
              </a:rPr>
              <a:t> (2009)</a:t>
            </a:r>
          </a:p>
        </p:txBody>
      </p:sp>
      <p:sp>
        <p:nvSpPr>
          <p:cNvPr id="18" name="Flecha curvada hacia la derecha 17"/>
          <p:cNvSpPr/>
          <p:nvPr/>
        </p:nvSpPr>
        <p:spPr>
          <a:xfrm>
            <a:off x="412539" y="1986306"/>
            <a:ext cx="401736" cy="9521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Flecha curvada hacia arriba 18"/>
          <p:cNvSpPr/>
          <p:nvPr/>
        </p:nvSpPr>
        <p:spPr>
          <a:xfrm rot="20473736">
            <a:off x="5967791" y="2892525"/>
            <a:ext cx="814250" cy="2608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Flecha a la derecha con bandas 19"/>
          <p:cNvSpPr/>
          <p:nvPr/>
        </p:nvSpPr>
        <p:spPr>
          <a:xfrm>
            <a:off x="2602827" y="4001781"/>
            <a:ext cx="1261617" cy="565079"/>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7410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bg/>
                                          </p:spTgt>
                                        </p:tgtEl>
                                        <p:attrNameLst>
                                          <p:attrName>style.visibility</p:attrName>
                                        </p:attrNameLst>
                                      </p:cBhvr>
                                      <p:to>
                                        <p:strVal val="visible"/>
                                      </p:to>
                                    </p:set>
                                    <p:anim calcmode="lin" valueType="num">
                                      <p:cBhvr additive="base">
                                        <p:cTn id="5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 calcmode="lin" valueType="num">
                                      <p:cBhvr additive="base">
                                        <p:cTn id="5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 calcmode="lin" valueType="num">
                                      <p:cBhvr additive="base">
                                        <p:cTn id="6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ENDEUDAMIENTO</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16</a:t>
            </a:fld>
            <a:endParaRPr lang="es-ES"/>
          </a:p>
        </p:txBody>
      </p:sp>
      <p:grpSp>
        <p:nvGrpSpPr>
          <p:cNvPr id="7" name="Shape 901"/>
          <p:cNvGrpSpPr/>
          <p:nvPr/>
        </p:nvGrpSpPr>
        <p:grpSpPr>
          <a:xfrm>
            <a:off x="346438" y="571416"/>
            <a:ext cx="467837" cy="408518"/>
            <a:chOff x="6718575" y="2318625"/>
            <a:chExt cx="256950" cy="407375"/>
          </a:xfrm>
        </p:grpSpPr>
        <p:sp>
          <p:nvSpPr>
            <p:cNvPr id="8"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Marcador de texto 2"/>
          <p:cNvSpPr txBox="1">
            <a:spLocks/>
          </p:cNvSpPr>
          <p:nvPr/>
        </p:nvSpPr>
        <p:spPr>
          <a:xfrm>
            <a:off x="693471" y="1360143"/>
            <a:ext cx="2645630" cy="127004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pPr marL="114300" indent="0">
              <a:buFont typeface="Roboto Condensed Light"/>
              <a:buNone/>
            </a:pPr>
            <a:r>
              <a:rPr lang="es-ES" sz="2000" b="1" dirty="0" smtClean="0"/>
              <a:t>RELACIÓN POSITIVA</a:t>
            </a:r>
          </a:p>
          <a:p>
            <a:r>
              <a:rPr lang="es-ES" sz="1400" dirty="0" smtClean="0"/>
              <a:t>Minimiza los problemas de sobreinversión y reactiva los flujos de dinero.</a:t>
            </a:r>
            <a:endParaRPr lang="es-ES" sz="1400" dirty="0"/>
          </a:p>
        </p:txBody>
      </p:sp>
      <p:sp>
        <p:nvSpPr>
          <p:cNvPr id="17" name="Marcador de texto 3"/>
          <p:cNvSpPr txBox="1">
            <a:spLocks/>
          </p:cNvSpPr>
          <p:nvPr/>
        </p:nvSpPr>
        <p:spPr>
          <a:xfrm>
            <a:off x="3339100" y="2196532"/>
            <a:ext cx="2634715" cy="127004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pPr marL="114300" indent="0">
              <a:buFont typeface="Roboto Condensed Light"/>
              <a:buNone/>
            </a:pPr>
            <a:r>
              <a:rPr lang="es-ES" sz="2000" b="1" dirty="0" smtClean="0"/>
              <a:t>RELACIÓN NEGATIVA</a:t>
            </a:r>
          </a:p>
          <a:p>
            <a:r>
              <a:rPr lang="es-ES" sz="1400" dirty="0" smtClean="0"/>
              <a:t>El exceso de la deuda genera carga financiera y frena el crecimiento.</a:t>
            </a:r>
            <a:endParaRPr lang="es-ES" sz="1400" dirty="0"/>
          </a:p>
        </p:txBody>
      </p:sp>
      <p:sp>
        <p:nvSpPr>
          <p:cNvPr id="19" name="Lágrima 18"/>
          <p:cNvSpPr/>
          <p:nvPr/>
        </p:nvSpPr>
        <p:spPr>
          <a:xfrm>
            <a:off x="921672" y="2728100"/>
            <a:ext cx="1739335" cy="1149279"/>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Arial" panose="020B0604020202020204" pitchFamily="34" charset="0"/>
              <a:buChar char="•"/>
            </a:pPr>
            <a:r>
              <a:rPr lang="es-ES" sz="1100" dirty="0">
                <a:latin typeface="Roboto Condensed" panose="020B0604020202020204" charset="0"/>
                <a:ea typeface="Roboto Condensed" panose="020B0604020202020204" charset="0"/>
                <a:cs typeface="Roboto Condensed" panose="020B0604020202020204" charset="0"/>
              </a:rPr>
              <a:t>Andrés et al. (2000</a:t>
            </a:r>
            <a:r>
              <a:rPr lang="es-ES" sz="1100" dirty="0" smtClean="0">
                <a:latin typeface="Roboto Condensed" panose="020B0604020202020204" charset="0"/>
                <a:ea typeface="Roboto Condensed" panose="020B0604020202020204" charset="0"/>
                <a:cs typeface="Roboto Condensed" panose="020B0604020202020204" charset="0"/>
              </a:rPr>
              <a:t>)</a:t>
            </a:r>
          </a:p>
          <a:p>
            <a:pPr marL="285750" indent="-285750" algn="ctr">
              <a:buFont typeface="Arial" panose="020B0604020202020204" pitchFamily="34" charset="0"/>
              <a:buChar char="•"/>
            </a:pPr>
            <a:r>
              <a:rPr lang="en-US" sz="1100" dirty="0">
                <a:latin typeface="Roboto Condensed" panose="020B0604020202020204" charset="0"/>
                <a:ea typeface="Roboto Condensed" panose="020B0604020202020204" charset="0"/>
                <a:cs typeface="Roboto Condensed" panose="020B0604020202020204" charset="0"/>
              </a:rPr>
              <a:t>(</a:t>
            </a:r>
            <a:r>
              <a:rPr lang="en-US" sz="1100" dirty="0" err="1">
                <a:latin typeface="Roboto Condensed" panose="020B0604020202020204" charset="0"/>
                <a:ea typeface="Roboto Condensed" panose="020B0604020202020204" charset="0"/>
                <a:cs typeface="Roboto Condensed" panose="020B0604020202020204" charset="0"/>
              </a:rPr>
              <a:t>Serrasqueiro</a:t>
            </a:r>
            <a:r>
              <a:rPr lang="en-US" sz="1100" dirty="0">
                <a:latin typeface="Roboto Condensed" panose="020B0604020202020204" charset="0"/>
                <a:ea typeface="Roboto Condensed" panose="020B0604020202020204" charset="0"/>
                <a:cs typeface="Roboto Condensed" panose="020B0604020202020204" charset="0"/>
              </a:rPr>
              <a:t> y </a:t>
            </a:r>
            <a:r>
              <a:rPr lang="en-US" sz="1100" dirty="0" err="1">
                <a:latin typeface="Roboto Condensed" panose="020B0604020202020204" charset="0"/>
                <a:ea typeface="Roboto Condensed" panose="020B0604020202020204" charset="0"/>
                <a:cs typeface="Roboto Condensed" panose="020B0604020202020204" charset="0"/>
              </a:rPr>
              <a:t>Nunes</a:t>
            </a:r>
            <a:r>
              <a:rPr lang="en-US" sz="1100" dirty="0">
                <a:latin typeface="Roboto Condensed" panose="020B0604020202020204" charset="0"/>
                <a:ea typeface="Roboto Condensed" panose="020B0604020202020204" charset="0"/>
                <a:cs typeface="Roboto Condensed" panose="020B0604020202020204" charset="0"/>
              </a:rPr>
              <a:t>, 2010)</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20" name="Lágrima 19"/>
          <p:cNvSpPr/>
          <p:nvPr/>
        </p:nvSpPr>
        <p:spPr>
          <a:xfrm>
            <a:off x="6085243" y="1238752"/>
            <a:ext cx="1532757" cy="1187955"/>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lgn="ctr">
              <a:buFont typeface="Arial" panose="020B0604020202020204" pitchFamily="34" charset="0"/>
              <a:buChar char="•"/>
            </a:pPr>
            <a:r>
              <a:rPr lang="es-ES" sz="1100" dirty="0">
                <a:latin typeface="Roboto Condensed" panose="020B0604020202020204" charset="0"/>
                <a:ea typeface="Roboto Condensed" panose="020B0604020202020204" charset="0"/>
                <a:cs typeface="Roboto Condensed" panose="020B0604020202020204" charset="0"/>
              </a:rPr>
              <a:t>Lee (</a:t>
            </a:r>
            <a:r>
              <a:rPr lang="es-ES" sz="1100" dirty="0" smtClean="0">
                <a:latin typeface="Roboto Condensed" panose="020B0604020202020204" charset="0"/>
                <a:ea typeface="Roboto Condensed" panose="020B0604020202020204" charset="0"/>
                <a:cs typeface="Roboto Condensed" panose="020B0604020202020204" charset="0"/>
              </a:rPr>
              <a:t>2014)</a:t>
            </a:r>
          </a:p>
          <a:p>
            <a:pPr marL="171450" indent="-171450" algn="ctr">
              <a:buFont typeface="Arial" panose="020B0604020202020204" pitchFamily="34" charset="0"/>
              <a:buChar char="•"/>
            </a:pPr>
            <a:r>
              <a:rPr lang="es-ES" sz="1100" dirty="0" err="1" smtClean="0">
                <a:latin typeface="Roboto Condensed" panose="020B0604020202020204" charset="0"/>
                <a:ea typeface="Roboto Condensed" panose="020B0604020202020204" charset="0"/>
                <a:cs typeface="Roboto Condensed" panose="020B0604020202020204" charset="0"/>
              </a:rPr>
              <a:t>Aissa</a:t>
            </a:r>
            <a:r>
              <a:rPr lang="es-ES" sz="1100" dirty="0" smtClean="0">
                <a:latin typeface="Roboto Condensed" panose="020B0604020202020204" charset="0"/>
                <a:ea typeface="Roboto Condensed" panose="020B0604020202020204" charset="0"/>
                <a:cs typeface="Roboto Condensed" panose="020B0604020202020204" charset="0"/>
              </a:rPr>
              <a:t> y </a:t>
            </a:r>
            <a:r>
              <a:rPr lang="es-ES" sz="1100" dirty="0" err="1" smtClean="0">
                <a:latin typeface="Roboto Condensed" panose="020B0604020202020204" charset="0"/>
                <a:ea typeface="Roboto Condensed" panose="020B0604020202020204" charset="0"/>
                <a:cs typeface="Roboto Condensed" panose="020B0604020202020204" charset="0"/>
              </a:rPr>
              <a:t>Goaied</a:t>
            </a:r>
            <a:r>
              <a:rPr lang="es-ES" sz="1100" dirty="0" smtClean="0">
                <a:latin typeface="Roboto Condensed" panose="020B0604020202020204" charset="0"/>
                <a:ea typeface="Roboto Condensed" panose="020B0604020202020204" charset="0"/>
                <a:cs typeface="Roboto Condensed" panose="020B0604020202020204" charset="0"/>
              </a:rPr>
              <a:t> (2016)</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21" name="Flecha curvada hacia la derecha 20"/>
          <p:cNvSpPr/>
          <p:nvPr/>
        </p:nvSpPr>
        <p:spPr>
          <a:xfrm>
            <a:off x="412539" y="1955483"/>
            <a:ext cx="401736" cy="9521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Flecha curvada hacia arriba 21"/>
          <p:cNvSpPr/>
          <p:nvPr/>
        </p:nvSpPr>
        <p:spPr>
          <a:xfrm rot="20473736">
            <a:off x="6105551" y="2550779"/>
            <a:ext cx="814250" cy="2608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Marcador de texto 4"/>
          <p:cNvSpPr>
            <a:spLocks noGrp="1"/>
          </p:cNvSpPr>
          <p:nvPr>
            <p:ph type="body" idx="3"/>
          </p:nvPr>
        </p:nvSpPr>
        <p:spPr>
          <a:xfrm>
            <a:off x="4167800" y="3650624"/>
            <a:ext cx="2660881" cy="1310357"/>
          </a:xfrm>
        </p:spPr>
        <p:style>
          <a:lnRef idx="1">
            <a:schemeClr val="accent2"/>
          </a:lnRef>
          <a:fillRef idx="2">
            <a:schemeClr val="accent2"/>
          </a:fillRef>
          <a:effectRef idx="1">
            <a:schemeClr val="accent2"/>
          </a:effectRef>
          <a:fontRef idx="minor">
            <a:schemeClr val="dk1"/>
          </a:fontRef>
        </p:style>
        <p:txBody>
          <a:bodyPr/>
          <a:lstStyle/>
          <a:p>
            <a:pPr marL="114300" indent="0">
              <a:buNone/>
            </a:pPr>
            <a:r>
              <a:rPr lang="es-ES" sz="2000" b="1" dirty="0"/>
              <a:t>HIPÓTESIS 4</a:t>
            </a:r>
          </a:p>
          <a:p>
            <a:pPr marL="114300" indent="0">
              <a:buNone/>
            </a:pPr>
            <a:r>
              <a:rPr lang="es-ES" sz="1200" dirty="0" smtClean="0"/>
              <a:t>El endeudamiento tiene una relación negativa sobre el crecimiento de las empresas de servicios ecuatorianas.</a:t>
            </a:r>
            <a:endParaRPr lang="es-ES" sz="1200" dirty="0"/>
          </a:p>
        </p:txBody>
      </p:sp>
      <p:sp>
        <p:nvSpPr>
          <p:cNvPr id="27" name="Flecha a la derecha con bandas 26"/>
          <p:cNvSpPr/>
          <p:nvPr/>
        </p:nvSpPr>
        <p:spPr>
          <a:xfrm>
            <a:off x="2661007" y="3975293"/>
            <a:ext cx="1261617" cy="56507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51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bg/>
                                          </p:spTgt>
                                        </p:tgtEl>
                                        <p:attrNameLst>
                                          <p:attrName>style.visibility</p:attrName>
                                        </p:attrNameLst>
                                      </p:cBhvr>
                                      <p:to>
                                        <p:strVal val="visible"/>
                                      </p:to>
                                    </p:set>
                                    <p:anim calcmode="lin" valueType="num">
                                      <p:cBhvr additive="base">
                                        <p:cTn id="41"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26">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 calcmode="lin" valueType="num">
                                      <p:cBhvr additive="base">
                                        <p:cTn id="4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xEl>
                                              <p:pRg st="1" end="1"/>
                                            </p:txEl>
                                          </p:spTgt>
                                        </p:tgtEl>
                                        <p:attrNameLst>
                                          <p:attrName>style.visibility</p:attrName>
                                        </p:attrNameLst>
                                      </p:cBhvr>
                                      <p:to>
                                        <p:strVal val="visible"/>
                                      </p:to>
                                    </p:set>
                                    <p:anim calcmode="lin" valueType="num">
                                      <p:cBhvr additive="base">
                                        <p:cTn id="5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21" grpId="0" animBg="1"/>
      <p:bldP spid="22" grpId="0" animBg="1"/>
      <p:bldP spid="26" grpId="0" build="p"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47283" y="3257452"/>
            <a:ext cx="4094400" cy="1159800"/>
          </a:xfrm>
        </p:spPr>
        <p:txBody>
          <a:bodyPr/>
          <a:lstStyle/>
          <a:p>
            <a:pPr>
              <a:lnSpc>
                <a:spcPct val="150000"/>
              </a:lnSpc>
            </a:pPr>
            <a:r>
              <a:rPr lang="es-EC" dirty="0"/>
              <a:t>CAPÍTULO </a:t>
            </a:r>
            <a:r>
              <a:rPr lang="es-EC" dirty="0" smtClean="0"/>
              <a:t>II</a:t>
            </a:r>
            <a:r>
              <a:rPr lang="es-EC" dirty="0"/>
              <a:t>:</a:t>
            </a:r>
            <a:br>
              <a:rPr lang="es-EC" dirty="0"/>
            </a:br>
            <a:r>
              <a:rPr lang="es-EC" dirty="0" smtClean="0"/>
              <a:t>METODOLOGÍA</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17</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1452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DESCRIPTIVO DE LA MUESTRA</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18</a:t>
            </a:fld>
            <a:endParaRPr lang="es-ES"/>
          </a:p>
        </p:txBody>
      </p:sp>
      <p:graphicFrame>
        <p:nvGraphicFramePr>
          <p:cNvPr id="7" name="Gráfico 6"/>
          <p:cNvGraphicFramePr>
            <a:graphicFrameLocks/>
          </p:cNvGraphicFramePr>
          <p:nvPr>
            <p:extLst>
              <p:ext uri="{D42A27DB-BD31-4B8C-83A1-F6EECF244321}">
                <p14:modId xmlns:p14="http://schemas.microsoft.com/office/powerpoint/2010/main" val="1477964851"/>
              </p:ext>
            </p:extLst>
          </p:nvPr>
        </p:nvGraphicFramePr>
        <p:xfrm>
          <a:off x="5577296" y="1735828"/>
          <a:ext cx="3528104" cy="2507423"/>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284"/>
          <p:cNvSpPr txBox="1">
            <a:spLocks noGrp="1"/>
          </p:cNvSpPr>
          <p:nvPr>
            <p:ph type="body" idx="1"/>
          </p:nvPr>
        </p:nvSpPr>
        <p:spPr>
          <a:xfrm>
            <a:off x="6072675" y="1056033"/>
            <a:ext cx="2917861" cy="3872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Clasificación de empresas por su tamaño</a:t>
            </a:r>
            <a:endParaRPr lang="es-EC" sz="1600" b="1" dirty="0"/>
          </a:p>
        </p:txBody>
      </p:sp>
      <p:sp>
        <p:nvSpPr>
          <p:cNvPr id="9" name="Shape 284"/>
          <p:cNvSpPr txBox="1">
            <a:spLocks noGrp="1"/>
          </p:cNvSpPr>
          <p:nvPr>
            <p:ph type="body" idx="1"/>
          </p:nvPr>
        </p:nvSpPr>
        <p:spPr>
          <a:xfrm>
            <a:off x="200234" y="1249658"/>
            <a:ext cx="2247900"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C" b="1" dirty="0"/>
              <a:t>Universo de estudio</a:t>
            </a:r>
            <a:endParaRPr b="1" dirty="0"/>
          </a:p>
          <a:p>
            <a:pPr marL="285750" lvl="0" indent="-285750">
              <a:spcBef>
                <a:spcPts val="1000"/>
              </a:spcBef>
              <a:spcAft>
                <a:spcPts val="1000"/>
              </a:spcAft>
              <a:buFont typeface="Arial" panose="020B0604020202020204" pitchFamily="34" charset="0"/>
              <a:buChar char="•"/>
            </a:pPr>
            <a:r>
              <a:rPr lang="es-EC" dirty="0"/>
              <a:t>Bases de datos </a:t>
            </a:r>
            <a:r>
              <a:rPr lang="es-EC" dirty="0" smtClean="0"/>
              <a:t>Superintendencias de Compañías</a:t>
            </a:r>
            <a:endParaRPr lang="es-EC" dirty="0"/>
          </a:p>
          <a:p>
            <a:pPr marL="285750" lvl="0" indent="-285750">
              <a:spcBef>
                <a:spcPts val="1000"/>
              </a:spcBef>
              <a:spcAft>
                <a:spcPts val="1000"/>
              </a:spcAft>
              <a:buFont typeface="Arial" panose="020B0604020202020204" pitchFamily="34" charset="0"/>
              <a:buChar char="•"/>
            </a:pPr>
            <a:r>
              <a:rPr lang="es-EC" dirty="0"/>
              <a:t>Clasificación  pequeñas y medianas</a:t>
            </a:r>
            <a:endParaRPr dirty="0"/>
          </a:p>
        </p:txBody>
      </p:sp>
      <p:grpSp>
        <p:nvGrpSpPr>
          <p:cNvPr id="10" name="Shape 752"/>
          <p:cNvGrpSpPr/>
          <p:nvPr/>
        </p:nvGrpSpPr>
        <p:grpSpPr>
          <a:xfrm>
            <a:off x="680053" y="3886629"/>
            <a:ext cx="864346" cy="807784"/>
            <a:chOff x="5941025" y="3634400"/>
            <a:chExt cx="467650" cy="467650"/>
          </a:xfrm>
        </p:grpSpPr>
        <p:sp>
          <p:nvSpPr>
            <p:cNvPr id="11"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 name="Shape 285"/>
          <p:cNvSpPr txBox="1">
            <a:spLocks noGrp="1"/>
          </p:cNvSpPr>
          <p:nvPr>
            <p:ph type="body" idx="2"/>
          </p:nvPr>
        </p:nvSpPr>
        <p:spPr>
          <a:xfrm>
            <a:off x="2839345" y="1704729"/>
            <a:ext cx="2441571" cy="270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C" b="1" dirty="0" smtClean="0"/>
              <a:t>Apartados estadísticos</a:t>
            </a:r>
            <a:endParaRPr b="1" dirty="0"/>
          </a:p>
          <a:p>
            <a:pPr marL="285750" lvl="0" indent="-285750">
              <a:buFont typeface="Arial" panose="020B0604020202020204" pitchFamily="34" charset="0"/>
              <a:buChar char="•"/>
            </a:pPr>
            <a:r>
              <a:rPr lang="es-EC" dirty="0" smtClean="0"/>
              <a:t>Directorio de Compañías.</a:t>
            </a:r>
          </a:p>
          <a:p>
            <a:pPr marL="285750" lvl="0" indent="-285750">
              <a:buFont typeface="Arial" panose="020B0604020202020204" pitchFamily="34" charset="0"/>
              <a:buChar char="•"/>
            </a:pPr>
            <a:r>
              <a:rPr lang="es-EC" dirty="0" smtClean="0"/>
              <a:t>Ranking de compañías.</a:t>
            </a:r>
          </a:p>
          <a:p>
            <a:pPr marL="285750" lvl="0" indent="-285750">
              <a:buFont typeface="Arial" panose="020B0604020202020204" pitchFamily="34" charset="0"/>
              <a:buChar char="•"/>
            </a:pPr>
            <a:r>
              <a:rPr lang="es-EC" dirty="0" smtClean="0"/>
              <a:t>Estados financieros.</a:t>
            </a:r>
            <a:endParaRPr lang="es-EC" dirty="0"/>
          </a:p>
        </p:txBody>
      </p:sp>
      <p:grpSp>
        <p:nvGrpSpPr>
          <p:cNvPr id="18" name="Shape 741"/>
          <p:cNvGrpSpPr/>
          <p:nvPr/>
        </p:nvGrpSpPr>
        <p:grpSpPr>
          <a:xfrm>
            <a:off x="3443475" y="3959558"/>
            <a:ext cx="1323734" cy="820681"/>
            <a:chOff x="4604550" y="3714775"/>
            <a:chExt cx="439625" cy="319075"/>
          </a:xfrm>
        </p:grpSpPr>
        <p:sp>
          <p:nvSpPr>
            <p:cNvPr id="19"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743"/>
            <p:cNvSpPr/>
            <p:nvPr/>
          </p:nvSpPr>
          <p:spPr>
            <a:xfrm>
              <a:off x="4647175" y="3825073"/>
              <a:ext cx="354400" cy="150327"/>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Cuadro de texto 71"/>
          <p:cNvSpPr txBox="1"/>
          <p:nvPr/>
        </p:nvSpPr>
        <p:spPr>
          <a:xfrm>
            <a:off x="6155635" y="4117237"/>
            <a:ext cx="2258900" cy="346568"/>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600"/>
              </a:spcAft>
            </a:pPr>
            <a:r>
              <a:rPr lang="es-ES" sz="1000"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    </a:t>
            </a:r>
            <a:r>
              <a:rPr lang="es-ES" sz="1000" b="1" dirty="0" smtClean="0">
                <a:solidFill>
                  <a:schemeClr val="tx1">
                    <a:lumMod val="95000"/>
                    <a:lumOff val="5000"/>
                  </a:schemeClr>
                </a:solidFill>
                <a:latin typeface="Roboto Condensed" panose="020B0604020202020204" charset="0"/>
                <a:ea typeface="Roboto Condensed" panose="020B0604020202020204" charset="0"/>
                <a:cs typeface="Roboto Condensed" panose="020B0604020202020204" charset="0"/>
              </a:rPr>
              <a:t>Superintendencia de Compañías (2015)</a:t>
            </a:r>
            <a:endParaRPr lang="es-ES"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1999726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CRITERIOS PARA LA DEPURACIÓN</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19</a:t>
            </a:fld>
            <a:endParaRPr lang="es-ES"/>
          </a:p>
        </p:txBody>
      </p:sp>
      <p:sp>
        <p:nvSpPr>
          <p:cNvPr id="11" name="Shape 284"/>
          <p:cNvSpPr txBox="1">
            <a:spLocks noGrp="1"/>
          </p:cNvSpPr>
          <p:nvPr>
            <p:ph type="body" idx="1"/>
          </p:nvPr>
        </p:nvSpPr>
        <p:spPr>
          <a:xfrm>
            <a:off x="4272515" y="2827215"/>
            <a:ext cx="1901325" cy="14415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Número de observaciones</a:t>
            </a:r>
            <a:endParaRPr lang="es-EC" sz="1600" b="1" dirty="0"/>
          </a:p>
          <a:p>
            <a:pPr marL="0" lvl="0" indent="0" algn="ctr" rtl="0">
              <a:spcBef>
                <a:spcPts val="600"/>
              </a:spcBef>
              <a:spcAft>
                <a:spcPts val="0"/>
              </a:spcAft>
              <a:buNone/>
            </a:pPr>
            <a:r>
              <a:rPr lang="es-EC" sz="1600" dirty="0" smtClean="0"/>
              <a:t>66.031 observaciones</a:t>
            </a:r>
          </a:p>
        </p:txBody>
      </p:sp>
      <p:grpSp>
        <p:nvGrpSpPr>
          <p:cNvPr id="12" name="Shape 700"/>
          <p:cNvGrpSpPr/>
          <p:nvPr/>
        </p:nvGrpSpPr>
        <p:grpSpPr>
          <a:xfrm>
            <a:off x="4737557" y="2141422"/>
            <a:ext cx="787788" cy="798073"/>
            <a:chOff x="3951850" y="2985350"/>
            <a:chExt cx="407950" cy="416500"/>
          </a:xfrm>
        </p:grpSpPr>
        <p:sp>
          <p:nvSpPr>
            <p:cNvPr id="13"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Rectángulo redondeado 2"/>
          <p:cNvSpPr/>
          <p:nvPr/>
        </p:nvSpPr>
        <p:spPr>
          <a:xfrm>
            <a:off x="267506" y="2953386"/>
            <a:ext cx="1099335" cy="3670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Roboto Condensed" panose="020B0604020202020204" charset="0"/>
                <a:ea typeface="Roboto Condensed" panose="020B0604020202020204" charset="0"/>
                <a:cs typeface="Roboto Condensed" panose="020B0604020202020204" charset="0"/>
              </a:rPr>
              <a:t>CRITERIOS</a:t>
            </a:r>
            <a:endParaRPr lang="es-ES" sz="1600" dirty="0">
              <a:latin typeface="Roboto Condensed" panose="020B0604020202020204" charset="0"/>
              <a:ea typeface="Roboto Condensed" panose="020B0604020202020204" charset="0"/>
              <a:cs typeface="Roboto Condensed" panose="020B0604020202020204" charset="0"/>
            </a:endParaRPr>
          </a:p>
        </p:txBody>
      </p:sp>
      <p:sp>
        <p:nvSpPr>
          <p:cNvPr id="4" name="Abrir llave 3"/>
          <p:cNvSpPr/>
          <p:nvPr/>
        </p:nvSpPr>
        <p:spPr>
          <a:xfrm>
            <a:off x="1456763" y="1479479"/>
            <a:ext cx="474779" cy="3314821"/>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grpSp>
        <p:nvGrpSpPr>
          <p:cNvPr id="17" name="Shape 401"/>
          <p:cNvGrpSpPr/>
          <p:nvPr/>
        </p:nvGrpSpPr>
        <p:grpSpPr>
          <a:xfrm rot="10800000">
            <a:off x="1857455" y="1577877"/>
            <a:ext cx="1502194" cy="503993"/>
            <a:chOff x="-1535283" y="1287960"/>
            <a:chExt cx="11486579" cy="2067200"/>
          </a:xfrm>
        </p:grpSpPr>
        <p:sp>
          <p:nvSpPr>
            <p:cNvPr id="18" name="Shape 402"/>
            <p:cNvSpPr/>
            <p:nvPr/>
          </p:nvSpPr>
          <p:spPr>
            <a:xfrm>
              <a:off x="8699476" y="12879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19" name="Shape 403"/>
            <p:cNvSpPr/>
            <p:nvPr/>
          </p:nvSpPr>
          <p:spPr>
            <a:xfrm rot="10800000" flipH="1">
              <a:off x="-302262" y="1705320"/>
              <a:ext cx="9030600" cy="1243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latin typeface="Roboto Condensed" panose="020B0604020202020204" charset="0"/>
                  <a:ea typeface="Roboto Condensed" panose="020B0604020202020204" charset="0"/>
                  <a:cs typeface="Roboto Condensed" panose="020B0604020202020204" charset="0"/>
                  <a:sym typeface="Arvo"/>
                </a:rPr>
                <a:t>Situación Legal</a:t>
              </a:r>
              <a:endParaRPr sz="1000" b="1" dirty="0">
                <a:latin typeface="Roboto Condensed" panose="020B0604020202020204" charset="0"/>
                <a:ea typeface="Roboto Condensed" panose="020B0604020202020204" charset="0"/>
                <a:cs typeface="Roboto Condensed" panose="020B0604020202020204" charset="0"/>
                <a:sym typeface="Arvo"/>
              </a:endParaRPr>
            </a:p>
          </p:txBody>
        </p:sp>
        <p:sp>
          <p:nvSpPr>
            <p:cNvPr id="20" name="Shape 404"/>
            <p:cNvSpPr/>
            <p:nvPr/>
          </p:nvSpPr>
          <p:spPr>
            <a:xfrm rot="10800000" flipH="1">
              <a:off x="8707496"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21" name="Shape 405"/>
            <p:cNvSpPr/>
            <p:nvPr/>
          </p:nvSpPr>
          <p:spPr>
            <a:xfrm flipH="1">
              <a:off x="-1535283"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22" name="Shape 406"/>
            <p:cNvSpPr/>
            <p:nvPr/>
          </p:nvSpPr>
          <p:spPr>
            <a:xfrm rot="10800000">
              <a:off x="-1535278" y="29408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latin typeface="Roboto Condensed" panose="020B0604020202020204" charset="0"/>
                <a:ea typeface="Roboto Condensed" panose="020B0604020202020204" charset="0"/>
                <a:cs typeface="Roboto Condensed" panose="020B0604020202020204" charset="0"/>
                <a:sym typeface="Arvo"/>
              </a:endParaRPr>
            </a:p>
          </p:txBody>
        </p:sp>
      </p:grpSp>
      <p:grpSp>
        <p:nvGrpSpPr>
          <p:cNvPr id="23" name="Shape 401"/>
          <p:cNvGrpSpPr/>
          <p:nvPr/>
        </p:nvGrpSpPr>
        <p:grpSpPr>
          <a:xfrm rot="10800000">
            <a:off x="1866019" y="2120693"/>
            <a:ext cx="1502194" cy="503993"/>
            <a:chOff x="-1535283" y="1287960"/>
            <a:chExt cx="11486579" cy="2067200"/>
          </a:xfrm>
        </p:grpSpPr>
        <p:sp>
          <p:nvSpPr>
            <p:cNvPr id="24" name="Shape 402"/>
            <p:cNvSpPr/>
            <p:nvPr/>
          </p:nvSpPr>
          <p:spPr>
            <a:xfrm>
              <a:off x="8699476" y="12879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25" name="Shape 403"/>
            <p:cNvSpPr/>
            <p:nvPr/>
          </p:nvSpPr>
          <p:spPr>
            <a:xfrm rot="10800000" flipH="1">
              <a:off x="-302264" y="1705319"/>
              <a:ext cx="9030604" cy="124379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latin typeface="Roboto Condensed" panose="020B0604020202020204" charset="0"/>
                  <a:ea typeface="Roboto Condensed" panose="020B0604020202020204" charset="0"/>
                  <a:cs typeface="Roboto Condensed" panose="020B0604020202020204" charset="0"/>
                  <a:sym typeface="Arvo"/>
                </a:rPr>
                <a:t>Sectores Económicos</a:t>
              </a:r>
              <a:endParaRPr sz="1000" b="1" dirty="0">
                <a:latin typeface="Roboto Condensed" panose="020B0604020202020204" charset="0"/>
                <a:ea typeface="Roboto Condensed" panose="020B0604020202020204" charset="0"/>
                <a:cs typeface="Roboto Condensed" panose="020B0604020202020204" charset="0"/>
                <a:sym typeface="Arvo"/>
              </a:endParaRPr>
            </a:p>
          </p:txBody>
        </p:sp>
        <p:sp>
          <p:nvSpPr>
            <p:cNvPr id="26" name="Shape 404"/>
            <p:cNvSpPr/>
            <p:nvPr/>
          </p:nvSpPr>
          <p:spPr>
            <a:xfrm rot="10800000" flipH="1">
              <a:off x="8707496"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27" name="Shape 405"/>
            <p:cNvSpPr/>
            <p:nvPr/>
          </p:nvSpPr>
          <p:spPr>
            <a:xfrm flipH="1">
              <a:off x="-1535283"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28" name="Shape 406"/>
            <p:cNvSpPr/>
            <p:nvPr/>
          </p:nvSpPr>
          <p:spPr>
            <a:xfrm rot="10800000">
              <a:off x="-1535278" y="29408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latin typeface="Roboto Condensed" panose="020B0604020202020204" charset="0"/>
                <a:ea typeface="Roboto Condensed" panose="020B0604020202020204" charset="0"/>
                <a:cs typeface="Roboto Condensed" panose="020B0604020202020204" charset="0"/>
                <a:sym typeface="Arvo"/>
              </a:endParaRPr>
            </a:p>
          </p:txBody>
        </p:sp>
      </p:grpSp>
      <p:grpSp>
        <p:nvGrpSpPr>
          <p:cNvPr id="29" name="Shape 401"/>
          <p:cNvGrpSpPr/>
          <p:nvPr/>
        </p:nvGrpSpPr>
        <p:grpSpPr>
          <a:xfrm rot="10800000">
            <a:off x="1864309" y="2694332"/>
            <a:ext cx="1502194" cy="503993"/>
            <a:chOff x="-1535283" y="1287960"/>
            <a:chExt cx="11486579" cy="2067200"/>
          </a:xfrm>
        </p:grpSpPr>
        <p:sp>
          <p:nvSpPr>
            <p:cNvPr id="30"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1"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latin typeface="Roboto Condensed" panose="020B0604020202020204" charset="0"/>
                  <a:ea typeface="Roboto Condensed" panose="020B0604020202020204" charset="0"/>
                  <a:cs typeface="Roboto Condensed" panose="020B0604020202020204" charset="0"/>
                  <a:sym typeface="Arvo"/>
                </a:rPr>
                <a:t>Tamaño</a:t>
              </a:r>
              <a:endParaRPr sz="1000" b="1" dirty="0">
                <a:latin typeface="Roboto Condensed" panose="020B0604020202020204" charset="0"/>
                <a:ea typeface="Roboto Condensed" panose="020B0604020202020204" charset="0"/>
                <a:cs typeface="Roboto Condensed" panose="020B0604020202020204" charset="0"/>
                <a:sym typeface="Arvo"/>
              </a:endParaRPr>
            </a:p>
          </p:txBody>
        </p:sp>
        <p:sp>
          <p:nvSpPr>
            <p:cNvPr id="32"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3"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4"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latin typeface="Roboto Condensed" panose="020B0604020202020204" charset="0"/>
                <a:ea typeface="Roboto Condensed" panose="020B0604020202020204" charset="0"/>
                <a:cs typeface="Roboto Condensed" panose="020B0604020202020204" charset="0"/>
                <a:sym typeface="Arvo"/>
              </a:endParaRPr>
            </a:p>
          </p:txBody>
        </p:sp>
      </p:grpSp>
      <p:grpSp>
        <p:nvGrpSpPr>
          <p:cNvPr id="35" name="Shape 401"/>
          <p:cNvGrpSpPr/>
          <p:nvPr/>
        </p:nvGrpSpPr>
        <p:grpSpPr>
          <a:xfrm rot="10800000">
            <a:off x="1862599" y="3237149"/>
            <a:ext cx="1502194" cy="503993"/>
            <a:chOff x="-1535283" y="1287960"/>
            <a:chExt cx="11486579" cy="2067200"/>
          </a:xfrm>
        </p:grpSpPr>
        <p:sp>
          <p:nvSpPr>
            <p:cNvPr id="36" name="Shape 402"/>
            <p:cNvSpPr/>
            <p:nvPr/>
          </p:nvSpPr>
          <p:spPr>
            <a:xfrm>
              <a:off x="8699476" y="12879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7" name="Shape 403"/>
            <p:cNvSpPr/>
            <p:nvPr/>
          </p:nvSpPr>
          <p:spPr>
            <a:xfrm rot="10800000" flipH="1">
              <a:off x="-302262" y="1705320"/>
              <a:ext cx="9030600" cy="1243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latin typeface="Roboto Condensed" panose="020B0604020202020204" charset="0"/>
                  <a:ea typeface="Roboto Condensed" panose="020B0604020202020204" charset="0"/>
                  <a:cs typeface="Roboto Condensed" panose="020B0604020202020204" charset="0"/>
                  <a:sym typeface="Arvo"/>
                </a:rPr>
                <a:t>Inconsistencias en Balances</a:t>
              </a:r>
              <a:endParaRPr sz="1000" b="1" dirty="0">
                <a:latin typeface="Roboto Condensed" panose="020B0604020202020204" charset="0"/>
                <a:ea typeface="Roboto Condensed" panose="020B0604020202020204" charset="0"/>
                <a:cs typeface="Roboto Condensed" panose="020B0604020202020204" charset="0"/>
                <a:sym typeface="Arvo"/>
              </a:endParaRPr>
            </a:p>
          </p:txBody>
        </p:sp>
        <p:sp>
          <p:nvSpPr>
            <p:cNvPr id="38" name="Shape 404"/>
            <p:cNvSpPr/>
            <p:nvPr/>
          </p:nvSpPr>
          <p:spPr>
            <a:xfrm rot="10800000" flipH="1">
              <a:off x="8707496"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9" name="Shape 405"/>
            <p:cNvSpPr/>
            <p:nvPr/>
          </p:nvSpPr>
          <p:spPr>
            <a:xfrm flipH="1">
              <a:off x="-1535283" y="1697043"/>
              <a:ext cx="1243800" cy="1243800"/>
            </a:xfrm>
            <a:prstGeom prst="rtTriangl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0" name="Shape 406"/>
            <p:cNvSpPr/>
            <p:nvPr/>
          </p:nvSpPr>
          <p:spPr>
            <a:xfrm rot="10800000">
              <a:off x="-1535278" y="2940860"/>
              <a:ext cx="1243800" cy="414300"/>
            </a:xfrm>
            <a:prstGeom prst="triangle">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latin typeface="Roboto Condensed" panose="020B0604020202020204" charset="0"/>
                <a:ea typeface="Roboto Condensed" panose="020B0604020202020204" charset="0"/>
                <a:cs typeface="Roboto Condensed" panose="020B0604020202020204" charset="0"/>
                <a:sym typeface="Arvo"/>
              </a:endParaRPr>
            </a:p>
          </p:txBody>
        </p:sp>
      </p:grpSp>
      <p:grpSp>
        <p:nvGrpSpPr>
          <p:cNvPr id="41" name="Shape 401"/>
          <p:cNvGrpSpPr/>
          <p:nvPr/>
        </p:nvGrpSpPr>
        <p:grpSpPr>
          <a:xfrm rot="10800000">
            <a:off x="1860889" y="3738866"/>
            <a:ext cx="1502194" cy="503993"/>
            <a:chOff x="-1535283" y="1287960"/>
            <a:chExt cx="11486579" cy="2067200"/>
          </a:xfrm>
        </p:grpSpPr>
        <p:sp>
          <p:nvSpPr>
            <p:cNvPr id="42" name="Shape 402"/>
            <p:cNvSpPr/>
            <p:nvPr/>
          </p:nvSpPr>
          <p:spPr>
            <a:xfrm>
              <a:off x="8699476" y="12879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3" name="Shape 403"/>
            <p:cNvSpPr/>
            <p:nvPr/>
          </p:nvSpPr>
          <p:spPr>
            <a:xfrm rot="10800000" flipH="1">
              <a:off x="-302262" y="1705320"/>
              <a:ext cx="9030600" cy="124379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latin typeface="Roboto Condensed" panose="020B0604020202020204" charset="0"/>
                  <a:ea typeface="Roboto Condensed" panose="020B0604020202020204" charset="0"/>
                  <a:cs typeface="Roboto Condensed" panose="020B0604020202020204" charset="0"/>
                  <a:sym typeface="Arvo"/>
                </a:rPr>
                <a:t>Naturalidad de Cuentas</a:t>
              </a:r>
              <a:endParaRPr sz="1000" b="1" dirty="0">
                <a:latin typeface="Roboto Condensed" panose="020B0604020202020204" charset="0"/>
                <a:ea typeface="Roboto Condensed" panose="020B0604020202020204" charset="0"/>
                <a:cs typeface="Roboto Condensed" panose="020B0604020202020204" charset="0"/>
                <a:sym typeface="Arvo"/>
              </a:endParaRPr>
            </a:p>
          </p:txBody>
        </p:sp>
        <p:sp>
          <p:nvSpPr>
            <p:cNvPr id="44" name="Shape 404"/>
            <p:cNvSpPr/>
            <p:nvPr/>
          </p:nvSpPr>
          <p:spPr>
            <a:xfrm rot="10800000" flipH="1">
              <a:off x="8707496"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5" name="Shape 405"/>
            <p:cNvSpPr/>
            <p:nvPr/>
          </p:nvSpPr>
          <p:spPr>
            <a:xfrm flipH="1">
              <a:off x="-1535283"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6" name="Shape 406"/>
            <p:cNvSpPr/>
            <p:nvPr/>
          </p:nvSpPr>
          <p:spPr>
            <a:xfrm rot="10800000">
              <a:off x="-1535278" y="29408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latin typeface="Roboto Condensed" panose="020B0604020202020204" charset="0"/>
                <a:ea typeface="Roboto Condensed" panose="020B0604020202020204" charset="0"/>
                <a:cs typeface="Roboto Condensed" panose="020B0604020202020204" charset="0"/>
                <a:sym typeface="Arvo"/>
              </a:endParaRPr>
            </a:p>
          </p:txBody>
        </p:sp>
      </p:grpSp>
      <p:grpSp>
        <p:nvGrpSpPr>
          <p:cNvPr id="47" name="Shape 401"/>
          <p:cNvGrpSpPr/>
          <p:nvPr/>
        </p:nvGrpSpPr>
        <p:grpSpPr>
          <a:xfrm rot="10800000">
            <a:off x="1859179" y="4261133"/>
            <a:ext cx="1502194" cy="503993"/>
            <a:chOff x="-1535283" y="1287960"/>
            <a:chExt cx="11486579" cy="2067200"/>
          </a:xfrm>
        </p:grpSpPr>
        <p:sp>
          <p:nvSpPr>
            <p:cNvPr id="48"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9"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smtClean="0">
                  <a:latin typeface="Roboto Condensed" panose="020B0604020202020204" charset="0"/>
                  <a:ea typeface="Roboto Condensed" panose="020B0604020202020204" charset="0"/>
                  <a:cs typeface="Roboto Condensed" panose="020B0604020202020204" charset="0"/>
                  <a:sym typeface="Arvo"/>
                </a:rPr>
                <a:t>Empresas Duplicadas</a:t>
              </a:r>
              <a:endParaRPr sz="1000" b="1" dirty="0">
                <a:latin typeface="Roboto Condensed" panose="020B0604020202020204" charset="0"/>
                <a:ea typeface="Roboto Condensed" panose="020B0604020202020204" charset="0"/>
                <a:cs typeface="Roboto Condensed" panose="020B0604020202020204" charset="0"/>
                <a:sym typeface="Arvo"/>
              </a:endParaRPr>
            </a:p>
          </p:txBody>
        </p:sp>
        <p:sp>
          <p:nvSpPr>
            <p:cNvPr id="50"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1"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2"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00" dirty="0">
                <a:latin typeface="Roboto Condensed" panose="020B0604020202020204" charset="0"/>
                <a:ea typeface="Roboto Condensed" panose="020B0604020202020204" charset="0"/>
                <a:cs typeface="Roboto Condensed" panose="020B0604020202020204" charset="0"/>
                <a:sym typeface="Arvo"/>
              </a:endParaRPr>
            </a:p>
          </p:txBody>
        </p:sp>
      </p:grpSp>
      <p:sp>
        <p:nvSpPr>
          <p:cNvPr id="5" name="CuadroTexto 4"/>
          <p:cNvSpPr txBox="1"/>
          <p:nvPr/>
        </p:nvSpPr>
        <p:spPr>
          <a:xfrm>
            <a:off x="3682856" y="1641610"/>
            <a:ext cx="1094960" cy="307777"/>
          </a:xfrm>
          <a:prstGeom prst="rect">
            <a:avLst/>
          </a:prstGeom>
          <a:noFill/>
        </p:spPr>
        <p:txBody>
          <a:bodyPr wrap="square" rtlCol="0">
            <a:spAutoFit/>
          </a:bodyPr>
          <a:lstStyle/>
          <a:p>
            <a:r>
              <a:rPr lang="es-ES" dirty="0" smtClean="0">
                <a:latin typeface="Roboto Condensed" panose="020B0604020202020204" charset="0"/>
                <a:ea typeface="Roboto Condensed" panose="020B0604020202020204" charset="0"/>
                <a:cs typeface="Roboto Condensed" panose="020B0604020202020204" charset="0"/>
              </a:rPr>
              <a:t>79.369</a:t>
            </a:r>
            <a:endParaRPr lang="es-ES" dirty="0">
              <a:latin typeface="Roboto Condensed" panose="020B0604020202020204" charset="0"/>
              <a:ea typeface="Roboto Condensed" panose="020B0604020202020204" charset="0"/>
              <a:cs typeface="Roboto Condensed" panose="020B0604020202020204" charset="0"/>
            </a:endParaRPr>
          </a:p>
        </p:txBody>
      </p:sp>
      <p:sp>
        <p:nvSpPr>
          <p:cNvPr id="53" name="CuadroTexto 52"/>
          <p:cNvSpPr txBox="1"/>
          <p:nvPr/>
        </p:nvSpPr>
        <p:spPr>
          <a:xfrm>
            <a:off x="3681146" y="2143332"/>
            <a:ext cx="1094960" cy="307777"/>
          </a:xfrm>
          <a:prstGeom prst="rect">
            <a:avLst/>
          </a:prstGeom>
          <a:noFill/>
        </p:spPr>
        <p:txBody>
          <a:bodyPr wrap="square" rtlCol="0">
            <a:spAutoFit/>
          </a:bodyPr>
          <a:lstStyle/>
          <a:p>
            <a:r>
              <a:rPr lang="es-ES" dirty="0" smtClean="0">
                <a:latin typeface="Roboto Condensed" panose="020B0604020202020204" charset="0"/>
                <a:ea typeface="Roboto Condensed" panose="020B0604020202020204" charset="0"/>
                <a:cs typeface="Roboto Condensed" panose="020B0604020202020204" charset="0"/>
              </a:rPr>
              <a:t>49.491</a:t>
            </a:r>
            <a:endParaRPr lang="es-ES" dirty="0">
              <a:latin typeface="Roboto Condensed" panose="020B0604020202020204" charset="0"/>
              <a:ea typeface="Roboto Condensed" panose="020B0604020202020204" charset="0"/>
              <a:cs typeface="Roboto Condensed" panose="020B0604020202020204" charset="0"/>
            </a:endParaRPr>
          </a:p>
        </p:txBody>
      </p:sp>
      <p:sp>
        <p:nvSpPr>
          <p:cNvPr id="54" name="CuadroTexto 53"/>
          <p:cNvSpPr txBox="1"/>
          <p:nvPr/>
        </p:nvSpPr>
        <p:spPr>
          <a:xfrm>
            <a:off x="3681146" y="2728954"/>
            <a:ext cx="1094960" cy="307777"/>
          </a:xfrm>
          <a:prstGeom prst="rect">
            <a:avLst/>
          </a:prstGeom>
          <a:noFill/>
        </p:spPr>
        <p:txBody>
          <a:bodyPr wrap="square" rtlCol="0">
            <a:spAutoFit/>
          </a:bodyPr>
          <a:lstStyle/>
          <a:p>
            <a:r>
              <a:rPr lang="es-ES" dirty="0" smtClean="0">
                <a:latin typeface="Roboto Condensed" panose="020B0604020202020204" charset="0"/>
                <a:ea typeface="Roboto Condensed" panose="020B0604020202020204" charset="0"/>
                <a:cs typeface="Roboto Condensed" panose="020B0604020202020204" charset="0"/>
              </a:rPr>
              <a:t>19.717</a:t>
            </a:r>
            <a:endParaRPr lang="es-ES" dirty="0">
              <a:latin typeface="Roboto Condensed" panose="020B0604020202020204" charset="0"/>
              <a:ea typeface="Roboto Condensed" panose="020B0604020202020204" charset="0"/>
              <a:cs typeface="Roboto Condensed" panose="020B0604020202020204" charset="0"/>
            </a:endParaRPr>
          </a:p>
        </p:txBody>
      </p:sp>
      <p:sp>
        <p:nvSpPr>
          <p:cNvPr id="55" name="CuadroTexto 54"/>
          <p:cNvSpPr txBox="1"/>
          <p:nvPr/>
        </p:nvSpPr>
        <p:spPr>
          <a:xfrm>
            <a:off x="3689710" y="3292318"/>
            <a:ext cx="1094960" cy="307777"/>
          </a:xfrm>
          <a:prstGeom prst="rect">
            <a:avLst/>
          </a:prstGeom>
          <a:noFill/>
        </p:spPr>
        <p:txBody>
          <a:bodyPr wrap="square" rtlCol="0">
            <a:spAutoFit/>
          </a:bodyPr>
          <a:lstStyle/>
          <a:p>
            <a:r>
              <a:rPr lang="es-ES" dirty="0" smtClean="0">
                <a:latin typeface="Roboto Condensed" panose="020B0604020202020204" charset="0"/>
                <a:ea typeface="Roboto Condensed" panose="020B0604020202020204" charset="0"/>
                <a:cs typeface="Roboto Condensed" panose="020B0604020202020204" charset="0"/>
              </a:rPr>
              <a:t>18.687</a:t>
            </a:r>
            <a:endParaRPr lang="es-ES" dirty="0">
              <a:latin typeface="Roboto Condensed" panose="020B0604020202020204" charset="0"/>
              <a:ea typeface="Roboto Condensed" panose="020B0604020202020204" charset="0"/>
              <a:cs typeface="Roboto Condensed" panose="020B0604020202020204" charset="0"/>
            </a:endParaRPr>
          </a:p>
        </p:txBody>
      </p:sp>
      <p:sp>
        <p:nvSpPr>
          <p:cNvPr id="56" name="CuadroTexto 55"/>
          <p:cNvSpPr txBox="1"/>
          <p:nvPr/>
        </p:nvSpPr>
        <p:spPr>
          <a:xfrm>
            <a:off x="3698274" y="3763217"/>
            <a:ext cx="1094960" cy="307777"/>
          </a:xfrm>
          <a:prstGeom prst="rect">
            <a:avLst/>
          </a:prstGeom>
          <a:noFill/>
        </p:spPr>
        <p:txBody>
          <a:bodyPr wrap="square" rtlCol="0">
            <a:spAutoFit/>
          </a:bodyPr>
          <a:lstStyle/>
          <a:p>
            <a:r>
              <a:rPr lang="es-ES" dirty="0" smtClean="0">
                <a:latin typeface="Roboto Condensed" panose="020B0604020202020204" charset="0"/>
                <a:ea typeface="Roboto Condensed" panose="020B0604020202020204" charset="0"/>
                <a:cs typeface="Roboto Condensed" panose="020B0604020202020204" charset="0"/>
              </a:rPr>
              <a:t>17.406</a:t>
            </a:r>
            <a:endParaRPr lang="es-ES" dirty="0">
              <a:latin typeface="Roboto Condensed" panose="020B0604020202020204" charset="0"/>
              <a:ea typeface="Roboto Condensed" panose="020B0604020202020204" charset="0"/>
              <a:cs typeface="Roboto Condensed" panose="020B0604020202020204" charset="0"/>
            </a:endParaRPr>
          </a:p>
        </p:txBody>
      </p:sp>
      <p:sp>
        <p:nvSpPr>
          <p:cNvPr id="57" name="CuadroTexto 56"/>
          <p:cNvSpPr txBox="1"/>
          <p:nvPr/>
        </p:nvSpPr>
        <p:spPr>
          <a:xfrm>
            <a:off x="3696564" y="4326582"/>
            <a:ext cx="704300" cy="307777"/>
          </a:xfrm>
          <a:prstGeom prst="rect">
            <a:avLst/>
          </a:prstGeom>
          <a:ln w="28575">
            <a:solidFill>
              <a:srgbClr val="FFFF00"/>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latin typeface="Roboto Condensed" panose="020B0604020202020204" charset="0"/>
                <a:ea typeface="Roboto Condensed" panose="020B0604020202020204" charset="0"/>
                <a:cs typeface="Roboto Condensed" panose="020B0604020202020204" charset="0"/>
              </a:rPr>
              <a:t>17.082</a:t>
            </a:r>
            <a:endParaRPr lang="es-ES" b="1" dirty="0">
              <a:latin typeface="Roboto Condensed" panose="020B0604020202020204" charset="0"/>
              <a:ea typeface="Roboto Condensed" panose="020B0604020202020204" charset="0"/>
              <a:cs typeface="Roboto Condensed" panose="020B0604020202020204" charset="0"/>
            </a:endParaRPr>
          </a:p>
        </p:txBody>
      </p:sp>
      <p:sp>
        <p:nvSpPr>
          <p:cNvPr id="58" name="Marcador de texto 1"/>
          <p:cNvSpPr>
            <a:spLocks noGrp="1"/>
          </p:cNvSpPr>
          <p:nvPr>
            <p:ph type="body" idx="1"/>
          </p:nvPr>
        </p:nvSpPr>
        <p:spPr>
          <a:xfrm>
            <a:off x="199295" y="3395539"/>
            <a:ext cx="1428142" cy="1073719"/>
          </a:xfrm>
        </p:spPr>
        <p:txBody>
          <a:bodyPr/>
          <a:lstStyle/>
          <a:p>
            <a:pPr marL="101600" indent="0">
              <a:buNone/>
            </a:pPr>
            <a:r>
              <a:rPr lang="es-EC" sz="1400" b="1" dirty="0" smtClean="0"/>
              <a:t>Base inicial se compone de 183.694 empresas</a:t>
            </a:r>
            <a:endParaRPr lang="es-EC" sz="1400" b="1" dirty="0"/>
          </a:p>
        </p:txBody>
      </p:sp>
      <p:sp>
        <p:nvSpPr>
          <p:cNvPr id="7" name="Abrir llave 6"/>
          <p:cNvSpPr/>
          <p:nvPr/>
        </p:nvSpPr>
        <p:spPr>
          <a:xfrm>
            <a:off x="3544584" y="1577877"/>
            <a:ext cx="130572" cy="40223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59" name="Abrir llave 58"/>
          <p:cNvSpPr/>
          <p:nvPr/>
        </p:nvSpPr>
        <p:spPr>
          <a:xfrm>
            <a:off x="3542874" y="2089873"/>
            <a:ext cx="130572" cy="40223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60" name="Abrir llave 59"/>
          <p:cNvSpPr/>
          <p:nvPr/>
        </p:nvSpPr>
        <p:spPr>
          <a:xfrm>
            <a:off x="3542874" y="2716593"/>
            <a:ext cx="130572" cy="40223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61" name="Abrir llave 60"/>
          <p:cNvSpPr/>
          <p:nvPr/>
        </p:nvSpPr>
        <p:spPr>
          <a:xfrm>
            <a:off x="3541164" y="3228589"/>
            <a:ext cx="130572" cy="40223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62" name="Abrir llave 61"/>
          <p:cNvSpPr/>
          <p:nvPr/>
        </p:nvSpPr>
        <p:spPr>
          <a:xfrm>
            <a:off x="3541164" y="3752567"/>
            <a:ext cx="130572" cy="40223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63" name="Abrir llave 62"/>
          <p:cNvSpPr/>
          <p:nvPr/>
        </p:nvSpPr>
        <p:spPr>
          <a:xfrm>
            <a:off x="3539454" y="4264563"/>
            <a:ext cx="130572" cy="402239"/>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graphicFrame>
        <p:nvGraphicFramePr>
          <p:cNvPr id="64" name="Gráfico 63"/>
          <p:cNvGraphicFramePr>
            <a:graphicFrameLocks/>
          </p:cNvGraphicFramePr>
          <p:nvPr>
            <p:extLst>
              <p:ext uri="{D42A27DB-BD31-4B8C-83A1-F6EECF244321}">
                <p14:modId xmlns:p14="http://schemas.microsoft.com/office/powerpoint/2010/main" val="3152710644"/>
              </p:ext>
            </p:extLst>
          </p:nvPr>
        </p:nvGraphicFramePr>
        <p:xfrm>
          <a:off x="6347659" y="775675"/>
          <a:ext cx="2753358" cy="1839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Gráfico 65"/>
          <p:cNvGraphicFramePr>
            <a:graphicFrameLocks/>
          </p:cNvGraphicFramePr>
          <p:nvPr>
            <p:extLst>
              <p:ext uri="{D42A27DB-BD31-4B8C-83A1-F6EECF244321}">
                <p14:modId xmlns:p14="http://schemas.microsoft.com/office/powerpoint/2010/main" val="2783505973"/>
              </p:ext>
            </p:extLst>
          </p:nvPr>
        </p:nvGraphicFramePr>
        <p:xfrm>
          <a:off x="6347659" y="2694332"/>
          <a:ext cx="2842656" cy="1883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61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p:bldP spid="53" grpId="0"/>
      <p:bldP spid="54" grpId="0"/>
      <p:bldP spid="55" grpId="0"/>
      <p:bldP spid="56" grpId="0"/>
      <p:bldP spid="57" grpId="0" animBg="1"/>
      <p:bldP spid="7" grpId="0" animBg="1"/>
      <p:bldP spid="59" grpId="0" animBg="1"/>
      <p:bldP spid="60" grpId="0" animBg="1"/>
      <p:bldP spid="61" grpId="0" animBg="1"/>
      <p:bldP spid="62" grpId="0" animBg="1"/>
      <p:bldP spid="63" grpId="0" animBg="1"/>
      <p:bldGraphic spid="64" grpId="0">
        <p:bldAsOne/>
      </p:bldGraphic>
      <p:bldGraphic spid="6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a:t>INTRODUCCIÓN</a:t>
            </a:r>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7826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DEFINICIÓN DE VARIABLES</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20</a:t>
            </a:fld>
            <a:endParaRPr lang="es-ES"/>
          </a:p>
        </p:txBody>
      </p:sp>
      <p:grpSp>
        <p:nvGrpSpPr>
          <p:cNvPr id="7" name="Grupo 6"/>
          <p:cNvGrpSpPr/>
          <p:nvPr/>
        </p:nvGrpSpPr>
        <p:grpSpPr>
          <a:xfrm>
            <a:off x="119550" y="1724025"/>
            <a:ext cx="3985725" cy="2802626"/>
            <a:chOff x="74725" y="152400"/>
            <a:chExt cx="6142433" cy="2731981"/>
          </a:xfrm>
        </p:grpSpPr>
        <p:sp>
          <p:nvSpPr>
            <p:cNvPr id="8" name="Cuadro de texto 47"/>
            <p:cNvSpPr txBox="1"/>
            <p:nvPr/>
          </p:nvSpPr>
          <p:spPr>
            <a:xfrm>
              <a:off x="3380014" y="2112856"/>
              <a:ext cx="2614184" cy="7715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lgn="l">
                <a:lnSpc>
                  <a:spcPct val="150000"/>
                </a:lnSpc>
                <a:spcBef>
                  <a:spcPts val="600"/>
                </a:spcBef>
                <a:spcAft>
                  <a:spcPts val="800"/>
                </a:spcAft>
              </a:pPr>
              <a:r>
                <a:rPr lang="es-ES" sz="900" dirty="0">
                  <a:effectLst/>
                  <a:latin typeface="Cambria" panose="02040503050406030204" pitchFamily="18" charset="0"/>
                  <a:ea typeface="Calibri" panose="020F0502020204030204" pitchFamily="34" charset="0"/>
                </a:rPr>
                <a:t>Capital (k)</a:t>
              </a:r>
              <a:endParaRPr lang="es-ES" sz="1200" dirty="0">
                <a:effectLst/>
                <a:latin typeface="Times New Roman" panose="02020603050405020304" pitchFamily="18" charset="0"/>
                <a:ea typeface="Calibri" panose="020F0502020204030204" pitchFamily="34" charset="0"/>
              </a:endParaRPr>
            </a:p>
            <a:p>
              <a:pPr marL="457200" indent="-228600" algn="l">
                <a:lnSpc>
                  <a:spcPct val="150000"/>
                </a:lnSpc>
                <a:spcAft>
                  <a:spcPts val="800"/>
                </a:spcAft>
              </a:pPr>
              <a:r>
                <a:rPr lang="es-ES" sz="900" dirty="0">
                  <a:effectLst/>
                  <a:latin typeface="Cambria" panose="02040503050406030204" pitchFamily="18" charset="0"/>
                  <a:ea typeface="Calibri" panose="020F0502020204030204" pitchFamily="34" charset="0"/>
                </a:rPr>
                <a:t>Endeudamiento (</a:t>
              </a:r>
              <a:r>
                <a:rPr lang="es-ES" sz="900" dirty="0" err="1">
                  <a:effectLst/>
                  <a:latin typeface="Cambria" panose="02040503050406030204" pitchFamily="18" charset="0"/>
                  <a:ea typeface="Calibri" panose="020F0502020204030204" pitchFamily="34" charset="0"/>
                </a:rPr>
                <a:t>indeb</a:t>
              </a:r>
              <a:r>
                <a:rPr lang="es-ES" sz="900" dirty="0">
                  <a:effectLst/>
                  <a:latin typeface="Cambria" panose="02040503050406030204" pitchFamily="18" charset="0"/>
                  <a:ea typeface="Calibri" panose="020F0502020204030204" pitchFamily="34" charset="0"/>
                </a:rPr>
                <a:t>)</a:t>
              </a:r>
              <a:endParaRPr lang="es-ES" sz="1200" dirty="0">
                <a:effectLst/>
                <a:latin typeface="Times New Roman" panose="02020603050405020304" pitchFamily="18" charset="0"/>
                <a:ea typeface="Calibri" panose="020F0502020204030204" pitchFamily="34" charset="0"/>
              </a:endParaRPr>
            </a:p>
          </p:txBody>
        </p:sp>
        <p:sp>
          <p:nvSpPr>
            <p:cNvPr id="9" name="Cuadro de texto 48"/>
            <p:cNvSpPr txBox="1"/>
            <p:nvPr/>
          </p:nvSpPr>
          <p:spPr>
            <a:xfrm>
              <a:off x="4479240" y="185829"/>
              <a:ext cx="1737918" cy="55933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80340" algn="l">
                <a:lnSpc>
                  <a:spcPct val="115000"/>
                </a:lnSpc>
                <a:spcBef>
                  <a:spcPts val="600"/>
                </a:spcBef>
                <a:spcAft>
                  <a:spcPts val="600"/>
                </a:spcAft>
              </a:pPr>
              <a:r>
                <a:rPr lang="es-ES" sz="900" dirty="0">
                  <a:effectLst/>
                  <a:latin typeface="Cambria" panose="02040503050406030204" pitchFamily="18" charset="0"/>
                  <a:ea typeface="Calibri" panose="020F0502020204030204" pitchFamily="34" charset="0"/>
                </a:rPr>
                <a:t>Ventas (</a:t>
              </a:r>
              <a:r>
                <a:rPr lang="es-ES" sz="900" dirty="0" err="1">
                  <a:effectLst/>
                  <a:latin typeface="Cambria" panose="02040503050406030204" pitchFamily="18" charset="0"/>
                  <a:ea typeface="Calibri" panose="020F0502020204030204" pitchFamily="34" charset="0"/>
                </a:rPr>
                <a:t>sls</a:t>
              </a:r>
              <a:r>
                <a:rPr lang="es-ES" sz="900" dirty="0">
                  <a:effectLst/>
                  <a:latin typeface="Cambria" panose="02040503050406030204" pitchFamily="18" charset="0"/>
                  <a:ea typeface="Calibri" panose="020F0502020204030204" pitchFamily="34" charset="0"/>
                </a:rPr>
                <a:t>)</a:t>
              </a:r>
              <a:endParaRPr lang="es-ES" sz="1200" dirty="0">
                <a:effectLst/>
                <a:latin typeface="Times New Roman" panose="02020603050405020304" pitchFamily="18" charset="0"/>
                <a:ea typeface="Calibri" panose="020F0502020204030204" pitchFamily="34" charset="0"/>
              </a:endParaRPr>
            </a:p>
            <a:p>
              <a:pPr indent="180340" algn="l">
                <a:lnSpc>
                  <a:spcPct val="115000"/>
                </a:lnSpc>
                <a:spcBef>
                  <a:spcPts val="600"/>
                </a:spcBef>
                <a:spcAft>
                  <a:spcPts val="600"/>
                </a:spcAft>
              </a:pPr>
              <a:r>
                <a:rPr lang="es-ES" sz="900" dirty="0">
                  <a:effectLst/>
                  <a:latin typeface="Cambria" panose="02040503050406030204" pitchFamily="18" charset="0"/>
                  <a:ea typeface="Calibri" panose="020F0502020204030204" pitchFamily="34" charset="0"/>
                </a:rPr>
                <a:t>Empleo (</a:t>
              </a:r>
              <a:r>
                <a:rPr lang="es-ES" sz="900" dirty="0" err="1">
                  <a:effectLst/>
                  <a:latin typeface="Cambria" panose="02040503050406030204" pitchFamily="18" charset="0"/>
                  <a:ea typeface="Calibri" panose="020F0502020204030204" pitchFamily="34" charset="0"/>
                </a:rPr>
                <a:t>emp</a:t>
              </a:r>
              <a:r>
                <a:rPr lang="es-ES" sz="900" dirty="0">
                  <a:effectLst/>
                  <a:latin typeface="Cambria" panose="02040503050406030204" pitchFamily="18" charset="0"/>
                  <a:ea typeface="Calibri" panose="020F0502020204030204" pitchFamily="34" charset="0"/>
                </a:rPr>
                <a:t>)</a:t>
              </a:r>
              <a:endParaRPr lang="es-ES" sz="1200" dirty="0">
                <a:effectLst/>
                <a:latin typeface="Times New Roman" panose="02020603050405020304" pitchFamily="18" charset="0"/>
                <a:ea typeface="Calibri" panose="020F0502020204030204" pitchFamily="34" charset="0"/>
              </a:endParaRPr>
            </a:p>
          </p:txBody>
        </p:sp>
        <p:sp>
          <p:nvSpPr>
            <p:cNvPr id="10" name="Cuadro de texto 49"/>
            <p:cNvSpPr txBox="1"/>
            <p:nvPr/>
          </p:nvSpPr>
          <p:spPr>
            <a:xfrm>
              <a:off x="3380014" y="289437"/>
              <a:ext cx="1413164" cy="7715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228600" algn="l">
                <a:lnSpc>
                  <a:spcPct val="115000"/>
                </a:lnSpc>
                <a:spcBef>
                  <a:spcPts val="600"/>
                </a:spcBef>
                <a:spcAft>
                  <a:spcPts val="800"/>
                </a:spcAft>
              </a:pPr>
              <a:r>
                <a:rPr lang="es-ES" sz="900" dirty="0">
                  <a:effectLst/>
                  <a:latin typeface="Cambria" panose="02040503050406030204" pitchFamily="18" charset="0"/>
                  <a:ea typeface="Calibri" panose="020F0502020204030204" pitchFamily="34" charset="0"/>
                </a:rPr>
                <a:t>Tamaño</a:t>
              </a:r>
              <a:endParaRPr lang="es-ES" sz="1200" dirty="0">
                <a:effectLst/>
                <a:latin typeface="Times New Roman" panose="02020603050405020304" pitchFamily="18" charset="0"/>
                <a:ea typeface="Calibri" panose="020F0502020204030204" pitchFamily="34" charset="0"/>
              </a:endParaRPr>
            </a:p>
            <a:p>
              <a:pPr marL="457200" indent="-228600" algn="l">
                <a:lnSpc>
                  <a:spcPct val="115000"/>
                </a:lnSpc>
                <a:spcAft>
                  <a:spcPts val="800"/>
                </a:spcAft>
              </a:pPr>
              <a:r>
                <a:rPr lang="es-ES" sz="900" dirty="0" smtClean="0">
                  <a:effectLst/>
                  <a:latin typeface="Cambria" panose="02040503050406030204" pitchFamily="18" charset="0"/>
                  <a:ea typeface="Calibri" panose="020F0502020204030204" pitchFamily="34" charset="0"/>
                </a:rPr>
                <a:t>Edad</a:t>
              </a:r>
              <a:endParaRPr lang="es-ES" sz="1200" dirty="0">
                <a:effectLst/>
                <a:latin typeface="Times New Roman" panose="02020603050405020304" pitchFamily="18" charset="0"/>
                <a:ea typeface="Calibri" panose="020F0502020204030204" pitchFamily="34" charset="0"/>
              </a:endParaRPr>
            </a:p>
          </p:txBody>
        </p:sp>
        <p:sp>
          <p:nvSpPr>
            <p:cNvPr id="11" name="Llamada de flecha a la derecha 10"/>
            <p:cNvSpPr/>
            <p:nvPr/>
          </p:nvSpPr>
          <p:spPr>
            <a:xfrm>
              <a:off x="74725" y="152400"/>
              <a:ext cx="779311" cy="2486025"/>
            </a:xfrm>
            <a:prstGeom prst="rightArrowCallout">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indent="180340" algn="ctr">
                <a:lnSpc>
                  <a:spcPct val="200000"/>
                </a:lnSpc>
                <a:spcBef>
                  <a:spcPts val="600"/>
                </a:spcBef>
                <a:spcAft>
                  <a:spcPts val="600"/>
                </a:spcAft>
              </a:pPr>
              <a:r>
                <a:rPr lang="es-ES" sz="1200" b="1">
                  <a:effectLst/>
                  <a:latin typeface="Cambria" panose="02040503050406030204" pitchFamily="18" charset="0"/>
                  <a:ea typeface="Calibri" panose="020F0502020204030204" pitchFamily="34" charset="0"/>
                </a:rPr>
                <a:t>CRECIMIENTO EMPRESARIAL</a:t>
              </a:r>
              <a:endParaRPr lang="es-ES" sz="1200">
                <a:effectLst/>
                <a:latin typeface="Times New Roman" panose="02020603050405020304" pitchFamily="18" charset="0"/>
                <a:ea typeface="Calibri" panose="020F0502020204030204" pitchFamily="34" charset="0"/>
              </a:endParaRPr>
            </a:p>
          </p:txBody>
        </p:sp>
        <p:cxnSp>
          <p:nvCxnSpPr>
            <p:cNvPr id="12" name="Conector angular 11"/>
            <p:cNvCxnSpPr/>
            <p:nvPr/>
          </p:nvCxnSpPr>
          <p:spPr>
            <a:xfrm flipV="1">
              <a:off x="860594" y="446567"/>
              <a:ext cx="902335" cy="878205"/>
            </a:xfrm>
            <a:prstGeom prst="bentConnector3">
              <a:avLst/>
            </a:prstGeom>
            <a:noFill/>
            <a:ln w="19050" cap="flat" cmpd="sng" algn="ctr">
              <a:solidFill>
                <a:srgbClr val="ED7D31">
                  <a:lumMod val="75000"/>
                </a:srgbClr>
              </a:solidFill>
              <a:prstDash val="sysDash"/>
              <a:miter lim="800000"/>
              <a:tailEnd type="triangle"/>
            </a:ln>
            <a:effectLst/>
          </p:spPr>
        </p:cxnSp>
        <p:cxnSp>
          <p:nvCxnSpPr>
            <p:cNvPr id="13" name="Conector angular 12"/>
            <p:cNvCxnSpPr/>
            <p:nvPr/>
          </p:nvCxnSpPr>
          <p:spPr>
            <a:xfrm>
              <a:off x="871183" y="1499191"/>
              <a:ext cx="854709" cy="902335"/>
            </a:xfrm>
            <a:prstGeom prst="bentConnector3">
              <a:avLst/>
            </a:prstGeom>
            <a:noFill/>
            <a:ln w="19050" cap="flat" cmpd="sng" algn="ctr">
              <a:solidFill>
                <a:srgbClr val="ED7D31">
                  <a:lumMod val="75000"/>
                </a:srgbClr>
              </a:solidFill>
              <a:prstDash val="sysDash"/>
              <a:miter lim="800000"/>
              <a:tailEnd type="triangle"/>
            </a:ln>
            <a:effectLst/>
          </p:spPr>
        </p:cxnSp>
        <p:sp>
          <p:nvSpPr>
            <p:cNvPr id="14" name="Rectángulo redondeado 13"/>
            <p:cNvSpPr/>
            <p:nvPr/>
          </p:nvSpPr>
          <p:spPr>
            <a:xfrm>
              <a:off x="1781421" y="234821"/>
              <a:ext cx="1531620" cy="534035"/>
            </a:xfrm>
            <a:prstGeom prst="roundRect">
              <a:avLst/>
            </a:prstGeom>
            <a:solidFill>
              <a:srgbClr val="A5A5A5">
                <a:lumMod val="40000"/>
                <a:lumOff val="60000"/>
              </a:srgbClr>
            </a:solidFill>
            <a:ln w="28575" cap="flat" cmpd="sng" algn="ctr">
              <a:solidFill>
                <a:srgbClr val="5B9BD5">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s-ES" sz="900" dirty="0">
                  <a:solidFill>
                    <a:srgbClr val="000000"/>
                  </a:solidFill>
                  <a:effectLst/>
                  <a:latin typeface="Cambria" panose="02040503050406030204" pitchFamily="18" charset="0"/>
                  <a:ea typeface="Calibri" panose="020F0502020204030204" pitchFamily="34" charset="0"/>
                </a:rPr>
                <a:t>Características empresariales</a:t>
              </a:r>
              <a:endParaRPr lang="es-ES" sz="1200" dirty="0">
                <a:effectLst/>
                <a:latin typeface="Times New Roman" panose="02020603050405020304" pitchFamily="18" charset="0"/>
                <a:ea typeface="Calibri" panose="020F0502020204030204" pitchFamily="34" charset="0"/>
              </a:endParaRPr>
            </a:p>
          </p:txBody>
        </p:sp>
        <p:sp>
          <p:nvSpPr>
            <p:cNvPr id="15" name="Rectángulo redondeado 14"/>
            <p:cNvSpPr/>
            <p:nvPr/>
          </p:nvSpPr>
          <p:spPr>
            <a:xfrm>
              <a:off x="1725891" y="2144683"/>
              <a:ext cx="1531620" cy="534035"/>
            </a:xfrm>
            <a:prstGeom prst="roundRect">
              <a:avLst/>
            </a:prstGeom>
            <a:solidFill>
              <a:srgbClr val="A5A5A5">
                <a:lumMod val="40000"/>
                <a:lumOff val="60000"/>
              </a:srgbClr>
            </a:solidFill>
            <a:ln w="28575" cap="flat" cmpd="sng" algn="ctr">
              <a:solidFill>
                <a:srgbClr val="5B9BD5">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s-ES" sz="900" dirty="0">
                  <a:solidFill>
                    <a:srgbClr val="000000"/>
                  </a:solidFill>
                  <a:effectLst/>
                  <a:latin typeface="Cambria" panose="02040503050406030204" pitchFamily="18" charset="0"/>
                  <a:ea typeface="Calibri" panose="020F0502020204030204" pitchFamily="34" charset="0"/>
                </a:rPr>
                <a:t>Características financieras</a:t>
              </a:r>
              <a:endParaRPr lang="es-ES" sz="1200" dirty="0">
                <a:effectLst/>
                <a:latin typeface="Times New Roman" panose="02020603050405020304" pitchFamily="18" charset="0"/>
                <a:ea typeface="Calibri" panose="020F0502020204030204" pitchFamily="34" charset="0"/>
              </a:endParaRPr>
            </a:p>
          </p:txBody>
        </p:sp>
        <p:sp>
          <p:nvSpPr>
            <p:cNvPr id="16" name="Flecha a la derecha con bandas 15"/>
            <p:cNvSpPr/>
            <p:nvPr/>
          </p:nvSpPr>
          <p:spPr>
            <a:xfrm>
              <a:off x="3351667" y="365271"/>
              <a:ext cx="442122" cy="273133"/>
            </a:xfrm>
            <a:prstGeom prst="stripedRightArrow">
              <a:avLst/>
            </a:prstGeom>
            <a:solidFill>
              <a:srgbClr val="ED7D31">
                <a:lumMod val="75000"/>
              </a:srgbClr>
            </a:solidFill>
            <a:ln w="12700" cap="flat" cmpd="sng" algn="ctr">
              <a:solidFill>
                <a:sysClr val="window" lastClr="FFFFFF">
                  <a:lumMod val="6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 name="Flecha a la derecha con bandas 16"/>
            <p:cNvSpPr/>
            <p:nvPr/>
          </p:nvSpPr>
          <p:spPr>
            <a:xfrm>
              <a:off x="3330478" y="2260406"/>
              <a:ext cx="463311" cy="273133"/>
            </a:xfrm>
            <a:prstGeom prst="stripedRightArrow">
              <a:avLst/>
            </a:prstGeom>
            <a:solidFill>
              <a:srgbClr val="ED7D31">
                <a:lumMod val="75000"/>
              </a:srgbClr>
            </a:solidFill>
            <a:ln w="12700" cap="flat" cmpd="sng" algn="ctr">
              <a:solidFill>
                <a:sysClr val="window" lastClr="FFFFFF">
                  <a:lumMod val="6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8" name="Abrir llave 17"/>
            <p:cNvSpPr/>
            <p:nvPr/>
          </p:nvSpPr>
          <p:spPr>
            <a:xfrm>
              <a:off x="4566979" y="176613"/>
              <a:ext cx="237490" cy="474980"/>
            </a:xfrm>
            <a:prstGeom prst="leftBrace">
              <a:avLst/>
            </a:prstGeom>
            <a:no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aphicFrame>
        <p:nvGraphicFramePr>
          <p:cNvPr id="19" name="Tabla 18"/>
          <p:cNvGraphicFramePr>
            <a:graphicFrameLocks noGrp="1"/>
          </p:cNvGraphicFramePr>
          <p:nvPr>
            <p:extLst>
              <p:ext uri="{D42A27DB-BD31-4B8C-83A1-F6EECF244321}">
                <p14:modId xmlns:p14="http://schemas.microsoft.com/office/powerpoint/2010/main" val="2656433125"/>
              </p:ext>
            </p:extLst>
          </p:nvPr>
        </p:nvGraphicFramePr>
        <p:xfrm>
          <a:off x="4090431" y="1442037"/>
          <a:ext cx="4848226" cy="2969352"/>
        </p:xfrm>
        <a:graphic>
          <a:graphicData uri="http://schemas.openxmlformats.org/drawingml/2006/table">
            <a:tbl>
              <a:tblPr firstRow="1" firstCol="1" bandRow="1">
                <a:tableStyleId>{69C7853C-536D-4A76-A0AE-DD22124D55A5}</a:tableStyleId>
              </a:tblPr>
              <a:tblGrid>
                <a:gridCol w="933902">
                  <a:extLst>
                    <a:ext uri="{9D8B030D-6E8A-4147-A177-3AD203B41FA5}">
                      <a16:colId xmlns="" xmlns:a16="http://schemas.microsoft.com/office/drawing/2014/main" val="20000"/>
                    </a:ext>
                  </a:extLst>
                </a:gridCol>
                <a:gridCol w="754195">
                  <a:extLst>
                    <a:ext uri="{9D8B030D-6E8A-4147-A177-3AD203B41FA5}">
                      <a16:colId xmlns="" xmlns:a16="http://schemas.microsoft.com/office/drawing/2014/main" val="20001"/>
                    </a:ext>
                  </a:extLst>
                </a:gridCol>
                <a:gridCol w="858048">
                  <a:extLst>
                    <a:ext uri="{9D8B030D-6E8A-4147-A177-3AD203B41FA5}">
                      <a16:colId xmlns="" xmlns:a16="http://schemas.microsoft.com/office/drawing/2014/main" val="20002"/>
                    </a:ext>
                  </a:extLst>
                </a:gridCol>
                <a:gridCol w="2302081">
                  <a:extLst>
                    <a:ext uri="{9D8B030D-6E8A-4147-A177-3AD203B41FA5}">
                      <a16:colId xmlns="" xmlns:a16="http://schemas.microsoft.com/office/drawing/2014/main" val="20003"/>
                    </a:ext>
                  </a:extLst>
                </a:gridCol>
              </a:tblGrid>
              <a:tr h="277180">
                <a:tc>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Grupo</a:t>
                      </a:r>
                      <a:endParaRPr lang="es-ES"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Factor</a:t>
                      </a:r>
                      <a:endParaRPr lang="es-ES"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Variable</a:t>
                      </a:r>
                      <a:endParaRPr lang="es-ES"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Medida</a:t>
                      </a:r>
                      <a:endParaRPr lang="es-ES"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0"/>
                  </a:ext>
                </a:extLst>
              </a:tr>
              <a:tr h="539592">
                <a:tc rowSpan="2">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Crecimiento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GSLS </a:t>
                      </a:r>
                      <a:r>
                        <a:rPr lang="es-ES" sz="800" baseline="-25000" dirty="0">
                          <a:effectLst/>
                        </a:rPr>
                        <a:t>(t-1)</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err="1">
                          <a:effectLst/>
                        </a:rPr>
                        <a:t>gsls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Logaritmo natural del crecimiento de las ventas sobre el crecimiento de las ventas retrasadas un periodo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1"/>
                  </a:ext>
                </a:extLst>
              </a:tr>
              <a:tr h="561975">
                <a:tc vMerge="1">
                  <a:txBody>
                    <a:bodyPr/>
                    <a:lstStyle/>
                    <a:p>
                      <a:endParaRPr lang="es-ES"/>
                    </a:p>
                  </a:txBody>
                  <a:tcPr/>
                </a:tc>
                <a:tc>
                  <a:txBody>
                    <a:bodyPr/>
                    <a:lstStyle/>
                    <a:p>
                      <a:pPr indent="180340" algn="ctr">
                        <a:lnSpc>
                          <a:spcPct val="100000"/>
                        </a:lnSpc>
                        <a:spcBef>
                          <a:spcPts val="600"/>
                        </a:spcBef>
                        <a:spcAft>
                          <a:spcPts val="0"/>
                        </a:spcAft>
                      </a:pPr>
                      <a:r>
                        <a:rPr lang="es-ES" sz="800">
                          <a:effectLst/>
                        </a:rPr>
                        <a:t>GEMP </a:t>
                      </a:r>
                      <a:r>
                        <a:rPr lang="es-ES" sz="800" baseline="-25000">
                          <a:effectLst/>
                        </a:rPr>
                        <a:t>(t-1)</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err="1">
                          <a:effectLst/>
                        </a:rPr>
                        <a:t>gemp</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Logaritmo natural del crecimiento del empleo sobre el crecimiento del empleo retrasados un periodo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2"/>
                  </a:ext>
                </a:extLst>
              </a:tr>
              <a:tr h="415771">
                <a:tc rowSpan="2">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Tamaño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a:effectLst/>
                        </a:rPr>
                        <a:t>LNSLS </a:t>
                      </a:r>
                      <a:r>
                        <a:rPr lang="es-ES" sz="800" baseline="-25000">
                          <a:effectLst/>
                        </a:rPr>
                        <a:t>(t-1)</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a:effectLst/>
                        </a:rPr>
                        <a:t>llnsls</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Logaritmo natural de las ventas netas retrasadas un período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3"/>
                  </a:ext>
                </a:extLst>
              </a:tr>
              <a:tr h="353748">
                <a:tc vMerge="1">
                  <a:txBody>
                    <a:bodyPr/>
                    <a:lstStyle/>
                    <a:p>
                      <a:endParaRPr lang="es-ES"/>
                    </a:p>
                  </a:txBody>
                  <a:tcPr/>
                </a:tc>
                <a:tc>
                  <a:txBody>
                    <a:bodyPr/>
                    <a:lstStyle/>
                    <a:p>
                      <a:pPr indent="180340" algn="ctr">
                        <a:lnSpc>
                          <a:spcPct val="100000"/>
                        </a:lnSpc>
                        <a:spcBef>
                          <a:spcPts val="600"/>
                        </a:spcBef>
                        <a:spcAft>
                          <a:spcPts val="0"/>
                        </a:spcAft>
                      </a:pPr>
                      <a:r>
                        <a:rPr lang="es-ES" sz="800">
                          <a:effectLst/>
                        </a:rPr>
                        <a:t>LNEMP</a:t>
                      </a:r>
                      <a:r>
                        <a:rPr lang="es-ES" sz="800" baseline="-25000">
                          <a:effectLst/>
                        </a:rPr>
                        <a:t>(t-1)</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a:effectLst/>
                        </a:rPr>
                        <a:t>llnemp</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Logaritmo natural del empleo retrasado un período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4"/>
                  </a:ext>
                </a:extLst>
              </a:tr>
              <a:tr h="353634">
                <a:tc>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Características de la empresa</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a:effectLst/>
                        </a:rPr>
                        <a:t>LNAGE</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err="1">
                          <a:effectLst/>
                        </a:rPr>
                        <a:t>age</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900" dirty="0" smtClean="0">
                          <a:effectLst/>
                          <a:latin typeface="Times New Roman" panose="02020603050405020304" pitchFamily="18" charset="0"/>
                          <a:ea typeface="Calibri" panose="020F0502020204030204" pitchFamily="34" charset="0"/>
                          <a:cs typeface="Times New Roman" panose="02020603050405020304" pitchFamily="18" charset="0"/>
                        </a:rPr>
                        <a:t>Edad</a:t>
                      </a:r>
                      <a:r>
                        <a:rPr lang="es-ES" sz="900" baseline="0" dirty="0" smtClean="0">
                          <a:effectLst/>
                          <a:latin typeface="Times New Roman" panose="02020603050405020304" pitchFamily="18" charset="0"/>
                          <a:ea typeface="Calibri" panose="020F0502020204030204" pitchFamily="34" charset="0"/>
                          <a:cs typeface="Times New Roman" panose="02020603050405020304" pitchFamily="18" charset="0"/>
                        </a:rPr>
                        <a:t> en años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5"/>
                  </a:ext>
                </a:extLst>
              </a:tr>
              <a:tr h="190272">
                <a:tc rowSpan="2">
                  <a:txBody>
                    <a:bodyPr/>
                    <a:lstStyle/>
                    <a:p>
                      <a:pPr marL="0" indent="0" algn="ctr">
                        <a:lnSpc>
                          <a:spcPct val="100000"/>
                        </a:lnSpc>
                        <a:spcBef>
                          <a:spcPts val="600"/>
                        </a:spcBef>
                        <a:spcAft>
                          <a:spcPts val="0"/>
                        </a:spcAft>
                        <a:buFont typeface="Arial" panose="020B0604020202020204" pitchFamily="34" charset="0"/>
                        <a:buNone/>
                      </a:pPr>
                      <a:r>
                        <a:rPr lang="es-ES" sz="800" dirty="0">
                          <a:effectLst/>
                        </a:rPr>
                        <a:t>Financieras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smtClean="0">
                          <a:effectLst/>
                        </a:rPr>
                        <a:t>GK</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a:effectLst/>
                        </a:rPr>
                        <a:t>K</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Logaritmo natural del capital</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6"/>
                  </a:ext>
                </a:extLst>
              </a:tr>
              <a:tr h="277180">
                <a:tc vMerge="1">
                  <a:txBody>
                    <a:bodyPr/>
                    <a:lstStyle/>
                    <a:p>
                      <a:endParaRPr lang="es-ES"/>
                    </a:p>
                  </a:txBody>
                  <a:tcPr/>
                </a:tc>
                <a:tc>
                  <a:txBody>
                    <a:bodyPr/>
                    <a:lstStyle/>
                    <a:p>
                      <a:pPr indent="180340" algn="ctr">
                        <a:lnSpc>
                          <a:spcPct val="100000"/>
                        </a:lnSpc>
                        <a:spcBef>
                          <a:spcPts val="600"/>
                        </a:spcBef>
                        <a:spcAft>
                          <a:spcPts val="0"/>
                        </a:spcAft>
                      </a:pPr>
                      <a:r>
                        <a:rPr lang="es-ES" sz="800" dirty="0" smtClean="0">
                          <a:effectLst/>
                        </a:rPr>
                        <a:t>GINDEB</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err="1">
                          <a:effectLst/>
                        </a:rPr>
                        <a:t>indeb</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tc>
                  <a:txBody>
                    <a:bodyPr/>
                    <a:lstStyle/>
                    <a:p>
                      <a:pPr indent="180340" algn="ctr">
                        <a:lnSpc>
                          <a:spcPct val="100000"/>
                        </a:lnSpc>
                        <a:spcBef>
                          <a:spcPts val="600"/>
                        </a:spcBef>
                        <a:spcAft>
                          <a:spcPts val="0"/>
                        </a:spcAft>
                      </a:pPr>
                      <a:r>
                        <a:rPr lang="es-ES" sz="800" dirty="0">
                          <a:effectLst/>
                        </a:rPr>
                        <a:t>Total pasivos/Total activos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523" marR="22523" marT="0" marB="0" anchor="ctr"/>
                </a:tc>
                <a:extLst>
                  <a:ext uri="{0D108BD9-81ED-4DB2-BD59-A6C34878D82A}">
                    <a16:rowId xmlns="" xmlns:a16="http://schemas.microsoft.com/office/drawing/2014/main" val="10007"/>
                  </a:ext>
                </a:extLst>
              </a:tr>
            </a:tbl>
          </a:graphicData>
        </a:graphic>
      </p:graphicFrame>
      <p:sp>
        <p:nvSpPr>
          <p:cNvPr id="3" name="Rectángulo redondeado 2"/>
          <p:cNvSpPr/>
          <p:nvPr/>
        </p:nvSpPr>
        <p:spPr>
          <a:xfrm>
            <a:off x="5054948" y="1815808"/>
            <a:ext cx="698152" cy="357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redondeado 19"/>
          <p:cNvSpPr/>
          <p:nvPr/>
        </p:nvSpPr>
        <p:spPr>
          <a:xfrm>
            <a:off x="5054948" y="2343662"/>
            <a:ext cx="698152" cy="357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a:off x="5054948" y="2830832"/>
            <a:ext cx="698152" cy="35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p:cNvSpPr/>
          <p:nvPr/>
        </p:nvSpPr>
        <p:spPr>
          <a:xfrm>
            <a:off x="5054948" y="3241705"/>
            <a:ext cx="698152" cy="3077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2"/>
          <p:cNvSpPr/>
          <p:nvPr/>
        </p:nvSpPr>
        <p:spPr>
          <a:xfrm>
            <a:off x="5054948" y="3613965"/>
            <a:ext cx="698152" cy="30772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redondeado 23"/>
          <p:cNvSpPr/>
          <p:nvPr/>
        </p:nvSpPr>
        <p:spPr>
          <a:xfrm>
            <a:off x="5054948" y="3957650"/>
            <a:ext cx="698152" cy="180512"/>
          </a:xfrm>
          <a:prstGeom prst="roundRect">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5" name="Rectángulo redondeado 24"/>
          <p:cNvSpPr/>
          <p:nvPr/>
        </p:nvSpPr>
        <p:spPr>
          <a:xfrm>
            <a:off x="5054948" y="4154821"/>
            <a:ext cx="698152" cy="255253"/>
          </a:xfrm>
          <a:prstGeom prst="roundRect">
            <a:avLst/>
          </a:prstGeom>
          <a:no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365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DESCRIPTIVO DE LA MUESTRA</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21</a:t>
            </a:fld>
            <a:endParaRPr lang="es-ES"/>
          </a:p>
        </p:txBody>
      </p:sp>
      <p:graphicFrame>
        <p:nvGraphicFramePr>
          <p:cNvPr id="7" name="Gráfico 6"/>
          <p:cNvGraphicFramePr/>
          <p:nvPr/>
        </p:nvGraphicFramePr>
        <p:xfrm>
          <a:off x="962660" y="1971675"/>
          <a:ext cx="5390515" cy="2852050"/>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284"/>
          <p:cNvSpPr txBox="1">
            <a:spLocks noGrp="1"/>
          </p:cNvSpPr>
          <p:nvPr>
            <p:ph type="body" idx="1"/>
          </p:nvPr>
        </p:nvSpPr>
        <p:spPr>
          <a:xfrm>
            <a:off x="1222875" y="1371600"/>
            <a:ext cx="5130300" cy="3872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Evolución de las ventas (2010-2015)</a:t>
            </a:r>
            <a:endParaRPr lang="es-EC" sz="1600" b="1" dirty="0"/>
          </a:p>
        </p:txBody>
      </p:sp>
      <p:sp>
        <p:nvSpPr>
          <p:cNvPr id="9" name="Shape 284"/>
          <p:cNvSpPr txBox="1">
            <a:spLocks noGrp="1"/>
          </p:cNvSpPr>
          <p:nvPr>
            <p:ph type="body" idx="1"/>
          </p:nvPr>
        </p:nvSpPr>
        <p:spPr>
          <a:xfrm>
            <a:off x="6825564" y="2892325"/>
            <a:ext cx="1901325" cy="1003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Promedio</a:t>
            </a:r>
          </a:p>
          <a:p>
            <a:pPr marL="0" lvl="0" indent="0" algn="ctr">
              <a:buNone/>
            </a:pPr>
            <a:r>
              <a:rPr lang="es-ES" sz="1600" dirty="0" smtClean="0"/>
              <a:t>409.384,40 USD </a:t>
            </a:r>
            <a:endParaRPr lang="es-EC" sz="1600" dirty="0" smtClean="0"/>
          </a:p>
        </p:txBody>
      </p:sp>
      <p:grpSp>
        <p:nvGrpSpPr>
          <p:cNvPr id="10" name="Shape 735"/>
          <p:cNvGrpSpPr/>
          <p:nvPr/>
        </p:nvGrpSpPr>
        <p:grpSpPr>
          <a:xfrm>
            <a:off x="7283293" y="2028311"/>
            <a:ext cx="985865" cy="691979"/>
            <a:chOff x="3932350" y="3714775"/>
            <a:chExt cx="439650" cy="319075"/>
          </a:xfrm>
        </p:grpSpPr>
        <p:sp>
          <p:nvSpPr>
            <p:cNvPr id="11" name="Shape 736"/>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37"/>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38"/>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39"/>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40"/>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1456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DESCRIPTIVO DE LA MUESTRA</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22</a:t>
            </a:fld>
            <a:endParaRPr lang="es-ES"/>
          </a:p>
        </p:txBody>
      </p:sp>
      <p:sp>
        <p:nvSpPr>
          <p:cNvPr id="8" name="Shape 284"/>
          <p:cNvSpPr txBox="1">
            <a:spLocks noGrp="1"/>
          </p:cNvSpPr>
          <p:nvPr>
            <p:ph type="body" idx="1"/>
          </p:nvPr>
        </p:nvSpPr>
        <p:spPr>
          <a:xfrm>
            <a:off x="1222875" y="1333500"/>
            <a:ext cx="5130300" cy="3872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Evolución del empleo (2010-2015)</a:t>
            </a:r>
            <a:endParaRPr lang="es-EC" sz="1600" b="1" dirty="0"/>
          </a:p>
        </p:txBody>
      </p:sp>
      <p:graphicFrame>
        <p:nvGraphicFramePr>
          <p:cNvPr id="9" name="Gráfico 8"/>
          <p:cNvGraphicFramePr/>
          <p:nvPr/>
        </p:nvGraphicFramePr>
        <p:xfrm>
          <a:off x="1222875" y="1857375"/>
          <a:ext cx="5196975" cy="3066150"/>
        </p:xfrm>
        <a:graphic>
          <a:graphicData uri="http://schemas.openxmlformats.org/drawingml/2006/chart">
            <c:chart xmlns:c="http://schemas.openxmlformats.org/drawingml/2006/chart" xmlns:r="http://schemas.openxmlformats.org/officeDocument/2006/relationships" r:id="rId2"/>
          </a:graphicData>
        </a:graphic>
      </p:graphicFrame>
      <p:sp>
        <p:nvSpPr>
          <p:cNvPr id="11" name="Shape 284"/>
          <p:cNvSpPr txBox="1">
            <a:spLocks noGrp="1"/>
          </p:cNvSpPr>
          <p:nvPr>
            <p:ph type="body" idx="1"/>
          </p:nvPr>
        </p:nvSpPr>
        <p:spPr>
          <a:xfrm>
            <a:off x="6825564" y="2803079"/>
            <a:ext cx="1901325" cy="1003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Promedio</a:t>
            </a:r>
          </a:p>
          <a:p>
            <a:pPr marL="0" lvl="0" indent="0" algn="ctr">
              <a:buNone/>
            </a:pPr>
            <a:r>
              <a:rPr lang="es-ES" sz="1600" dirty="0" smtClean="0"/>
              <a:t>13 empleados </a:t>
            </a:r>
            <a:endParaRPr lang="es-EC" sz="1600" dirty="0" smtClean="0"/>
          </a:p>
        </p:txBody>
      </p:sp>
      <p:grpSp>
        <p:nvGrpSpPr>
          <p:cNvPr id="18" name="Shape 741"/>
          <p:cNvGrpSpPr/>
          <p:nvPr/>
        </p:nvGrpSpPr>
        <p:grpSpPr>
          <a:xfrm>
            <a:off x="7150813" y="1973058"/>
            <a:ext cx="1337924" cy="853159"/>
            <a:chOff x="4604550" y="3714775"/>
            <a:chExt cx="439625" cy="319075"/>
          </a:xfrm>
        </p:grpSpPr>
        <p:sp>
          <p:nvSpPr>
            <p:cNvPr id="19"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743"/>
            <p:cNvSpPr/>
            <p:nvPr/>
          </p:nvSpPr>
          <p:spPr>
            <a:xfrm>
              <a:off x="4647175" y="3825073"/>
              <a:ext cx="354400" cy="150327"/>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2900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DESCRIPTIVO DE LA MUESTRA</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23</a:t>
            </a:fld>
            <a:endParaRPr lang="es-ES"/>
          </a:p>
        </p:txBody>
      </p:sp>
      <p:sp>
        <p:nvSpPr>
          <p:cNvPr id="8" name="Shape 284"/>
          <p:cNvSpPr txBox="1">
            <a:spLocks noGrp="1"/>
          </p:cNvSpPr>
          <p:nvPr>
            <p:ph type="body" idx="1"/>
          </p:nvPr>
        </p:nvSpPr>
        <p:spPr>
          <a:xfrm>
            <a:off x="1222875" y="1333500"/>
            <a:ext cx="5130300" cy="3872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Evolución de la edad (2010-2015)</a:t>
            </a:r>
            <a:endParaRPr lang="es-EC" sz="1600" b="1" dirty="0"/>
          </a:p>
        </p:txBody>
      </p:sp>
      <p:graphicFrame>
        <p:nvGraphicFramePr>
          <p:cNvPr id="7" name="Gráfico 6"/>
          <p:cNvGraphicFramePr/>
          <p:nvPr/>
        </p:nvGraphicFramePr>
        <p:xfrm>
          <a:off x="1222875" y="1843087"/>
          <a:ext cx="5200650" cy="2995613"/>
        </p:xfrm>
        <a:graphic>
          <a:graphicData uri="http://schemas.openxmlformats.org/drawingml/2006/chart">
            <c:chart xmlns:c="http://schemas.openxmlformats.org/drawingml/2006/chart" xmlns:r="http://schemas.openxmlformats.org/officeDocument/2006/relationships" r:id="rId2"/>
          </a:graphicData>
        </a:graphic>
      </p:graphicFrame>
      <p:sp>
        <p:nvSpPr>
          <p:cNvPr id="11" name="Shape 284"/>
          <p:cNvSpPr txBox="1">
            <a:spLocks noGrp="1"/>
          </p:cNvSpPr>
          <p:nvPr>
            <p:ph type="body" idx="1"/>
          </p:nvPr>
        </p:nvSpPr>
        <p:spPr>
          <a:xfrm>
            <a:off x="6821471" y="2894735"/>
            <a:ext cx="1901325" cy="1003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Promedio</a:t>
            </a:r>
          </a:p>
          <a:p>
            <a:pPr marL="0" lvl="0" indent="0" algn="ctr">
              <a:buNone/>
            </a:pPr>
            <a:r>
              <a:rPr lang="es-ES" sz="1600" dirty="0" smtClean="0"/>
              <a:t>10 años</a:t>
            </a:r>
            <a:endParaRPr lang="es-EC" sz="1600" dirty="0" smtClean="0"/>
          </a:p>
        </p:txBody>
      </p:sp>
      <p:grpSp>
        <p:nvGrpSpPr>
          <p:cNvPr id="22" name="Shape 731"/>
          <p:cNvGrpSpPr/>
          <p:nvPr/>
        </p:nvGrpSpPr>
        <p:grpSpPr>
          <a:xfrm>
            <a:off x="7276261" y="2078192"/>
            <a:ext cx="991744" cy="816543"/>
            <a:chOff x="3292425" y="3664250"/>
            <a:chExt cx="397025" cy="391525"/>
          </a:xfrm>
        </p:grpSpPr>
        <p:sp>
          <p:nvSpPr>
            <p:cNvPr id="23" name="Shape 732"/>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733"/>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734"/>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2541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DESCRIPTIVO DE LA MUESTRA</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24</a:t>
            </a:fld>
            <a:endParaRPr lang="es-ES"/>
          </a:p>
        </p:txBody>
      </p:sp>
      <p:sp>
        <p:nvSpPr>
          <p:cNvPr id="8" name="Shape 284"/>
          <p:cNvSpPr txBox="1">
            <a:spLocks noGrp="1"/>
          </p:cNvSpPr>
          <p:nvPr>
            <p:ph type="body" idx="1"/>
          </p:nvPr>
        </p:nvSpPr>
        <p:spPr>
          <a:xfrm>
            <a:off x="1222875" y="1333500"/>
            <a:ext cx="5130300" cy="3872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Evolución del capital (2010-2015)</a:t>
            </a:r>
            <a:endParaRPr lang="es-EC" sz="1600" b="1" dirty="0"/>
          </a:p>
        </p:txBody>
      </p:sp>
      <p:graphicFrame>
        <p:nvGraphicFramePr>
          <p:cNvPr id="7" name="Gráfico 6"/>
          <p:cNvGraphicFramePr/>
          <p:nvPr/>
        </p:nvGraphicFramePr>
        <p:xfrm>
          <a:off x="1037624" y="1918975"/>
          <a:ext cx="5134575" cy="29093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hape 284"/>
          <p:cNvSpPr txBox="1">
            <a:spLocks noGrp="1"/>
          </p:cNvSpPr>
          <p:nvPr>
            <p:ph type="body" idx="1"/>
          </p:nvPr>
        </p:nvSpPr>
        <p:spPr>
          <a:xfrm>
            <a:off x="6747375" y="2901850"/>
            <a:ext cx="1901325" cy="1003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Promedio</a:t>
            </a:r>
          </a:p>
          <a:p>
            <a:pPr marL="0" lvl="0" indent="0" algn="ctr">
              <a:buNone/>
            </a:pPr>
            <a:r>
              <a:rPr lang="es-ES" sz="1600" dirty="0"/>
              <a:t>38.979,09 </a:t>
            </a:r>
            <a:r>
              <a:rPr lang="es-ES" sz="1600" dirty="0" smtClean="0"/>
              <a:t>USD</a:t>
            </a:r>
            <a:endParaRPr lang="es-EC" sz="1600" b="1" dirty="0" smtClean="0"/>
          </a:p>
        </p:txBody>
      </p:sp>
      <p:sp>
        <p:nvSpPr>
          <p:cNvPr id="19" name="Shape 768"/>
          <p:cNvSpPr/>
          <p:nvPr/>
        </p:nvSpPr>
        <p:spPr>
          <a:xfrm>
            <a:off x="7109395" y="2043464"/>
            <a:ext cx="1017209" cy="858386"/>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010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DESCRIPTIVO DE LA MUESTRA</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25</a:t>
            </a:fld>
            <a:endParaRPr lang="es-ES"/>
          </a:p>
        </p:txBody>
      </p:sp>
      <p:sp>
        <p:nvSpPr>
          <p:cNvPr id="8" name="Shape 284"/>
          <p:cNvSpPr txBox="1">
            <a:spLocks noGrp="1"/>
          </p:cNvSpPr>
          <p:nvPr>
            <p:ph type="body" idx="1"/>
          </p:nvPr>
        </p:nvSpPr>
        <p:spPr>
          <a:xfrm>
            <a:off x="1222875" y="1333500"/>
            <a:ext cx="5130300" cy="3872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Evolución del endeudamiento (2010-2015)</a:t>
            </a:r>
            <a:endParaRPr lang="es-EC" sz="1600" b="1" dirty="0"/>
          </a:p>
        </p:txBody>
      </p:sp>
      <p:sp>
        <p:nvSpPr>
          <p:cNvPr id="11" name="Shape 284"/>
          <p:cNvSpPr txBox="1">
            <a:spLocks noGrp="1"/>
          </p:cNvSpPr>
          <p:nvPr>
            <p:ph type="body" idx="1"/>
          </p:nvPr>
        </p:nvSpPr>
        <p:spPr>
          <a:xfrm>
            <a:off x="6747375" y="2901850"/>
            <a:ext cx="1901325" cy="1003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1600" b="1" dirty="0" smtClean="0"/>
              <a:t>Promedio</a:t>
            </a:r>
          </a:p>
          <a:p>
            <a:pPr marL="0" lvl="0" indent="0" algn="ctr">
              <a:buNone/>
            </a:pPr>
            <a:r>
              <a:rPr lang="es-ES" sz="1600" dirty="0" smtClean="0"/>
              <a:t>54,71%</a:t>
            </a:r>
            <a:endParaRPr lang="es-EC" sz="1600" b="1" dirty="0" smtClean="0"/>
          </a:p>
        </p:txBody>
      </p:sp>
      <p:grpSp>
        <p:nvGrpSpPr>
          <p:cNvPr id="12" name="Shape 735"/>
          <p:cNvGrpSpPr/>
          <p:nvPr/>
        </p:nvGrpSpPr>
        <p:grpSpPr>
          <a:xfrm>
            <a:off x="7205104" y="2050737"/>
            <a:ext cx="985865" cy="691979"/>
            <a:chOff x="3932350" y="3714775"/>
            <a:chExt cx="439650" cy="319075"/>
          </a:xfrm>
        </p:grpSpPr>
        <p:sp>
          <p:nvSpPr>
            <p:cNvPr id="13" name="Shape 736"/>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37"/>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38"/>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39"/>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40"/>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18" name="Gráfico 17"/>
          <p:cNvGraphicFramePr/>
          <p:nvPr/>
        </p:nvGraphicFramePr>
        <p:xfrm>
          <a:off x="985725" y="1856475"/>
          <a:ext cx="5200650" cy="2953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39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ESTRATEGIA DE ESTIMACIÓN</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26</a:t>
            </a:fld>
            <a:endParaRPr lang="es-ES"/>
          </a:p>
        </p:txBody>
      </p:sp>
      <p:sp>
        <p:nvSpPr>
          <p:cNvPr id="17" name="Proceso alternativo 16"/>
          <p:cNvSpPr/>
          <p:nvPr/>
        </p:nvSpPr>
        <p:spPr>
          <a:xfrm>
            <a:off x="142915" y="2802246"/>
            <a:ext cx="1419185" cy="371145"/>
          </a:xfrm>
          <a:prstGeom prst="flowChartAlternateProcess">
            <a:avLst/>
          </a:prstGeom>
          <a:solidFill>
            <a:srgbClr val="5B9BD5">
              <a:lumMod val="50000"/>
            </a:srgbClr>
          </a:solidFill>
          <a:ln w="38100" cap="flat" cmpd="sng" algn="ctr">
            <a:solidFill>
              <a:sysClr val="window" lastClr="FFFFFF">
                <a:lumMod val="6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r>
              <a:rPr lang="es-ES" sz="1050" dirty="0" smtClean="0">
                <a:solidFill>
                  <a:srgbClr val="FFFFFF"/>
                </a:solidFill>
                <a:latin typeface="Roboto Condensed" panose="020B0604020202020204" charset="0"/>
                <a:ea typeface="Roboto Condensed" panose="020B0604020202020204" charset="0"/>
                <a:cs typeface="Roboto Condensed" panose="020B0604020202020204" charset="0"/>
              </a:rPr>
              <a:t>MÉTODOS CONVENCIONALES</a:t>
            </a:r>
            <a:endParaRPr lang="es-ES" dirty="0">
              <a:effectLst/>
              <a:latin typeface="Roboto Condensed" panose="020B0604020202020204" charset="0"/>
              <a:ea typeface="Roboto Condensed" panose="020B0604020202020204" charset="0"/>
              <a:cs typeface="Roboto Condensed" panose="020B0604020202020204" charset="0"/>
            </a:endParaRPr>
          </a:p>
        </p:txBody>
      </p:sp>
      <p:grpSp>
        <p:nvGrpSpPr>
          <p:cNvPr id="29" name="Grupo 28"/>
          <p:cNvGrpSpPr/>
          <p:nvPr/>
        </p:nvGrpSpPr>
        <p:grpSpPr>
          <a:xfrm>
            <a:off x="1742788" y="1413641"/>
            <a:ext cx="4150109" cy="1844574"/>
            <a:chOff x="1615611" y="1274757"/>
            <a:chExt cx="4150109" cy="1849768"/>
          </a:xfrm>
        </p:grpSpPr>
        <p:grpSp>
          <p:nvGrpSpPr>
            <p:cNvPr id="31" name="Grupo 30"/>
            <p:cNvGrpSpPr/>
            <p:nvPr/>
          </p:nvGrpSpPr>
          <p:grpSpPr>
            <a:xfrm>
              <a:off x="1615611" y="1274757"/>
              <a:ext cx="4150109" cy="1378115"/>
              <a:chOff x="1729824" y="1274757"/>
              <a:chExt cx="4150109" cy="1395368"/>
            </a:xfrm>
          </p:grpSpPr>
          <p:grpSp>
            <p:nvGrpSpPr>
              <p:cNvPr id="38" name="Grupo 37"/>
              <p:cNvGrpSpPr/>
              <p:nvPr/>
            </p:nvGrpSpPr>
            <p:grpSpPr>
              <a:xfrm>
                <a:off x="1729824" y="1274757"/>
                <a:ext cx="2939631" cy="1337662"/>
                <a:chOff x="10632" y="-1"/>
                <a:chExt cx="2947369" cy="1478257"/>
              </a:xfrm>
            </p:grpSpPr>
            <p:sp>
              <p:nvSpPr>
                <p:cNvPr id="43" name="Cuadro de texto 71"/>
                <p:cNvSpPr txBox="1"/>
                <p:nvPr/>
              </p:nvSpPr>
              <p:spPr>
                <a:xfrm>
                  <a:off x="1867885" y="1095262"/>
                  <a:ext cx="997374" cy="382994"/>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600"/>
                    </a:spcAft>
                  </a:pPr>
                  <a:r>
                    <a:rPr lang="es-ES" sz="1000"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    </a:t>
                  </a:r>
                  <a:r>
                    <a:rPr lang="es-ES" sz="1000" b="1" dirty="0" smtClean="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Sin embargo</a:t>
                  </a:r>
                  <a:endParaRPr lang="es-ES"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endParaRPr>
                </a:p>
              </p:txBody>
            </p:sp>
            <p:sp>
              <p:nvSpPr>
                <p:cNvPr id="44" name="Proceso alternativo 43"/>
                <p:cNvSpPr/>
                <p:nvPr/>
              </p:nvSpPr>
              <p:spPr>
                <a:xfrm>
                  <a:off x="10632" y="-1"/>
                  <a:ext cx="1733278" cy="595423"/>
                </a:xfrm>
                <a:prstGeom prst="flowChartAlternateProcess">
                  <a:avLst/>
                </a:prstGeom>
                <a:solidFill>
                  <a:srgbClr val="5B9BD5">
                    <a:lumMod val="50000"/>
                  </a:srgbClr>
                </a:solidFill>
                <a:ln w="38100" cap="flat" cmpd="sng" algn="ctr">
                  <a:solidFill>
                    <a:sysClr val="window" lastClr="FFFFFF">
                      <a:lumMod val="6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r>
                    <a:rPr lang="es-ES" sz="1050" dirty="0" smtClean="0">
                      <a:solidFill>
                        <a:srgbClr val="FFFFFF"/>
                      </a:solidFill>
                      <a:latin typeface="Roboto Condensed" panose="020B0604020202020204" charset="0"/>
                      <a:ea typeface="Roboto Condensed" panose="020B0604020202020204" charset="0"/>
                      <a:cs typeface="Roboto Condensed" panose="020B0604020202020204" charset="0"/>
                    </a:rPr>
                    <a:t>MÍNIMOS CUADRADOS ORDINARIOS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45" name="Rectángulo 44"/>
                <p:cNvSpPr/>
                <p:nvPr/>
              </p:nvSpPr>
              <p:spPr>
                <a:xfrm>
                  <a:off x="773789" y="678838"/>
                  <a:ext cx="1151890" cy="510540"/>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smtClean="0">
                      <a:effectLst/>
                      <a:latin typeface="Roboto Condensed" panose="020B0604020202020204" charset="0"/>
                      <a:ea typeface="Roboto Condensed" panose="020B0604020202020204" charset="0"/>
                      <a:cs typeface="Roboto Condensed" panose="020B0604020202020204" charset="0"/>
                    </a:rPr>
                    <a:t>Forma mas sencilla para validar la ley de Gibrat.</a:t>
                  </a:r>
                  <a:endParaRPr lang="es-ES" sz="900" dirty="0">
                    <a:effectLst/>
                    <a:latin typeface="Roboto Condensed" panose="020B0604020202020204" charset="0"/>
                    <a:ea typeface="Roboto Condensed" panose="020B0604020202020204" charset="0"/>
                    <a:cs typeface="Roboto Condensed" panose="020B0604020202020204" charset="0"/>
                  </a:endParaRPr>
                </a:p>
              </p:txBody>
            </p:sp>
            <p:sp>
              <p:nvSpPr>
                <p:cNvPr id="46" name="Flecha curvada hacia la derecha 45"/>
                <p:cNvSpPr/>
                <p:nvPr/>
              </p:nvSpPr>
              <p:spPr>
                <a:xfrm>
                  <a:off x="223284" y="595423"/>
                  <a:ext cx="439387" cy="475013"/>
                </a:xfrm>
                <a:prstGeom prst="curved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47" name="Cheurón 46"/>
                <p:cNvSpPr/>
                <p:nvPr/>
              </p:nvSpPr>
              <p:spPr>
                <a:xfrm>
                  <a:off x="2744245" y="1141321"/>
                  <a:ext cx="213756" cy="237507"/>
                </a:xfrm>
                <a:prstGeom prst="chevron">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grpSp>
          <p:sp>
            <p:nvSpPr>
              <p:cNvPr id="40" name="Rectángulo 39"/>
              <p:cNvSpPr/>
              <p:nvPr/>
            </p:nvSpPr>
            <p:spPr>
              <a:xfrm>
                <a:off x="4731067" y="2208142"/>
                <a:ext cx="1148866" cy="461983"/>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smtClean="0">
                    <a:effectLst/>
                    <a:latin typeface="Roboto Condensed" panose="020B0604020202020204" charset="0"/>
                    <a:ea typeface="Roboto Condensed" panose="020B0604020202020204" charset="0"/>
                    <a:cs typeface="Roboto Condensed" panose="020B0604020202020204" charset="0"/>
                  </a:rPr>
                  <a:t>Existe riesgo de sesgo en el estimador.</a:t>
                </a:r>
                <a:endParaRPr lang="es-ES" sz="900" dirty="0">
                  <a:effectLst/>
                  <a:latin typeface="Roboto Condensed" panose="020B0604020202020204" charset="0"/>
                  <a:ea typeface="Roboto Condensed" panose="020B0604020202020204" charset="0"/>
                  <a:cs typeface="Roboto Condensed" panose="020B0604020202020204" charset="0"/>
                </a:endParaRPr>
              </a:p>
            </p:txBody>
          </p:sp>
        </p:grpSp>
        <p:sp>
          <p:nvSpPr>
            <p:cNvPr id="32" name="Cuadro de texto 71"/>
            <p:cNvSpPr txBox="1"/>
            <p:nvPr/>
          </p:nvSpPr>
          <p:spPr>
            <a:xfrm>
              <a:off x="3569518" y="2777957"/>
              <a:ext cx="1101353" cy="346568"/>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600"/>
                </a:spcAft>
              </a:pPr>
              <a:r>
                <a:rPr lang="es-ES" sz="1000"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    </a:t>
              </a:r>
              <a:r>
                <a:rPr lang="es-ES" sz="1000" b="1" dirty="0" smtClean="0">
                  <a:solidFill>
                    <a:schemeClr val="tx1">
                      <a:lumMod val="95000"/>
                      <a:lumOff val="5000"/>
                    </a:schemeClr>
                  </a:solidFill>
                  <a:latin typeface="Roboto Condensed" panose="020B0604020202020204" charset="0"/>
                  <a:ea typeface="Roboto Condensed" panose="020B0604020202020204" charset="0"/>
                  <a:cs typeface="Roboto Condensed" panose="020B0604020202020204" charset="0"/>
                </a:rPr>
                <a:t>Ribeiro (2007).</a:t>
              </a:r>
              <a:endParaRPr lang="es-ES"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endParaRPr>
            </a:p>
          </p:txBody>
        </p:sp>
        <p:grpSp>
          <p:nvGrpSpPr>
            <p:cNvPr id="35" name="Grupo 34"/>
            <p:cNvGrpSpPr/>
            <p:nvPr/>
          </p:nvGrpSpPr>
          <p:grpSpPr>
            <a:xfrm>
              <a:off x="1808888" y="2477686"/>
              <a:ext cx="1741015" cy="485843"/>
              <a:chOff x="1808888" y="2477686"/>
              <a:chExt cx="1741015" cy="485843"/>
            </a:xfrm>
          </p:grpSpPr>
          <p:sp>
            <p:nvSpPr>
              <p:cNvPr id="36" name="Flecha curvada hacia la derecha 35"/>
              <p:cNvSpPr/>
              <p:nvPr/>
            </p:nvSpPr>
            <p:spPr>
              <a:xfrm>
                <a:off x="1808888" y="2477686"/>
                <a:ext cx="438233" cy="429835"/>
              </a:xfrm>
              <a:prstGeom prst="curved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sp>
            <p:nvSpPr>
              <p:cNvPr id="37" name="Rectángulo 36"/>
              <p:cNvSpPr/>
              <p:nvPr/>
            </p:nvSpPr>
            <p:spPr>
              <a:xfrm>
                <a:off x="2401037" y="2501546"/>
                <a:ext cx="1148866" cy="461983"/>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smtClean="0">
                    <a:effectLst/>
                    <a:latin typeface="Roboto Condensed" panose="020B0604020202020204" charset="0"/>
                    <a:ea typeface="Roboto Condensed" panose="020B0604020202020204" charset="0"/>
                    <a:cs typeface="Roboto Condensed" panose="020B0604020202020204" charset="0"/>
                  </a:rPr>
                  <a:t>Permite realizar comparaciones entre resultados.</a:t>
                </a:r>
                <a:endParaRPr lang="es-ES" sz="900" dirty="0">
                  <a:effectLst/>
                  <a:latin typeface="Roboto Condensed" panose="020B0604020202020204" charset="0"/>
                  <a:ea typeface="Roboto Condensed" panose="020B0604020202020204" charset="0"/>
                  <a:cs typeface="Roboto Condensed" panose="020B0604020202020204" charset="0"/>
                </a:endParaRPr>
              </a:p>
            </p:txBody>
          </p:sp>
        </p:grpSp>
      </p:grpSp>
      <p:grpSp>
        <p:nvGrpSpPr>
          <p:cNvPr id="51" name="Grupo 50"/>
          <p:cNvGrpSpPr/>
          <p:nvPr/>
        </p:nvGrpSpPr>
        <p:grpSpPr>
          <a:xfrm>
            <a:off x="1440125" y="3278956"/>
            <a:ext cx="4006700" cy="1673144"/>
            <a:chOff x="1262926" y="3207946"/>
            <a:chExt cx="4006700" cy="1744153"/>
          </a:xfrm>
        </p:grpSpPr>
        <p:sp>
          <p:nvSpPr>
            <p:cNvPr id="52" name="Cuadro de texto 71"/>
            <p:cNvSpPr txBox="1"/>
            <p:nvPr/>
          </p:nvSpPr>
          <p:spPr>
            <a:xfrm>
              <a:off x="3505377" y="4550680"/>
              <a:ext cx="564742" cy="346568"/>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600"/>
                </a:spcAft>
              </a:pPr>
              <a:r>
                <a:rPr lang="es-ES" sz="1000"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    </a:t>
              </a:r>
              <a:r>
                <a:rPr lang="es-ES" sz="1000" b="1" dirty="0" smtClean="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Entre</a:t>
              </a:r>
              <a:endParaRPr lang="es-ES"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endParaRPr>
            </a:p>
          </p:txBody>
        </p:sp>
        <p:grpSp>
          <p:nvGrpSpPr>
            <p:cNvPr id="53" name="Grupo 52"/>
            <p:cNvGrpSpPr/>
            <p:nvPr/>
          </p:nvGrpSpPr>
          <p:grpSpPr>
            <a:xfrm>
              <a:off x="1605007" y="3207946"/>
              <a:ext cx="3664619" cy="1744153"/>
              <a:chOff x="1719220" y="3232149"/>
              <a:chExt cx="3664619" cy="1765989"/>
            </a:xfrm>
          </p:grpSpPr>
          <p:grpSp>
            <p:nvGrpSpPr>
              <p:cNvPr id="60" name="Grupo 59"/>
              <p:cNvGrpSpPr/>
              <p:nvPr/>
            </p:nvGrpSpPr>
            <p:grpSpPr>
              <a:xfrm>
                <a:off x="1719220" y="3232149"/>
                <a:ext cx="1949915" cy="1154957"/>
                <a:chOff x="0" y="2163122"/>
                <a:chExt cx="1955048" cy="1276349"/>
              </a:xfrm>
            </p:grpSpPr>
            <p:sp>
              <p:nvSpPr>
                <p:cNvPr id="70" name="Proceso alternativo 69"/>
                <p:cNvSpPr/>
                <p:nvPr/>
              </p:nvSpPr>
              <p:spPr>
                <a:xfrm>
                  <a:off x="0" y="2163122"/>
                  <a:ext cx="1743911" cy="634417"/>
                </a:xfrm>
                <a:prstGeom prst="flowChartAlternateProcess">
                  <a:avLst/>
                </a:prstGeom>
                <a:solidFill>
                  <a:srgbClr val="5B9BD5">
                    <a:lumMod val="50000"/>
                  </a:srgbClr>
                </a:solidFill>
                <a:ln w="38100" cap="flat" cmpd="sng" algn="ctr">
                  <a:solidFill>
                    <a:sysClr val="window" lastClr="FFFFFF">
                      <a:lumMod val="6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1050" dirty="0" smtClean="0">
                      <a:solidFill>
                        <a:srgbClr val="FFFFFF"/>
                      </a:solidFill>
                      <a:effectLst/>
                      <a:latin typeface="Roboto Condensed" panose="020B0604020202020204" charset="0"/>
                      <a:ea typeface="Roboto Condensed" panose="020B0604020202020204" charset="0"/>
                      <a:cs typeface="Roboto Condensed" panose="020B0604020202020204" charset="0"/>
                    </a:rPr>
                    <a:t>MÉTODO GENERALIZADO DE LOS MOMENTOS </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71" name="Rectángulo 70"/>
                <p:cNvSpPr/>
                <p:nvPr/>
              </p:nvSpPr>
              <p:spPr>
                <a:xfrm>
                  <a:off x="803158" y="2928931"/>
                  <a:ext cx="1151890" cy="510540"/>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600"/>
                    </a:spcBef>
                    <a:spcAft>
                      <a:spcPts val="600"/>
                    </a:spcAft>
                  </a:pPr>
                  <a:r>
                    <a:rPr lang="es-ES" sz="900" dirty="0" smtClean="0">
                      <a:latin typeface="Roboto Condensed" panose="020B0604020202020204" charset="0"/>
                      <a:ea typeface="Roboto Condensed" panose="020B0604020202020204" charset="0"/>
                      <a:cs typeface="Roboto Condensed" panose="020B0604020202020204" charset="0"/>
                    </a:rPr>
                    <a:t>Emplea múltiples instrumentos.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72" name="Flecha curvada hacia la derecha 71"/>
                <p:cNvSpPr/>
                <p:nvPr/>
              </p:nvSpPr>
              <p:spPr>
                <a:xfrm>
                  <a:off x="268174" y="2888322"/>
                  <a:ext cx="438785" cy="474980"/>
                </a:xfrm>
                <a:prstGeom prst="curved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600">
                    <a:latin typeface="Roboto Condensed" panose="020B0604020202020204" charset="0"/>
                    <a:ea typeface="Roboto Condensed" panose="020B0604020202020204" charset="0"/>
                    <a:cs typeface="Roboto Condensed" panose="020B0604020202020204" charset="0"/>
                  </a:endParaRPr>
                </a:p>
              </p:txBody>
            </p:sp>
          </p:grpSp>
          <p:sp>
            <p:nvSpPr>
              <p:cNvPr id="63" name="Rectángulo 62"/>
              <p:cNvSpPr/>
              <p:nvPr/>
            </p:nvSpPr>
            <p:spPr>
              <a:xfrm>
                <a:off x="2534865" y="4506292"/>
                <a:ext cx="1148866" cy="461983"/>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600"/>
                  </a:spcBef>
                  <a:spcAft>
                    <a:spcPts val="600"/>
                  </a:spcAft>
                </a:pPr>
                <a:r>
                  <a:rPr lang="es-ES" sz="900" dirty="0" smtClean="0">
                    <a:solidFill>
                      <a:srgbClr val="000000"/>
                    </a:solidFill>
                    <a:effectLst/>
                    <a:latin typeface="Roboto Condensed" panose="020B0604020202020204" charset="0"/>
                    <a:ea typeface="Roboto Condensed" panose="020B0604020202020204" charset="0"/>
                    <a:cs typeface="Roboto Condensed" panose="020B0604020202020204" charset="0"/>
                  </a:rPr>
                  <a:t>Permite alcanzar correlaciones mínimas.</a:t>
                </a:r>
                <a:endParaRPr lang="es-ES" dirty="0">
                  <a:effectLst/>
                  <a:latin typeface="Roboto Condensed" panose="020B0604020202020204" charset="0"/>
                  <a:ea typeface="Roboto Condensed" panose="020B0604020202020204" charset="0"/>
                  <a:cs typeface="Roboto Condensed" panose="020B0604020202020204" charset="0"/>
                </a:endParaRPr>
              </a:p>
            </p:txBody>
          </p:sp>
          <p:sp>
            <p:nvSpPr>
              <p:cNvPr id="64" name="Rectángulo 63"/>
              <p:cNvSpPr/>
              <p:nvPr/>
            </p:nvSpPr>
            <p:spPr>
              <a:xfrm>
                <a:off x="4234973" y="4536155"/>
                <a:ext cx="1148866" cy="461983"/>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Bef>
                    <a:spcPts val="600"/>
                  </a:spcBef>
                  <a:spcAft>
                    <a:spcPts val="600"/>
                  </a:spcAft>
                </a:pPr>
                <a:r>
                  <a:rPr lang="es-ES" sz="900" dirty="0" smtClean="0">
                    <a:latin typeface="Roboto Condensed" panose="020B0604020202020204" charset="0"/>
                    <a:ea typeface="Roboto Condensed" panose="020B0604020202020204" charset="0"/>
                    <a:cs typeface="Roboto Condensed" panose="020B0604020202020204" charset="0"/>
                  </a:rPr>
                  <a:t>Término del error y los instrumentos utilizados.</a:t>
                </a:r>
                <a:endParaRPr lang="es-ES" sz="900" dirty="0">
                  <a:effectLst/>
                  <a:latin typeface="Roboto Condensed" panose="020B0604020202020204" charset="0"/>
                  <a:ea typeface="Roboto Condensed" panose="020B0604020202020204" charset="0"/>
                  <a:cs typeface="Roboto Condensed" panose="020B0604020202020204" charset="0"/>
                </a:endParaRPr>
              </a:p>
            </p:txBody>
          </p:sp>
        </p:grpSp>
        <p:sp>
          <p:nvSpPr>
            <p:cNvPr id="55" name="Cuadro de texto 71"/>
            <p:cNvSpPr txBox="1"/>
            <p:nvPr/>
          </p:nvSpPr>
          <p:spPr>
            <a:xfrm>
              <a:off x="1262926" y="4506292"/>
              <a:ext cx="1101353" cy="346568"/>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600"/>
                </a:spcAft>
              </a:pPr>
              <a:r>
                <a:rPr lang="es-ES" sz="1000"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rPr>
                <a:t>    </a:t>
              </a:r>
              <a:r>
                <a:rPr lang="es-ES" sz="1000" b="1" dirty="0" smtClean="0">
                  <a:solidFill>
                    <a:schemeClr val="tx1">
                      <a:lumMod val="95000"/>
                      <a:lumOff val="5000"/>
                    </a:schemeClr>
                  </a:solidFill>
                  <a:latin typeface="Roboto Condensed" panose="020B0604020202020204" charset="0"/>
                  <a:ea typeface="Roboto Condensed" panose="020B0604020202020204" charset="0"/>
                  <a:cs typeface="Roboto Condensed" panose="020B0604020202020204" charset="0"/>
                </a:rPr>
                <a:t>Daza (2016).</a:t>
              </a:r>
              <a:endParaRPr lang="es-ES" b="1" dirty="0">
                <a:solidFill>
                  <a:schemeClr val="tx1">
                    <a:lumMod val="95000"/>
                    <a:lumOff val="5000"/>
                  </a:schemeClr>
                </a:solidFill>
                <a:effectLst/>
                <a:latin typeface="Roboto Condensed" panose="020B0604020202020204" charset="0"/>
                <a:ea typeface="Roboto Condensed" panose="020B0604020202020204" charset="0"/>
                <a:cs typeface="Roboto Condensed" panose="020B0604020202020204" charset="0"/>
              </a:endParaRPr>
            </a:p>
          </p:txBody>
        </p:sp>
        <p:cxnSp>
          <p:nvCxnSpPr>
            <p:cNvPr id="56" name="Conector recto de flecha 55"/>
            <p:cNvCxnSpPr/>
            <p:nvPr/>
          </p:nvCxnSpPr>
          <p:spPr>
            <a:xfrm>
              <a:off x="3653531" y="4852860"/>
              <a:ext cx="46666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73" name="Shape 401"/>
          <p:cNvGrpSpPr/>
          <p:nvPr/>
        </p:nvGrpSpPr>
        <p:grpSpPr>
          <a:xfrm rot="10800000">
            <a:off x="6600172" y="822284"/>
            <a:ext cx="2035655" cy="672981"/>
            <a:chOff x="-1535283" y="1287960"/>
            <a:chExt cx="11486579" cy="2067200"/>
          </a:xfrm>
        </p:grpSpPr>
        <p:sp>
          <p:nvSpPr>
            <p:cNvPr id="74" name="Shape 402"/>
            <p:cNvSpPr/>
            <p:nvPr/>
          </p:nvSpPr>
          <p:spPr>
            <a:xfrm>
              <a:off x="8699476" y="1287960"/>
              <a:ext cx="1243800" cy="414300"/>
            </a:xfrm>
            <a:prstGeom prst="triangle">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75" name="Shape 403"/>
            <p:cNvSpPr/>
            <p:nvPr/>
          </p:nvSpPr>
          <p:spPr>
            <a:xfrm rot="10800000" flipH="1">
              <a:off x="-302262" y="1705320"/>
              <a:ext cx="9030600" cy="124379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50" b="1" dirty="0" smtClean="0">
                  <a:latin typeface="Roboto Condensed" panose="020B0604020202020204" charset="0"/>
                  <a:ea typeface="Roboto Condensed" panose="020B0604020202020204" charset="0"/>
                  <a:cs typeface="Roboto Condensed" panose="020B0604020202020204" charset="0"/>
                  <a:sym typeface="Arvo"/>
                </a:rPr>
                <a:t>SIN EMBARGO</a:t>
              </a:r>
            </a:p>
          </p:txBody>
        </p:sp>
        <p:sp>
          <p:nvSpPr>
            <p:cNvPr id="76" name="Shape 404"/>
            <p:cNvSpPr/>
            <p:nvPr/>
          </p:nvSpPr>
          <p:spPr>
            <a:xfrm rot="10800000" flipH="1">
              <a:off x="8707496" y="1697043"/>
              <a:ext cx="1243800" cy="1243800"/>
            </a:xfrm>
            <a:prstGeom prst="rtTriangl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77" name="Shape 405"/>
            <p:cNvSpPr/>
            <p:nvPr/>
          </p:nvSpPr>
          <p:spPr>
            <a:xfrm flipH="1">
              <a:off x="-1535283" y="1697043"/>
              <a:ext cx="1243800" cy="1243800"/>
            </a:xfrm>
            <a:prstGeom prst="rtTriangl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78" name="Shape 406"/>
            <p:cNvSpPr/>
            <p:nvPr/>
          </p:nvSpPr>
          <p:spPr>
            <a:xfrm rot="10800000">
              <a:off x="-1535278" y="2940860"/>
              <a:ext cx="1243800" cy="414300"/>
            </a:xfrm>
            <a:prstGeom prst="triangle">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50" dirty="0">
                <a:latin typeface="Roboto Condensed" panose="020B0604020202020204" charset="0"/>
                <a:ea typeface="Roboto Condensed" panose="020B0604020202020204" charset="0"/>
                <a:cs typeface="Roboto Condensed" panose="020B0604020202020204" charset="0"/>
                <a:sym typeface="Arvo"/>
              </a:endParaRPr>
            </a:p>
          </p:txBody>
        </p:sp>
      </p:grpSp>
      <p:graphicFrame>
        <p:nvGraphicFramePr>
          <p:cNvPr id="79" name="Diagrama 78"/>
          <p:cNvGraphicFramePr/>
          <p:nvPr>
            <p:extLst>
              <p:ext uri="{D42A27DB-BD31-4B8C-83A1-F6EECF244321}">
                <p14:modId xmlns:p14="http://schemas.microsoft.com/office/powerpoint/2010/main" val="3572210581"/>
              </p:ext>
            </p:extLst>
          </p:nvPr>
        </p:nvGraphicFramePr>
        <p:xfrm>
          <a:off x="6072675" y="1616453"/>
          <a:ext cx="2824745" cy="269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0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7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ESTRATEGIA DE ESTIMACIÓN</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27</a:t>
            </a:fld>
            <a:endParaRPr lang="es-ES"/>
          </a:p>
        </p:txBody>
      </p:sp>
      <p:grpSp>
        <p:nvGrpSpPr>
          <p:cNvPr id="4" name="Shape 401"/>
          <p:cNvGrpSpPr/>
          <p:nvPr/>
        </p:nvGrpSpPr>
        <p:grpSpPr>
          <a:xfrm rot="10800000">
            <a:off x="154111" y="1273996"/>
            <a:ext cx="2527443" cy="996592"/>
            <a:chOff x="-1535283" y="1287960"/>
            <a:chExt cx="11486579" cy="2067200"/>
          </a:xfrm>
        </p:grpSpPr>
        <p:sp>
          <p:nvSpPr>
            <p:cNvPr id="5" name="Shape 402"/>
            <p:cNvSpPr/>
            <p:nvPr/>
          </p:nvSpPr>
          <p:spPr>
            <a:xfrm>
              <a:off x="8699476" y="1287960"/>
              <a:ext cx="1243800" cy="414300"/>
            </a:xfrm>
            <a:prstGeom prst="triangle">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7" name="Shape 403"/>
            <p:cNvSpPr/>
            <p:nvPr/>
          </p:nvSpPr>
          <p:spPr>
            <a:xfrm rot="10800000" flipH="1">
              <a:off x="-302262" y="1705320"/>
              <a:ext cx="9030600" cy="124379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50" b="1" dirty="0" smtClean="0">
                  <a:latin typeface="Roboto Condensed" panose="020B0604020202020204" charset="0"/>
                  <a:ea typeface="Roboto Condensed" panose="020B0604020202020204" charset="0"/>
                  <a:cs typeface="Roboto Condensed" panose="020B0604020202020204" charset="0"/>
                  <a:sym typeface="Arvo"/>
                </a:rPr>
                <a:t>REGRESIÓN CUANTÍLICA PARA DATOS DE PANEL</a:t>
              </a:r>
            </a:p>
          </p:txBody>
        </p:sp>
        <p:sp>
          <p:nvSpPr>
            <p:cNvPr id="8" name="Shape 404"/>
            <p:cNvSpPr/>
            <p:nvPr/>
          </p:nvSpPr>
          <p:spPr>
            <a:xfrm rot="10800000" flipH="1">
              <a:off x="8707496" y="1697043"/>
              <a:ext cx="1243800" cy="1243800"/>
            </a:xfrm>
            <a:prstGeom prst="rtTriangl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9" name="Shape 405"/>
            <p:cNvSpPr/>
            <p:nvPr/>
          </p:nvSpPr>
          <p:spPr>
            <a:xfrm flipH="1">
              <a:off x="-1535283" y="1697043"/>
              <a:ext cx="1243800" cy="1243800"/>
            </a:xfrm>
            <a:prstGeom prst="rtTriangl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10" name="Shape 406"/>
            <p:cNvSpPr/>
            <p:nvPr/>
          </p:nvSpPr>
          <p:spPr>
            <a:xfrm rot="10800000">
              <a:off x="-1535278" y="2940860"/>
              <a:ext cx="1243800" cy="414300"/>
            </a:xfrm>
            <a:prstGeom prst="triangle">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50" dirty="0">
                <a:latin typeface="Roboto Condensed" panose="020B0604020202020204" charset="0"/>
                <a:ea typeface="Roboto Condensed" panose="020B0604020202020204" charset="0"/>
                <a:cs typeface="Roboto Condensed" panose="020B0604020202020204" charset="0"/>
                <a:sym typeface="Arvo"/>
              </a:endParaRPr>
            </a:p>
          </p:txBody>
        </p:sp>
      </p:grpSp>
      <p:sp>
        <p:nvSpPr>
          <p:cNvPr id="17" name="Forma libre 16"/>
          <p:cNvSpPr/>
          <p:nvPr/>
        </p:nvSpPr>
        <p:spPr>
          <a:xfrm>
            <a:off x="715913" y="2497180"/>
            <a:ext cx="1551942" cy="1280027"/>
          </a:xfrm>
          <a:custGeom>
            <a:avLst/>
            <a:gdLst>
              <a:gd name="connsiteX0" fmla="*/ 0 w 1551942"/>
              <a:gd name="connsiteY0" fmla="*/ 128003 h 1280027"/>
              <a:gd name="connsiteX1" fmla="*/ 128003 w 1551942"/>
              <a:gd name="connsiteY1" fmla="*/ 0 h 1280027"/>
              <a:gd name="connsiteX2" fmla="*/ 1423939 w 1551942"/>
              <a:gd name="connsiteY2" fmla="*/ 0 h 1280027"/>
              <a:gd name="connsiteX3" fmla="*/ 1551942 w 1551942"/>
              <a:gd name="connsiteY3" fmla="*/ 128003 h 1280027"/>
              <a:gd name="connsiteX4" fmla="*/ 1551942 w 1551942"/>
              <a:gd name="connsiteY4" fmla="*/ 1152024 h 1280027"/>
              <a:gd name="connsiteX5" fmla="*/ 1423939 w 1551942"/>
              <a:gd name="connsiteY5" fmla="*/ 1280027 h 1280027"/>
              <a:gd name="connsiteX6" fmla="*/ 128003 w 1551942"/>
              <a:gd name="connsiteY6" fmla="*/ 1280027 h 1280027"/>
              <a:gd name="connsiteX7" fmla="*/ 0 w 1551942"/>
              <a:gd name="connsiteY7" fmla="*/ 1152024 h 1280027"/>
              <a:gd name="connsiteX8" fmla="*/ 0 w 1551942"/>
              <a:gd name="connsiteY8" fmla="*/ 128003 h 12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1280027">
                <a:moveTo>
                  <a:pt x="0" y="128003"/>
                </a:moveTo>
                <a:cubicBezTo>
                  <a:pt x="0" y="57309"/>
                  <a:pt x="57309" y="0"/>
                  <a:pt x="128003" y="0"/>
                </a:cubicBezTo>
                <a:lnTo>
                  <a:pt x="1423939" y="0"/>
                </a:lnTo>
                <a:cubicBezTo>
                  <a:pt x="1494633" y="0"/>
                  <a:pt x="1551942" y="57309"/>
                  <a:pt x="1551942" y="128003"/>
                </a:cubicBezTo>
                <a:lnTo>
                  <a:pt x="1551942" y="1152024"/>
                </a:lnTo>
                <a:cubicBezTo>
                  <a:pt x="1551942" y="1222718"/>
                  <a:pt x="1494633" y="1280027"/>
                  <a:pt x="1423939" y="1280027"/>
                </a:cubicBezTo>
                <a:lnTo>
                  <a:pt x="128003" y="1280027"/>
                </a:lnTo>
                <a:cubicBezTo>
                  <a:pt x="57309" y="1280027"/>
                  <a:pt x="0" y="1222718"/>
                  <a:pt x="0" y="1152024"/>
                </a:cubicBezTo>
                <a:lnTo>
                  <a:pt x="0" y="12800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282" tIns="153282" rIns="153282" bIns="427573"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Brinda mayor flexibilidad en el modelamiento de datos con altos niveles de variabilidad.</a:t>
            </a:r>
            <a:endParaRPr lang="es-ES" sz="1050" kern="1200" dirty="0"/>
          </a:p>
        </p:txBody>
      </p:sp>
      <p:sp>
        <p:nvSpPr>
          <p:cNvPr id="18" name="Forma 17"/>
          <p:cNvSpPr/>
          <p:nvPr/>
        </p:nvSpPr>
        <p:spPr>
          <a:xfrm>
            <a:off x="1558479" y="2695785"/>
            <a:ext cx="1868478" cy="1868478"/>
          </a:xfrm>
          <a:prstGeom prst="leftCircularArrow">
            <a:avLst>
              <a:gd name="adj1" fmla="val 3989"/>
              <a:gd name="adj2" fmla="val 500734"/>
              <a:gd name="adj3" fmla="val 2276245"/>
              <a:gd name="adj4" fmla="val 9024489"/>
              <a:gd name="adj5" fmla="val 4653"/>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Forma libre 18"/>
          <p:cNvSpPr/>
          <p:nvPr/>
        </p:nvSpPr>
        <p:spPr>
          <a:xfrm>
            <a:off x="1060789" y="3502916"/>
            <a:ext cx="1379504" cy="548583"/>
          </a:xfrm>
          <a:custGeom>
            <a:avLst/>
            <a:gdLst>
              <a:gd name="connsiteX0" fmla="*/ 0 w 1379504"/>
              <a:gd name="connsiteY0" fmla="*/ 54858 h 548583"/>
              <a:gd name="connsiteX1" fmla="*/ 54858 w 1379504"/>
              <a:gd name="connsiteY1" fmla="*/ 0 h 548583"/>
              <a:gd name="connsiteX2" fmla="*/ 1324646 w 1379504"/>
              <a:gd name="connsiteY2" fmla="*/ 0 h 548583"/>
              <a:gd name="connsiteX3" fmla="*/ 1379504 w 1379504"/>
              <a:gd name="connsiteY3" fmla="*/ 54858 h 548583"/>
              <a:gd name="connsiteX4" fmla="*/ 1379504 w 1379504"/>
              <a:gd name="connsiteY4" fmla="*/ 493725 h 548583"/>
              <a:gd name="connsiteX5" fmla="*/ 1324646 w 1379504"/>
              <a:gd name="connsiteY5" fmla="*/ 548583 h 548583"/>
              <a:gd name="connsiteX6" fmla="*/ 54858 w 1379504"/>
              <a:gd name="connsiteY6" fmla="*/ 548583 h 548583"/>
              <a:gd name="connsiteX7" fmla="*/ 0 w 1379504"/>
              <a:gd name="connsiteY7" fmla="*/ 493725 h 548583"/>
              <a:gd name="connsiteX8" fmla="*/ 0 w 1379504"/>
              <a:gd name="connsiteY8" fmla="*/ 54858 h 54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504" h="548583">
                <a:moveTo>
                  <a:pt x="0" y="54858"/>
                </a:moveTo>
                <a:cubicBezTo>
                  <a:pt x="0" y="24561"/>
                  <a:pt x="24561" y="0"/>
                  <a:pt x="54858" y="0"/>
                </a:cubicBezTo>
                <a:lnTo>
                  <a:pt x="1324646" y="0"/>
                </a:lnTo>
                <a:cubicBezTo>
                  <a:pt x="1354943" y="0"/>
                  <a:pt x="1379504" y="24561"/>
                  <a:pt x="1379504" y="54858"/>
                </a:cubicBezTo>
                <a:lnTo>
                  <a:pt x="1379504" y="493725"/>
                </a:lnTo>
                <a:cubicBezTo>
                  <a:pt x="1379504" y="524022"/>
                  <a:pt x="1354943" y="548583"/>
                  <a:pt x="1324646" y="548583"/>
                </a:cubicBezTo>
                <a:lnTo>
                  <a:pt x="54858" y="548583"/>
                </a:lnTo>
                <a:cubicBezTo>
                  <a:pt x="24561" y="548583"/>
                  <a:pt x="0" y="524022"/>
                  <a:pt x="0" y="493725"/>
                </a:cubicBezTo>
                <a:lnTo>
                  <a:pt x="0" y="5485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407" tIns="51627" rIns="69407" bIns="51627" numCol="1" spcCol="1270" anchor="ctr" anchorCtr="0">
            <a:noAutofit/>
          </a:bodyPr>
          <a:lstStyle/>
          <a:p>
            <a:pPr lvl="0" algn="ctr" defTabSz="1244600">
              <a:lnSpc>
                <a:spcPct val="90000"/>
              </a:lnSpc>
              <a:spcBef>
                <a:spcPct val="0"/>
              </a:spcBef>
              <a:spcAft>
                <a:spcPct val="35000"/>
              </a:spcAft>
            </a:pPr>
            <a:r>
              <a:rPr lang="es-ES" sz="2800" kern="1200" dirty="0" smtClean="0"/>
              <a:t>1</a:t>
            </a:r>
            <a:endParaRPr lang="es-ES" sz="2800" kern="1200" dirty="0"/>
          </a:p>
        </p:txBody>
      </p:sp>
      <p:sp>
        <p:nvSpPr>
          <p:cNvPr id="20" name="Forma libre 19"/>
          <p:cNvSpPr/>
          <p:nvPr/>
        </p:nvSpPr>
        <p:spPr>
          <a:xfrm>
            <a:off x="2795178" y="2497180"/>
            <a:ext cx="1551942" cy="1365903"/>
          </a:xfrm>
          <a:custGeom>
            <a:avLst/>
            <a:gdLst>
              <a:gd name="connsiteX0" fmla="*/ 0 w 1551942"/>
              <a:gd name="connsiteY0" fmla="*/ 128003 h 1280027"/>
              <a:gd name="connsiteX1" fmla="*/ 128003 w 1551942"/>
              <a:gd name="connsiteY1" fmla="*/ 0 h 1280027"/>
              <a:gd name="connsiteX2" fmla="*/ 1423939 w 1551942"/>
              <a:gd name="connsiteY2" fmla="*/ 0 h 1280027"/>
              <a:gd name="connsiteX3" fmla="*/ 1551942 w 1551942"/>
              <a:gd name="connsiteY3" fmla="*/ 128003 h 1280027"/>
              <a:gd name="connsiteX4" fmla="*/ 1551942 w 1551942"/>
              <a:gd name="connsiteY4" fmla="*/ 1152024 h 1280027"/>
              <a:gd name="connsiteX5" fmla="*/ 1423939 w 1551942"/>
              <a:gd name="connsiteY5" fmla="*/ 1280027 h 1280027"/>
              <a:gd name="connsiteX6" fmla="*/ 128003 w 1551942"/>
              <a:gd name="connsiteY6" fmla="*/ 1280027 h 1280027"/>
              <a:gd name="connsiteX7" fmla="*/ 0 w 1551942"/>
              <a:gd name="connsiteY7" fmla="*/ 1152024 h 1280027"/>
              <a:gd name="connsiteX8" fmla="*/ 0 w 1551942"/>
              <a:gd name="connsiteY8" fmla="*/ 128003 h 12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1280027">
                <a:moveTo>
                  <a:pt x="0" y="128003"/>
                </a:moveTo>
                <a:cubicBezTo>
                  <a:pt x="0" y="57309"/>
                  <a:pt x="57309" y="0"/>
                  <a:pt x="128003" y="0"/>
                </a:cubicBezTo>
                <a:lnTo>
                  <a:pt x="1423939" y="0"/>
                </a:lnTo>
                <a:cubicBezTo>
                  <a:pt x="1494633" y="0"/>
                  <a:pt x="1551942" y="57309"/>
                  <a:pt x="1551942" y="128003"/>
                </a:cubicBezTo>
                <a:lnTo>
                  <a:pt x="1551942" y="1152024"/>
                </a:lnTo>
                <a:cubicBezTo>
                  <a:pt x="1551942" y="1222718"/>
                  <a:pt x="1494633" y="1280027"/>
                  <a:pt x="1423939" y="1280027"/>
                </a:cubicBezTo>
                <a:lnTo>
                  <a:pt x="128003" y="1280027"/>
                </a:lnTo>
                <a:cubicBezTo>
                  <a:pt x="57309" y="1280027"/>
                  <a:pt x="0" y="1222718"/>
                  <a:pt x="0" y="1152024"/>
                </a:cubicBezTo>
                <a:lnTo>
                  <a:pt x="0" y="12800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282" tIns="427574" rIns="153282" bIns="153281"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Es robusta ante la presencia de observaciones extremas o alejadas de la media.</a:t>
            </a:r>
            <a:endParaRPr lang="es-ES" sz="1050" kern="1200" dirty="0"/>
          </a:p>
        </p:txBody>
      </p:sp>
      <p:sp>
        <p:nvSpPr>
          <p:cNvPr id="21" name="Flecha circular 20"/>
          <p:cNvSpPr/>
          <p:nvPr/>
        </p:nvSpPr>
        <p:spPr>
          <a:xfrm>
            <a:off x="3624810" y="1659937"/>
            <a:ext cx="2066782" cy="2066782"/>
          </a:xfrm>
          <a:prstGeom prst="circularArrow">
            <a:avLst>
              <a:gd name="adj1" fmla="val 3606"/>
              <a:gd name="adj2" fmla="val 448540"/>
              <a:gd name="adj3" fmla="val 19375950"/>
              <a:gd name="adj4" fmla="val 12575511"/>
              <a:gd name="adj5" fmla="val 420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Forma libre 21"/>
          <p:cNvSpPr/>
          <p:nvPr/>
        </p:nvSpPr>
        <p:spPr>
          <a:xfrm>
            <a:off x="3140054" y="2222888"/>
            <a:ext cx="1379504" cy="548583"/>
          </a:xfrm>
          <a:custGeom>
            <a:avLst/>
            <a:gdLst>
              <a:gd name="connsiteX0" fmla="*/ 0 w 1379504"/>
              <a:gd name="connsiteY0" fmla="*/ 54858 h 548583"/>
              <a:gd name="connsiteX1" fmla="*/ 54858 w 1379504"/>
              <a:gd name="connsiteY1" fmla="*/ 0 h 548583"/>
              <a:gd name="connsiteX2" fmla="*/ 1324646 w 1379504"/>
              <a:gd name="connsiteY2" fmla="*/ 0 h 548583"/>
              <a:gd name="connsiteX3" fmla="*/ 1379504 w 1379504"/>
              <a:gd name="connsiteY3" fmla="*/ 54858 h 548583"/>
              <a:gd name="connsiteX4" fmla="*/ 1379504 w 1379504"/>
              <a:gd name="connsiteY4" fmla="*/ 493725 h 548583"/>
              <a:gd name="connsiteX5" fmla="*/ 1324646 w 1379504"/>
              <a:gd name="connsiteY5" fmla="*/ 548583 h 548583"/>
              <a:gd name="connsiteX6" fmla="*/ 54858 w 1379504"/>
              <a:gd name="connsiteY6" fmla="*/ 548583 h 548583"/>
              <a:gd name="connsiteX7" fmla="*/ 0 w 1379504"/>
              <a:gd name="connsiteY7" fmla="*/ 493725 h 548583"/>
              <a:gd name="connsiteX8" fmla="*/ 0 w 1379504"/>
              <a:gd name="connsiteY8" fmla="*/ 54858 h 54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504" h="548583">
                <a:moveTo>
                  <a:pt x="0" y="54858"/>
                </a:moveTo>
                <a:cubicBezTo>
                  <a:pt x="0" y="24561"/>
                  <a:pt x="24561" y="0"/>
                  <a:pt x="54858" y="0"/>
                </a:cubicBezTo>
                <a:lnTo>
                  <a:pt x="1324646" y="0"/>
                </a:lnTo>
                <a:cubicBezTo>
                  <a:pt x="1354943" y="0"/>
                  <a:pt x="1379504" y="24561"/>
                  <a:pt x="1379504" y="54858"/>
                </a:cubicBezTo>
                <a:lnTo>
                  <a:pt x="1379504" y="493725"/>
                </a:lnTo>
                <a:cubicBezTo>
                  <a:pt x="1379504" y="524022"/>
                  <a:pt x="1354943" y="548583"/>
                  <a:pt x="1324646" y="548583"/>
                </a:cubicBezTo>
                <a:lnTo>
                  <a:pt x="54858" y="548583"/>
                </a:lnTo>
                <a:cubicBezTo>
                  <a:pt x="24561" y="548583"/>
                  <a:pt x="0" y="524022"/>
                  <a:pt x="0" y="493725"/>
                </a:cubicBezTo>
                <a:lnTo>
                  <a:pt x="0" y="5485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407" tIns="51627" rIns="69407" bIns="51627" numCol="1" spcCol="1270" anchor="ctr" anchorCtr="0">
            <a:noAutofit/>
          </a:bodyPr>
          <a:lstStyle/>
          <a:p>
            <a:pPr lvl="0" algn="ctr" defTabSz="1244600">
              <a:lnSpc>
                <a:spcPct val="90000"/>
              </a:lnSpc>
              <a:spcBef>
                <a:spcPct val="0"/>
              </a:spcBef>
              <a:spcAft>
                <a:spcPct val="35000"/>
              </a:spcAft>
            </a:pPr>
            <a:r>
              <a:rPr lang="es-ES" sz="2800" kern="1200" dirty="0" smtClean="0"/>
              <a:t>2</a:t>
            </a:r>
            <a:endParaRPr lang="es-ES" sz="2800" kern="1200" dirty="0"/>
          </a:p>
        </p:txBody>
      </p:sp>
      <p:sp>
        <p:nvSpPr>
          <p:cNvPr id="23" name="Forma libre 22"/>
          <p:cNvSpPr/>
          <p:nvPr/>
        </p:nvSpPr>
        <p:spPr>
          <a:xfrm>
            <a:off x="4874442" y="2497180"/>
            <a:ext cx="1551942" cy="1280027"/>
          </a:xfrm>
          <a:custGeom>
            <a:avLst/>
            <a:gdLst>
              <a:gd name="connsiteX0" fmla="*/ 0 w 1551942"/>
              <a:gd name="connsiteY0" fmla="*/ 128003 h 1280027"/>
              <a:gd name="connsiteX1" fmla="*/ 128003 w 1551942"/>
              <a:gd name="connsiteY1" fmla="*/ 0 h 1280027"/>
              <a:gd name="connsiteX2" fmla="*/ 1423939 w 1551942"/>
              <a:gd name="connsiteY2" fmla="*/ 0 h 1280027"/>
              <a:gd name="connsiteX3" fmla="*/ 1551942 w 1551942"/>
              <a:gd name="connsiteY3" fmla="*/ 128003 h 1280027"/>
              <a:gd name="connsiteX4" fmla="*/ 1551942 w 1551942"/>
              <a:gd name="connsiteY4" fmla="*/ 1152024 h 1280027"/>
              <a:gd name="connsiteX5" fmla="*/ 1423939 w 1551942"/>
              <a:gd name="connsiteY5" fmla="*/ 1280027 h 1280027"/>
              <a:gd name="connsiteX6" fmla="*/ 128003 w 1551942"/>
              <a:gd name="connsiteY6" fmla="*/ 1280027 h 1280027"/>
              <a:gd name="connsiteX7" fmla="*/ 0 w 1551942"/>
              <a:gd name="connsiteY7" fmla="*/ 1152024 h 1280027"/>
              <a:gd name="connsiteX8" fmla="*/ 0 w 1551942"/>
              <a:gd name="connsiteY8" fmla="*/ 128003 h 12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1280027">
                <a:moveTo>
                  <a:pt x="0" y="128003"/>
                </a:moveTo>
                <a:cubicBezTo>
                  <a:pt x="0" y="57309"/>
                  <a:pt x="57309" y="0"/>
                  <a:pt x="128003" y="0"/>
                </a:cubicBezTo>
                <a:lnTo>
                  <a:pt x="1423939" y="0"/>
                </a:lnTo>
                <a:cubicBezTo>
                  <a:pt x="1494633" y="0"/>
                  <a:pt x="1551942" y="57309"/>
                  <a:pt x="1551942" y="128003"/>
                </a:cubicBezTo>
                <a:lnTo>
                  <a:pt x="1551942" y="1152024"/>
                </a:lnTo>
                <a:cubicBezTo>
                  <a:pt x="1551942" y="1222718"/>
                  <a:pt x="1494633" y="1280027"/>
                  <a:pt x="1423939" y="1280027"/>
                </a:cubicBezTo>
                <a:lnTo>
                  <a:pt x="128003" y="1280027"/>
                </a:lnTo>
                <a:cubicBezTo>
                  <a:pt x="57309" y="1280027"/>
                  <a:pt x="0" y="1222718"/>
                  <a:pt x="0" y="1152024"/>
                </a:cubicBezTo>
                <a:lnTo>
                  <a:pt x="0" y="128003"/>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282" tIns="153282" rIns="153282" bIns="427573"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Permite controlar la heterogeneidad no observable entre las variables utilizadas.</a:t>
            </a:r>
            <a:endParaRPr lang="es-ES" sz="1050" kern="1200" dirty="0"/>
          </a:p>
        </p:txBody>
      </p:sp>
      <p:sp>
        <p:nvSpPr>
          <p:cNvPr id="24" name="Forma 23"/>
          <p:cNvSpPr/>
          <p:nvPr/>
        </p:nvSpPr>
        <p:spPr>
          <a:xfrm>
            <a:off x="5717008" y="2695785"/>
            <a:ext cx="1868478" cy="1868478"/>
          </a:xfrm>
          <a:prstGeom prst="leftCircularArrow">
            <a:avLst>
              <a:gd name="adj1" fmla="val 3989"/>
              <a:gd name="adj2" fmla="val 500734"/>
              <a:gd name="adj3" fmla="val 2276245"/>
              <a:gd name="adj4" fmla="val 9024489"/>
              <a:gd name="adj5" fmla="val 4653"/>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Forma libre 24"/>
          <p:cNvSpPr/>
          <p:nvPr/>
        </p:nvSpPr>
        <p:spPr>
          <a:xfrm>
            <a:off x="5219318" y="3502916"/>
            <a:ext cx="1379504" cy="548583"/>
          </a:xfrm>
          <a:custGeom>
            <a:avLst/>
            <a:gdLst>
              <a:gd name="connsiteX0" fmla="*/ 0 w 1379504"/>
              <a:gd name="connsiteY0" fmla="*/ 54858 h 548583"/>
              <a:gd name="connsiteX1" fmla="*/ 54858 w 1379504"/>
              <a:gd name="connsiteY1" fmla="*/ 0 h 548583"/>
              <a:gd name="connsiteX2" fmla="*/ 1324646 w 1379504"/>
              <a:gd name="connsiteY2" fmla="*/ 0 h 548583"/>
              <a:gd name="connsiteX3" fmla="*/ 1379504 w 1379504"/>
              <a:gd name="connsiteY3" fmla="*/ 54858 h 548583"/>
              <a:gd name="connsiteX4" fmla="*/ 1379504 w 1379504"/>
              <a:gd name="connsiteY4" fmla="*/ 493725 h 548583"/>
              <a:gd name="connsiteX5" fmla="*/ 1324646 w 1379504"/>
              <a:gd name="connsiteY5" fmla="*/ 548583 h 548583"/>
              <a:gd name="connsiteX6" fmla="*/ 54858 w 1379504"/>
              <a:gd name="connsiteY6" fmla="*/ 548583 h 548583"/>
              <a:gd name="connsiteX7" fmla="*/ 0 w 1379504"/>
              <a:gd name="connsiteY7" fmla="*/ 493725 h 548583"/>
              <a:gd name="connsiteX8" fmla="*/ 0 w 1379504"/>
              <a:gd name="connsiteY8" fmla="*/ 54858 h 54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504" h="548583">
                <a:moveTo>
                  <a:pt x="0" y="54858"/>
                </a:moveTo>
                <a:cubicBezTo>
                  <a:pt x="0" y="24561"/>
                  <a:pt x="24561" y="0"/>
                  <a:pt x="54858" y="0"/>
                </a:cubicBezTo>
                <a:lnTo>
                  <a:pt x="1324646" y="0"/>
                </a:lnTo>
                <a:cubicBezTo>
                  <a:pt x="1354943" y="0"/>
                  <a:pt x="1379504" y="24561"/>
                  <a:pt x="1379504" y="54858"/>
                </a:cubicBezTo>
                <a:lnTo>
                  <a:pt x="1379504" y="493725"/>
                </a:lnTo>
                <a:cubicBezTo>
                  <a:pt x="1379504" y="524022"/>
                  <a:pt x="1354943" y="548583"/>
                  <a:pt x="1324646" y="548583"/>
                </a:cubicBezTo>
                <a:lnTo>
                  <a:pt x="54858" y="548583"/>
                </a:lnTo>
                <a:cubicBezTo>
                  <a:pt x="24561" y="548583"/>
                  <a:pt x="0" y="524022"/>
                  <a:pt x="0" y="493725"/>
                </a:cubicBezTo>
                <a:lnTo>
                  <a:pt x="0" y="5485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407" tIns="51627" rIns="69407" bIns="51627" numCol="1" spcCol="1270" anchor="ctr" anchorCtr="0">
            <a:noAutofit/>
          </a:bodyPr>
          <a:lstStyle/>
          <a:p>
            <a:pPr lvl="0" algn="ctr" defTabSz="1244600">
              <a:lnSpc>
                <a:spcPct val="90000"/>
              </a:lnSpc>
              <a:spcBef>
                <a:spcPct val="0"/>
              </a:spcBef>
              <a:spcAft>
                <a:spcPct val="35000"/>
              </a:spcAft>
            </a:pPr>
            <a:r>
              <a:rPr lang="es-ES" sz="2800" kern="1200" dirty="0" smtClean="0"/>
              <a:t>3</a:t>
            </a:r>
            <a:endParaRPr lang="es-ES" sz="2800" kern="1200" dirty="0"/>
          </a:p>
        </p:txBody>
      </p:sp>
      <p:sp>
        <p:nvSpPr>
          <p:cNvPr id="26" name="Forma libre 25"/>
          <p:cNvSpPr/>
          <p:nvPr/>
        </p:nvSpPr>
        <p:spPr>
          <a:xfrm>
            <a:off x="6953706" y="2497180"/>
            <a:ext cx="1551942" cy="1365903"/>
          </a:xfrm>
          <a:custGeom>
            <a:avLst/>
            <a:gdLst>
              <a:gd name="connsiteX0" fmla="*/ 0 w 1551942"/>
              <a:gd name="connsiteY0" fmla="*/ 128003 h 1280027"/>
              <a:gd name="connsiteX1" fmla="*/ 128003 w 1551942"/>
              <a:gd name="connsiteY1" fmla="*/ 0 h 1280027"/>
              <a:gd name="connsiteX2" fmla="*/ 1423939 w 1551942"/>
              <a:gd name="connsiteY2" fmla="*/ 0 h 1280027"/>
              <a:gd name="connsiteX3" fmla="*/ 1551942 w 1551942"/>
              <a:gd name="connsiteY3" fmla="*/ 128003 h 1280027"/>
              <a:gd name="connsiteX4" fmla="*/ 1551942 w 1551942"/>
              <a:gd name="connsiteY4" fmla="*/ 1152024 h 1280027"/>
              <a:gd name="connsiteX5" fmla="*/ 1423939 w 1551942"/>
              <a:gd name="connsiteY5" fmla="*/ 1280027 h 1280027"/>
              <a:gd name="connsiteX6" fmla="*/ 128003 w 1551942"/>
              <a:gd name="connsiteY6" fmla="*/ 1280027 h 1280027"/>
              <a:gd name="connsiteX7" fmla="*/ 0 w 1551942"/>
              <a:gd name="connsiteY7" fmla="*/ 1152024 h 1280027"/>
              <a:gd name="connsiteX8" fmla="*/ 0 w 1551942"/>
              <a:gd name="connsiteY8" fmla="*/ 128003 h 12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1280027">
                <a:moveTo>
                  <a:pt x="0" y="128003"/>
                </a:moveTo>
                <a:cubicBezTo>
                  <a:pt x="0" y="57309"/>
                  <a:pt x="57309" y="0"/>
                  <a:pt x="128003" y="0"/>
                </a:cubicBezTo>
                <a:lnTo>
                  <a:pt x="1423939" y="0"/>
                </a:lnTo>
                <a:cubicBezTo>
                  <a:pt x="1494633" y="0"/>
                  <a:pt x="1551942" y="57309"/>
                  <a:pt x="1551942" y="128003"/>
                </a:cubicBezTo>
                <a:lnTo>
                  <a:pt x="1551942" y="1152024"/>
                </a:lnTo>
                <a:cubicBezTo>
                  <a:pt x="1551942" y="1222718"/>
                  <a:pt x="1494633" y="1280027"/>
                  <a:pt x="1423939" y="1280027"/>
                </a:cubicBezTo>
                <a:lnTo>
                  <a:pt x="128003" y="1280027"/>
                </a:lnTo>
                <a:cubicBezTo>
                  <a:pt x="57309" y="1280027"/>
                  <a:pt x="0" y="1222718"/>
                  <a:pt x="0" y="1152024"/>
                </a:cubicBezTo>
                <a:lnTo>
                  <a:pt x="0" y="128003"/>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3282" tIns="427574" rIns="153282" bIns="153281" numCol="1" spcCol="1270" anchor="t" anchorCtr="0">
            <a:noAutofit/>
          </a:bodyPr>
          <a:lstStyle/>
          <a:p>
            <a:pPr marL="57150" lvl="1" indent="-57150" algn="l" defTabSz="466725">
              <a:lnSpc>
                <a:spcPct val="90000"/>
              </a:lnSpc>
              <a:spcBef>
                <a:spcPct val="0"/>
              </a:spcBef>
              <a:spcAft>
                <a:spcPct val="15000"/>
              </a:spcAft>
              <a:buChar char="••"/>
            </a:pPr>
            <a:r>
              <a:rPr lang="es-ES" sz="1050" kern="1200" dirty="0" smtClean="0"/>
              <a:t>Explica el comportamiento de la variable dependiente a lo largo de toda la distribución.</a:t>
            </a:r>
            <a:endParaRPr lang="es-ES" sz="1050" kern="1200" dirty="0"/>
          </a:p>
        </p:txBody>
      </p:sp>
      <p:sp>
        <p:nvSpPr>
          <p:cNvPr id="27" name="Forma libre 26"/>
          <p:cNvSpPr/>
          <p:nvPr/>
        </p:nvSpPr>
        <p:spPr>
          <a:xfrm>
            <a:off x="7298583" y="2222888"/>
            <a:ext cx="1379504" cy="548583"/>
          </a:xfrm>
          <a:custGeom>
            <a:avLst/>
            <a:gdLst>
              <a:gd name="connsiteX0" fmla="*/ 0 w 1379504"/>
              <a:gd name="connsiteY0" fmla="*/ 54858 h 548583"/>
              <a:gd name="connsiteX1" fmla="*/ 54858 w 1379504"/>
              <a:gd name="connsiteY1" fmla="*/ 0 h 548583"/>
              <a:gd name="connsiteX2" fmla="*/ 1324646 w 1379504"/>
              <a:gd name="connsiteY2" fmla="*/ 0 h 548583"/>
              <a:gd name="connsiteX3" fmla="*/ 1379504 w 1379504"/>
              <a:gd name="connsiteY3" fmla="*/ 54858 h 548583"/>
              <a:gd name="connsiteX4" fmla="*/ 1379504 w 1379504"/>
              <a:gd name="connsiteY4" fmla="*/ 493725 h 548583"/>
              <a:gd name="connsiteX5" fmla="*/ 1324646 w 1379504"/>
              <a:gd name="connsiteY5" fmla="*/ 548583 h 548583"/>
              <a:gd name="connsiteX6" fmla="*/ 54858 w 1379504"/>
              <a:gd name="connsiteY6" fmla="*/ 548583 h 548583"/>
              <a:gd name="connsiteX7" fmla="*/ 0 w 1379504"/>
              <a:gd name="connsiteY7" fmla="*/ 493725 h 548583"/>
              <a:gd name="connsiteX8" fmla="*/ 0 w 1379504"/>
              <a:gd name="connsiteY8" fmla="*/ 54858 h 54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504" h="548583">
                <a:moveTo>
                  <a:pt x="0" y="54858"/>
                </a:moveTo>
                <a:cubicBezTo>
                  <a:pt x="0" y="24561"/>
                  <a:pt x="24561" y="0"/>
                  <a:pt x="54858" y="0"/>
                </a:cubicBezTo>
                <a:lnTo>
                  <a:pt x="1324646" y="0"/>
                </a:lnTo>
                <a:cubicBezTo>
                  <a:pt x="1354943" y="0"/>
                  <a:pt x="1379504" y="24561"/>
                  <a:pt x="1379504" y="54858"/>
                </a:cubicBezTo>
                <a:lnTo>
                  <a:pt x="1379504" y="493725"/>
                </a:lnTo>
                <a:cubicBezTo>
                  <a:pt x="1379504" y="524022"/>
                  <a:pt x="1354943" y="548583"/>
                  <a:pt x="1324646" y="548583"/>
                </a:cubicBezTo>
                <a:lnTo>
                  <a:pt x="54858" y="548583"/>
                </a:lnTo>
                <a:cubicBezTo>
                  <a:pt x="24561" y="548583"/>
                  <a:pt x="0" y="524022"/>
                  <a:pt x="0" y="493725"/>
                </a:cubicBezTo>
                <a:lnTo>
                  <a:pt x="0" y="5485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407" tIns="51627" rIns="69407" bIns="51627" numCol="1" spcCol="1270" anchor="ctr" anchorCtr="0">
            <a:noAutofit/>
          </a:bodyPr>
          <a:lstStyle/>
          <a:p>
            <a:pPr lvl="0" algn="ctr" defTabSz="1244600">
              <a:lnSpc>
                <a:spcPct val="90000"/>
              </a:lnSpc>
              <a:spcBef>
                <a:spcPct val="0"/>
              </a:spcBef>
              <a:spcAft>
                <a:spcPct val="35000"/>
              </a:spcAft>
            </a:pPr>
            <a:r>
              <a:rPr lang="es-ES" sz="2800" kern="1200" dirty="0" smtClean="0"/>
              <a:t>4</a:t>
            </a:r>
            <a:endParaRPr lang="es-ES" sz="2800" kern="1200" dirty="0"/>
          </a:p>
        </p:txBody>
      </p:sp>
      <p:grpSp>
        <p:nvGrpSpPr>
          <p:cNvPr id="11" name="Shape 700"/>
          <p:cNvGrpSpPr/>
          <p:nvPr/>
        </p:nvGrpSpPr>
        <p:grpSpPr>
          <a:xfrm>
            <a:off x="7578968" y="513701"/>
            <a:ext cx="944052" cy="956046"/>
            <a:chOff x="3951850" y="2985350"/>
            <a:chExt cx="407950" cy="416500"/>
          </a:xfrm>
        </p:grpSpPr>
        <p:sp>
          <p:nvSpPr>
            <p:cNvPr id="12"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7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animBg="1"/>
      <p:bldP spid="23"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MODELOS DE CRECIMIENTO</a:t>
            </a:r>
            <a:endParaRPr lang="es-ES" dirty="0"/>
          </a:p>
        </p:txBody>
      </p:sp>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28</a:t>
            </a:fld>
            <a:endParaRPr lang="es-ES"/>
          </a:p>
        </p:txBody>
      </p:sp>
      <mc:AlternateContent xmlns:mc="http://schemas.openxmlformats.org/markup-compatibility/2006" xmlns:a14="http://schemas.microsoft.com/office/drawing/2010/main">
        <mc:Choice Requires="a14">
          <p:sp>
            <p:nvSpPr>
              <p:cNvPr id="7" name="Rectángulo 6"/>
              <p:cNvSpPr/>
              <p:nvPr/>
            </p:nvSpPr>
            <p:spPr>
              <a:xfrm>
                <a:off x="652407" y="2026038"/>
                <a:ext cx="784432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S" sz="1600" i="1" smtClean="0">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𝐺</m:t>
                              </m:r>
                              <m:r>
                                <m:rPr>
                                  <m:lit/>
                                </m:rPr>
                                <a:rPr lang="es-ES" sz="1600">
                                  <a:latin typeface="Cambria Math" panose="02040503050406030204" pitchFamily="18" charset="0"/>
                                </a:rPr>
                                <m:t>_</m:t>
                              </m:r>
                              <m:r>
                                <a:rPr lang="es-ES" sz="1600" i="1">
                                  <a:latin typeface="Cambria Math" panose="02040503050406030204" pitchFamily="18" charset="0"/>
                                </a:rPr>
                                <m:t>𝑠𝑙𝑠</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0</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𝐿𝑛𝑠𝑙𝑠</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r>
                                <a:rPr lang="es-ES" sz="1600">
                                  <a:latin typeface="Cambria Math" panose="02040503050406030204" pitchFamily="18" charset="0"/>
                                </a:rPr>
                                <m:t>−1</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𝑎𝑔𝑒</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3</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𝑔𝑘</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4</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𝑔𝑖𝑛𝑑𝑒𝑏</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𝜇</m:t>
                              </m:r>
                            </m:e>
                            <m:sub>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𝜀</m:t>
                              </m:r>
                            </m:e>
                            <m:sub>
                              <m:r>
                                <a:rPr lang="es-ES" sz="1600" i="1">
                                  <a:latin typeface="Cambria Math" panose="02040503050406030204" pitchFamily="18" charset="0"/>
                                </a:rPr>
                                <m:t>𝑖𝑡</m:t>
                              </m:r>
                            </m:sub>
                          </m:sSub>
                          <m:r>
                            <a:rPr lang="es-ES" sz="1600">
                              <a:latin typeface="Cambria Math" panose="02040503050406030204" pitchFamily="18" charset="0"/>
                            </a:rPr>
                            <m:t>            (1</m:t>
                          </m:r>
                        </m:e>
                      </m:d>
                    </m:oMath>
                  </m:oMathPara>
                </a14:m>
                <a:endParaRPr lang="es-ES" sz="1600" dirty="0">
                  <a:latin typeface="Roboto Condensed" panose="020B0604020202020204" charset="0"/>
                  <a:ea typeface="Roboto Condensed" panose="020B0604020202020204" charset="0"/>
                  <a:cs typeface="Roboto Condensed" panose="020B0604020202020204"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52407" y="2026038"/>
                <a:ext cx="7844320" cy="338554"/>
              </a:xfrm>
              <a:prstGeom prst="rect">
                <a:avLst/>
              </a:prstGeom>
              <a:blipFill rotWithShape="0">
                <a:blip r:embed="rId2"/>
                <a:stretch>
                  <a:fillRect t="-107143" r="-2331" b="-1696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05280" y="3610197"/>
                <a:ext cx="799843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𝐺</m:t>
                              </m:r>
                              <m:r>
                                <m:rPr>
                                  <m:lit/>
                                </m:rPr>
                                <a:rPr lang="es-ES" sz="1600">
                                  <a:latin typeface="Cambria Math" panose="02040503050406030204" pitchFamily="18" charset="0"/>
                                </a:rPr>
                                <m:t>_</m:t>
                              </m:r>
                              <m:r>
                                <a:rPr lang="es-ES" sz="1600" i="1">
                                  <a:latin typeface="Cambria Math" panose="02040503050406030204" pitchFamily="18" charset="0"/>
                                </a:rPr>
                                <m:t>𝑒𝑚𝑝</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0</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𝐿𝑛𝑒𝑚𝑝</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r>
                                <a:rPr lang="es-ES" sz="1600">
                                  <a:latin typeface="Cambria Math" panose="02040503050406030204" pitchFamily="18" charset="0"/>
                                </a:rPr>
                                <m:t>−1</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𝑎𝑔𝑒</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3</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𝑔𝑘</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𝛽</m:t>
                              </m:r>
                            </m:e>
                            <m:sub>
                              <m:r>
                                <a:rPr lang="es-ES" sz="1600">
                                  <a:latin typeface="Cambria Math" panose="02040503050406030204" pitchFamily="18" charset="0"/>
                                </a:rPr>
                                <m:t>4</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𝑔𝑖𝑛𝑑𝑒𝑏</m:t>
                              </m:r>
                            </m:e>
                            <m:sub>
                              <m:r>
                                <a:rPr lang="es-ES" sz="1600" i="1">
                                  <a:latin typeface="Cambria Math" panose="02040503050406030204" pitchFamily="18" charset="0"/>
                                </a:rPr>
                                <m:t>𝑖</m:t>
                              </m:r>
                              <m:r>
                                <a:rPr lang="es-ES" sz="1600">
                                  <a:latin typeface="Cambria Math" panose="02040503050406030204" pitchFamily="18" charset="0"/>
                                </a:rPr>
                                <m:t>.</m:t>
                              </m:r>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𝜇</m:t>
                              </m:r>
                            </m:e>
                            <m:sub>
                              <m:r>
                                <a:rPr lang="es-ES" sz="1600" i="1">
                                  <a:latin typeface="Cambria Math" panose="02040503050406030204" pitchFamily="18" charset="0"/>
                                </a:rPr>
                                <m:t>𝑡</m:t>
                              </m:r>
                            </m:sub>
                          </m:sSub>
                          <m:r>
                            <a:rPr lang="es-ES" sz="160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𝜀</m:t>
                              </m:r>
                            </m:e>
                            <m:sub>
                              <m:r>
                                <a:rPr lang="es-ES" sz="1600" i="1">
                                  <a:latin typeface="Cambria Math" panose="02040503050406030204" pitchFamily="18" charset="0"/>
                                </a:rPr>
                                <m:t>𝑖𝑡</m:t>
                              </m:r>
                            </m:sub>
                          </m:sSub>
                          <m:r>
                            <a:rPr lang="es-ES" sz="1600">
                              <a:latin typeface="Cambria Math" panose="02040503050406030204" pitchFamily="18" charset="0"/>
                            </a:rPr>
                            <m:t>      (2</m:t>
                          </m:r>
                        </m:e>
                      </m:d>
                    </m:oMath>
                  </m:oMathPara>
                </a14:m>
                <a:endParaRPr lang="es-ES" sz="1600" dirty="0"/>
              </a:p>
            </p:txBody>
          </p:sp>
        </mc:Choice>
        <mc:Fallback xmlns="">
          <p:sp>
            <p:nvSpPr>
              <p:cNvPr id="8" name="Rectángulo 7"/>
              <p:cNvSpPr>
                <a:spLocks noRot="1" noChangeAspect="1" noMove="1" noResize="1" noEditPoints="1" noAdjustHandles="1" noChangeArrowheads="1" noChangeShapeType="1" noTextEdit="1"/>
              </p:cNvSpPr>
              <p:nvPr/>
            </p:nvSpPr>
            <p:spPr>
              <a:xfrm>
                <a:off x="605280" y="3610197"/>
                <a:ext cx="7998434" cy="338554"/>
              </a:xfrm>
              <a:prstGeom prst="rect">
                <a:avLst/>
              </a:prstGeom>
              <a:blipFill rotWithShape="0">
                <a:blip r:embed="rId3"/>
                <a:stretch>
                  <a:fillRect t="-107143" r="-1296" b="-169643"/>
                </a:stretch>
              </a:blipFill>
            </p:spPr>
            <p:txBody>
              <a:bodyPr/>
              <a:lstStyle/>
              <a:p>
                <a:r>
                  <a:rPr lang="es-ES">
                    <a:noFill/>
                  </a:rPr>
                  <a:t> </a:t>
                </a:r>
              </a:p>
            </p:txBody>
          </p:sp>
        </mc:Fallback>
      </mc:AlternateContent>
      <p:grpSp>
        <p:nvGrpSpPr>
          <p:cNvPr id="9" name="Shape 401"/>
          <p:cNvGrpSpPr/>
          <p:nvPr/>
        </p:nvGrpSpPr>
        <p:grpSpPr>
          <a:xfrm rot="10800000">
            <a:off x="3587561" y="1266516"/>
            <a:ext cx="2035655" cy="672981"/>
            <a:chOff x="-1535283" y="1287960"/>
            <a:chExt cx="11486579" cy="2067200"/>
          </a:xfrm>
        </p:grpSpPr>
        <p:sp>
          <p:nvSpPr>
            <p:cNvPr id="10" name="Shape 402"/>
            <p:cNvSpPr/>
            <p:nvPr/>
          </p:nvSpPr>
          <p:spPr>
            <a:xfrm>
              <a:off x="8699476" y="1287960"/>
              <a:ext cx="1243800" cy="414300"/>
            </a:xfrm>
            <a:prstGeom prst="triangle">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11" name="Shape 403"/>
            <p:cNvSpPr/>
            <p:nvPr/>
          </p:nvSpPr>
          <p:spPr>
            <a:xfrm rot="10800000" flipH="1">
              <a:off x="-302262" y="1705320"/>
              <a:ext cx="9030600" cy="12437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50" b="1" dirty="0" smtClean="0">
                  <a:latin typeface="Roboto Condensed" panose="020B0604020202020204" charset="0"/>
                  <a:ea typeface="Roboto Condensed" panose="020B0604020202020204" charset="0"/>
                  <a:cs typeface="Roboto Condensed" panose="020B0604020202020204" charset="0"/>
                  <a:sym typeface="Arvo"/>
                </a:rPr>
                <a:t>VENTAS</a:t>
              </a:r>
            </a:p>
          </p:txBody>
        </p:sp>
        <p:sp>
          <p:nvSpPr>
            <p:cNvPr id="12" name="Shape 404"/>
            <p:cNvSpPr/>
            <p:nvPr/>
          </p:nvSpPr>
          <p:spPr>
            <a:xfrm rot="10800000" flipH="1">
              <a:off x="8707496" y="1697043"/>
              <a:ext cx="1243800" cy="1243800"/>
            </a:xfrm>
            <a:prstGeom prst="rtTriangl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13" name="Shape 405"/>
            <p:cNvSpPr/>
            <p:nvPr/>
          </p:nvSpPr>
          <p:spPr>
            <a:xfrm flipH="1">
              <a:off x="-1535283" y="1697043"/>
              <a:ext cx="1243800" cy="1243800"/>
            </a:xfrm>
            <a:prstGeom prst="rtTriangle">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14" name="Shape 406"/>
            <p:cNvSpPr/>
            <p:nvPr/>
          </p:nvSpPr>
          <p:spPr>
            <a:xfrm rot="10800000">
              <a:off x="-1535278" y="2940860"/>
              <a:ext cx="1243800" cy="414300"/>
            </a:xfrm>
            <a:prstGeom prst="triangle">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50" dirty="0">
                <a:latin typeface="Roboto Condensed" panose="020B0604020202020204" charset="0"/>
                <a:ea typeface="Roboto Condensed" panose="020B0604020202020204" charset="0"/>
                <a:cs typeface="Roboto Condensed" panose="020B0604020202020204" charset="0"/>
                <a:sym typeface="Arvo"/>
              </a:endParaRPr>
            </a:p>
          </p:txBody>
        </p:sp>
      </p:grpSp>
      <p:grpSp>
        <p:nvGrpSpPr>
          <p:cNvPr id="15" name="Shape 401"/>
          <p:cNvGrpSpPr/>
          <p:nvPr/>
        </p:nvGrpSpPr>
        <p:grpSpPr>
          <a:xfrm rot="10800000">
            <a:off x="3587561" y="2742919"/>
            <a:ext cx="2035655" cy="672981"/>
            <a:chOff x="-1535283" y="1287960"/>
            <a:chExt cx="11486579" cy="2067200"/>
          </a:xfrm>
        </p:grpSpPr>
        <p:sp>
          <p:nvSpPr>
            <p:cNvPr id="16" name="Shape 402"/>
            <p:cNvSpPr/>
            <p:nvPr/>
          </p:nvSpPr>
          <p:spPr>
            <a:xfrm>
              <a:off x="8699476" y="12879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17" name="Shape 403"/>
            <p:cNvSpPr/>
            <p:nvPr/>
          </p:nvSpPr>
          <p:spPr>
            <a:xfrm rot="10800000" flipH="1">
              <a:off x="-302262" y="1705320"/>
              <a:ext cx="9030600" cy="124379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50" b="1" dirty="0" smtClean="0">
                  <a:latin typeface="Roboto Condensed" panose="020B0604020202020204" charset="0"/>
                  <a:ea typeface="Roboto Condensed" panose="020B0604020202020204" charset="0"/>
                  <a:cs typeface="Roboto Condensed" panose="020B0604020202020204" charset="0"/>
                  <a:sym typeface="Arvo"/>
                </a:rPr>
                <a:t>EMPLEO</a:t>
              </a:r>
            </a:p>
          </p:txBody>
        </p:sp>
        <p:sp>
          <p:nvSpPr>
            <p:cNvPr id="18" name="Shape 404"/>
            <p:cNvSpPr/>
            <p:nvPr/>
          </p:nvSpPr>
          <p:spPr>
            <a:xfrm rot="10800000" flipH="1">
              <a:off x="8707496"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19" name="Shape 405"/>
            <p:cNvSpPr/>
            <p:nvPr/>
          </p:nvSpPr>
          <p:spPr>
            <a:xfrm flipH="1">
              <a:off x="-1535283"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20" name="Shape 406"/>
            <p:cNvSpPr/>
            <p:nvPr/>
          </p:nvSpPr>
          <p:spPr>
            <a:xfrm rot="10800000">
              <a:off x="-1535278" y="29408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050" dirty="0">
                <a:latin typeface="Roboto Condensed" panose="020B0604020202020204" charset="0"/>
                <a:ea typeface="Roboto Condensed" panose="020B0604020202020204" charset="0"/>
                <a:cs typeface="Roboto Condensed" panose="020B0604020202020204" charset="0"/>
                <a:sym typeface="Arvo"/>
              </a:endParaRPr>
            </a:p>
          </p:txBody>
        </p:sp>
      </p:grpSp>
      <p:sp>
        <p:nvSpPr>
          <p:cNvPr id="21" name="Elipse 20"/>
          <p:cNvSpPr/>
          <p:nvPr/>
        </p:nvSpPr>
        <p:spPr>
          <a:xfrm>
            <a:off x="3804294" y="2018069"/>
            <a:ext cx="534257" cy="457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p:cNvSpPr/>
          <p:nvPr/>
        </p:nvSpPr>
        <p:spPr>
          <a:xfrm>
            <a:off x="4758078" y="1997920"/>
            <a:ext cx="534257" cy="457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p:cNvSpPr/>
          <p:nvPr/>
        </p:nvSpPr>
        <p:spPr>
          <a:xfrm>
            <a:off x="5623216" y="1992351"/>
            <a:ext cx="807916" cy="516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p:cNvSpPr/>
          <p:nvPr/>
        </p:nvSpPr>
        <p:spPr>
          <a:xfrm>
            <a:off x="5878356" y="3521217"/>
            <a:ext cx="840943" cy="526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p:cNvSpPr/>
          <p:nvPr/>
        </p:nvSpPr>
        <p:spPr>
          <a:xfrm>
            <a:off x="5025206" y="3561713"/>
            <a:ext cx="534257" cy="457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p:cNvSpPr/>
          <p:nvPr/>
        </p:nvSpPr>
        <p:spPr>
          <a:xfrm>
            <a:off x="4112518" y="3610197"/>
            <a:ext cx="534257" cy="457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p:cNvSpPr/>
          <p:nvPr/>
        </p:nvSpPr>
        <p:spPr>
          <a:xfrm>
            <a:off x="2519629" y="1992351"/>
            <a:ext cx="953784" cy="516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p:cNvSpPr/>
          <p:nvPr/>
        </p:nvSpPr>
        <p:spPr>
          <a:xfrm>
            <a:off x="2689717" y="3551340"/>
            <a:ext cx="1044370" cy="516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16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39795" y="3257452"/>
            <a:ext cx="4094400" cy="1159800"/>
          </a:xfrm>
        </p:spPr>
        <p:txBody>
          <a:bodyPr/>
          <a:lstStyle/>
          <a:p>
            <a:pPr>
              <a:lnSpc>
                <a:spcPct val="150000"/>
              </a:lnSpc>
            </a:pPr>
            <a:r>
              <a:rPr lang="es-EC" dirty="0"/>
              <a:t>CAPÍTULO </a:t>
            </a:r>
            <a:r>
              <a:rPr lang="es-EC" dirty="0" smtClean="0"/>
              <a:t>III:</a:t>
            </a:r>
            <a:r>
              <a:rPr lang="es-EC" dirty="0"/>
              <a:t/>
            </a:r>
            <a:br>
              <a:rPr lang="es-EC" dirty="0"/>
            </a:br>
            <a:r>
              <a:rPr lang="es-EC" dirty="0" smtClean="0"/>
              <a:t>RESULTADOS</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29</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62582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Shape 4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443" name="Shape 443"/>
          <p:cNvSpPr txBox="1">
            <a:spLocks noGrp="1"/>
          </p:cNvSpPr>
          <p:nvPr>
            <p:ph type="body" idx="4294967295"/>
          </p:nvPr>
        </p:nvSpPr>
        <p:spPr>
          <a:xfrm>
            <a:off x="206116" y="538305"/>
            <a:ext cx="2774126" cy="169293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s-EC" sz="2200" b="1" dirty="0" smtClean="0"/>
              <a:t>Antecedente </a:t>
            </a:r>
            <a:endParaRPr sz="2200" b="1" dirty="0"/>
          </a:p>
          <a:p>
            <a:pPr marL="171450" indent="-171450">
              <a:spcBef>
                <a:spcPts val="1000"/>
              </a:spcBef>
              <a:spcAft>
                <a:spcPts val="1000"/>
              </a:spcAft>
            </a:pPr>
            <a:r>
              <a:rPr lang="es-EC" sz="1400" dirty="0" smtClean="0"/>
              <a:t>Aumento del nivel competitivo:</a:t>
            </a:r>
          </a:p>
          <a:p>
            <a:pPr marL="628650" lvl="1" indent="-171450">
              <a:spcAft>
                <a:spcPts val="1000"/>
              </a:spcAft>
            </a:pPr>
            <a:r>
              <a:rPr lang="es-EC" sz="1400" dirty="0" smtClean="0"/>
              <a:t>Innovaciones científicas</a:t>
            </a:r>
            <a:endParaRPr lang="es-EC" sz="1400" dirty="0"/>
          </a:p>
        </p:txBody>
      </p:sp>
      <p:sp>
        <p:nvSpPr>
          <p:cNvPr id="444" name="Shape 444"/>
          <p:cNvSpPr txBox="1">
            <a:spLocks noGrp="1"/>
          </p:cNvSpPr>
          <p:nvPr>
            <p:ph type="body" idx="4294967295"/>
          </p:nvPr>
        </p:nvSpPr>
        <p:spPr>
          <a:xfrm>
            <a:off x="3606568" y="749360"/>
            <a:ext cx="2247900" cy="1229541"/>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S" b="1" dirty="0" smtClean="0"/>
              <a:t>Propósito</a:t>
            </a:r>
            <a:endParaRPr b="1" dirty="0"/>
          </a:p>
          <a:p>
            <a:pPr marL="171450" indent="-171450">
              <a:spcBef>
                <a:spcPts val="1000"/>
              </a:spcBef>
              <a:spcAft>
                <a:spcPts val="1000"/>
              </a:spcAft>
            </a:pPr>
            <a:r>
              <a:rPr lang="en" sz="1400" dirty="0" smtClean="0"/>
              <a:t>Cubrir el vacío existente en la literatura previa.</a:t>
            </a:r>
            <a:endParaRPr lang="en" sz="1400" dirty="0"/>
          </a:p>
        </p:txBody>
      </p:sp>
      <p:sp>
        <p:nvSpPr>
          <p:cNvPr id="445" name="Shape 445"/>
          <p:cNvSpPr txBox="1">
            <a:spLocks noGrp="1"/>
          </p:cNvSpPr>
          <p:nvPr>
            <p:ph type="body" idx="4294967295"/>
          </p:nvPr>
        </p:nvSpPr>
        <p:spPr>
          <a:xfrm>
            <a:off x="3974103" y="2182160"/>
            <a:ext cx="1646607" cy="1351676"/>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S" b="1" dirty="0" smtClean="0"/>
              <a:t>PYMES:</a:t>
            </a:r>
            <a:endParaRPr b="1" dirty="0"/>
          </a:p>
          <a:p>
            <a:pPr marL="171450" indent="-171450" algn="just">
              <a:spcBef>
                <a:spcPts val="1000"/>
              </a:spcBef>
              <a:spcAft>
                <a:spcPts val="1000"/>
              </a:spcAft>
            </a:pPr>
            <a:r>
              <a:rPr lang="es-EC" sz="1200" dirty="0" smtClean="0"/>
              <a:t>Pequeñas empresas</a:t>
            </a:r>
          </a:p>
          <a:p>
            <a:pPr marL="171450" indent="-171450" algn="just">
              <a:spcBef>
                <a:spcPts val="1000"/>
              </a:spcBef>
              <a:spcAft>
                <a:spcPts val="1000"/>
              </a:spcAft>
            </a:pPr>
            <a:r>
              <a:rPr lang="es-EC" sz="1200" dirty="0" smtClean="0"/>
              <a:t>Medianas empresas</a:t>
            </a:r>
            <a:endParaRPr sz="1200" dirty="0"/>
          </a:p>
        </p:txBody>
      </p:sp>
      <p:sp>
        <p:nvSpPr>
          <p:cNvPr id="448" name="Shape 448"/>
          <p:cNvSpPr txBox="1">
            <a:spLocks noGrp="1"/>
          </p:cNvSpPr>
          <p:nvPr>
            <p:ph type="body" idx="4294967295"/>
          </p:nvPr>
        </p:nvSpPr>
        <p:spPr>
          <a:xfrm>
            <a:off x="6544746" y="1048269"/>
            <a:ext cx="2409654" cy="1711741"/>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smtClean="0"/>
              <a:t>SECTOR SERVICIOS</a:t>
            </a:r>
            <a:endParaRPr lang="en" b="1" dirty="0"/>
          </a:p>
          <a:p>
            <a:pPr marL="171450" indent="-171450">
              <a:lnSpc>
                <a:spcPct val="150000"/>
              </a:lnSpc>
            </a:pPr>
            <a:r>
              <a:rPr lang="es-EC" sz="1200" dirty="0" smtClean="0"/>
              <a:t>Se considera un sector dinámico</a:t>
            </a:r>
            <a:endParaRPr lang="es-EC" sz="1200" dirty="0"/>
          </a:p>
        </p:txBody>
      </p:sp>
      <p:grpSp>
        <p:nvGrpSpPr>
          <p:cNvPr id="18" name="Shape 741"/>
          <p:cNvGrpSpPr/>
          <p:nvPr/>
        </p:nvGrpSpPr>
        <p:grpSpPr>
          <a:xfrm>
            <a:off x="1448656" y="3644836"/>
            <a:ext cx="1490576" cy="892390"/>
            <a:chOff x="4604550" y="3714775"/>
            <a:chExt cx="439625" cy="319075"/>
          </a:xfrm>
        </p:grpSpPr>
        <p:sp>
          <p:nvSpPr>
            <p:cNvPr id="19"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743"/>
            <p:cNvSpPr/>
            <p:nvPr/>
          </p:nvSpPr>
          <p:spPr>
            <a:xfrm>
              <a:off x="4647175" y="3825073"/>
              <a:ext cx="354400" cy="150327"/>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752"/>
          <p:cNvGrpSpPr/>
          <p:nvPr/>
        </p:nvGrpSpPr>
        <p:grpSpPr>
          <a:xfrm>
            <a:off x="7383070" y="3431759"/>
            <a:ext cx="855543" cy="839119"/>
            <a:chOff x="5941025" y="3634400"/>
            <a:chExt cx="467650" cy="467650"/>
          </a:xfrm>
        </p:grpSpPr>
        <p:sp>
          <p:nvSpPr>
            <p:cNvPr id="23"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052" name="Picture 4" descr="Resultado de imagen para world travel awar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50885" y="1897116"/>
            <a:ext cx="789842" cy="776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13907" y="2345841"/>
            <a:ext cx="758541" cy="307777"/>
          </a:xfrm>
          <a:prstGeom prst="rect">
            <a:avLst/>
          </a:prstGeom>
        </p:spPr>
        <p:txBody>
          <a:bodyPr wrap="none">
            <a:spAutoFit/>
          </a:bodyPr>
          <a:lstStyle/>
          <a:p>
            <a:pPr lvl="0">
              <a:spcBef>
                <a:spcPts val="600"/>
              </a:spcBef>
            </a:pPr>
            <a:r>
              <a:rPr lang="es-EC" b="1" dirty="0" smtClean="0">
                <a:solidFill>
                  <a:schemeClr val="accent1">
                    <a:lumMod val="50000"/>
                  </a:schemeClr>
                </a:solidFill>
                <a:latin typeface="Roboto Condensed" panose="020B0604020202020204" charset="0"/>
                <a:ea typeface="Roboto Condensed" panose="020B0604020202020204" charset="0"/>
                <a:cs typeface="Roboto Condensed" panose="020B0604020202020204" charset="0"/>
              </a:rPr>
              <a:t>EXIGEN:</a:t>
            </a:r>
            <a:endParaRPr lang="es-EC" b="1" dirty="0">
              <a:solidFill>
                <a:schemeClr val="accent1">
                  <a:lumMod val="50000"/>
                </a:schemeClr>
              </a:solidFill>
              <a:latin typeface="Roboto Condensed" panose="020B0604020202020204" charset="0"/>
              <a:ea typeface="Roboto Condensed" panose="020B0604020202020204" charset="0"/>
              <a:cs typeface="Roboto Condensed" panose="020B0604020202020204" charset="0"/>
            </a:endParaRPr>
          </a:p>
        </p:txBody>
      </p:sp>
      <p:sp>
        <p:nvSpPr>
          <p:cNvPr id="4" name="Cheurón 3"/>
          <p:cNvSpPr/>
          <p:nvPr/>
        </p:nvSpPr>
        <p:spPr>
          <a:xfrm rot="5400000">
            <a:off x="1439977" y="1977475"/>
            <a:ext cx="306403" cy="3092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Shape 444"/>
          <p:cNvSpPr txBox="1">
            <a:spLocks/>
          </p:cNvSpPr>
          <p:nvPr/>
        </p:nvSpPr>
        <p:spPr>
          <a:xfrm>
            <a:off x="292789" y="2469109"/>
            <a:ext cx="2619326" cy="1064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spcBef>
                <a:spcPts val="1000"/>
              </a:spcBef>
              <a:spcAft>
                <a:spcPts val="1000"/>
              </a:spcAft>
              <a:buNone/>
            </a:pPr>
            <a:r>
              <a:rPr lang="es-ES" sz="1600" dirty="0" smtClean="0"/>
              <a:t>Mayor comprensión del </a:t>
            </a:r>
            <a:r>
              <a:rPr lang="es-ES" sz="1600" b="1" u="sng" dirty="0" smtClean="0"/>
              <a:t>CRECIMIENTO EMPRESARIAL.</a:t>
            </a:r>
            <a:endParaRPr lang="es-ES" sz="1600" b="1" u="sng" dirty="0"/>
          </a:p>
          <a:p>
            <a:pPr marL="171450" indent="-171450" algn="ctr">
              <a:spcBef>
                <a:spcPts val="1000"/>
              </a:spcBef>
              <a:spcAft>
                <a:spcPts val="1000"/>
              </a:spcAft>
            </a:pPr>
            <a:endParaRPr lang="es-ES" sz="1600" dirty="0"/>
          </a:p>
        </p:txBody>
      </p:sp>
      <p:sp>
        <p:nvSpPr>
          <p:cNvPr id="5" name="Flecha a la derecha con bandas 4"/>
          <p:cNvSpPr/>
          <p:nvPr/>
        </p:nvSpPr>
        <p:spPr>
          <a:xfrm>
            <a:off x="2912115" y="1364130"/>
            <a:ext cx="565078" cy="356575"/>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pic>
        <p:nvPicPr>
          <p:cNvPr id="1026" name="Picture 2" descr="Resultado de imagen para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882" y="2207814"/>
            <a:ext cx="769221" cy="848096"/>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p:cNvSpPr/>
          <p:nvPr/>
        </p:nvSpPr>
        <p:spPr>
          <a:xfrm>
            <a:off x="3708970" y="3678749"/>
            <a:ext cx="585627" cy="4085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100" dirty="0" smtClean="0">
                <a:latin typeface="Roboto Condensed" panose="020B0604020202020204" charset="0"/>
                <a:ea typeface="Roboto Condensed" panose="020B0604020202020204" charset="0"/>
                <a:cs typeface="Roboto Condensed" panose="020B0604020202020204" charset="0"/>
              </a:rPr>
              <a:t>90%</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29" name="Elipse 28"/>
          <p:cNvSpPr/>
          <p:nvPr/>
        </p:nvSpPr>
        <p:spPr>
          <a:xfrm>
            <a:off x="3696987" y="4172548"/>
            <a:ext cx="600807" cy="3943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100" dirty="0" smtClean="0">
                <a:latin typeface="Roboto Condensed" panose="020B0604020202020204" charset="0"/>
                <a:ea typeface="Roboto Condensed" panose="020B0604020202020204" charset="0"/>
                <a:cs typeface="Roboto Condensed" panose="020B0604020202020204" charset="0"/>
              </a:rPr>
              <a:t>60%</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30" name="Elipse 29"/>
          <p:cNvSpPr/>
          <p:nvPr/>
        </p:nvSpPr>
        <p:spPr>
          <a:xfrm>
            <a:off x="3708971" y="4636500"/>
            <a:ext cx="600807" cy="3943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100" dirty="0">
                <a:latin typeface="Roboto Condensed" panose="020B0604020202020204" charset="0"/>
                <a:ea typeface="Roboto Condensed" panose="020B0604020202020204" charset="0"/>
                <a:cs typeface="Roboto Condensed" panose="020B0604020202020204" charset="0"/>
              </a:rPr>
              <a:t>5</a:t>
            </a:r>
            <a:r>
              <a:rPr lang="es-ES" sz="1100" dirty="0" smtClean="0">
                <a:latin typeface="Roboto Condensed" panose="020B0604020202020204" charset="0"/>
                <a:ea typeface="Roboto Condensed" panose="020B0604020202020204" charset="0"/>
                <a:cs typeface="Roboto Condensed" panose="020B0604020202020204" charset="0"/>
              </a:rPr>
              <a:t>0%</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9" name="CuadroTexto 8"/>
          <p:cNvSpPr txBox="1"/>
          <p:nvPr/>
        </p:nvSpPr>
        <p:spPr>
          <a:xfrm>
            <a:off x="4309778" y="3737470"/>
            <a:ext cx="1405758" cy="261610"/>
          </a:xfrm>
          <a:prstGeom prst="rect">
            <a:avLst/>
          </a:prstGeom>
          <a:noFill/>
        </p:spPr>
        <p:txBody>
          <a:bodyPr wrap="square" rtlCol="0">
            <a:spAutoFit/>
          </a:bodyPr>
          <a:lstStyle/>
          <a:p>
            <a:r>
              <a:rPr lang="es-ES" sz="1100" dirty="0" smtClean="0">
                <a:latin typeface="Roboto Condensed" panose="020B0604020202020204" charset="0"/>
                <a:ea typeface="Roboto Condensed" panose="020B0604020202020204" charset="0"/>
                <a:cs typeface="Roboto Condensed" panose="020B0604020202020204" charset="0"/>
              </a:rPr>
              <a:t>Unidades productivas</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31" name="CuadroTexto 30"/>
          <p:cNvSpPr txBox="1"/>
          <p:nvPr/>
        </p:nvSpPr>
        <p:spPr>
          <a:xfrm>
            <a:off x="4300915" y="4209303"/>
            <a:ext cx="1405758" cy="261610"/>
          </a:xfrm>
          <a:prstGeom prst="rect">
            <a:avLst/>
          </a:prstGeom>
          <a:noFill/>
        </p:spPr>
        <p:txBody>
          <a:bodyPr wrap="square" rtlCol="0">
            <a:spAutoFit/>
          </a:bodyPr>
          <a:lstStyle/>
          <a:p>
            <a:r>
              <a:rPr lang="es-ES" sz="1100" dirty="0" smtClean="0">
                <a:latin typeface="Roboto Condensed" panose="020B0604020202020204" charset="0"/>
                <a:ea typeface="Roboto Condensed" panose="020B0604020202020204" charset="0"/>
                <a:cs typeface="Roboto Condensed" panose="020B0604020202020204" charset="0"/>
              </a:rPr>
              <a:t>Generan empleo</a:t>
            </a:r>
            <a:endParaRPr lang="es-ES" sz="1100" dirty="0">
              <a:latin typeface="Roboto Condensed" panose="020B0604020202020204" charset="0"/>
              <a:ea typeface="Roboto Condensed" panose="020B0604020202020204" charset="0"/>
              <a:cs typeface="Roboto Condensed" panose="020B0604020202020204" charset="0"/>
            </a:endParaRPr>
          </a:p>
        </p:txBody>
      </p:sp>
      <p:sp>
        <p:nvSpPr>
          <p:cNvPr id="32" name="CuadroTexto 31"/>
          <p:cNvSpPr txBox="1"/>
          <p:nvPr/>
        </p:nvSpPr>
        <p:spPr>
          <a:xfrm>
            <a:off x="4309778" y="4702888"/>
            <a:ext cx="1405758" cy="261610"/>
          </a:xfrm>
          <a:prstGeom prst="rect">
            <a:avLst/>
          </a:prstGeom>
          <a:noFill/>
        </p:spPr>
        <p:txBody>
          <a:bodyPr wrap="square" rtlCol="0">
            <a:spAutoFit/>
          </a:bodyPr>
          <a:lstStyle/>
          <a:p>
            <a:r>
              <a:rPr lang="es-ES" sz="1100" dirty="0" smtClean="0">
                <a:latin typeface="Roboto Condensed" panose="020B0604020202020204" charset="0"/>
                <a:ea typeface="Roboto Condensed" panose="020B0604020202020204" charset="0"/>
                <a:cs typeface="Roboto Condensed" panose="020B0604020202020204" charset="0"/>
              </a:rPr>
              <a:t>Producción Nacional</a:t>
            </a:r>
            <a:endParaRPr lang="es-ES" sz="1100" dirty="0">
              <a:latin typeface="Roboto Condensed" panose="020B0604020202020204" charset="0"/>
              <a:ea typeface="Roboto Condensed" panose="020B0604020202020204" charset="0"/>
              <a:cs typeface="Roboto Condensed" panose="020B0604020202020204" charset="0"/>
            </a:endParaRPr>
          </a:p>
        </p:txBody>
      </p:sp>
      <p:graphicFrame>
        <p:nvGraphicFramePr>
          <p:cNvPr id="10" name="Diagrama 9"/>
          <p:cNvGraphicFramePr/>
          <p:nvPr>
            <p:extLst>
              <p:ext uri="{D42A27DB-BD31-4B8C-83A1-F6EECF244321}">
                <p14:modId xmlns:p14="http://schemas.microsoft.com/office/powerpoint/2010/main" val="3079328649"/>
              </p:ext>
            </p:extLst>
          </p:nvPr>
        </p:nvGraphicFramePr>
        <p:xfrm>
          <a:off x="6603593" y="2234428"/>
          <a:ext cx="2218469" cy="11076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9414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8">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build="p"/>
      <p:bldP spid="445" grpId="0" build="p"/>
      <p:bldP spid="448" grpId="0" build="p"/>
      <p:bldP spid="21" grpId="0"/>
      <p:bldP spid="7" grpId="0" animBg="1"/>
      <p:bldP spid="29" grpId="0" animBg="1"/>
      <p:bldP spid="30" grpId="0" animBg="1"/>
      <p:bldP spid="9" grpId="0"/>
      <p:bldP spid="31" grpId="0"/>
      <p:bldP spid="32" grpId="0"/>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ANÁLISIS </a:t>
            </a:r>
            <a:r>
              <a:rPr lang="es-EC" dirty="0" smtClean="0"/>
              <a:t>DE DENSIDAD DE KERNEL</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30</a:t>
            </a:fld>
            <a:endParaRPr lang="es-EC"/>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3352" t="5344" r="10494" b="5090"/>
          <a:stretch/>
        </p:blipFill>
        <p:spPr bwMode="auto">
          <a:xfrm>
            <a:off x="4355504" y="1774478"/>
            <a:ext cx="4383605" cy="2809558"/>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4" cstate="print">
            <a:extLst>
              <a:ext uri="{28A0092B-C50C-407E-A947-70E740481C1C}">
                <a14:useLocalDpi xmlns:a14="http://schemas.microsoft.com/office/drawing/2010/main" val="0"/>
              </a:ext>
            </a:extLst>
          </a:blip>
          <a:srcRect l="3950" t="11745" r="15387" b="4628"/>
          <a:stretch/>
        </p:blipFill>
        <p:spPr bwMode="auto">
          <a:xfrm>
            <a:off x="339007" y="1774478"/>
            <a:ext cx="3896110" cy="2809558"/>
          </a:xfrm>
          <a:prstGeom prst="rect">
            <a:avLst/>
          </a:prstGeom>
          <a:noFill/>
          <a:ln>
            <a:noFill/>
          </a:ln>
          <a:extLst>
            <a:ext uri="{53640926-AAD7-44D8-BBD7-CCE9431645EC}">
              <a14:shadowObscured xmlns:a14="http://schemas.microsoft.com/office/drawing/2010/main"/>
            </a:ext>
          </a:extLst>
        </p:spPr>
      </p:pic>
      <p:sp>
        <p:nvSpPr>
          <p:cNvPr id="8" name="Shape 283"/>
          <p:cNvSpPr txBox="1">
            <a:spLocks/>
          </p:cNvSpPr>
          <p:nvPr/>
        </p:nvSpPr>
        <p:spPr>
          <a:xfrm>
            <a:off x="1091542" y="1356712"/>
            <a:ext cx="2838762" cy="560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s-EC" sz="1100" dirty="0" smtClean="0">
                <a:solidFill>
                  <a:schemeClr val="tx2">
                    <a:lumMod val="10000"/>
                  </a:schemeClr>
                </a:solidFill>
              </a:rPr>
              <a:t>Densidad de </a:t>
            </a:r>
            <a:r>
              <a:rPr lang="es-EC" sz="1100" dirty="0" err="1" smtClean="0">
                <a:solidFill>
                  <a:schemeClr val="tx2">
                    <a:lumMod val="10000"/>
                  </a:schemeClr>
                </a:solidFill>
              </a:rPr>
              <a:t>Kernel</a:t>
            </a:r>
            <a:r>
              <a:rPr lang="es-EC" sz="1100" dirty="0" smtClean="0">
                <a:solidFill>
                  <a:schemeClr val="tx2">
                    <a:lumMod val="10000"/>
                  </a:schemeClr>
                </a:solidFill>
              </a:rPr>
              <a:t> del crecimiento de ventas</a:t>
            </a:r>
          </a:p>
        </p:txBody>
      </p:sp>
      <p:grpSp>
        <p:nvGrpSpPr>
          <p:cNvPr id="9" name="Shape 901"/>
          <p:cNvGrpSpPr/>
          <p:nvPr/>
        </p:nvGrpSpPr>
        <p:grpSpPr>
          <a:xfrm>
            <a:off x="715307" y="1434958"/>
            <a:ext cx="376235" cy="300185"/>
            <a:chOff x="6718575" y="2318625"/>
            <a:chExt cx="256950" cy="407375"/>
          </a:xfrm>
        </p:grpSpPr>
        <p:sp>
          <p:nvSpPr>
            <p:cNvPr id="10"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Flecha derecha 1"/>
          <p:cNvSpPr/>
          <p:nvPr/>
        </p:nvSpPr>
        <p:spPr>
          <a:xfrm>
            <a:off x="2357089" y="3581811"/>
            <a:ext cx="233711" cy="1596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Flecha izquierda 2"/>
          <p:cNvSpPr/>
          <p:nvPr/>
        </p:nvSpPr>
        <p:spPr>
          <a:xfrm>
            <a:off x="2040115" y="3658605"/>
            <a:ext cx="224087" cy="18493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8" name="Flecha derecha 27"/>
          <p:cNvSpPr/>
          <p:nvPr/>
        </p:nvSpPr>
        <p:spPr>
          <a:xfrm>
            <a:off x="6987528" y="3530139"/>
            <a:ext cx="178448" cy="1403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9" name="Flecha izquierda 28"/>
          <p:cNvSpPr/>
          <p:nvPr/>
        </p:nvSpPr>
        <p:spPr>
          <a:xfrm>
            <a:off x="6766660" y="3715074"/>
            <a:ext cx="174203" cy="152076"/>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0" name="Conector 29"/>
          <p:cNvSpPr/>
          <p:nvPr/>
        </p:nvSpPr>
        <p:spPr>
          <a:xfrm>
            <a:off x="1904712" y="2231127"/>
            <a:ext cx="573484" cy="60418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onector 30"/>
          <p:cNvSpPr/>
          <p:nvPr/>
        </p:nvSpPr>
        <p:spPr>
          <a:xfrm>
            <a:off x="6516108" y="2229417"/>
            <a:ext cx="573484" cy="60418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Shape 283"/>
          <p:cNvSpPr txBox="1">
            <a:spLocks/>
          </p:cNvSpPr>
          <p:nvPr/>
        </p:nvSpPr>
        <p:spPr>
          <a:xfrm>
            <a:off x="5476908" y="1344728"/>
            <a:ext cx="2838762" cy="560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s-EC" sz="1100" dirty="0" smtClean="0">
                <a:solidFill>
                  <a:schemeClr val="tx2">
                    <a:lumMod val="10000"/>
                  </a:schemeClr>
                </a:solidFill>
              </a:rPr>
              <a:t>Densidad de </a:t>
            </a:r>
            <a:r>
              <a:rPr lang="es-EC" sz="1100" dirty="0" err="1" smtClean="0">
                <a:solidFill>
                  <a:schemeClr val="tx2">
                    <a:lumMod val="10000"/>
                  </a:schemeClr>
                </a:solidFill>
              </a:rPr>
              <a:t>Kernel</a:t>
            </a:r>
            <a:r>
              <a:rPr lang="es-EC" sz="1100" dirty="0" smtClean="0">
                <a:solidFill>
                  <a:schemeClr val="tx2">
                    <a:lumMod val="10000"/>
                  </a:schemeClr>
                </a:solidFill>
              </a:rPr>
              <a:t> del crecimiento del empleo</a:t>
            </a:r>
          </a:p>
        </p:txBody>
      </p:sp>
      <p:grpSp>
        <p:nvGrpSpPr>
          <p:cNvPr id="33" name="Shape 901"/>
          <p:cNvGrpSpPr/>
          <p:nvPr/>
        </p:nvGrpSpPr>
        <p:grpSpPr>
          <a:xfrm>
            <a:off x="5100673" y="1501505"/>
            <a:ext cx="376235" cy="272973"/>
            <a:chOff x="6718575" y="2318625"/>
            <a:chExt cx="256950" cy="407375"/>
          </a:xfrm>
        </p:grpSpPr>
        <p:sp>
          <p:nvSpPr>
            <p:cNvPr id="34"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8" name="Imagen 17"/>
          <p:cNvPicPr>
            <a:picLocks noChangeAspect="1"/>
          </p:cNvPicPr>
          <p:nvPr/>
        </p:nvPicPr>
        <p:blipFill rotWithShape="1">
          <a:blip r:embed="rId5"/>
          <a:srcRect l="23708" t="23034" r="27528" b="20870"/>
          <a:stretch/>
        </p:blipFill>
        <p:spPr>
          <a:xfrm>
            <a:off x="71438" y="512368"/>
            <a:ext cx="7250310" cy="4493856"/>
          </a:xfrm>
          <a:prstGeom prst="rect">
            <a:avLst/>
          </a:prstGeom>
        </p:spPr>
      </p:pic>
      <p:pic>
        <p:nvPicPr>
          <p:cNvPr id="19" name="Imagen 18"/>
          <p:cNvPicPr>
            <a:picLocks noChangeAspect="1"/>
          </p:cNvPicPr>
          <p:nvPr/>
        </p:nvPicPr>
        <p:blipFill rotWithShape="1">
          <a:blip r:embed="rId6"/>
          <a:srcRect l="21236" t="21991" r="22135" b="20453"/>
          <a:stretch/>
        </p:blipFill>
        <p:spPr>
          <a:xfrm>
            <a:off x="126191" y="512368"/>
            <a:ext cx="7904237" cy="4328512"/>
          </a:xfrm>
          <a:prstGeom prst="rect">
            <a:avLst/>
          </a:prstGeom>
        </p:spPr>
      </p:pic>
      <p:sp>
        <p:nvSpPr>
          <p:cNvPr id="42" name="Flecha derecha 41"/>
          <p:cNvSpPr/>
          <p:nvPr/>
        </p:nvSpPr>
        <p:spPr>
          <a:xfrm>
            <a:off x="4593231" y="4329607"/>
            <a:ext cx="233711" cy="1596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3" name="Flecha derecha 42"/>
          <p:cNvSpPr/>
          <p:nvPr/>
        </p:nvSpPr>
        <p:spPr>
          <a:xfrm rot="10800000">
            <a:off x="4182471" y="4409411"/>
            <a:ext cx="233711" cy="1596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0" name="Flecha derecha 19"/>
          <p:cNvSpPr/>
          <p:nvPr/>
        </p:nvSpPr>
        <p:spPr>
          <a:xfrm>
            <a:off x="5249586" y="4215307"/>
            <a:ext cx="193924" cy="1143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1" name="Flecha izquierda 20"/>
          <p:cNvSpPr/>
          <p:nvPr/>
        </p:nvSpPr>
        <p:spPr>
          <a:xfrm>
            <a:off x="4902994" y="4229100"/>
            <a:ext cx="223837" cy="14287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669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8" grpId="0" animBg="1"/>
      <p:bldP spid="29" grpId="0" animBg="1"/>
      <p:bldP spid="30" grpId="0" animBg="1"/>
      <p:bldP spid="31" grpId="0" animBg="1"/>
      <p:bldP spid="42" grpId="0" animBg="1"/>
      <p:bldP spid="42" grpId="1" animBg="1"/>
      <p:bldP spid="43" grpId="0" animBg="1"/>
      <p:bldP spid="43" grpId="1" animBg="1"/>
      <p:bldP spid="20" grpId="0" animBg="1"/>
      <p:bldP spid="20" grpId="1" animBg="1"/>
      <p:bldP spid="21" grpId="0" animBg="1"/>
      <p:bldP spid="2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ANÁLISIS </a:t>
            </a:r>
            <a:r>
              <a:rPr lang="es-EC" dirty="0" smtClean="0"/>
              <a:t>UNIVARIANTE</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31</a:t>
            </a:fld>
            <a:endParaRPr lang="es-EC"/>
          </a:p>
        </p:txBody>
      </p:sp>
      <p:pic>
        <p:nvPicPr>
          <p:cNvPr id="35" name="Imagen 34"/>
          <p:cNvPicPr>
            <a:picLocks noChangeAspect="1"/>
          </p:cNvPicPr>
          <p:nvPr/>
        </p:nvPicPr>
        <p:blipFill rotWithShape="1">
          <a:blip r:embed="rId2"/>
          <a:srcRect l="13836" t="22135" r="12666" b="10465"/>
          <a:stretch/>
        </p:blipFill>
        <p:spPr>
          <a:xfrm>
            <a:off x="980601" y="1486629"/>
            <a:ext cx="6058374" cy="3123471"/>
          </a:xfrm>
          <a:prstGeom prst="rect">
            <a:avLst/>
          </a:prstGeom>
        </p:spPr>
      </p:pic>
      <p:sp>
        <p:nvSpPr>
          <p:cNvPr id="36" name="Rectángulo redondeado 35"/>
          <p:cNvSpPr/>
          <p:nvPr/>
        </p:nvSpPr>
        <p:spPr>
          <a:xfrm>
            <a:off x="3685823" y="2262245"/>
            <a:ext cx="705080" cy="209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redondeado 36"/>
          <p:cNvSpPr/>
          <p:nvPr/>
        </p:nvSpPr>
        <p:spPr>
          <a:xfrm>
            <a:off x="3695226" y="2808945"/>
            <a:ext cx="705080" cy="209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redondeado 37"/>
          <p:cNvSpPr/>
          <p:nvPr/>
        </p:nvSpPr>
        <p:spPr>
          <a:xfrm>
            <a:off x="3681468" y="2454008"/>
            <a:ext cx="705080" cy="2093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tángulo redondeado 38"/>
          <p:cNvSpPr/>
          <p:nvPr/>
        </p:nvSpPr>
        <p:spPr>
          <a:xfrm>
            <a:off x="3695226" y="3018266"/>
            <a:ext cx="705080" cy="2093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redondeado 39"/>
          <p:cNvSpPr/>
          <p:nvPr/>
        </p:nvSpPr>
        <p:spPr>
          <a:xfrm>
            <a:off x="3695226" y="3303683"/>
            <a:ext cx="705080" cy="209321"/>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tángulo redondeado 40"/>
          <p:cNvSpPr/>
          <p:nvPr/>
        </p:nvSpPr>
        <p:spPr>
          <a:xfrm>
            <a:off x="6200301" y="3294158"/>
            <a:ext cx="705080" cy="209321"/>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Rectángulo redondeado 41"/>
          <p:cNvSpPr/>
          <p:nvPr/>
        </p:nvSpPr>
        <p:spPr>
          <a:xfrm>
            <a:off x="3695226" y="3584561"/>
            <a:ext cx="705080" cy="20932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Rectángulo redondeado 42"/>
          <p:cNvSpPr/>
          <p:nvPr/>
        </p:nvSpPr>
        <p:spPr>
          <a:xfrm>
            <a:off x="3714398" y="3865439"/>
            <a:ext cx="705080" cy="20932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6400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ANÁLISIS </a:t>
            </a:r>
            <a:r>
              <a:rPr lang="es-EC" dirty="0" smtClean="0"/>
              <a:t>UNIVARIANTE</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32</a:t>
            </a:fld>
            <a:endParaRPr lang="es-EC"/>
          </a:p>
        </p:txBody>
      </p:sp>
      <p:pic>
        <p:nvPicPr>
          <p:cNvPr id="23" name="Imagen 22"/>
          <p:cNvPicPr>
            <a:picLocks noChangeAspect="1"/>
          </p:cNvPicPr>
          <p:nvPr/>
        </p:nvPicPr>
        <p:blipFill rotWithShape="1">
          <a:blip r:embed="rId2"/>
          <a:srcRect l="2270" t="24219" r="3001" b="10417"/>
          <a:stretch/>
        </p:blipFill>
        <p:spPr>
          <a:xfrm>
            <a:off x="166773" y="1457325"/>
            <a:ext cx="8421505" cy="3267075"/>
          </a:xfrm>
          <a:prstGeom prst="rect">
            <a:avLst/>
          </a:prstGeom>
        </p:spPr>
      </p:pic>
      <p:sp>
        <p:nvSpPr>
          <p:cNvPr id="24" name="Rectángulo redondeado 23"/>
          <p:cNvSpPr/>
          <p:nvPr/>
        </p:nvSpPr>
        <p:spPr>
          <a:xfrm>
            <a:off x="1388807" y="2377808"/>
            <a:ext cx="705080" cy="209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redondeado 24"/>
          <p:cNvSpPr/>
          <p:nvPr/>
        </p:nvSpPr>
        <p:spPr>
          <a:xfrm>
            <a:off x="1387194" y="2948101"/>
            <a:ext cx="705080" cy="209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redondeado 25"/>
          <p:cNvSpPr/>
          <p:nvPr/>
        </p:nvSpPr>
        <p:spPr>
          <a:xfrm>
            <a:off x="5511519" y="2377807"/>
            <a:ext cx="705080" cy="209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redondeado 26"/>
          <p:cNvSpPr/>
          <p:nvPr/>
        </p:nvSpPr>
        <p:spPr>
          <a:xfrm>
            <a:off x="5511519" y="2948100"/>
            <a:ext cx="705080" cy="2093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redondeado 27"/>
          <p:cNvSpPr/>
          <p:nvPr/>
        </p:nvSpPr>
        <p:spPr>
          <a:xfrm>
            <a:off x="1387194" y="2662954"/>
            <a:ext cx="705080" cy="2093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redondeado 28"/>
          <p:cNvSpPr/>
          <p:nvPr/>
        </p:nvSpPr>
        <p:spPr>
          <a:xfrm>
            <a:off x="1387194" y="3209471"/>
            <a:ext cx="705080" cy="2093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redondeado 29"/>
          <p:cNvSpPr/>
          <p:nvPr/>
        </p:nvSpPr>
        <p:spPr>
          <a:xfrm>
            <a:off x="5511519" y="2662954"/>
            <a:ext cx="705080" cy="2093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redondeado 30"/>
          <p:cNvSpPr/>
          <p:nvPr/>
        </p:nvSpPr>
        <p:spPr>
          <a:xfrm>
            <a:off x="5511519" y="3209470"/>
            <a:ext cx="705080" cy="2093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redondeado 31"/>
          <p:cNvSpPr/>
          <p:nvPr/>
        </p:nvSpPr>
        <p:spPr>
          <a:xfrm>
            <a:off x="1374443" y="3493270"/>
            <a:ext cx="705080" cy="209321"/>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redondeado 32"/>
          <p:cNvSpPr/>
          <p:nvPr/>
        </p:nvSpPr>
        <p:spPr>
          <a:xfrm>
            <a:off x="3746168" y="3493270"/>
            <a:ext cx="705080" cy="209321"/>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Rectángulo redondeado 33"/>
          <p:cNvSpPr/>
          <p:nvPr/>
        </p:nvSpPr>
        <p:spPr>
          <a:xfrm>
            <a:off x="5511519" y="3493269"/>
            <a:ext cx="705080" cy="209321"/>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Rectángulo redondeado 34"/>
          <p:cNvSpPr/>
          <p:nvPr/>
        </p:nvSpPr>
        <p:spPr>
          <a:xfrm>
            <a:off x="7823978" y="3493268"/>
            <a:ext cx="705080" cy="209321"/>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tángulo redondeado 35"/>
          <p:cNvSpPr/>
          <p:nvPr/>
        </p:nvSpPr>
        <p:spPr>
          <a:xfrm>
            <a:off x="1387194" y="3777069"/>
            <a:ext cx="705080" cy="20932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redondeado 36"/>
          <p:cNvSpPr/>
          <p:nvPr/>
        </p:nvSpPr>
        <p:spPr>
          <a:xfrm>
            <a:off x="5511519" y="3777068"/>
            <a:ext cx="705080" cy="20932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redondeado 37"/>
          <p:cNvSpPr/>
          <p:nvPr/>
        </p:nvSpPr>
        <p:spPr>
          <a:xfrm>
            <a:off x="1387194" y="4038439"/>
            <a:ext cx="705080" cy="20932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tángulo redondeado 38"/>
          <p:cNvSpPr/>
          <p:nvPr/>
        </p:nvSpPr>
        <p:spPr>
          <a:xfrm>
            <a:off x="5511519" y="4037129"/>
            <a:ext cx="705080" cy="20932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5954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6"/>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ANÁLISIS </a:t>
            </a:r>
            <a:r>
              <a:rPr lang="es-EC" dirty="0" smtClean="0"/>
              <a:t>MULTIVARIANTE </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33</a:t>
            </a:fld>
            <a:endParaRPr lang="es-EC"/>
          </a:p>
        </p:txBody>
      </p:sp>
      <p:sp>
        <p:nvSpPr>
          <p:cNvPr id="24" name="Shape 283"/>
          <p:cNvSpPr txBox="1">
            <a:spLocks/>
          </p:cNvSpPr>
          <p:nvPr/>
        </p:nvSpPr>
        <p:spPr>
          <a:xfrm>
            <a:off x="2148356" y="1598782"/>
            <a:ext cx="1096854" cy="3582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1100" dirty="0" smtClean="0">
                <a:solidFill>
                  <a:srgbClr val="002060"/>
                </a:solidFill>
              </a:rPr>
              <a:t>VENTAS</a:t>
            </a:r>
          </a:p>
        </p:txBody>
      </p:sp>
      <p:sp>
        <p:nvSpPr>
          <p:cNvPr id="25" name="Shape 283"/>
          <p:cNvSpPr txBox="1">
            <a:spLocks/>
          </p:cNvSpPr>
          <p:nvPr/>
        </p:nvSpPr>
        <p:spPr>
          <a:xfrm>
            <a:off x="6225032" y="1606239"/>
            <a:ext cx="1096854" cy="3582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1100" dirty="0" smtClean="0">
                <a:solidFill>
                  <a:srgbClr val="002060"/>
                </a:solidFill>
              </a:rPr>
              <a:t>EMPLEO</a:t>
            </a:r>
          </a:p>
        </p:txBody>
      </p:sp>
      <p:grpSp>
        <p:nvGrpSpPr>
          <p:cNvPr id="26" name="Shape 901"/>
          <p:cNvGrpSpPr/>
          <p:nvPr/>
        </p:nvGrpSpPr>
        <p:grpSpPr>
          <a:xfrm>
            <a:off x="1945254" y="1597807"/>
            <a:ext cx="357796" cy="273769"/>
            <a:chOff x="6718575" y="2318625"/>
            <a:chExt cx="256950" cy="407375"/>
          </a:xfrm>
        </p:grpSpPr>
        <p:sp>
          <p:nvSpPr>
            <p:cNvPr id="27"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5" name="Shape 901"/>
          <p:cNvGrpSpPr/>
          <p:nvPr/>
        </p:nvGrpSpPr>
        <p:grpSpPr>
          <a:xfrm>
            <a:off x="6049781" y="1641519"/>
            <a:ext cx="350502" cy="222042"/>
            <a:chOff x="6718575" y="2318625"/>
            <a:chExt cx="256950" cy="407375"/>
          </a:xfrm>
        </p:grpSpPr>
        <p:sp>
          <p:nvSpPr>
            <p:cNvPr id="36"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 name="Imagen 1"/>
          <p:cNvPicPr>
            <a:picLocks noChangeAspect="1"/>
          </p:cNvPicPr>
          <p:nvPr/>
        </p:nvPicPr>
        <p:blipFill rotWithShape="1">
          <a:blip r:embed="rId2"/>
          <a:srcRect l="2124" t="32588" r="4099" b="10938"/>
          <a:stretch/>
        </p:blipFill>
        <p:spPr>
          <a:xfrm>
            <a:off x="387259" y="1917691"/>
            <a:ext cx="8176719" cy="2857500"/>
          </a:xfrm>
          <a:prstGeom prst="rect">
            <a:avLst/>
          </a:prstGeom>
        </p:spPr>
      </p:pic>
      <p:sp>
        <p:nvSpPr>
          <p:cNvPr id="3" name="CuadroTexto 2"/>
          <p:cNvSpPr txBox="1"/>
          <p:nvPr/>
        </p:nvSpPr>
        <p:spPr>
          <a:xfrm>
            <a:off x="2860643" y="1377048"/>
            <a:ext cx="5081207" cy="430887"/>
          </a:xfrm>
          <a:prstGeom prst="rect">
            <a:avLst/>
          </a:prstGeom>
          <a:noFill/>
        </p:spPr>
        <p:txBody>
          <a:bodyPr wrap="square" rtlCol="0">
            <a:spAutoFit/>
          </a:bodyPr>
          <a:lstStyle/>
          <a:p>
            <a:r>
              <a:rPr lang="es-ES" sz="1100" i="1" dirty="0">
                <a:latin typeface="Times New Roman" panose="02020603050405020304" pitchFamily="18" charset="0"/>
                <a:ea typeface="Tahoma" panose="020B0604030504040204" pitchFamily="34" charset="0"/>
                <a:cs typeface="Times New Roman" panose="02020603050405020304" pitchFamily="18" charset="0"/>
              </a:rPr>
              <a:t>Regresión cuantílica del crecimiento para ventas y empleo</a:t>
            </a:r>
            <a:endParaRPr lang="es-ES" sz="1100" dirty="0">
              <a:latin typeface="Times New Roman" panose="02020603050405020304" pitchFamily="18" charset="0"/>
              <a:ea typeface="Tahoma" panose="020B0604030504040204" pitchFamily="34" charset="0"/>
              <a:cs typeface="Times New Roman" panose="02020603050405020304" pitchFamily="18" charset="0"/>
            </a:endParaRPr>
          </a:p>
          <a:p>
            <a:endParaRPr lang="es-ES" sz="11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23 Rectángulo redondeado"/>
          <p:cNvSpPr/>
          <p:nvPr/>
        </p:nvSpPr>
        <p:spPr>
          <a:xfrm>
            <a:off x="1167503" y="2303731"/>
            <a:ext cx="3219220" cy="2171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4" name="23 Rectángulo redondeado"/>
          <p:cNvSpPr/>
          <p:nvPr/>
        </p:nvSpPr>
        <p:spPr>
          <a:xfrm>
            <a:off x="5221343" y="2324065"/>
            <a:ext cx="3219220" cy="2171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5" name="23 Rectángulo redondeado"/>
          <p:cNvSpPr/>
          <p:nvPr/>
        </p:nvSpPr>
        <p:spPr>
          <a:xfrm>
            <a:off x="1767839" y="2710403"/>
            <a:ext cx="2623611"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6" name="23 Rectángulo redondeado"/>
          <p:cNvSpPr/>
          <p:nvPr/>
        </p:nvSpPr>
        <p:spPr>
          <a:xfrm>
            <a:off x="6400283" y="2698405"/>
            <a:ext cx="2040280"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7" name="23 Rectángulo redondeado"/>
          <p:cNvSpPr/>
          <p:nvPr/>
        </p:nvSpPr>
        <p:spPr>
          <a:xfrm>
            <a:off x="1175237" y="3112678"/>
            <a:ext cx="1301263"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8" name="23 Rectángulo redondeado"/>
          <p:cNvSpPr/>
          <p:nvPr/>
        </p:nvSpPr>
        <p:spPr>
          <a:xfrm>
            <a:off x="3756660" y="3112677"/>
            <a:ext cx="631867"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9" name="Elipse 48"/>
          <p:cNvSpPr/>
          <p:nvPr/>
        </p:nvSpPr>
        <p:spPr>
          <a:xfrm>
            <a:off x="5116013" y="3061470"/>
            <a:ext cx="1284270" cy="2849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23 Rectángulo redondeado"/>
          <p:cNvSpPr/>
          <p:nvPr/>
        </p:nvSpPr>
        <p:spPr>
          <a:xfrm>
            <a:off x="7127769" y="3123705"/>
            <a:ext cx="1317483"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1" name="23 Rectángulo redondeado"/>
          <p:cNvSpPr/>
          <p:nvPr/>
        </p:nvSpPr>
        <p:spPr>
          <a:xfrm>
            <a:off x="1167617" y="3492179"/>
            <a:ext cx="1910863"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2" name="23 Rectángulo redondeado"/>
          <p:cNvSpPr/>
          <p:nvPr/>
        </p:nvSpPr>
        <p:spPr>
          <a:xfrm>
            <a:off x="6400284" y="3492179"/>
            <a:ext cx="2040280" cy="212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8724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ANÁLISIS </a:t>
            </a:r>
            <a:r>
              <a:rPr lang="es-EC" dirty="0" smtClean="0"/>
              <a:t>MULTIVARIANTE</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34</a:t>
            </a:fld>
            <a:endParaRPr lang="es-EC"/>
          </a:p>
        </p:txBody>
      </p:sp>
      <p:pic>
        <p:nvPicPr>
          <p:cNvPr id="2" name="Imagen 1"/>
          <p:cNvPicPr>
            <a:picLocks noChangeAspect="1"/>
          </p:cNvPicPr>
          <p:nvPr/>
        </p:nvPicPr>
        <p:blipFill rotWithShape="1">
          <a:blip r:embed="rId2"/>
          <a:srcRect l="14542" t="34128" r="12681" b="12872"/>
          <a:stretch/>
        </p:blipFill>
        <p:spPr>
          <a:xfrm>
            <a:off x="422108" y="1506333"/>
            <a:ext cx="8198181" cy="3216774"/>
          </a:xfrm>
          <a:prstGeom prst="rect">
            <a:avLst/>
          </a:prstGeom>
        </p:spPr>
      </p:pic>
      <p:sp>
        <p:nvSpPr>
          <p:cNvPr id="5" name="23 Rectángulo redondeado"/>
          <p:cNvSpPr/>
          <p:nvPr/>
        </p:nvSpPr>
        <p:spPr>
          <a:xfrm>
            <a:off x="1224013" y="2409826"/>
            <a:ext cx="3288059" cy="230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23 Rectángulo redondeado"/>
          <p:cNvSpPr/>
          <p:nvPr/>
        </p:nvSpPr>
        <p:spPr>
          <a:xfrm>
            <a:off x="5384226" y="2415600"/>
            <a:ext cx="3112073" cy="2146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23 Rectángulo redondeado"/>
          <p:cNvSpPr/>
          <p:nvPr/>
        </p:nvSpPr>
        <p:spPr>
          <a:xfrm>
            <a:off x="1224014" y="2796437"/>
            <a:ext cx="3312782" cy="2249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Elipse 18"/>
          <p:cNvSpPr/>
          <p:nvPr/>
        </p:nvSpPr>
        <p:spPr>
          <a:xfrm>
            <a:off x="5294272" y="2777934"/>
            <a:ext cx="1284270" cy="2849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23 Rectángulo redondeado"/>
          <p:cNvSpPr/>
          <p:nvPr/>
        </p:nvSpPr>
        <p:spPr>
          <a:xfrm>
            <a:off x="6648450" y="2795224"/>
            <a:ext cx="1248586" cy="2307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23 Rectángulo redondeado"/>
          <p:cNvSpPr/>
          <p:nvPr/>
        </p:nvSpPr>
        <p:spPr>
          <a:xfrm>
            <a:off x="1224013" y="3193085"/>
            <a:ext cx="1927927" cy="2263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23 Rectángulo redondeado"/>
          <p:cNvSpPr/>
          <p:nvPr/>
        </p:nvSpPr>
        <p:spPr>
          <a:xfrm>
            <a:off x="3829050" y="3213446"/>
            <a:ext cx="683022" cy="2060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23 Rectángulo redondeado"/>
          <p:cNvSpPr/>
          <p:nvPr/>
        </p:nvSpPr>
        <p:spPr>
          <a:xfrm>
            <a:off x="5344929" y="3214574"/>
            <a:ext cx="537903" cy="1834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4" name="Elipse 23"/>
          <p:cNvSpPr/>
          <p:nvPr/>
        </p:nvSpPr>
        <p:spPr>
          <a:xfrm>
            <a:off x="6407665" y="3183268"/>
            <a:ext cx="918258" cy="2443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p:cNvSpPr/>
          <p:nvPr/>
        </p:nvSpPr>
        <p:spPr>
          <a:xfrm>
            <a:off x="1149595" y="3573644"/>
            <a:ext cx="851043" cy="2371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p:cNvSpPr/>
          <p:nvPr/>
        </p:nvSpPr>
        <p:spPr>
          <a:xfrm>
            <a:off x="2314190" y="3572417"/>
            <a:ext cx="851043" cy="2371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p:cNvSpPr/>
          <p:nvPr/>
        </p:nvSpPr>
        <p:spPr>
          <a:xfrm>
            <a:off x="3685752" y="3572417"/>
            <a:ext cx="851043" cy="2371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p:cNvSpPr/>
          <p:nvPr/>
        </p:nvSpPr>
        <p:spPr>
          <a:xfrm>
            <a:off x="5266865" y="3551050"/>
            <a:ext cx="3353424" cy="2769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459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ANÁLISIS </a:t>
            </a:r>
            <a:r>
              <a:rPr lang="es-EC" dirty="0" smtClean="0"/>
              <a:t>MULTIVARIANTE </a:t>
            </a:r>
            <a:endParaRPr lang="es-EC"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35</a:t>
            </a:fld>
            <a:endParaRPr lang="es-EC"/>
          </a:p>
        </p:txBody>
      </p:sp>
      <p:pic>
        <p:nvPicPr>
          <p:cNvPr id="3" name="Imagen 2"/>
          <p:cNvPicPr>
            <a:picLocks noChangeAspect="1"/>
          </p:cNvPicPr>
          <p:nvPr/>
        </p:nvPicPr>
        <p:blipFill rotWithShape="1">
          <a:blip r:embed="rId2"/>
          <a:srcRect l="3880" t="22396" r="1684" b="12240"/>
          <a:stretch/>
        </p:blipFill>
        <p:spPr>
          <a:xfrm>
            <a:off x="366600" y="1470076"/>
            <a:ext cx="8276007" cy="3324224"/>
          </a:xfrm>
          <a:prstGeom prst="rect">
            <a:avLst/>
          </a:prstGeom>
        </p:spPr>
      </p:pic>
      <p:sp>
        <p:nvSpPr>
          <p:cNvPr id="20" name="23 Rectángulo redondeado"/>
          <p:cNvSpPr/>
          <p:nvPr/>
        </p:nvSpPr>
        <p:spPr>
          <a:xfrm>
            <a:off x="1086443" y="2409825"/>
            <a:ext cx="3352207" cy="219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23 Rectángulo redondeado"/>
          <p:cNvSpPr/>
          <p:nvPr/>
        </p:nvSpPr>
        <p:spPr>
          <a:xfrm>
            <a:off x="5196593" y="2409825"/>
            <a:ext cx="3446014" cy="219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23 Rectángulo redondeado"/>
          <p:cNvSpPr/>
          <p:nvPr/>
        </p:nvSpPr>
        <p:spPr>
          <a:xfrm>
            <a:off x="1685925" y="2807694"/>
            <a:ext cx="2743200" cy="202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Elipse 30"/>
          <p:cNvSpPr/>
          <p:nvPr/>
        </p:nvSpPr>
        <p:spPr>
          <a:xfrm>
            <a:off x="5060081" y="2807694"/>
            <a:ext cx="769219" cy="202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23 Rectángulo redondeado"/>
          <p:cNvSpPr/>
          <p:nvPr/>
        </p:nvSpPr>
        <p:spPr>
          <a:xfrm>
            <a:off x="5879335" y="2807695"/>
            <a:ext cx="664339" cy="202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Elipse 32"/>
          <p:cNvSpPr/>
          <p:nvPr/>
        </p:nvSpPr>
        <p:spPr>
          <a:xfrm>
            <a:off x="6534991" y="2807694"/>
            <a:ext cx="675434" cy="2022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23 Rectángulo redondeado"/>
          <p:cNvSpPr/>
          <p:nvPr/>
        </p:nvSpPr>
        <p:spPr>
          <a:xfrm>
            <a:off x="7262139" y="2807694"/>
            <a:ext cx="1380467" cy="202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Elipse 34"/>
          <p:cNvSpPr/>
          <p:nvPr/>
        </p:nvSpPr>
        <p:spPr>
          <a:xfrm>
            <a:off x="1017355" y="3188693"/>
            <a:ext cx="1182920" cy="249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23 Rectángulo redondeado"/>
          <p:cNvSpPr/>
          <p:nvPr/>
        </p:nvSpPr>
        <p:spPr>
          <a:xfrm>
            <a:off x="3048658" y="3208266"/>
            <a:ext cx="1380467" cy="202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7" name="23 Rectángulo redondeado"/>
          <p:cNvSpPr/>
          <p:nvPr/>
        </p:nvSpPr>
        <p:spPr>
          <a:xfrm>
            <a:off x="5180943" y="3208266"/>
            <a:ext cx="3461663" cy="202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8" name="23 Rectángulo redondeado"/>
          <p:cNvSpPr/>
          <p:nvPr/>
        </p:nvSpPr>
        <p:spPr>
          <a:xfrm>
            <a:off x="2293757" y="3589788"/>
            <a:ext cx="2135367" cy="2202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9" name="23 Rectángulo redondeado"/>
          <p:cNvSpPr/>
          <p:nvPr/>
        </p:nvSpPr>
        <p:spPr>
          <a:xfrm>
            <a:off x="5196593" y="3598791"/>
            <a:ext cx="1338398" cy="220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0" name="23 Rectángulo redondeado"/>
          <p:cNvSpPr/>
          <p:nvPr/>
        </p:nvSpPr>
        <p:spPr>
          <a:xfrm>
            <a:off x="7210424" y="3598791"/>
            <a:ext cx="1432181" cy="2112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82752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onector recto 50"/>
          <p:cNvCxnSpPr/>
          <p:nvPr/>
        </p:nvCxnSpPr>
        <p:spPr>
          <a:xfrm>
            <a:off x="7601975" y="3674729"/>
            <a:ext cx="0" cy="38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380198" y="3688423"/>
            <a:ext cx="0" cy="523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814275" y="3688423"/>
            <a:ext cx="0" cy="38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116476" y="3554858"/>
            <a:ext cx="0" cy="657546"/>
          </a:xfrm>
          <a:prstGeom prst="line">
            <a:avLst/>
          </a:prstGeom>
        </p:spPr>
        <p:style>
          <a:lnRef idx="1">
            <a:schemeClr val="accent1"/>
          </a:lnRef>
          <a:fillRef idx="0">
            <a:schemeClr val="accent1"/>
          </a:fillRef>
          <a:effectRef idx="0">
            <a:schemeClr val="accent1"/>
          </a:effectRef>
          <a:fontRef idx="minor">
            <a:schemeClr val="tx1"/>
          </a:fontRef>
        </p:style>
      </p:cxnSp>
      <p:sp>
        <p:nvSpPr>
          <p:cNvPr id="3" name="Título 2"/>
          <p:cNvSpPr>
            <a:spLocks noGrp="1"/>
          </p:cNvSpPr>
          <p:nvPr>
            <p:ph type="title"/>
          </p:nvPr>
        </p:nvSpPr>
        <p:spPr/>
        <p:txBody>
          <a:bodyPr/>
          <a:lstStyle/>
          <a:p>
            <a:r>
              <a:rPr lang="es-ES" dirty="0" smtClean="0"/>
              <a:t>COMPROBACIÓN DE HIPÓTESIS</a:t>
            </a:r>
            <a:endParaRPr lang="es-ES" dirty="0"/>
          </a:p>
        </p:txBody>
      </p:sp>
      <p:sp>
        <p:nvSpPr>
          <p:cNvPr id="2" name="Marcador de número de diapositiva 1"/>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36</a:t>
            </a:fld>
            <a:endParaRPr lang="es-ES"/>
          </a:p>
        </p:txBody>
      </p:sp>
      <p:grpSp>
        <p:nvGrpSpPr>
          <p:cNvPr id="5" name="Shape 401"/>
          <p:cNvGrpSpPr/>
          <p:nvPr/>
        </p:nvGrpSpPr>
        <p:grpSpPr>
          <a:xfrm rot="10800000">
            <a:off x="1419598" y="1333894"/>
            <a:ext cx="1488886" cy="635519"/>
            <a:chOff x="-1535283" y="1287960"/>
            <a:chExt cx="11486579" cy="2067200"/>
          </a:xfrm>
        </p:grpSpPr>
        <p:sp>
          <p:nvSpPr>
            <p:cNvPr id="6"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7"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smtClean="0">
                  <a:latin typeface="Roboto Condensed" panose="020B0604020202020204" charset="0"/>
                  <a:ea typeface="Roboto Condensed" panose="020B0604020202020204" charset="0"/>
                  <a:cs typeface="Roboto Condensed" panose="020B0604020202020204" charset="0"/>
                  <a:sym typeface="Arvo"/>
                </a:rPr>
                <a:t>Hipótesis 1</a:t>
              </a:r>
              <a:endParaRPr sz="1600" b="1" dirty="0">
                <a:latin typeface="Roboto Condensed" panose="020B0604020202020204" charset="0"/>
                <a:ea typeface="Roboto Condensed" panose="020B0604020202020204" charset="0"/>
                <a:cs typeface="Roboto Condensed" panose="020B0604020202020204" charset="0"/>
                <a:sym typeface="Arvo"/>
              </a:endParaRPr>
            </a:p>
          </p:txBody>
        </p:sp>
        <p:sp>
          <p:nvSpPr>
            <p:cNvPr id="8"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9"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10"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grpSp>
        <p:nvGrpSpPr>
          <p:cNvPr id="15" name="Grupo 14"/>
          <p:cNvGrpSpPr/>
          <p:nvPr/>
        </p:nvGrpSpPr>
        <p:grpSpPr>
          <a:xfrm>
            <a:off x="296971" y="1802437"/>
            <a:ext cx="3693008" cy="249822"/>
            <a:chOff x="112036" y="980503"/>
            <a:chExt cx="3693008" cy="249822"/>
          </a:xfrm>
        </p:grpSpPr>
        <p:sp>
          <p:nvSpPr>
            <p:cNvPr id="16" name="Shape 284"/>
            <p:cNvSpPr txBox="1">
              <a:spLocks/>
            </p:cNvSpPr>
            <p:nvPr/>
          </p:nvSpPr>
          <p:spPr>
            <a:xfrm>
              <a:off x="112036" y="980503"/>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Determinante</a:t>
              </a:r>
            </a:p>
          </p:txBody>
        </p:sp>
        <p:sp>
          <p:nvSpPr>
            <p:cNvPr id="17" name="Shape 284"/>
            <p:cNvSpPr txBox="1">
              <a:spLocks/>
            </p:cNvSpPr>
            <p:nvPr/>
          </p:nvSpPr>
          <p:spPr>
            <a:xfrm>
              <a:off x="1348713" y="989072"/>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Resultado</a:t>
              </a:r>
            </a:p>
          </p:txBody>
        </p:sp>
        <p:sp>
          <p:nvSpPr>
            <p:cNvPr id="18" name="Shape 284"/>
            <p:cNvSpPr txBox="1">
              <a:spLocks/>
            </p:cNvSpPr>
            <p:nvPr/>
          </p:nvSpPr>
          <p:spPr>
            <a:xfrm>
              <a:off x="2567457" y="989071"/>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Conclusión</a:t>
              </a:r>
            </a:p>
          </p:txBody>
        </p:sp>
      </p:grpSp>
      <p:graphicFrame>
        <p:nvGraphicFramePr>
          <p:cNvPr id="19" name="Diagrama 18"/>
          <p:cNvGraphicFramePr/>
          <p:nvPr>
            <p:extLst>
              <p:ext uri="{D42A27DB-BD31-4B8C-83A1-F6EECF244321}">
                <p14:modId xmlns:p14="http://schemas.microsoft.com/office/powerpoint/2010/main" val="1178947466"/>
              </p:ext>
            </p:extLst>
          </p:nvPr>
        </p:nvGraphicFramePr>
        <p:xfrm>
          <a:off x="356808" y="2151451"/>
          <a:ext cx="3537098" cy="14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ángulo redondeado 20"/>
          <p:cNvSpPr/>
          <p:nvPr/>
        </p:nvSpPr>
        <p:spPr>
          <a:xfrm>
            <a:off x="143839" y="3883637"/>
            <a:ext cx="1317891" cy="7088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Acceso al financiamiento externo para generar empleo.</a:t>
            </a:r>
            <a:endParaRPr lang="es-ES" sz="1050" dirty="0">
              <a:solidFill>
                <a:schemeClr val="tx1"/>
              </a:solidFill>
            </a:endParaRPr>
          </a:p>
        </p:txBody>
      </p:sp>
      <p:sp>
        <p:nvSpPr>
          <p:cNvPr id="22" name="Rectángulo redondeado 21"/>
          <p:cNvSpPr/>
          <p:nvPr/>
        </p:nvSpPr>
        <p:spPr>
          <a:xfrm>
            <a:off x="1518858" y="3892201"/>
            <a:ext cx="1317891" cy="70887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Capacitación.</a:t>
            </a:r>
            <a:endParaRPr lang="es-ES" sz="1050" dirty="0">
              <a:solidFill>
                <a:schemeClr val="tx1"/>
              </a:solidFill>
            </a:endParaRPr>
          </a:p>
        </p:txBody>
      </p:sp>
      <p:sp>
        <p:nvSpPr>
          <p:cNvPr id="23" name="Rectángulo redondeado 22"/>
          <p:cNvSpPr/>
          <p:nvPr/>
        </p:nvSpPr>
        <p:spPr>
          <a:xfrm>
            <a:off x="2914418" y="3890491"/>
            <a:ext cx="1317891" cy="7088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Crear empresas de pequeña escala.</a:t>
            </a:r>
            <a:endParaRPr lang="es-ES" sz="1050" dirty="0">
              <a:solidFill>
                <a:schemeClr val="tx1"/>
              </a:solidFill>
            </a:endParaRPr>
          </a:p>
        </p:txBody>
      </p:sp>
      <p:cxnSp>
        <p:nvCxnSpPr>
          <p:cNvPr id="25" name="Conector recto 24"/>
          <p:cNvCxnSpPr/>
          <p:nvPr/>
        </p:nvCxnSpPr>
        <p:spPr>
          <a:xfrm>
            <a:off x="814275" y="3688423"/>
            <a:ext cx="2565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5055733" y="3686713"/>
            <a:ext cx="0" cy="38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6357934" y="3553148"/>
            <a:ext cx="0" cy="657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Shape 401"/>
          <p:cNvGrpSpPr/>
          <p:nvPr/>
        </p:nvGrpSpPr>
        <p:grpSpPr>
          <a:xfrm rot="10800000">
            <a:off x="5661056" y="1332184"/>
            <a:ext cx="1488886" cy="635519"/>
            <a:chOff x="-1535283" y="1287960"/>
            <a:chExt cx="11486579" cy="2067200"/>
          </a:xfrm>
        </p:grpSpPr>
        <p:sp>
          <p:nvSpPr>
            <p:cNvPr id="37"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8"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smtClean="0">
                  <a:latin typeface="Roboto Condensed" panose="020B0604020202020204" charset="0"/>
                  <a:ea typeface="Roboto Condensed" panose="020B0604020202020204" charset="0"/>
                  <a:cs typeface="Roboto Condensed" panose="020B0604020202020204" charset="0"/>
                  <a:sym typeface="Arvo"/>
                </a:rPr>
                <a:t>Hipótesis 2</a:t>
              </a:r>
              <a:endParaRPr sz="1600" b="1" dirty="0">
                <a:latin typeface="Roboto Condensed" panose="020B0604020202020204" charset="0"/>
                <a:ea typeface="Roboto Condensed" panose="020B0604020202020204" charset="0"/>
                <a:cs typeface="Roboto Condensed" panose="020B0604020202020204" charset="0"/>
                <a:sym typeface="Arvo"/>
              </a:endParaRPr>
            </a:p>
          </p:txBody>
        </p:sp>
        <p:sp>
          <p:nvSpPr>
            <p:cNvPr id="39"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0"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1"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grpSp>
        <p:nvGrpSpPr>
          <p:cNvPr id="42" name="Grupo 41"/>
          <p:cNvGrpSpPr/>
          <p:nvPr/>
        </p:nvGrpSpPr>
        <p:grpSpPr>
          <a:xfrm>
            <a:off x="4538429" y="1800727"/>
            <a:ext cx="3693008" cy="249822"/>
            <a:chOff x="112036" y="980503"/>
            <a:chExt cx="3693008" cy="249822"/>
          </a:xfrm>
        </p:grpSpPr>
        <p:sp>
          <p:nvSpPr>
            <p:cNvPr id="43" name="Shape 284"/>
            <p:cNvSpPr txBox="1">
              <a:spLocks/>
            </p:cNvSpPr>
            <p:nvPr/>
          </p:nvSpPr>
          <p:spPr>
            <a:xfrm>
              <a:off x="112036" y="980503"/>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Determinante</a:t>
              </a:r>
            </a:p>
          </p:txBody>
        </p:sp>
        <p:sp>
          <p:nvSpPr>
            <p:cNvPr id="44" name="Shape 284"/>
            <p:cNvSpPr txBox="1">
              <a:spLocks/>
            </p:cNvSpPr>
            <p:nvPr/>
          </p:nvSpPr>
          <p:spPr>
            <a:xfrm>
              <a:off x="1348713" y="989072"/>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Resultado</a:t>
              </a:r>
            </a:p>
          </p:txBody>
        </p:sp>
        <p:sp>
          <p:nvSpPr>
            <p:cNvPr id="45" name="Shape 284"/>
            <p:cNvSpPr txBox="1">
              <a:spLocks/>
            </p:cNvSpPr>
            <p:nvPr/>
          </p:nvSpPr>
          <p:spPr>
            <a:xfrm>
              <a:off x="2567457" y="989071"/>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Conclusión</a:t>
              </a:r>
            </a:p>
          </p:txBody>
        </p:sp>
      </p:grpSp>
      <p:graphicFrame>
        <p:nvGraphicFramePr>
          <p:cNvPr id="46" name="Diagrama 45"/>
          <p:cNvGraphicFramePr/>
          <p:nvPr>
            <p:extLst>
              <p:ext uri="{D42A27DB-BD31-4B8C-83A1-F6EECF244321}">
                <p14:modId xmlns:p14="http://schemas.microsoft.com/office/powerpoint/2010/main" val="2654417604"/>
              </p:ext>
            </p:extLst>
          </p:nvPr>
        </p:nvGraphicFramePr>
        <p:xfrm>
          <a:off x="4598266" y="2149741"/>
          <a:ext cx="3537098" cy="1495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7" name="Rectángulo redondeado 46"/>
          <p:cNvSpPr/>
          <p:nvPr/>
        </p:nvSpPr>
        <p:spPr>
          <a:xfrm>
            <a:off x="7155876" y="3888781"/>
            <a:ext cx="1317891" cy="7088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Apoyo solidario entre pymes.</a:t>
            </a:r>
            <a:endParaRPr lang="es-ES" sz="1050" dirty="0">
              <a:solidFill>
                <a:schemeClr val="tx1"/>
              </a:solidFill>
            </a:endParaRPr>
          </a:p>
        </p:txBody>
      </p:sp>
      <p:cxnSp>
        <p:nvCxnSpPr>
          <p:cNvPr id="48" name="Conector recto 47"/>
          <p:cNvCxnSpPr/>
          <p:nvPr/>
        </p:nvCxnSpPr>
        <p:spPr>
          <a:xfrm>
            <a:off x="5055733" y="3686713"/>
            <a:ext cx="2565923"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ángulo redondeado 48"/>
          <p:cNvSpPr/>
          <p:nvPr/>
        </p:nvSpPr>
        <p:spPr>
          <a:xfrm>
            <a:off x="4405839" y="3881927"/>
            <a:ext cx="1317891" cy="7088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Políticas de apoyo a propuestas de negocios.</a:t>
            </a:r>
            <a:endParaRPr lang="es-ES" sz="1050" dirty="0">
              <a:solidFill>
                <a:schemeClr val="tx1"/>
              </a:solidFill>
            </a:endParaRPr>
          </a:p>
        </p:txBody>
      </p:sp>
      <p:sp>
        <p:nvSpPr>
          <p:cNvPr id="50" name="Rectángulo redondeado 49"/>
          <p:cNvSpPr/>
          <p:nvPr/>
        </p:nvSpPr>
        <p:spPr>
          <a:xfrm>
            <a:off x="5780858" y="3890491"/>
            <a:ext cx="1317891" cy="70887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Capacitación y especialización.</a:t>
            </a:r>
            <a:endParaRPr lang="es-ES" sz="1050" dirty="0">
              <a:solidFill>
                <a:schemeClr val="tx1"/>
              </a:solidFill>
            </a:endParaRPr>
          </a:p>
        </p:txBody>
      </p:sp>
      <p:sp>
        <p:nvSpPr>
          <p:cNvPr id="11" name="Forma libre 10"/>
          <p:cNvSpPr/>
          <p:nvPr/>
        </p:nvSpPr>
        <p:spPr>
          <a:xfrm>
            <a:off x="5170701" y="3485043"/>
            <a:ext cx="2824745" cy="665644"/>
          </a:xfrm>
          <a:custGeom>
            <a:avLst/>
            <a:gdLst>
              <a:gd name="connsiteX0" fmla="*/ 0 w 2824745"/>
              <a:gd name="connsiteY0" fmla="*/ 0 h 665644"/>
              <a:gd name="connsiteX1" fmla="*/ 2824745 w 2824745"/>
              <a:gd name="connsiteY1" fmla="*/ 0 h 665644"/>
              <a:gd name="connsiteX2" fmla="*/ 2824745 w 2824745"/>
              <a:gd name="connsiteY2" fmla="*/ 665644 h 665644"/>
              <a:gd name="connsiteX3" fmla="*/ 0 w 2824745"/>
              <a:gd name="connsiteY3" fmla="*/ 665644 h 665644"/>
              <a:gd name="connsiteX4" fmla="*/ 0 w 2824745"/>
              <a:gd name="connsiteY4" fmla="*/ 0 h 665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745" h="665644">
                <a:moveTo>
                  <a:pt x="0" y="0"/>
                </a:moveTo>
                <a:lnTo>
                  <a:pt x="2824745" y="0"/>
                </a:lnTo>
                <a:lnTo>
                  <a:pt x="2824745" y="665644"/>
                </a:lnTo>
                <a:lnTo>
                  <a:pt x="0" y="66564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rPr>
              <a:t>Mejorar la competitividad mediante la reducción de cargas administrativas.</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p:txBody>
      </p:sp>
      <p:sp>
        <p:nvSpPr>
          <p:cNvPr id="12" name="Forma libre 11"/>
          <p:cNvSpPr/>
          <p:nvPr/>
        </p:nvSpPr>
        <p:spPr>
          <a:xfrm>
            <a:off x="5170701" y="2471265"/>
            <a:ext cx="2824746" cy="1023762"/>
          </a:xfrm>
          <a:custGeom>
            <a:avLst/>
            <a:gdLst>
              <a:gd name="connsiteX0" fmla="*/ 0 w 2824745"/>
              <a:gd name="connsiteY0" fmla="*/ 358552 h 1023761"/>
              <a:gd name="connsiteX1" fmla="*/ 1284402 w 2824745"/>
              <a:gd name="connsiteY1" fmla="*/ 358552 h 1023761"/>
              <a:gd name="connsiteX2" fmla="*/ 1284402 w 2824745"/>
              <a:gd name="connsiteY2" fmla="*/ 255940 h 1023761"/>
              <a:gd name="connsiteX3" fmla="*/ 1156432 w 2824745"/>
              <a:gd name="connsiteY3" fmla="*/ 255940 h 1023761"/>
              <a:gd name="connsiteX4" fmla="*/ 1412373 w 2824745"/>
              <a:gd name="connsiteY4" fmla="*/ 0 h 1023761"/>
              <a:gd name="connsiteX5" fmla="*/ 1668313 w 2824745"/>
              <a:gd name="connsiteY5" fmla="*/ 255940 h 1023761"/>
              <a:gd name="connsiteX6" fmla="*/ 1540343 w 2824745"/>
              <a:gd name="connsiteY6" fmla="*/ 255940 h 1023761"/>
              <a:gd name="connsiteX7" fmla="*/ 1540343 w 2824745"/>
              <a:gd name="connsiteY7" fmla="*/ 358552 h 1023761"/>
              <a:gd name="connsiteX8" fmla="*/ 2824745 w 2824745"/>
              <a:gd name="connsiteY8" fmla="*/ 358552 h 1023761"/>
              <a:gd name="connsiteX9" fmla="*/ 2824745 w 2824745"/>
              <a:gd name="connsiteY9" fmla="*/ 1023761 h 1023761"/>
              <a:gd name="connsiteX10" fmla="*/ 0 w 2824745"/>
              <a:gd name="connsiteY10" fmla="*/ 1023761 h 1023761"/>
              <a:gd name="connsiteX11" fmla="*/ 0 w 2824745"/>
              <a:gd name="connsiteY11" fmla="*/ 358552 h 10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745" h="1023761">
                <a:moveTo>
                  <a:pt x="2824745" y="665209"/>
                </a:moveTo>
                <a:lnTo>
                  <a:pt x="1540343" y="665209"/>
                </a:lnTo>
                <a:lnTo>
                  <a:pt x="1540343" y="767821"/>
                </a:lnTo>
                <a:lnTo>
                  <a:pt x="1668313" y="767821"/>
                </a:lnTo>
                <a:lnTo>
                  <a:pt x="1412372" y="1023760"/>
                </a:lnTo>
                <a:lnTo>
                  <a:pt x="1156432" y="767821"/>
                </a:lnTo>
                <a:lnTo>
                  <a:pt x="1284402" y="767821"/>
                </a:lnTo>
                <a:lnTo>
                  <a:pt x="1284402" y="665209"/>
                </a:lnTo>
                <a:lnTo>
                  <a:pt x="0" y="665209"/>
                </a:lnTo>
                <a:lnTo>
                  <a:pt x="0" y="1"/>
                </a:lnTo>
                <a:lnTo>
                  <a:pt x="2824745" y="1"/>
                </a:lnTo>
                <a:lnTo>
                  <a:pt x="2824745" y="66520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232" tIns="78233" rIns="78233" bIns="436784"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rPr>
              <a:t>Incentivar la asociatividad entre empresas (público-privadas) para tomar las ventajas competitivas.</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p:txBody>
      </p:sp>
      <p:sp>
        <p:nvSpPr>
          <p:cNvPr id="13" name="Forma libre 12"/>
          <p:cNvSpPr/>
          <p:nvPr/>
        </p:nvSpPr>
        <p:spPr>
          <a:xfrm>
            <a:off x="5170701" y="1457488"/>
            <a:ext cx="2824745" cy="1023763"/>
          </a:xfrm>
          <a:custGeom>
            <a:avLst/>
            <a:gdLst>
              <a:gd name="connsiteX0" fmla="*/ 0 w 2824745"/>
              <a:gd name="connsiteY0" fmla="*/ 358552 h 1023761"/>
              <a:gd name="connsiteX1" fmla="*/ 1284402 w 2824745"/>
              <a:gd name="connsiteY1" fmla="*/ 358552 h 1023761"/>
              <a:gd name="connsiteX2" fmla="*/ 1284402 w 2824745"/>
              <a:gd name="connsiteY2" fmla="*/ 255940 h 1023761"/>
              <a:gd name="connsiteX3" fmla="*/ 1156432 w 2824745"/>
              <a:gd name="connsiteY3" fmla="*/ 255940 h 1023761"/>
              <a:gd name="connsiteX4" fmla="*/ 1412373 w 2824745"/>
              <a:gd name="connsiteY4" fmla="*/ 0 h 1023761"/>
              <a:gd name="connsiteX5" fmla="*/ 1668313 w 2824745"/>
              <a:gd name="connsiteY5" fmla="*/ 255940 h 1023761"/>
              <a:gd name="connsiteX6" fmla="*/ 1540343 w 2824745"/>
              <a:gd name="connsiteY6" fmla="*/ 255940 h 1023761"/>
              <a:gd name="connsiteX7" fmla="*/ 1540343 w 2824745"/>
              <a:gd name="connsiteY7" fmla="*/ 358552 h 1023761"/>
              <a:gd name="connsiteX8" fmla="*/ 2824745 w 2824745"/>
              <a:gd name="connsiteY8" fmla="*/ 358552 h 1023761"/>
              <a:gd name="connsiteX9" fmla="*/ 2824745 w 2824745"/>
              <a:gd name="connsiteY9" fmla="*/ 1023761 h 1023761"/>
              <a:gd name="connsiteX10" fmla="*/ 0 w 2824745"/>
              <a:gd name="connsiteY10" fmla="*/ 1023761 h 1023761"/>
              <a:gd name="connsiteX11" fmla="*/ 0 w 2824745"/>
              <a:gd name="connsiteY11" fmla="*/ 358552 h 10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745" h="1023761">
                <a:moveTo>
                  <a:pt x="2824745" y="665209"/>
                </a:moveTo>
                <a:lnTo>
                  <a:pt x="1540343" y="665209"/>
                </a:lnTo>
                <a:lnTo>
                  <a:pt x="1540343" y="767821"/>
                </a:lnTo>
                <a:lnTo>
                  <a:pt x="1668313" y="767821"/>
                </a:lnTo>
                <a:lnTo>
                  <a:pt x="1412372" y="1023760"/>
                </a:lnTo>
                <a:lnTo>
                  <a:pt x="1156432" y="767821"/>
                </a:lnTo>
                <a:lnTo>
                  <a:pt x="1284402" y="767821"/>
                </a:lnTo>
                <a:lnTo>
                  <a:pt x="1284402" y="665209"/>
                </a:lnTo>
                <a:lnTo>
                  <a:pt x="0" y="665209"/>
                </a:lnTo>
                <a:lnTo>
                  <a:pt x="0" y="1"/>
                </a:lnTo>
                <a:lnTo>
                  <a:pt x="2824745" y="1"/>
                </a:lnTo>
                <a:lnTo>
                  <a:pt x="2824745" y="66520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232" tIns="78233" rIns="78232" bIns="4367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Roboto Condensed" panose="020B0604020202020204" charset="0"/>
                <a:ea typeface="Roboto Condensed" panose="020B0604020202020204" charset="0"/>
                <a:cs typeface="Roboto Condensed" panose="020B0604020202020204" charset="0"/>
              </a:rPr>
              <a:t>Aumentarla productividad a través del suministro de fondos necesarios para invertir.</a:t>
            </a:r>
            <a:endParaRPr lang="es-ES" sz="1100" kern="1200" dirty="0">
              <a:solidFill>
                <a:schemeClr val="tx1"/>
              </a:solidFill>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33041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fill="hold"/>
                                        <p:tgtEl>
                                          <p:spTgt spid="48"/>
                                        </p:tgtEl>
                                        <p:attrNameLst>
                                          <p:attrName>ppt_x</p:attrName>
                                        </p:attrNameLst>
                                      </p:cBhvr>
                                      <p:tavLst>
                                        <p:tav tm="0">
                                          <p:val>
                                            <p:strVal val="#ppt_x"/>
                                          </p:val>
                                        </p:tav>
                                        <p:tav tm="100000">
                                          <p:val>
                                            <p:strVal val="#ppt_x"/>
                                          </p:val>
                                        </p:tav>
                                      </p:tavLst>
                                    </p:anim>
                                    <p:anim calcmode="lin" valueType="num">
                                      <p:cBhvr additive="base">
                                        <p:cTn id="94" dur="500" fill="hold"/>
                                        <p:tgtEl>
                                          <p:spTgt spid="4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fill="hold"/>
                                        <p:tgtEl>
                                          <p:spTgt spid="51"/>
                                        </p:tgtEl>
                                        <p:attrNameLst>
                                          <p:attrName>ppt_x</p:attrName>
                                        </p:attrNameLst>
                                      </p:cBhvr>
                                      <p:tavLst>
                                        <p:tav tm="0">
                                          <p:val>
                                            <p:strVal val="#ppt_x"/>
                                          </p:val>
                                        </p:tav>
                                        <p:tav tm="100000">
                                          <p:val>
                                            <p:strVal val="#ppt_x"/>
                                          </p:val>
                                        </p:tav>
                                      </p:tavLst>
                                    </p:anim>
                                    <p:anim calcmode="lin" valueType="num">
                                      <p:cBhvr additive="base">
                                        <p:cTn id="106" dur="500" fill="hold"/>
                                        <p:tgtEl>
                                          <p:spTgt spid="5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ppt_x"/>
                                          </p:val>
                                        </p:tav>
                                        <p:tav tm="100000">
                                          <p:val>
                                            <p:strVal val="#ppt_x"/>
                                          </p:val>
                                        </p:tav>
                                      </p:tavLst>
                                    </p:anim>
                                    <p:anim calcmode="lin" valueType="num">
                                      <p:cBhvr additive="base">
                                        <p:cTn id="110" dur="500" fill="hold"/>
                                        <p:tgtEl>
                                          <p:spTgt spid="4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additive="base">
                                        <p:cTn id="113" dur="500" fill="hold"/>
                                        <p:tgtEl>
                                          <p:spTgt spid="50"/>
                                        </p:tgtEl>
                                        <p:attrNameLst>
                                          <p:attrName>ppt_x</p:attrName>
                                        </p:attrNameLst>
                                      </p:cBhvr>
                                      <p:tavLst>
                                        <p:tav tm="0">
                                          <p:val>
                                            <p:strVal val="#ppt_x"/>
                                          </p:val>
                                        </p:tav>
                                        <p:tav tm="100000">
                                          <p:val>
                                            <p:strVal val="#ppt_x"/>
                                          </p:val>
                                        </p:tav>
                                      </p:tavLst>
                                    </p:anim>
                                    <p:anim calcmode="lin" valueType="num">
                                      <p:cBhvr additive="base">
                                        <p:cTn id="114" dur="500" fill="hold"/>
                                        <p:tgtEl>
                                          <p:spTgt spid="5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additive="base">
                                        <p:cTn id="117" dur="500" fill="hold"/>
                                        <p:tgtEl>
                                          <p:spTgt spid="47"/>
                                        </p:tgtEl>
                                        <p:attrNameLst>
                                          <p:attrName>ppt_x</p:attrName>
                                        </p:attrNameLst>
                                      </p:cBhvr>
                                      <p:tavLst>
                                        <p:tav tm="0">
                                          <p:val>
                                            <p:strVal val="#ppt_x"/>
                                          </p:val>
                                        </p:tav>
                                        <p:tav tm="100000">
                                          <p:val>
                                            <p:strVal val="#ppt_x"/>
                                          </p:val>
                                        </p:tav>
                                      </p:tavLst>
                                    </p:anim>
                                    <p:anim calcmode="lin" valueType="num">
                                      <p:cBhvr additive="base">
                                        <p:cTn id="11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1" grpId="0" animBg="1"/>
      <p:bldP spid="22" grpId="0" animBg="1"/>
      <p:bldP spid="23" grpId="0" animBg="1"/>
      <p:bldGraphic spid="46" grpId="0">
        <p:bldAsOne/>
      </p:bldGraphic>
      <p:bldP spid="47" grpId="0" animBg="1"/>
      <p:bldP spid="49" grpId="0" animBg="1"/>
      <p:bldP spid="50" grpId="0" animBg="1"/>
      <p:bldP spid="11" grpId="0" animBg="1"/>
      <p:bldP spid="11" grpId="1" animBg="1"/>
      <p:bldP spid="12" grpId="0" animBg="1"/>
      <p:bldP spid="12" grpId="1" animBg="1"/>
      <p:bldP spid="13" grpId="0" animBg="1"/>
      <p:bldP spid="1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onector recto 50"/>
          <p:cNvCxnSpPr/>
          <p:nvPr/>
        </p:nvCxnSpPr>
        <p:spPr>
          <a:xfrm>
            <a:off x="7879377" y="3691855"/>
            <a:ext cx="0" cy="38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380198" y="3688423"/>
            <a:ext cx="0" cy="523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814275" y="3688423"/>
            <a:ext cx="0" cy="38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116476" y="3554858"/>
            <a:ext cx="0" cy="657546"/>
          </a:xfrm>
          <a:prstGeom prst="line">
            <a:avLst/>
          </a:prstGeom>
        </p:spPr>
        <p:style>
          <a:lnRef idx="1">
            <a:schemeClr val="accent1"/>
          </a:lnRef>
          <a:fillRef idx="0">
            <a:schemeClr val="accent1"/>
          </a:fillRef>
          <a:effectRef idx="0">
            <a:schemeClr val="accent1"/>
          </a:effectRef>
          <a:fontRef idx="minor">
            <a:schemeClr val="tx1"/>
          </a:fontRef>
        </p:style>
      </p:cxnSp>
      <p:sp>
        <p:nvSpPr>
          <p:cNvPr id="3" name="Título 2"/>
          <p:cNvSpPr>
            <a:spLocks noGrp="1"/>
          </p:cNvSpPr>
          <p:nvPr>
            <p:ph type="title"/>
          </p:nvPr>
        </p:nvSpPr>
        <p:spPr/>
        <p:txBody>
          <a:bodyPr/>
          <a:lstStyle/>
          <a:p>
            <a:r>
              <a:rPr lang="es-ES" dirty="0" smtClean="0"/>
              <a:t>COMPROBACIÓN DE HIPÓTESIS</a:t>
            </a:r>
            <a:endParaRPr lang="es-ES" dirty="0"/>
          </a:p>
        </p:txBody>
      </p:sp>
      <p:sp>
        <p:nvSpPr>
          <p:cNvPr id="2" name="Marcador de número de diapositiva 1"/>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37</a:t>
            </a:fld>
            <a:endParaRPr lang="es-ES"/>
          </a:p>
        </p:txBody>
      </p:sp>
      <p:grpSp>
        <p:nvGrpSpPr>
          <p:cNvPr id="5" name="Shape 401"/>
          <p:cNvGrpSpPr/>
          <p:nvPr/>
        </p:nvGrpSpPr>
        <p:grpSpPr>
          <a:xfrm rot="10800000">
            <a:off x="1419598" y="1333894"/>
            <a:ext cx="1488886" cy="635519"/>
            <a:chOff x="-1535283" y="1287960"/>
            <a:chExt cx="11486579" cy="2067200"/>
          </a:xfrm>
        </p:grpSpPr>
        <p:sp>
          <p:nvSpPr>
            <p:cNvPr id="6"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7"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smtClean="0">
                  <a:latin typeface="Roboto Condensed" panose="020B0604020202020204" charset="0"/>
                  <a:ea typeface="Roboto Condensed" panose="020B0604020202020204" charset="0"/>
                  <a:cs typeface="Roboto Condensed" panose="020B0604020202020204" charset="0"/>
                  <a:sym typeface="Arvo"/>
                </a:rPr>
                <a:t>Hipótesis 3</a:t>
              </a:r>
              <a:endParaRPr sz="1600" b="1" dirty="0">
                <a:latin typeface="Roboto Condensed" panose="020B0604020202020204" charset="0"/>
                <a:ea typeface="Roboto Condensed" panose="020B0604020202020204" charset="0"/>
                <a:cs typeface="Roboto Condensed" panose="020B0604020202020204" charset="0"/>
                <a:sym typeface="Arvo"/>
              </a:endParaRPr>
            </a:p>
          </p:txBody>
        </p:sp>
        <p:sp>
          <p:nvSpPr>
            <p:cNvPr id="8"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9"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10"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grpSp>
        <p:nvGrpSpPr>
          <p:cNvPr id="15" name="Grupo 14"/>
          <p:cNvGrpSpPr/>
          <p:nvPr/>
        </p:nvGrpSpPr>
        <p:grpSpPr>
          <a:xfrm>
            <a:off x="296971" y="1802437"/>
            <a:ext cx="3693008" cy="249822"/>
            <a:chOff x="112036" y="980503"/>
            <a:chExt cx="3693008" cy="249822"/>
          </a:xfrm>
        </p:grpSpPr>
        <p:sp>
          <p:nvSpPr>
            <p:cNvPr id="16" name="Shape 284"/>
            <p:cNvSpPr txBox="1">
              <a:spLocks/>
            </p:cNvSpPr>
            <p:nvPr/>
          </p:nvSpPr>
          <p:spPr>
            <a:xfrm>
              <a:off x="112036" y="980503"/>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Determinante</a:t>
              </a:r>
            </a:p>
          </p:txBody>
        </p:sp>
        <p:sp>
          <p:nvSpPr>
            <p:cNvPr id="17" name="Shape 284"/>
            <p:cNvSpPr txBox="1">
              <a:spLocks/>
            </p:cNvSpPr>
            <p:nvPr/>
          </p:nvSpPr>
          <p:spPr>
            <a:xfrm>
              <a:off x="1348713" y="989072"/>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Resultado</a:t>
              </a:r>
            </a:p>
          </p:txBody>
        </p:sp>
        <p:sp>
          <p:nvSpPr>
            <p:cNvPr id="18" name="Shape 284"/>
            <p:cNvSpPr txBox="1">
              <a:spLocks/>
            </p:cNvSpPr>
            <p:nvPr/>
          </p:nvSpPr>
          <p:spPr>
            <a:xfrm>
              <a:off x="2567457" y="989071"/>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Conclusión</a:t>
              </a:r>
            </a:p>
          </p:txBody>
        </p:sp>
      </p:grpSp>
      <p:graphicFrame>
        <p:nvGraphicFramePr>
          <p:cNvPr id="19" name="Diagrama 18"/>
          <p:cNvGraphicFramePr/>
          <p:nvPr>
            <p:extLst>
              <p:ext uri="{D42A27DB-BD31-4B8C-83A1-F6EECF244321}">
                <p14:modId xmlns:p14="http://schemas.microsoft.com/office/powerpoint/2010/main" val="2623753077"/>
              </p:ext>
            </p:extLst>
          </p:nvPr>
        </p:nvGraphicFramePr>
        <p:xfrm>
          <a:off x="356808" y="2151451"/>
          <a:ext cx="3537098" cy="149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ángulo redondeado 20"/>
          <p:cNvSpPr/>
          <p:nvPr/>
        </p:nvSpPr>
        <p:spPr>
          <a:xfrm>
            <a:off x="143839" y="3883637"/>
            <a:ext cx="1317891" cy="7088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Utilizar </a:t>
            </a:r>
            <a:r>
              <a:rPr lang="es-ES" sz="1050" dirty="0" smtClean="0">
                <a:solidFill>
                  <a:schemeClr val="tx1"/>
                </a:solidFill>
              </a:rPr>
              <a:t>eficientemente los recursos monetarios.</a:t>
            </a:r>
            <a:endParaRPr lang="es-ES" sz="1050" dirty="0">
              <a:solidFill>
                <a:schemeClr val="tx1"/>
              </a:solidFill>
            </a:endParaRPr>
          </a:p>
        </p:txBody>
      </p:sp>
      <p:sp>
        <p:nvSpPr>
          <p:cNvPr id="22" name="Rectángulo redondeado 21"/>
          <p:cNvSpPr/>
          <p:nvPr/>
        </p:nvSpPr>
        <p:spPr>
          <a:xfrm>
            <a:off x="1518858" y="3892201"/>
            <a:ext cx="1317891" cy="70887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Establecer una estructura de capital óptima.</a:t>
            </a:r>
            <a:endParaRPr lang="es-ES" sz="1050" dirty="0">
              <a:solidFill>
                <a:schemeClr val="tx1"/>
              </a:solidFill>
            </a:endParaRPr>
          </a:p>
        </p:txBody>
      </p:sp>
      <p:sp>
        <p:nvSpPr>
          <p:cNvPr id="23" name="Rectángulo redondeado 22"/>
          <p:cNvSpPr/>
          <p:nvPr/>
        </p:nvSpPr>
        <p:spPr>
          <a:xfrm>
            <a:off x="2914418" y="3890491"/>
            <a:ext cx="1317891" cy="7088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Planificación financiera adecuada.</a:t>
            </a:r>
            <a:endParaRPr lang="es-ES" sz="1050" dirty="0">
              <a:solidFill>
                <a:schemeClr val="tx1"/>
              </a:solidFill>
            </a:endParaRPr>
          </a:p>
        </p:txBody>
      </p:sp>
      <p:cxnSp>
        <p:nvCxnSpPr>
          <p:cNvPr id="25" name="Conector recto 24"/>
          <p:cNvCxnSpPr/>
          <p:nvPr/>
        </p:nvCxnSpPr>
        <p:spPr>
          <a:xfrm>
            <a:off x="814275" y="3688423"/>
            <a:ext cx="2565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5055733" y="3686713"/>
            <a:ext cx="0" cy="380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6357934" y="3553148"/>
            <a:ext cx="0" cy="657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Shape 401"/>
          <p:cNvGrpSpPr/>
          <p:nvPr/>
        </p:nvGrpSpPr>
        <p:grpSpPr>
          <a:xfrm rot="10800000">
            <a:off x="5661056" y="1332184"/>
            <a:ext cx="1488886" cy="635519"/>
            <a:chOff x="-1535283" y="1287960"/>
            <a:chExt cx="11486579" cy="2067200"/>
          </a:xfrm>
        </p:grpSpPr>
        <p:sp>
          <p:nvSpPr>
            <p:cNvPr id="37"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8" name="Shape 403"/>
            <p:cNvSpPr/>
            <p:nvPr/>
          </p:nvSpPr>
          <p:spPr>
            <a:xfrm rot="10800000" flipH="1">
              <a:off x="-302262" y="1705320"/>
              <a:ext cx="9030600" cy="124379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smtClean="0">
                  <a:latin typeface="Roboto Condensed" panose="020B0604020202020204" charset="0"/>
                  <a:ea typeface="Roboto Condensed" panose="020B0604020202020204" charset="0"/>
                  <a:cs typeface="Roboto Condensed" panose="020B0604020202020204" charset="0"/>
                  <a:sym typeface="Arvo"/>
                </a:rPr>
                <a:t>Hipótesis 4</a:t>
              </a:r>
              <a:endParaRPr sz="1600" b="1" dirty="0">
                <a:latin typeface="Roboto Condensed" panose="020B0604020202020204" charset="0"/>
                <a:ea typeface="Roboto Condensed" panose="020B0604020202020204" charset="0"/>
                <a:cs typeface="Roboto Condensed" panose="020B0604020202020204" charset="0"/>
                <a:sym typeface="Arvo"/>
              </a:endParaRPr>
            </a:p>
          </p:txBody>
        </p:sp>
        <p:sp>
          <p:nvSpPr>
            <p:cNvPr id="39"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0"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1"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grpSp>
        <p:nvGrpSpPr>
          <p:cNvPr id="42" name="Grupo 41"/>
          <p:cNvGrpSpPr/>
          <p:nvPr/>
        </p:nvGrpSpPr>
        <p:grpSpPr>
          <a:xfrm>
            <a:off x="4538429" y="1800727"/>
            <a:ext cx="3693008" cy="249822"/>
            <a:chOff x="112036" y="980503"/>
            <a:chExt cx="3693008" cy="249822"/>
          </a:xfrm>
        </p:grpSpPr>
        <p:sp>
          <p:nvSpPr>
            <p:cNvPr id="43" name="Shape 284"/>
            <p:cNvSpPr txBox="1">
              <a:spLocks/>
            </p:cNvSpPr>
            <p:nvPr/>
          </p:nvSpPr>
          <p:spPr>
            <a:xfrm>
              <a:off x="112036" y="980503"/>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Determinante</a:t>
              </a:r>
            </a:p>
          </p:txBody>
        </p:sp>
        <p:sp>
          <p:nvSpPr>
            <p:cNvPr id="44" name="Shape 284"/>
            <p:cNvSpPr txBox="1">
              <a:spLocks/>
            </p:cNvSpPr>
            <p:nvPr/>
          </p:nvSpPr>
          <p:spPr>
            <a:xfrm>
              <a:off x="1348713" y="989072"/>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Resultado</a:t>
              </a:r>
            </a:p>
          </p:txBody>
        </p:sp>
        <p:sp>
          <p:nvSpPr>
            <p:cNvPr id="45" name="Shape 284"/>
            <p:cNvSpPr txBox="1">
              <a:spLocks/>
            </p:cNvSpPr>
            <p:nvPr/>
          </p:nvSpPr>
          <p:spPr>
            <a:xfrm>
              <a:off x="2567457" y="989071"/>
              <a:ext cx="1237587" cy="2412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Bef>
                  <a:spcPts val="600"/>
                </a:spcBef>
              </a:pPr>
              <a:r>
                <a:rPr lang="es-EC" b="1" dirty="0" smtClean="0">
                  <a:solidFill>
                    <a:srgbClr val="002060"/>
                  </a:solidFill>
                  <a:latin typeface="Roboto Condensed" panose="020B0604020202020204" charset="0"/>
                  <a:ea typeface="Roboto Condensed" panose="020B0604020202020204" charset="0"/>
                  <a:cs typeface="Roboto Condensed" panose="020B0604020202020204" charset="0"/>
                </a:rPr>
                <a:t>Conclusión</a:t>
              </a:r>
            </a:p>
          </p:txBody>
        </p:sp>
      </p:grpSp>
      <p:graphicFrame>
        <p:nvGraphicFramePr>
          <p:cNvPr id="46" name="Diagrama 45"/>
          <p:cNvGraphicFramePr/>
          <p:nvPr>
            <p:extLst>
              <p:ext uri="{D42A27DB-BD31-4B8C-83A1-F6EECF244321}">
                <p14:modId xmlns:p14="http://schemas.microsoft.com/office/powerpoint/2010/main" val="3292041097"/>
              </p:ext>
            </p:extLst>
          </p:nvPr>
        </p:nvGraphicFramePr>
        <p:xfrm>
          <a:off x="4598266" y="2149741"/>
          <a:ext cx="3537098" cy="1495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7" name="Rectángulo redondeado 46"/>
          <p:cNvSpPr/>
          <p:nvPr/>
        </p:nvSpPr>
        <p:spPr>
          <a:xfrm>
            <a:off x="7155876" y="3888781"/>
            <a:ext cx="1491422" cy="7088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Direccionar la deuda a inversiones que generen valor </a:t>
            </a:r>
            <a:r>
              <a:rPr lang="es-ES" sz="1050" dirty="0" smtClean="0">
                <a:solidFill>
                  <a:schemeClr val="tx1"/>
                </a:solidFill>
              </a:rPr>
              <a:t>agregado.</a:t>
            </a:r>
            <a:endParaRPr lang="es-ES" sz="1050" dirty="0">
              <a:solidFill>
                <a:schemeClr val="tx1"/>
              </a:solidFill>
            </a:endParaRPr>
          </a:p>
        </p:txBody>
      </p:sp>
      <p:cxnSp>
        <p:nvCxnSpPr>
          <p:cNvPr id="48" name="Conector recto 47"/>
          <p:cNvCxnSpPr/>
          <p:nvPr/>
        </p:nvCxnSpPr>
        <p:spPr>
          <a:xfrm>
            <a:off x="5055733" y="3686713"/>
            <a:ext cx="283482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ángulo redondeado 48"/>
          <p:cNvSpPr/>
          <p:nvPr/>
        </p:nvSpPr>
        <p:spPr>
          <a:xfrm>
            <a:off x="4405839" y="3881927"/>
            <a:ext cx="1317891" cy="7088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Políticas públicas para facilitar el acceso al crédito.</a:t>
            </a:r>
            <a:endParaRPr lang="es-ES" sz="1050" dirty="0">
              <a:solidFill>
                <a:schemeClr val="tx1"/>
              </a:solidFill>
            </a:endParaRPr>
          </a:p>
        </p:txBody>
      </p:sp>
      <p:sp>
        <p:nvSpPr>
          <p:cNvPr id="50" name="Rectángulo redondeado 49"/>
          <p:cNvSpPr/>
          <p:nvPr/>
        </p:nvSpPr>
        <p:spPr>
          <a:xfrm>
            <a:off x="5780858" y="3890491"/>
            <a:ext cx="1317891" cy="70887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Disminución de los plazos de devolución.</a:t>
            </a:r>
            <a:endParaRPr lang="es-ES" sz="1050" dirty="0">
              <a:solidFill>
                <a:schemeClr val="tx1"/>
              </a:solidFill>
            </a:endParaRPr>
          </a:p>
        </p:txBody>
      </p:sp>
    </p:spTree>
    <p:extLst>
      <p:ext uri="{BB962C8B-B14F-4D97-AF65-F5344CB8AC3E}">
        <p14:creationId xmlns:p14="http://schemas.microsoft.com/office/powerpoint/2010/main" val="391489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additive="base">
                                        <p:cTn id="85" dur="500" fill="hold"/>
                                        <p:tgtEl>
                                          <p:spTgt spid="51"/>
                                        </p:tgtEl>
                                        <p:attrNameLst>
                                          <p:attrName>ppt_x</p:attrName>
                                        </p:attrNameLst>
                                      </p:cBhvr>
                                      <p:tavLst>
                                        <p:tav tm="0">
                                          <p:val>
                                            <p:strVal val="#ppt_x"/>
                                          </p:val>
                                        </p:tav>
                                        <p:tav tm="100000">
                                          <p:val>
                                            <p:strVal val="#ppt_x"/>
                                          </p:val>
                                        </p:tav>
                                      </p:tavLst>
                                    </p:anim>
                                    <p:anim calcmode="lin" valueType="num">
                                      <p:cBhvr additive="base">
                                        <p:cTn id="86" dur="500" fill="hold"/>
                                        <p:tgtEl>
                                          <p:spTgt spid="5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ppt_x"/>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ppt_x"/>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ppt_x"/>
                                          </p:val>
                                        </p:tav>
                                        <p:tav tm="100000">
                                          <p:val>
                                            <p:strVal val="#ppt_x"/>
                                          </p:val>
                                        </p:tav>
                                      </p:tavLst>
                                    </p:anim>
                                    <p:anim calcmode="lin" valueType="num">
                                      <p:cBhvr additive="base">
                                        <p:cTn id="9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1" grpId="0" animBg="1"/>
      <p:bldP spid="22" grpId="0" animBg="1"/>
      <p:bldP spid="23" grpId="0" animBg="1"/>
      <p:bldGraphic spid="46" grpId="0">
        <p:bldAsOne/>
      </p:bldGraphic>
      <p:bldP spid="47" grpId="0" animBg="1"/>
      <p:bldP spid="49" grpId="0" animBg="1"/>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SUGERENCIAS PARA EMPRESAS JÓVENES Y MADURAS</a:t>
            </a:r>
            <a:endParaRPr lang="es-ES"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38</a:t>
            </a:fld>
            <a:endParaRPr lang="es-ES"/>
          </a:p>
        </p:txBody>
      </p:sp>
      <p:sp>
        <p:nvSpPr>
          <p:cNvPr id="29" name="Forma libre 28"/>
          <p:cNvSpPr/>
          <p:nvPr/>
        </p:nvSpPr>
        <p:spPr>
          <a:xfrm>
            <a:off x="303169" y="2731777"/>
            <a:ext cx="1730967" cy="1730967"/>
          </a:xfrm>
          <a:custGeom>
            <a:avLst/>
            <a:gdLst>
              <a:gd name="connsiteX0" fmla="*/ 0 w 1730967"/>
              <a:gd name="connsiteY0" fmla="*/ 865484 h 1730967"/>
              <a:gd name="connsiteX1" fmla="*/ 865484 w 1730967"/>
              <a:gd name="connsiteY1" fmla="*/ 0 h 1730967"/>
              <a:gd name="connsiteX2" fmla="*/ 1730968 w 1730967"/>
              <a:gd name="connsiteY2" fmla="*/ 865484 h 1730967"/>
              <a:gd name="connsiteX3" fmla="*/ 865484 w 1730967"/>
              <a:gd name="connsiteY3" fmla="*/ 1730968 h 1730967"/>
              <a:gd name="connsiteX4" fmla="*/ 0 w 1730967"/>
              <a:gd name="connsiteY4" fmla="*/ 865484 h 173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67" h="1730967">
                <a:moveTo>
                  <a:pt x="0" y="865484"/>
                </a:moveTo>
                <a:cubicBezTo>
                  <a:pt x="0" y="387490"/>
                  <a:pt x="387490" y="0"/>
                  <a:pt x="865484" y="0"/>
                </a:cubicBezTo>
                <a:cubicBezTo>
                  <a:pt x="1343478" y="0"/>
                  <a:pt x="1730968" y="387490"/>
                  <a:pt x="1730968" y="865484"/>
                </a:cubicBezTo>
                <a:cubicBezTo>
                  <a:pt x="1730968" y="1343478"/>
                  <a:pt x="1343478" y="1730968"/>
                  <a:pt x="865484" y="1730968"/>
                </a:cubicBezTo>
                <a:cubicBezTo>
                  <a:pt x="387490" y="1730968"/>
                  <a:pt x="0" y="1343478"/>
                  <a:pt x="0" y="86548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48755" tIns="264924" rIns="348755" bIns="264924" numCol="1" spcCol="1270" anchor="ctr" anchorCtr="0">
            <a:noAutofit/>
          </a:bodyPr>
          <a:lstStyle/>
          <a:p>
            <a:pPr lvl="0" algn="ctr" defTabSz="400050">
              <a:lnSpc>
                <a:spcPct val="90000"/>
              </a:lnSpc>
              <a:spcBef>
                <a:spcPct val="0"/>
              </a:spcBef>
              <a:spcAft>
                <a:spcPct val="35000"/>
              </a:spcAft>
            </a:pPr>
            <a:r>
              <a:rPr lang="es-ES" sz="900" kern="1200" dirty="0" smtClean="0"/>
              <a:t>Crear líneas de crédito ventajosas, así como las deducciones fiscales para los gastos de investigación y desarrollo.</a:t>
            </a:r>
            <a:endParaRPr lang="es-ES" sz="900" kern="1200" dirty="0"/>
          </a:p>
        </p:txBody>
      </p:sp>
      <p:sp>
        <p:nvSpPr>
          <p:cNvPr id="30" name="Forma libre 29"/>
          <p:cNvSpPr/>
          <p:nvPr/>
        </p:nvSpPr>
        <p:spPr>
          <a:xfrm>
            <a:off x="1687943" y="2731777"/>
            <a:ext cx="1730967" cy="1730967"/>
          </a:xfrm>
          <a:custGeom>
            <a:avLst/>
            <a:gdLst>
              <a:gd name="connsiteX0" fmla="*/ 0 w 1730967"/>
              <a:gd name="connsiteY0" fmla="*/ 865484 h 1730967"/>
              <a:gd name="connsiteX1" fmla="*/ 865484 w 1730967"/>
              <a:gd name="connsiteY1" fmla="*/ 0 h 1730967"/>
              <a:gd name="connsiteX2" fmla="*/ 1730968 w 1730967"/>
              <a:gd name="connsiteY2" fmla="*/ 865484 h 1730967"/>
              <a:gd name="connsiteX3" fmla="*/ 865484 w 1730967"/>
              <a:gd name="connsiteY3" fmla="*/ 1730968 h 1730967"/>
              <a:gd name="connsiteX4" fmla="*/ 0 w 1730967"/>
              <a:gd name="connsiteY4" fmla="*/ 865484 h 173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67" h="1730967">
                <a:moveTo>
                  <a:pt x="0" y="865484"/>
                </a:moveTo>
                <a:cubicBezTo>
                  <a:pt x="0" y="387490"/>
                  <a:pt x="387490" y="0"/>
                  <a:pt x="865484" y="0"/>
                </a:cubicBezTo>
                <a:cubicBezTo>
                  <a:pt x="1343478" y="0"/>
                  <a:pt x="1730968" y="387490"/>
                  <a:pt x="1730968" y="865484"/>
                </a:cubicBezTo>
                <a:cubicBezTo>
                  <a:pt x="1730968" y="1343478"/>
                  <a:pt x="1343478" y="1730968"/>
                  <a:pt x="865484" y="1730968"/>
                </a:cubicBezTo>
                <a:cubicBezTo>
                  <a:pt x="387490" y="1730968"/>
                  <a:pt x="0" y="1343478"/>
                  <a:pt x="0" y="865484"/>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48755" tIns="264924" rIns="348755" bIns="264924" numCol="1" spcCol="1270" anchor="ctr" anchorCtr="0">
            <a:noAutofit/>
          </a:bodyPr>
          <a:lstStyle/>
          <a:p>
            <a:pPr lvl="0" algn="ctr" defTabSz="400050">
              <a:lnSpc>
                <a:spcPct val="90000"/>
              </a:lnSpc>
              <a:spcBef>
                <a:spcPct val="0"/>
              </a:spcBef>
              <a:spcAft>
                <a:spcPct val="35000"/>
              </a:spcAft>
            </a:pPr>
            <a:r>
              <a:rPr lang="es-ES" sz="900" kern="1200" dirty="0" smtClean="0"/>
              <a:t>Promover las inversiones específicamente en actividades que fomenten la investigación y el desarrollo empresarial.</a:t>
            </a:r>
            <a:endParaRPr lang="es-ES" sz="900" kern="1200" dirty="0"/>
          </a:p>
        </p:txBody>
      </p:sp>
      <p:sp>
        <p:nvSpPr>
          <p:cNvPr id="31" name="Forma libre 30"/>
          <p:cNvSpPr/>
          <p:nvPr/>
        </p:nvSpPr>
        <p:spPr>
          <a:xfrm>
            <a:off x="3072717" y="2731777"/>
            <a:ext cx="1730967" cy="1730967"/>
          </a:xfrm>
          <a:custGeom>
            <a:avLst/>
            <a:gdLst>
              <a:gd name="connsiteX0" fmla="*/ 0 w 1730967"/>
              <a:gd name="connsiteY0" fmla="*/ 865484 h 1730967"/>
              <a:gd name="connsiteX1" fmla="*/ 865484 w 1730967"/>
              <a:gd name="connsiteY1" fmla="*/ 0 h 1730967"/>
              <a:gd name="connsiteX2" fmla="*/ 1730968 w 1730967"/>
              <a:gd name="connsiteY2" fmla="*/ 865484 h 1730967"/>
              <a:gd name="connsiteX3" fmla="*/ 865484 w 1730967"/>
              <a:gd name="connsiteY3" fmla="*/ 1730968 h 1730967"/>
              <a:gd name="connsiteX4" fmla="*/ 0 w 1730967"/>
              <a:gd name="connsiteY4" fmla="*/ 865484 h 173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67" h="1730967">
                <a:moveTo>
                  <a:pt x="0" y="865484"/>
                </a:moveTo>
                <a:cubicBezTo>
                  <a:pt x="0" y="387490"/>
                  <a:pt x="387490" y="0"/>
                  <a:pt x="865484" y="0"/>
                </a:cubicBezTo>
                <a:cubicBezTo>
                  <a:pt x="1343478" y="0"/>
                  <a:pt x="1730968" y="387490"/>
                  <a:pt x="1730968" y="865484"/>
                </a:cubicBezTo>
                <a:cubicBezTo>
                  <a:pt x="1730968" y="1343478"/>
                  <a:pt x="1343478" y="1730968"/>
                  <a:pt x="865484" y="1730968"/>
                </a:cubicBezTo>
                <a:cubicBezTo>
                  <a:pt x="387490" y="1730968"/>
                  <a:pt x="0" y="1343478"/>
                  <a:pt x="0" y="86548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48755" tIns="264924" rIns="348755" bIns="264924" numCol="1" spcCol="1270" anchor="ctr" anchorCtr="0">
            <a:noAutofit/>
          </a:bodyPr>
          <a:lstStyle/>
          <a:p>
            <a:pPr lvl="0" algn="ctr" defTabSz="400050">
              <a:lnSpc>
                <a:spcPct val="90000"/>
              </a:lnSpc>
              <a:spcBef>
                <a:spcPct val="0"/>
              </a:spcBef>
              <a:spcAft>
                <a:spcPct val="35000"/>
              </a:spcAft>
            </a:pPr>
            <a:r>
              <a:rPr lang="es-ES" sz="900" kern="1200" dirty="0" smtClean="0"/>
              <a:t>Mejorar la productividad y la calidad laboral, a través de incentivos dirigidos hacia capacitación y asesoramiento de los empleados de las empresas jóvenes.</a:t>
            </a:r>
            <a:endParaRPr lang="es-ES" sz="900" kern="1200" dirty="0"/>
          </a:p>
        </p:txBody>
      </p:sp>
      <p:sp>
        <p:nvSpPr>
          <p:cNvPr id="32" name="Forma libre 31"/>
          <p:cNvSpPr/>
          <p:nvPr/>
        </p:nvSpPr>
        <p:spPr>
          <a:xfrm>
            <a:off x="4457491" y="2731777"/>
            <a:ext cx="1730967" cy="1730967"/>
          </a:xfrm>
          <a:custGeom>
            <a:avLst/>
            <a:gdLst>
              <a:gd name="connsiteX0" fmla="*/ 0 w 1730967"/>
              <a:gd name="connsiteY0" fmla="*/ 865484 h 1730967"/>
              <a:gd name="connsiteX1" fmla="*/ 865484 w 1730967"/>
              <a:gd name="connsiteY1" fmla="*/ 0 h 1730967"/>
              <a:gd name="connsiteX2" fmla="*/ 1730968 w 1730967"/>
              <a:gd name="connsiteY2" fmla="*/ 865484 h 1730967"/>
              <a:gd name="connsiteX3" fmla="*/ 865484 w 1730967"/>
              <a:gd name="connsiteY3" fmla="*/ 1730968 h 1730967"/>
              <a:gd name="connsiteX4" fmla="*/ 0 w 1730967"/>
              <a:gd name="connsiteY4" fmla="*/ 865484 h 173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67" h="1730967">
                <a:moveTo>
                  <a:pt x="0" y="865484"/>
                </a:moveTo>
                <a:cubicBezTo>
                  <a:pt x="0" y="387490"/>
                  <a:pt x="387490" y="0"/>
                  <a:pt x="865484" y="0"/>
                </a:cubicBezTo>
                <a:cubicBezTo>
                  <a:pt x="1343478" y="0"/>
                  <a:pt x="1730968" y="387490"/>
                  <a:pt x="1730968" y="865484"/>
                </a:cubicBezTo>
                <a:cubicBezTo>
                  <a:pt x="1730968" y="1343478"/>
                  <a:pt x="1343478" y="1730968"/>
                  <a:pt x="865484" y="1730968"/>
                </a:cubicBezTo>
                <a:cubicBezTo>
                  <a:pt x="387490" y="1730968"/>
                  <a:pt x="0" y="1343478"/>
                  <a:pt x="0" y="86548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8755" tIns="264924" rIns="348755" bIns="264924" numCol="1" spcCol="1270" anchor="ctr" anchorCtr="0">
            <a:noAutofit/>
          </a:bodyPr>
          <a:lstStyle/>
          <a:p>
            <a:pPr lvl="0" algn="ctr" defTabSz="400050">
              <a:lnSpc>
                <a:spcPct val="90000"/>
              </a:lnSpc>
              <a:spcBef>
                <a:spcPct val="0"/>
              </a:spcBef>
              <a:spcAft>
                <a:spcPct val="35000"/>
              </a:spcAft>
            </a:pPr>
            <a:r>
              <a:rPr lang="es-ES" sz="900" kern="1200" dirty="0" smtClean="0">
                <a:latin typeface="+mj-lt"/>
                <a:ea typeface="Roboto Condensed" panose="020B0604020202020204" charset="0"/>
                <a:cs typeface="Roboto Condensed" panose="020B0604020202020204" charset="0"/>
              </a:rPr>
              <a:t>Implementar estrategias internas y externas con el propósito de generar ventajas competitivas sobre las otras empresas.</a:t>
            </a:r>
            <a:endParaRPr lang="es-ES" sz="900" kern="1200" dirty="0"/>
          </a:p>
        </p:txBody>
      </p:sp>
      <p:sp>
        <p:nvSpPr>
          <p:cNvPr id="33" name="Forma libre 32"/>
          <p:cNvSpPr/>
          <p:nvPr/>
        </p:nvSpPr>
        <p:spPr>
          <a:xfrm>
            <a:off x="5842265" y="2731777"/>
            <a:ext cx="1730967" cy="1730967"/>
          </a:xfrm>
          <a:custGeom>
            <a:avLst/>
            <a:gdLst>
              <a:gd name="connsiteX0" fmla="*/ 0 w 1730967"/>
              <a:gd name="connsiteY0" fmla="*/ 865484 h 1730967"/>
              <a:gd name="connsiteX1" fmla="*/ 865484 w 1730967"/>
              <a:gd name="connsiteY1" fmla="*/ 0 h 1730967"/>
              <a:gd name="connsiteX2" fmla="*/ 1730968 w 1730967"/>
              <a:gd name="connsiteY2" fmla="*/ 865484 h 1730967"/>
              <a:gd name="connsiteX3" fmla="*/ 865484 w 1730967"/>
              <a:gd name="connsiteY3" fmla="*/ 1730968 h 1730967"/>
              <a:gd name="connsiteX4" fmla="*/ 0 w 1730967"/>
              <a:gd name="connsiteY4" fmla="*/ 865484 h 173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67" h="1730967">
                <a:moveTo>
                  <a:pt x="0" y="865484"/>
                </a:moveTo>
                <a:cubicBezTo>
                  <a:pt x="0" y="387490"/>
                  <a:pt x="387490" y="0"/>
                  <a:pt x="865484" y="0"/>
                </a:cubicBezTo>
                <a:cubicBezTo>
                  <a:pt x="1343478" y="0"/>
                  <a:pt x="1730968" y="387490"/>
                  <a:pt x="1730968" y="865484"/>
                </a:cubicBezTo>
                <a:cubicBezTo>
                  <a:pt x="1730968" y="1343478"/>
                  <a:pt x="1343478" y="1730968"/>
                  <a:pt x="865484" y="1730968"/>
                </a:cubicBezTo>
                <a:cubicBezTo>
                  <a:pt x="387490" y="1730968"/>
                  <a:pt x="0" y="1343478"/>
                  <a:pt x="0" y="865484"/>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348755" tIns="264924" rIns="348755" bIns="264924" numCol="1" spcCol="1270" anchor="ctr" anchorCtr="0">
            <a:noAutofit/>
          </a:bodyPr>
          <a:lstStyle/>
          <a:p>
            <a:pPr lvl="0" algn="ctr" defTabSz="400050">
              <a:lnSpc>
                <a:spcPct val="90000"/>
              </a:lnSpc>
              <a:spcBef>
                <a:spcPct val="0"/>
              </a:spcBef>
              <a:spcAft>
                <a:spcPct val="35000"/>
              </a:spcAft>
            </a:pPr>
            <a:r>
              <a:rPr lang="es-ES" sz="900" kern="1200" smtClean="0">
                <a:latin typeface="+mj-lt"/>
                <a:ea typeface="Roboto Condensed" panose="020B0604020202020204" charset="0"/>
                <a:cs typeface="Roboto Condensed" panose="020B0604020202020204" charset="0"/>
              </a:rPr>
              <a:t>Invertir en temas relacionados a innovación y tecnología, a partir de las cuales se puede generar ventas competitivas estables.</a:t>
            </a:r>
            <a:endParaRPr lang="es-ES" sz="900" kern="1200" dirty="0"/>
          </a:p>
        </p:txBody>
      </p:sp>
      <p:sp>
        <p:nvSpPr>
          <p:cNvPr id="34" name="Forma libre 33"/>
          <p:cNvSpPr/>
          <p:nvPr/>
        </p:nvSpPr>
        <p:spPr>
          <a:xfrm>
            <a:off x="7227039" y="2731777"/>
            <a:ext cx="1730967" cy="1730967"/>
          </a:xfrm>
          <a:custGeom>
            <a:avLst/>
            <a:gdLst>
              <a:gd name="connsiteX0" fmla="*/ 0 w 1730967"/>
              <a:gd name="connsiteY0" fmla="*/ 865484 h 1730967"/>
              <a:gd name="connsiteX1" fmla="*/ 865484 w 1730967"/>
              <a:gd name="connsiteY1" fmla="*/ 0 h 1730967"/>
              <a:gd name="connsiteX2" fmla="*/ 1730968 w 1730967"/>
              <a:gd name="connsiteY2" fmla="*/ 865484 h 1730967"/>
              <a:gd name="connsiteX3" fmla="*/ 865484 w 1730967"/>
              <a:gd name="connsiteY3" fmla="*/ 1730968 h 1730967"/>
              <a:gd name="connsiteX4" fmla="*/ 0 w 1730967"/>
              <a:gd name="connsiteY4" fmla="*/ 865484 h 173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67" h="1730967">
                <a:moveTo>
                  <a:pt x="0" y="865484"/>
                </a:moveTo>
                <a:cubicBezTo>
                  <a:pt x="0" y="387490"/>
                  <a:pt x="387490" y="0"/>
                  <a:pt x="865484" y="0"/>
                </a:cubicBezTo>
                <a:cubicBezTo>
                  <a:pt x="1343478" y="0"/>
                  <a:pt x="1730968" y="387490"/>
                  <a:pt x="1730968" y="865484"/>
                </a:cubicBezTo>
                <a:cubicBezTo>
                  <a:pt x="1730968" y="1343478"/>
                  <a:pt x="1343478" y="1730968"/>
                  <a:pt x="865484" y="1730968"/>
                </a:cubicBezTo>
                <a:cubicBezTo>
                  <a:pt x="387490" y="1730968"/>
                  <a:pt x="0" y="1343478"/>
                  <a:pt x="0" y="86548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48755" tIns="264924" rIns="348755" bIns="264924" numCol="1" spcCol="1270" anchor="ctr" anchorCtr="0">
            <a:noAutofit/>
          </a:bodyPr>
          <a:lstStyle/>
          <a:p>
            <a:pPr lvl="0" algn="ctr" defTabSz="400050">
              <a:lnSpc>
                <a:spcPct val="90000"/>
              </a:lnSpc>
              <a:spcBef>
                <a:spcPct val="0"/>
              </a:spcBef>
              <a:spcAft>
                <a:spcPct val="35000"/>
              </a:spcAft>
            </a:pPr>
            <a:r>
              <a:rPr lang="es-ES" sz="900" kern="1200" smtClean="0">
                <a:latin typeface="+mj-lt"/>
                <a:ea typeface="Roboto Condensed" panose="020B0604020202020204" charset="0"/>
                <a:cs typeface="Roboto Condensed" panose="020B0604020202020204" charset="0"/>
              </a:rPr>
              <a:t>Propiciar la asociatividad empresarial entre empresas en crecimiento y empresas establecidas en el mercado.</a:t>
            </a:r>
            <a:endParaRPr lang="es-ES" sz="900" kern="1200" dirty="0"/>
          </a:p>
        </p:txBody>
      </p:sp>
      <p:grpSp>
        <p:nvGrpSpPr>
          <p:cNvPr id="21" name="Shape 401"/>
          <p:cNvGrpSpPr/>
          <p:nvPr/>
        </p:nvGrpSpPr>
        <p:grpSpPr>
          <a:xfrm rot="10800000">
            <a:off x="569242" y="1592846"/>
            <a:ext cx="2035655" cy="672981"/>
            <a:chOff x="-1535283" y="1287960"/>
            <a:chExt cx="11486579" cy="2067200"/>
          </a:xfrm>
        </p:grpSpPr>
        <p:sp>
          <p:nvSpPr>
            <p:cNvPr id="22" name="Shape 402"/>
            <p:cNvSpPr/>
            <p:nvPr/>
          </p:nvSpPr>
          <p:spPr>
            <a:xfrm>
              <a:off x="8699476" y="1287960"/>
              <a:ext cx="1243800" cy="414300"/>
            </a:xfrm>
            <a:prstGeom prst="triangle">
              <a:avLst>
                <a:gd name="adj" fmla="val 0"/>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23" name="Shape 403"/>
            <p:cNvSpPr/>
            <p:nvPr/>
          </p:nvSpPr>
          <p:spPr>
            <a:xfrm rot="10800000" flipH="1">
              <a:off x="-302262" y="1705320"/>
              <a:ext cx="9030600" cy="1243799"/>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50" b="1" dirty="0" smtClean="0">
                  <a:latin typeface="Roboto Condensed" panose="020B0604020202020204" charset="0"/>
                  <a:ea typeface="Roboto Condensed" panose="020B0604020202020204" charset="0"/>
                  <a:cs typeface="Roboto Condensed" panose="020B0604020202020204" charset="0"/>
                  <a:sym typeface="Arvo"/>
                </a:rPr>
                <a:t>EN GENERAL:</a:t>
              </a:r>
              <a:endParaRPr lang="es-ES" sz="1050" b="1" dirty="0" smtClean="0">
                <a:latin typeface="Roboto Condensed" panose="020B0604020202020204" charset="0"/>
                <a:ea typeface="Roboto Condensed" panose="020B0604020202020204" charset="0"/>
                <a:cs typeface="Roboto Condensed" panose="020B0604020202020204" charset="0"/>
                <a:sym typeface="Arvo"/>
              </a:endParaRPr>
            </a:p>
          </p:txBody>
        </p:sp>
        <p:sp>
          <p:nvSpPr>
            <p:cNvPr id="24" name="Shape 404"/>
            <p:cNvSpPr/>
            <p:nvPr/>
          </p:nvSpPr>
          <p:spPr>
            <a:xfrm rot="10800000" flipH="1">
              <a:off x="8707496" y="1697043"/>
              <a:ext cx="1243800" cy="1243800"/>
            </a:xfrm>
            <a:prstGeom prst="rtTriangle">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25" name="Shape 405"/>
            <p:cNvSpPr/>
            <p:nvPr/>
          </p:nvSpPr>
          <p:spPr>
            <a:xfrm flipH="1">
              <a:off x="-1535283" y="1697043"/>
              <a:ext cx="1243800" cy="1243800"/>
            </a:xfrm>
            <a:prstGeom prst="rtTriangle">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endParaRPr sz="1200">
                <a:latin typeface="Roboto Condensed" panose="020B0604020202020204" charset="0"/>
                <a:ea typeface="Roboto Condensed" panose="020B0604020202020204" charset="0"/>
                <a:cs typeface="Roboto Condensed" panose="020B0604020202020204" charset="0"/>
                <a:sym typeface="Arvo"/>
              </a:endParaRPr>
            </a:p>
          </p:txBody>
        </p:sp>
        <p:sp>
          <p:nvSpPr>
            <p:cNvPr id="26" name="Shape 406"/>
            <p:cNvSpPr/>
            <p:nvPr/>
          </p:nvSpPr>
          <p:spPr>
            <a:xfrm rot="10800000">
              <a:off x="-1535278" y="2940860"/>
              <a:ext cx="1243800" cy="414300"/>
            </a:xfrm>
            <a:prstGeom prst="triangle">
              <a:avLst>
                <a:gd name="adj" fmla="val 0"/>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endParaRPr sz="1050" dirty="0">
                <a:latin typeface="Roboto Condensed" panose="020B0604020202020204" charset="0"/>
                <a:ea typeface="Roboto Condensed" panose="020B0604020202020204" charset="0"/>
                <a:cs typeface="Roboto Condensed" panose="020B0604020202020204" charset="0"/>
                <a:sym typeface="Arvo"/>
              </a:endParaRPr>
            </a:p>
          </p:txBody>
        </p:sp>
      </p:grpSp>
      <p:sp>
        <p:nvSpPr>
          <p:cNvPr id="27" name="Pentágono 26"/>
          <p:cNvSpPr/>
          <p:nvPr/>
        </p:nvSpPr>
        <p:spPr>
          <a:xfrm>
            <a:off x="3183285" y="1412505"/>
            <a:ext cx="5118234" cy="785884"/>
          </a:xfrm>
          <a:prstGeom prst="homePlate">
            <a:avLst/>
          </a:prstGeom>
          <a:ln w="28575">
            <a:solidFill>
              <a:schemeClr val="accent6">
                <a:lumMod val="75000"/>
              </a:schemeClr>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lvl="0"/>
            <a:r>
              <a:rPr lang="es-ES" sz="1100" dirty="0"/>
              <a:t>Las políticas de apoyo financiero para las PYMES deben dirigirse especialmente a las empresas jóvenes con el propósito de contrarrestar las dificultades particulares </a:t>
            </a:r>
            <a:r>
              <a:rPr lang="es-ES" sz="1100" dirty="0" smtClean="0"/>
              <a:t>que enfrentan estas empresas en el acceso a recursos monetarios.</a:t>
            </a:r>
            <a:endParaRPr lang="es-ES" sz="1100" dirty="0"/>
          </a:p>
        </p:txBody>
      </p:sp>
    </p:spTree>
    <p:extLst>
      <p:ext uri="{BB962C8B-B14F-4D97-AF65-F5344CB8AC3E}">
        <p14:creationId xmlns:p14="http://schemas.microsoft.com/office/powerpoint/2010/main" val="294915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476639" y="3241772"/>
            <a:ext cx="6394475" cy="1159800"/>
          </a:xfrm>
        </p:spPr>
        <p:txBody>
          <a:bodyPr/>
          <a:lstStyle/>
          <a:p>
            <a:pPr>
              <a:lnSpc>
                <a:spcPct val="150000"/>
              </a:lnSpc>
            </a:pPr>
            <a:r>
              <a:rPr lang="es-EC" dirty="0"/>
              <a:t>CAPÍTULO </a:t>
            </a:r>
            <a:r>
              <a:rPr lang="es-EC" dirty="0" smtClean="0"/>
              <a:t>IV:</a:t>
            </a:r>
            <a:r>
              <a:rPr lang="es-EC" dirty="0"/>
              <a:t/>
            </a:r>
            <a:br>
              <a:rPr lang="es-EC" dirty="0"/>
            </a:br>
            <a:r>
              <a:rPr lang="es-EC" sz="2400" dirty="0" smtClean="0"/>
              <a:t>CONCLUSIONES Y RECOMENDACIONES</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39</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5767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363705093"/>
              </p:ext>
            </p:extLst>
          </p:nvPr>
        </p:nvGraphicFramePr>
        <p:xfrm>
          <a:off x="229456" y="1795019"/>
          <a:ext cx="4712415" cy="2583594"/>
        </p:xfrm>
        <a:graphic>
          <a:graphicData uri="http://schemas.openxmlformats.org/drawingml/2006/table">
            <a:tbl>
              <a:tblPr firstRow="1" bandRow="1">
                <a:tableStyleId>{F2DE63D5-997A-4646-A377-4702673A728D}</a:tableStyleId>
              </a:tblPr>
              <a:tblGrid>
                <a:gridCol w="1234343"/>
                <a:gridCol w="3478072"/>
              </a:tblGrid>
              <a:tr h="447682">
                <a:tc gridSpan="2">
                  <a:txBody>
                    <a:bodyPr/>
                    <a:lstStyle/>
                    <a:p>
                      <a:pPr algn="ctr"/>
                      <a:r>
                        <a:rPr lang="es-ES" sz="1200" dirty="0" smtClean="0">
                          <a:solidFill>
                            <a:schemeClr val="tx1"/>
                          </a:solidFill>
                          <a:latin typeface="Roboto Condensed" panose="020B0604020202020204" charset="0"/>
                          <a:ea typeface="Roboto Condensed" panose="020B0604020202020204" charset="0"/>
                          <a:cs typeface="Roboto Condensed" panose="020B0604020202020204" charset="0"/>
                        </a:rPr>
                        <a:t>CLASIFICACIÓN DE EMPRESAS POR SU TAMAÑO</a:t>
                      </a:r>
                      <a:endParaRPr lang="es-ES" sz="1200" b="1" dirty="0">
                        <a:solidFill>
                          <a:schemeClr val="tx1"/>
                        </a:solidFill>
                        <a:latin typeface="Roboto Condensed" panose="020B0604020202020204" charset="0"/>
                        <a:ea typeface="Roboto Condensed" panose="020B0604020202020204" charset="0"/>
                        <a:cs typeface="Roboto Condensed" panose="020B0604020202020204" charset="0"/>
                      </a:endParaRPr>
                    </a:p>
                  </a:txBody>
                  <a:tcPr anchor="ctr"/>
                </a:tc>
                <a:tc hMerge="1">
                  <a:txBody>
                    <a:bodyPr/>
                    <a:lstStyle/>
                    <a:p>
                      <a:endParaRPr lang="es-ES" dirty="0"/>
                    </a:p>
                  </a:txBody>
                  <a:tcPr/>
                </a:tc>
              </a:tr>
              <a:tr h="480101">
                <a:tc>
                  <a:txBody>
                    <a:bodyPr/>
                    <a:lstStyle/>
                    <a:p>
                      <a:pPr algn="l"/>
                      <a:r>
                        <a:rPr lang="es-ES" sz="1200" dirty="0" smtClean="0">
                          <a:latin typeface="Roboto Condensed" panose="020B0604020202020204" charset="0"/>
                          <a:ea typeface="Roboto Condensed" panose="020B0604020202020204" charset="0"/>
                          <a:cs typeface="Roboto Condensed" panose="020B0604020202020204" charset="0"/>
                        </a:rPr>
                        <a:t>Microempresas</a:t>
                      </a:r>
                      <a:endParaRPr lang="es-ES" sz="1200" dirty="0">
                        <a:latin typeface="Roboto Condensed" panose="020B0604020202020204" charset="0"/>
                        <a:ea typeface="Roboto Condensed" panose="020B0604020202020204" charset="0"/>
                        <a:cs typeface="Roboto Condensed" panose="020B0604020202020204" charset="0"/>
                      </a:endParaRPr>
                    </a:p>
                  </a:txBody>
                  <a:tcPr anchor="ctr"/>
                </a:tc>
                <a:tc>
                  <a:txBody>
                    <a:bodyPr/>
                    <a:lstStyle/>
                    <a:p>
                      <a:pPr algn="l"/>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Entre 1 a 9 trabajadores </a:t>
                      </a:r>
                      <a:r>
                        <a:rPr lang="es-ES" sz="1200" u="none" strike="noStrike" cap="none" dirty="0" err="1" smtClean="0">
                          <a:effectLst/>
                          <a:latin typeface="Roboto Condensed" panose="020B0604020202020204" charset="0"/>
                          <a:ea typeface="Roboto Condensed" panose="020B0604020202020204" charset="0"/>
                          <a:cs typeface="Roboto Condensed" panose="020B0604020202020204" charset="0"/>
                          <a:sym typeface="Arial"/>
                        </a:rPr>
                        <a:t>ó</a:t>
                      </a:r>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 Ingresos menores a $100.000,00</a:t>
                      </a:r>
                      <a:endParaRPr lang="es-ES" sz="1200" b="0" dirty="0">
                        <a:latin typeface="Roboto Condensed" panose="020B0604020202020204" charset="0"/>
                        <a:ea typeface="Roboto Condensed" panose="020B0604020202020204" charset="0"/>
                        <a:cs typeface="Roboto Condensed" panose="020B0604020202020204" charset="0"/>
                      </a:endParaRPr>
                    </a:p>
                  </a:txBody>
                  <a:tcPr anchor="ctr"/>
                </a:tc>
              </a:tr>
              <a:tr h="551937">
                <a:tc>
                  <a:txBody>
                    <a:bodyPr/>
                    <a:lstStyle/>
                    <a:p>
                      <a:pPr algn="l"/>
                      <a:r>
                        <a:rPr lang="es-ES" sz="1200" dirty="0" smtClean="0">
                          <a:latin typeface="Roboto Condensed" panose="020B0604020202020204" charset="0"/>
                          <a:ea typeface="Roboto Condensed" panose="020B0604020202020204" charset="0"/>
                          <a:cs typeface="Roboto Condensed" panose="020B0604020202020204" charset="0"/>
                        </a:rPr>
                        <a:t>Pequeña empresa</a:t>
                      </a:r>
                      <a:endParaRPr lang="es-ES" sz="1200" dirty="0">
                        <a:latin typeface="Roboto Condensed" panose="020B0604020202020204" charset="0"/>
                        <a:ea typeface="Roboto Condensed" panose="020B0604020202020204" charset="0"/>
                        <a:cs typeface="Roboto Condensed" panose="020B0604020202020204" charset="0"/>
                      </a:endParaRPr>
                    </a:p>
                  </a:txBody>
                  <a:tcPr anchor="ctr"/>
                </a:tc>
                <a:tc>
                  <a:txBody>
                    <a:bodyPr/>
                    <a:lstStyle/>
                    <a:p>
                      <a:pPr algn="l"/>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Entre 10 a 49 trabajadores </a:t>
                      </a:r>
                      <a:r>
                        <a:rPr lang="es-ES" sz="1200" u="none" strike="noStrike" cap="none" dirty="0" err="1" smtClean="0">
                          <a:effectLst/>
                          <a:latin typeface="Roboto Condensed" panose="020B0604020202020204" charset="0"/>
                          <a:ea typeface="Roboto Condensed" panose="020B0604020202020204" charset="0"/>
                          <a:cs typeface="Roboto Condensed" panose="020B0604020202020204" charset="0"/>
                          <a:sym typeface="Arial"/>
                        </a:rPr>
                        <a:t>ó</a:t>
                      </a:r>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 Ingresos entre $100.001,00 y $1'000.000,00</a:t>
                      </a:r>
                      <a:endParaRPr lang="es-ES" sz="1200" b="0" dirty="0">
                        <a:latin typeface="Roboto Condensed" panose="020B0604020202020204" charset="0"/>
                        <a:ea typeface="Roboto Condensed" panose="020B0604020202020204" charset="0"/>
                        <a:cs typeface="Roboto Condensed" panose="020B0604020202020204" charset="0"/>
                      </a:endParaRPr>
                    </a:p>
                  </a:txBody>
                  <a:tcPr anchor="ctr"/>
                </a:tc>
              </a:tr>
              <a:tr h="551937">
                <a:tc>
                  <a:txBody>
                    <a:bodyPr/>
                    <a:lstStyle/>
                    <a:p>
                      <a:pPr algn="l"/>
                      <a:r>
                        <a:rPr lang="es-ES" sz="1200" dirty="0" smtClean="0">
                          <a:latin typeface="Roboto Condensed" panose="020B0604020202020204" charset="0"/>
                          <a:ea typeface="Roboto Condensed" panose="020B0604020202020204" charset="0"/>
                          <a:cs typeface="Roboto Condensed" panose="020B0604020202020204" charset="0"/>
                        </a:rPr>
                        <a:t>Mediana empresa</a:t>
                      </a:r>
                      <a:endParaRPr lang="es-ES" sz="1200" dirty="0">
                        <a:latin typeface="Roboto Condensed" panose="020B0604020202020204" charset="0"/>
                        <a:ea typeface="Roboto Condensed" panose="020B0604020202020204" charset="0"/>
                        <a:cs typeface="Roboto Condensed" panose="020B0604020202020204" charset="0"/>
                      </a:endParaRPr>
                    </a:p>
                  </a:txBody>
                  <a:tcPr anchor="ctr"/>
                </a:tc>
                <a:tc>
                  <a:txBody>
                    <a:bodyPr/>
                    <a:lstStyle/>
                    <a:p>
                      <a:pPr algn="l"/>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Entre 50 a 199 trabajadores </a:t>
                      </a:r>
                      <a:r>
                        <a:rPr lang="es-ES" sz="1200" u="none" strike="noStrike" cap="none" dirty="0" err="1" smtClean="0">
                          <a:effectLst/>
                          <a:latin typeface="Roboto Condensed" panose="020B0604020202020204" charset="0"/>
                          <a:ea typeface="Roboto Condensed" panose="020B0604020202020204" charset="0"/>
                          <a:cs typeface="Roboto Condensed" panose="020B0604020202020204" charset="0"/>
                          <a:sym typeface="Arial"/>
                        </a:rPr>
                        <a:t>ó</a:t>
                      </a:r>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 Ingresos entre $1'000.001,00 y $5'000.000,00</a:t>
                      </a:r>
                      <a:endParaRPr lang="es-ES" sz="1200" b="0" dirty="0">
                        <a:latin typeface="Roboto Condensed" panose="020B0604020202020204" charset="0"/>
                        <a:ea typeface="Roboto Condensed" panose="020B0604020202020204" charset="0"/>
                        <a:cs typeface="Roboto Condensed" panose="020B0604020202020204" charset="0"/>
                      </a:endParaRPr>
                    </a:p>
                  </a:txBody>
                  <a:tcPr anchor="ctr"/>
                </a:tc>
              </a:tr>
              <a:tr h="551937">
                <a:tc>
                  <a:txBody>
                    <a:bodyPr/>
                    <a:lstStyle/>
                    <a:p>
                      <a:pPr algn="l"/>
                      <a:r>
                        <a:rPr lang="es-ES" sz="1200" dirty="0" smtClean="0">
                          <a:latin typeface="Roboto Condensed" panose="020B0604020202020204" charset="0"/>
                          <a:ea typeface="Roboto Condensed" panose="020B0604020202020204" charset="0"/>
                          <a:cs typeface="Roboto Condensed" panose="020B0604020202020204" charset="0"/>
                        </a:rPr>
                        <a:t>Empresa grande</a:t>
                      </a:r>
                      <a:endParaRPr lang="es-ES" sz="1200" dirty="0">
                        <a:latin typeface="Roboto Condensed" panose="020B0604020202020204" charset="0"/>
                        <a:ea typeface="Roboto Condensed" panose="020B0604020202020204" charset="0"/>
                        <a:cs typeface="Roboto Condensed" panose="020B0604020202020204" charset="0"/>
                      </a:endParaRPr>
                    </a:p>
                  </a:txBody>
                  <a:tcPr anchor="ctr"/>
                </a:tc>
                <a:tc>
                  <a:txBody>
                    <a:bodyPr/>
                    <a:lstStyle/>
                    <a:p>
                      <a:pPr algn="l"/>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Más de 200 trabajadores </a:t>
                      </a:r>
                      <a:r>
                        <a:rPr lang="es-ES" sz="1200" u="none" strike="noStrike" cap="none" dirty="0" err="1" smtClean="0">
                          <a:effectLst/>
                          <a:latin typeface="Roboto Condensed" panose="020B0604020202020204" charset="0"/>
                          <a:ea typeface="Roboto Condensed" panose="020B0604020202020204" charset="0"/>
                          <a:cs typeface="Roboto Condensed" panose="020B0604020202020204" charset="0"/>
                          <a:sym typeface="Arial"/>
                        </a:rPr>
                        <a:t>ó</a:t>
                      </a:r>
                      <a:r>
                        <a:rPr lang="es-ES" sz="1200" u="none" strike="noStrike" cap="none" dirty="0" smtClean="0">
                          <a:effectLst/>
                          <a:latin typeface="Roboto Condensed" panose="020B0604020202020204" charset="0"/>
                          <a:ea typeface="Roboto Condensed" panose="020B0604020202020204" charset="0"/>
                          <a:cs typeface="Roboto Condensed" panose="020B0604020202020204" charset="0"/>
                          <a:sym typeface="Arial"/>
                        </a:rPr>
                        <a:t> Ingresos superiores a los $5'000.001,00</a:t>
                      </a:r>
                      <a:endParaRPr lang="es-ES" sz="1200" b="0" dirty="0">
                        <a:latin typeface="Roboto Condensed" panose="020B0604020202020204" charset="0"/>
                        <a:ea typeface="Roboto Condensed" panose="020B0604020202020204" charset="0"/>
                        <a:cs typeface="Roboto Condensed" panose="020B0604020202020204" charset="0"/>
                      </a:endParaRPr>
                    </a:p>
                  </a:txBody>
                  <a:tcPr anchor="ctr"/>
                </a:tc>
              </a:tr>
            </a:tbl>
          </a:graphicData>
        </a:graphic>
      </p:graphicFrame>
      <p:grpSp>
        <p:nvGrpSpPr>
          <p:cNvPr id="4" name="Grupo 3"/>
          <p:cNvGrpSpPr/>
          <p:nvPr/>
        </p:nvGrpSpPr>
        <p:grpSpPr>
          <a:xfrm>
            <a:off x="344797" y="717049"/>
            <a:ext cx="3733287" cy="635519"/>
            <a:chOff x="766793" y="1651009"/>
            <a:chExt cx="2902836" cy="635519"/>
          </a:xfrm>
        </p:grpSpPr>
        <p:grpSp>
          <p:nvGrpSpPr>
            <p:cNvPr id="5" name="Shape 401"/>
            <p:cNvGrpSpPr/>
            <p:nvPr/>
          </p:nvGrpSpPr>
          <p:grpSpPr>
            <a:xfrm>
              <a:off x="766793" y="1651009"/>
              <a:ext cx="2902836" cy="635519"/>
              <a:chOff x="-1535283" y="1287960"/>
              <a:chExt cx="11486579" cy="2067200"/>
            </a:xfrm>
          </p:grpSpPr>
          <p:sp>
            <p:nvSpPr>
              <p:cNvPr id="7" name="Shape 402"/>
              <p:cNvSpPr/>
              <p:nvPr/>
            </p:nvSpPr>
            <p:spPr>
              <a:xfrm>
                <a:off x="8699476" y="12879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700">
                  <a:solidFill>
                    <a:schemeClr val="tx1"/>
                  </a:solidFill>
                  <a:latin typeface="Arvo"/>
                  <a:ea typeface="Arvo"/>
                  <a:cs typeface="Arvo"/>
                  <a:sym typeface="Arvo"/>
                </a:endParaRPr>
              </a:p>
            </p:txBody>
          </p:sp>
          <p:sp>
            <p:nvSpPr>
              <p:cNvPr id="8" name="Shape 403"/>
              <p:cNvSpPr/>
              <p:nvPr/>
            </p:nvSpPr>
            <p:spPr>
              <a:xfrm rot="10800000" flipH="1">
                <a:off x="-308909" y="1697039"/>
                <a:ext cx="9030600" cy="1243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700">
                  <a:solidFill>
                    <a:schemeClr val="tx1"/>
                  </a:solidFill>
                  <a:latin typeface="Arvo"/>
                  <a:ea typeface="Arvo"/>
                  <a:cs typeface="Arvo"/>
                  <a:sym typeface="Arvo"/>
                </a:endParaRPr>
              </a:p>
            </p:txBody>
          </p:sp>
          <p:sp>
            <p:nvSpPr>
              <p:cNvPr id="9" name="Shape 404"/>
              <p:cNvSpPr/>
              <p:nvPr/>
            </p:nvSpPr>
            <p:spPr>
              <a:xfrm rot="10800000" flipH="1">
                <a:off x="8707496"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700">
                  <a:solidFill>
                    <a:schemeClr val="tx1"/>
                  </a:solidFill>
                  <a:latin typeface="Arvo"/>
                  <a:ea typeface="Arvo"/>
                  <a:cs typeface="Arvo"/>
                  <a:sym typeface="Arvo"/>
                </a:endParaRPr>
              </a:p>
            </p:txBody>
          </p:sp>
          <p:sp>
            <p:nvSpPr>
              <p:cNvPr id="10" name="Shape 405"/>
              <p:cNvSpPr/>
              <p:nvPr/>
            </p:nvSpPr>
            <p:spPr>
              <a:xfrm flipH="1">
                <a:off x="-1535283" y="1697043"/>
                <a:ext cx="1243800" cy="1243800"/>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700">
                  <a:solidFill>
                    <a:schemeClr val="tx1"/>
                  </a:solidFill>
                  <a:latin typeface="Arvo"/>
                  <a:ea typeface="Arvo"/>
                  <a:cs typeface="Arvo"/>
                  <a:sym typeface="Arvo"/>
                </a:endParaRPr>
              </a:p>
            </p:txBody>
          </p:sp>
          <p:sp>
            <p:nvSpPr>
              <p:cNvPr id="11" name="Shape 406"/>
              <p:cNvSpPr/>
              <p:nvPr/>
            </p:nvSpPr>
            <p:spPr>
              <a:xfrm rot="10800000">
                <a:off x="-1535278" y="2940860"/>
                <a:ext cx="1243800" cy="414300"/>
              </a:xfrm>
              <a:prstGeom prst="triangle">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700">
                  <a:solidFill>
                    <a:schemeClr val="tx1"/>
                  </a:solidFill>
                  <a:latin typeface="Arvo"/>
                  <a:ea typeface="Arvo"/>
                  <a:cs typeface="Arvo"/>
                  <a:sym typeface="Arvo"/>
                </a:endParaRPr>
              </a:p>
            </p:txBody>
          </p:sp>
        </p:grpSp>
        <p:sp>
          <p:nvSpPr>
            <p:cNvPr id="6" name="Shape 407"/>
            <p:cNvSpPr txBox="1">
              <a:spLocks/>
            </p:cNvSpPr>
            <p:nvPr/>
          </p:nvSpPr>
          <p:spPr>
            <a:xfrm>
              <a:off x="1029923" y="1784861"/>
              <a:ext cx="2290187" cy="374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1200" dirty="0" smtClean="0">
                  <a:solidFill>
                    <a:schemeClr val="tx1"/>
                  </a:solidFill>
                </a:rPr>
                <a:t>Según la Superintendencia de Compañías:</a:t>
              </a:r>
              <a:endParaRPr lang="es-EC" sz="1200" dirty="0">
                <a:solidFill>
                  <a:schemeClr val="tx1"/>
                </a:solidFill>
              </a:endParaRPr>
            </a:p>
          </p:txBody>
        </p:sp>
      </p:grpSp>
      <p:sp>
        <p:nvSpPr>
          <p:cNvPr id="20" name="Rectángulo redondeado 19"/>
          <p:cNvSpPr/>
          <p:nvPr/>
        </p:nvSpPr>
        <p:spPr>
          <a:xfrm>
            <a:off x="215759" y="2722652"/>
            <a:ext cx="4726112" cy="10993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 name="Grupo 11"/>
          <p:cNvGrpSpPr/>
          <p:nvPr/>
        </p:nvGrpSpPr>
        <p:grpSpPr>
          <a:xfrm>
            <a:off x="5568593" y="534256"/>
            <a:ext cx="3289485" cy="867889"/>
            <a:chOff x="766793" y="1651009"/>
            <a:chExt cx="2902836" cy="635519"/>
          </a:xfrm>
        </p:grpSpPr>
        <p:grpSp>
          <p:nvGrpSpPr>
            <p:cNvPr id="13" name="Shape 401"/>
            <p:cNvGrpSpPr/>
            <p:nvPr/>
          </p:nvGrpSpPr>
          <p:grpSpPr>
            <a:xfrm>
              <a:off x="766793" y="1651009"/>
              <a:ext cx="2902836" cy="635519"/>
              <a:chOff x="-1535283" y="1287960"/>
              <a:chExt cx="11486579" cy="2067200"/>
            </a:xfrm>
          </p:grpSpPr>
          <p:sp>
            <p:nvSpPr>
              <p:cNvPr id="15"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800">
                  <a:solidFill>
                    <a:schemeClr val="tx1"/>
                  </a:solidFill>
                  <a:latin typeface="Arvo"/>
                  <a:ea typeface="Arvo"/>
                  <a:cs typeface="Arvo"/>
                  <a:sym typeface="Arvo"/>
                </a:endParaRPr>
              </a:p>
            </p:txBody>
          </p:sp>
          <p:sp>
            <p:nvSpPr>
              <p:cNvPr id="16" name="Shape 403"/>
              <p:cNvSpPr/>
              <p:nvPr/>
            </p:nvSpPr>
            <p:spPr>
              <a:xfrm rot="10800000" flipH="1">
                <a:off x="-308909" y="1697039"/>
                <a:ext cx="9030600" cy="1243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800">
                  <a:solidFill>
                    <a:schemeClr val="tx1"/>
                  </a:solidFill>
                  <a:latin typeface="Arvo"/>
                  <a:ea typeface="Arvo"/>
                  <a:cs typeface="Arvo"/>
                  <a:sym typeface="Arvo"/>
                </a:endParaRPr>
              </a:p>
            </p:txBody>
          </p:sp>
          <p:sp>
            <p:nvSpPr>
              <p:cNvPr id="17"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800">
                  <a:solidFill>
                    <a:schemeClr val="tx1"/>
                  </a:solidFill>
                  <a:latin typeface="Arvo"/>
                  <a:ea typeface="Arvo"/>
                  <a:cs typeface="Arvo"/>
                  <a:sym typeface="Arvo"/>
                </a:endParaRPr>
              </a:p>
            </p:txBody>
          </p:sp>
          <p:sp>
            <p:nvSpPr>
              <p:cNvPr id="18"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800">
                  <a:solidFill>
                    <a:schemeClr val="tx1"/>
                  </a:solidFill>
                  <a:latin typeface="Arvo"/>
                  <a:ea typeface="Arvo"/>
                  <a:cs typeface="Arvo"/>
                  <a:sym typeface="Arvo"/>
                </a:endParaRPr>
              </a:p>
            </p:txBody>
          </p:sp>
          <p:sp>
            <p:nvSpPr>
              <p:cNvPr id="19"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800">
                  <a:solidFill>
                    <a:schemeClr val="tx1"/>
                  </a:solidFill>
                  <a:latin typeface="Arvo"/>
                  <a:ea typeface="Arvo"/>
                  <a:cs typeface="Arvo"/>
                  <a:sym typeface="Arvo"/>
                </a:endParaRPr>
              </a:p>
            </p:txBody>
          </p:sp>
        </p:grpSp>
        <p:sp>
          <p:nvSpPr>
            <p:cNvPr id="14" name="Shape 407"/>
            <p:cNvSpPr txBox="1">
              <a:spLocks/>
            </p:cNvSpPr>
            <p:nvPr/>
          </p:nvSpPr>
          <p:spPr>
            <a:xfrm>
              <a:off x="1029923" y="1784861"/>
              <a:ext cx="2290187" cy="374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1400" dirty="0" smtClean="0">
                  <a:solidFill>
                    <a:schemeClr val="tx1"/>
                  </a:solidFill>
                </a:rPr>
                <a:t>TEJIDO EMPRESARIAL ECUATORIANO</a:t>
              </a:r>
              <a:endParaRPr lang="es-EC" sz="1400" dirty="0">
                <a:solidFill>
                  <a:schemeClr val="tx1"/>
                </a:solidFill>
              </a:endParaRPr>
            </a:p>
          </p:txBody>
        </p:sp>
      </p:grpSp>
      <p:graphicFrame>
        <p:nvGraphicFramePr>
          <p:cNvPr id="22" name="Gráfico 21"/>
          <p:cNvGraphicFramePr>
            <a:graphicFrameLocks/>
          </p:cNvGraphicFramePr>
          <p:nvPr>
            <p:extLst>
              <p:ext uri="{D42A27DB-BD31-4B8C-83A1-F6EECF244321}">
                <p14:modId xmlns:p14="http://schemas.microsoft.com/office/powerpoint/2010/main" val="3177032210"/>
              </p:ext>
            </p:extLst>
          </p:nvPr>
        </p:nvGraphicFramePr>
        <p:xfrm>
          <a:off x="4768982" y="166363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1578938096"/>
              </p:ext>
            </p:extLst>
          </p:nvPr>
        </p:nvGraphicFramePr>
        <p:xfrm>
          <a:off x="4941871" y="1567825"/>
          <a:ext cx="429907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Flecha izquierda 23"/>
          <p:cNvSpPr/>
          <p:nvPr/>
        </p:nvSpPr>
        <p:spPr>
          <a:xfrm>
            <a:off x="6123276" y="2376660"/>
            <a:ext cx="692191" cy="396883"/>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210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22" grpId="0">
        <p:bldAsOne/>
      </p:bldGraphic>
      <p:bldGraphic spid="22" grpId="1">
        <p:bldAsOne/>
      </p:bldGraphic>
      <p:bldGraphic spid="23" grpId="0">
        <p:bldAsOne/>
      </p:bldGraphic>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71103" y="2112545"/>
            <a:ext cx="2612727" cy="1790700"/>
          </a:xfrm>
        </p:spPr>
        <p:txBody>
          <a:bodyPr/>
          <a:lstStyle/>
          <a:p>
            <a:pPr marL="101600" indent="0">
              <a:buNone/>
            </a:pPr>
            <a:r>
              <a:rPr lang="es-EC" sz="2400" b="1" dirty="0" smtClean="0"/>
              <a:t>La muestra final se compone de 17.082 empresas</a:t>
            </a:r>
            <a:endParaRPr lang="es-EC" sz="2400" b="1" dirty="0"/>
          </a:p>
        </p:txBody>
      </p:sp>
      <p:sp>
        <p:nvSpPr>
          <p:cNvPr id="3" name="Marcador de texto 2"/>
          <p:cNvSpPr>
            <a:spLocks noGrp="1"/>
          </p:cNvSpPr>
          <p:nvPr>
            <p:ph type="body" idx="2"/>
          </p:nvPr>
        </p:nvSpPr>
        <p:spPr>
          <a:xfrm>
            <a:off x="2983830" y="1883949"/>
            <a:ext cx="3073346" cy="2104588"/>
          </a:xfrm>
        </p:spPr>
        <p:txBody>
          <a:bodyPr/>
          <a:lstStyle/>
          <a:p>
            <a:pPr lvl="0"/>
            <a:r>
              <a:rPr lang="es-EC" sz="1300" dirty="0" smtClean="0"/>
              <a:t>La supervivencia de las empresas jóvenes es inferior a las empresas maduras.</a:t>
            </a:r>
            <a:endParaRPr lang="es-EC" sz="1300" dirty="0"/>
          </a:p>
          <a:p>
            <a:pPr lvl="0"/>
            <a:r>
              <a:rPr lang="es-EC" sz="1300" dirty="0" smtClean="0"/>
              <a:t>Las empresas jóvenes no utilizan eficientemente los recursos.</a:t>
            </a:r>
            <a:endParaRPr lang="es-EC" sz="1300" dirty="0"/>
          </a:p>
          <a:p>
            <a:pPr lvl="0"/>
            <a:r>
              <a:rPr lang="es-EC" sz="1300" dirty="0" smtClean="0"/>
              <a:t>Concentración de sectores.</a:t>
            </a:r>
          </a:p>
          <a:p>
            <a:r>
              <a:rPr lang="es-EC" sz="1300" dirty="0" smtClean="0"/>
              <a:t>Las empresas jóvenes mantienen mayores tasas de endeudamiento.</a:t>
            </a:r>
            <a:endParaRPr lang="es-EC" sz="1300" dirty="0"/>
          </a:p>
        </p:txBody>
      </p:sp>
      <p:sp>
        <p:nvSpPr>
          <p:cNvPr id="4" name="Marcador de número de diapositiva 3"/>
          <p:cNvSpPr>
            <a:spLocks noGrp="1"/>
          </p:cNvSpPr>
          <p:nvPr>
            <p:ph type="sldNum" idx="12"/>
          </p:nvPr>
        </p:nvSpPr>
        <p:spPr/>
        <p:txBody>
          <a:bodyPr/>
          <a:lstStyle/>
          <a:p>
            <a:pPr lvl="0"/>
            <a:fld id="{00000000-1234-1234-1234-123412341234}" type="slidenum">
              <a:rPr lang="es-EC" smtClean="0"/>
              <a:pPr lvl="0"/>
              <a:t>40</a:t>
            </a:fld>
            <a:endParaRPr lang="es-EC"/>
          </a:p>
        </p:txBody>
      </p:sp>
      <p:sp>
        <p:nvSpPr>
          <p:cNvPr id="10" name="Shape 584"/>
          <p:cNvSpPr/>
          <p:nvPr/>
        </p:nvSpPr>
        <p:spPr>
          <a:xfrm>
            <a:off x="280793" y="4558731"/>
            <a:ext cx="316408" cy="314571"/>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Rectángulo 10"/>
          <p:cNvSpPr/>
          <p:nvPr/>
        </p:nvSpPr>
        <p:spPr>
          <a:xfrm>
            <a:off x="248881" y="3474618"/>
            <a:ext cx="2734949" cy="345607"/>
          </a:xfrm>
          <a:prstGeom prst="rect">
            <a:avLst/>
          </a:prstGeom>
        </p:spPr>
        <p:txBody>
          <a:bodyPr wrap="square">
            <a:spAutoFit/>
          </a:bodyPr>
          <a:lstStyle/>
          <a:p>
            <a:pPr lvl="0">
              <a:lnSpc>
                <a:spcPct val="150000"/>
              </a:lnSpc>
            </a:pPr>
            <a:r>
              <a:rPr lang="es-EC" sz="1200" b="1" dirty="0" smtClean="0">
                <a:latin typeface="Arial" panose="020B0604020202020204" pitchFamily="34" charset="0"/>
                <a:ea typeface="Calibri" panose="020F0502020204030204" pitchFamily="34" charset="0"/>
              </a:rPr>
              <a:t>Despliegan 66.031 observaciones</a:t>
            </a:r>
            <a:endParaRPr lang="es-EC" sz="1000" dirty="0">
              <a:latin typeface="Courier New" panose="02070309020205020404" pitchFamily="49" charset="0"/>
              <a:ea typeface="Calibri" panose="020F0502020204030204" pitchFamily="34" charset="0"/>
            </a:endParaRPr>
          </a:p>
        </p:txBody>
      </p:sp>
      <p:sp>
        <p:nvSpPr>
          <p:cNvPr id="12" name="Título 6"/>
          <p:cNvSpPr>
            <a:spLocks noGrp="1"/>
          </p:cNvSpPr>
          <p:nvPr>
            <p:ph type="title"/>
          </p:nvPr>
        </p:nvSpPr>
        <p:spPr>
          <a:xfrm>
            <a:off x="798776" y="454568"/>
            <a:ext cx="5258400" cy="766200"/>
          </a:xfrm>
        </p:spPr>
        <p:txBody>
          <a:bodyPr/>
          <a:lstStyle/>
          <a:p>
            <a:r>
              <a:rPr lang="es-EC" dirty="0" smtClean="0"/>
              <a:t>SOBRE LA MUESTRA</a:t>
            </a:r>
            <a:endParaRPr lang="es-EC" dirty="0"/>
          </a:p>
        </p:txBody>
      </p:sp>
      <p:sp>
        <p:nvSpPr>
          <p:cNvPr id="13" name="Shape 584"/>
          <p:cNvSpPr/>
          <p:nvPr/>
        </p:nvSpPr>
        <p:spPr>
          <a:xfrm>
            <a:off x="415405" y="668941"/>
            <a:ext cx="316408" cy="314571"/>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284"/>
          <p:cNvSpPr txBox="1">
            <a:spLocks/>
          </p:cNvSpPr>
          <p:nvPr/>
        </p:nvSpPr>
        <p:spPr>
          <a:xfrm>
            <a:off x="5947696" y="1110325"/>
            <a:ext cx="3157704" cy="3448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rgbClr val="C7D3E6"/>
              </a:buClr>
              <a:buSzPts val="1800"/>
              <a:buFont typeface="Roboto Condensed Light"/>
              <a:buChar char="▻"/>
              <a:defRPr sz="1800" b="0" i="0" u="none" strike="noStrike" cap="none">
                <a:solidFill>
                  <a:srgbClr val="263248"/>
                </a:solidFill>
                <a:latin typeface="Roboto Condensed Light"/>
                <a:ea typeface="Roboto Condensed Light"/>
                <a:cs typeface="Roboto Condensed Light"/>
                <a:sym typeface="Roboto Condensed Light"/>
              </a:defRPr>
            </a:lvl9pPr>
          </a:lstStyle>
          <a:p>
            <a:pPr marL="0" indent="0">
              <a:buFont typeface="Roboto Condensed Light"/>
              <a:buNone/>
            </a:pPr>
            <a:r>
              <a:rPr lang="es-MX" b="1" dirty="0" smtClean="0"/>
              <a:t>Recomendaciones</a:t>
            </a:r>
          </a:p>
          <a:p>
            <a:pPr marL="285750" indent="-285750">
              <a:spcBef>
                <a:spcPts val="1000"/>
              </a:spcBef>
              <a:spcAft>
                <a:spcPts val="1000"/>
              </a:spcAft>
              <a:buFont typeface="Wingdings" panose="05000000000000000000" pitchFamily="2" charset="2"/>
              <a:buChar char="v"/>
            </a:pPr>
            <a:r>
              <a:rPr lang="es-MX" sz="1300" dirty="0" smtClean="0"/>
              <a:t>Orientar la política pública para generar ventajas competitivas a través de la capacitación.</a:t>
            </a:r>
          </a:p>
          <a:p>
            <a:pPr marL="285750" indent="-285750">
              <a:spcBef>
                <a:spcPts val="1000"/>
              </a:spcBef>
              <a:spcAft>
                <a:spcPts val="1000"/>
              </a:spcAft>
              <a:buFont typeface="Wingdings" panose="05000000000000000000" pitchFamily="2" charset="2"/>
              <a:buChar char="v"/>
            </a:pPr>
            <a:r>
              <a:rPr lang="es-MX" sz="1300" dirty="0"/>
              <a:t>Desarrollar proyectos para potenciar la </a:t>
            </a:r>
            <a:r>
              <a:rPr lang="es-MX" sz="1300" dirty="0" smtClean="0"/>
              <a:t>habilidad empresarial mediante uso adecuado de recursos.</a:t>
            </a:r>
            <a:endParaRPr lang="es-MX" sz="1300" dirty="0"/>
          </a:p>
          <a:p>
            <a:pPr marL="285750" indent="-285750">
              <a:spcBef>
                <a:spcPts val="1000"/>
              </a:spcBef>
              <a:spcAft>
                <a:spcPts val="1000"/>
              </a:spcAft>
              <a:buFont typeface="Wingdings" panose="05000000000000000000" pitchFamily="2" charset="2"/>
              <a:buChar char="v"/>
            </a:pPr>
            <a:r>
              <a:rPr lang="es-MX" sz="1300" dirty="0" smtClean="0"/>
              <a:t>Mecanismos dinamizadores para apoyar a los sectores económicos.</a:t>
            </a:r>
          </a:p>
          <a:p>
            <a:pPr marL="285750" indent="-285750">
              <a:spcBef>
                <a:spcPts val="1000"/>
              </a:spcBef>
              <a:spcAft>
                <a:spcPts val="1000"/>
              </a:spcAft>
              <a:buFont typeface="Wingdings" panose="05000000000000000000" pitchFamily="2" charset="2"/>
              <a:buChar char="v"/>
            </a:pPr>
            <a:r>
              <a:rPr lang="es-MX" sz="1300" dirty="0" smtClean="0"/>
              <a:t>Tasas preferenciales para empresas en crecimiento.</a:t>
            </a:r>
            <a:endParaRPr lang="es-MX" sz="1300" dirty="0"/>
          </a:p>
          <a:p>
            <a:pPr marL="285750" indent="-285750">
              <a:spcBef>
                <a:spcPts val="1000"/>
              </a:spcBef>
              <a:spcAft>
                <a:spcPts val="1000"/>
              </a:spcAft>
              <a:buFont typeface="Wingdings" panose="05000000000000000000" pitchFamily="2" charset="2"/>
              <a:buChar char="v"/>
            </a:pPr>
            <a:endParaRPr lang="es-MX" sz="1400" dirty="0"/>
          </a:p>
          <a:p>
            <a:pPr marL="0" indent="0">
              <a:spcBef>
                <a:spcPts val="1000"/>
              </a:spcBef>
              <a:spcAft>
                <a:spcPts val="1000"/>
              </a:spcAft>
              <a:buNone/>
            </a:pPr>
            <a:endParaRPr lang="es-MX" b="1" dirty="0" smtClean="0"/>
          </a:p>
          <a:p>
            <a:pPr marL="0" indent="0">
              <a:spcBef>
                <a:spcPts val="1000"/>
              </a:spcBef>
              <a:spcAft>
                <a:spcPts val="1000"/>
              </a:spcAft>
              <a:buNone/>
            </a:pPr>
            <a:endParaRPr lang="es-MX" b="1" dirty="0" smtClean="0"/>
          </a:p>
          <a:p>
            <a:pPr marL="285750" indent="-285750">
              <a:spcBef>
                <a:spcPts val="1000"/>
              </a:spcBef>
              <a:spcAft>
                <a:spcPts val="1000"/>
              </a:spcAft>
              <a:buFont typeface="Wingdings" panose="05000000000000000000" pitchFamily="2" charset="2"/>
              <a:buChar char="v"/>
            </a:pPr>
            <a:endParaRPr lang="es-MX" dirty="0" smtClean="0"/>
          </a:p>
        </p:txBody>
      </p:sp>
    </p:spTree>
    <p:extLst>
      <p:ext uri="{BB962C8B-B14F-4D97-AF65-F5344CB8AC3E}">
        <p14:creationId xmlns:p14="http://schemas.microsoft.com/office/powerpoint/2010/main" val="28296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74393" y="3164734"/>
            <a:ext cx="4094400" cy="1159800"/>
          </a:xfrm>
        </p:spPr>
        <p:txBody>
          <a:bodyPr/>
          <a:lstStyle/>
          <a:p>
            <a:r>
              <a:rPr lang="es-EC" dirty="0" smtClean="0"/>
              <a:t>PRINCIPALES APORTACIONES</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41</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4978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s-EC" sz="1600" dirty="0" smtClean="0"/>
              <a:t>LOS RESULTADOS OBTENIDOS HAN PERMITIDO ESTABLECER LAS SIGUIENTES APORTACIONES:</a:t>
            </a:r>
            <a:endParaRPr lang="es-EC" sz="1600" dirty="0"/>
          </a:p>
        </p:txBody>
      </p:sp>
      <p:sp>
        <p:nvSpPr>
          <p:cNvPr id="321" name="Shape 3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42</a:t>
            </a:fld>
            <a:endParaRPr/>
          </a:p>
        </p:txBody>
      </p:sp>
      <p:grpSp>
        <p:nvGrpSpPr>
          <p:cNvPr id="325" name="Shape 325"/>
          <p:cNvGrpSpPr/>
          <p:nvPr/>
        </p:nvGrpSpPr>
        <p:grpSpPr>
          <a:xfrm>
            <a:off x="263101" y="580106"/>
            <a:ext cx="407743" cy="391135"/>
            <a:chOff x="5233525" y="4954450"/>
            <a:chExt cx="538275" cy="516350"/>
          </a:xfrm>
        </p:grpSpPr>
        <p:sp>
          <p:nvSpPr>
            <p:cNvPr id="326" name="Shape 32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 name="Grupo 1"/>
          <p:cNvGrpSpPr/>
          <p:nvPr/>
        </p:nvGrpSpPr>
        <p:grpSpPr>
          <a:xfrm>
            <a:off x="569358" y="1455820"/>
            <a:ext cx="8071208" cy="2025345"/>
            <a:chOff x="569358" y="1455820"/>
            <a:chExt cx="7855992" cy="2025345"/>
          </a:xfrm>
        </p:grpSpPr>
        <p:sp>
          <p:nvSpPr>
            <p:cNvPr id="322" name="Shape 322"/>
            <p:cNvSpPr/>
            <p:nvPr/>
          </p:nvSpPr>
          <p:spPr>
            <a:xfrm>
              <a:off x="2345050" y="1455820"/>
              <a:ext cx="2114214" cy="2025345"/>
            </a:xfrm>
            <a:prstGeom prst="diamond">
              <a:avLst/>
            </a:prstGeom>
            <a:solidFill>
              <a:srgbClr val="C7D3E6"/>
            </a:solidFill>
            <a:ln w="38100" cap="flat" cmpd="sng">
              <a:solidFill>
                <a:srgbClr val="92A8C8"/>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263248"/>
                  </a:solidFill>
                  <a:latin typeface="Roboto Condensed"/>
                  <a:ea typeface="Roboto Condensed"/>
                  <a:cs typeface="Roboto Condensed"/>
                  <a:sym typeface="Roboto Condensed"/>
                </a:rPr>
                <a:t>Formulación de políticas públicas. </a:t>
              </a:r>
              <a:endParaRPr dirty="0">
                <a:solidFill>
                  <a:srgbClr val="263248"/>
                </a:solidFill>
                <a:latin typeface="Roboto Condensed"/>
                <a:ea typeface="Roboto Condensed"/>
                <a:cs typeface="Roboto Condensed"/>
                <a:sym typeface="Roboto Condensed"/>
              </a:endParaRPr>
            </a:p>
          </p:txBody>
        </p:sp>
        <p:sp>
          <p:nvSpPr>
            <p:cNvPr id="323" name="Shape 323"/>
            <p:cNvSpPr/>
            <p:nvPr/>
          </p:nvSpPr>
          <p:spPr>
            <a:xfrm>
              <a:off x="569358" y="1455820"/>
              <a:ext cx="2114214" cy="2025345"/>
            </a:xfrm>
            <a:prstGeom prst="diamond">
              <a:avLst/>
            </a:prstGeom>
            <a:noFill/>
            <a:ln w="76200" cap="flat" cmpd="sng">
              <a:solidFill>
                <a:srgbClr val="FF9800"/>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D26F00"/>
                  </a:solidFill>
                  <a:latin typeface="Roboto Condensed"/>
                  <a:ea typeface="Roboto Condensed"/>
                  <a:cs typeface="Roboto Condensed"/>
                  <a:sym typeface="Roboto Condensed"/>
                </a:rPr>
                <a:t>Cubrir el vacío existente en la literatura.</a:t>
              </a:r>
              <a:endParaRPr dirty="0">
                <a:solidFill>
                  <a:srgbClr val="D26F00"/>
                </a:solidFill>
                <a:latin typeface="Roboto Condensed"/>
                <a:ea typeface="Roboto Condensed"/>
                <a:cs typeface="Roboto Condensed"/>
                <a:sym typeface="Roboto Condensed"/>
              </a:endParaRPr>
            </a:p>
          </p:txBody>
        </p:sp>
        <p:sp>
          <p:nvSpPr>
            <p:cNvPr id="324" name="Shape 324"/>
            <p:cNvSpPr/>
            <p:nvPr/>
          </p:nvSpPr>
          <p:spPr>
            <a:xfrm>
              <a:off x="4147385" y="1455820"/>
              <a:ext cx="2353415" cy="2025345"/>
            </a:xfrm>
            <a:prstGeom prst="diamond">
              <a:avLst/>
            </a:prstGeom>
            <a:noFill/>
            <a:ln w="76200" cap="flat" cmpd="sng">
              <a:solidFill>
                <a:srgbClr val="FF9800"/>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D26F00"/>
                  </a:solidFill>
                  <a:latin typeface="Roboto Condensed"/>
                  <a:ea typeface="Roboto Condensed"/>
                  <a:cs typeface="Roboto Condensed"/>
                  <a:sym typeface="Roboto Condensed"/>
                </a:rPr>
                <a:t>Analizar un sector dinámico y representativo</a:t>
              </a:r>
              <a:endParaRPr dirty="0">
                <a:solidFill>
                  <a:srgbClr val="D26F00"/>
                </a:solidFill>
                <a:latin typeface="Roboto Condensed"/>
                <a:ea typeface="Roboto Condensed"/>
                <a:cs typeface="Roboto Condensed"/>
                <a:sym typeface="Roboto Condensed"/>
              </a:endParaRPr>
            </a:p>
          </p:txBody>
        </p:sp>
        <p:sp>
          <p:nvSpPr>
            <p:cNvPr id="22" name="Shape 322"/>
            <p:cNvSpPr/>
            <p:nvPr/>
          </p:nvSpPr>
          <p:spPr>
            <a:xfrm>
              <a:off x="6311136" y="1455820"/>
              <a:ext cx="2114214" cy="2025345"/>
            </a:xfrm>
            <a:prstGeom prst="diamond">
              <a:avLst/>
            </a:prstGeom>
            <a:solidFill>
              <a:srgbClr val="C7D3E6"/>
            </a:solidFill>
            <a:ln w="38100" cap="flat" cmpd="sng">
              <a:solidFill>
                <a:srgbClr val="92A8C8"/>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263248"/>
                  </a:solidFill>
                  <a:latin typeface="Roboto Condensed"/>
                  <a:ea typeface="Roboto Condensed"/>
                  <a:cs typeface="Roboto Condensed"/>
                  <a:sym typeface="Roboto Condensed"/>
                </a:rPr>
                <a:t>Utilizar un periodo de estudio amplio. </a:t>
              </a:r>
              <a:endParaRPr dirty="0">
                <a:solidFill>
                  <a:srgbClr val="263248"/>
                </a:solidFill>
                <a:latin typeface="Roboto Condensed"/>
                <a:ea typeface="Roboto Condensed"/>
                <a:cs typeface="Roboto Condensed"/>
                <a:sym typeface="Roboto Condensed"/>
              </a:endParaRPr>
            </a:p>
          </p:txBody>
        </p:sp>
      </p:grpSp>
      <p:grpSp>
        <p:nvGrpSpPr>
          <p:cNvPr id="3" name="Grupo 2"/>
          <p:cNvGrpSpPr/>
          <p:nvPr/>
        </p:nvGrpSpPr>
        <p:grpSpPr>
          <a:xfrm>
            <a:off x="1366637" y="2942492"/>
            <a:ext cx="6398382" cy="2025345"/>
            <a:chOff x="1389429" y="2926755"/>
            <a:chExt cx="6080300" cy="2025345"/>
          </a:xfrm>
        </p:grpSpPr>
        <p:sp>
          <p:nvSpPr>
            <p:cNvPr id="20" name="Shape 322"/>
            <p:cNvSpPr/>
            <p:nvPr/>
          </p:nvSpPr>
          <p:spPr>
            <a:xfrm>
              <a:off x="1389429" y="2926755"/>
              <a:ext cx="2114214" cy="2025345"/>
            </a:xfrm>
            <a:prstGeom prst="diamond">
              <a:avLst/>
            </a:prstGeom>
            <a:solidFill>
              <a:srgbClr val="C7D3E6"/>
            </a:solidFill>
            <a:ln w="38100" cap="flat" cmpd="sng">
              <a:solidFill>
                <a:srgbClr val="92A8C8"/>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263248"/>
                  </a:solidFill>
                  <a:latin typeface="Roboto Condensed"/>
                  <a:ea typeface="Roboto Condensed"/>
                  <a:cs typeface="Roboto Condensed"/>
                  <a:sym typeface="Roboto Condensed"/>
                </a:rPr>
                <a:t>Compendio de aportes teóricos.</a:t>
              </a:r>
              <a:endParaRPr dirty="0">
                <a:solidFill>
                  <a:srgbClr val="263248"/>
                </a:solidFill>
                <a:latin typeface="Roboto Condensed"/>
                <a:ea typeface="Roboto Condensed"/>
                <a:cs typeface="Roboto Condensed"/>
                <a:sym typeface="Roboto Condensed"/>
              </a:endParaRPr>
            </a:p>
          </p:txBody>
        </p:sp>
        <p:sp>
          <p:nvSpPr>
            <p:cNvPr id="23" name="Shape 324"/>
            <p:cNvSpPr/>
            <p:nvPr/>
          </p:nvSpPr>
          <p:spPr>
            <a:xfrm>
              <a:off x="3339305" y="2926755"/>
              <a:ext cx="2114214" cy="2025345"/>
            </a:xfrm>
            <a:prstGeom prst="diamond">
              <a:avLst/>
            </a:prstGeom>
            <a:noFill/>
            <a:ln w="76200" cap="flat" cmpd="sng">
              <a:solidFill>
                <a:srgbClr val="FF9800"/>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D26F00"/>
                  </a:solidFill>
                  <a:latin typeface="Roboto Condensed"/>
                  <a:ea typeface="Roboto Condensed"/>
                  <a:cs typeface="Roboto Condensed"/>
                  <a:sym typeface="Roboto Condensed"/>
                </a:rPr>
                <a:t>Utilizar modelos de crecimiento dinámicos.</a:t>
              </a:r>
              <a:endParaRPr dirty="0">
                <a:solidFill>
                  <a:srgbClr val="D26F00"/>
                </a:solidFill>
                <a:latin typeface="Roboto Condensed"/>
                <a:ea typeface="Roboto Condensed"/>
                <a:cs typeface="Roboto Condensed"/>
                <a:sym typeface="Roboto Condensed"/>
              </a:endParaRPr>
            </a:p>
          </p:txBody>
        </p:sp>
        <p:sp>
          <p:nvSpPr>
            <p:cNvPr id="24" name="Shape 322"/>
            <p:cNvSpPr/>
            <p:nvPr/>
          </p:nvSpPr>
          <p:spPr>
            <a:xfrm>
              <a:off x="5355515" y="2926755"/>
              <a:ext cx="2114214" cy="2025345"/>
            </a:xfrm>
            <a:prstGeom prst="diamond">
              <a:avLst/>
            </a:prstGeom>
            <a:solidFill>
              <a:srgbClr val="C7D3E6"/>
            </a:solidFill>
            <a:ln w="38100" cap="flat" cmpd="sng">
              <a:solidFill>
                <a:srgbClr val="92A8C8"/>
              </a:solidFill>
              <a:prstDash val="solid"/>
              <a:miter lim="8000"/>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263248"/>
                  </a:solidFill>
                  <a:latin typeface="Roboto Condensed"/>
                  <a:ea typeface="Roboto Condensed"/>
                  <a:cs typeface="Roboto Condensed"/>
                  <a:sym typeface="Roboto Condensed"/>
                </a:rPr>
                <a:t>Regresión cuantílica para datos de panel.</a:t>
              </a:r>
              <a:endParaRPr dirty="0">
                <a:solidFill>
                  <a:srgbClr val="263248"/>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35313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47283" y="3164734"/>
            <a:ext cx="6081654" cy="1159800"/>
          </a:xfrm>
        </p:spPr>
        <p:txBody>
          <a:bodyPr/>
          <a:lstStyle/>
          <a:p>
            <a:r>
              <a:rPr lang="es-EC" sz="2800" dirty="0" smtClean="0"/>
              <a:t>LIMITACIONES DE LA </a:t>
            </a:r>
            <a:br>
              <a:rPr lang="es-EC" sz="2800" dirty="0" smtClean="0"/>
            </a:br>
            <a:r>
              <a:rPr lang="es-EC" sz="2800" dirty="0" smtClean="0"/>
              <a:t>INVESTIGACIÓN</a:t>
            </a:r>
            <a:endParaRPr lang="es-EC" sz="2800"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43</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1159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s-EC" sz="1600" dirty="0" smtClean="0"/>
              <a:t>SE PRESENTAN LAS LIMITACIONES DURANTE EL DESARROLLO DE LA INVESTIGACIÓN:</a:t>
            </a:r>
            <a:endParaRPr lang="es-EC" sz="1600" dirty="0"/>
          </a:p>
        </p:txBody>
      </p:sp>
      <p:sp>
        <p:nvSpPr>
          <p:cNvPr id="419" name="Shape 4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44</a:t>
            </a:fld>
            <a:endParaRPr/>
          </a:p>
        </p:txBody>
      </p:sp>
      <p:grpSp>
        <p:nvGrpSpPr>
          <p:cNvPr id="420" name="Shape 420"/>
          <p:cNvGrpSpPr/>
          <p:nvPr/>
        </p:nvGrpSpPr>
        <p:grpSpPr>
          <a:xfrm rot="10800000">
            <a:off x="0" y="1314452"/>
            <a:ext cx="3260558" cy="864880"/>
            <a:chOff x="185742" y="1697030"/>
            <a:chExt cx="5165698" cy="1658130"/>
          </a:xfrm>
        </p:grpSpPr>
        <p:sp>
          <p:nvSpPr>
            <p:cNvPr id="421" name="Shape 421"/>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263248"/>
                  </a:solidFill>
                  <a:latin typeface="Roboto Condensed"/>
                  <a:ea typeface="Roboto Condensed"/>
                  <a:cs typeface="Roboto Condensed"/>
                  <a:sym typeface="Roboto Condensed"/>
                </a:rPr>
                <a:t>Enfocarse en un solo sector económico</a:t>
              </a:r>
              <a:endParaRPr dirty="0">
                <a:solidFill>
                  <a:srgbClr val="263248"/>
                </a:solidFill>
                <a:latin typeface="Roboto Condensed"/>
                <a:ea typeface="Roboto Condensed"/>
                <a:cs typeface="Roboto Condensed"/>
                <a:sym typeface="Roboto Condensed"/>
              </a:endParaRPr>
            </a:p>
          </p:txBody>
        </p:sp>
        <p:sp>
          <p:nvSpPr>
            <p:cNvPr id="422" name="Shape 422"/>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263248"/>
                </a:solidFill>
                <a:latin typeface="Roboto Condensed"/>
                <a:ea typeface="Roboto Condensed"/>
                <a:cs typeface="Roboto Condensed"/>
                <a:sym typeface="Roboto Condensed"/>
              </a:endParaRPr>
            </a:p>
          </p:txBody>
        </p:sp>
        <p:sp>
          <p:nvSpPr>
            <p:cNvPr id="423" name="Shape 423"/>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263248"/>
                </a:solidFill>
                <a:latin typeface="Roboto Condensed"/>
                <a:ea typeface="Roboto Condensed"/>
                <a:cs typeface="Roboto Condensed"/>
                <a:sym typeface="Roboto Condensed"/>
              </a:endParaRPr>
            </a:p>
          </p:txBody>
        </p:sp>
        <p:sp>
          <p:nvSpPr>
            <p:cNvPr id="424" name="Shape 424"/>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263248"/>
                </a:solidFill>
                <a:latin typeface="Roboto Condensed"/>
                <a:ea typeface="Roboto Condensed"/>
                <a:cs typeface="Roboto Condensed"/>
                <a:sym typeface="Roboto Condensed"/>
              </a:endParaRPr>
            </a:p>
          </p:txBody>
        </p:sp>
      </p:grpSp>
      <p:grpSp>
        <p:nvGrpSpPr>
          <p:cNvPr id="425" name="Shape 425"/>
          <p:cNvGrpSpPr/>
          <p:nvPr/>
        </p:nvGrpSpPr>
        <p:grpSpPr>
          <a:xfrm rot="10800000">
            <a:off x="916570" y="2140393"/>
            <a:ext cx="3469882" cy="1081542"/>
            <a:chOff x="1242542" y="2287301"/>
            <a:chExt cx="5165700" cy="1658132"/>
          </a:xfrm>
        </p:grpSpPr>
        <p:sp>
          <p:nvSpPr>
            <p:cNvPr id="426" name="Shape 426"/>
            <p:cNvSpPr/>
            <p:nvPr/>
          </p:nvSpPr>
          <p:spPr>
            <a:xfrm rot="10800000" flipH="1">
              <a:off x="2483111" y="2287301"/>
              <a:ext cx="2693401" cy="1243799"/>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263248"/>
                  </a:solidFill>
                  <a:latin typeface="Roboto Condensed"/>
                  <a:ea typeface="Roboto Condensed"/>
                  <a:cs typeface="Roboto Condensed"/>
                  <a:sym typeface="Roboto Condensed"/>
                </a:rPr>
                <a:t>Centrarse en el estudio de pymes</a:t>
              </a:r>
              <a:endParaRPr dirty="0">
                <a:solidFill>
                  <a:srgbClr val="263248"/>
                </a:solidFill>
                <a:latin typeface="Roboto Condensed"/>
                <a:ea typeface="Roboto Condensed"/>
                <a:cs typeface="Roboto Condensed"/>
                <a:sym typeface="Roboto Condensed"/>
              </a:endParaRPr>
            </a:p>
          </p:txBody>
        </p:sp>
        <p:sp>
          <p:nvSpPr>
            <p:cNvPr id="427" name="Shape 427"/>
            <p:cNvSpPr/>
            <p:nvPr/>
          </p:nvSpPr>
          <p:spPr>
            <a:xfrm rot="10800000" flipH="1">
              <a:off x="5164442" y="2287312"/>
              <a:ext cx="1243800" cy="1243799"/>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263248"/>
                </a:solidFill>
                <a:latin typeface="Roboto Condensed"/>
                <a:ea typeface="Roboto Condensed"/>
                <a:cs typeface="Roboto Condensed"/>
                <a:sym typeface="Roboto Condensed"/>
              </a:endParaRPr>
            </a:p>
          </p:txBody>
        </p:sp>
        <p:sp>
          <p:nvSpPr>
            <p:cNvPr id="428" name="Shape 428"/>
            <p:cNvSpPr/>
            <p:nvPr/>
          </p:nvSpPr>
          <p:spPr>
            <a:xfrm flipH="1">
              <a:off x="1242542" y="2287312"/>
              <a:ext cx="1243800" cy="1243799"/>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263248"/>
                </a:solidFill>
                <a:latin typeface="Roboto Condensed"/>
                <a:ea typeface="Roboto Condensed"/>
                <a:cs typeface="Roboto Condensed"/>
                <a:sym typeface="Roboto Condensed"/>
              </a:endParaRPr>
            </a:p>
          </p:txBody>
        </p:sp>
        <p:sp>
          <p:nvSpPr>
            <p:cNvPr id="429" name="Shape 429"/>
            <p:cNvSpPr/>
            <p:nvPr/>
          </p:nvSpPr>
          <p:spPr>
            <a:xfrm rot="10800000">
              <a:off x="1242546" y="3531134"/>
              <a:ext cx="1243800" cy="414299"/>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263248"/>
                </a:solidFill>
                <a:latin typeface="Roboto Condensed"/>
                <a:ea typeface="Roboto Condensed"/>
                <a:cs typeface="Roboto Condensed"/>
                <a:sym typeface="Roboto Condensed"/>
              </a:endParaRPr>
            </a:p>
          </p:txBody>
        </p:sp>
      </p:grpSp>
      <p:grpSp>
        <p:nvGrpSpPr>
          <p:cNvPr id="430" name="Shape 430"/>
          <p:cNvGrpSpPr/>
          <p:nvPr/>
        </p:nvGrpSpPr>
        <p:grpSpPr>
          <a:xfrm rot="10800000">
            <a:off x="3056017" y="2943085"/>
            <a:ext cx="3559859" cy="1081540"/>
            <a:chOff x="2437964" y="2158183"/>
            <a:chExt cx="5165698" cy="1658132"/>
          </a:xfrm>
        </p:grpSpPr>
        <p:sp>
          <p:nvSpPr>
            <p:cNvPr id="431" name="Shape 431"/>
            <p:cNvSpPr/>
            <p:nvPr/>
          </p:nvSpPr>
          <p:spPr>
            <a:xfrm rot="10800000" flipH="1">
              <a:off x="3678531" y="2158183"/>
              <a:ext cx="2693400" cy="1243798"/>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FFFF"/>
                  </a:solidFill>
                  <a:latin typeface="Roboto Condensed"/>
                  <a:ea typeface="Roboto Condensed"/>
                  <a:cs typeface="Roboto Condensed"/>
                  <a:sym typeface="Roboto Condensed"/>
                </a:rPr>
                <a:t>Limitar el empleo de variables explicadas</a:t>
              </a:r>
              <a:endParaRPr dirty="0">
                <a:solidFill>
                  <a:srgbClr val="FFFFFF"/>
                </a:solidFill>
                <a:latin typeface="Roboto Condensed"/>
                <a:ea typeface="Roboto Condensed"/>
                <a:cs typeface="Roboto Condensed"/>
                <a:sym typeface="Roboto Condensed"/>
              </a:endParaRPr>
            </a:p>
          </p:txBody>
        </p:sp>
        <p:sp>
          <p:nvSpPr>
            <p:cNvPr id="432" name="Shape 432"/>
            <p:cNvSpPr/>
            <p:nvPr/>
          </p:nvSpPr>
          <p:spPr>
            <a:xfrm rot="10800000" flipH="1">
              <a:off x="6359862" y="2158197"/>
              <a:ext cx="1243800" cy="1243798"/>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Roboto Condensed"/>
                <a:ea typeface="Roboto Condensed"/>
                <a:cs typeface="Roboto Condensed"/>
                <a:sym typeface="Roboto Condensed"/>
              </a:endParaRPr>
            </a:p>
          </p:txBody>
        </p:sp>
        <p:sp>
          <p:nvSpPr>
            <p:cNvPr id="433" name="Shape 433"/>
            <p:cNvSpPr/>
            <p:nvPr/>
          </p:nvSpPr>
          <p:spPr>
            <a:xfrm flipH="1">
              <a:off x="2437964" y="2158197"/>
              <a:ext cx="1243800" cy="1243798"/>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Roboto Condensed"/>
                <a:ea typeface="Roboto Condensed"/>
                <a:cs typeface="Roboto Condensed"/>
                <a:sym typeface="Roboto Condensed"/>
              </a:endParaRPr>
            </a:p>
          </p:txBody>
        </p:sp>
        <p:sp>
          <p:nvSpPr>
            <p:cNvPr id="434" name="Shape 434"/>
            <p:cNvSpPr/>
            <p:nvPr/>
          </p:nvSpPr>
          <p:spPr>
            <a:xfrm rot="10800000">
              <a:off x="2437970" y="3402015"/>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Roboto Condensed"/>
                <a:ea typeface="Roboto Condensed"/>
                <a:cs typeface="Roboto Condensed"/>
                <a:sym typeface="Roboto Condensed"/>
              </a:endParaRPr>
            </a:p>
          </p:txBody>
        </p:sp>
      </p:grpSp>
      <p:grpSp>
        <p:nvGrpSpPr>
          <p:cNvPr id="435" name="Shape 435"/>
          <p:cNvGrpSpPr/>
          <p:nvPr/>
        </p:nvGrpSpPr>
        <p:grpSpPr>
          <a:xfrm>
            <a:off x="270943" y="629920"/>
            <a:ext cx="392063" cy="291505"/>
            <a:chOff x="5247525" y="3007275"/>
            <a:chExt cx="517575" cy="384825"/>
          </a:xfrm>
        </p:grpSpPr>
        <p:sp>
          <p:nvSpPr>
            <p:cNvPr id="436"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 name="Shape 741"/>
          <p:cNvGrpSpPr/>
          <p:nvPr/>
        </p:nvGrpSpPr>
        <p:grpSpPr>
          <a:xfrm>
            <a:off x="1578090" y="3431199"/>
            <a:ext cx="897385" cy="616318"/>
            <a:chOff x="4604550" y="3714775"/>
            <a:chExt cx="439625" cy="319075"/>
          </a:xfrm>
        </p:grpSpPr>
        <p:sp>
          <p:nvSpPr>
            <p:cNvPr id="69"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43"/>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669"/>
          <p:cNvGrpSpPr/>
          <p:nvPr/>
        </p:nvGrpSpPr>
        <p:grpSpPr>
          <a:xfrm>
            <a:off x="239384" y="2334547"/>
            <a:ext cx="568279" cy="555170"/>
            <a:chOff x="3384375" y="2267500"/>
            <a:chExt cx="203375" cy="507825"/>
          </a:xfrm>
        </p:grpSpPr>
        <p:sp>
          <p:nvSpPr>
            <p:cNvPr id="72" name="Shape 670"/>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671"/>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 name="Shape 675"/>
          <p:cNvGrpSpPr/>
          <p:nvPr/>
        </p:nvGrpSpPr>
        <p:grpSpPr>
          <a:xfrm>
            <a:off x="760109" y="2336384"/>
            <a:ext cx="483194" cy="549842"/>
            <a:chOff x="4071800" y="2269925"/>
            <a:chExt cx="172925" cy="502950"/>
          </a:xfrm>
        </p:grpSpPr>
        <p:sp>
          <p:nvSpPr>
            <p:cNvPr id="75" name="Shape 67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67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678"/>
          <p:cNvSpPr/>
          <p:nvPr/>
        </p:nvSpPr>
        <p:spPr>
          <a:xfrm>
            <a:off x="4592744" y="2334547"/>
            <a:ext cx="568803" cy="608538"/>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586"/>
          <p:cNvSpPr/>
          <p:nvPr/>
        </p:nvSpPr>
        <p:spPr>
          <a:xfrm>
            <a:off x="7021633" y="3051972"/>
            <a:ext cx="701587" cy="56700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endParaRPr lang="es-EC" sz="2800" b="1" dirty="0"/>
          </a:p>
          <a:p>
            <a:pPr marL="0" lvl="0" indent="0" algn="ctr">
              <a:spcBef>
                <a:spcPts val="0"/>
              </a:spcBef>
              <a:spcAft>
                <a:spcPts val="0"/>
              </a:spcAft>
              <a:buNone/>
            </a:pPr>
            <a:endParaRPr lang="es-EC" sz="2800" b="1" dirty="0"/>
          </a:p>
          <a:p>
            <a:pPr marL="0" lvl="0" indent="0" algn="ctr">
              <a:spcBef>
                <a:spcPts val="0"/>
              </a:spcBef>
              <a:spcAft>
                <a:spcPts val="0"/>
              </a:spcAft>
              <a:buNone/>
            </a:pPr>
            <a:endParaRPr lang="es-EC" sz="2800" dirty="0"/>
          </a:p>
          <a:p>
            <a:pPr marL="0" lvl="0" indent="0" algn="ctr">
              <a:spcBef>
                <a:spcPts val="0"/>
              </a:spcBef>
              <a:spcAft>
                <a:spcPts val="0"/>
              </a:spcAft>
              <a:buNone/>
            </a:pPr>
            <a:r>
              <a:rPr lang="es-EC" sz="2800" dirty="0"/>
              <a:t>	       </a:t>
            </a:r>
            <a:r>
              <a:rPr lang="es-EC" sz="2800" b="1" dirty="0"/>
              <a:t>	</a:t>
            </a:r>
            <a:endParaRPr sz="3600" b="1" dirty="0"/>
          </a:p>
        </p:txBody>
      </p:sp>
      <p:grpSp>
        <p:nvGrpSpPr>
          <p:cNvPr id="3" name="Grupo 2"/>
          <p:cNvGrpSpPr/>
          <p:nvPr/>
        </p:nvGrpSpPr>
        <p:grpSpPr>
          <a:xfrm>
            <a:off x="5426275" y="3618973"/>
            <a:ext cx="3559859" cy="1081540"/>
            <a:chOff x="5426275" y="3618973"/>
            <a:chExt cx="3559859" cy="1081540"/>
          </a:xfrm>
        </p:grpSpPr>
        <p:grpSp>
          <p:nvGrpSpPr>
            <p:cNvPr id="2" name="Grupo 1"/>
            <p:cNvGrpSpPr/>
            <p:nvPr/>
          </p:nvGrpSpPr>
          <p:grpSpPr>
            <a:xfrm>
              <a:off x="5426275" y="3889219"/>
              <a:ext cx="3559859" cy="811294"/>
              <a:chOff x="5426275" y="3889219"/>
              <a:chExt cx="3559859" cy="811294"/>
            </a:xfrm>
          </p:grpSpPr>
          <p:sp>
            <p:nvSpPr>
              <p:cNvPr id="33" name="Shape 431"/>
              <p:cNvSpPr/>
              <p:nvPr/>
            </p:nvSpPr>
            <p:spPr>
              <a:xfrm flipH="1">
                <a:off x="6275103" y="3889228"/>
                <a:ext cx="1856114" cy="811285"/>
              </a:xfrm>
              <a:prstGeom prst="rect">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FFFF"/>
                    </a:solidFill>
                    <a:latin typeface="Roboto Condensed"/>
                    <a:ea typeface="Roboto Condensed"/>
                    <a:cs typeface="Roboto Condensed"/>
                    <a:sym typeface="Roboto Condensed"/>
                  </a:rPr>
                  <a:t>No utilizar modelos de estimación alternativos</a:t>
                </a:r>
                <a:endParaRPr dirty="0">
                  <a:solidFill>
                    <a:srgbClr val="FFFFFF"/>
                  </a:solidFill>
                  <a:latin typeface="Roboto Condensed"/>
                  <a:ea typeface="Roboto Condensed"/>
                  <a:cs typeface="Roboto Condensed"/>
                  <a:sym typeface="Roboto Condensed"/>
                </a:endParaRPr>
              </a:p>
            </p:txBody>
          </p:sp>
          <p:sp>
            <p:nvSpPr>
              <p:cNvPr id="34" name="Shape 432"/>
              <p:cNvSpPr/>
              <p:nvPr/>
            </p:nvSpPr>
            <p:spPr>
              <a:xfrm flipH="1">
                <a:off x="5426275" y="3889219"/>
                <a:ext cx="857145" cy="811285"/>
              </a:xfrm>
              <a:prstGeom prst="rtTriangle">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Roboto Condensed"/>
                  <a:ea typeface="Roboto Condensed"/>
                  <a:cs typeface="Roboto Condensed"/>
                  <a:sym typeface="Roboto Condensed"/>
                </a:endParaRPr>
              </a:p>
            </p:txBody>
          </p:sp>
          <p:sp>
            <p:nvSpPr>
              <p:cNvPr id="35" name="Shape 433"/>
              <p:cNvSpPr/>
              <p:nvPr/>
            </p:nvSpPr>
            <p:spPr>
              <a:xfrm rot="10800000" flipH="1">
                <a:off x="8128989" y="3889219"/>
                <a:ext cx="857145" cy="811285"/>
              </a:xfrm>
              <a:prstGeom prst="rtTriangle">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Roboto Condensed"/>
                  <a:ea typeface="Roboto Condensed"/>
                  <a:cs typeface="Roboto Condensed"/>
                  <a:sym typeface="Roboto Condensed"/>
                </a:endParaRPr>
              </a:p>
            </p:txBody>
          </p:sp>
        </p:grpSp>
        <p:sp>
          <p:nvSpPr>
            <p:cNvPr id="36" name="Shape 434"/>
            <p:cNvSpPr/>
            <p:nvPr/>
          </p:nvSpPr>
          <p:spPr>
            <a:xfrm>
              <a:off x="8128985" y="3618973"/>
              <a:ext cx="857145" cy="270233"/>
            </a:xfrm>
            <a:prstGeom prst="triangle">
              <a:avLst>
                <a:gd name="adj" fmla="val 0"/>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FFFFF"/>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45565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fill="hold"/>
                                        <p:tgtEl>
                                          <p:spTgt spid="420"/>
                                        </p:tgtEl>
                                        <p:attrNameLst>
                                          <p:attrName>ppt_x</p:attrName>
                                        </p:attrNameLst>
                                      </p:cBhvr>
                                      <p:tavLst>
                                        <p:tav tm="0">
                                          <p:val>
                                            <p:strVal val="#ppt_x"/>
                                          </p:val>
                                        </p:tav>
                                        <p:tav tm="100000">
                                          <p:val>
                                            <p:strVal val="#ppt_x"/>
                                          </p:val>
                                        </p:tav>
                                      </p:tavLst>
                                    </p:anim>
                                    <p:anim calcmode="lin" valueType="num">
                                      <p:cBhvr additive="base">
                                        <p:cTn id="8" dur="500" fill="hold"/>
                                        <p:tgtEl>
                                          <p:spTgt spid="4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5"/>
                                        </p:tgtEl>
                                        <p:attrNameLst>
                                          <p:attrName>style.visibility</p:attrName>
                                        </p:attrNameLst>
                                      </p:cBhvr>
                                      <p:to>
                                        <p:strVal val="visible"/>
                                      </p:to>
                                    </p:set>
                                    <p:anim calcmode="lin" valueType="num">
                                      <p:cBhvr additive="base">
                                        <p:cTn id="13" dur="500" fill="hold"/>
                                        <p:tgtEl>
                                          <p:spTgt spid="425"/>
                                        </p:tgtEl>
                                        <p:attrNameLst>
                                          <p:attrName>ppt_x</p:attrName>
                                        </p:attrNameLst>
                                      </p:cBhvr>
                                      <p:tavLst>
                                        <p:tav tm="0">
                                          <p:val>
                                            <p:strVal val="#ppt_x"/>
                                          </p:val>
                                        </p:tav>
                                        <p:tav tm="100000">
                                          <p:val>
                                            <p:strVal val="#ppt_x"/>
                                          </p:val>
                                        </p:tav>
                                      </p:tavLst>
                                    </p:anim>
                                    <p:anim calcmode="lin" valueType="num">
                                      <p:cBhvr additive="base">
                                        <p:cTn id="14" dur="500" fill="hold"/>
                                        <p:tgtEl>
                                          <p:spTgt spid="4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
                                        </p:tgtEl>
                                        <p:attrNameLst>
                                          <p:attrName>style.visibility</p:attrName>
                                        </p:attrNameLst>
                                      </p:cBhvr>
                                      <p:to>
                                        <p:strVal val="visible"/>
                                      </p:to>
                                    </p:set>
                                    <p:anim calcmode="lin" valueType="num">
                                      <p:cBhvr additive="base">
                                        <p:cTn id="19" dur="500" fill="hold"/>
                                        <p:tgtEl>
                                          <p:spTgt spid="430"/>
                                        </p:tgtEl>
                                        <p:attrNameLst>
                                          <p:attrName>ppt_x</p:attrName>
                                        </p:attrNameLst>
                                      </p:cBhvr>
                                      <p:tavLst>
                                        <p:tav tm="0">
                                          <p:val>
                                            <p:strVal val="#ppt_x"/>
                                          </p:val>
                                        </p:tav>
                                        <p:tav tm="100000">
                                          <p:val>
                                            <p:strVal val="#ppt_x"/>
                                          </p:val>
                                        </p:tav>
                                      </p:tavLst>
                                    </p:anim>
                                    <p:anim calcmode="lin" valueType="num">
                                      <p:cBhvr additive="base">
                                        <p:cTn id="20" dur="500" fill="hold"/>
                                        <p:tgtEl>
                                          <p:spTgt spid="4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39795" y="3164734"/>
            <a:ext cx="4094400" cy="1159800"/>
          </a:xfrm>
        </p:spPr>
        <p:txBody>
          <a:bodyPr/>
          <a:lstStyle/>
          <a:p>
            <a:r>
              <a:rPr lang="es-EC" dirty="0" smtClean="0"/>
              <a:t>FUTURAS LÍNEAS DE INVESTIGACIÓN</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45</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14873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814275" y="392575"/>
            <a:ext cx="5420948" cy="766200"/>
          </a:xfrm>
          <a:prstGeom prst="rect">
            <a:avLst/>
          </a:prstGeom>
        </p:spPr>
        <p:txBody>
          <a:bodyPr spcFirstLastPara="1" wrap="square" lIns="91425" tIns="91425" rIns="91425" bIns="91425" anchor="ctr" anchorCtr="0">
            <a:noAutofit/>
          </a:bodyPr>
          <a:lstStyle/>
          <a:p>
            <a:r>
              <a:rPr lang="es-EC" sz="1600" dirty="0" smtClean="0"/>
              <a:t>FUTURAS LÍNEAS DE INVESTIGACIÓN</a:t>
            </a:r>
            <a:endParaRPr lang="es-EC" sz="1600" dirty="0"/>
          </a:p>
        </p:txBody>
      </p:sp>
      <p:sp>
        <p:nvSpPr>
          <p:cNvPr id="419" name="Shape 4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46</a:t>
            </a:fld>
            <a:endParaRPr/>
          </a:p>
        </p:txBody>
      </p:sp>
      <p:grpSp>
        <p:nvGrpSpPr>
          <p:cNvPr id="435" name="Shape 435"/>
          <p:cNvGrpSpPr/>
          <p:nvPr/>
        </p:nvGrpSpPr>
        <p:grpSpPr>
          <a:xfrm>
            <a:off x="270943" y="629920"/>
            <a:ext cx="392063" cy="291505"/>
            <a:chOff x="5247525" y="3007275"/>
            <a:chExt cx="517575" cy="384825"/>
          </a:xfrm>
        </p:grpSpPr>
        <p:sp>
          <p:nvSpPr>
            <p:cNvPr id="436"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37" name="Imagen 3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2075" y="1816768"/>
            <a:ext cx="3110459" cy="2911643"/>
          </a:xfrm>
          <a:prstGeom prst="rect">
            <a:avLst/>
          </a:prstGeom>
        </p:spPr>
      </p:pic>
      <p:pic>
        <p:nvPicPr>
          <p:cNvPr id="38" name="Imagen 3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351652" y="1816768"/>
            <a:ext cx="2784453" cy="2819732"/>
          </a:xfrm>
          <a:prstGeom prst="rect">
            <a:avLst/>
          </a:prstGeom>
        </p:spPr>
      </p:pic>
      <p:sp>
        <p:nvSpPr>
          <p:cNvPr id="39" name="Shape 443"/>
          <p:cNvSpPr txBox="1">
            <a:spLocks/>
          </p:cNvSpPr>
          <p:nvPr/>
        </p:nvSpPr>
        <p:spPr>
          <a:xfrm>
            <a:off x="288710" y="2590498"/>
            <a:ext cx="2817458" cy="9032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400" dirty="0" smtClean="0"/>
              <a:t>Realizar un análisis comparativo entre los principales sectores económicos (manufacturero, comercial, servicios; entre otros).</a:t>
            </a:r>
            <a:endParaRPr lang="es-EC" sz="1400" dirty="0"/>
          </a:p>
        </p:txBody>
      </p:sp>
      <p:sp>
        <p:nvSpPr>
          <p:cNvPr id="40" name="Shape 443"/>
          <p:cNvSpPr txBox="1">
            <a:spLocks/>
          </p:cNvSpPr>
          <p:nvPr/>
        </p:nvSpPr>
        <p:spPr>
          <a:xfrm>
            <a:off x="3351652" y="2590498"/>
            <a:ext cx="2702812" cy="832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400" dirty="0" smtClean="0"/>
              <a:t>Considerar el empleo de variables alternativas de crecimiento, que permitan dar un enfoque más detallado y dinámico del crecimiento empresarial.</a:t>
            </a:r>
            <a:endParaRPr lang="es-EC" sz="1400" dirty="0"/>
          </a:p>
        </p:txBody>
      </p:sp>
      <p:pic>
        <p:nvPicPr>
          <p:cNvPr id="41" name="Imagen 40"/>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235223" y="1800726"/>
            <a:ext cx="2784453" cy="2819732"/>
          </a:xfrm>
          <a:prstGeom prst="rect">
            <a:avLst/>
          </a:prstGeom>
        </p:spPr>
      </p:pic>
      <p:sp>
        <p:nvSpPr>
          <p:cNvPr id="42" name="Shape 443"/>
          <p:cNvSpPr txBox="1">
            <a:spLocks/>
          </p:cNvSpPr>
          <p:nvPr/>
        </p:nvSpPr>
        <p:spPr>
          <a:xfrm>
            <a:off x="6235223" y="2574456"/>
            <a:ext cx="2702812" cy="832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400" dirty="0" smtClean="0"/>
              <a:t>Construir modelos de crecimiento empresarial en los que se priorice el empleo de variables financieras.</a:t>
            </a:r>
            <a:endParaRPr lang="es-EC" sz="1400" dirty="0"/>
          </a:p>
        </p:txBody>
      </p:sp>
    </p:spTree>
    <p:extLst>
      <p:ext uri="{BB962C8B-B14F-4D97-AF65-F5344CB8AC3E}">
        <p14:creationId xmlns:p14="http://schemas.microsoft.com/office/powerpoint/2010/main" val="420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47</a:t>
            </a:fld>
            <a:endParaRPr lang="es-EC"/>
          </a:p>
        </p:txBody>
      </p:sp>
      <p:pic>
        <p:nvPicPr>
          <p:cNvPr id="5" name="Imagen 4"/>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91467" y="1623316"/>
            <a:ext cx="3323018" cy="3637053"/>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93798" y="1623316"/>
            <a:ext cx="3225753" cy="3520183"/>
          </a:xfrm>
          <a:prstGeom prst="rect">
            <a:avLst/>
          </a:prstGeom>
        </p:spPr>
      </p:pic>
      <p:sp>
        <p:nvSpPr>
          <p:cNvPr id="10" name="Shape 443"/>
          <p:cNvSpPr txBox="1">
            <a:spLocks/>
          </p:cNvSpPr>
          <p:nvPr/>
        </p:nvSpPr>
        <p:spPr>
          <a:xfrm>
            <a:off x="1142954" y="2374927"/>
            <a:ext cx="2820044" cy="9032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400" dirty="0" smtClean="0"/>
              <a:t>Analizar el fenómeno del crecimiento empresarial, clasificando a las empresas por su actividad específica (subsectores) como:</a:t>
            </a:r>
          </a:p>
          <a:p>
            <a:pPr marL="285750" indent="-285750" algn="just"/>
            <a:r>
              <a:rPr lang="es-EC" sz="1400" dirty="0" smtClean="0"/>
              <a:t>Transporte</a:t>
            </a:r>
          </a:p>
          <a:p>
            <a:pPr marL="285750" indent="-285750" algn="just"/>
            <a:r>
              <a:rPr lang="es-EC" sz="1400" dirty="0" smtClean="0"/>
              <a:t>Construcción</a:t>
            </a:r>
          </a:p>
          <a:p>
            <a:pPr marL="285750" indent="-285750" algn="just"/>
            <a:r>
              <a:rPr lang="es-EC" sz="1400" dirty="0" smtClean="0"/>
              <a:t>Servicios financieros</a:t>
            </a:r>
            <a:endParaRPr lang="es-EC" sz="1400" dirty="0" smtClean="0"/>
          </a:p>
          <a:p>
            <a:pPr marL="0" indent="0" algn="just">
              <a:buNone/>
            </a:pPr>
            <a:endParaRPr lang="es-EC" sz="1400" dirty="0" smtClean="0"/>
          </a:p>
        </p:txBody>
      </p:sp>
      <p:sp>
        <p:nvSpPr>
          <p:cNvPr id="11" name="Shape 443"/>
          <p:cNvSpPr txBox="1">
            <a:spLocks/>
          </p:cNvSpPr>
          <p:nvPr/>
        </p:nvSpPr>
        <p:spPr>
          <a:xfrm>
            <a:off x="4955268" y="2446005"/>
            <a:ext cx="2702812" cy="832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just">
              <a:buNone/>
            </a:pPr>
            <a:r>
              <a:rPr lang="es-EC" sz="1400" dirty="0" smtClean="0"/>
              <a:t>Considerar el uso de las microempresas y de las grandes empresas, con la finalidad de obtener un panorama mas preciso y robusto sobre el crecimiento empresarial en el país.</a:t>
            </a:r>
            <a:endParaRPr lang="es-EC" sz="1400" dirty="0"/>
          </a:p>
        </p:txBody>
      </p:sp>
      <p:sp>
        <p:nvSpPr>
          <p:cNvPr id="12" name="Shape 418"/>
          <p:cNvSpPr txBox="1">
            <a:spLocks noGrp="1"/>
          </p:cNvSpPr>
          <p:nvPr>
            <p:ph type="title"/>
          </p:nvPr>
        </p:nvSpPr>
        <p:spPr>
          <a:prstGeom prst="rect">
            <a:avLst/>
          </a:prstGeom>
        </p:spPr>
        <p:txBody>
          <a:bodyPr spcFirstLastPara="1" wrap="square" lIns="91425" tIns="91425" rIns="91425" bIns="91425" anchor="ctr" anchorCtr="0">
            <a:noAutofit/>
          </a:bodyPr>
          <a:lstStyle/>
          <a:p>
            <a:r>
              <a:rPr lang="es-EC" sz="1600" dirty="0" smtClean="0"/>
              <a:t>FUTURAS LÍNEAS DE INVESTIGACIÓN</a:t>
            </a:r>
            <a:endParaRPr lang="es-EC" sz="1600" dirty="0"/>
          </a:p>
        </p:txBody>
      </p:sp>
      <p:grpSp>
        <p:nvGrpSpPr>
          <p:cNvPr id="13" name="Shape 435"/>
          <p:cNvGrpSpPr/>
          <p:nvPr/>
        </p:nvGrpSpPr>
        <p:grpSpPr>
          <a:xfrm>
            <a:off x="270943" y="629920"/>
            <a:ext cx="392063" cy="291505"/>
            <a:chOff x="5247525" y="3007275"/>
            <a:chExt cx="517575" cy="384825"/>
          </a:xfrm>
        </p:grpSpPr>
        <p:sp>
          <p:nvSpPr>
            <p:cNvPr id="14"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1568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a:xfrm>
            <a:off x="1564288" y="1530848"/>
            <a:ext cx="6132600" cy="989911"/>
          </a:xfrm>
        </p:spPr>
        <p:txBody>
          <a:bodyPr/>
          <a:lstStyle/>
          <a:p>
            <a:pPr marL="76200" indent="0" algn="ctr">
              <a:buNone/>
            </a:pPr>
            <a:r>
              <a:rPr lang="es-ES" sz="2600" i="1" dirty="0" smtClean="0">
                <a:latin typeface="Gabriola" panose="04040605051002020D02" pitchFamily="82" charset="0"/>
                <a:cs typeface="Andalus" panose="02020603050405020304" pitchFamily="18" charset="-78"/>
              </a:rPr>
              <a:t>“Nuestra recompensa se encuentra en el esfuerzo y no en el resultado. Un esfuerzo total es una victoria completa.”</a:t>
            </a:r>
          </a:p>
          <a:p>
            <a:pPr marL="76200" indent="0" algn="r">
              <a:buNone/>
            </a:pPr>
            <a:r>
              <a:rPr lang="es-ES" sz="2600" i="1" dirty="0" smtClean="0">
                <a:latin typeface="Gabriola" panose="04040605051002020D02" pitchFamily="82" charset="0"/>
                <a:cs typeface="Andalus" panose="02020603050405020304" pitchFamily="18" charset="-78"/>
              </a:rPr>
              <a:t>Mahatma Gandhi</a:t>
            </a:r>
            <a:endParaRPr lang="es-ES" sz="2600" dirty="0">
              <a:latin typeface="Gabriola" panose="04040605051002020D02" pitchFamily="82" charset="0"/>
              <a:cs typeface="Andalus" panose="02020603050405020304" pitchFamily="18" charset="-78"/>
            </a:endParaRPr>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48</a:t>
            </a:fld>
            <a:endParaRPr lang="es-ES"/>
          </a:p>
        </p:txBody>
      </p:sp>
      <p:sp>
        <p:nvSpPr>
          <p:cNvPr id="5" name="Marcador de texto 2"/>
          <p:cNvSpPr txBox="1">
            <a:spLocks/>
          </p:cNvSpPr>
          <p:nvPr/>
        </p:nvSpPr>
        <p:spPr>
          <a:xfrm>
            <a:off x="1485400" y="3274516"/>
            <a:ext cx="6132600" cy="98991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76200" indent="0" algn="ctr">
              <a:buFont typeface="Roboto Condensed Light"/>
              <a:buNone/>
            </a:pPr>
            <a:r>
              <a:rPr lang="es-ES" sz="2600" i="1" dirty="0" smtClean="0">
                <a:latin typeface="Gabriola" panose="04040605051002020D02" pitchFamily="82" charset="0"/>
                <a:cs typeface="Andalus" panose="02020603050405020304" pitchFamily="18" charset="-78"/>
              </a:rPr>
              <a:t>“Somos lo que hacemos día a día; de modo que la excelencia no es un acto, sino un hábito.”</a:t>
            </a:r>
          </a:p>
          <a:p>
            <a:pPr marL="76200" indent="0" algn="r">
              <a:buFont typeface="Roboto Condensed Light"/>
              <a:buNone/>
            </a:pPr>
            <a:r>
              <a:rPr lang="es-ES" sz="2600" dirty="0" smtClean="0">
                <a:latin typeface="Gabriola" panose="04040605051002020D02" pitchFamily="82" charset="0"/>
                <a:cs typeface="Andalus" panose="02020603050405020304" pitchFamily="18" charset="-78"/>
              </a:rPr>
              <a:t>Aristóteles</a:t>
            </a:r>
            <a:endParaRPr lang="es-ES" sz="2600" dirty="0">
              <a:latin typeface="Gabriola" panose="04040605051002020D02" pitchFamily="82" charset="0"/>
              <a:cs typeface="Andalus" panose="02020603050405020304" pitchFamily="18" charset="-78"/>
            </a:endParaRPr>
          </a:p>
        </p:txBody>
      </p:sp>
    </p:spTree>
    <p:extLst>
      <p:ext uri="{BB962C8B-B14F-4D97-AF65-F5344CB8AC3E}">
        <p14:creationId xmlns:p14="http://schemas.microsoft.com/office/powerpoint/2010/main" val="1722589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3074" name="Picture 2" descr="Resultado de imagen para imagenes de gradu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068" y="1347903"/>
            <a:ext cx="3300044" cy="23100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49</a:t>
            </a:fld>
            <a:endParaRPr/>
          </a:p>
        </p:txBody>
      </p:sp>
      <p:sp>
        <p:nvSpPr>
          <p:cNvPr id="503" name="Shape 503"/>
          <p:cNvSpPr txBox="1">
            <a:spLocks noGrp="1"/>
          </p:cNvSpPr>
          <p:nvPr>
            <p:ph type="ctrTitle" idx="4294967295"/>
          </p:nvPr>
        </p:nvSpPr>
        <p:spPr>
          <a:xfrm>
            <a:off x="740390" y="2343852"/>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9800"/>
                </a:solidFill>
              </a:rPr>
              <a:t>GRACIAS!</a:t>
            </a:r>
            <a:endParaRPr sz="6000" dirty="0">
              <a:solidFill>
                <a:srgbClr val="FF9800"/>
              </a:solidFill>
            </a:endParaRPr>
          </a:p>
        </p:txBody>
      </p:sp>
      <p:grpSp>
        <p:nvGrpSpPr>
          <p:cNvPr id="505" name="Shape 505"/>
          <p:cNvGrpSpPr/>
          <p:nvPr/>
        </p:nvGrpSpPr>
        <p:grpSpPr>
          <a:xfrm>
            <a:off x="597747" y="2075950"/>
            <a:ext cx="1197664" cy="1126777"/>
            <a:chOff x="5972700" y="2330200"/>
            <a:chExt cx="411625" cy="387275"/>
          </a:xfrm>
        </p:grpSpPr>
        <p:sp>
          <p:nvSpPr>
            <p:cNvPr id="506" name="Shape 50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a:t>
            </a:fld>
            <a:endParaRPr lang="es-EC"/>
          </a:p>
        </p:txBody>
      </p:sp>
      <p:sp>
        <p:nvSpPr>
          <p:cNvPr id="9" name="CuadroTexto 8"/>
          <p:cNvSpPr txBox="1"/>
          <p:nvPr/>
        </p:nvSpPr>
        <p:spPr>
          <a:xfrm>
            <a:off x="420355" y="1408584"/>
            <a:ext cx="2459346" cy="954107"/>
          </a:xfrm>
          <a:prstGeom prst="rect">
            <a:avLst/>
          </a:prstGeom>
          <a:noFill/>
        </p:spPr>
        <p:txBody>
          <a:bodyPr wrap="square" rtlCol="0">
            <a:spAutoFit/>
          </a:bodyPr>
          <a:lstStyle/>
          <a:p>
            <a:r>
              <a:rPr lang="es-EC" dirty="0" smtClean="0">
                <a:solidFill>
                  <a:srgbClr val="263248"/>
                </a:solidFill>
                <a:latin typeface="Roboto Condensed Light"/>
                <a:ea typeface="Roboto Condensed Light"/>
                <a:cs typeface="Roboto Condensed Light"/>
                <a:sym typeface="Roboto Condensed Light"/>
              </a:rPr>
              <a:t>La investigación pretender abordar aspectos relacionados al crecimiento del sector servicios.</a:t>
            </a:r>
            <a:endParaRPr lang="es-EC" dirty="0">
              <a:solidFill>
                <a:srgbClr val="263248"/>
              </a:solidFill>
              <a:latin typeface="Roboto Condensed Light"/>
              <a:ea typeface="Roboto Condensed Light"/>
              <a:cs typeface="Roboto Condensed Light"/>
              <a:sym typeface="Roboto Condensed Light"/>
            </a:endParaRPr>
          </a:p>
        </p:txBody>
      </p:sp>
      <p:sp>
        <p:nvSpPr>
          <p:cNvPr id="14" name="CuadroTexto 13"/>
          <p:cNvSpPr txBox="1"/>
          <p:nvPr/>
        </p:nvSpPr>
        <p:spPr>
          <a:xfrm>
            <a:off x="2259154" y="2459333"/>
            <a:ext cx="222584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C" sz="2400" b="1" dirty="0" smtClean="0">
                <a:solidFill>
                  <a:srgbClr val="263248"/>
                </a:solidFill>
                <a:latin typeface="Roboto Condensed Light"/>
                <a:ea typeface="Roboto Condensed Light"/>
                <a:cs typeface="Roboto Condensed Light"/>
                <a:sym typeface="Roboto Condensed Light"/>
              </a:rPr>
              <a:t>LEY DE GIBRAT</a:t>
            </a:r>
            <a:endParaRPr lang="es-EC" sz="2400" b="1" dirty="0">
              <a:solidFill>
                <a:srgbClr val="263248"/>
              </a:solidFill>
              <a:latin typeface="Roboto Condensed Light"/>
              <a:ea typeface="Roboto Condensed Light"/>
              <a:cs typeface="Roboto Condensed Light"/>
              <a:sym typeface="Roboto Condensed Light"/>
            </a:endParaRPr>
          </a:p>
        </p:txBody>
      </p:sp>
      <p:sp>
        <p:nvSpPr>
          <p:cNvPr id="19" name="CuadroTexto 18"/>
          <p:cNvSpPr txBox="1"/>
          <p:nvPr/>
        </p:nvSpPr>
        <p:spPr>
          <a:xfrm>
            <a:off x="6414273" y="2362691"/>
            <a:ext cx="2225841" cy="830997"/>
          </a:xfrm>
          <a:prstGeom prst="rect">
            <a:avLst/>
          </a:prstGeom>
          <a:noFill/>
        </p:spPr>
        <p:txBody>
          <a:bodyPr wrap="square" rtlCol="0">
            <a:spAutoFit/>
          </a:bodyPr>
          <a:lstStyle/>
          <a:p>
            <a:pPr algn="ctr"/>
            <a:r>
              <a:rPr lang="es-EC" sz="1600" dirty="0" smtClean="0">
                <a:solidFill>
                  <a:srgbClr val="263248"/>
                </a:solidFill>
                <a:latin typeface="Roboto Condensed Light"/>
                <a:ea typeface="Roboto Condensed Light"/>
                <a:cs typeface="Roboto Condensed Light"/>
                <a:sym typeface="Roboto Condensed Light"/>
              </a:rPr>
              <a:t>Todas las empresas tienen la misma probabilidad de crecer.</a:t>
            </a:r>
            <a:endParaRPr lang="es-EC" sz="1600" dirty="0">
              <a:solidFill>
                <a:srgbClr val="263248"/>
              </a:solidFill>
              <a:latin typeface="Roboto Condensed Light"/>
              <a:ea typeface="Roboto Condensed Light"/>
              <a:cs typeface="Roboto Condensed Light"/>
              <a:sym typeface="Roboto Condensed Light"/>
            </a:endParaRPr>
          </a:p>
        </p:txBody>
      </p:sp>
      <p:sp>
        <p:nvSpPr>
          <p:cNvPr id="20" name="Freeform 118">
            <a:extLst>
              <a:ext uri="{FF2B5EF4-FFF2-40B4-BE49-F238E27FC236}">
                <a16:creationId xmlns="" xmlns:a16="http://schemas.microsoft.com/office/drawing/2014/main" id="{A93FE26E-9FA1-4A61-9A4D-73E0DF6C43A7}"/>
              </a:ext>
            </a:extLst>
          </p:cNvPr>
          <p:cNvSpPr>
            <a:spLocks noChangeAspect="1" noEditPoints="1"/>
          </p:cNvSpPr>
          <p:nvPr/>
        </p:nvSpPr>
        <p:spPr bwMode="black">
          <a:xfrm>
            <a:off x="420354" y="2622295"/>
            <a:ext cx="695465" cy="481075"/>
          </a:xfrm>
          <a:custGeom>
            <a:avLst/>
            <a:gdLst>
              <a:gd name="T0" fmla="*/ 40 w 80"/>
              <a:gd name="T1" fmla="*/ 0 h 56"/>
              <a:gd name="T2" fmla="*/ 0 w 80"/>
              <a:gd name="T3" fmla="*/ 28 h 56"/>
              <a:gd name="T4" fmla="*/ 40 w 80"/>
              <a:gd name="T5" fmla="*/ 56 h 56"/>
              <a:gd name="T6" fmla="*/ 80 w 80"/>
              <a:gd name="T7" fmla="*/ 28 h 56"/>
              <a:gd name="T8" fmla="*/ 40 w 80"/>
              <a:gd name="T9" fmla="*/ 0 h 56"/>
              <a:gd name="T10" fmla="*/ 40 w 80"/>
              <a:gd name="T11" fmla="*/ 48 h 56"/>
              <a:gd name="T12" fmla="*/ 20 w 80"/>
              <a:gd name="T13" fmla="*/ 28 h 56"/>
              <a:gd name="T14" fmla="*/ 40 w 80"/>
              <a:gd name="T15" fmla="*/ 8 h 56"/>
              <a:gd name="T16" fmla="*/ 60 w 80"/>
              <a:gd name="T17" fmla="*/ 28 h 56"/>
              <a:gd name="T18" fmla="*/ 40 w 80"/>
              <a:gd name="T19" fmla="*/ 48 h 56"/>
              <a:gd name="T20" fmla="*/ 52 w 80"/>
              <a:gd name="T21" fmla="*/ 28 h 56"/>
              <a:gd name="T22" fmla="*/ 40 w 80"/>
              <a:gd name="T23" fmla="*/ 40 h 56"/>
              <a:gd name="T24" fmla="*/ 28 w 80"/>
              <a:gd name="T25" fmla="*/ 28 h 56"/>
              <a:gd name="T26" fmla="*/ 40 w 80"/>
              <a:gd name="T27" fmla="*/ 16 h 56"/>
              <a:gd name="T28" fmla="*/ 52 w 80"/>
              <a:gd name="T2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56">
                <a:moveTo>
                  <a:pt x="40" y="0"/>
                </a:moveTo>
                <a:cubicBezTo>
                  <a:pt x="15" y="0"/>
                  <a:pt x="0" y="28"/>
                  <a:pt x="0" y="28"/>
                </a:cubicBezTo>
                <a:cubicBezTo>
                  <a:pt x="0" y="28"/>
                  <a:pt x="15" y="56"/>
                  <a:pt x="40" y="56"/>
                </a:cubicBezTo>
                <a:cubicBezTo>
                  <a:pt x="65" y="56"/>
                  <a:pt x="80" y="28"/>
                  <a:pt x="80" y="28"/>
                </a:cubicBezTo>
                <a:cubicBezTo>
                  <a:pt x="80" y="28"/>
                  <a:pt x="65" y="0"/>
                  <a:pt x="40" y="0"/>
                </a:cubicBezTo>
                <a:close/>
                <a:moveTo>
                  <a:pt x="40" y="48"/>
                </a:moveTo>
                <a:cubicBezTo>
                  <a:pt x="29" y="48"/>
                  <a:pt x="20" y="39"/>
                  <a:pt x="20" y="28"/>
                </a:cubicBezTo>
                <a:cubicBezTo>
                  <a:pt x="20" y="17"/>
                  <a:pt x="29" y="8"/>
                  <a:pt x="40" y="8"/>
                </a:cubicBezTo>
                <a:cubicBezTo>
                  <a:pt x="51" y="8"/>
                  <a:pt x="60" y="17"/>
                  <a:pt x="60" y="28"/>
                </a:cubicBezTo>
                <a:cubicBezTo>
                  <a:pt x="60" y="39"/>
                  <a:pt x="51" y="48"/>
                  <a:pt x="40" y="48"/>
                </a:cubicBezTo>
                <a:close/>
                <a:moveTo>
                  <a:pt x="52" y="28"/>
                </a:moveTo>
                <a:cubicBezTo>
                  <a:pt x="52" y="35"/>
                  <a:pt x="46" y="40"/>
                  <a:pt x="40" y="40"/>
                </a:cubicBezTo>
                <a:cubicBezTo>
                  <a:pt x="33" y="40"/>
                  <a:pt x="28" y="35"/>
                  <a:pt x="28" y="28"/>
                </a:cubicBezTo>
                <a:cubicBezTo>
                  <a:pt x="28" y="22"/>
                  <a:pt x="33" y="16"/>
                  <a:pt x="40" y="16"/>
                </a:cubicBezTo>
                <a:cubicBezTo>
                  <a:pt x="46" y="16"/>
                  <a:pt x="52" y="22"/>
                  <a:pt x="52" y="28"/>
                </a:cubicBezTo>
              </a:path>
            </a:pathLst>
          </a:custGeom>
          <a:solidFill>
            <a:srgbClr val="FFC000"/>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2" name="Freeform 118">
            <a:extLst>
              <a:ext uri="{FF2B5EF4-FFF2-40B4-BE49-F238E27FC236}">
                <a16:creationId xmlns="" xmlns:a16="http://schemas.microsoft.com/office/drawing/2014/main" id="{A93FE26E-9FA1-4A61-9A4D-73E0DF6C43A7}"/>
              </a:ext>
            </a:extLst>
          </p:cNvPr>
          <p:cNvSpPr>
            <a:spLocks noChangeAspect="1" noEditPoints="1"/>
          </p:cNvSpPr>
          <p:nvPr/>
        </p:nvSpPr>
        <p:spPr bwMode="black">
          <a:xfrm>
            <a:off x="7179460" y="1408584"/>
            <a:ext cx="695465" cy="481075"/>
          </a:xfrm>
          <a:custGeom>
            <a:avLst/>
            <a:gdLst>
              <a:gd name="T0" fmla="*/ 40 w 80"/>
              <a:gd name="T1" fmla="*/ 0 h 56"/>
              <a:gd name="T2" fmla="*/ 0 w 80"/>
              <a:gd name="T3" fmla="*/ 28 h 56"/>
              <a:gd name="T4" fmla="*/ 40 w 80"/>
              <a:gd name="T5" fmla="*/ 56 h 56"/>
              <a:gd name="T6" fmla="*/ 80 w 80"/>
              <a:gd name="T7" fmla="*/ 28 h 56"/>
              <a:gd name="T8" fmla="*/ 40 w 80"/>
              <a:gd name="T9" fmla="*/ 0 h 56"/>
              <a:gd name="T10" fmla="*/ 40 w 80"/>
              <a:gd name="T11" fmla="*/ 48 h 56"/>
              <a:gd name="T12" fmla="*/ 20 w 80"/>
              <a:gd name="T13" fmla="*/ 28 h 56"/>
              <a:gd name="T14" fmla="*/ 40 w 80"/>
              <a:gd name="T15" fmla="*/ 8 h 56"/>
              <a:gd name="T16" fmla="*/ 60 w 80"/>
              <a:gd name="T17" fmla="*/ 28 h 56"/>
              <a:gd name="T18" fmla="*/ 40 w 80"/>
              <a:gd name="T19" fmla="*/ 48 h 56"/>
              <a:gd name="T20" fmla="*/ 52 w 80"/>
              <a:gd name="T21" fmla="*/ 28 h 56"/>
              <a:gd name="T22" fmla="*/ 40 w 80"/>
              <a:gd name="T23" fmla="*/ 40 h 56"/>
              <a:gd name="T24" fmla="*/ 28 w 80"/>
              <a:gd name="T25" fmla="*/ 28 h 56"/>
              <a:gd name="T26" fmla="*/ 40 w 80"/>
              <a:gd name="T27" fmla="*/ 16 h 56"/>
              <a:gd name="T28" fmla="*/ 52 w 80"/>
              <a:gd name="T2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56">
                <a:moveTo>
                  <a:pt x="40" y="0"/>
                </a:moveTo>
                <a:cubicBezTo>
                  <a:pt x="15" y="0"/>
                  <a:pt x="0" y="28"/>
                  <a:pt x="0" y="28"/>
                </a:cubicBezTo>
                <a:cubicBezTo>
                  <a:pt x="0" y="28"/>
                  <a:pt x="15" y="56"/>
                  <a:pt x="40" y="56"/>
                </a:cubicBezTo>
                <a:cubicBezTo>
                  <a:pt x="65" y="56"/>
                  <a:pt x="80" y="28"/>
                  <a:pt x="80" y="28"/>
                </a:cubicBezTo>
                <a:cubicBezTo>
                  <a:pt x="80" y="28"/>
                  <a:pt x="65" y="0"/>
                  <a:pt x="40" y="0"/>
                </a:cubicBezTo>
                <a:close/>
                <a:moveTo>
                  <a:pt x="40" y="48"/>
                </a:moveTo>
                <a:cubicBezTo>
                  <a:pt x="29" y="48"/>
                  <a:pt x="20" y="39"/>
                  <a:pt x="20" y="28"/>
                </a:cubicBezTo>
                <a:cubicBezTo>
                  <a:pt x="20" y="17"/>
                  <a:pt x="29" y="8"/>
                  <a:pt x="40" y="8"/>
                </a:cubicBezTo>
                <a:cubicBezTo>
                  <a:pt x="51" y="8"/>
                  <a:pt x="60" y="17"/>
                  <a:pt x="60" y="28"/>
                </a:cubicBezTo>
                <a:cubicBezTo>
                  <a:pt x="60" y="39"/>
                  <a:pt x="51" y="48"/>
                  <a:pt x="40" y="48"/>
                </a:cubicBezTo>
                <a:close/>
                <a:moveTo>
                  <a:pt x="52" y="28"/>
                </a:moveTo>
                <a:cubicBezTo>
                  <a:pt x="52" y="35"/>
                  <a:pt x="46" y="40"/>
                  <a:pt x="40" y="40"/>
                </a:cubicBezTo>
                <a:cubicBezTo>
                  <a:pt x="33" y="40"/>
                  <a:pt x="28" y="35"/>
                  <a:pt x="28" y="28"/>
                </a:cubicBezTo>
                <a:cubicBezTo>
                  <a:pt x="28" y="22"/>
                  <a:pt x="33" y="16"/>
                  <a:pt x="40" y="16"/>
                </a:cubicBezTo>
                <a:cubicBezTo>
                  <a:pt x="46" y="16"/>
                  <a:pt x="52" y="22"/>
                  <a:pt x="52" y="28"/>
                </a:cubicBezTo>
              </a:path>
            </a:pathLst>
          </a:custGeom>
          <a:solidFill>
            <a:srgbClr val="FFC000"/>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3" name="Shape 283"/>
          <p:cNvSpPr txBox="1">
            <a:spLocks/>
          </p:cNvSpPr>
          <p:nvPr/>
        </p:nvSpPr>
        <p:spPr>
          <a:xfrm>
            <a:off x="653859" y="400593"/>
            <a:ext cx="4119499"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lang="es-EC" dirty="0"/>
          </a:p>
        </p:txBody>
      </p:sp>
      <p:sp>
        <p:nvSpPr>
          <p:cNvPr id="2" name="Flecha curvada hacia abajo 1"/>
          <p:cNvSpPr/>
          <p:nvPr/>
        </p:nvSpPr>
        <p:spPr>
          <a:xfrm rot="2519366">
            <a:off x="3152734" y="1878455"/>
            <a:ext cx="612633" cy="3758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CuadroTexto 2"/>
          <p:cNvSpPr txBox="1"/>
          <p:nvPr/>
        </p:nvSpPr>
        <p:spPr>
          <a:xfrm>
            <a:off x="2051475" y="3103370"/>
            <a:ext cx="1191802" cy="317769"/>
          </a:xfrm>
          <a:prstGeom prst="rect">
            <a:avLst/>
          </a:prstGeom>
          <a:noFill/>
        </p:spPr>
        <p:txBody>
          <a:bodyPr wrap="square" rtlCol="0">
            <a:spAutoFit/>
          </a:bodyPr>
          <a:lstStyle/>
          <a:p>
            <a:r>
              <a:rPr lang="es-ES" b="1" dirty="0" smtClean="0">
                <a:latin typeface="Roboto Condensed" panose="020B0604020202020204" charset="0"/>
                <a:ea typeface="Roboto Condensed" panose="020B0604020202020204" charset="0"/>
                <a:cs typeface="Roboto Condensed" panose="020B0604020202020204" charset="0"/>
              </a:rPr>
              <a:t>PREDICE:</a:t>
            </a:r>
            <a:endParaRPr lang="es-ES" b="1" dirty="0">
              <a:latin typeface="Roboto Condensed" panose="020B0604020202020204" charset="0"/>
              <a:ea typeface="Roboto Condensed" panose="020B0604020202020204" charset="0"/>
              <a:cs typeface="Roboto Condensed" panose="020B0604020202020204" charset="0"/>
            </a:endParaRPr>
          </a:p>
        </p:txBody>
      </p:sp>
      <p:sp>
        <p:nvSpPr>
          <p:cNvPr id="24" name="CuadroTexto 23"/>
          <p:cNvSpPr txBox="1"/>
          <p:nvPr/>
        </p:nvSpPr>
        <p:spPr>
          <a:xfrm>
            <a:off x="3105643" y="3193688"/>
            <a:ext cx="2225841"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600" dirty="0" smtClean="0">
                <a:solidFill>
                  <a:srgbClr val="263248"/>
                </a:solidFill>
                <a:latin typeface="Roboto Condensed Light"/>
                <a:ea typeface="Roboto Condensed Light"/>
                <a:cs typeface="Roboto Condensed Light"/>
                <a:sym typeface="Roboto Condensed Light"/>
              </a:rPr>
              <a:t>El crecimiento de una empresa es independiente de su tamaño. </a:t>
            </a:r>
            <a:endParaRPr lang="es-EC" sz="1600" dirty="0">
              <a:solidFill>
                <a:srgbClr val="263248"/>
              </a:solidFill>
              <a:latin typeface="Roboto Condensed Light"/>
              <a:ea typeface="Roboto Condensed Light"/>
              <a:cs typeface="Roboto Condensed Light"/>
              <a:sym typeface="Roboto Condensed Light"/>
            </a:endParaRPr>
          </a:p>
        </p:txBody>
      </p:sp>
      <p:sp>
        <p:nvSpPr>
          <p:cNvPr id="25" name="Flecha a la derecha con bandas 24"/>
          <p:cNvSpPr/>
          <p:nvPr/>
        </p:nvSpPr>
        <p:spPr>
          <a:xfrm>
            <a:off x="5591191" y="2622295"/>
            <a:ext cx="693560" cy="481075"/>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grpSp>
        <p:nvGrpSpPr>
          <p:cNvPr id="26" name="Shape 741"/>
          <p:cNvGrpSpPr/>
          <p:nvPr/>
        </p:nvGrpSpPr>
        <p:grpSpPr>
          <a:xfrm>
            <a:off x="1142841" y="3732297"/>
            <a:ext cx="880013" cy="626070"/>
            <a:chOff x="4604550" y="3714775"/>
            <a:chExt cx="439625" cy="319075"/>
          </a:xfrm>
        </p:grpSpPr>
        <p:sp>
          <p:nvSpPr>
            <p:cNvPr id="27"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743"/>
            <p:cNvSpPr/>
            <p:nvPr/>
          </p:nvSpPr>
          <p:spPr>
            <a:xfrm>
              <a:off x="4647175" y="3825073"/>
              <a:ext cx="354400" cy="150327"/>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526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 grpId="0" animBg="1"/>
      <p:bldP spid="3" grpId="0"/>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endParaRPr lang="es-EC"/>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50</a:t>
            </a:fld>
            <a:endParaRPr lang="es-EC"/>
          </a:p>
        </p:txBody>
      </p:sp>
      <p:pic>
        <p:nvPicPr>
          <p:cNvPr id="1026"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chemeClr val="tx1">
              <a:alpha val="43000"/>
            </a:schemeClr>
          </a:solidFill>
          <a:effectLst>
            <a:outerShdw blurRad="50800" dist="50800" dir="5400000" algn="ctr" rotWithShape="0">
              <a:schemeClr val="accent2">
                <a:lumMod val="75000"/>
                <a:alpha val="47000"/>
              </a:schemeClr>
            </a:outerShdw>
          </a:effectLst>
        </p:spPr>
      </p:pic>
      <p:sp>
        <p:nvSpPr>
          <p:cNvPr id="57" name="Forma libre 56"/>
          <p:cNvSpPr/>
          <p:nvPr/>
        </p:nvSpPr>
        <p:spPr>
          <a:xfrm>
            <a:off x="1491916" y="0"/>
            <a:ext cx="7664116" cy="5149516"/>
          </a:xfrm>
          <a:custGeom>
            <a:avLst/>
            <a:gdLst>
              <a:gd name="connsiteX0" fmla="*/ 3982452 w 7664116"/>
              <a:gd name="connsiteY0" fmla="*/ 0 h 5149516"/>
              <a:gd name="connsiteX1" fmla="*/ 3982452 w 7664116"/>
              <a:gd name="connsiteY1" fmla="*/ 0 h 5149516"/>
              <a:gd name="connsiteX2" fmla="*/ 3970421 w 7664116"/>
              <a:gd name="connsiteY2" fmla="*/ 120316 h 5149516"/>
              <a:gd name="connsiteX3" fmla="*/ 3910263 w 7664116"/>
              <a:gd name="connsiteY3" fmla="*/ 204537 h 5149516"/>
              <a:gd name="connsiteX4" fmla="*/ 3862137 w 7664116"/>
              <a:gd name="connsiteY4" fmla="*/ 240632 h 5149516"/>
              <a:gd name="connsiteX5" fmla="*/ 3826042 w 7664116"/>
              <a:gd name="connsiteY5" fmla="*/ 252663 h 5149516"/>
              <a:gd name="connsiteX6" fmla="*/ 3814010 w 7664116"/>
              <a:gd name="connsiteY6" fmla="*/ 288758 h 5149516"/>
              <a:gd name="connsiteX7" fmla="*/ 3801979 w 7664116"/>
              <a:gd name="connsiteY7" fmla="*/ 372979 h 5149516"/>
              <a:gd name="connsiteX8" fmla="*/ 3693695 w 7664116"/>
              <a:gd name="connsiteY8" fmla="*/ 433137 h 5149516"/>
              <a:gd name="connsiteX9" fmla="*/ 3657600 w 7664116"/>
              <a:gd name="connsiteY9" fmla="*/ 445168 h 5149516"/>
              <a:gd name="connsiteX10" fmla="*/ 3621505 w 7664116"/>
              <a:gd name="connsiteY10" fmla="*/ 457200 h 5149516"/>
              <a:gd name="connsiteX11" fmla="*/ 3513221 w 7664116"/>
              <a:gd name="connsiteY11" fmla="*/ 481263 h 5149516"/>
              <a:gd name="connsiteX12" fmla="*/ 3525252 w 7664116"/>
              <a:gd name="connsiteY12" fmla="*/ 553453 h 5149516"/>
              <a:gd name="connsiteX13" fmla="*/ 3513221 w 7664116"/>
              <a:gd name="connsiteY13" fmla="*/ 637674 h 5149516"/>
              <a:gd name="connsiteX14" fmla="*/ 3489158 w 7664116"/>
              <a:gd name="connsiteY14" fmla="*/ 673768 h 5149516"/>
              <a:gd name="connsiteX15" fmla="*/ 3453063 w 7664116"/>
              <a:gd name="connsiteY15" fmla="*/ 709863 h 5149516"/>
              <a:gd name="connsiteX16" fmla="*/ 3272589 w 7664116"/>
              <a:gd name="connsiteY16" fmla="*/ 745958 h 5149516"/>
              <a:gd name="connsiteX17" fmla="*/ 3284621 w 7664116"/>
              <a:gd name="connsiteY17" fmla="*/ 878305 h 5149516"/>
              <a:gd name="connsiteX18" fmla="*/ 3272589 w 7664116"/>
              <a:gd name="connsiteY18" fmla="*/ 1010653 h 5149516"/>
              <a:gd name="connsiteX19" fmla="*/ 3200400 w 7664116"/>
              <a:gd name="connsiteY19" fmla="*/ 1046747 h 5149516"/>
              <a:gd name="connsiteX20" fmla="*/ 2887579 w 7664116"/>
              <a:gd name="connsiteY20" fmla="*/ 1058779 h 5149516"/>
              <a:gd name="connsiteX21" fmla="*/ 2863516 w 7664116"/>
              <a:gd name="connsiteY21" fmla="*/ 1094874 h 5149516"/>
              <a:gd name="connsiteX22" fmla="*/ 2887579 w 7664116"/>
              <a:gd name="connsiteY22" fmla="*/ 1323474 h 5149516"/>
              <a:gd name="connsiteX23" fmla="*/ 2875547 w 7664116"/>
              <a:gd name="connsiteY23" fmla="*/ 1407695 h 5149516"/>
              <a:gd name="connsiteX24" fmla="*/ 2839452 w 7664116"/>
              <a:gd name="connsiteY24" fmla="*/ 1419726 h 5149516"/>
              <a:gd name="connsiteX25" fmla="*/ 2731168 w 7664116"/>
              <a:gd name="connsiteY25" fmla="*/ 1431758 h 5149516"/>
              <a:gd name="connsiteX26" fmla="*/ 2671010 w 7664116"/>
              <a:gd name="connsiteY26" fmla="*/ 1588168 h 5149516"/>
              <a:gd name="connsiteX27" fmla="*/ 2646947 w 7664116"/>
              <a:gd name="connsiteY27" fmla="*/ 1612232 h 5149516"/>
              <a:gd name="connsiteX28" fmla="*/ 2550695 w 7664116"/>
              <a:gd name="connsiteY28" fmla="*/ 1636295 h 5149516"/>
              <a:gd name="connsiteX29" fmla="*/ 2370221 w 7664116"/>
              <a:gd name="connsiteY29" fmla="*/ 1624263 h 5149516"/>
              <a:gd name="connsiteX30" fmla="*/ 2334126 w 7664116"/>
              <a:gd name="connsiteY30" fmla="*/ 1636295 h 5149516"/>
              <a:gd name="connsiteX31" fmla="*/ 2310063 w 7664116"/>
              <a:gd name="connsiteY31" fmla="*/ 1672389 h 5149516"/>
              <a:gd name="connsiteX32" fmla="*/ 2298031 w 7664116"/>
              <a:gd name="connsiteY32" fmla="*/ 1708484 h 5149516"/>
              <a:gd name="connsiteX33" fmla="*/ 2249905 w 7664116"/>
              <a:gd name="connsiteY33" fmla="*/ 1961147 h 5149516"/>
              <a:gd name="connsiteX34" fmla="*/ 2141621 w 7664116"/>
              <a:gd name="connsiteY34" fmla="*/ 1973179 h 5149516"/>
              <a:gd name="connsiteX35" fmla="*/ 2069431 w 7664116"/>
              <a:gd name="connsiteY35" fmla="*/ 1997242 h 5149516"/>
              <a:gd name="connsiteX36" fmla="*/ 1985210 w 7664116"/>
              <a:gd name="connsiteY36" fmla="*/ 2021305 h 5149516"/>
              <a:gd name="connsiteX37" fmla="*/ 1864895 w 7664116"/>
              <a:gd name="connsiteY37" fmla="*/ 2141621 h 5149516"/>
              <a:gd name="connsiteX38" fmla="*/ 1840831 w 7664116"/>
              <a:gd name="connsiteY38" fmla="*/ 2177716 h 5149516"/>
              <a:gd name="connsiteX39" fmla="*/ 1828800 w 7664116"/>
              <a:gd name="connsiteY39" fmla="*/ 2442411 h 5149516"/>
              <a:gd name="connsiteX40" fmla="*/ 1756610 w 7664116"/>
              <a:gd name="connsiteY40" fmla="*/ 2526632 h 5149516"/>
              <a:gd name="connsiteX41" fmla="*/ 1708484 w 7664116"/>
              <a:gd name="connsiteY41" fmla="*/ 2598821 h 5149516"/>
              <a:gd name="connsiteX42" fmla="*/ 1720516 w 7664116"/>
              <a:gd name="connsiteY42" fmla="*/ 2634916 h 5149516"/>
              <a:gd name="connsiteX43" fmla="*/ 1756610 w 7664116"/>
              <a:gd name="connsiteY43" fmla="*/ 2671011 h 5149516"/>
              <a:gd name="connsiteX44" fmla="*/ 1744579 w 7664116"/>
              <a:gd name="connsiteY44" fmla="*/ 2707105 h 5149516"/>
              <a:gd name="connsiteX45" fmla="*/ 1720516 w 7664116"/>
              <a:gd name="connsiteY45" fmla="*/ 2755232 h 5149516"/>
              <a:gd name="connsiteX46" fmla="*/ 1708484 w 7664116"/>
              <a:gd name="connsiteY46" fmla="*/ 2803358 h 5149516"/>
              <a:gd name="connsiteX47" fmla="*/ 1696452 w 7664116"/>
              <a:gd name="connsiteY47" fmla="*/ 2839453 h 5149516"/>
              <a:gd name="connsiteX48" fmla="*/ 1684421 w 7664116"/>
              <a:gd name="connsiteY48" fmla="*/ 2923674 h 5149516"/>
              <a:gd name="connsiteX49" fmla="*/ 1612231 w 7664116"/>
              <a:gd name="connsiteY49" fmla="*/ 2971800 h 5149516"/>
              <a:gd name="connsiteX50" fmla="*/ 1503947 w 7664116"/>
              <a:gd name="connsiteY50" fmla="*/ 3007895 h 5149516"/>
              <a:gd name="connsiteX51" fmla="*/ 1455821 w 7664116"/>
              <a:gd name="connsiteY51" fmla="*/ 3031958 h 5149516"/>
              <a:gd name="connsiteX52" fmla="*/ 1347537 w 7664116"/>
              <a:gd name="connsiteY52" fmla="*/ 3056021 h 5149516"/>
              <a:gd name="connsiteX53" fmla="*/ 1323473 w 7664116"/>
              <a:gd name="connsiteY53" fmla="*/ 3080084 h 5149516"/>
              <a:gd name="connsiteX54" fmla="*/ 1371600 w 7664116"/>
              <a:gd name="connsiteY54" fmla="*/ 3152274 h 5149516"/>
              <a:gd name="connsiteX55" fmla="*/ 1419726 w 7664116"/>
              <a:gd name="connsiteY55" fmla="*/ 3224463 h 5149516"/>
              <a:gd name="connsiteX56" fmla="*/ 1443789 w 7664116"/>
              <a:gd name="connsiteY56" fmla="*/ 3272589 h 5149516"/>
              <a:gd name="connsiteX57" fmla="*/ 1407695 w 7664116"/>
              <a:gd name="connsiteY57" fmla="*/ 3404937 h 5149516"/>
              <a:gd name="connsiteX58" fmla="*/ 1383631 w 7664116"/>
              <a:gd name="connsiteY58" fmla="*/ 3429000 h 5149516"/>
              <a:gd name="connsiteX59" fmla="*/ 1359568 w 7664116"/>
              <a:gd name="connsiteY59" fmla="*/ 3525253 h 5149516"/>
              <a:gd name="connsiteX60" fmla="*/ 1335505 w 7664116"/>
              <a:gd name="connsiteY60" fmla="*/ 3561347 h 5149516"/>
              <a:gd name="connsiteX61" fmla="*/ 1323473 w 7664116"/>
              <a:gd name="connsiteY61" fmla="*/ 3597442 h 5149516"/>
              <a:gd name="connsiteX62" fmla="*/ 1251284 w 7664116"/>
              <a:gd name="connsiteY62" fmla="*/ 3645568 h 5149516"/>
              <a:gd name="connsiteX63" fmla="*/ 1203158 w 7664116"/>
              <a:gd name="connsiteY63" fmla="*/ 3705726 h 5149516"/>
              <a:gd name="connsiteX64" fmla="*/ 1215189 w 7664116"/>
              <a:gd name="connsiteY64" fmla="*/ 3838074 h 5149516"/>
              <a:gd name="connsiteX65" fmla="*/ 1227221 w 7664116"/>
              <a:gd name="connsiteY65" fmla="*/ 3874168 h 5149516"/>
              <a:gd name="connsiteX66" fmla="*/ 1215189 w 7664116"/>
              <a:gd name="connsiteY66" fmla="*/ 3970421 h 5149516"/>
              <a:gd name="connsiteX67" fmla="*/ 1203158 w 7664116"/>
              <a:gd name="connsiteY67" fmla="*/ 4006516 h 5149516"/>
              <a:gd name="connsiteX68" fmla="*/ 1130968 w 7664116"/>
              <a:gd name="connsiteY68" fmla="*/ 4030579 h 5149516"/>
              <a:gd name="connsiteX69" fmla="*/ 950495 w 7664116"/>
              <a:gd name="connsiteY69" fmla="*/ 4054642 h 5149516"/>
              <a:gd name="connsiteX70" fmla="*/ 926431 w 7664116"/>
              <a:gd name="connsiteY70" fmla="*/ 4090737 h 5149516"/>
              <a:gd name="connsiteX71" fmla="*/ 902368 w 7664116"/>
              <a:gd name="connsiteY71" fmla="*/ 4211053 h 5149516"/>
              <a:gd name="connsiteX72" fmla="*/ 890337 w 7664116"/>
              <a:gd name="connsiteY72" fmla="*/ 4271211 h 5149516"/>
              <a:gd name="connsiteX73" fmla="*/ 866273 w 7664116"/>
              <a:gd name="connsiteY73" fmla="*/ 4343400 h 5149516"/>
              <a:gd name="connsiteX74" fmla="*/ 866273 w 7664116"/>
              <a:gd name="connsiteY74" fmla="*/ 4475747 h 5149516"/>
              <a:gd name="connsiteX75" fmla="*/ 830179 w 7664116"/>
              <a:gd name="connsiteY75" fmla="*/ 4487779 h 5149516"/>
              <a:gd name="connsiteX76" fmla="*/ 770021 w 7664116"/>
              <a:gd name="connsiteY76" fmla="*/ 4499811 h 5149516"/>
              <a:gd name="connsiteX77" fmla="*/ 733926 w 7664116"/>
              <a:gd name="connsiteY77" fmla="*/ 4511842 h 5149516"/>
              <a:gd name="connsiteX78" fmla="*/ 685800 w 7664116"/>
              <a:gd name="connsiteY78" fmla="*/ 4523874 h 5149516"/>
              <a:gd name="connsiteX79" fmla="*/ 661737 w 7664116"/>
              <a:gd name="connsiteY79" fmla="*/ 4596063 h 5149516"/>
              <a:gd name="connsiteX80" fmla="*/ 649705 w 7664116"/>
              <a:gd name="connsiteY80" fmla="*/ 4692316 h 5149516"/>
              <a:gd name="connsiteX81" fmla="*/ 625642 w 7664116"/>
              <a:gd name="connsiteY81" fmla="*/ 4728411 h 5149516"/>
              <a:gd name="connsiteX82" fmla="*/ 553452 w 7664116"/>
              <a:gd name="connsiteY82" fmla="*/ 4752474 h 5149516"/>
              <a:gd name="connsiteX83" fmla="*/ 517358 w 7664116"/>
              <a:gd name="connsiteY83" fmla="*/ 4764505 h 5149516"/>
              <a:gd name="connsiteX84" fmla="*/ 481263 w 7664116"/>
              <a:gd name="connsiteY84" fmla="*/ 4776537 h 5149516"/>
              <a:gd name="connsiteX85" fmla="*/ 421105 w 7664116"/>
              <a:gd name="connsiteY85" fmla="*/ 4788568 h 5149516"/>
              <a:gd name="connsiteX86" fmla="*/ 385010 w 7664116"/>
              <a:gd name="connsiteY86" fmla="*/ 4800600 h 5149516"/>
              <a:gd name="connsiteX87" fmla="*/ 324852 w 7664116"/>
              <a:gd name="connsiteY87" fmla="*/ 4812632 h 5149516"/>
              <a:gd name="connsiteX88" fmla="*/ 288758 w 7664116"/>
              <a:gd name="connsiteY88" fmla="*/ 4848726 h 5149516"/>
              <a:gd name="connsiteX89" fmla="*/ 252663 w 7664116"/>
              <a:gd name="connsiteY89" fmla="*/ 4872789 h 5149516"/>
              <a:gd name="connsiteX90" fmla="*/ 240631 w 7664116"/>
              <a:gd name="connsiteY90" fmla="*/ 4969042 h 5149516"/>
              <a:gd name="connsiteX91" fmla="*/ 168442 w 7664116"/>
              <a:gd name="connsiteY91" fmla="*/ 4993105 h 5149516"/>
              <a:gd name="connsiteX92" fmla="*/ 96252 w 7664116"/>
              <a:gd name="connsiteY92" fmla="*/ 5029200 h 5149516"/>
              <a:gd name="connsiteX93" fmla="*/ 72189 w 7664116"/>
              <a:gd name="connsiteY93" fmla="*/ 5065295 h 5149516"/>
              <a:gd name="connsiteX94" fmla="*/ 36095 w 7664116"/>
              <a:gd name="connsiteY94" fmla="*/ 5089358 h 5149516"/>
              <a:gd name="connsiteX95" fmla="*/ 12031 w 7664116"/>
              <a:gd name="connsiteY95" fmla="*/ 5113421 h 5149516"/>
              <a:gd name="connsiteX96" fmla="*/ 0 w 7664116"/>
              <a:gd name="connsiteY96" fmla="*/ 5149516 h 5149516"/>
              <a:gd name="connsiteX97" fmla="*/ 1106905 w 7664116"/>
              <a:gd name="connsiteY97" fmla="*/ 5149516 h 5149516"/>
              <a:gd name="connsiteX98" fmla="*/ 2141621 w 7664116"/>
              <a:gd name="connsiteY98" fmla="*/ 5149516 h 5149516"/>
              <a:gd name="connsiteX99" fmla="*/ 3140242 w 7664116"/>
              <a:gd name="connsiteY99" fmla="*/ 5149516 h 5149516"/>
              <a:gd name="connsiteX100" fmla="*/ 3898231 w 7664116"/>
              <a:gd name="connsiteY100" fmla="*/ 5149516 h 5149516"/>
              <a:gd name="connsiteX101" fmla="*/ 4620126 w 7664116"/>
              <a:gd name="connsiteY101" fmla="*/ 5149516 h 5149516"/>
              <a:gd name="connsiteX102" fmla="*/ 5342021 w 7664116"/>
              <a:gd name="connsiteY102" fmla="*/ 5149516 h 5149516"/>
              <a:gd name="connsiteX103" fmla="*/ 6075947 w 7664116"/>
              <a:gd name="connsiteY103" fmla="*/ 5149516 h 5149516"/>
              <a:gd name="connsiteX104" fmla="*/ 6821905 w 7664116"/>
              <a:gd name="connsiteY104" fmla="*/ 5137484 h 5149516"/>
              <a:gd name="connsiteX105" fmla="*/ 7327231 w 7664116"/>
              <a:gd name="connsiteY105" fmla="*/ 5149516 h 5149516"/>
              <a:gd name="connsiteX106" fmla="*/ 7652084 w 7664116"/>
              <a:gd name="connsiteY106" fmla="*/ 5149516 h 5149516"/>
              <a:gd name="connsiteX107" fmla="*/ 7664116 w 7664116"/>
              <a:gd name="connsiteY107" fmla="*/ 4223084 h 5149516"/>
              <a:gd name="connsiteX108" fmla="*/ 7652084 w 7664116"/>
              <a:gd name="connsiteY108" fmla="*/ 3537284 h 5149516"/>
              <a:gd name="connsiteX109" fmla="*/ 7640052 w 7664116"/>
              <a:gd name="connsiteY109" fmla="*/ 2731168 h 5149516"/>
              <a:gd name="connsiteX110" fmla="*/ 7640052 w 7664116"/>
              <a:gd name="connsiteY110" fmla="*/ 1768642 h 5149516"/>
              <a:gd name="connsiteX111" fmla="*/ 7664116 w 7664116"/>
              <a:gd name="connsiteY111" fmla="*/ 986589 h 5149516"/>
              <a:gd name="connsiteX112" fmla="*/ 7664116 w 7664116"/>
              <a:gd name="connsiteY112" fmla="*/ 0 h 5149516"/>
              <a:gd name="connsiteX113" fmla="*/ 6485021 w 7664116"/>
              <a:gd name="connsiteY113" fmla="*/ 12032 h 5149516"/>
              <a:gd name="connsiteX114" fmla="*/ 5462337 w 7664116"/>
              <a:gd name="connsiteY114" fmla="*/ 0 h 5149516"/>
              <a:gd name="connsiteX115" fmla="*/ 4728410 w 7664116"/>
              <a:gd name="connsiteY115" fmla="*/ 0 h 5149516"/>
              <a:gd name="connsiteX116" fmla="*/ 3982452 w 7664116"/>
              <a:gd name="connsiteY116" fmla="*/ 0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7664116" h="5149516">
                <a:moveTo>
                  <a:pt x="3982452" y="0"/>
                </a:moveTo>
                <a:lnTo>
                  <a:pt x="3982452" y="0"/>
                </a:lnTo>
                <a:cubicBezTo>
                  <a:pt x="3978442" y="40105"/>
                  <a:pt x="3978866" y="80905"/>
                  <a:pt x="3970421" y="120316"/>
                </a:cubicBezTo>
                <a:cubicBezTo>
                  <a:pt x="3962847" y="155660"/>
                  <a:pt x="3936178" y="182324"/>
                  <a:pt x="3910263" y="204537"/>
                </a:cubicBezTo>
                <a:cubicBezTo>
                  <a:pt x="3895038" y="217587"/>
                  <a:pt x="3879548" y="230683"/>
                  <a:pt x="3862137" y="240632"/>
                </a:cubicBezTo>
                <a:cubicBezTo>
                  <a:pt x="3851126" y="246924"/>
                  <a:pt x="3838074" y="248653"/>
                  <a:pt x="3826042" y="252663"/>
                </a:cubicBezTo>
                <a:cubicBezTo>
                  <a:pt x="3822031" y="264695"/>
                  <a:pt x="3816497" y="276322"/>
                  <a:pt x="3814010" y="288758"/>
                </a:cubicBezTo>
                <a:cubicBezTo>
                  <a:pt x="3808448" y="316566"/>
                  <a:pt x="3812511" y="346649"/>
                  <a:pt x="3801979" y="372979"/>
                </a:cubicBezTo>
                <a:cubicBezTo>
                  <a:pt x="3785354" y="414541"/>
                  <a:pt x="3726265" y="422280"/>
                  <a:pt x="3693695" y="433137"/>
                </a:cubicBezTo>
                <a:lnTo>
                  <a:pt x="3657600" y="445168"/>
                </a:lnTo>
                <a:cubicBezTo>
                  <a:pt x="3645568" y="449179"/>
                  <a:pt x="3634015" y="455115"/>
                  <a:pt x="3621505" y="457200"/>
                </a:cubicBezTo>
                <a:cubicBezTo>
                  <a:pt x="3536806" y="471317"/>
                  <a:pt x="3572459" y="461518"/>
                  <a:pt x="3513221" y="481263"/>
                </a:cubicBezTo>
                <a:cubicBezTo>
                  <a:pt x="3517231" y="505326"/>
                  <a:pt x="3525252" y="529058"/>
                  <a:pt x="3525252" y="553453"/>
                </a:cubicBezTo>
                <a:cubicBezTo>
                  <a:pt x="3525252" y="581812"/>
                  <a:pt x="3521370" y="610511"/>
                  <a:pt x="3513221" y="637674"/>
                </a:cubicBezTo>
                <a:cubicBezTo>
                  <a:pt x="3509066" y="651524"/>
                  <a:pt x="3498415" y="662660"/>
                  <a:pt x="3489158" y="673768"/>
                </a:cubicBezTo>
                <a:cubicBezTo>
                  <a:pt x="3478265" y="686840"/>
                  <a:pt x="3467937" y="701600"/>
                  <a:pt x="3453063" y="709863"/>
                </a:cubicBezTo>
                <a:cubicBezTo>
                  <a:pt x="3399743" y="739485"/>
                  <a:pt x="3329737" y="739608"/>
                  <a:pt x="3272589" y="745958"/>
                </a:cubicBezTo>
                <a:cubicBezTo>
                  <a:pt x="3276600" y="790074"/>
                  <a:pt x="3284621" y="834007"/>
                  <a:pt x="3284621" y="878305"/>
                </a:cubicBezTo>
                <a:cubicBezTo>
                  <a:pt x="3284621" y="922603"/>
                  <a:pt x="3285616" y="968314"/>
                  <a:pt x="3272589" y="1010653"/>
                </a:cubicBezTo>
                <a:cubicBezTo>
                  <a:pt x="3268544" y="1023799"/>
                  <a:pt x="3212848" y="1045888"/>
                  <a:pt x="3200400" y="1046747"/>
                </a:cubicBezTo>
                <a:cubicBezTo>
                  <a:pt x="3096297" y="1053926"/>
                  <a:pt x="2991853" y="1054768"/>
                  <a:pt x="2887579" y="1058779"/>
                </a:cubicBezTo>
                <a:cubicBezTo>
                  <a:pt x="2879558" y="1070811"/>
                  <a:pt x="2864318" y="1080436"/>
                  <a:pt x="2863516" y="1094874"/>
                </a:cubicBezTo>
                <a:cubicBezTo>
                  <a:pt x="2856950" y="1213060"/>
                  <a:pt x="2866326" y="1238465"/>
                  <a:pt x="2887579" y="1323474"/>
                </a:cubicBezTo>
                <a:cubicBezTo>
                  <a:pt x="2883568" y="1351548"/>
                  <a:pt x="2888230" y="1382330"/>
                  <a:pt x="2875547" y="1407695"/>
                </a:cubicBezTo>
                <a:cubicBezTo>
                  <a:pt x="2869875" y="1419038"/>
                  <a:pt x="2851962" y="1417641"/>
                  <a:pt x="2839452" y="1419726"/>
                </a:cubicBezTo>
                <a:cubicBezTo>
                  <a:pt x="2803629" y="1425696"/>
                  <a:pt x="2767263" y="1427747"/>
                  <a:pt x="2731168" y="1431758"/>
                </a:cubicBezTo>
                <a:cubicBezTo>
                  <a:pt x="2628570" y="1457406"/>
                  <a:pt x="2706672" y="1421747"/>
                  <a:pt x="2671010" y="1588168"/>
                </a:cubicBezTo>
                <a:cubicBezTo>
                  <a:pt x="2668633" y="1599260"/>
                  <a:pt x="2657479" y="1608019"/>
                  <a:pt x="2646947" y="1612232"/>
                </a:cubicBezTo>
                <a:cubicBezTo>
                  <a:pt x="2616241" y="1624515"/>
                  <a:pt x="2550695" y="1636295"/>
                  <a:pt x="2550695" y="1636295"/>
                </a:cubicBezTo>
                <a:cubicBezTo>
                  <a:pt x="2490537" y="1632284"/>
                  <a:pt x="2430513" y="1624263"/>
                  <a:pt x="2370221" y="1624263"/>
                </a:cubicBezTo>
                <a:cubicBezTo>
                  <a:pt x="2357538" y="1624263"/>
                  <a:pt x="2344029" y="1628372"/>
                  <a:pt x="2334126" y="1636295"/>
                </a:cubicBezTo>
                <a:cubicBezTo>
                  <a:pt x="2322835" y="1645328"/>
                  <a:pt x="2316530" y="1659456"/>
                  <a:pt x="2310063" y="1672389"/>
                </a:cubicBezTo>
                <a:cubicBezTo>
                  <a:pt x="2304391" y="1683733"/>
                  <a:pt x="2302042" y="1696452"/>
                  <a:pt x="2298031" y="1708484"/>
                </a:cubicBezTo>
                <a:cubicBezTo>
                  <a:pt x="2291341" y="1842293"/>
                  <a:pt x="2361247" y="1942590"/>
                  <a:pt x="2249905" y="1961147"/>
                </a:cubicBezTo>
                <a:cubicBezTo>
                  <a:pt x="2214082" y="1967117"/>
                  <a:pt x="2177716" y="1969168"/>
                  <a:pt x="2141621" y="1973179"/>
                </a:cubicBezTo>
                <a:cubicBezTo>
                  <a:pt x="2117558" y="1981200"/>
                  <a:pt x="2094039" y="1991090"/>
                  <a:pt x="2069431" y="1997242"/>
                </a:cubicBezTo>
                <a:cubicBezTo>
                  <a:pt x="2009001" y="2012350"/>
                  <a:pt x="2036992" y="2004045"/>
                  <a:pt x="1985210" y="2021305"/>
                </a:cubicBezTo>
                <a:cubicBezTo>
                  <a:pt x="1888957" y="2085475"/>
                  <a:pt x="1929064" y="2045368"/>
                  <a:pt x="1864895" y="2141621"/>
                </a:cubicBezTo>
                <a:lnTo>
                  <a:pt x="1840831" y="2177716"/>
                </a:lnTo>
                <a:cubicBezTo>
                  <a:pt x="1836821" y="2265948"/>
                  <a:pt x="1839323" y="2354717"/>
                  <a:pt x="1828800" y="2442411"/>
                </a:cubicBezTo>
                <a:cubicBezTo>
                  <a:pt x="1826079" y="2465087"/>
                  <a:pt x="1761732" y="2518950"/>
                  <a:pt x="1756610" y="2526632"/>
                </a:cubicBezTo>
                <a:lnTo>
                  <a:pt x="1708484" y="2598821"/>
                </a:lnTo>
                <a:cubicBezTo>
                  <a:pt x="1712495" y="2610853"/>
                  <a:pt x="1713481" y="2624363"/>
                  <a:pt x="1720516" y="2634916"/>
                </a:cubicBezTo>
                <a:cubicBezTo>
                  <a:pt x="1729954" y="2649073"/>
                  <a:pt x="1751229" y="2654869"/>
                  <a:pt x="1756610" y="2671011"/>
                </a:cubicBezTo>
                <a:cubicBezTo>
                  <a:pt x="1760620" y="2683042"/>
                  <a:pt x="1749575" y="2695448"/>
                  <a:pt x="1744579" y="2707105"/>
                </a:cubicBezTo>
                <a:cubicBezTo>
                  <a:pt x="1737514" y="2723591"/>
                  <a:pt x="1726814" y="2738438"/>
                  <a:pt x="1720516" y="2755232"/>
                </a:cubicBezTo>
                <a:cubicBezTo>
                  <a:pt x="1714710" y="2770715"/>
                  <a:pt x="1713027" y="2787459"/>
                  <a:pt x="1708484" y="2803358"/>
                </a:cubicBezTo>
                <a:cubicBezTo>
                  <a:pt x="1705000" y="2815553"/>
                  <a:pt x="1700463" y="2827421"/>
                  <a:pt x="1696452" y="2839453"/>
                </a:cubicBezTo>
                <a:cubicBezTo>
                  <a:pt x="1692442" y="2867527"/>
                  <a:pt x="1694953" y="2897344"/>
                  <a:pt x="1684421" y="2923674"/>
                </a:cubicBezTo>
                <a:cubicBezTo>
                  <a:pt x="1668769" y="2962805"/>
                  <a:pt x="1642546" y="2958808"/>
                  <a:pt x="1612231" y="2971800"/>
                </a:cubicBezTo>
                <a:cubicBezTo>
                  <a:pt x="1525060" y="3009159"/>
                  <a:pt x="1605356" y="2987612"/>
                  <a:pt x="1503947" y="3007895"/>
                </a:cubicBezTo>
                <a:cubicBezTo>
                  <a:pt x="1487905" y="3015916"/>
                  <a:pt x="1472615" y="3025661"/>
                  <a:pt x="1455821" y="3031958"/>
                </a:cubicBezTo>
                <a:cubicBezTo>
                  <a:pt x="1436408" y="3039238"/>
                  <a:pt x="1363865" y="3052755"/>
                  <a:pt x="1347537" y="3056021"/>
                </a:cubicBezTo>
                <a:cubicBezTo>
                  <a:pt x="1339516" y="3064042"/>
                  <a:pt x="1320722" y="3069079"/>
                  <a:pt x="1323473" y="3080084"/>
                </a:cubicBezTo>
                <a:cubicBezTo>
                  <a:pt x="1330487" y="3108141"/>
                  <a:pt x="1355558" y="3128211"/>
                  <a:pt x="1371600" y="3152274"/>
                </a:cubicBezTo>
                <a:cubicBezTo>
                  <a:pt x="1371604" y="3152279"/>
                  <a:pt x="1419723" y="3224458"/>
                  <a:pt x="1419726" y="3224463"/>
                </a:cubicBezTo>
                <a:lnTo>
                  <a:pt x="1443789" y="3272589"/>
                </a:lnTo>
                <a:cubicBezTo>
                  <a:pt x="1439090" y="3296084"/>
                  <a:pt x="1422960" y="3389672"/>
                  <a:pt x="1407695" y="3404937"/>
                </a:cubicBezTo>
                <a:lnTo>
                  <a:pt x="1383631" y="3429000"/>
                </a:lnTo>
                <a:cubicBezTo>
                  <a:pt x="1379054" y="3451885"/>
                  <a:pt x="1371902" y="3500586"/>
                  <a:pt x="1359568" y="3525253"/>
                </a:cubicBezTo>
                <a:cubicBezTo>
                  <a:pt x="1353101" y="3538186"/>
                  <a:pt x="1341972" y="3548414"/>
                  <a:pt x="1335505" y="3561347"/>
                </a:cubicBezTo>
                <a:cubicBezTo>
                  <a:pt x="1329833" y="3572691"/>
                  <a:pt x="1332441" y="3588474"/>
                  <a:pt x="1323473" y="3597442"/>
                </a:cubicBezTo>
                <a:cubicBezTo>
                  <a:pt x="1303023" y="3617892"/>
                  <a:pt x="1271733" y="3625118"/>
                  <a:pt x="1251284" y="3645568"/>
                </a:cubicBezTo>
                <a:cubicBezTo>
                  <a:pt x="1216997" y="3679857"/>
                  <a:pt x="1233513" y="3660194"/>
                  <a:pt x="1203158" y="3705726"/>
                </a:cubicBezTo>
                <a:cubicBezTo>
                  <a:pt x="1207168" y="3749842"/>
                  <a:pt x="1208924" y="3794221"/>
                  <a:pt x="1215189" y="3838074"/>
                </a:cubicBezTo>
                <a:cubicBezTo>
                  <a:pt x="1216983" y="3850629"/>
                  <a:pt x="1227221" y="3861486"/>
                  <a:pt x="1227221" y="3874168"/>
                </a:cubicBezTo>
                <a:cubicBezTo>
                  <a:pt x="1227221" y="3906502"/>
                  <a:pt x="1220973" y="3938609"/>
                  <a:pt x="1215189" y="3970421"/>
                </a:cubicBezTo>
                <a:cubicBezTo>
                  <a:pt x="1212920" y="3982899"/>
                  <a:pt x="1213478" y="3999144"/>
                  <a:pt x="1203158" y="4006516"/>
                </a:cubicBezTo>
                <a:cubicBezTo>
                  <a:pt x="1182518" y="4021259"/>
                  <a:pt x="1155576" y="4024427"/>
                  <a:pt x="1130968" y="4030579"/>
                </a:cubicBezTo>
                <a:cubicBezTo>
                  <a:pt x="1039867" y="4053355"/>
                  <a:pt x="1099310" y="4041114"/>
                  <a:pt x="950495" y="4054642"/>
                </a:cubicBezTo>
                <a:cubicBezTo>
                  <a:pt x="942474" y="4066674"/>
                  <a:pt x="932898" y="4077803"/>
                  <a:pt x="926431" y="4090737"/>
                </a:cubicBezTo>
                <a:cubicBezTo>
                  <a:pt x="909138" y="4125323"/>
                  <a:pt x="907909" y="4177808"/>
                  <a:pt x="902368" y="4211053"/>
                </a:cubicBezTo>
                <a:cubicBezTo>
                  <a:pt x="899006" y="4231225"/>
                  <a:pt x="895718" y="4251482"/>
                  <a:pt x="890337" y="4271211"/>
                </a:cubicBezTo>
                <a:cubicBezTo>
                  <a:pt x="883663" y="4295682"/>
                  <a:pt x="866273" y="4343400"/>
                  <a:pt x="866273" y="4343400"/>
                </a:cubicBezTo>
                <a:cubicBezTo>
                  <a:pt x="869834" y="4368324"/>
                  <a:pt x="891486" y="4444230"/>
                  <a:pt x="866273" y="4475747"/>
                </a:cubicBezTo>
                <a:cubicBezTo>
                  <a:pt x="858351" y="4485650"/>
                  <a:pt x="842483" y="4484703"/>
                  <a:pt x="830179" y="4487779"/>
                </a:cubicBezTo>
                <a:cubicBezTo>
                  <a:pt x="810340" y="4492739"/>
                  <a:pt x="789860" y="4494851"/>
                  <a:pt x="770021" y="4499811"/>
                </a:cubicBezTo>
                <a:cubicBezTo>
                  <a:pt x="757717" y="4502887"/>
                  <a:pt x="746120" y="4508358"/>
                  <a:pt x="733926" y="4511842"/>
                </a:cubicBezTo>
                <a:cubicBezTo>
                  <a:pt x="718026" y="4516385"/>
                  <a:pt x="701842" y="4519863"/>
                  <a:pt x="685800" y="4523874"/>
                </a:cubicBezTo>
                <a:cubicBezTo>
                  <a:pt x="677779" y="4547937"/>
                  <a:pt x="664883" y="4570894"/>
                  <a:pt x="661737" y="4596063"/>
                </a:cubicBezTo>
                <a:cubicBezTo>
                  <a:pt x="657726" y="4628147"/>
                  <a:pt x="658213" y="4661121"/>
                  <a:pt x="649705" y="4692316"/>
                </a:cubicBezTo>
                <a:cubicBezTo>
                  <a:pt x="645900" y="4706267"/>
                  <a:pt x="637904" y="4720747"/>
                  <a:pt x="625642" y="4728411"/>
                </a:cubicBezTo>
                <a:cubicBezTo>
                  <a:pt x="604133" y="4741854"/>
                  <a:pt x="577515" y="4744453"/>
                  <a:pt x="553452" y="4752474"/>
                </a:cubicBezTo>
                <a:lnTo>
                  <a:pt x="517358" y="4764505"/>
                </a:lnTo>
                <a:cubicBezTo>
                  <a:pt x="505326" y="4768516"/>
                  <a:pt x="493699" y="4774050"/>
                  <a:pt x="481263" y="4776537"/>
                </a:cubicBezTo>
                <a:cubicBezTo>
                  <a:pt x="461210" y="4780547"/>
                  <a:pt x="440944" y="4783608"/>
                  <a:pt x="421105" y="4788568"/>
                </a:cubicBezTo>
                <a:cubicBezTo>
                  <a:pt x="408801" y="4791644"/>
                  <a:pt x="397314" y="4797524"/>
                  <a:pt x="385010" y="4800600"/>
                </a:cubicBezTo>
                <a:cubicBezTo>
                  <a:pt x="365171" y="4805560"/>
                  <a:pt x="344905" y="4808621"/>
                  <a:pt x="324852" y="4812632"/>
                </a:cubicBezTo>
                <a:cubicBezTo>
                  <a:pt x="312821" y="4824663"/>
                  <a:pt x="301829" y="4837833"/>
                  <a:pt x="288758" y="4848726"/>
                </a:cubicBezTo>
                <a:cubicBezTo>
                  <a:pt x="277649" y="4857983"/>
                  <a:pt x="258033" y="4859363"/>
                  <a:pt x="252663" y="4872789"/>
                </a:cubicBezTo>
                <a:cubicBezTo>
                  <a:pt x="240654" y="4902810"/>
                  <a:pt x="259173" y="4942553"/>
                  <a:pt x="240631" y="4969042"/>
                </a:cubicBezTo>
                <a:cubicBezTo>
                  <a:pt x="226085" y="4989822"/>
                  <a:pt x="192505" y="4985084"/>
                  <a:pt x="168442" y="4993105"/>
                </a:cubicBezTo>
                <a:cubicBezTo>
                  <a:pt x="118630" y="5009709"/>
                  <a:pt x="142898" y="4998103"/>
                  <a:pt x="96252" y="5029200"/>
                </a:cubicBezTo>
                <a:cubicBezTo>
                  <a:pt x="88231" y="5041232"/>
                  <a:pt x="82414" y="5055070"/>
                  <a:pt x="72189" y="5065295"/>
                </a:cubicBezTo>
                <a:cubicBezTo>
                  <a:pt x="61964" y="5075520"/>
                  <a:pt x="47386" y="5080325"/>
                  <a:pt x="36095" y="5089358"/>
                </a:cubicBezTo>
                <a:cubicBezTo>
                  <a:pt x="27237" y="5096444"/>
                  <a:pt x="20052" y="5105400"/>
                  <a:pt x="12031" y="5113421"/>
                </a:cubicBezTo>
                <a:lnTo>
                  <a:pt x="0" y="5149516"/>
                </a:lnTo>
                <a:lnTo>
                  <a:pt x="1106905" y="5149516"/>
                </a:lnTo>
                <a:lnTo>
                  <a:pt x="2141621" y="5149516"/>
                </a:lnTo>
                <a:lnTo>
                  <a:pt x="3140242" y="5149516"/>
                </a:lnTo>
                <a:lnTo>
                  <a:pt x="3898231" y="5149516"/>
                </a:lnTo>
                <a:lnTo>
                  <a:pt x="4620126" y="5149516"/>
                </a:lnTo>
                <a:lnTo>
                  <a:pt x="5342021" y="5149516"/>
                </a:lnTo>
                <a:lnTo>
                  <a:pt x="6075947" y="5149516"/>
                </a:lnTo>
                <a:lnTo>
                  <a:pt x="6821905" y="5137484"/>
                </a:lnTo>
                <a:lnTo>
                  <a:pt x="7327231" y="5149516"/>
                </a:lnTo>
                <a:lnTo>
                  <a:pt x="7652084" y="5149516"/>
                </a:lnTo>
                <a:lnTo>
                  <a:pt x="7664116" y="4223084"/>
                </a:lnTo>
                <a:lnTo>
                  <a:pt x="7652084" y="3537284"/>
                </a:lnTo>
                <a:lnTo>
                  <a:pt x="7640052" y="2731168"/>
                </a:lnTo>
                <a:lnTo>
                  <a:pt x="7640052" y="1768642"/>
                </a:lnTo>
                <a:lnTo>
                  <a:pt x="7664116" y="986589"/>
                </a:lnTo>
                <a:lnTo>
                  <a:pt x="7664116" y="0"/>
                </a:lnTo>
                <a:lnTo>
                  <a:pt x="6485021" y="12032"/>
                </a:lnTo>
                <a:lnTo>
                  <a:pt x="5462337" y="0"/>
                </a:lnTo>
                <a:lnTo>
                  <a:pt x="4728410" y="0"/>
                </a:lnTo>
                <a:lnTo>
                  <a:pt x="3982452" y="0"/>
                </a:ln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2" name="Picture 4" descr="Resultado de imagen para logo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448" y="48127"/>
            <a:ext cx="3680270" cy="950495"/>
          </a:xfrm>
          <a:prstGeom prst="rect">
            <a:avLst/>
          </a:prstGeom>
          <a:noFill/>
          <a:extLst>
            <a:ext uri="{909E8E84-426E-40DD-AFC4-6F175D3DCCD1}">
              <a14:hiddenFill xmlns:a14="http://schemas.microsoft.com/office/drawing/2010/main">
                <a:solidFill>
                  <a:srgbClr val="FFFFFF"/>
                </a:solidFill>
              </a14:hiddenFill>
            </a:ext>
          </a:extLst>
        </p:spPr>
      </p:pic>
      <p:sp>
        <p:nvSpPr>
          <p:cNvPr id="63" name="Rectángulo 62"/>
          <p:cNvSpPr/>
          <p:nvPr/>
        </p:nvSpPr>
        <p:spPr>
          <a:xfrm>
            <a:off x="3355990" y="3378141"/>
            <a:ext cx="5005710" cy="1066959"/>
          </a:xfrm>
          <a:prstGeom prst="rect">
            <a:avLst/>
          </a:prstGeom>
        </p:spPr>
        <p:txBody>
          <a:bodyPr wrap="square">
            <a:spAutoFit/>
          </a:bodyPr>
          <a:lstStyle/>
          <a:p>
            <a:pPr lvl="0" algn="ctr" defTabSz="457200">
              <a:spcBef>
                <a:spcPts val="1000"/>
              </a:spcBef>
              <a:buClr>
                <a:srgbClr val="90C226"/>
              </a:buClr>
              <a:buSzPct val="80000"/>
            </a:pP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AUTORES</a:t>
            </a: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FRANCO CHASI, PABLO ANDRÉS</a:t>
            </a:r>
            <a:endParaRPr lang="es-ES" sz="1100" b="1" kern="1200" dirty="0">
              <a:solidFill>
                <a:schemeClr val="tx1"/>
              </a:solidFill>
              <a:latin typeface="Roboto Condensed" panose="020B0604020202020204" charset="0"/>
              <a:ea typeface="Roboto Condensed" panose="020B0604020202020204" charset="0"/>
              <a:cs typeface="Roboto Condensed" panose="020B0604020202020204" charset="0"/>
            </a:endParaRPr>
          </a:p>
          <a:p>
            <a:pPr lvl="0" algn="ctr" defTabSz="457200">
              <a:spcBef>
                <a:spcPts val="1000"/>
              </a:spcBef>
              <a:buClr>
                <a:srgbClr val="90C226"/>
              </a:buClr>
              <a:buSzPct val="80000"/>
            </a:pP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                                PACHECO PILLAJO, PAOLA ALEXANDRA</a:t>
            </a:r>
            <a: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t/>
            </a:r>
            <a:b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b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t/>
            </a:r>
            <a:b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b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t/>
            </a:r>
            <a:br>
              <a:rPr lang="es-EC" sz="1100" kern="1200" dirty="0">
                <a:solidFill>
                  <a:schemeClr val="tx1"/>
                </a:solidFill>
                <a:latin typeface="Roboto Condensed" panose="020B0604020202020204" charset="0"/>
                <a:ea typeface="Roboto Condensed" panose="020B0604020202020204" charset="0"/>
                <a:cs typeface="Roboto Condensed" panose="020B0604020202020204" charset="0"/>
              </a:rPr>
            </a:br>
            <a:r>
              <a:rPr lang="es-EC" sz="1100" kern="1200" dirty="0" smtClean="0">
                <a:solidFill>
                  <a:schemeClr val="tx1"/>
                </a:solidFill>
                <a:latin typeface="Roboto Condensed" panose="020B0604020202020204" charset="0"/>
                <a:ea typeface="Roboto Condensed" panose="020B0604020202020204" charset="0"/>
                <a:cs typeface="Roboto Condensed" panose="020B0604020202020204" charset="0"/>
              </a:rPr>
              <a:t>       </a:t>
            </a: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DIRECTOR</a:t>
            </a:r>
            <a:r>
              <a:rPr lang="es-ES" sz="1100" b="1" kern="1200" dirty="0">
                <a:solidFill>
                  <a:schemeClr val="tx1"/>
                </a:solidFill>
                <a:latin typeface="Roboto Condensed" panose="020B0604020202020204" charset="0"/>
                <a:ea typeface="Roboto Condensed" panose="020B0604020202020204" charset="0"/>
                <a:cs typeface="Roboto Condensed" panose="020B0604020202020204" charset="0"/>
              </a:rPr>
              <a:t>: </a:t>
            </a:r>
            <a:r>
              <a:rPr lang="es-ES" sz="1100" b="1" kern="1200" dirty="0" smtClean="0">
                <a:solidFill>
                  <a:schemeClr val="tx1"/>
                </a:solidFill>
                <a:latin typeface="Roboto Condensed" panose="020B0604020202020204" charset="0"/>
                <a:ea typeface="Roboto Condensed" panose="020B0604020202020204" charset="0"/>
                <a:cs typeface="Roboto Condensed" panose="020B0604020202020204" charset="0"/>
              </a:rPr>
              <a:t>DOC. SIMBAÑA TAIPE, LUIS ENRIQUE, </a:t>
            </a:r>
            <a:r>
              <a:rPr lang="es-ES" sz="1100" b="1" kern="1200" dirty="0" err="1">
                <a:solidFill>
                  <a:schemeClr val="tx1"/>
                </a:solidFill>
                <a:latin typeface="Roboto Condensed" panose="020B0604020202020204" charset="0"/>
                <a:ea typeface="Roboto Condensed" panose="020B0604020202020204" charset="0"/>
                <a:cs typeface="Roboto Condensed" panose="020B0604020202020204" charset="0"/>
              </a:rPr>
              <a:t>Ph.D</a:t>
            </a:r>
            <a:endParaRPr kumimoji="0" lang="es-EC" sz="1100" b="0" i="0" u="none" strike="noStrike" kern="0" cap="none" spc="0" normalizeH="0" baseline="0" noProof="0" dirty="0">
              <a:ln>
                <a:noFill/>
              </a:ln>
              <a:solidFill>
                <a:schemeClr val="tx1"/>
              </a:solidFill>
              <a:effectLst/>
              <a:uLnTx/>
              <a:uFillTx/>
              <a:latin typeface="Roboto Condensed" panose="020B0604020202020204" charset="0"/>
              <a:ea typeface="Roboto Condensed" panose="020B0604020202020204" charset="0"/>
              <a:cs typeface="Roboto Condensed" panose="020B0604020202020204" charset="0"/>
            </a:endParaRPr>
          </a:p>
        </p:txBody>
      </p:sp>
      <p:sp>
        <p:nvSpPr>
          <p:cNvPr id="59" name="CuadroTexto 58"/>
          <p:cNvSpPr txBox="1"/>
          <p:nvPr/>
        </p:nvSpPr>
        <p:spPr>
          <a:xfrm>
            <a:off x="4355433" y="1142998"/>
            <a:ext cx="4391726" cy="1169551"/>
          </a:xfrm>
          <a:prstGeom prst="rect">
            <a:avLst/>
          </a:prstGeom>
          <a:noFill/>
        </p:spPr>
        <p:txBody>
          <a:bodyPr wrap="square" rtlCol="0">
            <a:spAutoFit/>
          </a:bodyPr>
          <a:lstStyle/>
          <a:p>
            <a:pPr algn="ctr"/>
            <a: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t>DEPARTAMENTO DE CIENCIAS ECONÓMICAS, ADMINISTRATIVAS Y DE COMERCIO</a:t>
            </a:r>
            <a:b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br>
            <a:r>
              <a:rPr lang="es-ES" kern="1200" spc="300" dirty="0" smtClean="0">
                <a:solidFill>
                  <a:schemeClr val="tx1"/>
                </a:solidFill>
                <a:latin typeface="Roboto Condensed" panose="020B0604020202020204" charset="0"/>
                <a:ea typeface="Roboto Condensed" panose="020B0604020202020204" charset="0"/>
                <a:cs typeface="Roboto Condensed" panose="020B0604020202020204" charset="0"/>
              </a:rPr>
              <a:t> </a:t>
            </a:r>
            <a: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t/>
            </a:r>
            <a:br>
              <a:rPr lang="es-EC" kern="1200" spc="300" dirty="0" smtClean="0">
                <a:solidFill>
                  <a:schemeClr val="tx1"/>
                </a:solidFill>
                <a:latin typeface="Roboto Condensed" panose="020B0604020202020204" charset="0"/>
                <a:ea typeface="Roboto Condensed" panose="020B0604020202020204" charset="0"/>
                <a:cs typeface="Roboto Condensed" panose="020B0604020202020204" charset="0"/>
              </a:rPr>
            </a:br>
            <a:r>
              <a:rPr lang="es-ES" kern="1200" spc="300" dirty="0" smtClean="0">
                <a:solidFill>
                  <a:schemeClr val="tx1"/>
                </a:solidFill>
                <a:latin typeface="Roboto Condensed" panose="020B0604020202020204" charset="0"/>
                <a:ea typeface="Roboto Condensed" panose="020B0604020202020204" charset="0"/>
                <a:cs typeface="Roboto Condensed" panose="020B0604020202020204" charset="0"/>
              </a:rPr>
              <a:t> INGENIERÍA EN FINANZAS Y AUDITORÍA</a:t>
            </a:r>
            <a:endParaRPr lang="es-EC" spc="300" dirty="0">
              <a:latin typeface="Roboto Condensed" panose="020B0604020202020204" charset="0"/>
              <a:ea typeface="Roboto Condensed" panose="020B0604020202020204" charset="0"/>
              <a:cs typeface="Roboto Condensed" panose="020B0604020202020204" charset="0"/>
            </a:endParaRPr>
          </a:p>
        </p:txBody>
      </p:sp>
      <p:sp>
        <p:nvSpPr>
          <p:cNvPr id="60" name="CuadroTexto 59"/>
          <p:cNvSpPr txBox="1"/>
          <p:nvPr/>
        </p:nvSpPr>
        <p:spPr>
          <a:xfrm>
            <a:off x="3525255" y="2576121"/>
            <a:ext cx="5330189" cy="707886"/>
          </a:xfrm>
          <a:prstGeom prst="rect">
            <a:avLst/>
          </a:prstGeom>
          <a:noFill/>
        </p:spPr>
        <p:txBody>
          <a:bodyPr wrap="square" rtlCol="0">
            <a:spAutoFit/>
          </a:bodyPr>
          <a:lstStyle/>
          <a:p>
            <a:pPr algn="ctr"/>
            <a:r>
              <a:rPr lang="es-EC" sz="2000" b="1" kern="1200" dirty="0" smtClean="0">
                <a:solidFill>
                  <a:schemeClr val="tx1"/>
                </a:solidFill>
                <a:latin typeface="Roboto Condensed" panose="020B0604020202020204" charset="0"/>
                <a:ea typeface="Roboto Condensed" panose="020B0604020202020204" charset="0"/>
                <a:cs typeface="Roboto Condensed" panose="020B0604020202020204" charset="0"/>
              </a:rPr>
              <a:t>TEMA: APLICACIÓN DE LA LEY DE GIBRAT PARA LAS PYMES DE SERVICIOS ECUATORIANAS</a:t>
            </a:r>
            <a:endParaRPr lang="es-EC" sz="2000" dirty="0">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264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smtClean="0"/>
              <a:t>ESTRUCTURA</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6</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490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7</a:t>
            </a:fld>
            <a:endParaRPr lang="es-EC"/>
          </a:p>
        </p:txBody>
      </p:sp>
      <p:grpSp>
        <p:nvGrpSpPr>
          <p:cNvPr id="78" name="Grupo 77"/>
          <p:cNvGrpSpPr/>
          <p:nvPr/>
        </p:nvGrpSpPr>
        <p:grpSpPr>
          <a:xfrm>
            <a:off x="766793" y="1651009"/>
            <a:ext cx="2902836" cy="635519"/>
            <a:chOff x="766793" y="1651009"/>
            <a:chExt cx="2902836" cy="635519"/>
          </a:xfrm>
        </p:grpSpPr>
        <p:grpSp>
          <p:nvGrpSpPr>
            <p:cNvPr id="33" name="Shape 401"/>
            <p:cNvGrpSpPr/>
            <p:nvPr/>
          </p:nvGrpSpPr>
          <p:grpSpPr>
            <a:xfrm>
              <a:off x="766793" y="1651009"/>
              <a:ext cx="2902836" cy="635519"/>
              <a:chOff x="-1535283" y="1287960"/>
              <a:chExt cx="11486579" cy="2067200"/>
            </a:xfrm>
          </p:grpSpPr>
          <p:sp>
            <p:nvSpPr>
              <p:cNvPr id="34"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5" name="Shape 403"/>
              <p:cNvSpPr/>
              <p:nvPr/>
            </p:nvSpPr>
            <p:spPr>
              <a:xfrm rot="10800000" flipH="1">
                <a:off x="-308909" y="1697039"/>
                <a:ext cx="9030600" cy="1243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6"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7"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38"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sp>
          <p:nvSpPr>
            <p:cNvPr id="39" name="Shape 407"/>
            <p:cNvSpPr txBox="1">
              <a:spLocks/>
            </p:cNvSpPr>
            <p:nvPr/>
          </p:nvSpPr>
          <p:spPr>
            <a:xfrm>
              <a:off x="1029923" y="1784861"/>
              <a:ext cx="2290187" cy="374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2200" dirty="0" smtClean="0"/>
                <a:t>CAPÍTULO I</a:t>
              </a:r>
              <a:endParaRPr lang="es-EC" sz="2200" dirty="0"/>
            </a:p>
          </p:txBody>
        </p:sp>
      </p:grpSp>
      <p:grpSp>
        <p:nvGrpSpPr>
          <p:cNvPr id="77" name="Grupo 76"/>
          <p:cNvGrpSpPr/>
          <p:nvPr/>
        </p:nvGrpSpPr>
        <p:grpSpPr>
          <a:xfrm>
            <a:off x="766793" y="2440803"/>
            <a:ext cx="2902836" cy="635519"/>
            <a:chOff x="768852" y="2434441"/>
            <a:chExt cx="2902836" cy="635519"/>
          </a:xfrm>
        </p:grpSpPr>
        <p:grpSp>
          <p:nvGrpSpPr>
            <p:cNvPr id="46" name="Shape 401"/>
            <p:cNvGrpSpPr/>
            <p:nvPr/>
          </p:nvGrpSpPr>
          <p:grpSpPr>
            <a:xfrm>
              <a:off x="768852" y="2434441"/>
              <a:ext cx="2902836" cy="635519"/>
              <a:chOff x="-1535283" y="1287960"/>
              <a:chExt cx="11486579" cy="2067200"/>
            </a:xfrm>
          </p:grpSpPr>
          <p:sp>
            <p:nvSpPr>
              <p:cNvPr id="47"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8" name="Shape 403"/>
              <p:cNvSpPr/>
              <p:nvPr/>
            </p:nvSpPr>
            <p:spPr>
              <a:xfrm rot="10800000" flipH="1">
                <a:off x="-308909" y="1697039"/>
                <a:ext cx="9030600" cy="1243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49"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0"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1"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sp>
          <p:nvSpPr>
            <p:cNvPr id="52" name="Shape 407"/>
            <p:cNvSpPr txBox="1">
              <a:spLocks/>
            </p:cNvSpPr>
            <p:nvPr/>
          </p:nvSpPr>
          <p:spPr>
            <a:xfrm>
              <a:off x="1031982" y="2568293"/>
              <a:ext cx="2290187" cy="374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2200" dirty="0" smtClean="0"/>
                <a:t>CAPÍTULO II</a:t>
              </a:r>
              <a:endParaRPr lang="es-EC" sz="2200" dirty="0"/>
            </a:p>
          </p:txBody>
        </p:sp>
      </p:grpSp>
      <p:grpSp>
        <p:nvGrpSpPr>
          <p:cNvPr id="79" name="Grupo 78"/>
          <p:cNvGrpSpPr/>
          <p:nvPr/>
        </p:nvGrpSpPr>
        <p:grpSpPr>
          <a:xfrm>
            <a:off x="764837" y="3272638"/>
            <a:ext cx="2902836" cy="635519"/>
            <a:chOff x="764837" y="3272638"/>
            <a:chExt cx="2902836" cy="635519"/>
          </a:xfrm>
        </p:grpSpPr>
        <p:grpSp>
          <p:nvGrpSpPr>
            <p:cNvPr id="53" name="Shape 401"/>
            <p:cNvGrpSpPr/>
            <p:nvPr/>
          </p:nvGrpSpPr>
          <p:grpSpPr>
            <a:xfrm>
              <a:off x="764837" y="3272638"/>
              <a:ext cx="2902836" cy="635519"/>
              <a:chOff x="-1535283" y="1287960"/>
              <a:chExt cx="11486579" cy="2067200"/>
            </a:xfrm>
          </p:grpSpPr>
          <p:sp>
            <p:nvSpPr>
              <p:cNvPr id="54"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5" name="Shape 403"/>
              <p:cNvSpPr/>
              <p:nvPr/>
            </p:nvSpPr>
            <p:spPr>
              <a:xfrm rot="10800000" flipH="1">
                <a:off x="-308909" y="1697039"/>
                <a:ext cx="9030600" cy="1243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6"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7"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58"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sp>
          <p:nvSpPr>
            <p:cNvPr id="59" name="Shape 407"/>
            <p:cNvSpPr txBox="1">
              <a:spLocks/>
            </p:cNvSpPr>
            <p:nvPr/>
          </p:nvSpPr>
          <p:spPr>
            <a:xfrm>
              <a:off x="1027967" y="3406490"/>
              <a:ext cx="2290187" cy="374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2200" dirty="0" smtClean="0"/>
                <a:t>CAPÍTULO III</a:t>
              </a:r>
              <a:endParaRPr lang="es-EC" sz="2200" dirty="0"/>
            </a:p>
          </p:txBody>
        </p:sp>
      </p:grpSp>
      <p:grpSp>
        <p:nvGrpSpPr>
          <p:cNvPr id="80" name="Grupo 79"/>
          <p:cNvGrpSpPr/>
          <p:nvPr/>
        </p:nvGrpSpPr>
        <p:grpSpPr>
          <a:xfrm>
            <a:off x="760825" y="4074745"/>
            <a:ext cx="2902836" cy="635519"/>
            <a:chOff x="760825" y="4074745"/>
            <a:chExt cx="2902836" cy="635519"/>
          </a:xfrm>
        </p:grpSpPr>
        <p:grpSp>
          <p:nvGrpSpPr>
            <p:cNvPr id="60" name="Shape 401"/>
            <p:cNvGrpSpPr/>
            <p:nvPr/>
          </p:nvGrpSpPr>
          <p:grpSpPr>
            <a:xfrm>
              <a:off x="760825" y="4074745"/>
              <a:ext cx="2902836" cy="635519"/>
              <a:chOff x="-1535283" y="1287960"/>
              <a:chExt cx="11486579" cy="2067200"/>
            </a:xfrm>
          </p:grpSpPr>
          <p:sp>
            <p:nvSpPr>
              <p:cNvPr id="61" name="Shape 402"/>
              <p:cNvSpPr/>
              <p:nvPr/>
            </p:nvSpPr>
            <p:spPr>
              <a:xfrm>
                <a:off x="8699476" y="12879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62" name="Shape 403"/>
              <p:cNvSpPr/>
              <p:nvPr/>
            </p:nvSpPr>
            <p:spPr>
              <a:xfrm rot="10800000" flipH="1">
                <a:off x="-308909" y="1697039"/>
                <a:ext cx="9030600" cy="12438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63" name="Shape 404"/>
              <p:cNvSpPr/>
              <p:nvPr/>
            </p:nvSpPr>
            <p:spPr>
              <a:xfrm rot="10800000" flipH="1">
                <a:off x="8707496"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64" name="Shape 405"/>
              <p:cNvSpPr/>
              <p:nvPr/>
            </p:nvSpPr>
            <p:spPr>
              <a:xfrm flipH="1">
                <a:off x="-1535283" y="1697043"/>
                <a:ext cx="1243800" cy="1243800"/>
              </a:xfrm>
              <a:prstGeom prst="rtTriangle">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sp>
            <p:nvSpPr>
              <p:cNvPr id="65" name="Shape 406"/>
              <p:cNvSpPr/>
              <p:nvPr/>
            </p:nvSpPr>
            <p:spPr>
              <a:xfrm rot="10800000">
                <a:off x="-1535278" y="2940860"/>
                <a:ext cx="1243800" cy="414300"/>
              </a:xfrm>
              <a:prstGeom prst="triangle">
                <a:avLst>
                  <a:gd name="adj" fmla="val 0"/>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endParaRPr sz="1100">
                  <a:latin typeface="Arvo"/>
                  <a:ea typeface="Arvo"/>
                  <a:cs typeface="Arvo"/>
                  <a:sym typeface="Arvo"/>
                </a:endParaRPr>
              </a:p>
            </p:txBody>
          </p:sp>
        </p:grpSp>
        <p:sp>
          <p:nvSpPr>
            <p:cNvPr id="66" name="Shape 407"/>
            <p:cNvSpPr txBox="1">
              <a:spLocks/>
            </p:cNvSpPr>
            <p:nvPr/>
          </p:nvSpPr>
          <p:spPr>
            <a:xfrm>
              <a:off x="1023955" y="4208597"/>
              <a:ext cx="2290187" cy="374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lgn="ctr"/>
              <a:r>
                <a:rPr lang="es-EC" sz="2200" dirty="0" smtClean="0"/>
                <a:t>CAPÍTULO IV</a:t>
              </a:r>
              <a:endParaRPr lang="es-EC" sz="2200" dirty="0"/>
            </a:p>
          </p:txBody>
        </p:sp>
      </p:grpSp>
      <p:sp>
        <p:nvSpPr>
          <p:cNvPr id="67" name="Shape 283"/>
          <p:cNvSpPr txBox="1">
            <a:spLocks/>
          </p:cNvSpPr>
          <p:nvPr/>
        </p:nvSpPr>
        <p:spPr>
          <a:xfrm>
            <a:off x="653859" y="425698"/>
            <a:ext cx="5097236"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s-EC" dirty="0" smtClean="0"/>
              <a:t>ESTRUCTURA DE LA INVESTIGACIÓN</a:t>
            </a:r>
            <a:endParaRPr lang="es-EC" dirty="0"/>
          </a:p>
        </p:txBody>
      </p:sp>
      <p:grpSp>
        <p:nvGrpSpPr>
          <p:cNvPr id="68" name="Shape 288"/>
          <p:cNvGrpSpPr/>
          <p:nvPr/>
        </p:nvGrpSpPr>
        <p:grpSpPr>
          <a:xfrm>
            <a:off x="188138" y="608353"/>
            <a:ext cx="309022" cy="376837"/>
            <a:chOff x="596350" y="929175"/>
            <a:chExt cx="407950" cy="497475"/>
          </a:xfrm>
        </p:grpSpPr>
        <p:sp>
          <p:nvSpPr>
            <p:cNvPr id="69" name="Shape 289"/>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290"/>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291"/>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292"/>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293"/>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294"/>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295"/>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83" name="Imagen 82"/>
          <p:cNvPicPr>
            <a:picLocks noChangeAspect="1"/>
          </p:cNvPicPr>
          <p:nvPr/>
        </p:nvPicPr>
        <p:blipFill>
          <a:blip r:embed="rId2"/>
          <a:stretch>
            <a:fillRect/>
          </a:stretch>
        </p:blipFill>
        <p:spPr>
          <a:xfrm>
            <a:off x="4673300" y="1519755"/>
            <a:ext cx="3688400" cy="3432345"/>
          </a:xfrm>
          <a:prstGeom prst="rect">
            <a:avLst/>
          </a:prstGeom>
        </p:spPr>
      </p:pic>
      <p:sp>
        <p:nvSpPr>
          <p:cNvPr id="88" name="Shape 284"/>
          <p:cNvSpPr txBox="1">
            <a:spLocks/>
          </p:cNvSpPr>
          <p:nvPr/>
        </p:nvSpPr>
        <p:spPr>
          <a:xfrm>
            <a:off x="4769378" y="1539426"/>
            <a:ext cx="3594307" cy="3432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Font typeface="Roboto Condensed Light"/>
              <a:buNone/>
            </a:pPr>
            <a:r>
              <a:rPr lang="es-MX" b="1" dirty="0" smtClean="0"/>
              <a:t>Metodología</a:t>
            </a:r>
          </a:p>
          <a:p>
            <a:pPr marL="285750" indent="-285750">
              <a:spcBef>
                <a:spcPts val="1000"/>
              </a:spcBef>
              <a:spcAft>
                <a:spcPts val="1000"/>
              </a:spcAft>
              <a:buFont typeface="Wingdings" panose="05000000000000000000" pitchFamily="2" charset="2"/>
              <a:buChar char="v"/>
            </a:pPr>
            <a:r>
              <a:rPr lang="es-MX" sz="1500" dirty="0" smtClean="0"/>
              <a:t>Procedimiento empleado para la construcción de la muestra.</a:t>
            </a:r>
          </a:p>
          <a:p>
            <a:pPr marL="285750" indent="-285750">
              <a:spcBef>
                <a:spcPts val="1000"/>
              </a:spcBef>
              <a:spcAft>
                <a:spcPts val="1000"/>
              </a:spcAft>
              <a:buFont typeface="Wingdings" panose="05000000000000000000" pitchFamily="2" charset="2"/>
              <a:buChar char="v"/>
            </a:pPr>
            <a:r>
              <a:rPr lang="es-MX" sz="1500" dirty="0" smtClean="0"/>
              <a:t>Análisis descriptivo de las variables dependientes e independientes.</a:t>
            </a:r>
          </a:p>
          <a:p>
            <a:pPr marL="285750" indent="-285750">
              <a:spcBef>
                <a:spcPts val="1000"/>
              </a:spcBef>
              <a:spcAft>
                <a:spcPts val="1000"/>
              </a:spcAft>
              <a:buFont typeface="Wingdings" panose="05000000000000000000" pitchFamily="2" charset="2"/>
              <a:buChar char="v"/>
            </a:pPr>
            <a:r>
              <a:rPr lang="es-MX" sz="1500" dirty="0" smtClean="0"/>
              <a:t>Definición de la estrategia de estimación.</a:t>
            </a:r>
          </a:p>
          <a:p>
            <a:pPr marL="285750" indent="-285750">
              <a:spcBef>
                <a:spcPts val="1000"/>
              </a:spcBef>
              <a:spcAft>
                <a:spcPts val="1000"/>
              </a:spcAft>
              <a:buFont typeface="Wingdings" panose="05000000000000000000" pitchFamily="2" charset="2"/>
              <a:buChar char="v"/>
            </a:pPr>
            <a:r>
              <a:rPr lang="es-MX" sz="1500" dirty="0" smtClean="0"/>
              <a:t>Especificación del modelo econométrico.</a:t>
            </a:r>
          </a:p>
          <a:p>
            <a:pPr marL="285750" indent="-285750">
              <a:spcBef>
                <a:spcPts val="1000"/>
              </a:spcBef>
              <a:spcAft>
                <a:spcPts val="1000"/>
              </a:spcAft>
              <a:buFont typeface="Wingdings" panose="05000000000000000000" pitchFamily="2" charset="2"/>
              <a:buChar char="v"/>
            </a:pPr>
            <a:endParaRPr lang="es-MX" sz="1600" dirty="0"/>
          </a:p>
        </p:txBody>
      </p:sp>
      <p:sp>
        <p:nvSpPr>
          <p:cNvPr id="89" name="Shape 284"/>
          <p:cNvSpPr txBox="1">
            <a:spLocks/>
          </p:cNvSpPr>
          <p:nvPr/>
        </p:nvSpPr>
        <p:spPr>
          <a:xfrm>
            <a:off x="4844517" y="1500223"/>
            <a:ext cx="3594307" cy="3432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Font typeface="Roboto Condensed Light"/>
              <a:buNone/>
            </a:pPr>
            <a:r>
              <a:rPr lang="es-MX" b="1" dirty="0" smtClean="0"/>
              <a:t>Resultados</a:t>
            </a:r>
          </a:p>
          <a:p>
            <a:pPr marL="285750" indent="-285750">
              <a:spcBef>
                <a:spcPts val="1000"/>
              </a:spcBef>
              <a:spcAft>
                <a:spcPts val="1000"/>
              </a:spcAft>
              <a:buFont typeface="Wingdings" panose="05000000000000000000" pitchFamily="2" charset="2"/>
              <a:buChar char="v"/>
            </a:pPr>
            <a:r>
              <a:rPr lang="es-MX" sz="1500" dirty="0"/>
              <a:t>Análisis </a:t>
            </a:r>
            <a:r>
              <a:rPr lang="es-MX" sz="1500" dirty="0" smtClean="0"/>
              <a:t>de densidad de </a:t>
            </a:r>
            <a:r>
              <a:rPr lang="es-MX" sz="1500" dirty="0"/>
              <a:t>Kernel. </a:t>
            </a:r>
            <a:endParaRPr lang="es-MX" sz="1500" dirty="0" smtClean="0"/>
          </a:p>
          <a:p>
            <a:pPr marL="285750" indent="-285750">
              <a:spcBef>
                <a:spcPts val="1000"/>
              </a:spcBef>
              <a:spcAft>
                <a:spcPts val="1000"/>
              </a:spcAft>
              <a:buFont typeface="Wingdings" panose="05000000000000000000" pitchFamily="2" charset="2"/>
              <a:buChar char="v"/>
            </a:pPr>
            <a:r>
              <a:rPr lang="es-MX" sz="1500" dirty="0" smtClean="0"/>
              <a:t>Estadísticos descriptivos para la muestra general y las submuestras de empresas jóvenes y maduras.</a:t>
            </a:r>
          </a:p>
          <a:p>
            <a:pPr marL="285750" indent="-285750">
              <a:spcBef>
                <a:spcPts val="1000"/>
              </a:spcBef>
              <a:spcAft>
                <a:spcPts val="1000"/>
              </a:spcAft>
              <a:buFont typeface="Wingdings" panose="05000000000000000000" pitchFamily="2" charset="2"/>
              <a:buChar char="v"/>
            </a:pPr>
            <a:r>
              <a:rPr lang="es-MX" sz="1500" dirty="0"/>
              <a:t>Análisis univariante y multivariante.</a:t>
            </a:r>
          </a:p>
          <a:p>
            <a:pPr marL="285750" indent="-285750">
              <a:spcBef>
                <a:spcPts val="1000"/>
              </a:spcBef>
              <a:spcAft>
                <a:spcPts val="1000"/>
              </a:spcAft>
              <a:buFont typeface="Wingdings" panose="05000000000000000000" pitchFamily="2" charset="2"/>
              <a:buChar char="v"/>
            </a:pPr>
            <a:endParaRPr lang="es-MX" sz="1500" dirty="0" smtClean="0"/>
          </a:p>
          <a:p>
            <a:pPr marL="285750" indent="-285750">
              <a:spcBef>
                <a:spcPts val="1000"/>
              </a:spcBef>
              <a:spcAft>
                <a:spcPts val="1000"/>
              </a:spcAft>
              <a:buFont typeface="Wingdings" panose="05000000000000000000" pitchFamily="2" charset="2"/>
              <a:buChar char="v"/>
            </a:pPr>
            <a:endParaRPr lang="es-MX" sz="1600" dirty="0"/>
          </a:p>
        </p:txBody>
      </p:sp>
      <p:sp>
        <p:nvSpPr>
          <p:cNvPr id="90" name="Shape 284"/>
          <p:cNvSpPr txBox="1">
            <a:spLocks/>
          </p:cNvSpPr>
          <p:nvPr/>
        </p:nvSpPr>
        <p:spPr>
          <a:xfrm>
            <a:off x="4429429" y="1296535"/>
            <a:ext cx="4424481" cy="34322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Font typeface="Roboto Condensed Light"/>
              <a:buNone/>
            </a:pPr>
            <a:r>
              <a:rPr lang="es-MX" b="1" dirty="0" smtClean="0"/>
              <a:t>Conclusiones y recomendaciones</a:t>
            </a:r>
          </a:p>
          <a:p>
            <a:pPr marL="285750" indent="-285750">
              <a:spcBef>
                <a:spcPts val="1000"/>
              </a:spcBef>
              <a:spcAft>
                <a:spcPts val="1000"/>
              </a:spcAft>
              <a:buFont typeface="Wingdings" panose="05000000000000000000" pitchFamily="2" charset="2"/>
              <a:buChar char="v"/>
            </a:pPr>
            <a:r>
              <a:rPr lang="es-MX" sz="1500" dirty="0" smtClean="0"/>
              <a:t>Sobre la muestra de estudio.</a:t>
            </a:r>
          </a:p>
          <a:p>
            <a:pPr marL="285750" indent="-285750">
              <a:spcBef>
                <a:spcPts val="1000"/>
              </a:spcBef>
              <a:spcAft>
                <a:spcPts val="1000"/>
              </a:spcAft>
              <a:buFont typeface="Wingdings" panose="05000000000000000000" pitchFamily="2" charset="2"/>
              <a:buChar char="v"/>
            </a:pPr>
            <a:r>
              <a:rPr lang="es-MX" sz="1500" dirty="0" smtClean="0"/>
              <a:t>Sobre los determinantes de crecimiento.</a:t>
            </a:r>
          </a:p>
          <a:p>
            <a:pPr marL="285750" indent="-285750">
              <a:spcBef>
                <a:spcPts val="1000"/>
              </a:spcBef>
              <a:spcAft>
                <a:spcPts val="1000"/>
              </a:spcAft>
              <a:buFont typeface="Wingdings" panose="05000000000000000000" pitchFamily="2" charset="2"/>
              <a:buChar char="v"/>
            </a:pPr>
            <a:r>
              <a:rPr lang="es-MX" sz="1500" dirty="0" smtClean="0"/>
              <a:t>Aportes más significativos de la investigación.</a:t>
            </a:r>
          </a:p>
          <a:p>
            <a:pPr marL="285750" indent="-285750">
              <a:spcBef>
                <a:spcPts val="1000"/>
              </a:spcBef>
              <a:spcAft>
                <a:spcPts val="1000"/>
              </a:spcAft>
              <a:buFont typeface="Wingdings" panose="05000000000000000000" pitchFamily="2" charset="2"/>
              <a:buChar char="v"/>
            </a:pPr>
            <a:r>
              <a:rPr lang="es-MX" sz="1500" dirty="0" smtClean="0"/>
              <a:t>Limitaciones del estudio.</a:t>
            </a:r>
          </a:p>
          <a:p>
            <a:pPr marL="285750" indent="-285750">
              <a:spcBef>
                <a:spcPts val="1000"/>
              </a:spcBef>
              <a:spcAft>
                <a:spcPts val="1000"/>
              </a:spcAft>
              <a:buFont typeface="Wingdings" panose="05000000000000000000" pitchFamily="2" charset="2"/>
              <a:buChar char="v"/>
            </a:pPr>
            <a:r>
              <a:rPr lang="es-MX" sz="1500" dirty="0" smtClean="0"/>
              <a:t>Futuras líneas de investigación</a:t>
            </a:r>
            <a:r>
              <a:rPr lang="es-MX" sz="1500" dirty="0"/>
              <a:t>.</a:t>
            </a:r>
          </a:p>
          <a:p>
            <a:pPr marL="285750" indent="-285750">
              <a:spcBef>
                <a:spcPts val="1000"/>
              </a:spcBef>
              <a:spcAft>
                <a:spcPts val="1000"/>
              </a:spcAft>
              <a:buFont typeface="Wingdings" panose="05000000000000000000" pitchFamily="2" charset="2"/>
              <a:buChar char="v"/>
            </a:pPr>
            <a:endParaRPr lang="es-MX" sz="1500" dirty="0" smtClean="0"/>
          </a:p>
          <a:p>
            <a:pPr marL="285750" indent="-285750">
              <a:spcBef>
                <a:spcPts val="1000"/>
              </a:spcBef>
              <a:spcAft>
                <a:spcPts val="1000"/>
              </a:spcAft>
              <a:buFont typeface="Wingdings" panose="05000000000000000000" pitchFamily="2" charset="2"/>
              <a:buChar char="v"/>
            </a:pPr>
            <a:endParaRPr lang="es-MX" sz="1600" dirty="0"/>
          </a:p>
        </p:txBody>
      </p:sp>
    </p:spTree>
    <p:extLst>
      <p:ext uri="{BB962C8B-B14F-4D97-AF65-F5344CB8AC3E}">
        <p14:creationId xmlns:p14="http://schemas.microsoft.com/office/powerpoint/2010/main" val="419876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89" grpId="0"/>
      <p:bldP spid="89" grpId="1"/>
      <p:bldP spid="90" grpId="0"/>
      <p:bldP spid="9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463525" y="2871148"/>
            <a:ext cx="4094400" cy="1765352"/>
          </a:xfrm>
        </p:spPr>
        <p:txBody>
          <a:bodyPr/>
          <a:lstStyle/>
          <a:p>
            <a:pPr>
              <a:lnSpc>
                <a:spcPct val="150000"/>
              </a:lnSpc>
            </a:pPr>
            <a:r>
              <a:rPr lang="es-EC" dirty="0" smtClean="0"/>
              <a:t/>
            </a:r>
            <a:br>
              <a:rPr lang="es-EC" dirty="0" smtClean="0"/>
            </a:br>
            <a:r>
              <a:rPr lang="es-EC" dirty="0" smtClean="0"/>
              <a:t>CAPÍTULO I:</a:t>
            </a:r>
            <a:r>
              <a:rPr lang="es-EC" dirty="0"/>
              <a:t/>
            </a:r>
            <a:br>
              <a:rPr lang="es-EC" dirty="0"/>
            </a:br>
            <a:r>
              <a:rPr lang="es-EC" dirty="0" smtClean="0"/>
              <a:t>REVISIÓN LITERATURA</a:t>
            </a:r>
            <a:endParaRPr lang="es-EC" dirty="0"/>
          </a:p>
        </p:txBody>
      </p:sp>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C" smtClean="0"/>
              <a:t>8</a:t>
            </a:fld>
            <a:endParaRPr lang="es-EC"/>
          </a:p>
        </p:txBody>
      </p:sp>
      <p:grpSp>
        <p:nvGrpSpPr>
          <p:cNvPr id="12" name="Shape 606"/>
          <p:cNvGrpSpPr/>
          <p:nvPr/>
        </p:nvGrpSpPr>
        <p:grpSpPr>
          <a:xfrm>
            <a:off x="159738" y="3507101"/>
            <a:ext cx="330270" cy="330251"/>
            <a:chOff x="1923675" y="1633650"/>
            <a:chExt cx="436000" cy="435975"/>
          </a:xfrm>
        </p:grpSpPr>
        <p:sp>
          <p:nvSpPr>
            <p:cNvPr id="13"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07166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9</a:t>
            </a:fld>
            <a:endParaRPr lang="es-ES"/>
          </a:p>
        </p:txBody>
      </p:sp>
      <p:sp>
        <p:nvSpPr>
          <p:cNvPr id="4" name="Shape 283"/>
          <p:cNvSpPr txBox="1">
            <a:spLocks/>
          </p:cNvSpPr>
          <p:nvPr/>
        </p:nvSpPr>
        <p:spPr>
          <a:xfrm>
            <a:off x="653859" y="425698"/>
            <a:ext cx="5097236"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rt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s-EC" dirty="0" smtClean="0"/>
              <a:t>CRECIMIENTO EMPRESARIAL</a:t>
            </a:r>
            <a:endParaRPr lang="es-EC" dirty="0"/>
          </a:p>
        </p:txBody>
      </p:sp>
      <p:grpSp>
        <p:nvGrpSpPr>
          <p:cNvPr id="5" name="Shape 288"/>
          <p:cNvGrpSpPr/>
          <p:nvPr/>
        </p:nvGrpSpPr>
        <p:grpSpPr>
          <a:xfrm>
            <a:off x="188138" y="608353"/>
            <a:ext cx="309022" cy="376837"/>
            <a:chOff x="596350" y="929175"/>
            <a:chExt cx="407950" cy="497475"/>
          </a:xfrm>
        </p:grpSpPr>
        <p:sp>
          <p:nvSpPr>
            <p:cNvPr id="6" name="Shape 289"/>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290"/>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291"/>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292"/>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293"/>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294"/>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295"/>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3" name="Imagen 12"/>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37434" y="1393790"/>
            <a:ext cx="6988070" cy="3294201"/>
          </a:xfrm>
          <a:prstGeom prst="rect">
            <a:avLst/>
          </a:prstGeom>
        </p:spPr>
      </p:pic>
      <p:sp>
        <p:nvSpPr>
          <p:cNvPr id="14" name="Shape 443"/>
          <p:cNvSpPr txBox="1">
            <a:spLocks/>
          </p:cNvSpPr>
          <p:nvPr/>
        </p:nvSpPr>
        <p:spPr>
          <a:xfrm>
            <a:off x="1127492" y="1312067"/>
            <a:ext cx="1967040" cy="763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1400" b="1" dirty="0" smtClean="0"/>
              <a:t>Desarrollo y supervivencia de las empresas.</a:t>
            </a:r>
            <a:endParaRPr lang="es-ES" sz="1400" b="1" dirty="0"/>
          </a:p>
        </p:txBody>
      </p:sp>
      <p:sp>
        <p:nvSpPr>
          <p:cNvPr id="15" name="Shape 443"/>
          <p:cNvSpPr txBox="1">
            <a:spLocks/>
          </p:cNvSpPr>
          <p:nvPr/>
        </p:nvSpPr>
        <p:spPr>
          <a:xfrm>
            <a:off x="3634287" y="1345428"/>
            <a:ext cx="1945758" cy="763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1400" b="1" dirty="0" smtClean="0"/>
              <a:t>Aumento de las capacidades macroeconómicas.</a:t>
            </a:r>
            <a:endParaRPr lang="es-ES" sz="1400" b="1" dirty="0"/>
          </a:p>
        </p:txBody>
      </p:sp>
      <p:sp>
        <p:nvSpPr>
          <p:cNvPr id="16" name="Shape 443"/>
          <p:cNvSpPr txBox="1">
            <a:spLocks/>
          </p:cNvSpPr>
          <p:nvPr/>
        </p:nvSpPr>
        <p:spPr>
          <a:xfrm>
            <a:off x="-137434" y="2555174"/>
            <a:ext cx="2254985" cy="640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2000" b="1" dirty="0" smtClean="0"/>
              <a:t>Estado</a:t>
            </a:r>
            <a:endParaRPr lang="es-ES" sz="2000" b="1" dirty="0"/>
          </a:p>
        </p:txBody>
      </p:sp>
      <p:sp>
        <p:nvSpPr>
          <p:cNvPr id="17" name="Shape 443"/>
          <p:cNvSpPr txBox="1">
            <a:spLocks/>
          </p:cNvSpPr>
          <p:nvPr/>
        </p:nvSpPr>
        <p:spPr>
          <a:xfrm>
            <a:off x="2235689" y="2555174"/>
            <a:ext cx="2284371" cy="634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2000" b="1" dirty="0" smtClean="0"/>
              <a:t>Empresarios</a:t>
            </a:r>
            <a:endParaRPr lang="es-ES" sz="2000" b="1" dirty="0"/>
          </a:p>
        </p:txBody>
      </p:sp>
      <p:sp>
        <p:nvSpPr>
          <p:cNvPr id="18" name="Shape 443"/>
          <p:cNvSpPr txBox="1">
            <a:spLocks/>
          </p:cNvSpPr>
          <p:nvPr/>
        </p:nvSpPr>
        <p:spPr>
          <a:xfrm>
            <a:off x="4478026" y="2533873"/>
            <a:ext cx="2571332" cy="763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2000" b="1" dirty="0" smtClean="0"/>
              <a:t>Accionistas</a:t>
            </a:r>
            <a:endParaRPr lang="es-ES" sz="2000" b="1" dirty="0"/>
          </a:p>
        </p:txBody>
      </p:sp>
      <p:sp>
        <p:nvSpPr>
          <p:cNvPr id="19" name="Shape 443"/>
          <p:cNvSpPr txBox="1">
            <a:spLocks/>
          </p:cNvSpPr>
          <p:nvPr/>
        </p:nvSpPr>
        <p:spPr>
          <a:xfrm>
            <a:off x="1187773" y="3533059"/>
            <a:ext cx="1906759" cy="763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1300" b="1" dirty="0" smtClean="0"/>
              <a:t>Determinar el porqué unas empresas crecen mas que otras.</a:t>
            </a:r>
            <a:endParaRPr lang="es-ES" sz="1300" b="1" dirty="0"/>
          </a:p>
        </p:txBody>
      </p:sp>
      <p:sp>
        <p:nvSpPr>
          <p:cNvPr id="20" name="Shape 443"/>
          <p:cNvSpPr txBox="1">
            <a:spLocks/>
          </p:cNvSpPr>
          <p:nvPr/>
        </p:nvSpPr>
        <p:spPr>
          <a:xfrm>
            <a:off x="3527963" y="3482072"/>
            <a:ext cx="2052082" cy="763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lgn="ctr">
              <a:buFont typeface="Roboto Condensed Light"/>
              <a:buNone/>
            </a:pPr>
            <a:r>
              <a:rPr lang="es-ES" sz="1300" b="1" dirty="0" smtClean="0"/>
              <a:t>Establecer los determinantes que influyen sobre su crecimiento.</a:t>
            </a:r>
            <a:endParaRPr lang="es-ES" sz="1300" b="1" dirty="0"/>
          </a:p>
        </p:txBody>
      </p:sp>
      <p:sp>
        <p:nvSpPr>
          <p:cNvPr id="2" name="Pentágono 1"/>
          <p:cNvSpPr/>
          <p:nvPr/>
        </p:nvSpPr>
        <p:spPr>
          <a:xfrm>
            <a:off x="6830611" y="1507761"/>
            <a:ext cx="2243470" cy="785884"/>
          </a:xfrm>
          <a:prstGeom prst="homePlate">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solidFill>
                  <a:schemeClr val="tx1"/>
                </a:solidFill>
                <a:latin typeface="Roboto Condensed" panose="020B0604020202020204" charset="0"/>
                <a:ea typeface="Roboto Condensed" panose="020B0604020202020204" charset="0"/>
                <a:cs typeface="Roboto Condensed" panose="020B0604020202020204" charset="0"/>
              </a:rPr>
              <a:t>Permite abordar temas importantes para los formuladores de políticas públicas</a:t>
            </a:r>
            <a:endParaRPr lang="es-ES" sz="1300" dirty="0">
              <a:solidFill>
                <a:schemeClr val="tx1"/>
              </a:solidFill>
              <a:latin typeface="Roboto Condensed" panose="020B0604020202020204" charset="0"/>
              <a:ea typeface="Roboto Condensed" panose="020B0604020202020204" charset="0"/>
              <a:cs typeface="Roboto Condensed" panose="020B0604020202020204" charset="0"/>
            </a:endParaRPr>
          </a:p>
        </p:txBody>
      </p:sp>
      <p:sp>
        <p:nvSpPr>
          <p:cNvPr id="22" name="Cheurón 21"/>
          <p:cNvSpPr/>
          <p:nvPr/>
        </p:nvSpPr>
        <p:spPr>
          <a:xfrm rot="5400000">
            <a:off x="7619622" y="2586563"/>
            <a:ext cx="424731" cy="397771"/>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3" name="Pentágono 22"/>
          <p:cNvSpPr/>
          <p:nvPr/>
        </p:nvSpPr>
        <p:spPr>
          <a:xfrm>
            <a:off x="6840624" y="3238042"/>
            <a:ext cx="2243470" cy="785884"/>
          </a:xfrm>
          <a:prstGeom prst="homePlate">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00" dirty="0" smtClean="0">
                <a:solidFill>
                  <a:schemeClr val="tx1"/>
                </a:solidFill>
                <a:latin typeface="Roboto Condensed" panose="020B0604020202020204" charset="0"/>
                <a:ea typeface="Roboto Condensed" panose="020B0604020202020204" charset="0"/>
                <a:cs typeface="Roboto Condensed" panose="020B0604020202020204" charset="0"/>
              </a:rPr>
              <a:t>- Fortalecer el crecimiento empresarial.</a:t>
            </a:r>
          </a:p>
          <a:p>
            <a:r>
              <a:rPr lang="es-ES" sz="1300" dirty="0" smtClean="0">
                <a:solidFill>
                  <a:schemeClr val="tx1"/>
                </a:solidFill>
                <a:latin typeface="Roboto Condensed" panose="020B0604020202020204" charset="0"/>
                <a:ea typeface="Roboto Condensed" panose="020B0604020202020204" charset="0"/>
                <a:cs typeface="Roboto Condensed" panose="020B0604020202020204" charset="0"/>
              </a:rPr>
              <a:t>- Dinamizar la economía del país.</a:t>
            </a:r>
            <a:endParaRPr lang="es-ES" sz="1300" dirty="0">
              <a:solidFill>
                <a:schemeClr val="tx1"/>
              </a:solidFill>
              <a:latin typeface="Roboto Condensed" panose="020B0604020202020204" charset="0"/>
              <a:ea typeface="Roboto Condensed" panose="020B0604020202020204" charset="0"/>
              <a:cs typeface="Roboto Condensed" panose="020B0604020202020204" charset="0"/>
            </a:endParaRPr>
          </a:p>
        </p:txBody>
      </p:sp>
      <p:grpSp>
        <p:nvGrpSpPr>
          <p:cNvPr id="24" name="Shape 945"/>
          <p:cNvGrpSpPr/>
          <p:nvPr/>
        </p:nvGrpSpPr>
        <p:grpSpPr>
          <a:xfrm>
            <a:off x="7380209" y="297639"/>
            <a:ext cx="903556" cy="858037"/>
            <a:chOff x="5233525" y="4954450"/>
            <a:chExt cx="538275" cy="516350"/>
          </a:xfrm>
        </p:grpSpPr>
        <p:sp>
          <p:nvSpPr>
            <p:cNvPr id="25" name="Shape 94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94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94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94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95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95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95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95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95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95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95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752"/>
          <p:cNvGrpSpPr/>
          <p:nvPr/>
        </p:nvGrpSpPr>
        <p:grpSpPr>
          <a:xfrm>
            <a:off x="258245" y="3986516"/>
            <a:ext cx="864346" cy="807784"/>
            <a:chOff x="5941025" y="3634400"/>
            <a:chExt cx="467650" cy="467650"/>
          </a:xfrm>
        </p:grpSpPr>
        <p:sp>
          <p:nvSpPr>
            <p:cNvPr id="37"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6189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8739</TotalTime>
  <Words>3210</Words>
  <Application>Microsoft Office PowerPoint</Application>
  <PresentationFormat>Presentación en pantalla (16:9)</PresentationFormat>
  <Paragraphs>499</Paragraphs>
  <Slides>50</Slides>
  <Notes>18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50</vt:i4>
      </vt:variant>
    </vt:vector>
  </HeadingPairs>
  <TitlesOfParts>
    <vt:vector size="64" baseType="lpstr">
      <vt:lpstr>Cambria</vt:lpstr>
      <vt:lpstr>Arial</vt:lpstr>
      <vt:lpstr>Times New Roman</vt:lpstr>
      <vt:lpstr>Courier New</vt:lpstr>
      <vt:lpstr>Andalus</vt:lpstr>
      <vt:lpstr>Tahoma</vt:lpstr>
      <vt:lpstr>Gabriola</vt:lpstr>
      <vt:lpstr>Roboto Condensed</vt:lpstr>
      <vt:lpstr>Wingdings</vt:lpstr>
      <vt:lpstr>Cambria Math</vt:lpstr>
      <vt:lpstr>Arvo</vt:lpstr>
      <vt:lpstr>Calibri</vt:lpstr>
      <vt:lpstr>Roboto Condensed Light</vt:lpstr>
      <vt:lpstr>Salerio template</vt:lpstr>
      <vt:lpstr>Presentación de PowerPoint</vt:lpstr>
      <vt:lpstr>INTRODUCCIÓN</vt:lpstr>
      <vt:lpstr>Presentación de PowerPoint</vt:lpstr>
      <vt:lpstr>Presentación de PowerPoint</vt:lpstr>
      <vt:lpstr>Presentación de PowerPoint</vt:lpstr>
      <vt:lpstr>ESTRUCTURA</vt:lpstr>
      <vt:lpstr>Presentación de PowerPoint</vt:lpstr>
      <vt:lpstr> CAPÍTULO I: REVISIÓN LITERATURA</vt:lpstr>
      <vt:lpstr>Presentación de PowerPoint</vt:lpstr>
      <vt:lpstr>MEDIDAS DE CRECIMIENTO</vt:lpstr>
      <vt:lpstr>ENFOQUES DE CRECIMIENTO EMPRESARIAL</vt:lpstr>
      <vt:lpstr>LEY DE GIBRAT</vt:lpstr>
      <vt:lpstr>TAMAÑO</vt:lpstr>
      <vt:lpstr>EDAD</vt:lpstr>
      <vt:lpstr>CAPITAL</vt:lpstr>
      <vt:lpstr>ENDEUDAMIENTO</vt:lpstr>
      <vt:lpstr>CAPÍTULO II: METODOLOGÍA</vt:lpstr>
      <vt:lpstr>ANÁLISIS DESCRIPTIVO DE LA MUESTRA</vt:lpstr>
      <vt:lpstr>CRITERIOS PARA LA DEPURACIÓN</vt:lpstr>
      <vt:lpstr>DEFINICIÓN DE VARIABLES</vt:lpstr>
      <vt:lpstr>ANÁLISIS DESCRIPTIVO DE LA MUESTRA</vt:lpstr>
      <vt:lpstr>ANÁLISIS DESCRIPTIVO DE LA MUESTRA</vt:lpstr>
      <vt:lpstr>ANÁLISIS DESCRIPTIVO DE LA MUESTRA</vt:lpstr>
      <vt:lpstr>ANÁLISIS DESCRIPTIVO DE LA MUESTRA</vt:lpstr>
      <vt:lpstr>ANÁLISIS DESCRIPTIVO DE LA MUESTRA</vt:lpstr>
      <vt:lpstr>ESTRATEGIA DE ESTIMACIÓN</vt:lpstr>
      <vt:lpstr>ESTRATEGIA DE ESTIMACIÓN</vt:lpstr>
      <vt:lpstr>MODELOS DE CRECIMIENTO</vt:lpstr>
      <vt:lpstr>CAPÍTULO III: RESULTADOS</vt:lpstr>
      <vt:lpstr>ANÁLISIS DE DENSIDAD DE KERNEL</vt:lpstr>
      <vt:lpstr>ANÁLISIS UNIVARIANTE</vt:lpstr>
      <vt:lpstr>ANÁLISIS UNIVARIANTE</vt:lpstr>
      <vt:lpstr>ANÁLISIS MULTIVARIANTE </vt:lpstr>
      <vt:lpstr>ANÁLISIS MULTIVARIANTE</vt:lpstr>
      <vt:lpstr>ANÁLISIS MULTIVARIANTE </vt:lpstr>
      <vt:lpstr>COMPROBACIÓN DE HIPÓTESIS</vt:lpstr>
      <vt:lpstr>COMPROBACIÓN DE HIPÓTESIS</vt:lpstr>
      <vt:lpstr>SUGERENCIAS PARA EMPRESAS JÓVENES Y MADURAS</vt:lpstr>
      <vt:lpstr>CAPÍTULO IV: CONCLUSIONES Y RECOMENDACIONES</vt:lpstr>
      <vt:lpstr>SOBRE LA MUESTRA</vt:lpstr>
      <vt:lpstr>PRINCIPALES APORTACIONES</vt:lpstr>
      <vt:lpstr>LOS RESULTADOS OBTENIDOS HAN PERMITIDO ESTABLECER LAS SIGUIENTES APORTACIONES:</vt:lpstr>
      <vt:lpstr>LIMITACIONES DE LA  INVESTIGACIÓN</vt:lpstr>
      <vt:lpstr>SE PRESENTAN LAS LIMITACIONES DURANTE EL DESARROLLO DE LA INVESTIGACIÓN:</vt:lpstr>
      <vt:lpstr>FUTURAS LÍNEAS DE INVESTIGACIÓN</vt:lpstr>
      <vt:lpstr>FUTURAS LÍNEAS DE INVESTIGACIÓN</vt:lpstr>
      <vt:lpstr>FUTURAS LÍNEAS DE INVESTIGACIÓN</vt:lpstr>
      <vt:lpstr>Presentación de PowerPoint</vt:lpstr>
      <vt:lpstr>GRACIAS!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Silvy Chamorro</dc:creator>
  <cp:lastModifiedBy>USUARIO</cp:lastModifiedBy>
  <cp:revision>318</cp:revision>
  <dcterms:modified xsi:type="dcterms:W3CDTF">2018-06-27T23:43:07Z</dcterms:modified>
</cp:coreProperties>
</file>