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37"/>
  </p:notesMasterIdLst>
  <p:handoutMasterIdLst>
    <p:handoutMasterId r:id="rId38"/>
  </p:handoutMasterIdLst>
  <p:sldIdLst>
    <p:sldId id="259" r:id="rId2"/>
    <p:sldId id="258" r:id="rId3"/>
    <p:sldId id="262" r:id="rId4"/>
    <p:sldId id="261" r:id="rId5"/>
    <p:sldId id="263" r:id="rId6"/>
    <p:sldId id="297" r:id="rId7"/>
    <p:sldId id="265" r:id="rId8"/>
    <p:sldId id="266" r:id="rId9"/>
    <p:sldId id="267" r:id="rId10"/>
    <p:sldId id="294" r:id="rId11"/>
    <p:sldId id="269" r:id="rId12"/>
    <p:sldId id="298" r:id="rId13"/>
    <p:sldId id="299" r:id="rId14"/>
    <p:sldId id="264" r:id="rId15"/>
    <p:sldId id="270" r:id="rId16"/>
    <p:sldId id="271" r:id="rId17"/>
    <p:sldId id="273" r:id="rId18"/>
    <p:sldId id="272" r:id="rId19"/>
    <p:sldId id="274" r:id="rId20"/>
    <p:sldId id="275" r:id="rId21"/>
    <p:sldId id="276" r:id="rId22"/>
    <p:sldId id="277" r:id="rId23"/>
    <p:sldId id="278" r:id="rId24"/>
    <p:sldId id="279" r:id="rId25"/>
    <p:sldId id="280" r:id="rId26"/>
    <p:sldId id="281" r:id="rId27"/>
    <p:sldId id="282" r:id="rId28"/>
    <p:sldId id="283" r:id="rId29"/>
    <p:sldId id="284" r:id="rId30"/>
    <p:sldId id="292" r:id="rId31"/>
    <p:sldId id="293" r:id="rId32"/>
    <p:sldId id="296" r:id="rId33"/>
    <p:sldId id="295" r:id="rId34"/>
    <p:sldId id="288" r:id="rId35"/>
    <p:sldId id="289" r:id="rId36"/>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xander barreros" initials="ab"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CFFCC"/>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294" autoAdjust="0"/>
    <p:restoredTop sz="94660"/>
  </p:normalViewPr>
  <p:slideViewPr>
    <p:cSldViewPr>
      <p:cViewPr varScale="1">
        <p:scale>
          <a:sx n="92" d="100"/>
          <a:sy n="92" d="100"/>
        </p:scale>
        <p:origin x="246" y="10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68" d="100"/>
          <a:sy n="68" d="100"/>
        </p:scale>
        <p:origin x="2430"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E:\KARO\TESIS_KAROLINA\cuadros_graficos.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E:\KARO\TESIS_KAROLINA\cuadros_graficos.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E:\KARO\TESIS_KAROLINA\cuadros_graficos.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E:\KARO\TESIS_KAROLINA\cuadros_graficos.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E:\KARO\TESIS_KAROLINA\cuadros_graficos.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oleObject" Target="file:///E:\KARO\TESIS_KAROLINA\cuadros_graficos.xlsx" TargetMode="External"/><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F:\cuadros_graficos%20(Autoguardado).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file:///F:\KARO\PRESENTACION_ING\cuadros_graficos%20(Autoguardado).xlsx" TargetMode="External"/><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oleObject" Target="file:///F:\cuadros_graficos%20(Autoguardado).xlsx" TargetMode="External"/><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oleObject" Target="file:///F:\cuadros_graficos%20(Autoguardado).xlsx" TargetMode="External"/><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oleObject" Target="file:///F:\cuadros_graficos%20(Autoguardado).xlsx" TargetMode="External"/><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E:\KARO\TESIS_KAROLINA\cuadros_graficos.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F:\cuadros_graficos%20(Autoguardado).xlsx" TargetMode="External"/><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oleObject" Target="file:///F:\cuadros_graficos%20(Autoguardado).xlsx" TargetMode="External"/><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oleObject" Target="file:///F:\cuadros_graficos%20(Autoguardado).xlsx" TargetMode="External"/><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oleObject" Target="file:///F:\cuadros_graficos%20(Autoguardado).xlsx" TargetMode="External"/><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oleObject" Target="file:///F:\cuadros_graficos%20(Autoguardado).xlsx" TargetMode="External"/><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oleObject" Target="file:///F:\cuadros_graficos%20(Autoguardado).xlsx" TargetMode="External"/><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oleObject" Target="file:///F:\cuadros_graficos%20(Autoguardado).xlsx" TargetMode="External"/><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oleObject" Target="file:///F:\cuadros_graficos%20(Autoguardado).xlsx" TargetMode="External"/><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oleObject" Target="file:///F:\cuadros_graficos%20(Autoguardado).xlsx" TargetMode="External"/><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oleObject" Target="file:///F:\KARO\PRESENTACION_ING\cuadros_graficos%20(Autoguardado).xlsx" TargetMode="External"/><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oleObject" Target="file:///E:\KARO\TESIS_KAROLINA\cuadros_graficos.xlsx" TargetMode="External"/><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oleObject" Target="file:///F:\KARO\PRESENTACION_ING\cuadros_graficos%20(Autoguardado).xlsx" TargetMode="External"/><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oleObject" Target="file:///F:\cuadros_graficos%20(Autoguardado).xlsx" TargetMode="External"/><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oleObject" Target="file:///F:\cuadros_graficos%20(Autoguardado).xlsx" TargetMode="External"/><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oleObject" Target="file:///F:\cuadros_graficos%20(Autoguardado).xlsx" TargetMode="External"/><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oleObject" Target="file:///F:\KARO\PRESENTACION_ING\cuadros_graficos%20(Autoguardado).xlsx" TargetMode="External"/><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oleObject" Target="file:///F:\cuadros_graficos%20(Autoguardado).xlsx" TargetMode="External"/><Relationship Id="rId2" Type="http://schemas.microsoft.com/office/2011/relationships/chartColorStyle" Target="colors35.xml"/><Relationship Id="rId1" Type="http://schemas.microsoft.com/office/2011/relationships/chartStyle" Target="style35.xml"/></Relationships>
</file>

<file path=ppt/charts/_rels/chart4.xml.rels><?xml version="1.0" encoding="UTF-8" standalone="yes"?>
<Relationships xmlns="http://schemas.openxmlformats.org/package/2006/relationships"><Relationship Id="rId3" Type="http://schemas.openxmlformats.org/officeDocument/2006/relationships/oleObject" Target="file:///F:\KARO\PRESENTACION_ING\cuadros_graficos%20(Autoguardado).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E:\KARO\TESIS_KAROLINA\cuadros_grafico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E:\KARO\TESIS_KAROLINA\cuadros_graficos.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E:\KARO\TESIS_KAROLINA\cuadros_graficos.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E:\KARO\TESIS_KAROLINA\cuadros_graficos.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E:\KARO\TESIS_KAROLINA\cuadros_graficos.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cap="all" spc="50" baseline="0">
                <a:solidFill>
                  <a:schemeClr val="dk1"/>
                </a:solidFill>
                <a:latin typeface="+mn-lt"/>
                <a:ea typeface="+mn-ea"/>
                <a:cs typeface="+mn-cs"/>
              </a:defRPr>
            </a:pPr>
            <a:r>
              <a:rPr lang="es-ES"/>
              <a:t>SEXO </a:t>
            </a:r>
          </a:p>
        </c:rich>
      </c:tx>
      <c:overlay val="0"/>
      <c:spPr>
        <a:noFill/>
        <a:ln>
          <a:noFill/>
        </a:ln>
        <a:effectLst/>
      </c:spPr>
      <c:txPr>
        <a:bodyPr rot="0" spcFirstLastPara="1" vertOverflow="ellipsis" vert="horz" wrap="square" anchor="ctr" anchorCtr="1"/>
        <a:lstStyle/>
        <a:p>
          <a:pPr>
            <a:defRPr sz="1400" b="1" i="0" u="none" strike="noStrike" kern="1200" cap="all" spc="50" baseline="0">
              <a:solidFill>
                <a:schemeClr val="dk1"/>
              </a:solidFill>
              <a:latin typeface="+mn-lt"/>
              <a:ea typeface="+mn-ea"/>
              <a:cs typeface="+mn-cs"/>
            </a:defRPr>
          </a:pPr>
          <a:endParaRPr lang="es-ES"/>
        </a:p>
      </c:txPr>
    </c:title>
    <c:autoTitleDeleted val="0"/>
    <c:plotArea>
      <c:layout/>
      <c:pieChart>
        <c:varyColors val="1"/>
        <c:ser>
          <c:idx val="0"/>
          <c:order val="0"/>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1-3B73-44BF-AD65-7CB8A24EAC16}"/>
              </c:ext>
            </c:extLst>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3-3B73-44BF-AD65-7CB8A24EAC16}"/>
              </c:ext>
            </c:extLst>
          </c:dPt>
          <c:dLbls>
            <c:spPr>
              <a:noFill/>
              <a:ln>
                <a:noFill/>
              </a:ln>
              <a:effectLst/>
            </c:spPr>
            <c:txPr>
              <a:bodyPr rot="0" spcFirstLastPara="1" vertOverflow="ellipsis" vert="horz" wrap="square" anchor="ctr" anchorCtr="1"/>
              <a:lstStyle/>
              <a:p>
                <a:pPr>
                  <a:defRPr sz="900" b="1" i="0" u="none" strike="noStrike" kern="1200" baseline="0">
                    <a:solidFill>
                      <a:schemeClr val="dk1"/>
                    </a:solidFill>
                    <a:latin typeface="+mn-lt"/>
                    <a:ea typeface="+mn-ea"/>
                    <a:cs typeface="+mn-cs"/>
                  </a:defRPr>
                </a:pPr>
                <a:endParaRPr lang="es-ES"/>
              </a:p>
            </c:txPr>
            <c:dLblPos val="in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Hoja10!$G$4:$G$5</c:f>
              <c:strCache>
                <c:ptCount val="2"/>
                <c:pt idx="0">
                  <c:v>MUJER </c:v>
                </c:pt>
                <c:pt idx="1">
                  <c:v>HOMBRE </c:v>
                </c:pt>
              </c:strCache>
            </c:strRef>
          </c:cat>
          <c:val>
            <c:numRef>
              <c:f>Hoja10!$H$4:$H$5</c:f>
              <c:numCache>
                <c:formatCode>General</c:formatCode>
                <c:ptCount val="2"/>
                <c:pt idx="0">
                  <c:v>65</c:v>
                </c:pt>
                <c:pt idx="1">
                  <c:v>35</c:v>
                </c:pt>
              </c:numCache>
            </c:numRef>
          </c:val>
          <c:extLst xmlns:c16r2="http://schemas.microsoft.com/office/drawing/2015/06/chart">
            <c:ext xmlns:c16="http://schemas.microsoft.com/office/drawing/2014/chart" uri="{C3380CC4-5D6E-409C-BE32-E72D297353CC}">
              <c16:uniqueId val="{00000004-3B73-44BF-AD65-7CB8A24EAC16}"/>
            </c:ext>
          </c:extLst>
        </c:ser>
        <c:dLbls>
          <c:dLblPos val="inEnd"/>
          <c:showLegendKey val="0"/>
          <c:showVal val="0"/>
          <c:showCatName val="1"/>
          <c:showSerName val="0"/>
          <c:showPercent val="0"/>
          <c:showBubbleSize val="0"/>
          <c:showLeaderLines val="1"/>
        </c:dLbls>
        <c:firstSliceAng val="0"/>
      </c:pieChart>
      <c:spPr>
        <a:noFill/>
        <a:ln>
          <a:noFill/>
        </a:ln>
        <a:effectLst/>
      </c:spPr>
    </c:plotArea>
    <c:plotVisOnly val="1"/>
    <c:dispBlanksAs val="gap"/>
    <c:showDLblsOverMax val="0"/>
  </c:chart>
  <c:spPr>
    <a:noFill/>
    <a:ln w="25400" cap="flat" cmpd="sng" algn="ctr">
      <a:noFill/>
      <a:prstDash val="solid"/>
      <a:round/>
    </a:ln>
    <a:effectLst/>
  </c:spPr>
  <c:txPr>
    <a:bodyPr/>
    <a:lstStyle/>
    <a:p>
      <a:pPr>
        <a:defRPr>
          <a:solidFill>
            <a:schemeClr val="dk1"/>
          </a:solidFill>
          <a:latin typeface="+mn-lt"/>
          <a:ea typeface="+mn-ea"/>
          <a:cs typeface="+mn-cs"/>
        </a:defRPr>
      </a:pPr>
      <a:endParaRPr lang="es-E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dk1"/>
                </a:solidFill>
                <a:latin typeface="Times New Roman" panose="02020603050405020304" pitchFamily="18" charset="0"/>
                <a:ea typeface="+mn-ea"/>
                <a:cs typeface="Times New Roman" panose="02020603050405020304" pitchFamily="18" charset="0"/>
              </a:defRPr>
            </a:pPr>
            <a:r>
              <a:rPr lang="es-EC" sz="1400" b="1" i="0" u="none" strike="noStrike" baseline="0" dirty="0">
                <a:effectLst/>
              </a:rPr>
              <a:t>¿Qué tipo de ganado vacuno utiliza en la cría y reproducción de ganado bovino?</a:t>
            </a:r>
            <a:endParaRPr lang="es-ES" sz="1400" dirty="0"/>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dk1"/>
              </a:solidFill>
              <a:latin typeface="Times New Roman" panose="02020603050405020304" pitchFamily="18" charset="0"/>
              <a:ea typeface="+mn-ea"/>
              <a:cs typeface="Times New Roman" panose="02020603050405020304" pitchFamily="18" charset="0"/>
            </a:defRPr>
          </a:pPr>
          <a:endParaRPr lang="es-E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Pt>
            <c:idx val="1"/>
            <c:invertIfNegative val="0"/>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xmlns:c16r2="http://schemas.microsoft.com/office/drawing/2015/06/chart">
              <c:ext xmlns:c16="http://schemas.microsoft.com/office/drawing/2014/chart" uri="{C3380CC4-5D6E-409C-BE32-E72D297353CC}">
                <c16:uniqueId val="{00000001-3F37-49AD-901F-D5CF02B723C8}"/>
              </c:ext>
            </c:extLst>
          </c:dPt>
          <c:dPt>
            <c:idx val="2"/>
            <c:invertIfNegative val="0"/>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xmlns:c16r2="http://schemas.microsoft.com/office/drawing/2015/06/chart">
              <c:ext xmlns:c16="http://schemas.microsoft.com/office/drawing/2014/chart" uri="{C3380CC4-5D6E-409C-BE32-E72D297353CC}">
                <c16:uniqueId val="{00000003-3F37-49AD-901F-D5CF02B723C8}"/>
              </c:ext>
            </c:extLst>
          </c:dPt>
          <c:dPt>
            <c:idx val="3"/>
            <c:invertIfNegative val="0"/>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xmlns:c16r2="http://schemas.microsoft.com/office/drawing/2015/06/chart">
              <c:ext xmlns:c16="http://schemas.microsoft.com/office/drawing/2014/chart" uri="{C3380CC4-5D6E-409C-BE32-E72D297353CC}">
                <c16:uniqueId val="{00000005-3F37-49AD-901F-D5CF02B723C8}"/>
              </c:ext>
            </c:extLst>
          </c:dPt>
          <c:dPt>
            <c:idx val="4"/>
            <c:invertIfNegative val="0"/>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xmlns:c16r2="http://schemas.microsoft.com/office/drawing/2015/06/chart">
              <c:ext xmlns:c16="http://schemas.microsoft.com/office/drawing/2014/chart" uri="{C3380CC4-5D6E-409C-BE32-E72D297353CC}">
                <c16:uniqueId val="{00000007-3F37-49AD-901F-D5CF02B723C8}"/>
              </c:ext>
            </c:extLst>
          </c:dPt>
          <c:dLbls>
            <c:spPr>
              <a:noFill/>
              <a:ln>
                <a:noFill/>
              </a:ln>
              <a:effectLst/>
            </c:spPr>
            <c:txPr>
              <a:bodyPr rot="0" spcFirstLastPara="1" vertOverflow="ellipsis" vert="horz" wrap="square" anchor="ctr" anchorCtr="1"/>
              <a:lstStyle/>
              <a:p>
                <a:pPr>
                  <a:defRPr sz="1000" b="0" i="0" u="none" strike="noStrike" kern="1200" baseline="0">
                    <a:solidFill>
                      <a:schemeClr val="dk1"/>
                    </a:solidFill>
                    <a:latin typeface="Times New Roman" panose="02020603050405020304" pitchFamily="18" charset="0"/>
                    <a:ea typeface="+mn-ea"/>
                    <a:cs typeface="Times New Roman" panose="02020603050405020304" pitchFamily="18" charset="0"/>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Hoja11!$A$84:$A$88</c:f>
              <c:strCache>
                <c:ptCount val="5"/>
                <c:pt idx="0">
                  <c:v>1.      Criollo</c:v>
                </c:pt>
                <c:pt idx="1">
                  <c:v>2.      Holstein</c:v>
                </c:pt>
                <c:pt idx="2">
                  <c:v>3.      Normando</c:v>
                </c:pt>
                <c:pt idx="3">
                  <c:v>4.      Brows swiss</c:v>
                </c:pt>
                <c:pt idx="4">
                  <c:v>5.      Brangus</c:v>
                </c:pt>
              </c:strCache>
            </c:strRef>
          </c:cat>
          <c:val>
            <c:numRef>
              <c:f>Hoja11!$C$84:$C$88</c:f>
              <c:numCache>
                <c:formatCode>0.00%</c:formatCode>
                <c:ptCount val="5"/>
                <c:pt idx="0">
                  <c:v>0.63461538461538458</c:v>
                </c:pt>
                <c:pt idx="1">
                  <c:v>0.13461538461538461</c:v>
                </c:pt>
                <c:pt idx="2">
                  <c:v>0.14615384615384616</c:v>
                </c:pt>
                <c:pt idx="3">
                  <c:v>4.6153846153846149E-2</c:v>
                </c:pt>
                <c:pt idx="4">
                  <c:v>3.8461538461538464E-2</c:v>
                </c:pt>
              </c:numCache>
            </c:numRef>
          </c:val>
          <c:extLst xmlns:c16r2="http://schemas.microsoft.com/office/drawing/2015/06/chart">
            <c:ext xmlns:c16="http://schemas.microsoft.com/office/drawing/2014/chart" uri="{C3380CC4-5D6E-409C-BE32-E72D297353CC}">
              <c16:uniqueId val="{00000008-3F37-49AD-901F-D5CF02B723C8}"/>
            </c:ext>
          </c:extLst>
        </c:ser>
        <c:dLbls>
          <c:showLegendKey val="0"/>
          <c:showVal val="1"/>
          <c:showCatName val="0"/>
          <c:showSerName val="0"/>
          <c:showPercent val="0"/>
          <c:showBubbleSize val="0"/>
        </c:dLbls>
        <c:gapWidth val="150"/>
        <c:shape val="box"/>
        <c:axId val="138710136"/>
        <c:axId val="138710528"/>
        <c:axId val="0"/>
      </c:bar3DChart>
      <c:catAx>
        <c:axId val="13871013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dk1"/>
                </a:solidFill>
                <a:latin typeface="Times New Roman" panose="02020603050405020304" pitchFamily="18" charset="0"/>
                <a:ea typeface="+mn-ea"/>
                <a:cs typeface="Times New Roman" panose="02020603050405020304" pitchFamily="18" charset="0"/>
              </a:defRPr>
            </a:pPr>
            <a:endParaRPr lang="es-ES"/>
          </a:p>
        </c:txPr>
        <c:crossAx val="138710528"/>
        <c:crosses val="autoZero"/>
        <c:auto val="1"/>
        <c:lblAlgn val="ctr"/>
        <c:lblOffset val="100"/>
        <c:noMultiLvlLbl val="0"/>
      </c:catAx>
      <c:valAx>
        <c:axId val="138710528"/>
        <c:scaling>
          <c:orientation val="minMax"/>
        </c:scaling>
        <c:delete val="0"/>
        <c:axPos val="l"/>
        <c:majorGridlines>
          <c:spPr>
            <a:ln w="6350" cap="flat" cmpd="sng" algn="ctr">
              <a:solidFill>
                <a:schemeClr val="accent6"/>
              </a:solidFill>
              <a:prstDash val="solid"/>
              <a:miter lim="800000"/>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dk1"/>
                </a:solidFill>
                <a:latin typeface="Times New Roman" panose="02020603050405020304" pitchFamily="18" charset="0"/>
                <a:ea typeface="+mn-ea"/>
                <a:cs typeface="Times New Roman" panose="02020603050405020304" pitchFamily="18" charset="0"/>
              </a:defRPr>
            </a:pPr>
            <a:endParaRPr lang="es-ES"/>
          </a:p>
        </c:txPr>
        <c:crossAx val="138710136"/>
        <c:crosses val="autoZero"/>
        <c:crossBetween val="between"/>
      </c:valAx>
      <c:spPr>
        <a:noFill/>
        <a:ln>
          <a:noFill/>
        </a:ln>
        <a:effectLst/>
      </c:spPr>
    </c:plotArea>
    <c:plotVisOnly val="1"/>
    <c:dispBlanksAs val="gap"/>
    <c:showDLblsOverMax val="0"/>
  </c:chart>
  <c:spPr>
    <a:noFill/>
    <a:ln w="12700" cap="flat" cmpd="sng" algn="ctr">
      <a:noFill/>
      <a:prstDash val="solid"/>
      <a:miter lim="800000"/>
    </a:ln>
    <a:effectLst/>
  </c:spPr>
  <c:txPr>
    <a:bodyPr/>
    <a:lstStyle/>
    <a:p>
      <a:pPr>
        <a:defRPr sz="1000">
          <a:solidFill>
            <a:schemeClr val="dk1"/>
          </a:solidFill>
          <a:latin typeface="Times New Roman" panose="02020603050405020304" pitchFamily="18" charset="0"/>
          <a:ea typeface="+mn-ea"/>
          <a:cs typeface="Times New Roman" panose="02020603050405020304" pitchFamily="18" charset="0"/>
        </a:defRPr>
      </a:pPr>
      <a:endParaRPr lang="es-E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2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s-EC" sz="1400" b="1" dirty="0">
                <a:effectLst/>
              </a:rPr>
              <a:t>¿Mencione que sistemas de crianza de ganado vacuno conoce? </a:t>
            </a:r>
            <a:endParaRPr lang="es-EC" sz="1400" dirty="0">
              <a:effectLst/>
            </a:endParaRPr>
          </a:p>
        </c:rich>
      </c:tx>
      <c:layout>
        <c:manualLayout>
          <c:xMode val="edge"/>
          <c:yMode val="edge"/>
          <c:x val="0.21016000273712968"/>
          <c:y val="3.7128897471391989E-2"/>
        </c:manualLayout>
      </c:layout>
      <c:overlay val="0"/>
      <c:spPr>
        <a:noFill/>
        <a:ln>
          <a:noFill/>
        </a:ln>
        <a:effectLst/>
      </c:spPr>
      <c:txPr>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200" b="1"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E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gradFill rotWithShape="1">
              <a:gsLst>
                <a:gs pos="0">
                  <a:schemeClr val="accent1">
                    <a:shade val="51000"/>
                    <a:satMod val="130000"/>
                  </a:schemeClr>
                </a:gs>
                <a:gs pos="80000">
                  <a:schemeClr val="accent1">
                    <a:shade val="93000"/>
                    <a:satMod val="130000"/>
                  </a:schemeClr>
                </a:gs>
                <a:gs pos="100000">
                  <a:schemeClr val="accent1">
                    <a:shade val="94000"/>
                    <a:satMod val="135000"/>
                  </a:schemeClr>
                </a:gs>
              </a:gsLst>
              <a:lin ang="16200000" scaled="0"/>
            </a:gradFill>
            <a:ln w="6350" cap="flat" cmpd="sng" algn="ctr">
              <a:solidFill>
                <a:schemeClr val="accent1"/>
              </a:solidFill>
              <a:prstDash val="solid"/>
              <a:miter lim="800000"/>
            </a:ln>
            <a:effectLst/>
            <a:scene3d>
              <a:camera prst="orthographicFront">
                <a:rot lat="0" lon="0" rev="0"/>
              </a:camera>
              <a:lightRig rig="threePt" dir="t">
                <a:rot lat="0" lon="0" rev="1200000"/>
              </a:lightRig>
            </a:scene3d>
            <a:sp3d contourW="6350">
              <a:contourClr>
                <a:schemeClr val="accent1"/>
              </a:contourClr>
            </a:sp3d>
          </c:spPr>
          <c:invertIfNegative val="0"/>
          <c:dPt>
            <c:idx val="1"/>
            <c:invertIfNegative val="0"/>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6350" cap="flat" cmpd="sng" algn="ctr">
                <a:solidFill>
                  <a:schemeClr val="accent2"/>
                </a:solidFill>
                <a:prstDash val="solid"/>
                <a:miter lim="800000"/>
              </a:ln>
              <a:effectLst/>
              <a:scene3d>
                <a:camera prst="orthographicFront">
                  <a:rot lat="0" lon="0" rev="0"/>
                </a:camera>
                <a:lightRig rig="threePt" dir="t">
                  <a:rot lat="0" lon="0" rev="1200000"/>
                </a:lightRig>
              </a:scene3d>
              <a:sp3d contourW="6350">
                <a:contourClr>
                  <a:schemeClr val="accent2"/>
                </a:contourClr>
              </a:sp3d>
            </c:spPr>
            <c:extLst xmlns:c16r2="http://schemas.microsoft.com/office/drawing/2015/06/chart">
              <c:ext xmlns:c16="http://schemas.microsoft.com/office/drawing/2014/chart" uri="{C3380CC4-5D6E-409C-BE32-E72D297353CC}">
                <c16:uniqueId val="{00000001-FE8F-4B7C-822D-B59F3C8C0780}"/>
              </c:ext>
            </c:extLst>
          </c:dPt>
          <c:dPt>
            <c:idx val="2"/>
            <c:invertIfNegative val="0"/>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w="6350" cap="flat" cmpd="sng" algn="ctr">
                <a:solidFill>
                  <a:schemeClr val="accent3"/>
                </a:solidFill>
                <a:prstDash val="solid"/>
                <a:miter lim="800000"/>
              </a:ln>
              <a:effectLst/>
              <a:scene3d>
                <a:camera prst="orthographicFront">
                  <a:rot lat="0" lon="0" rev="0"/>
                </a:camera>
                <a:lightRig rig="threePt" dir="t">
                  <a:rot lat="0" lon="0" rev="1200000"/>
                </a:lightRig>
              </a:scene3d>
              <a:sp3d contourW="6350">
                <a:contourClr>
                  <a:schemeClr val="accent3"/>
                </a:contourClr>
              </a:sp3d>
            </c:spPr>
            <c:extLst xmlns:c16r2="http://schemas.microsoft.com/office/drawing/2015/06/chart">
              <c:ext xmlns:c16="http://schemas.microsoft.com/office/drawing/2014/chart" uri="{C3380CC4-5D6E-409C-BE32-E72D297353CC}">
                <c16:uniqueId val="{00000003-FE8F-4B7C-822D-B59F3C8C0780}"/>
              </c:ext>
            </c:extLst>
          </c:dPt>
          <c:dPt>
            <c:idx val="3"/>
            <c:invertIfNegative val="0"/>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6350" cap="flat" cmpd="sng" algn="ctr">
                <a:solidFill>
                  <a:schemeClr val="accent6"/>
                </a:solidFill>
                <a:prstDash val="solid"/>
                <a:miter lim="800000"/>
              </a:ln>
              <a:effectLst/>
              <a:scene3d>
                <a:camera prst="orthographicFront">
                  <a:rot lat="0" lon="0" rev="0"/>
                </a:camera>
                <a:lightRig rig="threePt" dir="t">
                  <a:rot lat="0" lon="0" rev="1200000"/>
                </a:lightRig>
              </a:scene3d>
              <a:sp3d contourW="6350">
                <a:contourClr>
                  <a:schemeClr val="accent6"/>
                </a:contourClr>
              </a:sp3d>
            </c:spPr>
            <c:extLst xmlns:c16r2="http://schemas.microsoft.com/office/drawing/2015/06/chart">
              <c:ext xmlns:c16="http://schemas.microsoft.com/office/drawing/2014/chart" uri="{C3380CC4-5D6E-409C-BE32-E72D297353CC}">
                <c16:uniqueId val="{00000005-FE8F-4B7C-822D-B59F3C8C0780}"/>
              </c:ext>
            </c:extLst>
          </c:dPt>
          <c:dLbls>
            <c:spPr>
              <a:noFill/>
              <a:ln>
                <a:noFill/>
              </a:ln>
              <a:effectLst/>
            </c:spPr>
            <c:txPr>
              <a:bodyPr rot="0" spcFirstLastPara="1" vertOverflow="ellipsis" vert="horz" wrap="square" anchor="ctr" anchorCtr="1"/>
              <a:lstStyle/>
              <a:p>
                <a:pPr>
                  <a:defRPr sz="1000" b="0" i="0" u="none" strike="noStrike" kern="1200" baseline="0">
                    <a:solidFill>
                      <a:schemeClr val="dk1"/>
                    </a:solidFill>
                    <a:latin typeface="Times New Roman" panose="02020603050405020304" pitchFamily="18" charset="0"/>
                    <a:ea typeface="+mn-ea"/>
                    <a:cs typeface="Times New Roman" panose="02020603050405020304" pitchFamily="18" charset="0"/>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Hoja11!$A$95:$A$98</c:f>
              <c:strCache>
                <c:ptCount val="4"/>
                <c:pt idx="0">
                  <c:v>1. Intensivos</c:v>
                </c:pt>
                <c:pt idx="1">
                  <c:v>2. Extensivo</c:v>
                </c:pt>
                <c:pt idx="2">
                  <c:v>3. Estabulado</c:v>
                </c:pt>
                <c:pt idx="3">
                  <c:v>4. Desconoce</c:v>
                </c:pt>
              </c:strCache>
            </c:strRef>
          </c:cat>
          <c:val>
            <c:numRef>
              <c:f>Hoja11!$C$95:$C$98</c:f>
              <c:numCache>
                <c:formatCode>0.00%</c:formatCode>
                <c:ptCount val="4"/>
                <c:pt idx="0">
                  <c:v>0.21167883211678831</c:v>
                </c:pt>
                <c:pt idx="1">
                  <c:v>0.54744525547445255</c:v>
                </c:pt>
                <c:pt idx="2">
                  <c:v>0.13868613138686131</c:v>
                </c:pt>
                <c:pt idx="3">
                  <c:v>0.10218978102189782</c:v>
                </c:pt>
              </c:numCache>
            </c:numRef>
          </c:val>
          <c:extLst xmlns:c16r2="http://schemas.microsoft.com/office/drawing/2015/06/chart">
            <c:ext xmlns:c16="http://schemas.microsoft.com/office/drawing/2014/chart" uri="{C3380CC4-5D6E-409C-BE32-E72D297353CC}">
              <c16:uniqueId val="{00000006-FE8F-4B7C-822D-B59F3C8C0780}"/>
            </c:ext>
          </c:extLst>
        </c:ser>
        <c:dLbls>
          <c:showLegendKey val="0"/>
          <c:showVal val="0"/>
          <c:showCatName val="0"/>
          <c:showSerName val="0"/>
          <c:showPercent val="0"/>
          <c:showBubbleSize val="0"/>
        </c:dLbls>
        <c:gapWidth val="150"/>
        <c:shape val="box"/>
        <c:axId val="138710920"/>
        <c:axId val="138708176"/>
        <c:axId val="0"/>
      </c:bar3DChart>
      <c:catAx>
        <c:axId val="138710920"/>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dk1"/>
                </a:solidFill>
                <a:latin typeface="Times New Roman" panose="02020603050405020304" pitchFamily="18" charset="0"/>
                <a:ea typeface="+mn-ea"/>
                <a:cs typeface="Times New Roman" panose="02020603050405020304" pitchFamily="18" charset="0"/>
              </a:defRPr>
            </a:pPr>
            <a:endParaRPr lang="es-ES"/>
          </a:p>
        </c:txPr>
        <c:crossAx val="138708176"/>
        <c:crosses val="autoZero"/>
        <c:auto val="1"/>
        <c:lblAlgn val="ctr"/>
        <c:lblOffset val="100"/>
        <c:noMultiLvlLbl val="0"/>
      </c:catAx>
      <c:valAx>
        <c:axId val="138708176"/>
        <c:scaling>
          <c:orientation val="minMax"/>
        </c:scaling>
        <c:delete val="0"/>
        <c:axPos val="l"/>
        <c:majorGridlines>
          <c:spPr>
            <a:ln w="6350" cap="flat" cmpd="sng" algn="ctr">
              <a:solidFill>
                <a:schemeClr val="accent2"/>
              </a:solidFill>
              <a:prstDash val="solid"/>
              <a:miter lim="800000"/>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dk1"/>
                </a:solidFill>
                <a:latin typeface="Times New Roman" panose="02020603050405020304" pitchFamily="18" charset="0"/>
                <a:ea typeface="+mn-ea"/>
                <a:cs typeface="Times New Roman" panose="02020603050405020304" pitchFamily="18" charset="0"/>
              </a:defRPr>
            </a:pPr>
            <a:endParaRPr lang="es-ES"/>
          </a:p>
        </c:txPr>
        <c:crossAx val="138710920"/>
        <c:crosses val="autoZero"/>
        <c:crossBetween val="between"/>
      </c:valAx>
      <c:spPr>
        <a:noFill/>
        <a:ln>
          <a:noFill/>
        </a:ln>
        <a:effectLst/>
      </c:spPr>
    </c:plotArea>
    <c:plotVisOnly val="1"/>
    <c:dispBlanksAs val="gap"/>
    <c:showDLblsOverMax val="0"/>
  </c:chart>
  <c:spPr>
    <a:noFill/>
    <a:ln w="12700" cap="flat" cmpd="sng" algn="ctr">
      <a:noFill/>
      <a:prstDash val="solid"/>
      <a:miter lim="800000"/>
    </a:ln>
    <a:effectLst/>
  </c:spPr>
  <c:txPr>
    <a:bodyPr/>
    <a:lstStyle/>
    <a:p>
      <a:pPr>
        <a:defRPr sz="1000">
          <a:solidFill>
            <a:schemeClr val="dk1"/>
          </a:solidFill>
          <a:latin typeface="Times New Roman" panose="02020603050405020304" pitchFamily="18" charset="0"/>
          <a:ea typeface="+mn-ea"/>
          <a:cs typeface="Times New Roman" panose="02020603050405020304" pitchFamily="18" charset="0"/>
        </a:defRPr>
      </a:pPr>
      <a:endParaRPr lang="es-E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dk1"/>
                </a:solidFill>
                <a:latin typeface="+mn-lt"/>
                <a:ea typeface="+mn-ea"/>
                <a:cs typeface="+mn-cs"/>
              </a:defRPr>
            </a:pPr>
            <a:r>
              <a:rPr lang="es-EC" sz="1400" b="1" dirty="0">
                <a:effectLst/>
                <a:latin typeface="Times New Roman" panose="02020603050405020304" pitchFamily="18" charset="0"/>
                <a:cs typeface="Times New Roman" panose="02020603050405020304" pitchFamily="18" charset="0"/>
              </a:rPr>
              <a:t>¿Qué tipo de ganado vacuno utiliza para la Producción de leche?</a:t>
            </a:r>
            <a:endParaRPr lang="es-EC" sz="1400" dirty="0">
              <a:effectLst/>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dk1"/>
              </a:solidFill>
              <a:latin typeface="+mn-lt"/>
              <a:ea typeface="+mn-ea"/>
              <a:cs typeface="+mn-cs"/>
            </a:defRPr>
          </a:pPr>
          <a:endParaRPr lang="es-E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6350" cap="flat" cmpd="sng" algn="ctr">
              <a:solidFill>
                <a:schemeClr val="accent5"/>
              </a:solidFill>
              <a:prstDash val="solid"/>
              <a:miter lim="800000"/>
            </a:ln>
            <a:effectLst/>
            <a:sp3d contourW="6350">
              <a:contourClr>
                <a:schemeClr val="accent5"/>
              </a:contourClr>
            </a:sp3d>
          </c:spPr>
          <c:invertIfNegative val="0"/>
          <c:dPt>
            <c:idx val="1"/>
            <c:invertIfNegative val="0"/>
            <c:bubble3D val="0"/>
            <c:spPr>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6350" cap="flat" cmpd="sng" algn="ctr">
                <a:solidFill>
                  <a:schemeClr val="accent6"/>
                </a:solidFill>
                <a:prstDash val="solid"/>
                <a:miter lim="800000"/>
              </a:ln>
              <a:effectLst/>
              <a:sp3d contourW="6350">
                <a:contourClr>
                  <a:schemeClr val="accent6"/>
                </a:contourClr>
              </a:sp3d>
            </c:spPr>
            <c:extLst xmlns:c16r2="http://schemas.microsoft.com/office/drawing/2015/06/chart">
              <c:ext xmlns:c16="http://schemas.microsoft.com/office/drawing/2014/chart" uri="{C3380CC4-5D6E-409C-BE32-E72D297353CC}">
                <c16:uniqueId val="{00000001-94B6-4A94-851D-D16C05832867}"/>
              </c:ext>
            </c:extLst>
          </c:dPt>
          <c:dPt>
            <c:idx val="2"/>
            <c:invertIfNegative val="0"/>
            <c:bubble3D val="0"/>
            <c:spPr>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solidFill>
                <a:prstDash val="solid"/>
                <a:miter lim="800000"/>
              </a:ln>
              <a:effectLst/>
              <a:sp3d contourW="6350">
                <a:contourClr>
                  <a:schemeClr val="accent4"/>
                </a:contourClr>
              </a:sp3d>
            </c:spPr>
            <c:extLst xmlns:c16r2="http://schemas.microsoft.com/office/drawing/2015/06/chart">
              <c:ext xmlns:c16="http://schemas.microsoft.com/office/drawing/2014/chart" uri="{C3380CC4-5D6E-409C-BE32-E72D297353CC}">
                <c16:uniqueId val="{00000003-94B6-4A94-851D-D16C05832867}"/>
              </c:ext>
            </c:extLst>
          </c:dPt>
          <c:dPt>
            <c:idx val="3"/>
            <c:invertIfNegative val="0"/>
            <c:bubble3D val="0"/>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a:sp3d contourW="6350">
                <a:contourClr>
                  <a:schemeClr val="accent2"/>
                </a:contourClr>
              </a:sp3d>
            </c:spPr>
            <c:extLst xmlns:c16r2="http://schemas.microsoft.com/office/drawing/2015/06/chart">
              <c:ext xmlns:c16="http://schemas.microsoft.com/office/drawing/2014/chart" uri="{C3380CC4-5D6E-409C-BE32-E72D297353CC}">
                <c16:uniqueId val="{00000005-94B6-4A94-851D-D16C05832867}"/>
              </c:ext>
            </c:extLst>
          </c:dPt>
          <c:dPt>
            <c:idx val="4"/>
            <c:invertIfNegative val="0"/>
            <c:bubble3D val="0"/>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a:sp3d contourW="6350">
                <a:contourClr>
                  <a:schemeClr val="accent1"/>
                </a:contourClr>
              </a:sp3d>
            </c:spPr>
            <c:extLst xmlns:c16r2="http://schemas.microsoft.com/office/drawing/2015/06/chart">
              <c:ext xmlns:c16="http://schemas.microsoft.com/office/drawing/2014/chart" uri="{C3380CC4-5D6E-409C-BE32-E72D297353CC}">
                <c16:uniqueId val="{00000007-94B6-4A94-851D-D16C05832867}"/>
              </c:ext>
            </c:extLst>
          </c:dPt>
          <c:dPt>
            <c:idx val="5"/>
            <c:invertIfNegative val="0"/>
            <c:bubble3D val="0"/>
            <c:spPr>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chemeClr val="dk1"/>
                </a:solidFill>
                <a:prstDash val="solid"/>
                <a:miter lim="800000"/>
              </a:ln>
              <a:effectLst/>
              <a:sp3d contourW="6350">
                <a:contourClr>
                  <a:schemeClr val="dk1"/>
                </a:contourClr>
              </a:sp3d>
            </c:spPr>
            <c:extLst xmlns:c16r2="http://schemas.microsoft.com/office/drawing/2015/06/chart">
              <c:ext xmlns:c16="http://schemas.microsoft.com/office/drawing/2014/chart" uri="{C3380CC4-5D6E-409C-BE32-E72D297353CC}">
                <c16:uniqueId val="{00000009-94B6-4A94-851D-D16C05832867}"/>
              </c:ext>
            </c:extLst>
          </c:dPt>
          <c:dLbls>
            <c:spPr>
              <a:noFill/>
              <a:ln>
                <a:noFill/>
              </a:ln>
              <a:effectLst/>
            </c:spPr>
            <c:txPr>
              <a:bodyPr rot="0" spcFirstLastPara="1" vertOverflow="ellipsis" vert="horz" wrap="square" anchor="ctr" anchorCtr="1"/>
              <a:lstStyle/>
              <a:p>
                <a:pPr>
                  <a:defRPr sz="1000" b="0" i="0" u="none" strike="noStrike" kern="1200" baseline="0">
                    <a:solidFill>
                      <a:schemeClr val="dk1"/>
                    </a:solidFill>
                    <a:latin typeface="Times New Roman" panose="02020603050405020304" pitchFamily="18" charset="0"/>
                    <a:ea typeface="+mn-ea"/>
                    <a:cs typeface="Times New Roman" panose="02020603050405020304" pitchFamily="18" charset="0"/>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Hoja11!$A$109:$A$114</c:f>
              <c:strCache>
                <c:ptCount val="6"/>
                <c:pt idx="0">
                  <c:v>1. Criollo</c:v>
                </c:pt>
                <c:pt idx="1">
                  <c:v>2. Holstein</c:v>
                </c:pt>
                <c:pt idx="2">
                  <c:v>3. Normando</c:v>
                </c:pt>
                <c:pt idx="3">
                  <c:v>4. Brows swiss</c:v>
                </c:pt>
                <c:pt idx="4">
                  <c:v>5. Brangus</c:v>
                </c:pt>
                <c:pt idx="5">
                  <c:v>6. Desconoce</c:v>
                </c:pt>
              </c:strCache>
            </c:strRef>
          </c:cat>
          <c:val>
            <c:numRef>
              <c:f>Hoja11!$C$109:$C$114</c:f>
              <c:numCache>
                <c:formatCode>0.00%</c:formatCode>
                <c:ptCount val="6"/>
                <c:pt idx="0">
                  <c:v>0.52032520325203246</c:v>
                </c:pt>
                <c:pt idx="1">
                  <c:v>0.15447154471544716</c:v>
                </c:pt>
                <c:pt idx="2">
                  <c:v>0.16260162601626019</c:v>
                </c:pt>
                <c:pt idx="3">
                  <c:v>3.2520325203252029E-2</c:v>
                </c:pt>
                <c:pt idx="4">
                  <c:v>2.0325203252032523E-2</c:v>
                </c:pt>
                <c:pt idx="5">
                  <c:v>0.10975609756097562</c:v>
                </c:pt>
              </c:numCache>
            </c:numRef>
          </c:val>
          <c:extLst xmlns:c16r2="http://schemas.microsoft.com/office/drawing/2015/06/chart">
            <c:ext xmlns:c16="http://schemas.microsoft.com/office/drawing/2014/chart" uri="{C3380CC4-5D6E-409C-BE32-E72D297353CC}">
              <c16:uniqueId val="{0000000A-94B6-4A94-851D-D16C05832867}"/>
            </c:ext>
          </c:extLst>
        </c:ser>
        <c:dLbls>
          <c:showLegendKey val="0"/>
          <c:showVal val="0"/>
          <c:showCatName val="0"/>
          <c:showSerName val="0"/>
          <c:showPercent val="0"/>
          <c:showBubbleSize val="0"/>
        </c:dLbls>
        <c:gapWidth val="150"/>
        <c:shape val="box"/>
        <c:axId val="139205984"/>
        <c:axId val="139203240"/>
        <c:axId val="0"/>
      </c:bar3DChart>
      <c:catAx>
        <c:axId val="13920598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dk1"/>
                </a:solidFill>
                <a:latin typeface="Times New Roman" panose="02020603050405020304" pitchFamily="18" charset="0"/>
                <a:ea typeface="+mn-ea"/>
                <a:cs typeface="Times New Roman" panose="02020603050405020304" pitchFamily="18" charset="0"/>
              </a:defRPr>
            </a:pPr>
            <a:endParaRPr lang="es-ES"/>
          </a:p>
        </c:txPr>
        <c:crossAx val="139203240"/>
        <c:crosses val="autoZero"/>
        <c:auto val="1"/>
        <c:lblAlgn val="ctr"/>
        <c:lblOffset val="100"/>
        <c:noMultiLvlLbl val="0"/>
      </c:catAx>
      <c:valAx>
        <c:axId val="139203240"/>
        <c:scaling>
          <c:orientation val="minMax"/>
        </c:scaling>
        <c:delete val="0"/>
        <c:axPos val="l"/>
        <c:majorGridlines>
          <c:spPr>
            <a:ln w="6350" cap="flat" cmpd="sng" algn="ctr">
              <a:solidFill>
                <a:schemeClr val="accent6"/>
              </a:solidFill>
              <a:prstDash val="solid"/>
              <a:miter lim="800000"/>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dk1"/>
                </a:solidFill>
                <a:latin typeface="Times New Roman" panose="02020603050405020304" pitchFamily="18" charset="0"/>
                <a:ea typeface="+mn-ea"/>
                <a:cs typeface="Times New Roman" panose="02020603050405020304" pitchFamily="18" charset="0"/>
              </a:defRPr>
            </a:pPr>
            <a:endParaRPr lang="es-ES"/>
          </a:p>
        </c:txPr>
        <c:crossAx val="139205984"/>
        <c:crosses val="autoZero"/>
        <c:crossBetween val="between"/>
      </c:valAx>
      <c:spPr>
        <a:noFill/>
        <a:ln>
          <a:noFill/>
        </a:ln>
        <a:effectLst/>
      </c:spPr>
    </c:plotArea>
    <c:plotVisOnly val="1"/>
    <c:dispBlanksAs val="gap"/>
    <c:showDLblsOverMax val="0"/>
  </c:chart>
  <c:spPr>
    <a:noFill/>
    <a:ln w="12700" cap="flat" cmpd="sng" algn="ctr">
      <a:noFill/>
      <a:prstDash val="solid"/>
      <a:miter lim="800000"/>
    </a:ln>
    <a:effectLst/>
  </c:spPr>
  <c:txPr>
    <a:bodyPr/>
    <a:lstStyle/>
    <a:p>
      <a:pPr>
        <a:defRPr>
          <a:solidFill>
            <a:schemeClr val="dk1"/>
          </a:solidFill>
          <a:latin typeface="+mn-lt"/>
          <a:ea typeface="+mn-ea"/>
          <a:cs typeface="+mn-cs"/>
        </a:defRPr>
      </a:pPr>
      <a:endParaRPr lang="es-E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chemeClr val="dk1"/>
                </a:solidFill>
                <a:latin typeface="Times New Roman" panose="02020603050405020304" pitchFamily="18" charset="0"/>
                <a:ea typeface="+mn-ea"/>
                <a:cs typeface="Times New Roman" panose="02020603050405020304" pitchFamily="18" charset="0"/>
              </a:defRPr>
            </a:pPr>
            <a:r>
              <a:rPr lang="es-EC" sz="1400" b="1" dirty="0">
                <a:effectLst/>
              </a:rPr>
              <a:t>¿Señale dónde vende la producción de leche?</a:t>
            </a:r>
            <a:endParaRPr lang="es-EC" sz="1400" dirty="0">
              <a:effectLst/>
            </a:endParaRPr>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dk1"/>
              </a:solidFill>
              <a:latin typeface="Times New Roman" panose="02020603050405020304" pitchFamily="18" charset="0"/>
              <a:ea typeface="+mn-ea"/>
              <a:cs typeface="Times New Roman" panose="02020603050405020304" pitchFamily="18" charset="0"/>
            </a:defRPr>
          </a:pPr>
          <a:endParaRPr lang="es-E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1"/>
            </a:solidFill>
            <a:ln>
              <a:noFill/>
            </a:ln>
            <a:effectLst/>
            <a:sp3d/>
          </c:spPr>
          <c:invertIfNegative val="0"/>
          <c:dPt>
            <c:idx val="0"/>
            <c:invertIfNegative val="0"/>
            <c:bubble3D val="0"/>
            <c:spPr>
              <a:solidFill>
                <a:schemeClr val="accent2">
                  <a:lumMod val="60000"/>
                  <a:lumOff val="40000"/>
                </a:schemeClr>
              </a:solidFill>
              <a:ln>
                <a:noFill/>
              </a:ln>
              <a:effectLst/>
              <a:sp3d/>
            </c:spPr>
            <c:extLst xmlns:c16r2="http://schemas.microsoft.com/office/drawing/2015/06/chart">
              <c:ext xmlns:c16="http://schemas.microsoft.com/office/drawing/2014/chart" uri="{C3380CC4-5D6E-409C-BE32-E72D297353CC}">
                <c16:uniqueId val="{00000001-1336-4C7E-99B4-39B29D4A0F65}"/>
              </c:ext>
            </c:extLst>
          </c:dPt>
          <c:dPt>
            <c:idx val="1"/>
            <c:invertIfNegative val="0"/>
            <c:bubble3D val="0"/>
            <c:spPr>
              <a:solidFill>
                <a:schemeClr val="accent1">
                  <a:lumMod val="40000"/>
                  <a:lumOff val="60000"/>
                </a:schemeClr>
              </a:solidFill>
              <a:ln>
                <a:noFill/>
              </a:ln>
              <a:effectLst/>
              <a:sp3d/>
            </c:spPr>
            <c:extLst xmlns:c16r2="http://schemas.microsoft.com/office/drawing/2015/06/chart">
              <c:ext xmlns:c16="http://schemas.microsoft.com/office/drawing/2014/chart" uri="{C3380CC4-5D6E-409C-BE32-E72D297353CC}">
                <c16:uniqueId val="{00000003-1336-4C7E-99B4-39B29D4A0F65}"/>
              </c:ext>
            </c:extLst>
          </c:dPt>
          <c:dPt>
            <c:idx val="2"/>
            <c:invertIfNegative val="0"/>
            <c:bubble3D val="0"/>
            <c:spPr>
              <a:solidFill>
                <a:schemeClr val="accent6">
                  <a:lumMod val="60000"/>
                  <a:lumOff val="40000"/>
                </a:schemeClr>
              </a:solidFill>
              <a:ln>
                <a:noFill/>
              </a:ln>
              <a:effectLst/>
              <a:sp3d/>
            </c:spPr>
            <c:extLst xmlns:c16r2="http://schemas.microsoft.com/office/drawing/2015/06/chart">
              <c:ext xmlns:c16="http://schemas.microsoft.com/office/drawing/2014/chart" uri="{C3380CC4-5D6E-409C-BE32-E72D297353CC}">
                <c16:uniqueId val="{00000005-1336-4C7E-99B4-39B29D4A0F65}"/>
              </c:ext>
            </c:extLst>
          </c:dPt>
          <c:dPt>
            <c:idx val="3"/>
            <c:invertIfNegative val="0"/>
            <c:bubble3D val="0"/>
            <c:spPr>
              <a:solidFill>
                <a:schemeClr val="accent4">
                  <a:lumMod val="20000"/>
                  <a:lumOff val="80000"/>
                </a:schemeClr>
              </a:solidFill>
              <a:ln>
                <a:noFill/>
              </a:ln>
              <a:effectLst/>
              <a:sp3d/>
            </c:spPr>
            <c:extLst xmlns:c16r2="http://schemas.microsoft.com/office/drawing/2015/06/chart">
              <c:ext xmlns:c16="http://schemas.microsoft.com/office/drawing/2014/chart" uri="{C3380CC4-5D6E-409C-BE32-E72D297353CC}">
                <c16:uniqueId val="{00000007-1336-4C7E-99B4-39B29D4A0F65}"/>
              </c:ext>
            </c:extLst>
          </c:dPt>
          <c:dLbls>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Times New Roman" panose="02020603050405020304" pitchFamily="18" charset="0"/>
                    <a:ea typeface="+mn-ea"/>
                    <a:cs typeface="Times New Roman" panose="02020603050405020304" pitchFamily="18" charset="0"/>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Hoja11!$A$122:$A$125</c:f>
              <c:strCache>
                <c:ptCount val="4"/>
                <c:pt idx="0">
                  <c:v>1. Empresas pasteurizadora</c:v>
                </c:pt>
                <c:pt idx="1">
                  <c:v>2. Piqueros (lecheros recolectores)</c:v>
                </c:pt>
                <c:pt idx="2">
                  <c:v>3. Centros de acopios</c:v>
                </c:pt>
                <c:pt idx="3">
                  <c:v>4. Queseras</c:v>
                </c:pt>
              </c:strCache>
            </c:strRef>
          </c:cat>
          <c:val>
            <c:numRef>
              <c:f>Hoja11!$C$122:$C$125</c:f>
              <c:numCache>
                <c:formatCode>0.00%</c:formatCode>
                <c:ptCount val="4"/>
                <c:pt idx="0">
                  <c:v>3.9525691699604744E-2</c:v>
                </c:pt>
                <c:pt idx="1">
                  <c:v>0.74703557312252966</c:v>
                </c:pt>
                <c:pt idx="2">
                  <c:v>1.5810276679841896E-2</c:v>
                </c:pt>
                <c:pt idx="3">
                  <c:v>0.19762845849802371</c:v>
                </c:pt>
              </c:numCache>
            </c:numRef>
          </c:val>
          <c:extLst xmlns:c16r2="http://schemas.microsoft.com/office/drawing/2015/06/chart">
            <c:ext xmlns:c16="http://schemas.microsoft.com/office/drawing/2014/chart" uri="{C3380CC4-5D6E-409C-BE32-E72D297353CC}">
              <c16:uniqueId val="{00000008-1336-4C7E-99B4-39B29D4A0F65}"/>
            </c:ext>
          </c:extLst>
        </c:ser>
        <c:dLbls>
          <c:showLegendKey val="0"/>
          <c:showVal val="1"/>
          <c:showCatName val="0"/>
          <c:showSerName val="0"/>
          <c:showPercent val="0"/>
          <c:showBubbleSize val="0"/>
        </c:dLbls>
        <c:gapWidth val="150"/>
        <c:shape val="box"/>
        <c:axId val="139204024"/>
        <c:axId val="139201280"/>
        <c:axId val="0"/>
      </c:bar3DChart>
      <c:catAx>
        <c:axId val="13920402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solidFill>
                <a:latin typeface="Times New Roman" panose="02020603050405020304" pitchFamily="18" charset="0"/>
                <a:ea typeface="+mn-ea"/>
                <a:cs typeface="Times New Roman" panose="02020603050405020304" pitchFamily="18" charset="0"/>
              </a:defRPr>
            </a:pPr>
            <a:endParaRPr lang="es-ES"/>
          </a:p>
        </c:txPr>
        <c:crossAx val="139201280"/>
        <c:crosses val="autoZero"/>
        <c:auto val="1"/>
        <c:lblAlgn val="ctr"/>
        <c:lblOffset val="100"/>
        <c:noMultiLvlLbl val="0"/>
      </c:catAx>
      <c:valAx>
        <c:axId val="139201280"/>
        <c:scaling>
          <c:orientation val="minMax"/>
        </c:scaling>
        <c:delete val="0"/>
        <c:axPos val="l"/>
        <c:majorGridlines>
          <c:spPr>
            <a:ln w="6350" cap="flat" cmpd="sng" algn="ctr">
              <a:solidFill>
                <a:schemeClr val="accent5"/>
              </a:solidFill>
              <a:prstDash val="solid"/>
              <a:miter lim="800000"/>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solidFill>
                <a:latin typeface="Times New Roman" panose="02020603050405020304" pitchFamily="18" charset="0"/>
                <a:ea typeface="+mn-ea"/>
                <a:cs typeface="Times New Roman" panose="02020603050405020304" pitchFamily="18" charset="0"/>
              </a:defRPr>
            </a:pPr>
            <a:endParaRPr lang="es-ES"/>
          </a:p>
        </c:txPr>
        <c:crossAx val="139204024"/>
        <c:crosses val="autoZero"/>
        <c:crossBetween val="between"/>
      </c:valAx>
      <c:spPr>
        <a:noFill/>
        <a:ln>
          <a:noFill/>
        </a:ln>
        <a:effectLst/>
      </c:spPr>
    </c:plotArea>
    <c:plotVisOnly val="1"/>
    <c:dispBlanksAs val="gap"/>
    <c:showDLblsOverMax val="0"/>
  </c:chart>
  <c:spPr>
    <a:noFill/>
    <a:ln w="12700" cap="flat" cmpd="sng" algn="ctr">
      <a:noFill/>
      <a:prstDash val="solid"/>
      <a:miter lim="800000"/>
    </a:ln>
    <a:effectLst/>
  </c:spPr>
  <c:txPr>
    <a:bodyPr/>
    <a:lstStyle/>
    <a:p>
      <a:pPr>
        <a:defRPr>
          <a:solidFill>
            <a:schemeClr val="dk1"/>
          </a:solidFill>
          <a:latin typeface="Times New Roman" panose="02020603050405020304" pitchFamily="18" charset="0"/>
          <a:ea typeface="+mn-ea"/>
          <a:cs typeface="Times New Roman" panose="02020603050405020304" pitchFamily="18" charset="0"/>
        </a:defRPr>
      </a:pPr>
      <a:endParaRPr lang="es-E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dk1"/>
                </a:solidFill>
                <a:latin typeface="+mn-lt"/>
                <a:ea typeface="+mn-ea"/>
                <a:cs typeface="+mn-cs"/>
              </a:defRPr>
            </a:pPr>
            <a:r>
              <a:rPr lang="es-EC" sz="1400" b="1" dirty="0">
                <a:effectLst/>
                <a:latin typeface="Times New Roman" panose="02020603050405020304" pitchFamily="18" charset="0"/>
                <a:cs typeface="Times New Roman" panose="02020603050405020304" pitchFamily="18" charset="0"/>
              </a:rPr>
              <a:t>¿Conoce sobre la tabla oficial para el pago por litro leche al productor en finca?</a:t>
            </a:r>
            <a:endParaRPr lang="es-EC" sz="1400" dirty="0">
              <a:effectLst/>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1600" b="1" i="0" u="none" strike="noStrike" kern="1200" baseline="0">
              <a:solidFill>
                <a:schemeClr val="dk1"/>
              </a:solidFill>
              <a:latin typeface="+mn-lt"/>
              <a:ea typeface="+mn-ea"/>
              <a:cs typeface="+mn-cs"/>
            </a:defRPr>
          </a:pPr>
          <a:endParaRPr lang="es-E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spPr>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solidFill>
              <a:prstDash val="solid"/>
              <a:miter lim="800000"/>
            </a:ln>
            <a:effectLst/>
          </c:spPr>
          <c:dPt>
            <c:idx val="0"/>
            <c:bubble3D val="0"/>
            <c:spPr>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16200000" scaled="0"/>
              </a:gradFill>
              <a:ln w="6350" cap="flat" cmpd="sng" algn="ctr">
                <a:solidFill>
                  <a:schemeClr val="accent6"/>
                </a:solidFill>
                <a:prstDash val="solid"/>
                <a:miter lim="800000"/>
              </a:ln>
              <a:effectLst/>
              <a:scene3d>
                <a:camera prst="orthographicFront">
                  <a:rot lat="0" lon="0" rev="0"/>
                </a:camera>
                <a:lightRig rig="threePt" dir="t">
                  <a:rot lat="0" lon="0" rev="1200000"/>
                </a:lightRig>
              </a:scene3d>
              <a:sp3d contourW="6350">
                <a:contourClr>
                  <a:schemeClr val="accent6"/>
                </a:contourClr>
              </a:sp3d>
            </c:spPr>
            <c:extLst xmlns:c16r2="http://schemas.microsoft.com/office/drawing/2015/06/chart">
              <c:ext xmlns:c16="http://schemas.microsoft.com/office/drawing/2014/chart" uri="{C3380CC4-5D6E-409C-BE32-E72D297353CC}">
                <c16:uniqueId val="{00000001-B340-424C-9CB7-249AAD7A0F91}"/>
              </c:ext>
            </c:extLst>
          </c:dPt>
          <c:dPt>
            <c:idx val="1"/>
            <c:bubble3D val="0"/>
            <c:spPr>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16200000" scaled="0"/>
              </a:gradFill>
              <a:ln w="6350" cap="flat" cmpd="sng" algn="ctr">
                <a:solidFill>
                  <a:schemeClr val="accent4"/>
                </a:solidFill>
                <a:prstDash val="solid"/>
                <a:miter lim="800000"/>
              </a:ln>
              <a:effectLst/>
              <a:scene3d>
                <a:camera prst="orthographicFront">
                  <a:rot lat="0" lon="0" rev="0"/>
                </a:camera>
                <a:lightRig rig="threePt" dir="t">
                  <a:rot lat="0" lon="0" rev="1200000"/>
                </a:lightRig>
              </a:scene3d>
              <a:sp3d contourW="6350">
                <a:contourClr>
                  <a:schemeClr val="accent4"/>
                </a:contourClr>
              </a:sp3d>
            </c:spPr>
            <c:extLst xmlns:c16r2="http://schemas.microsoft.com/office/drawing/2015/06/chart">
              <c:ext xmlns:c16="http://schemas.microsoft.com/office/drawing/2014/chart" uri="{C3380CC4-5D6E-409C-BE32-E72D297353CC}">
                <c16:uniqueId val="{00000003-B340-424C-9CB7-249AAD7A0F91}"/>
              </c:ext>
            </c:extLst>
          </c:dPt>
          <c:dPt>
            <c:idx val="2"/>
            <c:bubble3D val="0"/>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16200000" scaled="0"/>
              </a:gradFill>
              <a:ln w="6350" cap="flat" cmpd="sng" algn="ctr">
                <a:solidFill>
                  <a:schemeClr val="accent2"/>
                </a:solidFill>
                <a:prstDash val="solid"/>
                <a:miter lim="800000"/>
              </a:ln>
              <a:effectLst/>
              <a:scene3d>
                <a:camera prst="orthographicFront">
                  <a:rot lat="0" lon="0" rev="0"/>
                </a:camera>
                <a:lightRig rig="threePt" dir="t">
                  <a:rot lat="0" lon="0" rev="1200000"/>
                </a:lightRig>
              </a:scene3d>
              <a:sp3d contourW="6350">
                <a:contourClr>
                  <a:schemeClr val="accent2"/>
                </a:contourClr>
              </a:sp3d>
            </c:spPr>
            <c:extLst xmlns:c16r2="http://schemas.microsoft.com/office/drawing/2015/06/chart">
              <c:ext xmlns:c16="http://schemas.microsoft.com/office/drawing/2014/chart" uri="{C3380CC4-5D6E-409C-BE32-E72D297353CC}">
                <c16:uniqueId val="{00000005-B340-424C-9CB7-249AAD7A0F91}"/>
              </c:ext>
            </c:extLst>
          </c:dPt>
          <c:dLbls>
            <c:spPr>
              <a:noFill/>
              <a:ln>
                <a:noFill/>
              </a:ln>
              <a:effectLst/>
            </c:spPr>
            <c:txPr>
              <a:bodyPr rot="0" spcFirstLastPara="1" vertOverflow="ellipsis" vert="horz" wrap="square" anchor="ctr" anchorCtr="1"/>
              <a:lstStyle/>
              <a:p>
                <a:pPr>
                  <a:defRPr sz="1000" b="0" i="0" u="none" strike="noStrike" kern="1200" baseline="0">
                    <a:solidFill>
                      <a:schemeClr val="dk1"/>
                    </a:solidFill>
                    <a:latin typeface="Times New Roman" panose="02020603050405020304" pitchFamily="18" charset="0"/>
                    <a:ea typeface="+mn-ea"/>
                    <a:cs typeface="Times New Roman" panose="02020603050405020304" pitchFamily="18" charset="0"/>
                  </a:defRPr>
                </a:pPr>
                <a:endParaRPr lang="es-E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Hoja11!$A$132:$A$134</c:f>
              <c:strCache>
                <c:ptCount val="3"/>
                <c:pt idx="0">
                  <c:v>SI</c:v>
                </c:pt>
                <c:pt idx="1">
                  <c:v>NO </c:v>
                </c:pt>
                <c:pt idx="2">
                  <c:v>solo ha escuchado hablar sobre ella </c:v>
                </c:pt>
              </c:strCache>
            </c:strRef>
          </c:cat>
          <c:val>
            <c:numRef>
              <c:f>Hoja11!$C$132:$C$134</c:f>
              <c:numCache>
                <c:formatCode>0.00%</c:formatCode>
                <c:ptCount val="3"/>
                <c:pt idx="0">
                  <c:v>5.1194539249146756E-2</c:v>
                </c:pt>
                <c:pt idx="1">
                  <c:v>0.88054607508532423</c:v>
                </c:pt>
                <c:pt idx="2">
                  <c:v>6.8259385665529013E-2</c:v>
                </c:pt>
              </c:numCache>
            </c:numRef>
          </c:val>
          <c:extLst xmlns:c16r2="http://schemas.microsoft.com/office/drawing/2015/06/chart">
            <c:ext xmlns:c16="http://schemas.microsoft.com/office/drawing/2014/chart" uri="{C3380CC4-5D6E-409C-BE32-E72D297353CC}">
              <c16:uniqueId val="{00000006-B340-424C-9CB7-249AAD7A0F91}"/>
            </c:ext>
          </c:extLst>
        </c:ser>
        <c:dLbls>
          <c:showLegendKey val="0"/>
          <c:showVal val="0"/>
          <c:showCatName val="0"/>
          <c:showSerName val="0"/>
          <c:showPercent val="1"/>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dk1"/>
              </a:solidFill>
              <a:latin typeface="Times New Roman" panose="02020603050405020304" pitchFamily="18" charset="0"/>
              <a:ea typeface="+mn-ea"/>
              <a:cs typeface="Times New Roman" panose="02020603050405020304" pitchFamily="18" charset="0"/>
            </a:defRPr>
          </a:pPr>
          <a:endParaRPr lang="es-ES"/>
        </a:p>
      </c:txPr>
    </c:legend>
    <c:plotVisOnly val="1"/>
    <c:dispBlanksAs val="gap"/>
    <c:showDLblsOverMax val="0"/>
  </c:chart>
  <c:spPr>
    <a:noFill/>
    <a:ln w="12700" cap="flat" cmpd="sng" algn="ctr">
      <a:noFill/>
      <a:prstDash val="solid"/>
      <a:miter lim="800000"/>
    </a:ln>
    <a:effectLst/>
  </c:spPr>
  <c:txPr>
    <a:bodyPr/>
    <a:lstStyle/>
    <a:p>
      <a:pPr>
        <a:defRPr>
          <a:solidFill>
            <a:schemeClr val="dk1"/>
          </a:solidFill>
          <a:latin typeface="+mn-lt"/>
          <a:ea typeface="+mn-ea"/>
          <a:cs typeface="+mn-cs"/>
        </a:defRPr>
      </a:pPr>
      <a:endParaRPr lang="es-E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dk1"/>
                </a:solidFill>
                <a:latin typeface="+mn-lt"/>
                <a:ea typeface="+mn-ea"/>
                <a:cs typeface="+mn-cs"/>
              </a:defRPr>
            </a:pPr>
            <a:r>
              <a:rPr lang="es-EC" sz="1400" b="1" dirty="0">
                <a:effectLst/>
                <a:latin typeface="Times New Roman" panose="02020603050405020304" pitchFamily="18" charset="0"/>
                <a:cs typeface="Times New Roman" panose="02020603050405020304" pitchFamily="18" charset="0"/>
              </a:rPr>
              <a:t>¿Señale a qué precio le cancelan el litro de leche? </a:t>
            </a:r>
            <a:endParaRPr lang="es-EC" sz="1400" dirty="0">
              <a:effectLst/>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dk1"/>
              </a:solidFill>
              <a:latin typeface="+mn-lt"/>
              <a:ea typeface="+mn-ea"/>
              <a:cs typeface="+mn-cs"/>
            </a:defRPr>
          </a:pPr>
          <a:endParaRPr lang="es-E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spPr>
            <a:solidFill>
              <a:schemeClr val="accent4">
                <a:lumMod val="60000"/>
                <a:lumOff val="40000"/>
              </a:schemeClr>
            </a:solidFill>
            <a:ln w="12700" cap="flat" cmpd="sng" algn="ctr">
              <a:solidFill>
                <a:schemeClr val="dk1"/>
              </a:solidFill>
              <a:prstDash val="solid"/>
              <a:miter lim="800000"/>
            </a:ln>
            <a:effectLst/>
            <a:sp3d contourW="12700">
              <a:contourClr>
                <a:schemeClr val="dk1"/>
              </a:contourClr>
            </a:sp3d>
          </c:spPr>
          <c:invertIfNegative val="0"/>
          <c:dPt>
            <c:idx val="1"/>
            <c:invertIfNegative val="0"/>
            <c:bubble3D val="0"/>
            <c:spPr>
              <a:solidFill>
                <a:schemeClr val="accent5">
                  <a:lumMod val="40000"/>
                  <a:lumOff val="60000"/>
                </a:schemeClr>
              </a:solidFill>
              <a:ln w="12700" cap="flat" cmpd="sng" algn="ctr">
                <a:solidFill>
                  <a:schemeClr val="dk1"/>
                </a:solidFill>
                <a:prstDash val="solid"/>
                <a:miter lim="800000"/>
              </a:ln>
              <a:effectLst/>
              <a:sp3d contourW="12700">
                <a:contourClr>
                  <a:schemeClr val="dk1"/>
                </a:contourClr>
              </a:sp3d>
            </c:spPr>
            <c:extLst xmlns:c16r2="http://schemas.microsoft.com/office/drawing/2015/06/chart">
              <c:ext xmlns:c16="http://schemas.microsoft.com/office/drawing/2014/chart" uri="{C3380CC4-5D6E-409C-BE32-E72D297353CC}">
                <c16:uniqueId val="{00000001-FA68-4487-8711-636DBE67D8A9}"/>
              </c:ext>
            </c:extLst>
          </c:dPt>
          <c:dPt>
            <c:idx val="2"/>
            <c:invertIfNegative val="0"/>
            <c:bubble3D val="0"/>
            <c:spPr>
              <a:solidFill>
                <a:schemeClr val="accent2">
                  <a:lumMod val="60000"/>
                  <a:lumOff val="40000"/>
                </a:schemeClr>
              </a:solidFill>
              <a:ln w="12700" cap="flat" cmpd="sng" algn="ctr">
                <a:solidFill>
                  <a:schemeClr val="dk1"/>
                </a:solidFill>
                <a:prstDash val="solid"/>
                <a:miter lim="800000"/>
              </a:ln>
              <a:effectLst/>
              <a:sp3d contourW="12700">
                <a:contourClr>
                  <a:schemeClr val="dk1"/>
                </a:contourClr>
              </a:sp3d>
            </c:spPr>
            <c:extLst xmlns:c16r2="http://schemas.microsoft.com/office/drawing/2015/06/chart">
              <c:ext xmlns:c16="http://schemas.microsoft.com/office/drawing/2014/chart" uri="{C3380CC4-5D6E-409C-BE32-E72D297353CC}">
                <c16:uniqueId val="{00000003-FA68-4487-8711-636DBE67D8A9}"/>
              </c:ext>
            </c:extLst>
          </c:dPt>
          <c:dPt>
            <c:idx val="3"/>
            <c:invertIfNegative val="0"/>
            <c:bubble3D val="0"/>
            <c:spPr>
              <a:solidFill>
                <a:schemeClr val="accent6">
                  <a:lumMod val="60000"/>
                  <a:lumOff val="40000"/>
                </a:schemeClr>
              </a:solidFill>
              <a:ln w="12700" cap="flat" cmpd="sng" algn="ctr">
                <a:solidFill>
                  <a:schemeClr val="dk1"/>
                </a:solidFill>
                <a:prstDash val="solid"/>
                <a:miter lim="800000"/>
              </a:ln>
              <a:effectLst/>
              <a:sp3d contourW="12700">
                <a:contourClr>
                  <a:schemeClr val="dk1"/>
                </a:contourClr>
              </a:sp3d>
            </c:spPr>
            <c:extLst xmlns:c16r2="http://schemas.microsoft.com/office/drawing/2015/06/chart">
              <c:ext xmlns:c16="http://schemas.microsoft.com/office/drawing/2014/chart" uri="{C3380CC4-5D6E-409C-BE32-E72D297353CC}">
                <c16:uniqueId val="{00000005-FA68-4487-8711-636DBE67D8A9}"/>
              </c:ext>
            </c:extLst>
          </c:dPt>
          <c:dLbls>
            <c:dLbl>
              <c:idx val="1"/>
              <c:layout>
                <c:manualLayout>
                  <c:x val="8.3333333333332309E-3"/>
                  <c:y val="-0.10648148148148157"/>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FA68-4487-8711-636DBE67D8A9}"/>
                </c:ext>
                <c:ext xmlns:c15="http://schemas.microsoft.com/office/drawing/2012/chart" uri="{CE6537A1-D6FC-4f65-9D91-7224C49458BB}"/>
              </c:extLst>
            </c:dLbl>
            <c:dLbl>
              <c:idx val="2"/>
              <c:layout>
                <c:manualLayout>
                  <c:x val="8.3333333333332309E-3"/>
                  <c:y val="-9.2592592592592671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FA68-4487-8711-636DBE67D8A9}"/>
                </c:ext>
                <c:ext xmlns:c15="http://schemas.microsoft.com/office/drawing/2012/chart" uri="{CE6537A1-D6FC-4f65-9D91-7224C49458BB}"/>
              </c:extLst>
            </c:dLbl>
            <c:dLbl>
              <c:idx val="3"/>
              <c:layout>
                <c:manualLayout>
                  <c:x val="1.1111111111111112E-2"/>
                  <c:y val="-9.2592592592592587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FA68-4487-8711-636DBE67D8A9}"/>
                </c:ex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Hoja11!$A$139:$A$142</c:f>
              <c:strCache>
                <c:ptCount val="4"/>
                <c:pt idx="0">
                  <c:v>1. 0,35 ctvs. - 0,40 ctvs</c:v>
                </c:pt>
                <c:pt idx="1">
                  <c:v>2. 0,41 ctvs. - 0,45 ctvs.</c:v>
                </c:pt>
                <c:pt idx="2">
                  <c:v>3. 0,46 ctvs. - 0,50 ctvs.</c:v>
                </c:pt>
                <c:pt idx="3">
                  <c:v>4. 0,51 ctvs. - 0,55 ctvs.</c:v>
                </c:pt>
              </c:strCache>
            </c:strRef>
          </c:cat>
          <c:val>
            <c:numRef>
              <c:f>Hoja11!$C$139:$C$142</c:f>
              <c:numCache>
                <c:formatCode>0.00%</c:formatCode>
                <c:ptCount val="4"/>
                <c:pt idx="0">
                  <c:v>0.79007633587786263</c:v>
                </c:pt>
                <c:pt idx="1">
                  <c:v>0.12213740458015268</c:v>
                </c:pt>
                <c:pt idx="2">
                  <c:v>7.6335877862595422E-2</c:v>
                </c:pt>
                <c:pt idx="3">
                  <c:v>1.1450381679389311E-2</c:v>
                </c:pt>
              </c:numCache>
            </c:numRef>
          </c:val>
          <c:extLst xmlns:c16r2="http://schemas.microsoft.com/office/drawing/2015/06/chart">
            <c:ext xmlns:c16="http://schemas.microsoft.com/office/drawing/2014/chart" uri="{C3380CC4-5D6E-409C-BE32-E72D297353CC}">
              <c16:uniqueId val="{00000006-FA68-4487-8711-636DBE67D8A9}"/>
            </c:ext>
          </c:extLst>
        </c:ser>
        <c:dLbls>
          <c:showLegendKey val="0"/>
          <c:showVal val="1"/>
          <c:showCatName val="0"/>
          <c:showSerName val="0"/>
          <c:showPercent val="0"/>
          <c:showBubbleSize val="0"/>
        </c:dLbls>
        <c:gapWidth val="150"/>
        <c:shape val="box"/>
        <c:axId val="139201672"/>
        <c:axId val="139198536"/>
        <c:axId val="0"/>
      </c:bar3DChart>
      <c:catAx>
        <c:axId val="13920167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dk1"/>
                </a:solidFill>
                <a:latin typeface="Times New Roman" panose="02020603050405020304" pitchFamily="18" charset="0"/>
                <a:ea typeface="+mn-ea"/>
                <a:cs typeface="Times New Roman" panose="02020603050405020304" pitchFamily="18" charset="0"/>
              </a:defRPr>
            </a:pPr>
            <a:endParaRPr lang="es-ES"/>
          </a:p>
        </c:txPr>
        <c:crossAx val="139198536"/>
        <c:crosses val="autoZero"/>
        <c:auto val="1"/>
        <c:lblAlgn val="ctr"/>
        <c:lblOffset val="100"/>
        <c:noMultiLvlLbl val="0"/>
      </c:catAx>
      <c:valAx>
        <c:axId val="139198536"/>
        <c:scaling>
          <c:orientation val="minMax"/>
        </c:scaling>
        <c:delete val="0"/>
        <c:axPos val="l"/>
        <c:majorGridlines>
          <c:spPr>
            <a:ln w="6350" cap="flat" cmpd="sng" algn="ctr">
              <a:solidFill>
                <a:schemeClr val="accent2"/>
              </a:solidFill>
              <a:prstDash val="solid"/>
              <a:miter lim="800000"/>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dk1"/>
                </a:solidFill>
                <a:latin typeface="Times New Roman" panose="02020603050405020304" pitchFamily="18" charset="0"/>
                <a:ea typeface="+mn-ea"/>
                <a:cs typeface="Times New Roman" panose="02020603050405020304" pitchFamily="18" charset="0"/>
              </a:defRPr>
            </a:pPr>
            <a:endParaRPr lang="es-ES"/>
          </a:p>
        </c:txPr>
        <c:crossAx val="139201672"/>
        <c:crosses val="autoZero"/>
        <c:crossBetween val="between"/>
      </c:valAx>
      <c:spPr>
        <a:noFill/>
        <a:ln>
          <a:noFill/>
        </a:ln>
        <a:effectLst/>
      </c:spPr>
    </c:plotArea>
    <c:plotVisOnly val="1"/>
    <c:dispBlanksAs val="gap"/>
    <c:showDLblsOverMax val="0"/>
  </c:chart>
  <c:spPr>
    <a:noFill/>
    <a:ln w="12700" cap="flat" cmpd="sng" algn="ctr">
      <a:noFill/>
      <a:prstDash val="solid"/>
      <a:miter lim="800000"/>
    </a:ln>
    <a:effectLst/>
  </c:spPr>
  <c:txPr>
    <a:bodyPr/>
    <a:lstStyle/>
    <a:p>
      <a:pPr>
        <a:defRPr>
          <a:solidFill>
            <a:schemeClr val="dk1"/>
          </a:solidFill>
          <a:latin typeface="+mn-lt"/>
          <a:ea typeface="+mn-ea"/>
          <a:cs typeface="+mn-cs"/>
        </a:defRPr>
      </a:pPr>
      <a:endParaRPr lang="es-E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es-EC" sz="1400" dirty="0"/>
              <a:t>¿</a:t>
            </a:r>
            <a:r>
              <a:rPr lang="es-EC" sz="1400" b="1" dirty="0"/>
              <a:t>En su parroquia cuentan con un centro de acopio de leche?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es-E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Hoja11!$A$337</c:f>
              <c:strCache>
                <c:ptCount val="1"/>
                <c:pt idx="0">
                  <c:v>SI</c:v>
                </c:pt>
              </c:strCache>
            </c:strRef>
          </c:tx>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a:sp3d contourW="6350">
              <a:contourClr>
                <a:schemeClr val="accent1"/>
              </a:contourClr>
            </a:sp3d>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Hoja11!$C$337</c:f>
              <c:numCache>
                <c:formatCode>0.00%</c:formatCode>
                <c:ptCount val="1"/>
                <c:pt idx="0">
                  <c:v>0.14388489208633093</c:v>
                </c:pt>
              </c:numCache>
            </c:numRef>
          </c:val>
          <c:extLst xmlns:c16r2="http://schemas.microsoft.com/office/drawing/2015/06/chart">
            <c:ext xmlns:c16="http://schemas.microsoft.com/office/drawing/2014/chart" uri="{C3380CC4-5D6E-409C-BE32-E72D297353CC}">
              <c16:uniqueId val="{00000000-EB36-4CE5-89AB-42B3F31B6BD7}"/>
            </c:ext>
          </c:extLst>
        </c:ser>
        <c:ser>
          <c:idx val="1"/>
          <c:order val="1"/>
          <c:tx>
            <c:strRef>
              <c:f>Hoja11!$A$338</c:f>
              <c:strCache>
                <c:ptCount val="1"/>
                <c:pt idx="0">
                  <c:v>NO </c:v>
                </c:pt>
              </c:strCache>
            </c:strRef>
          </c:tx>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a:sp3d contourW="6350">
              <a:contourClr>
                <a:schemeClr val="accent2"/>
              </a:contourClr>
            </a:sp3d>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Hoja11!$C$338</c:f>
              <c:numCache>
                <c:formatCode>0.00%</c:formatCode>
                <c:ptCount val="1"/>
                <c:pt idx="0">
                  <c:v>0.7230215827338129</c:v>
                </c:pt>
              </c:numCache>
            </c:numRef>
          </c:val>
          <c:extLst xmlns:c16r2="http://schemas.microsoft.com/office/drawing/2015/06/chart">
            <c:ext xmlns:c16="http://schemas.microsoft.com/office/drawing/2014/chart" uri="{C3380CC4-5D6E-409C-BE32-E72D297353CC}">
              <c16:uniqueId val="{00000001-EB36-4CE5-89AB-42B3F31B6BD7}"/>
            </c:ext>
          </c:extLst>
        </c:ser>
        <c:ser>
          <c:idx val="2"/>
          <c:order val="2"/>
          <c:tx>
            <c:strRef>
              <c:f>Hoja11!$A$339</c:f>
              <c:strCache>
                <c:ptCount val="1"/>
                <c:pt idx="0">
                  <c:v>solo ha escuchado hablar sobre ella </c:v>
                </c:pt>
              </c:strCache>
            </c:strRef>
          </c:tx>
          <c:spPr>
            <a:solidFill>
              <a:schemeClr val="accent3"/>
            </a:solidFill>
            <a:ln>
              <a:noFill/>
            </a:ln>
            <a:effectLst/>
            <a:sp3d/>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Hoja11!$C$339</c:f>
              <c:numCache>
                <c:formatCode>0.00%</c:formatCode>
                <c:ptCount val="1"/>
                <c:pt idx="0">
                  <c:v>0.13309352517985612</c:v>
                </c:pt>
              </c:numCache>
            </c:numRef>
          </c:val>
          <c:extLst xmlns:c16r2="http://schemas.microsoft.com/office/drawing/2015/06/chart">
            <c:ext xmlns:c16="http://schemas.microsoft.com/office/drawing/2014/chart" uri="{C3380CC4-5D6E-409C-BE32-E72D297353CC}">
              <c16:uniqueId val="{00000002-EB36-4CE5-89AB-42B3F31B6BD7}"/>
            </c:ext>
          </c:extLst>
        </c:ser>
        <c:dLbls>
          <c:showLegendKey val="0"/>
          <c:showVal val="1"/>
          <c:showCatName val="0"/>
          <c:showSerName val="0"/>
          <c:showPercent val="0"/>
          <c:showBubbleSize val="0"/>
        </c:dLbls>
        <c:gapWidth val="150"/>
        <c:shape val="box"/>
        <c:axId val="139202064"/>
        <c:axId val="139199712"/>
        <c:axId val="0"/>
      </c:bar3DChart>
      <c:catAx>
        <c:axId val="139202064"/>
        <c:scaling>
          <c:orientation val="minMax"/>
        </c:scaling>
        <c:delete val="1"/>
        <c:axPos val="b"/>
        <c:numFmt formatCode="General" sourceLinked="1"/>
        <c:majorTickMark val="none"/>
        <c:minorTickMark val="none"/>
        <c:tickLblPos val="nextTo"/>
        <c:crossAx val="139199712"/>
        <c:crosses val="autoZero"/>
        <c:auto val="1"/>
        <c:lblAlgn val="ctr"/>
        <c:lblOffset val="100"/>
        <c:noMultiLvlLbl val="0"/>
      </c:catAx>
      <c:valAx>
        <c:axId val="139199712"/>
        <c:scaling>
          <c:orientation val="minMax"/>
        </c:scaling>
        <c:delete val="0"/>
        <c:axPos val="l"/>
        <c:majorGridlines>
          <c:spPr>
            <a:ln w="19050" cap="flat" cmpd="sng" algn="ctr">
              <a:solidFill>
                <a:schemeClr val="accent2"/>
              </a:solidFill>
              <a:prstDash val="solid"/>
              <a:miter lim="800000"/>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S"/>
          </a:p>
        </c:txPr>
        <c:crossAx val="139202064"/>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S"/>
        </a:p>
      </c:txPr>
    </c:legend>
    <c:plotVisOnly val="1"/>
    <c:dispBlanksAs val="gap"/>
    <c:showDLblsOverMax val="0"/>
  </c:chart>
  <c:spPr>
    <a:noFill/>
    <a:ln w="9525" cap="flat" cmpd="sng" algn="ctr">
      <a:noFill/>
      <a:round/>
    </a:ln>
    <a:effectLst/>
  </c:spPr>
  <c:txPr>
    <a:bodyPr/>
    <a:lstStyle/>
    <a:p>
      <a:pPr>
        <a:defRPr>
          <a:solidFill>
            <a:schemeClr val="tx1"/>
          </a:solidFill>
          <a:latin typeface="Times New Roman" panose="02020603050405020304" pitchFamily="18" charset="0"/>
          <a:cs typeface="Times New Roman" panose="02020603050405020304" pitchFamily="18" charset="0"/>
        </a:defRPr>
      </a:pPr>
      <a:endParaRPr lang="es-E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dk1"/>
                </a:solidFill>
                <a:latin typeface="+mn-lt"/>
                <a:ea typeface="+mn-ea"/>
                <a:cs typeface="+mn-cs"/>
              </a:defRPr>
            </a:pPr>
            <a:r>
              <a:rPr lang="es-EC" sz="1400" b="1" i="0" u="none" strike="noStrike" baseline="0" dirty="0">
                <a:effectLst/>
                <a:latin typeface="Times New Roman" panose="02020603050405020304" pitchFamily="18" charset="0"/>
                <a:cs typeface="Times New Roman" panose="02020603050405020304" pitchFamily="18" charset="0"/>
              </a:rPr>
              <a:t>¿señale cuáles son las posibles causas de los bajos rendimientos financieros de la producción de leche?</a:t>
            </a:r>
            <a:endParaRPr lang="es-EC" sz="1400" b="1" dirty="0">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dk1"/>
              </a:solidFill>
              <a:latin typeface="+mn-lt"/>
              <a:ea typeface="+mn-ea"/>
              <a:cs typeface="+mn-cs"/>
            </a:defRPr>
          </a:pPr>
          <a:endParaRPr lang="es-E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Hoja11!$A$149</c:f>
              <c:strCache>
                <c:ptCount val="1"/>
                <c:pt idx="0">
                  <c:v>Existe contrabando de materia prima (leche) de Colombia</c:v>
                </c:pt>
              </c:strCache>
            </c:strRef>
          </c:tx>
          <c:spPr>
            <a:solidFill>
              <a:schemeClr val="accent1"/>
            </a:solidFill>
            <a:ln>
              <a:noFill/>
            </a:ln>
            <a:effectLst/>
            <a:sp3d/>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Hoja11!$C$149</c:f>
              <c:numCache>
                <c:formatCode>0.00%</c:formatCode>
                <c:ptCount val="1"/>
                <c:pt idx="0">
                  <c:v>0.20805369127516779</c:v>
                </c:pt>
              </c:numCache>
            </c:numRef>
          </c:val>
          <c:extLst xmlns:c16r2="http://schemas.microsoft.com/office/drawing/2015/06/chart">
            <c:ext xmlns:c16="http://schemas.microsoft.com/office/drawing/2014/chart" uri="{C3380CC4-5D6E-409C-BE32-E72D297353CC}">
              <c16:uniqueId val="{00000000-94E1-46AB-A53E-D2697EC1C930}"/>
            </c:ext>
          </c:extLst>
        </c:ser>
        <c:ser>
          <c:idx val="1"/>
          <c:order val="1"/>
          <c:tx>
            <c:strRef>
              <c:f>Hoja11!$A$150</c:f>
              <c:strCache>
                <c:ptCount val="1"/>
                <c:pt idx="0">
                  <c:v>La semaforización en los productos lácteos</c:v>
                </c:pt>
              </c:strCache>
            </c:strRef>
          </c:tx>
          <c:spPr>
            <a:solidFill>
              <a:schemeClr val="accent2"/>
            </a:solidFill>
            <a:ln>
              <a:noFill/>
            </a:ln>
            <a:effectLst/>
            <a:sp3d/>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Hoja11!$C$150</c:f>
              <c:numCache>
                <c:formatCode>0.00%</c:formatCode>
                <c:ptCount val="1"/>
                <c:pt idx="0">
                  <c:v>8.3892617449664433E-2</c:v>
                </c:pt>
              </c:numCache>
            </c:numRef>
          </c:val>
          <c:extLst xmlns:c16r2="http://schemas.microsoft.com/office/drawing/2015/06/chart">
            <c:ext xmlns:c16="http://schemas.microsoft.com/office/drawing/2014/chart" uri="{C3380CC4-5D6E-409C-BE32-E72D297353CC}">
              <c16:uniqueId val="{00000001-94E1-46AB-A53E-D2697EC1C930}"/>
            </c:ext>
          </c:extLst>
        </c:ser>
        <c:ser>
          <c:idx val="2"/>
          <c:order val="2"/>
          <c:tx>
            <c:strRef>
              <c:f>Hoja11!$A$151</c:f>
              <c:strCache>
                <c:ptCount val="1"/>
                <c:pt idx="0">
                  <c:v>Reducción del presupuesto por parte del estado (desayuno escolar)</c:v>
                </c:pt>
              </c:strCache>
            </c:strRef>
          </c:tx>
          <c:spPr>
            <a:solidFill>
              <a:schemeClr val="accent3"/>
            </a:solidFill>
            <a:ln>
              <a:noFill/>
            </a:ln>
            <a:effectLst/>
            <a:sp3d/>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Hoja11!$C$151</c:f>
              <c:numCache>
                <c:formatCode>0.00%</c:formatCode>
                <c:ptCount val="1"/>
                <c:pt idx="0">
                  <c:v>0.10738255033557048</c:v>
                </c:pt>
              </c:numCache>
            </c:numRef>
          </c:val>
          <c:extLst xmlns:c16r2="http://schemas.microsoft.com/office/drawing/2015/06/chart">
            <c:ext xmlns:c16="http://schemas.microsoft.com/office/drawing/2014/chart" uri="{C3380CC4-5D6E-409C-BE32-E72D297353CC}">
              <c16:uniqueId val="{00000002-94E1-46AB-A53E-D2697EC1C930}"/>
            </c:ext>
          </c:extLst>
        </c:ser>
        <c:ser>
          <c:idx val="3"/>
          <c:order val="3"/>
          <c:tx>
            <c:strRef>
              <c:f>Hoja11!$A$152</c:f>
              <c:strCache>
                <c:ptCount val="1"/>
                <c:pt idx="0">
                  <c:v>utilización de intermediarios (piqueros) para la venta de leche</c:v>
                </c:pt>
              </c:strCache>
            </c:strRef>
          </c:tx>
          <c:spPr>
            <a:solidFill>
              <a:schemeClr val="accent4"/>
            </a:solidFill>
            <a:ln>
              <a:noFill/>
            </a:ln>
            <a:effectLst/>
            <a:sp3d/>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Hoja11!$C$152</c:f>
              <c:numCache>
                <c:formatCode>0.00%</c:formatCode>
                <c:ptCount val="1"/>
                <c:pt idx="0">
                  <c:v>0.16107382550335572</c:v>
                </c:pt>
              </c:numCache>
            </c:numRef>
          </c:val>
          <c:extLst xmlns:c16r2="http://schemas.microsoft.com/office/drawing/2015/06/chart">
            <c:ext xmlns:c16="http://schemas.microsoft.com/office/drawing/2014/chart" uri="{C3380CC4-5D6E-409C-BE32-E72D297353CC}">
              <c16:uniqueId val="{00000003-94E1-46AB-A53E-D2697EC1C930}"/>
            </c:ext>
          </c:extLst>
        </c:ser>
        <c:ser>
          <c:idx val="4"/>
          <c:order val="4"/>
          <c:tx>
            <c:strRef>
              <c:f>Hoja11!$A$153</c:f>
              <c:strCache>
                <c:ptCount val="1"/>
                <c:pt idx="0">
                  <c:v>las empresas pasteurizadoras utilizan suero para la producción de productos lácteos</c:v>
                </c:pt>
              </c:strCache>
            </c:strRef>
          </c:tx>
          <c:spPr>
            <a:solidFill>
              <a:schemeClr val="accent5"/>
            </a:solidFill>
            <a:ln>
              <a:noFill/>
            </a:ln>
            <a:effectLst/>
            <a:sp3d/>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Hoja11!$C$153</c:f>
              <c:numCache>
                <c:formatCode>0.00%</c:formatCode>
                <c:ptCount val="1"/>
                <c:pt idx="0">
                  <c:v>7.0469798657718116E-2</c:v>
                </c:pt>
              </c:numCache>
            </c:numRef>
          </c:val>
          <c:extLst xmlns:c16r2="http://schemas.microsoft.com/office/drawing/2015/06/chart">
            <c:ext xmlns:c16="http://schemas.microsoft.com/office/drawing/2014/chart" uri="{C3380CC4-5D6E-409C-BE32-E72D297353CC}">
              <c16:uniqueId val="{00000004-94E1-46AB-A53E-D2697EC1C930}"/>
            </c:ext>
          </c:extLst>
        </c:ser>
        <c:ser>
          <c:idx val="5"/>
          <c:order val="5"/>
          <c:tx>
            <c:strRef>
              <c:f>Hoja11!$A$154</c:f>
              <c:strCache>
                <c:ptCount val="1"/>
                <c:pt idx="0">
                  <c:v>falta de actualización en la  reforma del precio de la leche (2013)</c:v>
                </c:pt>
              </c:strCache>
            </c:strRef>
          </c:tx>
          <c:spPr>
            <a:solidFill>
              <a:schemeClr val="accent6"/>
            </a:solidFill>
            <a:ln>
              <a:noFill/>
            </a:ln>
            <a:effectLst/>
            <a:sp3d/>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Hoja11!$C$154</c:f>
              <c:numCache>
                <c:formatCode>0.00%</c:formatCode>
                <c:ptCount val="1"/>
                <c:pt idx="0">
                  <c:v>0.19463087248322147</c:v>
                </c:pt>
              </c:numCache>
            </c:numRef>
          </c:val>
          <c:extLst xmlns:c16r2="http://schemas.microsoft.com/office/drawing/2015/06/chart">
            <c:ext xmlns:c16="http://schemas.microsoft.com/office/drawing/2014/chart" uri="{C3380CC4-5D6E-409C-BE32-E72D297353CC}">
              <c16:uniqueId val="{00000005-94E1-46AB-A53E-D2697EC1C930}"/>
            </c:ext>
          </c:extLst>
        </c:ser>
        <c:ser>
          <c:idx val="6"/>
          <c:order val="6"/>
          <c:tx>
            <c:strRef>
              <c:f>Hoja11!$A$155</c:f>
              <c:strCache>
                <c:ptCount val="1"/>
                <c:pt idx="0">
                  <c:v>falta de oportunidades de créditos para mejorar la genética bovina</c:v>
                </c:pt>
              </c:strCache>
            </c:strRef>
          </c:tx>
          <c:spPr>
            <a:solidFill>
              <a:schemeClr val="accent1">
                <a:lumMod val="60000"/>
              </a:schemeClr>
            </a:solidFill>
            <a:ln>
              <a:noFill/>
            </a:ln>
            <a:effectLst/>
            <a:sp3d/>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Hoja11!$C$155</c:f>
              <c:numCache>
                <c:formatCode>0.00%</c:formatCode>
                <c:ptCount val="1"/>
                <c:pt idx="0">
                  <c:v>0.17449664429530201</c:v>
                </c:pt>
              </c:numCache>
            </c:numRef>
          </c:val>
          <c:extLst xmlns:c16r2="http://schemas.microsoft.com/office/drawing/2015/06/chart">
            <c:ext xmlns:c16="http://schemas.microsoft.com/office/drawing/2014/chart" uri="{C3380CC4-5D6E-409C-BE32-E72D297353CC}">
              <c16:uniqueId val="{00000006-94E1-46AB-A53E-D2697EC1C930}"/>
            </c:ext>
          </c:extLst>
        </c:ser>
        <c:dLbls>
          <c:showLegendKey val="0"/>
          <c:showVal val="1"/>
          <c:showCatName val="0"/>
          <c:showSerName val="0"/>
          <c:showPercent val="0"/>
          <c:showBubbleSize val="0"/>
        </c:dLbls>
        <c:gapWidth val="150"/>
        <c:shape val="box"/>
        <c:axId val="139202456"/>
        <c:axId val="139200496"/>
        <c:axId val="0"/>
      </c:bar3DChart>
      <c:catAx>
        <c:axId val="139202456"/>
        <c:scaling>
          <c:orientation val="minMax"/>
        </c:scaling>
        <c:delete val="1"/>
        <c:axPos val="b"/>
        <c:numFmt formatCode="General" sourceLinked="1"/>
        <c:majorTickMark val="none"/>
        <c:minorTickMark val="none"/>
        <c:tickLblPos val="nextTo"/>
        <c:crossAx val="139200496"/>
        <c:crosses val="autoZero"/>
        <c:auto val="1"/>
        <c:lblAlgn val="ctr"/>
        <c:lblOffset val="100"/>
        <c:noMultiLvlLbl val="0"/>
      </c:catAx>
      <c:valAx>
        <c:axId val="139200496"/>
        <c:scaling>
          <c:orientation val="minMax"/>
        </c:scaling>
        <c:delete val="0"/>
        <c:axPos val="l"/>
        <c:majorGridlines>
          <c:spPr>
            <a:ln w="6350" cap="flat" cmpd="sng" algn="ctr">
              <a:solidFill>
                <a:schemeClr val="accent1"/>
              </a:solidFill>
              <a:prstDash val="solid"/>
              <a:miter lim="800000"/>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ES"/>
          </a:p>
        </c:txPr>
        <c:crossAx val="139202456"/>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800" b="0" i="0" u="none" strike="noStrike" kern="1200" baseline="0">
              <a:solidFill>
                <a:schemeClr val="dk1"/>
              </a:solidFill>
              <a:latin typeface="Times New Roman" panose="02020603050405020304" pitchFamily="18" charset="0"/>
              <a:ea typeface="+mn-ea"/>
              <a:cs typeface="Times New Roman" panose="02020603050405020304" pitchFamily="18" charset="0"/>
            </a:defRPr>
          </a:pPr>
          <a:endParaRPr lang="es-ES"/>
        </a:p>
      </c:txPr>
    </c:legend>
    <c:plotVisOnly val="1"/>
    <c:dispBlanksAs val="gap"/>
    <c:showDLblsOverMax val="0"/>
  </c:chart>
  <c:spPr>
    <a:noFill/>
    <a:ln w="12700" cap="flat" cmpd="sng" algn="ctr">
      <a:noFill/>
      <a:prstDash val="solid"/>
      <a:miter lim="800000"/>
    </a:ln>
    <a:effectLst/>
  </c:spPr>
  <c:txPr>
    <a:bodyPr/>
    <a:lstStyle/>
    <a:p>
      <a:pPr>
        <a:defRPr>
          <a:solidFill>
            <a:schemeClr val="dk1"/>
          </a:solidFill>
          <a:latin typeface="+mn-lt"/>
          <a:ea typeface="+mn-ea"/>
          <a:cs typeface="+mn-cs"/>
        </a:defRPr>
      </a:pPr>
      <a:endParaRPr lang="es-E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dk1"/>
                </a:solidFill>
                <a:latin typeface="Times New Roman" panose="02020603050405020304" pitchFamily="18" charset="0"/>
                <a:ea typeface="+mn-ea"/>
                <a:cs typeface="Times New Roman" panose="02020603050405020304" pitchFamily="18" charset="0"/>
              </a:defRPr>
            </a:pPr>
            <a:r>
              <a:rPr lang="es-EC" sz="1400" b="1" i="0" u="none" strike="noStrike" baseline="0" dirty="0">
                <a:effectLst/>
              </a:rPr>
              <a:t>¿señale cuáles son las causas de los bajos rendimientos financieros de la actividad ganadera?</a:t>
            </a:r>
            <a:endParaRPr lang="es-EC" sz="14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dk1"/>
              </a:solidFill>
              <a:latin typeface="Times New Roman" panose="02020603050405020304" pitchFamily="18" charset="0"/>
              <a:ea typeface="+mn-ea"/>
              <a:cs typeface="Times New Roman" panose="02020603050405020304" pitchFamily="18" charset="0"/>
            </a:defRPr>
          </a:pPr>
          <a:endParaRPr lang="es-E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Hoja11!$A$161</c:f>
              <c:strCache>
                <c:ptCount val="1"/>
                <c:pt idx="0">
                  <c:v>utilización de intermediarios en la venta de su producto</c:v>
                </c:pt>
              </c:strCache>
            </c:strRef>
          </c:tx>
          <c:spPr>
            <a:solidFill>
              <a:schemeClr val="accent1"/>
            </a:solidFill>
            <a:ln>
              <a:noFill/>
            </a:ln>
            <a:effectLst/>
            <a:sp3d/>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Times New Roman" panose="02020603050405020304" pitchFamily="18" charset="0"/>
                    <a:ea typeface="+mn-ea"/>
                    <a:cs typeface="Times New Roman" panose="02020603050405020304" pitchFamily="18" charset="0"/>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Hoja11!$C$161</c:f>
              <c:numCache>
                <c:formatCode>0.00%</c:formatCode>
                <c:ptCount val="1"/>
                <c:pt idx="0">
                  <c:v>0.19398907103825139</c:v>
                </c:pt>
              </c:numCache>
            </c:numRef>
          </c:val>
          <c:extLst xmlns:c16r2="http://schemas.microsoft.com/office/drawing/2015/06/chart">
            <c:ext xmlns:c16="http://schemas.microsoft.com/office/drawing/2014/chart" uri="{C3380CC4-5D6E-409C-BE32-E72D297353CC}">
              <c16:uniqueId val="{00000000-98FF-44F8-BCF2-3799C21ED697}"/>
            </c:ext>
          </c:extLst>
        </c:ser>
        <c:ser>
          <c:idx val="1"/>
          <c:order val="1"/>
          <c:tx>
            <c:strRef>
              <c:f>Hoja11!$A$162</c:f>
              <c:strCache>
                <c:ptCount val="1"/>
                <c:pt idx="0">
                  <c:v>desconocimiento de la  gestión administrativa</c:v>
                </c:pt>
              </c:strCache>
            </c:strRef>
          </c:tx>
          <c:spPr>
            <a:solidFill>
              <a:schemeClr val="accent2"/>
            </a:solidFill>
            <a:ln>
              <a:noFill/>
            </a:ln>
            <a:effectLst/>
            <a:sp3d/>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Times New Roman" panose="02020603050405020304" pitchFamily="18" charset="0"/>
                    <a:ea typeface="+mn-ea"/>
                    <a:cs typeface="Times New Roman" panose="02020603050405020304" pitchFamily="18" charset="0"/>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Hoja11!$C$162</c:f>
              <c:numCache>
                <c:formatCode>0.00%</c:formatCode>
                <c:ptCount val="1"/>
                <c:pt idx="0">
                  <c:v>0.20491803278688525</c:v>
                </c:pt>
              </c:numCache>
            </c:numRef>
          </c:val>
          <c:extLst xmlns:c16r2="http://schemas.microsoft.com/office/drawing/2015/06/chart">
            <c:ext xmlns:c16="http://schemas.microsoft.com/office/drawing/2014/chart" uri="{C3380CC4-5D6E-409C-BE32-E72D297353CC}">
              <c16:uniqueId val="{00000001-98FF-44F8-BCF2-3799C21ED697}"/>
            </c:ext>
          </c:extLst>
        </c:ser>
        <c:ser>
          <c:idx val="2"/>
          <c:order val="2"/>
          <c:tx>
            <c:strRef>
              <c:f>Hoja11!$A$163</c:f>
              <c:strCache>
                <c:ptCount val="1"/>
                <c:pt idx="0">
                  <c:v>desconocimiento de la gestión  financiera</c:v>
                </c:pt>
              </c:strCache>
            </c:strRef>
          </c:tx>
          <c:spPr>
            <a:solidFill>
              <a:schemeClr val="accent3"/>
            </a:solidFill>
            <a:ln>
              <a:noFill/>
            </a:ln>
            <a:effectLst/>
            <a:sp3d/>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Times New Roman" panose="02020603050405020304" pitchFamily="18" charset="0"/>
                    <a:ea typeface="+mn-ea"/>
                    <a:cs typeface="Times New Roman" panose="02020603050405020304" pitchFamily="18" charset="0"/>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Hoja11!$C$163</c:f>
              <c:numCache>
                <c:formatCode>0.00%</c:formatCode>
                <c:ptCount val="1"/>
                <c:pt idx="0">
                  <c:v>0.18579234972677597</c:v>
                </c:pt>
              </c:numCache>
            </c:numRef>
          </c:val>
          <c:extLst xmlns:c16r2="http://schemas.microsoft.com/office/drawing/2015/06/chart">
            <c:ext xmlns:c16="http://schemas.microsoft.com/office/drawing/2014/chart" uri="{C3380CC4-5D6E-409C-BE32-E72D297353CC}">
              <c16:uniqueId val="{00000002-98FF-44F8-BCF2-3799C21ED697}"/>
            </c:ext>
          </c:extLst>
        </c:ser>
        <c:ser>
          <c:idx val="3"/>
          <c:order val="3"/>
          <c:tx>
            <c:strRef>
              <c:f>Hoja11!$A$164</c:f>
              <c:strCache>
                <c:ptCount val="1"/>
                <c:pt idx="0">
                  <c:v>desconocimiento del manual de buenas prácticas pecuarias (BPP)</c:v>
                </c:pt>
              </c:strCache>
            </c:strRef>
          </c:tx>
          <c:spPr>
            <a:solidFill>
              <a:schemeClr val="accent4"/>
            </a:solidFill>
            <a:ln>
              <a:noFill/>
            </a:ln>
            <a:effectLst/>
            <a:sp3d/>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Times New Roman" panose="02020603050405020304" pitchFamily="18" charset="0"/>
                    <a:ea typeface="+mn-ea"/>
                    <a:cs typeface="Times New Roman" panose="02020603050405020304" pitchFamily="18" charset="0"/>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Hoja11!$C$164</c:f>
              <c:numCache>
                <c:formatCode>0.00%</c:formatCode>
                <c:ptCount val="1"/>
                <c:pt idx="0">
                  <c:v>0.15027322404371585</c:v>
                </c:pt>
              </c:numCache>
            </c:numRef>
          </c:val>
          <c:extLst xmlns:c16r2="http://schemas.microsoft.com/office/drawing/2015/06/chart">
            <c:ext xmlns:c16="http://schemas.microsoft.com/office/drawing/2014/chart" uri="{C3380CC4-5D6E-409C-BE32-E72D297353CC}">
              <c16:uniqueId val="{00000003-98FF-44F8-BCF2-3799C21ED697}"/>
            </c:ext>
          </c:extLst>
        </c:ser>
        <c:ser>
          <c:idx val="4"/>
          <c:order val="4"/>
          <c:tx>
            <c:strRef>
              <c:f>Hoja11!$A$165</c:f>
              <c:strCache>
                <c:ptCount val="1"/>
                <c:pt idx="0">
                  <c:v>venta de los productos según la oferta y la demanda</c:v>
                </c:pt>
              </c:strCache>
            </c:strRef>
          </c:tx>
          <c:spPr>
            <a:solidFill>
              <a:schemeClr val="accent5"/>
            </a:solidFill>
            <a:ln>
              <a:noFill/>
            </a:ln>
            <a:effectLst/>
            <a:sp3d/>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Times New Roman" panose="02020603050405020304" pitchFamily="18" charset="0"/>
                    <a:ea typeface="+mn-ea"/>
                    <a:cs typeface="Times New Roman" panose="02020603050405020304" pitchFamily="18" charset="0"/>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Hoja11!$C$165</c:f>
              <c:numCache>
                <c:formatCode>0.00%</c:formatCode>
                <c:ptCount val="1"/>
                <c:pt idx="0">
                  <c:v>0.13387978142076501</c:v>
                </c:pt>
              </c:numCache>
            </c:numRef>
          </c:val>
          <c:extLst xmlns:c16r2="http://schemas.microsoft.com/office/drawing/2015/06/chart">
            <c:ext xmlns:c16="http://schemas.microsoft.com/office/drawing/2014/chart" uri="{C3380CC4-5D6E-409C-BE32-E72D297353CC}">
              <c16:uniqueId val="{00000004-98FF-44F8-BCF2-3799C21ED697}"/>
            </c:ext>
          </c:extLst>
        </c:ser>
        <c:ser>
          <c:idx val="5"/>
          <c:order val="5"/>
          <c:tx>
            <c:strRef>
              <c:f>Hoja11!$A$166</c:f>
              <c:strCache>
                <c:ptCount val="1"/>
                <c:pt idx="0">
                  <c:v>incremento de precios en los insumos (materia primara) de los productores</c:v>
                </c:pt>
              </c:strCache>
            </c:strRef>
          </c:tx>
          <c:spPr>
            <a:solidFill>
              <a:schemeClr val="accent6"/>
            </a:solidFill>
            <a:ln>
              <a:noFill/>
            </a:ln>
            <a:effectLst/>
            <a:sp3d/>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Times New Roman" panose="02020603050405020304" pitchFamily="18" charset="0"/>
                    <a:ea typeface="+mn-ea"/>
                    <a:cs typeface="Times New Roman" panose="02020603050405020304" pitchFamily="18" charset="0"/>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Hoja11!$C$166</c:f>
              <c:numCache>
                <c:formatCode>0.00%</c:formatCode>
                <c:ptCount val="1"/>
                <c:pt idx="0">
                  <c:v>0.13114754098360656</c:v>
                </c:pt>
              </c:numCache>
            </c:numRef>
          </c:val>
          <c:extLst xmlns:c16r2="http://schemas.microsoft.com/office/drawing/2015/06/chart">
            <c:ext xmlns:c16="http://schemas.microsoft.com/office/drawing/2014/chart" uri="{C3380CC4-5D6E-409C-BE32-E72D297353CC}">
              <c16:uniqueId val="{00000005-98FF-44F8-BCF2-3799C21ED697}"/>
            </c:ext>
          </c:extLst>
        </c:ser>
        <c:dLbls>
          <c:showLegendKey val="0"/>
          <c:showVal val="1"/>
          <c:showCatName val="0"/>
          <c:showSerName val="0"/>
          <c:showPercent val="0"/>
          <c:showBubbleSize val="0"/>
        </c:dLbls>
        <c:gapWidth val="150"/>
        <c:shape val="box"/>
        <c:axId val="139203632"/>
        <c:axId val="139199320"/>
        <c:axId val="0"/>
      </c:bar3DChart>
      <c:catAx>
        <c:axId val="139203632"/>
        <c:scaling>
          <c:orientation val="minMax"/>
        </c:scaling>
        <c:delete val="1"/>
        <c:axPos val="b"/>
        <c:numFmt formatCode="General" sourceLinked="1"/>
        <c:majorTickMark val="none"/>
        <c:minorTickMark val="none"/>
        <c:tickLblPos val="nextTo"/>
        <c:crossAx val="139199320"/>
        <c:crosses val="autoZero"/>
        <c:auto val="1"/>
        <c:lblAlgn val="ctr"/>
        <c:lblOffset val="100"/>
        <c:noMultiLvlLbl val="0"/>
      </c:catAx>
      <c:valAx>
        <c:axId val="139199320"/>
        <c:scaling>
          <c:orientation val="minMax"/>
        </c:scaling>
        <c:delete val="0"/>
        <c:axPos val="l"/>
        <c:majorGridlines>
          <c:spPr>
            <a:ln w="19050" cap="flat" cmpd="sng" algn="ctr">
              <a:solidFill>
                <a:schemeClr val="accent6"/>
              </a:solidFill>
              <a:prstDash val="solid"/>
              <a:miter lim="800000"/>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solidFill>
                <a:latin typeface="Times New Roman" panose="02020603050405020304" pitchFamily="18" charset="0"/>
                <a:ea typeface="+mn-ea"/>
                <a:cs typeface="Times New Roman" panose="02020603050405020304" pitchFamily="18" charset="0"/>
              </a:defRPr>
            </a:pPr>
            <a:endParaRPr lang="es-ES"/>
          </a:p>
        </c:txPr>
        <c:crossAx val="139203632"/>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800" b="0" i="0" u="none" strike="noStrike" kern="1200" baseline="0">
              <a:solidFill>
                <a:schemeClr val="dk1"/>
              </a:solidFill>
              <a:latin typeface="Times New Roman" panose="02020603050405020304" pitchFamily="18" charset="0"/>
              <a:ea typeface="+mn-ea"/>
              <a:cs typeface="Times New Roman" panose="02020603050405020304" pitchFamily="18" charset="0"/>
            </a:defRPr>
          </a:pPr>
          <a:endParaRPr lang="es-ES"/>
        </a:p>
      </c:txPr>
    </c:legend>
    <c:plotVisOnly val="1"/>
    <c:dispBlanksAs val="gap"/>
    <c:showDLblsOverMax val="0"/>
  </c:chart>
  <c:spPr>
    <a:noFill/>
    <a:ln w="12700" cap="flat" cmpd="sng" algn="ctr">
      <a:noFill/>
      <a:prstDash val="solid"/>
      <a:miter lim="800000"/>
    </a:ln>
    <a:effectLst/>
  </c:spPr>
  <c:txPr>
    <a:bodyPr/>
    <a:lstStyle/>
    <a:p>
      <a:pPr>
        <a:defRPr>
          <a:solidFill>
            <a:schemeClr val="dk1"/>
          </a:solidFill>
          <a:latin typeface="Times New Roman" panose="02020603050405020304" pitchFamily="18" charset="0"/>
          <a:ea typeface="+mn-ea"/>
          <a:cs typeface="Times New Roman" panose="02020603050405020304" pitchFamily="18" charset="0"/>
        </a:defRPr>
      </a:pPr>
      <a:endParaRPr lang="es-E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baseline="0">
                <a:solidFill>
                  <a:schemeClr val="dk1"/>
                </a:solidFill>
                <a:latin typeface="Times New Roman" panose="02020603050405020304" pitchFamily="18" charset="0"/>
                <a:ea typeface="+mn-ea"/>
                <a:cs typeface="Times New Roman" panose="02020603050405020304" pitchFamily="18" charset="0"/>
              </a:defRPr>
            </a:pPr>
            <a:r>
              <a:rPr lang="es-EC" sz="1400" b="1" dirty="0">
                <a:effectLst/>
              </a:rPr>
              <a:t>¿Señale donde vende su ganando?</a:t>
            </a:r>
            <a:endParaRPr lang="es-EC" sz="1400" dirty="0">
              <a:effectLst/>
            </a:endParaRPr>
          </a:p>
        </c:rich>
      </c:tx>
      <c:overlay val="0"/>
      <c:spPr>
        <a:noFill/>
        <a:ln>
          <a:noFill/>
        </a:ln>
        <a:effectLst/>
      </c:spPr>
      <c:txPr>
        <a:bodyPr rot="0" spcFirstLastPara="1" vertOverflow="ellipsis" vert="horz" wrap="square" anchor="ctr" anchorCtr="1"/>
        <a:lstStyle/>
        <a:p>
          <a:pPr>
            <a:defRPr sz="1200" b="1" i="0" u="none" strike="noStrike" kern="1200" baseline="0">
              <a:solidFill>
                <a:schemeClr val="dk1"/>
              </a:solidFill>
              <a:latin typeface="Times New Roman" panose="02020603050405020304" pitchFamily="18" charset="0"/>
              <a:ea typeface="+mn-ea"/>
              <a:cs typeface="Times New Roman" panose="02020603050405020304" pitchFamily="18" charset="0"/>
            </a:defRPr>
          </a:pPr>
          <a:endParaRPr lang="es-E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Hoja11!$A$173</c:f>
              <c:strCache>
                <c:ptCount val="1"/>
                <c:pt idx="0">
                  <c:v>Mercado Ganadero de Machachi</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dk1"/>
                    </a:solidFill>
                    <a:latin typeface="Times New Roman" panose="02020603050405020304" pitchFamily="18" charset="0"/>
                    <a:ea typeface="+mn-ea"/>
                    <a:cs typeface="Times New Roman" panose="02020603050405020304" pitchFamily="18" charset="0"/>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val>
            <c:numRef>
              <c:f>Hoja11!$C$173</c:f>
              <c:numCache>
                <c:formatCode>0.00%</c:formatCode>
                <c:ptCount val="1"/>
                <c:pt idx="0">
                  <c:v>0.34426229508196721</c:v>
                </c:pt>
              </c:numCache>
            </c:numRef>
          </c:val>
          <c:extLst xmlns:c16r2="http://schemas.microsoft.com/office/drawing/2015/06/chart">
            <c:ext xmlns:c16="http://schemas.microsoft.com/office/drawing/2014/chart" uri="{C3380CC4-5D6E-409C-BE32-E72D297353CC}">
              <c16:uniqueId val="{00000000-44C5-4809-9C63-9AF9E7E6C84C}"/>
            </c:ext>
          </c:extLst>
        </c:ser>
        <c:ser>
          <c:idx val="1"/>
          <c:order val="1"/>
          <c:tx>
            <c:strRef>
              <c:f>Hoja11!$A$174</c:f>
              <c:strCache>
                <c:ptCount val="1"/>
                <c:pt idx="0">
                  <c:v>Camal Municipal de Machachi</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dk1"/>
                    </a:solidFill>
                    <a:latin typeface="Times New Roman" panose="02020603050405020304" pitchFamily="18" charset="0"/>
                    <a:ea typeface="+mn-ea"/>
                    <a:cs typeface="Times New Roman" panose="02020603050405020304" pitchFamily="18" charset="0"/>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val>
            <c:numRef>
              <c:f>Hoja11!$C$174</c:f>
              <c:numCache>
                <c:formatCode>0.00%</c:formatCode>
                <c:ptCount val="1"/>
                <c:pt idx="0">
                  <c:v>8.1967213114754092E-2</c:v>
                </c:pt>
              </c:numCache>
            </c:numRef>
          </c:val>
          <c:extLst xmlns:c16r2="http://schemas.microsoft.com/office/drawing/2015/06/chart">
            <c:ext xmlns:c16="http://schemas.microsoft.com/office/drawing/2014/chart" uri="{C3380CC4-5D6E-409C-BE32-E72D297353CC}">
              <c16:uniqueId val="{00000001-44C5-4809-9C63-9AF9E7E6C84C}"/>
            </c:ext>
          </c:extLst>
        </c:ser>
        <c:ser>
          <c:idx val="2"/>
          <c:order val="2"/>
          <c:tx>
            <c:strRef>
              <c:f>Hoja11!$A$175</c:f>
              <c:strCache>
                <c:ptCount val="1"/>
                <c:pt idx="0">
                  <c:v>Piqueros o intermediarios</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sp3d/>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dk1"/>
                    </a:solidFill>
                    <a:latin typeface="Times New Roman" panose="02020603050405020304" pitchFamily="18" charset="0"/>
                    <a:ea typeface="+mn-ea"/>
                    <a:cs typeface="Times New Roman" panose="02020603050405020304" pitchFamily="18" charset="0"/>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val>
            <c:numRef>
              <c:f>Hoja11!$C$175</c:f>
              <c:numCache>
                <c:formatCode>0.00%</c:formatCode>
                <c:ptCount val="1"/>
                <c:pt idx="0">
                  <c:v>0.56010928961748629</c:v>
                </c:pt>
              </c:numCache>
            </c:numRef>
          </c:val>
          <c:extLst xmlns:c16r2="http://schemas.microsoft.com/office/drawing/2015/06/chart">
            <c:ext xmlns:c16="http://schemas.microsoft.com/office/drawing/2014/chart" uri="{C3380CC4-5D6E-409C-BE32-E72D297353CC}">
              <c16:uniqueId val="{00000002-44C5-4809-9C63-9AF9E7E6C84C}"/>
            </c:ext>
          </c:extLst>
        </c:ser>
        <c:ser>
          <c:idx val="3"/>
          <c:order val="3"/>
          <c:tx>
            <c:strRef>
              <c:f>Hoja11!$A$176</c:f>
              <c:strCache>
                <c:ptCount val="1"/>
                <c:pt idx="0">
                  <c:v>compradores de Internet</c:v>
                </c:pt>
              </c:strCache>
            </c:strRef>
          </c:tx>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sp3d/>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dk1"/>
                    </a:solidFill>
                    <a:latin typeface="Times New Roman" panose="02020603050405020304" pitchFamily="18" charset="0"/>
                    <a:ea typeface="+mn-ea"/>
                    <a:cs typeface="Times New Roman" panose="02020603050405020304" pitchFamily="18" charset="0"/>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val>
            <c:numRef>
              <c:f>Hoja11!$C$176</c:f>
              <c:numCache>
                <c:formatCode>0.00%</c:formatCode>
                <c:ptCount val="1"/>
                <c:pt idx="0">
                  <c:v>1.3661202185792349E-2</c:v>
                </c:pt>
              </c:numCache>
            </c:numRef>
          </c:val>
          <c:extLst xmlns:c16r2="http://schemas.microsoft.com/office/drawing/2015/06/chart">
            <c:ext xmlns:c16="http://schemas.microsoft.com/office/drawing/2014/chart" uri="{C3380CC4-5D6E-409C-BE32-E72D297353CC}">
              <c16:uniqueId val="{00000003-44C5-4809-9C63-9AF9E7E6C84C}"/>
            </c:ext>
          </c:extLst>
        </c:ser>
        <c:dLbls>
          <c:showLegendKey val="0"/>
          <c:showVal val="1"/>
          <c:showCatName val="0"/>
          <c:showSerName val="0"/>
          <c:showPercent val="0"/>
          <c:showBubbleSize val="0"/>
        </c:dLbls>
        <c:gapWidth val="150"/>
        <c:shape val="box"/>
        <c:axId val="139205200"/>
        <c:axId val="139733264"/>
        <c:axId val="0"/>
      </c:bar3DChart>
      <c:catAx>
        <c:axId val="139205200"/>
        <c:scaling>
          <c:orientation val="minMax"/>
        </c:scaling>
        <c:delete val="1"/>
        <c:axPos val="b"/>
        <c:numFmt formatCode="General" sourceLinked="1"/>
        <c:majorTickMark val="none"/>
        <c:minorTickMark val="none"/>
        <c:tickLblPos val="nextTo"/>
        <c:crossAx val="139733264"/>
        <c:crosses val="autoZero"/>
        <c:auto val="1"/>
        <c:lblAlgn val="ctr"/>
        <c:lblOffset val="100"/>
        <c:noMultiLvlLbl val="0"/>
      </c:catAx>
      <c:valAx>
        <c:axId val="139733264"/>
        <c:scaling>
          <c:orientation val="minMax"/>
        </c:scaling>
        <c:delete val="0"/>
        <c:axPos val="l"/>
        <c:majorGridlines>
          <c:spPr>
            <a:ln w="6350" cap="flat" cmpd="sng" algn="ctr">
              <a:solidFill>
                <a:schemeClr val="accent2"/>
              </a:solidFill>
              <a:prstDash val="solid"/>
              <a:miter lim="800000"/>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dk1"/>
                </a:solidFill>
                <a:latin typeface="Times New Roman" panose="02020603050405020304" pitchFamily="18" charset="0"/>
                <a:ea typeface="+mn-ea"/>
                <a:cs typeface="Times New Roman" panose="02020603050405020304" pitchFamily="18" charset="0"/>
              </a:defRPr>
            </a:pPr>
            <a:endParaRPr lang="es-ES"/>
          </a:p>
        </c:txPr>
        <c:crossAx val="13920520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000" b="0" i="0" u="none" strike="noStrike" kern="1200" baseline="0">
              <a:solidFill>
                <a:schemeClr val="dk1"/>
              </a:solidFill>
              <a:latin typeface="Times New Roman" panose="02020603050405020304" pitchFamily="18" charset="0"/>
              <a:ea typeface="+mn-ea"/>
              <a:cs typeface="Times New Roman" panose="02020603050405020304" pitchFamily="18" charset="0"/>
            </a:defRPr>
          </a:pPr>
          <a:endParaRPr lang="es-ES"/>
        </a:p>
      </c:txPr>
    </c:legend>
    <c:plotVisOnly val="1"/>
    <c:dispBlanksAs val="gap"/>
    <c:showDLblsOverMax val="0"/>
  </c:chart>
  <c:spPr>
    <a:noFill/>
    <a:ln w="12700" cap="flat" cmpd="sng" algn="ctr">
      <a:noFill/>
      <a:prstDash val="solid"/>
      <a:miter lim="800000"/>
    </a:ln>
    <a:effectLst/>
  </c:spPr>
  <c:txPr>
    <a:bodyPr/>
    <a:lstStyle/>
    <a:p>
      <a:pPr>
        <a:defRPr sz="1000">
          <a:solidFill>
            <a:schemeClr val="dk1"/>
          </a:solidFill>
          <a:latin typeface="Times New Roman" panose="02020603050405020304" pitchFamily="18" charset="0"/>
          <a:ea typeface="+mn-ea"/>
          <a:cs typeface="Times New Roman" panose="02020603050405020304" pitchFamily="18" charset="0"/>
        </a:defRPr>
      </a:pPr>
      <a:endParaRPr lang="es-E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cap="none" spc="0" normalizeH="0" baseline="0">
                <a:solidFill>
                  <a:schemeClr val="dk1"/>
                </a:solidFill>
                <a:latin typeface="+mn-lt"/>
                <a:ea typeface="+mn-ea"/>
                <a:cs typeface="+mn-cs"/>
              </a:defRPr>
            </a:pPr>
            <a:r>
              <a:rPr lang="es-ES" sz="1600" b="1" dirty="0">
                <a:effectLst/>
              </a:rPr>
              <a:t>Edad de los encuestados</a:t>
            </a:r>
            <a:endParaRPr lang="es-EC" sz="1600" b="1" dirty="0">
              <a:effectLst/>
            </a:endParaRPr>
          </a:p>
        </c:rich>
      </c:tx>
      <c:overlay val="0"/>
      <c:spPr>
        <a:noFill/>
        <a:ln>
          <a:noFill/>
        </a:ln>
        <a:effectLst/>
      </c:spPr>
      <c:txPr>
        <a:bodyPr rot="0" spcFirstLastPara="1" vertOverflow="ellipsis" vert="horz" wrap="square" anchor="ctr" anchorCtr="1"/>
        <a:lstStyle/>
        <a:p>
          <a:pPr>
            <a:defRPr sz="2000" b="0" i="0" u="none" strike="noStrike" kern="1200" cap="none" spc="0" normalizeH="0" baseline="0">
              <a:solidFill>
                <a:schemeClr val="dk1"/>
              </a:solidFill>
              <a:latin typeface="+mn-lt"/>
              <a:ea typeface="+mn-ea"/>
              <a:cs typeface="+mn-cs"/>
            </a:defRPr>
          </a:pPr>
          <a:endParaRPr lang="es-E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ndard"/>
        <c:varyColors val="0"/>
        <c:ser>
          <c:idx val="0"/>
          <c:order val="0"/>
          <c:spPr>
            <a:solidFill>
              <a:schemeClr val="accent1"/>
            </a:solidFill>
            <a:ln>
              <a:noFill/>
            </a:ln>
            <a:effectLst/>
            <a:sp3d/>
          </c:spPr>
          <c:invertIfNegative val="0"/>
          <c:dPt>
            <c:idx val="0"/>
            <c:invertIfNegative val="0"/>
            <c:bubble3D val="0"/>
            <c:spPr>
              <a:gradFill rotWithShape="1">
                <a:gsLst>
                  <a:gs pos="0">
                    <a:schemeClr val="dk1">
                      <a:satMod val="103000"/>
                      <a:lumMod val="102000"/>
                      <a:tint val="94000"/>
                    </a:schemeClr>
                  </a:gs>
                  <a:gs pos="50000">
                    <a:schemeClr val="dk1">
                      <a:satMod val="110000"/>
                      <a:lumMod val="100000"/>
                      <a:shade val="100000"/>
                    </a:schemeClr>
                  </a:gs>
                  <a:gs pos="100000">
                    <a:schemeClr val="dk1">
                      <a:lumMod val="99000"/>
                      <a:satMod val="120000"/>
                      <a:shade val="78000"/>
                    </a:schemeClr>
                  </a:gs>
                </a:gsLst>
                <a:lin ang="5400000" scaled="0"/>
              </a:gradFill>
              <a:ln w="6350" cap="flat" cmpd="sng" algn="ctr">
                <a:solidFill>
                  <a:schemeClr val="dk1"/>
                </a:solidFill>
                <a:prstDash val="solid"/>
                <a:miter lim="800000"/>
              </a:ln>
              <a:effectLst/>
              <a:sp3d contourW="6350">
                <a:contourClr>
                  <a:schemeClr val="dk1"/>
                </a:contourClr>
              </a:sp3d>
            </c:spPr>
            <c:extLst xmlns:c16r2="http://schemas.microsoft.com/office/drawing/2015/06/chart">
              <c:ext xmlns:c16="http://schemas.microsoft.com/office/drawing/2014/chart" uri="{C3380CC4-5D6E-409C-BE32-E72D297353CC}">
                <c16:uniqueId val="{00000001-2CEA-4148-A4F3-3E5A47B107B3}"/>
              </c:ext>
            </c:extLst>
          </c:dPt>
          <c:dPt>
            <c:idx val="1"/>
            <c:invertIfNegative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xmlns:c16r2="http://schemas.microsoft.com/office/drawing/2015/06/chart">
              <c:ext xmlns:c16="http://schemas.microsoft.com/office/drawing/2014/chart" uri="{C3380CC4-5D6E-409C-BE32-E72D297353CC}">
                <c16:uniqueId val="{00000003-2CEA-4148-A4F3-3E5A47B107B3}"/>
              </c:ext>
            </c:extLst>
          </c:dPt>
          <c:dPt>
            <c:idx val="2"/>
            <c:invertIfNegative val="0"/>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xmlns:c16r2="http://schemas.microsoft.com/office/drawing/2015/06/chart">
              <c:ext xmlns:c16="http://schemas.microsoft.com/office/drawing/2014/chart" uri="{C3380CC4-5D6E-409C-BE32-E72D297353CC}">
                <c16:uniqueId val="{00000005-2CEA-4148-A4F3-3E5A47B107B3}"/>
              </c:ext>
            </c:extLst>
          </c:dPt>
          <c:dPt>
            <c:idx val="3"/>
            <c:invertIfNegative val="0"/>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xmlns:c16r2="http://schemas.microsoft.com/office/drawing/2015/06/chart">
              <c:ext xmlns:c16="http://schemas.microsoft.com/office/drawing/2014/chart" uri="{C3380CC4-5D6E-409C-BE32-E72D297353CC}">
                <c16:uniqueId val="{00000007-2CEA-4148-A4F3-3E5A47B107B3}"/>
              </c:ext>
            </c:extLst>
          </c:dPt>
          <c:dPt>
            <c:idx val="4"/>
            <c:invertIfNegative val="0"/>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xmlns:c16r2="http://schemas.microsoft.com/office/drawing/2015/06/chart">
              <c:ext xmlns:c16="http://schemas.microsoft.com/office/drawing/2014/chart" uri="{C3380CC4-5D6E-409C-BE32-E72D297353CC}">
                <c16:uniqueId val="{00000009-2CEA-4148-A4F3-3E5A47B107B3}"/>
              </c:ext>
            </c:extLst>
          </c:dPt>
          <c:dPt>
            <c:idx val="5"/>
            <c:invertIfNegative val="0"/>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xmlns:c16r2="http://schemas.microsoft.com/office/drawing/2015/06/chart">
              <c:ext xmlns:c16="http://schemas.microsoft.com/office/drawing/2014/chart" uri="{C3380CC4-5D6E-409C-BE32-E72D297353CC}">
                <c16:uniqueId val="{0000000B-2CEA-4148-A4F3-3E5A47B107B3}"/>
              </c:ext>
            </c:extLst>
          </c:dPt>
          <c:dLbls>
            <c:delete val="1"/>
          </c:dLbls>
          <c:cat>
            <c:strRef>
              <c:f>Hoja10!$B$28:$B$33</c:f>
              <c:strCache>
                <c:ptCount val="6"/>
                <c:pt idx="0">
                  <c:v>15 a 20 años    </c:v>
                </c:pt>
                <c:pt idx="1">
                  <c:v>21 a 30 años    </c:v>
                </c:pt>
                <c:pt idx="2">
                  <c:v>31 a 40 años       </c:v>
                </c:pt>
                <c:pt idx="3">
                  <c:v>41 a 50 años      </c:v>
                </c:pt>
                <c:pt idx="4">
                  <c:v>51 a 60 años           </c:v>
                </c:pt>
                <c:pt idx="5">
                  <c:v>61 años en adelante </c:v>
                </c:pt>
              </c:strCache>
            </c:strRef>
          </c:cat>
          <c:val>
            <c:numRef>
              <c:f>Hoja10!$C$28:$C$33</c:f>
              <c:numCache>
                <c:formatCode>General</c:formatCode>
                <c:ptCount val="6"/>
                <c:pt idx="0">
                  <c:v>22</c:v>
                </c:pt>
                <c:pt idx="1">
                  <c:v>89</c:v>
                </c:pt>
                <c:pt idx="2">
                  <c:v>198</c:v>
                </c:pt>
                <c:pt idx="3">
                  <c:v>27</c:v>
                </c:pt>
                <c:pt idx="4">
                  <c:v>17</c:v>
                </c:pt>
                <c:pt idx="5">
                  <c:v>13</c:v>
                </c:pt>
              </c:numCache>
            </c:numRef>
          </c:val>
          <c:extLst xmlns:c16r2="http://schemas.microsoft.com/office/drawing/2015/06/chart">
            <c:ext xmlns:c16="http://schemas.microsoft.com/office/drawing/2014/chart" uri="{C3380CC4-5D6E-409C-BE32-E72D297353CC}">
              <c16:uniqueId val="{0000000C-2CEA-4148-A4F3-3E5A47B107B3}"/>
            </c:ext>
          </c:extLst>
        </c:ser>
        <c:ser>
          <c:idx val="1"/>
          <c:order val="1"/>
          <c:spPr>
            <a:solidFill>
              <a:schemeClr val="accent2"/>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solidFill>
                    <a:latin typeface="+mn-lt"/>
                    <a:ea typeface="+mn-ea"/>
                    <a:cs typeface="+mn-cs"/>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Hoja10!$B$28:$B$33</c:f>
              <c:strCache>
                <c:ptCount val="6"/>
                <c:pt idx="0">
                  <c:v>15 a 20 años    </c:v>
                </c:pt>
                <c:pt idx="1">
                  <c:v>21 a 30 años    </c:v>
                </c:pt>
                <c:pt idx="2">
                  <c:v>31 a 40 años       </c:v>
                </c:pt>
                <c:pt idx="3">
                  <c:v>41 a 50 años      </c:v>
                </c:pt>
                <c:pt idx="4">
                  <c:v>51 a 60 años           </c:v>
                </c:pt>
                <c:pt idx="5">
                  <c:v>61 años en adelante </c:v>
                </c:pt>
              </c:strCache>
            </c:strRef>
          </c:cat>
          <c:val>
            <c:numRef>
              <c:f>Hoja10!$E$28:$E$33</c:f>
              <c:numCache>
                <c:formatCode>0%</c:formatCode>
                <c:ptCount val="6"/>
                <c:pt idx="0">
                  <c:v>6.0109289617486336E-2</c:v>
                </c:pt>
                <c:pt idx="1">
                  <c:v>0.24316939890710385</c:v>
                </c:pt>
                <c:pt idx="2">
                  <c:v>0.54098360655737709</c:v>
                </c:pt>
                <c:pt idx="3">
                  <c:v>7.3770491803278687E-2</c:v>
                </c:pt>
                <c:pt idx="4">
                  <c:v>4.6448087431693992E-2</c:v>
                </c:pt>
                <c:pt idx="5">
                  <c:v>3.5519125683060107E-2</c:v>
                </c:pt>
              </c:numCache>
            </c:numRef>
          </c:val>
          <c:extLst xmlns:c16r2="http://schemas.microsoft.com/office/drawing/2015/06/chart">
            <c:ext xmlns:c16="http://schemas.microsoft.com/office/drawing/2014/chart" uri="{C3380CC4-5D6E-409C-BE32-E72D297353CC}">
              <c16:uniqueId val="{0000000D-2CEA-4148-A4F3-3E5A47B107B3}"/>
            </c:ext>
          </c:extLst>
        </c:ser>
        <c:dLbls>
          <c:showLegendKey val="0"/>
          <c:showVal val="1"/>
          <c:showCatName val="0"/>
          <c:showSerName val="0"/>
          <c:showPercent val="0"/>
          <c:showBubbleSize val="0"/>
        </c:dLbls>
        <c:gapWidth val="150"/>
        <c:shape val="box"/>
        <c:axId val="137320816"/>
        <c:axId val="137317680"/>
        <c:axId val="135144176"/>
      </c:bar3DChart>
      <c:catAx>
        <c:axId val="13732081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cap="none" spc="0" normalizeH="0" baseline="0">
                <a:solidFill>
                  <a:schemeClr val="dk1"/>
                </a:solidFill>
                <a:latin typeface="+mn-lt"/>
                <a:ea typeface="+mn-ea"/>
                <a:cs typeface="+mn-cs"/>
              </a:defRPr>
            </a:pPr>
            <a:endParaRPr lang="es-ES"/>
          </a:p>
        </c:txPr>
        <c:crossAx val="137317680"/>
        <c:crosses val="autoZero"/>
        <c:auto val="1"/>
        <c:lblAlgn val="ctr"/>
        <c:lblOffset val="100"/>
        <c:noMultiLvlLbl val="0"/>
      </c:catAx>
      <c:valAx>
        <c:axId val="137317680"/>
        <c:scaling>
          <c:orientation val="minMax"/>
        </c:scaling>
        <c:delete val="0"/>
        <c:axPos val="l"/>
        <c:majorGridlines>
          <c:spPr>
            <a:ln w="9525" cap="flat" cmpd="sng" algn="ctr">
              <a:solidFill>
                <a:schemeClr val="tx1">
                  <a:lumMod val="15000"/>
                  <a:lumOff val="85000"/>
                </a:schemeClr>
              </a:solidFill>
              <a:round/>
            </a:ln>
            <a:effectLst/>
          </c:spPr>
        </c:majorGridlines>
        <c:minorGridlines>
          <c:spPr>
            <a:ln w="6350" cap="flat" cmpd="sng" algn="ctr">
              <a:solidFill>
                <a:schemeClr val="accent1"/>
              </a:solidFill>
              <a:prstDash val="solid"/>
              <a:miter lim="800000"/>
            </a:ln>
            <a:effectLst/>
          </c:spPr>
        </c:min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solidFill>
                <a:latin typeface="Times New Roman" panose="02020603050405020304" pitchFamily="18" charset="0"/>
                <a:ea typeface="+mn-ea"/>
                <a:cs typeface="Times New Roman" panose="02020603050405020304" pitchFamily="18" charset="0"/>
              </a:defRPr>
            </a:pPr>
            <a:endParaRPr lang="es-ES"/>
          </a:p>
        </c:txPr>
        <c:crossAx val="137320816"/>
        <c:crosses val="autoZero"/>
        <c:crossBetween val="between"/>
      </c:valAx>
      <c:serAx>
        <c:axId val="135144176"/>
        <c:scaling>
          <c:orientation val="minMax"/>
        </c:scaling>
        <c:delete val="1"/>
        <c:axPos val="b"/>
        <c:majorTickMark val="none"/>
        <c:minorTickMark val="none"/>
        <c:tickLblPos val="nextTo"/>
        <c:crossAx val="137317680"/>
        <c:crosses val="autoZero"/>
      </c:serAx>
      <c:dTable>
        <c:showHorzBorder val="1"/>
        <c:showVertBorder val="1"/>
        <c:showOutline val="1"/>
        <c:showKeys val="1"/>
        <c:spPr>
          <a:noFill/>
          <a:ln w="9525">
            <a:solidFill>
              <a:schemeClr val="tx1">
                <a:lumMod val="15000"/>
                <a:lumOff val="85000"/>
              </a:schemeClr>
            </a:solidFill>
          </a:ln>
          <a:effectLst/>
        </c:spPr>
        <c:txPr>
          <a:bodyPr rot="0" spcFirstLastPara="1" vertOverflow="ellipsis" vert="horz" wrap="square" anchor="ctr" anchorCtr="1"/>
          <a:lstStyle/>
          <a:p>
            <a:pPr rtl="0">
              <a:defRPr sz="1000" b="0" i="0" u="none" strike="noStrike" kern="1200" baseline="0">
                <a:solidFill>
                  <a:schemeClr val="dk1"/>
                </a:solidFill>
                <a:latin typeface="Times New Roman" panose="02020603050405020304" pitchFamily="18" charset="0"/>
                <a:ea typeface="+mn-ea"/>
                <a:cs typeface="Times New Roman" panose="02020603050405020304" pitchFamily="18" charset="0"/>
              </a:defRPr>
            </a:pPr>
            <a:endParaRPr lang="es-ES"/>
          </a:p>
        </c:txPr>
      </c:dTable>
      <c:spPr>
        <a:solidFill>
          <a:schemeClr val="lt1"/>
        </a:solidFill>
        <a:ln w="12700" cap="flat" cmpd="sng" algn="ctr">
          <a:solidFill>
            <a:schemeClr val="accent5"/>
          </a:solidFill>
          <a:prstDash val="solid"/>
          <a:miter lim="800000"/>
        </a:ln>
        <a:effectLst/>
      </c:spPr>
    </c:plotArea>
    <c:plotVisOnly val="1"/>
    <c:dispBlanksAs val="gap"/>
    <c:showDLblsOverMax val="0"/>
  </c:chart>
  <c:spPr>
    <a:noFill/>
    <a:ln w="12700" cap="flat" cmpd="sng" algn="ctr">
      <a:noFill/>
      <a:prstDash val="solid"/>
      <a:miter lim="800000"/>
    </a:ln>
    <a:effectLst/>
  </c:spPr>
  <c:txPr>
    <a:bodyPr/>
    <a:lstStyle/>
    <a:p>
      <a:pPr>
        <a:defRPr>
          <a:solidFill>
            <a:schemeClr val="dk1"/>
          </a:solidFill>
          <a:latin typeface="+mn-lt"/>
          <a:ea typeface="+mn-ea"/>
          <a:cs typeface="+mn-cs"/>
        </a:defRPr>
      </a:pPr>
      <a:endParaRPr lang="es-E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s-EC" sz="1400" b="1" dirty="0"/>
              <a:t>¿</a:t>
            </a:r>
            <a:r>
              <a:rPr lang="es-EC" sz="1400" b="1" dirty="0">
                <a:latin typeface="Times New Roman" panose="02020603050405020304" pitchFamily="18" charset="0"/>
                <a:cs typeface="Times New Roman" panose="02020603050405020304" pitchFamily="18" charset="0"/>
              </a:rPr>
              <a:t>Realiza registros de los gastos implementados en su actividad ganadera?</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es-E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Hoja11!$A$183</c:f>
              <c:strCache>
                <c:ptCount val="1"/>
                <c:pt idx="0">
                  <c:v>Nunca</c:v>
                </c:pt>
              </c:strCache>
            </c:strRef>
          </c:tx>
          <c:spPr>
            <a:solidFill>
              <a:schemeClr val="accent2">
                <a:lumMod val="60000"/>
                <a:lumOff val="40000"/>
              </a:schemeClr>
            </a:solidFill>
            <a:ln>
              <a:noFill/>
            </a:ln>
            <a:effectLst/>
            <a:sp3d/>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Hoja11!$C$183</c:f>
              <c:numCache>
                <c:formatCode>0.00%</c:formatCode>
                <c:ptCount val="1"/>
                <c:pt idx="0">
                  <c:v>0.80327868852459017</c:v>
                </c:pt>
              </c:numCache>
            </c:numRef>
          </c:val>
          <c:extLst xmlns:c16r2="http://schemas.microsoft.com/office/drawing/2015/06/chart">
            <c:ext xmlns:c16="http://schemas.microsoft.com/office/drawing/2014/chart" uri="{C3380CC4-5D6E-409C-BE32-E72D297353CC}">
              <c16:uniqueId val="{00000000-1042-4AB8-9F1A-DEC4956831D4}"/>
            </c:ext>
          </c:extLst>
        </c:ser>
        <c:ser>
          <c:idx val="1"/>
          <c:order val="1"/>
          <c:tx>
            <c:strRef>
              <c:f>Hoja11!$A$184</c:f>
              <c:strCache>
                <c:ptCount val="1"/>
                <c:pt idx="0">
                  <c:v>Rara vez  </c:v>
                </c:pt>
              </c:strCache>
            </c:strRef>
          </c:tx>
          <c:spPr>
            <a:solidFill>
              <a:schemeClr val="accent3">
                <a:lumMod val="40000"/>
                <a:lumOff val="60000"/>
              </a:schemeClr>
            </a:solidFill>
            <a:ln>
              <a:noFill/>
            </a:ln>
            <a:effectLst/>
            <a:sp3d/>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Hoja11!$C$184</c:f>
              <c:numCache>
                <c:formatCode>0.00%</c:formatCode>
                <c:ptCount val="1"/>
                <c:pt idx="0">
                  <c:v>0.12295081967213115</c:v>
                </c:pt>
              </c:numCache>
            </c:numRef>
          </c:val>
          <c:extLst xmlns:c16r2="http://schemas.microsoft.com/office/drawing/2015/06/chart">
            <c:ext xmlns:c16="http://schemas.microsoft.com/office/drawing/2014/chart" uri="{C3380CC4-5D6E-409C-BE32-E72D297353CC}">
              <c16:uniqueId val="{00000001-1042-4AB8-9F1A-DEC4956831D4}"/>
            </c:ext>
          </c:extLst>
        </c:ser>
        <c:ser>
          <c:idx val="2"/>
          <c:order val="2"/>
          <c:tx>
            <c:strRef>
              <c:f>Hoja11!$A$185</c:f>
              <c:strCache>
                <c:ptCount val="1"/>
                <c:pt idx="0">
                  <c:v>casi siempre </c:v>
                </c:pt>
              </c:strCache>
            </c:strRef>
          </c:tx>
          <c:spPr>
            <a:solidFill>
              <a:schemeClr val="accent4">
                <a:lumMod val="40000"/>
                <a:lumOff val="60000"/>
              </a:schemeClr>
            </a:solidFill>
            <a:ln>
              <a:noFill/>
            </a:ln>
            <a:effectLst/>
            <a:sp3d/>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Hoja11!$C$185</c:f>
              <c:numCache>
                <c:formatCode>0.00%</c:formatCode>
                <c:ptCount val="1"/>
                <c:pt idx="0">
                  <c:v>6.0109289617486336E-2</c:v>
                </c:pt>
              </c:numCache>
            </c:numRef>
          </c:val>
          <c:extLst xmlns:c16r2="http://schemas.microsoft.com/office/drawing/2015/06/chart">
            <c:ext xmlns:c16="http://schemas.microsoft.com/office/drawing/2014/chart" uri="{C3380CC4-5D6E-409C-BE32-E72D297353CC}">
              <c16:uniqueId val="{00000002-1042-4AB8-9F1A-DEC4956831D4}"/>
            </c:ext>
          </c:extLst>
        </c:ser>
        <c:ser>
          <c:idx val="3"/>
          <c:order val="3"/>
          <c:tx>
            <c:strRef>
              <c:f>Hoja11!$A$186</c:f>
              <c:strCache>
                <c:ptCount val="1"/>
                <c:pt idx="0">
                  <c:v>Siempre</c:v>
                </c:pt>
              </c:strCache>
            </c:strRef>
          </c:tx>
          <c:spPr>
            <a:solidFill>
              <a:schemeClr val="accent6">
                <a:lumMod val="60000"/>
                <a:lumOff val="40000"/>
              </a:schemeClr>
            </a:solidFill>
            <a:ln>
              <a:noFill/>
            </a:ln>
            <a:effectLst/>
            <a:sp3d/>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Hoja11!$C$186</c:f>
              <c:numCache>
                <c:formatCode>0.00%</c:formatCode>
                <c:ptCount val="1"/>
                <c:pt idx="0">
                  <c:v>1.3661202185792349E-2</c:v>
                </c:pt>
              </c:numCache>
            </c:numRef>
          </c:val>
          <c:extLst xmlns:c16r2="http://schemas.microsoft.com/office/drawing/2015/06/chart">
            <c:ext xmlns:c16="http://schemas.microsoft.com/office/drawing/2014/chart" uri="{C3380CC4-5D6E-409C-BE32-E72D297353CC}">
              <c16:uniqueId val="{00000003-1042-4AB8-9F1A-DEC4956831D4}"/>
            </c:ext>
          </c:extLst>
        </c:ser>
        <c:dLbls>
          <c:showLegendKey val="0"/>
          <c:showVal val="1"/>
          <c:showCatName val="0"/>
          <c:showSerName val="0"/>
          <c:showPercent val="0"/>
          <c:showBubbleSize val="0"/>
        </c:dLbls>
        <c:gapWidth val="75"/>
        <c:shape val="box"/>
        <c:axId val="139732872"/>
        <c:axId val="139732480"/>
        <c:axId val="0"/>
      </c:bar3DChart>
      <c:catAx>
        <c:axId val="139732872"/>
        <c:scaling>
          <c:orientation val="minMax"/>
        </c:scaling>
        <c:delete val="1"/>
        <c:axPos val="b"/>
        <c:numFmt formatCode="General" sourceLinked="1"/>
        <c:majorTickMark val="none"/>
        <c:minorTickMark val="none"/>
        <c:tickLblPos val="nextTo"/>
        <c:crossAx val="139732480"/>
        <c:crosses val="autoZero"/>
        <c:auto val="1"/>
        <c:lblAlgn val="ctr"/>
        <c:lblOffset val="100"/>
        <c:noMultiLvlLbl val="0"/>
      </c:catAx>
      <c:valAx>
        <c:axId val="139732480"/>
        <c:scaling>
          <c:orientation val="minMax"/>
        </c:scaling>
        <c:delete val="0"/>
        <c:axPos val="l"/>
        <c:majorGridlines>
          <c:spPr>
            <a:ln w="19050" cap="flat" cmpd="sng" algn="ctr">
              <a:solidFill>
                <a:schemeClr val="accent5"/>
              </a:solidFill>
              <a:prstDash val="solid"/>
              <a:miter lim="800000"/>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S"/>
          </a:p>
        </c:txPr>
        <c:crossAx val="1397328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S"/>
        </a:p>
      </c:txPr>
    </c:legend>
    <c:plotVisOnly val="1"/>
    <c:dispBlanksAs val="gap"/>
    <c:showDLblsOverMax val="0"/>
  </c:chart>
  <c:spPr>
    <a:noFill/>
    <a:ln w="9525" cap="flat" cmpd="sng" algn="ctr">
      <a:noFill/>
      <a:round/>
    </a:ln>
    <a:effectLst/>
  </c:spPr>
  <c:txPr>
    <a:bodyPr/>
    <a:lstStyle/>
    <a:p>
      <a:pPr>
        <a:defRPr>
          <a:solidFill>
            <a:schemeClr val="tx1"/>
          </a:solidFill>
        </a:defRPr>
      </a:pPr>
      <a:endParaRPr lang="es-E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dk1"/>
                </a:solidFill>
                <a:latin typeface="+mn-lt"/>
                <a:ea typeface="+mn-ea"/>
                <a:cs typeface="+mn-cs"/>
              </a:defRPr>
            </a:pPr>
            <a:r>
              <a:rPr lang="es-EC" sz="1400" b="1" dirty="0">
                <a:latin typeface="Times New Roman" panose="02020603050405020304" pitchFamily="18" charset="0"/>
                <a:cs typeface="Times New Roman" panose="02020603050405020304" pitchFamily="18" charset="0"/>
              </a:rPr>
              <a:t>¿Realiza los registros de inventarios de su ganado?</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dk1"/>
              </a:solidFill>
              <a:latin typeface="+mn-lt"/>
              <a:ea typeface="+mn-ea"/>
              <a:cs typeface="+mn-cs"/>
            </a:defRPr>
          </a:pPr>
          <a:endParaRPr lang="es-E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spPr>
            <a:solidFill>
              <a:schemeClr val="accent1"/>
            </a:solidFill>
            <a:ln>
              <a:noFill/>
            </a:ln>
            <a:effectLst/>
            <a:sp3d/>
          </c:spPr>
          <c:invertIfNegative val="0"/>
          <c:dPt>
            <c:idx val="0"/>
            <c:invertIfNegative val="0"/>
            <c:bubble3D val="0"/>
            <c:spPr>
              <a:solidFill>
                <a:schemeClr val="accent6">
                  <a:lumMod val="60000"/>
                  <a:lumOff val="40000"/>
                </a:schemeClr>
              </a:solidFill>
              <a:ln>
                <a:noFill/>
              </a:ln>
              <a:effectLst/>
              <a:sp3d/>
            </c:spPr>
            <c:extLst xmlns:c16r2="http://schemas.microsoft.com/office/drawing/2015/06/chart">
              <c:ext xmlns:c16="http://schemas.microsoft.com/office/drawing/2014/chart" uri="{C3380CC4-5D6E-409C-BE32-E72D297353CC}">
                <c16:uniqueId val="{00000001-D970-4C48-B3BC-6B6CF46B1F0C}"/>
              </c:ext>
            </c:extLst>
          </c:dPt>
          <c:dPt>
            <c:idx val="1"/>
            <c:invertIfNegative val="0"/>
            <c:bubble3D val="0"/>
            <c:spPr>
              <a:solidFill>
                <a:schemeClr val="accent3">
                  <a:lumMod val="40000"/>
                  <a:lumOff val="60000"/>
                </a:schemeClr>
              </a:solidFill>
              <a:ln>
                <a:noFill/>
              </a:ln>
              <a:effectLst/>
              <a:sp3d/>
            </c:spPr>
            <c:extLst xmlns:c16r2="http://schemas.microsoft.com/office/drawing/2015/06/chart">
              <c:ext xmlns:c16="http://schemas.microsoft.com/office/drawing/2014/chart" uri="{C3380CC4-5D6E-409C-BE32-E72D297353CC}">
                <c16:uniqueId val="{00000003-D970-4C48-B3BC-6B6CF46B1F0C}"/>
              </c:ext>
            </c:extLst>
          </c:dPt>
          <c:dPt>
            <c:idx val="2"/>
            <c:invertIfNegative val="0"/>
            <c:bubble3D val="0"/>
            <c:spPr>
              <a:solidFill>
                <a:schemeClr val="accent2">
                  <a:lumMod val="60000"/>
                  <a:lumOff val="40000"/>
                </a:schemeClr>
              </a:solidFill>
              <a:ln>
                <a:noFill/>
              </a:ln>
              <a:effectLst/>
              <a:sp3d/>
            </c:spPr>
            <c:extLst xmlns:c16r2="http://schemas.microsoft.com/office/drawing/2015/06/chart">
              <c:ext xmlns:c16="http://schemas.microsoft.com/office/drawing/2014/chart" uri="{C3380CC4-5D6E-409C-BE32-E72D297353CC}">
                <c16:uniqueId val="{00000005-D970-4C48-B3BC-6B6CF46B1F0C}"/>
              </c:ext>
            </c:extLst>
          </c:dPt>
          <c:dPt>
            <c:idx val="3"/>
            <c:invertIfNegative val="0"/>
            <c:bubble3D val="0"/>
            <c:spPr>
              <a:solidFill>
                <a:schemeClr val="accent4">
                  <a:lumMod val="40000"/>
                  <a:lumOff val="60000"/>
                </a:schemeClr>
              </a:solidFill>
              <a:ln>
                <a:noFill/>
              </a:ln>
              <a:effectLst/>
              <a:sp3d/>
            </c:spPr>
            <c:extLst xmlns:c16r2="http://schemas.microsoft.com/office/drawing/2015/06/chart">
              <c:ext xmlns:c16="http://schemas.microsoft.com/office/drawing/2014/chart" uri="{C3380CC4-5D6E-409C-BE32-E72D297353CC}">
                <c16:uniqueId val="{00000007-D970-4C48-B3BC-6B6CF46B1F0C}"/>
              </c:ext>
            </c:extLst>
          </c:dPt>
          <c:dLbls>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Times New Roman" panose="02020603050405020304" pitchFamily="18" charset="0"/>
                    <a:ea typeface="+mn-ea"/>
                    <a:cs typeface="Times New Roman" panose="02020603050405020304" pitchFamily="18" charset="0"/>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Hoja11!$A$198:$A$201</c:f>
              <c:strCache>
                <c:ptCount val="4"/>
                <c:pt idx="0">
                  <c:v>Nunca</c:v>
                </c:pt>
                <c:pt idx="1">
                  <c:v>Rara vez  </c:v>
                </c:pt>
                <c:pt idx="2">
                  <c:v>casi siempre </c:v>
                </c:pt>
                <c:pt idx="3">
                  <c:v>Siempre</c:v>
                </c:pt>
              </c:strCache>
            </c:strRef>
          </c:cat>
          <c:val>
            <c:numRef>
              <c:f>Hoja11!$C$198:$C$201</c:f>
              <c:numCache>
                <c:formatCode>0.00%</c:formatCode>
                <c:ptCount val="4"/>
                <c:pt idx="0">
                  <c:v>0.15027322404371585</c:v>
                </c:pt>
                <c:pt idx="1">
                  <c:v>0.12295081967213115</c:v>
                </c:pt>
                <c:pt idx="2">
                  <c:v>0.27595628415300544</c:v>
                </c:pt>
                <c:pt idx="3">
                  <c:v>0.45081967213114749</c:v>
                </c:pt>
              </c:numCache>
            </c:numRef>
          </c:val>
          <c:extLst xmlns:c16r2="http://schemas.microsoft.com/office/drawing/2015/06/chart">
            <c:ext xmlns:c16="http://schemas.microsoft.com/office/drawing/2014/chart" uri="{C3380CC4-5D6E-409C-BE32-E72D297353CC}">
              <c16:uniqueId val="{00000008-D970-4C48-B3BC-6B6CF46B1F0C}"/>
            </c:ext>
          </c:extLst>
        </c:ser>
        <c:dLbls>
          <c:showLegendKey val="0"/>
          <c:showVal val="1"/>
          <c:showCatName val="0"/>
          <c:showSerName val="0"/>
          <c:showPercent val="0"/>
          <c:showBubbleSize val="0"/>
        </c:dLbls>
        <c:gapWidth val="55"/>
        <c:gapDepth val="55"/>
        <c:shape val="box"/>
        <c:axId val="139726600"/>
        <c:axId val="139734048"/>
        <c:axId val="0"/>
      </c:bar3DChart>
      <c:catAx>
        <c:axId val="13972660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solidFill>
                <a:latin typeface="Times New Roman" panose="02020603050405020304" pitchFamily="18" charset="0"/>
                <a:ea typeface="+mn-ea"/>
                <a:cs typeface="Times New Roman" panose="02020603050405020304" pitchFamily="18" charset="0"/>
              </a:defRPr>
            </a:pPr>
            <a:endParaRPr lang="es-ES"/>
          </a:p>
        </c:txPr>
        <c:crossAx val="139734048"/>
        <c:crosses val="autoZero"/>
        <c:auto val="1"/>
        <c:lblAlgn val="ctr"/>
        <c:lblOffset val="100"/>
        <c:noMultiLvlLbl val="0"/>
      </c:catAx>
      <c:valAx>
        <c:axId val="139734048"/>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dk1"/>
                </a:solidFill>
                <a:latin typeface="Times New Roman" panose="02020603050405020304" pitchFamily="18" charset="0"/>
                <a:ea typeface="+mn-ea"/>
                <a:cs typeface="Times New Roman" panose="02020603050405020304" pitchFamily="18" charset="0"/>
              </a:defRPr>
            </a:pPr>
            <a:endParaRPr lang="es-ES"/>
          </a:p>
        </c:txPr>
        <c:crossAx val="139726600"/>
        <c:crosses val="autoZero"/>
        <c:crossBetween val="between"/>
      </c:valAx>
      <c:spPr>
        <a:noFill/>
        <a:ln>
          <a:noFill/>
        </a:ln>
        <a:effectLst/>
      </c:spPr>
    </c:plotArea>
    <c:plotVisOnly val="1"/>
    <c:dispBlanksAs val="gap"/>
    <c:showDLblsOverMax val="0"/>
  </c:chart>
  <c:spPr>
    <a:noFill/>
    <a:ln w="12700" cap="flat" cmpd="sng" algn="ctr">
      <a:noFill/>
      <a:prstDash val="solid"/>
      <a:miter lim="800000"/>
    </a:ln>
    <a:effectLst/>
  </c:spPr>
  <c:txPr>
    <a:bodyPr/>
    <a:lstStyle/>
    <a:p>
      <a:pPr>
        <a:defRPr>
          <a:solidFill>
            <a:schemeClr val="dk1"/>
          </a:solidFill>
          <a:latin typeface="+mn-lt"/>
          <a:ea typeface="+mn-ea"/>
          <a:cs typeface="+mn-cs"/>
        </a:defRPr>
      </a:pPr>
      <a:endParaRPr lang="es-E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dk1"/>
                </a:solidFill>
                <a:latin typeface="+mn-lt"/>
                <a:ea typeface="+mn-ea"/>
                <a:cs typeface="+mn-cs"/>
              </a:defRPr>
            </a:pPr>
            <a:r>
              <a:rPr lang="es-EC" sz="1400" b="1" dirty="0">
                <a:latin typeface="Times New Roman" panose="02020603050405020304" pitchFamily="18" charset="0"/>
                <a:cs typeface="Times New Roman" panose="02020603050405020304" pitchFamily="18" charset="0"/>
              </a:rPr>
              <a:t>¿Ha Recibido información sobre gestión financiera?</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dk1"/>
              </a:solidFill>
              <a:latin typeface="+mn-lt"/>
              <a:ea typeface="+mn-ea"/>
              <a:cs typeface="+mn-cs"/>
            </a:defRPr>
          </a:pPr>
          <a:endParaRPr lang="es-E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spPr>
            <a:solidFill>
              <a:schemeClr val="accent1"/>
            </a:solidFill>
            <a:ln w="19050" cap="flat" cmpd="sng" algn="ctr">
              <a:solidFill>
                <a:schemeClr val="lt1"/>
              </a:solidFill>
              <a:prstDash val="solid"/>
              <a:miter lim="800000"/>
            </a:ln>
            <a:effectLst/>
            <a:sp3d contourW="19050">
              <a:contourClr>
                <a:schemeClr val="lt1"/>
              </a:contourClr>
            </a:sp3d>
          </c:spPr>
          <c:invertIfNegative val="0"/>
          <c:dPt>
            <c:idx val="1"/>
            <c:invertIfNegative val="0"/>
            <c:bubble3D val="0"/>
            <c:spPr>
              <a:solidFill>
                <a:schemeClr val="accent2"/>
              </a:solidFill>
              <a:ln w="19050" cap="flat" cmpd="sng" algn="ctr">
                <a:solidFill>
                  <a:schemeClr val="lt1"/>
                </a:solidFill>
                <a:prstDash val="solid"/>
                <a:miter lim="800000"/>
              </a:ln>
              <a:effectLst/>
              <a:sp3d contourW="19050">
                <a:contourClr>
                  <a:schemeClr val="lt1"/>
                </a:contourClr>
              </a:sp3d>
            </c:spPr>
            <c:extLst xmlns:c16r2="http://schemas.microsoft.com/office/drawing/2015/06/chart">
              <c:ext xmlns:c16="http://schemas.microsoft.com/office/drawing/2014/chart" uri="{C3380CC4-5D6E-409C-BE32-E72D297353CC}">
                <c16:uniqueId val="{00000001-E2E6-4287-BAF8-B3F2D410D3D3}"/>
              </c:ext>
            </c:extLst>
          </c:dPt>
          <c:dPt>
            <c:idx val="2"/>
            <c:invertIfNegative val="0"/>
            <c:bubble3D val="0"/>
            <c:spPr>
              <a:solidFill>
                <a:schemeClr val="accent3"/>
              </a:solidFill>
              <a:ln w="19050" cap="flat" cmpd="sng" algn="ctr">
                <a:solidFill>
                  <a:schemeClr val="lt1"/>
                </a:solidFill>
                <a:prstDash val="solid"/>
                <a:miter lim="800000"/>
              </a:ln>
              <a:effectLst/>
              <a:sp3d contourW="19050">
                <a:contourClr>
                  <a:schemeClr val="lt1"/>
                </a:contourClr>
              </a:sp3d>
            </c:spPr>
            <c:extLst xmlns:c16r2="http://schemas.microsoft.com/office/drawing/2015/06/chart">
              <c:ext xmlns:c16="http://schemas.microsoft.com/office/drawing/2014/chart" uri="{C3380CC4-5D6E-409C-BE32-E72D297353CC}">
                <c16:uniqueId val="{00000003-E2E6-4287-BAF8-B3F2D410D3D3}"/>
              </c:ext>
            </c:extLst>
          </c:dPt>
          <c:dPt>
            <c:idx val="3"/>
            <c:invertIfNegative val="0"/>
            <c:bubble3D val="0"/>
            <c:spPr>
              <a:solidFill>
                <a:schemeClr val="accent4"/>
              </a:solidFill>
              <a:ln w="19050" cap="flat" cmpd="sng" algn="ctr">
                <a:solidFill>
                  <a:schemeClr val="lt1"/>
                </a:solidFill>
                <a:prstDash val="solid"/>
                <a:miter lim="800000"/>
              </a:ln>
              <a:effectLst/>
              <a:sp3d contourW="19050">
                <a:contourClr>
                  <a:schemeClr val="lt1"/>
                </a:contourClr>
              </a:sp3d>
            </c:spPr>
            <c:extLst xmlns:c16r2="http://schemas.microsoft.com/office/drawing/2015/06/chart">
              <c:ext xmlns:c16="http://schemas.microsoft.com/office/drawing/2014/chart" uri="{C3380CC4-5D6E-409C-BE32-E72D297353CC}">
                <c16:uniqueId val="{00000005-E2E6-4287-BAF8-B3F2D410D3D3}"/>
              </c:ext>
            </c:extLst>
          </c:dPt>
          <c:dLbls>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Hoja11!$A$207:$A$210</c:f>
              <c:strCache>
                <c:ptCount val="4"/>
                <c:pt idx="0">
                  <c:v>Nunca</c:v>
                </c:pt>
                <c:pt idx="1">
                  <c:v>Rara vez  </c:v>
                </c:pt>
                <c:pt idx="2">
                  <c:v>casi siempre </c:v>
                </c:pt>
                <c:pt idx="3">
                  <c:v>Siempre</c:v>
                </c:pt>
              </c:strCache>
            </c:strRef>
          </c:cat>
          <c:val>
            <c:numRef>
              <c:f>Hoja11!$C$207:$C$210</c:f>
              <c:numCache>
                <c:formatCode>0.00%</c:formatCode>
                <c:ptCount val="4"/>
                <c:pt idx="0">
                  <c:v>0.81420765027322406</c:v>
                </c:pt>
                <c:pt idx="1">
                  <c:v>0.15027322404371585</c:v>
                </c:pt>
                <c:pt idx="2">
                  <c:v>2.7322404371584699E-2</c:v>
                </c:pt>
                <c:pt idx="3">
                  <c:v>8.1967213114754103E-3</c:v>
                </c:pt>
              </c:numCache>
            </c:numRef>
          </c:val>
          <c:extLst xmlns:c16r2="http://schemas.microsoft.com/office/drawing/2015/06/chart">
            <c:ext xmlns:c16="http://schemas.microsoft.com/office/drawing/2014/chart" uri="{C3380CC4-5D6E-409C-BE32-E72D297353CC}">
              <c16:uniqueId val="{00000006-E2E6-4287-BAF8-B3F2D410D3D3}"/>
            </c:ext>
          </c:extLst>
        </c:ser>
        <c:dLbls>
          <c:showLegendKey val="0"/>
          <c:showVal val="1"/>
          <c:showCatName val="0"/>
          <c:showSerName val="0"/>
          <c:showPercent val="0"/>
          <c:showBubbleSize val="0"/>
        </c:dLbls>
        <c:gapWidth val="55"/>
        <c:gapDepth val="55"/>
        <c:shape val="box"/>
        <c:axId val="139732088"/>
        <c:axId val="139727384"/>
        <c:axId val="0"/>
      </c:bar3DChart>
      <c:catAx>
        <c:axId val="13973208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dk1"/>
                </a:solidFill>
                <a:latin typeface="Times New Roman" panose="02020603050405020304" pitchFamily="18" charset="0"/>
                <a:ea typeface="+mn-ea"/>
                <a:cs typeface="Times New Roman" panose="02020603050405020304" pitchFamily="18" charset="0"/>
              </a:defRPr>
            </a:pPr>
            <a:endParaRPr lang="es-ES"/>
          </a:p>
        </c:txPr>
        <c:crossAx val="139727384"/>
        <c:crosses val="autoZero"/>
        <c:auto val="1"/>
        <c:lblAlgn val="ctr"/>
        <c:lblOffset val="100"/>
        <c:noMultiLvlLbl val="0"/>
      </c:catAx>
      <c:valAx>
        <c:axId val="139727384"/>
        <c:scaling>
          <c:orientation val="minMax"/>
        </c:scaling>
        <c:delete val="0"/>
        <c:axPos val="l"/>
        <c:majorGridlines>
          <c:spPr>
            <a:ln w="6350" cap="flat" cmpd="sng" algn="ctr">
              <a:solidFill>
                <a:schemeClr val="accent2"/>
              </a:solidFill>
              <a:prstDash val="solid"/>
              <a:miter lim="800000"/>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ES"/>
          </a:p>
        </c:txPr>
        <c:crossAx val="139732088"/>
        <c:crosses val="autoZero"/>
        <c:crossBetween val="between"/>
      </c:valAx>
      <c:spPr>
        <a:noFill/>
        <a:ln>
          <a:noFill/>
        </a:ln>
        <a:effectLst/>
      </c:spPr>
    </c:plotArea>
    <c:plotVisOnly val="1"/>
    <c:dispBlanksAs val="gap"/>
    <c:showDLblsOverMax val="0"/>
  </c:chart>
  <c:spPr>
    <a:noFill/>
    <a:ln w="12700" cap="flat" cmpd="sng" algn="ctr">
      <a:noFill/>
      <a:prstDash val="solid"/>
      <a:miter lim="800000"/>
    </a:ln>
    <a:effectLst/>
  </c:spPr>
  <c:txPr>
    <a:bodyPr/>
    <a:lstStyle/>
    <a:p>
      <a:pPr>
        <a:defRPr>
          <a:solidFill>
            <a:schemeClr val="dk1"/>
          </a:solidFill>
          <a:latin typeface="+mn-lt"/>
          <a:ea typeface="+mn-ea"/>
          <a:cs typeface="+mn-cs"/>
        </a:defRPr>
      </a:pPr>
      <a:endParaRPr lang="es-E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dk1"/>
                </a:solidFill>
                <a:latin typeface="+mn-lt"/>
                <a:ea typeface="+mn-ea"/>
                <a:cs typeface="+mn-cs"/>
              </a:defRPr>
            </a:pPr>
            <a:r>
              <a:rPr lang="es-EC" sz="1400" b="1" dirty="0">
                <a:latin typeface="Times New Roman" panose="02020603050405020304" pitchFamily="18" charset="0"/>
                <a:cs typeface="Times New Roman" panose="02020603050405020304" pitchFamily="18" charset="0"/>
              </a:rPr>
              <a:t>¿Ha recibido información sobre gestión administrativa?</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dk1"/>
              </a:solidFill>
              <a:latin typeface="+mn-lt"/>
              <a:ea typeface="+mn-ea"/>
              <a:cs typeface="+mn-cs"/>
            </a:defRPr>
          </a:pPr>
          <a:endParaRPr lang="es-E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6">
                <a:lumMod val="60000"/>
                <a:lumOff val="40000"/>
              </a:schemeClr>
            </a:solidFill>
            <a:ln>
              <a:noFill/>
            </a:ln>
            <a:effectLst/>
            <a:sp3d/>
          </c:spPr>
          <c:invertIfNegative val="0"/>
          <c:dPt>
            <c:idx val="1"/>
            <c:invertIfNegative val="0"/>
            <c:bubble3D val="0"/>
            <c:spPr>
              <a:solidFill>
                <a:schemeClr val="accent4">
                  <a:lumMod val="20000"/>
                  <a:lumOff val="80000"/>
                </a:schemeClr>
              </a:solidFill>
              <a:ln>
                <a:noFill/>
              </a:ln>
              <a:effectLst/>
              <a:sp3d/>
            </c:spPr>
            <c:extLst xmlns:c16r2="http://schemas.microsoft.com/office/drawing/2015/06/chart">
              <c:ext xmlns:c16="http://schemas.microsoft.com/office/drawing/2014/chart" uri="{C3380CC4-5D6E-409C-BE32-E72D297353CC}">
                <c16:uniqueId val="{00000001-5C06-480D-9FE1-9126F1F99651}"/>
              </c:ext>
            </c:extLst>
          </c:dPt>
          <c:dPt>
            <c:idx val="2"/>
            <c:invertIfNegative val="0"/>
            <c:bubble3D val="0"/>
            <c:spPr>
              <a:solidFill>
                <a:schemeClr val="accent5">
                  <a:lumMod val="40000"/>
                  <a:lumOff val="60000"/>
                </a:schemeClr>
              </a:solidFill>
              <a:ln>
                <a:noFill/>
              </a:ln>
              <a:effectLst/>
              <a:sp3d/>
            </c:spPr>
            <c:extLst xmlns:c16r2="http://schemas.microsoft.com/office/drawing/2015/06/chart">
              <c:ext xmlns:c16="http://schemas.microsoft.com/office/drawing/2014/chart" uri="{C3380CC4-5D6E-409C-BE32-E72D297353CC}">
                <c16:uniqueId val="{00000003-5C06-480D-9FE1-9126F1F99651}"/>
              </c:ext>
            </c:extLst>
          </c:dPt>
          <c:dPt>
            <c:idx val="3"/>
            <c:invertIfNegative val="0"/>
            <c:bubble3D val="0"/>
            <c:spPr>
              <a:solidFill>
                <a:schemeClr val="accent4">
                  <a:lumMod val="40000"/>
                  <a:lumOff val="60000"/>
                </a:schemeClr>
              </a:solidFill>
              <a:ln>
                <a:noFill/>
              </a:ln>
              <a:effectLst/>
              <a:sp3d/>
            </c:spPr>
            <c:extLst xmlns:c16r2="http://schemas.microsoft.com/office/drawing/2015/06/chart">
              <c:ext xmlns:c16="http://schemas.microsoft.com/office/drawing/2014/chart" uri="{C3380CC4-5D6E-409C-BE32-E72D297353CC}">
                <c16:uniqueId val="{00000005-5C06-480D-9FE1-9126F1F99651}"/>
              </c:ext>
            </c:extLst>
          </c:dPt>
          <c:dLbls>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Hoja11!$A$217:$A$220</c:f>
              <c:strCache>
                <c:ptCount val="4"/>
                <c:pt idx="0">
                  <c:v>Nunca</c:v>
                </c:pt>
                <c:pt idx="1">
                  <c:v>Rara vez  </c:v>
                </c:pt>
                <c:pt idx="2">
                  <c:v>casi siempre </c:v>
                </c:pt>
                <c:pt idx="3">
                  <c:v>Siempre</c:v>
                </c:pt>
              </c:strCache>
            </c:strRef>
          </c:cat>
          <c:val>
            <c:numRef>
              <c:f>Hoja11!$C$217:$C$220</c:f>
              <c:numCache>
                <c:formatCode>0.00%</c:formatCode>
                <c:ptCount val="4"/>
                <c:pt idx="0">
                  <c:v>0.78142076502732238</c:v>
                </c:pt>
                <c:pt idx="1">
                  <c:v>0.18579234972677597</c:v>
                </c:pt>
                <c:pt idx="2">
                  <c:v>2.1857923497267763E-2</c:v>
                </c:pt>
                <c:pt idx="3">
                  <c:v>1.0928961748633882E-2</c:v>
                </c:pt>
              </c:numCache>
            </c:numRef>
          </c:val>
          <c:extLst xmlns:c16r2="http://schemas.microsoft.com/office/drawing/2015/06/chart">
            <c:ext xmlns:c16="http://schemas.microsoft.com/office/drawing/2014/chart" uri="{C3380CC4-5D6E-409C-BE32-E72D297353CC}">
              <c16:uniqueId val="{00000006-5C06-480D-9FE1-9126F1F99651}"/>
            </c:ext>
          </c:extLst>
        </c:ser>
        <c:dLbls>
          <c:showLegendKey val="0"/>
          <c:showVal val="1"/>
          <c:showCatName val="0"/>
          <c:showSerName val="0"/>
          <c:showPercent val="0"/>
          <c:showBubbleSize val="0"/>
        </c:dLbls>
        <c:gapWidth val="150"/>
        <c:shape val="box"/>
        <c:axId val="139726992"/>
        <c:axId val="139728168"/>
        <c:axId val="0"/>
      </c:bar3DChart>
      <c:catAx>
        <c:axId val="13972699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dk1"/>
                </a:solidFill>
                <a:latin typeface="Times New Roman" panose="02020603050405020304" pitchFamily="18" charset="0"/>
                <a:ea typeface="+mn-ea"/>
                <a:cs typeface="Times New Roman" panose="02020603050405020304" pitchFamily="18" charset="0"/>
              </a:defRPr>
            </a:pPr>
            <a:endParaRPr lang="es-ES"/>
          </a:p>
        </c:txPr>
        <c:crossAx val="139728168"/>
        <c:crosses val="autoZero"/>
        <c:auto val="1"/>
        <c:lblAlgn val="ctr"/>
        <c:lblOffset val="100"/>
        <c:noMultiLvlLbl val="0"/>
      </c:catAx>
      <c:valAx>
        <c:axId val="139728168"/>
        <c:scaling>
          <c:orientation val="minMax"/>
        </c:scaling>
        <c:delete val="0"/>
        <c:axPos val="l"/>
        <c:majorGridlines>
          <c:spPr>
            <a:ln w="6350" cap="flat" cmpd="sng" algn="ctr">
              <a:solidFill>
                <a:schemeClr val="accent2"/>
              </a:solidFill>
              <a:prstDash val="solid"/>
              <a:miter lim="800000"/>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dk1"/>
                </a:solidFill>
                <a:latin typeface="Times New Roman" panose="02020603050405020304" pitchFamily="18" charset="0"/>
                <a:ea typeface="+mn-ea"/>
                <a:cs typeface="Times New Roman" panose="02020603050405020304" pitchFamily="18" charset="0"/>
              </a:defRPr>
            </a:pPr>
            <a:endParaRPr lang="es-ES"/>
          </a:p>
        </c:txPr>
        <c:crossAx val="139726992"/>
        <c:crosses val="autoZero"/>
        <c:crossBetween val="between"/>
      </c:valAx>
      <c:spPr>
        <a:noFill/>
        <a:ln>
          <a:noFill/>
        </a:ln>
        <a:effectLst/>
      </c:spPr>
    </c:plotArea>
    <c:plotVisOnly val="1"/>
    <c:dispBlanksAs val="gap"/>
    <c:showDLblsOverMax val="0"/>
  </c:chart>
  <c:spPr>
    <a:solidFill>
      <a:schemeClr val="lt1"/>
    </a:solidFill>
    <a:ln w="12700" cap="flat" cmpd="sng" algn="ctr">
      <a:noFill/>
      <a:prstDash val="solid"/>
      <a:miter lim="800000"/>
    </a:ln>
    <a:effectLst/>
  </c:spPr>
  <c:txPr>
    <a:bodyPr/>
    <a:lstStyle/>
    <a:p>
      <a:pPr>
        <a:defRPr>
          <a:solidFill>
            <a:schemeClr val="dk1"/>
          </a:solidFill>
          <a:latin typeface="+mn-lt"/>
          <a:ea typeface="+mn-ea"/>
          <a:cs typeface="+mn-cs"/>
        </a:defRPr>
      </a:pPr>
      <a:endParaRPr lang="es-E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dk1"/>
                </a:solidFill>
                <a:latin typeface="+mn-lt"/>
                <a:ea typeface="+mn-ea"/>
                <a:cs typeface="+mn-cs"/>
              </a:defRPr>
            </a:pPr>
            <a:r>
              <a:rPr lang="es-EC" sz="1400" b="1" dirty="0">
                <a:latin typeface="Times New Roman" panose="02020603050405020304" pitchFamily="18" charset="0"/>
                <a:cs typeface="Times New Roman" panose="02020603050405020304" pitchFamily="18" charset="0"/>
              </a:rPr>
              <a:t>¿Conoce usted que las instituciones financieras manejan préstamos para mejorar la genética bovina?</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dk1"/>
              </a:solidFill>
              <a:latin typeface="+mn-lt"/>
              <a:ea typeface="+mn-ea"/>
              <a:cs typeface="+mn-cs"/>
            </a:defRPr>
          </a:pPr>
          <a:endParaRPr lang="es-E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2">
                <a:lumMod val="20000"/>
                <a:lumOff val="80000"/>
              </a:schemeClr>
            </a:solidFill>
            <a:ln>
              <a:noFill/>
            </a:ln>
            <a:effectLst/>
            <a:sp3d/>
          </c:spPr>
          <c:invertIfNegative val="0"/>
          <c:dPt>
            <c:idx val="1"/>
            <c:invertIfNegative val="0"/>
            <c:bubble3D val="0"/>
            <c:spPr>
              <a:solidFill>
                <a:schemeClr val="accent4">
                  <a:lumMod val="20000"/>
                  <a:lumOff val="80000"/>
                </a:schemeClr>
              </a:solidFill>
              <a:ln>
                <a:noFill/>
              </a:ln>
              <a:effectLst/>
              <a:sp3d/>
            </c:spPr>
            <c:extLst xmlns:c16r2="http://schemas.microsoft.com/office/drawing/2015/06/chart">
              <c:ext xmlns:c16="http://schemas.microsoft.com/office/drawing/2014/chart" uri="{C3380CC4-5D6E-409C-BE32-E72D297353CC}">
                <c16:uniqueId val="{00000001-828E-4A99-8964-105D592B538B}"/>
              </c:ext>
            </c:extLst>
          </c:dPt>
          <c:dPt>
            <c:idx val="2"/>
            <c:invertIfNegative val="0"/>
            <c:bubble3D val="0"/>
            <c:spPr>
              <a:solidFill>
                <a:schemeClr val="accent5">
                  <a:lumMod val="20000"/>
                  <a:lumOff val="80000"/>
                </a:schemeClr>
              </a:solidFill>
              <a:ln>
                <a:noFill/>
              </a:ln>
              <a:effectLst/>
              <a:sp3d/>
            </c:spPr>
            <c:extLst xmlns:c16r2="http://schemas.microsoft.com/office/drawing/2015/06/chart">
              <c:ext xmlns:c16="http://schemas.microsoft.com/office/drawing/2014/chart" uri="{C3380CC4-5D6E-409C-BE32-E72D297353CC}">
                <c16:uniqueId val="{00000003-828E-4A99-8964-105D592B538B}"/>
              </c:ext>
            </c:extLst>
          </c:dPt>
          <c:dPt>
            <c:idx val="3"/>
            <c:invertIfNegative val="0"/>
            <c:bubble3D val="0"/>
            <c:spPr>
              <a:solidFill>
                <a:schemeClr val="accent6">
                  <a:lumMod val="20000"/>
                  <a:lumOff val="80000"/>
                </a:schemeClr>
              </a:solidFill>
              <a:ln>
                <a:noFill/>
              </a:ln>
              <a:effectLst/>
              <a:sp3d/>
            </c:spPr>
            <c:extLst xmlns:c16r2="http://schemas.microsoft.com/office/drawing/2015/06/chart">
              <c:ext xmlns:c16="http://schemas.microsoft.com/office/drawing/2014/chart" uri="{C3380CC4-5D6E-409C-BE32-E72D297353CC}">
                <c16:uniqueId val="{00000005-828E-4A99-8964-105D592B538B}"/>
              </c:ext>
            </c:extLst>
          </c:dPt>
          <c:dLbls>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Hoja11!$A$225:$A$228</c:f>
              <c:strCache>
                <c:ptCount val="4"/>
                <c:pt idx="0">
                  <c:v>Nunca</c:v>
                </c:pt>
                <c:pt idx="1">
                  <c:v>Rara vez  </c:v>
                </c:pt>
                <c:pt idx="2">
                  <c:v>casi siempre </c:v>
                </c:pt>
                <c:pt idx="3">
                  <c:v>Siempre</c:v>
                </c:pt>
              </c:strCache>
            </c:strRef>
          </c:cat>
          <c:val>
            <c:numRef>
              <c:f>Hoja11!$C$225:$C$228</c:f>
              <c:numCache>
                <c:formatCode>0.00%</c:formatCode>
                <c:ptCount val="4"/>
                <c:pt idx="0">
                  <c:v>0.34972677595628421</c:v>
                </c:pt>
                <c:pt idx="1">
                  <c:v>0.31420765027322406</c:v>
                </c:pt>
                <c:pt idx="2">
                  <c:v>0.20218579234972675</c:v>
                </c:pt>
                <c:pt idx="3">
                  <c:v>0.13387978142076501</c:v>
                </c:pt>
              </c:numCache>
            </c:numRef>
          </c:val>
          <c:extLst xmlns:c16r2="http://schemas.microsoft.com/office/drawing/2015/06/chart">
            <c:ext xmlns:c16="http://schemas.microsoft.com/office/drawing/2014/chart" uri="{C3380CC4-5D6E-409C-BE32-E72D297353CC}">
              <c16:uniqueId val="{00000006-828E-4A99-8964-105D592B538B}"/>
            </c:ext>
          </c:extLst>
        </c:ser>
        <c:dLbls>
          <c:showLegendKey val="0"/>
          <c:showVal val="1"/>
          <c:showCatName val="0"/>
          <c:showSerName val="0"/>
          <c:showPercent val="0"/>
          <c:showBubbleSize val="0"/>
        </c:dLbls>
        <c:gapWidth val="150"/>
        <c:shape val="box"/>
        <c:axId val="139731696"/>
        <c:axId val="139729344"/>
        <c:axId val="0"/>
      </c:bar3DChart>
      <c:catAx>
        <c:axId val="13973169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dk1"/>
                </a:solidFill>
                <a:latin typeface="Times New Roman" panose="02020603050405020304" pitchFamily="18" charset="0"/>
                <a:ea typeface="+mn-ea"/>
                <a:cs typeface="Times New Roman" panose="02020603050405020304" pitchFamily="18" charset="0"/>
              </a:defRPr>
            </a:pPr>
            <a:endParaRPr lang="es-ES"/>
          </a:p>
        </c:txPr>
        <c:crossAx val="139729344"/>
        <c:crosses val="autoZero"/>
        <c:auto val="1"/>
        <c:lblAlgn val="ctr"/>
        <c:lblOffset val="100"/>
        <c:noMultiLvlLbl val="0"/>
      </c:catAx>
      <c:valAx>
        <c:axId val="139729344"/>
        <c:scaling>
          <c:orientation val="minMax"/>
        </c:scaling>
        <c:delete val="0"/>
        <c:axPos val="l"/>
        <c:majorGridlines>
          <c:spPr>
            <a:ln w="12700" cap="flat" cmpd="sng" algn="ctr">
              <a:solidFill>
                <a:schemeClr val="accent4"/>
              </a:solidFill>
              <a:prstDash val="solid"/>
              <a:miter lim="800000"/>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ES"/>
          </a:p>
        </c:txPr>
        <c:crossAx val="139731696"/>
        <c:crosses val="autoZero"/>
        <c:crossBetween val="between"/>
      </c:valAx>
      <c:spPr>
        <a:noFill/>
        <a:ln>
          <a:noFill/>
        </a:ln>
        <a:effectLst/>
      </c:spPr>
    </c:plotArea>
    <c:plotVisOnly val="1"/>
    <c:dispBlanksAs val="gap"/>
    <c:showDLblsOverMax val="0"/>
  </c:chart>
  <c:spPr>
    <a:noFill/>
    <a:ln w="12700" cap="flat" cmpd="sng" algn="ctr">
      <a:noFill/>
      <a:prstDash val="solid"/>
      <a:miter lim="800000"/>
    </a:ln>
    <a:effectLst/>
  </c:spPr>
  <c:txPr>
    <a:bodyPr/>
    <a:lstStyle/>
    <a:p>
      <a:pPr>
        <a:defRPr>
          <a:solidFill>
            <a:schemeClr val="dk1"/>
          </a:solidFill>
          <a:latin typeface="+mn-lt"/>
          <a:ea typeface="+mn-ea"/>
          <a:cs typeface="+mn-cs"/>
        </a:defRPr>
      </a:pPr>
      <a:endParaRPr lang="es-E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dk1"/>
                </a:solidFill>
                <a:latin typeface="+mn-lt"/>
                <a:ea typeface="+mn-ea"/>
                <a:cs typeface="+mn-cs"/>
              </a:defRPr>
            </a:pPr>
            <a:r>
              <a:rPr lang="es-EC" sz="1400" b="1" dirty="0">
                <a:latin typeface="Times New Roman" panose="02020603050405020304" pitchFamily="18" charset="0"/>
                <a:cs typeface="Times New Roman" panose="02020603050405020304" pitchFamily="18" charset="0"/>
              </a:rPr>
              <a:t>¿</a:t>
            </a:r>
            <a:r>
              <a:rPr lang="es-EC" sz="1400" b="1" i="0" u="none" strike="noStrike" baseline="0" dirty="0">
                <a:effectLst/>
                <a:latin typeface="Times New Roman" panose="02020603050405020304" pitchFamily="18" charset="0"/>
                <a:cs typeface="Times New Roman" panose="02020603050405020304" pitchFamily="18" charset="0"/>
              </a:rPr>
              <a:t>Cuándo usted obtiene ganancia (rentabilidad) de la actividad ganadera sabe cómo administrarlo</a:t>
            </a:r>
            <a:r>
              <a:rPr lang="es-EC" sz="1400" b="1" dirty="0">
                <a:latin typeface="Times New Roman" panose="02020603050405020304" pitchFamily="18" charset="0"/>
                <a:cs typeface="Times New Roman" panose="02020603050405020304" pitchFamily="18" charset="0"/>
              </a:rPr>
              <a:t>?</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dk1"/>
              </a:solidFill>
              <a:latin typeface="+mn-lt"/>
              <a:ea typeface="+mn-ea"/>
              <a:cs typeface="+mn-cs"/>
            </a:defRPr>
          </a:pPr>
          <a:endParaRPr lang="es-E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spPr>
            <a:solidFill>
              <a:schemeClr val="accent1"/>
            </a:solidFill>
            <a:ln>
              <a:noFill/>
            </a:ln>
            <a:effectLst/>
            <a:sp3d/>
          </c:spPr>
          <c:invertIfNegative val="0"/>
          <c:dPt>
            <c:idx val="0"/>
            <c:invertIfNegative val="0"/>
            <c:bubble3D val="0"/>
            <c:spPr>
              <a:solidFill>
                <a:schemeClr val="accent1">
                  <a:lumMod val="50000"/>
                </a:schemeClr>
              </a:solidFill>
              <a:ln>
                <a:noFill/>
              </a:ln>
              <a:effectLst/>
              <a:sp3d/>
            </c:spPr>
            <c:extLst xmlns:c16r2="http://schemas.microsoft.com/office/drawing/2015/06/chart">
              <c:ext xmlns:c16="http://schemas.microsoft.com/office/drawing/2014/chart" uri="{C3380CC4-5D6E-409C-BE32-E72D297353CC}">
                <c16:uniqueId val="{00000001-80DF-4B18-8BAF-87E7E69DBC81}"/>
              </c:ext>
            </c:extLst>
          </c:dPt>
          <c:dPt>
            <c:idx val="1"/>
            <c:invertIfNegative val="0"/>
            <c:bubble3D val="0"/>
            <c:spPr>
              <a:solidFill>
                <a:schemeClr val="accent2">
                  <a:lumMod val="50000"/>
                </a:schemeClr>
              </a:solidFill>
              <a:ln>
                <a:noFill/>
              </a:ln>
              <a:effectLst/>
              <a:sp3d/>
            </c:spPr>
            <c:extLst xmlns:c16r2="http://schemas.microsoft.com/office/drawing/2015/06/chart">
              <c:ext xmlns:c16="http://schemas.microsoft.com/office/drawing/2014/chart" uri="{C3380CC4-5D6E-409C-BE32-E72D297353CC}">
                <c16:uniqueId val="{00000003-80DF-4B18-8BAF-87E7E69DBC81}"/>
              </c:ext>
            </c:extLst>
          </c:dPt>
          <c:dPt>
            <c:idx val="2"/>
            <c:invertIfNegative val="0"/>
            <c:bubble3D val="0"/>
            <c:spPr>
              <a:solidFill>
                <a:schemeClr val="accent4">
                  <a:lumMod val="50000"/>
                </a:schemeClr>
              </a:solidFill>
              <a:ln>
                <a:noFill/>
              </a:ln>
              <a:effectLst/>
              <a:sp3d/>
            </c:spPr>
            <c:extLst xmlns:c16r2="http://schemas.microsoft.com/office/drawing/2015/06/chart">
              <c:ext xmlns:c16="http://schemas.microsoft.com/office/drawing/2014/chart" uri="{C3380CC4-5D6E-409C-BE32-E72D297353CC}">
                <c16:uniqueId val="{00000005-80DF-4B18-8BAF-87E7E69DBC81}"/>
              </c:ext>
            </c:extLst>
          </c:dPt>
          <c:dPt>
            <c:idx val="3"/>
            <c:invertIfNegative val="0"/>
            <c:bubble3D val="0"/>
            <c:spPr>
              <a:solidFill>
                <a:schemeClr val="accent4">
                  <a:lumMod val="75000"/>
                </a:schemeClr>
              </a:solidFill>
              <a:ln>
                <a:noFill/>
              </a:ln>
              <a:effectLst/>
              <a:sp3d/>
            </c:spPr>
            <c:extLst xmlns:c16r2="http://schemas.microsoft.com/office/drawing/2015/06/chart">
              <c:ext xmlns:c16="http://schemas.microsoft.com/office/drawing/2014/chart" uri="{C3380CC4-5D6E-409C-BE32-E72D297353CC}">
                <c16:uniqueId val="{00000007-80DF-4B18-8BAF-87E7E69DBC81}"/>
              </c:ext>
            </c:extLst>
          </c:dPt>
          <c:dLbls>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Times New Roman" panose="02020603050405020304" pitchFamily="18" charset="0"/>
                    <a:ea typeface="+mn-ea"/>
                    <a:cs typeface="Times New Roman" panose="02020603050405020304" pitchFamily="18" charset="0"/>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Hoja11!$A$236:$A$239</c:f>
              <c:strCache>
                <c:ptCount val="4"/>
                <c:pt idx="0">
                  <c:v>Nunca</c:v>
                </c:pt>
                <c:pt idx="1">
                  <c:v>Rara vez  </c:v>
                </c:pt>
                <c:pt idx="2">
                  <c:v>casi siempre </c:v>
                </c:pt>
                <c:pt idx="3">
                  <c:v>Siempre</c:v>
                </c:pt>
              </c:strCache>
            </c:strRef>
          </c:cat>
          <c:val>
            <c:numRef>
              <c:f>Hoja11!$C$236:$C$239</c:f>
              <c:numCache>
                <c:formatCode>0.00%</c:formatCode>
                <c:ptCount val="4"/>
                <c:pt idx="0">
                  <c:v>0.54098360655737709</c:v>
                </c:pt>
                <c:pt idx="1">
                  <c:v>0.24316939890710385</c:v>
                </c:pt>
                <c:pt idx="2">
                  <c:v>0.10382513661202186</c:v>
                </c:pt>
                <c:pt idx="3">
                  <c:v>0.11202185792349727</c:v>
                </c:pt>
              </c:numCache>
            </c:numRef>
          </c:val>
          <c:extLst xmlns:c16r2="http://schemas.microsoft.com/office/drawing/2015/06/chart">
            <c:ext xmlns:c16="http://schemas.microsoft.com/office/drawing/2014/chart" uri="{C3380CC4-5D6E-409C-BE32-E72D297353CC}">
              <c16:uniqueId val="{00000008-80DF-4B18-8BAF-87E7E69DBC81}"/>
            </c:ext>
          </c:extLst>
        </c:ser>
        <c:dLbls>
          <c:showLegendKey val="0"/>
          <c:showVal val="1"/>
          <c:showCatName val="0"/>
          <c:showSerName val="0"/>
          <c:showPercent val="0"/>
          <c:showBubbleSize val="0"/>
        </c:dLbls>
        <c:gapWidth val="55"/>
        <c:gapDepth val="55"/>
        <c:shape val="box"/>
        <c:axId val="139731304"/>
        <c:axId val="139730128"/>
        <c:axId val="0"/>
      </c:bar3DChart>
      <c:catAx>
        <c:axId val="13973130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dk1"/>
                </a:solidFill>
                <a:latin typeface="Times New Roman" panose="02020603050405020304" pitchFamily="18" charset="0"/>
                <a:ea typeface="+mn-ea"/>
                <a:cs typeface="Times New Roman" panose="02020603050405020304" pitchFamily="18" charset="0"/>
              </a:defRPr>
            </a:pPr>
            <a:endParaRPr lang="es-ES"/>
          </a:p>
        </c:txPr>
        <c:crossAx val="139730128"/>
        <c:crosses val="autoZero"/>
        <c:auto val="1"/>
        <c:lblAlgn val="ctr"/>
        <c:lblOffset val="100"/>
        <c:noMultiLvlLbl val="0"/>
      </c:catAx>
      <c:valAx>
        <c:axId val="139730128"/>
        <c:scaling>
          <c:orientation val="minMax"/>
        </c:scaling>
        <c:delete val="0"/>
        <c:axPos val="l"/>
        <c:majorGridlines>
          <c:spPr>
            <a:ln w="9525" cap="flat" cmpd="sng" algn="ctr">
              <a:solidFill>
                <a:srgbClr val="92D050"/>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dk1"/>
                </a:solidFill>
                <a:latin typeface="Times New Roman" panose="02020603050405020304" pitchFamily="18" charset="0"/>
                <a:ea typeface="+mn-ea"/>
                <a:cs typeface="Times New Roman" panose="02020603050405020304" pitchFamily="18" charset="0"/>
              </a:defRPr>
            </a:pPr>
            <a:endParaRPr lang="es-ES"/>
          </a:p>
        </c:txPr>
        <c:crossAx val="139731304"/>
        <c:crosses val="autoZero"/>
        <c:crossBetween val="between"/>
      </c:valAx>
      <c:spPr>
        <a:noFill/>
        <a:ln>
          <a:noFill/>
        </a:ln>
        <a:effectLst/>
      </c:spPr>
    </c:plotArea>
    <c:plotVisOnly val="1"/>
    <c:dispBlanksAs val="gap"/>
    <c:showDLblsOverMax val="0"/>
  </c:chart>
  <c:spPr>
    <a:noFill/>
    <a:ln w="12700" cap="flat" cmpd="sng" algn="ctr">
      <a:noFill/>
      <a:prstDash val="solid"/>
      <a:miter lim="800000"/>
    </a:ln>
    <a:effectLst/>
  </c:spPr>
  <c:txPr>
    <a:bodyPr/>
    <a:lstStyle/>
    <a:p>
      <a:pPr>
        <a:defRPr>
          <a:solidFill>
            <a:schemeClr val="dk1"/>
          </a:solidFill>
          <a:latin typeface="+mn-lt"/>
          <a:ea typeface="+mn-ea"/>
          <a:cs typeface="+mn-cs"/>
        </a:defRPr>
      </a:pPr>
      <a:endParaRPr lang="es-E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dk1"/>
                </a:solidFill>
                <a:latin typeface="+mn-lt"/>
                <a:ea typeface="+mn-ea"/>
                <a:cs typeface="+mn-cs"/>
              </a:defRPr>
            </a:pPr>
            <a:r>
              <a:rPr lang="es-EC" sz="1400" b="1" dirty="0">
                <a:latin typeface="Times New Roman" panose="02020603050405020304" pitchFamily="18" charset="0"/>
                <a:cs typeface="Times New Roman" panose="02020603050405020304" pitchFamily="18" charset="0"/>
              </a:rPr>
              <a:t>¿Existe un plan de contingencia del Gobierno Municipal  (erupción del Cotopaxi) para la actividad ganadera?</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dk1"/>
              </a:solidFill>
              <a:latin typeface="+mn-lt"/>
              <a:ea typeface="+mn-ea"/>
              <a:cs typeface="+mn-cs"/>
            </a:defRPr>
          </a:pPr>
          <a:endParaRPr lang="es-E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spPr>
            <a:solidFill>
              <a:schemeClr val="accent1"/>
            </a:solidFill>
            <a:ln>
              <a:noFill/>
            </a:ln>
            <a:effectLst/>
            <a:sp3d/>
          </c:spPr>
          <c:invertIfNegative val="0"/>
          <c:dPt>
            <c:idx val="0"/>
            <c:invertIfNegative val="0"/>
            <c:bubble3D val="0"/>
            <c:spPr>
              <a:solidFill>
                <a:schemeClr val="accent3"/>
              </a:solidFill>
              <a:ln w="19050" cap="flat" cmpd="sng" algn="ctr">
                <a:solidFill>
                  <a:schemeClr val="lt1"/>
                </a:solidFill>
                <a:prstDash val="solid"/>
                <a:miter lim="800000"/>
              </a:ln>
              <a:effectLst/>
              <a:sp3d contourW="19050">
                <a:contourClr>
                  <a:schemeClr val="lt1"/>
                </a:contourClr>
              </a:sp3d>
            </c:spPr>
            <c:extLst xmlns:c16r2="http://schemas.microsoft.com/office/drawing/2015/06/chart">
              <c:ext xmlns:c16="http://schemas.microsoft.com/office/drawing/2014/chart" uri="{C3380CC4-5D6E-409C-BE32-E72D297353CC}">
                <c16:uniqueId val="{00000001-1718-4923-9A48-912E6F3A811C}"/>
              </c:ext>
            </c:extLst>
          </c:dPt>
          <c:dPt>
            <c:idx val="1"/>
            <c:invertIfNegative val="0"/>
            <c:bubble3D val="0"/>
            <c:spPr>
              <a:solidFill>
                <a:schemeClr val="accent2"/>
              </a:solidFill>
              <a:ln w="19050" cap="flat" cmpd="sng" algn="ctr">
                <a:solidFill>
                  <a:schemeClr val="lt1"/>
                </a:solidFill>
                <a:prstDash val="solid"/>
                <a:miter lim="800000"/>
              </a:ln>
              <a:effectLst/>
              <a:sp3d contourW="19050">
                <a:contourClr>
                  <a:schemeClr val="lt1"/>
                </a:contourClr>
              </a:sp3d>
            </c:spPr>
            <c:extLst xmlns:c16r2="http://schemas.microsoft.com/office/drawing/2015/06/chart">
              <c:ext xmlns:c16="http://schemas.microsoft.com/office/drawing/2014/chart" uri="{C3380CC4-5D6E-409C-BE32-E72D297353CC}">
                <c16:uniqueId val="{00000003-1718-4923-9A48-912E6F3A811C}"/>
              </c:ext>
            </c:extLst>
          </c:dPt>
          <c:dPt>
            <c:idx val="2"/>
            <c:invertIfNegative val="0"/>
            <c:bubble3D val="0"/>
            <c:spPr>
              <a:solidFill>
                <a:schemeClr val="accent6"/>
              </a:solidFill>
              <a:ln w="19050" cap="flat" cmpd="sng" algn="ctr">
                <a:solidFill>
                  <a:schemeClr val="lt1"/>
                </a:solidFill>
                <a:prstDash val="solid"/>
                <a:miter lim="800000"/>
              </a:ln>
              <a:effectLst/>
              <a:sp3d contourW="19050">
                <a:contourClr>
                  <a:schemeClr val="lt1"/>
                </a:contourClr>
              </a:sp3d>
            </c:spPr>
            <c:extLst xmlns:c16r2="http://schemas.microsoft.com/office/drawing/2015/06/chart">
              <c:ext xmlns:c16="http://schemas.microsoft.com/office/drawing/2014/chart" uri="{C3380CC4-5D6E-409C-BE32-E72D297353CC}">
                <c16:uniqueId val="{00000005-1718-4923-9A48-912E6F3A811C}"/>
              </c:ext>
            </c:extLst>
          </c:dPt>
          <c:dPt>
            <c:idx val="3"/>
            <c:invertIfNegative val="0"/>
            <c:bubble3D val="0"/>
            <c:spPr>
              <a:solidFill>
                <a:schemeClr val="accent5"/>
              </a:solidFill>
              <a:ln w="19050" cap="flat" cmpd="sng" algn="ctr">
                <a:solidFill>
                  <a:schemeClr val="lt1"/>
                </a:solidFill>
                <a:prstDash val="solid"/>
                <a:miter lim="800000"/>
              </a:ln>
              <a:effectLst/>
              <a:sp3d contourW="19050">
                <a:contourClr>
                  <a:schemeClr val="lt1"/>
                </a:contourClr>
              </a:sp3d>
            </c:spPr>
            <c:extLst xmlns:c16r2="http://schemas.microsoft.com/office/drawing/2015/06/chart">
              <c:ext xmlns:c16="http://schemas.microsoft.com/office/drawing/2014/chart" uri="{C3380CC4-5D6E-409C-BE32-E72D297353CC}">
                <c16:uniqueId val="{00000007-1718-4923-9A48-912E6F3A811C}"/>
              </c:ext>
            </c:extLst>
          </c:dPt>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Hoja11!$A$245:$A$248</c:f>
              <c:strCache>
                <c:ptCount val="4"/>
                <c:pt idx="0">
                  <c:v>Nunca</c:v>
                </c:pt>
                <c:pt idx="1">
                  <c:v>Rara vez  </c:v>
                </c:pt>
                <c:pt idx="2">
                  <c:v>casi siempre </c:v>
                </c:pt>
                <c:pt idx="3">
                  <c:v>Siempre</c:v>
                </c:pt>
              </c:strCache>
            </c:strRef>
          </c:cat>
          <c:val>
            <c:numRef>
              <c:f>Hoja11!$C$245:$C$248</c:f>
              <c:numCache>
                <c:formatCode>0.00%</c:formatCode>
                <c:ptCount val="4"/>
                <c:pt idx="0">
                  <c:v>0.50546448087431695</c:v>
                </c:pt>
                <c:pt idx="1">
                  <c:v>0.28415300546448086</c:v>
                </c:pt>
                <c:pt idx="2">
                  <c:v>0.13114754098360656</c:v>
                </c:pt>
                <c:pt idx="3">
                  <c:v>7.9234972677595633E-2</c:v>
                </c:pt>
              </c:numCache>
            </c:numRef>
          </c:val>
          <c:extLst xmlns:c16r2="http://schemas.microsoft.com/office/drawing/2015/06/chart">
            <c:ext xmlns:c16="http://schemas.microsoft.com/office/drawing/2014/chart" uri="{C3380CC4-5D6E-409C-BE32-E72D297353CC}">
              <c16:uniqueId val="{00000008-1718-4923-9A48-912E6F3A811C}"/>
            </c:ext>
          </c:extLst>
        </c:ser>
        <c:dLbls>
          <c:showLegendKey val="0"/>
          <c:showVal val="1"/>
          <c:showCatName val="0"/>
          <c:showSerName val="0"/>
          <c:showPercent val="0"/>
          <c:showBubbleSize val="0"/>
        </c:dLbls>
        <c:gapWidth val="150"/>
        <c:shape val="box"/>
        <c:axId val="140415776"/>
        <c:axId val="140415384"/>
        <c:axId val="0"/>
      </c:bar3DChart>
      <c:catAx>
        <c:axId val="14041577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dk1"/>
                </a:solidFill>
                <a:latin typeface="Times New Roman" panose="02020603050405020304" pitchFamily="18" charset="0"/>
                <a:ea typeface="+mn-ea"/>
                <a:cs typeface="Times New Roman" panose="02020603050405020304" pitchFamily="18" charset="0"/>
              </a:defRPr>
            </a:pPr>
            <a:endParaRPr lang="es-ES"/>
          </a:p>
        </c:txPr>
        <c:crossAx val="140415384"/>
        <c:crosses val="autoZero"/>
        <c:auto val="1"/>
        <c:lblAlgn val="ctr"/>
        <c:lblOffset val="100"/>
        <c:noMultiLvlLbl val="0"/>
      </c:catAx>
      <c:valAx>
        <c:axId val="140415384"/>
        <c:scaling>
          <c:orientation val="minMax"/>
        </c:scaling>
        <c:delete val="0"/>
        <c:axPos val="l"/>
        <c:majorGridlines>
          <c:spPr>
            <a:ln w="9525" cap="flat" cmpd="sng" algn="ctr">
              <a:solidFill>
                <a:schemeClr val="accent2"/>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ES"/>
          </a:p>
        </c:txPr>
        <c:crossAx val="140415776"/>
        <c:crosses val="autoZero"/>
        <c:crossBetween val="between"/>
      </c:valAx>
      <c:spPr>
        <a:noFill/>
        <a:ln>
          <a:noFill/>
        </a:ln>
        <a:effectLst/>
      </c:spPr>
    </c:plotArea>
    <c:plotVisOnly val="1"/>
    <c:dispBlanksAs val="gap"/>
    <c:showDLblsOverMax val="0"/>
  </c:chart>
  <c:spPr>
    <a:noFill/>
    <a:ln w="12700" cap="flat" cmpd="sng" algn="ctr">
      <a:noFill/>
      <a:prstDash val="solid"/>
      <a:miter lim="800000"/>
    </a:ln>
    <a:effectLst/>
  </c:spPr>
  <c:txPr>
    <a:bodyPr/>
    <a:lstStyle/>
    <a:p>
      <a:pPr>
        <a:defRPr>
          <a:solidFill>
            <a:schemeClr val="dk1"/>
          </a:solidFill>
          <a:latin typeface="+mn-lt"/>
          <a:ea typeface="+mn-ea"/>
          <a:cs typeface="+mn-cs"/>
        </a:defRPr>
      </a:pPr>
      <a:endParaRPr lang="es-E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solidFill>
                <a:latin typeface="+mn-lt"/>
                <a:ea typeface="+mn-ea"/>
                <a:cs typeface="+mn-cs"/>
              </a:defRPr>
            </a:pPr>
            <a:r>
              <a:rPr lang="es-EC" sz="1400" b="1" dirty="0">
                <a:effectLst/>
                <a:latin typeface="Times New Roman" panose="02020603050405020304" pitchFamily="18" charset="0"/>
                <a:cs typeface="Times New Roman" panose="02020603050405020304" pitchFamily="18" charset="0"/>
              </a:rPr>
              <a:t>¿</a:t>
            </a:r>
            <a:r>
              <a:rPr lang="es-EC" sz="1400" dirty="0">
                <a:effectLst/>
                <a:latin typeface="Times New Roman" panose="02020603050405020304" pitchFamily="18" charset="0"/>
                <a:cs typeface="Times New Roman" panose="02020603050405020304" pitchFamily="18" charset="0"/>
              </a:rPr>
              <a:t> </a:t>
            </a:r>
            <a:r>
              <a:rPr lang="es-EC" sz="1400" b="1" dirty="0">
                <a:effectLst/>
                <a:latin typeface="Times New Roman" panose="02020603050405020304" pitchFamily="18" charset="0"/>
                <a:cs typeface="Times New Roman" panose="02020603050405020304" pitchFamily="18" charset="0"/>
              </a:rPr>
              <a:t>Cree usted que los bajos ingresos económicos de la actividad ganadera disminuye la calidad de vida?</a:t>
            </a:r>
            <a:endParaRPr lang="es-EC" sz="1400" dirty="0">
              <a:effectLst/>
              <a:latin typeface="Times New Roman" panose="02020603050405020304" pitchFamily="18" charset="0"/>
              <a:cs typeface="Times New Roman" panose="02020603050405020304" pitchFamily="18" charset="0"/>
            </a:endParaRPr>
          </a:p>
        </c:rich>
      </c:tx>
      <c:layout>
        <c:manualLayout>
          <c:xMode val="edge"/>
          <c:yMode val="edge"/>
          <c:x val="0.1209721695099278"/>
          <c:y val="6.1312078479460455E-3"/>
        </c:manualLayout>
      </c:layout>
      <c:overlay val="0"/>
      <c:spPr>
        <a:noFill/>
        <a:ln>
          <a:noFill/>
        </a:ln>
        <a:effectLst/>
      </c:spPr>
      <c:txPr>
        <a:bodyPr rot="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solidFill>
              <a:latin typeface="+mn-lt"/>
              <a:ea typeface="+mn-ea"/>
              <a:cs typeface="+mn-cs"/>
            </a:defRPr>
          </a:pPr>
          <a:endParaRPr lang="es-E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spPr>
            <a:solidFill>
              <a:schemeClr val="accent1"/>
            </a:solidFill>
            <a:ln>
              <a:noFill/>
            </a:ln>
            <a:effectLst/>
            <a:sp3d/>
          </c:spPr>
          <c:invertIfNegative val="0"/>
          <c:dPt>
            <c:idx val="0"/>
            <c:invertIfNegative val="0"/>
            <c:bubble3D val="0"/>
            <c:spPr>
              <a:solidFill>
                <a:schemeClr val="accent5"/>
              </a:solidFill>
              <a:ln>
                <a:noFill/>
              </a:ln>
              <a:effectLst/>
              <a:sp3d/>
            </c:spPr>
            <c:extLst xmlns:c16r2="http://schemas.microsoft.com/office/drawing/2015/06/chart">
              <c:ext xmlns:c16="http://schemas.microsoft.com/office/drawing/2014/chart" uri="{C3380CC4-5D6E-409C-BE32-E72D297353CC}">
                <c16:uniqueId val="{00000001-121A-43A2-9070-52DDBD2E146E}"/>
              </c:ext>
            </c:extLst>
          </c:dPt>
          <c:dPt>
            <c:idx val="1"/>
            <c:invertIfNegative val="0"/>
            <c:bubble3D val="0"/>
            <c:spPr>
              <a:solidFill>
                <a:schemeClr val="accent6"/>
              </a:solidFill>
              <a:ln>
                <a:noFill/>
              </a:ln>
              <a:effectLst/>
              <a:sp3d/>
            </c:spPr>
            <c:extLst xmlns:c16r2="http://schemas.microsoft.com/office/drawing/2015/06/chart">
              <c:ext xmlns:c16="http://schemas.microsoft.com/office/drawing/2014/chart" uri="{C3380CC4-5D6E-409C-BE32-E72D297353CC}">
                <c16:uniqueId val="{00000003-121A-43A2-9070-52DDBD2E146E}"/>
              </c:ext>
            </c:extLst>
          </c:dPt>
          <c:dPt>
            <c:idx val="2"/>
            <c:invertIfNegative val="0"/>
            <c:bubble3D val="0"/>
            <c:spPr>
              <a:solidFill>
                <a:schemeClr val="accent5"/>
              </a:solidFill>
              <a:ln>
                <a:noFill/>
              </a:ln>
              <a:effectLst/>
              <a:sp3d/>
            </c:spPr>
            <c:extLst xmlns:c16r2="http://schemas.microsoft.com/office/drawing/2015/06/chart">
              <c:ext xmlns:c16="http://schemas.microsoft.com/office/drawing/2014/chart" uri="{C3380CC4-5D6E-409C-BE32-E72D297353CC}">
                <c16:uniqueId val="{00000005-121A-43A2-9070-52DDBD2E146E}"/>
              </c:ext>
            </c:extLst>
          </c:dPt>
          <c:dPt>
            <c:idx val="3"/>
            <c:invertIfNegative val="0"/>
            <c:bubble3D val="0"/>
            <c:spPr>
              <a:solidFill>
                <a:schemeClr val="accent2"/>
              </a:solidFill>
              <a:ln>
                <a:noFill/>
              </a:ln>
              <a:effectLst/>
              <a:sp3d/>
            </c:spPr>
            <c:extLst xmlns:c16r2="http://schemas.microsoft.com/office/drawing/2015/06/chart">
              <c:ext xmlns:c16="http://schemas.microsoft.com/office/drawing/2014/chart" uri="{C3380CC4-5D6E-409C-BE32-E72D297353CC}">
                <c16:uniqueId val="{00000007-121A-43A2-9070-52DDBD2E146E}"/>
              </c:ext>
            </c:extLst>
          </c:dPt>
          <c:dLbls>
            <c:dLbl>
              <c:idx val="0"/>
              <c:layout>
                <c:manualLayout>
                  <c:x val="1.3888888888888838E-2"/>
                  <c:y val="-1.8518518518518517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121A-43A2-9070-52DDBD2E146E}"/>
                </c:ext>
                <c:ext xmlns:c15="http://schemas.microsoft.com/office/drawing/2012/chart" uri="{CE6537A1-D6FC-4f65-9D91-7224C49458BB}"/>
              </c:extLst>
            </c:dLbl>
            <c:dLbl>
              <c:idx val="1"/>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121A-43A2-9070-52DDBD2E146E}"/>
                </c:ext>
                <c:ext xmlns:c15="http://schemas.microsoft.com/office/drawing/2012/chart" uri="{CE6537A1-D6FC-4f65-9D91-7224C49458BB}"/>
              </c:extLst>
            </c:dLbl>
            <c:dLbl>
              <c:idx val="2"/>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121A-43A2-9070-52DDBD2E146E}"/>
                </c:ext>
                <c:ext xmlns:c15="http://schemas.microsoft.com/office/drawing/2012/chart" uri="{CE6537A1-D6FC-4f65-9D91-7224C49458BB}"/>
              </c:extLst>
            </c:dLbl>
            <c:dLbl>
              <c:idx val="3"/>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121A-43A2-9070-52DDBD2E146E}"/>
                </c:ex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s-ES"/>
              </a:p>
            </c:txPr>
            <c:showLegendKey val="0"/>
            <c:showVal val="0"/>
            <c:showCatName val="0"/>
            <c:showSerName val="0"/>
            <c:showPercent val="0"/>
            <c:showBubbleSize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Hoja11!$A$254:$A$257</c:f>
              <c:strCache>
                <c:ptCount val="4"/>
                <c:pt idx="0">
                  <c:v>Nunca</c:v>
                </c:pt>
                <c:pt idx="1">
                  <c:v>Rara vez  </c:v>
                </c:pt>
                <c:pt idx="2">
                  <c:v>casi siempre </c:v>
                </c:pt>
                <c:pt idx="3">
                  <c:v>Siempre</c:v>
                </c:pt>
              </c:strCache>
            </c:strRef>
          </c:cat>
          <c:val>
            <c:numRef>
              <c:f>Hoja11!$C$254:$C$257</c:f>
              <c:numCache>
                <c:formatCode>0.00%</c:formatCode>
                <c:ptCount val="4"/>
                <c:pt idx="0">
                  <c:v>1.3661202185792349E-2</c:v>
                </c:pt>
                <c:pt idx="1">
                  <c:v>0.24316939890710385</c:v>
                </c:pt>
                <c:pt idx="2">
                  <c:v>0.33333333333333337</c:v>
                </c:pt>
                <c:pt idx="3">
                  <c:v>0.4098360655737705</c:v>
                </c:pt>
              </c:numCache>
            </c:numRef>
          </c:val>
          <c:extLst xmlns:c16r2="http://schemas.microsoft.com/office/drawing/2015/06/chart">
            <c:ext xmlns:c16="http://schemas.microsoft.com/office/drawing/2014/chart" uri="{C3380CC4-5D6E-409C-BE32-E72D297353CC}">
              <c16:uniqueId val="{00000008-121A-43A2-9070-52DDBD2E146E}"/>
            </c:ext>
          </c:extLst>
        </c:ser>
        <c:dLbls>
          <c:showLegendKey val="0"/>
          <c:showVal val="0"/>
          <c:showCatName val="0"/>
          <c:showSerName val="0"/>
          <c:showPercent val="0"/>
          <c:showBubbleSize val="0"/>
        </c:dLbls>
        <c:gapWidth val="150"/>
        <c:shape val="box"/>
        <c:axId val="140418128"/>
        <c:axId val="140417344"/>
        <c:axId val="0"/>
      </c:bar3DChart>
      <c:catAx>
        <c:axId val="14041812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dk1"/>
                </a:solidFill>
                <a:latin typeface="Times New Roman" panose="02020603050405020304" pitchFamily="18" charset="0"/>
                <a:ea typeface="+mn-ea"/>
                <a:cs typeface="Times New Roman" panose="02020603050405020304" pitchFamily="18" charset="0"/>
              </a:defRPr>
            </a:pPr>
            <a:endParaRPr lang="es-ES"/>
          </a:p>
        </c:txPr>
        <c:crossAx val="140417344"/>
        <c:crosses val="autoZero"/>
        <c:auto val="1"/>
        <c:lblAlgn val="ctr"/>
        <c:lblOffset val="100"/>
        <c:noMultiLvlLbl val="0"/>
      </c:catAx>
      <c:valAx>
        <c:axId val="140417344"/>
        <c:scaling>
          <c:orientation val="minMax"/>
        </c:scaling>
        <c:delete val="0"/>
        <c:axPos val="l"/>
        <c:majorGridlines>
          <c:spPr>
            <a:ln w="9525" cap="flat" cmpd="sng" algn="ctr">
              <a:solidFill>
                <a:srgbClr val="92D050"/>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ES"/>
          </a:p>
        </c:txPr>
        <c:crossAx val="14041812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ES"/>
        </a:p>
      </c:txPr>
    </c:legend>
    <c:plotVisOnly val="1"/>
    <c:dispBlanksAs val="gap"/>
    <c:showDLblsOverMax val="0"/>
  </c:chart>
  <c:spPr>
    <a:noFill/>
    <a:ln w="12700" cap="flat" cmpd="sng" algn="ctr">
      <a:noFill/>
      <a:prstDash val="solid"/>
      <a:miter lim="800000"/>
    </a:ln>
    <a:effectLst/>
  </c:spPr>
  <c:txPr>
    <a:bodyPr/>
    <a:lstStyle/>
    <a:p>
      <a:pPr>
        <a:defRPr>
          <a:solidFill>
            <a:schemeClr val="dk1"/>
          </a:solidFill>
          <a:latin typeface="+mn-lt"/>
          <a:ea typeface="+mn-ea"/>
          <a:cs typeface="+mn-cs"/>
        </a:defRPr>
      </a:pPr>
      <a:endParaRPr lang="es-E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dk1"/>
                </a:solidFill>
                <a:latin typeface="Times New Roman" panose="02020603050405020304" pitchFamily="18" charset="0"/>
                <a:ea typeface="+mn-ea"/>
                <a:cs typeface="Times New Roman" panose="02020603050405020304" pitchFamily="18" charset="0"/>
              </a:defRPr>
            </a:pPr>
            <a:r>
              <a:rPr lang="es-EC" sz="1400" b="1" dirty="0">
                <a:latin typeface="Times New Roman" panose="02020603050405020304" pitchFamily="18" charset="0"/>
                <a:cs typeface="Times New Roman" panose="02020603050405020304" pitchFamily="18" charset="0"/>
              </a:rPr>
              <a:t>¿señale que efectos provocan los bajos rendimientos de la actividad ganadera?</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dk1"/>
              </a:solidFill>
              <a:latin typeface="Times New Roman" panose="02020603050405020304" pitchFamily="18" charset="0"/>
              <a:ea typeface="+mn-ea"/>
              <a:cs typeface="Times New Roman" panose="02020603050405020304" pitchFamily="18" charset="0"/>
            </a:defRPr>
          </a:pPr>
          <a:endParaRPr lang="es-E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Hoja11!$A$261</c:f>
              <c:strCache>
                <c:ptCount val="1"/>
                <c:pt idx="0">
                  <c:v>crecimiento del  índice de desempleo</c:v>
                </c:pt>
              </c:strCache>
            </c:strRef>
          </c:tx>
          <c:spPr>
            <a:solidFill>
              <a:schemeClr val="accent1"/>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solidFill>
                    <a:latin typeface="+mn-lt"/>
                    <a:ea typeface="+mn-ea"/>
                    <a:cs typeface="+mn-cs"/>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Hoja11!$C$261</c:f>
              <c:numCache>
                <c:formatCode>0.00%</c:formatCode>
                <c:ptCount val="1"/>
                <c:pt idx="0">
                  <c:v>0.24107142857142858</c:v>
                </c:pt>
              </c:numCache>
            </c:numRef>
          </c:val>
          <c:extLst xmlns:c16r2="http://schemas.microsoft.com/office/drawing/2015/06/chart">
            <c:ext xmlns:c16="http://schemas.microsoft.com/office/drawing/2014/chart" uri="{C3380CC4-5D6E-409C-BE32-E72D297353CC}">
              <c16:uniqueId val="{00000000-F864-4429-A084-E3EC96C1D4C8}"/>
            </c:ext>
          </c:extLst>
        </c:ser>
        <c:ser>
          <c:idx val="1"/>
          <c:order val="1"/>
          <c:tx>
            <c:strRef>
              <c:f>Hoja11!$A$262</c:f>
              <c:strCache>
                <c:ptCount val="1"/>
                <c:pt idx="0">
                  <c:v>Descapitalización del sector ganadero</c:v>
                </c:pt>
              </c:strCache>
            </c:strRef>
          </c:tx>
          <c:spPr>
            <a:solidFill>
              <a:schemeClr val="accent2"/>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solidFill>
                    <a:latin typeface="+mn-lt"/>
                    <a:ea typeface="+mn-ea"/>
                    <a:cs typeface="+mn-cs"/>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Hoja11!$C$262</c:f>
              <c:numCache>
                <c:formatCode>0.00%</c:formatCode>
                <c:ptCount val="1"/>
                <c:pt idx="0">
                  <c:v>0.23214285714285715</c:v>
                </c:pt>
              </c:numCache>
            </c:numRef>
          </c:val>
          <c:extLst xmlns:c16r2="http://schemas.microsoft.com/office/drawing/2015/06/chart">
            <c:ext xmlns:c16="http://schemas.microsoft.com/office/drawing/2014/chart" uri="{C3380CC4-5D6E-409C-BE32-E72D297353CC}">
              <c16:uniqueId val="{00000001-F864-4429-A084-E3EC96C1D4C8}"/>
            </c:ext>
          </c:extLst>
        </c:ser>
        <c:ser>
          <c:idx val="2"/>
          <c:order val="2"/>
          <c:tx>
            <c:strRef>
              <c:f>Hoja11!$A$263</c:f>
              <c:strCache>
                <c:ptCount val="1"/>
                <c:pt idx="0">
                  <c:v>Migración de los habitantes en busca de nuevas alternativas</c:v>
                </c:pt>
              </c:strCache>
            </c:strRef>
          </c:tx>
          <c:spPr>
            <a:solidFill>
              <a:schemeClr val="accent3"/>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solidFill>
                    <a:latin typeface="+mn-lt"/>
                    <a:ea typeface="+mn-ea"/>
                    <a:cs typeface="+mn-cs"/>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Hoja11!$C$263</c:f>
              <c:numCache>
                <c:formatCode>0.00%</c:formatCode>
                <c:ptCount val="1"/>
                <c:pt idx="0">
                  <c:v>0.20535714285714285</c:v>
                </c:pt>
              </c:numCache>
            </c:numRef>
          </c:val>
          <c:extLst xmlns:c16r2="http://schemas.microsoft.com/office/drawing/2015/06/chart">
            <c:ext xmlns:c16="http://schemas.microsoft.com/office/drawing/2014/chart" uri="{C3380CC4-5D6E-409C-BE32-E72D297353CC}">
              <c16:uniqueId val="{00000002-F864-4429-A084-E3EC96C1D4C8}"/>
            </c:ext>
          </c:extLst>
        </c:ser>
        <c:ser>
          <c:idx val="3"/>
          <c:order val="3"/>
          <c:tx>
            <c:strRef>
              <c:f>Hoja11!$A$264</c:f>
              <c:strCache>
                <c:ptCount val="1"/>
                <c:pt idx="0">
                  <c:v>disminución de la calidad de vida de los productores</c:v>
                </c:pt>
              </c:strCache>
            </c:strRef>
          </c:tx>
          <c:spPr>
            <a:solidFill>
              <a:schemeClr val="accent4"/>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solidFill>
                    <a:latin typeface="+mn-lt"/>
                    <a:ea typeface="+mn-ea"/>
                    <a:cs typeface="+mn-cs"/>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Hoja11!$C$264</c:f>
              <c:numCache>
                <c:formatCode>0.00%</c:formatCode>
                <c:ptCount val="1"/>
                <c:pt idx="0">
                  <c:v>0.16369047619047619</c:v>
                </c:pt>
              </c:numCache>
            </c:numRef>
          </c:val>
          <c:extLst xmlns:c16r2="http://schemas.microsoft.com/office/drawing/2015/06/chart">
            <c:ext xmlns:c16="http://schemas.microsoft.com/office/drawing/2014/chart" uri="{C3380CC4-5D6E-409C-BE32-E72D297353CC}">
              <c16:uniqueId val="{00000003-F864-4429-A084-E3EC96C1D4C8}"/>
            </c:ext>
          </c:extLst>
        </c:ser>
        <c:ser>
          <c:idx val="4"/>
          <c:order val="4"/>
          <c:tx>
            <c:strRef>
              <c:f>Hoja11!$A$265</c:f>
              <c:strCache>
                <c:ptCount val="1"/>
                <c:pt idx="0">
                  <c:v>disminución del PIB</c:v>
                </c:pt>
              </c:strCache>
            </c:strRef>
          </c:tx>
          <c:spPr>
            <a:solidFill>
              <a:schemeClr val="accent5"/>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solidFill>
                    <a:latin typeface="+mn-lt"/>
                    <a:ea typeface="+mn-ea"/>
                    <a:cs typeface="+mn-cs"/>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Hoja11!$C$265</c:f>
              <c:numCache>
                <c:formatCode>0.00%</c:formatCode>
                <c:ptCount val="1"/>
                <c:pt idx="0">
                  <c:v>0.15773809523809523</c:v>
                </c:pt>
              </c:numCache>
            </c:numRef>
          </c:val>
          <c:extLst xmlns:c16r2="http://schemas.microsoft.com/office/drawing/2015/06/chart">
            <c:ext xmlns:c16="http://schemas.microsoft.com/office/drawing/2014/chart" uri="{C3380CC4-5D6E-409C-BE32-E72D297353CC}">
              <c16:uniqueId val="{00000004-F864-4429-A084-E3EC96C1D4C8}"/>
            </c:ext>
          </c:extLst>
        </c:ser>
        <c:dLbls>
          <c:showLegendKey val="0"/>
          <c:showVal val="1"/>
          <c:showCatName val="0"/>
          <c:showSerName val="0"/>
          <c:showPercent val="0"/>
          <c:showBubbleSize val="0"/>
        </c:dLbls>
        <c:gapWidth val="150"/>
        <c:shape val="box"/>
        <c:axId val="140416168"/>
        <c:axId val="140417736"/>
        <c:axId val="0"/>
      </c:bar3DChart>
      <c:catAx>
        <c:axId val="140416168"/>
        <c:scaling>
          <c:orientation val="minMax"/>
        </c:scaling>
        <c:delete val="1"/>
        <c:axPos val="b"/>
        <c:numFmt formatCode="General" sourceLinked="1"/>
        <c:majorTickMark val="none"/>
        <c:minorTickMark val="none"/>
        <c:tickLblPos val="nextTo"/>
        <c:crossAx val="140417736"/>
        <c:crosses val="autoZero"/>
        <c:auto val="1"/>
        <c:lblAlgn val="ctr"/>
        <c:lblOffset val="100"/>
        <c:noMultiLvlLbl val="0"/>
      </c:catAx>
      <c:valAx>
        <c:axId val="140417736"/>
        <c:scaling>
          <c:orientation val="minMax"/>
        </c:scaling>
        <c:delete val="0"/>
        <c:axPos val="l"/>
        <c:majorGridlines>
          <c:spPr>
            <a:ln w="9525" cap="flat" cmpd="sng" algn="ctr">
              <a:solidFill>
                <a:schemeClr val="accent1">
                  <a:lumMod val="7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dk1"/>
                </a:solidFill>
                <a:latin typeface="Times New Roman" panose="02020603050405020304" pitchFamily="18" charset="0"/>
                <a:ea typeface="+mn-ea"/>
                <a:cs typeface="Times New Roman" panose="02020603050405020304" pitchFamily="18" charset="0"/>
              </a:defRPr>
            </a:pPr>
            <a:endParaRPr lang="es-ES"/>
          </a:p>
        </c:txPr>
        <c:crossAx val="14041616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000" b="0" i="0" u="none" strike="noStrike" kern="1200" baseline="0">
              <a:solidFill>
                <a:schemeClr val="dk1"/>
              </a:solidFill>
              <a:latin typeface="Times New Roman" panose="02020603050405020304" pitchFamily="18" charset="0"/>
              <a:ea typeface="+mn-ea"/>
              <a:cs typeface="Times New Roman" panose="02020603050405020304" pitchFamily="18" charset="0"/>
            </a:defRPr>
          </a:pPr>
          <a:endParaRPr lang="es-ES"/>
        </a:p>
      </c:txPr>
    </c:legend>
    <c:plotVisOnly val="1"/>
    <c:dispBlanksAs val="gap"/>
    <c:showDLblsOverMax val="0"/>
  </c:chart>
  <c:spPr>
    <a:noFill/>
    <a:ln w="12700" cap="flat" cmpd="sng" algn="ctr">
      <a:noFill/>
      <a:prstDash val="solid"/>
      <a:miter lim="800000"/>
    </a:ln>
    <a:effectLst/>
  </c:spPr>
  <c:txPr>
    <a:bodyPr/>
    <a:lstStyle/>
    <a:p>
      <a:pPr>
        <a:defRPr>
          <a:solidFill>
            <a:schemeClr val="dk1"/>
          </a:solidFill>
          <a:latin typeface="+mn-lt"/>
          <a:ea typeface="+mn-ea"/>
          <a:cs typeface="+mn-cs"/>
        </a:defRPr>
      </a:pPr>
      <a:endParaRPr lang="es-E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C" sz="1200" dirty="0">
                <a:solidFill>
                  <a:schemeClr val="tx1"/>
                </a:solidFill>
                <a:latin typeface="Times New Roman" panose="02020603050405020304" pitchFamily="18" charset="0"/>
                <a:cs typeface="Times New Roman" panose="02020603050405020304" pitchFamily="18" charset="0"/>
              </a:rPr>
              <a:t> </a:t>
            </a:r>
            <a:r>
              <a:rPr lang="es-EC" sz="1400" dirty="0">
                <a:solidFill>
                  <a:schemeClr val="tx1"/>
                </a:solidFill>
                <a:latin typeface="Times New Roman" panose="02020603050405020304" pitchFamily="18" charset="0"/>
                <a:cs typeface="Times New Roman" panose="02020603050405020304" pitchFamily="18" charset="0"/>
              </a:rPr>
              <a:t>¿</a:t>
            </a:r>
            <a:r>
              <a:rPr lang="es-EC" sz="1400" b="1" dirty="0">
                <a:solidFill>
                  <a:schemeClr val="tx1"/>
                </a:solidFill>
                <a:latin typeface="Times New Roman" panose="02020603050405020304" pitchFamily="18" charset="0"/>
                <a:cs typeface="Times New Roman" panose="02020603050405020304" pitchFamily="18" charset="0"/>
              </a:rPr>
              <a:t>Cree usted que la gestión financiera de la actividad ganadera, le </a:t>
            </a:r>
            <a:r>
              <a:rPr lang="es-EC" sz="1400" b="1" dirty="0" smtClean="0">
                <a:solidFill>
                  <a:schemeClr val="tx1"/>
                </a:solidFill>
                <a:latin typeface="Times New Roman" panose="02020603050405020304" pitchFamily="18" charset="0"/>
                <a:cs typeface="Times New Roman" panose="02020603050405020304" pitchFamily="18" charset="0"/>
              </a:rPr>
              <a:t>permitiría</a:t>
            </a:r>
            <a:r>
              <a:rPr lang="es-EC" sz="1400" b="1" baseline="0" dirty="0" smtClean="0">
                <a:solidFill>
                  <a:schemeClr val="tx1"/>
                </a:solidFill>
                <a:latin typeface="Times New Roman" panose="02020603050405020304" pitchFamily="18" charset="0"/>
                <a:cs typeface="Times New Roman" panose="02020603050405020304" pitchFamily="18" charset="0"/>
              </a:rPr>
              <a:t> </a:t>
            </a:r>
            <a:r>
              <a:rPr lang="es-EC" sz="1400" b="1" dirty="0" smtClean="0">
                <a:solidFill>
                  <a:schemeClr val="tx1"/>
                </a:solidFill>
                <a:latin typeface="Times New Roman" panose="02020603050405020304" pitchFamily="18" charset="0"/>
                <a:cs typeface="Times New Roman" panose="02020603050405020304" pitchFamily="18" charset="0"/>
              </a:rPr>
              <a:t>incrementar </a:t>
            </a:r>
            <a:r>
              <a:rPr lang="es-EC" sz="1400" b="1" dirty="0">
                <a:solidFill>
                  <a:schemeClr val="tx1"/>
                </a:solidFill>
                <a:latin typeface="Times New Roman" panose="02020603050405020304" pitchFamily="18" charset="0"/>
                <a:cs typeface="Times New Roman" panose="02020603050405020304" pitchFamily="18" charset="0"/>
              </a:rPr>
              <a:t>su nivel de ingresos?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1"/>
            </a:solidFill>
            <a:ln>
              <a:noFill/>
            </a:ln>
            <a:effectLst/>
            <a:sp3d/>
          </c:spPr>
          <c:invertIfNegative val="0"/>
          <c:dPt>
            <c:idx val="0"/>
            <c:invertIfNegative val="0"/>
            <c:bubble3D val="0"/>
            <c:spPr>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solidFill>
                <a:prstDash val="solid"/>
                <a:miter lim="800000"/>
              </a:ln>
              <a:effectLst/>
              <a:sp3d contourW="6350">
                <a:contourClr>
                  <a:schemeClr val="accent4"/>
                </a:contourClr>
              </a:sp3d>
            </c:spPr>
            <c:extLst xmlns:c16r2="http://schemas.microsoft.com/office/drawing/2015/06/chart">
              <c:ext xmlns:c16="http://schemas.microsoft.com/office/drawing/2014/chart" uri="{C3380CC4-5D6E-409C-BE32-E72D297353CC}">
                <c16:uniqueId val="{00000001-6F8F-49EC-AFAC-FF45DF8090CB}"/>
              </c:ext>
            </c:extLst>
          </c:dPt>
          <c:dPt>
            <c:idx val="1"/>
            <c:invertIfNegative val="0"/>
            <c:bubble3D val="0"/>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a:sp3d contourW="6350">
                <a:contourClr>
                  <a:schemeClr val="accent2"/>
                </a:contourClr>
              </a:sp3d>
            </c:spPr>
            <c:extLst xmlns:c16r2="http://schemas.microsoft.com/office/drawing/2015/06/chart">
              <c:ext xmlns:c16="http://schemas.microsoft.com/office/drawing/2014/chart" uri="{C3380CC4-5D6E-409C-BE32-E72D297353CC}">
                <c16:uniqueId val="{00000003-6F8F-49EC-AFAC-FF45DF8090CB}"/>
              </c:ext>
            </c:extLst>
          </c:dPt>
          <c:dPt>
            <c:idx val="2"/>
            <c:invertIfNegative val="0"/>
            <c:bubble3D val="0"/>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a:sp3d contourW="6350">
                <a:contourClr>
                  <a:schemeClr val="accent1"/>
                </a:contourClr>
              </a:sp3d>
            </c:spPr>
            <c:extLst xmlns:c16r2="http://schemas.microsoft.com/office/drawing/2015/06/chart">
              <c:ext xmlns:c16="http://schemas.microsoft.com/office/drawing/2014/chart" uri="{C3380CC4-5D6E-409C-BE32-E72D297353CC}">
                <c16:uniqueId val="{00000005-6F8F-49EC-AFAC-FF45DF8090CB}"/>
              </c:ext>
            </c:extLst>
          </c:dPt>
          <c:dPt>
            <c:idx val="3"/>
            <c:invertIfNegative val="0"/>
            <c:bubble3D val="0"/>
            <c:spPr>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chemeClr val="dk1"/>
                </a:solidFill>
                <a:prstDash val="solid"/>
                <a:miter lim="800000"/>
              </a:ln>
              <a:effectLst/>
              <a:sp3d contourW="6350">
                <a:contourClr>
                  <a:schemeClr val="dk1"/>
                </a:contourClr>
              </a:sp3d>
            </c:spPr>
            <c:extLst xmlns:c16r2="http://schemas.microsoft.com/office/drawing/2015/06/chart">
              <c:ext xmlns:c16="http://schemas.microsoft.com/office/drawing/2014/chart" uri="{C3380CC4-5D6E-409C-BE32-E72D297353CC}">
                <c16:uniqueId val="{00000007-6F8F-49EC-AFAC-FF45DF8090CB}"/>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Hoja11!$A$350:$A$353</c:f>
              <c:strCache>
                <c:ptCount val="4"/>
                <c:pt idx="0">
                  <c:v>Nunca</c:v>
                </c:pt>
                <c:pt idx="1">
                  <c:v>Rara vez  </c:v>
                </c:pt>
                <c:pt idx="2">
                  <c:v>casi siempre </c:v>
                </c:pt>
                <c:pt idx="3">
                  <c:v>Siempre</c:v>
                </c:pt>
              </c:strCache>
            </c:strRef>
          </c:cat>
          <c:val>
            <c:numRef>
              <c:f>Hoja11!$C$350:$C$353</c:f>
              <c:numCache>
                <c:formatCode>0.00%</c:formatCode>
                <c:ptCount val="4"/>
                <c:pt idx="0">
                  <c:v>0.10928961748633879</c:v>
                </c:pt>
                <c:pt idx="1">
                  <c:v>0.12841530054644809</c:v>
                </c:pt>
                <c:pt idx="2">
                  <c:v>0.30874316939890711</c:v>
                </c:pt>
                <c:pt idx="3">
                  <c:v>0.45355191256830601</c:v>
                </c:pt>
              </c:numCache>
            </c:numRef>
          </c:val>
          <c:extLst xmlns:c16r2="http://schemas.microsoft.com/office/drawing/2015/06/chart">
            <c:ext xmlns:c16="http://schemas.microsoft.com/office/drawing/2014/chart" uri="{C3380CC4-5D6E-409C-BE32-E72D297353CC}">
              <c16:uniqueId val="{00000008-6F8F-49EC-AFAC-FF45DF8090CB}"/>
            </c:ext>
          </c:extLst>
        </c:ser>
        <c:dLbls>
          <c:showLegendKey val="0"/>
          <c:showVal val="0"/>
          <c:showCatName val="0"/>
          <c:showSerName val="0"/>
          <c:showPercent val="0"/>
          <c:showBubbleSize val="0"/>
        </c:dLbls>
        <c:gapWidth val="150"/>
        <c:shape val="box"/>
        <c:axId val="140410680"/>
        <c:axId val="140407544"/>
        <c:axId val="0"/>
      </c:bar3DChart>
      <c:catAx>
        <c:axId val="14041068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S"/>
          </a:p>
        </c:txPr>
        <c:crossAx val="140407544"/>
        <c:crosses val="autoZero"/>
        <c:auto val="1"/>
        <c:lblAlgn val="ctr"/>
        <c:lblOffset val="100"/>
        <c:noMultiLvlLbl val="0"/>
      </c:catAx>
      <c:valAx>
        <c:axId val="140407544"/>
        <c:scaling>
          <c:orientation val="minMax"/>
        </c:scaling>
        <c:delete val="0"/>
        <c:axPos val="l"/>
        <c:majorGridlines>
          <c:spPr>
            <a:ln w="19050" cap="flat" cmpd="sng" algn="ctr">
              <a:solidFill>
                <a:schemeClr val="accent6"/>
              </a:solidFill>
              <a:prstDash val="solid"/>
              <a:miter lim="800000"/>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S"/>
          </a:p>
        </c:txPr>
        <c:crossAx val="140410680"/>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s-E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dk1"/>
                </a:solidFill>
                <a:latin typeface="Times New Roman" panose="02020603050405020304" pitchFamily="18" charset="0"/>
                <a:ea typeface="+mn-ea"/>
                <a:cs typeface="Times New Roman" panose="02020603050405020304" pitchFamily="18" charset="0"/>
              </a:defRPr>
            </a:pPr>
            <a:r>
              <a:rPr lang="es-ES" sz="1600" b="1" i="0" u="none" strike="noStrike" baseline="0" dirty="0">
                <a:effectLst/>
              </a:rPr>
              <a:t>Nivel de educación de los encuestados</a:t>
            </a:r>
            <a:endParaRPr lang="es-EC" sz="1600" b="1" dirty="0"/>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dk1"/>
              </a:solidFill>
              <a:latin typeface="Times New Roman" panose="02020603050405020304" pitchFamily="18" charset="0"/>
              <a:ea typeface="+mn-ea"/>
              <a:cs typeface="Times New Roman" panose="02020603050405020304" pitchFamily="18" charset="0"/>
            </a:defRPr>
          </a:pPr>
          <a:endParaRPr lang="es-E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ndard"/>
        <c:varyColors val="0"/>
        <c:ser>
          <c:idx val="0"/>
          <c:order val="0"/>
          <c:spPr>
            <a:solidFill>
              <a:schemeClr val="accent1"/>
            </a:solidFill>
            <a:ln>
              <a:noFill/>
            </a:ln>
            <a:effectLst/>
            <a:sp3d/>
          </c:spPr>
          <c:invertIfNegative val="0"/>
          <c:dPt>
            <c:idx val="0"/>
            <c:invertIfNegative val="0"/>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w="6350" cap="flat" cmpd="sng" algn="ctr">
                <a:solidFill>
                  <a:schemeClr val="accent6"/>
                </a:solidFill>
                <a:prstDash val="solid"/>
                <a:miter lim="800000"/>
              </a:ln>
              <a:effectLst/>
              <a:sp3d contourW="6350">
                <a:contourClr>
                  <a:schemeClr val="accent6"/>
                </a:contourClr>
              </a:sp3d>
            </c:spPr>
            <c:extLst xmlns:c16r2="http://schemas.microsoft.com/office/drawing/2015/06/chart">
              <c:ext xmlns:c16="http://schemas.microsoft.com/office/drawing/2014/chart" uri="{C3380CC4-5D6E-409C-BE32-E72D297353CC}">
                <c16:uniqueId val="{00000001-3B2B-4EAD-AA17-85FFA881FB0B}"/>
              </c:ext>
            </c:extLst>
          </c:dPt>
          <c:dPt>
            <c:idx val="1"/>
            <c:invertIfNegative val="0"/>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w="6350" cap="flat" cmpd="sng" algn="ctr">
                <a:solidFill>
                  <a:schemeClr val="accent4"/>
                </a:solidFill>
                <a:prstDash val="solid"/>
                <a:miter lim="800000"/>
              </a:ln>
              <a:effectLst/>
              <a:sp3d contourW="6350">
                <a:contourClr>
                  <a:schemeClr val="accent4"/>
                </a:contourClr>
              </a:sp3d>
            </c:spPr>
            <c:extLst xmlns:c16r2="http://schemas.microsoft.com/office/drawing/2015/06/chart">
              <c:ext xmlns:c16="http://schemas.microsoft.com/office/drawing/2014/chart" uri="{C3380CC4-5D6E-409C-BE32-E72D297353CC}">
                <c16:uniqueId val="{00000003-3B2B-4EAD-AA17-85FFA881FB0B}"/>
              </c:ext>
            </c:extLst>
          </c:dPt>
          <c:dPt>
            <c:idx val="2"/>
            <c:invertIfNegative val="0"/>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w="6350" cap="flat" cmpd="sng" algn="ctr">
                <a:solidFill>
                  <a:schemeClr val="accent3"/>
                </a:solidFill>
                <a:prstDash val="solid"/>
                <a:miter lim="800000"/>
              </a:ln>
              <a:effectLst/>
              <a:sp3d contourW="6350">
                <a:contourClr>
                  <a:schemeClr val="accent3"/>
                </a:contourClr>
              </a:sp3d>
            </c:spPr>
            <c:extLst xmlns:c16r2="http://schemas.microsoft.com/office/drawing/2015/06/chart">
              <c:ext xmlns:c16="http://schemas.microsoft.com/office/drawing/2014/chart" uri="{C3380CC4-5D6E-409C-BE32-E72D297353CC}">
                <c16:uniqueId val="{00000005-3B2B-4EAD-AA17-85FFA881FB0B}"/>
              </c:ext>
            </c:extLst>
          </c:dPt>
          <c:dPt>
            <c:idx val="3"/>
            <c:invertIfNegative val="0"/>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6350" cap="flat" cmpd="sng" algn="ctr">
                <a:solidFill>
                  <a:schemeClr val="accent2"/>
                </a:solidFill>
                <a:prstDash val="solid"/>
                <a:miter lim="800000"/>
              </a:ln>
              <a:effectLst/>
              <a:sp3d contourW="6350">
                <a:contourClr>
                  <a:schemeClr val="accent2"/>
                </a:contourClr>
              </a:sp3d>
            </c:spPr>
            <c:extLst xmlns:c16r2="http://schemas.microsoft.com/office/drawing/2015/06/chart">
              <c:ext xmlns:c16="http://schemas.microsoft.com/office/drawing/2014/chart" uri="{C3380CC4-5D6E-409C-BE32-E72D297353CC}">
                <c16:uniqueId val="{00000007-3B2B-4EAD-AA17-85FFA881FB0B}"/>
              </c:ext>
            </c:extLst>
          </c:dPt>
          <c:dPt>
            <c:idx val="4"/>
            <c:invertIfNegative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6350" cap="flat" cmpd="sng" algn="ctr">
                <a:solidFill>
                  <a:schemeClr val="accent1"/>
                </a:solidFill>
                <a:prstDash val="solid"/>
                <a:miter lim="800000"/>
              </a:ln>
              <a:effectLst/>
              <a:sp3d contourW="6350">
                <a:contourClr>
                  <a:schemeClr val="accent1"/>
                </a:contourClr>
              </a:sp3d>
            </c:spPr>
            <c:extLst xmlns:c16r2="http://schemas.microsoft.com/office/drawing/2015/06/chart">
              <c:ext xmlns:c16="http://schemas.microsoft.com/office/drawing/2014/chart" uri="{C3380CC4-5D6E-409C-BE32-E72D297353CC}">
                <c16:uniqueId val="{00000009-3B2B-4EAD-AA17-85FFA881FB0B}"/>
              </c:ext>
            </c:extLst>
          </c:dPt>
          <c:dPt>
            <c:idx val="5"/>
            <c:invertIfNegative val="0"/>
            <c:bubble3D val="0"/>
            <c:spPr>
              <a:gradFill rotWithShape="1">
                <a:gsLst>
                  <a:gs pos="0">
                    <a:schemeClr val="dk1">
                      <a:satMod val="103000"/>
                      <a:lumMod val="102000"/>
                      <a:tint val="94000"/>
                    </a:schemeClr>
                  </a:gs>
                  <a:gs pos="50000">
                    <a:schemeClr val="dk1">
                      <a:satMod val="110000"/>
                      <a:lumMod val="100000"/>
                      <a:shade val="100000"/>
                    </a:schemeClr>
                  </a:gs>
                  <a:gs pos="100000">
                    <a:schemeClr val="dk1">
                      <a:lumMod val="99000"/>
                      <a:satMod val="120000"/>
                      <a:shade val="78000"/>
                    </a:schemeClr>
                  </a:gs>
                </a:gsLst>
                <a:lin ang="5400000" scaled="0"/>
              </a:gradFill>
              <a:ln w="6350" cap="flat" cmpd="sng" algn="ctr">
                <a:solidFill>
                  <a:schemeClr val="dk1"/>
                </a:solidFill>
                <a:prstDash val="solid"/>
                <a:miter lim="800000"/>
              </a:ln>
              <a:effectLst/>
              <a:sp3d contourW="6350">
                <a:contourClr>
                  <a:schemeClr val="dk1"/>
                </a:contourClr>
              </a:sp3d>
            </c:spPr>
            <c:extLst xmlns:c16r2="http://schemas.microsoft.com/office/drawing/2015/06/chart">
              <c:ext xmlns:c16="http://schemas.microsoft.com/office/drawing/2014/chart" uri="{C3380CC4-5D6E-409C-BE32-E72D297353CC}">
                <c16:uniqueId val="{0000000B-3B2B-4EAD-AA17-85FFA881FB0B}"/>
              </c:ext>
            </c:extLst>
          </c:dPt>
          <c:dLbls>
            <c:delete val="1"/>
          </c:dLbls>
          <c:cat>
            <c:strRef>
              <c:f>Hoja10!$B$55:$B$60</c:f>
              <c:strCache>
                <c:ptCount val="6"/>
                <c:pt idx="0">
                  <c:v>Ninguno</c:v>
                </c:pt>
                <c:pt idx="1">
                  <c:v>primaria</c:v>
                </c:pt>
                <c:pt idx="2">
                  <c:v>segundaria</c:v>
                </c:pt>
                <c:pt idx="3">
                  <c:v>universidad</c:v>
                </c:pt>
                <c:pt idx="4">
                  <c:v>tecnologos </c:v>
                </c:pt>
                <c:pt idx="5">
                  <c:v>otros </c:v>
                </c:pt>
              </c:strCache>
            </c:strRef>
          </c:cat>
          <c:val>
            <c:numRef>
              <c:f>Hoja10!$C$55:$C$60</c:f>
              <c:numCache>
                <c:formatCode>General</c:formatCode>
                <c:ptCount val="6"/>
                <c:pt idx="0">
                  <c:v>126</c:v>
                </c:pt>
                <c:pt idx="1">
                  <c:v>170</c:v>
                </c:pt>
                <c:pt idx="2">
                  <c:v>42</c:v>
                </c:pt>
                <c:pt idx="3">
                  <c:v>3</c:v>
                </c:pt>
                <c:pt idx="4">
                  <c:v>10</c:v>
                </c:pt>
                <c:pt idx="5">
                  <c:v>15</c:v>
                </c:pt>
              </c:numCache>
            </c:numRef>
          </c:val>
          <c:extLst xmlns:c16r2="http://schemas.microsoft.com/office/drawing/2015/06/chart">
            <c:ext xmlns:c16="http://schemas.microsoft.com/office/drawing/2014/chart" uri="{C3380CC4-5D6E-409C-BE32-E72D297353CC}">
              <c16:uniqueId val="{0000000C-3B2B-4EAD-AA17-85FFA881FB0B}"/>
            </c:ext>
          </c:extLst>
        </c:ser>
        <c:ser>
          <c:idx val="1"/>
          <c:order val="1"/>
          <c:spPr>
            <a:solidFill>
              <a:schemeClr val="accent2"/>
            </a:solidFill>
            <a:ln>
              <a:noFill/>
            </a:ln>
            <a:effectLst/>
            <a:sp3d/>
          </c:spPr>
          <c:invertIfNegative val="0"/>
          <c:dLbls>
            <c:spPr>
              <a:noFill/>
              <a:ln>
                <a:noFill/>
              </a:ln>
              <a:effectLst/>
            </c:spPr>
            <c:txPr>
              <a:bodyPr rot="0" spcFirstLastPara="1" vertOverflow="ellipsis" vert="horz" wrap="square" anchor="ctr" anchorCtr="1"/>
              <a:lstStyle/>
              <a:p>
                <a:pPr>
                  <a:defRPr sz="1000" b="0" i="0" u="none" strike="noStrike" kern="1200" baseline="0">
                    <a:solidFill>
                      <a:schemeClr val="dk1"/>
                    </a:solidFill>
                    <a:latin typeface="Times New Roman" panose="02020603050405020304" pitchFamily="18" charset="0"/>
                    <a:ea typeface="+mn-ea"/>
                    <a:cs typeface="Times New Roman" panose="02020603050405020304" pitchFamily="18" charset="0"/>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Hoja10!$B$55:$B$60</c:f>
              <c:strCache>
                <c:ptCount val="6"/>
                <c:pt idx="0">
                  <c:v>Ninguno</c:v>
                </c:pt>
                <c:pt idx="1">
                  <c:v>primaria</c:v>
                </c:pt>
                <c:pt idx="2">
                  <c:v>segundaria</c:v>
                </c:pt>
                <c:pt idx="3">
                  <c:v>universidad</c:v>
                </c:pt>
                <c:pt idx="4">
                  <c:v>tecnologos </c:v>
                </c:pt>
                <c:pt idx="5">
                  <c:v>otros </c:v>
                </c:pt>
              </c:strCache>
            </c:strRef>
          </c:cat>
          <c:val>
            <c:numRef>
              <c:f>Hoja10!$D$55:$D$60</c:f>
              <c:numCache>
                <c:formatCode>0%</c:formatCode>
                <c:ptCount val="6"/>
                <c:pt idx="0">
                  <c:v>0.34426229508196721</c:v>
                </c:pt>
                <c:pt idx="1">
                  <c:v>0.46448087431693991</c:v>
                </c:pt>
                <c:pt idx="2">
                  <c:v>0.11475409836065573</c:v>
                </c:pt>
                <c:pt idx="3">
                  <c:v>8.1967213114754103E-3</c:v>
                </c:pt>
                <c:pt idx="4">
                  <c:v>2.7322404371584699E-2</c:v>
                </c:pt>
                <c:pt idx="5">
                  <c:v>4.0983606557377046E-2</c:v>
                </c:pt>
              </c:numCache>
            </c:numRef>
          </c:val>
          <c:extLst xmlns:c16r2="http://schemas.microsoft.com/office/drawing/2015/06/chart">
            <c:ext xmlns:c16="http://schemas.microsoft.com/office/drawing/2014/chart" uri="{C3380CC4-5D6E-409C-BE32-E72D297353CC}">
              <c16:uniqueId val="{0000000D-3B2B-4EAD-AA17-85FFA881FB0B}"/>
            </c:ext>
          </c:extLst>
        </c:ser>
        <c:dLbls>
          <c:showLegendKey val="0"/>
          <c:showVal val="1"/>
          <c:showCatName val="0"/>
          <c:showSerName val="0"/>
          <c:showPercent val="0"/>
          <c:showBubbleSize val="0"/>
        </c:dLbls>
        <c:gapWidth val="150"/>
        <c:shape val="box"/>
        <c:axId val="138868208"/>
        <c:axId val="138867424"/>
        <c:axId val="135142480"/>
      </c:bar3DChart>
      <c:catAx>
        <c:axId val="13886820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dk1"/>
                </a:solidFill>
                <a:latin typeface="Times New Roman" panose="02020603050405020304" pitchFamily="18" charset="0"/>
                <a:ea typeface="+mn-ea"/>
                <a:cs typeface="Times New Roman" panose="02020603050405020304" pitchFamily="18" charset="0"/>
              </a:defRPr>
            </a:pPr>
            <a:endParaRPr lang="es-ES"/>
          </a:p>
        </c:txPr>
        <c:crossAx val="138867424"/>
        <c:crosses val="autoZero"/>
        <c:auto val="1"/>
        <c:lblAlgn val="ctr"/>
        <c:lblOffset val="100"/>
        <c:noMultiLvlLbl val="0"/>
      </c:catAx>
      <c:valAx>
        <c:axId val="138867424"/>
        <c:scaling>
          <c:orientation val="minMax"/>
        </c:scaling>
        <c:delete val="0"/>
        <c:axPos val="l"/>
        <c:majorGridlines>
          <c:spPr>
            <a:ln w="6350" cap="flat" cmpd="sng" algn="ctr">
              <a:solidFill>
                <a:schemeClr val="accent6"/>
              </a:solidFill>
              <a:prstDash val="solid"/>
              <a:miter lim="800000"/>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dk1"/>
                </a:solidFill>
                <a:latin typeface="Times New Roman" panose="02020603050405020304" pitchFamily="18" charset="0"/>
                <a:ea typeface="+mn-ea"/>
                <a:cs typeface="Times New Roman" panose="02020603050405020304" pitchFamily="18" charset="0"/>
              </a:defRPr>
            </a:pPr>
            <a:endParaRPr lang="es-ES"/>
          </a:p>
        </c:txPr>
        <c:crossAx val="138868208"/>
        <c:crosses val="autoZero"/>
        <c:crossBetween val="between"/>
      </c:valAx>
      <c:serAx>
        <c:axId val="135142480"/>
        <c:scaling>
          <c:orientation val="minMax"/>
        </c:scaling>
        <c:delete val="1"/>
        <c:axPos val="b"/>
        <c:majorTickMark val="none"/>
        <c:minorTickMark val="none"/>
        <c:tickLblPos val="nextTo"/>
        <c:crossAx val="138867424"/>
        <c:crosses val="autoZero"/>
      </c:ser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000" b="0" i="0" u="none" strike="noStrike" kern="1200" baseline="0">
                <a:solidFill>
                  <a:schemeClr val="dk1"/>
                </a:solidFill>
                <a:latin typeface="Times New Roman" panose="02020603050405020304" pitchFamily="18" charset="0"/>
                <a:ea typeface="+mn-ea"/>
                <a:cs typeface="Times New Roman" panose="02020603050405020304" pitchFamily="18" charset="0"/>
              </a:defRPr>
            </a:pPr>
            <a:endParaRPr lang="es-ES"/>
          </a:p>
        </c:txPr>
      </c:dTable>
      <c:spPr>
        <a:solidFill>
          <a:schemeClr val="lt1"/>
        </a:solidFill>
        <a:ln w="12700" cap="flat" cmpd="sng" algn="ctr">
          <a:solidFill>
            <a:schemeClr val="accent6"/>
          </a:solidFill>
          <a:prstDash val="solid"/>
          <a:miter lim="800000"/>
        </a:ln>
        <a:effectLst/>
      </c:spPr>
    </c:plotArea>
    <c:plotVisOnly val="1"/>
    <c:dispBlanksAs val="gap"/>
    <c:showDLblsOverMax val="0"/>
  </c:chart>
  <c:spPr>
    <a:noFill/>
    <a:ln w="12700" cap="flat" cmpd="sng" algn="ctr">
      <a:noFill/>
      <a:prstDash val="solid"/>
      <a:miter lim="800000"/>
    </a:ln>
    <a:effectLst/>
  </c:spPr>
  <c:txPr>
    <a:bodyPr/>
    <a:lstStyle/>
    <a:p>
      <a:pPr>
        <a:defRPr sz="1000">
          <a:solidFill>
            <a:schemeClr val="dk1"/>
          </a:solidFill>
          <a:latin typeface="Times New Roman" panose="02020603050405020304" pitchFamily="18" charset="0"/>
          <a:ea typeface="+mn-ea"/>
          <a:cs typeface="Times New Roman" panose="02020603050405020304" pitchFamily="18" charset="0"/>
        </a:defRPr>
      </a:pPr>
      <a:endParaRPr lang="es-E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C" sz="1200" dirty="0">
                <a:solidFill>
                  <a:schemeClr val="tx1"/>
                </a:solidFill>
                <a:latin typeface="Times New Roman" panose="02020603050405020304" pitchFamily="18" charset="0"/>
                <a:cs typeface="Times New Roman" panose="02020603050405020304" pitchFamily="18" charset="0"/>
              </a:rPr>
              <a:t> </a:t>
            </a:r>
            <a:r>
              <a:rPr lang="es-EC" sz="1400" dirty="0">
                <a:solidFill>
                  <a:schemeClr val="tx1"/>
                </a:solidFill>
                <a:latin typeface="Times New Roman" panose="02020603050405020304" pitchFamily="18" charset="0"/>
                <a:cs typeface="Times New Roman" panose="02020603050405020304" pitchFamily="18" charset="0"/>
              </a:rPr>
              <a:t>¿</a:t>
            </a:r>
            <a:r>
              <a:rPr lang="es-EC" sz="1400" b="1" dirty="0">
                <a:solidFill>
                  <a:schemeClr val="tx1"/>
                </a:solidFill>
                <a:latin typeface="Times New Roman" panose="02020603050405020304" pitchFamily="18" charset="0"/>
                <a:cs typeface="Times New Roman" panose="02020603050405020304" pitchFamily="18" charset="0"/>
              </a:rPr>
              <a:t>Cree usted que la gestión administrativa de la actividad ganadera, le </a:t>
            </a:r>
            <a:r>
              <a:rPr lang="es-EC" sz="1400" b="1" dirty="0" err="1" smtClean="0">
                <a:solidFill>
                  <a:schemeClr val="tx1"/>
                </a:solidFill>
                <a:latin typeface="Times New Roman" panose="02020603050405020304" pitchFamily="18" charset="0"/>
                <a:cs typeface="Times New Roman" panose="02020603050405020304" pitchFamily="18" charset="0"/>
              </a:rPr>
              <a:t>permitíria</a:t>
            </a:r>
            <a:r>
              <a:rPr lang="es-EC" sz="1400" b="1" baseline="0" dirty="0" smtClean="0">
                <a:solidFill>
                  <a:schemeClr val="tx1"/>
                </a:solidFill>
                <a:latin typeface="Times New Roman" panose="02020603050405020304" pitchFamily="18" charset="0"/>
                <a:cs typeface="Times New Roman" panose="02020603050405020304" pitchFamily="18" charset="0"/>
              </a:rPr>
              <a:t> </a:t>
            </a:r>
            <a:r>
              <a:rPr lang="es-EC" sz="1400" b="1" dirty="0" smtClean="0">
                <a:solidFill>
                  <a:schemeClr val="tx1"/>
                </a:solidFill>
                <a:latin typeface="Times New Roman" panose="02020603050405020304" pitchFamily="18" charset="0"/>
                <a:cs typeface="Times New Roman" panose="02020603050405020304" pitchFamily="18" charset="0"/>
              </a:rPr>
              <a:t>contratar </a:t>
            </a:r>
            <a:r>
              <a:rPr lang="es-EC" sz="1400" b="1" dirty="0">
                <a:solidFill>
                  <a:schemeClr val="tx1"/>
                </a:solidFill>
                <a:latin typeface="Times New Roman" panose="02020603050405020304" pitchFamily="18" charset="0"/>
                <a:cs typeface="Times New Roman" panose="02020603050405020304" pitchFamily="18" charset="0"/>
              </a:rPr>
              <a:t>a más personal su negocio?</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1"/>
            </a:solidFill>
            <a:ln>
              <a:noFill/>
            </a:ln>
            <a:effectLst/>
            <a:sp3d/>
          </c:spPr>
          <c:invertIfNegative val="0"/>
          <c:dPt>
            <c:idx val="0"/>
            <c:invertIfNegative val="0"/>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xmlns:c16r2="http://schemas.microsoft.com/office/drawing/2015/06/chart">
              <c:ext xmlns:c16="http://schemas.microsoft.com/office/drawing/2014/chart" uri="{C3380CC4-5D6E-409C-BE32-E72D297353CC}">
                <c16:uniqueId val="{00000001-E92F-4FF7-9A7A-B1A36B3DA46A}"/>
              </c:ext>
            </c:extLst>
          </c:dPt>
          <c:dPt>
            <c:idx val="1"/>
            <c:invertIfNegative val="0"/>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xmlns:c16r2="http://schemas.microsoft.com/office/drawing/2015/06/chart">
              <c:ext xmlns:c16="http://schemas.microsoft.com/office/drawing/2014/chart" uri="{C3380CC4-5D6E-409C-BE32-E72D297353CC}">
                <c16:uniqueId val="{00000003-E92F-4FF7-9A7A-B1A36B3DA46A}"/>
              </c:ext>
            </c:extLst>
          </c:dPt>
          <c:dPt>
            <c:idx val="2"/>
            <c:invertIfNegative val="0"/>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xmlns:c16r2="http://schemas.microsoft.com/office/drawing/2015/06/chart">
              <c:ext xmlns:c16="http://schemas.microsoft.com/office/drawing/2014/chart" uri="{C3380CC4-5D6E-409C-BE32-E72D297353CC}">
                <c16:uniqueId val="{00000005-E92F-4FF7-9A7A-B1A36B3DA46A}"/>
              </c:ext>
            </c:extLst>
          </c:dPt>
          <c:dPt>
            <c:idx val="3"/>
            <c:invertIfNegative val="0"/>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xmlns:c16r2="http://schemas.microsoft.com/office/drawing/2015/06/chart">
              <c:ext xmlns:c16="http://schemas.microsoft.com/office/drawing/2014/chart" uri="{C3380CC4-5D6E-409C-BE32-E72D297353CC}">
                <c16:uniqueId val="{00000007-E92F-4FF7-9A7A-B1A36B3DA46A}"/>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Hoja11!$A$350:$A$353</c:f>
              <c:strCache>
                <c:ptCount val="4"/>
                <c:pt idx="0">
                  <c:v>Nunca</c:v>
                </c:pt>
                <c:pt idx="1">
                  <c:v>Rara vez  </c:v>
                </c:pt>
                <c:pt idx="2">
                  <c:v>casi siempre </c:v>
                </c:pt>
                <c:pt idx="3">
                  <c:v>Siempre</c:v>
                </c:pt>
              </c:strCache>
            </c:strRef>
          </c:cat>
          <c:val>
            <c:numRef>
              <c:f>Hoja11!$C$350:$C$353</c:f>
              <c:numCache>
                <c:formatCode>0.00%</c:formatCode>
                <c:ptCount val="4"/>
                <c:pt idx="0">
                  <c:v>0.10928961748633879</c:v>
                </c:pt>
                <c:pt idx="1">
                  <c:v>0.12841530054644809</c:v>
                </c:pt>
                <c:pt idx="2">
                  <c:v>0.30874316939890711</c:v>
                </c:pt>
                <c:pt idx="3">
                  <c:v>0.45355191256830601</c:v>
                </c:pt>
              </c:numCache>
            </c:numRef>
          </c:val>
          <c:extLst xmlns:c16r2="http://schemas.microsoft.com/office/drawing/2015/06/chart">
            <c:ext xmlns:c16="http://schemas.microsoft.com/office/drawing/2014/chart" uri="{C3380CC4-5D6E-409C-BE32-E72D297353CC}">
              <c16:uniqueId val="{00000008-E92F-4FF7-9A7A-B1A36B3DA46A}"/>
            </c:ext>
          </c:extLst>
        </c:ser>
        <c:dLbls>
          <c:showLegendKey val="0"/>
          <c:showVal val="0"/>
          <c:showCatName val="0"/>
          <c:showSerName val="0"/>
          <c:showPercent val="0"/>
          <c:showBubbleSize val="0"/>
        </c:dLbls>
        <c:gapWidth val="150"/>
        <c:shape val="box"/>
        <c:axId val="140404016"/>
        <c:axId val="140407936"/>
        <c:axId val="0"/>
      </c:bar3DChart>
      <c:catAx>
        <c:axId val="14040401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S"/>
          </a:p>
        </c:txPr>
        <c:crossAx val="140407936"/>
        <c:crosses val="autoZero"/>
        <c:auto val="1"/>
        <c:lblAlgn val="ctr"/>
        <c:lblOffset val="100"/>
        <c:noMultiLvlLbl val="0"/>
      </c:catAx>
      <c:valAx>
        <c:axId val="140407936"/>
        <c:scaling>
          <c:orientation val="minMax"/>
        </c:scaling>
        <c:delete val="0"/>
        <c:axPos val="l"/>
        <c:majorGridlines>
          <c:spPr>
            <a:ln w="19050" cap="flat" cmpd="sng" algn="ctr">
              <a:solidFill>
                <a:schemeClr val="accent6"/>
              </a:solidFill>
              <a:prstDash val="solid"/>
              <a:miter lim="800000"/>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S"/>
          </a:p>
        </c:txPr>
        <c:crossAx val="140404016"/>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s-E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es-EC" sz="1400" b="1" dirty="0"/>
              <a:t>En el año 2017, ¿Usted como productor se ha beneficiado de alguna capacitación de gestión administrativa y financiera  sobre su actividad ganadera?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es-E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spPr>
            <a:solidFill>
              <a:schemeClr val="accent1"/>
            </a:solidFill>
            <a:ln>
              <a:noFill/>
            </a:ln>
            <a:effectLst/>
            <a:sp3d/>
          </c:spPr>
          <c:invertIfNegative val="0"/>
          <c:dPt>
            <c:idx val="0"/>
            <c:invertIfNegative val="0"/>
            <c:bubble3D val="0"/>
            <c:spPr>
              <a:solidFill>
                <a:srgbClr val="FFC000"/>
              </a:solidFill>
              <a:ln>
                <a:noFill/>
              </a:ln>
              <a:effectLst/>
              <a:sp3d/>
            </c:spPr>
            <c:extLst xmlns:c16r2="http://schemas.microsoft.com/office/drawing/2015/06/chart">
              <c:ext xmlns:c16="http://schemas.microsoft.com/office/drawing/2014/chart" uri="{C3380CC4-5D6E-409C-BE32-E72D297353CC}">
                <c16:uniqueId val="{00000001-20E1-4833-A29C-E9526B3486D1}"/>
              </c:ext>
            </c:extLst>
          </c:dPt>
          <c:dPt>
            <c:idx val="1"/>
            <c:invertIfNegative val="0"/>
            <c:bubble3D val="0"/>
            <c:spPr>
              <a:solidFill>
                <a:srgbClr val="92D050"/>
              </a:solidFill>
              <a:ln>
                <a:noFill/>
              </a:ln>
              <a:effectLst/>
              <a:sp3d/>
            </c:spPr>
            <c:extLst xmlns:c16r2="http://schemas.microsoft.com/office/drawing/2015/06/chart">
              <c:ext xmlns:c16="http://schemas.microsoft.com/office/drawing/2014/chart" uri="{C3380CC4-5D6E-409C-BE32-E72D297353CC}">
                <c16:uniqueId val="{00000003-20E1-4833-A29C-E9526B3486D1}"/>
              </c:ext>
            </c:extLst>
          </c:dPt>
          <c:dPt>
            <c:idx val="2"/>
            <c:invertIfNegative val="0"/>
            <c:bubble3D val="0"/>
            <c:spPr>
              <a:solidFill>
                <a:srgbClr val="00B0F0"/>
              </a:solidFill>
              <a:ln>
                <a:noFill/>
              </a:ln>
              <a:effectLst/>
              <a:sp3d/>
            </c:spPr>
            <c:extLst xmlns:c16r2="http://schemas.microsoft.com/office/drawing/2015/06/chart">
              <c:ext xmlns:c16="http://schemas.microsoft.com/office/drawing/2014/chart" uri="{C3380CC4-5D6E-409C-BE32-E72D297353CC}">
                <c16:uniqueId val="{00000005-20E1-4833-A29C-E9526B3486D1}"/>
              </c:ext>
            </c:extLst>
          </c:dPt>
          <c:dPt>
            <c:idx val="3"/>
            <c:invertIfNegative val="0"/>
            <c:bubble3D val="0"/>
            <c:spPr>
              <a:solidFill>
                <a:schemeClr val="accent2">
                  <a:lumMod val="60000"/>
                  <a:lumOff val="40000"/>
                </a:schemeClr>
              </a:solidFill>
              <a:ln>
                <a:noFill/>
              </a:ln>
              <a:effectLst/>
              <a:sp3d/>
            </c:spPr>
            <c:extLst xmlns:c16r2="http://schemas.microsoft.com/office/drawing/2015/06/chart">
              <c:ext xmlns:c16="http://schemas.microsoft.com/office/drawing/2014/chart" uri="{C3380CC4-5D6E-409C-BE32-E72D297353CC}">
                <c16:uniqueId val="{00000007-20E1-4833-A29C-E9526B3486D1}"/>
              </c:ext>
            </c:extLst>
          </c:dPt>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Hoja11!$A$271:$A$274</c:f>
              <c:strCache>
                <c:ptCount val="4"/>
                <c:pt idx="0">
                  <c:v>Nunca</c:v>
                </c:pt>
                <c:pt idx="1">
                  <c:v>Rara vez  </c:v>
                </c:pt>
                <c:pt idx="2">
                  <c:v>casi siempre </c:v>
                </c:pt>
                <c:pt idx="3">
                  <c:v>Siempre</c:v>
                </c:pt>
              </c:strCache>
            </c:strRef>
          </c:cat>
          <c:val>
            <c:numRef>
              <c:f>Hoja11!$C$271:$C$274</c:f>
              <c:numCache>
                <c:formatCode>0.00%</c:formatCode>
                <c:ptCount val="4"/>
                <c:pt idx="0">
                  <c:v>0.82513661202185784</c:v>
                </c:pt>
                <c:pt idx="1">
                  <c:v>0.10382513661202186</c:v>
                </c:pt>
                <c:pt idx="2">
                  <c:v>5.7377049180327863E-2</c:v>
                </c:pt>
                <c:pt idx="3">
                  <c:v>1.3661202185792349E-2</c:v>
                </c:pt>
              </c:numCache>
            </c:numRef>
          </c:val>
          <c:extLst xmlns:c16r2="http://schemas.microsoft.com/office/drawing/2015/06/chart">
            <c:ext xmlns:c16="http://schemas.microsoft.com/office/drawing/2014/chart" uri="{C3380CC4-5D6E-409C-BE32-E72D297353CC}">
              <c16:uniqueId val="{00000008-20E1-4833-A29C-E9526B3486D1}"/>
            </c:ext>
          </c:extLst>
        </c:ser>
        <c:dLbls>
          <c:showLegendKey val="0"/>
          <c:showVal val="1"/>
          <c:showCatName val="0"/>
          <c:showSerName val="0"/>
          <c:showPercent val="0"/>
          <c:showBubbleSize val="0"/>
        </c:dLbls>
        <c:gapWidth val="55"/>
        <c:gapDepth val="55"/>
        <c:shape val="box"/>
        <c:axId val="140414600"/>
        <c:axId val="140414992"/>
        <c:axId val="0"/>
      </c:bar3DChart>
      <c:catAx>
        <c:axId val="14041460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S"/>
          </a:p>
        </c:txPr>
        <c:crossAx val="140414992"/>
        <c:crosses val="autoZero"/>
        <c:auto val="1"/>
        <c:lblAlgn val="ctr"/>
        <c:lblOffset val="100"/>
        <c:noMultiLvlLbl val="0"/>
      </c:catAx>
      <c:valAx>
        <c:axId val="140414992"/>
        <c:scaling>
          <c:orientation val="minMax"/>
        </c:scaling>
        <c:delete val="0"/>
        <c:axPos val="l"/>
        <c:majorGridlines>
          <c:spPr>
            <a:ln w="6350" cap="flat" cmpd="sng" algn="ctr">
              <a:solidFill>
                <a:schemeClr val="accent2"/>
              </a:solidFill>
              <a:prstDash val="solid"/>
              <a:miter lim="800000"/>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S"/>
          </a:p>
        </c:txPr>
        <c:crossAx val="140414600"/>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solidFill>
            <a:schemeClr val="tx1"/>
          </a:solidFill>
          <a:latin typeface="Times New Roman" panose="02020603050405020304" pitchFamily="18" charset="0"/>
          <a:cs typeface="Times New Roman" panose="02020603050405020304" pitchFamily="18" charset="0"/>
        </a:defRPr>
      </a:pPr>
      <a:endParaRPr lang="es-E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C" sz="1400" b="1" i="0" u="none" strike="noStrike" baseline="0" dirty="0">
                <a:solidFill>
                  <a:schemeClr val="tx1"/>
                </a:solidFill>
                <a:effectLst/>
                <a:latin typeface="Times New Roman" panose="02020603050405020304" pitchFamily="18" charset="0"/>
                <a:cs typeface="Times New Roman" panose="02020603050405020304" pitchFamily="18" charset="0"/>
              </a:rPr>
              <a:t>¿Le gustaría hacer el uso de la tecnología para aumentar su rentabilidad en la actividad ganadera a través de la creación de una plataforma virtual que le permitirá vender su ganado?</a:t>
            </a:r>
            <a:endParaRPr lang="es-EC" sz="1400" dirty="0">
              <a:solidFill>
                <a:schemeClr val="tx1"/>
              </a:solidFill>
              <a:latin typeface="Times New Roman" panose="02020603050405020304" pitchFamily="18" charset="0"/>
              <a:cs typeface="Times New Roman" panose="02020603050405020304" pitchFamily="18"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cked"/>
        <c:varyColors val="0"/>
        <c:ser>
          <c:idx val="0"/>
          <c:order val="0"/>
          <c:spPr>
            <a:solidFill>
              <a:schemeClr val="accent1"/>
            </a:solidFill>
            <a:ln>
              <a:noFill/>
            </a:ln>
            <a:effectLst/>
            <a:sp3d/>
          </c:spPr>
          <c:invertIfNegative val="0"/>
          <c:dPt>
            <c:idx val="0"/>
            <c:invertIfNegative val="0"/>
            <c:bubble3D val="0"/>
            <c:spPr>
              <a:solidFill>
                <a:schemeClr val="bg2"/>
              </a:solidFill>
              <a:ln>
                <a:noFill/>
              </a:ln>
              <a:effectLst/>
              <a:sp3d/>
            </c:spPr>
            <c:extLst xmlns:c16r2="http://schemas.microsoft.com/office/drawing/2015/06/chart">
              <c:ext xmlns:c16="http://schemas.microsoft.com/office/drawing/2014/chart" uri="{C3380CC4-5D6E-409C-BE32-E72D297353CC}">
                <c16:uniqueId val="{00000001-F27B-45A0-A901-2E671627B8F6}"/>
              </c:ext>
            </c:extLst>
          </c:dPt>
          <c:dPt>
            <c:idx val="1"/>
            <c:invertIfNegative val="0"/>
            <c:bubble3D val="0"/>
            <c:spPr>
              <a:solidFill>
                <a:schemeClr val="accent2">
                  <a:lumMod val="20000"/>
                  <a:lumOff val="80000"/>
                </a:schemeClr>
              </a:solidFill>
              <a:ln>
                <a:noFill/>
              </a:ln>
              <a:effectLst/>
              <a:sp3d/>
            </c:spPr>
            <c:extLst xmlns:c16r2="http://schemas.microsoft.com/office/drawing/2015/06/chart">
              <c:ext xmlns:c16="http://schemas.microsoft.com/office/drawing/2014/chart" uri="{C3380CC4-5D6E-409C-BE32-E72D297353CC}">
                <c16:uniqueId val="{00000003-F27B-45A0-A901-2E671627B8F6}"/>
              </c:ext>
            </c:extLst>
          </c:dPt>
          <c:dPt>
            <c:idx val="2"/>
            <c:invertIfNegative val="0"/>
            <c:bubble3D val="0"/>
            <c:spPr>
              <a:solidFill>
                <a:schemeClr val="accent2">
                  <a:lumMod val="60000"/>
                  <a:lumOff val="40000"/>
                </a:schemeClr>
              </a:solidFill>
              <a:ln>
                <a:noFill/>
              </a:ln>
              <a:effectLst/>
              <a:sp3d/>
            </c:spPr>
            <c:extLst xmlns:c16r2="http://schemas.microsoft.com/office/drawing/2015/06/chart">
              <c:ext xmlns:c16="http://schemas.microsoft.com/office/drawing/2014/chart" uri="{C3380CC4-5D6E-409C-BE32-E72D297353CC}">
                <c16:uniqueId val="{00000005-F27B-45A0-A901-2E671627B8F6}"/>
              </c:ext>
            </c:extLst>
          </c:dPt>
          <c:dPt>
            <c:idx val="3"/>
            <c:invertIfNegative val="0"/>
            <c:bubble3D val="0"/>
            <c:spPr>
              <a:solidFill>
                <a:schemeClr val="accent6">
                  <a:lumMod val="40000"/>
                  <a:lumOff val="60000"/>
                </a:schemeClr>
              </a:solidFill>
              <a:ln>
                <a:noFill/>
              </a:ln>
              <a:effectLst/>
              <a:sp3d/>
            </c:spPr>
            <c:extLst xmlns:c16r2="http://schemas.microsoft.com/office/drawing/2015/06/chart">
              <c:ext xmlns:c16="http://schemas.microsoft.com/office/drawing/2014/chart" uri="{C3380CC4-5D6E-409C-BE32-E72D297353CC}">
                <c16:uniqueId val="{00000007-F27B-45A0-A901-2E671627B8F6}"/>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Hoja11!$A$286:$A$289</c:f>
              <c:strCache>
                <c:ptCount val="4"/>
                <c:pt idx="0">
                  <c:v>Nunca</c:v>
                </c:pt>
                <c:pt idx="1">
                  <c:v>Rara vez  </c:v>
                </c:pt>
                <c:pt idx="2">
                  <c:v>casi siempre </c:v>
                </c:pt>
                <c:pt idx="3">
                  <c:v>Siempre</c:v>
                </c:pt>
              </c:strCache>
            </c:strRef>
          </c:cat>
          <c:val>
            <c:numRef>
              <c:f>Hoja11!$C$286:$C$289</c:f>
              <c:numCache>
                <c:formatCode>0.00%</c:formatCode>
                <c:ptCount val="4"/>
                <c:pt idx="0">
                  <c:v>6.8306010928961755E-2</c:v>
                </c:pt>
                <c:pt idx="1">
                  <c:v>0.15846994535519127</c:v>
                </c:pt>
                <c:pt idx="2">
                  <c:v>0.36885245901639346</c:v>
                </c:pt>
                <c:pt idx="3">
                  <c:v>0.4043715846994535</c:v>
                </c:pt>
              </c:numCache>
            </c:numRef>
          </c:val>
          <c:extLst xmlns:c16r2="http://schemas.microsoft.com/office/drawing/2015/06/chart">
            <c:ext xmlns:c16="http://schemas.microsoft.com/office/drawing/2014/chart" uri="{C3380CC4-5D6E-409C-BE32-E72D297353CC}">
              <c16:uniqueId val="{00000008-F27B-45A0-A901-2E671627B8F6}"/>
            </c:ext>
          </c:extLst>
        </c:ser>
        <c:dLbls>
          <c:showLegendKey val="0"/>
          <c:showVal val="1"/>
          <c:showCatName val="0"/>
          <c:showSerName val="0"/>
          <c:showPercent val="0"/>
          <c:showBubbleSize val="0"/>
        </c:dLbls>
        <c:gapWidth val="150"/>
        <c:shape val="box"/>
        <c:axId val="140405192"/>
        <c:axId val="140411072"/>
        <c:axId val="0"/>
      </c:bar3DChart>
      <c:catAx>
        <c:axId val="14040519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S"/>
          </a:p>
        </c:txPr>
        <c:crossAx val="140411072"/>
        <c:crosses val="autoZero"/>
        <c:auto val="1"/>
        <c:lblAlgn val="ctr"/>
        <c:lblOffset val="100"/>
        <c:noMultiLvlLbl val="0"/>
      </c:catAx>
      <c:valAx>
        <c:axId val="140411072"/>
        <c:scaling>
          <c:orientation val="minMax"/>
        </c:scaling>
        <c:delete val="0"/>
        <c:axPos val="l"/>
        <c:majorGridlines>
          <c:spPr>
            <a:ln w="9525" cap="flat" cmpd="sng" algn="ctr">
              <a:solidFill>
                <a:srgbClr val="00B0F0"/>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S"/>
          </a:p>
        </c:txPr>
        <c:crossAx val="140405192"/>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s-E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dk1"/>
                </a:solidFill>
                <a:latin typeface="+mn-lt"/>
                <a:ea typeface="+mn-ea"/>
                <a:cs typeface="+mn-cs"/>
              </a:defRPr>
            </a:pPr>
            <a:r>
              <a:rPr lang="es-EC" sz="1400" b="1" dirty="0">
                <a:latin typeface="Times New Roman" panose="02020603050405020304" pitchFamily="18" charset="0"/>
                <a:cs typeface="Times New Roman" panose="02020603050405020304" pitchFamily="18" charset="0"/>
              </a:rPr>
              <a:t>¿</a:t>
            </a:r>
            <a:r>
              <a:rPr lang="es-EC" sz="1400" b="1" i="0" u="none" strike="noStrike" baseline="0" dirty="0">
                <a:effectLst/>
                <a:latin typeface="Times New Roman" panose="02020603050405020304" pitchFamily="18" charset="0"/>
                <a:cs typeface="Times New Roman" panose="02020603050405020304" pitchFamily="18" charset="0"/>
              </a:rPr>
              <a:t>Cree usted que si se creara un centro de acopio para los pequeños productores de leche, sus ingresos económicos de la actividad aumentarían</a:t>
            </a:r>
            <a:r>
              <a:rPr lang="es-EC" sz="1400" b="1" dirty="0">
                <a:latin typeface="Times New Roman" panose="02020603050405020304" pitchFamily="18" charset="0"/>
                <a:cs typeface="Times New Roman" panose="02020603050405020304" pitchFamily="18" charset="0"/>
              </a:rPr>
              <a:t>?</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dk1"/>
              </a:solidFill>
              <a:latin typeface="+mn-lt"/>
              <a:ea typeface="+mn-ea"/>
              <a:cs typeface="+mn-cs"/>
            </a:defRPr>
          </a:pPr>
          <a:endParaRPr lang="es-E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1"/>
            </a:solidFill>
            <a:ln>
              <a:noFill/>
            </a:ln>
            <a:effectLst/>
            <a:sp3d/>
          </c:spPr>
          <c:invertIfNegative val="0"/>
          <c:dPt>
            <c:idx val="0"/>
            <c:invertIfNegative val="0"/>
            <c:bubble3D val="0"/>
            <c:spPr>
              <a:solidFill>
                <a:schemeClr val="accent2">
                  <a:lumMod val="75000"/>
                </a:schemeClr>
              </a:solidFill>
              <a:ln>
                <a:noFill/>
              </a:ln>
              <a:effectLst/>
              <a:sp3d/>
            </c:spPr>
            <c:extLst xmlns:c16r2="http://schemas.microsoft.com/office/drawing/2015/06/chart">
              <c:ext xmlns:c16="http://schemas.microsoft.com/office/drawing/2014/chart" uri="{C3380CC4-5D6E-409C-BE32-E72D297353CC}">
                <c16:uniqueId val="{00000001-21BD-4A94-92C7-5910F3C22EB4}"/>
              </c:ext>
            </c:extLst>
          </c:dPt>
          <c:dPt>
            <c:idx val="1"/>
            <c:invertIfNegative val="0"/>
            <c:bubble3D val="0"/>
            <c:spPr>
              <a:solidFill>
                <a:srgbClr val="0070C0"/>
              </a:solidFill>
              <a:ln>
                <a:noFill/>
              </a:ln>
              <a:effectLst/>
              <a:sp3d/>
            </c:spPr>
            <c:extLst xmlns:c16r2="http://schemas.microsoft.com/office/drawing/2015/06/chart">
              <c:ext xmlns:c16="http://schemas.microsoft.com/office/drawing/2014/chart" uri="{C3380CC4-5D6E-409C-BE32-E72D297353CC}">
                <c16:uniqueId val="{00000003-21BD-4A94-92C7-5910F3C22EB4}"/>
              </c:ext>
            </c:extLst>
          </c:dPt>
          <c:dPt>
            <c:idx val="2"/>
            <c:invertIfNegative val="0"/>
            <c:bubble3D val="0"/>
            <c:spPr>
              <a:solidFill>
                <a:srgbClr val="00B0F0"/>
              </a:solidFill>
              <a:ln>
                <a:noFill/>
              </a:ln>
              <a:effectLst/>
              <a:sp3d/>
            </c:spPr>
            <c:extLst xmlns:c16r2="http://schemas.microsoft.com/office/drawing/2015/06/chart">
              <c:ext xmlns:c16="http://schemas.microsoft.com/office/drawing/2014/chart" uri="{C3380CC4-5D6E-409C-BE32-E72D297353CC}">
                <c16:uniqueId val="{00000005-21BD-4A94-92C7-5910F3C22EB4}"/>
              </c:ext>
            </c:extLst>
          </c:dPt>
          <c:dPt>
            <c:idx val="3"/>
            <c:invertIfNegative val="0"/>
            <c:bubble3D val="0"/>
            <c:spPr>
              <a:solidFill>
                <a:srgbClr val="92D050"/>
              </a:solidFill>
              <a:ln>
                <a:noFill/>
              </a:ln>
              <a:effectLst/>
              <a:sp3d/>
            </c:spPr>
            <c:extLst xmlns:c16r2="http://schemas.microsoft.com/office/drawing/2015/06/chart">
              <c:ext xmlns:c16="http://schemas.microsoft.com/office/drawing/2014/chart" uri="{C3380CC4-5D6E-409C-BE32-E72D297353CC}">
                <c16:uniqueId val="{00000007-21BD-4A94-92C7-5910F3C22EB4}"/>
              </c:ext>
            </c:extLst>
          </c:dPt>
          <c:dLbls>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Times New Roman" panose="02020603050405020304" pitchFamily="18" charset="0"/>
                    <a:ea typeface="+mn-ea"/>
                    <a:cs typeface="Times New Roman" panose="02020603050405020304" pitchFamily="18" charset="0"/>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Hoja11!$A$303:$A$306</c:f>
              <c:strCache>
                <c:ptCount val="4"/>
                <c:pt idx="0">
                  <c:v>Nunca</c:v>
                </c:pt>
                <c:pt idx="1">
                  <c:v>Rara vez  </c:v>
                </c:pt>
                <c:pt idx="2">
                  <c:v>casi siempre </c:v>
                </c:pt>
                <c:pt idx="3">
                  <c:v>Siempre</c:v>
                </c:pt>
              </c:strCache>
            </c:strRef>
          </c:cat>
          <c:val>
            <c:numRef>
              <c:f>Hoja11!$C$303:$C$306</c:f>
              <c:numCache>
                <c:formatCode>0.00%</c:formatCode>
                <c:ptCount val="4"/>
                <c:pt idx="0">
                  <c:v>1.3661202185792349E-2</c:v>
                </c:pt>
                <c:pt idx="1">
                  <c:v>4.9180327868852458E-2</c:v>
                </c:pt>
                <c:pt idx="2">
                  <c:v>0.36885245901639346</c:v>
                </c:pt>
                <c:pt idx="3">
                  <c:v>0.56830601092896171</c:v>
                </c:pt>
              </c:numCache>
            </c:numRef>
          </c:val>
          <c:extLst xmlns:c16r2="http://schemas.microsoft.com/office/drawing/2015/06/chart">
            <c:ext xmlns:c16="http://schemas.microsoft.com/office/drawing/2014/chart" uri="{C3380CC4-5D6E-409C-BE32-E72D297353CC}">
              <c16:uniqueId val="{00000008-21BD-4A94-92C7-5910F3C22EB4}"/>
            </c:ext>
          </c:extLst>
        </c:ser>
        <c:dLbls>
          <c:showLegendKey val="0"/>
          <c:showVal val="1"/>
          <c:showCatName val="0"/>
          <c:showSerName val="0"/>
          <c:showPercent val="0"/>
          <c:showBubbleSize val="0"/>
        </c:dLbls>
        <c:gapWidth val="150"/>
        <c:shape val="box"/>
        <c:axId val="140405584"/>
        <c:axId val="140412248"/>
        <c:axId val="0"/>
      </c:bar3DChart>
      <c:catAx>
        <c:axId val="14040558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dk1"/>
                </a:solidFill>
                <a:latin typeface="Times New Roman" panose="02020603050405020304" pitchFamily="18" charset="0"/>
                <a:ea typeface="+mn-ea"/>
                <a:cs typeface="Times New Roman" panose="02020603050405020304" pitchFamily="18" charset="0"/>
              </a:defRPr>
            </a:pPr>
            <a:endParaRPr lang="es-ES"/>
          </a:p>
        </c:txPr>
        <c:crossAx val="140412248"/>
        <c:crosses val="autoZero"/>
        <c:auto val="1"/>
        <c:lblAlgn val="ctr"/>
        <c:lblOffset val="100"/>
        <c:noMultiLvlLbl val="0"/>
      </c:catAx>
      <c:valAx>
        <c:axId val="140412248"/>
        <c:scaling>
          <c:orientation val="minMax"/>
        </c:scaling>
        <c:delete val="0"/>
        <c:axPos val="l"/>
        <c:majorGridlines>
          <c:spPr>
            <a:ln w="6350" cap="flat" cmpd="sng" algn="ctr">
              <a:solidFill>
                <a:schemeClr val="accent2"/>
              </a:solidFill>
              <a:prstDash val="solid"/>
              <a:miter lim="800000"/>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dk1"/>
                </a:solidFill>
                <a:latin typeface="Times New Roman" panose="02020603050405020304" pitchFamily="18" charset="0"/>
                <a:ea typeface="+mn-ea"/>
                <a:cs typeface="Times New Roman" panose="02020603050405020304" pitchFamily="18" charset="0"/>
              </a:defRPr>
            </a:pPr>
            <a:endParaRPr lang="es-ES"/>
          </a:p>
        </c:txPr>
        <c:crossAx val="140405584"/>
        <c:crosses val="autoZero"/>
        <c:crossBetween val="between"/>
      </c:valAx>
      <c:spPr>
        <a:noFill/>
        <a:ln>
          <a:noFill/>
        </a:ln>
        <a:effectLst/>
      </c:spPr>
    </c:plotArea>
    <c:plotVisOnly val="1"/>
    <c:dispBlanksAs val="gap"/>
    <c:showDLblsOverMax val="0"/>
  </c:chart>
  <c:spPr>
    <a:noFill/>
    <a:ln w="12700" cap="flat" cmpd="sng" algn="ctr">
      <a:noFill/>
      <a:prstDash val="solid"/>
      <a:miter lim="800000"/>
    </a:ln>
    <a:effectLst/>
  </c:spPr>
  <c:txPr>
    <a:bodyPr/>
    <a:lstStyle/>
    <a:p>
      <a:pPr>
        <a:defRPr>
          <a:solidFill>
            <a:schemeClr val="dk1"/>
          </a:solidFill>
          <a:latin typeface="+mn-lt"/>
          <a:ea typeface="+mn-ea"/>
          <a:cs typeface="+mn-cs"/>
        </a:defRPr>
      </a:pPr>
      <a:endParaRPr lang="es-E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s-EC" sz="1400" b="1" dirty="0">
                <a:solidFill>
                  <a:schemeClr val="tx1"/>
                </a:solidFill>
                <a:latin typeface="Times New Roman" panose="02020603050405020304" pitchFamily="18" charset="0"/>
                <a:cs typeface="Times New Roman" panose="02020603050405020304" pitchFamily="18" charset="0"/>
              </a:rPr>
              <a:t>¿Cree usted que los altos costos de los insumos (materia prima) de la actividad ganadera,  no le han permitido incrementar sus activos fijos?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invertIfNegative val="0"/>
          <c:dPt>
            <c:idx val="0"/>
            <c:invertIfNegative val="0"/>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xmlns:c16r2="http://schemas.microsoft.com/office/drawing/2015/06/chart">
              <c:ext xmlns:c16="http://schemas.microsoft.com/office/drawing/2014/chart" uri="{C3380CC4-5D6E-409C-BE32-E72D297353CC}">
                <c16:uniqueId val="{00000001-571B-4BA3-9359-9F118EAF937D}"/>
              </c:ext>
            </c:extLst>
          </c:dPt>
          <c:dPt>
            <c:idx val="1"/>
            <c:invertIfNegative val="0"/>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xmlns:c16r2="http://schemas.microsoft.com/office/drawing/2015/06/chart">
              <c:ext xmlns:c16="http://schemas.microsoft.com/office/drawing/2014/chart" uri="{C3380CC4-5D6E-409C-BE32-E72D297353CC}">
                <c16:uniqueId val="{00000003-571B-4BA3-9359-9F118EAF937D}"/>
              </c:ext>
            </c:extLst>
          </c:dPt>
          <c:dPt>
            <c:idx val="2"/>
            <c:invertIfNegative val="0"/>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xmlns:c16r2="http://schemas.microsoft.com/office/drawing/2015/06/chart">
              <c:ext xmlns:c16="http://schemas.microsoft.com/office/drawing/2014/chart" uri="{C3380CC4-5D6E-409C-BE32-E72D297353CC}">
                <c16:uniqueId val="{00000005-571B-4BA3-9359-9F118EAF937D}"/>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Times New Roman" panose="02020603050405020304" pitchFamily="18" charset="0"/>
                    <a:ea typeface="+mn-ea"/>
                    <a:cs typeface="Times New Roman" panose="02020603050405020304" pitchFamily="18" charset="0"/>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Hoja11!$A$360:$A$363</c:f>
              <c:strCache>
                <c:ptCount val="4"/>
                <c:pt idx="0">
                  <c:v>Nunca</c:v>
                </c:pt>
                <c:pt idx="1">
                  <c:v>Rara vez  </c:v>
                </c:pt>
                <c:pt idx="2">
                  <c:v>casi siempre </c:v>
                </c:pt>
                <c:pt idx="3">
                  <c:v>Siempre</c:v>
                </c:pt>
              </c:strCache>
            </c:strRef>
          </c:cat>
          <c:val>
            <c:numRef>
              <c:f>Hoja11!$C$360:$C$363</c:f>
              <c:numCache>
                <c:formatCode>0.00%</c:formatCode>
                <c:ptCount val="4"/>
                <c:pt idx="0">
                  <c:v>2.1857923497267763E-2</c:v>
                </c:pt>
                <c:pt idx="1">
                  <c:v>6.8306010928961755E-2</c:v>
                </c:pt>
                <c:pt idx="2">
                  <c:v>0.30874316939890711</c:v>
                </c:pt>
                <c:pt idx="3">
                  <c:v>0.60109289617486339</c:v>
                </c:pt>
              </c:numCache>
            </c:numRef>
          </c:val>
          <c:extLst xmlns:c16r2="http://schemas.microsoft.com/office/drawing/2015/06/chart">
            <c:ext xmlns:c16="http://schemas.microsoft.com/office/drawing/2014/chart" uri="{C3380CC4-5D6E-409C-BE32-E72D297353CC}">
              <c16:uniqueId val="{00000006-571B-4BA3-9359-9F118EAF937D}"/>
            </c:ext>
          </c:extLst>
        </c:ser>
        <c:dLbls>
          <c:showLegendKey val="0"/>
          <c:showVal val="1"/>
          <c:showCatName val="0"/>
          <c:showSerName val="0"/>
          <c:showPercent val="0"/>
          <c:showBubbleSize val="0"/>
        </c:dLbls>
        <c:gapWidth val="150"/>
        <c:shape val="box"/>
        <c:axId val="140409112"/>
        <c:axId val="140411464"/>
        <c:axId val="0"/>
      </c:bar3DChart>
      <c:catAx>
        <c:axId val="14040911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S"/>
          </a:p>
        </c:txPr>
        <c:crossAx val="140411464"/>
        <c:crosses val="autoZero"/>
        <c:auto val="1"/>
        <c:lblAlgn val="ctr"/>
        <c:lblOffset val="100"/>
        <c:noMultiLvlLbl val="0"/>
      </c:catAx>
      <c:valAx>
        <c:axId val="140411464"/>
        <c:scaling>
          <c:orientation val="minMax"/>
        </c:scaling>
        <c:delete val="0"/>
        <c:axPos val="l"/>
        <c:majorGridlines>
          <c:spPr>
            <a:ln w="6350" cap="flat" cmpd="sng" algn="ctr">
              <a:solidFill>
                <a:schemeClr val="accent2"/>
              </a:solidFill>
              <a:prstDash val="solid"/>
              <a:miter lim="800000"/>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S"/>
          </a:p>
        </c:txPr>
        <c:crossAx val="140409112"/>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s-E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dk1"/>
                </a:solidFill>
                <a:latin typeface="Times New Roman" panose="02020603050405020304" pitchFamily="18" charset="0"/>
                <a:ea typeface="+mn-ea"/>
                <a:cs typeface="Times New Roman" panose="02020603050405020304" pitchFamily="18" charset="0"/>
              </a:defRPr>
            </a:pPr>
            <a:r>
              <a:rPr lang="es-EC" sz="1400" b="1" dirty="0">
                <a:latin typeface="Times New Roman" panose="02020603050405020304" pitchFamily="18" charset="0"/>
                <a:cs typeface="Times New Roman" panose="02020603050405020304" pitchFamily="18" charset="0"/>
              </a:rPr>
              <a:t>¿le gustaría recibir capacitaciones sobre gestión administrativa y financiera sobre su actividad ganadera?</a:t>
            </a:r>
          </a:p>
        </c:rich>
      </c:tx>
      <c:layout>
        <c:manualLayout>
          <c:xMode val="edge"/>
          <c:yMode val="edge"/>
          <c:x val="0.10050000000000001"/>
          <c:y val="1.8518518518518517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dk1"/>
              </a:solidFill>
              <a:latin typeface="Times New Roman" panose="02020603050405020304" pitchFamily="18" charset="0"/>
              <a:ea typeface="+mn-ea"/>
              <a:cs typeface="Times New Roman" panose="02020603050405020304" pitchFamily="18" charset="0"/>
            </a:defRPr>
          </a:pPr>
          <a:endParaRPr lang="es-E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6"/>
            </a:solidFill>
            <a:ln w="19050" cap="flat" cmpd="sng" algn="ctr">
              <a:solidFill>
                <a:schemeClr val="lt1"/>
              </a:solidFill>
              <a:prstDash val="solid"/>
              <a:miter lim="800000"/>
            </a:ln>
            <a:effectLst/>
            <a:sp3d contourW="19050">
              <a:contourClr>
                <a:schemeClr val="lt1"/>
              </a:contourClr>
            </a:sp3d>
          </c:spPr>
          <c:invertIfNegative val="0"/>
          <c:dPt>
            <c:idx val="0"/>
            <c:invertIfNegative val="0"/>
            <c:bubble3D val="0"/>
            <c:spPr>
              <a:solidFill>
                <a:schemeClr val="dk1"/>
              </a:solidFill>
              <a:ln w="19050" cap="flat" cmpd="sng" algn="ctr">
                <a:solidFill>
                  <a:schemeClr val="lt1"/>
                </a:solidFill>
                <a:prstDash val="solid"/>
                <a:miter lim="800000"/>
              </a:ln>
              <a:effectLst/>
              <a:sp3d contourW="19050">
                <a:contourClr>
                  <a:schemeClr val="lt1"/>
                </a:contourClr>
              </a:sp3d>
            </c:spPr>
            <c:extLst xmlns:c16r2="http://schemas.microsoft.com/office/drawing/2015/06/chart">
              <c:ext xmlns:c16="http://schemas.microsoft.com/office/drawing/2014/chart" uri="{C3380CC4-5D6E-409C-BE32-E72D297353CC}">
                <c16:uniqueId val="{00000001-569B-4852-8C00-F40466E5BC0D}"/>
              </c:ext>
            </c:extLst>
          </c:dPt>
          <c:dPt>
            <c:idx val="1"/>
            <c:invertIfNegative val="0"/>
            <c:bubble3D val="0"/>
            <c:spPr>
              <a:solidFill>
                <a:schemeClr val="accent4"/>
              </a:solidFill>
              <a:ln w="19050" cap="flat" cmpd="sng" algn="ctr">
                <a:solidFill>
                  <a:schemeClr val="lt1"/>
                </a:solidFill>
                <a:prstDash val="solid"/>
                <a:miter lim="800000"/>
              </a:ln>
              <a:effectLst/>
              <a:sp3d contourW="19050">
                <a:contourClr>
                  <a:schemeClr val="lt1"/>
                </a:contourClr>
              </a:sp3d>
            </c:spPr>
            <c:extLst xmlns:c16r2="http://schemas.microsoft.com/office/drawing/2015/06/chart">
              <c:ext xmlns:c16="http://schemas.microsoft.com/office/drawing/2014/chart" uri="{C3380CC4-5D6E-409C-BE32-E72D297353CC}">
                <c16:uniqueId val="{00000003-569B-4852-8C00-F40466E5BC0D}"/>
              </c:ext>
            </c:extLst>
          </c:dPt>
          <c:dPt>
            <c:idx val="2"/>
            <c:invertIfNegative val="0"/>
            <c:bubble3D val="0"/>
            <c:spPr>
              <a:solidFill>
                <a:schemeClr val="accent5"/>
              </a:solidFill>
              <a:ln w="19050" cap="flat" cmpd="sng" algn="ctr">
                <a:solidFill>
                  <a:schemeClr val="lt1"/>
                </a:solidFill>
                <a:prstDash val="solid"/>
                <a:miter lim="800000"/>
              </a:ln>
              <a:effectLst/>
              <a:sp3d contourW="19050">
                <a:contourClr>
                  <a:schemeClr val="lt1"/>
                </a:contourClr>
              </a:sp3d>
            </c:spPr>
            <c:extLst xmlns:c16r2="http://schemas.microsoft.com/office/drawing/2015/06/chart">
              <c:ext xmlns:c16="http://schemas.microsoft.com/office/drawing/2014/chart" uri="{C3380CC4-5D6E-409C-BE32-E72D297353CC}">
                <c16:uniqueId val="{00000005-569B-4852-8C00-F40466E5BC0D}"/>
              </c:ext>
            </c:extLst>
          </c:dPt>
          <c:dLbls>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Hoja11!$A$294:$A$297</c:f>
              <c:strCache>
                <c:ptCount val="4"/>
                <c:pt idx="0">
                  <c:v>Nunca</c:v>
                </c:pt>
                <c:pt idx="1">
                  <c:v>Rara vez  </c:v>
                </c:pt>
                <c:pt idx="2">
                  <c:v>casi siempre </c:v>
                </c:pt>
                <c:pt idx="3">
                  <c:v>Siempre</c:v>
                </c:pt>
              </c:strCache>
            </c:strRef>
          </c:cat>
          <c:val>
            <c:numRef>
              <c:f>Hoja11!$C$294:$C$297</c:f>
              <c:numCache>
                <c:formatCode>0.00%</c:formatCode>
                <c:ptCount val="4"/>
                <c:pt idx="0">
                  <c:v>6.8306010928961755E-2</c:v>
                </c:pt>
                <c:pt idx="1">
                  <c:v>0.10382513661202186</c:v>
                </c:pt>
                <c:pt idx="2">
                  <c:v>0.37704918032786883</c:v>
                </c:pt>
                <c:pt idx="3">
                  <c:v>0.45081967213114749</c:v>
                </c:pt>
              </c:numCache>
            </c:numRef>
          </c:val>
          <c:extLst xmlns:c16r2="http://schemas.microsoft.com/office/drawing/2015/06/chart">
            <c:ext xmlns:c16="http://schemas.microsoft.com/office/drawing/2014/chart" uri="{C3380CC4-5D6E-409C-BE32-E72D297353CC}">
              <c16:uniqueId val="{00000006-569B-4852-8C00-F40466E5BC0D}"/>
            </c:ext>
          </c:extLst>
        </c:ser>
        <c:dLbls>
          <c:showLegendKey val="0"/>
          <c:showVal val="1"/>
          <c:showCatName val="0"/>
          <c:showSerName val="0"/>
          <c:showPercent val="0"/>
          <c:showBubbleSize val="0"/>
        </c:dLbls>
        <c:gapWidth val="150"/>
        <c:shape val="box"/>
        <c:axId val="140411856"/>
        <c:axId val="140410288"/>
        <c:axId val="0"/>
      </c:bar3DChart>
      <c:catAx>
        <c:axId val="14041185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dk1"/>
                </a:solidFill>
                <a:latin typeface="Times New Roman" panose="02020603050405020304" pitchFamily="18" charset="0"/>
                <a:ea typeface="+mn-ea"/>
                <a:cs typeface="Times New Roman" panose="02020603050405020304" pitchFamily="18" charset="0"/>
              </a:defRPr>
            </a:pPr>
            <a:endParaRPr lang="es-ES"/>
          </a:p>
        </c:txPr>
        <c:crossAx val="140410288"/>
        <c:crosses val="autoZero"/>
        <c:auto val="1"/>
        <c:lblAlgn val="ctr"/>
        <c:lblOffset val="100"/>
        <c:noMultiLvlLbl val="0"/>
      </c:catAx>
      <c:valAx>
        <c:axId val="140410288"/>
        <c:scaling>
          <c:orientation val="minMax"/>
        </c:scaling>
        <c:delete val="0"/>
        <c:axPos val="l"/>
        <c:majorGridlines>
          <c:spPr>
            <a:ln w="19050" cap="flat" cmpd="sng" algn="ctr">
              <a:solidFill>
                <a:schemeClr val="accent6"/>
              </a:solidFill>
              <a:prstDash val="solid"/>
              <a:miter lim="800000"/>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dk1"/>
                </a:solidFill>
                <a:latin typeface="Times New Roman" panose="02020603050405020304" pitchFamily="18" charset="0"/>
                <a:ea typeface="+mn-ea"/>
                <a:cs typeface="Times New Roman" panose="02020603050405020304" pitchFamily="18" charset="0"/>
              </a:defRPr>
            </a:pPr>
            <a:endParaRPr lang="es-ES"/>
          </a:p>
        </c:txPr>
        <c:crossAx val="140411856"/>
        <c:crosses val="autoZero"/>
        <c:crossBetween val="between"/>
      </c:valAx>
      <c:spPr>
        <a:noFill/>
        <a:ln>
          <a:noFill/>
        </a:ln>
        <a:effectLst/>
      </c:spPr>
    </c:plotArea>
    <c:plotVisOnly val="1"/>
    <c:dispBlanksAs val="gap"/>
    <c:showDLblsOverMax val="0"/>
  </c:chart>
  <c:spPr>
    <a:noFill/>
    <a:ln w="12700" cap="flat" cmpd="sng" algn="ctr">
      <a:noFill/>
      <a:prstDash val="solid"/>
      <a:miter lim="800000"/>
    </a:ln>
    <a:effectLst/>
  </c:spPr>
  <c:txPr>
    <a:bodyPr/>
    <a:lstStyle/>
    <a:p>
      <a:pPr>
        <a:defRPr>
          <a:solidFill>
            <a:schemeClr val="dk1"/>
          </a:solidFill>
          <a:latin typeface="+mn-lt"/>
          <a:ea typeface="+mn-ea"/>
          <a:cs typeface="+mn-cs"/>
        </a:defRPr>
      </a:pPr>
      <a:endParaRPr lang="es-E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dk1"/>
                </a:solidFill>
                <a:latin typeface="Times New Roman" panose="02020603050405020304" pitchFamily="18" charset="0"/>
                <a:ea typeface="+mn-ea"/>
                <a:cs typeface="Times New Roman" panose="02020603050405020304" pitchFamily="18" charset="0"/>
              </a:defRPr>
            </a:pPr>
            <a:r>
              <a:rPr lang="es-ES" sz="1600" b="1" i="0" u="none" strike="noStrike" baseline="0" dirty="0">
                <a:effectLst/>
              </a:rPr>
              <a:t>Parroquia a la que pertenecen los encuestados</a:t>
            </a:r>
            <a:endParaRPr lang="es-EC" sz="1600" b="1" dirty="0"/>
          </a:p>
        </c:rich>
      </c:tx>
      <c:layout>
        <c:manualLayout>
          <c:xMode val="edge"/>
          <c:yMode val="edge"/>
          <c:x val="0.30349275930339942"/>
          <c:y val="3.2697547683923703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dk1"/>
              </a:solidFill>
              <a:latin typeface="Times New Roman" panose="02020603050405020304" pitchFamily="18" charset="0"/>
              <a:ea typeface="+mn-ea"/>
              <a:cs typeface="Times New Roman" panose="02020603050405020304" pitchFamily="18" charset="0"/>
            </a:defRPr>
          </a:pPr>
          <a:endParaRPr lang="es-E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gradFill rotWithShape="1">
              <a:gsLst>
                <a:gs pos="0">
                  <a:schemeClr val="accent6">
                    <a:lumMod val="110000"/>
                    <a:satMod val="105000"/>
                    <a:tint val="67000"/>
                  </a:schemeClr>
                </a:gs>
                <a:gs pos="50000">
                  <a:schemeClr val="accent6">
                    <a:lumMod val="105000"/>
                    <a:satMod val="103000"/>
                    <a:tint val="73000"/>
                  </a:schemeClr>
                </a:gs>
                <a:gs pos="100000">
                  <a:schemeClr val="accent6">
                    <a:lumMod val="105000"/>
                    <a:satMod val="109000"/>
                    <a:tint val="81000"/>
                  </a:schemeClr>
                </a:gs>
              </a:gsLst>
              <a:lin ang="5400000" scaled="0"/>
            </a:gradFill>
            <a:ln w="6350" cap="flat" cmpd="sng" algn="ctr">
              <a:solidFill>
                <a:schemeClr val="accent6"/>
              </a:solidFill>
              <a:prstDash val="solid"/>
              <a:miter lim="800000"/>
            </a:ln>
            <a:effectLst/>
            <a:sp3d contourW="6350">
              <a:contourClr>
                <a:schemeClr val="accent6"/>
              </a:contourClr>
            </a:sp3d>
          </c:spPr>
          <c:invertIfNegative val="0"/>
          <c:dPt>
            <c:idx val="0"/>
            <c:invertIfNegative val="0"/>
            <c:bubble3D val="0"/>
            <c:spPr>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chemeClr val="dk1"/>
                </a:solidFill>
                <a:prstDash val="solid"/>
                <a:miter lim="800000"/>
              </a:ln>
              <a:effectLst/>
              <a:sp3d contourW="6350">
                <a:contourClr>
                  <a:schemeClr val="dk1"/>
                </a:contourClr>
              </a:sp3d>
            </c:spPr>
            <c:extLst xmlns:c16r2="http://schemas.microsoft.com/office/drawing/2015/06/chart">
              <c:ext xmlns:c16="http://schemas.microsoft.com/office/drawing/2014/chart" uri="{C3380CC4-5D6E-409C-BE32-E72D297353CC}">
                <c16:uniqueId val="{00000001-30CB-4963-9EBD-6C9E6BE4B909}"/>
              </c:ext>
            </c:extLst>
          </c:dPt>
          <c:dPt>
            <c:idx val="1"/>
            <c:invertIfNegative val="0"/>
            <c:bubble3D val="0"/>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a:sp3d contourW="6350">
                <a:contourClr>
                  <a:schemeClr val="accent1"/>
                </a:contourClr>
              </a:sp3d>
            </c:spPr>
            <c:extLst xmlns:c16r2="http://schemas.microsoft.com/office/drawing/2015/06/chart">
              <c:ext xmlns:c16="http://schemas.microsoft.com/office/drawing/2014/chart" uri="{C3380CC4-5D6E-409C-BE32-E72D297353CC}">
                <c16:uniqueId val="{00000003-30CB-4963-9EBD-6C9E6BE4B909}"/>
              </c:ext>
            </c:extLst>
          </c:dPt>
          <c:dPt>
            <c:idx val="2"/>
            <c:invertIfNegative val="0"/>
            <c:bubble3D val="0"/>
            <c:spPr>
              <a:solidFill>
                <a:schemeClr val="accent2"/>
              </a:solidFill>
              <a:ln w="19050" cap="flat" cmpd="sng" algn="ctr">
                <a:solidFill>
                  <a:schemeClr val="lt1"/>
                </a:solidFill>
                <a:prstDash val="solid"/>
                <a:miter lim="800000"/>
              </a:ln>
              <a:effectLst/>
              <a:sp3d contourW="19050">
                <a:contourClr>
                  <a:schemeClr val="lt1"/>
                </a:contourClr>
              </a:sp3d>
            </c:spPr>
            <c:extLst xmlns:c16r2="http://schemas.microsoft.com/office/drawing/2015/06/chart">
              <c:ext xmlns:c16="http://schemas.microsoft.com/office/drawing/2014/chart" uri="{C3380CC4-5D6E-409C-BE32-E72D297353CC}">
                <c16:uniqueId val="{00000005-30CB-4963-9EBD-6C9E6BE4B909}"/>
              </c:ext>
            </c:extLst>
          </c:dPt>
          <c:dPt>
            <c:idx val="3"/>
            <c:invertIfNegative val="0"/>
            <c:bubble3D val="0"/>
            <c:spPr>
              <a:solidFill>
                <a:schemeClr val="accent3"/>
              </a:solidFill>
              <a:ln w="19050" cap="flat" cmpd="sng" algn="ctr">
                <a:solidFill>
                  <a:schemeClr val="lt1"/>
                </a:solidFill>
                <a:prstDash val="solid"/>
                <a:miter lim="800000"/>
              </a:ln>
              <a:effectLst/>
              <a:sp3d contourW="19050">
                <a:contourClr>
                  <a:schemeClr val="lt1"/>
                </a:contourClr>
              </a:sp3d>
            </c:spPr>
            <c:extLst xmlns:c16r2="http://schemas.microsoft.com/office/drawing/2015/06/chart">
              <c:ext xmlns:c16="http://schemas.microsoft.com/office/drawing/2014/chart" uri="{C3380CC4-5D6E-409C-BE32-E72D297353CC}">
                <c16:uniqueId val="{00000007-30CB-4963-9EBD-6C9E6BE4B909}"/>
              </c:ext>
            </c:extLst>
          </c:dPt>
          <c:dPt>
            <c:idx val="4"/>
            <c:invertIfNegative val="0"/>
            <c:bubble3D val="0"/>
            <c:spPr>
              <a:solidFill>
                <a:schemeClr val="accent4"/>
              </a:solidFill>
              <a:ln w="19050" cap="flat" cmpd="sng" algn="ctr">
                <a:solidFill>
                  <a:schemeClr val="lt1"/>
                </a:solidFill>
                <a:prstDash val="solid"/>
                <a:miter lim="800000"/>
              </a:ln>
              <a:effectLst/>
              <a:sp3d contourW="19050">
                <a:contourClr>
                  <a:schemeClr val="lt1"/>
                </a:contourClr>
              </a:sp3d>
            </c:spPr>
            <c:extLst xmlns:c16r2="http://schemas.microsoft.com/office/drawing/2015/06/chart">
              <c:ext xmlns:c16="http://schemas.microsoft.com/office/drawing/2014/chart" uri="{C3380CC4-5D6E-409C-BE32-E72D297353CC}">
                <c16:uniqueId val="{00000009-30CB-4963-9EBD-6C9E6BE4B909}"/>
              </c:ext>
            </c:extLst>
          </c:dPt>
          <c:dPt>
            <c:idx val="5"/>
            <c:invertIfNegative val="0"/>
            <c:bubble3D val="0"/>
            <c:spPr>
              <a:solidFill>
                <a:schemeClr val="accent5"/>
              </a:solidFill>
              <a:ln w="19050" cap="flat" cmpd="sng" algn="ctr">
                <a:solidFill>
                  <a:schemeClr val="lt1"/>
                </a:solidFill>
                <a:prstDash val="solid"/>
                <a:miter lim="800000"/>
              </a:ln>
              <a:effectLst/>
              <a:sp3d contourW="19050">
                <a:contourClr>
                  <a:schemeClr val="lt1"/>
                </a:contourClr>
              </a:sp3d>
            </c:spPr>
            <c:extLst xmlns:c16r2="http://schemas.microsoft.com/office/drawing/2015/06/chart">
              <c:ext xmlns:c16="http://schemas.microsoft.com/office/drawing/2014/chart" uri="{C3380CC4-5D6E-409C-BE32-E72D297353CC}">
                <c16:uniqueId val="{0000000B-30CB-4963-9EBD-6C9E6BE4B909}"/>
              </c:ext>
            </c:extLst>
          </c:dPt>
          <c:dPt>
            <c:idx val="6"/>
            <c:invertIfNegative val="0"/>
            <c:bubble3D val="0"/>
            <c:spPr>
              <a:solidFill>
                <a:schemeClr val="accent6"/>
              </a:solidFill>
              <a:ln w="19050" cap="flat" cmpd="sng" algn="ctr">
                <a:solidFill>
                  <a:schemeClr val="lt1"/>
                </a:solidFill>
                <a:prstDash val="solid"/>
                <a:miter lim="800000"/>
              </a:ln>
              <a:effectLst/>
              <a:sp3d contourW="19050">
                <a:contourClr>
                  <a:schemeClr val="lt1"/>
                </a:contourClr>
              </a:sp3d>
            </c:spPr>
            <c:extLst xmlns:c16r2="http://schemas.microsoft.com/office/drawing/2015/06/chart">
              <c:ext xmlns:c16="http://schemas.microsoft.com/office/drawing/2014/chart" uri="{C3380CC4-5D6E-409C-BE32-E72D297353CC}">
                <c16:uniqueId val="{0000000D-30CB-4963-9EBD-6C9E6BE4B909}"/>
              </c:ext>
            </c:extLst>
          </c:dPt>
          <c:dPt>
            <c:idx val="7"/>
            <c:invertIfNegative val="0"/>
            <c:bubble3D val="0"/>
            <c:spPr>
              <a:solidFill>
                <a:schemeClr val="accent2"/>
              </a:solidFill>
              <a:ln w="19050" cap="flat" cmpd="sng" algn="ctr">
                <a:solidFill>
                  <a:schemeClr val="lt1"/>
                </a:solidFill>
                <a:prstDash val="solid"/>
                <a:miter lim="800000"/>
              </a:ln>
              <a:effectLst/>
              <a:sp3d contourW="19050">
                <a:contourClr>
                  <a:schemeClr val="lt1"/>
                </a:contourClr>
              </a:sp3d>
            </c:spPr>
            <c:extLst xmlns:c16r2="http://schemas.microsoft.com/office/drawing/2015/06/chart">
              <c:ext xmlns:c16="http://schemas.microsoft.com/office/drawing/2014/chart" uri="{C3380CC4-5D6E-409C-BE32-E72D297353CC}">
                <c16:uniqueId val="{0000000F-30CB-4963-9EBD-6C9E6BE4B909}"/>
              </c:ext>
            </c:extLst>
          </c:dPt>
          <c:dLbls>
            <c:delete val="1"/>
          </c:dLbls>
          <c:cat>
            <c:strRef>
              <c:f>Hoja10!$B$74:$B$81</c:f>
              <c:strCache>
                <c:ptCount val="8"/>
                <c:pt idx="0">
                  <c:v>Machachi </c:v>
                </c:pt>
                <c:pt idx="1">
                  <c:v>El Chaupi      </c:v>
                </c:pt>
                <c:pt idx="2">
                  <c:v>Aloasi</c:v>
                </c:pt>
                <c:pt idx="3">
                  <c:v>Aloag</c:v>
                </c:pt>
                <c:pt idx="4">
                  <c:v>Tambillo</c:v>
                </c:pt>
                <c:pt idx="5">
                  <c:v>Cutulagua</c:v>
                </c:pt>
                <c:pt idx="6">
                  <c:v>Manual Cornejo </c:v>
                </c:pt>
                <c:pt idx="7">
                  <c:v>Uyumbicho </c:v>
                </c:pt>
              </c:strCache>
            </c:strRef>
          </c:cat>
          <c:val>
            <c:numRef>
              <c:f>Hoja10!$C$74:$C$81</c:f>
              <c:numCache>
                <c:formatCode>General</c:formatCode>
                <c:ptCount val="8"/>
                <c:pt idx="0">
                  <c:v>127</c:v>
                </c:pt>
                <c:pt idx="1">
                  <c:v>73</c:v>
                </c:pt>
                <c:pt idx="2">
                  <c:v>44</c:v>
                </c:pt>
                <c:pt idx="3">
                  <c:v>40</c:v>
                </c:pt>
                <c:pt idx="4">
                  <c:v>36</c:v>
                </c:pt>
                <c:pt idx="5">
                  <c:v>8</c:v>
                </c:pt>
                <c:pt idx="6">
                  <c:v>18</c:v>
                </c:pt>
                <c:pt idx="7">
                  <c:v>20</c:v>
                </c:pt>
              </c:numCache>
            </c:numRef>
          </c:val>
          <c:extLst xmlns:c16r2="http://schemas.microsoft.com/office/drawing/2015/06/chart">
            <c:ext xmlns:c16="http://schemas.microsoft.com/office/drawing/2014/chart" uri="{C3380CC4-5D6E-409C-BE32-E72D297353CC}">
              <c16:uniqueId val="{00000010-30CB-4963-9EBD-6C9E6BE4B909}"/>
            </c:ext>
          </c:extLst>
        </c:ser>
        <c:ser>
          <c:idx val="1"/>
          <c:order val="1"/>
          <c:spPr>
            <a:solidFill>
              <a:schemeClr val="accent2"/>
            </a:solidFill>
            <a:ln>
              <a:noFill/>
            </a:ln>
            <a:effectLst/>
            <a:sp3d/>
          </c:spPr>
          <c:invertIfNegative val="0"/>
          <c:dLbls>
            <c:dLbl>
              <c:idx val="0"/>
              <c:layout>
                <c:manualLayout>
                  <c:x val="-6.2353842837875968E-3"/>
                  <c:y val="-0.18025178477653031"/>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1-30CB-4963-9EBD-6C9E6BE4B909}"/>
                </c:ext>
                <c:ext xmlns:c15="http://schemas.microsoft.com/office/drawing/2012/chart" uri="{CE6537A1-D6FC-4f65-9D91-7224C49458BB}"/>
              </c:extLst>
            </c:dLbl>
            <c:dLbl>
              <c:idx val="1"/>
              <c:layout>
                <c:manualLayout>
                  <c:x val="-4.1569228558584106E-3"/>
                  <c:y val="-0.15374416936821714"/>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2-30CB-4963-9EBD-6C9E6BE4B909}"/>
                </c:ext>
                <c:ext xmlns:c15="http://schemas.microsoft.com/office/drawing/2012/chart" uri="{CE6537A1-D6FC-4f65-9D91-7224C49458BB}"/>
              </c:extLst>
            </c:dLbl>
            <c:dLbl>
              <c:idx val="2"/>
              <c:layout>
                <c:manualLayout>
                  <c:x val="2.0784614279291862E-3"/>
                  <c:y val="-0.22796549251149428"/>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3-30CB-4963-9EBD-6C9E6BE4B909}"/>
                </c:ext>
                <c:ext xmlns:c15="http://schemas.microsoft.com/office/drawing/2012/chart" uri="{CE6537A1-D6FC-4f65-9D91-7224C49458BB}"/>
              </c:extLst>
            </c:dLbl>
            <c:dLbl>
              <c:idx val="3"/>
              <c:layout>
                <c:manualLayout>
                  <c:x val="-2.0784614279291862E-3"/>
                  <c:y val="-4.7713707734964014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4-30CB-4963-9EBD-6C9E6BE4B909}"/>
                </c:ext>
                <c:ext xmlns:c15="http://schemas.microsoft.com/office/drawing/2012/chart" uri="{CE6537A1-D6FC-4f65-9D91-7224C49458BB}"/>
              </c:extLst>
            </c:dLbl>
            <c:dLbl>
              <c:idx val="4"/>
              <c:layout>
                <c:manualLayout>
                  <c:x val="-4.1569228558583724E-3"/>
                  <c:y val="-0.40821727728802465"/>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5-30CB-4963-9EBD-6C9E6BE4B909}"/>
                </c:ext>
                <c:ext xmlns:c15="http://schemas.microsoft.com/office/drawing/2012/chart" uri="{CE6537A1-D6FC-4f65-9D91-7224C49458BB}"/>
              </c:extLst>
            </c:dLbl>
            <c:dLbl>
              <c:idx val="5"/>
              <c:layout>
                <c:manualLayout>
                  <c:x val="-1.2470768567575194E-2"/>
                  <c:y val="-6.3618276979951996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6-30CB-4963-9EBD-6C9E6BE4B909}"/>
                </c:ext>
                <c:ext xmlns:c15="http://schemas.microsoft.com/office/drawing/2012/chart" uri="{CE6537A1-D6FC-4f65-9D91-7224C49458BB}"/>
              </c:extLst>
            </c:dLbl>
            <c:dLbl>
              <c:idx val="6"/>
              <c:layout>
                <c:manualLayout>
                  <c:x val="-1.8706152851362678E-2"/>
                  <c:y val="-0.11133198471491591"/>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7-30CB-4963-9EBD-6C9E6BE4B909}"/>
                </c:ext>
                <c:ext xmlns:c15="http://schemas.microsoft.com/office/drawing/2012/chart" uri="{CE6537A1-D6FC-4f65-9D91-7224C49458BB}"/>
              </c:extLst>
            </c:dLbl>
            <c:dLbl>
              <c:idx val="7"/>
              <c:layout>
                <c:manualLayout>
                  <c:x val="-8.3138457117168975E-3"/>
                  <c:y val="-0.11663350779657847"/>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8-30CB-4963-9EBD-6C9E6BE4B909}"/>
                </c:ex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1000" b="0" i="0" u="none" strike="noStrike" kern="1200" baseline="0">
                    <a:solidFill>
                      <a:schemeClr val="dk1"/>
                    </a:solidFill>
                    <a:latin typeface="Times New Roman" panose="02020603050405020304" pitchFamily="18" charset="0"/>
                    <a:ea typeface="+mn-ea"/>
                    <a:cs typeface="Times New Roman" panose="02020603050405020304" pitchFamily="18" charset="0"/>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Hoja10!$B$74:$B$81</c:f>
              <c:strCache>
                <c:ptCount val="8"/>
                <c:pt idx="0">
                  <c:v>Machachi </c:v>
                </c:pt>
                <c:pt idx="1">
                  <c:v>El Chaupi      </c:v>
                </c:pt>
                <c:pt idx="2">
                  <c:v>Aloasi</c:v>
                </c:pt>
                <c:pt idx="3">
                  <c:v>Aloag</c:v>
                </c:pt>
                <c:pt idx="4">
                  <c:v>Tambillo</c:v>
                </c:pt>
                <c:pt idx="5">
                  <c:v>Cutulagua</c:v>
                </c:pt>
                <c:pt idx="6">
                  <c:v>Manual Cornejo </c:v>
                </c:pt>
                <c:pt idx="7">
                  <c:v>Uyumbicho </c:v>
                </c:pt>
              </c:strCache>
            </c:strRef>
          </c:cat>
          <c:val>
            <c:numRef>
              <c:f>Hoja10!$D$74:$D$81</c:f>
              <c:numCache>
                <c:formatCode>0.00%</c:formatCode>
                <c:ptCount val="8"/>
                <c:pt idx="0">
                  <c:v>0.34699453551912568</c:v>
                </c:pt>
                <c:pt idx="1">
                  <c:v>0.19945355191256831</c:v>
                </c:pt>
                <c:pt idx="2">
                  <c:v>0.12021857923497267</c:v>
                </c:pt>
                <c:pt idx="3">
                  <c:v>0.10928961748633879</c:v>
                </c:pt>
                <c:pt idx="4">
                  <c:v>9.8360655737704916E-2</c:v>
                </c:pt>
                <c:pt idx="5">
                  <c:v>2.1857923497267763E-2</c:v>
                </c:pt>
                <c:pt idx="6">
                  <c:v>4.9180327868852458E-2</c:v>
                </c:pt>
                <c:pt idx="7">
                  <c:v>5.4644808743169397E-2</c:v>
                </c:pt>
              </c:numCache>
            </c:numRef>
          </c:val>
          <c:extLst xmlns:c16r2="http://schemas.microsoft.com/office/drawing/2015/06/chart">
            <c:ext xmlns:c16="http://schemas.microsoft.com/office/drawing/2014/chart" uri="{C3380CC4-5D6E-409C-BE32-E72D297353CC}">
              <c16:uniqueId val="{00000019-30CB-4963-9EBD-6C9E6BE4B909}"/>
            </c:ext>
          </c:extLst>
        </c:ser>
        <c:dLbls>
          <c:showLegendKey val="0"/>
          <c:showVal val="1"/>
          <c:showCatName val="0"/>
          <c:showSerName val="0"/>
          <c:showPercent val="0"/>
          <c:showBubbleSize val="0"/>
        </c:dLbls>
        <c:gapWidth val="150"/>
        <c:shape val="box"/>
        <c:axId val="138867032"/>
        <c:axId val="138869776"/>
        <c:axId val="0"/>
      </c:bar3DChart>
      <c:catAx>
        <c:axId val="13886703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dk1"/>
                </a:solidFill>
                <a:latin typeface="Times New Roman" panose="02020603050405020304" pitchFamily="18" charset="0"/>
                <a:ea typeface="+mn-ea"/>
                <a:cs typeface="Times New Roman" panose="02020603050405020304" pitchFamily="18" charset="0"/>
              </a:defRPr>
            </a:pPr>
            <a:endParaRPr lang="es-ES"/>
          </a:p>
        </c:txPr>
        <c:crossAx val="138869776"/>
        <c:crosses val="autoZero"/>
        <c:auto val="1"/>
        <c:lblAlgn val="ctr"/>
        <c:lblOffset val="100"/>
        <c:noMultiLvlLbl val="0"/>
      </c:catAx>
      <c:valAx>
        <c:axId val="138869776"/>
        <c:scaling>
          <c:orientation val="minMax"/>
        </c:scaling>
        <c:delete val="0"/>
        <c:axPos val="l"/>
        <c:majorGridlines>
          <c:spPr>
            <a:ln w="6350" cap="flat" cmpd="sng" algn="ctr">
              <a:solidFill>
                <a:schemeClr val="accent4"/>
              </a:solidFill>
              <a:prstDash val="solid"/>
              <a:miter lim="800000"/>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dk1"/>
                </a:solidFill>
                <a:latin typeface="Times New Roman" panose="02020603050405020304" pitchFamily="18" charset="0"/>
                <a:ea typeface="+mn-ea"/>
                <a:cs typeface="Times New Roman" panose="02020603050405020304" pitchFamily="18" charset="0"/>
              </a:defRPr>
            </a:pPr>
            <a:endParaRPr lang="es-ES"/>
          </a:p>
        </c:txPr>
        <c:crossAx val="138867032"/>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000" b="0" i="0" u="none" strike="noStrike" kern="1200" baseline="0">
                <a:solidFill>
                  <a:schemeClr val="dk1"/>
                </a:solidFill>
                <a:latin typeface="Times New Roman" panose="02020603050405020304" pitchFamily="18" charset="0"/>
                <a:ea typeface="+mn-ea"/>
                <a:cs typeface="Times New Roman" panose="02020603050405020304" pitchFamily="18" charset="0"/>
              </a:defRPr>
            </a:pPr>
            <a:endParaRPr lang="es-ES"/>
          </a:p>
        </c:txPr>
      </c:dTable>
      <c:spPr>
        <a:noFill/>
        <a:ln>
          <a:noFill/>
        </a:ln>
        <a:effectLst/>
      </c:spPr>
    </c:plotArea>
    <c:plotVisOnly val="1"/>
    <c:dispBlanksAs val="gap"/>
    <c:showDLblsOverMax val="0"/>
  </c:chart>
  <c:spPr>
    <a:noFill/>
    <a:ln w="12700" cap="flat" cmpd="sng" algn="ctr">
      <a:noFill/>
      <a:prstDash val="solid"/>
      <a:miter lim="800000"/>
    </a:ln>
    <a:effectLst/>
  </c:spPr>
  <c:txPr>
    <a:bodyPr/>
    <a:lstStyle/>
    <a:p>
      <a:pPr>
        <a:defRPr sz="1000">
          <a:solidFill>
            <a:schemeClr val="dk1"/>
          </a:solidFill>
          <a:latin typeface="Times New Roman" panose="02020603050405020304" pitchFamily="18" charset="0"/>
          <a:ea typeface="+mn-ea"/>
          <a:cs typeface="Times New Roman" panose="02020603050405020304" pitchFamily="18" charset="0"/>
        </a:defRPr>
      </a:pPr>
      <a:endParaRPr lang="es-E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baseline="0">
                <a:solidFill>
                  <a:schemeClr val="tx1"/>
                </a:solidFill>
                <a:latin typeface="Times New Roman" panose="02020603050405020304" pitchFamily="18" charset="0"/>
                <a:ea typeface="+mn-ea"/>
                <a:cs typeface="Times New Roman" panose="02020603050405020304" pitchFamily="18" charset="0"/>
              </a:defRPr>
            </a:pPr>
            <a:r>
              <a:rPr lang="es-ES" sz="1600" b="1" i="0" u="none" strike="noStrike" baseline="0" dirty="0">
                <a:effectLst/>
              </a:rPr>
              <a:t>Actividad a la que se dedica los encuestados</a:t>
            </a:r>
            <a:endParaRPr lang="es-EC" sz="1600" b="1" dirty="0"/>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S"/>
        </a:p>
      </c:txPr>
    </c:title>
    <c:autoTitleDeleted val="0"/>
    <c:view3D>
      <c:rotX val="50"/>
      <c:rotY val="0"/>
      <c:depthPercent val="100"/>
      <c:rAngAx val="0"/>
      <c:perspective val="6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threePt" dir="t"/>
              </a:scene3d>
              <a:sp3d prstMaterial="matte"/>
            </c:spPr>
            <c:extLst xmlns:c16r2="http://schemas.microsoft.com/office/drawing/2015/06/chart">
              <c:ext xmlns:c16="http://schemas.microsoft.com/office/drawing/2014/chart" uri="{C3380CC4-5D6E-409C-BE32-E72D297353CC}">
                <c16:uniqueId val="{00000001-8812-4A71-907D-534A539319B5}"/>
              </c:ext>
            </c:extLst>
          </c:dPt>
          <c:dPt>
            <c:idx val="1"/>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threePt" dir="t"/>
              </a:scene3d>
              <a:sp3d prstMaterial="matte"/>
            </c:spPr>
            <c:extLst xmlns:c16r2="http://schemas.microsoft.com/office/drawing/2015/06/chart">
              <c:ext xmlns:c16="http://schemas.microsoft.com/office/drawing/2014/chart" uri="{C3380CC4-5D6E-409C-BE32-E72D297353CC}">
                <c16:uniqueId val="{00000003-8812-4A71-907D-534A539319B5}"/>
              </c:ext>
            </c:extLst>
          </c:dPt>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S"/>
              </a:p>
            </c:txPr>
            <c:showLegendKey val="0"/>
            <c:showVal val="0"/>
            <c:showCatName val="1"/>
            <c:showSerName val="0"/>
            <c:showPercent val="1"/>
            <c:showBubbleSize val="0"/>
            <c:showLeaderLines val="1"/>
            <c:leaderLines>
              <c:spPr>
                <a:ln w="9525" cap="flat" cmpd="sng" algn="ctr">
                  <a:solidFill>
                    <a:schemeClr val="dk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Hoja10!$A$108:$A$109</c:f>
              <c:strCache>
                <c:ptCount val="2"/>
                <c:pt idx="0">
                  <c:v>solo a la Ganadería                    </c:v>
                </c:pt>
                <c:pt idx="1">
                  <c:v>Ganadería y agricultura     </c:v>
                </c:pt>
              </c:strCache>
            </c:strRef>
          </c:cat>
          <c:val>
            <c:numRef>
              <c:f>Hoja10!$B$108:$B$109</c:f>
              <c:numCache>
                <c:formatCode>General</c:formatCode>
                <c:ptCount val="2"/>
                <c:pt idx="0">
                  <c:v>91</c:v>
                </c:pt>
                <c:pt idx="1">
                  <c:v>275</c:v>
                </c:pt>
              </c:numCache>
            </c:numRef>
          </c:val>
          <c:extLst xmlns:c16r2="http://schemas.microsoft.com/office/drawing/2015/06/chart">
            <c:ext xmlns:c16="http://schemas.microsoft.com/office/drawing/2014/chart" uri="{C3380CC4-5D6E-409C-BE32-E72D297353CC}">
              <c16:uniqueId val="{00000004-8812-4A71-907D-534A539319B5}"/>
            </c:ext>
          </c:extLst>
        </c:ser>
        <c:ser>
          <c:idx val="1"/>
          <c:order val="1"/>
          <c:dPt>
            <c:idx val="0"/>
            <c:bubble3D val="0"/>
            <c:spPr>
              <a:solidFill>
                <a:schemeClr val="accent1"/>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xmlns:c16r2="http://schemas.microsoft.com/office/drawing/2015/06/chart">
              <c:ext xmlns:c16="http://schemas.microsoft.com/office/drawing/2014/chart" uri="{C3380CC4-5D6E-409C-BE32-E72D297353CC}">
                <c16:uniqueId val="{00000006-8812-4A71-907D-534A539319B5}"/>
              </c:ext>
            </c:extLst>
          </c:dPt>
          <c:dPt>
            <c:idx val="1"/>
            <c:bubble3D val="0"/>
            <c:spPr>
              <a:solidFill>
                <a:schemeClr val="accent2"/>
              </a:solidFill>
              <a:ln>
                <a:noFill/>
              </a:ln>
              <a:effectLst>
                <a:outerShdw blurRad="88900" sx="102000" sy="102000" algn="ctr" rotWithShape="0">
                  <a:prstClr val="black">
                    <a:alpha val="20000"/>
                  </a:prstClr>
                </a:outerShdw>
              </a:effectLst>
              <a:scene3d>
                <a:camera prst="orthographicFront"/>
                <a:lightRig rig="threePt" dir="t"/>
              </a:scene3d>
              <a:sp3d prstMaterial="matte"/>
            </c:spPr>
            <c:extLst xmlns:c16r2="http://schemas.microsoft.com/office/drawing/2015/06/chart">
              <c:ext xmlns:c16="http://schemas.microsoft.com/office/drawing/2014/chart" uri="{C3380CC4-5D6E-409C-BE32-E72D297353CC}">
                <c16:uniqueId val="{00000008-8812-4A71-907D-534A539319B5}"/>
              </c:ext>
            </c:extLst>
          </c:dPt>
          <c:dLbls>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S"/>
              </a:p>
            </c:txPr>
            <c:showLegendKey val="0"/>
            <c:showVal val="0"/>
            <c:showCatName val="1"/>
            <c:showSerName val="0"/>
            <c:showPercent val="1"/>
            <c:showBubbleSize val="0"/>
            <c:showLeaderLines val="1"/>
            <c:leaderLines>
              <c:spPr>
                <a:ln w="9525" cap="flat" cmpd="sng" algn="ctr">
                  <a:solidFill>
                    <a:schemeClr val="dk1">
                      <a:lumMod val="35000"/>
                      <a:lumOff val="65000"/>
                    </a:schemeClr>
                  </a:solidFill>
                  <a:round/>
                </a:ln>
                <a:effectLst/>
              </c:spPr>
            </c:leaderLines>
            <c:extLst xmlns:c16r2="http://schemas.microsoft.com/office/drawing/2015/06/chart">
              <c:ext xmlns:c15="http://schemas.microsoft.com/office/drawing/2012/chart" uri="{CE6537A1-D6FC-4f65-9D91-7224C49458BB}"/>
            </c:extLst>
          </c:dLbls>
          <c:cat>
            <c:strRef>
              <c:f>Hoja10!$A$108:$A$109</c:f>
              <c:strCache>
                <c:ptCount val="2"/>
                <c:pt idx="0">
                  <c:v>solo a la Ganadería                    </c:v>
                </c:pt>
                <c:pt idx="1">
                  <c:v>Ganadería y agricultura     </c:v>
                </c:pt>
              </c:strCache>
            </c:strRef>
          </c:cat>
          <c:val>
            <c:numRef>
              <c:f>Hoja10!$C$108:$C$109</c:f>
              <c:numCache>
                <c:formatCode>0%</c:formatCode>
                <c:ptCount val="2"/>
                <c:pt idx="0">
                  <c:v>0.24863387978142076</c:v>
                </c:pt>
                <c:pt idx="1">
                  <c:v>0.75136612021857929</c:v>
                </c:pt>
              </c:numCache>
            </c:numRef>
          </c:val>
          <c:extLst xmlns:c16r2="http://schemas.microsoft.com/office/drawing/2015/06/chart">
            <c:ext xmlns:c16="http://schemas.microsoft.com/office/drawing/2014/chart" uri="{C3380CC4-5D6E-409C-BE32-E72D297353CC}">
              <c16:uniqueId val="{00000009-8812-4A71-907D-534A539319B5}"/>
            </c:ext>
          </c:extLst>
        </c:ser>
        <c:dLbls>
          <c:showLegendKey val="0"/>
          <c:showVal val="0"/>
          <c:showCatName val="1"/>
          <c:showSerName val="0"/>
          <c:showPercent val="1"/>
          <c:showBubbleSize val="0"/>
          <c:showLeaderLines val="1"/>
        </c:dLbls>
      </c:pie3DChart>
      <c:spPr>
        <a:noFill/>
        <a:ln>
          <a:noFill/>
        </a:ln>
        <a:effectLst/>
      </c:spPr>
    </c:plotArea>
    <c:plotVisOnly val="1"/>
    <c:dispBlanksAs val="gap"/>
    <c:showDLblsOverMax val="0"/>
  </c:chart>
  <c:spPr>
    <a:noFill/>
    <a:ln w="12700" cap="flat" cmpd="sng" algn="ctr">
      <a:noFill/>
      <a:prstDash val="solid"/>
      <a:miter lim="800000"/>
    </a:ln>
    <a:effectLst/>
  </c:spPr>
  <c:txPr>
    <a:bodyPr/>
    <a:lstStyle/>
    <a:p>
      <a:pPr>
        <a:defRPr sz="1000" b="0" i="0">
          <a:solidFill>
            <a:schemeClr val="tx1"/>
          </a:solidFill>
          <a:latin typeface="Times New Roman" panose="02020603050405020304" pitchFamily="18" charset="0"/>
          <a:ea typeface="+mn-ea"/>
          <a:cs typeface="Times New Roman" panose="02020603050405020304" pitchFamily="18" charset="0"/>
        </a:defRPr>
      </a:pPr>
      <a:endParaRPr lang="es-E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dk1"/>
                </a:solidFill>
                <a:latin typeface="Times New Roman" panose="02020603050405020304" pitchFamily="18" charset="0"/>
                <a:ea typeface="+mn-ea"/>
                <a:cs typeface="Times New Roman" panose="02020603050405020304" pitchFamily="18" charset="0"/>
              </a:defRPr>
            </a:pPr>
            <a:r>
              <a:rPr lang="es-ES" sz="1600" b="1" i="0" u="none" strike="noStrike" baseline="0" dirty="0">
                <a:effectLst/>
              </a:rPr>
              <a:t>Años que se dedica a la actividad ganadera</a:t>
            </a:r>
            <a:endParaRPr lang="es-EC" sz="1600" b="1" dirty="0"/>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dk1"/>
              </a:solidFill>
              <a:latin typeface="Times New Roman" panose="02020603050405020304" pitchFamily="18" charset="0"/>
              <a:ea typeface="+mn-ea"/>
              <a:cs typeface="Times New Roman" panose="02020603050405020304" pitchFamily="18" charset="0"/>
            </a:defRPr>
          </a:pPr>
          <a:endParaRPr lang="es-E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ndard"/>
        <c:varyColors val="0"/>
        <c:ser>
          <c:idx val="0"/>
          <c:order val="0"/>
          <c:spPr>
            <a:solidFill>
              <a:schemeClr val="accent1"/>
            </a:solidFill>
            <a:ln>
              <a:noFill/>
            </a:ln>
            <a:effectLst/>
            <a:sp3d/>
          </c:spPr>
          <c:invertIfNegative val="0"/>
          <c:dLbls>
            <c:delete val="1"/>
          </c:dLbls>
          <c:cat>
            <c:strRef>
              <c:f>Hoja10!$A$126:$A$130</c:f>
              <c:strCache>
                <c:ptCount val="5"/>
                <c:pt idx="0">
                  <c:v> 1 a 5 años </c:v>
                </c:pt>
                <c:pt idx="1">
                  <c:v>6 a 10 años  </c:v>
                </c:pt>
                <c:pt idx="2">
                  <c:v>11 a 15 años  </c:v>
                </c:pt>
                <c:pt idx="3">
                  <c:v>16 a 20 años  </c:v>
                </c:pt>
                <c:pt idx="4">
                  <c:v>21 en adelante </c:v>
                </c:pt>
              </c:strCache>
            </c:strRef>
          </c:cat>
          <c:val>
            <c:numRef>
              <c:f>Hoja10!$B$126:$B$130</c:f>
              <c:numCache>
                <c:formatCode>General</c:formatCode>
                <c:ptCount val="5"/>
                <c:pt idx="0">
                  <c:v>37</c:v>
                </c:pt>
                <c:pt idx="1">
                  <c:v>89</c:v>
                </c:pt>
                <c:pt idx="2">
                  <c:v>125</c:v>
                </c:pt>
                <c:pt idx="3">
                  <c:v>102</c:v>
                </c:pt>
                <c:pt idx="4">
                  <c:v>13</c:v>
                </c:pt>
              </c:numCache>
            </c:numRef>
          </c:val>
          <c:extLst xmlns:c16r2="http://schemas.microsoft.com/office/drawing/2015/06/chart">
            <c:ext xmlns:c16="http://schemas.microsoft.com/office/drawing/2014/chart" uri="{C3380CC4-5D6E-409C-BE32-E72D297353CC}">
              <c16:uniqueId val="{00000000-9F38-486C-91A3-C8CA746F9BBF}"/>
            </c:ext>
          </c:extLst>
        </c:ser>
        <c:ser>
          <c:idx val="1"/>
          <c:order val="1"/>
          <c:spPr>
            <a:solidFill>
              <a:schemeClr val="accent2"/>
            </a:solidFill>
            <a:ln>
              <a:noFill/>
            </a:ln>
            <a:effectLst/>
            <a:sp3d/>
          </c:spPr>
          <c:invertIfNegative val="0"/>
          <c:dLbls>
            <c:dLbl>
              <c:idx val="0"/>
              <c:layout>
                <c:manualLayout>
                  <c:x val="-2.2222222222222247E-2"/>
                  <c:y val="-3.2407407407407406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9F38-486C-91A3-C8CA746F9BBF}"/>
                </c:ext>
                <c:ext xmlns:c15="http://schemas.microsoft.com/office/drawing/2012/chart" uri="{CE6537A1-D6FC-4f65-9D91-7224C49458BB}"/>
              </c:extLst>
            </c:dLbl>
            <c:dLbl>
              <c:idx val="1"/>
              <c:layout>
                <c:manualLayout>
                  <c:x val="0"/>
                  <c:y val="-0.14351851851851857"/>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9F38-486C-91A3-C8CA746F9BBF}"/>
                </c:ext>
                <c:ext xmlns:c15="http://schemas.microsoft.com/office/drawing/2012/chart" uri="{CE6537A1-D6FC-4f65-9D91-7224C49458BB}"/>
              </c:extLst>
            </c:dLbl>
            <c:dLbl>
              <c:idx val="2"/>
              <c:layout>
                <c:manualLayout>
                  <c:x val="-5.5555555555555558E-3"/>
                  <c:y val="-0.22222222222222227"/>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9F38-486C-91A3-C8CA746F9BBF}"/>
                </c:ext>
                <c:ext xmlns:c15="http://schemas.microsoft.com/office/drawing/2012/chart" uri="{CE6537A1-D6FC-4f65-9D91-7224C49458BB}"/>
              </c:extLst>
            </c:dLbl>
            <c:dLbl>
              <c:idx val="3"/>
              <c:layout>
                <c:manualLayout>
                  <c:x val="8.3333333333333332E-3"/>
                  <c:y val="-0.15277777777777779"/>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9F38-486C-91A3-C8CA746F9BBF}"/>
                </c:ex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1000" b="0" i="0" u="none" strike="noStrike" kern="1200" baseline="0">
                    <a:solidFill>
                      <a:schemeClr val="dk1"/>
                    </a:solidFill>
                    <a:latin typeface="Times New Roman" panose="02020603050405020304" pitchFamily="18" charset="0"/>
                    <a:ea typeface="+mn-ea"/>
                    <a:cs typeface="Times New Roman" panose="02020603050405020304" pitchFamily="18" charset="0"/>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Hoja10!$A$126:$A$130</c:f>
              <c:strCache>
                <c:ptCount val="5"/>
                <c:pt idx="0">
                  <c:v> 1 a 5 años </c:v>
                </c:pt>
                <c:pt idx="1">
                  <c:v>6 a 10 años  </c:v>
                </c:pt>
                <c:pt idx="2">
                  <c:v>11 a 15 años  </c:v>
                </c:pt>
                <c:pt idx="3">
                  <c:v>16 a 20 años  </c:v>
                </c:pt>
                <c:pt idx="4">
                  <c:v>21 en adelante </c:v>
                </c:pt>
              </c:strCache>
            </c:strRef>
          </c:cat>
          <c:val>
            <c:numRef>
              <c:f>Hoja10!$C$126:$C$130</c:f>
              <c:numCache>
                <c:formatCode>0%</c:formatCode>
                <c:ptCount val="5"/>
                <c:pt idx="0">
                  <c:v>0.10109289617486338</c:v>
                </c:pt>
                <c:pt idx="1">
                  <c:v>0.24316939890710385</c:v>
                </c:pt>
                <c:pt idx="2">
                  <c:v>0.34153005464480879</c:v>
                </c:pt>
                <c:pt idx="3">
                  <c:v>0.27868852459016397</c:v>
                </c:pt>
                <c:pt idx="4">
                  <c:v>3.5519125683060107E-2</c:v>
                </c:pt>
              </c:numCache>
            </c:numRef>
          </c:val>
          <c:extLst xmlns:c16r2="http://schemas.microsoft.com/office/drawing/2015/06/chart">
            <c:ext xmlns:c16="http://schemas.microsoft.com/office/drawing/2014/chart" uri="{C3380CC4-5D6E-409C-BE32-E72D297353CC}">
              <c16:uniqueId val="{00000005-9F38-486C-91A3-C8CA746F9BBF}"/>
            </c:ext>
          </c:extLst>
        </c:ser>
        <c:dLbls>
          <c:showLegendKey val="0"/>
          <c:showVal val="1"/>
          <c:showCatName val="0"/>
          <c:showSerName val="0"/>
          <c:showPercent val="0"/>
          <c:showBubbleSize val="0"/>
        </c:dLbls>
        <c:gapWidth val="150"/>
        <c:shape val="box"/>
        <c:axId val="138869384"/>
        <c:axId val="138713272"/>
        <c:axId val="138440504"/>
      </c:bar3DChart>
      <c:catAx>
        <c:axId val="13886938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dk1"/>
                </a:solidFill>
                <a:latin typeface="Times New Roman" panose="02020603050405020304" pitchFamily="18" charset="0"/>
                <a:ea typeface="+mn-ea"/>
                <a:cs typeface="Times New Roman" panose="02020603050405020304" pitchFamily="18" charset="0"/>
              </a:defRPr>
            </a:pPr>
            <a:endParaRPr lang="es-ES"/>
          </a:p>
        </c:txPr>
        <c:crossAx val="138713272"/>
        <c:crosses val="autoZero"/>
        <c:auto val="1"/>
        <c:lblAlgn val="ctr"/>
        <c:lblOffset val="100"/>
        <c:noMultiLvlLbl val="0"/>
      </c:catAx>
      <c:valAx>
        <c:axId val="138713272"/>
        <c:scaling>
          <c:orientation val="minMax"/>
        </c:scaling>
        <c:delete val="0"/>
        <c:axPos val="l"/>
        <c:majorGridlines>
          <c:spPr>
            <a:ln w="6350" cap="flat" cmpd="sng" algn="ctr">
              <a:solidFill>
                <a:schemeClr val="accent6"/>
              </a:solidFill>
              <a:prstDash val="solid"/>
              <a:miter lim="800000"/>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dk1"/>
                </a:solidFill>
                <a:latin typeface="Times New Roman" panose="02020603050405020304" pitchFamily="18" charset="0"/>
                <a:ea typeface="+mn-ea"/>
                <a:cs typeface="Times New Roman" panose="02020603050405020304" pitchFamily="18" charset="0"/>
              </a:defRPr>
            </a:pPr>
            <a:endParaRPr lang="es-ES"/>
          </a:p>
        </c:txPr>
        <c:crossAx val="138869384"/>
        <c:crosses val="autoZero"/>
        <c:crossBetween val="between"/>
      </c:valAx>
      <c:serAx>
        <c:axId val="138440504"/>
        <c:scaling>
          <c:orientation val="minMax"/>
        </c:scaling>
        <c:delete val="0"/>
        <c:axPos val="b"/>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dk1"/>
                </a:solidFill>
                <a:latin typeface="Times New Roman" panose="02020603050405020304" pitchFamily="18" charset="0"/>
                <a:ea typeface="+mn-ea"/>
                <a:cs typeface="Times New Roman" panose="02020603050405020304" pitchFamily="18" charset="0"/>
              </a:defRPr>
            </a:pPr>
            <a:endParaRPr lang="es-ES"/>
          </a:p>
        </c:txPr>
        <c:crossAx val="138713272"/>
        <c:crosses val="autoZero"/>
      </c:ser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000" b="0" i="0" u="none" strike="noStrike" kern="1200" baseline="0">
                <a:solidFill>
                  <a:schemeClr val="dk1"/>
                </a:solidFill>
                <a:latin typeface="Times New Roman" panose="02020603050405020304" pitchFamily="18" charset="0"/>
                <a:ea typeface="+mn-ea"/>
                <a:cs typeface="Times New Roman" panose="02020603050405020304" pitchFamily="18" charset="0"/>
              </a:defRPr>
            </a:pPr>
            <a:endParaRPr lang="es-ES"/>
          </a:p>
        </c:txPr>
      </c:dTable>
      <c:spPr>
        <a:noFill/>
        <a:ln>
          <a:noFill/>
        </a:ln>
        <a:effectLst/>
      </c:spPr>
    </c:plotArea>
    <c:plotVisOnly val="1"/>
    <c:dispBlanksAs val="gap"/>
    <c:showDLblsOverMax val="0"/>
  </c:chart>
  <c:spPr>
    <a:noFill/>
    <a:ln w="12700" cap="flat" cmpd="sng" algn="ctr">
      <a:noFill/>
      <a:prstDash val="solid"/>
      <a:miter lim="800000"/>
    </a:ln>
    <a:effectLst/>
  </c:spPr>
  <c:txPr>
    <a:bodyPr/>
    <a:lstStyle/>
    <a:p>
      <a:pPr>
        <a:defRPr sz="1000">
          <a:solidFill>
            <a:schemeClr val="dk1"/>
          </a:solidFill>
          <a:latin typeface="Times New Roman" panose="02020603050405020304" pitchFamily="18" charset="0"/>
          <a:ea typeface="+mn-ea"/>
          <a:cs typeface="Times New Roman" panose="02020603050405020304" pitchFamily="18" charset="0"/>
        </a:defRPr>
      </a:pPr>
      <a:endParaRPr lang="es-E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dk1"/>
                </a:solidFill>
                <a:latin typeface="+mn-lt"/>
                <a:ea typeface="+mn-ea"/>
                <a:cs typeface="+mn-cs"/>
              </a:defRPr>
            </a:pPr>
            <a:r>
              <a:rPr lang="es-ES" sz="1600" b="1" i="0" u="none" strike="noStrike" baseline="0" dirty="0">
                <a:effectLst/>
              </a:rPr>
              <a:t>Tipo de productor ganadero</a:t>
            </a:r>
            <a:endParaRPr lang="es-EC" sz="1600" b="1"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dk1"/>
              </a:solidFill>
              <a:latin typeface="+mn-lt"/>
              <a:ea typeface="+mn-ea"/>
              <a:cs typeface="+mn-cs"/>
            </a:defRPr>
          </a:pPr>
          <a:endParaRPr lang="es-ES"/>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ndard"/>
        <c:varyColors val="0"/>
        <c:ser>
          <c:idx val="0"/>
          <c:order val="0"/>
          <c:spPr>
            <a:solidFill>
              <a:schemeClr val="accent1"/>
            </a:solidFill>
            <a:ln>
              <a:noFill/>
            </a:ln>
            <a:effectLst/>
            <a:sp3d/>
          </c:spPr>
          <c:invertIfNegative val="0"/>
          <c:dPt>
            <c:idx val="0"/>
            <c:invertIfNegative val="0"/>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xmlns:c16r2="http://schemas.microsoft.com/office/drawing/2015/06/chart">
              <c:ext xmlns:c16="http://schemas.microsoft.com/office/drawing/2014/chart" uri="{C3380CC4-5D6E-409C-BE32-E72D297353CC}">
                <c16:uniqueId val="{00000001-B480-4BC0-BAA3-B1FCA4B0CB9C}"/>
              </c:ext>
            </c:extLst>
          </c:dPt>
          <c:dPt>
            <c:idx val="1"/>
            <c:invertIfNegative val="0"/>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xmlns:c16r2="http://schemas.microsoft.com/office/drawing/2015/06/chart">
              <c:ext xmlns:c16="http://schemas.microsoft.com/office/drawing/2014/chart" uri="{C3380CC4-5D6E-409C-BE32-E72D297353CC}">
                <c16:uniqueId val="{00000003-B480-4BC0-BAA3-B1FCA4B0CB9C}"/>
              </c:ext>
            </c:extLst>
          </c:dPt>
          <c:dPt>
            <c:idx val="2"/>
            <c:invertIfNegative val="0"/>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extLst xmlns:c16r2="http://schemas.microsoft.com/office/drawing/2015/06/chart">
              <c:ext xmlns:c16="http://schemas.microsoft.com/office/drawing/2014/chart" uri="{C3380CC4-5D6E-409C-BE32-E72D297353CC}">
                <c16:uniqueId val="{00000005-B480-4BC0-BAA3-B1FCA4B0CB9C}"/>
              </c:ext>
            </c:extLst>
          </c:dPt>
          <c:dLbls>
            <c:delete val="1"/>
          </c:dLbls>
          <c:cat>
            <c:strRef>
              <c:f>Hoja11!$A$10:$A$12</c:f>
              <c:strCache>
                <c:ptCount val="3"/>
                <c:pt idx="0">
                  <c:v>Pequeño productor  ($1 a  $500)      </c:v>
                </c:pt>
                <c:pt idx="1">
                  <c:v>Mediano productor ($501 a $2000)</c:v>
                </c:pt>
                <c:pt idx="2">
                  <c:v>Grande productor ($2001 en adelante)</c:v>
                </c:pt>
              </c:strCache>
            </c:strRef>
          </c:cat>
          <c:val>
            <c:numRef>
              <c:f>Hoja11!$B$10:$B$12</c:f>
              <c:numCache>
                <c:formatCode>General</c:formatCode>
                <c:ptCount val="3"/>
                <c:pt idx="0">
                  <c:v>275</c:v>
                </c:pt>
                <c:pt idx="1">
                  <c:v>84</c:v>
                </c:pt>
                <c:pt idx="2">
                  <c:v>7</c:v>
                </c:pt>
              </c:numCache>
            </c:numRef>
          </c:val>
          <c:extLst xmlns:c16r2="http://schemas.microsoft.com/office/drawing/2015/06/chart">
            <c:ext xmlns:c16="http://schemas.microsoft.com/office/drawing/2014/chart" uri="{C3380CC4-5D6E-409C-BE32-E72D297353CC}">
              <c16:uniqueId val="{00000006-B480-4BC0-BAA3-B1FCA4B0CB9C}"/>
            </c:ext>
          </c:extLst>
        </c:ser>
        <c:ser>
          <c:idx val="1"/>
          <c:order val="1"/>
          <c:spPr>
            <a:solidFill>
              <a:schemeClr val="accent2"/>
            </a:solidFill>
            <a:ln>
              <a:noFill/>
            </a:ln>
            <a:effectLs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solidFill>
                    <a:latin typeface="+mn-lt"/>
                    <a:ea typeface="+mn-ea"/>
                    <a:cs typeface="+mn-cs"/>
                  </a:defRPr>
                </a:pPr>
                <a:endParaRPr lang="es-E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Hoja11!$A$10:$A$12</c:f>
              <c:strCache>
                <c:ptCount val="3"/>
                <c:pt idx="0">
                  <c:v>Pequeño productor  ($1 a  $500)      </c:v>
                </c:pt>
                <c:pt idx="1">
                  <c:v>Mediano productor ($501 a $2000)</c:v>
                </c:pt>
                <c:pt idx="2">
                  <c:v>Grande productor ($2001 en adelante)</c:v>
                </c:pt>
              </c:strCache>
            </c:strRef>
          </c:cat>
          <c:val>
            <c:numRef>
              <c:f>Hoja11!$C$10:$C$12</c:f>
              <c:numCache>
                <c:formatCode>0%</c:formatCode>
                <c:ptCount val="3"/>
                <c:pt idx="0">
                  <c:v>0.75136612021857929</c:v>
                </c:pt>
                <c:pt idx="1">
                  <c:v>0.22950819672131145</c:v>
                </c:pt>
                <c:pt idx="2">
                  <c:v>1.912568306010929E-2</c:v>
                </c:pt>
              </c:numCache>
            </c:numRef>
          </c:val>
          <c:extLst xmlns:c16r2="http://schemas.microsoft.com/office/drawing/2015/06/chart">
            <c:ext xmlns:c16="http://schemas.microsoft.com/office/drawing/2014/chart" uri="{C3380CC4-5D6E-409C-BE32-E72D297353CC}">
              <c16:uniqueId val="{00000007-B480-4BC0-BAA3-B1FCA4B0CB9C}"/>
            </c:ext>
          </c:extLst>
        </c:ser>
        <c:dLbls>
          <c:showLegendKey val="0"/>
          <c:showVal val="1"/>
          <c:showCatName val="0"/>
          <c:showSerName val="0"/>
          <c:showPercent val="0"/>
          <c:showBubbleSize val="0"/>
        </c:dLbls>
        <c:gapWidth val="150"/>
        <c:shape val="box"/>
        <c:axId val="138713664"/>
        <c:axId val="138714448"/>
        <c:axId val="138439232"/>
      </c:bar3DChart>
      <c:catAx>
        <c:axId val="13871366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ES"/>
          </a:p>
        </c:txPr>
        <c:crossAx val="138714448"/>
        <c:crosses val="autoZero"/>
        <c:auto val="1"/>
        <c:lblAlgn val="ctr"/>
        <c:lblOffset val="100"/>
        <c:noMultiLvlLbl val="0"/>
      </c:catAx>
      <c:valAx>
        <c:axId val="138714448"/>
        <c:scaling>
          <c:orientation val="minMax"/>
        </c:scaling>
        <c:delete val="0"/>
        <c:axPos val="l"/>
        <c:majorGridlines>
          <c:spPr>
            <a:ln w="6350" cap="flat" cmpd="sng" algn="ctr">
              <a:solidFill>
                <a:schemeClr val="accent2"/>
              </a:solidFill>
              <a:prstDash val="solid"/>
              <a:miter lim="800000"/>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s-ES"/>
          </a:p>
        </c:txPr>
        <c:crossAx val="138713664"/>
        <c:crosses val="autoZero"/>
        <c:crossBetween val="between"/>
      </c:valAx>
      <c:serAx>
        <c:axId val="138439232"/>
        <c:scaling>
          <c:orientation val="minMax"/>
        </c:scaling>
        <c:delete val="1"/>
        <c:axPos val="b"/>
        <c:majorTickMark val="none"/>
        <c:minorTickMark val="none"/>
        <c:tickLblPos val="nextTo"/>
        <c:crossAx val="138714448"/>
        <c:crosses val="autoZero"/>
      </c:ser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dk1"/>
                </a:solidFill>
                <a:latin typeface="Times New Roman" panose="02020603050405020304" pitchFamily="18" charset="0"/>
                <a:ea typeface="+mn-ea"/>
                <a:cs typeface="Times New Roman" panose="02020603050405020304" pitchFamily="18" charset="0"/>
              </a:defRPr>
            </a:pPr>
            <a:endParaRPr lang="es-ES"/>
          </a:p>
        </c:txPr>
      </c:dTable>
      <c:spPr>
        <a:noFill/>
        <a:ln>
          <a:noFill/>
        </a:ln>
        <a:effectLst/>
      </c:spPr>
    </c:plotArea>
    <c:plotVisOnly val="1"/>
    <c:dispBlanksAs val="gap"/>
    <c:showDLblsOverMax val="0"/>
  </c:chart>
  <c:spPr>
    <a:noFill/>
    <a:ln w="12700" cap="flat" cmpd="sng" algn="ctr">
      <a:noFill/>
      <a:prstDash val="solid"/>
      <a:miter lim="800000"/>
    </a:ln>
    <a:effectLst/>
  </c:spPr>
  <c:txPr>
    <a:bodyPr/>
    <a:lstStyle/>
    <a:p>
      <a:pPr>
        <a:defRPr>
          <a:solidFill>
            <a:schemeClr val="dk1"/>
          </a:solidFill>
          <a:latin typeface="+mn-lt"/>
          <a:ea typeface="+mn-ea"/>
          <a:cs typeface="+mn-cs"/>
        </a:defRPr>
      </a:pPr>
      <a:endParaRPr lang="es-E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dk1"/>
                </a:solidFill>
                <a:latin typeface="Times New Roman" panose="02020603050405020304" pitchFamily="18" charset="0"/>
                <a:ea typeface="+mn-ea"/>
                <a:cs typeface="Times New Roman" panose="02020603050405020304" pitchFamily="18" charset="0"/>
              </a:defRPr>
            </a:pPr>
            <a:r>
              <a:rPr lang="es-ES" sz="1400" b="1" dirty="0" smtClean="0"/>
              <a:t>¿Ha que actividad ganadera se </a:t>
            </a:r>
            <a:r>
              <a:rPr lang="es-ES" sz="1400" b="1" smtClean="0"/>
              <a:t>dedica usted?</a:t>
            </a:r>
            <a:endParaRPr lang="es-ES" sz="1400" b="1" dirty="0"/>
          </a:p>
        </c:rich>
      </c:tx>
      <c:layout>
        <c:manualLayout>
          <c:xMode val="edge"/>
          <c:yMode val="edge"/>
          <c:x val="4.1652346367898233E-2"/>
          <c:y val="3.6529680365296802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dk1"/>
              </a:solidFill>
              <a:latin typeface="Times New Roman" panose="02020603050405020304" pitchFamily="18" charset="0"/>
              <a:ea typeface="+mn-ea"/>
              <a:cs typeface="Times New Roman" panose="02020603050405020304" pitchFamily="18" charset="0"/>
            </a:defRPr>
          </a:pPr>
          <a:endParaRPr lang="es-ES"/>
        </a:p>
      </c:txPr>
    </c:title>
    <c:autoTitleDeleted val="0"/>
    <c:plotArea>
      <c:layout/>
      <c:barChart>
        <c:barDir val="col"/>
        <c:grouping val="clustered"/>
        <c:varyColors val="0"/>
        <c:ser>
          <c:idx val="0"/>
          <c:order val="0"/>
          <c:tx>
            <c:strRef>
              <c:f>Hoja11!$A$27</c:f>
              <c:strCache>
                <c:ptCount val="1"/>
                <c:pt idx="0">
                  <c:v>1. Cría de ganado bovino y búfalos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Times New Roman" panose="02020603050405020304" pitchFamily="18" charset="0"/>
                    <a:ea typeface="+mn-ea"/>
                    <a:cs typeface="Times New Roman" panose="02020603050405020304" pitchFamily="18" charset="0"/>
                  </a:defRPr>
                </a:pPr>
                <a:endParaRPr lang="es-E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Hoja11!$C$27</c:f>
              <c:numCache>
                <c:formatCode>0.00%</c:formatCode>
                <c:ptCount val="1"/>
                <c:pt idx="0">
                  <c:v>0.27777777777777779</c:v>
                </c:pt>
              </c:numCache>
            </c:numRef>
          </c:val>
          <c:extLst xmlns:c16r2="http://schemas.microsoft.com/office/drawing/2015/06/chart">
            <c:ext xmlns:c16="http://schemas.microsoft.com/office/drawing/2014/chart" uri="{C3380CC4-5D6E-409C-BE32-E72D297353CC}">
              <c16:uniqueId val="{00000000-02B9-4483-970B-E6DFE27D9800}"/>
            </c:ext>
          </c:extLst>
        </c:ser>
        <c:ser>
          <c:idx val="1"/>
          <c:order val="1"/>
          <c:tx>
            <c:strRef>
              <c:f>Hoja11!$A$28</c:f>
              <c:strCache>
                <c:ptCount val="1"/>
                <c:pt idx="0">
                  <c:v>2. Cría de caballos y otros equinos</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Times New Roman" panose="02020603050405020304" pitchFamily="18" charset="0"/>
                    <a:ea typeface="+mn-ea"/>
                    <a:cs typeface="Times New Roman" panose="02020603050405020304" pitchFamily="18" charset="0"/>
                  </a:defRPr>
                </a:pPr>
                <a:endParaRPr lang="es-E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Hoja11!$C$28</c:f>
              <c:numCache>
                <c:formatCode>0.00%</c:formatCode>
                <c:ptCount val="1"/>
                <c:pt idx="0">
                  <c:v>7.716049382716049E-2</c:v>
                </c:pt>
              </c:numCache>
            </c:numRef>
          </c:val>
          <c:extLst xmlns:c16r2="http://schemas.microsoft.com/office/drawing/2015/06/chart">
            <c:ext xmlns:c16="http://schemas.microsoft.com/office/drawing/2014/chart" uri="{C3380CC4-5D6E-409C-BE32-E72D297353CC}">
              <c16:uniqueId val="{00000001-02B9-4483-970B-E6DFE27D9800}"/>
            </c:ext>
          </c:extLst>
        </c:ser>
        <c:ser>
          <c:idx val="2"/>
          <c:order val="2"/>
          <c:tx>
            <c:strRef>
              <c:f>Hoja11!$A$29</c:f>
              <c:strCache>
                <c:ptCount val="1"/>
                <c:pt idx="0">
                  <c:v>3. Cría de camellos y otros camélidos</c:v>
                </c:pt>
              </c:strCache>
            </c:strRef>
          </c:tx>
          <c:spPr>
            <a:solidFill>
              <a:schemeClr val="accent3"/>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Times New Roman" panose="02020603050405020304" pitchFamily="18" charset="0"/>
                    <a:ea typeface="+mn-ea"/>
                    <a:cs typeface="Times New Roman" panose="02020603050405020304" pitchFamily="18" charset="0"/>
                  </a:defRPr>
                </a:pPr>
                <a:endParaRPr lang="es-E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Hoja11!$C$29</c:f>
              <c:numCache>
                <c:formatCode>0.00%</c:formatCode>
                <c:ptCount val="1"/>
                <c:pt idx="0">
                  <c:v>5.246913580246914E-2</c:v>
                </c:pt>
              </c:numCache>
            </c:numRef>
          </c:val>
          <c:extLst xmlns:c16r2="http://schemas.microsoft.com/office/drawing/2015/06/chart">
            <c:ext xmlns:c16="http://schemas.microsoft.com/office/drawing/2014/chart" uri="{C3380CC4-5D6E-409C-BE32-E72D297353CC}">
              <c16:uniqueId val="{00000002-02B9-4483-970B-E6DFE27D9800}"/>
            </c:ext>
          </c:extLst>
        </c:ser>
        <c:ser>
          <c:idx val="3"/>
          <c:order val="3"/>
          <c:tx>
            <c:strRef>
              <c:f>Hoja11!$A$30</c:f>
              <c:strCache>
                <c:ptCount val="1"/>
                <c:pt idx="0">
                  <c:v>4. Cría de ovejas y cabras</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Times New Roman" panose="02020603050405020304" pitchFamily="18" charset="0"/>
                    <a:ea typeface="+mn-ea"/>
                    <a:cs typeface="Times New Roman" panose="02020603050405020304" pitchFamily="18" charset="0"/>
                  </a:defRPr>
                </a:pPr>
                <a:endParaRPr lang="es-E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Hoja11!$C$30</c:f>
              <c:numCache>
                <c:formatCode>0.00%</c:formatCode>
                <c:ptCount val="1"/>
                <c:pt idx="0">
                  <c:v>7.0987654320987664E-2</c:v>
                </c:pt>
              </c:numCache>
            </c:numRef>
          </c:val>
          <c:extLst xmlns:c16r2="http://schemas.microsoft.com/office/drawing/2015/06/chart">
            <c:ext xmlns:c16="http://schemas.microsoft.com/office/drawing/2014/chart" uri="{C3380CC4-5D6E-409C-BE32-E72D297353CC}">
              <c16:uniqueId val="{00000003-02B9-4483-970B-E6DFE27D9800}"/>
            </c:ext>
          </c:extLst>
        </c:ser>
        <c:ser>
          <c:idx val="4"/>
          <c:order val="4"/>
          <c:tx>
            <c:strRef>
              <c:f>Hoja11!$A$31</c:f>
              <c:strCache>
                <c:ptCount val="1"/>
                <c:pt idx="0">
                  <c:v>5. Cría de cerdos</c:v>
                </c:pt>
              </c:strCache>
            </c:strRef>
          </c:tx>
          <c:spPr>
            <a:solidFill>
              <a:schemeClr val="accent5"/>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Times New Roman" panose="02020603050405020304" pitchFamily="18" charset="0"/>
                    <a:ea typeface="+mn-ea"/>
                    <a:cs typeface="Times New Roman" panose="02020603050405020304" pitchFamily="18" charset="0"/>
                  </a:defRPr>
                </a:pPr>
                <a:endParaRPr lang="es-E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Hoja11!$C$31</c:f>
              <c:numCache>
                <c:formatCode>0.00%</c:formatCode>
                <c:ptCount val="1"/>
                <c:pt idx="0">
                  <c:v>0.19135802469135804</c:v>
                </c:pt>
              </c:numCache>
            </c:numRef>
          </c:val>
          <c:extLst xmlns:c16r2="http://schemas.microsoft.com/office/drawing/2015/06/chart">
            <c:ext xmlns:c16="http://schemas.microsoft.com/office/drawing/2014/chart" uri="{C3380CC4-5D6E-409C-BE32-E72D297353CC}">
              <c16:uniqueId val="{00000004-02B9-4483-970B-E6DFE27D9800}"/>
            </c:ext>
          </c:extLst>
        </c:ser>
        <c:ser>
          <c:idx val="5"/>
          <c:order val="5"/>
          <c:tx>
            <c:strRef>
              <c:f>Hoja11!$A$32</c:f>
              <c:strCache>
                <c:ptCount val="1"/>
                <c:pt idx="0">
                  <c:v>6. Cría de aves de corral</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Times New Roman" panose="02020603050405020304" pitchFamily="18" charset="0"/>
                    <a:ea typeface="+mn-ea"/>
                    <a:cs typeface="Times New Roman" panose="02020603050405020304" pitchFamily="18" charset="0"/>
                  </a:defRPr>
                </a:pPr>
                <a:endParaRPr lang="es-E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Hoja11!$C$32</c:f>
              <c:numCache>
                <c:formatCode>0.00%</c:formatCode>
                <c:ptCount val="1"/>
                <c:pt idx="0">
                  <c:v>0.16049382716049382</c:v>
                </c:pt>
              </c:numCache>
            </c:numRef>
          </c:val>
          <c:extLst xmlns:c16r2="http://schemas.microsoft.com/office/drawing/2015/06/chart">
            <c:ext xmlns:c16="http://schemas.microsoft.com/office/drawing/2014/chart" uri="{C3380CC4-5D6E-409C-BE32-E72D297353CC}">
              <c16:uniqueId val="{00000005-02B9-4483-970B-E6DFE27D9800}"/>
            </c:ext>
          </c:extLst>
        </c:ser>
        <c:ser>
          <c:idx val="6"/>
          <c:order val="6"/>
          <c:tx>
            <c:strRef>
              <c:f>Hoja11!$A$33</c:f>
              <c:strCache>
                <c:ptCount val="1"/>
                <c:pt idx="0">
                  <c:v>7. Cría de otros animales</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Times New Roman" panose="02020603050405020304" pitchFamily="18" charset="0"/>
                    <a:ea typeface="+mn-ea"/>
                    <a:cs typeface="Times New Roman" panose="02020603050405020304" pitchFamily="18" charset="0"/>
                  </a:defRPr>
                </a:pPr>
                <a:endParaRPr lang="es-E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Hoja11!$C$33</c:f>
              <c:numCache>
                <c:formatCode>0.00%</c:formatCode>
                <c:ptCount val="1"/>
                <c:pt idx="0">
                  <c:v>0.16975308641975309</c:v>
                </c:pt>
              </c:numCache>
            </c:numRef>
          </c:val>
          <c:extLst xmlns:c16r2="http://schemas.microsoft.com/office/drawing/2015/06/chart">
            <c:ext xmlns:c16="http://schemas.microsoft.com/office/drawing/2014/chart" uri="{C3380CC4-5D6E-409C-BE32-E72D297353CC}">
              <c16:uniqueId val="{00000006-02B9-4483-970B-E6DFE27D9800}"/>
            </c:ext>
          </c:extLst>
        </c:ser>
        <c:dLbls>
          <c:dLblPos val="outEnd"/>
          <c:showLegendKey val="0"/>
          <c:showVal val="1"/>
          <c:showCatName val="0"/>
          <c:showSerName val="0"/>
          <c:showPercent val="0"/>
          <c:showBubbleSize val="0"/>
        </c:dLbls>
        <c:gapWidth val="300"/>
        <c:axId val="138714056"/>
        <c:axId val="138708960"/>
      </c:barChart>
      <c:catAx>
        <c:axId val="138714056"/>
        <c:scaling>
          <c:orientation val="maxMin"/>
        </c:scaling>
        <c:delete val="1"/>
        <c:axPos val="b"/>
        <c:numFmt formatCode="General" sourceLinked="1"/>
        <c:majorTickMark val="none"/>
        <c:minorTickMark val="none"/>
        <c:tickLblPos val="low"/>
        <c:crossAx val="138708960"/>
        <c:crosses val="autoZero"/>
        <c:auto val="1"/>
        <c:lblAlgn val="ctr"/>
        <c:lblOffset val="100"/>
        <c:noMultiLvlLbl val="0"/>
      </c:catAx>
      <c:valAx>
        <c:axId val="138708960"/>
        <c:scaling>
          <c:orientation val="minMax"/>
        </c:scaling>
        <c:delete val="0"/>
        <c:axPos val="l"/>
        <c:majorGridlines>
          <c:spPr>
            <a:ln w="6350" cap="flat" cmpd="sng" algn="ctr">
              <a:solidFill>
                <a:schemeClr val="accent6"/>
              </a:solidFill>
              <a:prstDash val="solid"/>
              <a:miter lim="800000"/>
            </a:ln>
            <a:effectLst/>
          </c:spPr>
        </c:majorGridlines>
        <c:minorGridlines>
          <c:spPr>
            <a:ln w="9525" cap="flat" cmpd="sng" algn="ctr">
              <a:solidFill>
                <a:schemeClr val="tx1">
                  <a:lumMod val="5000"/>
                  <a:lumOff val="95000"/>
                </a:schemeClr>
              </a:solidFill>
              <a:round/>
            </a:ln>
            <a:effectLst/>
          </c:spPr>
        </c:minorGridlines>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dk1"/>
                </a:solidFill>
                <a:latin typeface="Times New Roman" panose="02020603050405020304" pitchFamily="18" charset="0"/>
                <a:ea typeface="+mn-ea"/>
                <a:cs typeface="Times New Roman" panose="02020603050405020304" pitchFamily="18" charset="0"/>
              </a:defRPr>
            </a:pPr>
            <a:endParaRPr lang="es-ES"/>
          </a:p>
        </c:txPr>
        <c:crossAx val="138714056"/>
        <c:crosses val="max"/>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Times New Roman" panose="02020603050405020304" pitchFamily="18" charset="0"/>
              <a:ea typeface="+mn-ea"/>
              <a:cs typeface="Times New Roman" panose="02020603050405020304" pitchFamily="18" charset="0"/>
            </a:defRPr>
          </a:pPr>
          <a:endParaRPr lang="es-ES"/>
        </a:p>
      </c:txPr>
    </c:legend>
    <c:plotVisOnly val="1"/>
    <c:dispBlanksAs val="gap"/>
    <c:showDLblsOverMax val="0"/>
  </c:chart>
  <c:spPr>
    <a:noFill/>
    <a:ln w="12700" cap="flat" cmpd="sng" algn="ctr">
      <a:noFill/>
      <a:prstDash val="solid"/>
      <a:miter lim="800000"/>
    </a:ln>
    <a:effectLst/>
  </c:spPr>
  <c:txPr>
    <a:bodyPr/>
    <a:lstStyle/>
    <a:p>
      <a:pPr>
        <a:defRPr>
          <a:solidFill>
            <a:schemeClr val="dk1"/>
          </a:solidFill>
          <a:latin typeface="Times New Roman" panose="02020603050405020304" pitchFamily="18" charset="0"/>
          <a:ea typeface="+mn-ea"/>
          <a:cs typeface="Times New Roman" panose="02020603050405020304" pitchFamily="18" charset="0"/>
        </a:defRPr>
      </a:pPr>
      <a:endParaRPr lang="es-E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r>
              <a:rPr lang="es-EC" sz="1400" b="1" i="0" u="none" strike="noStrike" baseline="0" dirty="0">
                <a:effectLst/>
              </a:rPr>
              <a:t>¿En la cría de ganado bovino que </a:t>
            </a:r>
            <a:r>
              <a:rPr lang="es-EC" sz="1400" b="1" i="0" u="none" strike="noStrike" baseline="0" dirty="0" err="1">
                <a:effectLst/>
              </a:rPr>
              <a:t>subactividades</a:t>
            </a:r>
            <a:r>
              <a:rPr lang="es-EC" sz="1400" b="1" i="0" u="none" strike="noStrike" baseline="0" dirty="0">
                <a:effectLst/>
              </a:rPr>
              <a:t> realiza?</a:t>
            </a:r>
            <a:endParaRPr lang="es-ES" sz="1400" dirty="0"/>
          </a:p>
        </c:rich>
      </c:tx>
      <c:overlay val="0"/>
      <c:spPr>
        <a:noFill/>
        <a:ln>
          <a:noFill/>
        </a:ln>
        <a:effectLst/>
      </c:spPr>
      <c:txPr>
        <a:bodyPr rot="0" spcFirstLastPara="1" vertOverflow="ellipsis" vert="horz" wrap="square" anchor="ctr" anchorCtr="1"/>
        <a:lstStyle/>
        <a:p>
          <a:pPr>
            <a:defRPr sz="1100" b="0" i="0" u="none" strike="noStrike" kern="1200" spc="0" baseline="0">
              <a:solidFill>
                <a:schemeClr val="tx1"/>
              </a:solidFill>
              <a:latin typeface="Times New Roman" panose="02020603050405020304" pitchFamily="18" charset="0"/>
              <a:ea typeface="+mn-ea"/>
              <a:cs typeface="Times New Roman" panose="02020603050405020304" pitchFamily="18" charset="0"/>
            </a:defRPr>
          </a:pPr>
          <a:endParaRPr lang="es-ES"/>
        </a:p>
      </c:txPr>
    </c:title>
    <c:autoTitleDeleted val="0"/>
    <c:plotArea>
      <c:layout/>
      <c:barChart>
        <c:barDir val="col"/>
        <c:grouping val="clustered"/>
        <c:varyColors val="0"/>
        <c:ser>
          <c:idx val="0"/>
          <c:order val="0"/>
          <c:tx>
            <c:strRef>
              <c:f>Hoja11!$A$71</c:f>
              <c:strCache>
                <c:ptCount val="1"/>
                <c:pt idx="0">
                  <c:v>1. Solo Cría y reproducción de ganado bovino y búfalos</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Hoja11!$C$71</c:f>
              <c:numCache>
                <c:formatCode>0.00%</c:formatCode>
                <c:ptCount val="1"/>
                <c:pt idx="0">
                  <c:v>7.6923076923076927E-2</c:v>
                </c:pt>
              </c:numCache>
            </c:numRef>
          </c:val>
          <c:extLst xmlns:c16r2="http://schemas.microsoft.com/office/drawing/2015/06/chart">
            <c:ext xmlns:c16="http://schemas.microsoft.com/office/drawing/2014/chart" uri="{C3380CC4-5D6E-409C-BE32-E72D297353CC}">
              <c16:uniqueId val="{00000000-904C-4055-9523-5A81D59C3E85}"/>
            </c:ext>
          </c:extLst>
        </c:ser>
        <c:ser>
          <c:idx val="1"/>
          <c:order val="1"/>
          <c:tx>
            <c:strRef>
              <c:f>Hoja11!$A$72</c:f>
              <c:strCache>
                <c:ptCount val="1"/>
                <c:pt idx="0">
                  <c:v>2. Solo Producción de leche cruda de vaca y de búfala</c:v>
                </c:pt>
              </c:strCache>
            </c:strRef>
          </c:tx>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Hoja11!$C$72</c:f>
              <c:numCache>
                <c:formatCode>0.00%</c:formatCode>
                <c:ptCount val="1"/>
                <c:pt idx="0">
                  <c:v>0.25641025641025644</c:v>
                </c:pt>
              </c:numCache>
            </c:numRef>
          </c:val>
          <c:extLst xmlns:c16r2="http://schemas.microsoft.com/office/drawing/2015/06/chart">
            <c:ext xmlns:c16="http://schemas.microsoft.com/office/drawing/2014/chart" uri="{C3380CC4-5D6E-409C-BE32-E72D297353CC}">
              <c16:uniqueId val="{00000001-904C-4055-9523-5A81D59C3E85}"/>
            </c:ext>
          </c:extLst>
        </c:ser>
        <c:ser>
          <c:idx val="2"/>
          <c:order val="2"/>
          <c:tx>
            <c:strRef>
              <c:f>Hoja11!$A$73</c:f>
              <c:strCache>
                <c:ptCount val="1"/>
                <c:pt idx="0">
                  <c:v>3. Producción de doble propósito  (leche y carne)</c:v>
                </c:pt>
              </c:strCache>
            </c:strRef>
          </c:tx>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Hoja11!$C$73</c:f>
              <c:numCache>
                <c:formatCode>0.00%</c:formatCode>
                <c:ptCount val="1"/>
                <c:pt idx="0">
                  <c:v>0.61538461538461542</c:v>
                </c:pt>
              </c:numCache>
            </c:numRef>
          </c:val>
          <c:extLst xmlns:c16r2="http://schemas.microsoft.com/office/drawing/2015/06/chart">
            <c:ext xmlns:c16="http://schemas.microsoft.com/office/drawing/2014/chart" uri="{C3380CC4-5D6E-409C-BE32-E72D297353CC}">
              <c16:uniqueId val="{00000002-904C-4055-9523-5A81D59C3E85}"/>
            </c:ext>
          </c:extLst>
        </c:ser>
        <c:ser>
          <c:idx val="3"/>
          <c:order val="3"/>
          <c:tx>
            <c:strRef>
              <c:f>Hoja11!$A$74</c:f>
              <c:strCache>
                <c:ptCount val="1"/>
                <c:pt idx="0">
                  <c:v>4. Producción de semen bovino</c:v>
                </c:pt>
              </c:strCache>
            </c:strRef>
          </c:tx>
          <c:spPr>
            <a:solidFill>
              <a:schemeClr val="accent4"/>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S"/>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Hoja11!$C$74</c:f>
              <c:numCache>
                <c:formatCode>0.00%</c:formatCode>
                <c:ptCount val="1"/>
                <c:pt idx="0">
                  <c:v>5.1282051282051287E-2</c:v>
                </c:pt>
              </c:numCache>
            </c:numRef>
          </c:val>
          <c:extLst xmlns:c16r2="http://schemas.microsoft.com/office/drawing/2015/06/chart">
            <c:ext xmlns:c16="http://schemas.microsoft.com/office/drawing/2014/chart" uri="{C3380CC4-5D6E-409C-BE32-E72D297353CC}">
              <c16:uniqueId val="{00000003-904C-4055-9523-5A81D59C3E85}"/>
            </c:ext>
          </c:extLst>
        </c:ser>
        <c:dLbls>
          <c:dLblPos val="outEnd"/>
          <c:showLegendKey val="0"/>
          <c:showVal val="1"/>
          <c:showCatName val="0"/>
          <c:showSerName val="0"/>
          <c:showPercent val="0"/>
          <c:showBubbleSize val="0"/>
        </c:dLbls>
        <c:gapWidth val="150"/>
        <c:axId val="138708568"/>
        <c:axId val="138709352"/>
      </c:barChart>
      <c:catAx>
        <c:axId val="138708568"/>
        <c:scaling>
          <c:orientation val="minMax"/>
        </c:scaling>
        <c:delete val="1"/>
        <c:axPos val="b"/>
        <c:numFmt formatCode="General" sourceLinked="1"/>
        <c:majorTickMark val="none"/>
        <c:minorTickMark val="none"/>
        <c:tickLblPos val="nextTo"/>
        <c:crossAx val="138709352"/>
        <c:crosses val="autoZero"/>
        <c:auto val="1"/>
        <c:lblAlgn val="ctr"/>
        <c:lblOffset val="100"/>
        <c:noMultiLvlLbl val="0"/>
      </c:catAx>
      <c:valAx>
        <c:axId val="138709352"/>
        <c:scaling>
          <c:orientation val="minMax"/>
        </c:scaling>
        <c:delete val="0"/>
        <c:axPos val="l"/>
        <c:majorGridlines>
          <c:spPr>
            <a:ln w="6350" cap="flat" cmpd="sng" algn="ctr">
              <a:solidFill>
                <a:schemeClr val="accent5"/>
              </a:solidFill>
              <a:prstDash val="solid"/>
              <a:miter lim="800000"/>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S"/>
          </a:p>
        </c:txPr>
        <c:crossAx val="138708568"/>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Times New Roman" panose="02020603050405020304" pitchFamily="18" charset="0"/>
              <a:ea typeface="+mn-ea"/>
              <a:cs typeface="Times New Roman" panose="02020603050405020304" pitchFamily="18" charset="0"/>
            </a:defRPr>
          </a:pPr>
          <a:endParaRPr lang="es-ES"/>
        </a:p>
      </c:txPr>
    </c:legend>
    <c:plotVisOnly val="1"/>
    <c:dispBlanksAs val="gap"/>
    <c:showDLblsOverMax val="0"/>
  </c:chart>
  <c:spPr>
    <a:noFill/>
    <a:ln w="9525" cap="flat" cmpd="sng" algn="ctr">
      <a:noFill/>
      <a:round/>
    </a:ln>
    <a:effectLst/>
  </c:spPr>
  <c:txPr>
    <a:bodyPr/>
    <a:lstStyle/>
    <a:p>
      <a:pPr>
        <a:defRPr>
          <a:solidFill>
            <a:schemeClr val="tx1"/>
          </a:solidFill>
          <a:latin typeface="Times New Roman" panose="02020603050405020304" pitchFamily="18" charset="0"/>
          <a:cs typeface="Times New Roman" panose="02020603050405020304" pitchFamily="18" charset="0"/>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347">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1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345">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15.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90">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96">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0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dk1"/>
    </cs:fontRef>
  </cs:wall>
</cs:chartStyle>
</file>

<file path=ppt/charts/style20.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61">
  <cs:axisTitle>
    <cs:lnRef idx="0"/>
    <cs:fillRef idx="0"/>
    <cs:effectRef idx="0"/>
    <cs:fontRef idx="minor">
      <a:schemeClr val="dk1">
        <a:lumMod val="65000"/>
        <a:lumOff val="35000"/>
      </a:schemeClr>
    </cs:fontRef>
    <cs:defRPr sz="900" kern="1200"/>
  </cs:axisTitle>
  <cs:categoryAxis>
    <cs:lnRef idx="0"/>
    <cs:fillRef idx="0"/>
    <cs:effectRef idx="0"/>
    <cs:fontRef idx="minor">
      <a:schemeClr val="dk1">
        <a:lumMod val="65000"/>
        <a:lumOff val="35000"/>
      </a:schemeClr>
    </cs:fontRef>
    <cs:defRPr sz="900" kern="1200"/>
  </cs:categoryAxis>
  <cs:chartArea>
    <cs:lnRef idx="0"/>
    <cs:fillRef idx="0"/>
    <cs:effectRef idx="0"/>
    <cs:fontRef idx="minor">
      <a:schemeClr val="dk1"/>
    </cs:fontRef>
    <cs:spPr>
      <a:pattFill prst="dkDnDiag">
        <a:fgClr>
          <a:schemeClr val="lt1">
            <a:lumMod val="95000"/>
          </a:schemeClr>
        </a:fgClr>
        <a:bgClr>
          <a:schemeClr val="lt1"/>
        </a:bgClr>
      </a:pattFill>
      <a:ln w="9525" cap="flat" cmpd="sng" algn="ctr">
        <a:solidFill>
          <a:schemeClr val="dk1">
            <a:lumMod val="15000"/>
            <a:lumOff val="85000"/>
          </a:schemeClr>
        </a:solidFill>
        <a:round/>
      </a:ln>
    </cs:spPr>
    <cs:defRPr sz="900" kern="1200"/>
  </cs:chartArea>
  <cs:dataLabel>
    <cs:lnRef idx="0"/>
    <cs:fillRef idx="0"/>
    <cs:effectRef idx="0"/>
    <cs:fontRef idx="minor">
      <a:schemeClr val="lt1"/>
    </cs:fontRef>
    <cs:defRPr sz="900" b="1" i="0" u="none" strike="noStrike" kern="1200" baseline="0"/>
  </cs:dataLabel>
  <cs:dataLabelCallout>
    <cs:lnRef idx="0"/>
    <cs:fillRef idx="0"/>
    <cs:effectRef idx="0"/>
    <cs:fontRef idx="minor">
      <a:schemeClr val="dk1">
        <a:lumMod val="65000"/>
        <a:lumOff val="35000"/>
      </a:schemeClr>
    </cs:fontRef>
    <cs:spPr>
      <a:solidFill>
        <a:schemeClr val="lt1">
          <a:alpha val="75000"/>
        </a:schemeClr>
      </a:solidFill>
      <a:ln w="9525">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317500" algn="ctr" rotWithShape="0">
          <a:prstClr val="black">
            <a:alpha val="25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20000"/>
          </a:prstClr>
        </a:outerShdw>
      </a:effectLst>
      <a:scene3d>
        <a:camera prst="orthographicFront"/>
        <a:lightRig rig="threePt" dir="t"/>
      </a:scene3d>
      <a:sp3d prstMaterial="matte"/>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noFill/>
      <a:ln w="9525" cap="flat" cmpd="sng" algn="ctr">
        <a:solidFill>
          <a:schemeClr val="dk1">
            <a:lumMod val="15000"/>
            <a:lumOff val="85000"/>
          </a:schemeClr>
        </a:solidFill>
        <a:round/>
      </a:ln>
    </cs:spPr>
    <cs:defRPr sz="900" kern="1200"/>
  </cs:dataTable>
  <cs:downBar>
    <cs:lnRef idx="0"/>
    <cs:fillRef idx="0"/>
    <cs:effectRef idx="0"/>
    <cs:fontRef idx="minor">
      <a:schemeClr val="dk1"/>
    </cs:fontRef>
    <cs:spPr>
      <a:solidFill>
        <a:schemeClr val="dk1">
          <a:lumMod val="75000"/>
          <a:lumOff val="25000"/>
        </a:schemeClr>
      </a:solidFill>
      <a:ln w="9525" cap="flat" cmpd="sng" algn="ctr">
        <a:solidFill>
          <a:schemeClr val="dk1">
            <a:lumMod val="65000"/>
            <a:lumOff val="35000"/>
          </a:schemeClr>
        </a:solidFill>
        <a:round/>
      </a:ln>
    </cs:spPr>
  </cs:downBar>
  <cs:dropLine>
    <cs:lnRef idx="0"/>
    <cs:fillRef idx="0"/>
    <cs:effectRef idx="0"/>
    <cs:fontRef idx="minor">
      <a:schemeClr val="dk1"/>
    </cs:fontRef>
    <cs:spPr>
      <a:ln w="9525" cap="flat" cmpd="sng" algn="ctr">
        <a:solidFill>
          <a:schemeClr val="dk1">
            <a:lumMod val="35000"/>
            <a:lumOff val="65000"/>
          </a:schemeClr>
        </a:solidFill>
        <a:round/>
      </a:ln>
    </cs:spPr>
  </cs:dropLine>
  <cs:errorBar>
    <cs:lnRef idx="0"/>
    <cs:fillRef idx="0"/>
    <cs:effectRef idx="0"/>
    <cs:fontRef idx="minor">
      <a:schemeClr val="dk1"/>
    </cs:fontRef>
    <cs:spPr>
      <a:ln w="9525" cap="flat" cmpd="sng" algn="ctr">
        <a:solidFill>
          <a:schemeClr val="dk1">
            <a:lumMod val="65000"/>
            <a:lumOff val="35000"/>
          </a:schemeClr>
        </a:solidFill>
        <a:round/>
      </a:ln>
    </cs:spPr>
  </cs:errorBar>
  <cs:floor>
    <cs:lnRef idx="0"/>
    <cs:fillRef idx="0"/>
    <cs:effectRef idx="0"/>
    <cs:fontRef idx="minor">
      <a:schemeClr val="dk1"/>
    </cs:fontRef>
    <cs:spPr>
      <a:noFill/>
      <a:ln>
        <a:noFill/>
      </a:ln>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cap="flat" cmpd="sng" algn="ctr">
        <a:solidFill>
          <a:schemeClr val="dk1">
            <a:lumMod val="50000"/>
            <a:lumOff val="50000"/>
          </a:schemeClr>
        </a:solidFill>
        <a:round/>
      </a:ln>
    </cs:spPr>
  </cs:hiLoLine>
  <cs:leaderLine>
    <cs:lnRef idx="0"/>
    <cs:fillRef idx="0"/>
    <cs:effectRef idx="0"/>
    <cs:fontRef idx="minor">
      <a:schemeClr val="dk1"/>
    </cs:fontRef>
    <cs:spPr>
      <a:ln w="9525" cap="flat" cmpd="sng" algn="ctr">
        <a:solidFill>
          <a:schemeClr val="dk1">
            <a:lumMod val="35000"/>
            <a:lumOff val="65000"/>
          </a:schemeClr>
        </a:solidFill>
        <a:round/>
      </a:ln>
    </cs:spPr>
  </cs:leaderLine>
  <cs:legend>
    <cs:lnRef idx="0"/>
    <cs:fillRef idx="0"/>
    <cs:effectRef idx="0"/>
    <cs:fontRef idx="minor">
      <a:schemeClr val="dk1">
        <a:lumMod val="65000"/>
        <a:lumOff val="35000"/>
      </a:schemeClr>
    </cs:fontRef>
    <cs:spPr>
      <a:solidFill>
        <a:schemeClr val="lt1">
          <a:alpha val="78000"/>
        </a:schemeClr>
      </a:solidFill>
    </cs:spPr>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dk1">
        <a:lumMod val="65000"/>
        <a:lumOff val="35000"/>
      </a:schemeClr>
    </cs:fontRef>
    <cs:defRPr sz="900" kern="1200"/>
  </cs:seriesAxis>
  <cs:seriesLine>
    <cs:lnRef idx="0"/>
    <cs:fillRef idx="0"/>
    <cs:effectRef idx="0"/>
    <cs:fontRef idx="minor">
      <a:schemeClr val="dk1"/>
    </cs:fontRef>
    <cs:spPr>
      <a:ln w="9525" cap="flat" cmpd="sng" algn="ctr">
        <a:solidFill>
          <a:schemeClr val="dk1">
            <a:lumMod val="35000"/>
            <a:lumOff val="65000"/>
          </a:schemeClr>
        </a:solidFill>
        <a:round/>
      </a:ln>
    </cs:spPr>
  </cs:seriesLine>
  <cs:title>
    <cs:lnRef idx="0"/>
    <cs:fillRef idx="0"/>
    <cs:effectRef idx="0"/>
    <cs:fontRef idx="minor">
      <a:schemeClr val="dk1">
        <a:lumMod val="65000"/>
        <a:lumOff val="35000"/>
      </a:schemeClr>
    </cs:fontRef>
    <cs:defRPr sz="1800" b="1" kern="120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solidFill>
      <a:ln w="9525" cap="flat" cmpd="sng" algn="ctr">
        <a:solidFill>
          <a:schemeClr val="dk1">
            <a:lumMod val="65000"/>
            <a:lumOff val="35000"/>
          </a:schemeClr>
        </a:solidFill>
        <a:round/>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 Id="rId4" Type="http://schemas.openxmlformats.org/officeDocument/2006/relationships/image" Target="../media/image44.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0F3A2E-BAA3-41BE-97A1-F0B4D442D4AA}" type="doc">
      <dgm:prSet loTypeId="urn:microsoft.com/office/officeart/2005/8/layout/hierarchy2" loCatId="hierarchy" qsTypeId="urn:microsoft.com/office/officeart/2005/8/quickstyle/3d3" qsCatId="3D" csTypeId="urn:microsoft.com/office/officeart/2005/8/colors/accent0_1" csCatId="mainScheme" phldr="1"/>
      <dgm:spPr/>
      <dgm:t>
        <a:bodyPr/>
        <a:lstStyle/>
        <a:p>
          <a:endParaRPr lang="es-EC"/>
        </a:p>
      </dgm:t>
    </dgm:pt>
    <dgm:pt modelId="{7AB6259C-7AE7-484A-B8EC-67F27935B800}">
      <dgm:prSet phldrT="[Texto]" custT="1"/>
      <dgm:spPr/>
      <dgm:t>
        <a:bodyPr/>
        <a:lstStyle/>
        <a:p>
          <a:pPr algn="ctr"/>
          <a:r>
            <a:rPr lang="es-EC" sz="1600" dirty="0">
              <a:latin typeface="Times New Roman" panose="02020603050405020304" pitchFamily="18" charset="0"/>
              <a:cs typeface="Times New Roman" panose="02020603050405020304" pitchFamily="18" charset="0"/>
            </a:rPr>
            <a:t>Crecimiento Económico</a:t>
          </a:r>
        </a:p>
      </dgm:t>
    </dgm:pt>
    <dgm:pt modelId="{1F167B14-528A-47B1-B697-FF93C1E9EC85}" type="parTrans" cxnId="{69A45B3A-33B5-4FD8-9906-4D5919309306}">
      <dgm:prSet/>
      <dgm:spPr/>
      <dgm:t>
        <a:bodyPr/>
        <a:lstStyle/>
        <a:p>
          <a:pPr algn="ctr"/>
          <a:endParaRPr lang="es-EC" sz="900">
            <a:latin typeface="Times New Roman" panose="02020603050405020304" pitchFamily="18" charset="0"/>
            <a:cs typeface="Times New Roman" panose="02020603050405020304" pitchFamily="18" charset="0"/>
          </a:endParaRPr>
        </a:p>
      </dgm:t>
    </dgm:pt>
    <dgm:pt modelId="{839198C4-7C49-4C30-BE5E-0E5E55C1B94A}" type="sibTrans" cxnId="{69A45B3A-33B5-4FD8-9906-4D5919309306}">
      <dgm:prSet/>
      <dgm:spPr/>
      <dgm:t>
        <a:bodyPr/>
        <a:lstStyle/>
        <a:p>
          <a:pPr algn="ctr"/>
          <a:endParaRPr lang="es-EC" sz="900">
            <a:latin typeface="Times New Roman" panose="02020603050405020304" pitchFamily="18" charset="0"/>
            <a:cs typeface="Times New Roman" panose="02020603050405020304" pitchFamily="18" charset="0"/>
          </a:endParaRPr>
        </a:p>
      </dgm:t>
    </dgm:pt>
    <dgm:pt modelId="{6876B93F-C0B8-40D0-87D4-92D9C130CA1F}">
      <dgm:prSet phldrT="[Texto]" custT="1"/>
      <dgm:spPr/>
      <dgm:t>
        <a:bodyPr/>
        <a:lstStyle/>
        <a:p>
          <a:pPr algn="ctr"/>
          <a:r>
            <a:rPr lang="es-EC" sz="1600" dirty="0">
              <a:latin typeface="Times New Roman" panose="02020603050405020304" pitchFamily="18" charset="0"/>
              <a:cs typeface="Times New Roman" panose="02020603050405020304" pitchFamily="18" charset="0"/>
            </a:rPr>
            <a:t>Aumento de la capacidad de producción de un país.</a:t>
          </a:r>
        </a:p>
      </dgm:t>
    </dgm:pt>
    <dgm:pt modelId="{FC694FFB-9AB5-44DC-9245-A7AB0F35C334}" type="parTrans" cxnId="{20B8B72C-201E-43AD-88F2-A8DED4561851}">
      <dgm:prSet custT="1"/>
      <dgm:spPr/>
      <dgm:t>
        <a:bodyPr/>
        <a:lstStyle/>
        <a:p>
          <a:pPr algn="ctr"/>
          <a:endParaRPr lang="es-EC" sz="900">
            <a:latin typeface="Times New Roman" panose="02020603050405020304" pitchFamily="18" charset="0"/>
            <a:cs typeface="Times New Roman" panose="02020603050405020304" pitchFamily="18" charset="0"/>
          </a:endParaRPr>
        </a:p>
      </dgm:t>
    </dgm:pt>
    <dgm:pt modelId="{C9061AE2-290F-48EF-9E60-2B31779CC21B}" type="sibTrans" cxnId="{20B8B72C-201E-43AD-88F2-A8DED4561851}">
      <dgm:prSet/>
      <dgm:spPr/>
      <dgm:t>
        <a:bodyPr/>
        <a:lstStyle/>
        <a:p>
          <a:pPr algn="ctr"/>
          <a:endParaRPr lang="es-EC" sz="900">
            <a:latin typeface="Times New Roman" panose="02020603050405020304" pitchFamily="18" charset="0"/>
            <a:cs typeface="Times New Roman" panose="02020603050405020304" pitchFamily="18" charset="0"/>
          </a:endParaRPr>
        </a:p>
      </dgm:t>
    </dgm:pt>
    <dgm:pt modelId="{A33D70EE-1396-4D6A-B5CD-0267975F5CC9}">
      <dgm:prSet phldrT="[Texto]" custT="1"/>
      <dgm:spPr/>
      <dgm:t>
        <a:bodyPr/>
        <a:lstStyle/>
        <a:p>
          <a:pPr algn="ctr"/>
          <a:r>
            <a:rPr lang="es-EC" sz="1600" dirty="0">
              <a:latin typeface="Times New Roman" panose="02020603050405020304" pitchFamily="18" charset="0"/>
              <a:cs typeface="Times New Roman" panose="02020603050405020304" pitchFamily="18" charset="0"/>
            </a:rPr>
            <a:t>*Incremento del PIB: Tasa Salarial Real.</a:t>
          </a:r>
        </a:p>
      </dgm:t>
    </dgm:pt>
    <dgm:pt modelId="{F55E3F1A-7974-4290-8299-39D477665E1C}" type="parTrans" cxnId="{512CBFA0-1F82-459F-80D0-1D6BE8B77ADF}">
      <dgm:prSet custT="1"/>
      <dgm:spPr/>
      <dgm:t>
        <a:bodyPr/>
        <a:lstStyle/>
        <a:p>
          <a:pPr algn="ctr"/>
          <a:endParaRPr lang="es-EC" sz="900">
            <a:latin typeface="Times New Roman" panose="02020603050405020304" pitchFamily="18" charset="0"/>
            <a:cs typeface="Times New Roman" panose="02020603050405020304" pitchFamily="18" charset="0"/>
          </a:endParaRPr>
        </a:p>
      </dgm:t>
    </dgm:pt>
    <dgm:pt modelId="{4B25276E-6FD7-41BC-B87B-DE35BA83F3D4}" type="sibTrans" cxnId="{512CBFA0-1F82-459F-80D0-1D6BE8B77ADF}">
      <dgm:prSet/>
      <dgm:spPr/>
      <dgm:t>
        <a:bodyPr/>
        <a:lstStyle/>
        <a:p>
          <a:pPr algn="ctr"/>
          <a:endParaRPr lang="es-EC" sz="900">
            <a:latin typeface="Times New Roman" panose="02020603050405020304" pitchFamily="18" charset="0"/>
            <a:cs typeface="Times New Roman" panose="02020603050405020304" pitchFamily="18" charset="0"/>
          </a:endParaRPr>
        </a:p>
      </dgm:t>
    </dgm:pt>
    <dgm:pt modelId="{732C7616-2709-4B70-AD31-85065E380130}">
      <dgm:prSet phldrT="[Texto]" custT="1"/>
      <dgm:spPr/>
      <dgm:t>
        <a:bodyPr/>
        <a:lstStyle/>
        <a:p>
          <a:pPr algn="ctr"/>
          <a:r>
            <a:rPr lang="es-EC" sz="1400" b="1" dirty="0">
              <a:latin typeface="Times New Roman" panose="02020603050405020304" pitchFamily="18" charset="0"/>
              <a:cs typeface="Times New Roman" panose="02020603050405020304" pitchFamily="18" charset="0"/>
            </a:rPr>
            <a:t>Beneficios</a:t>
          </a:r>
        </a:p>
      </dgm:t>
    </dgm:pt>
    <dgm:pt modelId="{884E0B6E-7535-4850-A829-FABDE9458C1F}" type="parTrans" cxnId="{965CDACD-E7B0-4DF5-AC3C-4FAEA135620A}">
      <dgm:prSet custT="1"/>
      <dgm:spPr/>
      <dgm:t>
        <a:bodyPr/>
        <a:lstStyle/>
        <a:p>
          <a:pPr algn="ctr"/>
          <a:endParaRPr lang="es-EC" sz="900">
            <a:latin typeface="Times New Roman" panose="02020603050405020304" pitchFamily="18" charset="0"/>
            <a:cs typeface="Times New Roman" panose="02020603050405020304" pitchFamily="18" charset="0"/>
          </a:endParaRPr>
        </a:p>
      </dgm:t>
    </dgm:pt>
    <dgm:pt modelId="{F8369D8D-1469-4E71-8595-D1014EEBFCB3}" type="sibTrans" cxnId="{965CDACD-E7B0-4DF5-AC3C-4FAEA135620A}">
      <dgm:prSet/>
      <dgm:spPr/>
      <dgm:t>
        <a:bodyPr/>
        <a:lstStyle/>
        <a:p>
          <a:pPr algn="ctr"/>
          <a:endParaRPr lang="es-EC" sz="900">
            <a:latin typeface="Times New Roman" panose="02020603050405020304" pitchFamily="18" charset="0"/>
            <a:cs typeface="Times New Roman" panose="02020603050405020304" pitchFamily="18" charset="0"/>
          </a:endParaRPr>
        </a:p>
      </dgm:t>
    </dgm:pt>
    <dgm:pt modelId="{97DA19B8-FC71-4025-9983-693B2E32CD7C}">
      <dgm:prSet phldrT="[Texto]" custT="1"/>
      <dgm:spPr/>
      <dgm:t>
        <a:bodyPr/>
        <a:lstStyle/>
        <a:p>
          <a:pPr algn="ctr"/>
          <a:r>
            <a:rPr lang="es-EC" sz="1600" b="1" dirty="0">
              <a:latin typeface="Times New Roman" panose="02020603050405020304" pitchFamily="18" charset="0"/>
              <a:cs typeface="Times New Roman" panose="02020603050405020304" pitchFamily="18" charset="0"/>
            </a:rPr>
            <a:t>Medición</a:t>
          </a:r>
        </a:p>
      </dgm:t>
    </dgm:pt>
    <dgm:pt modelId="{0687A77A-2336-45B4-9531-4EB26554C9BF}" type="parTrans" cxnId="{8E567971-86B7-4952-ACC5-4B5EC84154DC}">
      <dgm:prSet custT="1"/>
      <dgm:spPr/>
      <dgm:t>
        <a:bodyPr/>
        <a:lstStyle/>
        <a:p>
          <a:pPr algn="ctr"/>
          <a:endParaRPr lang="es-EC" sz="900">
            <a:latin typeface="Times New Roman" panose="02020603050405020304" pitchFamily="18" charset="0"/>
            <a:cs typeface="Times New Roman" panose="02020603050405020304" pitchFamily="18" charset="0"/>
          </a:endParaRPr>
        </a:p>
      </dgm:t>
    </dgm:pt>
    <dgm:pt modelId="{73B82931-7D1D-4055-BFEF-1F3B753BFCCB}" type="sibTrans" cxnId="{8E567971-86B7-4952-ACC5-4B5EC84154DC}">
      <dgm:prSet/>
      <dgm:spPr/>
      <dgm:t>
        <a:bodyPr/>
        <a:lstStyle/>
        <a:p>
          <a:pPr algn="ctr"/>
          <a:endParaRPr lang="es-EC" sz="900">
            <a:latin typeface="Times New Roman" panose="02020603050405020304" pitchFamily="18" charset="0"/>
            <a:cs typeface="Times New Roman" panose="02020603050405020304" pitchFamily="18" charset="0"/>
          </a:endParaRPr>
        </a:p>
      </dgm:t>
    </dgm:pt>
    <dgm:pt modelId="{146CF3DF-7A35-456B-AE00-4CE6A448076D}">
      <dgm:prSet phldrT="[Texto]" custT="1"/>
      <dgm:spPr/>
      <dgm:t>
        <a:bodyPr/>
        <a:lstStyle/>
        <a:p>
          <a:pPr algn="ctr"/>
          <a:r>
            <a:rPr lang="es-EC" sz="1600" dirty="0">
              <a:latin typeface="Times New Roman" panose="02020603050405020304" pitchFamily="18" charset="0"/>
              <a:cs typeface="Times New Roman" panose="02020603050405020304" pitchFamily="18" charset="0"/>
            </a:rPr>
            <a:t>*Mejor nivel de la vida de la sociedad  </a:t>
          </a:r>
        </a:p>
        <a:p>
          <a:pPr algn="ctr"/>
          <a:r>
            <a:rPr lang="es-EC" sz="1600" dirty="0">
              <a:latin typeface="Times New Roman" panose="02020603050405020304" pitchFamily="18" charset="0"/>
              <a:cs typeface="Times New Roman" panose="02020603050405020304" pitchFamily="18" charset="0"/>
            </a:rPr>
            <a:t>*Mejores bienes y servicios                   </a:t>
          </a:r>
        </a:p>
        <a:p>
          <a:pPr algn="ctr"/>
          <a:r>
            <a:rPr lang="es-EC" sz="1600" dirty="0">
              <a:latin typeface="Times New Roman" panose="02020603050405020304" pitchFamily="18" charset="0"/>
              <a:cs typeface="Times New Roman" panose="02020603050405020304" pitchFamily="18" charset="0"/>
            </a:rPr>
            <a:t>*</a:t>
          </a:r>
          <a:r>
            <a:rPr lang="es-EC" sz="1600" dirty="0" smtClean="0">
              <a:latin typeface="Times New Roman" panose="02020603050405020304" pitchFamily="18" charset="0"/>
              <a:cs typeface="Times New Roman" panose="02020603050405020304" pitchFamily="18" charset="0"/>
            </a:rPr>
            <a:t>Más </a:t>
          </a:r>
          <a:r>
            <a:rPr lang="es-EC" sz="1600" dirty="0">
              <a:latin typeface="Times New Roman" panose="02020603050405020304" pitchFamily="18" charset="0"/>
              <a:cs typeface="Times New Roman" panose="02020603050405020304" pitchFamily="18" charset="0"/>
            </a:rPr>
            <a:t>puestos de trabajo                     *Mejor distribución de la renta</a:t>
          </a:r>
        </a:p>
      </dgm:t>
    </dgm:pt>
    <dgm:pt modelId="{1C82EEE8-4CA7-4A82-8401-CA33AC0FFF13}" type="parTrans" cxnId="{1B6020F7-CBE5-48D0-946E-3C0087C5FF89}">
      <dgm:prSet custT="1"/>
      <dgm:spPr/>
      <dgm:t>
        <a:bodyPr/>
        <a:lstStyle/>
        <a:p>
          <a:pPr algn="ctr"/>
          <a:endParaRPr lang="es-EC" sz="900">
            <a:latin typeface="Times New Roman" panose="02020603050405020304" pitchFamily="18" charset="0"/>
            <a:cs typeface="Times New Roman" panose="02020603050405020304" pitchFamily="18" charset="0"/>
          </a:endParaRPr>
        </a:p>
      </dgm:t>
    </dgm:pt>
    <dgm:pt modelId="{BC41B4F9-F65E-4187-9780-BBFFE1396E15}" type="sibTrans" cxnId="{1B6020F7-CBE5-48D0-946E-3C0087C5FF89}">
      <dgm:prSet/>
      <dgm:spPr/>
      <dgm:t>
        <a:bodyPr/>
        <a:lstStyle/>
        <a:p>
          <a:pPr algn="ctr"/>
          <a:endParaRPr lang="es-EC" sz="900">
            <a:latin typeface="Times New Roman" panose="02020603050405020304" pitchFamily="18" charset="0"/>
            <a:cs typeface="Times New Roman" panose="02020603050405020304" pitchFamily="18" charset="0"/>
          </a:endParaRPr>
        </a:p>
      </dgm:t>
    </dgm:pt>
    <dgm:pt modelId="{8E5CFACB-E10A-49DF-B7BC-62E0BEFA9548}" type="pres">
      <dgm:prSet presAssocID="{480F3A2E-BAA3-41BE-97A1-F0B4D442D4AA}" presName="diagram" presStyleCnt="0">
        <dgm:presLayoutVars>
          <dgm:chPref val="1"/>
          <dgm:dir/>
          <dgm:animOne val="branch"/>
          <dgm:animLvl val="lvl"/>
          <dgm:resizeHandles val="exact"/>
        </dgm:presLayoutVars>
      </dgm:prSet>
      <dgm:spPr/>
      <dgm:t>
        <a:bodyPr/>
        <a:lstStyle/>
        <a:p>
          <a:endParaRPr lang="es-EC"/>
        </a:p>
      </dgm:t>
    </dgm:pt>
    <dgm:pt modelId="{6A6B2013-3AEB-4A30-9BFA-D068CDC53B88}" type="pres">
      <dgm:prSet presAssocID="{7AB6259C-7AE7-484A-B8EC-67F27935B800}" presName="root1" presStyleCnt="0"/>
      <dgm:spPr/>
    </dgm:pt>
    <dgm:pt modelId="{22A9238A-41A4-4DC0-8C2F-00E168A33359}" type="pres">
      <dgm:prSet presAssocID="{7AB6259C-7AE7-484A-B8EC-67F27935B800}" presName="LevelOneTextNode" presStyleLbl="node0" presStyleIdx="0" presStyleCnt="1" custScaleX="144253" custScaleY="147795">
        <dgm:presLayoutVars>
          <dgm:chPref val="3"/>
        </dgm:presLayoutVars>
      </dgm:prSet>
      <dgm:spPr/>
      <dgm:t>
        <a:bodyPr/>
        <a:lstStyle/>
        <a:p>
          <a:endParaRPr lang="es-EC"/>
        </a:p>
      </dgm:t>
    </dgm:pt>
    <dgm:pt modelId="{C55D0D48-FFBB-4E06-A45F-829928C67254}" type="pres">
      <dgm:prSet presAssocID="{7AB6259C-7AE7-484A-B8EC-67F27935B800}" presName="level2hierChild" presStyleCnt="0"/>
      <dgm:spPr/>
    </dgm:pt>
    <dgm:pt modelId="{16E4BF5A-D2A0-4B50-8672-E4590D984627}" type="pres">
      <dgm:prSet presAssocID="{FC694FFB-9AB5-44DC-9245-A7AB0F35C334}" presName="conn2-1" presStyleLbl="parChTrans1D2" presStyleIdx="0" presStyleCnt="3" custScaleY="1408999"/>
      <dgm:spPr/>
      <dgm:t>
        <a:bodyPr/>
        <a:lstStyle/>
        <a:p>
          <a:endParaRPr lang="es-EC"/>
        </a:p>
      </dgm:t>
    </dgm:pt>
    <dgm:pt modelId="{D38AAFE0-9534-49CD-8CE4-DCF86689F405}" type="pres">
      <dgm:prSet presAssocID="{FC694FFB-9AB5-44DC-9245-A7AB0F35C334}" presName="connTx" presStyleLbl="parChTrans1D2" presStyleIdx="0" presStyleCnt="3"/>
      <dgm:spPr/>
      <dgm:t>
        <a:bodyPr/>
        <a:lstStyle/>
        <a:p>
          <a:endParaRPr lang="es-EC"/>
        </a:p>
      </dgm:t>
    </dgm:pt>
    <dgm:pt modelId="{7A27897E-733D-433A-9F10-8041F1A79744}" type="pres">
      <dgm:prSet presAssocID="{6876B93F-C0B8-40D0-87D4-92D9C130CA1F}" presName="root2" presStyleCnt="0"/>
      <dgm:spPr/>
    </dgm:pt>
    <dgm:pt modelId="{C91F70EF-4A88-428B-959E-1F26C51FED6B}" type="pres">
      <dgm:prSet presAssocID="{6876B93F-C0B8-40D0-87D4-92D9C130CA1F}" presName="LevelTwoTextNode" presStyleLbl="node2" presStyleIdx="0" presStyleCnt="3" custScaleX="250363" custScaleY="257652">
        <dgm:presLayoutVars>
          <dgm:chPref val="3"/>
        </dgm:presLayoutVars>
      </dgm:prSet>
      <dgm:spPr/>
      <dgm:t>
        <a:bodyPr/>
        <a:lstStyle/>
        <a:p>
          <a:endParaRPr lang="es-EC"/>
        </a:p>
      </dgm:t>
    </dgm:pt>
    <dgm:pt modelId="{370651EC-6563-483F-94F3-CBE890618C25}" type="pres">
      <dgm:prSet presAssocID="{6876B93F-C0B8-40D0-87D4-92D9C130CA1F}" presName="level3hierChild" presStyleCnt="0"/>
      <dgm:spPr/>
    </dgm:pt>
    <dgm:pt modelId="{00E9347D-CED5-48E5-9568-EFC7C5DBA0DD}" type="pres">
      <dgm:prSet presAssocID="{0687A77A-2336-45B4-9531-4EB26554C9BF}" presName="conn2-1" presStyleLbl="parChTrans1D2" presStyleIdx="1" presStyleCnt="3" custScaleY="1408999"/>
      <dgm:spPr/>
      <dgm:t>
        <a:bodyPr/>
        <a:lstStyle/>
        <a:p>
          <a:endParaRPr lang="es-EC"/>
        </a:p>
      </dgm:t>
    </dgm:pt>
    <dgm:pt modelId="{D8A62483-D397-4580-8ADA-A776AC51CC2E}" type="pres">
      <dgm:prSet presAssocID="{0687A77A-2336-45B4-9531-4EB26554C9BF}" presName="connTx" presStyleLbl="parChTrans1D2" presStyleIdx="1" presStyleCnt="3"/>
      <dgm:spPr/>
      <dgm:t>
        <a:bodyPr/>
        <a:lstStyle/>
        <a:p>
          <a:endParaRPr lang="es-EC"/>
        </a:p>
      </dgm:t>
    </dgm:pt>
    <dgm:pt modelId="{30D41151-C38B-4BBC-8692-E31D38358C3A}" type="pres">
      <dgm:prSet presAssocID="{97DA19B8-FC71-4025-9983-693B2E32CD7C}" presName="root2" presStyleCnt="0"/>
      <dgm:spPr/>
    </dgm:pt>
    <dgm:pt modelId="{07FAE331-E857-4B27-B353-A459701F8B53}" type="pres">
      <dgm:prSet presAssocID="{97DA19B8-FC71-4025-9983-693B2E32CD7C}" presName="LevelTwoTextNode" presStyleLbl="node2" presStyleIdx="1" presStyleCnt="3" custScaleY="156927">
        <dgm:presLayoutVars>
          <dgm:chPref val="3"/>
        </dgm:presLayoutVars>
      </dgm:prSet>
      <dgm:spPr/>
      <dgm:t>
        <a:bodyPr/>
        <a:lstStyle/>
        <a:p>
          <a:endParaRPr lang="es-EC"/>
        </a:p>
      </dgm:t>
    </dgm:pt>
    <dgm:pt modelId="{FE8A990F-A133-4D66-8F5E-9934F4BE7EC2}" type="pres">
      <dgm:prSet presAssocID="{97DA19B8-FC71-4025-9983-693B2E32CD7C}" presName="level3hierChild" presStyleCnt="0"/>
      <dgm:spPr/>
    </dgm:pt>
    <dgm:pt modelId="{A52DEADA-A52C-4EEE-A002-86D08E9DA457}" type="pres">
      <dgm:prSet presAssocID="{F55E3F1A-7974-4290-8299-39D477665E1C}" presName="conn2-1" presStyleLbl="parChTrans1D3" presStyleIdx="0" presStyleCnt="2" custScaleY="1408999"/>
      <dgm:spPr/>
      <dgm:t>
        <a:bodyPr/>
        <a:lstStyle/>
        <a:p>
          <a:endParaRPr lang="es-EC"/>
        </a:p>
      </dgm:t>
    </dgm:pt>
    <dgm:pt modelId="{2A8A9098-0FB5-49D5-8605-88F5C81CD9B4}" type="pres">
      <dgm:prSet presAssocID="{F55E3F1A-7974-4290-8299-39D477665E1C}" presName="connTx" presStyleLbl="parChTrans1D3" presStyleIdx="0" presStyleCnt="2"/>
      <dgm:spPr/>
      <dgm:t>
        <a:bodyPr/>
        <a:lstStyle/>
        <a:p>
          <a:endParaRPr lang="es-EC"/>
        </a:p>
      </dgm:t>
    </dgm:pt>
    <dgm:pt modelId="{724C8457-558B-460C-BE9D-43DA4D3AD527}" type="pres">
      <dgm:prSet presAssocID="{A33D70EE-1396-4D6A-B5CD-0267975F5CC9}" presName="root2" presStyleCnt="0"/>
      <dgm:spPr/>
    </dgm:pt>
    <dgm:pt modelId="{11CC262F-3977-4BBF-8DDF-7AC671B72FAA}" type="pres">
      <dgm:prSet presAssocID="{A33D70EE-1396-4D6A-B5CD-0267975F5CC9}" presName="LevelTwoTextNode" presStyleLbl="node3" presStyleIdx="0" presStyleCnt="2" custScaleX="221879" custScaleY="205585">
        <dgm:presLayoutVars>
          <dgm:chPref val="3"/>
        </dgm:presLayoutVars>
      </dgm:prSet>
      <dgm:spPr/>
      <dgm:t>
        <a:bodyPr/>
        <a:lstStyle/>
        <a:p>
          <a:endParaRPr lang="es-EC"/>
        </a:p>
      </dgm:t>
    </dgm:pt>
    <dgm:pt modelId="{2A4C945F-9FC0-4C9B-98FC-F25D0A0CD218}" type="pres">
      <dgm:prSet presAssocID="{A33D70EE-1396-4D6A-B5CD-0267975F5CC9}" presName="level3hierChild" presStyleCnt="0"/>
      <dgm:spPr/>
    </dgm:pt>
    <dgm:pt modelId="{AF7195BC-2997-4ACB-B775-C1497DD407B9}" type="pres">
      <dgm:prSet presAssocID="{884E0B6E-7535-4850-A829-FABDE9458C1F}" presName="conn2-1" presStyleLbl="parChTrans1D2" presStyleIdx="2" presStyleCnt="3" custScaleY="1408999"/>
      <dgm:spPr/>
      <dgm:t>
        <a:bodyPr/>
        <a:lstStyle/>
        <a:p>
          <a:endParaRPr lang="es-EC"/>
        </a:p>
      </dgm:t>
    </dgm:pt>
    <dgm:pt modelId="{4CB7356B-730A-43C3-A8D8-6A2D7AF553F8}" type="pres">
      <dgm:prSet presAssocID="{884E0B6E-7535-4850-A829-FABDE9458C1F}" presName="connTx" presStyleLbl="parChTrans1D2" presStyleIdx="2" presStyleCnt="3"/>
      <dgm:spPr/>
      <dgm:t>
        <a:bodyPr/>
        <a:lstStyle/>
        <a:p>
          <a:endParaRPr lang="es-EC"/>
        </a:p>
      </dgm:t>
    </dgm:pt>
    <dgm:pt modelId="{0C61D262-6301-40C1-BFD1-8EBA853BE4EB}" type="pres">
      <dgm:prSet presAssocID="{732C7616-2709-4B70-AD31-85065E380130}" presName="root2" presStyleCnt="0"/>
      <dgm:spPr/>
    </dgm:pt>
    <dgm:pt modelId="{2014E118-F8C9-485A-8BC0-FD79A9E16392}" type="pres">
      <dgm:prSet presAssocID="{732C7616-2709-4B70-AD31-85065E380130}" presName="LevelTwoTextNode" presStyleLbl="node2" presStyleIdx="2" presStyleCnt="3" custScaleY="156927">
        <dgm:presLayoutVars>
          <dgm:chPref val="3"/>
        </dgm:presLayoutVars>
      </dgm:prSet>
      <dgm:spPr/>
      <dgm:t>
        <a:bodyPr/>
        <a:lstStyle/>
        <a:p>
          <a:endParaRPr lang="es-EC"/>
        </a:p>
      </dgm:t>
    </dgm:pt>
    <dgm:pt modelId="{C541A28B-F6B8-4C8D-8EDC-1CA14B672177}" type="pres">
      <dgm:prSet presAssocID="{732C7616-2709-4B70-AD31-85065E380130}" presName="level3hierChild" presStyleCnt="0"/>
      <dgm:spPr/>
    </dgm:pt>
    <dgm:pt modelId="{0555E40D-C1FE-48CD-91E6-FD636B095AD5}" type="pres">
      <dgm:prSet presAssocID="{1C82EEE8-4CA7-4A82-8401-CA33AC0FFF13}" presName="conn2-1" presStyleLbl="parChTrans1D3" presStyleIdx="1" presStyleCnt="2" custScaleY="1408999"/>
      <dgm:spPr/>
      <dgm:t>
        <a:bodyPr/>
        <a:lstStyle/>
        <a:p>
          <a:endParaRPr lang="es-EC"/>
        </a:p>
      </dgm:t>
    </dgm:pt>
    <dgm:pt modelId="{9265002F-3BBD-407D-9D42-47DB9D2EC22D}" type="pres">
      <dgm:prSet presAssocID="{1C82EEE8-4CA7-4A82-8401-CA33AC0FFF13}" presName="connTx" presStyleLbl="parChTrans1D3" presStyleIdx="1" presStyleCnt="2"/>
      <dgm:spPr/>
      <dgm:t>
        <a:bodyPr/>
        <a:lstStyle/>
        <a:p>
          <a:endParaRPr lang="es-EC"/>
        </a:p>
      </dgm:t>
    </dgm:pt>
    <dgm:pt modelId="{638DE649-6DD4-4ACB-BCD0-052D658DBCC7}" type="pres">
      <dgm:prSet presAssocID="{146CF3DF-7A35-456B-AE00-4CE6A448076D}" presName="root2" presStyleCnt="0"/>
      <dgm:spPr/>
    </dgm:pt>
    <dgm:pt modelId="{893E4744-50D4-4696-BC1B-AC2C12D273B0}" type="pres">
      <dgm:prSet presAssocID="{146CF3DF-7A35-456B-AE00-4CE6A448076D}" presName="LevelTwoTextNode" presStyleLbl="node3" presStyleIdx="1" presStyleCnt="2" custScaleX="267027" custScaleY="367784">
        <dgm:presLayoutVars>
          <dgm:chPref val="3"/>
        </dgm:presLayoutVars>
      </dgm:prSet>
      <dgm:spPr/>
      <dgm:t>
        <a:bodyPr/>
        <a:lstStyle/>
        <a:p>
          <a:endParaRPr lang="es-EC"/>
        </a:p>
      </dgm:t>
    </dgm:pt>
    <dgm:pt modelId="{227E5CA5-34F9-4BF9-9354-9BB6C96159A4}" type="pres">
      <dgm:prSet presAssocID="{146CF3DF-7A35-456B-AE00-4CE6A448076D}" presName="level3hierChild" presStyleCnt="0"/>
      <dgm:spPr/>
    </dgm:pt>
  </dgm:ptLst>
  <dgm:cxnLst>
    <dgm:cxn modelId="{EE5DDD54-C2B1-481E-AF86-2F117F26FB20}" type="presOf" srcId="{146CF3DF-7A35-456B-AE00-4CE6A448076D}" destId="{893E4744-50D4-4696-BC1B-AC2C12D273B0}" srcOrd="0" destOrd="0" presId="urn:microsoft.com/office/officeart/2005/8/layout/hierarchy2"/>
    <dgm:cxn modelId="{BEEA59EC-9292-4A7E-9956-B1A3BD55B10E}" type="presOf" srcId="{0687A77A-2336-45B4-9531-4EB26554C9BF}" destId="{00E9347D-CED5-48E5-9568-EFC7C5DBA0DD}" srcOrd="0" destOrd="0" presId="urn:microsoft.com/office/officeart/2005/8/layout/hierarchy2"/>
    <dgm:cxn modelId="{AF5518E1-34F5-4800-9945-914FFAF0FEC3}" type="presOf" srcId="{FC694FFB-9AB5-44DC-9245-A7AB0F35C334}" destId="{16E4BF5A-D2A0-4B50-8672-E4590D984627}" srcOrd="0" destOrd="0" presId="urn:microsoft.com/office/officeart/2005/8/layout/hierarchy2"/>
    <dgm:cxn modelId="{56005F28-3772-4CCB-A9A8-6B76397A35F3}" type="presOf" srcId="{1C82EEE8-4CA7-4A82-8401-CA33AC0FFF13}" destId="{0555E40D-C1FE-48CD-91E6-FD636B095AD5}" srcOrd="0" destOrd="0" presId="urn:microsoft.com/office/officeart/2005/8/layout/hierarchy2"/>
    <dgm:cxn modelId="{AE76C6AA-E7A1-4E11-B4FC-3B63A4128AFF}" type="presOf" srcId="{6876B93F-C0B8-40D0-87D4-92D9C130CA1F}" destId="{C91F70EF-4A88-428B-959E-1F26C51FED6B}" srcOrd="0" destOrd="0" presId="urn:microsoft.com/office/officeart/2005/8/layout/hierarchy2"/>
    <dgm:cxn modelId="{F0A48076-154C-4F0C-966A-8399394CFC3C}" type="presOf" srcId="{97DA19B8-FC71-4025-9983-693B2E32CD7C}" destId="{07FAE331-E857-4B27-B353-A459701F8B53}" srcOrd="0" destOrd="0" presId="urn:microsoft.com/office/officeart/2005/8/layout/hierarchy2"/>
    <dgm:cxn modelId="{298B8C2F-9C97-4EEE-A41A-7C1499D775CF}" type="presOf" srcId="{1C82EEE8-4CA7-4A82-8401-CA33AC0FFF13}" destId="{9265002F-3BBD-407D-9D42-47DB9D2EC22D}" srcOrd="1" destOrd="0" presId="urn:microsoft.com/office/officeart/2005/8/layout/hierarchy2"/>
    <dgm:cxn modelId="{AB53D328-CA1D-42E2-B9BC-C6A85B3D87FF}" type="presOf" srcId="{480F3A2E-BAA3-41BE-97A1-F0B4D442D4AA}" destId="{8E5CFACB-E10A-49DF-B7BC-62E0BEFA9548}" srcOrd="0" destOrd="0" presId="urn:microsoft.com/office/officeart/2005/8/layout/hierarchy2"/>
    <dgm:cxn modelId="{2FA0E9C0-361C-49F4-A0CF-C12CC72C54CD}" type="presOf" srcId="{732C7616-2709-4B70-AD31-85065E380130}" destId="{2014E118-F8C9-485A-8BC0-FD79A9E16392}" srcOrd="0" destOrd="0" presId="urn:microsoft.com/office/officeart/2005/8/layout/hierarchy2"/>
    <dgm:cxn modelId="{8E567971-86B7-4952-ACC5-4B5EC84154DC}" srcId="{7AB6259C-7AE7-484A-B8EC-67F27935B800}" destId="{97DA19B8-FC71-4025-9983-693B2E32CD7C}" srcOrd="1" destOrd="0" parTransId="{0687A77A-2336-45B4-9531-4EB26554C9BF}" sibTransId="{73B82931-7D1D-4055-BFEF-1F3B753BFCCB}"/>
    <dgm:cxn modelId="{69A45B3A-33B5-4FD8-9906-4D5919309306}" srcId="{480F3A2E-BAA3-41BE-97A1-F0B4D442D4AA}" destId="{7AB6259C-7AE7-484A-B8EC-67F27935B800}" srcOrd="0" destOrd="0" parTransId="{1F167B14-528A-47B1-B697-FF93C1E9EC85}" sibTransId="{839198C4-7C49-4C30-BE5E-0E5E55C1B94A}"/>
    <dgm:cxn modelId="{E67B9C34-4E50-47C5-BE5A-F26470D5CAD0}" type="presOf" srcId="{0687A77A-2336-45B4-9531-4EB26554C9BF}" destId="{D8A62483-D397-4580-8ADA-A776AC51CC2E}" srcOrd="1" destOrd="0" presId="urn:microsoft.com/office/officeart/2005/8/layout/hierarchy2"/>
    <dgm:cxn modelId="{FDC9CC92-7981-4C8F-8721-F35E64C7DAFB}" type="presOf" srcId="{884E0B6E-7535-4850-A829-FABDE9458C1F}" destId="{AF7195BC-2997-4ACB-B775-C1497DD407B9}" srcOrd="0" destOrd="0" presId="urn:microsoft.com/office/officeart/2005/8/layout/hierarchy2"/>
    <dgm:cxn modelId="{3AD4F474-237C-4511-A401-2BF54A07F20D}" type="presOf" srcId="{F55E3F1A-7974-4290-8299-39D477665E1C}" destId="{2A8A9098-0FB5-49D5-8605-88F5C81CD9B4}" srcOrd="1" destOrd="0" presId="urn:microsoft.com/office/officeart/2005/8/layout/hierarchy2"/>
    <dgm:cxn modelId="{512CBFA0-1F82-459F-80D0-1D6BE8B77ADF}" srcId="{97DA19B8-FC71-4025-9983-693B2E32CD7C}" destId="{A33D70EE-1396-4D6A-B5CD-0267975F5CC9}" srcOrd="0" destOrd="0" parTransId="{F55E3F1A-7974-4290-8299-39D477665E1C}" sibTransId="{4B25276E-6FD7-41BC-B87B-DE35BA83F3D4}"/>
    <dgm:cxn modelId="{20B8B72C-201E-43AD-88F2-A8DED4561851}" srcId="{7AB6259C-7AE7-484A-B8EC-67F27935B800}" destId="{6876B93F-C0B8-40D0-87D4-92D9C130CA1F}" srcOrd="0" destOrd="0" parTransId="{FC694FFB-9AB5-44DC-9245-A7AB0F35C334}" sibTransId="{C9061AE2-290F-48EF-9E60-2B31779CC21B}"/>
    <dgm:cxn modelId="{1B6020F7-CBE5-48D0-946E-3C0087C5FF89}" srcId="{732C7616-2709-4B70-AD31-85065E380130}" destId="{146CF3DF-7A35-456B-AE00-4CE6A448076D}" srcOrd="0" destOrd="0" parTransId="{1C82EEE8-4CA7-4A82-8401-CA33AC0FFF13}" sibTransId="{BC41B4F9-F65E-4187-9780-BBFFE1396E15}"/>
    <dgm:cxn modelId="{ECC8414F-A599-4536-8DEC-A72429D61A75}" type="presOf" srcId="{7AB6259C-7AE7-484A-B8EC-67F27935B800}" destId="{22A9238A-41A4-4DC0-8C2F-00E168A33359}" srcOrd="0" destOrd="0" presId="urn:microsoft.com/office/officeart/2005/8/layout/hierarchy2"/>
    <dgm:cxn modelId="{3156BB74-5604-45C7-BA35-EFB854975F31}" type="presOf" srcId="{FC694FFB-9AB5-44DC-9245-A7AB0F35C334}" destId="{D38AAFE0-9534-49CD-8CE4-DCF86689F405}" srcOrd="1" destOrd="0" presId="urn:microsoft.com/office/officeart/2005/8/layout/hierarchy2"/>
    <dgm:cxn modelId="{585620D4-DBA1-4285-B766-5835BF1338E3}" type="presOf" srcId="{884E0B6E-7535-4850-A829-FABDE9458C1F}" destId="{4CB7356B-730A-43C3-A8D8-6A2D7AF553F8}" srcOrd="1" destOrd="0" presId="urn:microsoft.com/office/officeart/2005/8/layout/hierarchy2"/>
    <dgm:cxn modelId="{965CDACD-E7B0-4DF5-AC3C-4FAEA135620A}" srcId="{7AB6259C-7AE7-484A-B8EC-67F27935B800}" destId="{732C7616-2709-4B70-AD31-85065E380130}" srcOrd="2" destOrd="0" parTransId="{884E0B6E-7535-4850-A829-FABDE9458C1F}" sibTransId="{F8369D8D-1469-4E71-8595-D1014EEBFCB3}"/>
    <dgm:cxn modelId="{CEBEAC8C-5B76-4EB3-8E9C-D530721207D6}" type="presOf" srcId="{A33D70EE-1396-4D6A-B5CD-0267975F5CC9}" destId="{11CC262F-3977-4BBF-8DDF-7AC671B72FAA}" srcOrd="0" destOrd="0" presId="urn:microsoft.com/office/officeart/2005/8/layout/hierarchy2"/>
    <dgm:cxn modelId="{B7FF3567-157D-49B0-AF99-D691EDA74FC8}" type="presOf" srcId="{F55E3F1A-7974-4290-8299-39D477665E1C}" destId="{A52DEADA-A52C-4EEE-A002-86D08E9DA457}" srcOrd="0" destOrd="0" presId="urn:microsoft.com/office/officeart/2005/8/layout/hierarchy2"/>
    <dgm:cxn modelId="{589C1D45-3EBF-4C1B-B41B-4042E189DA2A}" type="presParOf" srcId="{8E5CFACB-E10A-49DF-B7BC-62E0BEFA9548}" destId="{6A6B2013-3AEB-4A30-9BFA-D068CDC53B88}" srcOrd="0" destOrd="0" presId="urn:microsoft.com/office/officeart/2005/8/layout/hierarchy2"/>
    <dgm:cxn modelId="{62DB8235-CCAA-4D2B-9ABA-0795BECFDACA}" type="presParOf" srcId="{6A6B2013-3AEB-4A30-9BFA-D068CDC53B88}" destId="{22A9238A-41A4-4DC0-8C2F-00E168A33359}" srcOrd="0" destOrd="0" presId="urn:microsoft.com/office/officeart/2005/8/layout/hierarchy2"/>
    <dgm:cxn modelId="{D39A7004-774F-41FD-80B8-1ECA830FCFE4}" type="presParOf" srcId="{6A6B2013-3AEB-4A30-9BFA-D068CDC53B88}" destId="{C55D0D48-FFBB-4E06-A45F-829928C67254}" srcOrd="1" destOrd="0" presId="urn:microsoft.com/office/officeart/2005/8/layout/hierarchy2"/>
    <dgm:cxn modelId="{78B6FBF7-45C5-4E6F-8FAD-BFD99B9C8D0A}" type="presParOf" srcId="{C55D0D48-FFBB-4E06-A45F-829928C67254}" destId="{16E4BF5A-D2A0-4B50-8672-E4590D984627}" srcOrd="0" destOrd="0" presId="urn:microsoft.com/office/officeart/2005/8/layout/hierarchy2"/>
    <dgm:cxn modelId="{B8D19D68-5903-4EF1-AB6B-0CB762D49BC1}" type="presParOf" srcId="{16E4BF5A-D2A0-4B50-8672-E4590D984627}" destId="{D38AAFE0-9534-49CD-8CE4-DCF86689F405}" srcOrd="0" destOrd="0" presId="urn:microsoft.com/office/officeart/2005/8/layout/hierarchy2"/>
    <dgm:cxn modelId="{9AE7F737-4F2D-4AC3-8CF2-3AA4BF2A336C}" type="presParOf" srcId="{C55D0D48-FFBB-4E06-A45F-829928C67254}" destId="{7A27897E-733D-433A-9F10-8041F1A79744}" srcOrd="1" destOrd="0" presId="urn:microsoft.com/office/officeart/2005/8/layout/hierarchy2"/>
    <dgm:cxn modelId="{9A4FC8AD-2F65-43CE-B075-B0801B497D82}" type="presParOf" srcId="{7A27897E-733D-433A-9F10-8041F1A79744}" destId="{C91F70EF-4A88-428B-959E-1F26C51FED6B}" srcOrd="0" destOrd="0" presId="urn:microsoft.com/office/officeart/2005/8/layout/hierarchy2"/>
    <dgm:cxn modelId="{5A71B4BD-9EE8-43D5-8ABD-EBD6D768EE37}" type="presParOf" srcId="{7A27897E-733D-433A-9F10-8041F1A79744}" destId="{370651EC-6563-483F-94F3-CBE890618C25}" srcOrd="1" destOrd="0" presId="urn:microsoft.com/office/officeart/2005/8/layout/hierarchy2"/>
    <dgm:cxn modelId="{CEACCEFF-5D9D-4228-B56A-1BB8A6CE5AD2}" type="presParOf" srcId="{C55D0D48-FFBB-4E06-A45F-829928C67254}" destId="{00E9347D-CED5-48E5-9568-EFC7C5DBA0DD}" srcOrd="2" destOrd="0" presId="urn:microsoft.com/office/officeart/2005/8/layout/hierarchy2"/>
    <dgm:cxn modelId="{E7ED08F8-6AAC-4C2E-94C9-DA2054369A4A}" type="presParOf" srcId="{00E9347D-CED5-48E5-9568-EFC7C5DBA0DD}" destId="{D8A62483-D397-4580-8ADA-A776AC51CC2E}" srcOrd="0" destOrd="0" presId="urn:microsoft.com/office/officeart/2005/8/layout/hierarchy2"/>
    <dgm:cxn modelId="{146B995E-A113-48B9-AF50-9E7C5A861E6F}" type="presParOf" srcId="{C55D0D48-FFBB-4E06-A45F-829928C67254}" destId="{30D41151-C38B-4BBC-8692-E31D38358C3A}" srcOrd="3" destOrd="0" presId="urn:microsoft.com/office/officeart/2005/8/layout/hierarchy2"/>
    <dgm:cxn modelId="{1F540EDA-4933-46D8-B114-71DE7B274439}" type="presParOf" srcId="{30D41151-C38B-4BBC-8692-E31D38358C3A}" destId="{07FAE331-E857-4B27-B353-A459701F8B53}" srcOrd="0" destOrd="0" presId="urn:microsoft.com/office/officeart/2005/8/layout/hierarchy2"/>
    <dgm:cxn modelId="{489857A7-266E-428E-BC7E-60D3BAE637C5}" type="presParOf" srcId="{30D41151-C38B-4BBC-8692-E31D38358C3A}" destId="{FE8A990F-A133-4D66-8F5E-9934F4BE7EC2}" srcOrd="1" destOrd="0" presId="urn:microsoft.com/office/officeart/2005/8/layout/hierarchy2"/>
    <dgm:cxn modelId="{5E799301-626D-4BE3-A54C-C850DD651A29}" type="presParOf" srcId="{FE8A990F-A133-4D66-8F5E-9934F4BE7EC2}" destId="{A52DEADA-A52C-4EEE-A002-86D08E9DA457}" srcOrd="0" destOrd="0" presId="urn:microsoft.com/office/officeart/2005/8/layout/hierarchy2"/>
    <dgm:cxn modelId="{06DC0888-3B4F-406A-9483-8C0894FC370E}" type="presParOf" srcId="{A52DEADA-A52C-4EEE-A002-86D08E9DA457}" destId="{2A8A9098-0FB5-49D5-8605-88F5C81CD9B4}" srcOrd="0" destOrd="0" presId="urn:microsoft.com/office/officeart/2005/8/layout/hierarchy2"/>
    <dgm:cxn modelId="{D0FD0685-03BA-43FF-965C-6838C5C0512C}" type="presParOf" srcId="{FE8A990F-A133-4D66-8F5E-9934F4BE7EC2}" destId="{724C8457-558B-460C-BE9D-43DA4D3AD527}" srcOrd="1" destOrd="0" presId="urn:microsoft.com/office/officeart/2005/8/layout/hierarchy2"/>
    <dgm:cxn modelId="{591D017B-71CA-43AD-A826-92D9630B04C5}" type="presParOf" srcId="{724C8457-558B-460C-BE9D-43DA4D3AD527}" destId="{11CC262F-3977-4BBF-8DDF-7AC671B72FAA}" srcOrd="0" destOrd="0" presId="urn:microsoft.com/office/officeart/2005/8/layout/hierarchy2"/>
    <dgm:cxn modelId="{ABE6C667-A418-4121-806E-09589F42050B}" type="presParOf" srcId="{724C8457-558B-460C-BE9D-43DA4D3AD527}" destId="{2A4C945F-9FC0-4C9B-98FC-F25D0A0CD218}" srcOrd="1" destOrd="0" presId="urn:microsoft.com/office/officeart/2005/8/layout/hierarchy2"/>
    <dgm:cxn modelId="{48C650B6-2A78-4C8E-BA40-15D5BACB577D}" type="presParOf" srcId="{C55D0D48-FFBB-4E06-A45F-829928C67254}" destId="{AF7195BC-2997-4ACB-B775-C1497DD407B9}" srcOrd="4" destOrd="0" presId="urn:microsoft.com/office/officeart/2005/8/layout/hierarchy2"/>
    <dgm:cxn modelId="{1DD9B1D8-1441-49BD-ADD5-EFA7FDD44529}" type="presParOf" srcId="{AF7195BC-2997-4ACB-B775-C1497DD407B9}" destId="{4CB7356B-730A-43C3-A8D8-6A2D7AF553F8}" srcOrd="0" destOrd="0" presId="urn:microsoft.com/office/officeart/2005/8/layout/hierarchy2"/>
    <dgm:cxn modelId="{C4D7DF5B-2541-4113-98B8-CF5EFA346E6A}" type="presParOf" srcId="{C55D0D48-FFBB-4E06-A45F-829928C67254}" destId="{0C61D262-6301-40C1-BFD1-8EBA853BE4EB}" srcOrd="5" destOrd="0" presId="urn:microsoft.com/office/officeart/2005/8/layout/hierarchy2"/>
    <dgm:cxn modelId="{A654FB97-017A-4037-968A-359EC09CD063}" type="presParOf" srcId="{0C61D262-6301-40C1-BFD1-8EBA853BE4EB}" destId="{2014E118-F8C9-485A-8BC0-FD79A9E16392}" srcOrd="0" destOrd="0" presId="urn:microsoft.com/office/officeart/2005/8/layout/hierarchy2"/>
    <dgm:cxn modelId="{8221B98D-7DD0-445B-BCC4-F24B29DFBCC7}" type="presParOf" srcId="{0C61D262-6301-40C1-BFD1-8EBA853BE4EB}" destId="{C541A28B-F6B8-4C8D-8EDC-1CA14B672177}" srcOrd="1" destOrd="0" presId="urn:microsoft.com/office/officeart/2005/8/layout/hierarchy2"/>
    <dgm:cxn modelId="{D66E5024-96FD-440B-B3C1-5825282161BA}" type="presParOf" srcId="{C541A28B-F6B8-4C8D-8EDC-1CA14B672177}" destId="{0555E40D-C1FE-48CD-91E6-FD636B095AD5}" srcOrd="0" destOrd="0" presId="urn:microsoft.com/office/officeart/2005/8/layout/hierarchy2"/>
    <dgm:cxn modelId="{DED3A3DC-F27A-4B24-A0FE-D9F9C0BC10FA}" type="presParOf" srcId="{0555E40D-C1FE-48CD-91E6-FD636B095AD5}" destId="{9265002F-3BBD-407D-9D42-47DB9D2EC22D}" srcOrd="0" destOrd="0" presId="urn:microsoft.com/office/officeart/2005/8/layout/hierarchy2"/>
    <dgm:cxn modelId="{2EC96597-F662-4647-B119-B3AED12E09BA}" type="presParOf" srcId="{C541A28B-F6B8-4C8D-8EDC-1CA14B672177}" destId="{638DE649-6DD4-4ACB-BCD0-052D658DBCC7}" srcOrd="1" destOrd="0" presId="urn:microsoft.com/office/officeart/2005/8/layout/hierarchy2"/>
    <dgm:cxn modelId="{EC6D1594-3C04-4838-9696-BDCD00AC2EEC}" type="presParOf" srcId="{638DE649-6DD4-4ACB-BCD0-052D658DBCC7}" destId="{893E4744-50D4-4696-BC1B-AC2C12D273B0}" srcOrd="0" destOrd="0" presId="urn:microsoft.com/office/officeart/2005/8/layout/hierarchy2"/>
    <dgm:cxn modelId="{0B9CC045-FFD0-4BCF-BC0D-D05D25E712C2}" type="presParOf" srcId="{638DE649-6DD4-4ACB-BCD0-052D658DBCC7}" destId="{227E5CA5-34F9-4BF9-9354-9BB6C96159A4}"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F2610E0-8457-4303-ABE5-458DD997ABD8}" type="doc">
      <dgm:prSet loTypeId="urn:microsoft.com/office/officeart/2005/8/layout/venn3" loCatId="relationship" qsTypeId="urn:microsoft.com/office/officeart/2005/8/quickstyle/simple3" qsCatId="simple" csTypeId="urn:microsoft.com/office/officeart/2005/8/colors/colorful1" csCatId="colorful" phldr="1"/>
      <dgm:spPr/>
      <dgm:t>
        <a:bodyPr/>
        <a:lstStyle/>
        <a:p>
          <a:endParaRPr lang="es-EC"/>
        </a:p>
      </dgm:t>
    </dgm:pt>
    <dgm:pt modelId="{D2659946-1BAF-48DA-90D6-5F5921534AC0}">
      <dgm:prSet phldrT="[Texto]" custT="1"/>
      <dgm:spPr/>
      <dgm:t>
        <a:bodyPr/>
        <a:lstStyle/>
        <a:p>
          <a:r>
            <a:rPr lang="es-EC" sz="1200" b="1" i="1" dirty="0"/>
            <a:t>Constitución del Ecuador. </a:t>
          </a:r>
          <a:r>
            <a:rPr lang="es-EC" sz="1200" b="1" i="1" dirty="0" smtClean="0"/>
            <a:t>Art.3,13,52,</a:t>
          </a:r>
          <a:r>
            <a:rPr lang="es-EC" sz="1200" b="0" i="1" dirty="0" smtClean="0">
              <a:solidFill>
                <a:srgbClr val="FF0000"/>
              </a:solidFill>
            </a:rPr>
            <a:t>281</a:t>
          </a:r>
          <a:endParaRPr lang="es-EC" sz="1200" b="0" i="1" dirty="0">
            <a:solidFill>
              <a:srgbClr val="FF0000"/>
            </a:solidFill>
          </a:endParaRPr>
        </a:p>
      </dgm:t>
    </dgm:pt>
    <dgm:pt modelId="{ED57864D-7758-461B-9325-48AE73C43E7A}" type="parTrans" cxnId="{59282601-484D-4965-A0CB-EE3E1F407C6F}">
      <dgm:prSet/>
      <dgm:spPr/>
      <dgm:t>
        <a:bodyPr/>
        <a:lstStyle/>
        <a:p>
          <a:endParaRPr lang="es-EC"/>
        </a:p>
      </dgm:t>
    </dgm:pt>
    <dgm:pt modelId="{FA84C135-B7BF-4329-B9E4-C5693D0B289E}" type="sibTrans" cxnId="{59282601-484D-4965-A0CB-EE3E1F407C6F}">
      <dgm:prSet/>
      <dgm:spPr/>
      <dgm:t>
        <a:bodyPr/>
        <a:lstStyle/>
        <a:p>
          <a:endParaRPr lang="es-EC"/>
        </a:p>
      </dgm:t>
    </dgm:pt>
    <dgm:pt modelId="{A72F186C-1E8F-4B4B-B873-87BB948E0114}">
      <dgm:prSet phldrT="[Texto]" custT="1"/>
      <dgm:spPr/>
      <dgm:t>
        <a:bodyPr/>
        <a:lstStyle/>
        <a:p>
          <a:r>
            <a:rPr lang="es-ES" sz="1200" b="1" i="1" dirty="0"/>
            <a:t>Plan Nacional del buen vivir.</a:t>
          </a:r>
        </a:p>
        <a:p>
          <a:r>
            <a:rPr lang="es-ES" sz="1200" b="1" i="1" dirty="0"/>
            <a:t>Principio: trasformación de la matriz productiva </a:t>
          </a:r>
        </a:p>
      </dgm:t>
    </dgm:pt>
    <dgm:pt modelId="{C99D0766-D99F-4B8A-9FDC-50E5B796EBB7}" type="parTrans" cxnId="{89806235-C11D-4B00-ADA5-0B6A1AB65E99}">
      <dgm:prSet/>
      <dgm:spPr/>
      <dgm:t>
        <a:bodyPr/>
        <a:lstStyle/>
        <a:p>
          <a:endParaRPr lang="es-EC"/>
        </a:p>
      </dgm:t>
    </dgm:pt>
    <dgm:pt modelId="{E48C8EEA-6E6F-4119-AF15-40AF11F560DE}" type="sibTrans" cxnId="{89806235-C11D-4B00-ADA5-0B6A1AB65E99}">
      <dgm:prSet/>
      <dgm:spPr/>
      <dgm:t>
        <a:bodyPr/>
        <a:lstStyle/>
        <a:p>
          <a:endParaRPr lang="es-EC"/>
        </a:p>
      </dgm:t>
    </dgm:pt>
    <dgm:pt modelId="{AD8EA3EA-EE9D-4D5F-BEB5-9A604B9FC2AA}">
      <dgm:prSet phldrT="[Texto]" custT="1"/>
      <dgm:spPr/>
      <dgm:t>
        <a:bodyPr/>
        <a:lstStyle/>
        <a:p>
          <a:r>
            <a:rPr lang="es-ES" sz="1200" b="1" i="1" dirty="0"/>
            <a:t>Ley orgánica de defensa del consumidor.</a:t>
          </a:r>
        </a:p>
        <a:p>
          <a:r>
            <a:rPr lang="es-ES" sz="1200" b="1" i="1" dirty="0"/>
            <a:t>Art.4, numeral 4</a:t>
          </a:r>
          <a:endParaRPr lang="es-EC" sz="1200" b="1" i="1" dirty="0"/>
        </a:p>
      </dgm:t>
    </dgm:pt>
    <dgm:pt modelId="{FC528415-D646-4EAD-B724-0B4103F6132F}" type="parTrans" cxnId="{9424E45D-7C53-4BE2-BE81-0A9D1C2BA59B}">
      <dgm:prSet/>
      <dgm:spPr/>
      <dgm:t>
        <a:bodyPr/>
        <a:lstStyle/>
        <a:p>
          <a:endParaRPr lang="es-EC"/>
        </a:p>
      </dgm:t>
    </dgm:pt>
    <dgm:pt modelId="{F6EE42B7-2B5E-409D-A63F-3728851C01BA}" type="sibTrans" cxnId="{9424E45D-7C53-4BE2-BE81-0A9D1C2BA59B}">
      <dgm:prSet/>
      <dgm:spPr/>
      <dgm:t>
        <a:bodyPr/>
        <a:lstStyle/>
        <a:p>
          <a:endParaRPr lang="es-EC"/>
        </a:p>
      </dgm:t>
    </dgm:pt>
    <dgm:pt modelId="{15163762-FFBA-45EB-B948-F9DE2086432A}">
      <dgm:prSet phldrT="[Texto]" custT="1"/>
      <dgm:spPr/>
      <dgm:t>
        <a:bodyPr/>
        <a:lstStyle/>
        <a:p>
          <a:r>
            <a:rPr lang="es-ES" sz="1200" b="1" i="1" dirty="0"/>
            <a:t>La Ley Orgánica del Régimen de la Soberanía Alimentaria.</a:t>
          </a:r>
        </a:p>
        <a:p>
          <a:r>
            <a:rPr lang="es-EC" sz="1200" b="1" i="1" dirty="0"/>
            <a:t>Ar.1 y 3</a:t>
          </a:r>
        </a:p>
      </dgm:t>
    </dgm:pt>
    <dgm:pt modelId="{D8EB9CD9-1E7B-475B-AE39-D3277DC48FE2}" type="parTrans" cxnId="{AB777358-63B7-441F-B263-F140D08A9728}">
      <dgm:prSet/>
      <dgm:spPr/>
      <dgm:t>
        <a:bodyPr/>
        <a:lstStyle/>
        <a:p>
          <a:endParaRPr lang="es-EC"/>
        </a:p>
      </dgm:t>
    </dgm:pt>
    <dgm:pt modelId="{53D966F9-9AF5-44AC-91F8-79F42B279CEF}" type="sibTrans" cxnId="{AB777358-63B7-441F-B263-F140D08A9728}">
      <dgm:prSet/>
      <dgm:spPr/>
      <dgm:t>
        <a:bodyPr/>
        <a:lstStyle/>
        <a:p>
          <a:endParaRPr lang="es-EC"/>
        </a:p>
      </dgm:t>
    </dgm:pt>
    <dgm:pt modelId="{CF9FB60E-BAD7-4FA2-BD97-5196EE35AF72}">
      <dgm:prSet phldrT="[Texto]" custT="1"/>
      <dgm:spPr/>
      <dgm:t>
        <a:bodyPr/>
        <a:lstStyle/>
        <a:p>
          <a:r>
            <a:rPr lang="es-ES" sz="1200" b="1" i="1" dirty="0"/>
            <a:t>Ley de sanidad  Animal</a:t>
          </a:r>
        </a:p>
        <a:p>
          <a:r>
            <a:rPr lang="es-ES" sz="1200" b="1" i="1" dirty="0"/>
            <a:t>Art. 14 y 5.</a:t>
          </a:r>
          <a:endParaRPr lang="es-EC" sz="1200" b="1" i="1" dirty="0"/>
        </a:p>
      </dgm:t>
    </dgm:pt>
    <dgm:pt modelId="{FACEF704-0146-4A94-AFC9-32A5E091BB04}" type="parTrans" cxnId="{6C815FCB-B40F-4668-B549-9219FB9E8FC9}">
      <dgm:prSet/>
      <dgm:spPr/>
      <dgm:t>
        <a:bodyPr/>
        <a:lstStyle/>
        <a:p>
          <a:endParaRPr lang="es-EC"/>
        </a:p>
      </dgm:t>
    </dgm:pt>
    <dgm:pt modelId="{D2CEEEBF-E9B9-40F1-897D-A524EB883401}" type="sibTrans" cxnId="{6C815FCB-B40F-4668-B549-9219FB9E8FC9}">
      <dgm:prSet/>
      <dgm:spPr/>
      <dgm:t>
        <a:bodyPr/>
        <a:lstStyle/>
        <a:p>
          <a:endParaRPr lang="es-EC"/>
        </a:p>
      </dgm:t>
    </dgm:pt>
    <dgm:pt modelId="{0D0667FF-B3E2-41FE-9BA8-EC1D6D424A7F}" type="pres">
      <dgm:prSet presAssocID="{6F2610E0-8457-4303-ABE5-458DD997ABD8}" presName="Name0" presStyleCnt="0">
        <dgm:presLayoutVars>
          <dgm:dir/>
          <dgm:resizeHandles val="exact"/>
        </dgm:presLayoutVars>
      </dgm:prSet>
      <dgm:spPr/>
      <dgm:t>
        <a:bodyPr/>
        <a:lstStyle/>
        <a:p>
          <a:endParaRPr lang="es-EC"/>
        </a:p>
      </dgm:t>
    </dgm:pt>
    <dgm:pt modelId="{DDC3E9D6-2383-4BBF-A751-A9DF0C0793A2}" type="pres">
      <dgm:prSet presAssocID="{D2659946-1BAF-48DA-90D6-5F5921534AC0}" presName="Name5" presStyleLbl="vennNode1" presStyleIdx="0" presStyleCnt="5" custScaleX="134704">
        <dgm:presLayoutVars>
          <dgm:bulletEnabled val="1"/>
        </dgm:presLayoutVars>
      </dgm:prSet>
      <dgm:spPr/>
      <dgm:t>
        <a:bodyPr/>
        <a:lstStyle/>
        <a:p>
          <a:endParaRPr lang="es-EC"/>
        </a:p>
      </dgm:t>
    </dgm:pt>
    <dgm:pt modelId="{5841378E-9C15-43F1-B3D7-F98C9A5936EC}" type="pres">
      <dgm:prSet presAssocID="{FA84C135-B7BF-4329-B9E4-C5693D0B289E}" presName="space" presStyleCnt="0"/>
      <dgm:spPr/>
    </dgm:pt>
    <dgm:pt modelId="{A721E969-BA80-44CF-A83B-7BFC9DB2AADF}" type="pres">
      <dgm:prSet presAssocID="{A72F186C-1E8F-4B4B-B873-87BB948E0114}" presName="Name5" presStyleLbl="vennNode1" presStyleIdx="1" presStyleCnt="5" custScaleX="134704">
        <dgm:presLayoutVars>
          <dgm:bulletEnabled val="1"/>
        </dgm:presLayoutVars>
      </dgm:prSet>
      <dgm:spPr/>
      <dgm:t>
        <a:bodyPr/>
        <a:lstStyle/>
        <a:p>
          <a:endParaRPr lang="es-EC"/>
        </a:p>
      </dgm:t>
    </dgm:pt>
    <dgm:pt modelId="{1AAEB8D5-8E50-4E1E-9535-6E666017C449}" type="pres">
      <dgm:prSet presAssocID="{E48C8EEA-6E6F-4119-AF15-40AF11F560DE}" presName="space" presStyleCnt="0"/>
      <dgm:spPr/>
    </dgm:pt>
    <dgm:pt modelId="{74E9A875-447A-40F1-8BB7-E34EC29DE33A}" type="pres">
      <dgm:prSet presAssocID="{AD8EA3EA-EE9D-4D5F-BEB5-9A604B9FC2AA}" presName="Name5" presStyleLbl="vennNode1" presStyleIdx="2" presStyleCnt="5" custScaleX="134704">
        <dgm:presLayoutVars>
          <dgm:bulletEnabled val="1"/>
        </dgm:presLayoutVars>
      </dgm:prSet>
      <dgm:spPr/>
      <dgm:t>
        <a:bodyPr/>
        <a:lstStyle/>
        <a:p>
          <a:endParaRPr lang="es-EC"/>
        </a:p>
      </dgm:t>
    </dgm:pt>
    <dgm:pt modelId="{DEF743F8-2B5A-4AE3-B5AF-1C3B4110ECF4}" type="pres">
      <dgm:prSet presAssocID="{F6EE42B7-2B5E-409D-A63F-3728851C01BA}" presName="space" presStyleCnt="0"/>
      <dgm:spPr/>
    </dgm:pt>
    <dgm:pt modelId="{CE810C99-60D3-43A3-B8BF-B410BC9D4CB0}" type="pres">
      <dgm:prSet presAssocID="{15163762-FFBA-45EB-B948-F9DE2086432A}" presName="Name5" presStyleLbl="vennNode1" presStyleIdx="3" presStyleCnt="5" custScaleX="134704">
        <dgm:presLayoutVars>
          <dgm:bulletEnabled val="1"/>
        </dgm:presLayoutVars>
      </dgm:prSet>
      <dgm:spPr/>
      <dgm:t>
        <a:bodyPr/>
        <a:lstStyle/>
        <a:p>
          <a:endParaRPr lang="es-EC"/>
        </a:p>
      </dgm:t>
    </dgm:pt>
    <dgm:pt modelId="{4294D276-AED5-495B-A475-72F72891A93F}" type="pres">
      <dgm:prSet presAssocID="{53D966F9-9AF5-44AC-91F8-79F42B279CEF}" presName="space" presStyleCnt="0"/>
      <dgm:spPr/>
    </dgm:pt>
    <dgm:pt modelId="{EC5142EE-D334-414A-ACF2-3A717C7C6A3F}" type="pres">
      <dgm:prSet presAssocID="{CF9FB60E-BAD7-4FA2-BD97-5196EE35AF72}" presName="Name5" presStyleLbl="vennNode1" presStyleIdx="4" presStyleCnt="5" custScaleX="134704">
        <dgm:presLayoutVars>
          <dgm:bulletEnabled val="1"/>
        </dgm:presLayoutVars>
      </dgm:prSet>
      <dgm:spPr/>
      <dgm:t>
        <a:bodyPr/>
        <a:lstStyle/>
        <a:p>
          <a:endParaRPr lang="es-EC"/>
        </a:p>
      </dgm:t>
    </dgm:pt>
  </dgm:ptLst>
  <dgm:cxnLst>
    <dgm:cxn modelId="{C29935BC-411D-4AA8-9E13-01298B009A0E}" type="presOf" srcId="{15163762-FFBA-45EB-B948-F9DE2086432A}" destId="{CE810C99-60D3-43A3-B8BF-B410BC9D4CB0}" srcOrd="0" destOrd="0" presId="urn:microsoft.com/office/officeart/2005/8/layout/venn3"/>
    <dgm:cxn modelId="{CB2E2C19-34A4-4D57-B9E4-933A4C921941}" type="presOf" srcId="{CF9FB60E-BAD7-4FA2-BD97-5196EE35AF72}" destId="{EC5142EE-D334-414A-ACF2-3A717C7C6A3F}" srcOrd="0" destOrd="0" presId="urn:microsoft.com/office/officeart/2005/8/layout/venn3"/>
    <dgm:cxn modelId="{89806235-C11D-4B00-ADA5-0B6A1AB65E99}" srcId="{6F2610E0-8457-4303-ABE5-458DD997ABD8}" destId="{A72F186C-1E8F-4B4B-B873-87BB948E0114}" srcOrd="1" destOrd="0" parTransId="{C99D0766-D99F-4B8A-9FDC-50E5B796EBB7}" sibTransId="{E48C8EEA-6E6F-4119-AF15-40AF11F560DE}"/>
    <dgm:cxn modelId="{6C815FCB-B40F-4668-B549-9219FB9E8FC9}" srcId="{6F2610E0-8457-4303-ABE5-458DD997ABD8}" destId="{CF9FB60E-BAD7-4FA2-BD97-5196EE35AF72}" srcOrd="4" destOrd="0" parTransId="{FACEF704-0146-4A94-AFC9-32A5E091BB04}" sibTransId="{D2CEEEBF-E9B9-40F1-897D-A524EB883401}"/>
    <dgm:cxn modelId="{9424E45D-7C53-4BE2-BE81-0A9D1C2BA59B}" srcId="{6F2610E0-8457-4303-ABE5-458DD997ABD8}" destId="{AD8EA3EA-EE9D-4D5F-BEB5-9A604B9FC2AA}" srcOrd="2" destOrd="0" parTransId="{FC528415-D646-4EAD-B724-0B4103F6132F}" sibTransId="{F6EE42B7-2B5E-409D-A63F-3728851C01BA}"/>
    <dgm:cxn modelId="{59282601-484D-4965-A0CB-EE3E1F407C6F}" srcId="{6F2610E0-8457-4303-ABE5-458DD997ABD8}" destId="{D2659946-1BAF-48DA-90D6-5F5921534AC0}" srcOrd="0" destOrd="0" parTransId="{ED57864D-7758-461B-9325-48AE73C43E7A}" sibTransId="{FA84C135-B7BF-4329-B9E4-C5693D0B289E}"/>
    <dgm:cxn modelId="{6259C3A2-51AA-4CA1-B4E2-21009C9BDC12}" type="presOf" srcId="{6F2610E0-8457-4303-ABE5-458DD997ABD8}" destId="{0D0667FF-B3E2-41FE-9BA8-EC1D6D424A7F}" srcOrd="0" destOrd="0" presId="urn:microsoft.com/office/officeart/2005/8/layout/venn3"/>
    <dgm:cxn modelId="{2B46F84E-63AE-4077-850C-5D758505C826}" type="presOf" srcId="{D2659946-1BAF-48DA-90D6-5F5921534AC0}" destId="{DDC3E9D6-2383-4BBF-A751-A9DF0C0793A2}" srcOrd="0" destOrd="0" presId="urn:microsoft.com/office/officeart/2005/8/layout/venn3"/>
    <dgm:cxn modelId="{F5B342A7-EB76-46AE-A253-9366A1D0D774}" type="presOf" srcId="{AD8EA3EA-EE9D-4D5F-BEB5-9A604B9FC2AA}" destId="{74E9A875-447A-40F1-8BB7-E34EC29DE33A}" srcOrd="0" destOrd="0" presId="urn:microsoft.com/office/officeart/2005/8/layout/venn3"/>
    <dgm:cxn modelId="{EF4C7726-6007-41A9-B80D-B54550C96A99}" type="presOf" srcId="{A72F186C-1E8F-4B4B-B873-87BB948E0114}" destId="{A721E969-BA80-44CF-A83B-7BFC9DB2AADF}" srcOrd="0" destOrd="0" presId="urn:microsoft.com/office/officeart/2005/8/layout/venn3"/>
    <dgm:cxn modelId="{AB777358-63B7-441F-B263-F140D08A9728}" srcId="{6F2610E0-8457-4303-ABE5-458DD997ABD8}" destId="{15163762-FFBA-45EB-B948-F9DE2086432A}" srcOrd="3" destOrd="0" parTransId="{D8EB9CD9-1E7B-475B-AE39-D3277DC48FE2}" sibTransId="{53D966F9-9AF5-44AC-91F8-79F42B279CEF}"/>
    <dgm:cxn modelId="{4C918FEA-61DC-44F3-8A6E-18F49DF96F0B}" type="presParOf" srcId="{0D0667FF-B3E2-41FE-9BA8-EC1D6D424A7F}" destId="{DDC3E9D6-2383-4BBF-A751-A9DF0C0793A2}" srcOrd="0" destOrd="0" presId="urn:microsoft.com/office/officeart/2005/8/layout/venn3"/>
    <dgm:cxn modelId="{639A88B5-6F9B-4FBD-A6C4-932F2AF93B25}" type="presParOf" srcId="{0D0667FF-B3E2-41FE-9BA8-EC1D6D424A7F}" destId="{5841378E-9C15-43F1-B3D7-F98C9A5936EC}" srcOrd="1" destOrd="0" presId="urn:microsoft.com/office/officeart/2005/8/layout/venn3"/>
    <dgm:cxn modelId="{742AC427-6D6F-456B-9797-F9EA5AD09E83}" type="presParOf" srcId="{0D0667FF-B3E2-41FE-9BA8-EC1D6D424A7F}" destId="{A721E969-BA80-44CF-A83B-7BFC9DB2AADF}" srcOrd="2" destOrd="0" presId="urn:microsoft.com/office/officeart/2005/8/layout/venn3"/>
    <dgm:cxn modelId="{15B806B1-3793-4D66-B82D-640B91F79D15}" type="presParOf" srcId="{0D0667FF-B3E2-41FE-9BA8-EC1D6D424A7F}" destId="{1AAEB8D5-8E50-4E1E-9535-6E666017C449}" srcOrd="3" destOrd="0" presId="urn:microsoft.com/office/officeart/2005/8/layout/venn3"/>
    <dgm:cxn modelId="{61C4D50E-A5EC-4832-853D-16A70E86FD2A}" type="presParOf" srcId="{0D0667FF-B3E2-41FE-9BA8-EC1D6D424A7F}" destId="{74E9A875-447A-40F1-8BB7-E34EC29DE33A}" srcOrd="4" destOrd="0" presId="urn:microsoft.com/office/officeart/2005/8/layout/venn3"/>
    <dgm:cxn modelId="{F92006FA-8B2D-493C-96B3-5C5BCDDE3117}" type="presParOf" srcId="{0D0667FF-B3E2-41FE-9BA8-EC1D6D424A7F}" destId="{DEF743F8-2B5A-4AE3-B5AF-1C3B4110ECF4}" srcOrd="5" destOrd="0" presId="urn:microsoft.com/office/officeart/2005/8/layout/venn3"/>
    <dgm:cxn modelId="{FFBDF4AC-9BB8-4873-AE79-FA1744C49094}" type="presParOf" srcId="{0D0667FF-B3E2-41FE-9BA8-EC1D6D424A7F}" destId="{CE810C99-60D3-43A3-B8BF-B410BC9D4CB0}" srcOrd="6" destOrd="0" presId="urn:microsoft.com/office/officeart/2005/8/layout/venn3"/>
    <dgm:cxn modelId="{E277D12D-4EBA-4329-95A0-7513694F92DE}" type="presParOf" srcId="{0D0667FF-B3E2-41FE-9BA8-EC1D6D424A7F}" destId="{4294D276-AED5-495B-A475-72F72891A93F}" srcOrd="7" destOrd="0" presId="urn:microsoft.com/office/officeart/2005/8/layout/venn3"/>
    <dgm:cxn modelId="{A64BF28A-502F-476A-B9B3-4F2B8116B120}" type="presParOf" srcId="{0D0667FF-B3E2-41FE-9BA8-EC1D6D424A7F}" destId="{EC5142EE-D334-414A-ACF2-3A717C7C6A3F}" srcOrd="8" destOrd="0" presId="urn:microsoft.com/office/officeart/2005/8/layout/ven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17595D1-B03E-4461-9485-AA43F2F1E553}"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s-EC"/>
        </a:p>
      </dgm:t>
    </dgm:pt>
    <dgm:pt modelId="{8173F08A-AB5A-48D4-B641-D28508D2D023}">
      <dgm:prSet phldrT="[Texto]" phldr="1" custT="1"/>
      <dgm:spPr>
        <a:blipFill rotWithShape="0">
          <a:blip xmlns:r="http://schemas.openxmlformats.org/officeDocument/2006/relationships" r:embed="rId1"/>
          <a:stretch>
            <a:fillRect/>
          </a:stretch>
        </a:blipFill>
      </dgm:spPr>
      <dgm:t>
        <a:bodyPr/>
        <a:lstStyle/>
        <a:p>
          <a:endParaRPr lang="es-EC" sz="1200" dirty="0"/>
        </a:p>
      </dgm:t>
    </dgm:pt>
    <dgm:pt modelId="{BC1AD41B-1CDA-49D2-978C-AAE1B8A7DE90}" type="parTrans" cxnId="{098BA2E8-7577-476E-A693-3A308D877036}">
      <dgm:prSet/>
      <dgm:spPr/>
      <dgm:t>
        <a:bodyPr/>
        <a:lstStyle/>
        <a:p>
          <a:endParaRPr lang="es-EC"/>
        </a:p>
      </dgm:t>
    </dgm:pt>
    <dgm:pt modelId="{3009A9D5-650E-427D-BE64-7711C7E8F996}" type="sibTrans" cxnId="{098BA2E8-7577-476E-A693-3A308D877036}">
      <dgm:prSet/>
      <dgm:spPr/>
      <dgm:t>
        <a:bodyPr/>
        <a:lstStyle/>
        <a:p>
          <a:endParaRPr lang="es-EC"/>
        </a:p>
      </dgm:t>
    </dgm:pt>
    <dgm:pt modelId="{D2214A97-480B-452F-8ABF-2E87627DC712}">
      <dgm:prSet phldrT="[Texto]" custT="1"/>
      <dgm:spPr/>
      <dgm:t>
        <a:bodyPr/>
        <a:lstStyle/>
        <a:p>
          <a:r>
            <a:rPr lang="es-ES" sz="1200" b="1" dirty="0"/>
            <a:t>Por su finalidad: Básica</a:t>
          </a:r>
          <a:endParaRPr lang="es-EC" sz="1200" dirty="0"/>
        </a:p>
      </dgm:t>
    </dgm:pt>
    <dgm:pt modelId="{1F106887-4901-4E29-8345-8EE5B08FC7A3}" type="parTrans" cxnId="{0E63C1F6-9898-4003-80AC-B8CBAD26E394}">
      <dgm:prSet/>
      <dgm:spPr/>
      <dgm:t>
        <a:bodyPr/>
        <a:lstStyle/>
        <a:p>
          <a:endParaRPr lang="es-EC"/>
        </a:p>
      </dgm:t>
    </dgm:pt>
    <dgm:pt modelId="{68B70FFC-25F2-4A47-A21C-EC8B4549B537}" type="sibTrans" cxnId="{0E63C1F6-9898-4003-80AC-B8CBAD26E394}">
      <dgm:prSet/>
      <dgm:spPr/>
      <dgm:t>
        <a:bodyPr/>
        <a:lstStyle/>
        <a:p>
          <a:endParaRPr lang="es-EC"/>
        </a:p>
      </dgm:t>
    </dgm:pt>
    <dgm:pt modelId="{99AF728F-1343-4D99-87C0-CCA9775637FA}">
      <dgm:prSet phldrT="[Texto]" phldr="1" custT="1"/>
      <dgm:spPr>
        <a:blipFill rotWithShape="0">
          <a:blip xmlns:r="http://schemas.openxmlformats.org/officeDocument/2006/relationships" r:embed="rId2"/>
          <a:stretch>
            <a:fillRect/>
          </a:stretch>
        </a:blipFill>
      </dgm:spPr>
      <dgm:t>
        <a:bodyPr/>
        <a:lstStyle/>
        <a:p>
          <a:endParaRPr lang="es-EC" sz="1200" dirty="0"/>
        </a:p>
      </dgm:t>
    </dgm:pt>
    <dgm:pt modelId="{D866E34B-AF50-4DA9-9FBC-279501CD50FB}" type="parTrans" cxnId="{5AD18D4C-0C89-4DFA-A1D0-3194BCB09D30}">
      <dgm:prSet/>
      <dgm:spPr/>
      <dgm:t>
        <a:bodyPr/>
        <a:lstStyle/>
        <a:p>
          <a:endParaRPr lang="es-EC"/>
        </a:p>
      </dgm:t>
    </dgm:pt>
    <dgm:pt modelId="{94C25BA0-2485-4B46-A90C-D31CBC53D687}" type="sibTrans" cxnId="{5AD18D4C-0C89-4DFA-A1D0-3194BCB09D30}">
      <dgm:prSet/>
      <dgm:spPr/>
      <dgm:t>
        <a:bodyPr/>
        <a:lstStyle/>
        <a:p>
          <a:endParaRPr lang="es-EC"/>
        </a:p>
      </dgm:t>
    </dgm:pt>
    <dgm:pt modelId="{6438F3FD-2E90-44B0-8F3C-188ED814DE90}">
      <dgm:prSet phldrT="[Texto]" custT="1"/>
      <dgm:spPr/>
      <dgm:t>
        <a:bodyPr/>
        <a:lstStyle/>
        <a:p>
          <a:r>
            <a:rPr lang="es-ES" sz="1200" b="1" dirty="0"/>
            <a:t>Por las fuentes de información: Mixto</a:t>
          </a:r>
          <a:endParaRPr lang="es-EC" sz="1200" dirty="0"/>
        </a:p>
      </dgm:t>
    </dgm:pt>
    <dgm:pt modelId="{A0505430-574A-427E-86EA-3AA8B6BCF775}" type="parTrans" cxnId="{15093B81-E37C-4125-AC4B-55A26265E124}">
      <dgm:prSet/>
      <dgm:spPr/>
      <dgm:t>
        <a:bodyPr/>
        <a:lstStyle/>
        <a:p>
          <a:endParaRPr lang="es-EC"/>
        </a:p>
      </dgm:t>
    </dgm:pt>
    <dgm:pt modelId="{E80FEC56-D0DD-4E49-A422-B9EE2E22C5B3}" type="sibTrans" cxnId="{15093B81-E37C-4125-AC4B-55A26265E124}">
      <dgm:prSet/>
      <dgm:spPr/>
      <dgm:t>
        <a:bodyPr/>
        <a:lstStyle/>
        <a:p>
          <a:endParaRPr lang="es-EC"/>
        </a:p>
      </dgm:t>
    </dgm:pt>
    <dgm:pt modelId="{8670E957-50CE-42A5-989A-4A3220715EE5}">
      <dgm:prSet phldrT="[Texto]" phldr="1" custT="1"/>
      <dgm:spPr>
        <a:blipFill rotWithShape="0">
          <a:blip xmlns:r="http://schemas.openxmlformats.org/officeDocument/2006/relationships" r:embed="rId3"/>
          <a:stretch>
            <a:fillRect/>
          </a:stretch>
        </a:blipFill>
      </dgm:spPr>
      <dgm:t>
        <a:bodyPr/>
        <a:lstStyle/>
        <a:p>
          <a:endParaRPr lang="es-EC" sz="1200" dirty="0"/>
        </a:p>
      </dgm:t>
    </dgm:pt>
    <dgm:pt modelId="{77A806BD-AC78-4F81-B8E4-3B845F99D9EA}" type="parTrans" cxnId="{470749B7-33AD-4986-A9D8-99605E567F33}">
      <dgm:prSet/>
      <dgm:spPr/>
      <dgm:t>
        <a:bodyPr/>
        <a:lstStyle/>
        <a:p>
          <a:endParaRPr lang="es-EC"/>
        </a:p>
      </dgm:t>
    </dgm:pt>
    <dgm:pt modelId="{29DDADBA-2BF9-47AB-ABFF-23BBA2FECA38}" type="sibTrans" cxnId="{470749B7-33AD-4986-A9D8-99605E567F33}">
      <dgm:prSet/>
      <dgm:spPr/>
      <dgm:t>
        <a:bodyPr/>
        <a:lstStyle/>
        <a:p>
          <a:endParaRPr lang="es-EC"/>
        </a:p>
      </dgm:t>
    </dgm:pt>
    <dgm:pt modelId="{C85359B7-00B6-43DF-86C6-52A34FF32D92}">
      <dgm:prSet phldrT="[Texto]" custT="1"/>
      <dgm:spPr/>
      <dgm:t>
        <a:bodyPr/>
        <a:lstStyle/>
        <a:p>
          <a:r>
            <a:rPr lang="es-ES" sz="1200" b="1" dirty="0"/>
            <a:t>Por las unidades de análisis: </a:t>
          </a:r>
          <a:r>
            <a:rPr lang="es-ES" sz="1200" b="1" dirty="0" err="1"/>
            <a:t>Insitu</a:t>
          </a:r>
          <a:endParaRPr lang="es-EC" sz="1200" dirty="0"/>
        </a:p>
      </dgm:t>
    </dgm:pt>
    <dgm:pt modelId="{CDEE3F06-83EC-48DF-96A3-F491D7859717}" type="parTrans" cxnId="{8EDC33AA-ED6B-400C-8BB4-02EA1862C08F}">
      <dgm:prSet/>
      <dgm:spPr/>
      <dgm:t>
        <a:bodyPr/>
        <a:lstStyle/>
        <a:p>
          <a:endParaRPr lang="es-EC"/>
        </a:p>
      </dgm:t>
    </dgm:pt>
    <dgm:pt modelId="{D70F1FF9-340C-4F27-B3B6-948FA5BA1D17}" type="sibTrans" cxnId="{8EDC33AA-ED6B-400C-8BB4-02EA1862C08F}">
      <dgm:prSet/>
      <dgm:spPr/>
      <dgm:t>
        <a:bodyPr/>
        <a:lstStyle/>
        <a:p>
          <a:endParaRPr lang="es-EC"/>
        </a:p>
      </dgm:t>
    </dgm:pt>
    <dgm:pt modelId="{50C70740-A2F6-4070-8A6A-A28CA2EFFD2C}">
      <dgm:prSet phldrT="[Texto]" custT="1"/>
      <dgm:spPr/>
      <dgm:t>
        <a:bodyPr/>
        <a:lstStyle/>
        <a:p>
          <a:r>
            <a:rPr lang="es-ES" sz="1200" b="1" dirty="0"/>
            <a:t>Por el alcance: Correlacional</a:t>
          </a:r>
          <a:endParaRPr lang="es-EC" sz="1200" dirty="0"/>
        </a:p>
      </dgm:t>
    </dgm:pt>
    <dgm:pt modelId="{450EC50F-823A-4426-B899-7E1A91C886BF}" type="parTrans" cxnId="{16EF20BC-E445-4216-B284-F34FC9F4AAAC}">
      <dgm:prSet/>
      <dgm:spPr/>
      <dgm:t>
        <a:bodyPr/>
        <a:lstStyle/>
        <a:p>
          <a:endParaRPr lang="es-EC"/>
        </a:p>
      </dgm:t>
    </dgm:pt>
    <dgm:pt modelId="{092781A3-40ED-438A-ADE2-B0C8AB879693}" type="sibTrans" cxnId="{16EF20BC-E445-4216-B284-F34FC9F4AAAC}">
      <dgm:prSet/>
      <dgm:spPr/>
      <dgm:t>
        <a:bodyPr/>
        <a:lstStyle/>
        <a:p>
          <a:endParaRPr lang="es-EC"/>
        </a:p>
      </dgm:t>
    </dgm:pt>
    <dgm:pt modelId="{1F1EC8BB-F2A2-484E-82E2-3CA74148255E}">
      <dgm:prSet phldrT="[Texto]" custT="1"/>
      <dgm:spPr>
        <a:blipFill rotWithShape="0">
          <a:blip xmlns:r="http://schemas.openxmlformats.org/officeDocument/2006/relationships" r:embed="rId4"/>
          <a:stretch>
            <a:fillRect/>
          </a:stretch>
        </a:blipFill>
      </dgm:spPr>
      <dgm:t>
        <a:bodyPr/>
        <a:lstStyle/>
        <a:p>
          <a:endParaRPr lang="es-EC" sz="1200" dirty="0"/>
        </a:p>
      </dgm:t>
    </dgm:pt>
    <dgm:pt modelId="{D9206F8D-CD79-4BC4-A3E9-498D3AA5F656}" type="parTrans" cxnId="{3CAC5184-AEB0-45C4-BCDF-24110C075CBE}">
      <dgm:prSet/>
      <dgm:spPr/>
      <dgm:t>
        <a:bodyPr/>
        <a:lstStyle/>
        <a:p>
          <a:endParaRPr lang="es-EC"/>
        </a:p>
      </dgm:t>
    </dgm:pt>
    <dgm:pt modelId="{1106AFC4-A2E0-4F88-AF54-1092F33EED34}" type="sibTrans" cxnId="{3CAC5184-AEB0-45C4-BCDF-24110C075CBE}">
      <dgm:prSet/>
      <dgm:spPr/>
      <dgm:t>
        <a:bodyPr/>
        <a:lstStyle/>
        <a:p>
          <a:endParaRPr lang="es-EC"/>
        </a:p>
      </dgm:t>
    </dgm:pt>
    <dgm:pt modelId="{CB209883-14F3-4F87-897D-80DDA553937F}" type="pres">
      <dgm:prSet presAssocID="{117595D1-B03E-4461-9485-AA43F2F1E553}" presName="rootnode" presStyleCnt="0">
        <dgm:presLayoutVars>
          <dgm:chMax/>
          <dgm:chPref/>
          <dgm:dir/>
          <dgm:animLvl val="lvl"/>
        </dgm:presLayoutVars>
      </dgm:prSet>
      <dgm:spPr/>
      <dgm:t>
        <a:bodyPr/>
        <a:lstStyle/>
        <a:p>
          <a:endParaRPr lang="es-EC"/>
        </a:p>
      </dgm:t>
    </dgm:pt>
    <dgm:pt modelId="{76867FE0-B25D-4882-8D7E-50061F880BE2}" type="pres">
      <dgm:prSet presAssocID="{8173F08A-AB5A-48D4-B641-D28508D2D023}" presName="composite" presStyleCnt="0"/>
      <dgm:spPr/>
    </dgm:pt>
    <dgm:pt modelId="{73534DD6-A8A0-4B51-B067-73D2D5C42C59}" type="pres">
      <dgm:prSet presAssocID="{8173F08A-AB5A-48D4-B641-D28508D2D023}" presName="bentUpArrow1" presStyleLbl="alignImgPlace1" presStyleIdx="0" presStyleCnt="3"/>
      <dgm:spPr/>
    </dgm:pt>
    <dgm:pt modelId="{F1DBE514-C068-4FAF-9F37-980549A97EE9}" type="pres">
      <dgm:prSet presAssocID="{8173F08A-AB5A-48D4-B641-D28508D2D023}" presName="ParentText" presStyleLbl="node1" presStyleIdx="0" presStyleCnt="4">
        <dgm:presLayoutVars>
          <dgm:chMax val="1"/>
          <dgm:chPref val="1"/>
          <dgm:bulletEnabled val="1"/>
        </dgm:presLayoutVars>
      </dgm:prSet>
      <dgm:spPr/>
      <dgm:t>
        <a:bodyPr/>
        <a:lstStyle/>
        <a:p>
          <a:endParaRPr lang="es-EC"/>
        </a:p>
      </dgm:t>
    </dgm:pt>
    <dgm:pt modelId="{672F945B-6177-4217-ABCB-0A745A184C07}" type="pres">
      <dgm:prSet presAssocID="{8173F08A-AB5A-48D4-B641-D28508D2D023}" presName="ChildText" presStyleLbl="revTx" presStyleIdx="0" presStyleCnt="4" custScaleX="136645" custLinFactNeighborX="29856" custLinFactNeighborY="-6042">
        <dgm:presLayoutVars>
          <dgm:chMax val="0"/>
          <dgm:chPref val="0"/>
          <dgm:bulletEnabled val="1"/>
        </dgm:presLayoutVars>
      </dgm:prSet>
      <dgm:spPr/>
      <dgm:t>
        <a:bodyPr/>
        <a:lstStyle/>
        <a:p>
          <a:endParaRPr lang="es-EC"/>
        </a:p>
      </dgm:t>
    </dgm:pt>
    <dgm:pt modelId="{1F230C8F-7298-48C0-8DD1-BEF9EA1F21F5}" type="pres">
      <dgm:prSet presAssocID="{3009A9D5-650E-427D-BE64-7711C7E8F996}" presName="sibTrans" presStyleCnt="0"/>
      <dgm:spPr/>
    </dgm:pt>
    <dgm:pt modelId="{4A8CD9A7-A2A5-4099-9101-6925A9E03CD7}" type="pres">
      <dgm:prSet presAssocID="{99AF728F-1343-4D99-87C0-CCA9775637FA}" presName="composite" presStyleCnt="0"/>
      <dgm:spPr/>
    </dgm:pt>
    <dgm:pt modelId="{2474EAAB-975B-4250-B54B-0D749E4C5BDB}" type="pres">
      <dgm:prSet presAssocID="{99AF728F-1343-4D99-87C0-CCA9775637FA}" presName="bentUpArrow1" presStyleLbl="alignImgPlace1" presStyleIdx="1" presStyleCnt="3"/>
      <dgm:spPr/>
    </dgm:pt>
    <dgm:pt modelId="{086B027C-9886-4FEE-A1EE-5FD60DE6DC00}" type="pres">
      <dgm:prSet presAssocID="{99AF728F-1343-4D99-87C0-CCA9775637FA}" presName="ParentText" presStyleLbl="node1" presStyleIdx="1" presStyleCnt="4">
        <dgm:presLayoutVars>
          <dgm:chMax val="1"/>
          <dgm:chPref val="1"/>
          <dgm:bulletEnabled val="1"/>
        </dgm:presLayoutVars>
      </dgm:prSet>
      <dgm:spPr/>
      <dgm:t>
        <a:bodyPr/>
        <a:lstStyle/>
        <a:p>
          <a:endParaRPr lang="es-EC"/>
        </a:p>
      </dgm:t>
    </dgm:pt>
    <dgm:pt modelId="{91BAFCD2-B457-47CB-976C-D7FD5AC16473}" type="pres">
      <dgm:prSet presAssocID="{99AF728F-1343-4D99-87C0-CCA9775637FA}" presName="ChildText" presStyleLbl="revTx" presStyleIdx="1" presStyleCnt="4">
        <dgm:presLayoutVars>
          <dgm:chMax val="0"/>
          <dgm:chPref val="0"/>
          <dgm:bulletEnabled val="1"/>
        </dgm:presLayoutVars>
      </dgm:prSet>
      <dgm:spPr/>
      <dgm:t>
        <a:bodyPr/>
        <a:lstStyle/>
        <a:p>
          <a:endParaRPr lang="es-EC"/>
        </a:p>
      </dgm:t>
    </dgm:pt>
    <dgm:pt modelId="{0F81E29C-B1A5-4340-B6C7-FA9917E1D17E}" type="pres">
      <dgm:prSet presAssocID="{94C25BA0-2485-4B46-A90C-D31CBC53D687}" presName="sibTrans" presStyleCnt="0"/>
      <dgm:spPr/>
    </dgm:pt>
    <dgm:pt modelId="{E3556909-E69E-4E33-B3B8-E962DB0D124C}" type="pres">
      <dgm:prSet presAssocID="{8670E957-50CE-42A5-989A-4A3220715EE5}" presName="composite" presStyleCnt="0"/>
      <dgm:spPr/>
    </dgm:pt>
    <dgm:pt modelId="{F35111A0-531F-453F-8FD3-8D3CEDF4AEED}" type="pres">
      <dgm:prSet presAssocID="{8670E957-50CE-42A5-989A-4A3220715EE5}" presName="bentUpArrow1" presStyleLbl="alignImgPlace1" presStyleIdx="2" presStyleCnt="3"/>
      <dgm:spPr/>
    </dgm:pt>
    <dgm:pt modelId="{1010F8EB-3FB9-45A5-918C-1185610F3D7F}" type="pres">
      <dgm:prSet presAssocID="{8670E957-50CE-42A5-989A-4A3220715EE5}" presName="ParentText" presStyleLbl="node1" presStyleIdx="2" presStyleCnt="4">
        <dgm:presLayoutVars>
          <dgm:chMax val="1"/>
          <dgm:chPref val="1"/>
          <dgm:bulletEnabled val="1"/>
        </dgm:presLayoutVars>
      </dgm:prSet>
      <dgm:spPr/>
      <dgm:t>
        <a:bodyPr/>
        <a:lstStyle/>
        <a:p>
          <a:endParaRPr lang="es-EC"/>
        </a:p>
      </dgm:t>
    </dgm:pt>
    <dgm:pt modelId="{658A8727-D266-40B0-BF41-72605EE243F9}" type="pres">
      <dgm:prSet presAssocID="{8670E957-50CE-42A5-989A-4A3220715EE5}" presName="ChildText" presStyleLbl="revTx" presStyleIdx="2" presStyleCnt="4">
        <dgm:presLayoutVars>
          <dgm:chMax val="0"/>
          <dgm:chPref val="0"/>
          <dgm:bulletEnabled val="1"/>
        </dgm:presLayoutVars>
      </dgm:prSet>
      <dgm:spPr/>
      <dgm:t>
        <a:bodyPr/>
        <a:lstStyle/>
        <a:p>
          <a:endParaRPr lang="es-EC"/>
        </a:p>
      </dgm:t>
    </dgm:pt>
    <dgm:pt modelId="{71A0AD8D-DC9D-424F-8033-A03D50B81AA0}" type="pres">
      <dgm:prSet presAssocID="{29DDADBA-2BF9-47AB-ABFF-23BBA2FECA38}" presName="sibTrans" presStyleCnt="0"/>
      <dgm:spPr/>
    </dgm:pt>
    <dgm:pt modelId="{BD17957C-B5C2-44DA-A823-E162098594D5}" type="pres">
      <dgm:prSet presAssocID="{1F1EC8BB-F2A2-484E-82E2-3CA74148255E}" presName="composite" presStyleCnt="0"/>
      <dgm:spPr/>
    </dgm:pt>
    <dgm:pt modelId="{AFDFEE27-7447-4531-930F-DAA95259ABE7}" type="pres">
      <dgm:prSet presAssocID="{1F1EC8BB-F2A2-484E-82E2-3CA74148255E}" presName="ParentText" presStyleLbl="node1" presStyleIdx="3" presStyleCnt="4">
        <dgm:presLayoutVars>
          <dgm:chMax val="1"/>
          <dgm:chPref val="1"/>
          <dgm:bulletEnabled val="1"/>
        </dgm:presLayoutVars>
      </dgm:prSet>
      <dgm:spPr/>
      <dgm:t>
        <a:bodyPr/>
        <a:lstStyle/>
        <a:p>
          <a:endParaRPr lang="es-EC"/>
        </a:p>
      </dgm:t>
    </dgm:pt>
    <dgm:pt modelId="{E314C600-77D4-45A0-BF68-1CCDECDF43A6}" type="pres">
      <dgm:prSet presAssocID="{1F1EC8BB-F2A2-484E-82E2-3CA74148255E}" presName="FinalChildText" presStyleLbl="revTx" presStyleIdx="3" presStyleCnt="4">
        <dgm:presLayoutVars>
          <dgm:chMax val="0"/>
          <dgm:chPref val="0"/>
          <dgm:bulletEnabled val="1"/>
        </dgm:presLayoutVars>
      </dgm:prSet>
      <dgm:spPr/>
      <dgm:t>
        <a:bodyPr/>
        <a:lstStyle/>
        <a:p>
          <a:endParaRPr lang="es-EC"/>
        </a:p>
      </dgm:t>
    </dgm:pt>
  </dgm:ptLst>
  <dgm:cxnLst>
    <dgm:cxn modelId="{306BD9AF-2481-4CEE-8807-347ACF3D2A63}" type="presOf" srcId="{99AF728F-1343-4D99-87C0-CCA9775637FA}" destId="{086B027C-9886-4FEE-A1EE-5FD60DE6DC00}" srcOrd="0" destOrd="0" presId="urn:microsoft.com/office/officeart/2005/8/layout/StepDownProcess"/>
    <dgm:cxn modelId="{16EF20BC-E445-4216-B284-F34FC9F4AAAC}" srcId="{1F1EC8BB-F2A2-484E-82E2-3CA74148255E}" destId="{50C70740-A2F6-4070-8A6A-A28CA2EFFD2C}" srcOrd="0" destOrd="0" parTransId="{450EC50F-823A-4426-B899-7E1A91C886BF}" sibTransId="{092781A3-40ED-438A-ADE2-B0C8AB879693}"/>
    <dgm:cxn modelId="{098BA2E8-7577-476E-A693-3A308D877036}" srcId="{117595D1-B03E-4461-9485-AA43F2F1E553}" destId="{8173F08A-AB5A-48D4-B641-D28508D2D023}" srcOrd="0" destOrd="0" parTransId="{BC1AD41B-1CDA-49D2-978C-AAE1B8A7DE90}" sibTransId="{3009A9D5-650E-427D-BE64-7711C7E8F996}"/>
    <dgm:cxn modelId="{C7FD444C-DE49-4FB0-B9AE-E3266B6CAF59}" type="presOf" srcId="{C85359B7-00B6-43DF-86C6-52A34FF32D92}" destId="{658A8727-D266-40B0-BF41-72605EE243F9}" srcOrd="0" destOrd="0" presId="urn:microsoft.com/office/officeart/2005/8/layout/StepDownProcess"/>
    <dgm:cxn modelId="{3CAC5184-AEB0-45C4-BCDF-24110C075CBE}" srcId="{117595D1-B03E-4461-9485-AA43F2F1E553}" destId="{1F1EC8BB-F2A2-484E-82E2-3CA74148255E}" srcOrd="3" destOrd="0" parTransId="{D9206F8D-CD79-4BC4-A3E9-498D3AA5F656}" sibTransId="{1106AFC4-A2E0-4F88-AF54-1092F33EED34}"/>
    <dgm:cxn modelId="{B2A3D2A6-F9DA-4FBD-A619-B14A0032C603}" type="presOf" srcId="{6438F3FD-2E90-44B0-8F3C-188ED814DE90}" destId="{91BAFCD2-B457-47CB-976C-D7FD5AC16473}" srcOrd="0" destOrd="0" presId="urn:microsoft.com/office/officeart/2005/8/layout/StepDownProcess"/>
    <dgm:cxn modelId="{15093B81-E37C-4125-AC4B-55A26265E124}" srcId="{99AF728F-1343-4D99-87C0-CCA9775637FA}" destId="{6438F3FD-2E90-44B0-8F3C-188ED814DE90}" srcOrd="0" destOrd="0" parTransId="{A0505430-574A-427E-86EA-3AA8B6BCF775}" sibTransId="{E80FEC56-D0DD-4E49-A422-B9EE2E22C5B3}"/>
    <dgm:cxn modelId="{A590B8B0-81BB-4223-BDC6-47241673FD5A}" type="presOf" srcId="{8670E957-50CE-42A5-989A-4A3220715EE5}" destId="{1010F8EB-3FB9-45A5-918C-1185610F3D7F}" srcOrd="0" destOrd="0" presId="urn:microsoft.com/office/officeart/2005/8/layout/StepDownProcess"/>
    <dgm:cxn modelId="{470749B7-33AD-4986-A9D8-99605E567F33}" srcId="{117595D1-B03E-4461-9485-AA43F2F1E553}" destId="{8670E957-50CE-42A5-989A-4A3220715EE5}" srcOrd="2" destOrd="0" parTransId="{77A806BD-AC78-4F81-B8E4-3B845F99D9EA}" sibTransId="{29DDADBA-2BF9-47AB-ABFF-23BBA2FECA38}"/>
    <dgm:cxn modelId="{E4AF07A3-9516-4DB7-85A6-1565EE3E4D60}" type="presOf" srcId="{D2214A97-480B-452F-8ABF-2E87627DC712}" destId="{672F945B-6177-4217-ABCB-0A745A184C07}" srcOrd="0" destOrd="0" presId="urn:microsoft.com/office/officeart/2005/8/layout/StepDownProcess"/>
    <dgm:cxn modelId="{0E63C1F6-9898-4003-80AC-B8CBAD26E394}" srcId="{8173F08A-AB5A-48D4-B641-D28508D2D023}" destId="{D2214A97-480B-452F-8ABF-2E87627DC712}" srcOrd="0" destOrd="0" parTransId="{1F106887-4901-4E29-8345-8EE5B08FC7A3}" sibTransId="{68B70FFC-25F2-4A47-A21C-EC8B4549B537}"/>
    <dgm:cxn modelId="{C7CCAF9A-7441-49F8-B736-B94A86ED385F}" type="presOf" srcId="{117595D1-B03E-4461-9485-AA43F2F1E553}" destId="{CB209883-14F3-4F87-897D-80DDA553937F}" srcOrd="0" destOrd="0" presId="urn:microsoft.com/office/officeart/2005/8/layout/StepDownProcess"/>
    <dgm:cxn modelId="{57A80205-EB00-4E5D-B2BA-9FF516325C1A}" type="presOf" srcId="{50C70740-A2F6-4070-8A6A-A28CA2EFFD2C}" destId="{E314C600-77D4-45A0-BF68-1CCDECDF43A6}" srcOrd="0" destOrd="0" presId="urn:microsoft.com/office/officeart/2005/8/layout/StepDownProcess"/>
    <dgm:cxn modelId="{E2F805A0-6F88-415F-9D92-AE3EC2299C98}" type="presOf" srcId="{1F1EC8BB-F2A2-484E-82E2-3CA74148255E}" destId="{AFDFEE27-7447-4531-930F-DAA95259ABE7}" srcOrd="0" destOrd="0" presId="urn:microsoft.com/office/officeart/2005/8/layout/StepDownProcess"/>
    <dgm:cxn modelId="{8EDC33AA-ED6B-400C-8BB4-02EA1862C08F}" srcId="{8670E957-50CE-42A5-989A-4A3220715EE5}" destId="{C85359B7-00B6-43DF-86C6-52A34FF32D92}" srcOrd="0" destOrd="0" parTransId="{CDEE3F06-83EC-48DF-96A3-F491D7859717}" sibTransId="{D70F1FF9-340C-4F27-B3B6-948FA5BA1D17}"/>
    <dgm:cxn modelId="{96705A95-E713-4895-8F67-F4530223202A}" type="presOf" srcId="{8173F08A-AB5A-48D4-B641-D28508D2D023}" destId="{F1DBE514-C068-4FAF-9F37-980549A97EE9}" srcOrd="0" destOrd="0" presId="urn:microsoft.com/office/officeart/2005/8/layout/StepDownProcess"/>
    <dgm:cxn modelId="{5AD18D4C-0C89-4DFA-A1D0-3194BCB09D30}" srcId="{117595D1-B03E-4461-9485-AA43F2F1E553}" destId="{99AF728F-1343-4D99-87C0-CCA9775637FA}" srcOrd="1" destOrd="0" parTransId="{D866E34B-AF50-4DA9-9FBC-279501CD50FB}" sibTransId="{94C25BA0-2485-4B46-A90C-D31CBC53D687}"/>
    <dgm:cxn modelId="{A93FC081-5630-4EFF-A53B-B9F21D17FCB0}" type="presParOf" srcId="{CB209883-14F3-4F87-897D-80DDA553937F}" destId="{76867FE0-B25D-4882-8D7E-50061F880BE2}" srcOrd="0" destOrd="0" presId="urn:microsoft.com/office/officeart/2005/8/layout/StepDownProcess"/>
    <dgm:cxn modelId="{A2C5F453-AFF8-4A13-AF10-6FB74B16AFDB}" type="presParOf" srcId="{76867FE0-B25D-4882-8D7E-50061F880BE2}" destId="{73534DD6-A8A0-4B51-B067-73D2D5C42C59}" srcOrd="0" destOrd="0" presId="urn:microsoft.com/office/officeart/2005/8/layout/StepDownProcess"/>
    <dgm:cxn modelId="{A1BA0F5A-2C86-44B2-8241-2D5F3F3EAAFD}" type="presParOf" srcId="{76867FE0-B25D-4882-8D7E-50061F880BE2}" destId="{F1DBE514-C068-4FAF-9F37-980549A97EE9}" srcOrd="1" destOrd="0" presId="urn:microsoft.com/office/officeart/2005/8/layout/StepDownProcess"/>
    <dgm:cxn modelId="{6D5A1C70-F9A5-454E-BDBE-2D4BD32FCEF9}" type="presParOf" srcId="{76867FE0-B25D-4882-8D7E-50061F880BE2}" destId="{672F945B-6177-4217-ABCB-0A745A184C07}" srcOrd="2" destOrd="0" presId="urn:microsoft.com/office/officeart/2005/8/layout/StepDownProcess"/>
    <dgm:cxn modelId="{B1C9F1C4-515E-4128-9391-8CC27851F9DA}" type="presParOf" srcId="{CB209883-14F3-4F87-897D-80DDA553937F}" destId="{1F230C8F-7298-48C0-8DD1-BEF9EA1F21F5}" srcOrd="1" destOrd="0" presId="urn:microsoft.com/office/officeart/2005/8/layout/StepDownProcess"/>
    <dgm:cxn modelId="{2C713E4F-FC7F-406C-8BA0-030A364AF182}" type="presParOf" srcId="{CB209883-14F3-4F87-897D-80DDA553937F}" destId="{4A8CD9A7-A2A5-4099-9101-6925A9E03CD7}" srcOrd="2" destOrd="0" presId="urn:microsoft.com/office/officeart/2005/8/layout/StepDownProcess"/>
    <dgm:cxn modelId="{85885093-4E6E-4406-862F-36C6C57A4C9F}" type="presParOf" srcId="{4A8CD9A7-A2A5-4099-9101-6925A9E03CD7}" destId="{2474EAAB-975B-4250-B54B-0D749E4C5BDB}" srcOrd="0" destOrd="0" presId="urn:microsoft.com/office/officeart/2005/8/layout/StepDownProcess"/>
    <dgm:cxn modelId="{DB53E4F8-14A6-4891-B48A-C061B15367D8}" type="presParOf" srcId="{4A8CD9A7-A2A5-4099-9101-6925A9E03CD7}" destId="{086B027C-9886-4FEE-A1EE-5FD60DE6DC00}" srcOrd="1" destOrd="0" presId="urn:microsoft.com/office/officeart/2005/8/layout/StepDownProcess"/>
    <dgm:cxn modelId="{49869416-2067-44CC-8413-0A0B5B849863}" type="presParOf" srcId="{4A8CD9A7-A2A5-4099-9101-6925A9E03CD7}" destId="{91BAFCD2-B457-47CB-976C-D7FD5AC16473}" srcOrd="2" destOrd="0" presId="urn:microsoft.com/office/officeart/2005/8/layout/StepDownProcess"/>
    <dgm:cxn modelId="{7D6017BD-719D-4B17-A37D-B873C1D34249}" type="presParOf" srcId="{CB209883-14F3-4F87-897D-80DDA553937F}" destId="{0F81E29C-B1A5-4340-B6C7-FA9917E1D17E}" srcOrd="3" destOrd="0" presId="urn:microsoft.com/office/officeart/2005/8/layout/StepDownProcess"/>
    <dgm:cxn modelId="{FBC935C2-0105-49CC-8B94-7C0BA5E7237A}" type="presParOf" srcId="{CB209883-14F3-4F87-897D-80DDA553937F}" destId="{E3556909-E69E-4E33-B3B8-E962DB0D124C}" srcOrd="4" destOrd="0" presId="urn:microsoft.com/office/officeart/2005/8/layout/StepDownProcess"/>
    <dgm:cxn modelId="{1734BCAB-ECEF-461C-8054-CDD34E799E66}" type="presParOf" srcId="{E3556909-E69E-4E33-B3B8-E962DB0D124C}" destId="{F35111A0-531F-453F-8FD3-8D3CEDF4AEED}" srcOrd="0" destOrd="0" presId="urn:microsoft.com/office/officeart/2005/8/layout/StepDownProcess"/>
    <dgm:cxn modelId="{44E0BC7C-E9FC-4C7B-A708-B4DB64653454}" type="presParOf" srcId="{E3556909-E69E-4E33-B3B8-E962DB0D124C}" destId="{1010F8EB-3FB9-45A5-918C-1185610F3D7F}" srcOrd="1" destOrd="0" presId="urn:microsoft.com/office/officeart/2005/8/layout/StepDownProcess"/>
    <dgm:cxn modelId="{90C1C4B0-718D-4165-B158-3CDC33F239EF}" type="presParOf" srcId="{E3556909-E69E-4E33-B3B8-E962DB0D124C}" destId="{658A8727-D266-40B0-BF41-72605EE243F9}" srcOrd="2" destOrd="0" presId="urn:microsoft.com/office/officeart/2005/8/layout/StepDownProcess"/>
    <dgm:cxn modelId="{2E925B03-3EE5-4178-A2E8-243FEEA49F6A}" type="presParOf" srcId="{CB209883-14F3-4F87-897D-80DDA553937F}" destId="{71A0AD8D-DC9D-424F-8033-A03D50B81AA0}" srcOrd="5" destOrd="0" presId="urn:microsoft.com/office/officeart/2005/8/layout/StepDownProcess"/>
    <dgm:cxn modelId="{2C36065E-208C-4006-9020-6BA7FF6D3BAA}" type="presParOf" srcId="{CB209883-14F3-4F87-897D-80DDA553937F}" destId="{BD17957C-B5C2-44DA-A823-E162098594D5}" srcOrd="6" destOrd="0" presId="urn:microsoft.com/office/officeart/2005/8/layout/StepDownProcess"/>
    <dgm:cxn modelId="{FA28F3CA-4779-4F5A-80A5-C6E8AA587BF5}" type="presParOf" srcId="{BD17957C-B5C2-44DA-A823-E162098594D5}" destId="{AFDFEE27-7447-4531-930F-DAA95259ABE7}" srcOrd="0" destOrd="0" presId="urn:microsoft.com/office/officeart/2005/8/layout/StepDownProcess"/>
    <dgm:cxn modelId="{DB05B278-EA97-482C-A143-A823951876D8}" type="presParOf" srcId="{BD17957C-B5C2-44DA-A823-E162098594D5}" destId="{E314C600-77D4-45A0-BF68-1CCDECDF43A6}" srcOrd="1"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E733AAB-8E80-4D31-AEFF-9E38482693B8}"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es-EC"/>
        </a:p>
      </dgm:t>
    </dgm:pt>
    <dgm:pt modelId="{46E025F6-274F-465D-A9CA-B59E0DD40D2A}">
      <dgm:prSet phldrT="[Texto]"/>
      <dgm:spPr/>
      <dgm:t>
        <a:bodyPr/>
        <a:lstStyle/>
        <a:p>
          <a:r>
            <a:rPr lang="es-EC" dirty="0"/>
            <a:t>Bibliografía</a:t>
          </a:r>
        </a:p>
      </dgm:t>
    </dgm:pt>
    <dgm:pt modelId="{946B789C-F258-4BAC-966D-85F981D828C6}" type="parTrans" cxnId="{B52357A0-3FD8-4D24-8230-999FF1D5C977}">
      <dgm:prSet/>
      <dgm:spPr/>
      <dgm:t>
        <a:bodyPr/>
        <a:lstStyle/>
        <a:p>
          <a:endParaRPr lang="es-EC"/>
        </a:p>
      </dgm:t>
    </dgm:pt>
    <dgm:pt modelId="{B90F54CC-C23B-41A3-9FDD-308D3A2EC010}" type="sibTrans" cxnId="{B52357A0-3FD8-4D24-8230-999FF1D5C977}">
      <dgm:prSet/>
      <dgm:spPr/>
      <dgm:t>
        <a:bodyPr/>
        <a:lstStyle/>
        <a:p>
          <a:endParaRPr lang="es-EC"/>
        </a:p>
      </dgm:t>
    </dgm:pt>
    <dgm:pt modelId="{E17D6CDE-1736-460A-8925-EC9B0F1D061A}">
      <dgm:prSet phldrT="[Texto]"/>
      <dgm:spPr/>
      <dgm:t>
        <a:bodyPr/>
        <a:lstStyle/>
        <a:p>
          <a:r>
            <a:rPr lang="es-EC" dirty="0"/>
            <a:t>Entrevista</a:t>
          </a:r>
        </a:p>
      </dgm:t>
    </dgm:pt>
    <dgm:pt modelId="{3B5BCB73-A953-4ED7-967D-FE1C44CE1AE5}" type="parTrans" cxnId="{8E72262D-DDD0-4E36-B8FF-989519C32D39}">
      <dgm:prSet/>
      <dgm:spPr/>
      <dgm:t>
        <a:bodyPr/>
        <a:lstStyle/>
        <a:p>
          <a:endParaRPr lang="es-EC"/>
        </a:p>
      </dgm:t>
    </dgm:pt>
    <dgm:pt modelId="{9A3E5269-1EBC-485A-8F63-94B6CDC11C72}" type="sibTrans" cxnId="{8E72262D-DDD0-4E36-B8FF-989519C32D39}">
      <dgm:prSet/>
      <dgm:spPr/>
      <dgm:t>
        <a:bodyPr/>
        <a:lstStyle/>
        <a:p>
          <a:endParaRPr lang="es-EC"/>
        </a:p>
      </dgm:t>
    </dgm:pt>
    <dgm:pt modelId="{BF216F3D-9683-491F-BC57-89C379AC94E2}">
      <dgm:prSet phldrT="[Texto]"/>
      <dgm:spPr/>
      <dgm:t>
        <a:bodyPr/>
        <a:lstStyle/>
        <a:p>
          <a:r>
            <a:rPr lang="es-EC" dirty="0"/>
            <a:t>Encuesta</a:t>
          </a:r>
        </a:p>
      </dgm:t>
    </dgm:pt>
    <dgm:pt modelId="{B8B19850-2214-4916-8119-D760E56F8797}" type="parTrans" cxnId="{D1B10DCF-3821-4BB1-8323-03C17A54506F}">
      <dgm:prSet/>
      <dgm:spPr/>
      <dgm:t>
        <a:bodyPr/>
        <a:lstStyle/>
        <a:p>
          <a:endParaRPr lang="es-EC"/>
        </a:p>
      </dgm:t>
    </dgm:pt>
    <dgm:pt modelId="{6AEAB5ED-33F7-420B-BDB0-134117AEBF04}" type="sibTrans" cxnId="{D1B10DCF-3821-4BB1-8323-03C17A54506F}">
      <dgm:prSet/>
      <dgm:spPr/>
      <dgm:t>
        <a:bodyPr/>
        <a:lstStyle/>
        <a:p>
          <a:endParaRPr lang="es-EC"/>
        </a:p>
      </dgm:t>
    </dgm:pt>
    <dgm:pt modelId="{6EF1564B-957B-4AFD-B8CD-A46FE07595D4}" type="pres">
      <dgm:prSet presAssocID="{9E733AAB-8E80-4D31-AEFF-9E38482693B8}" presName="arrowDiagram" presStyleCnt="0">
        <dgm:presLayoutVars>
          <dgm:chMax val="5"/>
          <dgm:dir/>
          <dgm:resizeHandles val="exact"/>
        </dgm:presLayoutVars>
      </dgm:prSet>
      <dgm:spPr/>
      <dgm:t>
        <a:bodyPr/>
        <a:lstStyle/>
        <a:p>
          <a:endParaRPr lang="es-EC"/>
        </a:p>
      </dgm:t>
    </dgm:pt>
    <dgm:pt modelId="{AC1634C2-241E-4874-9D83-AA925B8B55EF}" type="pres">
      <dgm:prSet presAssocID="{9E733AAB-8E80-4D31-AEFF-9E38482693B8}" presName="arrow" presStyleLbl="bgShp" presStyleIdx="0" presStyleCnt="1">
        <dgm:style>
          <a:lnRef idx="1">
            <a:schemeClr val="accent4"/>
          </a:lnRef>
          <a:fillRef idx="2">
            <a:schemeClr val="accent4"/>
          </a:fillRef>
          <a:effectRef idx="1">
            <a:schemeClr val="accent4"/>
          </a:effectRef>
          <a:fontRef idx="minor">
            <a:schemeClr val="dk1"/>
          </a:fontRef>
        </dgm:style>
      </dgm:prSet>
      <dgm:spPr/>
    </dgm:pt>
    <dgm:pt modelId="{91D20B69-0023-4C72-81C6-4D13EDABE972}" type="pres">
      <dgm:prSet presAssocID="{9E733AAB-8E80-4D31-AEFF-9E38482693B8}" presName="arrowDiagram3" presStyleCnt="0"/>
      <dgm:spPr/>
    </dgm:pt>
    <dgm:pt modelId="{BB8E887B-C439-47D9-9CA4-1EBD6C83D0A2}" type="pres">
      <dgm:prSet presAssocID="{46E025F6-274F-465D-A9CA-B59E0DD40D2A}" presName="bullet3a" presStyleLbl="node1" presStyleIdx="0" presStyleCnt="3"/>
      <dgm:spPr/>
    </dgm:pt>
    <dgm:pt modelId="{64AB8B91-C307-47B0-9ADF-1D4ED1FD5EC4}" type="pres">
      <dgm:prSet presAssocID="{46E025F6-274F-465D-A9CA-B59E0DD40D2A}" presName="textBox3a" presStyleLbl="revTx" presStyleIdx="0" presStyleCnt="3">
        <dgm:presLayoutVars>
          <dgm:bulletEnabled val="1"/>
        </dgm:presLayoutVars>
      </dgm:prSet>
      <dgm:spPr/>
      <dgm:t>
        <a:bodyPr/>
        <a:lstStyle/>
        <a:p>
          <a:endParaRPr lang="es-EC"/>
        </a:p>
      </dgm:t>
    </dgm:pt>
    <dgm:pt modelId="{E205D0C7-E899-4503-A934-A4ACE606EAAD}" type="pres">
      <dgm:prSet presAssocID="{E17D6CDE-1736-460A-8925-EC9B0F1D061A}" presName="bullet3b" presStyleLbl="node1" presStyleIdx="1" presStyleCnt="3"/>
      <dgm:spPr/>
    </dgm:pt>
    <dgm:pt modelId="{FF43A019-90A3-4D91-AD94-0DF9380D150D}" type="pres">
      <dgm:prSet presAssocID="{E17D6CDE-1736-460A-8925-EC9B0F1D061A}" presName="textBox3b" presStyleLbl="revTx" presStyleIdx="1" presStyleCnt="3">
        <dgm:presLayoutVars>
          <dgm:bulletEnabled val="1"/>
        </dgm:presLayoutVars>
      </dgm:prSet>
      <dgm:spPr/>
      <dgm:t>
        <a:bodyPr/>
        <a:lstStyle/>
        <a:p>
          <a:endParaRPr lang="es-EC"/>
        </a:p>
      </dgm:t>
    </dgm:pt>
    <dgm:pt modelId="{04AB64F4-DFF6-41AB-8288-086C573B1541}" type="pres">
      <dgm:prSet presAssocID="{BF216F3D-9683-491F-BC57-89C379AC94E2}" presName="bullet3c" presStyleLbl="node1" presStyleIdx="2" presStyleCnt="3"/>
      <dgm:spPr/>
    </dgm:pt>
    <dgm:pt modelId="{BA213D06-B02F-4FAB-8949-9187A206FF7B}" type="pres">
      <dgm:prSet presAssocID="{BF216F3D-9683-491F-BC57-89C379AC94E2}" presName="textBox3c" presStyleLbl="revTx" presStyleIdx="2" presStyleCnt="3">
        <dgm:presLayoutVars>
          <dgm:bulletEnabled val="1"/>
        </dgm:presLayoutVars>
      </dgm:prSet>
      <dgm:spPr/>
      <dgm:t>
        <a:bodyPr/>
        <a:lstStyle/>
        <a:p>
          <a:endParaRPr lang="es-EC"/>
        </a:p>
      </dgm:t>
    </dgm:pt>
  </dgm:ptLst>
  <dgm:cxnLst>
    <dgm:cxn modelId="{8E72262D-DDD0-4E36-B8FF-989519C32D39}" srcId="{9E733AAB-8E80-4D31-AEFF-9E38482693B8}" destId="{E17D6CDE-1736-460A-8925-EC9B0F1D061A}" srcOrd="1" destOrd="0" parTransId="{3B5BCB73-A953-4ED7-967D-FE1C44CE1AE5}" sibTransId="{9A3E5269-1EBC-485A-8F63-94B6CDC11C72}"/>
    <dgm:cxn modelId="{F269DB6C-30A2-4E1D-9838-5EA666CD4E6F}" type="presOf" srcId="{9E733AAB-8E80-4D31-AEFF-9E38482693B8}" destId="{6EF1564B-957B-4AFD-B8CD-A46FE07595D4}" srcOrd="0" destOrd="0" presId="urn:microsoft.com/office/officeart/2005/8/layout/arrow2"/>
    <dgm:cxn modelId="{3761724B-EF29-4090-BE7F-AFBD2DC28848}" type="presOf" srcId="{46E025F6-274F-465D-A9CA-B59E0DD40D2A}" destId="{64AB8B91-C307-47B0-9ADF-1D4ED1FD5EC4}" srcOrd="0" destOrd="0" presId="urn:microsoft.com/office/officeart/2005/8/layout/arrow2"/>
    <dgm:cxn modelId="{B52357A0-3FD8-4D24-8230-999FF1D5C977}" srcId="{9E733AAB-8E80-4D31-AEFF-9E38482693B8}" destId="{46E025F6-274F-465D-A9CA-B59E0DD40D2A}" srcOrd="0" destOrd="0" parTransId="{946B789C-F258-4BAC-966D-85F981D828C6}" sibTransId="{B90F54CC-C23B-41A3-9FDD-308D3A2EC010}"/>
    <dgm:cxn modelId="{D1B10DCF-3821-4BB1-8323-03C17A54506F}" srcId="{9E733AAB-8E80-4D31-AEFF-9E38482693B8}" destId="{BF216F3D-9683-491F-BC57-89C379AC94E2}" srcOrd="2" destOrd="0" parTransId="{B8B19850-2214-4916-8119-D760E56F8797}" sibTransId="{6AEAB5ED-33F7-420B-BDB0-134117AEBF04}"/>
    <dgm:cxn modelId="{751004AB-8AC6-4821-B3EC-F0768685E643}" type="presOf" srcId="{E17D6CDE-1736-460A-8925-EC9B0F1D061A}" destId="{FF43A019-90A3-4D91-AD94-0DF9380D150D}" srcOrd="0" destOrd="0" presId="urn:microsoft.com/office/officeart/2005/8/layout/arrow2"/>
    <dgm:cxn modelId="{79EA50BE-C581-455E-BBA3-D873AFFF03A7}" type="presOf" srcId="{BF216F3D-9683-491F-BC57-89C379AC94E2}" destId="{BA213D06-B02F-4FAB-8949-9187A206FF7B}" srcOrd="0" destOrd="0" presId="urn:microsoft.com/office/officeart/2005/8/layout/arrow2"/>
    <dgm:cxn modelId="{6B2015A7-B5E8-4552-8995-DB4E4B01F9A6}" type="presParOf" srcId="{6EF1564B-957B-4AFD-B8CD-A46FE07595D4}" destId="{AC1634C2-241E-4874-9D83-AA925B8B55EF}" srcOrd="0" destOrd="0" presId="urn:microsoft.com/office/officeart/2005/8/layout/arrow2"/>
    <dgm:cxn modelId="{27B30B98-4DE6-4C33-B5BA-8A2752937090}" type="presParOf" srcId="{6EF1564B-957B-4AFD-B8CD-A46FE07595D4}" destId="{91D20B69-0023-4C72-81C6-4D13EDABE972}" srcOrd="1" destOrd="0" presId="urn:microsoft.com/office/officeart/2005/8/layout/arrow2"/>
    <dgm:cxn modelId="{1E9E0BA6-6B21-4619-BA01-A99529AA6848}" type="presParOf" srcId="{91D20B69-0023-4C72-81C6-4D13EDABE972}" destId="{BB8E887B-C439-47D9-9CA4-1EBD6C83D0A2}" srcOrd="0" destOrd="0" presId="urn:microsoft.com/office/officeart/2005/8/layout/arrow2"/>
    <dgm:cxn modelId="{DB3FAB99-2367-4D7D-A0EA-82F3D304000A}" type="presParOf" srcId="{91D20B69-0023-4C72-81C6-4D13EDABE972}" destId="{64AB8B91-C307-47B0-9ADF-1D4ED1FD5EC4}" srcOrd="1" destOrd="0" presId="urn:microsoft.com/office/officeart/2005/8/layout/arrow2"/>
    <dgm:cxn modelId="{EB0CEA0A-CAB8-4D5E-8DAA-68DF37274134}" type="presParOf" srcId="{91D20B69-0023-4C72-81C6-4D13EDABE972}" destId="{E205D0C7-E899-4503-A934-A4ACE606EAAD}" srcOrd="2" destOrd="0" presId="urn:microsoft.com/office/officeart/2005/8/layout/arrow2"/>
    <dgm:cxn modelId="{5B4F0ADD-41B5-45C6-92A6-48ED1A25C2DE}" type="presParOf" srcId="{91D20B69-0023-4C72-81C6-4D13EDABE972}" destId="{FF43A019-90A3-4D91-AD94-0DF9380D150D}" srcOrd="3" destOrd="0" presId="urn:microsoft.com/office/officeart/2005/8/layout/arrow2"/>
    <dgm:cxn modelId="{321FB9CA-48AF-4EDE-8ABE-2FA186AA54C4}" type="presParOf" srcId="{91D20B69-0023-4C72-81C6-4D13EDABE972}" destId="{04AB64F4-DFF6-41AB-8288-086C573B1541}" srcOrd="4" destOrd="0" presId="urn:microsoft.com/office/officeart/2005/8/layout/arrow2"/>
    <dgm:cxn modelId="{C810EA5F-1193-4B02-AA8B-63CE634061E1}" type="presParOf" srcId="{91D20B69-0023-4C72-81C6-4D13EDABE972}" destId="{BA213D06-B02F-4FAB-8949-9187A206FF7B}" srcOrd="5" destOrd="0" presId="urn:microsoft.com/office/officeart/2005/8/layout/arrow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D7B34BF-3EB3-4B00-B947-776C1C61A017}" type="doc">
      <dgm:prSet loTypeId="urn:microsoft.com/office/officeart/2005/8/layout/process1" loCatId="process" qsTypeId="urn:microsoft.com/office/officeart/2005/8/quickstyle/simple2" qsCatId="simple" csTypeId="urn:microsoft.com/office/officeart/2005/8/colors/colorful1" csCatId="colorful" phldr="1"/>
      <dgm:spPr/>
    </dgm:pt>
    <dgm:pt modelId="{3C26F491-7233-4F4D-9EED-EF7B55A1AAE5}">
      <dgm:prSet phldrT="[Texto]"/>
      <dgm:spPr/>
      <dgm:t>
        <a:bodyPr/>
        <a:lstStyle/>
        <a:p>
          <a:r>
            <a:rPr lang="es-ES" b="1" dirty="0"/>
            <a:t>Estadística inferencial</a:t>
          </a:r>
          <a:endParaRPr lang="es-EC" dirty="0"/>
        </a:p>
      </dgm:t>
    </dgm:pt>
    <dgm:pt modelId="{DC999873-30B2-42AD-A914-96F4DED47CA4}" type="parTrans" cxnId="{343498D4-C82E-4EF8-9A02-940F6F5BFD03}">
      <dgm:prSet/>
      <dgm:spPr/>
      <dgm:t>
        <a:bodyPr/>
        <a:lstStyle/>
        <a:p>
          <a:endParaRPr lang="es-EC"/>
        </a:p>
      </dgm:t>
    </dgm:pt>
    <dgm:pt modelId="{C561F1AD-D19E-4F29-B62B-0DF74A7B6EA8}" type="sibTrans" cxnId="{343498D4-C82E-4EF8-9A02-940F6F5BFD03}">
      <dgm:prSet/>
      <dgm:spPr/>
      <dgm:t>
        <a:bodyPr/>
        <a:lstStyle/>
        <a:p>
          <a:endParaRPr lang="es-EC"/>
        </a:p>
      </dgm:t>
    </dgm:pt>
    <dgm:pt modelId="{07FB3470-7331-46A2-AD3E-5F255C02B872}">
      <dgm:prSet phldrT="[Texto]"/>
      <dgm:spPr/>
      <dgm:t>
        <a:bodyPr/>
        <a:lstStyle/>
        <a:p>
          <a:r>
            <a:rPr lang="es-ES" b="1" dirty="0"/>
            <a:t>Análisis</a:t>
          </a:r>
          <a:endParaRPr lang="es-EC" dirty="0"/>
        </a:p>
      </dgm:t>
    </dgm:pt>
    <dgm:pt modelId="{D1A48318-B28C-4FC6-9C58-D9E49091D73C}" type="parTrans" cxnId="{B42492B9-FCEE-4314-9408-41FB962FDD5D}">
      <dgm:prSet/>
      <dgm:spPr/>
      <dgm:t>
        <a:bodyPr/>
        <a:lstStyle/>
        <a:p>
          <a:endParaRPr lang="es-EC"/>
        </a:p>
      </dgm:t>
    </dgm:pt>
    <dgm:pt modelId="{1DEF4171-EF80-4904-9966-70327B62B579}" type="sibTrans" cxnId="{B42492B9-FCEE-4314-9408-41FB962FDD5D}">
      <dgm:prSet/>
      <dgm:spPr/>
      <dgm:t>
        <a:bodyPr/>
        <a:lstStyle/>
        <a:p>
          <a:endParaRPr lang="es-EC"/>
        </a:p>
      </dgm:t>
    </dgm:pt>
    <dgm:pt modelId="{50BB946F-EAF1-4EE7-BCB7-DE63933A9335}">
      <dgm:prSet phldrT="[Texto]"/>
      <dgm:spPr/>
      <dgm:t>
        <a:bodyPr/>
        <a:lstStyle/>
        <a:p>
          <a:r>
            <a:rPr lang="es-ES" b="1" dirty="0"/>
            <a:t>Síntesis</a:t>
          </a:r>
          <a:endParaRPr lang="es-EC" dirty="0"/>
        </a:p>
      </dgm:t>
    </dgm:pt>
    <dgm:pt modelId="{B1CC34BB-3152-456C-816F-4B581F772F69}" type="parTrans" cxnId="{20EF4932-697D-44DE-843B-C0354D56516E}">
      <dgm:prSet/>
      <dgm:spPr/>
      <dgm:t>
        <a:bodyPr/>
        <a:lstStyle/>
        <a:p>
          <a:endParaRPr lang="es-EC"/>
        </a:p>
      </dgm:t>
    </dgm:pt>
    <dgm:pt modelId="{65AD2AAA-D6C3-4744-BB45-4C9C4448930F}" type="sibTrans" cxnId="{20EF4932-697D-44DE-843B-C0354D56516E}">
      <dgm:prSet/>
      <dgm:spPr/>
      <dgm:t>
        <a:bodyPr/>
        <a:lstStyle/>
        <a:p>
          <a:endParaRPr lang="es-EC"/>
        </a:p>
      </dgm:t>
    </dgm:pt>
    <dgm:pt modelId="{D46DBD2B-068C-4A16-90B4-A82C7721CBE3}" type="pres">
      <dgm:prSet presAssocID="{AD7B34BF-3EB3-4B00-B947-776C1C61A017}" presName="Name0" presStyleCnt="0">
        <dgm:presLayoutVars>
          <dgm:dir/>
          <dgm:resizeHandles val="exact"/>
        </dgm:presLayoutVars>
      </dgm:prSet>
      <dgm:spPr/>
    </dgm:pt>
    <dgm:pt modelId="{C27D3F53-CFE0-46DA-AEBB-5F9AD2F41B19}" type="pres">
      <dgm:prSet presAssocID="{3C26F491-7233-4F4D-9EED-EF7B55A1AAE5}" presName="node" presStyleLbl="node1" presStyleIdx="0" presStyleCnt="3">
        <dgm:presLayoutVars>
          <dgm:bulletEnabled val="1"/>
        </dgm:presLayoutVars>
      </dgm:prSet>
      <dgm:spPr/>
      <dgm:t>
        <a:bodyPr/>
        <a:lstStyle/>
        <a:p>
          <a:endParaRPr lang="es-EC"/>
        </a:p>
      </dgm:t>
    </dgm:pt>
    <dgm:pt modelId="{82D9F729-0590-4D94-8B21-31944EF482AA}" type="pres">
      <dgm:prSet presAssocID="{C561F1AD-D19E-4F29-B62B-0DF74A7B6EA8}" presName="sibTrans" presStyleLbl="sibTrans2D1" presStyleIdx="0" presStyleCnt="2"/>
      <dgm:spPr/>
      <dgm:t>
        <a:bodyPr/>
        <a:lstStyle/>
        <a:p>
          <a:endParaRPr lang="es-EC"/>
        </a:p>
      </dgm:t>
    </dgm:pt>
    <dgm:pt modelId="{5AA93ED4-2B8C-4E4C-991D-313235A9E2CE}" type="pres">
      <dgm:prSet presAssocID="{C561F1AD-D19E-4F29-B62B-0DF74A7B6EA8}" presName="connectorText" presStyleLbl="sibTrans2D1" presStyleIdx="0" presStyleCnt="2"/>
      <dgm:spPr/>
      <dgm:t>
        <a:bodyPr/>
        <a:lstStyle/>
        <a:p>
          <a:endParaRPr lang="es-EC"/>
        </a:p>
      </dgm:t>
    </dgm:pt>
    <dgm:pt modelId="{06E25486-172D-45C5-BA62-3710DB0CA85D}" type="pres">
      <dgm:prSet presAssocID="{07FB3470-7331-46A2-AD3E-5F255C02B872}" presName="node" presStyleLbl="node1" presStyleIdx="1" presStyleCnt="3">
        <dgm:presLayoutVars>
          <dgm:bulletEnabled val="1"/>
        </dgm:presLayoutVars>
      </dgm:prSet>
      <dgm:spPr/>
      <dgm:t>
        <a:bodyPr/>
        <a:lstStyle/>
        <a:p>
          <a:endParaRPr lang="es-EC"/>
        </a:p>
      </dgm:t>
    </dgm:pt>
    <dgm:pt modelId="{D3FCA415-F21D-4BB1-8E55-85F1C739E47C}" type="pres">
      <dgm:prSet presAssocID="{1DEF4171-EF80-4904-9966-70327B62B579}" presName="sibTrans" presStyleLbl="sibTrans2D1" presStyleIdx="1" presStyleCnt="2"/>
      <dgm:spPr/>
      <dgm:t>
        <a:bodyPr/>
        <a:lstStyle/>
        <a:p>
          <a:endParaRPr lang="es-EC"/>
        </a:p>
      </dgm:t>
    </dgm:pt>
    <dgm:pt modelId="{078689D1-3846-4F24-8A74-8862AEC8E8A3}" type="pres">
      <dgm:prSet presAssocID="{1DEF4171-EF80-4904-9966-70327B62B579}" presName="connectorText" presStyleLbl="sibTrans2D1" presStyleIdx="1" presStyleCnt="2"/>
      <dgm:spPr/>
      <dgm:t>
        <a:bodyPr/>
        <a:lstStyle/>
        <a:p>
          <a:endParaRPr lang="es-EC"/>
        </a:p>
      </dgm:t>
    </dgm:pt>
    <dgm:pt modelId="{1CC092FB-1C80-49B1-922A-4D2C6A0A84B7}" type="pres">
      <dgm:prSet presAssocID="{50BB946F-EAF1-4EE7-BCB7-DE63933A9335}" presName="node" presStyleLbl="node1" presStyleIdx="2" presStyleCnt="3">
        <dgm:presLayoutVars>
          <dgm:bulletEnabled val="1"/>
        </dgm:presLayoutVars>
      </dgm:prSet>
      <dgm:spPr/>
      <dgm:t>
        <a:bodyPr/>
        <a:lstStyle/>
        <a:p>
          <a:endParaRPr lang="es-EC"/>
        </a:p>
      </dgm:t>
    </dgm:pt>
  </dgm:ptLst>
  <dgm:cxnLst>
    <dgm:cxn modelId="{E6957B1C-9747-4C96-B3AC-67B64F8CF55B}" type="presOf" srcId="{C561F1AD-D19E-4F29-B62B-0DF74A7B6EA8}" destId="{5AA93ED4-2B8C-4E4C-991D-313235A9E2CE}" srcOrd="1" destOrd="0" presId="urn:microsoft.com/office/officeart/2005/8/layout/process1"/>
    <dgm:cxn modelId="{343498D4-C82E-4EF8-9A02-940F6F5BFD03}" srcId="{AD7B34BF-3EB3-4B00-B947-776C1C61A017}" destId="{3C26F491-7233-4F4D-9EED-EF7B55A1AAE5}" srcOrd="0" destOrd="0" parTransId="{DC999873-30B2-42AD-A914-96F4DED47CA4}" sibTransId="{C561F1AD-D19E-4F29-B62B-0DF74A7B6EA8}"/>
    <dgm:cxn modelId="{20EF4932-697D-44DE-843B-C0354D56516E}" srcId="{AD7B34BF-3EB3-4B00-B947-776C1C61A017}" destId="{50BB946F-EAF1-4EE7-BCB7-DE63933A9335}" srcOrd="2" destOrd="0" parTransId="{B1CC34BB-3152-456C-816F-4B581F772F69}" sibTransId="{65AD2AAA-D6C3-4744-BB45-4C9C4448930F}"/>
    <dgm:cxn modelId="{4CCB0578-BA01-4B51-B73B-E2275FFAED65}" type="presOf" srcId="{1DEF4171-EF80-4904-9966-70327B62B579}" destId="{D3FCA415-F21D-4BB1-8E55-85F1C739E47C}" srcOrd="0" destOrd="0" presId="urn:microsoft.com/office/officeart/2005/8/layout/process1"/>
    <dgm:cxn modelId="{B42492B9-FCEE-4314-9408-41FB962FDD5D}" srcId="{AD7B34BF-3EB3-4B00-B947-776C1C61A017}" destId="{07FB3470-7331-46A2-AD3E-5F255C02B872}" srcOrd="1" destOrd="0" parTransId="{D1A48318-B28C-4FC6-9C58-D9E49091D73C}" sibTransId="{1DEF4171-EF80-4904-9966-70327B62B579}"/>
    <dgm:cxn modelId="{0404A3BC-00EE-4E4F-9759-50DFACFDDF7E}" type="presOf" srcId="{50BB946F-EAF1-4EE7-BCB7-DE63933A9335}" destId="{1CC092FB-1C80-49B1-922A-4D2C6A0A84B7}" srcOrd="0" destOrd="0" presId="urn:microsoft.com/office/officeart/2005/8/layout/process1"/>
    <dgm:cxn modelId="{93271D97-E0F0-46CA-8117-1AB6B36F1237}" type="presOf" srcId="{1DEF4171-EF80-4904-9966-70327B62B579}" destId="{078689D1-3846-4F24-8A74-8862AEC8E8A3}" srcOrd="1" destOrd="0" presId="urn:microsoft.com/office/officeart/2005/8/layout/process1"/>
    <dgm:cxn modelId="{19BDF559-9AF3-4613-AEDB-729AD52F8676}" type="presOf" srcId="{3C26F491-7233-4F4D-9EED-EF7B55A1AAE5}" destId="{C27D3F53-CFE0-46DA-AEBB-5F9AD2F41B19}" srcOrd="0" destOrd="0" presId="urn:microsoft.com/office/officeart/2005/8/layout/process1"/>
    <dgm:cxn modelId="{EE25ADC3-FB28-44AD-82EB-C8E4BEF8A981}" type="presOf" srcId="{07FB3470-7331-46A2-AD3E-5F255C02B872}" destId="{06E25486-172D-45C5-BA62-3710DB0CA85D}" srcOrd="0" destOrd="0" presId="urn:microsoft.com/office/officeart/2005/8/layout/process1"/>
    <dgm:cxn modelId="{8F463566-645B-4325-B87B-DAF1A0E0A821}" type="presOf" srcId="{AD7B34BF-3EB3-4B00-B947-776C1C61A017}" destId="{D46DBD2B-068C-4A16-90B4-A82C7721CBE3}" srcOrd="0" destOrd="0" presId="urn:microsoft.com/office/officeart/2005/8/layout/process1"/>
    <dgm:cxn modelId="{D80F05FF-C6DD-4318-B240-CB5D03D99EAC}" type="presOf" srcId="{C561F1AD-D19E-4F29-B62B-0DF74A7B6EA8}" destId="{82D9F729-0590-4D94-8B21-31944EF482AA}" srcOrd="0" destOrd="0" presId="urn:microsoft.com/office/officeart/2005/8/layout/process1"/>
    <dgm:cxn modelId="{0B664B68-28D4-4EAF-9E77-011690144B9C}" type="presParOf" srcId="{D46DBD2B-068C-4A16-90B4-A82C7721CBE3}" destId="{C27D3F53-CFE0-46DA-AEBB-5F9AD2F41B19}" srcOrd="0" destOrd="0" presId="urn:microsoft.com/office/officeart/2005/8/layout/process1"/>
    <dgm:cxn modelId="{B1B6DC8A-51A7-4B12-A543-8D038F70F1B2}" type="presParOf" srcId="{D46DBD2B-068C-4A16-90B4-A82C7721CBE3}" destId="{82D9F729-0590-4D94-8B21-31944EF482AA}" srcOrd="1" destOrd="0" presId="urn:microsoft.com/office/officeart/2005/8/layout/process1"/>
    <dgm:cxn modelId="{0AC21AD9-5A1B-4E39-97E0-0D87CF6F7742}" type="presParOf" srcId="{82D9F729-0590-4D94-8B21-31944EF482AA}" destId="{5AA93ED4-2B8C-4E4C-991D-313235A9E2CE}" srcOrd="0" destOrd="0" presId="urn:microsoft.com/office/officeart/2005/8/layout/process1"/>
    <dgm:cxn modelId="{EA5D97C7-5F3A-449B-92F6-EFE0E444F2FB}" type="presParOf" srcId="{D46DBD2B-068C-4A16-90B4-A82C7721CBE3}" destId="{06E25486-172D-45C5-BA62-3710DB0CA85D}" srcOrd="2" destOrd="0" presId="urn:microsoft.com/office/officeart/2005/8/layout/process1"/>
    <dgm:cxn modelId="{9D2F2636-ADAE-4DF3-A4E3-1D1A9612907C}" type="presParOf" srcId="{D46DBD2B-068C-4A16-90B4-A82C7721CBE3}" destId="{D3FCA415-F21D-4BB1-8E55-85F1C739E47C}" srcOrd="3" destOrd="0" presId="urn:microsoft.com/office/officeart/2005/8/layout/process1"/>
    <dgm:cxn modelId="{A6A146E9-C371-450C-8F39-F5CCCB8C213A}" type="presParOf" srcId="{D3FCA415-F21D-4BB1-8E55-85F1C739E47C}" destId="{078689D1-3846-4F24-8A74-8862AEC8E8A3}" srcOrd="0" destOrd="0" presId="urn:microsoft.com/office/officeart/2005/8/layout/process1"/>
    <dgm:cxn modelId="{F86D4108-10C2-4B6D-A445-6D047DE03BA1}" type="presParOf" srcId="{D46DBD2B-068C-4A16-90B4-A82C7721CBE3}" destId="{1CC092FB-1C80-49B1-922A-4D2C6A0A84B7}" srcOrd="4"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E124D7F-FEAB-4DCB-A15A-560D86F0527C}" type="doc">
      <dgm:prSet loTypeId="urn:microsoft.com/office/officeart/2005/8/layout/hProcess11" loCatId="process" qsTypeId="urn:microsoft.com/office/officeart/2005/8/quickstyle/simple4" qsCatId="simple" csTypeId="urn:microsoft.com/office/officeart/2005/8/colors/accent1_2" csCatId="accent1" phldr="1"/>
      <dgm:spPr/>
    </dgm:pt>
    <dgm:pt modelId="{176F2590-EB4E-4C48-B39B-29C55B1BFAA2}">
      <dgm:prSet phldrT="[Texto]" custT="1"/>
      <dgm:spPr/>
      <dgm:t>
        <a:bodyPr/>
        <a:lstStyle/>
        <a:p>
          <a:r>
            <a:rPr lang="es-ES" sz="1600" b="1" dirty="0"/>
            <a:t>JUSTIFICACIÓN</a:t>
          </a:r>
          <a:endParaRPr lang="es-EC" sz="1600" b="1" dirty="0"/>
        </a:p>
      </dgm:t>
    </dgm:pt>
    <dgm:pt modelId="{74273BB8-1220-44BF-B139-A1468D55EB0B}" type="parTrans" cxnId="{8B66662B-D57C-4262-B710-9109BEFB6ADC}">
      <dgm:prSet/>
      <dgm:spPr/>
      <dgm:t>
        <a:bodyPr/>
        <a:lstStyle/>
        <a:p>
          <a:endParaRPr lang="es-EC"/>
        </a:p>
      </dgm:t>
    </dgm:pt>
    <dgm:pt modelId="{E38C2941-80C9-4B63-9546-A32756C8E372}" type="sibTrans" cxnId="{8B66662B-D57C-4262-B710-9109BEFB6ADC}">
      <dgm:prSet/>
      <dgm:spPr/>
      <dgm:t>
        <a:bodyPr/>
        <a:lstStyle/>
        <a:p>
          <a:endParaRPr lang="es-EC"/>
        </a:p>
      </dgm:t>
    </dgm:pt>
    <dgm:pt modelId="{34CEE93A-3D76-4A14-9B5C-C6912E20FBA0}">
      <dgm:prSet phldrT="[Texto]" custT="1"/>
      <dgm:spPr/>
      <dgm:t>
        <a:bodyPr/>
        <a:lstStyle/>
        <a:p>
          <a:r>
            <a:rPr lang="es-ES" sz="1600" b="1" dirty="0"/>
            <a:t>OBJETIVO</a:t>
          </a:r>
          <a:endParaRPr lang="es-EC" sz="1600" b="1" dirty="0"/>
        </a:p>
      </dgm:t>
    </dgm:pt>
    <dgm:pt modelId="{57B33650-36D6-460F-B547-88713F843ECA}" type="parTrans" cxnId="{3B37B98D-4B97-4882-ABB5-3DD732B92725}">
      <dgm:prSet/>
      <dgm:spPr/>
      <dgm:t>
        <a:bodyPr/>
        <a:lstStyle/>
        <a:p>
          <a:endParaRPr lang="es-EC"/>
        </a:p>
      </dgm:t>
    </dgm:pt>
    <dgm:pt modelId="{EE4F06FC-0682-44CE-BC48-C5847B516BD7}" type="sibTrans" cxnId="{3B37B98D-4B97-4882-ABB5-3DD732B92725}">
      <dgm:prSet/>
      <dgm:spPr/>
      <dgm:t>
        <a:bodyPr/>
        <a:lstStyle/>
        <a:p>
          <a:endParaRPr lang="es-EC"/>
        </a:p>
      </dgm:t>
    </dgm:pt>
    <dgm:pt modelId="{D259CD81-2BC9-4B56-9E48-C0A249343ACD}">
      <dgm:prSet phldrT="[Texto]" custT="1"/>
      <dgm:spPr/>
      <dgm:t>
        <a:bodyPr/>
        <a:lstStyle/>
        <a:p>
          <a:r>
            <a:rPr lang="es-ES" sz="1600" b="1" i="1" dirty="0"/>
            <a:t>Cobertura de la capacitación, Duración</a:t>
          </a:r>
          <a:endParaRPr lang="es-EC" sz="1600" b="1" dirty="0"/>
        </a:p>
      </dgm:t>
    </dgm:pt>
    <dgm:pt modelId="{A7740E6E-D89D-4466-AFE6-88D227E75BB0}" type="parTrans" cxnId="{BFD3126D-5A64-428B-948C-269FF3C5E721}">
      <dgm:prSet/>
      <dgm:spPr/>
      <dgm:t>
        <a:bodyPr/>
        <a:lstStyle/>
        <a:p>
          <a:endParaRPr lang="es-EC"/>
        </a:p>
      </dgm:t>
    </dgm:pt>
    <dgm:pt modelId="{5C29B1F7-587E-473C-B009-46655ACA8EEB}" type="sibTrans" cxnId="{BFD3126D-5A64-428B-948C-269FF3C5E721}">
      <dgm:prSet/>
      <dgm:spPr/>
      <dgm:t>
        <a:bodyPr/>
        <a:lstStyle/>
        <a:p>
          <a:endParaRPr lang="es-EC"/>
        </a:p>
      </dgm:t>
    </dgm:pt>
    <dgm:pt modelId="{0AF16034-9948-4DD5-A2AF-30262D4692AD}">
      <dgm:prSet phldrT="[Texto]" custT="1"/>
      <dgm:spPr/>
      <dgm:t>
        <a:bodyPr/>
        <a:lstStyle/>
        <a:p>
          <a:pPr>
            <a:buFont typeface="+mj-lt"/>
            <a:buAutoNum type="arabicPeriod"/>
          </a:pPr>
          <a:r>
            <a:rPr lang="es-ES" sz="1600" b="1" dirty="0"/>
            <a:t>ESTRATEGIA</a:t>
          </a:r>
          <a:endParaRPr lang="es-EC" sz="1600" b="1" dirty="0"/>
        </a:p>
      </dgm:t>
    </dgm:pt>
    <dgm:pt modelId="{9EA19D46-7047-453B-9080-8A70C9AF1EF5}" type="parTrans" cxnId="{9D674937-A9B4-4B16-A795-6958D5A8D27F}">
      <dgm:prSet/>
      <dgm:spPr/>
      <dgm:t>
        <a:bodyPr/>
        <a:lstStyle/>
        <a:p>
          <a:endParaRPr lang="es-EC"/>
        </a:p>
      </dgm:t>
    </dgm:pt>
    <dgm:pt modelId="{DEBBFF91-689F-48D0-A74D-FA2ADF81AE76}" type="sibTrans" cxnId="{9D674937-A9B4-4B16-A795-6958D5A8D27F}">
      <dgm:prSet/>
      <dgm:spPr/>
      <dgm:t>
        <a:bodyPr/>
        <a:lstStyle/>
        <a:p>
          <a:endParaRPr lang="es-EC"/>
        </a:p>
      </dgm:t>
    </dgm:pt>
    <dgm:pt modelId="{123360D0-3E3A-4DBE-BB74-DC727C19B252}">
      <dgm:prSet phldrT="[Texto]" custT="1"/>
      <dgm:spPr/>
      <dgm:t>
        <a:bodyPr/>
        <a:lstStyle/>
        <a:p>
          <a:pPr>
            <a:buFont typeface="+mj-lt"/>
            <a:buAutoNum type="arabicPeriod"/>
          </a:pPr>
          <a:r>
            <a:rPr lang="es-ES" sz="1600" b="1" dirty="0"/>
            <a:t>INSTRUMENTOS</a:t>
          </a:r>
          <a:endParaRPr lang="es-EC" sz="1600" b="1" dirty="0"/>
        </a:p>
      </dgm:t>
    </dgm:pt>
    <dgm:pt modelId="{9D110825-CB31-482C-901F-DD98908F00D9}" type="parTrans" cxnId="{D0623FEF-ABF4-4E55-AA27-2440F0F6F8F1}">
      <dgm:prSet/>
      <dgm:spPr/>
      <dgm:t>
        <a:bodyPr/>
        <a:lstStyle/>
        <a:p>
          <a:endParaRPr lang="es-EC"/>
        </a:p>
      </dgm:t>
    </dgm:pt>
    <dgm:pt modelId="{6BE61211-B14E-49A2-8D6F-7B5478C9B7B3}" type="sibTrans" cxnId="{D0623FEF-ABF4-4E55-AA27-2440F0F6F8F1}">
      <dgm:prSet/>
      <dgm:spPr/>
      <dgm:t>
        <a:bodyPr/>
        <a:lstStyle/>
        <a:p>
          <a:endParaRPr lang="es-EC"/>
        </a:p>
      </dgm:t>
    </dgm:pt>
    <dgm:pt modelId="{116D3AE8-C469-42F8-8FFD-19CE185E2588}" type="pres">
      <dgm:prSet presAssocID="{CE124D7F-FEAB-4DCB-A15A-560D86F0527C}" presName="Name0" presStyleCnt="0">
        <dgm:presLayoutVars>
          <dgm:dir/>
          <dgm:resizeHandles val="exact"/>
        </dgm:presLayoutVars>
      </dgm:prSet>
      <dgm:spPr/>
    </dgm:pt>
    <dgm:pt modelId="{E8EF2820-D42D-455F-9CAD-731BA87D19B2}" type="pres">
      <dgm:prSet presAssocID="{CE124D7F-FEAB-4DCB-A15A-560D86F0527C}" presName="arrow" presStyleLbl="bgShp" presStyleIdx="0" presStyleCnt="1">
        <dgm:style>
          <a:lnRef idx="1">
            <a:schemeClr val="accent5"/>
          </a:lnRef>
          <a:fillRef idx="2">
            <a:schemeClr val="accent5"/>
          </a:fillRef>
          <a:effectRef idx="1">
            <a:schemeClr val="accent5"/>
          </a:effectRef>
          <a:fontRef idx="minor">
            <a:schemeClr val="dk1"/>
          </a:fontRef>
        </dgm:style>
      </dgm:prSet>
      <dgm:spPr/>
    </dgm:pt>
    <dgm:pt modelId="{37320A9D-8F85-431B-99A6-67846E1BCABE}" type="pres">
      <dgm:prSet presAssocID="{CE124D7F-FEAB-4DCB-A15A-560D86F0527C}" presName="points" presStyleCnt="0"/>
      <dgm:spPr/>
    </dgm:pt>
    <dgm:pt modelId="{95DDF002-E7B9-4C21-AB4B-81E594228ADC}" type="pres">
      <dgm:prSet presAssocID="{176F2590-EB4E-4C48-B39B-29C55B1BFAA2}" presName="compositeA" presStyleCnt="0"/>
      <dgm:spPr/>
    </dgm:pt>
    <dgm:pt modelId="{A5956E7C-5EE1-4BE8-B8F2-2C75F18F2C25}" type="pres">
      <dgm:prSet presAssocID="{176F2590-EB4E-4C48-B39B-29C55B1BFAA2}" presName="textA" presStyleLbl="revTx" presStyleIdx="0" presStyleCnt="5">
        <dgm:presLayoutVars>
          <dgm:bulletEnabled val="1"/>
        </dgm:presLayoutVars>
      </dgm:prSet>
      <dgm:spPr/>
      <dgm:t>
        <a:bodyPr/>
        <a:lstStyle/>
        <a:p>
          <a:endParaRPr lang="es-EC"/>
        </a:p>
      </dgm:t>
    </dgm:pt>
    <dgm:pt modelId="{1B5086CE-1F65-430F-95BD-5BD186E22B9D}" type="pres">
      <dgm:prSet presAssocID="{176F2590-EB4E-4C48-B39B-29C55B1BFAA2}" presName="circleA" presStyleLbl="node1" presStyleIdx="0" presStyleCnt="5"/>
      <dgm:spPr/>
    </dgm:pt>
    <dgm:pt modelId="{81F828AB-EEAB-448E-91AC-6269AA4964AD}" type="pres">
      <dgm:prSet presAssocID="{176F2590-EB4E-4C48-B39B-29C55B1BFAA2}" presName="spaceA" presStyleCnt="0"/>
      <dgm:spPr/>
    </dgm:pt>
    <dgm:pt modelId="{A978ADEF-70CA-4C57-B612-D364A9EBD866}" type="pres">
      <dgm:prSet presAssocID="{E38C2941-80C9-4B63-9546-A32756C8E372}" presName="space" presStyleCnt="0"/>
      <dgm:spPr/>
    </dgm:pt>
    <dgm:pt modelId="{BEC181E2-B867-4D3D-820D-5A09959A9A9A}" type="pres">
      <dgm:prSet presAssocID="{34CEE93A-3D76-4A14-9B5C-C6912E20FBA0}" presName="compositeB" presStyleCnt="0"/>
      <dgm:spPr/>
    </dgm:pt>
    <dgm:pt modelId="{3556DE56-9B57-4611-A695-6BABA890307C}" type="pres">
      <dgm:prSet presAssocID="{34CEE93A-3D76-4A14-9B5C-C6912E20FBA0}" presName="textB" presStyleLbl="revTx" presStyleIdx="1" presStyleCnt="5">
        <dgm:presLayoutVars>
          <dgm:bulletEnabled val="1"/>
        </dgm:presLayoutVars>
      </dgm:prSet>
      <dgm:spPr/>
      <dgm:t>
        <a:bodyPr/>
        <a:lstStyle/>
        <a:p>
          <a:endParaRPr lang="es-EC"/>
        </a:p>
      </dgm:t>
    </dgm:pt>
    <dgm:pt modelId="{C34A1E6F-5FC4-4807-8397-ED0B02B9585F}" type="pres">
      <dgm:prSet presAssocID="{34CEE93A-3D76-4A14-9B5C-C6912E20FBA0}" presName="circleB" presStyleLbl="node1" presStyleIdx="1" presStyleCnt="5"/>
      <dgm:spPr/>
    </dgm:pt>
    <dgm:pt modelId="{91BBAFE0-0D72-43A8-A291-375F6EC34FCC}" type="pres">
      <dgm:prSet presAssocID="{34CEE93A-3D76-4A14-9B5C-C6912E20FBA0}" presName="spaceB" presStyleCnt="0"/>
      <dgm:spPr/>
    </dgm:pt>
    <dgm:pt modelId="{CF5450B2-8AA6-4F12-918F-FB6BABF1B714}" type="pres">
      <dgm:prSet presAssocID="{EE4F06FC-0682-44CE-BC48-C5847B516BD7}" presName="space" presStyleCnt="0"/>
      <dgm:spPr/>
    </dgm:pt>
    <dgm:pt modelId="{F72A3F48-CA07-455C-89BE-42A641ADAB05}" type="pres">
      <dgm:prSet presAssocID="{D259CD81-2BC9-4B56-9E48-C0A249343ACD}" presName="compositeA" presStyleCnt="0"/>
      <dgm:spPr/>
    </dgm:pt>
    <dgm:pt modelId="{55E777DF-8CC8-4148-A88D-7E1D6DF89E8E}" type="pres">
      <dgm:prSet presAssocID="{D259CD81-2BC9-4B56-9E48-C0A249343ACD}" presName="textA" presStyleLbl="revTx" presStyleIdx="2" presStyleCnt="5">
        <dgm:presLayoutVars>
          <dgm:bulletEnabled val="1"/>
        </dgm:presLayoutVars>
      </dgm:prSet>
      <dgm:spPr/>
      <dgm:t>
        <a:bodyPr/>
        <a:lstStyle/>
        <a:p>
          <a:endParaRPr lang="es-EC"/>
        </a:p>
      </dgm:t>
    </dgm:pt>
    <dgm:pt modelId="{43CF19A0-849E-4604-B30A-ED7DBFDFCB81}" type="pres">
      <dgm:prSet presAssocID="{D259CD81-2BC9-4B56-9E48-C0A249343ACD}" presName="circleA" presStyleLbl="node1" presStyleIdx="2" presStyleCnt="5"/>
      <dgm:spPr/>
    </dgm:pt>
    <dgm:pt modelId="{2F481433-0D2D-4A46-9936-A45A137E8B01}" type="pres">
      <dgm:prSet presAssocID="{D259CD81-2BC9-4B56-9E48-C0A249343ACD}" presName="spaceA" presStyleCnt="0"/>
      <dgm:spPr/>
    </dgm:pt>
    <dgm:pt modelId="{20303018-2C4A-4998-9D1A-C8D4C605D0F3}" type="pres">
      <dgm:prSet presAssocID="{5C29B1F7-587E-473C-B009-46655ACA8EEB}" presName="space" presStyleCnt="0"/>
      <dgm:spPr/>
    </dgm:pt>
    <dgm:pt modelId="{59B14AFA-B2CA-4AA4-9BC2-67C432462413}" type="pres">
      <dgm:prSet presAssocID="{0AF16034-9948-4DD5-A2AF-30262D4692AD}" presName="compositeB" presStyleCnt="0"/>
      <dgm:spPr/>
    </dgm:pt>
    <dgm:pt modelId="{53224785-904F-4587-8C20-949CB3D3EB10}" type="pres">
      <dgm:prSet presAssocID="{0AF16034-9948-4DD5-A2AF-30262D4692AD}" presName="textB" presStyleLbl="revTx" presStyleIdx="3" presStyleCnt="5">
        <dgm:presLayoutVars>
          <dgm:bulletEnabled val="1"/>
        </dgm:presLayoutVars>
      </dgm:prSet>
      <dgm:spPr/>
      <dgm:t>
        <a:bodyPr/>
        <a:lstStyle/>
        <a:p>
          <a:endParaRPr lang="es-EC"/>
        </a:p>
      </dgm:t>
    </dgm:pt>
    <dgm:pt modelId="{3ECD5E94-BE5C-4C95-A033-0CBE6D090793}" type="pres">
      <dgm:prSet presAssocID="{0AF16034-9948-4DD5-A2AF-30262D4692AD}" presName="circleB" presStyleLbl="node1" presStyleIdx="3" presStyleCnt="5"/>
      <dgm:spPr/>
    </dgm:pt>
    <dgm:pt modelId="{12829E23-0EA2-4F28-90F5-943364D01A9F}" type="pres">
      <dgm:prSet presAssocID="{0AF16034-9948-4DD5-A2AF-30262D4692AD}" presName="spaceB" presStyleCnt="0"/>
      <dgm:spPr/>
    </dgm:pt>
    <dgm:pt modelId="{2D532F53-215D-4DC6-97F4-6605FA48B0C9}" type="pres">
      <dgm:prSet presAssocID="{DEBBFF91-689F-48D0-A74D-FA2ADF81AE76}" presName="space" presStyleCnt="0"/>
      <dgm:spPr/>
    </dgm:pt>
    <dgm:pt modelId="{07E1D207-471F-41D3-AB88-B65F6539EFC6}" type="pres">
      <dgm:prSet presAssocID="{123360D0-3E3A-4DBE-BB74-DC727C19B252}" presName="compositeA" presStyleCnt="0"/>
      <dgm:spPr/>
    </dgm:pt>
    <dgm:pt modelId="{304DFCFA-F724-407D-A58F-3F90D619887C}" type="pres">
      <dgm:prSet presAssocID="{123360D0-3E3A-4DBE-BB74-DC727C19B252}" presName="textA" presStyleLbl="revTx" presStyleIdx="4" presStyleCnt="5">
        <dgm:presLayoutVars>
          <dgm:bulletEnabled val="1"/>
        </dgm:presLayoutVars>
      </dgm:prSet>
      <dgm:spPr/>
      <dgm:t>
        <a:bodyPr/>
        <a:lstStyle/>
        <a:p>
          <a:endParaRPr lang="es-EC"/>
        </a:p>
      </dgm:t>
    </dgm:pt>
    <dgm:pt modelId="{DF8D8996-E7AD-49D1-8C02-32D64F4A9148}" type="pres">
      <dgm:prSet presAssocID="{123360D0-3E3A-4DBE-BB74-DC727C19B252}" presName="circleA" presStyleLbl="node1" presStyleIdx="4" presStyleCnt="5"/>
      <dgm:spPr/>
    </dgm:pt>
    <dgm:pt modelId="{33D6C1E0-5071-47F1-8240-2EAEB51D89EB}" type="pres">
      <dgm:prSet presAssocID="{123360D0-3E3A-4DBE-BB74-DC727C19B252}" presName="spaceA" presStyleCnt="0"/>
      <dgm:spPr/>
    </dgm:pt>
  </dgm:ptLst>
  <dgm:cxnLst>
    <dgm:cxn modelId="{D0623FEF-ABF4-4E55-AA27-2440F0F6F8F1}" srcId="{CE124D7F-FEAB-4DCB-A15A-560D86F0527C}" destId="{123360D0-3E3A-4DBE-BB74-DC727C19B252}" srcOrd="4" destOrd="0" parTransId="{9D110825-CB31-482C-901F-DD98908F00D9}" sibTransId="{6BE61211-B14E-49A2-8D6F-7B5478C9B7B3}"/>
    <dgm:cxn modelId="{9D674937-A9B4-4B16-A795-6958D5A8D27F}" srcId="{CE124D7F-FEAB-4DCB-A15A-560D86F0527C}" destId="{0AF16034-9948-4DD5-A2AF-30262D4692AD}" srcOrd="3" destOrd="0" parTransId="{9EA19D46-7047-453B-9080-8A70C9AF1EF5}" sibTransId="{DEBBFF91-689F-48D0-A74D-FA2ADF81AE76}"/>
    <dgm:cxn modelId="{E61F37A7-584E-4739-AD8A-496E5DB58696}" type="presOf" srcId="{0AF16034-9948-4DD5-A2AF-30262D4692AD}" destId="{53224785-904F-4587-8C20-949CB3D3EB10}" srcOrd="0" destOrd="0" presId="urn:microsoft.com/office/officeart/2005/8/layout/hProcess11"/>
    <dgm:cxn modelId="{3E5D0599-650A-4594-B13F-906CBCB7DD7A}" type="presOf" srcId="{176F2590-EB4E-4C48-B39B-29C55B1BFAA2}" destId="{A5956E7C-5EE1-4BE8-B8F2-2C75F18F2C25}" srcOrd="0" destOrd="0" presId="urn:microsoft.com/office/officeart/2005/8/layout/hProcess11"/>
    <dgm:cxn modelId="{008352E4-E17B-4C64-9DE9-31A3F0D4AE31}" type="presOf" srcId="{D259CD81-2BC9-4B56-9E48-C0A249343ACD}" destId="{55E777DF-8CC8-4148-A88D-7E1D6DF89E8E}" srcOrd="0" destOrd="0" presId="urn:microsoft.com/office/officeart/2005/8/layout/hProcess11"/>
    <dgm:cxn modelId="{BFD3126D-5A64-428B-948C-269FF3C5E721}" srcId="{CE124D7F-FEAB-4DCB-A15A-560D86F0527C}" destId="{D259CD81-2BC9-4B56-9E48-C0A249343ACD}" srcOrd="2" destOrd="0" parTransId="{A7740E6E-D89D-4466-AFE6-88D227E75BB0}" sibTransId="{5C29B1F7-587E-473C-B009-46655ACA8EEB}"/>
    <dgm:cxn modelId="{2BEA7972-27A1-4469-B3A9-9E67DD6985AA}" type="presOf" srcId="{123360D0-3E3A-4DBE-BB74-DC727C19B252}" destId="{304DFCFA-F724-407D-A58F-3F90D619887C}" srcOrd="0" destOrd="0" presId="urn:microsoft.com/office/officeart/2005/8/layout/hProcess11"/>
    <dgm:cxn modelId="{3B37B98D-4B97-4882-ABB5-3DD732B92725}" srcId="{CE124D7F-FEAB-4DCB-A15A-560D86F0527C}" destId="{34CEE93A-3D76-4A14-9B5C-C6912E20FBA0}" srcOrd="1" destOrd="0" parTransId="{57B33650-36D6-460F-B547-88713F843ECA}" sibTransId="{EE4F06FC-0682-44CE-BC48-C5847B516BD7}"/>
    <dgm:cxn modelId="{4A21E736-24CA-4847-AE63-16AFCE171908}" type="presOf" srcId="{34CEE93A-3D76-4A14-9B5C-C6912E20FBA0}" destId="{3556DE56-9B57-4611-A695-6BABA890307C}" srcOrd="0" destOrd="0" presId="urn:microsoft.com/office/officeart/2005/8/layout/hProcess11"/>
    <dgm:cxn modelId="{8B66662B-D57C-4262-B710-9109BEFB6ADC}" srcId="{CE124D7F-FEAB-4DCB-A15A-560D86F0527C}" destId="{176F2590-EB4E-4C48-B39B-29C55B1BFAA2}" srcOrd="0" destOrd="0" parTransId="{74273BB8-1220-44BF-B139-A1468D55EB0B}" sibTransId="{E38C2941-80C9-4B63-9546-A32756C8E372}"/>
    <dgm:cxn modelId="{1F26C232-A451-4C54-BC5E-8C11D4E4837A}" type="presOf" srcId="{CE124D7F-FEAB-4DCB-A15A-560D86F0527C}" destId="{116D3AE8-C469-42F8-8FFD-19CE185E2588}" srcOrd="0" destOrd="0" presId="urn:microsoft.com/office/officeart/2005/8/layout/hProcess11"/>
    <dgm:cxn modelId="{826B11FA-B286-4FE0-B6F0-B58E4B30F678}" type="presParOf" srcId="{116D3AE8-C469-42F8-8FFD-19CE185E2588}" destId="{E8EF2820-D42D-455F-9CAD-731BA87D19B2}" srcOrd="0" destOrd="0" presId="urn:microsoft.com/office/officeart/2005/8/layout/hProcess11"/>
    <dgm:cxn modelId="{605DCFEA-BDBA-4789-83BF-B86C442E734D}" type="presParOf" srcId="{116D3AE8-C469-42F8-8FFD-19CE185E2588}" destId="{37320A9D-8F85-431B-99A6-67846E1BCABE}" srcOrd="1" destOrd="0" presId="urn:microsoft.com/office/officeart/2005/8/layout/hProcess11"/>
    <dgm:cxn modelId="{929F86C2-A70A-428A-AC21-8A5DF971BC2C}" type="presParOf" srcId="{37320A9D-8F85-431B-99A6-67846E1BCABE}" destId="{95DDF002-E7B9-4C21-AB4B-81E594228ADC}" srcOrd="0" destOrd="0" presId="urn:microsoft.com/office/officeart/2005/8/layout/hProcess11"/>
    <dgm:cxn modelId="{6DFA98B2-C6AD-41E5-B865-C33B3B4F7D46}" type="presParOf" srcId="{95DDF002-E7B9-4C21-AB4B-81E594228ADC}" destId="{A5956E7C-5EE1-4BE8-B8F2-2C75F18F2C25}" srcOrd="0" destOrd="0" presId="urn:microsoft.com/office/officeart/2005/8/layout/hProcess11"/>
    <dgm:cxn modelId="{797F12DD-8FD0-4B05-8D74-F503876D9B73}" type="presParOf" srcId="{95DDF002-E7B9-4C21-AB4B-81E594228ADC}" destId="{1B5086CE-1F65-430F-95BD-5BD186E22B9D}" srcOrd="1" destOrd="0" presId="urn:microsoft.com/office/officeart/2005/8/layout/hProcess11"/>
    <dgm:cxn modelId="{DAE172BA-AE5E-4849-8EEA-5B3D13365FE3}" type="presParOf" srcId="{95DDF002-E7B9-4C21-AB4B-81E594228ADC}" destId="{81F828AB-EEAB-448E-91AC-6269AA4964AD}" srcOrd="2" destOrd="0" presId="urn:microsoft.com/office/officeart/2005/8/layout/hProcess11"/>
    <dgm:cxn modelId="{10D65354-D6E0-46C2-A351-E642F5ECEE5F}" type="presParOf" srcId="{37320A9D-8F85-431B-99A6-67846E1BCABE}" destId="{A978ADEF-70CA-4C57-B612-D364A9EBD866}" srcOrd="1" destOrd="0" presId="urn:microsoft.com/office/officeart/2005/8/layout/hProcess11"/>
    <dgm:cxn modelId="{7B2C0B78-EF2F-45EA-AE7A-3D48E0070EAE}" type="presParOf" srcId="{37320A9D-8F85-431B-99A6-67846E1BCABE}" destId="{BEC181E2-B867-4D3D-820D-5A09959A9A9A}" srcOrd="2" destOrd="0" presId="urn:microsoft.com/office/officeart/2005/8/layout/hProcess11"/>
    <dgm:cxn modelId="{EAA97421-26C5-44E4-8A0E-6B7B5C4A9B17}" type="presParOf" srcId="{BEC181E2-B867-4D3D-820D-5A09959A9A9A}" destId="{3556DE56-9B57-4611-A695-6BABA890307C}" srcOrd="0" destOrd="0" presId="urn:microsoft.com/office/officeart/2005/8/layout/hProcess11"/>
    <dgm:cxn modelId="{41E8E115-A73F-4741-AE6B-D6B3CDB8FB21}" type="presParOf" srcId="{BEC181E2-B867-4D3D-820D-5A09959A9A9A}" destId="{C34A1E6F-5FC4-4807-8397-ED0B02B9585F}" srcOrd="1" destOrd="0" presId="urn:microsoft.com/office/officeart/2005/8/layout/hProcess11"/>
    <dgm:cxn modelId="{381262CA-0504-4F9D-931E-8E308ABCBD76}" type="presParOf" srcId="{BEC181E2-B867-4D3D-820D-5A09959A9A9A}" destId="{91BBAFE0-0D72-43A8-A291-375F6EC34FCC}" srcOrd="2" destOrd="0" presId="urn:microsoft.com/office/officeart/2005/8/layout/hProcess11"/>
    <dgm:cxn modelId="{2C44E9A3-7FA2-4E70-A796-9470283DE152}" type="presParOf" srcId="{37320A9D-8F85-431B-99A6-67846E1BCABE}" destId="{CF5450B2-8AA6-4F12-918F-FB6BABF1B714}" srcOrd="3" destOrd="0" presId="urn:microsoft.com/office/officeart/2005/8/layout/hProcess11"/>
    <dgm:cxn modelId="{DCCB68D3-96F6-4CBD-AA4D-89137E0DD278}" type="presParOf" srcId="{37320A9D-8F85-431B-99A6-67846E1BCABE}" destId="{F72A3F48-CA07-455C-89BE-42A641ADAB05}" srcOrd="4" destOrd="0" presId="urn:microsoft.com/office/officeart/2005/8/layout/hProcess11"/>
    <dgm:cxn modelId="{CDE5B555-7A93-4E41-A64A-D217F2496E36}" type="presParOf" srcId="{F72A3F48-CA07-455C-89BE-42A641ADAB05}" destId="{55E777DF-8CC8-4148-A88D-7E1D6DF89E8E}" srcOrd="0" destOrd="0" presId="urn:microsoft.com/office/officeart/2005/8/layout/hProcess11"/>
    <dgm:cxn modelId="{6CB45788-FD40-411B-ACDC-3B919253E2DF}" type="presParOf" srcId="{F72A3F48-CA07-455C-89BE-42A641ADAB05}" destId="{43CF19A0-849E-4604-B30A-ED7DBFDFCB81}" srcOrd="1" destOrd="0" presId="urn:microsoft.com/office/officeart/2005/8/layout/hProcess11"/>
    <dgm:cxn modelId="{5A334AC3-7C75-422A-9415-879ABDCF1B43}" type="presParOf" srcId="{F72A3F48-CA07-455C-89BE-42A641ADAB05}" destId="{2F481433-0D2D-4A46-9936-A45A137E8B01}" srcOrd="2" destOrd="0" presId="urn:microsoft.com/office/officeart/2005/8/layout/hProcess11"/>
    <dgm:cxn modelId="{8084DFCA-985A-4838-B754-62D22261BAE4}" type="presParOf" srcId="{37320A9D-8F85-431B-99A6-67846E1BCABE}" destId="{20303018-2C4A-4998-9D1A-C8D4C605D0F3}" srcOrd="5" destOrd="0" presId="urn:microsoft.com/office/officeart/2005/8/layout/hProcess11"/>
    <dgm:cxn modelId="{C008DB89-FF90-4734-B144-E0331E59B05B}" type="presParOf" srcId="{37320A9D-8F85-431B-99A6-67846E1BCABE}" destId="{59B14AFA-B2CA-4AA4-9BC2-67C432462413}" srcOrd="6" destOrd="0" presId="urn:microsoft.com/office/officeart/2005/8/layout/hProcess11"/>
    <dgm:cxn modelId="{9A91D7F9-7B68-47F2-BEA1-B72F5D674D19}" type="presParOf" srcId="{59B14AFA-B2CA-4AA4-9BC2-67C432462413}" destId="{53224785-904F-4587-8C20-949CB3D3EB10}" srcOrd="0" destOrd="0" presId="urn:microsoft.com/office/officeart/2005/8/layout/hProcess11"/>
    <dgm:cxn modelId="{7E1D6BBD-EB54-4495-9DF8-4A99A5246EE4}" type="presParOf" srcId="{59B14AFA-B2CA-4AA4-9BC2-67C432462413}" destId="{3ECD5E94-BE5C-4C95-A033-0CBE6D090793}" srcOrd="1" destOrd="0" presId="urn:microsoft.com/office/officeart/2005/8/layout/hProcess11"/>
    <dgm:cxn modelId="{6AB13117-4759-421E-BA79-D1CC3F1928F4}" type="presParOf" srcId="{59B14AFA-B2CA-4AA4-9BC2-67C432462413}" destId="{12829E23-0EA2-4F28-90F5-943364D01A9F}" srcOrd="2" destOrd="0" presId="urn:microsoft.com/office/officeart/2005/8/layout/hProcess11"/>
    <dgm:cxn modelId="{46B80B79-54D7-4792-98CB-6B71E8AFDD0B}" type="presParOf" srcId="{37320A9D-8F85-431B-99A6-67846E1BCABE}" destId="{2D532F53-215D-4DC6-97F4-6605FA48B0C9}" srcOrd="7" destOrd="0" presId="urn:microsoft.com/office/officeart/2005/8/layout/hProcess11"/>
    <dgm:cxn modelId="{2433E8FF-95F3-4D3F-ACC1-350FCFD3653C}" type="presParOf" srcId="{37320A9D-8F85-431B-99A6-67846E1BCABE}" destId="{07E1D207-471F-41D3-AB88-B65F6539EFC6}" srcOrd="8" destOrd="0" presId="urn:microsoft.com/office/officeart/2005/8/layout/hProcess11"/>
    <dgm:cxn modelId="{2A4D0C5A-9049-4084-8EC1-4D959E7635CC}" type="presParOf" srcId="{07E1D207-471F-41D3-AB88-B65F6539EFC6}" destId="{304DFCFA-F724-407D-A58F-3F90D619887C}" srcOrd="0" destOrd="0" presId="urn:microsoft.com/office/officeart/2005/8/layout/hProcess11"/>
    <dgm:cxn modelId="{85FFACA1-9E30-4503-8810-B7ED0FB362F9}" type="presParOf" srcId="{07E1D207-471F-41D3-AB88-B65F6539EFC6}" destId="{DF8D8996-E7AD-49D1-8C02-32D64F4A9148}" srcOrd="1" destOrd="0" presId="urn:microsoft.com/office/officeart/2005/8/layout/hProcess11"/>
    <dgm:cxn modelId="{686A856D-0BF7-4086-9637-D66BD2AD6A1B}" type="presParOf" srcId="{07E1D207-471F-41D3-AB88-B65F6539EFC6}" destId="{33D6C1E0-5071-47F1-8240-2EAEB51D89EB}" srcOrd="2" destOrd="0" presId="urn:microsoft.com/office/officeart/2005/8/layout/hProcess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1C61289-DC82-4969-9DF8-E0B192F93947}" type="datetimeFigureOut">
              <a:rPr lang="es-EC" smtClean="0"/>
              <a:t>27/07/2018</a:t>
            </a:fld>
            <a:endParaRPr lang="es-EC"/>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5" name="Marcador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651D450-F382-49B9-88FE-EDCF550AE14C}" type="slidenum">
              <a:rPr lang="es-EC" smtClean="0"/>
              <a:t>‹Nº›</a:t>
            </a:fld>
            <a:endParaRPr lang="es-EC"/>
          </a:p>
        </p:txBody>
      </p:sp>
    </p:spTree>
    <p:extLst>
      <p:ext uri="{BB962C8B-B14F-4D97-AF65-F5344CB8AC3E}">
        <p14:creationId xmlns:p14="http://schemas.microsoft.com/office/powerpoint/2010/main" val="6808260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7A442B-7CFD-4712-A95B-4EFA105FF0FF}" type="datetimeFigureOut">
              <a:rPr lang="es-ES" smtClean="0"/>
              <a:t>27/07/2018</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7613CD-8F38-408B-9637-411BB8DD5E0D}" type="slidenum">
              <a:rPr lang="es-ES" smtClean="0"/>
              <a:t>‹Nº›</a:t>
            </a:fld>
            <a:endParaRPr lang="es-ES"/>
          </a:p>
        </p:txBody>
      </p:sp>
    </p:spTree>
    <p:extLst>
      <p:ext uri="{BB962C8B-B14F-4D97-AF65-F5344CB8AC3E}">
        <p14:creationId xmlns:p14="http://schemas.microsoft.com/office/powerpoint/2010/main" val="343968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Creative &amp; Free PowerPoint Templates</a:t>
            </a:r>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3</a:t>
            </a:fld>
            <a:endParaRPr lang="en-US"/>
          </a:p>
        </p:txBody>
      </p:sp>
    </p:spTree>
    <p:extLst>
      <p:ext uri="{BB962C8B-B14F-4D97-AF65-F5344CB8AC3E}">
        <p14:creationId xmlns:p14="http://schemas.microsoft.com/office/powerpoint/2010/main" val="1940559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Free PowerPoint Templates</a:t>
            </a:r>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5</a:t>
            </a:fld>
            <a:endParaRPr lang="en-US"/>
          </a:p>
        </p:txBody>
      </p:sp>
    </p:spTree>
    <p:extLst>
      <p:ext uri="{BB962C8B-B14F-4D97-AF65-F5344CB8AC3E}">
        <p14:creationId xmlns:p14="http://schemas.microsoft.com/office/powerpoint/2010/main" val="27601228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a:t>
            </a:r>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7</a:t>
            </a:fld>
            <a:endParaRPr lang="en-US"/>
          </a:p>
        </p:txBody>
      </p:sp>
    </p:spTree>
    <p:extLst>
      <p:ext uri="{BB962C8B-B14F-4D97-AF65-F5344CB8AC3E}">
        <p14:creationId xmlns:p14="http://schemas.microsoft.com/office/powerpoint/2010/main" val="10252307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a:t>
            </a:r>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8</a:t>
            </a:fld>
            <a:endParaRPr lang="en-US"/>
          </a:p>
        </p:txBody>
      </p:sp>
    </p:spTree>
    <p:extLst>
      <p:ext uri="{BB962C8B-B14F-4D97-AF65-F5344CB8AC3E}">
        <p14:creationId xmlns:p14="http://schemas.microsoft.com/office/powerpoint/2010/main" val="71685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a:t>
            </a:r>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9</a:t>
            </a:fld>
            <a:endParaRPr lang="en-US"/>
          </a:p>
        </p:txBody>
      </p:sp>
    </p:spTree>
    <p:extLst>
      <p:ext uri="{BB962C8B-B14F-4D97-AF65-F5344CB8AC3E}">
        <p14:creationId xmlns:p14="http://schemas.microsoft.com/office/powerpoint/2010/main" val="10436746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 – Free PowerPoint Templates</a:t>
            </a:r>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11</a:t>
            </a:fld>
            <a:endParaRPr lang="en-US"/>
          </a:p>
        </p:txBody>
      </p:sp>
    </p:spTree>
    <p:extLst>
      <p:ext uri="{BB962C8B-B14F-4D97-AF65-F5344CB8AC3E}">
        <p14:creationId xmlns:p14="http://schemas.microsoft.com/office/powerpoint/2010/main" val="21054868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prstClr val="black"/>
                </a:solidFill>
              </a:rPr>
              <a:t>© Copyright Showeet.com</a:t>
            </a:r>
            <a:endParaRPr lang="en-US"/>
          </a:p>
        </p:txBody>
      </p:sp>
      <p:sp>
        <p:nvSpPr>
          <p:cNvPr id="4" name="Slide Number Placeholder 3"/>
          <p:cNvSpPr>
            <a:spLocks noGrp="1"/>
          </p:cNvSpPr>
          <p:nvPr>
            <p:ph type="sldNum" sz="quarter" idx="10"/>
          </p:nvPr>
        </p:nvSpPr>
        <p:spPr/>
        <p:txBody>
          <a:bodyPr/>
          <a:lstStyle/>
          <a:p>
            <a:fld id="{2CA3AB2B-189A-4C92-A457-C6A3833631A7}" type="slidenum">
              <a:rPr lang="en-US" smtClean="0"/>
              <a:pPr/>
              <a:t>17</a:t>
            </a:fld>
            <a:endParaRPr lang="en-US"/>
          </a:p>
        </p:txBody>
      </p:sp>
    </p:spTree>
    <p:extLst>
      <p:ext uri="{BB962C8B-B14F-4D97-AF65-F5344CB8AC3E}">
        <p14:creationId xmlns:p14="http://schemas.microsoft.com/office/powerpoint/2010/main" val="32921241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1.jpeg"/><Relationship Id="rId5" Type="http://schemas.openxmlformats.org/officeDocument/2006/relationships/image" Target="../media/image3.pn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aphicFrame>
        <p:nvGraphicFramePr>
          <p:cNvPr id="17454" name="Object 46"/>
          <p:cNvGraphicFramePr>
            <a:graphicFrameLocks noChangeAspect="1"/>
          </p:cNvGraphicFramePr>
          <p:nvPr/>
        </p:nvGraphicFramePr>
        <p:xfrm>
          <a:off x="0" y="981075"/>
          <a:ext cx="12192000" cy="5616575"/>
        </p:xfrm>
        <a:graphic>
          <a:graphicData uri="http://schemas.openxmlformats.org/presentationml/2006/ole">
            <mc:AlternateContent xmlns:mc="http://schemas.openxmlformats.org/markup-compatibility/2006">
              <mc:Choice xmlns:v="urn:schemas-microsoft-com:vml" Requires="v">
                <p:oleObj spid="_x0000_s1225" name="CorelDRAW" r:id="rId3" imgW="9151920" imgH="5621400" progId="">
                  <p:embed/>
                </p:oleObj>
              </mc:Choice>
              <mc:Fallback>
                <p:oleObj name="CorelDRAW" r:id="rId3" imgW="9151920" imgH="56214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12192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32" name="Rectangle 24"/>
          <p:cNvSpPr>
            <a:spLocks noChangeArrowheads="1"/>
          </p:cNvSpPr>
          <p:nvPr/>
        </p:nvSpPr>
        <p:spPr bwMode="auto">
          <a:xfrm>
            <a:off x="609600" y="6245225"/>
            <a:ext cx="2844800" cy="476250"/>
          </a:xfrm>
          <a:prstGeom prst="rect">
            <a:avLst/>
          </a:prstGeom>
          <a:noFill/>
          <a:ln w="9525">
            <a:noFill/>
            <a:miter lim="800000"/>
            <a:headEnd/>
            <a:tailEnd/>
          </a:ln>
          <a:effectLst/>
        </p:spPr>
        <p:txBody>
          <a:bodyPr/>
          <a:lstStyle/>
          <a:p>
            <a:endParaRPr lang="es-ES" sz="1400" dirty="0"/>
          </a:p>
        </p:txBody>
      </p:sp>
      <p:sp>
        <p:nvSpPr>
          <p:cNvPr id="17433" name="Rectangle 25"/>
          <p:cNvSpPr>
            <a:spLocks noChangeArrowheads="1"/>
          </p:cNvSpPr>
          <p:nvPr/>
        </p:nvSpPr>
        <p:spPr bwMode="auto">
          <a:xfrm>
            <a:off x="4165600" y="6245225"/>
            <a:ext cx="3860800" cy="476250"/>
          </a:xfrm>
          <a:prstGeom prst="rect">
            <a:avLst/>
          </a:prstGeom>
          <a:noFill/>
          <a:ln w="9525">
            <a:noFill/>
            <a:miter lim="800000"/>
            <a:headEnd/>
            <a:tailEnd/>
          </a:ln>
          <a:effectLst/>
        </p:spPr>
        <p:txBody>
          <a:bodyPr/>
          <a:lstStyle/>
          <a:p>
            <a:pPr algn="ctr"/>
            <a:endParaRPr lang="es-ES" sz="1400" dirty="0"/>
          </a:p>
        </p:txBody>
      </p:sp>
      <p:sp>
        <p:nvSpPr>
          <p:cNvPr id="17434" name="Rectangle 26"/>
          <p:cNvSpPr>
            <a:spLocks noChangeArrowheads="1"/>
          </p:cNvSpPr>
          <p:nvPr/>
        </p:nvSpPr>
        <p:spPr bwMode="auto">
          <a:xfrm>
            <a:off x="609600" y="6245225"/>
            <a:ext cx="2844800" cy="476250"/>
          </a:xfrm>
          <a:prstGeom prst="rect">
            <a:avLst/>
          </a:prstGeom>
          <a:noFill/>
          <a:ln w="9525">
            <a:noFill/>
            <a:miter lim="800000"/>
            <a:headEnd/>
            <a:tailEnd/>
          </a:ln>
          <a:effectLst/>
        </p:spPr>
        <p:txBody>
          <a:bodyPr/>
          <a:lstStyle/>
          <a:p>
            <a:endParaRPr lang="es-ES" sz="1400" dirty="0"/>
          </a:p>
        </p:txBody>
      </p:sp>
      <p:sp>
        <p:nvSpPr>
          <p:cNvPr id="17435" name="Rectangle 27"/>
          <p:cNvSpPr>
            <a:spLocks noChangeArrowheads="1"/>
          </p:cNvSpPr>
          <p:nvPr/>
        </p:nvSpPr>
        <p:spPr bwMode="auto">
          <a:xfrm>
            <a:off x="4165600" y="6245225"/>
            <a:ext cx="3860800" cy="476250"/>
          </a:xfrm>
          <a:prstGeom prst="rect">
            <a:avLst/>
          </a:prstGeom>
          <a:noFill/>
          <a:ln w="9525">
            <a:noFill/>
            <a:miter lim="800000"/>
            <a:headEnd/>
            <a:tailEnd/>
          </a:ln>
          <a:effectLst/>
        </p:spPr>
        <p:txBody>
          <a:bodyPr/>
          <a:lstStyle/>
          <a:p>
            <a:pPr algn="ctr"/>
            <a:endParaRPr lang="es-ES" sz="1400" dirty="0"/>
          </a:p>
        </p:txBody>
      </p:sp>
      <p:pic>
        <p:nvPicPr>
          <p:cNvPr id="17456" name="Picture 48" descr="bannner 2"/>
          <p:cNvPicPr>
            <a:picLocks noChangeAspect="1" noChangeArrowheads="1"/>
          </p:cNvPicPr>
          <p:nvPr/>
        </p:nvPicPr>
        <p:blipFill>
          <a:blip r:embed="rId5" cstate="print"/>
          <a:srcRect/>
          <a:stretch>
            <a:fillRect/>
          </a:stretch>
        </p:blipFill>
        <p:spPr bwMode="auto">
          <a:xfrm>
            <a:off x="0" y="5722938"/>
            <a:ext cx="12192000" cy="1135062"/>
          </a:xfrm>
          <a:prstGeom prst="rect">
            <a:avLst/>
          </a:prstGeom>
          <a:noFill/>
        </p:spPr>
      </p:pic>
      <p:sp>
        <p:nvSpPr>
          <p:cNvPr id="17458" name="Oval 50"/>
          <p:cNvSpPr>
            <a:spLocks noChangeArrowheads="1"/>
          </p:cNvSpPr>
          <p:nvPr/>
        </p:nvSpPr>
        <p:spPr bwMode="auto">
          <a:xfrm>
            <a:off x="289984" y="260351"/>
            <a:ext cx="1056216" cy="792163"/>
          </a:xfrm>
          <a:prstGeom prst="ellipse">
            <a:avLst/>
          </a:prstGeom>
          <a:solidFill>
            <a:schemeClr val="bg1"/>
          </a:solidFill>
          <a:ln w="9525">
            <a:noFill/>
            <a:round/>
            <a:headEnd/>
            <a:tailEnd/>
          </a:ln>
          <a:effectLst/>
        </p:spPr>
        <p:txBody>
          <a:bodyPr wrap="none" anchor="ctr"/>
          <a:lstStyle/>
          <a:p>
            <a:endParaRPr lang="es-ES" sz="1800" dirty="0"/>
          </a:p>
        </p:txBody>
      </p:sp>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t="38806" b="30597"/>
          <a:stretch/>
        </p:blipFill>
        <p:spPr bwMode="auto">
          <a:xfrm>
            <a:off x="47755" y="188640"/>
            <a:ext cx="3840000" cy="624924"/>
          </a:xfrm>
          <a:prstGeom prst="rect">
            <a:avLst/>
          </a:prstGeom>
          <a:ln>
            <a:noFill/>
          </a:ln>
          <a:extLst>
            <a:ext uri="{53640926-AAD7-44D8-BBD7-CCE9431645EC}">
              <a14:shadowObscured xmlns:a14="http://schemas.microsoft.com/office/drawing/2010/main"/>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texto vertical"/>
          <p:cNvSpPr>
            <a:spLocks noGrp="1"/>
          </p:cNvSpPr>
          <p:nvPr>
            <p:ph type="body" orient="vert" idx="1"/>
          </p:nvPr>
        </p:nvSpPr>
        <p:spPr>
          <a:xfrm>
            <a:off x="609600" y="1600201"/>
            <a:ext cx="109728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a:prstGeom prst="rect">
            <a:avLst/>
          </a:prstGeo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39"/>
            <a:ext cx="80264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 Right">
    <p:spTree>
      <p:nvGrpSpPr>
        <p:cNvPr id="1" name=""/>
        <p:cNvGrpSpPr/>
        <p:nvPr/>
      </p:nvGrpSpPr>
      <p:grpSpPr>
        <a:xfrm>
          <a:off x="0" y="0"/>
          <a:ext cx="0" cy="0"/>
          <a:chOff x="0" y="0"/>
          <a:chExt cx="0" cy="0"/>
        </a:xfrm>
      </p:grpSpPr>
      <p:sp>
        <p:nvSpPr>
          <p:cNvPr id="10" name="Sous-titre 2"/>
          <p:cNvSpPr>
            <a:spLocks noGrp="1"/>
          </p:cNvSpPr>
          <p:nvPr>
            <p:ph type="subTitle" idx="1"/>
          </p:nvPr>
        </p:nvSpPr>
        <p:spPr>
          <a:xfrm>
            <a:off x="2173850" y="862555"/>
            <a:ext cx="9408551" cy="461665"/>
          </a:xfrm>
          <a:prstGeom prst="rect">
            <a:avLst/>
          </a:prstGeom>
        </p:spPr>
        <p:txBody>
          <a:bodyPr wrap="square" anchor="ctr">
            <a:spAutoFit/>
          </a:bodyPr>
          <a:lstStyle>
            <a:lvl1pPr marL="0" indent="0" algn="r">
              <a:buNone/>
              <a:defRPr sz="2400" cap="none"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342884" indent="0" algn="ctr">
              <a:buNone/>
              <a:defRPr>
                <a:solidFill>
                  <a:schemeClr val="tx1">
                    <a:tint val="75000"/>
                  </a:schemeClr>
                </a:solidFill>
              </a:defRPr>
            </a:lvl2pPr>
            <a:lvl3pPr marL="685766" indent="0" algn="ctr">
              <a:buNone/>
              <a:defRPr>
                <a:solidFill>
                  <a:schemeClr val="tx1">
                    <a:tint val="75000"/>
                  </a:schemeClr>
                </a:solidFill>
              </a:defRPr>
            </a:lvl3pPr>
            <a:lvl4pPr marL="1028649" indent="0" algn="ctr">
              <a:buNone/>
              <a:defRPr>
                <a:solidFill>
                  <a:schemeClr val="tx1">
                    <a:tint val="75000"/>
                  </a:schemeClr>
                </a:solidFill>
              </a:defRPr>
            </a:lvl4pPr>
            <a:lvl5pPr marL="1371532" indent="0" algn="ctr">
              <a:buNone/>
              <a:defRPr>
                <a:solidFill>
                  <a:schemeClr val="tx1">
                    <a:tint val="75000"/>
                  </a:schemeClr>
                </a:solidFill>
              </a:defRPr>
            </a:lvl5pPr>
            <a:lvl6pPr marL="1714415" indent="0" algn="ctr">
              <a:buNone/>
              <a:defRPr>
                <a:solidFill>
                  <a:schemeClr val="tx1">
                    <a:tint val="75000"/>
                  </a:schemeClr>
                </a:solidFill>
              </a:defRPr>
            </a:lvl6pPr>
            <a:lvl7pPr marL="2057297" indent="0" algn="ctr">
              <a:buNone/>
              <a:defRPr>
                <a:solidFill>
                  <a:schemeClr val="tx1">
                    <a:tint val="75000"/>
                  </a:schemeClr>
                </a:solidFill>
              </a:defRPr>
            </a:lvl7pPr>
            <a:lvl8pPr marL="2400180" indent="0" algn="ctr">
              <a:buNone/>
              <a:defRPr>
                <a:solidFill>
                  <a:schemeClr val="tx1">
                    <a:tint val="75000"/>
                  </a:schemeClr>
                </a:solidFill>
              </a:defRPr>
            </a:lvl8pPr>
            <a:lvl9pPr marL="2743064" indent="0" algn="ctr">
              <a:buNone/>
              <a:defRPr>
                <a:solidFill>
                  <a:schemeClr val="tx1">
                    <a:tint val="75000"/>
                  </a:schemeClr>
                </a:solidFill>
              </a:defRPr>
            </a:lvl9pPr>
          </a:lstStyle>
          <a:p>
            <a:r>
              <a:rPr lang="en-US"/>
              <a:t>Click to edit Master subtitle style</a:t>
            </a:r>
          </a:p>
        </p:txBody>
      </p:sp>
      <p:sp>
        <p:nvSpPr>
          <p:cNvPr id="11" name="Espace réservé du titre 1"/>
          <p:cNvSpPr>
            <a:spLocks noGrp="1"/>
          </p:cNvSpPr>
          <p:nvPr>
            <p:ph type="title"/>
          </p:nvPr>
        </p:nvSpPr>
        <p:spPr>
          <a:xfrm>
            <a:off x="2173850" y="304508"/>
            <a:ext cx="9408551" cy="585216"/>
          </a:xfrm>
          <a:prstGeom prst="rect">
            <a:avLst/>
          </a:prstGeom>
        </p:spPr>
        <p:txBody>
          <a:bodyPr vert="horz" lIns="91440" tIns="45720" rIns="91440" bIns="45720" rtlCol="0" anchor="ctr">
            <a:noAutofit/>
          </a:bodyPr>
          <a:lstStyle>
            <a:lvl1pPr algn="r">
              <a:defRPr sz="3200" cap="all" baseline="0">
                <a:solidFill>
                  <a:srgbClr val="2F3A46"/>
                </a:solidFill>
              </a:defRPr>
            </a:lvl1pPr>
          </a:lstStyle>
          <a:p>
            <a:r>
              <a:rPr lang="en-US"/>
              <a:t>Click to edit Master title style</a:t>
            </a:r>
            <a:endParaRPr lang="en-US" dirty="0"/>
          </a:p>
        </p:txBody>
      </p:sp>
      <p:pic>
        <p:nvPicPr>
          <p:cNvPr id="21" name="Picture 20"/>
          <p:cNvPicPr>
            <a:picLocks noChangeAspect="1"/>
          </p:cNvPicPr>
          <p:nvPr userDrawn="1"/>
        </p:nvPicPr>
        <p:blipFill rotWithShape="1">
          <a:blip r:embed="rId2" cstate="print">
            <a:extLst>
              <a:ext uri="{28A0092B-C50C-407E-A947-70E740481C1C}">
                <a14:useLocalDpi xmlns:a14="http://schemas.microsoft.com/office/drawing/2010/main" val="0"/>
              </a:ext>
            </a:extLst>
          </a:blip>
          <a:srcRect r="18500" b="19391"/>
          <a:stretch/>
        </p:blipFill>
        <p:spPr>
          <a:xfrm>
            <a:off x="10731349" y="5774480"/>
            <a:ext cx="1460651" cy="1083520"/>
          </a:xfrm>
          <a:prstGeom prst="rect">
            <a:avLst/>
          </a:prstGeom>
        </p:spPr>
      </p:pic>
      <p:grpSp>
        <p:nvGrpSpPr>
          <p:cNvPr id="23" name="Group 22"/>
          <p:cNvGrpSpPr/>
          <p:nvPr userDrawn="1"/>
        </p:nvGrpSpPr>
        <p:grpSpPr>
          <a:xfrm>
            <a:off x="437555" y="6237312"/>
            <a:ext cx="585655" cy="439240"/>
            <a:chOff x="186858" y="6096003"/>
            <a:chExt cx="580550" cy="580549"/>
          </a:xfrm>
          <a:solidFill>
            <a:schemeClr val="bg1">
              <a:lumMod val="75000"/>
              <a:alpha val="25000"/>
            </a:schemeClr>
          </a:solidFill>
        </p:grpSpPr>
        <p:sp>
          <p:nvSpPr>
            <p:cNvPr id="24" name="Rectangle 23"/>
            <p:cNvSpPr/>
            <p:nvPr userDrawn="1"/>
          </p:nvSpPr>
          <p:spPr>
            <a:xfrm>
              <a:off x="186859" y="6096003"/>
              <a:ext cx="580549" cy="580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GeosansLight" panose="02000603020000020003"/>
              </a:endParaRPr>
            </a:p>
          </p:txBody>
        </p:sp>
        <p:sp>
          <p:nvSpPr>
            <p:cNvPr id="25" name="Rectangle 24"/>
            <p:cNvSpPr/>
            <p:nvPr userDrawn="1"/>
          </p:nvSpPr>
          <p:spPr>
            <a:xfrm>
              <a:off x="186858" y="6612049"/>
              <a:ext cx="580549" cy="645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grpSp>
      <p:sp>
        <p:nvSpPr>
          <p:cNvPr id="26" name="Slide Number Placeholder 5"/>
          <p:cNvSpPr>
            <a:spLocks noGrp="1"/>
          </p:cNvSpPr>
          <p:nvPr>
            <p:ph type="sldNum" sz="quarter" idx="12"/>
          </p:nvPr>
        </p:nvSpPr>
        <p:spPr>
          <a:xfrm>
            <a:off x="437555" y="6237313"/>
            <a:ext cx="585655" cy="390437"/>
          </a:xfrm>
          <a:prstGeom prst="rect">
            <a:avLst/>
          </a:prstGeom>
        </p:spPr>
        <p:txBody>
          <a:bodyPr anchor="ctr"/>
          <a:lstStyle>
            <a:lvl1pPr algn="ctr">
              <a:defRPr sz="1200">
                <a:solidFill>
                  <a:srgbClr val="2F3A46"/>
                </a:solidFill>
              </a:defRPr>
            </a:lvl1pPr>
          </a:lstStyle>
          <a:p>
            <a:fld id="{F68327C5-B821-4FE9-A59A-A60D9EB59A9A}" type="slidenum">
              <a:rPr lang="en-US" smtClean="0"/>
              <a:pPr/>
              <a:t>‹Nº›</a:t>
            </a:fld>
            <a:endParaRPr lang="en-US" dirty="0"/>
          </a:p>
        </p:txBody>
      </p:sp>
      <p:grpSp>
        <p:nvGrpSpPr>
          <p:cNvPr id="3" name="Group 2"/>
          <p:cNvGrpSpPr/>
          <p:nvPr userDrawn="1"/>
        </p:nvGrpSpPr>
        <p:grpSpPr>
          <a:xfrm>
            <a:off x="239350" y="237075"/>
            <a:ext cx="1914029" cy="720080"/>
            <a:chOff x="7584449" y="237075"/>
            <a:chExt cx="1435522" cy="720080"/>
          </a:xfrm>
        </p:grpSpPr>
        <p:pic>
          <p:nvPicPr>
            <p:cNvPr id="13" name="Picture 12"/>
            <p:cNvPicPr>
              <a:picLocks noChangeAspect="1"/>
            </p:cNvPicPr>
            <p:nvPr userDrawn="1"/>
          </p:nvPicPr>
          <p:blipFill>
            <a:blip r:embed="rId3"/>
            <a:stretch>
              <a:fillRect/>
            </a:stretch>
          </p:blipFill>
          <p:spPr>
            <a:xfrm>
              <a:off x="7668344" y="421437"/>
              <a:ext cx="1267733" cy="351357"/>
            </a:xfrm>
            <a:prstGeom prst="rect">
              <a:avLst/>
            </a:prstGeom>
          </p:spPr>
        </p:pic>
        <p:sp>
          <p:nvSpPr>
            <p:cNvPr id="2" name="Rectangle 1"/>
            <p:cNvSpPr/>
            <p:nvPr userDrawn="1"/>
          </p:nvSpPr>
          <p:spPr>
            <a:xfrm>
              <a:off x="7584449" y="237075"/>
              <a:ext cx="1435522" cy="72008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Tree>
    <p:extLst>
      <p:ext uri="{BB962C8B-B14F-4D97-AF65-F5344CB8AC3E}">
        <p14:creationId xmlns:p14="http://schemas.microsoft.com/office/powerpoint/2010/main" val="697537245"/>
      </p:ext>
    </p:extLst>
  </p:cSld>
  <p:clrMapOvr>
    <a:masterClrMapping/>
  </p:clrMapOvr>
  <p:extLst mod="1">
    <p:ext uri="{DCECCB84-F9BA-43D5-87BE-67443E8EF086}">
      <p15:sldGuideLst xmlns:p15="http://schemas.microsoft.com/office/powerpoint/2012/main">
        <p15:guide id="1" pos="3840">
          <p15:clr>
            <a:srgbClr val="FBAE40"/>
          </p15:clr>
        </p15:guide>
        <p15:guide id="2" pos="7287">
          <p15:clr>
            <a:srgbClr val="FBAE40"/>
          </p15:clr>
        </p15:guide>
        <p15:guide id="3" pos="393">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 Left">
    <p:spTree>
      <p:nvGrpSpPr>
        <p:cNvPr id="1" name=""/>
        <p:cNvGrpSpPr/>
        <p:nvPr/>
      </p:nvGrpSpPr>
      <p:grpSpPr>
        <a:xfrm>
          <a:off x="0" y="0"/>
          <a:ext cx="0" cy="0"/>
          <a:chOff x="0" y="0"/>
          <a:chExt cx="0" cy="0"/>
        </a:xfrm>
      </p:grpSpPr>
      <p:sp>
        <p:nvSpPr>
          <p:cNvPr id="10" name="Sous-titre 2"/>
          <p:cNvSpPr>
            <a:spLocks noGrp="1"/>
          </p:cNvSpPr>
          <p:nvPr>
            <p:ph type="subTitle" idx="1"/>
          </p:nvPr>
        </p:nvSpPr>
        <p:spPr>
          <a:xfrm>
            <a:off x="623886" y="908720"/>
            <a:ext cx="9408551" cy="369332"/>
          </a:xfrm>
          <a:prstGeom prst="rect">
            <a:avLst/>
          </a:prstGeom>
        </p:spPr>
        <p:txBody>
          <a:bodyPr wrap="square" anchor="ctr">
            <a:spAutoFit/>
          </a:bodyPr>
          <a:lstStyle>
            <a:lvl1pPr marL="0" indent="0" algn="l">
              <a:buNone/>
              <a:defRPr sz="1800" cap="none" baseline="0">
                <a:solidFill>
                  <a:schemeClr val="accent1"/>
                </a:solidFill>
                <a:latin typeface="Open Sans" panose="020B0606030504020204" pitchFamily="34" charset="0"/>
                <a:ea typeface="Open Sans" panose="020B0606030504020204" pitchFamily="34" charset="0"/>
                <a:cs typeface="Open Sans" panose="020B0606030504020204" pitchFamily="34" charset="0"/>
              </a:defRPr>
            </a:lvl1pPr>
            <a:lvl2pPr marL="342884" indent="0" algn="ctr">
              <a:buNone/>
              <a:defRPr>
                <a:solidFill>
                  <a:schemeClr val="tx1">
                    <a:tint val="75000"/>
                  </a:schemeClr>
                </a:solidFill>
              </a:defRPr>
            </a:lvl2pPr>
            <a:lvl3pPr marL="685766" indent="0" algn="ctr">
              <a:buNone/>
              <a:defRPr>
                <a:solidFill>
                  <a:schemeClr val="tx1">
                    <a:tint val="75000"/>
                  </a:schemeClr>
                </a:solidFill>
              </a:defRPr>
            </a:lvl3pPr>
            <a:lvl4pPr marL="1028649" indent="0" algn="ctr">
              <a:buNone/>
              <a:defRPr>
                <a:solidFill>
                  <a:schemeClr val="tx1">
                    <a:tint val="75000"/>
                  </a:schemeClr>
                </a:solidFill>
              </a:defRPr>
            </a:lvl4pPr>
            <a:lvl5pPr marL="1371532" indent="0" algn="ctr">
              <a:buNone/>
              <a:defRPr>
                <a:solidFill>
                  <a:schemeClr val="tx1">
                    <a:tint val="75000"/>
                  </a:schemeClr>
                </a:solidFill>
              </a:defRPr>
            </a:lvl5pPr>
            <a:lvl6pPr marL="1714415" indent="0" algn="ctr">
              <a:buNone/>
              <a:defRPr>
                <a:solidFill>
                  <a:schemeClr val="tx1">
                    <a:tint val="75000"/>
                  </a:schemeClr>
                </a:solidFill>
              </a:defRPr>
            </a:lvl6pPr>
            <a:lvl7pPr marL="2057297" indent="0" algn="ctr">
              <a:buNone/>
              <a:defRPr>
                <a:solidFill>
                  <a:schemeClr val="tx1">
                    <a:tint val="75000"/>
                  </a:schemeClr>
                </a:solidFill>
              </a:defRPr>
            </a:lvl7pPr>
            <a:lvl8pPr marL="2400180" indent="0" algn="ctr">
              <a:buNone/>
              <a:defRPr>
                <a:solidFill>
                  <a:schemeClr val="tx1">
                    <a:tint val="75000"/>
                  </a:schemeClr>
                </a:solidFill>
              </a:defRPr>
            </a:lvl8pPr>
            <a:lvl9pPr marL="2743064" indent="0" algn="ctr">
              <a:buNone/>
              <a:defRPr>
                <a:solidFill>
                  <a:schemeClr val="tx1">
                    <a:tint val="75000"/>
                  </a:schemeClr>
                </a:solidFill>
              </a:defRPr>
            </a:lvl9pPr>
          </a:lstStyle>
          <a:p>
            <a:r>
              <a:rPr lang="en-US"/>
              <a:t>Click to edit Master subtitle style</a:t>
            </a:r>
          </a:p>
        </p:txBody>
      </p:sp>
      <p:sp>
        <p:nvSpPr>
          <p:cNvPr id="11" name="Espace réservé du titre 1"/>
          <p:cNvSpPr>
            <a:spLocks noGrp="1"/>
          </p:cNvSpPr>
          <p:nvPr>
            <p:ph type="title"/>
          </p:nvPr>
        </p:nvSpPr>
        <p:spPr>
          <a:xfrm>
            <a:off x="623886" y="304508"/>
            <a:ext cx="9408551" cy="585216"/>
          </a:xfrm>
          <a:prstGeom prst="rect">
            <a:avLst/>
          </a:prstGeom>
        </p:spPr>
        <p:txBody>
          <a:bodyPr vert="horz" lIns="91440" tIns="45720" rIns="91440" bIns="45720" rtlCol="0" anchor="ctr">
            <a:noAutofit/>
          </a:bodyPr>
          <a:lstStyle>
            <a:lvl1pPr algn="l">
              <a:defRPr sz="2800" cap="small" baseline="0">
                <a:solidFill>
                  <a:srgbClr val="2F3A46"/>
                </a:solidFill>
              </a:defRPr>
            </a:lvl1pPr>
          </a:lstStyle>
          <a:p>
            <a:r>
              <a:rPr lang="en-US"/>
              <a:t>Click to edit Master title style</a:t>
            </a:r>
            <a:endParaRPr lang="en-US" dirty="0"/>
          </a:p>
        </p:txBody>
      </p:sp>
      <p:pic>
        <p:nvPicPr>
          <p:cNvPr id="13" name="Picture 12"/>
          <p:cNvPicPr>
            <a:picLocks noChangeAspect="1"/>
          </p:cNvPicPr>
          <p:nvPr userDrawn="1"/>
        </p:nvPicPr>
        <p:blipFill>
          <a:blip r:embed="rId2"/>
          <a:stretch>
            <a:fillRect/>
          </a:stretch>
        </p:blipFill>
        <p:spPr>
          <a:xfrm>
            <a:off x="10224459" y="421438"/>
            <a:ext cx="1690311" cy="351357"/>
          </a:xfrm>
          <a:prstGeom prst="rect">
            <a:avLst/>
          </a:prstGeom>
        </p:spPr>
      </p:pic>
      <p:pic>
        <p:nvPicPr>
          <p:cNvPr id="21" name="Picture 20"/>
          <p:cNvPicPr>
            <a:picLocks noChangeAspect="1"/>
          </p:cNvPicPr>
          <p:nvPr userDrawn="1"/>
        </p:nvPicPr>
        <p:blipFill rotWithShape="1">
          <a:blip r:embed="rId3" cstate="print">
            <a:extLst>
              <a:ext uri="{28A0092B-C50C-407E-A947-70E740481C1C}">
                <a14:useLocalDpi xmlns:a14="http://schemas.microsoft.com/office/drawing/2010/main" val="0"/>
              </a:ext>
            </a:extLst>
          </a:blip>
          <a:srcRect r="18500" b="19391"/>
          <a:stretch/>
        </p:blipFill>
        <p:spPr>
          <a:xfrm>
            <a:off x="10731349" y="5774480"/>
            <a:ext cx="1460651" cy="1083520"/>
          </a:xfrm>
          <a:prstGeom prst="rect">
            <a:avLst/>
          </a:prstGeom>
        </p:spPr>
      </p:pic>
      <p:grpSp>
        <p:nvGrpSpPr>
          <p:cNvPr id="23" name="Group 22"/>
          <p:cNvGrpSpPr/>
          <p:nvPr userDrawn="1"/>
        </p:nvGrpSpPr>
        <p:grpSpPr>
          <a:xfrm>
            <a:off x="437555" y="6237312"/>
            <a:ext cx="585655" cy="439240"/>
            <a:chOff x="186858" y="6096003"/>
            <a:chExt cx="580550" cy="580549"/>
          </a:xfrm>
          <a:solidFill>
            <a:schemeClr val="bg1">
              <a:lumMod val="75000"/>
              <a:alpha val="25000"/>
            </a:schemeClr>
          </a:solidFill>
        </p:grpSpPr>
        <p:sp>
          <p:nvSpPr>
            <p:cNvPr id="24" name="Rectangle 23"/>
            <p:cNvSpPr/>
            <p:nvPr userDrawn="1"/>
          </p:nvSpPr>
          <p:spPr>
            <a:xfrm>
              <a:off x="186859" y="6096003"/>
              <a:ext cx="580549" cy="580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GeosansLight" panose="02000603020000020003"/>
              </a:endParaRPr>
            </a:p>
          </p:txBody>
        </p:sp>
        <p:sp>
          <p:nvSpPr>
            <p:cNvPr id="25" name="Rectangle 24"/>
            <p:cNvSpPr/>
            <p:nvPr userDrawn="1"/>
          </p:nvSpPr>
          <p:spPr>
            <a:xfrm>
              <a:off x="186858" y="6612049"/>
              <a:ext cx="580549" cy="645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grpSp>
      <p:sp>
        <p:nvSpPr>
          <p:cNvPr id="26" name="Slide Number Placeholder 5"/>
          <p:cNvSpPr>
            <a:spLocks noGrp="1"/>
          </p:cNvSpPr>
          <p:nvPr>
            <p:ph type="sldNum" sz="quarter" idx="12"/>
          </p:nvPr>
        </p:nvSpPr>
        <p:spPr>
          <a:xfrm>
            <a:off x="437555" y="6237313"/>
            <a:ext cx="585655" cy="390437"/>
          </a:xfrm>
          <a:prstGeom prst="rect">
            <a:avLst/>
          </a:prstGeom>
        </p:spPr>
        <p:txBody>
          <a:bodyPr anchor="ctr"/>
          <a:lstStyle>
            <a:lvl1pPr algn="ctr">
              <a:defRPr sz="1200">
                <a:solidFill>
                  <a:srgbClr val="2F3A46"/>
                </a:solidFill>
              </a:defRPr>
            </a:lvl1pPr>
          </a:lstStyle>
          <a:p>
            <a:fld id="{F68327C5-B821-4FE9-A59A-A60D9EB59A9A}" type="slidenum">
              <a:rPr lang="en-US" smtClean="0"/>
              <a:pPr/>
              <a:t>‹Nº›</a:t>
            </a:fld>
            <a:endParaRPr lang="en-US" dirty="0"/>
          </a:p>
        </p:txBody>
      </p:sp>
      <p:sp>
        <p:nvSpPr>
          <p:cNvPr id="2" name="Rectangle 1"/>
          <p:cNvSpPr/>
          <p:nvPr userDrawn="1"/>
        </p:nvSpPr>
        <p:spPr>
          <a:xfrm>
            <a:off x="10112599" y="237075"/>
            <a:ext cx="1914029" cy="72008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197270000"/>
      </p:ext>
    </p:extLst>
  </p:cSld>
  <p:clrMapOvr>
    <a:masterClrMapping/>
  </p:clrMapOvr>
  <p:extLst mod="1">
    <p:ext uri="{DCECCB84-F9BA-43D5-87BE-67443E8EF086}">
      <p15:sldGuideLst xmlns:p15="http://schemas.microsoft.com/office/powerpoint/2012/main">
        <p15:guide id="1" pos="3840">
          <p15:clr>
            <a:srgbClr val="FBAE40"/>
          </p15:clr>
        </p15:guide>
        <p15:guide id="2" pos="7287">
          <p15:clr>
            <a:srgbClr val="FBAE40"/>
          </p15:clr>
        </p15:guide>
        <p15:guide id="3" pos="393">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White">
    <p:spTree>
      <p:nvGrpSpPr>
        <p:cNvPr id="1" name=""/>
        <p:cNvGrpSpPr/>
        <p:nvPr/>
      </p:nvGrpSpPr>
      <p:grpSpPr>
        <a:xfrm>
          <a:off x="0" y="0"/>
          <a:ext cx="0" cy="0"/>
          <a:chOff x="0" y="0"/>
          <a:chExt cx="0" cy="0"/>
        </a:xfrm>
      </p:grpSpPr>
      <p:sp>
        <p:nvSpPr>
          <p:cNvPr id="3" name="Sous-titre 2"/>
          <p:cNvSpPr>
            <a:spLocks noGrp="1"/>
          </p:cNvSpPr>
          <p:nvPr>
            <p:ph type="subTitle" idx="1"/>
          </p:nvPr>
        </p:nvSpPr>
        <p:spPr>
          <a:xfrm>
            <a:off x="3887755" y="620688"/>
            <a:ext cx="7694645" cy="288032"/>
          </a:xfrm>
          <a:prstGeom prst="rect">
            <a:avLst/>
          </a:prstGeom>
        </p:spPr>
        <p:txBody>
          <a:bodyPr anchor="ctr">
            <a:noAutofit/>
          </a:bodyPr>
          <a:lstStyle>
            <a:lvl1pPr marL="0" indent="0" algn="r">
              <a:buNone/>
              <a:defRPr sz="1600" cap="small" baseline="0">
                <a:solidFill>
                  <a:srgbClr val="2F3A46"/>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Modifiez le style des sous-titres du masque</a:t>
            </a:r>
            <a:endParaRPr lang="en-US" dirty="0"/>
          </a:p>
        </p:txBody>
      </p:sp>
      <p:sp>
        <p:nvSpPr>
          <p:cNvPr id="7" name="Espace réservé du titre 1"/>
          <p:cNvSpPr>
            <a:spLocks noGrp="1"/>
          </p:cNvSpPr>
          <p:nvPr>
            <p:ph type="title"/>
          </p:nvPr>
        </p:nvSpPr>
        <p:spPr>
          <a:xfrm>
            <a:off x="3887755" y="3076"/>
            <a:ext cx="7694645" cy="617612"/>
          </a:xfrm>
          <a:prstGeom prst="rect">
            <a:avLst/>
          </a:prstGeom>
        </p:spPr>
        <p:txBody>
          <a:bodyPr vert="horz" lIns="91440" tIns="45720" rIns="91440" bIns="45720" rtlCol="0" anchor="ctr">
            <a:normAutofit/>
          </a:bodyPr>
          <a:lstStyle>
            <a:lvl1pPr>
              <a:defRPr sz="3200">
                <a:solidFill>
                  <a:srgbClr val="2F3A46"/>
                </a:solidFill>
                <a:latin typeface="+mj-lt"/>
              </a:defRPr>
            </a:lvl1pPr>
          </a:lstStyle>
          <a:p>
            <a:r>
              <a:rPr lang="fr-FR" dirty="0"/>
              <a:t>Modifiez le style du titre</a:t>
            </a:r>
            <a:endParaRPr lang="en-US" dirty="0"/>
          </a:p>
        </p:txBody>
      </p:sp>
      <p:pic>
        <p:nvPicPr>
          <p:cNvPr id="13" name="Picture 12"/>
          <p:cNvPicPr>
            <a:picLocks noChangeAspect="1"/>
          </p:cNvPicPr>
          <p:nvPr userDrawn="1"/>
        </p:nvPicPr>
        <p:blipFill rotWithShape="1">
          <a:blip r:embed="rId2" cstate="print">
            <a:extLst>
              <a:ext uri="{28A0092B-C50C-407E-A947-70E740481C1C}">
                <a14:useLocalDpi xmlns:a14="http://schemas.microsoft.com/office/drawing/2010/main" val="0"/>
              </a:ext>
            </a:extLst>
          </a:blip>
          <a:srcRect r="18500" b="19391"/>
          <a:stretch/>
        </p:blipFill>
        <p:spPr>
          <a:xfrm>
            <a:off x="10731349" y="5774480"/>
            <a:ext cx="1460651" cy="1083520"/>
          </a:xfrm>
          <a:prstGeom prst="rect">
            <a:avLst/>
          </a:prstGeom>
        </p:spPr>
      </p:pic>
      <p:pic>
        <p:nvPicPr>
          <p:cNvPr id="9" name="Picture 8"/>
          <p:cNvPicPr>
            <a:picLocks noChangeAspect="1"/>
          </p:cNvPicPr>
          <p:nvPr userDrawn="1"/>
        </p:nvPicPr>
        <p:blipFill>
          <a:blip r:embed="rId3"/>
          <a:stretch>
            <a:fillRect/>
          </a:stretch>
        </p:blipFill>
        <p:spPr>
          <a:xfrm>
            <a:off x="209062" y="100098"/>
            <a:ext cx="2170364" cy="451143"/>
          </a:xfrm>
          <a:prstGeom prst="rect">
            <a:avLst/>
          </a:prstGeom>
        </p:spPr>
      </p:pic>
      <p:grpSp>
        <p:nvGrpSpPr>
          <p:cNvPr id="10" name="Group 9"/>
          <p:cNvGrpSpPr/>
          <p:nvPr userDrawn="1"/>
        </p:nvGrpSpPr>
        <p:grpSpPr>
          <a:xfrm>
            <a:off x="437555" y="6237312"/>
            <a:ext cx="585655" cy="439240"/>
            <a:chOff x="186858" y="6096003"/>
            <a:chExt cx="580550" cy="580549"/>
          </a:xfrm>
          <a:solidFill>
            <a:schemeClr val="bg1">
              <a:lumMod val="95000"/>
            </a:schemeClr>
          </a:solidFill>
        </p:grpSpPr>
        <p:sp>
          <p:nvSpPr>
            <p:cNvPr id="11" name="Rectangle 10"/>
            <p:cNvSpPr/>
            <p:nvPr userDrawn="1"/>
          </p:nvSpPr>
          <p:spPr>
            <a:xfrm>
              <a:off x="186859" y="6096003"/>
              <a:ext cx="580549" cy="580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GeosansLight" panose="02000603020000020003"/>
              </a:endParaRPr>
            </a:p>
          </p:txBody>
        </p:sp>
        <p:sp>
          <p:nvSpPr>
            <p:cNvPr id="12" name="Rectangle 11"/>
            <p:cNvSpPr/>
            <p:nvPr userDrawn="1"/>
          </p:nvSpPr>
          <p:spPr>
            <a:xfrm>
              <a:off x="186858" y="6612049"/>
              <a:ext cx="580549" cy="6450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a:p>
          </p:txBody>
        </p:sp>
      </p:grpSp>
      <p:sp>
        <p:nvSpPr>
          <p:cNvPr id="14" name="Slide Number Placeholder 5"/>
          <p:cNvSpPr>
            <a:spLocks noGrp="1"/>
          </p:cNvSpPr>
          <p:nvPr>
            <p:ph type="sldNum" sz="quarter" idx="12"/>
          </p:nvPr>
        </p:nvSpPr>
        <p:spPr>
          <a:xfrm>
            <a:off x="437555" y="6237313"/>
            <a:ext cx="585655" cy="390437"/>
          </a:xfrm>
          <a:prstGeom prst="rect">
            <a:avLst/>
          </a:prstGeom>
        </p:spPr>
        <p:txBody>
          <a:bodyPr anchor="ctr"/>
          <a:lstStyle>
            <a:lvl1pPr algn="ctr">
              <a:defRPr sz="1200">
                <a:solidFill>
                  <a:srgbClr val="2F3A46"/>
                </a:solidFill>
              </a:defRPr>
            </a:lvl1pPr>
          </a:lstStyle>
          <a:p>
            <a:fld id="{F68327C5-B821-4FE9-A59A-A60D9EB59A9A}" type="slidenum">
              <a:rPr lang="en-US" smtClean="0"/>
              <a:pPr/>
              <a:t>‹Nº›</a:t>
            </a:fld>
            <a:endParaRPr lang="en-US" dirty="0"/>
          </a:p>
        </p:txBody>
      </p:sp>
    </p:spTree>
    <p:extLst>
      <p:ext uri="{BB962C8B-B14F-4D97-AF65-F5344CB8AC3E}">
        <p14:creationId xmlns:p14="http://schemas.microsoft.com/office/powerpoint/2010/main" val="4101028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idx="1"/>
          </p:nvPr>
        </p:nvSpPr>
        <p:spPr>
          <a:xfrm>
            <a:off x="623392" y="1556793"/>
            <a:ext cx="109728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bg>
      <p:bgRef idx="1001">
        <a:schemeClr val="bg1"/>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a:prstGeom prst="rect">
            <a:avLst/>
          </a:prstGeo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a:prstGeom prst="rect">
            <a:avLst/>
          </a:prstGeo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s-ES" dirty="0"/>
          </a:p>
        </p:txBody>
      </p:sp>
      <p:sp>
        <p:nvSpPr>
          <p:cNvPr id="4" name="3 Marcador de texto"/>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 name="Rectangle 20"/>
          <p:cNvSpPr>
            <a:spLocks noChangeArrowheads="1"/>
          </p:cNvSpPr>
          <p:nvPr/>
        </p:nvSpPr>
        <p:spPr bwMode="auto">
          <a:xfrm>
            <a:off x="0" y="1"/>
            <a:ext cx="12192000" cy="620713"/>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endParaRPr lang="es-ES" sz="1800" dirty="0"/>
          </a:p>
        </p:txBody>
      </p:sp>
      <p:sp>
        <p:nvSpPr>
          <p:cNvPr id="1045" name="Rectangle 21"/>
          <p:cNvSpPr>
            <a:spLocks noChangeArrowheads="1"/>
          </p:cNvSpPr>
          <p:nvPr/>
        </p:nvSpPr>
        <p:spPr bwMode="auto">
          <a:xfrm rot="10800000">
            <a:off x="1" y="6308726"/>
            <a:ext cx="10513484" cy="549275"/>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endParaRPr lang="es-ES" sz="1800" dirty="0"/>
          </a:p>
        </p:txBody>
      </p:sp>
      <p:sp>
        <p:nvSpPr>
          <p:cNvPr id="1047" name="Line 23"/>
          <p:cNvSpPr>
            <a:spLocks noChangeShapeType="1"/>
          </p:cNvSpPr>
          <p:nvPr/>
        </p:nvSpPr>
        <p:spPr bwMode="auto">
          <a:xfrm rot="10800000" flipH="1">
            <a:off x="33868" y="6296025"/>
            <a:ext cx="8879417" cy="0"/>
          </a:xfrm>
          <a:prstGeom prst="line">
            <a:avLst/>
          </a:prstGeom>
          <a:noFill/>
          <a:ln w="38100">
            <a:solidFill>
              <a:srgbClr val="FF0000"/>
            </a:solidFill>
            <a:round/>
            <a:headEnd/>
            <a:tailEnd/>
          </a:ln>
          <a:effectLst/>
        </p:spPr>
        <p:txBody>
          <a:bodyPr/>
          <a:lstStyle/>
          <a:p>
            <a:endParaRPr lang="es-ES" sz="1800" dirty="0"/>
          </a:p>
        </p:txBody>
      </p:sp>
      <p:sp>
        <p:nvSpPr>
          <p:cNvPr id="1048" name="Line 24"/>
          <p:cNvSpPr>
            <a:spLocks noChangeShapeType="1"/>
          </p:cNvSpPr>
          <p:nvPr/>
        </p:nvSpPr>
        <p:spPr bwMode="auto">
          <a:xfrm rot="10800000" flipH="1">
            <a:off x="33868" y="6245225"/>
            <a:ext cx="8879417" cy="0"/>
          </a:xfrm>
          <a:prstGeom prst="line">
            <a:avLst/>
          </a:prstGeom>
          <a:noFill/>
          <a:ln w="38100">
            <a:solidFill>
              <a:srgbClr val="006600"/>
            </a:solidFill>
            <a:round/>
            <a:headEnd/>
            <a:tailEnd/>
          </a:ln>
          <a:effectLst/>
        </p:spPr>
        <p:txBody>
          <a:bodyPr/>
          <a:lstStyle/>
          <a:p>
            <a:endParaRPr lang="es-ES" sz="1800" dirty="0"/>
          </a:p>
        </p:txBody>
      </p:sp>
      <p:pic>
        <p:nvPicPr>
          <p:cNvPr id="7" name="Picture 6"/>
          <p:cNvPicPr>
            <a:picLocks noChangeAspect="1"/>
          </p:cNvPicPr>
          <p:nvPr/>
        </p:nvPicPr>
        <p:blipFill rotWithShape="1">
          <a:blip r:embed="rId16" cstate="print">
            <a:extLst>
              <a:ext uri="{28A0092B-C50C-407E-A947-70E740481C1C}">
                <a14:useLocalDpi xmlns:a14="http://schemas.microsoft.com/office/drawing/2010/main" val="0"/>
              </a:ext>
            </a:extLst>
          </a:blip>
          <a:srcRect l="7594" t="38806" r="7258" b="30597"/>
          <a:stretch/>
        </p:blipFill>
        <p:spPr bwMode="auto">
          <a:xfrm>
            <a:off x="8880310" y="5906861"/>
            <a:ext cx="3269713" cy="624920"/>
          </a:xfrm>
          <a:prstGeom prst="rect">
            <a:avLst/>
          </a:prstGeom>
          <a:ln>
            <a:noFill/>
          </a:ln>
          <a:extLst>
            <a:ext uri="{53640926-AAD7-44D8-BBD7-CCE9431645EC}">
              <a14:shadowObscured xmlns:a14="http://schemas.microsoft.com/office/drawing/2010/main"/>
            </a:ext>
          </a:extLst>
        </p:spPr>
      </p:pic>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eaLnBrk="1" fontAlgn="base" hangingPunct="1">
        <a:spcBef>
          <a:spcPct val="20000"/>
        </a:spcBef>
        <a:spcAft>
          <a:spcPct val="0"/>
        </a:spcAft>
        <a:buChar char="•"/>
        <a:defRPr sz="24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400">
          <a:solidFill>
            <a:schemeClr val="bg1"/>
          </a:solidFill>
          <a:latin typeface="+mn-lt"/>
        </a:defRPr>
      </a:lvl2pPr>
      <a:lvl3pPr marL="1143000" indent="-228600" algn="l" rtl="0" eaLnBrk="1" fontAlgn="base" hangingPunct="1">
        <a:spcBef>
          <a:spcPct val="20000"/>
        </a:spcBef>
        <a:spcAft>
          <a:spcPct val="0"/>
        </a:spcAft>
        <a:buChar char="•"/>
        <a:defRPr sz="2400">
          <a:solidFill>
            <a:schemeClr val="bg1"/>
          </a:solidFill>
          <a:latin typeface="+mn-lt"/>
        </a:defRPr>
      </a:lvl3pPr>
      <a:lvl4pPr marL="1600200" indent="-228600" algn="l" rtl="0" eaLnBrk="1" fontAlgn="base" hangingPunct="1">
        <a:spcBef>
          <a:spcPct val="20000"/>
        </a:spcBef>
        <a:spcAft>
          <a:spcPct val="0"/>
        </a:spcAft>
        <a:buChar char="–"/>
        <a:defRPr sz="2400">
          <a:solidFill>
            <a:schemeClr val="bg1"/>
          </a:solidFill>
          <a:latin typeface="+mn-lt"/>
        </a:defRPr>
      </a:lvl4pPr>
      <a:lvl5pPr marL="2057400" indent="-228600" algn="l" rtl="0" eaLnBrk="1" fontAlgn="base" hangingPunct="1">
        <a:spcBef>
          <a:spcPct val="20000"/>
        </a:spcBef>
        <a:spcAft>
          <a:spcPct val="0"/>
        </a:spcAft>
        <a:buChar char="»"/>
        <a:defRPr sz="2400">
          <a:solidFill>
            <a:schemeClr val="bg1"/>
          </a:solidFill>
          <a:latin typeface="+mn-lt"/>
        </a:defRPr>
      </a:lvl5pPr>
      <a:lvl6pPr marL="2514600" indent="-228600" algn="l" rtl="0" eaLnBrk="1" fontAlgn="base" hangingPunct="1">
        <a:spcBef>
          <a:spcPct val="20000"/>
        </a:spcBef>
        <a:spcAft>
          <a:spcPct val="0"/>
        </a:spcAft>
        <a:buChar char="»"/>
        <a:defRPr sz="2400">
          <a:solidFill>
            <a:schemeClr val="bg1"/>
          </a:solidFill>
          <a:latin typeface="+mn-lt"/>
        </a:defRPr>
      </a:lvl6pPr>
      <a:lvl7pPr marL="2971800" indent="-228600" algn="l" rtl="0" eaLnBrk="1" fontAlgn="base" hangingPunct="1">
        <a:spcBef>
          <a:spcPct val="20000"/>
        </a:spcBef>
        <a:spcAft>
          <a:spcPct val="0"/>
        </a:spcAft>
        <a:buChar char="»"/>
        <a:defRPr sz="2400">
          <a:solidFill>
            <a:schemeClr val="bg1"/>
          </a:solidFill>
          <a:latin typeface="+mn-lt"/>
        </a:defRPr>
      </a:lvl7pPr>
      <a:lvl8pPr marL="3429000" indent="-228600" algn="l" rtl="0" eaLnBrk="1" fontAlgn="base" hangingPunct="1">
        <a:spcBef>
          <a:spcPct val="20000"/>
        </a:spcBef>
        <a:spcAft>
          <a:spcPct val="0"/>
        </a:spcAft>
        <a:buChar char="»"/>
        <a:defRPr sz="2400">
          <a:solidFill>
            <a:schemeClr val="bg1"/>
          </a:solidFill>
          <a:latin typeface="+mn-lt"/>
        </a:defRPr>
      </a:lvl8pPr>
      <a:lvl9pPr marL="3886200" indent="-228600" algn="l" rtl="0" eaLnBrk="1" fontAlgn="base" hangingPunct="1">
        <a:spcBef>
          <a:spcPct val="20000"/>
        </a:spcBef>
        <a:spcAft>
          <a:spcPct val="0"/>
        </a:spcAft>
        <a:buChar char="»"/>
        <a:defRPr sz="2400">
          <a:solidFill>
            <a:schemeClr val="bg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2.png"/><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4.png"/><Relationship Id="rId7" Type="http://schemas.openxmlformats.org/officeDocument/2006/relationships/diagramColors" Target="../diagrams/colors2.xm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40.png"/><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6.png"/><Relationship Id="rId7" Type="http://schemas.openxmlformats.org/officeDocument/2006/relationships/diagramColors" Target="../diagrams/colors4.xml"/><Relationship Id="rId2" Type="http://schemas.openxmlformats.org/officeDocument/2006/relationships/image" Target="../media/image45.png"/><Relationship Id="rId1" Type="http://schemas.openxmlformats.org/officeDocument/2006/relationships/slideLayout" Target="../slideLayouts/slideLayout3.xml"/><Relationship Id="rId6" Type="http://schemas.openxmlformats.org/officeDocument/2006/relationships/diagramQuickStyle" Target="../diagrams/quickStyle4.xml"/><Relationship Id="rId5" Type="http://schemas.openxmlformats.org/officeDocument/2006/relationships/diagramLayout" Target="../diagrams/layout4.xml"/><Relationship Id="rId10" Type="http://schemas.openxmlformats.org/officeDocument/2006/relationships/image" Target="../media/image48.png"/><Relationship Id="rId4" Type="http://schemas.openxmlformats.org/officeDocument/2006/relationships/diagramData" Target="../diagrams/data4.xml"/><Relationship Id="rId9" Type="http://schemas.openxmlformats.org/officeDocument/2006/relationships/image" Target="../media/image47.png"/></Relationships>
</file>

<file path=ppt/slides/_rels/slide16.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image" Target="../media/image330.png"/><Relationship Id="rId7" Type="http://schemas.openxmlformats.org/officeDocument/2006/relationships/diagramData" Target="../diagrams/data5.xml"/><Relationship Id="rId2" Type="http://schemas.openxmlformats.org/officeDocument/2006/relationships/image" Target="../media/image49.png"/><Relationship Id="rId1" Type="http://schemas.openxmlformats.org/officeDocument/2006/relationships/slideLayout" Target="../slideLayouts/slideLayout3.xml"/><Relationship Id="rId6" Type="http://schemas.openxmlformats.org/officeDocument/2006/relationships/image" Target="../media/image50.png"/><Relationship Id="rId11" Type="http://schemas.microsoft.com/office/2007/relationships/diagramDrawing" Target="../diagrams/drawing5.xml"/><Relationship Id="rId5" Type="http://schemas.openxmlformats.org/officeDocument/2006/relationships/image" Target="../media/image350.png"/><Relationship Id="rId10" Type="http://schemas.openxmlformats.org/officeDocument/2006/relationships/diagramColors" Target="../diagrams/colors5.xml"/><Relationship Id="rId4" Type="http://schemas.openxmlformats.org/officeDocument/2006/relationships/image" Target="../media/image340.png"/><Relationship Id="rId9" Type="http://schemas.openxmlformats.org/officeDocument/2006/relationships/diagramQuickStyle" Target="../diagrams/quickStyle5.xml"/></Relationships>
</file>

<file path=ppt/slides/_rels/slide1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54.jpeg"/><Relationship Id="rId5" Type="http://schemas.openxmlformats.org/officeDocument/2006/relationships/image" Target="../media/image53.jpeg"/><Relationship Id="rId10" Type="http://schemas.openxmlformats.org/officeDocument/2006/relationships/image" Target="../media/image58.jpeg"/><Relationship Id="rId4" Type="http://schemas.openxmlformats.org/officeDocument/2006/relationships/image" Target="../media/image52.png"/><Relationship Id="rId9"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59.png"/><Relationship Id="rId1" Type="http://schemas.openxmlformats.org/officeDocument/2006/relationships/slideLayout" Target="../slideLayouts/slideLayout3.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chart" Target="../charts/chart2.xml"/></Relationships>
</file>

<file path=ppt/slides/_rels/slide1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3.xml"/><Relationship Id="rId4" Type="http://schemas.openxmlformats.org/officeDocument/2006/relationships/chart" Target="../charts/chart7.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60.png"/><Relationship Id="rId1" Type="http://schemas.openxmlformats.org/officeDocument/2006/relationships/slideLayout" Target="../slideLayouts/slideLayout3.xml"/><Relationship Id="rId6" Type="http://schemas.openxmlformats.org/officeDocument/2006/relationships/chart" Target="../charts/chart11.xml"/><Relationship Id="rId5" Type="http://schemas.openxmlformats.org/officeDocument/2006/relationships/chart" Target="../charts/chart10.xml"/><Relationship Id="rId4" Type="http://schemas.openxmlformats.org/officeDocument/2006/relationships/chart" Target="../charts/chart9.xml"/></Relationships>
</file>

<file path=ppt/slides/_rels/slide21.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3.xml"/><Relationship Id="rId5" Type="http://schemas.openxmlformats.org/officeDocument/2006/relationships/chart" Target="../charts/chart15.xml"/><Relationship Id="rId4" Type="http://schemas.openxmlformats.org/officeDocument/2006/relationships/chart" Target="../charts/chart14.xml"/></Relationships>
</file>

<file path=ppt/slides/_rels/slide22.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3.xml"/><Relationship Id="rId5" Type="http://schemas.openxmlformats.org/officeDocument/2006/relationships/chart" Target="../charts/chart19.xml"/><Relationship Id="rId4" Type="http://schemas.openxmlformats.org/officeDocument/2006/relationships/chart" Target="../charts/chart18.xml"/></Relationships>
</file>

<file path=ppt/slides/_rels/slide23.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chart" Target="../charts/chart20.xml"/><Relationship Id="rId1" Type="http://schemas.openxmlformats.org/officeDocument/2006/relationships/slideLayout" Target="../slideLayouts/slideLayout3.xml"/><Relationship Id="rId5" Type="http://schemas.openxmlformats.org/officeDocument/2006/relationships/chart" Target="../charts/chart23.xml"/><Relationship Id="rId4" Type="http://schemas.openxmlformats.org/officeDocument/2006/relationships/chart" Target="../charts/chart22.xml"/></Relationships>
</file>

<file path=ppt/slides/_rels/slide24.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chart" Target="../charts/chart24.xml"/><Relationship Id="rId1" Type="http://schemas.openxmlformats.org/officeDocument/2006/relationships/slideLayout" Target="../slideLayouts/slideLayout3.xml"/><Relationship Id="rId5" Type="http://schemas.openxmlformats.org/officeDocument/2006/relationships/chart" Target="../charts/chart27.xml"/><Relationship Id="rId4" Type="http://schemas.openxmlformats.org/officeDocument/2006/relationships/chart" Target="../charts/chart26.xml"/></Relationships>
</file>

<file path=ppt/slides/_rels/slide25.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chart" Target="../charts/chart28.xml"/><Relationship Id="rId1" Type="http://schemas.openxmlformats.org/officeDocument/2006/relationships/slideLayout" Target="../slideLayouts/slideLayout3.xml"/><Relationship Id="rId5" Type="http://schemas.openxmlformats.org/officeDocument/2006/relationships/chart" Target="../charts/chart31.xml"/><Relationship Id="rId4" Type="http://schemas.openxmlformats.org/officeDocument/2006/relationships/chart" Target="../charts/chart30.xml"/></Relationships>
</file>

<file path=ppt/slides/_rels/slide26.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chart" Target="../charts/chart32.xml"/><Relationship Id="rId1" Type="http://schemas.openxmlformats.org/officeDocument/2006/relationships/slideLayout" Target="../slideLayouts/slideLayout3.xml"/><Relationship Id="rId5" Type="http://schemas.openxmlformats.org/officeDocument/2006/relationships/chart" Target="../charts/chart35.xml"/><Relationship Id="rId4" Type="http://schemas.openxmlformats.org/officeDocument/2006/relationships/chart" Target="../charts/chart34.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30.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1.svg"/><Relationship Id="rId18" Type="http://schemas.openxmlformats.org/officeDocument/2006/relationships/image" Target="../media/image73.png"/><Relationship Id="rId3" Type="http://schemas.openxmlformats.org/officeDocument/2006/relationships/image" Target="../media/image61.svg"/><Relationship Id="rId7" Type="http://schemas.openxmlformats.org/officeDocument/2006/relationships/image" Target="../media/image65.svg"/><Relationship Id="rId12" Type="http://schemas.openxmlformats.org/officeDocument/2006/relationships/image" Target="../media/image70.png"/><Relationship Id="rId17" Type="http://schemas.openxmlformats.org/officeDocument/2006/relationships/image" Target="../media/image75.svg"/><Relationship Id="rId2" Type="http://schemas.openxmlformats.org/officeDocument/2006/relationships/image" Target="../media/image65.png"/><Relationship Id="rId16" Type="http://schemas.openxmlformats.org/officeDocument/2006/relationships/image" Target="../media/image72.png"/><Relationship Id="rId1" Type="http://schemas.openxmlformats.org/officeDocument/2006/relationships/slideLayout" Target="../slideLayouts/slideLayout3.xml"/><Relationship Id="rId6" Type="http://schemas.openxmlformats.org/officeDocument/2006/relationships/image" Target="../media/image67.png"/><Relationship Id="rId11" Type="http://schemas.openxmlformats.org/officeDocument/2006/relationships/image" Target="../media/image69.svg"/><Relationship Id="rId5" Type="http://schemas.openxmlformats.org/officeDocument/2006/relationships/image" Target="../media/image63.svg"/><Relationship Id="rId15" Type="http://schemas.openxmlformats.org/officeDocument/2006/relationships/image" Target="../media/image73.svg"/><Relationship Id="rId10" Type="http://schemas.openxmlformats.org/officeDocument/2006/relationships/image" Target="../media/image69.png"/><Relationship Id="rId4" Type="http://schemas.openxmlformats.org/officeDocument/2006/relationships/image" Target="../media/image66.png"/><Relationship Id="rId9" Type="http://schemas.openxmlformats.org/officeDocument/2006/relationships/image" Target="../media/image67.svg"/><Relationship Id="rId14" Type="http://schemas.openxmlformats.org/officeDocument/2006/relationships/image" Target="../media/image71.png"/></Relationships>
</file>

<file path=ppt/slides/_rels/slide31.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8.svg"/><Relationship Id="rId18" Type="http://schemas.openxmlformats.org/officeDocument/2006/relationships/image" Target="../media/image82.png"/><Relationship Id="rId26" Type="http://schemas.openxmlformats.org/officeDocument/2006/relationships/image" Target="../media/image86.png"/><Relationship Id="rId3" Type="http://schemas.openxmlformats.org/officeDocument/2006/relationships/image" Target="../media/image78.svg"/><Relationship Id="rId21" Type="http://schemas.openxmlformats.org/officeDocument/2006/relationships/image" Target="../media/image75.svg"/><Relationship Id="rId7" Type="http://schemas.openxmlformats.org/officeDocument/2006/relationships/image" Target="../media/image82.svg"/><Relationship Id="rId12" Type="http://schemas.openxmlformats.org/officeDocument/2006/relationships/image" Target="../media/image79.png"/><Relationship Id="rId17" Type="http://schemas.openxmlformats.org/officeDocument/2006/relationships/image" Target="../media/image71.svg"/><Relationship Id="rId25" Type="http://schemas.openxmlformats.org/officeDocument/2006/relationships/image" Target="../media/image92.svg"/><Relationship Id="rId2" Type="http://schemas.openxmlformats.org/officeDocument/2006/relationships/image" Target="../media/image74.png"/><Relationship Id="rId16" Type="http://schemas.openxmlformats.org/officeDocument/2006/relationships/image" Target="../media/image81.png"/><Relationship Id="rId20" Type="http://schemas.openxmlformats.org/officeDocument/2006/relationships/image" Target="../media/image83.png"/><Relationship Id="rId1" Type="http://schemas.openxmlformats.org/officeDocument/2006/relationships/slideLayout" Target="../slideLayouts/slideLayout3.xml"/><Relationship Id="rId6" Type="http://schemas.openxmlformats.org/officeDocument/2006/relationships/image" Target="../media/image76.png"/><Relationship Id="rId11" Type="http://schemas.openxmlformats.org/officeDocument/2006/relationships/image" Target="../media/image86.svg"/><Relationship Id="rId24" Type="http://schemas.openxmlformats.org/officeDocument/2006/relationships/image" Target="../media/image85.png"/><Relationship Id="rId5" Type="http://schemas.openxmlformats.org/officeDocument/2006/relationships/image" Target="../media/image80.svg"/><Relationship Id="rId15" Type="http://schemas.openxmlformats.org/officeDocument/2006/relationships/image" Target="../media/image69.svg"/><Relationship Id="rId23" Type="http://schemas.openxmlformats.org/officeDocument/2006/relationships/image" Target="../media/image90.svg"/><Relationship Id="rId10" Type="http://schemas.openxmlformats.org/officeDocument/2006/relationships/image" Target="../media/image78.png"/><Relationship Id="rId19" Type="http://schemas.openxmlformats.org/officeDocument/2006/relationships/image" Target="../media/image73.svg"/><Relationship Id="rId4" Type="http://schemas.openxmlformats.org/officeDocument/2006/relationships/image" Target="../media/image75.png"/><Relationship Id="rId9" Type="http://schemas.openxmlformats.org/officeDocument/2006/relationships/image" Target="../media/image84.svg"/><Relationship Id="rId14" Type="http://schemas.openxmlformats.org/officeDocument/2006/relationships/image" Target="../media/image80.png"/><Relationship Id="rId22" Type="http://schemas.openxmlformats.org/officeDocument/2006/relationships/image" Target="../media/image84.png"/></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87.png"/><Relationship Id="rId1" Type="http://schemas.openxmlformats.org/officeDocument/2006/relationships/slideLayout" Target="../slideLayouts/slideLayout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3.xml"/><Relationship Id="rId5" Type="http://schemas.openxmlformats.org/officeDocument/2006/relationships/image" Target="../media/image21.png"/><Relationship Id="rId4" Type="http://schemas.openxmlformats.org/officeDocument/2006/relationships/image" Target="../media/image20.jp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8.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3503712" y="3172326"/>
            <a:ext cx="5472608"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fontAlgn="base">
              <a:spcBef>
                <a:spcPct val="0"/>
              </a:spcBef>
              <a:spcAft>
                <a:spcPct val="0"/>
              </a:spcAft>
            </a:pPr>
            <a:endParaRPr lang="es-ES" dirty="0">
              <a:latin typeface="Arial" pitchFamily="34" charset="0"/>
              <a:cs typeface="Arial" pitchFamily="34" charset="0"/>
            </a:endParaRPr>
          </a:p>
        </p:txBody>
      </p:sp>
      <p:sp>
        <p:nvSpPr>
          <p:cNvPr id="7" name="2 Subtítulo"/>
          <p:cNvSpPr txBox="1">
            <a:spLocks/>
          </p:cNvSpPr>
          <p:nvPr/>
        </p:nvSpPr>
        <p:spPr>
          <a:xfrm>
            <a:off x="1847528" y="-30785"/>
            <a:ext cx="9721080" cy="5001007"/>
          </a:xfrm>
          <a:prstGeom prst="rect">
            <a:avLst/>
          </a:prstGeom>
        </p:spPr>
        <p:txBody>
          <a:bodyPr/>
          <a:lstStyle>
            <a:lvl1pPr marL="342900" indent="-342900" algn="l" rtl="0" eaLnBrk="1" fontAlgn="base" hangingPunct="1">
              <a:spcBef>
                <a:spcPct val="20000"/>
              </a:spcBef>
              <a:spcAft>
                <a:spcPct val="0"/>
              </a:spcAft>
              <a:buChar char="•"/>
              <a:defRPr sz="24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400">
                <a:solidFill>
                  <a:schemeClr val="bg1"/>
                </a:solidFill>
                <a:latin typeface="+mn-lt"/>
              </a:defRPr>
            </a:lvl2pPr>
            <a:lvl3pPr marL="1143000" indent="-228600" algn="l" rtl="0" eaLnBrk="1" fontAlgn="base" hangingPunct="1">
              <a:spcBef>
                <a:spcPct val="20000"/>
              </a:spcBef>
              <a:spcAft>
                <a:spcPct val="0"/>
              </a:spcAft>
              <a:buChar char="•"/>
              <a:defRPr sz="2400">
                <a:solidFill>
                  <a:schemeClr val="bg1"/>
                </a:solidFill>
                <a:latin typeface="+mn-lt"/>
              </a:defRPr>
            </a:lvl3pPr>
            <a:lvl4pPr marL="1600200" indent="-228600" algn="l" rtl="0" eaLnBrk="1" fontAlgn="base" hangingPunct="1">
              <a:spcBef>
                <a:spcPct val="20000"/>
              </a:spcBef>
              <a:spcAft>
                <a:spcPct val="0"/>
              </a:spcAft>
              <a:buChar char="–"/>
              <a:defRPr sz="2400">
                <a:solidFill>
                  <a:schemeClr val="bg1"/>
                </a:solidFill>
                <a:latin typeface="+mn-lt"/>
              </a:defRPr>
            </a:lvl4pPr>
            <a:lvl5pPr marL="2057400" indent="-228600" algn="l" rtl="0" eaLnBrk="1" fontAlgn="base" hangingPunct="1">
              <a:spcBef>
                <a:spcPct val="20000"/>
              </a:spcBef>
              <a:spcAft>
                <a:spcPct val="0"/>
              </a:spcAft>
              <a:buChar char="»"/>
              <a:defRPr sz="2400">
                <a:solidFill>
                  <a:schemeClr val="bg1"/>
                </a:solidFill>
                <a:latin typeface="+mn-lt"/>
              </a:defRPr>
            </a:lvl5pPr>
            <a:lvl6pPr marL="2514600" indent="-228600" algn="l" rtl="0" eaLnBrk="1" fontAlgn="base" hangingPunct="1">
              <a:spcBef>
                <a:spcPct val="20000"/>
              </a:spcBef>
              <a:spcAft>
                <a:spcPct val="0"/>
              </a:spcAft>
              <a:buChar char="»"/>
              <a:defRPr sz="2400">
                <a:solidFill>
                  <a:schemeClr val="bg1"/>
                </a:solidFill>
                <a:latin typeface="+mn-lt"/>
              </a:defRPr>
            </a:lvl6pPr>
            <a:lvl7pPr marL="2971800" indent="-228600" algn="l" rtl="0" eaLnBrk="1" fontAlgn="base" hangingPunct="1">
              <a:spcBef>
                <a:spcPct val="20000"/>
              </a:spcBef>
              <a:spcAft>
                <a:spcPct val="0"/>
              </a:spcAft>
              <a:buChar char="»"/>
              <a:defRPr sz="2400">
                <a:solidFill>
                  <a:schemeClr val="bg1"/>
                </a:solidFill>
                <a:latin typeface="+mn-lt"/>
              </a:defRPr>
            </a:lvl7pPr>
            <a:lvl8pPr marL="3429000" indent="-228600" algn="l" rtl="0" eaLnBrk="1" fontAlgn="base" hangingPunct="1">
              <a:spcBef>
                <a:spcPct val="20000"/>
              </a:spcBef>
              <a:spcAft>
                <a:spcPct val="0"/>
              </a:spcAft>
              <a:buChar char="»"/>
              <a:defRPr sz="2400">
                <a:solidFill>
                  <a:schemeClr val="bg1"/>
                </a:solidFill>
                <a:latin typeface="+mn-lt"/>
              </a:defRPr>
            </a:lvl8pPr>
            <a:lvl9pPr marL="3886200" indent="-228600" algn="l" rtl="0" eaLnBrk="1" fontAlgn="base" hangingPunct="1">
              <a:spcBef>
                <a:spcPct val="20000"/>
              </a:spcBef>
              <a:spcAft>
                <a:spcPct val="0"/>
              </a:spcAft>
              <a:buChar char="»"/>
              <a:defRPr sz="2400">
                <a:solidFill>
                  <a:schemeClr val="bg1"/>
                </a:solidFill>
                <a:latin typeface="+mn-lt"/>
              </a:defRPr>
            </a:lvl9pPr>
          </a:lstStyle>
          <a:p>
            <a:pPr marL="0" indent="0" algn="ctr">
              <a:buNone/>
            </a:pPr>
            <a:endParaRPr lang="es-EC" sz="1600" kern="0" dirty="0">
              <a:solidFill>
                <a:schemeClr val="tx1"/>
              </a:solidFill>
              <a:latin typeface="Times New Roman" panose="02020603050405020304" pitchFamily="18" charset="0"/>
              <a:cs typeface="Times New Roman" panose="02020603050405020304" pitchFamily="18" charset="0"/>
            </a:endParaRPr>
          </a:p>
          <a:p>
            <a:pPr marL="0" indent="0" algn="ctr">
              <a:buNone/>
            </a:pPr>
            <a:r>
              <a:rPr lang="es-EC" sz="1600" b="1" dirty="0">
                <a:solidFill>
                  <a:schemeClr val="tx1"/>
                </a:solidFill>
                <a:latin typeface="Times New Roman" panose="02020603050405020304" pitchFamily="18" charset="0"/>
                <a:cs typeface="Times New Roman" panose="02020603050405020304" pitchFamily="18" charset="0"/>
              </a:rPr>
              <a:t>DEPARTAMENTO DE CIENCIAS ECONÓMICAS, ADMINISTRATIVAS Y DE COMERCIO</a:t>
            </a:r>
          </a:p>
          <a:p>
            <a:pPr marL="0" indent="0" algn="ctr">
              <a:buNone/>
            </a:pPr>
            <a:endParaRPr lang="es-EC" sz="1600" b="1" dirty="0">
              <a:solidFill>
                <a:schemeClr val="tx1"/>
              </a:solidFill>
              <a:latin typeface="Times New Roman" panose="02020603050405020304" pitchFamily="18" charset="0"/>
              <a:cs typeface="Times New Roman" panose="02020603050405020304" pitchFamily="18" charset="0"/>
            </a:endParaRPr>
          </a:p>
          <a:p>
            <a:pPr marL="0" indent="0" algn="ctr">
              <a:buNone/>
            </a:pPr>
            <a:r>
              <a:rPr lang="es-EC" sz="1600" b="1" dirty="0">
                <a:solidFill>
                  <a:schemeClr val="tx1"/>
                </a:solidFill>
                <a:latin typeface="Times New Roman" panose="02020603050405020304" pitchFamily="18" charset="0"/>
                <a:cs typeface="Times New Roman" panose="02020603050405020304" pitchFamily="18" charset="0"/>
              </a:rPr>
              <a:t>CARRERA DE INGENIERÍA EN FINANZAS Y AUDITORÍA</a:t>
            </a:r>
          </a:p>
          <a:p>
            <a:pPr marL="0" indent="0" algn="ctr">
              <a:buNone/>
            </a:pPr>
            <a:endParaRPr lang="es-EC" sz="1600" b="1" dirty="0">
              <a:solidFill>
                <a:schemeClr val="tx1"/>
              </a:solidFill>
              <a:latin typeface="Times New Roman" panose="02020603050405020304" pitchFamily="18" charset="0"/>
              <a:cs typeface="Times New Roman" panose="02020603050405020304" pitchFamily="18" charset="0"/>
            </a:endParaRPr>
          </a:p>
          <a:p>
            <a:pPr marL="0" indent="0" algn="ctr">
              <a:buNone/>
            </a:pPr>
            <a:r>
              <a:rPr lang="es-EC" sz="1600" b="1" dirty="0">
                <a:solidFill>
                  <a:schemeClr val="tx1"/>
                </a:solidFill>
                <a:latin typeface="Times New Roman" panose="02020603050405020304" pitchFamily="18" charset="0"/>
                <a:cs typeface="Times New Roman" panose="02020603050405020304" pitchFamily="18" charset="0"/>
              </a:rPr>
              <a:t>TRABAJO DE TITULACIÓN, PREVIO A LA OBTENCIÓN DEL TÍTULO DE </a:t>
            </a:r>
            <a:r>
              <a:rPr lang="es-EC" sz="1600" b="1" dirty="0" smtClean="0">
                <a:solidFill>
                  <a:schemeClr val="tx1"/>
                </a:solidFill>
                <a:latin typeface="Times New Roman" panose="02020603050405020304" pitchFamily="18" charset="0"/>
                <a:cs typeface="Times New Roman" panose="02020603050405020304" pitchFamily="18" charset="0"/>
              </a:rPr>
              <a:t>INGENIERA </a:t>
            </a:r>
            <a:r>
              <a:rPr lang="es-EC" sz="1600" b="1" dirty="0">
                <a:solidFill>
                  <a:schemeClr val="tx1"/>
                </a:solidFill>
                <a:latin typeface="Times New Roman" panose="02020603050405020304" pitchFamily="18" charset="0"/>
                <a:cs typeface="Times New Roman" panose="02020603050405020304" pitchFamily="18" charset="0"/>
              </a:rPr>
              <a:t>EN FINANZAS Y AUDITORÍA</a:t>
            </a:r>
            <a:endParaRPr lang="es-EC" sz="1600" dirty="0">
              <a:solidFill>
                <a:schemeClr val="tx1"/>
              </a:solidFill>
              <a:latin typeface="Times New Roman" panose="02020603050405020304" pitchFamily="18" charset="0"/>
              <a:cs typeface="Times New Roman" panose="02020603050405020304" pitchFamily="18" charset="0"/>
            </a:endParaRPr>
          </a:p>
          <a:p>
            <a:pPr marL="0" indent="0" algn="ctr">
              <a:buNone/>
            </a:pPr>
            <a:endParaRPr lang="es-EC" sz="1600" b="1" dirty="0">
              <a:solidFill>
                <a:schemeClr val="tx1"/>
              </a:solidFill>
              <a:latin typeface="Times New Roman" panose="02020603050405020304" pitchFamily="18" charset="0"/>
              <a:cs typeface="Times New Roman" panose="02020603050405020304" pitchFamily="18" charset="0"/>
            </a:endParaRPr>
          </a:p>
          <a:p>
            <a:pPr marL="0" indent="0" algn="ctr">
              <a:buNone/>
            </a:pPr>
            <a:endParaRPr lang="es-EC" sz="1600" b="1" dirty="0" smtClean="0">
              <a:solidFill>
                <a:schemeClr val="tx1"/>
              </a:solidFill>
              <a:latin typeface="Times New Roman" panose="02020603050405020304" pitchFamily="18" charset="0"/>
              <a:cs typeface="Times New Roman" panose="02020603050405020304" pitchFamily="18" charset="0"/>
            </a:endParaRPr>
          </a:p>
          <a:p>
            <a:pPr marL="0" indent="0" algn="ctr">
              <a:buNone/>
            </a:pPr>
            <a:r>
              <a:rPr lang="es-EC" sz="1600" b="1" dirty="0" smtClean="0">
                <a:solidFill>
                  <a:schemeClr val="tx1"/>
                </a:solidFill>
                <a:latin typeface="Times New Roman" panose="02020603050405020304" pitchFamily="18" charset="0"/>
                <a:cs typeface="Times New Roman" panose="02020603050405020304" pitchFamily="18" charset="0"/>
              </a:rPr>
              <a:t>TEMA:</a:t>
            </a:r>
            <a:endParaRPr lang="es-EC" sz="1600" dirty="0">
              <a:solidFill>
                <a:schemeClr val="tx1"/>
              </a:solidFill>
              <a:latin typeface="Times New Roman" panose="02020603050405020304" pitchFamily="18" charset="0"/>
              <a:cs typeface="Times New Roman" panose="02020603050405020304" pitchFamily="18" charset="0"/>
            </a:endParaRPr>
          </a:p>
          <a:p>
            <a:pPr marL="0" indent="0" algn="ctr">
              <a:buNone/>
            </a:pPr>
            <a:r>
              <a:rPr lang="es-EC" sz="1600" b="1" dirty="0">
                <a:solidFill>
                  <a:schemeClr val="tx1"/>
                </a:solidFill>
                <a:latin typeface="Times New Roman" panose="02020603050405020304" pitchFamily="18" charset="0"/>
                <a:cs typeface="Times New Roman" panose="02020603050405020304" pitchFamily="18" charset="0"/>
              </a:rPr>
              <a:t/>
            </a:r>
            <a:br>
              <a:rPr lang="es-EC" sz="1600" b="1" dirty="0">
                <a:solidFill>
                  <a:schemeClr val="tx1"/>
                </a:solidFill>
                <a:latin typeface="Times New Roman" panose="02020603050405020304" pitchFamily="18" charset="0"/>
                <a:cs typeface="Times New Roman" panose="02020603050405020304" pitchFamily="18" charset="0"/>
              </a:rPr>
            </a:br>
            <a:r>
              <a:rPr lang="es-EC" sz="1600" b="1" dirty="0">
                <a:solidFill>
                  <a:schemeClr val="tx1"/>
                </a:solidFill>
                <a:latin typeface="Times New Roman" panose="02020603050405020304" pitchFamily="18" charset="0"/>
                <a:cs typeface="Times New Roman" panose="02020603050405020304" pitchFamily="18" charset="0"/>
              </a:rPr>
              <a:t>RENDIMIENTOS DE PRODUCCIÓN EN EL DESARROLLO ECONÓMICO DE LAS PEQUEÑAS EMPRESAS GANADERAS DEL CANTÓN MEJÍA.</a:t>
            </a:r>
          </a:p>
          <a:p>
            <a:pPr marL="0" indent="0" algn="ctr">
              <a:buNone/>
            </a:pPr>
            <a:endParaRPr lang="es-EC" sz="1600" b="1" dirty="0" smtClean="0">
              <a:solidFill>
                <a:schemeClr val="tx1"/>
              </a:solidFill>
              <a:latin typeface="Times New Roman" panose="02020603050405020304" pitchFamily="18" charset="0"/>
              <a:cs typeface="Times New Roman" panose="02020603050405020304" pitchFamily="18" charset="0"/>
            </a:endParaRPr>
          </a:p>
          <a:p>
            <a:pPr marL="0" indent="0" algn="ctr">
              <a:buNone/>
            </a:pPr>
            <a:r>
              <a:rPr lang="es-EC" sz="1600" b="1" dirty="0" smtClean="0">
                <a:solidFill>
                  <a:schemeClr val="tx1"/>
                </a:solidFill>
                <a:latin typeface="Times New Roman" panose="02020603050405020304" pitchFamily="18" charset="0"/>
                <a:cs typeface="Times New Roman" panose="02020603050405020304" pitchFamily="18" charset="0"/>
              </a:rPr>
              <a:t>AUTORA: CHACHA </a:t>
            </a:r>
            <a:r>
              <a:rPr lang="es-EC" sz="1600" b="1" dirty="0" smtClean="0">
                <a:solidFill>
                  <a:schemeClr val="tx1"/>
                </a:solidFill>
                <a:latin typeface="Times New Roman" panose="02020603050405020304" pitchFamily="18" charset="0"/>
                <a:cs typeface="Times New Roman" panose="02020603050405020304" pitchFamily="18" charset="0"/>
              </a:rPr>
              <a:t>IZA, </a:t>
            </a:r>
            <a:r>
              <a:rPr lang="es-EC" sz="1600" b="1" dirty="0">
                <a:solidFill>
                  <a:schemeClr val="tx1"/>
                </a:solidFill>
                <a:latin typeface="Times New Roman" panose="02020603050405020304" pitchFamily="18" charset="0"/>
                <a:cs typeface="Times New Roman" panose="02020603050405020304" pitchFamily="18" charset="0"/>
              </a:rPr>
              <a:t>KAROLINA </a:t>
            </a:r>
            <a:r>
              <a:rPr lang="es-EC" sz="1600" b="1" dirty="0" smtClean="0">
                <a:solidFill>
                  <a:schemeClr val="tx1"/>
                </a:solidFill>
                <a:latin typeface="Times New Roman" panose="02020603050405020304" pitchFamily="18" charset="0"/>
                <a:cs typeface="Times New Roman" panose="02020603050405020304" pitchFamily="18" charset="0"/>
              </a:rPr>
              <a:t>ALEXANDRA</a:t>
            </a:r>
          </a:p>
          <a:p>
            <a:pPr marL="0" indent="0" algn="ctr">
              <a:buNone/>
            </a:pPr>
            <a:endParaRPr lang="es-EC" sz="1600" b="1" dirty="0" smtClean="0">
              <a:solidFill>
                <a:schemeClr val="tx1"/>
              </a:solidFill>
              <a:latin typeface="Times New Roman" panose="02020603050405020304" pitchFamily="18" charset="0"/>
              <a:cs typeface="Times New Roman" panose="02020603050405020304" pitchFamily="18" charset="0"/>
            </a:endParaRPr>
          </a:p>
          <a:p>
            <a:pPr marL="0" indent="0" algn="ctr">
              <a:buNone/>
            </a:pPr>
            <a:r>
              <a:rPr lang="es-EC" sz="1600" b="1" dirty="0" smtClean="0">
                <a:solidFill>
                  <a:schemeClr val="tx1"/>
                </a:solidFill>
                <a:latin typeface="Times New Roman" panose="02020603050405020304" pitchFamily="18" charset="0"/>
                <a:cs typeface="Times New Roman" panose="02020603050405020304" pitchFamily="18" charset="0"/>
              </a:rPr>
              <a:t>DIRECTOR: ECON</a:t>
            </a:r>
            <a:r>
              <a:rPr lang="es-EC" sz="1600" b="1" dirty="0">
                <a:solidFill>
                  <a:schemeClr val="tx1"/>
                </a:solidFill>
                <a:latin typeface="Times New Roman" panose="02020603050405020304" pitchFamily="18" charset="0"/>
                <a:cs typeface="Times New Roman" panose="02020603050405020304" pitchFamily="18" charset="0"/>
              </a:rPr>
              <a:t>. MONCAYO </a:t>
            </a:r>
            <a:r>
              <a:rPr lang="es-EC" sz="1600" b="1" dirty="0" smtClean="0">
                <a:solidFill>
                  <a:schemeClr val="tx1"/>
                </a:solidFill>
                <a:latin typeface="Times New Roman" panose="02020603050405020304" pitchFamily="18" charset="0"/>
                <a:cs typeface="Times New Roman" panose="02020603050405020304" pitchFamily="18" charset="0"/>
              </a:rPr>
              <a:t>BONNE, </a:t>
            </a:r>
            <a:r>
              <a:rPr lang="es-EC" sz="1600" b="1">
                <a:solidFill>
                  <a:schemeClr val="tx1"/>
                </a:solidFill>
                <a:latin typeface="Times New Roman" panose="02020603050405020304" pitchFamily="18" charset="0"/>
                <a:cs typeface="Times New Roman" panose="02020603050405020304" pitchFamily="18" charset="0"/>
              </a:rPr>
              <a:t>LUIS </a:t>
            </a:r>
            <a:r>
              <a:rPr lang="es-EC" sz="1600" b="1" smtClean="0">
                <a:solidFill>
                  <a:schemeClr val="tx1"/>
                </a:solidFill>
                <a:latin typeface="Times New Roman" panose="02020603050405020304" pitchFamily="18" charset="0"/>
                <a:cs typeface="Times New Roman" panose="02020603050405020304" pitchFamily="18" charset="0"/>
              </a:rPr>
              <a:t>GUSTAVO</a:t>
            </a:r>
          </a:p>
          <a:p>
            <a:pPr marL="0" indent="0" algn="ctr">
              <a:buNone/>
            </a:pPr>
            <a:endParaRPr lang="es-EC" sz="1600" b="1" dirty="0" smtClean="0">
              <a:solidFill>
                <a:schemeClr val="tx1"/>
              </a:solidFill>
              <a:latin typeface="Times New Roman" panose="02020603050405020304" pitchFamily="18" charset="0"/>
              <a:cs typeface="Times New Roman" panose="02020603050405020304" pitchFamily="18" charset="0"/>
            </a:endParaRPr>
          </a:p>
          <a:p>
            <a:pPr marL="0" indent="0" algn="ctr">
              <a:buNone/>
            </a:pPr>
            <a:r>
              <a:rPr lang="es-EC" sz="1600" b="1" dirty="0" smtClean="0">
                <a:solidFill>
                  <a:schemeClr val="tx1"/>
                </a:solidFill>
                <a:latin typeface="Times New Roman" panose="02020603050405020304" pitchFamily="18" charset="0"/>
                <a:cs typeface="Times New Roman" panose="02020603050405020304" pitchFamily="18" charset="0"/>
              </a:rPr>
              <a:t>SANGOLQUI</a:t>
            </a:r>
          </a:p>
          <a:p>
            <a:pPr marL="0" indent="0" algn="ctr">
              <a:buNone/>
            </a:pPr>
            <a:r>
              <a:rPr lang="es-EC" sz="1600" b="1" dirty="0" smtClean="0">
                <a:solidFill>
                  <a:schemeClr val="tx1"/>
                </a:solidFill>
                <a:latin typeface="Times New Roman" panose="02020603050405020304" pitchFamily="18" charset="0"/>
                <a:cs typeface="Times New Roman" panose="02020603050405020304" pitchFamily="18" charset="0"/>
              </a:rPr>
              <a:t>2018</a:t>
            </a:r>
            <a:endParaRPr lang="es-EC" sz="1600" b="1" dirty="0" smtClean="0">
              <a:solidFill>
                <a:schemeClr val="tx1"/>
              </a:solidFill>
              <a:latin typeface="Times New Roman" panose="02020603050405020304" pitchFamily="18" charset="0"/>
              <a:cs typeface="Times New Roman" panose="02020603050405020304" pitchFamily="18" charset="0"/>
            </a:endParaRPr>
          </a:p>
          <a:p>
            <a:pPr marL="0" indent="0" algn="ctr">
              <a:buNone/>
            </a:pPr>
            <a:endParaRPr lang="es-EC" sz="1600" b="1" dirty="0">
              <a:solidFill>
                <a:schemeClr val="tx1"/>
              </a:solidFill>
              <a:latin typeface="Times New Roman" panose="02020603050405020304" pitchFamily="18" charset="0"/>
              <a:cs typeface="Times New Roman" panose="02020603050405020304" pitchFamily="18" charset="0"/>
            </a:endParaRPr>
          </a:p>
          <a:p>
            <a:pPr marL="0" indent="0" algn="ctr">
              <a:buNone/>
            </a:pPr>
            <a:endParaRPr lang="es-EC" sz="1600" b="1" kern="0" dirty="0">
              <a:solidFill>
                <a:schemeClr val="tx1"/>
              </a:solidFill>
              <a:latin typeface="Times New Roman" panose="02020603050405020304" pitchFamily="18" charset="0"/>
              <a:cs typeface="Times New Roman" panose="02020603050405020304" pitchFamily="18" charset="0"/>
            </a:endParaRPr>
          </a:p>
        </p:txBody>
      </p:sp>
      <p:pic>
        <p:nvPicPr>
          <p:cNvPr id="4" name="Imagen 3" descr="Logo"/>
          <p:cNvPicPr/>
          <p:nvPr/>
        </p:nvPicPr>
        <p:blipFill>
          <a:blip r:embed="rId2">
            <a:extLst>
              <a:ext uri="{28A0092B-C50C-407E-A947-70E740481C1C}">
                <a14:useLocalDpi xmlns:a14="http://schemas.microsoft.com/office/drawing/2010/main" val="0"/>
              </a:ext>
            </a:extLst>
          </a:blip>
          <a:srcRect/>
          <a:stretch>
            <a:fillRect/>
          </a:stretch>
        </p:blipFill>
        <p:spPr bwMode="auto">
          <a:xfrm>
            <a:off x="10920536" y="548680"/>
            <a:ext cx="1003300" cy="885825"/>
          </a:xfrm>
          <a:prstGeom prst="rect">
            <a:avLst/>
          </a:prstGeom>
          <a:noFill/>
          <a:ln>
            <a:noFill/>
          </a:ln>
        </p:spPr>
      </p:pic>
    </p:spTree>
    <p:extLst>
      <p:ext uri="{BB962C8B-B14F-4D97-AF65-F5344CB8AC3E}">
        <p14:creationId xmlns:p14="http://schemas.microsoft.com/office/powerpoint/2010/main" val="1108516061"/>
      </p:ext>
    </p:extLst>
  </p:cSld>
  <p:clrMapOvr>
    <a:masterClrMapping/>
  </p:clrMapOvr>
  <p:transition spd="slow">
    <p:randomBar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8"/>
          <p:cNvCxnSpPr>
            <a:endCxn id="25" idx="0"/>
          </p:cNvCxnSpPr>
          <p:nvPr/>
        </p:nvCxnSpPr>
        <p:spPr>
          <a:xfrm>
            <a:off x="6077450" y="751923"/>
            <a:ext cx="42965" cy="4000400"/>
          </a:xfrm>
          <a:prstGeom prst="line">
            <a:avLst/>
          </a:prstGeom>
          <a:ln w="19050">
            <a:solidFill>
              <a:srgbClr val="BFBFBF"/>
            </a:solidFill>
            <a:prstDash val="sysDash"/>
            <a:bevel/>
          </a:ln>
        </p:spPr>
      </p:cxnSp>
      <p:sp>
        <p:nvSpPr>
          <p:cNvPr id="16" name="Oval 18"/>
          <p:cNvSpPr/>
          <p:nvPr/>
        </p:nvSpPr>
        <p:spPr>
          <a:xfrm>
            <a:off x="5823340" y="1780936"/>
            <a:ext cx="594836" cy="594836"/>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Oval 19"/>
          <p:cNvSpPr/>
          <p:nvPr/>
        </p:nvSpPr>
        <p:spPr>
          <a:xfrm>
            <a:off x="5798583" y="3274818"/>
            <a:ext cx="594836" cy="594836"/>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Oval 21"/>
          <p:cNvSpPr/>
          <p:nvPr/>
        </p:nvSpPr>
        <p:spPr>
          <a:xfrm>
            <a:off x="5822997" y="4752323"/>
            <a:ext cx="594836" cy="594836"/>
          </a:xfrm>
          <a:prstGeom prst="ellipse">
            <a:avLst/>
          </a:prstGeom>
          <a:solidFill>
            <a:srgbClr val="DBDB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7" name="Oval 3"/>
          <p:cNvSpPr/>
          <p:nvPr/>
        </p:nvSpPr>
        <p:spPr>
          <a:xfrm>
            <a:off x="5823340" y="681956"/>
            <a:ext cx="499121" cy="499121"/>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8" name="Oval 4"/>
          <p:cNvSpPr/>
          <p:nvPr/>
        </p:nvSpPr>
        <p:spPr>
          <a:xfrm>
            <a:off x="5846441" y="3322676"/>
            <a:ext cx="499121" cy="49912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0" name="Oval 6"/>
          <p:cNvSpPr/>
          <p:nvPr/>
        </p:nvSpPr>
        <p:spPr>
          <a:xfrm>
            <a:off x="5846441" y="4789420"/>
            <a:ext cx="499121" cy="49912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cxnSp>
        <p:nvCxnSpPr>
          <p:cNvPr id="31" name="Straight Connector 25"/>
          <p:cNvCxnSpPr/>
          <p:nvPr/>
        </p:nvCxnSpPr>
        <p:spPr>
          <a:xfrm>
            <a:off x="6580413" y="2078354"/>
            <a:ext cx="3437366" cy="0"/>
          </a:xfrm>
          <a:prstGeom prst="line">
            <a:avLst/>
          </a:prstGeom>
          <a:ln w="3175">
            <a:solidFill>
              <a:schemeClr val="accent6"/>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Connector 26"/>
          <p:cNvCxnSpPr/>
          <p:nvPr/>
        </p:nvCxnSpPr>
        <p:spPr>
          <a:xfrm>
            <a:off x="6580413" y="3572235"/>
            <a:ext cx="3437366" cy="0"/>
          </a:xfrm>
          <a:prstGeom prst="line">
            <a:avLst/>
          </a:prstGeom>
          <a:ln w="3175">
            <a:solidFill>
              <a:schemeClr val="accent4"/>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 name="Straight Connector 27"/>
          <p:cNvCxnSpPr/>
          <p:nvPr/>
        </p:nvCxnSpPr>
        <p:spPr>
          <a:xfrm>
            <a:off x="6655651" y="4893938"/>
            <a:ext cx="3437366" cy="0"/>
          </a:xfrm>
          <a:prstGeom prst="line">
            <a:avLst/>
          </a:prstGeom>
          <a:ln>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34" name="TextBox 34"/>
          <p:cNvSpPr txBox="1"/>
          <p:nvPr/>
        </p:nvSpPr>
        <p:spPr>
          <a:xfrm>
            <a:off x="6679812" y="1807502"/>
            <a:ext cx="3061544" cy="307777"/>
          </a:xfrm>
          <a:prstGeom prst="rect">
            <a:avLst/>
          </a:prstGeom>
          <a:noFill/>
        </p:spPr>
        <p:txBody>
          <a:bodyPr wrap="none" rtlCol="0">
            <a:spAutoFit/>
          </a:bodyPr>
          <a:lstStyle/>
          <a:p>
            <a:r>
              <a:rPr lang="en-US" sz="1350" b="1" cap="all" dirty="0">
                <a:solidFill>
                  <a:schemeClr val="accent6"/>
                </a:solidFill>
              </a:rPr>
              <a:t>02 - </a:t>
            </a:r>
            <a:r>
              <a:rPr lang="es-ES" sz="1400" b="1" dirty="0">
                <a:solidFill>
                  <a:schemeClr val="accent6">
                    <a:lumMod val="75000"/>
                  </a:schemeClr>
                </a:solidFill>
              </a:rPr>
              <a:t>Teoría del crecimiento económico</a:t>
            </a:r>
            <a:endParaRPr lang="en-US" sz="1350" b="1" cap="all" dirty="0">
              <a:solidFill>
                <a:schemeClr val="accent6">
                  <a:lumMod val="75000"/>
                </a:schemeClr>
              </a:solidFill>
            </a:endParaRPr>
          </a:p>
        </p:txBody>
      </p:sp>
      <p:sp>
        <p:nvSpPr>
          <p:cNvPr id="35" name="Shape 2554"/>
          <p:cNvSpPr/>
          <p:nvPr/>
        </p:nvSpPr>
        <p:spPr>
          <a:xfrm>
            <a:off x="5966228" y="4893938"/>
            <a:ext cx="278094" cy="252813"/>
          </a:xfrm>
          <a:custGeom>
            <a:avLst/>
            <a:gdLst/>
            <a:ahLst/>
            <a:cxnLst>
              <a:cxn ang="0">
                <a:pos x="wd2" y="hd2"/>
              </a:cxn>
              <a:cxn ang="5400000">
                <a:pos x="wd2" y="hd2"/>
              </a:cxn>
              <a:cxn ang="10800000">
                <a:pos x="wd2" y="hd2"/>
              </a:cxn>
              <a:cxn ang="16200000">
                <a:pos x="wd2" y="hd2"/>
              </a:cxn>
            </a:cxnLst>
            <a:rect l="0" t="0" r="r" b="b"/>
            <a:pathLst>
              <a:path w="21600" h="21600" extrusionOk="0">
                <a:moveTo>
                  <a:pt x="7855" y="18900"/>
                </a:moveTo>
                <a:cubicBezTo>
                  <a:pt x="7279" y="18900"/>
                  <a:pt x="6684" y="18827"/>
                  <a:pt x="6086" y="18683"/>
                </a:cubicBezTo>
                <a:cubicBezTo>
                  <a:pt x="6017" y="18666"/>
                  <a:pt x="5946" y="18658"/>
                  <a:pt x="5876" y="18658"/>
                </a:cubicBezTo>
                <a:cubicBezTo>
                  <a:pt x="5756" y="18658"/>
                  <a:pt x="5636" y="18682"/>
                  <a:pt x="5523" y="18729"/>
                </a:cubicBezTo>
                <a:lnTo>
                  <a:pt x="2957" y="19815"/>
                </a:lnTo>
                <a:lnTo>
                  <a:pt x="3365" y="18243"/>
                </a:lnTo>
                <a:cubicBezTo>
                  <a:pt x="3474" y="17827"/>
                  <a:pt x="3345" y="17380"/>
                  <a:pt x="3039" y="17108"/>
                </a:cubicBezTo>
                <a:cubicBezTo>
                  <a:pt x="1712" y="15926"/>
                  <a:pt x="982" y="14358"/>
                  <a:pt x="982" y="12690"/>
                </a:cubicBezTo>
                <a:cubicBezTo>
                  <a:pt x="982" y="9266"/>
                  <a:pt x="4065" y="6480"/>
                  <a:pt x="7855" y="6480"/>
                </a:cubicBezTo>
                <a:cubicBezTo>
                  <a:pt x="11644" y="6480"/>
                  <a:pt x="14727" y="9266"/>
                  <a:pt x="14727" y="12690"/>
                </a:cubicBezTo>
                <a:cubicBezTo>
                  <a:pt x="14727" y="16114"/>
                  <a:pt x="11644" y="18900"/>
                  <a:pt x="7855" y="18900"/>
                </a:cubicBezTo>
                <a:moveTo>
                  <a:pt x="7855" y="5400"/>
                </a:moveTo>
                <a:cubicBezTo>
                  <a:pt x="3517" y="5400"/>
                  <a:pt x="0" y="8664"/>
                  <a:pt x="0" y="12690"/>
                </a:cubicBezTo>
                <a:cubicBezTo>
                  <a:pt x="0" y="14758"/>
                  <a:pt x="932" y="16620"/>
                  <a:pt x="2422" y="17947"/>
                </a:cubicBezTo>
                <a:lnTo>
                  <a:pt x="1473" y="21600"/>
                </a:lnTo>
                <a:lnTo>
                  <a:pt x="5876" y="19738"/>
                </a:lnTo>
                <a:cubicBezTo>
                  <a:pt x="6509" y="19891"/>
                  <a:pt x="7169" y="19980"/>
                  <a:pt x="7855" y="19980"/>
                </a:cubicBezTo>
                <a:cubicBezTo>
                  <a:pt x="12192" y="19980"/>
                  <a:pt x="15709" y="16716"/>
                  <a:pt x="15709" y="12690"/>
                </a:cubicBezTo>
                <a:cubicBezTo>
                  <a:pt x="15709" y="8664"/>
                  <a:pt x="12192" y="5400"/>
                  <a:pt x="7855" y="5400"/>
                </a:cubicBezTo>
                <a:moveTo>
                  <a:pt x="21600" y="7290"/>
                </a:moveTo>
                <a:cubicBezTo>
                  <a:pt x="21600" y="3264"/>
                  <a:pt x="18084" y="0"/>
                  <a:pt x="13745" y="0"/>
                </a:cubicBezTo>
                <a:cubicBezTo>
                  <a:pt x="10506" y="0"/>
                  <a:pt x="7725" y="1821"/>
                  <a:pt x="6525" y="4422"/>
                </a:cubicBezTo>
                <a:cubicBezTo>
                  <a:pt x="6912" y="4367"/>
                  <a:pt x="7306" y="4332"/>
                  <a:pt x="7708" y="4326"/>
                </a:cubicBezTo>
                <a:cubicBezTo>
                  <a:pt x="8875" y="2394"/>
                  <a:pt x="11143" y="1080"/>
                  <a:pt x="13745" y="1080"/>
                </a:cubicBezTo>
                <a:cubicBezTo>
                  <a:pt x="17535" y="1080"/>
                  <a:pt x="20618" y="3866"/>
                  <a:pt x="20618" y="7290"/>
                </a:cubicBezTo>
                <a:cubicBezTo>
                  <a:pt x="20618" y="8958"/>
                  <a:pt x="19888" y="10526"/>
                  <a:pt x="18561" y="11707"/>
                </a:cubicBezTo>
                <a:cubicBezTo>
                  <a:pt x="18255" y="11980"/>
                  <a:pt x="18126" y="12428"/>
                  <a:pt x="18234" y="12843"/>
                </a:cubicBezTo>
                <a:lnTo>
                  <a:pt x="18643" y="14415"/>
                </a:lnTo>
                <a:lnTo>
                  <a:pt x="16613" y="13556"/>
                </a:lnTo>
                <a:cubicBezTo>
                  <a:pt x="16573" y="13922"/>
                  <a:pt x="16500" y="14278"/>
                  <a:pt x="16411" y="14628"/>
                </a:cubicBezTo>
                <a:lnTo>
                  <a:pt x="20127" y="16200"/>
                </a:lnTo>
                <a:lnTo>
                  <a:pt x="19178" y="12547"/>
                </a:lnTo>
                <a:cubicBezTo>
                  <a:pt x="20669" y="11220"/>
                  <a:pt x="21600" y="9358"/>
                  <a:pt x="21600" y="7290"/>
                </a:cubicBezTo>
              </a:path>
            </a:pathLst>
          </a:custGeom>
          <a:solidFill>
            <a:schemeClr val="bg1"/>
          </a:solidFill>
          <a:ln w="12700">
            <a:miter lim="400000"/>
          </a:ln>
        </p:spPr>
        <p:txBody>
          <a:bodyPr lIns="14284" tIns="14284" rIns="14284" bIns="14284" anchor="ctr"/>
          <a:lstStyle/>
          <a:p>
            <a:pPr defTabSz="17139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36" name="Shape 2587"/>
          <p:cNvSpPr/>
          <p:nvPr/>
        </p:nvSpPr>
        <p:spPr>
          <a:xfrm>
            <a:off x="6000882" y="768099"/>
            <a:ext cx="208786" cy="208786"/>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solidFill>
            <a:schemeClr val="bg1"/>
          </a:solidFill>
          <a:ln w="12700">
            <a:miter lim="400000"/>
          </a:ln>
        </p:spPr>
        <p:txBody>
          <a:bodyPr lIns="14284" tIns="14284" rIns="14284" bIns="14284" anchor="ctr"/>
          <a:lstStyle/>
          <a:p>
            <a:pPr defTabSz="17139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38" name="Shape 2604"/>
          <p:cNvSpPr/>
          <p:nvPr/>
        </p:nvSpPr>
        <p:spPr>
          <a:xfrm>
            <a:off x="5991982" y="4195327"/>
            <a:ext cx="226589" cy="185390"/>
          </a:xfrm>
          <a:custGeom>
            <a:avLst/>
            <a:gdLst/>
            <a:ahLst/>
            <a:cxnLst>
              <a:cxn ang="0">
                <a:pos x="wd2" y="hd2"/>
              </a:cxn>
              <a:cxn ang="5400000">
                <a:pos x="wd2" y="hd2"/>
              </a:cxn>
              <a:cxn ang="10800000">
                <a:pos x="wd2" y="hd2"/>
              </a:cxn>
              <a:cxn ang="16200000">
                <a:pos x="wd2" y="hd2"/>
              </a:cxn>
            </a:cxnLst>
            <a:rect l="0" t="0" r="r" b="b"/>
            <a:pathLst>
              <a:path w="21600" h="21600" extrusionOk="0">
                <a:moveTo>
                  <a:pt x="20618" y="9600"/>
                </a:moveTo>
                <a:lnTo>
                  <a:pt x="17673" y="9600"/>
                </a:lnTo>
                <a:lnTo>
                  <a:pt x="17673" y="8400"/>
                </a:lnTo>
                <a:cubicBezTo>
                  <a:pt x="17673" y="7738"/>
                  <a:pt x="17233" y="7200"/>
                  <a:pt x="16691" y="7200"/>
                </a:cubicBezTo>
                <a:lnTo>
                  <a:pt x="14727" y="7200"/>
                </a:lnTo>
                <a:cubicBezTo>
                  <a:pt x="14186" y="7200"/>
                  <a:pt x="13745" y="7738"/>
                  <a:pt x="13745" y="8400"/>
                </a:cubicBezTo>
                <a:lnTo>
                  <a:pt x="13745" y="9600"/>
                </a:lnTo>
                <a:lnTo>
                  <a:pt x="7855" y="9600"/>
                </a:lnTo>
                <a:lnTo>
                  <a:pt x="7855" y="8400"/>
                </a:lnTo>
                <a:cubicBezTo>
                  <a:pt x="7855" y="7738"/>
                  <a:pt x="7414" y="7200"/>
                  <a:pt x="6873" y="7200"/>
                </a:cubicBezTo>
                <a:lnTo>
                  <a:pt x="4909" y="7200"/>
                </a:lnTo>
                <a:cubicBezTo>
                  <a:pt x="4367" y="7200"/>
                  <a:pt x="3927" y="7738"/>
                  <a:pt x="3927" y="8400"/>
                </a:cubicBezTo>
                <a:lnTo>
                  <a:pt x="3927" y="9600"/>
                </a:lnTo>
                <a:lnTo>
                  <a:pt x="982" y="9600"/>
                </a:lnTo>
                <a:lnTo>
                  <a:pt x="982" y="3601"/>
                </a:lnTo>
                <a:lnTo>
                  <a:pt x="20618" y="3601"/>
                </a:lnTo>
                <a:cubicBezTo>
                  <a:pt x="20618" y="3601"/>
                  <a:pt x="20618" y="9600"/>
                  <a:pt x="20618" y="9600"/>
                </a:cubicBezTo>
                <a:close/>
                <a:moveTo>
                  <a:pt x="14727" y="8400"/>
                </a:moveTo>
                <a:lnTo>
                  <a:pt x="16691" y="8400"/>
                </a:lnTo>
                <a:lnTo>
                  <a:pt x="16691" y="12001"/>
                </a:lnTo>
                <a:lnTo>
                  <a:pt x="14727" y="12001"/>
                </a:lnTo>
                <a:cubicBezTo>
                  <a:pt x="14727" y="12001"/>
                  <a:pt x="14727" y="8400"/>
                  <a:pt x="14727" y="8400"/>
                </a:cubicBezTo>
                <a:close/>
                <a:moveTo>
                  <a:pt x="4909" y="8400"/>
                </a:moveTo>
                <a:lnTo>
                  <a:pt x="6873" y="8400"/>
                </a:lnTo>
                <a:lnTo>
                  <a:pt x="6873" y="12001"/>
                </a:lnTo>
                <a:lnTo>
                  <a:pt x="4909" y="12001"/>
                </a:lnTo>
                <a:cubicBezTo>
                  <a:pt x="4909" y="12001"/>
                  <a:pt x="4909" y="8400"/>
                  <a:pt x="4909" y="8400"/>
                </a:cubicBezTo>
                <a:close/>
                <a:moveTo>
                  <a:pt x="19636" y="20400"/>
                </a:moveTo>
                <a:lnTo>
                  <a:pt x="1964" y="20400"/>
                </a:lnTo>
                <a:lnTo>
                  <a:pt x="1964" y="10800"/>
                </a:lnTo>
                <a:lnTo>
                  <a:pt x="3927" y="10800"/>
                </a:lnTo>
                <a:lnTo>
                  <a:pt x="3927" y="12001"/>
                </a:lnTo>
                <a:cubicBezTo>
                  <a:pt x="3927" y="12662"/>
                  <a:pt x="4367" y="13200"/>
                  <a:pt x="4909" y="13200"/>
                </a:cubicBezTo>
                <a:lnTo>
                  <a:pt x="6873" y="13200"/>
                </a:lnTo>
                <a:cubicBezTo>
                  <a:pt x="7414" y="13200"/>
                  <a:pt x="7855" y="12662"/>
                  <a:pt x="7855" y="12001"/>
                </a:cubicBezTo>
                <a:lnTo>
                  <a:pt x="7855" y="10800"/>
                </a:lnTo>
                <a:lnTo>
                  <a:pt x="13745" y="10800"/>
                </a:lnTo>
                <a:lnTo>
                  <a:pt x="13745" y="12001"/>
                </a:lnTo>
                <a:cubicBezTo>
                  <a:pt x="13745" y="12662"/>
                  <a:pt x="14186" y="13200"/>
                  <a:pt x="14727" y="13200"/>
                </a:cubicBezTo>
                <a:lnTo>
                  <a:pt x="16691" y="13200"/>
                </a:lnTo>
                <a:cubicBezTo>
                  <a:pt x="17233" y="13200"/>
                  <a:pt x="17673" y="12662"/>
                  <a:pt x="17673" y="12001"/>
                </a:cubicBezTo>
                <a:lnTo>
                  <a:pt x="17673" y="10800"/>
                </a:lnTo>
                <a:lnTo>
                  <a:pt x="19636" y="10800"/>
                </a:lnTo>
                <a:cubicBezTo>
                  <a:pt x="19636" y="10800"/>
                  <a:pt x="19636" y="20400"/>
                  <a:pt x="19636" y="20400"/>
                </a:cubicBezTo>
                <a:close/>
                <a:moveTo>
                  <a:pt x="8836" y="1200"/>
                </a:moveTo>
                <a:lnTo>
                  <a:pt x="12764" y="1200"/>
                </a:lnTo>
                <a:cubicBezTo>
                  <a:pt x="13305" y="1200"/>
                  <a:pt x="13745" y="1738"/>
                  <a:pt x="13745" y="2400"/>
                </a:cubicBezTo>
                <a:lnTo>
                  <a:pt x="7855" y="2400"/>
                </a:lnTo>
                <a:cubicBezTo>
                  <a:pt x="7855" y="1738"/>
                  <a:pt x="8295" y="1200"/>
                  <a:pt x="8836" y="1200"/>
                </a:cubicBezTo>
                <a:moveTo>
                  <a:pt x="20618" y="2400"/>
                </a:moveTo>
                <a:lnTo>
                  <a:pt x="14727" y="2400"/>
                </a:lnTo>
                <a:cubicBezTo>
                  <a:pt x="14727" y="1075"/>
                  <a:pt x="13848" y="0"/>
                  <a:pt x="12764" y="0"/>
                </a:cubicBezTo>
                <a:lnTo>
                  <a:pt x="8836" y="0"/>
                </a:lnTo>
                <a:cubicBezTo>
                  <a:pt x="7752" y="0"/>
                  <a:pt x="6873" y="1075"/>
                  <a:pt x="6873" y="2400"/>
                </a:cubicBezTo>
                <a:lnTo>
                  <a:pt x="982" y="2400"/>
                </a:lnTo>
                <a:cubicBezTo>
                  <a:pt x="440" y="2400"/>
                  <a:pt x="0" y="2938"/>
                  <a:pt x="0" y="3601"/>
                </a:cubicBezTo>
                <a:lnTo>
                  <a:pt x="0" y="9600"/>
                </a:lnTo>
                <a:cubicBezTo>
                  <a:pt x="0" y="10262"/>
                  <a:pt x="440" y="10800"/>
                  <a:pt x="982" y="10800"/>
                </a:cubicBezTo>
                <a:lnTo>
                  <a:pt x="982" y="20400"/>
                </a:lnTo>
                <a:cubicBezTo>
                  <a:pt x="982" y="21062"/>
                  <a:pt x="1422" y="21600"/>
                  <a:pt x="1964" y="21600"/>
                </a:cubicBezTo>
                <a:lnTo>
                  <a:pt x="19636" y="21600"/>
                </a:lnTo>
                <a:cubicBezTo>
                  <a:pt x="20178" y="21600"/>
                  <a:pt x="20618" y="21062"/>
                  <a:pt x="20618" y="20400"/>
                </a:cubicBezTo>
                <a:lnTo>
                  <a:pt x="20618" y="10800"/>
                </a:lnTo>
                <a:cubicBezTo>
                  <a:pt x="21160" y="10800"/>
                  <a:pt x="21600" y="10262"/>
                  <a:pt x="21600" y="9600"/>
                </a:cubicBezTo>
                <a:lnTo>
                  <a:pt x="21600" y="3601"/>
                </a:lnTo>
                <a:cubicBezTo>
                  <a:pt x="21600" y="2938"/>
                  <a:pt x="21160" y="2400"/>
                  <a:pt x="20618" y="2400"/>
                </a:cubicBezTo>
              </a:path>
            </a:pathLst>
          </a:custGeom>
          <a:solidFill>
            <a:schemeClr val="bg1"/>
          </a:solidFill>
          <a:ln w="12700">
            <a:miter lim="400000"/>
          </a:ln>
        </p:spPr>
        <p:txBody>
          <a:bodyPr lIns="14284" tIns="14284" rIns="14284" bIns="14284" anchor="ctr"/>
          <a:lstStyle/>
          <a:p>
            <a:pPr defTabSz="17139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39" name="Shape 2525"/>
          <p:cNvSpPr/>
          <p:nvPr/>
        </p:nvSpPr>
        <p:spPr>
          <a:xfrm>
            <a:off x="5995235" y="3443431"/>
            <a:ext cx="220085" cy="220085"/>
          </a:xfrm>
          <a:custGeom>
            <a:avLst/>
            <a:gdLst/>
            <a:ahLst/>
            <a:cxnLst>
              <a:cxn ang="0">
                <a:pos x="wd2" y="hd2"/>
              </a:cxn>
              <a:cxn ang="5400000">
                <a:pos x="wd2" y="hd2"/>
              </a:cxn>
              <a:cxn ang="10800000">
                <a:pos x="wd2" y="hd2"/>
              </a:cxn>
              <a:cxn ang="16200000">
                <a:pos x="wd2" y="hd2"/>
              </a:cxn>
            </a:cxnLst>
            <a:rect l="0" t="0" r="r" b="b"/>
            <a:pathLst>
              <a:path w="21600" h="21600" extrusionOk="0">
                <a:moveTo>
                  <a:pt x="11291" y="17673"/>
                </a:moveTo>
                <a:cubicBezTo>
                  <a:pt x="11562" y="17673"/>
                  <a:pt x="11782" y="17453"/>
                  <a:pt x="11782" y="17182"/>
                </a:cubicBezTo>
                <a:cubicBezTo>
                  <a:pt x="11782" y="16911"/>
                  <a:pt x="11562" y="16691"/>
                  <a:pt x="11291" y="16691"/>
                </a:cubicBezTo>
                <a:cubicBezTo>
                  <a:pt x="11020" y="16691"/>
                  <a:pt x="10800" y="16911"/>
                  <a:pt x="10800" y="17182"/>
                </a:cubicBezTo>
                <a:cubicBezTo>
                  <a:pt x="10800" y="17453"/>
                  <a:pt x="11020" y="17673"/>
                  <a:pt x="11291" y="17673"/>
                </a:cubicBezTo>
                <a:moveTo>
                  <a:pt x="17673" y="18655"/>
                </a:moveTo>
                <a:lnTo>
                  <a:pt x="13745" y="18655"/>
                </a:lnTo>
                <a:lnTo>
                  <a:pt x="13745" y="12273"/>
                </a:lnTo>
                <a:cubicBezTo>
                  <a:pt x="13745" y="12002"/>
                  <a:pt x="13525" y="11782"/>
                  <a:pt x="13255" y="11782"/>
                </a:cubicBezTo>
                <a:lnTo>
                  <a:pt x="8345" y="11782"/>
                </a:lnTo>
                <a:cubicBezTo>
                  <a:pt x="8075" y="11782"/>
                  <a:pt x="7855" y="12002"/>
                  <a:pt x="7855" y="12273"/>
                </a:cubicBezTo>
                <a:lnTo>
                  <a:pt x="7855" y="18655"/>
                </a:lnTo>
                <a:lnTo>
                  <a:pt x="3927" y="18655"/>
                </a:lnTo>
                <a:lnTo>
                  <a:pt x="3927" y="8058"/>
                </a:lnTo>
                <a:lnTo>
                  <a:pt x="10800" y="1185"/>
                </a:lnTo>
                <a:lnTo>
                  <a:pt x="17673" y="8058"/>
                </a:lnTo>
                <a:cubicBezTo>
                  <a:pt x="17673" y="8058"/>
                  <a:pt x="17673" y="18655"/>
                  <a:pt x="17673" y="18655"/>
                </a:cubicBezTo>
                <a:close/>
                <a:moveTo>
                  <a:pt x="17673" y="20618"/>
                </a:moveTo>
                <a:lnTo>
                  <a:pt x="13745" y="20618"/>
                </a:lnTo>
                <a:lnTo>
                  <a:pt x="13745" y="19636"/>
                </a:lnTo>
                <a:lnTo>
                  <a:pt x="17673" y="19636"/>
                </a:lnTo>
                <a:cubicBezTo>
                  <a:pt x="17673" y="19636"/>
                  <a:pt x="17673" y="20618"/>
                  <a:pt x="17673" y="20618"/>
                </a:cubicBezTo>
                <a:close/>
                <a:moveTo>
                  <a:pt x="12764" y="20618"/>
                </a:moveTo>
                <a:lnTo>
                  <a:pt x="8836" y="20618"/>
                </a:lnTo>
                <a:lnTo>
                  <a:pt x="8836" y="12764"/>
                </a:lnTo>
                <a:lnTo>
                  <a:pt x="12764" y="12764"/>
                </a:lnTo>
                <a:cubicBezTo>
                  <a:pt x="12764" y="12764"/>
                  <a:pt x="12764" y="20618"/>
                  <a:pt x="12764" y="20618"/>
                </a:cubicBezTo>
                <a:close/>
                <a:moveTo>
                  <a:pt x="7855" y="20618"/>
                </a:moveTo>
                <a:lnTo>
                  <a:pt x="3927" y="20618"/>
                </a:lnTo>
                <a:lnTo>
                  <a:pt x="3927" y="19636"/>
                </a:lnTo>
                <a:lnTo>
                  <a:pt x="7855" y="19636"/>
                </a:lnTo>
                <a:cubicBezTo>
                  <a:pt x="7855" y="19636"/>
                  <a:pt x="7855" y="20618"/>
                  <a:pt x="7855" y="20618"/>
                </a:cubicBezTo>
                <a:close/>
                <a:moveTo>
                  <a:pt x="14727" y="1964"/>
                </a:moveTo>
                <a:lnTo>
                  <a:pt x="16691" y="1964"/>
                </a:lnTo>
                <a:lnTo>
                  <a:pt x="16691" y="5688"/>
                </a:lnTo>
                <a:lnTo>
                  <a:pt x="14727" y="3724"/>
                </a:lnTo>
                <a:cubicBezTo>
                  <a:pt x="14727" y="3724"/>
                  <a:pt x="14727" y="1964"/>
                  <a:pt x="14727" y="1964"/>
                </a:cubicBezTo>
                <a:close/>
                <a:moveTo>
                  <a:pt x="21456" y="10453"/>
                </a:moveTo>
                <a:lnTo>
                  <a:pt x="17673" y="6670"/>
                </a:lnTo>
                <a:lnTo>
                  <a:pt x="17673" y="1473"/>
                </a:lnTo>
                <a:cubicBezTo>
                  <a:pt x="17673" y="1202"/>
                  <a:pt x="17453" y="982"/>
                  <a:pt x="17182" y="982"/>
                </a:cubicBezTo>
                <a:lnTo>
                  <a:pt x="14236" y="982"/>
                </a:lnTo>
                <a:cubicBezTo>
                  <a:pt x="13966" y="982"/>
                  <a:pt x="13745" y="1202"/>
                  <a:pt x="13745" y="1473"/>
                </a:cubicBezTo>
                <a:lnTo>
                  <a:pt x="13745" y="2742"/>
                </a:lnTo>
                <a:lnTo>
                  <a:pt x="11147" y="144"/>
                </a:lnTo>
                <a:cubicBezTo>
                  <a:pt x="11058" y="55"/>
                  <a:pt x="10935" y="0"/>
                  <a:pt x="10800" y="0"/>
                </a:cubicBezTo>
                <a:cubicBezTo>
                  <a:pt x="10665" y="0"/>
                  <a:pt x="10542" y="55"/>
                  <a:pt x="10453" y="144"/>
                </a:cubicBezTo>
                <a:lnTo>
                  <a:pt x="144" y="10453"/>
                </a:lnTo>
                <a:cubicBezTo>
                  <a:pt x="55" y="10542"/>
                  <a:pt x="0" y="10665"/>
                  <a:pt x="0" y="10800"/>
                </a:cubicBezTo>
                <a:cubicBezTo>
                  <a:pt x="0" y="11072"/>
                  <a:pt x="220" y="11291"/>
                  <a:pt x="491" y="11291"/>
                </a:cubicBezTo>
                <a:cubicBezTo>
                  <a:pt x="626" y="11291"/>
                  <a:pt x="749" y="11236"/>
                  <a:pt x="838" y="11147"/>
                </a:cubicBezTo>
                <a:lnTo>
                  <a:pt x="2945" y="9040"/>
                </a:lnTo>
                <a:lnTo>
                  <a:pt x="2945" y="21109"/>
                </a:lnTo>
                <a:cubicBezTo>
                  <a:pt x="2945" y="21381"/>
                  <a:pt x="3166" y="21600"/>
                  <a:pt x="3436" y="21600"/>
                </a:cubicBezTo>
                <a:lnTo>
                  <a:pt x="18164" y="21600"/>
                </a:lnTo>
                <a:cubicBezTo>
                  <a:pt x="18434" y="21600"/>
                  <a:pt x="18655" y="21381"/>
                  <a:pt x="18655" y="21109"/>
                </a:cubicBezTo>
                <a:lnTo>
                  <a:pt x="18655" y="9040"/>
                </a:lnTo>
                <a:lnTo>
                  <a:pt x="20762" y="11147"/>
                </a:lnTo>
                <a:cubicBezTo>
                  <a:pt x="20851" y="11236"/>
                  <a:pt x="20974" y="11291"/>
                  <a:pt x="21109" y="11291"/>
                </a:cubicBezTo>
                <a:cubicBezTo>
                  <a:pt x="21380" y="11291"/>
                  <a:pt x="21600" y="11072"/>
                  <a:pt x="21600" y="10800"/>
                </a:cubicBezTo>
                <a:cubicBezTo>
                  <a:pt x="21600" y="10665"/>
                  <a:pt x="21545" y="10542"/>
                  <a:pt x="21456" y="10453"/>
                </a:cubicBezTo>
              </a:path>
            </a:pathLst>
          </a:custGeom>
          <a:solidFill>
            <a:schemeClr val="bg1"/>
          </a:solidFill>
          <a:ln w="12700">
            <a:miter lim="400000"/>
          </a:ln>
        </p:spPr>
        <p:txBody>
          <a:bodyPr lIns="14284" tIns="14284" rIns="14284" bIns="14284" anchor="ctr"/>
          <a:lstStyle/>
          <a:p>
            <a:pPr defTabSz="17139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40" name="CuadroTexto 39"/>
          <p:cNvSpPr txBox="1"/>
          <p:nvPr/>
        </p:nvSpPr>
        <p:spPr>
          <a:xfrm>
            <a:off x="12359" y="0"/>
            <a:ext cx="2592288" cy="504056"/>
          </a:xfrm>
          <a:prstGeom prst="rect">
            <a:avLst/>
          </a:prstGeom>
          <a:solidFill>
            <a:schemeClr val="bg1"/>
          </a:solidFill>
        </p:spPr>
        <p:txBody>
          <a:bodyPr wrap="square" rtlCol="0">
            <a:spAutoFit/>
          </a:bodyPr>
          <a:lstStyle/>
          <a:p>
            <a:endParaRPr lang="es-EC" dirty="0"/>
          </a:p>
        </p:txBody>
      </p:sp>
      <p:pic>
        <p:nvPicPr>
          <p:cNvPr id="41" name="Picture 2" descr="https://www.conversordeletras.com/generate/Channel/46/00bff3/none/MARCO%2BTE%25C3%2593RICO/5b62ec2ba962bf1fea5223f5cb457df4.png"/>
          <p:cNvPicPr>
            <a:picLocks noChangeAspect="1" noChangeArrowheads="1"/>
          </p:cNvPicPr>
          <p:nvPr/>
        </p:nvPicPr>
        <p:blipFill rotWithShape="1">
          <a:blip r:embed="rId2">
            <a:extLst>
              <a:ext uri="{28A0092B-C50C-407E-A947-70E740481C1C}">
                <a14:useLocalDpi xmlns:a14="http://schemas.microsoft.com/office/drawing/2010/main" val="0"/>
              </a:ext>
            </a:extLst>
          </a:blip>
          <a:srcRect b="15835"/>
          <a:stretch/>
        </p:blipFill>
        <p:spPr bwMode="auto">
          <a:xfrm>
            <a:off x="-3522" y="-37854"/>
            <a:ext cx="5772105" cy="805953"/>
          </a:xfrm>
          <a:prstGeom prst="rect">
            <a:avLst/>
          </a:prstGeom>
          <a:noFill/>
          <a:extLst>
            <a:ext uri="{909E8E84-426E-40DD-AFC4-6F175D3DCCD1}">
              <a14:hiddenFill xmlns:a14="http://schemas.microsoft.com/office/drawing/2010/main">
                <a:solidFill>
                  <a:srgbClr val="FFFFFF"/>
                </a:solidFill>
              </a14:hiddenFill>
            </a:ext>
          </a:extLst>
        </p:spPr>
      </p:pic>
      <p:sp>
        <p:nvSpPr>
          <p:cNvPr id="42" name="CuadroTexto 41"/>
          <p:cNvSpPr txBox="1"/>
          <p:nvPr/>
        </p:nvSpPr>
        <p:spPr>
          <a:xfrm>
            <a:off x="6744072" y="2195383"/>
            <a:ext cx="3456384" cy="584775"/>
          </a:xfrm>
          <a:prstGeom prst="rect">
            <a:avLst/>
          </a:prstGeom>
          <a:noFill/>
        </p:spPr>
        <p:txBody>
          <a:bodyPr wrap="square" rtlCol="0">
            <a:spAutoFit/>
          </a:bodyPr>
          <a:lstStyle/>
          <a:p>
            <a:pPr marL="171450" indent="-171450">
              <a:buFont typeface="Arial" panose="020B0604020202020204" pitchFamily="34" charset="0"/>
              <a:buChar char="•"/>
            </a:pPr>
            <a:r>
              <a:rPr lang="es-ES" sz="1600" dirty="0"/>
              <a:t>Acumulación de factores de producción (capital físico y humano).</a:t>
            </a:r>
          </a:p>
        </p:txBody>
      </p:sp>
      <p:sp>
        <p:nvSpPr>
          <p:cNvPr id="43" name="CuadroTexto 42"/>
          <p:cNvSpPr txBox="1"/>
          <p:nvPr/>
        </p:nvSpPr>
        <p:spPr>
          <a:xfrm>
            <a:off x="6686750" y="3625376"/>
            <a:ext cx="4051547" cy="584775"/>
          </a:xfrm>
          <a:prstGeom prst="rect">
            <a:avLst/>
          </a:prstGeom>
          <a:noFill/>
        </p:spPr>
        <p:txBody>
          <a:bodyPr wrap="square" rtlCol="0">
            <a:spAutoFit/>
          </a:bodyPr>
          <a:lstStyle/>
          <a:p>
            <a:pPr marL="171450" indent="-171450">
              <a:buFont typeface="Arial" panose="020B0604020202020204" pitchFamily="34" charset="0"/>
              <a:buChar char="•"/>
            </a:pPr>
            <a:r>
              <a:rPr lang="es-ES" sz="1600" dirty="0"/>
              <a:t>El hombre moderno tiene la capacidad de adaptarse a cambios dentro del entorno.</a:t>
            </a:r>
            <a:endParaRPr lang="es-EC" sz="1600" dirty="0"/>
          </a:p>
        </p:txBody>
      </p:sp>
      <p:sp>
        <p:nvSpPr>
          <p:cNvPr id="44" name="CuadroTexto 43"/>
          <p:cNvSpPr txBox="1"/>
          <p:nvPr/>
        </p:nvSpPr>
        <p:spPr>
          <a:xfrm>
            <a:off x="6744072" y="5049741"/>
            <a:ext cx="3456384" cy="584775"/>
          </a:xfrm>
          <a:prstGeom prst="rect">
            <a:avLst/>
          </a:prstGeom>
          <a:noFill/>
        </p:spPr>
        <p:txBody>
          <a:bodyPr wrap="square" rtlCol="0">
            <a:spAutoFit/>
          </a:bodyPr>
          <a:lstStyle/>
          <a:p>
            <a:pPr marL="171450" indent="-171450">
              <a:buFont typeface="Arial" panose="020B0604020202020204" pitchFamily="34" charset="0"/>
              <a:buChar char="•"/>
            </a:pPr>
            <a:r>
              <a:rPr lang="es-EC" sz="1600" dirty="0"/>
              <a:t>Valor del producto vendido, descontando el costo de los insumos.</a:t>
            </a:r>
          </a:p>
        </p:txBody>
      </p:sp>
      <p:sp>
        <p:nvSpPr>
          <p:cNvPr id="45" name="Rectángulo 44"/>
          <p:cNvSpPr/>
          <p:nvPr/>
        </p:nvSpPr>
        <p:spPr>
          <a:xfrm>
            <a:off x="10582420" y="2894271"/>
            <a:ext cx="1686680" cy="276999"/>
          </a:xfrm>
          <a:prstGeom prst="rect">
            <a:avLst/>
          </a:prstGeom>
        </p:spPr>
        <p:txBody>
          <a:bodyPr wrap="none">
            <a:spAutoFit/>
          </a:bodyPr>
          <a:lstStyle/>
          <a:p>
            <a:r>
              <a:rPr lang="es-ES" sz="1200" dirty="0">
                <a:latin typeface="Times New Roman" panose="02020603050405020304" pitchFamily="18" charset="0"/>
                <a:ea typeface="Calibri" panose="020F0502020204030204" pitchFamily="34" charset="0"/>
              </a:rPr>
              <a:t>(</a:t>
            </a:r>
            <a:r>
              <a:rPr lang="es-ES" sz="1200" dirty="0" err="1">
                <a:latin typeface="Times New Roman" panose="02020603050405020304" pitchFamily="18" charset="0"/>
                <a:ea typeface="Calibri" panose="020F0502020204030204" pitchFamily="34" charset="0"/>
              </a:rPr>
              <a:t>Fortes</a:t>
            </a:r>
            <a:r>
              <a:rPr lang="es-ES" sz="1200" dirty="0">
                <a:latin typeface="Times New Roman" panose="02020603050405020304" pitchFamily="18" charset="0"/>
                <a:ea typeface="Calibri" panose="020F0502020204030204" pitchFamily="34" charset="0"/>
              </a:rPr>
              <a:t> &amp; Rueda, 2010) </a:t>
            </a:r>
            <a:endParaRPr lang="es-EC" sz="1200" dirty="0"/>
          </a:p>
        </p:txBody>
      </p:sp>
      <p:sp>
        <p:nvSpPr>
          <p:cNvPr id="46" name="Rectángulo 45"/>
          <p:cNvSpPr/>
          <p:nvPr/>
        </p:nvSpPr>
        <p:spPr>
          <a:xfrm>
            <a:off x="11151330" y="2529868"/>
            <a:ext cx="1040670" cy="276999"/>
          </a:xfrm>
          <a:prstGeom prst="rect">
            <a:avLst/>
          </a:prstGeom>
        </p:spPr>
        <p:txBody>
          <a:bodyPr wrap="none">
            <a:spAutoFit/>
          </a:bodyPr>
          <a:lstStyle/>
          <a:p>
            <a:r>
              <a:rPr lang="es-ES" sz="1200" dirty="0">
                <a:latin typeface="Times New Roman" panose="02020603050405020304" pitchFamily="18" charset="0"/>
                <a:ea typeface="Calibri" panose="020F0502020204030204" pitchFamily="34" charset="0"/>
              </a:rPr>
              <a:t>Smith (1776) </a:t>
            </a:r>
            <a:endParaRPr lang="es-EC" sz="1200" dirty="0"/>
          </a:p>
        </p:txBody>
      </p:sp>
      <p:graphicFrame>
        <p:nvGraphicFramePr>
          <p:cNvPr id="47" name="Diagrama 46"/>
          <p:cNvGraphicFramePr/>
          <p:nvPr>
            <p:extLst>
              <p:ext uri="{D42A27DB-BD31-4B8C-83A1-F6EECF244321}">
                <p14:modId xmlns:p14="http://schemas.microsoft.com/office/powerpoint/2010/main" val="3800288946"/>
              </p:ext>
            </p:extLst>
          </p:nvPr>
        </p:nvGraphicFramePr>
        <p:xfrm>
          <a:off x="179454" y="365122"/>
          <a:ext cx="5589130" cy="52565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8" name="TextBox 34"/>
          <p:cNvSpPr txBox="1"/>
          <p:nvPr/>
        </p:nvSpPr>
        <p:spPr>
          <a:xfrm>
            <a:off x="6655651" y="3206543"/>
            <a:ext cx="2630400" cy="307777"/>
          </a:xfrm>
          <a:prstGeom prst="rect">
            <a:avLst/>
          </a:prstGeom>
          <a:noFill/>
        </p:spPr>
        <p:txBody>
          <a:bodyPr wrap="none" rtlCol="0">
            <a:spAutoFit/>
          </a:bodyPr>
          <a:lstStyle/>
          <a:p>
            <a:r>
              <a:rPr lang="en-US" sz="1350" b="1" cap="all" dirty="0">
                <a:solidFill>
                  <a:srgbClr val="FFC000"/>
                </a:solidFill>
              </a:rPr>
              <a:t>03 - </a:t>
            </a:r>
            <a:r>
              <a:rPr lang="es-ES" sz="1400" b="1" dirty="0">
                <a:solidFill>
                  <a:srgbClr val="FFC000"/>
                </a:solidFill>
              </a:rPr>
              <a:t>Teoría de la modernización </a:t>
            </a:r>
            <a:endParaRPr lang="en-US" sz="1350" b="1" cap="all" dirty="0">
              <a:solidFill>
                <a:srgbClr val="FFC000"/>
              </a:solidFill>
            </a:endParaRPr>
          </a:p>
        </p:txBody>
      </p:sp>
      <p:sp>
        <p:nvSpPr>
          <p:cNvPr id="49" name="Rectángulo 48"/>
          <p:cNvSpPr/>
          <p:nvPr/>
        </p:nvSpPr>
        <p:spPr>
          <a:xfrm>
            <a:off x="10435000" y="3715079"/>
            <a:ext cx="1874552" cy="405367"/>
          </a:xfrm>
          <a:prstGeom prst="rect">
            <a:avLst/>
          </a:prstGeom>
        </p:spPr>
        <p:txBody>
          <a:bodyPr wrap="none">
            <a:spAutoFit/>
          </a:bodyPr>
          <a:lstStyle/>
          <a:p>
            <a:pPr marL="180340" indent="180340" algn="just">
              <a:lnSpc>
                <a:spcPct val="200000"/>
              </a:lnSpc>
              <a:spcAft>
                <a:spcPts val="0"/>
              </a:spcAft>
            </a:pPr>
            <a:r>
              <a:rPr lang="es-ES" sz="1200" dirty="0">
                <a:latin typeface="Times New Roman" panose="02020603050405020304" pitchFamily="18" charset="0"/>
                <a:ea typeface="Calibri" panose="020F0502020204030204" pitchFamily="34" charset="0"/>
                <a:cs typeface="Times New Roman" panose="02020603050405020304" pitchFamily="18" charset="0"/>
              </a:rPr>
              <a:t>(Reyes, 2009, p. 120)</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50" name="TextBox 34"/>
          <p:cNvSpPr txBox="1"/>
          <p:nvPr/>
        </p:nvSpPr>
        <p:spPr>
          <a:xfrm>
            <a:off x="6849678" y="4518919"/>
            <a:ext cx="2436373" cy="307777"/>
          </a:xfrm>
          <a:prstGeom prst="rect">
            <a:avLst/>
          </a:prstGeom>
          <a:noFill/>
        </p:spPr>
        <p:txBody>
          <a:bodyPr wrap="none" rtlCol="0">
            <a:spAutoFit/>
          </a:bodyPr>
          <a:lstStyle/>
          <a:p>
            <a:r>
              <a:rPr lang="en-US" sz="1350" b="1" cap="all" dirty="0">
                <a:solidFill>
                  <a:schemeClr val="accent1">
                    <a:lumMod val="75000"/>
                  </a:schemeClr>
                </a:solidFill>
              </a:rPr>
              <a:t>04 - </a:t>
            </a:r>
            <a:r>
              <a:rPr lang="es-ES" sz="1400" b="1" dirty="0">
                <a:solidFill>
                  <a:schemeClr val="accent1">
                    <a:lumMod val="75000"/>
                  </a:schemeClr>
                </a:solidFill>
              </a:rPr>
              <a:t>Teoría de la rentabilidad </a:t>
            </a:r>
            <a:endParaRPr lang="en-US" sz="1350" b="1" cap="all" dirty="0">
              <a:solidFill>
                <a:schemeClr val="accent1">
                  <a:lumMod val="75000"/>
                </a:schemeClr>
              </a:solidFill>
            </a:endParaRPr>
          </a:p>
        </p:txBody>
      </p:sp>
      <p:sp>
        <p:nvSpPr>
          <p:cNvPr id="51" name="Rectángulo 50"/>
          <p:cNvSpPr/>
          <p:nvPr/>
        </p:nvSpPr>
        <p:spPr>
          <a:xfrm>
            <a:off x="10378839" y="5294675"/>
            <a:ext cx="1890261" cy="276999"/>
          </a:xfrm>
          <a:prstGeom prst="rect">
            <a:avLst/>
          </a:prstGeom>
        </p:spPr>
        <p:txBody>
          <a:bodyPr wrap="none">
            <a:spAutoFit/>
          </a:bodyPr>
          <a:lstStyle/>
          <a:p>
            <a:r>
              <a:rPr lang="es-ES" sz="1200" dirty="0">
                <a:latin typeface="Times New Roman" panose="02020603050405020304" pitchFamily="18" charset="0"/>
                <a:ea typeface="Calibri" panose="020F0502020204030204" pitchFamily="34" charset="0"/>
              </a:rPr>
              <a:t>(Recursos y Negocios , s.f.)</a:t>
            </a:r>
            <a:endParaRPr lang="es-EC" sz="1200" dirty="0"/>
          </a:p>
        </p:txBody>
      </p:sp>
      <p:sp>
        <p:nvSpPr>
          <p:cNvPr id="52" name="TextBox 34"/>
          <p:cNvSpPr txBox="1"/>
          <p:nvPr/>
        </p:nvSpPr>
        <p:spPr>
          <a:xfrm>
            <a:off x="6655651" y="623740"/>
            <a:ext cx="3950056" cy="307777"/>
          </a:xfrm>
          <a:prstGeom prst="rect">
            <a:avLst/>
          </a:prstGeom>
          <a:noFill/>
        </p:spPr>
        <p:txBody>
          <a:bodyPr wrap="none" rtlCol="0">
            <a:spAutoFit/>
          </a:bodyPr>
          <a:lstStyle/>
          <a:p>
            <a:r>
              <a:rPr lang="en-US" sz="1350" b="1" cap="all" dirty="0">
                <a:solidFill>
                  <a:srgbClr val="00B0F0"/>
                </a:solidFill>
              </a:rPr>
              <a:t>01 - </a:t>
            </a:r>
            <a:r>
              <a:rPr lang="es-EC" sz="1400" b="1" dirty="0">
                <a:solidFill>
                  <a:srgbClr val="00B0F0"/>
                </a:solidFill>
              </a:rPr>
              <a:t>La teoría tradicional de la empresa ganadera</a:t>
            </a:r>
            <a:endParaRPr lang="en-US" sz="1350" b="1" cap="all" dirty="0">
              <a:solidFill>
                <a:srgbClr val="00B0F0"/>
              </a:solidFill>
            </a:endParaRPr>
          </a:p>
        </p:txBody>
      </p:sp>
      <p:sp>
        <p:nvSpPr>
          <p:cNvPr id="53" name="CuadroTexto 52"/>
          <p:cNvSpPr txBox="1"/>
          <p:nvPr/>
        </p:nvSpPr>
        <p:spPr>
          <a:xfrm>
            <a:off x="6686749" y="994063"/>
            <a:ext cx="3918957" cy="830997"/>
          </a:xfrm>
          <a:prstGeom prst="rect">
            <a:avLst/>
          </a:prstGeom>
          <a:noFill/>
        </p:spPr>
        <p:txBody>
          <a:bodyPr wrap="square" rtlCol="0">
            <a:spAutoFit/>
          </a:bodyPr>
          <a:lstStyle/>
          <a:p>
            <a:pPr marL="171450" indent="-171450">
              <a:buFont typeface="Arial" panose="020B0604020202020204" pitchFamily="34" charset="0"/>
              <a:buChar char="•"/>
            </a:pPr>
            <a:r>
              <a:rPr lang="es-ES" sz="1600" dirty="0"/>
              <a:t>Es una unidad económica de producción que combina los factores </a:t>
            </a:r>
            <a:r>
              <a:rPr lang="es-ES" sz="1600" dirty="0" smtClean="0"/>
              <a:t>control y toma de decisiones,</a:t>
            </a:r>
            <a:r>
              <a:rPr lang="es-ES" sz="1600" dirty="0"/>
              <a:t> optima política decisional.</a:t>
            </a:r>
          </a:p>
        </p:txBody>
      </p:sp>
      <p:cxnSp>
        <p:nvCxnSpPr>
          <p:cNvPr id="54" name="Straight Connector 25"/>
          <p:cNvCxnSpPr/>
          <p:nvPr/>
        </p:nvCxnSpPr>
        <p:spPr>
          <a:xfrm>
            <a:off x="6633704" y="994063"/>
            <a:ext cx="3437366" cy="0"/>
          </a:xfrm>
          <a:prstGeom prst="line">
            <a:avLst/>
          </a:prstGeom>
          <a:ln w="3175">
            <a:solidFill>
              <a:schemeClr val="accent1"/>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pic>
        <p:nvPicPr>
          <p:cNvPr id="2" name="Imagen 1">
            <a:extLst>
              <a:ext uri="{FF2B5EF4-FFF2-40B4-BE49-F238E27FC236}">
                <a16:creationId xmlns="" xmlns:a16="http://schemas.microsoft.com/office/drawing/2014/main" id="{94C6B710-0C31-4951-AF25-A5DD7DB2F85C}"/>
              </a:ext>
            </a:extLst>
          </p:cNvPr>
          <p:cNvPicPr>
            <a:picLocks noChangeAspect="1"/>
          </p:cNvPicPr>
          <p:nvPr/>
        </p:nvPicPr>
        <p:blipFill>
          <a:blip r:embed="rId8"/>
          <a:stretch>
            <a:fillRect/>
          </a:stretch>
        </p:blipFill>
        <p:spPr>
          <a:xfrm>
            <a:off x="18197" y="4609194"/>
            <a:ext cx="2197279" cy="1647959"/>
          </a:xfrm>
          <a:prstGeom prst="rect">
            <a:avLst/>
          </a:prstGeom>
          <a:ln>
            <a:noFill/>
          </a:ln>
          <a:effectLst>
            <a:softEdge rad="112500"/>
          </a:effectLst>
        </p:spPr>
      </p:pic>
      <p:sp>
        <p:nvSpPr>
          <p:cNvPr id="4" name="Rectángulo 3"/>
          <p:cNvSpPr/>
          <p:nvPr/>
        </p:nvSpPr>
        <p:spPr>
          <a:xfrm>
            <a:off x="10954866" y="1443043"/>
            <a:ext cx="1295547" cy="276999"/>
          </a:xfrm>
          <a:prstGeom prst="rect">
            <a:avLst/>
          </a:prstGeom>
        </p:spPr>
        <p:txBody>
          <a:bodyPr wrap="none">
            <a:spAutoFit/>
          </a:bodyPr>
          <a:lstStyle/>
          <a:p>
            <a:r>
              <a:rPr lang="es-EC" sz="1200" dirty="0"/>
              <a:t>(García Martínez)</a:t>
            </a:r>
          </a:p>
        </p:txBody>
      </p:sp>
    </p:spTree>
    <p:extLst>
      <p:ext uri="{BB962C8B-B14F-4D97-AF65-F5344CB8AC3E}">
        <p14:creationId xmlns:p14="http://schemas.microsoft.com/office/powerpoint/2010/main" val="2877972109"/>
      </p:ext>
    </p:extLst>
  </p:cSld>
  <p:clrMapOvr>
    <a:masterClrMapping/>
  </p:clrMapOvr>
  <p:transition spd="slow">
    <p:randomBar dir="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F68327C5-B821-4FE9-A59A-A60D9EB59A9A}" type="slidenum">
              <a:rPr lang="en-US" smtClean="0"/>
              <a:pPr/>
              <a:t>11</a:t>
            </a:fld>
            <a:endParaRPr lang="en-US" dirty="0"/>
          </a:p>
        </p:txBody>
      </p:sp>
      <p:grpSp>
        <p:nvGrpSpPr>
          <p:cNvPr id="47" name="Group 46"/>
          <p:cNvGrpSpPr/>
          <p:nvPr/>
        </p:nvGrpSpPr>
        <p:grpSpPr>
          <a:xfrm>
            <a:off x="4206989" y="1025906"/>
            <a:ext cx="3735400" cy="3736879"/>
            <a:chOff x="4139803" y="1709014"/>
            <a:chExt cx="4236367" cy="4238044"/>
          </a:xfrm>
        </p:grpSpPr>
        <p:grpSp>
          <p:nvGrpSpPr>
            <p:cNvPr id="6" name="Group 376"/>
            <p:cNvGrpSpPr/>
            <p:nvPr/>
          </p:nvGrpSpPr>
          <p:grpSpPr>
            <a:xfrm>
              <a:off x="4418906" y="3713249"/>
              <a:ext cx="1659721" cy="1659720"/>
              <a:chOff x="0" y="0"/>
              <a:chExt cx="1659719" cy="1659718"/>
            </a:xfrm>
          </p:grpSpPr>
          <p:sp>
            <p:nvSpPr>
              <p:cNvPr id="11" name="Shape 373"/>
              <p:cNvSpPr/>
              <p:nvPr/>
            </p:nvSpPr>
            <p:spPr>
              <a:xfrm rot="16200000" flipH="1">
                <a:off x="0" y="-2"/>
                <a:ext cx="1659720" cy="165972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10800"/>
                      <a:pt x="0" y="10800"/>
                      <a:pt x="0" y="10800"/>
                    </a:cubicBezTo>
                    <a:cubicBezTo>
                      <a:pt x="0" y="4844"/>
                      <a:pt x="4844" y="0"/>
                      <a:pt x="10800" y="0"/>
                    </a:cubicBezTo>
                    <a:cubicBezTo>
                      <a:pt x="16756" y="0"/>
                      <a:pt x="21600" y="4844"/>
                      <a:pt x="21600" y="10800"/>
                    </a:cubicBezTo>
                    <a:cubicBezTo>
                      <a:pt x="21600" y="16756"/>
                      <a:pt x="16756" y="21600"/>
                      <a:pt x="10800" y="21600"/>
                    </a:cubicBezTo>
                    <a:lnTo>
                      <a:pt x="0" y="21600"/>
                    </a:lnTo>
                    <a:close/>
                  </a:path>
                </a:pathLst>
              </a:custGeom>
              <a:solidFill>
                <a:schemeClr val="accent5"/>
              </a:solidFill>
              <a:ln w="12700" cap="flat">
                <a:noFill/>
                <a:miter lim="400000"/>
              </a:ln>
              <a:effectLst/>
            </p:spPr>
            <p:txBody>
              <a:bodyPr wrap="square" lIns="34289" tIns="34289" rIns="34289" bIns="34289" numCol="1" anchor="t">
                <a:noAutofit/>
              </a:bodyPr>
              <a:lstStyle/>
              <a:p>
                <a:endParaRPr sz="1350"/>
              </a:p>
            </p:txBody>
          </p:sp>
          <p:sp>
            <p:nvSpPr>
              <p:cNvPr id="12" name="Shape 374"/>
              <p:cNvSpPr/>
              <p:nvPr/>
            </p:nvSpPr>
            <p:spPr>
              <a:xfrm rot="16200000" flipH="1">
                <a:off x="118723" y="119615"/>
                <a:ext cx="1407743" cy="1410088"/>
              </a:xfrm>
              <a:custGeom>
                <a:avLst/>
                <a:gdLst/>
                <a:ahLst/>
                <a:cxnLst>
                  <a:cxn ang="0">
                    <a:pos x="wd2" y="hd2"/>
                  </a:cxn>
                  <a:cxn ang="5400000">
                    <a:pos x="wd2" y="hd2"/>
                  </a:cxn>
                  <a:cxn ang="10800000">
                    <a:pos x="wd2" y="hd2"/>
                  </a:cxn>
                  <a:cxn ang="16200000">
                    <a:pos x="wd2" y="hd2"/>
                  </a:cxn>
                </a:cxnLst>
                <a:rect l="0" t="0" r="r" b="b"/>
                <a:pathLst>
                  <a:path w="21546" h="21552" extrusionOk="0">
                    <a:moveTo>
                      <a:pt x="20733" y="11404"/>
                    </a:moveTo>
                    <a:cubicBezTo>
                      <a:pt x="20356" y="11263"/>
                      <a:pt x="19979" y="11122"/>
                      <a:pt x="19955" y="11098"/>
                    </a:cubicBezTo>
                    <a:cubicBezTo>
                      <a:pt x="19884" y="11027"/>
                      <a:pt x="19931" y="10792"/>
                      <a:pt x="19931" y="10792"/>
                    </a:cubicBezTo>
                    <a:cubicBezTo>
                      <a:pt x="19931" y="10768"/>
                      <a:pt x="19931" y="10768"/>
                      <a:pt x="19931" y="10768"/>
                    </a:cubicBezTo>
                    <a:cubicBezTo>
                      <a:pt x="19931" y="10768"/>
                      <a:pt x="19908" y="10509"/>
                      <a:pt x="19955" y="10462"/>
                    </a:cubicBezTo>
                    <a:cubicBezTo>
                      <a:pt x="19979" y="10415"/>
                      <a:pt x="20356" y="10321"/>
                      <a:pt x="20733" y="10179"/>
                    </a:cubicBezTo>
                    <a:cubicBezTo>
                      <a:pt x="21110" y="10038"/>
                      <a:pt x="21488" y="9897"/>
                      <a:pt x="21511" y="9826"/>
                    </a:cubicBezTo>
                    <a:cubicBezTo>
                      <a:pt x="21582" y="9732"/>
                      <a:pt x="21535" y="9355"/>
                      <a:pt x="21441" y="9261"/>
                    </a:cubicBezTo>
                    <a:cubicBezTo>
                      <a:pt x="21417" y="9214"/>
                      <a:pt x="21016" y="9143"/>
                      <a:pt x="20615" y="9096"/>
                    </a:cubicBezTo>
                    <a:cubicBezTo>
                      <a:pt x="20214" y="9049"/>
                      <a:pt x="19813" y="9002"/>
                      <a:pt x="19790" y="8978"/>
                    </a:cubicBezTo>
                    <a:cubicBezTo>
                      <a:pt x="19696" y="8931"/>
                      <a:pt x="19672" y="8672"/>
                      <a:pt x="19672" y="8672"/>
                    </a:cubicBezTo>
                    <a:cubicBezTo>
                      <a:pt x="19672" y="8672"/>
                      <a:pt x="19672" y="8672"/>
                      <a:pt x="19672" y="8672"/>
                    </a:cubicBezTo>
                    <a:cubicBezTo>
                      <a:pt x="19672" y="8672"/>
                      <a:pt x="19601" y="8436"/>
                      <a:pt x="19625" y="8366"/>
                    </a:cubicBezTo>
                    <a:cubicBezTo>
                      <a:pt x="19648" y="8318"/>
                      <a:pt x="19979" y="8130"/>
                      <a:pt x="20332" y="7918"/>
                    </a:cubicBezTo>
                    <a:cubicBezTo>
                      <a:pt x="20662" y="7706"/>
                      <a:pt x="20992" y="7447"/>
                      <a:pt x="21016" y="7400"/>
                    </a:cubicBezTo>
                    <a:cubicBezTo>
                      <a:pt x="21063" y="7259"/>
                      <a:pt x="20922" y="6929"/>
                      <a:pt x="20827" y="6858"/>
                    </a:cubicBezTo>
                    <a:cubicBezTo>
                      <a:pt x="20757" y="6811"/>
                      <a:pt x="20356" y="6835"/>
                      <a:pt x="19955" y="6882"/>
                    </a:cubicBezTo>
                    <a:cubicBezTo>
                      <a:pt x="19554" y="6929"/>
                      <a:pt x="19177" y="6976"/>
                      <a:pt x="19130" y="6952"/>
                    </a:cubicBezTo>
                    <a:cubicBezTo>
                      <a:pt x="19035" y="6929"/>
                      <a:pt x="18965" y="6693"/>
                      <a:pt x="18965" y="6693"/>
                    </a:cubicBezTo>
                    <a:cubicBezTo>
                      <a:pt x="18965" y="6693"/>
                      <a:pt x="18965" y="6693"/>
                      <a:pt x="18965" y="6693"/>
                    </a:cubicBezTo>
                    <a:cubicBezTo>
                      <a:pt x="18965" y="6693"/>
                      <a:pt x="18823" y="6458"/>
                      <a:pt x="18823" y="6387"/>
                    </a:cubicBezTo>
                    <a:cubicBezTo>
                      <a:pt x="18847" y="6363"/>
                      <a:pt x="19130" y="6081"/>
                      <a:pt x="19413" y="5798"/>
                    </a:cubicBezTo>
                    <a:cubicBezTo>
                      <a:pt x="19672" y="5515"/>
                      <a:pt x="19955" y="5209"/>
                      <a:pt x="19955" y="5139"/>
                    </a:cubicBezTo>
                    <a:cubicBezTo>
                      <a:pt x="19955" y="4997"/>
                      <a:pt x="19766" y="4691"/>
                      <a:pt x="19648" y="4667"/>
                    </a:cubicBezTo>
                    <a:cubicBezTo>
                      <a:pt x="19578" y="4644"/>
                      <a:pt x="19200" y="4738"/>
                      <a:pt x="18799" y="4879"/>
                    </a:cubicBezTo>
                    <a:cubicBezTo>
                      <a:pt x="18422" y="4997"/>
                      <a:pt x="18068" y="5162"/>
                      <a:pt x="18021" y="5162"/>
                    </a:cubicBezTo>
                    <a:cubicBezTo>
                      <a:pt x="17927" y="5139"/>
                      <a:pt x="17785" y="4927"/>
                      <a:pt x="17785" y="4927"/>
                    </a:cubicBezTo>
                    <a:cubicBezTo>
                      <a:pt x="17785" y="4927"/>
                      <a:pt x="17785" y="4927"/>
                      <a:pt x="17785" y="4927"/>
                    </a:cubicBezTo>
                    <a:cubicBezTo>
                      <a:pt x="17785" y="4927"/>
                      <a:pt x="17620" y="4738"/>
                      <a:pt x="17597" y="4667"/>
                    </a:cubicBezTo>
                    <a:cubicBezTo>
                      <a:pt x="17597" y="4620"/>
                      <a:pt x="17809" y="4291"/>
                      <a:pt x="18021" y="3961"/>
                    </a:cubicBezTo>
                    <a:cubicBezTo>
                      <a:pt x="18234" y="3607"/>
                      <a:pt x="18422" y="3254"/>
                      <a:pt x="18399" y="3183"/>
                    </a:cubicBezTo>
                    <a:cubicBezTo>
                      <a:pt x="18375" y="3042"/>
                      <a:pt x="18116" y="2807"/>
                      <a:pt x="17998" y="2783"/>
                    </a:cubicBezTo>
                    <a:cubicBezTo>
                      <a:pt x="17927" y="2783"/>
                      <a:pt x="17573" y="2971"/>
                      <a:pt x="17243" y="3183"/>
                    </a:cubicBezTo>
                    <a:cubicBezTo>
                      <a:pt x="16889" y="3395"/>
                      <a:pt x="16559" y="3631"/>
                      <a:pt x="16512" y="3631"/>
                    </a:cubicBezTo>
                    <a:cubicBezTo>
                      <a:pt x="16441" y="3655"/>
                      <a:pt x="16253" y="3466"/>
                      <a:pt x="16253" y="3466"/>
                    </a:cubicBezTo>
                    <a:cubicBezTo>
                      <a:pt x="16253" y="3466"/>
                      <a:pt x="16253" y="3466"/>
                      <a:pt x="16253" y="3466"/>
                    </a:cubicBezTo>
                    <a:cubicBezTo>
                      <a:pt x="16253" y="3466"/>
                      <a:pt x="16041" y="3325"/>
                      <a:pt x="16017" y="3254"/>
                    </a:cubicBezTo>
                    <a:cubicBezTo>
                      <a:pt x="15993" y="3231"/>
                      <a:pt x="16135" y="2854"/>
                      <a:pt x="16253" y="2477"/>
                    </a:cubicBezTo>
                    <a:cubicBezTo>
                      <a:pt x="16371" y="2100"/>
                      <a:pt x="16465" y="1700"/>
                      <a:pt x="16441" y="1629"/>
                    </a:cubicBezTo>
                    <a:cubicBezTo>
                      <a:pt x="16394" y="1511"/>
                      <a:pt x="16088" y="1346"/>
                      <a:pt x="15946" y="1346"/>
                    </a:cubicBezTo>
                    <a:cubicBezTo>
                      <a:pt x="15899" y="1346"/>
                      <a:pt x="15592" y="1629"/>
                      <a:pt x="15310" y="1912"/>
                    </a:cubicBezTo>
                    <a:cubicBezTo>
                      <a:pt x="15027" y="2194"/>
                      <a:pt x="14767" y="2500"/>
                      <a:pt x="14720" y="2524"/>
                    </a:cubicBezTo>
                    <a:cubicBezTo>
                      <a:pt x="14649" y="2548"/>
                      <a:pt x="14413" y="2406"/>
                      <a:pt x="14413" y="2406"/>
                    </a:cubicBezTo>
                    <a:cubicBezTo>
                      <a:pt x="14413" y="2406"/>
                      <a:pt x="14413" y="2406"/>
                      <a:pt x="14413" y="2406"/>
                    </a:cubicBezTo>
                    <a:cubicBezTo>
                      <a:pt x="14413" y="2406"/>
                      <a:pt x="14178" y="2336"/>
                      <a:pt x="14130" y="2265"/>
                    </a:cubicBezTo>
                    <a:cubicBezTo>
                      <a:pt x="14107" y="2218"/>
                      <a:pt x="14154" y="1841"/>
                      <a:pt x="14178" y="1440"/>
                    </a:cubicBezTo>
                    <a:cubicBezTo>
                      <a:pt x="14225" y="1040"/>
                      <a:pt x="14225" y="640"/>
                      <a:pt x="14178" y="592"/>
                    </a:cubicBezTo>
                    <a:cubicBezTo>
                      <a:pt x="14107" y="475"/>
                      <a:pt x="13753" y="380"/>
                      <a:pt x="13635" y="428"/>
                    </a:cubicBezTo>
                    <a:cubicBezTo>
                      <a:pt x="13588" y="428"/>
                      <a:pt x="13352" y="781"/>
                      <a:pt x="13140" y="1111"/>
                    </a:cubicBezTo>
                    <a:cubicBezTo>
                      <a:pt x="12928" y="1464"/>
                      <a:pt x="12739" y="1817"/>
                      <a:pt x="12716" y="1841"/>
                    </a:cubicBezTo>
                    <a:cubicBezTo>
                      <a:pt x="12645" y="1888"/>
                      <a:pt x="12385" y="1817"/>
                      <a:pt x="12385" y="1817"/>
                    </a:cubicBezTo>
                    <a:cubicBezTo>
                      <a:pt x="12385" y="1794"/>
                      <a:pt x="12385" y="1794"/>
                      <a:pt x="12385" y="1794"/>
                    </a:cubicBezTo>
                    <a:cubicBezTo>
                      <a:pt x="12385" y="1794"/>
                      <a:pt x="12126" y="1794"/>
                      <a:pt x="12079" y="1723"/>
                    </a:cubicBezTo>
                    <a:cubicBezTo>
                      <a:pt x="12055" y="1700"/>
                      <a:pt x="12008" y="1299"/>
                      <a:pt x="11937" y="922"/>
                    </a:cubicBezTo>
                    <a:cubicBezTo>
                      <a:pt x="11867" y="522"/>
                      <a:pt x="11796" y="121"/>
                      <a:pt x="11749" y="74"/>
                    </a:cubicBezTo>
                    <a:cubicBezTo>
                      <a:pt x="11631" y="-20"/>
                      <a:pt x="11277" y="-20"/>
                      <a:pt x="11159" y="51"/>
                    </a:cubicBezTo>
                    <a:cubicBezTo>
                      <a:pt x="11112" y="74"/>
                      <a:pt x="10971" y="451"/>
                      <a:pt x="10853" y="852"/>
                    </a:cubicBezTo>
                    <a:cubicBezTo>
                      <a:pt x="10735" y="1228"/>
                      <a:pt x="10617" y="1605"/>
                      <a:pt x="10593" y="1652"/>
                    </a:cubicBezTo>
                    <a:cubicBezTo>
                      <a:pt x="10523" y="1700"/>
                      <a:pt x="10287" y="1676"/>
                      <a:pt x="10287" y="1676"/>
                    </a:cubicBezTo>
                    <a:cubicBezTo>
                      <a:pt x="10263" y="1676"/>
                      <a:pt x="10263" y="1676"/>
                      <a:pt x="10263" y="1676"/>
                    </a:cubicBezTo>
                    <a:cubicBezTo>
                      <a:pt x="10263" y="1676"/>
                      <a:pt x="10027" y="1723"/>
                      <a:pt x="9957" y="1676"/>
                    </a:cubicBezTo>
                    <a:cubicBezTo>
                      <a:pt x="9910" y="1652"/>
                      <a:pt x="9792" y="1299"/>
                      <a:pt x="9627" y="922"/>
                    </a:cubicBezTo>
                    <a:cubicBezTo>
                      <a:pt x="9485" y="545"/>
                      <a:pt x="9296" y="192"/>
                      <a:pt x="9249" y="145"/>
                    </a:cubicBezTo>
                    <a:cubicBezTo>
                      <a:pt x="9131" y="98"/>
                      <a:pt x="8778" y="168"/>
                      <a:pt x="8683" y="263"/>
                    </a:cubicBezTo>
                    <a:cubicBezTo>
                      <a:pt x="8636" y="286"/>
                      <a:pt x="8589" y="710"/>
                      <a:pt x="8542" y="1087"/>
                    </a:cubicBezTo>
                    <a:cubicBezTo>
                      <a:pt x="8518" y="1511"/>
                      <a:pt x="8518" y="1888"/>
                      <a:pt x="8495" y="1935"/>
                    </a:cubicBezTo>
                    <a:cubicBezTo>
                      <a:pt x="8448" y="2006"/>
                      <a:pt x="8188" y="2053"/>
                      <a:pt x="8188" y="2053"/>
                    </a:cubicBezTo>
                    <a:cubicBezTo>
                      <a:pt x="8188" y="2053"/>
                      <a:pt x="8188" y="2053"/>
                      <a:pt x="8188" y="2053"/>
                    </a:cubicBezTo>
                    <a:cubicBezTo>
                      <a:pt x="8188" y="2053"/>
                      <a:pt x="7952" y="2147"/>
                      <a:pt x="7882" y="2124"/>
                    </a:cubicBezTo>
                    <a:cubicBezTo>
                      <a:pt x="7834" y="2100"/>
                      <a:pt x="7622" y="1770"/>
                      <a:pt x="7386" y="1464"/>
                    </a:cubicBezTo>
                    <a:cubicBezTo>
                      <a:pt x="7151" y="1134"/>
                      <a:pt x="6891" y="804"/>
                      <a:pt x="6820" y="804"/>
                    </a:cubicBezTo>
                    <a:cubicBezTo>
                      <a:pt x="6703" y="757"/>
                      <a:pt x="6372" y="922"/>
                      <a:pt x="6302" y="1016"/>
                    </a:cubicBezTo>
                    <a:cubicBezTo>
                      <a:pt x="6278" y="1087"/>
                      <a:pt x="6325" y="1488"/>
                      <a:pt x="6372" y="1888"/>
                    </a:cubicBezTo>
                    <a:cubicBezTo>
                      <a:pt x="6443" y="2265"/>
                      <a:pt x="6514" y="2665"/>
                      <a:pt x="6514" y="2712"/>
                    </a:cubicBezTo>
                    <a:cubicBezTo>
                      <a:pt x="6490" y="2783"/>
                      <a:pt x="6254" y="2877"/>
                      <a:pt x="6254" y="2877"/>
                    </a:cubicBezTo>
                    <a:cubicBezTo>
                      <a:pt x="6254" y="2877"/>
                      <a:pt x="6254" y="2877"/>
                      <a:pt x="6254" y="2877"/>
                    </a:cubicBezTo>
                    <a:cubicBezTo>
                      <a:pt x="6254" y="2877"/>
                      <a:pt x="6042" y="3042"/>
                      <a:pt x="5948" y="3019"/>
                    </a:cubicBezTo>
                    <a:cubicBezTo>
                      <a:pt x="5924" y="3019"/>
                      <a:pt x="5641" y="2759"/>
                      <a:pt x="5335" y="2500"/>
                    </a:cubicBezTo>
                    <a:cubicBezTo>
                      <a:pt x="5028" y="2241"/>
                      <a:pt x="4698" y="1982"/>
                      <a:pt x="4627" y="1982"/>
                    </a:cubicBezTo>
                    <a:cubicBezTo>
                      <a:pt x="4510" y="1982"/>
                      <a:pt x="4203" y="2218"/>
                      <a:pt x="4179" y="2336"/>
                    </a:cubicBezTo>
                    <a:cubicBezTo>
                      <a:pt x="4156" y="2383"/>
                      <a:pt x="4297" y="2759"/>
                      <a:pt x="4439" y="3136"/>
                    </a:cubicBezTo>
                    <a:cubicBezTo>
                      <a:pt x="4604" y="3513"/>
                      <a:pt x="4769" y="3867"/>
                      <a:pt x="4769" y="3914"/>
                    </a:cubicBezTo>
                    <a:cubicBezTo>
                      <a:pt x="4769" y="4008"/>
                      <a:pt x="4557" y="4149"/>
                      <a:pt x="4557" y="4149"/>
                    </a:cubicBezTo>
                    <a:cubicBezTo>
                      <a:pt x="4557" y="4149"/>
                      <a:pt x="4557" y="4149"/>
                      <a:pt x="4557" y="4149"/>
                    </a:cubicBezTo>
                    <a:cubicBezTo>
                      <a:pt x="4557" y="4149"/>
                      <a:pt x="4368" y="4338"/>
                      <a:pt x="4297" y="4361"/>
                    </a:cubicBezTo>
                    <a:cubicBezTo>
                      <a:pt x="4250" y="4361"/>
                      <a:pt x="3920" y="4173"/>
                      <a:pt x="3566" y="3984"/>
                    </a:cubicBezTo>
                    <a:cubicBezTo>
                      <a:pt x="3213" y="3796"/>
                      <a:pt x="2835" y="3631"/>
                      <a:pt x="2765" y="3655"/>
                    </a:cubicBezTo>
                    <a:cubicBezTo>
                      <a:pt x="2647" y="3678"/>
                      <a:pt x="2411" y="3961"/>
                      <a:pt x="2411" y="4079"/>
                    </a:cubicBezTo>
                    <a:cubicBezTo>
                      <a:pt x="2411" y="4149"/>
                      <a:pt x="2623" y="4479"/>
                      <a:pt x="2859" y="4809"/>
                    </a:cubicBezTo>
                    <a:cubicBezTo>
                      <a:pt x="3095" y="5139"/>
                      <a:pt x="3330" y="5445"/>
                      <a:pt x="3354" y="5492"/>
                    </a:cubicBezTo>
                    <a:cubicBezTo>
                      <a:pt x="3354" y="5586"/>
                      <a:pt x="3189" y="5775"/>
                      <a:pt x="3189" y="5775"/>
                    </a:cubicBezTo>
                    <a:cubicBezTo>
                      <a:pt x="3189" y="5775"/>
                      <a:pt x="3189" y="5775"/>
                      <a:pt x="3189" y="5775"/>
                    </a:cubicBezTo>
                    <a:cubicBezTo>
                      <a:pt x="3189" y="5775"/>
                      <a:pt x="3071" y="6010"/>
                      <a:pt x="3000" y="6034"/>
                    </a:cubicBezTo>
                    <a:cubicBezTo>
                      <a:pt x="2953" y="6034"/>
                      <a:pt x="2576" y="5939"/>
                      <a:pt x="2199" y="5822"/>
                    </a:cubicBezTo>
                    <a:cubicBezTo>
                      <a:pt x="1798" y="5727"/>
                      <a:pt x="1397" y="5657"/>
                      <a:pt x="1350" y="5680"/>
                    </a:cubicBezTo>
                    <a:cubicBezTo>
                      <a:pt x="1208" y="5751"/>
                      <a:pt x="1067" y="6081"/>
                      <a:pt x="1090" y="6199"/>
                    </a:cubicBezTo>
                    <a:cubicBezTo>
                      <a:pt x="1090" y="6246"/>
                      <a:pt x="1397" y="6552"/>
                      <a:pt x="1680" y="6811"/>
                    </a:cubicBezTo>
                    <a:cubicBezTo>
                      <a:pt x="1986" y="7070"/>
                      <a:pt x="2293" y="7306"/>
                      <a:pt x="2316" y="7353"/>
                    </a:cubicBezTo>
                    <a:cubicBezTo>
                      <a:pt x="2364" y="7447"/>
                      <a:pt x="2246" y="7659"/>
                      <a:pt x="2246" y="7659"/>
                    </a:cubicBezTo>
                    <a:cubicBezTo>
                      <a:pt x="2246" y="7659"/>
                      <a:pt x="2246" y="7659"/>
                      <a:pt x="2246" y="7659"/>
                    </a:cubicBezTo>
                    <a:cubicBezTo>
                      <a:pt x="2222" y="7659"/>
                      <a:pt x="2175" y="7918"/>
                      <a:pt x="2104" y="7965"/>
                    </a:cubicBezTo>
                    <a:cubicBezTo>
                      <a:pt x="2081" y="7989"/>
                      <a:pt x="1680" y="7965"/>
                      <a:pt x="1279" y="7942"/>
                    </a:cubicBezTo>
                    <a:cubicBezTo>
                      <a:pt x="878" y="7942"/>
                      <a:pt x="477" y="7965"/>
                      <a:pt x="430" y="8012"/>
                    </a:cubicBezTo>
                    <a:cubicBezTo>
                      <a:pt x="312" y="8083"/>
                      <a:pt x="241" y="8436"/>
                      <a:pt x="289" y="8554"/>
                    </a:cubicBezTo>
                    <a:cubicBezTo>
                      <a:pt x="312" y="8625"/>
                      <a:pt x="666" y="8837"/>
                      <a:pt x="1020" y="9002"/>
                    </a:cubicBezTo>
                    <a:cubicBezTo>
                      <a:pt x="1373" y="9190"/>
                      <a:pt x="1727" y="9355"/>
                      <a:pt x="1774" y="9402"/>
                    </a:cubicBezTo>
                    <a:cubicBezTo>
                      <a:pt x="1821" y="9473"/>
                      <a:pt x="1751" y="9708"/>
                      <a:pt x="1751" y="9708"/>
                    </a:cubicBezTo>
                    <a:cubicBezTo>
                      <a:pt x="1751" y="9732"/>
                      <a:pt x="1751" y="9732"/>
                      <a:pt x="1751" y="9732"/>
                    </a:cubicBezTo>
                    <a:cubicBezTo>
                      <a:pt x="1751" y="9732"/>
                      <a:pt x="1751" y="9967"/>
                      <a:pt x="1680" y="10038"/>
                    </a:cubicBezTo>
                    <a:cubicBezTo>
                      <a:pt x="1656" y="10062"/>
                      <a:pt x="1279" y="10132"/>
                      <a:pt x="878" y="10226"/>
                    </a:cubicBezTo>
                    <a:cubicBezTo>
                      <a:pt x="501" y="10321"/>
                      <a:pt x="100" y="10415"/>
                      <a:pt x="53" y="10462"/>
                    </a:cubicBezTo>
                    <a:cubicBezTo>
                      <a:pt x="-18" y="10580"/>
                      <a:pt x="-18" y="10933"/>
                      <a:pt x="53" y="11051"/>
                    </a:cubicBezTo>
                    <a:cubicBezTo>
                      <a:pt x="100" y="11098"/>
                      <a:pt x="477" y="11216"/>
                      <a:pt x="878" y="11310"/>
                    </a:cubicBezTo>
                    <a:cubicBezTo>
                      <a:pt x="1255" y="11404"/>
                      <a:pt x="1656" y="11498"/>
                      <a:pt x="1680" y="11522"/>
                    </a:cubicBezTo>
                    <a:cubicBezTo>
                      <a:pt x="1751" y="11569"/>
                      <a:pt x="1751" y="11828"/>
                      <a:pt x="1751" y="11828"/>
                    </a:cubicBezTo>
                    <a:cubicBezTo>
                      <a:pt x="1751" y="11828"/>
                      <a:pt x="1751" y="11828"/>
                      <a:pt x="1751" y="11828"/>
                    </a:cubicBezTo>
                    <a:cubicBezTo>
                      <a:pt x="1751" y="11828"/>
                      <a:pt x="1798" y="12087"/>
                      <a:pt x="1774" y="12158"/>
                    </a:cubicBezTo>
                    <a:cubicBezTo>
                      <a:pt x="1751" y="12205"/>
                      <a:pt x="1373" y="12346"/>
                      <a:pt x="1020" y="12535"/>
                    </a:cubicBezTo>
                    <a:cubicBezTo>
                      <a:pt x="666" y="12700"/>
                      <a:pt x="312" y="12888"/>
                      <a:pt x="289" y="12959"/>
                    </a:cubicBezTo>
                    <a:cubicBezTo>
                      <a:pt x="218" y="13077"/>
                      <a:pt x="312" y="13430"/>
                      <a:pt x="406" y="13501"/>
                    </a:cubicBezTo>
                    <a:cubicBezTo>
                      <a:pt x="454" y="13548"/>
                      <a:pt x="854" y="13571"/>
                      <a:pt x="1255" y="13595"/>
                    </a:cubicBezTo>
                    <a:cubicBezTo>
                      <a:pt x="1656" y="13595"/>
                      <a:pt x="2057" y="13571"/>
                      <a:pt x="2104" y="13595"/>
                    </a:cubicBezTo>
                    <a:cubicBezTo>
                      <a:pt x="2175" y="13642"/>
                      <a:pt x="2246" y="13901"/>
                      <a:pt x="2246" y="13901"/>
                    </a:cubicBezTo>
                    <a:cubicBezTo>
                      <a:pt x="2246" y="13901"/>
                      <a:pt x="2246" y="13901"/>
                      <a:pt x="2246" y="13901"/>
                    </a:cubicBezTo>
                    <a:cubicBezTo>
                      <a:pt x="2246" y="13901"/>
                      <a:pt x="2340" y="14137"/>
                      <a:pt x="2316" y="14207"/>
                    </a:cubicBezTo>
                    <a:cubicBezTo>
                      <a:pt x="2316" y="14254"/>
                      <a:pt x="2010" y="14466"/>
                      <a:pt x="1680" y="14725"/>
                    </a:cubicBezTo>
                    <a:cubicBezTo>
                      <a:pt x="1373" y="14985"/>
                      <a:pt x="1090" y="15267"/>
                      <a:pt x="1067" y="15314"/>
                    </a:cubicBezTo>
                    <a:cubicBezTo>
                      <a:pt x="1043" y="15456"/>
                      <a:pt x="1208" y="15785"/>
                      <a:pt x="1326" y="15833"/>
                    </a:cubicBezTo>
                    <a:cubicBezTo>
                      <a:pt x="1373" y="15856"/>
                      <a:pt x="1774" y="15809"/>
                      <a:pt x="2175" y="15715"/>
                    </a:cubicBezTo>
                    <a:cubicBezTo>
                      <a:pt x="2576" y="15621"/>
                      <a:pt x="2953" y="15526"/>
                      <a:pt x="3000" y="15526"/>
                    </a:cubicBezTo>
                    <a:cubicBezTo>
                      <a:pt x="3071" y="15550"/>
                      <a:pt x="3189" y="15785"/>
                      <a:pt x="3189" y="15785"/>
                    </a:cubicBezTo>
                    <a:cubicBezTo>
                      <a:pt x="3189" y="15785"/>
                      <a:pt x="3189" y="15785"/>
                      <a:pt x="3189" y="15785"/>
                    </a:cubicBezTo>
                    <a:cubicBezTo>
                      <a:pt x="3189" y="15785"/>
                      <a:pt x="3354" y="15997"/>
                      <a:pt x="3354" y="16068"/>
                    </a:cubicBezTo>
                    <a:cubicBezTo>
                      <a:pt x="3354" y="16115"/>
                      <a:pt x="3095" y="16398"/>
                      <a:pt x="2859" y="16728"/>
                    </a:cubicBezTo>
                    <a:cubicBezTo>
                      <a:pt x="2599" y="17034"/>
                      <a:pt x="2387" y="17387"/>
                      <a:pt x="2387" y="17434"/>
                    </a:cubicBezTo>
                    <a:cubicBezTo>
                      <a:pt x="2387" y="17576"/>
                      <a:pt x="2623" y="17858"/>
                      <a:pt x="2741" y="17882"/>
                    </a:cubicBezTo>
                    <a:cubicBezTo>
                      <a:pt x="2812" y="17905"/>
                      <a:pt x="3189" y="17741"/>
                      <a:pt x="3543" y="17576"/>
                    </a:cubicBezTo>
                    <a:cubicBezTo>
                      <a:pt x="3896" y="17387"/>
                      <a:pt x="4250" y="17199"/>
                      <a:pt x="4297" y="17199"/>
                    </a:cubicBezTo>
                    <a:cubicBezTo>
                      <a:pt x="4392" y="17199"/>
                      <a:pt x="4557" y="17411"/>
                      <a:pt x="4557" y="17411"/>
                    </a:cubicBezTo>
                    <a:cubicBezTo>
                      <a:pt x="4557" y="17411"/>
                      <a:pt x="4557" y="17411"/>
                      <a:pt x="4557" y="17411"/>
                    </a:cubicBezTo>
                    <a:cubicBezTo>
                      <a:pt x="4557" y="17411"/>
                      <a:pt x="4745" y="17576"/>
                      <a:pt x="4769" y="17646"/>
                    </a:cubicBezTo>
                    <a:cubicBezTo>
                      <a:pt x="4769" y="17670"/>
                      <a:pt x="4604" y="18023"/>
                      <a:pt x="4439" y="18400"/>
                    </a:cubicBezTo>
                    <a:cubicBezTo>
                      <a:pt x="4274" y="18753"/>
                      <a:pt x="4132" y="19130"/>
                      <a:pt x="4156" y="19201"/>
                    </a:cubicBezTo>
                    <a:cubicBezTo>
                      <a:pt x="4179" y="19342"/>
                      <a:pt x="4486" y="19554"/>
                      <a:pt x="4604" y="19554"/>
                    </a:cubicBezTo>
                    <a:cubicBezTo>
                      <a:pt x="4675" y="19554"/>
                      <a:pt x="5005" y="19319"/>
                      <a:pt x="5311" y="19060"/>
                    </a:cubicBezTo>
                    <a:cubicBezTo>
                      <a:pt x="5618" y="18801"/>
                      <a:pt x="5924" y="18541"/>
                      <a:pt x="5972" y="18518"/>
                    </a:cubicBezTo>
                    <a:cubicBezTo>
                      <a:pt x="6042" y="18518"/>
                      <a:pt x="6254" y="18659"/>
                      <a:pt x="6254" y="18659"/>
                    </a:cubicBezTo>
                    <a:cubicBezTo>
                      <a:pt x="6254" y="18659"/>
                      <a:pt x="6254" y="18659"/>
                      <a:pt x="6254" y="18659"/>
                    </a:cubicBezTo>
                    <a:cubicBezTo>
                      <a:pt x="6254" y="18659"/>
                      <a:pt x="6490" y="18777"/>
                      <a:pt x="6514" y="18848"/>
                    </a:cubicBezTo>
                    <a:cubicBezTo>
                      <a:pt x="6537" y="18895"/>
                      <a:pt x="6443" y="19272"/>
                      <a:pt x="6372" y="19648"/>
                    </a:cubicBezTo>
                    <a:cubicBezTo>
                      <a:pt x="6302" y="20049"/>
                      <a:pt x="6231" y="20449"/>
                      <a:pt x="6278" y="20520"/>
                    </a:cubicBezTo>
                    <a:cubicBezTo>
                      <a:pt x="6325" y="20638"/>
                      <a:pt x="6679" y="20779"/>
                      <a:pt x="6797" y="20732"/>
                    </a:cubicBezTo>
                    <a:cubicBezTo>
                      <a:pt x="6844" y="20732"/>
                      <a:pt x="7127" y="20426"/>
                      <a:pt x="7363" y="20096"/>
                    </a:cubicBezTo>
                    <a:cubicBezTo>
                      <a:pt x="7622" y="19790"/>
                      <a:pt x="7834" y="19460"/>
                      <a:pt x="7882" y="19436"/>
                    </a:cubicBezTo>
                    <a:cubicBezTo>
                      <a:pt x="7952" y="19389"/>
                      <a:pt x="8188" y="19507"/>
                      <a:pt x="8188" y="19507"/>
                    </a:cubicBezTo>
                    <a:cubicBezTo>
                      <a:pt x="8188" y="19507"/>
                      <a:pt x="8188" y="19507"/>
                      <a:pt x="8188" y="19507"/>
                    </a:cubicBezTo>
                    <a:cubicBezTo>
                      <a:pt x="8188" y="19507"/>
                      <a:pt x="8448" y="19554"/>
                      <a:pt x="8495" y="19625"/>
                    </a:cubicBezTo>
                    <a:cubicBezTo>
                      <a:pt x="8518" y="19648"/>
                      <a:pt x="8518" y="20049"/>
                      <a:pt x="8542" y="20449"/>
                    </a:cubicBezTo>
                    <a:cubicBezTo>
                      <a:pt x="8565" y="20850"/>
                      <a:pt x="8589" y="21250"/>
                      <a:pt x="8636" y="21297"/>
                    </a:cubicBezTo>
                    <a:cubicBezTo>
                      <a:pt x="8730" y="21392"/>
                      <a:pt x="9084" y="21462"/>
                      <a:pt x="9202" y="21392"/>
                    </a:cubicBezTo>
                    <a:cubicBezTo>
                      <a:pt x="9249" y="21368"/>
                      <a:pt x="9438" y="21015"/>
                      <a:pt x="9603" y="20638"/>
                    </a:cubicBezTo>
                    <a:cubicBezTo>
                      <a:pt x="9768" y="20284"/>
                      <a:pt x="9933" y="19908"/>
                      <a:pt x="9957" y="19884"/>
                    </a:cubicBezTo>
                    <a:cubicBezTo>
                      <a:pt x="10027" y="19813"/>
                      <a:pt x="10263" y="19860"/>
                      <a:pt x="10263" y="19860"/>
                    </a:cubicBezTo>
                    <a:cubicBezTo>
                      <a:pt x="10287" y="19884"/>
                      <a:pt x="10287" y="19884"/>
                      <a:pt x="10287" y="19884"/>
                    </a:cubicBezTo>
                    <a:cubicBezTo>
                      <a:pt x="10287" y="19884"/>
                      <a:pt x="10546" y="19860"/>
                      <a:pt x="10593" y="19908"/>
                    </a:cubicBezTo>
                    <a:cubicBezTo>
                      <a:pt x="10617" y="19931"/>
                      <a:pt x="10711" y="20332"/>
                      <a:pt x="10829" y="20708"/>
                    </a:cubicBezTo>
                    <a:cubicBezTo>
                      <a:pt x="10947" y="21085"/>
                      <a:pt x="11065" y="21462"/>
                      <a:pt x="11136" y="21509"/>
                    </a:cubicBezTo>
                    <a:cubicBezTo>
                      <a:pt x="11230" y="21580"/>
                      <a:pt x="11607" y="21556"/>
                      <a:pt x="11702" y="21486"/>
                    </a:cubicBezTo>
                    <a:cubicBezTo>
                      <a:pt x="11749" y="21439"/>
                      <a:pt x="11843" y="21038"/>
                      <a:pt x="11914" y="20661"/>
                    </a:cubicBezTo>
                    <a:cubicBezTo>
                      <a:pt x="12008" y="20261"/>
                      <a:pt x="12055" y="19860"/>
                      <a:pt x="12079" y="19837"/>
                    </a:cubicBezTo>
                    <a:cubicBezTo>
                      <a:pt x="12126" y="19766"/>
                      <a:pt x="12385" y="19743"/>
                      <a:pt x="12385" y="19743"/>
                    </a:cubicBezTo>
                    <a:cubicBezTo>
                      <a:pt x="12385" y="19743"/>
                      <a:pt x="12385" y="19743"/>
                      <a:pt x="12385" y="19743"/>
                    </a:cubicBezTo>
                    <a:cubicBezTo>
                      <a:pt x="12385" y="19743"/>
                      <a:pt x="12645" y="19696"/>
                      <a:pt x="12716" y="19719"/>
                    </a:cubicBezTo>
                    <a:cubicBezTo>
                      <a:pt x="12739" y="19743"/>
                      <a:pt x="12928" y="20096"/>
                      <a:pt x="13116" y="20426"/>
                    </a:cubicBezTo>
                    <a:cubicBezTo>
                      <a:pt x="13305" y="20779"/>
                      <a:pt x="13541" y="21132"/>
                      <a:pt x="13588" y="21156"/>
                    </a:cubicBezTo>
                    <a:cubicBezTo>
                      <a:pt x="13730" y="21203"/>
                      <a:pt x="14060" y="21085"/>
                      <a:pt x="14154" y="20991"/>
                    </a:cubicBezTo>
                    <a:cubicBezTo>
                      <a:pt x="14178" y="20944"/>
                      <a:pt x="14178" y="20544"/>
                      <a:pt x="14178" y="20120"/>
                    </a:cubicBezTo>
                    <a:cubicBezTo>
                      <a:pt x="14154" y="19719"/>
                      <a:pt x="14130" y="19342"/>
                      <a:pt x="14130" y="19295"/>
                    </a:cubicBezTo>
                    <a:cubicBezTo>
                      <a:pt x="14178" y="19201"/>
                      <a:pt x="14413" y="19154"/>
                      <a:pt x="14413" y="19154"/>
                    </a:cubicBezTo>
                    <a:cubicBezTo>
                      <a:pt x="14413" y="19154"/>
                      <a:pt x="14413" y="19154"/>
                      <a:pt x="14413" y="19154"/>
                    </a:cubicBezTo>
                    <a:cubicBezTo>
                      <a:pt x="14413" y="19154"/>
                      <a:pt x="14649" y="19012"/>
                      <a:pt x="14720" y="19036"/>
                    </a:cubicBezTo>
                    <a:cubicBezTo>
                      <a:pt x="14767" y="19036"/>
                      <a:pt x="15027" y="19342"/>
                      <a:pt x="15286" y="19648"/>
                    </a:cubicBezTo>
                    <a:cubicBezTo>
                      <a:pt x="15569" y="19931"/>
                      <a:pt x="15852" y="20214"/>
                      <a:pt x="15923" y="20237"/>
                    </a:cubicBezTo>
                    <a:cubicBezTo>
                      <a:pt x="16041" y="20237"/>
                      <a:pt x="16371" y="20049"/>
                      <a:pt x="16418" y="19931"/>
                    </a:cubicBezTo>
                    <a:cubicBezTo>
                      <a:pt x="16441" y="19884"/>
                      <a:pt x="16347" y="19484"/>
                      <a:pt x="16229" y="19107"/>
                    </a:cubicBezTo>
                    <a:cubicBezTo>
                      <a:pt x="16135" y="18706"/>
                      <a:pt x="15993" y="18329"/>
                      <a:pt x="16017" y="18306"/>
                    </a:cubicBezTo>
                    <a:cubicBezTo>
                      <a:pt x="16017" y="18212"/>
                      <a:pt x="16253" y="18094"/>
                      <a:pt x="16253" y="18094"/>
                    </a:cubicBezTo>
                    <a:cubicBezTo>
                      <a:pt x="16253" y="18094"/>
                      <a:pt x="16253" y="18094"/>
                      <a:pt x="16253" y="18094"/>
                    </a:cubicBezTo>
                    <a:cubicBezTo>
                      <a:pt x="16253" y="18094"/>
                      <a:pt x="16441" y="17905"/>
                      <a:pt x="16536" y="17905"/>
                    </a:cubicBezTo>
                    <a:cubicBezTo>
                      <a:pt x="16559" y="17905"/>
                      <a:pt x="16889" y="18141"/>
                      <a:pt x="17220" y="18377"/>
                    </a:cubicBezTo>
                    <a:cubicBezTo>
                      <a:pt x="17550" y="18589"/>
                      <a:pt x="17880" y="18801"/>
                      <a:pt x="17951" y="18801"/>
                    </a:cubicBezTo>
                    <a:cubicBezTo>
                      <a:pt x="18092" y="18777"/>
                      <a:pt x="18351" y="18518"/>
                      <a:pt x="18375" y="18400"/>
                    </a:cubicBezTo>
                    <a:cubicBezTo>
                      <a:pt x="18375" y="18353"/>
                      <a:pt x="18210" y="17976"/>
                      <a:pt x="18021" y="17623"/>
                    </a:cubicBezTo>
                    <a:cubicBezTo>
                      <a:pt x="17809" y="17269"/>
                      <a:pt x="17620" y="16940"/>
                      <a:pt x="17597" y="16893"/>
                    </a:cubicBezTo>
                    <a:cubicBezTo>
                      <a:pt x="17597" y="16798"/>
                      <a:pt x="17785" y="16633"/>
                      <a:pt x="17785" y="16633"/>
                    </a:cubicBezTo>
                    <a:cubicBezTo>
                      <a:pt x="17785" y="16633"/>
                      <a:pt x="17785" y="16633"/>
                      <a:pt x="17785" y="16633"/>
                    </a:cubicBezTo>
                    <a:cubicBezTo>
                      <a:pt x="17785" y="16633"/>
                      <a:pt x="17951" y="16421"/>
                      <a:pt x="18021" y="16398"/>
                    </a:cubicBezTo>
                    <a:cubicBezTo>
                      <a:pt x="18068" y="16398"/>
                      <a:pt x="18422" y="16539"/>
                      <a:pt x="18799" y="16681"/>
                    </a:cubicBezTo>
                    <a:cubicBezTo>
                      <a:pt x="19153" y="16822"/>
                      <a:pt x="19554" y="16963"/>
                      <a:pt x="19625" y="16940"/>
                    </a:cubicBezTo>
                    <a:cubicBezTo>
                      <a:pt x="19743" y="16893"/>
                      <a:pt x="19931" y="16586"/>
                      <a:pt x="19931" y="16445"/>
                    </a:cubicBezTo>
                    <a:cubicBezTo>
                      <a:pt x="19931" y="16398"/>
                      <a:pt x="19672" y="16068"/>
                      <a:pt x="19413" y="15785"/>
                    </a:cubicBezTo>
                    <a:cubicBezTo>
                      <a:pt x="19130" y="15479"/>
                      <a:pt x="18847" y="15197"/>
                      <a:pt x="18847" y="15173"/>
                    </a:cubicBezTo>
                    <a:cubicBezTo>
                      <a:pt x="18823" y="15079"/>
                      <a:pt x="18965" y="14867"/>
                      <a:pt x="18965" y="14867"/>
                    </a:cubicBezTo>
                    <a:cubicBezTo>
                      <a:pt x="18965" y="14867"/>
                      <a:pt x="18965" y="14867"/>
                      <a:pt x="18965" y="14867"/>
                    </a:cubicBezTo>
                    <a:cubicBezTo>
                      <a:pt x="18965" y="14867"/>
                      <a:pt x="19059" y="14631"/>
                      <a:pt x="19130" y="14584"/>
                    </a:cubicBezTo>
                    <a:cubicBezTo>
                      <a:pt x="19153" y="14561"/>
                      <a:pt x="19554" y="14631"/>
                      <a:pt x="19931" y="14678"/>
                    </a:cubicBezTo>
                    <a:cubicBezTo>
                      <a:pt x="20332" y="14749"/>
                      <a:pt x="20733" y="14773"/>
                      <a:pt x="20804" y="14725"/>
                    </a:cubicBezTo>
                    <a:cubicBezTo>
                      <a:pt x="20922" y="14678"/>
                      <a:pt x="21040" y="14325"/>
                      <a:pt x="20992" y="14207"/>
                    </a:cubicBezTo>
                    <a:cubicBezTo>
                      <a:pt x="20992" y="14137"/>
                      <a:pt x="20662" y="13901"/>
                      <a:pt x="20332" y="13665"/>
                    </a:cubicBezTo>
                    <a:cubicBezTo>
                      <a:pt x="20002" y="13430"/>
                      <a:pt x="19648" y="13242"/>
                      <a:pt x="19625" y="13194"/>
                    </a:cubicBezTo>
                    <a:cubicBezTo>
                      <a:pt x="19578" y="13124"/>
                      <a:pt x="19672" y="12888"/>
                      <a:pt x="19672" y="12888"/>
                    </a:cubicBezTo>
                    <a:cubicBezTo>
                      <a:pt x="19672" y="12888"/>
                      <a:pt x="19672" y="12888"/>
                      <a:pt x="19672" y="12888"/>
                    </a:cubicBezTo>
                    <a:cubicBezTo>
                      <a:pt x="19696" y="12888"/>
                      <a:pt x="19719" y="12629"/>
                      <a:pt x="19790" y="12582"/>
                    </a:cubicBezTo>
                    <a:cubicBezTo>
                      <a:pt x="19813" y="12535"/>
                      <a:pt x="20191" y="12535"/>
                      <a:pt x="20592" y="12488"/>
                    </a:cubicBezTo>
                    <a:cubicBezTo>
                      <a:pt x="20992" y="12441"/>
                      <a:pt x="21393" y="12370"/>
                      <a:pt x="21441" y="12323"/>
                    </a:cubicBezTo>
                    <a:cubicBezTo>
                      <a:pt x="21535" y="12229"/>
                      <a:pt x="21582" y="11875"/>
                      <a:pt x="21511" y="11758"/>
                    </a:cubicBezTo>
                    <a:cubicBezTo>
                      <a:pt x="21488" y="11710"/>
                      <a:pt x="21110" y="11546"/>
                      <a:pt x="20733" y="11404"/>
                    </a:cubicBezTo>
                    <a:close/>
                  </a:path>
                </a:pathLst>
              </a:custGeom>
              <a:gradFill flip="none" rotWithShape="1">
                <a:gsLst>
                  <a:gs pos="0">
                    <a:srgbClr val="D9D9D9"/>
                  </a:gs>
                  <a:gs pos="100000">
                    <a:srgbClr val="FFFFFF"/>
                  </a:gs>
                </a:gsLst>
                <a:lin ang="0" scaled="0"/>
              </a:gradFill>
              <a:ln w="12700" cap="flat">
                <a:noFill/>
                <a:miter lim="400000"/>
              </a:ln>
              <a:effectLst/>
            </p:spPr>
            <p:txBody>
              <a:bodyPr wrap="square" lIns="34289" tIns="34289" rIns="34289" bIns="34289" numCol="1" anchor="t">
                <a:noAutofit/>
              </a:bodyPr>
              <a:lstStyle/>
              <a:p>
                <a:endParaRPr sz="1350"/>
              </a:p>
            </p:txBody>
          </p:sp>
          <p:sp>
            <p:nvSpPr>
              <p:cNvPr id="13" name="Shape 375"/>
              <p:cNvSpPr/>
              <p:nvPr/>
            </p:nvSpPr>
            <p:spPr>
              <a:xfrm rot="16200000" flipH="1">
                <a:off x="295399" y="298157"/>
                <a:ext cx="1053595" cy="1054247"/>
              </a:xfrm>
              <a:prstGeom prst="ellipse">
                <a:avLst/>
              </a:prstGeom>
              <a:gradFill flip="none" rotWithShape="1">
                <a:gsLst>
                  <a:gs pos="0">
                    <a:srgbClr val="D9D9D9"/>
                  </a:gs>
                  <a:gs pos="100000">
                    <a:srgbClr val="FFFFFF"/>
                  </a:gs>
                </a:gsLst>
                <a:lin ang="9000000" scaled="0"/>
              </a:gradFill>
              <a:ln w="12700" cap="flat">
                <a:noFill/>
                <a:miter lim="400000"/>
              </a:ln>
              <a:effectLst/>
            </p:spPr>
            <p:txBody>
              <a:bodyPr wrap="square" lIns="34289" tIns="34289" rIns="34289" bIns="34289" numCol="1" anchor="t">
                <a:noAutofit/>
              </a:bodyPr>
              <a:lstStyle/>
              <a:p>
                <a:endParaRPr sz="1350"/>
              </a:p>
            </p:txBody>
          </p:sp>
        </p:grpSp>
        <p:sp>
          <p:nvSpPr>
            <p:cNvPr id="21" name="Shape 382"/>
            <p:cNvSpPr/>
            <p:nvPr/>
          </p:nvSpPr>
          <p:spPr>
            <a:xfrm rot="10800000" flipH="1">
              <a:off x="6142357" y="3713247"/>
              <a:ext cx="2233813" cy="223381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10800"/>
                    <a:pt x="0" y="10800"/>
                    <a:pt x="0" y="10800"/>
                  </a:cubicBezTo>
                  <a:cubicBezTo>
                    <a:pt x="0" y="4844"/>
                    <a:pt x="4844" y="0"/>
                    <a:pt x="10800" y="0"/>
                  </a:cubicBezTo>
                  <a:cubicBezTo>
                    <a:pt x="16756" y="0"/>
                    <a:pt x="21600" y="4844"/>
                    <a:pt x="21600" y="10800"/>
                  </a:cubicBezTo>
                  <a:cubicBezTo>
                    <a:pt x="21600" y="16756"/>
                    <a:pt x="16756" y="21600"/>
                    <a:pt x="10800" y="21600"/>
                  </a:cubicBezTo>
                  <a:lnTo>
                    <a:pt x="0" y="21600"/>
                  </a:lnTo>
                  <a:close/>
                </a:path>
              </a:pathLst>
            </a:custGeom>
            <a:solidFill>
              <a:schemeClr val="accent2"/>
            </a:solidFill>
            <a:ln w="12700" cap="flat">
              <a:noFill/>
              <a:miter lim="400000"/>
            </a:ln>
            <a:effectLst/>
          </p:spPr>
          <p:txBody>
            <a:bodyPr wrap="square" lIns="34289" tIns="34289" rIns="34289" bIns="34289" numCol="1" anchor="t">
              <a:noAutofit/>
            </a:bodyPr>
            <a:lstStyle/>
            <a:p>
              <a:endParaRPr sz="1350"/>
            </a:p>
          </p:txBody>
        </p:sp>
        <p:sp>
          <p:nvSpPr>
            <p:cNvPr id="22" name="Shape 383"/>
            <p:cNvSpPr/>
            <p:nvPr/>
          </p:nvSpPr>
          <p:spPr>
            <a:xfrm rot="10800000" flipH="1">
              <a:off x="6304926" y="3891013"/>
              <a:ext cx="1894679" cy="1897833"/>
            </a:xfrm>
            <a:custGeom>
              <a:avLst/>
              <a:gdLst/>
              <a:ahLst/>
              <a:cxnLst>
                <a:cxn ang="0">
                  <a:pos x="wd2" y="hd2"/>
                </a:cxn>
                <a:cxn ang="5400000">
                  <a:pos x="wd2" y="hd2"/>
                </a:cxn>
                <a:cxn ang="10800000">
                  <a:pos x="wd2" y="hd2"/>
                </a:cxn>
                <a:cxn ang="16200000">
                  <a:pos x="wd2" y="hd2"/>
                </a:cxn>
              </a:cxnLst>
              <a:rect l="0" t="0" r="r" b="b"/>
              <a:pathLst>
                <a:path w="21546" h="21552" extrusionOk="0">
                  <a:moveTo>
                    <a:pt x="20733" y="11404"/>
                  </a:moveTo>
                  <a:cubicBezTo>
                    <a:pt x="20356" y="11263"/>
                    <a:pt x="19979" y="11122"/>
                    <a:pt x="19955" y="11098"/>
                  </a:cubicBezTo>
                  <a:cubicBezTo>
                    <a:pt x="19884" y="11027"/>
                    <a:pt x="19931" y="10792"/>
                    <a:pt x="19931" y="10792"/>
                  </a:cubicBezTo>
                  <a:cubicBezTo>
                    <a:pt x="19931" y="10768"/>
                    <a:pt x="19931" y="10768"/>
                    <a:pt x="19931" y="10768"/>
                  </a:cubicBezTo>
                  <a:cubicBezTo>
                    <a:pt x="19931" y="10768"/>
                    <a:pt x="19908" y="10509"/>
                    <a:pt x="19955" y="10462"/>
                  </a:cubicBezTo>
                  <a:cubicBezTo>
                    <a:pt x="19979" y="10415"/>
                    <a:pt x="20356" y="10321"/>
                    <a:pt x="20733" y="10179"/>
                  </a:cubicBezTo>
                  <a:cubicBezTo>
                    <a:pt x="21110" y="10038"/>
                    <a:pt x="21488" y="9897"/>
                    <a:pt x="21511" y="9826"/>
                  </a:cubicBezTo>
                  <a:cubicBezTo>
                    <a:pt x="21582" y="9732"/>
                    <a:pt x="21535" y="9355"/>
                    <a:pt x="21441" y="9261"/>
                  </a:cubicBezTo>
                  <a:cubicBezTo>
                    <a:pt x="21417" y="9214"/>
                    <a:pt x="21016" y="9143"/>
                    <a:pt x="20615" y="9096"/>
                  </a:cubicBezTo>
                  <a:cubicBezTo>
                    <a:pt x="20214" y="9049"/>
                    <a:pt x="19813" y="9002"/>
                    <a:pt x="19790" y="8978"/>
                  </a:cubicBezTo>
                  <a:cubicBezTo>
                    <a:pt x="19696" y="8931"/>
                    <a:pt x="19672" y="8672"/>
                    <a:pt x="19672" y="8672"/>
                  </a:cubicBezTo>
                  <a:cubicBezTo>
                    <a:pt x="19672" y="8672"/>
                    <a:pt x="19672" y="8672"/>
                    <a:pt x="19672" y="8672"/>
                  </a:cubicBezTo>
                  <a:cubicBezTo>
                    <a:pt x="19672" y="8672"/>
                    <a:pt x="19601" y="8436"/>
                    <a:pt x="19625" y="8366"/>
                  </a:cubicBezTo>
                  <a:cubicBezTo>
                    <a:pt x="19648" y="8318"/>
                    <a:pt x="19979" y="8130"/>
                    <a:pt x="20332" y="7918"/>
                  </a:cubicBezTo>
                  <a:cubicBezTo>
                    <a:pt x="20662" y="7706"/>
                    <a:pt x="20992" y="7447"/>
                    <a:pt x="21016" y="7400"/>
                  </a:cubicBezTo>
                  <a:cubicBezTo>
                    <a:pt x="21063" y="7259"/>
                    <a:pt x="20922" y="6929"/>
                    <a:pt x="20827" y="6858"/>
                  </a:cubicBezTo>
                  <a:cubicBezTo>
                    <a:pt x="20757" y="6811"/>
                    <a:pt x="20356" y="6835"/>
                    <a:pt x="19955" y="6882"/>
                  </a:cubicBezTo>
                  <a:cubicBezTo>
                    <a:pt x="19554" y="6929"/>
                    <a:pt x="19177" y="6976"/>
                    <a:pt x="19130" y="6952"/>
                  </a:cubicBezTo>
                  <a:cubicBezTo>
                    <a:pt x="19035" y="6929"/>
                    <a:pt x="18965" y="6693"/>
                    <a:pt x="18965" y="6693"/>
                  </a:cubicBezTo>
                  <a:cubicBezTo>
                    <a:pt x="18965" y="6693"/>
                    <a:pt x="18965" y="6693"/>
                    <a:pt x="18965" y="6693"/>
                  </a:cubicBezTo>
                  <a:cubicBezTo>
                    <a:pt x="18965" y="6693"/>
                    <a:pt x="18823" y="6458"/>
                    <a:pt x="18823" y="6387"/>
                  </a:cubicBezTo>
                  <a:cubicBezTo>
                    <a:pt x="18847" y="6363"/>
                    <a:pt x="19130" y="6081"/>
                    <a:pt x="19413" y="5798"/>
                  </a:cubicBezTo>
                  <a:cubicBezTo>
                    <a:pt x="19672" y="5515"/>
                    <a:pt x="19955" y="5209"/>
                    <a:pt x="19955" y="5139"/>
                  </a:cubicBezTo>
                  <a:cubicBezTo>
                    <a:pt x="19955" y="4997"/>
                    <a:pt x="19766" y="4691"/>
                    <a:pt x="19648" y="4667"/>
                  </a:cubicBezTo>
                  <a:cubicBezTo>
                    <a:pt x="19578" y="4644"/>
                    <a:pt x="19200" y="4738"/>
                    <a:pt x="18799" y="4879"/>
                  </a:cubicBezTo>
                  <a:cubicBezTo>
                    <a:pt x="18422" y="4997"/>
                    <a:pt x="18068" y="5162"/>
                    <a:pt x="18021" y="5162"/>
                  </a:cubicBezTo>
                  <a:cubicBezTo>
                    <a:pt x="17927" y="5139"/>
                    <a:pt x="17785" y="4927"/>
                    <a:pt x="17785" y="4927"/>
                  </a:cubicBezTo>
                  <a:cubicBezTo>
                    <a:pt x="17785" y="4927"/>
                    <a:pt x="17785" y="4927"/>
                    <a:pt x="17785" y="4927"/>
                  </a:cubicBezTo>
                  <a:cubicBezTo>
                    <a:pt x="17785" y="4927"/>
                    <a:pt x="17620" y="4738"/>
                    <a:pt x="17597" y="4667"/>
                  </a:cubicBezTo>
                  <a:cubicBezTo>
                    <a:pt x="17597" y="4620"/>
                    <a:pt x="17809" y="4291"/>
                    <a:pt x="18021" y="3961"/>
                  </a:cubicBezTo>
                  <a:cubicBezTo>
                    <a:pt x="18234" y="3607"/>
                    <a:pt x="18422" y="3254"/>
                    <a:pt x="18399" y="3183"/>
                  </a:cubicBezTo>
                  <a:cubicBezTo>
                    <a:pt x="18375" y="3042"/>
                    <a:pt x="18116" y="2807"/>
                    <a:pt x="17998" y="2783"/>
                  </a:cubicBezTo>
                  <a:cubicBezTo>
                    <a:pt x="17927" y="2783"/>
                    <a:pt x="17573" y="2971"/>
                    <a:pt x="17243" y="3183"/>
                  </a:cubicBezTo>
                  <a:cubicBezTo>
                    <a:pt x="16889" y="3395"/>
                    <a:pt x="16559" y="3631"/>
                    <a:pt x="16512" y="3631"/>
                  </a:cubicBezTo>
                  <a:cubicBezTo>
                    <a:pt x="16441" y="3655"/>
                    <a:pt x="16253" y="3466"/>
                    <a:pt x="16253" y="3466"/>
                  </a:cubicBezTo>
                  <a:cubicBezTo>
                    <a:pt x="16253" y="3466"/>
                    <a:pt x="16253" y="3466"/>
                    <a:pt x="16253" y="3466"/>
                  </a:cubicBezTo>
                  <a:cubicBezTo>
                    <a:pt x="16253" y="3466"/>
                    <a:pt x="16041" y="3325"/>
                    <a:pt x="16017" y="3254"/>
                  </a:cubicBezTo>
                  <a:cubicBezTo>
                    <a:pt x="15993" y="3231"/>
                    <a:pt x="16135" y="2854"/>
                    <a:pt x="16253" y="2477"/>
                  </a:cubicBezTo>
                  <a:cubicBezTo>
                    <a:pt x="16371" y="2100"/>
                    <a:pt x="16465" y="1700"/>
                    <a:pt x="16441" y="1629"/>
                  </a:cubicBezTo>
                  <a:cubicBezTo>
                    <a:pt x="16394" y="1511"/>
                    <a:pt x="16088" y="1346"/>
                    <a:pt x="15946" y="1346"/>
                  </a:cubicBezTo>
                  <a:cubicBezTo>
                    <a:pt x="15899" y="1346"/>
                    <a:pt x="15592" y="1629"/>
                    <a:pt x="15310" y="1912"/>
                  </a:cubicBezTo>
                  <a:cubicBezTo>
                    <a:pt x="15027" y="2194"/>
                    <a:pt x="14767" y="2500"/>
                    <a:pt x="14720" y="2524"/>
                  </a:cubicBezTo>
                  <a:cubicBezTo>
                    <a:pt x="14649" y="2548"/>
                    <a:pt x="14413" y="2406"/>
                    <a:pt x="14413" y="2406"/>
                  </a:cubicBezTo>
                  <a:cubicBezTo>
                    <a:pt x="14413" y="2406"/>
                    <a:pt x="14413" y="2406"/>
                    <a:pt x="14413" y="2406"/>
                  </a:cubicBezTo>
                  <a:cubicBezTo>
                    <a:pt x="14413" y="2406"/>
                    <a:pt x="14178" y="2336"/>
                    <a:pt x="14130" y="2265"/>
                  </a:cubicBezTo>
                  <a:cubicBezTo>
                    <a:pt x="14107" y="2218"/>
                    <a:pt x="14154" y="1841"/>
                    <a:pt x="14178" y="1440"/>
                  </a:cubicBezTo>
                  <a:cubicBezTo>
                    <a:pt x="14225" y="1040"/>
                    <a:pt x="14225" y="640"/>
                    <a:pt x="14178" y="592"/>
                  </a:cubicBezTo>
                  <a:cubicBezTo>
                    <a:pt x="14107" y="475"/>
                    <a:pt x="13753" y="380"/>
                    <a:pt x="13635" y="428"/>
                  </a:cubicBezTo>
                  <a:cubicBezTo>
                    <a:pt x="13588" y="428"/>
                    <a:pt x="13352" y="781"/>
                    <a:pt x="13140" y="1111"/>
                  </a:cubicBezTo>
                  <a:cubicBezTo>
                    <a:pt x="12928" y="1464"/>
                    <a:pt x="12739" y="1817"/>
                    <a:pt x="12716" y="1841"/>
                  </a:cubicBezTo>
                  <a:cubicBezTo>
                    <a:pt x="12645" y="1888"/>
                    <a:pt x="12385" y="1817"/>
                    <a:pt x="12385" y="1817"/>
                  </a:cubicBezTo>
                  <a:cubicBezTo>
                    <a:pt x="12385" y="1794"/>
                    <a:pt x="12385" y="1794"/>
                    <a:pt x="12385" y="1794"/>
                  </a:cubicBezTo>
                  <a:cubicBezTo>
                    <a:pt x="12385" y="1794"/>
                    <a:pt x="12126" y="1794"/>
                    <a:pt x="12079" y="1723"/>
                  </a:cubicBezTo>
                  <a:cubicBezTo>
                    <a:pt x="12055" y="1700"/>
                    <a:pt x="12008" y="1299"/>
                    <a:pt x="11937" y="922"/>
                  </a:cubicBezTo>
                  <a:cubicBezTo>
                    <a:pt x="11867" y="522"/>
                    <a:pt x="11796" y="121"/>
                    <a:pt x="11749" y="74"/>
                  </a:cubicBezTo>
                  <a:cubicBezTo>
                    <a:pt x="11631" y="-20"/>
                    <a:pt x="11277" y="-20"/>
                    <a:pt x="11159" y="51"/>
                  </a:cubicBezTo>
                  <a:cubicBezTo>
                    <a:pt x="11112" y="74"/>
                    <a:pt x="10971" y="451"/>
                    <a:pt x="10853" y="852"/>
                  </a:cubicBezTo>
                  <a:cubicBezTo>
                    <a:pt x="10735" y="1228"/>
                    <a:pt x="10617" y="1605"/>
                    <a:pt x="10593" y="1652"/>
                  </a:cubicBezTo>
                  <a:cubicBezTo>
                    <a:pt x="10523" y="1700"/>
                    <a:pt x="10287" y="1676"/>
                    <a:pt x="10287" y="1676"/>
                  </a:cubicBezTo>
                  <a:cubicBezTo>
                    <a:pt x="10263" y="1676"/>
                    <a:pt x="10263" y="1676"/>
                    <a:pt x="10263" y="1676"/>
                  </a:cubicBezTo>
                  <a:cubicBezTo>
                    <a:pt x="10263" y="1676"/>
                    <a:pt x="10027" y="1723"/>
                    <a:pt x="9957" y="1676"/>
                  </a:cubicBezTo>
                  <a:cubicBezTo>
                    <a:pt x="9910" y="1652"/>
                    <a:pt x="9792" y="1299"/>
                    <a:pt x="9627" y="922"/>
                  </a:cubicBezTo>
                  <a:cubicBezTo>
                    <a:pt x="9485" y="545"/>
                    <a:pt x="9296" y="192"/>
                    <a:pt x="9249" y="145"/>
                  </a:cubicBezTo>
                  <a:cubicBezTo>
                    <a:pt x="9131" y="98"/>
                    <a:pt x="8778" y="168"/>
                    <a:pt x="8683" y="263"/>
                  </a:cubicBezTo>
                  <a:cubicBezTo>
                    <a:pt x="8636" y="286"/>
                    <a:pt x="8589" y="710"/>
                    <a:pt x="8542" y="1087"/>
                  </a:cubicBezTo>
                  <a:cubicBezTo>
                    <a:pt x="8518" y="1511"/>
                    <a:pt x="8518" y="1888"/>
                    <a:pt x="8495" y="1935"/>
                  </a:cubicBezTo>
                  <a:cubicBezTo>
                    <a:pt x="8448" y="2006"/>
                    <a:pt x="8188" y="2053"/>
                    <a:pt x="8188" y="2053"/>
                  </a:cubicBezTo>
                  <a:cubicBezTo>
                    <a:pt x="8188" y="2053"/>
                    <a:pt x="8188" y="2053"/>
                    <a:pt x="8188" y="2053"/>
                  </a:cubicBezTo>
                  <a:cubicBezTo>
                    <a:pt x="8188" y="2053"/>
                    <a:pt x="7952" y="2147"/>
                    <a:pt x="7882" y="2124"/>
                  </a:cubicBezTo>
                  <a:cubicBezTo>
                    <a:pt x="7834" y="2100"/>
                    <a:pt x="7622" y="1770"/>
                    <a:pt x="7386" y="1464"/>
                  </a:cubicBezTo>
                  <a:cubicBezTo>
                    <a:pt x="7151" y="1134"/>
                    <a:pt x="6891" y="804"/>
                    <a:pt x="6820" y="804"/>
                  </a:cubicBezTo>
                  <a:cubicBezTo>
                    <a:pt x="6703" y="757"/>
                    <a:pt x="6372" y="922"/>
                    <a:pt x="6302" y="1016"/>
                  </a:cubicBezTo>
                  <a:cubicBezTo>
                    <a:pt x="6278" y="1087"/>
                    <a:pt x="6325" y="1488"/>
                    <a:pt x="6372" y="1888"/>
                  </a:cubicBezTo>
                  <a:cubicBezTo>
                    <a:pt x="6443" y="2265"/>
                    <a:pt x="6514" y="2665"/>
                    <a:pt x="6514" y="2712"/>
                  </a:cubicBezTo>
                  <a:cubicBezTo>
                    <a:pt x="6490" y="2783"/>
                    <a:pt x="6254" y="2877"/>
                    <a:pt x="6254" y="2877"/>
                  </a:cubicBezTo>
                  <a:cubicBezTo>
                    <a:pt x="6254" y="2877"/>
                    <a:pt x="6254" y="2877"/>
                    <a:pt x="6254" y="2877"/>
                  </a:cubicBezTo>
                  <a:cubicBezTo>
                    <a:pt x="6254" y="2877"/>
                    <a:pt x="6042" y="3042"/>
                    <a:pt x="5948" y="3019"/>
                  </a:cubicBezTo>
                  <a:cubicBezTo>
                    <a:pt x="5924" y="3019"/>
                    <a:pt x="5641" y="2759"/>
                    <a:pt x="5335" y="2500"/>
                  </a:cubicBezTo>
                  <a:cubicBezTo>
                    <a:pt x="5028" y="2241"/>
                    <a:pt x="4698" y="1982"/>
                    <a:pt x="4627" y="1982"/>
                  </a:cubicBezTo>
                  <a:cubicBezTo>
                    <a:pt x="4510" y="1982"/>
                    <a:pt x="4203" y="2218"/>
                    <a:pt x="4179" y="2336"/>
                  </a:cubicBezTo>
                  <a:cubicBezTo>
                    <a:pt x="4156" y="2383"/>
                    <a:pt x="4297" y="2759"/>
                    <a:pt x="4439" y="3136"/>
                  </a:cubicBezTo>
                  <a:cubicBezTo>
                    <a:pt x="4604" y="3513"/>
                    <a:pt x="4769" y="3867"/>
                    <a:pt x="4769" y="3914"/>
                  </a:cubicBezTo>
                  <a:cubicBezTo>
                    <a:pt x="4769" y="4008"/>
                    <a:pt x="4557" y="4149"/>
                    <a:pt x="4557" y="4149"/>
                  </a:cubicBezTo>
                  <a:cubicBezTo>
                    <a:pt x="4557" y="4149"/>
                    <a:pt x="4557" y="4149"/>
                    <a:pt x="4557" y="4149"/>
                  </a:cubicBezTo>
                  <a:cubicBezTo>
                    <a:pt x="4557" y="4149"/>
                    <a:pt x="4368" y="4338"/>
                    <a:pt x="4297" y="4361"/>
                  </a:cubicBezTo>
                  <a:cubicBezTo>
                    <a:pt x="4250" y="4361"/>
                    <a:pt x="3920" y="4173"/>
                    <a:pt x="3566" y="3984"/>
                  </a:cubicBezTo>
                  <a:cubicBezTo>
                    <a:pt x="3213" y="3796"/>
                    <a:pt x="2835" y="3631"/>
                    <a:pt x="2765" y="3655"/>
                  </a:cubicBezTo>
                  <a:cubicBezTo>
                    <a:pt x="2647" y="3678"/>
                    <a:pt x="2411" y="3961"/>
                    <a:pt x="2411" y="4079"/>
                  </a:cubicBezTo>
                  <a:cubicBezTo>
                    <a:pt x="2411" y="4149"/>
                    <a:pt x="2623" y="4479"/>
                    <a:pt x="2859" y="4809"/>
                  </a:cubicBezTo>
                  <a:cubicBezTo>
                    <a:pt x="3095" y="5139"/>
                    <a:pt x="3330" y="5445"/>
                    <a:pt x="3354" y="5492"/>
                  </a:cubicBezTo>
                  <a:cubicBezTo>
                    <a:pt x="3354" y="5586"/>
                    <a:pt x="3189" y="5775"/>
                    <a:pt x="3189" y="5775"/>
                  </a:cubicBezTo>
                  <a:cubicBezTo>
                    <a:pt x="3189" y="5775"/>
                    <a:pt x="3189" y="5775"/>
                    <a:pt x="3189" y="5775"/>
                  </a:cubicBezTo>
                  <a:cubicBezTo>
                    <a:pt x="3189" y="5775"/>
                    <a:pt x="3071" y="6010"/>
                    <a:pt x="3000" y="6034"/>
                  </a:cubicBezTo>
                  <a:cubicBezTo>
                    <a:pt x="2953" y="6034"/>
                    <a:pt x="2576" y="5939"/>
                    <a:pt x="2199" y="5822"/>
                  </a:cubicBezTo>
                  <a:cubicBezTo>
                    <a:pt x="1798" y="5727"/>
                    <a:pt x="1397" y="5657"/>
                    <a:pt x="1350" y="5680"/>
                  </a:cubicBezTo>
                  <a:cubicBezTo>
                    <a:pt x="1208" y="5751"/>
                    <a:pt x="1067" y="6081"/>
                    <a:pt x="1090" y="6199"/>
                  </a:cubicBezTo>
                  <a:cubicBezTo>
                    <a:pt x="1090" y="6246"/>
                    <a:pt x="1397" y="6552"/>
                    <a:pt x="1680" y="6811"/>
                  </a:cubicBezTo>
                  <a:cubicBezTo>
                    <a:pt x="1986" y="7070"/>
                    <a:pt x="2293" y="7306"/>
                    <a:pt x="2316" y="7353"/>
                  </a:cubicBezTo>
                  <a:cubicBezTo>
                    <a:pt x="2364" y="7447"/>
                    <a:pt x="2246" y="7659"/>
                    <a:pt x="2246" y="7659"/>
                  </a:cubicBezTo>
                  <a:cubicBezTo>
                    <a:pt x="2246" y="7659"/>
                    <a:pt x="2246" y="7659"/>
                    <a:pt x="2246" y="7659"/>
                  </a:cubicBezTo>
                  <a:cubicBezTo>
                    <a:pt x="2222" y="7659"/>
                    <a:pt x="2175" y="7918"/>
                    <a:pt x="2104" y="7965"/>
                  </a:cubicBezTo>
                  <a:cubicBezTo>
                    <a:pt x="2081" y="7989"/>
                    <a:pt x="1680" y="7965"/>
                    <a:pt x="1279" y="7942"/>
                  </a:cubicBezTo>
                  <a:cubicBezTo>
                    <a:pt x="878" y="7942"/>
                    <a:pt x="477" y="7965"/>
                    <a:pt x="430" y="8012"/>
                  </a:cubicBezTo>
                  <a:cubicBezTo>
                    <a:pt x="312" y="8083"/>
                    <a:pt x="241" y="8436"/>
                    <a:pt x="289" y="8554"/>
                  </a:cubicBezTo>
                  <a:cubicBezTo>
                    <a:pt x="312" y="8625"/>
                    <a:pt x="666" y="8837"/>
                    <a:pt x="1020" y="9002"/>
                  </a:cubicBezTo>
                  <a:cubicBezTo>
                    <a:pt x="1373" y="9190"/>
                    <a:pt x="1727" y="9355"/>
                    <a:pt x="1774" y="9402"/>
                  </a:cubicBezTo>
                  <a:cubicBezTo>
                    <a:pt x="1821" y="9473"/>
                    <a:pt x="1751" y="9708"/>
                    <a:pt x="1751" y="9708"/>
                  </a:cubicBezTo>
                  <a:cubicBezTo>
                    <a:pt x="1751" y="9732"/>
                    <a:pt x="1751" y="9732"/>
                    <a:pt x="1751" y="9732"/>
                  </a:cubicBezTo>
                  <a:cubicBezTo>
                    <a:pt x="1751" y="9732"/>
                    <a:pt x="1751" y="9967"/>
                    <a:pt x="1680" y="10038"/>
                  </a:cubicBezTo>
                  <a:cubicBezTo>
                    <a:pt x="1656" y="10062"/>
                    <a:pt x="1279" y="10132"/>
                    <a:pt x="878" y="10226"/>
                  </a:cubicBezTo>
                  <a:cubicBezTo>
                    <a:pt x="501" y="10321"/>
                    <a:pt x="100" y="10415"/>
                    <a:pt x="53" y="10462"/>
                  </a:cubicBezTo>
                  <a:cubicBezTo>
                    <a:pt x="-18" y="10580"/>
                    <a:pt x="-18" y="10933"/>
                    <a:pt x="53" y="11051"/>
                  </a:cubicBezTo>
                  <a:cubicBezTo>
                    <a:pt x="100" y="11098"/>
                    <a:pt x="477" y="11216"/>
                    <a:pt x="878" y="11310"/>
                  </a:cubicBezTo>
                  <a:cubicBezTo>
                    <a:pt x="1255" y="11404"/>
                    <a:pt x="1656" y="11498"/>
                    <a:pt x="1680" y="11522"/>
                  </a:cubicBezTo>
                  <a:cubicBezTo>
                    <a:pt x="1751" y="11569"/>
                    <a:pt x="1751" y="11828"/>
                    <a:pt x="1751" y="11828"/>
                  </a:cubicBezTo>
                  <a:cubicBezTo>
                    <a:pt x="1751" y="11828"/>
                    <a:pt x="1751" y="11828"/>
                    <a:pt x="1751" y="11828"/>
                  </a:cubicBezTo>
                  <a:cubicBezTo>
                    <a:pt x="1751" y="11828"/>
                    <a:pt x="1798" y="12087"/>
                    <a:pt x="1774" y="12158"/>
                  </a:cubicBezTo>
                  <a:cubicBezTo>
                    <a:pt x="1751" y="12205"/>
                    <a:pt x="1373" y="12346"/>
                    <a:pt x="1020" y="12535"/>
                  </a:cubicBezTo>
                  <a:cubicBezTo>
                    <a:pt x="666" y="12700"/>
                    <a:pt x="312" y="12888"/>
                    <a:pt x="289" y="12959"/>
                  </a:cubicBezTo>
                  <a:cubicBezTo>
                    <a:pt x="218" y="13077"/>
                    <a:pt x="312" y="13430"/>
                    <a:pt x="406" y="13501"/>
                  </a:cubicBezTo>
                  <a:cubicBezTo>
                    <a:pt x="454" y="13548"/>
                    <a:pt x="854" y="13571"/>
                    <a:pt x="1255" y="13595"/>
                  </a:cubicBezTo>
                  <a:cubicBezTo>
                    <a:pt x="1656" y="13595"/>
                    <a:pt x="2057" y="13571"/>
                    <a:pt x="2104" y="13595"/>
                  </a:cubicBezTo>
                  <a:cubicBezTo>
                    <a:pt x="2175" y="13642"/>
                    <a:pt x="2246" y="13901"/>
                    <a:pt x="2246" y="13901"/>
                  </a:cubicBezTo>
                  <a:cubicBezTo>
                    <a:pt x="2246" y="13901"/>
                    <a:pt x="2246" y="13901"/>
                    <a:pt x="2246" y="13901"/>
                  </a:cubicBezTo>
                  <a:cubicBezTo>
                    <a:pt x="2246" y="13901"/>
                    <a:pt x="2340" y="14137"/>
                    <a:pt x="2316" y="14207"/>
                  </a:cubicBezTo>
                  <a:cubicBezTo>
                    <a:pt x="2316" y="14254"/>
                    <a:pt x="2010" y="14466"/>
                    <a:pt x="1680" y="14725"/>
                  </a:cubicBezTo>
                  <a:cubicBezTo>
                    <a:pt x="1373" y="14985"/>
                    <a:pt x="1090" y="15267"/>
                    <a:pt x="1067" y="15314"/>
                  </a:cubicBezTo>
                  <a:cubicBezTo>
                    <a:pt x="1043" y="15456"/>
                    <a:pt x="1208" y="15785"/>
                    <a:pt x="1326" y="15833"/>
                  </a:cubicBezTo>
                  <a:cubicBezTo>
                    <a:pt x="1373" y="15856"/>
                    <a:pt x="1774" y="15809"/>
                    <a:pt x="2175" y="15715"/>
                  </a:cubicBezTo>
                  <a:cubicBezTo>
                    <a:pt x="2576" y="15621"/>
                    <a:pt x="2953" y="15526"/>
                    <a:pt x="3000" y="15526"/>
                  </a:cubicBezTo>
                  <a:cubicBezTo>
                    <a:pt x="3071" y="15550"/>
                    <a:pt x="3189" y="15785"/>
                    <a:pt x="3189" y="15785"/>
                  </a:cubicBezTo>
                  <a:cubicBezTo>
                    <a:pt x="3189" y="15785"/>
                    <a:pt x="3189" y="15785"/>
                    <a:pt x="3189" y="15785"/>
                  </a:cubicBezTo>
                  <a:cubicBezTo>
                    <a:pt x="3189" y="15785"/>
                    <a:pt x="3354" y="15997"/>
                    <a:pt x="3354" y="16068"/>
                  </a:cubicBezTo>
                  <a:cubicBezTo>
                    <a:pt x="3354" y="16115"/>
                    <a:pt x="3095" y="16398"/>
                    <a:pt x="2859" y="16728"/>
                  </a:cubicBezTo>
                  <a:cubicBezTo>
                    <a:pt x="2599" y="17034"/>
                    <a:pt x="2387" y="17387"/>
                    <a:pt x="2387" y="17434"/>
                  </a:cubicBezTo>
                  <a:cubicBezTo>
                    <a:pt x="2387" y="17576"/>
                    <a:pt x="2623" y="17858"/>
                    <a:pt x="2741" y="17882"/>
                  </a:cubicBezTo>
                  <a:cubicBezTo>
                    <a:pt x="2812" y="17905"/>
                    <a:pt x="3189" y="17741"/>
                    <a:pt x="3543" y="17576"/>
                  </a:cubicBezTo>
                  <a:cubicBezTo>
                    <a:pt x="3896" y="17387"/>
                    <a:pt x="4250" y="17199"/>
                    <a:pt x="4297" y="17199"/>
                  </a:cubicBezTo>
                  <a:cubicBezTo>
                    <a:pt x="4392" y="17199"/>
                    <a:pt x="4557" y="17411"/>
                    <a:pt x="4557" y="17411"/>
                  </a:cubicBezTo>
                  <a:cubicBezTo>
                    <a:pt x="4557" y="17411"/>
                    <a:pt x="4557" y="17411"/>
                    <a:pt x="4557" y="17411"/>
                  </a:cubicBezTo>
                  <a:cubicBezTo>
                    <a:pt x="4557" y="17411"/>
                    <a:pt x="4745" y="17576"/>
                    <a:pt x="4769" y="17646"/>
                  </a:cubicBezTo>
                  <a:cubicBezTo>
                    <a:pt x="4769" y="17670"/>
                    <a:pt x="4604" y="18023"/>
                    <a:pt x="4439" y="18400"/>
                  </a:cubicBezTo>
                  <a:cubicBezTo>
                    <a:pt x="4274" y="18753"/>
                    <a:pt x="4132" y="19130"/>
                    <a:pt x="4156" y="19201"/>
                  </a:cubicBezTo>
                  <a:cubicBezTo>
                    <a:pt x="4179" y="19342"/>
                    <a:pt x="4486" y="19554"/>
                    <a:pt x="4604" y="19554"/>
                  </a:cubicBezTo>
                  <a:cubicBezTo>
                    <a:pt x="4675" y="19554"/>
                    <a:pt x="5005" y="19319"/>
                    <a:pt x="5311" y="19060"/>
                  </a:cubicBezTo>
                  <a:cubicBezTo>
                    <a:pt x="5618" y="18801"/>
                    <a:pt x="5924" y="18541"/>
                    <a:pt x="5972" y="18518"/>
                  </a:cubicBezTo>
                  <a:cubicBezTo>
                    <a:pt x="6042" y="18518"/>
                    <a:pt x="6254" y="18659"/>
                    <a:pt x="6254" y="18659"/>
                  </a:cubicBezTo>
                  <a:cubicBezTo>
                    <a:pt x="6254" y="18659"/>
                    <a:pt x="6254" y="18659"/>
                    <a:pt x="6254" y="18659"/>
                  </a:cubicBezTo>
                  <a:cubicBezTo>
                    <a:pt x="6254" y="18659"/>
                    <a:pt x="6490" y="18777"/>
                    <a:pt x="6514" y="18848"/>
                  </a:cubicBezTo>
                  <a:cubicBezTo>
                    <a:pt x="6537" y="18895"/>
                    <a:pt x="6443" y="19272"/>
                    <a:pt x="6372" y="19648"/>
                  </a:cubicBezTo>
                  <a:cubicBezTo>
                    <a:pt x="6302" y="20049"/>
                    <a:pt x="6231" y="20449"/>
                    <a:pt x="6278" y="20520"/>
                  </a:cubicBezTo>
                  <a:cubicBezTo>
                    <a:pt x="6325" y="20638"/>
                    <a:pt x="6679" y="20779"/>
                    <a:pt x="6797" y="20732"/>
                  </a:cubicBezTo>
                  <a:cubicBezTo>
                    <a:pt x="6844" y="20732"/>
                    <a:pt x="7127" y="20426"/>
                    <a:pt x="7363" y="20096"/>
                  </a:cubicBezTo>
                  <a:cubicBezTo>
                    <a:pt x="7622" y="19790"/>
                    <a:pt x="7834" y="19460"/>
                    <a:pt x="7882" y="19436"/>
                  </a:cubicBezTo>
                  <a:cubicBezTo>
                    <a:pt x="7952" y="19389"/>
                    <a:pt x="8188" y="19507"/>
                    <a:pt x="8188" y="19507"/>
                  </a:cubicBezTo>
                  <a:cubicBezTo>
                    <a:pt x="8188" y="19507"/>
                    <a:pt x="8188" y="19507"/>
                    <a:pt x="8188" y="19507"/>
                  </a:cubicBezTo>
                  <a:cubicBezTo>
                    <a:pt x="8188" y="19507"/>
                    <a:pt x="8448" y="19554"/>
                    <a:pt x="8495" y="19625"/>
                  </a:cubicBezTo>
                  <a:cubicBezTo>
                    <a:pt x="8518" y="19648"/>
                    <a:pt x="8518" y="20049"/>
                    <a:pt x="8542" y="20449"/>
                  </a:cubicBezTo>
                  <a:cubicBezTo>
                    <a:pt x="8565" y="20850"/>
                    <a:pt x="8589" y="21250"/>
                    <a:pt x="8636" y="21297"/>
                  </a:cubicBezTo>
                  <a:cubicBezTo>
                    <a:pt x="8730" y="21392"/>
                    <a:pt x="9084" y="21462"/>
                    <a:pt x="9202" y="21392"/>
                  </a:cubicBezTo>
                  <a:cubicBezTo>
                    <a:pt x="9249" y="21368"/>
                    <a:pt x="9438" y="21015"/>
                    <a:pt x="9603" y="20638"/>
                  </a:cubicBezTo>
                  <a:cubicBezTo>
                    <a:pt x="9768" y="20284"/>
                    <a:pt x="9933" y="19908"/>
                    <a:pt x="9957" y="19884"/>
                  </a:cubicBezTo>
                  <a:cubicBezTo>
                    <a:pt x="10027" y="19813"/>
                    <a:pt x="10263" y="19860"/>
                    <a:pt x="10263" y="19860"/>
                  </a:cubicBezTo>
                  <a:cubicBezTo>
                    <a:pt x="10287" y="19884"/>
                    <a:pt x="10287" y="19884"/>
                    <a:pt x="10287" y="19884"/>
                  </a:cubicBezTo>
                  <a:cubicBezTo>
                    <a:pt x="10287" y="19884"/>
                    <a:pt x="10546" y="19860"/>
                    <a:pt x="10593" y="19908"/>
                  </a:cubicBezTo>
                  <a:cubicBezTo>
                    <a:pt x="10617" y="19931"/>
                    <a:pt x="10711" y="20332"/>
                    <a:pt x="10829" y="20708"/>
                  </a:cubicBezTo>
                  <a:cubicBezTo>
                    <a:pt x="10947" y="21085"/>
                    <a:pt x="11065" y="21462"/>
                    <a:pt x="11136" y="21509"/>
                  </a:cubicBezTo>
                  <a:cubicBezTo>
                    <a:pt x="11230" y="21580"/>
                    <a:pt x="11607" y="21556"/>
                    <a:pt x="11702" y="21486"/>
                  </a:cubicBezTo>
                  <a:cubicBezTo>
                    <a:pt x="11749" y="21439"/>
                    <a:pt x="11843" y="21038"/>
                    <a:pt x="11914" y="20661"/>
                  </a:cubicBezTo>
                  <a:cubicBezTo>
                    <a:pt x="12008" y="20261"/>
                    <a:pt x="12055" y="19860"/>
                    <a:pt x="12079" y="19837"/>
                  </a:cubicBezTo>
                  <a:cubicBezTo>
                    <a:pt x="12126" y="19766"/>
                    <a:pt x="12385" y="19743"/>
                    <a:pt x="12385" y="19743"/>
                  </a:cubicBezTo>
                  <a:cubicBezTo>
                    <a:pt x="12385" y="19743"/>
                    <a:pt x="12385" y="19743"/>
                    <a:pt x="12385" y="19743"/>
                  </a:cubicBezTo>
                  <a:cubicBezTo>
                    <a:pt x="12385" y="19743"/>
                    <a:pt x="12645" y="19696"/>
                    <a:pt x="12716" y="19719"/>
                  </a:cubicBezTo>
                  <a:cubicBezTo>
                    <a:pt x="12739" y="19743"/>
                    <a:pt x="12928" y="20096"/>
                    <a:pt x="13116" y="20426"/>
                  </a:cubicBezTo>
                  <a:cubicBezTo>
                    <a:pt x="13305" y="20779"/>
                    <a:pt x="13541" y="21132"/>
                    <a:pt x="13588" y="21156"/>
                  </a:cubicBezTo>
                  <a:cubicBezTo>
                    <a:pt x="13730" y="21203"/>
                    <a:pt x="14060" y="21085"/>
                    <a:pt x="14154" y="20991"/>
                  </a:cubicBezTo>
                  <a:cubicBezTo>
                    <a:pt x="14178" y="20944"/>
                    <a:pt x="14178" y="20544"/>
                    <a:pt x="14178" y="20120"/>
                  </a:cubicBezTo>
                  <a:cubicBezTo>
                    <a:pt x="14154" y="19719"/>
                    <a:pt x="14130" y="19342"/>
                    <a:pt x="14130" y="19295"/>
                  </a:cubicBezTo>
                  <a:cubicBezTo>
                    <a:pt x="14178" y="19201"/>
                    <a:pt x="14413" y="19154"/>
                    <a:pt x="14413" y="19154"/>
                  </a:cubicBezTo>
                  <a:cubicBezTo>
                    <a:pt x="14413" y="19154"/>
                    <a:pt x="14413" y="19154"/>
                    <a:pt x="14413" y="19154"/>
                  </a:cubicBezTo>
                  <a:cubicBezTo>
                    <a:pt x="14413" y="19154"/>
                    <a:pt x="14649" y="19012"/>
                    <a:pt x="14720" y="19036"/>
                  </a:cubicBezTo>
                  <a:cubicBezTo>
                    <a:pt x="14767" y="19036"/>
                    <a:pt x="15027" y="19342"/>
                    <a:pt x="15286" y="19648"/>
                  </a:cubicBezTo>
                  <a:cubicBezTo>
                    <a:pt x="15569" y="19931"/>
                    <a:pt x="15852" y="20214"/>
                    <a:pt x="15923" y="20237"/>
                  </a:cubicBezTo>
                  <a:cubicBezTo>
                    <a:pt x="16041" y="20237"/>
                    <a:pt x="16371" y="20049"/>
                    <a:pt x="16418" y="19931"/>
                  </a:cubicBezTo>
                  <a:cubicBezTo>
                    <a:pt x="16441" y="19884"/>
                    <a:pt x="16347" y="19484"/>
                    <a:pt x="16229" y="19107"/>
                  </a:cubicBezTo>
                  <a:cubicBezTo>
                    <a:pt x="16135" y="18706"/>
                    <a:pt x="15993" y="18329"/>
                    <a:pt x="16017" y="18306"/>
                  </a:cubicBezTo>
                  <a:cubicBezTo>
                    <a:pt x="16017" y="18212"/>
                    <a:pt x="16253" y="18094"/>
                    <a:pt x="16253" y="18094"/>
                  </a:cubicBezTo>
                  <a:cubicBezTo>
                    <a:pt x="16253" y="18094"/>
                    <a:pt x="16253" y="18094"/>
                    <a:pt x="16253" y="18094"/>
                  </a:cubicBezTo>
                  <a:cubicBezTo>
                    <a:pt x="16253" y="18094"/>
                    <a:pt x="16441" y="17905"/>
                    <a:pt x="16536" y="17905"/>
                  </a:cubicBezTo>
                  <a:cubicBezTo>
                    <a:pt x="16559" y="17905"/>
                    <a:pt x="16889" y="18141"/>
                    <a:pt x="17220" y="18377"/>
                  </a:cubicBezTo>
                  <a:cubicBezTo>
                    <a:pt x="17550" y="18589"/>
                    <a:pt x="17880" y="18801"/>
                    <a:pt x="17951" y="18801"/>
                  </a:cubicBezTo>
                  <a:cubicBezTo>
                    <a:pt x="18092" y="18777"/>
                    <a:pt x="18351" y="18518"/>
                    <a:pt x="18375" y="18400"/>
                  </a:cubicBezTo>
                  <a:cubicBezTo>
                    <a:pt x="18375" y="18353"/>
                    <a:pt x="18210" y="17976"/>
                    <a:pt x="18021" y="17623"/>
                  </a:cubicBezTo>
                  <a:cubicBezTo>
                    <a:pt x="17809" y="17269"/>
                    <a:pt x="17620" y="16940"/>
                    <a:pt x="17597" y="16893"/>
                  </a:cubicBezTo>
                  <a:cubicBezTo>
                    <a:pt x="17597" y="16798"/>
                    <a:pt x="17785" y="16633"/>
                    <a:pt x="17785" y="16633"/>
                  </a:cubicBezTo>
                  <a:cubicBezTo>
                    <a:pt x="17785" y="16633"/>
                    <a:pt x="17785" y="16633"/>
                    <a:pt x="17785" y="16633"/>
                  </a:cubicBezTo>
                  <a:cubicBezTo>
                    <a:pt x="17785" y="16633"/>
                    <a:pt x="17951" y="16421"/>
                    <a:pt x="18021" y="16398"/>
                  </a:cubicBezTo>
                  <a:cubicBezTo>
                    <a:pt x="18068" y="16398"/>
                    <a:pt x="18422" y="16539"/>
                    <a:pt x="18799" y="16681"/>
                  </a:cubicBezTo>
                  <a:cubicBezTo>
                    <a:pt x="19153" y="16822"/>
                    <a:pt x="19554" y="16963"/>
                    <a:pt x="19625" y="16940"/>
                  </a:cubicBezTo>
                  <a:cubicBezTo>
                    <a:pt x="19743" y="16893"/>
                    <a:pt x="19931" y="16586"/>
                    <a:pt x="19931" y="16445"/>
                  </a:cubicBezTo>
                  <a:cubicBezTo>
                    <a:pt x="19931" y="16398"/>
                    <a:pt x="19672" y="16068"/>
                    <a:pt x="19413" y="15785"/>
                  </a:cubicBezTo>
                  <a:cubicBezTo>
                    <a:pt x="19130" y="15479"/>
                    <a:pt x="18847" y="15197"/>
                    <a:pt x="18847" y="15173"/>
                  </a:cubicBezTo>
                  <a:cubicBezTo>
                    <a:pt x="18823" y="15079"/>
                    <a:pt x="18965" y="14867"/>
                    <a:pt x="18965" y="14867"/>
                  </a:cubicBezTo>
                  <a:cubicBezTo>
                    <a:pt x="18965" y="14867"/>
                    <a:pt x="18965" y="14867"/>
                    <a:pt x="18965" y="14867"/>
                  </a:cubicBezTo>
                  <a:cubicBezTo>
                    <a:pt x="18965" y="14867"/>
                    <a:pt x="19059" y="14631"/>
                    <a:pt x="19130" y="14584"/>
                  </a:cubicBezTo>
                  <a:cubicBezTo>
                    <a:pt x="19153" y="14561"/>
                    <a:pt x="19554" y="14631"/>
                    <a:pt x="19931" y="14678"/>
                  </a:cubicBezTo>
                  <a:cubicBezTo>
                    <a:pt x="20332" y="14749"/>
                    <a:pt x="20733" y="14773"/>
                    <a:pt x="20804" y="14725"/>
                  </a:cubicBezTo>
                  <a:cubicBezTo>
                    <a:pt x="20922" y="14678"/>
                    <a:pt x="21040" y="14325"/>
                    <a:pt x="20992" y="14207"/>
                  </a:cubicBezTo>
                  <a:cubicBezTo>
                    <a:pt x="20992" y="14137"/>
                    <a:pt x="20662" y="13901"/>
                    <a:pt x="20332" y="13665"/>
                  </a:cubicBezTo>
                  <a:cubicBezTo>
                    <a:pt x="20002" y="13430"/>
                    <a:pt x="19648" y="13242"/>
                    <a:pt x="19625" y="13194"/>
                  </a:cubicBezTo>
                  <a:cubicBezTo>
                    <a:pt x="19578" y="13124"/>
                    <a:pt x="19672" y="12888"/>
                    <a:pt x="19672" y="12888"/>
                  </a:cubicBezTo>
                  <a:cubicBezTo>
                    <a:pt x="19672" y="12888"/>
                    <a:pt x="19672" y="12888"/>
                    <a:pt x="19672" y="12888"/>
                  </a:cubicBezTo>
                  <a:cubicBezTo>
                    <a:pt x="19696" y="12888"/>
                    <a:pt x="19719" y="12629"/>
                    <a:pt x="19790" y="12582"/>
                  </a:cubicBezTo>
                  <a:cubicBezTo>
                    <a:pt x="19813" y="12535"/>
                    <a:pt x="20191" y="12535"/>
                    <a:pt x="20592" y="12488"/>
                  </a:cubicBezTo>
                  <a:cubicBezTo>
                    <a:pt x="20992" y="12441"/>
                    <a:pt x="21393" y="12370"/>
                    <a:pt x="21441" y="12323"/>
                  </a:cubicBezTo>
                  <a:cubicBezTo>
                    <a:pt x="21535" y="12229"/>
                    <a:pt x="21582" y="11875"/>
                    <a:pt x="21511" y="11758"/>
                  </a:cubicBezTo>
                  <a:cubicBezTo>
                    <a:pt x="21488" y="11710"/>
                    <a:pt x="21110" y="11546"/>
                    <a:pt x="20733" y="11404"/>
                  </a:cubicBezTo>
                  <a:close/>
                </a:path>
              </a:pathLst>
            </a:custGeom>
            <a:gradFill flip="none" rotWithShape="1">
              <a:gsLst>
                <a:gs pos="0">
                  <a:srgbClr val="D9D9D9"/>
                </a:gs>
                <a:gs pos="100000">
                  <a:srgbClr val="FFFFFF"/>
                </a:gs>
              </a:gsLst>
              <a:lin ang="0" scaled="0"/>
            </a:gradFill>
            <a:ln w="12700" cap="flat">
              <a:noFill/>
              <a:miter lim="400000"/>
            </a:ln>
            <a:effectLst/>
          </p:spPr>
          <p:txBody>
            <a:bodyPr wrap="square" lIns="34289" tIns="34289" rIns="34289" bIns="34289" numCol="1" anchor="t">
              <a:noAutofit/>
            </a:bodyPr>
            <a:lstStyle/>
            <a:p>
              <a:endParaRPr sz="1350"/>
            </a:p>
          </p:txBody>
        </p:sp>
        <p:sp>
          <p:nvSpPr>
            <p:cNvPr id="23" name="Shape 384"/>
            <p:cNvSpPr/>
            <p:nvPr/>
          </p:nvSpPr>
          <p:spPr>
            <a:xfrm rot="10800000" flipH="1">
              <a:off x="6544087" y="4131013"/>
              <a:ext cx="1418032" cy="1418908"/>
            </a:xfrm>
            <a:prstGeom prst="ellipse">
              <a:avLst/>
            </a:prstGeom>
            <a:gradFill flip="none" rotWithShape="1">
              <a:gsLst>
                <a:gs pos="0">
                  <a:srgbClr val="D9D9D9"/>
                </a:gs>
                <a:gs pos="100000">
                  <a:srgbClr val="FFFFFF"/>
                </a:gs>
              </a:gsLst>
              <a:lin ang="9000000" scaled="0"/>
            </a:gradFill>
            <a:ln w="12700" cap="flat">
              <a:noFill/>
              <a:miter lim="400000"/>
            </a:ln>
            <a:effectLst/>
          </p:spPr>
          <p:txBody>
            <a:bodyPr wrap="square" lIns="34289" tIns="34289" rIns="34289" bIns="34289" numCol="1" anchor="t">
              <a:noAutofit/>
            </a:bodyPr>
            <a:lstStyle/>
            <a:p>
              <a:endParaRPr sz="1350"/>
            </a:p>
          </p:txBody>
        </p:sp>
        <p:grpSp>
          <p:nvGrpSpPr>
            <p:cNvPr id="25" name="Group 395"/>
            <p:cNvGrpSpPr/>
            <p:nvPr/>
          </p:nvGrpSpPr>
          <p:grpSpPr>
            <a:xfrm>
              <a:off x="6142358" y="2162338"/>
              <a:ext cx="1485498" cy="1485498"/>
              <a:chOff x="0" y="0"/>
              <a:chExt cx="1485494" cy="1485494"/>
            </a:xfrm>
          </p:grpSpPr>
          <p:sp>
            <p:nvSpPr>
              <p:cNvPr id="30" name="Shape 392"/>
              <p:cNvSpPr/>
              <p:nvPr/>
            </p:nvSpPr>
            <p:spPr>
              <a:xfrm>
                <a:off x="-1" y="-1"/>
                <a:ext cx="1485496" cy="148549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10800"/>
                      <a:pt x="0" y="10800"/>
                      <a:pt x="0" y="10800"/>
                    </a:cubicBezTo>
                    <a:cubicBezTo>
                      <a:pt x="0" y="4844"/>
                      <a:pt x="4844" y="0"/>
                      <a:pt x="10800" y="0"/>
                    </a:cubicBezTo>
                    <a:cubicBezTo>
                      <a:pt x="16756" y="0"/>
                      <a:pt x="21600" y="4844"/>
                      <a:pt x="21600" y="10800"/>
                    </a:cubicBezTo>
                    <a:cubicBezTo>
                      <a:pt x="21600" y="16756"/>
                      <a:pt x="16756" y="21600"/>
                      <a:pt x="10800" y="21600"/>
                    </a:cubicBezTo>
                    <a:lnTo>
                      <a:pt x="0" y="21600"/>
                    </a:lnTo>
                    <a:close/>
                  </a:path>
                </a:pathLst>
              </a:custGeom>
              <a:solidFill>
                <a:schemeClr val="accent4"/>
              </a:solidFill>
              <a:ln w="12700" cap="flat">
                <a:noFill/>
                <a:miter lim="400000"/>
              </a:ln>
              <a:effectLst/>
            </p:spPr>
            <p:txBody>
              <a:bodyPr wrap="square" lIns="34289" tIns="34289" rIns="34289" bIns="34289" numCol="1" anchor="t">
                <a:noAutofit/>
              </a:bodyPr>
              <a:lstStyle/>
              <a:p>
                <a:endParaRPr sz="1350"/>
              </a:p>
            </p:txBody>
          </p:sp>
          <p:sp>
            <p:nvSpPr>
              <p:cNvPr id="31" name="Shape 393"/>
              <p:cNvSpPr/>
              <p:nvPr/>
            </p:nvSpPr>
            <p:spPr>
              <a:xfrm>
                <a:off x="108109" y="105210"/>
                <a:ext cx="1259971" cy="1262069"/>
              </a:xfrm>
              <a:custGeom>
                <a:avLst/>
                <a:gdLst/>
                <a:ahLst/>
                <a:cxnLst>
                  <a:cxn ang="0">
                    <a:pos x="wd2" y="hd2"/>
                  </a:cxn>
                  <a:cxn ang="5400000">
                    <a:pos x="wd2" y="hd2"/>
                  </a:cxn>
                  <a:cxn ang="10800000">
                    <a:pos x="wd2" y="hd2"/>
                  </a:cxn>
                  <a:cxn ang="16200000">
                    <a:pos x="wd2" y="hd2"/>
                  </a:cxn>
                </a:cxnLst>
                <a:rect l="0" t="0" r="r" b="b"/>
                <a:pathLst>
                  <a:path w="21546" h="21552" extrusionOk="0">
                    <a:moveTo>
                      <a:pt x="20733" y="11404"/>
                    </a:moveTo>
                    <a:cubicBezTo>
                      <a:pt x="20356" y="11263"/>
                      <a:pt x="19979" y="11122"/>
                      <a:pt x="19955" y="11098"/>
                    </a:cubicBezTo>
                    <a:cubicBezTo>
                      <a:pt x="19884" y="11027"/>
                      <a:pt x="19931" y="10792"/>
                      <a:pt x="19931" y="10792"/>
                    </a:cubicBezTo>
                    <a:cubicBezTo>
                      <a:pt x="19931" y="10768"/>
                      <a:pt x="19931" y="10768"/>
                      <a:pt x="19931" y="10768"/>
                    </a:cubicBezTo>
                    <a:cubicBezTo>
                      <a:pt x="19931" y="10768"/>
                      <a:pt x="19908" y="10509"/>
                      <a:pt x="19955" y="10462"/>
                    </a:cubicBezTo>
                    <a:cubicBezTo>
                      <a:pt x="19979" y="10415"/>
                      <a:pt x="20356" y="10321"/>
                      <a:pt x="20733" y="10179"/>
                    </a:cubicBezTo>
                    <a:cubicBezTo>
                      <a:pt x="21110" y="10038"/>
                      <a:pt x="21488" y="9897"/>
                      <a:pt x="21511" y="9826"/>
                    </a:cubicBezTo>
                    <a:cubicBezTo>
                      <a:pt x="21582" y="9732"/>
                      <a:pt x="21535" y="9355"/>
                      <a:pt x="21441" y="9261"/>
                    </a:cubicBezTo>
                    <a:cubicBezTo>
                      <a:pt x="21417" y="9214"/>
                      <a:pt x="21016" y="9143"/>
                      <a:pt x="20615" y="9096"/>
                    </a:cubicBezTo>
                    <a:cubicBezTo>
                      <a:pt x="20214" y="9049"/>
                      <a:pt x="19813" y="9002"/>
                      <a:pt x="19790" y="8978"/>
                    </a:cubicBezTo>
                    <a:cubicBezTo>
                      <a:pt x="19696" y="8931"/>
                      <a:pt x="19672" y="8672"/>
                      <a:pt x="19672" y="8672"/>
                    </a:cubicBezTo>
                    <a:cubicBezTo>
                      <a:pt x="19672" y="8672"/>
                      <a:pt x="19672" y="8672"/>
                      <a:pt x="19672" y="8672"/>
                    </a:cubicBezTo>
                    <a:cubicBezTo>
                      <a:pt x="19672" y="8672"/>
                      <a:pt x="19601" y="8436"/>
                      <a:pt x="19625" y="8366"/>
                    </a:cubicBezTo>
                    <a:cubicBezTo>
                      <a:pt x="19648" y="8318"/>
                      <a:pt x="19979" y="8130"/>
                      <a:pt x="20332" y="7918"/>
                    </a:cubicBezTo>
                    <a:cubicBezTo>
                      <a:pt x="20662" y="7706"/>
                      <a:pt x="20992" y="7447"/>
                      <a:pt x="21016" y="7400"/>
                    </a:cubicBezTo>
                    <a:cubicBezTo>
                      <a:pt x="21063" y="7259"/>
                      <a:pt x="20922" y="6929"/>
                      <a:pt x="20827" y="6858"/>
                    </a:cubicBezTo>
                    <a:cubicBezTo>
                      <a:pt x="20757" y="6811"/>
                      <a:pt x="20356" y="6835"/>
                      <a:pt x="19955" y="6882"/>
                    </a:cubicBezTo>
                    <a:cubicBezTo>
                      <a:pt x="19554" y="6929"/>
                      <a:pt x="19177" y="6976"/>
                      <a:pt x="19130" y="6952"/>
                    </a:cubicBezTo>
                    <a:cubicBezTo>
                      <a:pt x="19035" y="6929"/>
                      <a:pt x="18965" y="6693"/>
                      <a:pt x="18965" y="6693"/>
                    </a:cubicBezTo>
                    <a:cubicBezTo>
                      <a:pt x="18965" y="6693"/>
                      <a:pt x="18965" y="6693"/>
                      <a:pt x="18965" y="6693"/>
                    </a:cubicBezTo>
                    <a:cubicBezTo>
                      <a:pt x="18965" y="6693"/>
                      <a:pt x="18823" y="6458"/>
                      <a:pt x="18823" y="6387"/>
                    </a:cubicBezTo>
                    <a:cubicBezTo>
                      <a:pt x="18847" y="6363"/>
                      <a:pt x="19130" y="6081"/>
                      <a:pt x="19413" y="5798"/>
                    </a:cubicBezTo>
                    <a:cubicBezTo>
                      <a:pt x="19672" y="5515"/>
                      <a:pt x="19955" y="5209"/>
                      <a:pt x="19955" y="5139"/>
                    </a:cubicBezTo>
                    <a:cubicBezTo>
                      <a:pt x="19955" y="4997"/>
                      <a:pt x="19766" y="4691"/>
                      <a:pt x="19648" y="4667"/>
                    </a:cubicBezTo>
                    <a:cubicBezTo>
                      <a:pt x="19578" y="4644"/>
                      <a:pt x="19200" y="4738"/>
                      <a:pt x="18799" y="4879"/>
                    </a:cubicBezTo>
                    <a:cubicBezTo>
                      <a:pt x="18422" y="4997"/>
                      <a:pt x="18068" y="5162"/>
                      <a:pt x="18021" y="5162"/>
                    </a:cubicBezTo>
                    <a:cubicBezTo>
                      <a:pt x="17927" y="5139"/>
                      <a:pt x="17785" y="4927"/>
                      <a:pt x="17785" y="4927"/>
                    </a:cubicBezTo>
                    <a:cubicBezTo>
                      <a:pt x="17785" y="4927"/>
                      <a:pt x="17785" y="4927"/>
                      <a:pt x="17785" y="4927"/>
                    </a:cubicBezTo>
                    <a:cubicBezTo>
                      <a:pt x="17785" y="4927"/>
                      <a:pt x="17620" y="4738"/>
                      <a:pt x="17597" y="4667"/>
                    </a:cubicBezTo>
                    <a:cubicBezTo>
                      <a:pt x="17597" y="4620"/>
                      <a:pt x="17809" y="4291"/>
                      <a:pt x="18021" y="3961"/>
                    </a:cubicBezTo>
                    <a:cubicBezTo>
                      <a:pt x="18234" y="3607"/>
                      <a:pt x="18422" y="3254"/>
                      <a:pt x="18399" y="3183"/>
                    </a:cubicBezTo>
                    <a:cubicBezTo>
                      <a:pt x="18375" y="3042"/>
                      <a:pt x="18116" y="2807"/>
                      <a:pt x="17998" y="2783"/>
                    </a:cubicBezTo>
                    <a:cubicBezTo>
                      <a:pt x="17927" y="2783"/>
                      <a:pt x="17573" y="2971"/>
                      <a:pt x="17243" y="3183"/>
                    </a:cubicBezTo>
                    <a:cubicBezTo>
                      <a:pt x="16889" y="3395"/>
                      <a:pt x="16559" y="3631"/>
                      <a:pt x="16512" y="3631"/>
                    </a:cubicBezTo>
                    <a:cubicBezTo>
                      <a:pt x="16441" y="3655"/>
                      <a:pt x="16253" y="3466"/>
                      <a:pt x="16253" y="3466"/>
                    </a:cubicBezTo>
                    <a:cubicBezTo>
                      <a:pt x="16253" y="3466"/>
                      <a:pt x="16253" y="3466"/>
                      <a:pt x="16253" y="3466"/>
                    </a:cubicBezTo>
                    <a:cubicBezTo>
                      <a:pt x="16253" y="3466"/>
                      <a:pt x="16041" y="3325"/>
                      <a:pt x="16017" y="3254"/>
                    </a:cubicBezTo>
                    <a:cubicBezTo>
                      <a:pt x="15993" y="3231"/>
                      <a:pt x="16135" y="2854"/>
                      <a:pt x="16253" y="2477"/>
                    </a:cubicBezTo>
                    <a:cubicBezTo>
                      <a:pt x="16371" y="2100"/>
                      <a:pt x="16465" y="1700"/>
                      <a:pt x="16441" y="1629"/>
                    </a:cubicBezTo>
                    <a:cubicBezTo>
                      <a:pt x="16394" y="1511"/>
                      <a:pt x="16088" y="1346"/>
                      <a:pt x="15946" y="1346"/>
                    </a:cubicBezTo>
                    <a:cubicBezTo>
                      <a:pt x="15899" y="1346"/>
                      <a:pt x="15592" y="1629"/>
                      <a:pt x="15310" y="1912"/>
                    </a:cubicBezTo>
                    <a:cubicBezTo>
                      <a:pt x="15027" y="2194"/>
                      <a:pt x="14767" y="2500"/>
                      <a:pt x="14720" y="2524"/>
                    </a:cubicBezTo>
                    <a:cubicBezTo>
                      <a:pt x="14649" y="2548"/>
                      <a:pt x="14413" y="2406"/>
                      <a:pt x="14413" y="2406"/>
                    </a:cubicBezTo>
                    <a:cubicBezTo>
                      <a:pt x="14413" y="2406"/>
                      <a:pt x="14413" y="2406"/>
                      <a:pt x="14413" y="2406"/>
                    </a:cubicBezTo>
                    <a:cubicBezTo>
                      <a:pt x="14413" y="2406"/>
                      <a:pt x="14178" y="2336"/>
                      <a:pt x="14130" y="2265"/>
                    </a:cubicBezTo>
                    <a:cubicBezTo>
                      <a:pt x="14107" y="2218"/>
                      <a:pt x="14154" y="1841"/>
                      <a:pt x="14178" y="1440"/>
                    </a:cubicBezTo>
                    <a:cubicBezTo>
                      <a:pt x="14225" y="1040"/>
                      <a:pt x="14225" y="640"/>
                      <a:pt x="14178" y="592"/>
                    </a:cubicBezTo>
                    <a:cubicBezTo>
                      <a:pt x="14107" y="475"/>
                      <a:pt x="13753" y="380"/>
                      <a:pt x="13635" y="428"/>
                    </a:cubicBezTo>
                    <a:cubicBezTo>
                      <a:pt x="13588" y="428"/>
                      <a:pt x="13352" y="781"/>
                      <a:pt x="13140" y="1111"/>
                    </a:cubicBezTo>
                    <a:cubicBezTo>
                      <a:pt x="12928" y="1464"/>
                      <a:pt x="12739" y="1817"/>
                      <a:pt x="12716" y="1841"/>
                    </a:cubicBezTo>
                    <a:cubicBezTo>
                      <a:pt x="12645" y="1888"/>
                      <a:pt x="12385" y="1817"/>
                      <a:pt x="12385" y="1817"/>
                    </a:cubicBezTo>
                    <a:cubicBezTo>
                      <a:pt x="12385" y="1794"/>
                      <a:pt x="12385" y="1794"/>
                      <a:pt x="12385" y="1794"/>
                    </a:cubicBezTo>
                    <a:cubicBezTo>
                      <a:pt x="12385" y="1794"/>
                      <a:pt x="12126" y="1794"/>
                      <a:pt x="12079" y="1723"/>
                    </a:cubicBezTo>
                    <a:cubicBezTo>
                      <a:pt x="12055" y="1700"/>
                      <a:pt x="12008" y="1299"/>
                      <a:pt x="11937" y="922"/>
                    </a:cubicBezTo>
                    <a:cubicBezTo>
                      <a:pt x="11867" y="522"/>
                      <a:pt x="11796" y="121"/>
                      <a:pt x="11749" y="74"/>
                    </a:cubicBezTo>
                    <a:cubicBezTo>
                      <a:pt x="11631" y="-20"/>
                      <a:pt x="11277" y="-20"/>
                      <a:pt x="11159" y="51"/>
                    </a:cubicBezTo>
                    <a:cubicBezTo>
                      <a:pt x="11112" y="74"/>
                      <a:pt x="10971" y="451"/>
                      <a:pt x="10853" y="852"/>
                    </a:cubicBezTo>
                    <a:cubicBezTo>
                      <a:pt x="10735" y="1228"/>
                      <a:pt x="10617" y="1605"/>
                      <a:pt x="10593" y="1652"/>
                    </a:cubicBezTo>
                    <a:cubicBezTo>
                      <a:pt x="10523" y="1700"/>
                      <a:pt x="10287" y="1676"/>
                      <a:pt x="10287" y="1676"/>
                    </a:cubicBezTo>
                    <a:cubicBezTo>
                      <a:pt x="10263" y="1676"/>
                      <a:pt x="10263" y="1676"/>
                      <a:pt x="10263" y="1676"/>
                    </a:cubicBezTo>
                    <a:cubicBezTo>
                      <a:pt x="10263" y="1676"/>
                      <a:pt x="10027" y="1723"/>
                      <a:pt x="9957" y="1676"/>
                    </a:cubicBezTo>
                    <a:cubicBezTo>
                      <a:pt x="9910" y="1652"/>
                      <a:pt x="9792" y="1299"/>
                      <a:pt x="9627" y="922"/>
                    </a:cubicBezTo>
                    <a:cubicBezTo>
                      <a:pt x="9485" y="545"/>
                      <a:pt x="9296" y="192"/>
                      <a:pt x="9249" y="145"/>
                    </a:cubicBezTo>
                    <a:cubicBezTo>
                      <a:pt x="9131" y="98"/>
                      <a:pt x="8778" y="168"/>
                      <a:pt x="8683" y="263"/>
                    </a:cubicBezTo>
                    <a:cubicBezTo>
                      <a:pt x="8636" y="286"/>
                      <a:pt x="8589" y="710"/>
                      <a:pt x="8542" y="1087"/>
                    </a:cubicBezTo>
                    <a:cubicBezTo>
                      <a:pt x="8518" y="1511"/>
                      <a:pt x="8518" y="1888"/>
                      <a:pt x="8495" y="1935"/>
                    </a:cubicBezTo>
                    <a:cubicBezTo>
                      <a:pt x="8448" y="2006"/>
                      <a:pt x="8188" y="2053"/>
                      <a:pt x="8188" y="2053"/>
                    </a:cubicBezTo>
                    <a:cubicBezTo>
                      <a:pt x="8188" y="2053"/>
                      <a:pt x="8188" y="2053"/>
                      <a:pt x="8188" y="2053"/>
                    </a:cubicBezTo>
                    <a:cubicBezTo>
                      <a:pt x="8188" y="2053"/>
                      <a:pt x="7952" y="2147"/>
                      <a:pt x="7882" y="2124"/>
                    </a:cubicBezTo>
                    <a:cubicBezTo>
                      <a:pt x="7834" y="2100"/>
                      <a:pt x="7622" y="1770"/>
                      <a:pt x="7386" y="1464"/>
                    </a:cubicBezTo>
                    <a:cubicBezTo>
                      <a:pt x="7151" y="1134"/>
                      <a:pt x="6891" y="804"/>
                      <a:pt x="6820" y="804"/>
                    </a:cubicBezTo>
                    <a:cubicBezTo>
                      <a:pt x="6703" y="757"/>
                      <a:pt x="6372" y="922"/>
                      <a:pt x="6302" y="1016"/>
                    </a:cubicBezTo>
                    <a:cubicBezTo>
                      <a:pt x="6278" y="1087"/>
                      <a:pt x="6325" y="1488"/>
                      <a:pt x="6372" y="1888"/>
                    </a:cubicBezTo>
                    <a:cubicBezTo>
                      <a:pt x="6443" y="2265"/>
                      <a:pt x="6514" y="2665"/>
                      <a:pt x="6514" y="2712"/>
                    </a:cubicBezTo>
                    <a:cubicBezTo>
                      <a:pt x="6490" y="2783"/>
                      <a:pt x="6254" y="2877"/>
                      <a:pt x="6254" y="2877"/>
                    </a:cubicBezTo>
                    <a:cubicBezTo>
                      <a:pt x="6254" y="2877"/>
                      <a:pt x="6254" y="2877"/>
                      <a:pt x="6254" y="2877"/>
                    </a:cubicBezTo>
                    <a:cubicBezTo>
                      <a:pt x="6254" y="2877"/>
                      <a:pt x="6042" y="3042"/>
                      <a:pt x="5948" y="3019"/>
                    </a:cubicBezTo>
                    <a:cubicBezTo>
                      <a:pt x="5924" y="3019"/>
                      <a:pt x="5641" y="2759"/>
                      <a:pt x="5335" y="2500"/>
                    </a:cubicBezTo>
                    <a:cubicBezTo>
                      <a:pt x="5028" y="2241"/>
                      <a:pt x="4698" y="1982"/>
                      <a:pt x="4627" y="1982"/>
                    </a:cubicBezTo>
                    <a:cubicBezTo>
                      <a:pt x="4510" y="1982"/>
                      <a:pt x="4203" y="2218"/>
                      <a:pt x="4179" y="2336"/>
                    </a:cubicBezTo>
                    <a:cubicBezTo>
                      <a:pt x="4156" y="2383"/>
                      <a:pt x="4297" y="2759"/>
                      <a:pt x="4439" y="3136"/>
                    </a:cubicBezTo>
                    <a:cubicBezTo>
                      <a:pt x="4604" y="3513"/>
                      <a:pt x="4769" y="3867"/>
                      <a:pt x="4769" y="3914"/>
                    </a:cubicBezTo>
                    <a:cubicBezTo>
                      <a:pt x="4769" y="4008"/>
                      <a:pt x="4557" y="4149"/>
                      <a:pt x="4557" y="4149"/>
                    </a:cubicBezTo>
                    <a:cubicBezTo>
                      <a:pt x="4557" y="4149"/>
                      <a:pt x="4557" y="4149"/>
                      <a:pt x="4557" y="4149"/>
                    </a:cubicBezTo>
                    <a:cubicBezTo>
                      <a:pt x="4557" y="4149"/>
                      <a:pt x="4368" y="4338"/>
                      <a:pt x="4297" y="4361"/>
                    </a:cubicBezTo>
                    <a:cubicBezTo>
                      <a:pt x="4250" y="4361"/>
                      <a:pt x="3920" y="4173"/>
                      <a:pt x="3566" y="3984"/>
                    </a:cubicBezTo>
                    <a:cubicBezTo>
                      <a:pt x="3213" y="3796"/>
                      <a:pt x="2835" y="3631"/>
                      <a:pt x="2765" y="3655"/>
                    </a:cubicBezTo>
                    <a:cubicBezTo>
                      <a:pt x="2647" y="3678"/>
                      <a:pt x="2411" y="3961"/>
                      <a:pt x="2411" y="4079"/>
                    </a:cubicBezTo>
                    <a:cubicBezTo>
                      <a:pt x="2411" y="4149"/>
                      <a:pt x="2623" y="4479"/>
                      <a:pt x="2859" y="4809"/>
                    </a:cubicBezTo>
                    <a:cubicBezTo>
                      <a:pt x="3095" y="5139"/>
                      <a:pt x="3330" y="5445"/>
                      <a:pt x="3354" y="5492"/>
                    </a:cubicBezTo>
                    <a:cubicBezTo>
                      <a:pt x="3354" y="5586"/>
                      <a:pt x="3189" y="5775"/>
                      <a:pt x="3189" y="5775"/>
                    </a:cubicBezTo>
                    <a:cubicBezTo>
                      <a:pt x="3189" y="5775"/>
                      <a:pt x="3189" y="5775"/>
                      <a:pt x="3189" y="5775"/>
                    </a:cubicBezTo>
                    <a:cubicBezTo>
                      <a:pt x="3189" y="5775"/>
                      <a:pt x="3071" y="6010"/>
                      <a:pt x="3000" y="6034"/>
                    </a:cubicBezTo>
                    <a:cubicBezTo>
                      <a:pt x="2953" y="6034"/>
                      <a:pt x="2576" y="5939"/>
                      <a:pt x="2199" y="5822"/>
                    </a:cubicBezTo>
                    <a:cubicBezTo>
                      <a:pt x="1798" y="5727"/>
                      <a:pt x="1397" y="5657"/>
                      <a:pt x="1350" y="5680"/>
                    </a:cubicBezTo>
                    <a:cubicBezTo>
                      <a:pt x="1208" y="5751"/>
                      <a:pt x="1067" y="6081"/>
                      <a:pt x="1090" y="6199"/>
                    </a:cubicBezTo>
                    <a:cubicBezTo>
                      <a:pt x="1090" y="6246"/>
                      <a:pt x="1397" y="6552"/>
                      <a:pt x="1680" y="6811"/>
                    </a:cubicBezTo>
                    <a:cubicBezTo>
                      <a:pt x="1986" y="7070"/>
                      <a:pt x="2293" y="7306"/>
                      <a:pt x="2316" y="7353"/>
                    </a:cubicBezTo>
                    <a:cubicBezTo>
                      <a:pt x="2364" y="7447"/>
                      <a:pt x="2246" y="7659"/>
                      <a:pt x="2246" y="7659"/>
                    </a:cubicBezTo>
                    <a:cubicBezTo>
                      <a:pt x="2246" y="7659"/>
                      <a:pt x="2246" y="7659"/>
                      <a:pt x="2246" y="7659"/>
                    </a:cubicBezTo>
                    <a:cubicBezTo>
                      <a:pt x="2222" y="7659"/>
                      <a:pt x="2175" y="7918"/>
                      <a:pt x="2104" y="7965"/>
                    </a:cubicBezTo>
                    <a:cubicBezTo>
                      <a:pt x="2081" y="7989"/>
                      <a:pt x="1680" y="7965"/>
                      <a:pt x="1279" y="7942"/>
                    </a:cubicBezTo>
                    <a:cubicBezTo>
                      <a:pt x="878" y="7942"/>
                      <a:pt x="477" y="7965"/>
                      <a:pt x="430" y="8012"/>
                    </a:cubicBezTo>
                    <a:cubicBezTo>
                      <a:pt x="312" y="8083"/>
                      <a:pt x="241" y="8436"/>
                      <a:pt x="289" y="8554"/>
                    </a:cubicBezTo>
                    <a:cubicBezTo>
                      <a:pt x="312" y="8625"/>
                      <a:pt x="666" y="8837"/>
                      <a:pt x="1020" y="9002"/>
                    </a:cubicBezTo>
                    <a:cubicBezTo>
                      <a:pt x="1373" y="9190"/>
                      <a:pt x="1727" y="9355"/>
                      <a:pt x="1774" y="9402"/>
                    </a:cubicBezTo>
                    <a:cubicBezTo>
                      <a:pt x="1821" y="9473"/>
                      <a:pt x="1751" y="9708"/>
                      <a:pt x="1751" y="9708"/>
                    </a:cubicBezTo>
                    <a:cubicBezTo>
                      <a:pt x="1751" y="9732"/>
                      <a:pt x="1751" y="9732"/>
                      <a:pt x="1751" y="9732"/>
                    </a:cubicBezTo>
                    <a:cubicBezTo>
                      <a:pt x="1751" y="9732"/>
                      <a:pt x="1751" y="9967"/>
                      <a:pt x="1680" y="10038"/>
                    </a:cubicBezTo>
                    <a:cubicBezTo>
                      <a:pt x="1656" y="10062"/>
                      <a:pt x="1279" y="10132"/>
                      <a:pt x="878" y="10226"/>
                    </a:cubicBezTo>
                    <a:cubicBezTo>
                      <a:pt x="501" y="10321"/>
                      <a:pt x="100" y="10415"/>
                      <a:pt x="53" y="10462"/>
                    </a:cubicBezTo>
                    <a:cubicBezTo>
                      <a:pt x="-18" y="10580"/>
                      <a:pt x="-18" y="10933"/>
                      <a:pt x="53" y="11051"/>
                    </a:cubicBezTo>
                    <a:cubicBezTo>
                      <a:pt x="100" y="11098"/>
                      <a:pt x="477" y="11216"/>
                      <a:pt x="878" y="11310"/>
                    </a:cubicBezTo>
                    <a:cubicBezTo>
                      <a:pt x="1255" y="11404"/>
                      <a:pt x="1656" y="11498"/>
                      <a:pt x="1680" y="11522"/>
                    </a:cubicBezTo>
                    <a:cubicBezTo>
                      <a:pt x="1751" y="11569"/>
                      <a:pt x="1751" y="11828"/>
                      <a:pt x="1751" y="11828"/>
                    </a:cubicBezTo>
                    <a:cubicBezTo>
                      <a:pt x="1751" y="11828"/>
                      <a:pt x="1751" y="11828"/>
                      <a:pt x="1751" y="11828"/>
                    </a:cubicBezTo>
                    <a:cubicBezTo>
                      <a:pt x="1751" y="11828"/>
                      <a:pt x="1798" y="12087"/>
                      <a:pt x="1774" y="12158"/>
                    </a:cubicBezTo>
                    <a:cubicBezTo>
                      <a:pt x="1751" y="12205"/>
                      <a:pt x="1373" y="12346"/>
                      <a:pt x="1020" y="12535"/>
                    </a:cubicBezTo>
                    <a:cubicBezTo>
                      <a:pt x="666" y="12700"/>
                      <a:pt x="312" y="12888"/>
                      <a:pt x="289" y="12959"/>
                    </a:cubicBezTo>
                    <a:cubicBezTo>
                      <a:pt x="218" y="13077"/>
                      <a:pt x="312" y="13430"/>
                      <a:pt x="406" y="13501"/>
                    </a:cubicBezTo>
                    <a:cubicBezTo>
                      <a:pt x="454" y="13548"/>
                      <a:pt x="854" y="13571"/>
                      <a:pt x="1255" y="13595"/>
                    </a:cubicBezTo>
                    <a:cubicBezTo>
                      <a:pt x="1656" y="13595"/>
                      <a:pt x="2057" y="13571"/>
                      <a:pt x="2104" y="13595"/>
                    </a:cubicBezTo>
                    <a:cubicBezTo>
                      <a:pt x="2175" y="13642"/>
                      <a:pt x="2246" y="13901"/>
                      <a:pt x="2246" y="13901"/>
                    </a:cubicBezTo>
                    <a:cubicBezTo>
                      <a:pt x="2246" y="13901"/>
                      <a:pt x="2246" y="13901"/>
                      <a:pt x="2246" y="13901"/>
                    </a:cubicBezTo>
                    <a:cubicBezTo>
                      <a:pt x="2246" y="13901"/>
                      <a:pt x="2340" y="14137"/>
                      <a:pt x="2316" y="14207"/>
                    </a:cubicBezTo>
                    <a:cubicBezTo>
                      <a:pt x="2316" y="14254"/>
                      <a:pt x="2010" y="14466"/>
                      <a:pt x="1680" y="14725"/>
                    </a:cubicBezTo>
                    <a:cubicBezTo>
                      <a:pt x="1373" y="14985"/>
                      <a:pt x="1090" y="15267"/>
                      <a:pt x="1067" y="15314"/>
                    </a:cubicBezTo>
                    <a:cubicBezTo>
                      <a:pt x="1043" y="15456"/>
                      <a:pt x="1208" y="15785"/>
                      <a:pt x="1326" y="15833"/>
                    </a:cubicBezTo>
                    <a:cubicBezTo>
                      <a:pt x="1373" y="15856"/>
                      <a:pt x="1774" y="15809"/>
                      <a:pt x="2175" y="15715"/>
                    </a:cubicBezTo>
                    <a:cubicBezTo>
                      <a:pt x="2576" y="15621"/>
                      <a:pt x="2953" y="15526"/>
                      <a:pt x="3000" y="15526"/>
                    </a:cubicBezTo>
                    <a:cubicBezTo>
                      <a:pt x="3071" y="15550"/>
                      <a:pt x="3189" y="15785"/>
                      <a:pt x="3189" y="15785"/>
                    </a:cubicBezTo>
                    <a:cubicBezTo>
                      <a:pt x="3189" y="15785"/>
                      <a:pt x="3189" y="15785"/>
                      <a:pt x="3189" y="15785"/>
                    </a:cubicBezTo>
                    <a:cubicBezTo>
                      <a:pt x="3189" y="15785"/>
                      <a:pt x="3354" y="15997"/>
                      <a:pt x="3354" y="16068"/>
                    </a:cubicBezTo>
                    <a:cubicBezTo>
                      <a:pt x="3354" y="16115"/>
                      <a:pt x="3095" y="16398"/>
                      <a:pt x="2859" y="16728"/>
                    </a:cubicBezTo>
                    <a:cubicBezTo>
                      <a:pt x="2599" y="17034"/>
                      <a:pt x="2387" y="17387"/>
                      <a:pt x="2387" y="17434"/>
                    </a:cubicBezTo>
                    <a:cubicBezTo>
                      <a:pt x="2387" y="17576"/>
                      <a:pt x="2623" y="17858"/>
                      <a:pt x="2741" y="17882"/>
                    </a:cubicBezTo>
                    <a:cubicBezTo>
                      <a:pt x="2812" y="17905"/>
                      <a:pt x="3189" y="17741"/>
                      <a:pt x="3543" y="17576"/>
                    </a:cubicBezTo>
                    <a:cubicBezTo>
                      <a:pt x="3896" y="17387"/>
                      <a:pt x="4250" y="17199"/>
                      <a:pt x="4297" y="17199"/>
                    </a:cubicBezTo>
                    <a:cubicBezTo>
                      <a:pt x="4392" y="17199"/>
                      <a:pt x="4557" y="17411"/>
                      <a:pt x="4557" y="17411"/>
                    </a:cubicBezTo>
                    <a:cubicBezTo>
                      <a:pt x="4557" y="17411"/>
                      <a:pt x="4557" y="17411"/>
                      <a:pt x="4557" y="17411"/>
                    </a:cubicBezTo>
                    <a:cubicBezTo>
                      <a:pt x="4557" y="17411"/>
                      <a:pt x="4745" y="17576"/>
                      <a:pt x="4769" y="17646"/>
                    </a:cubicBezTo>
                    <a:cubicBezTo>
                      <a:pt x="4769" y="17670"/>
                      <a:pt x="4604" y="18023"/>
                      <a:pt x="4439" y="18400"/>
                    </a:cubicBezTo>
                    <a:cubicBezTo>
                      <a:pt x="4274" y="18753"/>
                      <a:pt x="4132" y="19130"/>
                      <a:pt x="4156" y="19201"/>
                    </a:cubicBezTo>
                    <a:cubicBezTo>
                      <a:pt x="4179" y="19342"/>
                      <a:pt x="4486" y="19554"/>
                      <a:pt x="4604" y="19554"/>
                    </a:cubicBezTo>
                    <a:cubicBezTo>
                      <a:pt x="4675" y="19554"/>
                      <a:pt x="5005" y="19319"/>
                      <a:pt x="5311" y="19060"/>
                    </a:cubicBezTo>
                    <a:cubicBezTo>
                      <a:pt x="5618" y="18801"/>
                      <a:pt x="5924" y="18541"/>
                      <a:pt x="5972" y="18518"/>
                    </a:cubicBezTo>
                    <a:cubicBezTo>
                      <a:pt x="6042" y="18518"/>
                      <a:pt x="6254" y="18659"/>
                      <a:pt x="6254" y="18659"/>
                    </a:cubicBezTo>
                    <a:cubicBezTo>
                      <a:pt x="6254" y="18659"/>
                      <a:pt x="6254" y="18659"/>
                      <a:pt x="6254" y="18659"/>
                    </a:cubicBezTo>
                    <a:cubicBezTo>
                      <a:pt x="6254" y="18659"/>
                      <a:pt x="6490" y="18777"/>
                      <a:pt x="6514" y="18848"/>
                    </a:cubicBezTo>
                    <a:cubicBezTo>
                      <a:pt x="6537" y="18895"/>
                      <a:pt x="6443" y="19272"/>
                      <a:pt x="6372" y="19648"/>
                    </a:cubicBezTo>
                    <a:cubicBezTo>
                      <a:pt x="6302" y="20049"/>
                      <a:pt x="6231" y="20449"/>
                      <a:pt x="6278" y="20520"/>
                    </a:cubicBezTo>
                    <a:cubicBezTo>
                      <a:pt x="6325" y="20638"/>
                      <a:pt x="6679" y="20779"/>
                      <a:pt x="6797" y="20732"/>
                    </a:cubicBezTo>
                    <a:cubicBezTo>
                      <a:pt x="6844" y="20732"/>
                      <a:pt x="7127" y="20426"/>
                      <a:pt x="7363" y="20096"/>
                    </a:cubicBezTo>
                    <a:cubicBezTo>
                      <a:pt x="7622" y="19790"/>
                      <a:pt x="7834" y="19460"/>
                      <a:pt x="7882" y="19436"/>
                    </a:cubicBezTo>
                    <a:cubicBezTo>
                      <a:pt x="7952" y="19389"/>
                      <a:pt x="8188" y="19507"/>
                      <a:pt x="8188" y="19507"/>
                    </a:cubicBezTo>
                    <a:cubicBezTo>
                      <a:pt x="8188" y="19507"/>
                      <a:pt x="8188" y="19507"/>
                      <a:pt x="8188" y="19507"/>
                    </a:cubicBezTo>
                    <a:cubicBezTo>
                      <a:pt x="8188" y="19507"/>
                      <a:pt x="8448" y="19554"/>
                      <a:pt x="8495" y="19625"/>
                    </a:cubicBezTo>
                    <a:cubicBezTo>
                      <a:pt x="8518" y="19648"/>
                      <a:pt x="8518" y="20049"/>
                      <a:pt x="8542" y="20449"/>
                    </a:cubicBezTo>
                    <a:cubicBezTo>
                      <a:pt x="8565" y="20850"/>
                      <a:pt x="8589" y="21250"/>
                      <a:pt x="8636" y="21297"/>
                    </a:cubicBezTo>
                    <a:cubicBezTo>
                      <a:pt x="8730" y="21392"/>
                      <a:pt x="9084" y="21462"/>
                      <a:pt x="9202" y="21392"/>
                    </a:cubicBezTo>
                    <a:cubicBezTo>
                      <a:pt x="9249" y="21368"/>
                      <a:pt x="9438" y="21015"/>
                      <a:pt x="9603" y="20638"/>
                    </a:cubicBezTo>
                    <a:cubicBezTo>
                      <a:pt x="9768" y="20284"/>
                      <a:pt x="9933" y="19908"/>
                      <a:pt x="9957" y="19884"/>
                    </a:cubicBezTo>
                    <a:cubicBezTo>
                      <a:pt x="10027" y="19813"/>
                      <a:pt x="10263" y="19860"/>
                      <a:pt x="10263" y="19860"/>
                    </a:cubicBezTo>
                    <a:cubicBezTo>
                      <a:pt x="10287" y="19884"/>
                      <a:pt x="10287" y="19884"/>
                      <a:pt x="10287" y="19884"/>
                    </a:cubicBezTo>
                    <a:cubicBezTo>
                      <a:pt x="10287" y="19884"/>
                      <a:pt x="10546" y="19860"/>
                      <a:pt x="10593" y="19908"/>
                    </a:cubicBezTo>
                    <a:cubicBezTo>
                      <a:pt x="10617" y="19931"/>
                      <a:pt x="10711" y="20332"/>
                      <a:pt x="10829" y="20708"/>
                    </a:cubicBezTo>
                    <a:cubicBezTo>
                      <a:pt x="10947" y="21085"/>
                      <a:pt x="11065" y="21462"/>
                      <a:pt x="11136" y="21509"/>
                    </a:cubicBezTo>
                    <a:cubicBezTo>
                      <a:pt x="11230" y="21580"/>
                      <a:pt x="11607" y="21556"/>
                      <a:pt x="11702" y="21486"/>
                    </a:cubicBezTo>
                    <a:cubicBezTo>
                      <a:pt x="11749" y="21439"/>
                      <a:pt x="11843" y="21038"/>
                      <a:pt x="11914" y="20661"/>
                    </a:cubicBezTo>
                    <a:cubicBezTo>
                      <a:pt x="12008" y="20261"/>
                      <a:pt x="12055" y="19860"/>
                      <a:pt x="12079" y="19837"/>
                    </a:cubicBezTo>
                    <a:cubicBezTo>
                      <a:pt x="12126" y="19766"/>
                      <a:pt x="12385" y="19743"/>
                      <a:pt x="12385" y="19743"/>
                    </a:cubicBezTo>
                    <a:cubicBezTo>
                      <a:pt x="12385" y="19743"/>
                      <a:pt x="12385" y="19743"/>
                      <a:pt x="12385" y="19743"/>
                    </a:cubicBezTo>
                    <a:cubicBezTo>
                      <a:pt x="12385" y="19743"/>
                      <a:pt x="12645" y="19696"/>
                      <a:pt x="12716" y="19719"/>
                    </a:cubicBezTo>
                    <a:cubicBezTo>
                      <a:pt x="12739" y="19743"/>
                      <a:pt x="12928" y="20096"/>
                      <a:pt x="13116" y="20426"/>
                    </a:cubicBezTo>
                    <a:cubicBezTo>
                      <a:pt x="13305" y="20779"/>
                      <a:pt x="13541" y="21132"/>
                      <a:pt x="13588" y="21156"/>
                    </a:cubicBezTo>
                    <a:cubicBezTo>
                      <a:pt x="13730" y="21203"/>
                      <a:pt x="14060" y="21085"/>
                      <a:pt x="14154" y="20991"/>
                    </a:cubicBezTo>
                    <a:cubicBezTo>
                      <a:pt x="14178" y="20944"/>
                      <a:pt x="14178" y="20544"/>
                      <a:pt x="14178" y="20120"/>
                    </a:cubicBezTo>
                    <a:cubicBezTo>
                      <a:pt x="14154" y="19719"/>
                      <a:pt x="14130" y="19342"/>
                      <a:pt x="14130" y="19295"/>
                    </a:cubicBezTo>
                    <a:cubicBezTo>
                      <a:pt x="14178" y="19201"/>
                      <a:pt x="14413" y="19154"/>
                      <a:pt x="14413" y="19154"/>
                    </a:cubicBezTo>
                    <a:cubicBezTo>
                      <a:pt x="14413" y="19154"/>
                      <a:pt x="14413" y="19154"/>
                      <a:pt x="14413" y="19154"/>
                    </a:cubicBezTo>
                    <a:cubicBezTo>
                      <a:pt x="14413" y="19154"/>
                      <a:pt x="14649" y="19012"/>
                      <a:pt x="14720" y="19036"/>
                    </a:cubicBezTo>
                    <a:cubicBezTo>
                      <a:pt x="14767" y="19036"/>
                      <a:pt x="15027" y="19342"/>
                      <a:pt x="15286" y="19648"/>
                    </a:cubicBezTo>
                    <a:cubicBezTo>
                      <a:pt x="15569" y="19931"/>
                      <a:pt x="15852" y="20214"/>
                      <a:pt x="15923" y="20237"/>
                    </a:cubicBezTo>
                    <a:cubicBezTo>
                      <a:pt x="16041" y="20237"/>
                      <a:pt x="16371" y="20049"/>
                      <a:pt x="16418" y="19931"/>
                    </a:cubicBezTo>
                    <a:cubicBezTo>
                      <a:pt x="16441" y="19884"/>
                      <a:pt x="16347" y="19484"/>
                      <a:pt x="16229" y="19107"/>
                    </a:cubicBezTo>
                    <a:cubicBezTo>
                      <a:pt x="16135" y="18706"/>
                      <a:pt x="15993" y="18329"/>
                      <a:pt x="16017" y="18306"/>
                    </a:cubicBezTo>
                    <a:cubicBezTo>
                      <a:pt x="16017" y="18212"/>
                      <a:pt x="16253" y="18094"/>
                      <a:pt x="16253" y="18094"/>
                    </a:cubicBezTo>
                    <a:cubicBezTo>
                      <a:pt x="16253" y="18094"/>
                      <a:pt x="16253" y="18094"/>
                      <a:pt x="16253" y="18094"/>
                    </a:cubicBezTo>
                    <a:cubicBezTo>
                      <a:pt x="16253" y="18094"/>
                      <a:pt x="16441" y="17905"/>
                      <a:pt x="16536" y="17905"/>
                    </a:cubicBezTo>
                    <a:cubicBezTo>
                      <a:pt x="16559" y="17905"/>
                      <a:pt x="16889" y="18141"/>
                      <a:pt x="17220" y="18377"/>
                    </a:cubicBezTo>
                    <a:cubicBezTo>
                      <a:pt x="17550" y="18589"/>
                      <a:pt x="17880" y="18801"/>
                      <a:pt x="17951" y="18801"/>
                    </a:cubicBezTo>
                    <a:cubicBezTo>
                      <a:pt x="18092" y="18777"/>
                      <a:pt x="18351" y="18518"/>
                      <a:pt x="18375" y="18400"/>
                    </a:cubicBezTo>
                    <a:cubicBezTo>
                      <a:pt x="18375" y="18353"/>
                      <a:pt x="18210" y="17976"/>
                      <a:pt x="18021" y="17623"/>
                    </a:cubicBezTo>
                    <a:cubicBezTo>
                      <a:pt x="17809" y="17269"/>
                      <a:pt x="17620" y="16940"/>
                      <a:pt x="17597" y="16893"/>
                    </a:cubicBezTo>
                    <a:cubicBezTo>
                      <a:pt x="17597" y="16798"/>
                      <a:pt x="17785" y="16633"/>
                      <a:pt x="17785" y="16633"/>
                    </a:cubicBezTo>
                    <a:cubicBezTo>
                      <a:pt x="17785" y="16633"/>
                      <a:pt x="17785" y="16633"/>
                      <a:pt x="17785" y="16633"/>
                    </a:cubicBezTo>
                    <a:cubicBezTo>
                      <a:pt x="17785" y="16633"/>
                      <a:pt x="17951" y="16421"/>
                      <a:pt x="18021" y="16398"/>
                    </a:cubicBezTo>
                    <a:cubicBezTo>
                      <a:pt x="18068" y="16398"/>
                      <a:pt x="18422" y="16539"/>
                      <a:pt x="18799" y="16681"/>
                    </a:cubicBezTo>
                    <a:cubicBezTo>
                      <a:pt x="19153" y="16822"/>
                      <a:pt x="19554" y="16963"/>
                      <a:pt x="19625" y="16940"/>
                    </a:cubicBezTo>
                    <a:cubicBezTo>
                      <a:pt x="19743" y="16893"/>
                      <a:pt x="19931" y="16586"/>
                      <a:pt x="19931" y="16445"/>
                    </a:cubicBezTo>
                    <a:cubicBezTo>
                      <a:pt x="19931" y="16398"/>
                      <a:pt x="19672" y="16068"/>
                      <a:pt x="19413" y="15785"/>
                    </a:cubicBezTo>
                    <a:cubicBezTo>
                      <a:pt x="19130" y="15479"/>
                      <a:pt x="18847" y="15197"/>
                      <a:pt x="18847" y="15173"/>
                    </a:cubicBezTo>
                    <a:cubicBezTo>
                      <a:pt x="18823" y="15079"/>
                      <a:pt x="18965" y="14867"/>
                      <a:pt x="18965" y="14867"/>
                    </a:cubicBezTo>
                    <a:cubicBezTo>
                      <a:pt x="18965" y="14867"/>
                      <a:pt x="18965" y="14867"/>
                      <a:pt x="18965" y="14867"/>
                    </a:cubicBezTo>
                    <a:cubicBezTo>
                      <a:pt x="18965" y="14867"/>
                      <a:pt x="19059" y="14631"/>
                      <a:pt x="19130" y="14584"/>
                    </a:cubicBezTo>
                    <a:cubicBezTo>
                      <a:pt x="19153" y="14561"/>
                      <a:pt x="19554" y="14631"/>
                      <a:pt x="19931" y="14678"/>
                    </a:cubicBezTo>
                    <a:cubicBezTo>
                      <a:pt x="20332" y="14749"/>
                      <a:pt x="20733" y="14773"/>
                      <a:pt x="20804" y="14725"/>
                    </a:cubicBezTo>
                    <a:cubicBezTo>
                      <a:pt x="20922" y="14678"/>
                      <a:pt x="21040" y="14325"/>
                      <a:pt x="20992" y="14207"/>
                    </a:cubicBezTo>
                    <a:cubicBezTo>
                      <a:pt x="20992" y="14137"/>
                      <a:pt x="20662" y="13901"/>
                      <a:pt x="20332" y="13665"/>
                    </a:cubicBezTo>
                    <a:cubicBezTo>
                      <a:pt x="20002" y="13430"/>
                      <a:pt x="19648" y="13242"/>
                      <a:pt x="19625" y="13194"/>
                    </a:cubicBezTo>
                    <a:cubicBezTo>
                      <a:pt x="19578" y="13124"/>
                      <a:pt x="19672" y="12888"/>
                      <a:pt x="19672" y="12888"/>
                    </a:cubicBezTo>
                    <a:cubicBezTo>
                      <a:pt x="19672" y="12888"/>
                      <a:pt x="19672" y="12888"/>
                      <a:pt x="19672" y="12888"/>
                    </a:cubicBezTo>
                    <a:cubicBezTo>
                      <a:pt x="19696" y="12888"/>
                      <a:pt x="19719" y="12629"/>
                      <a:pt x="19790" y="12582"/>
                    </a:cubicBezTo>
                    <a:cubicBezTo>
                      <a:pt x="19813" y="12535"/>
                      <a:pt x="20191" y="12535"/>
                      <a:pt x="20592" y="12488"/>
                    </a:cubicBezTo>
                    <a:cubicBezTo>
                      <a:pt x="20992" y="12441"/>
                      <a:pt x="21393" y="12370"/>
                      <a:pt x="21441" y="12323"/>
                    </a:cubicBezTo>
                    <a:cubicBezTo>
                      <a:pt x="21535" y="12229"/>
                      <a:pt x="21582" y="11875"/>
                      <a:pt x="21511" y="11758"/>
                    </a:cubicBezTo>
                    <a:cubicBezTo>
                      <a:pt x="21488" y="11710"/>
                      <a:pt x="21110" y="11546"/>
                      <a:pt x="20733" y="11404"/>
                    </a:cubicBezTo>
                    <a:close/>
                  </a:path>
                </a:pathLst>
              </a:custGeom>
              <a:gradFill flip="none" rotWithShape="1">
                <a:gsLst>
                  <a:gs pos="0">
                    <a:srgbClr val="D9D9D9"/>
                  </a:gs>
                  <a:gs pos="100000">
                    <a:srgbClr val="FFFFFF"/>
                  </a:gs>
                </a:gsLst>
                <a:lin ang="0" scaled="0"/>
              </a:gradFill>
              <a:ln w="12700" cap="flat">
                <a:noFill/>
                <a:miter lim="400000"/>
              </a:ln>
              <a:effectLst/>
            </p:spPr>
            <p:txBody>
              <a:bodyPr wrap="square" lIns="34289" tIns="34289" rIns="34289" bIns="34289" numCol="1" anchor="t">
                <a:noAutofit/>
              </a:bodyPr>
              <a:lstStyle/>
              <a:p>
                <a:endParaRPr sz="1350"/>
              </a:p>
            </p:txBody>
          </p:sp>
          <p:sp>
            <p:nvSpPr>
              <p:cNvPr id="32" name="Shape 394"/>
              <p:cNvSpPr/>
              <p:nvPr/>
            </p:nvSpPr>
            <p:spPr>
              <a:xfrm>
                <a:off x="267150" y="264098"/>
                <a:ext cx="943000" cy="943581"/>
              </a:xfrm>
              <a:prstGeom prst="ellipse">
                <a:avLst/>
              </a:prstGeom>
              <a:gradFill flip="none" rotWithShape="1">
                <a:gsLst>
                  <a:gs pos="0">
                    <a:srgbClr val="D9D9D9"/>
                  </a:gs>
                  <a:gs pos="100000">
                    <a:srgbClr val="FFFFFF"/>
                  </a:gs>
                </a:gsLst>
                <a:lin ang="9000000" scaled="0"/>
              </a:gradFill>
              <a:ln w="12700" cap="flat">
                <a:noFill/>
                <a:miter lim="400000"/>
              </a:ln>
              <a:effectLst/>
            </p:spPr>
            <p:txBody>
              <a:bodyPr wrap="square" lIns="34289" tIns="34289" rIns="34289" bIns="34289" numCol="1" anchor="t">
                <a:noAutofit/>
              </a:bodyPr>
              <a:lstStyle/>
              <a:p>
                <a:endParaRPr sz="1350"/>
              </a:p>
            </p:txBody>
          </p:sp>
        </p:grpSp>
        <p:grpSp>
          <p:nvGrpSpPr>
            <p:cNvPr id="34" name="Group 404"/>
            <p:cNvGrpSpPr/>
            <p:nvPr/>
          </p:nvGrpSpPr>
          <p:grpSpPr>
            <a:xfrm>
              <a:off x="4139803" y="1709014"/>
              <a:ext cx="1938824" cy="1938825"/>
              <a:chOff x="0" y="0"/>
              <a:chExt cx="1938821" cy="1938821"/>
            </a:xfrm>
          </p:grpSpPr>
          <p:sp>
            <p:nvSpPr>
              <p:cNvPr id="36" name="Shape 401"/>
              <p:cNvSpPr/>
              <p:nvPr/>
            </p:nvSpPr>
            <p:spPr>
              <a:xfrm rot="16200000">
                <a:off x="0" y="-1"/>
                <a:ext cx="1938822" cy="193882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0" y="10800"/>
                      <a:pt x="0" y="10800"/>
                      <a:pt x="0" y="10800"/>
                    </a:cubicBezTo>
                    <a:cubicBezTo>
                      <a:pt x="0" y="4844"/>
                      <a:pt x="4844" y="0"/>
                      <a:pt x="10800" y="0"/>
                    </a:cubicBezTo>
                    <a:cubicBezTo>
                      <a:pt x="16756" y="0"/>
                      <a:pt x="21600" y="4844"/>
                      <a:pt x="21600" y="10800"/>
                    </a:cubicBezTo>
                    <a:cubicBezTo>
                      <a:pt x="21600" y="16756"/>
                      <a:pt x="16756" y="21600"/>
                      <a:pt x="10800" y="21600"/>
                    </a:cubicBezTo>
                    <a:lnTo>
                      <a:pt x="0" y="21600"/>
                    </a:lnTo>
                    <a:close/>
                  </a:path>
                </a:pathLst>
              </a:custGeom>
              <a:solidFill>
                <a:schemeClr val="accent1"/>
              </a:solidFill>
              <a:ln w="12700" cap="flat">
                <a:noFill/>
                <a:miter lim="400000"/>
              </a:ln>
              <a:effectLst/>
            </p:spPr>
            <p:txBody>
              <a:bodyPr wrap="square" lIns="34289" tIns="34289" rIns="34289" bIns="34289" numCol="1" anchor="t">
                <a:noAutofit/>
              </a:bodyPr>
              <a:lstStyle/>
              <a:p>
                <a:endParaRPr sz="1350"/>
              </a:p>
            </p:txBody>
          </p:sp>
          <p:sp>
            <p:nvSpPr>
              <p:cNvPr id="37" name="Shape 402"/>
              <p:cNvSpPr/>
              <p:nvPr/>
            </p:nvSpPr>
            <p:spPr>
              <a:xfrm rot="16200000">
                <a:off x="138687" y="151878"/>
                <a:ext cx="1644475" cy="1647213"/>
              </a:xfrm>
              <a:custGeom>
                <a:avLst/>
                <a:gdLst/>
                <a:ahLst/>
                <a:cxnLst>
                  <a:cxn ang="0">
                    <a:pos x="wd2" y="hd2"/>
                  </a:cxn>
                  <a:cxn ang="5400000">
                    <a:pos x="wd2" y="hd2"/>
                  </a:cxn>
                  <a:cxn ang="10800000">
                    <a:pos x="wd2" y="hd2"/>
                  </a:cxn>
                  <a:cxn ang="16200000">
                    <a:pos x="wd2" y="hd2"/>
                  </a:cxn>
                </a:cxnLst>
                <a:rect l="0" t="0" r="r" b="b"/>
                <a:pathLst>
                  <a:path w="21546" h="21552" extrusionOk="0">
                    <a:moveTo>
                      <a:pt x="20733" y="11404"/>
                    </a:moveTo>
                    <a:cubicBezTo>
                      <a:pt x="20356" y="11263"/>
                      <a:pt x="19979" y="11122"/>
                      <a:pt x="19955" y="11098"/>
                    </a:cubicBezTo>
                    <a:cubicBezTo>
                      <a:pt x="19884" y="11027"/>
                      <a:pt x="19931" y="10792"/>
                      <a:pt x="19931" y="10792"/>
                    </a:cubicBezTo>
                    <a:cubicBezTo>
                      <a:pt x="19931" y="10768"/>
                      <a:pt x="19931" y="10768"/>
                      <a:pt x="19931" y="10768"/>
                    </a:cubicBezTo>
                    <a:cubicBezTo>
                      <a:pt x="19931" y="10768"/>
                      <a:pt x="19908" y="10509"/>
                      <a:pt x="19955" y="10462"/>
                    </a:cubicBezTo>
                    <a:cubicBezTo>
                      <a:pt x="19979" y="10415"/>
                      <a:pt x="20356" y="10321"/>
                      <a:pt x="20733" y="10179"/>
                    </a:cubicBezTo>
                    <a:cubicBezTo>
                      <a:pt x="21110" y="10038"/>
                      <a:pt x="21488" y="9897"/>
                      <a:pt x="21511" y="9826"/>
                    </a:cubicBezTo>
                    <a:cubicBezTo>
                      <a:pt x="21582" y="9732"/>
                      <a:pt x="21535" y="9355"/>
                      <a:pt x="21441" y="9261"/>
                    </a:cubicBezTo>
                    <a:cubicBezTo>
                      <a:pt x="21417" y="9214"/>
                      <a:pt x="21016" y="9143"/>
                      <a:pt x="20615" y="9096"/>
                    </a:cubicBezTo>
                    <a:cubicBezTo>
                      <a:pt x="20214" y="9049"/>
                      <a:pt x="19813" y="9002"/>
                      <a:pt x="19790" y="8978"/>
                    </a:cubicBezTo>
                    <a:cubicBezTo>
                      <a:pt x="19696" y="8931"/>
                      <a:pt x="19672" y="8672"/>
                      <a:pt x="19672" y="8672"/>
                    </a:cubicBezTo>
                    <a:cubicBezTo>
                      <a:pt x="19672" y="8672"/>
                      <a:pt x="19672" y="8672"/>
                      <a:pt x="19672" y="8672"/>
                    </a:cubicBezTo>
                    <a:cubicBezTo>
                      <a:pt x="19672" y="8672"/>
                      <a:pt x="19601" y="8436"/>
                      <a:pt x="19625" y="8366"/>
                    </a:cubicBezTo>
                    <a:cubicBezTo>
                      <a:pt x="19648" y="8318"/>
                      <a:pt x="19979" y="8130"/>
                      <a:pt x="20332" y="7918"/>
                    </a:cubicBezTo>
                    <a:cubicBezTo>
                      <a:pt x="20662" y="7706"/>
                      <a:pt x="20992" y="7447"/>
                      <a:pt x="21016" y="7400"/>
                    </a:cubicBezTo>
                    <a:cubicBezTo>
                      <a:pt x="21063" y="7259"/>
                      <a:pt x="20922" y="6929"/>
                      <a:pt x="20827" y="6858"/>
                    </a:cubicBezTo>
                    <a:cubicBezTo>
                      <a:pt x="20757" y="6811"/>
                      <a:pt x="20356" y="6835"/>
                      <a:pt x="19955" y="6882"/>
                    </a:cubicBezTo>
                    <a:cubicBezTo>
                      <a:pt x="19554" y="6929"/>
                      <a:pt x="19177" y="6976"/>
                      <a:pt x="19130" y="6952"/>
                    </a:cubicBezTo>
                    <a:cubicBezTo>
                      <a:pt x="19035" y="6929"/>
                      <a:pt x="18965" y="6693"/>
                      <a:pt x="18965" y="6693"/>
                    </a:cubicBezTo>
                    <a:cubicBezTo>
                      <a:pt x="18965" y="6693"/>
                      <a:pt x="18965" y="6693"/>
                      <a:pt x="18965" y="6693"/>
                    </a:cubicBezTo>
                    <a:cubicBezTo>
                      <a:pt x="18965" y="6693"/>
                      <a:pt x="18823" y="6458"/>
                      <a:pt x="18823" y="6387"/>
                    </a:cubicBezTo>
                    <a:cubicBezTo>
                      <a:pt x="18847" y="6363"/>
                      <a:pt x="19130" y="6081"/>
                      <a:pt x="19413" y="5798"/>
                    </a:cubicBezTo>
                    <a:cubicBezTo>
                      <a:pt x="19672" y="5515"/>
                      <a:pt x="19955" y="5209"/>
                      <a:pt x="19955" y="5139"/>
                    </a:cubicBezTo>
                    <a:cubicBezTo>
                      <a:pt x="19955" y="4997"/>
                      <a:pt x="19766" y="4691"/>
                      <a:pt x="19648" y="4667"/>
                    </a:cubicBezTo>
                    <a:cubicBezTo>
                      <a:pt x="19578" y="4644"/>
                      <a:pt x="19200" y="4738"/>
                      <a:pt x="18799" y="4879"/>
                    </a:cubicBezTo>
                    <a:cubicBezTo>
                      <a:pt x="18422" y="4997"/>
                      <a:pt x="18068" y="5162"/>
                      <a:pt x="18021" y="5162"/>
                    </a:cubicBezTo>
                    <a:cubicBezTo>
                      <a:pt x="17927" y="5139"/>
                      <a:pt x="17785" y="4927"/>
                      <a:pt x="17785" y="4927"/>
                    </a:cubicBezTo>
                    <a:cubicBezTo>
                      <a:pt x="17785" y="4927"/>
                      <a:pt x="17785" y="4927"/>
                      <a:pt x="17785" y="4927"/>
                    </a:cubicBezTo>
                    <a:cubicBezTo>
                      <a:pt x="17785" y="4927"/>
                      <a:pt x="17620" y="4738"/>
                      <a:pt x="17597" y="4667"/>
                    </a:cubicBezTo>
                    <a:cubicBezTo>
                      <a:pt x="17597" y="4620"/>
                      <a:pt x="17809" y="4291"/>
                      <a:pt x="18021" y="3961"/>
                    </a:cubicBezTo>
                    <a:cubicBezTo>
                      <a:pt x="18234" y="3607"/>
                      <a:pt x="18422" y="3254"/>
                      <a:pt x="18399" y="3183"/>
                    </a:cubicBezTo>
                    <a:cubicBezTo>
                      <a:pt x="18375" y="3042"/>
                      <a:pt x="18116" y="2807"/>
                      <a:pt x="17998" y="2783"/>
                    </a:cubicBezTo>
                    <a:cubicBezTo>
                      <a:pt x="17927" y="2783"/>
                      <a:pt x="17573" y="2971"/>
                      <a:pt x="17243" y="3183"/>
                    </a:cubicBezTo>
                    <a:cubicBezTo>
                      <a:pt x="16889" y="3395"/>
                      <a:pt x="16559" y="3631"/>
                      <a:pt x="16512" y="3631"/>
                    </a:cubicBezTo>
                    <a:cubicBezTo>
                      <a:pt x="16441" y="3655"/>
                      <a:pt x="16253" y="3466"/>
                      <a:pt x="16253" y="3466"/>
                    </a:cubicBezTo>
                    <a:cubicBezTo>
                      <a:pt x="16253" y="3466"/>
                      <a:pt x="16253" y="3466"/>
                      <a:pt x="16253" y="3466"/>
                    </a:cubicBezTo>
                    <a:cubicBezTo>
                      <a:pt x="16253" y="3466"/>
                      <a:pt x="16041" y="3325"/>
                      <a:pt x="16017" y="3254"/>
                    </a:cubicBezTo>
                    <a:cubicBezTo>
                      <a:pt x="15993" y="3231"/>
                      <a:pt x="16135" y="2854"/>
                      <a:pt x="16253" y="2477"/>
                    </a:cubicBezTo>
                    <a:cubicBezTo>
                      <a:pt x="16371" y="2100"/>
                      <a:pt x="16465" y="1700"/>
                      <a:pt x="16441" y="1629"/>
                    </a:cubicBezTo>
                    <a:cubicBezTo>
                      <a:pt x="16394" y="1511"/>
                      <a:pt x="16088" y="1346"/>
                      <a:pt x="15946" y="1346"/>
                    </a:cubicBezTo>
                    <a:cubicBezTo>
                      <a:pt x="15899" y="1346"/>
                      <a:pt x="15592" y="1629"/>
                      <a:pt x="15310" y="1912"/>
                    </a:cubicBezTo>
                    <a:cubicBezTo>
                      <a:pt x="15027" y="2194"/>
                      <a:pt x="14767" y="2500"/>
                      <a:pt x="14720" y="2524"/>
                    </a:cubicBezTo>
                    <a:cubicBezTo>
                      <a:pt x="14649" y="2548"/>
                      <a:pt x="14413" y="2406"/>
                      <a:pt x="14413" y="2406"/>
                    </a:cubicBezTo>
                    <a:cubicBezTo>
                      <a:pt x="14413" y="2406"/>
                      <a:pt x="14413" y="2406"/>
                      <a:pt x="14413" y="2406"/>
                    </a:cubicBezTo>
                    <a:cubicBezTo>
                      <a:pt x="14413" y="2406"/>
                      <a:pt x="14178" y="2336"/>
                      <a:pt x="14130" y="2265"/>
                    </a:cubicBezTo>
                    <a:cubicBezTo>
                      <a:pt x="14107" y="2218"/>
                      <a:pt x="14154" y="1841"/>
                      <a:pt x="14178" y="1440"/>
                    </a:cubicBezTo>
                    <a:cubicBezTo>
                      <a:pt x="14225" y="1040"/>
                      <a:pt x="14225" y="640"/>
                      <a:pt x="14178" y="592"/>
                    </a:cubicBezTo>
                    <a:cubicBezTo>
                      <a:pt x="14107" y="475"/>
                      <a:pt x="13753" y="380"/>
                      <a:pt x="13635" y="428"/>
                    </a:cubicBezTo>
                    <a:cubicBezTo>
                      <a:pt x="13588" y="428"/>
                      <a:pt x="13352" y="781"/>
                      <a:pt x="13140" y="1111"/>
                    </a:cubicBezTo>
                    <a:cubicBezTo>
                      <a:pt x="12928" y="1464"/>
                      <a:pt x="12739" y="1817"/>
                      <a:pt x="12716" y="1841"/>
                    </a:cubicBezTo>
                    <a:cubicBezTo>
                      <a:pt x="12645" y="1888"/>
                      <a:pt x="12385" y="1817"/>
                      <a:pt x="12385" y="1817"/>
                    </a:cubicBezTo>
                    <a:cubicBezTo>
                      <a:pt x="12385" y="1794"/>
                      <a:pt x="12385" y="1794"/>
                      <a:pt x="12385" y="1794"/>
                    </a:cubicBezTo>
                    <a:cubicBezTo>
                      <a:pt x="12385" y="1794"/>
                      <a:pt x="12126" y="1794"/>
                      <a:pt x="12079" y="1723"/>
                    </a:cubicBezTo>
                    <a:cubicBezTo>
                      <a:pt x="12055" y="1700"/>
                      <a:pt x="12008" y="1299"/>
                      <a:pt x="11937" y="922"/>
                    </a:cubicBezTo>
                    <a:cubicBezTo>
                      <a:pt x="11867" y="522"/>
                      <a:pt x="11796" y="121"/>
                      <a:pt x="11749" y="74"/>
                    </a:cubicBezTo>
                    <a:cubicBezTo>
                      <a:pt x="11631" y="-20"/>
                      <a:pt x="11277" y="-20"/>
                      <a:pt x="11159" y="51"/>
                    </a:cubicBezTo>
                    <a:cubicBezTo>
                      <a:pt x="11112" y="74"/>
                      <a:pt x="10971" y="451"/>
                      <a:pt x="10853" y="852"/>
                    </a:cubicBezTo>
                    <a:cubicBezTo>
                      <a:pt x="10735" y="1228"/>
                      <a:pt x="10617" y="1605"/>
                      <a:pt x="10593" y="1652"/>
                    </a:cubicBezTo>
                    <a:cubicBezTo>
                      <a:pt x="10523" y="1700"/>
                      <a:pt x="10287" y="1676"/>
                      <a:pt x="10287" y="1676"/>
                    </a:cubicBezTo>
                    <a:cubicBezTo>
                      <a:pt x="10263" y="1676"/>
                      <a:pt x="10263" y="1676"/>
                      <a:pt x="10263" y="1676"/>
                    </a:cubicBezTo>
                    <a:cubicBezTo>
                      <a:pt x="10263" y="1676"/>
                      <a:pt x="10027" y="1723"/>
                      <a:pt x="9957" y="1676"/>
                    </a:cubicBezTo>
                    <a:cubicBezTo>
                      <a:pt x="9910" y="1652"/>
                      <a:pt x="9792" y="1299"/>
                      <a:pt x="9627" y="922"/>
                    </a:cubicBezTo>
                    <a:cubicBezTo>
                      <a:pt x="9485" y="545"/>
                      <a:pt x="9296" y="192"/>
                      <a:pt x="9249" y="145"/>
                    </a:cubicBezTo>
                    <a:cubicBezTo>
                      <a:pt x="9131" y="98"/>
                      <a:pt x="8778" y="168"/>
                      <a:pt x="8683" y="263"/>
                    </a:cubicBezTo>
                    <a:cubicBezTo>
                      <a:pt x="8636" y="286"/>
                      <a:pt x="8589" y="710"/>
                      <a:pt x="8542" y="1087"/>
                    </a:cubicBezTo>
                    <a:cubicBezTo>
                      <a:pt x="8518" y="1511"/>
                      <a:pt x="8518" y="1888"/>
                      <a:pt x="8495" y="1935"/>
                    </a:cubicBezTo>
                    <a:cubicBezTo>
                      <a:pt x="8448" y="2006"/>
                      <a:pt x="8188" y="2053"/>
                      <a:pt x="8188" y="2053"/>
                    </a:cubicBezTo>
                    <a:cubicBezTo>
                      <a:pt x="8188" y="2053"/>
                      <a:pt x="8188" y="2053"/>
                      <a:pt x="8188" y="2053"/>
                    </a:cubicBezTo>
                    <a:cubicBezTo>
                      <a:pt x="8188" y="2053"/>
                      <a:pt x="7952" y="2147"/>
                      <a:pt x="7882" y="2124"/>
                    </a:cubicBezTo>
                    <a:cubicBezTo>
                      <a:pt x="7834" y="2100"/>
                      <a:pt x="7622" y="1770"/>
                      <a:pt x="7386" y="1464"/>
                    </a:cubicBezTo>
                    <a:cubicBezTo>
                      <a:pt x="7151" y="1134"/>
                      <a:pt x="6891" y="804"/>
                      <a:pt x="6820" y="804"/>
                    </a:cubicBezTo>
                    <a:cubicBezTo>
                      <a:pt x="6703" y="757"/>
                      <a:pt x="6372" y="922"/>
                      <a:pt x="6302" y="1016"/>
                    </a:cubicBezTo>
                    <a:cubicBezTo>
                      <a:pt x="6278" y="1087"/>
                      <a:pt x="6325" y="1488"/>
                      <a:pt x="6372" y="1888"/>
                    </a:cubicBezTo>
                    <a:cubicBezTo>
                      <a:pt x="6443" y="2265"/>
                      <a:pt x="6514" y="2665"/>
                      <a:pt x="6514" y="2712"/>
                    </a:cubicBezTo>
                    <a:cubicBezTo>
                      <a:pt x="6490" y="2783"/>
                      <a:pt x="6254" y="2877"/>
                      <a:pt x="6254" y="2877"/>
                    </a:cubicBezTo>
                    <a:cubicBezTo>
                      <a:pt x="6254" y="2877"/>
                      <a:pt x="6254" y="2877"/>
                      <a:pt x="6254" y="2877"/>
                    </a:cubicBezTo>
                    <a:cubicBezTo>
                      <a:pt x="6254" y="2877"/>
                      <a:pt x="6042" y="3042"/>
                      <a:pt x="5948" y="3019"/>
                    </a:cubicBezTo>
                    <a:cubicBezTo>
                      <a:pt x="5924" y="3019"/>
                      <a:pt x="5641" y="2759"/>
                      <a:pt x="5335" y="2500"/>
                    </a:cubicBezTo>
                    <a:cubicBezTo>
                      <a:pt x="5028" y="2241"/>
                      <a:pt x="4698" y="1982"/>
                      <a:pt x="4627" y="1982"/>
                    </a:cubicBezTo>
                    <a:cubicBezTo>
                      <a:pt x="4510" y="1982"/>
                      <a:pt x="4203" y="2218"/>
                      <a:pt x="4179" y="2336"/>
                    </a:cubicBezTo>
                    <a:cubicBezTo>
                      <a:pt x="4156" y="2383"/>
                      <a:pt x="4297" y="2759"/>
                      <a:pt x="4439" y="3136"/>
                    </a:cubicBezTo>
                    <a:cubicBezTo>
                      <a:pt x="4604" y="3513"/>
                      <a:pt x="4769" y="3867"/>
                      <a:pt x="4769" y="3914"/>
                    </a:cubicBezTo>
                    <a:cubicBezTo>
                      <a:pt x="4769" y="4008"/>
                      <a:pt x="4557" y="4149"/>
                      <a:pt x="4557" y="4149"/>
                    </a:cubicBezTo>
                    <a:cubicBezTo>
                      <a:pt x="4557" y="4149"/>
                      <a:pt x="4557" y="4149"/>
                      <a:pt x="4557" y="4149"/>
                    </a:cubicBezTo>
                    <a:cubicBezTo>
                      <a:pt x="4557" y="4149"/>
                      <a:pt x="4368" y="4338"/>
                      <a:pt x="4297" y="4361"/>
                    </a:cubicBezTo>
                    <a:cubicBezTo>
                      <a:pt x="4250" y="4361"/>
                      <a:pt x="3920" y="4173"/>
                      <a:pt x="3566" y="3984"/>
                    </a:cubicBezTo>
                    <a:cubicBezTo>
                      <a:pt x="3213" y="3796"/>
                      <a:pt x="2835" y="3631"/>
                      <a:pt x="2765" y="3655"/>
                    </a:cubicBezTo>
                    <a:cubicBezTo>
                      <a:pt x="2647" y="3678"/>
                      <a:pt x="2411" y="3961"/>
                      <a:pt x="2411" y="4079"/>
                    </a:cubicBezTo>
                    <a:cubicBezTo>
                      <a:pt x="2411" y="4149"/>
                      <a:pt x="2623" y="4479"/>
                      <a:pt x="2859" y="4809"/>
                    </a:cubicBezTo>
                    <a:cubicBezTo>
                      <a:pt x="3095" y="5139"/>
                      <a:pt x="3330" y="5445"/>
                      <a:pt x="3354" y="5492"/>
                    </a:cubicBezTo>
                    <a:cubicBezTo>
                      <a:pt x="3354" y="5586"/>
                      <a:pt x="3189" y="5775"/>
                      <a:pt x="3189" y="5775"/>
                    </a:cubicBezTo>
                    <a:cubicBezTo>
                      <a:pt x="3189" y="5775"/>
                      <a:pt x="3189" y="5775"/>
                      <a:pt x="3189" y="5775"/>
                    </a:cubicBezTo>
                    <a:cubicBezTo>
                      <a:pt x="3189" y="5775"/>
                      <a:pt x="3071" y="6010"/>
                      <a:pt x="3000" y="6034"/>
                    </a:cubicBezTo>
                    <a:cubicBezTo>
                      <a:pt x="2953" y="6034"/>
                      <a:pt x="2576" y="5939"/>
                      <a:pt x="2199" y="5822"/>
                    </a:cubicBezTo>
                    <a:cubicBezTo>
                      <a:pt x="1798" y="5727"/>
                      <a:pt x="1397" y="5657"/>
                      <a:pt x="1350" y="5680"/>
                    </a:cubicBezTo>
                    <a:cubicBezTo>
                      <a:pt x="1208" y="5751"/>
                      <a:pt x="1067" y="6081"/>
                      <a:pt x="1090" y="6199"/>
                    </a:cubicBezTo>
                    <a:cubicBezTo>
                      <a:pt x="1090" y="6246"/>
                      <a:pt x="1397" y="6552"/>
                      <a:pt x="1680" y="6811"/>
                    </a:cubicBezTo>
                    <a:cubicBezTo>
                      <a:pt x="1986" y="7070"/>
                      <a:pt x="2293" y="7306"/>
                      <a:pt x="2316" y="7353"/>
                    </a:cubicBezTo>
                    <a:cubicBezTo>
                      <a:pt x="2364" y="7447"/>
                      <a:pt x="2246" y="7659"/>
                      <a:pt x="2246" y="7659"/>
                    </a:cubicBezTo>
                    <a:cubicBezTo>
                      <a:pt x="2246" y="7659"/>
                      <a:pt x="2246" y="7659"/>
                      <a:pt x="2246" y="7659"/>
                    </a:cubicBezTo>
                    <a:cubicBezTo>
                      <a:pt x="2222" y="7659"/>
                      <a:pt x="2175" y="7918"/>
                      <a:pt x="2104" y="7965"/>
                    </a:cubicBezTo>
                    <a:cubicBezTo>
                      <a:pt x="2081" y="7989"/>
                      <a:pt x="1680" y="7965"/>
                      <a:pt x="1279" y="7942"/>
                    </a:cubicBezTo>
                    <a:cubicBezTo>
                      <a:pt x="878" y="7942"/>
                      <a:pt x="477" y="7965"/>
                      <a:pt x="430" y="8012"/>
                    </a:cubicBezTo>
                    <a:cubicBezTo>
                      <a:pt x="312" y="8083"/>
                      <a:pt x="241" y="8436"/>
                      <a:pt x="289" y="8554"/>
                    </a:cubicBezTo>
                    <a:cubicBezTo>
                      <a:pt x="312" y="8625"/>
                      <a:pt x="666" y="8837"/>
                      <a:pt x="1020" y="9002"/>
                    </a:cubicBezTo>
                    <a:cubicBezTo>
                      <a:pt x="1373" y="9190"/>
                      <a:pt x="1727" y="9355"/>
                      <a:pt x="1774" y="9402"/>
                    </a:cubicBezTo>
                    <a:cubicBezTo>
                      <a:pt x="1821" y="9473"/>
                      <a:pt x="1751" y="9708"/>
                      <a:pt x="1751" y="9708"/>
                    </a:cubicBezTo>
                    <a:cubicBezTo>
                      <a:pt x="1751" y="9732"/>
                      <a:pt x="1751" y="9732"/>
                      <a:pt x="1751" y="9732"/>
                    </a:cubicBezTo>
                    <a:cubicBezTo>
                      <a:pt x="1751" y="9732"/>
                      <a:pt x="1751" y="9967"/>
                      <a:pt x="1680" y="10038"/>
                    </a:cubicBezTo>
                    <a:cubicBezTo>
                      <a:pt x="1656" y="10062"/>
                      <a:pt x="1279" y="10132"/>
                      <a:pt x="878" y="10226"/>
                    </a:cubicBezTo>
                    <a:cubicBezTo>
                      <a:pt x="501" y="10321"/>
                      <a:pt x="100" y="10415"/>
                      <a:pt x="53" y="10462"/>
                    </a:cubicBezTo>
                    <a:cubicBezTo>
                      <a:pt x="-18" y="10580"/>
                      <a:pt x="-18" y="10933"/>
                      <a:pt x="53" y="11051"/>
                    </a:cubicBezTo>
                    <a:cubicBezTo>
                      <a:pt x="100" y="11098"/>
                      <a:pt x="477" y="11216"/>
                      <a:pt x="878" y="11310"/>
                    </a:cubicBezTo>
                    <a:cubicBezTo>
                      <a:pt x="1255" y="11404"/>
                      <a:pt x="1656" y="11498"/>
                      <a:pt x="1680" y="11522"/>
                    </a:cubicBezTo>
                    <a:cubicBezTo>
                      <a:pt x="1751" y="11569"/>
                      <a:pt x="1751" y="11828"/>
                      <a:pt x="1751" y="11828"/>
                    </a:cubicBezTo>
                    <a:cubicBezTo>
                      <a:pt x="1751" y="11828"/>
                      <a:pt x="1751" y="11828"/>
                      <a:pt x="1751" y="11828"/>
                    </a:cubicBezTo>
                    <a:cubicBezTo>
                      <a:pt x="1751" y="11828"/>
                      <a:pt x="1798" y="12087"/>
                      <a:pt x="1774" y="12158"/>
                    </a:cubicBezTo>
                    <a:cubicBezTo>
                      <a:pt x="1751" y="12205"/>
                      <a:pt x="1373" y="12346"/>
                      <a:pt x="1020" y="12535"/>
                    </a:cubicBezTo>
                    <a:cubicBezTo>
                      <a:pt x="666" y="12700"/>
                      <a:pt x="312" y="12888"/>
                      <a:pt x="289" y="12959"/>
                    </a:cubicBezTo>
                    <a:cubicBezTo>
                      <a:pt x="218" y="13077"/>
                      <a:pt x="312" y="13430"/>
                      <a:pt x="406" y="13501"/>
                    </a:cubicBezTo>
                    <a:cubicBezTo>
                      <a:pt x="454" y="13548"/>
                      <a:pt x="854" y="13571"/>
                      <a:pt x="1255" y="13595"/>
                    </a:cubicBezTo>
                    <a:cubicBezTo>
                      <a:pt x="1656" y="13595"/>
                      <a:pt x="2057" y="13571"/>
                      <a:pt x="2104" y="13595"/>
                    </a:cubicBezTo>
                    <a:cubicBezTo>
                      <a:pt x="2175" y="13642"/>
                      <a:pt x="2246" y="13901"/>
                      <a:pt x="2246" y="13901"/>
                    </a:cubicBezTo>
                    <a:cubicBezTo>
                      <a:pt x="2246" y="13901"/>
                      <a:pt x="2246" y="13901"/>
                      <a:pt x="2246" y="13901"/>
                    </a:cubicBezTo>
                    <a:cubicBezTo>
                      <a:pt x="2246" y="13901"/>
                      <a:pt x="2340" y="14137"/>
                      <a:pt x="2316" y="14207"/>
                    </a:cubicBezTo>
                    <a:cubicBezTo>
                      <a:pt x="2316" y="14254"/>
                      <a:pt x="2010" y="14466"/>
                      <a:pt x="1680" y="14725"/>
                    </a:cubicBezTo>
                    <a:cubicBezTo>
                      <a:pt x="1373" y="14985"/>
                      <a:pt x="1090" y="15267"/>
                      <a:pt x="1067" y="15314"/>
                    </a:cubicBezTo>
                    <a:cubicBezTo>
                      <a:pt x="1043" y="15456"/>
                      <a:pt x="1208" y="15785"/>
                      <a:pt x="1326" y="15833"/>
                    </a:cubicBezTo>
                    <a:cubicBezTo>
                      <a:pt x="1373" y="15856"/>
                      <a:pt x="1774" y="15809"/>
                      <a:pt x="2175" y="15715"/>
                    </a:cubicBezTo>
                    <a:cubicBezTo>
                      <a:pt x="2576" y="15621"/>
                      <a:pt x="2953" y="15526"/>
                      <a:pt x="3000" y="15526"/>
                    </a:cubicBezTo>
                    <a:cubicBezTo>
                      <a:pt x="3071" y="15550"/>
                      <a:pt x="3189" y="15785"/>
                      <a:pt x="3189" y="15785"/>
                    </a:cubicBezTo>
                    <a:cubicBezTo>
                      <a:pt x="3189" y="15785"/>
                      <a:pt x="3189" y="15785"/>
                      <a:pt x="3189" y="15785"/>
                    </a:cubicBezTo>
                    <a:cubicBezTo>
                      <a:pt x="3189" y="15785"/>
                      <a:pt x="3354" y="15997"/>
                      <a:pt x="3354" y="16068"/>
                    </a:cubicBezTo>
                    <a:cubicBezTo>
                      <a:pt x="3354" y="16115"/>
                      <a:pt x="3095" y="16398"/>
                      <a:pt x="2859" y="16728"/>
                    </a:cubicBezTo>
                    <a:cubicBezTo>
                      <a:pt x="2599" y="17034"/>
                      <a:pt x="2387" y="17387"/>
                      <a:pt x="2387" y="17434"/>
                    </a:cubicBezTo>
                    <a:cubicBezTo>
                      <a:pt x="2387" y="17576"/>
                      <a:pt x="2623" y="17858"/>
                      <a:pt x="2741" y="17882"/>
                    </a:cubicBezTo>
                    <a:cubicBezTo>
                      <a:pt x="2812" y="17905"/>
                      <a:pt x="3189" y="17741"/>
                      <a:pt x="3543" y="17576"/>
                    </a:cubicBezTo>
                    <a:cubicBezTo>
                      <a:pt x="3896" y="17387"/>
                      <a:pt x="4250" y="17199"/>
                      <a:pt x="4297" y="17199"/>
                    </a:cubicBezTo>
                    <a:cubicBezTo>
                      <a:pt x="4392" y="17199"/>
                      <a:pt x="4557" y="17411"/>
                      <a:pt x="4557" y="17411"/>
                    </a:cubicBezTo>
                    <a:cubicBezTo>
                      <a:pt x="4557" y="17411"/>
                      <a:pt x="4557" y="17411"/>
                      <a:pt x="4557" y="17411"/>
                    </a:cubicBezTo>
                    <a:cubicBezTo>
                      <a:pt x="4557" y="17411"/>
                      <a:pt x="4745" y="17576"/>
                      <a:pt x="4769" y="17646"/>
                    </a:cubicBezTo>
                    <a:cubicBezTo>
                      <a:pt x="4769" y="17670"/>
                      <a:pt x="4604" y="18023"/>
                      <a:pt x="4439" y="18400"/>
                    </a:cubicBezTo>
                    <a:cubicBezTo>
                      <a:pt x="4274" y="18753"/>
                      <a:pt x="4132" y="19130"/>
                      <a:pt x="4156" y="19201"/>
                    </a:cubicBezTo>
                    <a:cubicBezTo>
                      <a:pt x="4179" y="19342"/>
                      <a:pt x="4486" y="19554"/>
                      <a:pt x="4604" y="19554"/>
                    </a:cubicBezTo>
                    <a:cubicBezTo>
                      <a:pt x="4675" y="19554"/>
                      <a:pt x="5005" y="19319"/>
                      <a:pt x="5311" y="19060"/>
                    </a:cubicBezTo>
                    <a:cubicBezTo>
                      <a:pt x="5618" y="18801"/>
                      <a:pt x="5924" y="18541"/>
                      <a:pt x="5972" y="18518"/>
                    </a:cubicBezTo>
                    <a:cubicBezTo>
                      <a:pt x="6042" y="18518"/>
                      <a:pt x="6254" y="18659"/>
                      <a:pt x="6254" y="18659"/>
                    </a:cubicBezTo>
                    <a:cubicBezTo>
                      <a:pt x="6254" y="18659"/>
                      <a:pt x="6254" y="18659"/>
                      <a:pt x="6254" y="18659"/>
                    </a:cubicBezTo>
                    <a:cubicBezTo>
                      <a:pt x="6254" y="18659"/>
                      <a:pt x="6490" y="18777"/>
                      <a:pt x="6514" y="18848"/>
                    </a:cubicBezTo>
                    <a:cubicBezTo>
                      <a:pt x="6537" y="18895"/>
                      <a:pt x="6443" y="19272"/>
                      <a:pt x="6372" y="19648"/>
                    </a:cubicBezTo>
                    <a:cubicBezTo>
                      <a:pt x="6302" y="20049"/>
                      <a:pt x="6231" y="20449"/>
                      <a:pt x="6278" y="20520"/>
                    </a:cubicBezTo>
                    <a:cubicBezTo>
                      <a:pt x="6325" y="20638"/>
                      <a:pt x="6679" y="20779"/>
                      <a:pt x="6797" y="20732"/>
                    </a:cubicBezTo>
                    <a:cubicBezTo>
                      <a:pt x="6844" y="20732"/>
                      <a:pt x="7127" y="20426"/>
                      <a:pt x="7363" y="20096"/>
                    </a:cubicBezTo>
                    <a:cubicBezTo>
                      <a:pt x="7622" y="19790"/>
                      <a:pt x="7834" y="19460"/>
                      <a:pt x="7882" y="19436"/>
                    </a:cubicBezTo>
                    <a:cubicBezTo>
                      <a:pt x="7952" y="19389"/>
                      <a:pt x="8188" y="19507"/>
                      <a:pt x="8188" y="19507"/>
                    </a:cubicBezTo>
                    <a:cubicBezTo>
                      <a:pt x="8188" y="19507"/>
                      <a:pt x="8188" y="19507"/>
                      <a:pt x="8188" y="19507"/>
                    </a:cubicBezTo>
                    <a:cubicBezTo>
                      <a:pt x="8188" y="19507"/>
                      <a:pt x="8448" y="19554"/>
                      <a:pt x="8495" y="19625"/>
                    </a:cubicBezTo>
                    <a:cubicBezTo>
                      <a:pt x="8518" y="19648"/>
                      <a:pt x="8518" y="20049"/>
                      <a:pt x="8542" y="20449"/>
                    </a:cubicBezTo>
                    <a:cubicBezTo>
                      <a:pt x="8565" y="20850"/>
                      <a:pt x="8589" y="21250"/>
                      <a:pt x="8636" y="21297"/>
                    </a:cubicBezTo>
                    <a:cubicBezTo>
                      <a:pt x="8730" y="21392"/>
                      <a:pt x="9084" y="21462"/>
                      <a:pt x="9202" y="21392"/>
                    </a:cubicBezTo>
                    <a:cubicBezTo>
                      <a:pt x="9249" y="21368"/>
                      <a:pt x="9438" y="21015"/>
                      <a:pt x="9603" y="20638"/>
                    </a:cubicBezTo>
                    <a:cubicBezTo>
                      <a:pt x="9768" y="20284"/>
                      <a:pt x="9933" y="19908"/>
                      <a:pt x="9957" y="19884"/>
                    </a:cubicBezTo>
                    <a:cubicBezTo>
                      <a:pt x="10027" y="19813"/>
                      <a:pt x="10263" y="19860"/>
                      <a:pt x="10263" y="19860"/>
                    </a:cubicBezTo>
                    <a:cubicBezTo>
                      <a:pt x="10287" y="19884"/>
                      <a:pt x="10287" y="19884"/>
                      <a:pt x="10287" y="19884"/>
                    </a:cubicBezTo>
                    <a:cubicBezTo>
                      <a:pt x="10287" y="19884"/>
                      <a:pt x="10546" y="19860"/>
                      <a:pt x="10593" y="19908"/>
                    </a:cubicBezTo>
                    <a:cubicBezTo>
                      <a:pt x="10617" y="19931"/>
                      <a:pt x="10711" y="20332"/>
                      <a:pt x="10829" y="20708"/>
                    </a:cubicBezTo>
                    <a:cubicBezTo>
                      <a:pt x="10947" y="21085"/>
                      <a:pt x="11065" y="21462"/>
                      <a:pt x="11136" y="21509"/>
                    </a:cubicBezTo>
                    <a:cubicBezTo>
                      <a:pt x="11230" y="21580"/>
                      <a:pt x="11607" y="21556"/>
                      <a:pt x="11702" y="21486"/>
                    </a:cubicBezTo>
                    <a:cubicBezTo>
                      <a:pt x="11749" y="21439"/>
                      <a:pt x="11843" y="21038"/>
                      <a:pt x="11914" y="20661"/>
                    </a:cubicBezTo>
                    <a:cubicBezTo>
                      <a:pt x="12008" y="20261"/>
                      <a:pt x="12055" y="19860"/>
                      <a:pt x="12079" y="19837"/>
                    </a:cubicBezTo>
                    <a:cubicBezTo>
                      <a:pt x="12126" y="19766"/>
                      <a:pt x="12385" y="19743"/>
                      <a:pt x="12385" y="19743"/>
                    </a:cubicBezTo>
                    <a:cubicBezTo>
                      <a:pt x="12385" y="19743"/>
                      <a:pt x="12385" y="19743"/>
                      <a:pt x="12385" y="19743"/>
                    </a:cubicBezTo>
                    <a:cubicBezTo>
                      <a:pt x="12385" y="19743"/>
                      <a:pt x="12645" y="19696"/>
                      <a:pt x="12716" y="19719"/>
                    </a:cubicBezTo>
                    <a:cubicBezTo>
                      <a:pt x="12739" y="19743"/>
                      <a:pt x="12928" y="20096"/>
                      <a:pt x="13116" y="20426"/>
                    </a:cubicBezTo>
                    <a:cubicBezTo>
                      <a:pt x="13305" y="20779"/>
                      <a:pt x="13541" y="21132"/>
                      <a:pt x="13588" y="21156"/>
                    </a:cubicBezTo>
                    <a:cubicBezTo>
                      <a:pt x="13730" y="21203"/>
                      <a:pt x="14060" y="21085"/>
                      <a:pt x="14154" y="20991"/>
                    </a:cubicBezTo>
                    <a:cubicBezTo>
                      <a:pt x="14178" y="20944"/>
                      <a:pt x="14178" y="20544"/>
                      <a:pt x="14178" y="20120"/>
                    </a:cubicBezTo>
                    <a:cubicBezTo>
                      <a:pt x="14154" y="19719"/>
                      <a:pt x="14130" y="19342"/>
                      <a:pt x="14130" y="19295"/>
                    </a:cubicBezTo>
                    <a:cubicBezTo>
                      <a:pt x="14178" y="19201"/>
                      <a:pt x="14413" y="19154"/>
                      <a:pt x="14413" y="19154"/>
                    </a:cubicBezTo>
                    <a:cubicBezTo>
                      <a:pt x="14413" y="19154"/>
                      <a:pt x="14413" y="19154"/>
                      <a:pt x="14413" y="19154"/>
                    </a:cubicBezTo>
                    <a:cubicBezTo>
                      <a:pt x="14413" y="19154"/>
                      <a:pt x="14649" y="19012"/>
                      <a:pt x="14720" y="19036"/>
                    </a:cubicBezTo>
                    <a:cubicBezTo>
                      <a:pt x="14767" y="19036"/>
                      <a:pt x="15027" y="19342"/>
                      <a:pt x="15286" y="19648"/>
                    </a:cubicBezTo>
                    <a:cubicBezTo>
                      <a:pt x="15569" y="19931"/>
                      <a:pt x="15852" y="20214"/>
                      <a:pt x="15923" y="20237"/>
                    </a:cubicBezTo>
                    <a:cubicBezTo>
                      <a:pt x="16041" y="20237"/>
                      <a:pt x="16371" y="20049"/>
                      <a:pt x="16418" y="19931"/>
                    </a:cubicBezTo>
                    <a:cubicBezTo>
                      <a:pt x="16441" y="19884"/>
                      <a:pt x="16347" y="19484"/>
                      <a:pt x="16229" y="19107"/>
                    </a:cubicBezTo>
                    <a:cubicBezTo>
                      <a:pt x="16135" y="18706"/>
                      <a:pt x="15993" y="18329"/>
                      <a:pt x="16017" y="18306"/>
                    </a:cubicBezTo>
                    <a:cubicBezTo>
                      <a:pt x="16017" y="18212"/>
                      <a:pt x="16253" y="18094"/>
                      <a:pt x="16253" y="18094"/>
                    </a:cubicBezTo>
                    <a:cubicBezTo>
                      <a:pt x="16253" y="18094"/>
                      <a:pt x="16253" y="18094"/>
                      <a:pt x="16253" y="18094"/>
                    </a:cubicBezTo>
                    <a:cubicBezTo>
                      <a:pt x="16253" y="18094"/>
                      <a:pt x="16441" y="17905"/>
                      <a:pt x="16536" y="17905"/>
                    </a:cubicBezTo>
                    <a:cubicBezTo>
                      <a:pt x="16559" y="17905"/>
                      <a:pt x="16889" y="18141"/>
                      <a:pt x="17220" y="18377"/>
                    </a:cubicBezTo>
                    <a:cubicBezTo>
                      <a:pt x="17550" y="18589"/>
                      <a:pt x="17880" y="18801"/>
                      <a:pt x="17951" y="18801"/>
                    </a:cubicBezTo>
                    <a:cubicBezTo>
                      <a:pt x="18092" y="18777"/>
                      <a:pt x="18351" y="18518"/>
                      <a:pt x="18375" y="18400"/>
                    </a:cubicBezTo>
                    <a:cubicBezTo>
                      <a:pt x="18375" y="18353"/>
                      <a:pt x="18210" y="17976"/>
                      <a:pt x="18021" y="17623"/>
                    </a:cubicBezTo>
                    <a:cubicBezTo>
                      <a:pt x="17809" y="17269"/>
                      <a:pt x="17620" y="16940"/>
                      <a:pt x="17597" y="16893"/>
                    </a:cubicBezTo>
                    <a:cubicBezTo>
                      <a:pt x="17597" y="16798"/>
                      <a:pt x="17785" y="16633"/>
                      <a:pt x="17785" y="16633"/>
                    </a:cubicBezTo>
                    <a:cubicBezTo>
                      <a:pt x="17785" y="16633"/>
                      <a:pt x="17785" y="16633"/>
                      <a:pt x="17785" y="16633"/>
                    </a:cubicBezTo>
                    <a:cubicBezTo>
                      <a:pt x="17785" y="16633"/>
                      <a:pt x="17951" y="16421"/>
                      <a:pt x="18021" y="16398"/>
                    </a:cubicBezTo>
                    <a:cubicBezTo>
                      <a:pt x="18068" y="16398"/>
                      <a:pt x="18422" y="16539"/>
                      <a:pt x="18799" y="16681"/>
                    </a:cubicBezTo>
                    <a:cubicBezTo>
                      <a:pt x="19153" y="16822"/>
                      <a:pt x="19554" y="16963"/>
                      <a:pt x="19625" y="16940"/>
                    </a:cubicBezTo>
                    <a:cubicBezTo>
                      <a:pt x="19743" y="16893"/>
                      <a:pt x="19931" y="16586"/>
                      <a:pt x="19931" y="16445"/>
                    </a:cubicBezTo>
                    <a:cubicBezTo>
                      <a:pt x="19931" y="16398"/>
                      <a:pt x="19672" y="16068"/>
                      <a:pt x="19413" y="15785"/>
                    </a:cubicBezTo>
                    <a:cubicBezTo>
                      <a:pt x="19130" y="15479"/>
                      <a:pt x="18847" y="15197"/>
                      <a:pt x="18847" y="15173"/>
                    </a:cubicBezTo>
                    <a:cubicBezTo>
                      <a:pt x="18823" y="15079"/>
                      <a:pt x="18965" y="14867"/>
                      <a:pt x="18965" y="14867"/>
                    </a:cubicBezTo>
                    <a:cubicBezTo>
                      <a:pt x="18965" y="14867"/>
                      <a:pt x="18965" y="14867"/>
                      <a:pt x="18965" y="14867"/>
                    </a:cubicBezTo>
                    <a:cubicBezTo>
                      <a:pt x="18965" y="14867"/>
                      <a:pt x="19059" y="14631"/>
                      <a:pt x="19130" y="14584"/>
                    </a:cubicBezTo>
                    <a:cubicBezTo>
                      <a:pt x="19153" y="14561"/>
                      <a:pt x="19554" y="14631"/>
                      <a:pt x="19931" y="14678"/>
                    </a:cubicBezTo>
                    <a:cubicBezTo>
                      <a:pt x="20332" y="14749"/>
                      <a:pt x="20733" y="14773"/>
                      <a:pt x="20804" y="14725"/>
                    </a:cubicBezTo>
                    <a:cubicBezTo>
                      <a:pt x="20922" y="14678"/>
                      <a:pt x="21040" y="14325"/>
                      <a:pt x="20992" y="14207"/>
                    </a:cubicBezTo>
                    <a:cubicBezTo>
                      <a:pt x="20992" y="14137"/>
                      <a:pt x="20662" y="13901"/>
                      <a:pt x="20332" y="13665"/>
                    </a:cubicBezTo>
                    <a:cubicBezTo>
                      <a:pt x="20002" y="13430"/>
                      <a:pt x="19648" y="13242"/>
                      <a:pt x="19625" y="13194"/>
                    </a:cubicBezTo>
                    <a:cubicBezTo>
                      <a:pt x="19578" y="13124"/>
                      <a:pt x="19672" y="12888"/>
                      <a:pt x="19672" y="12888"/>
                    </a:cubicBezTo>
                    <a:cubicBezTo>
                      <a:pt x="19672" y="12888"/>
                      <a:pt x="19672" y="12888"/>
                      <a:pt x="19672" y="12888"/>
                    </a:cubicBezTo>
                    <a:cubicBezTo>
                      <a:pt x="19696" y="12888"/>
                      <a:pt x="19719" y="12629"/>
                      <a:pt x="19790" y="12582"/>
                    </a:cubicBezTo>
                    <a:cubicBezTo>
                      <a:pt x="19813" y="12535"/>
                      <a:pt x="20191" y="12535"/>
                      <a:pt x="20592" y="12488"/>
                    </a:cubicBezTo>
                    <a:cubicBezTo>
                      <a:pt x="20992" y="12441"/>
                      <a:pt x="21393" y="12370"/>
                      <a:pt x="21441" y="12323"/>
                    </a:cubicBezTo>
                    <a:cubicBezTo>
                      <a:pt x="21535" y="12229"/>
                      <a:pt x="21582" y="11875"/>
                      <a:pt x="21511" y="11758"/>
                    </a:cubicBezTo>
                    <a:cubicBezTo>
                      <a:pt x="21488" y="11710"/>
                      <a:pt x="21110" y="11546"/>
                      <a:pt x="20733" y="11404"/>
                    </a:cubicBezTo>
                    <a:close/>
                  </a:path>
                </a:pathLst>
              </a:custGeom>
              <a:gradFill flip="none" rotWithShape="1">
                <a:gsLst>
                  <a:gs pos="0">
                    <a:srgbClr val="D9D9D9"/>
                  </a:gs>
                  <a:gs pos="100000">
                    <a:srgbClr val="FFFFFF"/>
                  </a:gs>
                </a:gsLst>
                <a:lin ang="0" scaled="0"/>
              </a:gradFill>
              <a:ln w="12700" cap="flat">
                <a:noFill/>
                <a:miter lim="400000"/>
              </a:ln>
              <a:effectLst/>
            </p:spPr>
            <p:txBody>
              <a:bodyPr wrap="square" lIns="34289" tIns="34289" rIns="34289" bIns="34289" numCol="1" anchor="t">
                <a:noAutofit/>
              </a:bodyPr>
              <a:lstStyle/>
              <a:p>
                <a:endParaRPr sz="1350"/>
              </a:p>
            </p:txBody>
          </p:sp>
          <p:sp>
            <p:nvSpPr>
              <p:cNvPr id="38" name="Shape 403"/>
              <p:cNvSpPr/>
              <p:nvPr/>
            </p:nvSpPr>
            <p:spPr>
              <a:xfrm rot="16200000">
                <a:off x="345073" y="358993"/>
                <a:ext cx="1230771" cy="1231532"/>
              </a:xfrm>
              <a:prstGeom prst="ellipse">
                <a:avLst/>
              </a:prstGeom>
              <a:gradFill flip="none" rotWithShape="1">
                <a:gsLst>
                  <a:gs pos="0">
                    <a:srgbClr val="D9D9D9"/>
                  </a:gs>
                  <a:gs pos="100000">
                    <a:srgbClr val="FFFFFF"/>
                  </a:gs>
                </a:gsLst>
                <a:lin ang="9000000" scaled="0"/>
              </a:gradFill>
              <a:ln w="12700" cap="flat">
                <a:noFill/>
                <a:miter lim="400000"/>
              </a:ln>
              <a:effectLst/>
            </p:spPr>
            <p:txBody>
              <a:bodyPr wrap="square" lIns="34289" tIns="34289" rIns="34289" bIns="34289" numCol="1" anchor="t">
                <a:noAutofit/>
              </a:bodyPr>
              <a:lstStyle/>
              <a:p>
                <a:endParaRPr sz="1350"/>
              </a:p>
            </p:txBody>
          </p:sp>
        </p:grpSp>
        <p:sp>
          <p:nvSpPr>
            <p:cNvPr id="39" name="TextBox 38"/>
            <p:cNvSpPr txBox="1"/>
            <p:nvPr/>
          </p:nvSpPr>
          <p:spPr>
            <a:xfrm>
              <a:off x="4681945" y="1841742"/>
              <a:ext cx="836638" cy="1610009"/>
            </a:xfrm>
            <a:prstGeom prst="rect">
              <a:avLst/>
            </a:prstGeom>
            <a:noFill/>
          </p:spPr>
          <p:txBody>
            <a:bodyPr wrap="none" rtlCol="0" anchor="ctr">
              <a:spAutoFit/>
            </a:bodyPr>
            <a:lstStyle/>
            <a:p>
              <a:pPr algn="ctr"/>
              <a:r>
                <a:rPr lang="en-US" sz="8625" b="1" dirty="0">
                  <a:solidFill>
                    <a:schemeClr val="tx2"/>
                  </a:solidFill>
                </a:rPr>
                <a:t>1</a:t>
              </a:r>
            </a:p>
          </p:txBody>
        </p:sp>
        <p:sp>
          <p:nvSpPr>
            <p:cNvPr id="40" name="TextBox 39"/>
            <p:cNvSpPr txBox="1"/>
            <p:nvPr/>
          </p:nvSpPr>
          <p:spPr>
            <a:xfrm>
              <a:off x="6778226" y="3884397"/>
              <a:ext cx="962079" cy="1911068"/>
            </a:xfrm>
            <a:prstGeom prst="rect">
              <a:avLst/>
            </a:prstGeom>
            <a:noFill/>
          </p:spPr>
          <p:txBody>
            <a:bodyPr wrap="none" rtlCol="0" anchor="ctr">
              <a:spAutoFit/>
            </a:bodyPr>
            <a:lstStyle/>
            <a:p>
              <a:pPr algn="ctr"/>
              <a:r>
                <a:rPr lang="en-US" sz="10350" b="1" dirty="0">
                  <a:solidFill>
                    <a:schemeClr val="tx2"/>
                  </a:solidFill>
                </a:rPr>
                <a:t>3</a:t>
              </a:r>
            </a:p>
          </p:txBody>
        </p:sp>
        <p:sp>
          <p:nvSpPr>
            <p:cNvPr id="41" name="TextBox 40"/>
            <p:cNvSpPr txBox="1"/>
            <p:nvPr/>
          </p:nvSpPr>
          <p:spPr>
            <a:xfrm>
              <a:off x="4820832" y="3852861"/>
              <a:ext cx="849364" cy="1256593"/>
            </a:xfrm>
            <a:prstGeom prst="rect">
              <a:avLst/>
            </a:prstGeom>
            <a:noFill/>
          </p:spPr>
          <p:txBody>
            <a:bodyPr wrap="none" rtlCol="0" anchor="ctr">
              <a:spAutoFit/>
            </a:bodyPr>
            <a:lstStyle/>
            <a:p>
              <a:pPr algn="ctr"/>
              <a:r>
                <a:rPr lang="en-US" sz="6600" b="1" dirty="0">
                  <a:solidFill>
                    <a:schemeClr val="tx2"/>
                  </a:solidFill>
                </a:rPr>
                <a:t>T</a:t>
              </a:r>
            </a:p>
          </p:txBody>
        </p:sp>
        <p:sp>
          <p:nvSpPr>
            <p:cNvPr id="46" name="TextBox 45"/>
            <p:cNvSpPr txBox="1"/>
            <p:nvPr/>
          </p:nvSpPr>
          <p:spPr>
            <a:xfrm>
              <a:off x="6595757" y="2420774"/>
              <a:ext cx="569394" cy="968623"/>
            </a:xfrm>
            <a:prstGeom prst="rect">
              <a:avLst/>
            </a:prstGeom>
            <a:noFill/>
          </p:spPr>
          <p:txBody>
            <a:bodyPr wrap="none" rtlCol="0" anchor="ctr">
              <a:spAutoFit/>
            </a:bodyPr>
            <a:lstStyle/>
            <a:p>
              <a:pPr algn="ctr"/>
              <a:r>
                <a:rPr lang="en-US" sz="4950" b="1" dirty="0">
                  <a:solidFill>
                    <a:schemeClr val="tx2"/>
                  </a:solidFill>
                </a:rPr>
                <a:t>2</a:t>
              </a:r>
            </a:p>
          </p:txBody>
        </p:sp>
      </p:grpSp>
      <p:pic>
        <p:nvPicPr>
          <p:cNvPr id="44" name="Picture 10" descr="https://www.conversordeletras.com/generate/Channel/46/f7941d/none/MARCO%2BREFERENCIAL/d8e81caf5c220a1b83fd27e10cdd679a.png"/>
          <p:cNvPicPr>
            <a:picLocks noChangeAspect="1" noChangeArrowheads="1"/>
          </p:cNvPicPr>
          <p:nvPr/>
        </p:nvPicPr>
        <p:blipFill rotWithShape="1">
          <a:blip r:embed="rId3">
            <a:extLst>
              <a:ext uri="{28A0092B-C50C-407E-A947-70E740481C1C}">
                <a14:useLocalDpi xmlns:a14="http://schemas.microsoft.com/office/drawing/2010/main" val="0"/>
              </a:ext>
            </a:extLst>
          </a:blip>
          <a:srcRect b="22132"/>
          <a:stretch/>
        </p:blipFill>
        <p:spPr bwMode="auto">
          <a:xfrm>
            <a:off x="17967" y="152593"/>
            <a:ext cx="6484524" cy="576064"/>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p:cNvSpPr txBox="1"/>
          <p:nvPr/>
        </p:nvSpPr>
        <p:spPr>
          <a:xfrm>
            <a:off x="9912424" y="-55225"/>
            <a:ext cx="2279576" cy="828135"/>
          </a:xfrm>
          <a:prstGeom prst="rect">
            <a:avLst/>
          </a:prstGeom>
          <a:solidFill>
            <a:schemeClr val="bg1"/>
          </a:solidFill>
        </p:spPr>
        <p:txBody>
          <a:bodyPr wrap="square" rtlCol="0">
            <a:spAutoFit/>
          </a:bodyPr>
          <a:lstStyle/>
          <a:p>
            <a:endParaRPr lang="es-EC" dirty="0"/>
          </a:p>
        </p:txBody>
      </p:sp>
      <p:sp>
        <p:nvSpPr>
          <p:cNvPr id="45" name="CuadroTexto 44"/>
          <p:cNvSpPr txBox="1"/>
          <p:nvPr/>
        </p:nvSpPr>
        <p:spPr>
          <a:xfrm>
            <a:off x="885279" y="847247"/>
            <a:ext cx="3521432" cy="523220"/>
          </a:xfrm>
          <a:prstGeom prst="rect">
            <a:avLst/>
          </a:prstGeom>
          <a:noFill/>
        </p:spPr>
        <p:txBody>
          <a:bodyPr wrap="square" rtlCol="0">
            <a:spAutoFit/>
          </a:bodyPr>
          <a:lstStyle/>
          <a:p>
            <a:r>
              <a:rPr lang="es-EC" sz="1400" b="1" dirty="0">
                <a:solidFill>
                  <a:srgbClr val="002060"/>
                </a:solidFill>
              </a:rPr>
              <a:t>El sector primario: ¿contribuye al crecimiento económico del Ecuador?</a:t>
            </a:r>
          </a:p>
        </p:txBody>
      </p:sp>
      <p:sp>
        <p:nvSpPr>
          <p:cNvPr id="48" name="CuadroTexto 47"/>
          <p:cNvSpPr txBox="1"/>
          <p:nvPr/>
        </p:nvSpPr>
        <p:spPr>
          <a:xfrm>
            <a:off x="8867597" y="3028995"/>
            <a:ext cx="2089654" cy="830997"/>
          </a:xfrm>
          <a:prstGeom prst="rect">
            <a:avLst/>
          </a:prstGeom>
          <a:noFill/>
        </p:spPr>
        <p:txBody>
          <a:bodyPr wrap="square" rtlCol="0">
            <a:spAutoFit/>
          </a:bodyPr>
          <a:lstStyle/>
          <a:p>
            <a:pPr marL="0" lvl="2"/>
            <a:r>
              <a:rPr lang="es-ES" sz="1400" b="1" dirty="0">
                <a:solidFill>
                  <a:srgbClr val="002060"/>
                </a:solidFill>
              </a:rPr>
              <a:t>Economía solidaria Agropecuaria.</a:t>
            </a:r>
            <a:endParaRPr lang="es-EC" sz="1400" b="1" dirty="0">
              <a:solidFill>
                <a:srgbClr val="002060"/>
              </a:solidFill>
            </a:endParaRPr>
          </a:p>
          <a:p>
            <a:endParaRPr lang="es-EC" sz="2000" dirty="0"/>
          </a:p>
        </p:txBody>
      </p:sp>
      <p:sp>
        <p:nvSpPr>
          <p:cNvPr id="49" name="CuadroTexto 48"/>
          <p:cNvSpPr txBox="1"/>
          <p:nvPr/>
        </p:nvSpPr>
        <p:spPr>
          <a:xfrm>
            <a:off x="8026586" y="804542"/>
            <a:ext cx="3681963" cy="523220"/>
          </a:xfrm>
          <a:prstGeom prst="rect">
            <a:avLst/>
          </a:prstGeom>
          <a:noFill/>
        </p:spPr>
        <p:txBody>
          <a:bodyPr wrap="square" rtlCol="0">
            <a:spAutoFit/>
          </a:bodyPr>
          <a:lstStyle/>
          <a:p>
            <a:r>
              <a:rPr lang="es-ES" sz="1400" b="1" dirty="0">
                <a:solidFill>
                  <a:srgbClr val="002060"/>
                </a:solidFill>
              </a:rPr>
              <a:t>Dinamismo del sector agropecuario, condición necesaria para el desarrollo cubano</a:t>
            </a:r>
            <a:endParaRPr lang="es-EC" sz="1400" b="1" dirty="0">
              <a:solidFill>
                <a:srgbClr val="002060"/>
              </a:solidFill>
            </a:endParaRPr>
          </a:p>
        </p:txBody>
      </p:sp>
      <p:sp>
        <p:nvSpPr>
          <p:cNvPr id="14" name="Pentágono 13"/>
          <p:cNvSpPr/>
          <p:nvPr/>
        </p:nvSpPr>
        <p:spPr>
          <a:xfrm>
            <a:off x="188349" y="4971542"/>
            <a:ext cx="2448272" cy="641382"/>
          </a:xfrm>
          <a:prstGeom prst="homePlat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s-EC" dirty="0"/>
              <a:t>Fundamentación Legal</a:t>
            </a:r>
          </a:p>
        </p:txBody>
      </p:sp>
      <p:graphicFrame>
        <p:nvGraphicFramePr>
          <p:cNvPr id="15" name="Diagrama 14"/>
          <p:cNvGraphicFramePr/>
          <p:nvPr>
            <p:extLst>
              <p:ext uri="{D42A27DB-BD31-4B8C-83A1-F6EECF244321}">
                <p14:modId xmlns:p14="http://schemas.microsoft.com/office/powerpoint/2010/main" val="1412150236"/>
              </p:ext>
            </p:extLst>
          </p:nvPr>
        </p:nvGraphicFramePr>
        <p:xfrm>
          <a:off x="1428238" y="4660751"/>
          <a:ext cx="10753116" cy="135261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6" name="CuadroTexto 15"/>
          <p:cNvSpPr txBox="1"/>
          <p:nvPr/>
        </p:nvSpPr>
        <p:spPr>
          <a:xfrm>
            <a:off x="674357" y="1332008"/>
            <a:ext cx="3024336" cy="1107996"/>
          </a:xfrm>
          <a:prstGeom prst="rect">
            <a:avLst/>
          </a:prstGeom>
          <a:noFill/>
        </p:spPr>
        <p:txBody>
          <a:bodyPr wrap="square" rtlCol="0">
            <a:spAutoFit/>
          </a:bodyPr>
          <a:lstStyle/>
          <a:p>
            <a:pPr marL="285750" indent="-285750">
              <a:buFont typeface="Arial" panose="020B0604020202020204" pitchFamily="34" charset="0"/>
              <a:buChar char="•"/>
            </a:pPr>
            <a:endParaRPr lang="es-EC" sz="1200" dirty="0"/>
          </a:p>
          <a:p>
            <a:pPr marL="285750" indent="-285750">
              <a:buFont typeface="Arial" panose="020B0604020202020204" pitchFamily="34" charset="0"/>
              <a:buChar char="•"/>
            </a:pPr>
            <a:r>
              <a:rPr lang="es-EC" dirty="0"/>
              <a:t>La industrialización de sectores </a:t>
            </a:r>
            <a:r>
              <a:rPr lang="es-EC" dirty="0" smtClean="0"/>
              <a:t>estratégicos (queseras)</a:t>
            </a:r>
            <a:endParaRPr lang="es-EC" dirty="0"/>
          </a:p>
        </p:txBody>
      </p:sp>
      <p:sp>
        <p:nvSpPr>
          <p:cNvPr id="50" name="CuadroTexto 49"/>
          <p:cNvSpPr txBox="1"/>
          <p:nvPr/>
        </p:nvSpPr>
        <p:spPr>
          <a:xfrm>
            <a:off x="902388" y="3777958"/>
            <a:ext cx="3284328" cy="646331"/>
          </a:xfrm>
          <a:prstGeom prst="rect">
            <a:avLst/>
          </a:prstGeom>
          <a:noFill/>
        </p:spPr>
        <p:txBody>
          <a:bodyPr wrap="square" rtlCol="0">
            <a:spAutoFit/>
          </a:bodyPr>
          <a:lstStyle/>
          <a:p>
            <a:pPr marL="171450" indent="-171450">
              <a:buFont typeface="Arial" panose="020B0604020202020204" pitchFamily="34" charset="0"/>
              <a:buChar char="•"/>
            </a:pPr>
            <a:r>
              <a:rPr lang="es-ES" dirty="0"/>
              <a:t>inversionistas extranjeros</a:t>
            </a:r>
          </a:p>
          <a:p>
            <a:pPr marL="171450" indent="-171450">
              <a:buFont typeface="Arial" panose="020B0604020202020204" pitchFamily="34" charset="0"/>
              <a:buChar char="•"/>
            </a:pPr>
            <a:r>
              <a:rPr lang="es-ES" dirty="0"/>
              <a:t>Cambio de Genética bovina.</a:t>
            </a:r>
            <a:endParaRPr lang="es-EC" dirty="0"/>
          </a:p>
        </p:txBody>
      </p:sp>
      <p:sp>
        <p:nvSpPr>
          <p:cNvPr id="51" name="CuadroTexto 50"/>
          <p:cNvSpPr txBox="1"/>
          <p:nvPr/>
        </p:nvSpPr>
        <p:spPr>
          <a:xfrm>
            <a:off x="7780389" y="1766089"/>
            <a:ext cx="4105768" cy="369332"/>
          </a:xfrm>
          <a:prstGeom prst="rect">
            <a:avLst/>
          </a:prstGeom>
          <a:noFill/>
        </p:spPr>
        <p:txBody>
          <a:bodyPr wrap="square" rtlCol="0">
            <a:spAutoFit/>
          </a:bodyPr>
          <a:lstStyle/>
          <a:p>
            <a:pPr marL="171450" indent="-171450">
              <a:buFont typeface="Arial" panose="020B0604020202020204" pitchFamily="34" charset="0"/>
              <a:buChar char="•"/>
            </a:pPr>
            <a:r>
              <a:rPr lang="es-EC" dirty="0"/>
              <a:t>Gestión administrativa de la actividad</a:t>
            </a:r>
            <a:r>
              <a:rPr lang="es-EC" sz="1200" dirty="0"/>
              <a:t>.</a:t>
            </a:r>
          </a:p>
        </p:txBody>
      </p:sp>
      <p:sp>
        <p:nvSpPr>
          <p:cNvPr id="52" name="CuadroTexto 51"/>
          <p:cNvSpPr txBox="1"/>
          <p:nvPr/>
        </p:nvSpPr>
        <p:spPr>
          <a:xfrm>
            <a:off x="8606416" y="3610255"/>
            <a:ext cx="2522302" cy="646331"/>
          </a:xfrm>
          <a:prstGeom prst="rect">
            <a:avLst/>
          </a:prstGeom>
          <a:noFill/>
        </p:spPr>
        <p:txBody>
          <a:bodyPr wrap="square" rtlCol="0">
            <a:spAutoFit/>
          </a:bodyPr>
          <a:lstStyle/>
          <a:p>
            <a:pPr marL="285750" indent="-285750">
              <a:buFont typeface="Arial" panose="020B0604020202020204" pitchFamily="34" charset="0"/>
              <a:buChar char="•"/>
            </a:pPr>
            <a:r>
              <a:rPr lang="es-ES" dirty="0"/>
              <a:t>En riesgo la soberanía alimentaria del país.</a:t>
            </a:r>
            <a:endParaRPr lang="es-EC" dirty="0"/>
          </a:p>
        </p:txBody>
      </p:sp>
      <p:pic>
        <p:nvPicPr>
          <p:cNvPr id="17" name="Imagen 16"/>
          <p:cNvPicPr>
            <a:picLocks noChangeAspect="1"/>
          </p:cNvPicPr>
          <p:nvPr/>
        </p:nvPicPr>
        <p:blipFill rotWithShape="1">
          <a:blip r:embed="rId9"/>
          <a:srcRect t="13250"/>
          <a:stretch/>
        </p:blipFill>
        <p:spPr>
          <a:xfrm>
            <a:off x="2042356" y="2366855"/>
            <a:ext cx="1893795" cy="1232143"/>
          </a:xfrm>
          <a:prstGeom prst="rect">
            <a:avLst/>
          </a:prstGeom>
        </p:spPr>
      </p:pic>
    </p:spTree>
    <p:extLst>
      <p:ext uri="{BB962C8B-B14F-4D97-AF65-F5344CB8AC3E}">
        <p14:creationId xmlns:p14="http://schemas.microsoft.com/office/powerpoint/2010/main" val="4185745932"/>
      </p:ext>
    </p:extLst>
  </p:cSld>
  <p:clrMapOvr>
    <a:masterClrMapping/>
  </p:clrMapOvr>
  <p:transition spd="slow">
    <p:randomBar dir="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0" y="0"/>
            <a:ext cx="6173561" cy="4809625"/>
          </a:xfrm>
          <a:prstGeom prst="rect">
            <a:avLst/>
          </a:prstGeom>
        </p:spPr>
      </p:pic>
      <p:pic>
        <p:nvPicPr>
          <p:cNvPr id="7" name="Imagen 6"/>
          <p:cNvPicPr>
            <a:picLocks noChangeAspect="1"/>
          </p:cNvPicPr>
          <p:nvPr/>
        </p:nvPicPr>
        <p:blipFill>
          <a:blip r:embed="rId3"/>
          <a:stretch>
            <a:fillRect/>
          </a:stretch>
        </p:blipFill>
        <p:spPr>
          <a:xfrm>
            <a:off x="6385725" y="24509"/>
            <a:ext cx="5806275" cy="4810918"/>
          </a:xfrm>
          <a:prstGeom prst="rect">
            <a:avLst/>
          </a:prstGeom>
        </p:spPr>
      </p:pic>
      <p:sp>
        <p:nvSpPr>
          <p:cNvPr id="8" name="Rectángulo 7"/>
          <p:cNvSpPr/>
          <p:nvPr/>
        </p:nvSpPr>
        <p:spPr>
          <a:xfrm>
            <a:off x="0" y="4850718"/>
            <a:ext cx="6192688" cy="144016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s-EC" dirty="0" smtClean="0"/>
              <a:t>Análisis :$819,00 se vende en $1000,00 = $181 </a:t>
            </a:r>
          </a:p>
          <a:p>
            <a:r>
              <a:rPr lang="es-EC" dirty="0" smtClean="0"/>
              <a:t>Peso kilos 850 en  libras 1870  </a:t>
            </a:r>
          </a:p>
          <a:p>
            <a:r>
              <a:rPr lang="es-EC" dirty="0" smtClean="0"/>
              <a:t>Intermediario </a:t>
            </a:r>
            <a:r>
              <a:rPr lang="es-EC" dirty="0"/>
              <a:t>=</a:t>
            </a:r>
            <a:r>
              <a:rPr lang="es-EC" dirty="0" smtClean="0"/>
              <a:t> $1000/1870</a:t>
            </a:r>
            <a:r>
              <a:rPr lang="es-EC" sz="2000" dirty="0" smtClean="0"/>
              <a:t>  </a:t>
            </a:r>
            <a:r>
              <a:rPr lang="es-EC" sz="2000" dirty="0"/>
              <a:t>=</a:t>
            </a:r>
            <a:r>
              <a:rPr lang="es-EC" sz="2000" dirty="0" smtClean="0"/>
              <a:t>   0,534</a:t>
            </a:r>
          </a:p>
          <a:p>
            <a:r>
              <a:rPr lang="es-EC" sz="2000" dirty="0" smtClean="0"/>
              <a:t>1500x2,50</a:t>
            </a:r>
            <a:r>
              <a:rPr lang="es-EC" dirty="0" smtClean="0"/>
              <a:t>=$3750</a:t>
            </a:r>
          </a:p>
          <a:p>
            <a:pPr algn="ctr"/>
            <a:endParaRPr lang="es-EC" dirty="0"/>
          </a:p>
        </p:txBody>
      </p:sp>
      <p:sp>
        <p:nvSpPr>
          <p:cNvPr id="9" name="CuadroTexto 8"/>
          <p:cNvSpPr txBox="1"/>
          <p:nvPr/>
        </p:nvSpPr>
        <p:spPr>
          <a:xfrm>
            <a:off x="4655840" y="5373216"/>
            <a:ext cx="1152128" cy="369332"/>
          </a:xfrm>
          <a:prstGeom prst="rect">
            <a:avLst/>
          </a:prstGeom>
          <a:noFill/>
        </p:spPr>
        <p:txBody>
          <a:bodyPr wrap="square" rtlCol="0">
            <a:spAutoFit/>
          </a:bodyPr>
          <a:lstStyle/>
          <a:p>
            <a:r>
              <a:rPr lang="es-EC" dirty="0" smtClean="0">
                <a:solidFill>
                  <a:srgbClr val="FF0000"/>
                </a:solidFill>
              </a:rPr>
              <a:t>$3569</a:t>
            </a:r>
            <a:endParaRPr lang="es-EC" dirty="0">
              <a:solidFill>
                <a:srgbClr val="FF0000"/>
              </a:solidFill>
            </a:endParaRPr>
          </a:p>
        </p:txBody>
      </p:sp>
    </p:spTree>
    <p:extLst>
      <p:ext uri="{BB962C8B-B14F-4D97-AF65-F5344CB8AC3E}">
        <p14:creationId xmlns:p14="http://schemas.microsoft.com/office/powerpoint/2010/main" val="16801178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14314" y="0"/>
            <a:ext cx="6153694" cy="5157191"/>
          </a:xfrm>
          <a:prstGeom prst="rect">
            <a:avLst/>
          </a:prstGeom>
        </p:spPr>
      </p:pic>
      <p:pic>
        <p:nvPicPr>
          <p:cNvPr id="7" name="Imagen 6"/>
          <p:cNvPicPr>
            <a:picLocks noChangeAspect="1"/>
          </p:cNvPicPr>
          <p:nvPr/>
        </p:nvPicPr>
        <p:blipFill>
          <a:blip r:embed="rId3"/>
          <a:stretch>
            <a:fillRect/>
          </a:stretch>
        </p:blipFill>
        <p:spPr>
          <a:xfrm>
            <a:off x="6179107" y="21786"/>
            <a:ext cx="5821549" cy="5135405"/>
          </a:xfrm>
          <a:prstGeom prst="rect">
            <a:avLst/>
          </a:prstGeom>
        </p:spPr>
      </p:pic>
      <p:sp>
        <p:nvSpPr>
          <p:cNvPr id="8" name="Rectángulo 7"/>
          <p:cNvSpPr/>
          <p:nvPr/>
        </p:nvSpPr>
        <p:spPr>
          <a:xfrm>
            <a:off x="14314" y="5229200"/>
            <a:ext cx="6192688" cy="144016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s-EC" dirty="0" smtClean="0"/>
              <a:t>Análisis :$802,00 se vende en $1700,00 = $898 </a:t>
            </a:r>
          </a:p>
          <a:p>
            <a:r>
              <a:rPr lang="es-EC" dirty="0" smtClean="0"/>
              <a:t>Peso kilos 950 en  libras 2090  </a:t>
            </a:r>
          </a:p>
          <a:p>
            <a:r>
              <a:rPr lang="es-EC" dirty="0" smtClean="0"/>
              <a:t>Intermediario </a:t>
            </a:r>
            <a:r>
              <a:rPr lang="es-EC" dirty="0"/>
              <a:t>=</a:t>
            </a:r>
            <a:r>
              <a:rPr lang="es-EC" dirty="0" smtClean="0"/>
              <a:t> $1700/2090</a:t>
            </a:r>
            <a:r>
              <a:rPr lang="es-EC" sz="2000" dirty="0" smtClean="0"/>
              <a:t>  </a:t>
            </a:r>
            <a:r>
              <a:rPr lang="es-EC" sz="2000" dirty="0"/>
              <a:t>=</a:t>
            </a:r>
            <a:r>
              <a:rPr lang="es-EC" sz="2000" dirty="0" smtClean="0"/>
              <a:t>   0,813</a:t>
            </a:r>
          </a:p>
          <a:p>
            <a:r>
              <a:rPr lang="es-EC" sz="2000" dirty="0" smtClean="0"/>
              <a:t>2090x2,50</a:t>
            </a:r>
            <a:r>
              <a:rPr lang="es-EC" dirty="0" smtClean="0"/>
              <a:t>=$4225</a:t>
            </a:r>
          </a:p>
          <a:p>
            <a:pPr algn="ctr"/>
            <a:endParaRPr lang="es-EC" dirty="0"/>
          </a:p>
        </p:txBody>
      </p:sp>
      <p:sp>
        <p:nvSpPr>
          <p:cNvPr id="10" name="CuadroTexto 9"/>
          <p:cNvSpPr txBox="1"/>
          <p:nvPr/>
        </p:nvSpPr>
        <p:spPr>
          <a:xfrm>
            <a:off x="4655840" y="5517232"/>
            <a:ext cx="1152128" cy="369332"/>
          </a:xfrm>
          <a:prstGeom prst="rect">
            <a:avLst/>
          </a:prstGeom>
          <a:noFill/>
        </p:spPr>
        <p:txBody>
          <a:bodyPr wrap="square" rtlCol="0">
            <a:spAutoFit/>
          </a:bodyPr>
          <a:lstStyle/>
          <a:p>
            <a:r>
              <a:rPr lang="es-EC" dirty="0" smtClean="0">
                <a:solidFill>
                  <a:srgbClr val="FF0000"/>
                </a:solidFill>
              </a:rPr>
              <a:t>$3327</a:t>
            </a:r>
            <a:endParaRPr lang="es-EC" dirty="0">
              <a:solidFill>
                <a:srgbClr val="FF0000"/>
              </a:solidFill>
            </a:endParaRPr>
          </a:p>
        </p:txBody>
      </p:sp>
    </p:spTree>
    <p:extLst>
      <p:ext uri="{BB962C8B-B14F-4D97-AF65-F5344CB8AC3E}">
        <p14:creationId xmlns:p14="http://schemas.microsoft.com/office/powerpoint/2010/main" val="471176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91344" y="6211669"/>
            <a:ext cx="2322431" cy="646331"/>
          </a:xfrm>
          <a:prstGeom prst="rect">
            <a:avLst/>
          </a:prstGeom>
        </p:spPr>
        <p:txBody>
          <a:bodyPr wrap="none">
            <a:spAutoFit/>
          </a:bodyPr>
          <a:lstStyle/>
          <a:p>
            <a:pPr indent="180340" algn="just">
              <a:lnSpc>
                <a:spcPct val="200000"/>
              </a:lnSpc>
              <a:spcAft>
                <a:spcPts val="0"/>
              </a:spcAft>
            </a:pPr>
            <a:r>
              <a:rPr lang="es-ES" dirty="0">
                <a:latin typeface="Times New Roman" panose="02020603050405020304" pitchFamily="18" charset="0"/>
                <a:ea typeface="Calibri" panose="020F0502020204030204" pitchFamily="34" charset="0"/>
                <a:cs typeface="Times New Roman" panose="02020603050405020304" pitchFamily="18" charset="0"/>
              </a:rPr>
              <a:t>Fuente: (CIIU, 2009)</a:t>
            </a:r>
            <a:endParaRPr lang="es-EC"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108" name="Picture 12" descr="https://www.conversordeletras.com/generate/Channel/46/0072bc/none/MARCO%2BMETODOL%25C3%2593GICO/814dbc114477c5759a023956a9f026fe.png"/>
          <p:cNvPicPr>
            <a:picLocks noChangeAspect="1" noChangeArrowheads="1"/>
          </p:cNvPicPr>
          <p:nvPr/>
        </p:nvPicPr>
        <p:blipFill rotWithShape="1">
          <a:blip r:embed="rId2">
            <a:extLst>
              <a:ext uri="{28A0092B-C50C-407E-A947-70E740481C1C}">
                <a14:useLocalDpi xmlns:a14="http://schemas.microsoft.com/office/drawing/2010/main" val="0"/>
              </a:ext>
            </a:extLst>
          </a:blip>
          <a:srcRect b="14804"/>
          <a:stretch/>
        </p:blipFill>
        <p:spPr bwMode="auto">
          <a:xfrm>
            <a:off x="-168696" y="24993"/>
            <a:ext cx="7920880" cy="82714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Diagrama 8"/>
          <p:cNvGraphicFramePr/>
          <p:nvPr>
            <p:extLst>
              <p:ext uri="{D42A27DB-BD31-4B8C-83A1-F6EECF244321}">
                <p14:modId xmlns:p14="http://schemas.microsoft.com/office/powerpoint/2010/main" val="1505561460"/>
              </p:ext>
            </p:extLst>
          </p:nvPr>
        </p:nvGraphicFramePr>
        <p:xfrm>
          <a:off x="4444735" y="756951"/>
          <a:ext cx="6816080" cy="53890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Abrir llave 9"/>
          <p:cNvSpPr/>
          <p:nvPr/>
        </p:nvSpPr>
        <p:spPr>
          <a:xfrm>
            <a:off x="3359696" y="852142"/>
            <a:ext cx="1152128" cy="5198716"/>
          </a:xfrm>
          <a:prstGeom prst="leftBrace">
            <a:avLst/>
          </a:prstGeom>
        </p:spPr>
        <p:style>
          <a:lnRef idx="3">
            <a:schemeClr val="accent2"/>
          </a:lnRef>
          <a:fillRef idx="0">
            <a:schemeClr val="accent2"/>
          </a:fillRef>
          <a:effectRef idx="2">
            <a:schemeClr val="accent2"/>
          </a:effectRef>
          <a:fontRef idx="minor">
            <a:schemeClr val="tx1"/>
          </a:fontRef>
        </p:style>
        <p:txBody>
          <a:bodyPr rtlCol="0" anchor="ctr"/>
          <a:lstStyle/>
          <a:p>
            <a:pPr algn="ctr"/>
            <a:endParaRPr lang="es-EC"/>
          </a:p>
        </p:txBody>
      </p:sp>
      <p:sp>
        <p:nvSpPr>
          <p:cNvPr id="11" name="Proceso 10"/>
          <p:cNvSpPr/>
          <p:nvPr/>
        </p:nvSpPr>
        <p:spPr>
          <a:xfrm>
            <a:off x="839416" y="1124744"/>
            <a:ext cx="2304256" cy="936104"/>
          </a:xfrm>
          <a:prstGeom prst="flowChartProcess">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b="1" dirty="0"/>
              <a:t>Cuantitativo</a:t>
            </a:r>
            <a:endParaRPr lang="es-EC" b="1" dirty="0"/>
          </a:p>
        </p:txBody>
      </p:sp>
      <p:sp>
        <p:nvSpPr>
          <p:cNvPr id="20" name="Proceso 19"/>
          <p:cNvSpPr/>
          <p:nvPr/>
        </p:nvSpPr>
        <p:spPr>
          <a:xfrm>
            <a:off x="947428" y="4437112"/>
            <a:ext cx="2304256" cy="936104"/>
          </a:xfrm>
          <a:prstGeom prst="flowChartProcess">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es-EC" b="1" dirty="0"/>
              <a:t>Enfoque Cualitativo</a:t>
            </a:r>
          </a:p>
        </p:txBody>
      </p:sp>
      <p:sp>
        <p:nvSpPr>
          <p:cNvPr id="13" name="CuadroTexto 12"/>
          <p:cNvSpPr txBox="1"/>
          <p:nvPr/>
        </p:nvSpPr>
        <p:spPr>
          <a:xfrm rot="5400000" flipH="1" flipV="1">
            <a:off x="-900257" y="2815479"/>
            <a:ext cx="2272225" cy="369332"/>
          </a:xfrm>
          <a:prstGeom prst="rect">
            <a:avLst/>
          </a:prstGeom>
          <a:noFill/>
        </p:spPr>
        <p:txBody>
          <a:bodyPr vert="wordArtVert" wrap="square" rtlCol="0">
            <a:spAutoFit/>
          </a:bodyPr>
          <a:lstStyle/>
          <a:p>
            <a:r>
              <a:rPr lang="es-EC" dirty="0"/>
              <a:t>ENFOQUE</a:t>
            </a:r>
          </a:p>
        </p:txBody>
      </p:sp>
      <p:sp>
        <p:nvSpPr>
          <p:cNvPr id="17" name="Rectángulo 16"/>
          <p:cNvSpPr/>
          <p:nvPr/>
        </p:nvSpPr>
        <p:spPr>
          <a:xfrm>
            <a:off x="8472264" y="1124744"/>
            <a:ext cx="3033907" cy="369332"/>
          </a:xfrm>
          <a:prstGeom prst="rect">
            <a:avLst/>
          </a:prstGeom>
        </p:spPr>
        <p:txBody>
          <a:bodyPr wrap="none">
            <a:spAutoFit/>
          </a:bodyPr>
          <a:lstStyle/>
          <a:p>
            <a:r>
              <a:rPr lang="es-ES" dirty="0">
                <a:latin typeface="Times New Roman" panose="02020603050405020304" pitchFamily="18" charset="0"/>
                <a:ea typeface="Calibri" panose="020F0502020204030204" pitchFamily="34" charset="0"/>
              </a:rPr>
              <a:t>(Rubio &amp; Varas, 1997, p. 120).</a:t>
            </a:r>
            <a:endParaRPr lang="es-EC" dirty="0"/>
          </a:p>
        </p:txBody>
      </p:sp>
      <p:sp>
        <p:nvSpPr>
          <p:cNvPr id="18" name="Rectángulo 17"/>
          <p:cNvSpPr/>
          <p:nvPr/>
        </p:nvSpPr>
        <p:spPr>
          <a:xfrm>
            <a:off x="9840416" y="2630813"/>
            <a:ext cx="2050561" cy="369332"/>
          </a:xfrm>
          <a:prstGeom prst="rect">
            <a:avLst/>
          </a:prstGeom>
        </p:spPr>
        <p:txBody>
          <a:bodyPr wrap="none">
            <a:spAutoFit/>
          </a:bodyPr>
          <a:lstStyle/>
          <a:p>
            <a:r>
              <a:rPr lang="es-ES" dirty="0">
                <a:latin typeface="Times New Roman" panose="02020603050405020304" pitchFamily="18" charset="0"/>
                <a:ea typeface="Calibri" panose="020F0502020204030204" pitchFamily="34" charset="0"/>
              </a:rPr>
              <a:t>(Arias, 2006, p. 31).</a:t>
            </a:r>
            <a:endParaRPr lang="es-EC" dirty="0"/>
          </a:p>
        </p:txBody>
      </p:sp>
      <p:sp>
        <p:nvSpPr>
          <p:cNvPr id="19" name="Rectángulo 18"/>
          <p:cNvSpPr/>
          <p:nvPr/>
        </p:nvSpPr>
        <p:spPr>
          <a:xfrm>
            <a:off x="9653832" y="4252446"/>
            <a:ext cx="2563522" cy="369332"/>
          </a:xfrm>
          <a:prstGeom prst="rect">
            <a:avLst/>
          </a:prstGeom>
        </p:spPr>
        <p:txBody>
          <a:bodyPr wrap="none">
            <a:spAutoFit/>
          </a:bodyPr>
          <a:lstStyle/>
          <a:p>
            <a:r>
              <a:rPr lang="es-ES" dirty="0">
                <a:latin typeface="Times New Roman" panose="02020603050405020304" pitchFamily="18" charset="0"/>
                <a:ea typeface="Calibri" panose="020F0502020204030204" pitchFamily="34" charset="0"/>
              </a:rPr>
              <a:t>(</a:t>
            </a:r>
            <a:r>
              <a:rPr lang="es-ES" dirty="0" err="1">
                <a:latin typeface="Times New Roman" panose="02020603050405020304" pitchFamily="18" charset="0"/>
                <a:ea typeface="Calibri" panose="020F0502020204030204" pitchFamily="34" charset="0"/>
              </a:rPr>
              <a:t>Balestrini</a:t>
            </a:r>
            <a:r>
              <a:rPr lang="es-ES" dirty="0">
                <a:latin typeface="Times New Roman" panose="02020603050405020304" pitchFamily="18" charset="0"/>
                <a:ea typeface="Calibri" panose="020F0502020204030204" pitchFamily="34" charset="0"/>
              </a:rPr>
              <a:t>, 2006, p. 131).</a:t>
            </a:r>
            <a:endParaRPr lang="es-EC" dirty="0"/>
          </a:p>
        </p:txBody>
      </p:sp>
      <p:sp>
        <p:nvSpPr>
          <p:cNvPr id="21" name="Rectángulo 20"/>
          <p:cNvSpPr/>
          <p:nvPr/>
        </p:nvSpPr>
        <p:spPr>
          <a:xfrm>
            <a:off x="5496496" y="5681526"/>
            <a:ext cx="3172663" cy="369332"/>
          </a:xfrm>
          <a:prstGeom prst="rect">
            <a:avLst/>
          </a:prstGeom>
        </p:spPr>
        <p:txBody>
          <a:bodyPr wrap="none">
            <a:spAutoFit/>
          </a:bodyPr>
          <a:lstStyle/>
          <a:p>
            <a:r>
              <a:rPr lang="es-ES" dirty="0">
                <a:latin typeface="Times New Roman" panose="02020603050405020304" pitchFamily="18" charset="0"/>
                <a:ea typeface="Calibri" panose="020F0502020204030204" pitchFamily="34" charset="0"/>
              </a:rPr>
              <a:t>(Hernández et al., 2014, p. 152).</a:t>
            </a:r>
            <a:endParaRPr lang="es-EC" dirty="0"/>
          </a:p>
        </p:txBody>
      </p:sp>
      <p:sp>
        <p:nvSpPr>
          <p:cNvPr id="23" name="CuadroTexto 22"/>
          <p:cNvSpPr txBox="1"/>
          <p:nvPr/>
        </p:nvSpPr>
        <p:spPr>
          <a:xfrm>
            <a:off x="1644658" y="3250024"/>
            <a:ext cx="2304256" cy="400110"/>
          </a:xfrm>
          <a:prstGeom prst="rect">
            <a:avLst/>
          </a:prstGeom>
          <a:noFill/>
        </p:spPr>
        <p:txBody>
          <a:bodyPr wrap="square" rtlCol="0">
            <a:spAutoFit/>
          </a:bodyPr>
          <a:lstStyle/>
          <a:p>
            <a:r>
              <a:rPr lang="es-EC" sz="2000" b="1" dirty="0">
                <a:ln w="22225">
                  <a:solidFill>
                    <a:srgbClr val="0070C0"/>
                  </a:solidFill>
                  <a:prstDash val="solid"/>
                </a:ln>
                <a:solidFill>
                  <a:schemeClr val="accent2">
                    <a:lumMod val="40000"/>
                    <a:lumOff val="60000"/>
                  </a:schemeClr>
                </a:solidFill>
              </a:rPr>
              <a:t>TIPOLOGÍA</a:t>
            </a:r>
          </a:p>
        </p:txBody>
      </p:sp>
    </p:spTree>
    <p:extLst>
      <p:ext uri="{BB962C8B-B14F-4D97-AF65-F5344CB8AC3E}">
        <p14:creationId xmlns:p14="http://schemas.microsoft.com/office/powerpoint/2010/main" val="663848834"/>
      </p:ext>
    </p:extLst>
  </p:cSld>
  <p:clrMapOvr>
    <a:masterClrMapping/>
  </p:clrMapOvr>
  <p:transition spd="slow">
    <p:randomBar dir="ver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s://www.conversordeletras.com/generate/Channel/46/0076a3/none/Hip%25C3%25B3tesis/f5b817e11936d26248073e90f4513508.png"/>
          <p:cNvPicPr>
            <a:picLocks noChangeAspect="1" noChangeArrowheads="1"/>
          </p:cNvPicPr>
          <p:nvPr/>
        </p:nvPicPr>
        <p:blipFill rotWithShape="1">
          <a:blip r:embed="rId2">
            <a:extLst>
              <a:ext uri="{28A0092B-C50C-407E-A947-70E740481C1C}">
                <a14:useLocalDpi xmlns:a14="http://schemas.microsoft.com/office/drawing/2010/main" val="0"/>
              </a:ext>
            </a:extLst>
          </a:blip>
          <a:srcRect b="23043"/>
          <a:stretch/>
        </p:blipFill>
        <p:spPr bwMode="auto">
          <a:xfrm>
            <a:off x="119335" y="6367"/>
            <a:ext cx="3648797" cy="686329"/>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s://www.conversordeletras.com/generate/Channel/46/790000/none/Instrumentos%2Bde%2Brecolecci%25C3%25B3n%2Bde%2Binformaci%25C3%25B3n/0203a87d6dc6d350e16923cbf7e52ebd.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4922"/>
          <a:stretch/>
        </p:blipFill>
        <p:spPr bwMode="auto">
          <a:xfrm>
            <a:off x="4512110" y="32000"/>
            <a:ext cx="6984490" cy="660695"/>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5"/>
          <p:cNvSpPr/>
          <p:nvPr/>
        </p:nvSpPr>
        <p:spPr>
          <a:xfrm>
            <a:off x="119334" y="1093705"/>
            <a:ext cx="4608513" cy="2308324"/>
          </a:xfrm>
          <a:prstGeom prst="rect">
            <a:avLst/>
          </a:prstGeom>
        </p:spPr>
        <p:txBody>
          <a:bodyPr wrap="square">
            <a:spAutoFit/>
          </a:bodyPr>
          <a:lstStyle/>
          <a:p>
            <a:pPr marL="342900" lvl="0" indent="-342900" algn="just">
              <a:lnSpc>
                <a:spcPct val="200000"/>
              </a:lnSpc>
              <a:spcAft>
                <a:spcPts val="0"/>
              </a:spcAft>
              <a:buFont typeface="Symbol" panose="05050102010706020507" pitchFamily="18" charset="2"/>
              <a:buChar char=""/>
              <a:tabLst>
                <a:tab pos="180340" algn="l"/>
              </a:tabLst>
            </a:pPr>
            <a:r>
              <a:rPr lang="es-ES" b="1" dirty="0">
                <a:latin typeface="Times New Roman" panose="02020603050405020304" pitchFamily="18" charset="0"/>
                <a:ea typeface="Calibri" panose="020F0502020204030204" pitchFamily="34" charset="0"/>
                <a:cs typeface="Times New Roman" panose="02020603050405020304" pitchFamily="18" charset="0"/>
              </a:rPr>
              <a:t>H</a:t>
            </a:r>
            <a:r>
              <a:rPr lang="es-ES" b="1" baseline="-25000" dirty="0">
                <a:latin typeface="Times New Roman" panose="02020603050405020304" pitchFamily="18" charset="0"/>
                <a:ea typeface="Calibri" panose="020F0502020204030204" pitchFamily="34" charset="0"/>
                <a:cs typeface="Times New Roman" panose="02020603050405020304" pitchFamily="18" charset="0"/>
              </a:rPr>
              <a:t>i</a:t>
            </a:r>
            <a:r>
              <a:rPr lang="es-ES" b="1" dirty="0">
                <a:latin typeface="Times New Roman" panose="02020603050405020304" pitchFamily="18" charset="0"/>
                <a:ea typeface="Calibri" panose="020F0502020204030204" pitchFamily="34" charset="0"/>
                <a:cs typeface="Times New Roman" panose="02020603050405020304" pitchFamily="18" charset="0"/>
              </a:rPr>
              <a:t>: </a:t>
            </a:r>
            <a:r>
              <a:rPr lang="es-ES" dirty="0">
                <a:latin typeface="Times New Roman" panose="02020603050405020304" pitchFamily="18" charset="0"/>
                <a:ea typeface="Calibri" panose="020F0502020204030204" pitchFamily="34" charset="0"/>
                <a:cs typeface="Times New Roman" panose="02020603050405020304" pitchFamily="18" charset="0"/>
              </a:rPr>
              <a:t>Los rendimientos de la actividad ganadera, influye en el desarrollo económico de las pequeñas empresas Ganaderas del Cantón Mejía.</a:t>
            </a:r>
            <a:endParaRPr lang="es-EC" dirty="0">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7" name="Diagrama 6"/>
          <p:cNvGraphicFramePr/>
          <p:nvPr>
            <p:extLst>
              <p:ext uri="{D42A27DB-BD31-4B8C-83A1-F6EECF244321}">
                <p14:modId xmlns:p14="http://schemas.microsoft.com/office/powerpoint/2010/main" val="1370375810"/>
              </p:ext>
            </p:extLst>
          </p:nvPr>
        </p:nvGraphicFramePr>
        <p:xfrm>
          <a:off x="3503712" y="692696"/>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Rectángulo 7"/>
          <p:cNvSpPr/>
          <p:nvPr/>
        </p:nvSpPr>
        <p:spPr>
          <a:xfrm>
            <a:off x="9679774" y="3267595"/>
            <a:ext cx="1763624" cy="369332"/>
          </a:xfrm>
          <a:prstGeom prst="rect">
            <a:avLst/>
          </a:prstGeom>
        </p:spPr>
        <p:txBody>
          <a:bodyPr wrap="none">
            <a:spAutoFit/>
          </a:bodyPr>
          <a:lstStyle/>
          <a:p>
            <a:r>
              <a:rPr lang="es-ES" sz="1200" dirty="0">
                <a:latin typeface="Times New Roman" panose="02020603050405020304" pitchFamily="18" charset="0"/>
                <a:ea typeface="Calibri" panose="020F0502020204030204" pitchFamily="34" charset="0"/>
              </a:rPr>
              <a:t>( </a:t>
            </a:r>
            <a:r>
              <a:rPr lang="es-ES" sz="1200" dirty="0" err="1">
                <a:latin typeface="Times New Roman" panose="02020603050405020304" pitchFamily="18" charset="0"/>
                <a:ea typeface="Calibri" panose="020F0502020204030204" pitchFamily="34" charset="0"/>
              </a:rPr>
              <a:t>Malhotra</a:t>
            </a:r>
            <a:r>
              <a:rPr lang="es-ES" sz="1200" dirty="0">
                <a:latin typeface="Times New Roman" panose="02020603050405020304" pitchFamily="18" charset="0"/>
                <a:ea typeface="Calibri" panose="020F0502020204030204" pitchFamily="34" charset="0"/>
              </a:rPr>
              <a:t>, 2008, p. 183</a:t>
            </a:r>
            <a:r>
              <a:rPr lang="es-ES" dirty="0">
                <a:latin typeface="Times New Roman" panose="02020603050405020304" pitchFamily="18" charset="0"/>
                <a:ea typeface="Calibri" panose="020F0502020204030204" pitchFamily="34" charset="0"/>
              </a:rPr>
              <a:t>)</a:t>
            </a:r>
            <a:endParaRPr lang="es-EC" dirty="0"/>
          </a:p>
        </p:txBody>
      </p:sp>
      <p:sp>
        <p:nvSpPr>
          <p:cNvPr id="9" name="Rectángulo 8"/>
          <p:cNvSpPr/>
          <p:nvPr/>
        </p:nvSpPr>
        <p:spPr>
          <a:xfrm>
            <a:off x="7464497" y="3789040"/>
            <a:ext cx="2390911" cy="405367"/>
          </a:xfrm>
          <a:prstGeom prst="rect">
            <a:avLst/>
          </a:prstGeom>
        </p:spPr>
        <p:txBody>
          <a:bodyPr wrap="none">
            <a:spAutoFit/>
          </a:bodyPr>
          <a:lstStyle/>
          <a:p>
            <a:pPr indent="180340" algn="just">
              <a:lnSpc>
                <a:spcPct val="200000"/>
              </a:lnSpc>
              <a:spcAft>
                <a:spcPts val="0"/>
              </a:spcAft>
            </a:pPr>
            <a:r>
              <a:rPr lang="es-ES" sz="1200" dirty="0">
                <a:latin typeface="Times New Roman" panose="02020603050405020304" pitchFamily="18" charset="0"/>
                <a:ea typeface="Calibri" panose="020F0502020204030204" pitchFamily="34" charset="0"/>
                <a:cs typeface="Times New Roman" panose="02020603050405020304" pitchFamily="18" charset="0"/>
              </a:rPr>
              <a:t>(</a:t>
            </a:r>
            <a:r>
              <a:rPr lang="es-ES" sz="1200" dirty="0" err="1">
                <a:latin typeface="Times New Roman" panose="02020603050405020304" pitchFamily="18" charset="0"/>
                <a:ea typeface="Calibri" panose="020F0502020204030204" pitchFamily="34" charset="0"/>
                <a:cs typeface="Times New Roman" panose="02020603050405020304" pitchFamily="18" charset="0"/>
              </a:rPr>
              <a:t>Lazaro</a:t>
            </a:r>
            <a:r>
              <a:rPr lang="es-ES" sz="1200" dirty="0">
                <a:latin typeface="Times New Roman" panose="02020603050405020304" pitchFamily="18" charset="0"/>
                <a:ea typeface="Calibri" panose="020F0502020204030204" pitchFamily="34" charset="0"/>
                <a:cs typeface="Times New Roman" panose="02020603050405020304" pitchFamily="18" charset="0"/>
              </a:rPr>
              <a:t> &amp; </a:t>
            </a:r>
            <a:r>
              <a:rPr lang="es-ES" sz="1200" dirty="0" err="1">
                <a:latin typeface="Times New Roman" panose="02020603050405020304" pitchFamily="18" charset="0"/>
                <a:ea typeface="Calibri" panose="020F0502020204030204" pitchFamily="34" charset="0"/>
                <a:cs typeface="Times New Roman" panose="02020603050405020304" pitchFamily="18" charset="0"/>
              </a:rPr>
              <a:t>Asensi</a:t>
            </a:r>
            <a:r>
              <a:rPr lang="es-ES" sz="1200" dirty="0">
                <a:latin typeface="Times New Roman" panose="02020603050405020304" pitchFamily="18" charset="0"/>
                <a:ea typeface="Calibri" panose="020F0502020204030204" pitchFamily="34" charset="0"/>
                <a:cs typeface="Times New Roman" panose="02020603050405020304" pitchFamily="18" charset="0"/>
              </a:rPr>
              <a:t>, 1989, p. 287).</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ángulo 9"/>
          <p:cNvSpPr/>
          <p:nvPr/>
        </p:nvSpPr>
        <p:spPr>
          <a:xfrm>
            <a:off x="5741404" y="4869160"/>
            <a:ext cx="1835118" cy="405367"/>
          </a:xfrm>
          <a:prstGeom prst="rect">
            <a:avLst/>
          </a:prstGeom>
        </p:spPr>
        <p:txBody>
          <a:bodyPr wrap="none">
            <a:spAutoFit/>
          </a:bodyPr>
          <a:lstStyle/>
          <a:p>
            <a:pPr indent="180340" algn="just">
              <a:lnSpc>
                <a:spcPct val="200000"/>
              </a:lnSpc>
              <a:spcAft>
                <a:spcPts val="0"/>
              </a:spcAft>
            </a:pPr>
            <a:r>
              <a:rPr lang="es-ES" sz="1200" dirty="0">
                <a:latin typeface="Times New Roman" panose="02020603050405020304" pitchFamily="18" charset="0"/>
                <a:ea typeface="Calibri" panose="020F0502020204030204" pitchFamily="34" charset="0"/>
                <a:cs typeface="Times New Roman" panose="02020603050405020304" pitchFamily="18" charset="0"/>
              </a:rPr>
              <a:t>(López, 2010, pág. s/n).</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2" name="Imagen 1"/>
          <p:cNvPicPr>
            <a:picLocks noChangeAspect="1"/>
          </p:cNvPicPr>
          <p:nvPr/>
        </p:nvPicPr>
        <p:blipFill>
          <a:blip r:embed="rId9"/>
          <a:stretch>
            <a:fillRect/>
          </a:stretch>
        </p:blipFill>
        <p:spPr>
          <a:xfrm>
            <a:off x="97165" y="3551514"/>
            <a:ext cx="3630737" cy="2609677"/>
          </a:xfrm>
          <a:prstGeom prst="rect">
            <a:avLst/>
          </a:prstGeom>
        </p:spPr>
      </p:pic>
      <p:pic>
        <p:nvPicPr>
          <p:cNvPr id="3" name="Imagen 2">
            <a:extLst>
              <a:ext uri="{FF2B5EF4-FFF2-40B4-BE49-F238E27FC236}">
                <a16:creationId xmlns="" xmlns:a16="http://schemas.microsoft.com/office/drawing/2014/main" id="{9929393B-B00E-4029-B430-9E78853D1801}"/>
              </a:ext>
            </a:extLst>
          </p:cNvPr>
          <p:cNvPicPr>
            <a:picLocks noChangeAspect="1"/>
          </p:cNvPicPr>
          <p:nvPr/>
        </p:nvPicPr>
        <p:blipFill>
          <a:blip r:embed="rId10"/>
          <a:stretch>
            <a:fillRect/>
          </a:stretch>
        </p:blipFill>
        <p:spPr>
          <a:xfrm>
            <a:off x="9995346" y="4173361"/>
            <a:ext cx="2196654" cy="1647490"/>
          </a:xfrm>
          <a:prstGeom prst="rect">
            <a:avLst/>
          </a:prstGeom>
        </p:spPr>
      </p:pic>
    </p:spTree>
    <p:extLst>
      <p:ext uri="{BB962C8B-B14F-4D97-AF65-F5344CB8AC3E}">
        <p14:creationId xmlns:p14="http://schemas.microsoft.com/office/powerpoint/2010/main" val="2614291132"/>
      </p:ext>
    </p:extLst>
  </p:cSld>
  <p:clrMapOvr>
    <a:masterClrMapping/>
  </p:clrMapOvr>
  <p:transition spd="slow">
    <p:randomBar dir="ver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www.conversordeletras.com/generate/Channel/46/f26522/none/Cobertura%2Bde%2Blas%2Bunidades%2Bde%2Ban%25C3%25A1lisis/f1f5893a4d2787766f3b10a33b14ae23.png"/>
          <p:cNvPicPr>
            <a:picLocks noChangeAspect="1" noChangeArrowheads="1"/>
          </p:cNvPicPr>
          <p:nvPr/>
        </p:nvPicPr>
        <p:blipFill rotWithShape="1">
          <a:blip r:embed="rId2">
            <a:extLst>
              <a:ext uri="{28A0092B-C50C-407E-A947-70E740481C1C}">
                <a14:useLocalDpi xmlns:a14="http://schemas.microsoft.com/office/drawing/2010/main" val="0"/>
              </a:ext>
            </a:extLst>
          </a:blip>
          <a:srcRect b="23857"/>
          <a:stretch/>
        </p:blipFill>
        <p:spPr bwMode="auto">
          <a:xfrm>
            <a:off x="119336" y="116632"/>
            <a:ext cx="9092680" cy="52760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9" name="2 CuadroTexto"/>
              <p:cNvSpPr txBox="1"/>
              <p:nvPr/>
            </p:nvSpPr>
            <p:spPr>
              <a:xfrm>
                <a:off x="263352" y="1808753"/>
                <a:ext cx="2105025" cy="685800"/>
              </a:xfrm>
              <a:prstGeom prst="rect">
                <a:avLst/>
              </a:prstGeom>
              <a:noFill/>
              <a:ln>
                <a:noFill/>
              </a:ln>
              <a:effectLst/>
            </p:spPr>
            <p:txBody>
              <a:bodyPr wrap="square" rtlCol="0" anchor="t">
                <a:noAutofit/>
              </a:bodyPr>
              <a:lstStyle/>
              <a:p>
                <a:pPr>
                  <a:spcAft>
                    <a:spcPts val="0"/>
                  </a:spcAft>
                </a:pPr>
                <a:r>
                  <a:rPr lang="es-ES" sz="1200" dirty="0">
                    <a:solidFill>
                      <a:srgbClr val="000000"/>
                    </a:solidFill>
                    <a:effectLst/>
                    <a:latin typeface="Times New Roman" panose="02020603050405020304" pitchFamily="18" charset="0"/>
                    <a:ea typeface="Times New Roman" panose="02020603050405020304" pitchFamily="18" charset="0"/>
                  </a:rPr>
                  <a:t>n</a:t>
                </a:r>
                <a14:m>
                  <m:oMath xmlns:m="http://schemas.openxmlformats.org/officeDocument/2006/math">
                    <m:r>
                      <a:rPr lang="es-ES" sz="1400" i="1">
                        <a:solidFill>
                          <a:srgbClr val="000000"/>
                        </a:solidFill>
                        <a:effectLst/>
                        <a:latin typeface="Cambria Math" panose="02040503050406030204" pitchFamily="18" charset="0"/>
                        <a:ea typeface="Times New Roman" panose="02020603050405020304" pitchFamily="18" charset="0"/>
                      </a:rPr>
                      <m:t>=</m:t>
                    </m:r>
                    <m:f>
                      <m:fPr>
                        <m:ctrlPr>
                          <a:rPr lang="es-EC" sz="1400" i="1">
                            <a:solidFill>
                              <a:srgbClr val="000000"/>
                            </a:solidFill>
                            <a:effectLst/>
                            <a:latin typeface="Cambria Math" panose="02040503050406030204" pitchFamily="18" charset="0"/>
                            <a:ea typeface="Times New Roman" panose="02020603050405020304" pitchFamily="18" charset="0"/>
                          </a:rPr>
                        </m:ctrlPr>
                      </m:fPr>
                      <m:num>
                        <m:sSup>
                          <m:sSupPr>
                            <m:ctrlPr>
                              <a:rPr lang="es-EC" sz="1400" i="1">
                                <a:solidFill>
                                  <a:srgbClr val="000000"/>
                                </a:solidFill>
                                <a:effectLst/>
                                <a:latin typeface="Cambria Math" panose="02040503050406030204" pitchFamily="18" charset="0"/>
                                <a:ea typeface="Times New Roman" panose="02020603050405020304" pitchFamily="18" charset="0"/>
                              </a:rPr>
                            </m:ctrlPr>
                          </m:sSupPr>
                          <m:e>
                            <m:r>
                              <a:rPr lang="es-ES" sz="1400" i="1">
                                <a:solidFill>
                                  <a:srgbClr val="000000"/>
                                </a:solidFill>
                                <a:effectLst/>
                                <a:latin typeface="Cambria Math" panose="02040503050406030204" pitchFamily="18" charset="0"/>
                                <a:ea typeface="Times New Roman" panose="02020603050405020304" pitchFamily="18" charset="0"/>
                              </a:rPr>
                              <m:t>𝐾</m:t>
                            </m:r>
                          </m:e>
                          <m:sup>
                            <m:r>
                              <a:rPr lang="es-ES" sz="1400" i="1">
                                <a:solidFill>
                                  <a:srgbClr val="000000"/>
                                </a:solidFill>
                                <a:effectLst/>
                                <a:latin typeface="Cambria Math" panose="02040503050406030204" pitchFamily="18" charset="0"/>
                                <a:ea typeface="Times New Roman" panose="02020603050405020304" pitchFamily="18" charset="0"/>
                              </a:rPr>
                              <m:t>2</m:t>
                            </m:r>
                          </m:sup>
                        </m:sSup>
                        <m:r>
                          <a:rPr lang="es-ES" sz="1400" i="1">
                            <a:solidFill>
                              <a:srgbClr val="000000"/>
                            </a:solidFill>
                            <a:effectLst/>
                            <a:latin typeface="Cambria Math" panose="02040503050406030204" pitchFamily="18" charset="0"/>
                            <a:ea typeface="Times New Roman" panose="02020603050405020304" pitchFamily="18" charset="0"/>
                          </a:rPr>
                          <m:t>∗</m:t>
                        </m:r>
                        <m:r>
                          <a:rPr lang="es-ES" sz="1400" i="1">
                            <a:solidFill>
                              <a:srgbClr val="000000"/>
                            </a:solidFill>
                            <a:effectLst/>
                            <a:latin typeface="Cambria Math" panose="02040503050406030204" pitchFamily="18" charset="0"/>
                            <a:ea typeface="Times New Roman" panose="02020603050405020304" pitchFamily="18" charset="0"/>
                          </a:rPr>
                          <m:t>𝑝</m:t>
                        </m:r>
                        <m:r>
                          <a:rPr lang="es-ES" sz="1400" i="1">
                            <a:solidFill>
                              <a:srgbClr val="000000"/>
                            </a:solidFill>
                            <a:effectLst/>
                            <a:latin typeface="Cambria Math" panose="02040503050406030204" pitchFamily="18" charset="0"/>
                            <a:ea typeface="Times New Roman" panose="02020603050405020304" pitchFamily="18" charset="0"/>
                          </a:rPr>
                          <m:t>∗</m:t>
                        </m:r>
                        <m:r>
                          <a:rPr lang="es-ES" sz="1400" i="1">
                            <a:solidFill>
                              <a:srgbClr val="000000"/>
                            </a:solidFill>
                            <a:effectLst/>
                            <a:latin typeface="Cambria Math" panose="02040503050406030204" pitchFamily="18" charset="0"/>
                            <a:ea typeface="Times New Roman" panose="02020603050405020304" pitchFamily="18" charset="0"/>
                          </a:rPr>
                          <m:t>𝑞</m:t>
                        </m:r>
                        <m:r>
                          <a:rPr lang="es-ES" sz="1400" i="1">
                            <a:solidFill>
                              <a:srgbClr val="000000"/>
                            </a:solidFill>
                            <a:effectLst/>
                            <a:latin typeface="Cambria Math" panose="02040503050406030204" pitchFamily="18" charset="0"/>
                            <a:ea typeface="Times New Roman" panose="02020603050405020304" pitchFamily="18" charset="0"/>
                          </a:rPr>
                          <m:t>∗</m:t>
                        </m:r>
                        <m:r>
                          <a:rPr lang="es-ES" sz="1400" i="1">
                            <a:solidFill>
                              <a:srgbClr val="000000"/>
                            </a:solidFill>
                            <a:effectLst/>
                            <a:latin typeface="Cambria Math" panose="02040503050406030204" pitchFamily="18" charset="0"/>
                            <a:ea typeface="Times New Roman" panose="02020603050405020304" pitchFamily="18" charset="0"/>
                          </a:rPr>
                          <m:t>𝑁</m:t>
                        </m:r>
                      </m:num>
                      <m:den>
                        <m:d>
                          <m:dPr>
                            <m:ctrlPr>
                              <a:rPr lang="es-EC" sz="1400" i="1">
                                <a:solidFill>
                                  <a:srgbClr val="000000"/>
                                </a:solidFill>
                                <a:effectLst/>
                                <a:latin typeface="Cambria Math" panose="02040503050406030204" pitchFamily="18" charset="0"/>
                                <a:ea typeface="Times New Roman" panose="02020603050405020304" pitchFamily="18" charset="0"/>
                              </a:rPr>
                            </m:ctrlPr>
                          </m:dPr>
                          <m:e>
                            <m:sSup>
                              <m:sSupPr>
                                <m:ctrlPr>
                                  <a:rPr lang="es-EC" sz="1400" i="1">
                                    <a:solidFill>
                                      <a:srgbClr val="000000"/>
                                    </a:solidFill>
                                    <a:effectLst/>
                                    <a:latin typeface="Cambria Math" panose="02040503050406030204" pitchFamily="18" charset="0"/>
                                    <a:ea typeface="Times New Roman" panose="02020603050405020304" pitchFamily="18" charset="0"/>
                                  </a:rPr>
                                </m:ctrlPr>
                              </m:sSupPr>
                              <m:e>
                                <m:r>
                                  <a:rPr lang="es-ES" sz="1400" i="1">
                                    <a:solidFill>
                                      <a:srgbClr val="000000"/>
                                    </a:solidFill>
                                    <a:effectLst/>
                                    <a:latin typeface="Cambria Math" panose="02040503050406030204" pitchFamily="18" charset="0"/>
                                    <a:ea typeface="Times New Roman" panose="02020603050405020304" pitchFamily="18" charset="0"/>
                                  </a:rPr>
                                  <m:t>𝑒</m:t>
                                </m:r>
                              </m:e>
                              <m:sup>
                                <m:r>
                                  <a:rPr lang="es-ES" sz="1400" i="1">
                                    <a:solidFill>
                                      <a:srgbClr val="000000"/>
                                    </a:solidFill>
                                    <a:effectLst/>
                                    <a:latin typeface="Cambria Math" panose="02040503050406030204" pitchFamily="18" charset="0"/>
                                    <a:ea typeface="Times New Roman" panose="02020603050405020304" pitchFamily="18" charset="0"/>
                                  </a:rPr>
                                  <m:t>2</m:t>
                                </m:r>
                              </m:sup>
                            </m:sSup>
                            <m:r>
                              <a:rPr lang="es-ES" sz="1400" i="1">
                                <a:solidFill>
                                  <a:srgbClr val="000000"/>
                                </a:solidFill>
                                <a:effectLst/>
                                <a:latin typeface="Cambria Math" panose="02040503050406030204" pitchFamily="18" charset="0"/>
                                <a:ea typeface="Times New Roman" panose="02020603050405020304" pitchFamily="18" charset="0"/>
                              </a:rPr>
                              <m:t>∗</m:t>
                            </m:r>
                            <m:d>
                              <m:dPr>
                                <m:ctrlPr>
                                  <a:rPr lang="es-EC" sz="1400" i="1">
                                    <a:solidFill>
                                      <a:srgbClr val="000000"/>
                                    </a:solidFill>
                                    <a:effectLst/>
                                    <a:latin typeface="Cambria Math" panose="02040503050406030204" pitchFamily="18" charset="0"/>
                                    <a:ea typeface="Times New Roman" panose="02020603050405020304" pitchFamily="18" charset="0"/>
                                  </a:rPr>
                                </m:ctrlPr>
                              </m:dPr>
                              <m:e>
                                <m:r>
                                  <a:rPr lang="es-ES" sz="1400" i="1">
                                    <a:solidFill>
                                      <a:srgbClr val="000000"/>
                                    </a:solidFill>
                                    <a:effectLst/>
                                    <a:latin typeface="Cambria Math" panose="02040503050406030204" pitchFamily="18" charset="0"/>
                                    <a:ea typeface="Times New Roman" panose="02020603050405020304" pitchFamily="18" charset="0"/>
                                  </a:rPr>
                                  <m:t>𝑁</m:t>
                                </m:r>
                                <m:r>
                                  <a:rPr lang="es-ES" sz="1400" i="1">
                                    <a:solidFill>
                                      <a:srgbClr val="000000"/>
                                    </a:solidFill>
                                    <a:effectLst/>
                                    <a:latin typeface="Cambria Math" panose="02040503050406030204" pitchFamily="18" charset="0"/>
                                    <a:ea typeface="Times New Roman" panose="02020603050405020304" pitchFamily="18" charset="0"/>
                                  </a:rPr>
                                  <m:t>−1</m:t>
                                </m:r>
                              </m:e>
                            </m:d>
                          </m:e>
                        </m:d>
                        <m:r>
                          <a:rPr lang="es-ES" sz="1400" i="1">
                            <a:solidFill>
                              <a:srgbClr val="000000"/>
                            </a:solidFill>
                            <a:effectLst/>
                            <a:latin typeface="Cambria Math" panose="02040503050406030204" pitchFamily="18" charset="0"/>
                            <a:ea typeface="Times New Roman" panose="02020603050405020304" pitchFamily="18" charset="0"/>
                          </a:rPr>
                          <m:t>+</m:t>
                        </m:r>
                        <m:sSup>
                          <m:sSupPr>
                            <m:ctrlPr>
                              <a:rPr lang="es-EC" sz="1400" i="1">
                                <a:solidFill>
                                  <a:srgbClr val="000000"/>
                                </a:solidFill>
                                <a:effectLst/>
                                <a:latin typeface="Cambria Math" panose="02040503050406030204" pitchFamily="18" charset="0"/>
                                <a:ea typeface="Times New Roman" panose="02020603050405020304" pitchFamily="18" charset="0"/>
                              </a:rPr>
                            </m:ctrlPr>
                          </m:sSupPr>
                          <m:e>
                            <m:r>
                              <a:rPr lang="es-ES" sz="1400" i="1">
                                <a:solidFill>
                                  <a:srgbClr val="000000"/>
                                </a:solidFill>
                                <a:effectLst/>
                                <a:latin typeface="Cambria Math" panose="02040503050406030204" pitchFamily="18" charset="0"/>
                                <a:ea typeface="Times New Roman" panose="02020603050405020304" pitchFamily="18" charset="0"/>
                              </a:rPr>
                              <m:t>𝑘</m:t>
                            </m:r>
                          </m:e>
                          <m:sup>
                            <m:r>
                              <a:rPr lang="es-ES" sz="1400" i="1">
                                <a:solidFill>
                                  <a:srgbClr val="000000"/>
                                </a:solidFill>
                                <a:effectLst/>
                                <a:latin typeface="Cambria Math" panose="02040503050406030204" pitchFamily="18" charset="0"/>
                                <a:ea typeface="Times New Roman" panose="02020603050405020304" pitchFamily="18" charset="0"/>
                              </a:rPr>
                              <m:t>2</m:t>
                            </m:r>
                          </m:sup>
                        </m:sSup>
                        <m:r>
                          <a:rPr lang="es-ES" sz="1400" i="1">
                            <a:solidFill>
                              <a:srgbClr val="000000"/>
                            </a:solidFill>
                            <a:effectLst/>
                            <a:latin typeface="Cambria Math" panose="02040503050406030204" pitchFamily="18" charset="0"/>
                            <a:ea typeface="Times New Roman" panose="02020603050405020304" pitchFamily="18" charset="0"/>
                          </a:rPr>
                          <m:t>∗</m:t>
                        </m:r>
                        <m:r>
                          <a:rPr lang="es-ES" sz="1400" i="1">
                            <a:solidFill>
                              <a:srgbClr val="000000"/>
                            </a:solidFill>
                            <a:effectLst/>
                            <a:latin typeface="Cambria Math" panose="02040503050406030204" pitchFamily="18" charset="0"/>
                            <a:ea typeface="Times New Roman" panose="02020603050405020304" pitchFamily="18" charset="0"/>
                          </a:rPr>
                          <m:t>𝑝</m:t>
                        </m:r>
                        <m:r>
                          <a:rPr lang="es-ES" sz="1400" i="1">
                            <a:solidFill>
                              <a:srgbClr val="000000"/>
                            </a:solidFill>
                            <a:effectLst/>
                            <a:latin typeface="Cambria Math" panose="02040503050406030204" pitchFamily="18" charset="0"/>
                            <a:ea typeface="Times New Roman" panose="02020603050405020304" pitchFamily="18" charset="0"/>
                          </a:rPr>
                          <m:t>∗</m:t>
                        </m:r>
                        <m:r>
                          <a:rPr lang="es-ES" sz="1400" i="1">
                            <a:solidFill>
                              <a:srgbClr val="000000"/>
                            </a:solidFill>
                            <a:effectLst/>
                            <a:latin typeface="Cambria Math" panose="02040503050406030204" pitchFamily="18" charset="0"/>
                            <a:ea typeface="Times New Roman" panose="02020603050405020304" pitchFamily="18" charset="0"/>
                          </a:rPr>
                          <m:t>𝑞</m:t>
                        </m:r>
                      </m:den>
                    </m:f>
                  </m:oMath>
                </a14:m>
                <a:endParaRPr lang="es-EC" sz="1200" dirty="0">
                  <a:effectLst/>
                  <a:latin typeface="Times New Roman" panose="02020603050405020304" pitchFamily="18" charset="0"/>
                  <a:ea typeface="Times New Roman" panose="02020603050405020304" pitchFamily="18" charset="0"/>
                </a:endParaRPr>
              </a:p>
            </p:txBody>
          </p:sp>
        </mc:Choice>
        <mc:Fallback xmlns="">
          <p:sp>
            <p:nvSpPr>
              <p:cNvPr id="9" name="2 CuadroTexto"/>
              <p:cNvSpPr txBox="1">
                <a:spLocks noRot="1" noChangeAspect="1" noMove="1" noResize="1" noEditPoints="1" noAdjustHandles="1" noChangeArrowheads="1" noChangeShapeType="1" noTextEdit="1"/>
              </p:cNvSpPr>
              <p:nvPr/>
            </p:nvSpPr>
            <p:spPr>
              <a:xfrm>
                <a:off x="263352" y="1808753"/>
                <a:ext cx="2105025" cy="685800"/>
              </a:xfrm>
              <a:prstGeom prst="rect">
                <a:avLst/>
              </a:prstGeom>
              <a:blipFill rotWithShape="0">
                <a:blip r:embed="rId3"/>
                <a:stretch>
                  <a:fillRect/>
                </a:stretch>
              </a:blipFill>
              <a:ln>
                <a:noFill/>
              </a:ln>
              <a:effectLst/>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0" name="2 CuadroTexto"/>
              <p:cNvSpPr txBox="1"/>
              <p:nvPr/>
            </p:nvSpPr>
            <p:spPr>
              <a:xfrm>
                <a:off x="154759" y="2442532"/>
                <a:ext cx="2457450" cy="685800"/>
              </a:xfrm>
              <a:prstGeom prst="rect">
                <a:avLst/>
              </a:prstGeom>
              <a:noFill/>
              <a:ln>
                <a:noFill/>
              </a:ln>
              <a:effectLst/>
            </p:spPr>
            <p:txBody>
              <a:bodyPr wrap="square" rtlCol="0" anchor="t">
                <a:noAutofit/>
              </a:bodyPr>
              <a:lstStyle/>
              <a:p>
                <a:pPr>
                  <a:spcAft>
                    <a:spcPts val="0"/>
                  </a:spcAft>
                </a:pPr>
                <a:r>
                  <a:rPr lang="es-E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a:t>
                </a:r>
                <a14:m>
                  <m:oMath xmlns:m="http://schemas.openxmlformats.org/officeDocument/2006/math">
                    <m:r>
                      <a:rPr lang="es-E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s-EC"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sSup>
                          <m:sSupPr>
                            <m:ctrlPr>
                              <a:rPr lang="es-EC"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s-E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1,96</m:t>
                            </m:r>
                          </m:e>
                          <m:sup>
                            <m:r>
                              <a:rPr lang="es-E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s-E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∗0,5∗0,5∗7751</m:t>
                        </m:r>
                      </m:num>
                      <m:den>
                        <m:d>
                          <m:dPr>
                            <m:ctrlPr>
                              <a:rPr lang="es-EC"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sSup>
                              <m:sSupPr>
                                <m:ctrlPr>
                                  <a:rPr lang="es-EC"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s-E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0,05</m:t>
                                </m:r>
                              </m:e>
                              <m:sup>
                                <m:r>
                                  <a:rPr lang="es-E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s-E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s-EC"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s-E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7751−1</m:t>
                                </m:r>
                              </m:e>
                            </m:d>
                          </m:e>
                        </m:d>
                        <m:r>
                          <a:rPr lang="es-E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s-EC"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es-E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1,96</m:t>
                            </m:r>
                          </m:e>
                          <m:sup>
                            <m:r>
                              <a:rPr lang="es-E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sup>
                        </m:sSup>
                        <m:r>
                          <a:rPr lang="es-ES" sz="1400" i="1">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∗0,5∗0,5</m:t>
                        </m:r>
                      </m:den>
                    </m:f>
                  </m:oMath>
                </a14:m>
                <a:endParaRPr lang="es-EC" sz="1200" dirty="0">
                  <a:effectLst/>
                  <a:latin typeface="Times New Roman" panose="02020603050405020304" pitchFamily="18" charset="0"/>
                  <a:ea typeface="Times New Roman" panose="02020603050405020304" pitchFamily="18" charset="0"/>
                </a:endParaRPr>
              </a:p>
            </p:txBody>
          </p:sp>
        </mc:Choice>
        <mc:Fallback xmlns="">
          <p:sp>
            <p:nvSpPr>
              <p:cNvPr id="10" name="2 CuadroTexto"/>
              <p:cNvSpPr txBox="1">
                <a:spLocks noRot="1" noChangeAspect="1" noMove="1" noResize="1" noEditPoints="1" noAdjustHandles="1" noChangeArrowheads="1" noChangeShapeType="1" noTextEdit="1"/>
              </p:cNvSpPr>
              <p:nvPr/>
            </p:nvSpPr>
            <p:spPr>
              <a:xfrm>
                <a:off x="154759" y="2442532"/>
                <a:ext cx="2457450" cy="685800"/>
              </a:xfrm>
              <a:prstGeom prst="rect">
                <a:avLst/>
              </a:prstGeom>
              <a:blipFill rotWithShape="0">
                <a:blip r:embed="rId4"/>
                <a:stretch>
                  <a:fillRect/>
                </a:stretch>
              </a:blipFill>
              <a:ln>
                <a:noFill/>
              </a:ln>
              <a:effectLst/>
            </p:spPr>
            <p:txBody>
              <a:bodyPr/>
              <a:lstStyle/>
              <a:p>
                <a:r>
                  <a:rPr lang="es-EC">
                    <a:noFill/>
                  </a:rPr>
                  <a:t> </a:t>
                </a:r>
              </a:p>
            </p:txBody>
          </p:sp>
        </mc:Fallback>
      </mc:AlternateContent>
      <mc:AlternateContent xmlns:mc="http://schemas.openxmlformats.org/markup-compatibility/2006" xmlns:a14="http://schemas.microsoft.com/office/drawing/2010/main">
        <mc:Choice Requires="a14">
          <p:sp>
            <p:nvSpPr>
              <p:cNvPr id="11" name="1 CuadroTexto"/>
              <p:cNvSpPr txBox="1"/>
              <p:nvPr/>
            </p:nvSpPr>
            <p:spPr>
              <a:xfrm>
                <a:off x="263352" y="3092547"/>
                <a:ext cx="1533525" cy="752475"/>
              </a:xfrm>
              <a:prstGeom prst="rect">
                <a:avLst/>
              </a:prstGeom>
              <a:noFill/>
              <a:ln>
                <a:noFill/>
              </a:ln>
              <a:effectLst/>
            </p:spPr>
            <p:txBody>
              <a:bodyPr wrap="square" rtlCol="0" anchor="t">
                <a:noAutofit/>
              </a:bodyPr>
              <a:lstStyle/>
              <a:p>
                <a:pPr algn="ctr">
                  <a:spcAft>
                    <a:spcPts val="0"/>
                  </a:spcAft>
                </a:pPr>
                <a:r>
                  <a:rPr lang="es-ES" sz="1200" dirty="0">
                    <a:solidFill>
                      <a:srgbClr val="000000"/>
                    </a:solidFill>
                    <a:effectLst/>
                    <a:latin typeface="Times New Roman" panose="02020603050405020304" pitchFamily="18" charset="0"/>
                    <a:ea typeface="Times New Roman" panose="02020603050405020304" pitchFamily="18" charset="0"/>
                  </a:rPr>
                  <a:t>n=</a:t>
                </a:r>
                <a14:m>
                  <m:oMath xmlns:m="http://schemas.openxmlformats.org/officeDocument/2006/math">
                    <m:r>
                      <a:rPr lang="es-ES" sz="1400" i="1">
                        <a:solidFill>
                          <a:srgbClr val="000000"/>
                        </a:solidFill>
                        <a:effectLst/>
                        <a:latin typeface="Cambria Math" panose="02040503050406030204" pitchFamily="18" charset="0"/>
                        <a:ea typeface="Times New Roman" panose="02020603050405020304" pitchFamily="18" charset="0"/>
                      </a:rPr>
                      <m:t> </m:t>
                    </m:r>
                    <m:f>
                      <m:fPr>
                        <m:ctrlPr>
                          <a:rPr lang="es-EC" sz="1400" i="1">
                            <a:solidFill>
                              <a:srgbClr val="000000"/>
                            </a:solidFill>
                            <a:effectLst/>
                            <a:latin typeface="Cambria Math" panose="02040503050406030204" pitchFamily="18" charset="0"/>
                            <a:ea typeface="Times New Roman" panose="02020603050405020304" pitchFamily="18" charset="0"/>
                          </a:rPr>
                        </m:ctrlPr>
                      </m:fPr>
                      <m:num>
                        <m:r>
                          <a:rPr lang="es-ES" sz="1400" i="1">
                            <a:solidFill>
                              <a:srgbClr val="000000"/>
                            </a:solidFill>
                            <a:effectLst/>
                            <a:latin typeface="Cambria Math" panose="02040503050406030204" pitchFamily="18" charset="0"/>
                            <a:ea typeface="Times New Roman" panose="02020603050405020304" pitchFamily="18" charset="0"/>
                          </a:rPr>
                          <m:t>7444,0604</m:t>
                        </m:r>
                      </m:num>
                      <m:den>
                        <m:r>
                          <a:rPr lang="es-ES" sz="1400" i="1">
                            <a:solidFill>
                              <a:srgbClr val="000000"/>
                            </a:solidFill>
                            <a:effectLst/>
                            <a:latin typeface="Cambria Math" panose="02040503050406030204" pitchFamily="18" charset="0"/>
                            <a:ea typeface="Times New Roman" panose="02020603050405020304" pitchFamily="18" charset="0"/>
                          </a:rPr>
                          <m:t>20,3354</m:t>
                        </m:r>
                      </m:den>
                    </m:f>
                  </m:oMath>
                </a14:m>
                <a:endParaRPr lang="es-EC" sz="1200" dirty="0">
                  <a:effectLst/>
                  <a:latin typeface="Times New Roman" panose="02020603050405020304" pitchFamily="18" charset="0"/>
                  <a:ea typeface="Times New Roman" panose="02020603050405020304" pitchFamily="18" charset="0"/>
                </a:endParaRPr>
              </a:p>
              <a:p>
                <a:pPr algn="ctr">
                  <a:spcAft>
                    <a:spcPts val="0"/>
                  </a:spcAft>
                </a:pPr>
                <a:r>
                  <a:rPr lang="es-ES" sz="1200" dirty="0">
                    <a:solidFill>
                      <a:srgbClr val="000000"/>
                    </a:solidFill>
                    <a:effectLst/>
                    <a:latin typeface="Times New Roman" panose="02020603050405020304" pitchFamily="18" charset="0"/>
                    <a:ea typeface="Times New Roman" panose="02020603050405020304" pitchFamily="18" charset="0"/>
                  </a:rPr>
                  <a:t> </a:t>
                </a:r>
                <a:endParaRPr lang="es-EC" sz="1200" dirty="0">
                  <a:effectLst/>
                  <a:latin typeface="Times New Roman" panose="02020603050405020304" pitchFamily="18" charset="0"/>
                  <a:ea typeface="Times New Roman" panose="02020603050405020304" pitchFamily="18" charset="0"/>
                </a:endParaRPr>
              </a:p>
              <a:p>
                <a:pPr algn="ctr">
                  <a:spcAft>
                    <a:spcPts val="0"/>
                  </a:spcAft>
                </a:pPr>
                <a:r>
                  <a:rPr lang="es-ES" sz="1200" dirty="0">
                    <a:solidFill>
                      <a:srgbClr val="000000"/>
                    </a:solidFill>
                    <a:effectLst/>
                    <a:latin typeface="Times New Roman" panose="02020603050405020304" pitchFamily="18" charset="0"/>
                    <a:ea typeface="Times New Roman" panose="02020603050405020304" pitchFamily="18" charset="0"/>
                  </a:rPr>
                  <a:t>n= 366</a:t>
                </a:r>
                <a:endParaRPr lang="es-EC" sz="1200" dirty="0">
                  <a:effectLst/>
                  <a:latin typeface="Times New Roman" panose="02020603050405020304" pitchFamily="18" charset="0"/>
                  <a:ea typeface="Times New Roman" panose="02020603050405020304" pitchFamily="18" charset="0"/>
                </a:endParaRPr>
              </a:p>
            </p:txBody>
          </p:sp>
        </mc:Choice>
        <mc:Fallback xmlns="">
          <p:sp>
            <p:nvSpPr>
              <p:cNvPr id="11" name="1 CuadroTexto"/>
              <p:cNvSpPr txBox="1">
                <a:spLocks noRot="1" noChangeAspect="1" noMove="1" noResize="1" noEditPoints="1" noAdjustHandles="1" noChangeArrowheads="1" noChangeShapeType="1" noTextEdit="1"/>
              </p:cNvSpPr>
              <p:nvPr/>
            </p:nvSpPr>
            <p:spPr>
              <a:xfrm>
                <a:off x="263352" y="3092547"/>
                <a:ext cx="1533525" cy="752475"/>
              </a:xfrm>
              <a:prstGeom prst="rect">
                <a:avLst/>
              </a:prstGeom>
              <a:blipFill rotWithShape="0">
                <a:blip r:embed="rId5"/>
                <a:stretch>
                  <a:fillRect b="-9677"/>
                </a:stretch>
              </a:blipFill>
              <a:ln>
                <a:noFill/>
              </a:ln>
              <a:effectLst/>
            </p:spPr>
            <p:txBody>
              <a:bodyPr/>
              <a:lstStyle/>
              <a:p>
                <a:r>
                  <a:rPr lang="es-EC">
                    <a:noFill/>
                  </a:rPr>
                  <a:t> </a:t>
                </a:r>
              </a:p>
            </p:txBody>
          </p:sp>
        </mc:Fallback>
      </mc:AlternateContent>
      <p:pic>
        <p:nvPicPr>
          <p:cNvPr id="15" name="Imagen 14"/>
          <p:cNvPicPr>
            <a:picLocks noChangeAspect="1"/>
          </p:cNvPicPr>
          <p:nvPr/>
        </p:nvPicPr>
        <p:blipFill>
          <a:blip r:embed="rId6"/>
          <a:stretch>
            <a:fillRect/>
          </a:stretch>
        </p:blipFill>
        <p:spPr>
          <a:xfrm>
            <a:off x="0" y="918387"/>
            <a:ext cx="6120680" cy="752475"/>
          </a:xfrm>
          <a:prstGeom prst="rect">
            <a:avLst/>
          </a:prstGeom>
        </p:spPr>
      </p:pic>
      <p:sp>
        <p:nvSpPr>
          <p:cNvPr id="19" name="Rectángulo 18"/>
          <p:cNvSpPr/>
          <p:nvPr/>
        </p:nvSpPr>
        <p:spPr>
          <a:xfrm>
            <a:off x="2063552" y="3816838"/>
            <a:ext cx="6957546" cy="707886"/>
          </a:xfrm>
          <a:prstGeom prst="rect">
            <a:avLst/>
          </a:prstGeom>
        </p:spPr>
        <p:txBody>
          <a:bodyPr wrap="none">
            <a:spAutoFit/>
          </a:bodyPr>
          <a:lstStyle/>
          <a:p>
            <a:pPr lvl="1">
              <a:lnSpc>
                <a:spcPct val="200000"/>
              </a:lnSpc>
              <a:spcAft>
                <a:spcPts val="0"/>
              </a:spcAft>
            </a:pPr>
            <a:r>
              <a:rPr lang="es-ES" sz="2000" b="1" dirty="0">
                <a:ln w="0"/>
                <a:solidFill>
                  <a:schemeClr val="accent1"/>
                </a:solidFill>
                <a:effectLst>
                  <a:outerShdw blurRad="38100" dist="25400" dir="5400000" algn="ctr" rotWithShape="0">
                    <a:srgbClr val="6E747A">
                      <a:alpha val="43000"/>
                    </a:srgbClr>
                  </a:outerShdw>
                </a:effectLst>
                <a:latin typeface="+mj-lt"/>
                <a:ea typeface="Times New Roman" panose="02020603050405020304" pitchFamily="18" charset="0"/>
                <a:cs typeface="Times New Roman" panose="02020603050405020304" pitchFamily="18" charset="0"/>
              </a:rPr>
              <a:t>Procedimiento para tratamiento y análisis de información</a:t>
            </a:r>
            <a:endParaRPr lang="es-EC" sz="2000" b="1" dirty="0">
              <a:ln w="0"/>
              <a:solidFill>
                <a:schemeClr val="accent1"/>
              </a:solidFill>
              <a:effectLst>
                <a:outerShdw blurRad="38100" dist="25400" dir="5400000" algn="ctr" rotWithShape="0">
                  <a:srgbClr val="6E747A">
                    <a:alpha val="43000"/>
                  </a:srgbClr>
                </a:outerShdw>
              </a:effectLst>
              <a:latin typeface="+mj-lt"/>
              <a:ea typeface="Times New Roman" panose="02020603050405020304" pitchFamily="18" charset="0"/>
              <a:cs typeface="Times New Roman" panose="02020603050405020304" pitchFamily="18" charset="0"/>
            </a:endParaRPr>
          </a:p>
        </p:txBody>
      </p:sp>
      <p:graphicFrame>
        <p:nvGraphicFramePr>
          <p:cNvPr id="20" name="Diagrama 19"/>
          <p:cNvGraphicFramePr/>
          <p:nvPr>
            <p:extLst>
              <p:ext uri="{D42A27DB-BD31-4B8C-83A1-F6EECF244321}">
                <p14:modId xmlns:p14="http://schemas.microsoft.com/office/powerpoint/2010/main" val="1475712728"/>
              </p:ext>
            </p:extLst>
          </p:nvPr>
        </p:nvGraphicFramePr>
        <p:xfrm>
          <a:off x="2056680" y="3645024"/>
          <a:ext cx="8128000" cy="304578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3" name="Tabla 2"/>
          <p:cNvGraphicFramePr>
            <a:graphicFrameLocks noGrp="1"/>
          </p:cNvGraphicFramePr>
          <p:nvPr>
            <p:extLst>
              <p:ext uri="{D42A27DB-BD31-4B8C-83A1-F6EECF244321}">
                <p14:modId xmlns:p14="http://schemas.microsoft.com/office/powerpoint/2010/main" val="4111348581"/>
              </p:ext>
            </p:extLst>
          </p:nvPr>
        </p:nvGraphicFramePr>
        <p:xfrm>
          <a:off x="6592949" y="715827"/>
          <a:ext cx="5516454" cy="3291840"/>
        </p:xfrm>
        <a:graphic>
          <a:graphicData uri="http://schemas.openxmlformats.org/drawingml/2006/table">
            <a:tbl>
              <a:tblPr firstRow="1" firstCol="1" bandRow="1"/>
              <a:tblGrid>
                <a:gridCol w="1064576">
                  <a:extLst>
                    <a:ext uri="{9D8B030D-6E8A-4147-A177-3AD203B41FA5}">
                      <a16:colId xmlns="" xmlns:a16="http://schemas.microsoft.com/office/drawing/2014/main" val="20000"/>
                    </a:ext>
                  </a:extLst>
                </a:gridCol>
                <a:gridCol w="1064576">
                  <a:extLst>
                    <a:ext uri="{9D8B030D-6E8A-4147-A177-3AD203B41FA5}">
                      <a16:colId xmlns="" xmlns:a16="http://schemas.microsoft.com/office/drawing/2014/main" val="20001"/>
                    </a:ext>
                  </a:extLst>
                </a:gridCol>
                <a:gridCol w="811597">
                  <a:extLst>
                    <a:ext uri="{9D8B030D-6E8A-4147-A177-3AD203B41FA5}">
                      <a16:colId xmlns="" xmlns:a16="http://schemas.microsoft.com/office/drawing/2014/main" val="20002"/>
                    </a:ext>
                  </a:extLst>
                </a:gridCol>
                <a:gridCol w="1054847">
                  <a:extLst>
                    <a:ext uri="{9D8B030D-6E8A-4147-A177-3AD203B41FA5}">
                      <a16:colId xmlns="" xmlns:a16="http://schemas.microsoft.com/office/drawing/2014/main" val="20003"/>
                    </a:ext>
                  </a:extLst>
                </a:gridCol>
                <a:gridCol w="686824">
                  <a:extLst>
                    <a:ext uri="{9D8B030D-6E8A-4147-A177-3AD203B41FA5}">
                      <a16:colId xmlns="" xmlns:a16="http://schemas.microsoft.com/office/drawing/2014/main" val="20004"/>
                    </a:ext>
                  </a:extLst>
                </a:gridCol>
                <a:gridCol w="147210">
                  <a:extLst>
                    <a:ext uri="{9D8B030D-6E8A-4147-A177-3AD203B41FA5}">
                      <a16:colId xmlns="" xmlns:a16="http://schemas.microsoft.com/office/drawing/2014/main" val="20005"/>
                    </a:ext>
                  </a:extLst>
                </a:gridCol>
                <a:gridCol w="686824">
                  <a:extLst>
                    <a:ext uri="{9D8B030D-6E8A-4147-A177-3AD203B41FA5}">
                      <a16:colId xmlns="" xmlns:a16="http://schemas.microsoft.com/office/drawing/2014/main" val="20006"/>
                    </a:ext>
                  </a:extLst>
                </a:gridCol>
              </a:tblGrid>
              <a:tr h="499058">
                <a:tc>
                  <a:txBody>
                    <a:bodyPr/>
                    <a:lstStyle/>
                    <a:p>
                      <a:pPr indent="180340" algn="l">
                        <a:lnSpc>
                          <a:spcPct val="200000"/>
                        </a:lnSpc>
                        <a:spcAft>
                          <a:spcPts val="0"/>
                        </a:spcAft>
                      </a:pPr>
                      <a:r>
                        <a:rPr lang="es-ES" sz="900" b="1" dirty="0">
                          <a:effectLst/>
                          <a:latin typeface="Times New Roman" panose="02020603050405020304" pitchFamily="18" charset="0"/>
                          <a:ea typeface="Calibri" panose="020F0502020204030204" pitchFamily="34" charset="0"/>
                          <a:cs typeface="Times New Roman" panose="02020603050405020304" pitchFamily="18" charset="0"/>
                        </a:rPr>
                        <a:t>Provincia</a:t>
                      </a:r>
                      <a:endParaRPr lang="es-E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200000"/>
                        </a:lnSpc>
                        <a:spcAft>
                          <a:spcPts val="0"/>
                        </a:spcAft>
                      </a:pPr>
                      <a:r>
                        <a:rPr lang="es-ES" sz="900" b="1" dirty="0">
                          <a:effectLst/>
                          <a:latin typeface="Times New Roman" panose="02020603050405020304" pitchFamily="18" charset="0"/>
                          <a:ea typeface="Calibri" panose="020F0502020204030204" pitchFamily="34" charset="0"/>
                          <a:cs typeface="Times New Roman" panose="02020603050405020304" pitchFamily="18" charset="0"/>
                        </a:rPr>
                        <a:t>Nombre del Cantón</a:t>
                      </a:r>
                      <a:endParaRPr lang="es-E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200000"/>
                        </a:lnSpc>
                        <a:spcAft>
                          <a:spcPts val="0"/>
                        </a:spcAft>
                      </a:pPr>
                      <a:r>
                        <a:rPr lang="es-ES" sz="9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s-E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200000"/>
                        </a:lnSpc>
                        <a:spcAft>
                          <a:spcPts val="0"/>
                        </a:spcAft>
                      </a:pPr>
                      <a:r>
                        <a:rPr lang="es-ES" sz="900" b="1" dirty="0">
                          <a:effectLst/>
                          <a:latin typeface="Times New Roman" panose="02020603050405020304" pitchFamily="18" charset="0"/>
                          <a:ea typeface="Calibri" panose="020F0502020204030204" pitchFamily="34" charset="0"/>
                          <a:cs typeface="Times New Roman" panose="02020603050405020304" pitchFamily="18" charset="0"/>
                        </a:rPr>
                        <a:t>Sexo H y M</a:t>
                      </a:r>
                      <a:endParaRPr lang="es-E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indent="180340" algn="ctr">
                        <a:lnSpc>
                          <a:spcPct val="200000"/>
                        </a:lnSpc>
                        <a:spcAft>
                          <a:spcPts val="0"/>
                        </a:spcAft>
                      </a:pPr>
                      <a:r>
                        <a:rPr lang="es-ES" sz="900" b="1" dirty="0">
                          <a:effectLst/>
                          <a:latin typeface="Times New Roman" panose="02020603050405020304" pitchFamily="18" charset="0"/>
                          <a:ea typeface="Calibri" panose="020F0502020204030204" pitchFamily="34" charset="0"/>
                          <a:cs typeface="Times New Roman" panose="02020603050405020304" pitchFamily="18" charset="0"/>
                        </a:rPr>
                        <a:t>Porcentaje de Participación </a:t>
                      </a:r>
                      <a:endParaRPr lang="es-E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c>
                  <a:txBody>
                    <a:bodyPr/>
                    <a:lstStyle/>
                    <a:p>
                      <a:pPr indent="180340" algn="ctr">
                        <a:lnSpc>
                          <a:spcPct val="200000"/>
                        </a:lnSpc>
                        <a:spcAft>
                          <a:spcPts val="0"/>
                        </a:spcAft>
                      </a:pPr>
                      <a:r>
                        <a:rPr lang="es-ES" sz="900" b="1" dirty="0">
                          <a:effectLst/>
                          <a:latin typeface="Times New Roman" panose="02020603050405020304" pitchFamily="18" charset="0"/>
                          <a:ea typeface="Calibri" panose="020F0502020204030204" pitchFamily="34" charset="0"/>
                          <a:cs typeface="Times New Roman" panose="02020603050405020304" pitchFamily="18" charset="0"/>
                        </a:rPr>
                        <a:t>N° Encuetas</a:t>
                      </a:r>
                      <a:endParaRPr lang="es-ES" sz="9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267946">
                <a:tc rowSpan="8">
                  <a:txBody>
                    <a:bodyPr/>
                    <a:lstStyle/>
                    <a:p>
                      <a:pPr indent="180340" algn="just">
                        <a:lnSpc>
                          <a:spcPct val="200000"/>
                        </a:lnSpc>
                        <a:spcAft>
                          <a:spcPts val="0"/>
                        </a:spcAft>
                      </a:pPr>
                      <a:r>
                        <a:rPr lang="es-ES" sz="1000" b="1" dirty="0">
                          <a:effectLst/>
                          <a:latin typeface="Times New Roman" panose="02020603050405020304" pitchFamily="18" charset="0"/>
                          <a:ea typeface="Calibri" panose="020F0502020204030204" pitchFamily="34" charset="0"/>
                          <a:cs typeface="Times New Roman" panose="02020603050405020304" pitchFamily="18" charset="0"/>
                        </a:rPr>
                        <a:t>MEJIA        </a:t>
                      </a:r>
                      <a:r>
                        <a:rPr lang="es-ES" sz="10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1965" marR="61965"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200000"/>
                        </a:lnSpc>
                        <a:spcAft>
                          <a:spcPts val="0"/>
                        </a:spcAft>
                      </a:pPr>
                      <a:r>
                        <a:rPr lang="es-ES" sz="1000" dirty="0">
                          <a:effectLst/>
                          <a:latin typeface="Times New Roman" panose="02020603050405020304" pitchFamily="18" charset="0"/>
                          <a:ea typeface="Calibri" panose="020F0502020204030204" pitchFamily="34" charset="0"/>
                          <a:cs typeface="Times New Roman" panose="02020603050405020304" pitchFamily="18" charset="0"/>
                        </a:rPr>
                        <a:t>Alóag                         </a:t>
                      </a:r>
                    </a:p>
                  </a:txBody>
                  <a:tcPr marL="61965" marR="61965"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ctr">
                        <a:lnSpc>
                          <a:spcPct val="200000"/>
                        </a:lnSpc>
                        <a:spcAft>
                          <a:spcPts val="0"/>
                        </a:spcAft>
                      </a:pPr>
                      <a:r>
                        <a:rPr lang="es-ES" sz="10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1965" marR="61965"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just">
                        <a:lnSpc>
                          <a:spcPct val="200000"/>
                        </a:lnSpc>
                        <a:spcAft>
                          <a:spcPts val="0"/>
                        </a:spcAft>
                      </a:pPr>
                      <a:r>
                        <a:rPr lang="es-ES" sz="1000">
                          <a:effectLst/>
                          <a:latin typeface="Times New Roman" panose="02020603050405020304" pitchFamily="18" charset="0"/>
                          <a:ea typeface="Calibri" panose="020F0502020204030204" pitchFamily="34" charset="0"/>
                          <a:cs typeface="Times New Roman" panose="02020603050405020304" pitchFamily="18" charset="0"/>
                        </a:rPr>
                        <a:t>3.897</a:t>
                      </a:r>
                    </a:p>
                  </a:txBody>
                  <a:tcPr marL="61965" marR="61965" marT="0" marB="0" anchor="ctr">
                    <a:lnL>
                      <a:noFill/>
                    </a:lnL>
                    <a:lnR>
                      <a:noFill/>
                    </a:lnR>
                    <a:lnT w="12700" cap="flat" cmpd="sng" algn="ctr">
                      <a:solidFill>
                        <a:srgbClr val="000000"/>
                      </a:solidFill>
                      <a:prstDash val="solid"/>
                      <a:round/>
                      <a:headEnd type="none" w="med" len="med"/>
                      <a:tailEnd type="none" w="med" len="med"/>
                    </a:lnT>
                    <a:lnB>
                      <a:noFill/>
                    </a:lnB>
                  </a:tcPr>
                </a:tc>
                <a:tc gridSpan="2">
                  <a:txBody>
                    <a:bodyPr/>
                    <a:lstStyle/>
                    <a:p>
                      <a:pPr indent="180340" algn="just">
                        <a:lnSpc>
                          <a:spcPct val="200000"/>
                        </a:lnSpc>
                        <a:spcAft>
                          <a:spcPts val="0"/>
                        </a:spcAft>
                      </a:pPr>
                      <a:r>
                        <a:rPr lang="es-ES" sz="1000">
                          <a:effectLst/>
                          <a:latin typeface="Times New Roman" panose="02020603050405020304" pitchFamily="18" charset="0"/>
                          <a:ea typeface="Calibri" panose="020F0502020204030204" pitchFamily="34" charset="0"/>
                          <a:cs typeface="Times New Roman" panose="02020603050405020304" pitchFamily="18" charset="0"/>
                        </a:rPr>
                        <a:t>11,00%</a:t>
                      </a:r>
                    </a:p>
                  </a:txBody>
                  <a:tcPr marL="61965" marR="61965" marT="0"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s-ES"/>
                    </a:p>
                  </a:txBody>
                  <a:tcPr/>
                </a:tc>
                <a:tc>
                  <a:txBody>
                    <a:bodyPr/>
                    <a:lstStyle/>
                    <a:p>
                      <a:pPr indent="180340" algn="just">
                        <a:lnSpc>
                          <a:spcPct val="200000"/>
                        </a:lnSpc>
                        <a:spcAft>
                          <a:spcPts val="0"/>
                        </a:spcAft>
                      </a:pPr>
                      <a:r>
                        <a:rPr lang="es-ES" sz="1000">
                          <a:effectLst/>
                          <a:latin typeface="Times New Roman" panose="02020603050405020304" pitchFamily="18" charset="0"/>
                          <a:ea typeface="Calibri" panose="020F0502020204030204" pitchFamily="34" charset="0"/>
                          <a:cs typeface="Times New Roman" panose="02020603050405020304" pitchFamily="18" charset="0"/>
                        </a:rPr>
                        <a:t>40</a:t>
                      </a:r>
                    </a:p>
                  </a:txBody>
                  <a:tcPr marL="61965" marR="61965"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 xmlns:a16="http://schemas.microsoft.com/office/drawing/2014/main" val="10001"/>
                  </a:ext>
                </a:extLst>
              </a:tr>
              <a:tr h="267946">
                <a:tc vMerge="1">
                  <a:txBody>
                    <a:bodyPr/>
                    <a:lstStyle/>
                    <a:p>
                      <a:endParaRPr lang="es-ES"/>
                    </a:p>
                  </a:txBody>
                  <a:tcPr/>
                </a:tc>
                <a:tc>
                  <a:txBody>
                    <a:bodyPr/>
                    <a:lstStyle/>
                    <a:p>
                      <a:pPr indent="180340" algn="ctr">
                        <a:lnSpc>
                          <a:spcPct val="200000"/>
                        </a:lnSpc>
                        <a:spcAft>
                          <a:spcPts val="0"/>
                        </a:spcAft>
                      </a:pPr>
                      <a:r>
                        <a:rPr lang="es-ES" sz="1000" dirty="0">
                          <a:effectLst/>
                          <a:latin typeface="Times New Roman" panose="02020603050405020304" pitchFamily="18" charset="0"/>
                          <a:ea typeface="Calibri" panose="020F0502020204030204" pitchFamily="34" charset="0"/>
                          <a:cs typeface="Times New Roman" panose="02020603050405020304" pitchFamily="18" charset="0"/>
                        </a:rPr>
                        <a:t>Aloasí                        </a:t>
                      </a:r>
                    </a:p>
                  </a:txBody>
                  <a:tcPr marL="61965" marR="61965" marT="0" marB="0" anchor="ctr">
                    <a:lnL>
                      <a:noFill/>
                    </a:lnL>
                    <a:lnR>
                      <a:noFill/>
                    </a:lnR>
                    <a:lnT>
                      <a:noFill/>
                    </a:lnT>
                    <a:lnB>
                      <a:noFill/>
                    </a:lnB>
                  </a:tcPr>
                </a:tc>
                <a:tc>
                  <a:txBody>
                    <a:bodyPr/>
                    <a:lstStyle/>
                    <a:p>
                      <a:pPr indent="180340" algn="ctr">
                        <a:lnSpc>
                          <a:spcPct val="200000"/>
                        </a:lnSpc>
                        <a:spcAft>
                          <a:spcPts val="0"/>
                        </a:spcAft>
                      </a:pPr>
                      <a:r>
                        <a:rPr lang="es-ES" sz="10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1965" marR="61965" marT="0" marB="0" anchor="ctr">
                    <a:lnL>
                      <a:noFill/>
                    </a:lnL>
                    <a:lnR>
                      <a:noFill/>
                    </a:lnR>
                    <a:lnT>
                      <a:noFill/>
                    </a:lnT>
                    <a:lnB>
                      <a:noFill/>
                    </a:lnB>
                  </a:tcPr>
                </a:tc>
                <a:tc>
                  <a:txBody>
                    <a:bodyPr/>
                    <a:lstStyle/>
                    <a:p>
                      <a:pPr indent="180340" algn="just">
                        <a:lnSpc>
                          <a:spcPct val="200000"/>
                        </a:lnSpc>
                        <a:spcAft>
                          <a:spcPts val="0"/>
                        </a:spcAft>
                      </a:pPr>
                      <a:r>
                        <a:rPr lang="es-ES" sz="1000">
                          <a:effectLst/>
                          <a:latin typeface="Times New Roman" panose="02020603050405020304" pitchFamily="18" charset="0"/>
                          <a:ea typeface="Calibri" panose="020F0502020204030204" pitchFamily="34" charset="0"/>
                          <a:cs typeface="Times New Roman" panose="02020603050405020304" pitchFamily="18" charset="0"/>
                        </a:rPr>
                        <a:t>4.309</a:t>
                      </a:r>
                    </a:p>
                  </a:txBody>
                  <a:tcPr marL="61965" marR="61965" marT="0" marB="0" anchor="ctr">
                    <a:lnL>
                      <a:noFill/>
                    </a:lnL>
                    <a:lnR>
                      <a:noFill/>
                    </a:lnR>
                    <a:lnT>
                      <a:noFill/>
                    </a:lnT>
                    <a:lnB>
                      <a:noFill/>
                    </a:lnB>
                  </a:tcPr>
                </a:tc>
                <a:tc gridSpan="2">
                  <a:txBody>
                    <a:bodyPr/>
                    <a:lstStyle/>
                    <a:p>
                      <a:pPr indent="180340" algn="just">
                        <a:lnSpc>
                          <a:spcPct val="200000"/>
                        </a:lnSpc>
                        <a:spcAft>
                          <a:spcPts val="0"/>
                        </a:spcAft>
                      </a:pPr>
                      <a:r>
                        <a:rPr lang="es-ES" sz="1000">
                          <a:effectLst/>
                          <a:latin typeface="Times New Roman" panose="02020603050405020304" pitchFamily="18" charset="0"/>
                          <a:ea typeface="Calibri" panose="020F0502020204030204" pitchFamily="34" charset="0"/>
                          <a:cs typeface="Times New Roman" panose="02020603050405020304" pitchFamily="18" charset="0"/>
                        </a:rPr>
                        <a:t>12,00%</a:t>
                      </a:r>
                    </a:p>
                  </a:txBody>
                  <a:tcPr marL="61965" marR="61965" marT="0" marB="0" anchor="ctr">
                    <a:lnL>
                      <a:noFill/>
                    </a:lnL>
                    <a:lnR>
                      <a:noFill/>
                    </a:lnR>
                    <a:lnT>
                      <a:noFill/>
                    </a:lnT>
                    <a:lnB>
                      <a:noFill/>
                    </a:lnB>
                  </a:tcPr>
                </a:tc>
                <a:tc hMerge="1">
                  <a:txBody>
                    <a:bodyPr/>
                    <a:lstStyle/>
                    <a:p>
                      <a:endParaRPr lang="es-ES"/>
                    </a:p>
                  </a:txBody>
                  <a:tcPr/>
                </a:tc>
                <a:tc>
                  <a:txBody>
                    <a:bodyPr/>
                    <a:lstStyle/>
                    <a:p>
                      <a:pPr indent="180340" algn="just">
                        <a:lnSpc>
                          <a:spcPct val="200000"/>
                        </a:lnSpc>
                        <a:spcAft>
                          <a:spcPts val="0"/>
                        </a:spcAft>
                      </a:pPr>
                      <a:r>
                        <a:rPr lang="es-ES" sz="1000">
                          <a:effectLst/>
                          <a:latin typeface="Times New Roman" panose="02020603050405020304" pitchFamily="18" charset="0"/>
                          <a:ea typeface="Calibri" panose="020F0502020204030204" pitchFamily="34" charset="0"/>
                          <a:cs typeface="Times New Roman" panose="02020603050405020304" pitchFamily="18" charset="0"/>
                        </a:rPr>
                        <a:t>44</a:t>
                      </a:r>
                    </a:p>
                  </a:txBody>
                  <a:tcPr marL="61965" marR="61965" marT="0" marB="0" anchor="ctr">
                    <a:lnL>
                      <a:noFill/>
                    </a:lnL>
                    <a:lnR>
                      <a:noFill/>
                    </a:lnR>
                    <a:lnT>
                      <a:noFill/>
                    </a:lnT>
                    <a:lnB>
                      <a:noFill/>
                    </a:lnB>
                  </a:tcPr>
                </a:tc>
                <a:extLst>
                  <a:ext uri="{0D108BD9-81ED-4DB2-BD59-A6C34878D82A}">
                    <a16:rowId xmlns="" xmlns:a16="http://schemas.microsoft.com/office/drawing/2014/main" val="10002"/>
                  </a:ext>
                </a:extLst>
              </a:tr>
              <a:tr h="267946">
                <a:tc vMerge="1">
                  <a:txBody>
                    <a:bodyPr/>
                    <a:lstStyle/>
                    <a:p>
                      <a:endParaRPr lang="es-ES"/>
                    </a:p>
                  </a:txBody>
                  <a:tcPr/>
                </a:tc>
                <a:tc>
                  <a:txBody>
                    <a:bodyPr/>
                    <a:lstStyle/>
                    <a:p>
                      <a:pPr indent="180340" algn="ctr">
                        <a:lnSpc>
                          <a:spcPct val="200000"/>
                        </a:lnSpc>
                        <a:spcAft>
                          <a:spcPts val="0"/>
                        </a:spcAft>
                      </a:pPr>
                      <a:r>
                        <a:rPr lang="es-ES" sz="1000" dirty="0">
                          <a:effectLst/>
                          <a:latin typeface="Times New Roman" panose="02020603050405020304" pitchFamily="18" charset="0"/>
                          <a:ea typeface="Calibri" panose="020F0502020204030204" pitchFamily="34" charset="0"/>
                          <a:cs typeface="Times New Roman" panose="02020603050405020304" pitchFamily="18" charset="0"/>
                        </a:rPr>
                        <a:t>Cutuglagua                    </a:t>
                      </a:r>
                    </a:p>
                  </a:txBody>
                  <a:tcPr marL="61965" marR="61965" marT="0" marB="0" anchor="ctr">
                    <a:lnL>
                      <a:noFill/>
                    </a:lnL>
                    <a:lnR>
                      <a:noFill/>
                    </a:lnR>
                    <a:lnT>
                      <a:noFill/>
                    </a:lnT>
                    <a:lnB>
                      <a:noFill/>
                    </a:lnB>
                  </a:tcPr>
                </a:tc>
                <a:tc>
                  <a:txBody>
                    <a:bodyPr/>
                    <a:lstStyle/>
                    <a:p>
                      <a:pPr indent="180340" algn="ctr">
                        <a:lnSpc>
                          <a:spcPct val="200000"/>
                        </a:lnSpc>
                        <a:spcAft>
                          <a:spcPts val="0"/>
                        </a:spcAft>
                      </a:pPr>
                      <a:r>
                        <a:rPr lang="es-ES" sz="1000">
                          <a:effectLst/>
                          <a:latin typeface="Times New Roman" panose="02020603050405020304" pitchFamily="18" charset="0"/>
                          <a:ea typeface="Calibri" panose="020F0502020204030204" pitchFamily="34" charset="0"/>
                          <a:cs typeface="Times New Roman" panose="02020603050405020304" pitchFamily="18" charset="0"/>
                        </a:rPr>
                        <a:t> </a:t>
                      </a:r>
                    </a:p>
                  </a:txBody>
                  <a:tcPr marL="61965" marR="61965" marT="0" marB="0" anchor="ctr">
                    <a:lnL>
                      <a:noFill/>
                    </a:lnL>
                    <a:lnR>
                      <a:noFill/>
                    </a:lnR>
                    <a:lnT>
                      <a:noFill/>
                    </a:lnT>
                    <a:lnB>
                      <a:noFill/>
                    </a:lnB>
                  </a:tcPr>
                </a:tc>
                <a:tc>
                  <a:txBody>
                    <a:bodyPr/>
                    <a:lstStyle/>
                    <a:p>
                      <a:pPr indent="180340" algn="just">
                        <a:lnSpc>
                          <a:spcPct val="200000"/>
                        </a:lnSpc>
                        <a:spcAft>
                          <a:spcPts val="0"/>
                        </a:spcAft>
                      </a:pPr>
                      <a:r>
                        <a:rPr lang="es-ES" sz="1000" dirty="0">
                          <a:effectLst/>
                          <a:latin typeface="Times New Roman" panose="02020603050405020304" pitchFamily="18" charset="0"/>
                          <a:ea typeface="Calibri" panose="020F0502020204030204" pitchFamily="34" charset="0"/>
                          <a:cs typeface="Times New Roman" panose="02020603050405020304" pitchFamily="18" charset="0"/>
                        </a:rPr>
                        <a:t>7.160</a:t>
                      </a:r>
                    </a:p>
                  </a:txBody>
                  <a:tcPr marL="61965" marR="61965" marT="0" marB="0" anchor="ctr">
                    <a:lnL>
                      <a:noFill/>
                    </a:lnL>
                    <a:lnR>
                      <a:noFill/>
                    </a:lnR>
                    <a:lnT>
                      <a:noFill/>
                    </a:lnT>
                    <a:lnB>
                      <a:noFill/>
                    </a:lnB>
                  </a:tcPr>
                </a:tc>
                <a:tc gridSpan="2">
                  <a:txBody>
                    <a:bodyPr/>
                    <a:lstStyle/>
                    <a:p>
                      <a:pPr indent="180340" algn="just">
                        <a:lnSpc>
                          <a:spcPct val="200000"/>
                        </a:lnSpc>
                        <a:spcAft>
                          <a:spcPts val="0"/>
                        </a:spcAft>
                      </a:pPr>
                      <a:r>
                        <a:rPr lang="es-ES" sz="1000">
                          <a:effectLst/>
                          <a:latin typeface="Times New Roman" panose="02020603050405020304" pitchFamily="18" charset="0"/>
                          <a:ea typeface="Calibri" panose="020F0502020204030204" pitchFamily="34" charset="0"/>
                          <a:cs typeface="Times New Roman" panose="02020603050405020304" pitchFamily="18" charset="0"/>
                        </a:rPr>
                        <a:t>20,00%</a:t>
                      </a:r>
                    </a:p>
                  </a:txBody>
                  <a:tcPr marL="61965" marR="61965" marT="0" marB="0" anchor="ctr">
                    <a:lnL>
                      <a:noFill/>
                    </a:lnL>
                    <a:lnR>
                      <a:noFill/>
                    </a:lnR>
                    <a:lnT>
                      <a:noFill/>
                    </a:lnT>
                    <a:lnB>
                      <a:noFill/>
                    </a:lnB>
                  </a:tcPr>
                </a:tc>
                <a:tc hMerge="1">
                  <a:txBody>
                    <a:bodyPr/>
                    <a:lstStyle/>
                    <a:p>
                      <a:endParaRPr lang="es-ES"/>
                    </a:p>
                  </a:txBody>
                  <a:tcPr/>
                </a:tc>
                <a:tc>
                  <a:txBody>
                    <a:bodyPr/>
                    <a:lstStyle/>
                    <a:p>
                      <a:pPr indent="180340" algn="just">
                        <a:lnSpc>
                          <a:spcPct val="200000"/>
                        </a:lnSpc>
                        <a:spcAft>
                          <a:spcPts val="0"/>
                        </a:spcAft>
                      </a:pPr>
                      <a:r>
                        <a:rPr lang="es-ES" sz="1000">
                          <a:effectLst/>
                          <a:latin typeface="Times New Roman" panose="02020603050405020304" pitchFamily="18" charset="0"/>
                          <a:ea typeface="Calibri" panose="020F0502020204030204" pitchFamily="34" charset="0"/>
                          <a:cs typeface="Times New Roman" panose="02020603050405020304" pitchFamily="18" charset="0"/>
                        </a:rPr>
                        <a:t>73</a:t>
                      </a:r>
                    </a:p>
                  </a:txBody>
                  <a:tcPr marL="61965" marR="61965" marT="0" marB="0" anchor="ctr">
                    <a:lnL>
                      <a:noFill/>
                    </a:lnL>
                    <a:lnR>
                      <a:noFill/>
                    </a:lnR>
                    <a:lnT>
                      <a:noFill/>
                    </a:lnT>
                    <a:lnB>
                      <a:noFill/>
                    </a:lnB>
                  </a:tcPr>
                </a:tc>
                <a:extLst>
                  <a:ext uri="{0D108BD9-81ED-4DB2-BD59-A6C34878D82A}">
                    <a16:rowId xmlns="" xmlns:a16="http://schemas.microsoft.com/office/drawing/2014/main" val="10003"/>
                  </a:ext>
                </a:extLst>
              </a:tr>
              <a:tr h="267946">
                <a:tc vMerge="1">
                  <a:txBody>
                    <a:bodyPr/>
                    <a:lstStyle/>
                    <a:p>
                      <a:endParaRPr lang="es-ES"/>
                    </a:p>
                  </a:txBody>
                  <a:tcPr/>
                </a:tc>
                <a:tc>
                  <a:txBody>
                    <a:bodyPr/>
                    <a:lstStyle/>
                    <a:p>
                      <a:pPr indent="180340" algn="ctr">
                        <a:lnSpc>
                          <a:spcPct val="200000"/>
                        </a:lnSpc>
                        <a:spcAft>
                          <a:spcPts val="0"/>
                        </a:spcAft>
                      </a:pPr>
                      <a:r>
                        <a:rPr lang="es-ES" sz="1000" dirty="0">
                          <a:effectLst/>
                          <a:latin typeface="Times New Roman" panose="02020603050405020304" pitchFamily="18" charset="0"/>
                          <a:ea typeface="Calibri" panose="020F0502020204030204" pitchFamily="34" charset="0"/>
                          <a:cs typeface="Times New Roman" panose="02020603050405020304" pitchFamily="18" charset="0"/>
                        </a:rPr>
                        <a:t>El chaupi                     </a:t>
                      </a:r>
                    </a:p>
                  </a:txBody>
                  <a:tcPr marL="61965" marR="61965" marT="0" marB="0" anchor="ctr">
                    <a:lnL>
                      <a:noFill/>
                    </a:lnL>
                    <a:lnR>
                      <a:noFill/>
                    </a:lnR>
                    <a:lnT>
                      <a:noFill/>
                    </a:lnT>
                    <a:lnB>
                      <a:noFill/>
                    </a:lnB>
                  </a:tcPr>
                </a:tc>
                <a:tc>
                  <a:txBody>
                    <a:bodyPr/>
                    <a:lstStyle/>
                    <a:p>
                      <a:pPr indent="180340" algn="ctr">
                        <a:lnSpc>
                          <a:spcPct val="200000"/>
                        </a:lnSpc>
                        <a:spcAft>
                          <a:spcPts val="0"/>
                        </a:spcAft>
                      </a:pPr>
                      <a:r>
                        <a:rPr lang="es-ES" sz="1000">
                          <a:effectLst/>
                          <a:latin typeface="Times New Roman" panose="02020603050405020304" pitchFamily="18" charset="0"/>
                          <a:ea typeface="Calibri" panose="020F0502020204030204" pitchFamily="34" charset="0"/>
                          <a:cs typeface="Times New Roman" panose="02020603050405020304" pitchFamily="18" charset="0"/>
                        </a:rPr>
                        <a:t> </a:t>
                      </a:r>
                    </a:p>
                  </a:txBody>
                  <a:tcPr marL="61965" marR="61965" marT="0" marB="0" anchor="ctr">
                    <a:lnL>
                      <a:noFill/>
                    </a:lnL>
                    <a:lnR>
                      <a:noFill/>
                    </a:lnR>
                    <a:lnT>
                      <a:noFill/>
                    </a:lnT>
                    <a:lnB>
                      <a:noFill/>
                    </a:lnB>
                  </a:tcPr>
                </a:tc>
                <a:tc>
                  <a:txBody>
                    <a:bodyPr/>
                    <a:lstStyle/>
                    <a:p>
                      <a:pPr indent="180340" algn="just">
                        <a:lnSpc>
                          <a:spcPct val="200000"/>
                        </a:lnSpc>
                        <a:spcAft>
                          <a:spcPts val="0"/>
                        </a:spcAft>
                      </a:pPr>
                      <a:r>
                        <a:rPr lang="es-ES" sz="1000" dirty="0">
                          <a:effectLst/>
                          <a:latin typeface="Times New Roman" panose="02020603050405020304" pitchFamily="18" charset="0"/>
                          <a:ea typeface="Calibri" panose="020F0502020204030204" pitchFamily="34" charset="0"/>
                          <a:cs typeface="Times New Roman" panose="02020603050405020304" pitchFamily="18" charset="0"/>
                        </a:rPr>
                        <a:t>623</a:t>
                      </a:r>
                    </a:p>
                  </a:txBody>
                  <a:tcPr marL="61965" marR="61965" marT="0" marB="0" anchor="ctr">
                    <a:lnL>
                      <a:noFill/>
                    </a:lnL>
                    <a:lnR>
                      <a:noFill/>
                    </a:lnR>
                    <a:lnT>
                      <a:noFill/>
                    </a:lnT>
                    <a:lnB>
                      <a:noFill/>
                    </a:lnB>
                  </a:tcPr>
                </a:tc>
                <a:tc>
                  <a:txBody>
                    <a:bodyPr/>
                    <a:lstStyle/>
                    <a:p>
                      <a:pPr indent="180340" algn="just">
                        <a:lnSpc>
                          <a:spcPct val="200000"/>
                        </a:lnSpc>
                        <a:spcAft>
                          <a:spcPts val="0"/>
                        </a:spcAft>
                      </a:pPr>
                      <a:r>
                        <a:rPr lang="es-ES" sz="1000">
                          <a:effectLst/>
                          <a:latin typeface="Times New Roman" panose="02020603050405020304" pitchFamily="18" charset="0"/>
                          <a:ea typeface="Calibri" panose="020F0502020204030204" pitchFamily="34" charset="0"/>
                          <a:cs typeface="Times New Roman" panose="02020603050405020304" pitchFamily="18" charset="0"/>
                        </a:rPr>
                        <a:t>2,00%</a:t>
                      </a:r>
                    </a:p>
                  </a:txBody>
                  <a:tcPr marL="61965" marR="61965" marT="0" marB="0" anchor="ctr">
                    <a:lnL>
                      <a:noFill/>
                    </a:lnL>
                    <a:lnR>
                      <a:noFill/>
                    </a:lnR>
                    <a:lnT>
                      <a:noFill/>
                    </a:lnT>
                    <a:lnB>
                      <a:noFill/>
                    </a:lnB>
                  </a:tcPr>
                </a:tc>
                <a:tc gridSpan="2">
                  <a:txBody>
                    <a:bodyPr/>
                    <a:lstStyle/>
                    <a:p>
                      <a:pPr indent="180340" algn="just">
                        <a:lnSpc>
                          <a:spcPct val="200000"/>
                        </a:lnSpc>
                        <a:spcAft>
                          <a:spcPts val="0"/>
                        </a:spcAft>
                      </a:pPr>
                      <a:r>
                        <a:rPr lang="es-ES" sz="1000">
                          <a:effectLst/>
                          <a:latin typeface="Times New Roman" panose="02020603050405020304" pitchFamily="18" charset="0"/>
                          <a:ea typeface="Calibri" panose="020F0502020204030204" pitchFamily="34" charset="0"/>
                          <a:cs typeface="Times New Roman" panose="02020603050405020304" pitchFamily="18" charset="0"/>
                        </a:rPr>
                        <a:t>        7</a:t>
                      </a:r>
                    </a:p>
                  </a:txBody>
                  <a:tcPr marL="61965" marR="61965" marT="0" marB="0" anchor="ctr">
                    <a:lnL>
                      <a:noFill/>
                    </a:lnL>
                    <a:lnR>
                      <a:noFill/>
                    </a:lnR>
                    <a:lnT>
                      <a:noFill/>
                    </a:lnT>
                    <a:lnB>
                      <a:noFill/>
                    </a:lnB>
                  </a:tcPr>
                </a:tc>
                <a:tc hMerge="1">
                  <a:txBody>
                    <a:bodyPr/>
                    <a:lstStyle/>
                    <a:p>
                      <a:endParaRPr lang="es-ES"/>
                    </a:p>
                  </a:txBody>
                  <a:tcPr/>
                </a:tc>
                <a:extLst>
                  <a:ext uri="{0D108BD9-81ED-4DB2-BD59-A6C34878D82A}">
                    <a16:rowId xmlns="" xmlns:a16="http://schemas.microsoft.com/office/drawing/2014/main" val="10004"/>
                  </a:ext>
                </a:extLst>
              </a:tr>
              <a:tr h="267946">
                <a:tc vMerge="1">
                  <a:txBody>
                    <a:bodyPr/>
                    <a:lstStyle/>
                    <a:p>
                      <a:endParaRPr lang="es-ES"/>
                    </a:p>
                  </a:txBody>
                  <a:tcPr/>
                </a:tc>
                <a:tc>
                  <a:txBody>
                    <a:bodyPr/>
                    <a:lstStyle/>
                    <a:p>
                      <a:pPr indent="180340" algn="ctr">
                        <a:lnSpc>
                          <a:spcPct val="200000"/>
                        </a:lnSpc>
                        <a:spcAft>
                          <a:spcPts val="0"/>
                        </a:spcAft>
                      </a:pPr>
                      <a:r>
                        <a:rPr lang="es-ES" sz="1000" dirty="0">
                          <a:effectLst/>
                          <a:latin typeface="Times New Roman" panose="02020603050405020304" pitchFamily="18" charset="0"/>
                          <a:ea typeface="Calibri" panose="020F0502020204030204" pitchFamily="34" charset="0"/>
                          <a:cs typeface="Times New Roman" panose="02020603050405020304" pitchFamily="18" charset="0"/>
                        </a:rPr>
                        <a:t>Machachi                      </a:t>
                      </a:r>
                    </a:p>
                  </a:txBody>
                  <a:tcPr marL="61965" marR="61965" marT="0" marB="0" anchor="ctr">
                    <a:lnL>
                      <a:noFill/>
                    </a:lnL>
                    <a:lnR>
                      <a:noFill/>
                    </a:lnR>
                    <a:lnT>
                      <a:noFill/>
                    </a:lnT>
                    <a:lnB>
                      <a:noFill/>
                    </a:lnB>
                  </a:tcPr>
                </a:tc>
                <a:tc>
                  <a:txBody>
                    <a:bodyPr/>
                    <a:lstStyle/>
                    <a:p>
                      <a:pPr indent="180340" algn="ctr">
                        <a:lnSpc>
                          <a:spcPct val="200000"/>
                        </a:lnSpc>
                        <a:spcAft>
                          <a:spcPts val="0"/>
                        </a:spcAft>
                      </a:pPr>
                      <a:r>
                        <a:rPr lang="es-ES" sz="1000">
                          <a:effectLst/>
                          <a:latin typeface="Times New Roman" panose="02020603050405020304" pitchFamily="18" charset="0"/>
                          <a:ea typeface="Calibri" panose="020F0502020204030204" pitchFamily="34" charset="0"/>
                          <a:cs typeface="Times New Roman" panose="02020603050405020304" pitchFamily="18" charset="0"/>
                        </a:rPr>
                        <a:t> </a:t>
                      </a:r>
                    </a:p>
                  </a:txBody>
                  <a:tcPr marL="61965" marR="61965" marT="0" marB="0" anchor="ctr">
                    <a:lnL>
                      <a:noFill/>
                    </a:lnL>
                    <a:lnR>
                      <a:noFill/>
                    </a:lnR>
                    <a:lnT>
                      <a:noFill/>
                    </a:lnT>
                    <a:lnB>
                      <a:noFill/>
                    </a:lnB>
                  </a:tcPr>
                </a:tc>
                <a:tc>
                  <a:txBody>
                    <a:bodyPr/>
                    <a:lstStyle/>
                    <a:p>
                      <a:pPr indent="180340" algn="just">
                        <a:lnSpc>
                          <a:spcPct val="200000"/>
                        </a:lnSpc>
                        <a:spcAft>
                          <a:spcPts val="0"/>
                        </a:spcAft>
                      </a:pPr>
                      <a:r>
                        <a:rPr lang="es-ES" sz="1000" dirty="0">
                          <a:effectLst/>
                          <a:latin typeface="Times New Roman" panose="02020603050405020304" pitchFamily="18" charset="0"/>
                          <a:ea typeface="Calibri" panose="020F0502020204030204" pitchFamily="34" charset="0"/>
                          <a:cs typeface="Times New Roman" panose="02020603050405020304" pitchFamily="18" charset="0"/>
                        </a:rPr>
                        <a:t>12.702</a:t>
                      </a:r>
                    </a:p>
                  </a:txBody>
                  <a:tcPr marL="61965" marR="61965" marT="0" marB="0" anchor="ctr">
                    <a:lnL>
                      <a:noFill/>
                    </a:lnL>
                    <a:lnR>
                      <a:noFill/>
                    </a:lnR>
                    <a:lnT>
                      <a:noFill/>
                    </a:lnT>
                    <a:lnB>
                      <a:noFill/>
                    </a:lnB>
                  </a:tcPr>
                </a:tc>
                <a:tc gridSpan="2">
                  <a:txBody>
                    <a:bodyPr/>
                    <a:lstStyle/>
                    <a:p>
                      <a:pPr indent="180340" algn="just">
                        <a:lnSpc>
                          <a:spcPct val="200000"/>
                        </a:lnSpc>
                        <a:spcAft>
                          <a:spcPts val="0"/>
                        </a:spcAft>
                      </a:pPr>
                      <a:r>
                        <a:rPr lang="es-ES" sz="1000">
                          <a:effectLst/>
                          <a:latin typeface="Times New Roman" panose="02020603050405020304" pitchFamily="18" charset="0"/>
                          <a:ea typeface="Calibri" panose="020F0502020204030204" pitchFamily="34" charset="0"/>
                          <a:cs typeface="Times New Roman" panose="02020603050405020304" pitchFamily="18" charset="0"/>
                        </a:rPr>
                        <a:t>35,00%</a:t>
                      </a:r>
                    </a:p>
                  </a:txBody>
                  <a:tcPr marL="61965" marR="61965" marT="0" marB="0" anchor="ctr">
                    <a:lnL>
                      <a:noFill/>
                    </a:lnL>
                    <a:lnR>
                      <a:noFill/>
                    </a:lnR>
                    <a:lnT>
                      <a:noFill/>
                    </a:lnT>
                    <a:lnB>
                      <a:noFill/>
                    </a:lnB>
                  </a:tcPr>
                </a:tc>
                <a:tc hMerge="1">
                  <a:txBody>
                    <a:bodyPr/>
                    <a:lstStyle/>
                    <a:p>
                      <a:endParaRPr lang="es-ES"/>
                    </a:p>
                  </a:txBody>
                  <a:tcPr/>
                </a:tc>
                <a:tc>
                  <a:txBody>
                    <a:bodyPr/>
                    <a:lstStyle/>
                    <a:p>
                      <a:pPr indent="180340" algn="just">
                        <a:lnSpc>
                          <a:spcPct val="200000"/>
                        </a:lnSpc>
                        <a:spcAft>
                          <a:spcPts val="0"/>
                        </a:spcAft>
                      </a:pPr>
                      <a:r>
                        <a:rPr lang="es-ES" sz="1000">
                          <a:effectLst/>
                          <a:latin typeface="Times New Roman" panose="02020603050405020304" pitchFamily="18" charset="0"/>
                          <a:ea typeface="Calibri" panose="020F0502020204030204" pitchFamily="34" charset="0"/>
                          <a:cs typeface="Times New Roman" panose="02020603050405020304" pitchFamily="18" charset="0"/>
                        </a:rPr>
                        <a:t>127</a:t>
                      </a:r>
                    </a:p>
                  </a:txBody>
                  <a:tcPr marL="61965" marR="61965" marT="0" marB="0" anchor="ctr">
                    <a:lnL>
                      <a:noFill/>
                    </a:lnL>
                    <a:lnR>
                      <a:noFill/>
                    </a:lnR>
                    <a:lnT>
                      <a:noFill/>
                    </a:lnT>
                    <a:lnB>
                      <a:noFill/>
                    </a:lnB>
                  </a:tcPr>
                </a:tc>
                <a:extLst>
                  <a:ext uri="{0D108BD9-81ED-4DB2-BD59-A6C34878D82A}">
                    <a16:rowId xmlns="" xmlns:a16="http://schemas.microsoft.com/office/drawing/2014/main" val="10005"/>
                  </a:ext>
                </a:extLst>
              </a:tr>
              <a:tr h="554517">
                <a:tc vMerge="1">
                  <a:txBody>
                    <a:bodyPr/>
                    <a:lstStyle/>
                    <a:p>
                      <a:endParaRPr lang="es-ES"/>
                    </a:p>
                  </a:txBody>
                  <a:tcPr/>
                </a:tc>
                <a:tc>
                  <a:txBody>
                    <a:bodyPr/>
                    <a:lstStyle/>
                    <a:p>
                      <a:pPr indent="180340" algn="ctr">
                        <a:lnSpc>
                          <a:spcPct val="200000"/>
                        </a:lnSpc>
                        <a:spcAft>
                          <a:spcPts val="0"/>
                        </a:spcAft>
                      </a:pPr>
                      <a:r>
                        <a:rPr lang="es-ES" sz="1000" dirty="0">
                          <a:effectLst/>
                          <a:latin typeface="Times New Roman" panose="02020603050405020304" pitchFamily="18" charset="0"/>
                          <a:ea typeface="Calibri" panose="020F0502020204030204" pitchFamily="34" charset="0"/>
                          <a:cs typeface="Times New Roman" panose="02020603050405020304" pitchFamily="18" charset="0"/>
                        </a:rPr>
                        <a:t>Manuel cornejo Astorga        </a:t>
                      </a:r>
                    </a:p>
                  </a:txBody>
                  <a:tcPr marL="61965" marR="61965" marT="0" marB="0" anchor="ctr">
                    <a:lnL>
                      <a:noFill/>
                    </a:lnL>
                    <a:lnR>
                      <a:noFill/>
                    </a:lnR>
                    <a:lnT>
                      <a:noFill/>
                    </a:lnT>
                    <a:lnB>
                      <a:noFill/>
                    </a:lnB>
                  </a:tcPr>
                </a:tc>
                <a:tc>
                  <a:txBody>
                    <a:bodyPr/>
                    <a:lstStyle/>
                    <a:p>
                      <a:pPr indent="180340" algn="ctr">
                        <a:lnSpc>
                          <a:spcPct val="200000"/>
                        </a:lnSpc>
                        <a:spcAft>
                          <a:spcPts val="0"/>
                        </a:spcAft>
                      </a:pPr>
                      <a:r>
                        <a:rPr lang="es-ES" sz="1000">
                          <a:effectLst/>
                          <a:latin typeface="Times New Roman" panose="02020603050405020304" pitchFamily="18" charset="0"/>
                          <a:ea typeface="Calibri" panose="020F0502020204030204" pitchFamily="34" charset="0"/>
                          <a:cs typeface="Times New Roman" panose="02020603050405020304" pitchFamily="18" charset="0"/>
                        </a:rPr>
                        <a:t> </a:t>
                      </a:r>
                    </a:p>
                  </a:txBody>
                  <a:tcPr marL="61965" marR="61965" marT="0" marB="0" anchor="ctr">
                    <a:lnL>
                      <a:noFill/>
                    </a:lnL>
                    <a:lnR>
                      <a:noFill/>
                    </a:lnR>
                    <a:lnT>
                      <a:noFill/>
                    </a:lnT>
                    <a:lnB>
                      <a:noFill/>
                    </a:lnB>
                  </a:tcPr>
                </a:tc>
                <a:tc>
                  <a:txBody>
                    <a:bodyPr/>
                    <a:lstStyle/>
                    <a:p>
                      <a:pPr indent="180340" algn="just">
                        <a:lnSpc>
                          <a:spcPct val="200000"/>
                        </a:lnSpc>
                        <a:spcAft>
                          <a:spcPts val="0"/>
                        </a:spcAft>
                      </a:pPr>
                      <a:r>
                        <a:rPr lang="es-ES" sz="1000" dirty="0">
                          <a:effectLst/>
                          <a:latin typeface="Times New Roman" panose="02020603050405020304" pitchFamily="18" charset="0"/>
                          <a:ea typeface="Calibri" panose="020F0502020204030204" pitchFamily="34" charset="0"/>
                          <a:cs typeface="Times New Roman" panose="02020603050405020304" pitchFamily="18" charset="0"/>
                        </a:rPr>
                        <a:t>1.708</a:t>
                      </a:r>
                    </a:p>
                  </a:txBody>
                  <a:tcPr marL="61965" marR="61965" marT="0" marB="0" anchor="ctr">
                    <a:lnL>
                      <a:noFill/>
                    </a:lnL>
                    <a:lnR>
                      <a:noFill/>
                    </a:lnR>
                    <a:lnT>
                      <a:noFill/>
                    </a:lnT>
                    <a:lnB>
                      <a:noFill/>
                    </a:lnB>
                  </a:tcPr>
                </a:tc>
                <a:tc gridSpan="2">
                  <a:txBody>
                    <a:bodyPr/>
                    <a:lstStyle/>
                    <a:p>
                      <a:pPr indent="180340" algn="just">
                        <a:lnSpc>
                          <a:spcPct val="200000"/>
                        </a:lnSpc>
                        <a:spcAft>
                          <a:spcPts val="0"/>
                        </a:spcAft>
                      </a:pPr>
                      <a:r>
                        <a:rPr lang="es-ES" sz="1000" dirty="0">
                          <a:effectLst/>
                          <a:latin typeface="Times New Roman" panose="02020603050405020304" pitchFamily="18" charset="0"/>
                          <a:ea typeface="Calibri" panose="020F0502020204030204" pitchFamily="34" charset="0"/>
                          <a:cs typeface="Times New Roman" panose="02020603050405020304" pitchFamily="18" charset="0"/>
                        </a:rPr>
                        <a:t>5,00%</a:t>
                      </a:r>
                    </a:p>
                  </a:txBody>
                  <a:tcPr marL="61965" marR="61965" marT="0" marB="0" anchor="ctr">
                    <a:lnL>
                      <a:noFill/>
                    </a:lnL>
                    <a:lnR>
                      <a:noFill/>
                    </a:lnR>
                    <a:lnT>
                      <a:noFill/>
                    </a:lnT>
                    <a:lnB>
                      <a:noFill/>
                    </a:lnB>
                  </a:tcPr>
                </a:tc>
                <a:tc hMerge="1">
                  <a:txBody>
                    <a:bodyPr/>
                    <a:lstStyle/>
                    <a:p>
                      <a:endParaRPr lang="es-ES"/>
                    </a:p>
                  </a:txBody>
                  <a:tcPr/>
                </a:tc>
                <a:tc>
                  <a:txBody>
                    <a:bodyPr/>
                    <a:lstStyle/>
                    <a:p>
                      <a:pPr indent="180340" algn="just">
                        <a:lnSpc>
                          <a:spcPct val="200000"/>
                        </a:lnSpc>
                        <a:spcAft>
                          <a:spcPts val="0"/>
                        </a:spcAft>
                      </a:pPr>
                      <a:r>
                        <a:rPr lang="es-ES" sz="1000">
                          <a:effectLst/>
                          <a:latin typeface="Times New Roman" panose="02020603050405020304" pitchFamily="18" charset="0"/>
                          <a:ea typeface="Calibri" panose="020F0502020204030204" pitchFamily="34" charset="0"/>
                          <a:cs typeface="Times New Roman" panose="02020603050405020304" pitchFamily="18" charset="0"/>
                        </a:rPr>
                        <a:t>18</a:t>
                      </a:r>
                    </a:p>
                  </a:txBody>
                  <a:tcPr marL="61965" marR="61965" marT="0" marB="0" anchor="ctr">
                    <a:lnL>
                      <a:noFill/>
                    </a:lnL>
                    <a:lnR>
                      <a:noFill/>
                    </a:lnR>
                    <a:lnT>
                      <a:noFill/>
                    </a:lnT>
                    <a:lnB>
                      <a:noFill/>
                    </a:lnB>
                  </a:tcPr>
                </a:tc>
                <a:extLst>
                  <a:ext uri="{0D108BD9-81ED-4DB2-BD59-A6C34878D82A}">
                    <a16:rowId xmlns="" xmlns:a16="http://schemas.microsoft.com/office/drawing/2014/main" val="10006"/>
                  </a:ext>
                </a:extLst>
              </a:tr>
              <a:tr h="267946">
                <a:tc vMerge="1">
                  <a:txBody>
                    <a:bodyPr/>
                    <a:lstStyle/>
                    <a:p>
                      <a:endParaRPr lang="es-ES"/>
                    </a:p>
                  </a:txBody>
                  <a:tcPr/>
                </a:tc>
                <a:tc>
                  <a:txBody>
                    <a:bodyPr/>
                    <a:lstStyle/>
                    <a:p>
                      <a:pPr indent="180340" algn="ctr">
                        <a:lnSpc>
                          <a:spcPct val="200000"/>
                        </a:lnSpc>
                        <a:spcAft>
                          <a:spcPts val="0"/>
                        </a:spcAft>
                      </a:pPr>
                      <a:r>
                        <a:rPr lang="es-ES" sz="1000" dirty="0">
                          <a:effectLst/>
                          <a:latin typeface="Times New Roman" panose="02020603050405020304" pitchFamily="18" charset="0"/>
                          <a:ea typeface="Calibri" panose="020F0502020204030204" pitchFamily="34" charset="0"/>
                          <a:cs typeface="Times New Roman" panose="02020603050405020304" pitchFamily="18" charset="0"/>
                        </a:rPr>
                        <a:t>Tambillo                      </a:t>
                      </a:r>
                    </a:p>
                  </a:txBody>
                  <a:tcPr marL="61965" marR="61965" marT="0" marB="0" anchor="ctr">
                    <a:lnL>
                      <a:noFill/>
                    </a:lnL>
                    <a:lnR>
                      <a:noFill/>
                    </a:lnR>
                    <a:lnT>
                      <a:noFill/>
                    </a:lnT>
                    <a:lnB>
                      <a:noFill/>
                    </a:lnB>
                  </a:tcPr>
                </a:tc>
                <a:tc>
                  <a:txBody>
                    <a:bodyPr/>
                    <a:lstStyle/>
                    <a:p>
                      <a:pPr indent="180340" algn="ctr">
                        <a:lnSpc>
                          <a:spcPct val="200000"/>
                        </a:lnSpc>
                        <a:spcAft>
                          <a:spcPts val="0"/>
                        </a:spcAft>
                      </a:pPr>
                      <a:r>
                        <a:rPr lang="es-ES" sz="1000">
                          <a:effectLst/>
                          <a:latin typeface="Times New Roman" panose="02020603050405020304" pitchFamily="18" charset="0"/>
                          <a:ea typeface="Calibri" panose="020F0502020204030204" pitchFamily="34" charset="0"/>
                          <a:cs typeface="Times New Roman" panose="02020603050405020304" pitchFamily="18" charset="0"/>
                        </a:rPr>
                        <a:t> </a:t>
                      </a:r>
                    </a:p>
                  </a:txBody>
                  <a:tcPr marL="61965" marR="61965" marT="0" marB="0" anchor="ctr">
                    <a:lnL>
                      <a:noFill/>
                    </a:lnL>
                    <a:lnR>
                      <a:noFill/>
                    </a:lnR>
                    <a:lnT>
                      <a:noFill/>
                    </a:lnT>
                    <a:lnB>
                      <a:noFill/>
                    </a:lnB>
                  </a:tcPr>
                </a:tc>
                <a:tc>
                  <a:txBody>
                    <a:bodyPr/>
                    <a:lstStyle/>
                    <a:p>
                      <a:pPr indent="180340" algn="just">
                        <a:lnSpc>
                          <a:spcPct val="200000"/>
                        </a:lnSpc>
                        <a:spcAft>
                          <a:spcPts val="0"/>
                        </a:spcAft>
                      </a:pPr>
                      <a:r>
                        <a:rPr lang="es-ES" sz="1000">
                          <a:effectLst/>
                          <a:latin typeface="Times New Roman" panose="02020603050405020304" pitchFamily="18" charset="0"/>
                          <a:ea typeface="Calibri" panose="020F0502020204030204" pitchFamily="34" charset="0"/>
                          <a:cs typeface="Times New Roman" panose="02020603050405020304" pitchFamily="18" charset="0"/>
                        </a:rPr>
                        <a:t>3.647</a:t>
                      </a:r>
                    </a:p>
                  </a:txBody>
                  <a:tcPr marL="61965" marR="61965" marT="0" marB="0" anchor="ctr">
                    <a:lnL>
                      <a:noFill/>
                    </a:lnL>
                    <a:lnR>
                      <a:noFill/>
                    </a:lnR>
                    <a:lnT>
                      <a:noFill/>
                    </a:lnT>
                    <a:lnB>
                      <a:noFill/>
                    </a:lnB>
                  </a:tcPr>
                </a:tc>
                <a:tc gridSpan="2">
                  <a:txBody>
                    <a:bodyPr/>
                    <a:lstStyle/>
                    <a:p>
                      <a:pPr indent="180340" algn="just">
                        <a:lnSpc>
                          <a:spcPct val="200000"/>
                        </a:lnSpc>
                        <a:spcAft>
                          <a:spcPts val="0"/>
                        </a:spcAft>
                      </a:pPr>
                      <a:r>
                        <a:rPr lang="es-ES" sz="1000" dirty="0">
                          <a:effectLst/>
                          <a:latin typeface="Times New Roman" panose="02020603050405020304" pitchFamily="18" charset="0"/>
                          <a:ea typeface="Calibri" panose="020F0502020204030204" pitchFamily="34" charset="0"/>
                          <a:cs typeface="Times New Roman" panose="02020603050405020304" pitchFamily="18" charset="0"/>
                        </a:rPr>
                        <a:t>10,00%</a:t>
                      </a:r>
                    </a:p>
                  </a:txBody>
                  <a:tcPr marL="61965" marR="61965" marT="0" marB="0" anchor="ctr">
                    <a:lnL>
                      <a:noFill/>
                    </a:lnL>
                    <a:lnR>
                      <a:noFill/>
                    </a:lnR>
                    <a:lnT>
                      <a:noFill/>
                    </a:lnT>
                    <a:lnB>
                      <a:noFill/>
                    </a:lnB>
                  </a:tcPr>
                </a:tc>
                <a:tc hMerge="1">
                  <a:txBody>
                    <a:bodyPr/>
                    <a:lstStyle/>
                    <a:p>
                      <a:endParaRPr lang="es-ES"/>
                    </a:p>
                  </a:txBody>
                  <a:tcPr/>
                </a:tc>
                <a:tc>
                  <a:txBody>
                    <a:bodyPr/>
                    <a:lstStyle/>
                    <a:p>
                      <a:pPr indent="180340" algn="just">
                        <a:lnSpc>
                          <a:spcPct val="200000"/>
                        </a:lnSpc>
                        <a:spcAft>
                          <a:spcPts val="0"/>
                        </a:spcAft>
                      </a:pPr>
                      <a:r>
                        <a:rPr lang="es-ES" sz="1000">
                          <a:effectLst/>
                          <a:latin typeface="Times New Roman" panose="02020603050405020304" pitchFamily="18" charset="0"/>
                          <a:ea typeface="Calibri" panose="020F0502020204030204" pitchFamily="34" charset="0"/>
                          <a:cs typeface="Times New Roman" panose="02020603050405020304" pitchFamily="18" charset="0"/>
                        </a:rPr>
                        <a:t>36</a:t>
                      </a:r>
                    </a:p>
                  </a:txBody>
                  <a:tcPr marL="61965" marR="61965" marT="0" marB="0" anchor="ctr">
                    <a:lnL>
                      <a:noFill/>
                    </a:lnL>
                    <a:lnR>
                      <a:noFill/>
                    </a:lnR>
                    <a:lnT>
                      <a:noFill/>
                    </a:lnT>
                    <a:lnB>
                      <a:noFill/>
                    </a:lnB>
                  </a:tcPr>
                </a:tc>
                <a:extLst>
                  <a:ext uri="{0D108BD9-81ED-4DB2-BD59-A6C34878D82A}">
                    <a16:rowId xmlns="" xmlns:a16="http://schemas.microsoft.com/office/drawing/2014/main" val="10007"/>
                  </a:ext>
                </a:extLst>
              </a:tr>
              <a:tr h="267946">
                <a:tc vMerge="1">
                  <a:txBody>
                    <a:bodyPr/>
                    <a:lstStyle/>
                    <a:p>
                      <a:endParaRPr lang="es-ES"/>
                    </a:p>
                  </a:txBody>
                  <a:tcPr/>
                </a:tc>
                <a:tc>
                  <a:txBody>
                    <a:bodyPr/>
                    <a:lstStyle/>
                    <a:p>
                      <a:pPr indent="180340" algn="ctr">
                        <a:lnSpc>
                          <a:spcPct val="200000"/>
                        </a:lnSpc>
                        <a:spcAft>
                          <a:spcPts val="0"/>
                        </a:spcAft>
                      </a:pPr>
                      <a:r>
                        <a:rPr lang="es-ES" sz="1000" dirty="0">
                          <a:effectLst/>
                          <a:latin typeface="Times New Roman" panose="02020603050405020304" pitchFamily="18" charset="0"/>
                          <a:ea typeface="Calibri" panose="020F0502020204030204" pitchFamily="34" charset="0"/>
                          <a:cs typeface="Times New Roman" panose="02020603050405020304" pitchFamily="18" charset="0"/>
                        </a:rPr>
                        <a:t>Uyumbicho                     </a:t>
                      </a:r>
                    </a:p>
                  </a:txBody>
                  <a:tcPr marL="61965" marR="61965" marT="0" marB="0" anchor="ctr">
                    <a:lnL>
                      <a:noFill/>
                    </a:lnL>
                    <a:lnR>
                      <a:noFill/>
                    </a:lnR>
                    <a:lnT>
                      <a:noFill/>
                    </a:lnT>
                    <a:lnB>
                      <a:noFill/>
                    </a:lnB>
                  </a:tcPr>
                </a:tc>
                <a:tc>
                  <a:txBody>
                    <a:bodyPr/>
                    <a:lstStyle/>
                    <a:p>
                      <a:pPr indent="180340" algn="ctr">
                        <a:lnSpc>
                          <a:spcPct val="200000"/>
                        </a:lnSpc>
                        <a:spcAft>
                          <a:spcPts val="0"/>
                        </a:spcAft>
                      </a:pPr>
                      <a:r>
                        <a:rPr lang="es-ES" sz="10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61965" marR="61965" marT="0" marB="0" anchor="ctr">
                    <a:lnL>
                      <a:noFill/>
                    </a:lnL>
                    <a:lnR>
                      <a:noFill/>
                    </a:lnR>
                    <a:lnT>
                      <a:noFill/>
                    </a:lnT>
                    <a:lnB>
                      <a:noFill/>
                    </a:lnB>
                  </a:tcPr>
                </a:tc>
                <a:tc>
                  <a:txBody>
                    <a:bodyPr/>
                    <a:lstStyle/>
                    <a:p>
                      <a:pPr indent="180340" algn="just">
                        <a:lnSpc>
                          <a:spcPct val="200000"/>
                        </a:lnSpc>
                        <a:spcAft>
                          <a:spcPts val="0"/>
                        </a:spcAft>
                      </a:pPr>
                      <a:r>
                        <a:rPr lang="es-ES" sz="1000">
                          <a:effectLst/>
                          <a:latin typeface="Times New Roman" panose="02020603050405020304" pitchFamily="18" charset="0"/>
                          <a:ea typeface="Calibri" panose="020F0502020204030204" pitchFamily="34" charset="0"/>
                          <a:cs typeface="Times New Roman" panose="02020603050405020304" pitchFamily="18" charset="0"/>
                        </a:rPr>
                        <a:t>2.035</a:t>
                      </a:r>
                    </a:p>
                  </a:txBody>
                  <a:tcPr marL="61965" marR="61965" marT="0" marB="0" anchor="ctr">
                    <a:lnL>
                      <a:noFill/>
                    </a:lnL>
                    <a:lnR>
                      <a:noFill/>
                    </a:lnR>
                    <a:lnT>
                      <a:noFill/>
                    </a:lnT>
                    <a:lnB>
                      <a:noFill/>
                    </a:lnB>
                  </a:tcPr>
                </a:tc>
                <a:tc gridSpan="2">
                  <a:txBody>
                    <a:bodyPr/>
                    <a:lstStyle/>
                    <a:p>
                      <a:pPr indent="180340" algn="just">
                        <a:lnSpc>
                          <a:spcPct val="200000"/>
                        </a:lnSpc>
                        <a:spcAft>
                          <a:spcPts val="0"/>
                        </a:spcAft>
                      </a:pPr>
                      <a:r>
                        <a:rPr lang="es-ES" sz="1000" dirty="0">
                          <a:effectLst/>
                          <a:latin typeface="Times New Roman" panose="02020603050405020304" pitchFamily="18" charset="0"/>
                          <a:ea typeface="Calibri" panose="020F0502020204030204" pitchFamily="34" charset="0"/>
                          <a:cs typeface="Times New Roman" panose="02020603050405020304" pitchFamily="18" charset="0"/>
                        </a:rPr>
                        <a:t>6,00%</a:t>
                      </a:r>
                    </a:p>
                  </a:txBody>
                  <a:tcPr marL="61965" marR="61965" marT="0" marB="0" anchor="ctr">
                    <a:lnL>
                      <a:noFill/>
                    </a:lnL>
                    <a:lnR>
                      <a:noFill/>
                    </a:lnR>
                    <a:lnT>
                      <a:noFill/>
                    </a:lnT>
                    <a:lnB>
                      <a:noFill/>
                    </a:lnB>
                  </a:tcPr>
                </a:tc>
                <a:tc hMerge="1">
                  <a:txBody>
                    <a:bodyPr/>
                    <a:lstStyle/>
                    <a:p>
                      <a:endParaRPr lang="es-ES"/>
                    </a:p>
                  </a:txBody>
                  <a:tcPr/>
                </a:tc>
                <a:tc>
                  <a:txBody>
                    <a:bodyPr/>
                    <a:lstStyle/>
                    <a:p>
                      <a:pPr indent="180340" algn="just">
                        <a:lnSpc>
                          <a:spcPct val="200000"/>
                        </a:lnSpc>
                        <a:spcAft>
                          <a:spcPts val="0"/>
                        </a:spcAft>
                      </a:pPr>
                      <a:r>
                        <a:rPr lang="es-ES" sz="1000" dirty="0">
                          <a:effectLst/>
                          <a:latin typeface="Times New Roman" panose="02020603050405020304" pitchFamily="18" charset="0"/>
                          <a:ea typeface="Calibri" panose="020F0502020204030204" pitchFamily="34" charset="0"/>
                          <a:cs typeface="Times New Roman" panose="02020603050405020304" pitchFamily="18" charset="0"/>
                        </a:rPr>
                        <a:t>20</a:t>
                      </a:r>
                    </a:p>
                  </a:txBody>
                  <a:tcPr marL="61965" marR="61965" marT="0" marB="0" anchor="ctr">
                    <a:lnL>
                      <a:noFill/>
                    </a:lnL>
                    <a:lnR>
                      <a:noFill/>
                    </a:lnR>
                    <a:lnT>
                      <a:noFill/>
                    </a:lnT>
                    <a:lnB>
                      <a:noFill/>
                    </a:lnB>
                  </a:tcPr>
                </a:tc>
                <a:extLst>
                  <a:ext uri="{0D108BD9-81ED-4DB2-BD59-A6C34878D82A}">
                    <a16:rowId xmlns="" xmlns:a16="http://schemas.microsoft.com/office/drawing/2014/main" val="10008"/>
                  </a:ext>
                </a:extLst>
              </a:tr>
            </a:tbl>
          </a:graphicData>
        </a:graphic>
      </p:graphicFrame>
    </p:spTree>
    <p:extLst>
      <p:ext uri="{BB962C8B-B14F-4D97-AF65-F5344CB8AC3E}">
        <p14:creationId xmlns:p14="http://schemas.microsoft.com/office/powerpoint/2010/main" val="3011146111"/>
      </p:ext>
    </p:extLst>
  </p:cSld>
  <p:clrMapOvr>
    <a:masterClrMapping/>
  </p:clrMapOvr>
  <p:transition spd="slow">
    <p:randomBar dir="ver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Shape 5967"/>
          <p:cNvSpPr/>
          <p:nvPr/>
        </p:nvSpPr>
        <p:spPr>
          <a:xfrm>
            <a:off x="2407964" y="3667043"/>
            <a:ext cx="7376075" cy="1"/>
          </a:xfrm>
          <a:prstGeom prst="line">
            <a:avLst/>
          </a:prstGeom>
          <a:ln w="19050">
            <a:solidFill>
              <a:srgbClr val="BFBFBF"/>
            </a:solidFill>
            <a:prstDash val="sysDash"/>
            <a:bevel/>
          </a:ln>
        </p:spPr>
        <p:txBody>
          <a:bodyPr lIns="0" tIns="0" rIns="0" bIns="0"/>
          <a:lstStyle/>
          <a:p>
            <a:pPr defTabSz="342900"/>
            <a:endParaRPr sz="900">
              <a:latin typeface="+mj-lt"/>
              <a:ea typeface="Helvetica"/>
              <a:cs typeface="Helvetica"/>
            </a:endParaRPr>
          </a:p>
        </p:txBody>
      </p:sp>
      <p:sp>
        <p:nvSpPr>
          <p:cNvPr id="63" name="Shape 5970"/>
          <p:cNvSpPr/>
          <p:nvPr/>
        </p:nvSpPr>
        <p:spPr>
          <a:xfrm flipV="1">
            <a:off x="6096001" y="3039962"/>
            <a:ext cx="1" cy="512957"/>
          </a:xfrm>
          <a:prstGeom prst="line">
            <a:avLst/>
          </a:prstGeom>
          <a:ln w="6350">
            <a:solidFill>
              <a:srgbClr val="A6A6A6"/>
            </a:solidFill>
            <a:miter lim="400000"/>
            <a:tailEnd type="triangle"/>
          </a:ln>
        </p:spPr>
        <p:txBody>
          <a:bodyPr lIns="0" tIns="0" rIns="0" bIns="0"/>
          <a:lstStyle/>
          <a:p>
            <a:pPr defTabSz="342900">
              <a:defRPr sz="1200">
                <a:latin typeface="Helvetica"/>
                <a:ea typeface="Helvetica"/>
                <a:cs typeface="Helvetica"/>
                <a:sym typeface="Helvetica"/>
              </a:defRPr>
            </a:pPr>
            <a:endParaRPr sz="900">
              <a:latin typeface="+mj-lt"/>
            </a:endParaRPr>
          </a:p>
        </p:txBody>
      </p:sp>
      <p:sp>
        <p:nvSpPr>
          <p:cNvPr id="83" name="Shape 5990"/>
          <p:cNvSpPr/>
          <p:nvPr/>
        </p:nvSpPr>
        <p:spPr>
          <a:xfrm>
            <a:off x="5963566" y="3530147"/>
            <a:ext cx="264869" cy="264869"/>
          </a:xfrm>
          <a:prstGeom prst="diamond">
            <a:avLst/>
          </a:prstGeom>
          <a:solidFill>
            <a:schemeClr val="accent4"/>
          </a:solidFill>
          <a:ln w="12700">
            <a:miter lim="400000"/>
          </a:ln>
        </p:spPr>
        <p:txBody>
          <a:bodyPr lIns="34289" rIns="34289" anchor="ctr"/>
          <a:lstStyle/>
          <a:p>
            <a:pPr algn="ctr">
              <a:defRPr>
                <a:solidFill>
                  <a:srgbClr val="FFFFFF"/>
                </a:solidFill>
              </a:defRPr>
            </a:pPr>
            <a:endParaRPr sz="1350">
              <a:latin typeface="+mj-lt"/>
            </a:endParaRPr>
          </a:p>
        </p:txBody>
      </p:sp>
      <p:sp>
        <p:nvSpPr>
          <p:cNvPr id="87" name="Shape 5993"/>
          <p:cNvSpPr/>
          <p:nvPr/>
        </p:nvSpPr>
        <p:spPr>
          <a:xfrm>
            <a:off x="5433825" y="2038790"/>
            <a:ext cx="1078571" cy="1001173"/>
          </a:xfrm>
          <a:prstGeom prst="rect">
            <a:avLst/>
          </a:prstGeom>
          <a:solidFill>
            <a:schemeClr val="accent4"/>
          </a:solidFill>
          <a:ln w="12700" cap="flat">
            <a:noFill/>
            <a:miter lim="400000"/>
          </a:ln>
          <a:effectLst/>
        </p:spPr>
        <p:txBody>
          <a:bodyPr wrap="square" lIns="34289" tIns="34289" rIns="34289" bIns="34289" numCol="1" anchor="ctr">
            <a:noAutofit/>
          </a:bodyPr>
          <a:lstStyle/>
          <a:p>
            <a:pPr algn="ctr">
              <a:defRPr>
                <a:solidFill>
                  <a:srgbClr val="FFFFFF"/>
                </a:solidFill>
              </a:defRPr>
            </a:pPr>
            <a:endParaRPr sz="1350">
              <a:latin typeface="+mj-lt"/>
            </a:endParaRPr>
          </a:p>
        </p:txBody>
      </p:sp>
      <p:sp>
        <p:nvSpPr>
          <p:cNvPr id="61" name="Shape 5968"/>
          <p:cNvSpPr/>
          <p:nvPr/>
        </p:nvSpPr>
        <p:spPr>
          <a:xfrm flipV="1">
            <a:off x="2994557" y="3042184"/>
            <a:ext cx="1" cy="510734"/>
          </a:xfrm>
          <a:prstGeom prst="line">
            <a:avLst/>
          </a:prstGeom>
          <a:ln w="6350">
            <a:solidFill>
              <a:srgbClr val="A6A6A6"/>
            </a:solidFill>
            <a:miter lim="400000"/>
            <a:tailEnd type="triangle"/>
          </a:ln>
        </p:spPr>
        <p:txBody>
          <a:bodyPr lIns="0" tIns="0" rIns="0" bIns="0"/>
          <a:lstStyle/>
          <a:p>
            <a:pPr defTabSz="342900">
              <a:defRPr sz="1200">
                <a:latin typeface="Helvetica"/>
                <a:ea typeface="Helvetica"/>
                <a:cs typeface="Helvetica"/>
                <a:sym typeface="Helvetica"/>
              </a:defRPr>
            </a:pPr>
            <a:endParaRPr sz="900">
              <a:latin typeface="+mj-lt"/>
            </a:endParaRPr>
          </a:p>
        </p:txBody>
      </p:sp>
      <p:sp>
        <p:nvSpPr>
          <p:cNvPr id="81" name="Shape 5988"/>
          <p:cNvSpPr/>
          <p:nvPr/>
        </p:nvSpPr>
        <p:spPr>
          <a:xfrm>
            <a:off x="2862122" y="3530147"/>
            <a:ext cx="264869" cy="264869"/>
          </a:xfrm>
          <a:prstGeom prst="diamond">
            <a:avLst/>
          </a:prstGeom>
          <a:solidFill>
            <a:schemeClr val="accent6"/>
          </a:solidFill>
          <a:ln w="12700">
            <a:miter lim="400000"/>
          </a:ln>
        </p:spPr>
        <p:txBody>
          <a:bodyPr lIns="34289" rIns="34289" anchor="ctr"/>
          <a:lstStyle/>
          <a:p>
            <a:pPr algn="ctr">
              <a:defRPr>
                <a:solidFill>
                  <a:srgbClr val="FFFFFF"/>
                </a:solidFill>
              </a:defRPr>
            </a:pPr>
            <a:endParaRPr sz="1350">
              <a:latin typeface="+mj-lt"/>
            </a:endParaRPr>
          </a:p>
        </p:txBody>
      </p:sp>
      <p:sp>
        <p:nvSpPr>
          <p:cNvPr id="97" name="Shape 6003"/>
          <p:cNvSpPr/>
          <p:nvPr/>
        </p:nvSpPr>
        <p:spPr>
          <a:xfrm>
            <a:off x="2135561" y="2097707"/>
            <a:ext cx="1275392" cy="944480"/>
          </a:xfrm>
          <a:prstGeom prst="rect">
            <a:avLst/>
          </a:prstGeom>
          <a:solidFill>
            <a:schemeClr val="accent6"/>
          </a:solidFill>
          <a:ln w="12700" cap="flat">
            <a:noFill/>
            <a:miter lim="400000"/>
          </a:ln>
          <a:effectLst/>
        </p:spPr>
        <p:txBody>
          <a:bodyPr wrap="square" lIns="34289" tIns="34289" rIns="34289" bIns="34289" numCol="1" anchor="ctr">
            <a:noAutofit/>
          </a:bodyPr>
          <a:lstStyle/>
          <a:p>
            <a:pPr algn="ctr">
              <a:defRPr>
                <a:solidFill>
                  <a:srgbClr val="FFFFFF"/>
                </a:solidFill>
              </a:defRPr>
            </a:pPr>
            <a:endParaRPr sz="1350">
              <a:latin typeface="+mj-lt"/>
            </a:endParaRPr>
          </a:p>
        </p:txBody>
      </p:sp>
      <p:sp>
        <p:nvSpPr>
          <p:cNvPr id="64" name="Shape 5971"/>
          <p:cNvSpPr/>
          <p:nvPr/>
        </p:nvSpPr>
        <p:spPr>
          <a:xfrm>
            <a:off x="7646724" y="3790799"/>
            <a:ext cx="1" cy="515612"/>
          </a:xfrm>
          <a:prstGeom prst="line">
            <a:avLst/>
          </a:prstGeom>
          <a:ln w="6350">
            <a:solidFill>
              <a:srgbClr val="A6A6A6"/>
            </a:solidFill>
            <a:miter lim="400000"/>
            <a:tailEnd type="triangle"/>
          </a:ln>
        </p:spPr>
        <p:txBody>
          <a:bodyPr lIns="0" tIns="0" rIns="0" bIns="0"/>
          <a:lstStyle/>
          <a:p>
            <a:pPr defTabSz="342900">
              <a:defRPr sz="1200">
                <a:latin typeface="Helvetica"/>
                <a:ea typeface="Helvetica"/>
                <a:cs typeface="Helvetica"/>
                <a:sym typeface="Helvetica"/>
              </a:defRPr>
            </a:pPr>
            <a:endParaRPr sz="900">
              <a:latin typeface="+mj-lt"/>
            </a:endParaRPr>
          </a:p>
        </p:txBody>
      </p:sp>
      <p:sp>
        <p:nvSpPr>
          <p:cNvPr id="84" name="Shape 5991"/>
          <p:cNvSpPr/>
          <p:nvPr/>
        </p:nvSpPr>
        <p:spPr>
          <a:xfrm>
            <a:off x="7514289" y="3530147"/>
            <a:ext cx="264869" cy="264869"/>
          </a:xfrm>
          <a:prstGeom prst="diamond">
            <a:avLst/>
          </a:prstGeom>
          <a:solidFill>
            <a:schemeClr val="accent3"/>
          </a:solidFill>
          <a:ln w="12700">
            <a:miter lim="400000"/>
          </a:ln>
        </p:spPr>
        <p:txBody>
          <a:bodyPr lIns="34289" rIns="34289" anchor="ctr"/>
          <a:lstStyle/>
          <a:p>
            <a:pPr algn="ctr">
              <a:defRPr>
                <a:solidFill>
                  <a:srgbClr val="FFFFFF"/>
                </a:solidFill>
              </a:defRPr>
            </a:pPr>
            <a:endParaRPr sz="1350">
              <a:latin typeface="+mj-lt"/>
            </a:endParaRPr>
          </a:p>
        </p:txBody>
      </p:sp>
      <p:sp>
        <p:nvSpPr>
          <p:cNvPr id="104" name="Shape 6010"/>
          <p:cNvSpPr/>
          <p:nvPr/>
        </p:nvSpPr>
        <p:spPr>
          <a:xfrm>
            <a:off x="7090005" y="4394880"/>
            <a:ext cx="1504066" cy="906328"/>
          </a:xfrm>
          <a:prstGeom prst="rect">
            <a:avLst/>
          </a:prstGeom>
          <a:solidFill>
            <a:schemeClr val="accent3"/>
          </a:solidFill>
          <a:ln w="12700" cap="flat">
            <a:noFill/>
            <a:miter lim="400000"/>
          </a:ln>
          <a:effectLst/>
        </p:spPr>
        <p:txBody>
          <a:bodyPr wrap="square" lIns="34289" tIns="34289" rIns="34289" bIns="34289" numCol="1" anchor="ctr">
            <a:noAutofit/>
          </a:bodyPr>
          <a:lstStyle/>
          <a:p>
            <a:pPr algn="ctr">
              <a:defRPr>
                <a:solidFill>
                  <a:srgbClr val="FFFFFF"/>
                </a:solidFill>
              </a:defRPr>
            </a:pPr>
            <a:endParaRPr sz="1350">
              <a:latin typeface="+mj-lt"/>
            </a:endParaRPr>
          </a:p>
        </p:txBody>
      </p:sp>
      <p:sp>
        <p:nvSpPr>
          <p:cNvPr id="62" name="Shape 5969"/>
          <p:cNvSpPr/>
          <p:nvPr/>
        </p:nvSpPr>
        <p:spPr>
          <a:xfrm>
            <a:off x="4545279" y="3790799"/>
            <a:ext cx="1" cy="494540"/>
          </a:xfrm>
          <a:prstGeom prst="line">
            <a:avLst/>
          </a:prstGeom>
          <a:ln w="6350">
            <a:solidFill>
              <a:srgbClr val="A6A6A6"/>
            </a:solidFill>
            <a:miter lim="400000"/>
            <a:tailEnd type="triangle"/>
          </a:ln>
        </p:spPr>
        <p:txBody>
          <a:bodyPr lIns="0" tIns="0" rIns="0" bIns="0"/>
          <a:lstStyle/>
          <a:p>
            <a:pPr defTabSz="342900">
              <a:defRPr sz="1200">
                <a:latin typeface="Helvetica"/>
                <a:ea typeface="Helvetica"/>
                <a:cs typeface="Helvetica"/>
                <a:sym typeface="Helvetica"/>
              </a:defRPr>
            </a:pPr>
            <a:endParaRPr sz="900">
              <a:latin typeface="+mj-lt"/>
            </a:endParaRPr>
          </a:p>
        </p:txBody>
      </p:sp>
      <p:sp>
        <p:nvSpPr>
          <p:cNvPr id="82" name="Shape 5989"/>
          <p:cNvSpPr/>
          <p:nvPr/>
        </p:nvSpPr>
        <p:spPr>
          <a:xfrm>
            <a:off x="4412844" y="3530147"/>
            <a:ext cx="264869" cy="264869"/>
          </a:xfrm>
          <a:prstGeom prst="diamond">
            <a:avLst/>
          </a:prstGeom>
          <a:solidFill>
            <a:schemeClr val="accent5"/>
          </a:solidFill>
          <a:ln w="12700">
            <a:miter lim="400000"/>
          </a:ln>
        </p:spPr>
        <p:txBody>
          <a:bodyPr lIns="34289" rIns="34289" anchor="ctr"/>
          <a:lstStyle/>
          <a:p>
            <a:pPr algn="ctr">
              <a:defRPr>
                <a:solidFill>
                  <a:srgbClr val="FFFFFF"/>
                </a:solidFill>
              </a:defRPr>
            </a:pPr>
            <a:endParaRPr sz="1350">
              <a:latin typeface="+mj-lt"/>
            </a:endParaRPr>
          </a:p>
        </p:txBody>
      </p:sp>
      <p:sp>
        <p:nvSpPr>
          <p:cNvPr id="107" name="Shape 6013"/>
          <p:cNvSpPr/>
          <p:nvPr/>
        </p:nvSpPr>
        <p:spPr>
          <a:xfrm>
            <a:off x="3817698" y="3958535"/>
            <a:ext cx="1276041" cy="1159628"/>
          </a:xfrm>
          <a:prstGeom prst="rect">
            <a:avLst/>
          </a:prstGeom>
          <a:solidFill>
            <a:schemeClr val="accent5"/>
          </a:solidFill>
          <a:ln w="12700" cap="flat">
            <a:noFill/>
            <a:miter lim="400000"/>
          </a:ln>
          <a:effectLst/>
        </p:spPr>
        <p:txBody>
          <a:bodyPr wrap="square" lIns="34289" tIns="34289" rIns="34289" bIns="34289" numCol="1" anchor="ctr">
            <a:noAutofit/>
          </a:bodyPr>
          <a:lstStyle/>
          <a:p>
            <a:pPr algn="ctr">
              <a:defRPr>
                <a:solidFill>
                  <a:srgbClr val="FFFFFF"/>
                </a:solidFill>
              </a:defRPr>
            </a:pPr>
            <a:endParaRPr sz="1350">
              <a:latin typeface="+mj-lt"/>
            </a:endParaRPr>
          </a:p>
        </p:txBody>
      </p:sp>
      <p:sp>
        <p:nvSpPr>
          <p:cNvPr id="65" name="Shape 5972"/>
          <p:cNvSpPr/>
          <p:nvPr/>
        </p:nvSpPr>
        <p:spPr>
          <a:xfrm flipH="1" flipV="1">
            <a:off x="9197445" y="3061034"/>
            <a:ext cx="1" cy="491885"/>
          </a:xfrm>
          <a:prstGeom prst="line">
            <a:avLst/>
          </a:prstGeom>
          <a:ln w="6350">
            <a:solidFill>
              <a:srgbClr val="A6A6A6"/>
            </a:solidFill>
            <a:miter lim="400000"/>
            <a:tailEnd type="triangle"/>
          </a:ln>
        </p:spPr>
        <p:txBody>
          <a:bodyPr lIns="0" tIns="0" rIns="0" bIns="0"/>
          <a:lstStyle/>
          <a:p>
            <a:pPr defTabSz="342900">
              <a:defRPr sz="1200">
                <a:latin typeface="Helvetica"/>
                <a:ea typeface="Helvetica"/>
                <a:cs typeface="Helvetica"/>
                <a:sym typeface="Helvetica"/>
              </a:defRPr>
            </a:pPr>
            <a:endParaRPr sz="900">
              <a:latin typeface="+mj-lt"/>
            </a:endParaRPr>
          </a:p>
        </p:txBody>
      </p:sp>
      <p:sp>
        <p:nvSpPr>
          <p:cNvPr id="85" name="Shape 5992"/>
          <p:cNvSpPr/>
          <p:nvPr/>
        </p:nvSpPr>
        <p:spPr>
          <a:xfrm>
            <a:off x="9065011" y="3530147"/>
            <a:ext cx="264869" cy="264869"/>
          </a:xfrm>
          <a:prstGeom prst="diamond">
            <a:avLst/>
          </a:prstGeom>
          <a:solidFill>
            <a:schemeClr val="accent1"/>
          </a:solidFill>
          <a:ln w="12700">
            <a:miter lim="400000"/>
          </a:ln>
        </p:spPr>
        <p:txBody>
          <a:bodyPr lIns="34289" rIns="34289" anchor="ctr"/>
          <a:lstStyle/>
          <a:p>
            <a:pPr algn="ctr">
              <a:defRPr>
                <a:solidFill>
                  <a:srgbClr val="FFFFFF"/>
                </a:solidFill>
              </a:defRPr>
            </a:pPr>
            <a:endParaRPr sz="1350">
              <a:latin typeface="+mj-lt"/>
            </a:endParaRPr>
          </a:p>
        </p:txBody>
      </p:sp>
      <p:sp>
        <p:nvSpPr>
          <p:cNvPr id="110" name="Shape 6016"/>
          <p:cNvSpPr/>
          <p:nvPr/>
        </p:nvSpPr>
        <p:spPr>
          <a:xfrm>
            <a:off x="8781050" y="1940918"/>
            <a:ext cx="1197395" cy="1099046"/>
          </a:xfrm>
          <a:prstGeom prst="rect">
            <a:avLst/>
          </a:prstGeom>
          <a:solidFill>
            <a:schemeClr val="accent1"/>
          </a:solidFill>
          <a:ln w="12700" cap="flat">
            <a:noFill/>
            <a:miter lim="400000"/>
          </a:ln>
          <a:effectLst/>
        </p:spPr>
        <p:txBody>
          <a:bodyPr wrap="square" lIns="34289" tIns="34289" rIns="34289" bIns="34289" numCol="1" anchor="ctr">
            <a:noAutofit/>
          </a:bodyPr>
          <a:lstStyle/>
          <a:p>
            <a:pPr algn="ctr">
              <a:defRPr>
                <a:solidFill>
                  <a:srgbClr val="FFFFFF"/>
                </a:solidFill>
              </a:defRPr>
            </a:pPr>
            <a:endParaRPr sz="1350">
              <a:latin typeface="+mj-lt"/>
            </a:endParaRPr>
          </a:p>
        </p:txBody>
      </p:sp>
      <p:sp>
        <p:nvSpPr>
          <p:cNvPr id="126" name="Shape 2554"/>
          <p:cNvSpPr/>
          <p:nvPr/>
        </p:nvSpPr>
        <p:spPr>
          <a:xfrm>
            <a:off x="8965125" y="2416901"/>
            <a:ext cx="464639" cy="422399"/>
          </a:xfrm>
          <a:custGeom>
            <a:avLst/>
            <a:gdLst/>
            <a:ahLst/>
            <a:cxnLst>
              <a:cxn ang="0">
                <a:pos x="wd2" y="hd2"/>
              </a:cxn>
              <a:cxn ang="5400000">
                <a:pos x="wd2" y="hd2"/>
              </a:cxn>
              <a:cxn ang="10800000">
                <a:pos x="wd2" y="hd2"/>
              </a:cxn>
              <a:cxn ang="16200000">
                <a:pos x="wd2" y="hd2"/>
              </a:cxn>
            </a:cxnLst>
            <a:rect l="0" t="0" r="r" b="b"/>
            <a:pathLst>
              <a:path w="21600" h="21600" extrusionOk="0">
                <a:moveTo>
                  <a:pt x="7855" y="18900"/>
                </a:moveTo>
                <a:cubicBezTo>
                  <a:pt x="7279" y="18900"/>
                  <a:pt x="6684" y="18827"/>
                  <a:pt x="6086" y="18683"/>
                </a:cubicBezTo>
                <a:cubicBezTo>
                  <a:pt x="6017" y="18666"/>
                  <a:pt x="5946" y="18658"/>
                  <a:pt x="5876" y="18658"/>
                </a:cubicBezTo>
                <a:cubicBezTo>
                  <a:pt x="5756" y="18658"/>
                  <a:pt x="5636" y="18682"/>
                  <a:pt x="5523" y="18729"/>
                </a:cubicBezTo>
                <a:lnTo>
                  <a:pt x="2957" y="19815"/>
                </a:lnTo>
                <a:lnTo>
                  <a:pt x="3365" y="18243"/>
                </a:lnTo>
                <a:cubicBezTo>
                  <a:pt x="3474" y="17827"/>
                  <a:pt x="3345" y="17380"/>
                  <a:pt x="3039" y="17108"/>
                </a:cubicBezTo>
                <a:cubicBezTo>
                  <a:pt x="1712" y="15926"/>
                  <a:pt x="982" y="14358"/>
                  <a:pt x="982" y="12690"/>
                </a:cubicBezTo>
                <a:cubicBezTo>
                  <a:pt x="982" y="9266"/>
                  <a:pt x="4065" y="6480"/>
                  <a:pt x="7855" y="6480"/>
                </a:cubicBezTo>
                <a:cubicBezTo>
                  <a:pt x="11644" y="6480"/>
                  <a:pt x="14727" y="9266"/>
                  <a:pt x="14727" y="12690"/>
                </a:cubicBezTo>
                <a:cubicBezTo>
                  <a:pt x="14727" y="16114"/>
                  <a:pt x="11644" y="18900"/>
                  <a:pt x="7855" y="18900"/>
                </a:cubicBezTo>
                <a:moveTo>
                  <a:pt x="7855" y="5400"/>
                </a:moveTo>
                <a:cubicBezTo>
                  <a:pt x="3517" y="5400"/>
                  <a:pt x="0" y="8664"/>
                  <a:pt x="0" y="12690"/>
                </a:cubicBezTo>
                <a:cubicBezTo>
                  <a:pt x="0" y="14758"/>
                  <a:pt x="932" y="16620"/>
                  <a:pt x="2422" y="17947"/>
                </a:cubicBezTo>
                <a:lnTo>
                  <a:pt x="1473" y="21600"/>
                </a:lnTo>
                <a:lnTo>
                  <a:pt x="5876" y="19738"/>
                </a:lnTo>
                <a:cubicBezTo>
                  <a:pt x="6509" y="19891"/>
                  <a:pt x="7169" y="19980"/>
                  <a:pt x="7855" y="19980"/>
                </a:cubicBezTo>
                <a:cubicBezTo>
                  <a:pt x="12192" y="19980"/>
                  <a:pt x="15709" y="16716"/>
                  <a:pt x="15709" y="12690"/>
                </a:cubicBezTo>
                <a:cubicBezTo>
                  <a:pt x="15709" y="8664"/>
                  <a:pt x="12192" y="5400"/>
                  <a:pt x="7855" y="5400"/>
                </a:cubicBezTo>
                <a:moveTo>
                  <a:pt x="21600" y="7290"/>
                </a:moveTo>
                <a:cubicBezTo>
                  <a:pt x="21600" y="3264"/>
                  <a:pt x="18084" y="0"/>
                  <a:pt x="13745" y="0"/>
                </a:cubicBezTo>
                <a:cubicBezTo>
                  <a:pt x="10506" y="0"/>
                  <a:pt x="7725" y="1821"/>
                  <a:pt x="6525" y="4422"/>
                </a:cubicBezTo>
                <a:cubicBezTo>
                  <a:pt x="6912" y="4367"/>
                  <a:pt x="7306" y="4332"/>
                  <a:pt x="7708" y="4326"/>
                </a:cubicBezTo>
                <a:cubicBezTo>
                  <a:pt x="8875" y="2394"/>
                  <a:pt x="11143" y="1080"/>
                  <a:pt x="13745" y="1080"/>
                </a:cubicBezTo>
                <a:cubicBezTo>
                  <a:pt x="17535" y="1080"/>
                  <a:pt x="20618" y="3866"/>
                  <a:pt x="20618" y="7290"/>
                </a:cubicBezTo>
                <a:cubicBezTo>
                  <a:pt x="20618" y="8958"/>
                  <a:pt x="19888" y="10526"/>
                  <a:pt x="18561" y="11707"/>
                </a:cubicBezTo>
                <a:cubicBezTo>
                  <a:pt x="18255" y="11980"/>
                  <a:pt x="18126" y="12428"/>
                  <a:pt x="18234" y="12843"/>
                </a:cubicBezTo>
                <a:lnTo>
                  <a:pt x="18643" y="14415"/>
                </a:lnTo>
                <a:lnTo>
                  <a:pt x="16613" y="13556"/>
                </a:lnTo>
                <a:cubicBezTo>
                  <a:pt x="16573" y="13922"/>
                  <a:pt x="16500" y="14278"/>
                  <a:pt x="16411" y="14628"/>
                </a:cubicBezTo>
                <a:lnTo>
                  <a:pt x="20127" y="16200"/>
                </a:lnTo>
                <a:lnTo>
                  <a:pt x="19178" y="12547"/>
                </a:lnTo>
                <a:cubicBezTo>
                  <a:pt x="20669" y="11220"/>
                  <a:pt x="21600" y="9358"/>
                  <a:pt x="21600" y="7290"/>
                </a:cubicBezTo>
              </a:path>
            </a:pathLst>
          </a:custGeom>
          <a:solidFill>
            <a:schemeClr val="bg1"/>
          </a:solidFill>
          <a:ln w="12700">
            <a:miter lim="400000"/>
          </a:ln>
        </p:spPr>
        <p:txBody>
          <a:bodyPr lIns="14284" tIns="14284" rIns="14284" bIns="14284" anchor="ctr"/>
          <a:lstStyle/>
          <a:p>
            <a:pPr defTabSz="17139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129" name="Shape 2545"/>
          <p:cNvSpPr/>
          <p:nvPr/>
        </p:nvSpPr>
        <p:spPr>
          <a:xfrm>
            <a:off x="4332478" y="4521445"/>
            <a:ext cx="425598" cy="425598"/>
          </a:xfrm>
          <a:custGeom>
            <a:avLst/>
            <a:gdLst/>
            <a:ahLst/>
            <a:cxnLst>
              <a:cxn ang="0">
                <a:pos x="wd2" y="hd2"/>
              </a:cxn>
              <a:cxn ang="5400000">
                <a:pos x="wd2" y="hd2"/>
              </a:cxn>
              <a:cxn ang="10800000">
                <a:pos x="wd2" y="hd2"/>
              </a:cxn>
              <a:cxn ang="16200000">
                <a:pos x="wd2" y="hd2"/>
              </a:cxn>
            </a:cxnLst>
            <a:rect l="0" t="0" r="r" b="b"/>
            <a:pathLst>
              <a:path w="21600" h="21600" extrusionOk="0">
                <a:moveTo>
                  <a:pt x="10800" y="20619"/>
                </a:moveTo>
                <a:cubicBezTo>
                  <a:pt x="5377" y="20619"/>
                  <a:pt x="982" y="16223"/>
                  <a:pt x="982" y="10800"/>
                </a:cubicBezTo>
                <a:cubicBezTo>
                  <a:pt x="982" y="5378"/>
                  <a:pt x="5377" y="982"/>
                  <a:pt x="10800" y="982"/>
                </a:cubicBezTo>
                <a:cubicBezTo>
                  <a:pt x="13336" y="982"/>
                  <a:pt x="15638" y="1950"/>
                  <a:pt x="17377" y="3529"/>
                </a:cubicBezTo>
                <a:lnTo>
                  <a:pt x="10453" y="10453"/>
                </a:lnTo>
                <a:cubicBezTo>
                  <a:pt x="10364" y="10542"/>
                  <a:pt x="10309" y="10665"/>
                  <a:pt x="10309" y="10800"/>
                </a:cubicBezTo>
                <a:cubicBezTo>
                  <a:pt x="10309" y="11072"/>
                  <a:pt x="10529" y="11291"/>
                  <a:pt x="10800" y="11291"/>
                </a:cubicBezTo>
                <a:lnTo>
                  <a:pt x="20594" y="11291"/>
                </a:lnTo>
                <a:cubicBezTo>
                  <a:pt x="20336" y="16484"/>
                  <a:pt x="16057" y="20619"/>
                  <a:pt x="10800" y="20619"/>
                </a:cubicBezTo>
                <a:moveTo>
                  <a:pt x="20594" y="10309"/>
                </a:moveTo>
                <a:lnTo>
                  <a:pt x="11985" y="10309"/>
                </a:lnTo>
                <a:lnTo>
                  <a:pt x="18071" y="4223"/>
                </a:lnTo>
                <a:cubicBezTo>
                  <a:pt x="19541" y="5852"/>
                  <a:pt x="20477" y="7971"/>
                  <a:pt x="20594" y="10309"/>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path>
            </a:pathLst>
          </a:custGeom>
          <a:solidFill>
            <a:schemeClr val="bg1"/>
          </a:solidFill>
          <a:ln w="12700">
            <a:miter lim="400000"/>
          </a:ln>
        </p:spPr>
        <p:txBody>
          <a:bodyPr lIns="14284" tIns="14284" rIns="14284" bIns="14284" anchor="ctr"/>
          <a:lstStyle/>
          <a:p>
            <a:pPr defTabSz="17139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 name="CuadroTexto 1"/>
          <p:cNvSpPr txBox="1"/>
          <p:nvPr/>
        </p:nvSpPr>
        <p:spPr>
          <a:xfrm>
            <a:off x="93155" y="-16336"/>
            <a:ext cx="2314809" cy="539126"/>
          </a:xfrm>
          <a:prstGeom prst="rect">
            <a:avLst/>
          </a:prstGeom>
          <a:solidFill>
            <a:schemeClr val="bg1"/>
          </a:solidFill>
        </p:spPr>
        <p:txBody>
          <a:bodyPr wrap="square" rtlCol="0">
            <a:spAutoFit/>
          </a:bodyPr>
          <a:lstStyle/>
          <a:p>
            <a:endParaRPr lang="es-EC" dirty="0"/>
          </a:p>
        </p:txBody>
      </p:sp>
      <p:pic>
        <p:nvPicPr>
          <p:cNvPr id="36" name="Picture 2" descr="https://www.conversordeletras.com/generate/Channel/46/790000/none/RESULTADOS/8bd4bc1d6098d723b60d19fac338f0ef.png"/>
          <p:cNvPicPr>
            <a:picLocks noChangeAspect="1" noChangeArrowheads="1"/>
          </p:cNvPicPr>
          <p:nvPr/>
        </p:nvPicPr>
        <p:blipFill rotWithShape="1">
          <a:blip r:embed="rId3">
            <a:extLst>
              <a:ext uri="{28A0092B-C50C-407E-A947-70E740481C1C}">
                <a14:useLocalDpi xmlns:a14="http://schemas.microsoft.com/office/drawing/2010/main" val="0"/>
              </a:ext>
            </a:extLst>
          </a:blip>
          <a:srcRect b="22579"/>
          <a:stretch/>
        </p:blipFill>
        <p:spPr bwMode="auto">
          <a:xfrm>
            <a:off x="0" y="17690"/>
            <a:ext cx="3456384" cy="576064"/>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p:cNvSpPr txBox="1"/>
          <p:nvPr/>
        </p:nvSpPr>
        <p:spPr>
          <a:xfrm>
            <a:off x="3655808" y="2327595"/>
            <a:ext cx="1514072" cy="1015663"/>
          </a:xfrm>
          <a:prstGeom prst="rect">
            <a:avLst/>
          </a:prstGeom>
          <a:noFill/>
        </p:spPr>
        <p:txBody>
          <a:bodyPr wrap="square" rtlCol="0">
            <a:spAutoFit/>
          </a:bodyPr>
          <a:lstStyle/>
          <a:p>
            <a:r>
              <a:rPr lang="es-ES" sz="1200" b="1" dirty="0"/>
              <a:t>Producto Interno Bruto (PIB</a:t>
            </a:r>
            <a:r>
              <a:rPr lang="es-ES" sz="1200" b="1" dirty="0" smtClean="0"/>
              <a:t>).</a:t>
            </a:r>
          </a:p>
          <a:p>
            <a:r>
              <a:rPr lang="es-ES" sz="1200" b="1" dirty="0" smtClean="0"/>
              <a:t>(2,02%)</a:t>
            </a:r>
          </a:p>
          <a:p>
            <a:r>
              <a:rPr lang="es-ES" sz="1200" b="1" dirty="0" smtClean="0"/>
              <a:t>(3,4%)</a:t>
            </a:r>
            <a:endParaRPr lang="es-EC" sz="1200" b="1" dirty="0"/>
          </a:p>
          <a:p>
            <a:endParaRPr lang="es-EC" sz="1200" b="1" dirty="0"/>
          </a:p>
        </p:txBody>
      </p:sp>
      <p:sp>
        <p:nvSpPr>
          <p:cNvPr id="43" name="CuadroTexto 42"/>
          <p:cNvSpPr txBox="1"/>
          <p:nvPr/>
        </p:nvSpPr>
        <p:spPr>
          <a:xfrm>
            <a:off x="7022122" y="2192969"/>
            <a:ext cx="1514072" cy="646331"/>
          </a:xfrm>
          <a:prstGeom prst="rect">
            <a:avLst/>
          </a:prstGeom>
          <a:noFill/>
        </p:spPr>
        <p:txBody>
          <a:bodyPr wrap="square" rtlCol="0">
            <a:spAutoFit/>
          </a:bodyPr>
          <a:lstStyle/>
          <a:p>
            <a:r>
              <a:rPr lang="es-ES" sz="1200" b="1" dirty="0"/>
              <a:t>VAB (valor agregado bruto) por actividad económica</a:t>
            </a:r>
            <a:endParaRPr lang="es-EC" sz="1200" b="1" dirty="0"/>
          </a:p>
        </p:txBody>
      </p:sp>
      <p:sp>
        <p:nvSpPr>
          <p:cNvPr id="45" name="CuadroTexto 44"/>
          <p:cNvSpPr txBox="1"/>
          <p:nvPr/>
        </p:nvSpPr>
        <p:spPr>
          <a:xfrm>
            <a:off x="2135561" y="4117881"/>
            <a:ext cx="1514072" cy="646331"/>
          </a:xfrm>
          <a:prstGeom prst="rect">
            <a:avLst/>
          </a:prstGeom>
          <a:noFill/>
        </p:spPr>
        <p:txBody>
          <a:bodyPr wrap="square" rtlCol="0">
            <a:spAutoFit/>
          </a:bodyPr>
          <a:lstStyle/>
          <a:p>
            <a:r>
              <a:rPr lang="es-ES" sz="1200" b="1" dirty="0"/>
              <a:t>La </a:t>
            </a:r>
            <a:r>
              <a:rPr lang="es-ES" sz="1200" b="1" dirty="0" smtClean="0"/>
              <a:t>inflación</a:t>
            </a:r>
          </a:p>
          <a:p>
            <a:r>
              <a:rPr lang="es-EC" sz="1200" dirty="0">
                <a:solidFill>
                  <a:srgbClr val="000000"/>
                </a:solidFill>
                <a:latin typeface="Times New Roman" panose="02020603050405020304" pitchFamily="18" charset="0"/>
                <a:cs typeface="Times New Roman" panose="02020603050405020304" pitchFamily="18" charset="0"/>
              </a:rPr>
              <a:t>1,12</a:t>
            </a:r>
            <a:r>
              <a:rPr lang="es-EC" sz="1200" dirty="0" smtClean="0">
                <a:solidFill>
                  <a:srgbClr val="000000"/>
                </a:solidFill>
                <a:latin typeface="Times New Roman" panose="02020603050405020304" pitchFamily="18" charset="0"/>
                <a:cs typeface="Times New Roman" panose="02020603050405020304" pitchFamily="18" charset="0"/>
              </a:rPr>
              <a:t>%</a:t>
            </a:r>
          </a:p>
          <a:p>
            <a:r>
              <a:rPr lang="es-EC" sz="1200" dirty="0">
                <a:solidFill>
                  <a:srgbClr val="000000"/>
                </a:solidFill>
                <a:latin typeface="Times New Roman" panose="02020603050405020304" pitchFamily="18" charset="0"/>
                <a:cs typeface="Times New Roman" panose="02020603050405020304" pitchFamily="18" charset="0"/>
              </a:rPr>
              <a:t>(-0,2</a:t>
            </a:r>
            <a:r>
              <a:rPr lang="es-EC" sz="1200" dirty="0" smtClean="0">
                <a:solidFill>
                  <a:srgbClr val="000000"/>
                </a:solidFill>
                <a:latin typeface="Times New Roman" panose="02020603050405020304" pitchFamily="18" charset="0"/>
                <a:cs typeface="Times New Roman" panose="02020603050405020304" pitchFamily="18" charset="0"/>
              </a:rPr>
              <a:t>%)</a:t>
            </a:r>
            <a:endParaRPr lang="es-EC" sz="1200" dirty="0">
              <a:solidFill>
                <a:srgbClr val="000000"/>
              </a:solidFill>
              <a:latin typeface="Times New Roman" panose="02020603050405020304" pitchFamily="18" charset="0"/>
              <a:cs typeface="Times New Roman" panose="02020603050405020304" pitchFamily="18" charset="0"/>
            </a:endParaRPr>
          </a:p>
        </p:txBody>
      </p:sp>
      <p:sp>
        <p:nvSpPr>
          <p:cNvPr id="47" name="CuadroTexto 46"/>
          <p:cNvSpPr txBox="1"/>
          <p:nvPr/>
        </p:nvSpPr>
        <p:spPr>
          <a:xfrm>
            <a:off x="5206530" y="4556817"/>
            <a:ext cx="1514072" cy="646331"/>
          </a:xfrm>
          <a:prstGeom prst="rect">
            <a:avLst/>
          </a:prstGeom>
          <a:noFill/>
        </p:spPr>
        <p:txBody>
          <a:bodyPr wrap="square" rtlCol="0">
            <a:spAutoFit/>
          </a:bodyPr>
          <a:lstStyle/>
          <a:p>
            <a:r>
              <a:rPr lang="es-ES" sz="1200" b="1" dirty="0"/>
              <a:t>El mercado </a:t>
            </a:r>
            <a:r>
              <a:rPr lang="es-ES" sz="1200" b="1" dirty="0" smtClean="0"/>
              <a:t>laboral</a:t>
            </a:r>
          </a:p>
          <a:p>
            <a:r>
              <a:rPr lang="es-ES" sz="1200" b="1" dirty="0" smtClean="0"/>
              <a:t>(47,6%) </a:t>
            </a:r>
          </a:p>
          <a:p>
            <a:r>
              <a:rPr lang="es-ES" sz="1200" b="1" dirty="0" smtClean="0"/>
              <a:t>(50,4%) </a:t>
            </a:r>
            <a:endParaRPr lang="es-EC" sz="1200" b="1" dirty="0"/>
          </a:p>
        </p:txBody>
      </p:sp>
      <p:sp>
        <p:nvSpPr>
          <p:cNvPr id="49" name="CuadroTexto 48"/>
          <p:cNvSpPr txBox="1"/>
          <p:nvPr/>
        </p:nvSpPr>
        <p:spPr>
          <a:xfrm>
            <a:off x="9232053" y="4622049"/>
            <a:ext cx="1514072" cy="830997"/>
          </a:xfrm>
          <a:prstGeom prst="rect">
            <a:avLst/>
          </a:prstGeom>
          <a:noFill/>
        </p:spPr>
        <p:txBody>
          <a:bodyPr wrap="square" rtlCol="0">
            <a:spAutoFit/>
          </a:bodyPr>
          <a:lstStyle/>
          <a:p>
            <a:r>
              <a:rPr lang="es-ES" sz="1200" b="1" dirty="0"/>
              <a:t>Pobreza y Pobreza Extrema</a:t>
            </a:r>
            <a:r>
              <a:rPr lang="es-ES" sz="1200" b="1" dirty="0" smtClean="0"/>
              <a:t>.</a:t>
            </a:r>
          </a:p>
          <a:p>
            <a:r>
              <a:rPr lang="es-ES" sz="1200" b="1" dirty="0" smtClean="0"/>
              <a:t>(</a:t>
            </a:r>
            <a:r>
              <a:rPr lang="es-ES" sz="1200" dirty="0"/>
              <a:t>21,5</a:t>
            </a:r>
            <a:r>
              <a:rPr lang="es-ES" sz="1200" dirty="0" smtClean="0"/>
              <a:t>%)</a:t>
            </a:r>
          </a:p>
          <a:p>
            <a:r>
              <a:rPr lang="es-ES" sz="1200" b="1" dirty="0" smtClean="0"/>
              <a:t>(7,9)</a:t>
            </a:r>
            <a:endParaRPr lang="es-EC" sz="1200" b="1" dirty="0"/>
          </a:p>
        </p:txBody>
      </p:sp>
      <p:sp>
        <p:nvSpPr>
          <p:cNvPr id="7" name="Rectángulo 6"/>
          <p:cNvSpPr/>
          <p:nvPr/>
        </p:nvSpPr>
        <p:spPr>
          <a:xfrm>
            <a:off x="3182455" y="741369"/>
            <a:ext cx="5120312" cy="523220"/>
          </a:xfrm>
          <a:prstGeom prst="rect">
            <a:avLst/>
          </a:prstGeom>
        </p:spPr>
        <p:txBody>
          <a:bodyPr wrap="none">
            <a:spAutoFit/>
          </a:bodyPr>
          <a:lstStyle/>
          <a:p>
            <a:pPr algn="ctr"/>
            <a:r>
              <a:rPr lang="es-EC" sz="2800" b="1" dirty="0">
                <a:ln w="0"/>
                <a:solidFill>
                  <a:schemeClr val="accent1"/>
                </a:solidFill>
                <a:effectLst>
                  <a:outerShdw blurRad="38100" dist="25400" dir="5400000" algn="ctr" rotWithShape="0">
                    <a:srgbClr val="6E747A">
                      <a:alpha val="43000"/>
                    </a:srgbClr>
                  </a:outerShdw>
                </a:effectLst>
              </a:rPr>
              <a:t>DESARROLLO ECONÓMICO</a:t>
            </a:r>
          </a:p>
        </p:txBody>
      </p:sp>
      <p:pic>
        <p:nvPicPr>
          <p:cNvPr id="8" name="Imagen 7"/>
          <p:cNvPicPr>
            <a:picLocks noChangeAspect="1"/>
          </p:cNvPicPr>
          <p:nvPr/>
        </p:nvPicPr>
        <p:blipFill>
          <a:blip r:embed="rId4"/>
          <a:stretch>
            <a:fillRect/>
          </a:stretch>
        </p:blipFill>
        <p:spPr>
          <a:xfrm>
            <a:off x="2279355" y="2230319"/>
            <a:ext cx="863574" cy="656218"/>
          </a:xfrm>
          <a:prstGeom prst="rect">
            <a:avLst/>
          </a:prstGeom>
        </p:spPr>
      </p:pic>
      <p:pic>
        <p:nvPicPr>
          <p:cNvPr id="13314" name="Picture 2" descr="Resultado de imagen para producto interno bruto ICON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96252" y="2233668"/>
            <a:ext cx="813818" cy="605632"/>
          </a:xfrm>
          <a:prstGeom prst="rect">
            <a:avLst/>
          </a:prstGeom>
          <a:noFill/>
          <a:extLst>
            <a:ext uri="{909E8E84-426E-40DD-AFC4-6F175D3DCCD1}">
              <a14:hiddenFill xmlns:a14="http://schemas.microsoft.com/office/drawing/2010/main">
                <a:solidFill>
                  <a:srgbClr val="FFFFFF"/>
                </a:solidFill>
              </a14:hiddenFill>
            </a:ext>
          </a:extLst>
        </p:spPr>
      </p:pic>
      <p:sp>
        <p:nvSpPr>
          <p:cNvPr id="54" name="CuadroTexto 53"/>
          <p:cNvSpPr txBox="1"/>
          <p:nvPr/>
        </p:nvSpPr>
        <p:spPr>
          <a:xfrm>
            <a:off x="10200456" y="2377634"/>
            <a:ext cx="1514072" cy="646331"/>
          </a:xfrm>
          <a:prstGeom prst="rect">
            <a:avLst/>
          </a:prstGeom>
          <a:noFill/>
        </p:spPr>
        <p:txBody>
          <a:bodyPr wrap="square" rtlCol="0">
            <a:spAutoFit/>
          </a:bodyPr>
          <a:lstStyle/>
          <a:p>
            <a:r>
              <a:rPr lang="es-ES" sz="1200" b="1" dirty="0"/>
              <a:t>Coeficiente de </a:t>
            </a:r>
            <a:r>
              <a:rPr lang="es-ES" sz="1200" b="1" dirty="0" err="1" smtClean="0"/>
              <a:t>Gini</a:t>
            </a:r>
            <a:endParaRPr lang="es-ES" sz="1200" b="1" dirty="0" smtClean="0"/>
          </a:p>
          <a:p>
            <a:r>
              <a:rPr lang="es-ES" sz="1200" b="1" dirty="0"/>
              <a:t>(</a:t>
            </a:r>
            <a:r>
              <a:rPr lang="es-ES" sz="1200" b="1" dirty="0" smtClean="0"/>
              <a:t>0,44%)</a:t>
            </a:r>
          </a:p>
          <a:p>
            <a:r>
              <a:rPr lang="es-ES" sz="1200" b="1" dirty="0" smtClean="0"/>
              <a:t>(0,43%)</a:t>
            </a:r>
            <a:endParaRPr lang="es-EC" sz="1200" b="1" dirty="0"/>
          </a:p>
        </p:txBody>
      </p:sp>
      <p:pic>
        <p:nvPicPr>
          <p:cNvPr id="13316" name="Picture 4" descr="Resultado de imagen para RICO Y POBR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42426" y="2111874"/>
            <a:ext cx="895473" cy="817812"/>
          </a:xfrm>
          <a:prstGeom prst="rect">
            <a:avLst/>
          </a:prstGeom>
          <a:noFill/>
          <a:extLst>
            <a:ext uri="{909E8E84-426E-40DD-AFC4-6F175D3DCCD1}">
              <a14:hiddenFill xmlns:a14="http://schemas.microsoft.com/office/drawing/2010/main">
                <a:solidFill>
                  <a:srgbClr val="FFFFFF"/>
                </a:solidFill>
              </a14:hiddenFill>
            </a:ext>
          </a:extLst>
        </p:spPr>
      </p:pic>
      <p:sp>
        <p:nvSpPr>
          <p:cNvPr id="57" name="Shape 6013"/>
          <p:cNvSpPr/>
          <p:nvPr/>
        </p:nvSpPr>
        <p:spPr>
          <a:xfrm>
            <a:off x="820221" y="3667043"/>
            <a:ext cx="1239758" cy="1185839"/>
          </a:xfrm>
          <a:prstGeom prst="rect">
            <a:avLst/>
          </a:prstGeom>
          <a:solidFill>
            <a:schemeClr val="accent5"/>
          </a:solidFill>
          <a:ln w="12700" cap="flat">
            <a:noFill/>
            <a:miter lim="400000"/>
          </a:ln>
          <a:effectLst/>
        </p:spPr>
        <p:txBody>
          <a:bodyPr wrap="square" lIns="34289" tIns="34289" rIns="34289" bIns="34289" numCol="1" anchor="ctr">
            <a:noAutofit/>
          </a:bodyPr>
          <a:lstStyle/>
          <a:p>
            <a:pPr algn="ctr">
              <a:defRPr>
                <a:solidFill>
                  <a:srgbClr val="FFFFFF"/>
                </a:solidFill>
              </a:defRPr>
            </a:pPr>
            <a:endParaRPr sz="1350">
              <a:latin typeface="+mj-lt"/>
            </a:endParaRPr>
          </a:p>
        </p:txBody>
      </p:sp>
      <p:pic>
        <p:nvPicPr>
          <p:cNvPr id="9" name="Imagen 8"/>
          <p:cNvPicPr>
            <a:picLocks noChangeAspect="1"/>
          </p:cNvPicPr>
          <p:nvPr/>
        </p:nvPicPr>
        <p:blipFill>
          <a:blip r:embed="rId7"/>
          <a:stretch>
            <a:fillRect/>
          </a:stretch>
        </p:blipFill>
        <p:spPr>
          <a:xfrm>
            <a:off x="947333" y="3858755"/>
            <a:ext cx="1010915" cy="802414"/>
          </a:xfrm>
          <a:prstGeom prst="rect">
            <a:avLst/>
          </a:prstGeom>
        </p:spPr>
      </p:pic>
      <p:pic>
        <p:nvPicPr>
          <p:cNvPr id="10" name="Imagen 9"/>
          <p:cNvPicPr>
            <a:picLocks noChangeAspect="1"/>
          </p:cNvPicPr>
          <p:nvPr/>
        </p:nvPicPr>
        <p:blipFill>
          <a:blip r:embed="rId8"/>
          <a:stretch>
            <a:fillRect/>
          </a:stretch>
        </p:blipFill>
        <p:spPr>
          <a:xfrm>
            <a:off x="3868331" y="4109790"/>
            <a:ext cx="1159525" cy="903882"/>
          </a:xfrm>
          <a:prstGeom prst="rect">
            <a:avLst/>
          </a:prstGeom>
        </p:spPr>
      </p:pic>
      <p:pic>
        <p:nvPicPr>
          <p:cNvPr id="11" name="Imagen 10"/>
          <p:cNvPicPr>
            <a:picLocks noChangeAspect="1"/>
          </p:cNvPicPr>
          <p:nvPr/>
        </p:nvPicPr>
        <p:blipFill>
          <a:blip r:embed="rId9"/>
          <a:stretch>
            <a:fillRect/>
          </a:stretch>
        </p:blipFill>
        <p:spPr>
          <a:xfrm>
            <a:off x="7269082" y="4504085"/>
            <a:ext cx="1020152" cy="612091"/>
          </a:xfrm>
          <a:prstGeom prst="rect">
            <a:avLst/>
          </a:prstGeom>
        </p:spPr>
      </p:pic>
      <p:pic>
        <p:nvPicPr>
          <p:cNvPr id="6" name="Imagen 5">
            <a:extLst>
              <a:ext uri="{FF2B5EF4-FFF2-40B4-BE49-F238E27FC236}">
                <a16:creationId xmlns="" xmlns:a16="http://schemas.microsoft.com/office/drawing/2014/main" id="{CA834CD0-B4A8-48FF-90AC-9A979244F29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226" y="796785"/>
            <a:ext cx="1716200" cy="2288266"/>
          </a:xfrm>
          <a:prstGeom prst="rect">
            <a:avLst/>
          </a:prstGeom>
          <a:ln>
            <a:noFill/>
          </a:ln>
          <a:effectLst>
            <a:softEdge rad="112500"/>
          </a:effectLst>
        </p:spPr>
      </p:pic>
    </p:spTree>
    <p:extLst>
      <p:ext uri="{BB962C8B-B14F-4D97-AF65-F5344CB8AC3E}">
        <p14:creationId xmlns:p14="http://schemas.microsoft.com/office/powerpoint/2010/main" val="2570936508"/>
      </p:ext>
    </p:extLst>
  </p:cSld>
  <p:clrMapOvr>
    <a:masterClrMapping/>
  </p:clrMapOvr>
  <p:transition spd="slow">
    <p:randomBar dir="ver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descr="https://www.conversordeletras.com/generate/Channel/46/2e3192/none/Estad%25C3%25ADstica%2Bdescriptiva%2B/1ecc93a910bd1607a02bac9e9720a472.png"/>
          <p:cNvPicPr>
            <a:picLocks noChangeAspect="1" noChangeArrowheads="1"/>
          </p:cNvPicPr>
          <p:nvPr/>
        </p:nvPicPr>
        <p:blipFill rotWithShape="1">
          <a:blip r:embed="rId2">
            <a:extLst>
              <a:ext uri="{28A0092B-C50C-407E-A947-70E740481C1C}">
                <a14:useLocalDpi xmlns:a14="http://schemas.microsoft.com/office/drawing/2010/main" val="0"/>
              </a:ext>
            </a:extLst>
          </a:blip>
          <a:srcRect t="10080" b="24401"/>
          <a:stretch/>
        </p:blipFill>
        <p:spPr bwMode="auto">
          <a:xfrm>
            <a:off x="-168696" y="116632"/>
            <a:ext cx="7187707" cy="64807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Gráfico 5"/>
          <p:cNvGraphicFramePr/>
          <p:nvPr>
            <p:extLst>
              <p:ext uri="{D42A27DB-BD31-4B8C-83A1-F6EECF244321}">
                <p14:modId xmlns:p14="http://schemas.microsoft.com/office/powerpoint/2010/main" val="4077738979"/>
              </p:ext>
            </p:extLst>
          </p:nvPr>
        </p:nvGraphicFramePr>
        <p:xfrm>
          <a:off x="57199" y="877794"/>
          <a:ext cx="5832647" cy="223224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Gráfico 6"/>
          <p:cNvGraphicFramePr/>
          <p:nvPr>
            <p:extLst>
              <p:ext uri="{D42A27DB-BD31-4B8C-83A1-F6EECF244321}">
                <p14:modId xmlns:p14="http://schemas.microsoft.com/office/powerpoint/2010/main" val="4032297613"/>
              </p:ext>
            </p:extLst>
          </p:nvPr>
        </p:nvGraphicFramePr>
        <p:xfrm>
          <a:off x="6023991" y="548680"/>
          <a:ext cx="6013699" cy="266429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Gráfico 7"/>
          <p:cNvGraphicFramePr/>
          <p:nvPr>
            <p:extLst>
              <p:ext uri="{D42A27DB-BD31-4B8C-83A1-F6EECF244321}">
                <p14:modId xmlns:p14="http://schemas.microsoft.com/office/powerpoint/2010/main" val="928473578"/>
              </p:ext>
            </p:extLst>
          </p:nvPr>
        </p:nvGraphicFramePr>
        <p:xfrm>
          <a:off x="-143378" y="3212976"/>
          <a:ext cx="6167369" cy="302433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Gráfico 8"/>
          <p:cNvGraphicFramePr/>
          <p:nvPr>
            <p:extLst>
              <p:ext uri="{D42A27DB-BD31-4B8C-83A1-F6EECF244321}">
                <p14:modId xmlns:p14="http://schemas.microsoft.com/office/powerpoint/2010/main" val="347159183"/>
              </p:ext>
            </p:extLst>
          </p:nvPr>
        </p:nvGraphicFramePr>
        <p:xfrm>
          <a:off x="6013698" y="3212976"/>
          <a:ext cx="6023992" cy="2880320"/>
        </p:xfrm>
        <a:graphic>
          <a:graphicData uri="http://schemas.openxmlformats.org/drawingml/2006/chart">
            <c:chart xmlns:c="http://schemas.openxmlformats.org/drawingml/2006/chart" xmlns:r="http://schemas.openxmlformats.org/officeDocument/2006/relationships" r:id="rId6"/>
          </a:graphicData>
        </a:graphic>
      </p:graphicFrame>
      <p:sp>
        <p:nvSpPr>
          <p:cNvPr id="2" name="Elipse 1"/>
          <p:cNvSpPr/>
          <p:nvPr/>
        </p:nvSpPr>
        <p:spPr>
          <a:xfrm>
            <a:off x="8904312" y="1304608"/>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Elipse 9"/>
          <p:cNvSpPr/>
          <p:nvPr/>
        </p:nvSpPr>
        <p:spPr>
          <a:xfrm>
            <a:off x="3503712" y="1993918"/>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Elipse 10"/>
          <p:cNvSpPr/>
          <p:nvPr/>
        </p:nvSpPr>
        <p:spPr>
          <a:xfrm>
            <a:off x="1919536" y="4149080"/>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Elipse 11"/>
          <p:cNvSpPr/>
          <p:nvPr/>
        </p:nvSpPr>
        <p:spPr>
          <a:xfrm>
            <a:off x="7176120" y="3674796"/>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903893031"/>
      </p:ext>
    </p:extLst>
  </p:cSld>
  <p:clrMapOvr>
    <a:masterClrMapping/>
  </p:clrMapOvr>
  <p:transition spd="slow">
    <p:randomBar dir="ver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p:cNvGraphicFramePr/>
          <p:nvPr>
            <p:extLst>
              <p:ext uri="{D42A27DB-BD31-4B8C-83A1-F6EECF244321}">
                <p14:modId xmlns:p14="http://schemas.microsoft.com/office/powerpoint/2010/main" val="1542717697"/>
              </p:ext>
            </p:extLst>
          </p:nvPr>
        </p:nvGraphicFramePr>
        <p:xfrm>
          <a:off x="119336" y="764704"/>
          <a:ext cx="6336704" cy="288032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Gráfico 4"/>
          <p:cNvGraphicFramePr/>
          <p:nvPr>
            <p:extLst>
              <p:ext uri="{D42A27DB-BD31-4B8C-83A1-F6EECF244321}">
                <p14:modId xmlns:p14="http://schemas.microsoft.com/office/powerpoint/2010/main" val="52823926"/>
              </p:ext>
            </p:extLst>
          </p:nvPr>
        </p:nvGraphicFramePr>
        <p:xfrm>
          <a:off x="6168008" y="657168"/>
          <a:ext cx="5747251" cy="288032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Gráfico 5"/>
          <p:cNvGraphicFramePr/>
          <p:nvPr>
            <p:extLst>
              <p:ext uri="{D42A27DB-BD31-4B8C-83A1-F6EECF244321}">
                <p14:modId xmlns:p14="http://schemas.microsoft.com/office/powerpoint/2010/main" val="2681194866"/>
              </p:ext>
            </p:extLst>
          </p:nvPr>
        </p:nvGraphicFramePr>
        <p:xfrm>
          <a:off x="3143672" y="3589458"/>
          <a:ext cx="5688632" cy="2664296"/>
        </p:xfrm>
        <a:graphic>
          <a:graphicData uri="http://schemas.openxmlformats.org/drawingml/2006/chart">
            <c:chart xmlns:c="http://schemas.openxmlformats.org/drawingml/2006/chart" xmlns:r="http://schemas.openxmlformats.org/officeDocument/2006/relationships" r:id="rId4"/>
          </a:graphicData>
        </a:graphic>
      </p:graphicFrame>
      <p:sp>
        <p:nvSpPr>
          <p:cNvPr id="7" name="Elipse 6"/>
          <p:cNvSpPr/>
          <p:nvPr/>
        </p:nvSpPr>
        <p:spPr>
          <a:xfrm>
            <a:off x="2783632" y="2708920"/>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Elipse 7"/>
          <p:cNvSpPr/>
          <p:nvPr/>
        </p:nvSpPr>
        <p:spPr>
          <a:xfrm>
            <a:off x="4799856" y="4509120"/>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Elipse 8"/>
          <p:cNvSpPr/>
          <p:nvPr/>
        </p:nvSpPr>
        <p:spPr>
          <a:xfrm>
            <a:off x="9028378" y="1628800"/>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665099149"/>
      </p:ext>
    </p:extLst>
  </p:cSld>
  <p:clrMapOvr>
    <a:masterClrMapping/>
  </p:clrMapOvr>
  <p:transition spd="slow">
    <p:randomBar dir="ver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2711624" y="22900"/>
            <a:ext cx="6696744" cy="576064"/>
          </a:xfrm>
          <a:prstGeom prst="rect">
            <a:avLst/>
          </a:prstGeom>
        </p:spPr>
      </p:pic>
      <p:sp>
        <p:nvSpPr>
          <p:cNvPr id="11" name="Rectángulo 10"/>
          <p:cNvSpPr/>
          <p:nvPr/>
        </p:nvSpPr>
        <p:spPr>
          <a:xfrm>
            <a:off x="1185359" y="778523"/>
            <a:ext cx="3672408" cy="324497"/>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S" sz="1400" b="1" dirty="0">
                <a:latin typeface="Times New Roman" panose="02020603050405020304" pitchFamily="18" charset="0"/>
                <a:cs typeface="Times New Roman" panose="02020603050405020304" pitchFamily="18" charset="0"/>
              </a:rPr>
              <a:t>INTRODUCCIÒN </a:t>
            </a:r>
          </a:p>
        </p:txBody>
      </p:sp>
      <p:sp>
        <p:nvSpPr>
          <p:cNvPr id="12" name="Rectángulo 11"/>
          <p:cNvSpPr/>
          <p:nvPr/>
        </p:nvSpPr>
        <p:spPr>
          <a:xfrm>
            <a:off x="1646628" y="1712317"/>
            <a:ext cx="3873308" cy="413179"/>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lvl="1"/>
            <a:r>
              <a:rPr lang="es-ES" sz="1400" b="1" dirty="0">
                <a:latin typeface="Times New Roman" panose="02020603050405020304" pitchFamily="18" charset="0"/>
                <a:cs typeface="Times New Roman" panose="02020603050405020304" pitchFamily="18" charset="0"/>
              </a:rPr>
              <a:t>PLANTEAMIENTO DEL PROBLEMA</a:t>
            </a:r>
          </a:p>
        </p:txBody>
      </p:sp>
      <p:sp>
        <p:nvSpPr>
          <p:cNvPr id="13" name="Rectángulo 12"/>
          <p:cNvSpPr/>
          <p:nvPr/>
        </p:nvSpPr>
        <p:spPr>
          <a:xfrm>
            <a:off x="2019410" y="2241431"/>
            <a:ext cx="3528392" cy="37178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s-ES" sz="1400" b="1" dirty="0">
                <a:latin typeface="Times New Roman" panose="02020603050405020304" pitchFamily="18" charset="0"/>
                <a:cs typeface="Times New Roman" panose="02020603050405020304" pitchFamily="18" charset="0"/>
              </a:rPr>
              <a:t>OBJETIVOS DE LA INVESTIGACIÒN</a:t>
            </a:r>
          </a:p>
        </p:txBody>
      </p:sp>
      <p:sp>
        <p:nvSpPr>
          <p:cNvPr id="14" name="Rectángulo 13"/>
          <p:cNvSpPr/>
          <p:nvPr/>
        </p:nvSpPr>
        <p:spPr>
          <a:xfrm>
            <a:off x="2295461" y="2693987"/>
            <a:ext cx="3814298" cy="396101"/>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chemeClr val="tx1"/>
                </a:solidFill>
                <a:latin typeface="Times New Roman" panose="02020603050405020304" pitchFamily="18" charset="0"/>
                <a:cs typeface="Times New Roman" panose="02020603050405020304" pitchFamily="18" charset="0"/>
              </a:rPr>
              <a:t>JUSTIFICACION</a:t>
            </a:r>
          </a:p>
        </p:txBody>
      </p:sp>
      <p:sp>
        <p:nvSpPr>
          <p:cNvPr id="15" name="Rectángulo 14"/>
          <p:cNvSpPr/>
          <p:nvPr/>
        </p:nvSpPr>
        <p:spPr>
          <a:xfrm>
            <a:off x="2638231" y="3185479"/>
            <a:ext cx="3600400" cy="35742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S" sz="1400" b="1" dirty="0">
                <a:solidFill>
                  <a:schemeClr val="tx1"/>
                </a:solidFill>
                <a:latin typeface="Times New Roman" panose="02020603050405020304" pitchFamily="18" charset="0"/>
                <a:cs typeface="Times New Roman" panose="02020603050405020304" pitchFamily="18" charset="0"/>
              </a:rPr>
              <a:t>MARCO  TEÒRICO</a:t>
            </a:r>
          </a:p>
        </p:txBody>
      </p:sp>
      <p:sp>
        <p:nvSpPr>
          <p:cNvPr id="17" name="Rectángulo 16"/>
          <p:cNvSpPr/>
          <p:nvPr/>
        </p:nvSpPr>
        <p:spPr>
          <a:xfrm>
            <a:off x="1415480" y="1235292"/>
            <a:ext cx="3672408" cy="371784"/>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s-ES" sz="1400" b="1" dirty="0">
                <a:latin typeface="Times New Roman" panose="02020603050405020304" pitchFamily="18" charset="0"/>
                <a:cs typeface="Times New Roman" panose="02020603050405020304" pitchFamily="18" charset="0"/>
              </a:rPr>
              <a:t>OBJETO DE ESTUDIO</a:t>
            </a:r>
          </a:p>
        </p:txBody>
      </p:sp>
      <p:sp>
        <p:nvSpPr>
          <p:cNvPr id="18" name="Rectángulo 17"/>
          <p:cNvSpPr/>
          <p:nvPr/>
        </p:nvSpPr>
        <p:spPr>
          <a:xfrm>
            <a:off x="2927648" y="3661858"/>
            <a:ext cx="3672408" cy="309117"/>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S" sz="1400" b="1" dirty="0">
                <a:solidFill>
                  <a:schemeClr val="tx1"/>
                </a:solidFill>
                <a:latin typeface="Times New Roman" panose="02020603050405020304" pitchFamily="18" charset="0"/>
                <a:cs typeface="Times New Roman" panose="02020603050405020304" pitchFamily="18" charset="0"/>
              </a:rPr>
              <a:t>MARCO  REFERENCIAL</a:t>
            </a:r>
          </a:p>
        </p:txBody>
      </p:sp>
      <p:sp>
        <p:nvSpPr>
          <p:cNvPr id="19" name="Rectángulo 18"/>
          <p:cNvSpPr/>
          <p:nvPr/>
        </p:nvSpPr>
        <p:spPr>
          <a:xfrm>
            <a:off x="3251684" y="4105086"/>
            <a:ext cx="3672408" cy="308517"/>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S" sz="1400" b="1" dirty="0">
                <a:solidFill>
                  <a:schemeClr val="tx1"/>
                </a:solidFill>
                <a:latin typeface="Times New Roman" panose="02020603050405020304" pitchFamily="18" charset="0"/>
                <a:cs typeface="Times New Roman" panose="02020603050405020304" pitchFamily="18" charset="0"/>
              </a:rPr>
              <a:t>MARCO  METODOLÒGICO</a:t>
            </a:r>
          </a:p>
        </p:txBody>
      </p:sp>
      <p:sp>
        <p:nvSpPr>
          <p:cNvPr id="20" name="Rectángulo 19"/>
          <p:cNvSpPr/>
          <p:nvPr/>
        </p:nvSpPr>
        <p:spPr>
          <a:xfrm>
            <a:off x="3583282" y="4585360"/>
            <a:ext cx="3672408" cy="35580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S" sz="1400" b="1" dirty="0">
                <a:solidFill>
                  <a:schemeClr val="tx1"/>
                </a:solidFill>
                <a:latin typeface="Times New Roman" panose="02020603050405020304" pitchFamily="18" charset="0"/>
                <a:cs typeface="Times New Roman" panose="02020603050405020304" pitchFamily="18" charset="0"/>
              </a:rPr>
              <a:t>RESULTADOS DE LA INVESTIGACION </a:t>
            </a:r>
          </a:p>
        </p:txBody>
      </p:sp>
      <p:sp>
        <p:nvSpPr>
          <p:cNvPr id="21" name="Rectángulo 20"/>
          <p:cNvSpPr/>
          <p:nvPr/>
        </p:nvSpPr>
        <p:spPr>
          <a:xfrm>
            <a:off x="3935760" y="5089416"/>
            <a:ext cx="3672408" cy="417186"/>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S" sz="1400" b="1" dirty="0">
                <a:solidFill>
                  <a:schemeClr val="tx1"/>
                </a:solidFill>
                <a:latin typeface="Times New Roman" panose="02020603050405020304" pitchFamily="18" charset="0"/>
                <a:cs typeface="Times New Roman" panose="02020603050405020304" pitchFamily="18" charset="0"/>
              </a:rPr>
              <a:t>CONCLUSIONES Y PROPUESTA</a:t>
            </a:r>
          </a:p>
        </p:txBody>
      </p:sp>
      <p:sp>
        <p:nvSpPr>
          <p:cNvPr id="22" name="Elipse 21"/>
          <p:cNvSpPr/>
          <p:nvPr/>
        </p:nvSpPr>
        <p:spPr>
          <a:xfrm>
            <a:off x="809199" y="751255"/>
            <a:ext cx="360040" cy="324497"/>
          </a:xfrm>
          <a:prstGeom prst="ellipse">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33" name="Elipse 32"/>
          <p:cNvSpPr/>
          <p:nvPr/>
        </p:nvSpPr>
        <p:spPr>
          <a:xfrm>
            <a:off x="989219" y="1286090"/>
            <a:ext cx="360040" cy="324497"/>
          </a:xfrm>
          <a:prstGeom prst="ellipse">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34" name="Elipse 33"/>
          <p:cNvSpPr/>
          <p:nvPr/>
        </p:nvSpPr>
        <p:spPr>
          <a:xfrm>
            <a:off x="1154448" y="1756657"/>
            <a:ext cx="360040" cy="324497"/>
          </a:xfrm>
          <a:prstGeom prst="ellipse">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35" name="Elipse 34"/>
          <p:cNvSpPr/>
          <p:nvPr/>
        </p:nvSpPr>
        <p:spPr>
          <a:xfrm>
            <a:off x="1514488" y="2272460"/>
            <a:ext cx="360040" cy="324497"/>
          </a:xfrm>
          <a:prstGeom prst="ellipse">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36" name="Elipse 35"/>
          <p:cNvSpPr/>
          <p:nvPr/>
        </p:nvSpPr>
        <p:spPr>
          <a:xfrm>
            <a:off x="1694508" y="2743921"/>
            <a:ext cx="360040" cy="324497"/>
          </a:xfrm>
          <a:prstGeom prst="ellipse">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37" name="Elipse 36"/>
          <p:cNvSpPr/>
          <p:nvPr/>
        </p:nvSpPr>
        <p:spPr>
          <a:xfrm>
            <a:off x="2054548" y="3238849"/>
            <a:ext cx="360040" cy="324497"/>
          </a:xfrm>
          <a:prstGeom prst="ellipse">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38" name="Elipse 37"/>
          <p:cNvSpPr/>
          <p:nvPr/>
        </p:nvSpPr>
        <p:spPr>
          <a:xfrm>
            <a:off x="2363022" y="3696422"/>
            <a:ext cx="360040" cy="324497"/>
          </a:xfrm>
          <a:prstGeom prst="ellipse">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39" name="Elipse 38"/>
          <p:cNvSpPr/>
          <p:nvPr/>
        </p:nvSpPr>
        <p:spPr>
          <a:xfrm>
            <a:off x="2747628" y="4124498"/>
            <a:ext cx="360040" cy="324497"/>
          </a:xfrm>
          <a:prstGeom prst="ellipse">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40" name="Elipse 39"/>
          <p:cNvSpPr/>
          <p:nvPr/>
        </p:nvSpPr>
        <p:spPr>
          <a:xfrm>
            <a:off x="3107668" y="4609142"/>
            <a:ext cx="360040" cy="324497"/>
          </a:xfrm>
          <a:prstGeom prst="ellipse">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41" name="Elipse 40"/>
          <p:cNvSpPr/>
          <p:nvPr/>
        </p:nvSpPr>
        <p:spPr>
          <a:xfrm>
            <a:off x="3503548" y="5174989"/>
            <a:ext cx="360040" cy="324497"/>
          </a:xfrm>
          <a:prstGeom prst="ellipse">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pic>
        <p:nvPicPr>
          <p:cNvPr id="2" name="Imagen 1">
            <a:extLst>
              <a:ext uri="{FF2B5EF4-FFF2-40B4-BE49-F238E27FC236}">
                <a16:creationId xmlns="" xmlns:a16="http://schemas.microsoft.com/office/drawing/2014/main" id="{064BC3ED-3058-4F87-906E-715BEC30E7DC}"/>
              </a:ext>
            </a:extLst>
          </p:cNvPr>
          <p:cNvPicPr>
            <a:picLocks noChangeAspect="1"/>
          </p:cNvPicPr>
          <p:nvPr/>
        </p:nvPicPr>
        <p:blipFill>
          <a:blip r:embed="rId3"/>
          <a:stretch>
            <a:fillRect/>
          </a:stretch>
        </p:blipFill>
        <p:spPr>
          <a:xfrm>
            <a:off x="7468687" y="595474"/>
            <a:ext cx="4720581" cy="3476762"/>
          </a:xfrm>
          <a:prstGeom prst="rect">
            <a:avLst/>
          </a:prstGeom>
          <a:ln>
            <a:noFill/>
          </a:ln>
          <a:effectLst>
            <a:softEdge rad="112500"/>
          </a:effectLst>
        </p:spPr>
      </p:pic>
    </p:spTree>
    <p:extLst>
      <p:ext uri="{BB962C8B-B14F-4D97-AF65-F5344CB8AC3E}">
        <p14:creationId xmlns:p14="http://schemas.microsoft.com/office/powerpoint/2010/main" val="2804790904"/>
      </p:ext>
    </p:extLst>
  </p:cSld>
  <p:clrMapOvr>
    <a:masterClrMapping/>
  </p:clrMapOvr>
  <p:transition spd="slow">
    <p:randomBar dir="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s://www.conversordeletras.com/generate/Channel/46/00746b/none/An%25C3%25A1lisis%2BUnivariado/296f5f18b4c9a0625ac91fd3ff64cf85.png"/>
          <p:cNvPicPr>
            <a:picLocks noChangeAspect="1" noChangeArrowheads="1"/>
          </p:cNvPicPr>
          <p:nvPr/>
        </p:nvPicPr>
        <p:blipFill rotWithShape="1">
          <a:blip r:embed="rId2">
            <a:extLst>
              <a:ext uri="{28A0092B-C50C-407E-A947-70E740481C1C}">
                <a14:useLocalDpi xmlns:a14="http://schemas.microsoft.com/office/drawing/2010/main" val="0"/>
              </a:ext>
            </a:extLst>
          </a:blip>
          <a:srcRect b="25883"/>
          <a:stretch/>
        </p:blipFill>
        <p:spPr bwMode="auto">
          <a:xfrm>
            <a:off x="-168696" y="8388"/>
            <a:ext cx="6264696" cy="697161"/>
          </a:xfrm>
          <a:prstGeom prst="rect">
            <a:avLst/>
          </a:prstGeom>
          <a:noFill/>
          <a:extLst>
            <a:ext uri="{909E8E84-426E-40DD-AFC4-6F175D3DCCD1}">
              <a14:hiddenFill xmlns:a14="http://schemas.microsoft.com/office/drawing/2010/main">
                <a:solidFill>
                  <a:srgbClr val="FFFFFF"/>
                </a:solidFill>
              </a14:hiddenFill>
            </a:ext>
          </a:extLst>
        </p:spPr>
      </p:pic>
      <p:sp>
        <p:nvSpPr>
          <p:cNvPr id="6" name="Pentágono 5"/>
          <p:cNvSpPr/>
          <p:nvPr/>
        </p:nvSpPr>
        <p:spPr>
          <a:xfrm>
            <a:off x="16812" y="836712"/>
            <a:ext cx="864096" cy="432048"/>
          </a:xfrm>
          <a:prstGeom prst="homePlat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dirty="0"/>
              <a:t>1</a:t>
            </a:r>
          </a:p>
        </p:txBody>
      </p:sp>
      <p:graphicFrame>
        <p:nvGraphicFramePr>
          <p:cNvPr id="8" name="Gráfico 7"/>
          <p:cNvGraphicFramePr/>
          <p:nvPr>
            <p:extLst>
              <p:ext uri="{D42A27DB-BD31-4B8C-83A1-F6EECF244321}">
                <p14:modId xmlns:p14="http://schemas.microsoft.com/office/powerpoint/2010/main" val="2945890628"/>
              </p:ext>
            </p:extLst>
          </p:nvPr>
        </p:nvGraphicFramePr>
        <p:xfrm>
          <a:off x="880428" y="705549"/>
          <a:ext cx="6223683" cy="2781300"/>
        </p:xfrm>
        <a:graphic>
          <a:graphicData uri="http://schemas.openxmlformats.org/drawingml/2006/chart">
            <c:chart xmlns:c="http://schemas.openxmlformats.org/drawingml/2006/chart" xmlns:r="http://schemas.openxmlformats.org/officeDocument/2006/relationships" r:id="rId3"/>
          </a:graphicData>
        </a:graphic>
      </p:graphicFrame>
      <p:sp>
        <p:nvSpPr>
          <p:cNvPr id="9" name="Pentágono 8"/>
          <p:cNvSpPr/>
          <p:nvPr/>
        </p:nvSpPr>
        <p:spPr>
          <a:xfrm>
            <a:off x="6312024" y="620688"/>
            <a:ext cx="864096" cy="432048"/>
          </a:xfrm>
          <a:prstGeom prst="homePlat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dirty="0"/>
              <a:t>2</a:t>
            </a:r>
          </a:p>
        </p:txBody>
      </p:sp>
      <p:graphicFrame>
        <p:nvGraphicFramePr>
          <p:cNvPr id="10" name="Gráfico 9"/>
          <p:cNvGraphicFramePr/>
          <p:nvPr>
            <p:extLst>
              <p:ext uri="{D42A27DB-BD31-4B8C-83A1-F6EECF244321}">
                <p14:modId xmlns:p14="http://schemas.microsoft.com/office/powerpoint/2010/main" val="3228674498"/>
              </p:ext>
            </p:extLst>
          </p:nvPr>
        </p:nvGraphicFramePr>
        <p:xfrm>
          <a:off x="7176120" y="620688"/>
          <a:ext cx="4811325" cy="2808312"/>
        </p:xfrm>
        <a:graphic>
          <a:graphicData uri="http://schemas.openxmlformats.org/drawingml/2006/chart">
            <c:chart xmlns:c="http://schemas.openxmlformats.org/drawingml/2006/chart" xmlns:r="http://schemas.openxmlformats.org/officeDocument/2006/relationships" r:id="rId4"/>
          </a:graphicData>
        </a:graphic>
      </p:graphicFrame>
      <p:sp>
        <p:nvSpPr>
          <p:cNvPr id="11" name="Pentágono 10"/>
          <p:cNvSpPr/>
          <p:nvPr/>
        </p:nvSpPr>
        <p:spPr>
          <a:xfrm>
            <a:off x="22459" y="3429000"/>
            <a:ext cx="864096" cy="432048"/>
          </a:xfrm>
          <a:prstGeom prst="homePlat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dirty="0"/>
              <a:t>3</a:t>
            </a:r>
          </a:p>
        </p:txBody>
      </p:sp>
      <p:graphicFrame>
        <p:nvGraphicFramePr>
          <p:cNvPr id="12" name="Gráfico 11"/>
          <p:cNvGraphicFramePr/>
          <p:nvPr>
            <p:extLst>
              <p:ext uri="{D42A27DB-BD31-4B8C-83A1-F6EECF244321}">
                <p14:modId xmlns:p14="http://schemas.microsoft.com/office/powerpoint/2010/main" val="763752141"/>
              </p:ext>
            </p:extLst>
          </p:nvPr>
        </p:nvGraphicFramePr>
        <p:xfrm>
          <a:off x="181716" y="3618012"/>
          <a:ext cx="5698259" cy="2592288"/>
        </p:xfrm>
        <a:graphic>
          <a:graphicData uri="http://schemas.openxmlformats.org/drawingml/2006/chart">
            <c:chart xmlns:c="http://schemas.openxmlformats.org/drawingml/2006/chart" xmlns:r="http://schemas.openxmlformats.org/officeDocument/2006/relationships" r:id="rId5"/>
          </a:graphicData>
        </a:graphic>
      </p:graphicFrame>
      <p:sp>
        <p:nvSpPr>
          <p:cNvPr id="13" name="Pentágono 12"/>
          <p:cNvSpPr/>
          <p:nvPr/>
        </p:nvSpPr>
        <p:spPr>
          <a:xfrm>
            <a:off x="6312024" y="3645024"/>
            <a:ext cx="864096" cy="432048"/>
          </a:xfrm>
          <a:prstGeom prst="homePlat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dirty="0"/>
              <a:t>4</a:t>
            </a:r>
          </a:p>
        </p:txBody>
      </p:sp>
      <p:graphicFrame>
        <p:nvGraphicFramePr>
          <p:cNvPr id="14" name="Gráfico 13"/>
          <p:cNvGraphicFramePr/>
          <p:nvPr>
            <p:extLst>
              <p:ext uri="{D42A27DB-BD31-4B8C-83A1-F6EECF244321}">
                <p14:modId xmlns:p14="http://schemas.microsoft.com/office/powerpoint/2010/main" val="2953531598"/>
              </p:ext>
            </p:extLst>
          </p:nvPr>
        </p:nvGraphicFramePr>
        <p:xfrm>
          <a:off x="6096000" y="3513861"/>
          <a:ext cx="6283955" cy="2507427"/>
        </p:xfrm>
        <a:graphic>
          <a:graphicData uri="http://schemas.openxmlformats.org/drawingml/2006/chart">
            <c:chart xmlns:c="http://schemas.openxmlformats.org/drawingml/2006/chart" xmlns:r="http://schemas.openxmlformats.org/officeDocument/2006/relationships" r:id="rId6"/>
          </a:graphicData>
        </a:graphic>
      </p:graphicFrame>
      <p:sp>
        <p:nvSpPr>
          <p:cNvPr id="15" name="Elipse 14"/>
          <p:cNvSpPr/>
          <p:nvPr/>
        </p:nvSpPr>
        <p:spPr>
          <a:xfrm>
            <a:off x="4223792" y="1057131"/>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Elipse 15"/>
          <p:cNvSpPr/>
          <p:nvPr/>
        </p:nvSpPr>
        <p:spPr>
          <a:xfrm>
            <a:off x="9148959" y="1196752"/>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Elipse 16"/>
          <p:cNvSpPr/>
          <p:nvPr/>
        </p:nvSpPr>
        <p:spPr>
          <a:xfrm>
            <a:off x="8832304" y="3872760"/>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Elipse 17"/>
          <p:cNvSpPr/>
          <p:nvPr/>
        </p:nvSpPr>
        <p:spPr>
          <a:xfrm>
            <a:off x="1559496" y="4184010"/>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Elipse 18"/>
          <p:cNvSpPr/>
          <p:nvPr/>
        </p:nvSpPr>
        <p:spPr>
          <a:xfrm>
            <a:off x="5015880" y="1628800"/>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Elipse 22"/>
          <p:cNvSpPr/>
          <p:nvPr/>
        </p:nvSpPr>
        <p:spPr>
          <a:xfrm>
            <a:off x="5034389" y="2408775"/>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002607393"/>
      </p:ext>
    </p:extLst>
  </p:cSld>
  <p:clrMapOvr>
    <a:masterClrMapping/>
  </p:clrMapOvr>
  <p:transition spd="slow">
    <p:randomBar dir="ver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ntágono 3"/>
          <p:cNvSpPr/>
          <p:nvPr/>
        </p:nvSpPr>
        <p:spPr>
          <a:xfrm>
            <a:off x="119336" y="0"/>
            <a:ext cx="864096" cy="432048"/>
          </a:xfrm>
          <a:prstGeom prst="homePlat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dirty="0"/>
              <a:t>5</a:t>
            </a:r>
          </a:p>
        </p:txBody>
      </p:sp>
      <p:graphicFrame>
        <p:nvGraphicFramePr>
          <p:cNvPr id="5" name="Gráfico 4"/>
          <p:cNvGraphicFramePr/>
          <p:nvPr>
            <p:extLst>
              <p:ext uri="{D42A27DB-BD31-4B8C-83A1-F6EECF244321}">
                <p14:modId xmlns:p14="http://schemas.microsoft.com/office/powerpoint/2010/main" val="1888268676"/>
              </p:ext>
            </p:extLst>
          </p:nvPr>
        </p:nvGraphicFramePr>
        <p:xfrm>
          <a:off x="-240704" y="711460"/>
          <a:ext cx="6768752" cy="2627493"/>
        </p:xfrm>
        <a:graphic>
          <a:graphicData uri="http://schemas.openxmlformats.org/drawingml/2006/chart">
            <c:chart xmlns:c="http://schemas.openxmlformats.org/drawingml/2006/chart" xmlns:r="http://schemas.openxmlformats.org/officeDocument/2006/relationships" r:id="rId2"/>
          </a:graphicData>
        </a:graphic>
      </p:graphicFrame>
      <p:sp>
        <p:nvSpPr>
          <p:cNvPr id="6" name="Pentágono 5"/>
          <p:cNvSpPr/>
          <p:nvPr/>
        </p:nvSpPr>
        <p:spPr>
          <a:xfrm>
            <a:off x="5199552" y="36004"/>
            <a:ext cx="864096" cy="432048"/>
          </a:xfrm>
          <a:prstGeom prst="homePlat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dirty="0"/>
              <a:t>6</a:t>
            </a:r>
          </a:p>
        </p:txBody>
      </p:sp>
      <p:graphicFrame>
        <p:nvGraphicFramePr>
          <p:cNvPr id="7" name="Gráfico 6"/>
          <p:cNvGraphicFramePr/>
          <p:nvPr>
            <p:extLst>
              <p:ext uri="{D42A27DB-BD31-4B8C-83A1-F6EECF244321}">
                <p14:modId xmlns:p14="http://schemas.microsoft.com/office/powerpoint/2010/main" val="1119194"/>
              </p:ext>
            </p:extLst>
          </p:nvPr>
        </p:nvGraphicFramePr>
        <p:xfrm>
          <a:off x="5882778" y="620688"/>
          <a:ext cx="6621934" cy="2808312"/>
        </p:xfrm>
        <a:graphic>
          <a:graphicData uri="http://schemas.openxmlformats.org/drawingml/2006/chart">
            <c:chart xmlns:c="http://schemas.openxmlformats.org/drawingml/2006/chart" xmlns:r="http://schemas.openxmlformats.org/officeDocument/2006/relationships" r:id="rId3"/>
          </a:graphicData>
        </a:graphic>
      </p:graphicFrame>
      <p:sp>
        <p:nvSpPr>
          <p:cNvPr id="8" name="Pentágono 7"/>
          <p:cNvSpPr/>
          <p:nvPr/>
        </p:nvSpPr>
        <p:spPr>
          <a:xfrm>
            <a:off x="104442" y="3185592"/>
            <a:ext cx="864096" cy="432048"/>
          </a:xfrm>
          <a:prstGeom prst="homePlat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dirty="0"/>
              <a:t>7</a:t>
            </a:r>
          </a:p>
        </p:txBody>
      </p:sp>
      <p:graphicFrame>
        <p:nvGraphicFramePr>
          <p:cNvPr id="9" name="Gráfico 8"/>
          <p:cNvGraphicFramePr/>
          <p:nvPr>
            <p:extLst>
              <p:ext uri="{D42A27DB-BD31-4B8C-83A1-F6EECF244321}">
                <p14:modId xmlns:p14="http://schemas.microsoft.com/office/powerpoint/2010/main" val="2564147209"/>
              </p:ext>
            </p:extLst>
          </p:nvPr>
        </p:nvGraphicFramePr>
        <p:xfrm>
          <a:off x="208348" y="3708412"/>
          <a:ext cx="5671628" cy="2456892"/>
        </p:xfrm>
        <a:graphic>
          <a:graphicData uri="http://schemas.openxmlformats.org/drawingml/2006/chart">
            <c:chart xmlns:c="http://schemas.openxmlformats.org/drawingml/2006/chart" xmlns:r="http://schemas.openxmlformats.org/officeDocument/2006/relationships" r:id="rId4"/>
          </a:graphicData>
        </a:graphic>
      </p:graphicFrame>
      <p:sp>
        <p:nvSpPr>
          <p:cNvPr id="10" name="Pentágono 9"/>
          <p:cNvSpPr/>
          <p:nvPr/>
        </p:nvSpPr>
        <p:spPr>
          <a:xfrm>
            <a:off x="5365418" y="3374957"/>
            <a:ext cx="864096" cy="432048"/>
          </a:xfrm>
          <a:prstGeom prst="homePlat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dirty="0"/>
              <a:t>8</a:t>
            </a:r>
          </a:p>
        </p:txBody>
      </p:sp>
      <p:graphicFrame>
        <p:nvGraphicFramePr>
          <p:cNvPr id="11" name="Gráfico 10"/>
          <p:cNvGraphicFramePr/>
          <p:nvPr>
            <p:extLst>
              <p:ext uri="{D42A27DB-BD31-4B8C-83A1-F6EECF244321}">
                <p14:modId xmlns:p14="http://schemas.microsoft.com/office/powerpoint/2010/main" val="2784190913"/>
              </p:ext>
            </p:extLst>
          </p:nvPr>
        </p:nvGraphicFramePr>
        <p:xfrm>
          <a:off x="6023992" y="3401616"/>
          <a:ext cx="5976664" cy="2619672"/>
        </p:xfrm>
        <a:graphic>
          <a:graphicData uri="http://schemas.openxmlformats.org/drawingml/2006/chart">
            <c:chart xmlns:c="http://schemas.openxmlformats.org/drawingml/2006/chart" xmlns:r="http://schemas.openxmlformats.org/officeDocument/2006/relationships" r:id="rId5"/>
          </a:graphicData>
        </a:graphic>
      </p:graphicFrame>
      <p:sp>
        <p:nvSpPr>
          <p:cNvPr id="12" name="Elipse 11"/>
          <p:cNvSpPr/>
          <p:nvPr/>
        </p:nvSpPr>
        <p:spPr>
          <a:xfrm>
            <a:off x="1127448" y="1298938"/>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Elipse 12"/>
          <p:cNvSpPr/>
          <p:nvPr/>
        </p:nvSpPr>
        <p:spPr>
          <a:xfrm>
            <a:off x="8832304" y="1215772"/>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Elipse 13"/>
          <p:cNvSpPr/>
          <p:nvPr/>
        </p:nvSpPr>
        <p:spPr>
          <a:xfrm>
            <a:off x="3359696" y="5229200"/>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181951768"/>
      </p:ext>
    </p:extLst>
  </p:cSld>
  <p:clrMapOvr>
    <a:masterClrMapping/>
  </p:clrMapOvr>
  <p:transition spd="slow">
    <p:randomBar dir="ver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ntágono 3"/>
          <p:cNvSpPr/>
          <p:nvPr/>
        </p:nvSpPr>
        <p:spPr>
          <a:xfrm>
            <a:off x="0" y="14579"/>
            <a:ext cx="864096" cy="432048"/>
          </a:xfrm>
          <a:prstGeom prst="homePlat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dirty="0"/>
              <a:t>9</a:t>
            </a:r>
          </a:p>
        </p:txBody>
      </p:sp>
      <p:graphicFrame>
        <p:nvGraphicFramePr>
          <p:cNvPr id="5" name="Gráfico 4"/>
          <p:cNvGraphicFramePr/>
          <p:nvPr>
            <p:extLst>
              <p:ext uri="{D42A27DB-BD31-4B8C-83A1-F6EECF244321}">
                <p14:modId xmlns:p14="http://schemas.microsoft.com/office/powerpoint/2010/main" val="705501997"/>
              </p:ext>
            </p:extLst>
          </p:nvPr>
        </p:nvGraphicFramePr>
        <p:xfrm>
          <a:off x="0" y="91950"/>
          <a:ext cx="5735960" cy="2977010"/>
        </p:xfrm>
        <a:graphic>
          <a:graphicData uri="http://schemas.openxmlformats.org/drawingml/2006/chart">
            <c:chart xmlns:c="http://schemas.openxmlformats.org/drawingml/2006/chart" xmlns:r="http://schemas.openxmlformats.org/officeDocument/2006/relationships" r:id="rId2"/>
          </a:graphicData>
        </a:graphic>
      </p:graphicFrame>
      <p:sp>
        <p:nvSpPr>
          <p:cNvPr id="6" name="Pentágono 5"/>
          <p:cNvSpPr/>
          <p:nvPr/>
        </p:nvSpPr>
        <p:spPr>
          <a:xfrm>
            <a:off x="5231904" y="71805"/>
            <a:ext cx="864096" cy="432048"/>
          </a:xfrm>
          <a:prstGeom prst="homePlat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dirty="0"/>
              <a:t>10</a:t>
            </a:r>
          </a:p>
        </p:txBody>
      </p:sp>
      <p:graphicFrame>
        <p:nvGraphicFramePr>
          <p:cNvPr id="7" name="Gráfico 6"/>
          <p:cNvGraphicFramePr/>
          <p:nvPr>
            <p:extLst>
              <p:ext uri="{D42A27DB-BD31-4B8C-83A1-F6EECF244321}">
                <p14:modId xmlns:p14="http://schemas.microsoft.com/office/powerpoint/2010/main" val="1355474147"/>
              </p:ext>
            </p:extLst>
          </p:nvPr>
        </p:nvGraphicFramePr>
        <p:xfrm>
          <a:off x="5519936" y="90166"/>
          <a:ext cx="6672064" cy="357674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Gráfico 7"/>
          <p:cNvGraphicFramePr/>
          <p:nvPr>
            <p:extLst>
              <p:ext uri="{D42A27DB-BD31-4B8C-83A1-F6EECF244321}">
                <p14:modId xmlns:p14="http://schemas.microsoft.com/office/powerpoint/2010/main" val="4016696629"/>
              </p:ext>
            </p:extLst>
          </p:nvPr>
        </p:nvGraphicFramePr>
        <p:xfrm>
          <a:off x="0" y="3423637"/>
          <a:ext cx="5909945" cy="280837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Gráfico 8"/>
          <p:cNvGraphicFramePr/>
          <p:nvPr>
            <p:extLst>
              <p:ext uri="{D42A27DB-BD31-4B8C-83A1-F6EECF244321}">
                <p14:modId xmlns:p14="http://schemas.microsoft.com/office/powerpoint/2010/main" val="3740955140"/>
              </p:ext>
            </p:extLst>
          </p:nvPr>
        </p:nvGraphicFramePr>
        <p:xfrm>
          <a:off x="6247130" y="3501008"/>
          <a:ext cx="5944870" cy="2540372"/>
        </p:xfrm>
        <a:graphic>
          <a:graphicData uri="http://schemas.openxmlformats.org/drawingml/2006/chart">
            <c:chart xmlns:c="http://schemas.openxmlformats.org/drawingml/2006/chart" xmlns:r="http://schemas.openxmlformats.org/officeDocument/2006/relationships" r:id="rId5"/>
          </a:graphicData>
        </a:graphic>
      </p:graphicFrame>
      <p:sp>
        <p:nvSpPr>
          <p:cNvPr id="10" name="Pentágono 9"/>
          <p:cNvSpPr/>
          <p:nvPr/>
        </p:nvSpPr>
        <p:spPr>
          <a:xfrm>
            <a:off x="119336" y="3140968"/>
            <a:ext cx="864096" cy="432048"/>
          </a:xfrm>
          <a:prstGeom prst="homePlat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dirty="0"/>
              <a:t>11</a:t>
            </a:r>
          </a:p>
        </p:txBody>
      </p:sp>
      <p:sp>
        <p:nvSpPr>
          <p:cNvPr id="11" name="Pentágono 10"/>
          <p:cNvSpPr/>
          <p:nvPr/>
        </p:nvSpPr>
        <p:spPr>
          <a:xfrm>
            <a:off x="4655840" y="3068960"/>
            <a:ext cx="864096" cy="432048"/>
          </a:xfrm>
          <a:prstGeom prst="homePlat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dirty="0"/>
              <a:t>12</a:t>
            </a:r>
          </a:p>
        </p:txBody>
      </p:sp>
      <p:sp>
        <p:nvSpPr>
          <p:cNvPr id="12" name="Elipse 11"/>
          <p:cNvSpPr/>
          <p:nvPr/>
        </p:nvSpPr>
        <p:spPr>
          <a:xfrm>
            <a:off x="2063552" y="908720"/>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Elipse 12"/>
          <p:cNvSpPr/>
          <p:nvPr/>
        </p:nvSpPr>
        <p:spPr>
          <a:xfrm>
            <a:off x="6655296" y="1054527"/>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Elipse 13"/>
          <p:cNvSpPr/>
          <p:nvPr/>
        </p:nvSpPr>
        <p:spPr>
          <a:xfrm>
            <a:off x="8616280" y="1128156"/>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Elipse 14"/>
          <p:cNvSpPr/>
          <p:nvPr/>
        </p:nvSpPr>
        <p:spPr>
          <a:xfrm>
            <a:off x="1487488" y="4293096"/>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Elipse 15"/>
          <p:cNvSpPr/>
          <p:nvPr/>
        </p:nvSpPr>
        <p:spPr>
          <a:xfrm>
            <a:off x="8688288" y="4005064"/>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Elipse 16"/>
          <p:cNvSpPr/>
          <p:nvPr/>
        </p:nvSpPr>
        <p:spPr>
          <a:xfrm>
            <a:off x="1114299" y="4338959"/>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Elipse 17"/>
          <p:cNvSpPr/>
          <p:nvPr/>
        </p:nvSpPr>
        <p:spPr>
          <a:xfrm>
            <a:off x="3935760" y="4581128"/>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Elipse 18"/>
          <p:cNvSpPr/>
          <p:nvPr/>
        </p:nvSpPr>
        <p:spPr>
          <a:xfrm>
            <a:off x="10272464" y="5013176"/>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Elipse 19"/>
          <p:cNvSpPr/>
          <p:nvPr/>
        </p:nvSpPr>
        <p:spPr>
          <a:xfrm>
            <a:off x="9984432" y="1164160"/>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461883187"/>
      </p:ext>
    </p:extLst>
  </p:cSld>
  <p:clrMapOvr>
    <a:masterClrMapping/>
  </p:clrMapOvr>
  <p:transition spd="slow">
    <p:randomBar dir="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p:cNvGraphicFramePr/>
          <p:nvPr>
            <p:extLst>
              <p:ext uri="{D42A27DB-BD31-4B8C-83A1-F6EECF244321}">
                <p14:modId xmlns:p14="http://schemas.microsoft.com/office/powerpoint/2010/main" val="396688417"/>
              </p:ext>
            </p:extLst>
          </p:nvPr>
        </p:nvGraphicFramePr>
        <p:xfrm>
          <a:off x="270008" y="148022"/>
          <a:ext cx="5609968" cy="320897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Gráfico 4"/>
          <p:cNvGraphicFramePr/>
          <p:nvPr>
            <p:extLst>
              <p:ext uri="{D42A27DB-BD31-4B8C-83A1-F6EECF244321}">
                <p14:modId xmlns:p14="http://schemas.microsoft.com/office/powerpoint/2010/main" val="2526784886"/>
              </p:ext>
            </p:extLst>
          </p:nvPr>
        </p:nvGraphicFramePr>
        <p:xfrm>
          <a:off x="6711110" y="116632"/>
          <a:ext cx="5001513" cy="295232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Gráfico 5"/>
          <p:cNvGraphicFramePr/>
          <p:nvPr>
            <p:extLst>
              <p:ext uri="{D42A27DB-BD31-4B8C-83A1-F6EECF244321}">
                <p14:modId xmlns:p14="http://schemas.microsoft.com/office/powerpoint/2010/main" val="620587556"/>
              </p:ext>
            </p:extLst>
          </p:nvPr>
        </p:nvGraphicFramePr>
        <p:xfrm>
          <a:off x="191344" y="3573016"/>
          <a:ext cx="5544616" cy="257746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Gráfico 6"/>
          <p:cNvGraphicFramePr/>
          <p:nvPr>
            <p:extLst>
              <p:ext uri="{D42A27DB-BD31-4B8C-83A1-F6EECF244321}">
                <p14:modId xmlns:p14="http://schemas.microsoft.com/office/powerpoint/2010/main" val="3265302018"/>
              </p:ext>
            </p:extLst>
          </p:nvPr>
        </p:nvGraphicFramePr>
        <p:xfrm>
          <a:off x="6168008" y="3356992"/>
          <a:ext cx="6023992" cy="2805043"/>
        </p:xfrm>
        <a:graphic>
          <a:graphicData uri="http://schemas.openxmlformats.org/drawingml/2006/chart">
            <c:chart xmlns:c="http://schemas.openxmlformats.org/drawingml/2006/chart" xmlns:r="http://schemas.openxmlformats.org/officeDocument/2006/relationships" r:id="rId5"/>
          </a:graphicData>
        </a:graphic>
      </p:graphicFrame>
      <p:sp>
        <p:nvSpPr>
          <p:cNvPr id="8" name="Pentágono 7"/>
          <p:cNvSpPr/>
          <p:nvPr/>
        </p:nvSpPr>
        <p:spPr>
          <a:xfrm>
            <a:off x="20180" y="116632"/>
            <a:ext cx="864096" cy="432048"/>
          </a:xfrm>
          <a:prstGeom prst="homePlat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dirty="0"/>
              <a:t>13</a:t>
            </a:r>
          </a:p>
        </p:txBody>
      </p:sp>
      <p:sp>
        <p:nvSpPr>
          <p:cNvPr id="9" name="Pentágono 8"/>
          <p:cNvSpPr/>
          <p:nvPr/>
        </p:nvSpPr>
        <p:spPr>
          <a:xfrm>
            <a:off x="5159896" y="116632"/>
            <a:ext cx="864096" cy="432048"/>
          </a:xfrm>
          <a:prstGeom prst="homePlat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dirty="0"/>
              <a:t>14</a:t>
            </a:r>
          </a:p>
        </p:txBody>
      </p:sp>
      <p:sp>
        <p:nvSpPr>
          <p:cNvPr id="10" name="Pentágono 9"/>
          <p:cNvSpPr/>
          <p:nvPr/>
        </p:nvSpPr>
        <p:spPr>
          <a:xfrm>
            <a:off x="191344" y="3356992"/>
            <a:ext cx="864096" cy="432048"/>
          </a:xfrm>
          <a:prstGeom prst="homePlat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dirty="0"/>
              <a:t>15</a:t>
            </a:r>
          </a:p>
        </p:txBody>
      </p:sp>
      <p:sp>
        <p:nvSpPr>
          <p:cNvPr id="11" name="Pentágono 10"/>
          <p:cNvSpPr/>
          <p:nvPr/>
        </p:nvSpPr>
        <p:spPr>
          <a:xfrm>
            <a:off x="5159896" y="3356992"/>
            <a:ext cx="864096" cy="432048"/>
          </a:xfrm>
          <a:prstGeom prst="homePlat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dirty="0"/>
              <a:t>16</a:t>
            </a:r>
          </a:p>
        </p:txBody>
      </p:sp>
      <p:sp>
        <p:nvSpPr>
          <p:cNvPr id="13" name="Elipse 12"/>
          <p:cNvSpPr/>
          <p:nvPr/>
        </p:nvSpPr>
        <p:spPr>
          <a:xfrm>
            <a:off x="2063552" y="908720"/>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Elipse 13"/>
          <p:cNvSpPr/>
          <p:nvPr/>
        </p:nvSpPr>
        <p:spPr>
          <a:xfrm>
            <a:off x="10848528" y="692696"/>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Elipse 14"/>
          <p:cNvSpPr/>
          <p:nvPr/>
        </p:nvSpPr>
        <p:spPr>
          <a:xfrm>
            <a:off x="1703512" y="4077072"/>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Elipse 15"/>
          <p:cNvSpPr/>
          <p:nvPr/>
        </p:nvSpPr>
        <p:spPr>
          <a:xfrm>
            <a:off x="7716180" y="3722642"/>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4190890667"/>
      </p:ext>
    </p:extLst>
  </p:cSld>
  <p:clrMapOvr>
    <a:masterClrMapping/>
  </p:clrMapOvr>
  <p:transition spd="slow">
    <p:randomBar dir="ver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p:cNvGraphicFramePr/>
          <p:nvPr>
            <p:extLst>
              <p:ext uri="{D42A27DB-BD31-4B8C-83A1-F6EECF244321}">
                <p14:modId xmlns:p14="http://schemas.microsoft.com/office/powerpoint/2010/main" val="1024373212"/>
              </p:ext>
            </p:extLst>
          </p:nvPr>
        </p:nvGraphicFramePr>
        <p:xfrm>
          <a:off x="447230" y="-27384"/>
          <a:ext cx="5288730" cy="295232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Gráfico 4"/>
          <p:cNvGraphicFramePr/>
          <p:nvPr>
            <p:extLst>
              <p:ext uri="{D42A27DB-BD31-4B8C-83A1-F6EECF244321}">
                <p14:modId xmlns:p14="http://schemas.microsoft.com/office/powerpoint/2010/main" val="2424719771"/>
              </p:ext>
            </p:extLst>
          </p:nvPr>
        </p:nvGraphicFramePr>
        <p:xfrm>
          <a:off x="6312024" y="55914"/>
          <a:ext cx="5569962" cy="293839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Gráfico 5"/>
          <p:cNvGraphicFramePr/>
          <p:nvPr>
            <p:extLst>
              <p:ext uri="{D42A27DB-BD31-4B8C-83A1-F6EECF244321}">
                <p14:modId xmlns:p14="http://schemas.microsoft.com/office/powerpoint/2010/main" val="2765333998"/>
              </p:ext>
            </p:extLst>
          </p:nvPr>
        </p:nvGraphicFramePr>
        <p:xfrm>
          <a:off x="335360" y="2994313"/>
          <a:ext cx="5252720" cy="317788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Gráfico 6"/>
          <p:cNvGraphicFramePr/>
          <p:nvPr>
            <p:extLst>
              <p:ext uri="{D42A27DB-BD31-4B8C-83A1-F6EECF244321}">
                <p14:modId xmlns:p14="http://schemas.microsoft.com/office/powerpoint/2010/main" val="1077771567"/>
              </p:ext>
            </p:extLst>
          </p:nvPr>
        </p:nvGraphicFramePr>
        <p:xfrm>
          <a:off x="6312024" y="3264316"/>
          <a:ext cx="5569962" cy="2907884"/>
        </p:xfrm>
        <a:graphic>
          <a:graphicData uri="http://schemas.openxmlformats.org/drawingml/2006/chart">
            <c:chart xmlns:c="http://schemas.openxmlformats.org/drawingml/2006/chart" xmlns:r="http://schemas.openxmlformats.org/officeDocument/2006/relationships" r:id="rId5"/>
          </a:graphicData>
        </a:graphic>
      </p:graphicFrame>
      <p:sp>
        <p:nvSpPr>
          <p:cNvPr id="8" name="Pentágono 7"/>
          <p:cNvSpPr/>
          <p:nvPr/>
        </p:nvSpPr>
        <p:spPr>
          <a:xfrm>
            <a:off x="5879976" y="3264316"/>
            <a:ext cx="864096" cy="432048"/>
          </a:xfrm>
          <a:prstGeom prst="homePlat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dirty="0"/>
              <a:t>20</a:t>
            </a:r>
          </a:p>
        </p:txBody>
      </p:sp>
      <p:sp>
        <p:nvSpPr>
          <p:cNvPr id="9" name="Pentágono 8"/>
          <p:cNvSpPr/>
          <p:nvPr/>
        </p:nvSpPr>
        <p:spPr>
          <a:xfrm>
            <a:off x="15183" y="2994313"/>
            <a:ext cx="864096" cy="432048"/>
          </a:xfrm>
          <a:prstGeom prst="homePlat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dirty="0"/>
              <a:t>19</a:t>
            </a:r>
          </a:p>
        </p:txBody>
      </p:sp>
      <p:sp>
        <p:nvSpPr>
          <p:cNvPr id="10" name="Pentágono 9"/>
          <p:cNvSpPr/>
          <p:nvPr/>
        </p:nvSpPr>
        <p:spPr>
          <a:xfrm>
            <a:off x="5879976" y="55914"/>
            <a:ext cx="864096" cy="432048"/>
          </a:xfrm>
          <a:prstGeom prst="homePlat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dirty="0"/>
              <a:t>18</a:t>
            </a:r>
          </a:p>
        </p:txBody>
      </p:sp>
      <p:sp>
        <p:nvSpPr>
          <p:cNvPr id="11" name="Pentágono 10"/>
          <p:cNvSpPr/>
          <p:nvPr/>
        </p:nvSpPr>
        <p:spPr>
          <a:xfrm>
            <a:off x="0" y="7580"/>
            <a:ext cx="864096" cy="432048"/>
          </a:xfrm>
          <a:prstGeom prst="homePlat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dirty="0"/>
              <a:t>17</a:t>
            </a:r>
          </a:p>
        </p:txBody>
      </p:sp>
      <p:sp>
        <p:nvSpPr>
          <p:cNvPr id="13" name="Elipse 12"/>
          <p:cNvSpPr/>
          <p:nvPr/>
        </p:nvSpPr>
        <p:spPr>
          <a:xfrm>
            <a:off x="1703512" y="4082682"/>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Elipse 13"/>
          <p:cNvSpPr/>
          <p:nvPr/>
        </p:nvSpPr>
        <p:spPr>
          <a:xfrm>
            <a:off x="7896200" y="836712"/>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Elipse 14"/>
          <p:cNvSpPr/>
          <p:nvPr/>
        </p:nvSpPr>
        <p:spPr>
          <a:xfrm>
            <a:off x="10200456" y="4005064"/>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Elipse 16"/>
          <p:cNvSpPr/>
          <p:nvPr/>
        </p:nvSpPr>
        <p:spPr>
          <a:xfrm>
            <a:off x="1726067" y="493572"/>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3409358573"/>
      </p:ext>
    </p:extLst>
  </p:cSld>
  <p:clrMapOvr>
    <a:masterClrMapping/>
  </p:clrMapOvr>
  <p:transition spd="slow">
    <p:randomBar dir="ver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p:cNvGraphicFramePr/>
          <p:nvPr>
            <p:extLst>
              <p:ext uri="{D42A27DB-BD31-4B8C-83A1-F6EECF244321}">
                <p14:modId xmlns:p14="http://schemas.microsoft.com/office/powerpoint/2010/main" val="3499784812"/>
              </p:ext>
            </p:extLst>
          </p:nvPr>
        </p:nvGraphicFramePr>
        <p:xfrm>
          <a:off x="397901" y="79290"/>
          <a:ext cx="5896744" cy="333907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Gráfico 4"/>
          <p:cNvGraphicFramePr/>
          <p:nvPr>
            <p:extLst>
              <p:ext uri="{D42A27DB-BD31-4B8C-83A1-F6EECF244321}">
                <p14:modId xmlns:p14="http://schemas.microsoft.com/office/powerpoint/2010/main" val="1780496888"/>
              </p:ext>
            </p:extLst>
          </p:nvPr>
        </p:nvGraphicFramePr>
        <p:xfrm>
          <a:off x="6692546" y="0"/>
          <a:ext cx="5341577" cy="320233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Gráfico 5"/>
          <p:cNvGraphicFramePr/>
          <p:nvPr>
            <p:extLst>
              <p:ext uri="{D42A27DB-BD31-4B8C-83A1-F6EECF244321}">
                <p14:modId xmlns:p14="http://schemas.microsoft.com/office/powerpoint/2010/main" val="981442085"/>
              </p:ext>
            </p:extLst>
          </p:nvPr>
        </p:nvGraphicFramePr>
        <p:xfrm>
          <a:off x="151393" y="3517469"/>
          <a:ext cx="5991860" cy="267118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Gráfico 6"/>
          <p:cNvGraphicFramePr/>
          <p:nvPr>
            <p:extLst>
              <p:ext uri="{D42A27DB-BD31-4B8C-83A1-F6EECF244321}">
                <p14:modId xmlns:p14="http://schemas.microsoft.com/office/powerpoint/2010/main" val="1770717425"/>
              </p:ext>
            </p:extLst>
          </p:nvPr>
        </p:nvGraphicFramePr>
        <p:xfrm>
          <a:off x="6600056" y="3284984"/>
          <a:ext cx="5766296" cy="2815207"/>
        </p:xfrm>
        <a:graphic>
          <a:graphicData uri="http://schemas.openxmlformats.org/drawingml/2006/chart">
            <c:chart xmlns:c="http://schemas.openxmlformats.org/drawingml/2006/chart" xmlns:r="http://schemas.openxmlformats.org/officeDocument/2006/relationships" r:id="rId5"/>
          </a:graphicData>
        </a:graphic>
      </p:graphicFrame>
      <p:sp>
        <p:nvSpPr>
          <p:cNvPr id="8" name="Pentágono 7"/>
          <p:cNvSpPr/>
          <p:nvPr/>
        </p:nvSpPr>
        <p:spPr>
          <a:xfrm>
            <a:off x="0" y="0"/>
            <a:ext cx="864096" cy="432048"/>
          </a:xfrm>
          <a:prstGeom prst="homePlat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dirty="0"/>
              <a:t>21</a:t>
            </a:r>
          </a:p>
        </p:txBody>
      </p:sp>
      <p:sp>
        <p:nvSpPr>
          <p:cNvPr id="9" name="Pentágono 8"/>
          <p:cNvSpPr/>
          <p:nvPr/>
        </p:nvSpPr>
        <p:spPr>
          <a:xfrm>
            <a:off x="0" y="3418363"/>
            <a:ext cx="864096" cy="432048"/>
          </a:xfrm>
          <a:prstGeom prst="homePlat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dirty="0"/>
              <a:t>23</a:t>
            </a:r>
          </a:p>
        </p:txBody>
      </p:sp>
      <p:sp>
        <p:nvSpPr>
          <p:cNvPr id="10" name="Pentágono 9"/>
          <p:cNvSpPr/>
          <p:nvPr/>
        </p:nvSpPr>
        <p:spPr>
          <a:xfrm>
            <a:off x="5896744" y="3202339"/>
            <a:ext cx="864096" cy="432048"/>
          </a:xfrm>
          <a:prstGeom prst="homePlat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dirty="0"/>
              <a:t>24</a:t>
            </a:r>
          </a:p>
        </p:txBody>
      </p:sp>
      <p:sp>
        <p:nvSpPr>
          <p:cNvPr id="11" name="Pentágono 10"/>
          <p:cNvSpPr/>
          <p:nvPr/>
        </p:nvSpPr>
        <p:spPr>
          <a:xfrm>
            <a:off x="5896744" y="0"/>
            <a:ext cx="864096" cy="432048"/>
          </a:xfrm>
          <a:prstGeom prst="homePlat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dirty="0"/>
              <a:t>22</a:t>
            </a:r>
          </a:p>
        </p:txBody>
      </p:sp>
      <p:sp>
        <p:nvSpPr>
          <p:cNvPr id="13" name="Elipse 12"/>
          <p:cNvSpPr/>
          <p:nvPr/>
        </p:nvSpPr>
        <p:spPr>
          <a:xfrm>
            <a:off x="11064552" y="980728"/>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Elipse 13"/>
          <p:cNvSpPr/>
          <p:nvPr/>
        </p:nvSpPr>
        <p:spPr>
          <a:xfrm>
            <a:off x="4943872" y="4293096"/>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Elipse 14"/>
          <p:cNvSpPr/>
          <p:nvPr/>
        </p:nvSpPr>
        <p:spPr>
          <a:xfrm>
            <a:off x="8112224" y="4215408"/>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Elipse 17"/>
          <p:cNvSpPr/>
          <p:nvPr/>
        </p:nvSpPr>
        <p:spPr>
          <a:xfrm>
            <a:off x="1711896" y="773088"/>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63967787"/>
      </p:ext>
    </p:extLst>
  </p:cSld>
  <p:clrMapOvr>
    <a:masterClrMapping/>
  </p:clrMapOvr>
  <p:transition spd="slow">
    <p:randomBar dir="ver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p:cNvGraphicFramePr/>
          <p:nvPr>
            <p:extLst>
              <p:ext uri="{D42A27DB-BD31-4B8C-83A1-F6EECF244321}">
                <p14:modId xmlns:p14="http://schemas.microsoft.com/office/powerpoint/2010/main" val="3925667395"/>
              </p:ext>
            </p:extLst>
          </p:nvPr>
        </p:nvGraphicFramePr>
        <p:xfrm>
          <a:off x="335361" y="-1"/>
          <a:ext cx="5428030" cy="345790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Gráfico 4"/>
          <p:cNvGraphicFramePr/>
          <p:nvPr>
            <p:extLst>
              <p:ext uri="{D42A27DB-BD31-4B8C-83A1-F6EECF244321}">
                <p14:modId xmlns:p14="http://schemas.microsoft.com/office/powerpoint/2010/main" val="2448342174"/>
              </p:ext>
            </p:extLst>
          </p:nvPr>
        </p:nvGraphicFramePr>
        <p:xfrm>
          <a:off x="6285840" y="-1"/>
          <a:ext cx="5601608" cy="313427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Gráfico 5"/>
          <p:cNvGraphicFramePr/>
          <p:nvPr>
            <p:extLst>
              <p:ext uri="{D42A27DB-BD31-4B8C-83A1-F6EECF244321}">
                <p14:modId xmlns:p14="http://schemas.microsoft.com/office/powerpoint/2010/main" val="1806886576"/>
              </p:ext>
            </p:extLst>
          </p:nvPr>
        </p:nvGraphicFramePr>
        <p:xfrm>
          <a:off x="165525" y="3457906"/>
          <a:ext cx="6103228" cy="2840355"/>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Gráfico 6"/>
          <p:cNvGraphicFramePr/>
          <p:nvPr>
            <p:extLst>
              <p:ext uri="{D42A27DB-BD31-4B8C-83A1-F6EECF244321}">
                <p14:modId xmlns:p14="http://schemas.microsoft.com/office/powerpoint/2010/main" val="1013467144"/>
              </p:ext>
            </p:extLst>
          </p:nvPr>
        </p:nvGraphicFramePr>
        <p:xfrm>
          <a:off x="6313714" y="3241882"/>
          <a:ext cx="5887508" cy="2743200"/>
        </p:xfrm>
        <a:graphic>
          <a:graphicData uri="http://schemas.openxmlformats.org/drawingml/2006/chart">
            <c:chart xmlns:c="http://schemas.openxmlformats.org/drawingml/2006/chart" xmlns:r="http://schemas.openxmlformats.org/officeDocument/2006/relationships" r:id="rId5"/>
          </a:graphicData>
        </a:graphic>
      </p:graphicFrame>
      <p:sp>
        <p:nvSpPr>
          <p:cNvPr id="8" name="Pentágono 7"/>
          <p:cNvSpPr/>
          <p:nvPr/>
        </p:nvSpPr>
        <p:spPr>
          <a:xfrm>
            <a:off x="-6286" y="0"/>
            <a:ext cx="864096" cy="432048"/>
          </a:xfrm>
          <a:prstGeom prst="homePlat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dirty="0"/>
              <a:t>25</a:t>
            </a:r>
          </a:p>
        </p:txBody>
      </p:sp>
      <p:sp>
        <p:nvSpPr>
          <p:cNvPr id="9" name="Pentágono 8"/>
          <p:cNvSpPr/>
          <p:nvPr/>
        </p:nvSpPr>
        <p:spPr>
          <a:xfrm>
            <a:off x="5763391" y="73088"/>
            <a:ext cx="864096" cy="432048"/>
          </a:xfrm>
          <a:prstGeom prst="homePlat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dirty="0"/>
              <a:t>26</a:t>
            </a:r>
          </a:p>
        </p:txBody>
      </p:sp>
      <p:sp>
        <p:nvSpPr>
          <p:cNvPr id="10" name="Pentágono 9"/>
          <p:cNvSpPr/>
          <p:nvPr/>
        </p:nvSpPr>
        <p:spPr>
          <a:xfrm>
            <a:off x="0" y="3229744"/>
            <a:ext cx="864096" cy="432048"/>
          </a:xfrm>
          <a:prstGeom prst="homePlat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dirty="0"/>
              <a:t>27</a:t>
            </a:r>
          </a:p>
        </p:txBody>
      </p:sp>
      <p:sp>
        <p:nvSpPr>
          <p:cNvPr id="11" name="Pentágono 10"/>
          <p:cNvSpPr/>
          <p:nvPr/>
        </p:nvSpPr>
        <p:spPr>
          <a:xfrm>
            <a:off x="5763391" y="3025858"/>
            <a:ext cx="864096" cy="432048"/>
          </a:xfrm>
          <a:prstGeom prst="homePlat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s-EC" dirty="0"/>
              <a:t>28</a:t>
            </a:r>
          </a:p>
        </p:txBody>
      </p:sp>
      <p:sp>
        <p:nvSpPr>
          <p:cNvPr id="12" name="Elipse 11"/>
          <p:cNvSpPr/>
          <p:nvPr/>
        </p:nvSpPr>
        <p:spPr>
          <a:xfrm>
            <a:off x="4799856" y="1144508"/>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Elipse 12"/>
          <p:cNvSpPr/>
          <p:nvPr/>
        </p:nvSpPr>
        <p:spPr>
          <a:xfrm>
            <a:off x="10848528" y="764704"/>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Elipse 13"/>
          <p:cNvSpPr/>
          <p:nvPr/>
        </p:nvSpPr>
        <p:spPr>
          <a:xfrm>
            <a:off x="5015880" y="4437112"/>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Elipse 15"/>
          <p:cNvSpPr/>
          <p:nvPr/>
        </p:nvSpPr>
        <p:spPr>
          <a:xfrm>
            <a:off x="10937424" y="3933056"/>
            <a:ext cx="72008" cy="7200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210334481"/>
      </p:ext>
    </p:extLst>
  </p:cSld>
  <p:clrMapOvr>
    <a:masterClrMapping/>
  </p:clrMapOvr>
  <p:transition spd="slow">
    <p:randomBar dir="ver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s://www.conversordeletras.com/generate/Channel/46/790000/none/Estad%25C3%25ADstica%2BInferencial%2B%2528comprobaci%25C3%25B3n%2Bde%2Bhip%25C3%25B3tesis%2529/f7459c5398849e4b20f66585ef4d2cb8.png"/>
          <p:cNvPicPr>
            <a:picLocks noChangeAspect="1" noChangeArrowheads="1"/>
          </p:cNvPicPr>
          <p:nvPr/>
        </p:nvPicPr>
        <p:blipFill rotWithShape="1">
          <a:blip r:embed="rId2">
            <a:extLst>
              <a:ext uri="{28A0092B-C50C-407E-A947-70E740481C1C}">
                <a14:useLocalDpi xmlns:a14="http://schemas.microsoft.com/office/drawing/2010/main" val="0"/>
              </a:ext>
            </a:extLst>
          </a:blip>
          <a:srcRect b="23948"/>
          <a:stretch/>
        </p:blipFill>
        <p:spPr bwMode="auto">
          <a:xfrm>
            <a:off x="-240704" y="0"/>
            <a:ext cx="12272914" cy="64807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Tabla 4"/>
          <p:cNvGraphicFramePr>
            <a:graphicFrameLocks noGrp="1"/>
          </p:cNvGraphicFramePr>
          <p:nvPr>
            <p:extLst>
              <p:ext uri="{D42A27DB-BD31-4B8C-83A1-F6EECF244321}">
                <p14:modId xmlns:p14="http://schemas.microsoft.com/office/powerpoint/2010/main" val="667734209"/>
              </p:ext>
            </p:extLst>
          </p:nvPr>
        </p:nvGraphicFramePr>
        <p:xfrm>
          <a:off x="8256240" y="1746071"/>
          <a:ext cx="2835126" cy="1219200"/>
        </p:xfrm>
        <a:graphic>
          <a:graphicData uri="http://schemas.openxmlformats.org/drawingml/2006/table">
            <a:tbl>
              <a:tblPr firstRow="1" firstCol="1" bandRow="1"/>
              <a:tblGrid>
                <a:gridCol w="1971636">
                  <a:extLst>
                    <a:ext uri="{9D8B030D-6E8A-4147-A177-3AD203B41FA5}">
                      <a16:colId xmlns="" xmlns:a16="http://schemas.microsoft.com/office/drawing/2014/main" val="20000"/>
                    </a:ext>
                  </a:extLst>
                </a:gridCol>
                <a:gridCol w="863490">
                  <a:extLst>
                    <a:ext uri="{9D8B030D-6E8A-4147-A177-3AD203B41FA5}">
                      <a16:colId xmlns="" xmlns:a16="http://schemas.microsoft.com/office/drawing/2014/main" val="20001"/>
                    </a:ext>
                  </a:extLst>
                </a:gridCol>
              </a:tblGrid>
              <a:tr h="261355">
                <a:tc gridSpan="2">
                  <a:txBody>
                    <a:bodyPr/>
                    <a:lstStyle/>
                    <a:p>
                      <a:pPr indent="180340" algn="ctr">
                        <a:lnSpc>
                          <a:spcPct val="200000"/>
                        </a:lnSpc>
                        <a:spcAft>
                          <a:spcPts val="0"/>
                        </a:spcAft>
                      </a:pPr>
                      <a:r>
                        <a:rPr lang="es-E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Estadística de fiabilidad </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extLst>
                  <a:ext uri="{0D108BD9-81ED-4DB2-BD59-A6C34878D82A}">
                    <a16:rowId xmlns="" xmlns:a16="http://schemas.microsoft.com/office/drawing/2014/main" val="10000"/>
                  </a:ext>
                </a:extLst>
              </a:tr>
              <a:tr h="522709">
                <a:tc>
                  <a:txBody>
                    <a:bodyPr/>
                    <a:lstStyle/>
                    <a:p>
                      <a:pPr indent="180340" algn="l">
                        <a:lnSpc>
                          <a:spcPct val="200000"/>
                        </a:lnSpc>
                        <a:spcAft>
                          <a:spcPts val="0"/>
                        </a:spcAft>
                      </a:pPr>
                      <a:r>
                        <a:rPr lang="es-E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alfa de Cronbach</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l">
                        <a:lnSpc>
                          <a:spcPct val="200000"/>
                        </a:lnSpc>
                        <a:spcAft>
                          <a:spcPts val="0"/>
                        </a:spcAft>
                      </a:pPr>
                      <a:r>
                        <a:rPr lang="es-E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 de elementos </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261355">
                <a:tc>
                  <a:txBody>
                    <a:bodyPr/>
                    <a:lstStyle/>
                    <a:p>
                      <a:pPr indent="180340" algn="ctr">
                        <a:lnSpc>
                          <a:spcPct val="200000"/>
                        </a:lnSpc>
                        <a:spcAft>
                          <a:spcPts val="0"/>
                        </a:spcAft>
                      </a:pPr>
                      <a:r>
                        <a:rPr lang="es-ES" sz="1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,970</a:t>
                      </a:r>
                      <a:endParaRPr lang="es-EC"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ctr">
                        <a:lnSpc>
                          <a:spcPct val="200000"/>
                        </a:lnSpc>
                        <a:spcAft>
                          <a:spcPts val="0"/>
                        </a:spcAft>
                      </a:pPr>
                      <a:r>
                        <a:rPr lang="es-ES" sz="10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30</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bl>
          </a:graphicData>
        </a:graphic>
      </p:graphicFrame>
      <p:sp>
        <p:nvSpPr>
          <p:cNvPr id="4" name="Flecha en U 3"/>
          <p:cNvSpPr/>
          <p:nvPr/>
        </p:nvSpPr>
        <p:spPr>
          <a:xfrm>
            <a:off x="6600056" y="1170007"/>
            <a:ext cx="2592288" cy="576064"/>
          </a:xfrm>
          <a:prstGeom prst="utur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S">
              <a:solidFill>
                <a:schemeClr val="tx1"/>
              </a:solidFill>
            </a:endParaRPr>
          </a:p>
        </p:txBody>
      </p:sp>
      <p:graphicFrame>
        <p:nvGraphicFramePr>
          <p:cNvPr id="11" name="Tabla 10"/>
          <p:cNvGraphicFramePr>
            <a:graphicFrameLocks noGrp="1"/>
          </p:cNvGraphicFramePr>
          <p:nvPr>
            <p:extLst>
              <p:ext uri="{D42A27DB-BD31-4B8C-83A1-F6EECF244321}">
                <p14:modId xmlns:p14="http://schemas.microsoft.com/office/powerpoint/2010/main" val="1832734640"/>
              </p:ext>
            </p:extLst>
          </p:nvPr>
        </p:nvGraphicFramePr>
        <p:xfrm>
          <a:off x="712539" y="1746071"/>
          <a:ext cx="6299201" cy="3867150"/>
        </p:xfrm>
        <a:graphic>
          <a:graphicData uri="http://schemas.openxmlformats.org/drawingml/2006/table">
            <a:tbl>
              <a:tblPr/>
              <a:tblGrid>
                <a:gridCol w="3035415">
                  <a:extLst>
                    <a:ext uri="{9D8B030D-6E8A-4147-A177-3AD203B41FA5}">
                      <a16:colId xmlns="" xmlns:a16="http://schemas.microsoft.com/office/drawing/2014/main" val="20000"/>
                    </a:ext>
                  </a:extLst>
                </a:gridCol>
                <a:gridCol w="980087">
                  <a:extLst>
                    <a:ext uri="{9D8B030D-6E8A-4147-A177-3AD203B41FA5}">
                      <a16:colId xmlns="" xmlns:a16="http://schemas.microsoft.com/office/drawing/2014/main" val="20001"/>
                    </a:ext>
                  </a:extLst>
                </a:gridCol>
                <a:gridCol w="761233">
                  <a:extLst>
                    <a:ext uri="{9D8B030D-6E8A-4147-A177-3AD203B41FA5}">
                      <a16:colId xmlns="" xmlns:a16="http://schemas.microsoft.com/office/drawing/2014/main" val="20002"/>
                    </a:ext>
                  </a:extLst>
                </a:gridCol>
                <a:gridCol w="761233">
                  <a:extLst>
                    <a:ext uri="{9D8B030D-6E8A-4147-A177-3AD203B41FA5}">
                      <a16:colId xmlns="" xmlns:a16="http://schemas.microsoft.com/office/drawing/2014/main" val="20003"/>
                    </a:ext>
                  </a:extLst>
                </a:gridCol>
                <a:gridCol w="761233">
                  <a:extLst>
                    <a:ext uri="{9D8B030D-6E8A-4147-A177-3AD203B41FA5}">
                      <a16:colId xmlns="" xmlns:a16="http://schemas.microsoft.com/office/drawing/2014/main" val="20004"/>
                    </a:ext>
                  </a:extLst>
                </a:gridCol>
              </a:tblGrid>
              <a:tr h="819150">
                <a:tc>
                  <a:txBody>
                    <a:bodyPr/>
                    <a:lstStyle/>
                    <a:p>
                      <a:pPr algn="l" fontAlgn="b"/>
                      <a:r>
                        <a:rPr lang="es-ES" sz="1000" b="0" i="0" u="none" strike="noStrike" dirty="0">
                          <a:solidFill>
                            <a:schemeClr val="tx1"/>
                          </a:solidFill>
                          <a:effectLst/>
                          <a:latin typeface="Times New Roman" panose="02020603050405020304" pitchFamily="18" charset="0"/>
                        </a:rPr>
                        <a:t>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1000" b="1" i="0" u="none" strike="noStrike" dirty="0">
                          <a:solidFill>
                            <a:schemeClr val="tx1"/>
                          </a:solidFill>
                          <a:effectLst/>
                          <a:latin typeface="Times New Roman" panose="02020603050405020304" pitchFamily="18" charset="0"/>
                        </a:rPr>
                        <a:t>Media de escala si el elemento se ha suprimido</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1000" b="1" i="0" u="none" strike="noStrike">
                          <a:solidFill>
                            <a:schemeClr val="tx1"/>
                          </a:solidFill>
                          <a:effectLst/>
                          <a:latin typeface="Times New Roman" panose="02020603050405020304" pitchFamily="18" charset="0"/>
                        </a:rPr>
                        <a:t>Varianza de escala si el elemento se ha suprimido</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1000" b="1" i="0" u="none" strike="noStrike">
                          <a:solidFill>
                            <a:schemeClr val="tx1"/>
                          </a:solidFill>
                          <a:effectLst/>
                          <a:latin typeface="Times New Roman" panose="02020603050405020304" pitchFamily="18" charset="0"/>
                        </a:rPr>
                        <a:t>Correlación total de elementos corregida</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s-ES" sz="1000" b="1" i="0" u="none" strike="noStrike" dirty="0">
                          <a:solidFill>
                            <a:schemeClr val="tx1"/>
                          </a:solidFill>
                          <a:effectLst/>
                          <a:latin typeface="Times New Roman" panose="02020603050405020304" pitchFamily="18" charset="0"/>
                        </a:rPr>
                        <a:t>Alfa de Cronbach si el elemento se ha suprimido</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333375">
                <a:tc>
                  <a:txBody>
                    <a:bodyPr/>
                    <a:lstStyle/>
                    <a:p>
                      <a:pPr algn="l" fontAlgn="b"/>
                      <a:r>
                        <a:rPr lang="es-ES" sz="1000" b="0" i="0" u="none" strike="noStrike">
                          <a:solidFill>
                            <a:schemeClr val="tx1"/>
                          </a:solidFill>
                          <a:effectLst/>
                          <a:latin typeface="Times New Roman" panose="02020603050405020304" pitchFamily="18" charset="0"/>
                        </a:rPr>
                        <a:t>1. ¿Durante qué tiempo realiza la actividad a la que se dedica?</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00" b="0" i="0" u="none" strike="noStrike">
                          <a:solidFill>
                            <a:schemeClr val="tx1"/>
                          </a:solidFill>
                          <a:effectLst/>
                          <a:latin typeface="Times New Roman" panose="02020603050405020304" pitchFamily="18" charset="0"/>
                        </a:rPr>
                        <a:t>118,00</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00" b="0" i="0" u="none" strike="noStrike">
                          <a:solidFill>
                            <a:schemeClr val="tx1"/>
                          </a:solidFill>
                          <a:effectLst/>
                          <a:latin typeface="Times New Roman" panose="02020603050405020304" pitchFamily="18" charset="0"/>
                        </a:rPr>
                        <a:t>3441,821</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00" b="0" i="0" u="none" strike="noStrike">
                          <a:solidFill>
                            <a:schemeClr val="tx1"/>
                          </a:solidFill>
                          <a:effectLst/>
                          <a:latin typeface="Times New Roman" panose="02020603050405020304" pitchFamily="18" charset="0"/>
                        </a:rPr>
                        <a:t>0,630</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00" b="0" i="0" u="none" strike="noStrike">
                          <a:solidFill>
                            <a:schemeClr val="tx1"/>
                          </a:solidFill>
                          <a:effectLst/>
                          <a:latin typeface="Times New Roman" panose="02020603050405020304" pitchFamily="18" charset="0"/>
                        </a:rPr>
                        <a:t>0,971</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333375">
                <a:tc>
                  <a:txBody>
                    <a:bodyPr/>
                    <a:lstStyle/>
                    <a:p>
                      <a:pPr algn="l" fontAlgn="b"/>
                      <a:r>
                        <a:rPr lang="es-ES" sz="1000" b="0" i="0" u="none" strike="noStrike">
                          <a:solidFill>
                            <a:schemeClr val="tx1"/>
                          </a:solidFill>
                          <a:effectLst/>
                          <a:latin typeface="Times New Roman" panose="02020603050405020304" pitchFamily="18" charset="0"/>
                        </a:rPr>
                        <a:t>2. ¿Qué tipo de productor se considera  según sus niveles de ingresos mensuales?</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00" b="0" i="0" u="none" strike="noStrike">
                          <a:solidFill>
                            <a:schemeClr val="tx1"/>
                          </a:solidFill>
                          <a:effectLst/>
                          <a:latin typeface="Times New Roman" panose="02020603050405020304" pitchFamily="18" charset="0"/>
                        </a:rPr>
                        <a:t>116,82</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00" b="0" i="0" u="none" strike="noStrike">
                          <a:solidFill>
                            <a:schemeClr val="tx1"/>
                          </a:solidFill>
                          <a:effectLst/>
                          <a:latin typeface="Times New Roman" panose="02020603050405020304" pitchFamily="18" charset="0"/>
                        </a:rPr>
                        <a:t>3268,909</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00" b="0" i="0" u="none" strike="noStrike">
                          <a:solidFill>
                            <a:schemeClr val="tx1"/>
                          </a:solidFill>
                          <a:effectLst/>
                          <a:latin typeface="Times New Roman" panose="02020603050405020304" pitchFamily="18" charset="0"/>
                        </a:rPr>
                        <a:t>0,903</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00" b="0" i="0" u="none" strike="noStrike">
                          <a:solidFill>
                            <a:schemeClr val="tx1"/>
                          </a:solidFill>
                          <a:effectLst/>
                          <a:latin typeface="Times New Roman" panose="02020603050405020304" pitchFamily="18" charset="0"/>
                        </a:rPr>
                        <a:t>0,967</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333375">
                <a:tc>
                  <a:txBody>
                    <a:bodyPr/>
                    <a:lstStyle/>
                    <a:p>
                      <a:pPr algn="l" fontAlgn="b"/>
                      <a:r>
                        <a:rPr lang="es-ES" sz="1000" b="0" i="0" u="none" strike="noStrike">
                          <a:solidFill>
                            <a:schemeClr val="tx1"/>
                          </a:solidFill>
                          <a:effectLst/>
                          <a:latin typeface="Times New Roman" panose="02020603050405020304" pitchFamily="18" charset="0"/>
                        </a:rPr>
                        <a:t>3. ¿En la actividad ganadera que subactividades realiza usted?</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00" b="0" i="0" u="none" strike="noStrike">
                          <a:solidFill>
                            <a:schemeClr val="tx1"/>
                          </a:solidFill>
                          <a:effectLst/>
                          <a:latin typeface="Times New Roman" panose="02020603050405020304" pitchFamily="18" charset="0"/>
                        </a:rPr>
                        <a:t>115,25</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00" b="0" i="0" u="none" strike="noStrike">
                          <a:solidFill>
                            <a:schemeClr val="tx1"/>
                          </a:solidFill>
                          <a:effectLst/>
                          <a:latin typeface="Times New Roman" panose="02020603050405020304" pitchFamily="18" charset="0"/>
                        </a:rPr>
                        <a:t>3258,235</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00" b="0" i="0" u="none" strike="noStrike">
                          <a:solidFill>
                            <a:schemeClr val="tx1"/>
                          </a:solidFill>
                          <a:effectLst/>
                          <a:latin typeface="Times New Roman" panose="02020603050405020304" pitchFamily="18" charset="0"/>
                        </a:rPr>
                        <a:t>0,849</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00" b="0" i="0" u="none" strike="noStrike">
                          <a:solidFill>
                            <a:schemeClr val="tx1"/>
                          </a:solidFill>
                          <a:effectLst/>
                          <a:latin typeface="Times New Roman" panose="02020603050405020304" pitchFamily="18" charset="0"/>
                        </a:rPr>
                        <a:t>0,970</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333375">
                <a:tc>
                  <a:txBody>
                    <a:bodyPr/>
                    <a:lstStyle/>
                    <a:p>
                      <a:pPr algn="l" fontAlgn="b"/>
                      <a:r>
                        <a:rPr lang="es-ES" sz="1000" b="0" i="0" u="none" strike="noStrike">
                          <a:solidFill>
                            <a:schemeClr val="tx1"/>
                          </a:solidFill>
                          <a:effectLst/>
                          <a:latin typeface="Times New Roman" panose="02020603050405020304" pitchFamily="18" charset="0"/>
                        </a:rPr>
                        <a:t>4. ¿En la cría de ganado bovino que subactividades realiza? </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00" b="0" i="0" u="none" strike="noStrike">
                          <a:solidFill>
                            <a:schemeClr val="tx1"/>
                          </a:solidFill>
                          <a:effectLst/>
                          <a:latin typeface="Times New Roman" panose="02020603050405020304" pitchFamily="18" charset="0"/>
                        </a:rPr>
                        <a:t>114,85</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00" b="0" i="0" u="none" strike="noStrike">
                          <a:solidFill>
                            <a:schemeClr val="tx1"/>
                          </a:solidFill>
                          <a:effectLst/>
                          <a:latin typeface="Times New Roman" panose="02020603050405020304" pitchFamily="18" charset="0"/>
                        </a:rPr>
                        <a:t>3358,548</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00" b="0" i="0" u="none" strike="noStrike">
                          <a:solidFill>
                            <a:schemeClr val="tx1"/>
                          </a:solidFill>
                          <a:effectLst/>
                          <a:latin typeface="Times New Roman" panose="02020603050405020304" pitchFamily="18" charset="0"/>
                        </a:rPr>
                        <a:t>0,578</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00" b="0" i="0" u="none" strike="noStrike">
                          <a:solidFill>
                            <a:schemeClr val="tx1"/>
                          </a:solidFill>
                          <a:effectLst/>
                          <a:latin typeface="Times New Roman" panose="02020603050405020304" pitchFamily="18" charset="0"/>
                        </a:rPr>
                        <a:t>0,968</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333375">
                <a:tc>
                  <a:txBody>
                    <a:bodyPr/>
                    <a:lstStyle/>
                    <a:p>
                      <a:pPr algn="l" fontAlgn="b"/>
                      <a:r>
                        <a:rPr lang="es-ES" sz="1000" b="0" i="0" u="none" strike="noStrike">
                          <a:solidFill>
                            <a:schemeClr val="tx1"/>
                          </a:solidFill>
                          <a:effectLst/>
                          <a:latin typeface="Times New Roman" panose="02020603050405020304" pitchFamily="18" charset="0"/>
                        </a:rPr>
                        <a:t>5. ¿Qué tipo de ganado vacuno utiliza en la cría y reproducción de ganado bovino?</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00" b="0" i="0" u="none" strike="noStrike">
                          <a:solidFill>
                            <a:schemeClr val="tx1"/>
                          </a:solidFill>
                          <a:effectLst/>
                          <a:latin typeface="Times New Roman" panose="02020603050405020304" pitchFamily="18" charset="0"/>
                        </a:rPr>
                        <a:t>114,02</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00" b="0" i="0" u="none" strike="noStrike">
                          <a:solidFill>
                            <a:schemeClr val="tx1"/>
                          </a:solidFill>
                          <a:effectLst/>
                          <a:latin typeface="Times New Roman" panose="02020603050405020304" pitchFamily="18" charset="0"/>
                        </a:rPr>
                        <a:t>3125,148</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00" b="0" i="0" u="none" strike="noStrike">
                          <a:solidFill>
                            <a:schemeClr val="tx1"/>
                          </a:solidFill>
                          <a:effectLst/>
                          <a:latin typeface="Times New Roman" panose="02020603050405020304" pitchFamily="18" charset="0"/>
                        </a:rPr>
                        <a:t>0,658</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00" b="0" i="0" u="none" strike="noStrike">
                          <a:solidFill>
                            <a:schemeClr val="tx1"/>
                          </a:solidFill>
                          <a:effectLst/>
                          <a:latin typeface="Times New Roman" panose="02020603050405020304" pitchFamily="18" charset="0"/>
                        </a:rPr>
                        <a:t>0,968</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333375">
                <a:tc>
                  <a:txBody>
                    <a:bodyPr/>
                    <a:lstStyle/>
                    <a:p>
                      <a:pPr algn="l" fontAlgn="b"/>
                      <a:r>
                        <a:rPr lang="es-ES" sz="1000" b="0" i="0" u="none" strike="noStrike">
                          <a:solidFill>
                            <a:schemeClr val="tx1"/>
                          </a:solidFill>
                          <a:effectLst/>
                          <a:latin typeface="Times New Roman" panose="02020603050405020304" pitchFamily="18" charset="0"/>
                        </a:rPr>
                        <a:t>6. ¿Mencione que sistemas de crianza de ganado vacuno conoce?</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00" b="0" i="0" u="none" strike="noStrike">
                          <a:solidFill>
                            <a:schemeClr val="tx1"/>
                          </a:solidFill>
                          <a:effectLst/>
                          <a:latin typeface="Times New Roman" panose="02020603050405020304" pitchFamily="18" charset="0"/>
                        </a:rPr>
                        <a:t>113,75</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00" b="0" i="0" u="none" strike="noStrike">
                          <a:solidFill>
                            <a:schemeClr val="tx1"/>
                          </a:solidFill>
                          <a:effectLst/>
                          <a:latin typeface="Times New Roman" panose="02020603050405020304" pitchFamily="18" charset="0"/>
                        </a:rPr>
                        <a:t>3037,125</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00" b="0" i="0" u="none" strike="noStrike">
                          <a:solidFill>
                            <a:schemeClr val="tx1"/>
                          </a:solidFill>
                          <a:effectLst/>
                          <a:latin typeface="Times New Roman" panose="02020603050405020304" pitchFamily="18" charset="0"/>
                        </a:rPr>
                        <a:t>0,688</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00" b="0" i="0" u="none" strike="noStrike">
                          <a:solidFill>
                            <a:schemeClr val="tx1"/>
                          </a:solidFill>
                          <a:effectLst/>
                          <a:latin typeface="Times New Roman" panose="02020603050405020304" pitchFamily="18" charset="0"/>
                        </a:rPr>
                        <a:t>0,969</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333375">
                <a:tc>
                  <a:txBody>
                    <a:bodyPr/>
                    <a:lstStyle/>
                    <a:p>
                      <a:pPr algn="l" fontAlgn="b"/>
                      <a:r>
                        <a:rPr lang="es-ES" sz="1000" b="0" i="0" u="none" strike="noStrike">
                          <a:solidFill>
                            <a:schemeClr val="tx1"/>
                          </a:solidFill>
                          <a:effectLst/>
                          <a:latin typeface="Times New Roman" panose="02020603050405020304" pitchFamily="18" charset="0"/>
                        </a:rPr>
                        <a:t>7. ¿Qué tipo de ganado vacuno utiliza para la Producción de leche?</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00" b="0" i="0" u="none" strike="noStrike">
                          <a:solidFill>
                            <a:schemeClr val="tx1"/>
                          </a:solidFill>
                          <a:effectLst/>
                          <a:latin typeface="Times New Roman" panose="02020603050405020304" pitchFamily="18" charset="0"/>
                        </a:rPr>
                        <a:t>113,01</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00" b="0" i="0" u="none" strike="noStrike">
                          <a:solidFill>
                            <a:schemeClr val="tx1"/>
                          </a:solidFill>
                          <a:effectLst/>
                          <a:latin typeface="Times New Roman" panose="02020603050405020304" pitchFamily="18" charset="0"/>
                        </a:rPr>
                        <a:t>3112,258</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00" b="0" i="0" u="none" strike="noStrike">
                          <a:solidFill>
                            <a:schemeClr val="tx1"/>
                          </a:solidFill>
                          <a:effectLst/>
                          <a:latin typeface="Times New Roman" panose="02020603050405020304" pitchFamily="18" charset="0"/>
                        </a:rPr>
                        <a:t>0,985</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00" b="0" i="0" u="none" strike="noStrike">
                          <a:solidFill>
                            <a:schemeClr val="tx1"/>
                          </a:solidFill>
                          <a:effectLst/>
                          <a:latin typeface="Times New Roman" panose="02020603050405020304" pitchFamily="18" charset="0"/>
                        </a:rPr>
                        <a:t>0,970</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r h="190500">
                <a:tc>
                  <a:txBody>
                    <a:bodyPr/>
                    <a:lstStyle/>
                    <a:p>
                      <a:pPr algn="l" fontAlgn="b"/>
                      <a:r>
                        <a:rPr lang="es-ES" sz="1000" b="0" i="0" u="none" strike="noStrike">
                          <a:solidFill>
                            <a:schemeClr val="tx1"/>
                          </a:solidFill>
                          <a:effectLst/>
                          <a:latin typeface="Times New Roman" panose="02020603050405020304" pitchFamily="18" charset="0"/>
                        </a:rPr>
                        <a:t>8. ¿Señale dónde vende la producción de leche?</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00" b="0" i="0" u="none" strike="noStrike">
                          <a:solidFill>
                            <a:schemeClr val="tx1"/>
                          </a:solidFill>
                          <a:effectLst/>
                          <a:latin typeface="Times New Roman" panose="02020603050405020304" pitchFamily="18" charset="0"/>
                        </a:rPr>
                        <a:t>114,55</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00" b="0" i="0" u="none" strike="noStrike">
                          <a:solidFill>
                            <a:schemeClr val="tx1"/>
                          </a:solidFill>
                          <a:effectLst/>
                          <a:latin typeface="Times New Roman" panose="02020603050405020304" pitchFamily="18" charset="0"/>
                        </a:rPr>
                        <a:t>3254,250</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00" b="0" i="0" u="none" strike="noStrike">
                          <a:solidFill>
                            <a:schemeClr val="tx1"/>
                          </a:solidFill>
                          <a:effectLst/>
                          <a:latin typeface="Times New Roman" panose="02020603050405020304" pitchFamily="18" charset="0"/>
                        </a:rPr>
                        <a:t>0,948</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00" b="0" i="0" u="none" strike="noStrike">
                          <a:solidFill>
                            <a:schemeClr val="tx1"/>
                          </a:solidFill>
                          <a:effectLst/>
                          <a:latin typeface="Times New Roman" panose="02020603050405020304" pitchFamily="18" charset="0"/>
                        </a:rPr>
                        <a:t>0,966</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8"/>
                  </a:ext>
                </a:extLst>
              </a:tr>
              <a:tr h="333375">
                <a:tc>
                  <a:txBody>
                    <a:bodyPr/>
                    <a:lstStyle/>
                    <a:p>
                      <a:pPr algn="l" fontAlgn="b"/>
                      <a:r>
                        <a:rPr lang="es-ES" sz="1000" b="0" i="0" u="none" strike="noStrike">
                          <a:solidFill>
                            <a:schemeClr val="tx1"/>
                          </a:solidFill>
                          <a:effectLst/>
                          <a:latin typeface="Times New Roman" panose="02020603050405020304" pitchFamily="18" charset="0"/>
                        </a:rPr>
                        <a:t>9. ¿Conoce sobre la tabla oficial para el pago por litro leche al productor en finca?</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00" b="0" i="0" u="none" strike="noStrike">
                          <a:solidFill>
                            <a:schemeClr val="tx1"/>
                          </a:solidFill>
                          <a:effectLst/>
                          <a:latin typeface="Times New Roman" panose="02020603050405020304" pitchFamily="18" charset="0"/>
                        </a:rPr>
                        <a:t>115,36</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00" b="0" i="0" u="none" strike="noStrike">
                          <a:solidFill>
                            <a:schemeClr val="tx1"/>
                          </a:solidFill>
                          <a:effectLst/>
                          <a:latin typeface="Times New Roman" panose="02020603050405020304" pitchFamily="18" charset="0"/>
                        </a:rPr>
                        <a:t>3213,145</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00" b="0" i="0" u="none" strike="noStrike" dirty="0">
                          <a:solidFill>
                            <a:schemeClr val="tx1"/>
                          </a:solidFill>
                          <a:effectLst/>
                          <a:latin typeface="Times New Roman" panose="02020603050405020304" pitchFamily="18" charset="0"/>
                        </a:rPr>
                        <a:t>0,994</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00" b="0" i="0" u="none" strike="noStrike">
                          <a:solidFill>
                            <a:schemeClr val="tx1"/>
                          </a:solidFill>
                          <a:effectLst/>
                          <a:latin typeface="Times New Roman" panose="02020603050405020304" pitchFamily="18" charset="0"/>
                        </a:rPr>
                        <a:t>0,987</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9"/>
                  </a:ext>
                </a:extLst>
              </a:tr>
              <a:tr h="190500">
                <a:tc>
                  <a:txBody>
                    <a:bodyPr/>
                    <a:lstStyle/>
                    <a:p>
                      <a:pPr algn="l" fontAlgn="b"/>
                      <a:r>
                        <a:rPr lang="es-ES" sz="1000" b="0" i="0" u="none" strike="noStrike">
                          <a:solidFill>
                            <a:schemeClr val="tx1"/>
                          </a:solidFill>
                          <a:effectLst/>
                          <a:latin typeface="Times New Roman" panose="02020603050405020304" pitchFamily="18" charset="0"/>
                        </a:rPr>
                        <a:t>10. ¿Señale a qué precio le cancelan el litro de leche?</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00" b="0" i="0" u="none" strike="noStrike">
                          <a:solidFill>
                            <a:schemeClr val="tx1"/>
                          </a:solidFill>
                          <a:effectLst/>
                          <a:latin typeface="Times New Roman" panose="02020603050405020304" pitchFamily="18" charset="0"/>
                        </a:rPr>
                        <a:t>114,25</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00" b="0" i="0" u="none" strike="noStrike">
                          <a:solidFill>
                            <a:schemeClr val="tx1"/>
                          </a:solidFill>
                          <a:effectLst/>
                          <a:latin typeface="Times New Roman" panose="02020603050405020304" pitchFamily="18" charset="0"/>
                        </a:rPr>
                        <a:t>30028,158</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00" b="0" i="0" u="none" strike="noStrike" dirty="0">
                          <a:solidFill>
                            <a:schemeClr val="tx1"/>
                          </a:solidFill>
                          <a:effectLst/>
                          <a:latin typeface="Times New Roman" panose="02020603050405020304" pitchFamily="18" charset="0"/>
                        </a:rPr>
                        <a:t>0,908</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s-ES" sz="1000" b="0" i="0" u="none" strike="noStrike" dirty="0">
                          <a:solidFill>
                            <a:schemeClr val="tx1"/>
                          </a:solidFill>
                          <a:effectLst/>
                          <a:latin typeface="Times New Roman" panose="02020603050405020304" pitchFamily="18" charset="0"/>
                        </a:rPr>
                        <a:t>0,968</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0"/>
                  </a:ext>
                </a:extLst>
              </a:tr>
            </a:tbl>
          </a:graphicData>
        </a:graphic>
      </p:graphicFrame>
      <p:pic>
        <p:nvPicPr>
          <p:cNvPr id="2" name="Imagen 1">
            <a:extLst>
              <a:ext uri="{FF2B5EF4-FFF2-40B4-BE49-F238E27FC236}">
                <a16:creationId xmlns="" xmlns:a16="http://schemas.microsoft.com/office/drawing/2014/main" id="{CFA42776-9E1E-4C06-898C-7E7BEE197E1F}"/>
              </a:ext>
            </a:extLst>
          </p:cNvPr>
          <p:cNvPicPr>
            <a:picLocks noChangeAspect="1"/>
          </p:cNvPicPr>
          <p:nvPr/>
        </p:nvPicPr>
        <p:blipFill>
          <a:blip r:embed="rId3"/>
          <a:stretch>
            <a:fillRect/>
          </a:stretch>
        </p:blipFill>
        <p:spPr>
          <a:xfrm>
            <a:off x="8282003" y="3408027"/>
            <a:ext cx="3248669" cy="2436502"/>
          </a:xfrm>
          <a:prstGeom prst="rect">
            <a:avLst/>
          </a:prstGeom>
          <a:ln>
            <a:noFill/>
          </a:ln>
          <a:effectLst>
            <a:softEdge rad="112500"/>
          </a:effectLst>
        </p:spPr>
      </p:pic>
    </p:spTree>
    <p:extLst>
      <p:ext uri="{BB962C8B-B14F-4D97-AF65-F5344CB8AC3E}">
        <p14:creationId xmlns:p14="http://schemas.microsoft.com/office/powerpoint/2010/main" val="389045433"/>
      </p:ext>
    </p:extLst>
  </p:cSld>
  <p:clrMapOvr>
    <a:masterClrMapping/>
  </p:clrMapOvr>
  <p:transition spd="slow">
    <p:randomBar dir="ver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s://www.conversordeletras.com/generate/Channel/46/f7941d/none/An%25C3%25A1lisis%2BBivariado%2B/d443790544b36f3a0439920f1e5617c6.png"/>
          <p:cNvPicPr>
            <a:picLocks noChangeAspect="1" noChangeArrowheads="1"/>
          </p:cNvPicPr>
          <p:nvPr/>
        </p:nvPicPr>
        <p:blipFill rotWithShape="1">
          <a:blip r:embed="rId2">
            <a:extLst>
              <a:ext uri="{28A0092B-C50C-407E-A947-70E740481C1C}">
                <a14:useLocalDpi xmlns:a14="http://schemas.microsoft.com/office/drawing/2010/main" val="0"/>
              </a:ext>
            </a:extLst>
          </a:blip>
          <a:srcRect b="23448"/>
          <a:stretch/>
        </p:blipFill>
        <p:spPr bwMode="auto">
          <a:xfrm>
            <a:off x="0" y="34142"/>
            <a:ext cx="5688632" cy="72936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a 3"/>
          <p:cNvGraphicFramePr>
            <a:graphicFrameLocks noGrp="1"/>
          </p:cNvGraphicFramePr>
          <p:nvPr>
            <p:extLst>
              <p:ext uri="{D42A27DB-BD31-4B8C-83A1-F6EECF244321}">
                <p14:modId xmlns:p14="http://schemas.microsoft.com/office/powerpoint/2010/main" val="402625602"/>
              </p:ext>
            </p:extLst>
          </p:nvPr>
        </p:nvGraphicFramePr>
        <p:xfrm>
          <a:off x="-96688" y="1297955"/>
          <a:ext cx="7344815" cy="5547360"/>
        </p:xfrm>
        <a:graphic>
          <a:graphicData uri="http://schemas.openxmlformats.org/drawingml/2006/table">
            <a:tbl>
              <a:tblPr firstRow="1" firstCol="1" bandRow="1"/>
              <a:tblGrid>
                <a:gridCol w="927876">
                  <a:extLst>
                    <a:ext uri="{9D8B030D-6E8A-4147-A177-3AD203B41FA5}">
                      <a16:colId xmlns="" xmlns:a16="http://schemas.microsoft.com/office/drawing/2014/main" val="20000"/>
                    </a:ext>
                  </a:extLst>
                </a:gridCol>
                <a:gridCol w="1409763">
                  <a:extLst>
                    <a:ext uri="{9D8B030D-6E8A-4147-A177-3AD203B41FA5}">
                      <a16:colId xmlns="" xmlns:a16="http://schemas.microsoft.com/office/drawing/2014/main" val="20001"/>
                    </a:ext>
                  </a:extLst>
                </a:gridCol>
                <a:gridCol w="1409763">
                  <a:extLst>
                    <a:ext uri="{9D8B030D-6E8A-4147-A177-3AD203B41FA5}">
                      <a16:colId xmlns="" xmlns:a16="http://schemas.microsoft.com/office/drawing/2014/main" val="20002"/>
                    </a:ext>
                  </a:extLst>
                </a:gridCol>
                <a:gridCol w="624702">
                  <a:extLst>
                    <a:ext uri="{9D8B030D-6E8A-4147-A177-3AD203B41FA5}">
                      <a16:colId xmlns="" xmlns:a16="http://schemas.microsoft.com/office/drawing/2014/main" val="20003"/>
                    </a:ext>
                  </a:extLst>
                </a:gridCol>
                <a:gridCol w="801819">
                  <a:extLst>
                    <a:ext uri="{9D8B030D-6E8A-4147-A177-3AD203B41FA5}">
                      <a16:colId xmlns="" xmlns:a16="http://schemas.microsoft.com/office/drawing/2014/main" val="20004"/>
                    </a:ext>
                  </a:extLst>
                </a:gridCol>
                <a:gridCol w="801819">
                  <a:extLst>
                    <a:ext uri="{9D8B030D-6E8A-4147-A177-3AD203B41FA5}">
                      <a16:colId xmlns="" xmlns:a16="http://schemas.microsoft.com/office/drawing/2014/main" val="20005"/>
                    </a:ext>
                  </a:extLst>
                </a:gridCol>
                <a:gridCol w="704482">
                  <a:extLst>
                    <a:ext uri="{9D8B030D-6E8A-4147-A177-3AD203B41FA5}">
                      <a16:colId xmlns="" xmlns:a16="http://schemas.microsoft.com/office/drawing/2014/main" val="20006"/>
                    </a:ext>
                  </a:extLst>
                </a:gridCol>
                <a:gridCol w="664591">
                  <a:extLst>
                    <a:ext uri="{9D8B030D-6E8A-4147-A177-3AD203B41FA5}">
                      <a16:colId xmlns="" xmlns:a16="http://schemas.microsoft.com/office/drawing/2014/main" val="20007"/>
                    </a:ext>
                  </a:extLst>
                </a:gridCol>
              </a:tblGrid>
              <a:tr h="237720">
                <a:tc gridSpan="8">
                  <a:txBody>
                    <a:bodyPr/>
                    <a:lstStyle/>
                    <a:p>
                      <a:pPr indent="180340" algn="l">
                        <a:lnSpc>
                          <a:spcPct val="200000"/>
                        </a:lnSpc>
                        <a:spcAft>
                          <a:spcPts val="0"/>
                        </a:spcAft>
                      </a:pPr>
                      <a:r>
                        <a:rPr lang="es-ES" sz="1200" b="1" i="1" dirty="0">
                          <a:effectLst/>
                          <a:latin typeface="+mn-lt"/>
                          <a:ea typeface="Calibri" panose="020F0502020204030204" pitchFamily="34" charset="0"/>
                          <a:cs typeface="Times New Roman" panose="02020603050405020304" pitchFamily="18" charset="0"/>
                        </a:rPr>
                        <a:t>¿Considera que gestión financiera de la actividad ganadera, le ha permitido incrementar su nivel de ingresos?</a:t>
                      </a:r>
                      <a:endParaRPr lang="es-ES" sz="1200" dirty="0">
                        <a:effectLst/>
                        <a:latin typeface="+mn-lt"/>
                        <a:ea typeface="Calibri" panose="020F0502020204030204" pitchFamily="34" charset="0"/>
                        <a:cs typeface="Times New Roman" panose="02020603050405020304" pitchFamily="18" charset="0"/>
                      </a:endParaRPr>
                    </a:p>
                  </a:txBody>
                  <a:tcPr marL="30595" marR="3059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 xmlns:a16="http://schemas.microsoft.com/office/drawing/2014/main" val="10000"/>
                  </a:ext>
                </a:extLst>
              </a:tr>
              <a:tr h="518147">
                <a:tc rowSpan="14">
                  <a:txBody>
                    <a:bodyPr/>
                    <a:lstStyle/>
                    <a:p>
                      <a:pPr marL="71755" marR="71755" indent="180340" algn="l">
                        <a:lnSpc>
                          <a:spcPct val="200000"/>
                        </a:lnSpc>
                        <a:spcAft>
                          <a:spcPts val="0"/>
                        </a:spcAft>
                      </a:pPr>
                      <a:r>
                        <a:rPr lang="es-ES" sz="1200" b="1" dirty="0">
                          <a:solidFill>
                            <a:srgbClr val="000000"/>
                          </a:solidFill>
                          <a:effectLst/>
                          <a:latin typeface="+mn-lt"/>
                          <a:ea typeface="Times New Roman" panose="02020603050405020304" pitchFamily="18" charset="0"/>
                          <a:cs typeface="Times New Roman" panose="02020603050405020304" pitchFamily="18" charset="0"/>
                        </a:rPr>
                        <a:t>¿Ha recibido información sobre gestión financiera?</a:t>
                      </a:r>
                      <a:endParaRPr lang="es-ES" sz="1200" dirty="0">
                        <a:effectLst/>
                        <a:latin typeface="+mn-lt"/>
                        <a:ea typeface="Calibri" panose="020F0502020204030204" pitchFamily="34" charset="0"/>
                        <a:cs typeface="Times New Roman" panose="02020603050405020304" pitchFamily="18" charset="0"/>
                      </a:endParaRPr>
                    </a:p>
                  </a:txBody>
                  <a:tcPr marL="30595" marR="30595" marT="0" marB="0" vert="vert27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endParaRPr lang="es-ES" sz="1000" dirty="0">
                        <a:effectLst/>
                        <a:latin typeface="+mn-lt"/>
                      </a:endParaRPr>
                    </a:p>
                  </a:txBody>
                  <a:tcPr marL="30595" marR="3059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s-ES" sz="1000">
                        <a:effectLst/>
                        <a:latin typeface="+mn-lt"/>
                      </a:endParaRPr>
                    </a:p>
                  </a:txBody>
                  <a:tcPr marL="30595" marR="3059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l">
                        <a:lnSpc>
                          <a:spcPct val="200000"/>
                        </a:lnSpc>
                        <a:spcAft>
                          <a:spcPts val="0"/>
                        </a:spcAft>
                      </a:pPr>
                      <a:r>
                        <a:rPr lang="es-ES" sz="1000" b="1" dirty="0">
                          <a:solidFill>
                            <a:srgbClr val="000000"/>
                          </a:solidFill>
                          <a:effectLst/>
                          <a:latin typeface="+mn-lt"/>
                          <a:ea typeface="Times New Roman" panose="02020603050405020304" pitchFamily="18" charset="0"/>
                          <a:cs typeface="Times New Roman" panose="02020603050405020304" pitchFamily="18" charset="0"/>
                        </a:rPr>
                        <a:t>Nunca</a:t>
                      </a:r>
                      <a:endParaRPr lang="es-ES" sz="1000" b="1" dirty="0">
                        <a:effectLst/>
                        <a:latin typeface="+mn-lt"/>
                        <a:ea typeface="Calibri" panose="020F0502020204030204" pitchFamily="34" charset="0"/>
                        <a:cs typeface="Times New Roman" panose="02020603050405020304" pitchFamily="18" charset="0"/>
                      </a:endParaRPr>
                    </a:p>
                  </a:txBody>
                  <a:tcPr marL="30595" marR="3059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l">
                        <a:lnSpc>
                          <a:spcPct val="200000"/>
                        </a:lnSpc>
                        <a:spcAft>
                          <a:spcPts val="0"/>
                        </a:spcAft>
                      </a:pPr>
                      <a:r>
                        <a:rPr lang="es-ES" sz="1000" b="1">
                          <a:solidFill>
                            <a:srgbClr val="000000"/>
                          </a:solidFill>
                          <a:effectLst/>
                          <a:latin typeface="+mn-lt"/>
                          <a:ea typeface="Times New Roman" panose="02020603050405020304" pitchFamily="18" charset="0"/>
                          <a:cs typeface="Times New Roman" panose="02020603050405020304" pitchFamily="18" charset="0"/>
                        </a:rPr>
                        <a:t>Rara vez</a:t>
                      </a:r>
                      <a:endParaRPr lang="es-ES" sz="1000" b="1">
                        <a:effectLst/>
                        <a:latin typeface="+mn-lt"/>
                        <a:ea typeface="Calibri" panose="020F0502020204030204" pitchFamily="34" charset="0"/>
                        <a:cs typeface="Times New Roman" panose="02020603050405020304" pitchFamily="18" charset="0"/>
                      </a:endParaRPr>
                    </a:p>
                  </a:txBody>
                  <a:tcPr marL="30595" marR="3059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l">
                        <a:lnSpc>
                          <a:spcPct val="200000"/>
                        </a:lnSpc>
                        <a:spcAft>
                          <a:spcPts val="0"/>
                        </a:spcAft>
                      </a:pPr>
                      <a:r>
                        <a:rPr lang="es-ES" sz="1000" b="1">
                          <a:solidFill>
                            <a:srgbClr val="000000"/>
                          </a:solidFill>
                          <a:effectLst/>
                          <a:latin typeface="+mn-lt"/>
                          <a:ea typeface="Times New Roman" panose="02020603050405020304" pitchFamily="18" charset="0"/>
                          <a:cs typeface="Times New Roman" panose="02020603050405020304" pitchFamily="18" charset="0"/>
                        </a:rPr>
                        <a:t>Casi siempre</a:t>
                      </a:r>
                      <a:endParaRPr lang="es-ES" sz="1000" b="1">
                        <a:effectLst/>
                        <a:latin typeface="+mn-lt"/>
                        <a:ea typeface="Calibri" panose="020F0502020204030204" pitchFamily="34" charset="0"/>
                        <a:cs typeface="Times New Roman" panose="02020603050405020304" pitchFamily="18" charset="0"/>
                      </a:endParaRPr>
                    </a:p>
                  </a:txBody>
                  <a:tcPr marL="30595" marR="3059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l">
                        <a:lnSpc>
                          <a:spcPct val="200000"/>
                        </a:lnSpc>
                        <a:spcAft>
                          <a:spcPts val="0"/>
                        </a:spcAft>
                      </a:pPr>
                      <a:r>
                        <a:rPr lang="es-ES" sz="1000" b="1">
                          <a:solidFill>
                            <a:srgbClr val="000000"/>
                          </a:solidFill>
                          <a:effectLst/>
                          <a:latin typeface="+mn-lt"/>
                          <a:ea typeface="Times New Roman" panose="02020603050405020304" pitchFamily="18" charset="0"/>
                          <a:cs typeface="Times New Roman" panose="02020603050405020304" pitchFamily="18" charset="0"/>
                        </a:rPr>
                        <a:t>Siempre</a:t>
                      </a:r>
                      <a:endParaRPr lang="es-ES" sz="1000" b="1">
                        <a:effectLst/>
                        <a:latin typeface="+mn-lt"/>
                        <a:ea typeface="Calibri" panose="020F0502020204030204" pitchFamily="34" charset="0"/>
                        <a:cs typeface="Times New Roman" panose="02020603050405020304" pitchFamily="18" charset="0"/>
                      </a:endParaRPr>
                    </a:p>
                  </a:txBody>
                  <a:tcPr marL="30595" marR="3059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l">
                        <a:lnSpc>
                          <a:spcPct val="200000"/>
                        </a:lnSpc>
                        <a:spcAft>
                          <a:spcPts val="0"/>
                        </a:spcAft>
                      </a:pPr>
                      <a:r>
                        <a:rPr lang="es-ES" sz="1000" b="1" dirty="0">
                          <a:solidFill>
                            <a:srgbClr val="000000"/>
                          </a:solidFill>
                          <a:effectLst/>
                          <a:latin typeface="+mn-lt"/>
                          <a:ea typeface="Times New Roman" panose="02020603050405020304" pitchFamily="18" charset="0"/>
                          <a:cs typeface="Times New Roman" panose="02020603050405020304" pitchFamily="18" charset="0"/>
                        </a:rPr>
                        <a:t>Total</a:t>
                      </a:r>
                      <a:endParaRPr lang="es-ES" sz="1000" b="1" dirty="0">
                        <a:effectLst/>
                        <a:latin typeface="+mn-lt"/>
                        <a:ea typeface="Calibri" panose="020F0502020204030204" pitchFamily="34" charset="0"/>
                        <a:cs typeface="Times New Roman" panose="02020603050405020304" pitchFamily="18" charset="0"/>
                      </a:endParaRPr>
                    </a:p>
                  </a:txBody>
                  <a:tcPr marL="30595" marR="3059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237720">
                <a:tc vMerge="1">
                  <a:txBody>
                    <a:bodyPr/>
                    <a:lstStyle/>
                    <a:p>
                      <a:endParaRPr lang="es-ES"/>
                    </a:p>
                  </a:txBody>
                  <a:tcPr/>
                </a:tc>
                <a:tc>
                  <a:txBody>
                    <a:bodyPr/>
                    <a:lstStyle/>
                    <a:p>
                      <a:pPr indent="180340" algn="l">
                        <a:lnSpc>
                          <a:spcPct val="200000"/>
                        </a:lnSpc>
                        <a:spcAft>
                          <a:spcPts val="0"/>
                        </a:spcAft>
                      </a:pPr>
                      <a:r>
                        <a:rPr lang="es-ES" sz="1000" b="1">
                          <a:solidFill>
                            <a:srgbClr val="000000"/>
                          </a:solidFill>
                          <a:effectLst/>
                          <a:latin typeface="+mn-lt"/>
                          <a:ea typeface="Times New Roman" panose="02020603050405020304" pitchFamily="18" charset="0"/>
                          <a:cs typeface="Times New Roman" panose="02020603050405020304" pitchFamily="18" charset="0"/>
                        </a:rPr>
                        <a:t>Nunca</a:t>
                      </a:r>
                      <a:endParaRPr lang="es-ES" sz="1000">
                        <a:effectLst/>
                        <a:latin typeface="+mn-lt"/>
                        <a:ea typeface="Calibri" panose="020F0502020204030204" pitchFamily="34" charset="0"/>
                        <a:cs typeface="Times New Roman" panose="02020603050405020304" pitchFamily="18" charset="0"/>
                      </a:endParaRPr>
                    </a:p>
                  </a:txBody>
                  <a:tcPr marL="30595" marR="30595"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l">
                        <a:lnSpc>
                          <a:spcPct val="200000"/>
                        </a:lnSpc>
                        <a:spcAft>
                          <a:spcPts val="0"/>
                        </a:spcAft>
                      </a:pPr>
                      <a:r>
                        <a:rPr lang="es-ES" sz="1000">
                          <a:solidFill>
                            <a:srgbClr val="000000"/>
                          </a:solidFill>
                          <a:effectLst/>
                          <a:latin typeface="+mn-lt"/>
                          <a:ea typeface="Times New Roman" panose="02020603050405020304" pitchFamily="18" charset="0"/>
                          <a:cs typeface="Times New Roman" panose="02020603050405020304" pitchFamily="18" charset="0"/>
                        </a:rPr>
                        <a:t>Recuento</a:t>
                      </a:r>
                      <a:endParaRPr lang="es-ES" sz="1000">
                        <a:effectLst/>
                        <a:latin typeface="+mn-lt"/>
                        <a:ea typeface="Calibri" panose="020F0502020204030204" pitchFamily="34" charset="0"/>
                        <a:cs typeface="Times New Roman" panose="02020603050405020304" pitchFamily="18" charset="0"/>
                      </a:endParaRPr>
                    </a:p>
                  </a:txBody>
                  <a:tcPr marL="30595" marR="30595"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r">
                        <a:lnSpc>
                          <a:spcPct val="200000"/>
                        </a:lnSpc>
                        <a:spcAft>
                          <a:spcPts val="0"/>
                        </a:spcAft>
                      </a:pPr>
                      <a:r>
                        <a:rPr lang="es-ES" sz="1000">
                          <a:solidFill>
                            <a:srgbClr val="000000"/>
                          </a:solidFill>
                          <a:effectLst/>
                          <a:latin typeface="+mn-lt"/>
                          <a:ea typeface="Times New Roman" panose="02020603050405020304" pitchFamily="18" charset="0"/>
                          <a:cs typeface="Times New Roman" panose="02020603050405020304" pitchFamily="18" charset="0"/>
                        </a:rPr>
                        <a:t>10</a:t>
                      </a:r>
                      <a:endParaRPr lang="es-ES" sz="1000">
                        <a:effectLst/>
                        <a:latin typeface="+mn-lt"/>
                        <a:ea typeface="Calibri" panose="020F0502020204030204" pitchFamily="34" charset="0"/>
                        <a:cs typeface="Times New Roman" panose="02020603050405020304" pitchFamily="18" charset="0"/>
                      </a:endParaRPr>
                    </a:p>
                  </a:txBody>
                  <a:tcPr marL="30595" marR="30595"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r">
                        <a:lnSpc>
                          <a:spcPct val="200000"/>
                        </a:lnSpc>
                        <a:spcAft>
                          <a:spcPts val="0"/>
                        </a:spcAft>
                      </a:pPr>
                      <a:r>
                        <a:rPr lang="es-ES" sz="1000">
                          <a:solidFill>
                            <a:srgbClr val="000000"/>
                          </a:solidFill>
                          <a:effectLst/>
                          <a:latin typeface="+mn-lt"/>
                          <a:ea typeface="Times New Roman" panose="02020603050405020304" pitchFamily="18" charset="0"/>
                          <a:cs typeface="Times New Roman" panose="02020603050405020304" pitchFamily="18" charset="0"/>
                        </a:rPr>
                        <a:t>20</a:t>
                      </a:r>
                      <a:endParaRPr lang="es-ES" sz="1000">
                        <a:effectLst/>
                        <a:latin typeface="+mn-lt"/>
                        <a:ea typeface="Calibri" panose="020F0502020204030204" pitchFamily="34" charset="0"/>
                        <a:cs typeface="Times New Roman" panose="02020603050405020304" pitchFamily="18" charset="0"/>
                      </a:endParaRPr>
                    </a:p>
                  </a:txBody>
                  <a:tcPr marL="30595" marR="30595"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r">
                        <a:lnSpc>
                          <a:spcPct val="200000"/>
                        </a:lnSpc>
                        <a:spcAft>
                          <a:spcPts val="0"/>
                        </a:spcAft>
                      </a:pPr>
                      <a:r>
                        <a:rPr lang="es-ES" sz="1000">
                          <a:solidFill>
                            <a:srgbClr val="000000"/>
                          </a:solidFill>
                          <a:effectLst/>
                          <a:latin typeface="+mn-lt"/>
                          <a:ea typeface="Times New Roman" panose="02020603050405020304" pitchFamily="18" charset="0"/>
                          <a:cs typeface="Times New Roman" panose="02020603050405020304" pitchFamily="18" charset="0"/>
                        </a:rPr>
                        <a:t>121</a:t>
                      </a:r>
                      <a:endParaRPr lang="es-ES" sz="1000">
                        <a:effectLst/>
                        <a:latin typeface="+mn-lt"/>
                        <a:ea typeface="Calibri" panose="020F0502020204030204" pitchFamily="34" charset="0"/>
                        <a:cs typeface="Times New Roman" panose="02020603050405020304" pitchFamily="18" charset="0"/>
                      </a:endParaRPr>
                    </a:p>
                  </a:txBody>
                  <a:tcPr marL="30595" marR="30595"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r">
                        <a:lnSpc>
                          <a:spcPct val="200000"/>
                        </a:lnSpc>
                        <a:spcAft>
                          <a:spcPts val="0"/>
                        </a:spcAft>
                      </a:pPr>
                      <a:r>
                        <a:rPr lang="es-ES" sz="1000">
                          <a:solidFill>
                            <a:srgbClr val="000000"/>
                          </a:solidFill>
                          <a:effectLst/>
                          <a:latin typeface="+mn-lt"/>
                          <a:ea typeface="Times New Roman" panose="02020603050405020304" pitchFamily="18" charset="0"/>
                          <a:cs typeface="Times New Roman" panose="02020603050405020304" pitchFamily="18" charset="0"/>
                        </a:rPr>
                        <a:t>147</a:t>
                      </a:r>
                      <a:endParaRPr lang="es-ES" sz="1000">
                        <a:effectLst/>
                        <a:latin typeface="+mn-lt"/>
                        <a:ea typeface="Calibri" panose="020F0502020204030204" pitchFamily="34" charset="0"/>
                        <a:cs typeface="Times New Roman" panose="02020603050405020304" pitchFamily="18" charset="0"/>
                      </a:endParaRPr>
                    </a:p>
                  </a:txBody>
                  <a:tcPr marL="30595" marR="30595"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r">
                        <a:lnSpc>
                          <a:spcPct val="200000"/>
                        </a:lnSpc>
                        <a:spcAft>
                          <a:spcPts val="0"/>
                        </a:spcAft>
                      </a:pPr>
                      <a:r>
                        <a:rPr lang="es-ES" sz="1000">
                          <a:solidFill>
                            <a:srgbClr val="000000"/>
                          </a:solidFill>
                          <a:effectLst/>
                          <a:latin typeface="+mn-lt"/>
                          <a:ea typeface="Times New Roman" panose="02020603050405020304" pitchFamily="18" charset="0"/>
                          <a:cs typeface="Times New Roman" panose="02020603050405020304" pitchFamily="18" charset="0"/>
                        </a:rPr>
                        <a:t>298</a:t>
                      </a:r>
                      <a:endParaRPr lang="es-ES" sz="1000">
                        <a:effectLst/>
                        <a:latin typeface="+mn-lt"/>
                        <a:ea typeface="Calibri" panose="020F0502020204030204" pitchFamily="34" charset="0"/>
                        <a:cs typeface="Times New Roman" panose="02020603050405020304" pitchFamily="18" charset="0"/>
                      </a:endParaRPr>
                    </a:p>
                  </a:txBody>
                  <a:tcPr marL="30595" marR="30595"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 xmlns:a16="http://schemas.microsoft.com/office/drawing/2014/main" val="10002"/>
                  </a:ext>
                </a:extLst>
              </a:tr>
              <a:tr h="237720">
                <a:tc vMerge="1">
                  <a:txBody>
                    <a:bodyPr/>
                    <a:lstStyle/>
                    <a:p>
                      <a:endParaRPr lang="es-ES"/>
                    </a:p>
                  </a:txBody>
                  <a:tcPr/>
                </a:tc>
                <a:tc>
                  <a:txBody>
                    <a:bodyPr/>
                    <a:lstStyle/>
                    <a:p>
                      <a:pPr algn="ctr"/>
                      <a:endParaRPr lang="es-ES" sz="1000">
                        <a:effectLst/>
                        <a:latin typeface="+mn-lt"/>
                      </a:endParaRPr>
                    </a:p>
                  </a:txBody>
                  <a:tcPr marL="30595" marR="30595" marT="0" marB="0" anchor="ctr">
                    <a:lnL>
                      <a:noFill/>
                    </a:lnL>
                    <a:lnR>
                      <a:noFill/>
                    </a:lnR>
                    <a:lnT>
                      <a:noFill/>
                    </a:lnT>
                    <a:lnB>
                      <a:noFill/>
                    </a:lnB>
                  </a:tcPr>
                </a:tc>
                <a:tc>
                  <a:txBody>
                    <a:bodyPr/>
                    <a:lstStyle/>
                    <a:p>
                      <a:pPr indent="180340" algn="l">
                        <a:lnSpc>
                          <a:spcPct val="200000"/>
                        </a:lnSpc>
                        <a:spcAft>
                          <a:spcPts val="0"/>
                        </a:spcAft>
                      </a:pPr>
                      <a:r>
                        <a:rPr lang="es-ES" sz="1000" dirty="0">
                          <a:solidFill>
                            <a:srgbClr val="000000"/>
                          </a:solidFill>
                          <a:effectLst/>
                          <a:latin typeface="+mn-lt"/>
                          <a:ea typeface="Times New Roman" panose="02020603050405020304" pitchFamily="18" charset="0"/>
                          <a:cs typeface="Times New Roman" panose="02020603050405020304" pitchFamily="18" charset="0"/>
                        </a:rPr>
                        <a:t>Recuento esperado</a:t>
                      </a:r>
                      <a:endParaRPr lang="es-ES" sz="1000" dirty="0">
                        <a:effectLst/>
                        <a:latin typeface="+mn-lt"/>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mn-lt"/>
                          <a:ea typeface="Times New Roman" panose="02020603050405020304" pitchFamily="18" charset="0"/>
                          <a:cs typeface="Times New Roman" panose="02020603050405020304" pitchFamily="18" charset="0"/>
                        </a:rPr>
                        <a:t>46,6</a:t>
                      </a:r>
                      <a:endParaRPr lang="es-ES" sz="1000">
                        <a:effectLst/>
                        <a:latin typeface="+mn-lt"/>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mn-lt"/>
                          <a:ea typeface="Times New Roman" panose="02020603050405020304" pitchFamily="18" charset="0"/>
                          <a:cs typeface="Times New Roman" panose="02020603050405020304" pitchFamily="18" charset="0"/>
                        </a:rPr>
                        <a:t>56,3</a:t>
                      </a:r>
                      <a:endParaRPr lang="es-ES" sz="1000">
                        <a:effectLst/>
                        <a:latin typeface="+mn-lt"/>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mn-lt"/>
                          <a:ea typeface="Times New Roman" panose="02020603050405020304" pitchFamily="18" charset="0"/>
                          <a:cs typeface="Times New Roman" panose="02020603050405020304" pitchFamily="18" charset="0"/>
                        </a:rPr>
                        <a:t>96,4</a:t>
                      </a:r>
                      <a:endParaRPr lang="es-ES" sz="1000">
                        <a:effectLst/>
                        <a:latin typeface="+mn-lt"/>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mn-lt"/>
                          <a:ea typeface="Times New Roman" panose="02020603050405020304" pitchFamily="18" charset="0"/>
                          <a:cs typeface="Times New Roman" panose="02020603050405020304" pitchFamily="18" charset="0"/>
                        </a:rPr>
                        <a:t>98,7</a:t>
                      </a:r>
                      <a:endParaRPr lang="es-ES" sz="1000">
                        <a:effectLst/>
                        <a:latin typeface="+mn-lt"/>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mn-lt"/>
                          <a:ea typeface="Times New Roman" panose="02020603050405020304" pitchFamily="18" charset="0"/>
                          <a:cs typeface="Times New Roman" panose="02020603050405020304" pitchFamily="18" charset="0"/>
                        </a:rPr>
                        <a:t>298,0</a:t>
                      </a:r>
                      <a:endParaRPr lang="es-ES" sz="1000">
                        <a:effectLst/>
                        <a:latin typeface="+mn-lt"/>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extLst>
                  <a:ext uri="{0D108BD9-81ED-4DB2-BD59-A6C34878D82A}">
                    <a16:rowId xmlns="" xmlns:a16="http://schemas.microsoft.com/office/drawing/2014/main" val="10003"/>
                  </a:ext>
                </a:extLst>
              </a:tr>
              <a:tr h="237720">
                <a:tc vMerge="1">
                  <a:txBody>
                    <a:bodyPr/>
                    <a:lstStyle/>
                    <a:p>
                      <a:endParaRPr lang="es-ES"/>
                    </a:p>
                  </a:txBody>
                  <a:tcPr/>
                </a:tc>
                <a:tc>
                  <a:txBody>
                    <a:bodyPr/>
                    <a:lstStyle/>
                    <a:p>
                      <a:pPr algn="ctr"/>
                      <a:endParaRPr lang="es-ES" sz="1000">
                        <a:effectLst/>
                        <a:latin typeface="+mn-lt"/>
                      </a:endParaRPr>
                    </a:p>
                  </a:txBody>
                  <a:tcPr marL="30595" marR="30595" marT="0" marB="0" anchor="ctr">
                    <a:lnL>
                      <a:noFill/>
                    </a:lnL>
                    <a:lnR>
                      <a:noFill/>
                    </a:lnR>
                    <a:lnT>
                      <a:noFill/>
                    </a:lnT>
                    <a:lnB>
                      <a:noFill/>
                    </a:lnB>
                  </a:tcPr>
                </a:tc>
                <a:tc>
                  <a:txBody>
                    <a:bodyPr/>
                    <a:lstStyle/>
                    <a:p>
                      <a:pPr indent="180340" algn="l">
                        <a:lnSpc>
                          <a:spcPct val="200000"/>
                        </a:lnSpc>
                        <a:spcAft>
                          <a:spcPts val="0"/>
                        </a:spcAft>
                      </a:pPr>
                      <a:r>
                        <a:rPr lang="es-ES" sz="1000" dirty="0">
                          <a:solidFill>
                            <a:srgbClr val="000000"/>
                          </a:solidFill>
                          <a:effectLst/>
                          <a:latin typeface="+mn-lt"/>
                          <a:ea typeface="Times New Roman" panose="02020603050405020304" pitchFamily="18" charset="0"/>
                          <a:cs typeface="Times New Roman" panose="02020603050405020304" pitchFamily="18" charset="0"/>
                        </a:rPr>
                        <a:t>% del total</a:t>
                      </a:r>
                      <a:endParaRPr lang="es-ES" sz="1000" dirty="0">
                        <a:effectLst/>
                        <a:latin typeface="+mn-lt"/>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mn-lt"/>
                          <a:ea typeface="Times New Roman" panose="02020603050405020304" pitchFamily="18" charset="0"/>
                          <a:cs typeface="Times New Roman" panose="02020603050405020304" pitchFamily="18" charset="0"/>
                        </a:rPr>
                        <a:t>10,0%</a:t>
                      </a:r>
                      <a:endParaRPr lang="es-ES" sz="1000">
                        <a:effectLst/>
                        <a:latin typeface="+mn-lt"/>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mn-lt"/>
                          <a:ea typeface="Times New Roman" panose="02020603050405020304" pitchFamily="18" charset="0"/>
                          <a:cs typeface="Times New Roman" panose="02020603050405020304" pitchFamily="18" charset="0"/>
                        </a:rPr>
                        <a:t>11,2%</a:t>
                      </a:r>
                      <a:endParaRPr lang="es-ES" sz="1000">
                        <a:effectLst/>
                        <a:latin typeface="+mn-lt"/>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mn-lt"/>
                          <a:ea typeface="Times New Roman" panose="02020603050405020304" pitchFamily="18" charset="0"/>
                          <a:cs typeface="Times New Roman" panose="02020603050405020304" pitchFamily="18" charset="0"/>
                        </a:rPr>
                        <a:t>22,3%</a:t>
                      </a:r>
                      <a:endParaRPr lang="es-ES" sz="1000">
                        <a:effectLst/>
                        <a:latin typeface="+mn-lt"/>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mn-lt"/>
                          <a:ea typeface="Times New Roman" panose="02020603050405020304" pitchFamily="18" charset="0"/>
                          <a:cs typeface="Times New Roman" panose="02020603050405020304" pitchFamily="18" charset="0"/>
                        </a:rPr>
                        <a:t>37,9%</a:t>
                      </a:r>
                      <a:endParaRPr lang="es-ES" sz="1000">
                        <a:effectLst/>
                        <a:latin typeface="+mn-lt"/>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mn-lt"/>
                          <a:ea typeface="Times New Roman" panose="02020603050405020304" pitchFamily="18" charset="0"/>
                          <a:cs typeface="Times New Roman" panose="02020603050405020304" pitchFamily="18" charset="0"/>
                        </a:rPr>
                        <a:t>81,42%</a:t>
                      </a:r>
                      <a:endParaRPr lang="es-ES" sz="1000">
                        <a:effectLst/>
                        <a:latin typeface="+mn-lt"/>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extLst>
                  <a:ext uri="{0D108BD9-81ED-4DB2-BD59-A6C34878D82A}">
                    <a16:rowId xmlns="" xmlns:a16="http://schemas.microsoft.com/office/drawing/2014/main" val="10004"/>
                  </a:ext>
                </a:extLst>
              </a:tr>
              <a:tr h="237720">
                <a:tc vMerge="1">
                  <a:txBody>
                    <a:bodyPr/>
                    <a:lstStyle/>
                    <a:p>
                      <a:endParaRPr lang="es-ES"/>
                    </a:p>
                  </a:txBody>
                  <a:tcPr/>
                </a:tc>
                <a:tc>
                  <a:txBody>
                    <a:bodyPr/>
                    <a:lstStyle/>
                    <a:p>
                      <a:pPr indent="180340" algn="l">
                        <a:lnSpc>
                          <a:spcPct val="200000"/>
                        </a:lnSpc>
                        <a:spcAft>
                          <a:spcPts val="0"/>
                        </a:spcAft>
                      </a:pPr>
                      <a:r>
                        <a:rPr lang="es-ES" sz="1000" b="1">
                          <a:solidFill>
                            <a:srgbClr val="000000"/>
                          </a:solidFill>
                          <a:effectLst/>
                          <a:latin typeface="+mn-lt"/>
                          <a:ea typeface="Times New Roman" panose="02020603050405020304" pitchFamily="18" charset="0"/>
                          <a:cs typeface="Times New Roman" panose="02020603050405020304" pitchFamily="18" charset="0"/>
                        </a:rPr>
                        <a:t>Rara vez</a:t>
                      </a:r>
                      <a:endParaRPr lang="es-ES" sz="1000">
                        <a:effectLst/>
                        <a:latin typeface="+mn-lt"/>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l">
                        <a:lnSpc>
                          <a:spcPct val="200000"/>
                        </a:lnSpc>
                        <a:spcAft>
                          <a:spcPts val="0"/>
                        </a:spcAft>
                      </a:pPr>
                      <a:r>
                        <a:rPr lang="es-ES" sz="1000">
                          <a:solidFill>
                            <a:srgbClr val="000000"/>
                          </a:solidFill>
                          <a:effectLst/>
                          <a:latin typeface="+mn-lt"/>
                          <a:ea typeface="Times New Roman" panose="02020603050405020304" pitchFamily="18" charset="0"/>
                          <a:cs typeface="Times New Roman" panose="02020603050405020304" pitchFamily="18" charset="0"/>
                        </a:rPr>
                        <a:t>Recuento</a:t>
                      </a:r>
                      <a:endParaRPr lang="es-ES" sz="1000">
                        <a:effectLst/>
                        <a:latin typeface="+mn-lt"/>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dirty="0">
                          <a:solidFill>
                            <a:srgbClr val="000000"/>
                          </a:solidFill>
                          <a:effectLst/>
                          <a:latin typeface="+mn-lt"/>
                          <a:ea typeface="Times New Roman" panose="02020603050405020304" pitchFamily="18" charset="0"/>
                          <a:cs typeface="Times New Roman" panose="02020603050405020304" pitchFamily="18" charset="0"/>
                        </a:rPr>
                        <a:t>5</a:t>
                      </a:r>
                      <a:endParaRPr lang="es-ES" sz="1000" dirty="0">
                        <a:effectLst/>
                        <a:latin typeface="+mn-lt"/>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mn-lt"/>
                          <a:ea typeface="Times New Roman" panose="02020603050405020304" pitchFamily="18" charset="0"/>
                          <a:cs typeface="Times New Roman" panose="02020603050405020304" pitchFamily="18" charset="0"/>
                        </a:rPr>
                        <a:t>7</a:t>
                      </a:r>
                      <a:endParaRPr lang="es-ES" sz="1000">
                        <a:effectLst/>
                        <a:latin typeface="+mn-lt"/>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mn-lt"/>
                          <a:ea typeface="Times New Roman" panose="02020603050405020304" pitchFamily="18" charset="0"/>
                          <a:cs typeface="Times New Roman" panose="02020603050405020304" pitchFamily="18" charset="0"/>
                        </a:rPr>
                        <a:t>11</a:t>
                      </a:r>
                      <a:endParaRPr lang="es-ES" sz="1000">
                        <a:effectLst/>
                        <a:latin typeface="+mn-lt"/>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mn-lt"/>
                          <a:ea typeface="Times New Roman" panose="02020603050405020304" pitchFamily="18" charset="0"/>
                          <a:cs typeface="Times New Roman" panose="02020603050405020304" pitchFamily="18" charset="0"/>
                        </a:rPr>
                        <a:t>32</a:t>
                      </a:r>
                      <a:endParaRPr lang="es-ES" sz="1000">
                        <a:effectLst/>
                        <a:latin typeface="+mn-lt"/>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mn-lt"/>
                          <a:ea typeface="Times New Roman" panose="02020603050405020304" pitchFamily="18" charset="0"/>
                          <a:cs typeface="Times New Roman" panose="02020603050405020304" pitchFamily="18" charset="0"/>
                        </a:rPr>
                        <a:t>55</a:t>
                      </a:r>
                      <a:endParaRPr lang="es-ES" sz="1000">
                        <a:effectLst/>
                        <a:latin typeface="+mn-lt"/>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extLst>
                  <a:ext uri="{0D108BD9-81ED-4DB2-BD59-A6C34878D82A}">
                    <a16:rowId xmlns="" xmlns:a16="http://schemas.microsoft.com/office/drawing/2014/main" val="10005"/>
                  </a:ext>
                </a:extLst>
              </a:tr>
              <a:tr h="237720">
                <a:tc vMerge="1">
                  <a:txBody>
                    <a:bodyPr/>
                    <a:lstStyle/>
                    <a:p>
                      <a:endParaRPr lang="es-ES"/>
                    </a:p>
                  </a:txBody>
                  <a:tcPr/>
                </a:tc>
                <a:tc>
                  <a:txBody>
                    <a:bodyPr/>
                    <a:lstStyle/>
                    <a:p>
                      <a:pPr algn="ctr"/>
                      <a:endParaRPr lang="es-ES" sz="1000">
                        <a:effectLst/>
                        <a:latin typeface="+mn-lt"/>
                      </a:endParaRPr>
                    </a:p>
                  </a:txBody>
                  <a:tcPr marL="30595" marR="30595" marT="0" marB="0" anchor="ctr">
                    <a:lnL>
                      <a:noFill/>
                    </a:lnL>
                    <a:lnR>
                      <a:noFill/>
                    </a:lnR>
                    <a:lnT>
                      <a:noFill/>
                    </a:lnT>
                    <a:lnB>
                      <a:noFill/>
                    </a:lnB>
                  </a:tcPr>
                </a:tc>
                <a:tc>
                  <a:txBody>
                    <a:bodyPr/>
                    <a:lstStyle/>
                    <a:p>
                      <a:pPr indent="180340" algn="l">
                        <a:lnSpc>
                          <a:spcPct val="200000"/>
                        </a:lnSpc>
                        <a:spcAft>
                          <a:spcPts val="0"/>
                        </a:spcAft>
                      </a:pPr>
                      <a:r>
                        <a:rPr lang="es-ES" sz="1000">
                          <a:solidFill>
                            <a:srgbClr val="000000"/>
                          </a:solidFill>
                          <a:effectLst/>
                          <a:latin typeface="+mn-lt"/>
                          <a:ea typeface="Times New Roman" panose="02020603050405020304" pitchFamily="18" charset="0"/>
                          <a:cs typeface="Times New Roman" panose="02020603050405020304" pitchFamily="18" charset="0"/>
                        </a:rPr>
                        <a:t>Recuento esperado</a:t>
                      </a:r>
                      <a:endParaRPr lang="es-ES" sz="1000">
                        <a:effectLst/>
                        <a:latin typeface="+mn-lt"/>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dirty="0">
                          <a:solidFill>
                            <a:srgbClr val="000000"/>
                          </a:solidFill>
                          <a:effectLst/>
                          <a:latin typeface="+mn-lt"/>
                          <a:ea typeface="Times New Roman" panose="02020603050405020304" pitchFamily="18" charset="0"/>
                          <a:cs typeface="Times New Roman" panose="02020603050405020304" pitchFamily="18" charset="0"/>
                        </a:rPr>
                        <a:t>8,9</a:t>
                      </a:r>
                      <a:endParaRPr lang="es-ES" sz="1000" dirty="0">
                        <a:effectLst/>
                        <a:latin typeface="+mn-lt"/>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mn-lt"/>
                          <a:ea typeface="Times New Roman" panose="02020603050405020304" pitchFamily="18" charset="0"/>
                          <a:cs typeface="Times New Roman" panose="02020603050405020304" pitchFamily="18" charset="0"/>
                        </a:rPr>
                        <a:t>11,2</a:t>
                      </a:r>
                      <a:endParaRPr lang="es-ES" sz="1000">
                        <a:effectLst/>
                        <a:latin typeface="+mn-lt"/>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mn-lt"/>
                          <a:ea typeface="Times New Roman" panose="02020603050405020304" pitchFamily="18" charset="0"/>
                          <a:cs typeface="Times New Roman" panose="02020603050405020304" pitchFamily="18" charset="0"/>
                        </a:rPr>
                        <a:t>15,3</a:t>
                      </a:r>
                      <a:endParaRPr lang="es-ES" sz="1000">
                        <a:effectLst/>
                        <a:latin typeface="+mn-lt"/>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mn-lt"/>
                          <a:ea typeface="Times New Roman" panose="02020603050405020304" pitchFamily="18" charset="0"/>
                          <a:cs typeface="Times New Roman" panose="02020603050405020304" pitchFamily="18" charset="0"/>
                        </a:rPr>
                        <a:t>19,6</a:t>
                      </a:r>
                      <a:endParaRPr lang="es-ES" sz="1000">
                        <a:effectLst/>
                        <a:latin typeface="+mn-lt"/>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mn-lt"/>
                          <a:ea typeface="Times New Roman" panose="02020603050405020304" pitchFamily="18" charset="0"/>
                          <a:cs typeface="Times New Roman" panose="02020603050405020304" pitchFamily="18" charset="0"/>
                        </a:rPr>
                        <a:t>55,0</a:t>
                      </a:r>
                      <a:endParaRPr lang="es-ES" sz="1000">
                        <a:effectLst/>
                        <a:latin typeface="+mn-lt"/>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extLst>
                  <a:ext uri="{0D108BD9-81ED-4DB2-BD59-A6C34878D82A}">
                    <a16:rowId xmlns="" xmlns:a16="http://schemas.microsoft.com/office/drawing/2014/main" val="10006"/>
                  </a:ext>
                </a:extLst>
              </a:tr>
              <a:tr h="237720">
                <a:tc vMerge="1">
                  <a:txBody>
                    <a:bodyPr/>
                    <a:lstStyle/>
                    <a:p>
                      <a:endParaRPr lang="es-ES"/>
                    </a:p>
                  </a:txBody>
                  <a:tcPr/>
                </a:tc>
                <a:tc>
                  <a:txBody>
                    <a:bodyPr/>
                    <a:lstStyle/>
                    <a:p>
                      <a:pPr algn="ctr"/>
                      <a:endParaRPr lang="es-ES" sz="1000">
                        <a:effectLst/>
                        <a:latin typeface="+mn-lt"/>
                      </a:endParaRPr>
                    </a:p>
                  </a:txBody>
                  <a:tcPr marL="30595" marR="30595" marT="0" marB="0" anchor="ctr">
                    <a:lnL>
                      <a:noFill/>
                    </a:lnL>
                    <a:lnR>
                      <a:noFill/>
                    </a:lnR>
                    <a:lnT>
                      <a:noFill/>
                    </a:lnT>
                    <a:lnB>
                      <a:noFill/>
                    </a:lnB>
                  </a:tcPr>
                </a:tc>
                <a:tc>
                  <a:txBody>
                    <a:bodyPr/>
                    <a:lstStyle/>
                    <a:p>
                      <a:pPr indent="180340" algn="l">
                        <a:lnSpc>
                          <a:spcPct val="200000"/>
                        </a:lnSpc>
                        <a:spcAft>
                          <a:spcPts val="0"/>
                        </a:spcAft>
                      </a:pPr>
                      <a:r>
                        <a:rPr lang="es-ES" sz="1000">
                          <a:solidFill>
                            <a:srgbClr val="000000"/>
                          </a:solidFill>
                          <a:effectLst/>
                          <a:latin typeface="+mn-lt"/>
                          <a:ea typeface="Times New Roman" panose="02020603050405020304" pitchFamily="18" charset="0"/>
                          <a:cs typeface="Times New Roman" panose="02020603050405020304" pitchFamily="18" charset="0"/>
                        </a:rPr>
                        <a:t>% del total</a:t>
                      </a:r>
                      <a:endParaRPr lang="es-ES" sz="1000">
                        <a:effectLst/>
                        <a:latin typeface="+mn-lt"/>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mn-lt"/>
                          <a:ea typeface="Times New Roman" panose="02020603050405020304" pitchFamily="18" charset="0"/>
                          <a:cs typeface="Times New Roman" panose="02020603050405020304" pitchFamily="18" charset="0"/>
                        </a:rPr>
                        <a:t>0,2%</a:t>
                      </a:r>
                      <a:endParaRPr lang="es-ES" sz="1000">
                        <a:effectLst/>
                        <a:latin typeface="+mn-lt"/>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dirty="0">
                          <a:solidFill>
                            <a:srgbClr val="000000"/>
                          </a:solidFill>
                          <a:effectLst/>
                          <a:latin typeface="+mn-lt"/>
                          <a:ea typeface="Times New Roman" panose="02020603050405020304" pitchFamily="18" charset="0"/>
                          <a:cs typeface="Times New Roman" panose="02020603050405020304" pitchFamily="18" charset="0"/>
                        </a:rPr>
                        <a:t>3,0%</a:t>
                      </a:r>
                      <a:endParaRPr lang="es-ES" sz="1000" dirty="0">
                        <a:effectLst/>
                        <a:latin typeface="+mn-lt"/>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mn-lt"/>
                          <a:ea typeface="Times New Roman" panose="02020603050405020304" pitchFamily="18" charset="0"/>
                          <a:cs typeface="Times New Roman" panose="02020603050405020304" pitchFamily="18" charset="0"/>
                        </a:rPr>
                        <a:t>5,6%</a:t>
                      </a:r>
                      <a:endParaRPr lang="es-ES" sz="1000">
                        <a:effectLst/>
                        <a:latin typeface="+mn-lt"/>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mn-lt"/>
                          <a:ea typeface="Times New Roman" panose="02020603050405020304" pitchFamily="18" charset="0"/>
                          <a:cs typeface="Times New Roman" panose="02020603050405020304" pitchFamily="18" charset="0"/>
                        </a:rPr>
                        <a:t>6,2%</a:t>
                      </a:r>
                      <a:endParaRPr lang="es-ES" sz="1000">
                        <a:effectLst/>
                        <a:latin typeface="+mn-lt"/>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mn-lt"/>
                          <a:ea typeface="Times New Roman" panose="02020603050405020304" pitchFamily="18" charset="0"/>
                          <a:cs typeface="Times New Roman" panose="02020603050405020304" pitchFamily="18" charset="0"/>
                        </a:rPr>
                        <a:t>15,03%</a:t>
                      </a:r>
                      <a:endParaRPr lang="es-ES" sz="1000">
                        <a:effectLst/>
                        <a:latin typeface="+mn-lt"/>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extLst>
                  <a:ext uri="{0D108BD9-81ED-4DB2-BD59-A6C34878D82A}">
                    <a16:rowId xmlns="" xmlns:a16="http://schemas.microsoft.com/office/drawing/2014/main" val="10007"/>
                  </a:ext>
                </a:extLst>
              </a:tr>
              <a:tr h="237720">
                <a:tc vMerge="1">
                  <a:txBody>
                    <a:bodyPr/>
                    <a:lstStyle/>
                    <a:p>
                      <a:endParaRPr lang="es-ES"/>
                    </a:p>
                  </a:txBody>
                  <a:tcPr/>
                </a:tc>
                <a:tc>
                  <a:txBody>
                    <a:bodyPr/>
                    <a:lstStyle/>
                    <a:p>
                      <a:pPr indent="180340" algn="l">
                        <a:lnSpc>
                          <a:spcPct val="200000"/>
                        </a:lnSpc>
                        <a:spcAft>
                          <a:spcPts val="0"/>
                        </a:spcAft>
                      </a:pPr>
                      <a:r>
                        <a:rPr lang="es-ES" sz="1000" b="1">
                          <a:solidFill>
                            <a:srgbClr val="000000"/>
                          </a:solidFill>
                          <a:effectLst/>
                          <a:latin typeface="+mn-lt"/>
                          <a:ea typeface="Times New Roman" panose="02020603050405020304" pitchFamily="18" charset="0"/>
                          <a:cs typeface="Times New Roman" panose="02020603050405020304" pitchFamily="18" charset="0"/>
                        </a:rPr>
                        <a:t>Casi siempre</a:t>
                      </a:r>
                      <a:endParaRPr lang="es-ES" sz="1000">
                        <a:effectLst/>
                        <a:latin typeface="+mn-lt"/>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l">
                        <a:lnSpc>
                          <a:spcPct val="200000"/>
                        </a:lnSpc>
                        <a:spcAft>
                          <a:spcPts val="0"/>
                        </a:spcAft>
                      </a:pPr>
                      <a:r>
                        <a:rPr lang="es-ES" sz="1000">
                          <a:solidFill>
                            <a:srgbClr val="000000"/>
                          </a:solidFill>
                          <a:effectLst/>
                          <a:latin typeface="+mn-lt"/>
                          <a:ea typeface="Times New Roman" panose="02020603050405020304" pitchFamily="18" charset="0"/>
                          <a:cs typeface="Times New Roman" panose="02020603050405020304" pitchFamily="18" charset="0"/>
                        </a:rPr>
                        <a:t>Recuento</a:t>
                      </a:r>
                      <a:endParaRPr lang="es-ES" sz="1000">
                        <a:effectLst/>
                        <a:latin typeface="+mn-lt"/>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mn-lt"/>
                          <a:ea typeface="Times New Roman" panose="02020603050405020304" pitchFamily="18" charset="0"/>
                          <a:cs typeface="Times New Roman" panose="02020603050405020304" pitchFamily="18" charset="0"/>
                        </a:rPr>
                        <a:t>2</a:t>
                      </a:r>
                      <a:endParaRPr lang="es-ES" sz="1000">
                        <a:effectLst/>
                        <a:latin typeface="+mn-lt"/>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mn-lt"/>
                          <a:ea typeface="Times New Roman" panose="02020603050405020304" pitchFamily="18" charset="0"/>
                          <a:cs typeface="Times New Roman" panose="02020603050405020304" pitchFamily="18" charset="0"/>
                        </a:rPr>
                        <a:t>3</a:t>
                      </a:r>
                      <a:endParaRPr lang="es-ES" sz="1000">
                        <a:effectLst/>
                        <a:latin typeface="+mn-lt"/>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dirty="0">
                          <a:solidFill>
                            <a:srgbClr val="000000"/>
                          </a:solidFill>
                          <a:effectLst/>
                          <a:latin typeface="+mn-lt"/>
                          <a:ea typeface="Times New Roman" panose="02020603050405020304" pitchFamily="18" charset="0"/>
                          <a:cs typeface="Times New Roman" panose="02020603050405020304" pitchFamily="18" charset="0"/>
                        </a:rPr>
                        <a:t>3</a:t>
                      </a:r>
                      <a:endParaRPr lang="es-ES" sz="1000" dirty="0">
                        <a:effectLst/>
                        <a:latin typeface="+mn-lt"/>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mn-lt"/>
                          <a:ea typeface="Times New Roman" panose="02020603050405020304" pitchFamily="18" charset="0"/>
                          <a:cs typeface="Times New Roman" panose="02020603050405020304" pitchFamily="18" charset="0"/>
                        </a:rPr>
                        <a:t>2</a:t>
                      </a:r>
                      <a:endParaRPr lang="es-ES" sz="1000">
                        <a:effectLst/>
                        <a:latin typeface="+mn-lt"/>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mn-lt"/>
                          <a:ea typeface="Times New Roman" panose="02020603050405020304" pitchFamily="18" charset="0"/>
                          <a:cs typeface="Times New Roman" panose="02020603050405020304" pitchFamily="18" charset="0"/>
                        </a:rPr>
                        <a:t>10</a:t>
                      </a:r>
                      <a:endParaRPr lang="es-ES" sz="1000">
                        <a:effectLst/>
                        <a:latin typeface="+mn-lt"/>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extLst>
                  <a:ext uri="{0D108BD9-81ED-4DB2-BD59-A6C34878D82A}">
                    <a16:rowId xmlns="" xmlns:a16="http://schemas.microsoft.com/office/drawing/2014/main" val="10008"/>
                  </a:ext>
                </a:extLst>
              </a:tr>
              <a:tr h="237720">
                <a:tc vMerge="1">
                  <a:txBody>
                    <a:bodyPr/>
                    <a:lstStyle/>
                    <a:p>
                      <a:endParaRPr lang="es-ES"/>
                    </a:p>
                  </a:txBody>
                  <a:tcPr/>
                </a:tc>
                <a:tc>
                  <a:txBody>
                    <a:bodyPr/>
                    <a:lstStyle/>
                    <a:p>
                      <a:pPr algn="ctr"/>
                      <a:endParaRPr lang="es-ES" sz="1000">
                        <a:effectLst/>
                        <a:latin typeface="+mn-lt"/>
                      </a:endParaRPr>
                    </a:p>
                  </a:txBody>
                  <a:tcPr marL="30595" marR="30595" marT="0" marB="0" anchor="ctr">
                    <a:lnL>
                      <a:noFill/>
                    </a:lnL>
                    <a:lnR>
                      <a:noFill/>
                    </a:lnR>
                    <a:lnT>
                      <a:noFill/>
                    </a:lnT>
                    <a:lnB>
                      <a:noFill/>
                    </a:lnB>
                  </a:tcPr>
                </a:tc>
                <a:tc>
                  <a:txBody>
                    <a:bodyPr/>
                    <a:lstStyle/>
                    <a:p>
                      <a:pPr indent="180340" algn="l">
                        <a:lnSpc>
                          <a:spcPct val="200000"/>
                        </a:lnSpc>
                        <a:spcAft>
                          <a:spcPts val="0"/>
                        </a:spcAft>
                      </a:pPr>
                      <a:r>
                        <a:rPr lang="es-ES" sz="1000">
                          <a:solidFill>
                            <a:srgbClr val="000000"/>
                          </a:solidFill>
                          <a:effectLst/>
                          <a:latin typeface="+mn-lt"/>
                          <a:ea typeface="Times New Roman" panose="02020603050405020304" pitchFamily="18" charset="0"/>
                          <a:cs typeface="Times New Roman" panose="02020603050405020304" pitchFamily="18" charset="0"/>
                        </a:rPr>
                        <a:t>Recuento esperado</a:t>
                      </a:r>
                      <a:endParaRPr lang="es-ES" sz="1000">
                        <a:effectLst/>
                        <a:latin typeface="+mn-lt"/>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mn-lt"/>
                          <a:ea typeface="Times New Roman" panose="02020603050405020304" pitchFamily="18" charset="0"/>
                          <a:cs typeface="Times New Roman" panose="02020603050405020304" pitchFamily="18" charset="0"/>
                        </a:rPr>
                        <a:t>1,5</a:t>
                      </a:r>
                      <a:endParaRPr lang="es-ES" sz="1000">
                        <a:effectLst/>
                        <a:latin typeface="+mn-lt"/>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mn-lt"/>
                          <a:ea typeface="Times New Roman" panose="02020603050405020304" pitchFamily="18" charset="0"/>
                          <a:cs typeface="Times New Roman" panose="02020603050405020304" pitchFamily="18" charset="0"/>
                        </a:rPr>
                        <a:t>3,5</a:t>
                      </a:r>
                      <a:endParaRPr lang="es-ES" sz="1000">
                        <a:effectLst/>
                        <a:latin typeface="+mn-lt"/>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dirty="0">
                          <a:solidFill>
                            <a:srgbClr val="000000"/>
                          </a:solidFill>
                          <a:effectLst/>
                          <a:latin typeface="+mn-lt"/>
                          <a:ea typeface="Times New Roman" panose="02020603050405020304" pitchFamily="18" charset="0"/>
                          <a:cs typeface="Times New Roman" panose="02020603050405020304" pitchFamily="18" charset="0"/>
                        </a:rPr>
                        <a:t>3,5</a:t>
                      </a:r>
                      <a:endParaRPr lang="es-ES" sz="1000" dirty="0">
                        <a:effectLst/>
                        <a:latin typeface="+mn-lt"/>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mn-lt"/>
                          <a:ea typeface="Times New Roman" panose="02020603050405020304" pitchFamily="18" charset="0"/>
                          <a:cs typeface="Times New Roman" panose="02020603050405020304" pitchFamily="18" charset="0"/>
                        </a:rPr>
                        <a:t>1,5</a:t>
                      </a:r>
                      <a:endParaRPr lang="es-ES" sz="1000">
                        <a:effectLst/>
                        <a:latin typeface="+mn-lt"/>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mn-lt"/>
                          <a:ea typeface="Times New Roman" panose="02020603050405020304" pitchFamily="18" charset="0"/>
                          <a:cs typeface="Times New Roman" panose="02020603050405020304" pitchFamily="18" charset="0"/>
                        </a:rPr>
                        <a:t>10,00</a:t>
                      </a:r>
                      <a:endParaRPr lang="es-ES" sz="1000">
                        <a:effectLst/>
                        <a:latin typeface="+mn-lt"/>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extLst>
                  <a:ext uri="{0D108BD9-81ED-4DB2-BD59-A6C34878D82A}">
                    <a16:rowId xmlns="" xmlns:a16="http://schemas.microsoft.com/office/drawing/2014/main" val="10009"/>
                  </a:ext>
                </a:extLst>
              </a:tr>
              <a:tr h="237720">
                <a:tc vMerge="1">
                  <a:txBody>
                    <a:bodyPr/>
                    <a:lstStyle/>
                    <a:p>
                      <a:endParaRPr lang="es-ES"/>
                    </a:p>
                  </a:txBody>
                  <a:tcPr/>
                </a:tc>
                <a:tc>
                  <a:txBody>
                    <a:bodyPr/>
                    <a:lstStyle/>
                    <a:p>
                      <a:pPr algn="ctr"/>
                      <a:endParaRPr lang="es-ES" sz="1000">
                        <a:effectLst/>
                        <a:latin typeface="+mn-lt"/>
                      </a:endParaRPr>
                    </a:p>
                  </a:txBody>
                  <a:tcPr marL="30595" marR="30595" marT="0" marB="0" anchor="ctr">
                    <a:lnL>
                      <a:noFill/>
                    </a:lnL>
                    <a:lnR>
                      <a:noFill/>
                    </a:lnR>
                    <a:lnT>
                      <a:noFill/>
                    </a:lnT>
                    <a:lnB>
                      <a:noFill/>
                    </a:lnB>
                  </a:tcPr>
                </a:tc>
                <a:tc>
                  <a:txBody>
                    <a:bodyPr/>
                    <a:lstStyle/>
                    <a:p>
                      <a:pPr indent="180340" algn="l">
                        <a:lnSpc>
                          <a:spcPct val="200000"/>
                        </a:lnSpc>
                        <a:spcAft>
                          <a:spcPts val="0"/>
                        </a:spcAft>
                      </a:pPr>
                      <a:r>
                        <a:rPr lang="es-ES" sz="1000">
                          <a:solidFill>
                            <a:srgbClr val="000000"/>
                          </a:solidFill>
                          <a:effectLst/>
                          <a:latin typeface="+mn-lt"/>
                          <a:ea typeface="Times New Roman" panose="02020603050405020304" pitchFamily="18" charset="0"/>
                          <a:cs typeface="Times New Roman" panose="02020603050405020304" pitchFamily="18" charset="0"/>
                        </a:rPr>
                        <a:t>% del total</a:t>
                      </a:r>
                      <a:endParaRPr lang="es-ES" sz="1000">
                        <a:effectLst/>
                        <a:latin typeface="+mn-lt"/>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mn-lt"/>
                          <a:ea typeface="Times New Roman" panose="02020603050405020304" pitchFamily="18" charset="0"/>
                          <a:cs typeface="Times New Roman" panose="02020603050405020304" pitchFamily="18" charset="0"/>
                        </a:rPr>
                        <a:t>0,3%</a:t>
                      </a:r>
                      <a:endParaRPr lang="es-ES" sz="1000">
                        <a:effectLst/>
                        <a:latin typeface="+mn-lt"/>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mn-lt"/>
                          <a:ea typeface="Times New Roman" panose="02020603050405020304" pitchFamily="18" charset="0"/>
                          <a:cs typeface="Times New Roman" panose="02020603050405020304" pitchFamily="18" charset="0"/>
                        </a:rPr>
                        <a:t>0,7%</a:t>
                      </a:r>
                      <a:endParaRPr lang="es-ES" sz="1000">
                        <a:effectLst/>
                        <a:latin typeface="+mn-lt"/>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dirty="0">
                          <a:solidFill>
                            <a:srgbClr val="000000"/>
                          </a:solidFill>
                          <a:effectLst/>
                          <a:latin typeface="+mn-lt"/>
                          <a:ea typeface="Times New Roman" panose="02020603050405020304" pitchFamily="18" charset="0"/>
                          <a:cs typeface="Times New Roman" panose="02020603050405020304" pitchFamily="18" charset="0"/>
                        </a:rPr>
                        <a:t>0,7%</a:t>
                      </a:r>
                      <a:endParaRPr lang="es-ES" sz="1000" dirty="0">
                        <a:effectLst/>
                        <a:latin typeface="+mn-lt"/>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mn-lt"/>
                          <a:ea typeface="Times New Roman" panose="02020603050405020304" pitchFamily="18" charset="0"/>
                          <a:cs typeface="Times New Roman" panose="02020603050405020304" pitchFamily="18" charset="0"/>
                        </a:rPr>
                        <a:t>1,0%</a:t>
                      </a:r>
                      <a:endParaRPr lang="es-ES" sz="1000">
                        <a:effectLst/>
                        <a:latin typeface="+mn-lt"/>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mn-lt"/>
                          <a:ea typeface="Times New Roman" panose="02020603050405020304" pitchFamily="18" charset="0"/>
                          <a:cs typeface="Times New Roman" panose="02020603050405020304" pitchFamily="18" charset="0"/>
                        </a:rPr>
                        <a:t>2,7%</a:t>
                      </a:r>
                      <a:endParaRPr lang="es-ES" sz="1000">
                        <a:effectLst/>
                        <a:latin typeface="+mn-lt"/>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extLst>
                  <a:ext uri="{0D108BD9-81ED-4DB2-BD59-A6C34878D82A}">
                    <a16:rowId xmlns="" xmlns:a16="http://schemas.microsoft.com/office/drawing/2014/main" val="10010"/>
                  </a:ext>
                </a:extLst>
              </a:tr>
              <a:tr h="237720">
                <a:tc vMerge="1">
                  <a:txBody>
                    <a:bodyPr/>
                    <a:lstStyle/>
                    <a:p>
                      <a:endParaRPr lang="es-ES"/>
                    </a:p>
                  </a:txBody>
                  <a:tcPr/>
                </a:tc>
                <a:tc>
                  <a:txBody>
                    <a:bodyPr/>
                    <a:lstStyle/>
                    <a:p>
                      <a:pPr indent="180340" algn="l">
                        <a:lnSpc>
                          <a:spcPct val="200000"/>
                        </a:lnSpc>
                        <a:spcAft>
                          <a:spcPts val="0"/>
                        </a:spcAft>
                      </a:pPr>
                      <a:r>
                        <a:rPr lang="es-ES" sz="1000" b="1">
                          <a:solidFill>
                            <a:srgbClr val="000000"/>
                          </a:solidFill>
                          <a:effectLst/>
                          <a:latin typeface="+mn-lt"/>
                          <a:ea typeface="Times New Roman" panose="02020603050405020304" pitchFamily="18" charset="0"/>
                          <a:cs typeface="Times New Roman" panose="02020603050405020304" pitchFamily="18" charset="0"/>
                        </a:rPr>
                        <a:t>Siempre</a:t>
                      </a:r>
                      <a:endParaRPr lang="es-ES" sz="1000">
                        <a:effectLst/>
                        <a:latin typeface="+mn-lt"/>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l">
                        <a:lnSpc>
                          <a:spcPct val="200000"/>
                        </a:lnSpc>
                        <a:spcAft>
                          <a:spcPts val="0"/>
                        </a:spcAft>
                      </a:pPr>
                      <a:r>
                        <a:rPr lang="es-ES" sz="1000">
                          <a:solidFill>
                            <a:srgbClr val="000000"/>
                          </a:solidFill>
                          <a:effectLst/>
                          <a:latin typeface="+mn-lt"/>
                          <a:ea typeface="Times New Roman" panose="02020603050405020304" pitchFamily="18" charset="0"/>
                          <a:cs typeface="Times New Roman" panose="02020603050405020304" pitchFamily="18" charset="0"/>
                        </a:rPr>
                        <a:t>Recuento</a:t>
                      </a:r>
                      <a:endParaRPr lang="es-ES" sz="1000">
                        <a:effectLst/>
                        <a:latin typeface="+mn-lt"/>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mn-lt"/>
                          <a:ea typeface="Times New Roman" panose="02020603050405020304" pitchFamily="18" charset="0"/>
                          <a:cs typeface="Times New Roman" panose="02020603050405020304" pitchFamily="18" charset="0"/>
                        </a:rPr>
                        <a:t>3</a:t>
                      </a:r>
                      <a:endParaRPr lang="es-ES" sz="1000">
                        <a:effectLst/>
                        <a:latin typeface="+mn-lt"/>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mn-lt"/>
                          <a:ea typeface="Times New Roman" panose="02020603050405020304" pitchFamily="18" charset="0"/>
                          <a:cs typeface="Times New Roman" panose="02020603050405020304" pitchFamily="18" charset="0"/>
                        </a:rPr>
                        <a:t>0</a:t>
                      </a:r>
                      <a:endParaRPr lang="es-ES" sz="1000">
                        <a:effectLst/>
                        <a:latin typeface="+mn-lt"/>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dirty="0">
                          <a:solidFill>
                            <a:srgbClr val="000000"/>
                          </a:solidFill>
                          <a:effectLst/>
                          <a:latin typeface="+mn-lt"/>
                          <a:ea typeface="Times New Roman" panose="02020603050405020304" pitchFamily="18" charset="0"/>
                          <a:cs typeface="Times New Roman" panose="02020603050405020304" pitchFamily="18" charset="0"/>
                        </a:rPr>
                        <a:t>0</a:t>
                      </a:r>
                      <a:endParaRPr lang="es-ES" sz="1000" dirty="0">
                        <a:effectLst/>
                        <a:latin typeface="+mn-lt"/>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mn-lt"/>
                          <a:ea typeface="Times New Roman" panose="02020603050405020304" pitchFamily="18" charset="0"/>
                          <a:cs typeface="Times New Roman" panose="02020603050405020304" pitchFamily="18" charset="0"/>
                        </a:rPr>
                        <a:t>0</a:t>
                      </a:r>
                      <a:endParaRPr lang="es-ES" sz="1000">
                        <a:effectLst/>
                        <a:latin typeface="+mn-lt"/>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mn-lt"/>
                          <a:ea typeface="Times New Roman" panose="02020603050405020304" pitchFamily="18" charset="0"/>
                          <a:cs typeface="Times New Roman" panose="02020603050405020304" pitchFamily="18" charset="0"/>
                        </a:rPr>
                        <a:t>3</a:t>
                      </a:r>
                      <a:endParaRPr lang="es-ES" sz="1000">
                        <a:effectLst/>
                        <a:latin typeface="+mn-lt"/>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extLst>
                  <a:ext uri="{0D108BD9-81ED-4DB2-BD59-A6C34878D82A}">
                    <a16:rowId xmlns="" xmlns:a16="http://schemas.microsoft.com/office/drawing/2014/main" val="10011"/>
                  </a:ext>
                </a:extLst>
              </a:tr>
              <a:tr h="237720">
                <a:tc vMerge="1">
                  <a:txBody>
                    <a:bodyPr/>
                    <a:lstStyle/>
                    <a:p>
                      <a:endParaRPr lang="es-ES"/>
                    </a:p>
                  </a:txBody>
                  <a:tcPr/>
                </a:tc>
                <a:tc>
                  <a:txBody>
                    <a:bodyPr/>
                    <a:lstStyle/>
                    <a:p>
                      <a:pPr algn="ctr"/>
                      <a:endParaRPr lang="es-ES" sz="1000">
                        <a:effectLst/>
                        <a:latin typeface="+mn-lt"/>
                      </a:endParaRPr>
                    </a:p>
                  </a:txBody>
                  <a:tcPr marL="30595" marR="30595" marT="0" marB="0" anchor="ctr">
                    <a:lnL>
                      <a:noFill/>
                    </a:lnL>
                    <a:lnR>
                      <a:noFill/>
                    </a:lnR>
                    <a:lnT>
                      <a:noFill/>
                    </a:lnT>
                    <a:lnB>
                      <a:noFill/>
                    </a:lnB>
                  </a:tcPr>
                </a:tc>
                <a:tc>
                  <a:txBody>
                    <a:bodyPr/>
                    <a:lstStyle/>
                    <a:p>
                      <a:pPr indent="180340" algn="l">
                        <a:lnSpc>
                          <a:spcPct val="200000"/>
                        </a:lnSpc>
                        <a:spcAft>
                          <a:spcPts val="0"/>
                        </a:spcAft>
                      </a:pPr>
                      <a:r>
                        <a:rPr lang="es-ES" sz="1000">
                          <a:solidFill>
                            <a:srgbClr val="000000"/>
                          </a:solidFill>
                          <a:effectLst/>
                          <a:latin typeface="+mn-lt"/>
                          <a:ea typeface="Times New Roman" panose="02020603050405020304" pitchFamily="18" charset="0"/>
                          <a:cs typeface="Times New Roman" panose="02020603050405020304" pitchFamily="18" charset="0"/>
                        </a:rPr>
                        <a:t>Recuento esperado</a:t>
                      </a:r>
                      <a:endParaRPr lang="es-ES" sz="1000">
                        <a:effectLst/>
                        <a:latin typeface="+mn-lt"/>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mn-lt"/>
                          <a:ea typeface="Times New Roman" panose="02020603050405020304" pitchFamily="18" charset="0"/>
                          <a:cs typeface="Times New Roman" panose="02020603050405020304" pitchFamily="18" charset="0"/>
                        </a:rPr>
                        <a:t>0,9</a:t>
                      </a:r>
                      <a:endParaRPr lang="es-ES" sz="1000">
                        <a:effectLst/>
                        <a:latin typeface="+mn-lt"/>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mn-lt"/>
                          <a:ea typeface="Times New Roman" panose="02020603050405020304" pitchFamily="18" charset="0"/>
                          <a:cs typeface="Times New Roman" panose="02020603050405020304" pitchFamily="18" charset="0"/>
                        </a:rPr>
                        <a:t>0,9</a:t>
                      </a:r>
                      <a:endParaRPr lang="es-ES" sz="1000">
                        <a:effectLst/>
                        <a:latin typeface="+mn-lt"/>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mn-lt"/>
                          <a:ea typeface="Times New Roman" panose="02020603050405020304" pitchFamily="18" charset="0"/>
                          <a:cs typeface="Times New Roman" panose="02020603050405020304" pitchFamily="18" charset="0"/>
                        </a:rPr>
                        <a:t>0,4</a:t>
                      </a:r>
                      <a:endParaRPr lang="es-ES" sz="1000">
                        <a:effectLst/>
                        <a:latin typeface="+mn-lt"/>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dirty="0">
                          <a:solidFill>
                            <a:srgbClr val="000000"/>
                          </a:solidFill>
                          <a:effectLst/>
                          <a:latin typeface="+mn-lt"/>
                          <a:ea typeface="Times New Roman" panose="02020603050405020304" pitchFamily="18" charset="0"/>
                          <a:cs typeface="Times New Roman" panose="02020603050405020304" pitchFamily="18" charset="0"/>
                        </a:rPr>
                        <a:t>0,8</a:t>
                      </a:r>
                      <a:endParaRPr lang="es-ES" sz="1000" dirty="0">
                        <a:effectLst/>
                        <a:latin typeface="+mn-lt"/>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mn-lt"/>
                          <a:ea typeface="Times New Roman" panose="02020603050405020304" pitchFamily="18" charset="0"/>
                          <a:cs typeface="Times New Roman" panose="02020603050405020304" pitchFamily="18" charset="0"/>
                        </a:rPr>
                        <a:t>3,0</a:t>
                      </a:r>
                      <a:endParaRPr lang="es-ES" sz="1000">
                        <a:effectLst/>
                        <a:latin typeface="+mn-lt"/>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extLst>
                  <a:ext uri="{0D108BD9-81ED-4DB2-BD59-A6C34878D82A}">
                    <a16:rowId xmlns="" xmlns:a16="http://schemas.microsoft.com/office/drawing/2014/main" val="10012"/>
                  </a:ext>
                </a:extLst>
              </a:tr>
              <a:tr h="237720">
                <a:tc vMerge="1">
                  <a:txBody>
                    <a:bodyPr/>
                    <a:lstStyle/>
                    <a:p>
                      <a:endParaRPr lang="es-ES"/>
                    </a:p>
                  </a:txBody>
                  <a:tcPr/>
                </a:tc>
                <a:tc>
                  <a:txBody>
                    <a:bodyPr/>
                    <a:lstStyle/>
                    <a:p>
                      <a:pPr algn="ctr"/>
                      <a:endParaRPr lang="es-ES" sz="1000">
                        <a:effectLst/>
                        <a:latin typeface="+mn-lt"/>
                      </a:endParaRPr>
                    </a:p>
                  </a:txBody>
                  <a:tcPr marL="30595" marR="30595" marT="0" marB="0" anchor="ctr">
                    <a:lnL>
                      <a:noFill/>
                    </a:lnL>
                    <a:lnR>
                      <a:noFill/>
                    </a:lnR>
                    <a:lnT>
                      <a:noFill/>
                    </a:lnT>
                    <a:lnB>
                      <a:noFill/>
                    </a:lnB>
                  </a:tcPr>
                </a:tc>
                <a:tc>
                  <a:txBody>
                    <a:bodyPr/>
                    <a:lstStyle/>
                    <a:p>
                      <a:pPr indent="180340" algn="l">
                        <a:lnSpc>
                          <a:spcPct val="200000"/>
                        </a:lnSpc>
                        <a:spcAft>
                          <a:spcPts val="0"/>
                        </a:spcAft>
                      </a:pPr>
                      <a:r>
                        <a:rPr lang="es-ES" sz="1000">
                          <a:solidFill>
                            <a:srgbClr val="000000"/>
                          </a:solidFill>
                          <a:effectLst/>
                          <a:latin typeface="+mn-lt"/>
                          <a:ea typeface="Times New Roman" panose="02020603050405020304" pitchFamily="18" charset="0"/>
                          <a:cs typeface="Times New Roman" panose="02020603050405020304" pitchFamily="18" charset="0"/>
                        </a:rPr>
                        <a:t>% del total</a:t>
                      </a:r>
                      <a:endParaRPr lang="es-ES" sz="1000">
                        <a:effectLst/>
                        <a:latin typeface="+mn-lt"/>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mn-lt"/>
                          <a:ea typeface="Times New Roman" panose="02020603050405020304" pitchFamily="18" charset="0"/>
                          <a:cs typeface="Times New Roman" panose="02020603050405020304" pitchFamily="18" charset="0"/>
                        </a:rPr>
                        <a:t>0,3%</a:t>
                      </a:r>
                      <a:endParaRPr lang="es-ES" sz="1000">
                        <a:effectLst/>
                        <a:latin typeface="+mn-lt"/>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mn-lt"/>
                          <a:ea typeface="Times New Roman" panose="02020603050405020304" pitchFamily="18" charset="0"/>
                          <a:cs typeface="Times New Roman" panose="02020603050405020304" pitchFamily="18" charset="0"/>
                        </a:rPr>
                        <a:t>0,3%</a:t>
                      </a:r>
                      <a:endParaRPr lang="es-ES" sz="1000">
                        <a:effectLst/>
                        <a:latin typeface="+mn-lt"/>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mn-lt"/>
                          <a:ea typeface="Times New Roman" panose="02020603050405020304" pitchFamily="18" charset="0"/>
                          <a:cs typeface="Times New Roman" panose="02020603050405020304" pitchFamily="18" charset="0"/>
                        </a:rPr>
                        <a:t>0,1%</a:t>
                      </a:r>
                      <a:endParaRPr lang="es-ES" sz="1000">
                        <a:effectLst/>
                        <a:latin typeface="+mn-lt"/>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dirty="0">
                          <a:solidFill>
                            <a:srgbClr val="000000"/>
                          </a:solidFill>
                          <a:effectLst/>
                          <a:latin typeface="+mn-lt"/>
                          <a:ea typeface="Times New Roman" panose="02020603050405020304" pitchFamily="18" charset="0"/>
                          <a:cs typeface="Times New Roman" panose="02020603050405020304" pitchFamily="18" charset="0"/>
                        </a:rPr>
                        <a:t>0,2%</a:t>
                      </a:r>
                      <a:endParaRPr lang="es-ES" sz="1000" dirty="0">
                        <a:effectLst/>
                        <a:latin typeface="+mn-lt"/>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mn-lt"/>
                          <a:ea typeface="Times New Roman" panose="02020603050405020304" pitchFamily="18" charset="0"/>
                          <a:cs typeface="Times New Roman" panose="02020603050405020304" pitchFamily="18" charset="0"/>
                        </a:rPr>
                        <a:t>0,82%</a:t>
                      </a:r>
                      <a:endParaRPr lang="es-ES" sz="1000">
                        <a:effectLst/>
                        <a:latin typeface="+mn-lt"/>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extLst>
                  <a:ext uri="{0D108BD9-81ED-4DB2-BD59-A6C34878D82A}">
                    <a16:rowId xmlns="" xmlns:a16="http://schemas.microsoft.com/office/drawing/2014/main" val="10013"/>
                  </a:ext>
                </a:extLst>
              </a:tr>
              <a:tr h="237720">
                <a:tc vMerge="1">
                  <a:txBody>
                    <a:bodyPr/>
                    <a:lstStyle/>
                    <a:p>
                      <a:endParaRPr lang="es-ES"/>
                    </a:p>
                  </a:txBody>
                  <a:tcPr/>
                </a:tc>
                <a:tc>
                  <a:txBody>
                    <a:bodyPr/>
                    <a:lstStyle/>
                    <a:p>
                      <a:pPr indent="180340" algn="l">
                        <a:lnSpc>
                          <a:spcPct val="200000"/>
                        </a:lnSpc>
                        <a:spcAft>
                          <a:spcPts val="0"/>
                        </a:spcAft>
                      </a:pPr>
                      <a:r>
                        <a:rPr lang="es-ES" sz="1000">
                          <a:solidFill>
                            <a:srgbClr val="000000"/>
                          </a:solidFill>
                          <a:effectLst/>
                          <a:latin typeface="+mn-lt"/>
                          <a:ea typeface="Times New Roman" panose="02020603050405020304" pitchFamily="18" charset="0"/>
                          <a:cs typeface="Times New Roman" panose="02020603050405020304" pitchFamily="18" charset="0"/>
                        </a:rPr>
                        <a:t>Total</a:t>
                      </a:r>
                      <a:endParaRPr lang="es-ES" sz="1000">
                        <a:effectLst/>
                        <a:latin typeface="+mn-lt"/>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l">
                        <a:lnSpc>
                          <a:spcPct val="200000"/>
                        </a:lnSpc>
                        <a:spcAft>
                          <a:spcPts val="0"/>
                        </a:spcAft>
                      </a:pPr>
                      <a:r>
                        <a:rPr lang="es-ES" sz="1000">
                          <a:solidFill>
                            <a:srgbClr val="000000"/>
                          </a:solidFill>
                          <a:effectLst/>
                          <a:latin typeface="+mn-lt"/>
                          <a:ea typeface="Times New Roman" panose="02020603050405020304" pitchFamily="18" charset="0"/>
                          <a:cs typeface="Times New Roman" panose="02020603050405020304" pitchFamily="18" charset="0"/>
                        </a:rPr>
                        <a:t>Recuento</a:t>
                      </a:r>
                      <a:endParaRPr lang="es-ES" sz="1000">
                        <a:effectLst/>
                        <a:latin typeface="+mn-lt"/>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mn-lt"/>
                          <a:ea typeface="Times New Roman" panose="02020603050405020304" pitchFamily="18" charset="0"/>
                          <a:cs typeface="Times New Roman" panose="02020603050405020304" pitchFamily="18" charset="0"/>
                        </a:rPr>
                        <a:t>20</a:t>
                      </a:r>
                      <a:endParaRPr lang="es-ES" sz="1000">
                        <a:effectLst/>
                        <a:latin typeface="+mn-lt"/>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mn-lt"/>
                          <a:ea typeface="Times New Roman" panose="02020603050405020304" pitchFamily="18" charset="0"/>
                          <a:cs typeface="Times New Roman" panose="02020603050405020304" pitchFamily="18" charset="0"/>
                        </a:rPr>
                        <a:t>30</a:t>
                      </a:r>
                      <a:endParaRPr lang="es-ES" sz="1000">
                        <a:effectLst/>
                        <a:latin typeface="+mn-lt"/>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mn-lt"/>
                          <a:ea typeface="Times New Roman" panose="02020603050405020304" pitchFamily="18" charset="0"/>
                          <a:cs typeface="Times New Roman" panose="02020603050405020304" pitchFamily="18" charset="0"/>
                        </a:rPr>
                        <a:t>135</a:t>
                      </a:r>
                      <a:endParaRPr lang="es-ES" sz="1000">
                        <a:effectLst/>
                        <a:latin typeface="+mn-lt"/>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dirty="0">
                          <a:solidFill>
                            <a:srgbClr val="000000"/>
                          </a:solidFill>
                          <a:effectLst/>
                          <a:latin typeface="+mn-lt"/>
                          <a:ea typeface="Times New Roman" panose="02020603050405020304" pitchFamily="18" charset="0"/>
                          <a:cs typeface="Times New Roman" panose="02020603050405020304" pitchFamily="18" charset="0"/>
                        </a:rPr>
                        <a:t>181</a:t>
                      </a:r>
                      <a:endParaRPr lang="es-ES" sz="1000" dirty="0">
                        <a:effectLst/>
                        <a:latin typeface="+mn-lt"/>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mn-lt"/>
                          <a:ea typeface="Times New Roman" panose="02020603050405020304" pitchFamily="18" charset="0"/>
                          <a:cs typeface="Times New Roman" panose="02020603050405020304" pitchFamily="18" charset="0"/>
                        </a:rPr>
                        <a:t>366</a:t>
                      </a:r>
                      <a:endParaRPr lang="es-ES" sz="1000">
                        <a:effectLst/>
                        <a:latin typeface="+mn-lt"/>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extLst>
                  <a:ext uri="{0D108BD9-81ED-4DB2-BD59-A6C34878D82A}">
                    <a16:rowId xmlns="" xmlns:a16="http://schemas.microsoft.com/office/drawing/2014/main" val="10014"/>
                  </a:ext>
                </a:extLst>
              </a:tr>
              <a:tr h="237720">
                <a:tc>
                  <a:txBody>
                    <a:bodyPr/>
                    <a:lstStyle/>
                    <a:p>
                      <a:pPr indent="180340" algn="r">
                        <a:lnSpc>
                          <a:spcPct val="200000"/>
                        </a:lnSpc>
                        <a:spcAft>
                          <a:spcPts val="0"/>
                        </a:spcAft>
                      </a:pPr>
                      <a:r>
                        <a:rPr lang="es-ES" sz="1000">
                          <a:solidFill>
                            <a:srgbClr val="000000"/>
                          </a:solidFill>
                          <a:effectLst/>
                          <a:latin typeface="+mn-lt"/>
                          <a:ea typeface="Times New Roman" panose="02020603050405020304" pitchFamily="18" charset="0"/>
                          <a:cs typeface="Times New Roman" panose="02020603050405020304" pitchFamily="18" charset="0"/>
                        </a:rPr>
                        <a:t> </a:t>
                      </a:r>
                      <a:endParaRPr lang="es-ES" sz="1000">
                        <a:effectLst/>
                        <a:latin typeface="+mn-lt"/>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algn="ctr"/>
                      <a:endParaRPr lang="es-ES" sz="1000">
                        <a:effectLst/>
                        <a:latin typeface="+mn-lt"/>
                      </a:endParaRPr>
                    </a:p>
                  </a:txBody>
                  <a:tcPr marL="30595" marR="30595" marT="0" marB="0" anchor="ctr">
                    <a:lnL>
                      <a:noFill/>
                    </a:lnL>
                    <a:lnR>
                      <a:noFill/>
                    </a:lnR>
                    <a:lnT>
                      <a:noFill/>
                    </a:lnT>
                    <a:lnB>
                      <a:noFill/>
                    </a:lnB>
                  </a:tcPr>
                </a:tc>
                <a:tc>
                  <a:txBody>
                    <a:bodyPr/>
                    <a:lstStyle/>
                    <a:p>
                      <a:pPr indent="180340" algn="l">
                        <a:lnSpc>
                          <a:spcPct val="200000"/>
                        </a:lnSpc>
                        <a:spcAft>
                          <a:spcPts val="0"/>
                        </a:spcAft>
                      </a:pPr>
                      <a:r>
                        <a:rPr lang="es-ES" sz="1000">
                          <a:solidFill>
                            <a:srgbClr val="000000"/>
                          </a:solidFill>
                          <a:effectLst/>
                          <a:latin typeface="+mn-lt"/>
                          <a:ea typeface="Times New Roman" panose="02020603050405020304" pitchFamily="18" charset="0"/>
                          <a:cs typeface="Times New Roman" panose="02020603050405020304" pitchFamily="18" charset="0"/>
                        </a:rPr>
                        <a:t>Recuento esperado</a:t>
                      </a:r>
                      <a:endParaRPr lang="es-ES" sz="1000">
                        <a:effectLst/>
                        <a:latin typeface="+mn-lt"/>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mn-lt"/>
                          <a:ea typeface="Times New Roman" panose="02020603050405020304" pitchFamily="18" charset="0"/>
                          <a:cs typeface="Times New Roman" panose="02020603050405020304" pitchFamily="18" charset="0"/>
                        </a:rPr>
                        <a:t>20,0</a:t>
                      </a:r>
                      <a:endParaRPr lang="es-ES" sz="1000">
                        <a:effectLst/>
                        <a:latin typeface="+mn-lt"/>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mn-lt"/>
                          <a:ea typeface="Times New Roman" panose="02020603050405020304" pitchFamily="18" charset="0"/>
                          <a:cs typeface="Times New Roman" panose="02020603050405020304" pitchFamily="18" charset="0"/>
                        </a:rPr>
                        <a:t>30,0</a:t>
                      </a:r>
                      <a:endParaRPr lang="es-ES" sz="1000">
                        <a:effectLst/>
                        <a:latin typeface="+mn-lt"/>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mn-lt"/>
                          <a:ea typeface="Times New Roman" panose="02020603050405020304" pitchFamily="18" charset="0"/>
                          <a:cs typeface="Times New Roman" panose="02020603050405020304" pitchFamily="18" charset="0"/>
                        </a:rPr>
                        <a:t>135,0</a:t>
                      </a:r>
                      <a:endParaRPr lang="es-ES" sz="1000">
                        <a:effectLst/>
                        <a:latin typeface="+mn-lt"/>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mn-lt"/>
                          <a:ea typeface="Times New Roman" panose="02020603050405020304" pitchFamily="18" charset="0"/>
                          <a:cs typeface="Times New Roman" panose="02020603050405020304" pitchFamily="18" charset="0"/>
                        </a:rPr>
                        <a:t>181,0</a:t>
                      </a:r>
                      <a:endParaRPr lang="es-ES" sz="1000">
                        <a:effectLst/>
                        <a:latin typeface="+mn-lt"/>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dirty="0">
                          <a:solidFill>
                            <a:srgbClr val="000000"/>
                          </a:solidFill>
                          <a:effectLst/>
                          <a:latin typeface="+mn-lt"/>
                          <a:ea typeface="Times New Roman" panose="02020603050405020304" pitchFamily="18" charset="0"/>
                          <a:cs typeface="Times New Roman" panose="02020603050405020304" pitchFamily="18" charset="0"/>
                        </a:rPr>
                        <a:t>366,0</a:t>
                      </a:r>
                      <a:endParaRPr lang="es-ES" sz="1000" dirty="0">
                        <a:effectLst/>
                        <a:latin typeface="+mn-lt"/>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extLst>
                  <a:ext uri="{0D108BD9-81ED-4DB2-BD59-A6C34878D82A}">
                    <a16:rowId xmlns="" xmlns:a16="http://schemas.microsoft.com/office/drawing/2014/main" val="10015"/>
                  </a:ext>
                </a:extLst>
              </a:tr>
              <a:tr h="237720">
                <a:tc>
                  <a:txBody>
                    <a:bodyPr/>
                    <a:lstStyle/>
                    <a:p>
                      <a:pPr indent="180340" algn="r">
                        <a:lnSpc>
                          <a:spcPct val="200000"/>
                        </a:lnSpc>
                        <a:spcAft>
                          <a:spcPts val="0"/>
                        </a:spcAft>
                      </a:pPr>
                      <a:r>
                        <a:rPr lang="es-ES" sz="1000">
                          <a:solidFill>
                            <a:srgbClr val="000000"/>
                          </a:solidFill>
                          <a:effectLst/>
                          <a:latin typeface="+mn-lt"/>
                          <a:ea typeface="Times New Roman" panose="02020603050405020304" pitchFamily="18" charset="0"/>
                          <a:cs typeface="Times New Roman" panose="02020603050405020304" pitchFamily="18" charset="0"/>
                        </a:rPr>
                        <a:t> </a:t>
                      </a:r>
                      <a:endParaRPr lang="es-ES" sz="1000">
                        <a:effectLst/>
                        <a:latin typeface="+mn-lt"/>
                        <a:ea typeface="Calibri" panose="020F0502020204030204" pitchFamily="34" charset="0"/>
                        <a:cs typeface="Times New Roman" panose="02020603050405020304" pitchFamily="18" charset="0"/>
                      </a:endParaRPr>
                    </a:p>
                  </a:txBody>
                  <a:tcPr marL="30595" marR="3059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endParaRPr lang="es-ES" sz="1000" dirty="0">
                        <a:effectLst/>
                        <a:latin typeface="+mn-lt"/>
                      </a:endParaRPr>
                    </a:p>
                  </a:txBody>
                  <a:tcPr marL="30595" marR="3059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l">
                        <a:lnSpc>
                          <a:spcPct val="200000"/>
                        </a:lnSpc>
                        <a:spcAft>
                          <a:spcPts val="0"/>
                        </a:spcAft>
                      </a:pPr>
                      <a:r>
                        <a:rPr lang="es-ES" sz="1000">
                          <a:solidFill>
                            <a:srgbClr val="000000"/>
                          </a:solidFill>
                          <a:effectLst/>
                          <a:latin typeface="+mn-lt"/>
                          <a:ea typeface="Times New Roman" panose="02020603050405020304" pitchFamily="18" charset="0"/>
                          <a:cs typeface="Times New Roman" panose="02020603050405020304" pitchFamily="18" charset="0"/>
                        </a:rPr>
                        <a:t>% del total</a:t>
                      </a:r>
                      <a:endParaRPr lang="es-ES" sz="1000">
                        <a:effectLst/>
                        <a:latin typeface="+mn-lt"/>
                        <a:ea typeface="Calibri" panose="020F0502020204030204" pitchFamily="34" charset="0"/>
                        <a:cs typeface="Times New Roman" panose="02020603050405020304" pitchFamily="18" charset="0"/>
                      </a:endParaRPr>
                    </a:p>
                  </a:txBody>
                  <a:tcPr marL="30595" marR="3059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r">
                        <a:lnSpc>
                          <a:spcPct val="200000"/>
                        </a:lnSpc>
                        <a:spcAft>
                          <a:spcPts val="0"/>
                        </a:spcAft>
                      </a:pPr>
                      <a:r>
                        <a:rPr lang="es-ES" sz="1000">
                          <a:solidFill>
                            <a:srgbClr val="000000"/>
                          </a:solidFill>
                          <a:effectLst/>
                          <a:latin typeface="+mn-lt"/>
                          <a:ea typeface="Times New Roman" panose="02020603050405020304" pitchFamily="18" charset="0"/>
                          <a:cs typeface="Times New Roman" panose="02020603050405020304" pitchFamily="18" charset="0"/>
                        </a:rPr>
                        <a:t>5,46%</a:t>
                      </a:r>
                      <a:endParaRPr lang="es-ES" sz="1000">
                        <a:effectLst/>
                        <a:latin typeface="+mn-lt"/>
                        <a:ea typeface="Calibri" panose="020F0502020204030204" pitchFamily="34" charset="0"/>
                        <a:cs typeface="Times New Roman" panose="02020603050405020304" pitchFamily="18" charset="0"/>
                      </a:endParaRPr>
                    </a:p>
                  </a:txBody>
                  <a:tcPr marL="30595" marR="3059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r">
                        <a:lnSpc>
                          <a:spcPct val="200000"/>
                        </a:lnSpc>
                        <a:spcAft>
                          <a:spcPts val="0"/>
                        </a:spcAft>
                      </a:pPr>
                      <a:r>
                        <a:rPr lang="es-ES" sz="1000">
                          <a:solidFill>
                            <a:srgbClr val="000000"/>
                          </a:solidFill>
                          <a:effectLst/>
                          <a:latin typeface="+mn-lt"/>
                          <a:ea typeface="Times New Roman" panose="02020603050405020304" pitchFamily="18" charset="0"/>
                          <a:cs typeface="Times New Roman" panose="02020603050405020304" pitchFamily="18" charset="0"/>
                        </a:rPr>
                        <a:t>8,20%</a:t>
                      </a:r>
                      <a:endParaRPr lang="es-ES" sz="1000">
                        <a:effectLst/>
                        <a:latin typeface="+mn-lt"/>
                        <a:ea typeface="Calibri" panose="020F0502020204030204" pitchFamily="34" charset="0"/>
                        <a:cs typeface="Times New Roman" panose="02020603050405020304" pitchFamily="18" charset="0"/>
                      </a:endParaRPr>
                    </a:p>
                  </a:txBody>
                  <a:tcPr marL="30595" marR="3059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r">
                        <a:lnSpc>
                          <a:spcPct val="200000"/>
                        </a:lnSpc>
                        <a:spcAft>
                          <a:spcPts val="0"/>
                        </a:spcAft>
                      </a:pPr>
                      <a:r>
                        <a:rPr lang="es-ES" sz="1000">
                          <a:solidFill>
                            <a:srgbClr val="000000"/>
                          </a:solidFill>
                          <a:effectLst/>
                          <a:latin typeface="+mn-lt"/>
                          <a:ea typeface="Times New Roman" panose="02020603050405020304" pitchFamily="18" charset="0"/>
                          <a:cs typeface="Times New Roman" panose="02020603050405020304" pitchFamily="18" charset="0"/>
                        </a:rPr>
                        <a:t>36,89%</a:t>
                      </a:r>
                      <a:endParaRPr lang="es-ES" sz="1000">
                        <a:effectLst/>
                        <a:latin typeface="+mn-lt"/>
                        <a:ea typeface="Calibri" panose="020F0502020204030204" pitchFamily="34" charset="0"/>
                        <a:cs typeface="Times New Roman" panose="02020603050405020304" pitchFamily="18" charset="0"/>
                      </a:endParaRPr>
                    </a:p>
                  </a:txBody>
                  <a:tcPr marL="30595" marR="3059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r">
                        <a:lnSpc>
                          <a:spcPct val="200000"/>
                        </a:lnSpc>
                        <a:spcAft>
                          <a:spcPts val="0"/>
                        </a:spcAft>
                      </a:pPr>
                      <a:r>
                        <a:rPr lang="es-ES" sz="1000">
                          <a:solidFill>
                            <a:srgbClr val="000000"/>
                          </a:solidFill>
                          <a:effectLst/>
                          <a:latin typeface="+mn-lt"/>
                          <a:ea typeface="Times New Roman" panose="02020603050405020304" pitchFamily="18" charset="0"/>
                          <a:cs typeface="Times New Roman" panose="02020603050405020304" pitchFamily="18" charset="0"/>
                        </a:rPr>
                        <a:t>49,45%</a:t>
                      </a:r>
                      <a:endParaRPr lang="es-ES" sz="1000">
                        <a:effectLst/>
                        <a:latin typeface="+mn-lt"/>
                        <a:ea typeface="Calibri" panose="020F0502020204030204" pitchFamily="34" charset="0"/>
                        <a:cs typeface="Times New Roman" panose="02020603050405020304" pitchFamily="18" charset="0"/>
                      </a:endParaRPr>
                    </a:p>
                  </a:txBody>
                  <a:tcPr marL="30595" marR="3059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r">
                        <a:lnSpc>
                          <a:spcPct val="200000"/>
                        </a:lnSpc>
                        <a:spcAft>
                          <a:spcPts val="0"/>
                        </a:spcAft>
                      </a:pPr>
                      <a:r>
                        <a:rPr lang="es-ES" sz="1000" dirty="0">
                          <a:solidFill>
                            <a:srgbClr val="000000"/>
                          </a:solidFill>
                          <a:effectLst/>
                          <a:latin typeface="+mn-lt"/>
                          <a:ea typeface="Times New Roman" panose="02020603050405020304" pitchFamily="18" charset="0"/>
                          <a:cs typeface="Times New Roman" panose="02020603050405020304" pitchFamily="18" charset="0"/>
                        </a:rPr>
                        <a:t>100%</a:t>
                      </a:r>
                      <a:endParaRPr lang="es-ES" sz="1000" dirty="0">
                        <a:effectLst/>
                        <a:latin typeface="+mn-lt"/>
                        <a:ea typeface="Calibri" panose="020F0502020204030204" pitchFamily="34" charset="0"/>
                        <a:cs typeface="Times New Roman" panose="02020603050405020304" pitchFamily="18" charset="0"/>
                      </a:endParaRPr>
                    </a:p>
                  </a:txBody>
                  <a:tcPr marL="30595" marR="30595"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6"/>
                  </a:ext>
                </a:extLst>
              </a:tr>
            </a:tbl>
          </a:graphicData>
        </a:graphic>
      </p:graphicFrame>
      <p:graphicFrame>
        <p:nvGraphicFramePr>
          <p:cNvPr id="10" name="Tabla 9"/>
          <p:cNvGraphicFramePr>
            <a:graphicFrameLocks noGrp="1"/>
          </p:cNvGraphicFramePr>
          <p:nvPr>
            <p:extLst>
              <p:ext uri="{D42A27DB-BD31-4B8C-83A1-F6EECF244321}">
                <p14:modId xmlns:p14="http://schemas.microsoft.com/office/powerpoint/2010/main" val="458945557"/>
              </p:ext>
            </p:extLst>
          </p:nvPr>
        </p:nvGraphicFramePr>
        <p:xfrm>
          <a:off x="7608168" y="1277188"/>
          <a:ext cx="4429124" cy="1524000"/>
        </p:xfrm>
        <a:graphic>
          <a:graphicData uri="http://schemas.openxmlformats.org/drawingml/2006/table">
            <a:tbl>
              <a:tblPr/>
              <a:tblGrid>
                <a:gridCol w="1803917">
                  <a:extLst>
                    <a:ext uri="{9D8B030D-6E8A-4147-A177-3AD203B41FA5}">
                      <a16:colId xmlns="" xmlns:a16="http://schemas.microsoft.com/office/drawing/2014/main" val="20000"/>
                    </a:ext>
                  </a:extLst>
                </a:gridCol>
                <a:gridCol w="788896">
                  <a:extLst>
                    <a:ext uri="{9D8B030D-6E8A-4147-A177-3AD203B41FA5}">
                      <a16:colId xmlns="" xmlns:a16="http://schemas.microsoft.com/office/drawing/2014/main" val="20001"/>
                    </a:ext>
                  </a:extLst>
                </a:gridCol>
                <a:gridCol w="754596">
                  <a:extLst>
                    <a:ext uri="{9D8B030D-6E8A-4147-A177-3AD203B41FA5}">
                      <a16:colId xmlns="" xmlns:a16="http://schemas.microsoft.com/office/drawing/2014/main" val="20002"/>
                    </a:ext>
                  </a:extLst>
                </a:gridCol>
                <a:gridCol w="1081715">
                  <a:extLst>
                    <a:ext uri="{9D8B030D-6E8A-4147-A177-3AD203B41FA5}">
                      <a16:colId xmlns="" xmlns:a16="http://schemas.microsoft.com/office/drawing/2014/main" val="20003"/>
                    </a:ext>
                  </a:extLst>
                </a:gridCol>
              </a:tblGrid>
              <a:tr h="607695">
                <a:tc>
                  <a:txBody>
                    <a:bodyPr/>
                    <a:lstStyle/>
                    <a:p>
                      <a:pPr indent="180340" algn="l">
                        <a:lnSpc>
                          <a:spcPct val="200000"/>
                        </a:lnSpc>
                        <a:spcAft>
                          <a:spcPts val="0"/>
                        </a:spcAft>
                      </a:pPr>
                      <a:r>
                        <a:rPr lang="es-ES" sz="12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8100" marR="38100" indent="180340" algn="ctr">
                        <a:lnSpc>
                          <a:spcPts val="1600"/>
                        </a:lnSpc>
                        <a:spcAft>
                          <a:spcPts val="0"/>
                        </a:spcAft>
                      </a:pPr>
                      <a:r>
                        <a:rPr lang="es-ES" sz="1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Valor</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8100" marR="38100" indent="180340" algn="ctr">
                        <a:lnSpc>
                          <a:spcPts val="1600"/>
                        </a:lnSpc>
                        <a:spcAft>
                          <a:spcPts val="0"/>
                        </a:spcAft>
                      </a:pPr>
                      <a:r>
                        <a:rPr lang="es-ES" sz="1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gl</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8100" marR="38100" indent="180340" algn="ctr">
                        <a:lnSpc>
                          <a:spcPts val="1600"/>
                        </a:lnSpc>
                        <a:spcAft>
                          <a:spcPts val="0"/>
                        </a:spcAft>
                      </a:pPr>
                      <a:r>
                        <a:rPr lang="es-ES" sz="1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Significación asintótica (bilateral)</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0"/>
                  </a:ext>
                </a:extLst>
              </a:tr>
              <a:tr h="44450">
                <a:tc>
                  <a:txBody>
                    <a:bodyPr/>
                    <a:lstStyle/>
                    <a:p>
                      <a:pPr marL="38100" marR="38100" indent="180340" algn="l">
                        <a:lnSpc>
                          <a:spcPts val="1600"/>
                        </a:lnSpc>
                        <a:spcAft>
                          <a:spcPts val="0"/>
                        </a:spcAft>
                      </a:pPr>
                      <a:r>
                        <a:rPr lang="es-ES"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Chi-cuadrado de Pearson</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38100" marR="38100" indent="180340" algn="r">
                        <a:lnSpc>
                          <a:spcPts val="1600"/>
                        </a:lnSpc>
                        <a:spcAft>
                          <a:spcPts val="0"/>
                        </a:spcAft>
                      </a:pPr>
                      <a:r>
                        <a:rPr lang="es-E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255,536</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38100" marR="38100" indent="180340" algn="r">
                        <a:lnSpc>
                          <a:spcPts val="1600"/>
                        </a:lnSpc>
                        <a:spcAft>
                          <a:spcPts val="0"/>
                        </a:spcAft>
                      </a:pPr>
                      <a:r>
                        <a:rPr lang="es-E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9</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38100" marR="38100" indent="180340" algn="r">
                        <a:lnSpc>
                          <a:spcPts val="1600"/>
                        </a:lnSpc>
                        <a:spcAft>
                          <a:spcPts val="0"/>
                        </a:spcAft>
                      </a:pPr>
                      <a:r>
                        <a:rPr lang="es-E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,000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 xmlns:a16="http://schemas.microsoft.com/office/drawing/2014/main" val="10001"/>
                  </a:ext>
                </a:extLst>
              </a:tr>
              <a:tr h="202565">
                <a:tc>
                  <a:txBody>
                    <a:bodyPr/>
                    <a:lstStyle/>
                    <a:p>
                      <a:pPr marL="38100" marR="38100" indent="180340" algn="l">
                        <a:lnSpc>
                          <a:spcPts val="1600"/>
                        </a:lnSpc>
                        <a:spcAft>
                          <a:spcPts val="0"/>
                        </a:spcAft>
                      </a:pPr>
                      <a:r>
                        <a:rPr lang="es-E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Razón de verosimilitud</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solidFill>
                      <a:srgbClr val="FFFFFF"/>
                    </a:solidFill>
                  </a:tcPr>
                </a:tc>
                <a:tc>
                  <a:txBody>
                    <a:bodyPr/>
                    <a:lstStyle/>
                    <a:p>
                      <a:pPr marL="38100" marR="38100" indent="180340" algn="r">
                        <a:lnSpc>
                          <a:spcPts val="1600"/>
                        </a:lnSpc>
                        <a:spcAft>
                          <a:spcPts val="0"/>
                        </a:spcAft>
                      </a:pPr>
                      <a:r>
                        <a:rPr lang="es-E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248,836</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a:noFill/>
                    </a:lnL>
                    <a:lnR>
                      <a:noFill/>
                    </a:lnR>
                    <a:lnT>
                      <a:noFill/>
                    </a:lnT>
                    <a:lnB>
                      <a:noFill/>
                    </a:lnB>
                    <a:solidFill>
                      <a:srgbClr val="FFFFFF"/>
                    </a:solidFill>
                  </a:tcPr>
                </a:tc>
                <a:tc>
                  <a:txBody>
                    <a:bodyPr/>
                    <a:lstStyle/>
                    <a:p>
                      <a:pPr marL="38100" marR="38100" indent="180340" algn="r">
                        <a:lnSpc>
                          <a:spcPts val="1600"/>
                        </a:lnSpc>
                        <a:spcAft>
                          <a:spcPts val="0"/>
                        </a:spcAft>
                      </a:pPr>
                      <a:r>
                        <a:rPr lang="es-E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9</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a:noFill/>
                    </a:lnL>
                    <a:lnR>
                      <a:noFill/>
                    </a:lnR>
                    <a:lnT>
                      <a:noFill/>
                    </a:lnT>
                    <a:lnB>
                      <a:noFill/>
                    </a:lnB>
                    <a:solidFill>
                      <a:srgbClr val="FFFFFF"/>
                    </a:solidFill>
                  </a:tcPr>
                </a:tc>
                <a:tc>
                  <a:txBody>
                    <a:bodyPr/>
                    <a:lstStyle/>
                    <a:p>
                      <a:pPr marL="38100" marR="38100" indent="180340" algn="r">
                        <a:lnSpc>
                          <a:spcPts val="1600"/>
                        </a:lnSpc>
                        <a:spcAft>
                          <a:spcPts val="0"/>
                        </a:spcAft>
                      </a:pPr>
                      <a:r>
                        <a:rPr lang="es-E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,000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02"/>
                  </a:ext>
                </a:extLst>
              </a:tr>
              <a:tr h="50800">
                <a:tc>
                  <a:txBody>
                    <a:bodyPr/>
                    <a:lstStyle/>
                    <a:p>
                      <a:pPr marL="38100" marR="38100" indent="180340" algn="l">
                        <a:lnSpc>
                          <a:spcPts val="1600"/>
                        </a:lnSpc>
                        <a:spcAft>
                          <a:spcPts val="0"/>
                        </a:spcAft>
                      </a:pPr>
                      <a:r>
                        <a:rPr lang="es-E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Asociación lineal por lineal</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solidFill>
                      <a:srgbClr val="FFFFFF"/>
                    </a:solidFill>
                  </a:tcPr>
                </a:tc>
                <a:tc>
                  <a:txBody>
                    <a:bodyPr/>
                    <a:lstStyle/>
                    <a:p>
                      <a:pPr marL="38100" marR="38100" indent="180340" algn="r">
                        <a:lnSpc>
                          <a:spcPts val="1600"/>
                        </a:lnSpc>
                        <a:spcAft>
                          <a:spcPts val="0"/>
                        </a:spcAft>
                      </a:pPr>
                      <a:r>
                        <a:rPr lang="es-E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143,958</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a:noFill/>
                    </a:lnL>
                    <a:lnR>
                      <a:noFill/>
                    </a:lnR>
                    <a:lnT>
                      <a:noFill/>
                    </a:lnT>
                    <a:lnB>
                      <a:noFill/>
                    </a:lnB>
                    <a:solidFill>
                      <a:srgbClr val="FFFFFF"/>
                    </a:solidFill>
                  </a:tcPr>
                </a:tc>
                <a:tc>
                  <a:txBody>
                    <a:bodyPr/>
                    <a:lstStyle/>
                    <a:p>
                      <a:pPr marL="38100" marR="38100" indent="180340" algn="r">
                        <a:lnSpc>
                          <a:spcPts val="1600"/>
                        </a:lnSpc>
                        <a:spcAft>
                          <a:spcPts val="0"/>
                        </a:spcAft>
                      </a:pPr>
                      <a:r>
                        <a:rPr lang="es-E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a:noFill/>
                    </a:lnL>
                    <a:lnR>
                      <a:noFill/>
                    </a:lnR>
                    <a:lnT>
                      <a:noFill/>
                    </a:lnT>
                    <a:lnB>
                      <a:noFill/>
                    </a:lnB>
                    <a:solidFill>
                      <a:srgbClr val="FFFFFF"/>
                    </a:solidFill>
                  </a:tcPr>
                </a:tc>
                <a:tc>
                  <a:txBody>
                    <a:bodyPr/>
                    <a:lstStyle/>
                    <a:p>
                      <a:pPr marL="38100" marR="38100" indent="180340" algn="r">
                        <a:lnSpc>
                          <a:spcPts val="1600"/>
                        </a:lnSpc>
                        <a:spcAft>
                          <a:spcPts val="0"/>
                        </a:spcAft>
                      </a:pPr>
                      <a:r>
                        <a:rPr lang="es-E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,000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03"/>
                  </a:ext>
                </a:extLst>
              </a:tr>
              <a:tr h="202565">
                <a:tc>
                  <a:txBody>
                    <a:bodyPr/>
                    <a:lstStyle/>
                    <a:p>
                      <a:pPr marL="38100" marR="38100" indent="180340" algn="l">
                        <a:lnSpc>
                          <a:spcPts val="1600"/>
                        </a:lnSpc>
                        <a:spcAft>
                          <a:spcPts val="0"/>
                        </a:spcAft>
                      </a:pPr>
                      <a:r>
                        <a:rPr lang="es-ES" sz="1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 de casos válidos</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38100" marR="38100" indent="180340" algn="r">
                        <a:lnSpc>
                          <a:spcPts val="1600"/>
                        </a:lnSpc>
                        <a:spcAft>
                          <a:spcPts val="0"/>
                        </a:spcAft>
                      </a:pPr>
                      <a:r>
                        <a:rPr lang="es-E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366</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indent="180340" algn="l">
                        <a:lnSpc>
                          <a:spcPct val="200000"/>
                        </a:lnSpc>
                        <a:spcAft>
                          <a:spcPts val="0"/>
                        </a:spcAft>
                      </a:pPr>
                      <a:r>
                        <a:rPr lang="es-ES" sz="1000">
                          <a:effectLst/>
                          <a:latin typeface="Times New Roman" panose="02020603050405020304" pitchFamily="18" charset="0"/>
                          <a:ea typeface="Calibri" panose="020F0502020204030204" pitchFamily="34" charset="0"/>
                          <a:cs typeface="Times New Roman" panose="02020603050405020304" pitchFamily="18" charset="0"/>
                        </a:rPr>
                        <a:t> </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indent="180340" algn="l">
                        <a:lnSpc>
                          <a:spcPct val="200000"/>
                        </a:lnSpc>
                        <a:spcAft>
                          <a:spcPts val="0"/>
                        </a:spcAft>
                      </a:pPr>
                      <a:r>
                        <a:rPr lang="es-ES" sz="1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4"/>
                  </a:ext>
                </a:extLst>
              </a:tr>
            </a:tbl>
          </a:graphicData>
        </a:graphic>
      </p:graphicFrame>
      <p:sp>
        <p:nvSpPr>
          <p:cNvPr id="14" name="Rectángulo 13"/>
          <p:cNvSpPr/>
          <p:nvPr/>
        </p:nvSpPr>
        <p:spPr>
          <a:xfrm>
            <a:off x="-179433" y="763509"/>
            <a:ext cx="5049844" cy="561949"/>
          </a:xfrm>
          <a:prstGeom prst="rect">
            <a:avLst/>
          </a:prstGeom>
        </p:spPr>
        <p:txBody>
          <a:bodyPr wrap="none">
            <a:spAutoFit/>
          </a:bodyPr>
          <a:lstStyle/>
          <a:p>
            <a:pPr indent="180340" algn="just">
              <a:lnSpc>
                <a:spcPct val="200000"/>
              </a:lnSpc>
              <a:spcAft>
                <a:spcPts val="0"/>
              </a:spcAft>
            </a:pPr>
            <a:r>
              <a:rPr lang="es-ES" i="1" dirty="0">
                <a:latin typeface="Times New Roman" panose="02020603050405020304" pitchFamily="18" charset="0"/>
                <a:ea typeface="Calibri" panose="020F0502020204030204" pitchFamily="34" charset="0"/>
                <a:cs typeface="Times New Roman" panose="02020603050405020304" pitchFamily="18" charset="0"/>
              </a:rPr>
              <a:t>Tabla cruzada gestión financiera-nivel de ingresos</a:t>
            </a:r>
            <a:endParaRPr lang="es-ES"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Flecha en U 15"/>
          <p:cNvSpPr/>
          <p:nvPr/>
        </p:nvSpPr>
        <p:spPr>
          <a:xfrm>
            <a:off x="7104112" y="705987"/>
            <a:ext cx="2592288" cy="576064"/>
          </a:xfrm>
          <a:prstGeom prst="utur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ES">
              <a:solidFill>
                <a:schemeClr val="tx1"/>
              </a:solidFill>
            </a:endParaRPr>
          </a:p>
        </p:txBody>
      </p:sp>
      <p:pic>
        <p:nvPicPr>
          <p:cNvPr id="2" name="Imagen 1">
            <a:extLst>
              <a:ext uri="{FF2B5EF4-FFF2-40B4-BE49-F238E27FC236}">
                <a16:creationId xmlns="" xmlns:a16="http://schemas.microsoft.com/office/drawing/2014/main" id="{1A18DAA7-EC3C-4536-968E-147E6A637249}"/>
              </a:ext>
            </a:extLst>
          </p:cNvPr>
          <p:cNvPicPr>
            <a:picLocks noChangeAspect="1"/>
          </p:cNvPicPr>
          <p:nvPr/>
        </p:nvPicPr>
        <p:blipFill>
          <a:blip r:embed="rId3"/>
          <a:stretch>
            <a:fillRect/>
          </a:stretch>
        </p:blipFill>
        <p:spPr>
          <a:xfrm>
            <a:off x="7572164" y="2838087"/>
            <a:ext cx="4619836" cy="3068341"/>
          </a:xfrm>
          <a:prstGeom prst="rect">
            <a:avLst/>
          </a:prstGeom>
          <a:ln>
            <a:noFill/>
          </a:ln>
          <a:effectLst>
            <a:softEdge rad="112500"/>
          </a:effectLst>
        </p:spPr>
      </p:pic>
    </p:spTree>
    <p:extLst>
      <p:ext uri="{BB962C8B-B14F-4D97-AF65-F5344CB8AC3E}">
        <p14:creationId xmlns:p14="http://schemas.microsoft.com/office/powerpoint/2010/main" val="3527331702"/>
      </p:ext>
    </p:extLst>
  </p:cSld>
  <p:clrMapOvr>
    <a:masterClrMapping/>
  </p:clrMapOvr>
  <p:transition spd="slow">
    <p:randomBar dir="ver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a 11"/>
          <p:cNvGraphicFramePr>
            <a:graphicFrameLocks noGrp="1"/>
          </p:cNvGraphicFramePr>
          <p:nvPr>
            <p:extLst>
              <p:ext uri="{D42A27DB-BD31-4B8C-83A1-F6EECF244321}">
                <p14:modId xmlns:p14="http://schemas.microsoft.com/office/powerpoint/2010/main" val="2075647540"/>
              </p:ext>
            </p:extLst>
          </p:nvPr>
        </p:nvGraphicFramePr>
        <p:xfrm>
          <a:off x="7536160" y="908715"/>
          <a:ext cx="4429124" cy="1524000"/>
        </p:xfrm>
        <a:graphic>
          <a:graphicData uri="http://schemas.openxmlformats.org/drawingml/2006/table">
            <a:tbl>
              <a:tblPr/>
              <a:tblGrid>
                <a:gridCol w="1803917">
                  <a:extLst>
                    <a:ext uri="{9D8B030D-6E8A-4147-A177-3AD203B41FA5}">
                      <a16:colId xmlns="" xmlns:a16="http://schemas.microsoft.com/office/drawing/2014/main" val="20000"/>
                    </a:ext>
                  </a:extLst>
                </a:gridCol>
                <a:gridCol w="788896">
                  <a:extLst>
                    <a:ext uri="{9D8B030D-6E8A-4147-A177-3AD203B41FA5}">
                      <a16:colId xmlns="" xmlns:a16="http://schemas.microsoft.com/office/drawing/2014/main" val="20001"/>
                    </a:ext>
                  </a:extLst>
                </a:gridCol>
                <a:gridCol w="754596">
                  <a:extLst>
                    <a:ext uri="{9D8B030D-6E8A-4147-A177-3AD203B41FA5}">
                      <a16:colId xmlns="" xmlns:a16="http://schemas.microsoft.com/office/drawing/2014/main" val="20002"/>
                    </a:ext>
                  </a:extLst>
                </a:gridCol>
                <a:gridCol w="1081715">
                  <a:extLst>
                    <a:ext uri="{9D8B030D-6E8A-4147-A177-3AD203B41FA5}">
                      <a16:colId xmlns="" xmlns:a16="http://schemas.microsoft.com/office/drawing/2014/main" val="20003"/>
                    </a:ext>
                  </a:extLst>
                </a:gridCol>
              </a:tblGrid>
              <a:tr h="607695">
                <a:tc>
                  <a:txBody>
                    <a:bodyPr/>
                    <a:lstStyle/>
                    <a:p>
                      <a:pPr indent="180340" algn="l">
                        <a:lnSpc>
                          <a:spcPct val="200000"/>
                        </a:lnSpc>
                        <a:spcAft>
                          <a:spcPts val="0"/>
                        </a:spcAft>
                      </a:pPr>
                      <a:r>
                        <a:rPr lang="es-ES" sz="1200" b="1">
                          <a:effectLst/>
                          <a:latin typeface="Times New Roman" panose="02020603050405020304" pitchFamily="18" charset="0"/>
                          <a:ea typeface="Calibri" panose="020F0502020204030204" pitchFamily="34" charset="0"/>
                          <a:cs typeface="Times New Roman" panose="02020603050405020304" pitchFamily="18" charset="0"/>
                        </a:rPr>
                        <a:t> </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8100" marR="38100" indent="180340" algn="ctr">
                        <a:lnSpc>
                          <a:spcPts val="1600"/>
                        </a:lnSpc>
                        <a:spcAft>
                          <a:spcPts val="0"/>
                        </a:spcAft>
                      </a:pPr>
                      <a:r>
                        <a:rPr lang="es-ES" sz="1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Valor</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8100" marR="38100" indent="180340" algn="ctr">
                        <a:lnSpc>
                          <a:spcPts val="1600"/>
                        </a:lnSpc>
                        <a:spcAft>
                          <a:spcPts val="0"/>
                        </a:spcAft>
                      </a:pPr>
                      <a:r>
                        <a:rPr lang="es-ES" sz="1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gl</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marL="38100" marR="38100" indent="180340" algn="ctr">
                        <a:lnSpc>
                          <a:spcPts val="1600"/>
                        </a:lnSpc>
                        <a:spcAft>
                          <a:spcPts val="0"/>
                        </a:spcAft>
                      </a:pPr>
                      <a:r>
                        <a:rPr lang="es-ES" sz="1200" b="1">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Significación asintótica (bilateral)</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0"/>
                  </a:ext>
                </a:extLst>
              </a:tr>
              <a:tr h="44450">
                <a:tc>
                  <a:txBody>
                    <a:bodyPr/>
                    <a:lstStyle/>
                    <a:p>
                      <a:pPr marL="38100" marR="38100" indent="180340" algn="l">
                        <a:lnSpc>
                          <a:spcPts val="1600"/>
                        </a:lnSpc>
                        <a:spcAft>
                          <a:spcPts val="0"/>
                        </a:spcAft>
                      </a:pPr>
                      <a:r>
                        <a:rPr lang="es-E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Chi-cuadrado de Pearson</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38100" marR="38100" indent="180340" algn="r">
                        <a:lnSpc>
                          <a:spcPts val="1600"/>
                        </a:lnSpc>
                        <a:spcAft>
                          <a:spcPts val="0"/>
                        </a:spcAft>
                      </a:pPr>
                      <a:r>
                        <a:rPr lang="es-E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285.785</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38100" marR="38100" indent="180340" algn="r">
                        <a:lnSpc>
                          <a:spcPts val="1600"/>
                        </a:lnSpc>
                        <a:spcAft>
                          <a:spcPts val="0"/>
                        </a:spcAft>
                      </a:pPr>
                      <a:r>
                        <a:rPr lang="es-E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9</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tc>
                  <a:txBody>
                    <a:bodyPr/>
                    <a:lstStyle/>
                    <a:p>
                      <a:pPr marL="38100" marR="38100" indent="180340" algn="r">
                        <a:lnSpc>
                          <a:spcPts val="1600"/>
                        </a:lnSpc>
                        <a:spcAft>
                          <a:spcPts val="0"/>
                        </a:spcAft>
                      </a:pPr>
                      <a:r>
                        <a:rPr lang="es-E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,000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a:noFill/>
                    </a:lnL>
                    <a:lnR>
                      <a:noFill/>
                    </a:lnR>
                    <a:lnT w="12700" cap="flat" cmpd="sng" algn="ctr">
                      <a:solidFill>
                        <a:srgbClr val="000000"/>
                      </a:solidFill>
                      <a:prstDash val="solid"/>
                      <a:round/>
                      <a:headEnd type="none" w="med" len="med"/>
                      <a:tailEnd type="none" w="med" len="med"/>
                    </a:lnT>
                    <a:lnB>
                      <a:noFill/>
                    </a:lnB>
                    <a:solidFill>
                      <a:srgbClr val="FFFFFF"/>
                    </a:solidFill>
                  </a:tcPr>
                </a:tc>
                <a:extLst>
                  <a:ext uri="{0D108BD9-81ED-4DB2-BD59-A6C34878D82A}">
                    <a16:rowId xmlns="" xmlns:a16="http://schemas.microsoft.com/office/drawing/2014/main" val="10001"/>
                  </a:ext>
                </a:extLst>
              </a:tr>
              <a:tr h="202565">
                <a:tc>
                  <a:txBody>
                    <a:bodyPr/>
                    <a:lstStyle/>
                    <a:p>
                      <a:pPr marL="38100" marR="38100" indent="180340" algn="l">
                        <a:lnSpc>
                          <a:spcPts val="1600"/>
                        </a:lnSpc>
                        <a:spcAft>
                          <a:spcPts val="0"/>
                        </a:spcAft>
                      </a:pPr>
                      <a:r>
                        <a:rPr lang="es-E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Razón de verosimilitud</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solidFill>
                      <a:srgbClr val="FFFFFF"/>
                    </a:solidFill>
                  </a:tcPr>
                </a:tc>
                <a:tc>
                  <a:txBody>
                    <a:bodyPr/>
                    <a:lstStyle/>
                    <a:p>
                      <a:pPr marL="38100" marR="38100" indent="180340" algn="r">
                        <a:lnSpc>
                          <a:spcPts val="1600"/>
                        </a:lnSpc>
                        <a:spcAft>
                          <a:spcPts val="0"/>
                        </a:spcAft>
                      </a:pPr>
                      <a:r>
                        <a:rPr lang="es-E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258.258</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a:noFill/>
                    </a:lnL>
                    <a:lnR>
                      <a:noFill/>
                    </a:lnR>
                    <a:lnT>
                      <a:noFill/>
                    </a:lnT>
                    <a:lnB>
                      <a:noFill/>
                    </a:lnB>
                    <a:solidFill>
                      <a:srgbClr val="FFFFFF"/>
                    </a:solidFill>
                  </a:tcPr>
                </a:tc>
                <a:tc>
                  <a:txBody>
                    <a:bodyPr/>
                    <a:lstStyle/>
                    <a:p>
                      <a:pPr marL="38100" marR="38100" indent="180340" algn="r">
                        <a:lnSpc>
                          <a:spcPts val="1600"/>
                        </a:lnSpc>
                        <a:spcAft>
                          <a:spcPts val="0"/>
                        </a:spcAft>
                      </a:pPr>
                      <a:r>
                        <a:rPr lang="es-E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9</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a:noFill/>
                    </a:lnL>
                    <a:lnR>
                      <a:noFill/>
                    </a:lnR>
                    <a:lnT>
                      <a:noFill/>
                    </a:lnT>
                    <a:lnB>
                      <a:noFill/>
                    </a:lnB>
                    <a:solidFill>
                      <a:srgbClr val="FFFFFF"/>
                    </a:solidFill>
                  </a:tcPr>
                </a:tc>
                <a:tc>
                  <a:txBody>
                    <a:bodyPr/>
                    <a:lstStyle/>
                    <a:p>
                      <a:pPr marL="38100" marR="38100" indent="180340" algn="r">
                        <a:lnSpc>
                          <a:spcPts val="1600"/>
                        </a:lnSpc>
                        <a:spcAft>
                          <a:spcPts val="0"/>
                        </a:spcAft>
                      </a:pPr>
                      <a:r>
                        <a:rPr lang="es-E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,000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02"/>
                  </a:ext>
                </a:extLst>
              </a:tr>
              <a:tr h="50800">
                <a:tc>
                  <a:txBody>
                    <a:bodyPr/>
                    <a:lstStyle/>
                    <a:p>
                      <a:pPr marL="38100" marR="38100" indent="180340" algn="l">
                        <a:lnSpc>
                          <a:spcPts val="1600"/>
                        </a:lnSpc>
                        <a:spcAft>
                          <a:spcPts val="0"/>
                        </a:spcAft>
                      </a:pPr>
                      <a:r>
                        <a:rPr lang="es-E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Asociación lineal por lineal</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solidFill>
                      <a:srgbClr val="FFFFFF"/>
                    </a:solidFill>
                  </a:tcPr>
                </a:tc>
                <a:tc>
                  <a:txBody>
                    <a:bodyPr/>
                    <a:lstStyle/>
                    <a:p>
                      <a:pPr marL="38100" marR="38100" indent="180340" algn="r">
                        <a:lnSpc>
                          <a:spcPts val="1600"/>
                        </a:lnSpc>
                        <a:spcAft>
                          <a:spcPts val="0"/>
                        </a:spcAft>
                      </a:pPr>
                      <a:r>
                        <a:rPr lang="es-E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184.485</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a:noFill/>
                    </a:lnL>
                    <a:lnR>
                      <a:noFill/>
                    </a:lnR>
                    <a:lnT>
                      <a:noFill/>
                    </a:lnT>
                    <a:lnB>
                      <a:noFill/>
                    </a:lnB>
                    <a:solidFill>
                      <a:srgbClr val="FFFFFF"/>
                    </a:solidFill>
                  </a:tcPr>
                </a:tc>
                <a:tc>
                  <a:txBody>
                    <a:bodyPr/>
                    <a:lstStyle/>
                    <a:p>
                      <a:pPr marL="38100" marR="38100" indent="180340" algn="r">
                        <a:lnSpc>
                          <a:spcPts val="1600"/>
                        </a:lnSpc>
                        <a:spcAft>
                          <a:spcPts val="0"/>
                        </a:spcAft>
                      </a:pPr>
                      <a:r>
                        <a:rPr lang="es-E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a:noFill/>
                    </a:lnL>
                    <a:lnR>
                      <a:noFill/>
                    </a:lnR>
                    <a:lnT>
                      <a:noFill/>
                    </a:lnT>
                    <a:lnB>
                      <a:noFill/>
                    </a:lnB>
                    <a:solidFill>
                      <a:srgbClr val="FFFFFF"/>
                    </a:solidFill>
                  </a:tcPr>
                </a:tc>
                <a:tc>
                  <a:txBody>
                    <a:bodyPr/>
                    <a:lstStyle/>
                    <a:p>
                      <a:pPr marL="38100" marR="38100" indent="180340" algn="r">
                        <a:lnSpc>
                          <a:spcPts val="1600"/>
                        </a:lnSpc>
                        <a:spcAft>
                          <a:spcPts val="0"/>
                        </a:spcAft>
                      </a:pPr>
                      <a:r>
                        <a:rPr lang="es-E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,000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a:noFill/>
                    </a:lnL>
                    <a:lnR>
                      <a:noFill/>
                    </a:lnR>
                    <a:lnT>
                      <a:noFill/>
                    </a:lnT>
                    <a:lnB>
                      <a:noFill/>
                    </a:lnB>
                    <a:solidFill>
                      <a:srgbClr val="FFFFFF"/>
                    </a:solidFill>
                  </a:tcPr>
                </a:tc>
                <a:extLst>
                  <a:ext uri="{0D108BD9-81ED-4DB2-BD59-A6C34878D82A}">
                    <a16:rowId xmlns="" xmlns:a16="http://schemas.microsoft.com/office/drawing/2014/main" val="10003"/>
                  </a:ext>
                </a:extLst>
              </a:tr>
              <a:tr h="202565">
                <a:tc>
                  <a:txBody>
                    <a:bodyPr/>
                    <a:lstStyle/>
                    <a:p>
                      <a:pPr marL="38100" marR="38100" indent="180340" algn="l">
                        <a:lnSpc>
                          <a:spcPts val="1600"/>
                        </a:lnSpc>
                        <a:spcAft>
                          <a:spcPts val="0"/>
                        </a:spcAft>
                      </a:pPr>
                      <a:r>
                        <a:rPr lang="es-E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 de casos válidos</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marL="38100" marR="38100" indent="180340" algn="r">
                        <a:lnSpc>
                          <a:spcPts val="1600"/>
                        </a:lnSpc>
                        <a:spcAft>
                          <a:spcPts val="0"/>
                        </a:spcAft>
                      </a:pPr>
                      <a:r>
                        <a:rPr lang="es-ES" sz="10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366</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indent="180340" algn="l">
                        <a:lnSpc>
                          <a:spcPct val="200000"/>
                        </a:lnSpc>
                        <a:spcAft>
                          <a:spcPts val="0"/>
                        </a:spcAft>
                      </a:pPr>
                      <a:r>
                        <a:rPr lang="es-ES" sz="1000">
                          <a:effectLst/>
                          <a:latin typeface="Times New Roman" panose="02020603050405020304" pitchFamily="18" charset="0"/>
                          <a:ea typeface="Calibri" panose="020F0502020204030204" pitchFamily="34" charset="0"/>
                          <a:cs typeface="Times New Roman" panose="02020603050405020304" pitchFamily="18" charset="0"/>
                        </a:rPr>
                        <a:t> </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tc>
                  <a:txBody>
                    <a:bodyPr/>
                    <a:lstStyle/>
                    <a:p>
                      <a:pPr indent="180340" algn="l">
                        <a:lnSpc>
                          <a:spcPct val="200000"/>
                        </a:lnSpc>
                        <a:spcAft>
                          <a:spcPts val="0"/>
                        </a:spcAft>
                      </a:pPr>
                      <a:r>
                        <a:rPr lang="es-ES" sz="10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nchor="ctr">
                    <a:lnL>
                      <a:noFill/>
                    </a:lnL>
                    <a:lnR>
                      <a:noFill/>
                    </a:lnR>
                    <a:lnT>
                      <a:noFill/>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 xmlns:a16="http://schemas.microsoft.com/office/drawing/2014/main" val="10004"/>
                  </a:ext>
                </a:extLst>
              </a:tr>
            </a:tbl>
          </a:graphicData>
        </a:graphic>
      </p:graphicFrame>
      <p:sp>
        <p:nvSpPr>
          <p:cNvPr id="13" name="Rectángulo 12"/>
          <p:cNvSpPr/>
          <p:nvPr/>
        </p:nvSpPr>
        <p:spPr>
          <a:xfrm>
            <a:off x="335360" y="188640"/>
            <a:ext cx="5169107" cy="369332"/>
          </a:xfrm>
          <a:prstGeom prst="rect">
            <a:avLst/>
          </a:prstGeom>
        </p:spPr>
        <p:txBody>
          <a:bodyPr wrap="none">
            <a:spAutoFit/>
          </a:bodyPr>
          <a:lstStyle/>
          <a:p>
            <a:r>
              <a:rPr lang="es-ES" i="1" dirty="0">
                <a:latin typeface="Times New Roman" panose="02020603050405020304" pitchFamily="18" charset="0"/>
                <a:ea typeface="Calibri" panose="020F0502020204030204" pitchFamily="34" charset="0"/>
                <a:cs typeface="Times New Roman" panose="02020603050405020304" pitchFamily="18" charset="0"/>
              </a:rPr>
              <a:t>Tabla cruzada  </a:t>
            </a:r>
            <a:r>
              <a:rPr lang="es-ES" i="1" dirty="0">
                <a:latin typeface="Times New Roman" panose="02020603050405020304" pitchFamily="18" charset="0"/>
                <a:ea typeface="Calibri" panose="020F0502020204030204" pitchFamily="34" charset="0"/>
              </a:rPr>
              <a:t>Ingresos económicos - calidad de vida</a:t>
            </a:r>
            <a:endParaRPr lang="es-ES" dirty="0"/>
          </a:p>
        </p:txBody>
      </p:sp>
      <p:graphicFrame>
        <p:nvGraphicFramePr>
          <p:cNvPr id="17" name="Tabla 16"/>
          <p:cNvGraphicFramePr>
            <a:graphicFrameLocks noGrp="1"/>
          </p:cNvGraphicFramePr>
          <p:nvPr>
            <p:extLst>
              <p:ext uri="{D42A27DB-BD31-4B8C-83A1-F6EECF244321}">
                <p14:modId xmlns:p14="http://schemas.microsoft.com/office/powerpoint/2010/main" val="2720751094"/>
              </p:ext>
            </p:extLst>
          </p:nvPr>
        </p:nvGraphicFramePr>
        <p:xfrm>
          <a:off x="119336" y="908715"/>
          <a:ext cx="7200799" cy="5547360"/>
        </p:xfrm>
        <a:graphic>
          <a:graphicData uri="http://schemas.openxmlformats.org/drawingml/2006/table">
            <a:tbl>
              <a:tblPr firstRow="1" firstCol="1" bandRow="1"/>
              <a:tblGrid>
                <a:gridCol w="909682">
                  <a:extLst>
                    <a:ext uri="{9D8B030D-6E8A-4147-A177-3AD203B41FA5}">
                      <a16:colId xmlns="" xmlns:a16="http://schemas.microsoft.com/office/drawing/2014/main" val="20000"/>
                    </a:ext>
                  </a:extLst>
                </a:gridCol>
                <a:gridCol w="1382121">
                  <a:extLst>
                    <a:ext uri="{9D8B030D-6E8A-4147-A177-3AD203B41FA5}">
                      <a16:colId xmlns="" xmlns:a16="http://schemas.microsoft.com/office/drawing/2014/main" val="20001"/>
                    </a:ext>
                  </a:extLst>
                </a:gridCol>
                <a:gridCol w="1382121">
                  <a:extLst>
                    <a:ext uri="{9D8B030D-6E8A-4147-A177-3AD203B41FA5}">
                      <a16:colId xmlns="" xmlns:a16="http://schemas.microsoft.com/office/drawing/2014/main" val="20002"/>
                    </a:ext>
                  </a:extLst>
                </a:gridCol>
                <a:gridCol w="612453">
                  <a:extLst>
                    <a:ext uri="{9D8B030D-6E8A-4147-A177-3AD203B41FA5}">
                      <a16:colId xmlns="" xmlns:a16="http://schemas.microsoft.com/office/drawing/2014/main" val="20003"/>
                    </a:ext>
                  </a:extLst>
                </a:gridCol>
                <a:gridCol w="786096">
                  <a:extLst>
                    <a:ext uri="{9D8B030D-6E8A-4147-A177-3AD203B41FA5}">
                      <a16:colId xmlns="" xmlns:a16="http://schemas.microsoft.com/office/drawing/2014/main" val="20004"/>
                    </a:ext>
                  </a:extLst>
                </a:gridCol>
                <a:gridCol w="786096">
                  <a:extLst>
                    <a:ext uri="{9D8B030D-6E8A-4147-A177-3AD203B41FA5}">
                      <a16:colId xmlns="" xmlns:a16="http://schemas.microsoft.com/office/drawing/2014/main" val="20005"/>
                    </a:ext>
                  </a:extLst>
                </a:gridCol>
                <a:gridCol w="690668">
                  <a:extLst>
                    <a:ext uri="{9D8B030D-6E8A-4147-A177-3AD203B41FA5}">
                      <a16:colId xmlns="" xmlns:a16="http://schemas.microsoft.com/office/drawing/2014/main" val="20006"/>
                    </a:ext>
                  </a:extLst>
                </a:gridCol>
                <a:gridCol w="651562">
                  <a:extLst>
                    <a:ext uri="{9D8B030D-6E8A-4147-A177-3AD203B41FA5}">
                      <a16:colId xmlns="" xmlns:a16="http://schemas.microsoft.com/office/drawing/2014/main" val="20007"/>
                    </a:ext>
                  </a:extLst>
                </a:gridCol>
              </a:tblGrid>
              <a:tr h="292799">
                <a:tc gridSpan="8">
                  <a:txBody>
                    <a:bodyPr/>
                    <a:lstStyle/>
                    <a:p>
                      <a:pPr indent="180340" algn="l">
                        <a:lnSpc>
                          <a:spcPct val="200000"/>
                        </a:lnSpc>
                        <a:spcAft>
                          <a:spcPts val="0"/>
                        </a:spcAft>
                      </a:pPr>
                      <a:r>
                        <a:rPr lang="es-ES" sz="1200" b="1" i="1" dirty="0">
                          <a:effectLst/>
                          <a:latin typeface="Times New Roman" panose="02020603050405020304" pitchFamily="18" charset="0"/>
                          <a:ea typeface="Calibri" panose="020F0502020204030204" pitchFamily="34" charset="0"/>
                          <a:cs typeface="Times New Roman" panose="02020603050405020304" pitchFamily="18" charset="0"/>
                        </a:rPr>
                        <a:t>¿Considera que gestión financiera de la actividad ganadera, le ha permitido incrementar su nivel de ingresos?</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 xmlns:a16="http://schemas.microsoft.com/office/drawing/2014/main" val="10000"/>
                  </a:ext>
                </a:extLst>
              </a:tr>
              <a:tr h="585597">
                <a:tc rowSpan="14">
                  <a:txBody>
                    <a:bodyPr/>
                    <a:lstStyle/>
                    <a:p>
                      <a:pPr marL="71755" marR="71755" indent="180340" algn="l">
                        <a:lnSpc>
                          <a:spcPct val="200000"/>
                        </a:lnSpc>
                        <a:spcAft>
                          <a:spcPts val="0"/>
                        </a:spcAft>
                      </a:pPr>
                      <a:r>
                        <a:rPr lang="es-ES" sz="1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¿Ha recibido información sobre gestión financiera?</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vert="vert27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endParaRPr lang="es-ES" sz="1000" dirty="0">
                        <a:effectLst/>
                        <a:latin typeface="Calibri" panose="020F0502020204030204" pitchFamily="34" charset="0"/>
                      </a:endParaRPr>
                    </a:p>
                  </a:txBody>
                  <a:tcPr marL="30595" marR="3059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endParaRPr lang="es-ES" sz="1000">
                        <a:effectLst/>
                        <a:latin typeface="Calibri" panose="020F0502020204030204" pitchFamily="34" charset="0"/>
                      </a:endParaRPr>
                    </a:p>
                  </a:txBody>
                  <a:tcPr marL="30595" marR="3059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l">
                        <a:lnSpc>
                          <a:spcPct val="200000"/>
                        </a:lnSpc>
                        <a:spcAft>
                          <a:spcPts val="0"/>
                        </a:spcAft>
                      </a:pPr>
                      <a:r>
                        <a:rPr lang="es-ES" sz="1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Nunca</a:t>
                      </a:r>
                      <a:endParaRPr lang="es-ES" sz="1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l">
                        <a:lnSpc>
                          <a:spcPct val="200000"/>
                        </a:lnSpc>
                        <a:spcAft>
                          <a:spcPts val="0"/>
                        </a:spcAft>
                      </a:pPr>
                      <a:r>
                        <a:rPr lang="es-ES" sz="1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Rara vez</a:t>
                      </a:r>
                      <a:endParaRPr lang="es-ES" sz="1000" b="1">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l">
                        <a:lnSpc>
                          <a:spcPct val="200000"/>
                        </a:lnSpc>
                        <a:spcAft>
                          <a:spcPts val="0"/>
                        </a:spcAft>
                      </a:pPr>
                      <a:r>
                        <a:rPr lang="es-ES" sz="1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Casi siempre</a:t>
                      </a:r>
                      <a:endParaRPr lang="es-ES" sz="1000" b="1">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l">
                        <a:lnSpc>
                          <a:spcPct val="200000"/>
                        </a:lnSpc>
                        <a:spcAft>
                          <a:spcPts val="0"/>
                        </a:spcAft>
                      </a:pPr>
                      <a:r>
                        <a:rPr lang="es-ES" sz="1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Siempre</a:t>
                      </a:r>
                      <a:endParaRPr lang="es-ES" sz="1000" b="1">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l">
                        <a:lnSpc>
                          <a:spcPct val="200000"/>
                        </a:lnSpc>
                        <a:spcAft>
                          <a:spcPts val="0"/>
                        </a:spcAft>
                      </a:pPr>
                      <a:r>
                        <a:rPr lang="es-ES" sz="1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Total</a:t>
                      </a:r>
                      <a:endParaRPr lang="es-ES" sz="10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292799">
                <a:tc vMerge="1">
                  <a:txBody>
                    <a:bodyPr/>
                    <a:lstStyle/>
                    <a:p>
                      <a:endParaRPr lang="es-ES"/>
                    </a:p>
                  </a:txBody>
                  <a:tcPr/>
                </a:tc>
                <a:tc>
                  <a:txBody>
                    <a:bodyPr/>
                    <a:lstStyle/>
                    <a:p>
                      <a:pPr indent="180340" algn="l">
                        <a:lnSpc>
                          <a:spcPct val="200000"/>
                        </a:lnSpc>
                        <a:spcAft>
                          <a:spcPts val="0"/>
                        </a:spcAft>
                      </a:pPr>
                      <a:r>
                        <a:rPr lang="es-ES" sz="10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Nunca</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l">
                        <a:lnSpc>
                          <a:spcPct val="200000"/>
                        </a:lnSpc>
                        <a:spcAft>
                          <a:spcPts val="0"/>
                        </a:spcAft>
                      </a:pPr>
                      <a:r>
                        <a:rPr lang="es-E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Recuento</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r">
                        <a:lnSpc>
                          <a:spcPct val="200000"/>
                        </a:lnSpc>
                        <a:spcAft>
                          <a:spcPts val="0"/>
                        </a:spcAft>
                      </a:pPr>
                      <a:r>
                        <a:rPr lang="es-E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r">
                        <a:lnSpc>
                          <a:spcPct val="200000"/>
                        </a:lnSpc>
                        <a:spcAft>
                          <a:spcPts val="0"/>
                        </a:spcAft>
                      </a:pPr>
                      <a:r>
                        <a:rPr lang="es-E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r">
                        <a:lnSpc>
                          <a:spcPct val="200000"/>
                        </a:lnSpc>
                        <a:spcAft>
                          <a:spcPts val="0"/>
                        </a:spcAft>
                      </a:pPr>
                      <a:r>
                        <a:rPr lang="es-E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121</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r">
                        <a:lnSpc>
                          <a:spcPct val="200000"/>
                        </a:lnSpc>
                        <a:spcAft>
                          <a:spcPts val="0"/>
                        </a:spcAft>
                      </a:pPr>
                      <a:r>
                        <a:rPr lang="es-E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147</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r">
                        <a:lnSpc>
                          <a:spcPct val="200000"/>
                        </a:lnSpc>
                        <a:spcAft>
                          <a:spcPts val="0"/>
                        </a:spcAft>
                      </a:pPr>
                      <a:r>
                        <a:rPr lang="es-E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298</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 xmlns:a16="http://schemas.microsoft.com/office/drawing/2014/main" val="10002"/>
                  </a:ext>
                </a:extLst>
              </a:tr>
              <a:tr h="292799">
                <a:tc vMerge="1">
                  <a:txBody>
                    <a:bodyPr/>
                    <a:lstStyle/>
                    <a:p>
                      <a:endParaRPr lang="es-ES"/>
                    </a:p>
                  </a:txBody>
                  <a:tcPr/>
                </a:tc>
                <a:tc>
                  <a:txBody>
                    <a:bodyPr/>
                    <a:lstStyle/>
                    <a:p>
                      <a:pPr algn="ctr"/>
                      <a:endParaRPr lang="es-ES" sz="1000">
                        <a:effectLst/>
                        <a:latin typeface="Calibri" panose="020F0502020204030204" pitchFamily="34" charset="0"/>
                      </a:endParaRPr>
                    </a:p>
                  </a:txBody>
                  <a:tcPr marL="30595" marR="30595" marT="0" marB="0" anchor="ctr">
                    <a:lnL>
                      <a:noFill/>
                    </a:lnL>
                    <a:lnR>
                      <a:noFill/>
                    </a:lnR>
                    <a:lnT>
                      <a:noFill/>
                    </a:lnT>
                    <a:lnB>
                      <a:noFill/>
                    </a:lnB>
                  </a:tcPr>
                </a:tc>
                <a:tc>
                  <a:txBody>
                    <a:bodyPr/>
                    <a:lstStyle/>
                    <a:p>
                      <a:pPr indent="180340" algn="l">
                        <a:lnSpc>
                          <a:spcPct val="200000"/>
                        </a:lnSpc>
                        <a:spcAft>
                          <a:spcPts val="0"/>
                        </a:spcAft>
                      </a:pPr>
                      <a:r>
                        <a:rPr lang="es-E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Recuento esperado</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46,6</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56,3</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96,4</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98,7</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298,0</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extLst>
                  <a:ext uri="{0D108BD9-81ED-4DB2-BD59-A6C34878D82A}">
                    <a16:rowId xmlns="" xmlns:a16="http://schemas.microsoft.com/office/drawing/2014/main" val="10003"/>
                  </a:ext>
                </a:extLst>
              </a:tr>
              <a:tr h="292799">
                <a:tc vMerge="1">
                  <a:txBody>
                    <a:bodyPr/>
                    <a:lstStyle/>
                    <a:p>
                      <a:endParaRPr lang="es-ES"/>
                    </a:p>
                  </a:txBody>
                  <a:tcPr/>
                </a:tc>
                <a:tc>
                  <a:txBody>
                    <a:bodyPr/>
                    <a:lstStyle/>
                    <a:p>
                      <a:pPr algn="ctr"/>
                      <a:endParaRPr lang="es-ES" sz="1000">
                        <a:effectLst/>
                        <a:latin typeface="Calibri" panose="020F0502020204030204" pitchFamily="34" charset="0"/>
                      </a:endParaRPr>
                    </a:p>
                  </a:txBody>
                  <a:tcPr marL="30595" marR="30595" marT="0" marB="0" anchor="ctr">
                    <a:lnL>
                      <a:noFill/>
                    </a:lnL>
                    <a:lnR>
                      <a:noFill/>
                    </a:lnR>
                    <a:lnT>
                      <a:noFill/>
                    </a:lnT>
                    <a:lnB>
                      <a:noFill/>
                    </a:lnB>
                  </a:tcPr>
                </a:tc>
                <a:tc>
                  <a:txBody>
                    <a:bodyPr/>
                    <a:lstStyle/>
                    <a:p>
                      <a:pPr indent="180340" algn="l">
                        <a:lnSpc>
                          <a:spcPct val="200000"/>
                        </a:lnSpc>
                        <a:spcAft>
                          <a:spcPts val="0"/>
                        </a:spcAft>
                      </a:pPr>
                      <a:r>
                        <a:rPr lang="es-E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del total</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11,2%</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22,3%</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37,9%</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81,42%</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extLst>
                  <a:ext uri="{0D108BD9-81ED-4DB2-BD59-A6C34878D82A}">
                    <a16:rowId xmlns="" xmlns:a16="http://schemas.microsoft.com/office/drawing/2014/main" val="10004"/>
                  </a:ext>
                </a:extLst>
              </a:tr>
              <a:tr h="292799">
                <a:tc vMerge="1">
                  <a:txBody>
                    <a:bodyPr/>
                    <a:lstStyle/>
                    <a:p>
                      <a:endParaRPr lang="es-ES"/>
                    </a:p>
                  </a:txBody>
                  <a:tcPr/>
                </a:tc>
                <a:tc>
                  <a:txBody>
                    <a:bodyPr/>
                    <a:lstStyle/>
                    <a:p>
                      <a:pPr indent="180340" algn="l">
                        <a:lnSpc>
                          <a:spcPct val="200000"/>
                        </a:lnSpc>
                        <a:spcAft>
                          <a:spcPts val="0"/>
                        </a:spcAft>
                      </a:pPr>
                      <a:r>
                        <a:rPr lang="es-ES" sz="1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Rara vez</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l">
                        <a:lnSpc>
                          <a:spcPct val="200000"/>
                        </a:lnSpc>
                        <a:spcAft>
                          <a:spcPts val="0"/>
                        </a:spcAft>
                      </a:pPr>
                      <a:r>
                        <a:rPr lang="es-E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Recuento</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32</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55</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extLst>
                  <a:ext uri="{0D108BD9-81ED-4DB2-BD59-A6C34878D82A}">
                    <a16:rowId xmlns="" xmlns:a16="http://schemas.microsoft.com/office/drawing/2014/main" val="10005"/>
                  </a:ext>
                </a:extLst>
              </a:tr>
              <a:tr h="292799">
                <a:tc vMerge="1">
                  <a:txBody>
                    <a:bodyPr/>
                    <a:lstStyle/>
                    <a:p>
                      <a:endParaRPr lang="es-ES"/>
                    </a:p>
                  </a:txBody>
                  <a:tcPr/>
                </a:tc>
                <a:tc>
                  <a:txBody>
                    <a:bodyPr/>
                    <a:lstStyle/>
                    <a:p>
                      <a:pPr algn="ctr"/>
                      <a:endParaRPr lang="es-ES" sz="1000">
                        <a:effectLst/>
                        <a:latin typeface="Calibri" panose="020F0502020204030204" pitchFamily="34" charset="0"/>
                      </a:endParaRPr>
                    </a:p>
                  </a:txBody>
                  <a:tcPr marL="30595" marR="30595" marT="0" marB="0" anchor="ctr">
                    <a:lnL>
                      <a:noFill/>
                    </a:lnL>
                    <a:lnR>
                      <a:noFill/>
                    </a:lnR>
                    <a:lnT>
                      <a:noFill/>
                    </a:lnT>
                    <a:lnB>
                      <a:noFill/>
                    </a:lnB>
                  </a:tcPr>
                </a:tc>
                <a:tc>
                  <a:txBody>
                    <a:bodyPr/>
                    <a:lstStyle/>
                    <a:p>
                      <a:pPr indent="180340" algn="l">
                        <a:lnSpc>
                          <a:spcPct val="200000"/>
                        </a:lnSpc>
                        <a:spcAft>
                          <a:spcPts val="0"/>
                        </a:spcAft>
                      </a:pPr>
                      <a:r>
                        <a:rPr lang="es-E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Recuento esperado</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8,9</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11,2</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15,3</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19,6</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55,0</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extLst>
                  <a:ext uri="{0D108BD9-81ED-4DB2-BD59-A6C34878D82A}">
                    <a16:rowId xmlns="" xmlns:a16="http://schemas.microsoft.com/office/drawing/2014/main" val="10006"/>
                  </a:ext>
                </a:extLst>
              </a:tr>
              <a:tr h="292799">
                <a:tc vMerge="1">
                  <a:txBody>
                    <a:bodyPr/>
                    <a:lstStyle/>
                    <a:p>
                      <a:endParaRPr lang="es-ES"/>
                    </a:p>
                  </a:txBody>
                  <a:tcPr/>
                </a:tc>
                <a:tc>
                  <a:txBody>
                    <a:bodyPr/>
                    <a:lstStyle/>
                    <a:p>
                      <a:pPr algn="ctr"/>
                      <a:endParaRPr lang="es-ES" sz="1000">
                        <a:effectLst/>
                        <a:latin typeface="Calibri" panose="020F0502020204030204" pitchFamily="34" charset="0"/>
                      </a:endParaRPr>
                    </a:p>
                  </a:txBody>
                  <a:tcPr marL="30595" marR="30595" marT="0" marB="0" anchor="ctr">
                    <a:lnL>
                      <a:noFill/>
                    </a:lnL>
                    <a:lnR>
                      <a:noFill/>
                    </a:lnR>
                    <a:lnT>
                      <a:noFill/>
                    </a:lnT>
                    <a:lnB>
                      <a:noFill/>
                    </a:lnB>
                  </a:tcPr>
                </a:tc>
                <a:tc>
                  <a:txBody>
                    <a:bodyPr/>
                    <a:lstStyle/>
                    <a:p>
                      <a:pPr indent="180340" algn="l">
                        <a:lnSpc>
                          <a:spcPct val="200000"/>
                        </a:lnSpc>
                        <a:spcAft>
                          <a:spcPts val="0"/>
                        </a:spcAft>
                      </a:pPr>
                      <a:r>
                        <a:rPr lang="es-E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del total</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0,2%</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3,0%</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5,6%</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6,2%</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15,03%</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extLst>
                  <a:ext uri="{0D108BD9-81ED-4DB2-BD59-A6C34878D82A}">
                    <a16:rowId xmlns="" xmlns:a16="http://schemas.microsoft.com/office/drawing/2014/main" val="10007"/>
                  </a:ext>
                </a:extLst>
              </a:tr>
              <a:tr h="292799">
                <a:tc vMerge="1">
                  <a:txBody>
                    <a:bodyPr/>
                    <a:lstStyle/>
                    <a:p>
                      <a:endParaRPr lang="es-ES"/>
                    </a:p>
                  </a:txBody>
                  <a:tcPr/>
                </a:tc>
                <a:tc>
                  <a:txBody>
                    <a:bodyPr/>
                    <a:lstStyle/>
                    <a:p>
                      <a:pPr indent="180340" algn="l">
                        <a:lnSpc>
                          <a:spcPct val="200000"/>
                        </a:lnSpc>
                        <a:spcAft>
                          <a:spcPts val="0"/>
                        </a:spcAft>
                      </a:pPr>
                      <a:r>
                        <a:rPr lang="es-ES" sz="1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Casi siempre</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l">
                        <a:lnSpc>
                          <a:spcPct val="200000"/>
                        </a:lnSpc>
                        <a:spcAft>
                          <a:spcPts val="0"/>
                        </a:spcAft>
                      </a:pPr>
                      <a:r>
                        <a:rPr lang="es-E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Recuento</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extLst>
                  <a:ext uri="{0D108BD9-81ED-4DB2-BD59-A6C34878D82A}">
                    <a16:rowId xmlns="" xmlns:a16="http://schemas.microsoft.com/office/drawing/2014/main" val="10008"/>
                  </a:ext>
                </a:extLst>
              </a:tr>
              <a:tr h="292799">
                <a:tc vMerge="1">
                  <a:txBody>
                    <a:bodyPr/>
                    <a:lstStyle/>
                    <a:p>
                      <a:endParaRPr lang="es-ES"/>
                    </a:p>
                  </a:txBody>
                  <a:tcPr/>
                </a:tc>
                <a:tc>
                  <a:txBody>
                    <a:bodyPr/>
                    <a:lstStyle/>
                    <a:p>
                      <a:pPr algn="ctr"/>
                      <a:endParaRPr lang="es-ES" sz="1000">
                        <a:effectLst/>
                        <a:latin typeface="Calibri" panose="020F0502020204030204" pitchFamily="34" charset="0"/>
                      </a:endParaRPr>
                    </a:p>
                  </a:txBody>
                  <a:tcPr marL="30595" marR="30595" marT="0" marB="0" anchor="ctr">
                    <a:lnL>
                      <a:noFill/>
                    </a:lnL>
                    <a:lnR>
                      <a:noFill/>
                    </a:lnR>
                    <a:lnT>
                      <a:noFill/>
                    </a:lnT>
                    <a:lnB>
                      <a:noFill/>
                    </a:lnB>
                  </a:tcPr>
                </a:tc>
                <a:tc>
                  <a:txBody>
                    <a:bodyPr/>
                    <a:lstStyle/>
                    <a:p>
                      <a:pPr indent="180340" algn="l">
                        <a:lnSpc>
                          <a:spcPct val="200000"/>
                        </a:lnSpc>
                        <a:spcAft>
                          <a:spcPts val="0"/>
                        </a:spcAft>
                      </a:pPr>
                      <a:r>
                        <a:rPr lang="es-E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Recuento esperado</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3,5</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3,5</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10,00</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extLst>
                  <a:ext uri="{0D108BD9-81ED-4DB2-BD59-A6C34878D82A}">
                    <a16:rowId xmlns="" xmlns:a16="http://schemas.microsoft.com/office/drawing/2014/main" val="10009"/>
                  </a:ext>
                </a:extLst>
              </a:tr>
              <a:tr h="292799">
                <a:tc vMerge="1">
                  <a:txBody>
                    <a:bodyPr/>
                    <a:lstStyle/>
                    <a:p>
                      <a:endParaRPr lang="es-ES"/>
                    </a:p>
                  </a:txBody>
                  <a:tcPr/>
                </a:tc>
                <a:tc>
                  <a:txBody>
                    <a:bodyPr/>
                    <a:lstStyle/>
                    <a:p>
                      <a:pPr algn="ctr"/>
                      <a:endParaRPr lang="es-ES" sz="1000">
                        <a:effectLst/>
                        <a:latin typeface="Calibri" panose="020F0502020204030204" pitchFamily="34" charset="0"/>
                      </a:endParaRPr>
                    </a:p>
                  </a:txBody>
                  <a:tcPr marL="30595" marR="30595" marT="0" marB="0" anchor="ctr">
                    <a:lnL>
                      <a:noFill/>
                    </a:lnL>
                    <a:lnR>
                      <a:noFill/>
                    </a:lnR>
                    <a:lnT>
                      <a:noFill/>
                    </a:lnT>
                    <a:lnB>
                      <a:noFill/>
                    </a:lnB>
                  </a:tcPr>
                </a:tc>
                <a:tc>
                  <a:txBody>
                    <a:bodyPr/>
                    <a:lstStyle/>
                    <a:p>
                      <a:pPr indent="180340" algn="l">
                        <a:lnSpc>
                          <a:spcPct val="200000"/>
                        </a:lnSpc>
                        <a:spcAft>
                          <a:spcPts val="0"/>
                        </a:spcAft>
                      </a:pPr>
                      <a:r>
                        <a:rPr lang="es-E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del total</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0,3%</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0,7%</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0,7%</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2,7%</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extLst>
                  <a:ext uri="{0D108BD9-81ED-4DB2-BD59-A6C34878D82A}">
                    <a16:rowId xmlns="" xmlns:a16="http://schemas.microsoft.com/office/drawing/2014/main" val="10010"/>
                  </a:ext>
                </a:extLst>
              </a:tr>
              <a:tr h="292799">
                <a:tc vMerge="1">
                  <a:txBody>
                    <a:bodyPr/>
                    <a:lstStyle/>
                    <a:p>
                      <a:endParaRPr lang="es-ES"/>
                    </a:p>
                  </a:txBody>
                  <a:tcPr/>
                </a:tc>
                <a:tc>
                  <a:txBody>
                    <a:bodyPr/>
                    <a:lstStyle/>
                    <a:p>
                      <a:pPr indent="180340" algn="l">
                        <a:lnSpc>
                          <a:spcPct val="200000"/>
                        </a:lnSpc>
                        <a:spcAft>
                          <a:spcPts val="0"/>
                        </a:spcAft>
                      </a:pPr>
                      <a:r>
                        <a:rPr lang="es-ES" sz="10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Siempre</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l">
                        <a:lnSpc>
                          <a:spcPct val="200000"/>
                        </a:lnSpc>
                        <a:spcAft>
                          <a:spcPts val="0"/>
                        </a:spcAft>
                      </a:pPr>
                      <a:r>
                        <a:rPr lang="es-E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Recuento</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extLst>
                  <a:ext uri="{0D108BD9-81ED-4DB2-BD59-A6C34878D82A}">
                    <a16:rowId xmlns="" xmlns:a16="http://schemas.microsoft.com/office/drawing/2014/main" val="10011"/>
                  </a:ext>
                </a:extLst>
              </a:tr>
              <a:tr h="292799">
                <a:tc vMerge="1">
                  <a:txBody>
                    <a:bodyPr/>
                    <a:lstStyle/>
                    <a:p>
                      <a:endParaRPr lang="es-ES"/>
                    </a:p>
                  </a:txBody>
                  <a:tcPr/>
                </a:tc>
                <a:tc>
                  <a:txBody>
                    <a:bodyPr/>
                    <a:lstStyle/>
                    <a:p>
                      <a:pPr algn="ctr"/>
                      <a:endParaRPr lang="es-ES" sz="1000">
                        <a:effectLst/>
                        <a:latin typeface="Calibri" panose="020F0502020204030204" pitchFamily="34" charset="0"/>
                      </a:endParaRPr>
                    </a:p>
                  </a:txBody>
                  <a:tcPr marL="30595" marR="30595" marT="0" marB="0" anchor="ctr">
                    <a:lnL>
                      <a:noFill/>
                    </a:lnL>
                    <a:lnR>
                      <a:noFill/>
                    </a:lnR>
                    <a:lnT>
                      <a:noFill/>
                    </a:lnT>
                    <a:lnB>
                      <a:noFill/>
                    </a:lnB>
                  </a:tcPr>
                </a:tc>
                <a:tc>
                  <a:txBody>
                    <a:bodyPr/>
                    <a:lstStyle/>
                    <a:p>
                      <a:pPr indent="180340" algn="l">
                        <a:lnSpc>
                          <a:spcPct val="200000"/>
                        </a:lnSpc>
                        <a:spcAft>
                          <a:spcPts val="0"/>
                        </a:spcAft>
                      </a:pPr>
                      <a:r>
                        <a:rPr lang="es-E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Recuento esperado</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0,9</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0,9</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0,4</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0,8</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3,0</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extLst>
                  <a:ext uri="{0D108BD9-81ED-4DB2-BD59-A6C34878D82A}">
                    <a16:rowId xmlns="" xmlns:a16="http://schemas.microsoft.com/office/drawing/2014/main" val="10012"/>
                  </a:ext>
                </a:extLst>
              </a:tr>
              <a:tr h="292799">
                <a:tc vMerge="1">
                  <a:txBody>
                    <a:bodyPr/>
                    <a:lstStyle/>
                    <a:p>
                      <a:endParaRPr lang="es-ES"/>
                    </a:p>
                  </a:txBody>
                  <a:tcPr/>
                </a:tc>
                <a:tc>
                  <a:txBody>
                    <a:bodyPr/>
                    <a:lstStyle/>
                    <a:p>
                      <a:pPr algn="ctr"/>
                      <a:endParaRPr lang="es-ES" sz="1000">
                        <a:effectLst/>
                        <a:latin typeface="Calibri" panose="020F0502020204030204" pitchFamily="34" charset="0"/>
                      </a:endParaRPr>
                    </a:p>
                  </a:txBody>
                  <a:tcPr marL="30595" marR="30595" marT="0" marB="0" anchor="ctr">
                    <a:lnL>
                      <a:noFill/>
                    </a:lnL>
                    <a:lnR>
                      <a:noFill/>
                    </a:lnR>
                    <a:lnT>
                      <a:noFill/>
                    </a:lnT>
                    <a:lnB>
                      <a:noFill/>
                    </a:lnB>
                  </a:tcPr>
                </a:tc>
                <a:tc>
                  <a:txBody>
                    <a:bodyPr/>
                    <a:lstStyle/>
                    <a:p>
                      <a:pPr indent="180340" algn="l">
                        <a:lnSpc>
                          <a:spcPct val="200000"/>
                        </a:lnSpc>
                        <a:spcAft>
                          <a:spcPts val="0"/>
                        </a:spcAft>
                      </a:pPr>
                      <a:r>
                        <a:rPr lang="es-E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del total</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0,3%</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0,3%</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0,1%</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0,2%</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0,82%</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extLst>
                  <a:ext uri="{0D108BD9-81ED-4DB2-BD59-A6C34878D82A}">
                    <a16:rowId xmlns="" xmlns:a16="http://schemas.microsoft.com/office/drawing/2014/main" val="10013"/>
                  </a:ext>
                </a:extLst>
              </a:tr>
              <a:tr h="292799">
                <a:tc vMerge="1">
                  <a:txBody>
                    <a:bodyPr/>
                    <a:lstStyle/>
                    <a:p>
                      <a:endParaRPr lang="es-ES"/>
                    </a:p>
                  </a:txBody>
                  <a:tcPr/>
                </a:tc>
                <a:tc>
                  <a:txBody>
                    <a:bodyPr/>
                    <a:lstStyle/>
                    <a:p>
                      <a:pPr indent="180340" algn="l">
                        <a:lnSpc>
                          <a:spcPct val="200000"/>
                        </a:lnSpc>
                        <a:spcAft>
                          <a:spcPts val="0"/>
                        </a:spcAft>
                      </a:pPr>
                      <a:r>
                        <a:rPr lang="es-E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Total</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l">
                        <a:lnSpc>
                          <a:spcPct val="200000"/>
                        </a:lnSpc>
                        <a:spcAft>
                          <a:spcPts val="0"/>
                        </a:spcAft>
                      </a:pPr>
                      <a:r>
                        <a:rPr lang="es-E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Recuento</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30</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135</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181</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366</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extLst>
                  <a:ext uri="{0D108BD9-81ED-4DB2-BD59-A6C34878D82A}">
                    <a16:rowId xmlns="" xmlns:a16="http://schemas.microsoft.com/office/drawing/2014/main" val="10014"/>
                  </a:ext>
                </a:extLst>
              </a:tr>
              <a:tr h="292799">
                <a:tc>
                  <a:txBody>
                    <a:bodyPr/>
                    <a:lstStyle/>
                    <a:p>
                      <a:pPr indent="180340" algn="r">
                        <a:lnSpc>
                          <a:spcPct val="200000"/>
                        </a:lnSpc>
                        <a:spcAft>
                          <a:spcPts val="0"/>
                        </a:spcAft>
                      </a:pPr>
                      <a:r>
                        <a:rPr lang="es-E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algn="ctr"/>
                      <a:endParaRPr lang="es-ES" sz="1000">
                        <a:effectLst/>
                        <a:latin typeface="Calibri" panose="020F0502020204030204" pitchFamily="34" charset="0"/>
                      </a:endParaRPr>
                    </a:p>
                  </a:txBody>
                  <a:tcPr marL="30595" marR="30595" marT="0" marB="0" anchor="ctr">
                    <a:lnL>
                      <a:noFill/>
                    </a:lnL>
                    <a:lnR>
                      <a:noFill/>
                    </a:lnR>
                    <a:lnT>
                      <a:noFill/>
                    </a:lnT>
                    <a:lnB>
                      <a:noFill/>
                    </a:lnB>
                  </a:tcPr>
                </a:tc>
                <a:tc>
                  <a:txBody>
                    <a:bodyPr/>
                    <a:lstStyle/>
                    <a:p>
                      <a:pPr indent="180340" algn="l">
                        <a:lnSpc>
                          <a:spcPct val="200000"/>
                        </a:lnSpc>
                        <a:spcAft>
                          <a:spcPts val="0"/>
                        </a:spcAft>
                      </a:pPr>
                      <a:r>
                        <a:rPr lang="es-E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Recuento esperado</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20,0</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30,0</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135,0</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181,0</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tc>
                  <a:txBody>
                    <a:bodyPr/>
                    <a:lstStyle/>
                    <a:p>
                      <a:pPr indent="180340" algn="r">
                        <a:lnSpc>
                          <a:spcPct val="200000"/>
                        </a:lnSpc>
                        <a:spcAft>
                          <a:spcPts val="0"/>
                        </a:spcAft>
                      </a:pPr>
                      <a:r>
                        <a:rPr lang="es-E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366,0</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lnL>
                      <a:noFill/>
                    </a:lnL>
                    <a:lnR>
                      <a:noFill/>
                    </a:lnR>
                    <a:lnT>
                      <a:noFill/>
                    </a:lnT>
                    <a:lnB>
                      <a:noFill/>
                    </a:lnB>
                  </a:tcPr>
                </a:tc>
                <a:extLst>
                  <a:ext uri="{0D108BD9-81ED-4DB2-BD59-A6C34878D82A}">
                    <a16:rowId xmlns="" xmlns:a16="http://schemas.microsoft.com/office/drawing/2014/main" val="10015"/>
                  </a:ext>
                </a:extLst>
              </a:tr>
              <a:tr h="292799">
                <a:tc>
                  <a:txBody>
                    <a:bodyPr/>
                    <a:lstStyle/>
                    <a:p>
                      <a:pPr indent="180340" algn="r">
                        <a:lnSpc>
                          <a:spcPct val="200000"/>
                        </a:lnSpc>
                        <a:spcAft>
                          <a:spcPts val="0"/>
                        </a:spcAft>
                      </a:pPr>
                      <a:r>
                        <a:rPr lang="es-E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endParaRPr lang="es-ES" sz="1000">
                        <a:effectLst/>
                        <a:latin typeface="Calibri" panose="020F0502020204030204" pitchFamily="34" charset="0"/>
                      </a:endParaRPr>
                    </a:p>
                  </a:txBody>
                  <a:tcPr marL="30595" marR="3059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l">
                        <a:lnSpc>
                          <a:spcPct val="200000"/>
                        </a:lnSpc>
                        <a:spcAft>
                          <a:spcPts val="0"/>
                        </a:spcAft>
                      </a:pPr>
                      <a:r>
                        <a:rPr lang="es-E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del total</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r">
                        <a:lnSpc>
                          <a:spcPct val="200000"/>
                        </a:lnSpc>
                        <a:spcAft>
                          <a:spcPts val="0"/>
                        </a:spcAft>
                      </a:pPr>
                      <a:r>
                        <a:rPr lang="es-E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5,46%</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r">
                        <a:lnSpc>
                          <a:spcPct val="200000"/>
                        </a:lnSpc>
                        <a:spcAft>
                          <a:spcPts val="0"/>
                        </a:spcAft>
                      </a:pPr>
                      <a:r>
                        <a:rPr lang="es-E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8,20%</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r">
                        <a:lnSpc>
                          <a:spcPct val="200000"/>
                        </a:lnSpc>
                        <a:spcAft>
                          <a:spcPts val="0"/>
                        </a:spcAft>
                      </a:pPr>
                      <a:r>
                        <a:rPr lang="es-E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36,89%</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r">
                        <a:lnSpc>
                          <a:spcPct val="200000"/>
                        </a:lnSpc>
                        <a:spcAft>
                          <a:spcPts val="0"/>
                        </a:spcAft>
                      </a:pPr>
                      <a:r>
                        <a:rPr lang="es-ES" sz="10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49,45%</a:t>
                      </a:r>
                      <a:endParaRPr lang="es-ES" sz="100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r">
                        <a:lnSpc>
                          <a:spcPct val="200000"/>
                        </a:lnSpc>
                        <a:spcAft>
                          <a:spcPts val="0"/>
                        </a:spcAft>
                      </a:pPr>
                      <a:r>
                        <a:rPr lang="es-ES" sz="10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100%</a:t>
                      </a:r>
                      <a:endParaRPr lang="es-ES" sz="10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0595" marR="30595" marT="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6"/>
                  </a:ext>
                </a:extLst>
              </a:tr>
            </a:tbl>
          </a:graphicData>
        </a:graphic>
      </p:graphicFrame>
      <p:sp>
        <p:nvSpPr>
          <p:cNvPr id="18" name="Flecha en U 17"/>
          <p:cNvSpPr/>
          <p:nvPr/>
        </p:nvSpPr>
        <p:spPr>
          <a:xfrm>
            <a:off x="6888088" y="269940"/>
            <a:ext cx="2592288" cy="576064"/>
          </a:xfrm>
          <a:prstGeom prst="uturn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ES">
              <a:solidFill>
                <a:schemeClr val="tx1"/>
              </a:solidFill>
            </a:endParaRPr>
          </a:p>
        </p:txBody>
      </p:sp>
      <p:pic>
        <p:nvPicPr>
          <p:cNvPr id="3" name="Imagen 2">
            <a:extLst>
              <a:ext uri="{FF2B5EF4-FFF2-40B4-BE49-F238E27FC236}">
                <a16:creationId xmlns="" xmlns:a16="http://schemas.microsoft.com/office/drawing/2014/main" id="{5F074639-0727-4B6A-89F5-121F9B6FE2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6160" y="2564904"/>
            <a:ext cx="4655840" cy="3031496"/>
          </a:xfrm>
          <a:prstGeom prst="rect">
            <a:avLst/>
          </a:prstGeom>
          <a:ln>
            <a:noFill/>
          </a:ln>
          <a:effectLst>
            <a:softEdge rad="112500"/>
          </a:effectLst>
        </p:spPr>
      </p:pic>
    </p:spTree>
    <p:extLst>
      <p:ext uri="{BB962C8B-B14F-4D97-AF65-F5344CB8AC3E}">
        <p14:creationId xmlns:p14="http://schemas.microsoft.com/office/powerpoint/2010/main" val="4153786464"/>
      </p:ext>
    </p:extLst>
  </p:cSld>
  <p:clrMapOvr>
    <a:masterClrMapping/>
  </p:clrMapOvr>
  <p:transition spd="slow">
    <p:randomBar dir="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n 40"/>
          <p:cNvPicPr>
            <a:picLocks noChangeAspect="1"/>
          </p:cNvPicPr>
          <p:nvPr/>
        </p:nvPicPr>
        <p:blipFill>
          <a:blip r:embed="rId3"/>
          <a:stretch>
            <a:fillRect/>
          </a:stretch>
        </p:blipFill>
        <p:spPr>
          <a:xfrm>
            <a:off x="8372384" y="4067802"/>
            <a:ext cx="1491299" cy="1212303"/>
          </a:xfrm>
          <a:prstGeom prst="rect">
            <a:avLst/>
          </a:prstGeom>
          <a:ln>
            <a:noFill/>
          </a:ln>
        </p:spPr>
      </p:pic>
      <p:pic>
        <p:nvPicPr>
          <p:cNvPr id="36" name="Imagen 35"/>
          <p:cNvPicPr>
            <a:picLocks noChangeAspect="1"/>
          </p:cNvPicPr>
          <p:nvPr/>
        </p:nvPicPr>
        <p:blipFill>
          <a:blip r:embed="rId4"/>
          <a:stretch>
            <a:fillRect/>
          </a:stretch>
        </p:blipFill>
        <p:spPr>
          <a:xfrm>
            <a:off x="5507518" y="1534245"/>
            <a:ext cx="1116110" cy="1116110"/>
          </a:xfrm>
          <a:prstGeom prst="ellipse">
            <a:avLst/>
          </a:prstGeom>
          <a:ln w="63500" cap="rnd">
            <a:solidFill>
              <a:schemeClr val="tx2">
                <a:lumMod val="60000"/>
                <a:lumOff val="40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9" name="Imagen 18"/>
          <p:cNvPicPr>
            <a:picLocks noChangeAspect="1"/>
          </p:cNvPicPr>
          <p:nvPr/>
        </p:nvPicPr>
        <p:blipFill rotWithShape="1">
          <a:blip r:embed="rId5"/>
          <a:srcRect l="11708" r="10104"/>
          <a:stretch/>
        </p:blipFill>
        <p:spPr>
          <a:xfrm>
            <a:off x="5416463" y="2958623"/>
            <a:ext cx="1368153" cy="1168012"/>
          </a:xfrm>
          <a:prstGeom prst="rect">
            <a:avLst/>
          </a:prstGeom>
        </p:spPr>
      </p:pic>
      <p:cxnSp>
        <p:nvCxnSpPr>
          <p:cNvPr id="10" name="Straight Connector 9">
            <a:extLst>
              <a:ext uri="{FF2B5EF4-FFF2-40B4-BE49-F238E27FC236}">
                <a16:creationId xmlns="" xmlns:a16="http://schemas.microsoft.com/office/drawing/2014/main" id="{90EC1C39-6125-405C-80EF-E17D655E13F3}"/>
              </a:ext>
            </a:extLst>
          </p:cNvPr>
          <p:cNvCxnSpPr/>
          <p:nvPr/>
        </p:nvCxnSpPr>
        <p:spPr>
          <a:xfrm flipV="1">
            <a:off x="6095496" y="2926942"/>
            <a:ext cx="506" cy="158116"/>
          </a:xfrm>
          <a:prstGeom prst="line">
            <a:avLst/>
          </a:prstGeom>
          <a:ln/>
        </p:spPr>
        <p:style>
          <a:lnRef idx="3">
            <a:schemeClr val="dk1"/>
          </a:lnRef>
          <a:fillRef idx="0">
            <a:schemeClr val="dk1"/>
          </a:fillRef>
          <a:effectRef idx="2">
            <a:schemeClr val="dk1"/>
          </a:effectRef>
          <a:fontRef idx="minor">
            <a:schemeClr val="tx1"/>
          </a:fontRef>
        </p:style>
      </p:cxnSp>
      <p:cxnSp>
        <p:nvCxnSpPr>
          <p:cNvPr id="11" name="Straight Connector 10">
            <a:extLst>
              <a:ext uri="{FF2B5EF4-FFF2-40B4-BE49-F238E27FC236}">
                <a16:creationId xmlns="" xmlns:a16="http://schemas.microsoft.com/office/drawing/2014/main" id="{668DEF94-82F1-489B-9FA5-069A5565E78C}"/>
              </a:ext>
            </a:extLst>
          </p:cNvPr>
          <p:cNvCxnSpPr>
            <a:cxnSpLocks/>
          </p:cNvCxnSpPr>
          <p:nvPr/>
        </p:nvCxnSpPr>
        <p:spPr>
          <a:xfrm flipV="1">
            <a:off x="6223702" y="3575159"/>
            <a:ext cx="1261964" cy="492643"/>
          </a:xfrm>
          <a:prstGeom prst="line">
            <a:avLst/>
          </a:prstGeom>
          <a:ln/>
        </p:spPr>
        <p:style>
          <a:lnRef idx="3">
            <a:schemeClr val="dk1"/>
          </a:lnRef>
          <a:fillRef idx="0">
            <a:schemeClr val="dk1"/>
          </a:fillRef>
          <a:effectRef idx="2">
            <a:schemeClr val="dk1"/>
          </a:effectRef>
          <a:fontRef idx="minor">
            <a:schemeClr val="tx1"/>
          </a:fontRef>
        </p:style>
      </p:cxnSp>
      <p:cxnSp>
        <p:nvCxnSpPr>
          <p:cNvPr id="12" name="Straight Connector 11">
            <a:extLst>
              <a:ext uri="{FF2B5EF4-FFF2-40B4-BE49-F238E27FC236}">
                <a16:creationId xmlns="" xmlns:a16="http://schemas.microsoft.com/office/drawing/2014/main" id="{0B55662F-4309-4AE6-B7AE-C07CA4DAF119}"/>
              </a:ext>
            </a:extLst>
          </p:cNvPr>
          <p:cNvCxnSpPr>
            <a:cxnSpLocks/>
          </p:cNvCxnSpPr>
          <p:nvPr/>
        </p:nvCxnSpPr>
        <p:spPr>
          <a:xfrm flipH="1" flipV="1">
            <a:off x="6181981" y="4031549"/>
            <a:ext cx="802793" cy="1119754"/>
          </a:xfrm>
          <a:prstGeom prst="line">
            <a:avLst/>
          </a:prstGeom>
          <a:ln/>
        </p:spPr>
        <p:style>
          <a:lnRef idx="3">
            <a:schemeClr val="dk1"/>
          </a:lnRef>
          <a:fillRef idx="0">
            <a:schemeClr val="dk1"/>
          </a:fillRef>
          <a:effectRef idx="2">
            <a:schemeClr val="dk1"/>
          </a:effectRef>
          <a:fontRef idx="minor">
            <a:schemeClr val="tx1"/>
          </a:fontRef>
        </p:style>
      </p:cxnSp>
      <p:cxnSp>
        <p:nvCxnSpPr>
          <p:cNvPr id="13" name="Straight Connector 12">
            <a:extLst>
              <a:ext uri="{FF2B5EF4-FFF2-40B4-BE49-F238E27FC236}">
                <a16:creationId xmlns="" xmlns:a16="http://schemas.microsoft.com/office/drawing/2014/main" id="{CB1DB716-5E36-4469-B63E-73556A3191E8}"/>
              </a:ext>
            </a:extLst>
          </p:cNvPr>
          <p:cNvCxnSpPr>
            <a:cxnSpLocks/>
          </p:cNvCxnSpPr>
          <p:nvPr/>
        </p:nvCxnSpPr>
        <p:spPr>
          <a:xfrm flipV="1">
            <a:off x="5210248" y="4060485"/>
            <a:ext cx="784150" cy="1090816"/>
          </a:xfrm>
          <a:prstGeom prst="line">
            <a:avLst/>
          </a:prstGeom>
          <a:ln/>
        </p:spPr>
        <p:style>
          <a:lnRef idx="3">
            <a:schemeClr val="dk1"/>
          </a:lnRef>
          <a:fillRef idx="0">
            <a:schemeClr val="dk1"/>
          </a:fillRef>
          <a:effectRef idx="2">
            <a:schemeClr val="dk1"/>
          </a:effectRef>
          <a:fontRef idx="minor">
            <a:schemeClr val="tx1"/>
          </a:fontRef>
        </p:style>
      </p:cxnSp>
      <p:cxnSp>
        <p:nvCxnSpPr>
          <p:cNvPr id="14" name="Straight Connector 13">
            <a:extLst>
              <a:ext uri="{FF2B5EF4-FFF2-40B4-BE49-F238E27FC236}">
                <a16:creationId xmlns="" xmlns:a16="http://schemas.microsoft.com/office/drawing/2014/main" id="{2206D1B5-D5A4-468D-8C7E-FA1517BF980F}"/>
              </a:ext>
            </a:extLst>
          </p:cNvPr>
          <p:cNvCxnSpPr>
            <a:cxnSpLocks/>
          </p:cNvCxnSpPr>
          <p:nvPr/>
        </p:nvCxnSpPr>
        <p:spPr>
          <a:xfrm>
            <a:off x="4705831" y="3575158"/>
            <a:ext cx="1256591" cy="478989"/>
          </a:xfrm>
          <a:prstGeom prst="line">
            <a:avLst/>
          </a:prstGeom>
          <a:ln/>
        </p:spPr>
        <p:style>
          <a:lnRef idx="3">
            <a:schemeClr val="dk1"/>
          </a:lnRef>
          <a:fillRef idx="0">
            <a:schemeClr val="dk1"/>
          </a:fillRef>
          <a:effectRef idx="2">
            <a:schemeClr val="dk1"/>
          </a:effectRef>
          <a:fontRef idx="minor">
            <a:schemeClr val="tx1"/>
          </a:fontRef>
        </p:style>
      </p:cxnSp>
      <p:cxnSp>
        <p:nvCxnSpPr>
          <p:cNvPr id="29" name="Straight Connector 28">
            <a:extLst>
              <a:ext uri="{FF2B5EF4-FFF2-40B4-BE49-F238E27FC236}">
                <a16:creationId xmlns="" xmlns:a16="http://schemas.microsoft.com/office/drawing/2014/main" id="{4B89C7FA-EF68-4F71-8B32-E3E8C2838183}"/>
              </a:ext>
            </a:extLst>
          </p:cNvPr>
          <p:cNvCxnSpPr>
            <a:cxnSpLocks/>
            <a:endCxn id="40" idx="2"/>
          </p:cNvCxnSpPr>
          <p:nvPr/>
        </p:nvCxnSpPr>
        <p:spPr>
          <a:xfrm flipV="1">
            <a:off x="7578750" y="2453576"/>
            <a:ext cx="1251120" cy="1028502"/>
          </a:xfrm>
          <a:prstGeom prst="line">
            <a:avLst/>
          </a:prstGeom>
          <a:ln/>
        </p:spPr>
        <p:style>
          <a:lnRef idx="3">
            <a:schemeClr val="dk1"/>
          </a:lnRef>
          <a:fillRef idx="0">
            <a:schemeClr val="dk1"/>
          </a:fillRef>
          <a:effectRef idx="2">
            <a:schemeClr val="dk1"/>
          </a:effectRef>
          <a:fontRef idx="minor">
            <a:schemeClr val="tx1"/>
          </a:fontRef>
        </p:style>
      </p:cxnSp>
      <p:cxnSp>
        <p:nvCxnSpPr>
          <p:cNvPr id="32" name="Straight Connector 31">
            <a:extLst>
              <a:ext uri="{FF2B5EF4-FFF2-40B4-BE49-F238E27FC236}">
                <a16:creationId xmlns="" xmlns:a16="http://schemas.microsoft.com/office/drawing/2014/main" id="{1457BE5E-94FC-4D3E-A394-8569A05FF613}"/>
              </a:ext>
            </a:extLst>
          </p:cNvPr>
          <p:cNvCxnSpPr>
            <a:cxnSpLocks/>
          </p:cNvCxnSpPr>
          <p:nvPr/>
        </p:nvCxnSpPr>
        <p:spPr>
          <a:xfrm>
            <a:off x="3380044" y="2535968"/>
            <a:ext cx="1232705" cy="946109"/>
          </a:xfrm>
          <a:prstGeom prst="line">
            <a:avLst/>
          </a:prstGeom>
          <a:ln/>
        </p:spPr>
        <p:style>
          <a:lnRef idx="3">
            <a:schemeClr val="dk1"/>
          </a:lnRef>
          <a:fillRef idx="0">
            <a:schemeClr val="dk1"/>
          </a:fillRef>
          <a:effectRef idx="2">
            <a:schemeClr val="dk1"/>
          </a:effectRef>
          <a:fontRef idx="minor">
            <a:schemeClr val="tx1"/>
          </a:fontRef>
        </p:style>
      </p:cxnSp>
      <p:cxnSp>
        <p:nvCxnSpPr>
          <p:cNvPr id="35" name="Straight Connector 34">
            <a:extLst>
              <a:ext uri="{FF2B5EF4-FFF2-40B4-BE49-F238E27FC236}">
                <a16:creationId xmlns="" xmlns:a16="http://schemas.microsoft.com/office/drawing/2014/main" id="{1C2BFA44-1665-4C45-B77A-958E9660E5DC}"/>
              </a:ext>
            </a:extLst>
          </p:cNvPr>
          <p:cNvCxnSpPr>
            <a:cxnSpLocks/>
            <a:stCxn id="6" idx="5"/>
          </p:cNvCxnSpPr>
          <p:nvPr/>
        </p:nvCxnSpPr>
        <p:spPr>
          <a:xfrm>
            <a:off x="7845536" y="3844103"/>
            <a:ext cx="789954" cy="409693"/>
          </a:xfrm>
          <a:prstGeom prst="line">
            <a:avLst/>
          </a:prstGeom>
          <a:ln/>
        </p:spPr>
        <p:style>
          <a:lnRef idx="3">
            <a:schemeClr val="dk1"/>
          </a:lnRef>
          <a:fillRef idx="0">
            <a:schemeClr val="dk1"/>
          </a:fillRef>
          <a:effectRef idx="2">
            <a:schemeClr val="dk1"/>
          </a:effectRef>
          <a:fontRef idx="minor">
            <a:schemeClr val="tx1"/>
          </a:fontRef>
        </p:style>
      </p:cxnSp>
      <p:cxnSp>
        <p:nvCxnSpPr>
          <p:cNvPr id="38" name="Straight Connector 37">
            <a:extLst>
              <a:ext uri="{FF2B5EF4-FFF2-40B4-BE49-F238E27FC236}">
                <a16:creationId xmlns="" xmlns:a16="http://schemas.microsoft.com/office/drawing/2014/main" id="{77D8348F-4CA5-4ACD-937B-242E22F371BF}"/>
              </a:ext>
            </a:extLst>
          </p:cNvPr>
          <p:cNvCxnSpPr>
            <a:cxnSpLocks/>
          </p:cNvCxnSpPr>
          <p:nvPr/>
        </p:nvCxnSpPr>
        <p:spPr>
          <a:xfrm flipV="1">
            <a:off x="3380044" y="3577318"/>
            <a:ext cx="1232705" cy="1073497"/>
          </a:xfrm>
          <a:prstGeom prst="line">
            <a:avLst/>
          </a:prstGeom>
          <a:ln/>
        </p:spPr>
        <p:style>
          <a:lnRef idx="3">
            <a:schemeClr val="dk1"/>
          </a:lnRef>
          <a:fillRef idx="0">
            <a:schemeClr val="dk1"/>
          </a:fillRef>
          <a:effectRef idx="2">
            <a:schemeClr val="dk1"/>
          </a:effectRef>
          <a:fontRef idx="minor">
            <a:schemeClr val="tx1"/>
          </a:fontRef>
        </p:style>
      </p:cxnSp>
      <p:sp>
        <p:nvSpPr>
          <p:cNvPr id="7" name="Oval 11">
            <a:extLst>
              <a:ext uri="{FF2B5EF4-FFF2-40B4-BE49-F238E27FC236}">
                <a16:creationId xmlns="" xmlns:a16="http://schemas.microsoft.com/office/drawing/2014/main" id="{8DDFE999-A034-4620-B626-841A27B919B0}"/>
              </a:ext>
            </a:extLst>
          </p:cNvPr>
          <p:cNvSpPr>
            <a:spLocks noChangeArrowheads="1"/>
          </p:cNvSpPr>
          <p:nvPr/>
        </p:nvSpPr>
        <p:spPr bwMode="auto">
          <a:xfrm>
            <a:off x="6540640" y="4770956"/>
            <a:ext cx="1302188" cy="963225"/>
          </a:xfrm>
          <a:prstGeom prst="ellipse">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350"/>
          </a:p>
        </p:txBody>
      </p:sp>
      <p:sp>
        <p:nvSpPr>
          <p:cNvPr id="8" name="Oval 14">
            <a:extLst>
              <a:ext uri="{FF2B5EF4-FFF2-40B4-BE49-F238E27FC236}">
                <a16:creationId xmlns="" xmlns:a16="http://schemas.microsoft.com/office/drawing/2014/main" id="{552023C7-4D98-413B-A7B1-686BECB3ECCA}"/>
              </a:ext>
            </a:extLst>
          </p:cNvPr>
          <p:cNvSpPr>
            <a:spLocks noChangeArrowheads="1"/>
          </p:cNvSpPr>
          <p:nvPr/>
        </p:nvSpPr>
        <p:spPr bwMode="auto">
          <a:xfrm>
            <a:off x="4290421" y="4955456"/>
            <a:ext cx="1222185" cy="963225"/>
          </a:xfrm>
          <a:prstGeom prst="ellipse">
            <a:avLst/>
          </a:prstGeom>
          <a:ln w="57150"/>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1350"/>
          </a:p>
        </p:txBody>
      </p:sp>
      <p:sp>
        <p:nvSpPr>
          <p:cNvPr id="6" name="Oval 8">
            <a:extLst>
              <a:ext uri="{FF2B5EF4-FFF2-40B4-BE49-F238E27FC236}">
                <a16:creationId xmlns="" xmlns:a16="http://schemas.microsoft.com/office/drawing/2014/main" id="{3CE7944F-5F28-4801-AF3A-2284529A6A5A}"/>
              </a:ext>
            </a:extLst>
          </p:cNvPr>
          <p:cNvSpPr>
            <a:spLocks noChangeArrowheads="1"/>
          </p:cNvSpPr>
          <p:nvPr/>
        </p:nvSpPr>
        <p:spPr bwMode="auto">
          <a:xfrm>
            <a:off x="7086491" y="3085058"/>
            <a:ext cx="889277" cy="889277"/>
          </a:xfrm>
          <a:prstGeom prst="ellipse">
            <a:avLst/>
          </a:prstGeom>
          <a:solidFill>
            <a:schemeClr val="accent2"/>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Oval 17">
            <a:extLst>
              <a:ext uri="{FF2B5EF4-FFF2-40B4-BE49-F238E27FC236}">
                <a16:creationId xmlns="" xmlns:a16="http://schemas.microsoft.com/office/drawing/2014/main" id="{AE2D4836-485A-4566-A3FA-3DB008C70CFB}"/>
              </a:ext>
            </a:extLst>
          </p:cNvPr>
          <p:cNvSpPr>
            <a:spLocks noChangeArrowheads="1"/>
          </p:cNvSpPr>
          <p:nvPr/>
        </p:nvSpPr>
        <p:spPr bwMode="auto">
          <a:xfrm>
            <a:off x="4216235" y="3085058"/>
            <a:ext cx="888269" cy="889277"/>
          </a:xfrm>
          <a:prstGeom prst="ellipse">
            <a:avLst/>
          </a:prstGeom>
          <a:solidFill>
            <a:schemeClr val="accent6"/>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9" name="Freeform 305">
            <a:extLst>
              <a:ext uri="{FF2B5EF4-FFF2-40B4-BE49-F238E27FC236}">
                <a16:creationId xmlns="" xmlns:a16="http://schemas.microsoft.com/office/drawing/2014/main" id="{25EE97ED-C6D9-4520-8BA8-5107F2072231}"/>
              </a:ext>
            </a:extLst>
          </p:cNvPr>
          <p:cNvSpPr/>
          <p:nvPr/>
        </p:nvSpPr>
        <p:spPr>
          <a:xfrm>
            <a:off x="7278320" y="3331158"/>
            <a:ext cx="507779" cy="399328"/>
          </a:xfrm>
          <a:custGeom>
            <a:avLst/>
            <a:gdLst>
              <a:gd name="connsiteX0" fmla="*/ 426228 w 504826"/>
              <a:gd name="connsiteY0" fmla="*/ 101417 h 396680"/>
              <a:gd name="connsiteX1" fmla="*/ 483697 w 504826"/>
              <a:gd name="connsiteY1" fmla="*/ 151561 h 396680"/>
              <a:gd name="connsiteX2" fmla="*/ 504826 w 504826"/>
              <a:gd name="connsiteY2" fmla="*/ 216354 h 396680"/>
              <a:gd name="connsiteX3" fmla="*/ 484824 w 504826"/>
              <a:gd name="connsiteY3" fmla="*/ 279598 h 396680"/>
              <a:gd name="connsiteX4" fmla="*/ 429891 w 504826"/>
              <a:gd name="connsiteY4" fmla="*/ 329320 h 396680"/>
              <a:gd name="connsiteX5" fmla="*/ 435666 w 504826"/>
              <a:gd name="connsiteY5" fmla="*/ 341716 h 396680"/>
              <a:gd name="connsiteX6" fmla="*/ 442709 w 504826"/>
              <a:gd name="connsiteY6" fmla="*/ 352561 h 396680"/>
              <a:gd name="connsiteX7" fmla="*/ 449047 w 504826"/>
              <a:gd name="connsiteY7" fmla="*/ 360731 h 396680"/>
              <a:gd name="connsiteX8" fmla="*/ 456371 w 504826"/>
              <a:gd name="connsiteY8" fmla="*/ 369042 h 396680"/>
              <a:gd name="connsiteX9" fmla="*/ 462851 w 504826"/>
              <a:gd name="connsiteY9" fmla="*/ 376084 h 396680"/>
              <a:gd name="connsiteX10" fmla="*/ 463977 w 504826"/>
              <a:gd name="connsiteY10" fmla="*/ 377352 h 396680"/>
              <a:gd name="connsiteX11" fmla="*/ 465245 w 504826"/>
              <a:gd name="connsiteY11" fmla="*/ 378761 h 396680"/>
              <a:gd name="connsiteX12" fmla="*/ 466373 w 504826"/>
              <a:gd name="connsiteY12" fmla="*/ 380169 h 396680"/>
              <a:gd name="connsiteX13" fmla="*/ 467359 w 504826"/>
              <a:gd name="connsiteY13" fmla="*/ 381718 h 396680"/>
              <a:gd name="connsiteX14" fmla="*/ 468063 w 504826"/>
              <a:gd name="connsiteY14" fmla="*/ 383127 h 396680"/>
              <a:gd name="connsiteX15" fmla="*/ 468625 w 504826"/>
              <a:gd name="connsiteY15" fmla="*/ 384817 h 396680"/>
              <a:gd name="connsiteX16" fmla="*/ 468767 w 504826"/>
              <a:gd name="connsiteY16" fmla="*/ 386648 h 396680"/>
              <a:gd name="connsiteX17" fmla="*/ 468485 w 504826"/>
              <a:gd name="connsiteY17" fmla="*/ 388479 h 396680"/>
              <a:gd name="connsiteX18" fmla="*/ 464823 w 504826"/>
              <a:gd name="connsiteY18" fmla="*/ 394677 h 396680"/>
              <a:gd name="connsiteX19" fmla="*/ 458625 w 504826"/>
              <a:gd name="connsiteY19" fmla="*/ 396649 h 396680"/>
              <a:gd name="connsiteX20" fmla="*/ 434398 w 504826"/>
              <a:gd name="connsiteY20" fmla="*/ 392142 h 396680"/>
              <a:gd name="connsiteX21" fmla="*/ 356083 w 504826"/>
              <a:gd name="connsiteY21" fmla="*/ 356083 h 396680"/>
              <a:gd name="connsiteX22" fmla="*/ 306502 w 504826"/>
              <a:gd name="connsiteY22" fmla="*/ 360590 h 396680"/>
              <a:gd name="connsiteX23" fmla="*/ 173535 w 504826"/>
              <a:gd name="connsiteY23" fmla="*/ 323404 h 396680"/>
              <a:gd name="connsiteX24" fmla="*/ 198325 w 504826"/>
              <a:gd name="connsiteY24" fmla="*/ 324531 h 396680"/>
              <a:gd name="connsiteX25" fmla="*/ 285373 w 504826"/>
              <a:gd name="connsiteY25" fmla="*/ 311854 h 396680"/>
              <a:gd name="connsiteX26" fmla="*/ 359745 w 504826"/>
              <a:gd name="connsiteY26" fmla="*/ 275514 h 396680"/>
              <a:gd name="connsiteX27" fmla="*/ 413833 w 504826"/>
              <a:gd name="connsiteY27" fmla="*/ 215791 h 396680"/>
              <a:gd name="connsiteX28" fmla="*/ 432708 w 504826"/>
              <a:gd name="connsiteY28" fmla="*/ 144237 h 396680"/>
              <a:gd name="connsiteX29" fmla="*/ 426228 w 504826"/>
              <a:gd name="connsiteY29" fmla="*/ 101417 h 396680"/>
              <a:gd name="connsiteX30" fmla="*/ 198324 w 504826"/>
              <a:gd name="connsiteY30" fmla="*/ 0 h 396680"/>
              <a:gd name="connsiteX31" fmla="*/ 297908 w 504826"/>
              <a:gd name="connsiteY31" fmla="*/ 19297 h 396680"/>
              <a:gd name="connsiteX32" fmla="*/ 370168 w 504826"/>
              <a:gd name="connsiteY32" fmla="*/ 71836 h 396680"/>
              <a:gd name="connsiteX33" fmla="*/ 396648 w 504826"/>
              <a:gd name="connsiteY33" fmla="*/ 144236 h 396680"/>
              <a:gd name="connsiteX34" fmla="*/ 370168 w 504826"/>
              <a:gd name="connsiteY34" fmla="*/ 216635 h 396680"/>
              <a:gd name="connsiteX35" fmla="*/ 297908 w 504826"/>
              <a:gd name="connsiteY35" fmla="*/ 269174 h 396680"/>
              <a:gd name="connsiteX36" fmla="*/ 198324 w 504826"/>
              <a:gd name="connsiteY36" fmla="*/ 288471 h 396680"/>
              <a:gd name="connsiteX37" fmla="*/ 148743 w 504826"/>
              <a:gd name="connsiteY37" fmla="*/ 283964 h 396680"/>
              <a:gd name="connsiteX38" fmla="*/ 70428 w 504826"/>
              <a:gd name="connsiteY38" fmla="*/ 320023 h 396680"/>
              <a:gd name="connsiteX39" fmla="*/ 46201 w 504826"/>
              <a:gd name="connsiteY39" fmla="*/ 324530 h 396680"/>
              <a:gd name="connsiteX40" fmla="*/ 45355 w 504826"/>
              <a:gd name="connsiteY40" fmla="*/ 324530 h 396680"/>
              <a:gd name="connsiteX41" fmla="*/ 39580 w 504826"/>
              <a:gd name="connsiteY41" fmla="*/ 322277 h 396680"/>
              <a:gd name="connsiteX42" fmla="*/ 36341 w 504826"/>
              <a:gd name="connsiteY42" fmla="*/ 316361 h 396680"/>
              <a:gd name="connsiteX43" fmla="*/ 36059 w 504826"/>
              <a:gd name="connsiteY43" fmla="*/ 314530 h 396680"/>
              <a:gd name="connsiteX44" fmla="*/ 36200 w 504826"/>
              <a:gd name="connsiteY44" fmla="*/ 312698 h 396680"/>
              <a:gd name="connsiteX45" fmla="*/ 36763 w 504826"/>
              <a:gd name="connsiteY45" fmla="*/ 311008 h 396680"/>
              <a:gd name="connsiteX46" fmla="*/ 37467 w 504826"/>
              <a:gd name="connsiteY46" fmla="*/ 309600 h 396680"/>
              <a:gd name="connsiteX47" fmla="*/ 38453 w 504826"/>
              <a:gd name="connsiteY47" fmla="*/ 308050 h 396680"/>
              <a:gd name="connsiteX48" fmla="*/ 39580 w 504826"/>
              <a:gd name="connsiteY48" fmla="*/ 306642 h 396680"/>
              <a:gd name="connsiteX49" fmla="*/ 40848 w 504826"/>
              <a:gd name="connsiteY49" fmla="*/ 305233 h 396680"/>
              <a:gd name="connsiteX50" fmla="*/ 41975 w 504826"/>
              <a:gd name="connsiteY50" fmla="*/ 303965 h 396680"/>
              <a:gd name="connsiteX51" fmla="*/ 48454 w 504826"/>
              <a:gd name="connsiteY51" fmla="*/ 296923 h 396680"/>
              <a:gd name="connsiteX52" fmla="*/ 55779 w 504826"/>
              <a:gd name="connsiteY52" fmla="*/ 288612 h 396680"/>
              <a:gd name="connsiteX53" fmla="*/ 62117 w 504826"/>
              <a:gd name="connsiteY53" fmla="*/ 280443 h 396680"/>
              <a:gd name="connsiteX54" fmla="*/ 69160 w 504826"/>
              <a:gd name="connsiteY54" fmla="*/ 269597 h 396680"/>
              <a:gd name="connsiteX55" fmla="*/ 74935 w 504826"/>
              <a:gd name="connsiteY55" fmla="*/ 257202 h 396680"/>
              <a:gd name="connsiteX56" fmla="*/ 20001 w 504826"/>
              <a:gd name="connsiteY56" fmla="*/ 207339 h 396680"/>
              <a:gd name="connsiteX57" fmla="*/ 0 w 504826"/>
              <a:gd name="connsiteY57" fmla="*/ 144236 h 396680"/>
              <a:gd name="connsiteX58" fmla="*/ 26481 w 504826"/>
              <a:gd name="connsiteY58" fmla="*/ 71836 h 396680"/>
              <a:gd name="connsiteX59" fmla="*/ 98739 w 504826"/>
              <a:gd name="connsiteY59" fmla="*/ 19297 h 396680"/>
              <a:gd name="connsiteX60" fmla="*/ 198324 w 504826"/>
              <a:gd name="connsiteY60" fmla="*/ 0 h 396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504826" h="396680">
                <a:moveTo>
                  <a:pt x="426228" y="101417"/>
                </a:moveTo>
                <a:cubicBezTo>
                  <a:pt x="450456" y="114751"/>
                  <a:pt x="469611" y="131466"/>
                  <a:pt x="483697" y="151561"/>
                </a:cubicBezTo>
                <a:cubicBezTo>
                  <a:pt x="497783" y="171656"/>
                  <a:pt x="504826" y="193254"/>
                  <a:pt x="504826" y="216354"/>
                </a:cubicBezTo>
                <a:cubicBezTo>
                  <a:pt x="504826" y="238891"/>
                  <a:pt x="498159" y="259973"/>
                  <a:pt x="484824" y="279598"/>
                </a:cubicBezTo>
                <a:cubicBezTo>
                  <a:pt x="471490" y="299224"/>
                  <a:pt x="453179" y="315798"/>
                  <a:pt x="429891" y="329320"/>
                </a:cubicBezTo>
                <a:cubicBezTo>
                  <a:pt x="431769" y="333828"/>
                  <a:pt x="433694" y="337960"/>
                  <a:pt x="435666" y="341716"/>
                </a:cubicBezTo>
                <a:cubicBezTo>
                  <a:pt x="437638" y="345472"/>
                  <a:pt x="439985" y="349087"/>
                  <a:pt x="442709" y="352561"/>
                </a:cubicBezTo>
                <a:cubicBezTo>
                  <a:pt x="445431" y="356036"/>
                  <a:pt x="447545" y="358759"/>
                  <a:pt x="449047" y="360731"/>
                </a:cubicBezTo>
                <a:cubicBezTo>
                  <a:pt x="450549" y="362703"/>
                  <a:pt x="452991" y="365473"/>
                  <a:pt x="456371" y="369042"/>
                </a:cubicBezTo>
                <a:cubicBezTo>
                  <a:pt x="459752" y="372610"/>
                  <a:pt x="461911" y="374958"/>
                  <a:pt x="462851" y="376084"/>
                </a:cubicBezTo>
                <a:cubicBezTo>
                  <a:pt x="463038" y="376272"/>
                  <a:pt x="463415" y="376695"/>
                  <a:pt x="463977" y="377352"/>
                </a:cubicBezTo>
                <a:cubicBezTo>
                  <a:pt x="464541" y="378010"/>
                  <a:pt x="464963" y="378479"/>
                  <a:pt x="465245" y="378761"/>
                </a:cubicBezTo>
                <a:cubicBezTo>
                  <a:pt x="465527" y="379042"/>
                  <a:pt x="465903" y="379512"/>
                  <a:pt x="466373" y="380169"/>
                </a:cubicBezTo>
                <a:cubicBezTo>
                  <a:pt x="466841" y="380827"/>
                  <a:pt x="467171" y="381343"/>
                  <a:pt x="467359" y="381718"/>
                </a:cubicBezTo>
                <a:cubicBezTo>
                  <a:pt x="467546" y="382094"/>
                  <a:pt x="467781" y="382564"/>
                  <a:pt x="468063" y="383127"/>
                </a:cubicBezTo>
                <a:cubicBezTo>
                  <a:pt x="468345" y="383690"/>
                  <a:pt x="468532" y="384254"/>
                  <a:pt x="468625" y="384817"/>
                </a:cubicBezTo>
                <a:cubicBezTo>
                  <a:pt x="468720" y="385381"/>
                  <a:pt x="468767" y="385991"/>
                  <a:pt x="468767" y="386648"/>
                </a:cubicBezTo>
                <a:cubicBezTo>
                  <a:pt x="468767" y="387306"/>
                  <a:pt x="468673" y="387916"/>
                  <a:pt x="468485" y="388479"/>
                </a:cubicBezTo>
                <a:cubicBezTo>
                  <a:pt x="467921" y="391109"/>
                  <a:pt x="466701" y="393175"/>
                  <a:pt x="464823" y="394677"/>
                </a:cubicBezTo>
                <a:cubicBezTo>
                  <a:pt x="462945" y="396180"/>
                  <a:pt x="460879" y="396837"/>
                  <a:pt x="458625" y="396649"/>
                </a:cubicBezTo>
                <a:cubicBezTo>
                  <a:pt x="449235" y="395334"/>
                  <a:pt x="441159" y="393832"/>
                  <a:pt x="434398" y="392142"/>
                </a:cubicBezTo>
                <a:cubicBezTo>
                  <a:pt x="405476" y="384629"/>
                  <a:pt x="379371" y="372610"/>
                  <a:pt x="356083" y="356083"/>
                </a:cubicBezTo>
                <a:cubicBezTo>
                  <a:pt x="339180" y="359088"/>
                  <a:pt x="322653" y="360590"/>
                  <a:pt x="306502" y="360590"/>
                </a:cubicBezTo>
                <a:cubicBezTo>
                  <a:pt x="255606" y="360590"/>
                  <a:pt x="211283" y="348195"/>
                  <a:pt x="173535" y="323404"/>
                </a:cubicBezTo>
                <a:cubicBezTo>
                  <a:pt x="184427" y="324156"/>
                  <a:pt x="192691" y="324531"/>
                  <a:pt x="198325" y="324531"/>
                </a:cubicBezTo>
                <a:cubicBezTo>
                  <a:pt x="228562" y="324531"/>
                  <a:pt x="257578" y="320306"/>
                  <a:pt x="285373" y="311854"/>
                </a:cubicBezTo>
                <a:cubicBezTo>
                  <a:pt x="313169" y="303403"/>
                  <a:pt x="337959" y="291290"/>
                  <a:pt x="359745" y="275514"/>
                </a:cubicBezTo>
                <a:cubicBezTo>
                  <a:pt x="383221" y="258235"/>
                  <a:pt x="401250" y="238328"/>
                  <a:pt x="413833" y="215791"/>
                </a:cubicBezTo>
                <a:cubicBezTo>
                  <a:pt x="426416" y="193254"/>
                  <a:pt x="432708" y="169403"/>
                  <a:pt x="432708" y="144237"/>
                </a:cubicBezTo>
                <a:cubicBezTo>
                  <a:pt x="432708" y="129776"/>
                  <a:pt x="430549" y="115502"/>
                  <a:pt x="426228" y="101417"/>
                </a:cubicBezTo>
                <a:close/>
                <a:moveTo>
                  <a:pt x="198324" y="0"/>
                </a:moveTo>
                <a:cubicBezTo>
                  <a:pt x="234196" y="0"/>
                  <a:pt x="267390" y="6432"/>
                  <a:pt x="297908" y="19297"/>
                </a:cubicBezTo>
                <a:cubicBezTo>
                  <a:pt x="328428" y="32162"/>
                  <a:pt x="352514" y="49675"/>
                  <a:pt x="370168" y="71836"/>
                </a:cubicBezTo>
                <a:cubicBezTo>
                  <a:pt x="387821" y="93997"/>
                  <a:pt x="396648" y="118130"/>
                  <a:pt x="396648" y="144236"/>
                </a:cubicBezTo>
                <a:cubicBezTo>
                  <a:pt x="396648" y="170341"/>
                  <a:pt x="387821" y="194474"/>
                  <a:pt x="370168" y="216635"/>
                </a:cubicBezTo>
                <a:cubicBezTo>
                  <a:pt x="352514" y="238796"/>
                  <a:pt x="328428" y="256310"/>
                  <a:pt x="297908" y="269174"/>
                </a:cubicBezTo>
                <a:cubicBezTo>
                  <a:pt x="267390" y="282039"/>
                  <a:pt x="234196" y="288471"/>
                  <a:pt x="198324" y="288471"/>
                </a:cubicBezTo>
                <a:cubicBezTo>
                  <a:pt x="182173" y="288471"/>
                  <a:pt x="165646" y="286969"/>
                  <a:pt x="148743" y="283964"/>
                </a:cubicBezTo>
                <a:cubicBezTo>
                  <a:pt x="125455" y="300491"/>
                  <a:pt x="99350" y="312511"/>
                  <a:pt x="70428" y="320023"/>
                </a:cubicBezTo>
                <a:cubicBezTo>
                  <a:pt x="63666" y="321713"/>
                  <a:pt x="55591" y="323216"/>
                  <a:pt x="46201" y="324530"/>
                </a:cubicBezTo>
                <a:lnTo>
                  <a:pt x="45355" y="324530"/>
                </a:lnTo>
                <a:cubicBezTo>
                  <a:pt x="43289" y="324530"/>
                  <a:pt x="41364" y="323779"/>
                  <a:pt x="39580" y="322277"/>
                </a:cubicBezTo>
                <a:cubicBezTo>
                  <a:pt x="37796" y="320774"/>
                  <a:pt x="36716" y="318802"/>
                  <a:pt x="36341" y="316361"/>
                </a:cubicBezTo>
                <a:cubicBezTo>
                  <a:pt x="36153" y="315797"/>
                  <a:pt x="36059" y="315187"/>
                  <a:pt x="36059" y="314530"/>
                </a:cubicBezTo>
                <a:cubicBezTo>
                  <a:pt x="36059" y="313872"/>
                  <a:pt x="36105" y="313262"/>
                  <a:pt x="36200" y="312698"/>
                </a:cubicBezTo>
                <a:cubicBezTo>
                  <a:pt x="36294" y="312135"/>
                  <a:pt x="36482" y="311571"/>
                  <a:pt x="36763" y="311008"/>
                </a:cubicBezTo>
                <a:cubicBezTo>
                  <a:pt x="37045" y="310445"/>
                  <a:pt x="37280" y="309975"/>
                  <a:pt x="37467" y="309600"/>
                </a:cubicBezTo>
                <a:cubicBezTo>
                  <a:pt x="37655" y="309224"/>
                  <a:pt x="37984" y="308707"/>
                  <a:pt x="38453" y="308050"/>
                </a:cubicBezTo>
                <a:cubicBezTo>
                  <a:pt x="38923" y="307393"/>
                  <a:pt x="39299" y="306923"/>
                  <a:pt x="39580" y="306642"/>
                </a:cubicBezTo>
                <a:cubicBezTo>
                  <a:pt x="39862" y="306360"/>
                  <a:pt x="40285" y="305890"/>
                  <a:pt x="40848" y="305233"/>
                </a:cubicBezTo>
                <a:cubicBezTo>
                  <a:pt x="41411" y="304576"/>
                  <a:pt x="41787" y="304153"/>
                  <a:pt x="41975" y="303965"/>
                </a:cubicBezTo>
                <a:cubicBezTo>
                  <a:pt x="42914" y="302839"/>
                  <a:pt x="45073" y="300491"/>
                  <a:pt x="48454" y="296923"/>
                </a:cubicBezTo>
                <a:cubicBezTo>
                  <a:pt x="51835" y="293354"/>
                  <a:pt x="54276" y="290584"/>
                  <a:pt x="55779" y="288612"/>
                </a:cubicBezTo>
                <a:cubicBezTo>
                  <a:pt x="57281" y="286640"/>
                  <a:pt x="59394" y="283917"/>
                  <a:pt x="62117" y="280443"/>
                </a:cubicBezTo>
                <a:cubicBezTo>
                  <a:pt x="64840" y="276968"/>
                  <a:pt x="67188" y="273353"/>
                  <a:pt x="69160" y="269597"/>
                </a:cubicBezTo>
                <a:cubicBezTo>
                  <a:pt x="71132" y="265840"/>
                  <a:pt x="73057" y="261709"/>
                  <a:pt x="74935" y="257202"/>
                </a:cubicBezTo>
                <a:cubicBezTo>
                  <a:pt x="51647" y="243680"/>
                  <a:pt x="33336" y="227058"/>
                  <a:pt x="20001" y="207339"/>
                </a:cubicBezTo>
                <a:cubicBezTo>
                  <a:pt x="6667" y="187619"/>
                  <a:pt x="0" y="166585"/>
                  <a:pt x="0" y="144236"/>
                </a:cubicBezTo>
                <a:cubicBezTo>
                  <a:pt x="0" y="118130"/>
                  <a:pt x="8827" y="93997"/>
                  <a:pt x="26481" y="71836"/>
                </a:cubicBezTo>
                <a:cubicBezTo>
                  <a:pt x="44135" y="49675"/>
                  <a:pt x="68221" y="32162"/>
                  <a:pt x="98739" y="19297"/>
                </a:cubicBezTo>
                <a:cubicBezTo>
                  <a:pt x="129258" y="6432"/>
                  <a:pt x="162453" y="0"/>
                  <a:pt x="19832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a:p>
        </p:txBody>
      </p:sp>
      <p:sp>
        <p:nvSpPr>
          <p:cNvPr id="70" name="Freeform 309">
            <a:extLst>
              <a:ext uri="{FF2B5EF4-FFF2-40B4-BE49-F238E27FC236}">
                <a16:creationId xmlns="" xmlns:a16="http://schemas.microsoft.com/office/drawing/2014/main" id="{7E96E1FF-20E6-4E92-9593-6DAB57B8AF28}"/>
              </a:ext>
            </a:extLst>
          </p:cNvPr>
          <p:cNvSpPr/>
          <p:nvPr/>
        </p:nvSpPr>
        <p:spPr>
          <a:xfrm>
            <a:off x="4383041" y="3356062"/>
            <a:ext cx="471509" cy="399296"/>
          </a:xfrm>
          <a:custGeom>
            <a:avLst/>
            <a:gdLst>
              <a:gd name="connsiteX0" fmla="*/ 396649 w 468766"/>
              <a:gd name="connsiteY0" fmla="*/ 324530 h 396648"/>
              <a:gd name="connsiteX1" fmla="*/ 422003 w 468766"/>
              <a:gd name="connsiteY1" fmla="*/ 335235 h 396648"/>
              <a:gd name="connsiteX2" fmla="*/ 432708 w 468766"/>
              <a:gd name="connsiteY2" fmla="*/ 360589 h 396648"/>
              <a:gd name="connsiteX3" fmla="*/ 422003 w 468766"/>
              <a:gd name="connsiteY3" fmla="*/ 385943 h 396648"/>
              <a:gd name="connsiteX4" fmla="*/ 396649 w 468766"/>
              <a:gd name="connsiteY4" fmla="*/ 396648 h 396648"/>
              <a:gd name="connsiteX5" fmla="*/ 371295 w 468766"/>
              <a:gd name="connsiteY5" fmla="*/ 385943 h 396648"/>
              <a:gd name="connsiteX6" fmla="*/ 360591 w 468766"/>
              <a:gd name="connsiteY6" fmla="*/ 360589 h 396648"/>
              <a:gd name="connsiteX7" fmla="*/ 371295 w 468766"/>
              <a:gd name="connsiteY7" fmla="*/ 335235 h 396648"/>
              <a:gd name="connsiteX8" fmla="*/ 396649 w 468766"/>
              <a:gd name="connsiteY8" fmla="*/ 324530 h 396648"/>
              <a:gd name="connsiteX9" fmla="*/ 144236 w 468766"/>
              <a:gd name="connsiteY9" fmla="*/ 324530 h 396648"/>
              <a:gd name="connsiteX10" fmla="*/ 169590 w 468766"/>
              <a:gd name="connsiteY10" fmla="*/ 335235 h 396648"/>
              <a:gd name="connsiteX11" fmla="*/ 180295 w 468766"/>
              <a:gd name="connsiteY11" fmla="*/ 360589 h 396648"/>
              <a:gd name="connsiteX12" fmla="*/ 169590 w 468766"/>
              <a:gd name="connsiteY12" fmla="*/ 385943 h 396648"/>
              <a:gd name="connsiteX13" fmla="*/ 144236 w 468766"/>
              <a:gd name="connsiteY13" fmla="*/ 396648 h 396648"/>
              <a:gd name="connsiteX14" fmla="*/ 118882 w 468766"/>
              <a:gd name="connsiteY14" fmla="*/ 385943 h 396648"/>
              <a:gd name="connsiteX15" fmla="*/ 108177 w 468766"/>
              <a:gd name="connsiteY15" fmla="*/ 360589 h 396648"/>
              <a:gd name="connsiteX16" fmla="*/ 118882 w 468766"/>
              <a:gd name="connsiteY16" fmla="*/ 335235 h 396648"/>
              <a:gd name="connsiteX17" fmla="*/ 144236 w 468766"/>
              <a:gd name="connsiteY17" fmla="*/ 324530 h 396648"/>
              <a:gd name="connsiteX18" fmla="*/ 18030 w 468766"/>
              <a:gd name="connsiteY18" fmla="*/ 0 h 396648"/>
              <a:gd name="connsiteX19" fmla="*/ 90148 w 468766"/>
              <a:gd name="connsiteY19" fmla="*/ 0 h 396648"/>
              <a:gd name="connsiteX20" fmla="*/ 98176 w 468766"/>
              <a:gd name="connsiteY20" fmla="*/ 1831 h 396648"/>
              <a:gd name="connsiteX21" fmla="*/ 103670 w 468766"/>
              <a:gd name="connsiteY21" fmla="*/ 6198 h 396648"/>
              <a:gd name="connsiteX22" fmla="*/ 107332 w 468766"/>
              <a:gd name="connsiteY22" fmla="*/ 13100 h 396648"/>
              <a:gd name="connsiteX23" fmla="*/ 109586 w 468766"/>
              <a:gd name="connsiteY23" fmla="*/ 20424 h 396648"/>
              <a:gd name="connsiteX24" fmla="*/ 111135 w 468766"/>
              <a:gd name="connsiteY24" fmla="*/ 28734 h 396648"/>
              <a:gd name="connsiteX25" fmla="*/ 112403 w 468766"/>
              <a:gd name="connsiteY25" fmla="*/ 36059 h 396648"/>
              <a:gd name="connsiteX26" fmla="*/ 450737 w 468766"/>
              <a:gd name="connsiteY26" fmla="*/ 36059 h 396648"/>
              <a:gd name="connsiteX27" fmla="*/ 463414 w 468766"/>
              <a:gd name="connsiteY27" fmla="*/ 41411 h 396648"/>
              <a:gd name="connsiteX28" fmla="*/ 468766 w 468766"/>
              <a:gd name="connsiteY28" fmla="*/ 54088 h 396648"/>
              <a:gd name="connsiteX29" fmla="*/ 468766 w 468766"/>
              <a:gd name="connsiteY29" fmla="*/ 198324 h 396648"/>
              <a:gd name="connsiteX30" fmla="*/ 464118 w 468766"/>
              <a:gd name="connsiteY30" fmla="*/ 210297 h 396648"/>
              <a:gd name="connsiteX31" fmla="*/ 452709 w 468766"/>
              <a:gd name="connsiteY31" fmla="*/ 216353 h 396648"/>
              <a:gd name="connsiteX32" fmla="*/ 158603 w 468766"/>
              <a:gd name="connsiteY32" fmla="*/ 250722 h 396648"/>
              <a:gd name="connsiteX33" fmla="*/ 162265 w 468766"/>
              <a:gd name="connsiteY33" fmla="*/ 270442 h 396648"/>
              <a:gd name="connsiteX34" fmla="*/ 155504 w 468766"/>
              <a:gd name="connsiteY34" fmla="*/ 288471 h 396648"/>
              <a:gd name="connsiteX35" fmla="*/ 414678 w 468766"/>
              <a:gd name="connsiteY35" fmla="*/ 288471 h 396648"/>
              <a:gd name="connsiteX36" fmla="*/ 427355 w 468766"/>
              <a:gd name="connsiteY36" fmla="*/ 293824 h 396648"/>
              <a:gd name="connsiteX37" fmla="*/ 432707 w 468766"/>
              <a:gd name="connsiteY37" fmla="*/ 306501 h 396648"/>
              <a:gd name="connsiteX38" fmla="*/ 427355 w 468766"/>
              <a:gd name="connsiteY38" fmla="*/ 319178 h 396648"/>
              <a:gd name="connsiteX39" fmla="*/ 414678 w 468766"/>
              <a:gd name="connsiteY39" fmla="*/ 324530 h 396648"/>
              <a:gd name="connsiteX40" fmla="*/ 396649 w 468766"/>
              <a:gd name="connsiteY40" fmla="*/ 324530 h 396648"/>
              <a:gd name="connsiteX41" fmla="*/ 396648 w 468766"/>
              <a:gd name="connsiteY41" fmla="*/ 324530 h 396648"/>
              <a:gd name="connsiteX42" fmla="*/ 144236 w 468766"/>
              <a:gd name="connsiteY42" fmla="*/ 324530 h 396648"/>
              <a:gd name="connsiteX43" fmla="*/ 126206 w 468766"/>
              <a:gd name="connsiteY43" fmla="*/ 324530 h 396648"/>
              <a:gd name="connsiteX44" fmla="*/ 113530 w 468766"/>
              <a:gd name="connsiteY44" fmla="*/ 319178 h 396648"/>
              <a:gd name="connsiteX45" fmla="*/ 108177 w 468766"/>
              <a:gd name="connsiteY45" fmla="*/ 306501 h 396648"/>
              <a:gd name="connsiteX46" fmla="*/ 110431 w 468766"/>
              <a:gd name="connsiteY46" fmla="*/ 297627 h 396648"/>
              <a:gd name="connsiteX47" fmla="*/ 114938 w 468766"/>
              <a:gd name="connsiteY47" fmla="*/ 287485 h 396648"/>
              <a:gd name="connsiteX48" fmla="*/ 120995 w 468766"/>
              <a:gd name="connsiteY48" fmla="*/ 276217 h 396648"/>
              <a:gd name="connsiteX49" fmla="*/ 125361 w 468766"/>
              <a:gd name="connsiteY49" fmla="*/ 267907 h 396648"/>
              <a:gd name="connsiteX50" fmla="*/ 75499 w 468766"/>
              <a:gd name="connsiteY50" fmla="*/ 36059 h 396648"/>
              <a:gd name="connsiteX51" fmla="*/ 18030 w 468766"/>
              <a:gd name="connsiteY51" fmla="*/ 36059 h 396648"/>
              <a:gd name="connsiteX52" fmla="*/ 5353 w 468766"/>
              <a:gd name="connsiteY52" fmla="*/ 30706 h 396648"/>
              <a:gd name="connsiteX53" fmla="*/ 0 w 468766"/>
              <a:gd name="connsiteY53" fmla="*/ 18030 h 396648"/>
              <a:gd name="connsiteX54" fmla="*/ 5353 w 468766"/>
              <a:gd name="connsiteY54" fmla="*/ 5352 h 396648"/>
              <a:gd name="connsiteX55" fmla="*/ 18030 w 468766"/>
              <a:gd name="connsiteY55" fmla="*/ 0 h 39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68766" h="396648">
                <a:moveTo>
                  <a:pt x="396649" y="324530"/>
                </a:moveTo>
                <a:cubicBezTo>
                  <a:pt x="406415" y="324530"/>
                  <a:pt x="414867" y="328099"/>
                  <a:pt x="422003" y="335235"/>
                </a:cubicBezTo>
                <a:cubicBezTo>
                  <a:pt x="429140" y="342372"/>
                  <a:pt x="432708" y="350823"/>
                  <a:pt x="432708" y="360589"/>
                </a:cubicBezTo>
                <a:cubicBezTo>
                  <a:pt x="432708" y="370355"/>
                  <a:pt x="429140" y="378806"/>
                  <a:pt x="422003" y="385943"/>
                </a:cubicBezTo>
                <a:cubicBezTo>
                  <a:pt x="414867" y="393080"/>
                  <a:pt x="406415" y="396648"/>
                  <a:pt x="396649" y="396648"/>
                </a:cubicBezTo>
                <a:cubicBezTo>
                  <a:pt x="386884" y="396648"/>
                  <a:pt x="378432" y="393080"/>
                  <a:pt x="371295" y="385943"/>
                </a:cubicBezTo>
                <a:cubicBezTo>
                  <a:pt x="364159" y="378806"/>
                  <a:pt x="360591" y="370355"/>
                  <a:pt x="360591" y="360589"/>
                </a:cubicBezTo>
                <a:cubicBezTo>
                  <a:pt x="360591" y="350823"/>
                  <a:pt x="364159" y="342372"/>
                  <a:pt x="371295" y="335235"/>
                </a:cubicBezTo>
                <a:cubicBezTo>
                  <a:pt x="378432" y="328099"/>
                  <a:pt x="386884" y="324530"/>
                  <a:pt x="396649" y="324530"/>
                </a:cubicBezTo>
                <a:close/>
                <a:moveTo>
                  <a:pt x="144236" y="324530"/>
                </a:moveTo>
                <a:cubicBezTo>
                  <a:pt x="154002" y="324530"/>
                  <a:pt x="162453" y="328099"/>
                  <a:pt x="169590" y="335235"/>
                </a:cubicBezTo>
                <a:cubicBezTo>
                  <a:pt x="176727" y="342372"/>
                  <a:pt x="180295" y="350823"/>
                  <a:pt x="180295" y="360589"/>
                </a:cubicBezTo>
                <a:cubicBezTo>
                  <a:pt x="180295" y="370355"/>
                  <a:pt x="176727" y="378806"/>
                  <a:pt x="169590" y="385943"/>
                </a:cubicBezTo>
                <a:cubicBezTo>
                  <a:pt x="162453" y="393080"/>
                  <a:pt x="154002" y="396648"/>
                  <a:pt x="144236" y="396648"/>
                </a:cubicBezTo>
                <a:cubicBezTo>
                  <a:pt x="134470" y="396648"/>
                  <a:pt x="126019" y="393080"/>
                  <a:pt x="118882" y="385943"/>
                </a:cubicBezTo>
                <a:cubicBezTo>
                  <a:pt x="111745" y="378806"/>
                  <a:pt x="108177" y="370355"/>
                  <a:pt x="108177" y="360589"/>
                </a:cubicBezTo>
                <a:cubicBezTo>
                  <a:pt x="108177" y="350823"/>
                  <a:pt x="111745" y="342372"/>
                  <a:pt x="118882" y="335235"/>
                </a:cubicBezTo>
                <a:cubicBezTo>
                  <a:pt x="126019" y="328099"/>
                  <a:pt x="134470" y="324530"/>
                  <a:pt x="144236" y="324530"/>
                </a:cubicBezTo>
                <a:close/>
                <a:moveTo>
                  <a:pt x="18030" y="0"/>
                </a:moveTo>
                <a:lnTo>
                  <a:pt x="90148" y="0"/>
                </a:lnTo>
                <a:cubicBezTo>
                  <a:pt x="93153" y="0"/>
                  <a:pt x="95829" y="610"/>
                  <a:pt x="98176" y="1831"/>
                </a:cubicBezTo>
                <a:cubicBezTo>
                  <a:pt x="100524" y="3052"/>
                  <a:pt x="102355" y="4507"/>
                  <a:pt x="103670" y="6198"/>
                </a:cubicBezTo>
                <a:cubicBezTo>
                  <a:pt x="104984" y="7888"/>
                  <a:pt x="106205" y="10189"/>
                  <a:pt x="107332" y="13100"/>
                </a:cubicBezTo>
                <a:cubicBezTo>
                  <a:pt x="108459" y="16010"/>
                  <a:pt x="109210" y="18452"/>
                  <a:pt x="109586" y="20424"/>
                </a:cubicBezTo>
                <a:cubicBezTo>
                  <a:pt x="109961" y="22396"/>
                  <a:pt x="110478" y="25166"/>
                  <a:pt x="111135" y="28734"/>
                </a:cubicBezTo>
                <a:cubicBezTo>
                  <a:pt x="111792" y="32303"/>
                  <a:pt x="112215" y="34744"/>
                  <a:pt x="112403" y="36059"/>
                </a:cubicBezTo>
                <a:lnTo>
                  <a:pt x="450737" y="36059"/>
                </a:lnTo>
                <a:cubicBezTo>
                  <a:pt x="455620" y="36059"/>
                  <a:pt x="459845" y="37843"/>
                  <a:pt x="463414" y="41411"/>
                </a:cubicBezTo>
                <a:cubicBezTo>
                  <a:pt x="466982" y="44980"/>
                  <a:pt x="468766" y="49205"/>
                  <a:pt x="468766" y="54088"/>
                </a:cubicBezTo>
                <a:lnTo>
                  <a:pt x="468766" y="198324"/>
                </a:lnTo>
                <a:cubicBezTo>
                  <a:pt x="468766" y="202831"/>
                  <a:pt x="467217" y="206822"/>
                  <a:pt x="464118" y="210297"/>
                </a:cubicBezTo>
                <a:cubicBezTo>
                  <a:pt x="461019" y="213771"/>
                  <a:pt x="457216" y="215790"/>
                  <a:pt x="452709" y="216353"/>
                </a:cubicBezTo>
                <a:lnTo>
                  <a:pt x="158603" y="250722"/>
                </a:lnTo>
                <a:cubicBezTo>
                  <a:pt x="161045" y="261991"/>
                  <a:pt x="162265" y="268564"/>
                  <a:pt x="162265" y="270442"/>
                </a:cubicBezTo>
                <a:cubicBezTo>
                  <a:pt x="162265" y="273447"/>
                  <a:pt x="160012" y="279457"/>
                  <a:pt x="155504" y="288471"/>
                </a:cubicBezTo>
                <a:lnTo>
                  <a:pt x="414678" y="288471"/>
                </a:lnTo>
                <a:cubicBezTo>
                  <a:pt x="419561" y="288471"/>
                  <a:pt x="423787" y="290255"/>
                  <a:pt x="427355" y="293824"/>
                </a:cubicBezTo>
                <a:cubicBezTo>
                  <a:pt x="430923" y="297392"/>
                  <a:pt x="432707" y="301618"/>
                  <a:pt x="432707" y="306501"/>
                </a:cubicBezTo>
                <a:cubicBezTo>
                  <a:pt x="432707" y="311384"/>
                  <a:pt x="430923" y="315609"/>
                  <a:pt x="427355" y="319178"/>
                </a:cubicBezTo>
                <a:cubicBezTo>
                  <a:pt x="423787" y="322746"/>
                  <a:pt x="419561" y="324530"/>
                  <a:pt x="414678" y="324530"/>
                </a:cubicBezTo>
                <a:lnTo>
                  <a:pt x="396649" y="324530"/>
                </a:lnTo>
                <a:lnTo>
                  <a:pt x="396648" y="324530"/>
                </a:lnTo>
                <a:lnTo>
                  <a:pt x="144236" y="324530"/>
                </a:lnTo>
                <a:lnTo>
                  <a:pt x="126206" y="324530"/>
                </a:lnTo>
                <a:cubicBezTo>
                  <a:pt x="121324" y="324530"/>
                  <a:pt x="117098" y="322746"/>
                  <a:pt x="113530" y="319178"/>
                </a:cubicBezTo>
                <a:cubicBezTo>
                  <a:pt x="109961" y="315609"/>
                  <a:pt x="108177" y="311384"/>
                  <a:pt x="108177" y="306501"/>
                </a:cubicBezTo>
                <a:cubicBezTo>
                  <a:pt x="108177" y="304435"/>
                  <a:pt x="108928" y="301477"/>
                  <a:pt x="110431" y="297627"/>
                </a:cubicBezTo>
                <a:cubicBezTo>
                  <a:pt x="111933" y="293777"/>
                  <a:pt x="113436" y="290397"/>
                  <a:pt x="114938" y="287485"/>
                </a:cubicBezTo>
                <a:cubicBezTo>
                  <a:pt x="116440" y="284574"/>
                  <a:pt x="118459" y="280818"/>
                  <a:pt x="120995" y="276217"/>
                </a:cubicBezTo>
                <a:cubicBezTo>
                  <a:pt x="123530" y="271616"/>
                  <a:pt x="124986" y="268846"/>
                  <a:pt x="125361" y="267907"/>
                </a:cubicBezTo>
                <a:lnTo>
                  <a:pt x="75499" y="36059"/>
                </a:lnTo>
                <a:lnTo>
                  <a:pt x="18030" y="36059"/>
                </a:lnTo>
                <a:cubicBezTo>
                  <a:pt x="13147" y="36059"/>
                  <a:pt x="8921" y="34275"/>
                  <a:pt x="5353" y="30706"/>
                </a:cubicBezTo>
                <a:cubicBezTo>
                  <a:pt x="1784" y="27138"/>
                  <a:pt x="0" y="22912"/>
                  <a:pt x="0" y="18030"/>
                </a:cubicBezTo>
                <a:cubicBezTo>
                  <a:pt x="0" y="13146"/>
                  <a:pt x="1784" y="8921"/>
                  <a:pt x="5353" y="5352"/>
                </a:cubicBezTo>
                <a:cubicBezTo>
                  <a:pt x="8921" y="1784"/>
                  <a:pt x="13147" y="0"/>
                  <a:pt x="1803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a:p>
        </p:txBody>
      </p:sp>
      <p:cxnSp>
        <p:nvCxnSpPr>
          <p:cNvPr id="34" name="Straight Connector 33">
            <a:extLst>
              <a:ext uri="{FF2B5EF4-FFF2-40B4-BE49-F238E27FC236}">
                <a16:creationId xmlns="" xmlns:a16="http://schemas.microsoft.com/office/drawing/2014/main" id="{1E492FA7-4DA1-43BA-82DC-8352786C3B34}"/>
              </a:ext>
            </a:extLst>
          </p:cNvPr>
          <p:cNvCxnSpPr>
            <a:cxnSpLocks/>
          </p:cNvCxnSpPr>
          <p:nvPr/>
        </p:nvCxnSpPr>
        <p:spPr>
          <a:xfrm>
            <a:off x="258619" y="2164350"/>
            <a:ext cx="3054501" cy="503034"/>
          </a:xfrm>
          <a:prstGeom prst="line">
            <a:avLst/>
          </a:prstGeom>
          <a:ln/>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 xmlns:a16="http://schemas.microsoft.com/office/drawing/2014/main" id="{A900245D-2915-474C-BD4C-49F325784AE6}"/>
              </a:ext>
            </a:extLst>
          </p:cNvPr>
          <p:cNvCxnSpPr>
            <a:cxnSpLocks/>
          </p:cNvCxnSpPr>
          <p:nvPr/>
        </p:nvCxnSpPr>
        <p:spPr>
          <a:xfrm flipV="1">
            <a:off x="746051" y="2679591"/>
            <a:ext cx="2095677" cy="438423"/>
          </a:xfrm>
          <a:prstGeom prst="line">
            <a:avLst/>
          </a:prstGeom>
          <a:ln/>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 xmlns:a16="http://schemas.microsoft.com/office/drawing/2014/main" id="{28DF18CB-379C-49F8-A5DE-4E7D06560C96}"/>
              </a:ext>
            </a:extLst>
          </p:cNvPr>
          <p:cNvCxnSpPr>
            <a:cxnSpLocks/>
          </p:cNvCxnSpPr>
          <p:nvPr/>
        </p:nvCxnSpPr>
        <p:spPr>
          <a:xfrm>
            <a:off x="764500" y="1566947"/>
            <a:ext cx="2593818" cy="892494"/>
          </a:xfrm>
          <a:prstGeom prst="line">
            <a:avLst/>
          </a:prstGeom>
          <a:ln/>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 xmlns:a16="http://schemas.microsoft.com/office/drawing/2014/main" id="{77845FF8-13B6-443C-A2FB-A730259F39E0}"/>
              </a:ext>
            </a:extLst>
          </p:cNvPr>
          <p:cNvCxnSpPr>
            <a:cxnSpLocks/>
          </p:cNvCxnSpPr>
          <p:nvPr/>
        </p:nvCxnSpPr>
        <p:spPr>
          <a:xfrm flipV="1">
            <a:off x="1014707" y="4658161"/>
            <a:ext cx="2355357" cy="307545"/>
          </a:xfrm>
          <a:prstGeom prst="line">
            <a:avLst/>
          </a:prstGeom>
          <a:ln/>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 xmlns:a16="http://schemas.microsoft.com/office/drawing/2014/main" id="{B0820411-CE1A-4072-9805-445D1643AADA}"/>
              </a:ext>
            </a:extLst>
          </p:cNvPr>
          <p:cNvCxnSpPr>
            <a:cxnSpLocks/>
          </p:cNvCxnSpPr>
          <p:nvPr/>
        </p:nvCxnSpPr>
        <p:spPr>
          <a:xfrm flipV="1">
            <a:off x="1395799" y="4669252"/>
            <a:ext cx="1974265" cy="1039737"/>
          </a:xfrm>
          <a:prstGeom prst="line">
            <a:avLst/>
          </a:prstGeom>
          <a:ln/>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 xmlns:a16="http://schemas.microsoft.com/office/drawing/2014/main" id="{01F9AF29-437A-4C77-90A0-CEC0304CC69C}"/>
              </a:ext>
            </a:extLst>
          </p:cNvPr>
          <p:cNvCxnSpPr>
            <a:cxnSpLocks/>
          </p:cNvCxnSpPr>
          <p:nvPr/>
        </p:nvCxnSpPr>
        <p:spPr>
          <a:xfrm>
            <a:off x="955851" y="3764933"/>
            <a:ext cx="2413098" cy="893228"/>
          </a:xfrm>
          <a:prstGeom prst="line">
            <a:avLst/>
          </a:prstGeom>
          <a:ln/>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 xmlns:a16="http://schemas.microsoft.com/office/drawing/2014/main" id="{C0CC2AF2-6D51-42C0-AF38-DDB62C3B08CA}"/>
              </a:ext>
            </a:extLst>
          </p:cNvPr>
          <p:cNvCxnSpPr>
            <a:cxnSpLocks/>
          </p:cNvCxnSpPr>
          <p:nvPr/>
        </p:nvCxnSpPr>
        <p:spPr>
          <a:xfrm flipH="1" flipV="1">
            <a:off x="9361404" y="2062578"/>
            <a:ext cx="1370865" cy="444985"/>
          </a:xfrm>
          <a:prstGeom prst="line">
            <a:avLst/>
          </a:prstGeom>
          <a:ln/>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 xmlns:a16="http://schemas.microsoft.com/office/drawing/2014/main" id="{6599B8B6-3337-46D1-840E-30D583D6075D}"/>
              </a:ext>
            </a:extLst>
          </p:cNvPr>
          <p:cNvCxnSpPr>
            <a:cxnSpLocks/>
          </p:cNvCxnSpPr>
          <p:nvPr/>
        </p:nvCxnSpPr>
        <p:spPr>
          <a:xfrm flipH="1">
            <a:off x="9365361" y="1937546"/>
            <a:ext cx="1663365" cy="105852"/>
          </a:xfrm>
          <a:prstGeom prst="line">
            <a:avLst/>
          </a:prstGeom>
          <a:ln/>
        </p:spPr>
        <p:style>
          <a:lnRef idx="2">
            <a:schemeClr val="accent1"/>
          </a:lnRef>
          <a:fillRef idx="0">
            <a:schemeClr val="accent1"/>
          </a:fillRef>
          <a:effectRef idx="1">
            <a:schemeClr val="accent1"/>
          </a:effectRef>
          <a:fontRef idx="minor">
            <a:schemeClr val="tx1"/>
          </a:fontRef>
        </p:style>
      </p:cxnSp>
      <p:cxnSp>
        <p:nvCxnSpPr>
          <p:cNvPr id="57" name="Straight Connector 56">
            <a:extLst>
              <a:ext uri="{FF2B5EF4-FFF2-40B4-BE49-F238E27FC236}">
                <a16:creationId xmlns="" xmlns:a16="http://schemas.microsoft.com/office/drawing/2014/main" id="{D11C751D-E94C-430F-A8B2-C5DD6E445949}"/>
              </a:ext>
            </a:extLst>
          </p:cNvPr>
          <p:cNvCxnSpPr>
            <a:cxnSpLocks/>
          </p:cNvCxnSpPr>
          <p:nvPr/>
        </p:nvCxnSpPr>
        <p:spPr>
          <a:xfrm flipH="1">
            <a:off x="9349509" y="1235666"/>
            <a:ext cx="1294149" cy="803848"/>
          </a:xfrm>
          <a:prstGeom prst="line">
            <a:avLst/>
          </a:prstGeom>
          <a:ln/>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 xmlns:a16="http://schemas.microsoft.com/office/drawing/2014/main" id="{BFC6544D-79E8-424A-86CC-345D45381BCF}"/>
              </a:ext>
            </a:extLst>
          </p:cNvPr>
          <p:cNvCxnSpPr>
            <a:cxnSpLocks/>
          </p:cNvCxnSpPr>
          <p:nvPr/>
        </p:nvCxnSpPr>
        <p:spPr>
          <a:xfrm flipH="1" flipV="1">
            <a:off x="9674212" y="4701260"/>
            <a:ext cx="1354514" cy="1046747"/>
          </a:xfrm>
          <a:prstGeom prst="line">
            <a:avLst/>
          </a:prstGeom>
          <a:ln/>
        </p:spPr>
        <p:style>
          <a:lnRef idx="2">
            <a:schemeClr val="accent1"/>
          </a:lnRef>
          <a:fillRef idx="0">
            <a:schemeClr val="accent1"/>
          </a:fillRef>
          <a:effectRef idx="1">
            <a:schemeClr val="accent1"/>
          </a:effectRef>
          <a:fontRef idx="minor">
            <a:schemeClr val="tx1"/>
          </a:fontRef>
        </p:style>
      </p:cxnSp>
      <p:cxnSp>
        <p:nvCxnSpPr>
          <p:cNvPr id="62" name="Straight Connector 61">
            <a:extLst>
              <a:ext uri="{FF2B5EF4-FFF2-40B4-BE49-F238E27FC236}">
                <a16:creationId xmlns="" xmlns:a16="http://schemas.microsoft.com/office/drawing/2014/main" id="{346191ED-CCDA-457C-B5F3-BDB8DE49FF22}"/>
              </a:ext>
            </a:extLst>
          </p:cNvPr>
          <p:cNvCxnSpPr>
            <a:cxnSpLocks/>
          </p:cNvCxnSpPr>
          <p:nvPr/>
        </p:nvCxnSpPr>
        <p:spPr>
          <a:xfrm flipH="1" flipV="1">
            <a:off x="9674212" y="4679759"/>
            <a:ext cx="1600085" cy="441834"/>
          </a:xfrm>
          <a:prstGeom prst="line">
            <a:avLst/>
          </a:prstGeom>
          <a:ln/>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 xmlns:a16="http://schemas.microsoft.com/office/drawing/2014/main" id="{32CAE97F-062C-4248-9284-18D18FDD88D1}"/>
              </a:ext>
            </a:extLst>
          </p:cNvPr>
          <p:cNvCxnSpPr>
            <a:cxnSpLocks/>
          </p:cNvCxnSpPr>
          <p:nvPr/>
        </p:nvCxnSpPr>
        <p:spPr>
          <a:xfrm flipH="1">
            <a:off x="9674212" y="4258379"/>
            <a:ext cx="1709213" cy="373589"/>
          </a:xfrm>
          <a:prstGeom prst="line">
            <a:avLst/>
          </a:prstGeom>
          <a:ln/>
        </p:spPr>
        <p:style>
          <a:lnRef idx="2">
            <a:schemeClr val="accent1"/>
          </a:lnRef>
          <a:fillRef idx="0">
            <a:schemeClr val="accent1"/>
          </a:fillRef>
          <a:effectRef idx="1">
            <a:schemeClr val="accent1"/>
          </a:effectRef>
          <a:fontRef idx="minor">
            <a:schemeClr val="tx1"/>
          </a:fontRef>
        </p:style>
      </p:cxnSp>
      <p:sp>
        <p:nvSpPr>
          <p:cNvPr id="22" name="Oval 8">
            <a:extLst>
              <a:ext uri="{FF2B5EF4-FFF2-40B4-BE49-F238E27FC236}">
                <a16:creationId xmlns="" xmlns:a16="http://schemas.microsoft.com/office/drawing/2014/main" id="{2F4FB55A-6523-415D-A55C-517FAE53D1D8}"/>
              </a:ext>
            </a:extLst>
          </p:cNvPr>
          <p:cNvSpPr>
            <a:spLocks noChangeArrowheads="1"/>
          </p:cNvSpPr>
          <p:nvPr/>
        </p:nvSpPr>
        <p:spPr bwMode="auto">
          <a:xfrm>
            <a:off x="2887785" y="2043709"/>
            <a:ext cx="889277" cy="889277"/>
          </a:xfrm>
          <a:prstGeom prst="ellipse">
            <a:avLst/>
          </a:prstGeom>
          <a:solidFill>
            <a:srgbClr val="BBAFBC"/>
          </a:solidFill>
          <a:ln>
            <a:solidFill>
              <a:srgbClr val="9D8A9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2" name="Freeform 435">
            <a:extLst>
              <a:ext uri="{FF2B5EF4-FFF2-40B4-BE49-F238E27FC236}">
                <a16:creationId xmlns="" xmlns:a16="http://schemas.microsoft.com/office/drawing/2014/main" id="{1CA38A7F-F3A6-4834-9A4A-40E8D4862389}"/>
              </a:ext>
            </a:extLst>
          </p:cNvPr>
          <p:cNvSpPr/>
          <p:nvPr/>
        </p:nvSpPr>
        <p:spPr>
          <a:xfrm>
            <a:off x="3068299" y="2288641"/>
            <a:ext cx="489642" cy="399296"/>
          </a:xfrm>
          <a:custGeom>
            <a:avLst/>
            <a:gdLst/>
            <a:ahLst/>
            <a:cxnLst/>
            <a:rect l="l" t="t" r="r" b="b"/>
            <a:pathLst>
              <a:path w="486795" h="396648">
                <a:moveTo>
                  <a:pt x="180295" y="0"/>
                </a:moveTo>
                <a:lnTo>
                  <a:pt x="468766" y="0"/>
                </a:lnTo>
                <a:cubicBezTo>
                  <a:pt x="473649" y="0"/>
                  <a:pt x="477875" y="1784"/>
                  <a:pt x="481444" y="5352"/>
                </a:cubicBezTo>
                <a:cubicBezTo>
                  <a:pt x="485012" y="8921"/>
                  <a:pt x="486795" y="13146"/>
                  <a:pt x="486795" y="18029"/>
                </a:cubicBezTo>
                <a:lnTo>
                  <a:pt x="486795" y="306501"/>
                </a:lnTo>
                <a:cubicBezTo>
                  <a:pt x="486795" y="309318"/>
                  <a:pt x="486420" y="311806"/>
                  <a:pt x="485669" y="313966"/>
                </a:cubicBezTo>
                <a:cubicBezTo>
                  <a:pt x="484918" y="316126"/>
                  <a:pt x="483650" y="317863"/>
                  <a:pt x="481866" y="319178"/>
                </a:cubicBezTo>
                <a:cubicBezTo>
                  <a:pt x="480081" y="320492"/>
                  <a:pt x="478532" y="321572"/>
                  <a:pt x="477218" y="322418"/>
                </a:cubicBezTo>
                <a:cubicBezTo>
                  <a:pt x="475903" y="323263"/>
                  <a:pt x="473696" y="323826"/>
                  <a:pt x="470598" y="324108"/>
                </a:cubicBezTo>
                <a:cubicBezTo>
                  <a:pt x="467499" y="324389"/>
                  <a:pt x="465386" y="324577"/>
                  <a:pt x="464259" y="324671"/>
                </a:cubicBezTo>
                <a:cubicBezTo>
                  <a:pt x="463132" y="324765"/>
                  <a:pt x="460738" y="324765"/>
                  <a:pt x="457076" y="324671"/>
                </a:cubicBezTo>
                <a:cubicBezTo>
                  <a:pt x="453414" y="324577"/>
                  <a:pt x="451300" y="324530"/>
                  <a:pt x="450737" y="324530"/>
                </a:cubicBezTo>
                <a:cubicBezTo>
                  <a:pt x="450737" y="344438"/>
                  <a:pt x="443694" y="361434"/>
                  <a:pt x="429608" y="375520"/>
                </a:cubicBezTo>
                <a:cubicBezTo>
                  <a:pt x="415523" y="389605"/>
                  <a:pt x="398527" y="396648"/>
                  <a:pt x="378619" y="396648"/>
                </a:cubicBezTo>
                <a:cubicBezTo>
                  <a:pt x="358711" y="396648"/>
                  <a:pt x="341716" y="389605"/>
                  <a:pt x="327630" y="375520"/>
                </a:cubicBezTo>
                <a:cubicBezTo>
                  <a:pt x="313545" y="361434"/>
                  <a:pt x="306501" y="344438"/>
                  <a:pt x="306501" y="324530"/>
                </a:cubicBezTo>
                <a:lnTo>
                  <a:pt x="198325" y="324530"/>
                </a:lnTo>
                <a:cubicBezTo>
                  <a:pt x="198325" y="344438"/>
                  <a:pt x="191281" y="361434"/>
                  <a:pt x="177196" y="375520"/>
                </a:cubicBezTo>
                <a:cubicBezTo>
                  <a:pt x="163110" y="389605"/>
                  <a:pt x="146115" y="396648"/>
                  <a:pt x="126206" y="396648"/>
                </a:cubicBezTo>
                <a:cubicBezTo>
                  <a:pt x="106299" y="396648"/>
                  <a:pt x="89303" y="389605"/>
                  <a:pt x="75218" y="375520"/>
                </a:cubicBezTo>
                <a:cubicBezTo>
                  <a:pt x="61132" y="361434"/>
                  <a:pt x="54089" y="344438"/>
                  <a:pt x="54089" y="324530"/>
                </a:cubicBezTo>
                <a:lnTo>
                  <a:pt x="36060" y="324530"/>
                </a:lnTo>
                <a:cubicBezTo>
                  <a:pt x="35496" y="324530"/>
                  <a:pt x="33383" y="324577"/>
                  <a:pt x="29721" y="324671"/>
                </a:cubicBezTo>
                <a:cubicBezTo>
                  <a:pt x="26059" y="324765"/>
                  <a:pt x="23664" y="324765"/>
                  <a:pt x="22537" y="324671"/>
                </a:cubicBezTo>
                <a:cubicBezTo>
                  <a:pt x="21411" y="324577"/>
                  <a:pt x="19298" y="324389"/>
                  <a:pt x="16199" y="324108"/>
                </a:cubicBezTo>
                <a:cubicBezTo>
                  <a:pt x="13100" y="323826"/>
                  <a:pt x="10893" y="323263"/>
                  <a:pt x="9578" y="322418"/>
                </a:cubicBezTo>
                <a:cubicBezTo>
                  <a:pt x="8264" y="321572"/>
                  <a:pt x="6714" y="320492"/>
                  <a:pt x="4930" y="319178"/>
                </a:cubicBezTo>
                <a:cubicBezTo>
                  <a:pt x="3146" y="317863"/>
                  <a:pt x="1878" y="316126"/>
                  <a:pt x="1127" y="313966"/>
                </a:cubicBezTo>
                <a:cubicBezTo>
                  <a:pt x="376" y="311806"/>
                  <a:pt x="0" y="309318"/>
                  <a:pt x="0" y="306501"/>
                </a:cubicBezTo>
                <a:cubicBezTo>
                  <a:pt x="0" y="301618"/>
                  <a:pt x="1785" y="297392"/>
                  <a:pt x="5353" y="293824"/>
                </a:cubicBezTo>
                <a:cubicBezTo>
                  <a:pt x="8921" y="290256"/>
                  <a:pt x="13147" y="288471"/>
                  <a:pt x="18030" y="288471"/>
                </a:cubicBezTo>
                <a:lnTo>
                  <a:pt x="18030" y="198324"/>
                </a:lnTo>
                <a:cubicBezTo>
                  <a:pt x="18030" y="196821"/>
                  <a:pt x="17982" y="193535"/>
                  <a:pt x="17888" y="188464"/>
                </a:cubicBezTo>
                <a:cubicBezTo>
                  <a:pt x="17795" y="183393"/>
                  <a:pt x="17795" y="179825"/>
                  <a:pt x="17888" y="177759"/>
                </a:cubicBezTo>
                <a:cubicBezTo>
                  <a:pt x="17982" y="175693"/>
                  <a:pt x="18217" y="172454"/>
                  <a:pt x="18594" y="168040"/>
                </a:cubicBezTo>
                <a:cubicBezTo>
                  <a:pt x="18969" y="163627"/>
                  <a:pt x="19579" y="160152"/>
                  <a:pt x="20424" y="157617"/>
                </a:cubicBezTo>
                <a:cubicBezTo>
                  <a:pt x="21270" y="155081"/>
                  <a:pt x="22583" y="152217"/>
                  <a:pt x="24368" y="149025"/>
                </a:cubicBezTo>
                <a:cubicBezTo>
                  <a:pt x="26153" y="145832"/>
                  <a:pt x="28265" y="143015"/>
                  <a:pt x="30706" y="140573"/>
                </a:cubicBezTo>
                <a:lnTo>
                  <a:pt x="86486" y="84795"/>
                </a:lnTo>
                <a:cubicBezTo>
                  <a:pt x="90053" y="81226"/>
                  <a:pt x="94797" y="78221"/>
                  <a:pt x="100712" y="75780"/>
                </a:cubicBezTo>
                <a:cubicBezTo>
                  <a:pt x="106628" y="73339"/>
                  <a:pt x="112121" y="72118"/>
                  <a:pt x="117192" y="72118"/>
                </a:cubicBezTo>
                <a:lnTo>
                  <a:pt x="162266" y="72118"/>
                </a:lnTo>
                <a:lnTo>
                  <a:pt x="162266" y="18029"/>
                </a:lnTo>
                <a:cubicBezTo>
                  <a:pt x="162266" y="13146"/>
                  <a:pt x="164050" y="8921"/>
                  <a:pt x="167618" y="5352"/>
                </a:cubicBezTo>
                <a:cubicBezTo>
                  <a:pt x="171187" y="1784"/>
                  <a:pt x="175412" y="0"/>
                  <a:pt x="180295" y="0"/>
                </a:cubicBezTo>
                <a:close/>
                <a:moveTo>
                  <a:pt x="117755" y="108177"/>
                </a:moveTo>
                <a:cubicBezTo>
                  <a:pt x="115314" y="108177"/>
                  <a:pt x="113248" y="109022"/>
                  <a:pt x="111557" y="110712"/>
                </a:cubicBezTo>
                <a:lnTo>
                  <a:pt x="56624" y="165646"/>
                </a:lnTo>
                <a:cubicBezTo>
                  <a:pt x="54934" y="167336"/>
                  <a:pt x="54089" y="169402"/>
                  <a:pt x="54089" y="171843"/>
                </a:cubicBezTo>
                <a:lnTo>
                  <a:pt x="54089" y="180294"/>
                </a:lnTo>
                <a:lnTo>
                  <a:pt x="162266" y="180294"/>
                </a:lnTo>
                <a:lnTo>
                  <a:pt x="162266" y="108177"/>
                </a:lnTo>
                <a:lnTo>
                  <a:pt x="117755" y="108177"/>
                </a:lnTo>
                <a:close/>
                <a:moveTo>
                  <a:pt x="126206" y="288471"/>
                </a:moveTo>
                <a:cubicBezTo>
                  <a:pt x="116440" y="288471"/>
                  <a:pt x="107990" y="292040"/>
                  <a:pt x="100852" y="299176"/>
                </a:cubicBezTo>
                <a:cubicBezTo>
                  <a:pt x="93716" y="306313"/>
                  <a:pt x="90148" y="314764"/>
                  <a:pt x="90148" y="324530"/>
                </a:cubicBezTo>
                <a:cubicBezTo>
                  <a:pt x="90148" y="334296"/>
                  <a:pt x="93716" y="342747"/>
                  <a:pt x="100852" y="349884"/>
                </a:cubicBezTo>
                <a:cubicBezTo>
                  <a:pt x="107990" y="357021"/>
                  <a:pt x="116440" y="360589"/>
                  <a:pt x="126206" y="360589"/>
                </a:cubicBezTo>
                <a:cubicBezTo>
                  <a:pt x="135973" y="360589"/>
                  <a:pt x="144424" y="357021"/>
                  <a:pt x="151560" y="349884"/>
                </a:cubicBezTo>
                <a:cubicBezTo>
                  <a:pt x="158697" y="342747"/>
                  <a:pt x="162266" y="334296"/>
                  <a:pt x="162266" y="324530"/>
                </a:cubicBezTo>
                <a:cubicBezTo>
                  <a:pt x="162266" y="314764"/>
                  <a:pt x="158697" y="306313"/>
                  <a:pt x="151560" y="299176"/>
                </a:cubicBezTo>
                <a:cubicBezTo>
                  <a:pt x="144424" y="292040"/>
                  <a:pt x="135973" y="288471"/>
                  <a:pt x="126206" y="288471"/>
                </a:cubicBezTo>
                <a:close/>
                <a:moveTo>
                  <a:pt x="378619" y="288471"/>
                </a:moveTo>
                <a:cubicBezTo>
                  <a:pt x="368853" y="288471"/>
                  <a:pt x="360401" y="292040"/>
                  <a:pt x="353265" y="299176"/>
                </a:cubicBezTo>
                <a:cubicBezTo>
                  <a:pt x="346128" y="306313"/>
                  <a:pt x="342561" y="314764"/>
                  <a:pt x="342561" y="324530"/>
                </a:cubicBezTo>
                <a:cubicBezTo>
                  <a:pt x="342561" y="334296"/>
                  <a:pt x="346128" y="342747"/>
                  <a:pt x="353265" y="349884"/>
                </a:cubicBezTo>
                <a:cubicBezTo>
                  <a:pt x="360401" y="357021"/>
                  <a:pt x="368853" y="360589"/>
                  <a:pt x="378619" y="360589"/>
                </a:cubicBezTo>
                <a:cubicBezTo>
                  <a:pt x="388385" y="360589"/>
                  <a:pt x="396837" y="357021"/>
                  <a:pt x="403973" y="349884"/>
                </a:cubicBezTo>
                <a:cubicBezTo>
                  <a:pt x="411110" y="342747"/>
                  <a:pt x="414678" y="334296"/>
                  <a:pt x="414678" y="324530"/>
                </a:cubicBezTo>
                <a:cubicBezTo>
                  <a:pt x="414678" y="314764"/>
                  <a:pt x="411110" y="306313"/>
                  <a:pt x="403973" y="299176"/>
                </a:cubicBezTo>
                <a:cubicBezTo>
                  <a:pt x="396837" y="292040"/>
                  <a:pt x="388385" y="288471"/>
                  <a:pt x="378619" y="288471"/>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21" name="Oval 8">
            <a:extLst>
              <a:ext uri="{FF2B5EF4-FFF2-40B4-BE49-F238E27FC236}">
                <a16:creationId xmlns="" xmlns:a16="http://schemas.microsoft.com/office/drawing/2014/main" id="{9435CA15-D31D-41D5-83BC-AC59D6FEEB9C}"/>
              </a:ext>
            </a:extLst>
          </p:cNvPr>
          <p:cNvSpPr>
            <a:spLocks noChangeArrowheads="1"/>
          </p:cNvSpPr>
          <p:nvPr/>
        </p:nvSpPr>
        <p:spPr bwMode="auto">
          <a:xfrm>
            <a:off x="2887785" y="4253796"/>
            <a:ext cx="1093791" cy="966330"/>
          </a:xfrm>
          <a:prstGeom prst="ellipse">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350"/>
          </a:p>
        </p:txBody>
      </p:sp>
      <p:sp>
        <p:nvSpPr>
          <p:cNvPr id="53" name="TextBox 52">
            <a:extLst>
              <a:ext uri="{FF2B5EF4-FFF2-40B4-BE49-F238E27FC236}">
                <a16:creationId xmlns="" xmlns:a16="http://schemas.microsoft.com/office/drawing/2014/main" id="{95C18CC4-8C2A-46DC-BE45-408DF5D86DEC}"/>
              </a:ext>
            </a:extLst>
          </p:cNvPr>
          <p:cNvSpPr txBox="1"/>
          <p:nvPr/>
        </p:nvSpPr>
        <p:spPr>
          <a:xfrm rot="1115969">
            <a:off x="798788" y="1631536"/>
            <a:ext cx="2332690" cy="369332"/>
          </a:xfrm>
          <a:prstGeom prst="rect">
            <a:avLst/>
          </a:prstGeom>
          <a:noFill/>
        </p:spPr>
        <p:txBody>
          <a:bodyPr wrap="none" rtlCol="0">
            <a:spAutoFit/>
          </a:bodyPr>
          <a:lstStyle/>
          <a:p>
            <a:r>
              <a:rPr lang="es-ES" dirty="0"/>
              <a:t>48%, productos lácteos</a:t>
            </a:r>
            <a:endParaRPr lang="en-US" dirty="0"/>
          </a:p>
        </p:txBody>
      </p:sp>
      <p:sp>
        <p:nvSpPr>
          <p:cNvPr id="78" name="TextBox 77">
            <a:extLst>
              <a:ext uri="{FF2B5EF4-FFF2-40B4-BE49-F238E27FC236}">
                <a16:creationId xmlns="" xmlns:a16="http://schemas.microsoft.com/office/drawing/2014/main" id="{9B36DF1B-9073-4F3E-B8FE-6247DCE03AEF}"/>
              </a:ext>
            </a:extLst>
          </p:cNvPr>
          <p:cNvSpPr txBox="1"/>
          <p:nvPr/>
        </p:nvSpPr>
        <p:spPr>
          <a:xfrm rot="569487">
            <a:off x="223556" y="2062908"/>
            <a:ext cx="2852063" cy="369332"/>
          </a:xfrm>
          <a:prstGeom prst="rect">
            <a:avLst/>
          </a:prstGeom>
          <a:noFill/>
        </p:spPr>
        <p:txBody>
          <a:bodyPr wrap="none" rtlCol="0">
            <a:spAutoFit/>
          </a:bodyPr>
          <a:lstStyle/>
          <a:p>
            <a:r>
              <a:rPr lang="es-ES" dirty="0"/>
              <a:t>45% a la cadena de cárnicos </a:t>
            </a:r>
            <a:endParaRPr lang="en-US" dirty="0"/>
          </a:p>
        </p:txBody>
      </p:sp>
      <p:sp>
        <p:nvSpPr>
          <p:cNvPr id="79" name="TextBox 78">
            <a:extLst>
              <a:ext uri="{FF2B5EF4-FFF2-40B4-BE49-F238E27FC236}">
                <a16:creationId xmlns="" xmlns:a16="http://schemas.microsoft.com/office/drawing/2014/main" id="{6CD67624-BE21-422F-8BC0-42EBB55EA33B}"/>
              </a:ext>
            </a:extLst>
          </p:cNvPr>
          <p:cNvSpPr txBox="1"/>
          <p:nvPr/>
        </p:nvSpPr>
        <p:spPr>
          <a:xfrm rot="20906954">
            <a:off x="522151" y="2607410"/>
            <a:ext cx="1883849" cy="369332"/>
          </a:xfrm>
          <a:prstGeom prst="rect">
            <a:avLst/>
          </a:prstGeom>
          <a:noFill/>
        </p:spPr>
        <p:txBody>
          <a:bodyPr wrap="none" rtlCol="0">
            <a:spAutoFit/>
          </a:bodyPr>
          <a:lstStyle/>
          <a:p>
            <a:r>
              <a:rPr lang="es-ES" dirty="0"/>
              <a:t>7%, otras especies</a:t>
            </a:r>
            <a:endParaRPr lang="en-US" dirty="0"/>
          </a:p>
        </p:txBody>
      </p:sp>
      <p:sp>
        <p:nvSpPr>
          <p:cNvPr id="81" name="TextBox 80">
            <a:extLst>
              <a:ext uri="{FF2B5EF4-FFF2-40B4-BE49-F238E27FC236}">
                <a16:creationId xmlns="" xmlns:a16="http://schemas.microsoft.com/office/drawing/2014/main" id="{D281DC3B-758B-4F42-9D34-77AAABCAFCB8}"/>
              </a:ext>
            </a:extLst>
          </p:cNvPr>
          <p:cNvSpPr txBox="1"/>
          <p:nvPr/>
        </p:nvSpPr>
        <p:spPr>
          <a:xfrm rot="1181027">
            <a:off x="479669" y="3759970"/>
            <a:ext cx="2717411" cy="369332"/>
          </a:xfrm>
          <a:prstGeom prst="rect">
            <a:avLst/>
          </a:prstGeom>
          <a:noFill/>
        </p:spPr>
        <p:txBody>
          <a:bodyPr wrap="none" rtlCol="0">
            <a:spAutoFit/>
          </a:bodyPr>
          <a:lstStyle/>
          <a:p>
            <a:r>
              <a:rPr lang="es-ES" dirty="0"/>
              <a:t>actividad económica % alt</a:t>
            </a:r>
            <a:r>
              <a:rPr lang="es-ES" sz="1400" dirty="0"/>
              <a:t>o</a:t>
            </a:r>
            <a:endParaRPr lang="en-US" sz="1350" dirty="0"/>
          </a:p>
        </p:txBody>
      </p:sp>
      <p:sp>
        <p:nvSpPr>
          <p:cNvPr id="82" name="TextBox 81">
            <a:extLst>
              <a:ext uri="{FF2B5EF4-FFF2-40B4-BE49-F238E27FC236}">
                <a16:creationId xmlns="" xmlns:a16="http://schemas.microsoft.com/office/drawing/2014/main" id="{0F80AD76-2E1F-4DFB-B39E-50FBD43448F2}"/>
              </a:ext>
            </a:extLst>
          </p:cNvPr>
          <p:cNvSpPr txBox="1"/>
          <p:nvPr/>
        </p:nvSpPr>
        <p:spPr>
          <a:xfrm rot="21156745">
            <a:off x="1062159" y="4473495"/>
            <a:ext cx="1935145" cy="369332"/>
          </a:xfrm>
          <a:prstGeom prst="rect">
            <a:avLst/>
          </a:prstGeom>
          <a:noFill/>
        </p:spPr>
        <p:txBody>
          <a:bodyPr wrap="none" rtlCol="0">
            <a:spAutoFit/>
          </a:bodyPr>
          <a:lstStyle/>
          <a:p>
            <a:r>
              <a:rPr lang="en-US" dirty="0"/>
              <a:t>Fuentes de trabajo </a:t>
            </a:r>
          </a:p>
        </p:txBody>
      </p:sp>
      <p:sp>
        <p:nvSpPr>
          <p:cNvPr id="83" name="TextBox 82">
            <a:extLst>
              <a:ext uri="{FF2B5EF4-FFF2-40B4-BE49-F238E27FC236}">
                <a16:creationId xmlns="" xmlns:a16="http://schemas.microsoft.com/office/drawing/2014/main" id="{AF6E5851-6AD0-4610-8E81-4B9651A92E52}"/>
              </a:ext>
            </a:extLst>
          </p:cNvPr>
          <p:cNvSpPr txBox="1"/>
          <p:nvPr/>
        </p:nvSpPr>
        <p:spPr>
          <a:xfrm rot="19980404">
            <a:off x="1199848" y="5027290"/>
            <a:ext cx="1642249" cy="369332"/>
          </a:xfrm>
          <a:prstGeom prst="rect">
            <a:avLst/>
          </a:prstGeom>
          <a:noFill/>
        </p:spPr>
        <p:txBody>
          <a:bodyPr wrap="square" rtlCol="0">
            <a:spAutoFit/>
          </a:bodyPr>
          <a:lstStyle/>
          <a:p>
            <a:r>
              <a:rPr lang="en-US" dirty="0"/>
              <a:t>Calidad de vida</a:t>
            </a:r>
          </a:p>
        </p:txBody>
      </p:sp>
      <p:sp>
        <p:nvSpPr>
          <p:cNvPr id="84" name="TextBox 83">
            <a:extLst>
              <a:ext uri="{FF2B5EF4-FFF2-40B4-BE49-F238E27FC236}">
                <a16:creationId xmlns="" xmlns:a16="http://schemas.microsoft.com/office/drawing/2014/main" id="{9EE5DAD5-88AA-4405-BB2B-4513B4BB4341}"/>
              </a:ext>
            </a:extLst>
          </p:cNvPr>
          <p:cNvSpPr txBox="1"/>
          <p:nvPr/>
        </p:nvSpPr>
        <p:spPr>
          <a:xfrm rot="19656601">
            <a:off x="9366641" y="1055427"/>
            <a:ext cx="1756196" cy="369332"/>
          </a:xfrm>
          <a:prstGeom prst="rect">
            <a:avLst/>
          </a:prstGeom>
          <a:noFill/>
        </p:spPr>
        <p:txBody>
          <a:bodyPr wrap="square" rtlCol="0">
            <a:spAutoFit/>
          </a:bodyPr>
          <a:lstStyle/>
          <a:p>
            <a:r>
              <a:rPr lang="en-US" dirty="0"/>
              <a:t>Rendimientos</a:t>
            </a:r>
          </a:p>
        </p:txBody>
      </p:sp>
      <p:sp>
        <p:nvSpPr>
          <p:cNvPr id="85" name="TextBox 84">
            <a:extLst>
              <a:ext uri="{FF2B5EF4-FFF2-40B4-BE49-F238E27FC236}">
                <a16:creationId xmlns="" xmlns:a16="http://schemas.microsoft.com/office/drawing/2014/main" id="{2AD60E37-70C7-4835-8880-0B4472B564ED}"/>
              </a:ext>
            </a:extLst>
          </p:cNvPr>
          <p:cNvSpPr txBox="1"/>
          <p:nvPr/>
        </p:nvSpPr>
        <p:spPr>
          <a:xfrm rot="21210032">
            <a:off x="9844266" y="1643651"/>
            <a:ext cx="1180005" cy="369332"/>
          </a:xfrm>
          <a:prstGeom prst="rect">
            <a:avLst/>
          </a:prstGeom>
          <a:noFill/>
        </p:spPr>
        <p:txBody>
          <a:bodyPr wrap="square" rtlCol="0">
            <a:spAutoFit/>
          </a:bodyPr>
          <a:lstStyle/>
          <a:p>
            <a:r>
              <a:rPr lang="en-US" dirty="0"/>
              <a:t>Utilidad</a:t>
            </a:r>
          </a:p>
        </p:txBody>
      </p:sp>
      <p:sp>
        <p:nvSpPr>
          <p:cNvPr id="86" name="TextBox 85">
            <a:extLst>
              <a:ext uri="{FF2B5EF4-FFF2-40B4-BE49-F238E27FC236}">
                <a16:creationId xmlns="" xmlns:a16="http://schemas.microsoft.com/office/drawing/2014/main" id="{EBFCB67C-BD74-4472-A914-583DD8F647E2}"/>
              </a:ext>
            </a:extLst>
          </p:cNvPr>
          <p:cNvSpPr txBox="1"/>
          <p:nvPr/>
        </p:nvSpPr>
        <p:spPr>
          <a:xfrm rot="1113008">
            <a:off x="9904422" y="2081940"/>
            <a:ext cx="1056700" cy="369332"/>
          </a:xfrm>
          <a:prstGeom prst="rect">
            <a:avLst/>
          </a:prstGeom>
          <a:noFill/>
        </p:spPr>
        <p:txBody>
          <a:bodyPr wrap="none" rtlCol="0">
            <a:spAutoFit/>
          </a:bodyPr>
          <a:lstStyle/>
          <a:p>
            <a:r>
              <a:rPr lang="en-US" dirty="0"/>
              <a:t>Ganancia</a:t>
            </a:r>
          </a:p>
        </p:txBody>
      </p:sp>
      <p:sp>
        <p:nvSpPr>
          <p:cNvPr id="87" name="TextBox 86">
            <a:extLst>
              <a:ext uri="{FF2B5EF4-FFF2-40B4-BE49-F238E27FC236}">
                <a16:creationId xmlns="" xmlns:a16="http://schemas.microsoft.com/office/drawing/2014/main" id="{CDC34BA5-6A39-4998-9AF0-A7C0067A5770}"/>
              </a:ext>
            </a:extLst>
          </p:cNvPr>
          <p:cNvSpPr txBox="1"/>
          <p:nvPr/>
        </p:nvSpPr>
        <p:spPr>
          <a:xfrm rot="20840557">
            <a:off x="9558694" y="4041849"/>
            <a:ext cx="2114681" cy="369332"/>
          </a:xfrm>
          <a:prstGeom prst="rect">
            <a:avLst/>
          </a:prstGeom>
          <a:noFill/>
        </p:spPr>
        <p:txBody>
          <a:bodyPr wrap="none" rtlCol="0">
            <a:spAutoFit/>
          </a:bodyPr>
          <a:lstStyle/>
          <a:p>
            <a:r>
              <a:rPr lang="en-US" dirty="0"/>
              <a:t>Factores productivos</a:t>
            </a:r>
          </a:p>
        </p:txBody>
      </p:sp>
      <p:sp>
        <p:nvSpPr>
          <p:cNvPr id="88" name="TextBox 87">
            <a:extLst>
              <a:ext uri="{FF2B5EF4-FFF2-40B4-BE49-F238E27FC236}">
                <a16:creationId xmlns="" xmlns:a16="http://schemas.microsoft.com/office/drawing/2014/main" id="{912EFCB8-879C-42CB-B415-5F689646D247}"/>
              </a:ext>
            </a:extLst>
          </p:cNvPr>
          <p:cNvSpPr txBox="1"/>
          <p:nvPr/>
        </p:nvSpPr>
        <p:spPr>
          <a:xfrm rot="893161">
            <a:off x="9911251" y="4698417"/>
            <a:ext cx="1883849" cy="369332"/>
          </a:xfrm>
          <a:prstGeom prst="rect">
            <a:avLst/>
          </a:prstGeom>
          <a:noFill/>
        </p:spPr>
        <p:txBody>
          <a:bodyPr wrap="none" rtlCol="0">
            <a:spAutoFit/>
          </a:bodyPr>
          <a:lstStyle/>
          <a:p>
            <a:r>
              <a:rPr lang="es-ES" dirty="0"/>
              <a:t>bienes y servicios </a:t>
            </a:r>
            <a:endParaRPr lang="en-US" dirty="0"/>
          </a:p>
        </p:txBody>
      </p:sp>
      <p:sp>
        <p:nvSpPr>
          <p:cNvPr id="89" name="TextBox 88">
            <a:extLst>
              <a:ext uri="{FF2B5EF4-FFF2-40B4-BE49-F238E27FC236}">
                <a16:creationId xmlns="" xmlns:a16="http://schemas.microsoft.com/office/drawing/2014/main" id="{57444001-97AB-4853-95DB-E4F298D20819}"/>
              </a:ext>
            </a:extLst>
          </p:cNvPr>
          <p:cNvSpPr txBox="1"/>
          <p:nvPr/>
        </p:nvSpPr>
        <p:spPr>
          <a:xfrm rot="2221428">
            <a:off x="9808321" y="5162735"/>
            <a:ext cx="1787669" cy="369332"/>
          </a:xfrm>
          <a:prstGeom prst="rect">
            <a:avLst/>
          </a:prstGeom>
          <a:noFill/>
        </p:spPr>
        <p:txBody>
          <a:bodyPr wrap="none" rtlCol="0">
            <a:spAutoFit/>
          </a:bodyPr>
          <a:lstStyle/>
          <a:p>
            <a:r>
              <a:rPr lang="es-ES" dirty="0"/>
              <a:t>teoría neoclásica </a:t>
            </a:r>
            <a:endParaRPr lang="en-US" dirty="0"/>
          </a:p>
        </p:txBody>
      </p:sp>
      <p:pic>
        <p:nvPicPr>
          <p:cNvPr id="64" name="Picture 6" descr="https://www.conversordeletras.com/generate/Waltograph/46/2e3192/none/INTRODUCCI%25C3%2592N/b64af265afb034dd9cca83c05baf48e1.png"/>
          <p:cNvPicPr>
            <a:picLocks noChangeAspect="1" noChangeArrowheads="1"/>
          </p:cNvPicPr>
          <p:nvPr/>
        </p:nvPicPr>
        <p:blipFill rotWithShape="1">
          <a:blip r:embed="rId6">
            <a:extLst>
              <a:ext uri="{28A0092B-C50C-407E-A947-70E740481C1C}">
                <a14:useLocalDpi xmlns:a14="http://schemas.microsoft.com/office/drawing/2010/main" val="0"/>
              </a:ext>
            </a:extLst>
          </a:blip>
          <a:srcRect b="27362"/>
          <a:stretch/>
        </p:blipFill>
        <p:spPr bwMode="auto">
          <a:xfrm>
            <a:off x="2835013" y="-48283"/>
            <a:ext cx="4457700" cy="650364"/>
          </a:xfrm>
          <a:prstGeom prst="rect">
            <a:avLst/>
          </a:prstGeom>
          <a:noFill/>
          <a:extLst>
            <a:ext uri="{909E8E84-426E-40DD-AFC4-6F175D3DCCD1}">
              <a14:hiddenFill xmlns:a14="http://schemas.microsoft.com/office/drawing/2010/main">
                <a:solidFill>
                  <a:srgbClr val="FFFFFF"/>
                </a:solidFill>
              </a14:hiddenFill>
            </a:ext>
          </a:extLst>
        </p:spPr>
      </p:pic>
      <p:cxnSp>
        <p:nvCxnSpPr>
          <p:cNvPr id="90" name="Straight Connector 28">
            <a:extLst>
              <a:ext uri="{FF2B5EF4-FFF2-40B4-BE49-F238E27FC236}">
                <a16:creationId xmlns="" xmlns:a16="http://schemas.microsoft.com/office/drawing/2014/main" id="{4B89C7FA-EF68-4F71-8B32-E3E8C2838183}"/>
              </a:ext>
            </a:extLst>
          </p:cNvPr>
          <p:cNvCxnSpPr>
            <a:cxnSpLocks/>
          </p:cNvCxnSpPr>
          <p:nvPr/>
        </p:nvCxnSpPr>
        <p:spPr>
          <a:xfrm flipV="1">
            <a:off x="6653416" y="962671"/>
            <a:ext cx="1189412" cy="946109"/>
          </a:xfrm>
          <a:prstGeom prst="line">
            <a:avLst/>
          </a:prstGeom>
          <a:ln/>
        </p:spPr>
        <p:style>
          <a:lnRef idx="2">
            <a:schemeClr val="accent1"/>
          </a:lnRef>
          <a:fillRef idx="0">
            <a:schemeClr val="accent1"/>
          </a:fillRef>
          <a:effectRef idx="1">
            <a:schemeClr val="accent1"/>
          </a:effectRef>
          <a:fontRef idx="minor">
            <a:schemeClr val="tx1"/>
          </a:fontRef>
        </p:style>
      </p:cxnSp>
      <p:sp>
        <p:nvSpPr>
          <p:cNvPr id="91" name="TextBox 86">
            <a:extLst>
              <a:ext uri="{FF2B5EF4-FFF2-40B4-BE49-F238E27FC236}">
                <a16:creationId xmlns="" xmlns:a16="http://schemas.microsoft.com/office/drawing/2014/main" id="{CDC34BA5-6A39-4998-9AF0-A7C0067A5770}"/>
              </a:ext>
            </a:extLst>
          </p:cNvPr>
          <p:cNvSpPr txBox="1"/>
          <p:nvPr/>
        </p:nvSpPr>
        <p:spPr>
          <a:xfrm rot="19270325">
            <a:off x="6351891" y="863306"/>
            <a:ext cx="2153154" cy="369332"/>
          </a:xfrm>
          <a:prstGeom prst="rect">
            <a:avLst/>
          </a:prstGeom>
          <a:noFill/>
        </p:spPr>
        <p:txBody>
          <a:bodyPr wrap="none" rtlCol="0">
            <a:spAutoFit/>
          </a:bodyPr>
          <a:lstStyle/>
          <a:p>
            <a:r>
              <a:rPr lang="en-US" dirty="0"/>
              <a:t>Actividad econòmica</a:t>
            </a:r>
          </a:p>
        </p:txBody>
      </p:sp>
      <p:pic>
        <p:nvPicPr>
          <p:cNvPr id="37" name="Imagen 36"/>
          <p:cNvPicPr>
            <a:picLocks noChangeAspect="1"/>
          </p:cNvPicPr>
          <p:nvPr/>
        </p:nvPicPr>
        <p:blipFill>
          <a:blip r:embed="rId7"/>
          <a:stretch>
            <a:fillRect/>
          </a:stretch>
        </p:blipFill>
        <p:spPr>
          <a:xfrm>
            <a:off x="12873" y="4178"/>
            <a:ext cx="1378185" cy="1430011"/>
          </a:xfrm>
          <a:prstGeom prst="rect">
            <a:avLst/>
          </a:prstGeom>
        </p:spPr>
      </p:pic>
      <p:pic>
        <p:nvPicPr>
          <p:cNvPr id="40" name="Imagen 39"/>
          <p:cNvPicPr>
            <a:picLocks noChangeAspect="1"/>
          </p:cNvPicPr>
          <p:nvPr/>
        </p:nvPicPr>
        <p:blipFill>
          <a:blip r:embed="rId8"/>
          <a:stretch>
            <a:fillRect/>
          </a:stretch>
        </p:blipFill>
        <p:spPr>
          <a:xfrm>
            <a:off x="8323988" y="1446309"/>
            <a:ext cx="1011763" cy="1007267"/>
          </a:xfrm>
          <a:prstGeom prst="rect">
            <a:avLst/>
          </a:prstGeom>
        </p:spPr>
      </p:pic>
      <p:sp>
        <p:nvSpPr>
          <p:cNvPr id="2" name="Rectángulo 1"/>
          <p:cNvSpPr/>
          <p:nvPr/>
        </p:nvSpPr>
        <p:spPr>
          <a:xfrm>
            <a:off x="9789069" y="236849"/>
            <a:ext cx="2499402" cy="369332"/>
          </a:xfrm>
          <a:prstGeom prst="rect">
            <a:avLst/>
          </a:prstGeom>
        </p:spPr>
        <p:txBody>
          <a:bodyPr wrap="none">
            <a:spAutoFit/>
          </a:bodyPr>
          <a:lstStyle/>
          <a:p>
            <a:r>
              <a:rPr lang="es-ES" dirty="0">
                <a:latin typeface="Times New Roman" panose="02020603050405020304" pitchFamily="18" charset="0"/>
                <a:ea typeface="Calibri" panose="020F0502020204030204" pitchFamily="34" charset="0"/>
              </a:rPr>
              <a:t>(Larousse, 2001, p. 153) </a:t>
            </a:r>
            <a:endParaRPr lang="es-EC" dirty="0"/>
          </a:p>
        </p:txBody>
      </p:sp>
      <p:sp>
        <p:nvSpPr>
          <p:cNvPr id="4" name="Rectángulo 3"/>
          <p:cNvSpPr/>
          <p:nvPr/>
        </p:nvSpPr>
        <p:spPr>
          <a:xfrm>
            <a:off x="7980230" y="3305571"/>
            <a:ext cx="3875564" cy="276999"/>
          </a:xfrm>
          <a:prstGeom prst="rect">
            <a:avLst/>
          </a:prstGeom>
        </p:spPr>
        <p:txBody>
          <a:bodyPr wrap="square">
            <a:spAutoFit/>
          </a:bodyPr>
          <a:lstStyle/>
          <a:p>
            <a:r>
              <a:rPr lang="es-EC" sz="1200" dirty="0"/>
              <a:t>(Asociación Fondo de Investigadores y Editores , 2007)</a:t>
            </a:r>
          </a:p>
        </p:txBody>
      </p:sp>
      <p:pic>
        <p:nvPicPr>
          <p:cNvPr id="9" name="Imagen 8"/>
          <p:cNvPicPr>
            <a:picLocks noChangeAspect="1"/>
          </p:cNvPicPr>
          <p:nvPr/>
        </p:nvPicPr>
        <p:blipFill>
          <a:blip r:embed="rId9"/>
          <a:stretch>
            <a:fillRect/>
          </a:stretch>
        </p:blipFill>
        <p:spPr>
          <a:xfrm>
            <a:off x="6730471" y="4930853"/>
            <a:ext cx="908458" cy="703027"/>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6" name="CuadroTexto 15"/>
          <p:cNvSpPr txBox="1"/>
          <p:nvPr/>
        </p:nvSpPr>
        <p:spPr>
          <a:xfrm>
            <a:off x="4216235" y="5878189"/>
            <a:ext cx="1878971" cy="369332"/>
          </a:xfrm>
          <a:prstGeom prst="rect">
            <a:avLst/>
          </a:prstGeom>
          <a:noFill/>
        </p:spPr>
        <p:txBody>
          <a:bodyPr wrap="square" rtlCol="0">
            <a:spAutoFit/>
          </a:bodyPr>
          <a:lstStyle/>
          <a:p>
            <a:r>
              <a:rPr lang="es-EC" dirty="0"/>
              <a:t>PIB  3,%  </a:t>
            </a:r>
          </a:p>
        </p:txBody>
      </p:sp>
      <p:pic>
        <p:nvPicPr>
          <p:cNvPr id="18" name="Imagen 17"/>
          <p:cNvPicPr>
            <a:picLocks noChangeAspect="1"/>
          </p:cNvPicPr>
          <p:nvPr/>
        </p:nvPicPr>
        <p:blipFill>
          <a:blip r:embed="rId10"/>
          <a:stretch>
            <a:fillRect/>
          </a:stretch>
        </p:blipFill>
        <p:spPr>
          <a:xfrm>
            <a:off x="4409738" y="5122935"/>
            <a:ext cx="930900" cy="64545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0" name="Imagen 19"/>
          <p:cNvPicPr>
            <a:picLocks noChangeAspect="1"/>
          </p:cNvPicPr>
          <p:nvPr/>
        </p:nvPicPr>
        <p:blipFill rotWithShape="1">
          <a:blip r:embed="rId11"/>
          <a:srcRect l="19288" t="3358" r="15744"/>
          <a:stretch/>
        </p:blipFill>
        <p:spPr>
          <a:xfrm>
            <a:off x="2979109" y="4358749"/>
            <a:ext cx="871848" cy="788275"/>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6" name="Rectángulo 25"/>
          <p:cNvSpPr/>
          <p:nvPr/>
        </p:nvSpPr>
        <p:spPr>
          <a:xfrm>
            <a:off x="2486087" y="3105166"/>
            <a:ext cx="2368463" cy="246221"/>
          </a:xfrm>
          <a:prstGeom prst="rect">
            <a:avLst/>
          </a:prstGeom>
        </p:spPr>
        <p:txBody>
          <a:bodyPr wrap="square">
            <a:spAutoFit/>
          </a:bodyPr>
          <a:lstStyle/>
          <a:p>
            <a:r>
              <a:rPr lang="es-ES" sz="1000" dirty="0">
                <a:latin typeface="Times New Roman" panose="02020603050405020304" pitchFamily="18" charset="0"/>
                <a:ea typeface="Calibri" panose="020F0502020204030204" pitchFamily="34" charset="0"/>
              </a:rPr>
              <a:t>(MAGAP, 2016, p. 234).</a:t>
            </a:r>
            <a:endParaRPr lang="es-EC" sz="1000" dirty="0"/>
          </a:p>
        </p:txBody>
      </p:sp>
      <p:sp>
        <p:nvSpPr>
          <p:cNvPr id="60" name="CuadroTexto 59"/>
          <p:cNvSpPr txBox="1"/>
          <p:nvPr/>
        </p:nvSpPr>
        <p:spPr>
          <a:xfrm>
            <a:off x="6760355" y="5831301"/>
            <a:ext cx="1878971" cy="369332"/>
          </a:xfrm>
          <a:prstGeom prst="rect">
            <a:avLst/>
          </a:prstGeom>
          <a:noFill/>
        </p:spPr>
        <p:txBody>
          <a:bodyPr wrap="square" rtlCol="0">
            <a:spAutoFit/>
          </a:bodyPr>
          <a:lstStyle/>
          <a:p>
            <a:r>
              <a:rPr lang="es-EC" dirty="0"/>
              <a:t>29,3%</a:t>
            </a:r>
          </a:p>
        </p:txBody>
      </p:sp>
      <p:sp>
        <p:nvSpPr>
          <p:cNvPr id="3" name="CuadroTexto 2">
            <a:extLst>
              <a:ext uri="{FF2B5EF4-FFF2-40B4-BE49-F238E27FC236}">
                <a16:creationId xmlns="" xmlns:a16="http://schemas.microsoft.com/office/drawing/2014/main" id="{D1B6CC2D-F17A-4841-B270-CA6E9E4005B2}"/>
              </a:ext>
            </a:extLst>
          </p:cNvPr>
          <p:cNvSpPr txBox="1"/>
          <p:nvPr/>
        </p:nvSpPr>
        <p:spPr>
          <a:xfrm>
            <a:off x="3790348" y="2283700"/>
            <a:ext cx="661550" cy="276999"/>
          </a:xfrm>
          <a:prstGeom prst="rect">
            <a:avLst/>
          </a:prstGeom>
          <a:noFill/>
        </p:spPr>
        <p:txBody>
          <a:bodyPr wrap="square" rtlCol="0">
            <a:spAutoFit/>
          </a:bodyPr>
          <a:lstStyle/>
          <a:p>
            <a:r>
              <a:rPr lang="es-ES" sz="1200" dirty="0"/>
              <a:t>1,6%</a:t>
            </a:r>
            <a:endParaRPr lang="es-EC" sz="1200" dirty="0"/>
          </a:p>
        </p:txBody>
      </p:sp>
    </p:spTree>
    <p:extLst>
      <p:ext uri="{BB962C8B-B14F-4D97-AF65-F5344CB8AC3E}">
        <p14:creationId xmlns:p14="http://schemas.microsoft.com/office/powerpoint/2010/main" val="2417488974"/>
      </p:ext>
    </p:extLst>
  </p:cSld>
  <p:clrMapOvr>
    <a:masterClrMapping/>
  </p:clrMapOvr>
  <p:transition spd="slow">
    <p:randomBar dir="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raphic 35" descr="Puzzle">
            <a:extLst>
              <a:ext uri="{FF2B5EF4-FFF2-40B4-BE49-F238E27FC236}">
                <a16:creationId xmlns="" xmlns:a16="http://schemas.microsoft.com/office/drawing/2014/main" id="{ECC8C28A-5657-4B94-B6A5-8E1EFBD444C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2982823" y="3470604"/>
            <a:ext cx="385260" cy="385260"/>
          </a:xfrm>
          <a:prstGeom prst="rect">
            <a:avLst/>
          </a:prstGeom>
        </p:spPr>
      </p:pic>
      <p:pic>
        <p:nvPicPr>
          <p:cNvPr id="18" name="Graphic 36" descr="Magnifying glass">
            <a:extLst>
              <a:ext uri="{FF2B5EF4-FFF2-40B4-BE49-F238E27FC236}">
                <a16:creationId xmlns="" xmlns:a16="http://schemas.microsoft.com/office/drawing/2014/main" id="{513BB53E-2F6D-4DD6-A694-6DC832EA175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982823" y="1256406"/>
            <a:ext cx="385260" cy="385260"/>
          </a:xfrm>
          <a:prstGeom prst="rect">
            <a:avLst/>
          </a:prstGeom>
        </p:spPr>
      </p:pic>
      <p:pic>
        <p:nvPicPr>
          <p:cNvPr id="19" name="Graphic 37" descr="Fire">
            <a:extLst>
              <a:ext uri="{FF2B5EF4-FFF2-40B4-BE49-F238E27FC236}">
                <a16:creationId xmlns="" xmlns:a16="http://schemas.microsoft.com/office/drawing/2014/main" id="{9FF6301E-7239-4EB2-9A09-FF0136AE577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7767849" y="3470604"/>
            <a:ext cx="385260" cy="385260"/>
          </a:xfrm>
          <a:prstGeom prst="rect">
            <a:avLst/>
          </a:prstGeom>
        </p:spPr>
      </p:pic>
      <p:pic>
        <p:nvPicPr>
          <p:cNvPr id="20" name="Graphic 38" descr="Rocket">
            <a:extLst>
              <a:ext uri="{FF2B5EF4-FFF2-40B4-BE49-F238E27FC236}">
                <a16:creationId xmlns="" xmlns:a16="http://schemas.microsoft.com/office/drawing/2014/main" id="{340F1980-D9D3-461B-AF56-BB87001C492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7767849" y="1256406"/>
            <a:ext cx="385260" cy="385260"/>
          </a:xfrm>
          <a:prstGeom prst="rect">
            <a:avLst/>
          </a:prstGeom>
        </p:spPr>
      </p:pic>
      <p:grpSp>
        <p:nvGrpSpPr>
          <p:cNvPr id="21" name="Group 6">
            <a:extLst>
              <a:ext uri="{FF2B5EF4-FFF2-40B4-BE49-F238E27FC236}">
                <a16:creationId xmlns="" xmlns:a16="http://schemas.microsoft.com/office/drawing/2014/main" id="{1E857D8E-E230-4232-892A-21C638CABD82}"/>
              </a:ext>
            </a:extLst>
          </p:cNvPr>
          <p:cNvGrpSpPr/>
          <p:nvPr/>
        </p:nvGrpSpPr>
        <p:grpSpPr>
          <a:xfrm>
            <a:off x="3791744" y="1340768"/>
            <a:ext cx="3552444" cy="3552444"/>
            <a:chOff x="3727704" y="1566271"/>
            <a:chExt cx="4736592" cy="4736592"/>
          </a:xfrm>
        </p:grpSpPr>
        <p:sp>
          <p:nvSpPr>
            <p:cNvPr id="22" name="Freeform 179">
              <a:extLst>
                <a:ext uri="{FF2B5EF4-FFF2-40B4-BE49-F238E27FC236}">
                  <a16:creationId xmlns="" xmlns:a16="http://schemas.microsoft.com/office/drawing/2014/main" id="{335965C9-6A09-4147-9186-6CD8ACA9EDAC}"/>
                </a:ext>
              </a:extLst>
            </p:cNvPr>
            <p:cNvSpPr>
              <a:spLocks/>
            </p:cNvSpPr>
            <p:nvPr/>
          </p:nvSpPr>
          <p:spPr bwMode="auto">
            <a:xfrm>
              <a:off x="4090416" y="5150719"/>
              <a:ext cx="2005584" cy="1152144"/>
            </a:xfrm>
            <a:custGeom>
              <a:avLst/>
              <a:gdLst>
                <a:gd name="T0" fmla="*/ 393 w 1188"/>
                <a:gd name="T1" fmla="*/ 0 h 677"/>
                <a:gd name="T2" fmla="*/ 419 w 1188"/>
                <a:gd name="T3" fmla="*/ 42 h 677"/>
                <a:gd name="T4" fmla="*/ 448 w 1188"/>
                <a:gd name="T5" fmla="*/ 90 h 677"/>
                <a:gd name="T6" fmla="*/ 466 w 1188"/>
                <a:gd name="T7" fmla="*/ 120 h 677"/>
                <a:gd name="T8" fmla="*/ 482 w 1188"/>
                <a:gd name="T9" fmla="*/ 143 h 677"/>
                <a:gd name="T10" fmla="*/ 518 w 1188"/>
                <a:gd name="T11" fmla="*/ 199 h 677"/>
                <a:gd name="T12" fmla="*/ 570 w 1188"/>
                <a:gd name="T13" fmla="*/ 261 h 677"/>
                <a:gd name="T14" fmla="*/ 600 w 1188"/>
                <a:gd name="T15" fmla="*/ 295 h 677"/>
                <a:gd name="T16" fmla="*/ 633 w 1188"/>
                <a:gd name="T17" fmla="*/ 327 h 677"/>
                <a:gd name="T18" fmla="*/ 703 w 1188"/>
                <a:gd name="T19" fmla="*/ 393 h 677"/>
                <a:gd name="T20" fmla="*/ 781 w 1188"/>
                <a:gd name="T21" fmla="*/ 451 h 677"/>
                <a:gd name="T22" fmla="*/ 801 w 1188"/>
                <a:gd name="T23" fmla="*/ 465 h 677"/>
                <a:gd name="T24" fmla="*/ 822 w 1188"/>
                <a:gd name="T25" fmla="*/ 477 h 677"/>
                <a:gd name="T26" fmla="*/ 863 w 1188"/>
                <a:gd name="T27" fmla="*/ 501 h 677"/>
                <a:gd name="T28" fmla="*/ 943 w 1188"/>
                <a:gd name="T29" fmla="*/ 545 h 677"/>
                <a:gd name="T30" fmla="*/ 1021 w 1188"/>
                <a:gd name="T31" fmla="*/ 578 h 677"/>
                <a:gd name="T32" fmla="*/ 1088 w 1188"/>
                <a:gd name="T33" fmla="*/ 603 h 677"/>
                <a:gd name="T34" fmla="*/ 1141 w 1188"/>
                <a:gd name="T35" fmla="*/ 620 h 677"/>
                <a:gd name="T36" fmla="*/ 1188 w 1188"/>
                <a:gd name="T37" fmla="*/ 634 h 677"/>
                <a:gd name="T38" fmla="*/ 1140 w 1188"/>
                <a:gd name="T39" fmla="*/ 644 h 677"/>
                <a:gd name="T40" fmla="*/ 1084 w 1188"/>
                <a:gd name="T41" fmla="*/ 655 h 677"/>
                <a:gd name="T42" fmla="*/ 1010 w 1188"/>
                <a:gd name="T43" fmla="*/ 666 h 677"/>
                <a:gd name="T44" fmla="*/ 919 w 1188"/>
                <a:gd name="T45" fmla="*/ 673 h 677"/>
                <a:gd name="T46" fmla="*/ 817 w 1188"/>
                <a:gd name="T47" fmla="*/ 674 h 677"/>
                <a:gd name="T48" fmla="*/ 762 w 1188"/>
                <a:gd name="T49" fmla="*/ 672 h 677"/>
                <a:gd name="T50" fmla="*/ 734 w 1188"/>
                <a:gd name="T51" fmla="*/ 671 h 677"/>
                <a:gd name="T52" fmla="*/ 706 w 1188"/>
                <a:gd name="T53" fmla="*/ 668 h 677"/>
                <a:gd name="T54" fmla="*/ 591 w 1188"/>
                <a:gd name="T55" fmla="*/ 652 h 677"/>
                <a:gd name="T56" fmla="*/ 476 w 1188"/>
                <a:gd name="T57" fmla="*/ 624 h 677"/>
                <a:gd name="T58" fmla="*/ 419 w 1188"/>
                <a:gd name="T59" fmla="*/ 609 h 677"/>
                <a:gd name="T60" fmla="*/ 365 w 1188"/>
                <a:gd name="T61" fmla="*/ 589 h 677"/>
                <a:gd name="T62" fmla="*/ 261 w 1188"/>
                <a:gd name="T63" fmla="*/ 549 h 677"/>
                <a:gd name="T64" fmla="*/ 165 w 1188"/>
                <a:gd name="T65" fmla="*/ 500 h 677"/>
                <a:gd name="T66" fmla="*/ 122 w 1188"/>
                <a:gd name="T67" fmla="*/ 477 h 677"/>
                <a:gd name="T68" fmla="*/ 92 w 1188"/>
                <a:gd name="T69" fmla="*/ 460 h 677"/>
                <a:gd name="T70" fmla="*/ 43 w 1188"/>
                <a:gd name="T71" fmla="*/ 432 h 677"/>
                <a:gd name="T72" fmla="*/ 0 w 1188"/>
                <a:gd name="T73" fmla="*/ 407 h 677"/>
                <a:gd name="T74" fmla="*/ 393 w 1188"/>
                <a:gd name="T75" fmla="*/ 0 h 6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88" h="677">
                  <a:moveTo>
                    <a:pt x="393" y="0"/>
                  </a:moveTo>
                  <a:cubicBezTo>
                    <a:pt x="393" y="0"/>
                    <a:pt x="402" y="15"/>
                    <a:pt x="419" y="42"/>
                  </a:cubicBezTo>
                  <a:cubicBezTo>
                    <a:pt x="427" y="55"/>
                    <a:pt x="437" y="72"/>
                    <a:pt x="448" y="90"/>
                  </a:cubicBezTo>
                  <a:cubicBezTo>
                    <a:pt x="454" y="99"/>
                    <a:pt x="460" y="109"/>
                    <a:pt x="466" y="120"/>
                  </a:cubicBezTo>
                  <a:cubicBezTo>
                    <a:pt x="471" y="127"/>
                    <a:pt x="477" y="135"/>
                    <a:pt x="482" y="143"/>
                  </a:cubicBezTo>
                  <a:cubicBezTo>
                    <a:pt x="493" y="160"/>
                    <a:pt x="505" y="179"/>
                    <a:pt x="518" y="199"/>
                  </a:cubicBezTo>
                  <a:cubicBezTo>
                    <a:pt x="531" y="219"/>
                    <a:pt x="552" y="239"/>
                    <a:pt x="570" y="261"/>
                  </a:cubicBezTo>
                  <a:cubicBezTo>
                    <a:pt x="580" y="273"/>
                    <a:pt x="590" y="284"/>
                    <a:pt x="600" y="295"/>
                  </a:cubicBezTo>
                  <a:cubicBezTo>
                    <a:pt x="610" y="307"/>
                    <a:pt x="621" y="316"/>
                    <a:pt x="633" y="327"/>
                  </a:cubicBezTo>
                  <a:cubicBezTo>
                    <a:pt x="655" y="348"/>
                    <a:pt x="678" y="372"/>
                    <a:pt x="703" y="393"/>
                  </a:cubicBezTo>
                  <a:cubicBezTo>
                    <a:pt x="729" y="412"/>
                    <a:pt x="756" y="431"/>
                    <a:pt x="781" y="451"/>
                  </a:cubicBezTo>
                  <a:lnTo>
                    <a:pt x="801" y="465"/>
                  </a:lnTo>
                  <a:lnTo>
                    <a:pt x="822" y="477"/>
                  </a:lnTo>
                  <a:cubicBezTo>
                    <a:pt x="836" y="485"/>
                    <a:pt x="849" y="493"/>
                    <a:pt x="863" y="501"/>
                  </a:cubicBezTo>
                  <a:cubicBezTo>
                    <a:pt x="890" y="517"/>
                    <a:pt x="916" y="534"/>
                    <a:pt x="943" y="545"/>
                  </a:cubicBezTo>
                  <a:cubicBezTo>
                    <a:pt x="970" y="557"/>
                    <a:pt x="997" y="568"/>
                    <a:pt x="1021" y="578"/>
                  </a:cubicBezTo>
                  <a:cubicBezTo>
                    <a:pt x="1045" y="590"/>
                    <a:pt x="1067" y="596"/>
                    <a:pt x="1088" y="603"/>
                  </a:cubicBezTo>
                  <a:cubicBezTo>
                    <a:pt x="1108" y="609"/>
                    <a:pt x="1126" y="615"/>
                    <a:pt x="1141" y="620"/>
                  </a:cubicBezTo>
                  <a:cubicBezTo>
                    <a:pt x="1171" y="629"/>
                    <a:pt x="1188" y="634"/>
                    <a:pt x="1188" y="634"/>
                  </a:cubicBezTo>
                  <a:cubicBezTo>
                    <a:pt x="1188" y="634"/>
                    <a:pt x="1171" y="638"/>
                    <a:pt x="1140" y="644"/>
                  </a:cubicBezTo>
                  <a:cubicBezTo>
                    <a:pt x="1124" y="647"/>
                    <a:pt x="1106" y="651"/>
                    <a:pt x="1084" y="655"/>
                  </a:cubicBezTo>
                  <a:cubicBezTo>
                    <a:pt x="1062" y="659"/>
                    <a:pt x="1037" y="665"/>
                    <a:pt x="1010" y="666"/>
                  </a:cubicBezTo>
                  <a:cubicBezTo>
                    <a:pt x="982" y="668"/>
                    <a:pt x="951" y="671"/>
                    <a:pt x="919" y="673"/>
                  </a:cubicBezTo>
                  <a:cubicBezTo>
                    <a:pt x="886" y="677"/>
                    <a:pt x="853" y="675"/>
                    <a:pt x="817" y="674"/>
                  </a:cubicBezTo>
                  <a:cubicBezTo>
                    <a:pt x="799" y="673"/>
                    <a:pt x="781" y="673"/>
                    <a:pt x="762" y="672"/>
                  </a:cubicBezTo>
                  <a:lnTo>
                    <a:pt x="734" y="671"/>
                  </a:lnTo>
                  <a:lnTo>
                    <a:pt x="706" y="668"/>
                  </a:lnTo>
                  <a:cubicBezTo>
                    <a:pt x="668" y="662"/>
                    <a:pt x="629" y="657"/>
                    <a:pt x="591" y="652"/>
                  </a:cubicBezTo>
                  <a:cubicBezTo>
                    <a:pt x="552" y="644"/>
                    <a:pt x="514" y="634"/>
                    <a:pt x="476" y="624"/>
                  </a:cubicBezTo>
                  <a:cubicBezTo>
                    <a:pt x="457" y="619"/>
                    <a:pt x="437" y="615"/>
                    <a:pt x="419" y="609"/>
                  </a:cubicBezTo>
                  <a:cubicBezTo>
                    <a:pt x="401" y="602"/>
                    <a:pt x="383" y="596"/>
                    <a:pt x="365" y="589"/>
                  </a:cubicBezTo>
                  <a:cubicBezTo>
                    <a:pt x="329" y="576"/>
                    <a:pt x="294" y="565"/>
                    <a:pt x="261" y="549"/>
                  </a:cubicBezTo>
                  <a:cubicBezTo>
                    <a:pt x="227" y="532"/>
                    <a:pt x="195" y="516"/>
                    <a:pt x="165" y="500"/>
                  </a:cubicBezTo>
                  <a:cubicBezTo>
                    <a:pt x="150" y="492"/>
                    <a:pt x="135" y="484"/>
                    <a:pt x="122" y="477"/>
                  </a:cubicBezTo>
                  <a:cubicBezTo>
                    <a:pt x="111" y="471"/>
                    <a:pt x="101" y="465"/>
                    <a:pt x="92" y="460"/>
                  </a:cubicBezTo>
                  <a:cubicBezTo>
                    <a:pt x="73" y="449"/>
                    <a:pt x="56" y="439"/>
                    <a:pt x="43" y="432"/>
                  </a:cubicBezTo>
                  <a:cubicBezTo>
                    <a:pt x="15" y="416"/>
                    <a:pt x="0" y="407"/>
                    <a:pt x="0" y="407"/>
                  </a:cubicBezTo>
                  <a:lnTo>
                    <a:pt x="393" y="0"/>
                  </a:lnTo>
                  <a:close/>
                </a:path>
              </a:pathLst>
            </a:custGeom>
            <a:solidFill>
              <a:schemeClr val="accent5"/>
            </a:solidFill>
            <a:ln>
              <a:noFill/>
            </a:ln>
            <a:extLst/>
          </p:spPr>
          <p:txBody>
            <a:bodyPr vert="horz" wrap="square" lIns="68580" tIns="34290" rIns="68580" bIns="34290" numCol="1" anchor="t" anchorCtr="0" compatLnSpc="1">
              <a:prstTxWarp prst="textNoShape">
                <a:avLst/>
              </a:prstTxWarp>
            </a:bodyPr>
            <a:lstStyle/>
            <a:p>
              <a:endParaRPr lang="en-US" sz="1350"/>
            </a:p>
          </p:txBody>
        </p:sp>
        <p:sp>
          <p:nvSpPr>
            <p:cNvPr id="23" name="Freeform 180">
              <a:extLst>
                <a:ext uri="{FF2B5EF4-FFF2-40B4-BE49-F238E27FC236}">
                  <a16:creationId xmlns="" xmlns:a16="http://schemas.microsoft.com/office/drawing/2014/main" id="{E605E424-1003-4D6A-8A45-C7E89DA6CD62}"/>
                </a:ext>
              </a:extLst>
            </p:cNvPr>
            <p:cNvSpPr>
              <a:spLocks/>
            </p:cNvSpPr>
            <p:nvPr/>
          </p:nvSpPr>
          <p:spPr bwMode="auto">
            <a:xfrm>
              <a:off x="3834384" y="4361287"/>
              <a:ext cx="1536192" cy="1770888"/>
            </a:xfrm>
            <a:custGeom>
              <a:avLst/>
              <a:gdLst>
                <a:gd name="T0" fmla="*/ 0 w 144"/>
                <a:gd name="T1" fmla="*/ 166 h 166"/>
                <a:gd name="T2" fmla="*/ 1 w 144"/>
                <a:gd name="T3" fmla="*/ 0 h 166"/>
                <a:gd name="T4" fmla="*/ 144 w 144"/>
                <a:gd name="T5" fmla="*/ 84 h 166"/>
                <a:gd name="T6" fmla="*/ 0 w 144"/>
                <a:gd name="T7" fmla="*/ 166 h 166"/>
              </a:gdLst>
              <a:ahLst/>
              <a:cxnLst>
                <a:cxn ang="0">
                  <a:pos x="T0" y="T1"/>
                </a:cxn>
                <a:cxn ang="0">
                  <a:pos x="T2" y="T3"/>
                </a:cxn>
                <a:cxn ang="0">
                  <a:pos x="T4" y="T5"/>
                </a:cxn>
                <a:cxn ang="0">
                  <a:pos x="T6" y="T7"/>
                </a:cxn>
              </a:cxnLst>
              <a:rect l="0" t="0" r="r" b="b"/>
              <a:pathLst>
                <a:path w="144" h="166">
                  <a:moveTo>
                    <a:pt x="0" y="166"/>
                  </a:moveTo>
                  <a:lnTo>
                    <a:pt x="1" y="0"/>
                  </a:lnTo>
                  <a:lnTo>
                    <a:pt x="144" y="84"/>
                  </a:lnTo>
                  <a:lnTo>
                    <a:pt x="0" y="166"/>
                  </a:lnTo>
                  <a:close/>
                </a:path>
              </a:pathLst>
            </a:custGeom>
            <a:solidFill>
              <a:schemeClr val="accent5"/>
            </a:solidFill>
            <a:ln>
              <a:noFill/>
            </a:ln>
            <a:extLst/>
          </p:spPr>
          <p:txBody>
            <a:bodyPr vert="horz" wrap="square" lIns="68580" tIns="34290" rIns="68580" bIns="34290" numCol="1" anchor="t" anchorCtr="0" compatLnSpc="1">
              <a:prstTxWarp prst="textNoShape">
                <a:avLst/>
              </a:prstTxWarp>
            </a:bodyPr>
            <a:lstStyle/>
            <a:p>
              <a:endParaRPr lang="en-US" sz="1350"/>
            </a:p>
          </p:txBody>
        </p:sp>
        <p:sp>
          <p:nvSpPr>
            <p:cNvPr id="24" name="Freeform 181">
              <a:extLst>
                <a:ext uri="{FF2B5EF4-FFF2-40B4-BE49-F238E27FC236}">
                  <a16:creationId xmlns="" xmlns:a16="http://schemas.microsoft.com/office/drawing/2014/main" id="{139B2659-7515-4B7B-AB9B-3D43D32AFBF5}"/>
                </a:ext>
              </a:extLst>
            </p:cNvPr>
            <p:cNvSpPr>
              <a:spLocks/>
            </p:cNvSpPr>
            <p:nvPr/>
          </p:nvSpPr>
          <p:spPr bwMode="auto">
            <a:xfrm>
              <a:off x="3727704" y="1918318"/>
              <a:ext cx="1152144" cy="2016255"/>
            </a:xfrm>
            <a:custGeom>
              <a:avLst/>
              <a:gdLst>
                <a:gd name="T0" fmla="*/ 680 w 680"/>
                <a:gd name="T1" fmla="*/ 395 h 1192"/>
                <a:gd name="T2" fmla="*/ 638 w 680"/>
                <a:gd name="T3" fmla="*/ 420 h 1192"/>
                <a:gd name="T4" fmla="*/ 590 w 680"/>
                <a:gd name="T5" fmla="*/ 450 h 1192"/>
                <a:gd name="T6" fmla="*/ 560 w 680"/>
                <a:gd name="T7" fmla="*/ 468 h 1192"/>
                <a:gd name="T8" fmla="*/ 536 w 680"/>
                <a:gd name="T9" fmla="*/ 484 h 1192"/>
                <a:gd name="T10" fmla="*/ 481 w 680"/>
                <a:gd name="T11" fmla="*/ 520 h 1192"/>
                <a:gd name="T12" fmla="*/ 418 w 680"/>
                <a:gd name="T13" fmla="*/ 572 h 1192"/>
                <a:gd name="T14" fmla="*/ 383 w 680"/>
                <a:gd name="T15" fmla="*/ 602 h 1192"/>
                <a:gd name="T16" fmla="*/ 352 w 680"/>
                <a:gd name="T17" fmla="*/ 635 h 1192"/>
                <a:gd name="T18" fmla="*/ 287 w 680"/>
                <a:gd name="T19" fmla="*/ 706 h 1192"/>
                <a:gd name="T20" fmla="*/ 228 w 680"/>
                <a:gd name="T21" fmla="*/ 784 h 1192"/>
                <a:gd name="T22" fmla="*/ 214 w 680"/>
                <a:gd name="T23" fmla="*/ 804 h 1192"/>
                <a:gd name="T24" fmla="*/ 202 w 680"/>
                <a:gd name="T25" fmla="*/ 824 h 1192"/>
                <a:gd name="T26" fmla="*/ 178 w 680"/>
                <a:gd name="T27" fmla="*/ 866 h 1192"/>
                <a:gd name="T28" fmla="*/ 134 w 680"/>
                <a:gd name="T29" fmla="*/ 948 h 1192"/>
                <a:gd name="T30" fmla="*/ 100 w 680"/>
                <a:gd name="T31" fmla="*/ 1024 h 1192"/>
                <a:gd name="T32" fmla="*/ 75 w 680"/>
                <a:gd name="T33" fmla="*/ 1091 h 1192"/>
                <a:gd name="T34" fmla="*/ 59 w 680"/>
                <a:gd name="T35" fmla="*/ 1145 h 1192"/>
                <a:gd name="T36" fmla="*/ 44 w 680"/>
                <a:gd name="T37" fmla="*/ 1192 h 1192"/>
                <a:gd name="T38" fmla="*/ 34 w 680"/>
                <a:gd name="T39" fmla="*/ 1144 h 1192"/>
                <a:gd name="T40" fmla="*/ 23 w 680"/>
                <a:gd name="T41" fmla="*/ 1087 h 1192"/>
                <a:gd name="T42" fmla="*/ 11 w 680"/>
                <a:gd name="T43" fmla="*/ 1013 h 1192"/>
                <a:gd name="T44" fmla="*/ 4 w 680"/>
                <a:gd name="T45" fmla="*/ 923 h 1192"/>
                <a:gd name="T46" fmla="*/ 3 w 680"/>
                <a:gd name="T47" fmla="*/ 820 h 1192"/>
                <a:gd name="T48" fmla="*/ 5 w 680"/>
                <a:gd name="T49" fmla="*/ 765 h 1192"/>
                <a:gd name="T50" fmla="*/ 6 w 680"/>
                <a:gd name="T51" fmla="*/ 736 h 1192"/>
                <a:gd name="T52" fmla="*/ 10 w 680"/>
                <a:gd name="T53" fmla="*/ 708 h 1192"/>
                <a:gd name="T54" fmla="*/ 27 w 680"/>
                <a:gd name="T55" fmla="*/ 592 h 1192"/>
                <a:gd name="T56" fmla="*/ 55 w 680"/>
                <a:gd name="T57" fmla="*/ 477 h 1192"/>
                <a:gd name="T58" fmla="*/ 71 w 680"/>
                <a:gd name="T59" fmla="*/ 420 h 1192"/>
                <a:gd name="T60" fmla="*/ 90 w 680"/>
                <a:gd name="T61" fmla="*/ 366 h 1192"/>
                <a:gd name="T62" fmla="*/ 131 w 680"/>
                <a:gd name="T63" fmla="*/ 261 h 1192"/>
                <a:gd name="T64" fmla="*/ 181 w 680"/>
                <a:gd name="T65" fmla="*/ 165 h 1192"/>
                <a:gd name="T66" fmla="*/ 204 w 680"/>
                <a:gd name="T67" fmla="*/ 122 h 1192"/>
                <a:gd name="T68" fmla="*/ 222 w 680"/>
                <a:gd name="T69" fmla="*/ 92 h 1192"/>
                <a:gd name="T70" fmla="*/ 250 w 680"/>
                <a:gd name="T71" fmla="*/ 43 h 1192"/>
                <a:gd name="T72" fmla="*/ 275 w 680"/>
                <a:gd name="T73" fmla="*/ 0 h 1192"/>
                <a:gd name="T74" fmla="*/ 680 w 680"/>
                <a:gd name="T75" fmla="*/ 395 h 1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80" h="1192">
                  <a:moveTo>
                    <a:pt x="680" y="395"/>
                  </a:moveTo>
                  <a:cubicBezTo>
                    <a:pt x="680" y="395"/>
                    <a:pt x="665" y="404"/>
                    <a:pt x="638" y="420"/>
                  </a:cubicBezTo>
                  <a:cubicBezTo>
                    <a:pt x="624" y="429"/>
                    <a:pt x="608" y="439"/>
                    <a:pt x="590" y="450"/>
                  </a:cubicBezTo>
                  <a:cubicBezTo>
                    <a:pt x="580" y="456"/>
                    <a:pt x="570" y="462"/>
                    <a:pt x="560" y="468"/>
                  </a:cubicBezTo>
                  <a:cubicBezTo>
                    <a:pt x="552" y="473"/>
                    <a:pt x="545" y="478"/>
                    <a:pt x="536" y="484"/>
                  </a:cubicBezTo>
                  <a:cubicBezTo>
                    <a:pt x="519" y="495"/>
                    <a:pt x="500" y="507"/>
                    <a:pt x="481" y="520"/>
                  </a:cubicBezTo>
                  <a:cubicBezTo>
                    <a:pt x="460" y="533"/>
                    <a:pt x="440" y="554"/>
                    <a:pt x="418" y="572"/>
                  </a:cubicBezTo>
                  <a:cubicBezTo>
                    <a:pt x="406" y="582"/>
                    <a:pt x="395" y="592"/>
                    <a:pt x="383" y="602"/>
                  </a:cubicBezTo>
                  <a:cubicBezTo>
                    <a:pt x="372" y="612"/>
                    <a:pt x="362" y="623"/>
                    <a:pt x="352" y="635"/>
                  </a:cubicBezTo>
                  <a:cubicBezTo>
                    <a:pt x="331" y="658"/>
                    <a:pt x="307" y="681"/>
                    <a:pt x="287" y="706"/>
                  </a:cubicBezTo>
                  <a:cubicBezTo>
                    <a:pt x="267" y="732"/>
                    <a:pt x="248" y="758"/>
                    <a:pt x="228" y="784"/>
                  </a:cubicBezTo>
                  <a:lnTo>
                    <a:pt x="214" y="804"/>
                  </a:lnTo>
                  <a:lnTo>
                    <a:pt x="202" y="824"/>
                  </a:lnTo>
                  <a:cubicBezTo>
                    <a:pt x="193" y="838"/>
                    <a:pt x="185" y="852"/>
                    <a:pt x="178" y="866"/>
                  </a:cubicBezTo>
                  <a:cubicBezTo>
                    <a:pt x="162" y="894"/>
                    <a:pt x="144" y="920"/>
                    <a:pt x="134" y="948"/>
                  </a:cubicBezTo>
                  <a:cubicBezTo>
                    <a:pt x="122" y="975"/>
                    <a:pt x="110" y="1000"/>
                    <a:pt x="100" y="1024"/>
                  </a:cubicBezTo>
                  <a:cubicBezTo>
                    <a:pt x="88" y="1048"/>
                    <a:pt x="82" y="1071"/>
                    <a:pt x="75" y="1091"/>
                  </a:cubicBezTo>
                  <a:cubicBezTo>
                    <a:pt x="69" y="1112"/>
                    <a:pt x="63" y="1130"/>
                    <a:pt x="59" y="1145"/>
                  </a:cubicBezTo>
                  <a:cubicBezTo>
                    <a:pt x="49" y="1175"/>
                    <a:pt x="44" y="1192"/>
                    <a:pt x="44" y="1192"/>
                  </a:cubicBezTo>
                  <a:cubicBezTo>
                    <a:pt x="44" y="1192"/>
                    <a:pt x="40" y="1175"/>
                    <a:pt x="34" y="1144"/>
                  </a:cubicBezTo>
                  <a:cubicBezTo>
                    <a:pt x="31" y="1128"/>
                    <a:pt x="28" y="1109"/>
                    <a:pt x="23" y="1087"/>
                  </a:cubicBezTo>
                  <a:cubicBezTo>
                    <a:pt x="19" y="1065"/>
                    <a:pt x="14" y="1040"/>
                    <a:pt x="11" y="1013"/>
                  </a:cubicBezTo>
                  <a:cubicBezTo>
                    <a:pt x="9" y="985"/>
                    <a:pt x="7" y="955"/>
                    <a:pt x="4" y="923"/>
                  </a:cubicBezTo>
                  <a:cubicBezTo>
                    <a:pt x="0" y="889"/>
                    <a:pt x="3" y="855"/>
                    <a:pt x="3" y="820"/>
                  </a:cubicBezTo>
                  <a:cubicBezTo>
                    <a:pt x="4" y="801"/>
                    <a:pt x="5" y="783"/>
                    <a:pt x="5" y="765"/>
                  </a:cubicBezTo>
                  <a:lnTo>
                    <a:pt x="6" y="736"/>
                  </a:lnTo>
                  <a:lnTo>
                    <a:pt x="10" y="708"/>
                  </a:lnTo>
                  <a:cubicBezTo>
                    <a:pt x="16" y="670"/>
                    <a:pt x="22" y="631"/>
                    <a:pt x="27" y="592"/>
                  </a:cubicBezTo>
                  <a:cubicBezTo>
                    <a:pt x="35" y="554"/>
                    <a:pt x="46" y="516"/>
                    <a:pt x="55" y="477"/>
                  </a:cubicBezTo>
                  <a:cubicBezTo>
                    <a:pt x="60" y="458"/>
                    <a:pt x="64" y="438"/>
                    <a:pt x="71" y="420"/>
                  </a:cubicBezTo>
                  <a:cubicBezTo>
                    <a:pt x="77" y="402"/>
                    <a:pt x="84" y="384"/>
                    <a:pt x="90" y="366"/>
                  </a:cubicBezTo>
                  <a:cubicBezTo>
                    <a:pt x="104" y="330"/>
                    <a:pt x="115" y="295"/>
                    <a:pt x="131" y="261"/>
                  </a:cubicBezTo>
                  <a:cubicBezTo>
                    <a:pt x="148" y="227"/>
                    <a:pt x="165" y="195"/>
                    <a:pt x="181" y="165"/>
                  </a:cubicBezTo>
                  <a:cubicBezTo>
                    <a:pt x="189" y="150"/>
                    <a:pt x="197" y="136"/>
                    <a:pt x="204" y="122"/>
                  </a:cubicBezTo>
                  <a:cubicBezTo>
                    <a:pt x="210" y="111"/>
                    <a:pt x="216" y="101"/>
                    <a:pt x="222" y="92"/>
                  </a:cubicBezTo>
                  <a:cubicBezTo>
                    <a:pt x="233" y="73"/>
                    <a:pt x="242" y="56"/>
                    <a:pt x="250" y="43"/>
                  </a:cubicBezTo>
                  <a:cubicBezTo>
                    <a:pt x="266" y="15"/>
                    <a:pt x="275" y="0"/>
                    <a:pt x="275" y="0"/>
                  </a:cubicBezTo>
                  <a:lnTo>
                    <a:pt x="680" y="395"/>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p>
          </p:txBody>
        </p:sp>
        <p:sp>
          <p:nvSpPr>
            <p:cNvPr id="25" name="Freeform 182">
              <a:extLst>
                <a:ext uri="{FF2B5EF4-FFF2-40B4-BE49-F238E27FC236}">
                  <a16:creationId xmlns="" xmlns:a16="http://schemas.microsoft.com/office/drawing/2014/main" id="{FE8C0054-A0DC-4502-B5C5-16342997DF6D}"/>
                </a:ext>
              </a:extLst>
            </p:cNvPr>
            <p:cNvSpPr>
              <a:spLocks/>
            </p:cNvSpPr>
            <p:nvPr/>
          </p:nvSpPr>
          <p:spPr bwMode="auto">
            <a:xfrm>
              <a:off x="3909063" y="1662286"/>
              <a:ext cx="1760223" cy="1536192"/>
            </a:xfrm>
            <a:custGeom>
              <a:avLst/>
              <a:gdLst>
                <a:gd name="T0" fmla="*/ 0 w 165"/>
                <a:gd name="T1" fmla="*/ 0 h 144"/>
                <a:gd name="T2" fmla="*/ 165 w 165"/>
                <a:gd name="T3" fmla="*/ 1 h 144"/>
                <a:gd name="T4" fmla="*/ 81 w 165"/>
                <a:gd name="T5" fmla="*/ 144 h 144"/>
                <a:gd name="T6" fmla="*/ 0 w 165"/>
                <a:gd name="T7" fmla="*/ 0 h 144"/>
              </a:gdLst>
              <a:ahLst/>
              <a:cxnLst>
                <a:cxn ang="0">
                  <a:pos x="T0" y="T1"/>
                </a:cxn>
                <a:cxn ang="0">
                  <a:pos x="T2" y="T3"/>
                </a:cxn>
                <a:cxn ang="0">
                  <a:pos x="T4" y="T5"/>
                </a:cxn>
                <a:cxn ang="0">
                  <a:pos x="T6" y="T7"/>
                </a:cxn>
              </a:cxnLst>
              <a:rect l="0" t="0" r="r" b="b"/>
              <a:pathLst>
                <a:path w="165" h="144">
                  <a:moveTo>
                    <a:pt x="0" y="0"/>
                  </a:moveTo>
                  <a:lnTo>
                    <a:pt x="165" y="1"/>
                  </a:lnTo>
                  <a:lnTo>
                    <a:pt x="81" y="144"/>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ctr" anchorCtr="0" compatLnSpc="1">
              <a:prstTxWarp prst="textNoShape">
                <a:avLst/>
              </a:prstTxWarp>
            </a:bodyPr>
            <a:lstStyle/>
            <a:p>
              <a:pPr algn="ctr"/>
              <a:endParaRPr lang="en-US" sz="1350"/>
            </a:p>
          </p:txBody>
        </p:sp>
        <p:sp>
          <p:nvSpPr>
            <p:cNvPr id="26" name="Freeform 183">
              <a:extLst>
                <a:ext uri="{FF2B5EF4-FFF2-40B4-BE49-F238E27FC236}">
                  <a16:creationId xmlns="" xmlns:a16="http://schemas.microsoft.com/office/drawing/2014/main" id="{CA156B3C-FD42-4D68-8939-FB3D27367D53}"/>
                </a:ext>
              </a:extLst>
            </p:cNvPr>
            <p:cNvSpPr>
              <a:spLocks/>
            </p:cNvSpPr>
            <p:nvPr/>
          </p:nvSpPr>
          <p:spPr bwMode="auto">
            <a:xfrm>
              <a:off x="6096000" y="1566271"/>
              <a:ext cx="1994919" cy="1141479"/>
            </a:xfrm>
            <a:custGeom>
              <a:avLst/>
              <a:gdLst>
                <a:gd name="T0" fmla="*/ 791 w 1182"/>
                <a:gd name="T1" fmla="*/ 672 h 672"/>
                <a:gd name="T2" fmla="*/ 765 w 1182"/>
                <a:gd name="T3" fmla="*/ 630 h 672"/>
                <a:gd name="T4" fmla="*/ 735 w 1182"/>
                <a:gd name="T5" fmla="*/ 583 h 672"/>
                <a:gd name="T6" fmla="*/ 717 w 1182"/>
                <a:gd name="T7" fmla="*/ 554 h 672"/>
                <a:gd name="T8" fmla="*/ 702 w 1182"/>
                <a:gd name="T9" fmla="*/ 530 h 672"/>
                <a:gd name="T10" fmla="*/ 666 w 1182"/>
                <a:gd name="T11" fmla="*/ 475 h 672"/>
                <a:gd name="T12" fmla="*/ 613 w 1182"/>
                <a:gd name="T13" fmla="*/ 413 h 672"/>
                <a:gd name="T14" fmla="*/ 584 w 1182"/>
                <a:gd name="T15" fmla="*/ 379 h 672"/>
                <a:gd name="T16" fmla="*/ 551 w 1182"/>
                <a:gd name="T17" fmla="*/ 348 h 672"/>
                <a:gd name="T18" fmla="*/ 481 w 1182"/>
                <a:gd name="T19" fmla="*/ 283 h 672"/>
                <a:gd name="T20" fmla="*/ 403 w 1182"/>
                <a:gd name="T21" fmla="*/ 225 h 672"/>
                <a:gd name="T22" fmla="*/ 384 w 1182"/>
                <a:gd name="T23" fmla="*/ 211 h 672"/>
                <a:gd name="T24" fmla="*/ 363 w 1182"/>
                <a:gd name="T25" fmla="*/ 199 h 672"/>
                <a:gd name="T26" fmla="*/ 322 w 1182"/>
                <a:gd name="T27" fmla="*/ 175 h 672"/>
                <a:gd name="T28" fmla="*/ 242 w 1182"/>
                <a:gd name="T29" fmla="*/ 132 h 672"/>
                <a:gd name="T30" fmla="*/ 166 w 1182"/>
                <a:gd name="T31" fmla="*/ 99 h 672"/>
                <a:gd name="T32" fmla="*/ 100 w 1182"/>
                <a:gd name="T33" fmla="*/ 74 h 672"/>
                <a:gd name="T34" fmla="*/ 47 w 1182"/>
                <a:gd name="T35" fmla="*/ 57 h 672"/>
                <a:gd name="T36" fmla="*/ 0 w 1182"/>
                <a:gd name="T37" fmla="*/ 43 h 672"/>
                <a:gd name="T38" fmla="*/ 48 w 1182"/>
                <a:gd name="T39" fmla="*/ 33 h 672"/>
                <a:gd name="T40" fmla="*/ 104 w 1182"/>
                <a:gd name="T41" fmla="*/ 22 h 672"/>
                <a:gd name="T42" fmla="*/ 177 w 1182"/>
                <a:gd name="T43" fmla="*/ 11 h 672"/>
                <a:gd name="T44" fmla="*/ 267 w 1182"/>
                <a:gd name="T45" fmla="*/ 4 h 672"/>
                <a:gd name="T46" fmla="*/ 368 w 1182"/>
                <a:gd name="T47" fmla="*/ 3 h 672"/>
                <a:gd name="T48" fmla="*/ 422 w 1182"/>
                <a:gd name="T49" fmla="*/ 4 h 672"/>
                <a:gd name="T50" fmla="*/ 450 w 1182"/>
                <a:gd name="T51" fmla="*/ 5 h 672"/>
                <a:gd name="T52" fmla="*/ 478 w 1182"/>
                <a:gd name="T53" fmla="*/ 9 h 672"/>
                <a:gd name="T54" fmla="*/ 592 w 1182"/>
                <a:gd name="T55" fmla="*/ 24 h 672"/>
                <a:gd name="T56" fmla="*/ 707 w 1182"/>
                <a:gd name="T57" fmla="*/ 51 h 672"/>
                <a:gd name="T58" fmla="*/ 763 w 1182"/>
                <a:gd name="T59" fmla="*/ 66 h 672"/>
                <a:gd name="T60" fmla="*/ 817 w 1182"/>
                <a:gd name="T61" fmla="*/ 85 h 672"/>
                <a:gd name="T62" fmla="*/ 922 w 1182"/>
                <a:gd name="T63" fmla="*/ 125 h 672"/>
                <a:gd name="T64" fmla="*/ 1017 w 1182"/>
                <a:gd name="T65" fmla="*/ 173 h 672"/>
                <a:gd name="T66" fmla="*/ 1060 w 1182"/>
                <a:gd name="T67" fmla="*/ 195 h 672"/>
                <a:gd name="T68" fmla="*/ 1090 w 1182"/>
                <a:gd name="T69" fmla="*/ 213 h 672"/>
                <a:gd name="T70" fmla="*/ 1139 w 1182"/>
                <a:gd name="T71" fmla="*/ 240 h 672"/>
                <a:gd name="T72" fmla="*/ 1182 w 1182"/>
                <a:gd name="T73" fmla="*/ 264 h 672"/>
                <a:gd name="T74" fmla="*/ 791 w 1182"/>
                <a:gd name="T75" fmla="*/ 672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82" h="672">
                  <a:moveTo>
                    <a:pt x="791" y="672"/>
                  </a:moveTo>
                  <a:cubicBezTo>
                    <a:pt x="791" y="672"/>
                    <a:pt x="781" y="657"/>
                    <a:pt x="765" y="630"/>
                  </a:cubicBezTo>
                  <a:cubicBezTo>
                    <a:pt x="757" y="617"/>
                    <a:pt x="747" y="601"/>
                    <a:pt x="735" y="583"/>
                  </a:cubicBezTo>
                  <a:cubicBezTo>
                    <a:pt x="730" y="574"/>
                    <a:pt x="724" y="564"/>
                    <a:pt x="717" y="554"/>
                  </a:cubicBezTo>
                  <a:cubicBezTo>
                    <a:pt x="712" y="546"/>
                    <a:pt x="707" y="538"/>
                    <a:pt x="702" y="530"/>
                  </a:cubicBezTo>
                  <a:cubicBezTo>
                    <a:pt x="690" y="513"/>
                    <a:pt x="678" y="495"/>
                    <a:pt x="666" y="475"/>
                  </a:cubicBezTo>
                  <a:cubicBezTo>
                    <a:pt x="652" y="455"/>
                    <a:pt x="632" y="435"/>
                    <a:pt x="613" y="413"/>
                  </a:cubicBezTo>
                  <a:cubicBezTo>
                    <a:pt x="604" y="402"/>
                    <a:pt x="594" y="391"/>
                    <a:pt x="584" y="379"/>
                  </a:cubicBezTo>
                  <a:cubicBezTo>
                    <a:pt x="574" y="368"/>
                    <a:pt x="562" y="359"/>
                    <a:pt x="551" y="348"/>
                  </a:cubicBezTo>
                  <a:cubicBezTo>
                    <a:pt x="529" y="327"/>
                    <a:pt x="506" y="304"/>
                    <a:pt x="481" y="283"/>
                  </a:cubicBezTo>
                  <a:cubicBezTo>
                    <a:pt x="455" y="264"/>
                    <a:pt x="429" y="244"/>
                    <a:pt x="403" y="225"/>
                  </a:cubicBezTo>
                  <a:lnTo>
                    <a:pt x="384" y="211"/>
                  </a:lnTo>
                  <a:lnTo>
                    <a:pt x="363" y="199"/>
                  </a:lnTo>
                  <a:cubicBezTo>
                    <a:pt x="349" y="191"/>
                    <a:pt x="336" y="183"/>
                    <a:pt x="322" y="175"/>
                  </a:cubicBezTo>
                  <a:cubicBezTo>
                    <a:pt x="295" y="160"/>
                    <a:pt x="269" y="143"/>
                    <a:pt x="242" y="132"/>
                  </a:cubicBezTo>
                  <a:cubicBezTo>
                    <a:pt x="215" y="120"/>
                    <a:pt x="190" y="109"/>
                    <a:pt x="166" y="99"/>
                  </a:cubicBezTo>
                  <a:cubicBezTo>
                    <a:pt x="143" y="87"/>
                    <a:pt x="120" y="81"/>
                    <a:pt x="100" y="74"/>
                  </a:cubicBezTo>
                  <a:cubicBezTo>
                    <a:pt x="79" y="68"/>
                    <a:pt x="62" y="62"/>
                    <a:pt x="47" y="57"/>
                  </a:cubicBezTo>
                  <a:cubicBezTo>
                    <a:pt x="17" y="48"/>
                    <a:pt x="0" y="43"/>
                    <a:pt x="0" y="43"/>
                  </a:cubicBezTo>
                  <a:cubicBezTo>
                    <a:pt x="0" y="43"/>
                    <a:pt x="17" y="39"/>
                    <a:pt x="48" y="33"/>
                  </a:cubicBezTo>
                  <a:cubicBezTo>
                    <a:pt x="63" y="30"/>
                    <a:pt x="82" y="27"/>
                    <a:pt x="104" y="22"/>
                  </a:cubicBezTo>
                  <a:cubicBezTo>
                    <a:pt x="125" y="18"/>
                    <a:pt x="150" y="13"/>
                    <a:pt x="177" y="11"/>
                  </a:cubicBezTo>
                  <a:cubicBezTo>
                    <a:pt x="205" y="9"/>
                    <a:pt x="235" y="6"/>
                    <a:pt x="267" y="4"/>
                  </a:cubicBezTo>
                  <a:cubicBezTo>
                    <a:pt x="299" y="0"/>
                    <a:pt x="332" y="2"/>
                    <a:pt x="368" y="3"/>
                  </a:cubicBezTo>
                  <a:cubicBezTo>
                    <a:pt x="385" y="3"/>
                    <a:pt x="404" y="4"/>
                    <a:pt x="422" y="4"/>
                  </a:cubicBezTo>
                  <a:lnTo>
                    <a:pt x="450" y="5"/>
                  </a:lnTo>
                  <a:lnTo>
                    <a:pt x="478" y="9"/>
                  </a:lnTo>
                  <a:cubicBezTo>
                    <a:pt x="516" y="14"/>
                    <a:pt x="554" y="19"/>
                    <a:pt x="592" y="24"/>
                  </a:cubicBezTo>
                  <a:cubicBezTo>
                    <a:pt x="631" y="31"/>
                    <a:pt x="668" y="42"/>
                    <a:pt x="707" y="51"/>
                  </a:cubicBezTo>
                  <a:cubicBezTo>
                    <a:pt x="726" y="56"/>
                    <a:pt x="745" y="60"/>
                    <a:pt x="763" y="66"/>
                  </a:cubicBezTo>
                  <a:cubicBezTo>
                    <a:pt x="781" y="72"/>
                    <a:pt x="799" y="79"/>
                    <a:pt x="817" y="85"/>
                  </a:cubicBezTo>
                  <a:cubicBezTo>
                    <a:pt x="854" y="99"/>
                    <a:pt x="888" y="109"/>
                    <a:pt x="922" y="125"/>
                  </a:cubicBezTo>
                  <a:cubicBezTo>
                    <a:pt x="955" y="141"/>
                    <a:pt x="987" y="157"/>
                    <a:pt x="1017" y="173"/>
                  </a:cubicBezTo>
                  <a:cubicBezTo>
                    <a:pt x="1032" y="181"/>
                    <a:pt x="1046" y="188"/>
                    <a:pt x="1060" y="195"/>
                  </a:cubicBezTo>
                  <a:cubicBezTo>
                    <a:pt x="1071" y="201"/>
                    <a:pt x="1081" y="207"/>
                    <a:pt x="1090" y="213"/>
                  </a:cubicBezTo>
                  <a:cubicBezTo>
                    <a:pt x="1109" y="223"/>
                    <a:pt x="1125" y="232"/>
                    <a:pt x="1139" y="240"/>
                  </a:cubicBezTo>
                  <a:cubicBezTo>
                    <a:pt x="1166" y="255"/>
                    <a:pt x="1182" y="264"/>
                    <a:pt x="1182" y="264"/>
                  </a:cubicBezTo>
                  <a:lnTo>
                    <a:pt x="791" y="672"/>
                  </a:lnTo>
                  <a:close/>
                </a:path>
              </a:pathLst>
            </a:custGeom>
            <a:solidFill>
              <a:schemeClr val="accent3"/>
            </a:solidFill>
            <a:ln>
              <a:noFill/>
            </a:ln>
            <a:extLst/>
          </p:spPr>
          <p:txBody>
            <a:bodyPr vert="horz" wrap="square" lIns="68580" tIns="34290" rIns="68580" bIns="34290" numCol="1" anchor="t" anchorCtr="0" compatLnSpc="1">
              <a:prstTxWarp prst="textNoShape">
                <a:avLst/>
              </a:prstTxWarp>
            </a:bodyPr>
            <a:lstStyle/>
            <a:p>
              <a:endParaRPr lang="en-US" sz="1350"/>
            </a:p>
          </p:txBody>
        </p:sp>
        <p:sp>
          <p:nvSpPr>
            <p:cNvPr id="27" name="Freeform 184">
              <a:extLst>
                <a:ext uri="{FF2B5EF4-FFF2-40B4-BE49-F238E27FC236}">
                  <a16:creationId xmlns="" xmlns:a16="http://schemas.microsoft.com/office/drawing/2014/main" id="{E308C5EC-6E26-4F72-B9E7-785D07A8B6E8}"/>
                </a:ext>
              </a:extLst>
            </p:cNvPr>
            <p:cNvSpPr>
              <a:spLocks/>
            </p:cNvSpPr>
            <p:nvPr/>
          </p:nvSpPr>
          <p:spPr bwMode="auto">
            <a:xfrm>
              <a:off x="6821424" y="1715623"/>
              <a:ext cx="1536192" cy="1770888"/>
            </a:xfrm>
            <a:custGeom>
              <a:avLst/>
              <a:gdLst>
                <a:gd name="T0" fmla="*/ 144 w 144"/>
                <a:gd name="T1" fmla="*/ 0 h 166"/>
                <a:gd name="T2" fmla="*/ 143 w 144"/>
                <a:gd name="T3" fmla="*/ 166 h 166"/>
                <a:gd name="T4" fmla="*/ 0 w 144"/>
                <a:gd name="T5" fmla="*/ 83 h 166"/>
                <a:gd name="T6" fmla="*/ 144 w 144"/>
                <a:gd name="T7" fmla="*/ 0 h 166"/>
              </a:gdLst>
              <a:ahLst/>
              <a:cxnLst>
                <a:cxn ang="0">
                  <a:pos x="T0" y="T1"/>
                </a:cxn>
                <a:cxn ang="0">
                  <a:pos x="T2" y="T3"/>
                </a:cxn>
                <a:cxn ang="0">
                  <a:pos x="T4" y="T5"/>
                </a:cxn>
                <a:cxn ang="0">
                  <a:pos x="T6" y="T7"/>
                </a:cxn>
              </a:cxnLst>
              <a:rect l="0" t="0" r="r" b="b"/>
              <a:pathLst>
                <a:path w="144" h="166">
                  <a:moveTo>
                    <a:pt x="144" y="0"/>
                  </a:moveTo>
                  <a:lnTo>
                    <a:pt x="143" y="166"/>
                  </a:lnTo>
                  <a:lnTo>
                    <a:pt x="0" y="83"/>
                  </a:lnTo>
                  <a:lnTo>
                    <a:pt x="144" y="0"/>
                  </a:lnTo>
                  <a:close/>
                </a:path>
              </a:pathLst>
            </a:custGeom>
            <a:solidFill>
              <a:schemeClr val="accent3"/>
            </a:solidFill>
            <a:ln>
              <a:noFill/>
            </a:ln>
            <a:extLst/>
          </p:spPr>
          <p:txBody>
            <a:bodyPr vert="horz" wrap="square" lIns="68580" tIns="34290" rIns="68580" bIns="34290" numCol="1" anchor="t" anchorCtr="0" compatLnSpc="1">
              <a:prstTxWarp prst="textNoShape">
                <a:avLst/>
              </a:prstTxWarp>
            </a:bodyPr>
            <a:lstStyle/>
            <a:p>
              <a:endParaRPr lang="en-US" sz="1350"/>
            </a:p>
          </p:txBody>
        </p:sp>
        <p:sp>
          <p:nvSpPr>
            <p:cNvPr id="28" name="Freeform 185">
              <a:extLst>
                <a:ext uri="{FF2B5EF4-FFF2-40B4-BE49-F238E27FC236}">
                  <a16:creationId xmlns="" xmlns:a16="http://schemas.microsoft.com/office/drawing/2014/main" id="{EE259B9F-9688-429A-9287-49B279C32AF1}"/>
                </a:ext>
              </a:extLst>
            </p:cNvPr>
            <p:cNvSpPr>
              <a:spLocks/>
            </p:cNvSpPr>
            <p:nvPr/>
          </p:nvSpPr>
          <p:spPr bwMode="auto">
            <a:xfrm>
              <a:off x="7376160" y="3934567"/>
              <a:ext cx="1088136" cy="1930911"/>
            </a:xfrm>
            <a:custGeom>
              <a:avLst/>
              <a:gdLst>
                <a:gd name="T0" fmla="*/ 0 w 644"/>
                <a:gd name="T1" fmla="*/ 769 h 1140"/>
                <a:gd name="T2" fmla="*/ 40 w 644"/>
                <a:gd name="T3" fmla="*/ 743 h 1140"/>
                <a:gd name="T4" fmla="*/ 85 w 644"/>
                <a:gd name="T5" fmla="*/ 713 h 1140"/>
                <a:gd name="T6" fmla="*/ 112 w 644"/>
                <a:gd name="T7" fmla="*/ 695 h 1140"/>
                <a:gd name="T8" fmla="*/ 134 w 644"/>
                <a:gd name="T9" fmla="*/ 680 h 1140"/>
                <a:gd name="T10" fmla="*/ 187 w 644"/>
                <a:gd name="T11" fmla="*/ 644 h 1140"/>
                <a:gd name="T12" fmla="*/ 246 w 644"/>
                <a:gd name="T13" fmla="*/ 593 h 1140"/>
                <a:gd name="T14" fmla="*/ 278 w 644"/>
                <a:gd name="T15" fmla="*/ 564 h 1140"/>
                <a:gd name="T16" fmla="*/ 308 w 644"/>
                <a:gd name="T17" fmla="*/ 532 h 1140"/>
                <a:gd name="T18" fmla="*/ 368 w 644"/>
                <a:gd name="T19" fmla="*/ 463 h 1140"/>
                <a:gd name="T20" fmla="*/ 423 w 644"/>
                <a:gd name="T21" fmla="*/ 388 h 1140"/>
                <a:gd name="T22" fmla="*/ 437 w 644"/>
                <a:gd name="T23" fmla="*/ 369 h 1140"/>
                <a:gd name="T24" fmla="*/ 448 w 644"/>
                <a:gd name="T25" fmla="*/ 349 h 1140"/>
                <a:gd name="T26" fmla="*/ 471 w 644"/>
                <a:gd name="T27" fmla="*/ 310 h 1140"/>
                <a:gd name="T28" fmla="*/ 512 w 644"/>
                <a:gd name="T29" fmla="*/ 233 h 1140"/>
                <a:gd name="T30" fmla="*/ 545 w 644"/>
                <a:gd name="T31" fmla="*/ 160 h 1140"/>
                <a:gd name="T32" fmla="*/ 569 w 644"/>
                <a:gd name="T33" fmla="*/ 96 h 1140"/>
                <a:gd name="T34" fmla="*/ 585 w 644"/>
                <a:gd name="T35" fmla="*/ 45 h 1140"/>
                <a:gd name="T36" fmla="*/ 599 w 644"/>
                <a:gd name="T37" fmla="*/ 0 h 1140"/>
                <a:gd name="T38" fmla="*/ 609 w 644"/>
                <a:gd name="T39" fmla="*/ 46 h 1140"/>
                <a:gd name="T40" fmla="*/ 620 w 644"/>
                <a:gd name="T41" fmla="*/ 99 h 1140"/>
                <a:gd name="T42" fmla="*/ 631 w 644"/>
                <a:gd name="T43" fmla="*/ 170 h 1140"/>
                <a:gd name="T44" fmla="*/ 639 w 644"/>
                <a:gd name="T45" fmla="*/ 256 h 1140"/>
                <a:gd name="T46" fmla="*/ 642 w 644"/>
                <a:gd name="T47" fmla="*/ 353 h 1140"/>
                <a:gd name="T48" fmla="*/ 641 w 644"/>
                <a:gd name="T49" fmla="*/ 405 h 1140"/>
                <a:gd name="T50" fmla="*/ 641 w 644"/>
                <a:gd name="T51" fmla="*/ 432 h 1140"/>
                <a:gd name="T52" fmla="*/ 638 w 644"/>
                <a:gd name="T53" fmla="*/ 458 h 1140"/>
                <a:gd name="T54" fmla="*/ 625 w 644"/>
                <a:gd name="T55" fmla="*/ 569 h 1140"/>
                <a:gd name="T56" fmla="*/ 603 w 644"/>
                <a:gd name="T57" fmla="*/ 679 h 1140"/>
                <a:gd name="T58" fmla="*/ 589 w 644"/>
                <a:gd name="T59" fmla="*/ 733 h 1140"/>
                <a:gd name="T60" fmla="*/ 573 w 644"/>
                <a:gd name="T61" fmla="*/ 785 h 1140"/>
                <a:gd name="T62" fmla="*/ 537 w 644"/>
                <a:gd name="T63" fmla="*/ 886 h 1140"/>
                <a:gd name="T64" fmla="*/ 494 w 644"/>
                <a:gd name="T65" fmla="*/ 979 h 1140"/>
                <a:gd name="T66" fmla="*/ 473 w 644"/>
                <a:gd name="T67" fmla="*/ 1021 h 1140"/>
                <a:gd name="T68" fmla="*/ 458 w 644"/>
                <a:gd name="T69" fmla="*/ 1051 h 1140"/>
                <a:gd name="T70" fmla="*/ 433 w 644"/>
                <a:gd name="T71" fmla="*/ 1099 h 1140"/>
                <a:gd name="T72" fmla="*/ 412 w 644"/>
                <a:gd name="T73" fmla="*/ 1140 h 1140"/>
                <a:gd name="T74" fmla="*/ 0 w 644"/>
                <a:gd name="T75" fmla="*/ 769 h 1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44" h="1140">
                  <a:moveTo>
                    <a:pt x="0" y="769"/>
                  </a:moveTo>
                  <a:cubicBezTo>
                    <a:pt x="0" y="769"/>
                    <a:pt x="14" y="759"/>
                    <a:pt x="40" y="743"/>
                  </a:cubicBezTo>
                  <a:cubicBezTo>
                    <a:pt x="52" y="735"/>
                    <a:pt x="67" y="725"/>
                    <a:pt x="85" y="713"/>
                  </a:cubicBezTo>
                  <a:cubicBezTo>
                    <a:pt x="93" y="708"/>
                    <a:pt x="102" y="702"/>
                    <a:pt x="112" y="695"/>
                  </a:cubicBezTo>
                  <a:cubicBezTo>
                    <a:pt x="119" y="690"/>
                    <a:pt x="127" y="685"/>
                    <a:pt x="134" y="680"/>
                  </a:cubicBezTo>
                  <a:cubicBezTo>
                    <a:pt x="151" y="669"/>
                    <a:pt x="168" y="657"/>
                    <a:pt x="187" y="644"/>
                  </a:cubicBezTo>
                  <a:cubicBezTo>
                    <a:pt x="206" y="631"/>
                    <a:pt x="225" y="611"/>
                    <a:pt x="246" y="593"/>
                  </a:cubicBezTo>
                  <a:cubicBezTo>
                    <a:pt x="256" y="583"/>
                    <a:pt x="267" y="574"/>
                    <a:pt x="278" y="564"/>
                  </a:cubicBezTo>
                  <a:cubicBezTo>
                    <a:pt x="289" y="554"/>
                    <a:pt x="298" y="543"/>
                    <a:pt x="308" y="532"/>
                  </a:cubicBezTo>
                  <a:cubicBezTo>
                    <a:pt x="327" y="510"/>
                    <a:pt x="349" y="487"/>
                    <a:pt x="368" y="463"/>
                  </a:cubicBezTo>
                  <a:cubicBezTo>
                    <a:pt x="387" y="438"/>
                    <a:pt x="405" y="413"/>
                    <a:pt x="423" y="388"/>
                  </a:cubicBezTo>
                  <a:lnTo>
                    <a:pt x="437" y="369"/>
                  </a:lnTo>
                  <a:lnTo>
                    <a:pt x="448" y="349"/>
                  </a:lnTo>
                  <a:cubicBezTo>
                    <a:pt x="456" y="336"/>
                    <a:pt x="463" y="323"/>
                    <a:pt x="471" y="310"/>
                  </a:cubicBezTo>
                  <a:cubicBezTo>
                    <a:pt x="486" y="284"/>
                    <a:pt x="502" y="258"/>
                    <a:pt x="512" y="233"/>
                  </a:cubicBezTo>
                  <a:cubicBezTo>
                    <a:pt x="524" y="207"/>
                    <a:pt x="535" y="182"/>
                    <a:pt x="545" y="160"/>
                  </a:cubicBezTo>
                  <a:cubicBezTo>
                    <a:pt x="556" y="137"/>
                    <a:pt x="563" y="115"/>
                    <a:pt x="569" y="96"/>
                  </a:cubicBezTo>
                  <a:cubicBezTo>
                    <a:pt x="575" y="76"/>
                    <a:pt x="581" y="59"/>
                    <a:pt x="585" y="45"/>
                  </a:cubicBezTo>
                  <a:cubicBezTo>
                    <a:pt x="594" y="16"/>
                    <a:pt x="599" y="0"/>
                    <a:pt x="599" y="0"/>
                  </a:cubicBezTo>
                  <a:cubicBezTo>
                    <a:pt x="599" y="0"/>
                    <a:pt x="603" y="17"/>
                    <a:pt x="609" y="46"/>
                  </a:cubicBezTo>
                  <a:cubicBezTo>
                    <a:pt x="612" y="61"/>
                    <a:pt x="616" y="79"/>
                    <a:pt x="620" y="99"/>
                  </a:cubicBezTo>
                  <a:cubicBezTo>
                    <a:pt x="624" y="120"/>
                    <a:pt x="630" y="144"/>
                    <a:pt x="631" y="170"/>
                  </a:cubicBezTo>
                  <a:cubicBezTo>
                    <a:pt x="634" y="197"/>
                    <a:pt x="637" y="225"/>
                    <a:pt x="639" y="256"/>
                  </a:cubicBezTo>
                  <a:cubicBezTo>
                    <a:pt x="644" y="287"/>
                    <a:pt x="642" y="319"/>
                    <a:pt x="642" y="353"/>
                  </a:cubicBezTo>
                  <a:cubicBezTo>
                    <a:pt x="642" y="370"/>
                    <a:pt x="641" y="387"/>
                    <a:pt x="641" y="405"/>
                  </a:cubicBezTo>
                  <a:lnTo>
                    <a:pt x="641" y="432"/>
                  </a:lnTo>
                  <a:lnTo>
                    <a:pt x="638" y="458"/>
                  </a:lnTo>
                  <a:cubicBezTo>
                    <a:pt x="634" y="495"/>
                    <a:pt x="630" y="532"/>
                    <a:pt x="625" y="569"/>
                  </a:cubicBezTo>
                  <a:cubicBezTo>
                    <a:pt x="619" y="605"/>
                    <a:pt x="610" y="642"/>
                    <a:pt x="603" y="679"/>
                  </a:cubicBezTo>
                  <a:cubicBezTo>
                    <a:pt x="598" y="697"/>
                    <a:pt x="595" y="716"/>
                    <a:pt x="589" y="733"/>
                  </a:cubicBezTo>
                  <a:cubicBezTo>
                    <a:pt x="584" y="751"/>
                    <a:pt x="578" y="768"/>
                    <a:pt x="573" y="785"/>
                  </a:cubicBezTo>
                  <a:cubicBezTo>
                    <a:pt x="561" y="820"/>
                    <a:pt x="552" y="853"/>
                    <a:pt x="537" y="886"/>
                  </a:cubicBezTo>
                  <a:cubicBezTo>
                    <a:pt x="522" y="918"/>
                    <a:pt x="507" y="949"/>
                    <a:pt x="494" y="979"/>
                  </a:cubicBezTo>
                  <a:cubicBezTo>
                    <a:pt x="487" y="994"/>
                    <a:pt x="480" y="1008"/>
                    <a:pt x="473" y="1021"/>
                  </a:cubicBezTo>
                  <a:cubicBezTo>
                    <a:pt x="468" y="1031"/>
                    <a:pt x="463" y="1041"/>
                    <a:pt x="458" y="1051"/>
                  </a:cubicBezTo>
                  <a:cubicBezTo>
                    <a:pt x="449" y="1069"/>
                    <a:pt x="440" y="1085"/>
                    <a:pt x="433" y="1099"/>
                  </a:cubicBezTo>
                  <a:cubicBezTo>
                    <a:pt x="420" y="1125"/>
                    <a:pt x="412" y="1140"/>
                    <a:pt x="412" y="1140"/>
                  </a:cubicBezTo>
                  <a:lnTo>
                    <a:pt x="0" y="769"/>
                  </a:lnTo>
                  <a:close/>
                </a:path>
              </a:pathLst>
            </a:custGeom>
            <a:solidFill>
              <a:schemeClr val="accent4"/>
            </a:solidFill>
            <a:ln>
              <a:noFill/>
            </a:ln>
            <a:extLst/>
          </p:spPr>
          <p:txBody>
            <a:bodyPr vert="horz" wrap="square" lIns="68580" tIns="34290" rIns="68580" bIns="34290" numCol="1" anchor="t" anchorCtr="0" compatLnSpc="1">
              <a:prstTxWarp prst="textNoShape">
                <a:avLst/>
              </a:prstTxWarp>
            </a:bodyPr>
            <a:lstStyle/>
            <a:p>
              <a:endParaRPr lang="en-US" sz="1350"/>
            </a:p>
          </p:txBody>
        </p:sp>
        <p:sp>
          <p:nvSpPr>
            <p:cNvPr id="29" name="Freeform 186">
              <a:extLst>
                <a:ext uri="{FF2B5EF4-FFF2-40B4-BE49-F238E27FC236}">
                  <a16:creationId xmlns="" xmlns:a16="http://schemas.microsoft.com/office/drawing/2014/main" id="{E83DDB4D-EB91-4ACA-88BC-FF1797AB8E46}"/>
                </a:ext>
              </a:extLst>
            </p:cNvPr>
            <p:cNvSpPr>
              <a:spLocks/>
            </p:cNvSpPr>
            <p:nvPr/>
          </p:nvSpPr>
          <p:spPr bwMode="auto">
            <a:xfrm>
              <a:off x="6618735" y="4606654"/>
              <a:ext cx="1770888" cy="1557528"/>
            </a:xfrm>
            <a:custGeom>
              <a:avLst/>
              <a:gdLst>
                <a:gd name="T0" fmla="*/ 166 w 166"/>
                <a:gd name="T1" fmla="*/ 141 h 146"/>
                <a:gd name="T2" fmla="*/ 0 w 166"/>
                <a:gd name="T3" fmla="*/ 146 h 146"/>
                <a:gd name="T4" fmla="*/ 78 w 166"/>
                <a:gd name="T5" fmla="*/ 0 h 146"/>
                <a:gd name="T6" fmla="*/ 166 w 166"/>
                <a:gd name="T7" fmla="*/ 141 h 146"/>
              </a:gdLst>
              <a:ahLst/>
              <a:cxnLst>
                <a:cxn ang="0">
                  <a:pos x="T0" y="T1"/>
                </a:cxn>
                <a:cxn ang="0">
                  <a:pos x="T2" y="T3"/>
                </a:cxn>
                <a:cxn ang="0">
                  <a:pos x="T4" y="T5"/>
                </a:cxn>
                <a:cxn ang="0">
                  <a:pos x="T6" y="T7"/>
                </a:cxn>
              </a:cxnLst>
              <a:rect l="0" t="0" r="r" b="b"/>
              <a:pathLst>
                <a:path w="166" h="146">
                  <a:moveTo>
                    <a:pt x="166" y="141"/>
                  </a:moveTo>
                  <a:lnTo>
                    <a:pt x="0" y="146"/>
                  </a:lnTo>
                  <a:lnTo>
                    <a:pt x="78" y="0"/>
                  </a:lnTo>
                  <a:lnTo>
                    <a:pt x="166" y="141"/>
                  </a:lnTo>
                  <a:close/>
                </a:path>
              </a:pathLst>
            </a:custGeom>
            <a:solidFill>
              <a:schemeClr val="accent4"/>
            </a:solidFill>
            <a:ln>
              <a:noFill/>
            </a:ln>
            <a:extLst/>
          </p:spPr>
          <p:txBody>
            <a:bodyPr vert="horz" wrap="square" lIns="68580" tIns="34290" rIns="68580" bIns="34290" numCol="1" anchor="t" anchorCtr="0" compatLnSpc="1">
              <a:prstTxWarp prst="textNoShape">
                <a:avLst/>
              </a:prstTxWarp>
            </a:bodyPr>
            <a:lstStyle/>
            <a:p>
              <a:endParaRPr lang="en-US" sz="1350"/>
            </a:p>
          </p:txBody>
        </p:sp>
      </p:grpSp>
      <p:sp>
        <p:nvSpPr>
          <p:cNvPr id="30" name="TextBox 48">
            <a:extLst>
              <a:ext uri="{FF2B5EF4-FFF2-40B4-BE49-F238E27FC236}">
                <a16:creationId xmlns="" xmlns:a16="http://schemas.microsoft.com/office/drawing/2014/main" id="{6DDB180D-F641-4902-81C6-FA1EBFE3B1D5}"/>
              </a:ext>
            </a:extLst>
          </p:cNvPr>
          <p:cNvSpPr txBox="1"/>
          <p:nvPr/>
        </p:nvSpPr>
        <p:spPr>
          <a:xfrm>
            <a:off x="4321407" y="1305084"/>
            <a:ext cx="502061" cy="854080"/>
          </a:xfrm>
          <a:prstGeom prst="rect">
            <a:avLst/>
          </a:prstGeom>
          <a:noFill/>
        </p:spPr>
        <p:txBody>
          <a:bodyPr wrap="none" rtlCol="0" anchor="ctr">
            <a:spAutoFit/>
          </a:bodyPr>
          <a:lstStyle/>
          <a:p>
            <a:pPr algn="ctr"/>
            <a:r>
              <a:rPr lang="en-US" sz="4950" b="1" dirty="0">
                <a:solidFill>
                  <a:schemeClr val="bg1"/>
                </a:solidFill>
                <a:effectLst>
                  <a:outerShdw blurRad="38100" dist="38100" dir="2700000" algn="tl">
                    <a:srgbClr val="000000">
                      <a:alpha val="43137"/>
                    </a:srgbClr>
                  </a:outerShdw>
                </a:effectLst>
              </a:rPr>
              <a:t>1</a:t>
            </a:r>
          </a:p>
        </p:txBody>
      </p:sp>
      <p:sp>
        <p:nvSpPr>
          <p:cNvPr id="31" name="TextBox 49">
            <a:extLst>
              <a:ext uri="{FF2B5EF4-FFF2-40B4-BE49-F238E27FC236}">
                <a16:creationId xmlns="" xmlns:a16="http://schemas.microsoft.com/office/drawing/2014/main" id="{5F188E7A-AEEE-48DF-9906-38F10D52CEAC}"/>
              </a:ext>
            </a:extLst>
          </p:cNvPr>
          <p:cNvSpPr txBox="1"/>
          <p:nvPr/>
        </p:nvSpPr>
        <p:spPr>
          <a:xfrm>
            <a:off x="6576629" y="1690381"/>
            <a:ext cx="502061" cy="854080"/>
          </a:xfrm>
          <a:prstGeom prst="rect">
            <a:avLst/>
          </a:prstGeom>
          <a:noFill/>
        </p:spPr>
        <p:txBody>
          <a:bodyPr wrap="none" rtlCol="0" anchor="ctr">
            <a:spAutoFit/>
          </a:bodyPr>
          <a:lstStyle/>
          <a:p>
            <a:pPr algn="ctr"/>
            <a:r>
              <a:rPr lang="en-US" sz="4950" b="1" dirty="0">
                <a:solidFill>
                  <a:schemeClr val="bg1"/>
                </a:solidFill>
                <a:effectLst>
                  <a:outerShdw blurRad="38100" dist="38100" dir="2700000" algn="tl">
                    <a:srgbClr val="000000">
                      <a:alpha val="43137"/>
                    </a:srgbClr>
                  </a:outerShdw>
                </a:effectLst>
              </a:rPr>
              <a:t>2</a:t>
            </a:r>
          </a:p>
        </p:txBody>
      </p:sp>
      <p:sp>
        <p:nvSpPr>
          <p:cNvPr id="32" name="TextBox 50">
            <a:extLst>
              <a:ext uri="{FF2B5EF4-FFF2-40B4-BE49-F238E27FC236}">
                <a16:creationId xmlns="" xmlns:a16="http://schemas.microsoft.com/office/drawing/2014/main" id="{E86C1B23-109A-4AF1-88C1-D02D6F226199}"/>
              </a:ext>
            </a:extLst>
          </p:cNvPr>
          <p:cNvSpPr txBox="1"/>
          <p:nvPr/>
        </p:nvSpPr>
        <p:spPr>
          <a:xfrm>
            <a:off x="6372472" y="4009989"/>
            <a:ext cx="502061" cy="854080"/>
          </a:xfrm>
          <a:prstGeom prst="rect">
            <a:avLst/>
          </a:prstGeom>
          <a:noFill/>
        </p:spPr>
        <p:txBody>
          <a:bodyPr wrap="none" rtlCol="0" anchor="ctr">
            <a:spAutoFit/>
          </a:bodyPr>
          <a:lstStyle/>
          <a:p>
            <a:pPr algn="ctr"/>
            <a:r>
              <a:rPr lang="en-US" sz="4950" b="1" dirty="0">
                <a:solidFill>
                  <a:schemeClr val="bg1"/>
                </a:solidFill>
                <a:effectLst>
                  <a:outerShdw blurRad="38100" dist="38100" dir="2700000" algn="tl">
                    <a:srgbClr val="000000">
                      <a:alpha val="43137"/>
                    </a:srgbClr>
                  </a:outerShdw>
                </a:effectLst>
              </a:rPr>
              <a:t>3</a:t>
            </a:r>
          </a:p>
        </p:txBody>
      </p:sp>
      <p:sp>
        <p:nvSpPr>
          <p:cNvPr id="33" name="TextBox 51">
            <a:extLst>
              <a:ext uri="{FF2B5EF4-FFF2-40B4-BE49-F238E27FC236}">
                <a16:creationId xmlns="" xmlns:a16="http://schemas.microsoft.com/office/drawing/2014/main" id="{E3B97C9F-33E5-4C2D-AE41-3F78EE8FA0B2}"/>
              </a:ext>
            </a:extLst>
          </p:cNvPr>
          <p:cNvSpPr txBox="1"/>
          <p:nvPr/>
        </p:nvSpPr>
        <p:spPr>
          <a:xfrm>
            <a:off x="3998215" y="3697117"/>
            <a:ext cx="502061" cy="854080"/>
          </a:xfrm>
          <a:prstGeom prst="rect">
            <a:avLst/>
          </a:prstGeom>
          <a:noFill/>
        </p:spPr>
        <p:txBody>
          <a:bodyPr wrap="none" rtlCol="0" anchor="ctr">
            <a:spAutoFit/>
          </a:bodyPr>
          <a:lstStyle/>
          <a:p>
            <a:pPr algn="ctr"/>
            <a:r>
              <a:rPr lang="en-US" sz="4950" b="1" dirty="0">
                <a:solidFill>
                  <a:schemeClr val="bg1"/>
                </a:solidFill>
                <a:effectLst>
                  <a:outerShdw blurRad="38100" dist="38100" dir="2700000" algn="tl">
                    <a:srgbClr val="000000">
                      <a:alpha val="43137"/>
                    </a:srgbClr>
                  </a:outerShdw>
                </a:effectLst>
              </a:rPr>
              <a:t>4</a:t>
            </a:r>
          </a:p>
        </p:txBody>
      </p:sp>
      <p:pic>
        <p:nvPicPr>
          <p:cNvPr id="34" name="Graphic 52" descr="Puzzle">
            <a:extLst>
              <a:ext uri="{FF2B5EF4-FFF2-40B4-BE49-F238E27FC236}">
                <a16:creationId xmlns="" xmlns:a16="http://schemas.microsoft.com/office/drawing/2014/main" id="{B60A4573-A2FF-49A4-8739-C69062743983}"/>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4430612" y="4379936"/>
            <a:ext cx="385260" cy="385260"/>
          </a:xfrm>
          <a:prstGeom prst="rect">
            <a:avLst/>
          </a:prstGeom>
        </p:spPr>
      </p:pic>
      <p:pic>
        <p:nvPicPr>
          <p:cNvPr id="35" name="Graphic 53" descr="Magnifying glass">
            <a:extLst>
              <a:ext uri="{FF2B5EF4-FFF2-40B4-BE49-F238E27FC236}">
                <a16:creationId xmlns="" xmlns:a16="http://schemas.microsoft.com/office/drawing/2014/main" id="{7BA8A19C-DAB3-4228-83BA-E3407F0F39D1}"/>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3965681" y="1901010"/>
            <a:ext cx="385260" cy="385260"/>
          </a:xfrm>
          <a:prstGeom prst="rect">
            <a:avLst/>
          </a:prstGeom>
        </p:spPr>
      </p:pic>
      <p:pic>
        <p:nvPicPr>
          <p:cNvPr id="36" name="Graphic 54" descr="Fire">
            <a:extLst>
              <a:ext uri="{FF2B5EF4-FFF2-40B4-BE49-F238E27FC236}">
                <a16:creationId xmlns="" xmlns:a16="http://schemas.microsoft.com/office/drawing/2014/main" id="{82E6D64F-782E-45FE-BE70-221C8F895512}"/>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6822326" y="3873369"/>
            <a:ext cx="385260" cy="385260"/>
          </a:xfrm>
          <a:prstGeom prst="rect">
            <a:avLst/>
          </a:prstGeom>
        </p:spPr>
      </p:pic>
      <p:pic>
        <p:nvPicPr>
          <p:cNvPr id="37" name="Graphic 55" descr="Rocket">
            <a:extLst>
              <a:ext uri="{FF2B5EF4-FFF2-40B4-BE49-F238E27FC236}">
                <a16:creationId xmlns="" xmlns:a16="http://schemas.microsoft.com/office/drawing/2014/main" id="{17FE4D4E-8D9C-4BD5-A2C1-9484D6470778}"/>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tretch>
            <a:fillRect/>
          </a:stretch>
        </p:blipFill>
        <p:spPr>
          <a:xfrm>
            <a:off x="6335456" y="1524779"/>
            <a:ext cx="385260" cy="385260"/>
          </a:xfrm>
          <a:prstGeom prst="rect">
            <a:avLst/>
          </a:prstGeom>
        </p:spPr>
      </p:pic>
      <p:sp>
        <p:nvSpPr>
          <p:cNvPr id="38" name="Oval 56">
            <a:extLst>
              <a:ext uri="{FF2B5EF4-FFF2-40B4-BE49-F238E27FC236}">
                <a16:creationId xmlns="" xmlns:a16="http://schemas.microsoft.com/office/drawing/2014/main" id="{F54295BA-E4FF-4B8C-9AB3-BF45CEBEA092}"/>
              </a:ext>
            </a:extLst>
          </p:cNvPr>
          <p:cNvSpPr/>
          <p:nvPr/>
        </p:nvSpPr>
        <p:spPr>
          <a:xfrm>
            <a:off x="4936307" y="2483526"/>
            <a:ext cx="1263320" cy="1266928"/>
          </a:xfrm>
          <a:prstGeom prst="ellipse">
            <a:avLst/>
          </a:prstGeom>
          <a:solidFill>
            <a:schemeClr val="tx1">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sz="2100" dirty="0">
              <a:solidFill>
                <a:schemeClr val="tx1"/>
              </a:solidFill>
            </a:endParaRPr>
          </a:p>
        </p:txBody>
      </p:sp>
      <p:sp>
        <p:nvSpPr>
          <p:cNvPr id="39" name="CuadroTexto 38"/>
          <p:cNvSpPr txBox="1"/>
          <p:nvPr/>
        </p:nvSpPr>
        <p:spPr>
          <a:xfrm>
            <a:off x="812928" y="1355805"/>
            <a:ext cx="2215415" cy="1200329"/>
          </a:xfrm>
          <a:prstGeom prst="rect">
            <a:avLst/>
          </a:prstGeom>
          <a:noFill/>
        </p:spPr>
        <p:txBody>
          <a:bodyPr wrap="square" rtlCol="0">
            <a:spAutoFit/>
          </a:bodyPr>
          <a:lstStyle/>
          <a:p>
            <a:r>
              <a:rPr lang="es-ES" dirty="0"/>
              <a:t>Aporta con el 2.6% del Producto Interno Bruto a nivel nacional</a:t>
            </a:r>
          </a:p>
          <a:p>
            <a:r>
              <a:rPr lang="es-ES" dirty="0"/>
              <a:t> </a:t>
            </a:r>
          </a:p>
        </p:txBody>
      </p:sp>
      <p:sp>
        <p:nvSpPr>
          <p:cNvPr id="40" name="CuadroTexto 39"/>
          <p:cNvSpPr txBox="1"/>
          <p:nvPr/>
        </p:nvSpPr>
        <p:spPr>
          <a:xfrm>
            <a:off x="9048328" y="3477773"/>
            <a:ext cx="2215415" cy="923330"/>
          </a:xfrm>
          <a:prstGeom prst="rect">
            <a:avLst/>
          </a:prstGeom>
          <a:noFill/>
        </p:spPr>
        <p:txBody>
          <a:bodyPr wrap="square" rtlCol="0">
            <a:spAutoFit/>
          </a:bodyPr>
          <a:lstStyle/>
          <a:p>
            <a:pPr lvl="0"/>
            <a:r>
              <a:rPr lang="es-ES" dirty="0"/>
              <a:t>Cooperativas que ofertan diferentes líneas de crédito </a:t>
            </a:r>
          </a:p>
        </p:txBody>
      </p:sp>
      <p:sp>
        <p:nvSpPr>
          <p:cNvPr id="41" name="CuadroTexto 40"/>
          <p:cNvSpPr txBox="1"/>
          <p:nvPr/>
        </p:nvSpPr>
        <p:spPr>
          <a:xfrm>
            <a:off x="1010421" y="3585876"/>
            <a:ext cx="2215415" cy="923330"/>
          </a:xfrm>
          <a:prstGeom prst="rect">
            <a:avLst/>
          </a:prstGeom>
          <a:noFill/>
        </p:spPr>
        <p:txBody>
          <a:bodyPr wrap="square" rtlCol="0">
            <a:spAutoFit/>
          </a:bodyPr>
          <a:lstStyle/>
          <a:p>
            <a:r>
              <a:rPr lang="es-ES" dirty="0"/>
              <a:t>Asociaciones parroquiales</a:t>
            </a:r>
          </a:p>
          <a:p>
            <a:r>
              <a:rPr lang="es-ES" dirty="0"/>
              <a:t> </a:t>
            </a:r>
          </a:p>
        </p:txBody>
      </p:sp>
      <p:sp>
        <p:nvSpPr>
          <p:cNvPr id="42" name="CuadroTexto 41"/>
          <p:cNvSpPr txBox="1"/>
          <p:nvPr/>
        </p:nvSpPr>
        <p:spPr>
          <a:xfrm>
            <a:off x="8856803" y="1162346"/>
            <a:ext cx="2215415" cy="1477328"/>
          </a:xfrm>
          <a:prstGeom prst="rect">
            <a:avLst/>
          </a:prstGeom>
          <a:noFill/>
        </p:spPr>
        <p:txBody>
          <a:bodyPr wrap="square" rtlCol="0">
            <a:spAutoFit/>
          </a:bodyPr>
          <a:lstStyle/>
          <a:p>
            <a:r>
              <a:rPr lang="es-ES" dirty="0"/>
              <a:t>El desconocimiento de la gestión financiera y administrativa </a:t>
            </a:r>
          </a:p>
          <a:p>
            <a:endParaRPr lang="es-ES" dirty="0"/>
          </a:p>
        </p:txBody>
      </p:sp>
      <p:pic>
        <p:nvPicPr>
          <p:cNvPr id="43" name="Picture 2" descr="https://www.conversordeletras.com/generate/Channel/46/00746b/none/CONCLUSIONES/526e0e7c191a7fc3b358ae5ebfb25cd4.png"/>
          <p:cNvPicPr>
            <a:picLocks noChangeAspect="1" noChangeArrowheads="1"/>
          </p:cNvPicPr>
          <p:nvPr/>
        </p:nvPicPr>
        <p:blipFill rotWithShape="1">
          <a:blip r:embed="rId18">
            <a:extLst>
              <a:ext uri="{28A0092B-C50C-407E-A947-70E740481C1C}">
                <a14:useLocalDpi xmlns:a14="http://schemas.microsoft.com/office/drawing/2010/main" val="0"/>
              </a:ext>
            </a:extLst>
          </a:blip>
          <a:srcRect b="27908"/>
          <a:stretch/>
        </p:blipFill>
        <p:spPr bwMode="auto">
          <a:xfrm>
            <a:off x="0" y="16268"/>
            <a:ext cx="5729516" cy="720080"/>
          </a:xfrm>
          <a:prstGeom prst="rect">
            <a:avLst/>
          </a:prstGeom>
          <a:noFill/>
          <a:extLst>
            <a:ext uri="{909E8E84-426E-40DD-AFC4-6F175D3DCCD1}">
              <a14:hiddenFill xmlns:a14="http://schemas.microsoft.com/office/drawing/2010/main">
                <a:solidFill>
                  <a:srgbClr val="FFFFFF"/>
                </a:solidFill>
              </a14:hiddenFill>
            </a:ext>
          </a:extLst>
        </p:spPr>
      </p:pic>
      <p:sp>
        <p:nvSpPr>
          <p:cNvPr id="45" name="CuadroTexto 44"/>
          <p:cNvSpPr txBox="1"/>
          <p:nvPr/>
        </p:nvSpPr>
        <p:spPr>
          <a:xfrm rot="16200000">
            <a:off x="1159942" y="2552172"/>
            <a:ext cx="1852791" cy="369332"/>
          </a:xfrm>
          <a:prstGeom prst="rect">
            <a:avLst/>
          </a:prstGeom>
          <a:noFill/>
        </p:spPr>
        <p:txBody>
          <a:bodyPr wrap="square" rtlCol="0">
            <a:spAutoFit/>
          </a:bodyPr>
          <a:lstStyle/>
          <a:p>
            <a:r>
              <a:rPr lang="es-ES" dirty="0">
                <a:solidFill>
                  <a:srgbClr val="002060"/>
                </a:solidFill>
              </a:rPr>
              <a:t>------------------</a:t>
            </a:r>
          </a:p>
        </p:txBody>
      </p:sp>
      <p:sp>
        <p:nvSpPr>
          <p:cNvPr id="46" name="CuadroTexto 45"/>
          <p:cNvSpPr txBox="1"/>
          <p:nvPr/>
        </p:nvSpPr>
        <p:spPr>
          <a:xfrm>
            <a:off x="1999576" y="5381275"/>
            <a:ext cx="8344896" cy="369332"/>
          </a:xfrm>
          <a:prstGeom prst="rect">
            <a:avLst/>
          </a:prstGeom>
          <a:noFill/>
        </p:spPr>
        <p:txBody>
          <a:bodyPr wrap="square" rtlCol="0">
            <a:spAutoFit/>
          </a:bodyPr>
          <a:lstStyle/>
          <a:p>
            <a:r>
              <a:rPr lang="es-ES" dirty="0">
                <a:solidFill>
                  <a:srgbClr val="002060"/>
                </a:solidFill>
              </a:rPr>
              <a:t>-----------------------------------------------------------------------------------------------------</a:t>
            </a:r>
          </a:p>
        </p:txBody>
      </p:sp>
      <p:sp>
        <p:nvSpPr>
          <p:cNvPr id="47" name="CuadroTexto 46"/>
          <p:cNvSpPr txBox="1"/>
          <p:nvPr/>
        </p:nvSpPr>
        <p:spPr>
          <a:xfrm rot="16200000">
            <a:off x="8853449" y="2642739"/>
            <a:ext cx="1852791" cy="369332"/>
          </a:xfrm>
          <a:prstGeom prst="rect">
            <a:avLst/>
          </a:prstGeom>
          <a:noFill/>
        </p:spPr>
        <p:txBody>
          <a:bodyPr wrap="square" rtlCol="0">
            <a:spAutoFit/>
          </a:bodyPr>
          <a:lstStyle/>
          <a:p>
            <a:r>
              <a:rPr lang="es-ES" dirty="0">
                <a:solidFill>
                  <a:srgbClr val="002060"/>
                </a:solidFill>
              </a:rPr>
              <a:t>------------------</a:t>
            </a:r>
          </a:p>
        </p:txBody>
      </p:sp>
      <p:sp>
        <p:nvSpPr>
          <p:cNvPr id="48" name="CuadroTexto 47"/>
          <p:cNvSpPr txBox="1"/>
          <p:nvPr/>
        </p:nvSpPr>
        <p:spPr>
          <a:xfrm rot="16200000">
            <a:off x="1155611" y="4541850"/>
            <a:ext cx="1852791" cy="369332"/>
          </a:xfrm>
          <a:prstGeom prst="rect">
            <a:avLst/>
          </a:prstGeom>
          <a:noFill/>
        </p:spPr>
        <p:txBody>
          <a:bodyPr wrap="square" rtlCol="0">
            <a:spAutoFit/>
          </a:bodyPr>
          <a:lstStyle/>
          <a:p>
            <a:r>
              <a:rPr lang="es-ES" dirty="0">
                <a:solidFill>
                  <a:srgbClr val="002060"/>
                </a:solidFill>
              </a:rPr>
              <a:t>------------------</a:t>
            </a:r>
          </a:p>
        </p:txBody>
      </p:sp>
      <p:sp>
        <p:nvSpPr>
          <p:cNvPr id="49" name="CuadroTexto 48"/>
          <p:cNvSpPr txBox="1"/>
          <p:nvPr/>
        </p:nvSpPr>
        <p:spPr>
          <a:xfrm rot="16200000">
            <a:off x="8853449" y="4582810"/>
            <a:ext cx="1852791" cy="369332"/>
          </a:xfrm>
          <a:prstGeom prst="rect">
            <a:avLst/>
          </a:prstGeom>
          <a:noFill/>
        </p:spPr>
        <p:txBody>
          <a:bodyPr wrap="square" rtlCol="0">
            <a:spAutoFit/>
          </a:bodyPr>
          <a:lstStyle/>
          <a:p>
            <a:r>
              <a:rPr lang="es-ES" dirty="0">
                <a:solidFill>
                  <a:srgbClr val="002060"/>
                </a:solidFill>
              </a:rPr>
              <a:t>----------------</a:t>
            </a:r>
          </a:p>
        </p:txBody>
      </p:sp>
    </p:spTree>
    <p:extLst>
      <p:ext uri="{BB962C8B-B14F-4D97-AF65-F5344CB8AC3E}">
        <p14:creationId xmlns:p14="http://schemas.microsoft.com/office/powerpoint/2010/main" val="2065725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igure">
            <a:extLst>
              <a:ext uri="{FF2B5EF4-FFF2-40B4-BE49-F238E27FC236}">
                <a16:creationId xmlns="" xmlns:a16="http://schemas.microsoft.com/office/drawing/2014/main" id="{5C958832-6829-4970-992F-B1E0D59BDA86}"/>
              </a:ext>
            </a:extLst>
          </p:cNvPr>
          <p:cNvSpPr/>
          <p:nvPr/>
        </p:nvSpPr>
        <p:spPr>
          <a:xfrm>
            <a:off x="4860767" y="1884392"/>
            <a:ext cx="2192658" cy="1899453"/>
          </a:xfrm>
          <a:custGeom>
            <a:avLst/>
            <a:gdLst/>
            <a:ahLst/>
            <a:cxnLst>
              <a:cxn ang="0">
                <a:pos x="wd2" y="hd2"/>
              </a:cxn>
              <a:cxn ang="5400000">
                <a:pos x="wd2" y="hd2"/>
              </a:cxn>
              <a:cxn ang="10800000">
                <a:pos x="wd2" y="hd2"/>
              </a:cxn>
              <a:cxn ang="16200000">
                <a:pos x="wd2" y="hd2"/>
              </a:cxn>
            </a:cxnLst>
            <a:rect l="0" t="0" r="r" b="b"/>
            <a:pathLst>
              <a:path w="21600" h="21600" extrusionOk="0">
                <a:moveTo>
                  <a:pt x="16206" y="0"/>
                </a:moveTo>
                <a:lnTo>
                  <a:pt x="5400" y="0"/>
                </a:lnTo>
                <a:lnTo>
                  <a:pt x="0" y="10797"/>
                </a:lnTo>
                <a:lnTo>
                  <a:pt x="5400" y="21600"/>
                </a:lnTo>
                <a:lnTo>
                  <a:pt x="16200" y="21600"/>
                </a:lnTo>
                <a:lnTo>
                  <a:pt x="21600" y="10803"/>
                </a:lnTo>
                <a:lnTo>
                  <a:pt x="16206" y="0"/>
                </a:lnTo>
                <a:close/>
                <a:moveTo>
                  <a:pt x="15829" y="20854"/>
                </a:moveTo>
                <a:lnTo>
                  <a:pt x="5777" y="20854"/>
                </a:lnTo>
                <a:lnTo>
                  <a:pt x="748" y="10803"/>
                </a:lnTo>
                <a:lnTo>
                  <a:pt x="5777" y="752"/>
                </a:lnTo>
                <a:lnTo>
                  <a:pt x="15835" y="752"/>
                </a:lnTo>
                <a:lnTo>
                  <a:pt x="20858" y="10797"/>
                </a:lnTo>
                <a:lnTo>
                  <a:pt x="15829" y="20854"/>
                </a:lnTo>
                <a:close/>
              </a:path>
            </a:pathLst>
          </a:custGeom>
          <a:solidFill>
            <a:schemeClr val="tx1"/>
          </a:solidFill>
          <a:ln w="12700">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a:p>
        </p:txBody>
      </p:sp>
      <p:sp>
        <p:nvSpPr>
          <p:cNvPr id="8" name="Figure">
            <a:extLst>
              <a:ext uri="{FF2B5EF4-FFF2-40B4-BE49-F238E27FC236}">
                <a16:creationId xmlns="" xmlns:a16="http://schemas.microsoft.com/office/drawing/2014/main" id="{AC67E263-A8EA-457A-ADDF-2F8A7D54EFAB}"/>
              </a:ext>
            </a:extLst>
          </p:cNvPr>
          <p:cNvSpPr/>
          <p:nvPr/>
        </p:nvSpPr>
        <p:spPr>
          <a:xfrm>
            <a:off x="4253719" y="2886021"/>
            <a:ext cx="1304546" cy="1129716"/>
          </a:xfrm>
          <a:custGeom>
            <a:avLst/>
            <a:gdLst/>
            <a:ahLst/>
            <a:cxnLst>
              <a:cxn ang="0">
                <a:pos x="wd2" y="hd2"/>
              </a:cxn>
              <a:cxn ang="5400000">
                <a:pos x="wd2" y="hd2"/>
              </a:cxn>
              <a:cxn ang="10800000">
                <a:pos x="wd2" y="hd2"/>
              </a:cxn>
              <a:cxn ang="16200000">
                <a:pos x="wd2" y="hd2"/>
              </a:cxn>
            </a:cxnLst>
            <a:rect l="0" t="0" r="r" b="b"/>
            <a:pathLst>
              <a:path w="21600" h="21600" extrusionOk="0">
                <a:moveTo>
                  <a:pt x="5397" y="21600"/>
                </a:moveTo>
                <a:lnTo>
                  <a:pt x="0" y="10794"/>
                </a:lnTo>
                <a:lnTo>
                  <a:pt x="5397" y="0"/>
                </a:lnTo>
                <a:lnTo>
                  <a:pt x="16203" y="0"/>
                </a:lnTo>
                <a:lnTo>
                  <a:pt x="21600" y="10794"/>
                </a:lnTo>
                <a:lnTo>
                  <a:pt x="16203" y="21600"/>
                </a:lnTo>
                <a:close/>
              </a:path>
            </a:pathLst>
          </a:custGeom>
          <a:solidFill>
            <a:schemeClr val="accent4"/>
          </a:solidFill>
          <a:ln w="12700">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a:p>
        </p:txBody>
      </p:sp>
      <p:sp>
        <p:nvSpPr>
          <p:cNvPr id="9" name="Figure">
            <a:extLst>
              <a:ext uri="{FF2B5EF4-FFF2-40B4-BE49-F238E27FC236}">
                <a16:creationId xmlns="" xmlns:a16="http://schemas.microsoft.com/office/drawing/2014/main" id="{41032AC8-5947-480E-874E-BE9DB8DCD806}"/>
              </a:ext>
            </a:extLst>
          </p:cNvPr>
          <p:cNvSpPr/>
          <p:nvPr/>
        </p:nvSpPr>
        <p:spPr>
          <a:xfrm>
            <a:off x="4393341" y="3007430"/>
            <a:ext cx="1024090" cy="886898"/>
          </a:xfrm>
          <a:custGeom>
            <a:avLst/>
            <a:gdLst/>
            <a:ahLst/>
            <a:cxnLst>
              <a:cxn ang="0">
                <a:pos x="wd2" y="hd2"/>
              </a:cxn>
              <a:cxn ang="5400000">
                <a:pos x="wd2" y="hd2"/>
              </a:cxn>
              <a:cxn ang="10800000">
                <a:pos x="wd2" y="hd2"/>
              </a:cxn>
              <a:cxn ang="16200000">
                <a:pos x="wd2" y="hd2"/>
              </a:cxn>
            </a:cxnLst>
            <a:rect l="0" t="0" r="r" b="b"/>
            <a:pathLst>
              <a:path w="21600" h="21600" extrusionOk="0">
                <a:moveTo>
                  <a:pt x="5403" y="21600"/>
                </a:moveTo>
                <a:lnTo>
                  <a:pt x="0" y="10793"/>
                </a:lnTo>
                <a:lnTo>
                  <a:pt x="5403" y="0"/>
                </a:lnTo>
                <a:lnTo>
                  <a:pt x="16197" y="0"/>
                </a:lnTo>
                <a:lnTo>
                  <a:pt x="21600" y="10793"/>
                </a:lnTo>
                <a:lnTo>
                  <a:pt x="16197" y="21600"/>
                </a:lnTo>
                <a:close/>
              </a:path>
            </a:pathLst>
          </a:custGeom>
          <a:solidFill>
            <a:schemeClr val="tx1">
              <a:lumMod val="20000"/>
              <a:lumOff val="80000"/>
            </a:schemeClr>
          </a:solidFill>
          <a:ln w="12700">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a:p>
        </p:txBody>
      </p:sp>
      <p:sp>
        <p:nvSpPr>
          <p:cNvPr id="10" name="Figure">
            <a:extLst>
              <a:ext uri="{FF2B5EF4-FFF2-40B4-BE49-F238E27FC236}">
                <a16:creationId xmlns="" xmlns:a16="http://schemas.microsoft.com/office/drawing/2014/main" id="{F16ACF44-BEF7-40EF-952F-773D31B2099A}"/>
              </a:ext>
            </a:extLst>
          </p:cNvPr>
          <p:cNvSpPr/>
          <p:nvPr/>
        </p:nvSpPr>
        <p:spPr>
          <a:xfrm>
            <a:off x="5303912" y="1052736"/>
            <a:ext cx="1304546" cy="1129716"/>
          </a:xfrm>
          <a:custGeom>
            <a:avLst/>
            <a:gdLst/>
            <a:ahLst/>
            <a:cxnLst>
              <a:cxn ang="0">
                <a:pos x="wd2" y="hd2"/>
              </a:cxn>
              <a:cxn ang="5400000">
                <a:pos x="wd2" y="hd2"/>
              </a:cxn>
              <a:cxn ang="10800000">
                <a:pos x="wd2" y="hd2"/>
              </a:cxn>
              <a:cxn ang="16200000">
                <a:pos x="wd2" y="hd2"/>
              </a:cxn>
            </a:cxnLst>
            <a:rect l="0" t="0" r="r" b="b"/>
            <a:pathLst>
              <a:path w="21600" h="21600" extrusionOk="0">
                <a:moveTo>
                  <a:pt x="5397" y="21600"/>
                </a:moveTo>
                <a:lnTo>
                  <a:pt x="0" y="10794"/>
                </a:lnTo>
                <a:lnTo>
                  <a:pt x="5397" y="0"/>
                </a:lnTo>
                <a:lnTo>
                  <a:pt x="16203" y="0"/>
                </a:lnTo>
                <a:lnTo>
                  <a:pt x="21600" y="10794"/>
                </a:lnTo>
                <a:lnTo>
                  <a:pt x="16203" y="21600"/>
                </a:lnTo>
                <a:close/>
              </a:path>
            </a:pathLst>
          </a:custGeom>
          <a:solidFill>
            <a:schemeClr val="tx2"/>
          </a:solidFill>
          <a:ln w="12700">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a:p>
        </p:txBody>
      </p:sp>
      <p:sp>
        <p:nvSpPr>
          <p:cNvPr id="11" name="Figure">
            <a:extLst>
              <a:ext uri="{FF2B5EF4-FFF2-40B4-BE49-F238E27FC236}">
                <a16:creationId xmlns="" xmlns:a16="http://schemas.microsoft.com/office/drawing/2014/main" id="{70FE7AA6-5ABC-4884-AE80-239E0815698C}"/>
              </a:ext>
            </a:extLst>
          </p:cNvPr>
          <p:cNvSpPr/>
          <p:nvPr/>
        </p:nvSpPr>
        <p:spPr>
          <a:xfrm>
            <a:off x="5443533" y="1174147"/>
            <a:ext cx="1024698" cy="886897"/>
          </a:xfrm>
          <a:custGeom>
            <a:avLst/>
            <a:gdLst/>
            <a:ahLst/>
            <a:cxnLst>
              <a:cxn ang="0">
                <a:pos x="wd2" y="hd2"/>
              </a:cxn>
              <a:cxn ang="5400000">
                <a:pos x="wd2" y="hd2"/>
              </a:cxn>
              <a:cxn ang="10800000">
                <a:pos x="wd2" y="hd2"/>
              </a:cxn>
              <a:cxn ang="16200000">
                <a:pos x="wd2" y="hd2"/>
              </a:cxn>
            </a:cxnLst>
            <a:rect l="0" t="0" r="r" b="b"/>
            <a:pathLst>
              <a:path w="21600" h="21600" extrusionOk="0">
                <a:moveTo>
                  <a:pt x="5400" y="21600"/>
                </a:moveTo>
                <a:lnTo>
                  <a:pt x="0" y="10793"/>
                </a:lnTo>
                <a:lnTo>
                  <a:pt x="5400" y="0"/>
                </a:lnTo>
                <a:lnTo>
                  <a:pt x="16200" y="0"/>
                </a:lnTo>
                <a:lnTo>
                  <a:pt x="21600" y="10793"/>
                </a:lnTo>
                <a:lnTo>
                  <a:pt x="16200" y="21600"/>
                </a:lnTo>
                <a:close/>
              </a:path>
            </a:pathLst>
          </a:custGeom>
          <a:solidFill>
            <a:schemeClr val="tx1">
              <a:lumMod val="20000"/>
              <a:lumOff val="80000"/>
            </a:schemeClr>
          </a:solidFill>
          <a:ln w="12700">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a:p>
        </p:txBody>
      </p:sp>
      <p:sp>
        <p:nvSpPr>
          <p:cNvPr id="12" name="Figure">
            <a:extLst>
              <a:ext uri="{FF2B5EF4-FFF2-40B4-BE49-F238E27FC236}">
                <a16:creationId xmlns="" xmlns:a16="http://schemas.microsoft.com/office/drawing/2014/main" id="{3DF180F9-11FA-4636-85C3-268402D931F4}"/>
              </a:ext>
            </a:extLst>
          </p:cNvPr>
          <p:cNvSpPr/>
          <p:nvPr/>
        </p:nvSpPr>
        <p:spPr>
          <a:xfrm>
            <a:off x="6360176" y="2898161"/>
            <a:ext cx="1305153" cy="1130324"/>
          </a:xfrm>
          <a:custGeom>
            <a:avLst/>
            <a:gdLst/>
            <a:ahLst/>
            <a:cxnLst>
              <a:cxn ang="0">
                <a:pos x="wd2" y="hd2"/>
              </a:cxn>
              <a:cxn ang="5400000">
                <a:pos x="wd2" y="hd2"/>
              </a:cxn>
              <a:cxn ang="10800000">
                <a:pos x="wd2" y="hd2"/>
              </a:cxn>
              <a:cxn ang="16200000">
                <a:pos x="wd2" y="hd2"/>
              </a:cxn>
            </a:cxnLst>
            <a:rect l="0" t="0" r="r" b="b"/>
            <a:pathLst>
              <a:path w="21600" h="21600" extrusionOk="0">
                <a:moveTo>
                  <a:pt x="5395" y="21600"/>
                </a:moveTo>
                <a:lnTo>
                  <a:pt x="0" y="10800"/>
                </a:lnTo>
                <a:lnTo>
                  <a:pt x="5395" y="0"/>
                </a:lnTo>
                <a:lnTo>
                  <a:pt x="16195" y="0"/>
                </a:lnTo>
                <a:lnTo>
                  <a:pt x="21600" y="10800"/>
                </a:lnTo>
                <a:lnTo>
                  <a:pt x="16195" y="21600"/>
                </a:lnTo>
                <a:close/>
              </a:path>
            </a:pathLst>
          </a:custGeom>
          <a:solidFill>
            <a:schemeClr val="accent1"/>
          </a:solidFill>
          <a:ln w="12700">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a:p>
        </p:txBody>
      </p:sp>
      <p:sp>
        <p:nvSpPr>
          <p:cNvPr id="13" name="Figure">
            <a:extLst>
              <a:ext uri="{FF2B5EF4-FFF2-40B4-BE49-F238E27FC236}">
                <a16:creationId xmlns="" xmlns:a16="http://schemas.microsoft.com/office/drawing/2014/main" id="{B2B1B1EB-8DEA-4301-9106-15A3AEF3B137}"/>
              </a:ext>
            </a:extLst>
          </p:cNvPr>
          <p:cNvSpPr/>
          <p:nvPr/>
        </p:nvSpPr>
        <p:spPr>
          <a:xfrm>
            <a:off x="6499796" y="3019571"/>
            <a:ext cx="1024698" cy="887504"/>
          </a:xfrm>
          <a:custGeom>
            <a:avLst/>
            <a:gdLst/>
            <a:ahLst/>
            <a:cxnLst>
              <a:cxn ang="0">
                <a:pos x="wd2" y="hd2"/>
              </a:cxn>
              <a:cxn ang="5400000">
                <a:pos x="wd2" y="hd2"/>
              </a:cxn>
              <a:cxn ang="10800000">
                <a:pos x="wd2" y="hd2"/>
              </a:cxn>
              <a:cxn ang="16200000">
                <a:pos x="wd2" y="hd2"/>
              </a:cxn>
            </a:cxnLst>
            <a:rect l="0" t="0" r="r" b="b"/>
            <a:pathLst>
              <a:path w="21600" h="21600" extrusionOk="0">
                <a:moveTo>
                  <a:pt x="5400" y="21600"/>
                </a:moveTo>
                <a:lnTo>
                  <a:pt x="0" y="10800"/>
                </a:lnTo>
                <a:lnTo>
                  <a:pt x="5400" y="0"/>
                </a:lnTo>
                <a:lnTo>
                  <a:pt x="16200" y="0"/>
                </a:lnTo>
                <a:lnTo>
                  <a:pt x="21600" y="10800"/>
                </a:lnTo>
                <a:lnTo>
                  <a:pt x="16200" y="21600"/>
                </a:lnTo>
                <a:close/>
              </a:path>
            </a:pathLst>
          </a:custGeom>
          <a:solidFill>
            <a:schemeClr val="tx1">
              <a:lumMod val="20000"/>
              <a:lumOff val="80000"/>
            </a:schemeClr>
          </a:solidFill>
          <a:ln w="12700">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a:p>
        </p:txBody>
      </p:sp>
      <p:sp>
        <p:nvSpPr>
          <p:cNvPr id="14" name="Figure">
            <a:extLst>
              <a:ext uri="{FF2B5EF4-FFF2-40B4-BE49-F238E27FC236}">
                <a16:creationId xmlns="" xmlns:a16="http://schemas.microsoft.com/office/drawing/2014/main" id="{F7E9D82D-D6DA-4C0D-9E10-3F312AA5A78D}"/>
              </a:ext>
            </a:extLst>
          </p:cNvPr>
          <p:cNvSpPr/>
          <p:nvPr/>
        </p:nvSpPr>
        <p:spPr>
          <a:xfrm>
            <a:off x="6360176" y="1647643"/>
            <a:ext cx="1305153" cy="1130324"/>
          </a:xfrm>
          <a:custGeom>
            <a:avLst/>
            <a:gdLst/>
            <a:ahLst/>
            <a:cxnLst>
              <a:cxn ang="0">
                <a:pos x="wd2" y="hd2"/>
              </a:cxn>
              <a:cxn ang="5400000">
                <a:pos x="wd2" y="hd2"/>
              </a:cxn>
              <a:cxn ang="10800000">
                <a:pos x="wd2" y="hd2"/>
              </a:cxn>
              <a:cxn ang="16200000">
                <a:pos x="wd2" y="hd2"/>
              </a:cxn>
            </a:cxnLst>
            <a:rect l="0" t="0" r="r" b="b"/>
            <a:pathLst>
              <a:path w="21600" h="21600" extrusionOk="0">
                <a:moveTo>
                  <a:pt x="5395" y="21600"/>
                </a:moveTo>
                <a:lnTo>
                  <a:pt x="0" y="10800"/>
                </a:lnTo>
                <a:lnTo>
                  <a:pt x="5395" y="0"/>
                </a:lnTo>
                <a:lnTo>
                  <a:pt x="16195" y="0"/>
                </a:lnTo>
                <a:lnTo>
                  <a:pt x="21600" y="10800"/>
                </a:lnTo>
                <a:lnTo>
                  <a:pt x="16195" y="21600"/>
                </a:lnTo>
                <a:close/>
              </a:path>
            </a:pathLst>
          </a:custGeom>
          <a:solidFill>
            <a:schemeClr val="accent2"/>
          </a:solidFill>
          <a:ln w="12700">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a:p>
        </p:txBody>
      </p:sp>
      <p:sp>
        <p:nvSpPr>
          <p:cNvPr id="15" name="Figure">
            <a:extLst>
              <a:ext uri="{FF2B5EF4-FFF2-40B4-BE49-F238E27FC236}">
                <a16:creationId xmlns="" xmlns:a16="http://schemas.microsoft.com/office/drawing/2014/main" id="{28B5B92B-07B3-4CBC-9944-88C61413A93D}"/>
              </a:ext>
            </a:extLst>
          </p:cNvPr>
          <p:cNvSpPr/>
          <p:nvPr/>
        </p:nvSpPr>
        <p:spPr>
          <a:xfrm>
            <a:off x="6499796" y="1769053"/>
            <a:ext cx="1024698" cy="887504"/>
          </a:xfrm>
          <a:custGeom>
            <a:avLst/>
            <a:gdLst/>
            <a:ahLst/>
            <a:cxnLst>
              <a:cxn ang="0">
                <a:pos x="wd2" y="hd2"/>
              </a:cxn>
              <a:cxn ang="5400000">
                <a:pos x="wd2" y="hd2"/>
              </a:cxn>
              <a:cxn ang="10800000">
                <a:pos x="wd2" y="hd2"/>
              </a:cxn>
              <a:cxn ang="16200000">
                <a:pos x="wd2" y="hd2"/>
              </a:cxn>
            </a:cxnLst>
            <a:rect l="0" t="0" r="r" b="b"/>
            <a:pathLst>
              <a:path w="21600" h="21600" extrusionOk="0">
                <a:moveTo>
                  <a:pt x="5400" y="21600"/>
                </a:moveTo>
                <a:lnTo>
                  <a:pt x="0" y="10800"/>
                </a:lnTo>
                <a:lnTo>
                  <a:pt x="5400" y="0"/>
                </a:lnTo>
                <a:lnTo>
                  <a:pt x="16200" y="0"/>
                </a:lnTo>
                <a:lnTo>
                  <a:pt x="21600" y="10800"/>
                </a:lnTo>
                <a:lnTo>
                  <a:pt x="16200" y="21600"/>
                </a:lnTo>
                <a:close/>
              </a:path>
            </a:pathLst>
          </a:custGeom>
          <a:solidFill>
            <a:schemeClr val="tx1">
              <a:lumMod val="20000"/>
              <a:lumOff val="80000"/>
            </a:schemeClr>
          </a:solidFill>
          <a:ln w="12700">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a:p>
        </p:txBody>
      </p:sp>
      <p:sp>
        <p:nvSpPr>
          <p:cNvPr id="16" name="Figure">
            <a:extLst>
              <a:ext uri="{FF2B5EF4-FFF2-40B4-BE49-F238E27FC236}">
                <a16:creationId xmlns="" xmlns:a16="http://schemas.microsoft.com/office/drawing/2014/main" id="{3FFAF164-FAEB-420C-9D47-AAD35CA1F5BF}"/>
              </a:ext>
            </a:extLst>
          </p:cNvPr>
          <p:cNvSpPr/>
          <p:nvPr/>
        </p:nvSpPr>
        <p:spPr>
          <a:xfrm>
            <a:off x="4253720" y="1659784"/>
            <a:ext cx="1305153" cy="1130324"/>
          </a:xfrm>
          <a:custGeom>
            <a:avLst/>
            <a:gdLst/>
            <a:ahLst/>
            <a:cxnLst>
              <a:cxn ang="0">
                <a:pos x="wd2" y="hd2"/>
              </a:cxn>
              <a:cxn ang="5400000">
                <a:pos x="wd2" y="hd2"/>
              </a:cxn>
              <a:cxn ang="10800000">
                <a:pos x="wd2" y="hd2"/>
              </a:cxn>
              <a:cxn ang="16200000">
                <a:pos x="wd2" y="hd2"/>
              </a:cxn>
            </a:cxnLst>
            <a:rect l="0" t="0" r="r" b="b"/>
            <a:pathLst>
              <a:path w="21600" h="21600" extrusionOk="0">
                <a:moveTo>
                  <a:pt x="5395" y="21600"/>
                </a:moveTo>
                <a:lnTo>
                  <a:pt x="0" y="10800"/>
                </a:lnTo>
                <a:lnTo>
                  <a:pt x="5395" y="0"/>
                </a:lnTo>
                <a:lnTo>
                  <a:pt x="16195" y="0"/>
                </a:lnTo>
                <a:lnTo>
                  <a:pt x="21600" y="10800"/>
                </a:lnTo>
                <a:lnTo>
                  <a:pt x="16195" y="21600"/>
                </a:lnTo>
                <a:close/>
              </a:path>
            </a:pathLst>
          </a:custGeom>
          <a:solidFill>
            <a:schemeClr val="accent5"/>
          </a:solidFill>
          <a:ln w="12700">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a:p>
        </p:txBody>
      </p:sp>
      <p:sp>
        <p:nvSpPr>
          <p:cNvPr id="17" name="Figure">
            <a:extLst>
              <a:ext uri="{FF2B5EF4-FFF2-40B4-BE49-F238E27FC236}">
                <a16:creationId xmlns="" xmlns:a16="http://schemas.microsoft.com/office/drawing/2014/main" id="{BC5D193A-2AE4-4AE7-8EB6-77E3E76874CD}"/>
              </a:ext>
            </a:extLst>
          </p:cNvPr>
          <p:cNvSpPr/>
          <p:nvPr/>
        </p:nvSpPr>
        <p:spPr>
          <a:xfrm>
            <a:off x="4393340" y="1781194"/>
            <a:ext cx="1024698" cy="887504"/>
          </a:xfrm>
          <a:custGeom>
            <a:avLst/>
            <a:gdLst/>
            <a:ahLst/>
            <a:cxnLst>
              <a:cxn ang="0">
                <a:pos x="wd2" y="hd2"/>
              </a:cxn>
              <a:cxn ang="5400000">
                <a:pos x="wd2" y="hd2"/>
              </a:cxn>
              <a:cxn ang="10800000">
                <a:pos x="wd2" y="hd2"/>
              </a:cxn>
              <a:cxn ang="16200000">
                <a:pos x="wd2" y="hd2"/>
              </a:cxn>
            </a:cxnLst>
            <a:rect l="0" t="0" r="r" b="b"/>
            <a:pathLst>
              <a:path w="21600" h="21600" extrusionOk="0">
                <a:moveTo>
                  <a:pt x="5400" y="21600"/>
                </a:moveTo>
                <a:lnTo>
                  <a:pt x="0" y="10800"/>
                </a:lnTo>
                <a:lnTo>
                  <a:pt x="5400" y="0"/>
                </a:lnTo>
                <a:lnTo>
                  <a:pt x="16200" y="0"/>
                </a:lnTo>
                <a:lnTo>
                  <a:pt x="21600" y="10800"/>
                </a:lnTo>
                <a:lnTo>
                  <a:pt x="16200" y="21600"/>
                </a:lnTo>
                <a:close/>
              </a:path>
            </a:pathLst>
          </a:custGeom>
          <a:solidFill>
            <a:schemeClr val="tx1">
              <a:lumMod val="20000"/>
              <a:lumOff val="80000"/>
            </a:schemeClr>
          </a:solidFill>
          <a:ln w="12700">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a:p>
        </p:txBody>
      </p:sp>
      <p:sp>
        <p:nvSpPr>
          <p:cNvPr id="18" name="Figure">
            <a:extLst>
              <a:ext uri="{FF2B5EF4-FFF2-40B4-BE49-F238E27FC236}">
                <a16:creationId xmlns="" xmlns:a16="http://schemas.microsoft.com/office/drawing/2014/main" id="{87150632-D56A-4E0A-A628-904F81C80A15}"/>
              </a:ext>
            </a:extLst>
          </p:cNvPr>
          <p:cNvSpPr/>
          <p:nvPr/>
        </p:nvSpPr>
        <p:spPr>
          <a:xfrm>
            <a:off x="5303912" y="3474857"/>
            <a:ext cx="1304546" cy="1130324"/>
          </a:xfrm>
          <a:custGeom>
            <a:avLst/>
            <a:gdLst/>
            <a:ahLst/>
            <a:cxnLst>
              <a:cxn ang="0">
                <a:pos x="wd2" y="hd2"/>
              </a:cxn>
              <a:cxn ang="5400000">
                <a:pos x="wd2" y="hd2"/>
              </a:cxn>
              <a:cxn ang="10800000">
                <a:pos x="wd2" y="hd2"/>
              </a:cxn>
              <a:cxn ang="16200000">
                <a:pos x="wd2" y="hd2"/>
              </a:cxn>
            </a:cxnLst>
            <a:rect l="0" t="0" r="r" b="b"/>
            <a:pathLst>
              <a:path w="21600" h="21600" extrusionOk="0">
                <a:moveTo>
                  <a:pt x="5397" y="21600"/>
                </a:moveTo>
                <a:lnTo>
                  <a:pt x="0" y="10800"/>
                </a:lnTo>
                <a:lnTo>
                  <a:pt x="5397" y="0"/>
                </a:lnTo>
                <a:lnTo>
                  <a:pt x="16203" y="0"/>
                </a:lnTo>
                <a:lnTo>
                  <a:pt x="21600" y="10800"/>
                </a:lnTo>
                <a:lnTo>
                  <a:pt x="16203" y="21600"/>
                </a:lnTo>
                <a:close/>
              </a:path>
            </a:pathLst>
          </a:custGeom>
          <a:solidFill>
            <a:schemeClr val="accent3"/>
          </a:solidFill>
          <a:ln w="12700">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a:p>
        </p:txBody>
      </p:sp>
      <p:sp>
        <p:nvSpPr>
          <p:cNvPr id="19" name="Figure">
            <a:extLst>
              <a:ext uri="{FF2B5EF4-FFF2-40B4-BE49-F238E27FC236}">
                <a16:creationId xmlns="" xmlns:a16="http://schemas.microsoft.com/office/drawing/2014/main" id="{6A808AFB-22A6-4D29-B4A4-24B0463FC69A}"/>
              </a:ext>
            </a:extLst>
          </p:cNvPr>
          <p:cNvSpPr/>
          <p:nvPr/>
        </p:nvSpPr>
        <p:spPr>
          <a:xfrm>
            <a:off x="5443533" y="3596267"/>
            <a:ext cx="1024698" cy="887504"/>
          </a:xfrm>
          <a:custGeom>
            <a:avLst/>
            <a:gdLst/>
            <a:ahLst/>
            <a:cxnLst>
              <a:cxn ang="0">
                <a:pos x="wd2" y="hd2"/>
              </a:cxn>
              <a:cxn ang="5400000">
                <a:pos x="wd2" y="hd2"/>
              </a:cxn>
              <a:cxn ang="10800000">
                <a:pos x="wd2" y="hd2"/>
              </a:cxn>
              <a:cxn ang="16200000">
                <a:pos x="wd2" y="hd2"/>
              </a:cxn>
            </a:cxnLst>
            <a:rect l="0" t="0" r="r" b="b"/>
            <a:pathLst>
              <a:path w="21600" h="21600" extrusionOk="0">
                <a:moveTo>
                  <a:pt x="5400" y="21600"/>
                </a:moveTo>
                <a:lnTo>
                  <a:pt x="0" y="10800"/>
                </a:lnTo>
                <a:lnTo>
                  <a:pt x="5400" y="0"/>
                </a:lnTo>
                <a:lnTo>
                  <a:pt x="16200" y="0"/>
                </a:lnTo>
                <a:lnTo>
                  <a:pt x="21600" y="10800"/>
                </a:lnTo>
                <a:lnTo>
                  <a:pt x="16200" y="21600"/>
                </a:lnTo>
                <a:close/>
              </a:path>
            </a:pathLst>
          </a:custGeom>
          <a:solidFill>
            <a:schemeClr val="tx1">
              <a:lumMod val="20000"/>
              <a:lumOff val="80000"/>
            </a:schemeClr>
          </a:solidFill>
          <a:ln w="12700">
            <a:miter lim="400000"/>
          </a:ln>
        </p:spPr>
        <p:txBody>
          <a:bodyPr lIns="28575" tIns="28575" rIns="28575" bIns="28575" anchor="ctr"/>
          <a:lstStyle/>
          <a:p>
            <a:pPr>
              <a:defRPr sz="3000">
                <a:solidFill>
                  <a:srgbClr val="FFFFFF"/>
                </a:solidFill>
                <a:effectLst>
                  <a:outerShdw blurRad="38100" dist="12700" dir="5400000" rotWithShape="0">
                    <a:srgbClr val="000000">
                      <a:alpha val="50000"/>
                    </a:srgbClr>
                  </a:outerShdw>
                </a:effectLst>
              </a:defRPr>
            </a:pPr>
            <a:endParaRPr sz="2250"/>
          </a:p>
        </p:txBody>
      </p:sp>
      <p:pic>
        <p:nvPicPr>
          <p:cNvPr id="38" name="Graphic 51" descr="Puzzle">
            <a:extLst>
              <a:ext uri="{FF2B5EF4-FFF2-40B4-BE49-F238E27FC236}">
                <a16:creationId xmlns="" xmlns:a16="http://schemas.microsoft.com/office/drawing/2014/main" id="{AD0D38DE-189B-4950-9019-E85F59D1F54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8159407" y="2325617"/>
            <a:ext cx="384048" cy="384048"/>
          </a:xfrm>
          <a:prstGeom prst="rect">
            <a:avLst/>
          </a:prstGeom>
        </p:spPr>
      </p:pic>
      <p:pic>
        <p:nvPicPr>
          <p:cNvPr id="39" name="Graphic 52" descr="Magnifying glass">
            <a:extLst>
              <a:ext uri="{FF2B5EF4-FFF2-40B4-BE49-F238E27FC236}">
                <a16:creationId xmlns="" xmlns:a16="http://schemas.microsoft.com/office/drawing/2014/main" id="{C85A736F-50F3-4B7D-9024-40F1A1208D2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3375593" y="3731843"/>
            <a:ext cx="384048" cy="384048"/>
          </a:xfrm>
          <a:prstGeom prst="rect">
            <a:avLst/>
          </a:prstGeom>
        </p:spPr>
      </p:pic>
      <p:pic>
        <p:nvPicPr>
          <p:cNvPr id="40" name="Graphic 53" descr="Fire">
            <a:extLst>
              <a:ext uri="{FF2B5EF4-FFF2-40B4-BE49-F238E27FC236}">
                <a16:creationId xmlns="" xmlns:a16="http://schemas.microsoft.com/office/drawing/2014/main" id="{CB478AB6-BDFB-4248-BAF3-DBF2503ABA2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8159407" y="3727176"/>
            <a:ext cx="384048" cy="384048"/>
          </a:xfrm>
          <a:prstGeom prst="rect">
            <a:avLst/>
          </a:prstGeom>
        </p:spPr>
      </p:pic>
      <p:pic>
        <p:nvPicPr>
          <p:cNvPr id="41" name="Graphic 54" descr="Rocket">
            <a:extLst>
              <a:ext uri="{FF2B5EF4-FFF2-40B4-BE49-F238E27FC236}">
                <a16:creationId xmlns="" xmlns:a16="http://schemas.microsoft.com/office/drawing/2014/main" id="{ABCBF44D-2B2A-4D70-96C6-7E86A99FCC0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8159407" y="959560"/>
            <a:ext cx="384048" cy="384048"/>
          </a:xfrm>
          <a:prstGeom prst="rect">
            <a:avLst/>
          </a:prstGeom>
        </p:spPr>
      </p:pic>
      <p:pic>
        <p:nvPicPr>
          <p:cNvPr id="42" name="Graphic 55" descr="Lightbulb">
            <a:extLst>
              <a:ext uri="{FF2B5EF4-FFF2-40B4-BE49-F238E27FC236}">
                <a16:creationId xmlns="" xmlns:a16="http://schemas.microsoft.com/office/drawing/2014/main" id="{3451B458-0FDB-4459-85C3-B598789CF06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3375593" y="937615"/>
            <a:ext cx="384048" cy="384048"/>
          </a:xfrm>
          <a:prstGeom prst="rect">
            <a:avLst/>
          </a:prstGeom>
        </p:spPr>
      </p:pic>
      <p:pic>
        <p:nvPicPr>
          <p:cNvPr id="43" name="Graphic 56" descr="Bar chart">
            <a:extLst>
              <a:ext uri="{FF2B5EF4-FFF2-40B4-BE49-F238E27FC236}">
                <a16:creationId xmlns="" xmlns:a16="http://schemas.microsoft.com/office/drawing/2014/main" id="{5C73C252-D924-4419-AEE8-6E926E8589F0}"/>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3375593" y="2316944"/>
            <a:ext cx="384048" cy="384048"/>
          </a:xfrm>
          <a:prstGeom prst="rect">
            <a:avLst/>
          </a:prstGeom>
        </p:spPr>
      </p:pic>
      <p:sp>
        <p:nvSpPr>
          <p:cNvPr id="44" name="TextBox 57">
            <a:extLst>
              <a:ext uri="{FF2B5EF4-FFF2-40B4-BE49-F238E27FC236}">
                <a16:creationId xmlns="" xmlns:a16="http://schemas.microsoft.com/office/drawing/2014/main" id="{F825CC75-3BAB-4E85-AC42-0290251928F4}"/>
              </a:ext>
            </a:extLst>
          </p:cNvPr>
          <p:cNvSpPr txBox="1"/>
          <p:nvPr/>
        </p:nvSpPr>
        <p:spPr>
          <a:xfrm>
            <a:off x="5751776" y="1098358"/>
            <a:ext cx="415498" cy="646331"/>
          </a:xfrm>
          <a:prstGeom prst="rect">
            <a:avLst/>
          </a:prstGeom>
          <a:noFill/>
        </p:spPr>
        <p:txBody>
          <a:bodyPr wrap="none" rtlCol="0" anchor="ctr">
            <a:spAutoFit/>
          </a:bodyPr>
          <a:lstStyle/>
          <a:p>
            <a:pPr algn="ctr"/>
            <a:r>
              <a:rPr lang="en-US" sz="3600" b="1" dirty="0">
                <a:solidFill>
                  <a:schemeClr val="tx2"/>
                </a:solidFill>
              </a:rPr>
              <a:t>1</a:t>
            </a:r>
          </a:p>
        </p:txBody>
      </p:sp>
      <p:sp>
        <p:nvSpPr>
          <p:cNvPr id="45" name="TextBox 58">
            <a:extLst>
              <a:ext uri="{FF2B5EF4-FFF2-40B4-BE49-F238E27FC236}">
                <a16:creationId xmlns="" xmlns:a16="http://schemas.microsoft.com/office/drawing/2014/main" id="{29FD4AA4-CD26-4B7F-B6BF-0A3E68CFE2A9}"/>
              </a:ext>
            </a:extLst>
          </p:cNvPr>
          <p:cNvSpPr txBox="1"/>
          <p:nvPr/>
        </p:nvSpPr>
        <p:spPr>
          <a:xfrm>
            <a:off x="6809404" y="1665511"/>
            <a:ext cx="415498" cy="646331"/>
          </a:xfrm>
          <a:prstGeom prst="rect">
            <a:avLst/>
          </a:prstGeom>
          <a:noFill/>
        </p:spPr>
        <p:txBody>
          <a:bodyPr wrap="none" rtlCol="0" anchor="ctr">
            <a:spAutoFit/>
          </a:bodyPr>
          <a:lstStyle/>
          <a:p>
            <a:pPr algn="ctr"/>
            <a:r>
              <a:rPr lang="en-US" sz="3600" b="1" dirty="0">
                <a:solidFill>
                  <a:schemeClr val="accent2"/>
                </a:solidFill>
              </a:rPr>
              <a:t>2</a:t>
            </a:r>
          </a:p>
        </p:txBody>
      </p:sp>
      <p:sp>
        <p:nvSpPr>
          <p:cNvPr id="46" name="TextBox 59">
            <a:extLst>
              <a:ext uri="{FF2B5EF4-FFF2-40B4-BE49-F238E27FC236}">
                <a16:creationId xmlns="" xmlns:a16="http://schemas.microsoft.com/office/drawing/2014/main" id="{D9BFCB2A-D556-44E0-A67A-97A98C589A1C}"/>
              </a:ext>
            </a:extLst>
          </p:cNvPr>
          <p:cNvSpPr txBox="1"/>
          <p:nvPr/>
        </p:nvSpPr>
        <p:spPr>
          <a:xfrm>
            <a:off x="6799301" y="2928298"/>
            <a:ext cx="415498" cy="646331"/>
          </a:xfrm>
          <a:prstGeom prst="rect">
            <a:avLst/>
          </a:prstGeom>
          <a:noFill/>
        </p:spPr>
        <p:txBody>
          <a:bodyPr wrap="none" rtlCol="0" anchor="ctr">
            <a:spAutoFit/>
          </a:bodyPr>
          <a:lstStyle/>
          <a:p>
            <a:pPr algn="ctr"/>
            <a:r>
              <a:rPr lang="en-US" sz="3600" b="1" dirty="0">
                <a:solidFill>
                  <a:schemeClr val="accent1"/>
                </a:solidFill>
              </a:rPr>
              <a:t>3</a:t>
            </a:r>
          </a:p>
        </p:txBody>
      </p:sp>
      <p:sp>
        <p:nvSpPr>
          <p:cNvPr id="47" name="TextBox 60">
            <a:extLst>
              <a:ext uri="{FF2B5EF4-FFF2-40B4-BE49-F238E27FC236}">
                <a16:creationId xmlns="" xmlns:a16="http://schemas.microsoft.com/office/drawing/2014/main" id="{E440F8BB-3663-4D88-A26D-87611EF45D9D}"/>
              </a:ext>
            </a:extLst>
          </p:cNvPr>
          <p:cNvSpPr txBox="1"/>
          <p:nvPr/>
        </p:nvSpPr>
        <p:spPr>
          <a:xfrm>
            <a:off x="5751776" y="3510847"/>
            <a:ext cx="415498" cy="646331"/>
          </a:xfrm>
          <a:prstGeom prst="rect">
            <a:avLst/>
          </a:prstGeom>
          <a:noFill/>
        </p:spPr>
        <p:txBody>
          <a:bodyPr wrap="none" rtlCol="0" anchor="ctr">
            <a:spAutoFit/>
          </a:bodyPr>
          <a:lstStyle/>
          <a:p>
            <a:pPr algn="ctr"/>
            <a:r>
              <a:rPr lang="en-US" sz="3600" b="1" dirty="0">
                <a:solidFill>
                  <a:schemeClr val="accent3"/>
                </a:solidFill>
              </a:rPr>
              <a:t>4</a:t>
            </a:r>
          </a:p>
        </p:txBody>
      </p:sp>
      <p:sp>
        <p:nvSpPr>
          <p:cNvPr id="48" name="TextBox 61">
            <a:extLst>
              <a:ext uri="{FF2B5EF4-FFF2-40B4-BE49-F238E27FC236}">
                <a16:creationId xmlns="" xmlns:a16="http://schemas.microsoft.com/office/drawing/2014/main" id="{8DC96659-8509-48BB-8BB8-646D0C2ECC92}"/>
              </a:ext>
            </a:extLst>
          </p:cNvPr>
          <p:cNvSpPr txBox="1"/>
          <p:nvPr/>
        </p:nvSpPr>
        <p:spPr>
          <a:xfrm>
            <a:off x="4687470" y="1665511"/>
            <a:ext cx="415498" cy="646331"/>
          </a:xfrm>
          <a:prstGeom prst="rect">
            <a:avLst/>
          </a:prstGeom>
          <a:noFill/>
        </p:spPr>
        <p:txBody>
          <a:bodyPr wrap="none" rtlCol="0" anchor="ctr">
            <a:spAutoFit/>
          </a:bodyPr>
          <a:lstStyle/>
          <a:p>
            <a:pPr algn="ctr"/>
            <a:r>
              <a:rPr lang="en-US" sz="3600" b="1" dirty="0">
                <a:solidFill>
                  <a:schemeClr val="accent5"/>
                </a:solidFill>
              </a:rPr>
              <a:t>6</a:t>
            </a:r>
          </a:p>
        </p:txBody>
      </p:sp>
      <p:pic>
        <p:nvPicPr>
          <p:cNvPr id="49" name="Graphic 63" descr="Puzzle">
            <a:extLst>
              <a:ext uri="{FF2B5EF4-FFF2-40B4-BE49-F238E27FC236}">
                <a16:creationId xmlns="" xmlns:a16="http://schemas.microsoft.com/office/drawing/2014/main" id="{F18DC71E-69E3-430F-8639-900033364F28}"/>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6810945" y="2199734"/>
            <a:ext cx="433024" cy="433024"/>
          </a:xfrm>
          <a:prstGeom prst="rect">
            <a:avLst/>
          </a:prstGeom>
        </p:spPr>
      </p:pic>
      <p:pic>
        <p:nvPicPr>
          <p:cNvPr id="50" name="Graphic 64" descr="Magnifying glass">
            <a:extLst>
              <a:ext uri="{FF2B5EF4-FFF2-40B4-BE49-F238E27FC236}">
                <a16:creationId xmlns="" xmlns:a16="http://schemas.microsoft.com/office/drawing/2014/main" id="{8892199C-E2EA-4B8F-BA00-441AFA928738}"/>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tretch>
            <a:fillRect/>
          </a:stretch>
        </p:blipFill>
        <p:spPr>
          <a:xfrm>
            <a:off x="5743013" y="4057511"/>
            <a:ext cx="433024" cy="433024"/>
          </a:xfrm>
          <a:prstGeom prst="rect">
            <a:avLst/>
          </a:prstGeom>
        </p:spPr>
      </p:pic>
      <p:pic>
        <p:nvPicPr>
          <p:cNvPr id="51" name="Graphic 65" descr="Fire">
            <a:extLst>
              <a:ext uri="{FF2B5EF4-FFF2-40B4-BE49-F238E27FC236}">
                <a16:creationId xmlns="" xmlns:a16="http://schemas.microsoft.com/office/drawing/2014/main" id="{D733F6AD-850D-45CE-9C95-EF202A7CFD03}"/>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tretch>
            <a:fillRect/>
          </a:stretch>
        </p:blipFill>
        <p:spPr>
          <a:xfrm>
            <a:off x="6806236" y="3456952"/>
            <a:ext cx="433024" cy="433024"/>
          </a:xfrm>
          <a:prstGeom prst="rect">
            <a:avLst/>
          </a:prstGeom>
        </p:spPr>
      </p:pic>
      <p:pic>
        <p:nvPicPr>
          <p:cNvPr id="52" name="Graphic 66" descr="Rocket">
            <a:extLst>
              <a:ext uri="{FF2B5EF4-FFF2-40B4-BE49-F238E27FC236}">
                <a16:creationId xmlns="" xmlns:a16="http://schemas.microsoft.com/office/drawing/2014/main" id="{89951B6A-6F04-4B1A-953B-ADBA916B5A50}"/>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tretch>
            <a:fillRect/>
          </a:stretch>
        </p:blipFill>
        <p:spPr>
          <a:xfrm>
            <a:off x="5743013" y="1626377"/>
            <a:ext cx="433024" cy="433024"/>
          </a:xfrm>
          <a:prstGeom prst="rect">
            <a:avLst/>
          </a:prstGeom>
        </p:spPr>
      </p:pic>
      <p:pic>
        <p:nvPicPr>
          <p:cNvPr id="53" name="Graphic 67" descr="Lightbulb">
            <a:extLst>
              <a:ext uri="{FF2B5EF4-FFF2-40B4-BE49-F238E27FC236}">
                <a16:creationId xmlns="" xmlns:a16="http://schemas.microsoft.com/office/drawing/2014/main" id="{5BE25B9B-8F66-4030-971F-576C475FDE94}"/>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xmlns="" r:embed="rId23"/>
              </a:ext>
            </a:extLst>
          </a:blip>
          <a:stretch>
            <a:fillRect/>
          </a:stretch>
        </p:blipFill>
        <p:spPr>
          <a:xfrm>
            <a:off x="4684793" y="2203668"/>
            <a:ext cx="434702" cy="434702"/>
          </a:xfrm>
          <a:prstGeom prst="rect">
            <a:avLst/>
          </a:prstGeom>
        </p:spPr>
      </p:pic>
      <p:pic>
        <p:nvPicPr>
          <p:cNvPr id="54" name="Graphic 68" descr="Bar chart">
            <a:extLst>
              <a:ext uri="{FF2B5EF4-FFF2-40B4-BE49-F238E27FC236}">
                <a16:creationId xmlns="" xmlns:a16="http://schemas.microsoft.com/office/drawing/2014/main" id="{0C9E0A29-7A5A-4472-A956-BCA1E933D48E}"/>
              </a:ext>
            </a:extLst>
          </p:cNvPr>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asvg="http://schemas.microsoft.com/office/drawing/2016/SVG/main" xmlns="" r:embed="rId25"/>
              </a:ext>
            </a:extLst>
          </a:blip>
          <a:stretch>
            <a:fillRect/>
          </a:stretch>
        </p:blipFill>
        <p:spPr>
          <a:xfrm>
            <a:off x="4691485" y="3439942"/>
            <a:ext cx="434702" cy="434702"/>
          </a:xfrm>
          <a:prstGeom prst="rect">
            <a:avLst/>
          </a:prstGeom>
        </p:spPr>
      </p:pic>
      <p:sp>
        <p:nvSpPr>
          <p:cNvPr id="55" name="TextBox 69">
            <a:extLst>
              <a:ext uri="{FF2B5EF4-FFF2-40B4-BE49-F238E27FC236}">
                <a16:creationId xmlns="" xmlns:a16="http://schemas.microsoft.com/office/drawing/2014/main" id="{B853599F-3B14-4155-9A4D-AAACF6DA457A}"/>
              </a:ext>
            </a:extLst>
          </p:cNvPr>
          <p:cNvSpPr txBox="1"/>
          <p:nvPr/>
        </p:nvSpPr>
        <p:spPr>
          <a:xfrm>
            <a:off x="4687470" y="2928298"/>
            <a:ext cx="415498" cy="646331"/>
          </a:xfrm>
          <a:prstGeom prst="rect">
            <a:avLst/>
          </a:prstGeom>
          <a:noFill/>
        </p:spPr>
        <p:txBody>
          <a:bodyPr wrap="none" rtlCol="0" anchor="ctr">
            <a:spAutoFit/>
          </a:bodyPr>
          <a:lstStyle/>
          <a:p>
            <a:pPr algn="ctr"/>
            <a:r>
              <a:rPr lang="en-US" sz="3600" b="1" dirty="0">
                <a:solidFill>
                  <a:schemeClr val="accent4"/>
                </a:solidFill>
              </a:rPr>
              <a:t>5</a:t>
            </a:r>
          </a:p>
        </p:txBody>
      </p:sp>
      <p:pic>
        <p:nvPicPr>
          <p:cNvPr id="56" name="Picture 2" descr="https://www.conversordeletras.com/generate/Channel/46/2e3192/none/RECOMENDACIONES/a655d4ed0df9aa30a282085fca40f8bf.png"/>
          <p:cNvPicPr>
            <a:picLocks noChangeAspect="1" noChangeArrowheads="1"/>
          </p:cNvPicPr>
          <p:nvPr/>
        </p:nvPicPr>
        <p:blipFill rotWithShape="1">
          <a:blip r:embed="rId26">
            <a:extLst>
              <a:ext uri="{28A0092B-C50C-407E-A947-70E740481C1C}">
                <a14:useLocalDpi xmlns:a14="http://schemas.microsoft.com/office/drawing/2010/main" val="0"/>
              </a:ext>
            </a:extLst>
          </a:blip>
          <a:srcRect b="26120"/>
          <a:stretch/>
        </p:blipFill>
        <p:spPr bwMode="auto">
          <a:xfrm>
            <a:off x="23472" y="27100"/>
            <a:ext cx="6336704" cy="592925"/>
          </a:xfrm>
          <a:prstGeom prst="rect">
            <a:avLst/>
          </a:prstGeom>
          <a:noFill/>
          <a:extLst>
            <a:ext uri="{909E8E84-426E-40DD-AFC4-6F175D3DCCD1}">
              <a14:hiddenFill xmlns:a14="http://schemas.microsoft.com/office/drawing/2010/main">
                <a:solidFill>
                  <a:srgbClr val="FFFFFF"/>
                </a:solidFill>
              </a14:hiddenFill>
            </a:ext>
          </a:extLst>
        </p:spPr>
      </p:pic>
      <p:sp>
        <p:nvSpPr>
          <p:cNvPr id="57" name="CuadroTexto 56"/>
          <p:cNvSpPr txBox="1"/>
          <p:nvPr/>
        </p:nvSpPr>
        <p:spPr>
          <a:xfrm>
            <a:off x="8759016" y="568724"/>
            <a:ext cx="3300868" cy="1200329"/>
          </a:xfrm>
          <a:prstGeom prst="rect">
            <a:avLst/>
          </a:prstGeom>
          <a:noFill/>
        </p:spPr>
        <p:txBody>
          <a:bodyPr wrap="square" rtlCol="0">
            <a:spAutoFit/>
          </a:bodyPr>
          <a:lstStyle/>
          <a:p>
            <a:pPr algn="just"/>
            <a:r>
              <a:rPr lang="es-ES" dirty="0"/>
              <a:t>Trabajar en la base de datos a través del organismo de control CONEFA.</a:t>
            </a:r>
            <a:endParaRPr lang="es-EC" dirty="0"/>
          </a:p>
          <a:p>
            <a:endParaRPr lang="es-ES" dirty="0"/>
          </a:p>
        </p:txBody>
      </p:sp>
      <p:sp>
        <p:nvSpPr>
          <p:cNvPr id="58" name="CuadroTexto 57"/>
          <p:cNvSpPr txBox="1"/>
          <p:nvPr/>
        </p:nvSpPr>
        <p:spPr>
          <a:xfrm>
            <a:off x="5376200" y="4737448"/>
            <a:ext cx="1872208" cy="1477328"/>
          </a:xfrm>
          <a:prstGeom prst="rect">
            <a:avLst/>
          </a:prstGeom>
          <a:noFill/>
        </p:spPr>
        <p:txBody>
          <a:bodyPr wrap="square" rtlCol="0">
            <a:spAutoFit/>
          </a:bodyPr>
          <a:lstStyle/>
          <a:p>
            <a:r>
              <a:rPr lang="es-ES" dirty="0">
                <a:solidFill>
                  <a:srgbClr val="FF0000"/>
                </a:solidFill>
              </a:rPr>
              <a:t>Crear una base de datos para la creación de una página web</a:t>
            </a:r>
          </a:p>
          <a:p>
            <a:endParaRPr lang="es-ES" dirty="0">
              <a:solidFill>
                <a:srgbClr val="FF0000"/>
              </a:solidFill>
            </a:endParaRPr>
          </a:p>
        </p:txBody>
      </p:sp>
      <p:sp>
        <p:nvSpPr>
          <p:cNvPr id="59" name="CuadroTexto 58"/>
          <p:cNvSpPr txBox="1"/>
          <p:nvPr/>
        </p:nvSpPr>
        <p:spPr>
          <a:xfrm>
            <a:off x="9158300" y="3462155"/>
            <a:ext cx="1872208" cy="1200329"/>
          </a:xfrm>
          <a:prstGeom prst="rect">
            <a:avLst/>
          </a:prstGeom>
          <a:noFill/>
        </p:spPr>
        <p:txBody>
          <a:bodyPr wrap="square" rtlCol="0">
            <a:spAutoFit/>
          </a:bodyPr>
          <a:lstStyle/>
          <a:p>
            <a:r>
              <a:rPr lang="es-ES" dirty="0"/>
              <a:t>Capacitaciones en gestión financiera y administrativa</a:t>
            </a:r>
          </a:p>
          <a:p>
            <a:endParaRPr lang="es-ES" dirty="0"/>
          </a:p>
        </p:txBody>
      </p:sp>
      <p:sp>
        <p:nvSpPr>
          <p:cNvPr id="60" name="CuadroTexto 59"/>
          <p:cNvSpPr txBox="1"/>
          <p:nvPr/>
        </p:nvSpPr>
        <p:spPr>
          <a:xfrm>
            <a:off x="9055972" y="2015068"/>
            <a:ext cx="1872208" cy="1200329"/>
          </a:xfrm>
          <a:prstGeom prst="rect">
            <a:avLst/>
          </a:prstGeom>
          <a:noFill/>
        </p:spPr>
        <p:txBody>
          <a:bodyPr wrap="square" rtlCol="0">
            <a:spAutoFit/>
          </a:bodyPr>
          <a:lstStyle/>
          <a:p>
            <a:r>
              <a:rPr lang="es-ES" dirty="0"/>
              <a:t>Buenas prácticas de manufactura pecuaria </a:t>
            </a:r>
          </a:p>
          <a:p>
            <a:endParaRPr lang="es-ES" dirty="0"/>
          </a:p>
        </p:txBody>
      </p:sp>
      <p:sp>
        <p:nvSpPr>
          <p:cNvPr id="63" name="CuadroTexto 62"/>
          <p:cNvSpPr txBox="1"/>
          <p:nvPr/>
        </p:nvSpPr>
        <p:spPr>
          <a:xfrm>
            <a:off x="1145002" y="3477120"/>
            <a:ext cx="1872208" cy="1477328"/>
          </a:xfrm>
          <a:prstGeom prst="rect">
            <a:avLst/>
          </a:prstGeom>
          <a:noFill/>
        </p:spPr>
        <p:txBody>
          <a:bodyPr wrap="square" rtlCol="0">
            <a:spAutoFit/>
          </a:bodyPr>
          <a:lstStyle/>
          <a:p>
            <a:r>
              <a:rPr lang="es-ES" dirty="0"/>
              <a:t>Modelo empresa Pasteurizadoras El Ordeño</a:t>
            </a:r>
          </a:p>
          <a:p>
            <a:endParaRPr lang="es-ES" dirty="0"/>
          </a:p>
          <a:p>
            <a:endParaRPr lang="es-ES" dirty="0"/>
          </a:p>
        </p:txBody>
      </p:sp>
      <p:sp>
        <p:nvSpPr>
          <p:cNvPr id="64" name="Rectángulo 63"/>
          <p:cNvSpPr/>
          <p:nvPr/>
        </p:nvSpPr>
        <p:spPr>
          <a:xfrm>
            <a:off x="1139062" y="1628810"/>
            <a:ext cx="2104264" cy="923330"/>
          </a:xfrm>
          <a:prstGeom prst="rect">
            <a:avLst/>
          </a:prstGeom>
        </p:spPr>
        <p:txBody>
          <a:bodyPr wrap="square">
            <a:spAutoFit/>
          </a:bodyPr>
          <a:lstStyle/>
          <a:p>
            <a:pPr lvl="0"/>
            <a:r>
              <a:rPr lang="es-ES" dirty="0">
                <a:solidFill>
                  <a:srgbClr val="FF0000"/>
                </a:solidFill>
              </a:rPr>
              <a:t>Proyectos de vinculación con la sociedad, ESPE</a:t>
            </a:r>
          </a:p>
        </p:txBody>
      </p:sp>
    </p:spTree>
    <p:extLst>
      <p:ext uri="{BB962C8B-B14F-4D97-AF65-F5344CB8AC3E}">
        <p14:creationId xmlns:p14="http://schemas.microsoft.com/office/powerpoint/2010/main" val="3018420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https://www.conversordeletras.com/generate/Channel/46/790000/none/PROPUESTA/27667a14b6607d22c4fd81976d4ccaea.png">
            <a:extLst>
              <a:ext uri="{FF2B5EF4-FFF2-40B4-BE49-F238E27FC236}">
                <a16:creationId xmlns="" xmlns:a16="http://schemas.microsoft.com/office/drawing/2014/main" id="{FB944C8D-C2E2-46DD-BA33-9386487FE85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C"/>
          </a:p>
        </p:txBody>
      </p:sp>
      <p:pic>
        <p:nvPicPr>
          <p:cNvPr id="2052" name="Picture 4" descr="https://www.conversordeletras.com/generate/Channel/46/790000/none/PROPUESTA/27667a14b6607d22c4fd81976d4ccaea.png">
            <a:extLst>
              <a:ext uri="{FF2B5EF4-FFF2-40B4-BE49-F238E27FC236}">
                <a16:creationId xmlns="" xmlns:a16="http://schemas.microsoft.com/office/drawing/2014/main" id="{7EFEAAB0-36A7-4121-BEEC-1A4F3AFA0BB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4036"/>
          <a:stretch/>
        </p:blipFill>
        <p:spPr bwMode="auto">
          <a:xfrm>
            <a:off x="3835821" y="116632"/>
            <a:ext cx="4215558" cy="57606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Diagrama 4">
            <a:extLst>
              <a:ext uri="{FF2B5EF4-FFF2-40B4-BE49-F238E27FC236}">
                <a16:creationId xmlns="" xmlns:a16="http://schemas.microsoft.com/office/drawing/2014/main" id="{E57E565C-34A3-403A-974F-0F59B3EF70A2}"/>
              </a:ext>
            </a:extLst>
          </p:cNvPr>
          <p:cNvGraphicFramePr/>
          <p:nvPr>
            <p:extLst>
              <p:ext uri="{D42A27DB-BD31-4B8C-83A1-F6EECF244321}">
                <p14:modId xmlns:p14="http://schemas.microsoft.com/office/powerpoint/2010/main" val="3888081671"/>
              </p:ext>
            </p:extLst>
          </p:nvPr>
        </p:nvGraphicFramePr>
        <p:xfrm>
          <a:off x="703784" y="1284089"/>
          <a:ext cx="11089232" cy="54456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ángulo 5">
            <a:extLst>
              <a:ext uri="{FF2B5EF4-FFF2-40B4-BE49-F238E27FC236}">
                <a16:creationId xmlns="" xmlns:a16="http://schemas.microsoft.com/office/drawing/2014/main" id="{9094E56E-6D99-48C6-B8C0-E9515AF31AF8}"/>
              </a:ext>
            </a:extLst>
          </p:cNvPr>
          <p:cNvSpPr/>
          <p:nvPr/>
        </p:nvSpPr>
        <p:spPr>
          <a:xfrm>
            <a:off x="1703512" y="980728"/>
            <a:ext cx="8784976" cy="873572"/>
          </a:xfrm>
          <a:prstGeom prst="rect">
            <a:avLst/>
          </a:prstGeom>
        </p:spPr>
        <p:txBody>
          <a:bodyPr wrap="square">
            <a:spAutoFit/>
          </a:bodyPr>
          <a:lstStyle/>
          <a:p>
            <a:pPr marL="502920" indent="180340" algn="just">
              <a:lnSpc>
                <a:spcPct val="150000"/>
              </a:lnSpc>
              <a:spcAft>
                <a:spcPts val="0"/>
              </a:spcAft>
            </a:pPr>
            <a:r>
              <a:rPr lang="es-ES" b="1" dirty="0">
                <a:latin typeface="Times New Roman" panose="02020603050405020304" pitchFamily="18" charset="0"/>
                <a:ea typeface="Calibri" panose="020F0502020204030204" pitchFamily="34" charset="0"/>
                <a:cs typeface="Times New Roman" panose="02020603050405020304" pitchFamily="18" charset="0"/>
              </a:rPr>
              <a:t>“Plan de Capacitación sobre gestión financiera y administrativa de la actividad ganadera para los pequeños productores del cantón Mejía”</a:t>
            </a:r>
            <a:endParaRPr lang="es-EC" b="1"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40749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a 11"/>
          <p:cNvGraphicFramePr>
            <a:graphicFrameLocks noGrp="1"/>
          </p:cNvGraphicFramePr>
          <p:nvPr>
            <p:extLst>
              <p:ext uri="{D42A27DB-BD31-4B8C-83A1-F6EECF244321}">
                <p14:modId xmlns:p14="http://schemas.microsoft.com/office/powerpoint/2010/main" val="3474062616"/>
              </p:ext>
            </p:extLst>
          </p:nvPr>
        </p:nvGraphicFramePr>
        <p:xfrm>
          <a:off x="335360" y="951509"/>
          <a:ext cx="11521278" cy="5486400"/>
        </p:xfrm>
        <a:graphic>
          <a:graphicData uri="http://schemas.openxmlformats.org/drawingml/2006/table">
            <a:tbl>
              <a:tblPr firstRow="1" firstCol="1" bandRow="1"/>
              <a:tblGrid>
                <a:gridCol w="3956101">
                  <a:extLst>
                    <a:ext uri="{9D8B030D-6E8A-4147-A177-3AD203B41FA5}">
                      <a16:colId xmlns="" xmlns:a16="http://schemas.microsoft.com/office/drawing/2014/main" val="20000"/>
                    </a:ext>
                  </a:extLst>
                </a:gridCol>
                <a:gridCol w="1001119">
                  <a:extLst>
                    <a:ext uri="{9D8B030D-6E8A-4147-A177-3AD203B41FA5}">
                      <a16:colId xmlns="" xmlns:a16="http://schemas.microsoft.com/office/drawing/2014/main" val="20001"/>
                    </a:ext>
                  </a:extLst>
                </a:gridCol>
                <a:gridCol w="721394">
                  <a:extLst>
                    <a:ext uri="{9D8B030D-6E8A-4147-A177-3AD203B41FA5}">
                      <a16:colId xmlns="" xmlns:a16="http://schemas.microsoft.com/office/drawing/2014/main" val="20002"/>
                    </a:ext>
                  </a:extLst>
                </a:gridCol>
                <a:gridCol w="709826">
                  <a:extLst>
                    <a:ext uri="{9D8B030D-6E8A-4147-A177-3AD203B41FA5}">
                      <a16:colId xmlns="" xmlns:a16="http://schemas.microsoft.com/office/drawing/2014/main" val="20003"/>
                    </a:ext>
                  </a:extLst>
                </a:gridCol>
                <a:gridCol w="685639">
                  <a:extLst>
                    <a:ext uri="{9D8B030D-6E8A-4147-A177-3AD203B41FA5}">
                      <a16:colId xmlns="" xmlns:a16="http://schemas.microsoft.com/office/drawing/2014/main" val="20004"/>
                    </a:ext>
                  </a:extLst>
                </a:gridCol>
                <a:gridCol w="943280">
                  <a:extLst>
                    <a:ext uri="{9D8B030D-6E8A-4147-A177-3AD203B41FA5}">
                      <a16:colId xmlns="" xmlns:a16="http://schemas.microsoft.com/office/drawing/2014/main" val="20005"/>
                    </a:ext>
                  </a:extLst>
                </a:gridCol>
                <a:gridCol w="1060010">
                  <a:extLst>
                    <a:ext uri="{9D8B030D-6E8A-4147-A177-3AD203B41FA5}">
                      <a16:colId xmlns="" xmlns:a16="http://schemas.microsoft.com/office/drawing/2014/main" val="20006"/>
                    </a:ext>
                  </a:extLst>
                </a:gridCol>
                <a:gridCol w="1142032">
                  <a:extLst>
                    <a:ext uri="{9D8B030D-6E8A-4147-A177-3AD203B41FA5}">
                      <a16:colId xmlns="" xmlns:a16="http://schemas.microsoft.com/office/drawing/2014/main" val="20007"/>
                    </a:ext>
                  </a:extLst>
                </a:gridCol>
                <a:gridCol w="779234">
                  <a:extLst>
                    <a:ext uri="{9D8B030D-6E8A-4147-A177-3AD203B41FA5}">
                      <a16:colId xmlns="" xmlns:a16="http://schemas.microsoft.com/office/drawing/2014/main" val="20008"/>
                    </a:ext>
                  </a:extLst>
                </a:gridCol>
                <a:gridCol w="522643">
                  <a:extLst>
                    <a:ext uri="{9D8B030D-6E8A-4147-A177-3AD203B41FA5}">
                      <a16:colId xmlns="" xmlns:a16="http://schemas.microsoft.com/office/drawing/2014/main" val="20009"/>
                    </a:ext>
                  </a:extLst>
                </a:gridCol>
              </a:tblGrid>
              <a:tr h="1012311">
                <a:tc>
                  <a:txBody>
                    <a:bodyPr/>
                    <a:lstStyle/>
                    <a:p>
                      <a:pPr indent="180340" algn="l">
                        <a:lnSpc>
                          <a:spcPct val="200000"/>
                        </a:lnSpc>
                        <a:spcAft>
                          <a:spcPts val="0"/>
                        </a:spcAft>
                      </a:pPr>
                      <a:r>
                        <a:rPr lang="es-ES"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GASTOS PROPUESTOS PARA LA CAPACITACION </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l">
                        <a:lnSpc>
                          <a:spcPct val="200000"/>
                        </a:lnSpc>
                        <a:spcAft>
                          <a:spcPts val="0"/>
                        </a:spcAft>
                      </a:pPr>
                      <a:r>
                        <a:rPr lang="es-ES"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DIA 1 (Machachi)</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l">
                        <a:lnSpc>
                          <a:spcPct val="200000"/>
                        </a:lnSpc>
                        <a:spcAft>
                          <a:spcPts val="0"/>
                        </a:spcAft>
                      </a:pPr>
                      <a:r>
                        <a:rPr lang="es-ES"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DIA 2 (Aloasí)</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l">
                        <a:lnSpc>
                          <a:spcPct val="200000"/>
                        </a:lnSpc>
                        <a:spcAft>
                          <a:spcPts val="0"/>
                        </a:spcAft>
                      </a:pPr>
                      <a:r>
                        <a:rPr lang="es-ES"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DIA 3 (El Chaupi)</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l">
                        <a:lnSpc>
                          <a:spcPct val="200000"/>
                        </a:lnSpc>
                        <a:spcAft>
                          <a:spcPts val="0"/>
                        </a:spcAft>
                      </a:pPr>
                      <a:r>
                        <a:rPr lang="es-ES"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DIA 4 (Alóag)</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l">
                        <a:lnSpc>
                          <a:spcPct val="200000"/>
                        </a:lnSpc>
                        <a:spcAft>
                          <a:spcPts val="0"/>
                        </a:spcAft>
                      </a:pPr>
                      <a:r>
                        <a:rPr lang="es-ES"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DIA 5 (Tambillo)</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l">
                        <a:lnSpc>
                          <a:spcPct val="200000"/>
                        </a:lnSpc>
                        <a:spcAft>
                          <a:spcPts val="0"/>
                        </a:spcAft>
                      </a:pPr>
                      <a:r>
                        <a:rPr lang="es-ES"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DIA 6 (Uyumbico)</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l">
                        <a:lnSpc>
                          <a:spcPct val="200000"/>
                        </a:lnSpc>
                        <a:spcAft>
                          <a:spcPts val="0"/>
                        </a:spcAft>
                      </a:pPr>
                      <a:r>
                        <a:rPr lang="es-ES"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DIA 7 (Cutuglagua)</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l">
                        <a:lnSpc>
                          <a:spcPct val="200000"/>
                        </a:lnSpc>
                        <a:spcAft>
                          <a:spcPts val="0"/>
                        </a:spcAft>
                      </a:pPr>
                      <a:r>
                        <a:rPr lang="es-ES"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DIA 8 (Manuel Cornejo)</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l">
                        <a:lnSpc>
                          <a:spcPct val="200000"/>
                        </a:lnSpc>
                        <a:spcAft>
                          <a:spcPts val="0"/>
                        </a:spcAft>
                      </a:pPr>
                      <a:r>
                        <a:rPr lang="es-ES"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Gasto total </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336837">
                <a:tc>
                  <a:txBody>
                    <a:bodyPr/>
                    <a:lstStyle/>
                    <a:p>
                      <a:pPr indent="180340" algn="l">
                        <a:lnSpc>
                          <a:spcPct val="200000"/>
                        </a:lnSpc>
                        <a:spcAft>
                          <a:spcPts val="0"/>
                        </a:spcAft>
                      </a:pPr>
                      <a:r>
                        <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Materiales de capacitación </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r">
                        <a:lnSpc>
                          <a:spcPct val="200000"/>
                        </a:lnSpc>
                        <a:spcAft>
                          <a:spcPts val="0"/>
                        </a:spcAft>
                      </a:pPr>
                      <a:r>
                        <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r">
                        <a:lnSpc>
                          <a:spcPct val="200000"/>
                        </a:lnSpc>
                        <a:spcAft>
                          <a:spcPts val="0"/>
                        </a:spcAft>
                      </a:pPr>
                      <a:r>
                        <a:rPr lang="es-E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r">
                        <a:lnSpc>
                          <a:spcPct val="200000"/>
                        </a:lnSpc>
                        <a:spcAft>
                          <a:spcPts val="0"/>
                        </a:spcAft>
                      </a:pPr>
                      <a:r>
                        <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r">
                        <a:lnSpc>
                          <a:spcPct val="200000"/>
                        </a:lnSpc>
                        <a:spcAft>
                          <a:spcPts val="0"/>
                        </a:spcAft>
                      </a:pPr>
                      <a:r>
                        <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r">
                        <a:lnSpc>
                          <a:spcPct val="200000"/>
                        </a:lnSpc>
                        <a:spcAft>
                          <a:spcPts val="0"/>
                        </a:spcAft>
                      </a:pPr>
                      <a:r>
                        <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r">
                        <a:lnSpc>
                          <a:spcPct val="200000"/>
                        </a:lnSpc>
                        <a:spcAft>
                          <a:spcPts val="0"/>
                        </a:spcAft>
                      </a:pPr>
                      <a:r>
                        <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r">
                        <a:lnSpc>
                          <a:spcPct val="200000"/>
                        </a:lnSpc>
                        <a:spcAft>
                          <a:spcPts val="0"/>
                        </a:spcAft>
                      </a:pPr>
                      <a:r>
                        <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r">
                        <a:lnSpc>
                          <a:spcPct val="200000"/>
                        </a:lnSpc>
                        <a:spcAft>
                          <a:spcPts val="0"/>
                        </a:spcAft>
                      </a:pPr>
                      <a:r>
                        <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r">
                        <a:lnSpc>
                          <a:spcPct val="200000"/>
                        </a:lnSpc>
                        <a:spcAft>
                          <a:spcPts val="0"/>
                        </a:spcAft>
                      </a:pPr>
                      <a:r>
                        <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145</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1"/>
                  </a:ext>
                </a:extLst>
              </a:tr>
              <a:tr h="336837">
                <a:tc>
                  <a:txBody>
                    <a:bodyPr/>
                    <a:lstStyle/>
                    <a:p>
                      <a:pPr indent="180340" algn="l">
                        <a:lnSpc>
                          <a:spcPct val="200000"/>
                        </a:lnSpc>
                        <a:spcAft>
                          <a:spcPts val="0"/>
                        </a:spcAft>
                      </a:pPr>
                      <a:r>
                        <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Alquiler del lugar para la capacitación </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r">
                        <a:lnSpc>
                          <a:spcPct val="200000"/>
                        </a:lnSpc>
                        <a:spcAft>
                          <a:spcPts val="0"/>
                        </a:spcAft>
                      </a:pPr>
                      <a:r>
                        <a:rPr lang="es-E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r">
                        <a:lnSpc>
                          <a:spcPct val="200000"/>
                        </a:lnSpc>
                        <a:spcAft>
                          <a:spcPts val="0"/>
                        </a:spcAft>
                      </a:pPr>
                      <a:r>
                        <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r">
                        <a:lnSpc>
                          <a:spcPct val="200000"/>
                        </a:lnSpc>
                        <a:spcAft>
                          <a:spcPts val="0"/>
                        </a:spcAft>
                      </a:pPr>
                      <a:r>
                        <a:rPr lang="es-E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r">
                        <a:lnSpc>
                          <a:spcPct val="200000"/>
                        </a:lnSpc>
                        <a:spcAft>
                          <a:spcPts val="0"/>
                        </a:spcAft>
                      </a:pPr>
                      <a:r>
                        <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r">
                        <a:lnSpc>
                          <a:spcPct val="200000"/>
                        </a:lnSpc>
                        <a:spcAft>
                          <a:spcPts val="0"/>
                        </a:spcAft>
                      </a:pPr>
                      <a:r>
                        <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r">
                        <a:lnSpc>
                          <a:spcPct val="200000"/>
                        </a:lnSpc>
                        <a:spcAft>
                          <a:spcPts val="0"/>
                        </a:spcAft>
                      </a:pPr>
                      <a:r>
                        <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r">
                        <a:lnSpc>
                          <a:spcPct val="200000"/>
                        </a:lnSpc>
                        <a:spcAft>
                          <a:spcPts val="0"/>
                        </a:spcAft>
                      </a:pPr>
                      <a:r>
                        <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r">
                        <a:lnSpc>
                          <a:spcPct val="200000"/>
                        </a:lnSpc>
                        <a:spcAft>
                          <a:spcPts val="0"/>
                        </a:spcAft>
                      </a:pPr>
                      <a:r>
                        <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r">
                        <a:lnSpc>
                          <a:spcPct val="200000"/>
                        </a:lnSpc>
                        <a:spcAft>
                          <a:spcPts val="0"/>
                        </a:spcAft>
                      </a:pPr>
                      <a:r>
                        <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2"/>
                  </a:ext>
                </a:extLst>
              </a:tr>
              <a:tr h="336837">
                <a:tc>
                  <a:txBody>
                    <a:bodyPr/>
                    <a:lstStyle/>
                    <a:p>
                      <a:pPr indent="180340" algn="l">
                        <a:lnSpc>
                          <a:spcPct val="200000"/>
                        </a:lnSpc>
                        <a:spcAft>
                          <a:spcPts val="0"/>
                        </a:spcAft>
                      </a:pPr>
                      <a:r>
                        <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Alquiler del equipo y soporte</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r">
                        <a:lnSpc>
                          <a:spcPct val="200000"/>
                        </a:lnSpc>
                        <a:spcAft>
                          <a:spcPts val="0"/>
                        </a:spcAft>
                      </a:pPr>
                      <a:r>
                        <a:rPr lang="es-E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r">
                        <a:lnSpc>
                          <a:spcPct val="200000"/>
                        </a:lnSpc>
                        <a:spcAft>
                          <a:spcPts val="0"/>
                        </a:spcAft>
                      </a:pPr>
                      <a:r>
                        <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r">
                        <a:lnSpc>
                          <a:spcPct val="200000"/>
                        </a:lnSpc>
                        <a:spcAft>
                          <a:spcPts val="0"/>
                        </a:spcAft>
                      </a:pPr>
                      <a:r>
                        <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r">
                        <a:lnSpc>
                          <a:spcPct val="200000"/>
                        </a:lnSpc>
                        <a:spcAft>
                          <a:spcPts val="0"/>
                        </a:spcAft>
                      </a:pPr>
                      <a:r>
                        <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r">
                        <a:lnSpc>
                          <a:spcPct val="200000"/>
                        </a:lnSpc>
                        <a:spcAft>
                          <a:spcPts val="0"/>
                        </a:spcAft>
                      </a:pPr>
                      <a:r>
                        <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r">
                        <a:lnSpc>
                          <a:spcPct val="200000"/>
                        </a:lnSpc>
                        <a:spcAft>
                          <a:spcPts val="0"/>
                        </a:spcAft>
                      </a:pPr>
                      <a:r>
                        <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r">
                        <a:lnSpc>
                          <a:spcPct val="200000"/>
                        </a:lnSpc>
                        <a:spcAft>
                          <a:spcPts val="0"/>
                        </a:spcAft>
                      </a:pPr>
                      <a:r>
                        <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r">
                        <a:lnSpc>
                          <a:spcPct val="200000"/>
                        </a:lnSpc>
                        <a:spcAft>
                          <a:spcPts val="0"/>
                        </a:spcAft>
                      </a:pPr>
                      <a:r>
                        <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r">
                        <a:lnSpc>
                          <a:spcPct val="200000"/>
                        </a:lnSpc>
                        <a:spcAft>
                          <a:spcPts val="0"/>
                        </a:spcAft>
                      </a:pPr>
                      <a:r>
                        <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3"/>
                  </a:ext>
                </a:extLst>
              </a:tr>
              <a:tr h="336837">
                <a:tc>
                  <a:txBody>
                    <a:bodyPr/>
                    <a:lstStyle/>
                    <a:p>
                      <a:pPr indent="180340" algn="l">
                        <a:lnSpc>
                          <a:spcPct val="200000"/>
                        </a:lnSpc>
                        <a:spcAft>
                          <a:spcPts val="0"/>
                        </a:spcAft>
                      </a:pPr>
                      <a:r>
                        <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Viáticos (viaje y trasporte)</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r">
                        <a:lnSpc>
                          <a:spcPct val="200000"/>
                        </a:lnSpc>
                        <a:spcAft>
                          <a:spcPts val="0"/>
                        </a:spcAft>
                      </a:pPr>
                      <a:r>
                        <a:rPr lang="es-E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r">
                        <a:lnSpc>
                          <a:spcPct val="200000"/>
                        </a:lnSpc>
                        <a:spcAft>
                          <a:spcPts val="0"/>
                        </a:spcAft>
                      </a:pPr>
                      <a:r>
                        <a:rPr lang="es-E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r">
                        <a:lnSpc>
                          <a:spcPct val="200000"/>
                        </a:lnSpc>
                        <a:spcAft>
                          <a:spcPts val="0"/>
                        </a:spcAft>
                      </a:pPr>
                      <a:r>
                        <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r">
                        <a:lnSpc>
                          <a:spcPct val="200000"/>
                        </a:lnSpc>
                        <a:spcAft>
                          <a:spcPts val="0"/>
                        </a:spcAft>
                      </a:pPr>
                      <a:r>
                        <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r">
                        <a:lnSpc>
                          <a:spcPct val="200000"/>
                        </a:lnSpc>
                        <a:spcAft>
                          <a:spcPts val="0"/>
                        </a:spcAft>
                      </a:pPr>
                      <a:r>
                        <a:rPr lang="es-E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r">
                        <a:lnSpc>
                          <a:spcPct val="200000"/>
                        </a:lnSpc>
                        <a:spcAft>
                          <a:spcPts val="0"/>
                        </a:spcAft>
                      </a:pPr>
                      <a:r>
                        <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r">
                        <a:lnSpc>
                          <a:spcPct val="200000"/>
                        </a:lnSpc>
                        <a:spcAft>
                          <a:spcPts val="0"/>
                        </a:spcAft>
                      </a:pPr>
                      <a:r>
                        <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15</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r">
                        <a:lnSpc>
                          <a:spcPct val="200000"/>
                        </a:lnSpc>
                        <a:spcAft>
                          <a:spcPts val="0"/>
                        </a:spcAft>
                      </a:pPr>
                      <a:r>
                        <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r">
                        <a:lnSpc>
                          <a:spcPct val="200000"/>
                        </a:lnSpc>
                        <a:spcAft>
                          <a:spcPts val="0"/>
                        </a:spcAft>
                      </a:pPr>
                      <a:r>
                        <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115</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4"/>
                  </a:ext>
                </a:extLst>
              </a:tr>
              <a:tr h="336837">
                <a:tc>
                  <a:txBody>
                    <a:bodyPr/>
                    <a:lstStyle/>
                    <a:p>
                      <a:pPr indent="180340" algn="l">
                        <a:lnSpc>
                          <a:spcPct val="200000"/>
                        </a:lnSpc>
                        <a:spcAft>
                          <a:spcPts val="0"/>
                        </a:spcAft>
                      </a:pPr>
                      <a:r>
                        <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Alimentación </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r">
                        <a:lnSpc>
                          <a:spcPct val="200000"/>
                        </a:lnSpc>
                        <a:spcAft>
                          <a:spcPts val="0"/>
                        </a:spcAft>
                      </a:pPr>
                      <a:r>
                        <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25</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r">
                        <a:lnSpc>
                          <a:spcPct val="200000"/>
                        </a:lnSpc>
                        <a:spcAft>
                          <a:spcPts val="0"/>
                        </a:spcAft>
                      </a:pPr>
                      <a:r>
                        <a:rPr lang="es-E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25</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r">
                        <a:lnSpc>
                          <a:spcPct val="200000"/>
                        </a:lnSpc>
                        <a:spcAft>
                          <a:spcPts val="0"/>
                        </a:spcAft>
                      </a:pPr>
                      <a:r>
                        <a:rPr lang="es-E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25</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r">
                        <a:lnSpc>
                          <a:spcPct val="200000"/>
                        </a:lnSpc>
                        <a:spcAft>
                          <a:spcPts val="0"/>
                        </a:spcAft>
                      </a:pPr>
                      <a:r>
                        <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25</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r">
                        <a:lnSpc>
                          <a:spcPct val="200000"/>
                        </a:lnSpc>
                        <a:spcAft>
                          <a:spcPts val="0"/>
                        </a:spcAft>
                      </a:pPr>
                      <a:r>
                        <a:rPr lang="es-E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25</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r">
                        <a:lnSpc>
                          <a:spcPct val="200000"/>
                        </a:lnSpc>
                        <a:spcAft>
                          <a:spcPts val="0"/>
                        </a:spcAft>
                      </a:pPr>
                      <a:r>
                        <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25</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r">
                        <a:lnSpc>
                          <a:spcPct val="200000"/>
                        </a:lnSpc>
                        <a:spcAft>
                          <a:spcPts val="0"/>
                        </a:spcAft>
                      </a:pPr>
                      <a:r>
                        <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25</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r">
                        <a:lnSpc>
                          <a:spcPct val="200000"/>
                        </a:lnSpc>
                        <a:spcAft>
                          <a:spcPts val="0"/>
                        </a:spcAft>
                      </a:pPr>
                      <a:r>
                        <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25</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r">
                        <a:lnSpc>
                          <a:spcPct val="200000"/>
                        </a:lnSpc>
                        <a:spcAft>
                          <a:spcPts val="0"/>
                        </a:spcAft>
                      </a:pPr>
                      <a:r>
                        <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5"/>
                  </a:ext>
                </a:extLst>
              </a:tr>
              <a:tr h="336837">
                <a:tc>
                  <a:txBody>
                    <a:bodyPr/>
                    <a:lstStyle/>
                    <a:p>
                      <a:pPr indent="180340" algn="l">
                        <a:lnSpc>
                          <a:spcPct val="200000"/>
                        </a:lnSpc>
                        <a:spcAft>
                          <a:spcPts val="0"/>
                        </a:spcAft>
                      </a:pPr>
                      <a:r>
                        <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Gastos administrativos </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r">
                        <a:lnSpc>
                          <a:spcPct val="200000"/>
                        </a:lnSpc>
                        <a:spcAft>
                          <a:spcPts val="0"/>
                        </a:spcAft>
                      </a:pPr>
                      <a:r>
                        <a:rPr lang="es-E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r">
                        <a:lnSpc>
                          <a:spcPct val="200000"/>
                        </a:lnSpc>
                        <a:spcAft>
                          <a:spcPts val="0"/>
                        </a:spcAft>
                      </a:pPr>
                      <a:r>
                        <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r">
                        <a:lnSpc>
                          <a:spcPct val="200000"/>
                        </a:lnSpc>
                        <a:spcAft>
                          <a:spcPts val="0"/>
                        </a:spcAft>
                      </a:pPr>
                      <a:r>
                        <a:rPr lang="es-E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r">
                        <a:lnSpc>
                          <a:spcPct val="200000"/>
                        </a:lnSpc>
                        <a:spcAft>
                          <a:spcPts val="0"/>
                        </a:spcAft>
                      </a:pPr>
                      <a:r>
                        <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r">
                        <a:lnSpc>
                          <a:spcPct val="200000"/>
                        </a:lnSpc>
                        <a:spcAft>
                          <a:spcPts val="0"/>
                        </a:spcAft>
                      </a:pPr>
                      <a:r>
                        <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r">
                        <a:lnSpc>
                          <a:spcPct val="200000"/>
                        </a:lnSpc>
                        <a:spcAft>
                          <a:spcPts val="0"/>
                        </a:spcAft>
                      </a:pPr>
                      <a:r>
                        <a:rPr lang="es-E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r">
                        <a:lnSpc>
                          <a:spcPct val="200000"/>
                        </a:lnSpc>
                        <a:spcAft>
                          <a:spcPts val="0"/>
                        </a:spcAft>
                      </a:pPr>
                      <a:r>
                        <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r">
                        <a:lnSpc>
                          <a:spcPct val="200000"/>
                        </a:lnSpc>
                        <a:spcAft>
                          <a:spcPts val="0"/>
                        </a:spcAft>
                      </a:pPr>
                      <a:r>
                        <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r">
                        <a:lnSpc>
                          <a:spcPct val="200000"/>
                        </a:lnSpc>
                        <a:spcAft>
                          <a:spcPts val="0"/>
                        </a:spcAft>
                      </a:pPr>
                      <a:r>
                        <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80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6"/>
                  </a:ext>
                </a:extLst>
              </a:tr>
              <a:tr h="336837">
                <a:tc gridSpan="2">
                  <a:txBody>
                    <a:bodyPr/>
                    <a:lstStyle/>
                    <a:p>
                      <a:pPr indent="180340" algn="l">
                        <a:lnSpc>
                          <a:spcPct val="200000"/>
                        </a:lnSpc>
                        <a:spcAft>
                          <a:spcPts val="0"/>
                        </a:spcAft>
                      </a:pPr>
                      <a:r>
                        <a:rPr lang="es-ES"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Total Gastos de Capacitación </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s-ES"/>
                    </a:p>
                  </a:txBody>
                  <a:tcPr/>
                </a:tc>
                <a:tc>
                  <a:txBody>
                    <a:bodyPr/>
                    <a:lstStyle/>
                    <a:p>
                      <a:pPr algn="ctr"/>
                      <a:endParaRPr lang="es-ES" sz="1200">
                        <a:effectLst/>
                        <a:latin typeface="Calibri" panose="020F0502020204030204" pitchFamily="34" charset="0"/>
                      </a:endParaRPr>
                    </a:p>
                  </a:txBody>
                  <a:tcPr marL="35732" marR="35732"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endParaRPr lang="es-ES" sz="1200">
                        <a:effectLst/>
                        <a:latin typeface="Calibri" panose="020F0502020204030204" pitchFamily="34" charset="0"/>
                      </a:endParaRPr>
                    </a:p>
                  </a:txBody>
                  <a:tcPr marL="35732" marR="35732"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endParaRPr lang="es-ES" sz="1200" dirty="0">
                        <a:effectLst/>
                        <a:latin typeface="Calibri" panose="020F0502020204030204" pitchFamily="34" charset="0"/>
                      </a:endParaRPr>
                    </a:p>
                  </a:txBody>
                  <a:tcPr marL="35732" marR="35732"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endParaRPr lang="es-ES" sz="1200">
                        <a:effectLst/>
                        <a:latin typeface="Calibri" panose="020F0502020204030204" pitchFamily="34" charset="0"/>
                      </a:endParaRPr>
                    </a:p>
                  </a:txBody>
                  <a:tcPr marL="35732" marR="35732"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endParaRPr lang="es-ES" sz="1200" dirty="0">
                        <a:effectLst/>
                        <a:latin typeface="Calibri" panose="020F0502020204030204" pitchFamily="34" charset="0"/>
                      </a:endParaRPr>
                    </a:p>
                  </a:txBody>
                  <a:tcPr marL="35732" marR="35732"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endParaRPr lang="es-ES" sz="1200">
                        <a:effectLst/>
                        <a:latin typeface="Calibri" panose="020F0502020204030204" pitchFamily="34" charset="0"/>
                      </a:endParaRPr>
                    </a:p>
                  </a:txBody>
                  <a:tcPr marL="35732" marR="35732"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endParaRPr lang="es-ES" sz="1200">
                        <a:effectLst/>
                        <a:latin typeface="Calibri" panose="020F0502020204030204" pitchFamily="34" charset="0"/>
                      </a:endParaRPr>
                    </a:p>
                  </a:txBody>
                  <a:tcPr marL="35732" marR="35732"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r">
                        <a:lnSpc>
                          <a:spcPct val="200000"/>
                        </a:lnSpc>
                        <a:spcAft>
                          <a:spcPts val="0"/>
                        </a:spcAft>
                      </a:pPr>
                      <a:r>
                        <a:rPr lang="es-ES"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540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7"/>
                  </a:ext>
                </a:extLst>
              </a:tr>
              <a:tr h="336837">
                <a:tc>
                  <a:txBody>
                    <a:bodyPr/>
                    <a:lstStyle/>
                    <a:p>
                      <a:pPr indent="180340" algn="l">
                        <a:lnSpc>
                          <a:spcPct val="200000"/>
                        </a:lnSpc>
                        <a:spcAft>
                          <a:spcPts val="0"/>
                        </a:spcAft>
                      </a:pPr>
                      <a:r>
                        <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Salario instructor </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r">
                        <a:lnSpc>
                          <a:spcPct val="200000"/>
                        </a:lnSpc>
                        <a:spcAft>
                          <a:spcPts val="0"/>
                        </a:spcAft>
                      </a:pPr>
                      <a:r>
                        <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r">
                        <a:lnSpc>
                          <a:spcPct val="200000"/>
                        </a:lnSpc>
                        <a:spcAft>
                          <a:spcPts val="0"/>
                        </a:spcAft>
                      </a:pPr>
                      <a:r>
                        <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r">
                        <a:lnSpc>
                          <a:spcPct val="200000"/>
                        </a:lnSpc>
                        <a:spcAft>
                          <a:spcPts val="0"/>
                        </a:spcAft>
                      </a:pPr>
                      <a:r>
                        <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r">
                        <a:lnSpc>
                          <a:spcPct val="200000"/>
                        </a:lnSpc>
                        <a:spcAft>
                          <a:spcPts val="0"/>
                        </a:spcAft>
                      </a:pPr>
                      <a:r>
                        <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r">
                        <a:lnSpc>
                          <a:spcPct val="200000"/>
                        </a:lnSpc>
                        <a:spcAft>
                          <a:spcPts val="0"/>
                        </a:spcAft>
                      </a:pPr>
                      <a:r>
                        <a:rPr lang="es-E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r">
                        <a:lnSpc>
                          <a:spcPct val="200000"/>
                        </a:lnSpc>
                        <a:spcAft>
                          <a:spcPts val="0"/>
                        </a:spcAft>
                      </a:pPr>
                      <a:r>
                        <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r">
                        <a:lnSpc>
                          <a:spcPct val="200000"/>
                        </a:lnSpc>
                        <a:spcAft>
                          <a:spcPts val="0"/>
                        </a:spcAft>
                      </a:pPr>
                      <a:r>
                        <a:rPr lang="es-E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r">
                        <a:lnSpc>
                          <a:spcPct val="200000"/>
                        </a:lnSpc>
                        <a:spcAft>
                          <a:spcPts val="0"/>
                        </a:spcAft>
                      </a:pPr>
                      <a:r>
                        <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20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r">
                        <a:lnSpc>
                          <a:spcPct val="200000"/>
                        </a:lnSpc>
                        <a:spcAft>
                          <a:spcPts val="0"/>
                        </a:spcAft>
                      </a:pPr>
                      <a:r>
                        <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160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8"/>
                  </a:ext>
                </a:extLst>
              </a:tr>
              <a:tr h="336837">
                <a:tc>
                  <a:txBody>
                    <a:bodyPr/>
                    <a:lstStyle/>
                    <a:p>
                      <a:pPr indent="180340" algn="l">
                        <a:lnSpc>
                          <a:spcPct val="200000"/>
                        </a:lnSpc>
                        <a:spcAft>
                          <a:spcPts val="0"/>
                        </a:spcAft>
                      </a:pPr>
                      <a:r>
                        <a:rPr lang="es-ES"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Total gasto salario </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a:noFill/>
                    </a:lnT>
                    <a:lnB>
                      <a:noFill/>
                    </a:lnB>
                  </a:tcPr>
                </a:tc>
                <a:tc>
                  <a:txBody>
                    <a:bodyPr/>
                    <a:lstStyle/>
                    <a:p>
                      <a:pPr algn="ctr"/>
                      <a:endParaRPr lang="es-ES" sz="1200">
                        <a:effectLst/>
                        <a:latin typeface="Calibri" panose="020F0502020204030204" pitchFamily="34" charset="0"/>
                      </a:endParaRPr>
                    </a:p>
                  </a:txBody>
                  <a:tcPr marL="35732" marR="35732" marT="0" marB="0" anchor="ctr">
                    <a:lnL>
                      <a:noFill/>
                    </a:lnL>
                    <a:lnR>
                      <a:noFill/>
                    </a:lnR>
                    <a:lnT>
                      <a:noFill/>
                    </a:lnT>
                    <a:lnB>
                      <a:noFill/>
                    </a:lnB>
                  </a:tcPr>
                </a:tc>
                <a:tc>
                  <a:txBody>
                    <a:bodyPr/>
                    <a:lstStyle/>
                    <a:p>
                      <a:pPr algn="ctr"/>
                      <a:endParaRPr lang="es-ES" sz="1200">
                        <a:effectLst/>
                        <a:latin typeface="Calibri" panose="020F0502020204030204" pitchFamily="34" charset="0"/>
                      </a:endParaRPr>
                    </a:p>
                  </a:txBody>
                  <a:tcPr marL="35732" marR="35732" marT="0" marB="0" anchor="ctr">
                    <a:lnL>
                      <a:noFill/>
                    </a:lnL>
                    <a:lnR>
                      <a:noFill/>
                    </a:lnR>
                    <a:lnT>
                      <a:noFill/>
                    </a:lnT>
                    <a:lnB>
                      <a:noFill/>
                    </a:lnB>
                  </a:tcPr>
                </a:tc>
                <a:tc>
                  <a:txBody>
                    <a:bodyPr/>
                    <a:lstStyle/>
                    <a:p>
                      <a:pPr algn="ctr"/>
                      <a:endParaRPr lang="es-ES" sz="1200">
                        <a:effectLst/>
                        <a:latin typeface="Calibri" panose="020F0502020204030204" pitchFamily="34" charset="0"/>
                      </a:endParaRPr>
                    </a:p>
                  </a:txBody>
                  <a:tcPr marL="35732" marR="35732" marT="0" marB="0" anchor="ctr">
                    <a:lnL>
                      <a:noFill/>
                    </a:lnL>
                    <a:lnR>
                      <a:noFill/>
                    </a:lnR>
                    <a:lnT>
                      <a:noFill/>
                    </a:lnT>
                    <a:lnB>
                      <a:noFill/>
                    </a:lnB>
                  </a:tcPr>
                </a:tc>
                <a:tc>
                  <a:txBody>
                    <a:bodyPr/>
                    <a:lstStyle/>
                    <a:p>
                      <a:pPr algn="ctr"/>
                      <a:endParaRPr lang="es-ES" sz="1200">
                        <a:effectLst/>
                        <a:latin typeface="Calibri" panose="020F0502020204030204" pitchFamily="34" charset="0"/>
                      </a:endParaRPr>
                    </a:p>
                  </a:txBody>
                  <a:tcPr marL="35732" marR="35732" marT="0" marB="0" anchor="ctr">
                    <a:lnL>
                      <a:noFill/>
                    </a:lnL>
                    <a:lnR>
                      <a:noFill/>
                    </a:lnR>
                    <a:lnT>
                      <a:noFill/>
                    </a:lnT>
                    <a:lnB>
                      <a:noFill/>
                    </a:lnB>
                  </a:tcPr>
                </a:tc>
                <a:tc>
                  <a:txBody>
                    <a:bodyPr/>
                    <a:lstStyle/>
                    <a:p>
                      <a:pPr algn="ctr"/>
                      <a:endParaRPr lang="es-ES" sz="1200" dirty="0">
                        <a:effectLst/>
                        <a:latin typeface="Calibri" panose="020F0502020204030204" pitchFamily="34" charset="0"/>
                      </a:endParaRPr>
                    </a:p>
                  </a:txBody>
                  <a:tcPr marL="35732" marR="35732" marT="0" marB="0" anchor="ctr">
                    <a:lnL>
                      <a:noFill/>
                    </a:lnL>
                    <a:lnR>
                      <a:noFill/>
                    </a:lnR>
                    <a:lnT>
                      <a:noFill/>
                    </a:lnT>
                    <a:lnB>
                      <a:noFill/>
                    </a:lnB>
                  </a:tcPr>
                </a:tc>
                <a:tc>
                  <a:txBody>
                    <a:bodyPr/>
                    <a:lstStyle/>
                    <a:p>
                      <a:pPr algn="ctr"/>
                      <a:endParaRPr lang="es-ES" sz="1200">
                        <a:effectLst/>
                        <a:latin typeface="Calibri" panose="020F0502020204030204" pitchFamily="34" charset="0"/>
                      </a:endParaRPr>
                    </a:p>
                  </a:txBody>
                  <a:tcPr marL="35732" marR="35732" marT="0" marB="0" anchor="ctr">
                    <a:lnL>
                      <a:noFill/>
                    </a:lnL>
                    <a:lnR>
                      <a:noFill/>
                    </a:lnR>
                    <a:lnT>
                      <a:noFill/>
                    </a:lnT>
                    <a:lnB>
                      <a:noFill/>
                    </a:lnB>
                  </a:tcPr>
                </a:tc>
                <a:tc>
                  <a:txBody>
                    <a:bodyPr/>
                    <a:lstStyle/>
                    <a:p>
                      <a:pPr algn="ctr"/>
                      <a:endParaRPr lang="es-ES" sz="1200" dirty="0">
                        <a:effectLst/>
                        <a:latin typeface="Calibri" panose="020F0502020204030204" pitchFamily="34" charset="0"/>
                      </a:endParaRPr>
                    </a:p>
                  </a:txBody>
                  <a:tcPr marL="35732" marR="35732" marT="0" marB="0" anchor="ctr">
                    <a:lnL>
                      <a:noFill/>
                    </a:lnL>
                    <a:lnR>
                      <a:noFill/>
                    </a:lnR>
                    <a:lnT>
                      <a:noFill/>
                    </a:lnT>
                    <a:lnB>
                      <a:noFill/>
                    </a:lnB>
                  </a:tcPr>
                </a:tc>
                <a:tc>
                  <a:txBody>
                    <a:bodyPr/>
                    <a:lstStyle/>
                    <a:p>
                      <a:pPr algn="ctr"/>
                      <a:endParaRPr lang="es-ES" sz="1200" dirty="0">
                        <a:effectLst/>
                        <a:latin typeface="Calibri" panose="020F0502020204030204" pitchFamily="34" charset="0"/>
                      </a:endParaRPr>
                    </a:p>
                  </a:txBody>
                  <a:tcPr marL="35732" marR="35732" marT="0" marB="0" anchor="ctr">
                    <a:lnL>
                      <a:noFill/>
                    </a:lnL>
                    <a:lnR>
                      <a:noFill/>
                    </a:lnR>
                    <a:lnT>
                      <a:noFill/>
                    </a:lnT>
                    <a:lnB>
                      <a:noFill/>
                    </a:lnB>
                  </a:tcPr>
                </a:tc>
                <a:tc>
                  <a:txBody>
                    <a:bodyPr/>
                    <a:lstStyle/>
                    <a:p>
                      <a:pPr indent="180340" algn="r">
                        <a:lnSpc>
                          <a:spcPct val="200000"/>
                        </a:lnSpc>
                        <a:spcAft>
                          <a:spcPts val="0"/>
                        </a:spcAft>
                      </a:pPr>
                      <a:r>
                        <a:rPr lang="es-ES"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160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9"/>
                  </a:ext>
                </a:extLst>
              </a:tr>
              <a:tr h="336837">
                <a:tc gridSpan="4">
                  <a:txBody>
                    <a:bodyPr/>
                    <a:lstStyle/>
                    <a:p>
                      <a:pPr indent="180340" algn="l">
                        <a:lnSpc>
                          <a:spcPct val="200000"/>
                        </a:lnSpc>
                        <a:spcAft>
                          <a:spcPts val="0"/>
                        </a:spcAft>
                      </a:pPr>
                      <a:r>
                        <a:rPr lang="es-ES" sz="1200" b="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GASTO TOTAL CAPACITACION 8 PARROQUIAS </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hMerge="1">
                  <a:txBody>
                    <a:bodyPr/>
                    <a:lstStyle/>
                    <a:p>
                      <a:endParaRPr lang="es-ES"/>
                    </a:p>
                  </a:txBody>
                  <a:tcPr/>
                </a:tc>
                <a:tc>
                  <a:txBody>
                    <a:bodyPr/>
                    <a:lstStyle/>
                    <a:p>
                      <a:pPr algn="ctr"/>
                      <a:endParaRPr lang="es-ES" sz="1200">
                        <a:effectLst/>
                        <a:latin typeface="Calibri" panose="020F0502020204030204" pitchFamily="34" charset="0"/>
                      </a:endParaRPr>
                    </a:p>
                  </a:txBody>
                  <a:tcPr marL="35732" marR="35732"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endParaRPr lang="es-ES" sz="1200" dirty="0">
                        <a:effectLst/>
                        <a:latin typeface="Calibri" panose="020F0502020204030204" pitchFamily="34" charset="0"/>
                      </a:endParaRPr>
                    </a:p>
                  </a:txBody>
                  <a:tcPr marL="35732" marR="35732"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endParaRPr lang="es-ES" sz="1200" dirty="0">
                        <a:effectLst/>
                        <a:latin typeface="Calibri" panose="020F0502020204030204" pitchFamily="34" charset="0"/>
                      </a:endParaRPr>
                    </a:p>
                  </a:txBody>
                  <a:tcPr marL="35732" marR="35732"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endParaRPr lang="es-ES" sz="1200">
                        <a:effectLst/>
                        <a:latin typeface="Calibri" panose="020F0502020204030204" pitchFamily="34" charset="0"/>
                      </a:endParaRPr>
                    </a:p>
                  </a:txBody>
                  <a:tcPr marL="35732" marR="35732"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endParaRPr lang="es-ES" sz="1200" dirty="0">
                        <a:effectLst/>
                        <a:latin typeface="Calibri" panose="020F0502020204030204" pitchFamily="34" charset="0"/>
                      </a:endParaRPr>
                    </a:p>
                  </a:txBody>
                  <a:tcPr marL="35732" marR="35732" marT="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indent="180340" algn="r">
                        <a:lnSpc>
                          <a:spcPct val="200000"/>
                        </a:lnSpc>
                        <a:spcAft>
                          <a:spcPts val="0"/>
                        </a:spcAft>
                      </a:pPr>
                      <a:r>
                        <a:rPr lang="es-ES"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700</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0"/>
                  </a:ext>
                </a:extLst>
              </a:tr>
              <a:tr h="336837">
                <a:tc>
                  <a:txBody>
                    <a:bodyPr/>
                    <a:lstStyle/>
                    <a:p>
                      <a:pPr indent="180340" algn="l">
                        <a:lnSpc>
                          <a:spcPct val="200000"/>
                        </a:lnSpc>
                        <a:spcAft>
                          <a:spcPts val="0"/>
                        </a:spcAft>
                      </a:pPr>
                      <a:r>
                        <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Número de productores ganaderos capacitados</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r">
                        <a:lnSpc>
                          <a:spcPct val="200000"/>
                        </a:lnSpc>
                        <a:spcAft>
                          <a:spcPts val="0"/>
                        </a:spcAft>
                      </a:pPr>
                      <a:r>
                        <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60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r">
                        <a:lnSpc>
                          <a:spcPct val="200000"/>
                        </a:lnSpc>
                        <a:spcAft>
                          <a:spcPts val="0"/>
                        </a:spcAft>
                      </a:pPr>
                      <a:r>
                        <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r">
                        <a:lnSpc>
                          <a:spcPct val="200000"/>
                        </a:lnSpc>
                        <a:spcAft>
                          <a:spcPts val="0"/>
                        </a:spcAft>
                      </a:pPr>
                      <a:r>
                        <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r">
                        <a:lnSpc>
                          <a:spcPct val="200000"/>
                        </a:lnSpc>
                        <a:spcAft>
                          <a:spcPts val="0"/>
                        </a:spcAft>
                      </a:pPr>
                      <a:r>
                        <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r">
                        <a:lnSpc>
                          <a:spcPct val="200000"/>
                        </a:lnSpc>
                        <a:spcAft>
                          <a:spcPts val="0"/>
                        </a:spcAft>
                      </a:pPr>
                      <a:r>
                        <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30</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r">
                        <a:lnSpc>
                          <a:spcPct val="200000"/>
                        </a:lnSpc>
                        <a:spcAft>
                          <a:spcPts val="0"/>
                        </a:spcAft>
                      </a:pPr>
                      <a:r>
                        <a:rPr lang="es-E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30</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r">
                        <a:lnSpc>
                          <a:spcPct val="200000"/>
                        </a:lnSpc>
                        <a:spcAft>
                          <a:spcPts val="0"/>
                        </a:spcAft>
                      </a:pPr>
                      <a:r>
                        <a:rPr lang="es-E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30</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r">
                        <a:lnSpc>
                          <a:spcPct val="200000"/>
                        </a:lnSpc>
                        <a:spcAft>
                          <a:spcPts val="0"/>
                        </a:spcAft>
                      </a:pPr>
                      <a:r>
                        <a:rPr lang="es-E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30</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r">
                        <a:lnSpc>
                          <a:spcPct val="200000"/>
                        </a:lnSpc>
                        <a:spcAft>
                          <a:spcPts val="0"/>
                        </a:spcAft>
                      </a:pPr>
                      <a:r>
                        <a:rPr lang="es-E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300</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1"/>
                  </a:ext>
                </a:extLst>
              </a:tr>
              <a:tr h="336837">
                <a:tc>
                  <a:txBody>
                    <a:bodyPr/>
                    <a:lstStyle/>
                    <a:p>
                      <a:pPr indent="180340" algn="l">
                        <a:lnSpc>
                          <a:spcPct val="200000"/>
                        </a:lnSpc>
                        <a:spcAft>
                          <a:spcPts val="0"/>
                        </a:spcAft>
                      </a:pPr>
                      <a:r>
                        <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Número de horas de capacitación </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r">
                        <a:lnSpc>
                          <a:spcPct val="200000"/>
                        </a:lnSpc>
                        <a:spcAft>
                          <a:spcPts val="0"/>
                        </a:spcAft>
                      </a:pPr>
                      <a:r>
                        <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r">
                        <a:lnSpc>
                          <a:spcPct val="200000"/>
                        </a:lnSpc>
                        <a:spcAft>
                          <a:spcPts val="0"/>
                        </a:spcAft>
                      </a:pPr>
                      <a:r>
                        <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r">
                        <a:lnSpc>
                          <a:spcPct val="200000"/>
                        </a:lnSpc>
                        <a:spcAft>
                          <a:spcPts val="0"/>
                        </a:spcAft>
                      </a:pPr>
                      <a:r>
                        <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r">
                        <a:lnSpc>
                          <a:spcPct val="200000"/>
                        </a:lnSpc>
                        <a:spcAft>
                          <a:spcPts val="0"/>
                        </a:spcAft>
                      </a:pPr>
                      <a:r>
                        <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r">
                        <a:lnSpc>
                          <a:spcPct val="200000"/>
                        </a:lnSpc>
                        <a:spcAft>
                          <a:spcPts val="0"/>
                        </a:spcAft>
                      </a:pPr>
                      <a:r>
                        <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r">
                        <a:lnSpc>
                          <a:spcPct val="200000"/>
                        </a:lnSpc>
                        <a:spcAft>
                          <a:spcPts val="0"/>
                        </a:spcAft>
                      </a:pPr>
                      <a:r>
                        <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r">
                        <a:lnSpc>
                          <a:spcPct val="200000"/>
                        </a:lnSpc>
                        <a:spcAft>
                          <a:spcPts val="0"/>
                        </a:spcAft>
                      </a:pPr>
                      <a:r>
                        <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r">
                        <a:lnSpc>
                          <a:spcPct val="200000"/>
                        </a:lnSpc>
                        <a:spcAft>
                          <a:spcPts val="0"/>
                        </a:spcAft>
                      </a:pPr>
                      <a:r>
                        <a:rPr lang="es-E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4</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r">
                        <a:lnSpc>
                          <a:spcPct val="200000"/>
                        </a:lnSpc>
                        <a:spcAft>
                          <a:spcPts val="0"/>
                        </a:spcAft>
                      </a:pPr>
                      <a:r>
                        <a:rPr lang="es-E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32</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5732" marR="35732"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12"/>
                  </a:ext>
                </a:extLst>
              </a:tr>
            </a:tbl>
          </a:graphicData>
        </a:graphic>
      </p:graphicFrame>
      <p:sp>
        <p:nvSpPr>
          <p:cNvPr id="13" name="Rectángulo 12"/>
          <p:cNvSpPr/>
          <p:nvPr/>
        </p:nvSpPr>
        <p:spPr>
          <a:xfrm>
            <a:off x="335360" y="188640"/>
            <a:ext cx="4596130" cy="369332"/>
          </a:xfrm>
          <a:prstGeom prst="rect">
            <a:avLst/>
          </a:prstGeom>
        </p:spPr>
        <p:txBody>
          <a:bodyPr wrap="none">
            <a:spAutoFit/>
          </a:bodyPr>
          <a:lstStyle/>
          <a:p>
            <a:pPr>
              <a:spcAft>
                <a:spcPts val="1000"/>
              </a:spcAft>
            </a:pPr>
            <a:r>
              <a:rPr lang="es-ES"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Modelo de costos generado por la capacitación</a:t>
            </a:r>
            <a:endParaRPr lang="es-ES"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64569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a 7"/>
          <p:cNvGraphicFramePr>
            <a:graphicFrameLocks noGrp="1"/>
          </p:cNvGraphicFramePr>
          <p:nvPr>
            <p:extLst>
              <p:ext uri="{D42A27DB-BD31-4B8C-83A1-F6EECF244321}">
                <p14:modId xmlns:p14="http://schemas.microsoft.com/office/powerpoint/2010/main" val="3290555585"/>
              </p:ext>
            </p:extLst>
          </p:nvPr>
        </p:nvGraphicFramePr>
        <p:xfrm>
          <a:off x="0" y="629980"/>
          <a:ext cx="12072665" cy="5530540"/>
        </p:xfrm>
        <a:graphic>
          <a:graphicData uri="http://schemas.openxmlformats.org/drawingml/2006/table">
            <a:tbl>
              <a:tblPr firstRow="1" firstCol="1" bandRow="1"/>
              <a:tblGrid>
                <a:gridCol w="7591147">
                  <a:extLst>
                    <a:ext uri="{9D8B030D-6E8A-4147-A177-3AD203B41FA5}">
                      <a16:colId xmlns="" xmlns:a16="http://schemas.microsoft.com/office/drawing/2014/main" val="20000"/>
                    </a:ext>
                  </a:extLst>
                </a:gridCol>
                <a:gridCol w="1646273">
                  <a:extLst>
                    <a:ext uri="{9D8B030D-6E8A-4147-A177-3AD203B41FA5}">
                      <a16:colId xmlns="" xmlns:a16="http://schemas.microsoft.com/office/drawing/2014/main" val="20001"/>
                    </a:ext>
                  </a:extLst>
                </a:gridCol>
                <a:gridCol w="678921">
                  <a:extLst>
                    <a:ext uri="{9D8B030D-6E8A-4147-A177-3AD203B41FA5}">
                      <a16:colId xmlns="" xmlns:a16="http://schemas.microsoft.com/office/drawing/2014/main" val="20002"/>
                    </a:ext>
                  </a:extLst>
                </a:gridCol>
                <a:gridCol w="184259">
                  <a:extLst>
                    <a:ext uri="{9D8B030D-6E8A-4147-A177-3AD203B41FA5}">
                      <a16:colId xmlns="" xmlns:a16="http://schemas.microsoft.com/office/drawing/2014/main" val="20003"/>
                    </a:ext>
                  </a:extLst>
                </a:gridCol>
                <a:gridCol w="508713">
                  <a:extLst>
                    <a:ext uri="{9D8B030D-6E8A-4147-A177-3AD203B41FA5}">
                      <a16:colId xmlns="" xmlns:a16="http://schemas.microsoft.com/office/drawing/2014/main" val="20004"/>
                    </a:ext>
                  </a:extLst>
                </a:gridCol>
                <a:gridCol w="355308">
                  <a:extLst>
                    <a:ext uri="{9D8B030D-6E8A-4147-A177-3AD203B41FA5}">
                      <a16:colId xmlns="" xmlns:a16="http://schemas.microsoft.com/office/drawing/2014/main" val="20005"/>
                    </a:ext>
                  </a:extLst>
                </a:gridCol>
                <a:gridCol w="184259">
                  <a:extLst>
                    <a:ext uri="{9D8B030D-6E8A-4147-A177-3AD203B41FA5}">
                      <a16:colId xmlns="" xmlns:a16="http://schemas.microsoft.com/office/drawing/2014/main" val="20006"/>
                    </a:ext>
                  </a:extLst>
                </a:gridCol>
                <a:gridCol w="184259">
                  <a:extLst>
                    <a:ext uri="{9D8B030D-6E8A-4147-A177-3AD203B41FA5}">
                      <a16:colId xmlns="" xmlns:a16="http://schemas.microsoft.com/office/drawing/2014/main" val="20007"/>
                    </a:ext>
                  </a:extLst>
                </a:gridCol>
                <a:gridCol w="184259">
                  <a:extLst>
                    <a:ext uri="{9D8B030D-6E8A-4147-A177-3AD203B41FA5}">
                      <a16:colId xmlns="" xmlns:a16="http://schemas.microsoft.com/office/drawing/2014/main" val="20008"/>
                    </a:ext>
                  </a:extLst>
                </a:gridCol>
                <a:gridCol w="184259">
                  <a:extLst>
                    <a:ext uri="{9D8B030D-6E8A-4147-A177-3AD203B41FA5}">
                      <a16:colId xmlns="" xmlns:a16="http://schemas.microsoft.com/office/drawing/2014/main" val="20009"/>
                    </a:ext>
                  </a:extLst>
                </a:gridCol>
                <a:gridCol w="184259">
                  <a:extLst>
                    <a:ext uri="{9D8B030D-6E8A-4147-A177-3AD203B41FA5}">
                      <a16:colId xmlns="" xmlns:a16="http://schemas.microsoft.com/office/drawing/2014/main" val="20010"/>
                    </a:ext>
                  </a:extLst>
                </a:gridCol>
                <a:gridCol w="186749">
                  <a:extLst>
                    <a:ext uri="{9D8B030D-6E8A-4147-A177-3AD203B41FA5}">
                      <a16:colId xmlns="" xmlns:a16="http://schemas.microsoft.com/office/drawing/2014/main" val="20011"/>
                    </a:ext>
                  </a:extLst>
                </a:gridCol>
              </a:tblGrid>
              <a:tr h="593096">
                <a:tc>
                  <a:txBody>
                    <a:bodyPr/>
                    <a:lstStyle/>
                    <a:p>
                      <a:pPr indent="180340" algn="l">
                        <a:lnSpc>
                          <a:spcPct val="200000"/>
                        </a:lnSpc>
                        <a:spcAft>
                          <a:spcPts val="0"/>
                        </a:spcAft>
                      </a:pPr>
                      <a:r>
                        <a:rPr lang="es-ES"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Actividades de capacitación </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628" marR="55628"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180340" algn="l">
                        <a:lnSpc>
                          <a:spcPct val="200000"/>
                        </a:lnSpc>
                        <a:spcAft>
                          <a:spcPts val="0"/>
                        </a:spcAft>
                      </a:pPr>
                      <a:r>
                        <a:rPr lang="es-E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a:t>
                      </a:r>
                      <a:endParaRPr lang="es-E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628" marR="55628"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indent="180340" algn="l">
                        <a:lnSpc>
                          <a:spcPct val="200000"/>
                        </a:lnSpc>
                        <a:spcAft>
                          <a:spcPts val="0"/>
                        </a:spcAft>
                      </a:pPr>
                      <a:r>
                        <a:rPr lang="es-E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II</a:t>
                      </a:r>
                      <a:endParaRPr lang="es-E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628" marR="55628"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pPr indent="180340" algn="l">
                        <a:lnSpc>
                          <a:spcPct val="200000"/>
                        </a:lnSpc>
                        <a:spcAft>
                          <a:spcPts val="0"/>
                        </a:spcAft>
                      </a:pPr>
                      <a:endParaRPr lang="es-E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628" marR="55628"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3">
                  <a:txBody>
                    <a:bodyPr/>
                    <a:lstStyle/>
                    <a:p>
                      <a:pPr indent="180340" algn="l">
                        <a:lnSpc>
                          <a:spcPct val="200000"/>
                        </a:lnSpc>
                        <a:spcAft>
                          <a:spcPts val="0"/>
                        </a:spcAft>
                      </a:pPr>
                      <a:r>
                        <a:rPr lang="es-E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III</a:t>
                      </a:r>
                      <a:endParaRPr lang="es-E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628" marR="55628"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indent="180340" algn="l">
                        <a:lnSpc>
                          <a:spcPct val="200000"/>
                        </a:lnSpc>
                        <a:spcAft>
                          <a:spcPts val="0"/>
                        </a:spcAft>
                      </a:pP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5628" marR="55628"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c gridSpan="4">
                  <a:txBody>
                    <a:bodyPr/>
                    <a:lstStyle/>
                    <a:p>
                      <a:pPr indent="180340" algn="l">
                        <a:lnSpc>
                          <a:spcPct val="200000"/>
                        </a:lnSpc>
                        <a:spcAft>
                          <a:spcPts val="0"/>
                        </a:spcAft>
                      </a:pPr>
                      <a:r>
                        <a:rPr lang="es-ES" sz="11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IV</a:t>
                      </a:r>
                      <a:endParaRPr lang="es-ES" sz="11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628" marR="55628"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pPr indent="180340" algn="l">
                        <a:lnSpc>
                          <a:spcPct val="200000"/>
                        </a:lnSpc>
                        <a:spcAft>
                          <a:spcPts val="0"/>
                        </a:spcAft>
                      </a:pP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5628" marR="55628"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extLst>
                  <a:ext uri="{0D108BD9-81ED-4DB2-BD59-A6C34878D82A}">
                    <a16:rowId xmlns="" xmlns:a16="http://schemas.microsoft.com/office/drawing/2014/main" val="10000"/>
                  </a:ext>
                </a:extLst>
              </a:tr>
              <a:tr h="272109">
                <a:tc>
                  <a:txBody>
                    <a:bodyPr/>
                    <a:lstStyle/>
                    <a:p>
                      <a:pPr indent="180340" algn="l">
                        <a:lnSpc>
                          <a:spcPct val="200000"/>
                        </a:lnSpc>
                        <a:spcAft>
                          <a:spcPts val="0"/>
                        </a:spcAft>
                      </a:pPr>
                      <a:r>
                        <a:rPr lang="es-E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Presentación por parte de la organizadora de la capacitación </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628" marR="55628"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indent="180340" algn="l">
                        <a:lnSpc>
                          <a:spcPct val="200000"/>
                        </a:lnSpc>
                        <a:spcAft>
                          <a:spcPts val="0"/>
                        </a:spcAft>
                      </a:pPr>
                      <a:r>
                        <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5628" marR="55628" marT="0" marB="0" anchor="ctr">
                    <a:lnL>
                      <a:noFill/>
                    </a:lnL>
                    <a:lnR>
                      <a:noFill/>
                    </a:lnR>
                    <a:lnT w="12700" cap="flat" cmpd="sng" algn="ctr">
                      <a:solidFill>
                        <a:srgbClr val="000000"/>
                      </a:solidFill>
                      <a:prstDash val="solid"/>
                      <a:round/>
                      <a:headEnd type="none" w="med" len="med"/>
                      <a:tailEnd type="none" w="med" len="med"/>
                    </a:lnT>
                    <a:lnB>
                      <a:noFill/>
                    </a:lnB>
                  </a:tcPr>
                </a:tc>
                <a:tc gridSpan="3">
                  <a:txBody>
                    <a:bodyPr/>
                    <a:lstStyle/>
                    <a:p>
                      <a:endParaRPr lang="es-ES" sz="1200"/>
                    </a:p>
                  </a:txBody>
                  <a:tcPr marL="55628" marR="55628" marT="0"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s-ES"/>
                    </a:p>
                  </a:txBody>
                  <a:tcPr/>
                </a:tc>
                <a:tc hMerge="1">
                  <a:txBody>
                    <a:bodyPr/>
                    <a:lstStyle/>
                    <a:p>
                      <a:pPr indent="180340" algn="l">
                        <a:lnSpc>
                          <a:spcPct val="200000"/>
                        </a:lnSpc>
                        <a:spcAft>
                          <a:spcPts val="0"/>
                        </a:spcAft>
                      </a:pP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5628" marR="55628" marT="0" marB="0" anchor="ctr">
                    <a:lnL>
                      <a:noFill/>
                    </a:lnL>
                    <a:lnR>
                      <a:noFill/>
                    </a:lnR>
                    <a:lnT w="12700" cap="flat" cmpd="sng" algn="ctr">
                      <a:solidFill>
                        <a:srgbClr val="000000"/>
                      </a:solidFill>
                      <a:prstDash val="solid"/>
                      <a:round/>
                      <a:headEnd type="none" w="med" len="med"/>
                      <a:tailEnd type="none" w="med" len="med"/>
                    </a:lnT>
                    <a:lnB>
                      <a:noFill/>
                    </a:lnB>
                  </a:tcPr>
                </a:tc>
                <a:tc gridSpan="3">
                  <a:txBody>
                    <a:bodyPr/>
                    <a:lstStyle/>
                    <a:p>
                      <a:endParaRPr lang="es-ES" sz="1200"/>
                    </a:p>
                  </a:txBody>
                  <a:tcPr marL="55628" marR="55628" marT="0"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pPr algn="ctr"/>
                      <a:endParaRPr lang="es-ES" sz="1100">
                        <a:effectLst/>
                        <a:latin typeface="Calibri" panose="020F0502020204030204" pitchFamily="34" charset="0"/>
                      </a:endParaRPr>
                    </a:p>
                  </a:txBody>
                  <a:tcPr marL="55628" marR="55628" marT="0"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s-ES"/>
                    </a:p>
                  </a:txBody>
                  <a:tcPr/>
                </a:tc>
                <a:tc gridSpan="4">
                  <a:txBody>
                    <a:bodyPr/>
                    <a:lstStyle/>
                    <a:p>
                      <a:pPr algn="ctr"/>
                      <a:endParaRPr lang="es-ES" sz="1200">
                        <a:effectLst/>
                        <a:latin typeface="Calibri" panose="020F0502020204030204" pitchFamily="34" charset="0"/>
                      </a:endParaRPr>
                    </a:p>
                  </a:txBody>
                  <a:tcPr marL="55628" marR="55628" marT="0"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s-ES"/>
                    </a:p>
                  </a:txBody>
                  <a:tcPr/>
                </a:tc>
                <a:tc hMerge="1">
                  <a:txBody>
                    <a:bodyPr/>
                    <a:lstStyle/>
                    <a:p>
                      <a:pPr algn="ctr"/>
                      <a:endParaRPr lang="es-ES" sz="1100">
                        <a:effectLst/>
                        <a:latin typeface="Calibri" panose="020F0502020204030204" pitchFamily="34" charset="0"/>
                      </a:endParaRPr>
                    </a:p>
                  </a:txBody>
                  <a:tcPr marL="55628" marR="55628" marT="0" marB="0" anchor="ctr">
                    <a:lnL>
                      <a:noFill/>
                    </a:lnL>
                    <a:lnR>
                      <a:noFill/>
                    </a:lnR>
                    <a:lnT w="12700" cap="flat" cmpd="sng" algn="ctr">
                      <a:solidFill>
                        <a:srgbClr val="000000"/>
                      </a:solidFill>
                      <a:prstDash val="solid"/>
                      <a:round/>
                      <a:headEnd type="none" w="med" len="med"/>
                      <a:tailEnd type="none" w="med" len="med"/>
                    </a:lnT>
                    <a:lnB>
                      <a:noFill/>
                    </a:lnB>
                  </a:tcPr>
                </a:tc>
                <a:tc hMerge="1">
                  <a:txBody>
                    <a:bodyPr/>
                    <a:lstStyle/>
                    <a:p>
                      <a:endParaRPr lang="es-ES"/>
                    </a:p>
                  </a:txBody>
                  <a:tcPr/>
                </a:tc>
                <a:extLst>
                  <a:ext uri="{0D108BD9-81ED-4DB2-BD59-A6C34878D82A}">
                    <a16:rowId xmlns="" xmlns:a16="http://schemas.microsoft.com/office/drawing/2014/main" val="10001"/>
                  </a:ext>
                </a:extLst>
              </a:tr>
              <a:tr h="272109">
                <a:tc>
                  <a:txBody>
                    <a:bodyPr/>
                    <a:lstStyle/>
                    <a:p>
                      <a:pPr indent="180340" algn="l">
                        <a:lnSpc>
                          <a:spcPct val="200000"/>
                        </a:lnSpc>
                        <a:spcAft>
                          <a:spcPts val="0"/>
                        </a:spcAft>
                      </a:pPr>
                      <a:r>
                        <a:rPr lang="es-E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Presentación de los resultados de la investigación realizada  (justificación)</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628" marR="55628" marT="0" marB="0" anchor="ctr">
                    <a:lnL>
                      <a:noFill/>
                    </a:lnL>
                    <a:lnR>
                      <a:noFill/>
                    </a:lnR>
                    <a:lnT>
                      <a:noFill/>
                    </a:lnT>
                    <a:lnB>
                      <a:noFill/>
                    </a:lnB>
                  </a:tcPr>
                </a:tc>
                <a:tc>
                  <a:txBody>
                    <a:bodyPr/>
                    <a:lstStyle/>
                    <a:p>
                      <a:pPr indent="180340" algn="l">
                        <a:lnSpc>
                          <a:spcPct val="200000"/>
                        </a:lnSpc>
                        <a:spcAft>
                          <a:spcPts val="0"/>
                        </a:spcAft>
                      </a:pPr>
                      <a:r>
                        <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5628" marR="55628" marT="0" marB="0" anchor="ctr">
                    <a:lnL>
                      <a:noFill/>
                    </a:lnL>
                    <a:lnR>
                      <a:noFill/>
                    </a:lnR>
                    <a:lnT>
                      <a:noFill/>
                    </a:lnT>
                    <a:lnB>
                      <a:noFill/>
                    </a:lnB>
                  </a:tcPr>
                </a:tc>
                <a:tc gridSpan="3">
                  <a:txBody>
                    <a:bodyPr/>
                    <a:lstStyle/>
                    <a:p>
                      <a:endParaRPr lang="es-ES" sz="1200"/>
                    </a:p>
                  </a:txBody>
                  <a:tcPr marL="55628" marR="55628" marT="0" marB="0" anchor="ctr">
                    <a:lnL>
                      <a:noFill/>
                    </a:lnL>
                    <a:lnR>
                      <a:noFill/>
                    </a:lnR>
                    <a:lnT>
                      <a:noFill/>
                    </a:lnT>
                    <a:lnB>
                      <a:noFill/>
                    </a:lnB>
                  </a:tcPr>
                </a:tc>
                <a:tc hMerge="1">
                  <a:txBody>
                    <a:bodyPr/>
                    <a:lstStyle/>
                    <a:p>
                      <a:endParaRPr lang="es-ES"/>
                    </a:p>
                  </a:txBody>
                  <a:tcPr/>
                </a:tc>
                <a:tc hMerge="1">
                  <a:txBody>
                    <a:bodyPr/>
                    <a:lstStyle/>
                    <a:p>
                      <a:pPr indent="180340" algn="l">
                        <a:lnSpc>
                          <a:spcPct val="200000"/>
                        </a:lnSpc>
                        <a:spcAft>
                          <a:spcPts val="0"/>
                        </a:spcAft>
                      </a:pP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5628" marR="55628" marT="0" marB="0" anchor="ctr">
                    <a:lnL>
                      <a:noFill/>
                    </a:lnL>
                    <a:lnR>
                      <a:noFill/>
                    </a:lnR>
                    <a:lnT>
                      <a:noFill/>
                    </a:lnT>
                    <a:lnB>
                      <a:noFill/>
                    </a:lnB>
                  </a:tcPr>
                </a:tc>
                <a:tc gridSpan="3">
                  <a:txBody>
                    <a:bodyPr/>
                    <a:lstStyle/>
                    <a:p>
                      <a:endParaRPr lang="es-ES" sz="1200"/>
                    </a:p>
                  </a:txBody>
                  <a:tcPr marL="55628" marR="55628" marT="0" marB="0" anchor="ctr">
                    <a:lnL>
                      <a:noFill/>
                    </a:lnL>
                    <a:lnR>
                      <a:noFill/>
                    </a:lnR>
                    <a:lnT>
                      <a:noFill/>
                    </a:lnT>
                    <a:lnB>
                      <a:noFill/>
                    </a:lnB>
                  </a:tcPr>
                </a:tc>
                <a:tc hMerge="1">
                  <a:txBody>
                    <a:bodyPr/>
                    <a:lstStyle/>
                    <a:p>
                      <a:pPr algn="ctr"/>
                      <a:endParaRPr lang="es-ES" sz="1100">
                        <a:effectLst/>
                        <a:latin typeface="Calibri" panose="020F0502020204030204" pitchFamily="34" charset="0"/>
                      </a:endParaRPr>
                    </a:p>
                  </a:txBody>
                  <a:tcPr marL="55628" marR="55628" marT="0" marB="0" anchor="ctr">
                    <a:lnL>
                      <a:noFill/>
                    </a:lnL>
                    <a:lnR>
                      <a:noFill/>
                    </a:lnR>
                    <a:lnT>
                      <a:noFill/>
                    </a:lnT>
                    <a:lnB>
                      <a:noFill/>
                    </a:lnB>
                  </a:tcPr>
                </a:tc>
                <a:tc hMerge="1">
                  <a:txBody>
                    <a:bodyPr/>
                    <a:lstStyle/>
                    <a:p>
                      <a:endParaRPr lang="es-ES"/>
                    </a:p>
                  </a:txBody>
                  <a:tcPr/>
                </a:tc>
                <a:tc gridSpan="4">
                  <a:txBody>
                    <a:bodyPr/>
                    <a:lstStyle/>
                    <a:p>
                      <a:pPr algn="ctr"/>
                      <a:endParaRPr lang="es-ES" sz="1200">
                        <a:effectLst/>
                        <a:latin typeface="Calibri" panose="020F0502020204030204" pitchFamily="34" charset="0"/>
                      </a:endParaRPr>
                    </a:p>
                  </a:txBody>
                  <a:tcPr marL="55628" marR="55628" marT="0" marB="0" anchor="ctr">
                    <a:lnL>
                      <a:noFill/>
                    </a:lnL>
                    <a:lnR>
                      <a:noFill/>
                    </a:lnR>
                    <a:lnT>
                      <a:noFill/>
                    </a:lnT>
                    <a:lnB>
                      <a:noFill/>
                    </a:lnB>
                  </a:tcPr>
                </a:tc>
                <a:tc hMerge="1">
                  <a:txBody>
                    <a:bodyPr/>
                    <a:lstStyle/>
                    <a:p>
                      <a:endParaRPr lang="es-ES"/>
                    </a:p>
                  </a:txBody>
                  <a:tcPr/>
                </a:tc>
                <a:tc hMerge="1">
                  <a:txBody>
                    <a:bodyPr/>
                    <a:lstStyle/>
                    <a:p>
                      <a:pPr algn="ctr"/>
                      <a:endParaRPr lang="es-ES" sz="1100">
                        <a:effectLst/>
                        <a:latin typeface="Calibri" panose="020F0502020204030204" pitchFamily="34" charset="0"/>
                      </a:endParaRPr>
                    </a:p>
                  </a:txBody>
                  <a:tcPr marL="55628" marR="55628" marT="0" marB="0" anchor="ctr">
                    <a:lnL>
                      <a:noFill/>
                    </a:lnL>
                    <a:lnR>
                      <a:noFill/>
                    </a:lnR>
                    <a:lnT>
                      <a:noFill/>
                    </a:lnT>
                    <a:lnB>
                      <a:noFill/>
                    </a:lnB>
                  </a:tcPr>
                </a:tc>
                <a:tc hMerge="1">
                  <a:txBody>
                    <a:bodyPr/>
                    <a:lstStyle/>
                    <a:p>
                      <a:endParaRPr lang="es-ES"/>
                    </a:p>
                  </a:txBody>
                  <a:tcPr/>
                </a:tc>
                <a:extLst>
                  <a:ext uri="{0D108BD9-81ED-4DB2-BD59-A6C34878D82A}">
                    <a16:rowId xmlns="" xmlns:a16="http://schemas.microsoft.com/office/drawing/2014/main" val="10002"/>
                  </a:ext>
                </a:extLst>
              </a:tr>
              <a:tr h="272109">
                <a:tc>
                  <a:txBody>
                    <a:bodyPr/>
                    <a:lstStyle/>
                    <a:p>
                      <a:pPr indent="180340" algn="l">
                        <a:lnSpc>
                          <a:spcPct val="200000"/>
                        </a:lnSpc>
                        <a:spcAft>
                          <a:spcPts val="0"/>
                        </a:spcAft>
                      </a:pPr>
                      <a:r>
                        <a:rPr lang="es-E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Presentación de la instructora gestión financiera y administrativa </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628" marR="55628" marT="0" marB="0" anchor="ctr">
                    <a:lnL>
                      <a:noFill/>
                    </a:lnL>
                    <a:lnR>
                      <a:noFill/>
                    </a:lnR>
                    <a:lnT>
                      <a:noFill/>
                    </a:lnT>
                    <a:lnB>
                      <a:noFill/>
                    </a:lnB>
                  </a:tcPr>
                </a:tc>
                <a:tc>
                  <a:txBody>
                    <a:bodyPr/>
                    <a:lstStyle/>
                    <a:p>
                      <a:endParaRPr lang="es-ES" sz="1200"/>
                    </a:p>
                  </a:txBody>
                  <a:tcPr marL="55628" marR="55628" marT="0" marB="0" anchor="ctr">
                    <a:lnL>
                      <a:noFill/>
                    </a:lnL>
                    <a:lnR>
                      <a:noFill/>
                    </a:lnR>
                    <a:lnT>
                      <a:noFill/>
                    </a:lnT>
                    <a:lnB>
                      <a:noFill/>
                    </a:lnB>
                  </a:tcPr>
                </a:tc>
                <a:tc gridSpan="3">
                  <a:txBody>
                    <a:bodyPr/>
                    <a:lstStyle/>
                    <a:p>
                      <a:pPr indent="180340" algn="l">
                        <a:lnSpc>
                          <a:spcPct val="200000"/>
                        </a:lnSpc>
                        <a:spcAft>
                          <a:spcPts val="0"/>
                        </a:spcAft>
                      </a:pPr>
                      <a:r>
                        <a:rPr lang="es-E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628" marR="55628" marT="0" marB="0" anchor="ctr">
                    <a:lnL>
                      <a:noFill/>
                    </a:lnL>
                    <a:lnR>
                      <a:noFill/>
                    </a:lnR>
                    <a:lnT>
                      <a:noFill/>
                    </a:lnT>
                    <a:lnB>
                      <a:noFill/>
                    </a:lnB>
                  </a:tcPr>
                </a:tc>
                <a:tc hMerge="1">
                  <a:txBody>
                    <a:bodyPr/>
                    <a:lstStyle/>
                    <a:p>
                      <a:endParaRPr lang="es-ES"/>
                    </a:p>
                  </a:txBody>
                  <a:tcPr/>
                </a:tc>
                <a:tc hMerge="1">
                  <a:txBody>
                    <a:bodyPr/>
                    <a:lstStyle/>
                    <a:p>
                      <a:pPr algn="ctr"/>
                      <a:endParaRPr lang="es-ES" sz="1100">
                        <a:effectLst/>
                        <a:latin typeface="Calibri" panose="020F0502020204030204" pitchFamily="34" charset="0"/>
                      </a:endParaRPr>
                    </a:p>
                  </a:txBody>
                  <a:tcPr marL="55628" marR="55628" marT="0" marB="0" anchor="ctr">
                    <a:lnL>
                      <a:noFill/>
                    </a:lnL>
                    <a:lnR>
                      <a:noFill/>
                    </a:lnR>
                    <a:lnT>
                      <a:noFill/>
                    </a:lnT>
                    <a:lnB>
                      <a:noFill/>
                    </a:lnB>
                  </a:tcPr>
                </a:tc>
                <a:tc gridSpan="3">
                  <a:txBody>
                    <a:bodyPr/>
                    <a:lstStyle/>
                    <a:p>
                      <a:endParaRPr lang="es-ES" sz="1200"/>
                    </a:p>
                  </a:txBody>
                  <a:tcPr marL="55628" marR="55628" marT="0" marB="0" anchor="ctr">
                    <a:lnL>
                      <a:noFill/>
                    </a:lnL>
                    <a:lnR>
                      <a:noFill/>
                    </a:lnR>
                    <a:lnT>
                      <a:noFill/>
                    </a:lnT>
                    <a:lnB>
                      <a:noFill/>
                    </a:lnB>
                  </a:tcPr>
                </a:tc>
                <a:tc hMerge="1">
                  <a:txBody>
                    <a:bodyPr/>
                    <a:lstStyle/>
                    <a:p>
                      <a:pPr indent="180340" algn="l">
                        <a:lnSpc>
                          <a:spcPct val="200000"/>
                        </a:lnSpc>
                        <a:spcAft>
                          <a:spcPts val="0"/>
                        </a:spcAft>
                      </a:pP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5628" marR="55628" marT="0" marB="0" anchor="ctr">
                    <a:lnL>
                      <a:noFill/>
                    </a:lnL>
                    <a:lnR>
                      <a:noFill/>
                    </a:lnR>
                    <a:lnT>
                      <a:noFill/>
                    </a:lnT>
                    <a:lnB>
                      <a:noFill/>
                    </a:lnB>
                  </a:tcPr>
                </a:tc>
                <a:tc hMerge="1">
                  <a:txBody>
                    <a:bodyPr/>
                    <a:lstStyle/>
                    <a:p>
                      <a:endParaRPr lang="es-ES"/>
                    </a:p>
                  </a:txBody>
                  <a:tcPr/>
                </a:tc>
                <a:tc gridSpan="4">
                  <a:txBody>
                    <a:bodyPr/>
                    <a:lstStyle/>
                    <a:p>
                      <a:pPr algn="ctr"/>
                      <a:endParaRPr lang="es-ES" sz="1200">
                        <a:effectLst/>
                        <a:latin typeface="Calibri" panose="020F0502020204030204" pitchFamily="34" charset="0"/>
                      </a:endParaRPr>
                    </a:p>
                  </a:txBody>
                  <a:tcPr marL="55628" marR="55628" marT="0" marB="0" anchor="ctr">
                    <a:lnL>
                      <a:noFill/>
                    </a:lnL>
                    <a:lnR>
                      <a:noFill/>
                    </a:lnR>
                    <a:lnT>
                      <a:noFill/>
                    </a:lnT>
                    <a:lnB>
                      <a:noFill/>
                    </a:lnB>
                  </a:tcPr>
                </a:tc>
                <a:tc hMerge="1">
                  <a:txBody>
                    <a:bodyPr/>
                    <a:lstStyle/>
                    <a:p>
                      <a:endParaRPr lang="es-ES"/>
                    </a:p>
                  </a:txBody>
                  <a:tcPr/>
                </a:tc>
                <a:tc hMerge="1">
                  <a:txBody>
                    <a:bodyPr/>
                    <a:lstStyle/>
                    <a:p>
                      <a:pPr algn="ctr"/>
                      <a:endParaRPr lang="es-ES" sz="1100">
                        <a:effectLst/>
                        <a:latin typeface="Calibri" panose="020F0502020204030204" pitchFamily="34" charset="0"/>
                      </a:endParaRPr>
                    </a:p>
                  </a:txBody>
                  <a:tcPr marL="55628" marR="55628" marT="0" marB="0" anchor="ctr">
                    <a:lnL>
                      <a:noFill/>
                    </a:lnL>
                    <a:lnR>
                      <a:noFill/>
                    </a:lnR>
                    <a:lnT>
                      <a:noFill/>
                    </a:lnT>
                    <a:lnB>
                      <a:noFill/>
                    </a:lnB>
                  </a:tcPr>
                </a:tc>
                <a:tc hMerge="1">
                  <a:txBody>
                    <a:bodyPr/>
                    <a:lstStyle/>
                    <a:p>
                      <a:endParaRPr lang="es-ES"/>
                    </a:p>
                  </a:txBody>
                  <a:tcPr/>
                </a:tc>
                <a:extLst>
                  <a:ext uri="{0D108BD9-81ED-4DB2-BD59-A6C34878D82A}">
                    <a16:rowId xmlns="" xmlns:a16="http://schemas.microsoft.com/office/drawing/2014/main" val="10003"/>
                  </a:ext>
                </a:extLst>
              </a:tr>
              <a:tr h="272109">
                <a:tc>
                  <a:txBody>
                    <a:bodyPr/>
                    <a:lstStyle/>
                    <a:p>
                      <a:pPr indent="180340" algn="l">
                        <a:lnSpc>
                          <a:spcPct val="200000"/>
                        </a:lnSpc>
                        <a:spcAft>
                          <a:spcPts val="0"/>
                        </a:spcAft>
                      </a:pPr>
                      <a:r>
                        <a:rPr lang="es-E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Presentación teórica de la gestión administrativa y financiera </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628" marR="55628" marT="0" marB="0" anchor="ctr">
                    <a:lnL>
                      <a:noFill/>
                    </a:lnL>
                    <a:lnR>
                      <a:noFill/>
                    </a:lnR>
                    <a:lnT>
                      <a:noFill/>
                    </a:lnT>
                    <a:lnB>
                      <a:noFill/>
                    </a:lnB>
                  </a:tcPr>
                </a:tc>
                <a:tc>
                  <a:txBody>
                    <a:bodyPr/>
                    <a:lstStyle/>
                    <a:p>
                      <a:endParaRPr lang="es-ES" sz="1200"/>
                    </a:p>
                  </a:txBody>
                  <a:tcPr marL="55628" marR="55628" marT="0" marB="0" anchor="ctr">
                    <a:lnL>
                      <a:noFill/>
                    </a:lnL>
                    <a:lnR>
                      <a:noFill/>
                    </a:lnR>
                    <a:lnT>
                      <a:noFill/>
                    </a:lnT>
                    <a:lnB>
                      <a:noFill/>
                    </a:lnB>
                  </a:tcPr>
                </a:tc>
                <a:tc gridSpan="3">
                  <a:txBody>
                    <a:bodyPr/>
                    <a:lstStyle/>
                    <a:p>
                      <a:pPr indent="180340" algn="l">
                        <a:lnSpc>
                          <a:spcPct val="200000"/>
                        </a:lnSpc>
                        <a:spcAft>
                          <a:spcPts val="0"/>
                        </a:spcAft>
                      </a:pPr>
                      <a:r>
                        <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5628" marR="55628" marT="0" marB="0" anchor="ctr">
                    <a:lnL>
                      <a:noFill/>
                    </a:lnL>
                    <a:lnR>
                      <a:noFill/>
                    </a:lnR>
                    <a:lnT>
                      <a:noFill/>
                    </a:lnT>
                    <a:lnB>
                      <a:noFill/>
                    </a:lnB>
                  </a:tcPr>
                </a:tc>
                <a:tc hMerge="1">
                  <a:txBody>
                    <a:bodyPr/>
                    <a:lstStyle/>
                    <a:p>
                      <a:endParaRPr lang="es-ES"/>
                    </a:p>
                  </a:txBody>
                  <a:tcPr/>
                </a:tc>
                <a:tc hMerge="1">
                  <a:txBody>
                    <a:bodyPr/>
                    <a:lstStyle/>
                    <a:p>
                      <a:pPr algn="ctr"/>
                      <a:endParaRPr lang="es-ES" sz="1100">
                        <a:effectLst/>
                        <a:latin typeface="Calibri" panose="020F0502020204030204" pitchFamily="34" charset="0"/>
                      </a:endParaRPr>
                    </a:p>
                  </a:txBody>
                  <a:tcPr marL="55628" marR="55628" marT="0" marB="0" anchor="ctr">
                    <a:lnL>
                      <a:noFill/>
                    </a:lnL>
                    <a:lnR>
                      <a:noFill/>
                    </a:lnR>
                    <a:lnT>
                      <a:noFill/>
                    </a:lnT>
                    <a:lnB>
                      <a:noFill/>
                    </a:lnB>
                  </a:tcPr>
                </a:tc>
                <a:tc gridSpan="3">
                  <a:txBody>
                    <a:bodyPr/>
                    <a:lstStyle/>
                    <a:p>
                      <a:endParaRPr lang="es-ES" sz="1200"/>
                    </a:p>
                  </a:txBody>
                  <a:tcPr marL="55628" marR="55628" marT="0" marB="0" anchor="ctr">
                    <a:lnL>
                      <a:noFill/>
                    </a:lnL>
                    <a:lnR>
                      <a:noFill/>
                    </a:lnR>
                    <a:lnT>
                      <a:noFill/>
                    </a:lnT>
                    <a:lnB>
                      <a:noFill/>
                    </a:lnB>
                  </a:tcPr>
                </a:tc>
                <a:tc hMerge="1">
                  <a:txBody>
                    <a:bodyPr/>
                    <a:lstStyle/>
                    <a:p>
                      <a:pPr indent="180340" algn="l">
                        <a:lnSpc>
                          <a:spcPct val="200000"/>
                        </a:lnSpc>
                        <a:spcAft>
                          <a:spcPts val="0"/>
                        </a:spcAft>
                      </a:pP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5628" marR="55628" marT="0" marB="0" anchor="ctr">
                    <a:lnL>
                      <a:noFill/>
                    </a:lnL>
                    <a:lnR>
                      <a:noFill/>
                    </a:lnR>
                    <a:lnT>
                      <a:noFill/>
                    </a:lnT>
                    <a:lnB>
                      <a:noFill/>
                    </a:lnB>
                  </a:tcPr>
                </a:tc>
                <a:tc hMerge="1">
                  <a:txBody>
                    <a:bodyPr/>
                    <a:lstStyle/>
                    <a:p>
                      <a:endParaRPr lang="es-ES"/>
                    </a:p>
                  </a:txBody>
                  <a:tcPr/>
                </a:tc>
                <a:tc gridSpan="4">
                  <a:txBody>
                    <a:bodyPr/>
                    <a:lstStyle/>
                    <a:p>
                      <a:pPr algn="ctr"/>
                      <a:endParaRPr lang="es-ES" sz="1200">
                        <a:effectLst/>
                        <a:latin typeface="Calibri" panose="020F0502020204030204" pitchFamily="34" charset="0"/>
                      </a:endParaRPr>
                    </a:p>
                  </a:txBody>
                  <a:tcPr marL="55628" marR="55628" marT="0" marB="0" anchor="ctr">
                    <a:lnL>
                      <a:noFill/>
                    </a:lnL>
                    <a:lnR>
                      <a:noFill/>
                    </a:lnR>
                    <a:lnT>
                      <a:noFill/>
                    </a:lnT>
                    <a:lnB>
                      <a:noFill/>
                    </a:lnB>
                  </a:tcPr>
                </a:tc>
                <a:tc hMerge="1">
                  <a:txBody>
                    <a:bodyPr/>
                    <a:lstStyle/>
                    <a:p>
                      <a:endParaRPr lang="es-ES"/>
                    </a:p>
                  </a:txBody>
                  <a:tcPr/>
                </a:tc>
                <a:tc hMerge="1">
                  <a:txBody>
                    <a:bodyPr/>
                    <a:lstStyle/>
                    <a:p>
                      <a:pPr algn="ctr"/>
                      <a:endParaRPr lang="es-ES" sz="1100">
                        <a:effectLst/>
                        <a:latin typeface="Calibri" panose="020F0502020204030204" pitchFamily="34" charset="0"/>
                      </a:endParaRPr>
                    </a:p>
                  </a:txBody>
                  <a:tcPr marL="55628" marR="55628" marT="0" marB="0" anchor="ctr">
                    <a:lnL>
                      <a:noFill/>
                    </a:lnL>
                    <a:lnR>
                      <a:noFill/>
                    </a:lnR>
                    <a:lnT>
                      <a:noFill/>
                    </a:lnT>
                    <a:lnB>
                      <a:noFill/>
                    </a:lnB>
                  </a:tcPr>
                </a:tc>
                <a:tc hMerge="1">
                  <a:txBody>
                    <a:bodyPr/>
                    <a:lstStyle/>
                    <a:p>
                      <a:endParaRPr lang="es-ES"/>
                    </a:p>
                  </a:txBody>
                  <a:tcPr/>
                </a:tc>
                <a:extLst>
                  <a:ext uri="{0D108BD9-81ED-4DB2-BD59-A6C34878D82A}">
                    <a16:rowId xmlns="" xmlns:a16="http://schemas.microsoft.com/office/drawing/2014/main" val="10004"/>
                  </a:ext>
                </a:extLst>
              </a:tr>
              <a:tr h="272109">
                <a:tc>
                  <a:txBody>
                    <a:bodyPr/>
                    <a:lstStyle/>
                    <a:p>
                      <a:pPr indent="180340" algn="l">
                        <a:lnSpc>
                          <a:spcPct val="200000"/>
                        </a:lnSpc>
                        <a:spcAft>
                          <a:spcPts val="0"/>
                        </a:spcAft>
                      </a:pPr>
                      <a:r>
                        <a:rPr lang="es-E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Presentación Practica sobre la gestión financiera (modelo propuesto).</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628" marR="55628" marT="0" marB="0" anchor="ctr">
                    <a:lnL>
                      <a:noFill/>
                    </a:lnL>
                    <a:lnR>
                      <a:noFill/>
                    </a:lnR>
                    <a:lnT>
                      <a:noFill/>
                    </a:lnT>
                    <a:lnB>
                      <a:noFill/>
                    </a:lnB>
                  </a:tcPr>
                </a:tc>
                <a:tc>
                  <a:txBody>
                    <a:bodyPr/>
                    <a:lstStyle/>
                    <a:p>
                      <a:endParaRPr lang="es-ES" sz="1200"/>
                    </a:p>
                  </a:txBody>
                  <a:tcPr marL="55628" marR="55628" marT="0" marB="0" anchor="ctr">
                    <a:lnL>
                      <a:noFill/>
                    </a:lnL>
                    <a:lnR>
                      <a:noFill/>
                    </a:lnR>
                    <a:lnT>
                      <a:noFill/>
                    </a:lnT>
                    <a:lnB>
                      <a:noFill/>
                    </a:lnB>
                  </a:tcPr>
                </a:tc>
                <a:tc gridSpan="3">
                  <a:txBody>
                    <a:bodyPr/>
                    <a:lstStyle/>
                    <a:p>
                      <a:pPr indent="180340" algn="l">
                        <a:lnSpc>
                          <a:spcPct val="200000"/>
                        </a:lnSpc>
                        <a:spcAft>
                          <a:spcPts val="0"/>
                        </a:spcAft>
                      </a:pPr>
                      <a:r>
                        <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5628" marR="55628" marT="0" marB="0" anchor="ctr">
                    <a:lnL>
                      <a:noFill/>
                    </a:lnL>
                    <a:lnR>
                      <a:noFill/>
                    </a:lnR>
                    <a:lnT>
                      <a:noFill/>
                    </a:lnT>
                    <a:lnB>
                      <a:noFill/>
                    </a:lnB>
                  </a:tcPr>
                </a:tc>
                <a:tc hMerge="1">
                  <a:txBody>
                    <a:bodyPr/>
                    <a:lstStyle/>
                    <a:p>
                      <a:endParaRPr lang="es-ES"/>
                    </a:p>
                  </a:txBody>
                  <a:tcPr/>
                </a:tc>
                <a:tc hMerge="1">
                  <a:txBody>
                    <a:bodyPr/>
                    <a:lstStyle/>
                    <a:p>
                      <a:pPr algn="ctr"/>
                      <a:endParaRPr lang="es-ES" sz="1100">
                        <a:effectLst/>
                        <a:latin typeface="Calibri" panose="020F0502020204030204" pitchFamily="34" charset="0"/>
                      </a:endParaRPr>
                    </a:p>
                  </a:txBody>
                  <a:tcPr marL="55628" marR="55628" marT="0" marB="0" anchor="ctr">
                    <a:lnL>
                      <a:noFill/>
                    </a:lnL>
                    <a:lnR>
                      <a:noFill/>
                    </a:lnR>
                    <a:lnT>
                      <a:noFill/>
                    </a:lnT>
                    <a:lnB>
                      <a:noFill/>
                    </a:lnB>
                  </a:tcPr>
                </a:tc>
                <a:tc gridSpan="3">
                  <a:txBody>
                    <a:bodyPr/>
                    <a:lstStyle/>
                    <a:p>
                      <a:endParaRPr lang="es-ES" sz="1200"/>
                    </a:p>
                  </a:txBody>
                  <a:tcPr marL="55628" marR="55628" marT="0" marB="0" anchor="ctr">
                    <a:lnL>
                      <a:noFill/>
                    </a:lnL>
                    <a:lnR>
                      <a:noFill/>
                    </a:lnR>
                    <a:lnT>
                      <a:noFill/>
                    </a:lnT>
                    <a:lnB>
                      <a:noFill/>
                    </a:lnB>
                  </a:tcPr>
                </a:tc>
                <a:tc hMerge="1">
                  <a:txBody>
                    <a:bodyPr/>
                    <a:lstStyle/>
                    <a:p>
                      <a:pPr indent="180340" algn="l">
                        <a:lnSpc>
                          <a:spcPct val="200000"/>
                        </a:lnSpc>
                        <a:spcAft>
                          <a:spcPts val="0"/>
                        </a:spcAft>
                      </a:pP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5628" marR="55628" marT="0" marB="0" anchor="ctr">
                    <a:lnL>
                      <a:noFill/>
                    </a:lnL>
                    <a:lnR>
                      <a:noFill/>
                    </a:lnR>
                    <a:lnT>
                      <a:noFill/>
                    </a:lnT>
                    <a:lnB>
                      <a:noFill/>
                    </a:lnB>
                  </a:tcPr>
                </a:tc>
                <a:tc hMerge="1">
                  <a:txBody>
                    <a:bodyPr/>
                    <a:lstStyle/>
                    <a:p>
                      <a:endParaRPr lang="es-ES"/>
                    </a:p>
                  </a:txBody>
                  <a:tcPr/>
                </a:tc>
                <a:tc gridSpan="4">
                  <a:txBody>
                    <a:bodyPr/>
                    <a:lstStyle/>
                    <a:p>
                      <a:pPr algn="ctr"/>
                      <a:endParaRPr lang="es-ES" sz="1200">
                        <a:effectLst/>
                        <a:latin typeface="Calibri" panose="020F0502020204030204" pitchFamily="34" charset="0"/>
                      </a:endParaRPr>
                    </a:p>
                  </a:txBody>
                  <a:tcPr marL="55628" marR="55628" marT="0" marB="0" anchor="ctr">
                    <a:lnL>
                      <a:noFill/>
                    </a:lnL>
                    <a:lnR>
                      <a:noFill/>
                    </a:lnR>
                    <a:lnT>
                      <a:noFill/>
                    </a:lnT>
                    <a:lnB>
                      <a:noFill/>
                    </a:lnB>
                  </a:tcPr>
                </a:tc>
                <a:tc hMerge="1">
                  <a:txBody>
                    <a:bodyPr/>
                    <a:lstStyle/>
                    <a:p>
                      <a:endParaRPr lang="es-ES"/>
                    </a:p>
                  </a:txBody>
                  <a:tcPr/>
                </a:tc>
                <a:tc hMerge="1">
                  <a:txBody>
                    <a:bodyPr/>
                    <a:lstStyle/>
                    <a:p>
                      <a:pPr algn="ctr"/>
                      <a:endParaRPr lang="es-ES" sz="1100">
                        <a:effectLst/>
                        <a:latin typeface="Calibri" panose="020F0502020204030204" pitchFamily="34" charset="0"/>
                      </a:endParaRPr>
                    </a:p>
                  </a:txBody>
                  <a:tcPr marL="55628" marR="55628" marT="0" marB="0" anchor="ctr">
                    <a:lnL>
                      <a:noFill/>
                    </a:lnL>
                    <a:lnR>
                      <a:noFill/>
                    </a:lnR>
                    <a:lnT>
                      <a:noFill/>
                    </a:lnT>
                    <a:lnB>
                      <a:noFill/>
                    </a:lnB>
                  </a:tcPr>
                </a:tc>
                <a:tc hMerge="1">
                  <a:txBody>
                    <a:bodyPr/>
                    <a:lstStyle/>
                    <a:p>
                      <a:endParaRPr lang="es-ES"/>
                    </a:p>
                  </a:txBody>
                  <a:tcPr/>
                </a:tc>
                <a:extLst>
                  <a:ext uri="{0D108BD9-81ED-4DB2-BD59-A6C34878D82A}">
                    <a16:rowId xmlns="" xmlns:a16="http://schemas.microsoft.com/office/drawing/2014/main" val="10005"/>
                  </a:ext>
                </a:extLst>
              </a:tr>
              <a:tr h="272109">
                <a:tc>
                  <a:txBody>
                    <a:bodyPr/>
                    <a:lstStyle/>
                    <a:p>
                      <a:pPr indent="180340" algn="l">
                        <a:lnSpc>
                          <a:spcPct val="200000"/>
                        </a:lnSpc>
                        <a:spcAft>
                          <a:spcPts val="0"/>
                        </a:spcAft>
                      </a:pPr>
                      <a:r>
                        <a:rPr lang="es-E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Charla con el representante de la hacienda Santa Inés </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628" marR="55628" marT="0" marB="0" anchor="ctr">
                    <a:lnL>
                      <a:noFill/>
                    </a:lnL>
                    <a:lnR>
                      <a:noFill/>
                    </a:lnR>
                    <a:lnT>
                      <a:noFill/>
                    </a:lnT>
                    <a:lnB>
                      <a:noFill/>
                    </a:lnB>
                  </a:tcPr>
                </a:tc>
                <a:tc>
                  <a:txBody>
                    <a:bodyPr/>
                    <a:lstStyle/>
                    <a:p>
                      <a:endParaRPr lang="es-ES" sz="1200"/>
                    </a:p>
                  </a:txBody>
                  <a:tcPr marL="55628" marR="55628" marT="0" marB="0" anchor="ctr">
                    <a:lnL>
                      <a:noFill/>
                    </a:lnL>
                    <a:lnR>
                      <a:noFill/>
                    </a:lnR>
                    <a:lnT>
                      <a:noFill/>
                    </a:lnT>
                    <a:lnB>
                      <a:noFill/>
                    </a:lnB>
                  </a:tcPr>
                </a:tc>
                <a:tc gridSpan="3">
                  <a:txBody>
                    <a:bodyPr/>
                    <a:lstStyle/>
                    <a:p>
                      <a:pPr indent="180340" algn="l">
                        <a:lnSpc>
                          <a:spcPct val="200000"/>
                        </a:lnSpc>
                        <a:spcAft>
                          <a:spcPts val="0"/>
                        </a:spcAft>
                      </a:pPr>
                      <a:r>
                        <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5628" marR="55628" marT="0" marB="0" anchor="ctr">
                    <a:lnL>
                      <a:noFill/>
                    </a:lnL>
                    <a:lnR>
                      <a:noFill/>
                    </a:lnR>
                    <a:lnT>
                      <a:noFill/>
                    </a:lnT>
                    <a:lnB>
                      <a:noFill/>
                    </a:lnB>
                  </a:tcPr>
                </a:tc>
                <a:tc hMerge="1">
                  <a:txBody>
                    <a:bodyPr/>
                    <a:lstStyle/>
                    <a:p>
                      <a:endParaRPr lang="es-ES"/>
                    </a:p>
                  </a:txBody>
                  <a:tcPr/>
                </a:tc>
                <a:tc hMerge="1">
                  <a:txBody>
                    <a:bodyPr/>
                    <a:lstStyle/>
                    <a:p>
                      <a:pPr algn="ctr"/>
                      <a:endParaRPr lang="es-ES" sz="1100">
                        <a:effectLst/>
                        <a:latin typeface="Calibri" panose="020F0502020204030204" pitchFamily="34" charset="0"/>
                      </a:endParaRPr>
                    </a:p>
                  </a:txBody>
                  <a:tcPr marL="55628" marR="55628" marT="0" marB="0" anchor="ctr">
                    <a:lnL>
                      <a:noFill/>
                    </a:lnL>
                    <a:lnR>
                      <a:noFill/>
                    </a:lnR>
                    <a:lnT>
                      <a:noFill/>
                    </a:lnT>
                    <a:lnB>
                      <a:noFill/>
                    </a:lnB>
                  </a:tcPr>
                </a:tc>
                <a:tc gridSpan="3">
                  <a:txBody>
                    <a:bodyPr/>
                    <a:lstStyle/>
                    <a:p>
                      <a:endParaRPr lang="es-ES" sz="1200"/>
                    </a:p>
                  </a:txBody>
                  <a:tcPr marL="55628" marR="55628" marT="0" marB="0" anchor="ctr">
                    <a:lnL>
                      <a:noFill/>
                    </a:lnL>
                    <a:lnR>
                      <a:noFill/>
                    </a:lnR>
                    <a:lnT>
                      <a:noFill/>
                    </a:lnT>
                    <a:lnB>
                      <a:noFill/>
                    </a:lnB>
                  </a:tcPr>
                </a:tc>
                <a:tc hMerge="1">
                  <a:txBody>
                    <a:bodyPr/>
                    <a:lstStyle/>
                    <a:p>
                      <a:pPr indent="180340" algn="l">
                        <a:lnSpc>
                          <a:spcPct val="200000"/>
                        </a:lnSpc>
                        <a:spcAft>
                          <a:spcPts val="0"/>
                        </a:spcAft>
                      </a:pP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5628" marR="55628" marT="0" marB="0" anchor="ctr">
                    <a:lnL>
                      <a:noFill/>
                    </a:lnL>
                    <a:lnR>
                      <a:noFill/>
                    </a:lnR>
                    <a:lnT>
                      <a:noFill/>
                    </a:lnT>
                    <a:lnB>
                      <a:noFill/>
                    </a:lnB>
                  </a:tcPr>
                </a:tc>
                <a:tc hMerge="1">
                  <a:txBody>
                    <a:bodyPr/>
                    <a:lstStyle/>
                    <a:p>
                      <a:endParaRPr lang="es-ES"/>
                    </a:p>
                  </a:txBody>
                  <a:tcPr/>
                </a:tc>
                <a:tc gridSpan="4">
                  <a:txBody>
                    <a:bodyPr/>
                    <a:lstStyle/>
                    <a:p>
                      <a:pPr algn="ctr"/>
                      <a:endParaRPr lang="es-ES" sz="1200">
                        <a:effectLst/>
                        <a:latin typeface="Calibri" panose="020F0502020204030204" pitchFamily="34" charset="0"/>
                      </a:endParaRPr>
                    </a:p>
                  </a:txBody>
                  <a:tcPr marL="55628" marR="55628" marT="0" marB="0" anchor="ctr">
                    <a:lnL>
                      <a:noFill/>
                    </a:lnL>
                    <a:lnR>
                      <a:noFill/>
                    </a:lnR>
                    <a:lnT>
                      <a:noFill/>
                    </a:lnT>
                    <a:lnB>
                      <a:noFill/>
                    </a:lnB>
                  </a:tcPr>
                </a:tc>
                <a:tc hMerge="1">
                  <a:txBody>
                    <a:bodyPr/>
                    <a:lstStyle/>
                    <a:p>
                      <a:endParaRPr lang="es-ES"/>
                    </a:p>
                  </a:txBody>
                  <a:tcPr/>
                </a:tc>
                <a:tc hMerge="1">
                  <a:txBody>
                    <a:bodyPr/>
                    <a:lstStyle/>
                    <a:p>
                      <a:pPr algn="ctr"/>
                      <a:endParaRPr lang="es-ES" sz="1100">
                        <a:effectLst/>
                        <a:latin typeface="Calibri" panose="020F0502020204030204" pitchFamily="34" charset="0"/>
                      </a:endParaRPr>
                    </a:p>
                  </a:txBody>
                  <a:tcPr marL="55628" marR="55628" marT="0" marB="0" anchor="ctr">
                    <a:lnL>
                      <a:noFill/>
                    </a:lnL>
                    <a:lnR>
                      <a:noFill/>
                    </a:lnR>
                    <a:lnT>
                      <a:noFill/>
                    </a:lnT>
                    <a:lnB>
                      <a:noFill/>
                    </a:lnB>
                  </a:tcPr>
                </a:tc>
                <a:tc hMerge="1">
                  <a:txBody>
                    <a:bodyPr/>
                    <a:lstStyle/>
                    <a:p>
                      <a:endParaRPr lang="es-ES"/>
                    </a:p>
                  </a:txBody>
                  <a:tcPr/>
                </a:tc>
                <a:extLst>
                  <a:ext uri="{0D108BD9-81ED-4DB2-BD59-A6C34878D82A}">
                    <a16:rowId xmlns="" xmlns:a16="http://schemas.microsoft.com/office/drawing/2014/main" val="10006"/>
                  </a:ext>
                </a:extLst>
              </a:tr>
              <a:tr h="914084">
                <a:tc>
                  <a:txBody>
                    <a:bodyPr/>
                    <a:lstStyle/>
                    <a:p>
                      <a:pPr indent="180340" algn="l">
                        <a:lnSpc>
                          <a:spcPct val="200000"/>
                        </a:lnSpc>
                        <a:spcAft>
                          <a:spcPts val="0"/>
                        </a:spcAft>
                      </a:pPr>
                      <a:r>
                        <a:rPr lang="es-ES" sz="12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Break  de la administración Junta parroquial</a:t>
                      </a:r>
                      <a:endParaRPr lang="es-ES" sz="1200" b="1"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628" marR="55628" marT="0" marB="0" anchor="ctr">
                    <a:lnL>
                      <a:noFill/>
                    </a:lnL>
                    <a:lnR>
                      <a:noFill/>
                    </a:lnR>
                    <a:lnT>
                      <a:noFill/>
                    </a:lnT>
                    <a:lnB>
                      <a:noFill/>
                    </a:lnB>
                  </a:tcPr>
                </a:tc>
                <a:tc>
                  <a:txBody>
                    <a:bodyPr/>
                    <a:lstStyle/>
                    <a:p>
                      <a:pPr indent="180340" algn="l">
                        <a:lnSpc>
                          <a:spcPct val="200000"/>
                        </a:lnSpc>
                        <a:spcAft>
                          <a:spcPts val="0"/>
                        </a:spcAft>
                      </a:pPr>
                      <a:r>
                        <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Break</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5628" marR="55628" marT="0" marB="0" anchor="ctr">
                    <a:lnL>
                      <a:noFill/>
                    </a:lnL>
                    <a:lnR>
                      <a:noFill/>
                    </a:lnR>
                    <a:lnT>
                      <a:noFill/>
                    </a:lnT>
                    <a:lnB>
                      <a:noFill/>
                    </a:lnB>
                  </a:tcPr>
                </a:tc>
                <a:tc gridSpan="3">
                  <a:txBody>
                    <a:bodyPr/>
                    <a:lstStyle/>
                    <a:p>
                      <a:pPr indent="180340" algn="l">
                        <a:lnSpc>
                          <a:spcPct val="200000"/>
                        </a:lnSpc>
                        <a:spcAft>
                          <a:spcPts val="0"/>
                        </a:spcAft>
                      </a:pPr>
                      <a:r>
                        <a:rPr lang="es-E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Break</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628" marR="55628" marT="0" marB="0" anchor="ctr">
                    <a:lnL>
                      <a:noFill/>
                    </a:lnL>
                    <a:lnR>
                      <a:noFill/>
                    </a:lnR>
                    <a:lnT>
                      <a:noFill/>
                    </a:lnT>
                    <a:lnB>
                      <a:noFill/>
                    </a:lnB>
                  </a:tcPr>
                </a:tc>
                <a:tc hMerge="1">
                  <a:txBody>
                    <a:bodyPr/>
                    <a:lstStyle/>
                    <a:p>
                      <a:endParaRPr lang="es-ES"/>
                    </a:p>
                  </a:txBody>
                  <a:tcPr/>
                </a:tc>
                <a:tc hMerge="1">
                  <a:txBody>
                    <a:bodyPr/>
                    <a:lstStyle/>
                    <a:p>
                      <a:pPr indent="180340" algn="l">
                        <a:lnSpc>
                          <a:spcPct val="200000"/>
                        </a:lnSpc>
                        <a:spcAft>
                          <a:spcPts val="0"/>
                        </a:spcAft>
                      </a:pP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5628" marR="55628" marT="0" marB="0" anchor="ctr">
                    <a:lnL>
                      <a:noFill/>
                    </a:lnL>
                    <a:lnR>
                      <a:noFill/>
                    </a:lnR>
                    <a:lnT>
                      <a:noFill/>
                    </a:lnT>
                    <a:lnB>
                      <a:noFill/>
                    </a:lnB>
                  </a:tcPr>
                </a:tc>
                <a:tc gridSpan="3">
                  <a:txBody>
                    <a:bodyPr/>
                    <a:lstStyle/>
                    <a:p>
                      <a:pPr indent="180340" algn="l">
                        <a:lnSpc>
                          <a:spcPct val="200000"/>
                        </a:lnSpc>
                        <a:spcAft>
                          <a:spcPts val="0"/>
                        </a:spcAft>
                      </a:pPr>
                      <a:r>
                        <a:rPr lang="es-E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Break</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628" marR="55628" marT="0" marB="0" anchor="ctr">
                    <a:lnL>
                      <a:noFill/>
                    </a:lnL>
                    <a:lnR>
                      <a:noFill/>
                    </a:lnR>
                    <a:lnT>
                      <a:noFill/>
                    </a:lnT>
                    <a:lnB>
                      <a:noFill/>
                    </a:lnB>
                  </a:tcPr>
                </a:tc>
                <a:tc hMerge="1">
                  <a:txBody>
                    <a:bodyPr/>
                    <a:lstStyle/>
                    <a:p>
                      <a:pPr indent="180340" algn="l">
                        <a:lnSpc>
                          <a:spcPct val="200000"/>
                        </a:lnSpc>
                        <a:spcAft>
                          <a:spcPts val="0"/>
                        </a:spcAft>
                      </a:pP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5628" marR="55628" marT="0" marB="0" anchor="ctr">
                    <a:lnL>
                      <a:noFill/>
                    </a:lnL>
                    <a:lnR>
                      <a:noFill/>
                    </a:lnR>
                    <a:lnT>
                      <a:noFill/>
                    </a:lnT>
                    <a:lnB>
                      <a:noFill/>
                    </a:lnB>
                  </a:tcPr>
                </a:tc>
                <a:tc hMerge="1">
                  <a:txBody>
                    <a:bodyPr/>
                    <a:lstStyle/>
                    <a:p>
                      <a:endParaRPr lang="es-ES"/>
                    </a:p>
                  </a:txBody>
                  <a:tcPr/>
                </a:tc>
                <a:tc gridSpan="4">
                  <a:txBody>
                    <a:bodyPr/>
                    <a:lstStyle/>
                    <a:p>
                      <a:pPr indent="180340" algn="l">
                        <a:lnSpc>
                          <a:spcPct val="200000"/>
                        </a:lnSpc>
                        <a:spcAft>
                          <a:spcPts val="0"/>
                        </a:spcAft>
                      </a:pPr>
                      <a:r>
                        <a:rPr lang="es-ES" sz="12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Break</a:t>
                      </a:r>
                      <a:endParaRPr lang="es-ES" sz="1200">
                        <a:effectLst/>
                        <a:latin typeface="Times New Roman" panose="02020603050405020304" pitchFamily="18" charset="0"/>
                        <a:ea typeface="Calibri" panose="020F0502020204030204" pitchFamily="34" charset="0"/>
                        <a:cs typeface="Times New Roman" panose="02020603050405020304" pitchFamily="18" charset="0"/>
                      </a:endParaRPr>
                    </a:p>
                  </a:txBody>
                  <a:tcPr marL="55628" marR="55628" marT="0" marB="0" anchor="ctr">
                    <a:lnL>
                      <a:noFill/>
                    </a:lnL>
                    <a:lnR>
                      <a:noFill/>
                    </a:lnR>
                    <a:lnT>
                      <a:noFill/>
                    </a:lnT>
                    <a:lnB>
                      <a:noFill/>
                    </a:lnB>
                  </a:tcPr>
                </a:tc>
                <a:tc hMerge="1">
                  <a:txBody>
                    <a:bodyPr/>
                    <a:lstStyle/>
                    <a:p>
                      <a:endParaRPr lang="es-ES"/>
                    </a:p>
                  </a:txBody>
                  <a:tcPr/>
                </a:tc>
                <a:tc hMerge="1">
                  <a:txBody>
                    <a:bodyPr/>
                    <a:lstStyle/>
                    <a:p>
                      <a:pPr indent="180340" algn="l">
                        <a:lnSpc>
                          <a:spcPct val="200000"/>
                        </a:lnSpc>
                        <a:spcAft>
                          <a:spcPts val="0"/>
                        </a:spcAft>
                      </a:pPr>
                      <a:endParaRPr lang="es-ES" sz="1100">
                        <a:effectLst/>
                        <a:latin typeface="Times New Roman" panose="02020603050405020304" pitchFamily="18" charset="0"/>
                        <a:ea typeface="Calibri" panose="020F0502020204030204" pitchFamily="34" charset="0"/>
                        <a:cs typeface="Times New Roman" panose="02020603050405020304" pitchFamily="18" charset="0"/>
                      </a:endParaRPr>
                    </a:p>
                  </a:txBody>
                  <a:tcPr marL="55628" marR="55628" marT="0" marB="0" anchor="ctr">
                    <a:lnL>
                      <a:noFill/>
                    </a:lnL>
                    <a:lnR>
                      <a:noFill/>
                    </a:lnR>
                    <a:lnT>
                      <a:noFill/>
                    </a:lnT>
                    <a:lnB>
                      <a:noFill/>
                    </a:lnB>
                  </a:tcPr>
                </a:tc>
                <a:tc hMerge="1">
                  <a:txBody>
                    <a:bodyPr/>
                    <a:lstStyle/>
                    <a:p>
                      <a:endParaRPr lang="es-ES"/>
                    </a:p>
                  </a:txBody>
                  <a:tcPr/>
                </a:tc>
                <a:extLst>
                  <a:ext uri="{0D108BD9-81ED-4DB2-BD59-A6C34878D82A}">
                    <a16:rowId xmlns="" xmlns:a16="http://schemas.microsoft.com/office/drawing/2014/main" val="10007"/>
                  </a:ext>
                </a:extLst>
              </a:tr>
              <a:tr h="272109">
                <a:tc gridSpan="7">
                  <a:txBody>
                    <a:bodyPr/>
                    <a:lstStyle/>
                    <a:p>
                      <a:pPr indent="180340" algn="l">
                        <a:lnSpc>
                          <a:spcPct val="200000"/>
                        </a:lnSpc>
                        <a:spcAft>
                          <a:spcPts val="0"/>
                        </a:spcAft>
                      </a:pPr>
                      <a:r>
                        <a:rPr lang="es-E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Capacitación del representante de la pasteurizadora El ordeño importancia de un centro de acopio)</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628" marR="55628" marT="0" marB="0" anchor="ctr">
                    <a:lnL>
                      <a:noFill/>
                    </a:lnL>
                    <a:lnR>
                      <a:noFill/>
                    </a:lnR>
                    <a:lnT>
                      <a:noFill/>
                    </a:lnT>
                    <a:lnB>
                      <a:noFill/>
                    </a:lnB>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gridSpan="2">
                  <a:txBody>
                    <a:bodyPr/>
                    <a:lstStyle/>
                    <a:p>
                      <a:pPr indent="180340" algn="l">
                        <a:lnSpc>
                          <a:spcPct val="200000"/>
                        </a:lnSpc>
                        <a:spcAft>
                          <a:spcPts val="0"/>
                        </a:spcAft>
                      </a:pPr>
                      <a:r>
                        <a:rPr lang="es-E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628" marR="55628" marT="0" marB="0" anchor="ctr">
                    <a:lnL>
                      <a:noFill/>
                    </a:lnL>
                    <a:lnR>
                      <a:noFill/>
                    </a:lnR>
                    <a:lnT>
                      <a:noFill/>
                    </a:lnT>
                    <a:lnB>
                      <a:noFill/>
                    </a:lnB>
                  </a:tcPr>
                </a:tc>
                <a:tc hMerge="1">
                  <a:txBody>
                    <a:bodyPr/>
                    <a:lstStyle/>
                    <a:p>
                      <a:endParaRPr lang="es-ES"/>
                    </a:p>
                  </a:txBody>
                  <a:tcPr/>
                </a:tc>
                <a:tc gridSpan="2">
                  <a:txBody>
                    <a:bodyPr/>
                    <a:lstStyle/>
                    <a:p>
                      <a:pPr algn="ctr"/>
                      <a:endParaRPr lang="es-ES" sz="1200" dirty="0">
                        <a:effectLst/>
                        <a:latin typeface="Calibri" panose="020F0502020204030204" pitchFamily="34" charset="0"/>
                      </a:endParaRPr>
                    </a:p>
                  </a:txBody>
                  <a:tcPr marL="55628" marR="55628" marT="0" marB="0" anchor="ctr">
                    <a:lnL>
                      <a:noFill/>
                    </a:lnL>
                    <a:lnR>
                      <a:noFill/>
                    </a:lnR>
                    <a:lnT>
                      <a:noFill/>
                    </a:lnT>
                    <a:lnB>
                      <a:noFill/>
                    </a:lnB>
                  </a:tcPr>
                </a:tc>
                <a:tc hMerge="1">
                  <a:txBody>
                    <a:bodyPr/>
                    <a:lstStyle/>
                    <a:p>
                      <a:endParaRPr lang="es-ES"/>
                    </a:p>
                  </a:txBody>
                  <a:tcPr/>
                </a:tc>
                <a:tc>
                  <a:txBody>
                    <a:bodyPr/>
                    <a:lstStyle/>
                    <a:p>
                      <a:pPr indent="180340" algn="just">
                        <a:lnSpc>
                          <a:spcPct val="200000"/>
                        </a:lnSpc>
                        <a:spcAft>
                          <a:spcPts val="0"/>
                        </a:spcAft>
                      </a:pPr>
                      <a:r>
                        <a:rPr lang="es-ES" sz="12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0" marR="0" marT="0" marB="0" anchor="ctr">
                    <a:lnL>
                      <a:noFill/>
                    </a:lnL>
                    <a:lnR>
                      <a:noFill/>
                    </a:lnR>
                    <a:lnT>
                      <a:noFill/>
                    </a:lnT>
                    <a:lnB>
                      <a:noFill/>
                    </a:lnB>
                  </a:tcPr>
                </a:tc>
                <a:extLst>
                  <a:ext uri="{0D108BD9-81ED-4DB2-BD59-A6C34878D82A}">
                    <a16:rowId xmlns="" xmlns:a16="http://schemas.microsoft.com/office/drawing/2014/main" val="10008"/>
                  </a:ext>
                </a:extLst>
              </a:tr>
              <a:tr h="272109">
                <a:tc gridSpan="3">
                  <a:txBody>
                    <a:bodyPr/>
                    <a:lstStyle/>
                    <a:p>
                      <a:pPr indent="180340" algn="l">
                        <a:lnSpc>
                          <a:spcPct val="200000"/>
                        </a:lnSpc>
                        <a:spcAft>
                          <a:spcPts val="0"/>
                        </a:spcAft>
                      </a:pPr>
                      <a:r>
                        <a:rPr lang="es-E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Capacitación del representante de las instituciones financieras (créditos microempresariales).</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628" marR="55628" marT="0" marB="0" anchor="ctr">
                    <a:lnL>
                      <a:noFill/>
                    </a:lnL>
                    <a:lnR>
                      <a:noFill/>
                    </a:lnR>
                    <a:lnT>
                      <a:noFill/>
                    </a:lnT>
                    <a:lnB>
                      <a:noFill/>
                    </a:lnB>
                  </a:tcPr>
                </a:tc>
                <a:tc hMerge="1">
                  <a:txBody>
                    <a:bodyPr/>
                    <a:lstStyle/>
                    <a:p>
                      <a:endParaRPr lang="es-ES"/>
                    </a:p>
                  </a:txBody>
                  <a:tcPr/>
                </a:tc>
                <a:tc hMerge="1">
                  <a:txBody>
                    <a:bodyPr/>
                    <a:lstStyle/>
                    <a:p>
                      <a:endParaRPr lang="es-ES"/>
                    </a:p>
                  </a:txBody>
                  <a:tcPr/>
                </a:tc>
                <a:tc gridSpan="4">
                  <a:txBody>
                    <a:bodyPr/>
                    <a:lstStyle/>
                    <a:p>
                      <a:pPr algn="ctr"/>
                      <a:endParaRPr lang="es-ES" sz="1200" dirty="0">
                        <a:effectLst/>
                        <a:latin typeface="Calibri" panose="020F0502020204030204" pitchFamily="34" charset="0"/>
                      </a:endParaRPr>
                    </a:p>
                  </a:txBody>
                  <a:tcPr marL="55628" marR="55628" marT="0" marB="0" anchor="ctr">
                    <a:lnL>
                      <a:noFill/>
                    </a:lnL>
                    <a:lnR>
                      <a:noFill/>
                    </a:lnR>
                    <a:lnT>
                      <a:noFill/>
                    </a:lnT>
                    <a:lnB>
                      <a:noFill/>
                    </a:lnB>
                  </a:tcPr>
                </a:tc>
                <a:tc hMerge="1">
                  <a:txBody>
                    <a:bodyPr/>
                    <a:lstStyle/>
                    <a:p>
                      <a:endParaRPr lang="es-ES"/>
                    </a:p>
                  </a:txBody>
                  <a:tcPr/>
                </a:tc>
                <a:tc hMerge="1">
                  <a:txBody>
                    <a:bodyPr/>
                    <a:lstStyle/>
                    <a:p>
                      <a:endParaRPr lang="es-ES"/>
                    </a:p>
                  </a:txBody>
                  <a:tcPr/>
                </a:tc>
                <a:tc hMerge="1">
                  <a:txBody>
                    <a:bodyPr/>
                    <a:lstStyle/>
                    <a:p>
                      <a:endParaRPr lang="es-ES"/>
                    </a:p>
                  </a:txBody>
                  <a:tcPr/>
                </a:tc>
                <a:tc gridSpan="2">
                  <a:txBody>
                    <a:bodyPr/>
                    <a:lstStyle/>
                    <a:p>
                      <a:pPr indent="180340" algn="l">
                        <a:lnSpc>
                          <a:spcPct val="200000"/>
                        </a:lnSpc>
                        <a:spcAft>
                          <a:spcPts val="0"/>
                        </a:spcAft>
                      </a:pPr>
                      <a:r>
                        <a:rPr lang="es-E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628" marR="55628" marT="0" marB="0" anchor="ctr">
                    <a:lnL>
                      <a:noFill/>
                    </a:lnL>
                    <a:lnR>
                      <a:noFill/>
                    </a:lnR>
                    <a:lnT>
                      <a:noFill/>
                    </a:lnT>
                    <a:lnB>
                      <a:noFill/>
                    </a:lnB>
                  </a:tcPr>
                </a:tc>
                <a:tc hMerge="1">
                  <a:txBody>
                    <a:bodyPr/>
                    <a:lstStyle/>
                    <a:p>
                      <a:endParaRPr lang="es-ES"/>
                    </a:p>
                  </a:txBody>
                  <a:tcPr/>
                </a:tc>
                <a:tc gridSpan="2">
                  <a:txBody>
                    <a:bodyPr/>
                    <a:lstStyle/>
                    <a:p>
                      <a:pPr algn="ctr"/>
                      <a:endParaRPr lang="es-ES" sz="1200" dirty="0">
                        <a:effectLst/>
                        <a:latin typeface="Calibri" panose="020F0502020204030204" pitchFamily="34" charset="0"/>
                      </a:endParaRPr>
                    </a:p>
                  </a:txBody>
                  <a:tcPr marL="55628" marR="55628" marT="0" marB="0" anchor="ctr">
                    <a:lnL>
                      <a:noFill/>
                    </a:lnL>
                    <a:lnR>
                      <a:noFill/>
                    </a:lnR>
                    <a:lnT>
                      <a:noFill/>
                    </a:lnT>
                    <a:lnB>
                      <a:noFill/>
                    </a:lnB>
                  </a:tcPr>
                </a:tc>
                <a:tc hMerge="1">
                  <a:txBody>
                    <a:bodyPr/>
                    <a:lstStyle/>
                    <a:p>
                      <a:endParaRPr lang="es-ES"/>
                    </a:p>
                  </a:txBody>
                  <a:tcPr/>
                </a:tc>
                <a:tc>
                  <a:txBody>
                    <a:bodyPr/>
                    <a:lstStyle/>
                    <a:p>
                      <a:pPr indent="180340" algn="just">
                        <a:lnSpc>
                          <a:spcPct val="200000"/>
                        </a:lnSpc>
                        <a:spcAft>
                          <a:spcPts val="0"/>
                        </a:spcAft>
                      </a:pPr>
                      <a:r>
                        <a:rPr lang="es-ES" sz="1200">
                          <a:effectLst/>
                          <a:latin typeface="Times New Roman" panose="02020603050405020304" pitchFamily="18" charset="0"/>
                          <a:ea typeface="Calibri" panose="020F0502020204030204" pitchFamily="34" charset="0"/>
                          <a:cs typeface="Times New Roman" panose="02020603050405020304" pitchFamily="18" charset="0"/>
                        </a:rPr>
                        <a:t> </a:t>
                      </a:r>
                    </a:p>
                  </a:txBody>
                  <a:tcPr marL="0" marR="0" marT="0" marB="0" anchor="ctr">
                    <a:lnL>
                      <a:noFill/>
                    </a:lnL>
                    <a:lnR>
                      <a:noFill/>
                    </a:lnR>
                    <a:lnT>
                      <a:noFill/>
                    </a:lnT>
                    <a:lnB>
                      <a:noFill/>
                    </a:lnB>
                  </a:tcPr>
                </a:tc>
                <a:extLst>
                  <a:ext uri="{0D108BD9-81ED-4DB2-BD59-A6C34878D82A}">
                    <a16:rowId xmlns="" xmlns:a16="http://schemas.microsoft.com/office/drawing/2014/main" val="10009"/>
                  </a:ext>
                </a:extLst>
              </a:tr>
              <a:tr h="272109">
                <a:tc gridSpan="3">
                  <a:txBody>
                    <a:bodyPr/>
                    <a:lstStyle/>
                    <a:p>
                      <a:pPr indent="180340" algn="l">
                        <a:lnSpc>
                          <a:spcPct val="200000"/>
                        </a:lnSpc>
                        <a:spcAft>
                          <a:spcPts val="0"/>
                        </a:spcAft>
                      </a:pPr>
                      <a:r>
                        <a:rPr lang="es-E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Capacitación del representante de CONEFA (buenas prácticas de manufactura pecuaria).</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628" marR="55628" marT="0" marB="0" anchor="ctr">
                    <a:lnL>
                      <a:noFill/>
                    </a:lnL>
                    <a:lnR>
                      <a:noFill/>
                    </a:lnR>
                    <a:lnT>
                      <a:noFill/>
                    </a:lnT>
                    <a:lnB>
                      <a:noFill/>
                    </a:lnB>
                  </a:tcPr>
                </a:tc>
                <a:tc hMerge="1">
                  <a:txBody>
                    <a:bodyPr/>
                    <a:lstStyle/>
                    <a:p>
                      <a:endParaRPr lang="es-ES"/>
                    </a:p>
                  </a:txBody>
                  <a:tcPr/>
                </a:tc>
                <a:tc hMerge="1">
                  <a:txBody>
                    <a:bodyPr/>
                    <a:lstStyle/>
                    <a:p>
                      <a:endParaRPr lang="es-ES"/>
                    </a:p>
                  </a:txBody>
                  <a:tcPr/>
                </a:tc>
                <a:tc gridSpan="4">
                  <a:txBody>
                    <a:bodyPr/>
                    <a:lstStyle/>
                    <a:p>
                      <a:pPr algn="ctr"/>
                      <a:endParaRPr lang="es-ES" sz="1200" dirty="0">
                        <a:effectLst/>
                        <a:latin typeface="Calibri" panose="020F0502020204030204" pitchFamily="34" charset="0"/>
                      </a:endParaRPr>
                    </a:p>
                  </a:txBody>
                  <a:tcPr marL="55628" marR="55628" marT="0" marB="0" anchor="ctr">
                    <a:lnL>
                      <a:noFill/>
                    </a:lnL>
                    <a:lnR>
                      <a:noFill/>
                    </a:lnR>
                    <a:lnT>
                      <a:noFill/>
                    </a:lnT>
                    <a:lnB>
                      <a:noFill/>
                    </a:lnB>
                  </a:tcPr>
                </a:tc>
                <a:tc hMerge="1">
                  <a:txBody>
                    <a:bodyPr/>
                    <a:lstStyle/>
                    <a:p>
                      <a:endParaRPr lang="es-ES"/>
                    </a:p>
                  </a:txBody>
                  <a:tcPr/>
                </a:tc>
                <a:tc hMerge="1">
                  <a:txBody>
                    <a:bodyPr/>
                    <a:lstStyle/>
                    <a:p>
                      <a:endParaRPr lang="es-ES"/>
                    </a:p>
                  </a:txBody>
                  <a:tcPr/>
                </a:tc>
                <a:tc hMerge="1">
                  <a:txBody>
                    <a:bodyPr/>
                    <a:lstStyle/>
                    <a:p>
                      <a:endParaRPr lang="es-ES"/>
                    </a:p>
                  </a:txBody>
                  <a:tcPr/>
                </a:tc>
                <a:tc gridSpan="2">
                  <a:txBody>
                    <a:bodyPr/>
                    <a:lstStyle/>
                    <a:p>
                      <a:pPr algn="ctr"/>
                      <a:endParaRPr lang="es-ES" sz="1200" dirty="0">
                        <a:effectLst/>
                        <a:latin typeface="Calibri" panose="020F0502020204030204" pitchFamily="34" charset="0"/>
                      </a:endParaRPr>
                    </a:p>
                  </a:txBody>
                  <a:tcPr marL="55628" marR="55628" marT="0" marB="0" anchor="ctr">
                    <a:lnL>
                      <a:noFill/>
                    </a:lnL>
                    <a:lnR>
                      <a:noFill/>
                    </a:lnR>
                    <a:lnT>
                      <a:noFill/>
                    </a:lnT>
                    <a:lnB>
                      <a:noFill/>
                    </a:lnB>
                  </a:tcPr>
                </a:tc>
                <a:tc hMerge="1">
                  <a:txBody>
                    <a:bodyPr/>
                    <a:lstStyle/>
                    <a:p>
                      <a:endParaRPr lang="es-ES"/>
                    </a:p>
                  </a:txBody>
                  <a:tcPr/>
                </a:tc>
                <a:tc gridSpan="2">
                  <a:txBody>
                    <a:bodyPr/>
                    <a:lstStyle/>
                    <a:p>
                      <a:pPr indent="180340" algn="r">
                        <a:lnSpc>
                          <a:spcPct val="200000"/>
                        </a:lnSpc>
                        <a:spcAft>
                          <a:spcPts val="0"/>
                        </a:spcAft>
                      </a:pPr>
                      <a:r>
                        <a:rPr lang="es-E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628" marR="55628" marT="0" marB="0" anchor="ctr">
                    <a:lnL>
                      <a:noFill/>
                    </a:lnL>
                    <a:lnR>
                      <a:noFill/>
                    </a:lnR>
                    <a:lnT>
                      <a:noFill/>
                    </a:lnT>
                    <a:lnB>
                      <a:noFill/>
                    </a:lnB>
                  </a:tcPr>
                </a:tc>
                <a:tc hMerge="1">
                  <a:txBody>
                    <a:bodyPr/>
                    <a:lstStyle/>
                    <a:p>
                      <a:endParaRPr lang="es-ES"/>
                    </a:p>
                  </a:txBody>
                  <a:tcPr/>
                </a:tc>
                <a:tc>
                  <a:txBody>
                    <a:bodyPr/>
                    <a:lstStyle/>
                    <a:p>
                      <a:pPr indent="180340" algn="r">
                        <a:lnSpc>
                          <a:spcPct val="200000"/>
                        </a:lnSpc>
                        <a:spcAft>
                          <a:spcPts val="0"/>
                        </a:spcAft>
                      </a:pPr>
                      <a:r>
                        <a:rPr lang="es-ES" sz="1200"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0" marR="0" marT="0" marB="0" anchor="ctr">
                    <a:lnL>
                      <a:noFill/>
                    </a:lnL>
                    <a:lnR>
                      <a:noFill/>
                    </a:lnR>
                    <a:lnT>
                      <a:noFill/>
                    </a:lnT>
                    <a:lnB>
                      <a:noFill/>
                    </a:lnB>
                  </a:tcPr>
                </a:tc>
                <a:extLst>
                  <a:ext uri="{0D108BD9-81ED-4DB2-BD59-A6C34878D82A}">
                    <a16:rowId xmlns="" xmlns:a16="http://schemas.microsoft.com/office/drawing/2014/main" val="10010"/>
                  </a:ext>
                </a:extLst>
              </a:tr>
              <a:tr h="272109">
                <a:tc gridSpan="4">
                  <a:txBody>
                    <a:bodyPr/>
                    <a:lstStyle/>
                    <a:p>
                      <a:pPr indent="180340" algn="l">
                        <a:lnSpc>
                          <a:spcPct val="200000"/>
                        </a:lnSpc>
                        <a:spcAft>
                          <a:spcPts val="0"/>
                        </a:spcAft>
                      </a:pPr>
                      <a:r>
                        <a:rPr lang="es-E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Foro sobre las posibles recomendaciones para próximas investigaciones. </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628" marR="55628" marT="0" marB="0" anchor="ctr">
                    <a:lnL>
                      <a:noFill/>
                    </a:lnL>
                    <a:lnR>
                      <a:noFill/>
                    </a:lnR>
                    <a:lnT>
                      <a:noFill/>
                    </a:lnT>
                    <a:lnB>
                      <a:noFill/>
                    </a:lnB>
                  </a:tcPr>
                </a:tc>
                <a:tc hMerge="1">
                  <a:txBody>
                    <a:bodyPr/>
                    <a:lstStyle/>
                    <a:p>
                      <a:endParaRPr lang="es-ES"/>
                    </a:p>
                  </a:txBody>
                  <a:tcPr/>
                </a:tc>
                <a:tc hMerge="1">
                  <a:txBody>
                    <a:bodyPr/>
                    <a:lstStyle/>
                    <a:p>
                      <a:endParaRPr lang="es-ES"/>
                    </a:p>
                  </a:txBody>
                  <a:tcPr/>
                </a:tc>
                <a:tc hMerge="1">
                  <a:txBody>
                    <a:bodyPr/>
                    <a:lstStyle/>
                    <a:p>
                      <a:endParaRPr lang="es-ES"/>
                    </a:p>
                  </a:txBody>
                  <a:tcPr/>
                </a:tc>
                <a:tc gridSpan="2">
                  <a:txBody>
                    <a:bodyPr/>
                    <a:lstStyle/>
                    <a:p>
                      <a:pPr algn="ctr"/>
                      <a:endParaRPr lang="es-ES" sz="1200" dirty="0">
                        <a:effectLst/>
                        <a:latin typeface="Calibri" panose="020F0502020204030204" pitchFamily="34" charset="0"/>
                      </a:endParaRPr>
                    </a:p>
                  </a:txBody>
                  <a:tcPr marL="55628" marR="55628" marT="0" marB="0" anchor="ctr">
                    <a:lnL>
                      <a:noFill/>
                    </a:lnL>
                    <a:lnR>
                      <a:noFill/>
                    </a:lnR>
                    <a:lnT>
                      <a:noFill/>
                    </a:lnT>
                    <a:lnB>
                      <a:noFill/>
                    </a:lnB>
                  </a:tcPr>
                </a:tc>
                <a:tc hMerge="1">
                  <a:txBody>
                    <a:bodyPr/>
                    <a:lstStyle/>
                    <a:p>
                      <a:endParaRPr lang="es-ES"/>
                    </a:p>
                  </a:txBody>
                  <a:tcPr/>
                </a:tc>
                <a:tc gridSpan="2">
                  <a:txBody>
                    <a:bodyPr/>
                    <a:lstStyle/>
                    <a:p>
                      <a:pPr algn="ctr"/>
                      <a:endParaRPr lang="es-ES" sz="1200" dirty="0">
                        <a:effectLst/>
                        <a:latin typeface="Calibri" panose="020F0502020204030204" pitchFamily="34" charset="0"/>
                      </a:endParaRPr>
                    </a:p>
                  </a:txBody>
                  <a:tcPr marL="55628" marR="55628" marT="0" marB="0" anchor="ctr">
                    <a:lnL>
                      <a:noFill/>
                    </a:lnL>
                    <a:lnR>
                      <a:noFill/>
                    </a:lnR>
                    <a:lnT>
                      <a:noFill/>
                    </a:lnT>
                    <a:lnB>
                      <a:noFill/>
                    </a:lnB>
                  </a:tcPr>
                </a:tc>
                <a:tc hMerge="1">
                  <a:txBody>
                    <a:bodyPr/>
                    <a:lstStyle/>
                    <a:p>
                      <a:endParaRPr lang="es-ES"/>
                    </a:p>
                  </a:txBody>
                  <a:tcPr/>
                </a:tc>
                <a:tc gridSpan="2">
                  <a:txBody>
                    <a:bodyPr/>
                    <a:lstStyle/>
                    <a:p>
                      <a:pPr algn="ctr"/>
                      <a:endParaRPr lang="es-ES" sz="1200" dirty="0">
                        <a:effectLst/>
                        <a:latin typeface="Calibri" panose="020F0502020204030204" pitchFamily="34" charset="0"/>
                      </a:endParaRPr>
                    </a:p>
                  </a:txBody>
                  <a:tcPr marL="55628" marR="55628" marT="0" marB="0" anchor="ctr">
                    <a:lnL>
                      <a:noFill/>
                    </a:lnL>
                    <a:lnR>
                      <a:noFill/>
                    </a:lnR>
                    <a:lnT>
                      <a:noFill/>
                    </a:lnT>
                    <a:lnB>
                      <a:noFill/>
                    </a:lnB>
                  </a:tcPr>
                </a:tc>
                <a:tc hMerge="1">
                  <a:txBody>
                    <a:bodyPr/>
                    <a:lstStyle/>
                    <a:p>
                      <a:endParaRPr lang="es-ES"/>
                    </a:p>
                  </a:txBody>
                  <a:tcPr/>
                </a:tc>
                <a:tc gridSpan="2">
                  <a:txBody>
                    <a:bodyPr/>
                    <a:lstStyle/>
                    <a:p>
                      <a:pPr indent="180340" algn="r">
                        <a:lnSpc>
                          <a:spcPct val="200000"/>
                        </a:lnSpc>
                        <a:spcAft>
                          <a:spcPts val="0"/>
                        </a:spcAft>
                      </a:pPr>
                      <a:r>
                        <a:rPr lang="es-E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628" marR="55628" marT="0" marB="0" anchor="ctr">
                    <a:lnL>
                      <a:noFill/>
                    </a:lnL>
                    <a:lnR>
                      <a:noFill/>
                    </a:lnR>
                    <a:lnT>
                      <a:noFill/>
                    </a:lnT>
                    <a:lnB>
                      <a:noFill/>
                    </a:lnB>
                  </a:tcPr>
                </a:tc>
                <a:tc hMerge="1">
                  <a:txBody>
                    <a:bodyPr/>
                    <a:lstStyle/>
                    <a:p>
                      <a:endParaRPr lang="es-ES"/>
                    </a:p>
                  </a:txBody>
                  <a:tcPr/>
                </a:tc>
                <a:extLst>
                  <a:ext uri="{0D108BD9-81ED-4DB2-BD59-A6C34878D82A}">
                    <a16:rowId xmlns="" xmlns:a16="http://schemas.microsoft.com/office/drawing/2014/main" val="10011"/>
                  </a:ext>
                </a:extLst>
              </a:tr>
              <a:tr h="272109">
                <a:tc gridSpan="4">
                  <a:txBody>
                    <a:bodyPr/>
                    <a:lstStyle/>
                    <a:p>
                      <a:pPr indent="180340" algn="l">
                        <a:lnSpc>
                          <a:spcPct val="200000"/>
                        </a:lnSpc>
                        <a:spcAft>
                          <a:spcPts val="0"/>
                        </a:spcAft>
                      </a:pPr>
                      <a:r>
                        <a:rPr lang="es-E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Entrega de certificados </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628" marR="55628" marT="0"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hMerge="1">
                  <a:txBody>
                    <a:bodyPr/>
                    <a:lstStyle/>
                    <a:p>
                      <a:endParaRPr lang="es-ES"/>
                    </a:p>
                  </a:txBody>
                  <a:tcPr/>
                </a:tc>
                <a:tc gridSpan="2">
                  <a:txBody>
                    <a:bodyPr/>
                    <a:lstStyle/>
                    <a:p>
                      <a:pPr algn="ctr"/>
                      <a:endParaRPr lang="es-ES" sz="1200">
                        <a:effectLst/>
                        <a:latin typeface="Calibri" panose="020F0502020204030204" pitchFamily="34" charset="0"/>
                      </a:endParaRPr>
                    </a:p>
                  </a:txBody>
                  <a:tcPr marL="55628" marR="55628" marT="0"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s-ES"/>
                    </a:p>
                  </a:txBody>
                  <a:tcPr/>
                </a:tc>
                <a:tc gridSpan="2">
                  <a:txBody>
                    <a:bodyPr/>
                    <a:lstStyle/>
                    <a:p>
                      <a:pPr algn="ctr"/>
                      <a:endParaRPr lang="es-ES" sz="1200" dirty="0">
                        <a:effectLst/>
                        <a:latin typeface="Calibri" panose="020F0502020204030204" pitchFamily="34" charset="0"/>
                      </a:endParaRPr>
                    </a:p>
                  </a:txBody>
                  <a:tcPr marL="55628" marR="55628" marT="0"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s-ES"/>
                    </a:p>
                  </a:txBody>
                  <a:tcPr/>
                </a:tc>
                <a:tc gridSpan="2">
                  <a:txBody>
                    <a:bodyPr/>
                    <a:lstStyle/>
                    <a:p>
                      <a:pPr algn="ctr"/>
                      <a:endParaRPr lang="es-ES" sz="1200" dirty="0">
                        <a:effectLst/>
                        <a:latin typeface="Calibri" panose="020F0502020204030204" pitchFamily="34" charset="0"/>
                      </a:endParaRPr>
                    </a:p>
                  </a:txBody>
                  <a:tcPr marL="55628" marR="55628" marT="0"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s-ES"/>
                    </a:p>
                  </a:txBody>
                  <a:tcPr/>
                </a:tc>
                <a:tc gridSpan="2">
                  <a:txBody>
                    <a:bodyPr/>
                    <a:lstStyle/>
                    <a:p>
                      <a:pPr indent="180340" algn="l">
                        <a:lnSpc>
                          <a:spcPct val="200000"/>
                        </a:lnSpc>
                        <a:spcAft>
                          <a:spcPts val="0"/>
                        </a:spcAft>
                      </a:pPr>
                      <a:r>
                        <a:rPr lang="es-ES"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a:t>
                      </a:r>
                      <a:endParaRPr lang="es-E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5628" marR="55628" marT="0" marB="0" anchor="ctr">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s-ES"/>
                    </a:p>
                  </a:txBody>
                  <a:tcPr/>
                </a:tc>
                <a:extLst>
                  <a:ext uri="{0D108BD9-81ED-4DB2-BD59-A6C34878D82A}">
                    <a16:rowId xmlns="" xmlns:a16="http://schemas.microsoft.com/office/drawing/2014/main" val="10012"/>
                  </a:ext>
                </a:extLst>
              </a:tr>
            </a:tbl>
          </a:graphicData>
        </a:graphic>
      </p:graphicFrame>
      <p:sp>
        <p:nvSpPr>
          <p:cNvPr id="9" name="Rectángulo 8"/>
          <p:cNvSpPr/>
          <p:nvPr/>
        </p:nvSpPr>
        <p:spPr>
          <a:xfrm>
            <a:off x="407368" y="260648"/>
            <a:ext cx="2753703" cy="369332"/>
          </a:xfrm>
          <a:prstGeom prst="rect">
            <a:avLst/>
          </a:prstGeom>
        </p:spPr>
        <p:txBody>
          <a:bodyPr wrap="none">
            <a:spAutoFit/>
          </a:bodyPr>
          <a:lstStyle/>
          <a:p>
            <a:pPr>
              <a:spcAft>
                <a:spcPts val="1000"/>
              </a:spcAft>
            </a:pPr>
            <a:r>
              <a:rPr lang="es-ES"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Cronograma de actividades</a:t>
            </a:r>
            <a:endParaRPr lang="es-ES"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98798125"/>
      </p:ext>
    </p:extLst>
  </p:cSld>
  <p:clrMapOvr>
    <a:masterClrMapping/>
  </p:clrMapOvr>
  <p:transition spd="slow">
    <p:randomBar dir="vert"/>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3432" y="1340768"/>
            <a:ext cx="7810500" cy="4886326"/>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magen relaciona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29471" y="1124744"/>
            <a:ext cx="3276129" cy="3276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347501"/>
      </p:ext>
    </p:extLst>
  </p:cSld>
  <p:clrMapOvr>
    <a:masterClrMapping/>
  </p:clrMapOvr>
  <p:transition spd="slow">
    <p:randomBar dir="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91344" y="6211669"/>
            <a:ext cx="2322431" cy="646331"/>
          </a:xfrm>
          <a:prstGeom prst="rect">
            <a:avLst/>
          </a:prstGeom>
        </p:spPr>
        <p:txBody>
          <a:bodyPr wrap="none">
            <a:spAutoFit/>
          </a:bodyPr>
          <a:lstStyle/>
          <a:p>
            <a:pPr indent="180340" algn="just">
              <a:lnSpc>
                <a:spcPct val="200000"/>
              </a:lnSpc>
              <a:spcAft>
                <a:spcPts val="0"/>
              </a:spcAft>
            </a:pPr>
            <a:r>
              <a:rPr lang="es-ES" dirty="0">
                <a:latin typeface="Times New Roman" panose="02020603050405020304" pitchFamily="18" charset="0"/>
                <a:ea typeface="Calibri" panose="020F0502020204030204" pitchFamily="34" charset="0"/>
                <a:cs typeface="Times New Roman" panose="02020603050405020304" pitchFamily="18" charset="0"/>
              </a:rPr>
              <a:t>Fuente: (CIIU, 2009)</a:t>
            </a:r>
            <a:endParaRPr lang="es-EC"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8" name="Tabla 7"/>
          <p:cNvGraphicFramePr>
            <a:graphicFrameLocks noGrp="1"/>
          </p:cNvGraphicFramePr>
          <p:nvPr>
            <p:extLst>
              <p:ext uri="{D42A27DB-BD31-4B8C-83A1-F6EECF244321}">
                <p14:modId xmlns:p14="http://schemas.microsoft.com/office/powerpoint/2010/main" val="1507448832"/>
              </p:ext>
            </p:extLst>
          </p:nvPr>
        </p:nvGraphicFramePr>
        <p:xfrm>
          <a:off x="191344" y="1327944"/>
          <a:ext cx="4176464" cy="2347976"/>
        </p:xfrm>
        <a:graphic>
          <a:graphicData uri="http://schemas.openxmlformats.org/drawingml/2006/table">
            <a:tbl>
              <a:tblPr firstRow="1" firstCol="1" bandRow="1"/>
              <a:tblGrid>
                <a:gridCol w="764516">
                  <a:extLst>
                    <a:ext uri="{9D8B030D-6E8A-4147-A177-3AD203B41FA5}">
                      <a16:colId xmlns="" xmlns:a16="http://schemas.microsoft.com/office/drawing/2014/main" val="20000"/>
                    </a:ext>
                  </a:extLst>
                </a:gridCol>
                <a:gridCol w="3411948">
                  <a:extLst>
                    <a:ext uri="{9D8B030D-6E8A-4147-A177-3AD203B41FA5}">
                      <a16:colId xmlns="" xmlns:a16="http://schemas.microsoft.com/office/drawing/2014/main" val="20001"/>
                    </a:ext>
                  </a:extLst>
                </a:gridCol>
              </a:tblGrid>
              <a:tr h="244630">
                <a:tc>
                  <a:txBody>
                    <a:bodyPr/>
                    <a:lstStyle/>
                    <a:p>
                      <a:pPr algn="ctr">
                        <a:lnSpc>
                          <a:spcPct val="107000"/>
                        </a:lnSpc>
                        <a:spcAft>
                          <a:spcPts val="0"/>
                        </a:spcAft>
                      </a:pPr>
                      <a:r>
                        <a:rPr lang="es-ES" sz="1800" b="1" dirty="0">
                          <a:effectLst/>
                          <a:latin typeface="Times New Roman" panose="02020603050405020304" pitchFamily="18" charset="0"/>
                          <a:ea typeface="Calibri" panose="020F0502020204030204" pitchFamily="34" charset="0"/>
                          <a:cs typeface="Times New Roman" panose="02020603050405020304" pitchFamily="18" charset="0"/>
                        </a:rPr>
                        <a:t>Serie</a:t>
                      </a:r>
                      <a:endParaRPr lang="es-EC"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s-ES" sz="1800" b="1" dirty="0">
                          <a:effectLst/>
                          <a:latin typeface="Times New Roman" panose="02020603050405020304" pitchFamily="18" charset="0"/>
                          <a:ea typeface="Calibri" panose="020F0502020204030204" pitchFamily="34" charset="0"/>
                          <a:cs typeface="Times New Roman" panose="02020603050405020304" pitchFamily="18" charset="0"/>
                        </a:rPr>
                        <a:t>Actividad</a:t>
                      </a:r>
                      <a:endParaRPr lang="es-EC"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244630">
                <a:tc>
                  <a:txBody>
                    <a:bodyPr/>
                    <a:lstStyle/>
                    <a:p>
                      <a:pPr algn="ctr">
                        <a:lnSpc>
                          <a:spcPct val="107000"/>
                        </a:lnSpc>
                        <a:spcAft>
                          <a:spcPts val="0"/>
                        </a:spcAft>
                      </a:pP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A0141</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just">
                        <a:lnSpc>
                          <a:spcPct val="107000"/>
                        </a:lnSpc>
                        <a:spcAft>
                          <a:spcPts val="0"/>
                        </a:spcAft>
                      </a:pP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Cría de ganado bovino.</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 xmlns:a16="http://schemas.microsoft.com/office/drawing/2014/main" val="10001"/>
                  </a:ext>
                </a:extLst>
              </a:tr>
              <a:tr h="244630">
                <a:tc>
                  <a:txBody>
                    <a:bodyPr/>
                    <a:lstStyle/>
                    <a:p>
                      <a:pPr algn="ctr">
                        <a:lnSpc>
                          <a:spcPct val="107000"/>
                        </a:lnSpc>
                        <a:spcAft>
                          <a:spcPts val="0"/>
                        </a:spcAft>
                      </a:pPr>
                      <a:r>
                        <a:rPr lang="es-ES" sz="1800">
                          <a:effectLst/>
                          <a:latin typeface="Times New Roman" panose="02020603050405020304" pitchFamily="18" charset="0"/>
                          <a:ea typeface="Calibri" panose="020F0502020204030204" pitchFamily="34" charset="0"/>
                          <a:cs typeface="Times New Roman" panose="02020603050405020304" pitchFamily="18" charset="0"/>
                        </a:rPr>
                        <a:t>A0142</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algn="just">
                        <a:lnSpc>
                          <a:spcPct val="107000"/>
                        </a:lnSpc>
                        <a:spcAft>
                          <a:spcPts val="0"/>
                        </a:spcAft>
                      </a:pP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Cría de caballos y otros equinos.</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 xmlns:a16="http://schemas.microsoft.com/office/drawing/2014/main" val="10002"/>
                  </a:ext>
                </a:extLst>
              </a:tr>
              <a:tr h="244630">
                <a:tc>
                  <a:txBody>
                    <a:bodyPr/>
                    <a:lstStyle/>
                    <a:p>
                      <a:pPr algn="ctr">
                        <a:lnSpc>
                          <a:spcPct val="107000"/>
                        </a:lnSpc>
                        <a:spcAft>
                          <a:spcPts val="0"/>
                        </a:spcAft>
                      </a:pPr>
                      <a:r>
                        <a:rPr lang="es-ES" sz="1800">
                          <a:effectLst/>
                          <a:latin typeface="Times New Roman" panose="02020603050405020304" pitchFamily="18" charset="0"/>
                          <a:ea typeface="Calibri" panose="020F0502020204030204" pitchFamily="34" charset="0"/>
                          <a:cs typeface="Times New Roman" panose="02020603050405020304" pitchFamily="18" charset="0"/>
                        </a:rPr>
                        <a:t>A0143</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algn="just">
                        <a:lnSpc>
                          <a:spcPct val="107000"/>
                        </a:lnSpc>
                        <a:spcAft>
                          <a:spcPts val="0"/>
                        </a:spcAft>
                      </a:pP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Cría de camellos y otros camélidos.</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 xmlns:a16="http://schemas.microsoft.com/office/drawing/2014/main" val="10003"/>
                  </a:ext>
                </a:extLst>
              </a:tr>
              <a:tr h="244630">
                <a:tc>
                  <a:txBody>
                    <a:bodyPr/>
                    <a:lstStyle/>
                    <a:p>
                      <a:pPr algn="ctr">
                        <a:lnSpc>
                          <a:spcPct val="107000"/>
                        </a:lnSpc>
                        <a:spcAft>
                          <a:spcPts val="0"/>
                        </a:spcAft>
                      </a:pPr>
                      <a:r>
                        <a:rPr lang="es-ES" sz="1800">
                          <a:effectLst/>
                          <a:latin typeface="Times New Roman" panose="02020603050405020304" pitchFamily="18" charset="0"/>
                          <a:ea typeface="Calibri" panose="020F0502020204030204" pitchFamily="34" charset="0"/>
                          <a:cs typeface="Times New Roman" panose="02020603050405020304" pitchFamily="18" charset="0"/>
                        </a:rPr>
                        <a:t>A0144</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algn="just">
                        <a:lnSpc>
                          <a:spcPct val="107000"/>
                        </a:lnSpc>
                        <a:spcAft>
                          <a:spcPts val="0"/>
                        </a:spcAft>
                      </a:pP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Cría de ovejas y cabras.</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 xmlns:a16="http://schemas.microsoft.com/office/drawing/2014/main" val="10004"/>
                  </a:ext>
                </a:extLst>
              </a:tr>
              <a:tr h="244630">
                <a:tc>
                  <a:txBody>
                    <a:bodyPr/>
                    <a:lstStyle/>
                    <a:p>
                      <a:pPr algn="ctr">
                        <a:lnSpc>
                          <a:spcPct val="107000"/>
                        </a:lnSpc>
                        <a:spcAft>
                          <a:spcPts val="0"/>
                        </a:spcAft>
                      </a:pPr>
                      <a:r>
                        <a:rPr lang="es-ES" sz="1800">
                          <a:effectLst/>
                          <a:latin typeface="Times New Roman" panose="02020603050405020304" pitchFamily="18" charset="0"/>
                          <a:ea typeface="Calibri" panose="020F0502020204030204" pitchFamily="34" charset="0"/>
                          <a:cs typeface="Times New Roman" panose="02020603050405020304" pitchFamily="18" charset="0"/>
                        </a:rPr>
                        <a:t>A0145</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algn="just">
                        <a:lnSpc>
                          <a:spcPct val="107000"/>
                        </a:lnSpc>
                        <a:spcAft>
                          <a:spcPts val="0"/>
                        </a:spcAft>
                      </a:pP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Cría de cerdos</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 xmlns:a16="http://schemas.microsoft.com/office/drawing/2014/main" val="10005"/>
                  </a:ext>
                </a:extLst>
              </a:tr>
              <a:tr h="244630">
                <a:tc>
                  <a:txBody>
                    <a:bodyPr/>
                    <a:lstStyle/>
                    <a:p>
                      <a:pPr algn="ctr">
                        <a:lnSpc>
                          <a:spcPct val="107000"/>
                        </a:lnSpc>
                        <a:spcAft>
                          <a:spcPts val="0"/>
                        </a:spcAft>
                      </a:pPr>
                      <a:r>
                        <a:rPr lang="es-ES" sz="1800">
                          <a:effectLst/>
                          <a:latin typeface="Times New Roman" panose="02020603050405020304" pitchFamily="18" charset="0"/>
                          <a:ea typeface="Calibri" panose="020F0502020204030204" pitchFamily="34" charset="0"/>
                          <a:cs typeface="Times New Roman" panose="02020603050405020304" pitchFamily="18" charset="0"/>
                        </a:rPr>
                        <a:t>A0146</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algn="just">
                        <a:lnSpc>
                          <a:spcPct val="107000"/>
                        </a:lnSpc>
                        <a:spcAft>
                          <a:spcPts val="0"/>
                        </a:spcAft>
                      </a:pP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Cría de aves de corral.</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 xmlns:a16="http://schemas.microsoft.com/office/drawing/2014/main" val="10006"/>
                  </a:ext>
                </a:extLst>
              </a:tr>
              <a:tr h="244630">
                <a:tc>
                  <a:txBody>
                    <a:bodyPr/>
                    <a:lstStyle/>
                    <a:p>
                      <a:pPr algn="ctr">
                        <a:lnSpc>
                          <a:spcPct val="107000"/>
                        </a:lnSpc>
                        <a:spcAft>
                          <a:spcPts val="0"/>
                        </a:spcAft>
                      </a:pPr>
                      <a:r>
                        <a:rPr lang="es-ES" sz="1800">
                          <a:effectLst/>
                          <a:latin typeface="Times New Roman" panose="02020603050405020304" pitchFamily="18" charset="0"/>
                          <a:ea typeface="Calibri" panose="020F0502020204030204" pitchFamily="34" charset="0"/>
                          <a:cs typeface="Times New Roman" panose="02020603050405020304" pitchFamily="18" charset="0"/>
                        </a:rPr>
                        <a:t>A0149</a:t>
                      </a:r>
                      <a:endParaRPr lang="es-EC" sz="18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algn="just">
                        <a:lnSpc>
                          <a:spcPct val="107000"/>
                        </a:lnSpc>
                        <a:spcAft>
                          <a:spcPts val="0"/>
                        </a:spcAft>
                      </a:pPr>
                      <a:r>
                        <a:rPr lang="es-ES" sz="1800" dirty="0">
                          <a:effectLst/>
                          <a:latin typeface="Times New Roman" panose="02020603050405020304" pitchFamily="18" charset="0"/>
                          <a:ea typeface="Calibri" panose="020F0502020204030204" pitchFamily="34" charset="0"/>
                          <a:cs typeface="Times New Roman" panose="02020603050405020304" pitchFamily="18" charset="0"/>
                        </a:rPr>
                        <a:t>Cría de otros animales.</a:t>
                      </a:r>
                      <a:endParaRPr lang="es-EC"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 xmlns:a16="http://schemas.microsoft.com/office/drawing/2014/main" val="10007"/>
                  </a:ext>
                </a:extLst>
              </a:tr>
            </a:tbl>
          </a:graphicData>
        </a:graphic>
      </p:graphicFrame>
      <p:pic>
        <p:nvPicPr>
          <p:cNvPr id="25602" name="Picture 2" descr="https://www.conversordeletras.com/generate/Channel/46/197b30/none/Objeto%2Bde%2Bestudio./e1e49f88584e0bd19f3975bee152cd6d.png"/>
          <p:cNvPicPr>
            <a:picLocks noChangeAspect="1" noChangeArrowheads="1"/>
          </p:cNvPicPr>
          <p:nvPr/>
        </p:nvPicPr>
        <p:blipFill rotWithShape="1">
          <a:blip r:embed="rId2">
            <a:extLst>
              <a:ext uri="{28A0092B-C50C-407E-A947-70E740481C1C}">
                <a14:useLocalDpi xmlns:a14="http://schemas.microsoft.com/office/drawing/2010/main" val="0"/>
              </a:ext>
            </a:extLst>
          </a:blip>
          <a:srcRect b="23771"/>
          <a:stretch/>
        </p:blipFill>
        <p:spPr bwMode="auto">
          <a:xfrm>
            <a:off x="0" y="-84405"/>
            <a:ext cx="5663952" cy="849110"/>
          </a:xfrm>
          <a:prstGeom prst="rect">
            <a:avLst/>
          </a:prstGeom>
          <a:noFill/>
          <a:extLst>
            <a:ext uri="{909E8E84-426E-40DD-AFC4-6F175D3DCCD1}">
              <a14:hiddenFill xmlns:a14="http://schemas.microsoft.com/office/drawing/2010/main">
                <a:solidFill>
                  <a:srgbClr val="FFFFFF"/>
                </a:solidFill>
              </a14:hiddenFill>
            </a:ext>
          </a:extLst>
        </p:spPr>
      </p:pic>
      <p:sp>
        <p:nvSpPr>
          <p:cNvPr id="2" name="Abrir llave 1"/>
          <p:cNvSpPr/>
          <p:nvPr/>
        </p:nvSpPr>
        <p:spPr>
          <a:xfrm>
            <a:off x="4265472" y="743182"/>
            <a:ext cx="936104" cy="2160240"/>
          </a:xfrm>
          <a:prstGeom prst="lef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C"/>
          </a:p>
        </p:txBody>
      </p:sp>
      <p:graphicFrame>
        <p:nvGraphicFramePr>
          <p:cNvPr id="11" name="Tabla 10"/>
          <p:cNvGraphicFramePr>
            <a:graphicFrameLocks noGrp="1"/>
          </p:cNvGraphicFramePr>
          <p:nvPr>
            <p:extLst>
              <p:ext uri="{D42A27DB-BD31-4B8C-83A1-F6EECF244321}">
                <p14:modId xmlns:p14="http://schemas.microsoft.com/office/powerpoint/2010/main" val="1841010372"/>
              </p:ext>
            </p:extLst>
          </p:nvPr>
        </p:nvGraphicFramePr>
        <p:xfrm>
          <a:off x="5231904" y="908720"/>
          <a:ext cx="4680520" cy="1565531"/>
        </p:xfrm>
        <a:graphic>
          <a:graphicData uri="http://schemas.openxmlformats.org/drawingml/2006/table">
            <a:tbl>
              <a:tblPr firstRow="1" firstCol="1" bandRow="1"/>
              <a:tblGrid>
                <a:gridCol w="856785">
                  <a:extLst>
                    <a:ext uri="{9D8B030D-6E8A-4147-A177-3AD203B41FA5}">
                      <a16:colId xmlns="" xmlns:a16="http://schemas.microsoft.com/office/drawing/2014/main" val="20000"/>
                    </a:ext>
                  </a:extLst>
                </a:gridCol>
                <a:gridCol w="3823735">
                  <a:extLst>
                    <a:ext uri="{9D8B030D-6E8A-4147-A177-3AD203B41FA5}">
                      <a16:colId xmlns="" xmlns:a16="http://schemas.microsoft.com/office/drawing/2014/main" val="20001"/>
                    </a:ext>
                  </a:extLst>
                </a:gridCol>
              </a:tblGrid>
              <a:tr h="244630">
                <a:tc>
                  <a:txBody>
                    <a:bodyPr/>
                    <a:lstStyle/>
                    <a:p>
                      <a:pPr algn="ctr">
                        <a:lnSpc>
                          <a:spcPct val="107000"/>
                        </a:lnSpc>
                        <a:spcAft>
                          <a:spcPts val="0"/>
                        </a:spcAft>
                      </a:pPr>
                      <a:r>
                        <a:rPr lang="es-ES" sz="1600" b="1" dirty="0">
                          <a:effectLst/>
                          <a:latin typeface="Times New Roman" panose="02020603050405020304" pitchFamily="18" charset="0"/>
                          <a:ea typeface="Calibri" panose="020F0502020204030204" pitchFamily="34" charset="0"/>
                          <a:cs typeface="Times New Roman" panose="02020603050405020304" pitchFamily="18" charset="0"/>
                        </a:rPr>
                        <a:t>Serie</a:t>
                      </a:r>
                      <a:endParaRPr lang="es-EC"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s-ES" sz="1600" b="1" dirty="0">
                          <a:effectLst/>
                          <a:latin typeface="Times New Roman" panose="02020603050405020304" pitchFamily="18" charset="0"/>
                          <a:ea typeface="Calibri" panose="020F0502020204030204" pitchFamily="34" charset="0"/>
                          <a:cs typeface="Times New Roman" panose="02020603050405020304" pitchFamily="18" charset="0"/>
                        </a:rPr>
                        <a:t>Actividad cría</a:t>
                      </a:r>
                      <a:r>
                        <a:rPr lang="es-ES" sz="1600" b="1" baseline="0" dirty="0">
                          <a:effectLst/>
                          <a:latin typeface="Times New Roman" panose="02020603050405020304" pitchFamily="18" charset="0"/>
                          <a:ea typeface="Calibri" panose="020F0502020204030204" pitchFamily="34" charset="0"/>
                          <a:cs typeface="Times New Roman" panose="02020603050405020304" pitchFamily="18" charset="0"/>
                        </a:rPr>
                        <a:t> de ganado</a:t>
                      </a:r>
                      <a:endParaRPr lang="es-EC"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 xmlns:a16="http://schemas.microsoft.com/office/drawing/2014/main" val="10000"/>
                  </a:ext>
                </a:extLst>
              </a:tr>
              <a:tr h="244630">
                <a:tc>
                  <a:txBody>
                    <a:bodyPr/>
                    <a:lstStyle/>
                    <a:p>
                      <a:pPr algn="ctr">
                        <a:lnSpc>
                          <a:spcPct val="107000"/>
                        </a:lnSpc>
                        <a:spcAft>
                          <a:spcPts val="0"/>
                        </a:spcAft>
                      </a:pPr>
                      <a:r>
                        <a:rPr lang="es-ES" sz="1600" dirty="0">
                          <a:effectLst/>
                          <a:latin typeface="Times New Roman" panose="02020603050405020304" pitchFamily="18" charset="0"/>
                          <a:ea typeface="Calibri" panose="020F0502020204030204" pitchFamily="34" charset="0"/>
                          <a:cs typeface="Times New Roman" panose="02020603050405020304" pitchFamily="18" charset="0"/>
                        </a:rPr>
                        <a:t>A0141.1</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tc>
                  <a:txBody>
                    <a:bodyPr/>
                    <a:lstStyle/>
                    <a:p>
                      <a:pPr algn="just">
                        <a:lnSpc>
                          <a:spcPct val="107000"/>
                        </a:lnSpc>
                        <a:spcAft>
                          <a:spcPts val="0"/>
                        </a:spcAft>
                      </a:pPr>
                      <a:r>
                        <a:rPr lang="es-ES" sz="1600" dirty="0">
                          <a:latin typeface="Times New Roman" panose="02020603050405020304" pitchFamily="18" charset="0"/>
                          <a:ea typeface="Calibri" panose="020F0502020204030204" pitchFamily="34" charset="0"/>
                          <a:cs typeface="Times New Roman" panose="02020603050405020304" pitchFamily="18" charset="0"/>
                        </a:rPr>
                        <a:t>Cría y reproducción de ganado bovino </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 xmlns:a16="http://schemas.microsoft.com/office/drawing/2014/main" val="10001"/>
                  </a:ext>
                </a:extLst>
              </a:tr>
              <a:tr h="244630">
                <a:tc>
                  <a:txBody>
                    <a:bodyPr/>
                    <a:lstStyle/>
                    <a:p>
                      <a:pPr algn="ctr">
                        <a:lnSpc>
                          <a:spcPct val="107000"/>
                        </a:lnSpc>
                        <a:spcAft>
                          <a:spcPts val="0"/>
                        </a:spcAft>
                      </a:pPr>
                      <a:r>
                        <a:rPr lang="es-ES" sz="1600" dirty="0">
                          <a:effectLst/>
                          <a:latin typeface="Times New Roman" panose="02020603050405020304" pitchFamily="18" charset="0"/>
                          <a:ea typeface="Calibri" panose="020F0502020204030204" pitchFamily="34" charset="0"/>
                          <a:cs typeface="Times New Roman" panose="02020603050405020304" pitchFamily="18" charset="0"/>
                        </a:rPr>
                        <a:t>A0141.2</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algn="just">
                        <a:lnSpc>
                          <a:spcPct val="107000"/>
                        </a:lnSpc>
                        <a:spcAft>
                          <a:spcPts val="0"/>
                        </a:spcAft>
                      </a:pPr>
                      <a:r>
                        <a:rPr lang="es-ES" sz="1600" dirty="0">
                          <a:latin typeface="Times New Roman" panose="02020603050405020304" pitchFamily="18" charset="0"/>
                          <a:ea typeface="Calibri" panose="020F0502020204030204" pitchFamily="34" charset="0"/>
                          <a:cs typeface="Times New Roman" panose="02020603050405020304" pitchFamily="18" charset="0"/>
                        </a:rPr>
                        <a:t>Producción de leche cruda de vaca.</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 xmlns:a16="http://schemas.microsoft.com/office/drawing/2014/main" val="10002"/>
                  </a:ext>
                </a:extLst>
              </a:tr>
              <a:tr h="244630">
                <a:tc>
                  <a:txBody>
                    <a:bodyPr/>
                    <a:lstStyle/>
                    <a:p>
                      <a:pPr algn="ctr">
                        <a:lnSpc>
                          <a:spcPct val="107000"/>
                        </a:lnSpc>
                        <a:spcAft>
                          <a:spcPts val="0"/>
                        </a:spcAft>
                      </a:pPr>
                      <a:r>
                        <a:rPr lang="es-ES" sz="1600" dirty="0">
                          <a:effectLst/>
                          <a:latin typeface="Times New Roman" panose="02020603050405020304" pitchFamily="18" charset="0"/>
                          <a:ea typeface="Calibri" panose="020F0502020204030204" pitchFamily="34" charset="0"/>
                          <a:cs typeface="Times New Roman" panose="02020603050405020304" pitchFamily="18" charset="0"/>
                        </a:rPr>
                        <a:t>A0141.3</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marL="0" marR="0" indent="0" algn="just" defTabSz="914400" rtl="0" eaLnBrk="1" fontAlgn="auto" latinLnBrk="0" hangingPunct="1">
                        <a:lnSpc>
                          <a:spcPct val="107000"/>
                        </a:lnSpc>
                        <a:spcBef>
                          <a:spcPts val="0"/>
                        </a:spcBef>
                        <a:spcAft>
                          <a:spcPts val="0"/>
                        </a:spcAft>
                        <a:buClrTx/>
                        <a:buSzTx/>
                        <a:buFontTx/>
                        <a:buNone/>
                        <a:tabLst/>
                        <a:defRPr/>
                      </a:pPr>
                      <a:r>
                        <a:rPr lang="es-ES" sz="1600" dirty="0">
                          <a:latin typeface="Times New Roman" panose="02020603050405020304" pitchFamily="18" charset="0"/>
                          <a:ea typeface="Calibri" panose="020F0502020204030204" pitchFamily="34" charset="0"/>
                          <a:cs typeface="Times New Roman" panose="02020603050405020304" pitchFamily="18" charset="0"/>
                        </a:rPr>
                        <a:t>Producción de doble propósito  (leche y carne)</a:t>
                      </a:r>
                      <a:r>
                        <a:rPr lang="es-EC" sz="1600" dirty="0">
                          <a:effectLst/>
                          <a:latin typeface="Calibri" panose="020F0502020204030204" pitchFamily="34" charset="0"/>
                          <a:ea typeface="Calibri" panose="020F0502020204030204" pitchFamily="34" charset="0"/>
                          <a:cs typeface="Times New Roman" panose="02020603050405020304" pitchFamily="18" charset="0"/>
                        </a:rPr>
                        <a:t>.</a:t>
                      </a:r>
                      <a:endParaRPr lang="es-EC" sz="1600" dirty="0">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 xmlns:a16="http://schemas.microsoft.com/office/drawing/2014/main" val="10003"/>
                  </a:ext>
                </a:extLst>
              </a:tr>
              <a:tr h="244630">
                <a:tc>
                  <a:txBody>
                    <a:bodyPr/>
                    <a:lstStyle/>
                    <a:p>
                      <a:pPr algn="ctr">
                        <a:lnSpc>
                          <a:spcPct val="107000"/>
                        </a:lnSpc>
                        <a:spcAft>
                          <a:spcPts val="0"/>
                        </a:spcAft>
                      </a:pPr>
                      <a:r>
                        <a:rPr lang="es-ES" sz="1600" dirty="0">
                          <a:effectLst/>
                          <a:latin typeface="Times New Roman" panose="02020603050405020304" pitchFamily="18" charset="0"/>
                          <a:ea typeface="Calibri" panose="020F0502020204030204" pitchFamily="34" charset="0"/>
                          <a:cs typeface="Times New Roman" panose="02020603050405020304" pitchFamily="18" charset="0"/>
                        </a:rPr>
                        <a:t>A0141.4</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tc>
                  <a:txBody>
                    <a:bodyPr/>
                    <a:lstStyle/>
                    <a:p>
                      <a:pPr algn="just">
                        <a:lnSpc>
                          <a:spcPct val="107000"/>
                        </a:lnSpc>
                        <a:spcAft>
                          <a:spcPts val="0"/>
                        </a:spcAft>
                      </a:pPr>
                      <a:r>
                        <a:rPr lang="es-ES" sz="1600" dirty="0">
                          <a:latin typeface="Times New Roman" panose="02020603050405020304" pitchFamily="18" charset="0"/>
                          <a:ea typeface="Calibri" panose="020F0502020204030204" pitchFamily="34" charset="0"/>
                          <a:cs typeface="Times New Roman" panose="02020603050405020304" pitchFamily="18" charset="0"/>
                        </a:rPr>
                        <a:t>Producción de semen bovino</a:t>
                      </a:r>
                      <a:r>
                        <a:rPr lang="es-ES" sz="16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s-EC"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 xmlns:a16="http://schemas.microsoft.com/office/drawing/2014/main" val="10004"/>
                  </a:ext>
                </a:extLst>
              </a:tr>
            </a:tbl>
          </a:graphicData>
        </a:graphic>
      </p:graphicFrame>
      <p:pic>
        <p:nvPicPr>
          <p:cNvPr id="5" name="Imagen 4">
            <a:extLst>
              <a:ext uri="{FF2B5EF4-FFF2-40B4-BE49-F238E27FC236}">
                <a16:creationId xmlns="" xmlns:a16="http://schemas.microsoft.com/office/drawing/2014/main" id="{03F4D2CF-4316-4A4A-8541-A9B5C204F6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62244">
            <a:off x="8986366" y="2260213"/>
            <a:ext cx="2488390" cy="2968905"/>
          </a:xfrm>
          <a:prstGeom prst="rect">
            <a:avLst/>
          </a:prstGeom>
          <a:ln>
            <a:noFill/>
          </a:ln>
          <a:effectLst>
            <a:softEdge rad="112500"/>
          </a:effectLst>
        </p:spPr>
      </p:pic>
      <p:pic>
        <p:nvPicPr>
          <p:cNvPr id="7" name="Imagen 6">
            <a:extLst>
              <a:ext uri="{FF2B5EF4-FFF2-40B4-BE49-F238E27FC236}">
                <a16:creationId xmlns="" xmlns:a16="http://schemas.microsoft.com/office/drawing/2014/main" id="{516A5EF3-54B0-4955-9E13-5D95E3AA1C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563" y="3760291"/>
            <a:ext cx="3024336" cy="2268252"/>
          </a:xfrm>
          <a:prstGeom prst="rect">
            <a:avLst/>
          </a:prstGeom>
          <a:ln>
            <a:noFill/>
          </a:ln>
          <a:effectLst>
            <a:softEdge rad="112500"/>
          </a:effectLst>
        </p:spPr>
      </p:pic>
      <p:pic>
        <p:nvPicPr>
          <p:cNvPr id="3" name="Imagen 2">
            <a:extLst>
              <a:ext uri="{FF2B5EF4-FFF2-40B4-BE49-F238E27FC236}">
                <a16:creationId xmlns="" xmlns:a16="http://schemas.microsoft.com/office/drawing/2014/main" id="{1E74C439-6A68-4562-AA89-706BC895313D}"/>
              </a:ext>
            </a:extLst>
          </p:cNvPr>
          <p:cNvPicPr>
            <a:picLocks noChangeAspect="1"/>
          </p:cNvPicPr>
          <p:nvPr/>
        </p:nvPicPr>
        <p:blipFill>
          <a:blip r:embed="rId5"/>
          <a:stretch>
            <a:fillRect/>
          </a:stretch>
        </p:blipFill>
        <p:spPr>
          <a:xfrm>
            <a:off x="4265472" y="3429000"/>
            <a:ext cx="3556833" cy="2667625"/>
          </a:xfrm>
          <a:prstGeom prst="rect">
            <a:avLst/>
          </a:prstGeom>
          <a:ln>
            <a:noFill/>
          </a:ln>
          <a:effectLst>
            <a:softEdge rad="112500"/>
          </a:effectLst>
        </p:spPr>
      </p:pic>
    </p:spTree>
    <p:extLst>
      <p:ext uri="{BB962C8B-B14F-4D97-AF65-F5344CB8AC3E}">
        <p14:creationId xmlns:p14="http://schemas.microsoft.com/office/powerpoint/2010/main" val="1332112023"/>
      </p:ext>
    </p:extLst>
  </p:cSld>
  <p:clrMapOvr>
    <a:masterClrMapping/>
  </p:clrMapOvr>
  <p:transition spd="slow">
    <p:randomBar dir="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Shape 3420"/>
          <p:cNvSpPr/>
          <p:nvPr/>
        </p:nvSpPr>
        <p:spPr>
          <a:xfrm>
            <a:off x="2928379" y="1565257"/>
            <a:ext cx="1386634" cy="1386635"/>
          </a:xfrm>
          <a:custGeom>
            <a:avLst/>
            <a:gdLst/>
            <a:ahLst/>
            <a:cxnLst>
              <a:cxn ang="0">
                <a:pos x="wd2" y="hd2"/>
              </a:cxn>
              <a:cxn ang="5400000">
                <a:pos x="wd2" y="hd2"/>
              </a:cxn>
              <a:cxn ang="10800000">
                <a:pos x="wd2" y="hd2"/>
              </a:cxn>
              <a:cxn ang="16200000">
                <a:pos x="wd2" y="hd2"/>
              </a:cxn>
            </a:cxnLst>
            <a:rect l="0" t="0" r="r" b="b"/>
            <a:pathLst>
              <a:path w="21600" h="21600" extrusionOk="0">
                <a:moveTo>
                  <a:pt x="15885" y="18154"/>
                </a:moveTo>
                <a:cubicBezTo>
                  <a:pt x="15212" y="17860"/>
                  <a:pt x="14498" y="17860"/>
                  <a:pt x="13868" y="18154"/>
                </a:cubicBezTo>
                <a:cubicBezTo>
                  <a:pt x="12775" y="18574"/>
                  <a:pt x="12145" y="19625"/>
                  <a:pt x="12229" y="20760"/>
                </a:cubicBezTo>
                <a:cubicBezTo>
                  <a:pt x="12271" y="21012"/>
                  <a:pt x="12313" y="21264"/>
                  <a:pt x="12397" y="21474"/>
                </a:cubicBezTo>
                <a:cubicBezTo>
                  <a:pt x="11851" y="21558"/>
                  <a:pt x="11346" y="21600"/>
                  <a:pt x="10800" y="21600"/>
                </a:cubicBezTo>
                <a:cubicBezTo>
                  <a:pt x="10800" y="21600"/>
                  <a:pt x="10800" y="21600"/>
                  <a:pt x="10800" y="21600"/>
                </a:cubicBezTo>
                <a:cubicBezTo>
                  <a:pt x="10296" y="21600"/>
                  <a:pt x="9749" y="21558"/>
                  <a:pt x="9245" y="21474"/>
                </a:cubicBezTo>
                <a:cubicBezTo>
                  <a:pt x="9455" y="20844"/>
                  <a:pt x="9455" y="20171"/>
                  <a:pt x="9203" y="19541"/>
                </a:cubicBezTo>
                <a:cubicBezTo>
                  <a:pt x="8909" y="18911"/>
                  <a:pt x="8405" y="18406"/>
                  <a:pt x="7774" y="18154"/>
                </a:cubicBezTo>
                <a:cubicBezTo>
                  <a:pt x="7102" y="17860"/>
                  <a:pt x="6388" y="17860"/>
                  <a:pt x="5757" y="18154"/>
                </a:cubicBezTo>
                <a:cubicBezTo>
                  <a:pt x="5379" y="18280"/>
                  <a:pt x="5043" y="18532"/>
                  <a:pt x="4749" y="18868"/>
                </a:cubicBezTo>
                <a:cubicBezTo>
                  <a:pt x="4581" y="19037"/>
                  <a:pt x="4454" y="19247"/>
                  <a:pt x="4370" y="19457"/>
                </a:cubicBezTo>
                <a:cubicBezTo>
                  <a:pt x="3950" y="19163"/>
                  <a:pt x="3530" y="18826"/>
                  <a:pt x="3152" y="18448"/>
                </a:cubicBezTo>
                <a:cubicBezTo>
                  <a:pt x="3152" y="18448"/>
                  <a:pt x="3152" y="18448"/>
                  <a:pt x="3152" y="18448"/>
                </a:cubicBezTo>
                <a:cubicBezTo>
                  <a:pt x="2774" y="18070"/>
                  <a:pt x="2437" y="17650"/>
                  <a:pt x="2143" y="17230"/>
                </a:cubicBezTo>
                <a:cubicBezTo>
                  <a:pt x="2732" y="16977"/>
                  <a:pt x="3194" y="16473"/>
                  <a:pt x="3488" y="15843"/>
                </a:cubicBezTo>
                <a:cubicBezTo>
                  <a:pt x="3740" y="15212"/>
                  <a:pt x="3740" y="14498"/>
                  <a:pt x="3488" y="13826"/>
                </a:cubicBezTo>
                <a:cubicBezTo>
                  <a:pt x="3026" y="12775"/>
                  <a:pt x="1975" y="12145"/>
                  <a:pt x="840" y="12229"/>
                </a:cubicBezTo>
                <a:cubicBezTo>
                  <a:pt x="588" y="12229"/>
                  <a:pt x="336" y="12271"/>
                  <a:pt x="126" y="12355"/>
                </a:cubicBezTo>
                <a:cubicBezTo>
                  <a:pt x="42" y="11851"/>
                  <a:pt x="0" y="11346"/>
                  <a:pt x="0" y="10800"/>
                </a:cubicBezTo>
                <a:cubicBezTo>
                  <a:pt x="0" y="10800"/>
                  <a:pt x="0" y="10800"/>
                  <a:pt x="0" y="10800"/>
                </a:cubicBezTo>
                <a:cubicBezTo>
                  <a:pt x="0" y="10254"/>
                  <a:pt x="42" y="9749"/>
                  <a:pt x="126" y="9203"/>
                </a:cubicBezTo>
                <a:cubicBezTo>
                  <a:pt x="756" y="9455"/>
                  <a:pt x="1429" y="9455"/>
                  <a:pt x="2059" y="9203"/>
                </a:cubicBezTo>
                <a:cubicBezTo>
                  <a:pt x="2689" y="8909"/>
                  <a:pt x="3194" y="8405"/>
                  <a:pt x="3488" y="7774"/>
                </a:cubicBezTo>
                <a:cubicBezTo>
                  <a:pt x="3908" y="6682"/>
                  <a:pt x="3614" y="5505"/>
                  <a:pt x="2732" y="4749"/>
                </a:cubicBezTo>
                <a:cubicBezTo>
                  <a:pt x="2563" y="4581"/>
                  <a:pt x="2353" y="4454"/>
                  <a:pt x="2143" y="4370"/>
                </a:cubicBezTo>
                <a:cubicBezTo>
                  <a:pt x="2437" y="3908"/>
                  <a:pt x="2774" y="3530"/>
                  <a:pt x="3152" y="3152"/>
                </a:cubicBezTo>
                <a:cubicBezTo>
                  <a:pt x="3152" y="3152"/>
                  <a:pt x="3152" y="3152"/>
                  <a:pt x="3152" y="3152"/>
                </a:cubicBezTo>
                <a:cubicBezTo>
                  <a:pt x="3530" y="2774"/>
                  <a:pt x="3950" y="2437"/>
                  <a:pt x="4370" y="2101"/>
                </a:cubicBezTo>
                <a:cubicBezTo>
                  <a:pt x="4623" y="2732"/>
                  <a:pt x="5127" y="3194"/>
                  <a:pt x="5757" y="3446"/>
                </a:cubicBezTo>
                <a:cubicBezTo>
                  <a:pt x="5925" y="3530"/>
                  <a:pt x="6093" y="3572"/>
                  <a:pt x="6261" y="3614"/>
                </a:cubicBezTo>
                <a:cubicBezTo>
                  <a:pt x="6766" y="3698"/>
                  <a:pt x="7270" y="3656"/>
                  <a:pt x="7774" y="3446"/>
                </a:cubicBezTo>
                <a:cubicBezTo>
                  <a:pt x="7774" y="3446"/>
                  <a:pt x="7774" y="3446"/>
                  <a:pt x="7774" y="3446"/>
                </a:cubicBezTo>
                <a:cubicBezTo>
                  <a:pt x="8825" y="3026"/>
                  <a:pt x="9497" y="1975"/>
                  <a:pt x="9371" y="798"/>
                </a:cubicBezTo>
                <a:cubicBezTo>
                  <a:pt x="9371" y="714"/>
                  <a:pt x="9371" y="630"/>
                  <a:pt x="9329" y="546"/>
                </a:cubicBezTo>
                <a:cubicBezTo>
                  <a:pt x="9329" y="378"/>
                  <a:pt x="9287" y="252"/>
                  <a:pt x="9245" y="84"/>
                </a:cubicBezTo>
                <a:cubicBezTo>
                  <a:pt x="9749" y="42"/>
                  <a:pt x="10296" y="0"/>
                  <a:pt x="10800" y="0"/>
                </a:cubicBezTo>
                <a:cubicBezTo>
                  <a:pt x="10800" y="0"/>
                  <a:pt x="10800" y="0"/>
                  <a:pt x="10800" y="0"/>
                </a:cubicBezTo>
                <a:cubicBezTo>
                  <a:pt x="11346" y="0"/>
                  <a:pt x="11851" y="42"/>
                  <a:pt x="12397" y="84"/>
                </a:cubicBezTo>
                <a:cubicBezTo>
                  <a:pt x="12145" y="714"/>
                  <a:pt x="12145" y="1429"/>
                  <a:pt x="12439" y="2017"/>
                </a:cubicBezTo>
                <a:cubicBezTo>
                  <a:pt x="12691" y="2689"/>
                  <a:pt x="13195" y="3194"/>
                  <a:pt x="13868" y="3446"/>
                </a:cubicBezTo>
                <a:cubicBezTo>
                  <a:pt x="14498" y="3740"/>
                  <a:pt x="15212" y="3740"/>
                  <a:pt x="15885" y="3446"/>
                </a:cubicBezTo>
                <a:cubicBezTo>
                  <a:pt x="15885" y="3446"/>
                  <a:pt x="15885" y="3446"/>
                  <a:pt x="15885" y="3446"/>
                </a:cubicBezTo>
                <a:cubicBezTo>
                  <a:pt x="16263" y="3320"/>
                  <a:pt x="16599" y="3068"/>
                  <a:pt x="16851" y="2732"/>
                </a:cubicBezTo>
                <a:cubicBezTo>
                  <a:pt x="17019" y="2563"/>
                  <a:pt x="17146" y="2353"/>
                  <a:pt x="17272" y="2101"/>
                </a:cubicBezTo>
                <a:cubicBezTo>
                  <a:pt x="17692" y="2437"/>
                  <a:pt x="18070" y="2774"/>
                  <a:pt x="18448" y="3152"/>
                </a:cubicBezTo>
                <a:cubicBezTo>
                  <a:pt x="18448" y="3152"/>
                  <a:pt x="18448" y="3152"/>
                  <a:pt x="18448" y="3152"/>
                </a:cubicBezTo>
                <a:cubicBezTo>
                  <a:pt x="18826" y="3530"/>
                  <a:pt x="19163" y="3908"/>
                  <a:pt x="19499" y="4370"/>
                </a:cubicBezTo>
                <a:cubicBezTo>
                  <a:pt x="18868" y="4623"/>
                  <a:pt x="18406" y="5127"/>
                  <a:pt x="18154" y="5757"/>
                </a:cubicBezTo>
                <a:cubicBezTo>
                  <a:pt x="17860" y="6388"/>
                  <a:pt x="17860" y="7102"/>
                  <a:pt x="18154" y="7774"/>
                </a:cubicBezTo>
                <a:cubicBezTo>
                  <a:pt x="18574" y="8825"/>
                  <a:pt x="19667" y="9455"/>
                  <a:pt x="20802" y="9371"/>
                </a:cubicBezTo>
                <a:cubicBezTo>
                  <a:pt x="21054" y="9371"/>
                  <a:pt x="21264" y="9287"/>
                  <a:pt x="21516" y="9203"/>
                </a:cubicBezTo>
                <a:cubicBezTo>
                  <a:pt x="21600" y="9749"/>
                  <a:pt x="21600" y="10254"/>
                  <a:pt x="21600" y="10800"/>
                </a:cubicBezTo>
                <a:cubicBezTo>
                  <a:pt x="21600" y="10800"/>
                  <a:pt x="21600" y="10800"/>
                  <a:pt x="21600" y="10800"/>
                </a:cubicBezTo>
                <a:cubicBezTo>
                  <a:pt x="21600" y="11346"/>
                  <a:pt x="21600" y="11851"/>
                  <a:pt x="21516" y="12355"/>
                </a:cubicBezTo>
                <a:cubicBezTo>
                  <a:pt x="20886" y="12145"/>
                  <a:pt x="20213" y="12145"/>
                  <a:pt x="19583" y="12397"/>
                </a:cubicBezTo>
                <a:cubicBezTo>
                  <a:pt x="18911" y="12691"/>
                  <a:pt x="18406" y="13195"/>
                  <a:pt x="18154" y="13826"/>
                </a:cubicBezTo>
                <a:cubicBezTo>
                  <a:pt x="17692" y="14876"/>
                  <a:pt x="17986" y="16095"/>
                  <a:pt x="18868" y="16851"/>
                </a:cubicBezTo>
                <a:cubicBezTo>
                  <a:pt x="19079" y="17019"/>
                  <a:pt x="19247" y="17146"/>
                  <a:pt x="19499" y="17230"/>
                </a:cubicBezTo>
                <a:cubicBezTo>
                  <a:pt x="19163" y="17650"/>
                  <a:pt x="18826" y="18070"/>
                  <a:pt x="18448" y="18448"/>
                </a:cubicBezTo>
                <a:cubicBezTo>
                  <a:pt x="18448" y="18448"/>
                  <a:pt x="18448" y="18448"/>
                  <a:pt x="18448" y="18448"/>
                </a:cubicBezTo>
                <a:cubicBezTo>
                  <a:pt x="18070" y="18826"/>
                  <a:pt x="17692" y="19163"/>
                  <a:pt x="17272" y="19457"/>
                </a:cubicBezTo>
                <a:cubicBezTo>
                  <a:pt x="16977" y="18868"/>
                  <a:pt x="16473" y="18406"/>
                  <a:pt x="15885" y="18154"/>
                </a:cubicBezTo>
                <a:close/>
              </a:path>
            </a:pathLst>
          </a:custGeom>
          <a:solidFill>
            <a:schemeClr val="tx1">
              <a:lumMod val="60000"/>
              <a:lumOff val="40000"/>
            </a:schemeClr>
          </a:solidFill>
          <a:ln w="57150" cap="flat">
            <a:noFill/>
            <a:prstDash val="solid"/>
            <a:round/>
          </a:ln>
          <a:effectLst/>
        </p:spPr>
        <p:txBody>
          <a:bodyPr wrap="square" lIns="34289" tIns="34289" rIns="34289" bIns="34289" numCol="1" anchor="t">
            <a:noAutofit/>
          </a:bodyPr>
          <a:lstStyle/>
          <a:p>
            <a:endParaRPr sz="1350"/>
          </a:p>
        </p:txBody>
      </p:sp>
      <p:sp>
        <p:nvSpPr>
          <p:cNvPr id="60" name="Shape 3420"/>
          <p:cNvSpPr/>
          <p:nvPr/>
        </p:nvSpPr>
        <p:spPr>
          <a:xfrm>
            <a:off x="4569410" y="1565257"/>
            <a:ext cx="1386634" cy="1386635"/>
          </a:xfrm>
          <a:custGeom>
            <a:avLst/>
            <a:gdLst/>
            <a:ahLst/>
            <a:cxnLst>
              <a:cxn ang="0">
                <a:pos x="wd2" y="hd2"/>
              </a:cxn>
              <a:cxn ang="5400000">
                <a:pos x="wd2" y="hd2"/>
              </a:cxn>
              <a:cxn ang="10800000">
                <a:pos x="wd2" y="hd2"/>
              </a:cxn>
              <a:cxn ang="16200000">
                <a:pos x="wd2" y="hd2"/>
              </a:cxn>
            </a:cxnLst>
            <a:rect l="0" t="0" r="r" b="b"/>
            <a:pathLst>
              <a:path w="21600" h="21600" extrusionOk="0">
                <a:moveTo>
                  <a:pt x="15885" y="18154"/>
                </a:moveTo>
                <a:cubicBezTo>
                  <a:pt x="15212" y="17860"/>
                  <a:pt x="14498" y="17860"/>
                  <a:pt x="13868" y="18154"/>
                </a:cubicBezTo>
                <a:cubicBezTo>
                  <a:pt x="12775" y="18574"/>
                  <a:pt x="12145" y="19625"/>
                  <a:pt x="12229" y="20760"/>
                </a:cubicBezTo>
                <a:cubicBezTo>
                  <a:pt x="12271" y="21012"/>
                  <a:pt x="12313" y="21264"/>
                  <a:pt x="12397" y="21474"/>
                </a:cubicBezTo>
                <a:cubicBezTo>
                  <a:pt x="11851" y="21558"/>
                  <a:pt x="11346" y="21600"/>
                  <a:pt x="10800" y="21600"/>
                </a:cubicBezTo>
                <a:cubicBezTo>
                  <a:pt x="10800" y="21600"/>
                  <a:pt x="10800" y="21600"/>
                  <a:pt x="10800" y="21600"/>
                </a:cubicBezTo>
                <a:cubicBezTo>
                  <a:pt x="10296" y="21600"/>
                  <a:pt x="9749" y="21558"/>
                  <a:pt x="9245" y="21474"/>
                </a:cubicBezTo>
                <a:cubicBezTo>
                  <a:pt x="9455" y="20844"/>
                  <a:pt x="9455" y="20171"/>
                  <a:pt x="9203" y="19541"/>
                </a:cubicBezTo>
                <a:cubicBezTo>
                  <a:pt x="8909" y="18911"/>
                  <a:pt x="8405" y="18406"/>
                  <a:pt x="7774" y="18154"/>
                </a:cubicBezTo>
                <a:cubicBezTo>
                  <a:pt x="7102" y="17860"/>
                  <a:pt x="6388" y="17860"/>
                  <a:pt x="5757" y="18154"/>
                </a:cubicBezTo>
                <a:cubicBezTo>
                  <a:pt x="5379" y="18280"/>
                  <a:pt x="5043" y="18532"/>
                  <a:pt x="4749" y="18868"/>
                </a:cubicBezTo>
                <a:cubicBezTo>
                  <a:pt x="4581" y="19037"/>
                  <a:pt x="4454" y="19247"/>
                  <a:pt x="4370" y="19457"/>
                </a:cubicBezTo>
                <a:cubicBezTo>
                  <a:pt x="3950" y="19163"/>
                  <a:pt x="3530" y="18826"/>
                  <a:pt x="3152" y="18448"/>
                </a:cubicBezTo>
                <a:cubicBezTo>
                  <a:pt x="3152" y="18448"/>
                  <a:pt x="3152" y="18448"/>
                  <a:pt x="3152" y="18448"/>
                </a:cubicBezTo>
                <a:cubicBezTo>
                  <a:pt x="2774" y="18070"/>
                  <a:pt x="2437" y="17650"/>
                  <a:pt x="2143" y="17230"/>
                </a:cubicBezTo>
                <a:cubicBezTo>
                  <a:pt x="2732" y="16977"/>
                  <a:pt x="3194" y="16473"/>
                  <a:pt x="3488" y="15843"/>
                </a:cubicBezTo>
                <a:cubicBezTo>
                  <a:pt x="3740" y="15212"/>
                  <a:pt x="3740" y="14498"/>
                  <a:pt x="3488" y="13826"/>
                </a:cubicBezTo>
                <a:cubicBezTo>
                  <a:pt x="3026" y="12775"/>
                  <a:pt x="1975" y="12145"/>
                  <a:pt x="840" y="12229"/>
                </a:cubicBezTo>
                <a:cubicBezTo>
                  <a:pt x="588" y="12229"/>
                  <a:pt x="336" y="12271"/>
                  <a:pt x="126" y="12355"/>
                </a:cubicBezTo>
                <a:cubicBezTo>
                  <a:pt x="42" y="11851"/>
                  <a:pt x="0" y="11346"/>
                  <a:pt x="0" y="10800"/>
                </a:cubicBezTo>
                <a:cubicBezTo>
                  <a:pt x="0" y="10800"/>
                  <a:pt x="0" y="10800"/>
                  <a:pt x="0" y="10800"/>
                </a:cubicBezTo>
                <a:cubicBezTo>
                  <a:pt x="0" y="10254"/>
                  <a:pt x="42" y="9749"/>
                  <a:pt x="126" y="9203"/>
                </a:cubicBezTo>
                <a:cubicBezTo>
                  <a:pt x="756" y="9455"/>
                  <a:pt x="1429" y="9455"/>
                  <a:pt x="2059" y="9203"/>
                </a:cubicBezTo>
                <a:cubicBezTo>
                  <a:pt x="2689" y="8909"/>
                  <a:pt x="3194" y="8405"/>
                  <a:pt x="3488" y="7774"/>
                </a:cubicBezTo>
                <a:cubicBezTo>
                  <a:pt x="3908" y="6682"/>
                  <a:pt x="3614" y="5505"/>
                  <a:pt x="2732" y="4749"/>
                </a:cubicBezTo>
                <a:cubicBezTo>
                  <a:pt x="2563" y="4581"/>
                  <a:pt x="2353" y="4454"/>
                  <a:pt x="2143" y="4370"/>
                </a:cubicBezTo>
                <a:cubicBezTo>
                  <a:pt x="2437" y="3908"/>
                  <a:pt x="2774" y="3530"/>
                  <a:pt x="3152" y="3152"/>
                </a:cubicBezTo>
                <a:cubicBezTo>
                  <a:pt x="3152" y="3152"/>
                  <a:pt x="3152" y="3152"/>
                  <a:pt x="3152" y="3152"/>
                </a:cubicBezTo>
                <a:cubicBezTo>
                  <a:pt x="3530" y="2774"/>
                  <a:pt x="3950" y="2437"/>
                  <a:pt x="4370" y="2101"/>
                </a:cubicBezTo>
                <a:cubicBezTo>
                  <a:pt x="4623" y="2732"/>
                  <a:pt x="5127" y="3194"/>
                  <a:pt x="5757" y="3446"/>
                </a:cubicBezTo>
                <a:cubicBezTo>
                  <a:pt x="5925" y="3530"/>
                  <a:pt x="6093" y="3572"/>
                  <a:pt x="6261" y="3614"/>
                </a:cubicBezTo>
                <a:cubicBezTo>
                  <a:pt x="6766" y="3698"/>
                  <a:pt x="7270" y="3656"/>
                  <a:pt x="7774" y="3446"/>
                </a:cubicBezTo>
                <a:cubicBezTo>
                  <a:pt x="7774" y="3446"/>
                  <a:pt x="7774" y="3446"/>
                  <a:pt x="7774" y="3446"/>
                </a:cubicBezTo>
                <a:cubicBezTo>
                  <a:pt x="8825" y="3026"/>
                  <a:pt x="9497" y="1975"/>
                  <a:pt x="9371" y="798"/>
                </a:cubicBezTo>
                <a:cubicBezTo>
                  <a:pt x="9371" y="714"/>
                  <a:pt x="9371" y="630"/>
                  <a:pt x="9329" y="546"/>
                </a:cubicBezTo>
                <a:cubicBezTo>
                  <a:pt x="9329" y="378"/>
                  <a:pt x="9287" y="252"/>
                  <a:pt x="9245" y="84"/>
                </a:cubicBezTo>
                <a:cubicBezTo>
                  <a:pt x="9749" y="42"/>
                  <a:pt x="10296" y="0"/>
                  <a:pt x="10800" y="0"/>
                </a:cubicBezTo>
                <a:cubicBezTo>
                  <a:pt x="10800" y="0"/>
                  <a:pt x="10800" y="0"/>
                  <a:pt x="10800" y="0"/>
                </a:cubicBezTo>
                <a:cubicBezTo>
                  <a:pt x="11346" y="0"/>
                  <a:pt x="11851" y="42"/>
                  <a:pt x="12397" y="84"/>
                </a:cubicBezTo>
                <a:cubicBezTo>
                  <a:pt x="12145" y="714"/>
                  <a:pt x="12145" y="1429"/>
                  <a:pt x="12439" y="2017"/>
                </a:cubicBezTo>
                <a:cubicBezTo>
                  <a:pt x="12691" y="2689"/>
                  <a:pt x="13195" y="3194"/>
                  <a:pt x="13868" y="3446"/>
                </a:cubicBezTo>
                <a:cubicBezTo>
                  <a:pt x="14498" y="3740"/>
                  <a:pt x="15212" y="3740"/>
                  <a:pt x="15885" y="3446"/>
                </a:cubicBezTo>
                <a:cubicBezTo>
                  <a:pt x="15885" y="3446"/>
                  <a:pt x="15885" y="3446"/>
                  <a:pt x="15885" y="3446"/>
                </a:cubicBezTo>
                <a:cubicBezTo>
                  <a:pt x="16263" y="3320"/>
                  <a:pt x="16599" y="3068"/>
                  <a:pt x="16851" y="2732"/>
                </a:cubicBezTo>
                <a:cubicBezTo>
                  <a:pt x="17019" y="2563"/>
                  <a:pt x="17146" y="2353"/>
                  <a:pt x="17272" y="2101"/>
                </a:cubicBezTo>
                <a:cubicBezTo>
                  <a:pt x="17692" y="2437"/>
                  <a:pt x="18070" y="2774"/>
                  <a:pt x="18448" y="3152"/>
                </a:cubicBezTo>
                <a:cubicBezTo>
                  <a:pt x="18448" y="3152"/>
                  <a:pt x="18448" y="3152"/>
                  <a:pt x="18448" y="3152"/>
                </a:cubicBezTo>
                <a:cubicBezTo>
                  <a:pt x="18826" y="3530"/>
                  <a:pt x="19163" y="3908"/>
                  <a:pt x="19499" y="4370"/>
                </a:cubicBezTo>
                <a:cubicBezTo>
                  <a:pt x="18868" y="4623"/>
                  <a:pt x="18406" y="5127"/>
                  <a:pt x="18154" y="5757"/>
                </a:cubicBezTo>
                <a:cubicBezTo>
                  <a:pt x="17860" y="6388"/>
                  <a:pt x="17860" y="7102"/>
                  <a:pt x="18154" y="7774"/>
                </a:cubicBezTo>
                <a:cubicBezTo>
                  <a:pt x="18574" y="8825"/>
                  <a:pt x="19667" y="9455"/>
                  <a:pt x="20802" y="9371"/>
                </a:cubicBezTo>
                <a:cubicBezTo>
                  <a:pt x="21054" y="9371"/>
                  <a:pt x="21264" y="9287"/>
                  <a:pt x="21516" y="9203"/>
                </a:cubicBezTo>
                <a:cubicBezTo>
                  <a:pt x="21600" y="9749"/>
                  <a:pt x="21600" y="10254"/>
                  <a:pt x="21600" y="10800"/>
                </a:cubicBezTo>
                <a:cubicBezTo>
                  <a:pt x="21600" y="10800"/>
                  <a:pt x="21600" y="10800"/>
                  <a:pt x="21600" y="10800"/>
                </a:cubicBezTo>
                <a:cubicBezTo>
                  <a:pt x="21600" y="11346"/>
                  <a:pt x="21600" y="11851"/>
                  <a:pt x="21516" y="12355"/>
                </a:cubicBezTo>
                <a:cubicBezTo>
                  <a:pt x="20886" y="12145"/>
                  <a:pt x="20213" y="12145"/>
                  <a:pt x="19583" y="12397"/>
                </a:cubicBezTo>
                <a:cubicBezTo>
                  <a:pt x="18911" y="12691"/>
                  <a:pt x="18406" y="13195"/>
                  <a:pt x="18154" y="13826"/>
                </a:cubicBezTo>
                <a:cubicBezTo>
                  <a:pt x="17692" y="14876"/>
                  <a:pt x="17986" y="16095"/>
                  <a:pt x="18868" y="16851"/>
                </a:cubicBezTo>
                <a:cubicBezTo>
                  <a:pt x="19079" y="17019"/>
                  <a:pt x="19247" y="17146"/>
                  <a:pt x="19499" y="17230"/>
                </a:cubicBezTo>
                <a:cubicBezTo>
                  <a:pt x="19163" y="17650"/>
                  <a:pt x="18826" y="18070"/>
                  <a:pt x="18448" y="18448"/>
                </a:cubicBezTo>
                <a:cubicBezTo>
                  <a:pt x="18448" y="18448"/>
                  <a:pt x="18448" y="18448"/>
                  <a:pt x="18448" y="18448"/>
                </a:cubicBezTo>
                <a:cubicBezTo>
                  <a:pt x="18070" y="18826"/>
                  <a:pt x="17692" y="19163"/>
                  <a:pt x="17272" y="19457"/>
                </a:cubicBezTo>
                <a:cubicBezTo>
                  <a:pt x="16977" y="18868"/>
                  <a:pt x="16473" y="18406"/>
                  <a:pt x="15885" y="18154"/>
                </a:cubicBezTo>
                <a:close/>
              </a:path>
            </a:pathLst>
          </a:custGeom>
          <a:solidFill>
            <a:schemeClr val="tx1">
              <a:lumMod val="60000"/>
              <a:lumOff val="40000"/>
            </a:schemeClr>
          </a:solidFill>
          <a:ln w="57150" cap="flat">
            <a:noFill/>
            <a:prstDash val="solid"/>
            <a:round/>
          </a:ln>
          <a:effectLst/>
        </p:spPr>
        <p:txBody>
          <a:bodyPr wrap="square" lIns="34289" tIns="34289" rIns="34289" bIns="34289" numCol="1" anchor="t">
            <a:noAutofit/>
          </a:bodyPr>
          <a:lstStyle/>
          <a:p>
            <a:endParaRPr sz="1350"/>
          </a:p>
        </p:txBody>
      </p:sp>
      <p:sp>
        <p:nvSpPr>
          <p:cNvPr id="61" name="Shape 3420"/>
          <p:cNvSpPr/>
          <p:nvPr/>
        </p:nvSpPr>
        <p:spPr>
          <a:xfrm>
            <a:off x="6208637" y="1565257"/>
            <a:ext cx="1386634" cy="1386635"/>
          </a:xfrm>
          <a:custGeom>
            <a:avLst/>
            <a:gdLst/>
            <a:ahLst/>
            <a:cxnLst>
              <a:cxn ang="0">
                <a:pos x="wd2" y="hd2"/>
              </a:cxn>
              <a:cxn ang="5400000">
                <a:pos x="wd2" y="hd2"/>
              </a:cxn>
              <a:cxn ang="10800000">
                <a:pos x="wd2" y="hd2"/>
              </a:cxn>
              <a:cxn ang="16200000">
                <a:pos x="wd2" y="hd2"/>
              </a:cxn>
            </a:cxnLst>
            <a:rect l="0" t="0" r="r" b="b"/>
            <a:pathLst>
              <a:path w="21600" h="21600" extrusionOk="0">
                <a:moveTo>
                  <a:pt x="15885" y="18154"/>
                </a:moveTo>
                <a:cubicBezTo>
                  <a:pt x="15212" y="17860"/>
                  <a:pt x="14498" y="17860"/>
                  <a:pt x="13868" y="18154"/>
                </a:cubicBezTo>
                <a:cubicBezTo>
                  <a:pt x="12775" y="18574"/>
                  <a:pt x="12145" y="19625"/>
                  <a:pt x="12229" y="20760"/>
                </a:cubicBezTo>
                <a:cubicBezTo>
                  <a:pt x="12271" y="21012"/>
                  <a:pt x="12313" y="21264"/>
                  <a:pt x="12397" y="21474"/>
                </a:cubicBezTo>
                <a:cubicBezTo>
                  <a:pt x="11851" y="21558"/>
                  <a:pt x="11346" y="21600"/>
                  <a:pt x="10800" y="21600"/>
                </a:cubicBezTo>
                <a:cubicBezTo>
                  <a:pt x="10800" y="21600"/>
                  <a:pt x="10800" y="21600"/>
                  <a:pt x="10800" y="21600"/>
                </a:cubicBezTo>
                <a:cubicBezTo>
                  <a:pt x="10296" y="21600"/>
                  <a:pt x="9749" y="21558"/>
                  <a:pt x="9245" y="21474"/>
                </a:cubicBezTo>
                <a:cubicBezTo>
                  <a:pt x="9455" y="20844"/>
                  <a:pt x="9455" y="20171"/>
                  <a:pt x="9203" y="19541"/>
                </a:cubicBezTo>
                <a:cubicBezTo>
                  <a:pt x="8909" y="18911"/>
                  <a:pt x="8405" y="18406"/>
                  <a:pt x="7774" y="18154"/>
                </a:cubicBezTo>
                <a:cubicBezTo>
                  <a:pt x="7102" y="17860"/>
                  <a:pt x="6388" y="17860"/>
                  <a:pt x="5757" y="18154"/>
                </a:cubicBezTo>
                <a:cubicBezTo>
                  <a:pt x="5379" y="18280"/>
                  <a:pt x="5043" y="18532"/>
                  <a:pt x="4749" y="18868"/>
                </a:cubicBezTo>
                <a:cubicBezTo>
                  <a:pt x="4581" y="19037"/>
                  <a:pt x="4454" y="19247"/>
                  <a:pt x="4370" y="19457"/>
                </a:cubicBezTo>
                <a:cubicBezTo>
                  <a:pt x="3950" y="19163"/>
                  <a:pt x="3530" y="18826"/>
                  <a:pt x="3152" y="18448"/>
                </a:cubicBezTo>
                <a:cubicBezTo>
                  <a:pt x="3152" y="18448"/>
                  <a:pt x="3152" y="18448"/>
                  <a:pt x="3152" y="18448"/>
                </a:cubicBezTo>
                <a:cubicBezTo>
                  <a:pt x="2774" y="18070"/>
                  <a:pt x="2437" y="17650"/>
                  <a:pt x="2143" y="17230"/>
                </a:cubicBezTo>
                <a:cubicBezTo>
                  <a:pt x="2732" y="16977"/>
                  <a:pt x="3194" y="16473"/>
                  <a:pt x="3488" y="15843"/>
                </a:cubicBezTo>
                <a:cubicBezTo>
                  <a:pt x="3740" y="15212"/>
                  <a:pt x="3740" y="14498"/>
                  <a:pt x="3488" y="13826"/>
                </a:cubicBezTo>
                <a:cubicBezTo>
                  <a:pt x="3026" y="12775"/>
                  <a:pt x="1975" y="12145"/>
                  <a:pt x="840" y="12229"/>
                </a:cubicBezTo>
                <a:cubicBezTo>
                  <a:pt x="588" y="12229"/>
                  <a:pt x="336" y="12271"/>
                  <a:pt x="126" y="12355"/>
                </a:cubicBezTo>
                <a:cubicBezTo>
                  <a:pt x="42" y="11851"/>
                  <a:pt x="0" y="11346"/>
                  <a:pt x="0" y="10800"/>
                </a:cubicBezTo>
                <a:cubicBezTo>
                  <a:pt x="0" y="10800"/>
                  <a:pt x="0" y="10800"/>
                  <a:pt x="0" y="10800"/>
                </a:cubicBezTo>
                <a:cubicBezTo>
                  <a:pt x="0" y="10254"/>
                  <a:pt x="42" y="9749"/>
                  <a:pt x="126" y="9203"/>
                </a:cubicBezTo>
                <a:cubicBezTo>
                  <a:pt x="756" y="9455"/>
                  <a:pt x="1429" y="9455"/>
                  <a:pt x="2059" y="9203"/>
                </a:cubicBezTo>
                <a:cubicBezTo>
                  <a:pt x="2689" y="8909"/>
                  <a:pt x="3194" y="8405"/>
                  <a:pt x="3488" y="7774"/>
                </a:cubicBezTo>
                <a:cubicBezTo>
                  <a:pt x="3908" y="6682"/>
                  <a:pt x="3614" y="5505"/>
                  <a:pt x="2732" y="4749"/>
                </a:cubicBezTo>
                <a:cubicBezTo>
                  <a:pt x="2563" y="4581"/>
                  <a:pt x="2353" y="4454"/>
                  <a:pt x="2143" y="4370"/>
                </a:cubicBezTo>
                <a:cubicBezTo>
                  <a:pt x="2437" y="3908"/>
                  <a:pt x="2774" y="3530"/>
                  <a:pt x="3152" y="3152"/>
                </a:cubicBezTo>
                <a:cubicBezTo>
                  <a:pt x="3152" y="3152"/>
                  <a:pt x="3152" y="3152"/>
                  <a:pt x="3152" y="3152"/>
                </a:cubicBezTo>
                <a:cubicBezTo>
                  <a:pt x="3530" y="2774"/>
                  <a:pt x="3950" y="2437"/>
                  <a:pt x="4370" y="2101"/>
                </a:cubicBezTo>
                <a:cubicBezTo>
                  <a:pt x="4623" y="2732"/>
                  <a:pt x="5127" y="3194"/>
                  <a:pt x="5757" y="3446"/>
                </a:cubicBezTo>
                <a:cubicBezTo>
                  <a:pt x="5925" y="3530"/>
                  <a:pt x="6093" y="3572"/>
                  <a:pt x="6261" y="3614"/>
                </a:cubicBezTo>
                <a:cubicBezTo>
                  <a:pt x="6766" y="3698"/>
                  <a:pt x="7270" y="3656"/>
                  <a:pt x="7774" y="3446"/>
                </a:cubicBezTo>
                <a:cubicBezTo>
                  <a:pt x="7774" y="3446"/>
                  <a:pt x="7774" y="3446"/>
                  <a:pt x="7774" y="3446"/>
                </a:cubicBezTo>
                <a:cubicBezTo>
                  <a:pt x="8825" y="3026"/>
                  <a:pt x="9497" y="1975"/>
                  <a:pt x="9371" y="798"/>
                </a:cubicBezTo>
                <a:cubicBezTo>
                  <a:pt x="9371" y="714"/>
                  <a:pt x="9371" y="630"/>
                  <a:pt x="9329" y="546"/>
                </a:cubicBezTo>
                <a:cubicBezTo>
                  <a:pt x="9329" y="378"/>
                  <a:pt x="9287" y="252"/>
                  <a:pt x="9245" y="84"/>
                </a:cubicBezTo>
                <a:cubicBezTo>
                  <a:pt x="9749" y="42"/>
                  <a:pt x="10296" y="0"/>
                  <a:pt x="10800" y="0"/>
                </a:cubicBezTo>
                <a:cubicBezTo>
                  <a:pt x="10800" y="0"/>
                  <a:pt x="10800" y="0"/>
                  <a:pt x="10800" y="0"/>
                </a:cubicBezTo>
                <a:cubicBezTo>
                  <a:pt x="11346" y="0"/>
                  <a:pt x="11851" y="42"/>
                  <a:pt x="12397" y="84"/>
                </a:cubicBezTo>
                <a:cubicBezTo>
                  <a:pt x="12145" y="714"/>
                  <a:pt x="12145" y="1429"/>
                  <a:pt x="12439" y="2017"/>
                </a:cubicBezTo>
                <a:cubicBezTo>
                  <a:pt x="12691" y="2689"/>
                  <a:pt x="13195" y="3194"/>
                  <a:pt x="13868" y="3446"/>
                </a:cubicBezTo>
                <a:cubicBezTo>
                  <a:pt x="14498" y="3740"/>
                  <a:pt x="15212" y="3740"/>
                  <a:pt x="15885" y="3446"/>
                </a:cubicBezTo>
                <a:cubicBezTo>
                  <a:pt x="15885" y="3446"/>
                  <a:pt x="15885" y="3446"/>
                  <a:pt x="15885" y="3446"/>
                </a:cubicBezTo>
                <a:cubicBezTo>
                  <a:pt x="16263" y="3320"/>
                  <a:pt x="16599" y="3068"/>
                  <a:pt x="16851" y="2732"/>
                </a:cubicBezTo>
                <a:cubicBezTo>
                  <a:pt x="17019" y="2563"/>
                  <a:pt x="17146" y="2353"/>
                  <a:pt x="17272" y="2101"/>
                </a:cubicBezTo>
                <a:cubicBezTo>
                  <a:pt x="17692" y="2437"/>
                  <a:pt x="18070" y="2774"/>
                  <a:pt x="18448" y="3152"/>
                </a:cubicBezTo>
                <a:cubicBezTo>
                  <a:pt x="18448" y="3152"/>
                  <a:pt x="18448" y="3152"/>
                  <a:pt x="18448" y="3152"/>
                </a:cubicBezTo>
                <a:cubicBezTo>
                  <a:pt x="18826" y="3530"/>
                  <a:pt x="19163" y="3908"/>
                  <a:pt x="19499" y="4370"/>
                </a:cubicBezTo>
                <a:cubicBezTo>
                  <a:pt x="18868" y="4623"/>
                  <a:pt x="18406" y="5127"/>
                  <a:pt x="18154" y="5757"/>
                </a:cubicBezTo>
                <a:cubicBezTo>
                  <a:pt x="17860" y="6388"/>
                  <a:pt x="17860" y="7102"/>
                  <a:pt x="18154" y="7774"/>
                </a:cubicBezTo>
                <a:cubicBezTo>
                  <a:pt x="18574" y="8825"/>
                  <a:pt x="19667" y="9455"/>
                  <a:pt x="20802" y="9371"/>
                </a:cubicBezTo>
                <a:cubicBezTo>
                  <a:pt x="21054" y="9371"/>
                  <a:pt x="21264" y="9287"/>
                  <a:pt x="21516" y="9203"/>
                </a:cubicBezTo>
                <a:cubicBezTo>
                  <a:pt x="21600" y="9749"/>
                  <a:pt x="21600" y="10254"/>
                  <a:pt x="21600" y="10800"/>
                </a:cubicBezTo>
                <a:cubicBezTo>
                  <a:pt x="21600" y="10800"/>
                  <a:pt x="21600" y="10800"/>
                  <a:pt x="21600" y="10800"/>
                </a:cubicBezTo>
                <a:cubicBezTo>
                  <a:pt x="21600" y="11346"/>
                  <a:pt x="21600" y="11851"/>
                  <a:pt x="21516" y="12355"/>
                </a:cubicBezTo>
                <a:cubicBezTo>
                  <a:pt x="20886" y="12145"/>
                  <a:pt x="20213" y="12145"/>
                  <a:pt x="19583" y="12397"/>
                </a:cubicBezTo>
                <a:cubicBezTo>
                  <a:pt x="18911" y="12691"/>
                  <a:pt x="18406" y="13195"/>
                  <a:pt x="18154" y="13826"/>
                </a:cubicBezTo>
                <a:cubicBezTo>
                  <a:pt x="17692" y="14876"/>
                  <a:pt x="17986" y="16095"/>
                  <a:pt x="18868" y="16851"/>
                </a:cubicBezTo>
                <a:cubicBezTo>
                  <a:pt x="19079" y="17019"/>
                  <a:pt x="19247" y="17146"/>
                  <a:pt x="19499" y="17230"/>
                </a:cubicBezTo>
                <a:cubicBezTo>
                  <a:pt x="19163" y="17650"/>
                  <a:pt x="18826" y="18070"/>
                  <a:pt x="18448" y="18448"/>
                </a:cubicBezTo>
                <a:cubicBezTo>
                  <a:pt x="18448" y="18448"/>
                  <a:pt x="18448" y="18448"/>
                  <a:pt x="18448" y="18448"/>
                </a:cubicBezTo>
                <a:cubicBezTo>
                  <a:pt x="18070" y="18826"/>
                  <a:pt x="17692" y="19163"/>
                  <a:pt x="17272" y="19457"/>
                </a:cubicBezTo>
                <a:cubicBezTo>
                  <a:pt x="16977" y="18868"/>
                  <a:pt x="16473" y="18406"/>
                  <a:pt x="15885" y="18154"/>
                </a:cubicBezTo>
                <a:close/>
              </a:path>
            </a:pathLst>
          </a:custGeom>
          <a:solidFill>
            <a:schemeClr val="tx1">
              <a:lumMod val="60000"/>
              <a:lumOff val="40000"/>
            </a:schemeClr>
          </a:solidFill>
          <a:ln w="57150" cap="flat">
            <a:noFill/>
            <a:prstDash val="solid"/>
            <a:round/>
          </a:ln>
          <a:effectLst/>
        </p:spPr>
        <p:txBody>
          <a:bodyPr wrap="square" lIns="34289" tIns="34289" rIns="34289" bIns="34289" numCol="1" anchor="t">
            <a:noAutofit/>
          </a:bodyPr>
          <a:lstStyle/>
          <a:p>
            <a:endParaRPr sz="1350"/>
          </a:p>
        </p:txBody>
      </p:sp>
      <p:sp>
        <p:nvSpPr>
          <p:cNvPr id="62" name="Shape 3420"/>
          <p:cNvSpPr/>
          <p:nvPr/>
        </p:nvSpPr>
        <p:spPr>
          <a:xfrm>
            <a:off x="7851360" y="1565257"/>
            <a:ext cx="1386634" cy="1386635"/>
          </a:xfrm>
          <a:custGeom>
            <a:avLst/>
            <a:gdLst/>
            <a:ahLst/>
            <a:cxnLst>
              <a:cxn ang="0">
                <a:pos x="wd2" y="hd2"/>
              </a:cxn>
              <a:cxn ang="5400000">
                <a:pos x="wd2" y="hd2"/>
              </a:cxn>
              <a:cxn ang="10800000">
                <a:pos x="wd2" y="hd2"/>
              </a:cxn>
              <a:cxn ang="16200000">
                <a:pos x="wd2" y="hd2"/>
              </a:cxn>
            </a:cxnLst>
            <a:rect l="0" t="0" r="r" b="b"/>
            <a:pathLst>
              <a:path w="21600" h="21600" extrusionOk="0">
                <a:moveTo>
                  <a:pt x="15885" y="18154"/>
                </a:moveTo>
                <a:cubicBezTo>
                  <a:pt x="15212" y="17860"/>
                  <a:pt x="14498" y="17860"/>
                  <a:pt x="13868" y="18154"/>
                </a:cubicBezTo>
                <a:cubicBezTo>
                  <a:pt x="12775" y="18574"/>
                  <a:pt x="12145" y="19625"/>
                  <a:pt x="12229" y="20760"/>
                </a:cubicBezTo>
                <a:cubicBezTo>
                  <a:pt x="12271" y="21012"/>
                  <a:pt x="12313" y="21264"/>
                  <a:pt x="12397" y="21474"/>
                </a:cubicBezTo>
                <a:cubicBezTo>
                  <a:pt x="11851" y="21558"/>
                  <a:pt x="11346" y="21600"/>
                  <a:pt x="10800" y="21600"/>
                </a:cubicBezTo>
                <a:cubicBezTo>
                  <a:pt x="10800" y="21600"/>
                  <a:pt x="10800" y="21600"/>
                  <a:pt x="10800" y="21600"/>
                </a:cubicBezTo>
                <a:cubicBezTo>
                  <a:pt x="10296" y="21600"/>
                  <a:pt x="9749" y="21558"/>
                  <a:pt x="9245" y="21474"/>
                </a:cubicBezTo>
                <a:cubicBezTo>
                  <a:pt x="9455" y="20844"/>
                  <a:pt x="9455" y="20171"/>
                  <a:pt x="9203" y="19541"/>
                </a:cubicBezTo>
                <a:cubicBezTo>
                  <a:pt x="8909" y="18911"/>
                  <a:pt x="8405" y="18406"/>
                  <a:pt x="7774" y="18154"/>
                </a:cubicBezTo>
                <a:cubicBezTo>
                  <a:pt x="7102" y="17860"/>
                  <a:pt x="6388" y="17860"/>
                  <a:pt x="5757" y="18154"/>
                </a:cubicBezTo>
                <a:cubicBezTo>
                  <a:pt x="5379" y="18280"/>
                  <a:pt x="5043" y="18532"/>
                  <a:pt x="4749" y="18868"/>
                </a:cubicBezTo>
                <a:cubicBezTo>
                  <a:pt x="4581" y="19037"/>
                  <a:pt x="4454" y="19247"/>
                  <a:pt x="4370" y="19457"/>
                </a:cubicBezTo>
                <a:cubicBezTo>
                  <a:pt x="3950" y="19163"/>
                  <a:pt x="3530" y="18826"/>
                  <a:pt x="3152" y="18448"/>
                </a:cubicBezTo>
                <a:cubicBezTo>
                  <a:pt x="3152" y="18448"/>
                  <a:pt x="3152" y="18448"/>
                  <a:pt x="3152" y="18448"/>
                </a:cubicBezTo>
                <a:cubicBezTo>
                  <a:pt x="2774" y="18070"/>
                  <a:pt x="2437" y="17650"/>
                  <a:pt x="2143" y="17230"/>
                </a:cubicBezTo>
                <a:cubicBezTo>
                  <a:pt x="2732" y="16977"/>
                  <a:pt x="3194" y="16473"/>
                  <a:pt x="3488" y="15843"/>
                </a:cubicBezTo>
                <a:cubicBezTo>
                  <a:pt x="3740" y="15212"/>
                  <a:pt x="3740" y="14498"/>
                  <a:pt x="3488" y="13826"/>
                </a:cubicBezTo>
                <a:cubicBezTo>
                  <a:pt x="3026" y="12775"/>
                  <a:pt x="1975" y="12145"/>
                  <a:pt x="840" y="12229"/>
                </a:cubicBezTo>
                <a:cubicBezTo>
                  <a:pt x="588" y="12229"/>
                  <a:pt x="336" y="12271"/>
                  <a:pt x="126" y="12355"/>
                </a:cubicBezTo>
                <a:cubicBezTo>
                  <a:pt x="42" y="11851"/>
                  <a:pt x="0" y="11346"/>
                  <a:pt x="0" y="10800"/>
                </a:cubicBezTo>
                <a:cubicBezTo>
                  <a:pt x="0" y="10800"/>
                  <a:pt x="0" y="10800"/>
                  <a:pt x="0" y="10800"/>
                </a:cubicBezTo>
                <a:cubicBezTo>
                  <a:pt x="0" y="10254"/>
                  <a:pt x="42" y="9749"/>
                  <a:pt x="126" y="9203"/>
                </a:cubicBezTo>
                <a:cubicBezTo>
                  <a:pt x="756" y="9455"/>
                  <a:pt x="1429" y="9455"/>
                  <a:pt x="2059" y="9203"/>
                </a:cubicBezTo>
                <a:cubicBezTo>
                  <a:pt x="2689" y="8909"/>
                  <a:pt x="3194" y="8405"/>
                  <a:pt x="3488" y="7774"/>
                </a:cubicBezTo>
                <a:cubicBezTo>
                  <a:pt x="3908" y="6682"/>
                  <a:pt x="3614" y="5505"/>
                  <a:pt x="2732" y="4749"/>
                </a:cubicBezTo>
                <a:cubicBezTo>
                  <a:pt x="2563" y="4581"/>
                  <a:pt x="2353" y="4454"/>
                  <a:pt x="2143" y="4370"/>
                </a:cubicBezTo>
                <a:cubicBezTo>
                  <a:pt x="2437" y="3908"/>
                  <a:pt x="2774" y="3530"/>
                  <a:pt x="3152" y="3152"/>
                </a:cubicBezTo>
                <a:cubicBezTo>
                  <a:pt x="3152" y="3152"/>
                  <a:pt x="3152" y="3152"/>
                  <a:pt x="3152" y="3152"/>
                </a:cubicBezTo>
                <a:cubicBezTo>
                  <a:pt x="3530" y="2774"/>
                  <a:pt x="3950" y="2437"/>
                  <a:pt x="4370" y="2101"/>
                </a:cubicBezTo>
                <a:cubicBezTo>
                  <a:pt x="4623" y="2732"/>
                  <a:pt x="5127" y="3194"/>
                  <a:pt x="5757" y="3446"/>
                </a:cubicBezTo>
                <a:cubicBezTo>
                  <a:pt x="5925" y="3530"/>
                  <a:pt x="6093" y="3572"/>
                  <a:pt x="6261" y="3614"/>
                </a:cubicBezTo>
                <a:cubicBezTo>
                  <a:pt x="6766" y="3698"/>
                  <a:pt x="7270" y="3656"/>
                  <a:pt x="7774" y="3446"/>
                </a:cubicBezTo>
                <a:cubicBezTo>
                  <a:pt x="7774" y="3446"/>
                  <a:pt x="7774" y="3446"/>
                  <a:pt x="7774" y="3446"/>
                </a:cubicBezTo>
                <a:cubicBezTo>
                  <a:pt x="8825" y="3026"/>
                  <a:pt x="9497" y="1975"/>
                  <a:pt x="9371" y="798"/>
                </a:cubicBezTo>
                <a:cubicBezTo>
                  <a:pt x="9371" y="714"/>
                  <a:pt x="9371" y="630"/>
                  <a:pt x="9329" y="546"/>
                </a:cubicBezTo>
                <a:cubicBezTo>
                  <a:pt x="9329" y="378"/>
                  <a:pt x="9287" y="252"/>
                  <a:pt x="9245" y="84"/>
                </a:cubicBezTo>
                <a:cubicBezTo>
                  <a:pt x="9749" y="42"/>
                  <a:pt x="10296" y="0"/>
                  <a:pt x="10800" y="0"/>
                </a:cubicBezTo>
                <a:cubicBezTo>
                  <a:pt x="10800" y="0"/>
                  <a:pt x="10800" y="0"/>
                  <a:pt x="10800" y="0"/>
                </a:cubicBezTo>
                <a:cubicBezTo>
                  <a:pt x="11346" y="0"/>
                  <a:pt x="11851" y="42"/>
                  <a:pt x="12397" y="84"/>
                </a:cubicBezTo>
                <a:cubicBezTo>
                  <a:pt x="12145" y="714"/>
                  <a:pt x="12145" y="1429"/>
                  <a:pt x="12439" y="2017"/>
                </a:cubicBezTo>
                <a:cubicBezTo>
                  <a:pt x="12691" y="2689"/>
                  <a:pt x="13195" y="3194"/>
                  <a:pt x="13868" y="3446"/>
                </a:cubicBezTo>
                <a:cubicBezTo>
                  <a:pt x="14498" y="3740"/>
                  <a:pt x="15212" y="3740"/>
                  <a:pt x="15885" y="3446"/>
                </a:cubicBezTo>
                <a:cubicBezTo>
                  <a:pt x="15885" y="3446"/>
                  <a:pt x="15885" y="3446"/>
                  <a:pt x="15885" y="3446"/>
                </a:cubicBezTo>
                <a:cubicBezTo>
                  <a:pt x="16263" y="3320"/>
                  <a:pt x="16599" y="3068"/>
                  <a:pt x="16851" y="2732"/>
                </a:cubicBezTo>
                <a:cubicBezTo>
                  <a:pt x="17019" y="2563"/>
                  <a:pt x="17146" y="2353"/>
                  <a:pt x="17272" y="2101"/>
                </a:cubicBezTo>
                <a:cubicBezTo>
                  <a:pt x="17692" y="2437"/>
                  <a:pt x="18070" y="2774"/>
                  <a:pt x="18448" y="3152"/>
                </a:cubicBezTo>
                <a:cubicBezTo>
                  <a:pt x="18448" y="3152"/>
                  <a:pt x="18448" y="3152"/>
                  <a:pt x="18448" y="3152"/>
                </a:cubicBezTo>
                <a:cubicBezTo>
                  <a:pt x="18826" y="3530"/>
                  <a:pt x="19163" y="3908"/>
                  <a:pt x="19499" y="4370"/>
                </a:cubicBezTo>
                <a:cubicBezTo>
                  <a:pt x="18868" y="4623"/>
                  <a:pt x="18406" y="5127"/>
                  <a:pt x="18154" y="5757"/>
                </a:cubicBezTo>
                <a:cubicBezTo>
                  <a:pt x="17860" y="6388"/>
                  <a:pt x="17860" y="7102"/>
                  <a:pt x="18154" y="7774"/>
                </a:cubicBezTo>
                <a:cubicBezTo>
                  <a:pt x="18574" y="8825"/>
                  <a:pt x="19667" y="9455"/>
                  <a:pt x="20802" y="9371"/>
                </a:cubicBezTo>
                <a:cubicBezTo>
                  <a:pt x="21054" y="9371"/>
                  <a:pt x="21264" y="9287"/>
                  <a:pt x="21516" y="9203"/>
                </a:cubicBezTo>
                <a:cubicBezTo>
                  <a:pt x="21600" y="9749"/>
                  <a:pt x="21600" y="10254"/>
                  <a:pt x="21600" y="10800"/>
                </a:cubicBezTo>
                <a:cubicBezTo>
                  <a:pt x="21600" y="10800"/>
                  <a:pt x="21600" y="10800"/>
                  <a:pt x="21600" y="10800"/>
                </a:cubicBezTo>
                <a:cubicBezTo>
                  <a:pt x="21600" y="11346"/>
                  <a:pt x="21600" y="11851"/>
                  <a:pt x="21516" y="12355"/>
                </a:cubicBezTo>
                <a:cubicBezTo>
                  <a:pt x="20886" y="12145"/>
                  <a:pt x="20213" y="12145"/>
                  <a:pt x="19583" y="12397"/>
                </a:cubicBezTo>
                <a:cubicBezTo>
                  <a:pt x="18911" y="12691"/>
                  <a:pt x="18406" y="13195"/>
                  <a:pt x="18154" y="13826"/>
                </a:cubicBezTo>
                <a:cubicBezTo>
                  <a:pt x="17692" y="14876"/>
                  <a:pt x="17986" y="16095"/>
                  <a:pt x="18868" y="16851"/>
                </a:cubicBezTo>
                <a:cubicBezTo>
                  <a:pt x="19079" y="17019"/>
                  <a:pt x="19247" y="17146"/>
                  <a:pt x="19499" y="17230"/>
                </a:cubicBezTo>
                <a:cubicBezTo>
                  <a:pt x="19163" y="17650"/>
                  <a:pt x="18826" y="18070"/>
                  <a:pt x="18448" y="18448"/>
                </a:cubicBezTo>
                <a:cubicBezTo>
                  <a:pt x="18448" y="18448"/>
                  <a:pt x="18448" y="18448"/>
                  <a:pt x="18448" y="18448"/>
                </a:cubicBezTo>
                <a:cubicBezTo>
                  <a:pt x="18070" y="18826"/>
                  <a:pt x="17692" y="19163"/>
                  <a:pt x="17272" y="19457"/>
                </a:cubicBezTo>
                <a:cubicBezTo>
                  <a:pt x="16977" y="18868"/>
                  <a:pt x="16473" y="18406"/>
                  <a:pt x="15885" y="18154"/>
                </a:cubicBezTo>
                <a:close/>
              </a:path>
            </a:pathLst>
          </a:custGeom>
          <a:solidFill>
            <a:schemeClr val="tx1">
              <a:lumMod val="60000"/>
              <a:lumOff val="40000"/>
            </a:schemeClr>
          </a:solidFill>
          <a:ln w="57150" cap="flat">
            <a:noFill/>
            <a:prstDash val="solid"/>
            <a:round/>
          </a:ln>
          <a:effectLst/>
        </p:spPr>
        <p:txBody>
          <a:bodyPr wrap="square" lIns="34289" tIns="34289" rIns="34289" bIns="34289" numCol="1" anchor="t">
            <a:noAutofit/>
          </a:bodyPr>
          <a:lstStyle/>
          <a:p>
            <a:endParaRPr sz="1350"/>
          </a:p>
        </p:txBody>
      </p:sp>
      <p:grpSp>
        <p:nvGrpSpPr>
          <p:cNvPr id="63" name="Group 62"/>
          <p:cNvGrpSpPr/>
          <p:nvPr/>
        </p:nvGrpSpPr>
        <p:grpSpPr>
          <a:xfrm>
            <a:off x="2675424" y="1313831"/>
            <a:ext cx="6816854" cy="1889487"/>
            <a:chOff x="1551431" y="2277836"/>
            <a:chExt cx="9089139" cy="2519316"/>
          </a:xfrm>
        </p:grpSpPr>
        <p:sp>
          <p:nvSpPr>
            <p:cNvPr id="8" name="Shape 3363"/>
            <p:cNvSpPr/>
            <p:nvPr/>
          </p:nvSpPr>
          <p:spPr>
            <a:xfrm>
              <a:off x="1551431" y="2301717"/>
              <a:ext cx="2526936" cy="1259658"/>
            </a:xfrm>
            <a:custGeom>
              <a:avLst/>
              <a:gdLst/>
              <a:ahLst/>
              <a:cxnLst>
                <a:cxn ang="0">
                  <a:pos x="wd2" y="hd2"/>
                </a:cxn>
                <a:cxn ang="5400000">
                  <a:pos x="wd2" y="hd2"/>
                </a:cxn>
                <a:cxn ang="10800000">
                  <a:pos x="wd2" y="hd2"/>
                </a:cxn>
                <a:cxn ang="16200000">
                  <a:pos x="wd2" y="hd2"/>
                </a:cxn>
              </a:cxnLst>
              <a:rect l="0" t="0" r="r" b="b"/>
              <a:pathLst>
                <a:path w="21600" h="21600" extrusionOk="0">
                  <a:moveTo>
                    <a:pt x="10774" y="5863"/>
                  </a:moveTo>
                  <a:cubicBezTo>
                    <a:pt x="15135" y="5863"/>
                    <a:pt x="18676" y="12960"/>
                    <a:pt x="18676" y="21600"/>
                  </a:cubicBezTo>
                  <a:cubicBezTo>
                    <a:pt x="21600" y="21600"/>
                    <a:pt x="21600" y="21600"/>
                    <a:pt x="21600" y="21600"/>
                  </a:cubicBezTo>
                  <a:cubicBezTo>
                    <a:pt x="21600" y="9566"/>
                    <a:pt x="16777" y="0"/>
                    <a:pt x="10774" y="0"/>
                  </a:cubicBezTo>
                  <a:cubicBezTo>
                    <a:pt x="4771" y="0"/>
                    <a:pt x="0" y="9566"/>
                    <a:pt x="0" y="21600"/>
                  </a:cubicBezTo>
                  <a:cubicBezTo>
                    <a:pt x="2924" y="21600"/>
                    <a:pt x="2924" y="21600"/>
                    <a:pt x="2924" y="21600"/>
                  </a:cubicBezTo>
                  <a:cubicBezTo>
                    <a:pt x="2924" y="12960"/>
                    <a:pt x="6465" y="5863"/>
                    <a:pt x="10774" y="5863"/>
                  </a:cubicBezTo>
                  <a:close/>
                </a:path>
              </a:pathLst>
            </a:custGeom>
            <a:solidFill>
              <a:schemeClr val="accent2"/>
            </a:solidFill>
            <a:ln w="12700">
              <a:miter lim="400000"/>
            </a:ln>
          </p:spPr>
          <p:txBody>
            <a:bodyPr lIns="34289" rIns="34289"/>
            <a:lstStyle/>
            <a:p>
              <a:endParaRPr sz="1350"/>
            </a:p>
          </p:txBody>
        </p:sp>
        <p:sp>
          <p:nvSpPr>
            <p:cNvPr id="10" name="Shape 3365"/>
            <p:cNvSpPr/>
            <p:nvPr/>
          </p:nvSpPr>
          <p:spPr>
            <a:xfrm rot="10800000" flipH="1">
              <a:off x="3737701" y="3537494"/>
              <a:ext cx="2526937" cy="1259658"/>
            </a:xfrm>
            <a:custGeom>
              <a:avLst/>
              <a:gdLst/>
              <a:ahLst/>
              <a:cxnLst>
                <a:cxn ang="0">
                  <a:pos x="wd2" y="hd2"/>
                </a:cxn>
                <a:cxn ang="5400000">
                  <a:pos x="wd2" y="hd2"/>
                </a:cxn>
                <a:cxn ang="10800000">
                  <a:pos x="wd2" y="hd2"/>
                </a:cxn>
                <a:cxn ang="16200000">
                  <a:pos x="wd2" y="hd2"/>
                </a:cxn>
              </a:cxnLst>
              <a:rect l="0" t="0" r="r" b="b"/>
              <a:pathLst>
                <a:path w="21600" h="21600" extrusionOk="0">
                  <a:moveTo>
                    <a:pt x="10774" y="5863"/>
                  </a:moveTo>
                  <a:cubicBezTo>
                    <a:pt x="15135" y="5863"/>
                    <a:pt x="18676" y="12960"/>
                    <a:pt x="18676" y="21600"/>
                  </a:cubicBezTo>
                  <a:cubicBezTo>
                    <a:pt x="21600" y="21600"/>
                    <a:pt x="21600" y="21600"/>
                    <a:pt x="21600" y="21600"/>
                  </a:cubicBezTo>
                  <a:cubicBezTo>
                    <a:pt x="21600" y="9566"/>
                    <a:pt x="16777" y="0"/>
                    <a:pt x="10774" y="0"/>
                  </a:cubicBezTo>
                  <a:cubicBezTo>
                    <a:pt x="4771" y="0"/>
                    <a:pt x="0" y="9566"/>
                    <a:pt x="0" y="21600"/>
                  </a:cubicBezTo>
                  <a:cubicBezTo>
                    <a:pt x="2924" y="21600"/>
                    <a:pt x="2924" y="21600"/>
                    <a:pt x="2924" y="21600"/>
                  </a:cubicBezTo>
                  <a:cubicBezTo>
                    <a:pt x="2924" y="12960"/>
                    <a:pt x="6465" y="5863"/>
                    <a:pt x="10774" y="5863"/>
                  </a:cubicBezTo>
                  <a:close/>
                </a:path>
              </a:pathLst>
            </a:custGeom>
            <a:solidFill>
              <a:schemeClr val="accent4"/>
            </a:solidFill>
            <a:ln w="12700">
              <a:miter lim="400000"/>
            </a:ln>
          </p:spPr>
          <p:txBody>
            <a:bodyPr lIns="34289" rIns="34289"/>
            <a:lstStyle/>
            <a:p>
              <a:endParaRPr sz="1350"/>
            </a:p>
          </p:txBody>
        </p:sp>
        <p:sp>
          <p:nvSpPr>
            <p:cNvPr id="11" name="Shape 3366"/>
            <p:cNvSpPr/>
            <p:nvPr/>
          </p:nvSpPr>
          <p:spPr>
            <a:xfrm>
              <a:off x="5924957" y="2277836"/>
              <a:ext cx="2526937" cy="1259658"/>
            </a:xfrm>
            <a:custGeom>
              <a:avLst/>
              <a:gdLst/>
              <a:ahLst/>
              <a:cxnLst>
                <a:cxn ang="0">
                  <a:pos x="wd2" y="hd2"/>
                </a:cxn>
                <a:cxn ang="5400000">
                  <a:pos x="wd2" y="hd2"/>
                </a:cxn>
                <a:cxn ang="10800000">
                  <a:pos x="wd2" y="hd2"/>
                </a:cxn>
                <a:cxn ang="16200000">
                  <a:pos x="wd2" y="hd2"/>
                </a:cxn>
              </a:cxnLst>
              <a:rect l="0" t="0" r="r" b="b"/>
              <a:pathLst>
                <a:path w="21600" h="21600" extrusionOk="0">
                  <a:moveTo>
                    <a:pt x="10774" y="5863"/>
                  </a:moveTo>
                  <a:cubicBezTo>
                    <a:pt x="15135" y="5863"/>
                    <a:pt x="18676" y="12960"/>
                    <a:pt x="18676" y="21600"/>
                  </a:cubicBezTo>
                  <a:cubicBezTo>
                    <a:pt x="21600" y="21600"/>
                    <a:pt x="21600" y="21600"/>
                    <a:pt x="21600" y="21600"/>
                  </a:cubicBezTo>
                  <a:cubicBezTo>
                    <a:pt x="21600" y="9566"/>
                    <a:pt x="16777" y="0"/>
                    <a:pt x="10774" y="0"/>
                  </a:cubicBezTo>
                  <a:cubicBezTo>
                    <a:pt x="4771" y="0"/>
                    <a:pt x="0" y="9566"/>
                    <a:pt x="0" y="21600"/>
                  </a:cubicBezTo>
                  <a:cubicBezTo>
                    <a:pt x="2924" y="21600"/>
                    <a:pt x="2924" y="21600"/>
                    <a:pt x="2924" y="21600"/>
                  </a:cubicBezTo>
                  <a:cubicBezTo>
                    <a:pt x="2924" y="12960"/>
                    <a:pt x="6465" y="5863"/>
                    <a:pt x="10774" y="5863"/>
                  </a:cubicBezTo>
                  <a:close/>
                </a:path>
              </a:pathLst>
            </a:custGeom>
            <a:solidFill>
              <a:schemeClr val="accent5"/>
            </a:solidFill>
            <a:ln w="12700">
              <a:miter lim="400000"/>
            </a:ln>
          </p:spPr>
          <p:txBody>
            <a:bodyPr lIns="34289" rIns="34289"/>
            <a:lstStyle/>
            <a:p>
              <a:endParaRPr sz="1350"/>
            </a:p>
          </p:txBody>
        </p:sp>
        <p:sp>
          <p:nvSpPr>
            <p:cNvPr id="12" name="Shape 3367"/>
            <p:cNvSpPr/>
            <p:nvPr/>
          </p:nvSpPr>
          <p:spPr>
            <a:xfrm rot="10800000" flipH="1">
              <a:off x="8113634" y="3537494"/>
              <a:ext cx="2526936" cy="1259658"/>
            </a:xfrm>
            <a:custGeom>
              <a:avLst/>
              <a:gdLst/>
              <a:ahLst/>
              <a:cxnLst>
                <a:cxn ang="0">
                  <a:pos x="wd2" y="hd2"/>
                </a:cxn>
                <a:cxn ang="5400000">
                  <a:pos x="wd2" y="hd2"/>
                </a:cxn>
                <a:cxn ang="10800000">
                  <a:pos x="wd2" y="hd2"/>
                </a:cxn>
                <a:cxn ang="16200000">
                  <a:pos x="wd2" y="hd2"/>
                </a:cxn>
              </a:cxnLst>
              <a:rect l="0" t="0" r="r" b="b"/>
              <a:pathLst>
                <a:path w="21600" h="21600" extrusionOk="0">
                  <a:moveTo>
                    <a:pt x="10774" y="5863"/>
                  </a:moveTo>
                  <a:cubicBezTo>
                    <a:pt x="15135" y="5863"/>
                    <a:pt x="18676" y="12960"/>
                    <a:pt x="18676" y="21600"/>
                  </a:cubicBezTo>
                  <a:cubicBezTo>
                    <a:pt x="21600" y="21600"/>
                    <a:pt x="21600" y="21600"/>
                    <a:pt x="21600" y="21600"/>
                  </a:cubicBezTo>
                  <a:cubicBezTo>
                    <a:pt x="21600" y="9566"/>
                    <a:pt x="16777" y="0"/>
                    <a:pt x="10774" y="0"/>
                  </a:cubicBezTo>
                  <a:cubicBezTo>
                    <a:pt x="4771" y="0"/>
                    <a:pt x="0" y="9566"/>
                    <a:pt x="0" y="21600"/>
                  </a:cubicBezTo>
                  <a:cubicBezTo>
                    <a:pt x="2924" y="21600"/>
                    <a:pt x="2924" y="21600"/>
                    <a:pt x="2924" y="21600"/>
                  </a:cubicBezTo>
                  <a:cubicBezTo>
                    <a:pt x="2924" y="12960"/>
                    <a:pt x="6465" y="5863"/>
                    <a:pt x="10774" y="5863"/>
                  </a:cubicBezTo>
                  <a:close/>
                </a:path>
              </a:pathLst>
            </a:custGeom>
            <a:solidFill>
              <a:schemeClr val="accent1"/>
            </a:solidFill>
            <a:ln w="12700">
              <a:miter lim="400000"/>
            </a:ln>
          </p:spPr>
          <p:txBody>
            <a:bodyPr lIns="34289" rIns="34289"/>
            <a:lstStyle/>
            <a:p>
              <a:endParaRPr sz="1350"/>
            </a:p>
          </p:txBody>
        </p:sp>
      </p:grpSp>
      <p:sp>
        <p:nvSpPr>
          <p:cNvPr id="64" name="Freeform 309"/>
          <p:cNvSpPr/>
          <p:nvPr/>
        </p:nvSpPr>
        <p:spPr>
          <a:xfrm>
            <a:off x="5008676" y="2067482"/>
            <a:ext cx="500056" cy="423471"/>
          </a:xfrm>
          <a:custGeom>
            <a:avLst/>
            <a:gdLst>
              <a:gd name="connsiteX0" fmla="*/ 396649 w 468766"/>
              <a:gd name="connsiteY0" fmla="*/ 324530 h 396648"/>
              <a:gd name="connsiteX1" fmla="*/ 422003 w 468766"/>
              <a:gd name="connsiteY1" fmla="*/ 335235 h 396648"/>
              <a:gd name="connsiteX2" fmla="*/ 432708 w 468766"/>
              <a:gd name="connsiteY2" fmla="*/ 360589 h 396648"/>
              <a:gd name="connsiteX3" fmla="*/ 422003 w 468766"/>
              <a:gd name="connsiteY3" fmla="*/ 385943 h 396648"/>
              <a:gd name="connsiteX4" fmla="*/ 396649 w 468766"/>
              <a:gd name="connsiteY4" fmla="*/ 396648 h 396648"/>
              <a:gd name="connsiteX5" fmla="*/ 371295 w 468766"/>
              <a:gd name="connsiteY5" fmla="*/ 385943 h 396648"/>
              <a:gd name="connsiteX6" fmla="*/ 360591 w 468766"/>
              <a:gd name="connsiteY6" fmla="*/ 360589 h 396648"/>
              <a:gd name="connsiteX7" fmla="*/ 371295 w 468766"/>
              <a:gd name="connsiteY7" fmla="*/ 335235 h 396648"/>
              <a:gd name="connsiteX8" fmla="*/ 396649 w 468766"/>
              <a:gd name="connsiteY8" fmla="*/ 324530 h 396648"/>
              <a:gd name="connsiteX9" fmla="*/ 144236 w 468766"/>
              <a:gd name="connsiteY9" fmla="*/ 324530 h 396648"/>
              <a:gd name="connsiteX10" fmla="*/ 169590 w 468766"/>
              <a:gd name="connsiteY10" fmla="*/ 335235 h 396648"/>
              <a:gd name="connsiteX11" fmla="*/ 180295 w 468766"/>
              <a:gd name="connsiteY11" fmla="*/ 360589 h 396648"/>
              <a:gd name="connsiteX12" fmla="*/ 169590 w 468766"/>
              <a:gd name="connsiteY12" fmla="*/ 385943 h 396648"/>
              <a:gd name="connsiteX13" fmla="*/ 144236 w 468766"/>
              <a:gd name="connsiteY13" fmla="*/ 396648 h 396648"/>
              <a:gd name="connsiteX14" fmla="*/ 118882 w 468766"/>
              <a:gd name="connsiteY14" fmla="*/ 385943 h 396648"/>
              <a:gd name="connsiteX15" fmla="*/ 108177 w 468766"/>
              <a:gd name="connsiteY15" fmla="*/ 360589 h 396648"/>
              <a:gd name="connsiteX16" fmla="*/ 118882 w 468766"/>
              <a:gd name="connsiteY16" fmla="*/ 335235 h 396648"/>
              <a:gd name="connsiteX17" fmla="*/ 144236 w 468766"/>
              <a:gd name="connsiteY17" fmla="*/ 324530 h 396648"/>
              <a:gd name="connsiteX18" fmla="*/ 18030 w 468766"/>
              <a:gd name="connsiteY18" fmla="*/ 0 h 396648"/>
              <a:gd name="connsiteX19" fmla="*/ 90148 w 468766"/>
              <a:gd name="connsiteY19" fmla="*/ 0 h 396648"/>
              <a:gd name="connsiteX20" fmla="*/ 98176 w 468766"/>
              <a:gd name="connsiteY20" fmla="*/ 1831 h 396648"/>
              <a:gd name="connsiteX21" fmla="*/ 103670 w 468766"/>
              <a:gd name="connsiteY21" fmla="*/ 6198 h 396648"/>
              <a:gd name="connsiteX22" fmla="*/ 107332 w 468766"/>
              <a:gd name="connsiteY22" fmla="*/ 13100 h 396648"/>
              <a:gd name="connsiteX23" fmla="*/ 109586 w 468766"/>
              <a:gd name="connsiteY23" fmla="*/ 20424 h 396648"/>
              <a:gd name="connsiteX24" fmla="*/ 111135 w 468766"/>
              <a:gd name="connsiteY24" fmla="*/ 28734 h 396648"/>
              <a:gd name="connsiteX25" fmla="*/ 112403 w 468766"/>
              <a:gd name="connsiteY25" fmla="*/ 36059 h 396648"/>
              <a:gd name="connsiteX26" fmla="*/ 450737 w 468766"/>
              <a:gd name="connsiteY26" fmla="*/ 36059 h 396648"/>
              <a:gd name="connsiteX27" fmla="*/ 463414 w 468766"/>
              <a:gd name="connsiteY27" fmla="*/ 41411 h 396648"/>
              <a:gd name="connsiteX28" fmla="*/ 468766 w 468766"/>
              <a:gd name="connsiteY28" fmla="*/ 54088 h 396648"/>
              <a:gd name="connsiteX29" fmla="*/ 468766 w 468766"/>
              <a:gd name="connsiteY29" fmla="*/ 198324 h 396648"/>
              <a:gd name="connsiteX30" fmla="*/ 464118 w 468766"/>
              <a:gd name="connsiteY30" fmla="*/ 210297 h 396648"/>
              <a:gd name="connsiteX31" fmla="*/ 452709 w 468766"/>
              <a:gd name="connsiteY31" fmla="*/ 216353 h 396648"/>
              <a:gd name="connsiteX32" fmla="*/ 158603 w 468766"/>
              <a:gd name="connsiteY32" fmla="*/ 250722 h 396648"/>
              <a:gd name="connsiteX33" fmla="*/ 162265 w 468766"/>
              <a:gd name="connsiteY33" fmla="*/ 270442 h 396648"/>
              <a:gd name="connsiteX34" fmla="*/ 155504 w 468766"/>
              <a:gd name="connsiteY34" fmla="*/ 288471 h 396648"/>
              <a:gd name="connsiteX35" fmla="*/ 414678 w 468766"/>
              <a:gd name="connsiteY35" fmla="*/ 288471 h 396648"/>
              <a:gd name="connsiteX36" fmla="*/ 427355 w 468766"/>
              <a:gd name="connsiteY36" fmla="*/ 293824 h 396648"/>
              <a:gd name="connsiteX37" fmla="*/ 432707 w 468766"/>
              <a:gd name="connsiteY37" fmla="*/ 306501 h 396648"/>
              <a:gd name="connsiteX38" fmla="*/ 427355 w 468766"/>
              <a:gd name="connsiteY38" fmla="*/ 319178 h 396648"/>
              <a:gd name="connsiteX39" fmla="*/ 414678 w 468766"/>
              <a:gd name="connsiteY39" fmla="*/ 324530 h 396648"/>
              <a:gd name="connsiteX40" fmla="*/ 396649 w 468766"/>
              <a:gd name="connsiteY40" fmla="*/ 324530 h 396648"/>
              <a:gd name="connsiteX41" fmla="*/ 396648 w 468766"/>
              <a:gd name="connsiteY41" fmla="*/ 324530 h 396648"/>
              <a:gd name="connsiteX42" fmla="*/ 144236 w 468766"/>
              <a:gd name="connsiteY42" fmla="*/ 324530 h 396648"/>
              <a:gd name="connsiteX43" fmla="*/ 126206 w 468766"/>
              <a:gd name="connsiteY43" fmla="*/ 324530 h 396648"/>
              <a:gd name="connsiteX44" fmla="*/ 113530 w 468766"/>
              <a:gd name="connsiteY44" fmla="*/ 319178 h 396648"/>
              <a:gd name="connsiteX45" fmla="*/ 108177 w 468766"/>
              <a:gd name="connsiteY45" fmla="*/ 306501 h 396648"/>
              <a:gd name="connsiteX46" fmla="*/ 110431 w 468766"/>
              <a:gd name="connsiteY46" fmla="*/ 297627 h 396648"/>
              <a:gd name="connsiteX47" fmla="*/ 114938 w 468766"/>
              <a:gd name="connsiteY47" fmla="*/ 287485 h 396648"/>
              <a:gd name="connsiteX48" fmla="*/ 120995 w 468766"/>
              <a:gd name="connsiteY48" fmla="*/ 276217 h 396648"/>
              <a:gd name="connsiteX49" fmla="*/ 125361 w 468766"/>
              <a:gd name="connsiteY49" fmla="*/ 267907 h 396648"/>
              <a:gd name="connsiteX50" fmla="*/ 75499 w 468766"/>
              <a:gd name="connsiteY50" fmla="*/ 36059 h 396648"/>
              <a:gd name="connsiteX51" fmla="*/ 18030 w 468766"/>
              <a:gd name="connsiteY51" fmla="*/ 36059 h 396648"/>
              <a:gd name="connsiteX52" fmla="*/ 5353 w 468766"/>
              <a:gd name="connsiteY52" fmla="*/ 30706 h 396648"/>
              <a:gd name="connsiteX53" fmla="*/ 0 w 468766"/>
              <a:gd name="connsiteY53" fmla="*/ 18030 h 396648"/>
              <a:gd name="connsiteX54" fmla="*/ 5353 w 468766"/>
              <a:gd name="connsiteY54" fmla="*/ 5352 h 396648"/>
              <a:gd name="connsiteX55" fmla="*/ 18030 w 468766"/>
              <a:gd name="connsiteY55" fmla="*/ 0 h 396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468766" h="396648">
                <a:moveTo>
                  <a:pt x="396649" y="324530"/>
                </a:moveTo>
                <a:cubicBezTo>
                  <a:pt x="406415" y="324530"/>
                  <a:pt x="414867" y="328099"/>
                  <a:pt x="422003" y="335235"/>
                </a:cubicBezTo>
                <a:cubicBezTo>
                  <a:pt x="429140" y="342372"/>
                  <a:pt x="432708" y="350823"/>
                  <a:pt x="432708" y="360589"/>
                </a:cubicBezTo>
                <a:cubicBezTo>
                  <a:pt x="432708" y="370355"/>
                  <a:pt x="429140" y="378806"/>
                  <a:pt x="422003" y="385943"/>
                </a:cubicBezTo>
                <a:cubicBezTo>
                  <a:pt x="414867" y="393080"/>
                  <a:pt x="406415" y="396648"/>
                  <a:pt x="396649" y="396648"/>
                </a:cubicBezTo>
                <a:cubicBezTo>
                  <a:pt x="386884" y="396648"/>
                  <a:pt x="378432" y="393080"/>
                  <a:pt x="371295" y="385943"/>
                </a:cubicBezTo>
                <a:cubicBezTo>
                  <a:pt x="364159" y="378806"/>
                  <a:pt x="360591" y="370355"/>
                  <a:pt x="360591" y="360589"/>
                </a:cubicBezTo>
                <a:cubicBezTo>
                  <a:pt x="360591" y="350823"/>
                  <a:pt x="364159" y="342372"/>
                  <a:pt x="371295" y="335235"/>
                </a:cubicBezTo>
                <a:cubicBezTo>
                  <a:pt x="378432" y="328099"/>
                  <a:pt x="386884" y="324530"/>
                  <a:pt x="396649" y="324530"/>
                </a:cubicBezTo>
                <a:close/>
                <a:moveTo>
                  <a:pt x="144236" y="324530"/>
                </a:moveTo>
                <a:cubicBezTo>
                  <a:pt x="154002" y="324530"/>
                  <a:pt x="162453" y="328099"/>
                  <a:pt x="169590" y="335235"/>
                </a:cubicBezTo>
                <a:cubicBezTo>
                  <a:pt x="176727" y="342372"/>
                  <a:pt x="180295" y="350823"/>
                  <a:pt x="180295" y="360589"/>
                </a:cubicBezTo>
                <a:cubicBezTo>
                  <a:pt x="180295" y="370355"/>
                  <a:pt x="176727" y="378806"/>
                  <a:pt x="169590" y="385943"/>
                </a:cubicBezTo>
                <a:cubicBezTo>
                  <a:pt x="162453" y="393080"/>
                  <a:pt x="154002" y="396648"/>
                  <a:pt x="144236" y="396648"/>
                </a:cubicBezTo>
                <a:cubicBezTo>
                  <a:pt x="134470" y="396648"/>
                  <a:pt x="126019" y="393080"/>
                  <a:pt x="118882" y="385943"/>
                </a:cubicBezTo>
                <a:cubicBezTo>
                  <a:pt x="111745" y="378806"/>
                  <a:pt x="108177" y="370355"/>
                  <a:pt x="108177" y="360589"/>
                </a:cubicBezTo>
                <a:cubicBezTo>
                  <a:pt x="108177" y="350823"/>
                  <a:pt x="111745" y="342372"/>
                  <a:pt x="118882" y="335235"/>
                </a:cubicBezTo>
                <a:cubicBezTo>
                  <a:pt x="126019" y="328099"/>
                  <a:pt x="134470" y="324530"/>
                  <a:pt x="144236" y="324530"/>
                </a:cubicBezTo>
                <a:close/>
                <a:moveTo>
                  <a:pt x="18030" y="0"/>
                </a:moveTo>
                <a:lnTo>
                  <a:pt x="90148" y="0"/>
                </a:lnTo>
                <a:cubicBezTo>
                  <a:pt x="93153" y="0"/>
                  <a:pt x="95829" y="610"/>
                  <a:pt x="98176" y="1831"/>
                </a:cubicBezTo>
                <a:cubicBezTo>
                  <a:pt x="100524" y="3052"/>
                  <a:pt x="102355" y="4507"/>
                  <a:pt x="103670" y="6198"/>
                </a:cubicBezTo>
                <a:cubicBezTo>
                  <a:pt x="104984" y="7888"/>
                  <a:pt x="106205" y="10189"/>
                  <a:pt x="107332" y="13100"/>
                </a:cubicBezTo>
                <a:cubicBezTo>
                  <a:pt x="108459" y="16010"/>
                  <a:pt x="109210" y="18452"/>
                  <a:pt x="109586" y="20424"/>
                </a:cubicBezTo>
                <a:cubicBezTo>
                  <a:pt x="109961" y="22396"/>
                  <a:pt x="110478" y="25166"/>
                  <a:pt x="111135" y="28734"/>
                </a:cubicBezTo>
                <a:cubicBezTo>
                  <a:pt x="111792" y="32303"/>
                  <a:pt x="112215" y="34744"/>
                  <a:pt x="112403" y="36059"/>
                </a:cubicBezTo>
                <a:lnTo>
                  <a:pt x="450737" y="36059"/>
                </a:lnTo>
                <a:cubicBezTo>
                  <a:pt x="455620" y="36059"/>
                  <a:pt x="459845" y="37843"/>
                  <a:pt x="463414" y="41411"/>
                </a:cubicBezTo>
                <a:cubicBezTo>
                  <a:pt x="466982" y="44980"/>
                  <a:pt x="468766" y="49205"/>
                  <a:pt x="468766" y="54088"/>
                </a:cubicBezTo>
                <a:lnTo>
                  <a:pt x="468766" y="198324"/>
                </a:lnTo>
                <a:cubicBezTo>
                  <a:pt x="468766" y="202831"/>
                  <a:pt x="467217" y="206822"/>
                  <a:pt x="464118" y="210297"/>
                </a:cubicBezTo>
                <a:cubicBezTo>
                  <a:pt x="461019" y="213771"/>
                  <a:pt x="457216" y="215790"/>
                  <a:pt x="452709" y="216353"/>
                </a:cubicBezTo>
                <a:lnTo>
                  <a:pt x="158603" y="250722"/>
                </a:lnTo>
                <a:cubicBezTo>
                  <a:pt x="161045" y="261991"/>
                  <a:pt x="162265" y="268564"/>
                  <a:pt x="162265" y="270442"/>
                </a:cubicBezTo>
                <a:cubicBezTo>
                  <a:pt x="162265" y="273447"/>
                  <a:pt x="160012" y="279457"/>
                  <a:pt x="155504" y="288471"/>
                </a:cubicBezTo>
                <a:lnTo>
                  <a:pt x="414678" y="288471"/>
                </a:lnTo>
                <a:cubicBezTo>
                  <a:pt x="419561" y="288471"/>
                  <a:pt x="423787" y="290255"/>
                  <a:pt x="427355" y="293824"/>
                </a:cubicBezTo>
                <a:cubicBezTo>
                  <a:pt x="430923" y="297392"/>
                  <a:pt x="432707" y="301618"/>
                  <a:pt x="432707" y="306501"/>
                </a:cubicBezTo>
                <a:cubicBezTo>
                  <a:pt x="432707" y="311384"/>
                  <a:pt x="430923" y="315609"/>
                  <a:pt x="427355" y="319178"/>
                </a:cubicBezTo>
                <a:cubicBezTo>
                  <a:pt x="423787" y="322746"/>
                  <a:pt x="419561" y="324530"/>
                  <a:pt x="414678" y="324530"/>
                </a:cubicBezTo>
                <a:lnTo>
                  <a:pt x="396649" y="324530"/>
                </a:lnTo>
                <a:lnTo>
                  <a:pt x="396648" y="324530"/>
                </a:lnTo>
                <a:lnTo>
                  <a:pt x="144236" y="324530"/>
                </a:lnTo>
                <a:lnTo>
                  <a:pt x="126206" y="324530"/>
                </a:lnTo>
                <a:cubicBezTo>
                  <a:pt x="121324" y="324530"/>
                  <a:pt x="117098" y="322746"/>
                  <a:pt x="113530" y="319178"/>
                </a:cubicBezTo>
                <a:cubicBezTo>
                  <a:pt x="109961" y="315609"/>
                  <a:pt x="108177" y="311384"/>
                  <a:pt x="108177" y="306501"/>
                </a:cubicBezTo>
                <a:cubicBezTo>
                  <a:pt x="108177" y="304435"/>
                  <a:pt x="108928" y="301477"/>
                  <a:pt x="110431" y="297627"/>
                </a:cubicBezTo>
                <a:cubicBezTo>
                  <a:pt x="111933" y="293777"/>
                  <a:pt x="113436" y="290397"/>
                  <a:pt x="114938" y="287485"/>
                </a:cubicBezTo>
                <a:cubicBezTo>
                  <a:pt x="116440" y="284574"/>
                  <a:pt x="118459" y="280818"/>
                  <a:pt x="120995" y="276217"/>
                </a:cubicBezTo>
                <a:cubicBezTo>
                  <a:pt x="123530" y="271616"/>
                  <a:pt x="124986" y="268846"/>
                  <a:pt x="125361" y="267907"/>
                </a:cubicBezTo>
                <a:lnTo>
                  <a:pt x="75499" y="36059"/>
                </a:lnTo>
                <a:lnTo>
                  <a:pt x="18030" y="36059"/>
                </a:lnTo>
                <a:cubicBezTo>
                  <a:pt x="13147" y="36059"/>
                  <a:pt x="8921" y="34275"/>
                  <a:pt x="5353" y="30706"/>
                </a:cubicBezTo>
                <a:cubicBezTo>
                  <a:pt x="1784" y="27138"/>
                  <a:pt x="0" y="22912"/>
                  <a:pt x="0" y="18030"/>
                </a:cubicBezTo>
                <a:cubicBezTo>
                  <a:pt x="0" y="13146"/>
                  <a:pt x="1784" y="8921"/>
                  <a:pt x="5353" y="5352"/>
                </a:cubicBezTo>
                <a:cubicBezTo>
                  <a:pt x="8921" y="1784"/>
                  <a:pt x="13147" y="0"/>
                  <a:pt x="18030"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a:p>
        </p:txBody>
      </p:sp>
      <p:sp>
        <p:nvSpPr>
          <p:cNvPr id="65" name="Freeform 425"/>
          <p:cNvSpPr/>
          <p:nvPr/>
        </p:nvSpPr>
        <p:spPr>
          <a:xfrm>
            <a:off x="6710956" y="2098072"/>
            <a:ext cx="381999" cy="356825"/>
          </a:xfrm>
          <a:custGeom>
            <a:avLst/>
            <a:gdLst>
              <a:gd name="connsiteX0" fmla="*/ 169590 w 540885"/>
              <a:gd name="connsiteY0" fmla="*/ 270443 h 504826"/>
              <a:gd name="connsiteX1" fmla="*/ 181704 w 540885"/>
              <a:gd name="connsiteY1" fmla="*/ 276500 h 504826"/>
              <a:gd name="connsiteX2" fmla="*/ 202269 w 540885"/>
              <a:gd name="connsiteY2" fmla="*/ 290022 h 504826"/>
              <a:gd name="connsiteX3" fmla="*/ 232412 w 540885"/>
              <a:gd name="connsiteY3" fmla="*/ 303544 h 504826"/>
              <a:gd name="connsiteX4" fmla="*/ 270443 w 540885"/>
              <a:gd name="connsiteY4" fmla="*/ 309601 h 504826"/>
              <a:gd name="connsiteX5" fmla="*/ 308473 w 540885"/>
              <a:gd name="connsiteY5" fmla="*/ 303544 h 504826"/>
              <a:gd name="connsiteX6" fmla="*/ 338617 w 540885"/>
              <a:gd name="connsiteY6" fmla="*/ 290022 h 504826"/>
              <a:gd name="connsiteX7" fmla="*/ 359181 w 540885"/>
              <a:gd name="connsiteY7" fmla="*/ 276500 h 504826"/>
              <a:gd name="connsiteX8" fmla="*/ 371295 w 540885"/>
              <a:gd name="connsiteY8" fmla="*/ 270443 h 504826"/>
              <a:gd name="connsiteX9" fmla="*/ 402705 w 540885"/>
              <a:gd name="connsiteY9" fmla="*/ 276077 h 504826"/>
              <a:gd name="connsiteX10" fmla="*/ 426792 w 540885"/>
              <a:gd name="connsiteY10" fmla="*/ 291149 h 504826"/>
              <a:gd name="connsiteX11" fmla="*/ 444258 w 540885"/>
              <a:gd name="connsiteY11" fmla="*/ 313967 h 504826"/>
              <a:gd name="connsiteX12" fmla="*/ 456371 w 540885"/>
              <a:gd name="connsiteY12" fmla="*/ 341434 h 504826"/>
              <a:gd name="connsiteX13" fmla="*/ 463837 w 540885"/>
              <a:gd name="connsiteY13" fmla="*/ 372000 h 504826"/>
              <a:gd name="connsiteX14" fmla="*/ 467781 w 540885"/>
              <a:gd name="connsiteY14" fmla="*/ 402706 h 504826"/>
              <a:gd name="connsiteX15" fmla="*/ 468767 w 540885"/>
              <a:gd name="connsiteY15" fmla="*/ 431863 h 504826"/>
              <a:gd name="connsiteX16" fmla="*/ 448202 w 540885"/>
              <a:gd name="connsiteY16" fmla="*/ 485247 h 504826"/>
              <a:gd name="connsiteX17" fmla="*/ 393550 w 540885"/>
              <a:gd name="connsiteY17" fmla="*/ 504826 h 504826"/>
              <a:gd name="connsiteX18" fmla="*/ 147335 w 540885"/>
              <a:gd name="connsiteY18" fmla="*/ 504826 h 504826"/>
              <a:gd name="connsiteX19" fmla="*/ 92683 w 540885"/>
              <a:gd name="connsiteY19" fmla="*/ 485247 h 504826"/>
              <a:gd name="connsiteX20" fmla="*/ 72118 w 540885"/>
              <a:gd name="connsiteY20" fmla="*/ 431863 h 504826"/>
              <a:gd name="connsiteX21" fmla="*/ 73104 w 540885"/>
              <a:gd name="connsiteY21" fmla="*/ 402706 h 504826"/>
              <a:gd name="connsiteX22" fmla="*/ 77049 w 540885"/>
              <a:gd name="connsiteY22" fmla="*/ 372000 h 504826"/>
              <a:gd name="connsiteX23" fmla="*/ 84514 w 540885"/>
              <a:gd name="connsiteY23" fmla="*/ 341434 h 504826"/>
              <a:gd name="connsiteX24" fmla="*/ 96628 w 540885"/>
              <a:gd name="connsiteY24" fmla="*/ 313967 h 504826"/>
              <a:gd name="connsiteX25" fmla="*/ 114093 w 540885"/>
              <a:gd name="connsiteY25" fmla="*/ 291149 h 504826"/>
              <a:gd name="connsiteX26" fmla="*/ 138180 w 540885"/>
              <a:gd name="connsiteY26" fmla="*/ 276077 h 504826"/>
              <a:gd name="connsiteX27" fmla="*/ 169590 w 540885"/>
              <a:gd name="connsiteY27" fmla="*/ 270443 h 504826"/>
              <a:gd name="connsiteX28" fmla="*/ 505953 w 540885"/>
              <a:gd name="connsiteY28" fmla="*/ 144237 h 504826"/>
              <a:gd name="connsiteX29" fmla="*/ 540885 w 540885"/>
              <a:gd name="connsiteY29" fmla="*/ 243680 h 504826"/>
              <a:gd name="connsiteX30" fmla="*/ 525109 w 540885"/>
              <a:gd name="connsiteY30" fmla="*/ 277063 h 504826"/>
              <a:gd name="connsiteX31" fmla="*/ 486233 w 540885"/>
              <a:gd name="connsiteY31" fmla="*/ 288472 h 504826"/>
              <a:gd name="connsiteX32" fmla="*/ 448484 w 540885"/>
              <a:gd name="connsiteY32" fmla="*/ 288472 h 504826"/>
              <a:gd name="connsiteX33" fmla="*/ 373830 w 540885"/>
              <a:gd name="connsiteY33" fmla="*/ 252413 h 504826"/>
              <a:gd name="connsiteX34" fmla="*/ 396649 w 540885"/>
              <a:gd name="connsiteY34" fmla="*/ 180296 h 504826"/>
              <a:gd name="connsiteX35" fmla="*/ 395240 w 540885"/>
              <a:gd name="connsiteY35" fmla="*/ 161703 h 504826"/>
              <a:gd name="connsiteX36" fmla="*/ 432708 w 540885"/>
              <a:gd name="connsiteY36" fmla="*/ 168182 h 504826"/>
              <a:gd name="connsiteX37" fmla="*/ 466231 w 540885"/>
              <a:gd name="connsiteY37" fmla="*/ 162125 h 504826"/>
              <a:gd name="connsiteX38" fmla="*/ 493698 w 540885"/>
              <a:gd name="connsiteY38" fmla="*/ 150153 h 504826"/>
              <a:gd name="connsiteX39" fmla="*/ 505953 w 540885"/>
              <a:gd name="connsiteY39" fmla="*/ 144237 h 504826"/>
              <a:gd name="connsiteX40" fmla="*/ 34932 w 540885"/>
              <a:gd name="connsiteY40" fmla="*/ 144237 h 504826"/>
              <a:gd name="connsiteX41" fmla="*/ 47187 w 540885"/>
              <a:gd name="connsiteY41" fmla="*/ 150153 h 504826"/>
              <a:gd name="connsiteX42" fmla="*/ 74653 w 540885"/>
              <a:gd name="connsiteY42" fmla="*/ 162125 h 504826"/>
              <a:gd name="connsiteX43" fmla="*/ 108176 w 540885"/>
              <a:gd name="connsiteY43" fmla="*/ 168182 h 504826"/>
              <a:gd name="connsiteX44" fmla="*/ 145644 w 540885"/>
              <a:gd name="connsiteY44" fmla="*/ 161703 h 504826"/>
              <a:gd name="connsiteX45" fmla="*/ 144235 w 540885"/>
              <a:gd name="connsiteY45" fmla="*/ 180296 h 504826"/>
              <a:gd name="connsiteX46" fmla="*/ 167054 w 540885"/>
              <a:gd name="connsiteY46" fmla="*/ 252413 h 504826"/>
              <a:gd name="connsiteX47" fmla="*/ 92401 w 540885"/>
              <a:gd name="connsiteY47" fmla="*/ 288472 h 504826"/>
              <a:gd name="connsiteX48" fmla="*/ 54652 w 540885"/>
              <a:gd name="connsiteY48" fmla="*/ 288472 h 504826"/>
              <a:gd name="connsiteX49" fmla="*/ 15776 w 540885"/>
              <a:gd name="connsiteY49" fmla="*/ 277063 h 504826"/>
              <a:gd name="connsiteX50" fmla="*/ 0 w 540885"/>
              <a:gd name="connsiteY50" fmla="*/ 243680 h 504826"/>
              <a:gd name="connsiteX51" fmla="*/ 34932 w 540885"/>
              <a:gd name="connsiteY51" fmla="*/ 144237 h 504826"/>
              <a:gd name="connsiteX52" fmla="*/ 270442 w 540885"/>
              <a:gd name="connsiteY52" fmla="*/ 72119 h 504826"/>
              <a:gd name="connsiteX53" fmla="*/ 346926 w 540885"/>
              <a:gd name="connsiteY53" fmla="*/ 103811 h 504826"/>
              <a:gd name="connsiteX54" fmla="*/ 378619 w 540885"/>
              <a:gd name="connsiteY54" fmla="*/ 180296 h 504826"/>
              <a:gd name="connsiteX55" fmla="*/ 346926 w 540885"/>
              <a:gd name="connsiteY55" fmla="*/ 256780 h 504826"/>
              <a:gd name="connsiteX56" fmla="*/ 270442 w 540885"/>
              <a:gd name="connsiteY56" fmla="*/ 288472 h 504826"/>
              <a:gd name="connsiteX57" fmla="*/ 193957 w 540885"/>
              <a:gd name="connsiteY57" fmla="*/ 256780 h 504826"/>
              <a:gd name="connsiteX58" fmla="*/ 162265 w 540885"/>
              <a:gd name="connsiteY58" fmla="*/ 180296 h 504826"/>
              <a:gd name="connsiteX59" fmla="*/ 193957 w 540885"/>
              <a:gd name="connsiteY59" fmla="*/ 103811 h 504826"/>
              <a:gd name="connsiteX60" fmla="*/ 270442 w 540885"/>
              <a:gd name="connsiteY60" fmla="*/ 72119 h 504826"/>
              <a:gd name="connsiteX61" fmla="*/ 432707 w 540885"/>
              <a:gd name="connsiteY61" fmla="*/ 0 h 504826"/>
              <a:gd name="connsiteX62" fmla="*/ 483697 w 540885"/>
              <a:gd name="connsiteY62" fmla="*/ 21128 h 504826"/>
              <a:gd name="connsiteX63" fmla="*/ 504825 w 540885"/>
              <a:gd name="connsiteY63" fmla="*/ 72118 h 504826"/>
              <a:gd name="connsiteX64" fmla="*/ 483697 w 540885"/>
              <a:gd name="connsiteY64" fmla="*/ 123108 h 504826"/>
              <a:gd name="connsiteX65" fmla="*/ 432707 w 540885"/>
              <a:gd name="connsiteY65" fmla="*/ 144236 h 504826"/>
              <a:gd name="connsiteX66" fmla="*/ 381717 w 540885"/>
              <a:gd name="connsiteY66" fmla="*/ 123108 h 504826"/>
              <a:gd name="connsiteX67" fmla="*/ 360589 w 540885"/>
              <a:gd name="connsiteY67" fmla="*/ 72118 h 504826"/>
              <a:gd name="connsiteX68" fmla="*/ 381717 w 540885"/>
              <a:gd name="connsiteY68" fmla="*/ 21128 h 504826"/>
              <a:gd name="connsiteX69" fmla="*/ 432707 w 540885"/>
              <a:gd name="connsiteY69" fmla="*/ 0 h 504826"/>
              <a:gd name="connsiteX70" fmla="*/ 108176 w 540885"/>
              <a:gd name="connsiteY70" fmla="*/ 0 h 504826"/>
              <a:gd name="connsiteX71" fmla="*/ 159167 w 540885"/>
              <a:gd name="connsiteY71" fmla="*/ 21128 h 504826"/>
              <a:gd name="connsiteX72" fmla="*/ 180295 w 540885"/>
              <a:gd name="connsiteY72" fmla="*/ 72118 h 504826"/>
              <a:gd name="connsiteX73" fmla="*/ 159167 w 540885"/>
              <a:gd name="connsiteY73" fmla="*/ 123108 h 504826"/>
              <a:gd name="connsiteX74" fmla="*/ 108176 w 540885"/>
              <a:gd name="connsiteY74" fmla="*/ 144236 h 504826"/>
              <a:gd name="connsiteX75" fmla="*/ 57187 w 540885"/>
              <a:gd name="connsiteY75" fmla="*/ 123108 h 504826"/>
              <a:gd name="connsiteX76" fmla="*/ 36059 w 540885"/>
              <a:gd name="connsiteY76" fmla="*/ 72118 h 504826"/>
              <a:gd name="connsiteX77" fmla="*/ 57187 w 540885"/>
              <a:gd name="connsiteY77" fmla="*/ 21128 h 504826"/>
              <a:gd name="connsiteX78" fmla="*/ 108176 w 540885"/>
              <a:gd name="connsiteY78" fmla="*/ 0 h 504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540885" h="504826">
                <a:moveTo>
                  <a:pt x="169590" y="270443"/>
                </a:moveTo>
                <a:cubicBezTo>
                  <a:pt x="171469" y="270443"/>
                  <a:pt x="175506" y="272462"/>
                  <a:pt x="181704" y="276500"/>
                </a:cubicBezTo>
                <a:cubicBezTo>
                  <a:pt x="187902" y="280538"/>
                  <a:pt x="194757" y="285045"/>
                  <a:pt x="202269" y="290022"/>
                </a:cubicBezTo>
                <a:cubicBezTo>
                  <a:pt x="209781" y="294999"/>
                  <a:pt x="219829" y="299506"/>
                  <a:pt x="232412" y="303544"/>
                </a:cubicBezTo>
                <a:cubicBezTo>
                  <a:pt x="244995" y="307582"/>
                  <a:pt x="257673" y="309601"/>
                  <a:pt x="270443" y="309601"/>
                </a:cubicBezTo>
                <a:cubicBezTo>
                  <a:pt x="283214" y="309601"/>
                  <a:pt x="295891" y="307582"/>
                  <a:pt x="308473" y="303544"/>
                </a:cubicBezTo>
                <a:cubicBezTo>
                  <a:pt x="321057" y="299506"/>
                  <a:pt x="331105" y="294999"/>
                  <a:pt x="338617" y="290022"/>
                </a:cubicBezTo>
                <a:cubicBezTo>
                  <a:pt x="346129" y="285045"/>
                  <a:pt x="352983" y="280538"/>
                  <a:pt x="359181" y="276500"/>
                </a:cubicBezTo>
                <a:cubicBezTo>
                  <a:pt x="365379" y="272462"/>
                  <a:pt x="369418" y="270443"/>
                  <a:pt x="371295" y="270443"/>
                </a:cubicBezTo>
                <a:cubicBezTo>
                  <a:pt x="382751" y="270443"/>
                  <a:pt x="393222" y="272321"/>
                  <a:pt x="402705" y="276077"/>
                </a:cubicBezTo>
                <a:cubicBezTo>
                  <a:pt x="412191" y="279833"/>
                  <a:pt x="420218" y="284857"/>
                  <a:pt x="426792" y="291149"/>
                </a:cubicBezTo>
                <a:cubicBezTo>
                  <a:pt x="433365" y="297440"/>
                  <a:pt x="439187" y="305046"/>
                  <a:pt x="444258" y="313967"/>
                </a:cubicBezTo>
                <a:cubicBezTo>
                  <a:pt x="449329" y="322888"/>
                  <a:pt x="453367" y="332044"/>
                  <a:pt x="456371" y="341434"/>
                </a:cubicBezTo>
                <a:cubicBezTo>
                  <a:pt x="459376" y="350824"/>
                  <a:pt x="461865" y="361013"/>
                  <a:pt x="463837" y="372000"/>
                </a:cubicBezTo>
                <a:cubicBezTo>
                  <a:pt x="465809" y="382986"/>
                  <a:pt x="467124" y="393222"/>
                  <a:pt x="467781" y="402706"/>
                </a:cubicBezTo>
                <a:cubicBezTo>
                  <a:pt x="468438" y="412190"/>
                  <a:pt x="468767" y="421909"/>
                  <a:pt x="468767" y="431863"/>
                </a:cubicBezTo>
                <a:cubicBezTo>
                  <a:pt x="468767" y="454400"/>
                  <a:pt x="461912" y="472195"/>
                  <a:pt x="448202" y="485247"/>
                </a:cubicBezTo>
                <a:cubicBezTo>
                  <a:pt x="434492" y="498300"/>
                  <a:pt x="416275" y="504826"/>
                  <a:pt x="393550" y="504826"/>
                </a:cubicBezTo>
                <a:lnTo>
                  <a:pt x="147335" y="504826"/>
                </a:lnTo>
                <a:cubicBezTo>
                  <a:pt x="124611" y="504826"/>
                  <a:pt x="106393" y="498300"/>
                  <a:pt x="92683" y="485247"/>
                </a:cubicBezTo>
                <a:cubicBezTo>
                  <a:pt x="78974" y="472195"/>
                  <a:pt x="72118" y="454400"/>
                  <a:pt x="72118" y="431863"/>
                </a:cubicBezTo>
                <a:cubicBezTo>
                  <a:pt x="72118" y="421909"/>
                  <a:pt x="72447" y="412190"/>
                  <a:pt x="73104" y="402706"/>
                </a:cubicBezTo>
                <a:cubicBezTo>
                  <a:pt x="73761" y="393222"/>
                  <a:pt x="75077" y="382986"/>
                  <a:pt x="77049" y="372000"/>
                </a:cubicBezTo>
                <a:cubicBezTo>
                  <a:pt x="79021" y="361013"/>
                  <a:pt x="81510" y="350824"/>
                  <a:pt x="84514" y="341434"/>
                </a:cubicBezTo>
                <a:cubicBezTo>
                  <a:pt x="87519" y="332044"/>
                  <a:pt x="91556" y="322888"/>
                  <a:pt x="96628" y="313967"/>
                </a:cubicBezTo>
                <a:cubicBezTo>
                  <a:pt x="101698" y="305046"/>
                  <a:pt x="107521" y="297440"/>
                  <a:pt x="114093" y="291149"/>
                </a:cubicBezTo>
                <a:cubicBezTo>
                  <a:pt x="120667" y="284857"/>
                  <a:pt x="128696" y="279833"/>
                  <a:pt x="138180" y="276077"/>
                </a:cubicBezTo>
                <a:cubicBezTo>
                  <a:pt x="147664" y="272321"/>
                  <a:pt x="158135" y="270443"/>
                  <a:pt x="169590" y="270443"/>
                </a:cubicBezTo>
                <a:close/>
                <a:moveTo>
                  <a:pt x="505953" y="144237"/>
                </a:moveTo>
                <a:cubicBezTo>
                  <a:pt x="529241" y="144237"/>
                  <a:pt x="540885" y="177385"/>
                  <a:pt x="540885" y="243680"/>
                </a:cubicBezTo>
                <a:cubicBezTo>
                  <a:pt x="540885" y="258329"/>
                  <a:pt x="535626" y="269457"/>
                  <a:pt x="525109" y="277063"/>
                </a:cubicBezTo>
                <a:cubicBezTo>
                  <a:pt x="514592" y="284669"/>
                  <a:pt x="501634" y="288472"/>
                  <a:pt x="486233" y="288472"/>
                </a:cubicBezTo>
                <a:lnTo>
                  <a:pt x="448484" y="288472"/>
                </a:lnTo>
                <a:cubicBezTo>
                  <a:pt x="429140" y="265372"/>
                  <a:pt x="404256" y="253353"/>
                  <a:pt x="373830" y="252413"/>
                </a:cubicBezTo>
                <a:cubicBezTo>
                  <a:pt x="389043" y="230440"/>
                  <a:pt x="396649" y="206401"/>
                  <a:pt x="396649" y="180296"/>
                </a:cubicBezTo>
                <a:cubicBezTo>
                  <a:pt x="396649" y="174849"/>
                  <a:pt x="396179" y="168652"/>
                  <a:pt x="395240" y="161703"/>
                </a:cubicBezTo>
                <a:cubicBezTo>
                  <a:pt x="407636" y="166022"/>
                  <a:pt x="420125" y="168182"/>
                  <a:pt x="432708" y="168182"/>
                </a:cubicBezTo>
                <a:cubicBezTo>
                  <a:pt x="443789" y="168182"/>
                  <a:pt x="454964" y="166163"/>
                  <a:pt x="466231" y="162125"/>
                </a:cubicBezTo>
                <a:cubicBezTo>
                  <a:pt x="477500" y="158087"/>
                  <a:pt x="486655" y="154097"/>
                  <a:pt x="493698" y="150153"/>
                </a:cubicBezTo>
                <a:cubicBezTo>
                  <a:pt x="500742" y="146209"/>
                  <a:pt x="504826" y="144237"/>
                  <a:pt x="505953" y="144237"/>
                </a:cubicBezTo>
                <a:close/>
                <a:moveTo>
                  <a:pt x="34932" y="144237"/>
                </a:moveTo>
                <a:cubicBezTo>
                  <a:pt x="36059" y="144237"/>
                  <a:pt x="40144" y="146209"/>
                  <a:pt x="47187" y="150153"/>
                </a:cubicBezTo>
                <a:cubicBezTo>
                  <a:pt x="54229" y="154097"/>
                  <a:pt x="63384" y="158087"/>
                  <a:pt x="74653" y="162125"/>
                </a:cubicBezTo>
                <a:cubicBezTo>
                  <a:pt x="85921" y="166163"/>
                  <a:pt x="97096" y="168182"/>
                  <a:pt x="108176" y="168182"/>
                </a:cubicBezTo>
                <a:cubicBezTo>
                  <a:pt x="120760" y="168182"/>
                  <a:pt x="133249" y="166022"/>
                  <a:pt x="145644" y="161703"/>
                </a:cubicBezTo>
                <a:cubicBezTo>
                  <a:pt x="144705" y="168652"/>
                  <a:pt x="144235" y="174849"/>
                  <a:pt x="144235" y="180296"/>
                </a:cubicBezTo>
                <a:cubicBezTo>
                  <a:pt x="144235" y="206401"/>
                  <a:pt x="151841" y="230440"/>
                  <a:pt x="167054" y="252413"/>
                </a:cubicBezTo>
                <a:cubicBezTo>
                  <a:pt x="136630" y="253353"/>
                  <a:pt x="111745" y="265372"/>
                  <a:pt x="92401" y="288472"/>
                </a:cubicBezTo>
                <a:lnTo>
                  <a:pt x="54652" y="288472"/>
                </a:lnTo>
                <a:cubicBezTo>
                  <a:pt x="39251" y="288472"/>
                  <a:pt x="26293" y="284669"/>
                  <a:pt x="15776" y="277063"/>
                </a:cubicBezTo>
                <a:cubicBezTo>
                  <a:pt x="5259" y="269457"/>
                  <a:pt x="0" y="258329"/>
                  <a:pt x="0" y="243680"/>
                </a:cubicBezTo>
                <a:cubicBezTo>
                  <a:pt x="0" y="177385"/>
                  <a:pt x="11644" y="144237"/>
                  <a:pt x="34932" y="144237"/>
                </a:cubicBezTo>
                <a:close/>
                <a:moveTo>
                  <a:pt x="270442" y="72119"/>
                </a:moveTo>
                <a:cubicBezTo>
                  <a:pt x="300303" y="72119"/>
                  <a:pt x="325799" y="82683"/>
                  <a:pt x="346926" y="103811"/>
                </a:cubicBezTo>
                <a:cubicBezTo>
                  <a:pt x="368054" y="124940"/>
                  <a:pt x="378619" y="150434"/>
                  <a:pt x="378619" y="180296"/>
                </a:cubicBezTo>
                <a:cubicBezTo>
                  <a:pt x="378619" y="210157"/>
                  <a:pt x="368054" y="235652"/>
                  <a:pt x="346926" y="256780"/>
                </a:cubicBezTo>
                <a:cubicBezTo>
                  <a:pt x="325799" y="277908"/>
                  <a:pt x="300303" y="288472"/>
                  <a:pt x="270442" y="288472"/>
                </a:cubicBezTo>
                <a:cubicBezTo>
                  <a:pt x="240580" y="288472"/>
                  <a:pt x="215085" y="277908"/>
                  <a:pt x="193957" y="256780"/>
                </a:cubicBezTo>
                <a:cubicBezTo>
                  <a:pt x="172829" y="235652"/>
                  <a:pt x="162265" y="210157"/>
                  <a:pt x="162265" y="180296"/>
                </a:cubicBezTo>
                <a:cubicBezTo>
                  <a:pt x="162265" y="150434"/>
                  <a:pt x="172829" y="124940"/>
                  <a:pt x="193957" y="103811"/>
                </a:cubicBezTo>
                <a:cubicBezTo>
                  <a:pt x="215085" y="82683"/>
                  <a:pt x="240580" y="72119"/>
                  <a:pt x="270442" y="72119"/>
                </a:cubicBezTo>
                <a:close/>
                <a:moveTo>
                  <a:pt x="432707" y="0"/>
                </a:moveTo>
                <a:cubicBezTo>
                  <a:pt x="452615" y="0"/>
                  <a:pt x="469611" y="7043"/>
                  <a:pt x="483697" y="21128"/>
                </a:cubicBezTo>
                <a:cubicBezTo>
                  <a:pt x="497783" y="35214"/>
                  <a:pt x="504825" y="52210"/>
                  <a:pt x="504825" y="72118"/>
                </a:cubicBezTo>
                <a:cubicBezTo>
                  <a:pt x="504825" y="92025"/>
                  <a:pt x="497783" y="109022"/>
                  <a:pt x="483697" y="123108"/>
                </a:cubicBezTo>
                <a:cubicBezTo>
                  <a:pt x="469611" y="137193"/>
                  <a:pt x="452615" y="144236"/>
                  <a:pt x="432707" y="144236"/>
                </a:cubicBezTo>
                <a:cubicBezTo>
                  <a:pt x="412800" y="144236"/>
                  <a:pt x="395803" y="137193"/>
                  <a:pt x="381717" y="123108"/>
                </a:cubicBezTo>
                <a:cubicBezTo>
                  <a:pt x="367632" y="109022"/>
                  <a:pt x="360589" y="92025"/>
                  <a:pt x="360589" y="72118"/>
                </a:cubicBezTo>
                <a:cubicBezTo>
                  <a:pt x="360589" y="52210"/>
                  <a:pt x="367632" y="35214"/>
                  <a:pt x="381717" y="21128"/>
                </a:cubicBezTo>
                <a:cubicBezTo>
                  <a:pt x="395803" y="7043"/>
                  <a:pt x="412800" y="0"/>
                  <a:pt x="432707" y="0"/>
                </a:cubicBezTo>
                <a:close/>
                <a:moveTo>
                  <a:pt x="108176" y="0"/>
                </a:moveTo>
                <a:cubicBezTo>
                  <a:pt x="128085" y="0"/>
                  <a:pt x="145080" y="7043"/>
                  <a:pt x="159167" y="21128"/>
                </a:cubicBezTo>
                <a:cubicBezTo>
                  <a:pt x="173252" y="35214"/>
                  <a:pt x="180295" y="52210"/>
                  <a:pt x="180295" y="72118"/>
                </a:cubicBezTo>
                <a:cubicBezTo>
                  <a:pt x="180295" y="92025"/>
                  <a:pt x="173252" y="109022"/>
                  <a:pt x="159167" y="123108"/>
                </a:cubicBezTo>
                <a:cubicBezTo>
                  <a:pt x="145080" y="137193"/>
                  <a:pt x="128085" y="144236"/>
                  <a:pt x="108176" y="144236"/>
                </a:cubicBezTo>
                <a:cubicBezTo>
                  <a:pt x="88270" y="144236"/>
                  <a:pt x="71272" y="137193"/>
                  <a:pt x="57187" y="123108"/>
                </a:cubicBezTo>
                <a:cubicBezTo>
                  <a:pt x="43102" y="109022"/>
                  <a:pt x="36059" y="92025"/>
                  <a:pt x="36059" y="72118"/>
                </a:cubicBezTo>
                <a:cubicBezTo>
                  <a:pt x="36059" y="52210"/>
                  <a:pt x="43102" y="35214"/>
                  <a:pt x="57187" y="21128"/>
                </a:cubicBezTo>
                <a:cubicBezTo>
                  <a:pt x="71272" y="7043"/>
                  <a:pt x="88270" y="0"/>
                  <a:pt x="108176" y="0"/>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a:p>
        </p:txBody>
      </p:sp>
      <p:sp>
        <p:nvSpPr>
          <p:cNvPr id="66" name="Freeform 457"/>
          <p:cNvSpPr/>
          <p:nvPr/>
        </p:nvSpPr>
        <p:spPr>
          <a:xfrm>
            <a:off x="8377013" y="2031132"/>
            <a:ext cx="335328" cy="503403"/>
          </a:xfrm>
          <a:custGeom>
            <a:avLst/>
            <a:gdLst>
              <a:gd name="connsiteX0" fmla="*/ 108177 w 216354"/>
              <a:gd name="connsiteY0" fmla="*/ 60848 h 324530"/>
              <a:gd name="connsiteX1" fmla="*/ 129199 w 216354"/>
              <a:gd name="connsiteY1" fmla="*/ 64229 h 324530"/>
              <a:gd name="connsiteX2" fmla="*/ 147581 w 216354"/>
              <a:gd name="connsiteY2" fmla="*/ 75638 h 324530"/>
              <a:gd name="connsiteX3" fmla="*/ 155504 w 216354"/>
              <a:gd name="connsiteY3" fmla="*/ 94654 h 324530"/>
              <a:gd name="connsiteX4" fmla="*/ 153497 w 216354"/>
              <a:gd name="connsiteY4" fmla="*/ 99408 h 324530"/>
              <a:gd name="connsiteX5" fmla="*/ 148744 w 216354"/>
              <a:gd name="connsiteY5" fmla="*/ 101415 h 324530"/>
              <a:gd name="connsiteX6" fmla="*/ 143989 w 216354"/>
              <a:gd name="connsiteY6" fmla="*/ 99408 h 324530"/>
              <a:gd name="connsiteX7" fmla="*/ 141982 w 216354"/>
              <a:gd name="connsiteY7" fmla="*/ 94654 h 324530"/>
              <a:gd name="connsiteX8" fmla="*/ 130573 w 216354"/>
              <a:gd name="connsiteY8" fmla="*/ 79653 h 324530"/>
              <a:gd name="connsiteX9" fmla="*/ 108177 w 216354"/>
              <a:gd name="connsiteY9" fmla="*/ 74371 h 324530"/>
              <a:gd name="connsiteX10" fmla="*/ 103422 w 216354"/>
              <a:gd name="connsiteY10" fmla="*/ 72364 h 324530"/>
              <a:gd name="connsiteX11" fmla="*/ 101415 w 216354"/>
              <a:gd name="connsiteY11" fmla="*/ 67610 h 324530"/>
              <a:gd name="connsiteX12" fmla="*/ 103422 w 216354"/>
              <a:gd name="connsiteY12" fmla="*/ 62856 h 324530"/>
              <a:gd name="connsiteX13" fmla="*/ 108177 w 216354"/>
              <a:gd name="connsiteY13" fmla="*/ 60848 h 324530"/>
              <a:gd name="connsiteX14" fmla="*/ 108177 w 216354"/>
              <a:gd name="connsiteY14" fmla="*/ 27044 h 324530"/>
              <a:gd name="connsiteX15" fmla="*/ 79337 w 216354"/>
              <a:gd name="connsiteY15" fmla="*/ 31797 h 324530"/>
              <a:gd name="connsiteX16" fmla="*/ 53349 w 216354"/>
              <a:gd name="connsiteY16" fmla="*/ 44897 h 324530"/>
              <a:gd name="connsiteX17" fmla="*/ 34333 w 216354"/>
              <a:gd name="connsiteY17" fmla="*/ 66343 h 324530"/>
              <a:gd name="connsiteX18" fmla="*/ 27044 w 216354"/>
              <a:gd name="connsiteY18" fmla="*/ 94655 h 324530"/>
              <a:gd name="connsiteX19" fmla="*/ 41411 w 216354"/>
              <a:gd name="connsiteY19" fmla="*/ 132686 h 324530"/>
              <a:gd name="connsiteX20" fmla="*/ 47856 w 216354"/>
              <a:gd name="connsiteY20" fmla="*/ 139658 h 324530"/>
              <a:gd name="connsiteX21" fmla="*/ 54300 w 216354"/>
              <a:gd name="connsiteY21" fmla="*/ 146630 h 324530"/>
              <a:gd name="connsiteX22" fmla="*/ 84091 w 216354"/>
              <a:gd name="connsiteY22" fmla="*/ 209593 h 324530"/>
              <a:gd name="connsiteX23" fmla="*/ 132263 w 216354"/>
              <a:gd name="connsiteY23" fmla="*/ 209593 h 324530"/>
              <a:gd name="connsiteX24" fmla="*/ 162054 w 216354"/>
              <a:gd name="connsiteY24" fmla="*/ 146630 h 324530"/>
              <a:gd name="connsiteX25" fmla="*/ 168498 w 216354"/>
              <a:gd name="connsiteY25" fmla="*/ 139658 h 324530"/>
              <a:gd name="connsiteX26" fmla="*/ 174943 w 216354"/>
              <a:gd name="connsiteY26" fmla="*/ 132686 h 324530"/>
              <a:gd name="connsiteX27" fmla="*/ 189310 w 216354"/>
              <a:gd name="connsiteY27" fmla="*/ 94655 h 324530"/>
              <a:gd name="connsiteX28" fmla="*/ 182021 w 216354"/>
              <a:gd name="connsiteY28" fmla="*/ 66343 h 324530"/>
              <a:gd name="connsiteX29" fmla="*/ 163005 w 216354"/>
              <a:gd name="connsiteY29" fmla="*/ 44897 h 324530"/>
              <a:gd name="connsiteX30" fmla="*/ 137017 w 216354"/>
              <a:gd name="connsiteY30" fmla="*/ 31797 h 324530"/>
              <a:gd name="connsiteX31" fmla="*/ 108177 w 216354"/>
              <a:gd name="connsiteY31" fmla="*/ 27044 h 324530"/>
              <a:gd name="connsiteX32" fmla="*/ 108177 w 216354"/>
              <a:gd name="connsiteY32" fmla="*/ 0 h 324530"/>
              <a:gd name="connsiteX33" fmla="*/ 147581 w 216354"/>
              <a:gd name="connsiteY33" fmla="*/ 6866 h 324530"/>
              <a:gd name="connsiteX34" fmla="*/ 182231 w 216354"/>
              <a:gd name="connsiteY34" fmla="*/ 25671 h 324530"/>
              <a:gd name="connsiteX35" fmla="*/ 206952 w 216354"/>
              <a:gd name="connsiteY35" fmla="*/ 55672 h 324530"/>
              <a:gd name="connsiteX36" fmla="*/ 216354 w 216354"/>
              <a:gd name="connsiteY36" fmla="*/ 94655 h 324530"/>
              <a:gd name="connsiteX37" fmla="*/ 194592 w 216354"/>
              <a:gd name="connsiteY37" fmla="*/ 151279 h 324530"/>
              <a:gd name="connsiteX38" fmla="*/ 178851 w 216354"/>
              <a:gd name="connsiteY38" fmla="*/ 169660 h 324530"/>
              <a:gd name="connsiteX39" fmla="*/ 166280 w 216354"/>
              <a:gd name="connsiteY39" fmla="*/ 189838 h 324530"/>
              <a:gd name="connsiteX40" fmla="*/ 159096 w 216354"/>
              <a:gd name="connsiteY40" fmla="*/ 212551 h 324530"/>
              <a:gd name="connsiteX41" fmla="*/ 169027 w 216354"/>
              <a:gd name="connsiteY41" fmla="*/ 229876 h 324530"/>
              <a:gd name="connsiteX42" fmla="*/ 163745 w 216354"/>
              <a:gd name="connsiteY42" fmla="*/ 243398 h 324530"/>
              <a:gd name="connsiteX43" fmla="*/ 169027 w 216354"/>
              <a:gd name="connsiteY43" fmla="*/ 256920 h 324530"/>
              <a:gd name="connsiteX44" fmla="*/ 159519 w 216354"/>
              <a:gd name="connsiteY44" fmla="*/ 274034 h 324530"/>
              <a:gd name="connsiteX45" fmla="*/ 162266 w 216354"/>
              <a:gd name="connsiteY45" fmla="*/ 283964 h 324530"/>
              <a:gd name="connsiteX46" fmla="*/ 155610 w 216354"/>
              <a:gd name="connsiteY46" fmla="*/ 298965 h 324530"/>
              <a:gd name="connsiteX47" fmla="*/ 139235 w 216354"/>
              <a:gd name="connsiteY47" fmla="*/ 304247 h 324530"/>
              <a:gd name="connsiteX48" fmla="*/ 126559 w 216354"/>
              <a:gd name="connsiteY48" fmla="*/ 319037 h 324530"/>
              <a:gd name="connsiteX49" fmla="*/ 108177 w 216354"/>
              <a:gd name="connsiteY49" fmla="*/ 324530 h 324530"/>
              <a:gd name="connsiteX50" fmla="*/ 89795 w 216354"/>
              <a:gd name="connsiteY50" fmla="*/ 319037 h 324530"/>
              <a:gd name="connsiteX51" fmla="*/ 77119 w 216354"/>
              <a:gd name="connsiteY51" fmla="*/ 304247 h 324530"/>
              <a:gd name="connsiteX52" fmla="*/ 60744 w 216354"/>
              <a:gd name="connsiteY52" fmla="*/ 298965 h 324530"/>
              <a:gd name="connsiteX53" fmla="*/ 54088 w 216354"/>
              <a:gd name="connsiteY53" fmla="*/ 283964 h 324530"/>
              <a:gd name="connsiteX54" fmla="*/ 56835 w 216354"/>
              <a:gd name="connsiteY54" fmla="*/ 274034 h 324530"/>
              <a:gd name="connsiteX55" fmla="*/ 47327 w 216354"/>
              <a:gd name="connsiteY55" fmla="*/ 256920 h 324530"/>
              <a:gd name="connsiteX56" fmla="*/ 52609 w 216354"/>
              <a:gd name="connsiteY56" fmla="*/ 243398 h 324530"/>
              <a:gd name="connsiteX57" fmla="*/ 47327 w 216354"/>
              <a:gd name="connsiteY57" fmla="*/ 229876 h 324530"/>
              <a:gd name="connsiteX58" fmla="*/ 57258 w 216354"/>
              <a:gd name="connsiteY58" fmla="*/ 212551 h 324530"/>
              <a:gd name="connsiteX59" fmla="*/ 50074 w 216354"/>
              <a:gd name="connsiteY59" fmla="*/ 189838 h 324530"/>
              <a:gd name="connsiteX60" fmla="*/ 37503 w 216354"/>
              <a:gd name="connsiteY60" fmla="*/ 169660 h 324530"/>
              <a:gd name="connsiteX61" fmla="*/ 21762 w 216354"/>
              <a:gd name="connsiteY61" fmla="*/ 151279 h 324530"/>
              <a:gd name="connsiteX62" fmla="*/ 0 w 216354"/>
              <a:gd name="connsiteY62" fmla="*/ 94655 h 324530"/>
              <a:gd name="connsiteX63" fmla="*/ 9402 w 216354"/>
              <a:gd name="connsiteY63" fmla="*/ 55672 h 324530"/>
              <a:gd name="connsiteX64" fmla="*/ 34123 w 216354"/>
              <a:gd name="connsiteY64" fmla="*/ 25671 h 324530"/>
              <a:gd name="connsiteX65" fmla="*/ 68773 w 216354"/>
              <a:gd name="connsiteY65" fmla="*/ 6866 h 324530"/>
              <a:gd name="connsiteX66" fmla="*/ 108177 w 216354"/>
              <a:gd name="connsiteY66" fmla="*/ 0 h 324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16354" h="324530">
                <a:moveTo>
                  <a:pt x="108177" y="60848"/>
                </a:moveTo>
                <a:cubicBezTo>
                  <a:pt x="115219" y="60848"/>
                  <a:pt x="122227" y="61976"/>
                  <a:pt x="129199" y="64229"/>
                </a:cubicBezTo>
                <a:cubicBezTo>
                  <a:pt x="136172" y="66483"/>
                  <a:pt x="142299" y="70286"/>
                  <a:pt x="147581" y="75638"/>
                </a:cubicBezTo>
                <a:cubicBezTo>
                  <a:pt x="152863" y="80991"/>
                  <a:pt x="155504" y="87329"/>
                  <a:pt x="155504" y="94654"/>
                </a:cubicBezTo>
                <a:cubicBezTo>
                  <a:pt x="155504" y="96485"/>
                  <a:pt x="154835" y="98069"/>
                  <a:pt x="153497" y="99408"/>
                </a:cubicBezTo>
                <a:cubicBezTo>
                  <a:pt x="152158" y="100746"/>
                  <a:pt x="150574" y="101415"/>
                  <a:pt x="148744" y="101415"/>
                </a:cubicBezTo>
                <a:cubicBezTo>
                  <a:pt x="146911" y="101415"/>
                  <a:pt x="145327" y="100746"/>
                  <a:pt x="143989" y="99408"/>
                </a:cubicBezTo>
                <a:cubicBezTo>
                  <a:pt x="142651" y="98069"/>
                  <a:pt x="141982" y="96485"/>
                  <a:pt x="141982" y="94654"/>
                </a:cubicBezTo>
                <a:cubicBezTo>
                  <a:pt x="141982" y="88175"/>
                  <a:pt x="138179" y="83174"/>
                  <a:pt x="130573" y="79653"/>
                </a:cubicBezTo>
                <a:cubicBezTo>
                  <a:pt x="122967" y="76132"/>
                  <a:pt x="115501" y="74371"/>
                  <a:pt x="108177" y="74371"/>
                </a:cubicBezTo>
                <a:cubicBezTo>
                  <a:pt x="106345" y="74371"/>
                  <a:pt x="104760" y="73702"/>
                  <a:pt x="103422" y="72364"/>
                </a:cubicBezTo>
                <a:cubicBezTo>
                  <a:pt x="102084" y="71026"/>
                  <a:pt x="101415" y="69441"/>
                  <a:pt x="101415" y="67610"/>
                </a:cubicBezTo>
                <a:cubicBezTo>
                  <a:pt x="101415" y="65779"/>
                  <a:pt x="102084" y="64194"/>
                  <a:pt x="103422" y="62856"/>
                </a:cubicBezTo>
                <a:cubicBezTo>
                  <a:pt x="104760" y="61517"/>
                  <a:pt x="106345" y="60848"/>
                  <a:pt x="108177" y="60848"/>
                </a:cubicBezTo>
                <a:close/>
                <a:moveTo>
                  <a:pt x="108177" y="27044"/>
                </a:moveTo>
                <a:cubicBezTo>
                  <a:pt x="98458" y="27044"/>
                  <a:pt x="88845" y="28629"/>
                  <a:pt x="79337" y="31797"/>
                </a:cubicBezTo>
                <a:cubicBezTo>
                  <a:pt x="69829" y="34967"/>
                  <a:pt x="61167" y="39333"/>
                  <a:pt x="53349" y="44897"/>
                </a:cubicBezTo>
                <a:cubicBezTo>
                  <a:pt x="45532" y="50461"/>
                  <a:pt x="39193" y="57609"/>
                  <a:pt x="34333" y="66343"/>
                </a:cubicBezTo>
                <a:cubicBezTo>
                  <a:pt x="29474" y="75076"/>
                  <a:pt x="27044" y="84513"/>
                  <a:pt x="27044" y="94655"/>
                </a:cubicBezTo>
                <a:cubicBezTo>
                  <a:pt x="27044" y="108881"/>
                  <a:pt x="31834" y="121558"/>
                  <a:pt x="41411" y="132686"/>
                </a:cubicBezTo>
                <a:cubicBezTo>
                  <a:pt x="42820" y="134235"/>
                  <a:pt x="44968" y="136559"/>
                  <a:pt x="47856" y="139658"/>
                </a:cubicBezTo>
                <a:cubicBezTo>
                  <a:pt x="50743" y="142757"/>
                  <a:pt x="52891" y="145081"/>
                  <a:pt x="54300" y="146630"/>
                </a:cubicBezTo>
                <a:cubicBezTo>
                  <a:pt x="72329" y="168181"/>
                  <a:pt x="82259" y="189169"/>
                  <a:pt x="84091" y="209593"/>
                </a:cubicBezTo>
                <a:lnTo>
                  <a:pt x="132263" y="209593"/>
                </a:lnTo>
                <a:cubicBezTo>
                  <a:pt x="134094" y="189169"/>
                  <a:pt x="144024" y="168181"/>
                  <a:pt x="162054" y="146630"/>
                </a:cubicBezTo>
                <a:cubicBezTo>
                  <a:pt x="163463" y="145081"/>
                  <a:pt x="165611" y="142757"/>
                  <a:pt x="168498" y="139658"/>
                </a:cubicBezTo>
                <a:cubicBezTo>
                  <a:pt x="171386" y="136559"/>
                  <a:pt x="173534" y="134235"/>
                  <a:pt x="174943" y="132686"/>
                </a:cubicBezTo>
                <a:cubicBezTo>
                  <a:pt x="184520" y="121558"/>
                  <a:pt x="189310" y="108881"/>
                  <a:pt x="189310" y="94655"/>
                </a:cubicBezTo>
                <a:cubicBezTo>
                  <a:pt x="189310" y="84513"/>
                  <a:pt x="186880" y="75076"/>
                  <a:pt x="182021" y="66343"/>
                </a:cubicBezTo>
                <a:cubicBezTo>
                  <a:pt x="177161" y="57609"/>
                  <a:pt x="170822" y="50461"/>
                  <a:pt x="163005" y="44897"/>
                </a:cubicBezTo>
                <a:cubicBezTo>
                  <a:pt x="155187" y="39333"/>
                  <a:pt x="146525" y="34967"/>
                  <a:pt x="137017" y="31797"/>
                </a:cubicBezTo>
                <a:cubicBezTo>
                  <a:pt x="127509" y="28629"/>
                  <a:pt x="117896" y="27044"/>
                  <a:pt x="108177" y="27044"/>
                </a:cubicBezTo>
                <a:close/>
                <a:moveTo>
                  <a:pt x="108177" y="0"/>
                </a:moveTo>
                <a:cubicBezTo>
                  <a:pt x="121558" y="0"/>
                  <a:pt x="134693" y="2289"/>
                  <a:pt x="147581" y="6866"/>
                </a:cubicBezTo>
                <a:cubicBezTo>
                  <a:pt x="160469" y="11444"/>
                  <a:pt x="172019" y="17712"/>
                  <a:pt x="182231" y="25671"/>
                </a:cubicBezTo>
                <a:cubicBezTo>
                  <a:pt x="192443" y="33629"/>
                  <a:pt x="200684" y="43629"/>
                  <a:pt x="206952" y="55672"/>
                </a:cubicBezTo>
                <a:cubicBezTo>
                  <a:pt x="213220" y="67716"/>
                  <a:pt x="216354" y="80710"/>
                  <a:pt x="216354" y="94655"/>
                </a:cubicBezTo>
                <a:cubicBezTo>
                  <a:pt x="216354" y="116487"/>
                  <a:pt x="209099" y="135362"/>
                  <a:pt x="194592" y="151279"/>
                </a:cubicBezTo>
                <a:cubicBezTo>
                  <a:pt x="188253" y="158180"/>
                  <a:pt x="183006" y="164308"/>
                  <a:pt x="178851" y="169660"/>
                </a:cubicBezTo>
                <a:cubicBezTo>
                  <a:pt x="174696" y="175013"/>
                  <a:pt x="170506" y="181739"/>
                  <a:pt x="166280" y="189838"/>
                </a:cubicBezTo>
                <a:cubicBezTo>
                  <a:pt x="162054" y="197937"/>
                  <a:pt x="159659" y="205508"/>
                  <a:pt x="159096" y="212551"/>
                </a:cubicBezTo>
                <a:cubicBezTo>
                  <a:pt x="165716" y="216494"/>
                  <a:pt x="169027" y="222269"/>
                  <a:pt x="169027" y="229876"/>
                </a:cubicBezTo>
                <a:cubicBezTo>
                  <a:pt x="169027" y="235088"/>
                  <a:pt x="167266" y="239594"/>
                  <a:pt x="163745" y="243398"/>
                </a:cubicBezTo>
                <a:cubicBezTo>
                  <a:pt x="167266" y="247201"/>
                  <a:pt x="169027" y="251708"/>
                  <a:pt x="169027" y="256920"/>
                </a:cubicBezTo>
                <a:cubicBezTo>
                  <a:pt x="169027" y="264245"/>
                  <a:pt x="165857" y="269949"/>
                  <a:pt x="159519" y="274034"/>
                </a:cubicBezTo>
                <a:cubicBezTo>
                  <a:pt x="161350" y="277274"/>
                  <a:pt x="162266" y="280583"/>
                  <a:pt x="162266" y="283964"/>
                </a:cubicBezTo>
                <a:cubicBezTo>
                  <a:pt x="162266" y="290444"/>
                  <a:pt x="160047" y="295444"/>
                  <a:pt x="155610" y="298965"/>
                </a:cubicBezTo>
                <a:cubicBezTo>
                  <a:pt x="151173" y="302486"/>
                  <a:pt x="145715" y="304247"/>
                  <a:pt x="139235" y="304247"/>
                </a:cubicBezTo>
                <a:cubicBezTo>
                  <a:pt x="136418" y="310444"/>
                  <a:pt x="132193" y="315374"/>
                  <a:pt x="126559" y="319037"/>
                </a:cubicBezTo>
                <a:cubicBezTo>
                  <a:pt x="120924" y="322699"/>
                  <a:pt x="114797" y="324530"/>
                  <a:pt x="108177" y="324530"/>
                </a:cubicBezTo>
                <a:cubicBezTo>
                  <a:pt x="101557" y="324530"/>
                  <a:pt x="95429" y="322699"/>
                  <a:pt x="89795" y="319037"/>
                </a:cubicBezTo>
                <a:cubicBezTo>
                  <a:pt x="84161" y="315374"/>
                  <a:pt x="79935" y="310444"/>
                  <a:pt x="77119" y="304247"/>
                </a:cubicBezTo>
                <a:cubicBezTo>
                  <a:pt x="70639" y="304247"/>
                  <a:pt x="65181" y="302486"/>
                  <a:pt x="60744" y="298965"/>
                </a:cubicBezTo>
                <a:cubicBezTo>
                  <a:pt x="56307" y="295444"/>
                  <a:pt x="54088" y="290444"/>
                  <a:pt x="54088" y="283964"/>
                </a:cubicBezTo>
                <a:cubicBezTo>
                  <a:pt x="54088" y="280583"/>
                  <a:pt x="55004" y="277274"/>
                  <a:pt x="56835" y="274034"/>
                </a:cubicBezTo>
                <a:cubicBezTo>
                  <a:pt x="50497" y="269949"/>
                  <a:pt x="47327" y="264245"/>
                  <a:pt x="47327" y="256920"/>
                </a:cubicBezTo>
                <a:cubicBezTo>
                  <a:pt x="47327" y="251708"/>
                  <a:pt x="49088" y="247201"/>
                  <a:pt x="52609" y="243398"/>
                </a:cubicBezTo>
                <a:cubicBezTo>
                  <a:pt x="49088" y="239594"/>
                  <a:pt x="47327" y="235088"/>
                  <a:pt x="47327" y="229876"/>
                </a:cubicBezTo>
                <a:cubicBezTo>
                  <a:pt x="47327" y="222269"/>
                  <a:pt x="50638" y="216494"/>
                  <a:pt x="57258" y="212551"/>
                </a:cubicBezTo>
                <a:cubicBezTo>
                  <a:pt x="56694" y="205508"/>
                  <a:pt x="54300" y="197937"/>
                  <a:pt x="50074" y="189838"/>
                </a:cubicBezTo>
                <a:cubicBezTo>
                  <a:pt x="45848" y="181739"/>
                  <a:pt x="41658" y="175013"/>
                  <a:pt x="37503" y="169660"/>
                </a:cubicBezTo>
                <a:cubicBezTo>
                  <a:pt x="33347" y="164308"/>
                  <a:pt x="28100" y="158180"/>
                  <a:pt x="21762" y="151279"/>
                </a:cubicBezTo>
                <a:cubicBezTo>
                  <a:pt x="7254" y="135362"/>
                  <a:pt x="0" y="116487"/>
                  <a:pt x="0" y="94655"/>
                </a:cubicBezTo>
                <a:cubicBezTo>
                  <a:pt x="0" y="80710"/>
                  <a:pt x="3134" y="67716"/>
                  <a:pt x="9402" y="55672"/>
                </a:cubicBezTo>
                <a:cubicBezTo>
                  <a:pt x="15670" y="43629"/>
                  <a:pt x="23910" y="33629"/>
                  <a:pt x="34123" y="25671"/>
                </a:cubicBezTo>
                <a:cubicBezTo>
                  <a:pt x="44334" y="17712"/>
                  <a:pt x="55885" y="11444"/>
                  <a:pt x="68773" y="6866"/>
                </a:cubicBezTo>
                <a:cubicBezTo>
                  <a:pt x="81661" y="2289"/>
                  <a:pt x="94795" y="0"/>
                  <a:pt x="108177"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013"/>
          </a:p>
        </p:txBody>
      </p:sp>
      <p:sp>
        <p:nvSpPr>
          <p:cNvPr id="67" name="Freeform 356"/>
          <p:cNvSpPr/>
          <p:nvPr/>
        </p:nvSpPr>
        <p:spPr>
          <a:xfrm>
            <a:off x="3379890" y="2021577"/>
            <a:ext cx="483612" cy="483185"/>
          </a:xfrm>
          <a:custGeom>
            <a:avLst/>
            <a:gdLst/>
            <a:ahLst/>
            <a:cxnLst/>
            <a:rect l="l" t="t" r="r" b="b"/>
            <a:pathLst>
              <a:path w="460023" h="459751">
                <a:moveTo>
                  <a:pt x="450445" y="0"/>
                </a:moveTo>
                <a:cubicBezTo>
                  <a:pt x="453074" y="0"/>
                  <a:pt x="455328" y="892"/>
                  <a:pt x="457206" y="2676"/>
                </a:cubicBezTo>
                <a:cubicBezTo>
                  <a:pt x="459084" y="4460"/>
                  <a:pt x="460023" y="6573"/>
                  <a:pt x="460023" y="9015"/>
                </a:cubicBezTo>
                <a:cubicBezTo>
                  <a:pt x="460023" y="55779"/>
                  <a:pt x="452933" y="96204"/>
                  <a:pt x="438754" y="130291"/>
                </a:cubicBezTo>
                <a:cubicBezTo>
                  <a:pt x="424575" y="164378"/>
                  <a:pt x="400770" y="198230"/>
                  <a:pt x="367340" y="231848"/>
                </a:cubicBezTo>
                <a:cubicBezTo>
                  <a:pt x="352128" y="246872"/>
                  <a:pt x="333817" y="263399"/>
                  <a:pt x="312407" y="281429"/>
                </a:cubicBezTo>
                <a:lnTo>
                  <a:pt x="306773" y="388197"/>
                </a:lnTo>
                <a:cubicBezTo>
                  <a:pt x="306397" y="391202"/>
                  <a:pt x="304894" y="393643"/>
                  <a:pt x="302265" y="395521"/>
                </a:cubicBezTo>
                <a:lnTo>
                  <a:pt x="194089" y="458625"/>
                </a:lnTo>
                <a:cubicBezTo>
                  <a:pt x="192774" y="459376"/>
                  <a:pt x="191272" y="459751"/>
                  <a:pt x="189582" y="459751"/>
                </a:cubicBezTo>
                <a:cubicBezTo>
                  <a:pt x="187328" y="459751"/>
                  <a:pt x="185167" y="458906"/>
                  <a:pt x="183102" y="457216"/>
                </a:cubicBezTo>
                <a:lnTo>
                  <a:pt x="165073" y="439186"/>
                </a:lnTo>
                <a:cubicBezTo>
                  <a:pt x="162631" y="436557"/>
                  <a:pt x="161880" y="433552"/>
                  <a:pt x="162819" y="430172"/>
                </a:cubicBezTo>
                <a:lnTo>
                  <a:pt x="186764" y="352420"/>
                </a:lnTo>
                <a:lnTo>
                  <a:pt x="107603" y="273259"/>
                </a:lnTo>
                <a:lnTo>
                  <a:pt x="29852" y="297204"/>
                </a:lnTo>
                <a:cubicBezTo>
                  <a:pt x="29288" y="297392"/>
                  <a:pt x="28443" y="297486"/>
                  <a:pt x="27316" y="297486"/>
                </a:cubicBezTo>
                <a:cubicBezTo>
                  <a:pt x="24686" y="297486"/>
                  <a:pt x="22527" y="296641"/>
                  <a:pt x="20837" y="294951"/>
                </a:cubicBezTo>
                <a:lnTo>
                  <a:pt x="2807" y="276921"/>
                </a:lnTo>
                <a:cubicBezTo>
                  <a:pt x="-385" y="273353"/>
                  <a:pt x="-855" y="269691"/>
                  <a:pt x="1399" y="265935"/>
                </a:cubicBezTo>
                <a:lnTo>
                  <a:pt x="64502" y="157758"/>
                </a:lnTo>
                <a:cubicBezTo>
                  <a:pt x="66380" y="155129"/>
                  <a:pt x="68821" y="153626"/>
                  <a:pt x="71827" y="153250"/>
                </a:cubicBezTo>
                <a:lnTo>
                  <a:pt x="178594" y="147616"/>
                </a:lnTo>
                <a:cubicBezTo>
                  <a:pt x="196624" y="126206"/>
                  <a:pt x="213151" y="107895"/>
                  <a:pt x="228176" y="92683"/>
                </a:cubicBezTo>
                <a:cubicBezTo>
                  <a:pt x="263483" y="57563"/>
                  <a:pt x="297101" y="33336"/>
                  <a:pt x="329028" y="20001"/>
                </a:cubicBezTo>
                <a:cubicBezTo>
                  <a:pt x="360955" y="6667"/>
                  <a:pt x="401427" y="0"/>
                  <a:pt x="450445" y="0"/>
                </a:cubicBezTo>
                <a:close/>
                <a:moveTo>
                  <a:pt x="369876" y="63103"/>
                </a:moveTo>
                <a:cubicBezTo>
                  <a:pt x="362363" y="63103"/>
                  <a:pt x="355978" y="65732"/>
                  <a:pt x="350719" y="70991"/>
                </a:cubicBezTo>
                <a:cubicBezTo>
                  <a:pt x="345461" y="76250"/>
                  <a:pt x="342831" y="82635"/>
                  <a:pt x="342831" y="90147"/>
                </a:cubicBezTo>
                <a:cubicBezTo>
                  <a:pt x="342831" y="97660"/>
                  <a:pt x="345461" y="104045"/>
                  <a:pt x="350719" y="109304"/>
                </a:cubicBezTo>
                <a:cubicBezTo>
                  <a:pt x="355978" y="114562"/>
                  <a:pt x="362363" y="117191"/>
                  <a:pt x="369876" y="117191"/>
                </a:cubicBezTo>
                <a:cubicBezTo>
                  <a:pt x="377388" y="117191"/>
                  <a:pt x="383773" y="114562"/>
                  <a:pt x="389032" y="109304"/>
                </a:cubicBezTo>
                <a:cubicBezTo>
                  <a:pt x="394291" y="104045"/>
                  <a:pt x="396920" y="97660"/>
                  <a:pt x="396920" y="90147"/>
                </a:cubicBezTo>
                <a:cubicBezTo>
                  <a:pt x="396920" y="82635"/>
                  <a:pt x="394291" y="76250"/>
                  <a:pt x="389032" y="70991"/>
                </a:cubicBezTo>
                <a:cubicBezTo>
                  <a:pt x="383773" y="65732"/>
                  <a:pt x="377388" y="63103"/>
                  <a:pt x="369876" y="63103"/>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grpSp>
        <p:nvGrpSpPr>
          <p:cNvPr id="68" name="Group 67"/>
          <p:cNvGrpSpPr/>
          <p:nvPr/>
        </p:nvGrpSpPr>
        <p:grpSpPr>
          <a:xfrm>
            <a:off x="2742200" y="3187445"/>
            <a:ext cx="1827210" cy="539168"/>
            <a:chOff x="623887" y="4478455"/>
            <a:chExt cx="2345623" cy="718890"/>
          </a:xfrm>
        </p:grpSpPr>
        <p:sp>
          <p:nvSpPr>
            <p:cNvPr id="69" name="Rectangle 68"/>
            <p:cNvSpPr/>
            <p:nvPr/>
          </p:nvSpPr>
          <p:spPr>
            <a:xfrm>
              <a:off x="623887" y="4478455"/>
              <a:ext cx="2345623" cy="400109"/>
            </a:xfrm>
            <a:prstGeom prst="rect">
              <a:avLst/>
            </a:prstGeom>
            <a:noFill/>
          </p:spPr>
          <p:txBody>
            <a:bodyPr wrap="square">
              <a:spAutoFit/>
            </a:bodyPr>
            <a:lstStyle/>
            <a:p>
              <a:pPr algn="ctr"/>
              <a:endParaRPr lang="en-US" sz="1350" b="1" dirty="0">
                <a:solidFill>
                  <a:schemeClr val="tx1">
                    <a:lumMod val="50000"/>
                  </a:schemeClr>
                </a:solidFill>
              </a:endParaRPr>
            </a:p>
          </p:txBody>
        </p:sp>
        <p:sp>
          <p:nvSpPr>
            <p:cNvPr id="70" name="Rectangle 69"/>
            <p:cNvSpPr/>
            <p:nvPr/>
          </p:nvSpPr>
          <p:spPr>
            <a:xfrm>
              <a:off x="623887" y="4858790"/>
              <a:ext cx="2345623" cy="338555"/>
            </a:xfrm>
            <a:prstGeom prst="rect">
              <a:avLst/>
            </a:prstGeom>
          </p:spPr>
          <p:txBody>
            <a:bodyPr wrap="square">
              <a:spAutoFit/>
            </a:bodyPr>
            <a:lstStyle/>
            <a:p>
              <a:pPr algn="ctr"/>
              <a:r>
                <a:rPr lang="en-US" sz="1050" dirty="0">
                  <a:solidFill>
                    <a:schemeClr val="tx1">
                      <a:lumMod val="75000"/>
                    </a:schemeClr>
                  </a:solidFill>
                </a:rPr>
                <a:t>.</a:t>
              </a:r>
            </a:p>
          </p:txBody>
        </p:sp>
      </p:grpSp>
      <p:pic>
        <p:nvPicPr>
          <p:cNvPr id="3074" name="Picture 2" descr="https://www.conversordeletras.com/generate/Channel/46/790000/none/Planteamiento%2Bdel%2Bproblema%2B/e317e0d699e06217bddeca07ee14b83f.png"/>
          <p:cNvPicPr>
            <a:picLocks noChangeAspect="1" noChangeArrowheads="1"/>
          </p:cNvPicPr>
          <p:nvPr/>
        </p:nvPicPr>
        <p:blipFill rotWithShape="1">
          <a:blip r:embed="rId3">
            <a:extLst>
              <a:ext uri="{28A0092B-C50C-407E-A947-70E740481C1C}">
                <a14:useLocalDpi xmlns:a14="http://schemas.microsoft.com/office/drawing/2010/main" val="0"/>
              </a:ext>
            </a:extLst>
          </a:blip>
          <a:srcRect b="34027"/>
          <a:stretch/>
        </p:blipFill>
        <p:spPr bwMode="auto">
          <a:xfrm>
            <a:off x="-162878" y="46553"/>
            <a:ext cx="8052760" cy="598968"/>
          </a:xfrm>
          <a:prstGeom prst="rect">
            <a:avLst/>
          </a:prstGeom>
          <a:noFill/>
          <a:extLst>
            <a:ext uri="{909E8E84-426E-40DD-AFC4-6F175D3DCCD1}">
              <a14:hiddenFill xmlns:a14="http://schemas.microsoft.com/office/drawing/2010/main">
                <a:solidFill>
                  <a:srgbClr val="FFFFFF"/>
                </a:solidFill>
              </a14:hiddenFill>
            </a:ext>
          </a:extLst>
        </p:spPr>
      </p:pic>
      <p:sp>
        <p:nvSpPr>
          <p:cNvPr id="7" name="Rectángulo 6"/>
          <p:cNvSpPr/>
          <p:nvPr/>
        </p:nvSpPr>
        <p:spPr>
          <a:xfrm flipH="1">
            <a:off x="9491" y="1804114"/>
            <a:ext cx="2663388" cy="923330"/>
          </a:xfrm>
          <a:prstGeom prst="rect">
            <a:avLst/>
          </a:prstGeom>
        </p:spPr>
        <p:txBody>
          <a:bodyPr wrap="square">
            <a:spAutoFit/>
          </a:bodyPr>
          <a:lstStyle/>
          <a:p>
            <a:pPr algn="ctr"/>
            <a:r>
              <a:rPr lang="es-ES" b="1" dirty="0">
                <a:latin typeface="Times New Roman" panose="02020603050405020304" pitchFamily="18" charset="0"/>
                <a:ea typeface="Calibri" panose="020F0502020204030204" pitchFamily="34" charset="0"/>
              </a:rPr>
              <a:t>La matriz productiva del Ecuador desde el año 2010</a:t>
            </a:r>
            <a:endParaRPr lang="es-EC" b="1" dirty="0"/>
          </a:p>
        </p:txBody>
      </p:sp>
      <p:sp>
        <p:nvSpPr>
          <p:cNvPr id="13" name="CuadroTexto 12"/>
          <p:cNvSpPr txBox="1"/>
          <p:nvPr/>
        </p:nvSpPr>
        <p:spPr>
          <a:xfrm>
            <a:off x="3863502" y="692696"/>
            <a:ext cx="3305149" cy="584775"/>
          </a:xfrm>
          <a:prstGeom prst="rect">
            <a:avLst/>
          </a:prstGeom>
          <a:noFill/>
        </p:spPr>
        <p:txBody>
          <a:bodyPr wrap="square" rtlCol="0">
            <a:spAutoFit/>
          </a:bodyPr>
          <a:lstStyle/>
          <a:p>
            <a:pPr algn="just"/>
            <a:r>
              <a:rPr lang="es-EC" sz="1600" dirty="0"/>
              <a:t>Los precios de venta son menores a los costos de producción.(58% )</a:t>
            </a:r>
          </a:p>
        </p:txBody>
      </p:sp>
      <p:sp>
        <p:nvSpPr>
          <p:cNvPr id="36" name="CuadroTexto 35"/>
          <p:cNvSpPr txBox="1"/>
          <p:nvPr/>
        </p:nvSpPr>
        <p:spPr>
          <a:xfrm>
            <a:off x="7791951" y="620514"/>
            <a:ext cx="2619410" cy="584775"/>
          </a:xfrm>
          <a:prstGeom prst="rect">
            <a:avLst/>
          </a:prstGeom>
          <a:noFill/>
        </p:spPr>
        <p:txBody>
          <a:bodyPr wrap="square" rtlCol="0">
            <a:spAutoFit/>
          </a:bodyPr>
          <a:lstStyle/>
          <a:p>
            <a:pPr algn="just"/>
            <a:r>
              <a:rPr lang="es-EC" sz="1600" dirty="0"/>
              <a:t>intermediarios para la venta de su producción.</a:t>
            </a:r>
          </a:p>
        </p:txBody>
      </p:sp>
      <p:sp>
        <p:nvSpPr>
          <p:cNvPr id="26" name="CuadroTexto 25"/>
          <p:cNvSpPr txBox="1"/>
          <p:nvPr/>
        </p:nvSpPr>
        <p:spPr>
          <a:xfrm>
            <a:off x="9454818" y="1678954"/>
            <a:ext cx="2725032" cy="1077218"/>
          </a:xfrm>
          <a:prstGeom prst="rect">
            <a:avLst/>
          </a:prstGeom>
          <a:noFill/>
        </p:spPr>
        <p:txBody>
          <a:bodyPr wrap="square" rtlCol="0">
            <a:spAutoFit/>
          </a:bodyPr>
          <a:lstStyle/>
          <a:p>
            <a:r>
              <a:rPr lang="es-EC" sz="1600" dirty="0"/>
              <a:t>Falta de actualización en el precio de la leche, 19% en la costa, 73% sierra, 8% amazonia</a:t>
            </a:r>
          </a:p>
        </p:txBody>
      </p:sp>
      <p:sp>
        <p:nvSpPr>
          <p:cNvPr id="27" name="CuadroTexto 26"/>
          <p:cNvSpPr txBox="1"/>
          <p:nvPr/>
        </p:nvSpPr>
        <p:spPr>
          <a:xfrm>
            <a:off x="5768531" y="3176625"/>
            <a:ext cx="2395493" cy="584775"/>
          </a:xfrm>
          <a:prstGeom prst="rect">
            <a:avLst/>
          </a:prstGeom>
          <a:noFill/>
        </p:spPr>
        <p:txBody>
          <a:bodyPr wrap="square" rtlCol="0">
            <a:spAutoFit/>
          </a:bodyPr>
          <a:lstStyle/>
          <a:p>
            <a:r>
              <a:rPr lang="es-EC" sz="1600" dirty="0"/>
              <a:t>Gestión financiera de la actividad.</a:t>
            </a:r>
          </a:p>
        </p:txBody>
      </p:sp>
      <p:sp>
        <p:nvSpPr>
          <p:cNvPr id="28" name="CuadroTexto 27"/>
          <p:cNvSpPr txBox="1"/>
          <p:nvPr/>
        </p:nvSpPr>
        <p:spPr>
          <a:xfrm>
            <a:off x="2282937" y="3293950"/>
            <a:ext cx="2355565" cy="584775"/>
          </a:xfrm>
          <a:prstGeom prst="rect">
            <a:avLst/>
          </a:prstGeom>
          <a:noFill/>
        </p:spPr>
        <p:txBody>
          <a:bodyPr wrap="square" rtlCol="0">
            <a:spAutoFit/>
          </a:bodyPr>
          <a:lstStyle/>
          <a:p>
            <a:pPr algn="just"/>
            <a:r>
              <a:rPr lang="es-EC" sz="1600" dirty="0"/>
              <a:t>Gestión administrativa de la actividad. </a:t>
            </a:r>
          </a:p>
        </p:txBody>
      </p:sp>
      <p:sp>
        <p:nvSpPr>
          <p:cNvPr id="29" name="CuadroTexto 28"/>
          <p:cNvSpPr txBox="1"/>
          <p:nvPr/>
        </p:nvSpPr>
        <p:spPr>
          <a:xfrm>
            <a:off x="40462" y="5252402"/>
            <a:ext cx="1868737" cy="58477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EC" sz="1600" dirty="0"/>
              <a:t>Descapitalización del sector ganadero</a:t>
            </a:r>
          </a:p>
        </p:txBody>
      </p:sp>
      <p:sp>
        <p:nvSpPr>
          <p:cNvPr id="30" name="CuadroTexto 29"/>
          <p:cNvSpPr txBox="1"/>
          <p:nvPr/>
        </p:nvSpPr>
        <p:spPr>
          <a:xfrm>
            <a:off x="2124249" y="5213052"/>
            <a:ext cx="2772862"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s-EC" sz="1600" dirty="0"/>
              <a:t>Migración de los habitantes del sector , Aumento del índice de desempleo.</a:t>
            </a:r>
          </a:p>
        </p:txBody>
      </p:sp>
      <p:sp>
        <p:nvSpPr>
          <p:cNvPr id="5" name="Rectángulo 4"/>
          <p:cNvSpPr/>
          <p:nvPr/>
        </p:nvSpPr>
        <p:spPr>
          <a:xfrm>
            <a:off x="9009363" y="3089572"/>
            <a:ext cx="2583737" cy="584775"/>
          </a:xfrm>
          <a:prstGeom prst="rect">
            <a:avLst/>
          </a:prstGeom>
        </p:spPr>
        <p:txBody>
          <a:bodyPr wrap="square">
            <a:spAutoFit/>
          </a:bodyPr>
          <a:lstStyle/>
          <a:p>
            <a:r>
              <a:rPr lang="es-EC" sz="1600" dirty="0"/>
              <a:t>Acuerdo Ministerial Número 394, contrabando de leche.</a:t>
            </a:r>
          </a:p>
        </p:txBody>
      </p:sp>
      <p:sp>
        <p:nvSpPr>
          <p:cNvPr id="32" name="CuadroTexto 31"/>
          <p:cNvSpPr txBox="1"/>
          <p:nvPr/>
        </p:nvSpPr>
        <p:spPr>
          <a:xfrm>
            <a:off x="5209440" y="5279706"/>
            <a:ext cx="3251691" cy="584775"/>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s-EC" sz="1600" dirty="0"/>
              <a:t>Disminución al aporte del PIB </a:t>
            </a:r>
          </a:p>
          <a:p>
            <a:endParaRPr lang="es-EC" sz="1600" dirty="0"/>
          </a:p>
        </p:txBody>
      </p:sp>
      <p:sp>
        <p:nvSpPr>
          <p:cNvPr id="9" name="Rectángulo 8"/>
          <p:cNvSpPr/>
          <p:nvPr/>
        </p:nvSpPr>
        <p:spPr>
          <a:xfrm>
            <a:off x="8832304" y="5231059"/>
            <a:ext cx="3347546" cy="107721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indent="180340" algn="just">
              <a:spcAft>
                <a:spcPts val="0"/>
              </a:spcAft>
            </a:pPr>
            <a:r>
              <a:rPr lang="es-ES" sz="1600" dirty="0">
                <a:latin typeface="Times New Roman" panose="02020603050405020304" pitchFamily="18" charset="0"/>
                <a:ea typeface="Calibri" panose="020F0502020204030204" pitchFamily="34" charset="0"/>
                <a:cs typeface="Times New Roman" panose="02020603050405020304" pitchFamily="18" charset="0"/>
              </a:rPr>
              <a:t>Ineficiente sostenibilidad de la actividad</a:t>
            </a:r>
          </a:p>
          <a:p>
            <a:pPr indent="180340" algn="just"/>
            <a:r>
              <a:rPr lang="es-EC" sz="1600" dirty="0"/>
              <a:t>Disminución de la calidad de vida  de los productores.</a:t>
            </a:r>
          </a:p>
        </p:txBody>
      </p:sp>
      <p:sp>
        <p:nvSpPr>
          <p:cNvPr id="3" name="2 Flecha derecha"/>
          <p:cNvSpPr/>
          <p:nvPr/>
        </p:nvSpPr>
        <p:spPr>
          <a:xfrm>
            <a:off x="7168651" y="985083"/>
            <a:ext cx="679213" cy="220206"/>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C"/>
          </a:p>
        </p:txBody>
      </p:sp>
      <p:sp>
        <p:nvSpPr>
          <p:cNvPr id="4" name="3 Flecha abajo"/>
          <p:cNvSpPr/>
          <p:nvPr/>
        </p:nvSpPr>
        <p:spPr>
          <a:xfrm>
            <a:off x="9496961" y="1256287"/>
            <a:ext cx="298255" cy="473665"/>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C"/>
          </a:p>
        </p:txBody>
      </p:sp>
      <p:sp>
        <p:nvSpPr>
          <p:cNvPr id="37" name="36 Flecha abajo"/>
          <p:cNvSpPr/>
          <p:nvPr/>
        </p:nvSpPr>
        <p:spPr>
          <a:xfrm>
            <a:off x="9575467" y="2724902"/>
            <a:ext cx="298255" cy="473665"/>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C"/>
          </a:p>
        </p:txBody>
      </p:sp>
      <p:sp>
        <p:nvSpPr>
          <p:cNvPr id="6" name="5 Flecha izquierda"/>
          <p:cNvSpPr/>
          <p:nvPr/>
        </p:nvSpPr>
        <p:spPr>
          <a:xfrm>
            <a:off x="8079206" y="3337486"/>
            <a:ext cx="930157" cy="389127"/>
          </a:xfrm>
          <a:prstGeom prst="lef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C"/>
          </a:p>
        </p:txBody>
      </p:sp>
      <p:sp>
        <p:nvSpPr>
          <p:cNvPr id="38" name="37 Flecha izquierda"/>
          <p:cNvSpPr/>
          <p:nvPr/>
        </p:nvSpPr>
        <p:spPr>
          <a:xfrm>
            <a:off x="4569410" y="3236748"/>
            <a:ext cx="930157" cy="389127"/>
          </a:xfrm>
          <a:prstGeom prst="lef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s-EC"/>
          </a:p>
        </p:txBody>
      </p:sp>
      <p:sp>
        <p:nvSpPr>
          <p:cNvPr id="14" name="CuadroTexto 13"/>
          <p:cNvSpPr txBox="1"/>
          <p:nvPr/>
        </p:nvSpPr>
        <p:spPr>
          <a:xfrm>
            <a:off x="10056441" y="100308"/>
            <a:ext cx="2123410" cy="646331"/>
          </a:xfrm>
          <a:prstGeom prst="rect">
            <a:avLst/>
          </a:prstGeom>
          <a:solidFill>
            <a:schemeClr val="bg1"/>
          </a:solidFill>
        </p:spPr>
        <p:txBody>
          <a:bodyPr wrap="square" rtlCol="0">
            <a:spAutoFit/>
          </a:bodyPr>
          <a:lstStyle/>
          <a:p>
            <a:r>
              <a:rPr lang="es-ES" dirty="0">
                <a:noFill/>
              </a:rPr>
              <a:t>Kkkkkkkkkkkkkkkkkkkk……kkkkkk,,</a:t>
            </a:r>
          </a:p>
        </p:txBody>
      </p:sp>
      <p:sp>
        <p:nvSpPr>
          <p:cNvPr id="18" name="Abrir corchete 17"/>
          <p:cNvSpPr/>
          <p:nvPr/>
        </p:nvSpPr>
        <p:spPr>
          <a:xfrm rot="5400000">
            <a:off x="5638435" y="-687143"/>
            <a:ext cx="609266" cy="11071402"/>
          </a:xfrm>
          <a:prstGeom prst="leftBracket">
            <a:avLst/>
          </a:prstGeom>
        </p:spPr>
        <p:style>
          <a:lnRef idx="3">
            <a:schemeClr val="accent5"/>
          </a:lnRef>
          <a:fillRef idx="0">
            <a:schemeClr val="accent5"/>
          </a:fillRef>
          <a:effectRef idx="2">
            <a:schemeClr val="accent5"/>
          </a:effectRef>
          <a:fontRef idx="minor">
            <a:schemeClr val="tx1"/>
          </a:fontRef>
        </p:style>
        <p:txBody>
          <a:bodyPr rtlCol="0" anchor="ctr"/>
          <a:lstStyle/>
          <a:p>
            <a:pPr algn="ctr"/>
            <a:endParaRPr lang="es-ES"/>
          </a:p>
        </p:txBody>
      </p:sp>
      <p:sp>
        <p:nvSpPr>
          <p:cNvPr id="19" name="Menos 18"/>
          <p:cNvSpPr/>
          <p:nvPr/>
        </p:nvSpPr>
        <p:spPr>
          <a:xfrm>
            <a:off x="3309296" y="3578157"/>
            <a:ext cx="60993" cy="2620758"/>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7" name="Menos 46"/>
          <p:cNvSpPr/>
          <p:nvPr/>
        </p:nvSpPr>
        <p:spPr>
          <a:xfrm>
            <a:off x="6393189" y="3532049"/>
            <a:ext cx="60993" cy="2620758"/>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5" name="Imagen 14">
            <a:extLst>
              <a:ext uri="{FF2B5EF4-FFF2-40B4-BE49-F238E27FC236}">
                <a16:creationId xmlns="" xmlns:a16="http://schemas.microsoft.com/office/drawing/2014/main" id="{DA97756C-4D7F-406E-BCB1-794B47F5BBDF}"/>
              </a:ext>
            </a:extLst>
          </p:cNvPr>
          <p:cNvPicPr>
            <a:picLocks noChangeAspect="1"/>
          </p:cNvPicPr>
          <p:nvPr/>
        </p:nvPicPr>
        <p:blipFill>
          <a:blip r:embed="rId4"/>
          <a:stretch>
            <a:fillRect/>
          </a:stretch>
        </p:blipFill>
        <p:spPr>
          <a:xfrm>
            <a:off x="208416" y="2756173"/>
            <a:ext cx="1908295" cy="15564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44482182"/>
      </p:ext>
    </p:extLst>
  </p:cSld>
  <p:clrMapOvr>
    <a:masterClrMapping/>
  </p:clrMapOvr>
  <p:transition spd="slow">
    <p:randomBar dir="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7392144" y="5867980"/>
            <a:ext cx="504056"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endParaRPr lang="es-EC" dirty="0"/>
          </a:p>
        </p:txBody>
      </p:sp>
      <p:pic>
        <p:nvPicPr>
          <p:cNvPr id="4" name="Imagen 3">
            <a:extLst>
              <a:ext uri="{FF2B5EF4-FFF2-40B4-BE49-F238E27FC236}">
                <a16:creationId xmlns="" xmlns:a16="http://schemas.microsoft.com/office/drawing/2014/main" id="{8D944FB0-1E44-4F8E-BB16-10C1E1A1D77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Lst>
          </a:blip>
          <a:stretch>
            <a:fillRect/>
          </a:stretch>
        </p:blipFill>
        <p:spPr>
          <a:xfrm>
            <a:off x="-18960" y="0"/>
            <a:ext cx="9001000" cy="6237312"/>
          </a:xfrm>
          <a:prstGeom prst="rect">
            <a:avLst/>
          </a:prstGeom>
        </p:spPr>
      </p:pic>
      <p:sp>
        <p:nvSpPr>
          <p:cNvPr id="5" name="CuadroTexto 4">
            <a:extLst>
              <a:ext uri="{FF2B5EF4-FFF2-40B4-BE49-F238E27FC236}">
                <a16:creationId xmlns="" xmlns:a16="http://schemas.microsoft.com/office/drawing/2014/main" id="{4CED3699-5541-4D77-A157-B9C35EB58837}"/>
              </a:ext>
            </a:extLst>
          </p:cNvPr>
          <p:cNvSpPr txBox="1"/>
          <p:nvPr/>
        </p:nvSpPr>
        <p:spPr>
          <a:xfrm>
            <a:off x="10056440" y="116632"/>
            <a:ext cx="2135560" cy="576064"/>
          </a:xfrm>
          <a:prstGeom prst="rect">
            <a:avLst/>
          </a:prstGeom>
          <a:solidFill>
            <a:schemeClr val="bg1"/>
          </a:solidFill>
        </p:spPr>
        <p:txBody>
          <a:bodyPr wrap="square" rtlCol="0">
            <a:spAutoFit/>
          </a:bodyPr>
          <a:lstStyle/>
          <a:p>
            <a:endParaRPr lang="es-EC" dirty="0"/>
          </a:p>
        </p:txBody>
      </p:sp>
    </p:spTree>
    <p:extLst>
      <p:ext uri="{BB962C8B-B14F-4D97-AF65-F5344CB8AC3E}">
        <p14:creationId xmlns:p14="http://schemas.microsoft.com/office/powerpoint/2010/main" val="34439808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hape 267"/>
          <p:cNvSpPr/>
          <p:nvPr/>
        </p:nvSpPr>
        <p:spPr>
          <a:xfrm>
            <a:off x="335360" y="2504023"/>
            <a:ext cx="537822" cy="537823"/>
          </a:xfrm>
          <a:prstGeom prst="rect">
            <a:avLst/>
          </a:prstGeom>
          <a:solidFill>
            <a:schemeClr val="accent6"/>
          </a:solidFill>
          <a:ln w="12700" cap="flat">
            <a:noFill/>
            <a:miter lim="400000"/>
          </a:ln>
          <a:effectLst/>
        </p:spPr>
        <p:txBody>
          <a:bodyPr wrap="square" lIns="34289" tIns="34289" rIns="34289" bIns="34289" numCol="1" anchor="ctr">
            <a:noAutofit/>
          </a:bodyPr>
          <a:lstStyle/>
          <a:p>
            <a:pPr algn="ctr">
              <a:defRPr>
                <a:solidFill>
                  <a:srgbClr val="FFFFFF"/>
                </a:solidFill>
              </a:defRPr>
            </a:pPr>
            <a:r>
              <a:rPr lang="en-US" sz="2400" b="1" dirty="0">
                <a:latin typeface="+mj-lt"/>
              </a:rPr>
              <a:t>1</a:t>
            </a:r>
            <a:endParaRPr sz="2400" b="1" dirty="0">
              <a:latin typeface="+mj-lt"/>
            </a:endParaRPr>
          </a:p>
        </p:txBody>
      </p:sp>
      <p:sp>
        <p:nvSpPr>
          <p:cNvPr id="11" name="Shape 270"/>
          <p:cNvSpPr/>
          <p:nvPr/>
        </p:nvSpPr>
        <p:spPr>
          <a:xfrm>
            <a:off x="335359" y="3532390"/>
            <a:ext cx="537823" cy="537823"/>
          </a:xfrm>
          <a:prstGeom prst="rect">
            <a:avLst/>
          </a:prstGeom>
          <a:solidFill>
            <a:schemeClr val="accent5"/>
          </a:solidFill>
          <a:ln w="12700" cap="flat">
            <a:noFill/>
            <a:miter lim="400000"/>
          </a:ln>
          <a:effectLst/>
        </p:spPr>
        <p:txBody>
          <a:bodyPr wrap="square" lIns="34289" tIns="34289" rIns="34289" bIns="34289" numCol="1" anchor="ctr">
            <a:noAutofit/>
          </a:bodyPr>
          <a:lstStyle/>
          <a:p>
            <a:pPr algn="ctr">
              <a:defRPr>
                <a:solidFill>
                  <a:srgbClr val="FFFFFF"/>
                </a:solidFill>
              </a:defRPr>
            </a:pPr>
            <a:r>
              <a:rPr lang="en-US" sz="2400" b="1" dirty="0">
                <a:latin typeface="+mj-lt"/>
              </a:rPr>
              <a:t>2</a:t>
            </a:r>
            <a:endParaRPr sz="2400" b="1" dirty="0">
              <a:latin typeface="+mj-lt"/>
            </a:endParaRPr>
          </a:p>
        </p:txBody>
      </p:sp>
      <p:sp>
        <p:nvSpPr>
          <p:cNvPr id="14" name="Shape 273"/>
          <p:cNvSpPr/>
          <p:nvPr/>
        </p:nvSpPr>
        <p:spPr>
          <a:xfrm>
            <a:off x="335359" y="4598437"/>
            <a:ext cx="537822" cy="537823"/>
          </a:xfrm>
          <a:prstGeom prst="rect">
            <a:avLst/>
          </a:prstGeom>
          <a:solidFill>
            <a:schemeClr val="accent4"/>
          </a:solidFill>
          <a:ln w="12700" cap="flat">
            <a:noFill/>
            <a:miter lim="400000"/>
          </a:ln>
          <a:effectLst/>
        </p:spPr>
        <p:txBody>
          <a:bodyPr wrap="square" lIns="34289" tIns="34289" rIns="34289" bIns="34289" numCol="1" anchor="ctr">
            <a:noAutofit/>
          </a:bodyPr>
          <a:lstStyle/>
          <a:p>
            <a:pPr algn="ctr">
              <a:defRPr>
                <a:solidFill>
                  <a:srgbClr val="FFFFFF"/>
                </a:solidFill>
              </a:defRPr>
            </a:pPr>
            <a:r>
              <a:rPr lang="en-US" sz="2400" b="1" dirty="0">
                <a:latin typeface="+mj-lt"/>
              </a:rPr>
              <a:t>3</a:t>
            </a:r>
            <a:endParaRPr sz="2400" b="1" dirty="0">
              <a:latin typeface="+mj-lt"/>
            </a:endParaRPr>
          </a:p>
        </p:txBody>
      </p:sp>
      <p:sp>
        <p:nvSpPr>
          <p:cNvPr id="17" name="Shape 276"/>
          <p:cNvSpPr/>
          <p:nvPr/>
        </p:nvSpPr>
        <p:spPr>
          <a:xfrm>
            <a:off x="7346357" y="3438820"/>
            <a:ext cx="537822" cy="537823"/>
          </a:xfrm>
          <a:prstGeom prst="rect">
            <a:avLst/>
          </a:prstGeom>
          <a:solidFill>
            <a:schemeClr val="accent2"/>
          </a:solidFill>
          <a:ln w="12700" cap="flat">
            <a:noFill/>
            <a:miter lim="400000"/>
          </a:ln>
          <a:effectLst/>
        </p:spPr>
        <p:txBody>
          <a:bodyPr wrap="square" lIns="34289" tIns="34289" rIns="34289" bIns="34289" numCol="1" anchor="ctr">
            <a:noAutofit/>
          </a:bodyPr>
          <a:lstStyle/>
          <a:p>
            <a:pPr algn="ctr">
              <a:defRPr>
                <a:solidFill>
                  <a:srgbClr val="FFFFFF"/>
                </a:solidFill>
              </a:defRPr>
            </a:pPr>
            <a:r>
              <a:rPr lang="en-US" sz="2400" b="1" dirty="0">
                <a:latin typeface="+mj-lt"/>
              </a:rPr>
              <a:t>5</a:t>
            </a:r>
            <a:endParaRPr sz="2400" b="1" dirty="0">
              <a:latin typeface="+mj-lt"/>
            </a:endParaRPr>
          </a:p>
        </p:txBody>
      </p:sp>
      <p:sp>
        <p:nvSpPr>
          <p:cNvPr id="20" name="Shape 279"/>
          <p:cNvSpPr/>
          <p:nvPr/>
        </p:nvSpPr>
        <p:spPr>
          <a:xfrm>
            <a:off x="7346357" y="2446142"/>
            <a:ext cx="537823" cy="537823"/>
          </a:xfrm>
          <a:prstGeom prst="rect">
            <a:avLst/>
          </a:prstGeom>
          <a:solidFill>
            <a:schemeClr val="accent3"/>
          </a:solidFill>
          <a:ln w="12700" cap="flat">
            <a:noFill/>
            <a:miter lim="400000"/>
          </a:ln>
          <a:effectLst/>
        </p:spPr>
        <p:txBody>
          <a:bodyPr wrap="square" lIns="34289" tIns="34289" rIns="34289" bIns="34289" numCol="1" anchor="ctr">
            <a:noAutofit/>
          </a:bodyPr>
          <a:lstStyle/>
          <a:p>
            <a:pPr algn="ctr">
              <a:defRPr>
                <a:solidFill>
                  <a:srgbClr val="FFFFFF"/>
                </a:solidFill>
              </a:defRPr>
            </a:pPr>
            <a:r>
              <a:rPr lang="en-US" sz="2400" b="1" dirty="0">
                <a:latin typeface="+mj-lt"/>
              </a:rPr>
              <a:t>4</a:t>
            </a:r>
            <a:endParaRPr sz="2400" b="1" dirty="0">
              <a:latin typeface="+mj-lt"/>
            </a:endParaRPr>
          </a:p>
        </p:txBody>
      </p:sp>
      <p:grpSp>
        <p:nvGrpSpPr>
          <p:cNvPr id="25" name="Group 24"/>
          <p:cNvGrpSpPr/>
          <p:nvPr/>
        </p:nvGrpSpPr>
        <p:grpSpPr>
          <a:xfrm>
            <a:off x="5156003" y="2407291"/>
            <a:ext cx="1879997" cy="3026569"/>
            <a:chOff x="2924175" y="1682750"/>
            <a:chExt cx="2506663" cy="4035425"/>
          </a:xfrm>
        </p:grpSpPr>
        <p:sp>
          <p:nvSpPr>
            <p:cNvPr id="26" name="Freeform 90"/>
            <p:cNvSpPr>
              <a:spLocks/>
            </p:cNvSpPr>
            <p:nvPr/>
          </p:nvSpPr>
          <p:spPr bwMode="auto">
            <a:xfrm>
              <a:off x="3730625" y="5511800"/>
              <a:ext cx="276225" cy="206375"/>
            </a:xfrm>
            <a:custGeom>
              <a:avLst/>
              <a:gdLst>
                <a:gd name="T0" fmla="*/ 0 w 699"/>
                <a:gd name="T1" fmla="*/ 2 h 520"/>
                <a:gd name="T2" fmla="*/ 0 w 699"/>
                <a:gd name="T3" fmla="*/ 520 h 520"/>
                <a:gd name="T4" fmla="*/ 691 w 699"/>
                <a:gd name="T5" fmla="*/ 520 h 520"/>
                <a:gd name="T6" fmla="*/ 694 w 699"/>
                <a:gd name="T7" fmla="*/ 516 h 520"/>
                <a:gd name="T8" fmla="*/ 699 w 699"/>
                <a:gd name="T9" fmla="*/ 492 h 520"/>
                <a:gd name="T10" fmla="*/ 696 w 699"/>
                <a:gd name="T11" fmla="*/ 466 h 520"/>
                <a:gd name="T12" fmla="*/ 684 w 699"/>
                <a:gd name="T13" fmla="*/ 433 h 520"/>
                <a:gd name="T14" fmla="*/ 657 w 699"/>
                <a:gd name="T15" fmla="*/ 394 h 520"/>
                <a:gd name="T16" fmla="*/ 612 w 699"/>
                <a:gd name="T17" fmla="*/ 353 h 520"/>
                <a:gd name="T18" fmla="*/ 543 w 699"/>
                <a:gd name="T19" fmla="*/ 306 h 520"/>
                <a:gd name="T20" fmla="*/ 497 w 699"/>
                <a:gd name="T21" fmla="*/ 282 h 520"/>
                <a:gd name="T22" fmla="*/ 237 w 699"/>
                <a:gd name="T23" fmla="*/ 152 h 520"/>
                <a:gd name="T24" fmla="*/ 230 w 699"/>
                <a:gd name="T25" fmla="*/ 0 h 520"/>
                <a:gd name="T26" fmla="*/ 0 w 699"/>
                <a:gd name="T27" fmla="*/ 2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99" h="520">
                  <a:moveTo>
                    <a:pt x="0" y="2"/>
                  </a:moveTo>
                  <a:lnTo>
                    <a:pt x="0" y="520"/>
                  </a:lnTo>
                  <a:lnTo>
                    <a:pt x="691" y="520"/>
                  </a:lnTo>
                  <a:lnTo>
                    <a:pt x="694" y="516"/>
                  </a:lnTo>
                  <a:lnTo>
                    <a:pt x="699" y="492"/>
                  </a:lnTo>
                  <a:lnTo>
                    <a:pt x="696" y="466"/>
                  </a:lnTo>
                  <a:lnTo>
                    <a:pt x="684" y="433"/>
                  </a:lnTo>
                  <a:lnTo>
                    <a:pt x="657" y="394"/>
                  </a:lnTo>
                  <a:lnTo>
                    <a:pt x="612" y="353"/>
                  </a:lnTo>
                  <a:lnTo>
                    <a:pt x="543" y="306"/>
                  </a:lnTo>
                  <a:lnTo>
                    <a:pt x="497" y="282"/>
                  </a:lnTo>
                  <a:lnTo>
                    <a:pt x="237" y="152"/>
                  </a:lnTo>
                  <a:lnTo>
                    <a:pt x="230" y="0"/>
                  </a:lnTo>
                  <a:lnTo>
                    <a:pt x="0"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latin typeface="+mj-lt"/>
              </a:endParaRPr>
            </a:p>
          </p:txBody>
        </p:sp>
        <p:sp>
          <p:nvSpPr>
            <p:cNvPr id="27" name="Freeform 91"/>
            <p:cNvSpPr>
              <a:spLocks/>
            </p:cNvSpPr>
            <p:nvPr/>
          </p:nvSpPr>
          <p:spPr bwMode="auto">
            <a:xfrm>
              <a:off x="3309938" y="5511800"/>
              <a:ext cx="277813" cy="206375"/>
            </a:xfrm>
            <a:custGeom>
              <a:avLst/>
              <a:gdLst>
                <a:gd name="T0" fmla="*/ 699 w 699"/>
                <a:gd name="T1" fmla="*/ 2 h 520"/>
                <a:gd name="T2" fmla="*/ 699 w 699"/>
                <a:gd name="T3" fmla="*/ 520 h 520"/>
                <a:gd name="T4" fmla="*/ 8 w 699"/>
                <a:gd name="T5" fmla="*/ 520 h 520"/>
                <a:gd name="T6" fmla="*/ 5 w 699"/>
                <a:gd name="T7" fmla="*/ 516 h 520"/>
                <a:gd name="T8" fmla="*/ 0 w 699"/>
                <a:gd name="T9" fmla="*/ 492 h 520"/>
                <a:gd name="T10" fmla="*/ 3 w 699"/>
                <a:gd name="T11" fmla="*/ 466 h 520"/>
                <a:gd name="T12" fmla="*/ 14 w 699"/>
                <a:gd name="T13" fmla="*/ 433 h 520"/>
                <a:gd name="T14" fmla="*/ 42 w 699"/>
                <a:gd name="T15" fmla="*/ 394 h 520"/>
                <a:gd name="T16" fmla="*/ 87 w 699"/>
                <a:gd name="T17" fmla="*/ 353 h 520"/>
                <a:gd name="T18" fmla="*/ 156 w 699"/>
                <a:gd name="T19" fmla="*/ 306 h 520"/>
                <a:gd name="T20" fmla="*/ 202 w 699"/>
                <a:gd name="T21" fmla="*/ 282 h 520"/>
                <a:gd name="T22" fmla="*/ 462 w 699"/>
                <a:gd name="T23" fmla="*/ 152 h 520"/>
                <a:gd name="T24" fmla="*/ 469 w 699"/>
                <a:gd name="T25" fmla="*/ 0 h 520"/>
                <a:gd name="T26" fmla="*/ 699 w 699"/>
                <a:gd name="T27" fmla="*/ 2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99" h="520">
                  <a:moveTo>
                    <a:pt x="699" y="2"/>
                  </a:moveTo>
                  <a:lnTo>
                    <a:pt x="699" y="520"/>
                  </a:lnTo>
                  <a:lnTo>
                    <a:pt x="8" y="520"/>
                  </a:lnTo>
                  <a:lnTo>
                    <a:pt x="5" y="516"/>
                  </a:lnTo>
                  <a:lnTo>
                    <a:pt x="0" y="492"/>
                  </a:lnTo>
                  <a:lnTo>
                    <a:pt x="3" y="466"/>
                  </a:lnTo>
                  <a:lnTo>
                    <a:pt x="14" y="433"/>
                  </a:lnTo>
                  <a:lnTo>
                    <a:pt x="42" y="394"/>
                  </a:lnTo>
                  <a:lnTo>
                    <a:pt x="87" y="353"/>
                  </a:lnTo>
                  <a:lnTo>
                    <a:pt x="156" y="306"/>
                  </a:lnTo>
                  <a:lnTo>
                    <a:pt x="202" y="282"/>
                  </a:lnTo>
                  <a:lnTo>
                    <a:pt x="462" y="152"/>
                  </a:lnTo>
                  <a:lnTo>
                    <a:pt x="469" y="0"/>
                  </a:lnTo>
                  <a:lnTo>
                    <a:pt x="699" y="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latin typeface="+mj-lt"/>
              </a:endParaRPr>
            </a:p>
          </p:txBody>
        </p:sp>
        <p:sp>
          <p:nvSpPr>
            <p:cNvPr id="28" name="Freeform 92"/>
            <p:cNvSpPr>
              <a:spLocks/>
            </p:cNvSpPr>
            <p:nvPr/>
          </p:nvSpPr>
          <p:spPr bwMode="auto">
            <a:xfrm>
              <a:off x="3389313" y="3548063"/>
              <a:ext cx="542925" cy="2016125"/>
            </a:xfrm>
            <a:custGeom>
              <a:avLst/>
              <a:gdLst>
                <a:gd name="T0" fmla="*/ 0 w 1368"/>
                <a:gd name="T1" fmla="*/ 0 h 5080"/>
                <a:gd name="T2" fmla="*/ 148 w 1368"/>
                <a:gd name="T3" fmla="*/ 5080 h 5080"/>
                <a:gd name="T4" fmla="*/ 569 w 1368"/>
                <a:gd name="T5" fmla="*/ 5080 h 5080"/>
                <a:gd name="T6" fmla="*/ 697 w 1368"/>
                <a:gd name="T7" fmla="*/ 919 h 5080"/>
                <a:gd name="T8" fmla="*/ 763 w 1368"/>
                <a:gd name="T9" fmla="*/ 5080 h 5080"/>
                <a:gd name="T10" fmla="*/ 1184 w 1368"/>
                <a:gd name="T11" fmla="*/ 5080 h 5080"/>
                <a:gd name="T12" fmla="*/ 1368 w 1368"/>
                <a:gd name="T13" fmla="*/ 0 h 5080"/>
                <a:gd name="T14" fmla="*/ 0 w 1368"/>
                <a:gd name="T15" fmla="*/ 0 h 50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68" h="5080">
                  <a:moveTo>
                    <a:pt x="0" y="0"/>
                  </a:moveTo>
                  <a:lnTo>
                    <a:pt x="148" y="5080"/>
                  </a:lnTo>
                  <a:lnTo>
                    <a:pt x="569" y="5080"/>
                  </a:lnTo>
                  <a:lnTo>
                    <a:pt x="697" y="919"/>
                  </a:lnTo>
                  <a:lnTo>
                    <a:pt x="763" y="5080"/>
                  </a:lnTo>
                  <a:lnTo>
                    <a:pt x="1184" y="5080"/>
                  </a:lnTo>
                  <a:lnTo>
                    <a:pt x="1368" y="0"/>
                  </a:lnTo>
                  <a:lnTo>
                    <a:pt x="0" y="0"/>
                  </a:lnTo>
                  <a:close/>
                </a:path>
              </a:pathLst>
            </a:custGeom>
            <a:solidFill>
              <a:srgbClr val="29325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latin typeface="+mj-lt"/>
              </a:endParaRPr>
            </a:p>
          </p:txBody>
        </p:sp>
        <p:sp>
          <p:nvSpPr>
            <p:cNvPr id="29" name="Freeform 93"/>
            <p:cNvSpPr>
              <a:spLocks/>
            </p:cNvSpPr>
            <p:nvPr/>
          </p:nvSpPr>
          <p:spPr bwMode="auto">
            <a:xfrm>
              <a:off x="4703763" y="2887663"/>
              <a:ext cx="1588" cy="141288"/>
            </a:xfrm>
            <a:custGeom>
              <a:avLst/>
              <a:gdLst>
                <a:gd name="T0" fmla="*/ 0 w 4"/>
                <a:gd name="T1" fmla="*/ 358 h 358"/>
                <a:gd name="T2" fmla="*/ 0 w 4"/>
                <a:gd name="T3" fmla="*/ 4 h 358"/>
                <a:gd name="T4" fmla="*/ 4 w 4"/>
                <a:gd name="T5" fmla="*/ 0 h 358"/>
                <a:gd name="T6" fmla="*/ 4 w 4"/>
                <a:gd name="T7" fmla="*/ 354 h 358"/>
                <a:gd name="T8" fmla="*/ 3 w 4"/>
                <a:gd name="T9" fmla="*/ 357 h 358"/>
                <a:gd name="T10" fmla="*/ 0 w 4"/>
                <a:gd name="T11" fmla="*/ 358 h 358"/>
              </a:gdLst>
              <a:ahLst/>
              <a:cxnLst>
                <a:cxn ang="0">
                  <a:pos x="T0" y="T1"/>
                </a:cxn>
                <a:cxn ang="0">
                  <a:pos x="T2" y="T3"/>
                </a:cxn>
                <a:cxn ang="0">
                  <a:pos x="T4" y="T5"/>
                </a:cxn>
                <a:cxn ang="0">
                  <a:pos x="T6" y="T7"/>
                </a:cxn>
                <a:cxn ang="0">
                  <a:pos x="T8" y="T9"/>
                </a:cxn>
                <a:cxn ang="0">
                  <a:pos x="T10" y="T11"/>
                </a:cxn>
              </a:cxnLst>
              <a:rect l="0" t="0" r="r" b="b"/>
              <a:pathLst>
                <a:path w="4" h="358">
                  <a:moveTo>
                    <a:pt x="0" y="358"/>
                  </a:moveTo>
                  <a:lnTo>
                    <a:pt x="0" y="4"/>
                  </a:lnTo>
                  <a:lnTo>
                    <a:pt x="4" y="0"/>
                  </a:lnTo>
                  <a:lnTo>
                    <a:pt x="4" y="354"/>
                  </a:lnTo>
                  <a:lnTo>
                    <a:pt x="3" y="357"/>
                  </a:lnTo>
                  <a:lnTo>
                    <a:pt x="0" y="358"/>
                  </a:lnTo>
                  <a:close/>
                </a:path>
              </a:pathLst>
            </a:custGeom>
            <a:solidFill>
              <a:srgbClr val="5C6D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latin typeface="+mj-lt"/>
              </a:endParaRPr>
            </a:p>
          </p:txBody>
        </p:sp>
        <p:sp>
          <p:nvSpPr>
            <p:cNvPr id="30" name="Freeform 95"/>
            <p:cNvSpPr>
              <a:spLocks/>
            </p:cNvSpPr>
            <p:nvPr/>
          </p:nvSpPr>
          <p:spPr bwMode="auto">
            <a:xfrm>
              <a:off x="3387725" y="3471863"/>
              <a:ext cx="547688" cy="76200"/>
            </a:xfrm>
            <a:custGeom>
              <a:avLst/>
              <a:gdLst>
                <a:gd name="T0" fmla="*/ 1380 w 1380"/>
                <a:gd name="T1" fmla="*/ 0 h 196"/>
                <a:gd name="T2" fmla="*/ 0 w 1380"/>
                <a:gd name="T3" fmla="*/ 0 h 196"/>
                <a:gd name="T4" fmla="*/ 5 w 1380"/>
                <a:gd name="T5" fmla="*/ 196 h 196"/>
                <a:gd name="T6" fmla="*/ 1373 w 1380"/>
                <a:gd name="T7" fmla="*/ 196 h 196"/>
                <a:gd name="T8" fmla="*/ 1380 w 1380"/>
                <a:gd name="T9" fmla="*/ 0 h 196"/>
              </a:gdLst>
              <a:ahLst/>
              <a:cxnLst>
                <a:cxn ang="0">
                  <a:pos x="T0" y="T1"/>
                </a:cxn>
                <a:cxn ang="0">
                  <a:pos x="T2" y="T3"/>
                </a:cxn>
                <a:cxn ang="0">
                  <a:pos x="T4" y="T5"/>
                </a:cxn>
                <a:cxn ang="0">
                  <a:pos x="T6" y="T7"/>
                </a:cxn>
                <a:cxn ang="0">
                  <a:pos x="T8" y="T9"/>
                </a:cxn>
              </a:cxnLst>
              <a:rect l="0" t="0" r="r" b="b"/>
              <a:pathLst>
                <a:path w="1380" h="196">
                  <a:moveTo>
                    <a:pt x="1380" y="0"/>
                  </a:moveTo>
                  <a:lnTo>
                    <a:pt x="0" y="0"/>
                  </a:lnTo>
                  <a:lnTo>
                    <a:pt x="5" y="196"/>
                  </a:lnTo>
                  <a:lnTo>
                    <a:pt x="1373" y="196"/>
                  </a:lnTo>
                  <a:lnTo>
                    <a:pt x="1380" y="0"/>
                  </a:lnTo>
                  <a:close/>
                </a:path>
              </a:pathLst>
            </a:custGeom>
            <a:solidFill>
              <a:srgbClr val="3333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latin typeface="+mj-lt"/>
              </a:endParaRPr>
            </a:p>
          </p:txBody>
        </p:sp>
        <p:sp>
          <p:nvSpPr>
            <p:cNvPr id="31" name="Freeform 96"/>
            <p:cNvSpPr>
              <a:spLocks/>
            </p:cNvSpPr>
            <p:nvPr/>
          </p:nvSpPr>
          <p:spPr bwMode="auto">
            <a:xfrm>
              <a:off x="3308350" y="2473325"/>
              <a:ext cx="276225" cy="1401763"/>
            </a:xfrm>
            <a:custGeom>
              <a:avLst/>
              <a:gdLst>
                <a:gd name="T0" fmla="*/ 0 w 696"/>
                <a:gd name="T1" fmla="*/ 375 h 3534"/>
                <a:gd name="T2" fmla="*/ 92 w 696"/>
                <a:gd name="T3" fmla="*/ 3513 h 3534"/>
                <a:gd name="T4" fmla="*/ 626 w 696"/>
                <a:gd name="T5" fmla="*/ 3534 h 3534"/>
                <a:gd name="T6" fmla="*/ 642 w 696"/>
                <a:gd name="T7" fmla="*/ 636 h 3534"/>
                <a:gd name="T8" fmla="*/ 696 w 696"/>
                <a:gd name="T9" fmla="*/ 0 h 3534"/>
                <a:gd name="T10" fmla="*/ 0 w 696"/>
                <a:gd name="T11" fmla="*/ 375 h 3534"/>
              </a:gdLst>
              <a:ahLst/>
              <a:cxnLst>
                <a:cxn ang="0">
                  <a:pos x="T0" y="T1"/>
                </a:cxn>
                <a:cxn ang="0">
                  <a:pos x="T2" y="T3"/>
                </a:cxn>
                <a:cxn ang="0">
                  <a:pos x="T4" y="T5"/>
                </a:cxn>
                <a:cxn ang="0">
                  <a:pos x="T6" y="T7"/>
                </a:cxn>
                <a:cxn ang="0">
                  <a:pos x="T8" y="T9"/>
                </a:cxn>
                <a:cxn ang="0">
                  <a:pos x="T10" y="T11"/>
                </a:cxn>
              </a:cxnLst>
              <a:rect l="0" t="0" r="r" b="b"/>
              <a:pathLst>
                <a:path w="696" h="3534">
                  <a:moveTo>
                    <a:pt x="0" y="375"/>
                  </a:moveTo>
                  <a:lnTo>
                    <a:pt x="92" y="3513"/>
                  </a:lnTo>
                  <a:lnTo>
                    <a:pt x="626" y="3534"/>
                  </a:lnTo>
                  <a:lnTo>
                    <a:pt x="642" y="636"/>
                  </a:lnTo>
                  <a:lnTo>
                    <a:pt x="696" y="0"/>
                  </a:lnTo>
                  <a:lnTo>
                    <a:pt x="0" y="375"/>
                  </a:lnTo>
                  <a:close/>
                </a:path>
              </a:pathLst>
            </a:custGeom>
            <a:solidFill>
              <a:srgbClr val="111B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latin typeface="+mj-lt"/>
              </a:endParaRPr>
            </a:p>
          </p:txBody>
        </p:sp>
        <p:sp>
          <p:nvSpPr>
            <p:cNvPr id="32" name="Freeform 97"/>
            <p:cNvSpPr>
              <a:spLocks/>
            </p:cNvSpPr>
            <p:nvPr/>
          </p:nvSpPr>
          <p:spPr bwMode="auto">
            <a:xfrm>
              <a:off x="3559175" y="2462213"/>
              <a:ext cx="223838" cy="1006475"/>
            </a:xfrm>
            <a:custGeom>
              <a:avLst/>
              <a:gdLst>
                <a:gd name="T0" fmla="*/ 262 w 565"/>
                <a:gd name="T1" fmla="*/ 0 h 2536"/>
                <a:gd name="T2" fmla="*/ 94 w 565"/>
                <a:gd name="T3" fmla="*/ 41 h 2536"/>
                <a:gd name="T4" fmla="*/ 0 w 565"/>
                <a:gd name="T5" fmla="*/ 162 h 2536"/>
                <a:gd name="T6" fmla="*/ 0 w 565"/>
                <a:gd name="T7" fmla="*/ 2536 h 2536"/>
                <a:gd name="T8" fmla="*/ 565 w 565"/>
                <a:gd name="T9" fmla="*/ 2536 h 2536"/>
                <a:gd name="T10" fmla="*/ 558 w 565"/>
                <a:gd name="T11" fmla="*/ 162 h 2536"/>
                <a:gd name="T12" fmla="*/ 437 w 565"/>
                <a:gd name="T13" fmla="*/ 35 h 2536"/>
                <a:gd name="T14" fmla="*/ 262 w 565"/>
                <a:gd name="T15" fmla="*/ 0 h 25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65" h="2536">
                  <a:moveTo>
                    <a:pt x="262" y="0"/>
                  </a:moveTo>
                  <a:lnTo>
                    <a:pt x="94" y="41"/>
                  </a:lnTo>
                  <a:lnTo>
                    <a:pt x="0" y="162"/>
                  </a:lnTo>
                  <a:lnTo>
                    <a:pt x="0" y="2536"/>
                  </a:lnTo>
                  <a:lnTo>
                    <a:pt x="565" y="2536"/>
                  </a:lnTo>
                  <a:lnTo>
                    <a:pt x="558" y="162"/>
                  </a:lnTo>
                  <a:lnTo>
                    <a:pt x="437" y="35"/>
                  </a:lnTo>
                  <a:lnTo>
                    <a:pt x="262" y="0"/>
                  </a:lnTo>
                  <a:close/>
                </a:path>
              </a:pathLst>
            </a:cu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latin typeface="+mj-lt"/>
              </a:endParaRPr>
            </a:p>
          </p:txBody>
        </p:sp>
        <p:sp>
          <p:nvSpPr>
            <p:cNvPr id="33" name="Freeform 98"/>
            <p:cNvSpPr>
              <a:spLocks/>
            </p:cNvSpPr>
            <p:nvPr/>
          </p:nvSpPr>
          <p:spPr bwMode="auto">
            <a:xfrm>
              <a:off x="3619500" y="2489200"/>
              <a:ext cx="92075" cy="120650"/>
            </a:xfrm>
            <a:custGeom>
              <a:avLst/>
              <a:gdLst>
                <a:gd name="T0" fmla="*/ 111 w 232"/>
                <a:gd name="T1" fmla="*/ 0 h 305"/>
                <a:gd name="T2" fmla="*/ 0 w 232"/>
                <a:gd name="T3" fmla="*/ 171 h 305"/>
                <a:gd name="T4" fmla="*/ 71 w 232"/>
                <a:gd name="T5" fmla="*/ 305 h 305"/>
                <a:gd name="T6" fmla="*/ 155 w 232"/>
                <a:gd name="T7" fmla="*/ 305 h 305"/>
                <a:gd name="T8" fmla="*/ 232 w 232"/>
                <a:gd name="T9" fmla="*/ 171 h 305"/>
                <a:gd name="T10" fmla="*/ 111 w 232"/>
                <a:gd name="T11" fmla="*/ 0 h 305"/>
              </a:gdLst>
              <a:ahLst/>
              <a:cxnLst>
                <a:cxn ang="0">
                  <a:pos x="T0" y="T1"/>
                </a:cxn>
                <a:cxn ang="0">
                  <a:pos x="T2" y="T3"/>
                </a:cxn>
                <a:cxn ang="0">
                  <a:pos x="T4" y="T5"/>
                </a:cxn>
                <a:cxn ang="0">
                  <a:pos x="T6" y="T7"/>
                </a:cxn>
                <a:cxn ang="0">
                  <a:pos x="T8" y="T9"/>
                </a:cxn>
                <a:cxn ang="0">
                  <a:pos x="T10" y="T11"/>
                </a:cxn>
              </a:cxnLst>
              <a:rect l="0" t="0" r="r" b="b"/>
              <a:pathLst>
                <a:path w="232" h="305">
                  <a:moveTo>
                    <a:pt x="111" y="0"/>
                  </a:moveTo>
                  <a:lnTo>
                    <a:pt x="0" y="171"/>
                  </a:lnTo>
                  <a:lnTo>
                    <a:pt x="71" y="305"/>
                  </a:lnTo>
                  <a:lnTo>
                    <a:pt x="155" y="305"/>
                  </a:lnTo>
                  <a:lnTo>
                    <a:pt x="232" y="171"/>
                  </a:lnTo>
                  <a:lnTo>
                    <a:pt x="111" y="0"/>
                  </a:lnTo>
                  <a:close/>
                </a:path>
              </a:pathLst>
            </a:custGeom>
            <a:solidFill>
              <a:srgbClr val="FE5A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latin typeface="+mj-lt"/>
              </a:endParaRPr>
            </a:p>
          </p:txBody>
        </p:sp>
        <p:sp>
          <p:nvSpPr>
            <p:cNvPr id="34" name="Freeform 99"/>
            <p:cNvSpPr>
              <a:spLocks/>
            </p:cNvSpPr>
            <p:nvPr/>
          </p:nvSpPr>
          <p:spPr bwMode="auto">
            <a:xfrm>
              <a:off x="3573463" y="2432050"/>
              <a:ext cx="196850" cy="150813"/>
            </a:xfrm>
            <a:custGeom>
              <a:avLst/>
              <a:gdLst>
                <a:gd name="T0" fmla="*/ 85 w 499"/>
                <a:gd name="T1" fmla="*/ 0 h 380"/>
                <a:gd name="T2" fmla="*/ 387 w 499"/>
                <a:gd name="T3" fmla="*/ 0 h 380"/>
                <a:gd name="T4" fmla="*/ 499 w 499"/>
                <a:gd name="T5" fmla="*/ 203 h 380"/>
                <a:gd name="T6" fmla="*/ 345 w 499"/>
                <a:gd name="T7" fmla="*/ 373 h 380"/>
                <a:gd name="T8" fmla="*/ 232 w 499"/>
                <a:gd name="T9" fmla="*/ 190 h 380"/>
                <a:gd name="T10" fmla="*/ 113 w 499"/>
                <a:gd name="T11" fmla="*/ 380 h 380"/>
                <a:gd name="T12" fmla="*/ 0 w 499"/>
                <a:gd name="T13" fmla="*/ 218 h 380"/>
                <a:gd name="T14" fmla="*/ 85 w 499"/>
                <a:gd name="T15" fmla="*/ 0 h 3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9" h="380">
                  <a:moveTo>
                    <a:pt x="85" y="0"/>
                  </a:moveTo>
                  <a:lnTo>
                    <a:pt x="387" y="0"/>
                  </a:lnTo>
                  <a:lnTo>
                    <a:pt x="499" y="203"/>
                  </a:lnTo>
                  <a:lnTo>
                    <a:pt x="345" y="373"/>
                  </a:lnTo>
                  <a:lnTo>
                    <a:pt x="232" y="190"/>
                  </a:lnTo>
                  <a:lnTo>
                    <a:pt x="113" y="380"/>
                  </a:lnTo>
                  <a:lnTo>
                    <a:pt x="0" y="218"/>
                  </a:lnTo>
                  <a:lnTo>
                    <a:pt x="85" y="0"/>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latin typeface="+mj-lt"/>
              </a:endParaRPr>
            </a:p>
          </p:txBody>
        </p:sp>
        <p:sp>
          <p:nvSpPr>
            <p:cNvPr id="35" name="Freeform 100"/>
            <p:cNvSpPr>
              <a:spLocks/>
            </p:cNvSpPr>
            <p:nvPr/>
          </p:nvSpPr>
          <p:spPr bwMode="auto">
            <a:xfrm>
              <a:off x="3624263" y="2351088"/>
              <a:ext cx="85725" cy="138113"/>
            </a:xfrm>
            <a:custGeom>
              <a:avLst/>
              <a:gdLst>
                <a:gd name="T0" fmla="*/ 0 w 217"/>
                <a:gd name="T1" fmla="*/ 28 h 346"/>
                <a:gd name="T2" fmla="*/ 0 w 217"/>
                <a:gd name="T3" fmla="*/ 259 h 346"/>
                <a:gd name="T4" fmla="*/ 101 w 217"/>
                <a:gd name="T5" fmla="*/ 346 h 346"/>
                <a:gd name="T6" fmla="*/ 217 w 217"/>
                <a:gd name="T7" fmla="*/ 259 h 346"/>
                <a:gd name="T8" fmla="*/ 217 w 217"/>
                <a:gd name="T9" fmla="*/ 0 h 346"/>
                <a:gd name="T10" fmla="*/ 189 w 217"/>
                <a:gd name="T11" fmla="*/ 8 h 346"/>
                <a:gd name="T12" fmla="*/ 67 w 217"/>
                <a:gd name="T13" fmla="*/ 34 h 346"/>
                <a:gd name="T14" fmla="*/ 20 w 217"/>
                <a:gd name="T15" fmla="*/ 37 h 346"/>
                <a:gd name="T16" fmla="*/ 1 w 217"/>
                <a:gd name="T17" fmla="*/ 34 h 346"/>
                <a:gd name="T18" fmla="*/ 0 w 217"/>
                <a:gd name="T19" fmla="*/ 28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7" h="346">
                  <a:moveTo>
                    <a:pt x="0" y="28"/>
                  </a:moveTo>
                  <a:lnTo>
                    <a:pt x="0" y="259"/>
                  </a:lnTo>
                  <a:lnTo>
                    <a:pt x="101" y="346"/>
                  </a:lnTo>
                  <a:lnTo>
                    <a:pt x="217" y="259"/>
                  </a:lnTo>
                  <a:lnTo>
                    <a:pt x="217" y="0"/>
                  </a:lnTo>
                  <a:lnTo>
                    <a:pt x="189" y="8"/>
                  </a:lnTo>
                  <a:lnTo>
                    <a:pt x="67" y="34"/>
                  </a:lnTo>
                  <a:lnTo>
                    <a:pt x="20" y="37"/>
                  </a:lnTo>
                  <a:lnTo>
                    <a:pt x="1" y="34"/>
                  </a:lnTo>
                  <a:lnTo>
                    <a:pt x="0" y="28"/>
                  </a:lnTo>
                  <a:close/>
                </a:path>
              </a:pathLst>
            </a:custGeom>
            <a:solidFill>
              <a:srgbClr val="D9AA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latin typeface="+mj-lt"/>
              </a:endParaRPr>
            </a:p>
          </p:txBody>
        </p:sp>
        <p:sp>
          <p:nvSpPr>
            <p:cNvPr id="36" name="Freeform 101"/>
            <p:cNvSpPr>
              <a:spLocks/>
            </p:cNvSpPr>
            <p:nvPr/>
          </p:nvSpPr>
          <p:spPr bwMode="auto">
            <a:xfrm>
              <a:off x="3619500" y="2584450"/>
              <a:ext cx="84138" cy="812800"/>
            </a:xfrm>
            <a:custGeom>
              <a:avLst/>
              <a:gdLst>
                <a:gd name="T0" fmla="*/ 84 w 211"/>
                <a:gd name="T1" fmla="*/ 0 h 2045"/>
                <a:gd name="T2" fmla="*/ 0 w 211"/>
                <a:gd name="T3" fmla="*/ 1926 h 2045"/>
                <a:gd name="T4" fmla="*/ 98 w 211"/>
                <a:gd name="T5" fmla="*/ 2045 h 2045"/>
                <a:gd name="T6" fmla="*/ 211 w 211"/>
                <a:gd name="T7" fmla="*/ 1920 h 2045"/>
                <a:gd name="T8" fmla="*/ 147 w 211"/>
                <a:gd name="T9" fmla="*/ 0 h 2045"/>
                <a:gd name="T10" fmla="*/ 84 w 211"/>
                <a:gd name="T11" fmla="*/ 0 h 2045"/>
              </a:gdLst>
              <a:ahLst/>
              <a:cxnLst>
                <a:cxn ang="0">
                  <a:pos x="T0" y="T1"/>
                </a:cxn>
                <a:cxn ang="0">
                  <a:pos x="T2" y="T3"/>
                </a:cxn>
                <a:cxn ang="0">
                  <a:pos x="T4" y="T5"/>
                </a:cxn>
                <a:cxn ang="0">
                  <a:pos x="T6" y="T7"/>
                </a:cxn>
                <a:cxn ang="0">
                  <a:pos x="T8" y="T9"/>
                </a:cxn>
                <a:cxn ang="0">
                  <a:pos x="T10" y="T11"/>
                </a:cxn>
              </a:cxnLst>
              <a:rect l="0" t="0" r="r" b="b"/>
              <a:pathLst>
                <a:path w="211" h="2045">
                  <a:moveTo>
                    <a:pt x="84" y="0"/>
                  </a:moveTo>
                  <a:lnTo>
                    <a:pt x="0" y="1926"/>
                  </a:lnTo>
                  <a:lnTo>
                    <a:pt x="98" y="2045"/>
                  </a:lnTo>
                  <a:lnTo>
                    <a:pt x="211" y="1920"/>
                  </a:lnTo>
                  <a:lnTo>
                    <a:pt x="147" y="0"/>
                  </a:lnTo>
                  <a:lnTo>
                    <a:pt x="84" y="0"/>
                  </a:lnTo>
                  <a:close/>
                </a:path>
              </a:pathLst>
            </a:custGeom>
            <a:solidFill>
              <a:srgbClr val="FE5A1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latin typeface="+mj-lt"/>
              </a:endParaRPr>
            </a:p>
          </p:txBody>
        </p:sp>
        <p:sp>
          <p:nvSpPr>
            <p:cNvPr id="37" name="Freeform 102"/>
            <p:cNvSpPr>
              <a:spLocks/>
            </p:cNvSpPr>
            <p:nvPr/>
          </p:nvSpPr>
          <p:spPr bwMode="auto">
            <a:xfrm>
              <a:off x="3757613" y="2481263"/>
              <a:ext cx="273050" cy="1398588"/>
            </a:xfrm>
            <a:custGeom>
              <a:avLst/>
              <a:gdLst>
                <a:gd name="T0" fmla="*/ 689 w 689"/>
                <a:gd name="T1" fmla="*/ 348 h 3524"/>
                <a:gd name="T2" fmla="*/ 0 w 689"/>
                <a:gd name="T3" fmla="*/ 0 h 3524"/>
                <a:gd name="T4" fmla="*/ 55 w 689"/>
                <a:gd name="T5" fmla="*/ 621 h 3524"/>
                <a:gd name="T6" fmla="*/ 0 w 689"/>
                <a:gd name="T7" fmla="*/ 3524 h 3524"/>
                <a:gd name="T8" fmla="*/ 634 w 689"/>
                <a:gd name="T9" fmla="*/ 3480 h 3524"/>
                <a:gd name="T10" fmla="*/ 689 w 689"/>
                <a:gd name="T11" fmla="*/ 348 h 3524"/>
              </a:gdLst>
              <a:ahLst/>
              <a:cxnLst>
                <a:cxn ang="0">
                  <a:pos x="T0" y="T1"/>
                </a:cxn>
                <a:cxn ang="0">
                  <a:pos x="T2" y="T3"/>
                </a:cxn>
                <a:cxn ang="0">
                  <a:pos x="T4" y="T5"/>
                </a:cxn>
                <a:cxn ang="0">
                  <a:pos x="T6" y="T7"/>
                </a:cxn>
                <a:cxn ang="0">
                  <a:pos x="T8" y="T9"/>
                </a:cxn>
                <a:cxn ang="0">
                  <a:pos x="T10" y="T11"/>
                </a:cxn>
              </a:cxnLst>
              <a:rect l="0" t="0" r="r" b="b"/>
              <a:pathLst>
                <a:path w="689" h="3524">
                  <a:moveTo>
                    <a:pt x="689" y="348"/>
                  </a:moveTo>
                  <a:lnTo>
                    <a:pt x="0" y="0"/>
                  </a:lnTo>
                  <a:lnTo>
                    <a:pt x="55" y="621"/>
                  </a:lnTo>
                  <a:lnTo>
                    <a:pt x="0" y="3524"/>
                  </a:lnTo>
                  <a:lnTo>
                    <a:pt x="634" y="3480"/>
                  </a:lnTo>
                  <a:lnTo>
                    <a:pt x="689" y="348"/>
                  </a:lnTo>
                  <a:close/>
                </a:path>
              </a:pathLst>
            </a:custGeom>
            <a:solidFill>
              <a:srgbClr val="111B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latin typeface="+mj-lt"/>
              </a:endParaRPr>
            </a:p>
          </p:txBody>
        </p:sp>
        <p:sp>
          <p:nvSpPr>
            <p:cNvPr id="38" name="Freeform 103"/>
            <p:cNvSpPr>
              <a:spLocks/>
            </p:cNvSpPr>
            <p:nvPr/>
          </p:nvSpPr>
          <p:spPr bwMode="auto">
            <a:xfrm>
              <a:off x="3451225" y="2473325"/>
              <a:ext cx="133350" cy="1073150"/>
            </a:xfrm>
            <a:custGeom>
              <a:avLst/>
              <a:gdLst>
                <a:gd name="T0" fmla="*/ 334 w 334"/>
                <a:gd name="T1" fmla="*/ 0 h 2704"/>
                <a:gd name="T2" fmla="*/ 248 w 334"/>
                <a:gd name="T3" fmla="*/ 56 h 2704"/>
                <a:gd name="T4" fmla="*/ 107 w 334"/>
                <a:gd name="T5" fmla="*/ 255 h 2704"/>
                <a:gd name="T6" fmla="*/ 140 w 334"/>
                <a:gd name="T7" fmla="*/ 462 h 2704"/>
                <a:gd name="T8" fmla="*/ 3 w 334"/>
                <a:gd name="T9" fmla="*/ 524 h 2704"/>
                <a:gd name="T10" fmla="*/ 1 w 334"/>
                <a:gd name="T11" fmla="*/ 535 h 2704"/>
                <a:gd name="T12" fmla="*/ 0 w 334"/>
                <a:gd name="T13" fmla="*/ 537 h 2704"/>
                <a:gd name="T14" fmla="*/ 267 w 334"/>
                <a:gd name="T15" fmla="*/ 2704 h 2704"/>
                <a:gd name="T16" fmla="*/ 280 w 334"/>
                <a:gd name="T17" fmla="*/ 636 h 2704"/>
                <a:gd name="T18" fmla="*/ 334 w 334"/>
                <a:gd name="T19" fmla="*/ 0 h 2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34" h="2704">
                  <a:moveTo>
                    <a:pt x="334" y="0"/>
                  </a:moveTo>
                  <a:lnTo>
                    <a:pt x="248" y="56"/>
                  </a:lnTo>
                  <a:lnTo>
                    <a:pt x="107" y="255"/>
                  </a:lnTo>
                  <a:lnTo>
                    <a:pt x="140" y="462"/>
                  </a:lnTo>
                  <a:lnTo>
                    <a:pt x="3" y="524"/>
                  </a:lnTo>
                  <a:lnTo>
                    <a:pt x="1" y="535"/>
                  </a:lnTo>
                  <a:lnTo>
                    <a:pt x="0" y="537"/>
                  </a:lnTo>
                  <a:lnTo>
                    <a:pt x="267" y="2704"/>
                  </a:lnTo>
                  <a:lnTo>
                    <a:pt x="280" y="636"/>
                  </a:lnTo>
                  <a:lnTo>
                    <a:pt x="334" y="0"/>
                  </a:lnTo>
                  <a:close/>
                </a:path>
              </a:pathLst>
            </a:custGeom>
            <a:solidFill>
              <a:srgbClr val="4148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latin typeface="+mj-lt"/>
              </a:endParaRPr>
            </a:p>
          </p:txBody>
        </p:sp>
        <p:sp>
          <p:nvSpPr>
            <p:cNvPr id="39" name="Freeform 104"/>
            <p:cNvSpPr>
              <a:spLocks/>
            </p:cNvSpPr>
            <p:nvPr/>
          </p:nvSpPr>
          <p:spPr bwMode="auto">
            <a:xfrm>
              <a:off x="3751263" y="2471738"/>
              <a:ext cx="134938" cy="1077913"/>
            </a:xfrm>
            <a:custGeom>
              <a:avLst/>
              <a:gdLst>
                <a:gd name="T0" fmla="*/ 0 w 340"/>
                <a:gd name="T1" fmla="*/ 0 h 2716"/>
                <a:gd name="T2" fmla="*/ 92 w 340"/>
                <a:gd name="T3" fmla="*/ 59 h 2716"/>
                <a:gd name="T4" fmla="*/ 232 w 340"/>
                <a:gd name="T5" fmla="*/ 258 h 2716"/>
                <a:gd name="T6" fmla="*/ 200 w 340"/>
                <a:gd name="T7" fmla="*/ 465 h 2716"/>
                <a:gd name="T8" fmla="*/ 336 w 340"/>
                <a:gd name="T9" fmla="*/ 527 h 2716"/>
                <a:gd name="T10" fmla="*/ 340 w 340"/>
                <a:gd name="T11" fmla="*/ 538 h 2716"/>
                <a:gd name="T12" fmla="*/ 340 w 340"/>
                <a:gd name="T13" fmla="*/ 540 h 2716"/>
                <a:gd name="T14" fmla="*/ 16 w 340"/>
                <a:gd name="T15" fmla="*/ 2716 h 2716"/>
                <a:gd name="T16" fmla="*/ 61 w 340"/>
                <a:gd name="T17" fmla="*/ 639 h 2716"/>
                <a:gd name="T18" fmla="*/ 0 w 340"/>
                <a:gd name="T19" fmla="*/ 0 h 2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0" h="2716">
                  <a:moveTo>
                    <a:pt x="0" y="0"/>
                  </a:moveTo>
                  <a:lnTo>
                    <a:pt x="92" y="59"/>
                  </a:lnTo>
                  <a:lnTo>
                    <a:pt x="232" y="258"/>
                  </a:lnTo>
                  <a:lnTo>
                    <a:pt x="200" y="465"/>
                  </a:lnTo>
                  <a:lnTo>
                    <a:pt x="336" y="527"/>
                  </a:lnTo>
                  <a:lnTo>
                    <a:pt x="340" y="538"/>
                  </a:lnTo>
                  <a:lnTo>
                    <a:pt x="340" y="540"/>
                  </a:lnTo>
                  <a:lnTo>
                    <a:pt x="16" y="2716"/>
                  </a:lnTo>
                  <a:lnTo>
                    <a:pt x="61" y="639"/>
                  </a:lnTo>
                  <a:lnTo>
                    <a:pt x="0" y="0"/>
                  </a:lnTo>
                  <a:close/>
                </a:path>
              </a:pathLst>
            </a:custGeom>
            <a:solidFill>
              <a:srgbClr val="41486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latin typeface="+mj-lt"/>
              </a:endParaRPr>
            </a:p>
          </p:txBody>
        </p:sp>
        <p:sp>
          <p:nvSpPr>
            <p:cNvPr id="40" name="Rectangle 105"/>
            <p:cNvSpPr>
              <a:spLocks noChangeArrowheads="1"/>
            </p:cNvSpPr>
            <p:nvPr/>
          </p:nvSpPr>
          <p:spPr bwMode="auto">
            <a:xfrm>
              <a:off x="3622675" y="3468688"/>
              <a:ext cx="93663" cy="76200"/>
            </a:xfrm>
            <a:prstGeom prst="rect">
              <a:avLst/>
            </a:prstGeom>
            <a:solidFill>
              <a:srgbClr val="99999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en-US" sz="1350">
                <a:latin typeface="+mj-lt"/>
              </a:endParaRPr>
            </a:p>
          </p:txBody>
        </p:sp>
        <p:sp>
          <p:nvSpPr>
            <p:cNvPr id="41" name="Freeform 106"/>
            <p:cNvSpPr>
              <a:spLocks/>
            </p:cNvSpPr>
            <p:nvPr/>
          </p:nvSpPr>
          <p:spPr bwMode="auto">
            <a:xfrm>
              <a:off x="3203575" y="3549650"/>
              <a:ext cx="161925" cy="244475"/>
            </a:xfrm>
            <a:custGeom>
              <a:avLst/>
              <a:gdLst>
                <a:gd name="T0" fmla="*/ 129 w 410"/>
                <a:gd name="T1" fmla="*/ 0 h 616"/>
                <a:gd name="T2" fmla="*/ 180 w 410"/>
                <a:gd name="T3" fmla="*/ 33 h 616"/>
                <a:gd name="T4" fmla="*/ 256 w 410"/>
                <a:gd name="T5" fmla="*/ 91 h 616"/>
                <a:gd name="T6" fmla="*/ 303 w 410"/>
                <a:gd name="T7" fmla="*/ 136 h 616"/>
                <a:gd name="T8" fmla="*/ 343 w 410"/>
                <a:gd name="T9" fmla="*/ 184 h 616"/>
                <a:gd name="T10" fmla="*/ 377 w 410"/>
                <a:gd name="T11" fmla="*/ 237 h 616"/>
                <a:gd name="T12" fmla="*/ 400 w 410"/>
                <a:gd name="T13" fmla="*/ 295 h 616"/>
                <a:gd name="T14" fmla="*/ 410 w 410"/>
                <a:gd name="T15" fmla="*/ 357 h 616"/>
                <a:gd name="T16" fmla="*/ 410 w 410"/>
                <a:gd name="T17" fmla="*/ 389 h 616"/>
                <a:gd name="T18" fmla="*/ 407 w 410"/>
                <a:gd name="T19" fmla="*/ 441 h 616"/>
                <a:gd name="T20" fmla="*/ 392 w 410"/>
                <a:gd name="T21" fmla="*/ 498 h 616"/>
                <a:gd name="T22" fmla="*/ 378 w 410"/>
                <a:gd name="T23" fmla="*/ 528 h 616"/>
                <a:gd name="T24" fmla="*/ 357 w 410"/>
                <a:gd name="T25" fmla="*/ 551 h 616"/>
                <a:gd name="T26" fmla="*/ 330 w 410"/>
                <a:gd name="T27" fmla="*/ 569 h 616"/>
                <a:gd name="T28" fmla="*/ 277 w 410"/>
                <a:gd name="T29" fmla="*/ 591 h 616"/>
                <a:gd name="T30" fmla="*/ 226 w 410"/>
                <a:gd name="T31" fmla="*/ 606 h 616"/>
                <a:gd name="T32" fmla="*/ 207 w 410"/>
                <a:gd name="T33" fmla="*/ 609 h 616"/>
                <a:gd name="T34" fmla="*/ 154 w 410"/>
                <a:gd name="T35" fmla="*/ 616 h 616"/>
                <a:gd name="T36" fmla="*/ 99 w 410"/>
                <a:gd name="T37" fmla="*/ 613 h 616"/>
                <a:gd name="T38" fmla="*/ 64 w 410"/>
                <a:gd name="T39" fmla="*/ 600 h 616"/>
                <a:gd name="T40" fmla="*/ 46 w 410"/>
                <a:gd name="T41" fmla="*/ 585 h 616"/>
                <a:gd name="T42" fmla="*/ 40 w 410"/>
                <a:gd name="T43" fmla="*/ 576 h 616"/>
                <a:gd name="T44" fmla="*/ 31 w 410"/>
                <a:gd name="T45" fmla="*/ 559 h 616"/>
                <a:gd name="T46" fmla="*/ 25 w 410"/>
                <a:gd name="T47" fmla="*/ 533 h 616"/>
                <a:gd name="T48" fmla="*/ 29 w 410"/>
                <a:gd name="T49" fmla="*/ 516 h 616"/>
                <a:gd name="T50" fmla="*/ 41 w 410"/>
                <a:gd name="T51" fmla="*/ 504 h 616"/>
                <a:gd name="T52" fmla="*/ 92 w 410"/>
                <a:gd name="T53" fmla="*/ 492 h 616"/>
                <a:gd name="T54" fmla="*/ 129 w 410"/>
                <a:gd name="T55" fmla="*/ 486 h 616"/>
                <a:gd name="T56" fmla="*/ 145 w 410"/>
                <a:gd name="T57" fmla="*/ 480 h 616"/>
                <a:gd name="T58" fmla="*/ 173 w 410"/>
                <a:gd name="T59" fmla="*/ 453 h 616"/>
                <a:gd name="T60" fmla="*/ 188 w 410"/>
                <a:gd name="T61" fmla="*/ 415 h 616"/>
                <a:gd name="T62" fmla="*/ 182 w 410"/>
                <a:gd name="T63" fmla="*/ 384 h 616"/>
                <a:gd name="T64" fmla="*/ 171 w 410"/>
                <a:gd name="T65" fmla="*/ 366 h 616"/>
                <a:gd name="T66" fmla="*/ 162 w 410"/>
                <a:gd name="T67" fmla="*/ 357 h 616"/>
                <a:gd name="T68" fmla="*/ 141 w 410"/>
                <a:gd name="T69" fmla="*/ 339 h 616"/>
                <a:gd name="T70" fmla="*/ 111 w 410"/>
                <a:gd name="T71" fmla="*/ 307 h 616"/>
                <a:gd name="T72" fmla="*/ 86 w 410"/>
                <a:gd name="T73" fmla="*/ 267 h 616"/>
                <a:gd name="T74" fmla="*/ 68 w 410"/>
                <a:gd name="T75" fmla="*/ 213 h 616"/>
                <a:gd name="T76" fmla="*/ 35 w 410"/>
                <a:gd name="T77" fmla="*/ 144 h 616"/>
                <a:gd name="T78" fmla="*/ 0 w 410"/>
                <a:gd name="T79" fmla="*/ 98 h 616"/>
                <a:gd name="T80" fmla="*/ 24 w 410"/>
                <a:gd name="T81" fmla="*/ 82 h 616"/>
                <a:gd name="T82" fmla="*/ 68 w 410"/>
                <a:gd name="T83" fmla="*/ 43 h 616"/>
                <a:gd name="T84" fmla="*/ 86 w 410"/>
                <a:gd name="T85" fmla="*/ 20 h 616"/>
                <a:gd name="T86" fmla="*/ 95 w 410"/>
                <a:gd name="T87" fmla="*/ 31 h 616"/>
                <a:gd name="T88" fmla="*/ 108 w 410"/>
                <a:gd name="T89" fmla="*/ 34 h 616"/>
                <a:gd name="T90" fmla="*/ 120 w 410"/>
                <a:gd name="T91" fmla="*/ 18 h 616"/>
                <a:gd name="T92" fmla="*/ 129 w 410"/>
                <a:gd name="T93" fmla="*/ 0 h 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10" h="616">
                  <a:moveTo>
                    <a:pt x="129" y="0"/>
                  </a:moveTo>
                  <a:lnTo>
                    <a:pt x="180" y="33"/>
                  </a:lnTo>
                  <a:lnTo>
                    <a:pt x="256" y="91"/>
                  </a:lnTo>
                  <a:lnTo>
                    <a:pt x="303" y="136"/>
                  </a:lnTo>
                  <a:lnTo>
                    <a:pt x="343" y="184"/>
                  </a:lnTo>
                  <a:lnTo>
                    <a:pt x="377" y="237"/>
                  </a:lnTo>
                  <a:lnTo>
                    <a:pt x="400" y="295"/>
                  </a:lnTo>
                  <a:lnTo>
                    <a:pt x="410" y="357"/>
                  </a:lnTo>
                  <a:lnTo>
                    <a:pt x="410" y="389"/>
                  </a:lnTo>
                  <a:lnTo>
                    <a:pt x="407" y="441"/>
                  </a:lnTo>
                  <a:lnTo>
                    <a:pt x="392" y="498"/>
                  </a:lnTo>
                  <a:lnTo>
                    <a:pt x="378" y="528"/>
                  </a:lnTo>
                  <a:lnTo>
                    <a:pt x="357" y="551"/>
                  </a:lnTo>
                  <a:lnTo>
                    <a:pt x="330" y="569"/>
                  </a:lnTo>
                  <a:lnTo>
                    <a:pt x="277" y="591"/>
                  </a:lnTo>
                  <a:lnTo>
                    <a:pt x="226" y="606"/>
                  </a:lnTo>
                  <a:lnTo>
                    <a:pt x="207" y="609"/>
                  </a:lnTo>
                  <a:lnTo>
                    <a:pt x="154" y="616"/>
                  </a:lnTo>
                  <a:lnTo>
                    <a:pt x="99" y="613"/>
                  </a:lnTo>
                  <a:lnTo>
                    <a:pt x="64" y="600"/>
                  </a:lnTo>
                  <a:lnTo>
                    <a:pt x="46" y="585"/>
                  </a:lnTo>
                  <a:lnTo>
                    <a:pt x="40" y="576"/>
                  </a:lnTo>
                  <a:lnTo>
                    <a:pt x="31" y="559"/>
                  </a:lnTo>
                  <a:lnTo>
                    <a:pt x="25" y="533"/>
                  </a:lnTo>
                  <a:lnTo>
                    <a:pt x="29" y="516"/>
                  </a:lnTo>
                  <a:lnTo>
                    <a:pt x="41" y="504"/>
                  </a:lnTo>
                  <a:lnTo>
                    <a:pt x="92" y="492"/>
                  </a:lnTo>
                  <a:lnTo>
                    <a:pt x="129" y="486"/>
                  </a:lnTo>
                  <a:lnTo>
                    <a:pt x="145" y="480"/>
                  </a:lnTo>
                  <a:lnTo>
                    <a:pt x="173" y="453"/>
                  </a:lnTo>
                  <a:lnTo>
                    <a:pt x="188" y="415"/>
                  </a:lnTo>
                  <a:lnTo>
                    <a:pt x="182" y="384"/>
                  </a:lnTo>
                  <a:lnTo>
                    <a:pt x="171" y="366"/>
                  </a:lnTo>
                  <a:lnTo>
                    <a:pt x="162" y="357"/>
                  </a:lnTo>
                  <a:lnTo>
                    <a:pt x="141" y="339"/>
                  </a:lnTo>
                  <a:lnTo>
                    <a:pt x="111" y="307"/>
                  </a:lnTo>
                  <a:lnTo>
                    <a:pt x="86" y="267"/>
                  </a:lnTo>
                  <a:lnTo>
                    <a:pt x="68" y="213"/>
                  </a:lnTo>
                  <a:lnTo>
                    <a:pt x="35" y="144"/>
                  </a:lnTo>
                  <a:lnTo>
                    <a:pt x="0" y="98"/>
                  </a:lnTo>
                  <a:lnTo>
                    <a:pt x="24" y="82"/>
                  </a:lnTo>
                  <a:lnTo>
                    <a:pt x="68" y="43"/>
                  </a:lnTo>
                  <a:lnTo>
                    <a:pt x="86" y="20"/>
                  </a:lnTo>
                  <a:lnTo>
                    <a:pt x="95" y="31"/>
                  </a:lnTo>
                  <a:lnTo>
                    <a:pt x="108" y="34"/>
                  </a:lnTo>
                  <a:lnTo>
                    <a:pt x="120" y="18"/>
                  </a:lnTo>
                  <a:lnTo>
                    <a:pt x="129" y="0"/>
                  </a:lnTo>
                  <a:close/>
                </a:path>
              </a:pathLst>
            </a:custGeom>
            <a:solidFill>
              <a:srgbClr val="E0BB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latin typeface="+mj-lt"/>
              </a:endParaRPr>
            </a:p>
          </p:txBody>
        </p:sp>
        <p:sp>
          <p:nvSpPr>
            <p:cNvPr id="42" name="Freeform 107"/>
            <p:cNvSpPr>
              <a:spLocks/>
            </p:cNvSpPr>
            <p:nvPr/>
          </p:nvSpPr>
          <p:spPr bwMode="auto">
            <a:xfrm>
              <a:off x="3151188" y="3502025"/>
              <a:ext cx="103188" cy="115888"/>
            </a:xfrm>
            <a:custGeom>
              <a:avLst/>
              <a:gdLst>
                <a:gd name="T0" fmla="*/ 1 w 259"/>
                <a:gd name="T1" fmla="*/ 207 h 293"/>
                <a:gd name="T2" fmla="*/ 68 w 259"/>
                <a:gd name="T3" fmla="*/ 251 h 293"/>
                <a:gd name="T4" fmla="*/ 140 w 259"/>
                <a:gd name="T5" fmla="*/ 293 h 293"/>
                <a:gd name="T6" fmla="*/ 202 w 259"/>
                <a:gd name="T7" fmla="*/ 186 h 293"/>
                <a:gd name="T8" fmla="*/ 259 w 259"/>
                <a:gd name="T9" fmla="*/ 79 h 293"/>
                <a:gd name="T10" fmla="*/ 225 w 259"/>
                <a:gd name="T11" fmla="*/ 57 h 293"/>
                <a:gd name="T12" fmla="*/ 175 w 259"/>
                <a:gd name="T13" fmla="*/ 22 h 293"/>
                <a:gd name="T14" fmla="*/ 138 w 259"/>
                <a:gd name="T15" fmla="*/ 5 h 293"/>
                <a:gd name="T16" fmla="*/ 119 w 259"/>
                <a:gd name="T17" fmla="*/ 0 h 293"/>
                <a:gd name="T18" fmla="*/ 88 w 259"/>
                <a:gd name="T19" fmla="*/ 46 h 293"/>
                <a:gd name="T20" fmla="*/ 36 w 259"/>
                <a:gd name="T21" fmla="*/ 122 h 293"/>
                <a:gd name="T22" fmla="*/ 9 w 259"/>
                <a:gd name="T23" fmla="*/ 172 h 293"/>
                <a:gd name="T24" fmla="*/ 0 w 259"/>
                <a:gd name="T25" fmla="*/ 198 h 293"/>
                <a:gd name="T26" fmla="*/ 0 w 259"/>
                <a:gd name="T27" fmla="*/ 183 h 293"/>
                <a:gd name="T28" fmla="*/ 1 w 259"/>
                <a:gd name="T29" fmla="*/ 163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59" h="293">
                  <a:moveTo>
                    <a:pt x="1" y="207"/>
                  </a:moveTo>
                  <a:lnTo>
                    <a:pt x="68" y="251"/>
                  </a:lnTo>
                  <a:lnTo>
                    <a:pt x="140" y="293"/>
                  </a:lnTo>
                  <a:lnTo>
                    <a:pt x="202" y="186"/>
                  </a:lnTo>
                  <a:lnTo>
                    <a:pt x="259" y="79"/>
                  </a:lnTo>
                  <a:lnTo>
                    <a:pt x="225" y="57"/>
                  </a:lnTo>
                  <a:lnTo>
                    <a:pt x="175" y="22"/>
                  </a:lnTo>
                  <a:lnTo>
                    <a:pt x="138" y="5"/>
                  </a:lnTo>
                  <a:lnTo>
                    <a:pt x="119" y="0"/>
                  </a:lnTo>
                  <a:lnTo>
                    <a:pt x="88" y="46"/>
                  </a:lnTo>
                  <a:lnTo>
                    <a:pt x="36" y="122"/>
                  </a:lnTo>
                  <a:lnTo>
                    <a:pt x="9" y="172"/>
                  </a:lnTo>
                  <a:lnTo>
                    <a:pt x="0" y="198"/>
                  </a:lnTo>
                  <a:lnTo>
                    <a:pt x="0" y="183"/>
                  </a:lnTo>
                  <a:lnTo>
                    <a:pt x="1" y="163"/>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latin typeface="+mj-lt"/>
              </a:endParaRPr>
            </a:p>
          </p:txBody>
        </p:sp>
        <p:sp>
          <p:nvSpPr>
            <p:cNvPr id="43" name="Freeform 108"/>
            <p:cNvSpPr>
              <a:spLocks/>
            </p:cNvSpPr>
            <p:nvPr/>
          </p:nvSpPr>
          <p:spPr bwMode="auto">
            <a:xfrm>
              <a:off x="2924175" y="2620963"/>
              <a:ext cx="395288" cy="996950"/>
            </a:xfrm>
            <a:custGeom>
              <a:avLst/>
              <a:gdLst>
                <a:gd name="T0" fmla="*/ 968 w 995"/>
                <a:gd name="T1" fmla="*/ 0 h 2511"/>
                <a:gd name="T2" fmla="*/ 938 w 995"/>
                <a:gd name="T3" fmla="*/ 21 h 2511"/>
                <a:gd name="T4" fmla="*/ 749 w 995"/>
                <a:gd name="T5" fmla="*/ 172 h 2511"/>
                <a:gd name="T6" fmla="*/ 582 w 995"/>
                <a:gd name="T7" fmla="*/ 324 h 2511"/>
                <a:gd name="T8" fmla="*/ 448 w 995"/>
                <a:gd name="T9" fmla="*/ 463 h 2511"/>
                <a:gd name="T10" fmla="*/ 359 w 995"/>
                <a:gd name="T11" fmla="*/ 564 h 2511"/>
                <a:gd name="T12" fmla="*/ 275 w 995"/>
                <a:gd name="T13" fmla="*/ 671 h 2511"/>
                <a:gd name="T14" fmla="*/ 197 w 995"/>
                <a:gd name="T15" fmla="*/ 784 h 2511"/>
                <a:gd name="T16" fmla="*/ 128 w 995"/>
                <a:gd name="T17" fmla="*/ 902 h 2511"/>
                <a:gd name="T18" fmla="*/ 71 w 995"/>
                <a:gd name="T19" fmla="*/ 1023 h 2511"/>
                <a:gd name="T20" fmla="*/ 30 w 995"/>
                <a:gd name="T21" fmla="*/ 1146 h 2511"/>
                <a:gd name="T22" fmla="*/ 5 w 995"/>
                <a:gd name="T23" fmla="*/ 1272 h 2511"/>
                <a:gd name="T24" fmla="*/ 1 w 995"/>
                <a:gd name="T25" fmla="*/ 1334 h 2511"/>
                <a:gd name="T26" fmla="*/ 0 w 995"/>
                <a:gd name="T27" fmla="*/ 1396 h 2511"/>
                <a:gd name="T28" fmla="*/ 10 w 995"/>
                <a:gd name="T29" fmla="*/ 1518 h 2511"/>
                <a:gd name="T30" fmla="*/ 32 w 995"/>
                <a:gd name="T31" fmla="*/ 1634 h 2511"/>
                <a:gd name="T32" fmla="*/ 65 w 995"/>
                <a:gd name="T33" fmla="*/ 1747 h 2511"/>
                <a:gd name="T34" fmla="*/ 106 w 995"/>
                <a:gd name="T35" fmla="*/ 1854 h 2511"/>
                <a:gd name="T36" fmla="*/ 154 w 995"/>
                <a:gd name="T37" fmla="*/ 1953 h 2511"/>
                <a:gd name="T38" fmla="*/ 233 w 995"/>
                <a:gd name="T39" fmla="*/ 2092 h 2511"/>
                <a:gd name="T40" fmla="*/ 347 w 995"/>
                <a:gd name="T41" fmla="*/ 2250 h 2511"/>
                <a:gd name="T42" fmla="*/ 453 w 995"/>
                <a:gd name="T43" fmla="*/ 2375 h 2511"/>
                <a:gd name="T44" fmla="*/ 575 w 995"/>
                <a:gd name="T45" fmla="*/ 2495 h 2511"/>
                <a:gd name="T46" fmla="*/ 595 w 995"/>
                <a:gd name="T47" fmla="*/ 2511 h 2511"/>
                <a:gd name="T48" fmla="*/ 768 w 995"/>
                <a:gd name="T49" fmla="*/ 2241 h 2511"/>
                <a:gd name="T50" fmla="*/ 750 w 995"/>
                <a:gd name="T51" fmla="*/ 2228 h 2511"/>
                <a:gd name="T52" fmla="*/ 640 w 995"/>
                <a:gd name="T53" fmla="*/ 2134 h 2511"/>
                <a:gd name="T54" fmla="*/ 545 w 995"/>
                <a:gd name="T55" fmla="*/ 2036 h 2511"/>
                <a:gd name="T56" fmla="*/ 451 w 995"/>
                <a:gd name="T57" fmla="*/ 1913 h 2511"/>
                <a:gd name="T58" fmla="*/ 389 w 995"/>
                <a:gd name="T59" fmla="*/ 1804 h 2511"/>
                <a:gd name="T60" fmla="*/ 354 w 995"/>
                <a:gd name="T61" fmla="*/ 1727 h 2511"/>
                <a:gd name="T62" fmla="*/ 328 w 995"/>
                <a:gd name="T63" fmla="*/ 1644 h 2511"/>
                <a:gd name="T64" fmla="*/ 311 w 995"/>
                <a:gd name="T65" fmla="*/ 1557 h 2511"/>
                <a:gd name="T66" fmla="*/ 306 w 995"/>
                <a:gd name="T67" fmla="*/ 1466 h 2511"/>
                <a:gd name="T68" fmla="*/ 315 w 995"/>
                <a:gd name="T69" fmla="*/ 1371 h 2511"/>
                <a:gd name="T70" fmla="*/ 325 w 995"/>
                <a:gd name="T71" fmla="*/ 1323 h 2511"/>
                <a:gd name="T72" fmla="*/ 338 w 995"/>
                <a:gd name="T73" fmla="*/ 1275 h 2511"/>
                <a:gd name="T74" fmla="*/ 372 w 995"/>
                <a:gd name="T75" fmla="*/ 1186 h 2511"/>
                <a:gd name="T76" fmla="*/ 412 w 995"/>
                <a:gd name="T77" fmla="*/ 1103 h 2511"/>
                <a:gd name="T78" fmla="*/ 459 w 995"/>
                <a:gd name="T79" fmla="*/ 1029 h 2511"/>
                <a:gd name="T80" fmla="*/ 510 w 995"/>
                <a:gd name="T81" fmla="*/ 962 h 2511"/>
                <a:gd name="T82" fmla="*/ 566 w 995"/>
                <a:gd name="T83" fmla="*/ 901 h 2511"/>
                <a:gd name="T84" fmla="*/ 652 w 995"/>
                <a:gd name="T85" fmla="*/ 821 h 2511"/>
                <a:gd name="T86" fmla="*/ 764 w 995"/>
                <a:gd name="T87" fmla="*/ 738 h 2511"/>
                <a:gd name="T88" fmla="*/ 867 w 995"/>
                <a:gd name="T89" fmla="*/ 678 h 2511"/>
                <a:gd name="T90" fmla="*/ 978 w 995"/>
                <a:gd name="T91" fmla="*/ 626 h 2511"/>
                <a:gd name="T92" fmla="*/ 995 w 995"/>
                <a:gd name="T93" fmla="*/ 621 h 2511"/>
                <a:gd name="T94" fmla="*/ 968 w 995"/>
                <a:gd name="T95" fmla="*/ 0 h 25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95" h="2511">
                  <a:moveTo>
                    <a:pt x="968" y="0"/>
                  </a:moveTo>
                  <a:lnTo>
                    <a:pt x="938" y="21"/>
                  </a:lnTo>
                  <a:lnTo>
                    <a:pt x="749" y="172"/>
                  </a:lnTo>
                  <a:lnTo>
                    <a:pt x="582" y="324"/>
                  </a:lnTo>
                  <a:lnTo>
                    <a:pt x="448" y="463"/>
                  </a:lnTo>
                  <a:lnTo>
                    <a:pt x="359" y="564"/>
                  </a:lnTo>
                  <a:lnTo>
                    <a:pt x="275" y="671"/>
                  </a:lnTo>
                  <a:lnTo>
                    <a:pt x="197" y="784"/>
                  </a:lnTo>
                  <a:lnTo>
                    <a:pt x="128" y="902"/>
                  </a:lnTo>
                  <a:lnTo>
                    <a:pt x="71" y="1023"/>
                  </a:lnTo>
                  <a:lnTo>
                    <a:pt x="30" y="1146"/>
                  </a:lnTo>
                  <a:lnTo>
                    <a:pt x="5" y="1272"/>
                  </a:lnTo>
                  <a:lnTo>
                    <a:pt x="1" y="1334"/>
                  </a:lnTo>
                  <a:lnTo>
                    <a:pt x="0" y="1396"/>
                  </a:lnTo>
                  <a:lnTo>
                    <a:pt x="10" y="1518"/>
                  </a:lnTo>
                  <a:lnTo>
                    <a:pt x="32" y="1634"/>
                  </a:lnTo>
                  <a:lnTo>
                    <a:pt x="65" y="1747"/>
                  </a:lnTo>
                  <a:lnTo>
                    <a:pt x="106" y="1854"/>
                  </a:lnTo>
                  <a:lnTo>
                    <a:pt x="154" y="1953"/>
                  </a:lnTo>
                  <a:lnTo>
                    <a:pt x="233" y="2092"/>
                  </a:lnTo>
                  <a:lnTo>
                    <a:pt x="347" y="2250"/>
                  </a:lnTo>
                  <a:lnTo>
                    <a:pt x="453" y="2375"/>
                  </a:lnTo>
                  <a:lnTo>
                    <a:pt x="575" y="2495"/>
                  </a:lnTo>
                  <a:lnTo>
                    <a:pt x="595" y="2511"/>
                  </a:lnTo>
                  <a:lnTo>
                    <a:pt x="768" y="2241"/>
                  </a:lnTo>
                  <a:lnTo>
                    <a:pt x="750" y="2228"/>
                  </a:lnTo>
                  <a:lnTo>
                    <a:pt x="640" y="2134"/>
                  </a:lnTo>
                  <a:lnTo>
                    <a:pt x="545" y="2036"/>
                  </a:lnTo>
                  <a:lnTo>
                    <a:pt x="451" y="1913"/>
                  </a:lnTo>
                  <a:lnTo>
                    <a:pt x="389" y="1804"/>
                  </a:lnTo>
                  <a:lnTo>
                    <a:pt x="354" y="1727"/>
                  </a:lnTo>
                  <a:lnTo>
                    <a:pt x="328" y="1644"/>
                  </a:lnTo>
                  <a:lnTo>
                    <a:pt x="311" y="1557"/>
                  </a:lnTo>
                  <a:lnTo>
                    <a:pt x="306" y="1466"/>
                  </a:lnTo>
                  <a:lnTo>
                    <a:pt x="315" y="1371"/>
                  </a:lnTo>
                  <a:lnTo>
                    <a:pt x="325" y="1323"/>
                  </a:lnTo>
                  <a:lnTo>
                    <a:pt x="338" y="1275"/>
                  </a:lnTo>
                  <a:lnTo>
                    <a:pt x="372" y="1186"/>
                  </a:lnTo>
                  <a:lnTo>
                    <a:pt x="412" y="1103"/>
                  </a:lnTo>
                  <a:lnTo>
                    <a:pt x="459" y="1029"/>
                  </a:lnTo>
                  <a:lnTo>
                    <a:pt x="510" y="962"/>
                  </a:lnTo>
                  <a:lnTo>
                    <a:pt x="566" y="901"/>
                  </a:lnTo>
                  <a:lnTo>
                    <a:pt x="652" y="821"/>
                  </a:lnTo>
                  <a:lnTo>
                    <a:pt x="764" y="738"/>
                  </a:lnTo>
                  <a:lnTo>
                    <a:pt x="867" y="678"/>
                  </a:lnTo>
                  <a:lnTo>
                    <a:pt x="978" y="626"/>
                  </a:lnTo>
                  <a:lnTo>
                    <a:pt x="995" y="621"/>
                  </a:lnTo>
                  <a:lnTo>
                    <a:pt x="968" y="0"/>
                  </a:lnTo>
                  <a:close/>
                </a:path>
              </a:pathLst>
            </a:custGeom>
            <a:solidFill>
              <a:srgbClr val="111B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latin typeface="+mj-lt"/>
              </a:endParaRPr>
            </a:p>
          </p:txBody>
        </p:sp>
        <p:sp>
          <p:nvSpPr>
            <p:cNvPr id="44" name="Freeform 109"/>
            <p:cNvSpPr>
              <a:spLocks/>
            </p:cNvSpPr>
            <p:nvPr/>
          </p:nvSpPr>
          <p:spPr bwMode="auto">
            <a:xfrm>
              <a:off x="4730750" y="2605088"/>
              <a:ext cx="177800" cy="180975"/>
            </a:xfrm>
            <a:custGeom>
              <a:avLst/>
              <a:gdLst>
                <a:gd name="T0" fmla="*/ 93 w 451"/>
                <a:gd name="T1" fmla="*/ 255 h 457"/>
                <a:gd name="T2" fmla="*/ 48 w 451"/>
                <a:gd name="T3" fmla="*/ 304 h 457"/>
                <a:gd name="T4" fmla="*/ 0 w 451"/>
                <a:gd name="T5" fmla="*/ 356 h 457"/>
                <a:gd name="T6" fmla="*/ 27 w 451"/>
                <a:gd name="T7" fmla="*/ 379 h 457"/>
                <a:gd name="T8" fmla="*/ 81 w 451"/>
                <a:gd name="T9" fmla="*/ 434 h 457"/>
                <a:gd name="T10" fmla="*/ 107 w 451"/>
                <a:gd name="T11" fmla="*/ 457 h 457"/>
                <a:gd name="T12" fmla="*/ 146 w 451"/>
                <a:gd name="T13" fmla="*/ 423 h 457"/>
                <a:gd name="T14" fmla="*/ 207 w 451"/>
                <a:gd name="T15" fmla="*/ 373 h 457"/>
                <a:gd name="T16" fmla="*/ 240 w 451"/>
                <a:gd name="T17" fmla="*/ 360 h 457"/>
                <a:gd name="T18" fmla="*/ 262 w 451"/>
                <a:gd name="T19" fmla="*/ 356 h 457"/>
                <a:gd name="T20" fmla="*/ 273 w 451"/>
                <a:gd name="T21" fmla="*/ 357 h 457"/>
                <a:gd name="T22" fmla="*/ 281 w 451"/>
                <a:gd name="T23" fmla="*/ 360 h 457"/>
                <a:gd name="T24" fmla="*/ 307 w 451"/>
                <a:gd name="T25" fmla="*/ 356 h 457"/>
                <a:gd name="T26" fmla="*/ 347 w 451"/>
                <a:gd name="T27" fmla="*/ 339 h 457"/>
                <a:gd name="T28" fmla="*/ 407 w 451"/>
                <a:gd name="T29" fmla="*/ 304 h 457"/>
                <a:gd name="T30" fmla="*/ 444 w 451"/>
                <a:gd name="T31" fmla="*/ 277 h 457"/>
                <a:gd name="T32" fmla="*/ 451 w 451"/>
                <a:gd name="T33" fmla="*/ 245 h 457"/>
                <a:gd name="T34" fmla="*/ 448 w 451"/>
                <a:gd name="T35" fmla="*/ 169 h 457"/>
                <a:gd name="T36" fmla="*/ 433 w 451"/>
                <a:gd name="T37" fmla="*/ 92 h 457"/>
                <a:gd name="T38" fmla="*/ 411 w 451"/>
                <a:gd name="T39" fmla="*/ 28 h 457"/>
                <a:gd name="T40" fmla="*/ 399 w 451"/>
                <a:gd name="T41" fmla="*/ 9 h 457"/>
                <a:gd name="T42" fmla="*/ 395 w 451"/>
                <a:gd name="T43" fmla="*/ 3 h 457"/>
                <a:gd name="T44" fmla="*/ 377 w 451"/>
                <a:gd name="T45" fmla="*/ 0 h 457"/>
                <a:gd name="T46" fmla="*/ 335 w 451"/>
                <a:gd name="T47" fmla="*/ 5 h 457"/>
                <a:gd name="T48" fmla="*/ 271 w 451"/>
                <a:gd name="T49" fmla="*/ 28 h 457"/>
                <a:gd name="T50" fmla="*/ 218 w 451"/>
                <a:gd name="T51" fmla="*/ 55 h 457"/>
                <a:gd name="T52" fmla="*/ 207 w 451"/>
                <a:gd name="T53" fmla="*/ 68 h 457"/>
                <a:gd name="T54" fmla="*/ 93 w 451"/>
                <a:gd name="T55" fmla="*/ 255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51" h="457">
                  <a:moveTo>
                    <a:pt x="93" y="255"/>
                  </a:moveTo>
                  <a:lnTo>
                    <a:pt x="48" y="304"/>
                  </a:lnTo>
                  <a:lnTo>
                    <a:pt x="0" y="356"/>
                  </a:lnTo>
                  <a:lnTo>
                    <a:pt x="27" y="379"/>
                  </a:lnTo>
                  <a:lnTo>
                    <a:pt x="81" y="434"/>
                  </a:lnTo>
                  <a:lnTo>
                    <a:pt x="107" y="457"/>
                  </a:lnTo>
                  <a:lnTo>
                    <a:pt x="146" y="423"/>
                  </a:lnTo>
                  <a:lnTo>
                    <a:pt x="207" y="373"/>
                  </a:lnTo>
                  <a:lnTo>
                    <a:pt x="240" y="360"/>
                  </a:lnTo>
                  <a:lnTo>
                    <a:pt x="262" y="356"/>
                  </a:lnTo>
                  <a:lnTo>
                    <a:pt x="273" y="357"/>
                  </a:lnTo>
                  <a:lnTo>
                    <a:pt x="281" y="360"/>
                  </a:lnTo>
                  <a:lnTo>
                    <a:pt x="307" y="356"/>
                  </a:lnTo>
                  <a:lnTo>
                    <a:pt x="347" y="339"/>
                  </a:lnTo>
                  <a:lnTo>
                    <a:pt x="407" y="304"/>
                  </a:lnTo>
                  <a:lnTo>
                    <a:pt x="444" y="277"/>
                  </a:lnTo>
                  <a:lnTo>
                    <a:pt x="451" y="245"/>
                  </a:lnTo>
                  <a:lnTo>
                    <a:pt x="448" y="169"/>
                  </a:lnTo>
                  <a:lnTo>
                    <a:pt x="433" y="92"/>
                  </a:lnTo>
                  <a:lnTo>
                    <a:pt x="411" y="28"/>
                  </a:lnTo>
                  <a:lnTo>
                    <a:pt x="399" y="9"/>
                  </a:lnTo>
                  <a:lnTo>
                    <a:pt x="395" y="3"/>
                  </a:lnTo>
                  <a:lnTo>
                    <a:pt x="377" y="0"/>
                  </a:lnTo>
                  <a:lnTo>
                    <a:pt x="335" y="5"/>
                  </a:lnTo>
                  <a:lnTo>
                    <a:pt x="271" y="28"/>
                  </a:lnTo>
                  <a:lnTo>
                    <a:pt x="218" y="55"/>
                  </a:lnTo>
                  <a:lnTo>
                    <a:pt x="207" y="68"/>
                  </a:lnTo>
                  <a:lnTo>
                    <a:pt x="93" y="255"/>
                  </a:lnTo>
                  <a:close/>
                </a:path>
              </a:pathLst>
            </a:custGeom>
            <a:solidFill>
              <a:srgbClr val="D9AA9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latin typeface="+mj-lt"/>
              </a:endParaRPr>
            </a:p>
          </p:txBody>
        </p:sp>
        <p:sp>
          <p:nvSpPr>
            <p:cNvPr id="45" name="Freeform 110"/>
            <p:cNvSpPr>
              <a:spLocks/>
            </p:cNvSpPr>
            <p:nvPr/>
          </p:nvSpPr>
          <p:spPr bwMode="auto">
            <a:xfrm>
              <a:off x="4751388" y="2595563"/>
              <a:ext cx="112713" cy="139700"/>
            </a:xfrm>
            <a:custGeom>
              <a:avLst/>
              <a:gdLst>
                <a:gd name="T0" fmla="*/ 0 w 286"/>
                <a:gd name="T1" fmla="*/ 350 h 350"/>
                <a:gd name="T2" fmla="*/ 7 w 286"/>
                <a:gd name="T3" fmla="*/ 325 h 350"/>
                <a:gd name="T4" fmla="*/ 18 w 286"/>
                <a:gd name="T5" fmla="*/ 272 h 350"/>
                <a:gd name="T6" fmla="*/ 27 w 286"/>
                <a:gd name="T7" fmla="*/ 186 h 350"/>
                <a:gd name="T8" fmla="*/ 35 w 286"/>
                <a:gd name="T9" fmla="*/ 134 h 350"/>
                <a:gd name="T10" fmla="*/ 42 w 286"/>
                <a:gd name="T11" fmla="*/ 86 h 350"/>
                <a:gd name="T12" fmla="*/ 54 w 286"/>
                <a:gd name="T13" fmla="*/ 63 h 350"/>
                <a:gd name="T14" fmla="*/ 76 w 286"/>
                <a:gd name="T15" fmla="*/ 55 h 350"/>
                <a:gd name="T16" fmla="*/ 96 w 286"/>
                <a:gd name="T17" fmla="*/ 49 h 350"/>
                <a:gd name="T18" fmla="*/ 119 w 286"/>
                <a:gd name="T19" fmla="*/ 44 h 350"/>
                <a:gd name="T20" fmla="*/ 171 w 286"/>
                <a:gd name="T21" fmla="*/ 40 h 350"/>
                <a:gd name="T22" fmla="*/ 193 w 286"/>
                <a:gd name="T23" fmla="*/ 35 h 350"/>
                <a:gd name="T24" fmla="*/ 269 w 286"/>
                <a:gd name="T25" fmla="*/ 3 h 350"/>
                <a:gd name="T26" fmla="*/ 283 w 286"/>
                <a:gd name="T27" fmla="*/ 0 h 350"/>
                <a:gd name="T28" fmla="*/ 286 w 286"/>
                <a:gd name="T29" fmla="*/ 5 h 350"/>
                <a:gd name="T30" fmla="*/ 285 w 286"/>
                <a:gd name="T31" fmla="*/ 19 h 350"/>
                <a:gd name="T32" fmla="*/ 274 w 286"/>
                <a:gd name="T33" fmla="*/ 41 h 350"/>
                <a:gd name="T34" fmla="*/ 250 w 286"/>
                <a:gd name="T35" fmla="*/ 68 h 350"/>
                <a:gd name="T36" fmla="*/ 223 w 286"/>
                <a:gd name="T37" fmla="*/ 85 h 350"/>
                <a:gd name="T38" fmla="*/ 213 w 286"/>
                <a:gd name="T39" fmla="*/ 86 h 350"/>
                <a:gd name="T40" fmla="*/ 202 w 286"/>
                <a:gd name="T41" fmla="*/ 92 h 350"/>
                <a:gd name="T42" fmla="*/ 159 w 286"/>
                <a:gd name="T43" fmla="*/ 112 h 350"/>
                <a:gd name="T44" fmla="*/ 137 w 286"/>
                <a:gd name="T45" fmla="*/ 132 h 350"/>
                <a:gd name="T46" fmla="*/ 133 w 286"/>
                <a:gd name="T47" fmla="*/ 143 h 350"/>
                <a:gd name="T48" fmla="*/ 134 w 286"/>
                <a:gd name="T49" fmla="*/ 185 h 350"/>
                <a:gd name="T50" fmla="*/ 143 w 286"/>
                <a:gd name="T51" fmla="*/ 226 h 350"/>
                <a:gd name="T52" fmla="*/ 143 w 286"/>
                <a:gd name="T53" fmla="*/ 246 h 350"/>
                <a:gd name="T54" fmla="*/ 132 w 286"/>
                <a:gd name="T55" fmla="*/ 277 h 350"/>
                <a:gd name="T56" fmla="*/ 98 w 286"/>
                <a:gd name="T57" fmla="*/ 309 h 350"/>
                <a:gd name="T58" fmla="*/ 71 w 286"/>
                <a:gd name="T59" fmla="*/ 326 h 350"/>
                <a:gd name="T60" fmla="*/ 0 w 286"/>
                <a:gd name="T61" fmla="*/ 350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86" h="350">
                  <a:moveTo>
                    <a:pt x="0" y="350"/>
                  </a:moveTo>
                  <a:lnTo>
                    <a:pt x="7" y="325"/>
                  </a:lnTo>
                  <a:lnTo>
                    <a:pt x="18" y="272"/>
                  </a:lnTo>
                  <a:lnTo>
                    <a:pt x="27" y="186"/>
                  </a:lnTo>
                  <a:lnTo>
                    <a:pt x="35" y="134"/>
                  </a:lnTo>
                  <a:lnTo>
                    <a:pt x="42" y="86"/>
                  </a:lnTo>
                  <a:lnTo>
                    <a:pt x="54" y="63"/>
                  </a:lnTo>
                  <a:lnTo>
                    <a:pt x="76" y="55"/>
                  </a:lnTo>
                  <a:lnTo>
                    <a:pt x="96" y="49"/>
                  </a:lnTo>
                  <a:lnTo>
                    <a:pt x="119" y="44"/>
                  </a:lnTo>
                  <a:lnTo>
                    <a:pt x="171" y="40"/>
                  </a:lnTo>
                  <a:lnTo>
                    <a:pt x="193" y="35"/>
                  </a:lnTo>
                  <a:lnTo>
                    <a:pt x="269" y="3"/>
                  </a:lnTo>
                  <a:lnTo>
                    <a:pt x="283" y="0"/>
                  </a:lnTo>
                  <a:lnTo>
                    <a:pt x="286" y="5"/>
                  </a:lnTo>
                  <a:lnTo>
                    <a:pt x="285" y="19"/>
                  </a:lnTo>
                  <a:lnTo>
                    <a:pt x="274" y="41"/>
                  </a:lnTo>
                  <a:lnTo>
                    <a:pt x="250" y="68"/>
                  </a:lnTo>
                  <a:lnTo>
                    <a:pt x="223" y="85"/>
                  </a:lnTo>
                  <a:lnTo>
                    <a:pt x="213" y="86"/>
                  </a:lnTo>
                  <a:lnTo>
                    <a:pt x="202" y="92"/>
                  </a:lnTo>
                  <a:lnTo>
                    <a:pt x="159" y="112"/>
                  </a:lnTo>
                  <a:lnTo>
                    <a:pt x="137" y="132"/>
                  </a:lnTo>
                  <a:lnTo>
                    <a:pt x="133" y="143"/>
                  </a:lnTo>
                  <a:lnTo>
                    <a:pt x="134" y="185"/>
                  </a:lnTo>
                  <a:lnTo>
                    <a:pt x="143" y="226"/>
                  </a:lnTo>
                  <a:lnTo>
                    <a:pt x="143" y="246"/>
                  </a:lnTo>
                  <a:lnTo>
                    <a:pt x="132" y="277"/>
                  </a:lnTo>
                  <a:lnTo>
                    <a:pt x="98" y="309"/>
                  </a:lnTo>
                  <a:lnTo>
                    <a:pt x="71" y="326"/>
                  </a:lnTo>
                  <a:lnTo>
                    <a:pt x="0" y="350"/>
                  </a:lnTo>
                  <a:close/>
                </a:path>
              </a:pathLst>
            </a:custGeom>
            <a:solidFill>
              <a:srgbClr val="E0BB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latin typeface="+mj-lt"/>
              </a:endParaRPr>
            </a:p>
          </p:txBody>
        </p:sp>
        <p:sp>
          <p:nvSpPr>
            <p:cNvPr id="46" name="Freeform 111"/>
            <p:cNvSpPr>
              <a:spLocks/>
            </p:cNvSpPr>
            <p:nvPr/>
          </p:nvSpPr>
          <p:spPr bwMode="auto">
            <a:xfrm>
              <a:off x="4814888" y="2159000"/>
              <a:ext cx="615950" cy="503238"/>
            </a:xfrm>
            <a:custGeom>
              <a:avLst/>
              <a:gdLst>
                <a:gd name="T0" fmla="*/ 41 w 1549"/>
                <a:gd name="T1" fmla="*/ 1269 h 1269"/>
                <a:gd name="T2" fmla="*/ 0 w 1549"/>
                <a:gd name="T3" fmla="*/ 1218 h 1269"/>
                <a:gd name="T4" fmla="*/ 1529 w 1549"/>
                <a:gd name="T5" fmla="*/ 0 h 1269"/>
                <a:gd name="T6" fmla="*/ 1549 w 1549"/>
                <a:gd name="T7" fmla="*/ 26 h 1269"/>
                <a:gd name="T8" fmla="*/ 41 w 1549"/>
                <a:gd name="T9" fmla="*/ 1269 h 1269"/>
              </a:gdLst>
              <a:ahLst/>
              <a:cxnLst>
                <a:cxn ang="0">
                  <a:pos x="T0" y="T1"/>
                </a:cxn>
                <a:cxn ang="0">
                  <a:pos x="T2" y="T3"/>
                </a:cxn>
                <a:cxn ang="0">
                  <a:pos x="T4" y="T5"/>
                </a:cxn>
                <a:cxn ang="0">
                  <a:pos x="T6" y="T7"/>
                </a:cxn>
                <a:cxn ang="0">
                  <a:pos x="T8" y="T9"/>
                </a:cxn>
              </a:cxnLst>
              <a:rect l="0" t="0" r="r" b="b"/>
              <a:pathLst>
                <a:path w="1549" h="1269">
                  <a:moveTo>
                    <a:pt x="41" y="1269"/>
                  </a:moveTo>
                  <a:lnTo>
                    <a:pt x="0" y="1218"/>
                  </a:lnTo>
                  <a:lnTo>
                    <a:pt x="1529" y="0"/>
                  </a:lnTo>
                  <a:lnTo>
                    <a:pt x="1549" y="26"/>
                  </a:lnTo>
                  <a:lnTo>
                    <a:pt x="41" y="12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latin typeface="+mj-lt"/>
              </a:endParaRPr>
            </a:p>
          </p:txBody>
        </p:sp>
        <p:sp>
          <p:nvSpPr>
            <p:cNvPr id="47" name="Freeform 112"/>
            <p:cNvSpPr>
              <a:spLocks/>
            </p:cNvSpPr>
            <p:nvPr/>
          </p:nvSpPr>
          <p:spPr bwMode="auto">
            <a:xfrm>
              <a:off x="4851400" y="2605088"/>
              <a:ext cx="57150" cy="133350"/>
            </a:xfrm>
            <a:custGeom>
              <a:avLst/>
              <a:gdLst>
                <a:gd name="T0" fmla="*/ 92 w 144"/>
                <a:gd name="T1" fmla="*/ 9 h 334"/>
                <a:gd name="T2" fmla="*/ 87 w 144"/>
                <a:gd name="T3" fmla="*/ 2 h 334"/>
                <a:gd name="T4" fmla="*/ 61 w 144"/>
                <a:gd name="T5" fmla="*/ 0 h 334"/>
                <a:gd name="T6" fmla="*/ 44 w 144"/>
                <a:gd name="T7" fmla="*/ 2 h 334"/>
                <a:gd name="T8" fmla="*/ 28 w 144"/>
                <a:gd name="T9" fmla="*/ 15 h 334"/>
                <a:gd name="T10" fmla="*/ 9 w 144"/>
                <a:gd name="T11" fmla="*/ 46 h 334"/>
                <a:gd name="T12" fmla="*/ 1 w 144"/>
                <a:gd name="T13" fmla="*/ 81 h 334"/>
                <a:gd name="T14" fmla="*/ 0 w 144"/>
                <a:gd name="T15" fmla="*/ 121 h 334"/>
                <a:gd name="T16" fmla="*/ 8 w 144"/>
                <a:gd name="T17" fmla="*/ 185 h 334"/>
                <a:gd name="T18" fmla="*/ 22 w 144"/>
                <a:gd name="T19" fmla="*/ 268 h 334"/>
                <a:gd name="T20" fmla="*/ 25 w 144"/>
                <a:gd name="T21" fmla="*/ 305 h 334"/>
                <a:gd name="T22" fmla="*/ 26 w 144"/>
                <a:gd name="T23" fmla="*/ 317 h 334"/>
                <a:gd name="T24" fmla="*/ 40 w 144"/>
                <a:gd name="T25" fmla="*/ 330 h 334"/>
                <a:gd name="T26" fmla="*/ 51 w 144"/>
                <a:gd name="T27" fmla="*/ 334 h 334"/>
                <a:gd name="T28" fmla="*/ 88 w 144"/>
                <a:gd name="T29" fmla="*/ 312 h 334"/>
                <a:gd name="T30" fmla="*/ 137 w 144"/>
                <a:gd name="T31" fmla="*/ 277 h 334"/>
                <a:gd name="T32" fmla="*/ 144 w 144"/>
                <a:gd name="T33" fmla="*/ 245 h 334"/>
                <a:gd name="T34" fmla="*/ 141 w 144"/>
                <a:gd name="T35" fmla="*/ 169 h 334"/>
                <a:gd name="T36" fmla="*/ 126 w 144"/>
                <a:gd name="T37" fmla="*/ 92 h 334"/>
                <a:gd name="T38" fmla="*/ 104 w 144"/>
                <a:gd name="T39" fmla="*/ 28 h 334"/>
                <a:gd name="T40" fmla="*/ 92 w 144"/>
                <a:gd name="T41" fmla="*/ 9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 h="334">
                  <a:moveTo>
                    <a:pt x="92" y="9"/>
                  </a:moveTo>
                  <a:lnTo>
                    <a:pt x="87" y="2"/>
                  </a:lnTo>
                  <a:lnTo>
                    <a:pt x="61" y="0"/>
                  </a:lnTo>
                  <a:lnTo>
                    <a:pt x="44" y="2"/>
                  </a:lnTo>
                  <a:lnTo>
                    <a:pt x="28" y="15"/>
                  </a:lnTo>
                  <a:lnTo>
                    <a:pt x="9" y="46"/>
                  </a:lnTo>
                  <a:lnTo>
                    <a:pt x="1" y="81"/>
                  </a:lnTo>
                  <a:lnTo>
                    <a:pt x="0" y="121"/>
                  </a:lnTo>
                  <a:lnTo>
                    <a:pt x="8" y="185"/>
                  </a:lnTo>
                  <a:lnTo>
                    <a:pt x="22" y="268"/>
                  </a:lnTo>
                  <a:lnTo>
                    <a:pt x="25" y="305"/>
                  </a:lnTo>
                  <a:lnTo>
                    <a:pt x="26" y="317"/>
                  </a:lnTo>
                  <a:lnTo>
                    <a:pt x="40" y="330"/>
                  </a:lnTo>
                  <a:lnTo>
                    <a:pt x="51" y="334"/>
                  </a:lnTo>
                  <a:lnTo>
                    <a:pt x="88" y="312"/>
                  </a:lnTo>
                  <a:lnTo>
                    <a:pt x="137" y="277"/>
                  </a:lnTo>
                  <a:lnTo>
                    <a:pt x="144" y="245"/>
                  </a:lnTo>
                  <a:lnTo>
                    <a:pt x="141" y="169"/>
                  </a:lnTo>
                  <a:lnTo>
                    <a:pt x="126" y="92"/>
                  </a:lnTo>
                  <a:lnTo>
                    <a:pt x="104" y="28"/>
                  </a:lnTo>
                  <a:lnTo>
                    <a:pt x="92" y="9"/>
                  </a:lnTo>
                  <a:close/>
                </a:path>
              </a:pathLst>
            </a:custGeom>
            <a:solidFill>
              <a:srgbClr val="DDB39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latin typeface="+mj-lt"/>
              </a:endParaRPr>
            </a:p>
          </p:txBody>
        </p:sp>
        <p:sp>
          <p:nvSpPr>
            <p:cNvPr id="48" name="Freeform 113"/>
            <p:cNvSpPr>
              <a:spLocks/>
            </p:cNvSpPr>
            <p:nvPr/>
          </p:nvSpPr>
          <p:spPr bwMode="auto">
            <a:xfrm>
              <a:off x="4703763" y="2698750"/>
              <a:ext cx="111125" cy="122238"/>
            </a:xfrm>
            <a:custGeom>
              <a:avLst/>
              <a:gdLst>
                <a:gd name="T0" fmla="*/ 0 w 281"/>
                <a:gd name="T1" fmla="*/ 146 h 308"/>
                <a:gd name="T2" fmla="*/ 135 w 281"/>
                <a:gd name="T3" fmla="*/ 0 h 308"/>
                <a:gd name="T4" fmla="*/ 281 w 281"/>
                <a:gd name="T5" fmla="*/ 157 h 308"/>
                <a:gd name="T6" fmla="*/ 135 w 281"/>
                <a:gd name="T7" fmla="*/ 308 h 308"/>
                <a:gd name="T8" fmla="*/ 0 w 281"/>
                <a:gd name="T9" fmla="*/ 146 h 308"/>
              </a:gdLst>
              <a:ahLst/>
              <a:cxnLst>
                <a:cxn ang="0">
                  <a:pos x="T0" y="T1"/>
                </a:cxn>
                <a:cxn ang="0">
                  <a:pos x="T2" y="T3"/>
                </a:cxn>
                <a:cxn ang="0">
                  <a:pos x="T4" y="T5"/>
                </a:cxn>
                <a:cxn ang="0">
                  <a:pos x="T6" y="T7"/>
                </a:cxn>
                <a:cxn ang="0">
                  <a:pos x="T8" y="T9"/>
                </a:cxn>
              </a:cxnLst>
              <a:rect l="0" t="0" r="r" b="b"/>
              <a:pathLst>
                <a:path w="281" h="308">
                  <a:moveTo>
                    <a:pt x="0" y="146"/>
                  </a:moveTo>
                  <a:lnTo>
                    <a:pt x="135" y="0"/>
                  </a:lnTo>
                  <a:lnTo>
                    <a:pt x="281" y="157"/>
                  </a:lnTo>
                  <a:lnTo>
                    <a:pt x="135" y="308"/>
                  </a:lnTo>
                  <a:lnTo>
                    <a:pt x="0" y="146"/>
                  </a:lnTo>
                  <a:close/>
                </a:path>
              </a:pathLst>
            </a:custGeom>
            <a:solidFill>
              <a:srgbClr val="D9D9D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latin typeface="+mj-lt"/>
              </a:endParaRPr>
            </a:p>
          </p:txBody>
        </p:sp>
        <p:sp>
          <p:nvSpPr>
            <p:cNvPr id="49" name="Freeform 114"/>
            <p:cNvSpPr>
              <a:spLocks/>
            </p:cNvSpPr>
            <p:nvPr/>
          </p:nvSpPr>
          <p:spPr bwMode="auto">
            <a:xfrm>
              <a:off x="4025900" y="2619375"/>
              <a:ext cx="766763" cy="450850"/>
            </a:xfrm>
            <a:custGeom>
              <a:avLst/>
              <a:gdLst>
                <a:gd name="T0" fmla="*/ 11 w 1933"/>
                <a:gd name="T1" fmla="*/ 0 h 1138"/>
                <a:gd name="T2" fmla="*/ 24 w 1933"/>
                <a:gd name="T3" fmla="*/ 16 h 1138"/>
                <a:gd name="T4" fmla="*/ 122 w 1933"/>
                <a:gd name="T5" fmla="*/ 129 h 1138"/>
                <a:gd name="T6" fmla="*/ 223 w 1933"/>
                <a:gd name="T7" fmla="*/ 233 h 1138"/>
                <a:gd name="T8" fmla="*/ 348 w 1933"/>
                <a:gd name="T9" fmla="*/ 350 h 1138"/>
                <a:gd name="T10" fmla="*/ 493 w 1933"/>
                <a:gd name="T11" fmla="*/ 469 h 1138"/>
                <a:gd name="T12" fmla="*/ 655 w 1933"/>
                <a:gd name="T13" fmla="*/ 579 h 1138"/>
                <a:gd name="T14" fmla="*/ 785 w 1933"/>
                <a:gd name="T15" fmla="*/ 648 h 1138"/>
                <a:gd name="T16" fmla="*/ 873 w 1933"/>
                <a:gd name="T17" fmla="*/ 687 h 1138"/>
                <a:gd name="T18" fmla="*/ 918 w 1933"/>
                <a:gd name="T19" fmla="*/ 702 h 1138"/>
                <a:gd name="T20" fmla="*/ 949 w 1933"/>
                <a:gd name="T21" fmla="*/ 711 h 1138"/>
                <a:gd name="T22" fmla="*/ 1014 w 1933"/>
                <a:gd name="T23" fmla="*/ 716 h 1138"/>
                <a:gd name="T24" fmla="*/ 1081 w 1933"/>
                <a:gd name="T25" fmla="*/ 710 h 1138"/>
                <a:gd name="T26" fmla="*/ 1151 w 1933"/>
                <a:gd name="T27" fmla="*/ 690 h 1138"/>
                <a:gd name="T28" fmla="*/ 1221 w 1933"/>
                <a:gd name="T29" fmla="*/ 662 h 1138"/>
                <a:gd name="T30" fmla="*/ 1293 w 1933"/>
                <a:gd name="T31" fmla="*/ 627 h 1138"/>
                <a:gd name="T32" fmla="*/ 1396 w 1933"/>
                <a:gd name="T33" fmla="*/ 563 h 1138"/>
                <a:gd name="T34" fmla="*/ 1523 w 1933"/>
                <a:gd name="T35" fmla="*/ 469 h 1138"/>
                <a:gd name="T36" fmla="*/ 1631 w 1933"/>
                <a:gd name="T37" fmla="*/ 375 h 1138"/>
                <a:gd name="T38" fmla="*/ 1744 w 1933"/>
                <a:gd name="T39" fmla="*/ 267 h 1138"/>
                <a:gd name="T40" fmla="*/ 1761 w 1933"/>
                <a:gd name="T41" fmla="*/ 248 h 1138"/>
                <a:gd name="T42" fmla="*/ 1933 w 1933"/>
                <a:gd name="T43" fmla="*/ 443 h 1138"/>
                <a:gd name="T44" fmla="*/ 1915 w 1933"/>
                <a:gd name="T45" fmla="*/ 466 h 1138"/>
                <a:gd name="T46" fmla="*/ 1785 w 1933"/>
                <a:gd name="T47" fmla="*/ 611 h 1138"/>
                <a:gd name="T48" fmla="*/ 1657 w 1933"/>
                <a:gd name="T49" fmla="*/ 738 h 1138"/>
                <a:gd name="T50" fmla="*/ 1504 w 1933"/>
                <a:gd name="T51" fmla="*/ 872 h 1138"/>
                <a:gd name="T52" fmla="*/ 1376 w 1933"/>
                <a:gd name="T53" fmla="*/ 965 h 1138"/>
                <a:gd name="T54" fmla="*/ 1286 w 1933"/>
                <a:gd name="T55" fmla="*/ 1021 h 1138"/>
                <a:gd name="T56" fmla="*/ 1195 w 1933"/>
                <a:gd name="T57" fmla="*/ 1068 h 1138"/>
                <a:gd name="T58" fmla="*/ 1103 w 1933"/>
                <a:gd name="T59" fmla="*/ 1104 h 1138"/>
                <a:gd name="T60" fmla="*/ 1011 w 1933"/>
                <a:gd name="T61" fmla="*/ 1129 h 1138"/>
                <a:gd name="T62" fmla="*/ 919 w 1933"/>
                <a:gd name="T63" fmla="*/ 1138 h 1138"/>
                <a:gd name="T64" fmla="*/ 875 w 1933"/>
                <a:gd name="T65" fmla="*/ 1135 h 1138"/>
                <a:gd name="T66" fmla="*/ 830 w 1933"/>
                <a:gd name="T67" fmla="*/ 1130 h 1138"/>
                <a:gd name="T68" fmla="*/ 743 w 1933"/>
                <a:gd name="T69" fmla="*/ 1113 h 1138"/>
                <a:gd name="T70" fmla="*/ 659 w 1933"/>
                <a:gd name="T71" fmla="*/ 1087 h 1138"/>
                <a:gd name="T72" fmla="*/ 577 w 1933"/>
                <a:gd name="T73" fmla="*/ 1055 h 1138"/>
                <a:gd name="T74" fmla="*/ 461 w 1933"/>
                <a:gd name="T75" fmla="*/ 998 h 1138"/>
                <a:gd name="T76" fmla="*/ 321 w 1933"/>
                <a:gd name="T77" fmla="*/ 911 h 1138"/>
                <a:gd name="T78" fmla="*/ 201 w 1933"/>
                <a:gd name="T79" fmla="*/ 819 h 1138"/>
                <a:gd name="T80" fmla="*/ 105 w 1933"/>
                <a:gd name="T81" fmla="*/ 736 h 1138"/>
                <a:gd name="T82" fmla="*/ 12 w 1933"/>
                <a:gd name="T83" fmla="*/ 641 h 1138"/>
                <a:gd name="T84" fmla="*/ 0 w 1933"/>
                <a:gd name="T85" fmla="*/ 627 h 1138"/>
                <a:gd name="T86" fmla="*/ 11 w 1933"/>
                <a:gd name="T87" fmla="*/ 0 h 1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33" h="1138">
                  <a:moveTo>
                    <a:pt x="11" y="0"/>
                  </a:moveTo>
                  <a:lnTo>
                    <a:pt x="24" y="16"/>
                  </a:lnTo>
                  <a:lnTo>
                    <a:pt x="122" y="129"/>
                  </a:lnTo>
                  <a:lnTo>
                    <a:pt x="223" y="233"/>
                  </a:lnTo>
                  <a:lnTo>
                    <a:pt x="348" y="350"/>
                  </a:lnTo>
                  <a:lnTo>
                    <a:pt x="493" y="469"/>
                  </a:lnTo>
                  <a:lnTo>
                    <a:pt x="655" y="579"/>
                  </a:lnTo>
                  <a:lnTo>
                    <a:pt x="785" y="648"/>
                  </a:lnTo>
                  <a:lnTo>
                    <a:pt x="873" y="687"/>
                  </a:lnTo>
                  <a:lnTo>
                    <a:pt x="918" y="702"/>
                  </a:lnTo>
                  <a:lnTo>
                    <a:pt x="949" y="711"/>
                  </a:lnTo>
                  <a:lnTo>
                    <a:pt x="1014" y="716"/>
                  </a:lnTo>
                  <a:lnTo>
                    <a:pt x="1081" y="710"/>
                  </a:lnTo>
                  <a:lnTo>
                    <a:pt x="1151" y="690"/>
                  </a:lnTo>
                  <a:lnTo>
                    <a:pt x="1221" y="662"/>
                  </a:lnTo>
                  <a:lnTo>
                    <a:pt x="1293" y="627"/>
                  </a:lnTo>
                  <a:lnTo>
                    <a:pt x="1396" y="563"/>
                  </a:lnTo>
                  <a:lnTo>
                    <a:pt x="1523" y="469"/>
                  </a:lnTo>
                  <a:lnTo>
                    <a:pt x="1631" y="375"/>
                  </a:lnTo>
                  <a:lnTo>
                    <a:pt x="1744" y="267"/>
                  </a:lnTo>
                  <a:lnTo>
                    <a:pt x="1761" y="248"/>
                  </a:lnTo>
                  <a:lnTo>
                    <a:pt x="1933" y="443"/>
                  </a:lnTo>
                  <a:lnTo>
                    <a:pt x="1915" y="466"/>
                  </a:lnTo>
                  <a:lnTo>
                    <a:pt x="1785" y="611"/>
                  </a:lnTo>
                  <a:lnTo>
                    <a:pt x="1657" y="738"/>
                  </a:lnTo>
                  <a:lnTo>
                    <a:pt x="1504" y="872"/>
                  </a:lnTo>
                  <a:lnTo>
                    <a:pt x="1376" y="965"/>
                  </a:lnTo>
                  <a:lnTo>
                    <a:pt x="1286" y="1021"/>
                  </a:lnTo>
                  <a:lnTo>
                    <a:pt x="1195" y="1068"/>
                  </a:lnTo>
                  <a:lnTo>
                    <a:pt x="1103" y="1104"/>
                  </a:lnTo>
                  <a:lnTo>
                    <a:pt x="1011" y="1129"/>
                  </a:lnTo>
                  <a:lnTo>
                    <a:pt x="919" y="1138"/>
                  </a:lnTo>
                  <a:lnTo>
                    <a:pt x="875" y="1135"/>
                  </a:lnTo>
                  <a:lnTo>
                    <a:pt x="830" y="1130"/>
                  </a:lnTo>
                  <a:lnTo>
                    <a:pt x="743" y="1113"/>
                  </a:lnTo>
                  <a:lnTo>
                    <a:pt x="659" y="1087"/>
                  </a:lnTo>
                  <a:lnTo>
                    <a:pt x="577" y="1055"/>
                  </a:lnTo>
                  <a:lnTo>
                    <a:pt x="461" y="998"/>
                  </a:lnTo>
                  <a:lnTo>
                    <a:pt x="321" y="911"/>
                  </a:lnTo>
                  <a:lnTo>
                    <a:pt x="201" y="819"/>
                  </a:lnTo>
                  <a:lnTo>
                    <a:pt x="105" y="736"/>
                  </a:lnTo>
                  <a:lnTo>
                    <a:pt x="12" y="641"/>
                  </a:lnTo>
                  <a:lnTo>
                    <a:pt x="0" y="627"/>
                  </a:lnTo>
                  <a:lnTo>
                    <a:pt x="11" y="0"/>
                  </a:lnTo>
                  <a:close/>
                </a:path>
              </a:pathLst>
            </a:custGeom>
            <a:solidFill>
              <a:srgbClr val="111B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latin typeface="+mj-lt"/>
              </a:endParaRPr>
            </a:p>
          </p:txBody>
        </p:sp>
        <p:sp>
          <p:nvSpPr>
            <p:cNvPr id="50" name="Freeform 115"/>
            <p:cNvSpPr>
              <a:spLocks/>
            </p:cNvSpPr>
            <p:nvPr/>
          </p:nvSpPr>
          <p:spPr bwMode="auto">
            <a:xfrm>
              <a:off x="3421063" y="1746250"/>
              <a:ext cx="490538" cy="657225"/>
            </a:xfrm>
            <a:custGeom>
              <a:avLst/>
              <a:gdLst>
                <a:gd name="T0" fmla="*/ 1222 w 1238"/>
                <a:gd name="T1" fmla="*/ 695 h 1657"/>
                <a:gd name="T2" fmla="*/ 1191 w 1238"/>
                <a:gd name="T3" fmla="*/ 657 h 1657"/>
                <a:gd name="T4" fmla="*/ 1160 w 1238"/>
                <a:gd name="T5" fmla="*/ 656 h 1657"/>
                <a:gd name="T6" fmla="*/ 1160 w 1238"/>
                <a:gd name="T7" fmla="*/ 634 h 1657"/>
                <a:gd name="T8" fmla="*/ 1137 w 1238"/>
                <a:gd name="T9" fmla="*/ 404 h 1657"/>
                <a:gd name="T10" fmla="*/ 1084 w 1238"/>
                <a:gd name="T11" fmla="*/ 258 h 1657"/>
                <a:gd name="T12" fmla="*/ 1021 w 1238"/>
                <a:gd name="T13" fmla="*/ 166 h 1657"/>
                <a:gd name="T14" fmla="*/ 881 w 1238"/>
                <a:gd name="T15" fmla="*/ 55 h 1657"/>
                <a:gd name="T16" fmla="*/ 682 w 1238"/>
                <a:gd name="T17" fmla="*/ 3 h 1657"/>
                <a:gd name="T18" fmla="*/ 573 w 1238"/>
                <a:gd name="T19" fmla="*/ 3 h 1657"/>
                <a:gd name="T20" fmla="*/ 373 w 1238"/>
                <a:gd name="T21" fmla="*/ 55 h 1657"/>
                <a:gd name="T22" fmla="*/ 233 w 1238"/>
                <a:gd name="T23" fmla="*/ 166 h 1657"/>
                <a:gd name="T24" fmla="*/ 171 w 1238"/>
                <a:gd name="T25" fmla="*/ 258 h 1657"/>
                <a:gd name="T26" fmla="*/ 118 w 1238"/>
                <a:gd name="T27" fmla="*/ 404 h 1657"/>
                <a:gd name="T28" fmla="*/ 95 w 1238"/>
                <a:gd name="T29" fmla="*/ 634 h 1657"/>
                <a:gd name="T30" fmla="*/ 95 w 1238"/>
                <a:gd name="T31" fmla="*/ 670 h 1657"/>
                <a:gd name="T32" fmla="*/ 57 w 1238"/>
                <a:gd name="T33" fmla="*/ 653 h 1657"/>
                <a:gd name="T34" fmla="*/ 16 w 1238"/>
                <a:gd name="T35" fmla="*/ 692 h 1657"/>
                <a:gd name="T36" fmla="*/ 4 w 1238"/>
                <a:gd name="T37" fmla="*/ 727 h 1657"/>
                <a:gd name="T38" fmla="*/ 8 w 1238"/>
                <a:gd name="T39" fmla="*/ 835 h 1657"/>
                <a:gd name="T40" fmla="*/ 27 w 1238"/>
                <a:gd name="T41" fmla="*/ 906 h 1657"/>
                <a:gd name="T42" fmla="*/ 74 w 1238"/>
                <a:gd name="T43" fmla="*/ 972 h 1657"/>
                <a:gd name="T44" fmla="*/ 99 w 1238"/>
                <a:gd name="T45" fmla="*/ 983 h 1657"/>
                <a:gd name="T46" fmla="*/ 135 w 1238"/>
                <a:gd name="T47" fmla="*/ 983 h 1657"/>
                <a:gd name="T48" fmla="*/ 192 w 1238"/>
                <a:gd name="T49" fmla="*/ 1177 h 1657"/>
                <a:gd name="T50" fmla="*/ 297 w 1238"/>
                <a:gd name="T51" fmla="*/ 1404 h 1657"/>
                <a:gd name="T52" fmla="*/ 432 w 1238"/>
                <a:gd name="T53" fmla="*/ 1572 h 1657"/>
                <a:gd name="T54" fmla="*/ 567 w 1238"/>
                <a:gd name="T55" fmla="*/ 1649 h 1657"/>
                <a:gd name="T56" fmla="*/ 627 w 1238"/>
                <a:gd name="T57" fmla="*/ 1657 h 1657"/>
                <a:gd name="T58" fmla="*/ 688 w 1238"/>
                <a:gd name="T59" fmla="*/ 1649 h 1657"/>
                <a:gd name="T60" fmla="*/ 823 w 1238"/>
                <a:gd name="T61" fmla="*/ 1572 h 1657"/>
                <a:gd name="T62" fmla="*/ 957 w 1238"/>
                <a:gd name="T63" fmla="*/ 1405 h 1657"/>
                <a:gd name="T64" fmla="*/ 1063 w 1238"/>
                <a:gd name="T65" fmla="*/ 1178 h 1657"/>
                <a:gd name="T66" fmla="*/ 1119 w 1238"/>
                <a:gd name="T67" fmla="*/ 985 h 1657"/>
                <a:gd name="T68" fmla="*/ 1150 w 1238"/>
                <a:gd name="T69" fmla="*/ 979 h 1657"/>
                <a:gd name="T70" fmla="*/ 1186 w 1238"/>
                <a:gd name="T71" fmla="*/ 949 h 1657"/>
                <a:gd name="T72" fmla="*/ 1218 w 1238"/>
                <a:gd name="T73" fmla="*/ 876 h 1657"/>
                <a:gd name="T74" fmla="*/ 1238 w 1238"/>
                <a:gd name="T75" fmla="*/ 770 h 1657"/>
                <a:gd name="T76" fmla="*/ 1228 w 1238"/>
                <a:gd name="T77" fmla="*/ 706 h 1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38" h="1657">
                  <a:moveTo>
                    <a:pt x="1228" y="706"/>
                  </a:moveTo>
                  <a:lnTo>
                    <a:pt x="1222" y="695"/>
                  </a:lnTo>
                  <a:lnTo>
                    <a:pt x="1208" y="673"/>
                  </a:lnTo>
                  <a:lnTo>
                    <a:pt x="1191" y="657"/>
                  </a:lnTo>
                  <a:lnTo>
                    <a:pt x="1171" y="652"/>
                  </a:lnTo>
                  <a:lnTo>
                    <a:pt x="1160" y="656"/>
                  </a:lnTo>
                  <a:lnTo>
                    <a:pt x="1160" y="646"/>
                  </a:lnTo>
                  <a:lnTo>
                    <a:pt x="1160" y="634"/>
                  </a:lnTo>
                  <a:lnTo>
                    <a:pt x="1159" y="551"/>
                  </a:lnTo>
                  <a:lnTo>
                    <a:pt x="1137" y="404"/>
                  </a:lnTo>
                  <a:lnTo>
                    <a:pt x="1108" y="312"/>
                  </a:lnTo>
                  <a:lnTo>
                    <a:pt x="1084" y="258"/>
                  </a:lnTo>
                  <a:lnTo>
                    <a:pt x="1055" y="209"/>
                  </a:lnTo>
                  <a:lnTo>
                    <a:pt x="1021" y="166"/>
                  </a:lnTo>
                  <a:lnTo>
                    <a:pt x="967" y="110"/>
                  </a:lnTo>
                  <a:lnTo>
                    <a:pt x="881" y="55"/>
                  </a:lnTo>
                  <a:lnTo>
                    <a:pt x="787" y="20"/>
                  </a:lnTo>
                  <a:lnTo>
                    <a:pt x="682" y="3"/>
                  </a:lnTo>
                  <a:lnTo>
                    <a:pt x="627" y="0"/>
                  </a:lnTo>
                  <a:lnTo>
                    <a:pt x="573" y="3"/>
                  </a:lnTo>
                  <a:lnTo>
                    <a:pt x="468" y="20"/>
                  </a:lnTo>
                  <a:lnTo>
                    <a:pt x="373" y="55"/>
                  </a:lnTo>
                  <a:lnTo>
                    <a:pt x="288" y="110"/>
                  </a:lnTo>
                  <a:lnTo>
                    <a:pt x="233" y="166"/>
                  </a:lnTo>
                  <a:lnTo>
                    <a:pt x="200" y="209"/>
                  </a:lnTo>
                  <a:lnTo>
                    <a:pt x="171" y="258"/>
                  </a:lnTo>
                  <a:lnTo>
                    <a:pt x="147" y="312"/>
                  </a:lnTo>
                  <a:lnTo>
                    <a:pt x="118" y="404"/>
                  </a:lnTo>
                  <a:lnTo>
                    <a:pt x="96" y="551"/>
                  </a:lnTo>
                  <a:lnTo>
                    <a:pt x="95" y="634"/>
                  </a:lnTo>
                  <a:lnTo>
                    <a:pt x="95" y="652"/>
                  </a:lnTo>
                  <a:lnTo>
                    <a:pt x="95" y="670"/>
                  </a:lnTo>
                  <a:lnTo>
                    <a:pt x="82" y="657"/>
                  </a:lnTo>
                  <a:lnTo>
                    <a:pt x="57" y="653"/>
                  </a:lnTo>
                  <a:lnTo>
                    <a:pt x="34" y="666"/>
                  </a:lnTo>
                  <a:lnTo>
                    <a:pt x="16" y="692"/>
                  </a:lnTo>
                  <a:lnTo>
                    <a:pt x="10" y="706"/>
                  </a:lnTo>
                  <a:lnTo>
                    <a:pt x="4" y="727"/>
                  </a:lnTo>
                  <a:lnTo>
                    <a:pt x="0" y="770"/>
                  </a:lnTo>
                  <a:lnTo>
                    <a:pt x="8" y="835"/>
                  </a:lnTo>
                  <a:lnTo>
                    <a:pt x="18" y="876"/>
                  </a:lnTo>
                  <a:lnTo>
                    <a:pt x="27" y="906"/>
                  </a:lnTo>
                  <a:lnTo>
                    <a:pt x="51" y="949"/>
                  </a:lnTo>
                  <a:lnTo>
                    <a:pt x="74" y="972"/>
                  </a:lnTo>
                  <a:lnTo>
                    <a:pt x="87" y="979"/>
                  </a:lnTo>
                  <a:lnTo>
                    <a:pt x="99" y="983"/>
                  </a:lnTo>
                  <a:lnTo>
                    <a:pt x="125" y="985"/>
                  </a:lnTo>
                  <a:lnTo>
                    <a:pt x="135" y="983"/>
                  </a:lnTo>
                  <a:lnTo>
                    <a:pt x="152" y="1049"/>
                  </a:lnTo>
                  <a:lnTo>
                    <a:pt x="192" y="1177"/>
                  </a:lnTo>
                  <a:lnTo>
                    <a:pt x="240" y="1296"/>
                  </a:lnTo>
                  <a:lnTo>
                    <a:pt x="297" y="1404"/>
                  </a:lnTo>
                  <a:lnTo>
                    <a:pt x="360" y="1497"/>
                  </a:lnTo>
                  <a:lnTo>
                    <a:pt x="432" y="1572"/>
                  </a:lnTo>
                  <a:lnTo>
                    <a:pt x="507" y="1625"/>
                  </a:lnTo>
                  <a:lnTo>
                    <a:pt x="567" y="1649"/>
                  </a:lnTo>
                  <a:lnTo>
                    <a:pt x="607" y="1657"/>
                  </a:lnTo>
                  <a:lnTo>
                    <a:pt x="627" y="1657"/>
                  </a:lnTo>
                  <a:lnTo>
                    <a:pt x="648" y="1657"/>
                  </a:lnTo>
                  <a:lnTo>
                    <a:pt x="688" y="1649"/>
                  </a:lnTo>
                  <a:lnTo>
                    <a:pt x="748" y="1627"/>
                  </a:lnTo>
                  <a:lnTo>
                    <a:pt x="823" y="1572"/>
                  </a:lnTo>
                  <a:lnTo>
                    <a:pt x="893" y="1498"/>
                  </a:lnTo>
                  <a:lnTo>
                    <a:pt x="957" y="1405"/>
                  </a:lnTo>
                  <a:lnTo>
                    <a:pt x="1014" y="1297"/>
                  </a:lnTo>
                  <a:lnTo>
                    <a:pt x="1063" y="1178"/>
                  </a:lnTo>
                  <a:lnTo>
                    <a:pt x="1103" y="1051"/>
                  </a:lnTo>
                  <a:lnTo>
                    <a:pt x="1119" y="985"/>
                  </a:lnTo>
                  <a:lnTo>
                    <a:pt x="1136" y="984"/>
                  </a:lnTo>
                  <a:lnTo>
                    <a:pt x="1150" y="979"/>
                  </a:lnTo>
                  <a:lnTo>
                    <a:pt x="1164" y="972"/>
                  </a:lnTo>
                  <a:lnTo>
                    <a:pt x="1186" y="949"/>
                  </a:lnTo>
                  <a:lnTo>
                    <a:pt x="1209" y="906"/>
                  </a:lnTo>
                  <a:lnTo>
                    <a:pt x="1218" y="876"/>
                  </a:lnTo>
                  <a:lnTo>
                    <a:pt x="1230" y="835"/>
                  </a:lnTo>
                  <a:lnTo>
                    <a:pt x="1238" y="770"/>
                  </a:lnTo>
                  <a:lnTo>
                    <a:pt x="1233" y="727"/>
                  </a:lnTo>
                  <a:lnTo>
                    <a:pt x="1228" y="706"/>
                  </a:lnTo>
                  <a:close/>
                </a:path>
              </a:pathLst>
            </a:custGeom>
            <a:solidFill>
              <a:srgbClr val="E0BBA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latin typeface="+mj-lt"/>
              </a:endParaRPr>
            </a:p>
          </p:txBody>
        </p:sp>
        <p:sp>
          <p:nvSpPr>
            <p:cNvPr id="51" name="Freeform 116"/>
            <p:cNvSpPr>
              <a:spLocks/>
            </p:cNvSpPr>
            <p:nvPr/>
          </p:nvSpPr>
          <p:spPr bwMode="auto">
            <a:xfrm>
              <a:off x="3543300" y="1682750"/>
              <a:ext cx="373063" cy="363538"/>
            </a:xfrm>
            <a:custGeom>
              <a:avLst/>
              <a:gdLst>
                <a:gd name="T0" fmla="*/ 69 w 940"/>
                <a:gd name="T1" fmla="*/ 411 h 915"/>
                <a:gd name="T2" fmla="*/ 78 w 940"/>
                <a:gd name="T3" fmla="*/ 435 h 915"/>
                <a:gd name="T4" fmla="*/ 107 w 940"/>
                <a:gd name="T5" fmla="*/ 473 h 915"/>
                <a:gd name="T6" fmla="*/ 149 w 940"/>
                <a:gd name="T7" fmla="*/ 497 h 915"/>
                <a:gd name="T8" fmla="*/ 200 w 940"/>
                <a:gd name="T9" fmla="*/ 512 h 915"/>
                <a:gd name="T10" fmla="*/ 288 w 940"/>
                <a:gd name="T11" fmla="*/ 519 h 915"/>
                <a:gd name="T12" fmla="*/ 420 w 940"/>
                <a:gd name="T13" fmla="*/ 518 h 915"/>
                <a:gd name="T14" fmla="*/ 524 w 940"/>
                <a:gd name="T15" fmla="*/ 521 h 915"/>
                <a:gd name="T16" fmla="*/ 590 w 940"/>
                <a:gd name="T17" fmla="*/ 530 h 915"/>
                <a:gd name="T18" fmla="*/ 652 w 940"/>
                <a:gd name="T19" fmla="*/ 548 h 915"/>
                <a:gd name="T20" fmla="*/ 709 w 940"/>
                <a:gd name="T21" fmla="*/ 576 h 915"/>
                <a:gd name="T22" fmla="*/ 758 w 940"/>
                <a:gd name="T23" fmla="*/ 618 h 915"/>
                <a:gd name="T24" fmla="*/ 798 w 940"/>
                <a:gd name="T25" fmla="*/ 678 h 915"/>
                <a:gd name="T26" fmla="*/ 827 w 940"/>
                <a:gd name="T27" fmla="*/ 755 h 915"/>
                <a:gd name="T28" fmla="*/ 844 w 940"/>
                <a:gd name="T29" fmla="*/ 855 h 915"/>
                <a:gd name="T30" fmla="*/ 845 w 940"/>
                <a:gd name="T31" fmla="*/ 915 h 915"/>
                <a:gd name="T32" fmla="*/ 862 w 940"/>
                <a:gd name="T33" fmla="*/ 885 h 915"/>
                <a:gd name="T34" fmla="*/ 892 w 940"/>
                <a:gd name="T35" fmla="*/ 824 h 915"/>
                <a:gd name="T36" fmla="*/ 914 w 940"/>
                <a:gd name="T37" fmla="*/ 763 h 915"/>
                <a:gd name="T38" fmla="*/ 929 w 940"/>
                <a:gd name="T39" fmla="*/ 700 h 915"/>
                <a:gd name="T40" fmla="*/ 937 w 940"/>
                <a:gd name="T41" fmla="*/ 637 h 915"/>
                <a:gd name="T42" fmla="*/ 940 w 940"/>
                <a:gd name="T43" fmla="*/ 575 h 915"/>
                <a:gd name="T44" fmla="*/ 936 w 940"/>
                <a:gd name="T45" fmla="*/ 514 h 915"/>
                <a:gd name="T46" fmla="*/ 925 w 940"/>
                <a:gd name="T47" fmla="*/ 453 h 915"/>
                <a:gd name="T48" fmla="*/ 907 w 940"/>
                <a:gd name="T49" fmla="*/ 394 h 915"/>
                <a:gd name="T50" fmla="*/ 884 w 940"/>
                <a:gd name="T51" fmla="*/ 337 h 915"/>
                <a:gd name="T52" fmla="*/ 855 w 940"/>
                <a:gd name="T53" fmla="*/ 281 h 915"/>
                <a:gd name="T54" fmla="*/ 819 w 940"/>
                <a:gd name="T55" fmla="*/ 228 h 915"/>
                <a:gd name="T56" fmla="*/ 778 w 940"/>
                <a:gd name="T57" fmla="*/ 177 h 915"/>
                <a:gd name="T58" fmla="*/ 730 w 940"/>
                <a:gd name="T59" fmla="*/ 131 h 915"/>
                <a:gd name="T60" fmla="*/ 676 w 940"/>
                <a:gd name="T61" fmla="*/ 88 h 915"/>
                <a:gd name="T62" fmla="*/ 616 w 940"/>
                <a:gd name="T63" fmla="*/ 48 h 915"/>
                <a:gd name="T64" fmla="*/ 584 w 940"/>
                <a:gd name="T65" fmla="*/ 29 h 915"/>
                <a:gd name="T66" fmla="*/ 566 w 940"/>
                <a:gd name="T67" fmla="*/ 22 h 915"/>
                <a:gd name="T68" fmla="*/ 511 w 940"/>
                <a:gd name="T69" fmla="*/ 10 h 915"/>
                <a:gd name="T70" fmla="*/ 399 w 940"/>
                <a:gd name="T71" fmla="*/ 0 h 915"/>
                <a:gd name="T72" fmla="*/ 271 w 940"/>
                <a:gd name="T73" fmla="*/ 2 h 915"/>
                <a:gd name="T74" fmla="*/ 188 w 940"/>
                <a:gd name="T75" fmla="*/ 13 h 915"/>
                <a:gd name="T76" fmla="*/ 114 w 940"/>
                <a:gd name="T77" fmla="*/ 28 h 915"/>
                <a:gd name="T78" fmla="*/ 57 w 940"/>
                <a:gd name="T79" fmla="*/ 51 h 915"/>
                <a:gd name="T80" fmla="*/ 37 w 940"/>
                <a:gd name="T81" fmla="*/ 66 h 915"/>
                <a:gd name="T82" fmla="*/ 21 w 940"/>
                <a:gd name="T83" fmla="*/ 83 h 915"/>
                <a:gd name="T84" fmla="*/ 4 w 940"/>
                <a:gd name="T85" fmla="*/ 129 h 915"/>
                <a:gd name="T86" fmla="*/ 0 w 940"/>
                <a:gd name="T87" fmla="*/ 185 h 915"/>
                <a:gd name="T88" fmla="*/ 8 w 940"/>
                <a:gd name="T89" fmla="*/ 245 h 915"/>
                <a:gd name="T90" fmla="*/ 30 w 940"/>
                <a:gd name="T91" fmla="*/ 331 h 915"/>
                <a:gd name="T92" fmla="*/ 61 w 940"/>
                <a:gd name="T93" fmla="*/ 407 h 915"/>
                <a:gd name="T94" fmla="*/ 69 w 940"/>
                <a:gd name="T95" fmla="*/ 411 h 9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40" h="915">
                  <a:moveTo>
                    <a:pt x="69" y="411"/>
                  </a:moveTo>
                  <a:lnTo>
                    <a:pt x="78" y="435"/>
                  </a:lnTo>
                  <a:lnTo>
                    <a:pt x="107" y="473"/>
                  </a:lnTo>
                  <a:lnTo>
                    <a:pt x="149" y="497"/>
                  </a:lnTo>
                  <a:lnTo>
                    <a:pt x="200" y="512"/>
                  </a:lnTo>
                  <a:lnTo>
                    <a:pt x="288" y="519"/>
                  </a:lnTo>
                  <a:lnTo>
                    <a:pt x="420" y="518"/>
                  </a:lnTo>
                  <a:lnTo>
                    <a:pt x="524" y="521"/>
                  </a:lnTo>
                  <a:lnTo>
                    <a:pt x="590" y="530"/>
                  </a:lnTo>
                  <a:lnTo>
                    <a:pt x="652" y="548"/>
                  </a:lnTo>
                  <a:lnTo>
                    <a:pt x="709" y="576"/>
                  </a:lnTo>
                  <a:lnTo>
                    <a:pt x="758" y="618"/>
                  </a:lnTo>
                  <a:lnTo>
                    <a:pt x="798" y="678"/>
                  </a:lnTo>
                  <a:lnTo>
                    <a:pt x="827" y="755"/>
                  </a:lnTo>
                  <a:lnTo>
                    <a:pt x="844" y="855"/>
                  </a:lnTo>
                  <a:lnTo>
                    <a:pt x="845" y="915"/>
                  </a:lnTo>
                  <a:lnTo>
                    <a:pt x="862" y="885"/>
                  </a:lnTo>
                  <a:lnTo>
                    <a:pt x="892" y="824"/>
                  </a:lnTo>
                  <a:lnTo>
                    <a:pt x="914" y="763"/>
                  </a:lnTo>
                  <a:lnTo>
                    <a:pt x="929" y="700"/>
                  </a:lnTo>
                  <a:lnTo>
                    <a:pt x="937" y="637"/>
                  </a:lnTo>
                  <a:lnTo>
                    <a:pt x="940" y="575"/>
                  </a:lnTo>
                  <a:lnTo>
                    <a:pt x="936" y="514"/>
                  </a:lnTo>
                  <a:lnTo>
                    <a:pt x="925" y="453"/>
                  </a:lnTo>
                  <a:lnTo>
                    <a:pt x="907" y="394"/>
                  </a:lnTo>
                  <a:lnTo>
                    <a:pt x="884" y="337"/>
                  </a:lnTo>
                  <a:lnTo>
                    <a:pt x="855" y="281"/>
                  </a:lnTo>
                  <a:lnTo>
                    <a:pt x="819" y="228"/>
                  </a:lnTo>
                  <a:lnTo>
                    <a:pt x="778" y="177"/>
                  </a:lnTo>
                  <a:lnTo>
                    <a:pt x="730" y="131"/>
                  </a:lnTo>
                  <a:lnTo>
                    <a:pt x="676" y="88"/>
                  </a:lnTo>
                  <a:lnTo>
                    <a:pt x="616" y="48"/>
                  </a:lnTo>
                  <a:lnTo>
                    <a:pt x="584" y="29"/>
                  </a:lnTo>
                  <a:lnTo>
                    <a:pt x="566" y="22"/>
                  </a:lnTo>
                  <a:lnTo>
                    <a:pt x="511" y="10"/>
                  </a:lnTo>
                  <a:lnTo>
                    <a:pt x="399" y="0"/>
                  </a:lnTo>
                  <a:lnTo>
                    <a:pt x="271" y="2"/>
                  </a:lnTo>
                  <a:lnTo>
                    <a:pt x="188" y="13"/>
                  </a:lnTo>
                  <a:lnTo>
                    <a:pt x="114" y="28"/>
                  </a:lnTo>
                  <a:lnTo>
                    <a:pt x="57" y="51"/>
                  </a:lnTo>
                  <a:lnTo>
                    <a:pt x="37" y="66"/>
                  </a:lnTo>
                  <a:lnTo>
                    <a:pt x="21" y="83"/>
                  </a:lnTo>
                  <a:lnTo>
                    <a:pt x="4" y="129"/>
                  </a:lnTo>
                  <a:lnTo>
                    <a:pt x="0" y="185"/>
                  </a:lnTo>
                  <a:lnTo>
                    <a:pt x="8" y="245"/>
                  </a:lnTo>
                  <a:lnTo>
                    <a:pt x="30" y="331"/>
                  </a:lnTo>
                  <a:lnTo>
                    <a:pt x="61" y="407"/>
                  </a:lnTo>
                  <a:lnTo>
                    <a:pt x="69" y="41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latin typeface="+mj-lt"/>
              </a:endParaRPr>
            </a:p>
          </p:txBody>
        </p:sp>
        <p:sp>
          <p:nvSpPr>
            <p:cNvPr id="52" name="Freeform 117"/>
            <p:cNvSpPr>
              <a:spLocks/>
            </p:cNvSpPr>
            <p:nvPr/>
          </p:nvSpPr>
          <p:spPr bwMode="auto">
            <a:xfrm>
              <a:off x="3419475" y="1712913"/>
              <a:ext cx="153988" cy="330200"/>
            </a:xfrm>
            <a:custGeom>
              <a:avLst/>
              <a:gdLst>
                <a:gd name="T0" fmla="*/ 92 w 384"/>
                <a:gd name="T1" fmla="*/ 835 h 835"/>
                <a:gd name="T2" fmla="*/ 77 w 384"/>
                <a:gd name="T3" fmla="*/ 814 h 835"/>
                <a:gd name="T4" fmla="*/ 53 w 384"/>
                <a:gd name="T5" fmla="*/ 767 h 835"/>
                <a:gd name="T6" fmla="*/ 25 w 384"/>
                <a:gd name="T7" fmla="*/ 688 h 835"/>
                <a:gd name="T8" fmla="*/ 6 w 384"/>
                <a:gd name="T9" fmla="*/ 561 h 835"/>
                <a:gd name="T10" fmla="*/ 0 w 384"/>
                <a:gd name="T11" fmla="*/ 416 h 835"/>
                <a:gd name="T12" fmla="*/ 0 w 384"/>
                <a:gd name="T13" fmla="*/ 336 h 835"/>
                <a:gd name="T14" fmla="*/ 1 w 384"/>
                <a:gd name="T15" fmla="*/ 310 h 835"/>
                <a:gd name="T16" fmla="*/ 14 w 384"/>
                <a:gd name="T17" fmla="*/ 250 h 835"/>
                <a:gd name="T18" fmla="*/ 40 w 384"/>
                <a:gd name="T19" fmla="*/ 188 h 835"/>
                <a:gd name="T20" fmla="*/ 76 w 384"/>
                <a:gd name="T21" fmla="*/ 127 h 835"/>
                <a:gd name="T22" fmla="*/ 121 w 384"/>
                <a:gd name="T23" fmla="*/ 74 h 835"/>
                <a:gd name="T24" fmla="*/ 173 w 384"/>
                <a:gd name="T25" fmla="*/ 31 h 835"/>
                <a:gd name="T26" fmla="*/ 230 w 384"/>
                <a:gd name="T27" fmla="*/ 5 h 835"/>
                <a:gd name="T28" fmla="*/ 276 w 384"/>
                <a:gd name="T29" fmla="*/ 0 h 835"/>
                <a:gd name="T30" fmla="*/ 308 w 384"/>
                <a:gd name="T31" fmla="*/ 2 h 835"/>
                <a:gd name="T32" fmla="*/ 324 w 384"/>
                <a:gd name="T33" fmla="*/ 6 h 835"/>
                <a:gd name="T34" fmla="*/ 334 w 384"/>
                <a:gd name="T35" fmla="*/ 10 h 835"/>
                <a:gd name="T36" fmla="*/ 352 w 384"/>
                <a:gd name="T37" fmla="*/ 34 h 835"/>
                <a:gd name="T38" fmla="*/ 372 w 384"/>
                <a:gd name="T39" fmla="*/ 93 h 835"/>
                <a:gd name="T40" fmla="*/ 384 w 384"/>
                <a:gd name="T41" fmla="*/ 205 h 835"/>
                <a:gd name="T42" fmla="*/ 384 w 384"/>
                <a:gd name="T43" fmla="*/ 321 h 835"/>
                <a:gd name="T44" fmla="*/ 381 w 384"/>
                <a:gd name="T45" fmla="*/ 372 h 835"/>
                <a:gd name="T46" fmla="*/ 377 w 384"/>
                <a:gd name="T47" fmla="*/ 391 h 835"/>
                <a:gd name="T48" fmla="*/ 359 w 384"/>
                <a:gd name="T49" fmla="*/ 417 h 835"/>
                <a:gd name="T50" fmla="*/ 312 w 384"/>
                <a:gd name="T51" fmla="*/ 442 h 835"/>
                <a:gd name="T52" fmla="*/ 251 w 384"/>
                <a:gd name="T53" fmla="*/ 468 h 835"/>
                <a:gd name="T54" fmla="*/ 210 w 384"/>
                <a:gd name="T55" fmla="*/ 492 h 835"/>
                <a:gd name="T56" fmla="*/ 171 w 384"/>
                <a:gd name="T57" fmla="*/ 531 h 835"/>
                <a:gd name="T58" fmla="*/ 140 w 384"/>
                <a:gd name="T59" fmla="*/ 590 h 835"/>
                <a:gd name="T60" fmla="*/ 128 w 384"/>
                <a:gd name="T61" fmla="*/ 628 h 835"/>
                <a:gd name="T62" fmla="*/ 116 w 384"/>
                <a:gd name="T63" fmla="*/ 647 h 835"/>
                <a:gd name="T64" fmla="*/ 103 w 384"/>
                <a:gd name="T65" fmla="*/ 693 h 835"/>
                <a:gd name="T66" fmla="*/ 95 w 384"/>
                <a:gd name="T67" fmla="*/ 779 h 835"/>
                <a:gd name="T68" fmla="*/ 92 w 384"/>
                <a:gd name="T69" fmla="*/ 835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84" h="835">
                  <a:moveTo>
                    <a:pt x="92" y="835"/>
                  </a:moveTo>
                  <a:lnTo>
                    <a:pt x="77" y="814"/>
                  </a:lnTo>
                  <a:lnTo>
                    <a:pt x="53" y="767"/>
                  </a:lnTo>
                  <a:lnTo>
                    <a:pt x="25" y="688"/>
                  </a:lnTo>
                  <a:lnTo>
                    <a:pt x="6" y="561"/>
                  </a:lnTo>
                  <a:lnTo>
                    <a:pt x="0" y="416"/>
                  </a:lnTo>
                  <a:lnTo>
                    <a:pt x="0" y="336"/>
                  </a:lnTo>
                  <a:lnTo>
                    <a:pt x="1" y="310"/>
                  </a:lnTo>
                  <a:lnTo>
                    <a:pt x="14" y="250"/>
                  </a:lnTo>
                  <a:lnTo>
                    <a:pt x="40" y="188"/>
                  </a:lnTo>
                  <a:lnTo>
                    <a:pt x="76" y="127"/>
                  </a:lnTo>
                  <a:lnTo>
                    <a:pt x="121" y="74"/>
                  </a:lnTo>
                  <a:lnTo>
                    <a:pt x="173" y="31"/>
                  </a:lnTo>
                  <a:lnTo>
                    <a:pt x="230" y="5"/>
                  </a:lnTo>
                  <a:lnTo>
                    <a:pt x="276" y="0"/>
                  </a:lnTo>
                  <a:lnTo>
                    <a:pt x="308" y="2"/>
                  </a:lnTo>
                  <a:lnTo>
                    <a:pt x="324" y="6"/>
                  </a:lnTo>
                  <a:lnTo>
                    <a:pt x="334" y="10"/>
                  </a:lnTo>
                  <a:lnTo>
                    <a:pt x="352" y="34"/>
                  </a:lnTo>
                  <a:lnTo>
                    <a:pt x="372" y="93"/>
                  </a:lnTo>
                  <a:lnTo>
                    <a:pt x="384" y="205"/>
                  </a:lnTo>
                  <a:lnTo>
                    <a:pt x="384" y="321"/>
                  </a:lnTo>
                  <a:lnTo>
                    <a:pt x="381" y="372"/>
                  </a:lnTo>
                  <a:lnTo>
                    <a:pt x="377" y="391"/>
                  </a:lnTo>
                  <a:lnTo>
                    <a:pt x="359" y="417"/>
                  </a:lnTo>
                  <a:lnTo>
                    <a:pt x="312" y="442"/>
                  </a:lnTo>
                  <a:lnTo>
                    <a:pt x="251" y="468"/>
                  </a:lnTo>
                  <a:lnTo>
                    <a:pt x="210" y="492"/>
                  </a:lnTo>
                  <a:lnTo>
                    <a:pt x="171" y="531"/>
                  </a:lnTo>
                  <a:lnTo>
                    <a:pt x="140" y="590"/>
                  </a:lnTo>
                  <a:lnTo>
                    <a:pt x="128" y="628"/>
                  </a:lnTo>
                  <a:lnTo>
                    <a:pt x="116" y="647"/>
                  </a:lnTo>
                  <a:lnTo>
                    <a:pt x="103" y="693"/>
                  </a:lnTo>
                  <a:lnTo>
                    <a:pt x="95" y="779"/>
                  </a:lnTo>
                  <a:lnTo>
                    <a:pt x="92" y="83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latin typeface="+mj-lt"/>
              </a:endParaRPr>
            </a:p>
          </p:txBody>
        </p:sp>
        <p:sp>
          <p:nvSpPr>
            <p:cNvPr id="53" name="Freeform 118"/>
            <p:cNvSpPr>
              <a:spLocks/>
            </p:cNvSpPr>
            <p:nvPr/>
          </p:nvSpPr>
          <p:spPr bwMode="auto">
            <a:xfrm>
              <a:off x="3606800" y="2249488"/>
              <a:ext cx="125413" cy="68263"/>
            </a:xfrm>
            <a:custGeom>
              <a:avLst/>
              <a:gdLst>
                <a:gd name="T0" fmla="*/ 158 w 317"/>
                <a:gd name="T1" fmla="*/ 173 h 173"/>
                <a:gd name="T2" fmla="*/ 171 w 317"/>
                <a:gd name="T3" fmla="*/ 172 h 173"/>
                <a:gd name="T4" fmla="*/ 199 w 317"/>
                <a:gd name="T5" fmla="*/ 166 h 173"/>
                <a:gd name="T6" fmla="*/ 239 w 317"/>
                <a:gd name="T7" fmla="*/ 144 h 173"/>
                <a:gd name="T8" fmla="*/ 285 w 317"/>
                <a:gd name="T9" fmla="*/ 97 h 173"/>
                <a:gd name="T10" fmla="*/ 309 w 317"/>
                <a:gd name="T11" fmla="*/ 52 h 173"/>
                <a:gd name="T12" fmla="*/ 317 w 317"/>
                <a:gd name="T13" fmla="*/ 18 h 173"/>
                <a:gd name="T14" fmla="*/ 317 w 317"/>
                <a:gd name="T15" fmla="*/ 0 h 173"/>
                <a:gd name="T16" fmla="*/ 0 w 317"/>
                <a:gd name="T17" fmla="*/ 0 h 173"/>
                <a:gd name="T18" fmla="*/ 0 w 317"/>
                <a:gd name="T19" fmla="*/ 18 h 173"/>
                <a:gd name="T20" fmla="*/ 8 w 317"/>
                <a:gd name="T21" fmla="*/ 52 h 173"/>
                <a:gd name="T22" fmla="*/ 31 w 317"/>
                <a:gd name="T23" fmla="*/ 97 h 173"/>
                <a:gd name="T24" fmla="*/ 78 w 317"/>
                <a:gd name="T25" fmla="*/ 144 h 173"/>
                <a:gd name="T26" fmla="*/ 118 w 317"/>
                <a:gd name="T27" fmla="*/ 166 h 173"/>
                <a:gd name="T28" fmla="*/ 145 w 317"/>
                <a:gd name="T29" fmla="*/ 172 h 173"/>
                <a:gd name="T30" fmla="*/ 158 w 317"/>
                <a:gd name="T31" fmla="*/ 173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7" h="173">
                  <a:moveTo>
                    <a:pt x="158" y="173"/>
                  </a:moveTo>
                  <a:lnTo>
                    <a:pt x="171" y="172"/>
                  </a:lnTo>
                  <a:lnTo>
                    <a:pt x="199" y="166"/>
                  </a:lnTo>
                  <a:lnTo>
                    <a:pt x="239" y="144"/>
                  </a:lnTo>
                  <a:lnTo>
                    <a:pt x="285" y="97"/>
                  </a:lnTo>
                  <a:lnTo>
                    <a:pt x="309" y="52"/>
                  </a:lnTo>
                  <a:lnTo>
                    <a:pt x="317" y="18"/>
                  </a:lnTo>
                  <a:lnTo>
                    <a:pt x="317" y="0"/>
                  </a:lnTo>
                  <a:lnTo>
                    <a:pt x="0" y="0"/>
                  </a:lnTo>
                  <a:lnTo>
                    <a:pt x="0" y="18"/>
                  </a:lnTo>
                  <a:lnTo>
                    <a:pt x="8" y="52"/>
                  </a:lnTo>
                  <a:lnTo>
                    <a:pt x="31" y="97"/>
                  </a:lnTo>
                  <a:lnTo>
                    <a:pt x="78" y="144"/>
                  </a:lnTo>
                  <a:lnTo>
                    <a:pt x="118" y="166"/>
                  </a:lnTo>
                  <a:lnTo>
                    <a:pt x="145" y="172"/>
                  </a:lnTo>
                  <a:lnTo>
                    <a:pt x="158" y="173"/>
                  </a:lnTo>
                  <a:close/>
                </a:path>
              </a:pathLst>
            </a:custGeom>
            <a:solidFill>
              <a:srgbClr val="E3E3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latin typeface="+mj-lt"/>
              </a:endParaRPr>
            </a:p>
          </p:txBody>
        </p:sp>
        <p:sp>
          <p:nvSpPr>
            <p:cNvPr id="54" name="Freeform 306"/>
            <p:cNvSpPr>
              <a:spLocks/>
            </p:cNvSpPr>
            <p:nvPr/>
          </p:nvSpPr>
          <p:spPr bwMode="auto">
            <a:xfrm>
              <a:off x="4818063" y="2746375"/>
              <a:ext cx="12700" cy="4763"/>
            </a:xfrm>
            <a:custGeom>
              <a:avLst/>
              <a:gdLst>
                <a:gd name="T0" fmla="*/ 0 w 33"/>
                <a:gd name="T1" fmla="*/ 9 h 9"/>
                <a:gd name="T2" fmla="*/ 16 w 33"/>
                <a:gd name="T3" fmla="*/ 3 h 9"/>
                <a:gd name="T4" fmla="*/ 33 w 33"/>
                <a:gd name="T5" fmla="*/ 0 h 9"/>
                <a:gd name="T6" fmla="*/ 29 w 33"/>
                <a:gd name="T7" fmla="*/ 2 h 9"/>
                <a:gd name="T8" fmla="*/ 24 w 33"/>
                <a:gd name="T9" fmla="*/ 3 h 9"/>
                <a:gd name="T10" fmla="*/ 13 w 33"/>
                <a:gd name="T11" fmla="*/ 7 h 9"/>
                <a:gd name="T12" fmla="*/ 0 w 33"/>
                <a:gd name="T13" fmla="*/ 9 h 9"/>
              </a:gdLst>
              <a:ahLst/>
              <a:cxnLst>
                <a:cxn ang="0">
                  <a:pos x="T0" y="T1"/>
                </a:cxn>
                <a:cxn ang="0">
                  <a:pos x="T2" y="T3"/>
                </a:cxn>
                <a:cxn ang="0">
                  <a:pos x="T4" y="T5"/>
                </a:cxn>
                <a:cxn ang="0">
                  <a:pos x="T6" y="T7"/>
                </a:cxn>
                <a:cxn ang="0">
                  <a:pos x="T8" y="T9"/>
                </a:cxn>
                <a:cxn ang="0">
                  <a:pos x="T10" y="T11"/>
                </a:cxn>
                <a:cxn ang="0">
                  <a:pos x="T12" y="T13"/>
                </a:cxn>
              </a:cxnLst>
              <a:rect l="0" t="0" r="r" b="b"/>
              <a:pathLst>
                <a:path w="33" h="9">
                  <a:moveTo>
                    <a:pt x="0" y="9"/>
                  </a:moveTo>
                  <a:lnTo>
                    <a:pt x="16" y="3"/>
                  </a:lnTo>
                  <a:lnTo>
                    <a:pt x="33" y="0"/>
                  </a:lnTo>
                  <a:lnTo>
                    <a:pt x="29" y="2"/>
                  </a:lnTo>
                  <a:lnTo>
                    <a:pt x="24" y="3"/>
                  </a:lnTo>
                  <a:lnTo>
                    <a:pt x="13" y="7"/>
                  </a:lnTo>
                  <a:lnTo>
                    <a:pt x="0" y="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latin typeface="+mj-lt"/>
              </a:endParaRPr>
            </a:p>
          </p:txBody>
        </p:sp>
        <p:sp>
          <p:nvSpPr>
            <p:cNvPr id="55" name="Freeform 307"/>
            <p:cNvSpPr>
              <a:spLocks/>
            </p:cNvSpPr>
            <p:nvPr/>
          </p:nvSpPr>
          <p:spPr bwMode="auto">
            <a:xfrm>
              <a:off x="4864100" y="2740025"/>
              <a:ext cx="3175" cy="3175"/>
            </a:xfrm>
            <a:custGeom>
              <a:avLst/>
              <a:gdLst>
                <a:gd name="T0" fmla="*/ 0 w 6"/>
                <a:gd name="T1" fmla="*/ 7 h 7"/>
                <a:gd name="T2" fmla="*/ 0 w 6"/>
                <a:gd name="T3" fmla="*/ 6 h 7"/>
                <a:gd name="T4" fmla="*/ 0 w 6"/>
                <a:gd name="T5" fmla="*/ 4 h 7"/>
                <a:gd name="T6" fmla="*/ 4 w 6"/>
                <a:gd name="T7" fmla="*/ 2 h 7"/>
                <a:gd name="T8" fmla="*/ 6 w 6"/>
                <a:gd name="T9" fmla="*/ 0 h 7"/>
                <a:gd name="T10" fmla="*/ 0 w 6"/>
                <a:gd name="T11" fmla="*/ 7 h 7"/>
              </a:gdLst>
              <a:ahLst/>
              <a:cxnLst>
                <a:cxn ang="0">
                  <a:pos x="T0" y="T1"/>
                </a:cxn>
                <a:cxn ang="0">
                  <a:pos x="T2" y="T3"/>
                </a:cxn>
                <a:cxn ang="0">
                  <a:pos x="T4" y="T5"/>
                </a:cxn>
                <a:cxn ang="0">
                  <a:pos x="T6" y="T7"/>
                </a:cxn>
                <a:cxn ang="0">
                  <a:pos x="T8" y="T9"/>
                </a:cxn>
                <a:cxn ang="0">
                  <a:pos x="T10" y="T11"/>
                </a:cxn>
              </a:cxnLst>
              <a:rect l="0" t="0" r="r" b="b"/>
              <a:pathLst>
                <a:path w="6" h="7">
                  <a:moveTo>
                    <a:pt x="0" y="7"/>
                  </a:moveTo>
                  <a:lnTo>
                    <a:pt x="0" y="6"/>
                  </a:lnTo>
                  <a:lnTo>
                    <a:pt x="0" y="4"/>
                  </a:lnTo>
                  <a:lnTo>
                    <a:pt x="4" y="2"/>
                  </a:lnTo>
                  <a:lnTo>
                    <a:pt x="6" y="0"/>
                  </a:lnTo>
                  <a:lnTo>
                    <a:pt x="0" y="7"/>
                  </a:lnTo>
                  <a:close/>
                </a:path>
              </a:pathLst>
            </a:custGeom>
            <a:solidFill>
              <a:srgbClr val="EEEEE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latin typeface="+mj-lt"/>
              </a:endParaRPr>
            </a:p>
          </p:txBody>
        </p:sp>
        <p:sp>
          <p:nvSpPr>
            <p:cNvPr id="56" name="Freeform 313"/>
            <p:cNvSpPr>
              <a:spLocks/>
            </p:cNvSpPr>
            <p:nvPr/>
          </p:nvSpPr>
          <p:spPr bwMode="auto">
            <a:xfrm>
              <a:off x="4818063" y="2317750"/>
              <a:ext cx="577850" cy="571500"/>
            </a:xfrm>
            <a:custGeom>
              <a:avLst/>
              <a:gdLst>
                <a:gd name="T0" fmla="*/ 0 w 1456"/>
                <a:gd name="T1" fmla="*/ 1437 h 1437"/>
                <a:gd name="T2" fmla="*/ 0 w 1456"/>
                <a:gd name="T3" fmla="*/ 1088 h 1437"/>
                <a:gd name="T4" fmla="*/ 1 w 1456"/>
                <a:gd name="T5" fmla="*/ 1088 h 1437"/>
                <a:gd name="T6" fmla="*/ 14 w 1456"/>
                <a:gd name="T7" fmla="*/ 1086 h 1437"/>
                <a:gd name="T8" fmla="*/ 25 w 1456"/>
                <a:gd name="T9" fmla="*/ 1082 h 1437"/>
                <a:gd name="T10" fmla="*/ 30 w 1456"/>
                <a:gd name="T11" fmla="*/ 1081 h 1437"/>
                <a:gd name="T12" fmla="*/ 34 w 1456"/>
                <a:gd name="T13" fmla="*/ 1079 h 1437"/>
                <a:gd name="T14" fmla="*/ 38 w 1456"/>
                <a:gd name="T15" fmla="*/ 1078 h 1437"/>
                <a:gd name="T16" fmla="*/ 40 w 1456"/>
                <a:gd name="T17" fmla="*/ 1078 h 1437"/>
                <a:gd name="T18" fmla="*/ 47 w 1456"/>
                <a:gd name="T19" fmla="*/ 1079 h 1437"/>
                <a:gd name="T20" fmla="*/ 53 w 1456"/>
                <a:gd name="T21" fmla="*/ 1079 h 1437"/>
                <a:gd name="T22" fmla="*/ 58 w 1456"/>
                <a:gd name="T23" fmla="*/ 1081 h 1437"/>
                <a:gd name="T24" fmla="*/ 64 w 1456"/>
                <a:gd name="T25" fmla="*/ 1081 h 1437"/>
                <a:gd name="T26" fmla="*/ 84 w 1456"/>
                <a:gd name="T27" fmla="*/ 1079 h 1437"/>
                <a:gd name="T28" fmla="*/ 117 w 1456"/>
                <a:gd name="T29" fmla="*/ 1066 h 1437"/>
                <a:gd name="T30" fmla="*/ 117 w 1456"/>
                <a:gd name="T31" fmla="*/ 1068 h 1437"/>
                <a:gd name="T32" fmla="*/ 117 w 1456"/>
                <a:gd name="T33" fmla="*/ 1069 h 1437"/>
                <a:gd name="T34" fmla="*/ 123 w 1456"/>
                <a:gd name="T35" fmla="*/ 1062 h 1437"/>
                <a:gd name="T36" fmla="*/ 166 w 1456"/>
                <a:gd name="T37" fmla="*/ 1040 h 1437"/>
                <a:gd name="T38" fmla="*/ 224 w 1456"/>
                <a:gd name="T39" fmla="*/ 999 h 1437"/>
                <a:gd name="T40" fmla="*/ 227 w 1456"/>
                <a:gd name="T41" fmla="*/ 990 h 1437"/>
                <a:gd name="T42" fmla="*/ 228 w 1456"/>
                <a:gd name="T43" fmla="*/ 980 h 1437"/>
                <a:gd name="T44" fmla="*/ 1456 w 1456"/>
                <a:gd name="T45" fmla="*/ 0 h 1437"/>
                <a:gd name="T46" fmla="*/ 1456 w 1456"/>
                <a:gd name="T47" fmla="*/ 44 h 1437"/>
                <a:gd name="T48" fmla="*/ 187 w 1456"/>
                <a:gd name="T49" fmla="*/ 1091 h 1437"/>
                <a:gd name="T50" fmla="*/ 197 w 1456"/>
                <a:gd name="T51" fmla="*/ 1114 h 1437"/>
                <a:gd name="T52" fmla="*/ 217 w 1456"/>
                <a:gd name="T53" fmla="*/ 1177 h 1437"/>
                <a:gd name="T54" fmla="*/ 230 w 1456"/>
                <a:gd name="T55" fmla="*/ 1249 h 1437"/>
                <a:gd name="T56" fmla="*/ 231 w 1456"/>
                <a:gd name="T57" fmla="*/ 1318 h 1437"/>
                <a:gd name="T58" fmla="*/ 224 w 1456"/>
                <a:gd name="T59" fmla="*/ 1348 h 1437"/>
                <a:gd name="T60" fmla="*/ 213 w 1456"/>
                <a:gd name="T61" fmla="*/ 1355 h 1437"/>
                <a:gd name="T62" fmla="*/ 201 w 1456"/>
                <a:gd name="T63" fmla="*/ 1363 h 1437"/>
                <a:gd name="T64" fmla="*/ 196 w 1456"/>
                <a:gd name="T65" fmla="*/ 1367 h 1437"/>
                <a:gd name="T66" fmla="*/ 187 w 1456"/>
                <a:gd name="T67" fmla="*/ 1374 h 1437"/>
                <a:gd name="T68" fmla="*/ 179 w 1456"/>
                <a:gd name="T69" fmla="*/ 1379 h 1437"/>
                <a:gd name="T70" fmla="*/ 175 w 1456"/>
                <a:gd name="T71" fmla="*/ 1381 h 1437"/>
                <a:gd name="T72" fmla="*/ 154 w 1456"/>
                <a:gd name="T73" fmla="*/ 1394 h 1437"/>
                <a:gd name="T74" fmla="*/ 138 w 1456"/>
                <a:gd name="T75" fmla="*/ 1403 h 1437"/>
                <a:gd name="T76" fmla="*/ 112 w 1456"/>
                <a:gd name="T77" fmla="*/ 1416 h 1437"/>
                <a:gd name="T78" fmla="*/ 75 w 1456"/>
                <a:gd name="T79" fmla="*/ 1429 h 1437"/>
                <a:gd name="T80" fmla="*/ 64 w 1456"/>
                <a:gd name="T81" fmla="*/ 1429 h 1437"/>
                <a:gd name="T82" fmla="*/ 58 w 1456"/>
                <a:gd name="T83" fmla="*/ 1429 h 1437"/>
                <a:gd name="T84" fmla="*/ 53 w 1456"/>
                <a:gd name="T85" fmla="*/ 1428 h 1437"/>
                <a:gd name="T86" fmla="*/ 47 w 1456"/>
                <a:gd name="T87" fmla="*/ 1427 h 1437"/>
                <a:gd name="T88" fmla="*/ 40 w 1456"/>
                <a:gd name="T89" fmla="*/ 1427 h 1437"/>
                <a:gd name="T90" fmla="*/ 20 w 1456"/>
                <a:gd name="T91" fmla="*/ 1429 h 1437"/>
                <a:gd name="T92" fmla="*/ 0 w 1456"/>
                <a:gd name="T93" fmla="*/ 1437 h 1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56" h="1437">
                  <a:moveTo>
                    <a:pt x="0" y="1437"/>
                  </a:moveTo>
                  <a:lnTo>
                    <a:pt x="0" y="1088"/>
                  </a:lnTo>
                  <a:lnTo>
                    <a:pt x="1" y="1088"/>
                  </a:lnTo>
                  <a:lnTo>
                    <a:pt x="14" y="1086"/>
                  </a:lnTo>
                  <a:lnTo>
                    <a:pt x="25" y="1082"/>
                  </a:lnTo>
                  <a:lnTo>
                    <a:pt x="30" y="1081"/>
                  </a:lnTo>
                  <a:lnTo>
                    <a:pt x="34" y="1079"/>
                  </a:lnTo>
                  <a:lnTo>
                    <a:pt x="38" y="1078"/>
                  </a:lnTo>
                  <a:lnTo>
                    <a:pt x="40" y="1078"/>
                  </a:lnTo>
                  <a:lnTo>
                    <a:pt x="47" y="1079"/>
                  </a:lnTo>
                  <a:lnTo>
                    <a:pt x="53" y="1079"/>
                  </a:lnTo>
                  <a:lnTo>
                    <a:pt x="58" y="1081"/>
                  </a:lnTo>
                  <a:lnTo>
                    <a:pt x="64" y="1081"/>
                  </a:lnTo>
                  <a:lnTo>
                    <a:pt x="84" y="1079"/>
                  </a:lnTo>
                  <a:lnTo>
                    <a:pt x="117" y="1066"/>
                  </a:lnTo>
                  <a:lnTo>
                    <a:pt x="117" y="1068"/>
                  </a:lnTo>
                  <a:lnTo>
                    <a:pt x="117" y="1069"/>
                  </a:lnTo>
                  <a:lnTo>
                    <a:pt x="123" y="1062"/>
                  </a:lnTo>
                  <a:lnTo>
                    <a:pt x="166" y="1040"/>
                  </a:lnTo>
                  <a:lnTo>
                    <a:pt x="224" y="999"/>
                  </a:lnTo>
                  <a:lnTo>
                    <a:pt x="227" y="990"/>
                  </a:lnTo>
                  <a:lnTo>
                    <a:pt x="228" y="980"/>
                  </a:lnTo>
                  <a:lnTo>
                    <a:pt x="1456" y="0"/>
                  </a:lnTo>
                  <a:lnTo>
                    <a:pt x="1456" y="44"/>
                  </a:lnTo>
                  <a:lnTo>
                    <a:pt x="187" y="1091"/>
                  </a:lnTo>
                  <a:lnTo>
                    <a:pt x="197" y="1114"/>
                  </a:lnTo>
                  <a:lnTo>
                    <a:pt x="217" y="1177"/>
                  </a:lnTo>
                  <a:lnTo>
                    <a:pt x="230" y="1249"/>
                  </a:lnTo>
                  <a:lnTo>
                    <a:pt x="231" y="1318"/>
                  </a:lnTo>
                  <a:lnTo>
                    <a:pt x="224" y="1348"/>
                  </a:lnTo>
                  <a:lnTo>
                    <a:pt x="213" y="1355"/>
                  </a:lnTo>
                  <a:lnTo>
                    <a:pt x="201" y="1363"/>
                  </a:lnTo>
                  <a:lnTo>
                    <a:pt x="196" y="1367"/>
                  </a:lnTo>
                  <a:lnTo>
                    <a:pt x="187" y="1374"/>
                  </a:lnTo>
                  <a:lnTo>
                    <a:pt x="179" y="1379"/>
                  </a:lnTo>
                  <a:lnTo>
                    <a:pt x="175" y="1381"/>
                  </a:lnTo>
                  <a:lnTo>
                    <a:pt x="154" y="1394"/>
                  </a:lnTo>
                  <a:lnTo>
                    <a:pt x="138" y="1403"/>
                  </a:lnTo>
                  <a:lnTo>
                    <a:pt x="112" y="1416"/>
                  </a:lnTo>
                  <a:lnTo>
                    <a:pt x="75" y="1429"/>
                  </a:lnTo>
                  <a:lnTo>
                    <a:pt x="64" y="1429"/>
                  </a:lnTo>
                  <a:lnTo>
                    <a:pt x="58" y="1429"/>
                  </a:lnTo>
                  <a:lnTo>
                    <a:pt x="53" y="1428"/>
                  </a:lnTo>
                  <a:lnTo>
                    <a:pt x="47" y="1427"/>
                  </a:lnTo>
                  <a:lnTo>
                    <a:pt x="40" y="1427"/>
                  </a:lnTo>
                  <a:lnTo>
                    <a:pt x="20" y="1429"/>
                  </a:lnTo>
                  <a:lnTo>
                    <a:pt x="0" y="143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latin typeface="+mj-lt"/>
              </a:endParaRPr>
            </a:p>
          </p:txBody>
        </p:sp>
        <p:sp>
          <p:nvSpPr>
            <p:cNvPr id="57" name="Freeform 316"/>
            <p:cNvSpPr>
              <a:spLocks/>
            </p:cNvSpPr>
            <p:nvPr/>
          </p:nvSpPr>
          <p:spPr bwMode="auto">
            <a:xfrm>
              <a:off x="4818063" y="2644775"/>
              <a:ext cx="90488" cy="106363"/>
            </a:xfrm>
            <a:custGeom>
              <a:avLst/>
              <a:gdLst>
                <a:gd name="T0" fmla="*/ 0 w 231"/>
                <a:gd name="T1" fmla="*/ 265 h 265"/>
                <a:gd name="T2" fmla="*/ 0 w 231"/>
                <a:gd name="T3" fmla="*/ 0 h 265"/>
                <a:gd name="T4" fmla="*/ 36 w 231"/>
                <a:gd name="T5" fmla="*/ 44 h 265"/>
                <a:gd name="T6" fmla="*/ 87 w 231"/>
                <a:gd name="T7" fmla="*/ 2 h 265"/>
                <a:gd name="T8" fmla="*/ 90 w 231"/>
                <a:gd name="T9" fmla="*/ 53 h 265"/>
                <a:gd name="T10" fmla="*/ 108 w 231"/>
                <a:gd name="T11" fmla="*/ 158 h 265"/>
                <a:gd name="T12" fmla="*/ 112 w 231"/>
                <a:gd name="T13" fmla="*/ 204 h 265"/>
                <a:gd name="T14" fmla="*/ 113 w 231"/>
                <a:gd name="T15" fmla="*/ 216 h 265"/>
                <a:gd name="T16" fmla="*/ 127 w 231"/>
                <a:gd name="T17" fmla="*/ 229 h 265"/>
                <a:gd name="T18" fmla="*/ 138 w 231"/>
                <a:gd name="T19" fmla="*/ 233 h 265"/>
                <a:gd name="T20" fmla="*/ 175 w 231"/>
                <a:gd name="T21" fmla="*/ 211 h 265"/>
                <a:gd name="T22" fmla="*/ 224 w 231"/>
                <a:gd name="T23" fmla="*/ 176 h 265"/>
                <a:gd name="T24" fmla="*/ 230 w 231"/>
                <a:gd name="T25" fmla="*/ 150 h 265"/>
                <a:gd name="T26" fmla="*/ 231 w 231"/>
                <a:gd name="T27" fmla="*/ 120 h 265"/>
                <a:gd name="T28" fmla="*/ 231 w 231"/>
                <a:gd name="T29" fmla="*/ 138 h 265"/>
                <a:gd name="T30" fmla="*/ 228 w 231"/>
                <a:gd name="T31" fmla="*/ 157 h 265"/>
                <a:gd name="T32" fmla="*/ 227 w 231"/>
                <a:gd name="T33" fmla="*/ 167 h 265"/>
                <a:gd name="T34" fmla="*/ 224 w 231"/>
                <a:gd name="T35" fmla="*/ 176 h 265"/>
                <a:gd name="T36" fmla="*/ 166 w 231"/>
                <a:gd name="T37" fmla="*/ 217 h 265"/>
                <a:gd name="T38" fmla="*/ 123 w 231"/>
                <a:gd name="T39" fmla="*/ 239 h 265"/>
                <a:gd name="T40" fmla="*/ 121 w 231"/>
                <a:gd name="T41" fmla="*/ 241 h 265"/>
                <a:gd name="T42" fmla="*/ 117 w 231"/>
                <a:gd name="T43" fmla="*/ 243 h 265"/>
                <a:gd name="T44" fmla="*/ 84 w 231"/>
                <a:gd name="T45" fmla="*/ 256 h 265"/>
                <a:gd name="T46" fmla="*/ 64 w 231"/>
                <a:gd name="T47" fmla="*/ 258 h 265"/>
                <a:gd name="T48" fmla="*/ 58 w 231"/>
                <a:gd name="T49" fmla="*/ 258 h 265"/>
                <a:gd name="T50" fmla="*/ 53 w 231"/>
                <a:gd name="T51" fmla="*/ 256 h 265"/>
                <a:gd name="T52" fmla="*/ 47 w 231"/>
                <a:gd name="T53" fmla="*/ 256 h 265"/>
                <a:gd name="T54" fmla="*/ 40 w 231"/>
                <a:gd name="T55" fmla="*/ 255 h 265"/>
                <a:gd name="T56" fmla="*/ 38 w 231"/>
                <a:gd name="T57" fmla="*/ 255 h 265"/>
                <a:gd name="T58" fmla="*/ 34 w 231"/>
                <a:gd name="T59" fmla="*/ 256 h 265"/>
                <a:gd name="T60" fmla="*/ 17 w 231"/>
                <a:gd name="T61" fmla="*/ 259 h 265"/>
                <a:gd name="T62" fmla="*/ 1 w 231"/>
                <a:gd name="T63" fmla="*/ 265 h 265"/>
                <a:gd name="T64" fmla="*/ 0 w 231"/>
                <a:gd name="T65" fmla="*/ 265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1" h="265">
                  <a:moveTo>
                    <a:pt x="0" y="265"/>
                  </a:moveTo>
                  <a:lnTo>
                    <a:pt x="0" y="0"/>
                  </a:lnTo>
                  <a:lnTo>
                    <a:pt x="36" y="44"/>
                  </a:lnTo>
                  <a:lnTo>
                    <a:pt x="87" y="2"/>
                  </a:lnTo>
                  <a:lnTo>
                    <a:pt x="90" y="53"/>
                  </a:lnTo>
                  <a:lnTo>
                    <a:pt x="108" y="158"/>
                  </a:lnTo>
                  <a:lnTo>
                    <a:pt x="112" y="204"/>
                  </a:lnTo>
                  <a:lnTo>
                    <a:pt x="113" y="216"/>
                  </a:lnTo>
                  <a:lnTo>
                    <a:pt x="127" y="229"/>
                  </a:lnTo>
                  <a:lnTo>
                    <a:pt x="138" y="233"/>
                  </a:lnTo>
                  <a:lnTo>
                    <a:pt x="175" y="211"/>
                  </a:lnTo>
                  <a:lnTo>
                    <a:pt x="224" y="176"/>
                  </a:lnTo>
                  <a:lnTo>
                    <a:pt x="230" y="150"/>
                  </a:lnTo>
                  <a:lnTo>
                    <a:pt x="231" y="120"/>
                  </a:lnTo>
                  <a:lnTo>
                    <a:pt x="231" y="138"/>
                  </a:lnTo>
                  <a:lnTo>
                    <a:pt x="228" y="157"/>
                  </a:lnTo>
                  <a:lnTo>
                    <a:pt x="227" y="167"/>
                  </a:lnTo>
                  <a:lnTo>
                    <a:pt x="224" y="176"/>
                  </a:lnTo>
                  <a:lnTo>
                    <a:pt x="166" y="217"/>
                  </a:lnTo>
                  <a:lnTo>
                    <a:pt x="123" y="239"/>
                  </a:lnTo>
                  <a:lnTo>
                    <a:pt x="121" y="241"/>
                  </a:lnTo>
                  <a:lnTo>
                    <a:pt x="117" y="243"/>
                  </a:lnTo>
                  <a:lnTo>
                    <a:pt x="84" y="256"/>
                  </a:lnTo>
                  <a:lnTo>
                    <a:pt x="64" y="258"/>
                  </a:lnTo>
                  <a:lnTo>
                    <a:pt x="58" y="258"/>
                  </a:lnTo>
                  <a:lnTo>
                    <a:pt x="53" y="256"/>
                  </a:lnTo>
                  <a:lnTo>
                    <a:pt x="47" y="256"/>
                  </a:lnTo>
                  <a:lnTo>
                    <a:pt x="40" y="255"/>
                  </a:lnTo>
                  <a:lnTo>
                    <a:pt x="38" y="255"/>
                  </a:lnTo>
                  <a:lnTo>
                    <a:pt x="34" y="256"/>
                  </a:lnTo>
                  <a:lnTo>
                    <a:pt x="17" y="259"/>
                  </a:lnTo>
                  <a:lnTo>
                    <a:pt x="1" y="265"/>
                  </a:lnTo>
                  <a:lnTo>
                    <a:pt x="0" y="265"/>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latin typeface="+mj-lt"/>
              </a:endParaRPr>
            </a:p>
          </p:txBody>
        </p:sp>
        <p:sp>
          <p:nvSpPr>
            <p:cNvPr id="58" name="Freeform 317"/>
            <p:cNvSpPr>
              <a:spLocks/>
            </p:cNvSpPr>
            <p:nvPr/>
          </p:nvSpPr>
          <p:spPr bwMode="auto">
            <a:xfrm>
              <a:off x="4818063" y="2635250"/>
              <a:ext cx="7938" cy="6350"/>
            </a:xfrm>
            <a:custGeom>
              <a:avLst/>
              <a:gdLst>
                <a:gd name="T0" fmla="*/ 0 w 21"/>
                <a:gd name="T1" fmla="*/ 17 h 17"/>
                <a:gd name="T2" fmla="*/ 0 w 21"/>
                <a:gd name="T3" fmla="*/ 10 h 17"/>
                <a:gd name="T4" fmla="*/ 10 w 21"/>
                <a:gd name="T5" fmla="*/ 5 h 17"/>
                <a:gd name="T6" fmla="*/ 21 w 21"/>
                <a:gd name="T7" fmla="*/ 0 h 17"/>
                <a:gd name="T8" fmla="*/ 0 w 21"/>
                <a:gd name="T9" fmla="*/ 17 h 17"/>
              </a:gdLst>
              <a:ahLst/>
              <a:cxnLst>
                <a:cxn ang="0">
                  <a:pos x="T0" y="T1"/>
                </a:cxn>
                <a:cxn ang="0">
                  <a:pos x="T2" y="T3"/>
                </a:cxn>
                <a:cxn ang="0">
                  <a:pos x="T4" y="T5"/>
                </a:cxn>
                <a:cxn ang="0">
                  <a:pos x="T6" y="T7"/>
                </a:cxn>
                <a:cxn ang="0">
                  <a:pos x="T8" y="T9"/>
                </a:cxn>
              </a:cxnLst>
              <a:rect l="0" t="0" r="r" b="b"/>
              <a:pathLst>
                <a:path w="21" h="17">
                  <a:moveTo>
                    <a:pt x="0" y="17"/>
                  </a:moveTo>
                  <a:lnTo>
                    <a:pt x="0" y="10"/>
                  </a:lnTo>
                  <a:lnTo>
                    <a:pt x="10" y="5"/>
                  </a:lnTo>
                  <a:lnTo>
                    <a:pt x="21" y="0"/>
                  </a:lnTo>
                  <a:lnTo>
                    <a:pt x="0" y="17"/>
                  </a:lnTo>
                  <a:close/>
                </a:path>
              </a:pathLst>
            </a:custGeom>
            <a:solidFill>
              <a:srgbClr val="E6C8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latin typeface="+mj-lt"/>
              </a:endParaRPr>
            </a:p>
          </p:txBody>
        </p:sp>
        <p:sp>
          <p:nvSpPr>
            <p:cNvPr id="59" name="Freeform 318"/>
            <p:cNvSpPr>
              <a:spLocks/>
            </p:cNvSpPr>
            <p:nvPr/>
          </p:nvSpPr>
          <p:spPr bwMode="auto">
            <a:xfrm>
              <a:off x="4818063" y="2595563"/>
              <a:ext cx="46038" cy="42863"/>
            </a:xfrm>
            <a:custGeom>
              <a:avLst/>
              <a:gdLst>
                <a:gd name="T0" fmla="*/ 0 w 118"/>
                <a:gd name="T1" fmla="*/ 109 h 109"/>
                <a:gd name="T2" fmla="*/ 0 w 118"/>
                <a:gd name="T3" fmla="*/ 42 h 109"/>
                <a:gd name="T4" fmla="*/ 13 w 118"/>
                <a:gd name="T5" fmla="*/ 40 h 109"/>
                <a:gd name="T6" fmla="*/ 25 w 118"/>
                <a:gd name="T7" fmla="*/ 37 h 109"/>
                <a:gd name="T8" fmla="*/ 96 w 118"/>
                <a:gd name="T9" fmla="*/ 7 h 109"/>
                <a:gd name="T10" fmla="*/ 114 w 118"/>
                <a:gd name="T11" fmla="*/ 0 h 109"/>
                <a:gd name="T12" fmla="*/ 114 w 118"/>
                <a:gd name="T13" fmla="*/ 0 h 109"/>
                <a:gd name="T14" fmla="*/ 115 w 118"/>
                <a:gd name="T15" fmla="*/ 2 h 109"/>
                <a:gd name="T16" fmla="*/ 118 w 118"/>
                <a:gd name="T17" fmla="*/ 11 h 109"/>
                <a:gd name="T18" fmla="*/ 117 w 118"/>
                <a:gd name="T19" fmla="*/ 22 h 109"/>
                <a:gd name="T20" fmla="*/ 21 w 118"/>
                <a:gd name="T21" fmla="*/ 99 h 109"/>
                <a:gd name="T22" fmla="*/ 10 w 118"/>
                <a:gd name="T23" fmla="*/ 104 h 109"/>
                <a:gd name="T24" fmla="*/ 0 w 118"/>
                <a:gd name="T25" fmla="*/ 109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8" h="109">
                  <a:moveTo>
                    <a:pt x="0" y="109"/>
                  </a:moveTo>
                  <a:lnTo>
                    <a:pt x="0" y="42"/>
                  </a:lnTo>
                  <a:lnTo>
                    <a:pt x="13" y="40"/>
                  </a:lnTo>
                  <a:lnTo>
                    <a:pt x="25" y="37"/>
                  </a:lnTo>
                  <a:lnTo>
                    <a:pt x="96" y="7"/>
                  </a:lnTo>
                  <a:lnTo>
                    <a:pt x="114" y="0"/>
                  </a:lnTo>
                  <a:lnTo>
                    <a:pt x="114" y="0"/>
                  </a:lnTo>
                  <a:lnTo>
                    <a:pt x="115" y="2"/>
                  </a:lnTo>
                  <a:lnTo>
                    <a:pt x="118" y="11"/>
                  </a:lnTo>
                  <a:lnTo>
                    <a:pt x="117" y="22"/>
                  </a:lnTo>
                  <a:lnTo>
                    <a:pt x="21" y="99"/>
                  </a:lnTo>
                  <a:lnTo>
                    <a:pt x="10" y="104"/>
                  </a:lnTo>
                  <a:lnTo>
                    <a:pt x="0" y="109"/>
                  </a:lnTo>
                  <a:close/>
                </a:path>
              </a:pathLst>
            </a:custGeom>
            <a:solidFill>
              <a:srgbClr val="EBD3C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latin typeface="+mj-lt"/>
              </a:endParaRPr>
            </a:p>
          </p:txBody>
        </p:sp>
        <p:sp>
          <p:nvSpPr>
            <p:cNvPr id="60" name="Freeform 319"/>
            <p:cNvSpPr>
              <a:spLocks/>
            </p:cNvSpPr>
            <p:nvPr/>
          </p:nvSpPr>
          <p:spPr bwMode="auto">
            <a:xfrm>
              <a:off x="4818063" y="2159000"/>
              <a:ext cx="612775" cy="503238"/>
            </a:xfrm>
            <a:custGeom>
              <a:avLst/>
              <a:gdLst>
                <a:gd name="T0" fmla="*/ 36 w 1544"/>
                <a:gd name="T1" fmla="*/ 1269 h 1269"/>
                <a:gd name="T2" fmla="*/ 0 w 1544"/>
                <a:gd name="T3" fmla="*/ 1225 h 1269"/>
                <a:gd name="T4" fmla="*/ 0 w 1544"/>
                <a:gd name="T5" fmla="*/ 1216 h 1269"/>
                <a:gd name="T6" fmla="*/ 21 w 1544"/>
                <a:gd name="T7" fmla="*/ 1199 h 1269"/>
                <a:gd name="T8" fmla="*/ 117 w 1544"/>
                <a:gd name="T9" fmla="*/ 1122 h 1269"/>
                <a:gd name="T10" fmla="*/ 1456 w 1544"/>
                <a:gd name="T11" fmla="*/ 54 h 1269"/>
                <a:gd name="T12" fmla="*/ 1478 w 1544"/>
                <a:gd name="T13" fmla="*/ 36 h 1269"/>
                <a:gd name="T14" fmla="*/ 1524 w 1544"/>
                <a:gd name="T15" fmla="*/ 0 h 1269"/>
                <a:gd name="T16" fmla="*/ 1544 w 1544"/>
                <a:gd name="T17" fmla="*/ 26 h 1269"/>
                <a:gd name="T18" fmla="*/ 1478 w 1544"/>
                <a:gd name="T19" fmla="*/ 80 h 1269"/>
                <a:gd name="T20" fmla="*/ 1456 w 1544"/>
                <a:gd name="T21" fmla="*/ 98 h 1269"/>
                <a:gd name="T22" fmla="*/ 187 w 1544"/>
                <a:gd name="T23" fmla="*/ 1146 h 1269"/>
                <a:gd name="T24" fmla="*/ 183 w 1544"/>
                <a:gd name="T25" fmla="*/ 1138 h 1269"/>
                <a:gd name="T26" fmla="*/ 179 w 1544"/>
                <a:gd name="T27" fmla="*/ 1133 h 1269"/>
                <a:gd name="T28" fmla="*/ 171 w 1544"/>
                <a:gd name="T29" fmla="*/ 1125 h 1269"/>
                <a:gd name="T30" fmla="*/ 156 w 1544"/>
                <a:gd name="T31" fmla="*/ 1124 h 1269"/>
                <a:gd name="T32" fmla="*/ 144 w 1544"/>
                <a:gd name="T33" fmla="*/ 1125 h 1269"/>
                <a:gd name="T34" fmla="*/ 131 w 1544"/>
                <a:gd name="T35" fmla="*/ 1126 h 1269"/>
                <a:gd name="T36" fmla="*/ 119 w 1544"/>
                <a:gd name="T37" fmla="*/ 1137 h 1269"/>
                <a:gd name="T38" fmla="*/ 103 w 1544"/>
                <a:gd name="T39" fmla="*/ 1159 h 1269"/>
                <a:gd name="T40" fmla="*/ 88 w 1544"/>
                <a:gd name="T41" fmla="*/ 1197 h 1269"/>
                <a:gd name="T42" fmla="*/ 87 w 1544"/>
                <a:gd name="T43" fmla="*/ 1227 h 1269"/>
                <a:gd name="T44" fmla="*/ 36 w 1544"/>
                <a:gd name="T45" fmla="*/ 1269 h 1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44" h="1269">
                  <a:moveTo>
                    <a:pt x="36" y="1269"/>
                  </a:moveTo>
                  <a:lnTo>
                    <a:pt x="0" y="1225"/>
                  </a:lnTo>
                  <a:lnTo>
                    <a:pt x="0" y="1216"/>
                  </a:lnTo>
                  <a:lnTo>
                    <a:pt x="21" y="1199"/>
                  </a:lnTo>
                  <a:lnTo>
                    <a:pt x="117" y="1122"/>
                  </a:lnTo>
                  <a:lnTo>
                    <a:pt x="1456" y="54"/>
                  </a:lnTo>
                  <a:lnTo>
                    <a:pt x="1478" y="36"/>
                  </a:lnTo>
                  <a:lnTo>
                    <a:pt x="1524" y="0"/>
                  </a:lnTo>
                  <a:lnTo>
                    <a:pt x="1544" y="26"/>
                  </a:lnTo>
                  <a:lnTo>
                    <a:pt x="1478" y="80"/>
                  </a:lnTo>
                  <a:lnTo>
                    <a:pt x="1456" y="98"/>
                  </a:lnTo>
                  <a:lnTo>
                    <a:pt x="187" y="1146"/>
                  </a:lnTo>
                  <a:lnTo>
                    <a:pt x="183" y="1138"/>
                  </a:lnTo>
                  <a:lnTo>
                    <a:pt x="179" y="1133"/>
                  </a:lnTo>
                  <a:lnTo>
                    <a:pt x="171" y="1125"/>
                  </a:lnTo>
                  <a:lnTo>
                    <a:pt x="156" y="1124"/>
                  </a:lnTo>
                  <a:lnTo>
                    <a:pt x="144" y="1125"/>
                  </a:lnTo>
                  <a:lnTo>
                    <a:pt x="131" y="1126"/>
                  </a:lnTo>
                  <a:lnTo>
                    <a:pt x="119" y="1137"/>
                  </a:lnTo>
                  <a:lnTo>
                    <a:pt x="103" y="1159"/>
                  </a:lnTo>
                  <a:lnTo>
                    <a:pt x="88" y="1197"/>
                  </a:lnTo>
                  <a:lnTo>
                    <a:pt x="87" y="1227"/>
                  </a:lnTo>
                  <a:lnTo>
                    <a:pt x="36" y="12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latin typeface="+mj-lt"/>
              </a:endParaRPr>
            </a:p>
          </p:txBody>
        </p:sp>
        <p:sp>
          <p:nvSpPr>
            <p:cNvPr id="61" name="Freeform 320"/>
            <p:cNvSpPr>
              <a:spLocks/>
            </p:cNvSpPr>
            <p:nvPr/>
          </p:nvSpPr>
          <p:spPr bwMode="auto">
            <a:xfrm>
              <a:off x="4851400" y="2605088"/>
              <a:ext cx="57150" cy="133350"/>
            </a:xfrm>
            <a:custGeom>
              <a:avLst/>
              <a:gdLst>
                <a:gd name="T0" fmla="*/ 51 w 144"/>
                <a:gd name="T1" fmla="*/ 334 h 334"/>
                <a:gd name="T2" fmla="*/ 40 w 144"/>
                <a:gd name="T3" fmla="*/ 330 h 334"/>
                <a:gd name="T4" fmla="*/ 26 w 144"/>
                <a:gd name="T5" fmla="*/ 317 h 334"/>
                <a:gd name="T6" fmla="*/ 25 w 144"/>
                <a:gd name="T7" fmla="*/ 305 h 334"/>
                <a:gd name="T8" fmla="*/ 21 w 144"/>
                <a:gd name="T9" fmla="*/ 259 h 334"/>
                <a:gd name="T10" fmla="*/ 3 w 144"/>
                <a:gd name="T11" fmla="*/ 154 h 334"/>
                <a:gd name="T12" fmla="*/ 0 w 144"/>
                <a:gd name="T13" fmla="*/ 103 h 334"/>
                <a:gd name="T14" fmla="*/ 1 w 144"/>
                <a:gd name="T15" fmla="*/ 73 h 334"/>
                <a:gd name="T16" fmla="*/ 16 w 144"/>
                <a:gd name="T17" fmla="*/ 35 h 334"/>
                <a:gd name="T18" fmla="*/ 32 w 144"/>
                <a:gd name="T19" fmla="*/ 13 h 334"/>
                <a:gd name="T20" fmla="*/ 44 w 144"/>
                <a:gd name="T21" fmla="*/ 2 h 334"/>
                <a:gd name="T22" fmla="*/ 57 w 144"/>
                <a:gd name="T23" fmla="*/ 1 h 334"/>
                <a:gd name="T24" fmla="*/ 69 w 144"/>
                <a:gd name="T25" fmla="*/ 0 h 334"/>
                <a:gd name="T26" fmla="*/ 84 w 144"/>
                <a:gd name="T27" fmla="*/ 1 h 334"/>
                <a:gd name="T28" fmla="*/ 92 w 144"/>
                <a:gd name="T29" fmla="*/ 9 h 334"/>
                <a:gd name="T30" fmla="*/ 96 w 144"/>
                <a:gd name="T31" fmla="*/ 14 h 334"/>
                <a:gd name="T32" fmla="*/ 100 w 144"/>
                <a:gd name="T33" fmla="*/ 22 h 334"/>
                <a:gd name="T34" fmla="*/ 102 w 144"/>
                <a:gd name="T35" fmla="*/ 26 h 334"/>
                <a:gd name="T36" fmla="*/ 105 w 144"/>
                <a:gd name="T37" fmla="*/ 32 h 334"/>
                <a:gd name="T38" fmla="*/ 119 w 144"/>
                <a:gd name="T39" fmla="*/ 70 h 334"/>
                <a:gd name="T40" fmla="*/ 141 w 144"/>
                <a:gd name="T41" fmla="*/ 171 h 334"/>
                <a:gd name="T42" fmla="*/ 144 w 144"/>
                <a:gd name="T43" fmla="*/ 221 h 334"/>
                <a:gd name="T44" fmla="*/ 143 w 144"/>
                <a:gd name="T45" fmla="*/ 251 h 334"/>
                <a:gd name="T46" fmla="*/ 137 w 144"/>
                <a:gd name="T47" fmla="*/ 277 h 334"/>
                <a:gd name="T48" fmla="*/ 88 w 144"/>
                <a:gd name="T49" fmla="*/ 312 h 334"/>
                <a:gd name="T50" fmla="*/ 51 w 144"/>
                <a:gd name="T51" fmla="*/ 334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4" h="334">
                  <a:moveTo>
                    <a:pt x="51" y="334"/>
                  </a:moveTo>
                  <a:lnTo>
                    <a:pt x="40" y="330"/>
                  </a:lnTo>
                  <a:lnTo>
                    <a:pt x="26" y="317"/>
                  </a:lnTo>
                  <a:lnTo>
                    <a:pt x="25" y="305"/>
                  </a:lnTo>
                  <a:lnTo>
                    <a:pt x="21" y="259"/>
                  </a:lnTo>
                  <a:lnTo>
                    <a:pt x="3" y="154"/>
                  </a:lnTo>
                  <a:lnTo>
                    <a:pt x="0" y="103"/>
                  </a:lnTo>
                  <a:lnTo>
                    <a:pt x="1" y="73"/>
                  </a:lnTo>
                  <a:lnTo>
                    <a:pt x="16" y="35"/>
                  </a:lnTo>
                  <a:lnTo>
                    <a:pt x="32" y="13"/>
                  </a:lnTo>
                  <a:lnTo>
                    <a:pt x="44" y="2"/>
                  </a:lnTo>
                  <a:lnTo>
                    <a:pt x="57" y="1"/>
                  </a:lnTo>
                  <a:lnTo>
                    <a:pt x="69" y="0"/>
                  </a:lnTo>
                  <a:lnTo>
                    <a:pt x="84" y="1"/>
                  </a:lnTo>
                  <a:lnTo>
                    <a:pt x="92" y="9"/>
                  </a:lnTo>
                  <a:lnTo>
                    <a:pt x="96" y="14"/>
                  </a:lnTo>
                  <a:lnTo>
                    <a:pt x="100" y="22"/>
                  </a:lnTo>
                  <a:lnTo>
                    <a:pt x="102" y="26"/>
                  </a:lnTo>
                  <a:lnTo>
                    <a:pt x="105" y="32"/>
                  </a:lnTo>
                  <a:lnTo>
                    <a:pt x="119" y="70"/>
                  </a:lnTo>
                  <a:lnTo>
                    <a:pt x="141" y="171"/>
                  </a:lnTo>
                  <a:lnTo>
                    <a:pt x="144" y="221"/>
                  </a:lnTo>
                  <a:lnTo>
                    <a:pt x="143" y="251"/>
                  </a:lnTo>
                  <a:lnTo>
                    <a:pt x="137" y="277"/>
                  </a:lnTo>
                  <a:lnTo>
                    <a:pt x="88" y="312"/>
                  </a:lnTo>
                  <a:lnTo>
                    <a:pt x="51" y="334"/>
                  </a:lnTo>
                  <a:close/>
                </a:path>
              </a:pathLst>
            </a:custGeom>
            <a:solidFill>
              <a:srgbClr val="E9CE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en-US" sz="1350">
                <a:latin typeface="+mj-lt"/>
              </a:endParaRPr>
            </a:p>
          </p:txBody>
        </p:sp>
      </p:grpSp>
      <p:grpSp>
        <p:nvGrpSpPr>
          <p:cNvPr id="62" name="Group 61"/>
          <p:cNvGrpSpPr/>
          <p:nvPr/>
        </p:nvGrpSpPr>
        <p:grpSpPr>
          <a:xfrm>
            <a:off x="1127448" y="2450867"/>
            <a:ext cx="10741307" cy="2834926"/>
            <a:chOff x="1022849" y="2654507"/>
            <a:chExt cx="6664868" cy="3226235"/>
          </a:xfrm>
        </p:grpSpPr>
        <p:sp>
          <p:nvSpPr>
            <p:cNvPr id="70" name="Shape 208"/>
            <p:cNvSpPr/>
            <p:nvPr/>
          </p:nvSpPr>
          <p:spPr>
            <a:xfrm>
              <a:off x="1022849" y="2654507"/>
              <a:ext cx="2372437" cy="102450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t">
              <a:spAutoFit/>
            </a:bodyPr>
            <a:lstStyle/>
            <a:p>
              <a:r>
                <a:rPr lang="es-ES" dirty="0"/>
                <a:t>*Determinar las principales teorías de soporte y realizar el diagnóstico situacional.</a:t>
              </a:r>
              <a:endParaRPr dirty="0">
                <a:solidFill>
                  <a:srgbClr val="808080"/>
                </a:solidFill>
                <a:latin typeface="+mj-lt"/>
              </a:endParaRPr>
            </a:p>
          </p:txBody>
        </p:sp>
        <p:sp>
          <p:nvSpPr>
            <p:cNvPr id="68" name="Shape 208"/>
            <p:cNvSpPr/>
            <p:nvPr/>
          </p:nvSpPr>
          <p:spPr>
            <a:xfrm>
              <a:off x="1029115" y="5171467"/>
              <a:ext cx="2372437" cy="70927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t">
              <a:spAutoFit/>
            </a:bodyPr>
            <a:lstStyle/>
            <a:p>
              <a:r>
                <a:rPr lang="es-EC" dirty="0"/>
                <a:t>*Realizar el levantamiento de información.</a:t>
              </a:r>
              <a:endParaRPr lang="es-EC" dirty="0">
                <a:solidFill>
                  <a:srgbClr val="808080"/>
                </a:solidFill>
              </a:endParaRPr>
            </a:p>
          </p:txBody>
        </p:sp>
        <p:sp>
          <p:nvSpPr>
            <p:cNvPr id="66" name="Shape 208"/>
            <p:cNvSpPr/>
            <p:nvPr/>
          </p:nvSpPr>
          <p:spPr>
            <a:xfrm>
              <a:off x="5315280" y="3753930"/>
              <a:ext cx="2372437" cy="70927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t">
              <a:spAutoFit/>
            </a:bodyPr>
            <a:lstStyle/>
            <a:p>
              <a:r>
                <a:rPr lang="es-ES" dirty="0"/>
                <a:t>*Realizar una propuesta para la invetigacion realizada. </a:t>
              </a:r>
              <a:endParaRPr dirty="0">
                <a:solidFill>
                  <a:srgbClr val="808080"/>
                </a:solidFill>
                <a:latin typeface="+mj-lt"/>
              </a:endParaRPr>
            </a:p>
          </p:txBody>
        </p:sp>
      </p:grpSp>
      <p:grpSp>
        <p:nvGrpSpPr>
          <p:cNvPr id="72" name="Group 71"/>
          <p:cNvGrpSpPr/>
          <p:nvPr/>
        </p:nvGrpSpPr>
        <p:grpSpPr>
          <a:xfrm>
            <a:off x="886267" y="2360718"/>
            <a:ext cx="11287653" cy="1580690"/>
            <a:chOff x="-4338540" y="2404048"/>
            <a:chExt cx="8002116" cy="1566780"/>
          </a:xfrm>
        </p:grpSpPr>
        <p:sp>
          <p:nvSpPr>
            <p:cNvPr id="80" name="Shape 208"/>
            <p:cNvSpPr/>
            <p:nvPr/>
          </p:nvSpPr>
          <p:spPr>
            <a:xfrm>
              <a:off x="-4338540" y="3627628"/>
              <a:ext cx="2880846" cy="34320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t">
              <a:spAutoFit/>
            </a:bodyPr>
            <a:lstStyle/>
            <a:p>
              <a:r>
                <a:rPr lang="es-ES" dirty="0"/>
                <a:t>    *Diseñar el marco metodológico </a:t>
              </a:r>
              <a:endParaRPr lang="es-ES" dirty="0">
                <a:solidFill>
                  <a:srgbClr val="808080"/>
                </a:solidFill>
              </a:endParaRPr>
            </a:p>
          </p:txBody>
        </p:sp>
        <p:sp>
          <p:nvSpPr>
            <p:cNvPr id="78" name="Shape 208"/>
            <p:cNvSpPr/>
            <p:nvPr/>
          </p:nvSpPr>
          <p:spPr>
            <a:xfrm>
              <a:off x="754003" y="2404048"/>
              <a:ext cx="2909573" cy="61776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t">
              <a:spAutoFit/>
            </a:bodyPr>
            <a:lstStyle/>
            <a:p>
              <a:r>
                <a:rPr lang="es-ES" dirty="0"/>
                <a:t>*Emitir  las conclusiones y recomendaciones.</a:t>
              </a:r>
              <a:endParaRPr dirty="0">
                <a:solidFill>
                  <a:srgbClr val="808080"/>
                </a:solidFill>
                <a:latin typeface="+mj-lt"/>
              </a:endParaRPr>
            </a:p>
          </p:txBody>
        </p:sp>
      </p:grpSp>
      <p:sp>
        <p:nvSpPr>
          <p:cNvPr id="2" name="CuadroTexto 1"/>
          <p:cNvSpPr txBox="1"/>
          <p:nvPr/>
        </p:nvSpPr>
        <p:spPr>
          <a:xfrm>
            <a:off x="1" y="43071"/>
            <a:ext cx="4826452" cy="577617"/>
          </a:xfrm>
          <a:prstGeom prst="rect">
            <a:avLst/>
          </a:prstGeom>
          <a:solidFill>
            <a:schemeClr val="bg1"/>
          </a:solidFill>
        </p:spPr>
        <p:txBody>
          <a:bodyPr wrap="square" rtlCol="0">
            <a:spAutoFit/>
          </a:bodyPr>
          <a:lstStyle/>
          <a:p>
            <a:endParaRPr lang="es-EC" dirty="0"/>
          </a:p>
        </p:txBody>
      </p:sp>
      <p:pic>
        <p:nvPicPr>
          <p:cNvPr id="82" name="Picture 2" descr="https://www.conversordeletras.com/generate/Channel/46/2e3192/none/Objetivo%2BGeneral./da66535a8abd0e6f9df638ce0a3ec6d5.png"/>
          <p:cNvPicPr>
            <a:picLocks noChangeAspect="1" noChangeArrowheads="1"/>
          </p:cNvPicPr>
          <p:nvPr/>
        </p:nvPicPr>
        <p:blipFill rotWithShape="1">
          <a:blip r:embed="rId3">
            <a:extLst>
              <a:ext uri="{28A0092B-C50C-407E-A947-70E740481C1C}">
                <a14:useLocalDpi xmlns:a14="http://schemas.microsoft.com/office/drawing/2010/main" val="0"/>
              </a:ext>
            </a:extLst>
          </a:blip>
          <a:srcRect b="22129"/>
          <a:stretch/>
        </p:blipFill>
        <p:spPr bwMode="auto">
          <a:xfrm>
            <a:off x="-194986" y="25593"/>
            <a:ext cx="4752528" cy="720080"/>
          </a:xfrm>
          <a:prstGeom prst="rect">
            <a:avLst/>
          </a:prstGeom>
          <a:noFill/>
          <a:extLst>
            <a:ext uri="{909E8E84-426E-40DD-AFC4-6F175D3DCCD1}">
              <a14:hiddenFill xmlns:a14="http://schemas.microsoft.com/office/drawing/2010/main">
                <a:solidFill>
                  <a:srgbClr val="FFFFFF"/>
                </a:solidFill>
              </a14:hiddenFill>
            </a:ext>
          </a:extLst>
        </p:spPr>
      </p:pic>
      <p:sp>
        <p:nvSpPr>
          <p:cNvPr id="83" name="Proceso 82"/>
          <p:cNvSpPr/>
          <p:nvPr/>
        </p:nvSpPr>
        <p:spPr>
          <a:xfrm>
            <a:off x="1782806" y="885571"/>
            <a:ext cx="8398981" cy="1295604"/>
          </a:xfrm>
          <a:prstGeom prst="flowChartProcess">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s-ES" dirty="0"/>
              <a:t>“Analizar la incidencia de los rendimientos de producción en el desarrollo económico de las pequeñas empresas ganaderas  del Cantón Mejía, con la finalidad de emitir recomendaciones para mejorar los ingresos económicos de la actividad ganadera</a:t>
            </a:r>
            <a:r>
              <a:rPr lang="es-ES" sz="1500" dirty="0"/>
              <a:t>”.</a:t>
            </a:r>
            <a:endParaRPr lang="es-EC" sz="1500" dirty="0"/>
          </a:p>
        </p:txBody>
      </p:sp>
      <p:pic>
        <p:nvPicPr>
          <p:cNvPr id="3" name="Imagen 2">
            <a:extLst>
              <a:ext uri="{FF2B5EF4-FFF2-40B4-BE49-F238E27FC236}">
                <a16:creationId xmlns="" xmlns:a16="http://schemas.microsoft.com/office/drawing/2014/main" id="{C8D45758-4502-4DD9-B6FC-FFAE95D1D71E}"/>
              </a:ext>
            </a:extLst>
          </p:cNvPr>
          <p:cNvPicPr>
            <a:picLocks noChangeAspect="1"/>
          </p:cNvPicPr>
          <p:nvPr/>
        </p:nvPicPr>
        <p:blipFill>
          <a:blip r:embed="rId4"/>
          <a:stretch>
            <a:fillRect/>
          </a:stretch>
        </p:blipFill>
        <p:spPr>
          <a:xfrm>
            <a:off x="10319608" y="3941408"/>
            <a:ext cx="1710230" cy="1831169"/>
          </a:xfrm>
          <a:prstGeom prst="rect">
            <a:avLst/>
          </a:prstGeom>
        </p:spPr>
      </p:pic>
      <p:pic>
        <p:nvPicPr>
          <p:cNvPr id="4" name="Imagen 3">
            <a:extLst>
              <a:ext uri="{FF2B5EF4-FFF2-40B4-BE49-F238E27FC236}">
                <a16:creationId xmlns="" xmlns:a16="http://schemas.microsoft.com/office/drawing/2014/main" id="{E9D51603-F914-49DF-B9C7-B0124CAB1DE2}"/>
              </a:ext>
            </a:extLst>
          </p:cNvPr>
          <p:cNvPicPr>
            <a:picLocks noChangeAspect="1"/>
          </p:cNvPicPr>
          <p:nvPr/>
        </p:nvPicPr>
        <p:blipFill>
          <a:blip r:embed="rId5"/>
          <a:stretch>
            <a:fillRect/>
          </a:stretch>
        </p:blipFill>
        <p:spPr>
          <a:xfrm>
            <a:off x="1" y="5381648"/>
            <a:ext cx="2495600" cy="1464184"/>
          </a:xfrm>
          <a:prstGeom prst="rect">
            <a:avLst/>
          </a:prstGeom>
        </p:spPr>
      </p:pic>
      <p:cxnSp>
        <p:nvCxnSpPr>
          <p:cNvPr id="6" name="Conector recto 5"/>
          <p:cNvCxnSpPr/>
          <p:nvPr/>
        </p:nvCxnSpPr>
        <p:spPr>
          <a:xfrm>
            <a:off x="3935760" y="1916832"/>
            <a:ext cx="5400600"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27002963"/>
      </p:ext>
    </p:extLst>
  </p:cSld>
  <p:clrMapOvr>
    <a:masterClrMapping/>
  </p:clrMapOvr>
  <p:transition spd="slow">
    <p:randomBar dir="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Shape 5967"/>
          <p:cNvSpPr/>
          <p:nvPr/>
        </p:nvSpPr>
        <p:spPr>
          <a:xfrm>
            <a:off x="3601423" y="3030929"/>
            <a:ext cx="7376075" cy="1"/>
          </a:xfrm>
          <a:prstGeom prst="line">
            <a:avLst/>
          </a:prstGeom>
          <a:ln w="19050">
            <a:solidFill>
              <a:srgbClr val="BFBFBF"/>
            </a:solidFill>
            <a:prstDash val="sysDash"/>
            <a:bevel/>
          </a:ln>
        </p:spPr>
        <p:txBody>
          <a:bodyPr lIns="0" tIns="0" rIns="0" bIns="0"/>
          <a:lstStyle/>
          <a:p>
            <a:pPr defTabSz="342900"/>
            <a:endParaRPr sz="900">
              <a:latin typeface="+mj-lt"/>
              <a:ea typeface="Helvetica"/>
              <a:cs typeface="Helvetica"/>
            </a:endParaRPr>
          </a:p>
        </p:txBody>
      </p:sp>
      <p:sp>
        <p:nvSpPr>
          <p:cNvPr id="63" name="Shape 5970"/>
          <p:cNvSpPr/>
          <p:nvPr/>
        </p:nvSpPr>
        <p:spPr>
          <a:xfrm flipV="1">
            <a:off x="7289460" y="2403848"/>
            <a:ext cx="1" cy="512957"/>
          </a:xfrm>
          <a:prstGeom prst="line">
            <a:avLst/>
          </a:prstGeom>
          <a:ln w="6350">
            <a:solidFill>
              <a:srgbClr val="A6A6A6"/>
            </a:solidFill>
            <a:miter lim="400000"/>
            <a:tailEnd type="triangle"/>
          </a:ln>
        </p:spPr>
        <p:txBody>
          <a:bodyPr lIns="0" tIns="0" rIns="0" bIns="0"/>
          <a:lstStyle/>
          <a:p>
            <a:pPr defTabSz="342900">
              <a:defRPr sz="1200">
                <a:latin typeface="Helvetica"/>
                <a:ea typeface="Helvetica"/>
                <a:cs typeface="Helvetica"/>
                <a:sym typeface="Helvetica"/>
              </a:defRPr>
            </a:pPr>
            <a:endParaRPr sz="900">
              <a:latin typeface="+mj-lt"/>
            </a:endParaRPr>
          </a:p>
        </p:txBody>
      </p:sp>
      <p:sp>
        <p:nvSpPr>
          <p:cNvPr id="83" name="Shape 5990"/>
          <p:cNvSpPr/>
          <p:nvPr/>
        </p:nvSpPr>
        <p:spPr>
          <a:xfrm>
            <a:off x="7157025" y="2894033"/>
            <a:ext cx="264869" cy="264869"/>
          </a:xfrm>
          <a:prstGeom prst="diamond">
            <a:avLst/>
          </a:prstGeom>
          <a:solidFill>
            <a:schemeClr val="accent4"/>
          </a:solidFill>
          <a:ln w="12700">
            <a:miter lim="400000"/>
          </a:ln>
        </p:spPr>
        <p:txBody>
          <a:bodyPr lIns="34289" rIns="34289" anchor="ctr"/>
          <a:lstStyle/>
          <a:p>
            <a:pPr algn="ctr">
              <a:defRPr>
                <a:solidFill>
                  <a:srgbClr val="FFFFFF"/>
                </a:solidFill>
              </a:defRPr>
            </a:pPr>
            <a:endParaRPr sz="1350">
              <a:latin typeface="+mj-lt"/>
            </a:endParaRPr>
          </a:p>
        </p:txBody>
      </p:sp>
      <p:sp>
        <p:nvSpPr>
          <p:cNvPr id="87" name="Shape 5993"/>
          <p:cNvSpPr/>
          <p:nvPr/>
        </p:nvSpPr>
        <p:spPr>
          <a:xfrm>
            <a:off x="6873064" y="1571058"/>
            <a:ext cx="832791" cy="832791"/>
          </a:xfrm>
          <a:prstGeom prst="rect">
            <a:avLst/>
          </a:prstGeom>
          <a:solidFill>
            <a:schemeClr val="accent4"/>
          </a:solidFill>
          <a:ln w="12700" cap="flat">
            <a:noFill/>
            <a:miter lim="400000"/>
          </a:ln>
          <a:effectLst/>
        </p:spPr>
        <p:txBody>
          <a:bodyPr wrap="square" lIns="34289" tIns="34289" rIns="34289" bIns="34289" numCol="1" anchor="ctr">
            <a:noAutofit/>
          </a:bodyPr>
          <a:lstStyle/>
          <a:p>
            <a:pPr algn="ctr">
              <a:defRPr>
                <a:solidFill>
                  <a:srgbClr val="FFFFFF"/>
                </a:solidFill>
              </a:defRPr>
            </a:pPr>
            <a:endParaRPr sz="1350">
              <a:latin typeface="+mj-lt"/>
            </a:endParaRPr>
          </a:p>
        </p:txBody>
      </p:sp>
      <p:sp>
        <p:nvSpPr>
          <p:cNvPr id="61" name="Shape 5968"/>
          <p:cNvSpPr/>
          <p:nvPr/>
        </p:nvSpPr>
        <p:spPr>
          <a:xfrm flipV="1">
            <a:off x="4188016" y="2406070"/>
            <a:ext cx="1" cy="510734"/>
          </a:xfrm>
          <a:prstGeom prst="line">
            <a:avLst/>
          </a:prstGeom>
          <a:ln w="6350">
            <a:solidFill>
              <a:srgbClr val="A6A6A6"/>
            </a:solidFill>
            <a:miter lim="400000"/>
            <a:tailEnd type="triangle"/>
          </a:ln>
        </p:spPr>
        <p:txBody>
          <a:bodyPr lIns="0" tIns="0" rIns="0" bIns="0"/>
          <a:lstStyle/>
          <a:p>
            <a:pPr defTabSz="342900">
              <a:defRPr sz="1200">
                <a:latin typeface="Helvetica"/>
                <a:ea typeface="Helvetica"/>
                <a:cs typeface="Helvetica"/>
                <a:sym typeface="Helvetica"/>
              </a:defRPr>
            </a:pPr>
            <a:endParaRPr sz="900">
              <a:latin typeface="+mj-lt"/>
            </a:endParaRPr>
          </a:p>
        </p:txBody>
      </p:sp>
      <p:sp>
        <p:nvSpPr>
          <p:cNvPr id="81" name="Shape 5988"/>
          <p:cNvSpPr/>
          <p:nvPr/>
        </p:nvSpPr>
        <p:spPr>
          <a:xfrm>
            <a:off x="4055581" y="2894033"/>
            <a:ext cx="264869" cy="264869"/>
          </a:xfrm>
          <a:prstGeom prst="diamond">
            <a:avLst/>
          </a:prstGeom>
          <a:solidFill>
            <a:schemeClr val="accent6"/>
          </a:solidFill>
          <a:ln w="12700">
            <a:miter lim="400000"/>
          </a:ln>
        </p:spPr>
        <p:txBody>
          <a:bodyPr lIns="34289" rIns="34289" anchor="ctr"/>
          <a:lstStyle/>
          <a:p>
            <a:pPr algn="ctr">
              <a:defRPr>
                <a:solidFill>
                  <a:srgbClr val="FFFFFF"/>
                </a:solidFill>
              </a:defRPr>
            </a:pPr>
            <a:endParaRPr sz="1350">
              <a:latin typeface="+mj-lt"/>
            </a:endParaRPr>
          </a:p>
        </p:txBody>
      </p:sp>
      <p:sp>
        <p:nvSpPr>
          <p:cNvPr id="97" name="Shape 6003"/>
          <p:cNvSpPr/>
          <p:nvPr/>
        </p:nvSpPr>
        <p:spPr>
          <a:xfrm>
            <a:off x="3771620" y="1573281"/>
            <a:ext cx="832791" cy="832791"/>
          </a:xfrm>
          <a:prstGeom prst="rect">
            <a:avLst/>
          </a:prstGeom>
          <a:solidFill>
            <a:schemeClr val="accent6"/>
          </a:solidFill>
          <a:ln w="12700" cap="flat">
            <a:noFill/>
            <a:miter lim="400000"/>
          </a:ln>
          <a:effectLst/>
        </p:spPr>
        <p:txBody>
          <a:bodyPr wrap="square" lIns="34289" tIns="34289" rIns="34289" bIns="34289" numCol="1" anchor="ctr">
            <a:noAutofit/>
          </a:bodyPr>
          <a:lstStyle/>
          <a:p>
            <a:pPr algn="ctr">
              <a:defRPr>
                <a:solidFill>
                  <a:srgbClr val="FFFFFF"/>
                </a:solidFill>
              </a:defRPr>
            </a:pPr>
            <a:endParaRPr sz="1350">
              <a:latin typeface="+mj-lt"/>
            </a:endParaRPr>
          </a:p>
        </p:txBody>
      </p:sp>
      <p:sp>
        <p:nvSpPr>
          <p:cNvPr id="64" name="Shape 5971"/>
          <p:cNvSpPr/>
          <p:nvPr/>
        </p:nvSpPr>
        <p:spPr>
          <a:xfrm>
            <a:off x="8840183" y="3154685"/>
            <a:ext cx="1" cy="515612"/>
          </a:xfrm>
          <a:prstGeom prst="line">
            <a:avLst/>
          </a:prstGeom>
          <a:ln w="6350">
            <a:solidFill>
              <a:srgbClr val="A6A6A6"/>
            </a:solidFill>
            <a:miter lim="400000"/>
            <a:tailEnd type="triangle"/>
          </a:ln>
        </p:spPr>
        <p:txBody>
          <a:bodyPr lIns="0" tIns="0" rIns="0" bIns="0"/>
          <a:lstStyle/>
          <a:p>
            <a:pPr defTabSz="342900">
              <a:defRPr sz="1200">
                <a:latin typeface="Helvetica"/>
                <a:ea typeface="Helvetica"/>
                <a:cs typeface="Helvetica"/>
                <a:sym typeface="Helvetica"/>
              </a:defRPr>
            </a:pPr>
            <a:endParaRPr sz="900">
              <a:latin typeface="+mj-lt"/>
            </a:endParaRPr>
          </a:p>
        </p:txBody>
      </p:sp>
      <p:sp>
        <p:nvSpPr>
          <p:cNvPr id="80" name="Shape 5986"/>
          <p:cNvSpPr/>
          <p:nvPr/>
        </p:nvSpPr>
        <p:spPr>
          <a:xfrm>
            <a:off x="8008654" y="1811926"/>
            <a:ext cx="1645318" cy="10541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t">
            <a:spAutoFit/>
          </a:bodyPr>
          <a:lstStyle/>
          <a:p>
            <a:pPr algn="just"/>
            <a:r>
              <a:rPr lang="es-ES" sz="1600" dirty="0"/>
              <a:t>genera fuentes de empleo directo e indirecto y de valor agregado.</a:t>
            </a:r>
            <a:endParaRPr lang="en-US" sz="1600" dirty="0"/>
          </a:p>
        </p:txBody>
      </p:sp>
      <p:sp>
        <p:nvSpPr>
          <p:cNvPr id="84" name="Shape 5991"/>
          <p:cNvSpPr/>
          <p:nvPr/>
        </p:nvSpPr>
        <p:spPr>
          <a:xfrm>
            <a:off x="8707748" y="2894033"/>
            <a:ext cx="264869" cy="264869"/>
          </a:xfrm>
          <a:prstGeom prst="diamond">
            <a:avLst/>
          </a:prstGeom>
          <a:solidFill>
            <a:schemeClr val="accent3"/>
          </a:solidFill>
          <a:ln w="12700">
            <a:miter lim="400000"/>
          </a:ln>
        </p:spPr>
        <p:txBody>
          <a:bodyPr lIns="34289" rIns="34289" anchor="ctr"/>
          <a:lstStyle/>
          <a:p>
            <a:pPr algn="ctr">
              <a:defRPr>
                <a:solidFill>
                  <a:srgbClr val="FFFFFF"/>
                </a:solidFill>
              </a:defRPr>
            </a:pPr>
            <a:endParaRPr sz="1350">
              <a:latin typeface="+mj-lt"/>
            </a:endParaRPr>
          </a:p>
        </p:txBody>
      </p:sp>
      <p:sp>
        <p:nvSpPr>
          <p:cNvPr id="104" name="Shape 6010"/>
          <p:cNvSpPr/>
          <p:nvPr/>
        </p:nvSpPr>
        <p:spPr>
          <a:xfrm>
            <a:off x="8423787" y="3681736"/>
            <a:ext cx="832791" cy="832791"/>
          </a:xfrm>
          <a:prstGeom prst="rect">
            <a:avLst/>
          </a:prstGeom>
          <a:solidFill>
            <a:schemeClr val="accent3"/>
          </a:solidFill>
          <a:ln w="12700" cap="flat">
            <a:noFill/>
            <a:miter lim="400000"/>
          </a:ln>
          <a:effectLst/>
        </p:spPr>
        <p:txBody>
          <a:bodyPr wrap="square" lIns="34289" tIns="34289" rIns="34289" bIns="34289" numCol="1" anchor="ctr">
            <a:noAutofit/>
          </a:bodyPr>
          <a:lstStyle/>
          <a:p>
            <a:pPr algn="ctr">
              <a:defRPr>
                <a:solidFill>
                  <a:srgbClr val="FFFFFF"/>
                </a:solidFill>
              </a:defRPr>
            </a:pPr>
            <a:endParaRPr sz="1350">
              <a:latin typeface="+mj-lt"/>
            </a:endParaRPr>
          </a:p>
        </p:txBody>
      </p:sp>
      <p:sp>
        <p:nvSpPr>
          <p:cNvPr id="62" name="Shape 5969"/>
          <p:cNvSpPr/>
          <p:nvPr/>
        </p:nvSpPr>
        <p:spPr>
          <a:xfrm>
            <a:off x="5738738" y="3154685"/>
            <a:ext cx="1" cy="494540"/>
          </a:xfrm>
          <a:prstGeom prst="line">
            <a:avLst/>
          </a:prstGeom>
          <a:ln w="6350">
            <a:solidFill>
              <a:srgbClr val="A6A6A6"/>
            </a:solidFill>
            <a:miter lim="400000"/>
            <a:tailEnd type="triangle"/>
          </a:ln>
        </p:spPr>
        <p:txBody>
          <a:bodyPr lIns="0" tIns="0" rIns="0" bIns="0"/>
          <a:lstStyle/>
          <a:p>
            <a:pPr defTabSz="342900">
              <a:defRPr sz="1200">
                <a:latin typeface="Helvetica"/>
                <a:ea typeface="Helvetica"/>
                <a:cs typeface="Helvetica"/>
                <a:sym typeface="Helvetica"/>
              </a:defRPr>
            </a:pPr>
            <a:endParaRPr sz="900">
              <a:latin typeface="+mj-lt"/>
            </a:endParaRPr>
          </a:p>
        </p:txBody>
      </p:sp>
      <p:sp>
        <p:nvSpPr>
          <p:cNvPr id="77" name="Shape 5983"/>
          <p:cNvSpPr/>
          <p:nvPr/>
        </p:nvSpPr>
        <p:spPr>
          <a:xfrm>
            <a:off x="4869557" y="1714871"/>
            <a:ext cx="1921891" cy="105413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t">
            <a:spAutoFit/>
          </a:bodyPr>
          <a:lstStyle/>
          <a:p>
            <a:r>
              <a:rPr lang="es-ES" sz="1600" dirty="0"/>
              <a:t>Oportunidades de desarrollo económico, expansión de la actividad</a:t>
            </a:r>
            <a:endParaRPr lang="en-US" sz="1600" dirty="0"/>
          </a:p>
        </p:txBody>
      </p:sp>
      <p:sp>
        <p:nvSpPr>
          <p:cNvPr id="82" name="Shape 5989"/>
          <p:cNvSpPr/>
          <p:nvPr/>
        </p:nvSpPr>
        <p:spPr>
          <a:xfrm>
            <a:off x="5606303" y="2894033"/>
            <a:ext cx="264869" cy="264869"/>
          </a:xfrm>
          <a:prstGeom prst="diamond">
            <a:avLst/>
          </a:prstGeom>
          <a:solidFill>
            <a:schemeClr val="accent5"/>
          </a:solidFill>
          <a:ln w="12700">
            <a:miter lim="400000"/>
          </a:ln>
        </p:spPr>
        <p:txBody>
          <a:bodyPr lIns="34289" rIns="34289" anchor="ctr"/>
          <a:lstStyle/>
          <a:p>
            <a:pPr algn="ctr">
              <a:defRPr>
                <a:solidFill>
                  <a:srgbClr val="FFFFFF"/>
                </a:solidFill>
              </a:defRPr>
            </a:pPr>
            <a:endParaRPr sz="1350">
              <a:latin typeface="+mj-lt"/>
            </a:endParaRPr>
          </a:p>
        </p:txBody>
      </p:sp>
      <p:sp>
        <p:nvSpPr>
          <p:cNvPr id="107" name="Shape 6013"/>
          <p:cNvSpPr/>
          <p:nvPr/>
        </p:nvSpPr>
        <p:spPr>
          <a:xfrm>
            <a:off x="5322342" y="3681736"/>
            <a:ext cx="832791" cy="832791"/>
          </a:xfrm>
          <a:prstGeom prst="rect">
            <a:avLst/>
          </a:prstGeom>
          <a:solidFill>
            <a:schemeClr val="accent5"/>
          </a:solidFill>
          <a:ln w="12700" cap="flat">
            <a:noFill/>
            <a:miter lim="400000"/>
          </a:ln>
          <a:effectLst/>
        </p:spPr>
        <p:txBody>
          <a:bodyPr wrap="square" lIns="34289" tIns="34289" rIns="34289" bIns="34289" numCol="1" anchor="ctr">
            <a:noAutofit/>
          </a:bodyPr>
          <a:lstStyle/>
          <a:p>
            <a:pPr algn="ctr">
              <a:defRPr>
                <a:solidFill>
                  <a:srgbClr val="FFFFFF"/>
                </a:solidFill>
              </a:defRPr>
            </a:pPr>
            <a:endParaRPr sz="1350">
              <a:latin typeface="+mj-lt"/>
            </a:endParaRPr>
          </a:p>
        </p:txBody>
      </p:sp>
      <p:sp>
        <p:nvSpPr>
          <p:cNvPr id="65" name="Shape 5972"/>
          <p:cNvSpPr/>
          <p:nvPr/>
        </p:nvSpPr>
        <p:spPr>
          <a:xfrm flipH="1" flipV="1">
            <a:off x="10390904" y="2424920"/>
            <a:ext cx="1" cy="491885"/>
          </a:xfrm>
          <a:prstGeom prst="line">
            <a:avLst/>
          </a:prstGeom>
          <a:ln w="6350">
            <a:solidFill>
              <a:srgbClr val="A6A6A6"/>
            </a:solidFill>
            <a:miter lim="400000"/>
            <a:tailEnd type="triangle"/>
          </a:ln>
        </p:spPr>
        <p:txBody>
          <a:bodyPr lIns="0" tIns="0" rIns="0" bIns="0"/>
          <a:lstStyle/>
          <a:p>
            <a:pPr defTabSz="342900">
              <a:defRPr sz="1200">
                <a:latin typeface="Helvetica"/>
                <a:ea typeface="Helvetica"/>
                <a:cs typeface="Helvetica"/>
                <a:sym typeface="Helvetica"/>
              </a:defRPr>
            </a:pPr>
            <a:endParaRPr sz="900">
              <a:latin typeface="+mj-lt"/>
            </a:endParaRPr>
          </a:p>
        </p:txBody>
      </p:sp>
      <p:sp>
        <p:nvSpPr>
          <p:cNvPr id="85" name="Shape 5992"/>
          <p:cNvSpPr/>
          <p:nvPr/>
        </p:nvSpPr>
        <p:spPr>
          <a:xfrm>
            <a:off x="10258470" y="2894033"/>
            <a:ext cx="264869" cy="264869"/>
          </a:xfrm>
          <a:prstGeom prst="diamond">
            <a:avLst/>
          </a:prstGeom>
          <a:solidFill>
            <a:schemeClr val="accent1"/>
          </a:solidFill>
          <a:ln w="12700">
            <a:miter lim="400000"/>
          </a:ln>
        </p:spPr>
        <p:txBody>
          <a:bodyPr lIns="34289" rIns="34289" anchor="ctr"/>
          <a:lstStyle/>
          <a:p>
            <a:pPr algn="ctr">
              <a:defRPr>
                <a:solidFill>
                  <a:srgbClr val="FFFFFF"/>
                </a:solidFill>
              </a:defRPr>
            </a:pPr>
            <a:endParaRPr sz="1350">
              <a:latin typeface="+mj-lt"/>
            </a:endParaRPr>
          </a:p>
        </p:txBody>
      </p:sp>
      <p:sp>
        <p:nvSpPr>
          <p:cNvPr id="110" name="Shape 6016"/>
          <p:cNvSpPr/>
          <p:nvPr/>
        </p:nvSpPr>
        <p:spPr>
          <a:xfrm>
            <a:off x="9974509" y="1571058"/>
            <a:ext cx="832791" cy="832791"/>
          </a:xfrm>
          <a:prstGeom prst="rect">
            <a:avLst/>
          </a:prstGeom>
          <a:solidFill>
            <a:schemeClr val="accent1"/>
          </a:solidFill>
          <a:ln w="12700" cap="flat">
            <a:noFill/>
            <a:miter lim="400000"/>
          </a:ln>
          <a:effectLst/>
        </p:spPr>
        <p:txBody>
          <a:bodyPr wrap="square" lIns="34289" tIns="34289" rIns="34289" bIns="34289" numCol="1" anchor="ctr">
            <a:noAutofit/>
          </a:bodyPr>
          <a:lstStyle/>
          <a:p>
            <a:pPr algn="ctr">
              <a:defRPr>
                <a:solidFill>
                  <a:srgbClr val="FFFFFF"/>
                </a:solidFill>
              </a:defRPr>
            </a:pPr>
            <a:endParaRPr sz="1350">
              <a:latin typeface="+mj-lt"/>
            </a:endParaRPr>
          </a:p>
        </p:txBody>
      </p:sp>
      <p:sp>
        <p:nvSpPr>
          <p:cNvPr id="126" name="Shape 2554"/>
          <p:cNvSpPr/>
          <p:nvPr/>
        </p:nvSpPr>
        <p:spPr>
          <a:xfrm>
            <a:off x="10158584" y="1780787"/>
            <a:ext cx="464639" cy="422399"/>
          </a:xfrm>
          <a:custGeom>
            <a:avLst/>
            <a:gdLst/>
            <a:ahLst/>
            <a:cxnLst>
              <a:cxn ang="0">
                <a:pos x="wd2" y="hd2"/>
              </a:cxn>
              <a:cxn ang="5400000">
                <a:pos x="wd2" y="hd2"/>
              </a:cxn>
              <a:cxn ang="10800000">
                <a:pos x="wd2" y="hd2"/>
              </a:cxn>
              <a:cxn ang="16200000">
                <a:pos x="wd2" y="hd2"/>
              </a:cxn>
            </a:cxnLst>
            <a:rect l="0" t="0" r="r" b="b"/>
            <a:pathLst>
              <a:path w="21600" h="21600" extrusionOk="0">
                <a:moveTo>
                  <a:pt x="7855" y="18900"/>
                </a:moveTo>
                <a:cubicBezTo>
                  <a:pt x="7279" y="18900"/>
                  <a:pt x="6684" y="18827"/>
                  <a:pt x="6086" y="18683"/>
                </a:cubicBezTo>
                <a:cubicBezTo>
                  <a:pt x="6017" y="18666"/>
                  <a:pt x="5946" y="18658"/>
                  <a:pt x="5876" y="18658"/>
                </a:cubicBezTo>
                <a:cubicBezTo>
                  <a:pt x="5756" y="18658"/>
                  <a:pt x="5636" y="18682"/>
                  <a:pt x="5523" y="18729"/>
                </a:cubicBezTo>
                <a:lnTo>
                  <a:pt x="2957" y="19815"/>
                </a:lnTo>
                <a:lnTo>
                  <a:pt x="3365" y="18243"/>
                </a:lnTo>
                <a:cubicBezTo>
                  <a:pt x="3474" y="17827"/>
                  <a:pt x="3345" y="17380"/>
                  <a:pt x="3039" y="17108"/>
                </a:cubicBezTo>
                <a:cubicBezTo>
                  <a:pt x="1712" y="15926"/>
                  <a:pt x="982" y="14358"/>
                  <a:pt x="982" y="12690"/>
                </a:cubicBezTo>
                <a:cubicBezTo>
                  <a:pt x="982" y="9266"/>
                  <a:pt x="4065" y="6480"/>
                  <a:pt x="7855" y="6480"/>
                </a:cubicBezTo>
                <a:cubicBezTo>
                  <a:pt x="11644" y="6480"/>
                  <a:pt x="14727" y="9266"/>
                  <a:pt x="14727" y="12690"/>
                </a:cubicBezTo>
                <a:cubicBezTo>
                  <a:pt x="14727" y="16114"/>
                  <a:pt x="11644" y="18900"/>
                  <a:pt x="7855" y="18900"/>
                </a:cubicBezTo>
                <a:moveTo>
                  <a:pt x="7855" y="5400"/>
                </a:moveTo>
                <a:cubicBezTo>
                  <a:pt x="3517" y="5400"/>
                  <a:pt x="0" y="8664"/>
                  <a:pt x="0" y="12690"/>
                </a:cubicBezTo>
                <a:cubicBezTo>
                  <a:pt x="0" y="14758"/>
                  <a:pt x="932" y="16620"/>
                  <a:pt x="2422" y="17947"/>
                </a:cubicBezTo>
                <a:lnTo>
                  <a:pt x="1473" y="21600"/>
                </a:lnTo>
                <a:lnTo>
                  <a:pt x="5876" y="19738"/>
                </a:lnTo>
                <a:cubicBezTo>
                  <a:pt x="6509" y="19891"/>
                  <a:pt x="7169" y="19980"/>
                  <a:pt x="7855" y="19980"/>
                </a:cubicBezTo>
                <a:cubicBezTo>
                  <a:pt x="12192" y="19980"/>
                  <a:pt x="15709" y="16716"/>
                  <a:pt x="15709" y="12690"/>
                </a:cubicBezTo>
                <a:cubicBezTo>
                  <a:pt x="15709" y="8664"/>
                  <a:pt x="12192" y="5400"/>
                  <a:pt x="7855" y="5400"/>
                </a:cubicBezTo>
                <a:moveTo>
                  <a:pt x="21600" y="7290"/>
                </a:moveTo>
                <a:cubicBezTo>
                  <a:pt x="21600" y="3264"/>
                  <a:pt x="18084" y="0"/>
                  <a:pt x="13745" y="0"/>
                </a:cubicBezTo>
                <a:cubicBezTo>
                  <a:pt x="10506" y="0"/>
                  <a:pt x="7725" y="1821"/>
                  <a:pt x="6525" y="4422"/>
                </a:cubicBezTo>
                <a:cubicBezTo>
                  <a:pt x="6912" y="4367"/>
                  <a:pt x="7306" y="4332"/>
                  <a:pt x="7708" y="4326"/>
                </a:cubicBezTo>
                <a:cubicBezTo>
                  <a:pt x="8875" y="2394"/>
                  <a:pt x="11143" y="1080"/>
                  <a:pt x="13745" y="1080"/>
                </a:cubicBezTo>
                <a:cubicBezTo>
                  <a:pt x="17535" y="1080"/>
                  <a:pt x="20618" y="3866"/>
                  <a:pt x="20618" y="7290"/>
                </a:cubicBezTo>
                <a:cubicBezTo>
                  <a:pt x="20618" y="8958"/>
                  <a:pt x="19888" y="10526"/>
                  <a:pt x="18561" y="11707"/>
                </a:cubicBezTo>
                <a:cubicBezTo>
                  <a:pt x="18255" y="11980"/>
                  <a:pt x="18126" y="12428"/>
                  <a:pt x="18234" y="12843"/>
                </a:cubicBezTo>
                <a:lnTo>
                  <a:pt x="18643" y="14415"/>
                </a:lnTo>
                <a:lnTo>
                  <a:pt x="16613" y="13556"/>
                </a:lnTo>
                <a:cubicBezTo>
                  <a:pt x="16573" y="13922"/>
                  <a:pt x="16500" y="14278"/>
                  <a:pt x="16411" y="14628"/>
                </a:cubicBezTo>
                <a:lnTo>
                  <a:pt x="20127" y="16200"/>
                </a:lnTo>
                <a:lnTo>
                  <a:pt x="19178" y="12547"/>
                </a:lnTo>
                <a:cubicBezTo>
                  <a:pt x="20669" y="11220"/>
                  <a:pt x="21600" y="9358"/>
                  <a:pt x="21600" y="7290"/>
                </a:cubicBezTo>
              </a:path>
            </a:pathLst>
          </a:custGeom>
          <a:solidFill>
            <a:schemeClr val="bg1"/>
          </a:solidFill>
          <a:ln w="12700">
            <a:miter lim="400000"/>
          </a:ln>
        </p:spPr>
        <p:txBody>
          <a:bodyPr lIns="14284" tIns="14284" rIns="14284" bIns="14284" anchor="ctr"/>
          <a:lstStyle/>
          <a:p>
            <a:pPr defTabSz="17139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127" name="Shape 2604"/>
          <p:cNvSpPr/>
          <p:nvPr/>
        </p:nvSpPr>
        <p:spPr>
          <a:xfrm>
            <a:off x="8628290" y="3904124"/>
            <a:ext cx="423782" cy="388013"/>
          </a:xfrm>
          <a:custGeom>
            <a:avLst/>
            <a:gdLst/>
            <a:ahLst/>
            <a:cxnLst>
              <a:cxn ang="0">
                <a:pos x="wd2" y="hd2"/>
              </a:cxn>
              <a:cxn ang="5400000">
                <a:pos x="wd2" y="hd2"/>
              </a:cxn>
              <a:cxn ang="10800000">
                <a:pos x="wd2" y="hd2"/>
              </a:cxn>
              <a:cxn ang="16200000">
                <a:pos x="wd2" y="hd2"/>
              </a:cxn>
            </a:cxnLst>
            <a:rect l="0" t="0" r="r" b="b"/>
            <a:pathLst>
              <a:path w="21600" h="21600" extrusionOk="0">
                <a:moveTo>
                  <a:pt x="20618" y="9600"/>
                </a:moveTo>
                <a:lnTo>
                  <a:pt x="17673" y="9600"/>
                </a:lnTo>
                <a:lnTo>
                  <a:pt x="17673" y="8400"/>
                </a:lnTo>
                <a:cubicBezTo>
                  <a:pt x="17673" y="7738"/>
                  <a:pt x="17233" y="7200"/>
                  <a:pt x="16691" y="7200"/>
                </a:cubicBezTo>
                <a:lnTo>
                  <a:pt x="14727" y="7200"/>
                </a:lnTo>
                <a:cubicBezTo>
                  <a:pt x="14186" y="7200"/>
                  <a:pt x="13745" y="7738"/>
                  <a:pt x="13745" y="8400"/>
                </a:cubicBezTo>
                <a:lnTo>
                  <a:pt x="13745" y="9600"/>
                </a:lnTo>
                <a:lnTo>
                  <a:pt x="7855" y="9600"/>
                </a:lnTo>
                <a:lnTo>
                  <a:pt x="7855" y="8400"/>
                </a:lnTo>
                <a:cubicBezTo>
                  <a:pt x="7855" y="7738"/>
                  <a:pt x="7414" y="7200"/>
                  <a:pt x="6873" y="7200"/>
                </a:cubicBezTo>
                <a:lnTo>
                  <a:pt x="4909" y="7200"/>
                </a:lnTo>
                <a:cubicBezTo>
                  <a:pt x="4367" y="7200"/>
                  <a:pt x="3927" y="7738"/>
                  <a:pt x="3927" y="8400"/>
                </a:cubicBezTo>
                <a:lnTo>
                  <a:pt x="3927" y="9600"/>
                </a:lnTo>
                <a:lnTo>
                  <a:pt x="982" y="9600"/>
                </a:lnTo>
                <a:lnTo>
                  <a:pt x="982" y="3601"/>
                </a:lnTo>
                <a:lnTo>
                  <a:pt x="20618" y="3601"/>
                </a:lnTo>
                <a:cubicBezTo>
                  <a:pt x="20618" y="3601"/>
                  <a:pt x="20618" y="9600"/>
                  <a:pt x="20618" y="9600"/>
                </a:cubicBezTo>
                <a:close/>
                <a:moveTo>
                  <a:pt x="14727" y="8400"/>
                </a:moveTo>
                <a:lnTo>
                  <a:pt x="16691" y="8400"/>
                </a:lnTo>
                <a:lnTo>
                  <a:pt x="16691" y="12001"/>
                </a:lnTo>
                <a:lnTo>
                  <a:pt x="14727" y="12001"/>
                </a:lnTo>
                <a:cubicBezTo>
                  <a:pt x="14727" y="12001"/>
                  <a:pt x="14727" y="8400"/>
                  <a:pt x="14727" y="8400"/>
                </a:cubicBezTo>
                <a:close/>
                <a:moveTo>
                  <a:pt x="4909" y="8400"/>
                </a:moveTo>
                <a:lnTo>
                  <a:pt x="6873" y="8400"/>
                </a:lnTo>
                <a:lnTo>
                  <a:pt x="6873" y="12001"/>
                </a:lnTo>
                <a:lnTo>
                  <a:pt x="4909" y="12001"/>
                </a:lnTo>
                <a:cubicBezTo>
                  <a:pt x="4909" y="12001"/>
                  <a:pt x="4909" y="8400"/>
                  <a:pt x="4909" y="8400"/>
                </a:cubicBezTo>
                <a:close/>
                <a:moveTo>
                  <a:pt x="19636" y="20400"/>
                </a:moveTo>
                <a:lnTo>
                  <a:pt x="1964" y="20400"/>
                </a:lnTo>
                <a:lnTo>
                  <a:pt x="1964" y="10800"/>
                </a:lnTo>
                <a:lnTo>
                  <a:pt x="3927" y="10800"/>
                </a:lnTo>
                <a:lnTo>
                  <a:pt x="3927" y="12001"/>
                </a:lnTo>
                <a:cubicBezTo>
                  <a:pt x="3927" y="12662"/>
                  <a:pt x="4367" y="13200"/>
                  <a:pt x="4909" y="13200"/>
                </a:cubicBezTo>
                <a:lnTo>
                  <a:pt x="6873" y="13200"/>
                </a:lnTo>
                <a:cubicBezTo>
                  <a:pt x="7414" y="13200"/>
                  <a:pt x="7855" y="12662"/>
                  <a:pt x="7855" y="12001"/>
                </a:cubicBezTo>
                <a:lnTo>
                  <a:pt x="7855" y="10800"/>
                </a:lnTo>
                <a:lnTo>
                  <a:pt x="13745" y="10800"/>
                </a:lnTo>
                <a:lnTo>
                  <a:pt x="13745" y="12001"/>
                </a:lnTo>
                <a:cubicBezTo>
                  <a:pt x="13745" y="12662"/>
                  <a:pt x="14186" y="13200"/>
                  <a:pt x="14727" y="13200"/>
                </a:cubicBezTo>
                <a:lnTo>
                  <a:pt x="16691" y="13200"/>
                </a:lnTo>
                <a:cubicBezTo>
                  <a:pt x="17233" y="13200"/>
                  <a:pt x="17673" y="12662"/>
                  <a:pt x="17673" y="12001"/>
                </a:cubicBezTo>
                <a:lnTo>
                  <a:pt x="17673" y="10800"/>
                </a:lnTo>
                <a:lnTo>
                  <a:pt x="19636" y="10800"/>
                </a:lnTo>
                <a:cubicBezTo>
                  <a:pt x="19636" y="10800"/>
                  <a:pt x="19636" y="20400"/>
                  <a:pt x="19636" y="20400"/>
                </a:cubicBezTo>
                <a:close/>
                <a:moveTo>
                  <a:pt x="8836" y="1200"/>
                </a:moveTo>
                <a:lnTo>
                  <a:pt x="12764" y="1200"/>
                </a:lnTo>
                <a:cubicBezTo>
                  <a:pt x="13305" y="1200"/>
                  <a:pt x="13745" y="1738"/>
                  <a:pt x="13745" y="2400"/>
                </a:cubicBezTo>
                <a:lnTo>
                  <a:pt x="7855" y="2400"/>
                </a:lnTo>
                <a:cubicBezTo>
                  <a:pt x="7855" y="1738"/>
                  <a:pt x="8295" y="1200"/>
                  <a:pt x="8836" y="1200"/>
                </a:cubicBezTo>
                <a:moveTo>
                  <a:pt x="20618" y="2400"/>
                </a:moveTo>
                <a:lnTo>
                  <a:pt x="14727" y="2400"/>
                </a:lnTo>
                <a:cubicBezTo>
                  <a:pt x="14727" y="1075"/>
                  <a:pt x="13848" y="0"/>
                  <a:pt x="12764" y="0"/>
                </a:cubicBezTo>
                <a:lnTo>
                  <a:pt x="8836" y="0"/>
                </a:lnTo>
                <a:cubicBezTo>
                  <a:pt x="7752" y="0"/>
                  <a:pt x="6873" y="1075"/>
                  <a:pt x="6873" y="2400"/>
                </a:cubicBezTo>
                <a:lnTo>
                  <a:pt x="982" y="2400"/>
                </a:lnTo>
                <a:cubicBezTo>
                  <a:pt x="440" y="2400"/>
                  <a:pt x="0" y="2938"/>
                  <a:pt x="0" y="3601"/>
                </a:cubicBezTo>
                <a:lnTo>
                  <a:pt x="0" y="9600"/>
                </a:lnTo>
                <a:cubicBezTo>
                  <a:pt x="0" y="10262"/>
                  <a:pt x="440" y="10800"/>
                  <a:pt x="982" y="10800"/>
                </a:cubicBezTo>
                <a:lnTo>
                  <a:pt x="982" y="20400"/>
                </a:lnTo>
                <a:cubicBezTo>
                  <a:pt x="982" y="21062"/>
                  <a:pt x="1422" y="21600"/>
                  <a:pt x="1964" y="21600"/>
                </a:cubicBezTo>
                <a:lnTo>
                  <a:pt x="19636" y="21600"/>
                </a:lnTo>
                <a:cubicBezTo>
                  <a:pt x="20178" y="21600"/>
                  <a:pt x="20618" y="21062"/>
                  <a:pt x="20618" y="20400"/>
                </a:cubicBezTo>
                <a:lnTo>
                  <a:pt x="20618" y="10800"/>
                </a:lnTo>
                <a:cubicBezTo>
                  <a:pt x="21160" y="10800"/>
                  <a:pt x="21600" y="10262"/>
                  <a:pt x="21600" y="9600"/>
                </a:cubicBezTo>
                <a:lnTo>
                  <a:pt x="21600" y="3601"/>
                </a:lnTo>
                <a:cubicBezTo>
                  <a:pt x="21600" y="2938"/>
                  <a:pt x="21160" y="2400"/>
                  <a:pt x="20618" y="2400"/>
                </a:cubicBezTo>
              </a:path>
            </a:pathLst>
          </a:custGeom>
          <a:solidFill>
            <a:schemeClr val="bg1"/>
          </a:solidFill>
          <a:ln w="12700">
            <a:miter lim="400000"/>
          </a:ln>
        </p:spPr>
        <p:txBody>
          <a:bodyPr lIns="14284" tIns="14284" rIns="14284" bIns="14284" anchor="ctr"/>
          <a:lstStyle/>
          <a:p>
            <a:pPr defTabSz="17139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128" name="Shape 2525"/>
          <p:cNvSpPr/>
          <p:nvPr/>
        </p:nvSpPr>
        <p:spPr>
          <a:xfrm>
            <a:off x="7060041" y="1757595"/>
            <a:ext cx="458835" cy="458835"/>
          </a:xfrm>
          <a:custGeom>
            <a:avLst/>
            <a:gdLst/>
            <a:ahLst/>
            <a:cxnLst>
              <a:cxn ang="0">
                <a:pos x="wd2" y="hd2"/>
              </a:cxn>
              <a:cxn ang="5400000">
                <a:pos x="wd2" y="hd2"/>
              </a:cxn>
              <a:cxn ang="10800000">
                <a:pos x="wd2" y="hd2"/>
              </a:cxn>
              <a:cxn ang="16200000">
                <a:pos x="wd2" y="hd2"/>
              </a:cxn>
            </a:cxnLst>
            <a:rect l="0" t="0" r="r" b="b"/>
            <a:pathLst>
              <a:path w="21600" h="21600" extrusionOk="0">
                <a:moveTo>
                  <a:pt x="11291" y="17673"/>
                </a:moveTo>
                <a:cubicBezTo>
                  <a:pt x="11562" y="17673"/>
                  <a:pt x="11782" y="17453"/>
                  <a:pt x="11782" y="17182"/>
                </a:cubicBezTo>
                <a:cubicBezTo>
                  <a:pt x="11782" y="16911"/>
                  <a:pt x="11562" y="16691"/>
                  <a:pt x="11291" y="16691"/>
                </a:cubicBezTo>
                <a:cubicBezTo>
                  <a:pt x="11020" y="16691"/>
                  <a:pt x="10800" y="16911"/>
                  <a:pt x="10800" y="17182"/>
                </a:cubicBezTo>
                <a:cubicBezTo>
                  <a:pt x="10800" y="17453"/>
                  <a:pt x="11020" y="17673"/>
                  <a:pt x="11291" y="17673"/>
                </a:cubicBezTo>
                <a:moveTo>
                  <a:pt x="17673" y="18655"/>
                </a:moveTo>
                <a:lnTo>
                  <a:pt x="13745" y="18655"/>
                </a:lnTo>
                <a:lnTo>
                  <a:pt x="13745" y="12273"/>
                </a:lnTo>
                <a:cubicBezTo>
                  <a:pt x="13745" y="12002"/>
                  <a:pt x="13525" y="11782"/>
                  <a:pt x="13255" y="11782"/>
                </a:cubicBezTo>
                <a:lnTo>
                  <a:pt x="8345" y="11782"/>
                </a:lnTo>
                <a:cubicBezTo>
                  <a:pt x="8075" y="11782"/>
                  <a:pt x="7855" y="12002"/>
                  <a:pt x="7855" y="12273"/>
                </a:cubicBezTo>
                <a:lnTo>
                  <a:pt x="7855" y="18655"/>
                </a:lnTo>
                <a:lnTo>
                  <a:pt x="3927" y="18655"/>
                </a:lnTo>
                <a:lnTo>
                  <a:pt x="3927" y="8058"/>
                </a:lnTo>
                <a:lnTo>
                  <a:pt x="10800" y="1185"/>
                </a:lnTo>
                <a:lnTo>
                  <a:pt x="17673" y="8058"/>
                </a:lnTo>
                <a:cubicBezTo>
                  <a:pt x="17673" y="8058"/>
                  <a:pt x="17673" y="18655"/>
                  <a:pt x="17673" y="18655"/>
                </a:cubicBezTo>
                <a:close/>
                <a:moveTo>
                  <a:pt x="17673" y="20618"/>
                </a:moveTo>
                <a:lnTo>
                  <a:pt x="13745" y="20618"/>
                </a:lnTo>
                <a:lnTo>
                  <a:pt x="13745" y="19636"/>
                </a:lnTo>
                <a:lnTo>
                  <a:pt x="17673" y="19636"/>
                </a:lnTo>
                <a:cubicBezTo>
                  <a:pt x="17673" y="19636"/>
                  <a:pt x="17673" y="20618"/>
                  <a:pt x="17673" y="20618"/>
                </a:cubicBezTo>
                <a:close/>
                <a:moveTo>
                  <a:pt x="12764" y="20618"/>
                </a:moveTo>
                <a:lnTo>
                  <a:pt x="8836" y="20618"/>
                </a:lnTo>
                <a:lnTo>
                  <a:pt x="8836" y="12764"/>
                </a:lnTo>
                <a:lnTo>
                  <a:pt x="12764" y="12764"/>
                </a:lnTo>
                <a:cubicBezTo>
                  <a:pt x="12764" y="12764"/>
                  <a:pt x="12764" y="20618"/>
                  <a:pt x="12764" y="20618"/>
                </a:cubicBezTo>
                <a:close/>
                <a:moveTo>
                  <a:pt x="7855" y="20618"/>
                </a:moveTo>
                <a:lnTo>
                  <a:pt x="3927" y="20618"/>
                </a:lnTo>
                <a:lnTo>
                  <a:pt x="3927" y="19636"/>
                </a:lnTo>
                <a:lnTo>
                  <a:pt x="7855" y="19636"/>
                </a:lnTo>
                <a:cubicBezTo>
                  <a:pt x="7855" y="19636"/>
                  <a:pt x="7855" y="20618"/>
                  <a:pt x="7855" y="20618"/>
                </a:cubicBezTo>
                <a:close/>
                <a:moveTo>
                  <a:pt x="14727" y="1964"/>
                </a:moveTo>
                <a:lnTo>
                  <a:pt x="16691" y="1964"/>
                </a:lnTo>
                <a:lnTo>
                  <a:pt x="16691" y="5688"/>
                </a:lnTo>
                <a:lnTo>
                  <a:pt x="14727" y="3724"/>
                </a:lnTo>
                <a:cubicBezTo>
                  <a:pt x="14727" y="3724"/>
                  <a:pt x="14727" y="1964"/>
                  <a:pt x="14727" y="1964"/>
                </a:cubicBezTo>
                <a:close/>
                <a:moveTo>
                  <a:pt x="21456" y="10453"/>
                </a:moveTo>
                <a:lnTo>
                  <a:pt x="17673" y="6670"/>
                </a:lnTo>
                <a:lnTo>
                  <a:pt x="17673" y="1473"/>
                </a:lnTo>
                <a:cubicBezTo>
                  <a:pt x="17673" y="1202"/>
                  <a:pt x="17453" y="982"/>
                  <a:pt x="17182" y="982"/>
                </a:cubicBezTo>
                <a:lnTo>
                  <a:pt x="14236" y="982"/>
                </a:lnTo>
                <a:cubicBezTo>
                  <a:pt x="13966" y="982"/>
                  <a:pt x="13745" y="1202"/>
                  <a:pt x="13745" y="1473"/>
                </a:cubicBezTo>
                <a:lnTo>
                  <a:pt x="13745" y="2742"/>
                </a:lnTo>
                <a:lnTo>
                  <a:pt x="11147" y="144"/>
                </a:lnTo>
                <a:cubicBezTo>
                  <a:pt x="11058" y="55"/>
                  <a:pt x="10935" y="0"/>
                  <a:pt x="10800" y="0"/>
                </a:cubicBezTo>
                <a:cubicBezTo>
                  <a:pt x="10665" y="0"/>
                  <a:pt x="10542" y="55"/>
                  <a:pt x="10453" y="144"/>
                </a:cubicBezTo>
                <a:lnTo>
                  <a:pt x="144" y="10453"/>
                </a:lnTo>
                <a:cubicBezTo>
                  <a:pt x="55" y="10542"/>
                  <a:pt x="0" y="10665"/>
                  <a:pt x="0" y="10800"/>
                </a:cubicBezTo>
                <a:cubicBezTo>
                  <a:pt x="0" y="11072"/>
                  <a:pt x="220" y="11291"/>
                  <a:pt x="491" y="11291"/>
                </a:cubicBezTo>
                <a:cubicBezTo>
                  <a:pt x="626" y="11291"/>
                  <a:pt x="749" y="11236"/>
                  <a:pt x="838" y="11147"/>
                </a:cubicBezTo>
                <a:lnTo>
                  <a:pt x="2945" y="9040"/>
                </a:lnTo>
                <a:lnTo>
                  <a:pt x="2945" y="21109"/>
                </a:lnTo>
                <a:cubicBezTo>
                  <a:pt x="2945" y="21381"/>
                  <a:pt x="3166" y="21600"/>
                  <a:pt x="3436" y="21600"/>
                </a:cubicBezTo>
                <a:lnTo>
                  <a:pt x="18164" y="21600"/>
                </a:lnTo>
                <a:cubicBezTo>
                  <a:pt x="18434" y="21600"/>
                  <a:pt x="18655" y="21381"/>
                  <a:pt x="18655" y="21109"/>
                </a:cubicBezTo>
                <a:lnTo>
                  <a:pt x="18655" y="9040"/>
                </a:lnTo>
                <a:lnTo>
                  <a:pt x="20762" y="11147"/>
                </a:lnTo>
                <a:cubicBezTo>
                  <a:pt x="20851" y="11236"/>
                  <a:pt x="20974" y="11291"/>
                  <a:pt x="21109" y="11291"/>
                </a:cubicBezTo>
                <a:cubicBezTo>
                  <a:pt x="21380" y="11291"/>
                  <a:pt x="21600" y="11072"/>
                  <a:pt x="21600" y="10800"/>
                </a:cubicBezTo>
                <a:cubicBezTo>
                  <a:pt x="21600" y="10665"/>
                  <a:pt x="21545" y="10542"/>
                  <a:pt x="21456" y="10453"/>
                </a:cubicBezTo>
              </a:path>
            </a:pathLst>
          </a:custGeom>
          <a:solidFill>
            <a:schemeClr val="bg1"/>
          </a:solidFill>
          <a:ln w="12700">
            <a:miter lim="400000"/>
          </a:ln>
        </p:spPr>
        <p:txBody>
          <a:bodyPr lIns="14284" tIns="14284" rIns="14284" bIns="14284" anchor="ctr"/>
          <a:lstStyle/>
          <a:p>
            <a:pPr defTabSz="17139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129" name="Shape 2545"/>
          <p:cNvSpPr/>
          <p:nvPr/>
        </p:nvSpPr>
        <p:spPr>
          <a:xfrm>
            <a:off x="5525937" y="3885331"/>
            <a:ext cx="425598" cy="425598"/>
          </a:xfrm>
          <a:custGeom>
            <a:avLst/>
            <a:gdLst/>
            <a:ahLst/>
            <a:cxnLst>
              <a:cxn ang="0">
                <a:pos x="wd2" y="hd2"/>
              </a:cxn>
              <a:cxn ang="5400000">
                <a:pos x="wd2" y="hd2"/>
              </a:cxn>
              <a:cxn ang="10800000">
                <a:pos x="wd2" y="hd2"/>
              </a:cxn>
              <a:cxn ang="16200000">
                <a:pos x="wd2" y="hd2"/>
              </a:cxn>
            </a:cxnLst>
            <a:rect l="0" t="0" r="r" b="b"/>
            <a:pathLst>
              <a:path w="21600" h="21600" extrusionOk="0">
                <a:moveTo>
                  <a:pt x="10800" y="20619"/>
                </a:moveTo>
                <a:cubicBezTo>
                  <a:pt x="5377" y="20619"/>
                  <a:pt x="982" y="16223"/>
                  <a:pt x="982" y="10800"/>
                </a:cubicBezTo>
                <a:cubicBezTo>
                  <a:pt x="982" y="5378"/>
                  <a:pt x="5377" y="982"/>
                  <a:pt x="10800" y="982"/>
                </a:cubicBezTo>
                <a:cubicBezTo>
                  <a:pt x="13336" y="982"/>
                  <a:pt x="15638" y="1950"/>
                  <a:pt x="17377" y="3529"/>
                </a:cubicBezTo>
                <a:lnTo>
                  <a:pt x="10453" y="10453"/>
                </a:lnTo>
                <a:cubicBezTo>
                  <a:pt x="10364" y="10542"/>
                  <a:pt x="10309" y="10665"/>
                  <a:pt x="10309" y="10800"/>
                </a:cubicBezTo>
                <a:cubicBezTo>
                  <a:pt x="10309" y="11072"/>
                  <a:pt x="10529" y="11291"/>
                  <a:pt x="10800" y="11291"/>
                </a:cubicBezTo>
                <a:lnTo>
                  <a:pt x="20594" y="11291"/>
                </a:lnTo>
                <a:cubicBezTo>
                  <a:pt x="20336" y="16484"/>
                  <a:pt x="16057" y="20619"/>
                  <a:pt x="10800" y="20619"/>
                </a:cubicBezTo>
                <a:moveTo>
                  <a:pt x="20594" y="10309"/>
                </a:moveTo>
                <a:lnTo>
                  <a:pt x="11985" y="10309"/>
                </a:lnTo>
                <a:lnTo>
                  <a:pt x="18071" y="4223"/>
                </a:lnTo>
                <a:cubicBezTo>
                  <a:pt x="19541" y="5852"/>
                  <a:pt x="20477" y="7971"/>
                  <a:pt x="20594" y="10309"/>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path>
            </a:pathLst>
          </a:custGeom>
          <a:solidFill>
            <a:schemeClr val="bg1"/>
          </a:solidFill>
          <a:ln w="12700">
            <a:miter lim="400000"/>
          </a:ln>
        </p:spPr>
        <p:txBody>
          <a:bodyPr lIns="14284" tIns="14284" rIns="14284" bIns="14284" anchor="ctr"/>
          <a:lstStyle/>
          <a:p>
            <a:pPr defTabSz="17139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130" name="Shape 2587"/>
          <p:cNvSpPr/>
          <p:nvPr/>
        </p:nvSpPr>
        <p:spPr>
          <a:xfrm>
            <a:off x="3986426" y="1801379"/>
            <a:ext cx="410176" cy="410176"/>
          </a:xfrm>
          <a:custGeom>
            <a:avLst/>
            <a:gdLst/>
            <a:ahLst/>
            <a:cxnLst>
              <a:cxn ang="0">
                <a:pos x="wd2" y="hd2"/>
              </a:cxn>
              <a:cxn ang="5400000">
                <a:pos x="wd2" y="hd2"/>
              </a:cxn>
              <a:cxn ang="10800000">
                <a:pos x="wd2" y="hd2"/>
              </a:cxn>
              <a:cxn ang="16200000">
                <a:pos x="wd2" y="hd2"/>
              </a:cxn>
            </a:cxnLst>
            <a:rect l="0" t="0" r="r" b="b"/>
            <a:pathLst>
              <a:path w="21600" h="21600" extrusionOk="0">
                <a:moveTo>
                  <a:pt x="12281" y="19846"/>
                </a:moveTo>
                <a:lnTo>
                  <a:pt x="9413" y="12882"/>
                </a:lnTo>
                <a:lnTo>
                  <a:pt x="19655" y="2640"/>
                </a:lnTo>
                <a:cubicBezTo>
                  <a:pt x="19655" y="2640"/>
                  <a:pt x="12281" y="19846"/>
                  <a:pt x="12281" y="19846"/>
                </a:cubicBezTo>
                <a:close/>
                <a:moveTo>
                  <a:pt x="1755" y="9320"/>
                </a:moveTo>
                <a:lnTo>
                  <a:pt x="18960" y="1945"/>
                </a:lnTo>
                <a:lnTo>
                  <a:pt x="8719" y="12187"/>
                </a:lnTo>
                <a:cubicBezTo>
                  <a:pt x="8719" y="12187"/>
                  <a:pt x="1755" y="9320"/>
                  <a:pt x="1755" y="9320"/>
                </a:cubicBezTo>
                <a:close/>
                <a:moveTo>
                  <a:pt x="21600" y="491"/>
                </a:moveTo>
                <a:cubicBezTo>
                  <a:pt x="21600" y="220"/>
                  <a:pt x="21380" y="0"/>
                  <a:pt x="21109" y="0"/>
                </a:cubicBezTo>
                <a:cubicBezTo>
                  <a:pt x="21034" y="0"/>
                  <a:pt x="20964" y="20"/>
                  <a:pt x="20900" y="52"/>
                </a:cubicBezTo>
                <a:lnTo>
                  <a:pt x="20898" y="48"/>
                </a:lnTo>
                <a:lnTo>
                  <a:pt x="302" y="8875"/>
                </a:lnTo>
                <a:cubicBezTo>
                  <a:pt x="301" y="8875"/>
                  <a:pt x="299" y="8876"/>
                  <a:pt x="297" y="8877"/>
                </a:cubicBezTo>
                <a:lnTo>
                  <a:pt x="280" y="8885"/>
                </a:lnTo>
                <a:lnTo>
                  <a:pt x="281" y="8887"/>
                </a:lnTo>
                <a:cubicBezTo>
                  <a:pt x="116" y="8967"/>
                  <a:pt x="0" y="9132"/>
                  <a:pt x="0" y="9327"/>
                </a:cubicBezTo>
                <a:cubicBezTo>
                  <a:pt x="0" y="9550"/>
                  <a:pt x="151" y="9731"/>
                  <a:pt x="355" y="9791"/>
                </a:cubicBezTo>
                <a:lnTo>
                  <a:pt x="353" y="9799"/>
                </a:lnTo>
                <a:lnTo>
                  <a:pt x="8462" y="13138"/>
                </a:lnTo>
                <a:lnTo>
                  <a:pt x="11801" y="21248"/>
                </a:lnTo>
                <a:lnTo>
                  <a:pt x="11809" y="21245"/>
                </a:lnTo>
                <a:cubicBezTo>
                  <a:pt x="11869" y="21449"/>
                  <a:pt x="12050" y="21600"/>
                  <a:pt x="12273" y="21600"/>
                </a:cubicBezTo>
                <a:cubicBezTo>
                  <a:pt x="12468" y="21600"/>
                  <a:pt x="12634" y="21484"/>
                  <a:pt x="12713" y="21319"/>
                </a:cubicBezTo>
                <a:lnTo>
                  <a:pt x="12716" y="21320"/>
                </a:lnTo>
                <a:lnTo>
                  <a:pt x="12723" y="21303"/>
                </a:lnTo>
                <a:cubicBezTo>
                  <a:pt x="12724" y="21301"/>
                  <a:pt x="12725" y="21300"/>
                  <a:pt x="12725" y="21298"/>
                </a:cubicBezTo>
                <a:lnTo>
                  <a:pt x="21553" y="702"/>
                </a:lnTo>
                <a:lnTo>
                  <a:pt x="21547" y="699"/>
                </a:lnTo>
                <a:cubicBezTo>
                  <a:pt x="21578" y="636"/>
                  <a:pt x="21600" y="567"/>
                  <a:pt x="21600" y="491"/>
                </a:cubicBezTo>
                <a:moveTo>
                  <a:pt x="7855" y="16200"/>
                </a:moveTo>
                <a:cubicBezTo>
                  <a:pt x="7719" y="16200"/>
                  <a:pt x="7596" y="16255"/>
                  <a:pt x="7507" y="16344"/>
                </a:cubicBezTo>
                <a:lnTo>
                  <a:pt x="6035" y="17817"/>
                </a:lnTo>
                <a:cubicBezTo>
                  <a:pt x="5946" y="17905"/>
                  <a:pt x="5891" y="18029"/>
                  <a:pt x="5891" y="18164"/>
                </a:cubicBezTo>
                <a:cubicBezTo>
                  <a:pt x="5891" y="18435"/>
                  <a:pt x="6111" y="18655"/>
                  <a:pt x="6382" y="18655"/>
                </a:cubicBezTo>
                <a:cubicBezTo>
                  <a:pt x="6517" y="18655"/>
                  <a:pt x="6640" y="18600"/>
                  <a:pt x="6729" y="18511"/>
                </a:cubicBezTo>
                <a:lnTo>
                  <a:pt x="8202" y="17038"/>
                </a:lnTo>
                <a:cubicBezTo>
                  <a:pt x="8291" y="16950"/>
                  <a:pt x="8345" y="16827"/>
                  <a:pt x="8345" y="16691"/>
                </a:cubicBezTo>
                <a:cubicBezTo>
                  <a:pt x="8345" y="16420"/>
                  <a:pt x="8126" y="16200"/>
                  <a:pt x="7855" y="16200"/>
                </a:cubicBezTo>
                <a:moveTo>
                  <a:pt x="7855" y="14237"/>
                </a:moveTo>
                <a:cubicBezTo>
                  <a:pt x="7855" y="13966"/>
                  <a:pt x="7635" y="13745"/>
                  <a:pt x="7364" y="13745"/>
                </a:cubicBezTo>
                <a:cubicBezTo>
                  <a:pt x="7228" y="13745"/>
                  <a:pt x="7105" y="13801"/>
                  <a:pt x="7017" y="13889"/>
                </a:cubicBezTo>
                <a:lnTo>
                  <a:pt x="2107" y="18798"/>
                </a:lnTo>
                <a:cubicBezTo>
                  <a:pt x="2019" y="18888"/>
                  <a:pt x="1964" y="19011"/>
                  <a:pt x="1964" y="19145"/>
                </a:cubicBezTo>
                <a:cubicBezTo>
                  <a:pt x="1964" y="19417"/>
                  <a:pt x="2184" y="19636"/>
                  <a:pt x="2455" y="19636"/>
                </a:cubicBezTo>
                <a:cubicBezTo>
                  <a:pt x="2590" y="19636"/>
                  <a:pt x="2713" y="19582"/>
                  <a:pt x="2802" y="19493"/>
                </a:cubicBezTo>
                <a:lnTo>
                  <a:pt x="7711" y="14583"/>
                </a:lnTo>
                <a:cubicBezTo>
                  <a:pt x="7800" y="14495"/>
                  <a:pt x="7855" y="14372"/>
                  <a:pt x="7855" y="14237"/>
                </a:cubicBezTo>
                <a:moveTo>
                  <a:pt x="4765" y="14583"/>
                </a:moveTo>
                <a:lnTo>
                  <a:pt x="5256" y="14093"/>
                </a:lnTo>
                <a:cubicBezTo>
                  <a:pt x="5345" y="14004"/>
                  <a:pt x="5400" y="13881"/>
                  <a:pt x="5400" y="13745"/>
                </a:cubicBezTo>
                <a:cubicBezTo>
                  <a:pt x="5400" y="13475"/>
                  <a:pt x="5180" y="13255"/>
                  <a:pt x="4909" y="13255"/>
                </a:cubicBezTo>
                <a:cubicBezTo>
                  <a:pt x="4774" y="13255"/>
                  <a:pt x="4651" y="13310"/>
                  <a:pt x="4562" y="13398"/>
                </a:cubicBezTo>
                <a:lnTo>
                  <a:pt x="4071" y="13889"/>
                </a:lnTo>
                <a:cubicBezTo>
                  <a:pt x="3982" y="13979"/>
                  <a:pt x="3927" y="14101"/>
                  <a:pt x="3927" y="14237"/>
                </a:cubicBezTo>
                <a:cubicBezTo>
                  <a:pt x="3927" y="14507"/>
                  <a:pt x="4147" y="14727"/>
                  <a:pt x="4418" y="14727"/>
                </a:cubicBezTo>
                <a:cubicBezTo>
                  <a:pt x="4554" y="14727"/>
                  <a:pt x="4676" y="14673"/>
                  <a:pt x="4765" y="14583"/>
                </a:cubicBezTo>
              </a:path>
            </a:pathLst>
          </a:custGeom>
          <a:solidFill>
            <a:schemeClr val="bg1"/>
          </a:solidFill>
          <a:ln w="12700">
            <a:miter lim="400000"/>
          </a:ln>
        </p:spPr>
        <p:txBody>
          <a:bodyPr lIns="14284" tIns="14284" rIns="14284" bIns="14284" anchor="ctr"/>
          <a:lstStyle/>
          <a:p>
            <a:pPr defTabSz="171399">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125"/>
          </a:p>
        </p:txBody>
      </p:sp>
      <p:sp>
        <p:nvSpPr>
          <p:cNvPr id="2" name="CuadroTexto 1"/>
          <p:cNvSpPr txBox="1"/>
          <p:nvPr/>
        </p:nvSpPr>
        <p:spPr>
          <a:xfrm>
            <a:off x="97159" y="43500"/>
            <a:ext cx="3453615" cy="478808"/>
          </a:xfrm>
          <a:prstGeom prst="rect">
            <a:avLst/>
          </a:prstGeom>
          <a:solidFill>
            <a:schemeClr val="bg1"/>
          </a:solidFill>
        </p:spPr>
        <p:txBody>
          <a:bodyPr wrap="square" rtlCol="0">
            <a:spAutoFit/>
          </a:bodyPr>
          <a:lstStyle/>
          <a:p>
            <a:endParaRPr lang="es-EC" dirty="0"/>
          </a:p>
        </p:txBody>
      </p:sp>
      <p:pic>
        <p:nvPicPr>
          <p:cNvPr id="36" name="Picture 4" descr="https://www.conversordeletras.com/generate/Channel/46/197b30/none/Justificaci%25C3%25B3n/8832f4e42f9d6db091795e7446764e7d.png"/>
          <p:cNvPicPr>
            <a:picLocks noChangeAspect="1" noChangeArrowheads="1"/>
          </p:cNvPicPr>
          <p:nvPr/>
        </p:nvPicPr>
        <p:blipFill rotWithShape="1">
          <a:blip r:embed="rId3">
            <a:extLst>
              <a:ext uri="{28A0092B-C50C-407E-A947-70E740481C1C}">
                <a14:useLocalDpi xmlns:a14="http://schemas.microsoft.com/office/drawing/2010/main" val="0"/>
              </a:ext>
            </a:extLst>
          </a:blip>
          <a:srcRect b="14169"/>
          <a:stretch/>
        </p:blipFill>
        <p:spPr bwMode="auto">
          <a:xfrm>
            <a:off x="89540" y="0"/>
            <a:ext cx="4722579" cy="792088"/>
          </a:xfrm>
          <a:prstGeom prst="rect">
            <a:avLst/>
          </a:prstGeom>
          <a:noFill/>
          <a:extLst>
            <a:ext uri="{909E8E84-426E-40DD-AFC4-6F175D3DCCD1}">
              <a14:hiddenFill xmlns:a14="http://schemas.microsoft.com/office/drawing/2010/main">
                <a:solidFill>
                  <a:srgbClr val="FFFFFF"/>
                </a:solidFill>
              </a14:hiddenFill>
            </a:ext>
          </a:extLst>
        </p:spPr>
      </p:pic>
      <p:sp>
        <p:nvSpPr>
          <p:cNvPr id="5" name="CuadroTexto 4"/>
          <p:cNvSpPr txBox="1"/>
          <p:nvPr/>
        </p:nvSpPr>
        <p:spPr>
          <a:xfrm>
            <a:off x="8021217" y="1378719"/>
            <a:ext cx="1463514" cy="307777"/>
          </a:xfrm>
          <a:prstGeom prst="rect">
            <a:avLst/>
          </a:prstGeom>
          <a:noFill/>
        </p:spPr>
        <p:txBody>
          <a:bodyPr wrap="square" rtlCol="0">
            <a:spAutoFit/>
          </a:bodyPr>
          <a:lstStyle/>
          <a:p>
            <a:r>
              <a:rPr lang="es-EC" sz="1400" b="1" dirty="0"/>
              <a:t>Empleo</a:t>
            </a:r>
          </a:p>
        </p:txBody>
      </p:sp>
      <p:sp>
        <p:nvSpPr>
          <p:cNvPr id="42" name="CuadroTexto 41"/>
          <p:cNvSpPr txBox="1"/>
          <p:nvPr/>
        </p:nvSpPr>
        <p:spPr>
          <a:xfrm>
            <a:off x="9653972" y="3286928"/>
            <a:ext cx="1723092" cy="338554"/>
          </a:xfrm>
          <a:prstGeom prst="rect">
            <a:avLst/>
          </a:prstGeom>
          <a:noFill/>
        </p:spPr>
        <p:txBody>
          <a:bodyPr wrap="square" rtlCol="0">
            <a:spAutoFit/>
          </a:bodyPr>
          <a:lstStyle/>
          <a:p>
            <a:r>
              <a:rPr lang="es-EC" sz="1600" b="1" dirty="0"/>
              <a:t>Calidad de vida</a:t>
            </a:r>
          </a:p>
        </p:txBody>
      </p:sp>
      <p:sp>
        <p:nvSpPr>
          <p:cNvPr id="43" name="CuadroTexto 42"/>
          <p:cNvSpPr txBox="1"/>
          <p:nvPr/>
        </p:nvSpPr>
        <p:spPr>
          <a:xfrm>
            <a:off x="6145184" y="3318967"/>
            <a:ext cx="2278603" cy="338554"/>
          </a:xfrm>
          <a:prstGeom prst="rect">
            <a:avLst/>
          </a:prstGeom>
          <a:noFill/>
        </p:spPr>
        <p:txBody>
          <a:bodyPr wrap="square" rtlCol="0">
            <a:spAutoFit/>
          </a:bodyPr>
          <a:lstStyle/>
          <a:p>
            <a:r>
              <a:rPr lang="es-EC" sz="1600" b="1" dirty="0"/>
              <a:t>Pilares fundamentales</a:t>
            </a:r>
          </a:p>
        </p:txBody>
      </p:sp>
      <p:sp>
        <p:nvSpPr>
          <p:cNvPr id="44" name="Shape 5983"/>
          <p:cNvSpPr/>
          <p:nvPr/>
        </p:nvSpPr>
        <p:spPr>
          <a:xfrm>
            <a:off x="6449762" y="3720190"/>
            <a:ext cx="1863462" cy="80791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t">
            <a:spAutoFit/>
          </a:bodyPr>
          <a:lstStyle/>
          <a:p>
            <a:pPr algn="ctr"/>
            <a:r>
              <a:rPr lang="es-ES" sz="1600" dirty="0" smtClean="0"/>
              <a:t>Analizar la gestión </a:t>
            </a:r>
            <a:r>
              <a:rPr lang="es-ES" sz="1600" dirty="0"/>
              <a:t>financiera y administrativa</a:t>
            </a:r>
            <a:endParaRPr lang="en-US" sz="1600" dirty="0"/>
          </a:p>
        </p:txBody>
      </p:sp>
      <p:sp>
        <p:nvSpPr>
          <p:cNvPr id="45" name="CuadroTexto 44"/>
          <p:cNvSpPr txBox="1"/>
          <p:nvPr/>
        </p:nvSpPr>
        <p:spPr>
          <a:xfrm>
            <a:off x="2229511" y="3292102"/>
            <a:ext cx="3102782" cy="338554"/>
          </a:xfrm>
          <a:prstGeom prst="rect">
            <a:avLst/>
          </a:prstGeom>
          <a:noFill/>
        </p:spPr>
        <p:txBody>
          <a:bodyPr wrap="square" rtlCol="0">
            <a:spAutoFit/>
          </a:bodyPr>
          <a:lstStyle/>
          <a:p>
            <a:r>
              <a:rPr lang="es-EC" sz="1600" b="1" dirty="0"/>
              <a:t>Buenas prácticas de Ganadería</a:t>
            </a:r>
          </a:p>
        </p:txBody>
      </p:sp>
      <p:sp>
        <p:nvSpPr>
          <p:cNvPr id="46" name="Shape 5983"/>
          <p:cNvSpPr/>
          <p:nvPr/>
        </p:nvSpPr>
        <p:spPr>
          <a:xfrm>
            <a:off x="9585632" y="3742661"/>
            <a:ext cx="1939600" cy="56169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34289" tIns="34289" rIns="34289" bIns="34289" numCol="1" anchor="t">
            <a:spAutoFit/>
          </a:bodyPr>
          <a:lstStyle/>
          <a:p>
            <a:r>
              <a:rPr lang="es-ES" sz="1600" dirty="0" smtClean="0"/>
              <a:t>Generar mayor rentabilidad </a:t>
            </a:r>
            <a:endParaRPr lang="en-US" sz="1600" dirty="0"/>
          </a:p>
        </p:txBody>
      </p:sp>
      <p:sp>
        <p:nvSpPr>
          <p:cNvPr id="6" name="Rectángulo 5"/>
          <p:cNvSpPr/>
          <p:nvPr/>
        </p:nvSpPr>
        <p:spPr>
          <a:xfrm>
            <a:off x="2174074" y="3646863"/>
            <a:ext cx="2860114" cy="830997"/>
          </a:xfrm>
          <a:prstGeom prst="rect">
            <a:avLst/>
          </a:prstGeom>
        </p:spPr>
        <p:txBody>
          <a:bodyPr wrap="square">
            <a:spAutoFit/>
          </a:bodyPr>
          <a:lstStyle/>
          <a:p>
            <a:r>
              <a:rPr lang="es-ES" sz="1600" dirty="0">
                <a:latin typeface="Times New Roman" panose="02020603050405020304" pitchFamily="18" charset="0"/>
                <a:ea typeface="Calibri" panose="020F0502020204030204" pitchFamily="34" charset="0"/>
              </a:rPr>
              <a:t>impulsar la Sanidad Animal del hato lechero nacional ayudara al incremento de la rentabilidad </a:t>
            </a:r>
            <a:endParaRPr lang="es-EC" sz="1600" dirty="0"/>
          </a:p>
        </p:txBody>
      </p:sp>
      <p:sp>
        <p:nvSpPr>
          <p:cNvPr id="7" name="CuadroTexto 6"/>
          <p:cNvSpPr txBox="1"/>
          <p:nvPr/>
        </p:nvSpPr>
        <p:spPr>
          <a:xfrm>
            <a:off x="874641" y="5202399"/>
            <a:ext cx="2598865" cy="338554"/>
          </a:xfrm>
          <a:prstGeom prst="rect">
            <a:avLst/>
          </a:prstGeom>
          <a:noFill/>
        </p:spPr>
        <p:txBody>
          <a:bodyPr wrap="square" rtlCol="0">
            <a:spAutoFit/>
          </a:bodyPr>
          <a:lstStyle/>
          <a:p>
            <a:r>
              <a:rPr lang="es-EC" sz="1600" dirty="0"/>
              <a:t>Encuestas y entrevistas</a:t>
            </a:r>
          </a:p>
        </p:txBody>
      </p:sp>
      <p:sp>
        <p:nvSpPr>
          <p:cNvPr id="49" name="CuadroTexto 48"/>
          <p:cNvSpPr txBox="1"/>
          <p:nvPr/>
        </p:nvSpPr>
        <p:spPr>
          <a:xfrm>
            <a:off x="9216085" y="5182794"/>
            <a:ext cx="2598865" cy="338554"/>
          </a:xfrm>
          <a:prstGeom prst="rect">
            <a:avLst/>
          </a:prstGeom>
          <a:noFill/>
        </p:spPr>
        <p:txBody>
          <a:bodyPr wrap="square" rtlCol="0">
            <a:spAutoFit/>
          </a:bodyPr>
          <a:lstStyle/>
          <a:p>
            <a:r>
              <a:rPr lang="es-EC" sz="1600" dirty="0"/>
              <a:t>Propuesta de la Investigación</a:t>
            </a:r>
          </a:p>
        </p:txBody>
      </p:sp>
      <p:sp>
        <p:nvSpPr>
          <p:cNvPr id="8" name="Rectángulo 7"/>
          <p:cNvSpPr/>
          <p:nvPr/>
        </p:nvSpPr>
        <p:spPr>
          <a:xfrm>
            <a:off x="4849960" y="5239726"/>
            <a:ext cx="2635658" cy="338554"/>
          </a:xfrm>
          <a:prstGeom prst="rect">
            <a:avLst/>
          </a:prstGeom>
        </p:spPr>
        <p:txBody>
          <a:bodyPr wrap="none">
            <a:spAutoFit/>
          </a:bodyPr>
          <a:lstStyle/>
          <a:p>
            <a:r>
              <a:rPr lang="es-ES" sz="1600" dirty="0">
                <a:latin typeface="Times New Roman" panose="02020603050405020304" pitchFamily="18" charset="0"/>
                <a:ea typeface="Calibri" panose="020F0502020204030204" pitchFamily="34" charset="0"/>
              </a:rPr>
              <a:t>El programa estadístico SPSS</a:t>
            </a:r>
            <a:endParaRPr lang="es-EC" sz="1600" dirty="0"/>
          </a:p>
        </p:txBody>
      </p:sp>
      <p:sp>
        <p:nvSpPr>
          <p:cNvPr id="9" name="CuadroTexto 8"/>
          <p:cNvSpPr txBox="1"/>
          <p:nvPr/>
        </p:nvSpPr>
        <p:spPr>
          <a:xfrm>
            <a:off x="499981" y="1801379"/>
            <a:ext cx="2978892" cy="830997"/>
          </a:xfrm>
          <a:prstGeom prst="rect">
            <a:avLst/>
          </a:prstGeom>
          <a:noFill/>
        </p:spPr>
        <p:txBody>
          <a:bodyPr wrap="square" rtlCol="0">
            <a:spAutoFit/>
          </a:bodyPr>
          <a:lstStyle/>
          <a:p>
            <a:r>
              <a:rPr lang="es-EC" sz="1600" dirty="0"/>
              <a:t>El 26,6% de la PEA, forma parte de la matriz productiva del Ecuador, canasta familiar básica.</a:t>
            </a:r>
          </a:p>
        </p:txBody>
      </p:sp>
      <p:pic>
        <p:nvPicPr>
          <p:cNvPr id="3" name="Imagen 2">
            <a:extLst>
              <a:ext uri="{FF2B5EF4-FFF2-40B4-BE49-F238E27FC236}">
                <a16:creationId xmlns="" xmlns:a16="http://schemas.microsoft.com/office/drawing/2014/main" id="{C0E271E1-10A1-466A-9BB3-57D04FD69D7C}"/>
              </a:ext>
            </a:extLst>
          </p:cNvPr>
          <p:cNvPicPr>
            <a:picLocks noChangeAspect="1"/>
          </p:cNvPicPr>
          <p:nvPr/>
        </p:nvPicPr>
        <p:blipFill>
          <a:blip r:embed="rId4"/>
          <a:stretch>
            <a:fillRect/>
          </a:stretch>
        </p:blipFill>
        <p:spPr>
          <a:xfrm>
            <a:off x="92638" y="3079152"/>
            <a:ext cx="1977786" cy="1483340"/>
          </a:xfrm>
          <a:prstGeom prst="rect">
            <a:avLst/>
          </a:prstGeom>
        </p:spPr>
      </p:pic>
      <p:sp>
        <p:nvSpPr>
          <p:cNvPr id="10" name="Rectángulo 9">
            <a:extLst>
              <a:ext uri="{FF2B5EF4-FFF2-40B4-BE49-F238E27FC236}">
                <a16:creationId xmlns="" xmlns:a16="http://schemas.microsoft.com/office/drawing/2014/main" id="{91BA8DDF-798A-4DC6-8E02-BCBAFF3992C4}"/>
              </a:ext>
            </a:extLst>
          </p:cNvPr>
          <p:cNvSpPr/>
          <p:nvPr/>
        </p:nvSpPr>
        <p:spPr>
          <a:xfrm>
            <a:off x="3111868" y="4460247"/>
            <a:ext cx="723275" cy="369332"/>
          </a:xfrm>
          <a:prstGeom prst="rect">
            <a:avLst/>
          </a:prstGeom>
        </p:spPr>
        <p:txBody>
          <a:bodyPr wrap="none">
            <a:spAutoFit/>
          </a:bodyPr>
          <a:lstStyle/>
          <a:p>
            <a:r>
              <a:rPr lang="es-EC" dirty="0" err="1"/>
              <a:t>Arcsa</a:t>
            </a:r>
            <a:endParaRPr lang="es-EC" dirty="0"/>
          </a:p>
        </p:txBody>
      </p:sp>
    </p:spTree>
    <p:extLst>
      <p:ext uri="{BB962C8B-B14F-4D97-AF65-F5344CB8AC3E}">
        <p14:creationId xmlns:p14="http://schemas.microsoft.com/office/powerpoint/2010/main" val="688080108"/>
      </p:ext>
    </p:extLst>
  </p:cSld>
  <p:clrMapOvr>
    <a:masterClrMapping/>
  </p:clrMapOvr>
  <p:transition spd="slow">
    <p:randomBar dir="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7637116" y="2185897"/>
            <a:ext cx="2866915" cy="690629"/>
            <a:chOff x="1506828" y="650383"/>
            <a:chExt cx="9195515" cy="2215166"/>
          </a:xfrm>
        </p:grpSpPr>
        <p:sp>
          <p:nvSpPr>
            <p:cNvPr id="20" name="Freeform 19"/>
            <p:cNvSpPr/>
            <p:nvPr/>
          </p:nvSpPr>
          <p:spPr>
            <a:xfrm>
              <a:off x="1506828" y="650383"/>
              <a:ext cx="9195515" cy="2215166"/>
            </a:xfrm>
            <a:custGeom>
              <a:avLst/>
              <a:gdLst>
                <a:gd name="connsiteX0" fmla="*/ 1107583 w 9195515"/>
                <a:gd name="connsiteY0" fmla="*/ 0 h 2215166"/>
                <a:gd name="connsiteX1" fmla="*/ 1890762 w 9195515"/>
                <a:gd name="connsiteY1" fmla="*/ 324404 h 2215166"/>
                <a:gd name="connsiteX2" fmla="*/ 1893527 w 9195515"/>
                <a:gd name="connsiteY2" fmla="*/ 327755 h 2215166"/>
                <a:gd name="connsiteX3" fmla="*/ 1910318 w 9195515"/>
                <a:gd name="connsiteY3" fmla="*/ 342637 h 2215166"/>
                <a:gd name="connsiteX4" fmla="*/ 2636331 w 9195515"/>
                <a:gd name="connsiteY4" fmla="*/ 969406 h 2215166"/>
                <a:gd name="connsiteX5" fmla="*/ 3387497 w 9195515"/>
                <a:gd name="connsiteY5" fmla="*/ 252262 h 2215166"/>
                <a:gd name="connsiteX6" fmla="*/ 3431297 w 9195515"/>
                <a:gd name="connsiteY6" fmla="*/ 219439 h 2215166"/>
                <a:gd name="connsiteX7" fmla="*/ 3503543 w 9195515"/>
                <a:gd name="connsiteY7" fmla="*/ 159831 h 2215166"/>
                <a:gd name="connsiteX8" fmla="*/ 4026793 w 9195515"/>
                <a:gd name="connsiteY8" fmla="*/ 0 h 2215166"/>
                <a:gd name="connsiteX9" fmla="*/ 8259652 w 9195515"/>
                <a:gd name="connsiteY9" fmla="*/ 0 h 2215166"/>
                <a:gd name="connsiteX10" fmla="*/ 9195515 w 9195515"/>
                <a:gd name="connsiteY10" fmla="*/ 935863 h 2215166"/>
                <a:gd name="connsiteX11" fmla="*/ 9195515 w 9195515"/>
                <a:gd name="connsiteY11" fmla="*/ 1279303 h 2215166"/>
                <a:gd name="connsiteX12" fmla="*/ 8259652 w 9195515"/>
                <a:gd name="connsiteY12" fmla="*/ 2215166 h 2215166"/>
                <a:gd name="connsiteX13" fmla="*/ 4026793 w 9195515"/>
                <a:gd name="connsiteY13" fmla="*/ 2215166 h 2215166"/>
                <a:gd name="connsiteX14" fmla="*/ 3503543 w 9195515"/>
                <a:gd name="connsiteY14" fmla="*/ 2055335 h 2215166"/>
                <a:gd name="connsiteX15" fmla="*/ 3461153 w 9195515"/>
                <a:gd name="connsiteY15" fmla="*/ 2020360 h 2215166"/>
                <a:gd name="connsiteX16" fmla="*/ 3387438 w 9195515"/>
                <a:gd name="connsiteY16" fmla="*/ 1972233 h 2215166"/>
                <a:gd name="connsiteX17" fmla="*/ 2662533 w 9195515"/>
                <a:gd name="connsiteY17" fmla="*/ 1275952 h 2215166"/>
                <a:gd name="connsiteX18" fmla="*/ 1944356 w 9195515"/>
                <a:gd name="connsiteY18" fmla="*/ 1835839 h 2215166"/>
                <a:gd name="connsiteX19" fmla="*/ 1906250 w 9195515"/>
                <a:gd name="connsiteY19" fmla="*/ 1871991 h 2215166"/>
                <a:gd name="connsiteX20" fmla="*/ 1890762 w 9195515"/>
                <a:gd name="connsiteY20" fmla="*/ 1890762 h 2215166"/>
                <a:gd name="connsiteX21" fmla="*/ 1107583 w 9195515"/>
                <a:gd name="connsiteY21" fmla="*/ 2215166 h 2215166"/>
                <a:gd name="connsiteX22" fmla="*/ 0 w 9195515"/>
                <a:gd name="connsiteY22" fmla="*/ 1107583 h 2215166"/>
                <a:gd name="connsiteX23" fmla="*/ 1107583 w 9195515"/>
                <a:gd name="connsiteY23" fmla="*/ 0 h 2215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95515" h="2215166">
                  <a:moveTo>
                    <a:pt x="1107583" y="0"/>
                  </a:moveTo>
                  <a:cubicBezTo>
                    <a:pt x="1413434" y="0"/>
                    <a:pt x="1690329" y="123971"/>
                    <a:pt x="1890762" y="324404"/>
                  </a:cubicBezTo>
                  <a:lnTo>
                    <a:pt x="1893527" y="327755"/>
                  </a:lnTo>
                  <a:lnTo>
                    <a:pt x="1910318" y="342637"/>
                  </a:lnTo>
                  <a:cubicBezTo>
                    <a:pt x="2138377" y="564106"/>
                    <a:pt x="2341280" y="975490"/>
                    <a:pt x="2636331" y="969406"/>
                  </a:cubicBezTo>
                  <a:cubicBezTo>
                    <a:pt x="2882207" y="964336"/>
                    <a:pt x="3086413" y="507771"/>
                    <a:pt x="3387497" y="252262"/>
                  </a:cubicBezTo>
                  <a:lnTo>
                    <a:pt x="3431297" y="219439"/>
                  </a:lnTo>
                  <a:lnTo>
                    <a:pt x="3503543" y="159831"/>
                  </a:lnTo>
                  <a:cubicBezTo>
                    <a:pt x="3652908" y="58922"/>
                    <a:pt x="3832970" y="0"/>
                    <a:pt x="4026793" y="0"/>
                  </a:cubicBezTo>
                  <a:lnTo>
                    <a:pt x="8259652" y="0"/>
                  </a:lnTo>
                  <a:cubicBezTo>
                    <a:pt x="8776515" y="0"/>
                    <a:pt x="9195515" y="419000"/>
                    <a:pt x="9195515" y="935863"/>
                  </a:cubicBezTo>
                  <a:lnTo>
                    <a:pt x="9195515" y="1279303"/>
                  </a:lnTo>
                  <a:cubicBezTo>
                    <a:pt x="9195515" y="1796166"/>
                    <a:pt x="8776515" y="2215166"/>
                    <a:pt x="8259652" y="2215166"/>
                  </a:cubicBezTo>
                  <a:lnTo>
                    <a:pt x="4026793" y="2215166"/>
                  </a:lnTo>
                  <a:cubicBezTo>
                    <a:pt x="3832970" y="2215166"/>
                    <a:pt x="3652908" y="2156244"/>
                    <a:pt x="3503543" y="2055335"/>
                  </a:cubicBezTo>
                  <a:lnTo>
                    <a:pt x="3461153" y="2020360"/>
                  </a:lnTo>
                  <a:lnTo>
                    <a:pt x="3387438" y="1972233"/>
                  </a:lnTo>
                  <a:cubicBezTo>
                    <a:pt x="3110503" y="1753314"/>
                    <a:pt x="2916085" y="1275952"/>
                    <a:pt x="2662533" y="1275952"/>
                  </a:cubicBezTo>
                  <a:cubicBezTo>
                    <a:pt x="2437153" y="1275952"/>
                    <a:pt x="2164147" y="1616555"/>
                    <a:pt x="1944356" y="1835839"/>
                  </a:cubicBezTo>
                  <a:lnTo>
                    <a:pt x="1906250" y="1871991"/>
                  </a:lnTo>
                  <a:lnTo>
                    <a:pt x="1890762" y="1890762"/>
                  </a:lnTo>
                  <a:cubicBezTo>
                    <a:pt x="1690329" y="2091196"/>
                    <a:pt x="1413434" y="2215166"/>
                    <a:pt x="1107583" y="2215166"/>
                  </a:cubicBezTo>
                  <a:cubicBezTo>
                    <a:pt x="495882" y="2215166"/>
                    <a:pt x="0" y="1719284"/>
                    <a:pt x="0" y="1107583"/>
                  </a:cubicBezTo>
                  <a:cubicBezTo>
                    <a:pt x="0" y="495882"/>
                    <a:pt x="495882" y="0"/>
                    <a:pt x="1107583" y="0"/>
                  </a:cubicBezTo>
                  <a:close/>
                </a:path>
              </a:pathLst>
            </a:cu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350" dirty="0">
                  <a:latin typeface="Calibri" panose="020F0502020204030204" pitchFamily="34" charset="0"/>
                  <a:ea typeface="Open Sans" panose="020B0606030504020204" pitchFamily="34" charset="0"/>
                  <a:cs typeface="Open Sans" panose="020B0606030504020204" pitchFamily="34" charset="0"/>
                </a:rPr>
                <a:t>G                   </a:t>
              </a:r>
              <a:r>
                <a:rPr lang="es-ES" sz="1200" b="1" dirty="0"/>
                <a:t>SUPERFICIE: 1476 KM2</a:t>
              </a:r>
              <a:endParaRPr lang="en-US" sz="1200" b="1" dirty="0">
                <a:latin typeface="Calibri" panose="020F0502020204030204" pitchFamily="34" charset="0"/>
                <a:ea typeface="Open Sans" panose="020B0606030504020204" pitchFamily="34" charset="0"/>
                <a:cs typeface="Open Sans" panose="020B0606030504020204" pitchFamily="34" charset="0"/>
              </a:endParaRPr>
            </a:p>
          </p:txBody>
        </p:sp>
        <p:sp>
          <p:nvSpPr>
            <p:cNvPr id="21" name="Oval 20"/>
            <p:cNvSpPr/>
            <p:nvPr/>
          </p:nvSpPr>
          <p:spPr>
            <a:xfrm>
              <a:off x="1661374" y="804929"/>
              <a:ext cx="1906074" cy="190607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00" b="1" dirty="0">
                  <a:solidFill>
                    <a:schemeClr val="accent2"/>
                  </a:solidFill>
                  <a:latin typeface="Calibri" panose="020F0502020204030204" pitchFamily="34" charset="0"/>
                  <a:ea typeface="Open Sans" panose="020B0606030504020204" pitchFamily="34" charset="0"/>
                  <a:cs typeface="Open Sans" panose="020B0606030504020204" pitchFamily="34" charset="0"/>
                </a:rPr>
                <a:t>2</a:t>
              </a:r>
              <a:endParaRPr lang="en-US" sz="2100" b="1" dirty="0">
                <a:solidFill>
                  <a:schemeClr val="accent2"/>
                </a:solidFill>
                <a:latin typeface="Calibri" panose="020F0502020204030204" pitchFamily="34" charset="0"/>
                <a:ea typeface="Open Sans" panose="020B0606030504020204" pitchFamily="34" charset="0"/>
                <a:cs typeface="Open Sans" panose="020B0606030504020204" pitchFamily="34" charset="0"/>
              </a:endParaRPr>
            </a:p>
          </p:txBody>
        </p:sp>
      </p:grpSp>
      <p:sp>
        <p:nvSpPr>
          <p:cNvPr id="19" name="TextBox 18"/>
          <p:cNvSpPr txBox="1"/>
          <p:nvPr/>
        </p:nvSpPr>
        <p:spPr>
          <a:xfrm>
            <a:off x="6846105" y="2732809"/>
            <a:ext cx="1737262" cy="369332"/>
          </a:xfrm>
          <a:prstGeom prst="rect">
            <a:avLst/>
          </a:prstGeom>
          <a:noFill/>
        </p:spPr>
        <p:txBody>
          <a:bodyPr wrap="square" rtlCol="0" anchor="ctr">
            <a:spAutoFit/>
          </a:bodyPr>
          <a:lstStyle/>
          <a:p>
            <a:pPr lvl="0" algn="ctr"/>
            <a:r>
              <a:rPr lang="en-US" b="1">
                <a:solidFill>
                  <a:prstClr val="white"/>
                </a:solidFill>
              </a:rPr>
              <a:t>Some title here</a:t>
            </a:r>
          </a:p>
        </p:txBody>
      </p:sp>
      <p:grpSp>
        <p:nvGrpSpPr>
          <p:cNvPr id="23" name="Group 22"/>
          <p:cNvGrpSpPr/>
          <p:nvPr/>
        </p:nvGrpSpPr>
        <p:grpSpPr>
          <a:xfrm flipH="1">
            <a:off x="5519935" y="4989146"/>
            <a:ext cx="2866915" cy="690629"/>
            <a:chOff x="1506828" y="650383"/>
            <a:chExt cx="9195515" cy="2215166"/>
          </a:xfrm>
        </p:grpSpPr>
        <p:sp>
          <p:nvSpPr>
            <p:cNvPr id="25" name="Freeform 24"/>
            <p:cNvSpPr/>
            <p:nvPr/>
          </p:nvSpPr>
          <p:spPr>
            <a:xfrm>
              <a:off x="1506828" y="650383"/>
              <a:ext cx="9195515" cy="2215166"/>
            </a:xfrm>
            <a:custGeom>
              <a:avLst/>
              <a:gdLst>
                <a:gd name="connsiteX0" fmla="*/ 1107583 w 9195515"/>
                <a:gd name="connsiteY0" fmla="*/ 0 h 2215166"/>
                <a:gd name="connsiteX1" fmla="*/ 1890762 w 9195515"/>
                <a:gd name="connsiteY1" fmla="*/ 324404 h 2215166"/>
                <a:gd name="connsiteX2" fmla="*/ 1893527 w 9195515"/>
                <a:gd name="connsiteY2" fmla="*/ 327755 h 2215166"/>
                <a:gd name="connsiteX3" fmla="*/ 1910318 w 9195515"/>
                <a:gd name="connsiteY3" fmla="*/ 342637 h 2215166"/>
                <a:gd name="connsiteX4" fmla="*/ 2636331 w 9195515"/>
                <a:gd name="connsiteY4" fmla="*/ 969406 h 2215166"/>
                <a:gd name="connsiteX5" fmla="*/ 3387497 w 9195515"/>
                <a:gd name="connsiteY5" fmla="*/ 252262 h 2215166"/>
                <a:gd name="connsiteX6" fmla="*/ 3431297 w 9195515"/>
                <a:gd name="connsiteY6" fmla="*/ 219439 h 2215166"/>
                <a:gd name="connsiteX7" fmla="*/ 3503543 w 9195515"/>
                <a:gd name="connsiteY7" fmla="*/ 159831 h 2215166"/>
                <a:gd name="connsiteX8" fmla="*/ 4026793 w 9195515"/>
                <a:gd name="connsiteY8" fmla="*/ 0 h 2215166"/>
                <a:gd name="connsiteX9" fmla="*/ 8259652 w 9195515"/>
                <a:gd name="connsiteY9" fmla="*/ 0 h 2215166"/>
                <a:gd name="connsiteX10" fmla="*/ 9195515 w 9195515"/>
                <a:gd name="connsiteY10" fmla="*/ 935863 h 2215166"/>
                <a:gd name="connsiteX11" fmla="*/ 9195515 w 9195515"/>
                <a:gd name="connsiteY11" fmla="*/ 1279303 h 2215166"/>
                <a:gd name="connsiteX12" fmla="*/ 8259652 w 9195515"/>
                <a:gd name="connsiteY12" fmla="*/ 2215166 h 2215166"/>
                <a:gd name="connsiteX13" fmla="*/ 4026793 w 9195515"/>
                <a:gd name="connsiteY13" fmla="*/ 2215166 h 2215166"/>
                <a:gd name="connsiteX14" fmla="*/ 3503543 w 9195515"/>
                <a:gd name="connsiteY14" fmla="*/ 2055335 h 2215166"/>
                <a:gd name="connsiteX15" fmla="*/ 3461153 w 9195515"/>
                <a:gd name="connsiteY15" fmla="*/ 2020360 h 2215166"/>
                <a:gd name="connsiteX16" fmla="*/ 3387438 w 9195515"/>
                <a:gd name="connsiteY16" fmla="*/ 1972233 h 2215166"/>
                <a:gd name="connsiteX17" fmla="*/ 2662533 w 9195515"/>
                <a:gd name="connsiteY17" fmla="*/ 1275952 h 2215166"/>
                <a:gd name="connsiteX18" fmla="*/ 1944356 w 9195515"/>
                <a:gd name="connsiteY18" fmla="*/ 1835839 h 2215166"/>
                <a:gd name="connsiteX19" fmla="*/ 1906250 w 9195515"/>
                <a:gd name="connsiteY19" fmla="*/ 1871991 h 2215166"/>
                <a:gd name="connsiteX20" fmla="*/ 1890762 w 9195515"/>
                <a:gd name="connsiteY20" fmla="*/ 1890762 h 2215166"/>
                <a:gd name="connsiteX21" fmla="*/ 1107583 w 9195515"/>
                <a:gd name="connsiteY21" fmla="*/ 2215166 h 2215166"/>
                <a:gd name="connsiteX22" fmla="*/ 0 w 9195515"/>
                <a:gd name="connsiteY22" fmla="*/ 1107583 h 2215166"/>
                <a:gd name="connsiteX23" fmla="*/ 1107583 w 9195515"/>
                <a:gd name="connsiteY23" fmla="*/ 0 h 2215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95515" h="2215166">
                  <a:moveTo>
                    <a:pt x="1107583" y="0"/>
                  </a:moveTo>
                  <a:cubicBezTo>
                    <a:pt x="1413434" y="0"/>
                    <a:pt x="1690329" y="123971"/>
                    <a:pt x="1890762" y="324404"/>
                  </a:cubicBezTo>
                  <a:lnTo>
                    <a:pt x="1893527" y="327755"/>
                  </a:lnTo>
                  <a:lnTo>
                    <a:pt x="1910318" y="342637"/>
                  </a:lnTo>
                  <a:cubicBezTo>
                    <a:pt x="2138377" y="564106"/>
                    <a:pt x="2341280" y="975490"/>
                    <a:pt x="2636331" y="969406"/>
                  </a:cubicBezTo>
                  <a:cubicBezTo>
                    <a:pt x="2882207" y="964336"/>
                    <a:pt x="3086413" y="507771"/>
                    <a:pt x="3387497" y="252262"/>
                  </a:cubicBezTo>
                  <a:lnTo>
                    <a:pt x="3431297" y="219439"/>
                  </a:lnTo>
                  <a:lnTo>
                    <a:pt x="3503543" y="159831"/>
                  </a:lnTo>
                  <a:cubicBezTo>
                    <a:pt x="3652908" y="58922"/>
                    <a:pt x="3832970" y="0"/>
                    <a:pt x="4026793" y="0"/>
                  </a:cubicBezTo>
                  <a:lnTo>
                    <a:pt x="8259652" y="0"/>
                  </a:lnTo>
                  <a:cubicBezTo>
                    <a:pt x="8776515" y="0"/>
                    <a:pt x="9195515" y="419000"/>
                    <a:pt x="9195515" y="935863"/>
                  </a:cubicBezTo>
                  <a:lnTo>
                    <a:pt x="9195515" y="1279303"/>
                  </a:lnTo>
                  <a:cubicBezTo>
                    <a:pt x="9195515" y="1796166"/>
                    <a:pt x="8776515" y="2215166"/>
                    <a:pt x="8259652" y="2215166"/>
                  </a:cubicBezTo>
                  <a:lnTo>
                    <a:pt x="4026793" y="2215166"/>
                  </a:lnTo>
                  <a:cubicBezTo>
                    <a:pt x="3832970" y="2215166"/>
                    <a:pt x="3652908" y="2156244"/>
                    <a:pt x="3503543" y="2055335"/>
                  </a:cubicBezTo>
                  <a:lnTo>
                    <a:pt x="3461153" y="2020360"/>
                  </a:lnTo>
                  <a:lnTo>
                    <a:pt x="3387438" y="1972233"/>
                  </a:lnTo>
                  <a:cubicBezTo>
                    <a:pt x="3110503" y="1753314"/>
                    <a:pt x="2916085" y="1275952"/>
                    <a:pt x="2662533" y="1275952"/>
                  </a:cubicBezTo>
                  <a:cubicBezTo>
                    <a:pt x="2437153" y="1275952"/>
                    <a:pt x="2164147" y="1616555"/>
                    <a:pt x="1944356" y="1835839"/>
                  </a:cubicBezTo>
                  <a:lnTo>
                    <a:pt x="1906250" y="1871991"/>
                  </a:lnTo>
                  <a:lnTo>
                    <a:pt x="1890762" y="1890762"/>
                  </a:lnTo>
                  <a:cubicBezTo>
                    <a:pt x="1690329" y="2091196"/>
                    <a:pt x="1413434" y="2215166"/>
                    <a:pt x="1107583" y="2215166"/>
                  </a:cubicBezTo>
                  <a:cubicBezTo>
                    <a:pt x="495882" y="2215166"/>
                    <a:pt x="0" y="1719284"/>
                    <a:pt x="0" y="1107583"/>
                  </a:cubicBezTo>
                  <a:cubicBezTo>
                    <a:pt x="0" y="495882"/>
                    <a:pt x="495882" y="0"/>
                    <a:pt x="1107583" y="0"/>
                  </a:cubicBezTo>
                  <a:close/>
                </a:path>
              </a:pathLst>
            </a:custGeom>
            <a:ln/>
          </p:spPr>
          <p:style>
            <a:lnRef idx="1">
              <a:schemeClr val="accent6"/>
            </a:lnRef>
            <a:fillRef idx="2">
              <a:schemeClr val="accent6"/>
            </a:fillRef>
            <a:effectRef idx="1">
              <a:schemeClr val="accent6"/>
            </a:effectRef>
            <a:fontRef idx="minor">
              <a:schemeClr val="dk1"/>
            </a:fontRef>
          </p:style>
          <p:txBody>
            <a:bodyPr rtlCol="0" anchor="ctr"/>
            <a:lstStyle/>
            <a:p>
              <a:r>
                <a:rPr lang="en-US" sz="1350" b="1" dirty="0">
                  <a:latin typeface="Calibri" panose="020F0502020204030204" pitchFamily="34" charset="0"/>
                  <a:ea typeface="Open Sans" panose="020B0606030504020204" pitchFamily="34" charset="0"/>
                  <a:cs typeface="Open Sans" panose="020B0606030504020204" pitchFamily="34" charset="0"/>
                </a:rPr>
                <a:t>CLIMA: </a:t>
              </a:r>
            </a:p>
            <a:p>
              <a:r>
                <a:rPr lang="en-US" sz="1350" b="1" dirty="0">
                  <a:latin typeface="Calibri" panose="020F0502020204030204" pitchFamily="34" charset="0"/>
                  <a:ea typeface="Open Sans" panose="020B0606030504020204" pitchFamily="34" charset="0"/>
                  <a:cs typeface="Open Sans" panose="020B0606030504020204" pitchFamily="34" charset="0"/>
                </a:rPr>
                <a:t>PROMEDIO </a:t>
              </a:r>
              <a:r>
                <a:rPr lang="es-ES" sz="1400" b="1" dirty="0"/>
                <a:t>9°C</a:t>
              </a:r>
              <a:endParaRPr lang="en-US" sz="1350" b="1" dirty="0">
                <a:latin typeface="Calibri" panose="020F0502020204030204" pitchFamily="34" charset="0"/>
                <a:ea typeface="Open Sans" panose="020B0606030504020204" pitchFamily="34" charset="0"/>
                <a:cs typeface="Open Sans" panose="020B0606030504020204" pitchFamily="34" charset="0"/>
              </a:endParaRPr>
            </a:p>
          </p:txBody>
        </p:sp>
        <p:sp>
          <p:nvSpPr>
            <p:cNvPr id="26" name="Oval 25"/>
            <p:cNvSpPr/>
            <p:nvPr/>
          </p:nvSpPr>
          <p:spPr>
            <a:xfrm>
              <a:off x="1661374" y="804929"/>
              <a:ext cx="1906074" cy="190607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00" b="1" dirty="0">
                  <a:solidFill>
                    <a:schemeClr val="accent5"/>
                  </a:solidFill>
                  <a:latin typeface="Calibri" panose="020F0502020204030204" pitchFamily="34" charset="0"/>
                  <a:ea typeface="Open Sans" panose="020B0606030504020204" pitchFamily="34" charset="0"/>
                  <a:cs typeface="Open Sans" panose="020B0606030504020204" pitchFamily="34" charset="0"/>
                </a:rPr>
                <a:t>5</a:t>
              </a:r>
              <a:endParaRPr lang="en-US" sz="2100" b="1" dirty="0">
                <a:solidFill>
                  <a:schemeClr val="accent5"/>
                </a:solidFill>
                <a:latin typeface="Calibri" panose="020F0502020204030204" pitchFamily="34" charset="0"/>
                <a:ea typeface="Open Sans" panose="020B0606030504020204" pitchFamily="34" charset="0"/>
                <a:cs typeface="Open Sans" panose="020B0606030504020204" pitchFamily="34" charset="0"/>
              </a:endParaRPr>
            </a:p>
          </p:txBody>
        </p:sp>
      </p:grpSp>
      <p:sp>
        <p:nvSpPr>
          <p:cNvPr id="24" name="TextBox 23"/>
          <p:cNvSpPr txBox="1"/>
          <p:nvPr/>
        </p:nvSpPr>
        <p:spPr>
          <a:xfrm>
            <a:off x="3677343" y="5072094"/>
            <a:ext cx="1737262" cy="369332"/>
          </a:xfrm>
          <a:prstGeom prst="rect">
            <a:avLst/>
          </a:prstGeom>
          <a:noFill/>
        </p:spPr>
        <p:txBody>
          <a:bodyPr wrap="square" rtlCol="0" anchor="ctr">
            <a:spAutoFit/>
          </a:bodyPr>
          <a:lstStyle/>
          <a:p>
            <a:pPr lvl="0" algn="ctr"/>
            <a:r>
              <a:rPr lang="en-US" b="1" dirty="0">
                <a:solidFill>
                  <a:prstClr val="white"/>
                </a:solidFill>
              </a:rPr>
              <a:t>Some title here</a:t>
            </a:r>
          </a:p>
        </p:txBody>
      </p:sp>
      <p:grpSp>
        <p:nvGrpSpPr>
          <p:cNvPr id="28" name="Group 27"/>
          <p:cNvGrpSpPr/>
          <p:nvPr/>
        </p:nvGrpSpPr>
        <p:grpSpPr>
          <a:xfrm flipH="1">
            <a:off x="5412647" y="1406135"/>
            <a:ext cx="2866915" cy="690629"/>
            <a:chOff x="1506829" y="650383"/>
            <a:chExt cx="9195514" cy="2215166"/>
          </a:xfrm>
        </p:grpSpPr>
        <p:sp>
          <p:nvSpPr>
            <p:cNvPr id="30" name="Freeform 29"/>
            <p:cNvSpPr/>
            <p:nvPr/>
          </p:nvSpPr>
          <p:spPr>
            <a:xfrm>
              <a:off x="1506829" y="650383"/>
              <a:ext cx="9195514" cy="2215166"/>
            </a:xfrm>
            <a:custGeom>
              <a:avLst/>
              <a:gdLst>
                <a:gd name="connsiteX0" fmla="*/ 1107583 w 9195515"/>
                <a:gd name="connsiteY0" fmla="*/ 0 h 2215166"/>
                <a:gd name="connsiteX1" fmla="*/ 1890762 w 9195515"/>
                <a:gd name="connsiteY1" fmla="*/ 324404 h 2215166"/>
                <a:gd name="connsiteX2" fmla="*/ 1893527 w 9195515"/>
                <a:gd name="connsiteY2" fmla="*/ 327755 h 2215166"/>
                <a:gd name="connsiteX3" fmla="*/ 1910318 w 9195515"/>
                <a:gd name="connsiteY3" fmla="*/ 342637 h 2215166"/>
                <a:gd name="connsiteX4" fmla="*/ 2636331 w 9195515"/>
                <a:gd name="connsiteY4" fmla="*/ 969406 h 2215166"/>
                <a:gd name="connsiteX5" fmla="*/ 3387497 w 9195515"/>
                <a:gd name="connsiteY5" fmla="*/ 252262 h 2215166"/>
                <a:gd name="connsiteX6" fmla="*/ 3431297 w 9195515"/>
                <a:gd name="connsiteY6" fmla="*/ 219439 h 2215166"/>
                <a:gd name="connsiteX7" fmla="*/ 3503543 w 9195515"/>
                <a:gd name="connsiteY7" fmla="*/ 159831 h 2215166"/>
                <a:gd name="connsiteX8" fmla="*/ 4026793 w 9195515"/>
                <a:gd name="connsiteY8" fmla="*/ 0 h 2215166"/>
                <a:gd name="connsiteX9" fmla="*/ 8259652 w 9195515"/>
                <a:gd name="connsiteY9" fmla="*/ 0 h 2215166"/>
                <a:gd name="connsiteX10" fmla="*/ 9195515 w 9195515"/>
                <a:gd name="connsiteY10" fmla="*/ 935863 h 2215166"/>
                <a:gd name="connsiteX11" fmla="*/ 9195515 w 9195515"/>
                <a:gd name="connsiteY11" fmla="*/ 1279303 h 2215166"/>
                <a:gd name="connsiteX12" fmla="*/ 8259652 w 9195515"/>
                <a:gd name="connsiteY12" fmla="*/ 2215166 h 2215166"/>
                <a:gd name="connsiteX13" fmla="*/ 4026793 w 9195515"/>
                <a:gd name="connsiteY13" fmla="*/ 2215166 h 2215166"/>
                <a:gd name="connsiteX14" fmla="*/ 3503543 w 9195515"/>
                <a:gd name="connsiteY14" fmla="*/ 2055335 h 2215166"/>
                <a:gd name="connsiteX15" fmla="*/ 3461153 w 9195515"/>
                <a:gd name="connsiteY15" fmla="*/ 2020360 h 2215166"/>
                <a:gd name="connsiteX16" fmla="*/ 3387438 w 9195515"/>
                <a:gd name="connsiteY16" fmla="*/ 1972233 h 2215166"/>
                <a:gd name="connsiteX17" fmla="*/ 2662533 w 9195515"/>
                <a:gd name="connsiteY17" fmla="*/ 1275952 h 2215166"/>
                <a:gd name="connsiteX18" fmla="*/ 1944356 w 9195515"/>
                <a:gd name="connsiteY18" fmla="*/ 1835839 h 2215166"/>
                <a:gd name="connsiteX19" fmla="*/ 1906250 w 9195515"/>
                <a:gd name="connsiteY19" fmla="*/ 1871991 h 2215166"/>
                <a:gd name="connsiteX20" fmla="*/ 1890762 w 9195515"/>
                <a:gd name="connsiteY20" fmla="*/ 1890762 h 2215166"/>
                <a:gd name="connsiteX21" fmla="*/ 1107583 w 9195515"/>
                <a:gd name="connsiteY21" fmla="*/ 2215166 h 2215166"/>
                <a:gd name="connsiteX22" fmla="*/ 0 w 9195515"/>
                <a:gd name="connsiteY22" fmla="*/ 1107583 h 2215166"/>
                <a:gd name="connsiteX23" fmla="*/ 1107583 w 9195515"/>
                <a:gd name="connsiteY23" fmla="*/ 0 h 2215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95515" h="2215166">
                  <a:moveTo>
                    <a:pt x="1107583" y="0"/>
                  </a:moveTo>
                  <a:cubicBezTo>
                    <a:pt x="1413434" y="0"/>
                    <a:pt x="1690329" y="123971"/>
                    <a:pt x="1890762" y="324404"/>
                  </a:cubicBezTo>
                  <a:lnTo>
                    <a:pt x="1893527" y="327755"/>
                  </a:lnTo>
                  <a:lnTo>
                    <a:pt x="1910318" y="342637"/>
                  </a:lnTo>
                  <a:cubicBezTo>
                    <a:pt x="2138377" y="564106"/>
                    <a:pt x="2341280" y="975490"/>
                    <a:pt x="2636331" y="969406"/>
                  </a:cubicBezTo>
                  <a:cubicBezTo>
                    <a:pt x="2882207" y="964336"/>
                    <a:pt x="3086413" y="507771"/>
                    <a:pt x="3387497" y="252262"/>
                  </a:cubicBezTo>
                  <a:lnTo>
                    <a:pt x="3431297" y="219439"/>
                  </a:lnTo>
                  <a:lnTo>
                    <a:pt x="3503543" y="159831"/>
                  </a:lnTo>
                  <a:cubicBezTo>
                    <a:pt x="3652908" y="58922"/>
                    <a:pt x="3832970" y="0"/>
                    <a:pt x="4026793" y="0"/>
                  </a:cubicBezTo>
                  <a:lnTo>
                    <a:pt x="8259652" y="0"/>
                  </a:lnTo>
                  <a:cubicBezTo>
                    <a:pt x="8776515" y="0"/>
                    <a:pt x="9195515" y="419000"/>
                    <a:pt x="9195515" y="935863"/>
                  </a:cubicBezTo>
                  <a:lnTo>
                    <a:pt x="9195515" y="1279303"/>
                  </a:lnTo>
                  <a:cubicBezTo>
                    <a:pt x="9195515" y="1796166"/>
                    <a:pt x="8776515" y="2215166"/>
                    <a:pt x="8259652" y="2215166"/>
                  </a:cubicBezTo>
                  <a:lnTo>
                    <a:pt x="4026793" y="2215166"/>
                  </a:lnTo>
                  <a:cubicBezTo>
                    <a:pt x="3832970" y="2215166"/>
                    <a:pt x="3652908" y="2156244"/>
                    <a:pt x="3503543" y="2055335"/>
                  </a:cubicBezTo>
                  <a:lnTo>
                    <a:pt x="3461153" y="2020360"/>
                  </a:lnTo>
                  <a:lnTo>
                    <a:pt x="3387438" y="1972233"/>
                  </a:lnTo>
                  <a:cubicBezTo>
                    <a:pt x="3110503" y="1753314"/>
                    <a:pt x="2916085" y="1275952"/>
                    <a:pt x="2662533" y="1275952"/>
                  </a:cubicBezTo>
                  <a:cubicBezTo>
                    <a:pt x="2437153" y="1275952"/>
                    <a:pt x="2164147" y="1616555"/>
                    <a:pt x="1944356" y="1835839"/>
                  </a:cubicBezTo>
                  <a:lnTo>
                    <a:pt x="1906250" y="1871991"/>
                  </a:lnTo>
                  <a:lnTo>
                    <a:pt x="1890762" y="1890762"/>
                  </a:lnTo>
                  <a:cubicBezTo>
                    <a:pt x="1690329" y="2091196"/>
                    <a:pt x="1413434" y="2215166"/>
                    <a:pt x="1107583" y="2215166"/>
                  </a:cubicBezTo>
                  <a:cubicBezTo>
                    <a:pt x="495882" y="2215166"/>
                    <a:pt x="0" y="1719284"/>
                    <a:pt x="0" y="1107583"/>
                  </a:cubicBezTo>
                  <a:cubicBezTo>
                    <a:pt x="0" y="495882"/>
                    <a:pt x="495882" y="0"/>
                    <a:pt x="1107583" y="0"/>
                  </a:cubicBezTo>
                  <a:close/>
                </a:path>
              </a:pathLst>
            </a:cu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1200" b="1" dirty="0">
                  <a:ea typeface="Open Sans" panose="020B0606030504020204" pitchFamily="34" charset="0"/>
                  <a:cs typeface="Open Sans" panose="020B0606030504020204" pitchFamily="34" charset="0"/>
                </a:rPr>
                <a:t>POBLACIÓN:81.335 </a:t>
              </a:r>
              <a:r>
                <a:rPr lang="en-US" sz="1400" b="1" dirty="0">
                  <a:ea typeface="Open Sans" panose="020B0606030504020204" pitchFamily="34" charset="0"/>
                  <a:cs typeface="Open Sans" panose="020B0606030504020204" pitchFamily="34" charset="0"/>
                </a:rPr>
                <a:t>                    .</a:t>
              </a:r>
            </a:p>
          </p:txBody>
        </p:sp>
        <p:sp>
          <p:nvSpPr>
            <p:cNvPr id="31" name="Oval 30"/>
            <p:cNvSpPr/>
            <p:nvPr/>
          </p:nvSpPr>
          <p:spPr>
            <a:xfrm>
              <a:off x="1661374" y="804929"/>
              <a:ext cx="1906074" cy="1906074"/>
            </a:xfrm>
            <a:prstGeom prst="ellipse">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vi-VN" sz="2100" b="1" dirty="0">
                  <a:solidFill>
                    <a:schemeClr val="accent1"/>
                  </a:solidFill>
                  <a:latin typeface="Calibri" panose="020F0502020204030204" pitchFamily="34" charset="0"/>
                  <a:ea typeface="Open Sans" panose="020B0606030504020204" pitchFamily="34" charset="0"/>
                  <a:cs typeface="Open Sans" panose="020B0606030504020204" pitchFamily="34" charset="0"/>
                </a:rPr>
                <a:t>1</a:t>
              </a:r>
              <a:endParaRPr lang="en-US" sz="2100" b="1" dirty="0">
                <a:solidFill>
                  <a:schemeClr val="accent1"/>
                </a:solidFill>
                <a:latin typeface="Calibri" panose="020F0502020204030204" pitchFamily="34" charset="0"/>
                <a:ea typeface="Open Sans" panose="020B0606030504020204" pitchFamily="34" charset="0"/>
                <a:cs typeface="Open Sans" panose="020B0606030504020204" pitchFamily="34" charset="0"/>
              </a:endParaRPr>
            </a:p>
          </p:txBody>
        </p:sp>
      </p:grpSp>
      <p:sp>
        <p:nvSpPr>
          <p:cNvPr id="29" name="TextBox 28"/>
          <p:cNvSpPr txBox="1"/>
          <p:nvPr/>
        </p:nvSpPr>
        <p:spPr>
          <a:xfrm>
            <a:off x="3677343" y="1953048"/>
            <a:ext cx="1737262" cy="369332"/>
          </a:xfrm>
          <a:prstGeom prst="rect">
            <a:avLst/>
          </a:prstGeom>
          <a:noFill/>
        </p:spPr>
        <p:txBody>
          <a:bodyPr wrap="square" rtlCol="0" anchor="ctr">
            <a:spAutoFit/>
          </a:bodyPr>
          <a:lstStyle/>
          <a:p>
            <a:pPr lvl="0" algn="ctr"/>
            <a:r>
              <a:rPr lang="en-US" b="1">
                <a:solidFill>
                  <a:prstClr val="white"/>
                </a:solidFill>
              </a:rPr>
              <a:t>Some title here</a:t>
            </a:r>
          </a:p>
        </p:txBody>
      </p:sp>
      <p:grpSp>
        <p:nvGrpSpPr>
          <p:cNvPr id="33" name="Group 32"/>
          <p:cNvGrpSpPr/>
          <p:nvPr/>
        </p:nvGrpSpPr>
        <p:grpSpPr>
          <a:xfrm>
            <a:off x="7700246" y="4131683"/>
            <a:ext cx="2866915" cy="690629"/>
            <a:chOff x="1506828" y="650383"/>
            <a:chExt cx="9195515" cy="2215166"/>
          </a:xfrm>
        </p:grpSpPr>
        <p:sp>
          <p:nvSpPr>
            <p:cNvPr id="35" name="Freeform 34"/>
            <p:cNvSpPr/>
            <p:nvPr/>
          </p:nvSpPr>
          <p:spPr>
            <a:xfrm>
              <a:off x="1506828" y="650383"/>
              <a:ext cx="9195515" cy="2215166"/>
            </a:xfrm>
            <a:custGeom>
              <a:avLst/>
              <a:gdLst>
                <a:gd name="connsiteX0" fmla="*/ 1107583 w 9195515"/>
                <a:gd name="connsiteY0" fmla="*/ 0 h 2215166"/>
                <a:gd name="connsiteX1" fmla="*/ 1890762 w 9195515"/>
                <a:gd name="connsiteY1" fmla="*/ 324404 h 2215166"/>
                <a:gd name="connsiteX2" fmla="*/ 1893527 w 9195515"/>
                <a:gd name="connsiteY2" fmla="*/ 327755 h 2215166"/>
                <a:gd name="connsiteX3" fmla="*/ 1910318 w 9195515"/>
                <a:gd name="connsiteY3" fmla="*/ 342637 h 2215166"/>
                <a:gd name="connsiteX4" fmla="*/ 2636331 w 9195515"/>
                <a:gd name="connsiteY4" fmla="*/ 969406 h 2215166"/>
                <a:gd name="connsiteX5" fmla="*/ 3387497 w 9195515"/>
                <a:gd name="connsiteY5" fmla="*/ 252262 h 2215166"/>
                <a:gd name="connsiteX6" fmla="*/ 3431297 w 9195515"/>
                <a:gd name="connsiteY6" fmla="*/ 219439 h 2215166"/>
                <a:gd name="connsiteX7" fmla="*/ 3503543 w 9195515"/>
                <a:gd name="connsiteY7" fmla="*/ 159831 h 2215166"/>
                <a:gd name="connsiteX8" fmla="*/ 4026793 w 9195515"/>
                <a:gd name="connsiteY8" fmla="*/ 0 h 2215166"/>
                <a:gd name="connsiteX9" fmla="*/ 8259652 w 9195515"/>
                <a:gd name="connsiteY9" fmla="*/ 0 h 2215166"/>
                <a:gd name="connsiteX10" fmla="*/ 9195515 w 9195515"/>
                <a:gd name="connsiteY10" fmla="*/ 935863 h 2215166"/>
                <a:gd name="connsiteX11" fmla="*/ 9195515 w 9195515"/>
                <a:gd name="connsiteY11" fmla="*/ 1279303 h 2215166"/>
                <a:gd name="connsiteX12" fmla="*/ 8259652 w 9195515"/>
                <a:gd name="connsiteY12" fmla="*/ 2215166 h 2215166"/>
                <a:gd name="connsiteX13" fmla="*/ 4026793 w 9195515"/>
                <a:gd name="connsiteY13" fmla="*/ 2215166 h 2215166"/>
                <a:gd name="connsiteX14" fmla="*/ 3503543 w 9195515"/>
                <a:gd name="connsiteY14" fmla="*/ 2055335 h 2215166"/>
                <a:gd name="connsiteX15" fmla="*/ 3461153 w 9195515"/>
                <a:gd name="connsiteY15" fmla="*/ 2020360 h 2215166"/>
                <a:gd name="connsiteX16" fmla="*/ 3387438 w 9195515"/>
                <a:gd name="connsiteY16" fmla="*/ 1972233 h 2215166"/>
                <a:gd name="connsiteX17" fmla="*/ 2662533 w 9195515"/>
                <a:gd name="connsiteY17" fmla="*/ 1275952 h 2215166"/>
                <a:gd name="connsiteX18" fmla="*/ 1944356 w 9195515"/>
                <a:gd name="connsiteY18" fmla="*/ 1835839 h 2215166"/>
                <a:gd name="connsiteX19" fmla="*/ 1906250 w 9195515"/>
                <a:gd name="connsiteY19" fmla="*/ 1871991 h 2215166"/>
                <a:gd name="connsiteX20" fmla="*/ 1890762 w 9195515"/>
                <a:gd name="connsiteY20" fmla="*/ 1890762 h 2215166"/>
                <a:gd name="connsiteX21" fmla="*/ 1107583 w 9195515"/>
                <a:gd name="connsiteY21" fmla="*/ 2215166 h 2215166"/>
                <a:gd name="connsiteX22" fmla="*/ 0 w 9195515"/>
                <a:gd name="connsiteY22" fmla="*/ 1107583 h 2215166"/>
                <a:gd name="connsiteX23" fmla="*/ 1107583 w 9195515"/>
                <a:gd name="connsiteY23" fmla="*/ 0 h 2215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95515" h="2215166">
                  <a:moveTo>
                    <a:pt x="1107583" y="0"/>
                  </a:moveTo>
                  <a:cubicBezTo>
                    <a:pt x="1413434" y="0"/>
                    <a:pt x="1690329" y="123971"/>
                    <a:pt x="1890762" y="324404"/>
                  </a:cubicBezTo>
                  <a:lnTo>
                    <a:pt x="1893527" y="327755"/>
                  </a:lnTo>
                  <a:lnTo>
                    <a:pt x="1910318" y="342637"/>
                  </a:lnTo>
                  <a:cubicBezTo>
                    <a:pt x="2138377" y="564106"/>
                    <a:pt x="2341280" y="975490"/>
                    <a:pt x="2636331" y="969406"/>
                  </a:cubicBezTo>
                  <a:cubicBezTo>
                    <a:pt x="2882207" y="964336"/>
                    <a:pt x="3086413" y="507771"/>
                    <a:pt x="3387497" y="252262"/>
                  </a:cubicBezTo>
                  <a:lnTo>
                    <a:pt x="3431297" y="219439"/>
                  </a:lnTo>
                  <a:lnTo>
                    <a:pt x="3503543" y="159831"/>
                  </a:lnTo>
                  <a:cubicBezTo>
                    <a:pt x="3652908" y="58922"/>
                    <a:pt x="3832970" y="0"/>
                    <a:pt x="4026793" y="0"/>
                  </a:cubicBezTo>
                  <a:lnTo>
                    <a:pt x="8259652" y="0"/>
                  </a:lnTo>
                  <a:cubicBezTo>
                    <a:pt x="8776515" y="0"/>
                    <a:pt x="9195515" y="419000"/>
                    <a:pt x="9195515" y="935863"/>
                  </a:cubicBezTo>
                  <a:lnTo>
                    <a:pt x="9195515" y="1279303"/>
                  </a:lnTo>
                  <a:cubicBezTo>
                    <a:pt x="9195515" y="1796166"/>
                    <a:pt x="8776515" y="2215166"/>
                    <a:pt x="8259652" y="2215166"/>
                  </a:cubicBezTo>
                  <a:lnTo>
                    <a:pt x="4026793" y="2215166"/>
                  </a:lnTo>
                  <a:cubicBezTo>
                    <a:pt x="3832970" y="2215166"/>
                    <a:pt x="3652908" y="2156244"/>
                    <a:pt x="3503543" y="2055335"/>
                  </a:cubicBezTo>
                  <a:lnTo>
                    <a:pt x="3461153" y="2020360"/>
                  </a:lnTo>
                  <a:lnTo>
                    <a:pt x="3387438" y="1972233"/>
                  </a:lnTo>
                  <a:cubicBezTo>
                    <a:pt x="3110503" y="1753314"/>
                    <a:pt x="2916085" y="1275952"/>
                    <a:pt x="2662533" y="1275952"/>
                  </a:cubicBezTo>
                  <a:cubicBezTo>
                    <a:pt x="2437153" y="1275952"/>
                    <a:pt x="2164147" y="1616555"/>
                    <a:pt x="1944356" y="1835839"/>
                  </a:cubicBezTo>
                  <a:lnTo>
                    <a:pt x="1906250" y="1871991"/>
                  </a:lnTo>
                  <a:lnTo>
                    <a:pt x="1890762" y="1890762"/>
                  </a:lnTo>
                  <a:cubicBezTo>
                    <a:pt x="1690329" y="2091196"/>
                    <a:pt x="1413434" y="2215166"/>
                    <a:pt x="1107583" y="2215166"/>
                  </a:cubicBezTo>
                  <a:cubicBezTo>
                    <a:pt x="495882" y="2215166"/>
                    <a:pt x="0" y="1719284"/>
                    <a:pt x="0" y="1107583"/>
                  </a:cubicBezTo>
                  <a:cubicBezTo>
                    <a:pt x="0" y="495882"/>
                    <a:pt x="495882" y="0"/>
                    <a:pt x="1107583" y="0"/>
                  </a:cubicBezTo>
                  <a:close/>
                </a:path>
              </a:pathLst>
            </a:custGeom>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1350" dirty="0">
                  <a:latin typeface="Calibri" panose="020F0502020204030204" pitchFamily="34" charset="0"/>
                  <a:ea typeface="Open Sans" panose="020B0606030504020204" pitchFamily="34" charset="0"/>
                  <a:cs typeface="Open Sans" panose="020B0606030504020204" pitchFamily="34" charset="0"/>
                </a:rPr>
                <a:t>                          </a:t>
              </a:r>
              <a:r>
                <a:rPr lang="en-US" sz="1350" b="1" dirty="0">
                  <a:latin typeface="Calibri" panose="020F0502020204030204" pitchFamily="34" charset="0"/>
                  <a:ea typeface="Open Sans" panose="020B0606030504020204" pitchFamily="34" charset="0"/>
                  <a:cs typeface="Open Sans" panose="020B0606030504020204" pitchFamily="34" charset="0"/>
                </a:rPr>
                <a:t>8 PARROQUIAS </a:t>
              </a:r>
            </a:p>
          </p:txBody>
        </p:sp>
        <p:sp>
          <p:nvSpPr>
            <p:cNvPr id="36" name="Oval 35"/>
            <p:cNvSpPr/>
            <p:nvPr/>
          </p:nvSpPr>
          <p:spPr>
            <a:xfrm>
              <a:off x="1661374" y="804929"/>
              <a:ext cx="1906074" cy="190607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00" b="1" dirty="0">
                  <a:solidFill>
                    <a:schemeClr val="accent4"/>
                  </a:solidFill>
                  <a:latin typeface="Calibri" panose="020F0502020204030204" pitchFamily="34" charset="0"/>
                  <a:ea typeface="Open Sans" panose="020B0606030504020204" pitchFamily="34" charset="0"/>
                  <a:cs typeface="Open Sans" panose="020B0606030504020204" pitchFamily="34" charset="0"/>
                </a:rPr>
                <a:t>4</a:t>
              </a:r>
              <a:endParaRPr lang="en-US" sz="2100" b="1" dirty="0">
                <a:solidFill>
                  <a:schemeClr val="accent4"/>
                </a:solidFill>
                <a:latin typeface="Calibri" panose="020F0502020204030204" pitchFamily="34" charset="0"/>
                <a:ea typeface="Open Sans" panose="020B0606030504020204" pitchFamily="34" charset="0"/>
                <a:cs typeface="Open Sans" panose="020B0606030504020204" pitchFamily="34" charset="0"/>
              </a:endParaRPr>
            </a:p>
          </p:txBody>
        </p:sp>
      </p:grpSp>
      <p:grpSp>
        <p:nvGrpSpPr>
          <p:cNvPr id="38" name="Group 37"/>
          <p:cNvGrpSpPr/>
          <p:nvPr/>
        </p:nvGrpSpPr>
        <p:grpSpPr>
          <a:xfrm flipH="1">
            <a:off x="5519936" y="3153888"/>
            <a:ext cx="2866915" cy="690629"/>
            <a:chOff x="1506829" y="650383"/>
            <a:chExt cx="9195514" cy="2215166"/>
          </a:xfrm>
        </p:grpSpPr>
        <p:sp>
          <p:nvSpPr>
            <p:cNvPr id="40" name="Freeform 39"/>
            <p:cNvSpPr/>
            <p:nvPr/>
          </p:nvSpPr>
          <p:spPr>
            <a:xfrm>
              <a:off x="1506829" y="650383"/>
              <a:ext cx="9195514" cy="2215166"/>
            </a:xfrm>
            <a:custGeom>
              <a:avLst/>
              <a:gdLst>
                <a:gd name="connsiteX0" fmla="*/ 1107583 w 9195515"/>
                <a:gd name="connsiteY0" fmla="*/ 0 h 2215166"/>
                <a:gd name="connsiteX1" fmla="*/ 1890762 w 9195515"/>
                <a:gd name="connsiteY1" fmla="*/ 324404 h 2215166"/>
                <a:gd name="connsiteX2" fmla="*/ 1893527 w 9195515"/>
                <a:gd name="connsiteY2" fmla="*/ 327755 h 2215166"/>
                <a:gd name="connsiteX3" fmla="*/ 1910318 w 9195515"/>
                <a:gd name="connsiteY3" fmla="*/ 342637 h 2215166"/>
                <a:gd name="connsiteX4" fmla="*/ 2636331 w 9195515"/>
                <a:gd name="connsiteY4" fmla="*/ 969406 h 2215166"/>
                <a:gd name="connsiteX5" fmla="*/ 3387497 w 9195515"/>
                <a:gd name="connsiteY5" fmla="*/ 252262 h 2215166"/>
                <a:gd name="connsiteX6" fmla="*/ 3431297 w 9195515"/>
                <a:gd name="connsiteY6" fmla="*/ 219439 h 2215166"/>
                <a:gd name="connsiteX7" fmla="*/ 3503543 w 9195515"/>
                <a:gd name="connsiteY7" fmla="*/ 159831 h 2215166"/>
                <a:gd name="connsiteX8" fmla="*/ 4026793 w 9195515"/>
                <a:gd name="connsiteY8" fmla="*/ 0 h 2215166"/>
                <a:gd name="connsiteX9" fmla="*/ 8259652 w 9195515"/>
                <a:gd name="connsiteY9" fmla="*/ 0 h 2215166"/>
                <a:gd name="connsiteX10" fmla="*/ 9195515 w 9195515"/>
                <a:gd name="connsiteY10" fmla="*/ 935863 h 2215166"/>
                <a:gd name="connsiteX11" fmla="*/ 9195515 w 9195515"/>
                <a:gd name="connsiteY11" fmla="*/ 1279303 h 2215166"/>
                <a:gd name="connsiteX12" fmla="*/ 8259652 w 9195515"/>
                <a:gd name="connsiteY12" fmla="*/ 2215166 h 2215166"/>
                <a:gd name="connsiteX13" fmla="*/ 4026793 w 9195515"/>
                <a:gd name="connsiteY13" fmla="*/ 2215166 h 2215166"/>
                <a:gd name="connsiteX14" fmla="*/ 3503543 w 9195515"/>
                <a:gd name="connsiteY14" fmla="*/ 2055335 h 2215166"/>
                <a:gd name="connsiteX15" fmla="*/ 3461153 w 9195515"/>
                <a:gd name="connsiteY15" fmla="*/ 2020360 h 2215166"/>
                <a:gd name="connsiteX16" fmla="*/ 3387438 w 9195515"/>
                <a:gd name="connsiteY16" fmla="*/ 1972233 h 2215166"/>
                <a:gd name="connsiteX17" fmla="*/ 2662533 w 9195515"/>
                <a:gd name="connsiteY17" fmla="*/ 1275952 h 2215166"/>
                <a:gd name="connsiteX18" fmla="*/ 1944356 w 9195515"/>
                <a:gd name="connsiteY18" fmla="*/ 1835839 h 2215166"/>
                <a:gd name="connsiteX19" fmla="*/ 1906250 w 9195515"/>
                <a:gd name="connsiteY19" fmla="*/ 1871991 h 2215166"/>
                <a:gd name="connsiteX20" fmla="*/ 1890762 w 9195515"/>
                <a:gd name="connsiteY20" fmla="*/ 1890762 h 2215166"/>
                <a:gd name="connsiteX21" fmla="*/ 1107583 w 9195515"/>
                <a:gd name="connsiteY21" fmla="*/ 2215166 h 2215166"/>
                <a:gd name="connsiteX22" fmla="*/ 0 w 9195515"/>
                <a:gd name="connsiteY22" fmla="*/ 1107583 h 2215166"/>
                <a:gd name="connsiteX23" fmla="*/ 1107583 w 9195515"/>
                <a:gd name="connsiteY23" fmla="*/ 0 h 2215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195515" h="2215166">
                  <a:moveTo>
                    <a:pt x="1107583" y="0"/>
                  </a:moveTo>
                  <a:cubicBezTo>
                    <a:pt x="1413434" y="0"/>
                    <a:pt x="1690329" y="123971"/>
                    <a:pt x="1890762" y="324404"/>
                  </a:cubicBezTo>
                  <a:lnTo>
                    <a:pt x="1893527" y="327755"/>
                  </a:lnTo>
                  <a:lnTo>
                    <a:pt x="1910318" y="342637"/>
                  </a:lnTo>
                  <a:cubicBezTo>
                    <a:pt x="2138377" y="564106"/>
                    <a:pt x="2341280" y="975490"/>
                    <a:pt x="2636331" y="969406"/>
                  </a:cubicBezTo>
                  <a:cubicBezTo>
                    <a:pt x="2882207" y="964336"/>
                    <a:pt x="3086413" y="507771"/>
                    <a:pt x="3387497" y="252262"/>
                  </a:cubicBezTo>
                  <a:lnTo>
                    <a:pt x="3431297" y="219439"/>
                  </a:lnTo>
                  <a:lnTo>
                    <a:pt x="3503543" y="159831"/>
                  </a:lnTo>
                  <a:cubicBezTo>
                    <a:pt x="3652908" y="58922"/>
                    <a:pt x="3832970" y="0"/>
                    <a:pt x="4026793" y="0"/>
                  </a:cubicBezTo>
                  <a:lnTo>
                    <a:pt x="8259652" y="0"/>
                  </a:lnTo>
                  <a:cubicBezTo>
                    <a:pt x="8776515" y="0"/>
                    <a:pt x="9195515" y="419000"/>
                    <a:pt x="9195515" y="935863"/>
                  </a:cubicBezTo>
                  <a:lnTo>
                    <a:pt x="9195515" y="1279303"/>
                  </a:lnTo>
                  <a:cubicBezTo>
                    <a:pt x="9195515" y="1796166"/>
                    <a:pt x="8776515" y="2215166"/>
                    <a:pt x="8259652" y="2215166"/>
                  </a:cubicBezTo>
                  <a:lnTo>
                    <a:pt x="4026793" y="2215166"/>
                  </a:lnTo>
                  <a:cubicBezTo>
                    <a:pt x="3832970" y="2215166"/>
                    <a:pt x="3652908" y="2156244"/>
                    <a:pt x="3503543" y="2055335"/>
                  </a:cubicBezTo>
                  <a:lnTo>
                    <a:pt x="3461153" y="2020360"/>
                  </a:lnTo>
                  <a:lnTo>
                    <a:pt x="3387438" y="1972233"/>
                  </a:lnTo>
                  <a:cubicBezTo>
                    <a:pt x="3110503" y="1753314"/>
                    <a:pt x="2916085" y="1275952"/>
                    <a:pt x="2662533" y="1275952"/>
                  </a:cubicBezTo>
                  <a:cubicBezTo>
                    <a:pt x="2437153" y="1275952"/>
                    <a:pt x="2164147" y="1616555"/>
                    <a:pt x="1944356" y="1835839"/>
                  </a:cubicBezTo>
                  <a:lnTo>
                    <a:pt x="1906250" y="1871991"/>
                  </a:lnTo>
                  <a:lnTo>
                    <a:pt x="1890762" y="1890762"/>
                  </a:lnTo>
                  <a:cubicBezTo>
                    <a:pt x="1690329" y="2091196"/>
                    <a:pt x="1413434" y="2215166"/>
                    <a:pt x="1107583" y="2215166"/>
                  </a:cubicBezTo>
                  <a:cubicBezTo>
                    <a:pt x="495882" y="2215166"/>
                    <a:pt x="0" y="1719284"/>
                    <a:pt x="0" y="1107583"/>
                  </a:cubicBezTo>
                  <a:cubicBezTo>
                    <a:pt x="0" y="495882"/>
                    <a:pt x="495882" y="0"/>
                    <a:pt x="1107583" y="0"/>
                  </a:cubicBezTo>
                  <a:close/>
                </a:path>
              </a:pathLst>
            </a:custGeom>
            <a:ln/>
          </p:spPr>
          <p:style>
            <a:lnRef idx="1">
              <a:schemeClr val="accent1"/>
            </a:lnRef>
            <a:fillRef idx="2">
              <a:schemeClr val="accent1"/>
            </a:fillRef>
            <a:effectRef idx="1">
              <a:schemeClr val="accent1"/>
            </a:effectRef>
            <a:fontRef idx="minor">
              <a:schemeClr val="dk1"/>
            </a:fontRef>
          </p:style>
          <p:txBody>
            <a:bodyPr rtlCol="0" anchor="ctr"/>
            <a:lstStyle/>
            <a:p>
              <a:r>
                <a:rPr lang="es-ES" sz="1200" b="1" dirty="0"/>
                <a:t>ALTURA ENTRE</a:t>
              </a:r>
            </a:p>
            <a:p>
              <a:r>
                <a:rPr lang="es-ES" sz="1200" b="1" dirty="0"/>
                <a:t> 2.949 Y3.200 METROS </a:t>
              </a:r>
              <a:endParaRPr lang="en-US" sz="1200" b="1" dirty="0">
                <a:latin typeface="Calibri" panose="020F0502020204030204" pitchFamily="34" charset="0"/>
                <a:ea typeface="Open Sans" panose="020B0606030504020204" pitchFamily="34" charset="0"/>
                <a:cs typeface="Open Sans" panose="020B0606030504020204" pitchFamily="34" charset="0"/>
              </a:endParaRPr>
            </a:p>
          </p:txBody>
        </p:sp>
        <p:sp>
          <p:nvSpPr>
            <p:cNvPr id="41" name="Oval 40"/>
            <p:cNvSpPr/>
            <p:nvPr/>
          </p:nvSpPr>
          <p:spPr>
            <a:xfrm>
              <a:off x="1661374" y="804929"/>
              <a:ext cx="1906074" cy="1906074"/>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100" b="1" dirty="0">
                  <a:solidFill>
                    <a:schemeClr val="accent3"/>
                  </a:solidFill>
                  <a:latin typeface="Calibri" panose="020F0502020204030204" pitchFamily="34" charset="0"/>
                  <a:ea typeface="Open Sans" panose="020B0606030504020204" pitchFamily="34" charset="0"/>
                  <a:cs typeface="Open Sans" panose="020B0606030504020204" pitchFamily="34" charset="0"/>
                </a:rPr>
                <a:t>3</a:t>
              </a:r>
              <a:endParaRPr lang="en-US" sz="2100" b="1" dirty="0">
                <a:solidFill>
                  <a:schemeClr val="accent3"/>
                </a:solidFill>
                <a:latin typeface="Calibri" panose="020F0502020204030204" pitchFamily="34" charset="0"/>
                <a:ea typeface="Open Sans" panose="020B0606030504020204" pitchFamily="34" charset="0"/>
                <a:cs typeface="Open Sans" panose="020B0606030504020204" pitchFamily="34" charset="0"/>
              </a:endParaRPr>
            </a:p>
          </p:txBody>
        </p:sp>
      </p:grpSp>
      <p:sp>
        <p:nvSpPr>
          <p:cNvPr id="39" name="TextBox 38"/>
          <p:cNvSpPr txBox="1"/>
          <p:nvPr/>
        </p:nvSpPr>
        <p:spPr>
          <a:xfrm>
            <a:off x="3677343" y="3512571"/>
            <a:ext cx="1737262" cy="369332"/>
          </a:xfrm>
          <a:prstGeom prst="rect">
            <a:avLst/>
          </a:prstGeom>
          <a:noFill/>
        </p:spPr>
        <p:txBody>
          <a:bodyPr wrap="square" rtlCol="0" anchor="ctr">
            <a:spAutoFit/>
          </a:bodyPr>
          <a:lstStyle/>
          <a:p>
            <a:pPr lvl="0" algn="ctr"/>
            <a:r>
              <a:rPr lang="en-US" b="1">
                <a:solidFill>
                  <a:prstClr val="white"/>
                </a:solidFill>
              </a:rPr>
              <a:t>Some title here</a:t>
            </a:r>
          </a:p>
        </p:txBody>
      </p:sp>
      <p:pic>
        <p:nvPicPr>
          <p:cNvPr id="27" name="Imagen 26" descr="Resultado de imagen para mapa del canton mejia"/>
          <p:cNvPicPr/>
          <p:nvPr/>
        </p:nvPicPr>
        <p:blipFill>
          <a:blip r:embed="rId3">
            <a:extLst>
              <a:ext uri="{28A0092B-C50C-407E-A947-70E740481C1C}">
                <a14:useLocalDpi xmlns:a14="http://schemas.microsoft.com/office/drawing/2010/main" val="0"/>
              </a:ext>
            </a:extLst>
          </a:blip>
          <a:srcRect/>
          <a:stretch>
            <a:fillRect/>
          </a:stretch>
        </p:blipFill>
        <p:spPr bwMode="auto">
          <a:xfrm>
            <a:off x="37475" y="792088"/>
            <a:ext cx="4887966" cy="2636912"/>
          </a:xfrm>
          <a:prstGeom prst="rect">
            <a:avLst/>
          </a:prstGeom>
          <a:noFill/>
          <a:ln>
            <a:solidFill>
              <a:schemeClr val="tx1"/>
            </a:solidFill>
            <a:prstDash val="sysDot"/>
          </a:ln>
        </p:spPr>
      </p:pic>
      <p:sp>
        <p:nvSpPr>
          <p:cNvPr id="2" name="CuadroTexto 1"/>
          <p:cNvSpPr txBox="1"/>
          <p:nvPr/>
        </p:nvSpPr>
        <p:spPr>
          <a:xfrm>
            <a:off x="191344" y="3076"/>
            <a:ext cx="2448272" cy="617612"/>
          </a:xfrm>
          <a:prstGeom prst="rect">
            <a:avLst/>
          </a:prstGeom>
          <a:solidFill>
            <a:schemeClr val="bg1"/>
          </a:solidFill>
        </p:spPr>
        <p:txBody>
          <a:bodyPr wrap="square" rtlCol="0">
            <a:spAutoFit/>
          </a:bodyPr>
          <a:lstStyle/>
          <a:p>
            <a:endParaRPr lang="es-EC" dirty="0"/>
          </a:p>
        </p:txBody>
      </p:sp>
      <p:pic>
        <p:nvPicPr>
          <p:cNvPr id="32" name="Picture 8" descr="https://www.conversordeletras.com/generate/Channel/46/00746b/none/Marco%2Bcontextual%2Bo%2Bsituacional/bb5ca291467339ad36ee34723452d7b7.png"/>
          <p:cNvPicPr>
            <a:picLocks noChangeAspect="1" noChangeArrowheads="1"/>
          </p:cNvPicPr>
          <p:nvPr/>
        </p:nvPicPr>
        <p:blipFill rotWithShape="1">
          <a:blip r:embed="rId4">
            <a:extLst>
              <a:ext uri="{28A0092B-C50C-407E-A947-70E740481C1C}">
                <a14:useLocalDpi xmlns:a14="http://schemas.microsoft.com/office/drawing/2010/main" val="0"/>
              </a:ext>
            </a:extLst>
          </a:blip>
          <a:srcRect b="18183"/>
          <a:stretch/>
        </p:blipFill>
        <p:spPr bwMode="auto">
          <a:xfrm>
            <a:off x="-240704" y="0"/>
            <a:ext cx="9845917" cy="792088"/>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a:extLst>
              <a:ext uri="{FF2B5EF4-FFF2-40B4-BE49-F238E27FC236}">
                <a16:creationId xmlns="" xmlns:a16="http://schemas.microsoft.com/office/drawing/2014/main" id="{6545FB3B-CB40-453B-B98B-9038B6D6B62B}"/>
              </a:ext>
            </a:extLst>
          </p:cNvPr>
          <p:cNvPicPr>
            <a:picLocks noChangeAspect="1"/>
          </p:cNvPicPr>
          <p:nvPr/>
        </p:nvPicPr>
        <p:blipFill>
          <a:blip r:embed="rId5"/>
          <a:stretch>
            <a:fillRect/>
          </a:stretch>
        </p:blipFill>
        <p:spPr>
          <a:xfrm>
            <a:off x="696035" y="3697237"/>
            <a:ext cx="3570845" cy="2365141"/>
          </a:xfrm>
          <a:prstGeom prst="rect">
            <a:avLst/>
          </a:prstGeom>
          <a:ln>
            <a:noFill/>
          </a:ln>
          <a:effectLst>
            <a:softEdge rad="112500"/>
          </a:effectLst>
        </p:spPr>
      </p:pic>
    </p:spTree>
    <p:extLst>
      <p:ext uri="{BB962C8B-B14F-4D97-AF65-F5344CB8AC3E}">
        <p14:creationId xmlns:p14="http://schemas.microsoft.com/office/powerpoint/2010/main" val="852389183"/>
      </p:ext>
    </p:extLst>
  </p:cSld>
  <p:clrMapOvr>
    <a:masterClrMapping/>
  </p:clrMapOvr>
  <p:transition spd="slow">
    <p:randomBar dir="vert"/>
  </p:transition>
  <p:timing>
    <p:tnLst>
      <p:par>
        <p:cTn id="1" dur="indefinite" restart="never" nodeType="tmRoot"/>
      </p:par>
    </p:tnLst>
  </p:timing>
</p:sld>
</file>

<file path=ppt/theme/theme1.xml><?xml version="1.0" encoding="utf-8"?>
<a:theme xmlns:a="http://schemas.openxmlformats.org/drawingml/2006/main" name="Tema8">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ersonalizado 1">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Tema8</Template>
  <TotalTime>1744</TotalTime>
  <Words>2801</Words>
  <Application>Microsoft Office PowerPoint</Application>
  <PresentationFormat>Panorámica</PresentationFormat>
  <Paragraphs>839</Paragraphs>
  <Slides>35</Slides>
  <Notes>7</Notes>
  <HiddenSlides>0</HiddenSlides>
  <MMClips>0</MMClips>
  <ScaleCrop>false</ScaleCrop>
  <HeadingPairs>
    <vt:vector size="8" baseType="variant">
      <vt:variant>
        <vt:lpstr>Fuentes usadas</vt:lpstr>
      </vt:variant>
      <vt:variant>
        <vt:i4>9</vt:i4>
      </vt:variant>
      <vt:variant>
        <vt:lpstr>Tema</vt:lpstr>
      </vt:variant>
      <vt:variant>
        <vt:i4>1</vt:i4>
      </vt:variant>
      <vt:variant>
        <vt:lpstr>Servidores OLE incrustados</vt:lpstr>
      </vt:variant>
      <vt:variant>
        <vt:i4>1</vt:i4>
      </vt:variant>
      <vt:variant>
        <vt:lpstr>Títulos de diapositiva</vt:lpstr>
      </vt:variant>
      <vt:variant>
        <vt:i4>35</vt:i4>
      </vt:variant>
    </vt:vector>
  </HeadingPairs>
  <TitlesOfParts>
    <vt:vector size="46" baseType="lpstr">
      <vt:lpstr>Arial</vt:lpstr>
      <vt:lpstr>Calibri</vt:lpstr>
      <vt:lpstr>Cambria Math</vt:lpstr>
      <vt:lpstr>GeosansLight</vt:lpstr>
      <vt:lpstr>Gill Sans</vt:lpstr>
      <vt:lpstr>Helvetica</vt:lpstr>
      <vt:lpstr>Open Sans</vt:lpstr>
      <vt:lpstr>Symbol</vt:lpstr>
      <vt:lpstr>Times New Roman</vt:lpstr>
      <vt:lpstr>Tema8</vt:lpstr>
      <vt:lpstr>CorelDRAW</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Karolina chacha</dc:creator>
  <cp:lastModifiedBy>Estudiante1</cp:lastModifiedBy>
  <cp:revision>219</cp:revision>
  <dcterms:created xsi:type="dcterms:W3CDTF">2018-06-18T02:07:28Z</dcterms:created>
  <dcterms:modified xsi:type="dcterms:W3CDTF">2018-07-27T18:14:18Z</dcterms:modified>
</cp:coreProperties>
</file>