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3648" r:id="rId1"/>
  </p:sldMasterIdLst>
  <p:notesMasterIdLst>
    <p:notesMasterId r:id="rId32"/>
  </p:notesMasterIdLst>
  <p:sldIdLst>
    <p:sldId id="333" r:id="rId2"/>
    <p:sldId id="340" r:id="rId3"/>
    <p:sldId id="266" r:id="rId4"/>
    <p:sldId id="314" r:id="rId5"/>
    <p:sldId id="267" r:id="rId6"/>
    <p:sldId id="337" r:id="rId7"/>
    <p:sldId id="338" r:id="rId8"/>
    <p:sldId id="334" r:id="rId9"/>
    <p:sldId id="341" r:id="rId10"/>
    <p:sldId id="342" r:id="rId11"/>
    <p:sldId id="345" r:id="rId12"/>
    <p:sldId id="346" r:id="rId13"/>
    <p:sldId id="347" r:id="rId14"/>
    <p:sldId id="373" r:id="rId15"/>
    <p:sldId id="350" r:id="rId16"/>
    <p:sldId id="355" r:id="rId17"/>
    <p:sldId id="344" r:id="rId18"/>
    <p:sldId id="356" r:id="rId19"/>
    <p:sldId id="357" r:id="rId20"/>
    <p:sldId id="376" r:id="rId21"/>
    <p:sldId id="358" r:id="rId22"/>
    <p:sldId id="365" r:id="rId23"/>
    <p:sldId id="377" r:id="rId24"/>
    <p:sldId id="343" r:id="rId25"/>
    <p:sldId id="378" r:id="rId26"/>
    <p:sldId id="379" r:id="rId27"/>
    <p:sldId id="380" r:id="rId28"/>
    <p:sldId id="370" r:id="rId29"/>
    <p:sldId id="371" r:id="rId30"/>
    <p:sldId id="349"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FF"/>
    <a:srgbClr val="99FFCC"/>
    <a:srgbClr val="CCCCFF"/>
    <a:srgbClr val="FF9999"/>
    <a:srgbClr val="00FF99"/>
    <a:srgbClr val="CCFFFF"/>
    <a:srgbClr val="CCECFF"/>
    <a:srgbClr val="FFFF99"/>
    <a:srgbClr val="AAC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5" autoAdjust="0"/>
    <p:restoredTop sz="86406" autoAdjust="0"/>
  </p:normalViewPr>
  <p:slideViewPr>
    <p:cSldViewPr>
      <p:cViewPr varScale="1">
        <p:scale>
          <a:sx n="72" d="100"/>
          <a:sy n="72" d="100"/>
        </p:scale>
        <p:origin x="1704" y="54"/>
      </p:cViewPr>
      <p:guideLst>
        <p:guide orient="horz" pos="2160"/>
        <p:guide pos="2880"/>
      </p:guideLst>
    </p:cSldViewPr>
  </p:slideViewPr>
  <p:outlineViewPr>
    <p:cViewPr>
      <p:scale>
        <a:sx n="33" d="100"/>
        <a:sy n="33" d="100"/>
      </p:scale>
      <p:origin x="0" y="23472"/>
    </p:cViewPr>
  </p:outlineViewPr>
  <p:notesTextViewPr>
    <p:cViewPr>
      <p:scale>
        <a:sx n="100" d="100"/>
        <a:sy n="100" d="100"/>
      </p:scale>
      <p:origin x="0" y="0"/>
    </p:cViewPr>
  </p:notesTextViewPr>
  <p:sorterViewPr>
    <p:cViewPr>
      <p:scale>
        <a:sx n="66" d="100"/>
        <a:sy n="66" d="100"/>
      </p:scale>
      <p:origin x="0" y="1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t>21/7/2018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t>‹#›</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693"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1002535" y="1068635"/>
            <a:ext cx="7973190" cy="6463308"/>
          </a:xfrm>
          <a:prstGeom prst="rect">
            <a:avLst/>
          </a:prstGeom>
          <a:noFill/>
          <a:ln w="9525">
            <a:noFill/>
            <a:miter lim="800000"/>
            <a:headEnd/>
            <a:tailEnd/>
          </a:ln>
        </p:spPr>
        <p:txBody>
          <a:bodyPr wrap="square">
            <a:spAutoFit/>
          </a:bodyPr>
          <a:lstStyle/>
          <a:p>
            <a:pPr algn="ctr"/>
            <a:r>
              <a:rPr lang="es-ES_tradnl" sz="1400" b="1" dirty="0">
                <a:latin typeface="Times New Roman" panose="02020603050405020304" pitchFamily="18" charset="0"/>
                <a:cs typeface="Times New Roman" panose="02020603050405020304" pitchFamily="18" charset="0"/>
              </a:rPr>
              <a:t>VICERRECTORADO DE INVESTIGACIÓN INNOVACIÓN Y TRANSFERENCIA DE TECNOLOGÍA</a:t>
            </a:r>
          </a:p>
          <a:p>
            <a:pPr algn="ctr"/>
            <a:endParaRPr lang="es-ES_tradnl" sz="1400" b="1" dirty="0">
              <a:latin typeface="Times New Roman" panose="02020603050405020304" pitchFamily="18" charset="0"/>
              <a:cs typeface="Times New Roman" panose="02020603050405020304" pitchFamily="18" charset="0"/>
            </a:endParaRPr>
          </a:p>
          <a:p>
            <a:pPr algn="ctr"/>
            <a:r>
              <a:rPr lang="es-ES_tradnl" sz="1400" b="1" dirty="0">
                <a:latin typeface="Times New Roman" panose="02020603050405020304" pitchFamily="18" charset="0"/>
                <a:cs typeface="Times New Roman" panose="02020603050405020304" pitchFamily="18" charset="0"/>
              </a:rPr>
              <a:t>DIRRECIÓN DE POSGRADOS</a:t>
            </a:r>
          </a:p>
          <a:p>
            <a:pPr algn="ctr"/>
            <a:endParaRPr lang="es-EC" sz="1400" b="1" dirty="0">
              <a:latin typeface="Times New Roman" panose="02020603050405020304" pitchFamily="18" charset="0"/>
              <a:cs typeface="Times New Roman" panose="02020603050405020304" pitchFamily="18" charset="0"/>
            </a:endParaRPr>
          </a:p>
          <a:p>
            <a:pPr algn="ctr"/>
            <a:r>
              <a:rPr lang="es-ES_tradnl" sz="1400" b="1" dirty="0">
                <a:latin typeface="Times New Roman" panose="02020603050405020304" pitchFamily="18" charset="0"/>
                <a:cs typeface="Times New Roman" panose="02020603050405020304" pitchFamily="18" charset="0"/>
              </a:rPr>
              <a:t> TRABAJO DE TITULACIÓN PREVIO A LA OBTENCIÓN DEL TÍTULO DE MAGISTER EN PRODUCCIÓN Y NUTRICIÓN ANIMAL</a:t>
            </a:r>
          </a:p>
          <a:p>
            <a:pPr algn="ctr"/>
            <a:endParaRPr lang="es-ES_tradnl" sz="1400" b="1" dirty="0">
              <a:latin typeface="Times New Roman" panose="02020603050405020304" pitchFamily="18" charset="0"/>
              <a:cs typeface="Times New Roman" panose="02020603050405020304" pitchFamily="18" charset="0"/>
            </a:endParaRPr>
          </a:p>
          <a:p>
            <a:pPr algn="ctr"/>
            <a:r>
              <a:rPr lang="es-EC" sz="1400" b="1" dirty="0">
                <a:latin typeface="Times New Roman" panose="02020603050405020304" pitchFamily="18" charset="0"/>
                <a:cs typeface="Times New Roman" panose="02020603050405020304" pitchFamily="18" charset="0"/>
              </a:rPr>
              <a:t>TEMA: </a:t>
            </a:r>
          </a:p>
          <a:p>
            <a:pPr algn="ctr"/>
            <a:r>
              <a:rPr lang="es-ES" sz="1400" b="1" dirty="0">
                <a:latin typeface="Times New Roman" panose="02020603050405020304" pitchFamily="18" charset="0"/>
                <a:cs typeface="Times New Roman" panose="02020603050405020304" pitchFamily="18" charset="0"/>
              </a:rPr>
              <a:t>DIGESTIBILIDAD </a:t>
            </a:r>
            <a:r>
              <a:rPr lang="es-ES" sz="1400" b="1" i="1" dirty="0">
                <a:latin typeface="Times New Roman" panose="02020603050405020304" pitchFamily="18" charset="0"/>
                <a:cs typeface="Times New Roman" panose="02020603050405020304" pitchFamily="18" charset="0"/>
              </a:rPr>
              <a:t>in situ</a:t>
            </a:r>
            <a:r>
              <a:rPr lang="es-ES" sz="1400" b="1" dirty="0">
                <a:latin typeface="Times New Roman" panose="02020603050405020304" pitchFamily="18" charset="0"/>
                <a:cs typeface="Times New Roman" panose="02020603050405020304" pitchFamily="18" charset="0"/>
              </a:rPr>
              <a:t> Y VALOR NUTRICIONAL DE LA  ESTRELLA AFRICANA </a:t>
            </a:r>
            <a:r>
              <a:rPr lang="es-ES" sz="1400" b="1" i="1" dirty="0">
                <a:latin typeface="Times New Roman" panose="02020603050405020304" pitchFamily="18" charset="0"/>
                <a:cs typeface="Times New Roman" panose="02020603050405020304" pitchFamily="18" charset="0"/>
              </a:rPr>
              <a:t>(</a:t>
            </a:r>
            <a:r>
              <a:rPr lang="es-ES" sz="1400" b="1" i="1" dirty="0" err="1">
                <a:latin typeface="Times New Roman" panose="02020603050405020304" pitchFamily="18" charset="0"/>
                <a:cs typeface="Times New Roman" panose="02020603050405020304" pitchFamily="18" charset="0"/>
              </a:rPr>
              <a:t>Cynodon</a:t>
            </a:r>
            <a:r>
              <a:rPr lang="es-ES" sz="1400" b="1" i="1" dirty="0">
                <a:latin typeface="Times New Roman" panose="02020603050405020304" pitchFamily="18" charset="0"/>
                <a:cs typeface="Times New Roman" panose="02020603050405020304" pitchFamily="18" charset="0"/>
              </a:rPr>
              <a:t> </a:t>
            </a:r>
            <a:r>
              <a:rPr lang="es-ES" sz="1400" b="1" i="1" dirty="0" err="1">
                <a:latin typeface="Times New Roman" panose="02020603050405020304" pitchFamily="18" charset="0"/>
                <a:cs typeface="Times New Roman" panose="02020603050405020304" pitchFamily="18" charset="0"/>
              </a:rPr>
              <a:t>nlemfluensis</a:t>
            </a:r>
            <a:r>
              <a:rPr lang="es-ES" sz="1400" b="1" dirty="0">
                <a:latin typeface="Times New Roman" panose="02020603050405020304" pitchFamily="18" charset="0"/>
                <a:cs typeface="Times New Roman" panose="02020603050405020304" pitchFamily="18" charset="0"/>
              </a:rPr>
              <a:t>)</a:t>
            </a:r>
            <a:r>
              <a:rPr lang="es-ES" sz="1400" b="1" i="1" dirty="0">
                <a:latin typeface="Times New Roman" panose="02020603050405020304" pitchFamily="18" charset="0"/>
                <a:cs typeface="Times New Roman" panose="02020603050405020304" pitchFamily="18" charset="0"/>
              </a:rPr>
              <a:t> </a:t>
            </a:r>
            <a:r>
              <a:rPr lang="es-ES" sz="1400" b="1" dirty="0">
                <a:latin typeface="Times New Roman" panose="02020603050405020304" pitchFamily="18" charset="0"/>
                <a:cs typeface="Times New Roman" panose="02020603050405020304" pitchFamily="18" charset="0"/>
              </a:rPr>
              <a:t>EN 4 DIFERENTES EDADES DE COSECHA EN EL TROPICO SECO DE LA PROVINCIA DE MANABI</a:t>
            </a:r>
          </a:p>
          <a:p>
            <a:pPr algn="ctr"/>
            <a:endParaRPr lang="es-EC" sz="1400" b="1" dirty="0">
              <a:latin typeface="Times New Roman" panose="02020603050405020304" pitchFamily="18" charset="0"/>
              <a:cs typeface="Times New Roman" panose="02020603050405020304" pitchFamily="18" charset="0"/>
            </a:endParaRPr>
          </a:p>
          <a:p>
            <a:pPr algn="ctr"/>
            <a:r>
              <a:rPr lang="es-ES" sz="1400" b="1" dirty="0">
                <a:latin typeface="Times New Roman" panose="02020603050405020304" pitchFamily="18" charset="0"/>
                <a:cs typeface="Times New Roman" panose="02020603050405020304" pitchFamily="18" charset="0"/>
              </a:rPr>
              <a:t>AUTORES: </a:t>
            </a:r>
            <a:endParaRPr lang="es-EC" sz="1400" b="1" dirty="0">
              <a:latin typeface="Times New Roman" panose="02020603050405020304" pitchFamily="18" charset="0"/>
              <a:cs typeface="Times New Roman" panose="02020603050405020304" pitchFamily="18" charset="0"/>
            </a:endParaRPr>
          </a:p>
          <a:p>
            <a:pPr algn="ctr"/>
            <a:r>
              <a:rPr lang="es-ES" sz="1400" b="1" dirty="0">
                <a:latin typeface="Times New Roman" panose="02020603050405020304" pitchFamily="18" charset="0"/>
                <a:cs typeface="Times New Roman" panose="02020603050405020304" pitchFamily="18" charset="0"/>
              </a:rPr>
              <a:t>VELÁSQUEZ ZAMBRANO, EDWIN DARÍO </a:t>
            </a:r>
          </a:p>
          <a:p>
            <a:pPr algn="ctr"/>
            <a:r>
              <a:rPr lang="es-ES" sz="1400" b="1" dirty="0">
                <a:latin typeface="Times New Roman" panose="02020603050405020304" pitchFamily="18" charset="0"/>
                <a:cs typeface="Times New Roman" panose="02020603050405020304" pitchFamily="18" charset="0"/>
              </a:rPr>
              <a:t>VITERI MENDOZA, CRHISTIAN WILFRIDO</a:t>
            </a:r>
            <a:endParaRPr lang="es-EC" sz="1400" b="1" dirty="0">
              <a:latin typeface="Times New Roman" panose="02020603050405020304" pitchFamily="18" charset="0"/>
              <a:cs typeface="Times New Roman" panose="02020603050405020304" pitchFamily="18" charset="0"/>
            </a:endParaRPr>
          </a:p>
          <a:p>
            <a:pPr algn="ctr"/>
            <a:r>
              <a:rPr lang="es-ES" sz="1400" b="1" dirty="0">
                <a:latin typeface="Times New Roman" panose="02020603050405020304" pitchFamily="18" charset="0"/>
                <a:cs typeface="Times New Roman" panose="02020603050405020304" pitchFamily="18" charset="0"/>
              </a:rPr>
              <a:t> </a:t>
            </a:r>
            <a:endParaRPr lang="es-EC" sz="1400" b="1" dirty="0">
              <a:latin typeface="Times New Roman" panose="02020603050405020304" pitchFamily="18" charset="0"/>
              <a:cs typeface="Times New Roman" panose="02020603050405020304" pitchFamily="18" charset="0"/>
            </a:endParaRPr>
          </a:p>
          <a:p>
            <a:pPr algn="ctr"/>
            <a:r>
              <a:rPr lang="es-EC" sz="1400" b="1" dirty="0">
                <a:latin typeface="Times New Roman" panose="02020603050405020304" pitchFamily="18" charset="0"/>
                <a:cs typeface="Times New Roman" panose="02020603050405020304" pitchFamily="18" charset="0"/>
              </a:rPr>
              <a:t>DIRECTOR: </a:t>
            </a:r>
          </a:p>
          <a:p>
            <a:pPr algn="ctr"/>
            <a:r>
              <a:rPr lang="es-ES" sz="1400" b="1" dirty="0">
                <a:latin typeface="Times New Roman" panose="02020603050405020304" pitchFamily="18" charset="0"/>
                <a:cs typeface="Times New Roman" panose="02020603050405020304" pitchFamily="18" charset="0"/>
              </a:rPr>
              <a:t>PhD. AVELLANEDA CEVALLOS, JUAN HUMBERTO</a:t>
            </a:r>
            <a:endParaRPr lang="es-EC" sz="1400" b="1" dirty="0">
              <a:latin typeface="Times New Roman" panose="02020603050405020304" pitchFamily="18" charset="0"/>
              <a:cs typeface="Times New Roman" panose="02020603050405020304" pitchFamily="18" charset="0"/>
            </a:endParaRPr>
          </a:p>
          <a:p>
            <a:pPr algn="ctr"/>
            <a:r>
              <a:rPr lang="es-ES" sz="1400" b="1" dirty="0">
                <a:latin typeface="Times New Roman" panose="02020603050405020304" pitchFamily="18" charset="0"/>
                <a:cs typeface="Times New Roman" panose="02020603050405020304" pitchFamily="18" charset="0"/>
              </a:rPr>
              <a:t> </a:t>
            </a:r>
            <a:endParaRPr lang="es-EC" sz="1400" b="1" dirty="0">
              <a:latin typeface="Times New Roman" panose="02020603050405020304" pitchFamily="18" charset="0"/>
              <a:cs typeface="Times New Roman" panose="02020603050405020304" pitchFamily="18" charset="0"/>
            </a:endParaRPr>
          </a:p>
          <a:p>
            <a:pPr algn="ctr"/>
            <a:r>
              <a:rPr lang="es-ES" sz="1400" b="1" dirty="0">
                <a:latin typeface="Times New Roman" panose="02020603050405020304" pitchFamily="18" charset="0"/>
                <a:cs typeface="Times New Roman" panose="02020603050405020304" pitchFamily="18" charset="0"/>
              </a:rPr>
              <a:t>SANGOLQUI </a:t>
            </a:r>
            <a:r>
              <a:rPr lang="es-EC" sz="1400" b="1" dirty="0">
                <a:latin typeface="Times New Roman" panose="02020603050405020304" pitchFamily="18" charset="0"/>
                <a:cs typeface="Times New Roman" panose="02020603050405020304" pitchFamily="18" charset="0"/>
              </a:rPr>
              <a:t> - </a:t>
            </a:r>
            <a:r>
              <a:rPr lang="es-ES" sz="1400" b="1" dirty="0">
                <a:latin typeface="Times New Roman" panose="02020603050405020304" pitchFamily="18" charset="0"/>
                <a:cs typeface="Times New Roman" panose="02020603050405020304" pitchFamily="18" charset="0"/>
              </a:rPr>
              <a:t>2018</a:t>
            </a:r>
            <a:endParaRPr lang="es-EC" sz="1400" b="1" dirty="0">
              <a:latin typeface="Times New Roman" panose="02020603050405020304" pitchFamily="18" charset="0"/>
              <a:cs typeface="Times New Roman" panose="02020603050405020304" pitchFamily="18" charset="0"/>
            </a:endParaRPr>
          </a:p>
          <a:p>
            <a:pPr algn="ctr"/>
            <a:endParaRPr lang="es-MX" dirty="0">
              <a:latin typeface="Arial" panose="020B0604020202020204" pitchFamily="34" charset="0"/>
              <a:cs typeface="Arial" panose="020B0604020202020204" pitchFamily="34" charset="0"/>
            </a:endParaRPr>
          </a:p>
          <a:p>
            <a:pPr algn="ctr"/>
            <a:r>
              <a:rPr lang="es-ES_tradnl" b="1" dirty="0"/>
              <a:t> </a:t>
            </a:r>
          </a:p>
          <a:p>
            <a:pPr algn="ctr"/>
            <a:endParaRPr lang="es-EC" dirty="0"/>
          </a:p>
          <a:p>
            <a:pPr algn="ctr"/>
            <a:endParaRPr lang="es-ES" b="1" dirty="0"/>
          </a:p>
          <a:p>
            <a:pPr algn="ctr"/>
            <a:endParaRPr lang="es-ES" b="1" dirty="0"/>
          </a:p>
          <a:p>
            <a:pPr algn="ctr"/>
            <a:endParaRPr lang="es-ES" sz="1500" b="1" dirty="0"/>
          </a:p>
          <a:p>
            <a:pPr algn="ctr"/>
            <a:endParaRPr lang="es-EC" sz="1500" dirty="0"/>
          </a:p>
        </p:txBody>
      </p:sp>
      <p:pic>
        <p:nvPicPr>
          <p:cNvPr id="5123" name="3 Imagen" descr="C:\Users\Tania\Desktop\Caratulas\LOGOESPE-1.png"/>
          <p:cNvPicPr>
            <a:picLocks noChangeAspect="1" noChangeArrowheads="1"/>
          </p:cNvPicPr>
          <p:nvPr/>
        </p:nvPicPr>
        <p:blipFill>
          <a:blip r:embed="rId2"/>
          <a:srcRect/>
          <a:stretch>
            <a:fillRect/>
          </a:stretch>
        </p:blipFill>
        <p:spPr bwMode="auto">
          <a:xfrm>
            <a:off x="0" y="150813"/>
            <a:ext cx="3786188" cy="857250"/>
          </a:xfrm>
          <a:prstGeom prst="rect">
            <a:avLst/>
          </a:prstGeom>
          <a:noFill/>
          <a:ln w="9525">
            <a:noFill/>
            <a:miter lim="800000"/>
            <a:headEnd/>
            <a:tailEnd/>
          </a:ln>
        </p:spPr>
      </p:pic>
    </p:spTree>
    <p:extLst>
      <p:ext uri="{BB962C8B-B14F-4D97-AF65-F5344CB8AC3E}">
        <p14:creationId xmlns:p14="http://schemas.microsoft.com/office/powerpoint/2010/main" val="222763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26069"/>
            <a:ext cx="8229600" cy="1143000"/>
          </a:xfrm>
        </p:spPr>
        <p:txBody>
          <a:bodyPr/>
          <a:lstStyle/>
          <a:p>
            <a:pPr algn="l"/>
            <a:r>
              <a:rPr lang="es-EC" sz="2800" dirty="0">
                <a:solidFill>
                  <a:srgbClr val="00B0F0"/>
                </a:solidFill>
              </a:rPr>
              <a:t>FACTOR DE ESTUDIO Y TRATAMIENTOS</a:t>
            </a:r>
          </a:p>
        </p:txBody>
      </p:sp>
      <p:sp>
        <p:nvSpPr>
          <p:cNvPr id="3" name="Marcador de contenido 2"/>
          <p:cNvSpPr>
            <a:spLocks noGrp="1"/>
          </p:cNvSpPr>
          <p:nvPr>
            <p:ph idx="1"/>
          </p:nvPr>
        </p:nvSpPr>
        <p:spPr>
          <a:xfrm>
            <a:off x="337175" y="1052736"/>
            <a:ext cx="8229600" cy="4525963"/>
          </a:xfrm>
        </p:spPr>
        <p:txBody>
          <a:bodyPr/>
          <a:lstStyle/>
          <a:p>
            <a:pPr marL="0" indent="0" algn="just">
              <a:buNone/>
            </a:pPr>
            <a:r>
              <a:rPr lang="es-ES" sz="1600" dirty="0">
                <a:solidFill>
                  <a:schemeClr val="tx1"/>
                </a:solidFill>
              </a:rPr>
              <a:t>FE= Edades de cosecha (días)</a:t>
            </a:r>
          </a:p>
          <a:p>
            <a:pPr marL="0" indent="0" algn="just">
              <a:buNone/>
            </a:pPr>
            <a:r>
              <a:rPr lang="es-ES" sz="1600" dirty="0">
                <a:solidFill>
                  <a:schemeClr val="tx1"/>
                </a:solidFill>
              </a:rPr>
              <a:t>T= 4 edades  de cosechas (21, 28, 35 y 42 días), con 4 repeticiones, dando un total de  16 parcelas experimentales, cada parcela tuvo una área de 4 x 5 metros, donde cada tratamiento se asignó  al azar a cada parcela.</a:t>
            </a:r>
          </a:p>
          <a:p>
            <a:pPr marL="0" indent="0">
              <a:buNone/>
            </a:pPr>
            <a:endParaRPr lang="es-EC" dirty="0">
              <a:solidFill>
                <a:schemeClr val="tx1"/>
              </a:solidFill>
            </a:endParaRPr>
          </a:p>
          <a:p>
            <a:pPr marL="0" indent="0" algn="just">
              <a:buNone/>
            </a:pPr>
            <a:endParaRPr lang="es-EC" dirty="0">
              <a:solidFill>
                <a:schemeClr val="tx1"/>
              </a:solidFill>
            </a:endParaRPr>
          </a:p>
        </p:txBody>
      </p:sp>
      <p:pic>
        <p:nvPicPr>
          <p:cNvPr id="83" name="Imagen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75" y="2996952"/>
            <a:ext cx="3928524" cy="2946393"/>
          </a:xfrm>
          <a:prstGeom prst="rect">
            <a:avLst/>
          </a:prstGeom>
        </p:spPr>
      </p:pic>
      <p:pic>
        <p:nvPicPr>
          <p:cNvPr id="84" name="Imagen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019" y="2996952"/>
            <a:ext cx="3933121" cy="2949841"/>
          </a:xfrm>
          <a:prstGeom prst="rect">
            <a:avLst/>
          </a:prstGeom>
        </p:spPr>
      </p:pic>
    </p:spTree>
    <p:extLst>
      <p:ext uri="{BB962C8B-B14F-4D97-AF65-F5344CB8AC3E}">
        <p14:creationId xmlns:p14="http://schemas.microsoft.com/office/powerpoint/2010/main" val="386574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ppt_x"/>
                                          </p:val>
                                        </p:tav>
                                        <p:tav tm="100000">
                                          <p:val>
                                            <p:strVal val="#ppt_x"/>
                                          </p:val>
                                        </p:tav>
                                      </p:tavLst>
                                    </p:anim>
                                    <p:anim calcmode="lin" valueType="num">
                                      <p:cBhvr additive="base">
                                        <p:cTn id="2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ppt_x"/>
                                          </p:val>
                                        </p:tav>
                                        <p:tav tm="100000">
                                          <p:val>
                                            <p:strVal val="#ppt_x"/>
                                          </p:val>
                                        </p:tav>
                                      </p:tavLst>
                                    </p:anim>
                                    <p:anim calcmode="lin" valueType="num">
                                      <p:cBhvr additive="base">
                                        <p:cTn id="2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519" y="692696"/>
            <a:ext cx="8229600" cy="1143000"/>
          </a:xfrm>
        </p:spPr>
        <p:txBody>
          <a:bodyPr/>
          <a:lstStyle/>
          <a:p>
            <a:pPr algn="l"/>
            <a:r>
              <a:rPr lang="es-EC" sz="2800" dirty="0">
                <a:solidFill>
                  <a:srgbClr val="00B0F0"/>
                </a:solidFill>
              </a:rPr>
              <a:t>DISEÑO EXPERIMENTAL</a:t>
            </a:r>
          </a:p>
        </p:txBody>
      </p:sp>
      <p:sp>
        <p:nvSpPr>
          <p:cNvPr id="3" name="Marcador de contenido 2"/>
          <p:cNvSpPr>
            <a:spLocks noGrp="1"/>
          </p:cNvSpPr>
          <p:nvPr>
            <p:ph idx="1"/>
          </p:nvPr>
        </p:nvSpPr>
        <p:spPr>
          <a:xfrm>
            <a:off x="323528" y="997569"/>
            <a:ext cx="8424936" cy="4838790"/>
          </a:xfrm>
        </p:spPr>
        <p:txBody>
          <a:bodyPr/>
          <a:lstStyle/>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just">
              <a:buNone/>
            </a:pPr>
            <a:r>
              <a:rPr lang="es-ES" sz="1600" dirty="0">
                <a:solidFill>
                  <a:schemeClr val="tx1"/>
                </a:solidFill>
              </a:rPr>
              <a:t>El diseño experimental que se utilizó para el análisis estadístico de la composición química fue Completamente al Azar; para evaluar </a:t>
            </a:r>
            <a:r>
              <a:rPr lang="es-ES" sz="1600" dirty="0" err="1">
                <a:solidFill>
                  <a:schemeClr val="tx1"/>
                </a:solidFill>
              </a:rPr>
              <a:t>degradabilidad</a:t>
            </a:r>
            <a:r>
              <a:rPr lang="es-ES" sz="1600" dirty="0">
                <a:solidFill>
                  <a:schemeClr val="tx1"/>
                </a:solidFill>
              </a:rPr>
              <a:t> ruminal </a:t>
            </a:r>
            <a:r>
              <a:rPr lang="es-ES" sz="1600" i="1" dirty="0">
                <a:solidFill>
                  <a:schemeClr val="tx1"/>
                </a:solidFill>
              </a:rPr>
              <a:t>in situ, materia </a:t>
            </a:r>
            <a:r>
              <a:rPr lang="es-ES" sz="1600" dirty="0">
                <a:solidFill>
                  <a:schemeClr val="tx1"/>
                </a:solidFill>
              </a:rPr>
              <a:t>seca, materia orgánica y materia inorgánica, se empleó el de Bloques Completamente al Azar Generalizados y para la </a:t>
            </a:r>
            <a:r>
              <a:rPr lang="es-ES" sz="1600" dirty="0" err="1">
                <a:solidFill>
                  <a:schemeClr val="tx1"/>
                </a:solidFill>
              </a:rPr>
              <a:t>degradabilidad</a:t>
            </a:r>
            <a:r>
              <a:rPr lang="es-ES" sz="1600" dirty="0">
                <a:solidFill>
                  <a:schemeClr val="tx1"/>
                </a:solidFill>
              </a:rPr>
              <a:t> ruminal de FDN y FDA se utilizó un diseño de bloques completamente al azar.</a:t>
            </a:r>
          </a:p>
          <a:p>
            <a:pPr marL="0" indent="0" algn="just">
              <a:buNone/>
            </a:pPr>
            <a:endParaRPr lang="es-ES" sz="1600" dirty="0">
              <a:solidFill>
                <a:schemeClr val="tx1"/>
              </a:solidFill>
            </a:endParaRPr>
          </a:p>
          <a:p>
            <a:pPr marL="0" indent="0" algn="just">
              <a:buNone/>
            </a:pPr>
            <a:r>
              <a:rPr lang="es-ES" sz="1600" dirty="0">
                <a:solidFill>
                  <a:schemeClr val="tx1"/>
                </a:solidFill>
              </a:rPr>
              <a:t>Los datos generados se llevaron a hojas de cálculo de Microsoft office 2013 Excel, para ser analizados mediante el programa estadístico SAS, donde se empleó la estadística descriptiva (media aritmética, error estándar desviación estándar, coeficiente de variación) e inferencial para lo cual se usó los siguientes modelos lineales aditivos.</a:t>
            </a:r>
            <a:endParaRPr lang="es-EC" sz="1600" dirty="0">
              <a:solidFill>
                <a:schemeClr val="tx1"/>
              </a:solidFill>
            </a:endParaRPr>
          </a:p>
        </p:txBody>
      </p:sp>
    </p:spTree>
    <p:extLst>
      <p:ext uri="{BB962C8B-B14F-4D97-AF65-F5344CB8AC3E}">
        <p14:creationId xmlns:p14="http://schemas.microsoft.com/office/powerpoint/2010/main" val="368147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26069"/>
            <a:ext cx="8229600" cy="1143000"/>
          </a:xfrm>
        </p:spPr>
        <p:txBody>
          <a:bodyPr/>
          <a:lstStyle/>
          <a:p>
            <a:pPr algn="l"/>
            <a:r>
              <a:rPr lang="es-EC" sz="2800" dirty="0">
                <a:solidFill>
                  <a:srgbClr val="00B0F0"/>
                </a:solidFill>
              </a:rPr>
              <a:t>UNIDAD EXPERIMENTAL</a:t>
            </a:r>
          </a:p>
        </p:txBody>
      </p:sp>
      <p:sp>
        <p:nvSpPr>
          <p:cNvPr id="3" name="Marcador de contenido 2"/>
          <p:cNvSpPr>
            <a:spLocks noGrp="1"/>
          </p:cNvSpPr>
          <p:nvPr>
            <p:ph idx="1"/>
          </p:nvPr>
        </p:nvSpPr>
        <p:spPr>
          <a:xfrm>
            <a:off x="323528" y="1110490"/>
            <a:ext cx="8424936" cy="4838790"/>
          </a:xfrm>
        </p:spPr>
        <p:txBody>
          <a:bodyPr/>
          <a:lstStyle/>
          <a:p>
            <a:pPr marL="0" indent="0" algn="just">
              <a:buNone/>
            </a:pPr>
            <a:r>
              <a:rPr lang="es-ES" sz="1600" dirty="0">
                <a:solidFill>
                  <a:schemeClr val="tx1"/>
                </a:solidFill>
              </a:rPr>
              <a:t>Para la composición química (análisis proximal y fracciones de fibra) las unidades experimentales estuvieron representadas por las muestras obtenidas de cada parcela experimental</a:t>
            </a:r>
            <a:r>
              <a:rPr lang="es-ES" sz="1600" b="1" dirty="0">
                <a:solidFill>
                  <a:schemeClr val="tx1"/>
                </a:solidFill>
              </a:rPr>
              <a:t>; </a:t>
            </a:r>
            <a:r>
              <a:rPr lang="es-ES" sz="1600" dirty="0">
                <a:solidFill>
                  <a:schemeClr val="tx1"/>
                </a:solidFill>
              </a:rPr>
              <a:t>mientras que para</a:t>
            </a:r>
            <a:r>
              <a:rPr lang="es-ES" sz="1600" b="1" dirty="0">
                <a:solidFill>
                  <a:schemeClr val="tx1"/>
                </a:solidFill>
              </a:rPr>
              <a:t> </a:t>
            </a:r>
            <a:r>
              <a:rPr lang="es-ES" sz="1600" dirty="0">
                <a:solidFill>
                  <a:schemeClr val="tx1"/>
                </a:solidFill>
              </a:rPr>
              <a:t>para la digestibilidad </a:t>
            </a:r>
            <a:r>
              <a:rPr lang="es-ES" sz="1600" i="1" dirty="0">
                <a:solidFill>
                  <a:schemeClr val="tx1"/>
                </a:solidFill>
              </a:rPr>
              <a:t>in situ</a:t>
            </a:r>
            <a:r>
              <a:rPr lang="es-ES" sz="1600" dirty="0">
                <a:solidFill>
                  <a:schemeClr val="tx1"/>
                </a:solidFill>
              </a:rPr>
              <a:t> (materia seca, materia orgánica; FDN y FDA), las unidades experimentales fueron las bolsitas de nylon, de tamaño 10x20 cm (diámetro de poros de 40 </a:t>
            </a:r>
            <a:r>
              <a:rPr lang="es-ES" sz="1600" dirty="0" err="1">
                <a:solidFill>
                  <a:schemeClr val="tx1"/>
                </a:solidFill>
              </a:rPr>
              <a:t>um</a:t>
            </a:r>
            <a:r>
              <a:rPr lang="es-ES" sz="1600" dirty="0">
                <a:solidFill>
                  <a:schemeClr val="tx1"/>
                </a:solidFill>
              </a:rPr>
              <a:t>), incubadas en el rumen con 10 gramos de muestra de pastos en diferentes tiempos (0, 3, 6,12, 24, 48, 72 horas), molidas  con un tamaño de criba de 2 </a:t>
            </a:r>
            <a:r>
              <a:rPr lang="es-ES" sz="1600" dirty="0" err="1">
                <a:solidFill>
                  <a:schemeClr val="tx1"/>
                </a:solidFill>
              </a:rPr>
              <a:t>mm.</a:t>
            </a:r>
            <a:endParaRPr lang="es-ES" sz="1600" dirty="0">
              <a:solidFill>
                <a:schemeClr val="tx1"/>
              </a:solidFill>
            </a:endParaRP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just">
              <a:buNone/>
            </a:pPr>
            <a:endParaRPr lang="es-EC" sz="1600" dirty="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096345"/>
            <a:ext cx="2743207" cy="285293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055" y="3096345"/>
            <a:ext cx="3074283" cy="2852935"/>
          </a:xfrm>
          <a:prstGeom prst="rect">
            <a:avLst/>
          </a:prstGeom>
        </p:spPr>
      </p:pic>
    </p:spTree>
    <p:extLst>
      <p:ext uri="{BB962C8B-B14F-4D97-AF65-F5344CB8AC3E}">
        <p14:creationId xmlns:p14="http://schemas.microsoft.com/office/powerpoint/2010/main" val="329894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26069"/>
            <a:ext cx="8229600" cy="842691"/>
          </a:xfrm>
        </p:spPr>
        <p:txBody>
          <a:bodyPr/>
          <a:lstStyle/>
          <a:p>
            <a:pPr algn="l"/>
            <a:r>
              <a:rPr lang="es-EC" sz="2800" dirty="0">
                <a:solidFill>
                  <a:srgbClr val="00B0F0"/>
                </a:solidFill>
              </a:rPr>
              <a:t>VARIABLES A MEDIR</a:t>
            </a:r>
            <a:br>
              <a:rPr lang="es-EC" sz="2800" dirty="0">
                <a:solidFill>
                  <a:srgbClr val="00B0F0"/>
                </a:solidFill>
              </a:rPr>
            </a:br>
            <a:endParaRPr lang="es-EC" sz="2800" dirty="0">
              <a:solidFill>
                <a:srgbClr val="00B0F0"/>
              </a:solidFill>
            </a:endParaRPr>
          </a:p>
        </p:txBody>
      </p:sp>
      <p:sp>
        <p:nvSpPr>
          <p:cNvPr id="3" name="Marcador de contenido 2"/>
          <p:cNvSpPr>
            <a:spLocks noGrp="1"/>
          </p:cNvSpPr>
          <p:nvPr>
            <p:ph idx="1"/>
          </p:nvPr>
        </p:nvSpPr>
        <p:spPr>
          <a:xfrm>
            <a:off x="323528" y="1340768"/>
            <a:ext cx="8424936" cy="4608511"/>
          </a:xfrm>
        </p:spPr>
        <p:txBody>
          <a:bodyPr/>
          <a:lstStyle/>
          <a:p>
            <a:pPr marL="0" indent="0">
              <a:buNone/>
            </a:pPr>
            <a:endParaRPr lang="es-ES" sz="1800" dirty="0">
              <a:solidFill>
                <a:schemeClr val="tx1"/>
              </a:solidFill>
            </a:endParaRPr>
          </a:p>
          <a:p>
            <a:r>
              <a:rPr lang="es-ES" sz="1800" dirty="0">
                <a:solidFill>
                  <a:schemeClr val="tx1"/>
                </a:solidFill>
              </a:rPr>
              <a:t>Porcentaje materia seca</a:t>
            </a:r>
            <a:endParaRPr lang="es-EC" sz="1800" dirty="0">
              <a:solidFill>
                <a:schemeClr val="tx1"/>
              </a:solidFill>
            </a:endParaRPr>
          </a:p>
          <a:p>
            <a:r>
              <a:rPr lang="es-ES" sz="1800" dirty="0">
                <a:solidFill>
                  <a:schemeClr val="tx1"/>
                </a:solidFill>
              </a:rPr>
              <a:t>Porcentaje materia orgánica</a:t>
            </a:r>
            <a:endParaRPr lang="es-EC" sz="1800" dirty="0">
              <a:solidFill>
                <a:schemeClr val="tx1"/>
              </a:solidFill>
            </a:endParaRPr>
          </a:p>
          <a:p>
            <a:r>
              <a:rPr lang="es-ES" sz="1800" dirty="0">
                <a:solidFill>
                  <a:schemeClr val="tx1"/>
                </a:solidFill>
              </a:rPr>
              <a:t>Porcentaje proteína</a:t>
            </a:r>
            <a:endParaRPr lang="es-EC" sz="1800" dirty="0">
              <a:solidFill>
                <a:schemeClr val="tx1"/>
              </a:solidFill>
            </a:endParaRPr>
          </a:p>
          <a:p>
            <a:r>
              <a:rPr lang="es-ES" sz="1800" dirty="0">
                <a:solidFill>
                  <a:schemeClr val="tx1"/>
                </a:solidFill>
              </a:rPr>
              <a:t>Porcentaje ceniza </a:t>
            </a:r>
            <a:endParaRPr lang="es-EC" sz="1800" dirty="0">
              <a:solidFill>
                <a:schemeClr val="tx1"/>
              </a:solidFill>
            </a:endParaRPr>
          </a:p>
          <a:p>
            <a:r>
              <a:rPr lang="es-ES" sz="1800" dirty="0">
                <a:solidFill>
                  <a:schemeClr val="tx1"/>
                </a:solidFill>
              </a:rPr>
              <a:t>Porcentaje FDN </a:t>
            </a:r>
            <a:endParaRPr lang="es-EC" sz="1800" dirty="0">
              <a:solidFill>
                <a:schemeClr val="tx1"/>
              </a:solidFill>
            </a:endParaRPr>
          </a:p>
          <a:p>
            <a:r>
              <a:rPr lang="es-ES" sz="1800" dirty="0">
                <a:solidFill>
                  <a:schemeClr val="tx1"/>
                </a:solidFill>
              </a:rPr>
              <a:t>Porcentaje FDA</a:t>
            </a:r>
            <a:endParaRPr lang="es-EC" sz="1800" dirty="0">
              <a:solidFill>
                <a:schemeClr val="tx1"/>
              </a:solidFill>
            </a:endParaRPr>
          </a:p>
          <a:p>
            <a:r>
              <a:rPr lang="es-ES" sz="1800" dirty="0">
                <a:solidFill>
                  <a:schemeClr val="tx1"/>
                </a:solidFill>
              </a:rPr>
              <a:t>Degradabilidad </a:t>
            </a:r>
            <a:r>
              <a:rPr lang="es-ES" sz="1800" i="1" dirty="0">
                <a:solidFill>
                  <a:schemeClr val="tx1"/>
                </a:solidFill>
              </a:rPr>
              <a:t>in situ</a:t>
            </a:r>
            <a:r>
              <a:rPr lang="es-ES" sz="1800" dirty="0">
                <a:solidFill>
                  <a:schemeClr val="tx1"/>
                </a:solidFill>
              </a:rPr>
              <a:t> Materia seca</a:t>
            </a:r>
            <a:endParaRPr lang="es-EC" sz="1800" dirty="0">
              <a:solidFill>
                <a:schemeClr val="tx1"/>
              </a:solidFill>
            </a:endParaRPr>
          </a:p>
          <a:p>
            <a:r>
              <a:rPr lang="es-ES" sz="1800" dirty="0">
                <a:solidFill>
                  <a:schemeClr val="tx1"/>
                </a:solidFill>
              </a:rPr>
              <a:t>Degradabilidadad </a:t>
            </a:r>
            <a:r>
              <a:rPr lang="es-ES" sz="1800" i="1" dirty="0">
                <a:solidFill>
                  <a:schemeClr val="tx1"/>
                </a:solidFill>
              </a:rPr>
              <a:t>in situ</a:t>
            </a:r>
            <a:r>
              <a:rPr lang="es-ES" sz="1800" dirty="0">
                <a:solidFill>
                  <a:schemeClr val="tx1"/>
                </a:solidFill>
              </a:rPr>
              <a:t>  Materia orgánica</a:t>
            </a:r>
            <a:endParaRPr lang="es-EC" sz="1800" dirty="0">
              <a:solidFill>
                <a:schemeClr val="tx1"/>
              </a:solidFill>
            </a:endParaRPr>
          </a:p>
          <a:p>
            <a:r>
              <a:rPr lang="es-ES" sz="1800" dirty="0">
                <a:solidFill>
                  <a:schemeClr val="tx1"/>
                </a:solidFill>
              </a:rPr>
              <a:t>Degradabilidad de FDN </a:t>
            </a:r>
            <a:endParaRPr lang="es-EC" sz="1800" dirty="0">
              <a:solidFill>
                <a:schemeClr val="tx1"/>
              </a:solidFill>
            </a:endParaRPr>
          </a:p>
          <a:p>
            <a:r>
              <a:rPr lang="es-ES" sz="1800" dirty="0">
                <a:solidFill>
                  <a:schemeClr val="tx1"/>
                </a:solidFill>
              </a:rPr>
              <a:t>Degradabilidad de FDA  </a:t>
            </a:r>
            <a:endParaRPr lang="es-EC" sz="1800" dirty="0">
              <a:solidFill>
                <a:schemeClr val="tx1"/>
              </a:solidFill>
            </a:endParaRP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just">
              <a:buNone/>
            </a:pPr>
            <a:endParaRPr lang="es-EC" sz="1600" dirty="0">
              <a:solidFill>
                <a:schemeClr val="tx1"/>
              </a:solidFill>
            </a:endParaRPr>
          </a:p>
        </p:txBody>
      </p:sp>
    </p:spTree>
    <p:extLst>
      <p:ext uri="{BB962C8B-B14F-4D97-AF65-F5344CB8AC3E}">
        <p14:creationId xmlns:p14="http://schemas.microsoft.com/office/powerpoint/2010/main" val="9173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a:solidFill>
                  <a:srgbClr val="00B0F0"/>
                </a:solidFill>
              </a:rPr>
              <a:t>Procedimiento experimental</a:t>
            </a:r>
            <a:br>
              <a:rPr lang="es-ES" dirty="0">
                <a:solidFill>
                  <a:srgbClr val="00B0F0"/>
                </a:solidFill>
              </a:rPr>
            </a:br>
            <a:r>
              <a:rPr lang="es-ES" dirty="0">
                <a:solidFill>
                  <a:srgbClr val="00B0F0"/>
                </a:solidFill>
              </a:rPr>
              <a:t> </a:t>
            </a:r>
          </a:p>
        </p:txBody>
      </p:sp>
      <p:sp>
        <p:nvSpPr>
          <p:cNvPr id="3" name="2 Marcador de texto"/>
          <p:cNvSpPr>
            <a:spLocks noGrp="1"/>
          </p:cNvSpPr>
          <p:nvPr>
            <p:ph type="body" idx="1"/>
          </p:nvPr>
        </p:nvSpPr>
        <p:spPr/>
        <p:txBody>
          <a:bodyPr/>
          <a:lstStyle/>
          <a:p>
            <a:pPr marL="0" lvl="2"/>
            <a:r>
              <a:rPr lang="es-ES" dirty="0"/>
              <a:t>p</a:t>
            </a:r>
            <a:r>
              <a:rPr lang="es-ES_tradnl" dirty="0"/>
              <a:t> (Protocolo)</a:t>
            </a:r>
            <a:endParaRPr lang="es-ES" dirty="0"/>
          </a:p>
          <a:p>
            <a:pPr marL="0" lvl="2"/>
            <a:r>
              <a:rPr lang="es-ES_tradnl" dirty="0"/>
              <a:t>Procedimientos Experimentales (Protocolo)</a:t>
            </a:r>
            <a:endParaRPr lang="es-ES" dirty="0"/>
          </a:p>
          <a:p>
            <a:pPr algn="ctr"/>
            <a:r>
              <a:rPr lang="es-ES" dirty="0">
                <a:solidFill>
                  <a:schemeClr val="tx1"/>
                </a:solidFill>
              </a:rPr>
              <a:t>  Procedimiento</a:t>
            </a:r>
          </a:p>
        </p:txBody>
      </p:sp>
      <p:sp>
        <p:nvSpPr>
          <p:cNvPr id="4" name="3 Marcador de contenido"/>
          <p:cNvSpPr>
            <a:spLocks noGrp="1"/>
          </p:cNvSpPr>
          <p:nvPr>
            <p:ph sz="half" idx="2"/>
          </p:nvPr>
        </p:nvSpPr>
        <p:spPr/>
        <p:txBody>
          <a:bodyPr/>
          <a:lstStyle/>
          <a:p>
            <a:pPr marL="342900" lvl="2" indent="-342900" algn="just"/>
            <a:r>
              <a:rPr lang="es-ES" sz="1400" dirty="0">
                <a:solidFill>
                  <a:schemeClr val="tx1"/>
                </a:solidFill>
              </a:rPr>
              <a:t>Para realizar la investigación se escogió una área establecida  de pasto estrella </a:t>
            </a:r>
            <a:r>
              <a:rPr lang="es-ES" sz="1400" i="1" dirty="0" err="1">
                <a:solidFill>
                  <a:schemeClr val="tx1"/>
                </a:solidFill>
              </a:rPr>
              <a:t>Cynodon</a:t>
            </a:r>
            <a:r>
              <a:rPr lang="es-ES" sz="1400" i="1" dirty="0">
                <a:solidFill>
                  <a:schemeClr val="tx1"/>
                </a:solidFill>
              </a:rPr>
              <a:t> </a:t>
            </a:r>
            <a:r>
              <a:rPr lang="es-ES" sz="1400" i="1" dirty="0" err="1">
                <a:solidFill>
                  <a:schemeClr val="tx1"/>
                </a:solidFill>
              </a:rPr>
              <a:t>nemfluensiss</a:t>
            </a:r>
            <a:r>
              <a:rPr lang="es-ES" sz="1400" dirty="0">
                <a:solidFill>
                  <a:schemeClr val="tx1"/>
                </a:solidFill>
              </a:rPr>
              <a:t> de alrededor de  5000 metros cuadrados, esta se cercó con alambre de púa para evitar la entradas de animales; luego se dividió  una área más pequeña donde se conformaron las parcelas, esta quedo de una longitud de  22 metros  de largo por 19 metros ancho  y cada parcela tuvo una medida de 5 metros de ancho y 4 de largo con distancia de 1 metro  entre parcela, se utilizó un diseño completamente al azar, para la distribución de los tratamiento se utilizó una funda donde se pusieron los número de tratamientos y en la otra los días de rebrotes (21,28,35,42)  una vez asignado los tratamiento se hizo el corte de igualación a una altura de 10 cm con rozadora (figura 1) </a:t>
            </a:r>
          </a:p>
          <a:p>
            <a:endParaRPr lang="es-ES" dirty="0"/>
          </a:p>
        </p:txBody>
      </p:sp>
      <p:sp>
        <p:nvSpPr>
          <p:cNvPr id="5" name="4 Marcador de texto"/>
          <p:cNvSpPr>
            <a:spLocks noGrp="1"/>
          </p:cNvSpPr>
          <p:nvPr>
            <p:ph type="body" sz="quarter" idx="3"/>
          </p:nvPr>
        </p:nvSpPr>
        <p:spPr/>
        <p:txBody>
          <a:bodyPr/>
          <a:lstStyle/>
          <a:p>
            <a:r>
              <a:rPr lang="es-ES" dirty="0">
                <a:solidFill>
                  <a:schemeClr val="tx1"/>
                </a:solidFill>
              </a:rPr>
              <a:t>Distribución de los tratamientos</a:t>
            </a:r>
          </a:p>
        </p:txBody>
      </p:sp>
      <p:pic>
        <p:nvPicPr>
          <p:cNvPr id="7" name="Imagen 4"/>
          <p:cNvPicPr>
            <a:picLocks noGrp="1" noChangeAspect="1"/>
          </p:cNvPicPr>
          <p:nvPr>
            <p:ph sz="quarter" idx="4"/>
          </p:nvPr>
        </p:nvPicPr>
        <p:blipFill>
          <a:blip r:embed="rId2"/>
          <a:stretch>
            <a:fillRect/>
          </a:stretch>
        </p:blipFill>
        <p:spPr>
          <a:xfrm>
            <a:off x="4860032" y="2132856"/>
            <a:ext cx="4041775" cy="3326272"/>
          </a:xfrm>
          <a:prstGeom prst="rect">
            <a:avLst/>
          </a:prstGeom>
        </p:spPr>
      </p:pic>
    </p:spTree>
    <p:extLst>
      <p:ext uri="{BB962C8B-B14F-4D97-AF65-F5344CB8AC3E}">
        <p14:creationId xmlns:p14="http://schemas.microsoft.com/office/powerpoint/2010/main" val="373288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8844"/>
            <a:ext cx="8229600" cy="644959"/>
          </a:xfrm>
        </p:spPr>
        <p:txBody>
          <a:bodyPr/>
          <a:lstStyle/>
          <a:p>
            <a:pPr algn="ctr"/>
            <a:r>
              <a:rPr lang="es-EC" sz="2800" dirty="0">
                <a:solidFill>
                  <a:srgbClr val="00B0F0"/>
                </a:solidFill>
              </a:rPr>
              <a:t>  Tomas de muestras </a:t>
            </a:r>
          </a:p>
        </p:txBody>
      </p:sp>
      <p:sp>
        <p:nvSpPr>
          <p:cNvPr id="3" name="Marcador de contenido 2"/>
          <p:cNvSpPr>
            <a:spLocks noGrp="1"/>
          </p:cNvSpPr>
          <p:nvPr>
            <p:ph idx="1"/>
          </p:nvPr>
        </p:nvSpPr>
        <p:spPr>
          <a:xfrm>
            <a:off x="323528" y="1124744"/>
            <a:ext cx="8424936" cy="4824535"/>
          </a:xfrm>
        </p:spPr>
        <p:txBody>
          <a:bodyPr/>
          <a:lstStyle/>
          <a:p>
            <a:pPr marL="0" indent="0" algn="just">
              <a:buNone/>
            </a:pPr>
            <a:endParaRPr lang="es-ES" sz="1800" dirty="0">
              <a:solidFill>
                <a:schemeClr val="tx1"/>
              </a:solidFill>
            </a:endParaRPr>
          </a:p>
          <a:p>
            <a:pPr marL="0" indent="0" algn="just">
              <a:buNone/>
            </a:pPr>
            <a:r>
              <a:rPr lang="es-ES" sz="1600" dirty="0">
                <a:solidFill>
                  <a:schemeClr val="tx1"/>
                </a:solidFill>
              </a:rPr>
              <a:t>Cumplido los 21dias post corte de igualación se procedió hacer  las tomas muestras de los T1, dejando sin cortar una área de un metro sobre el perímetro de la parcela, se pesó e identifico y se secó al ambiente por 48 horas, posteriormente fue molida y se procedió hacer el análisis de laboratorio.</a:t>
            </a: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ctr">
              <a:buNone/>
            </a:pPr>
            <a:endParaRPr lang="es-EC" sz="16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9" y="3212976"/>
            <a:ext cx="3642767" cy="27320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361" y="3212976"/>
            <a:ext cx="3642767" cy="2732075"/>
          </a:xfrm>
          <a:prstGeom prst="rect">
            <a:avLst/>
          </a:prstGeom>
        </p:spPr>
      </p:pic>
    </p:spTree>
    <p:extLst>
      <p:ext uri="{BB962C8B-B14F-4D97-AF65-F5344CB8AC3E}">
        <p14:creationId xmlns:p14="http://schemas.microsoft.com/office/powerpoint/2010/main" val="39266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2800" dirty="0">
                <a:solidFill>
                  <a:srgbClr val="00B0F0"/>
                </a:solidFill>
              </a:rPr>
              <a:t>  </a:t>
            </a:r>
            <a:r>
              <a:rPr lang="es-EC" sz="2400" dirty="0">
                <a:solidFill>
                  <a:srgbClr val="00B0F0"/>
                </a:solidFill>
              </a:rPr>
              <a:t>DETERMINACION DELCONTENIDO DE MS</a:t>
            </a:r>
          </a:p>
        </p:txBody>
      </p:sp>
      <p:sp>
        <p:nvSpPr>
          <p:cNvPr id="4" name="3 Marcador de texto"/>
          <p:cNvSpPr>
            <a:spLocks noGrp="1"/>
          </p:cNvSpPr>
          <p:nvPr>
            <p:ph type="body" idx="1"/>
          </p:nvPr>
        </p:nvSpPr>
        <p:spPr/>
        <p:txBody>
          <a:bodyPr/>
          <a:lstStyle/>
          <a:p>
            <a:r>
              <a:rPr lang="es-ES" sz="2000" dirty="0">
                <a:solidFill>
                  <a:schemeClr val="tx1"/>
                </a:solidFill>
              </a:rPr>
              <a:t>Determinación materia seca </a:t>
            </a:r>
          </a:p>
        </p:txBody>
      </p:sp>
      <p:sp>
        <p:nvSpPr>
          <p:cNvPr id="5" name="4 Marcador de contenido"/>
          <p:cNvSpPr>
            <a:spLocks noGrp="1"/>
          </p:cNvSpPr>
          <p:nvPr>
            <p:ph sz="half" idx="2"/>
          </p:nvPr>
        </p:nvSpPr>
        <p:spPr/>
        <p:txBody>
          <a:bodyPr/>
          <a:lstStyle/>
          <a:p>
            <a:pPr algn="just"/>
            <a:r>
              <a:rPr lang="es-ES" dirty="0">
                <a:solidFill>
                  <a:schemeClr val="tx1"/>
                </a:solidFill>
              </a:rPr>
              <a:t> </a:t>
            </a:r>
            <a:r>
              <a:rPr lang="es-ES" sz="1800" dirty="0">
                <a:solidFill>
                  <a:schemeClr val="tx1"/>
                </a:solidFill>
              </a:rPr>
              <a:t>Método de la AOAC (1990)</a:t>
            </a:r>
            <a:r>
              <a:rPr lang="es-ES_tradnl" sz="1800" dirty="0"/>
              <a:t>se </a:t>
            </a:r>
            <a:r>
              <a:rPr lang="es-ES_tradnl" dirty="0"/>
              <a:t>t</a:t>
            </a:r>
          </a:p>
          <a:p>
            <a:pPr algn="just"/>
            <a:r>
              <a:rPr lang="es-ES_tradnl" sz="1400" dirty="0">
                <a:solidFill>
                  <a:schemeClr val="tx1"/>
                </a:solidFill>
              </a:rPr>
              <a:t>se tomó un crisol vacío de la estufa (65-105ºC), se llevó al desecador (5 minutos mínimo). Se pesó el crisol vacío en una balanza de precisión, una vez tarada, se puso balanza de precisión a 0 g con el crisol encima, y se colocó 1 g de muestra fresca (MF), luego se colocó el crisol en la estufa a 65ºC y se mantuvo durante 48 horas, de ahí se retiró el crisol de la estufa y se ubicó en el desecador hasta que éste se enfríe (5 minutos), una vez fresca la muestra se pesa de nuevo el crisol con la muestra seca y </a:t>
            </a:r>
            <a:r>
              <a:rPr lang="es-ES" sz="1400" dirty="0">
                <a:solidFill>
                  <a:schemeClr val="tx1"/>
                </a:solidFill>
              </a:rPr>
              <a:t>se calculó con la siguiente formula </a:t>
            </a:r>
            <a:r>
              <a:rPr lang="es-ES" sz="1200" dirty="0">
                <a:solidFill>
                  <a:schemeClr val="tx1"/>
                </a:solidFill>
              </a:rPr>
              <a:t>.</a:t>
            </a:r>
          </a:p>
          <a:p>
            <a:pPr algn="just"/>
            <a:endParaRPr lang="es-ES" sz="1200" dirty="0">
              <a:solidFill>
                <a:schemeClr val="tx1"/>
              </a:solidFill>
            </a:endParaRPr>
          </a:p>
        </p:txBody>
      </p:sp>
      <p:sp>
        <p:nvSpPr>
          <p:cNvPr id="6" name="5 Marcador de texto"/>
          <p:cNvSpPr>
            <a:spLocks noGrp="1"/>
          </p:cNvSpPr>
          <p:nvPr>
            <p:ph type="body" sz="quarter" idx="3"/>
          </p:nvPr>
        </p:nvSpPr>
        <p:spPr/>
        <p:txBody>
          <a:bodyPr/>
          <a:lstStyle/>
          <a:p>
            <a:r>
              <a:rPr lang="es-ES" dirty="0">
                <a:solidFill>
                  <a:schemeClr val="tx1"/>
                </a:solidFill>
              </a:rPr>
              <a:t> Procedimiento</a:t>
            </a:r>
            <a:endParaRPr lang="es-ES" dirty="0"/>
          </a:p>
        </p:txBody>
      </p:sp>
      <p:pic>
        <p:nvPicPr>
          <p:cNvPr id="9" name="Imagen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575895" y="2204864"/>
            <a:ext cx="2156345" cy="1584176"/>
          </a:xfrm>
          <a:prstGeom prst="rect">
            <a:avLst/>
          </a:prstGeom>
        </p:spPr>
      </p:pic>
      <p:pic>
        <p:nvPicPr>
          <p:cNvPr id="10"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304" y="2184945"/>
            <a:ext cx="2243786" cy="1590221"/>
          </a:xfrm>
          <a:prstGeom prst="rect">
            <a:avLst/>
          </a:prstGeom>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895" y="3858772"/>
            <a:ext cx="2161033" cy="184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304" y="3835275"/>
            <a:ext cx="2243786" cy="18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5480"/>
          <p:cNvPicPr/>
          <p:nvPr/>
        </p:nvPicPr>
        <p:blipFill>
          <a:blip r:embed="rId6"/>
          <a:stretch>
            <a:fillRect/>
          </a:stretch>
        </p:blipFill>
        <p:spPr>
          <a:xfrm>
            <a:off x="971600" y="5564137"/>
            <a:ext cx="2305050" cy="327025"/>
          </a:xfrm>
          <a:prstGeom prst="rect">
            <a:avLst/>
          </a:prstGeom>
        </p:spPr>
      </p:pic>
    </p:spTree>
    <p:extLst>
      <p:ext uri="{BB962C8B-B14F-4D97-AF65-F5344CB8AC3E}">
        <p14:creationId xmlns:p14="http://schemas.microsoft.com/office/powerpoint/2010/main" val="180072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46185"/>
            <a:ext cx="8229600" cy="1182468"/>
          </a:xfrm>
        </p:spPr>
        <p:txBody>
          <a:bodyPr/>
          <a:lstStyle/>
          <a:p>
            <a:pPr algn="l"/>
            <a:r>
              <a:rPr lang="es-EC" sz="2800" dirty="0">
                <a:solidFill>
                  <a:srgbClr val="00B0F0"/>
                </a:solidFill>
              </a:rPr>
              <a:t>DETERMINACION DE CENIZA</a:t>
            </a:r>
            <a:endParaRPr lang="es-EC" sz="2800" dirty="0"/>
          </a:p>
        </p:txBody>
      </p:sp>
      <p:sp>
        <p:nvSpPr>
          <p:cNvPr id="3" name="Marcador de contenido 2"/>
          <p:cNvSpPr>
            <a:spLocks noGrp="1"/>
          </p:cNvSpPr>
          <p:nvPr>
            <p:ph idx="1"/>
          </p:nvPr>
        </p:nvSpPr>
        <p:spPr>
          <a:xfrm>
            <a:off x="323528" y="857153"/>
            <a:ext cx="8229600" cy="4525963"/>
          </a:xfrm>
        </p:spPr>
        <p:txBody>
          <a:bodyPr/>
          <a:lstStyle/>
          <a:p>
            <a:pPr marL="0" indent="0" algn="just">
              <a:buNone/>
            </a:pPr>
            <a:r>
              <a:rPr lang="es-ES" sz="1600" dirty="0">
                <a:solidFill>
                  <a:schemeClr val="tx1"/>
                </a:solidFill>
              </a:rPr>
              <a:t>Se realizó de acuerdo a los métodos descritos por la, AOAC (1990) por el método de incineración en seco en mufla hasta 600° C por cuatro horas, posterior al análisis de MS.</a:t>
            </a:r>
            <a:endParaRPr lang="es-EC" sz="1600" dirty="0">
              <a:solidFill>
                <a:schemeClr val="tx1"/>
              </a:solidFill>
            </a:endParaRPr>
          </a:p>
          <a:p>
            <a:pPr marL="0" indent="0" algn="just">
              <a:buNone/>
            </a:pPr>
            <a:r>
              <a:rPr lang="es-ES" sz="1600" dirty="0">
                <a:solidFill>
                  <a:schemeClr val="tx1"/>
                </a:solidFill>
              </a:rPr>
              <a:t>El porcentaje se determinó empleando la siguiente formula: </a:t>
            </a:r>
          </a:p>
          <a:p>
            <a:pPr marL="0" indent="0">
              <a:buNone/>
            </a:pPr>
            <a:endParaRPr lang="es-ES" sz="1600" dirty="0">
              <a:solidFill>
                <a:schemeClr val="tx1"/>
              </a:solidFill>
            </a:endParaRPr>
          </a:p>
          <a:p>
            <a:pPr marL="0" indent="0">
              <a:buNone/>
            </a:pPr>
            <a:endParaRPr lang="es-EC" sz="1600" dirty="0">
              <a:solidFill>
                <a:schemeClr val="tx1"/>
              </a:solidFill>
            </a:endParaRPr>
          </a:p>
          <a:p>
            <a:pPr marL="0" indent="0">
              <a:buNone/>
            </a:pPr>
            <a:endParaRPr lang="es-EC" sz="1600" dirty="0">
              <a:solidFill>
                <a:schemeClr val="tx1"/>
              </a:solidFill>
            </a:endParaRPr>
          </a:p>
          <a:p>
            <a:pPr marL="0" indent="0">
              <a:buNone/>
            </a:pPr>
            <a:endParaRPr lang="es-EC" sz="1600" dirty="0">
              <a:solidFill>
                <a:schemeClr val="tx1"/>
              </a:solidFill>
            </a:endParaRPr>
          </a:p>
        </p:txBody>
      </p:sp>
      <p:pic>
        <p:nvPicPr>
          <p:cNvPr id="4" name="Picture 65590"/>
          <p:cNvPicPr/>
          <p:nvPr/>
        </p:nvPicPr>
        <p:blipFill>
          <a:blip r:embed="rId2"/>
          <a:stretch>
            <a:fillRect/>
          </a:stretch>
        </p:blipFill>
        <p:spPr>
          <a:xfrm>
            <a:off x="457200" y="2348880"/>
            <a:ext cx="1898650" cy="32385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852936"/>
            <a:ext cx="3566764" cy="2675073"/>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r="10103"/>
          <a:stretch/>
        </p:blipFill>
        <p:spPr>
          <a:xfrm>
            <a:off x="4644008" y="2819951"/>
            <a:ext cx="3456384" cy="2708058"/>
          </a:xfrm>
          <a:prstGeom prst="rect">
            <a:avLst/>
          </a:prstGeom>
        </p:spPr>
      </p:pic>
    </p:spTree>
    <p:extLst>
      <p:ext uri="{BB962C8B-B14F-4D97-AF65-F5344CB8AC3E}">
        <p14:creationId xmlns:p14="http://schemas.microsoft.com/office/powerpoint/2010/main" val="321496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948" y="846501"/>
            <a:ext cx="8229600" cy="1182468"/>
          </a:xfrm>
        </p:spPr>
        <p:txBody>
          <a:bodyPr/>
          <a:lstStyle/>
          <a:p>
            <a:pPr algn="l"/>
            <a:r>
              <a:rPr lang="es-EC" sz="2400" dirty="0">
                <a:solidFill>
                  <a:srgbClr val="00B0F0"/>
                </a:solidFill>
              </a:rPr>
              <a:t>DETERMINACION DE MO</a:t>
            </a:r>
            <a:endParaRPr lang="es-EC" sz="2400" dirty="0"/>
          </a:p>
        </p:txBody>
      </p:sp>
      <p:sp>
        <p:nvSpPr>
          <p:cNvPr id="3" name="Marcador de contenido 2"/>
          <p:cNvSpPr>
            <a:spLocks noGrp="1"/>
          </p:cNvSpPr>
          <p:nvPr>
            <p:ph idx="1"/>
          </p:nvPr>
        </p:nvSpPr>
        <p:spPr>
          <a:xfrm>
            <a:off x="331948" y="1437735"/>
            <a:ext cx="8229600" cy="4525963"/>
          </a:xfrm>
        </p:spPr>
        <p:txBody>
          <a:bodyPr/>
          <a:lstStyle/>
          <a:p>
            <a:pPr marL="0" indent="0" algn="just">
              <a:buNone/>
            </a:pPr>
            <a:r>
              <a:rPr lang="es-ES" sz="1600" dirty="0">
                <a:solidFill>
                  <a:schemeClr val="tx1"/>
                </a:solidFill>
              </a:rPr>
              <a:t>Se realizó de acuerdo a los métodos descritos por la, AOAC (1990) por el método de incineración en seco en mufla hasta 600° C por cuatro horas, posterior al análisis de MS. El porcentaje de Materia orgánica se determinó con la siguiente fórmula:</a:t>
            </a:r>
            <a:endParaRPr lang="es-EC" sz="1600" dirty="0">
              <a:solidFill>
                <a:schemeClr val="tx1"/>
              </a:solidFill>
            </a:endParaRPr>
          </a:p>
          <a:p>
            <a:pPr marL="0" indent="0" algn="just">
              <a:buNone/>
            </a:pPr>
            <a:endParaRPr lang="es-ES" sz="1600" dirty="0">
              <a:solidFill>
                <a:schemeClr val="tx1"/>
              </a:solidFill>
            </a:endParaRPr>
          </a:p>
          <a:p>
            <a:pPr marL="0" indent="0" algn="just">
              <a:buNone/>
            </a:pPr>
            <a:r>
              <a:rPr lang="es-ES" sz="1600" dirty="0">
                <a:solidFill>
                  <a:schemeClr val="tx1"/>
                </a:solidFill>
              </a:rPr>
              <a:t> %𝑴𝑶=100−𝑀𝐼</a:t>
            </a:r>
            <a:endParaRPr lang="es-EC" sz="1600" dirty="0">
              <a:solidFill>
                <a:schemeClr val="tx1"/>
              </a:solidFill>
            </a:endParaRPr>
          </a:p>
          <a:p>
            <a:pPr marL="0" indent="0">
              <a:buNone/>
            </a:pPr>
            <a:endParaRPr lang="es-EC" sz="1600" dirty="0">
              <a:solidFill>
                <a:schemeClr val="tx1"/>
              </a:solidFill>
            </a:endParaRPr>
          </a:p>
          <a:p>
            <a:pPr marL="0" indent="0">
              <a:buNone/>
            </a:pPr>
            <a:endParaRPr lang="es-EC" sz="1600" dirty="0">
              <a:solidFill>
                <a:schemeClr val="tx1"/>
              </a:solidFill>
            </a:endParaRPr>
          </a:p>
          <a:p>
            <a:pPr marL="0" indent="0">
              <a:buNone/>
            </a:pPr>
            <a:endParaRPr lang="es-EC" sz="1600" dirty="0">
              <a:solidFill>
                <a:schemeClr val="tx1"/>
              </a:solidFill>
            </a:endParaRPr>
          </a:p>
        </p:txBody>
      </p: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852936"/>
            <a:ext cx="3566764" cy="2675073"/>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271" y="2808182"/>
            <a:ext cx="3455987"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2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46185"/>
            <a:ext cx="8229600" cy="1182468"/>
          </a:xfrm>
        </p:spPr>
        <p:txBody>
          <a:bodyPr/>
          <a:lstStyle/>
          <a:p>
            <a:pPr algn="l"/>
            <a:r>
              <a:rPr lang="es-EC" sz="2400" dirty="0">
                <a:solidFill>
                  <a:srgbClr val="00B0F0"/>
                </a:solidFill>
              </a:rPr>
              <a:t>DETERMINACION DE PB</a:t>
            </a:r>
            <a:endParaRPr lang="es-EC" sz="2400" dirty="0"/>
          </a:p>
        </p:txBody>
      </p:sp>
      <p:sp>
        <p:nvSpPr>
          <p:cNvPr id="3" name="Marcador de contenido 2"/>
          <p:cNvSpPr>
            <a:spLocks noGrp="1"/>
          </p:cNvSpPr>
          <p:nvPr>
            <p:ph idx="1"/>
          </p:nvPr>
        </p:nvSpPr>
        <p:spPr>
          <a:xfrm>
            <a:off x="323528" y="857153"/>
            <a:ext cx="8229600" cy="5380159"/>
          </a:xfrm>
        </p:spPr>
        <p:txBody>
          <a:bodyPr/>
          <a:lstStyle/>
          <a:p>
            <a:pPr marL="0" indent="0" algn="just">
              <a:buNone/>
            </a:pPr>
            <a:r>
              <a:rPr lang="es-EC" sz="1600" dirty="0">
                <a:solidFill>
                  <a:schemeClr val="tx1"/>
                </a:solidFill>
              </a:rPr>
              <a:t>La Proteína Bruta o Materias Nitrogenadas Totales (MNT) se determinaron mediante el método </a:t>
            </a:r>
            <a:r>
              <a:rPr lang="es-EC" sz="1600" dirty="0" err="1">
                <a:solidFill>
                  <a:schemeClr val="tx1"/>
                </a:solidFill>
              </a:rPr>
              <a:t>Kjeldahl</a:t>
            </a:r>
            <a:r>
              <a:rPr lang="es-EC" sz="1600" dirty="0">
                <a:solidFill>
                  <a:schemeClr val="tx1"/>
                </a:solidFill>
              </a:rPr>
              <a:t> que data de 1883.</a:t>
            </a:r>
          </a:p>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a:solidFill>
                  <a:schemeClr val="tx1"/>
                </a:solidFill>
              </a:rPr>
              <a:t>  Utilizando la siguiente formula </a:t>
            </a:r>
          </a:p>
          <a:p>
            <a:pPr marL="0" indent="0" algn="just">
              <a:buNone/>
            </a:pPr>
            <a:endParaRPr lang="es-EC" sz="1600" dirty="0">
              <a:solidFill>
                <a:schemeClr val="tx1"/>
              </a:solidFill>
            </a:endParaRPr>
          </a:p>
          <a:p>
            <a:pPr marL="0" indent="0" algn="just">
              <a:buNone/>
            </a:pPr>
            <a:r>
              <a:rPr lang="es-ES" sz="1600" dirty="0">
                <a:solidFill>
                  <a:schemeClr val="tx1"/>
                </a:solidFill>
              </a:rPr>
              <a:t>          𝑃𝐵 (%𝑏𝑠) = (%𝑏𝑠)6.25 </a:t>
            </a: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a:solidFill>
                  <a:schemeClr val="tx1"/>
                </a:solidFill>
              </a:rPr>
              <a:t> </a:t>
            </a:r>
          </a:p>
          <a:p>
            <a:pPr marL="0" indent="0">
              <a:buNone/>
            </a:pPr>
            <a:endParaRPr lang="es-EC" sz="1600" dirty="0">
              <a:solidFill>
                <a:schemeClr val="tx1"/>
              </a:solidFill>
            </a:endParaRPr>
          </a:p>
          <a:p>
            <a:pPr marL="0" indent="0">
              <a:buNone/>
            </a:pPr>
            <a:endParaRPr lang="es-EC" sz="1600" dirty="0">
              <a:solidFill>
                <a:schemeClr val="tx1"/>
              </a:solidFill>
            </a:endParaRPr>
          </a:p>
          <a:p>
            <a:pPr marL="0" indent="0">
              <a:buNone/>
            </a:pPr>
            <a:endParaRPr lang="es-EC" sz="1600" dirty="0">
              <a:solidFill>
                <a:schemeClr val="tx1"/>
              </a:solidFill>
            </a:endParaRPr>
          </a:p>
        </p:txBody>
      </p:sp>
      <p:pic>
        <p:nvPicPr>
          <p:cNvPr id="7" name="Picture 65735"/>
          <p:cNvPicPr/>
          <p:nvPr/>
        </p:nvPicPr>
        <p:blipFill>
          <a:blip r:embed="rId2"/>
          <a:stretch>
            <a:fillRect/>
          </a:stretch>
        </p:blipFill>
        <p:spPr>
          <a:xfrm>
            <a:off x="1043608" y="3023897"/>
            <a:ext cx="2628900" cy="336550"/>
          </a:xfrm>
          <a:prstGeom prst="rect">
            <a:avLst/>
          </a:prstGeom>
        </p:spPr>
      </p:pic>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431"/>
          <a:stretch/>
        </p:blipFill>
        <p:spPr bwMode="auto">
          <a:xfrm>
            <a:off x="4644008" y="1412776"/>
            <a:ext cx="331236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4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19"/>
            <a:ext cx="8229600" cy="705943"/>
          </a:xfrm>
        </p:spPr>
        <p:txBody>
          <a:bodyPr/>
          <a:lstStyle/>
          <a:p>
            <a:pPr algn="l"/>
            <a:r>
              <a:rPr lang="es-EC" dirty="0">
                <a:solidFill>
                  <a:srgbClr val="00B0F0"/>
                </a:solidFill>
              </a:rPr>
              <a:t>TEMA</a:t>
            </a:r>
          </a:p>
        </p:txBody>
      </p:sp>
      <p:sp>
        <p:nvSpPr>
          <p:cNvPr id="3" name="Marcador de contenido 2"/>
          <p:cNvSpPr>
            <a:spLocks noGrp="1"/>
          </p:cNvSpPr>
          <p:nvPr>
            <p:ph idx="1"/>
          </p:nvPr>
        </p:nvSpPr>
        <p:spPr/>
        <p:txBody>
          <a:bodyPr/>
          <a:lstStyle/>
          <a:p>
            <a:pPr marL="0" indent="0">
              <a:buNone/>
            </a:pPr>
            <a:endParaRPr lang="es-ES" b="1" dirty="0">
              <a:solidFill>
                <a:schemeClr val="tx1"/>
              </a:solidFill>
            </a:endParaRPr>
          </a:p>
          <a:p>
            <a:pPr marL="0" indent="0">
              <a:buNone/>
            </a:pPr>
            <a:endParaRPr lang="es-ES" b="1" dirty="0">
              <a:solidFill>
                <a:schemeClr val="tx1"/>
              </a:solidFill>
            </a:endParaRPr>
          </a:p>
          <a:p>
            <a:pPr marL="0" indent="0" algn="just">
              <a:buNone/>
            </a:pPr>
            <a:r>
              <a:rPr lang="es-ES" b="1" dirty="0">
                <a:solidFill>
                  <a:schemeClr val="tx1"/>
                </a:solidFill>
              </a:rPr>
              <a:t>DIGESTIBILIDAD </a:t>
            </a:r>
            <a:r>
              <a:rPr lang="es-ES" b="1" i="1" dirty="0">
                <a:solidFill>
                  <a:schemeClr val="tx1"/>
                </a:solidFill>
              </a:rPr>
              <a:t>in situ</a:t>
            </a:r>
            <a:r>
              <a:rPr lang="es-ES" b="1" dirty="0">
                <a:solidFill>
                  <a:schemeClr val="tx1"/>
                </a:solidFill>
              </a:rPr>
              <a:t> Y VALOR NUTRICIONAL DE LA  ESTRELLA AFRICANA </a:t>
            </a:r>
            <a:r>
              <a:rPr lang="es-ES" b="1" i="1" dirty="0">
                <a:solidFill>
                  <a:schemeClr val="tx1"/>
                </a:solidFill>
              </a:rPr>
              <a:t>(Cynodon </a:t>
            </a:r>
            <a:r>
              <a:rPr lang="es-ES" b="1" i="1" dirty="0" err="1">
                <a:solidFill>
                  <a:schemeClr val="tx1"/>
                </a:solidFill>
              </a:rPr>
              <a:t>nemfluensis</a:t>
            </a:r>
            <a:r>
              <a:rPr lang="es-ES" b="1" dirty="0">
                <a:solidFill>
                  <a:schemeClr val="tx1"/>
                </a:solidFill>
              </a:rPr>
              <a:t>)</a:t>
            </a:r>
            <a:r>
              <a:rPr lang="es-ES" b="1" i="1" dirty="0">
                <a:solidFill>
                  <a:schemeClr val="tx1"/>
                </a:solidFill>
              </a:rPr>
              <a:t> </a:t>
            </a:r>
            <a:r>
              <a:rPr lang="es-ES" b="1" dirty="0">
                <a:solidFill>
                  <a:schemeClr val="tx1"/>
                </a:solidFill>
              </a:rPr>
              <a:t>EN 4 DIFERENTES EDADES DE COSECHA EN EL TROPICO SECO DE LA PROVINCIA DE MANABI</a:t>
            </a:r>
          </a:p>
          <a:p>
            <a:endParaRPr lang="es-EC" dirty="0"/>
          </a:p>
        </p:txBody>
      </p:sp>
    </p:spTree>
    <p:extLst>
      <p:ext uri="{BB962C8B-B14F-4D97-AF65-F5344CB8AC3E}">
        <p14:creationId xmlns:p14="http://schemas.microsoft.com/office/powerpoint/2010/main" val="113296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solidFill>
                  <a:srgbClr val="00B0F0"/>
                </a:solidFill>
              </a:rPr>
              <a:t>DIGESTIBILIDAD IN SITU</a:t>
            </a:r>
            <a:endParaRPr lang="es-ES" dirty="0"/>
          </a:p>
        </p:txBody>
      </p:sp>
      <p:sp>
        <p:nvSpPr>
          <p:cNvPr id="3" name="2 Marcador de texto"/>
          <p:cNvSpPr>
            <a:spLocks noGrp="1"/>
          </p:cNvSpPr>
          <p:nvPr>
            <p:ph type="body" idx="1"/>
          </p:nvPr>
        </p:nvSpPr>
        <p:spPr>
          <a:xfrm>
            <a:off x="539552" y="1124744"/>
            <a:ext cx="4040188" cy="639762"/>
          </a:xfrm>
        </p:spPr>
        <p:txBody>
          <a:bodyPr/>
          <a:lstStyle/>
          <a:p>
            <a:pPr algn="ctr"/>
            <a:r>
              <a:rPr lang="es-ES" dirty="0">
                <a:solidFill>
                  <a:schemeClr val="tx1"/>
                </a:solidFill>
              </a:rPr>
              <a:t>PROCEDIMIENTO </a:t>
            </a:r>
          </a:p>
        </p:txBody>
      </p:sp>
      <p:sp>
        <p:nvSpPr>
          <p:cNvPr id="4" name="3 Marcador de contenido"/>
          <p:cNvSpPr>
            <a:spLocks noGrp="1"/>
          </p:cNvSpPr>
          <p:nvPr>
            <p:ph sz="half" idx="2"/>
          </p:nvPr>
        </p:nvSpPr>
        <p:spPr>
          <a:xfrm>
            <a:off x="457200" y="1844824"/>
            <a:ext cx="4040188" cy="4281339"/>
          </a:xfrm>
        </p:spPr>
        <p:txBody>
          <a:bodyPr/>
          <a:lstStyle/>
          <a:p>
            <a:pPr algn="just"/>
            <a:r>
              <a:rPr lang="es-ES" sz="1200" dirty="0">
                <a:solidFill>
                  <a:schemeClr val="tx1"/>
                </a:solidFill>
              </a:rPr>
              <a:t>Método  ( </a:t>
            </a:r>
            <a:r>
              <a:rPr lang="es-ES" sz="1200" dirty="0" err="1">
                <a:solidFill>
                  <a:schemeClr val="tx1"/>
                </a:solidFill>
              </a:rPr>
              <a:t>Mehrez</a:t>
            </a:r>
            <a:r>
              <a:rPr lang="es-ES" sz="1200" dirty="0">
                <a:solidFill>
                  <a:schemeClr val="tx1"/>
                </a:solidFill>
              </a:rPr>
              <a:t> &amp; </a:t>
            </a:r>
            <a:r>
              <a:rPr lang="es-ES" sz="1200" dirty="0" err="1">
                <a:solidFill>
                  <a:schemeClr val="tx1"/>
                </a:solidFill>
              </a:rPr>
              <a:t>Orskov</a:t>
            </a:r>
            <a:r>
              <a:rPr lang="es-ES" sz="1200" dirty="0">
                <a:solidFill>
                  <a:schemeClr val="tx1"/>
                </a:solidFill>
              </a:rPr>
              <a:t>, 1977).</a:t>
            </a:r>
            <a:endParaRPr lang="es-EC" sz="1200" dirty="0">
              <a:solidFill>
                <a:schemeClr val="tx1"/>
              </a:solidFill>
            </a:endParaRPr>
          </a:p>
          <a:p>
            <a:pPr algn="just"/>
            <a:endParaRPr lang="es-ES" sz="1200" dirty="0">
              <a:solidFill>
                <a:schemeClr val="tx1"/>
              </a:solidFill>
            </a:endParaRPr>
          </a:p>
          <a:p>
            <a:pPr algn="just"/>
            <a:r>
              <a:rPr lang="es-ES" sz="1200" dirty="0">
                <a:solidFill>
                  <a:schemeClr val="tx1"/>
                </a:solidFill>
              </a:rPr>
              <a:t>Para realizar la </a:t>
            </a:r>
            <a:r>
              <a:rPr lang="es-ES" sz="1200" dirty="0" err="1">
                <a:solidFill>
                  <a:schemeClr val="tx1"/>
                </a:solidFill>
              </a:rPr>
              <a:t>degradabilidad</a:t>
            </a:r>
            <a:r>
              <a:rPr lang="es-ES" sz="1200" dirty="0">
                <a:solidFill>
                  <a:schemeClr val="tx1"/>
                </a:solidFill>
              </a:rPr>
              <a:t> </a:t>
            </a:r>
            <a:r>
              <a:rPr lang="es-ES" sz="1200" i="1" dirty="0">
                <a:solidFill>
                  <a:schemeClr val="tx1"/>
                </a:solidFill>
              </a:rPr>
              <a:t>in situ</a:t>
            </a:r>
            <a:r>
              <a:rPr lang="es-ES" sz="1200" dirty="0">
                <a:solidFill>
                  <a:schemeClr val="tx1"/>
                </a:solidFill>
              </a:rPr>
              <a:t> de la MS, MO, FDN y FDA se utilizaron 4 toretes fistulado de 350 kilos y de aproximadamente tres años de edad, a quienes se le incubo en el rumen bolsitas de </a:t>
            </a:r>
            <a:r>
              <a:rPr lang="es-ES" sz="1200" dirty="0" err="1">
                <a:solidFill>
                  <a:schemeClr val="tx1"/>
                </a:solidFill>
              </a:rPr>
              <a:t>naylon</a:t>
            </a:r>
            <a:r>
              <a:rPr lang="es-ES" sz="1200" dirty="0">
                <a:solidFill>
                  <a:schemeClr val="tx1"/>
                </a:solidFill>
              </a:rPr>
              <a:t> 10 x 20, con un contenido de 10 gramos de muestra pasto estrella </a:t>
            </a:r>
            <a:r>
              <a:rPr lang="es-ES" sz="1200" i="1" dirty="0" err="1">
                <a:solidFill>
                  <a:schemeClr val="tx1"/>
                </a:solidFill>
              </a:rPr>
              <a:t>Cynodon</a:t>
            </a:r>
            <a:r>
              <a:rPr lang="es-ES" sz="1200" i="1" dirty="0">
                <a:solidFill>
                  <a:schemeClr val="tx1"/>
                </a:solidFill>
              </a:rPr>
              <a:t> </a:t>
            </a:r>
            <a:r>
              <a:rPr lang="es-ES" sz="1200" i="1" dirty="0" err="1">
                <a:solidFill>
                  <a:schemeClr val="tx1"/>
                </a:solidFill>
              </a:rPr>
              <a:t>nemfluensis</a:t>
            </a:r>
            <a:r>
              <a:rPr lang="es-ES" sz="1200" i="1" dirty="0">
                <a:solidFill>
                  <a:schemeClr val="tx1"/>
                </a:solidFill>
              </a:rPr>
              <a:t>, </a:t>
            </a:r>
            <a:r>
              <a:rPr lang="es-ES" sz="1200" dirty="0">
                <a:solidFill>
                  <a:schemeClr val="tx1"/>
                </a:solidFill>
              </a:rPr>
              <a:t>molido a un tamaño de 2 mm, para las cuales se utilizaron 2 bolsitas por cada tiempo, 0, 3, 6, 12, 24, 48, 72 horas, dando lugar 14 bolsas por cada  tratamiento, por cuatro, suman un total de 56 bolsas por animal, el ingreso al rumen se realizó de manera descendente, entrando las de 72 horas en primera instancia, luego las de 48  y al final fueron retiradas todas las 56 bolsas del rumen de cada bovino, que multiplicado 4 animal suman en total 224 bolsas</a:t>
            </a:r>
            <a:r>
              <a:rPr lang="es-ES" sz="1200" b="1" dirty="0">
                <a:solidFill>
                  <a:schemeClr val="tx1"/>
                </a:solidFill>
              </a:rPr>
              <a:t>. </a:t>
            </a:r>
          </a:p>
          <a:p>
            <a:endParaRPr lang="es-ES" dirty="0"/>
          </a:p>
        </p:txBody>
      </p:sp>
      <p:sp>
        <p:nvSpPr>
          <p:cNvPr id="5" name="4 Marcador de texto"/>
          <p:cNvSpPr>
            <a:spLocks noGrp="1"/>
          </p:cNvSpPr>
          <p:nvPr>
            <p:ph type="body" sz="quarter" idx="3"/>
          </p:nvPr>
        </p:nvSpPr>
        <p:spPr/>
        <p:txBody>
          <a:bodyPr/>
          <a:lstStyle/>
          <a:p>
            <a:endParaRPr lang="es-ES"/>
          </a:p>
        </p:txBody>
      </p:sp>
      <p:pic>
        <p:nvPicPr>
          <p:cNvPr id="7" name="Imagen 3"/>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220072" y="1553301"/>
            <a:ext cx="2736304" cy="1540429"/>
          </a:xfrm>
          <a:prstGeom prst="rect">
            <a:avLst/>
          </a:prstGeom>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085184"/>
            <a:ext cx="2736733" cy="117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212976"/>
            <a:ext cx="2698293" cy="1439796"/>
          </a:xfrm>
          <a:prstGeom prst="rect">
            <a:avLst/>
          </a:prstGeom>
        </p:spPr>
      </p:pic>
      <p:pic>
        <p:nvPicPr>
          <p:cNvPr id="12"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1" y="4652772"/>
            <a:ext cx="2698293" cy="1368516"/>
          </a:xfrm>
          <a:prstGeom prst="rect">
            <a:avLst/>
          </a:prstGeom>
        </p:spPr>
      </p:pic>
    </p:spTree>
    <p:extLst>
      <p:ext uri="{BB962C8B-B14F-4D97-AF65-F5344CB8AC3E}">
        <p14:creationId xmlns:p14="http://schemas.microsoft.com/office/powerpoint/2010/main" val="332319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590348"/>
            <a:ext cx="8229600" cy="1182468"/>
          </a:xfrm>
        </p:spPr>
        <p:txBody>
          <a:bodyPr/>
          <a:lstStyle/>
          <a:p>
            <a:pPr algn="l"/>
            <a:r>
              <a:rPr lang="es-EC" sz="2400" dirty="0">
                <a:solidFill>
                  <a:srgbClr val="00B0F0"/>
                </a:solidFill>
              </a:rPr>
              <a:t>DETERMINACION DE LA DEGRADABILIDAD RUMINAL IN SITU DE MS Y MO</a:t>
            </a:r>
            <a:endParaRPr lang="es-EC" sz="2400" dirty="0"/>
          </a:p>
        </p:txBody>
      </p:sp>
      <p:sp>
        <p:nvSpPr>
          <p:cNvPr id="3" name="Marcador de contenido 2"/>
          <p:cNvSpPr>
            <a:spLocks noGrp="1"/>
          </p:cNvSpPr>
          <p:nvPr>
            <p:ph idx="1"/>
          </p:nvPr>
        </p:nvSpPr>
        <p:spPr>
          <a:xfrm>
            <a:off x="323528" y="1088165"/>
            <a:ext cx="8229600" cy="5380159"/>
          </a:xfrm>
        </p:spPr>
        <p:txBody>
          <a:bodyPr/>
          <a:lstStyle/>
          <a:p>
            <a:pPr marL="0" indent="0">
              <a:buNone/>
            </a:pPr>
            <a:endParaRPr lang="es-ES" sz="1600" dirty="0">
              <a:solidFill>
                <a:schemeClr val="tx1"/>
              </a:solidFill>
            </a:endParaRPr>
          </a:p>
          <a:p>
            <a:pPr marL="0" indent="0">
              <a:buNone/>
            </a:pPr>
            <a:endParaRPr lang="es-ES" sz="1600" dirty="0">
              <a:solidFill>
                <a:schemeClr val="tx1"/>
              </a:solidFill>
            </a:endParaRPr>
          </a:p>
          <a:p>
            <a:pPr marL="0" indent="0">
              <a:buNone/>
            </a:pPr>
            <a:r>
              <a:rPr lang="es-ES" sz="1600" dirty="0">
                <a:solidFill>
                  <a:schemeClr val="tx1"/>
                </a:solidFill>
              </a:rPr>
              <a:t>Se determinó la degradación ruminal </a:t>
            </a:r>
            <a:r>
              <a:rPr lang="es-ES" sz="1600" i="1" dirty="0">
                <a:solidFill>
                  <a:schemeClr val="tx1"/>
                </a:solidFill>
              </a:rPr>
              <a:t>in situ </a:t>
            </a:r>
            <a:r>
              <a:rPr lang="es-ES" sz="1600" dirty="0">
                <a:solidFill>
                  <a:schemeClr val="tx1"/>
                </a:solidFill>
              </a:rPr>
              <a:t>de la Materia Seca (MS), Materia Orgánica (MO con la siguiente fórmula:  </a:t>
            </a:r>
            <a:endParaRPr lang="es-EC" sz="1600" dirty="0">
              <a:solidFill>
                <a:schemeClr val="tx1"/>
              </a:solidFill>
            </a:endParaRPr>
          </a:p>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a:solidFill>
                  <a:schemeClr val="tx1"/>
                </a:solidFill>
              </a:rPr>
              <a:t> </a:t>
            </a:r>
          </a:p>
          <a:p>
            <a:pPr marL="0" indent="0">
              <a:buNone/>
            </a:pPr>
            <a:endParaRPr lang="es-EC" sz="1600" dirty="0">
              <a:solidFill>
                <a:schemeClr val="tx1"/>
              </a:solidFill>
            </a:endParaRPr>
          </a:p>
          <a:p>
            <a:pPr marL="0" indent="0">
              <a:buNone/>
            </a:pPr>
            <a:endParaRPr lang="es-EC" sz="1600" dirty="0">
              <a:solidFill>
                <a:schemeClr val="tx1"/>
              </a:solidFill>
            </a:endParaRPr>
          </a:p>
          <a:p>
            <a:pPr marL="0" indent="0">
              <a:buNone/>
            </a:pPr>
            <a:endParaRPr lang="es-EC" sz="1600" dirty="0">
              <a:solidFill>
                <a:schemeClr val="tx1"/>
              </a:solidFill>
            </a:endParaRPr>
          </a:p>
        </p:txBody>
      </p:sp>
      <p:pic>
        <p:nvPicPr>
          <p:cNvPr id="5" name="Picture 65982"/>
          <p:cNvPicPr/>
          <p:nvPr/>
        </p:nvPicPr>
        <p:blipFill>
          <a:blip r:embed="rId2"/>
          <a:stretch>
            <a:fillRect/>
          </a:stretch>
        </p:blipFill>
        <p:spPr>
          <a:xfrm>
            <a:off x="539552" y="2780928"/>
            <a:ext cx="2529631" cy="537840"/>
          </a:xfrm>
          <a:prstGeom prst="rect">
            <a:avLst/>
          </a:prstGeom>
        </p:spPr>
      </p:pic>
    </p:spTree>
    <p:extLst>
      <p:ext uri="{BB962C8B-B14F-4D97-AF65-F5344CB8AC3E}">
        <p14:creationId xmlns:p14="http://schemas.microsoft.com/office/powerpoint/2010/main" val="972857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a:solidFill>
                  <a:srgbClr val="00B0F0"/>
                </a:solidFill>
              </a:rPr>
              <a:t>DETERMINACION DE LA DEGRADABILIDAD RUMINAL IN SITU DE FDN Y FDA</a:t>
            </a:r>
            <a:br>
              <a:rPr lang="es-EC" dirty="0">
                <a:solidFill>
                  <a:srgbClr val="00B0F0"/>
                </a:solidFill>
              </a:rPr>
            </a:br>
            <a:endParaRPr lang="es-ES" dirty="0"/>
          </a:p>
        </p:txBody>
      </p:sp>
      <p:sp>
        <p:nvSpPr>
          <p:cNvPr id="3" name="2 Marcador de contenido"/>
          <p:cNvSpPr>
            <a:spLocks noGrp="1"/>
          </p:cNvSpPr>
          <p:nvPr>
            <p:ph idx="1"/>
          </p:nvPr>
        </p:nvSpPr>
        <p:spPr/>
        <p:txBody>
          <a:bodyPr/>
          <a:lstStyle/>
          <a:p>
            <a:r>
              <a:rPr lang="es-ES" dirty="0"/>
              <a:t>La determinación de FDN se realizó en digestor</a:t>
            </a:r>
            <a:r>
              <a:rPr lang="es-ES" b="1" dirty="0"/>
              <a:t> </a:t>
            </a:r>
            <a:r>
              <a:rPr lang="es-ES" dirty="0"/>
              <a:t>ANKON 200/220 FIBER ANALYZER, por un tiempo de 60 minutos a una temperatura de 90 – 100 °C (80)</a:t>
            </a:r>
            <a:r>
              <a:rPr lang="es-ES" baseline="-25000" dirty="0"/>
              <a:t> </a:t>
            </a:r>
            <a:r>
              <a:rPr lang="es-ES" dirty="0"/>
              <a:t>y se la obtuvo mediante la siguiente formula</a:t>
            </a:r>
          </a:p>
          <a:p>
            <a:r>
              <a:rPr lang="es-ES" dirty="0"/>
              <a:t>La determinación de FDN se </a:t>
            </a:r>
          </a:p>
          <a:p>
            <a:endParaRPr lang="es-ES" dirty="0"/>
          </a:p>
          <a:p>
            <a:r>
              <a:rPr lang="es-ES" dirty="0"/>
              <a:t>realizó en digestor</a:t>
            </a:r>
            <a:r>
              <a:rPr lang="es-ES" b="1" dirty="0"/>
              <a:t> </a:t>
            </a:r>
            <a:r>
              <a:rPr lang="es-ES" dirty="0"/>
              <a:t>ANKON 200/220 FIBER ANALYZER, por un tiempo de 60 minutos a una temperatura de 90 – 100 °C (80)</a:t>
            </a:r>
            <a:r>
              <a:rPr lang="es-ES" baseline="-25000" dirty="0"/>
              <a:t> </a:t>
            </a:r>
            <a:r>
              <a:rPr lang="es-ES" dirty="0"/>
              <a:t>y se la obtuvo mediante la siguiente formula</a:t>
            </a:r>
          </a:p>
          <a:p>
            <a:r>
              <a:rPr lang="es-ES" dirty="0"/>
              <a:t>La determinación de FDN se realizó en digestor</a:t>
            </a:r>
            <a:r>
              <a:rPr lang="es-ES" b="1" dirty="0"/>
              <a:t> </a:t>
            </a:r>
            <a:r>
              <a:rPr lang="es-ES" dirty="0"/>
              <a:t>ANKON 200/220 FIBER ANALYZER, por un tiempo de 60 minutos a una temperatura de 90 – 100 °C (80)</a:t>
            </a:r>
            <a:r>
              <a:rPr lang="es-ES" baseline="-25000" dirty="0"/>
              <a:t> </a:t>
            </a:r>
            <a:r>
              <a:rPr lang="es-ES" dirty="0"/>
              <a:t>y se la obtuvo mediante la siguiente formula</a:t>
            </a:r>
          </a:p>
          <a:p>
            <a:endParaRPr lang="es-E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44824"/>
            <a:ext cx="7416824" cy="11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5849"/>
          <p:cNvPicPr/>
          <p:nvPr/>
        </p:nvPicPr>
        <p:blipFill>
          <a:blip r:embed="rId3"/>
          <a:stretch>
            <a:fillRect/>
          </a:stretch>
        </p:blipFill>
        <p:spPr>
          <a:xfrm>
            <a:off x="971600" y="3065461"/>
            <a:ext cx="3213100" cy="428625"/>
          </a:xfrm>
          <a:prstGeom prst="rect">
            <a:avLst/>
          </a:prstGeom>
        </p:spPr>
      </p:pic>
      <p:pic>
        <p:nvPicPr>
          <p:cNvPr id="6" name="Picture 65981"/>
          <p:cNvPicPr/>
          <p:nvPr/>
        </p:nvPicPr>
        <p:blipFill>
          <a:blip r:embed="rId4"/>
          <a:stretch>
            <a:fillRect/>
          </a:stretch>
        </p:blipFill>
        <p:spPr>
          <a:xfrm>
            <a:off x="827584" y="4005064"/>
            <a:ext cx="3181350" cy="431800"/>
          </a:xfrm>
          <a:prstGeom prst="rect">
            <a:avLst/>
          </a:prstGeom>
        </p:spPr>
      </p:pic>
    </p:spTree>
    <p:extLst>
      <p:ext uri="{BB962C8B-B14F-4D97-AF65-F5344CB8AC3E}">
        <p14:creationId xmlns:p14="http://schemas.microsoft.com/office/powerpoint/2010/main" val="230669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a:solidFill>
                  <a:srgbClr val="00B0F0"/>
                </a:solidFill>
              </a:rPr>
              <a:t>RESULTADOS Y DISCUSIONES</a:t>
            </a:r>
          </a:p>
        </p:txBody>
      </p:sp>
      <p:pic>
        <p:nvPicPr>
          <p:cNvPr id="245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9713" y="728700"/>
            <a:ext cx="703663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879713" y="4797764"/>
            <a:ext cx="6912768" cy="1277273"/>
          </a:xfrm>
          <a:prstGeom prst="rect">
            <a:avLst/>
          </a:prstGeom>
        </p:spPr>
        <p:txBody>
          <a:bodyPr wrap="square">
            <a:spAutoFit/>
          </a:bodyPr>
          <a:lstStyle/>
          <a:p>
            <a:pPr algn="just"/>
            <a:r>
              <a:rPr lang="es-ES" sz="1100" dirty="0"/>
              <a:t>Según Villalobos y Arce (2013), la PC del pasto estrella varia con base en la climatología de la región que a su vez, afecta la fenología de la planta al mostrar valores de hasta 25,58% en los meses de mayor precipitación (setiembre a noviembre) donde se evidenció de forma consistente entre fincas un número de hojas por rebrote promedio de 2,87, en los meses de época seca (enero a abril) el contenido de PC bajó hasta 16,07%; dicho comportamiento ha sido reportado previamente para el pasto estrella pues la presencia de menor humedad en el suelo limita la movilidad del nitrógeno hacia y dentro de la planta (Pérez et ál. 2001, Sánchez y Soto 1996).</a:t>
            </a:r>
          </a:p>
        </p:txBody>
      </p:sp>
      <p:sp>
        <p:nvSpPr>
          <p:cNvPr id="7" name="6 Rectángulo"/>
          <p:cNvSpPr/>
          <p:nvPr/>
        </p:nvSpPr>
        <p:spPr>
          <a:xfrm>
            <a:off x="899592" y="4029244"/>
            <a:ext cx="6926719" cy="738664"/>
          </a:xfrm>
          <a:prstGeom prst="rect">
            <a:avLst/>
          </a:prstGeom>
        </p:spPr>
        <p:txBody>
          <a:bodyPr wrap="square">
            <a:spAutoFit/>
          </a:bodyPr>
          <a:lstStyle/>
          <a:p>
            <a:pPr algn="just"/>
            <a:r>
              <a:rPr lang="es-ES" sz="1200" dirty="0">
                <a:latin typeface="Arial"/>
                <a:ea typeface="Calibri"/>
              </a:rPr>
              <a:t>Villalobos &amp; </a:t>
            </a:r>
            <a:r>
              <a:rPr lang="es-ES" sz="1200" dirty="0" err="1">
                <a:latin typeface="Arial"/>
                <a:ea typeface="Calibri"/>
              </a:rPr>
              <a:t>Sanchez</a:t>
            </a:r>
            <a:r>
              <a:rPr lang="es-ES" sz="1200" dirty="0">
                <a:latin typeface="Arial"/>
                <a:ea typeface="Calibri"/>
              </a:rPr>
              <a:t>, (2010) reportaron un contenido de materia seca de 16,52 %  con una recuperación de  32 días, y 15,41 %  a los 45 días, en  pasto </a:t>
            </a:r>
            <a:r>
              <a:rPr lang="es-ES" sz="1200" dirty="0" err="1">
                <a:latin typeface="Arial"/>
                <a:ea typeface="Calibri"/>
              </a:rPr>
              <a:t>ryegrass</a:t>
            </a:r>
            <a:r>
              <a:rPr lang="es-ES" sz="1200" dirty="0">
                <a:latin typeface="Arial"/>
                <a:ea typeface="Calibri"/>
              </a:rPr>
              <a:t> perenne en 4 fincas productoras de ganado lechero en el distrito de </a:t>
            </a:r>
            <a:r>
              <a:rPr lang="es-ES" sz="1200" dirty="0" err="1">
                <a:latin typeface="Arial"/>
                <a:ea typeface="Calibri"/>
              </a:rPr>
              <a:t>Chicu</a:t>
            </a:r>
            <a:r>
              <a:rPr lang="es-ES" dirty="0">
                <a:latin typeface="Arial"/>
                <a:ea typeface="Calibri"/>
              </a:rPr>
              <a:t>;</a:t>
            </a:r>
            <a:endParaRPr lang="es-ES" dirty="0"/>
          </a:p>
        </p:txBody>
      </p:sp>
      <p:pic>
        <p:nvPicPr>
          <p:cNvPr id="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984" b="62195"/>
          <a:stretch/>
        </p:blipFill>
        <p:spPr bwMode="auto">
          <a:xfrm>
            <a:off x="919741" y="3217703"/>
            <a:ext cx="4329804" cy="47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550" y="3732943"/>
            <a:ext cx="59737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12 Tabla"/>
          <p:cNvGraphicFramePr>
            <a:graphicFrameLocks noGrp="1"/>
          </p:cNvGraphicFramePr>
          <p:nvPr>
            <p:extLst>
              <p:ext uri="{D42A27DB-BD31-4B8C-83A1-F6EECF244321}">
                <p14:modId xmlns:p14="http://schemas.microsoft.com/office/powerpoint/2010/main" val="794594597"/>
              </p:ext>
            </p:extLst>
          </p:nvPr>
        </p:nvGraphicFramePr>
        <p:xfrm>
          <a:off x="2728686" y="1335049"/>
          <a:ext cx="638628" cy="365760"/>
        </p:xfrm>
        <a:graphic>
          <a:graphicData uri="http://schemas.openxmlformats.org/drawingml/2006/table">
            <a:tbl>
              <a:tblPr/>
              <a:tblGrid>
                <a:gridCol w="638628">
                  <a:extLst>
                    <a:ext uri="{9D8B030D-6E8A-4147-A177-3AD203B41FA5}">
                      <a16:colId xmlns:a16="http://schemas.microsoft.com/office/drawing/2014/main" val="20000"/>
                    </a:ext>
                  </a:extLst>
                </a:gridCol>
              </a:tblGrid>
              <a:tr h="149736">
                <a:tc>
                  <a:txBody>
                    <a:bodyPr/>
                    <a:lstStyle/>
                    <a:p>
                      <a:endParaRPr lang="es-E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4105208709"/>
              </p:ext>
            </p:extLst>
          </p:nvPr>
        </p:nvGraphicFramePr>
        <p:xfrm>
          <a:off x="7663543" y="1074057"/>
          <a:ext cx="972457" cy="754743"/>
        </p:xfrm>
        <a:graphic>
          <a:graphicData uri="http://schemas.openxmlformats.org/drawingml/2006/table">
            <a:tbl>
              <a:tblPr/>
              <a:tblGrid>
                <a:gridCol w="972457">
                  <a:extLst>
                    <a:ext uri="{9D8B030D-6E8A-4147-A177-3AD203B41FA5}">
                      <a16:colId xmlns:a16="http://schemas.microsoft.com/office/drawing/2014/main" val="20000"/>
                    </a:ext>
                  </a:extLst>
                </a:gridCol>
              </a:tblGrid>
              <a:tr h="754743">
                <a:tc>
                  <a:txBody>
                    <a:bodyPr/>
                    <a:lstStyle/>
                    <a:p>
                      <a:endParaRPr lang="es-ES" dirty="0">
                        <a:ln>
                          <a:solidFill>
                            <a:srgbClr val="FF0000"/>
                          </a:solidFill>
                        </a:ln>
                      </a:endParaRPr>
                    </a:p>
                  </a:txBody>
                  <a:tcPr>
                    <a:lnL w="3175" cmpd="sng">
                      <a:solidFill>
                        <a:srgbClr val="FF0000"/>
                      </a:solidFill>
                      <a:prstDash val="solid"/>
                    </a:lnL>
                    <a:lnR w="3175" cmpd="sng">
                      <a:solidFill>
                        <a:srgbClr val="FF0000"/>
                      </a:solidFill>
                      <a:prstDash val="solid"/>
                    </a:lnR>
                    <a:lnT w="3175" cmpd="sng">
                      <a:solidFill>
                        <a:srgbClr val="FF0000"/>
                      </a:solidFill>
                      <a:prstDash val="solid"/>
                    </a:lnT>
                    <a:lnB w="3175" cmpd="sng">
                      <a:solidFill>
                        <a:srgbClr val="FF0000"/>
                      </a:solidFill>
                      <a:prstDash val="solid"/>
                    </a:lnB>
                  </a:tcPr>
                </a:tc>
                <a:extLst>
                  <a:ext uri="{0D108BD9-81ED-4DB2-BD59-A6C34878D82A}">
                    <a16:rowId xmlns:a16="http://schemas.microsoft.com/office/drawing/2014/main" val="10000"/>
                  </a:ext>
                </a:extLst>
              </a:tr>
            </a:tbl>
          </a:graphicData>
        </a:graphic>
      </p:graphicFrame>
      <p:cxnSp>
        <p:nvCxnSpPr>
          <p:cNvPr id="26" name="25 Conector recto de flecha"/>
          <p:cNvCxnSpPr/>
          <p:nvPr/>
        </p:nvCxnSpPr>
        <p:spPr>
          <a:xfrm>
            <a:off x="3084643" y="1628800"/>
            <a:ext cx="1055309" cy="15889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27 Conector recto de flecha"/>
          <p:cNvCxnSpPr/>
          <p:nvPr/>
        </p:nvCxnSpPr>
        <p:spPr>
          <a:xfrm>
            <a:off x="4139952" y="1628800"/>
            <a:ext cx="504056" cy="15889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29 Conector recto de flecha"/>
          <p:cNvCxnSpPr/>
          <p:nvPr/>
        </p:nvCxnSpPr>
        <p:spPr>
          <a:xfrm flipH="1">
            <a:off x="4644008" y="1628800"/>
            <a:ext cx="432048" cy="15889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577" name="24576 Rectángulo"/>
          <p:cNvSpPr/>
          <p:nvPr/>
        </p:nvSpPr>
        <p:spPr>
          <a:xfrm>
            <a:off x="1907704" y="1988840"/>
            <a:ext cx="648072"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582" name="24581 Conector recto"/>
          <p:cNvCxnSpPr/>
          <p:nvPr/>
        </p:nvCxnSpPr>
        <p:spPr>
          <a:xfrm>
            <a:off x="1907704" y="2276872"/>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24584" name="24583 Conector recto"/>
          <p:cNvCxnSpPr/>
          <p:nvPr/>
        </p:nvCxnSpPr>
        <p:spPr>
          <a:xfrm>
            <a:off x="4644008" y="2276872"/>
            <a:ext cx="7920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84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577"/>
                                        </p:tgtEl>
                                        <p:attrNameLst>
                                          <p:attrName>style.visibility</p:attrName>
                                        </p:attrNameLst>
                                      </p:cBhvr>
                                      <p:to>
                                        <p:strVal val="visible"/>
                                      </p:to>
                                    </p:set>
                                    <p:anim calcmode="lin" valueType="num">
                                      <p:cBhvr additive="base">
                                        <p:cTn id="32" dur="500" fill="hold"/>
                                        <p:tgtEl>
                                          <p:spTgt spid="24577"/>
                                        </p:tgtEl>
                                        <p:attrNameLst>
                                          <p:attrName>ppt_x</p:attrName>
                                        </p:attrNameLst>
                                      </p:cBhvr>
                                      <p:tavLst>
                                        <p:tav tm="0">
                                          <p:val>
                                            <p:strVal val="#ppt_x"/>
                                          </p:val>
                                        </p:tav>
                                        <p:tav tm="100000">
                                          <p:val>
                                            <p:strVal val="#ppt_x"/>
                                          </p:val>
                                        </p:tav>
                                      </p:tavLst>
                                    </p:anim>
                                    <p:anim calcmode="lin" valueType="num">
                                      <p:cBhvr additive="base">
                                        <p:cTn id="33"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582"/>
                                        </p:tgtEl>
                                        <p:attrNameLst>
                                          <p:attrName>style.visibility</p:attrName>
                                        </p:attrNameLst>
                                      </p:cBhvr>
                                      <p:to>
                                        <p:strVal val="visible"/>
                                      </p:to>
                                    </p:set>
                                    <p:anim calcmode="lin" valueType="num">
                                      <p:cBhvr additive="base">
                                        <p:cTn id="38" dur="500" fill="hold"/>
                                        <p:tgtEl>
                                          <p:spTgt spid="24582"/>
                                        </p:tgtEl>
                                        <p:attrNameLst>
                                          <p:attrName>ppt_x</p:attrName>
                                        </p:attrNameLst>
                                      </p:cBhvr>
                                      <p:tavLst>
                                        <p:tav tm="0">
                                          <p:val>
                                            <p:strVal val="#ppt_x"/>
                                          </p:val>
                                        </p:tav>
                                        <p:tav tm="100000">
                                          <p:val>
                                            <p:strVal val="#ppt_x"/>
                                          </p:val>
                                        </p:tav>
                                      </p:tavLst>
                                    </p:anim>
                                    <p:anim calcmode="lin" valueType="num">
                                      <p:cBhvr additive="base">
                                        <p:cTn id="39"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584"/>
                                        </p:tgtEl>
                                        <p:attrNameLst>
                                          <p:attrName>style.visibility</p:attrName>
                                        </p:attrNameLst>
                                      </p:cBhvr>
                                      <p:to>
                                        <p:strVal val="visible"/>
                                      </p:to>
                                    </p:set>
                                    <p:anim calcmode="lin" valueType="num">
                                      <p:cBhvr additive="base">
                                        <p:cTn id="44" dur="500" fill="hold"/>
                                        <p:tgtEl>
                                          <p:spTgt spid="24584"/>
                                        </p:tgtEl>
                                        <p:attrNameLst>
                                          <p:attrName>ppt_x</p:attrName>
                                        </p:attrNameLst>
                                      </p:cBhvr>
                                      <p:tavLst>
                                        <p:tav tm="0">
                                          <p:val>
                                            <p:strVal val="#ppt_x"/>
                                          </p:val>
                                        </p:tav>
                                        <p:tav tm="100000">
                                          <p:val>
                                            <p:strVal val="#ppt_x"/>
                                          </p:val>
                                        </p:tav>
                                      </p:tavLst>
                                    </p:anim>
                                    <p:anim calcmode="lin" valueType="num">
                                      <p:cBhvr additive="base">
                                        <p:cTn id="45"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C" sz="2400" dirty="0">
                <a:solidFill>
                  <a:srgbClr val="00B0F0"/>
                </a:solidFill>
              </a:rPr>
              <a:t>RESULTADOS Y DISCUSIONES</a:t>
            </a:r>
            <a:endParaRPr lang="es-EC" sz="2400" dirty="0"/>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769256"/>
            <a:ext cx="7776864" cy="39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738673" y="4924617"/>
            <a:ext cx="7560840" cy="830997"/>
          </a:xfrm>
          <a:prstGeom prst="rect">
            <a:avLst/>
          </a:prstGeom>
        </p:spPr>
        <p:txBody>
          <a:bodyPr wrap="square">
            <a:spAutoFit/>
          </a:bodyPr>
          <a:lstStyle/>
          <a:p>
            <a:pPr algn="just"/>
            <a:r>
              <a:rPr lang="es-ES" sz="1200" dirty="0"/>
              <a:t>Villalobos y Arce  (2014)  determinaron que  la DIVMS promedio del pasto estrella</a:t>
            </a:r>
            <a:r>
              <a:rPr lang="es-ES" sz="1200" b="1" dirty="0"/>
              <a:t> </a:t>
            </a:r>
            <a:r>
              <a:rPr lang="es-ES" sz="1200" dirty="0"/>
              <a:t>africana fue de 68,02%; similares, a los resultados de esta investigación, donde se pudo evidenciar que existió diferencias estadística entre los tratamientos (P&lt;0.05), observándose en la tabla 9 una relación directa entre edad de cosecha sobre la digestibilidad, obteniendo  un valor de 66,12%  cuando se cosechó a los 21 días de dad.</a:t>
            </a:r>
          </a:p>
        </p:txBody>
      </p:sp>
      <p:sp>
        <p:nvSpPr>
          <p:cNvPr id="4" name="3 Rectángulo"/>
          <p:cNvSpPr/>
          <p:nvPr/>
        </p:nvSpPr>
        <p:spPr>
          <a:xfrm>
            <a:off x="1475656" y="1772816"/>
            <a:ext cx="86409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p:cNvCxnSpPr/>
          <p:nvPr/>
        </p:nvCxnSpPr>
        <p:spPr>
          <a:xfrm>
            <a:off x="1547664" y="3068960"/>
            <a:ext cx="1800200" cy="0"/>
          </a:xfrm>
          <a:prstGeom prst="line">
            <a:avLst/>
          </a:prstGeom>
        </p:spPr>
        <p:style>
          <a:lnRef idx="1">
            <a:schemeClr val="dk1"/>
          </a:lnRef>
          <a:fillRef idx="0">
            <a:schemeClr val="dk1"/>
          </a:fillRef>
          <a:effectRef idx="0">
            <a:schemeClr val="dk1"/>
          </a:effectRef>
          <a:fontRef idx="minor">
            <a:schemeClr val="tx1"/>
          </a:fontRef>
        </p:style>
      </p:cxnSp>
      <p:sp>
        <p:nvSpPr>
          <p:cNvPr id="13" name="12 Rectángulo"/>
          <p:cNvSpPr/>
          <p:nvPr/>
        </p:nvSpPr>
        <p:spPr>
          <a:xfrm>
            <a:off x="1547664" y="3645024"/>
            <a:ext cx="72008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14 Conector recto"/>
          <p:cNvCxnSpPr/>
          <p:nvPr/>
        </p:nvCxnSpPr>
        <p:spPr>
          <a:xfrm>
            <a:off x="1691680" y="3356992"/>
            <a:ext cx="165618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34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pPr algn="l"/>
            <a:r>
              <a:rPr lang="es-ES" dirty="0">
                <a:solidFill>
                  <a:srgbClr val="00B0F0"/>
                </a:solidFill>
              </a:rPr>
              <a:t>Resultados y discusiones </a:t>
            </a:r>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777686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51520" y="4869160"/>
            <a:ext cx="7344816" cy="1274195"/>
          </a:xfrm>
          <a:prstGeom prst="rect">
            <a:avLst/>
          </a:prstGeom>
        </p:spPr>
        <p:txBody>
          <a:bodyPr wrap="square">
            <a:spAutoFit/>
          </a:bodyPr>
          <a:lstStyle/>
          <a:p>
            <a:pPr marL="342900" lvl="0" indent="-342900" algn="just">
              <a:spcBef>
                <a:spcPct val="20000"/>
              </a:spcBef>
              <a:buFontTx/>
              <a:buChar char="•"/>
            </a:pPr>
            <a:r>
              <a:rPr lang="es-ES" sz="1200" kern="0" dirty="0">
                <a:solidFill>
                  <a:srgbClr val="000000"/>
                </a:solidFill>
                <a:latin typeface="Arial"/>
              </a:rPr>
              <a:t>Arana (2018)  encontró 59,52% de (MO) en pasto King </a:t>
            </a:r>
            <a:r>
              <a:rPr lang="es-ES" sz="1200" kern="0" dirty="0" err="1">
                <a:solidFill>
                  <a:srgbClr val="000000"/>
                </a:solidFill>
                <a:latin typeface="Arial"/>
              </a:rPr>
              <a:t>grass</a:t>
            </a:r>
            <a:r>
              <a:rPr lang="es-ES" sz="1200" kern="0" dirty="0">
                <a:solidFill>
                  <a:srgbClr val="000000"/>
                </a:solidFill>
                <a:latin typeface="Arial"/>
              </a:rPr>
              <a:t> cosechado a los 60 día; EN </a:t>
            </a:r>
            <a:r>
              <a:rPr lang="es-ES" sz="1200" kern="0" dirty="0" err="1">
                <a:solidFill>
                  <a:srgbClr val="000000"/>
                </a:solidFill>
                <a:latin typeface="Arial"/>
              </a:rPr>
              <a:t>en</a:t>
            </a:r>
            <a:r>
              <a:rPr lang="es-ES" sz="1200" kern="0" dirty="0">
                <a:solidFill>
                  <a:srgbClr val="000000"/>
                </a:solidFill>
                <a:latin typeface="Arial"/>
              </a:rPr>
              <a:t> ese mismo sentido </a:t>
            </a:r>
            <a:r>
              <a:rPr lang="es-ES" sz="1200" kern="0" dirty="0" err="1">
                <a:solidFill>
                  <a:srgbClr val="000000"/>
                </a:solidFill>
                <a:latin typeface="Arial"/>
              </a:rPr>
              <a:t>Mirabá</a:t>
            </a:r>
            <a:r>
              <a:rPr lang="es-ES" sz="1200" kern="0" dirty="0">
                <a:solidFill>
                  <a:srgbClr val="000000"/>
                </a:solidFill>
                <a:latin typeface="Arial"/>
              </a:rPr>
              <a:t> (2015)  reportó 84,96% de DVMO en forraje verde hidropónico de maíz (FVHM), cultivado a 12 días de edad. </a:t>
            </a:r>
            <a:r>
              <a:rPr lang="es-ES" sz="1200" kern="0" dirty="0" err="1">
                <a:solidFill>
                  <a:srgbClr val="000000"/>
                </a:solidFill>
                <a:latin typeface="Arial"/>
              </a:rPr>
              <a:t>Gonzále</a:t>
            </a:r>
            <a:r>
              <a:rPr lang="es-ES" sz="1200" kern="0" dirty="0">
                <a:solidFill>
                  <a:srgbClr val="000000"/>
                </a:solidFill>
                <a:latin typeface="Arial"/>
              </a:rPr>
              <a:t> &amp; </a:t>
            </a:r>
            <a:r>
              <a:rPr lang="es-ES" sz="1200" kern="0" dirty="0" err="1">
                <a:solidFill>
                  <a:srgbClr val="000000"/>
                </a:solidFill>
                <a:latin typeface="Arial"/>
              </a:rPr>
              <a:t>Yane</a:t>
            </a:r>
            <a:r>
              <a:rPr lang="es-ES" sz="1200" kern="0" dirty="0">
                <a:solidFill>
                  <a:srgbClr val="000000"/>
                </a:solidFill>
                <a:latin typeface="Arial"/>
              </a:rPr>
              <a:t>.(1995) encontraron una digestibilidad  in vitro de la materia </a:t>
            </a:r>
            <a:r>
              <a:rPr lang="es-ES" sz="1200" kern="0" dirty="0" err="1">
                <a:solidFill>
                  <a:srgbClr val="000000"/>
                </a:solidFill>
                <a:latin typeface="Arial"/>
              </a:rPr>
              <a:t>organica</a:t>
            </a:r>
            <a:r>
              <a:rPr lang="es-ES" sz="1200" kern="0" dirty="0">
                <a:solidFill>
                  <a:srgbClr val="000000"/>
                </a:solidFill>
                <a:latin typeface="Arial"/>
              </a:rPr>
              <a:t>  (DIVMO) en (</a:t>
            </a:r>
            <a:r>
              <a:rPr lang="es-ES" sz="1200" i="1" kern="0" dirty="0" err="1">
                <a:solidFill>
                  <a:srgbClr val="000000"/>
                </a:solidFill>
                <a:latin typeface="Arial"/>
              </a:rPr>
              <a:t>Cynodon</a:t>
            </a:r>
            <a:r>
              <a:rPr lang="es-ES" sz="1200" i="1" kern="0" dirty="0">
                <a:solidFill>
                  <a:srgbClr val="000000"/>
                </a:solidFill>
                <a:latin typeface="Arial"/>
              </a:rPr>
              <a:t> </a:t>
            </a:r>
            <a:r>
              <a:rPr lang="es-ES" sz="1200" i="1" kern="0" dirty="0" err="1">
                <a:solidFill>
                  <a:srgbClr val="000000"/>
                </a:solidFill>
                <a:latin typeface="Arial"/>
              </a:rPr>
              <a:t>nefluensis</a:t>
            </a:r>
            <a:r>
              <a:rPr lang="es-ES" sz="1200" kern="0" dirty="0">
                <a:solidFill>
                  <a:srgbClr val="000000"/>
                </a:solidFill>
                <a:latin typeface="Arial"/>
              </a:rPr>
              <a:t>) de 47.43 % en hojas y 40.40% en  tallos de  en época húmeda.</a:t>
            </a:r>
          </a:p>
          <a:p>
            <a:pPr marL="342900" lvl="0" indent="-342900" algn="just">
              <a:spcBef>
                <a:spcPct val="20000"/>
              </a:spcBef>
              <a:buFontTx/>
              <a:buChar char="•"/>
            </a:pPr>
            <a:endParaRPr lang="es-ES" sz="1400" kern="0" dirty="0">
              <a:solidFill>
                <a:srgbClr val="000000"/>
              </a:solidFill>
              <a:latin typeface="Arial"/>
            </a:endParaRPr>
          </a:p>
        </p:txBody>
      </p:sp>
      <p:sp>
        <p:nvSpPr>
          <p:cNvPr id="3" name="2 Rectángulo"/>
          <p:cNvSpPr/>
          <p:nvPr/>
        </p:nvSpPr>
        <p:spPr>
          <a:xfrm>
            <a:off x="1691680" y="1916832"/>
            <a:ext cx="72008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463530" y="3573016"/>
            <a:ext cx="936104"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p:cNvCxnSpPr/>
          <p:nvPr/>
        </p:nvCxnSpPr>
        <p:spPr>
          <a:xfrm>
            <a:off x="1691680" y="3068960"/>
            <a:ext cx="707954" cy="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1691680" y="3356992"/>
            <a:ext cx="70795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lstStyle/>
          <a:p>
            <a:pPr algn="l"/>
            <a:r>
              <a:rPr lang="es-ES" dirty="0">
                <a:solidFill>
                  <a:srgbClr val="00B0F0"/>
                </a:solidFill>
              </a:rPr>
              <a:t>Resultados y discusiones</a:t>
            </a:r>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80728"/>
            <a:ext cx="7416824" cy="37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755576" y="4941168"/>
            <a:ext cx="7488832" cy="830997"/>
          </a:xfrm>
          <a:prstGeom prst="rect">
            <a:avLst/>
          </a:prstGeom>
        </p:spPr>
        <p:txBody>
          <a:bodyPr wrap="square">
            <a:spAutoFit/>
          </a:bodyPr>
          <a:lstStyle/>
          <a:p>
            <a:pPr algn="just"/>
            <a:r>
              <a:rPr lang="es-ES" sz="1200" kern="0" dirty="0">
                <a:solidFill>
                  <a:srgbClr val="000000"/>
                </a:solidFill>
                <a:latin typeface="Arial"/>
              </a:rPr>
              <a:t>Mantilla </a:t>
            </a:r>
            <a:r>
              <a:rPr lang="es-ES" sz="1200" i="1" kern="0" dirty="0">
                <a:solidFill>
                  <a:srgbClr val="000000"/>
                </a:solidFill>
                <a:latin typeface="Arial"/>
              </a:rPr>
              <a:t>et al</a:t>
            </a:r>
            <a:r>
              <a:rPr lang="es-ES" sz="1200" kern="0" dirty="0">
                <a:solidFill>
                  <a:srgbClr val="000000"/>
                </a:solidFill>
                <a:latin typeface="Arial"/>
              </a:rPr>
              <a:t>. (2010)  obtuvieron un 82,10% a los 21 días corte  y 73,15 %  a los 42 días, en pasto </a:t>
            </a:r>
            <a:r>
              <a:rPr lang="es-ES" sz="1200" i="1" kern="0" dirty="0" err="1">
                <a:solidFill>
                  <a:srgbClr val="000000"/>
                </a:solidFill>
                <a:latin typeface="Arial"/>
              </a:rPr>
              <a:t>Dichanthium</a:t>
            </a:r>
            <a:r>
              <a:rPr lang="es-ES" sz="1200" i="1" kern="0" dirty="0">
                <a:solidFill>
                  <a:srgbClr val="000000"/>
                </a:solidFill>
                <a:latin typeface="Arial"/>
              </a:rPr>
              <a:t> </a:t>
            </a:r>
            <a:r>
              <a:rPr lang="es-ES" sz="1200" i="1" kern="0" dirty="0" err="1">
                <a:solidFill>
                  <a:srgbClr val="000000"/>
                </a:solidFill>
                <a:latin typeface="Arial"/>
              </a:rPr>
              <a:t>aristatum</a:t>
            </a:r>
            <a:r>
              <a:rPr lang="es-ES" sz="1200" i="1" kern="0" dirty="0">
                <a:solidFill>
                  <a:srgbClr val="000000"/>
                </a:solidFill>
                <a:latin typeface="Arial"/>
              </a:rPr>
              <a:t> </a:t>
            </a:r>
            <a:r>
              <a:rPr lang="es-ES" sz="1200" kern="0" dirty="0">
                <a:solidFill>
                  <a:srgbClr val="000000"/>
                </a:solidFill>
                <a:latin typeface="Arial"/>
              </a:rPr>
              <a:t>(</a:t>
            </a:r>
            <a:r>
              <a:rPr lang="es-ES" sz="1200" kern="0" dirty="0" err="1">
                <a:solidFill>
                  <a:srgbClr val="000000"/>
                </a:solidFill>
                <a:latin typeface="Arial"/>
              </a:rPr>
              <a:t>Angleton</a:t>
            </a:r>
            <a:r>
              <a:rPr lang="es-ES" sz="1200" b="1" kern="0" dirty="0">
                <a:solidFill>
                  <a:srgbClr val="000000"/>
                </a:solidFill>
                <a:latin typeface="Arial"/>
              </a:rPr>
              <a:t>), </a:t>
            </a:r>
            <a:r>
              <a:rPr lang="es-ES" sz="1200" kern="0" dirty="0">
                <a:solidFill>
                  <a:srgbClr val="000000"/>
                </a:solidFill>
                <a:latin typeface="Arial"/>
              </a:rPr>
              <a:t>de igual manera Rojo </a:t>
            </a:r>
            <a:r>
              <a:rPr lang="es-ES" sz="1200" i="1" kern="0" dirty="0">
                <a:solidFill>
                  <a:srgbClr val="000000"/>
                </a:solidFill>
                <a:latin typeface="Arial"/>
              </a:rPr>
              <a:t>et al</a:t>
            </a:r>
            <a:r>
              <a:rPr lang="es-ES" sz="1200" kern="0" dirty="0">
                <a:solidFill>
                  <a:srgbClr val="000000"/>
                </a:solidFill>
                <a:latin typeface="Arial"/>
              </a:rPr>
              <a:t>. (2000)  reportó 76,04% de fibra detergente neutra en gramíneas (</a:t>
            </a:r>
            <a:r>
              <a:rPr lang="es-ES" sz="1200" i="1" kern="0" dirty="0" err="1">
                <a:solidFill>
                  <a:srgbClr val="000000"/>
                </a:solidFill>
                <a:latin typeface="Arial"/>
              </a:rPr>
              <a:t>Paspalum</a:t>
            </a:r>
            <a:r>
              <a:rPr lang="es-ES" sz="1200" i="1" kern="0" dirty="0">
                <a:solidFill>
                  <a:srgbClr val="000000"/>
                </a:solidFill>
                <a:latin typeface="Arial"/>
              </a:rPr>
              <a:t> </a:t>
            </a:r>
            <a:r>
              <a:rPr lang="es-ES" sz="1200" i="1" kern="0" dirty="0" err="1">
                <a:solidFill>
                  <a:srgbClr val="000000"/>
                </a:solidFill>
                <a:latin typeface="Arial"/>
              </a:rPr>
              <a:t>conjugatum</a:t>
            </a:r>
            <a:r>
              <a:rPr lang="es-ES" sz="1200" i="1" kern="0" dirty="0">
                <a:solidFill>
                  <a:srgbClr val="000000"/>
                </a:solidFill>
                <a:latin typeface="Arial"/>
              </a:rPr>
              <a:t>, </a:t>
            </a:r>
            <a:r>
              <a:rPr lang="es-ES" sz="1200" i="1" kern="0" dirty="0" err="1">
                <a:solidFill>
                  <a:srgbClr val="000000"/>
                </a:solidFill>
                <a:latin typeface="Arial"/>
              </a:rPr>
              <a:t>Cynodon</a:t>
            </a:r>
            <a:r>
              <a:rPr lang="es-ES" sz="1200" i="1" kern="0" dirty="0">
                <a:solidFill>
                  <a:srgbClr val="000000"/>
                </a:solidFill>
                <a:latin typeface="Arial"/>
              </a:rPr>
              <a:t> </a:t>
            </a:r>
            <a:r>
              <a:rPr lang="es-ES" sz="1200" i="1" kern="0" dirty="0" err="1">
                <a:solidFill>
                  <a:srgbClr val="000000"/>
                </a:solidFill>
                <a:latin typeface="Arial"/>
              </a:rPr>
              <a:t>plectostachyus</a:t>
            </a:r>
            <a:r>
              <a:rPr lang="es-ES" sz="1200" i="1" kern="0" dirty="0">
                <a:solidFill>
                  <a:srgbClr val="000000"/>
                </a:solidFill>
                <a:latin typeface="Arial"/>
              </a:rPr>
              <a:t> </a:t>
            </a:r>
            <a:r>
              <a:rPr lang="es-ES" sz="1200" kern="0" dirty="0">
                <a:solidFill>
                  <a:srgbClr val="000000"/>
                </a:solidFill>
                <a:latin typeface="Arial"/>
              </a:rPr>
              <a:t>y </a:t>
            </a:r>
            <a:r>
              <a:rPr lang="es-ES" sz="1200" i="1" kern="0" dirty="0" err="1">
                <a:solidFill>
                  <a:srgbClr val="000000"/>
                </a:solidFill>
                <a:latin typeface="Arial"/>
              </a:rPr>
              <a:t>Brachiaria</a:t>
            </a:r>
            <a:r>
              <a:rPr lang="es-ES" sz="1200" i="1" kern="0" dirty="0">
                <a:solidFill>
                  <a:srgbClr val="000000"/>
                </a:solidFill>
                <a:latin typeface="Arial"/>
              </a:rPr>
              <a:t> </a:t>
            </a:r>
            <a:r>
              <a:rPr lang="es-ES" sz="1200" i="1" kern="0" dirty="0" err="1">
                <a:solidFill>
                  <a:srgbClr val="000000"/>
                </a:solidFill>
                <a:latin typeface="Arial"/>
              </a:rPr>
              <a:t>mutica</a:t>
            </a:r>
            <a:r>
              <a:rPr lang="es-ES" sz="1200" kern="0" dirty="0">
                <a:solidFill>
                  <a:srgbClr val="000000"/>
                </a:solidFill>
                <a:latin typeface="Arial"/>
              </a:rPr>
              <a:t>), las cuales se rotaban en</a:t>
            </a:r>
            <a:r>
              <a:rPr lang="es-ES" sz="1200" i="1" kern="0" dirty="0">
                <a:solidFill>
                  <a:srgbClr val="000000"/>
                </a:solidFill>
                <a:latin typeface="Arial"/>
              </a:rPr>
              <a:t> </a:t>
            </a:r>
            <a:r>
              <a:rPr lang="es-ES" sz="1200" kern="0" dirty="0">
                <a:solidFill>
                  <a:srgbClr val="000000"/>
                </a:solidFill>
                <a:latin typeface="Arial"/>
              </a:rPr>
              <a:t>función a la disponibilidad de forraje</a:t>
            </a:r>
            <a:endParaRPr lang="es-ES" sz="1200" dirty="0"/>
          </a:p>
        </p:txBody>
      </p:sp>
      <p:sp>
        <p:nvSpPr>
          <p:cNvPr id="3" name="2 Rectángulo"/>
          <p:cNvSpPr/>
          <p:nvPr/>
        </p:nvSpPr>
        <p:spPr>
          <a:xfrm>
            <a:off x="1691680" y="1988840"/>
            <a:ext cx="72008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4 Conector recto"/>
          <p:cNvCxnSpPr/>
          <p:nvPr/>
        </p:nvCxnSpPr>
        <p:spPr>
          <a:xfrm>
            <a:off x="3995936" y="3284984"/>
            <a:ext cx="504056" cy="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1691680" y="3789040"/>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3995936" y="3933056"/>
            <a:ext cx="504056" cy="0"/>
          </a:xfrm>
          <a:prstGeom prst="line">
            <a:avLst/>
          </a:prstGeom>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5004048" y="4077072"/>
            <a:ext cx="648072" cy="0"/>
          </a:xfrm>
          <a:prstGeom prst="line">
            <a:avLst/>
          </a:prstGeom>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a:off x="3995936" y="3645024"/>
            <a:ext cx="504056" cy="0"/>
          </a:xfrm>
          <a:prstGeom prst="line">
            <a:avLst/>
          </a:prstGeom>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a:off x="5004048" y="3501008"/>
            <a:ext cx="648072" cy="0"/>
          </a:xfrm>
          <a:prstGeom prst="line">
            <a:avLst/>
          </a:prstGeom>
        </p:spPr>
        <p:style>
          <a:lnRef idx="1">
            <a:schemeClr val="dk1"/>
          </a:lnRef>
          <a:fillRef idx="0">
            <a:schemeClr val="dk1"/>
          </a:fillRef>
          <a:effectRef idx="0">
            <a:schemeClr val="dk1"/>
          </a:effectRef>
          <a:fontRef idx="minor">
            <a:schemeClr val="tx1"/>
          </a:fontRef>
        </p:style>
      </p:cxnSp>
      <p:cxnSp>
        <p:nvCxnSpPr>
          <p:cNvPr id="21" name="20 Conector recto"/>
          <p:cNvCxnSpPr/>
          <p:nvPr/>
        </p:nvCxnSpPr>
        <p:spPr>
          <a:xfrm flipH="1">
            <a:off x="2771800" y="3501008"/>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23" name="22 Conector recto"/>
          <p:cNvCxnSpPr/>
          <p:nvPr/>
        </p:nvCxnSpPr>
        <p:spPr>
          <a:xfrm>
            <a:off x="1691680" y="3140968"/>
            <a:ext cx="7200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74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pPr algn="l"/>
            <a:r>
              <a:rPr lang="es-ES" dirty="0">
                <a:solidFill>
                  <a:srgbClr val="00B0F0"/>
                </a:solidFill>
              </a:rPr>
              <a:t>Resultados y discusiones</a:t>
            </a:r>
          </a:p>
        </p:txBody>
      </p:sp>
      <p:sp>
        <p:nvSpPr>
          <p:cNvPr id="3" name="2 Marcador de contenido"/>
          <p:cNvSpPr>
            <a:spLocks noGrp="1"/>
          </p:cNvSpPr>
          <p:nvPr>
            <p:ph idx="1"/>
          </p:nvPr>
        </p:nvSpPr>
        <p:spPr/>
        <p:txBody>
          <a:bodyPr/>
          <a:lstStyle/>
          <a:p>
            <a:r>
              <a:rPr lang="es-ES" dirty="0"/>
              <a:t>Mantilla </a:t>
            </a:r>
            <a:r>
              <a:rPr lang="es-ES" i="1" dirty="0"/>
              <a:t>et al</a:t>
            </a:r>
            <a:r>
              <a:rPr lang="es-ES" dirty="0"/>
              <a:t>  (2010) que reportaron 60,71% a los 21 días de edad y 55,46 %  a los 42 días de corte, en pasto </a:t>
            </a:r>
            <a:r>
              <a:rPr lang="es-ES" i="1" dirty="0" err="1"/>
              <a:t>Dichanthium</a:t>
            </a:r>
            <a:r>
              <a:rPr lang="es-ES" i="1" dirty="0"/>
              <a:t> </a:t>
            </a:r>
            <a:r>
              <a:rPr lang="es-ES" i="1" dirty="0" err="1"/>
              <a:t>aristatum</a:t>
            </a:r>
            <a:r>
              <a:rPr lang="es-ES" i="1" dirty="0"/>
              <a:t> </a:t>
            </a:r>
            <a:r>
              <a:rPr lang="es-ES" dirty="0"/>
              <a:t>(</a:t>
            </a:r>
            <a:r>
              <a:rPr lang="es-ES" dirty="0" err="1"/>
              <a:t>Angleton</a:t>
            </a:r>
            <a:r>
              <a:rPr lang="es-ES" dirty="0"/>
              <a:t>)</a:t>
            </a: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60" y="980728"/>
            <a:ext cx="743048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90260" y="5075346"/>
            <a:ext cx="7405127" cy="646331"/>
          </a:xfrm>
          <a:prstGeom prst="rect">
            <a:avLst/>
          </a:prstGeom>
        </p:spPr>
        <p:txBody>
          <a:bodyPr wrap="square">
            <a:spAutoFit/>
          </a:bodyPr>
          <a:lstStyle/>
          <a:p>
            <a:pPr algn="just"/>
            <a:r>
              <a:rPr lang="es-ES" sz="1200" dirty="0"/>
              <a:t>Mantilla </a:t>
            </a:r>
            <a:r>
              <a:rPr lang="es-ES" sz="1200" i="1" dirty="0"/>
              <a:t>et al</a:t>
            </a:r>
            <a:r>
              <a:rPr lang="es-ES" sz="1200" dirty="0"/>
              <a:t>  (2010) reportaron 60,71% a los 21 días de edad y 55,46 %  a los 42 días de corte, en pasto </a:t>
            </a:r>
            <a:r>
              <a:rPr lang="es-ES" sz="1200" i="1" dirty="0" err="1"/>
              <a:t>Dichanthium</a:t>
            </a:r>
            <a:r>
              <a:rPr lang="es-ES" sz="1200" i="1" dirty="0"/>
              <a:t> </a:t>
            </a:r>
            <a:r>
              <a:rPr lang="es-ES" sz="1200" i="1" dirty="0" err="1"/>
              <a:t>aristatum</a:t>
            </a:r>
            <a:r>
              <a:rPr lang="es-ES" sz="1200" i="1" dirty="0"/>
              <a:t> </a:t>
            </a:r>
            <a:r>
              <a:rPr lang="es-ES" sz="1200" dirty="0"/>
              <a:t>(</a:t>
            </a:r>
            <a:r>
              <a:rPr lang="es-ES" sz="1200" dirty="0" err="1"/>
              <a:t>Angleton</a:t>
            </a:r>
            <a:r>
              <a:rPr lang="es-ES" sz="1200" dirty="0"/>
              <a:t>) y rojo et al (2000) reporto 68,02% de fibra detergente acida en gramíneas (</a:t>
            </a:r>
            <a:r>
              <a:rPr lang="es-ES" sz="1200" i="1" dirty="0" err="1"/>
              <a:t>Paspalum</a:t>
            </a:r>
            <a:r>
              <a:rPr lang="es-ES" sz="1200" i="1" dirty="0"/>
              <a:t> </a:t>
            </a:r>
            <a:r>
              <a:rPr lang="es-ES" sz="1200" i="1" dirty="0" err="1"/>
              <a:t>conjugatum</a:t>
            </a:r>
            <a:r>
              <a:rPr lang="es-ES" sz="1200" i="1" dirty="0"/>
              <a:t>, </a:t>
            </a:r>
            <a:r>
              <a:rPr lang="es-ES" sz="1200" i="1" dirty="0" err="1"/>
              <a:t>Cynodon</a:t>
            </a:r>
            <a:r>
              <a:rPr lang="es-ES" sz="1200" i="1" dirty="0"/>
              <a:t> </a:t>
            </a:r>
            <a:r>
              <a:rPr lang="es-ES" sz="1200" i="1" dirty="0" err="1"/>
              <a:t>plectostachyus</a:t>
            </a:r>
            <a:endParaRPr lang="es-ES" sz="1200" dirty="0"/>
          </a:p>
        </p:txBody>
      </p:sp>
      <p:sp>
        <p:nvSpPr>
          <p:cNvPr id="4" name="3 Rectángulo"/>
          <p:cNvSpPr/>
          <p:nvPr/>
        </p:nvSpPr>
        <p:spPr>
          <a:xfrm>
            <a:off x="1619672" y="2060848"/>
            <a:ext cx="720080"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p:cNvCxnSpPr/>
          <p:nvPr/>
        </p:nvCxnSpPr>
        <p:spPr>
          <a:xfrm>
            <a:off x="1619672" y="3284984"/>
            <a:ext cx="1656184" cy="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1619672" y="3573016"/>
            <a:ext cx="2785828" cy="0"/>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3779912" y="3717032"/>
            <a:ext cx="1584176" cy="0"/>
          </a:xfrm>
          <a:prstGeom prst="line">
            <a:avLst/>
          </a:prstGeom>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1619672" y="3861048"/>
            <a:ext cx="2773151" cy="0"/>
          </a:xfrm>
          <a:prstGeom prst="line">
            <a:avLst/>
          </a:prstGeom>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a:off x="1619672" y="4005064"/>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a:off x="4788024" y="4293096"/>
            <a:ext cx="5760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40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a:br>
              <a:rPr lang="es-ES" sz="2800" dirty="0">
                <a:solidFill>
                  <a:srgbClr val="00B0F0"/>
                </a:solidFill>
              </a:rPr>
            </a:br>
            <a:r>
              <a:rPr lang="es-ES" sz="2800" dirty="0">
                <a:solidFill>
                  <a:srgbClr val="00B0F0"/>
                </a:solidFill>
              </a:rPr>
              <a:t>  CONCLUSIONES</a:t>
            </a:r>
          </a:p>
        </p:txBody>
      </p:sp>
      <p:sp>
        <p:nvSpPr>
          <p:cNvPr id="3" name="2 Marcador de contenido"/>
          <p:cNvSpPr>
            <a:spLocks noGrp="1"/>
          </p:cNvSpPr>
          <p:nvPr>
            <p:ph idx="1"/>
          </p:nvPr>
        </p:nvSpPr>
        <p:spPr/>
        <p:txBody>
          <a:bodyPr/>
          <a:lstStyle/>
          <a:p>
            <a:pPr algn="just"/>
            <a:r>
              <a:rPr lang="es-ES" sz="1600" dirty="0">
                <a:solidFill>
                  <a:schemeClr val="tx1"/>
                </a:solidFill>
              </a:rPr>
              <a:t>Los resultados obtenidos demostraron que hubo efectos significativos, de la edad de cosecha sobre la composición química, mostrando mayor concentración de nutriente a los 21 y 28 días de edad. </a:t>
            </a:r>
          </a:p>
          <a:p>
            <a:pPr marL="0" indent="0" algn="just">
              <a:buNone/>
            </a:pPr>
            <a:endParaRPr lang="es-ES" sz="1600" dirty="0">
              <a:solidFill>
                <a:schemeClr val="tx1"/>
              </a:solidFill>
            </a:endParaRPr>
          </a:p>
          <a:p>
            <a:pPr algn="just"/>
            <a:r>
              <a:rPr lang="es-ES" sz="1600" dirty="0">
                <a:solidFill>
                  <a:schemeClr val="tx1"/>
                </a:solidFill>
              </a:rPr>
              <a:t>Por otro lado,  hubo efecto de la edad sobre la digestibilidad  in situ de la materia seca, materia orgánica, fibra detergente neutra y fibra detergente acida, siendo estas mayores a los 21 días, sin embrago, la producción de biomasa es menor en comparación con las otras edades.</a:t>
            </a:r>
          </a:p>
          <a:p>
            <a:pPr algn="just"/>
            <a:endParaRPr lang="es-ES" sz="1600" dirty="0">
              <a:solidFill>
                <a:schemeClr val="tx1"/>
              </a:solidFill>
            </a:endParaRPr>
          </a:p>
        </p:txBody>
      </p:sp>
    </p:spTree>
    <p:extLst>
      <p:ext uri="{BB962C8B-B14F-4D97-AF65-F5344CB8AC3E}">
        <p14:creationId xmlns:p14="http://schemas.microsoft.com/office/powerpoint/2010/main" val="315912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a:solidFill>
                  <a:srgbClr val="00B0F0"/>
                </a:solidFill>
              </a:rPr>
              <a:t>   RECOMENDACIONES</a:t>
            </a:r>
          </a:p>
        </p:txBody>
      </p:sp>
      <p:sp>
        <p:nvSpPr>
          <p:cNvPr id="3" name="2 Marcador de contenido"/>
          <p:cNvSpPr>
            <a:spLocks noGrp="1"/>
          </p:cNvSpPr>
          <p:nvPr>
            <p:ph idx="1"/>
          </p:nvPr>
        </p:nvSpPr>
        <p:spPr/>
        <p:txBody>
          <a:bodyPr/>
          <a:lstStyle/>
          <a:p>
            <a:pPr algn="just"/>
            <a:r>
              <a:rPr lang="es-ES" sz="1600" dirty="0">
                <a:solidFill>
                  <a:schemeClr val="tx1"/>
                </a:solidFill>
              </a:rPr>
              <a:t>Basados en los resultados se remolienda los siguiente.</a:t>
            </a:r>
          </a:p>
          <a:p>
            <a:pPr marL="0" indent="0" algn="just">
              <a:buNone/>
            </a:pPr>
            <a:endParaRPr lang="es-ES" sz="1600" dirty="0">
              <a:solidFill>
                <a:schemeClr val="tx1"/>
              </a:solidFill>
            </a:endParaRPr>
          </a:p>
          <a:p>
            <a:pPr algn="just"/>
            <a:r>
              <a:rPr lang="es-ES" sz="1600" dirty="0">
                <a:solidFill>
                  <a:schemeClr val="tx1"/>
                </a:solidFill>
              </a:rPr>
              <a:t>Realizar la rotación de potreros cada 28 días de edad, debido a que presenta mayor concentración de nutriente y por ende mayor contenido de biomasa.</a:t>
            </a:r>
          </a:p>
          <a:p>
            <a:pPr marL="0" indent="0" algn="just">
              <a:buNone/>
            </a:pPr>
            <a:endParaRPr lang="es-ES" sz="1600" dirty="0">
              <a:solidFill>
                <a:schemeClr val="tx1"/>
              </a:solidFill>
            </a:endParaRPr>
          </a:p>
          <a:p>
            <a:pPr algn="just"/>
            <a:r>
              <a:rPr lang="es-ES" sz="1600" dirty="0">
                <a:solidFill>
                  <a:schemeClr val="tx1"/>
                </a:solidFill>
              </a:rPr>
              <a:t>Se recomienda no dejar pasar  más de 28 días el intervalo entre pastoreo, debido a que, a mayor edad disminuye la digestibilidad y concentración de los nutrientes en el pasto estrella.</a:t>
            </a:r>
          </a:p>
          <a:p>
            <a:endParaRPr lang="es-ES" sz="1600" dirty="0">
              <a:solidFill>
                <a:schemeClr val="tx1"/>
              </a:solidFill>
            </a:endParaRPr>
          </a:p>
        </p:txBody>
      </p:sp>
    </p:spTree>
    <p:extLst>
      <p:ext uri="{BB962C8B-B14F-4D97-AF65-F5344CB8AC3E}">
        <p14:creationId xmlns:p14="http://schemas.microsoft.com/office/powerpoint/2010/main" val="181502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23528" y="332655"/>
            <a:ext cx="5338763" cy="706437"/>
          </a:xfrm>
        </p:spPr>
        <p:txBody>
          <a:bodyPr/>
          <a:lstStyle/>
          <a:p>
            <a:pPr algn="just"/>
            <a:r>
              <a:rPr lang="es-EC" sz="2000" i="0" dirty="0">
                <a:solidFill>
                  <a:srgbClr val="0070C0"/>
                </a:solidFill>
                <a:latin typeface="Arial" pitchFamily="34" charset="0"/>
                <a:cs typeface="Arial" pitchFamily="34" charset="0"/>
              </a:rPr>
              <a:t>INTRODUCCIÓN</a:t>
            </a:r>
            <a:endParaRPr lang="es-ES" sz="2000" i="0" dirty="0">
              <a:solidFill>
                <a:srgbClr val="0070C0"/>
              </a:solidFill>
              <a:latin typeface="Arial" pitchFamily="34" charset="0"/>
              <a:cs typeface="Arial" pitchFamily="34" charset="0"/>
            </a:endParaRPr>
          </a:p>
        </p:txBody>
      </p:sp>
      <p:sp>
        <p:nvSpPr>
          <p:cNvPr id="2" name="CuadroTexto 1"/>
          <p:cNvSpPr txBox="1"/>
          <p:nvPr/>
        </p:nvSpPr>
        <p:spPr>
          <a:xfrm>
            <a:off x="180039" y="548680"/>
            <a:ext cx="6336704" cy="4493538"/>
          </a:xfrm>
          <a:prstGeom prst="rect">
            <a:avLst/>
          </a:prstGeom>
          <a:noFill/>
        </p:spPr>
        <p:txBody>
          <a:bodyPr wrap="square" rtlCol="0">
            <a:spAutoFit/>
          </a:bodyPr>
          <a:lstStyle/>
          <a:p>
            <a:pPr algn="just"/>
            <a:endParaRPr lang="es-ES" sz="1500" dirty="0"/>
          </a:p>
          <a:p>
            <a:pPr algn="just"/>
            <a:endParaRPr lang="es-ES" sz="1600" dirty="0"/>
          </a:p>
          <a:p>
            <a:pPr algn="just"/>
            <a:endParaRPr lang="es-ES" sz="1600" dirty="0"/>
          </a:p>
          <a:p>
            <a:pPr algn="just"/>
            <a:r>
              <a:rPr lang="es-ES" sz="1600" dirty="0"/>
              <a:t>En el trópico la principal fuente de nutrientes y la más barata para la alimentación del ganado vacuno, la constituyen los pastos y forrajes, lo que se apoya en su economía y en la no competencia con las necesidades de alimentos para el consumo humano directo y de otros animales (Díaz, 2001).</a:t>
            </a:r>
          </a:p>
          <a:p>
            <a:pPr algn="just"/>
            <a:r>
              <a:rPr lang="es-ES" sz="1600" dirty="0"/>
              <a:t> </a:t>
            </a:r>
          </a:p>
          <a:p>
            <a:pPr algn="just"/>
            <a:endParaRPr lang="es-ES" sz="1600" dirty="0"/>
          </a:p>
          <a:p>
            <a:pPr algn="just"/>
            <a:endParaRPr lang="es-MX" sz="1600" dirty="0"/>
          </a:p>
          <a:p>
            <a:pPr algn="just"/>
            <a:r>
              <a:rPr lang="es-ES" sz="1600" dirty="0"/>
              <a:t>Los pastos en regiones tropicales tienen como principal atributo, la gran capacidad para producir materia seca, lo que los hace ideales para suministrar proteína, energía, minerales, vitaminas y fibra al ganado bovino especializado en la producción de leche, así como al de doble propósito y de carne. </a:t>
            </a:r>
          </a:p>
          <a:p>
            <a:pPr algn="just"/>
            <a:endParaRPr lang="es-ES" sz="1600" dirty="0"/>
          </a:p>
          <a:p>
            <a:pPr algn="just"/>
            <a:endParaRPr lang="es-EC" sz="1500" b="1" dirty="0">
              <a:latin typeface="+mj-lt"/>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055" y="1142778"/>
            <a:ext cx="2481917" cy="186143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05" y="3573016"/>
            <a:ext cx="2483768" cy="18628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48844"/>
            <a:ext cx="8229600" cy="644959"/>
          </a:xfrm>
        </p:spPr>
        <p:txBody>
          <a:bodyPr/>
          <a:lstStyle/>
          <a:p>
            <a:pPr algn="ctr"/>
            <a:endParaRPr lang="es-EC" sz="2800" dirty="0">
              <a:solidFill>
                <a:srgbClr val="00B0F0"/>
              </a:solidFill>
            </a:endParaRPr>
          </a:p>
        </p:txBody>
      </p:sp>
      <p:sp>
        <p:nvSpPr>
          <p:cNvPr id="3" name="Marcador de contenido 2"/>
          <p:cNvSpPr>
            <a:spLocks noGrp="1"/>
          </p:cNvSpPr>
          <p:nvPr>
            <p:ph idx="1"/>
          </p:nvPr>
        </p:nvSpPr>
        <p:spPr>
          <a:xfrm>
            <a:off x="323528" y="2204863"/>
            <a:ext cx="8424936" cy="3096345"/>
          </a:xfrm>
        </p:spPr>
        <p:txBody>
          <a:bodyPr/>
          <a:lstStyle/>
          <a:p>
            <a:pPr marL="0" indent="0">
              <a:buNone/>
            </a:pPr>
            <a:endParaRPr lang="es-ES" sz="1800" dirty="0">
              <a:solidFill>
                <a:schemeClr val="tx1"/>
              </a:solidFill>
            </a:endParaRP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just">
              <a:buNone/>
            </a:pPr>
            <a:endParaRPr lang="es-ES" sz="1600" dirty="0">
              <a:solidFill>
                <a:schemeClr val="tx1"/>
              </a:solidFill>
            </a:endParaRPr>
          </a:p>
          <a:p>
            <a:pPr marL="0" indent="0" algn="ctr">
              <a:buNone/>
            </a:pPr>
            <a:r>
              <a:rPr lang="es-EC" sz="1600" dirty="0">
                <a:solidFill>
                  <a:schemeClr val="tx1"/>
                </a:solidFill>
              </a:rPr>
              <a:t>MUCHAS GRACIAS </a:t>
            </a:r>
          </a:p>
        </p:txBody>
      </p:sp>
    </p:spTree>
    <p:extLst>
      <p:ext uri="{BB962C8B-B14F-4D97-AF65-F5344CB8AC3E}">
        <p14:creationId xmlns:p14="http://schemas.microsoft.com/office/powerpoint/2010/main" val="247323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82211" y="188640"/>
            <a:ext cx="5338763" cy="706437"/>
          </a:xfrm>
        </p:spPr>
        <p:txBody>
          <a:bodyPr/>
          <a:lstStyle/>
          <a:p>
            <a:pPr algn="just"/>
            <a:r>
              <a:rPr lang="es-EC" sz="2000" i="0" dirty="0">
                <a:solidFill>
                  <a:srgbClr val="0070C0"/>
                </a:solidFill>
                <a:latin typeface="Arial" pitchFamily="34" charset="0"/>
                <a:cs typeface="Arial" pitchFamily="34" charset="0"/>
              </a:rPr>
              <a:t>PLANTEAMIENTO DEL PROBLEMA</a:t>
            </a:r>
            <a:endParaRPr lang="es-ES" sz="2000" i="0" dirty="0">
              <a:solidFill>
                <a:srgbClr val="0070C0"/>
              </a:solidFill>
              <a:latin typeface="Arial" pitchFamily="34" charset="0"/>
              <a:cs typeface="Arial" pitchFamily="34" charset="0"/>
            </a:endParaRPr>
          </a:p>
        </p:txBody>
      </p:sp>
      <p:sp>
        <p:nvSpPr>
          <p:cNvPr id="2" name="CuadroTexto 1"/>
          <p:cNvSpPr txBox="1"/>
          <p:nvPr/>
        </p:nvSpPr>
        <p:spPr>
          <a:xfrm>
            <a:off x="179512" y="746120"/>
            <a:ext cx="8508586" cy="1077218"/>
          </a:xfrm>
          <a:prstGeom prst="rect">
            <a:avLst/>
          </a:prstGeom>
          <a:noFill/>
        </p:spPr>
        <p:txBody>
          <a:bodyPr wrap="square" rtlCol="0">
            <a:spAutoFit/>
          </a:bodyPr>
          <a:lstStyle/>
          <a:p>
            <a:pPr algn="just"/>
            <a:r>
              <a:rPr lang="es-ES" sz="1600" dirty="0"/>
              <a:t>El crecimiento y productividad de los pastos está influida por las condiciones climáticas,  principalmente por la distribución anual de las lluvias, que unido a otros factores del medio ambiente y de manejo, repercuten en que estos no reflejen totalmente su potencialidad productiva y nutritiva (Herrera, 1983). </a:t>
            </a:r>
            <a:endParaRPr lang="es-EC" sz="1600" b="1" dirty="0"/>
          </a:p>
        </p:txBody>
      </p:sp>
      <p:sp>
        <p:nvSpPr>
          <p:cNvPr id="3" name="2 Rectángulo"/>
          <p:cNvSpPr/>
          <p:nvPr/>
        </p:nvSpPr>
        <p:spPr>
          <a:xfrm>
            <a:off x="163163" y="3068960"/>
            <a:ext cx="8508586" cy="830997"/>
          </a:xfrm>
          <a:prstGeom prst="rect">
            <a:avLst/>
          </a:prstGeom>
        </p:spPr>
        <p:txBody>
          <a:bodyPr wrap="square">
            <a:spAutoFit/>
          </a:bodyPr>
          <a:lstStyle/>
          <a:p>
            <a:pPr algn="just"/>
            <a:r>
              <a:rPr lang="es-ES" sz="1600" dirty="0"/>
              <a:t>El conocimiento de la </a:t>
            </a:r>
            <a:r>
              <a:rPr lang="es-ES" sz="1600" dirty="0" err="1"/>
              <a:t>degradabilidad</a:t>
            </a:r>
            <a:r>
              <a:rPr lang="es-ES" sz="1600" dirty="0"/>
              <a:t> y la digestibilidad de los alimentos son fundamentales para establecer su valor nutritivo; y, por tanto, para la formulación de raciones para rumiantes (</a:t>
            </a:r>
            <a:r>
              <a:rPr lang="es-ES" sz="1600" dirty="0" err="1"/>
              <a:t>Bochi-Brum</a:t>
            </a:r>
            <a:r>
              <a:rPr lang="es-ES" sz="1600" dirty="0"/>
              <a:t> et al. 1999).</a:t>
            </a:r>
          </a:p>
        </p:txBody>
      </p:sp>
      <p:sp>
        <p:nvSpPr>
          <p:cNvPr id="6" name="5 Rectángulo"/>
          <p:cNvSpPr/>
          <p:nvPr/>
        </p:nvSpPr>
        <p:spPr>
          <a:xfrm>
            <a:off x="179512" y="1830043"/>
            <a:ext cx="8475889" cy="1077218"/>
          </a:xfrm>
          <a:prstGeom prst="rect">
            <a:avLst/>
          </a:prstGeom>
        </p:spPr>
        <p:txBody>
          <a:bodyPr wrap="square">
            <a:spAutoFit/>
          </a:bodyPr>
          <a:lstStyle/>
          <a:p>
            <a:pPr algn="just"/>
            <a:r>
              <a:rPr lang="es-ES" sz="1600" dirty="0"/>
              <a:t>Los forrajes se deben analizar en invierno y en verano y una vez que se tenga una idea clara del valor nutricional de los forrajes de una finca, se deben analizar solo aquellos nutrimentos que son indicadores, tales como la proteína cruda y si es posible la digestibilidad ‘in vitro’ de la materia seca (</a:t>
            </a:r>
            <a:r>
              <a:rPr lang="es-ES" sz="1600" dirty="0" err="1"/>
              <a:t>Cowan</a:t>
            </a:r>
            <a:r>
              <a:rPr lang="es-ES" sz="1600" dirty="0"/>
              <a:t> y </a:t>
            </a:r>
            <a:r>
              <a:rPr lang="es-ES" sz="1600" dirty="0" err="1"/>
              <a:t>Lowe</a:t>
            </a:r>
            <a:r>
              <a:rPr lang="es-ES" sz="1600" dirty="0"/>
              <a:t> 1998). </a:t>
            </a:r>
          </a:p>
        </p:txBody>
      </p:sp>
      <p:sp>
        <p:nvSpPr>
          <p:cNvPr id="8" name="7 Rectángulo"/>
          <p:cNvSpPr/>
          <p:nvPr/>
        </p:nvSpPr>
        <p:spPr>
          <a:xfrm>
            <a:off x="179512" y="4222712"/>
            <a:ext cx="8574773" cy="830997"/>
          </a:xfrm>
          <a:prstGeom prst="rect">
            <a:avLst/>
          </a:prstGeom>
        </p:spPr>
        <p:txBody>
          <a:bodyPr wrap="square">
            <a:spAutoFit/>
          </a:bodyPr>
          <a:lstStyle/>
          <a:p>
            <a:r>
              <a:rPr lang="es-ES" sz="1600" dirty="0"/>
              <a:t>Por todo las referencia s antes citadas, se valoro el pasto estrella para generar información y  tener tablas nutricionales de forrajes en nuestro medio y poder formular y equilibrar raciones que llenen los requerimientos nutricionales. En los rumiantes.</a:t>
            </a:r>
          </a:p>
        </p:txBody>
      </p:sp>
    </p:spTree>
    <p:extLst>
      <p:ext uri="{BB962C8B-B14F-4D97-AF65-F5344CB8AC3E}">
        <p14:creationId xmlns:p14="http://schemas.microsoft.com/office/powerpoint/2010/main" val="14436566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395536" y="548680"/>
            <a:ext cx="5040313" cy="457200"/>
          </a:xfrm>
          <a:prstGeom prst="rect">
            <a:avLst/>
          </a:prstGeom>
          <a:noFill/>
          <a:ln w="9525">
            <a:noFill/>
            <a:miter lim="800000"/>
            <a:headEnd/>
            <a:tailEnd/>
          </a:ln>
          <a:effectLst/>
        </p:spPr>
        <p:txBody>
          <a:bodyPr>
            <a:spAutoFit/>
          </a:bodyPr>
          <a:lstStyle/>
          <a:p>
            <a:r>
              <a:rPr lang="es-EC" sz="2400" b="1" dirty="0">
                <a:solidFill>
                  <a:srgbClr val="0070C0"/>
                </a:solidFill>
              </a:rPr>
              <a:t>OBJETIVOS</a:t>
            </a:r>
            <a:r>
              <a:rPr lang="es-ES" sz="2400" b="1" dirty="0">
                <a:solidFill>
                  <a:srgbClr val="0070C0"/>
                </a:solidFill>
              </a:rPr>
              <a:t> </a:t>
            </a:r>
          </a:p>
        </p:txBody>
      </p:sp>
      <p:sp>
        <p:nvSpPr>
          <p:cNvPr id="59425" name="Line 33"/>
          <p:cNvSpPr>
            <a:spLocks noChangeShapeType="1"/>
          </p:cNvSpPr>
          <p:nvPr/>
        </p:nvSpPr>
        <p:spPr bwMode="auto">
          <a:xfrm>
            <a:off x="395287" y="1196752"/>
            <a:ext cx="8353425" cy="0"/>
          </a:xfrm>
          <a:prstGeom prst="line">
            <a:avLst/>
          </a:prstGeom>
          <a:noFill/>
          <a:ln w="76200" cmpd="tri">
            <a:solidFill>
              <a:schemeClr val="tx1"/>
            </a:solidFill>
            <a:round/>
            <a:headEnd/>
            <a:tailEnd/>
          </a:ln>
          <a:effectLst/>
        </p:spPr>
        <p:txBody>
          <a:bodyPr/>
          <a:lstStyle/>
          <a:p>
            <a:endParaRPr lang="es-EC"/>
          </a:p>
        </p:txBody>
      </p:sp>
      <p:sp>
        <p:nvSpPr>
          <p:cNvPr id="9" name="8 CuadroTexto"/>
          <p:cNvSpPr txBox="1"/>
          <p:nvPr/>
        </p:nvSpPr>
        <p:spPr>
          <a:xfrm>
            <a:off x="395535" y="1196752"/>
            <a:ext cx="8353177" cy="4031873"/>
          </a:xfrm>
          <a:prstGeom prst="rect">
            <a:avLst/>
          </a:prstGeom>
          <a:noFill/>
        </p:spPr>
        <p:txBody>
          <a:bodyPr wrap="square" rtlCol="0">
            <a:spAutoFit/>
          </a:bodyPr>
          <a:lstStyle/>
          <a:p>
            <a:pPr algn="just"/>
            <a:endParaRPr lang="es-ES" sz="1600" b="1" dirty="0">
              <a:solidFill>
                <a:srgbClr val="0000FF"/>
              </a:solidFill>
            </a:endParaRPr>
          </a:p>
          <a:p>
            <a:pPr algn="just"/>
            <a:r>
              <a:rPr lang="es-ES" sz="1600" b="1" dirty="0">
                <a:solidFill>
                  <a:srgbClr val="0000FF"/>
                </a:solidFill>
              </a:rPr>
              <a:t>GENERAL</a:t>
            </a:r>
          </a:p>
          <a:p>
            <a:pPr algn="just"/>
            <a:endParaRPr lang="es-ES" sz="1600" dirty="0"/>
          </a:p>
          <a:p>
            <a:pPr algn="just"/>
            <a:r>
              <a:rPr lang="es-ES" sz="1600" dirty="0"/>
              <a:t>Determinar el valor nutricional del </a:t>
            </a:r>
            <a:r>
              <a:rPr lang="es-ES" sz="1600" i="1" dirty="0"/>
              <a:t>Cynodon nemfluensis</a:t>
            </a:r>
            <a:r>
              <a:rPr lang="es-ES" sz="1600" dirty="0"/>
              <a:t>  en cuatro edades de cosechas  en el trópico seco de la provincia de Manabí</a:t>
            </a:r>
            <a:endParaRPr lang="es-ES" sz="1600" b="1" dirty="0">
              <a:solidFill>
                <a:srgbClr val="0000FF"/>
              </a:solidFill>
            </a:endParaRPr>
          </a:p>
          <a:p>
            <a:pPr algn="just"/>
            <a:endParaRPr lang="es-ES" sz="1600" b="1" dirty="0">
              <a:solidFill>
                <a:srgbClr val="0000FF"/>
              </a:solidFill>
            </a:endParaRPr>
          </a:p>
          <a:p>
            <a:pPr algn="just"/>
            <a:r>
              <a:rPr lang="es-ES" sz="1600" b="1" dirty="0">
                <a:solidFill>
                  <a:srgbClr val="0000FF"/>
                </a:solidFill>
              </a:rPr>
              <a:t>ESPECIFICOS </a:t>
            </a:r>
          </a:p>
          <a:p>
            <a:pPr algn="just"/>
            <a:endParaRPr lang="es-EC" sz="1600" b="1" dirty="0">
              <a:solidFill>
                <a:srgbClr val="0000FF"/>
              </a:solidFill>
            </a:endParaRPr>
          </a:p>
          <a:p>
            <a:pPr algn="just"/>
            <a:r>
              <a:rPr lang="es-ES" sz="1600" dirty="0"/>
              <a:t>Determinar la composición química del </a:t>
            </a:r>
            <a:r>
              <a:rPr lang="es-ES" sz="1600" i="1" dirty="0"/>
              <a:t>Cynodon nemfluensis</a:t>
            </a:r>
            <a:r>
              <a:rPr lang="es-ES" sz="1600" dirty="0"/>
              <a:t> en los diferentes días de cosecha </a:t>
            </a:r>
            <a:endParaRPr lang="es-EC" sz="1600" dirty="0"/>
          </a:p>
          <a:p>
            <a:pPr algn="just"/>
            <a:endParaRPr lang="es-ES" sz="1600" dirty="0"/>
          </a:p>
          <a:p>
            <a:pPr algn="just"/>
            <a:r>
              <a:rPr lang="es-ES" sz="1600" dirty="0"/>
              <a:t>Evaluar  la digestibilidad </a:t>
            </a:r>
            <a:r>
              <a:rPr lang="es-ES" sz="1600" i="1" dirty="0"/>
              <a:t>in situ</a:t>
            </a:r>
            <a:r>
              <a:rPr lang="es-ES" sz="1600" dirty="0"/>
              <a:t> de la materia seca y materia orgánica del </a:t>
            </a:r>
            <a:r>
              <a:rPr lang="es-ES" sz="1600" i="1" dirty="0"/>
              <a:t>Cynodon nemfluensis</a:t>
            </a:r>
            <a:r>
              <a:rPr lang="es-ES" sz="1600" dirty="0"/>
              <a:t> en cuatro  edades de cosecha  en   el trópico seco de la Provincia de Manabí</a:t>
            </a:r>
            <a:endParaRPr lang="es-EC" sz="1600" dirty="0"/>
          </a:p>
          <a:p>
            <a:pPr algn="just"/>
            <a:endParaRPr lang="es-ES" sz="1600" dirty="0"/>
          </a:p>
          <a:p>
            <a:pPr algn="just"/>
            <a:r>
              <a:rPr lang="es-ES" sz="1600" dirty="0"/>
              <a:t>Determinar </a:t>
            </a:r>
            <a:r>
              <a:rPr lang="es-ES" sz="1600" dirty="0" err="1"/>
              <a:t>degradabilidad</a:t>
            </a:r>
            <a:r>
              <a:rPr lang="es-ES" sz="1600" dirty="0"/>
              <a:t> de fracciones detergente neutra (FDN) y  fibra detergente acida (FDA) en 4 edades de cosecha</a:t>
            </a:r>
            <a:endParaRPr lang="es-EC"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 calcmode="lin" valueType="num">
                                      <p:cBhvr additive="base">
                                        <p:cTn id="1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 calcmode="lin" valueType="num">
                                      <p:cBhvr additive="base">
                                        <p:cTn id="2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anim calcmode="lin" valueType="num">
                                      <p:cBhvr additive="base">
                                        <p:cTn id="2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anim calcmode="lin" valueType="num">
                                      <p:cBhvr additive="base">
                                        <p:cTn id="35"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529498" y="365754"/>
            <a:ext cx="8209160" cy="830997"/>
          </a:xfrm>
          <a:prstGeom prst="rect">
            <a:avLst/>
          </a:prstGeom>
          <a:noFill/>
          <a:ln w="9525">
            <a:noFill/>
            <a:miter lim="800000"/>
            <a:headEnd/>
            <a:tailEnd/>
          </a:ln>
          <a:effectLst/>
        </p:spPr>
        <p:txBody>
          <a:bodyPr wrap="square">
            <a:spAutoFit/>
          </a:bodyPr>
          <a:lstStyle/>
          <a:p>
            <a:r>
              <a:rPr lang="es-EC" sz="2400" b="1" dirty="0">
                <a:solidFill>
                  <a:srgbClr val="0070C0"/>
                </a:solidFill>
              </a:rPr>
              <a:t>LOCALIZACION GEOGRAFICA Y DURACION DE LA INVESTIGACION</a:t>
            </a:r>
            <a:r>
              <a:rPr lang="es-ES" sz="2400" b="1" dirty="0">
                <a:solidFill>
                  <a:srgbClr val="0070C0"/>
                </a:solidFill>
              </a:rPr>
              <a:t> </a:t>
            </a:r>
          </a:p>
        </p:txBody>
      </p:sp>
      <p:sp>
        <p:nvSpPr>
          <p:cNvPr id="59425" name="Line 33"/>
          <p:cNvSpPr>
            <a:spLocks noChangeShapeType="1"/>
          </p:cNvSpPr>
          <p:nvPr/>
        </p:nvSpPr>
        <p:spPr bwMode="auto">
          <a:xfrm>
            <a:off x="395287" y="1196752"/>
            <a:ext cx="8353425" cy="0"/>
          </a:xfrm>
          <a:prstGeom prst="line">
            <a:avLst/>
          </a:prstGeom>
          <a:noFill/>
          <a:ln w="76200" cmpd="tri">
            <a:solidFill>
              <a:schemeClr val="tx1"/>
            </a:solidFill>
            <a:round/>
            <a:headEnd/>
            <a:tailEnd/>
          </a:ln>
          <a:effectLst/>
        </p:spPr>
        <p:txBody>
          <a:bodyPr/>
          <a:lstStyle/>
          <a:p>
            <a:endParaRPr lang="es-EC"/>
          </a:p>
        </p:txBody>
      </p:sp>
      <p:sp>
        <p:nvSpPr>
          <p:cNvPr id="9" name="8 CuadroTexto"/>
          <p:cNvSpPr txBox="1"/>
          <p:nvPr/>
        </p:nvSpPr>
        <p:spPr>
          <a:xfrm>
            <a:off x="467544" y="1196752"/>
            <a:ext cx="8281168" cy="3293209"/>
          </a:xfrm>
          <a:prstGeom prst="rect">
            <a:avLst/>
          </a:prstGeom>
          <a:noFill/>
        </p:spPr>
        <p:txBody>
          <a:bodyPr wrap="square" rtlCol="0">
            <a:spAutoFit/>
          </a:bodyPr>
          <a:lstStyle/>
          <a:p>
            <a:pPr algn="just"/>
            <a:endParaRPr lang="es-ES" sz="1600" b="1" dirty="0">
              <a:solidFill>
                <a:srgbClr val="0000FF"/>
              </a:solidFill>
            </a:endParaRPr>
          </a:p>
          <a:p>
            <a:pPr algn="just"/>
            <a:r>
              <a:rPr lang="es-ES" sz="1600" dirty="0"/>
              <a:t>En trabajo se realizó en la unidad de pastos y forrajes de la Escuela Superior Politécnica Agropecuaria de Manabí Manuel Félix López, ubicada en el sitio el limón cantón Bolívar provincia de Manabí, Coordenadas; 0º 50’ 39”  de latitud sur y 80º 9’ 33” de longitud oeste; la investigación  tuvo una duración 6 meses, las muestras fueron tomadas en los meses de julio y agosto del 2017,  posteriormente se realizó la tabulación de los datos.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C" sz="1600"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356992"/>
            <a:ext cx="4856088" cy="2727756"/>
          </a:xfrm>
          <a:prstGeom prst="rect">
            <a:avLst/>
          </a:prstGeom>
        </p:spPr>
      </p:pic>
    </p:spTree>
    <p:extLst>
      <p:ext uri="{BB962C8B-B14F-4D97-AF65-F5344CB8AC3E}">
        <p14:creationId xmlns:p14="http://schemas.microsoft.com/office/powerpoint/2010/main" val="1082945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529498" y="365754"/>
            <a:ext cx="8209160" cy="461665"/>
          </a:xfrm>
          <a:prstGeom prst="rect">
            <a:avLst/>
          </a:prstGeom>
          <a:noFill/>
          <a:ln w="9525">
            <a:noFill/>
            <a:miter lim="800000"/>
            <a:headEnd/>
            <a:tailEnd/>
          </a:ln>
          <a:effectLst/>
        </p:spPr>
        <p:txBody>
          <a:bodyPr wrap="square">
            <a:spAutoFit/>
          </a:bodyPr>
          <a:lstStyle/>
          <a:p>
            <a:r>
              <a:rPr lang="es-EC" sz="2400" b="1" dirty="0">
                <a:solidFill>
                  <a:srgbClr val="0070C0"/>
                </a:solidFill>
              </a:rPr>
              <a:t>CONDICIONES AGRO METEOROLÓGICAS</a:t>
            </a:r>
            <a:endParaRPr lang="es-ES" sz="2400" b="1" dirty="0">
              <a:solidFill>
                <a:srgbClr val="0070C0"/>
              </a:solidFill>
            </a:endParaRPr>
          </a:p>
        </p:txBody>
      </p:sp>
      <p:sp>
        <p:nvSpPr>
          <p:cNvPr id="59425" name="Line 33"/>
          <p:cNvSpPr>
            <a:spLocks noChangeShapeType="1"/>
          </p:cNvSpPr>
          <p:nvPr/>
        </p:nvSpPr>
        <p:spPr bwMode="auto">
          <a:xfrm>
            <a:off x="395287" y="1196752"/>
            <a:ext cx="8353425" cy="0"/>
          </a:xfrm>
          <a:prstGeom prst="line">
            <a:avLst/>
          </a:prstGeom>
          <a:noFill/>
          <a:ln w="76200" cmpd="tri">
            <a:solidFill>
              <a:schemeClr val="tx1"/>
            </a:solidFill>
            <a:round/>
            <a:headEnd/>
            <a:tailEnd/>
          </a:ln>
          <a:effectLst/>
        </p:spPr>
        <p:txBody>
          <a:bodyPr/>
          <a:lstStyle/>
          <a:p>
            <a:endParaRPr lang="es-EC"/>
          </a:p>
        </p:txBody>
      </p:sp>
      <p:sp>
        <p:nvSpPr>
          <p:cNvPr id="9" name="8 CuadroTexto"/>
          <p:cNvSpPr txBox="1"/>
          <p:nvPr/>
        </p:nvSpPr>
        <p:spPr>
          <a:xfrm>
            <a:off x="467544" y="1171336"/>
            <a:ext cx="8281168" cy="5640006"/>
          </a:xfrm>
          <a:prstGeom prst="rect">
            <a:avLst/>
          </a:prstGeom>
          <a:noFill/>
        </p:spPr>
        <p:txBody>
          <a:bodyPr wrap="square" rtlCol="0">
            <a:spAutoFit/>
          </a:bodyPr>
          <a:lstStyle/>
          <a:p>
            <a:pPr algn="just"/>
            <a:endParaRPr lang="es-ES" sz="1600" b="1" dirty="0">
              <a:solidFill>
                <a:srgbClr val="0000FF"/>
              </a:solidFill>
            </a:endParaRPr>
          </a:p>
          <a:p>
            <a:pPr algn="just"/>
            <a:r>
              <a:rPr lang="es-ES" sz="1600" dirty="0"/>
              <a:t>Altitud de 15 msnm y una temperatura  promedio anual de  25,8ºC, una precipitación anual de 1302,8 y un promedio mensual de 144,75 mm, el 95% de esta precipitación ocurre en la época más lluviosa, desde enero a mayo como se ilustra en la tabla. </a:t>
            </a:r>
          </a:p>
          <a:p>
            <a:pPr lvl="0" algn="just" eaLnBrk="0" hangingPunct="0"/>
            <a:endParaRPr lang="es-ES" sz="1050" dirty="0"/>
          </a:p>
          <a:p>
            <a:pPr lvl="0" algn="just" eaLnBrk="0" hangingPunct="0"/>
            <a:r>
              <a:rPr lang="es-ES" sz="1050" b="1" dirty="0">
                <a:latin typeface="Arial" panose="020B0604020202020204" pitchFamily="34" charset="0"/>
                <a:ea typeface="Calibri" panose="020F0502020204030204" pitchFamily="34" charset="0"/>
                <a:cs typeface="Arial" panose="020B0604020202020204" pitchFamily="34" charset="0"/>
              </a:rPr>
              <a:t> </a:t>
            </a:r>
            <a:endParaRPr lang="es-EC" sz="1050" dirty="0"/>
          </a:p>
          <a:p>
            <a:pPr lvl="0" algn="just" eaLnBrk="0" hangingPunct="0"/>
            <a:r>
              <a:rPr lang="es-ES" sz="1050" i="1" dirty="0">
                <a:latin typeface="Arial" panose="020B0604020202020204" pitchFamily="34" charset="0"/>
                <a:ea typeface="Calibri" panose="020F0502020204030204" pitchFamily="34" charset="0"/>
                <a:cs typeface="Arial" panose="020B0604020202020204" pitchFamily="34" charset="0"/>
              </a:rPr>
              <a:t>  </a:t>
            </a:r>
            <a:r>
              <a:rPr lang="es-ES" sz="1050" b="1" i="1" dirty="0">
                <a:latin typeface="Arial" panose="020B0604020202020204" pitchFamily="34" charset="0"/>
                <a:ea typeface="Calibri" panose="020F0502020204030204" pitchFamily="34" charset="0"/>
                <a:cs typeface="Arial" panose="020B0604020202020204" pitchFamily="34" charset="0"/>
              </a:rPr>
              <a:t>Promedio de precipitación y temperatura, enero – septiembre 2017.</a:t>
            </a:r>
            <a:endParaRPr lang="es-EC" sz="1050" b="1" dirty="0"/>
          </a:p>
          <a:p>
            <a:pPr lvl="0" algn="just" eaLnBrk="0" hangingPunct="0"/>
            <a:r>
              <a:rPr lang="es-ES" sz="1050" b="1" dirty="0">
                <a:solidFill>
                  <a:srgbClr val="FFFFFF"/>
                </a:solidFill>
                <a:latin typeface="Arial" panose="020B0604020202020204" pitchFamily="34" charset="0"/>
                <a:ea typeface="Calibri" panose="020F0502020204030204" pitchFamily="34" charset="0"/>
                <a:cs typeface="Arial" panose="020B0604020202020204" pitchFamily="34" charset="0"/>
              </a:rPr>
              <a:t>T</a:t>
            </a:r>
            <a:r>
              <a:rPr lang="es-ES" sz="1050" b="1" dirty="0" bmk="">
                <a:solidFill>
                  <a:srgbClr val="FFFFFF"/>
                </a:solidFill>
                <a:latin typeface="Arial" panose="020B0604020202020204" pitchFamily="34" charset="0"/>
                <a:ea typeface="Calibri" panose="020F0502020204030204" pitchFamily="34" charset="0"/>
                <a:cs typeface="Arial" panose="020B0604020202020204" pitchFamily="34" charset="0"/>
              </a:rPr>
              <a:t>abla </a:t>
            </a:r>
            <a:r>
              <a:rPr lang="es-ES" sz="1050" b="1" dirty="0" bmk="_Toc514966770">
                <a:solidFill>
                  <a:srgbClr val="FFFFFF"/>
                </a:solidFill>
                <a:latin typeface="Arial" panose="020B0604020202020204" pitchFamily="34" charset="0"/>
                <a:ea typeface="Calibri" panose="020F0502020204030204" pitchFamily="34" charset="0"/>
                <a:cs typeface="Arial" panose="020B0604020202020204" pitchFamily="34" charset="0"/>
              </a:rPr>
              <a:t>8. Promedio de precipitación y temperatura, enero – septiembre 2017.</a:t>
            </a:r>
            <a:endParaRPr lang="es-EC" sz="1050" dirty="0"/>
          </a:p>
          <a:p>
            <a:pPr lvl="0" algn="just" eaLnBrk="0" hangingPunct="0"/>
            <a:endParaRPr lang="es-ES" sz="1050" b="1" dirty="0">
              <a:latin typeface="Arial" panose="020B0604020202020204" pitchFamily="34" charset="0"/>
              <a:ea typeface="Calibri" panose="020F0502020204030204" pitchFamily="34" charset="0"/>
              <a:cs typeface="Arial" panose="020B0604020202020204" pitchFamily="34" charset="0"/>
            </a:endParaRPr>
          </a:p>
          <a:p>
            <a:pPr lvl="0" algn="just" eaLnBrk="0" hangingPunct="0"/>
            <a:endParaRPr lang="es-ES" sz="1050" b="1" dirty="0">
              <a:latin typeface="Arial" panose="020B0604020202020204" pitchFamily="34" charset="0"/>
              <a:cs typeface="Arial" panose="020B0604020202020204" pitchFamily="34" charset="0"/>
            </a:endParaRPr>
          </a:p>
          <a:p>
            <a:pPr lvl="0" algn="just" eaLnBrk="0" hangingPunct="0"/>
            <a:endParaRPr lang="es-ES" sz="1050" b="1" dirty="0">
              <a:latin typeface="Arial" panose="020B0604020202020204" pitchFamily="34" charset="0"/>
              <a:cs typeface="Arial" panose="020B0604020202020204" pitchFamily="34" charset="0"/>
            </a:endParaRPr>
          </a:p>
          <a:p>
            <a:pPr lvl="0" algn="just" eaLnBrk="0" hangingPunct="0"/>
            <a:endParaRPr lang="es-ES" sz="1050" b="1" dirty="0">
              <a:latin typeface="Arial" panose="020B0604020202020204" pitchFamily="34" charset="0"/>
              <a:cs typeface="Arial" panose="020B0604020202020204" pitchFamily="34" charset="0"/>
            </a:endParaRPr>
          </a:p>
          <a:p>
            <a:pPr lvl="0" algn="just" eaLnBrk="0" hangingPunct="0"/>
            <a:endParaRPr lang="es-ES" sz="1050" b="1" dirty="0">
              <a:latin typeface="Arial" panose="020B0604020202020204" pitchFamily="34" charset="0"/>
              <a:cs typeface="Arial" panose="020B0604020202020204" pitchFamily="34" charset="0"/>
            </a:endParaRPr>
          </a:p>
          <a:p>
            <a:pPr lvl="0" algn="just"/>
            <a:endParaRPr lang="es-ES" sz="1050" b="1" dirty="0">
              <a:latin typeface="Arial" panose="020B0604020202020204" pitchFamily="34" charset="0"/>
              <a:cs typeface="Arial" panose="020B0604020202020204" pitchFamily="34" charset="0"/>
            </a:endParaRPr>
          </a:p>
          <a:p>
            <a:pPr lvl="0" algn="just"/>
            <a:endParaRPr lang="es-ES" sz="1050" b="1" dirty="0">
              <a:latin typeface="Arial" panose="020B0604020202020204" pitchFamily="34" charset="0"/>
              <a:ea typeface="Calibri" panose="020F0502020204030204" pitchFamily="34" charset="0"/>
              <a:cs typeface="Arial" panose="020B0604020202020204" pitchFamily="34" charset="0"/>
            </a:endParaRPr>
          </a:p>
          <a:p>
            <a:pPr lvl="0" algn="just"/>
            <a:endParaRPr lang="es-ES" sz="1050" b="1" dirty="0">
              <a:latin typeface="Arial" panose="020B0604020202020204" pitchFamily="34" charset="0"/>
              <a:ea typeface="Calibri" panose="020F0502020204030204" pitchFamily="34" charset="0"/>
              <a:cs typeface="Arial" panose="020B0604020202020204" pitchFamily="34" charset="0"/>
            </a:endParaRPr>
          </a:p>
          <a:p>
            <a:pPr lvl="0" algn="just"/>
            <a:r>
              <a:rPr lang="es-ES" sz="1050" b="1" dirty="0">
                <a:latin typeface="Arial" panose="020B0604020202020204" pitchFamily="34" charset="0"/>
                <a:ea typeface="Calibri" panose="020F0502020204030204" pitchFamily="34" charset="0"/>
                <a:cs typeface="Arial" panose="020B0604020202020204" pitchFamily="34" charset="0"/>
              </a:rPr>
              <a:t> Fuente estación Meteorológica  ESPAM –MLF.</a:t>
            </a:r>
          </a:p>
          <a:p>
            <a:pPr algn="just"/>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C" sz="1600" dirty="0"/>
          </a:p>
        </p:txBody>
      </p:sp>
      <p:sp>
        <p:nvSpPr>
          <p:cNvPr id="4" name="Rectangle 1"/>
          <p:cNvSpPr>
            <a:spLocks noChangeArrowheads="1"/>
          </p:cNvSpPr>
          <p:nvPr/>
        </p:nvSpPr>
        <p:spPr bwMode="auto">
          <a:xfrm>
            <a:off x="6217947" y="34316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anose="020B0604020202020204" pitchFamily="34" charset="0"/>
            </a:endParaRPr>
          </a:p>
        </p:txBody>
      </p:sp>
      <p:pic>
        <p:nvPicPr>
          <p:cNvPr id="286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38" y="2764321"/>
            <a:ext cx="8536950" cy="170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424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3"/>
                                        </p:tgtEl>
                                        <p:attrNameLst>
                                          <p:attrName>style.visibility</p:attrName>
                                        </p:attrNameLst>
                                      </p:cBhvr>
                                      <p:to>
                                        <p:strVal val="visible"/>
                                      </p:to>
                                    </p:set>
                                    <p:anim calcmode="lin" valueType="num">
                                      <p:cBhvr additive="base">
                                        <p:cTn id="13" dur="500" fill="hold"/>
                                        <p:tgtEl>
                                          <p:spTgt spid="28673"/>
                                        </p:tgtEl>
                                        <p:attrNameLst>
                                          <p:attrName>ppt_x</p:attrName>
                                        </p:attrNameLst>
                                      </p:cBhvr>
                                      <p:tavLst>
                                        <p:tav tm="0">
                                          <p:val>
                                            <p:strVal val="#ppt_x"/>
                                          </p:val>
                                        </p:tav>
                                        <p:tav tm="100000">
                                          <p:val>
                                            <p:strVal val="#ppt_x"/>
                                          </p:val>
                                        </p:tav>
                                      </p:tavLst>
                                    </p:anim>
                                    <p:anim calcmode="lin" valueType="num">
                                      <p:cBhvr additive="base">
                                        <p:cTn id="14" dur="500" fill="hold"/>
                                        <p:tgtEl>
                                          <p:spTgt spid="286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14" end="14"/>
                                            </p:txEl>
                                          </p:spTgt>
                                        </p:tgtEl>
                                        <p:attrNameLst>
                                          <p:attrName>style.visibility</p:attrName>
                                        </p:attrNameLst>
                                      </p:cBhvr>
                                      <p:to>
                                        <p:strVal val="visible"/>
                                      </p:to>
                                    </p:set>
                                    <p:anim calcmode="lin" valueType="num">
                                      <p:cBhvr additive="base">
                                        <p:cTn id="27"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084" y="985292"/>
            <a:ext cx="8229600" cy="1143000"/>
          </a:xfrm>
        </p:spPr>
        <p:txBody>
          <a:bodyPr/>
          <a:lstStyle/>
          <a:p>
            <a:pPr algn="l"/>
            <a:r>
              <a:rPr lang="es-EC" dirty="0">
                <a:solidFill>
                  <a:srgbClr val="00B0F0"/>
                </a:solidFill>
              </a:rPr>
              <a:t>TIPO DE INVESTIGACION</a:t>
            </a:r>
          </a:p>
        </p:txBody>
      </p:sp>
      <p:sp>
        <p:nvSpPr>
          <p:cNvPr id="3" name="Marcador de contenido 2"/>
          <p:cNvSpPr>
            <a:spLocks noGrp="1"/>
          </p:cNvSpPr>
          <p:nvPr>
            <p:ph idx="1"/>
          </p:nvPr>
        </p:nvSpPr>
        <p:spPr>
          <a:xfrm>
            <a:off x="457200" y="1556792"/>
            <a:ext cx="8229600" cy="4525963"/>
          </a:xfrm>
        </p:spPr>
        <p:txBody>
          <a:bodyPr/>
          <a:lstStyle/>
          <a:p>
            <a:pPr marL="0" indent="0">
              <a:buNone/>
            </a:pPr>
            <a:endParaRPr lang="es-ES" dirty="0">
              <a:solidFill>
                <a:schemeClr val="tx1"/>
              </a:solidFill>
            </a:endParaRPr>
          </a:p>
          <a:p>
            <a:pPr marL="0" indent="0">
              <a:buNone/>
            </a:pPr>
            <a:endParaRPr lang="es-ES" dirty="0">
              <a:solidFill>
                <a:schemeClr val="tx1"/>
              </a:solidFill>
            </a:endParaRPr>
          </a:p>
          <a:p>
            <a:pPr marL="0" indent="0" algn="just">
              <a:buNone/>
            </a:pPr>
            <a:r>
              <a:rPr lang="es-ES" sz="1600" dirty="0">
                <a:solidFill>
                  <a:schemeClr val="tx1"/>
                </a:solidFill>
              </a:rPr>
              <a:t>El tipo de investigación fue experimental, porque se evaluó la  composición química proximal, fracción de fibra (FDN –FDA)  y </a:t>
            </a:r>
            <a:r>
              <a:rPr lang="es-ES" sz="1600" dirty="0" err="1">
                <a:solidFill>
                  <a:schemeClr val="tx1"/>
                </a:solidFill>
              </a:rPr>
              <a:t>degradabilidad</a:t>
            </a:r>
            <a:r>
              <a:rPr lang="es-ES" sz="1600" dirty="0">
                <a:solidFill>
                  <a:schemeClr val="tx1"/>
                </a:solidFill>
              </a:rPr>
              <a:t> de la MS, MO, FDN y FDA en diferentes tiempos de incubación ruminal</a:t>
            </a:r>
            <a:r>
              <a:rPr lang="es-ES" dirty="0">
                <a:solidFill>
                  <a:schemeClr val="tx1"/>
                </a:solidFill>
              </a:rPr>
              <a:t>.</a:t>
            </a:r>
            <a:endParaRPr lang="es-EC" dirty="0">
              <a:solidFill>
                <a:schemeClr val="tx1"/>
              </a:solidFill>
            </a:endParaRPr>
          </a:p>
        </p:txBody>
      </p:sp>
    </p:spTree>
    <p:extLst>
      <p:ext uri="{BB962C8B-B14F-4D97-AF65-F5344CB8AC3E}">
        <p14:creationId xmlns:p14="http://schemas.microsoft.com/office/powerpoint/2010/main" val="109645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26069"/>
            <a:ext cx="8229600" cy="1143000"/>
          </a:xfrm>
        </p:spPr>
        <p:txBody>
          <a:bodyPr/>
          <a:lstStyle/>
          <a:p>
            <a:pPr algn="l"/>
            <a:r>
              <a:rPr lang="es-EC" dirty="0">
                <a:solidFill>
                  <a:srgbClr val="00B0F0"/>
                </a:solidFill>
              </a:rPr>
              <a:t>ANALISIS DE LABORATORIO</a:t>
            </a:r>
          </a:p>
        </p:txBody>
      </p:sp>
      <p:sp>
        <p:nvSpPr>
          <p:cNvPr id="3" name="Marcador de contenido 2"/>
          <p:cNvSpPr>
            <a:spLocks noGrp="1"/>
          </p:cNvSpPr>
          <p:nvPr>
            <p:ph idx="1"/>
          </p:nvPr>
        </p:nvSpPr>
        <p:spPr>
          <a:xfrm>
            <a:off x="323528" y="1110490"/>
            <a:ext cx="8229600" cy="4525963"/>
          </a:xfrm>
        </p:spPr>
        <p:txBody>
          <a:bodyPr/>
          <a:lstStyle/>
          <a:p>
            <a:pPr marL="0" indent="0" algn="just">
              <a:buNone/>
            </a:pPr>
            <a:r>
              <a:rPr lang="es-ES" sz="1600" dirty="0">
                <a:solidFill>
                  <a:schemeClr val="tx1"/>
                </a:solidFill>
              </a:rPr>
              <a:t>Para determinar materia seca, materia orgánica y ceniza se hizo uso del laboratorio de bromatología de la Escuela Superior Politécnica Agropecuaria de Manabí ESPAM-MFL, y  para proteínas FDN y FDA se utilizó  el laboratorio de ruminologia de la Universidad Técnica Estatal de Quevedo UTEQ</a:t>
            </a:r>
            <a:r>
              <a:rPr lang="es-ES" dirty="0">
                <a:solidFill>
                  <a:schemeClr val="tx1"/>
                </a:solidFill>
              </a:rPr>
              <a:t>. </a:t>
            </a:r>
          </a:p>
          <a:p>
            <a:pPr marL="0" indent="0" algn="just">
              <a:buNone/>
            </a:pPr>
            <a:endParaRPr lang="es-EC" dirty="0">
              <a:solidFill>
                <a:schemeClr val="tx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490985"/>
            <a:ext cx="3222104" cy="241657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192" y="3490985"/>
            <a:ext cx="3244667" cy="2433500"/>
          </a:xfrm>
          <a:prstGeom prst="rect">
            <a:avLst/>
          </a:prstGeom>
        </p:spPr>
      </p:pic>
    </p:spTree>
    <p:extLst>
      <p:ext uri="{BB962C8B-B14F-4D97-AF65-F5344CB8AC3E}">
        <p14:creationId xmlns:p14="http://schemas.microsoft.com/office/powerpoint/2010/main" val="21946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29228</TotalTime>
  <Words>2508</Words>
  <Application>Microsoft Office PowerPoint</Application>
  <PresentationFormat>On-screen Show (4:3)</PresentationFormat>
  <Paragraphs>200</Paragraphs>
  <Slides>30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Times New Roman</vt:lpstr>
      <vt:lpstr>Diseño predeterminado</vt:lpstr>
      <vt:lpstr>CorelDRAW</vt:lpstr>
      <vt:lpstr>PowerPoint Presentation</vt:lpstr>
      <vt:lpstr>TEMA</vt:lpstr>
      <vt:lpstr>INTRODUCCIÓN</vt:lpstr>
      <vt:lpstr>PLANTEAMIENTO DEL PROBLEMA</vt:lpstr>
      <vt:lpstr>PowerPoint Presentation</vt:lpstr>
      <vt:lpstr>PowerPoint Presentation</vt:lpstr>
      <vt:lpstr>PowerPoint Presentation</vt:lpstr>
      <vt:lpstr>TIPO DE INVESTIGACION</vt:lpstr>
      <vt:lpstr>ANALISIS DE LABORATORIO</vt:lpstr>
      <vt:lpstr>FACTOR DE ESTUDIO Y TRATAMIENTOS</vt:lpstr>
      <vt:lpstr>DISEÑO EXPERIMENTAL</vt:lpstr>
      <vt:lpstr>UNIDAD EXPERIMENTAL</vt:lpstr>
      <vt:lpstr>VARIABLES A MEDIR </vt:lpstr>
      <vt:lpstr>Procedimiento experimental  </vt:lpstr>
      <vt:lpstr>  Tomas de muestras </vt:lpstr>
      <vt:lpstr>  DETERMINACION DELCONTENIDO DE MS</vt:lpstr>
      <vt:lpstr>DETERMINACION DE CENIZA</vt:lpstr>
      <vt:lpstr>DETERMINACION DE MO</vt:lpstr>
      <vt:lpstr>DETERMINACION DE PB</vt:lpstr>
      <vt:lpstr>DIGESTIBILIDAD IN SITU</vt:lpstr>
      <vt:lpstr>DETERMINACION DE LA DEGRADABILIDAD RUMINAL IN SITU DE MS Y MO</vt:lpstr>
      <vt:lpstr>DETERMINACION DE LA DEGRADABILIDAD RUMINAL IN SITU DE FDN Y FDA </vt:lpstr>
      <vt:lpstr>RESULTADOS Y DISCUSIONES</vt:lpstr>
      <vt:lpstr>RESULTADOS Y DISCUSIONES</vt:lpstr>
      <vt:lpstr>Resultados y discusiones </vt:lpstr>
      <vt:lpstr>Resultados y discusiones</vt:lpstr>
      <vt:lpstr>Resultados y discusiones</vt:lpstr>
      <vt:lpstr>   CONCLUSIONES</vt:lpstr>
      <vt:lpstr>   RECOMENDACIONES</vt:lpstr>
      <vt:lpstr>PowerPoint Presentation</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juan francisco vallejo bermeo</cp:lastModifiedBy>
  <cp:revision>516</cp:revision>
  <dcterms:created xsi:type="dcterms:W3CDTF">2008-02-13T16:07:44Z</dcterms:created>
  <dcterms:modified xsi:type="dcterms:W3CDTF">2018-07-21T21:54:28Z</dcterms:modified>
</cp:coreProperties>
</file>