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0" r:id="rId2"/>
    <p:sldId id="261" r:id="rId3"/>
    <p:sldId id="258" r:id="rId4"/>
    <p:sldId id="264" r:id="rId5"/>
    <p:sldId id="266" r:id="rId6"/>
    <p:sldId id="268" r:id="rId7"/>
    <p:sldId id="270" r:id="rId8"/>
    <p:sldId id="271" r:id="rId9"/>
    <p:sldId id="272" r:id="rId10"/>
    <p:sldId id="273" r:id="rId11"/>
    <p:sldId id="274" r:id="rId12"/>
    <p:sldId id="275" r:id="rId13"/>
    <p:sldId id="276" r:id="rId14"/>
    <p:sldId id="277" r:id="rId15"/>
    <p:sldId id="278" r:id="rId16"/>
    <p:sldId id="283" r:id="rId17"/>
    <p:sldId id="286" r:id="rId18"/>
    <p:sldId id="285" r:id="rId19"/>
    <p:sldId id="291" r:id="rId20"/>
    <p:sldId id="289" r:id="rId21"/>
    <p:sldId id="292" r:id="rId22"/>
    <p:sldId id="293" r:id="rId23"/>
    <p:sldId id="288" r:id="rId24"/>
    <p:sldId id="294" r:id="rId25"/>
    <p:sldId id="295" r:id="rId26"/>
    <p:sldId id="296" r:id="rId27"/>
    <p:sldId id="297" r:id="rId28"/>
    <p:sldId id="298" r:id="rId29"/>
    <p:sldId id="299" r:id="rId30"/>
    <p:sldId id="300" r:id="rId31"/>
    <p:sldId id="301" r:id="rId32"/>
    <p:sldId id="302" r:id="rId33"/>
    <p:sldId id="304" r:id="rId34"/>
    <p:sldId id="305" r:id="rId35"/>
    <p:sldId id="306" r:id="rId36"/>
    <p:sldId id="307" r:id="rId37"/>
    <p:sldId id="308" r:id="rId38"/>
    <p:sldId id="30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suario invitado" providerId="Windows Live" clId="Web-{640FD281-56EF-46C8-8D70-1F757B2343D9}"/>
    <pc:docChg chg="modSld">
      <pc:chgData name="Usuario invitado" userId="" providerId="Windows Live" clId="Web-{640FD281-56EF-46C8-8D70-1F757B2343D9}" dt="2018-07-23T19:44:52.486" v="3" actId="20577"/>
      <pc:docMkLst>
        <pc:docMk/>
      </pc:docMkLst>
      <pc:sldChg chg="modSp">
        <pc:chgData name="Usuario invitado" userId="" providerId="Windows Live" clId="Web-{640FD281-56EF-46C8-8D70-1F757B2343D9}" dt="2018-07-23T19:44:52.486" v="2" actId="20577"/>
        <pc:sldMkLst>
          <pc:docMk/>
          <pc:sldMk cId="920456057" sldId="260"/>
        </pc:sldMkLst>
        <pc:spChg chg="mod">
          <ac:chgData name="Usuario invitado" userId="" providerId="Windows Live" clId="Web-{640FD281-56EF-46C8-8D70-1F757B2343D9}" dt="2018-07-23T19:44:52.486" v="2" actId="20577"/>
          <ac:spMkLst>
            <pc:docMk/>
            <pc:sldMk cId="920456057" sldId="260"/>
            <ac:spMk id="5122"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DATOS%20TESIS%20santiago%20ortiz.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DATOS%20TESIS%20santiago%20ortiz.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7.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uario\AppData\Roaming\Microsoft\Excel\DATOS%20TESIS%20santiago%20ortiz%20(version%202).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Ganancia de peso</a:t>
            </a:r>
          </a:p>
        </c:rich>
      </c:tx>
      <c:overlay val="0"/>
      <c:spPr>
        <a:noFill/>
        <a:ln>
          <a:noFill/>
        </a:ln>
        <a:effectLst/>
      </c:spPr>
    </c:title>
    <c:autoTitleDeleted val="0"/>
    <c:plotArea>
      <c:layout/>
      <c:scatterChart>
        <c:scatterStyle val="smoothMarker"/>
        <c:varyColors val="0"/>
        <c:ser>
          <c:idx val="17"/>
          <c:order val="0"/>
          <c:tx>
            <c:strRef>
              <c:f>'Parametro productivos'!$A$2</c:f>
              <c:strCache>
                <c:ptCount val="1"/>
                <c:pt idx="0">
                  <c:v>TESTIGO</c:v>
                </c:pt>
              </c:strCache>
            </c:strRef>
          </c:tx>
          <c:spPr>
            <a:ln w="19050"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xVal>
            <c:numRef>
              <c:f>'Parametro productivos'!$B$75:$B$80</c:f>
              <c:numCache>
                <c:formatCode>General</c:formatCode>
                <c:ptCount val="6"/>
                <c:pt idx="0">
                  <c:v>7</c:v>
                </c:pt>
                <c:pt idx="1">
                  <c:v>14</c:v>
                </c:pt>
                <c:pt idx="2">
                  <c:v>21</c:v>
                </c:pt>
                <c:pt idx="3">
                  <c:v>28</c:v>
                </c:pt>
                <c:pt idx="4">
                  <c:v>35</c:v>
                </c:pt>
                <c:pt idx="5">
                  <c:v>42</c:v>
                </c:pt>
              </c:numCache>
            </c:numRef>
          </c:xVal>
          <c:yVal>
            <c:numRef>
              <c:f>'Parametro productivos'!$D$75:$D$80</c:f>
              <c:numCache>
                <c:formatCode>0.0</c:formatCode>
                <c:ptCount val="6"/>
                <c:pt idx="0">
                  <c:v>192.33333333333334</c:v>
                </c:pt>
                <c:pt idx="1">
                  <c:v>423</c:v>
                </c:pt>
                <c:pt idx="2">
                  <c:v>794.33333333333337</c:v>
                </c:pt>
                <c:pt idx="3">
                  <c:v>1226.6666666666667</c:v>
                </c:pt>
                <c:pt idx="4">
                  <c:v>1886.6666666666667</c:v>
                </c:pt>
                <c:pt idx="5">
                  <c:v>2574.3333333333335</c:v>
                </c:pt>
              </c:numCache>
            </c:numRef>
          </c:yVal>
          <c:smooth val="1"/>
          <c:extLst>
            <c:ext xmlns:c16="http://schemas.microsoft.com/office/drawing/2014/chart" uri="{C3380CC4-5D6E-409C-BE32-E72D297353CC}">
              <c16:uniqueId val="{00000000-C95C-493D-8FF4-1D2B77E8FD3F}"/>
            </c:ext>
          </c:extLst>
        </c:ser>
        <c:ser>
          <c:idx val="0"/>
          <c:order val="1"/>
          <c:tx>
            <c:strRef>
              <c:f>'Parametro productivos'!$A$81</c:f>
              <c:strCache>
                <c:ptCount val="1"/>
                <c:pt idx="0">
                  <c:v>PROBIOTICO</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'Parametro productivos'!$B$81:$B$86</c:f>
              <c:numCache>
                <c:formatCode>General</c:formatCode>
                <c:ptCount val="6"/>
                <c:pt idx="0">
                  <c:v>7</c:v>
                </c:pt>
                <c:pt idx="1">
                  <c:v>14</c:v>
                </c:pt>
                <c:pt idx="2">
                  <c:v>21</c:v>
                </c:pt>
                <c:pt idx="3">
                  <c:v>28</c:v>
                </c:pt>
                <c:pt idx="4">
                  <c:v>35</c:v>
                </c:pt>
                <c:pt idx="5">
                  <c:v>42</c:v>
                </c:pt>
              </c:numCache>
            </c:numRef>
          </c:xVal>
          <c:yVal>
            <c:numRef>
              <c:f>'Parametro productivos'!$D$81:$D$86</c:f>
              <c:numCache>
                <c:formatCode>0.0</c:formatCode>
                <c:ptCount val="6"/>
                <c:pt idx="0">
                  <c:v>195.33333333333334</c:v>
                </c:pt>
                <c:pt idx="1">
                  <c:v>415.33333333333331</c:v>
                </c:pt>
                <c:pt idx="2">
                  <c:v>852</c:v>
                </c:pt>
                <c:pt idx="3">
                  <c:v>1276</c:v>
                </c:pt>
                <c:pt idx="4">
                  <c:v>1982.3333333333333</c:v>
                </c:pt>
                <c:pt idx="5">
                  <c:v>2673.6666666666665</c:v>
                </c:pt>
              </c:numCache>
            </c:numRef>
          </c:yVal>
          <c:smooth val="1"/>
          <c:extLst>
            <c:ext xmlns:c16="http://schemas.microsoft.com/office/drawing/2014/chart" uri="{C3380CC4-5D6E-409C-BE32-E72D297353CC}">
              <c16:uniqueId val="{00000001-C95C-493D-8FF4-1D2B77E8FD3F}"/>
            </c:ext>
          </c:extLst>
        </c:ser>
        <c:ser>
          <c:idx val="1"/>
          <c:order val="2"/>
          <c:tx>
            <c:strRef>
              <c:f>'Parametro productivos'!$A$87</c:f>
              <c:strCache>
                <c:ptCount val="1"/>
                <c:pt idx="0">
                  <c:v>ACIDIFIC</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'Parametro productivos'!$B$87:$B$92</c:f>
              <c:numCache>
                <c:formatCode>General</c:formatCode>
                <c:ptCount val="6"/>
                <c:pt idx="0">
                  <c:v>7</c:v>
                </c:pt>
                <c:pt idx="1">
                  <c:v>14</c:v>
                </c:pt>
                <c:pt idx="2">
                  <c:v>21</c:v>
                </c:pt>
                <c:pt idx="3">
                  <c:v>28</c:v>
                </c:pt>
                <c:pt idx="4">
                  <c:v>35</c:v>
                </c:pt>
                <c:pt idx="5">
                  <c:v>42</c:v>
                </c:pt>
              </c:numCache>
            </c:numRef>
          </c:xVal>
          <c:yVal>
            <c:numRef>
              <c:f>'Parametro productivos'!$D$87:$D$92</c:f>
              <c:numCache>
                <c:formatCode>0.0</c:formatCode>
                <c:ptCount val="6"/>
                <c:pt idx="0">
                  <c:v>196</c:v>
                </c:pt>
                <c:pt idx="1">
                  <c:v>447.66666666666669</c:v>
                </c:pt>
                <c:pt idx="2">
                  <c:v>815</c:v>
                </c:pt>
                <c:pt idx="3">
                  <c:v>1258</c:v>
                </c:pt>
                <c:pt idx="4">
                  <c:v>2048.6666666666665</c:v>
                </c:pt>
                <c:pt idx="5">
                  <c:v>2687.6666666666665</c:v>
                </c:pt>
              </c:numCache>
            </c:numRef>
          </c:yVal>
          <c:smooth val="1"/>
          <c:extLst>
            <c:ext xmlns:c16="http://schemas.microsoft.com/office/drawing/2014/chart" uri="{C3380CC4-5D6E-409C-BE32-E72D297353CC}">
              <c16:uniqueId val="{00000002-C95C-493D-8FF4-1D2B77E8FD3F}"/>
            </c:ext>
          </c:extLst>
        </c:ser>
        <c:ser>
          <c:idx val="2"/>
          <c:order val="3"/>
          <c:tx>
            <c:strRef>
              <c:f>'Parametro productivos'!$A$93</c:f>
              <c:strCache>
                <c:ptCount val="1"/>
                <c:pt idx="0">
                  <c:v>PROB-ACID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'Parametro productivos'!$B$93:$B$98</c:f>
              <c:numCache>
                <c:formatCode>General</c:formatCode>
                <c:ptCount val="6"/>
                <c:pt idx="0">
                  <c:v>7</c:v>
                </c:pt>
                <c:pt idx="1">
                  <c:v>14</c:v>
                </c:pt>
                <c:pt idx="2">
                  <c:v>21</c:v>
                </c:pt>
                <c:pt idx="3">
                  <c:v>28</c:v>
                </c:pt>
                <c:pt idx="4">
                  <c:v>35</c:v>
                </c:pt>
                <c:pt idx="5">
                  <c:v>42</c:v>
                </c:pt>
              </c:numCache>
            </c:numRef>
          </c:xVal>
          <c:yVal>
            <c:numRef>
              <c:f>'Parametro productivos'!$D$93:$D$98</c:f>
              <c:numCache>
                <c:formatCode>0.0</c:formatCode>
                <c:ptCount val="6"/>
                <c:pt idx="0">
                  <c:v>201.33333333333334</c:v>
                </c:pt>
                <c:pt idx="1">
                  <c:v>427.66666666666669</c:v>
                </c:pt>
                <c:pt idx="2">
                  <c:v>857</c:v>
                </c:pt>
                <c:pt idx="3">
                  <c:v>1281.6666666666667</c:v>
                </c:pt>
                <c:pt idx="4">
                  <c:v>2103</c:v>
                </c:pt>
                <c:pt idx="5">
                  <c:v>2829.6666666666665</c:v>
                </c:pt>
              </c:numCache>
            </c:numRef>
          </c:yVal>
          <c:smooth val="1"/>
          <c:extLst>
            <c:ext xmlns:c16="http://schemas.microsoft.com/office/drawing/2014/chart" uri="{C3380CC4-5D6E-409C-BE32-E72D297353CC}">
              <c16:uniqueId val="{00000003-C95C-493D-8FF4-1D2B77E8FD3F}"/>
            </c:ext>
          </c:extLst>
        </c:ser>
        <c:dLbls>
          <c:showLegendKey val="0"/>
          <c:showVal val="0"/>
          <c:showCatName val="0"/>
          <c:showSerName val="0"/>
          <c:showPercent val="0"/>
          <c:showBubbleSize val="0"/>
        </c:dLbls>
        <c:axId val="111966848"/>
        <c:axId val="111981696"/>
      </c:scatterChart>
      <c:valAx>
        <c:axId val="111966848"/>
        <c:scaling>
          <c:orientation val="minMax"/>
          <c:max val="42"/>
          <c:min val="0"/>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Tiempo</a:t>
                </a:r>
                <a:r>
                  <a:rPr lang="es-ES" baseline="0"/>
                  <a:t> (Dias)</a:t>
                </a:r>
                <a:endParaRPr lang="es-ES"/>
              </a:p>
            </c:rich>
          </c:tx>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1981696"/>
        <c:crosses val="autoZero"/>
        <c:crossBetween val="midCat"/>
        <c:majorUnit val="7"/>
      </c:valAx>
      <c:valAx>
        <c:axId val="111981696"/>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Gramos</a:t>
                </a:r>
                <a:r>
                  <a:rPr lang="es-ES" baseline="0"/>
                  <a:t> (g)</a:t>
                </a:r>
                <a:endParaRPr lang="es-ES"/>
              </a:p>
            </c:rich>
          </c:tx>
          <c:overlay val="0"/>
          <c:spPr>
            <a:noFill/>
            <a:ln>
              <a:noFill/>
            </a:ln>
            <a:effectLst/>
          </c:spPr>
        </c:title>
        <c:numFmt formatCode="0.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196684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Intestino delgado</a:t>
            </a:r>
          </a:p>
        </c:rich>
      </c:tx>
      <c:overlay val="0"/>
      <c:spPr>
        <a:noFill/>
        <a:ln>
          <a:noFill/>
        </a:ln>
        <a:effectLst/>
      </c:spPr>
    </c:title>
    <c:autoTitleDeleted val="0"/>
    <c:plotArea>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D50B-4A4D-BFAE-4442DAA5D372}"/>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D50B-4A4D-BFAE-4442DAA5D372}"/>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D50B-4A4D-BFAE-4442DAA5D37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Hoja2!$H$20:$H$23</c:f>
                <c:numCache>
                  <c:formatCode>General</c:formatCode>
                  <c:ptCount val="4"/>
                  <c:pt idx="0">
                    <c:v>2.1858128414338908E-2</c:v>
                  </c:pt>
                  <c:pt idx="1">
                    <c:v>1.3616697266387514</c:v>
                  </c:pt>
                  <c:pt idx="2">
                    <c:v>1.2222565651740722</c:v>
                  </c:pt>
                  <c:pt idx="3">
                    <c:v>0.55804221266057752</c:v>
                  </c:pt>
                </c:numCache>
              </c:numRef>
            </c:plus>
            <c:minus>
              <c:numRef>
                <c:f>Hoja2!$H$20:$H$23</c:f>
                <c:numCache>
                  <c:formatCode>General</c:formatCode>
                  <c:ptCount val="4"/>
                  <c:pt idx="0">
                    <c:v>2.1858128414338908E-2</c:v>
                  </c:pt>
                  <c:pt idx="1">
                    <c:v>1.3616697266387514</c:v>
                  </c:pt>
                  <c:pt idx="2">
                    <c:v>1.2222565651740722</c:v>
                  </c:pt>
                  <c:pt idx="3">
                    <c:v>0.55804221266057752</c:v>
                  </c:pt>
                </c:numCache>
              </c:numRef>
            </c:minus>
            <c:spPr>
              <a:noFill/>
              <a:ln w="9525" cap="flat" cmpd="sng" algn="ctr">
                <a:solidFill>
                  <a:schemeClr val="tx1">
                    <a:lumMod val="65000"/>
                    <a:lumOff val="35000"/>
                  </a:schemeClr>
                </a:solidFill>
                <a:round/>
              </a:ln>
              <a:effectLst/>
            </c:spPr>
          </c:errBars>
          <c:cat>
            <c:strRef>
              <c:f>Hoja2!$A$15:$A$18</c:f>
              <c:strCache>
                <c:ptCount val="4"/>
                <c:pt idx="0">
                  <c:v>TESTIGO</c:v>
                </c:pt>
                <c:pt idx="1">
                  <c:v>PROBIOTICO</c:v>
                </c:pt>
                <c:pt idx="2">
                  <c:v>ACIDIFIC</c:v>
                </c:pt>
                <c:pt idx="3">
                  <c:v>PROB-ACID</c:v>
                </c:pt>
              </c:strCache>
            </c:strRef>
          </c:cat>
          <c:val>
            <c:numRef>
              <c:f>Hoja2!$H$15:$H$18</c:f>
              <c:numCache>
                <c:formatCode>0.00</c:formatCode>
                <c:ptCount val="4"/>
                <c:pt idx="0">
                  <c:v>198.23333333333335</c:v>
                </c:pt>
                <c:pt idx="1">
                  <c:v>202.27666666666667</c:v>
                </c:pt>
                <c:pt idx="2">
                  <c:v>218.44999999999996</c:v>
                </c:pt>
                <c:pt idx="3">
                  <c:v>223.58333333333334</c:v>
                </c:pt>
              </c:numCache>
            </c:numRef>
          </c:val>
          <c:extLst>
            <c:ext xmlns:c16="http://schemas.microsoft.com/office/drawing/2014/chart" uri="{C3380CC4-5D6E-409C-BE32-E72D297353CC}">
              <c16:uniqueId val="{00000006-D50B-4A4D-BFAE-4442DAA5D372}"/>
            </c:ext>
          </c:extLst>
        </c:ser>
        <c:dLbls>
          <c:dLblPos val="outEnd"/>
          <c:showLegendKey val="0"/>
          <c:showVal val="1"/>
          <c:showCatName val="0"/>
          <c:showSerName val="0"/>
          <c:showPercent val="0"/>
          <c:showBubbleSize val="0"/>
        </c:dLbls>
        <c:gapWidth val="219"/>
        <c:overlap val="-27"/>
        <c:axId val="112759936"/>
        <c:axId val="112761856"/>
      </c:barChart>
      <c:catAx>
        <c:axId val="11275993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761856"/>
        <c:crosses val="autoZero"/>
        <c:auto val="1"/>
        <c:lblAlgn val="ctr"/>
        <c:lblOffset val="100"/>
        <c:noMultiLvlLbl val="0"/>
      </c:catAx>
      <c:valAx>
        <c:axId val="112761856"/>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Gramos (g)</a:t>
                </a:r>
              </a:p>
            </c:rich>
          </c:tx>
          <c:overlay val="0"/>
          <c:spPr>
            <a:noFill/>
            <a:ln>
              <a:noFill/>
            </a:ln>
            <a:effectLst/>
          </c:spPr>
        </c:title>
        <c:numFmt formatCode="0.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7599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Largo</a:t>
            </a:r>
          </a:p>
        </c:rich>
      </c:tx>
      <c:overlay val="0"/>
      <c:spPr>
        <a:noFill/>
        <a:ln>
          <a:noFill/>
        </a:ln>
        <a:effectLst/>
      </c:spPr>
    </c:title>
    <c:autoTitleDeleted val="0"/>
    <c:plotArea>
      <c:layout/>
      <c:barChart>
        <c:barDir val="col"/>
        <c:grouping val="clustered"/>
        <c:varyColors val="0"/>
        <c:ser>
          <c:idx val="0"/>
          <c:order val="0"/>
          <c:tx>
            <c:strRef>
              <c:f>Hoja1!$B$1</c:f>
              <c:strCache>
                <c:ptCount val="1"/>
                <c:pt idx="0">
                  <c:v>LARGO</c:v>
                </c:pt>
              </c:strCache>
            </c:strRef>
          </c:tx>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11FB-417F-A9E6-F9AB03113BF3}"/>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11FB-417F-A9E6-F9AB03113BF3}"/>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11FB-417F-A9E6-F9AB03113BF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TESTIGO</c:v>
                </c:pt>
                <c:pt idx="1">
                  <c:v>PROBIOTICO</c:v>
                </c:pt>
                <c:pt idx="2">
                  <c:v>ACIDIFICANTE</c:v>
                </c:pt>
                <c:pt idx="3">
                  <c:v>PROBIO + ACIDIF</c:v>
                </c:pt>
              </c:strCache>
            </c:strRef>
          </c:cat>
          <c:val>
            <c:numRef>
              <c:f>Hoja1!$B$2:$B$5</c:f>
              <c:numCache>
                <c:formatCode>0.0</c:formatCode>
                <c:ptCount val="4"/>
                <c:pt idx="0">
                  <c:v>510</c:v>
                </c:pt>
                <c:pt idx="1">
                  <c:v>460</c:v>
                </c:pt>
                <c:pt idx="2">
                  <c:v>400</c:v>
                </c:pt>
                <c:pt idx="3">
                  <c:v>470</c:v>
                </c:pt>
              </c:numCache>
            </c:numRef>
          </c:val>
          <c:extLst>
            <c:ext xmlns:c16="http://schemas.microsoft.com/office/drawing/2014/chart" uri="{C3380CC4-5D6E-409C-BE32-E72D297353CC}">
              <c16:uniqueId val="{00000006-11FB-417F-A9E6-F9AB03113BF3}"/>
            </c:ext>
          </c:extLst>
        </c:ser>
        <c:dLbls>
          <c:dLblPos val="outEnd"/>
          <c:showLegendKey val="0"/>
          <c:showVal val="1"/>
          <c:showCatName val="0"/>
          <c:showSerName val="0"/>
          <c:showPercent val="0"/>
          <c:showBubbleSize val="0"/>
        </c:dLbls>
        <c:gapWidth val="100"/>
        <c:overlap val="-27"/>
        <c:axId val="112883968"/>
        <c:axId val="112900736"/>
      </c:barChart>
      <c:catAx>
        <c:axId val="112883968"/>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900736"/>
        <c:crosses val="autoZero"/>
        <c:auto val="1"/>
        <c:lblAlgn val="ctr"/>
        <c:lblOffset val="100"/>
        <c:noMultiLvlLbl val="0"/>
      </c:catAx>
      <c:valAx>
        <c:axId val="112900736"/>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Micras (um)</a:t>
                </a:r>
              </a:p>
            </c:rich>
          </c:tx>
          <c:layout>
            <c:manualLayout>
              <c:xMode val="edge"/>
              <c:yMode val="edge"/>
              <c:x val="2.7534418022528161E-2"/>
              <c:y val="0.32399679206765819"/>
            </c:manualLayout>
          </c:layout>
          <c:overlay val="0"/>
          <c:spPr>
            <a:noFill/>
            <a:ln>
              <a:noFill/>
            </a:ln>
            <a:effectLst/>
          </c:spPr>
        </c:title>
        <c:numFmt formatCode="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8839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Ancho</a:t>
            </a:r>
          </a:p>
        </c:rich>
      </c:tx>
      <c:overlay val="0"/>
      <c:spPr>
        <a:noFill/>
        <a:ln>
          <a:noFill/>
        </a:ln>
        <a:effectLst/>
      </c:spPr>
    </c:title>
    <c:autoTitleDeleted val="0"/>
    <c:plotArea>
      <c:layout/>
      <c:barChart>
        <c:barDir val="col"/>
        <c:grouping val="clustered"/>
        <c:varyColors val="0"/>
        <c:ser>
          <c:idx val="0"/>
          <c:order val="0"/>
          <c:tx>
            <c:strRef>
              <c:f>Hoja1!$C$1</c:f>
              <c:strCache>
                <c:ptCount val="1"/>
                <c:pt idx="0">
                  <c:v>ANCHO</c:v>
                </c:pt>
              </c:strCache>
            </c:strRef>
          </c:tx>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8DA1-4F0F-88AE-57C5D2DE0D1F}"/>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8DA1-4F0F-88AE-57C5D2DE0D1F}"/>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8DA1-4F0F-88AE-57C5D2DE0D1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TESTIGO</c:v>
                </c:pt>
                <c:pt idx="1">
                  <c:v>PROBIOTICO</c:v>
                </c:pt>
                <c:pt idx="2">
                  <c:v>ACIDIFICANTE</c:v>
                </c:pt>
                <c:pt idx="3">
                  <c:v>PROBIO + ACIDIF</c:v>
                </c:pt>
              </c:strCache>
            </c:strRef>
          </c:cat>
          <c:val>
            <c:numRef>
              <c:f>Hoja1!$C$2:$C$5</c:f>
              <c:numCache>
                <c:formatCode>0.0</c:formatCode>
                <c:ptCount val="4"/>
                <c:pt idx="0">
                  <c:v>100</c:v>
                </c:pt>
                <c:pt idx="1">
                  <c:v>120</c:v>
                </c:pt>
                <c:pt idx="2">
                  <c:v>100</c:v>
                </c:pt>
                <c:pt idx="3">
                  <c:v>120</c:v>
                </c:pt>
              </c:numCache>
            </c:numRef>
          </c:val>
          <c:extLst>
            <c:ext xmlns:c16="http://schemas.microsoft.com/office/drawing/2014/chart" uri="{C3380CC4-5D6E-409C-BE32-E72D297353CC}">
              <c16:uniqueId val="{00000006-8DA1-4F0F-88AE-57C5D2DE0D1F}"/>
            </c:ext>
          </c:extLst>
        </c:ser>
        <c:dLbls>
          <c:dLblPos val="outEnd"/>
          <c:showLegendKey val="0"/>
          <c:showVal val="1"/>
          <c:showCatName val="0"/>
          <c:showSerName val="0"/>
          <c:showPercent val="0"/>
          <c:showBubbleSize val="0"/>
        </c:dLbls>
        <c:gapWidth val="100"/>
        <c:overlap val="-27"/>
        <c:axId val="112981120"/>
        <c:axId val="114165248"/>
      </c:barChart>
      <c:catAx>
        <c:axId val="112981120"/>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4165248"/>
        <c:crosses val="autoZero"/>
        <c:auto val="1"/>
        <c:lblAlgn val="ctr"/>
        <c:lblOffset val="100"/>
        <c:noMultiLvlLbl val="0"/>
      </c:catAx>
      <c:valAx>
        <c:axId val="11416524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Micras</a:t>
                </a:r>
                <a:r>
                  <a:rPr lang="es-ES" baseline="0"/>
                  <a:t> (um)</a:t>
                </a:r>
                <a:endParaRPr lang="es-ES"/>
              </a:p>
            </c:rich>
          </c:tx>
          <c:overlay val="0"/>
          <c:spPr>
            <a:noFill/>
            <a:ln>
              <a:noFill/>
            </a:ln>
            <a:effectLst/>
          </c:spPr>
        </c:title>
        <c:numFmt formatCode="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98112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C"/>
              <a:t>CA</a:t>
            </a:r>
          </a:p>
        </c:rich>
      </c:tx>
      <c:overlay val="0"/>
      <c:spPr>
        <a:noFill/>
        <a:ln>
          <a:noFill/>
        </a:ln>
        <a:effectLst/>
      </c:spPr>
    </c:title>
    <c:autoTitleDeleted val="0"/>
    <c:plotArea>
      <c:layout>
        <c:manualLayout>
          <c:layoutTarget val="inner"/>
          <c:xMode val="edge"/>
          <c:yMode val="edge"/>
          <c:x val="0.15394225721784777"/>
          <c:y val="0.28291479820627807"/>
          <c:w val="0.6098490813648294"/>
          <c:h val="0.63455916104657317"/>
        </c:manualLayout>
      </c:layout>
      <c:lineChart>
        <c:grouping val="standard"/>
        <c:varyColors val="0"/>
        <c:ser>
          <c:idx val="17"/>
          <c:order val="0"/>
          <c:tx>
            <c:strRef>
              <c:f>'Parametro productivos'!$A$75</c:f>
              <c:strCache>
                <c:ptCount val="1"/>
                <c:pt idx="0">
                  <c:v>TESTIGO</c:v>
                </c:pt>
              </c:strCache>
            </c:strRef>
          </c:tx>
          <c:spPr>
            <a:ln w="19050"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numRef>
              <c:f>'Parametro productivos'!$B$75:$B$80</c:f>
              <c:numCache>
                <c:formatCode>General</c:formatCode>
                <c:ptCount val="6"/>
                <c:pt idx="0">
                  <c:v>7</c:v>
                </c:pt>
                <c:pt idx="1">
                  <c:v>14</c:v>
                </c:pt>
                <c:pt idx="2">
                  <c:v>21</c:v>
                </c:pt>
                <c:pt idx="3">
                  <c:v>28</c:v>
                </c:pt>
                <c:pt idx="4">
                  <c:v>35</c:v>
                </c:pt>
                <c:pt idx="5">
                  <c:v>42</c:v>
                </c:pt>
              </c:numCache>
            </c:numRef>
          </c:cat>
          <c:val>
            <c:numRef>
              <c:f>'Parametro productivos'!$J$75:$J$80</c:f>
              <c:numCache>
                <c:formatCode>0.0</c:formatCode>
                <c:ptCount val="6"/>
                <c:pt idx="0">
                  <c:v>0.85476603119584049</c:v>
                </c:pt>
                <c:pt idx="1">
                  <c:v>1.103940110323089</c:v>
                </c:pt>
                <c:pt idx="2">
                  <c:v>1.2787242971044901</c:v>
                </c:pt>
                <c:pt idx="3">
                  <c:v>1.5870108695652172</c:v>
                </c:pt>
                <c:pt idx="4">
                  <c:v>1.5203321554770317</c:v>
                </c:pt>
                <c:pt idx="5">
                  <c:v>1.5101022918554965</c:v>
                </c:pt>
              </c:numCache>
            </c:numRef>
          </c:val>
          <c:smooth val="1"/>
          <c:extLst>
            <c:ext xmlns:c16="http://schemas.microsoft.com/office/drawing/2014/chart" uri="{C3380CC4-5D6E-409C-BE32-E72D297353CC}">
              <c16:uniqueId val="{00000000-32A2-43CB-986E-4091370CD448}"/>
            </c:ext>
          </c:extLst>
        </c:ser>
        <c:ser>
          <c:idx val="0"/>
          <c:order val="1"/>
          <c:tx>
            <c:strRef>
              <c:f>'Parametro productivos'!$A$81</c:f>
              <c:strCache>
                <c:ptCount val="1"/>
                <c:pt idx="0">
                  <c:v>PROBIOTICO</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cat>
            <c:numRef>
              <c:f>'Parametro productivos'!$B$81:$B$86</c:f>
              <c:numCache>
                <c:formatCode>General</c:formatCode>
                <c:ptCount val="6"/>
                <c:pt idx="0">
                  <c:v>7</c:v>
                </c:pt>
                <c:pt idx="1">
                  <c:v>14</c:v>
                </c:pt>
                <c:pt idx="2">
                  <c:v>21</c:v>
                </c:pt>
                <c:pt idx="3">
                  <c:v>28</c:v>
                </c:pt>
                <c:pt idx="4">
                  <c:v>35</c:v>
                </c:pt>
                <c:pt idx="5">
                  <c:v>42</c:v>
                </c:pt>
              </c:numCache>
            </c:numRef>
          </c:cat>
          <c:val>
            <c:numRef>
              <c:f>'Parametro productivos'!$J$81:$J$86</c:f>
              <c:numCache>
                <c:formatCode>0.0</c:formatCode>
                <c:ptCount val="6"/>
                <c:pt idx="0">
                  <c:v>0.70085324232081914</c:v>
                </c:pt>
                <c:pt idx="1">
                  <c:v>1.1235955056179774</c:v>
                </c:pt>
                <c:pt idx="2">
                  <c:v>1.1220657276995305</c:v>
                </c:pt>
                <c:pt idx="3">
                  <c:v>1.4354597701149425</c:v>
                </c:pt>
                <c:pt idx="4">
                  <c:v>1.4135261476374643</c:v>
                </c:pt>
                <c:pt idx="5">
                  <c:v>1.4259119810497445</c:v>
                </c:pt>
              </c:numCache>
            </c:numRef>
          </c:val>
          <c:smooth val="1"/>
          <c:extLst>
            <c:ext xmlns:c16="http://schemas.microsoft.com/office/drawing/2014/chart" uri="{C3380CC4-5D6E-409C-BE32-E72D297353CC}">
              <c16:uniqueId val="{00000001-32A2-43CB-986E-4091370CD448}"/>
            </c:ext>
          </c:extLst>
        </c:ser>
        <c:ser>
          <c:idx val="1"/>
          <c:order val="2"/>
          <c:tx>
            <c:strRef>
              <c:f>'Parametro productivos'!$A$87</c:f>
              <c:strCache>
                <c:ptCount val="1"/>
                <c:pt idx="0">
                  <c:v>ACIDIFIC</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cat>
            <c:numRef>
              <c:f>'Parametro productivos'!$B$87:$B$92</c:f>
              <c:numCache>
                <c:formatCode>General</c:formatCode>
                <c:ptCount val="6"/>
                <c:pt idx="0">
                  <c:v>7</c:v>
                </c:pt>
                <c:pt idx="1">
                  <c:v>14</c:v>
                </c:pt>
                <c:pt idx="2">
                  <c:v>21</c:v>
                </c:pt>
                <c:pt idx="3">
                  <c:v>28</c:v>
                </c:pt>
                <c:pt idx="4">
                  <c:v>35</c:v>
                </c:pt>
                <c:pt idx="5">
                  <c:v>42</c:v>
                </c:pt>
              </c:numCache>
            </c:numRef>
          </c:cat>
          <c:val>
            <c:numRef>
              <c:f>'Parametro productivos'!$J$87:$J$92</c:f>
              <c:numCache>
                <c:formatCode>0.0</c:formatCode>
                <c:ptCount val="6"/>
                <c:pt idx="0">
                  <c:v>0.71326530612244887</c:v>
                </c:pt>
                <c:pt idx="1">
                  <c:v>1.006403574087863</c:v>
                </c:pt>
                <c:pt idx="2">
                  <c:v>1.129079754601227</c:v>
                </c:pt>
                <c:pt idx="3">
                  <c:v>1.4488076311605722</c:v>
                </c:pt>
                <c:pt idx="4">
                  <c:v>1.4126423690205012</c:v>
                </c:pt>
                <c:pt idx="5">
                  <c:v>1.3989333994791022</c:v>
                </c:pt>
              </c:numCache>
            </c:numRef>
          </c:val>
          <c:smooth val="1"/>
          <c:extLst>
            <c:ext xmlns:c16="http://schemas.microsoft.com/office/drawing/2014/chart" uri="{C3380CC4-5D6E-409C-BE32-E72D297353CC}">
              <c16:uniqueId val="{00000002-32A2-43CB-986E-4091370CD448}"/>
            </c:ext>
          </c:extLst>
        </c:ser>
        <c:ser>
          <c:idx val="2"/>
          <c:order val="3"/>
          <c:tx>
            <c:strRef>
              <c:f>'Parametro productivos'!$A$93</c:f>
              <c:strCache>
                <c:ptCount val="1"/>
                <c:pt idx="0">
                  <c:v>PROB-ACID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cat>
            <c:numRef>
              <c:f>'Parametro productivos'!$B$93:$B$98</c:f>
              <c:numCache>
                <c:formatCode>General</c:formatCode>
                <c:ptCount val="6"/>
                <c:pt idx="0">
                  <c:v>7</c:v>
                </c:pt>
                <c:pt idx="1">
                  <c:v>14</c:v>
                </c:pt>
                <c:pt idx="2">
                  <c:v>21</c:v>
                </c:pt>
                <c:pt idx="3">
                  <c:v>28</c:v>
                </c:pt>
                <c:pt idx="4">
                  <c:v>35</c:v>
                </c:pt>
                <c:pt idx="5">
                  <c:v>42</c:v>
                </c:pt>
              </c:numCache>
            </c:numRef>
          </c:cat>
          <c:val>
            <c:numRef>
              <c:f>'Parametro productivos'!$J$93:$J$98</c:f>
              <c:numCache>
                <c:formatCode>0.0</c:formatCode>
                <c:ptCount val="6"/>
                <c:pt idx="0">
                  <c:v>0.74437086092715232</c:v>
                </c:pt>
                <c:pt idx="1">
                  <c:v>1.1495713172252533</c:v>
                </c:pt>
                <c:pt idx="2">
                  <c:v>1.2444068455853754</c:v>
                </c:pt>
                <c:pt idx="3">
                  <c:v>1.5588998699609882</c:v>
                </c:pt>
                <c:pt idx="4">
                  <c:v>1.4139118719289903</c:v>
                </c:pt>
                <c:pt idx="5">
                  <c:v>1.500876428319001</c:v>
                </c:pt>
              </c:numCache>
            </c:numRef>
          </c:val>
          <c:smooth val="1"/>
          <c:extLst>
            <c:ext xmlns:c16="http://schemas.microsoft.com/office/drawing/2014/chart" uri="{C3380CC4-5D6E-409C-BE32-E72D297353CC}">
              <c16:uniqueId val="{00000003-32A2-43CB-986E-4091370CD448}"/>
            </c:ext>
          </c:extLst>
        </c:ser>
        <c:dLbls>
          <c:showLegendKey val="0"/>
          <c:showVal val="0"/>
          <c:showCatName val="0"/>
          <c:showSerName val="0"/>
          <c:showPercent val="0"/>
          <c:showBubbleSize val="0"/>
        </c:dLbls>
        <c:marker val="1"/>
        <c:smooth val="0"/>
        <c:axId val="111845376"/>
        <c:axId val="111847680"/>
      </c:lineChart>
      <c:catAx>
        <c:axId val="11184537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a:t>Tiempo (Dias)</a:t>
                </a:r>
              </a:p>
            </c:rich>
          </c:tx>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1847680"/>
        <c:crosses val="autoZero"/>
        <c:auto val="1"/>
        <c:lblAlgn val="ctr"/>
        <c:lblOffset val="100"/>
        <c:noMultiLvlLbl val="1"/>
      </c:catAx>
      <c:valAx>
        <c:axId val="11184768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a:t>Gramos</a:t>
                </a:r>
                <a:r>
                  <a:rPr lang="es-EC" baseline="0"/>
                  <a:t> (g)</a:t>
                </a:r>
                <a:endParaRPr lang="es-EC"/>
              </a:p>
            </c:rich>
          </c:tx>
          <c:overlay val="0"/>
          <c:spPr>
            <a:noFill/>
            <a:ln>
              <a:noFill/>
            </a:ln>
            <a:effectLst/>
          </c:spPr>
        </c:title>
        <c:numFmt formatCode="0.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18453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C"/>
              <a:t>Indice</a:t>
            </a:r>
            <a:r>
              <a:rPr lang="es-EC" baseline="0"/>
              <a:t> de Eficiencia Americana</a:t>
            </a:r>
            <a:endParaRPr lang="es-EC"/>
          </a:p>
        </c:rich>
      </c:tx>
      <c:overlay val="0"/>
      <c:spPr>
        <a:noFill/>
        <a:ln>
          <a:noFill/>
        </a:ln>
        <a:effectLst/>
      </c:spPr>
    </c:title>
    <c:autoTitleDeleted val="0"/>
    <c:plotArea>
      <c:layout/>
      <c:barChart>
        <c:barDir val="col"/>
        <c:grouping val="clustered"/>
        <c:varyColors val="0"/>
        <c:ser>
          <c:idx val="0"/>
          <c:order val="0"/>
          <c:spPr>
            <a:solidFill>
              <a:srgbClr val="FFFF00"/>
            </a:solidFill>
            <a:ln>
              <a:solidFill>
                <a:schemeClr val="tx1"/>
              </a:solidFill>
            </a:ln>
            <a:effectLst/>
          </c:spPr>
          <c:invertIfNegative val="0"/>
          <c:dPt>
            <c:idx val="1"/>
            <c:invertIfNegative val="0"/>
            <c:bubble3D val="0"/>
            <c:spPr>
              <a:solidFill>
                <a:schemeClr val="accent1"/>
              </a:solidFill>
              <a:ln>
                <a:solidFill>
                  <a:schemeClr val="tx1"/>
                </a:solidFill>
              </a:ln>
              <a:effectLst/>
            </c:spPr>
            <c:extLst>
              <c:ext xmlns:c16="http://schemas.microsoft.com/office/drawing/2014/chart" uri="{C3380CC4-5D6E-409C-BE32-E72D297353CC}">
                <c16:uniqueId val="{00000001-6A63-41FA-A28E-5CCAE0E3A0C6}"/>
              </c:ext>
            </c:extLst>
          </c:dPt>
          <c:dPt>
            <c:idx val="2"/>
            <c:invertIfNegative val="0"/>
            <c:bubble3D val="0"/>
            <c:spPr>
              <a:solidFill>
                <a:srgbClr val="00B050"/>
              </a:solidFill>
              <a:ln>
                <a:solidFill>
                  <a:schemeClr val="tx1"/>
                </a:solidFill>
              </a:ln>
              <a:effectLst/>
            </c:spPr>
            <c:extLst>
              <c:ext xmlns:c16="http://schemas.microsoft.com/office/drawing/2014/chart" uri="{C3380CC4-5D6E-409C-BE32-E72D297353CC}">
                <c16:uniqueId val="{00000003-6A63-41FA-A28E-5CCAE0E3A0C6}"/>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6A63-41FA-A28E-5CCAE0E3A0C6}"/>
              </c:ext>
            </c:extLst>
          </c:dPt>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5"/>
            <c:spPr>
              <a:noFill/>
              <a:ln w="9525" cap="flat" cmpd="sng" algn="ctr">
                <a:solidFill>
                  <a:schemeClr val="tx1"/>
                </a:solidFill>
                <a:round/>
              </a:ln>
              <a:effectLst/>
            </c:spPr>
          </c:errBars>
          <c:cat>
            <c:strRef>
              <c:f>('Parametro productivos'!$A$80,'Parametro productivos'!$A$86,'Parametro productivos'!$A$92,'Parametro productivos'!$A$98)</c:f>
              <c:strCache>
                <c:ptCount val="4"/>
                <c:pt idx="0">
                  <c:v>TESTIGO</c:v>
                </c:pt>
                <c:pt idx="1">
                  <c:v>PROBIOTICO</c:v>
                </c:pt>
                <c:pt idx="2">
                  <c:v>ACIDIFIC</c:v>
                </c:pt>
                <c:pt idx="3">
                  <c:v>PROB-ACID</c:v>
                </c:pt>
              </c:strCache>
            </c:strRef>
          </c:cat>
          <c:val>
            <c:numRef>
              <c:f>('Parametro productivos'!$K$80,'Parametro productivos'!$K$86,'Parametro productivos'!$K$92,'Parametro productivos'!$K$98)</c:f>
              <c:numCache>
                <c:formatCode>0.0</c:formatCode>
                <c:ptCount val="4"/>
                <c:pt idx="0">
                  <c:v>170.4718954394076</c:v>
                </c:pt>
                <c:pt idx="1">
                  <c:v>186.92307692307693</c:v>
                </c:pt>
                <c:pt idx="2">
                  <c:v>191.97857142857146</c:v>
                </c:pt>
                <c:pt idx="3">
                  <c:v>188.64666666666665</c:v>
                </c:pt>
              </c:numCache>
            </c:numRef>
          </c:val>
          <c:extLst>
            <c:ext xmlns:c16="http://schemas.microsoft.com/office/drawing/2014/chart" uri="{C3380CC4-5D6E-409C-BE32-E72D297353CC}">
              <c16:uniqueId val="{00000006-6A63-41FA-A28E-5CCAE0E3A0C6}"/>
            </c:ext>
          </c:extLst>
        </c:ser>
        <c:dLbls>
          <c:dLblPos val="outEnd"/>
          <c:showLegendKey val="0"/>
          <c:showVal val="1"/>
          <c:showCatName val="0"/>
          <c:showSerName val="0"/>
          <c:showPercent val="0"/>
          <c:showBubbleSize val="0"/>
        </c:dLbls>
        <c:gapWidth val="100"/>
        <c:overlap val="-27"/>
        <c:axId val="111801856"/>
        <c:axId val="111803776"/>
      </c:barChart>
      <c:catAx>
        <c:axId val="11180185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a:t>Tratamientos</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1803776"/>
        <c:crosses val="autoZero"/>
        <c:auto val="1"/>
        <c:lblAlgn val="ctr"/>
        <c:lblOffset val="100"/>
        <c:noMultiLvlLbl val="0"/>
      </c:catAx>
      <c:valAx>
        <c:axId val="111803776"/>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a:t>Indice</a:t>
                </a:r>
              </a:p>
            </c:rich>
          </c:tx>
          <c:overlay val="0"/>
          <c:spPr>
            <a:noFill/>
            <a:ln>
              <a:noFill/>
            </a:ln>
            <a:effectLst/>
          </c:spPr>
        </c:title>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18018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Corazón</a:t>
            </a:r>
          </a:p>
        </c:rich>
      </c:tx>
      <c:overlay val="0"/>
      <c:spPr>
        <a:noFill/>
        <a:ln>
          <a:noFill/>
        </a:ln>
        <a:effectLst/>
      </c:spPr>
    </c:title>
    <c:autoTitleDeleted val="0"/>
    <c:plotArea>
      <c:layout>
        <c:manualLayout>
          <c:layoutTarget val="inner"/>
          <c:xMode val="edge"/>
          <c:yMode val="edge"/>
          <c:x val="0.2402176290463692"/>
          <c:y val="0.14428258967629043"/>
          <c:w val="0.5951209536307962"/>
          <c:h val="0.45853601633129193"/>
        </c:manualLayout>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77DB-4E3E-86F6-059A9209E04A}"/>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77DB-4E3E-86F6-059A9209E04A}"/>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77DB-4E3E-86F6-059A9209E04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Hoja2!$B$20:$B$23</c:f>
                <c:numCache>
                  <c:formatCode>General</c:formatCode>
                  <c:ptCount val="4"/>
                  <c:pt idx="0">
                    <c:v>0.17032648388054983</c:v>
                  </c:pt>
                  <c:pt idx="1">
                    <c:v>0.24285340800115976</c:v>
                  </c:pt>
                  <c:pt idx="2">
                    <c:v>0.3482814953453604</c:v>
                  </c:pt>
                  <c:pt idx="3">
                    <c:v>0.11000000000000061</c:v>
                  </c:pt>
                </c:numCache>
              </c:numRef>
            </c:plus>
            <c:minus>
              <c:numRef>
                <c:f>Hoja2!$B$20:$B$23</c:f>
                <c:numCache>
                  <c:formatCode>General</c:formatCode>
                  <c:ptCount val="4"/>
                  <c:pt idx="0">
                    <c:v>0.17032648388054983</c:v>
                  </c:pt>
                  <c:pt idx="1">
                    <c:v>0.24285340800115976</c:v>
                  </c:pt>
                  <c:pt idx="2">
                    <c:v>0.3482814953453604</c:v>
                  </c:pt>
                  <c:pt idx="3">
                    <c:v>0.11000000000000061</c:v>
                  </c:pt>
                </c:numCache>
              </c:numRef>
            </c:minus>
            <c:spPr>
              <a:noFill/>
              <a:ln w="9525" cap="flat" cmpd="sng" algn="ctr">
                <a:solidFill>
                  <a:schemeClr val="tx1">
                    <a:lumMod val="65000"/>
                    <a:lumOff val="35000"/>
                  </a:schemeClr>
                </a:solidFill>
                <a:round/>
              </a:ln>
              <a:effectLst/>
            </c:spPr>
          </c:errBars>
          <c:cat>
            <c:strRef>
              <c:f>Hoja2!$A$15:$A$18</c:f>
              <c:strCache>
                <c:ptCount val="4"/>
                <c:pt idx="0">
                  <c:v>TESTIGO</c:v>
                </c:pt>
                <c:pt idx="1">
                  <c:v>PROBIOTICO</c:v>
                </c:pt>
                <c:pt idx="2">
                  <c:v>ACIDIFIC</c:v>
                </c:pt>
                <c:pt idx="3">
                  <c:v>PROB-ACID</c:v>
                </c:pt>
              </c:strCache>
            </c:strRef>
          </c:cat>
          <c:val>
            <c:numRef>
              <c:f>Hoja2!$B$15:$B$18</c:f>
              <c:numCache>
                <c:formatCode>0.00</c:formatCode>
                <c:ptCount val="4"/>
                <c:pt idx="0">
                  <c:v>18.606666666666666</c:v>
                </c:pt>
                <c:pt idx="1">
                  <c:v>19.22</c:v>
                </c:pt>
                <c:pt idx="2">
                  <c:v>19.106666666666666</c:v>
                </c:pt>
                <c:pt idx="3">
                  <c:v>19.11</c:v>
                </c:pt>
              </c:numCache>
            </c:numRef>
          </c:val>
          <c:extLst>
            <c:ext xmlns:c16="http://schemas.microsoft.com/office/drawing/2014/chart" uri="{C3380CC4-5D6E-409C-BE32-E72D297353CC}">
              <c16:uniqueId val="{00000006-77DB-4E3E-86F6-059A9209E04A}"/>
            </c:ext>
          </c:extLst>
        </c:ser>
        <c:dLbls>
          <c:dLblPos val="outEnd"/>
          <c:showLegendKey val="0"/>
          <c:showVal val="1"/>
          <c:showCatName val="0"/>
          <c:showSerName val="0"/>
          <c:showPercent val="0"/>
          <c:showBubbleSize val="0"/>
        </c:dLbls>
        <c:gapWidth val="219"/>
        <c:overlap val="-27"/>
        <c:axId val="112396160"/>
        <c:axId val="112397696"/>
      </c:barChart>
      <c:catAx>
        <c:axId val="112396160"/>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397696"/>
        <c:crosses val="autoZero"/>
        <c:auto val="1"/>
        <c:lblAlgn val="ctr"/>
        <c:lblOffset val="100"/>
        <c:noMultiLvlLbl val="0"/>
      </c:catAx>
      <c:valAx>
        <c:axId val="112397696"/>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Gramos (g)</a:t>
                </a:r>
              </a:p>
            </c:rich>
          </c:tx>
          <c:overlay val="0"/>
          <c:spPr>
            <a:noFill/>
            <a:ln>
              <a:noFill/>
            </a:ln>
            <a:effectLst/>
          </c:spPr>
        </c:title>
        <c:numFmt formatCode="0.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3961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Molleja</a:t>
            </a:r>
          </a:p>
        </c:rich>
      </c:tx>
      <c:overlay val="0"/>
      <c:spPr>
        <a:noFill/>
        <a:ln>
          <a:noFill/>
        </a:ln>
        <a:effectLst/>
      </c:spPr>
    </c:title>
    <c:autoTitleDeleted val="0"/>
    <c:plotArea>
      <c:layout>
        <c:manualLayout>
          <c:layoutTarget val="inner"/>
          <c:xMode val="edge"/>
          <c:yMode val="edge"/>
          <c:x val="0.19038670166229221"/>
          <c:y val="0.15319444444444447"/>
          <c:w val="0.62371981627296591"/>
          <c:h val="0.62271617089530473"/>
        </c:manualLayout>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5848-43DF-A3E9-6D7AEBB8431B}"/>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5848-43DF-A3E9-6D7AEBB8431B}"/>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5848-43DF-A3E9-6D7AEBB8431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Hoja2!$C$20:$C$23</c:f>
                <c:numCache>
                  <c:formatCode>General</c:formatCode>
                  <c:ptCount val="4"/>
                  <c:pt idx="0">
                    <c:v>8.8191710368820033E-3</c:v>
                  </c:pt>
                  <c:pt idx="1">
                    <c:v>0.2616825897490645</c:v>
                  </c:pt>
                  <c:pt idx="2">
                    <c:v>0.26847304851283998</c:v>
                  </c:pt>
                  <c:pt idx="3">
                    <c:v>2.0275875100994122E-2</c:v>
                  </c:pt>
                </c:numCache>
              </c:numRef>
            </c:plus>
            <c:minus>
              <c:numRef>
                <c:f>Hoja2!$C$20:$C$23</c:f>
                <c:numCache>
                  <c:formatCode>General</c:formatCode>
                  <c:ptCount val="4"/>
                  <c:pt idx="0">
                    <c:v>8.8191710368820033E-3</c:v>
                  </c:pt>
                  <c:pt idx="1">
                    <c:v>0.2616825897490645</c:v>
                  </c:pt>
                  <c:pt idx="2">
                    <c:v>0.26847304851283998</c:v>
                  </c:pt>
                  <c:pt idx="3">
                    <c:v>2.0275875100994122E-2</c:v>
                  </c:pt>
                </c:numCache>
              </c:numRef>
            </c:minus>
            <c:spPr>
              <a:noFill/>
              <a:ln w="9525" cap="flat" cmpd="sng" algn="ctr">
                <a:solidFill>
                  <a:schemeClr val="tx1">
                    <a:lumMod val="65000"/>
                    <a:lumOff val="35000"/>
                  </a:schemeClr>
                </a:solidFill>
                <a:round/>
              </a:ln>
              <a:effectLst/>
            </c:spPr>
          </c:errBars>
          <c:cat>
            <c:strRef>
              <c:f>Hoja2!$A$15:$A$18</c:f>
              <c:strCache>
                <c:ptCount val="4"/>
                <c:pt idx="0">
                  <c:v>TESTIGO</c:v>
                </c:pt>
                <c:pt idx="1">
                  <c:v>PROBIOTICO</c:v>
                </c:pt>
                <c:pt idx="2">
                  <c:v>ACIDIFIC</c:v>
                </c:pt>
                <c:pt idx="3">
                  <c:v>PROB-ACID</c:v>
                </c:pt>
              </c:strCache>
            </c:strRef>
          </c:cat>
          <c:val>
            <c:numRef>
              <c:f>Hoja2!$C$15:$C$18</c:f>
              <c:numCache>
                <c:formatCode>0.00</c:formatCode>
                <c:ptCount val="4"/>
                <c:pt idx="0">
                  <c:v>37.186666666666667</c:v>
                </c:pt>
                <c:pt idx="1">
                  <c:v>38.013333333333328</c:v>
                </c:pt>
                <c:pt idx="2">
                  <c:v>40.020000000000003</c:v>
                </c:pt>
                <c:pt idx="3">
                  <c:v>41.976666666666667</c:v>
                </c:pt>
              </c:numCache>
            </c:numRef>
          </c:val>
          <c:extLst>
            <c:ext xmlns:c16="http://schemas.microsoft.com/office/drawing/2014/chart" uri="{C3380CC4-5D6E-409C-BE32-E72D297353CC}">
              <c16:uniqueId val="{00000006-5848-43DF-A3E9-6D7AEBB8431B}"/>
            </c:ext>
          </c:extLst>
        </c:ser>
        <c:dLbls>
          <c:dLblPos val="outEnd"/>
          <c:showLegendKey val="0"/>
          <c:showVal val="1"/>
          <c:showCatName val="0"/>
          <c:showSerName val="0"/>
          <c:showPercent val="0"/>
          <c:showBubbleSize val="0"/>
        </c:dLbls>
        <c:gapWidth val="219"/>
        <c:overlap val="-27"/>
        <c:axId val="112444928"/>
        <c:axId val="112446848"/>
      </c:barChart>
      <c:catAx>
        <c:axId val="112444928"/>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446848"/>
        <c:crosses val="autoZero"/>
        <c:auto val="1"/>
        <c:lblAlgn val="ctr"/>
        <c:lblOffset val="100"/>
        <c:noMultiLvlLbl val="0"/>
      </c:catAx>
      <c:valAx>
        <c:axId val="11244684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Gramos (g)</a:t>
                </a:r>
              </a:p>
            </c:rich>
          </c:tx>
          <c:overlay val="0"/>
          <c:spPr>
            <a:noFill/>
            <a:ln>
              <a:noFill/>
            </a:ln>
            <a:effectLst/>
          </c:spPr>
        </c:title>
        <c:numFmt formatCode="0.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4449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Higado</a:t>
            </a:r>
          </a:p>
        </c:rich>
      </c:tx>
      <c:overlay val="0"/>
      <c:spPr>
        <a:noFill/>
        <a:ln>
          <a:noFill/>
        </a:ln>
        <a:effectLst/>
      </c:spPr>
    </c:title>
    <c:autoTitleDeleted val="0"/>
    <c:plotArea>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AB0A-437C-B168-FCF086E820E5}"/>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AB0A-437C-B168-FCF086E820E5}"/>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AB0A-437C-B168-FCF086E820E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Hoja2!$D$20:$D$23</c:f>
                <c:numCache>
                  <c:formatCode>General</c:formatCode>
                  <c:ptCount val="4"/>
                  <c:pt idx="0">
                    <c:v>2.0275875100996262E-2</c:v>
                  </c:pt>
                  <c:pt idx="1">
                    <c:v>0.12055427546683652</c:v>
                  </c:pt>
                  <c:pt idx="2">
                    <c:v>0.13383239933256658</c:v>
                  </c:pt>
                  <c:pt idx="3">
                    <c:v>1.5275252316517978E-2</c:v>
                  </c:pt>
                </c:numCache>
              </c:numRef>
            </c:plus>
            <c:minus>
              <c:numRef>
                <c:f>Hoja2!$D$20:$D$23</c:f>
                <c:numCache>
                  <c:formatCode>General</c:formatCode>
                  <c:ptCount val="4"/>
                  <c:pt idx="0">
                    <c:v>2.0275875100996262E-2</c:v>
                  </c:pt>
                  <c:pt idx="1">
                    <c:v>0.12055427546683652</c:v>
                  </c:pt>
                  <c:pt idx="2">
                    <c:v>0.13383239933256658</c:v>
                  </c:pt>
                  <c:pt idx="3">
                    <c:v>1.5275252316517978E-2</c:v>
                  </c:pt>
                </c:numCache>
              </c:numRef>
            </c:minus>
            <c:spPr>
              <a:noFill/>
              <a:ln w="9525" cap="flat" cmpd="sng" algn="ctr">
                <a:solidFill>
                  <a:schemeClr val="tx1">
                    <a:lumMod val="65000"/>
                    <a:lumOff val="35000"/>
                  </a:schemeClr>
                </a:solidFill>
                <a:round/>
              </a:ln>
              <a:effectLst/>
            </c:spPr>
          </c:errBars>
          <c:cat>
            <c:strRef>
              <c:f>Hoja2!$A$15:$A$18</c:f>
              <c:strCache>
                <c:ptCount val="4"/>
                <c:pt idx="0">
                  <c:v>TESTIGO</c:v>
                </c:pt>
                <c:pt idx="1">
                  <c:v>PROBIOTICO</c:v>
                </c:pt>
                <c:pt idx="2">
                  <c:v>ACIDIFIC</c:v>
                </c:pt>
                <c:pt idx="3">
                  <c:v>PROB-ACID</c:v>
                </c:pt>
              </c:strCache>
            </c:strRef>
          </c:cat>
          <c:val>
            <c:numRef>
              <c:f>Hoja2!$D$15:$D$18</c:f>
              <c:numCache>
                <c:formatCode>0.00</c:formatCode>
                <c:ptCount val="4"/>
                <c:pt idx="0">
                  <c:v>85.99666666666667</c:v>
                </c:pt>
                <c:pt idx="1">
                  <c:v>86.37</c:v>
                </c:pt>
                <c:pt idx="2">
                  <c:v>82.99666666666667</c:v>
                </c:pt>
                <c:pt idx="3">
                  <c:v>85.006666666666661</c:v>
                </c:pt>
              </c:numCache>
            </c:numRef>
          </c:val>
          <c:extLst>
            <c:ext xmlns:c16="http://schemas.microsoft.com/office/drawing/2014/chart" uri="{C3380CC4-5D6E-409C-BE32-E72D297353CC}">
              <c16:uniqueId val="{00000006-AB0A-437C-B168-FCF086E820E5}"/>
            </c:ext>
          </c:extLst>
        </c:ser>
        <c:dLbls>
          <c:dLblPos val="outEnd"/>
          <c:showLegendKey val="0"/>
          <c:showVal val="1"/>
          <c:showCatName val="0"/>
          <c:showSerName val="0"/>
          <c:showPercent val="0"/>
          <c:showBubbleSize val="0"/>
        </c:dLbls>
        <c:gapWidth val="219"/>
        <c:overlap val="-27"/>
        <c:axId val="112600576"/>
        <c:axId val="112602496"/>
      </c:barChart>
      <c:catAx>
        <c:axId val="11260057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602496"/>
        <c:crosses val="autoZero"/>
        <c:auto val="1"/>
        <c:lblAlgn val="ctr"/>
        <c:lblOffset val="100"/>
        <c:noMultiLvlLbl val="0"/>
      </c:catAx>
      <c:valAx>
        <c:axId val="112602496"/>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Gramos (g)</a:t>
                </a:r>
              </a:p>
            </c:rich>
          </c:tx>
          <c:overlay val="0"/>
          <c:spPr>
            <a:noFill/>
            <a:ln>
              <a:noFill/>
            </a:ln>
            <a:effectLst/>
          </c:spPr>
        </c:title>
        <c:numFmt formatCode="0.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6005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Bazo</a:t>
            </a:r>
          </a:p>
        </c:rich>
      </c:tx>
      <c:overlay val="0"/>
      <c:spPr>
        <a:noFill/>
        <a:ln>
          <a:noFill/>
        </a:ln>
        <a:effectLst/>
      </c:spPr>
    </c:title>
    <c:autoTitleDeleted val="0"/>
    <c:plotArea>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3F4A-4908-8854-A0BDC6B8AA53}"/>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3F4A-4908-8854-A0BDC6B8AA53}"/>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3F4A-4908-8854-A0BDC6B8AA5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Hoja2!$E$20:$E$23</c:f>
                <c:numCache>
                  <c:formatCode>General</c:formatCode>
                  <c:ptCount val="4"/>
                  <c:pt idx="0">
                    <c:v>3.3333333333333366E-3</c:v>
                  </c:pt>
                  <c:pt idx="1">
                    <c:v>8.1717671147541762E-2</c:v>
                  </c:pt>
                  <c:pt idx="2">
                    <c:v>0.13283239230114183</c:v>
                  </c:pt>
                  <c:pt idx="3">
                    <c:v>0.28013885445931624</c:v>
                  </c:pt>
                </c:numCache>
              </c:numRef>
            </c:plus>
            <c:minus>
              <c:numRef>
                <c:f>Hoja2!$E$20:$E$23</c:f>
                <c:numCache>
                  <c:formatCode>General</c:formatCode>
                  <c:ptCount val="4"/>
                  <c:pt idx="0">
                    <c:v>3.3333333333333366E-3</c:v>
                  </c:pt>
                  <c:pt idx="1">
                    <c:v>8.1717671147541762E-2</c:v>
                  </c:pt>
                  <c:pt idx="2">
                    <c:v>0.13283239230114183</c:v>
                  </c:pt>
                  <c:pt idx="3">
                    <c:v>0.28013885445931624</c:v>
                  </c:pt>
                </c:numCache>
              </c:numRef>
            </c:minus>
            <c:spPr>
              <a:noFill/>
              <a:ln w="9525" cap="flat" cmpd="sng" algn="ctr">
                <a:solidFill>
                  <a:schemeClr val="tx1">
                    <a:lumMod val="65000"/>
                    <a:lumOff val="35000"/>
                  </a:schemeClr>
                </a:solidFill>
                <a:round/>
              </a:ln>
              <a:effectLst/>
            </c:spPr>
          </c:errBars>
          <c:cat>
            <c:strRef>
              <c:f>Hoja2!$A$15:$A$18</c:f>
              <c:strCache>
                <c:ptCount val="4"/>
                <c:pt idx="0">
                  <c:v>TESTIGO</c:v>
                </c:pt>
                <c:pt idx="1">
                  <c:v>PROBIOTICO</c:v>
                </c:pt>
                <c:pt idx="2">
                  <c:v>ACIDIFIC</c:v>
                </c:pt>
                <c:pt idx="3">
                  <c:v>PROB-ACID</c:v>
                </c:pt>
              </c:strCache>
            </c:strRef>
          </c:cat>
          <c:val>
            <c:numRef>
              <c:f>Hoja2!$E$15:$E$18</c:f>
              <c:numCache>
                <c:formatCode>0.00</c:formatCode>
                <c:ptCount val="4"/>
                <c:pt idx="0">
                  <c:v>1.9833333333333334</c:v>
                </c:pt>
                <c:pt idx="1">
                  <c:v>2.2466666666666666</c:v>
                </c:pt>
                <c:pt idx="2">
                  <c:v>2.0533333333333332</c:v>
                </c:pt>
                <c:pt idx="3">
                  <c:v>2.0833333333333335</c:v>
                </c:pt>
              </c:numCache>
            </c:numRef>
          </c:val>
          <c:extLst>
            <c:ext xmlns:c16="http://schemas.microsoft.com/office/drawing/2014/chart" uri="{C3380CC4-5D6E-409C-BE32-E72D297353CC}">
              <c16:uniqueId val="{00000006-3F4A-4908-8854-A0BDC6B8AA53}"/>
            </c:ext>
          </c:extLst>
        </c:ser>
        <c:dLbls>
          <c:dLblPos val="outEnd"/>
          <c:showLegendKey val="0"/>
          <c:showVal val="1"/>
          <c:showCatName val="0"/>
          <c:showSerName val="0"/>
          <c:showPercent val="0"/>
          <c:showBubbleSize val="0"/>
        </c:dLbls>
        <c:gapWidth val="219"/>
        <c:overlap val="-27"/>
        <c:axId val="113014272"/>
        <c:axId val="113016192"/>
      </c:barChart>
      <c:catAx>
        <c:axId val="11301427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3016192"/>
        <c:crosses val="autoZero"/>
        <c:auto val="1"/>
        <c:lblAlgn val="ctr"/>
        <c:lblOffset val="100"/>
        <c:noMultiLvlLbl val="0"/>
      </c:catAx>
      <c:valAx>
        <c:axId val="11301619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Gramos (g)</a:t>
                </a:r>
              </a:p>
            </c:rich>
          </c:tx>
          <c:overlay val="0"/>
          <c:spPr>
            <a:noFill/>
            <a:ln>
              <a:noFill/>
            </a:ln>
            <a:effectLst/>
          </c:spPr>
        </c:title>
        <c:numFmt formatCode="0.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30142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Pancreas</a:t>
            </a:r>
          </a:p>
        </c:rich>
      </c:tx>
      <c:overlay val="0"/>
      <c:spPr>
        <a:noFill/>
        <a:ln>
          <a:noFill/>
        </a:ln>
        <a:effectLst/>
      </c:spPr>
    </c:title>
    <c:autoTitleDeleted val="0"/>
    <c:plotArea>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4F0E-417B-85A3-D004BD923C7A}"/>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4F0E-417B-85A3-D004BD923C7A}"/>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4F0E-417B-85A3-D004BD923C7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Hoja2!$F$20:$F$23</c:f>
                <c:numCache>
                  <c:formatCode>General</c:formatCode>
                  <c:ptCount val="4"/>
                  <c:pt idx="0">
                    <c:v>0.24248711305964279</c:v>
                  </c:pt>
                  <c:pt idx="1">
                    <c:v>0.29614185789921704</c:v>
                  </c:pt>
                  <c:pt idx="2">
                    <c:v>0.19672315572906018</c:v>
                  </c:pt>
                  <c:pt idx="3">
                    <c:v>0.19672315572905999</c:v>
                  </c:pt>
                </c:numCache>
              </c:numRef>
            </c:plus>
            <c:minus>
              <c:numRef>
                <c:f>Hoja2!$F$20:$F$23</c:f>
                <c:numCache>
                  <c:formatCode>General</c:formatCode>
                  <c:ptCount val="4"/>
                  <c:pt idx="0">
                    <c:v>0.24248711305964279</c:v>
                  </c:pt>
                  <c:pt idx="1">
                    <c:v>0.29614185789921704</c:v>
                  </c:pt>
                  <c:pt idx="2">
                    <c:v>0.19672315572906018</c:v>
                  </c:pt>
                  <c:pt idx="3">
                    <c:v>0.19672315572905999</c:v>
                  </c:pt>
                </c:numCache>
              </c:numRef>
            </c:minus>
            <c:spPr>
              <a:noFill/>
              <a:ln w="9525" cap="flat" cmpd="sng" algn="ctr">
                <a:solidFill>
                  <a:schemeClr val="tx1">
                    <a:lumMod val="65000"/>
                    <a:lumOff val="35000"/>
                  </a:schemeClr>
                </a:solidFill>
                <a:round/>
              </a:ln>
              <a:effectLst/>
            </c:spPr>
          </c:errBars>
          <c:cat>
            <c:strRef>
              <c:f>Hoja2!$A$15:$A$18</c:f>
              <c:strCache>
                <c:ptCount val="4"/>
                <c:pt idx="0">
                  <c:v>TESTIGO</c:v>
                </c:pt>
                <c:pt idx="1">
                  <c:v>PROBIOTICO</c:v>
                </c:pt>
                <c:pt idx="2">
                  <c:v>ACIDIFIC</c:v>
                </c:pt>
                <c:pt idx="3">
                  <c:v>PROB-ACID</c:v>
                </c:pt>
              </c:strCache>
            </c:strRef>
          </c:cat>
          <c:val>
            <c:numRef>
              <c:f>Hoja2!$F$15:$F$18</c:f>
              <c:numCache>
                <c:formatCode>0.00</c:formatCode>
                <c:ptCount val="4"/>
                <c:pt idx="0">
                  <c:v>6.0999999999999988</c:v>
                </c:pt>
                <c:pt idx="1">
                  <c:v>7</c:v>
                </c:pt>
                <c:pt idx="2">
                  <c:v>6.4366666666666665</c:v>
                </c:pt>
                <c:pt idx="3">
                  <c:v>6.4666666666666659</c:v>
                </c:pt>
              </c:numCache>
            </c:numRef>
          </c:val>
          <c:extLst>
            <c:ext xmlns:c16="http://schemas.microsoft.com/office/drawing/2014/chart" uri="{C3380CC4-5D6E-409C-BE32-E72D297353CC}">
              <c16:uniqueId val="{00000006-4F0E-417B-85A3-D004BD923C7A}"/>
            </c:ext>
          </c:extLst>
        </c:ser>
        <c:dLbls>
          <c:dLblPos val="outEnd"/>
          <c:showLegendKey val="0"/>
          <c:showVal val="1"/>
          <c:showCatName val="0"/>
          <c:showSerName val="0"/>
          <c:showPercent val="0"/>
          <c:showBubbleSize val="0"/>
        </c:dLbls>
        <c:gapWidth val="219"/>
        <c:overlap val="-27"/>
        <c:axId val="112670592"/>
        <c:axId val="112672128"/>
      </c:barChart>
      <c:catAx>
        <c:axId val="11267059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672128"/>
        <c:crosses val="autoZero"/>
        <c:auto val="1"/>
        <c:lblAlgn val="ctr"/>
        <c:lblOffset val="100"/>
        <c:noMultiLvlLbl val="0"/>
      </c:catAx>
      <c:valAx>
        <c:axId val="11267212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Gramos (g)</a:t>
                </a:r>
              </a:p>
            </c:rich>
          </c:tx>
          <c:overlay val="0"/>
          <c:spPr>
            <a:noFill/>
            <a:ln>
              <a:noFill/>
            </a:ln>
            <a:effectLst/>
          </c:spPr>
        </c:title>
        <c:numFmt formatCode="0.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6705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S"/>
              <a:t>Ciego</a:t>
            </a:r>
            <a:r>
              <a:rPr lang="es-ES" baseline="0"/>
              <a:t> </a:t>
            </a:r>
            <a:endParaRPr lang="es-ES"/>
          </a:p>
        </c:rich>
      </c:tx>
      <c:overlay val="0"/>
      <c:spPr>
        <a:noFill/>
        <a:ln>
          <a:noFill/>
        </a:ln>
        <a:effectLst/>
      </c:spPr>
    </c:title>
    <c:autoTitleDeleted val="0"/>
    <c:plotArea>
      <c:layout>
        <c:manualLayout>
          <c:layoutTarget val="inner"/>
          <c:xMode val="edge"/>
          <c:yMode val="edge"/>
          <c:x val="0.23188429571303593"/>
          <c:y val="0.14891221930592008"/>
          <c:w val="0.5951209536307962"/>
          <c:h val="0.45853601633129193"/>
        </c:manualLayout>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1-EBF4-4E85-A19C-D89F250B7EE1}"/>
              </c:ext>
            </c:extLst>
          </c:dPt>
          <c:dPt>
            <c:idx val="2"/>
            <c:invertIfNegative val="0"/>
            <c:bubble3D val="0"/>
            <c:spPr>
              <a:solidFill>
                <a:srgbClr val="92D050"/>
              </a:solidFill>
              <a:ln>
                <a:solidFill>
                  <a:schemeClr val="tx1"/>
                </a:solidFill>
              </a:ln>
              <a:effectLst/>
            </c:spPr>
            <c:extLst>
              <c:ext xmlns:c16="http://schemas.microsoft.com/office/drawing/2014/chart" uri="{C3380CC4-5D6E-409C-BE32-E72D297353CC}">
                <c16:uniqueId val="{00000003-EBF4-4E85-A19C-D89F250B7EE1}"/>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5-EBF4-4E85-A19C-D89F250B7E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Hoja2!$G$20:$G$23</c:f>
                <c:numCache>
                  <c:formatCode>General</c:formatCode>
                  <c:ptCount val="4"/>
                  <c:pt idx="0">
                    <c:v>0.21105554824368933</c:v>
                  </c:pt>
                  <c:pt idx="1">
                    <c:v>0.75437243969923573</c:v>
                  </c:pt>
                  <c:pt idx="2">
                    <c:v>0.83714461779976257</c:v>
                  </c:pt>
                  <c:pt idx="3">
                    <c:v>0.21501937897160212</c:v>
                  </c:pt>
                </c:numCache>
              </c:numRef>
            </c:plus>
            <c:minus>
              <c:numRef>
                <c:f>Hoja2!$G$20:$G$23</c:f>
                <c:numCache>
                  <c:formatCode>General</c:formatCode>
                  <c:ptCount val="4"/>
                  <c:pt idx="0">
                    <c:v>0.21105554824368933</c:v>
                  </c:pt>
                  <c:pt idx="1">
                    <c:v>0.75437243969923573</c:v>
                  </c:pt>
                  <c:pt idx="2">
                    <c:v>0.83714461779976257</c:v>
                  </c:pt>
                  <c:pt idx="3">
                    <c:v>0.21501937897160212</c:v>
                  </c:pt>
                </c:numCache>
              </c:numRef>
            </c:minus>
            <c:spPr>
              <a:noFill/>
              <a:ln w="9525" cap="flat" cmpd="sng" algn="ctr">
                <a:solidFill>
                  <a:schemeClr val="tx1">
                    <a:lumMod val="65000"/>
                    <a:lumOff val="35000"/>
                  </a:schemeClr>
                </a:solidFill>
                <a:round/>
              </a:ln>
              <a:effectLst/>
            </c:spPr>
          </c:errBars>
          <c:cat>
            <c:strRef>
              <c:f>Hoja2!$A$15:$A$18</c:f>
              <c:strCache>
                <c:ptCount val="4"/>
                <c:pt idx="0">
                  <c:v>TESTIGO</c:v>
                </c:pt>
                <c:pt idx="1">
                  <c:v>PROBIOTICO</c:v>
                </c:pt>
                <c:pt idx="2">
                  <c:v>ACIDIFIC</c:v>
                </c:pt>
                <c:pt idx="3">
                  <c:v>PROB-ACID</c:v>
                </c:pt>
              </c:strCache>
            </c:strRef>
          </c:cat>
          <c:val>
            <c:numRef>
              <c:f>Hoja2!$G$15:$G$18</c:f>
              <c:numCache>
                <c:formatCode>0.00</c:formatCode>
                <c:ptCount val="4"/>
                <c:pt idx="0">
                  <c:v>14.163333333333334</c:v>
                </c:pt>
                <c:pt idx="1">
                  <c:v>16.64</c:v>
                </c:pt>
                <c:pt idx="2">
                  <c:v>16.810000000000002</c:v>
                </c:pt>
                <c:pt idx="3">
                  <c:v>16.446666666666669</c:v>
                </c:pt>
              </c:numCache>
            </c:numRef>
          </c:val>
          <c:extLst>
            <c:ext xmlns:c16="http://schemas.microsoft.com/office/drawing/2014/chart" uri="{C3380CC4-5D6E-409C-BE32-E72D297353CC}">
              <c16:uniqueId val="{00000006-EBF4-4E85-A19C-D89F250B7EE1}"/>
            </c:ext>
          </c:extLst>
        </c:ser>
        <c:dLbls>
          <c:dLblPos val="outEnd"/>
          <c:showLegendKey val="0"/>
          <c:showVal val="1"/>
          <c:showCatName val="0"/>
          <c:showSerName val="0"/>
          <c:showPercent val="0"/>
          <c:showBubbleSize val="0"/>
        </c:dLbls>
        <c:gapWidth val="219"/>
        <c:overlap val="-27"/>
        <c:axId val="112817280"/>
        <c:axId val="112819200"/>
      </c:barChart>
      <c:catAx>
        <c:axId val="112817280"/>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Tratamiento</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819200"/>
        <c:crosses val="autoZero"/>
        <c:auto val="1"/>
        <c:lblAlgn val="ctr"/>
        <c:lblOffset val="100"/>
        <c:noMultiLvlLbl val="0"/>
      </c:catAx>
      <c:valAx>
        <c:axId val="11281920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S"/>
                  <a:t>Gramos (g)</a:t>
                </a:r>
              </a:p>
            </c:rich>
          </c:tx>
          <c:overlay val="0"/>
          <c:spPr>
            <a:noFill/>
            <a:ln>
              <a:noFill/>
            </a:ln>
            <a:effectLst/>
          </c:spPr>
        </c:title>
        <c:numFmt formatCode="0.0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1128172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E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47"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12192000" cy="1135062"/>
          </a:xfrm>
          <a:prstGeom prst="rect">
            <a:avLst/>
          </a:prstGeom>
          <a:noFill/>
        </p:spPr>
      </p:pic>
      <p:sp>
        <p:nvSpPr>
          <p:cNvPr id="17458" name="Oval 50"/>
          <p:cNvSpPr>
            <a:spLocks noChangeArrowheads="1"/>
          </p:cNvSpPr>
          <p:nvPr userDrawn="1"/>
        </p:nvSpPr>
        <p:spPr bwMode="auto">
          <a:xfrm>
            <a:off x="289984" y="260351"/>
            <a:ext cx="1056216" cy="792163"/>
          </a:xfrm>
          <a:prstGeom prst="ellipse">
            <a:avLst/>
          </a:prstGeom>
          <a:solidFill>
            <a:schemeClr val="bg1"/>
          </a:solidFill>
          <a:ln w="9525">
            <a:noFill/>
            <a:round/>
            <a:headEnd/>
            <a:tailEnd/>
          </a:ln>
          <a:effectLst/>
        </p:spPr>
        <p:txBody>
          <a:bodyPr wrap="none" anchor="ctr"/>
          <a:lstStyle/>
          <a:p>
            <a:endParaRPr lang="es-CO" sz="1800"/>
          </a:p>
        </p:txBody>
      </p:sp>
      <p:pic>
        <p:nvPicPr>
          <p:cNvPr id="17457" name="Picture 49" descr="LOGO ESPE ORIGINAL copia"/>
          <p:cNvPicPr>
            <a:picLocks noChangeAspect="1" noChangeArrowheads="1"/>
          </p:cNvPicPr>
          <p:nvPr userDrawn="1"/>
        </p:nvPicPr>
        <p:blipFill>
          <a:blip r:embed="rId6" cstate="print"/>
          <a:srcRect/>
          <a:stretch>
            <a:fillRect/>
          </a:stretch>
        </p:blipFill>
        <p:spPr bwMode="auto">
          <a:xfrm>
            <a:off x="143934" y="115888"/>
            <a:ext cx="4417484" cy="887412"/>
          </a:xfrm>
          <a:prstGeom prst="rect">
            <a:avLst/>
          </a:prstGeom>
          <a:noFill/>
        </p:spPr>
      </p:pic>
    </p:spTree>
    <p:extLst>
      <p:ext uri="{BB962C8B-B14F-4D97-AF65-F5344CB8AC3E}">
        <p14:creationId xmlns:p14="http://schemas.microsoft.com/office/powerpoint/2010/main" val="152758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7/27/2018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1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s.wikipedia.org/wiki/%C2%BA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Rectángulo"/>
          <p:cNvSpPr>
            <a:spLocks noChangeArrowheads="1"/>
          </p:cNvSpPr>
          <p:nvPr/>
        </p:nvSpPr>
        <p:spPr bwMode="auto">
          <a:xfrm>
            <a:off x="2036990" y="1022213"/>
            <a:ext cx="8118019" cy="5463034"/>
          </a:xfrm>
          <a:prstGeom prst="rect">
            <a:avLst/>
          </a:prstGeom>
          <a:noFill/>
          <a:ln w="9525">
            <a:noFill/>
            <a:miter lim="800000"/>
            <a:headEnd/>
            <a:tailEnd/>
          </a:ln>
        </p:spPr>
        <p:txBody>
          <a:bodyPr wrap="square" anchor="t">
            <a:spAutoFit/>
          </a:bodyPr>
          <a:lstStyle/>
          <a:p>
            <a:pPr algn="ctr"/>
            <a:r>
              <a:rPr lang="es-ES_tradnl" sz="1500" b="1" dirty="0"/>
              <a:t>VICERRECTORADO DE INVESTIGACIÓN INNOVACIÓN Y TRANSFERENCIA DE TECNOLOGÍA</a:t>
            </a:r>
          </a:p>
          <a:p>
            <a:pPr algn="ctr"/>
            <a:endParaRPr lang="es-ES_tradnl" sz="1500" b="1" dirty="0"/>
          </a:p>
          <a:p>
            <a:pPr algn="ctr"/>
            <a:r>
              <a:rPr lang="es-ES_tradnl" sz="1500" b="1" dirty="0"/>
              <a:t>DIRRECIÓN DE POSGRADOS</a:t>
            </a:r>
          </a:p>
          <a:p>
            <a:pPr algn="ctr"/>
            <a:endParaRPr lang="es-EC" sz="1500" dirty="0"/>
          </a:p>
          <a:p>
            <a:pPr algn="ctr"/>
            <a:r>
              <a:rPr lang="es-ES_tradnl" sz="1500" b="1" dirty="0"/>
              <a:t> PROYECTO DE TITULACIÓN PREVIO A LA OBTENCIÓN DEL TÍTULO DE MAGISTER EN PRODUCCIÓN Y NUTRICIÓN ANIMAL</a:t>
            </a:r>
          </a:p>
          <a:p>
            <a:pPr algn="ctr"/>
            <a:endParaRPr lang="es-ES" b="1" dirty="0">
              <a:latin typeface="Arial" panose="020B0604020202020204" pitchFamily="34" charset="0"/>
              <a:cs typeface="Arial" panose="020B0604020202020204" pitchFamily="34" charset="0"/>
            </a:endParaRPr>
          </a:p>
          <a:p>
            <a:pPr algn="ctr"/>
            <a:r>
              <a:rPr lang="es-EC" b="1" dirty="0">
                <a:solidFill>
                  <a:schemeClr val="accent1"/>
                </a:solidFill>
                <a:latin typeface="Arial Black" panose="020B0A04020102020204" pitchFamily="34" charset="0"/>
              </a:rPr>
              <a:t> </a:t>
            </a:r>
            <a:r>
              <a:rPr lang="es-EC" b="1" dirty="0">
                <a:latin typeface="Arial" panose="020B0604020202020204" pitchFamily="34" charset="0"/>
                <a:cs typeface="Arial" panose="020B0604020202020204" pitchFamily="34" charset="0"/>
              </a:rPr>
              <a:t>TEMA: USO DE UN PROBIOTICO Y UN ACIDIFICANTE SOBRE EL DESEMPEÑO PRODUCTIVO Y CALIDAD INTESTINAL EN AVES DE ENGORDE</a:t>
            </a:r>
            <a:endParaRPr lang="es-MX" b="1" dirty="0">
              <a:latin typeface="Arial" panose="020B0604020202020204" pitchFamily="34" charset="0"/>
              <a:cs typeface="Arial" panose="020B0604020202020204" pitchFamily="34" charset="0"/>
            </a:endParaRPr>
          </a:p>
          <a:p>
            <a:pPr algn="ctr"/>
            <a:endParaRPr lang="es-ES" sz="1500" b="1" dirty="0"/>
          </a:p>
          <a:p>
            <a:pPr algn="ctr"/>
            <a:r>
              <a:rPr lang="es-ES" sz="1500" b="1" dirty="0"/>
              <a:t>AUTOR: IÑIGUEZ HEREDIA, FRANKLIN ALFREDO</a:t>
            </a:r>
          </a:p>
          <a:p>
            <a:pPr algn="ctr"/>
            <a:endParaRPr lang="es-ES" sz="1500" b="1" dirty="0"/>
          </a:p>
          <a:p>
            <a:pPr algn="ctr"/>
            <a:r>
              <a:rPr lang="es-ES" sz="1600" b="1" spc="-5" dirty="0">
                <a:latin typeface="Times New Roman" pitchFamily="18" charset="0"/>
                <a:cs typeface="Times New Roman" pitchFamily="18" charset="0"/>
              </a:rPr>
              <a:t>DIRECTOR</a:t>
            </a:r>
            <a:r>
              <a:rPr lang="es-ES" sz="1600" b="1" spc="-5" dirty="0">
                <a:latin typeface="Arial" panose="020B0604020202020204" pitchFamily="34" charset="0"/>
                <a:cs typeface="Arial" panose="020B0604020202020204" pitchFamily="34" charset="0"/>
              </a:rPr>
              <a:t>:  </a:t>
            </a:r>
          </a:p>
          <a:p>
            <a:pPr algn="ctr"/>
            <a:r>
              <a:rPr lang="es-ES" sz="1600" b="1" dirty="0" err="1">
                <a:latin typeface="Arial" panose="020B0604020202020204" pitchFamily="34" charset="0"/>
                <a:cs typeface="Arial" panose="020B0604020202020204" pitchFamily="34" charset="0"/>
              </a:rPr>
              <a:t>M.Sc</a:t>
            </a:r>
            <a:r>
              <a:rPr lang="es-ES" sz="1600" b="1" dirty="0">
                <a:latin typeface="Arial" panose="020B0604020202020204" pitchFamily="34" charset="0"/>
                <a:cs typeface="Arial" panose="020B0604020202020204" pitchFamily="34" charset="0"/>
              </a:rPr>
              <a:t>. ORTIZ MANZANO, MARIO LEONARDO</a:t>
            </a:r>
          </a:p>
          <a:p>
            <a:pPr algn="ctr"/>
            <a:endParaRPr lang="es-ES" sz="1600" b="1" dirty="0">
              <a:latin typeface="Arial" panose="020B0604020202020204" pitchFamily="34" charset="0"/>
              <a:cs typeface="Arial" panose="020B0604020202020204" pitchFamily="34" charset="0"/>
            </a:endParaRPr>
          </a:p>
          <a:p>
            <a:pPr marL="86360" algn="ctr">
              <a:lnSpc>
                <a:spcPct val="100000"/>
              </a:lnSpc>
            </a:pPr>
            <a:r>
              <a:rPr lang="es-ES" sz="1600" b="1" spc="-10" dirty="0">
                <a:latin typeface="Times New Roman" pitchFamily="18" charset="0"/>
                <a:cs typeface="Times New Roman" pitchFamily="18" charset="0"/>
              </a:rPr>
              <a:t>SANGOLQUÍ</a:t>
            </a:r>
            <a:endParaRPr lang="es-ES" sz="1600" b="1" dirty="0">
              <a:latin typeface="Times New Roman" pitchFamily="18" charset="0"/>
              <a:cs typeface="Times New Roman" pitchFamily="18" charset="0"/>
            </a:endParaRPr>
          </a:p>
          <a:p>
            <a:pPr marL="84455" algn="ctr">
              <a:lnSpc>
                <a:spcPct val="100000"/>
              </a:lnSpc>
            </a:pPr>
            <a:r>
              <a:rPr lang="es-ES" sz="1600" b="1" spc="5" dirty="0">
                <a:latin typeface="Times New Roman" pitchFamily="18" charset="0"/>
                <a:cs typeface="Times New Roman" pitchFamily="18" charset="0"/>
              </a:rPr>
              <a:t>2018</a:t>
            </a:r>
            <a:endParaRPr lang="es-ES" sz="1600" b="1" dirty="0">
              <a:latin typeface="Times New Roman" pitchFamily="18" charset="0"/>
              <a:cs typeface="Times New Roman" pitchFamily="18" charset="0"/>
            </a:endParaRPr>
          </a:p>
          <a:p>
            <a:pPr algn="ctr"/>
            <a:endParaRPr lang="es-ES" sz="1600" dirty="0">
              <a:latin typeface="Arial" panose="020B0604020202020204" pitchFamily="34" charset="0"/>
              <a:cs typeface="Arial" panose="020B0604020202020204" pitchFamily="34" charset="0"/>
            </a:endParaRPr>
          </a:p>
          <a:p>
            <a:pPr algn="ctr"/>
            <a:endParaRPr lang="es-ES" sz="1600" dirty="0">
              <a:latin typeface="Arial" panose="020B0604020202020204" pitchFamily="34" charset="0"/>
              <a:cs typeface="Arial" panose="020B0604020202020204" pitchFamily="34" charset="0"/>
            </a:endParaRPr>
          </a:p>
          <a:p>
            <a:pPr algn="ctr"/>
            <a:endParaRPr lang="es-EC" sz="1500" dirty="0"/>
          </a:p>
        </p:txBody>
      </p:sp>
      <p:pic>
        <p:nvPicPr>
          <p:cNvPr id="5123" name="3 Imagen" descr="C:\Users\Tania\Desktop\Caratulas\LOGOESPE-1.png"/>
          <p:cNvPicPr>
            <a:picLocks noChangeAspect="1" noChangeArrowheads="1"/>
          </p:cNvPicPr>
          <p:nvPr/>
        </p:nvPicPr>
        <p:blipFill>
          <a:blip r:embed="rId2"/>
          <a:srcRect/>
          <a:stretch>
            <a:fillRect/>
          </a:stretch>
        </p:blipFill>
        <p:spPr bwMode="auto">
          <a:xfrm>
            <a:off x="1524000" y="150813"/>
            <a:ext cx="3786188" cy="857250"/>
          </a:xfrm>
          <a:prstGeom prst="rect">
            <a:avLst/>
          </a:prstGeom>
          <a:noFill/>
          <a:ln w="9525">
            <a:noFill/>
            <a:miter lim="800000"/>
            <a:headEnd/>
            <a:tailEnd/>
          </a:ln>
        </p:spPr>
      </p:pic>
      <p:pic>
        <p:nvPicPr>
          <p:cNvPr id="10" name="Picture 2" descr="Resultado de imagen para graduado dibuj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150813"/>
            <a:ext cx="17526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5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78425" y="624110"/>
            <a:ext cx="9326188" cy="1280890"/>
          </a:xfrm>
        </p:spPr>
        <p:txBody>
          <a:bodyPr>
            <a:normAutofit/>
          </a:bodyPr>
          <a:lstStyle/>
          <a:p>
            <a:r>
              <a:rPr lang="es-ES" sz="2400" b="1" dirty="0">
                <a:solidFill>
                  <a:srgbClr val="0070C0"/>
                </a:solidFill>
                <a:latin typeface="Arial" panose="020B0604020202020204" pitchFamily="34" charset="0"/>
                <a:cs typeface="Arial" panose="020B0604020202020204" pitchFamily="34" charset="0"/>
              </a:rPr>
              <a:t>Procedimiento experimental para el cumplimiento del objetivo específico 1:</a:t>
            </a:r>
            <a:br>
              <a:rPr lang="es-ES" sz="2400" b="1" dirty="0">
                <a:solidFill>
                  <a:srgbClr val="0070C0"/>
                </a:solidFill>
                <a:latin typeface="Arial" panose="020B0604020202020204" pitchFamily="34" charset="0"/>
                <a:cs typeface="Arial" panose="020B0604020202020204" pitchFamily="34" charset="0"/>
              </a:rPr>
            </a:br>
            <a:endParaRPr lang="es-ES" sz="2400" dirty="0">
              <a:solidFill>
                <a:srgbClr val="0070C0"/>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178425" y="1761565"/>
            <a:ext cx="9587751" cy="4639235"/>
          </a:xfrm>
        </p:spPr>
        <p:txBody>
          <a:bodyPr>
            <a:normAutofit fontScale="92500" lnSpcReduction="20000"/>
          </a:bodyPr>
          <a:lstStyle/>
          <a:p>
            <a:pPr algn="just"/>
            <a:r>
              <a:rPr lang="es-ES" sz="1900" b="1" dirty="0">
                <a:latin typeface="Arial" panose="020B0604020202020204" pitchFamily="34" charset="0"/>
                <a:cs typeface="Arial" panose="020B0604020202020204" pitchFamily="34" charset="0"/>
              </a:rPr>
              <a:t>Se inició con la apertura de registros de los tratamientos, en los cuales se anotó los parámetros para determinar el comportamiento durante su periodo productivo:</a:t>
            </a:r>
          </a:p>
          <a:p>
            <a:pPr algn="just"/>
            <a:r>
              <a:rPr lang="es-ES" dirty="0">
                <a:latin typeface="Arial" panose="020B0604020202020204" pitchFamily="34" charset="0"/>
                <a:cs typeface="Arial" panose="020B0604020202020204" pitchFamily="34" charset="0"/>
              </a:rPr>
              <a:t>Línea </a:t>
            </a:r>
          </a:p>
          <a:p>
            <a:pPr lvl="0"/>
            <a:r>
              <a:rPr lang="es-ES" dirty="0">
                <a:latin typeface="Arial" panose="020B0604020202020204" pitchFamily="34" charset="0"/>
                <a:cs typeface="Arial" panose="020B0604020202020204" pitchFamily="34" charset="0"/>
              </a:rPr>
              <a:t>Fecha de nacimiento</a:t>
            </a:r>
          </a:p>
          <a:p>
            <a:pPr lvl="0"/>
            <a:r>
              <a:rPr lang="es-ES" dirty="0">
                <a:latin typeface="Arial" panose="020B0604020202020204" pitchFamily="34" charset="0"/>
                <a:cs typeface="Arial" panose="020B0604020202020204" pitchFamily="34" charset="0"/>
              </a:rPr>
              <a:t>Total de animales recibidos</a:t>
            </a:r>
          </a:p>
          <a:p>
            <a:pPr lvl="0"/>
            <a:r>
              <a:rPr lang="es-ES" dirty="0">
                <a:latin typeface="Arial" panose="020B0604020202020204" pitchFamily="34" charset="0"/>
                <a:cs typeface="Arial" panose="020B0604020202020204" pitchFamily="34" charset="0"/>
              </a:rPr>
              <a:t>Peso promedio inicial</a:t>
            </a:r>
          </a:p>
          <a:p>
            <a:pPr lvl="0"/>
            <a:r>
              <a:rPr lang="es-ES" dirty="0">
                <a:latin typeface="Arial" panose="020B0604020202020204" pitchFamily="34" charset="0"/>
                <a:cs typeface="Arial" panose="020B0604020202020204" pitchFamily="34" charset="0"/>
              </a:rPr>
              <a:t>Duración del periodo</a:t>
            </a:r>
          </a:p>
          <a:p>
            <a:pPr lvl="0"/>
            <a:r>
              <a:rPr lang="es-ES" dirty="0">
                <a:latin typeface="Arial" panose="020B0604020202020204" pitchFamily="34" charset="0"/>
                <a:cs typeface="Arial" panose="020B0604020202020204" pitchFamily="34" charset="0"/>
              </a:rPr>
              <a:t>Promedio ave día</a:t>
            </a:r>
          </a:p>
          <a:p>
            <a:pPr lvl="0"/>
            <a:r>
              <a:rPr lang="es-ES" dirty="0">
                <a:latin typeface="Arial" panose="020B0604020202020204" pitchFamily="34" charset="0"/>
                <a:cs typeface="Arial" panose="020B0604020202020204" pitchFamily="34" charset="0"/>
              </a:rPr>
              <a:t>Mortalidad (Porcentaje diaria y acumulada)</a:t>
            </a:r>
          </a:p>
          <a:p>
            <a:pPr lvl="0"/>
            <a:r>
              <a:rPr lang="es-ES" dirty="0">
                <a:latin typeface="Arial" panose="020B0604020202020204" pitchFamily="34" charset="0"/>
                <a:cs typeface="Arial" panose="020B0604020202020204" pitchFamily="34" charset="0"/>
              </a:rPr>
              <a:t>Descartes eliminados</a:t>
            </a:r>
          </a:p>
          <a:p>
            <a:pPr lvl="0"/>
            <a:r>
              <a:rPr lang="es-ES" dirty="0">
                <a:latin typeface="Arial" panose="020B0604020202020204" pitchFamily="34" charset="0"/>
                <a:cs typeface="Arial" panose="020B0604020202020204" pitchFamily="34" charset="0"/>
              </a:rPr>
              <a:t>Consumo de alimento diario y total acumulado del lote</a:t>
            </a:r>
          </a:p>
          <a:p>
            <a:pPr lvl="0"/>
            <a:r>
              <a:rPr lang="es-ES" dirty="0">
                <a:latin typeface="Arial" panose="020B0604020202020204" pitchFamily="34" charset="0"/>
                <a:cs typeface="Arial" panose="020B0604020202020204" pitchFamily="34" charset="0"/>
              </a:rPr>
              <a:t>Consumo promedio ave periodo</a:t>
            </a:r>
          </a:p>
          <a:p>
            <a:pPr lvl="0"/>
            <a:r>
              <a:rPr lang="es-ES" dirty="0">
                <a:latin typeface="Arial" panose="020B0604020202020204" pitchFamily="34" charset="0"/>
                <a:cs typeface="Arial" panose="020B0604020202020204" pitchFamily="34" charset="0"/>
              </a:rPr>
              <a:t>Consumo de agua diario</a:t>
            </a:r>
          </a:p>
          <a:p>
            <a:pPr lvl="0"/>
            <a:r>
              <a:rPr lang="es-ES" dirty="0">
                <a:latin typeface="Arial" panose="020B0604020202020204" pitchFamily="34" charset="0"/>
                <a:cs typeface="Arial" panose="020B0604020202020204" pitchFamily="34" charset="0"/>
              </a:rPr>
              <a:t>Peso promedio final pollo en pie</a:t>
            </a:r>
          </a:p>
          <a:p>
            <a:endParaRPr lang="es-ES" dirty="0"/>
          </a:p>
        </p:txBody>
      </p:sp>
      <p:pic>
        <p:nvPicPr>
          <p:cNvPr id="4" name="Picture 34"/>
          <p:cNvPicPr/>
          <p:nvPr/>
        </p:nvPicPr>
        <p:blipFill>
          <a:blip r:embed="rId2"/>
          <a:stretch>
            <a:fillRect/>
          </a:stretch>
        </p:blipFill>
        <p:spPr>
          <a:xfrm>
            <a:off x="8797636" y="4433456"/>
            <a:ext cx="2706977" cy="1826258"/>
          </a:xfrm>
          <a:prstGeom prst="rect">
            <a:avLst/>
          </a:prstGeom>
        </p:spPr>
      </p:pic>
    </p:spTree>
    <p:extLst>
      <p:ext uri="{BB962C8B-B14F-4D97-AF65-F5344CB8AC3E}">
        <p14:creationId xmlns:p14="http://schemas.microsoft.com/office/powerpoint/2010/main" val="481660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5319" y="624110"/>
            <a:ext cx="9299294" cy="1280890"/>
          </a:xfrm>
        </p:spPr>
        <p:txBody>
          <a:bodyPr>
            <a:normAutofit/>
          </a:bodyPr>
          <a:lstStyle/>
          <a:p>
            <a:r>
              <a:rPr lang="es-ES" sz="2400" b="1" dirty="0">
                <a:solidFill>
                  <a:srgbClr val="0070C0"/>
                </a:solidFill>
                <a:latin typeface="Arial" panose="020B0604020202020204" pitchFamily="34" charset="0"/>
                <a:cs typeface="Arial" panose="020B0604020202020204" pitchFamily="34" charset="0"/>
              </a:rPr>
              <a:t>Procedimiento experimental para el cumplimiento del objetivo específico 2:</a:t>
            </a:r>
            <a:br>
              <a:rPr lang="es-ES" sz="2400" b="1" dirty="0">
                <a:solidFill>
                  <a:srgbClr val="0070C0"/>
                </a:solidFill>
                <a:latin typeface="Arial" panose="020B0604020202020204" pitchFamily="34" charset="0"/>
                <a:cs typeface="Arial" panose="020B0604020202020204" pitchFamily="34" charset="0"/>
              </a:rPr>
            </a:br>
            <a:endParaRPr lang="es-ES" sz="2400" dirty="0"/>
          </a:p>
        </p:txBody>
      </p:sp>
      <p:sp>
        <p:nvSpPr>
          <p:cNvPr id="3" name="Marcador de contenido 2"/>
          <p:cNvSpPr>
            <a:spLocks noGrp="1"/>
          </p:cNvSpPr>
          <p:nvPr>
            <p:ph idx="1"/>
          </p:nvPr>
        </p:nvSpPr>
        <p:spPr>
          <a:xfrm>
            <a:off x="2097741" y="1905001"/>
            <a:ext cx="9406871" cy="4334434"/>
          </a:xfrm>
        </p:spPr>
        <p:txBody>
          <a:bodyPr>
            <a:normAutofit/>
          </a:bodyPr>
          <a:lstStyle/>
          <a:p>
            <a:pPr algn="just"/>
            <a:r>
              <a:rPr lang="es-ES" sz="2300" dirty="0">
                <a:latin typeface="Arial" panose="020B0604020202020204" pitchFamily="34" charset="0"/>
                <a:cs typeface="Arial" panose="020B0604020202020204" pitchFamily="34" charset="0"/>
              </a:rPr>
              <a:t>Para la evaluación del efecto de los tratamientos sobre el desarrollo de vellosidades intestinales y desarrollo de órganos, se procedió según protocolo previamente establecido, el cual consiste en los siguientes pasos:</a:t>
            </a:r>
          </a:p>
          <a:p>
            <a:pPr algn="just"/>
            <a:r>
              <a:rPr lang="es-ES" sz="2300" b="1" dirty="0">
                <a:latin typeface="Arial" panose="020B0604020202020204" pitchFamily="34" charset="0"/>
                <a:cs typeface="Arial" panose="020B0604020202020204" pitchFamily="34" charset="0"/>
              </a:rPr>
              <a:t>Análisis Histológico</a:t>
            </a:r>
            <a:endParaRPr lang="es-ES" sz="2300" dirty="0">
              <a:latin typeface="Arial" panose="020B0604020202020204" pitchFamily="34" charset="0"/>
              <a:cs typeface="Arial" panose="020B0604020202020204" pitchFamily="34" charset="0"/>
            </a:endParaRPr>
          </a:p>
          <a:p>
            <a:pPr algn="just"/>
            <a:r>
              <a:rPr lang="es-ES" sz="2100" dirty="0">
                <a:latin typeface="Arial" panose="020B0604020202020204" pitchFamily="34" charset="0"/>
                <a:cs typeface="Arial" panose="020B0604020202020204" pitchFamily="34" charset="0"/>
              </a:rPr>
              <a:t>Para el tamaño de los diferentes órganos, se procedió al sacrificio de las aves mediante des </a:t>
            </a:r>
            <a:r>
              <a:rPr lang="es-ES" sz="2100" dirty="0" err="1">
                <a:latin typeface="Arial" panose="020B0604020202020204" pitchFamily="34" charset="0"/>
                <a:cs typeface="Arial" panose="020B0604020202020204" pitchFamily="34" charset="0"/>
              </a:rPr>
              <a:t>nucamiento</a:t>
            </a:r>
            <a:r>
              <a:rPr lang="es-ES" sz="2100" dirty="0">
                <a:latin typeface="Arial" panose="020B0604020202020204" pitchFamily="34" charset="0"/>
                <a:cs typeface="Arial" panose="020B0604020202020204" pitchFamily="34" charset="0"/>
              </a:rPr>
              <a:t> cervical, con el equipo de disección se retiro cada uno de los órganos para su evaluación, Igualmente para el estudio cualitativo a nivel de laboratorio, en el que se evaluó el tamaño de las vellosidades intestinales a nivel de Asa  duodenal.</a:t>
            </a:r>
          </a:p>
          <a:p>
            <a:pPr algn="just"/>
            <a:r>
              <a:rPr lang="es-ES" sz="2100" dirty="0">
                <a:latin typeface="Arial" panose="020B0604020202020204" pitchFamily="34" charset="0"/>
                <a:cs typeface="Arial" panose="020B0604020202020204" pitchFamily="34" charset="0"/>
              </a:rPr>
              <a:t>.</a:t>
            </a:r>
          </a:p>
          <a:p>
            <a:endParaRPr lang="es-ES" sz="2100" dirty="0">
              <a:latin typeface="Arial" panose="020B0604020202020204" pitchFamily="34" charset="0"/>
              <a:cs typeface="Arial" panose="020B0604020202020204" pitchFamily="34" charset="0"/>
            </a:endParaRPr>
          </a:p>
          <a:p>
            <a:endParaRPr lang="es-ES" dirty="0"/>
          </a:p>
        </p:txBody>
      </p:sp>
      <p:pic>
        <p:nvPicPr>
          <p:cNvPr id="5" name="Picture 14" descr="Resultado de imagen para diseccion de un po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6" y="1496292"/>
            <a:ext cx="1682105" cy="1731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16" descr="Resultado de imagen para microscop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34" y="3768436"/>
            <a:ext cx="1551710" cy="1689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50548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9107" y="624110"/>
            <a:ext cx="9245506" cy="1280890"/>
          </a:xfrm>
        </p:spPr>
        <p:txBody>
          <a:bodyPr>
            <a:normAutofit/>
          </a:bodyPr>
          <a:lstStyle/>
          <a:p>
            <a:r>
              <a:rPr lang="es-ES" sz="2400" b="1" dirty="0">
                <a:solidFill>
                  <a:srgbClr val="0070C0"/>
                </a:solidFill>
                <a:latin typeface="Arial" panose="020B0604020202020204" pitchFamily="34" charset="0"/>
                <a:cs typeface="Arial" panose="020B0604020202020204" pitchFamily="34" charset="0"/>
              </a:rPr>
              <a:t>Procedimiento experimental para el cumplimiento del objetivo específico 3:</a:t>
            </a:r>
            <a:br>
              <a:rPr lang="es-ES" sz="2400" b="1" dirty="0">
                <a:solidFill>
                  <a:srgbClr val="0070C0"/>
                </a:solidFill>
                <a:latin typeface="Arial" panose="020B0604020202020204" pitchFamily="34" charset="0"/>
                <a:cs typeface="Arial" panose="020B0604020202020204" pitchFamily="34" charset="0"/>
              </a:rPr>
            </a:br>
            <a:endParaRPr lang="es-ES" sz="2400" dirty="0"/>
          </a:p>
        </p:txBody>
      </p:sp>
      <p:sp>
        <p:nvSpPr>
          <p:cNvPr id="3" name="Marcador de contenido 2"/>
          <p:cNvSpPr>
            <a:spLocks noGrp="1"/>
          </p:cNvSpPr>
          <p:nvPr>
            <p:ph idx="1"/>
          </p:nvPr>
        </p:nvSpPr>
        <p:spPr>
          <a:xfrm>
            <a:off x="2259107" y="1905001"/>
            <a:ext cx="9453281" cy="4334434"/>
          </a:xfrm>
        </p:spPr>
        <p:txBody>
          <a:bodyPr>
            <a:normAutofit/>
          </a:bodyPr>
          <a:lstStyle/>
          <a:p>
            <a:pPr algn="just"/>
            <a:r>
              <a:rPr lang="es-ES" sz="2000" dirty="0">
                <a:latin typeface="Arial" panose="020B0604020202020204" pitchFamily="34" charset="0"/>
                <a:cs typeface="Arial" panose="020B0604020202020204" pitchFamily="34" charset="0"/>
              </a:rPr>
              <a:t>El mejor tratamiento se determinó mediante pruebas de significancia a nivel estadístico (</a:t>
            </a:r>
            <a:r>
              <a:rPr lang="es-EC" sz="2000" dirty="0">
                <a:latin typeface="Arial" panose="020B0604020202020204" pitchFamily="34" charset="0"/>
                <a:cs typeface="Arial" panose="020B0604020202020204" pitchFamily="34" charset="0"/>
              </a:rPr>
              <a:t>p&lt; 0,05)</a:t>
            </a:r>
            <a:r>
              <a:rPr lang="es-ES" sz="2000" dirty="0">
                <a:latin typeface="Arial" panose="020B0604020202020204" pitchFamily="34" charset="0"/>
                <a:cs typeface="Arial" panose="020B0604020202020204" pitchFamily="34" charset="0"/>
              </a:rPr>
              <a:t> según el caso en los diferentes parámetros evaluados.</a:t>
            </a:r>
          </a:p>
          <a:p>
            <a:pPr marL="914400" lvl="2" indent="0">
              <a:buNone/>
            </a:pPr>
            <a:r>
              <a:rPr lang="es-ES" dirty="0">
                <a:solidFill>
                  <a:srgbClr val="0070C0"/>
                </a:solidFill>
                <a:latin typeface="Arial Black" panose="020B0A04020102020204" pitchFamily="34" charset="0"/>
              </a:rPr>
              <a:t>Análisis estadístico</a:t>
            </a:r>
          </a:p>
          <a:p>
            <a:pPr algn="just"/>
            <a:r>
              <a:rPr lang="es-ES" dirty="0">
                <a:latin typeface="Arial" panose="020B0604020202020204" pitchFamily="34" charset="0"/>
                <a:cs typeface="Arial" panose="020B0604020202020204" pitchFamily="34" charset="0"/>
              </a:rPr>
              <a:t>En esta investigación se </a:t>
            </a:r>
            <a:r>
              <a:rPr lang="es-ES" dirty="0" err="1">
                <a:latin typeface="Arial" panose="020B0604020202020204" pitchFamily="34" charset="0"/>
                <a:cs typeface="Arial" panose="020B0604020202020204" pitchFamily="34" charset="0"/>
              </a:rPr>
              <a:t>empleò</a:t>
            </a:r>
            <a:r>
              <a:rPr lang="es-ES" dirty="0">
                <a:latin typeface="Arial" panose="020B0604020202020204" pitchFamily="34" charset="0"/>
                <a:cs typeface="Arial" panose="020B0604020202020204" pitchFamily="34" charset="0"/>
              </a:rPr>
              <a:t> un diseño completamente al azar con 4 tratamientos y tres repeticiones con  un tamaño de unidad experimental de 30 aves por repetición. </a:t>
            </a:r>
          </a:p>
          <a:p>
            <a:pPr lvl="0"/>
            <a:r>
              <a:rPr lang="es-ES" sz="1900" dirty="0">
                <a:latin typeface="Arial" panose="020B0604020202020204" pitchFamily="34" charset="0"/>
                <a:cs typeface="Arial" panose="020B0604020202020204" pitchFamily="34" charset="0"/>
              </a:rPr>
              <a:t>T1: </a:t>
            </a:r>
            <a:r>
              <a:rPr lang="es-ES" sz="1900" dirty="0" err="1">
                <a:latin typeface="Arial" panose="020B0604020202020204" pitchFamily="34" charset="0"/>
                <a:cs typeface="Arial" panose="020B0604020202020204" pitchFamily="34" charset="0"/>
              </a:rPr>
              <a:t>probiótico</a:t>
            </a:r>
            <a:r>
              <a:rPr lang="es-ES" sz="1900" dirty="0">
                <a:latin typeface="Arial" panose="020B0604020202020204" pitchFamily="34" charset="0"/>
                <a:cs typeface="Arial" panose="020B0604020202020204" pitchFamily="34" charset="0"/>
              </a:rPr>
              <a:t> (40 </a:t>
            </a:r>
            <a:r>
              <a:rPr lang="es-ES" sz="1900" dirty="0" err="1">
                <a:latin typeface="Arial" panose="020B0604020202020204" pitchFamily="34" charset="0"/>
                <a:cs typeface="Arial" panose="020B0604020202020204" pitchFamily="34" charset="0"/>
              </a:rPr>
              <a:t>grs</a:t>
            </a:r>
            <a:r>
              <a:rPr lang="es-ES" sz="1900" dirty="0">
                <a:latin typeface="Arial" panose="020B0604020202020204" pitchFamily="34" charset="0"/>
                <a:cs typeface="Arial" panose="020B0604020202020204" pitchFamily="34" charset="0"/>
              </a:rPr>
              <a:t>/10.000 aves).</a:t>
            </a:r>
          </a:p>
          <a:p>
            <a:pPr lvl="0"/>
            <a:r>
              <a:rPr lang="es-ES" sz="1900" dirty="0">
                <a:latin typeface="Arial" panose="020B0604020202020204" pitchFamily="34" charset="0"/>
                <a:cs typeface="Arial" panose="020B0604020202020204" pitchFamily="34" charset="0"/>
              </a:rPr>
              <a:t>T2: acidificante (1 ml/litro de agua)</a:t>
            </a:r>
          </a:p>
          <a:p>
            <a:pPr lvl="0"/>
            <a:r>
              <a:rPr lang="es-ES" sz="1900" dirty="0">
                <a:latin typeface="Arial" panose="020B0604020202020204" pitchFamily="34" charset="0"/>
                <a:cs typeface="Arial" panose="020B0604020202020204" pitchFamily="34" charset="0"/>
              </a:rPr>
              <a:t>T3: combinación de los dos anteriores</a:t>
            </a:r>
          </a:p>
          <a:p>
            <a:pPr lvl="0"/>
            <a:r>
              <a:rPr lang="es-ES" sz="1900" dirty="0">
                <a:latin typeface="Arial" panose="020B0604020202020204" pitchFamily="34" charset="0"/>
                <a:cs typeface="Arial" panose="020B0604020202020204" pitchFamily="34" charset="0"/>
              </a:rPr>
              <a:t>T0: testigo</a:t>
            </a:r>
          </a:p>
          <a:p>
            <a:pPr algn="just"/>
            <a:endParaRPr lang="es-ES" sz="2000" dirty="0">
              <a:latin typeface="Arial" panose="020B0604020202020204" pitchFamily="34" charset="0"/>
              <a:cs typeface="Arial" panose="020B0604020202020204" pitchFamily="34" charset="0"/>
            </a:endParaRPr>
          </a:p>
          <a:p>
            <a:pPr algn="just"/>
            <a:endParaRPr lang="es-ES" dirty="0"/>
          </a:p>
        </p:txBody>
      </p:sp>
      <p:pic>
        <p:nvPicPr>
          <p:cNvPr id="4" name="Picture 4" descr="Resultado de imagen para floramax b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59" y="1264556"/>
            <a:ext cx="1844873" cy="16448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7515" y="4946071"/>
            <a:ext cx="1844873" cy="16425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3"/>
          <p:cNvPicPr>
            <a:picLocks/>
          </p:cNvPicPr>
          <p:nvPr/>
        </p:nvPicPr>
        <p:blipFill>
          <a:blip r:embed="rId4"/>
          <a:stretch>
            <a:fillRect/>
          </a:stretch>
        </p:blipFill>
        <p:spPr>
          <a:xfrm>
            <a:off x="332509" y="3336145"/>
            <a:ext cx="1718823" cy="1472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5765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855694" y="551329"/>
            <a:ext cx="9648917" cy="5540189"/>
          </a:xfrm>
        </p:spPr>
        <p:txBody>
          <a:bodyPr>
            <a:normAutofit/>
          </a:bodyPr>
          <a:lstStyle/>
          <a:p>
            <a:pPr marL="285750" indent="-285750">
              <a:buFont typeface="Arial" panose="020B0604020202020204" pitchFamily="34" charset="0"/>
              <a:buChar char="•"/>
            </a:pPr>
            <a:r>
              <a:rPr lang="es-ES" sz="1800" b="1" dirty="0">
                <a:solidFill>
                  <a:srgbClr val="0070C0"/>
                </a:solidFill>
                <a:latin typeface="Arial" panose="020B0604020202020204" pitchFamily="34" charset="0"/>
                <a:cs typeface="Arial" panose="020B0604020202020204" pitchFamily="34" charset="0"/>
              </a:rPr>
              <a:t>Tipo de diseño</a:t>
            </a:r>
            <a:br>
              <a:rPr lang="es-ES" sz="1800" b="1" dirty="0">
                <a:solidFill>
                  <a:srgbClr val="0070C0"/>
                </a:solidFill>
                <a:latin typeface="Arial" panose="020B0604020202020204" pitchFamily="34" charset="0"/>
                <a:cs typeface="Arial" panose="020B0604020202020204" pitchFamily="34" charset="0"/>
              </a:rPr>
            </a:br>
            <a:br>
              <a:rPr lang="es-ES" sz="1800" dirty="0">
                <a:solidFill>
                  <a:srgbClr val="0070C0"/>
                </a:solidFill>
                <a:latin typeface="Arial" panose="020B0604020202020204" pitchFamily="34" charset="0"/>
                <a:cs typeface="Arial" panose="020B0604020202020204" pitchFamily="34" charset="0"/>
              </a:rPr>
            </a:br>
            <a:r>
              <a:rPr lang="es-ES" sz="1800" dirty="0">
                <a:latin typeface="Arial" panose="020B0604020202020204" pitchFamily="34" charset="0"/>
                <a:cs typeface="Arial" panose="020B0604020202020204" pitchFamily="34" charset="0"/>
              </a:rPr>
              <a:t>El ensayo para pruebas de campo en aves se dispuso bajo un diseño completamente al azar con cuatro tratamientos y tres repeticiones </a:t>
            </a: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br>
              <a:rPr lang="es-ES" sz="18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Los promedios de las variables se  discriminaron con la prueba de comparación de medias de Fisher (</a:t>
            </a:r>
            <a:r>
              <a:rPr lang="es-EC" sz="1600" dirty="0">
                <a:latin typeface="Arial" panose="020B0604020202020204" pitchFamily="34" charset="0"/>
                <a:cs typeface="Arial" panose="020B0604020202020204" pitchFamily="34" charset="0"/>
              </a:rPr>
              <a:t>p&lt; 0,05).</a:t>
            </a:r>
            <a:br>
              <a:rPr lang="es-ES" sz="1800" dirty="0"/>
            </a:br>
            <a:endParaRPr lang="es-ES" sz="1800" dirty="0">
              <a:latin typeface="Arial" panose="020B060402020202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24733107"/>
              </p:ext>
            </p:extLst>
          </p:nvPr>
        </p:nvGraphicFramePr>
        <p:xfrm>
          <a:off x="2435654" y="2122161"/>
          <a:ext cx="6278039" cy="2490181"/>
        </p:xfrm>
        <a:graphic>
          <a:graphicData uri="http://schemas.openxmlformats.org/drawingml/2006/table">
            <a:tbl>
              <a:tblPr firstRow="1" firstCol="1" bandRow="1">
                <a:tableStyleId>{5C22544A-7EE6-4342-B048-85BDC9FD1C3A}</a:tableStyleId>
              </a:tblPr>
              <a:tblGrid>
                <a:gridCol w="1909151">
                  <a:extLst>
                    <a:ext uri="{9D8B030D-6E8A-4147-A177-3AD203B41FA5}">
                      <a16:colId xmlns:a16="http://schemas.microsoft.com/office/drawing/2014/main" val="20000"/>
                    </a:ext>
                  </a:extLst>
                </a:gridCol>
                <a:gridCol w="1434420">
                  <a:extLst>
                    <a:ext uri="{9D8B030D-6E8A-4147-A177-3AD203B41FA5}">
                      <a16:colId xmlns:a16="http://schemas.microsoft.com/office/drawing/2014/main" val="20001"/>
                    </a:ext>
                  </a:extLst>
                </a:gridCol>
                <a:gridCol w="2934468">
                  <a:extLst>
                    <a:ext uri="{9D8B030D-6E8A-4147-A177-3AD203B41FA5}">
                      <a16:colId xmlns:a16="http://schemas.microsoft.com/office/drawing/2014/main" val="20002"/>
                    </a:ext>
                  </a:extLst>
                </a:gridCol>
              </a:tblGrid>
              <a:tr h="414507">
                <a:tc>
                  <a:txBody>
                    <a:bodyPr/>
                    <a:lstStyle/>
                    <a:p>
                      <a:pPr>
                        <a:lnSpc>
                          <a:spcPct val="150000"/>
                        </a:lnSpc>
                        <a:spcBef>
                          <a:spcPts val="600"/>
                        </a:spcBef>
                        <a:spcAft>
                          <a:spcPts val="600"/>
                        </a:spcAft>
                      </a:pPr>
                      <a:r>
                        <a:rPr lang="es-ES" sz="1100" dirty="0">
                          <a:effectLst/>
                        </a:rPr>
                        <a:t>Números de tratamientos </a:t>
                      </a:r>
                      <a:endParaRPr lang="es-ES" sz="1100" dirty="0">
                        <a:effectLst/>
                        <a:latin typeface="Calibri" panose="020F0502020204030204" pitchFamily="34" charset="0"/>
                      </a:endParaRPr>
                    </a:p>
                  </a:txBody>
                  <a:tcPr marL="68580" marR="68580" marT="0" marB="0"/>
                </a:tc>
                <a:tc>
                  <a:txBody>
                    <a:bodyPr/>
                    <a:lstStyle/>
                    <a:p>
                      <a:pPr>
                        <a:lnSpc>
                          <a:spcPct val="150000"/>
                        </a:lnSpc>
                        <a:spcBef>
                          <a:spcPts val="600"/>
                        </a:spcBef>
                        <a:spcAft>
                          <a:spcPts val="600"/>
                        </a:spcAft>
                      </a:pPr>
                      <a:r>
                        <a:rPr lang="es-ES" sz="1100">
                          <a:effectLst/>
                        </a:rPr>
                        <a:t>Nomenclatura</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dirty="0">
                          <a:effectLst/>
                        </a:rPr>
                        <a:t>Descripción</a:t>
                      </a:r>
                      <a:endParaRPr lang="es-ES" sz="1100" dirty="0">
                        <a:effectLst/>
                        <a:latin typeface="Calibri" panose="020F0502020204030204" pitchFamily="34" charset="0"/>
                      </a:endParaRPr>
                    </a:p>
                  </a:txBody>
                  <a:tcPr marL="68580" marR="68580" marT="0" marB="0"/>
                </a:tc>
                <a:extLst>
                  <a:ext uri="{0D108BD9-81ED-4DB2-BD59-A6C34878D82A}">
                    <a16:rowId xmlns:a16="http://schemas.microsoft.com/office/drawing/2014/main" val="10000"/>
                  </a:ext>
                </a:extLst>
              </a:tr>
              <a:tr h="417647">
                <a:tc>
                  <a:txBody>
                    <a:bodyPr/>
                    <a:lstStyle/>
                    <a:p>
                      <a:pPr algn="ctr">
                        <a:lnSpc>
                          <a:spcPct val="150000"/>
                        </a:lnSpc>
                        <a:spcBef>
                          <a:spcPts val="600"/>
                        </a:spcBef>
                        <a:spcAft>
                          <a:spcPts val="600"/>
                        </a:spcAft>
                      </a:pPr>
                      <a:r>
                        <a:rPr lang="es-ES" sz="1100">
                          <a:effectLst/>
                        </a:rPr>
                        <a:t>T1</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a:effectLst/>
                        </a:rPr>
                        <a:t>PB1</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a:effectLst/>
                        </a:rPr>
                        <a:t>Pro biótico solo en agua de bebida</a:t>
                      </a:r>
                      <a:endParaRPr lang="es-ES" sz="1100">
                        <a:effectLst/>
                        <a:latin typeface="Calibri" panose="020F0502020204030204" pitchFamily="34" charset="0"/>
                      </a:endParaRPr>
                    </a:p>
                  </a:txBody>
                  <a:tcPr marL="68580" marR="68580" marT="0" marB="0"/>
                </a:tc>
                <a:extLst>
                  <a:ext uri="{0D108BD9-81ED-4DB2-BD59-A6C34878D82A}">
                    <a16:rowId xmlns:a16="http://schemas.microsoft.com/office/drawing/2014/main" val="10001"/>
                  </a:ext>
                </a:extLst>
              </a:tr>
              <a:tr h="414507">
                <a:tc>
                  <a:txBody>
                    <a:bodyPr/>
                    <a:lstStyle/>
                    <a:p>
                      <a:pPr algn="ctr">
                        <a:lnSpc>
                          <a:spcPct val="150000"/>
                        </a:lnSpc>
                        <a:spcBef>
                          <a:spcPts val="600"/>
                        </a:spcBef>
                        <a:spcAft>
                          <a:spcPts val="600"/>
                        </a:spcAft>
                      </a:pPr>
                      <a:r>
                        <a:rPr lang="es-ES" sz="1100">
                          <a:effectLst/>
                        </a:rPr>
                        <a:t>T2</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a:effectLst/>
                        </a:rPr>
                        <a:t>AC1</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a:effectLst/>
                        </a:rPr>
                        <a:t>Acidificante solo en agua de bebida</a:t>
                      </a:r>
                      <a:endParaRPr lang="es-ES" sz="1100">
                        <a:effectLst/>
                        <a:latin typeface="Calibri" panose="020F0502020204030204" pitchFamily="34" charset="0"/>
                      </a:endParaRPr>
                    </a:p>
                  </a:txBody>
                  <a:tcPr marL="68580" marR="68580" marT="0" marB="0"/>
                </a:tc>
                <a:extLst>
                  <a:ext uri="{0D108BD9-81ED-4DB2-BD59-A6C34878D82A}">
                    <a16:rowId xmlns:a16="http://schemas.microsoft.com/office/drawing/2014/main" val="10002"/>
                  </a:ext>
                </a:extLst>
              </a:tr>
              <a:tr h="829013">
                <a:tc>
                  <a:txBody>
                    <a:bodyPr/>
                    <a:lstStyle/>
                    <a:p>
                      <a:pPr algn="ctr">
                        <a:lnSpc>
                          <a:spcPct val="150000"/>
                        </a:lnSpc>
                        <a:spcBef>
                          <a:spcPts val="600"/>
                        </a:spcBef>
                        <a:spcAft>
                          <a:spcPts val="600"/>
                        </a:spcAft>
                      </a:pPr>
                      <a:r>
                        <a:rPr lang="es-ES" sz="1100">
                          <a:effectLst/>
                        </a:rPr>
                        <a:t>T3</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a:effectLst/>
                        </a:rPr>
                        <a:t>PA1</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a:effectLst/>
                        </a:rPr>
                        <a:t>Combinación de acidificante más probiótico en agua de bebida</a:t>
                      </a:r>
                      <a:endParaRPr lang="es-ES" sz="1100">
                        <a:effectLst/>
                        <a:latin typeface="Calibri" panose="020F0502020204030204" pitchFamily="34" charset="0"/>
                      </a:endParaRPr>
                    </a:p>
                  </a:txBody>
                  <a:tcPr marL="68580" marR="68580" marT="0" marB="0"/>
                </a:tc>
                <a:extLst>
                  <a:ext uri="{0D108BD9-81ED-4DB2-BD59-A6C34878D82A}">
                    <a16:rowId xmlns:a16="http://schemas.microsoft.com/office/drawing/2014/main" val="10003"/>
                  </a:ext>
                </a:extLst>
              </a:tr>
              <a:tr h="414507">
                <a:tc>
                  <a:txBody>
                    <a:bodyPr/>
                    <a:lstStyle/>
                    <a:p>
                      <a:pPr algn="ctr">
                        <a:lnSpc>
                          <a:spcPct val="150000"/>
                        </a:lnSpc>
                        <a:spcBef>
                          <a:spcPts val="600"/>
                        </a:spcBef>
                        <a:spcAft>
                          <a:spcPts val="600"/>
                        </a:spcAft>
                      </a:pPr>
                      <a:r>
                        <a:rPr lang="es-ES" sz="1100">
                          <a:effectLst/>
                        </a:rPr>
                        <a:t>T0</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a:effectLst/>
                        </a:rPr>
                        <a:t>PA0</a:t>
                      </a:r>
                      <a:endParaRPr lang="es-ES" sz="1100">
                        <a:effectLst/>
                        <a:latin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ES" sz="1100" dirty="0">
                          <a:effectLst/>
                        </a:rPr>
                        <a:t>Testigo</a:t>
                      </a:r>
                      <a:endParaRPr lang="es-ES" sz="1100" dirty="0">
                        <a:effectLst/>
                        <a:latin typeface="Calibri" panose="020F050202020403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3123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just"/>
            <a:br>
              <a:rPr lang="es-ES" sz="1800" dirty="0">
                <a:latin typeface="Arial" panose="020B0604020202020204" pitchFamily="34" charset="0"/>
                <a:cs typeface="Arial" panose="020B0604020202020204" pitchFamily="34" charset="0"/>
              </a:rPr>
            </a:br>
            <a:endParaRPr lang="es-ES" sz="1800" dirty="0">
              <a:latin typeface="Arial" panose="020B0604020202020204" pitchFamily="34" charset="0"/>
              <a:cs typeface="Arial" panose="020B0604020202020204" pitchFamily="34" charset="0"/>
            </a:endParaRPr>
          </a:p>
        </p:txBody>
      </p:sp>
      <p:sp>
        <p:nvSpPr>
          <p:cNvPr id="6" name="Marcador de contenido 5"/>
          <p:cNvSpPr>
            <a:spLocks noGrp="1"/>
          </p:cNvSpPr>
          <p:nvPr>
            <p:ph idx="1"/>
          </p:nvPr>
        </p:nvSpPr>
        <p:spPr/>
        <p:txBody>
          <a:bodyPr>
            <a:normAutofit/>
          </a:bodyPr>
          <a:lstStyle/>
          <a:p>
            <a:pPr algn="just"/>
            <a:r>
              <a:rPr lang="es-ES" sz="2000" dirty="0">
                <a:latin typeface="Arial" panose="020B0604020202020204" pitchFamily="34" charset="0"/>
                <a:cs typeface="Arial" panose="020B0604020202020204" pitchFamily="34" charset="0"/>
              </a:rPr>
              <a:t>La unidad experimental estuvo compuesta por 30, pollos tipo </a:t>
            </a:r>
            <a:r>
              <a:rPr lang="es-ES" sz="2000" dirty="0" err="1">
                <a:latin typeface="Arial" panose="020B0604020202020204" pitchFamily="34" charset="0"/>
                <a:cs typeface="Arial" panose="020B0604020202020204" pitchFamily="34" charset="0"/>
              </a:rPr>
              <a:t>broiler</a:t>
            </a:r>
            <a:r>
              <a:rPr lang="es-ES" sz="2000" dirty="0">
                <a:latin typeface="Arial" panose="020B0604020202020204" pitchFamily="34" charset="0"/>
                <a:cs typeface="Arial" panose="020B0604020202020204" pitchFamily="34" charset="0"/>
              </a:rPr>
              <a:t>, el total de unidades experimentales es de 12, dando un total de 360 aves, los mismos que fueron machos, de la estirpe COBB 500, </a:t>
            </a:r>
          </a:p>
          <a:p>
            <a:pPr algn="just"/>
            <a:r>
              <a:rPr lang="es-ES" sz="2000" dirty="0">
                <a:latin typeface="Arial" panose="020B0604020202020204" pitchFamily="34" charset="0"/>
                <a:cs typeface="Arial" panose="020B0604020202020204" pitchFamily="34" charset="0"/>
              </a:rPr>
              <a:t>La nave experimental reúne las condiciones medio ambientales necesarias para este tipo de </a:t>
            </a:r>
            <a:r>
              <a:rPr lang="es-ES" sz="2000" dirty="0" err="1">
                <a:latin typeface="Arial" panose="020B0604020202020204" pitchFamily="34" charset="0"/>
                <a:cs typeface="Arial" panose="020B0604020202020204" pitchFamily="34" charset="0"/>
              </a:rPr>
              <a:t>experimentavion</a:t>
            </a:r>
            <a:r>
              <a:rPr lang="es-ES" sz="2000" dirty="0">
                <a:latin typeface="Arial" panose="020B0604020202020204" pitchFamily="34" charset="0"/>
                <a:cs typeface="Arial" panose="020B0604020202020204" pitchFamily="34" charset="0"/>
              </a:rPr>
              <a:t> </a:t>
            </a:r>
          </a:p>
          <a:p>
            <a:pPr algn="just"/>
            <a:r>
              <a:rPr lang="es-ES" sz="2000" dirty="0">
                <a:latin typeface="Arial" panose="020B0604020202020204" pitchFamily="34" charset="0"/>
                <a:cs typeface="Arial" panose="020B0604020202020204" pitchFamily="34" charset="0"/>
              </a:rPr>
              <a:t>El agua de bebida administrada fue </a:t>
            </a:r>
            <a:r>
              <a:rPr lang="es-ES" sz="2000" i="1" dirty="0">
                <a:latin typeface="Arial" panose="020B0604020202020204" pitchFamily="34" charset="0"/>
                <a:cs typeface="Arial" panose="020B0604020202020204" pitchFamily="34" charset="0"/>
              </a:rPr>
              <a:t>ad libitum </a:t>
            </a:r>
            <a:r>
              <a:rPr lang="es-ES" sz="2000" dirty="0">
                <a:latin typeface="Arial" panose="020B0604020202020204" pitchFamily="34" charset="0"/>
                <a:cs typeface="Arial" panose="020B0604020202020204" pitchFamily="34" charset="0"/>
              </a:rPr>
              <a:t>y el alimento se suministró según tabla de consumo de alimento ajustada a la zona</a:t>
            </a:r>
          </a:p>
          <a:p>
            <a:pPr algn="just"/>
            <a:r>
              <a:rPr lang="es-ES" sz="2000" dirty="0">
                <a:latin typeface="Arial" panose="020B0604020202020204" pitchFamily="34" charset="0"/>
                <a:cs typeface="Arial" panose="020B0604020202020204" pitchFamily="34" charset="0"/>
              </a:rPr>
              <a:t>El alimento fue </a:t>
            </a:r>
            <a:r>
              <a:rPr lang="es-ES" sz="2000" dirty="0" err="1">
                <a:latin typeface="Arial" panose="020B0604020202020204" pitchFamily="34" charset="0"/>
                <a:cs typeface="Arial" panose="020B0604020202020204" pitchFamily="34" charset="0"/>
              </a:rPr>
              <a:t>iso</a:t>
            </a:r>
            <a:r>
              <a:rPr lang="es-ES" sz="2000" dirty="0">
                <a:latin typeface="Arial" panose="020B0604020202020204" pitchFamily="34" charset="0"/>
                <a:cs typeface="Arial" panose="020B0604020202020204" pitchFamily="34" charset="0"/>
              </a:rPr>
              <a:t> proteico, </a:t>
            </a:r>
            <a:r>
              <a:rPr lang="es-ES" sz="2000" dirty="0" err="1">
                <a:latin typeface="Arial" panose="020B0604020202020204" pitchFamily="34" charset="0"/>
                <a:cs typeface="Arial" panose="020B0604020202020204" pitchFamily="34" charset="0"/>
              </a:rPr>
              <a:t>iso</a:t>
            </a:r>
            <a:r>
              <a:rPr lang="es-ES" sz="2000" dirty="0">
                <a:latin typeface="Arial" panose="020B0604020202020204" pitchFamily="34" charset="0"/>
                <a:cs typeface="Arial" panose="020B0604020202020204" pitchFamily="34" charset="0"/>
              </a:rPr>
              <a:t> energético e </a:t>
            </a:r>
            <a:r>
              <a:rPr lang="es-ES" sz="2000" dirty="0" err="1">
                <a:latin typeface="Arial" panose="020B0604020202020204" pitchFamily="34" charset="0"/>
                <a:cs typeface="Arial" panose="020B0604020202020204" pitchFamily="34" charset="0"/>
              </a:rPr>
              <a:t>iso</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fosfòrico</a:t>
            </a:r>
            <a:endParaRPr lang="es-ES" sz="2000" dirty="0">
              <a:latin typeface="Arial" panose="020B0604020202020204" pitchFamily="34" charset="0"/>
              <a:cs typeface="Arial" panose="020B0604020202020204" pitchFamily="34" charset="0"/>
            </a:endParaRPr>
          </a:p>
          <a:p>
            <a:endParaRPr lang="es-ES" dirty="0"/>
          </a:p>
        </p:txBody>
      </p:sp>
      <p:sp>
        <p:nvSpPr>
          <p:cNvPr id="5" name="Rectángulo 4"/>
          <p:cNvSpPr/>
          <p:nvPr/>
        </p:nvSpPr>
        <p:spPr>
          <a:xfrm>
            <a:off x="1644682" y="841374"/>
            <a:ext cx="4303742" cy="560410"/>
          </a:xfrm>
          <a:prstGeom prst="rect">
            <a:avLst/>
          </a:prstGeom>
        </p:spPr>
        <p:txBody>
          <a:bodyPr wrap="none">
            <a:spAutoFit/>
          </a:bodyPr>
          <a:lstStyle/>
          <a:p>
            <a:pPr marL="1348740" algn="just">
              <a:lnSpc>
                <a:spcPct val="200000"/>
              </a:lnSpc>
              <a:spcBef>
                <a:spcPts val="600"/>
              </a:spcBef>
              <a:spcAft>
                <a:spcPts val="600"/>
              </a:spcAft>
            </a:pPr>
            <a:r>
              <a:rPr lang="es-ES" b="1" dirty="0">
                <a:solidFill>
                  <a:srgbClr val="0070C0"/>
                </a:solidFill>
                <a:latin typeface="Arial" panose="020B0604020202020204" pitchFamily="34" charset="0"/>
                <a:cs typeface="Arial" panose="020B0604020202020204" pitchFamily="34" charset="0"/>
              </a:rPr>
              <a:t>Características de las UE</a:t>
            </a:r>
            <a:endParaRPr lang="es-ES" dirty="0">
              <a:solidFill>
                <a:srgbClr val="0070C0"/>
              </a:solidFill>
              <a:effectLst/>
              <a:latin typeface="Arial" panose="020B0604020202020204" pitchFamily="34" charset="0"/>
              <a:cs typeface="Arial" panose="020B0604020202020204" pitchFamily="34" charset="0"/>
            </a:endParaRPr>
          </a:p>
        </p:txBody>
      </p:sp>
      <p:pic>
        <p:nvPicPr>
          <p:cNvPr id="7" name="Picture 18"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546" y="5702557"/>
            <a:ext cx="2121332" cy="115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p:cNvPicPr>
          <p:nvPr/>
        </p:nvPicPr>
        <p:blipFill>
          <a:blip r:embed="rId3"/>
          <a:stretch>
            <a:fillRect/>
          </a:stretch>
        </p:blipFill>
        <p:spPr>
          <a:xfrm>
            <a:off x="4053696" y="5661103"/>
            <a:ext cx="2121331" cy="1155443"/>
          </a:xfrm>
          <a:prstGeom prst="rect">
            <a:avLst/>
          </a:prstGeom>
        </p:spPr>
      </p:pic>
      <p:pic>
        <p:nvPicPr>
          <p:cNvPr id="9" name="Picture 5"/>
          <p:cNvPicPr>
            <a:picLocks/>
          </p:cNvPicPr>
          <p:nvPr/>
        </p:nvPicPr>
        <p:blipFill>
          <a:blip r:embed="rId4"/>
          <a:stretch>
            <a:fillRect/>
          </a:stretch>
        </p:blipFill>
        <p:spPr>
          <a:xfrm>
            <a:off x="6621634" y="5690961"/>
            <a:ext cx="2089613" cy="1125585"/>
          </a:xfrm>
          <a:prstGeom prst="rect">
            <a:avLst/>
          </a:prstGeom>
        </p:spPr>
      </p:pic>
      <p:pic>
        <p:nvPicPr>
          <p:cNvPr id="30722" name="Picture 2" descr="Resultado de imagen para boxes para  criar pollos broil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854" y="5690961"/>
            <a:ext cx="2521567" cy="11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3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000" b="1" dirty="0">
                <a:solidFill>
                  <a:srgbClr val="0070C0"/>
                </a:solidFill>
                <a:latin typeface="Arial" panose="020B0604020202020204" pitchFamily="34" charset="0"/>
                <a:cs typeface="Arial" panose="020B0604020202020204" pitchFamily="34" charset="0"/>
              </a:rPr>
              <a:t>Croquis de diseño</a:t>
            </a:r>
            <a:br>
              <a:rPr lang="es-ES" sz="2000" b="1" dirty="0"/>
            </a:br>
            <a:endParaRPr lang="es-ES" sz="2000" b="1" dirty="0"/>
          </a:p>
        </p:txBody>
      </p:sp>
      <p:pic>
        <p:nvPicPr>
          <p:cNvPr id="4" name="Marcador de contenido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45662" y="2133600"/>
            <a:ext cx="7602501" cy="3778250"/>
          </a:xfrm>
          <a:prstGeom prst="rect">
            <a:avLst/>
          </a:prstGeom>
          <a:noFill/>
          <a:ln>
            <a:noFill/>
          </a:ln>
        </p:spPr>
      </p:pic>
    </p:spTree>
    <p:extLst>
      <p:ext uri="{BB962C8B-B14F-4D97-AF65-F5344CB8AC3E}">
        <p14:creationId xmlns:p14="http://schemas.microsoft.com/office/powerpoint/2010/main" val="303926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3847207"/>
          </a:xfrm>
          <a:prstGeom prst="rect">
            <a:avLst/>
          </a:prstGeom>
          <a:noFill/>
        </p:spPr>
        <p:txBody>
          <a:bodyPr wrap="square" rtlCol="0">
            <a:spAutoFit/>
          </a:bodyPr>
          <a:lstStyle/>
          <a:p>
            <a:pPr algn="just"/>
            <a:endParaRPr lang="es-ES" sz="1600" b="1" dirty="0">
              <a:solidFill>
                <a:srgbClr val="0000FF"/>
              </a:solidFill>
            </a:endParaRPr>
          </a:p>
          <a:p>
            <a:pPr algn="just"/>
            <a:r>
              <a:rPr lang="es-ES" sz="2000" b="1" i="1" dirty="0">
                <a:solidFill>
                  <a:srgbClr val="0070C0"/>
                </a:solidFill>
                <a:latin typeface="Arial" panose="020B0604020202020204" pitchFamily="34" charset="0"/>
                <a:cs typeface="Arial" panose="020B0604020202020204" pitchFamily="34" charset="0"/>
              </a:rPr>
              <a:t>Ganancia de peso</a:t>
            </a:r>
            <a:r>
              <a:rPr lang="es-ES" sz="1600" b="1" i="1" dirty="0"/>
              <a:t>.</a:t>
            </a:r>
          </a:p>
          <a:p>
            <a:pPr algn="just"/>
            <a:endParaRPr lang="es-ES" sz="1600" b="1" i="1" dirty="0"/>
          </a:p>
          <a:p>
            <a:pPr algn="just"/>
            <a:r>
              <a:rPr lang="es-EC" dirty="0">
                <a:latin typeface="Arial" panose="020B0604020202020204" pitchFamily="34" charset="0"/>
                <a:cs typeface="Arial" panose="020B0604020202020204" pitchFamily="34" charset="0"/>
              </a:rPr>
              <a:t>Al término del periodo de crianza de las aves, se registraron diferencias estadísticas significativas (</a:t>
            </a:r>
            <a:r>
              <a:rPr lang="es-ES" dirty="0">
                <a:latin typeface="Arial" panose="020B0604020202020204" pitchFamily="34" charset="0"/>
                <a:cs typeface="Arial" panose="020B0604020202020204" pitchFamily="34" charset="0"/>
              </a:rPr>
              <a:t>alfa 5%) </a:t>
            </a:r>
            <a:r>
              <a:rPr lang="es-EC" dirty="0">
                <a:latin typeface="Arial" panose="020B0604020202020204" pitchFamily="34" charset="0"/>
                <a:cs typeface="Arial" panose="020B0604020202020204" pitchFamily="34" charset="0"/>
              </a:rPr>
              <a:t>entre los pesos acumulados obtenidos en los diferentes tratamientos </a:t>
            </a:r>
            <a:r>
              <a:rPr lang="es-ES" dirty="0">
                <a:latin typeface="Arial" panose="020B0604020202020204" pitchFamily="34" charset="0"/>
                <a:cs typeface="Arial" panose="020B0604020202020204" pitchFamily="34" charset="0"/>
              </a:rPr>
              <a:t>para la prueba de LSD Fisher (F159,51  p=0,0001).</a:t>
            </a:r>
            <a:r>
              <a:rPr lang="es-EC" dirty="0">
                <a:latin typeface="Arial" panose="020B0604020202020204" pitchFamily="34" charset="0"/>
                <a:cs typeface="Arial" panose="020B0604020202020204" pitchFamily="34" charset="0"/>
              </a:rPr>
              <a:t> Observándose mejores respuestas en las aves que recibieron un </a:t>
            </a:r>
            <a:r>
              <a:rPr lang="es-EC" dirty="0" err="1">
                <a:latin typeface="Arial" panose="020B0604020202020204" pitchFamily="34" charset="0"/>
                <a:cs typeface="Arial" panose="020B0604020202020204" pitchFamily="34" charset="0"/>
              </a:rPr>
              <a:t>probiótico</a:t>
            </a:r>
            <a:r>
              <a:rPr lang="es-EC" dirty="0">
                <a:latin typeface="Arial" panose="020B0604020202020204" pitchFamily="34" charset="0"/>
                <a:cs typeface="Arial" panose="020B0604020202020204" pitchFamily="34" charset="0"/>
              </a:rPr>
              <a:t> combinado con un acidificante, seguido de los tratamientos Acidificante; </a:t>
            </a:r>
            <a:r>
              <a:rPr lang="es-EC" dirty="0" err="1">
                <a:latin typeface="Arial" panose="020B0604020202020204" pitchFamily="34" charset="0"/>
                <a:cs typeface="Arial" panose="020B0604020202020204" pitchFamily="34" charset="0"/>
              </a:rPr>
              <a:t>probiótico</a:t>
            </a:r>
            <a:r>
              <a:rPr lang="es-EC" dirty="0">
                <a:latin typeface="Arial" panose="020B0604020202020204" pitchFamily="34" charset="0"/>
                <a:cs typeface="Arial" panose="020B0604020202020204" pitchFamily="34" charset="0"/>
              </a:rPr>
              <a:t> en los que solo existe diferencia numérica y testigo, hallándose una mayor ganancia de peso en l</a:t>
            </a:r>
            <a:r>
              <a:rPr lang="es-ES" dirty="0">
                <a:latin typeface="Arial" panose="020B0604020202020204" pitchFamily="34" charset="0"/>
                <a:cs typeface="Arial" panose="020B0604020202020204" pitchFamily="34" charset="0"/>
              </a:rPr>
              <a:t>os tratamientos T3 (2829,67 gr</a:t>
            </a:r>
            <a:r>
              <a:rPr lang="es-EC" dirty="0">
                <a:latin typeface="Arial" panose="020B0604020202020204" pitchFamily="34" charset="0"/>
                <a:cs typeface="Arial" panose="020B0604020202020204" pitchFamily="34" charset="0"/>
              </a:rPr>
              <a:t>)</a:t>
            </a:r>
            <a:r>
              <a:rPr lang="es-ES" dirty="0">
                <a:latin typeface="Arial" panose="020B0604020202020204" pitchFamily="34" charset="0"/>
                <a:cs typeface="Arial" panose="020B0604020202020204" pitchFamily="34" charset="0"/>
              </a:rPr>
              <a:t>, T2 (2687,67</a:t>
            </a:r>
            <a:r>
              <a:rPr lang="es-EC" dirty="0">
                <a:latin typeface="Arial" panose="020B0604020202020204" pitchFamily="34" charset="0"/>
                <a:cs typeface="Arial" panose="020B0604020202020204" pitchFamily="34" charset="0"/>
              </a:rPr>
              <a:t> gr)</a:t>
            </a:r>
            <a:r>
              <a:rPr lang="es-ES" dirty="0">
                <a:latin typeface="Arial" panose="020B0604020202020204" pitchFamily="34" charset="0"/>
                <a:cs typeface="Arial" panose="020B0604020202020204" pitchFamily="34" charset="0"/>
              </a:rPr>
              <a:t> y T1 (</a:t>
            </a:r>
            <a:r>
              <a:rPr lang="es-EC" dirty="0">
                <a:latin typeface="Arial" panose="020B0604020202020204" pitchFamily="34" charset="0"/>
                <a:cs typeface="Arial" panose="020B0604020202020204" pitchFamily="34" charset="0"/>
              </a:rPr>
              <a:t>2673,67 gr</a:t>
            </a:r>
            <a:r>
              <a:rPr lang="es-ES" dirty="0">
                <a:latin typeface="Arial" panose="020B0604020202020204" pitchFamily="34" charset="0"/>
                <a:cs typeface="Arial" panose="020B0604020202020204" pitchFamily="34" charset="0"/>
              </a:rPr>
              <a:t>) con respecto al T0 (2574,33 </a:t>
            </a:r>
            <a:r>
              <a:rPr lang="es-EC" dirty="0">
                <a:latin typeface="Arial" panose="020B0604020202020204" pitchFamily="34" charset="0"/>
                <a:cs typeface="Arial" panose="020B0604020202020204" pitchFamily="34" charset="0"/>
              </a:rPr>
              <a:t>gr</a:t>
            </a:r>
            <a:r>
              <a:rPr lang="es-ES" dirty="0">
                <a:latin typeface="Arial" panose="020B0604020202020204" pitchFamily="34" charset="0"/>
                <a:cs typeface="Arial" panose="020B0604020202020204" pitchFamily="34" charset="0"/>
              </a:rPr>
              <a:t>) </a:t>
            </a:r>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spTree>
    <p:extLst>
      <p:ext uri="{BB962C8B-B14F-4D97-AF65-F5344CB8AC3E}">
        <p14:creationId xmlns:p14="http://schemas.microsoft.com/office/powerpoint/2010/main" val="41264787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5816977"/>
          </a:xfrm>
          <a:prstGeom prst="rect">
            <a:avLst/>
          </a:prstGeom>
          <a:noFill/>
        </p:spPr>
        <p:txBody>
          <a:bodyPr wrap="square" rtlCol="0">
            <a:spAutoFit/>
          </a:bodyPr>
          <a:lstStyle/>
          <a:p>
            <a:pPr algn="just"/>
            <a:endParaRPr lang="es-ES" sz="1600" b="1" dirty="0">
              <a:solidFill>
                <a:srgbClr val="0000FF"/>
              </a:solidFill>
            </a:endParaRPr>
          </a:p>
          <a:p>
            <a:pPr algn="just"/>
            <a:r>
              <a:rPr lang="es-ES" sz="2000" b="1" i="1" dirty="0">
                <a:solidFill>
                  <a:srgbClr val="0070C0"/>
                </a:solidFill>
                <a:latin typeface="Arial" panose="020B0604020202020204" pitchFamily="34" charset="0"/>
                <a:cs typeface="Arial" panose="020B0604020202020204" pitchFamily="34" charset="0"/>
              </a:rPr>
              <a:t>Ganancia de peso</a:t>
            </a:r>
            <a:r>
              <a:rPr lang="es-ES" sz="1600" b="1" i="1" dirty="0"/>
              <a:t>.</a:t>
            </a:r>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endParaRPr lang="es-ES" sz="1600" b="1" i="1" dirty="0"/>
          </a:p>
          <a:p>
            <a:pPr algn="just"/>
            <a:r>
              <a:rPr lang="es-ES" sz="1600" dirty="0">
                <a:latin typeface="Arial" panose="020B0604020202020204" pitchFamily="34" charset="0"/>
                <a:cs typeface="Arial" panose="020B0604020202020204" pitchFamily="34" charset="0"/>
              </a:rPr>
              <a:t>En el grafico 8 se representa el desempeño de los pesos periódicos por efecto de los diferentes tratamientos, donde se observa que a partir del día 35, comienza a notarse el efecto de los tratamientos   en donde los pollos que recibieron </a:t>
            </a:r>
            <a:r>
              <a:rPr lang="es-EC" sz="1600" dirty="0">
                <a:latin typeface="Arial" panose="020B0604020202020204" pitchFamily="34" charset="0"/>
                <a:cs typeface="Arial" panose="020B0604020202020204" pitchFamily="34" charset="0"/>
              </a:rPr>
              <a:t>un </a:t>
            </a:r>
            <a:r>
              <a:rPr lang="es-EC" sz="1600" dirty="0" err="1">
                <a:latin typeface="Arial" panose="020B0604020202020204" pitchFamily="34" charset="0"/>
                <a:cs typeface="Arial" panose="020B0604020202020204" pitchFamily="34" charset="0"/>
              </a:rPr>
              <a:t>probiótico</a:t>
            </a:r>
            <a:r>
              <a:rPr lang="es-EC" sz="1600" dirty="0">
                <a:latin typeface="Arial" panose="020B0604020202020204" pitchFamily="34" charset="0"/>
                <a:cs typeface="Arial" panose="020B0604020202020204" pitchFamily="34" charset="0"/>
              </a:rPr>
              <a:t> combinado con un acidificante</a:t>
            </a:r>
            <a:r>
              <a:rPr lang="es-ES" sz="1600" dirty="0">
                <a:latin typeface="Arial" panose="020B0604020202020204" pitchFamily="34" charset="0"/>
                <a:cs typeface="Arial" panose="020B0604020202020204" pitchFamily="34" charset="0"/>
              </a:rPr>
              <a:t> el desempeño es superior a los demás al final del estudio</a:t>
            </a:r>
            <a:endParaRPr lang="es-ES" sz="1600" b="1" i="1" dirty="0">
              <a:latin typeface="Arial" panose="020B0604020202020204" pitchFamily="34" charset="0"/>
              <a:cs typeface="Arial" panose="020B0604020202020204" pitchFamily="34" charset="0"/>
            </a:endParaRPr>
          </a:p>
          <a:p>
            <a:pPr algn="just"/>
            <a:endParaRPr lang="es-ES" sz="1600" b="1" i="1" dirty="0"/>
          </a:p>
          <a:p>
            <a:pPr algn="just"/>
            <a:endParaRPr lang="es-ES" sz="1600" b="1" i="1" dirty="0"/>
          </a:p>
          <a:p>
            <a:pPr algn="just"/>
            <a:endParaRPr lang="es-ES" sz="1600" b="1" dirty="0">
              <a:solidFill>
                <a:srgbClr val="0000FF"/>
              </a:solidFill>
            </a:endParaRPr>
          </a:p>
          <a:p>
            <a:endParaRPr lang="es-EC" sz="1600" b="1" dirty="0">
              <a:solidFill>
                <a:srgbClr val="0000FF"/>
              </a:solidFill>
            </a:endParaRPr>
          </a:p>
        </p:txBody>
      </p:sp>
      <p:graphicFrame>
        <p:nvGraphicFramePr>
          <p:cNvPr id="5" name="Gráfico 4">
            <a:extLst>
              <a:ext uri="{FF2B5EF4-FFF2-40B4-BE49-F238E27FC236}">
                <a16:creationId xmlns:a16="http://schemas.microsoft.com/office/drawing/2014/main" id="{7F16B0A0-909C-4E78-9A31-6824D119DAC9}"/>
              </a:ext>
            </a:extLst>
          </p:cNvPr>
          <p:cNvGraphicFramePr/>
          <p:nvPr>
            <p:extLst>
              <p:ext uri="{D42A27DB-BD31-4B8C-83A1-F6EECF244321}">
                <p14:modId xmlns:p14="http://schemas.microsoft.com/office/powerpoint/2010/main" val="1148734276"/>
              </p:ext>
            </p:extLst>
          </p:nvPr>
        </p:nvGraphicFramePr>
        <p:xfrm>
          <a:off x="2407025" y="2087562"/>
          <a:ext cx="6723528" cy="2441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00121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376083" y="2393885"/>
            <a:ext cx="9439835" cy="3262432"/>
          </a:xfrm>
          <a:prstGeom prst="rect">
            <a:avLst/>
          </a:prstGeom>
          <a:noFill/>
        </p:spPr>
        <p:txBody>
          <a:bodyPr wrap="square" rtlCol="0">
            <a:spAutoFit/>
          </a:bodyPr>
          <a:lstStyle/>
          <a:p>
            <a:pPr algn="just"/>
            <a:endParaRPr lang="es-ES" sz="1600" b="1" dirty="0">
              <a:solidFill>
                <a:srgbClr val="0000FF"/>
              </a:solidFill>
            </a:endParaRPr>
          </a:p>
          <a:p>
            <a:pPr algn="just"/>
            <a:r>
              <a:rPr lang="es-ES" b="1" i="1" dirty="0">
                <a:solidFill>
                  <a:srgbClr val="0070C0"/>
                </a:solidFill>
                <a:latin typeface="Arial" panose="020B0604020202020204" pitchFamily="34" charset="0"/>
                <a:cs typeface="Arial" panose="020B0604020202020204" pitchFamily="34" charset="0"/>
              </a:rPr>
              <a:t>Consumo de alimento.</a:t>
            </a:r>
          </a:p>
          <a:p>
            <a:pPr algn="just"/>
            <a:endParaRPr lang="es-ES" b="1" i="1" dirty="0">
              <a:solidFill>
                <a:srgbClr val="0070C0"/>
              </a:solidFill>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Los consumos de alimento acumulado de aves sometidas a diferentes tratamientos, en el presente ensayo, los  pollos no presentaron diferencias estadísticas significativas a los 42 días de edad con valores promedios que van de: 4247.00; 3887.5; 3812.4 y 3759,9 para los tratamientos T3; T0; T1 y T2 respectivamente.</a:t>
            </a:r>
          </a:p>
          <a:p>
            <a:pPr algn="just"/>
            <a:endParaRPr lang="es-ES" b="1" dirty="0">
              <a:latin typeface="Arial" panose="020B0604020202020204" pitchFamily="34" charset="0"/>
              <a:cs typeface="Arial" panose="020B0604020202020204" pitchFamily="34" charset="0"/>
            </a:endParaRPr>
          </a:p>
          <a:p>
            <a:pPr algn="just"/>
            <a:r>
              <a:rPr lang="es-ES" sz="1600" b="1" i="1" dirty="0"/>
              <a:t>.</a:t>
            </a:r>
          </a:p>
          <a:p>
            <a:pPr algn="just"/>
            <a:endParaRPr lang="es-ES" sz="1600" b="1" i="1" dirty="0"/>
          </a:p>
          <a:p>
            <a:pPr algn="just"/>
            <a:endParaRPr lang="es-ES" sz="1600" b="1" dirty="0">
              <a:solidFill>
                <a:srgbClr val="0000FF"/>
              </a:solidFill>
            </a:endParaRPr>
          </a:p>
          <a:p>
            <a:endParaRPr lang="es-EC" sz="1600" b="1" dirty="0">
              <a:solidFill>
                <a:srgbClr val="0000FF"/>
              </a:solidFill>
            </a:endParaRPr>
          </a:p>
        </p:txBody>
      </p:sp>
    </p:spTree>
    <p:extLst>
      <p:ext uri="{BB962C8B-B14F-4D97-AF65-F5344CB8AC3E}">
        <p14:creationId xmlns:p14="http://schemas.microsoft.com/office/powerpoint/2010/main" val="17041869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398494" y="1318120"/>
            <a:ext cx="9439835" cy="5416868"/>
          </a:xfrm>
          <a:prstGeom prst="rect">
            <a:avLst/>
          </a:prstGeom>
          <a:noFill/>
        </p:spPr>
        <p:txBody>
          <a:bodyPr wrap="square" rtlCol="0">
            <a:spAutoFit/>
          </a:bodyPr>
          <a:lstStyle/>
          <a:p>
            <a:pPr algn="just"/>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endParaRPr lang="es-ES" sz="1600" b="1" dirty="0">
              <a:solidFill>
                <a:srgbClr val="0000FF"/>
              </a:solidFill>
            </a:endParaRPr>
          </a:p>
          <a:p>
            <a:pPr algn="just"/>
            <a:r>
              <a:rPr lang="es-ES" dirty="0">
                <a:latin typeface="Arial" panose="020B0604020202020204" pitchFamily="34" charset="0"/>
                <a:cs typeface="Arial" panose="020B0604020202020204" pitchFamily="34" charset="0"/>
              </a:rPr>
              <a:t>Sin embargo de que existieron diferencias numéricas como se puede apreciar en el grafico 9, estas no tuvieron diferencias a</a:t>
            </a:r>
            <a:r>
              <a:rPr lang="es-ES" b="1"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(p &gt; 0,05), en razón de que todas las aves de los diferentes tratamientos , recibieron  similar cantidad de alimento en función de su requerimiento diario, valor que está  establecido en los requerimientos de la línea genética COBB 500.</a:t>
            </a:r>
          </a:p>
          <a:p>
            <a:endParaRPr lang="es-EC" sz="1600" b="1" dirty="0">
              <a:solidFill>
                <a:srgbClr val="0000FF"/>
              </a:solidFill>
            </a:endParaRPr>
          </a:p>
        </p:txBody>
      </p:sp>
      <p:pic>
        <p:nvPicPr>
          <p:cNvPr id="6" name="Imagen 5"/>
          <p:cNvPicPr/>
          <p:nvPr/>
        </p:nvPicPr>
        <p:blipFill>
          <a:blip r:embed="rId2"/>
          <a:stretch>
            <a:fillRect/>
          </a:stretch>
        </p:blipFill>
        <p:spPr>
          <a:xfrm>
            <a:off x="2931886" y="2100580"/>
            <a:ext cx="6125028" cy="2656840"/>
          </a:xfrm>
          <a:prstGeom prst="rect">
            <a:avLst/>
          </a:prstGeom>
        </p:spPr>
      </p:pic>
    </p:spTree>
    <p:extLst>
      <p:ext uri="{BB962C8B-B14F-4D97-AF65-F5344CB8AC3E}">
        <p14:creationId xmlns:p14="http://schemas.microsoft.com/office/powerpoint/2010/main" val="698843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1847529" y="332656"/>
            <a:ext cx="5338763" cy="706437"/>
          </a:xfrm>
        </p:spPr>
        <p:txBody>
          <a:bodyPr/>
          <a:lstStyle/>
          <a:p>
            <a:pPr algn="just"/>
            <a:r>
              <a:rPr lang="es-EC" sz="2000" dirty="0">
                <a:solidFill>
                  <a:srgbClr val="0070C0"/>
                </a:solidFill>
                <a:latin typeface="Arial" pitchFamily="34" charset="0"/>
                <a:cs typeface="Arial" pitchFamily="34" charset="0"/>
              </a:rPr>
              <a:t>INTRODUCCIÓN</a:t>
            </a:r>
            <a:endParaRPr lang="es-ES" sz="2000" dirty="0">
              <a:solidFill>
                <a:srgbClr val="0070C0"/>
              </a:solidFill>
              <a:latin typeface="Arial" pitchFamily="34" charset="0"/>
              <a:cs typeface="Arial" pitchFamily="34" charset="0"/>
            </a:endParaRPr>
          </a:p>
        </p:txBody>
      </p:sp>
      <p:sp>
        <p:nvSpPr>
          <p:cNvPr id="2" name="CuadroTexto 1"/>
          <p:cNvSpPr txBox="1"/>
          <p:nvPr/>
        </p:nvSpPr>
        <p:spPr>
          <a:xfrm>
            <a:off x="1631503" y="1096284"/>
            <a:ext cx="9857112" cy="5355312"/>
          </a:xfrm>
          <a:prstGeom prst="rect">
            <a:avLst/>
          </a:prstGeom>
          <a:noFill/>
        </p:spPr>
        <p:txBody>
          <a:bodyPr wrap="square" rtlCol="0">
            <a:spAutoFit/>
          </a:bodyPr>
          <a:lstStyle/>
          <a:p>
            <a:pPr algn="just"/>
            <a:r>
              <a:rPr lang="es-ES" sz="1600" dirty="0"/>
              <a:t> </a:t>
            </a:r>
            <a:r>
              <a:rPr lang="es-ES" b="1" dirty="0">
                <a:latin typeface="Arial" panose="020B0604020202020204" pitchFamily="34" charset="0"/>
                <a:cs typeface="Arial" panose="020B0604020202020204" pitchFamily="34" charset="0"/>
              </a:rPr>
              <a:t>La producción de huevos y carne es el principal objetivo de las industrias avícolas con el fin de brindar el consumo de proteína animal con mejoramientos en la nutrición de las aves, por lo que el alimento es el punto clave que puede afectar el tracto gastrointestinal por lo que es necesario buscar alternativas para brindar un máximo rendimiento a un costo mínimo.</a:t>
            </a:r>
          </a:p>
          <a:p>
            <a:pPr algn="just"/>
            <a:endParaRPr lang="es-ES" b="1" dirty="0">
              <a:latin typeface="Arial" panose="020B0604020202020204" pitchFamily="34" charset="0"/>
              <a:cs typeface="Arial" panose="020B0604020202020204" pitchFamily="34" charset="0"/>
            </a:endParaRPr>
          </a:p>
          <a:p>
            <a:pPr algn="just"/>
            <a:r>
              <a:rPr lang="es-ES" b="1" dirty="0">
                <a:latin typeface="Arial" panose="020B0604020202020204" pitchFamily="34" charset="0"/>
                <a:cs typeface="Arial" panose="020B0604020202020204" pitchFamily="34" charset="0"/>
              </a:rPr>
              <a:t> Las industrias avícolas se ha visto en la obligación de mejorar los parámetros de producción a menor costo  mediante uso de diferentes alternativas como el uso de </a:t>
            </a:r>
            <a:r>
              <a:rPr lang="es-ES" b="1" dirty="0" err="1">
                <a:latin typeface="Arial" panose="020B0604020202020204" pitchFamily="34" charset="0"/>
                <a:cs typeface="Arial" panose="020B0604020202020204" pitchFamily="34" charset="0"/>
              </a:rPr>
              <a:t>probióticos</a:t>
            </a:r>
            <a:r>
              <a:rPr lang="es-ES" b="1" dirty="0">
                <a:latin typeface="Arial" panose="020B0604020202020204" pitchFamily="34" charset="0"/>
                <a:cs typeface="Arial" panose="020B0604020202020204" pitchFamily="34" charset="0"/>
              </a:rPr>
              <a:t>, acidificantes, entre otros, siendo así su objetivo primordial  mejorar la producción avícola  mediante incremento de peso, mejoramiento de la conversión alimenticia, reducción de la mortalidad, y mejoramiento del consumo de alimento, es por eso que mediante este trabajo investigativo se lograra encontrar un método nutricional más efectivo.</a:t>
            </a:r>
          </a:p>
          <a:p>
            <a:pPr algn="just"/>
            <a:endParaRPr lang="es-ES" b="1" dirty="0">
              <a:latin typeface="Arial" panose="020B0604020202020204" pitchFamily="34" charset="0"/>
              <a:cs typeface="Arial" panose="020B0604020202020204" pitchFamily="34" charset="0"/>
            </a:endParaRPr>
          </a:p>
          <a:p>
            <a:pPr algn="just"/>
            <a:endParaRPr lang="es-ES" b="1" dirty="0">
              <a:latin typeface="Arial" panose="020B0604020202020204" pitchFamily="34" charset="0"/>
              <a:cs typeface="Arial" panose="020B0604020202020204" pitchFamily="34" charset="0"/>
            </a:endParaRPr>
          </a:p>
          <a:p>
            <a:pPr algn="just"/>
            <a:endParaRPr lang="es-ES" b="1" dirty="0">
              <a:latin typeface="Arial" panose="020B0604020202020204" pitchFamily="34" charset="0"/>
              <a:cs typeface="Arial" panose="020B0604020202020204" pitchFamily="34" charset="0"/>
            </a:endParaRPr>
          </a:p>
          <a:p>
            <a:pPr algn="just"/>
            <a:endParaRPr lang="es-ES" b="1" dirty="0">
              <a:latin typeface="Arial" panose="020B0604020202020204" pitchFamily="34" charset="0"/>
              <a:cs typeface="Arial" panose="020B0604020202020204" pitchFamily="34" charset="0"/>
            </a:endParaRPr>
          </a:p>
          <a:p>
            <a:pPr algn="just"/>
            <a:endParaRPr lang="es-ES" b="1" dirty="0">
              <a:latin typeface="Arial" panose="020B0604020202020204" pitchFamily="34" charset="0"/>
              <a:cs typeface="Arial" panose="020B0604020202020204" pitchFamily="34" charset="0"/>
            </a:endParaRPr>
          </a:p>
          <a:p>
            <a:pPr algn="just"/>
            <a:endParaRPr lang="es-ES" b="1" dirty="0">
              <a:latin typeface="Arial" panose="020B0604020202020204" pitchFamily="34" charset="0"/>
              <a:cs typeface="Arial" panose="020B0604020202020204" pitchFamily="34" charset="0"/>
            </a:endParaRPr>
          </a:p>
        </p:txBody>
      </p:sp>
      <p:pic>
        <p:nvPicPr>
          <p:cNvPr id="8" name="Picture 2" descr="Resultado de imagen para GRANJAS AVICOLAS EN EL OR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03818" y="4738255"/>
            <a:ext cx="2604654" cy="1713341"/>
          </a:xfrm>
          <a:prstGeom prst="rect">
            <a:avLst/>
          </a:prstGeom>
          <a:noFill/>
          <a:effectLst>
            <a:glow rad="139700">
              <a:schemeClr val="accent1">
                <a:alpha val="93000"/>
              </a:schemeClr>
            </a:glow>
          </a:effectLst>
          <a:extLst>
            <a:ext uri="{909E8E84-426E-40DD-AFC4-6F175D3DCCD1}">
              <a14:hiddenFill xmlns:a14="http://schemas.microsoft.com/office/drawing/2010/main">
                <a:solidFill>
                  <a:srgbClr val="FFFFFF"/>
                </a:solidFill>
              </a14:hiddenFill>
            </a:ext>
          </a:extLst>
        </p:spPr>
      </p:pic>
      <p:pic>
        <p:nvPicPr>
          <p:cNvPr id="9"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219" y="4738255"/>
            <a:ext cx="1814946" cy="1648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090" y="4658603"/>
            <a:ext cx="2161309" cy="1872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169462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659525" y="1378816"/>
            <a:ext cx="9120747" cy="6863417"/>
          </a:xfrm>
          <a:prstGeom prst="rect">
            <a:avLst/>
          </a:prstGeom>
          <a:noFill/>
        </p:spPr>
        <p:txBody>
          <a:bodyPr wrap="square" rtlCol="0">
            <a:spAutoFit/>
          </a:bodyPr>
          <a:lstStyle/>
          <a:p>
            <a:pPr algn="just"/>
            <a:endParaRPr lang="es-ES" sz="1600" b="1" dirty="0">
              <a:solidFill>
                <a:srgbClr val="0000FF"/>
              </a:solidFill>
            </a:endParaRPr>
          </a:p>
          <a:p>
            <a:pPr algn="just"/>
            <a:r>
              <a:rPr lang="es-EC" b="1" i="1" dirty="0">
                <a:solidFill>
                  <a:srgbClr val="0070C0"/>
                </a:solidFill>
                <a:latin typeface="Arial" panose="020B0604020202020204" pitchFamily="34" charset="0"/>
                <a:cs typeface="Arial" panose="020B0604020202020204" pitchFamily="34" charset="0"/>
              </a:rPr>
              <a:t>Porcentaje de mortalidad</a:t>
            </a:r>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La mortalidad registrada durante el estudio a edad de saque  Tabla 12,  alcanza un 0, 33% equivalente a un pollo muerto en el tratamiento T2 que corresponde a las aves que recibieron acidificante frente a una mortalidad de cero aves que recibieron los diferentes tratamientos sin que exista un efecto significativo (p &gt; 0,05), en la cantidad de bajas por efecto de los tipos de tratamientos</a:t>
            </a:r>
            <a:endParaRPr lang="es-ES" sz="1600"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pic>
        <p:nvPicPr>
          <p:cNvPr id="5" name="Picture 62"/>
          <p:cNvPicPr/>
          <p:nvPr/>
        </p:nvPicPr>
        <p:blipFill>
          <a:blip r:embed="rId2">
            <a:extLst>
              <a:ext uri="{28A0092B-C50C-407E-A947-70E740481C1C}">
                <a14:useLocalDpi xmlns:a14="http://schemas.microsoft.com/office/drawing/2010/main" val="0"/>
              </a:ext>
            </a:extLst>
          </a:blip>
          <a:srcRect/>
          <a:stretch>
            <a:fillRect/>
          </a:stretch>
        </p:blipFill>
        <p:spPr bwMode="auto">
          <a:xfrm>
            <a:off x="2757714" y="2031920"/>
            <a:ext cx="7358743" cy="3324860"/>
          </a:xfrm>
          <a:prstGeom prst="rect">
            <a:avLst/>
          </a:prstGeom>
          <a:noFill/>
          <a:ln>
            <a:noFill/>
          </a:ln>
        </p:spPr>
      </p:pic>
    </p:spTree>
    <p:extLst>
      <p:ext uri="{BB962C8B-B14F-4D97-AF65-F5344CB8AC3E}">
        <p14:creationId xmlns:p14="http://schemas.microsoft.com/office/powerpoint/2010/main" val="63423846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2831544"/>
          </a:xfrm>
          <a:prstGeom prst="rect">
            <a:avLst/>
          </a:prstGeom>
          <a:noFill/>
        </p:spPr>
        <p:txBody>
          <a:bodyPr wrap="square" rtlCol="0">
            <a:spAutoFit/>
          </a:bodyPr>
          <a:lstStyle/>
          <a:p>
            <a:pPr algn="just"/>
            <a:endParaRPr lang="es-ES" sz="1600" b="1" dirty="0">
              <a:solidFill>
                <a:srgbClr val="0000FF"/>
              </a:solidFill>
            </a:endParaRPr>
          </a:p>
          <a:p>
            <a:pPr algn="just"/>
            <a:r>
              <a:rPr lang="es-EC" b="1" i="1" dirty="0">
                <a:solidFill>
                  <a:srgbClr val="0070C0"/>
                </a:solidFill>
                <a:latin typeface="Arial" panose="020B0604020202020204" pitchFamily="34" charset="0"/>
                <a:cs typeface="Arial" panose="020B0604020202020204" pitchFamily="34" charset="0"/>
              </a:rPr>
              <a:t>Conversión alimenticia</a:t>
            </a:r>
            <a:r>
              <a:rPr lang="es-EC" sz="1600" b="1" i="1" dirty="0"/>
              <a:t>.</a:t>
            </a:r>
            <a:endParaRPr lang="es-ES" sz="1600" b="1" dirty="0"/>
          </a:p>
          <a:p>
            <a:pPr algn="just"/>
            <a:endParaRPr lang="es-ES" sz="1600" b="1" i="1" dirty="0"/>
          </a:p>
          <a:p>
            <a:pPr algn="just"/>
            <a:r>
              <a:rPr lang="es-ES" sz="1600" dirty="0">
                <a:latin typeface="Arial" panose="020B0604020202020204" pitchFamily="34" charset="0"/>
                <a:cs typeface="Arial" panose="020B0604020202020204" pitchFamily="34" charset="0"/>
              </a:rPr>
              <a:t>Este parámetro se evaluó a los 42 días de vida de las aves que recibieron los diferentes tratamientos, con un nivel de confiabilidad del 95% se encontrándose  una diferencia estadística entre el T3 y T0 que comparten el mismo rango frente a los tratamientos T1 y T2, en donde la respuesta más eficiente presentaron las aves del tratamiento T2 con una media de 1,40 seguido del T1, con una conversión media de 1,43; T0 con una media de 1,48.</a:t>
            </a:r>
          </a:p>
          <a:p>
            <a:pPr algn="just"/>
            <a:endParaRPr lang="es-ES" sz="1600" b="1" dirty="0">
              <a:solidFill>
                <a:srgbClr val="0000FF"/>
              </a:solidFill>
            </a:endParaRPr>
          </a:p>
          <a:p>
            <a:pPr algn="just"/>
            <a:endParaRPr lang="es-ES" sz="1600" b="1" dirty="0">
              <a:solidFill>
                <a:srgbClr val="0000FF"/>
              </a:solidFill>
            </a:endParaRPr>
          </a:p>
          <a:p>
            <a:endParaRPr lang="es-EC" sz="1600" b="1" dirty="0">
              <a:solidFill>
                <a:srgbClr val="0000FF"/>
              </a:solidFill>
            </a:endParaRPr>
          </a:p>
        </p:txBody>
      </p:sp>
      <p:graphicFrame>
        <p:nvGraphicFramePr>
          <p:cNvPr id="6" name="Gráfico 5">
            <a:extLst>
              <a:ext uri="{FF2B5EF4-FFF2-40B4-BE49-F238E27FC236}">
                <a16:creationId xmlns:a16="http://schemas.microsoft.com/office/drawing/2014/main" id="{0B8AF1F5-3F4D-4F9E-8DAB-3468EB37AC05}"/>
              </a:ext>
            </a:extLst>
          </p:cNvPr>
          <p:cNvGraphicFramePr/>
          <p:nvPr>
            <p:extLst>
              <p:ext uri="{D42A27DB-BD31-4B8C-83A1-F6EECF244321}">
                <p14:modId xmlns:p14="http://schemas.microsoft.com/office/powerpoint/2010/main" val="765948736"/>
              </p:ext>
            </p:extLst>
          </p:nvPr>
        </p:nvGraphicFramePr>
        <p:xfrm>
          <a:off x="3367314" y="3991429"/>
          <a:ext cx="5326743" cy="27259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17417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2769989"/>
          </a:xfrm>
          <a:prstGeom prst="rect">
            <a:avLst/>
          </a:prstGeom>
          <a:noFill/>
        </p:spPr>
        <p:txBody>
          <a:bodyPr wrap="square" rtlCol="0">
            <a:spAutoFit/>
          </a:bodyPr>
          <a:lstStyle/>
          <a:p>
            <a:pPr algn="just"/>
            <a:endParaRPr lang="es-ES" sz="1600" b="1" dirty="0">
              <a:solidFill>
                <a:srgbClr val="0000FF"/>
              </a:solidFill>
            </a:endParaRPr>
          </a:p>
          <a:p>
            <a:pPr algn="just"/>
            <a:r>
              <a:rPr lang="es-EC" b="1" i="1" dirty="0">
                <a:solidFill>
                  <a:srgbClr val="0070C0"/>
                </a:solidFill>
                <a:latin typeface="Arial" panose="020B0604020202020204" pitchFamily="34" charset="0"/>
                <a:cs typeface="Arial" panose="020B0604020202020204" pitchFamily="34" charset="0"/>
              </a:rPr>
              <a:t>Conversión alimenticia</a:t>
            </a:r>
            <a:r>
              <a:rPr lang="es-EC" sz="1600" b="1" i="1" dirty="0"/>
              <a:t>.</a:t>
            </a:r>
            <a:endParaRPr lang="es-ES" sz="1600" b="1" dirty="0"/>
          </a:p>
          <a:p>
            <a:pPr algn="just"/>
            <a:endParaRPr lang="es-ES" sz="1600" b="1" i="1" dirty="0"/>
          </a:p>
          <a:p>
            <a:pPr marL="342900" indent="-342900" algn="just">
              <a:buFont typeface="Wingdings" panose="05000000000000000000" pitchFamily="2" charset="2"/>
              <a:buChar char="v"/>
            </a:pPr>
            <a:r>
              <a:rPr lang="es-ES" sz="2000" dirty="0">
                <a:latin typeface="Arial" panose="020B0604020202020204" pitchFamily="34" charset="0"/>
                <a:cs typeface="Arial" panose="020B0604020202020204" pitchFamily="34" charset="0"/>
              </a:rPr>
              <a:t>el suministro de un acidificante producirá mejores respuestas en el desempeño productivo (CA 1,40), debido a que aprovechan de mejor manera los nutrientes al presentar   una mejor salud intestinal.</a:t>
            </a:r>
          </a:p>
          <a:p>
            <a:pPr algn="just"/>
            <a:endParaRPr lang="es-ES" sz="1600" dirty="0">
              <a:latin typeface="Arial" panose="020B0604020202020204" pitchFamily="34" charset="0"/>
              <a:cs typeface="Arial" panose="020B0604020202020204" pitchFamily="34" charset="0"/>
            </a:endParaRPr>
          </a:p>
          <a:p>
            <a:pPr algn="just"/>
            <a:endParaRPr lang="es-ES" sz="1600" b="1" dirty="0">
              <a:solidFill>
                <a:srgbClr val="0000FF"/>
              </a:solidFill>
            </a:endParaRPr>
          </a:p>
          <a:p>
            <a:pPr algn="just"/>
            <a:endParaRPr lang="es-ES" sz="1600" b="1" dirty="0">
              <a:solidFill>
                <a:srgbClr val="0000FF"/>
              </a:solidFill>
            </a:endParaRPr>
          </a:p>
          <a:p>
            <a:endParaRPr lang="es-EC" sz="1600" b="1" dirty="0">
              <a:solidFill>
                <a:srgbClr val="0000FF"/>
              </a:solidFill>
            </a:endParaRPr>
          </a:p>
        </p:txBody>
      </p:sp>
      <p:pic>
        <p:nvPicPr>
          <p:cNvPr id="7" name="Picture 2" descr="Resultado de imagen para conversion alimenticia broile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0840" y="4197928"/>
            <a:ext cx="3011487" cy="1920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salud intestinal poll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267" y="3754582"/>
            <a:ext cx="3709842" cy="253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738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6309420"/>
          </a:xfrm>
          <a:prstGeom prst="rect">
            <a:avLst/>
          </a:prstGeom>
          <a:noFill/>
        </p:spPr>
        <p:txBody>
          <a:bodyPr wrap="square" rtlCol="0">
            <a:spAutoFit/>
          </a:bodyPr>
          <a:lstStyle/>
          <a:p>
            <a:pPr algn="just"/>
            <a:endParaRPr lang="es-ES" sz="1600" b="1" dirty="0">
              <a:solidFill>
                <a:srgbClr val="0000FF"/>
              </a:solidFill>
            </a:endParaRPr>
          </a:p>
          <a:p>
            <a:pPr algn="just"/>
            <a:r>
              <a:rPr lang="es-EC" b="1" i="1" dirty="0">
                <a:solidFill>
                  <a:srgbClr val="0070C0"/>
                </a:solidFill>
                <a:latin typeface="Arial" panose="020B0604020202020204" pitchFamily="34" charset="0"/>
                <a:cs typeface="Arial" panose="020B0604020202020204" pitchFamily="34" charset="0"/>
              </a:rPr>
              <a:t>Índice de eficiencia americana</a:t>
            </a:r>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r>
              <a:rPr lang="es-ES" b="1" dirty="0">
                <a:latin typeface="Arial" panose="020B0604020202020204" pitchFamily="34" charset="0"/>
                <a:cs typeface="Arial" panose="020B0604020202020204" pitchFamily="34" charset="0"/>
              </a:rPr>
              <a:t>Los índices de eficiencia americana (FEA) determinados por el efecto de los tratamientos registran diferencias estadísticas (</a:t>
            </a:r>
            <a:r>
              <a:rPr lang="es-EC" b="1" dirty="0">
                <a:latin typeface="Arial" panose="020B0604020202020204" pitchFamily="34" charset="0"/>
                <a:cs typeface="Arial" panose="020B0604020202020204" pitchFamily="34" charset="0"/>
              </a:rPr>
              <a:t>p&lt; 0,05), </a:t>
            </a:r>
            <a:r>
              <a:rPr lang="es-ES" b="1" dirty="0">
                <a:latin typeface="Arial" panose="020B0604020202020204" pitchFamily="34" charset="0"/>
                <a:cs typeface="Arial" panose="020B0604020202020204" pitchFamily="34" charset="0"/>
              </a:rPr>
              <a:t>entre los diferentes tratamientos </a:t>
            </a:r>
            <a:r>
              <a:rPr lang="es-EC" b="1" dirty="0">
                <a:latin typeface="Arial" panose="020B0604020202020204" pitchFamily="34" charset="0"/>
                <a:cs typeface="Arial" panose="020B0604020202020204" pitchFamily="34" charset="0"/>
              </a:rPr>
              <a:t>siendo el tratamiento T2 el que presenta el valor más ato y el T0 el menor índice</a:t>
            </a:r>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5" name="Gráfico 4"/>
          <p:cNvGraphicFramePr/>
          <p:nvPr>
            <p:extLst>
              <p:ext uri="{D42A27DB-BD31-4B8C-83A1-F6EECF244321}">
                <p14:modId xmlns:p14="http://schemas.microsoft.com/office/powerpoint/2010/main" val="4185568175"/>
              </p:ext>
            </p:extLst>
          </p:nvPr>
        </p:nvGraphicFramePr>
        <p:xfrm>
          <a:off x="2786743" y="2087562"/>
          <a:ext cx="5595257" cy="2481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06164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5755422"/>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Resumen parámetros zootécnicos</a:t>
            </a:r>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916563878"/>
              </p:ext>
            </p:extLst>
          </p:nvPr>
        </p:nvGraphicFramePr>
        <p:xfrm>
          <a:off x="1919289" y="2133599"/>
          <a:ext cx="8661626" cy="4267205"/>
        </p:xfrm>
        <a:graphic>
          <a:graphicData uri="http://schemas.openxmlformats.org/drawingml/2006/table">
            <a:tbl>
              <a:tblPr firstRow="1" firstCol="1" bandRow="1">
                <a:tableStyleId>{5C22544A-7EE6-4342-B048-85BDC9FD1C3A}</a:tableStyleId>
              </a:tblPr>
              <a:tblGrid>
                <a:gridCol w="1449397">
                  <a:extLst>
                    <a:ext uri="{9D8B030D-6E8A-4147-A177-3AD203B41FA5}">
                      <a16:colId xmlns:a16="http://schemas.microsoft.com/office/drawing/2014/main" val="20000"/>
                    </a:ext>
                  </a:extLst>
                </a:gridCol>
                <a:gridCol w="1073247">
                  <a:extLst>
                    <a:ext uri="{9D8B030D-6E8A-4147-A177-3AD203B41FA5}">
                      <a16:colId xmlns:a16="http://schemas.microsoft.com/office/drawing/2014/main" val="20001"/>
                    </a:ext>
                  </a:extLst>
                </a:gridCol>
                <a:gridCol w="1104936">
                  <a:extLst>
                    <a:ext uri="{9D8B030D-6E8A-4147-A177-3AD203B41FA5}">
                      <a16:colId xmlns:a16="http://schemas.microsoft.com/office/drawing/2014/main" val="20002"/>
                    </a:ext>
                  </a:extLst>
                </a:gridCol>
                <a:gridCol w="1732529">
                  <a:extLst>
                    <a:ext uri="{9D8B030D-6E8A-4147-A177-3AD203B41FA5}">
                      <a16:colId xmlns:a16="http://schemas.microsoft.com/office/drawing/2014/main" val="20003"/>
                    </a:ext>
                  </a:extLst>
                </a:gridCol>
                <a:gridCol w="1248035">
                  <a:extLst>
                    <a:ext uri="{9D8B030D-6E8A-4147-A177-3AD203B41FA5}">
                      <a16:colId xmlns:a16="http://schemas.microsoft.com/office/drawing/2014/main" val="20004"/>
                    </a:ext>
                  </a:extLst>
                </a:gridCol>
                <a:gridCol w="817712">
                  <a:extLst>
                    <a:ext uri="{9D8B030D-6E8A-4147-A177-3AD203B41FA5}">
                      <a16:colId xmlns:a16="http://schemas.microsoft.com/office/drawing/2014/main" val="20005"/>
                    </a:ext>
                  </a:extLst>
                </a:gridCol>
                <a:gridCol w="1235770">
                  <a:extLst>
                    <a:ext uri="{9D8B030D-6E8A-4147-A177-3AD203B41FA5}">
                      <a16:colId xmlns:a16="http://schemas.microsoft.com/office/drawing/2014/main" val="20006"/>
                    </a:ext>
                  </a:extLst>
                </a:gridCol>
              </a:tblGrid>
              <a:tr h="294290">
                <a:tc>
                  <a:txBody>
                    <a:bodyPr/>
                    <a:lstStyle/>
                    <a:p>
                      <a:pPr algn="just">
                        <a:lnSpc>
                          <a:spcPct val="107000"/>
                        </a:lnSpc>
                        <a:spcAft>
                          <a:spcPts val="0"/>
                        </a:spcAft>
                      </a:pPr>
                      <a:r>
                        <a:rPr lang="es-EC" sz="800" dirty="0">
                          <a:effectLst/>
                        </a:rPr>
                        <a:t> </a:t>
                      </a:r>
                      <a:endParaRPr lang="es-ES" sz="800" dirty="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ACIDIFIC   </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PROB-ACID  </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PROBIOTICO </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TESTIGO    </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EE</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p-valor</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00"/>
                  </a:ext>
                </a:extLst>
              </a:tr>
              <a:tr h="294290">
                <a:tc>
                  <a:txBody>
                    <a:bodyPr/>
                    <a:lstStyle/>
                    <a:p>
                      <a:pPr>
                        <a:lnSpc>
                          <a:spcPct val="107000"/>
                        </a:lnSpc>
                        <a:spcAft>
                          <a:spcPts val="0"/>
                        </a:spcAft>
                      </a:pPr>
                      <a:r>
                        <a:rPr lang="es-EC" sz="800">
                          <a:effectLst/>
                        </a:rPr>
                        <a:t>% Mortalidad</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nSpc>
                          <a:spcPct val="107000"/>
                        </a:lnSpc>
                      </a:pPr>
                      <a:endParaRPr lang="es-ES" sz="800">
                        <a:effectLst/>
                        <a:latin typeface="Calibri" panose="020F0502020204030204" pitchFamily="34" charset="0"/>
                      </a:endParaRPr>
                    </a:p>
                  </a:txBody>
                  <a:tcPr marL="30436" marR="30436" marT="0" marB="0" anchor="b"/>
                </a:tc>
                <a:tc>
                  <a:txBody>
                    <a:bodyPr/>
                    <a:lstStyle/>
                    <a:p>
                      <a:pPr>
                        <a:lnSpc>
                          <a:spcPct val="107000"/>
                        </a:lnSpc>
                      </a:pPr>
                      <a:endParaRPr lang="es-ES" sz="800">
                        <a:effectLst/>
                        <a:latin typeface="Calibri" panose="020F0502020204030204" pitchFamily="34" charset="0"/>
                      </a:endParaRPr>
                    </a:p>
                  </a:txBody>
                  <a:tcPr marL="30436" marR="30436" marT="0" marB="0" anchor="b"/>
                </a:tc>
                <a:tc>
                  <a:txBody>
                    <a:bodyPr/>
                    <a:lstStyle/>
                    <a:p>
                      <a:pPr>
                        <a:lnSpc>
                          <a:spcPct val="107000"/>
                        </a:lnSpc>
                      </a:pPr>
                      <a:endParaRPr lang="es-ES" sz="800">
                        <a:effectLst/>
                        <a:latin typeface="Calibri" panose="020F0502020204030204" pitchFamily="34" charset="0"/>
                      </a:endParaRPr>
                    </a:p>
                  </a:txBody>
                  <a:tcPr marL="30436" marR="30436" marT="0" marB="0" anchor="b"/>
                </a:tc>
                <a:tc>
                  <a:txBody>
                    <a:bodyPr/>
                    <a:lstStyle/>
                    <a:p>
                      <a:pPr>
                        <a:lnSpc>
                          <a:spcPct val="107000"/>
                        </a:lnSpc>
                      </a:pPr>
                      <a:endParaRPr lang="es-ES" sz="800">
                        <a:effectLst/>
                        <a:latin typeface="Calibri" panose="020F0502020204030204" pitchFamily="34" charset="0"/>
                      </a:endParaRPr>
                    </a:p>
                  </a:txBody>
                  <a:tcPr marL="30436" marR="30436" marT="0" marB="0" anchor="b"/>
                </a:tc>
                <a:tc>
                  <a:txBody>
                    <a:bodyPr/>
                    <a:lstStyle/>
                    <a:p>
                      <a:pPr>
                        <a:lnSpc>
                          <a:spcPct val="107000"/>
                        </a:lnSpc>
                      </a:pPr>
                      <a:endParaRPr lang="es-ES" sz="800">
                        <a:effectLst/>
                        <a:latin typeface="Calibri" panose="020F0502020204030204" pitchFamily="34" charset="0"/>
                      </a:endParaRPr>
                    </a:p>
                  </a:txBody>
                  <a:tcPr marL="30436" marR="30436" marT="0" marB="0" anchor="b"/>
                </a:tc>
                <a:tc>
                  <a:txBody>
                    <a:bodyPr/>
                    <a:lstStyle/>
                    <a:p>
                      <a:pPr>
                        <a:lnSpc>
                          <a:spcPct val="107000"/>
                        </a:lnSpc>
                      </a:pPr>
                      <a:endParaRPr lang="es-ES" sz="800">
                        <a:effectLst/>
                        <a:latin typeface="Calibri" panose="020F0502020204030204" pitchFamily="34" charset="0"/>
                      </a:endParaRPr>
                    </a:p>
                  </a:txBody>
                  <a:tcPr marL="30436" marR="30436" marT="0" marB="0" anchor="b"/>
                </a:tc>
                <a:extLst>
                  <a:ext uri="{0D108BD9-81ED-4DB2-BD59-A6C34878D82A}">
                    <a16:rowId xmlns:a16="http://schemas.microsoft.com/office/drawing/2014/main" val="10001"/>
                  </a:ext>
                </a:extLst>
              </a:tr>
              <a:tr h="147145">
                <a:tc>
                  <a:txBody>
                    <a:bodyPr/>
                    <a:lstStyle/>
                    <a:p>
                      <a:pPr algn="ctr">
                        <a:lnSpc>
                          <a:spcPct val="107000"/>
                        </a:lnSpc>
                        <a:spcAft>
                          <a:spcPts val="0"/>
                        </a:spcAft>
                      </a:pPr>
                      <a:r>
                        <a:rPr lang="es-EC" sz="800">
                          <a:effectLst/>
                        </a:rPr>
                        <a:t>42</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0,33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0,17</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0,4411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02"/>
                  </a:ext>
                </a:extLst>
              </a:tr>
              <a:tr h="147145">
                <a:tc>
                  <a:txBody>
                    <a:bodyPr/>
                    <a:lstStyle/>
                    <a:p>
                      <a:pPr>
                        <a:lnSpc>
                          <a:spcPct val="107000"/>
                        </a:lnSpc>
                        <a:spcAft>
                          <a:spcPts val="0"/>
                        </a:spcAft>
                      </a:pPr>
                      <a:r>
                        <a:rPr lang="es-EC" sz="800">
                          <a:effectLst/>
                        </a:rPr>
                        <a:t>Conv. Alim</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extLst>
                  <a:ext uri="{0D108BD9-81ED-4DB2-BD59-A6C34878D82A}">
                    <a16:rowId xmlns:a16="http://schemas.microsoft.com/office/drawing/2014/main" val="10003"/>
                  </a:ext>
                </a:extLst>
              </a:tr>
              <a:tr h="147145">
                <a:tc>
                  <a:txBody>
                    <a:bodyPr/>
                    <a:lstStyle/>
                    <a:p>
                      <a:pPr algn="ctr">
                        <a:lnSpc>
                          <a:spcPct val="107000"/>
                        </a:lnSpc>
                        <a:spcAft>
                          <a:spcPts val="0"/>
                        </a:spcAft>
                      </a:pPr>
                      <a:r>
                        <a:rPr lang="es-EC" sz="800">
                          <a:effectLst/>
                        </a:rPr>
                        <a:t>42</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1,4 </a:t>
                      </a:r>
                      <a:r>
                        <a:rPr lang="es-EC" sz="800" baseline="30000">
                          <a:effectLst/>
                        </a:rPr>
                        <a:t>C</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1,5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1,43 </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1,48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0,01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&lt;0,0001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04"/>
                  </a:ext>
                </a:extLst>
              </a:tr>
              <a:tr h="147145">
                <a:tc>
                  <a:txBody>
                    <a:bodyPr/>
                    <a:lstStyle/>
                    <a:p>
                      <a:pPr>
                        <a:lnSpc>
                          <a:spcPct val="107000"/>
                        </a:lnSpc>
                        <a:spcAft>
                          <a:spcPts val="0"/>
                        </a:spcAft>
                      </a:pPr>
                      <a:r>
                        <a:rPr lang="es-EC" sz="800">
                          <a:effectLst/>
                        </a:rPr>
                        <a:t>I.E.A.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extLst>
                  <a:ext uri="{0D108BD9-81ED-4DB2-BD59-A6C34878D82A}">
                    <a16:rowId xmlns:a16="http://schemas.microsoft.com/office/drawing/2014/main" val="10005"/>
                  </a:ext>
                </a:extLst>
              </a:tr>
              <a:tr h="147145">
                <a:tc>
                  <a:txBody>
                    <a:bodyPr/>
                    <a:lstStyle/>
                    <a:p>
                      <a:pPr algn="ctr">
                        <a:lnSpc>
                          <a:spcPct val="107000"/>
                        </a:lnSpc>
                        <a:spcAft>
                          <a:spcPts val="0"/>
                        </a:spcAft>
                      </a:pPr>
                      <a:r>
                        <a:rPr lang="es-EC" sz="800">
                          <a:effectLst/>
                        </a:rPr>
                        <a:t>42</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191,91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188,64 </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186,85 </a:t>
                      </a:r>
                      <a:r>
                        <a:rPr lang="es-EC" sz="800" baseline="30000">
                          <a:effectLst/>
                        </a:rPr>
                        <a:t>C</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147,5 </a:t>
                      </a:r>
                      <a:r>
                        <a:rPr lang="es-EC" sz="800" baseline="30000">
                          <a:effectLst/>
                        </a:rPr>
                        <a:t>D</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0,04</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&lt;0,0001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06"/>
                  </a:ext>
                </a:extLst>
              </a:tr>
              <a:tr h="294290">
                <a:tc>
                  <a:txBody>
                    <a:bodyPr/>
                    <a:lstStyle/>
                    <a:p>
                      <a:pPr algn="r">
                        <a:lnSpc>
                          <a:spcPct val="107000"/>
                        </a:lnSpc>
                        <a:spcAft>
                          <a:spcPts val="0"/>
                        </a:spcAft>
                      </a:pPr>
                      <a:r>
                        <a:rPr lang="es-EC" sz="800">
                          <a:effectLst/>
                        </a:rPr>
                        <a:t>Ganancia peso</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extLst>
                  <a:ext uri="{0D108BD9-81ED-4DB2-BD59-A6C34878D82A}">
                    <a16:rowId xmlns:a16="http://schemas.microsoft.com/office/drawing/2014/main" val="10007"/>
                  </a:ext>
                </a:extLst>
              </a:tr>
              <a:tr h="147145">
                <a:tc>
                  <a:txBody>
                    <a:bodyPr/>
                    <a:lstStyle/>
                    <a:p>
                      <a:pPr algn="ctr">
                        <a:lnSpc>
                          <a:spcPct val="107000"/>
                        </a:lnSpc>
                        <a:spcAft>
                          <a:spcPts val="0"/>
                        </a:spcAft>
                      </a:pPr>
                      <a:r>
                        <a:rPr lang="es-EC" sz="800">
                          <a:effectLst/>
                        </a:rPr>
                        <a:t>7</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196,00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201,33A</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195,33</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192,33</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1,68</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0,0313</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08"/>
                  </a:ext>
                </a:extLst>
              </a:tr>
              <a:tr h="147145">
                <a:tc>
                  <a:txBody>
                    <a:bodyPr/>
                    <a:lstStyle/>
                    <a:p>
                      <a:pPr algn="ctr">
                        <a:lnSpc>
                          <a:spcPct val="107000"/>
                        </a:lnSpc>
                        <a:spcAft>
                          <a:spcPts val="0"/>
                        </a:spcAft>
                      </a:pPr>
                      <a:r>
                        <a:rPr lang="es-EC" sz="800">
                          <a:effectLst/>
                        </a:rPr>
                        <a:t>14</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447,67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427,67</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415,33</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423,00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11,87</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0,325</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09"/>
                  </a:ext>
                </a:extLst>
              </a:tr>
              <a:tr h="147145">
                <a:tc>
                  <a:txBody>
                    <a:bodyPr/>
                    <a:lstStyle/>
                    <a:p>
                      <a:pPr algn="ctr">
                        <a:lnSpc>
                          <a:spcPct val="107000"/>
                        </a:lnSpc>
                        <a:spcAft>
                          <a:spcPts val="0"/>
                        </a:spcAft>
                      </a:pPr>
                      <a:r>
                        <a:rPr lang="es-EC" sz="800">
                          <a:effectLst/>
                        </a:rPr>
                        <a:t>21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815,00 </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857,00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852,00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794,33 </a:t>
                      </a:r>
                      <a:r>
                        <a:rPr lang="es-EC" sz="800" baseline="30000">
                          <a:effectLst/>
                        </a:rPr>
                        <a:t>C</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4,13</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&lt;0,0001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0"/>
                  </a:ext>
                </a:extLst>
              </a:tr>
              <a:tr h="294290">
                <a:tc>
                  <a:txBody>
                    <a:bodyPr/>
                    <a:lstStyle/>
                    <a:p>
                      <a:pPr algn="ctr">
                        <a:lnSpc>
                          <a:spcPct val="107000"/>
                        </a:lnSpc>
                        <a:spcAft>
                          <a:spcPts val="0"/>
                        </a:spcAft>
                      </a:pPr>
                      <a:r>
                        <a:rPr lang="es-EC" sz="800">
                          <a:effectLst/>
                        </a:rPr>
                        <a:t>28</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1258,00 </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1281,67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1276,00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1226,67 </a:t>
                      </a:r>
                      <a:r>
                        <a:rPr lang="es-EC" sz="800" baseline="30000">
                          <a:effectLst/>
                        </a:rPr>
                        <a:t>C</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2,85</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&lt;0,0001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1"/>
                  </a:ext>
                </a:extLst>
              </a:tr>
              <a:tr h="294290">
                <a:tc>
                  <a:txBody>
                    <a:bodyPr/>
                    <a:lstStyle/>
                    <a:p>
                      <a:pPr algn="ctr">
                        <a:lnSpc>
                          <a:spcPct val="107000"/>
                        </a:lnSpc>
                        <a:spcAft>
                          <a:spcPts val="0"/>
                        </a:spcAft>
                      </a:pPr>
                      <a:r>
                        <a:rPr lang="es-EC" sz="800">
                          <a:effectLst/>
                        </a:rPr>
                        <a:t>35</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2048,67 </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2103,00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1982,33 </a:t>
                      </a:r>
                      <a:r>
                        <a:rPr lang="es-EC" sz="800" baseline="30000">
                          <a:effectLst/>
                        </a:rPr>
                        <a:t>C</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1886,67 </a:t>
                      </a:r>
                      <a:r>
                        <a:rPr lang="es-EC" sz="800" baseline="30000">
                          <a:effectLst/>
                        </a:rPr>
                        <a:t>D</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6,54</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&lt;0,0001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2"/>
                  </a:ext>
                </a:extLst>
              </a:tr>
              <a:tr h="294290">
                <a:tc>
                  <a:txBody>
                    <a:bodyPr/>
                    <a:lstStyle/>
                    <a:p>
                      <a:pPr algn="ctr">
                        <a:lnSpc>
                          <a:spcPct val="107000"/>
                        </a:lnSpc>
                        <a:spcAft>
                          <a:spcPts val="0"/>
                        </a:spcAft>
                      </a:pPr>
                      <a:r>
                        <a:rPr lang="es-EC" sz="800">
                          <a:effectLst/>
                        </a:rPr>
                        <a:t>42</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dirty="0">
                          <a:effectLst/>
                        </a:rPr>
                        <a:t>2687,67 </a:t>
                      </a:r>
                      <a:r>
                        <a:rPr lang="es-EC" sz="800" baseline="30000" dirty="0">
                          <a:effectLst/>
                        </a:rPr>
                        <a:t>B</a:t>
                      </a:r>
                      <a:endParaRPr lang="es-ES" sz="800" dirty="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2829,67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2673,67 </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2574,33 </a:t>
                      </a:r>
                      <a:r>
                        <a:rPr lang="es-EC" sz="800" baseline="30000">
                          <a:effectLst/>
                        </a:rPr>
                        <a:t>C</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8,32</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&lt;0,0001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3"/>
                  </a:ext>
                </a:extLst>
              </a:tr>
              <a:tr h="147145">
                <a:tc gridSpan="2">
                  <a:txBody>
                    <a:bodyPr/>
                    <a:lstStyle/>
                    <a:p>
                      <a:pPr>
                        <a:lnSpc>
                          <a:spcPct val="107000"/>
                        </a:lnSpc>
                        <a:spcAft>
                          <a:spcPts val="0"/>
                        </a:spcAft>
                      </a:pPr>
                      <a:r>
                        <a:rPr lang="es-EC" sz="800">
                          <a:effectLst/>
                        </a:rPr>
                        <a:t> Consumo de alimento</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hMerge="1">
                  <a:txBody>
                    <a:bodyPr/>
                    <a:lstStyle/>
                    <a:p>
                      <a:endParaRPr lang="es-ES"/>
                    </a:p>
                  </a:txBody>
                  <a:tcPr/>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tc>
                  <a:txBody>
                    <a:bodyPr/>
                    <a:lstStyle/>
                    <a:p>
                      <a:pPr algn="ctr">
                        <a:lnSpc>
                          <a:spcPct val="107000"/>
                        </a:lnSpc>
                        <a:spcAft>
                          <a:spcPts val="0"/>
                        </a:spcAft>
                      </a:pP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b"/>
                </a:tc>
                <a:extLst>
                  <a:ext uri="{0D108BD9-81ED-4DB2-BD59-A6C34878D82A}">
                    <a16:rowId xmlns:a16="http://schemas.microsoft.com/office/drawing/2014/main" val="10014"/>
                  </a:ext>
                </a:extLst>
              </a:tr>
              <a:tr h="147145">
                <a:tc>
                  <a:txBody>
                    <a:bodyPr/>
                    <a:lstStyle/>
                    <a:p>
                      <a:pPr algn="ctr">
                        <a:lnSpc>
                          <a:spcPct val="107000"/>
                        </a:lnSpc>
                        <a:spcAft>
                          <a:spcPts val="0"/>
                        </a:spcAft>
                      </a:pPr>
                      <a:r>
                        <a:rPr lang="es-EC" sz="800">
                          <a:effectLst/>
                        </a:rPr>
                        <a:t>7</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139,8</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149,87A</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136,9</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164,40</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4,89</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0,0159</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5"/>
                  </a:ext>
                </a:extLst>
              </a:tr>
              <a:tr h="147145">
                <a:tc>
                  <a:txBody>
                    <a:bodyPr/>
                    <a:lstStyle/>
                    <a:p>
                      <a:pPr algn="ctr">
                        <a:lnSpc>
                          <a:spcPct val="107000"/>
                        </a:lnSpc>
                        <a:spcAft>
                          <a:spcPts val="0"/>
                        </a:spcAft>
                      </a:pPr>
                      <a:r>
                        <a:rPr lang="es-EC" sz="800">
                          <a:effectLst/>
                        </a:rPr>
                        <a:t>14</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310,73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341,77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329,77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302,57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15,13</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0,315</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6"/>
                  </a:ext>
                </a:extLst>
              </a:tr>
              <a:tr h="147145">
                <a:tc>
                  <a:txBody>
                    <a:bodyPr/>
                    <a:lstStyle/>
                    <a:p>
                      <a:pPr algn="ctr">
                        <a:lnSpc>
                          <a:spcPct val="107000"/>
                        </a:lnSpc>
                        <a:spcAft>
                          <a:spcPts val="0"/>
                        </a:spcAft>
                      </a:pPr>
                      <a:r>
                        <a:rPr lang="es-EC" sz="800">
                          <a:effectLst/>
                        </a:rPr>
                        <a:t>21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469,67 </a:t>
                      </a:r>
                      <a:r>
                        <a:rPr lang="es-EC" sz="800" baseline="30000">
                          <a:effectLst/>
                        </a:rPr>
                        <a:t>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574,82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489,33 </a:t>
                      </a:r>
                      <a:r>
                        <a:rPr lang="es-EC" sz="800" baseline="30000">
                          <a:effectLst/>
                        </a:rPr>
                        <a:t>AB</a:t>
                      </a:r>
                      <a:r>
                        <a:rPr lang="es-EC" sz="800">
                          <a:effectLst/>
                        </a:rPr>
                        <a:t> </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548,77 </a:t>
                      </a:r>
                      <a:r>
                        <a:rPr lang="es-EC" sz="800" baseline="30000">
                          <a:effectLst/>
                        </a:rPr>
                        <a:t>AB</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27,77</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0,0859</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7"/>
                  </a:ext>
                </a:extLst>
              </a:tr>
              <a:tr h="147145">
                <a:tc>
                  <a:txBody>
                    <a:bodyPr/>
                    <a:lstStyle/>
                    <a:p>
                      <a:pPr algn="ctr">
                        <a:lnSpc>
                          <a:spcPct val="107000"/>
                        </a:lnSpc>
                        <a:spcAft>
                          <a:spcPts val="0"/>
                        </a:spcAft>
                      </a:pPr>
                      <a:r>
                        <a:rPr lang="es-EC" sz="800">
                          <a:effectLst/>
                        </a:rPr>
                        <a:t>28</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902,40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931,53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875,65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931,00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111,29</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0,9805</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8"/>
                  </a:ext>
                </a:extLst>
              </a:tr>
              <a:tr h="294290">
                <a:tc>
                  <a:txBody>
                    <a:bodyPr/>
                    <a:lstStyle/>
                    <a:p>
                      <a:pPr algn="ctr">
                        <a:lnSpc>
                          <a:spcPct val="107000"/>
                        </a:lnSpc>
                        <a:spcAft>
                          <a:spcPts val="0"/>
                        </a:spcAft>
                      </a:pPr>
                      <a:r>
                        <a:rPr lang="es-EC" sz="800">
                          <a:effectLst/>
                        </a:rPr>
                        <a:t>35</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1071,43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975,47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970,43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921,63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110,84</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0,811</a:t>
                      </a:r>
                      <a:endParaRPr lang="es-ES" sz="80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19"/>
                  </a:ext>
                </a:extLst>
              </a:tr>
              <a:tr h="294290">
                <a:tc>
                  <a:txBody>
                    <a:bodyPr/>
                    <a:lstStyle/>
                    <a:p>
                      <a:pPr algn="ctr">
                        <a:lnSpc>
                          <a:spcPct val="107000"/>
                        </a:lnSpc>
                        <a:spcAft>
                          <a:spcPts val="0"/>
                        </a:spcAft>
                      </a:pPr>
                      <a:r>
                        <a:rPr lang="es-EC" sz="800">
                          <a:effectLst/>
                        </a:rPr>
                        <a:t>42</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3759,90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4247,00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3812,4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3887,50 </a:t>
                      </a:r>
                      <a:r>
                        <a:rPr lang="es-EC" sz="800" baseline="30000">
                          <a:effectLst/>
                        </a:rPr>
                        <a:t>A</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a:effectLst/>
                        </a:rPr>
                        <a:t>235,42</a:t>
                      </a:r>
                      <a:endParaRPr lang="es-ES" sz="800">
                        <a:effectLst/>
                        <a:latin typeface="Times New Roman" panose="02020603050405020304" pitchFamily="18" charset="0"/>
                        <a:ea typeface="Times New Roman" panose="02020603050405020304" pitchFamily="18" charset="0"/>
                      </a:endParaRPr>
                    </a:p>
                  </a:txBody>
                  <a:tcPr marL="30436" marR="30436" marT="0" marB="0" anchor="ctr"/>
                </a:tc>
                <a:tc>
                  <a:txBody>
                    <a:bodyPr/>
                    <a:lstStyle/>
                    <a:p>
                      <a:pPr algn="ctr">
                        <a:lnSpc>
                          <a:spcPct val="107000"/>
                        </a:lnSpc>
                        <a:spcAft>
                          <a:spcPts val="0"/>
                        </a:spcAft>
                      </a:pPr>
                      <a:r>
                        <a:rPr lang="es-EC" sz="800" dirty="0">
                          <a:effectLst/>
                        </a:rPr>
                        <a:t>0,055</a:t>
                      </a:r>
                      <a:endParaRPr lang="es-ES" sz="800" dirty="0">
                        <a:effectLst/>
                        <a:latin typeface="Times New Roman" panose="02020603050405020304" pitchFamily="18" charset="0"/>
                        <a:ea typeface="Times New Roman" panose="02020603050405020304" pitchFamily="18" charset="0"/>
                      </a:endParaRPr>
                    </a:p>
                  </a:txBody>
                  <a:tcPr marL="30436" marR="30436" marT="0" marB="0" anchor="ct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8286811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8802410"/>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Resumen parámetros zootécnicos</a:t>
            </a:r>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Los resultados del desempeño productivo expresado en parámetros zootécnicos por el efecto de los diferentes tratamientos determinados al término de crianza (42 días), fueron determinados con una probabilidad (</a:t>
            </a:r>
            <a:r>
              <a:rPr lang="es-EC" dirty="0">
                <a:latin typeface="Arial" panose="020B0604020202020204" pitchFamily="34" charset="0"/>
                <a:cs typeface="Arial" panose="020B0604020202020204" pitchFamily="34" charset="0"/>
              </a:rPr>
              <a:t>p&lt; 0,05). Siendo la mortalidad y el consumo de alimento, los parámetros que no presentaron diferencias significativas durante el periodo de duración del experimento.  En cuanto a la conversión alimenticia y el I.E.A., el T2 es el que presenta mejores resultados (1,4 y 191,91) sobre el tratamiento T3 con valores de 1,5 para C.A. y para I.E.A.   191.1       Y  el peor tratamiento fue el testigo con valor de 1,48 para CA y 147,5. para IEA;  Para la variable ganancia de peso   durante las seis semanas que duró el experimento existió diferencias estadísticas entre los tratamientos con el mayor valor de ganancia de peso el tratamiento T3 (2829,67 gr).</a:t>
            </a:r>
            <a:endParaRPr lang="es-ES" dirty="0">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spTree>
    <p:extLst>
      <p:ext uri="{BB962C8B-B14F-4D97-AF65-F5344CB8AC3E}">
        <p14:creationId xmlns:p14="http://schemas.microsoft.com/office/powerpoint/2010/main" val="40672864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9633406"/>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Peso de órganos</a:t>
            </a:r>
            <a:r>
              <a:rPr lang="es-EC" b="1" dirty="0"/>
              <a:t>.</a:t>
            </a:r>
          </a:p>
          <a:p>
            <a:pPr algn="just"/>
            <a:endParaRPr lang="es-EC" b="1" dirty="0"/>
          </a:p>
          <a:p>
            <a:pPr algn="just"/>
            <a:r>
              <a:rPr lang="es-EC" b="1" dirty="0">
                <a:solidFill>
                  <a:srgbClr val="0070C0"/>
                </a:solidFill>
                <a:latin typeface="Arial" panose="020B0604020202020204" pitchFamily="34" charset="0"/>
                <a:cs typeface="Arial" panose="020B0604020202020204" pitchFamily="34" charset="0"/>
              </a:rPr>
              <a:t>Corazón.</a:t>
            </a: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r>
              <a:rPr lang="es-ES" b="1" dirty="0">
                <a:latin typeface="Arial" panose="020B0604020202020204" pitchFamily="34" charset="0"/>
                <a:cs typeface="Arial" panose="020B0604020202020204" pitchFamily="34" charset="0"/>
              </a:rPr>
              <a:t>El peso del corazón se evaluó a los 42 días de vida de las aves, a un  nivel de confiabilidad del 95%, no se  presentó una diferencia estadística entre los tratamientos T1, T3 y T2 ya que comparten el mismo rango, sin embargo estos si presentan diferencia con respecto al T0 con valores de 19,20; 19,11; 19,11 y 18,61 respectivamente, Este órgano presento mayor peso en el tratamiento T2 (19,20 gr) y el menor peso se reportó en el tratamiento T0 (testigo) con un peso de 18,61 gr</a:t>
            </a:r>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5" name="Gráfico 4">
            <a:extLst>
              <a:ext uri="{FF2B5EF4-FFF2-40B4-BE49-F238E27FC236}">
                <a16:creationId xmlns:a16="http://schemas.microsoft.com/office/drawing/2014/main" id="{8FFBD09D-A8E8-4F82-A90A-FDA4DD3FF7F9}"/>
              </a:ext>
            </a:extLst>
          </p:cNvPr>
          <p:cNvGraphicFramePr/>
          <p:nvPr>
            <p:extLst>
              <p:ext uri="{D42A27DB-BD31-4B8C-83A1-F6EECF244321}">
                <p14:modId xmlns:p14="http://schemas.microsoft.com/office/powerpoint/2010/main" val="3615326503"/>
              </p:ext>
            </p:extLst>
          </p:nvPr>
        </p:nvGraphicFramePr>
        <p:xfrm>
          <a:off x="5551714" y="1591131"/>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 descr="Resultado de imagen para corazon de poll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4844" y="2699493"/>
            <a:ext cx="2452255" cy="163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1945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632589" cy="10741402"/>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Peso de órganos</a:t>
            </a:r>
            <a:r>
              <a:rPr lang="es-EC" b="1" dirty="0"/>
              <a:t>.</a:t>
            </a:r>
          </a:p>
          <a:p>
            <a:pPr algn="just"/>
            <a:endParaRPr lang="es-EC" b="1" dirty="0"/>
          </a:p>
          <a:p>
            <a:pPr algn="just"/>
            <a:r>
              <a:rPr lang="es-ES" b="1" i="1" dirty="0">
                <a:solidFill>
                  <a:srgbClr val="0070C0"/>
                </a:solidFill>
                <a:latin typeface="Arial" panose="020B0604020202020204" pitchFamily="34" charset="0"/>
                <a:cs typeface="Arial" panose="020B0604020202020204" pitchFamily="34" charset="0"/>
              </a:rPr>
              <a:t>Molleja.</a:t>
            </a:r>
          </a:p>
          <a:p>
            <a:pPr algn="just"/>
            <a:endParaRPr lang="es-ES" b="1" i="1" dirty="0">
              <a:solidFill>
                <a:srgbClr val="0070C0"/>
              </a:solidFill>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El peso de molleja se evaluó a la edad de saque (42 días) de vida de las aves, a un nivel de confiabilidad de (</a:t>
            </a:r>
            <a:r>
              <a:rPr lang="es-EC" dirty="0">
                <a:latin typeface="Arial" panose="020B0604020202020204" pitchFamily="34" charset="0"/>
                <a:cs typeface="Arial" panose="020B0604020202020204" pitchFamily="34" charset="0"/>
              </a:rPr>
              <a:t>p&lt; 0,05), </a:t>
            </a:r>
            <a:r>
              <a:rPr lang="es-ES" dirty="0">
                <a:latin typeface="Arial" panose="020B0604020202020204" pitchFamily="34" charset="0"/>
                <a:cs typeface="Arial" panose="020B0604020202020204" pitchFamily="34" charset="0"/>
              </a:rPr>
              <a:t>Este órgano   presentó una diferencia estadística entre todos los tratamientos con pesos (gr) de 41,98; 40,02; 38,01 y 37,19 para los tratamientos T3, T1, T2 y T0 respectivamente.  Este órgano presento mayor peso en el tratamiento T3 (41,98 gr) y el menor peso se reportó en el tratamiento T0 (testigo) con un peso de 37,19 gr.</a:t>
            </a:r>
            <a:endParaRPr lang="es-ES"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6" name="Gráfico 5">
            <a:extLst>
              <a:ext uri="{FF2B5EF4-FFF2-40B4-BE49-F238E27FC236}">
                <a16:creationId xmlns:a16="http://schemas.microsoft.com/office/drawing/2014/main" id="{C9515F2B-E222-4FC0-9610-AC31DD5E444F}"/>
              </a:ext>
            </a:extLst>
          </p:cNvPr>
          <p:cNvGraphicFramePr/>
          <p:nvPr>
            <p:extLst>
              <p:ext uri="{D42A27DB-BD31-4B8C-83A1-F6EECF244321}">
                <p14:modId xmlns:p14="http://schemas.microsoft.com/office/powerpoint/2010/main" val="2131834953"/>
              </p:ext>
            </p:extLst>
          </p:nvPr>
        </p:nvGraphicFramePr>
        <p:xfrm>
          <a:off x="4195536" y="4124057"/>
          <a:ext cx="4381500" cy="2564765"/>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4" descr="Resultado de imagen para mollej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1600" y="1318120"/>
            <a:ext cx="2064327" cy="112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424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15450383"/>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Peso de órganos</a:t>
            </a:r>
            <a:r>
              <a:rPr lang="es-EC" b="1" dirty="0"/>
              <a:t>.</a:t>
            </a:r>
          </a:p>
          <a:p>
            <a:pPr algn="just"/>
            <a:endParaRPr lang="es-EC" b="1" dirty="0"/>
          </a:p>
          <a:p>
            <a:pPr algn="just"/>
            <a:r>
              <a:rPr lang="es-ES" b="1" i="1" dirty="0">
                <a:solidFill>
                  <a:srgbClr val="0070C0"/>
                </a:solidFill>
                <a:latin typeface="Arial" panose="020B0604020202020204" pitchFamily="34" charset="0"/>
                <a:cs typeface="Arial" panose="020B0604020202020204" pitchFamily="34" charset="0"/>
              </a:rPr>
              <a:t>Hígado.</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El peso del hígado se registró a la edad de saque (42 días) de vida, a un nivel de confiabilidad de (</a:t>
            </a:r>
            <a:r>
              <a:rPr lang="es-EC" dirty="0">
                <a:latin typeface="Arial" panose="020B0604020202020204" pitchFamily="34" charset="0"/>
                <a:cs typeface="Arial" panose="020B0604020202020204" pitchFamily="34" charset="0"/>
              </a:rPr>
              <a:t>p&lt; 0,05), </a:t>
            </a:r>
            <a:r>
              <a:rPr lang="es-ES" dirty="0">
                <a:latin typeface="Arial" panose="020B0604020202020204" pitchFamily="34" charset="0"/>
                <a:cs typeface="Arial" panose="020B0604020202020204" pitchFamily="34" charset="0"/>
              </a:rPr>
              <a:t>Este órgano   presentó diferencias estadísticas en todos los tratamientos por efecto de los mismos con pesos (gr) que fluctúan entre 86,37; 86,00; 85,01 y 83,00 para los,  tratamientos T3, T1, T2 y T0 respectivamente.  Este órgano registró el mayor peso en el tratamiento T1 (86,37 gr) y el menor peso se reportó en el tratamiento T2  con un peso de 83,00 gr</a:t>
            </a:r>
            <a:endParaRPr lang="es-EC" b="1" dirty="0">
              <a:solidFill>
                <a:srgbClr val="0000FF"/>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7" name="Gráfico 6">
            <a:extLst>
              <a:ext uri="{FF2B5EF4-FFF2-40B4-BE49-F238E27FC236}">
                <a16:creationId xmlns:a16="http://schemas.microsoft.com/office/drawing/2014/main" id="{A67B3562-8B74-480E-B2AB-3687DD489BB7}"/>
              </a:ext>
            </a:extLst>
          </p:cNvPr>
          <p:cNvGraphicFramePr/>
          <p:nvPr>
            <p:extLst>
              <p:ext uri="{D42A27DB-BD31-4B8C-83A1-F6EECF244321}">
                <p14:modId xmlns:p14="http://schemas.microsoft.com/office/powerpoint/2010/main" val="1370603685"/>
              </p:ext>
            </p:extLst>
          </p:nvPr>
        </p:nvGraphicFramePr>
        <p:xfrm>
          <a:off x="4947693" y="1625742"/>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6" descr="Resultado de imagen para higado de poll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2687" y="2646218"/>
            <a:ext cx="2632113" cy="157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78979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19051369"/>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Peso de órganos</a:t>
            </a:r>
            <a:r>
              <a:rPr lang="es-EC" b="1" dirty="0"/>
              <a:t>.</a:t>
            </a:r>
          </a:p>
          <a:p>
            <a:pPr algn="just"/>
            <a:endParaRPr lang="es-EC" b="1" dirty="0"/>
          </a:p>
          <a:p>
            <a:pPr algn="just"/>
            <a:r>
              <a:rPr lang="es-ES" b="1" i="1" dirty="0">
                <a:solidFill>
                  <a:srgbClr val="0070C0"/>
                </a:solidFill>
                <a:latin typeface="Arial" panose="020B0604020202020204" pitchFamily="34" charset="0"/>
                <a:cs typeface="Arial" panose="020B0604020202020204" pitchFamily="34" charset="0"/>
              </a:rPr>
              <a:t>Bazo.</a:t>
            </a:r>
          </a:p>
          <a:p>
            <a:pPr algn="just"/>
            <a:endParaRPr lang="es-ES" b="1" i="1" dirty="0">
              <a:solidFill>
                <a:srgbClr val="0070C0"/>
              </a:solidFill>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El peso del bazo se registró a la edad de saque (42 días) de vida, a un nivel de confiabilidad de (</a:t>
            </a:r>
            <a:r>
              <a:rPr lang="es-EC" dirty="0">
                <a:latin typeface="Arial" panose="020B0604020202020204" pitchFamily="34" charset="0"/>
                <a:cs typeface="Arial" panose="020B0604020202020204" pitchFamily="34" charset="0"/>
              </a:rPr>
              <a:t>p&lt; 0,05), </a:t>
            </a:r>
            <a:r>
              <a:rPr lang="es-ES" dirty="0">
                <a:latin typeface="Arial" panose="020B0604020202020204" pitchFamily="34" charset="0"/>
                <a:cs typeface="Arial" panose="020B0604020202020204" pitchFamily="34" charset="0"/>
              </a:rPr>
              <a:t>Este órgano   presentó diferencias estadísticas entre todos los tratamientos con pesos (gr) que fluctúan entre 2,25; 2,08; 2,05 y 1,98 para los, tratamientos T1, T3, T2 y T0 respectivamente.  Este órgano registró el mayor peso en el tratamiento T1 (2,25 gr) y el menor peso se reportó en el tratamiento T0 con un peso de 1,98 gr.</a:t>
            </a:r>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8" name="Gráfico 7">
            <a:extLst>
              <a:ext uri="{FF2B5EF4-FFF2-40B4-BE49-F238E27FC236}">
                <a16:creationId xmlns:a16="http://schemas.microsoft.com/office/drawing/2014/main" id="{6EA8D3B8-C486-4D4C-8781-607FE7FAFD66}"/>
              </a:ext>
            </a:extLst>
          </p:cNvPr>
          <p:cNvGraphicFramePr/>
          <p:nvPr>
            <p:extLst>
              <p:ext uri="{D42A27DB-BD31-4B8C-83A1-F6EECF244321}">
                <p14:modId xmlns:p14="http://schemas.microsoft.com/office/powerpoint/2010/main" val="991032091"/>
              </p:ext>
            </p:extLst>
          </p:nvPr>
        </p:nvGraphicFramePr>
        <p:xfrm>
          <a:off x="4114800" y="4114800"/>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8" descr="Resultado de imagen para bazo de poll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08248" y="1271701"/>
            <a:ext cx="908050" cy="1244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156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38400" y="228601"/>
            <a:ext cx="9207500" cy="1231900"/>
          </a:xfrm>
        </p:spPr>
        <p:txBody>
          <a:bodyPr>
            <a:normAutofit/>
          </a:bodyPr>
          <a:lstStyle/>
          <a:p>
            <a:r>
              <a:rPr lang="es-EC" sz="2000" dirty="0">
                <a:solidFill>
                  <a:srgbClr val="0070C0"/>
                </a:solidFill>
                <a:latin typeface="Arial" pitchFamily="34" charset="0"/>
                <a:cs typeface="Arial" pitchFamily="34" charset="0"/>
              </a:rPr>
              <a:t>INTRODUCCIÓN</a:t>
            </a:r>
            <a:endParaRPr lang="es-ES" sz="2000" dirty="0"/>
          </a:p>
        </p:txBody>
      </p:sp>
      <p:sp>
        <p:nvSpPr>
          <p:cNvPr id="3" name="Marcador de contenido 2"/>
          <p:cNvSpPr>
            <a:spLocks noGrp="1"/>
          </p:cNvSpPr>
          <p:nvPr>
            <p:ph idx="1"/>
          </p:nvPr>
        </p:nvSpPr>
        <p:spPr>
          <a:xfrm>
            <a:off x="2016369" y="855786"/>
            <a:ext cx="9488243" cy="5337196"/>
          </a:xfrm>
        </p:spPr>
        <p:txBody>
          <a:bodyPr/>
          <a:lstStyle/>
          <a:p>
            <a:pPr algn="just"/>
            <a:r>
              <a:rPr lang="es-ES" b="1" dirty="0">
                <a:latin typeface="Arial" panose="020B0604020202020204" pitchFamily="34" charset="0"/>
                <a:cs typeface="Arial" panose="020B0604020202020204" pitchFamily="34" charset="0"/>
              </a:rPr>
              <a:t>Cuando hablamos integridad intestinal nos va a permitir obtener un crecimiento eficiente y uniforme en las aves (</a:t>
            </a:r>
            <a:r>
              <a:rPr lang="es-ES" b="1" dirty="0" err="1">
                <a:latin typeface="Arial" panose="020B0604020202020204" pitchFamily="34" charset="0"/>
                <a:cs typeface="Arial" panose="020B0604020202020204" pitchFamily="34" charset="0"/>
              </a:rPr>
              <a:t>Faus</a:t>
            </a:r>
            <a:r>
              <a:rPr lang="es-ES" b="1" dirty="0">
                <a:latin typeface="Arial" panose="020B0604020202020204" pitchFamily="34" charset="0"/>
                <a:cs typeface="Arial" panose="020B0604020202020204" pitchFamily="34" charset="0"/>
              </a:rPr>
              <a:t>, 2008) , por lo tanto, según </a:t>
            </a:r>
            <a:r>
              <a:rPr lang="es-ES" b="1" dirty="0" err="1">
                <a:latin typeface="Arial" panose="020B0604020202020204" pitchFamily="34" charset="0"/>
                <a:cs typeface="Arial" panose="020B0604020202020204" pitchFamily="34" charset="0"/>
              </a:rPr>
              <a:t>Boy</a:t>
            </a:r>
            <a:r>
              <a:rPr lang="es-ES" b="1" dirty="0">
                <a:latin typeface="Arial" panose="020B0604020202020204" pitchFamily="34" charset="0"/>
                <a:cs typeface="Arial" panose="020B0604020202020204" pitchFamily="34" charset="0"/>
              </a:rPr>
              <a:t>, (2013) “un tracto digestivo saludable, con su población </a:t>
            </a:r>
            <a:r>
              <a:rPr lang="es-ES" b="1" dirty="0" err="1">
                <a:latin typeface="Arial" panose="020B0604020202020204" pitchFamily="34" charset="0"/>
                <a:cs typeface="Arial" panose="020B0604020202020204" pitchFamily="34" charset="0"/>
              </a:rPr>
              <a:t>microbial</a:t>
            </a:r>
            <a:r>
              <a:rPr lang="es-ES" b="1" dirty="0">
                <a:latin typeface="Arial" panose="020B0604020202020204" pitchFamily="34" charset="0"/>
                <a:cs typeface="Arial" panose="020B0604020202020204" pitchFamily="34" charset="0"/>
              </a:rPr>
              <a:t> asociada balanceada, y adecuadas secreciones enzimáticas digestivas, es esencial para obtener un buen desempeño acorde con el potencial genético del pollo”. </a:t>
            </a:r>
          </a:p>
          <a:p>
            <a:pPr marL="0" indent="0" algn="just">
              <a:buNone/>
            </a:pPr>
            <a:endParaRPr lang="es-ES" b="1" dirty="0">
              <a:latin typeface="Arial" panose="020B0604020202020204" pitchFamily="34" charset="0"/>
              <a:cs typeface="Arial" panose="020B0604020202020204" pitchFamily="34" charset="0"/>
            </a:endParaRPr>
          </a:p>
          <a:p>
            <a:pPr algn="just"/>
            <a:r>
              <a:rPr lang="es-ES" b="1" dirty="0">
                <a:latin typeface="Arial" panose="020B0604020202020204" pitchFamily="34" charset="0"/>
                <a:cs typeface="Arial" panose="020B0604020202020204" pitchFamily="34" charset="0"/>
              </a:rPr>
              <a:t>Por el cual este trabajo investigativo tiene como objetivo Evaluar el efecto de un pro-biótico y un acidificante orgánico en pollos </a:t>
            </a:r>
            <a:r>
              <a:rPr lang="es-ES" b="1" dirty="0" err="1">
                <a:latin typeface="Arial" panose="020B0604020202020204" pitchFamily="34" charset="0"/>
                <a:cs typeface="Arial" panose="020B0604020202020204" pitchFamily="34" charset="0"/>
              </a:rPr>
              <a:t>broiler</a:t>
            </a:r>
            <a:r>
              <a:rPr lang="es-ES" b="1" dirty="0">
                <a:latin typeface="Arial" panose="020B0604020202020204" pitchFamily="34" charset="0"/>
                <a:cs typeface="Arial" panose="020B0604020202020204" pitchFamily="34" charset="0"/>
              </a:rPr>
              <a:t>, suministrados en el agua de bebida, para mejorar el desempeño productivo y la salud intestinal.</a:t>
            </a:r>
          </a:p>
          <a:p>
            <a:pPr algn="just"/>
            <a:endParaRPr lang="es-ES" b="1" dirty="0">
              <a:latin typeface="Arial" panose="020B0604020202020204" pitchFamily="34" charset="0"/>
              <a:cs typeface="Arial" panose="020B0604020202020204" pitchFamily="34" charset="0"/>
            </a:endParaRPr>
          </a:p>
          <a:p>
            <a:pPr marL="0" indent="0" algn="just">
              <a:buNone/>
            </a:pPr>
            <a:endParaRPr lang="es-ES" b="1" dirty="0">
              <a:latin typeface="Arial" panose="020B0604020202020204" pitchFamily="34" charset="0"/>
              <a:cs typeface="Arial" panose="020B0604020202020204" pitchFamily="34" charset="0"/>
            </a:endParaRPr>
          </a:p>
          <a:p>
            <a:endParaRPr lang="es-ES" dirty="0"/>
          </a:p>
        </p:txBody>
      </p:sp>
      <p:pic>
        <p:nvPicPr>
          <p:cNvPr id="6" name="Picture 8" descr="Resultado de imagen para integridad intestinal en pollos"/>
          <p:cNvPicPr>
            <a:picLocks noChangeAspect="1" noChangeArrowheads="1"/>
          </p:cNvPicPr>
          <p:nvPr/>
        </p:nvPicPr>
        <p:blipFill rotWithShape="1">
          <a:blip r:embed="rId2">
            <a:extLst>
              <a:ext uri="{28A0092B-C50C-407E-A947-70E740481C1C}">
                <a14:useLocalDpi xmlns:a14="http://schemas.microsoft.com/office/drawing/2010/main" val="0"/>
              </a:ext>
            </a:extLst>
          </a:blip>
          <a:srcRect t="11877" b="20244"/>
          <a:stretch/>
        </p:blipFill>
        <p:spPr bwMode="auto">
          <a:xfrm>
            <a:off x="4474490" y="3736058"/>
            <a:ext cx="4572000" cy="232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47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20159365"/>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Peso de órganos</a:t>
            </a:r>
            <a:r>
              <a:rPr lang="es-EC" b="1" dirty="0"/>
              <a:t>.</a:t>
            </a:r>
          </a:p>
          <a:p>
            <a:pPr algn="just"/>
            <a:endParaRPr lang="es-EC" b="1" dirty="0"/>
          </a:p>
          <a:p>
            <a:pPr algn="just"/>
            <a:r>
              <a:rPr lang="es-ES" b="1" i="1" dirty="0">
                <a:solidFill>
                  <a:srgbClr val="0070C0"/>
                </a:solidFill>
                <a:latin typeface="Arial" panose="020B0604020202020204" pitchFamily="34" charset="0"/>
                <a:cs typeface="Arial" panose="020B0604020202020204" pitchFamily="34" charset="0"/>
              </a:rPr>
              <a:t>Páncreas</a:t>
            </a:r>
          </a:p>
          <a:p>
            <a:pPr algn="just"/>
            <a:r>
              <a:rPr lang="es-ES" dirty="0">
                <a:latin typeface="Arial" panose="020B0604020202020204" pitchFamily="34" charset="0"/>
                <a:cs typeface="Arial" panose="020B0604020202020204" pitchFamily="34" charset="0"/>
              </a:rPr>
              <a:t>Se registró el peso del páncreas a la edad de saque (42 días) de vida, a un nivel de confiabilidad de (</a:t>
            </a:r>
            <a:r>
              <a:rPr lang="es-EC" dirty="0">
                <a:latin typeface="Arial" panose="020B0604020202020204" pitchFamily="34" charset="0"/>
                <a:cs typeface="Arial" panose="020B0604020202020204" pitchFamily="34" charset="0"/>
              </a:rPr>
              <a:t>p&lt; 0,05), </a:t>
            </a:r>
            <a:r>
              <a:rPr lang="es-ES" dirty="0">
                <a:latin typeface="Arial" panose="020B0604020202020204" pitchFamily="34" charset="0"/>
                <a:cs typeface="Arial" panose="020B0604020202020204" pitchFamily="34" charset="0"/>
              </a:rPr>
              <a:t>Este órgano   presentó diferencias estadísticas entre el tratamiento T1 frente a los tratamientos T3; T2 y T0 ya que estos se hallan compartiendo el mismo rango de pesos. Los pesos registrados (gr), fluctúan entre 7,00; 6,47; 6,44 y 6,10 para los, tratamientos T1, T3, T2 y T0 respectivamente.  Este órgano registró el mayor peso en el tratamiento T1 (7,00 gr) y el menor peso se reportó en el tratamiento T0  con un peso de 6,10 gr.</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6" name="Gráfico 5">
            <a:extLst>
              <a:ext uri="{FF2B5EF4-FFF2-40B4-BE49-F238E27FC236}">
                <a16:creationId xmlns:a16="http://schemas.microsoft.com/office/drawing/2014/main" id="{8967B30E-581D-46EA-BFCF-E59EB3C26128}"/>
              </a:ext>
            </a:extLst>
          </p:cNvPr>
          <p:cNvGraphicFramePr/>
          <p:nvPr>
            <p:extLst>
              <p:ext uri="{D42A27DB-BD31-4B8C-83A1-F6EECF244321}">
                <p14:modId xmlns:p14="http://schemas.microsoft.com/office/powerpoint/2010/main" val="3148788034"/>
              </p:ext>
            </p:extLst>
          </p:nvPr>
        </p:nvGraphicFramePr>
        <p:xfrm>
          <a:off x="6234544" y="4225636"/>
          <a:ext cx="3920838" cy="231370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1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855" y="4563340"/>
            <a:ext cx="2368838"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5233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19328368"/>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Peso de órganos</a:t>
            </a:r>
            <a:r>
              <a:rPr lang="es-EC" b="1" dirty="0"/>
              <a:t>.</a:t>
            </a:r>
          </a:p>
          <a:p>
            <a:pPr algn="just"/>
            <a:endParaRPr lang="es-EC" b="1" dirty="0"/>
          </a:p>
          <a:p>
            <a:pPr algn="just"/>
            <a:r>
              <a:rPr lang="es-ES" b="1" i="1" dirty="0">
                <a:solidFill>
                  <a:srgbClr val="0070C0"/>
                </a:solidFill>
                <a:latin typeface="Arial" panose="020B0604020202020204" pitchFamily="34" charset="0"/>
                <a:cs typeface="Arial" panose="020B0604020202020204" pitchFamily="34" charset="0"/>
              </a:rPr>
              <a:t>Ciegos.</a:t>
            </a:r>
            <a:endParaRPr lang="es-ES" b="1" dirty="0">
              <a:solidFill>
                <a:srgbClr val="0070C0"/>
              </a:solidFill>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El peso de los sacos ciegos fueron  evaluados  a los 42 días de vida, a un  nivel de confiabilidad del 95%, no se  presentó una diferencia estadística entre los tratamientos T1, T3 y T2 ya que comparten el mismo rango, sin embargo estos si presentan diferencia con respecto al T0 con valores de 16,81; 16,64; 16,45 y 14,16 respectivamente, Este órgano presento mayor peso en el tratamiento T2 (16,81gr) y el menor peso se reportó en el tratamiento T0 (testigo) con un peso de 14,16 gr. </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7" name="Gráfico 6">
            <a:extLst>
              <a:ext uri="{FF2B5EF4-FFF2-40B4-BE49-F238E27FC236}">
                <a16:creationId xmlns:a16="http://schemas.microsoft.com/office/drawing/2014/main" id="{64B8A990-449F-4144-8487-55CEDBF1B6AF}"/>
              </a:ext>
            </a:extLst>
          </p:cNvPr>
          <p:cNvGraphicFramePr/>
          <p:nvPr>
            <p:extLst>
              <p:ext uri="{D42A27DB-BD31-4B8C-83A1-F6EECF244321}">
                <p14:modId xmlns:p14="http://schemas.microsoft.com/office/powerpoint/2010/main" val="2511785233"/>
              </p:ext>
            </p:extLst>
          </p:nvPr>
        </p:nvGraphicFramePr>
        <p:xfrm>
          <a:off x="5155927" y="4114800"/>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14" descr="Resultado de imagen para ciegos poll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4378036"/>
            <a:ext cx="2347910" cy="236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79277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17582" y="1318121"/>
            <a:ext cx="9120747" cy="20159365"/>
          </a:xfrm>
          <a:prstGeom prst="rect">
            <a:avLst/>
          </a:prstGeom>
          <a:noFill/>
        </p:spPr>
        <p:txBody>
          <a:bodyPr wrap="square" rtlCol="0">
            <a:spAutoFit/>
          </a:bodyPr>
          <a:lstStyle/>
          <a:p>
            <a:pPr algn="just"/>
            <a:endParaRPr lang="es-ES" sz="1600" b="1" dirty="0">
              <a:solidFill>
                <a:srgbClr val="0000FF"/>
              </a:solidFill>
            </a:endParaRPr>
          </a:p>
          <a:p>
            <a:pPr algn="just"/>
            <a:r>
              <a:rPr lang="es-EC" b="1" dirty="0">
                <a:solidFill>
                  <a:srgbClr val="0070C0"/>
                </a:solidFill>
                <a:latin typeface="Arial" panose="020B0604020202020204" pitchFamily="34" charset="0"/>
                <a:cs typeface="Arial" panose="020B0604020202020204" pitchFamily="34" charset="0"/>
              </a:rPr>
              <a:t>Peso de órganos</a:t>
            </a:r>
            <a:r>
              <a:rPr lang="es-EC" b="1" dirty="0"/>
              <a:t>.</a:t>
            </a:r>
          </a:p>
          <a:p>
            <a:pPr algn="just"/>
            <a:endParaRPr lang="es-EC" b="1" dirty="0"/>
          </a:p>
          <a:p>
            <a:pPr algn="just"/>
            <a:r>
              <a:rPr lang="es-ES" b="1" i="1" dirty="0">
                <a:solidFill>
                  <a:srgbClr val="0070C0"/>
                </a:solidFill>
                <a:latin typeface="Arial" panose="020B0604020202020204" pitchFamily="34" charset="0"/>
                <a:cs typeface="Arial" panose="020B0604020202020204" pitchFamily="34" charset="0"/>
              </a:rPr>
              <a:t>Intestino delgado.</a:t>
            </a:r>
          </a:p>
          <a:p>
            <a:pPr algn="just"/>
            <a:endParaRPr lang="es-ES" b="1" i="1" dirty="0">
              <a:solidFill>
                <a:srgbClr val="0070C0"/>
              </a:solidFill>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En la  evaluación del peso del intestino delgado a 42 días de vida, a un nivel de confiabilidad de (</a:t>
            </a:r>
            <a:r>
              <a:rPr lang="es-EC" dirty="0">
                <a:latin typeface="Arial" panose="020B0604020202020204" pitchFamily="34" charset="0"/>
                <a:cs typeface="Arial" panose="020B0604020202020204" pitchFamily="34" charset="0"/>
              </a:rPr>
              <a:t>p&lt; 0,05), </a:t>
            </a:r>
            <a:r>
              <a:rPr lang="es-ES" dirty="0">
                <a:latin typeface="Arial" panose="020B0604020202020204" pitchFamily="34" charset="0"/>
                <a:cs typeface="Arial" panose="020B0604020202020204" pitchFamily="34" charset="0"/>
              </a:rPr>
              <a:t>Este órgano   presentó diferencias estadísticas entre todos los tratamientos con pesos (gr) que van de 223,58; 218,45; 202,28 y 198,23 para los tratamientos T3, T2, T1 y T0 respectivamente.  Este órgano presento mayor peso en el tratamiento T3 (223,58 gr) y el menor peso se reportó en el tratamiento T0 (testigo) con un peso de 198,23 gr.</a:t>
            </a: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6" name="Gráfico 5">
            <a:extLst>
              <a:ext uri="{FF2B5EF4-FFF2-40B4-BE49-F238E27FC236}">
                <a16:creationId xmlns:a16="http://schemas.microsoft.com/office/drawing/2014/main" id="{307F354C-531F-4C81-9855-AB1CAF71C64D}"/>
              </a:ext>
            </a:extLst>
          </p:cNvPr>
          <p:cNvGraphicFramePr/>
          <p:nvPr>
            <p:extLst>
              <p:ext uri="{D42A27DB-BD31-4B8C-83A1-F6EECF244321}">
                <p14:modId xmlns:p14="http://schemas.microsoft.com/office/powerpoint/2010/main" val="1496109649"/>
              </p:ext>
            </p:extLst>
          </p:nvPr>
        </p:nvGraphicFramePr>
        <p:xfrm>
          <a:off x="6012873" y="4352925"/>
          <a:ext cx="4524318" cy="250507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descr="Resultado de imagen para intestino delgado pollo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2873" y="4711700"/>
            <a:ext cx="2743200" cy="196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3518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31437" y="1318121"/>
            <a:ext cx="9120747" cy="22652355"/>
          </a:xfrm>
          <a:prstGeom prst="rect">
            <a:avLst/>
          </a:prstGeom>
          <a:noFill/>
        </p:spPr>
        <p:txBody>
          <a:bodyPr wrap="square" rtlCol="0">
            <a:spAutoFit/>
          </a:bodyPr>
          <a:lstStyle/>
          <a:p>
            <a:pPr algn="just"/>
            <a:endParaRPr lang="es-ES" sz="1600" b="1" dirty="0">
              <a:solidFill>
                <a:srgbClr val="0000FF"/>
              </a:solidFill>
            </a:endParaRPr>
          </a:p>
          <a:p>
            <a:pPr algn="just"/>
            <a:r>
              <a:rPr lang="es-ES" b="1" dirty="0">
                <a:solidFill>
                  <a:srgbClr val="0070C0"/>
                </a:solidFill>
              </a:rPr>
              <a:t>Salud intestinal</a:t>
            </a:r>
            <a:r>
              <a:rPr lang="es-ES" b="1" dirty="0"/>
              <a:t>.</a:t>
            </a:r>
          </a:p>
          <a:p>
            <a:pPr algn="just"/>
            <a:endParaRPr lang="es-ES" b="1" dirty="0"/>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r>
              <a:rPr lang="es-ES" b="1" dirty="0">
                <a:latin typeface="Arial" panose="020B0604020202020204" pitchFamily="34" charset="0"/>
                <a:cs typeface="Arial" panose="020B0604020202020204" pitchFamily="34" charset="0"/>
              </a:rPr>
              <a:t>Para la variable largo de vellosidades se encontró diferencias numéricas, siendo el valor más alto   a favor del tratamiento testigo con valores de 0,510 mm y el más bajo 0,400 mm para el tratamiento con acidificante</a:t>
            </a:r>
          </a:p>
          <a:p>
            <a:pPr algn="just"/>
            <a:endParaRPr lang="es-ES" b="1" dirty="0"/>
          </a:p>
          <a:p>
            <a:pPr algn="just"/>
            <a:endParaRPr lang="es-ES" b="1" dirty="0"/>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6" name="Gráfico 5">
            <a:extLst>
              <a:ext uri="{FF2B5EF4-FFF2-40B4-BE49-F238E27FC236}">
                <a16:creationId xmlns:a16="http://schemas.microsoft.com/office/drawing/2014/main" id="{29D43706-ED3D-47C0-A3A1-CF8A2B8AE9C8}"/>
              </a:ext>
            </a:extLst>
          </p:cNvPr>
          <p:cNvGraphicFramePr/>
          <p:nvPr>
            <p:extLst>
              <p:ext uri="{D42A27DB-BD31-4B8C-83A1-F6EECF244321}">
                <p14:modId xmlns:p14="http://schemas.microsoft.com/office/powerpoint/2010/main" val="1174761224"/>
              </p:ext>
            </p:extLst>
          </p:nvPr>
        </p:nvGraphicFramePr>
        <p:xfrm>
          <a:off x="3048001" y="2176462"/>
          <a:ext cx="5446712" cy="25050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893393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31437" y="1318121"/>
            <a:ext cx="9120747" cy="25699343"/>
          </a:xfrm>
          <a:prstGeom prst="rect">
            <a:avLst/>
          </a:prstGeom>
          <a:noFill/>
        </p:spPr>
        <p:txBody>
          <a:bodyPr wrap="square" rtlCol="0">
            <a:spAutoFit/>
          </a:bodyPr>
          <a:lstStyle/>
          <a:p>
            <a:pPr algn="just"/>
            <a:endParaRPr lang="es-ES" sz="1600" b="1" dirty="0">
              <a:solidFill>
                <a:srgbClr val="0000FF"/>
              </a:solidFill>
            </a:endParaRPr>
          </a:p>
          <a:p>
            <a:pPr algn="just"/>
            <a:r>
              <a:rPr lang="es-ES" b="1" dirty="0">
                <a:solidFill>
                  <a:srgbClr val="0070C0"/>
                </a:solidFill>
              </a:rPr>
              <a:t>Salud intestinal</a:t>
            </a:r>
            <a:r>
              <a:rPr lang="es-ES" b="1" dirty="0"/>
              <a:t>.</a:t>
            </a:r>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r>
              <a:rPr lang="es-ES" b="1" dirty="0">
                <a:latin typeface="Arial" panose="020B0604020202020204" pitchFamily="34" charset="0"/>
                <a:cs typeface="Arial" panose="020B0604020202020204" pitchFamily="34" charset="0"/>
              </a:rPr>
              <a:t>En la variable ancho de vellosidades se encontró valores compartidos de 0,100 mm para los tratamientos testigo y acidificante y valores de 120 mm igualmente compartidos para los tratamientos </a:t>
            </a:r>
            <a:r>
              <a:rPr lang="es-ES" b="1" dirty="0" err="1">
                <a:latin typeface="Arial" panose="020B0604020202020204" pitchFamily="34" charset="0"/>
                <a:cs typeface="Arial" panose="020B0604020202020204" pitchFamily="34" charset="0"/>
              </a:rPr>
              <a:t>probiótico</a:t>
            </a:r>
            <a:r>
              <a:rPr lang="es-ES" b="1" dirty="0">
                <a:latin typeface="Arial" panose="020B0604020202020204" pitchFamily="34" charset="0"/>
                <a:cs typeface="Arial" panose="020B0604020202020204" pitchFamily="34" charset="0"/>
              </a:rPr>
              <a:t> y </a:t>
            </a:r>
            <a:r>
              <a:rPr lang="es-ES" b="1" dirty="0" err="1">
                <a:latin typeface="Arial" panose="020B0604020202020204" pitchFamily="34" charset="0"/>
                <a:cs typeface="Arial" panose="020B0604020202020204" pitchFamily="34" charset="0"/>
              </a:rPr>
              <a:t>probiótico</a:t>
            </a:r>
            <a:r>
              <a:rPr lang="es-ES" b="1" dirty="0">
                <a:latin typeface="Arial" panose="020B0604020202020204" pitchFamily="34" charset="0"/>
                <a:cs typeface="Arial" panose="020B0604020202020204" pitchFamily="34" charset="0"/>
              </a:rPr>
              <a:t>-acidificante.  </a:t>
            </a:r>
          </a:p>
          <a:p>
            <a:pPr algn="just"/>
            <a:endParaRPr lang="es-ES" b="1"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b="1" dirty="0"/>
          </a:p>
          <a:p>
            <a:pPr algn="just"/>
            <a:endParaRPr lang="es-ES" b="1" dirty="0"/>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graphicFrame>
        <p:nvGraphicFramePr>
          <p:cNvPr id="7" name="Gráfico 6">
            <a:extLst>
              <a:ext uri="{FF2B5EF4-FFF2-40B4-BE49-F238E27FC236}">
                <a16:creationId xmlns:a16="http://schemas.microsoft.com/office/drawing/2014/main" id="{047F9224-C98F-40CC-B6D8-2A010BE96F2D}"/>
              </a:ext>
            </a:extLst>
          </p:cNvPr>
          <p:cNvGraphicFramePr/>
          <p:nvPr>
            <p:extLst>
              <p:ext uri="{D42A27DB-BD31-4B8C-83A1-F6EECF244321}">
                <p14:modId xmlns:p14="http://schemas.microsoft.com/office/powerpoint/2010/main" val="3942147731"/>
              </p:ext>
            </p:extLst>
          </p:nvPr>
        </p:nvGraphicFramePr>
        <p:xfrm>
          <a:off x="3172691" y="2146617"/>
          <a:ext cx="5333769" cy="25647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715663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769441"/>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RESULTADOS Y DISCUSIÓN</a:t>
            </a:r>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31437" y="1318121"/>
            <a:ext cx="9120747" cy="26253341"/>
          </a:xfrm>
          <a:prstGeom prst="rect">
            <a:avLst/>
          </a:prstGeom>
          <a:noFill/>
        </p:spPr>
        <p:txBody>
          <a:bodyPr wrap="square" rtlCol="0">
            <a:spAutoFit/>
          </a:bodyPr>
          <a:lstStyle/>
          <a:p>
            <a:pPr algn="just"/>
            <a:endParaRPr lang="es-ES" sz="1600" b="1" dirty="0">
              <a:solidFill>
                <a:srgbClr val="0000FF"/>
              </a:solidFill>
            </a:endParaRPr>
          </a:p>
          <a:p>
            <a:pPr algn="just"/>
            <a:r>
              <a:rPr lang="es-ES" b="1" dirty="0">
                <a:solidFill>
                  <a:srgbClr val="0070C0"/>
                </a:solidFill>
              </a:rPr>
              <a:t>Salud intestinal</a:t>
            </a:r>
            <a:r>
              <a:rPr lang="es-ES" b="1" dirty="0"/>
              <a:t>.</a:t>
            </a:r>
          </a:p>
          <a:p>
            <a:pPr algn="just"/>
            <a:endParaRPr lang="es-ES" b="1" dirty="0"/>
          </a:p>
          <a:p>
            <a:pPr algn="just"/>
            <a:endParaRPr lang="es-ES" b="1" dirty="0"/>
          </a:p>
          <a:p>
            <a:pPr algn="just"/>
            <a:r>
              <a:rPr lang="es-ES" b="1" dirty="0">
                <a:latin typeface="Arial" panose="020B0604020202020204" pitchFamily="34" charset="0"/>
                <a:cs typeface="Arial" panose="020B0604020202020204" pitchFamily="34" charset="0"/>
              </a:rPr>
              <a:t>Respecto a la variable profundidad de criptas se encontró diferencias numéricas entre los tratamientos con valores de 0,078; 0,06; 0,056 y 0,04 para los tratamientos T0; T2; T3 y T1 respectivamente, siendo el valor más alto   encontrado en el tratamiento testigo con valores de 0,078 mm y el más bajo 0,004 mm para el tratamiento T1.  </a:t>
            </a:r>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b="1" dirty="0"/>
          </a:p>
          <a:p>
            <a:pPr algn="just"/>
            <a:endParaRPr lang="es-ES" b="1" dirty="0"/>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spTree>
    <p:extLst>
      <p:ext uri="{BB962C8B-B14F-4D97-AF65-F5344CB8AC3E}">
        <p14:creationId xmlns:p14="http://schemas.microsoft.com/office/powerpoint/2010/main" val="276201634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33392" y="548680"/>
            <a:ext cx="5040313" cy="1077218"/>
          </a:xfrm>
          <a:prstGeom prst="rect">
            <a:avLst/>
          </a:prstGeom>
          <a:noFill/>
          <a:ln w="9525">
            <a:noFill/>
            <a:miter lim="800000"/>
            <a:headEnd/>
            <a:tailEnd/>
          </a:ln>
          <a:effectLst/>
        </p:spPr>
        <p:txBody>
          <a:bodyPr>
            <a:spAutoFit/>
          </a:bodyPr>
          <a:lstStyle/>
          <a:p>
            <a:r>
              <a:rPr lang="es-EC" sz="2000" b="1" dirty="0">
                <a:solidFill>
                  <a:srgbClr val="0070C0"/>
                </a:solidFill>
                <a:latin typeface="Arial" panose="020B0604020202020204" pitchFamily="34" charset="0"/>
                <a:cs typeface="Arial" panose="020B0604020202020204" pitchFamily="34" charset="0"/>
              </a:rPr>
              <a:t>CONCLUSIONES</a:t>
            </a:r>
            <a:r>
              <a:rPr lang="es-EC" sz="2000" b="1" dirty="0"/>
              <a:t> </a:t>
            </a:r>
            <a:endParaRPr lang="es-ES" sz="2000" b="1" dirty="0"/>
          </a:p>
          <a:p>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31437" y="1318121"/>
            <a:ext cx="9120747" cy="27669113"/>
          </a:xfrm>
          <a:prstGeom prst="rect">
            <a:avLst/>
          </a:prstGeom>
          <a:noFill/>
        </p:spPr>
        <p:txBody>
          <a:bodyPr wrap="square" rtlCol="0">
            <a:spAutoFit/>
          </a:bodyPr>
          <a:lstStyle/>
          <a:p>
            <a:pPr algn="just"/>
            <a:endParaRPr lang="es-ES" b="1" dirty="0"/>
          </a:p>
          <a:p>
            <a:pPr marL="285750" indent="-285750" algn="just">
              <a:buFont typeface="Wingdings" panose="05000000000000000000" pitchFamily="2" charset="2"/>
              <a:buChar char="Ø"/>
            </a:pPr>
            <a:r>
              <a:rPr lang="es-ES" dirty="0">
                <a:latin typeface="Arial" panose="020B0604020202020204" pitchFamily="34" charset="0"/>
                <a:cs typeface="Arial" panose="020B0604020202020204" pitchFamily="34" charset="0"/>
              </a:rPr>
              <a:t>En el presente estudio, se concluye que con el uso de acidificante y </a:t>
            </a:r>
            <a:r>
              <a:rPr lang="es-ES" dirty="0" err="1">
                <a:latin typeface="Arial" panose="020B0604020202020204" pitchFamily="34" charset="0"/>
                <a:cs typeface="Arial" panose="020B0604020202020204" pitchFamily="34" charset="0"/>
              </a:rPr>
              <a:t>probióticos</a:t>
            </a:r>
            <a:r>
              <a:rPr lang="es-ES" dirty="0">
                <a:latin typeface="Arial" panose="020B0604020202020204" pitchFamily="34" charset="0"/>
                <a:cs typeface="Arial" panose="020B0604020202020204" pitchFamily="34" charset="0"/>
              </a:rPr>
              <a:t>) incluidos en la alimentación durante el proceso de crianza de aves, se puede mejorar los parámetros zootécnicos y el desarrollo </a:t>
            </a:r>
            <a:r>
              <a:rPr lang="es-ES" dirty="0" err="1">
                <a:latin typeface="Arial" panose="020B0604020202020204" pitchFamily="34" charset="0"/>
                <a:cs typeface="Arial" panose="020B0604020202020204" pitchFamily="34" charset="0"/>
              </a:rPr>
              <a:t>alométrico</a:t>
            </a:r>
            <a:r>
              <a:rPr lang="es-ES" dirty="0">
                <a:latin typeface="Arial" panose="020B0604020202020204" pitchFamily="34" charset="0"/>
                <a:cs typeface="Arial" panose="020B0604020202020204" pitchFamily="34" charset="0"/>
              </a:rPr>
              <a:t> del paquete visceral lo que se traduce en un mejor desempeño al final del ciclo productivo de las aves</a:t>
            </a:r>
          </a:p>
          <a:p>
            <a:pPr marL="285750" indent="-285750" algn="just">
              <a:buFont typeface="Wingdings" panose="05000000000000000000" pitchFamily="2" charset="2"/>
              <a:buChar char="Ø"/>
            </a:pPr>
            <a:endParaRPr lang="es-ES"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ES" dirty="0">
                <a:latin typeface="Arial" panose="020B0604020202020204" pitchFamily="34" charset="0"/>
                <a:cs typeface="Arial" panose="020B0604020202020204" pitchFamily="34" charset="0"/>
              </a:rPr>
              <a:t>El uso combinado de un </a:t>
            </a:r>
            <a:r>
              <a:rPr lang="es-ES" dirty="0" err="1">
                <a:latin typeface="Arial" panose="020B0604020202020204" pitchFamily="34" charset="0"/>
                <a:cs typeface="Arial" panose="020B0604020202020204" pitchFamily="34" charset="0"/>
              </a:rPr>
              <a:t>probiótico</a:t>
            </a:r>
            <a:r>
              <a:rPr lang="es-ES" dirty="0">
                <a:latin typeface="Arial" panose="020B0604020202020204" pitchFamily="34" charset="0"/>
                <a:cs typeface="Arial" panose="020B0604020202020204" pitchFamily="34" charset="0"/>
              </a:rPr>
              <a:t> y un acidificante en aves de carne, se vuelve de uso obligado por el alto desafío de campo  al que están sometidas y sobre todo por el efecto obtenido en los diferentes parámetros zootécnicos.</a:t>
            </a:r>
          </a:p>
          <a:p>
            <a:pPr algn="just"/>
            <a:endParaRPr lang="es-ES"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ES" dirty="0">
                <a:latin typeface="Arial" panose="020B0604020202020204" pitchFamily="34" charset="0"/>
                <a:cs typeface="Arial" panose="020B0604020202020204" pitchFamily="34" charset="0"/>
              </a:rPr>
              <a:t>Los tratamientos en forma general tuvieron un buen comportamiento productivo al presentar valores superiores a los estándares de la línea genética para los diferentes parámetros zootécnicos. </a:t>
            </a:r>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b="1" dirty="0"/>
          </a:p>
          <a:p>
            <a:pPr algn="just"/>
            <a:endParaRPr lang="es-ES" b="1" dirty="0"/>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spTree>
    <p:extLst>
      <p:ext uri="{BB962C8B-B14F-4D97-AF65-F5344CB8AC3E}">
        <p14:creationId xmlns:p14="http://schemas.microsoft.com/office/powerpoint/2010/main" val="20024518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33392" y="548680"/>
            <a:ext cx="5040313" cy="1077218"/>
          </a:xfrm>
          <a:prstGeom prst="rect">
            <a:avLst/>
          </a:prstGeom>
          <a:noFill/>
          <a:ln w="9525">
            <a:noFill/>
            <a:miter lim="800000"/>
            <a:headEnd/>
            <a:tailEnd/>
          </a:ln>
          <a:effectLst/>
        </p:spPr>
        <p:txBody>
          <a:bodyPr>
            <a:spAutoFit/>
          </a:bodyPr>
          <a:lstStyle/>
          <a:p>
            <a:r>
              <a:rPr lang="es-ES" sz="2000" b="1" dirty="0">
                <a:solidFill>
                  <a:srgbClr val="0070C0"/>
                </a:solidFill>
                <a:latin typeface="Arial" panose="020B0604020202020204" pitchFamily="34" charset="0"/>
                <a:cs typeface="Arial" panose="020B0604020202020204" pitchFamily="34" charset="0"/>
              </a:rPr>
              <a:t>RECOMENDACIONES</a:t>
            </a:r>
            <a:r>
              <a:rPr lang="es-ES" sz="2000" dirty="0"/>
              <a:t> </a:t>
            </a:r>
            <a:r>
              <a:rPr lang="es-EC" sz="2000" b="1" dirty="0"/>
              <a:t> </a:t>
            </a:r>
            <a:endParaRPr lang="es-ES" sz="2000" b="1" dirty="0"/>
          </a:p>
          <a:p>
            <a:endParaRPr lang="es-ES" sz="2000" b="1" i="1" dirty="0">
              <a:solidFill>
                <a:srgbClr val="0070C0"/>
              </a:solidFill>
              <a:latin typeface="Arial" panose="020B0604020202020204" pitchFamily="34" charset="0"/>
              <a:cs typeface="Arial" panose="020B0604020202020204" pitchFamily="34" charset="0"/>
            </a:endParaRPr>
          </a:p>
          <a:p>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731437" y="1318121"/>
            <a:ext cx="9120747" cy="26284118"/>
          </a:xfrm>
          <a:prstGeom prst="rect">
            <a:avLst/>
          </a:prstGeom>
          <a:noFill/>
        </p:spPr>
        <p:txBody>
          <a:bodyPr wrap="square" rtlCol="0">
            <a:spAutoFit/>
          </a:bodyPr>
          <a:lstStyle/>
          <a:p>
            <a:pPr algn="just"/>
            <a:endParaRPr lang="es-ES" b="1" dirty="0"/>
          </a:p>
          <a:p>
            <a:pPr marL="285750" indent="-285750" algn="just">
              <a:buFont typeface="Wingdings" panose="05000000000000000000" pitchFamily="2" charset="2"/>
              <a:buChar char="Ø"/>
            </a:pPr>
            <a:r>
              <a:rPr lang="es-ES" dirty="0">
                <a:latin typeface="Arial" panose="020B0604020202020204" pitchFamily="34" charset="0"/>
                <a:cs typeface="Arial" panose="020B0604020202020204" pitchFamily="34" charset="0"/>
              </a:rPr>
              <a:t>Realizar un estudio posterior en áreas de alto desafío, en el que incluya la valoración de varios productos comerciales que se expenden a fin de valorarlos y medir su impacto para retirar el uso de antibióticos que en forma normal se viene utilizando.</a:t>
            </a:r>
          </a:p>
          <a:p>
            <a:pPr marL="285750" indent="-285750" algn="just">
              <a:buFont typeface="Wingdings" panose="05000000000000000000" pitchFamily="2" charset="2"/>
              <a:buChar char="Ø"/>
            </a:pPr>
            <a:endParaRPr lang="es-ES"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ES" dirty="0">
                <a:latin typeface="Arial" panose="020B0604020202020204" pitchFamily="34" charset="0"/>
                <a:cs typeface="Arial" panose="020B0604020202020204" pitchFamily="34" charset="0"/>
              </a:rPr>
              <a:t>El manejo de las características físico-químicas del agua de bebida durante el periodo de suministro de los </a:t>
            </a:r>
            <a:r>
              <a:rPr lang="es-ES" dirty="0" err="1">
                <a:latin typeface="Arial" panose="020B0604020202020204" pitchFamily="34" charset="0"/>
                <a:cs typeface="Arial" panose="020B0604020202020204" pitchFamily="34" charset="0"/>
              </a:rPr>
              <a:t>probióticos</a:t>
            </a:r>
            <a:r>
              <a:rPr lang="es-ES" dirty="0">
                <a:latin typeface="Arial" panose="020B0604020202020204" pitchFamily="34" charset="0"/>
                <a:cs typeface="Arial" panose="020B0604020202020204" pitchFamily="34" charset="0"/>
              </a:rPr>
              <a:t> deberá ser revisado con mucha acuciosidad ya que la viabilidad de estas cepas dependerá de la calidad de agua y su posterior  desempeño en el animal</a:t>
            </a:r>
            <a:endParaRPr lang="es-ES" b="1" dirty="0">
              <a:latin typeface="Arial" panose="020B0604020202020204" pitchFamily="34" charset="0"/>
              <a:cs typeface="Arial" panose="020B0604020202020204" pitchFamily="34" charset="0"/>
            </a:endParaRPr>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p>
          <a:p>
            <a:pPr algn="just"/>
            <a:endParaRPr lang="es-ES" b="1"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b="1" dirty="0"/>
          </a:p>
          <a:p>
            <a:pPr algn="just"/>
            <a:endParaRPr lang="es-ES" b="1" dirty="0"/>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r>
              <a:rPr lang="es-ES" b="1" i="1" dirty="0">
                <a:solidFill>
                  <a:srgbClr val="0070C0"/>
                </a:solidFill>
                <a:latin typeface="Arial" panose="020B0604020202020204" pitchFamily="34" charset="0"/>
                <a:cs typeface="Arial" panose="020B0604020202020204" pitchFamily="34" charset="0"/>
              </a:rPr>
              <a:t>.</a:t>
            </a: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C" b="1" dirty="0">
              <a:solidFill>
                <a:srgbClr val="0070C0"/>
              </a:solidFill>
              <a:latin typeface="Arial" panose="020B0604020202020204" pitchFamily="34" charset="0"/>
              <a:cs typeface="Arial" panose="020B0604020202020204" pitchFamily="34" charset="0"/>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dirty="0">
              <a:solidFill>
                <a:srgbClr val="0070C0"/>
              </a:solidFill>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b="1" i="1" dirty="0">
              <a:solidFill>
                <a:srgbClr val="0070C0"/>
              </a:solidFill>
              <a:latin typeface="Arial" panose="020B0604020202020204" pitchFamily="34" charset="0"/>
              <a:cs typeface="Arial" panose="020B0604020202020204" pitchFamily="34" charset="0"/>
            </a:endParaRPr>
          </a:p>
          <a:p>
            <a:pPr algn="just"/>
            <a:endParaRPr lang="es-ES" sz="1600" b="1" i="1" dirty="0"/>
          </a:p>
          <a:p>
            <a:pPr algn="just"/>
            <a:r>
              <a:rPr lang="es-ES" sz="1600" b="1" dirty="0">
                <a:solidFill>
                  <a:srgbClr val="0000FF"/>
                </a:solidFill>
              </a:rPr>
              <a:t> </a:t>
            </a:r>
          </a:p>
          <a:p>
            <a:pPr algn="just"/>
            <a:endParaRPr lang="es-ES" sz="1600" b="1" dirty="0">
              <a:solidFill>
                <a:srgbClr val="0000FF"/>
              </a:solidFill>
            </a:endParaRPr>
          </a:p>
          <a:p>
            <a:endParaRPr lang="es-EC" sz="1600" b="1" dirty="0">
              <a:solidFill>
                <a:srgbClr val="0000FF"/>
              </a:solidFill>
            </a:endParaRPr>
          </a:p>
        </p:txBody>
      </p:sp>
    </p:spTree>
    <p:extLst>
      <p:ext uri="{BB962C8B-B14F-4D97-AF65-F5344CB8AC3E}">
        <p14:creationId xmlns:p14="http://schemas.microsoft.com/office/powerpoint/2010/main" val="268740649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18" y="2701636"/>
            <a:ext cx="3726872" cy="30480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925" y="1066801"/>
            <a:ext cx="3246883" cy="2230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054" y="2786236"/>
            <a:ext cx="4087090" cy="2852564"/>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163" y="183052"/>
            <a:ext cx="3768435" cy="2603184"/>
          </a:xfrm>
          <a:prstGeom prst="rect">
            <a:avLst/>
          </a:prstGeom>
        </p:spPr>
      </p:pic>
      <p:sp>
        <p:nvSpPr>
          <p:cNvPr id="5" name="Rectángulo 4"/>
          <p:cNvSpPr/>
          <p:nvPr/>
        </p:nvSpPr>
        <p:spPr>
          <a:xfrm>
            <a:off x="3837709" y="2126288"/>
            <a:ext cx="5777346" cy="1036309"/>
          </a:xfrm>
          <a:prstGeom prst="rect">
            <a:avLst/>
          </a:prstGeom>
        </p:spPr>
        <p:txBody>
          <a:bodyPr wrap="square">
            <a:spAutoFit/>
          </a:bodyPr>
          <a:lstStyle/>
          <a:p>
            <a:pPr>
              <a:lnSpc>
                <a:spcPct val="107000"/>
              </a:lnSpc>
              <a:spcAft>
                <a:spcPts val="800"/>
              </a:spcAft>
            </a:pPr>
            <a:r>
              <a:rPr lang="es-ES" sz="6000"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GRACIAS</a:t>
            </a:r>
            <a:endParaRPr lang="es-ES" sz="6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3454" y="2910926"/>
            <a:ext cx="3740727" cy="2727874"/>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9599" y="94060"/>
            <a:ext cx="3768436" cy="2816865"/>
          </a:xfrm>
          <a:prstGeom prst="rect">
            <a:avLst/>
          </a:prstGeom>
        </p:spPr>
      </p:pic>
    </p:spTree>
    <p:extLst>
      <p:ext uri="{BB962C8B-B14F-4D97-AF65-F5344CB8AC3E}">
        <p14:creationId xmlns:p14="http://schemas.microsoft.com/office/powerpoint/2010/main" val="171820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2354213" cy="606813"/>
          </a:xfrm>
        </p:spPr>
        <p:txBody>
          <a:bodyPr>
            <a:normAutofit/>
          </a:bodyPr>
          <a:lstStyle/>
          <a:p>
            <a:r>
              <a:rPr lang="es-EC" sz="2000" dirty="0">
                <a:solidFill>
                  <a:srgbClr val="0070C0"/>
                </a:solidFill>
                <a:latin typeface="Arial" pitchFamily="34" charset="0"/>
                <a:cs typeface="Arial" pitchFamily="34" charset="0"/>
              </a:rPr>
              <a:t>JUSTIFICACIÓN</a:t>
            </a:r>
            <a:endParaRPr lang="es-ES" sz="2000" dirty="0"/>
          </a:p>
        </p:txBody>
      </p:sp>
      <p:sp>
        <p:nvSpPr>
          <p:cNvPr id="3" name="Marcador de contenido 2"/>
          <p:cNvSpPr>
            <a:spLocks noGrp="1"/>
          </p:cNvSpPr>
          <p:nvPr>
            <p:ph idx="1"/>
          </p:nvPr>
        </p:nvSpPr>
        <p:spPr>
          <a:xfrm>
            <a:off x="961292" y="1348154"/>
            <a:ext cx="10902461" cy="4923692"/>
          </a:xfrm>
        </p:spPr>
        <p:txBody>
          <a:bodyPr>
            <a:normAutofit/>
          </a:bodyPr>
          <a:lstStyle/>
          <a:p>
            <a:pPr algn="just"/>
            <a:r>
              <a:rPr lang="es-ES" sz="2000" dirty="0">
                <a:latin typeface="Arial" panose="020B0604020202020204" pitchFamily="34" charset="0"/>
                <a:cs typeface="Arial" panose="020B0604020202020204" pitchFamily="34" charset="0"/>
              </a:rPr>
              <a:t>El incremento del consumo de carne de pollo en los hogares ecuatorianos ha crecido cinco veces más en los últimos 23 años, mientras en 1990 cada persona consumía 7 kg al año, en el 2013 este indicador se ubicó en 35 kg (Universo, 2014),esto indica que el mercado nacional por su exigencia en calidad de carne de pollo y siendo esta una fuente de proteína con precios bajos, ha hecho que las diferentes avícolas hagan uso de programas de producción intensiva, teniendo la necesidad de incrementar los kilos de carne por metro cuadrado. Pero no solo se busca incrementar la producción sino mejorar el bienestar del animal, buscando cumplir las cinco libertades, </a:t>
            </a:r>
            <a:r>
              <a:rPr lang="es-ES" sz="2000" dirty="0">
                <a:solidFill>
                  <a:schemeClr val="tx1"/>
                </a:solidFill>
                <a:latin typeface="Arial" panose="020B0604020202020204" pitchFamily="34" charset="0"/>
                <a:cs typeface="Arial" panose="020B0604020202020204" pitchFamily="34" charset="0"/>
              </a:rPr>
              <a:t>dentro de esto se encuentra estar libres de malnutrición, mejorar su confort térmico (</a:t>
            </a:r>
            <a:r>
              <a:rPr lang="es-ES" sz="2000" dirty="0" err="1">
                <a:solidFill>
                  <a:schemeClr val="tx1"/>
                </a:solidFill>
                <a:latin typeface="Arial" panose="020B0604020202020204" pitchFamily="34" charset="0"/>
                <a:cs typeface="Arial" panose="020B0604020202020204" pitchFamily="34" charset="0"/>
              </a:rPr>
              <a:t>Fawec</a:t>
            </a:r>
            <a:r>
              <a:rPr lang="es-ES" sz="2000" dirty="0">
                <a:solidFill>
                  <a:schemeClr val="tx1"/>
                </a:solidFill>
                <a:latin typeface="Arial" panose="020B0604020202020204" pitchFamily="34" charset="0"/>
                <a:cs typeface="Arial" panose="020B0604020202020204" pitchFamily="34" charset="0"/>
              </a:rPr>
              <a:t>, 2012),disminuir el estrés producido por cambios de alimento y colocación de vacunas</a:t>
            </a:r>
            <a:r>
              <a:rPr lang="es-ES" sz="2000" dirty="0">
                <a:latin typeface="Arial" panose="020B0604020202020204" pitchFamily="34" charset="0"/>
                <a:cs typeface="Arial" panose="020B0604020202020204" pitchFamily="34" charset="0"/>
              </a:rPr>
              <a:t>,</a:t>
            </a:r>
          </a:p>
          <a:p>
            <a:pPr algn="just"/>
            <a:r>
              <a:rPr lang="es-ES" sz="2000" dirty="0">
                <a:latin typeface="Arial" panose="020B0604020202020204" pitchFamily="34" charset="0"/>
                <a:cs typeface="Arial" panose="020B0604020202020204" pitchFamily="34" charset="0"/>
              </a:rPr>
              <a:t> en este caso se pretende probar un  </a:t>
            </a:r>
            <a:r>
              <a:rPr lang="es-ES" sz="2000" dirty="0" err="1">
                <a:latin typeface="Arial" panose="020B0604020202020204" pitchFamily="34" charset="0"/>
                <a:cs typeface="Arial" panose="020B0604020202020204" pitchFamily="34" charset="0"/>
              </a:rPr>
              <a:t>probiótico</a:t>
            </a:r>
            <a:r>
              <a:rPr lang="es-ES" sz="2000" dirty="0">
                <a:latin typeface="Arial" panose="020B0604020202020204" pitchFamily="34" charset="0"/>
                <a:cs typeface="Arial" panose="020B0604020202020204" pitchFamily="34" charset="0"/>
              </a:rPr>
              <a:t> en conjunto con acidificante orgánico, siendo estos productos con lo que al momento se cuenta como innovadores en función de resultados interesantes que se reporta en diferentes regiones del mundo, los mismos que se los viene utilizando como una buena alternativa al uso de antibióticos y mejoradores de la salud intestinal.</a:t>
            </a:r>
          </a:p>
          <a:p>
            <a:endParaRPr lang="es-ES" sz="2000" dirty="0"/>
          </a:p>
        </p:txBody>
      </p:sp>
      <p:pic>
        <p:nvPicPr>
          <p:cNvPr id="4" name="Picture 20"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5280" y="5740578"/>
            <a:ext cx="1288473" cy="106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3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1919537" y="548680"/>
            <a:ext cx="5040313" cy="457200"/>
          </a:xfrm>
          <a:prstGeom prst="rect">
            <a:avLst/>
          </a:prstGeom>
          <a:noFill/>
          <a:ln w="9525">
            <a:noFill/>
            <a:miter lim="800000"/>
            <a:headEnd/>
            <a:tailEnd/>
          </a:ln>
          <a:effectLst/>
        </p:spPr>
        <p:txBody>
          <a:bodyPr>
            <a:spAutoFit/>
          </a:bodyPr>
          <a:lstStyle/>
          <a:p>
            <a:r>
              <a:rPr lang="es-EC" sz="2400" b="1" dirty="0">
                <a:solidFill>
                  <a:srgbClr val="0070C0"/>
                </a:solidFill>
              </a:rPr>
              <a:t>OBJETIVOS</a:t>
            </a:r>
            <a:r>
              <a:rPr lang="es-ES" sz="2400" b="1" dirty="0">
                <a:solidFill>
                  <a:srgbClr val="0070C0"/>
                </a:solidFill>
              </a:rPr>
              <a:t> </a:t>
            </a:r>
          </a:p>
        </p:txBody>
      </p:sp>
      <p:sp>
        <p:nvSpPr>
          <p:cNvPr id="59425" name="Line 33"/>
          <p:cNvSpPr>
            <a:spLocks noChangeShapeType="1"/>
          </p:cNvSpPr>
          <p:nvPr/>
        </p:nvSpPr>
        <p:spPr bwMode="auto">
          <a:xfrm>
            <a:off x="1919289"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1919536" y="1196753"/>
            <a:ext cx="8209202" cy="4093428"/>
          </a:xfrm>
          <a:prstGeom prst="rect">
            <a:avLst/>
          </a:prstGeom>
          <a:noFill/>
        </p:spPr>
        <p:txBody>
          <a:bodyPr wrap="square" rtlCol="0">
            <a:spAutoFit/>
          </a:bodyPr>
          <a:lstStyle/>
          <a:p>
            <a:pPr algn="just"/>
            <a:endParaRPr lang="es-ES" sz="1600" b="1" dirty="0">
              <a:solidFill>
                <a:srgbClr val="0000FF"/>
              </a:solidFill>
            </a:endParaRPr>
          </a:p>
          <a:p>
            <a:pPr algn="just"/>
            <a:r>
              <a:rPr lang="es-ES" sz="1600" b="1" dirty="0">
                <a:solidFill>
                  <a:srgbClr val="0000FF"/>
                </a:solidFill>
              </a:rPr>
              <a:t>GENERAL</a:t>
            </a: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Evaluar el efecto de un pro-biótico y un acidificante orgánico en pollos </a:t>
            </a:r>
            <a:r>
              <a:rPr lang="es-ES" dirty="0" err="1">
                <a:latin typeface="Arial" panose="020B0604020202020204" pitchFamily="34" charset="0"/>
                <a:cs typeface="Arial" panose="020B0604020202020204" pitchFamily="34" charset="0"/>
              </a:rPr>
              <a:t>broiler</a:t>
            </a:r>
            <a:r>
              <a:rPr lang="es-ES" dirty="0">
                <a:latin typeface="Arial" panose="020B0604020202020204" pitchFamily="34" charset="0"/>
                <a:cs typeface="Arial" panose="020B0604020202020204" pitchFamily="34" charset="0"/>
              </a:rPr>
              <a:t>, suministrados en el agua de bebida, para mejorar el desempeño productivo y la salud intestinal.</a:t>
            </a:r>
          </a:p>
          <a:p>
            <a:pPr marL="285750" indent="-285750" algn="just">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algn="just"/>
            <a:endParaRPr lang="es-ES" sz="1600" b="1" dirty="0">
              <a:solidFill>
                <a:srgbClr val="0000FF"/>
              </a:solidFill>
            </a:endParaRPr>
          </a:p>
          <a:p>
            <a:pPr algn="just"/>
            <a:r>
              <a:rPr lang="es-ES" sz="1600" b="1" dirty="0">
                <a:solidFill>
                  <a:srgbClr val="0000FF"/>
                </a:solidFill>
              </a:rPr>
              <a:t>ESPECIFICOS </a:t>
            </a:r>
          </a:p>
          <a:p>
            <a:pPr algn="just"/>
            <a:endParaRPr lang="es-ES" sz="1600" b="1" dirty="0">
              <a:solidFill>
                <a:srgbClr val="0000FF"/>
              </a:solidFill>
            </a:endParaRPr>
          </a:p>
          <a:p>
            <a:pPr marL="285750" lvl="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Evaluar los diferentes parámetros productivos.</a:t>
            </a:r>
          </a:p>
          <a:p>
            <a:pPr marL="285750" lvl="0" indent="-285750" algn="just">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Medir el efecto de los tratamien</a:t>
            </a:r>
            <a:r>
              <a:rPr lang="es-ES" baseline="30000" dirty="0">
                <a:latin typeface="Arial" panose="020B0604020202020204" pitchFamily="34" charset="0"/>
                <a:cs typeface="Arial" panose="020B0604020202020204" pitchFamily="34" charset="0"/>
              </a:rPr>
              <a:t>t</a:t>
            </a:r>
            <a:r>
              <a:rPr lang="es-ES" dirty="0">
                <a:latin typeface="Arial" panose="020B0604020202020204" pitchFamily="34" charset="0"/>
                <a:cs typeface="Arial" panose="020B0604020202020204" pitchFamily="34" charset="0"/>
              </a:rPr>
              <a:t>os sobre el desarrollo de órganos y microvellosidades intestinales.</a:t>
            </a:r>
          </a:p>
          <a:p>
            <a:pPr marL="285750" lvl="0" indent="-285750" algn="just">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Determinar el tratamiento óptimo</a:t>
            </a:r>
            <a:endParaRPr lang="es-EC" sz="1600" b="1" dirty="0">
              <a:solidFill>
                <a:srgbClr val="0000FF"/>
              </a:solidFill>
            </a:endParaRPr>
          </a:p>
        </p:txBody>
      </p:sp>
      <p:sp>
        <p:nvSpPr>
          <p:cNvPr id="2" name="CuadroTexto 1"/>
          <p:cNvSpPr txBox="1"/>
          <p:nvPr/>
        </p:nvSpPr>
        <p:spPr>
          <a:xfrm>
            <a:off x="2097742" y="5836023"/>
            <a:ext cx="6135013" cy="369332"/>
          </a:xfrm>
          <a:prstGeom prst="rect">
            <a:avLst/>
          </a:prstGeom>
          <a:noFill/>
        </p:spPr>
        <p:txBody>
          <a:bodyPr wrap="none" rtlCol="0">
            <a:spAutoFit/>
          </a:bodyPr>
          <a:lstStyle/>
          <a:p>
            <a:r>
              <a:rPr lang="es-ES" dirty="0"/>
              <a:t>Bajo estos objetivos se </a:t>
            </a:r>
            <a:r>
              <a:rPr lang="es-ES" dirty="0" err="1"/>
              <a:t>planteò</a:t>
            </a:r>
            <a:r>
              <a:rPr lang="es-ES" dirty="0"/>
              <a:t> la siguiente </a:t>
            </a:r>
            <a:r>
              <a:rPr lang="es-ES" dirty="0" err="1"/>
              <a:t>hipòtesis</a:t>
            </a:r>
            <a:endParaRPr lang="es-ES" dirty="0"/>
          </a:p>
        </p:txBody>
      </p:sp>
    </p:spTree>
    <p:extLst>
      <p:ext uri="{BB962C8B-B14F-4D97-AF65-F5344CB8AC3E}">
        <p14:creationId xmlns:p14="http://schemas.microsoft.com/office/powerpoint/2010/main" val="13210835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4089229" cy="524752"/>
          </a:xfrm>
        </p:spPr>
        <p:txBody>
          <a:bodyPr>
            <a:normAutofit/>
          </a:bodyPr>
          <a:lstStyle/>
          <a:p>
            <a:r>
              <a:rPr lang="es-EC" sz="2400" b="1" dirty="0">
                <a:solidFill>
                  <a:srgbClr val="0070C0"/>
                </a:solidFill>
                <a:latin typeface="Arial" panose="020B0604020202020204" pitchFamily="34" charset="0"/>
                <a:cs typeface="Arial" panose="020B0604020202020204" pitchFamily="34" charset="0"/>
              </a:rPr>
              <a:t>MATERIALES Y METODOS</a:t>
            </a:r>
            <a:endParaRPr lang="es-ES" sz="2400" dirty="0"/>
          </a:p>
        </p:txBody>
      </p:sp>
      <p:sp>
        <p:nvSpPr>
          <p:cNvPr id="3" name="Marcador de contenido 2"/>
          <p:cNvSpPr>
            <a:spLocks noGrp="1"/>
          </p:cNvSpPr>
          <p:nvPr>
            <p:ph idx="1"/>
          </p:nvPr>
        </p:nvSpPr>
        <p:spPr>
          <a:xfrm>
            <a:off x="2589212" y="1371600"/>
            <a:ext cx="9051803" cy="4642338"/>
          </a:xfrm>
        </p:spPr>
        <p:txBody>
          <a:bodyPr/>
          <a:lstStyle/>
          <a:p>
            <a:pPr marL="914400" lvl="2" indent="0">
              <a:buNone/>
            </a:pPr>
            <a:r>
              <a:rPr lang="es-ES" sz="2000" b="1" dirty="0">
                <a:solidFill>
                  <a:srgbClr val="002060"/>
                </a:solidFill>
                <a:latin typeface="Arial" panose="020B0604020202020204" pitchFamily="34" charset="0"/>
                <a:cs typeface="Arial" panose="020B0604020202020204" pitchFamily="34" charset="0"/>
              </a:rPr>
              <a:t>Ubicación del lugar de investigación</a:t>
            </a:r>
          </a:p>
          <a:p>
            <a:r>
              <a:rPr lang="es-ES" dirty="0">
                <a:latin typeface="Arial" panose="020B0604020202020204" pitchFamily="34" charset="0"/>
                <a:cs typeface="Arial" panose="020B0604020202020204" pitchFamily="34" charset="0"/>
              </a:rPr>
              <a:t>El presente trabajo de investigación se desarrolló en la hacienda Lancones. Sitio El Guayacán; Parroquia Capiro Cantón Piñas Provincia de El Oro. A 1050 msnm.</a:t>
            </a:r>
          </a:p>
          <a:p>
            <a:endParaRPr lang="es-ES" dirty="0">
              <a:latin typeface="Arial" panose="020B0604020202020204" pitchFamily="34" charset="0"/>
              <a:cs typeface="Arial" panose="020B0604020202020204" pitchFamily="34" charset="0"/>
            </a:endParaRPr>
          </a:p>
          <a:p>
            <a:pPr marL="914400" lvl="2" indent="0">
              <a:buNone/>
            </a:pPr>
            <a:r>
              <a:rPr lang="es-ES" sz="2000" b="1" u="sng" dirty="0">
                <a:solidFill>
                  <a:srgbClr val="002060"/>
                </a:solidFill>
                <a:latin typeface="Arial" panose="020B0604020202020204" pitchFamily="34" charset="0"/>
                <a:cs typeface="Arial" panose="020B0604020202020204" pitchFamily="34" charset="0"/>
              </a:rPr>
              <a:t>Ubicación Ecológica.</a:t>
            </a:r>
          </a:p>
          <a:p>
            <a:pPr marL="914400" lvl="2" indent="0">
              <a:buNone/>
            </a:pPr>
            <a:endParaRPr lang="es-ES" sz="2000" b="1" dirty="0">
              <a:solidFill>
                <a:srgbClr val="002060"/>
              </a:solidFill>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Temperatura media anual: 	16 a 32</a:t>
            </a:r>
            <a:r>
              <a:rPr lang="es-ES" u="sng" dirty="0">
                <a:latin typeface="Arial" panose="020B0604020202020204" pitchFamily="34" charset="0"/>
                <a:cs typeface="Arial" panose="020B0604020202020204" pitchFamily="34" charset="0"/>
                <a:hlinkClick r:id="rId2" tooltip="ºC"/>
              </a:rPr>
              <a:t>ºC</a:t>
            </a:r>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Precipitación media anual: 	1200 mm/año </a:t>
            </a:r>
          </a:p>
          <a:p>
            <a:r>
              <a:rPr lang="es-ES" dirty="0">
                <a:latin typeface="Arial" panose="020B0604020202020204" pitchFamily="34" charset="0"/>
                <a:cs typeface="Arial" panose="020B0604020202020204" pitchFamily="34" charset="0"/>
              </a:rPr>
              <a:t>Humedad relativa:                    71,5%</a:t>
            </a:r>
          </a:p>
          <a:p>
            <a:r>
              <a:rPr lang="es-ES" dirty="0">
                <a:latin typeface="Arial" panose="020B0604020202020204" pitchFamily="34" charset="0"/>
                <a:cs typeface="Arial" panose="020B0604020202020204" pitchFamily="34" charset="0"/>
              </a:rPr>
              <a:t>Piso altitudinal: 		</a:t>
            </a:r>
            <a:r>
              <a:rPr lang="es-EC" dirty="0">
                <a:latin typeface="Arial" panose="020B0604020202020204" pitchFamily="34" charset="0"/>
                <a:cs typeface="Arial" panose="020B0604020202020204" pitchFamily="34" charset="0"/>
              </a:rPr>
              <a:t>1050 </a:t>
            </a:r>
            <a:r>
              <a:rPr lang="es-EC" dirty="0" err="1">
                <a:latin typeface="Arial" panose="020B0604020202020204" pitchFamily="34" charset="0"/>
                <a:cs typeface="Arial" panose="020B0604020202020204" pitchFamily="34" charset="0"/>
              </a:rPr>
              <a:t>m.s.n.m</a:t>
            </a:r>
            <a:endParaRPr lang="es-ES" dirty="0">
              <a:latin typeface="Arial" panose="020B0604020202020204" pitchFamily="34" charset="0"/>
              <a:cs typeface="Arial" panose="020B0604020202020204" pitchFamily="34" charset="0"/>
            </a:endParaRPr>
          </a:p>
          <a:p>
            <a:endParaRPr lang="es-ES" dirty="0"/>
          </a:p>
        </p:txBody>
      </p:sp>
      <p:pic>
        <p:nvPicPr>
          <p:cNvPr id="4" name="Imagen 3" descr="https://upload.wikimedia.org/wikipedia/commons/a/a8/Pi%C3%B1as_Parroquias.png"/>
          <p:cNvPicPr/>
          <p:nvPr/>
        </p:nvPicPr>
        <p:blipFill>
          <a:blip r:embed="rId3">
            <a:extLst>
              <a:ext uri="{28A0092B-C50C-407E-A947-70E740481C1C}">
                <a14:useLocalDpi xmlns:a14="http://schemas.microsoft.com/office/drawing/2010/main" val="0"/>
              </a:ext>
            </a:extLst>
          </a:blip>
          <a:srcRect/>
          <a:stretch>
            <a:fillRect/>
          </a:stretch>
        </p:blipFill>
        <p:spPr bwMode="auto">
          <a:xfrm>
            <a:off x="7889265" y="2904532"/>
            <a:ext cx="3446951" cy="29101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33217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C" sz="2400" b="1" dirty="0">
                <a:solidFill>
                  <a:srgbClr val="0070C0"/>
                </a:solidFill>
                <a:latin typeface="Arial" panose="020B0604020202020204" pitchFamily="34" charset="0"/>
                <a:cs typeface="Arial" panose="020B0604020202020204" pitchFamily="34" charset="0"/>
              </a:rPr>
              <a:t>MATERIALES Y METODOS</a:t>
            </a:r>
            <a:endParaRPr lang="es-ES" sz="2400" dirty="0"/>
          </a:p>
        </p:txBody>
      </p:sp>
      <p:sp>
        <p:nvSpPr>
          <p:cNvPr id="5" name="Marcador de texto 4"/>
          <p:cNvSpPr>
            <a:spLocks noGrp="1"/>
          </p:cNvSpPr>
          <p:nvPr>
            <p:ph type="body" idx="1"/>
          </p:nvPr>
        </p:nvSpPr>
        <p:spPr>
          <a:xfrm>
            <a:off x="2474259" y="1277471"/>
            <a:ext cx="4457846" cy="1268266"/>
          </a:xfrm>
        </p:spPr>
        <p:txBody>
          <a:bodyPr/>
          <a:lstStyle/>
          <a:p>
            <a:r>
              <a:rPr lang="es-ES" sz="1400" b="1" dirty="0">
                <a:latin typeface="Arial" panose="020B0604020202020204" pitchFamily="34" charset="0"/>
                <a:cs typeface="Arial" panose="020B0604020202020204" pitchFamily="34" charset="0"/>
              </a:rPr>
              <a:t>Materiales y Equipos</a:t>
            </a:r>
            <a:r>
              <a:rPr lang="es-ES" sz="1400" dirty="0">
                <a:latin typeface="Arial" panose="020B0604020202020204" pitchFamily="34" charset="0"/>
                <a:cs typeface="Arial" panose="020B0604020202020204" pitchFamily="34" charset="0"/>
              </a:rPr>
              <a:t>.</a:t>
            </a:r>
          </a:p>
          <a:p>
            <a:pPr lvl="0"/>
            <a:r>
              <a:rPr lang="es-ES" sz="1400" b="1" dirty="0">
                <a:latin typeface="Arial" panose="020B0604020202020204" pitchFamily="34" charset="0"/>
                <a:cs typeface="Arial" panose="020B0604020202020204" pitchFamily="34" charset="0"/>
              </a:rPr>
              <a:t>      De campo</a:t>
            </a:r>
            <a:endParaRPr lang="es-ES" sz="1400" dirty="0">
              <a:latin typeface="Arial" panose="020B0604020202020204" pitchFamily="34" charset="0"/>
              <a:cs typeface="Arial" panose="020B0604020202020204" pitchFamily="34" charset="0"/>
            </a:endParaRPr>
          </a:p>
          <a:p>
            <a:endParaRPr lang="es-ES" dirty="0"/>
          </a:p>
        </p:txBody>
      </p:sp>
      <p:sp>
        <p:nvSpPr>
          <p:cNvPr id="6" name="Marcador de contenido 5"/>
          <p:cNvSpPr>
            <a:spLocks noGrp="1"/>
          </p:cNvSpPr>
          <p:nvPr>
            <p:ph sz="half" idx="2"/>
          </p:nvPr>
        </p:nvSpPr>
        <p:spPr>
          <a:xfrm>
            <a:off x="2353236" y="2393576"/>
            <a:ext cx="5042646" cy="3926542"/>
          </a:xfrm>
        </p:spPr>
        <p:txBody>
          <a:bodyPr>
            <a:normAutofit fontScale="32500" lnSpcReduction="20000"/>
          </a:bodyPr>
          <a:lstStyle/>
          <a:p>
            <a:pPr lvl="0"/>
            <a:r>
              <a:rPr lang="es-ES" sz="4400" dirty="0">
                <a:latin typeface="Arial" panose="020B0604020202020204" pitchFamily="34" charset="0"/>
                <a:cs typeface="Arial" panose="020B0604020202020204" pitchFamily="34" charset="0"/>
              </a:rPr>
              <a:t>Galpón experimental</a:t>
            </a:r>
          </a:p>
          <a:p>
            <a:pPr lvl="0"/>
            <a:r>
              <a:rPr lang="es-ES" sz="4400" dirty="0">
                <a:latin typeface="Arial" panose="020B0604020202020204" pitchFamily="34" charset="0"/>
                <a:cs typeface="Arial" panose="020B0604020202020204" pitchFamily="34" charset="0"/>
              </a:rPr>
              <a:t>Sistema de comederos </a:t>
            </a:r>
          </a:p>
          <a:p>
            <a:pPr lvl="0"/>
            <a:r>
              <a:rPr lang="es-ES" sz="4400" dirty="0">
                <a:latin typeface="Arial" panose="020B0604020202020204" pitchFamily="34" charset="0"/>
                <a:cs typeface="Arial" panose="020B0604020202020204" pitchFamily="34" charset="0"/>
              </a:rPr>
              <a:t>Sistema de bebederos</a:t>
            </a:r>
          </a:p>
          <a:p>
            <a:pPr lvl="0"/>
            <a:r>
              <a:rPr lang="es-ES" sz="4400" dirty="0">
                <a:latin typeface="Arial" panose="020B0604020202020204" pitchFamily="34" charset="0"/>
                <a:cs typeface="Arial" panose="020B0604020202020204" pitchFamily="34" charset="0"/>
              </a:rPr>
              <a:t>Boxes plásticos</a:t>
            </a:r>
          </a:p>
          <a:p>
            <a:pPr lvl="0"/>
            <a:r>
              <a:rPr lang="es-ES" sz="4400" dirty="0">
                <a:latin typeface="Arial" panose="020B0604020202020204" pitchFamily="34" charset="0"/>
                <a:cs typeface="Arial" panose="020B0604020202020204" pitchFamily="34" charset="0"/>
              </a:rPr>
              <a:t>Sistema de calefacción (criadoras </a:t>
            </a:r>
            <a:r>
              <a:rPr lang="es-ES" sz="4400" dirty="0" err="1">
                <a:latin typeface="Arial" panose="020B0604020202020204" pitchFamily="34" charset="0"/>
                <a:cs typeface="Arial" panose="020B0604020202020204" pitchFamily="34" charset="0"/>
              </a:rPr>
              <a:t>Gasoleg</a:t>
            </a:r>
            <a:r>
              <a:rPr lang="es-ES" sz="4400" dirty="0">
                <a:latin typeface="Arial" panose="020B0604020202020204" pitchFamily="34" charset="0"/>
                <a:cs typeface="Arial" panose="020B0604020202020204" pitchFamily="34" charset="0"/>
              </a:rPr>
              <a:t> M8)</a:t>
            </a:r>
          </a:p>
          <a:p>
            <a:pPr lvl="0"/>
            <a:r>
              <a:rPr lang="es-ES" sz="4400" dirty="0">
                <a:latin typeface="Arial" panose="020B0604020202020204" pitchFamily="34" charset="0"/>
                <a:cs typeface="Arial" panose="020B0604020202020204" pitchFamily="34" charset="0"/>
              </a:rPr>
              <a:t>Balanza</a:t>
            </a:r>
          </a:p>
          <a:p>
            <a:pPr lvl="0"/>
            <a:r>
              <a:rPr lang="es-ES" sz="4400" dirty="0" err="1">
                <a:latin typeface="Arial" panose="020B0604020202020204" pitchFamily="34" charset="0"/>
                <a:cs typeface="Arial" panose="020B0604020202020204" pitchFamily="34" charset="0"/>
              </a:rPr>
              <a:t>Peachímetro</a:t>
            </a:r>
            <a:endParaRPr lang="es-ES" sz="4400" dirty="0">
              <a:latin typeface="Arial" panose="020B0604020202020204" pitchFamily="34" charset="0"/>
              <a:cs typeface="Arial" panose="020B0604020202020204" pitchFamily="34" charset="0"/>
            </a:endParaRPr>
          </a:p>
          <a:p>
            <a:pPr lvl="0"/>
            <a:r>
              <a:rPr lang="es-ES" sz="4400" dirty="0">
                <a:latin typeface="Arial" panose="020B0604020202020204" pitchFamily="34" charset="0"/>
                <a:cs typeface="Arial" panose="020B0604020202020204" pitchFamily="34" charset="0"/>
              </a:rPr>
              <a:t>Termómetros Max-Min</a:t>
            </a:r>
          </a:p>
          <a:p>
            <a:pPr lvl="0"/>
            <a:r>
              <a:rPr lang="es-ES" sz="4400" dirty="0">
                <a:latin typeface="Arial" panose="020B0604020202020204" pitchFamily="34" charset="0"/>
                <a:cs typeface="Arial" panose="020B0604020202020204" pitchFamily="34" charset="0"/>
              </a:rPr>
              <a:t>Higrómetro</a:t>
            </a:r>
          </a:p>
          <a:p>
            <a:pPr lvl="0"/>
            <a:r>
              <a:rPr lang="es-ES" sz="4400" dirty="0">
                <a:latin typeface="Arial" panose="020B0604020202020204" pitchFamily="34" charset="0"/>
                <a:cs typeface="Arial" panose="020B0604020202020204" pitchFamily="34" charset="0"/>
              </a:rPr>
              <a:t>Herramientas (Stock)</a:t>
            </a:r>
          </a:p>
          <a:p>
            <a:pPr lvl="0"/>
            <a:r>
              <a:rPr lang="es-ES" sz="4400" dirty="0">
                <a:latin typeface="Arial" panose="020B0604020202020204" pitchFamily="34" charset="0"/>
                <a:cs typeface="Arial" panose="020B0604020202020204" pitchFamily="34" charset="0"/>
              </a:rPr>
              <a:t>Registros manuales</a:t>
            </a:r>
          </a:p>
          <a:p>
            <a:pPr lvl="0"/>
            <a:r>
              <a:rPr lang="es-ES" sz="4400" dirty="0">
                <a:latin typeface="Arial" panose="020B0604020202020204" pitchFamily="34" charset="0"/>
                <a:cs typeface="Arial" panose="020B0604020202020204" pitchFamily="34" charset="0"/>
              </a:rPr>
              <a:t>Cámara fotográfica</a:t>
            </a:r>
          </a:p>
          <a:p>
            <a:pPr lvl="0"/>
            <a:r>
              <a:rPr lang="es-ES" sz="4400" dirty="0">
                <a:latin typeface="Arial" panose="020B0604020202020204" pitchFamily="34" charset="0"/>
                <a:cs typeface="Arial" panose="020B0604020202020204" pitchFamily="34" charset="0"/>
              </a:rPr>
              <a:t>Computador personal</a:t>
            </a:r>
          </a:p>
          <a:p>
            <a:endParaRPr lang="es-ES" dirty="0"/>
          </a:p>
        </p:txBody>
      </p:sp>
      <p:sp>
        <p:nvSpPr>
          <p:cNvPr id="7" name="Marcador de texto 6"/>
          <p:cNvSpPr>
            <a:spLocks noGrp="1"/>
          </p:cNvSpPr>
          <p:nvPr>
            <p:ph type="body" sz="quarter" idx="3"/>
          </p:nvPr>
        </p:nvSpPr>
        <p:spPr>
          <a:xfrm>
            <a:off x="7506629" y="1277471"/>
            <a:ext cx="3999001" cy="1268266"/>
          </a:xfrm>
        </p:spPr>
        <p:txBody>
          <a:bodyPr/>
          <a:lstStyle/>
          <a:p>
            <a:r>
              <a:rPr lang="es-ES" sz="1400" b="1" dirty="0">
                <a:latin typeface="Arial" panose="020B0604020202020204" pitchFamily="34" charset="0"/>
                <a:cs typeface="Arial" panose="020B0604020202020204" pitchFamily="34" charset="0"/>
              </a:rPr>
              <a:t>De laboratorio</a:t>
            </a:r>
            <a:endParaRPr lang="es-ES" sz="1400" dirty="0">
              <a:latin typeface="Arial" panose="020B0604020202020204" pitchFamily="34" charset="0"/>
              <a:cs typeface="Arial" panose="020B0604020202020204" pitchFamily="34" charset="0"/>
            </a:endParaRPr>
          </a:p>
          <a:p>
            <a:endParaRPr lang="es-ES" dirty="0"/>
          </a:p>
        </p:txBody>
      </p:sp>
      <p:sp>
        <p:nvSpPr>
          <p:cNvPr id="8" name="Marcador de contenido 7"/>
          <p:cNvSpPr>
            <a:spLocks noGrp="1"/>
          </p:cNvSpPr>
          <p:nvPr>
            <p:ph sz="quarter" idx="4"/>
          </p:nvPr>
        </p:nvSpPr>
        <p:spPr/>
        <p:txBody>
          <a:bodyPr>
            <a:normAutofit/>
          </a:bodyPr>
          <a:lstStyle/>
          <a:p>
            <a:pPr lvl="0"/>
            <a:r>
              <a:rPr lang="es-ES" dirty="0">
                <a:latin typeface="Arial" panose="020B0604020202020204" pitchFamily="34" charset="0"/>
                <a:cs typeface="Arial" panose="020B0604020202020204" pitchFamily="34" charset="0"/>
              </a:rPr>
              <a:t>Alcohol</a:t>
            </a:r>
          </a:p>
          <a:p>
            <a:pPr lvl="0"/>
            <a:r>
              <a:rPr lang="es-ES" dirty="0">
                <a:latin typeface="Arial" panose="020B0604020202020204" pitchFamily="34" charset="0"/>
                <a:cs typeface="Arial" panose="020B0604020202020204" pitchFamily="34" charset="0"/>
              </a:rPr>
              <a:t>Balanza electrónica (0,001 gr)</a:t>
            </a:r>
          </a:p>
          <a:p>
            <a:pPr lvl="0"/>
            <a:r>
              <a:rPr lang="es-ES" dirty="0">
                <a:latin typeface="Arial" panose="020B0604020202020204" pitchFamily="34" charset="0"/>
                <a:cs typeface="Arial" panose="020B0604020202020204" pitchFamily="34" charset="0"/>
              </a:rPr>
              <a:t>Calibrador pie de rey</a:t>
            </a:r>
          </a:p>
          <a:p>
            <a:pPr lvl="0"/>
            <a:r>
              <a:rPr lang="es-ES" dirty="0">
                <a:latin typeface="Arial" panose="020B0604020202020204" pitchFamily="34" charset="0"/>
                <a:cs typeface="Arial" panose="020B0604020202020204" pitchFamily="34" charset="0"/>
              </a:rPr>
              <a:t>Equipo de disección</a:t>
            </a:r>
          </a:p>
          <a:p>
            <a:pPr lvl="0"/>
            <a:r>
              <a:rPr lang="es-ES" dirty="0">
                <a:latin typeface="Arial" panose="020B0604020202020204" pitchFamily="34" charset="0"/>
                <a:cs typeface="Arial" panose="020B0604020202020204" pitchFamily="34" charset="0"/>
              </a:rPr>
              <a:t>Guantes quirúrgicos</a:t>
            </a:r>
          </a:p>
          <a:p>
            <a:pPr lvl="0"/>
            <a:r>
              <a:rPr lang="es-ES" dirty="0">
                <a:latin typeface="Arial" panose="020B0604020202020204" pitchFamily="34" charset="0"/>
                <a:cs typeface="Arial" panose="020B0604020202020204" pitchFamily="34" charset="0"/>
              </a:rPr>
              <a:t>Metro</a:t>
            </a:r>
          </a:p>
          <a:p>
            <a:pPr lvl="0"/>
            <a:r>
              <a:rPr lang="es-ES" dirty="0">
                <a:latin typeface="Arial" panose="020B0604020202020204" pitchFamily="34" charset="0"/>
                <a:cs typeface="Arial" panose="020B0604020202020204" pitchFamily="34" charset="0"/>
              </a:rPr>
              <a:t>Refrigerador</a:t>
            </a:r>
          </a:p>
          <a:p>
            <a:pPr lvl="0"/>
            <a:r>
              <a:rPr lang="es-ES" dirty="0">
                <a:latin typeface="Arial" panose="020B0604020202020204" pitchFamily="34" charset="0"/>
                <a:cs typeface="Arial" panose="020B0604020202020204" pitchFamily="34" charset="0"/>
              </a:rPr>
              <a:t>Formol 37%</a:t>
            </a:r>
          </a:p>
          <a:p>
            <a:endParaRPr lang="es-ES" dirty="0"/>
          </a:p>
        </p:txBody>
      </p:sp>
      <p:pic>
        <p:nvPicPr>
          <p:cNvPr id="10" name="Picture 26" descr="Resultado de imagen para materiales de campo balanza peachime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5782" y="221673"/>
            <a:ext cx="1745673" cy="217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389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599572"/>
          </a:xfrm>
        </p:spPr>
        <p:txBody>
          <a:bodyPr>
            <a:normAutofit/>
          </a:bodyPr>
          <a:lstStyle/>
          <a:p>
            <a:r>
              <a:rPr lang="es-ES" sz="2400" b="1" dirty="0">
                <a:solidFill>
                  <a:srgbClr val="0070C0"/>
                </a:solidFill>
                <a:latin typeface="Arial" panose="020B0604020202020204" pitchFamily="34" charset="0"/>
                <a:cs typeface="Arial" panose="020B0604020202020204" pitchFamily="34" charset="0"/>
              </a:rPr>
              <a:t>METODOLOGIA</a:t>
            </a:r>
          </a:p>
        </p:txBody>
      </p:sp>
      <p:sp>
        <p:nvSpPr>
          <p:cNvPr id="3" name="Marcador de contenido 2"/>
          <p:cNvSpPr>
            <a:spLocks noGrp="1"/>
          </p:cNvSpPr>
          <p:nvPr>
            <p:ph idx="1"/>
          </p:nvPr>
        </p:nvSpPr>
        <p:spPr>
          <a:xfrm>
            <a:off x="1869141" y="1223682"/>
            <a:ext cx="9923929" cy="5378824"/>
          </a:xfrm>
        </p:spPr>
        <p:txBody>
          <a:bodyPr>
            <a:normAutofit/>
          </a:bodyPr>
          <a:lstStyle/>
          <a:p>
            <a:pPr algn="just"/>
            <a:r>
              <a:rPr lang="es-ES" b="1" dirty="0">
                <a:latin typeface="Arial" panose="020B0604020202020204" pitchFamily="34" charset="0"/>
                <a:cs typeface="Arial" panose="020B0604020202020204" pitchFamily="34" charset="0"/>
              </a:rPr>
              <a:t>Se estableció para estudiar la eficacia de un </a:t>
            </a:r>
            <a:r>
              <a:rPr lang="es-ES" b="1" dirty="0" err="1">
                <a:latin typeface="Arial" panose="020B0604020202020204" pitchFamily="34" charset="0"/>
                <a:cs typeface="Arial" panose="020B0604020202020204" pitchFamily="34" charset="0"/>
              </a:rPr>
              <a:t>probiótico</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Floramax</a:t>
            </a:r>
            <a:r>
              <a:rPr lang="es-ES" b="1" dirty="0">
                <a:latin typeface="Arial" panose="020B0604020202020204" pitchFamily="34" charset="0"/>
                <a:cs typeface="Arial" panose="020B0604020202020204" pitchFamily="34" charset="0"/>
              </a:rPr>
              <a:t> B11 Combinación </a:t>
            </a:r>
            <a:r>
              <a:rPr lang="es-ES" b="1" dirty="0" err="1">
                <a:latin typeface="Arial" panose="020B0604020202020204" pitchFamily="34" charset="0"/>
                <a:cs typeface="Arial" panose="020B0604020202020204" pitchFamily="34" charset="0"/>
              </a:rPr>
              <a:t>probiótica</a:t>
            </a:r>
            <a:r>
              <a:rPr lang="es-ES" b="1" dirty="0">
                <a:latin typeface="Arial" panose="020B0604020202020204" pitchFamily="34" charset="0"/>
                <a:cs typeface="Arial" panose="020B0604020202020204" pitchFamily="34" charset="0"/>
              </a:rPr>
              <a:t> de Lactobacilos seleccionados)   y un ácido orgánico (</a:t>
            </a:r>
            <a:r>
              <a:rPr lang="es-ES" b="1" dirty="0" err="1">
                <a:latin typeface="Arial" panose="020B0604020202020204" pitchFamily="34" charset="0"/>
                <a:cs typeface="Arial" panose="020B0604020202020204" pitchFamily="34" charset="0"/>
              </a:rPr>
              <a:t>Liptobac</a:t>
            </a:r>
            <a:r>
              <a:rPr lang="es-ES" b="1" dirty="0">
                <a:latin typeface="Arial" panose="020B0604020202020204" pitchFamily="34" charset="0"/>
                <a:cs typeface="Arial" panose="020B0604020202020204" pitchFamily="34" charset="0"/>
              </a:rPr>
              <a:t> L Acidificante-bactericida líquido y promotor de crecimiento para usar en el agua de bebida), </a:t>
            </a:r>
          </a:p>
          <a:p>
            <a:pPr algn="just"/>
            <a:endParaRPr lang="es-ES" b="1" dirty="0">
              <a:latin typeface="Arial" panose="020B0604020202020204" pitchFamily="34" charset="0"/>
              <a:cs typeface="Arial" panose="020B0604020202020204" pitchFamily="34" charset="0"/>
            </a:endParaRPr>
          </a:p>
          <a:p>
            <a:pPr algn="just"/>
            <a:r>
              <a:rPr lang="es-ES" b="1" dirty="0">
                <a:latin typeface="Arial" panose="020B0604020202020204" pitchFamily="34" charset="0"/>
                <a:cs typeface="Arial" panose="020B0604020202020204" pitchFamily="34" charset="0"/>
              </a:rPr>
              <a:t>Para este estudio, se utilizaron 360 aves machos de línea genética COBB 500 distribuidos en 4 tratamientos y tres repeticiones y un tamaño de unidad experimental de 30 pollos, distribuidos según un diseño completamente aleatorizado.</a:t>
            </a:r>
          </a:p>
          <a:p>
            <a:pPr algn="just"/>
            <a:endParaRPr lang="es-ES" b="1" dirty="0">
              <a:latin typeface="Arial" panose="020B0604020202020204" pitchFamily="34" charset="0"/>
              <a:cs typeface="Arial" panose="020B0604020202020204" pitchFamily="34" charset="0"/>
            </a:endParaRPr>
          </a:p>
          <a:p>
            <a:pPr marL="0" indent="0" algn="just">
              <a:buNone/>
            </a:pPr>
            <a:r>
              <a:rPr lang="es-ES" b="1" dirty="0">
                <a:latin typeface="Arial" panose="020B0604020202020204" pitchFamily="34" charset="0"/>
                <a:cs typeface="Arial" panose="020B0604020202020204" pitchFamily="34" charset="0"/>
              </a:rPr>
              <a:t>.</a:t>
            </a:r>
          </a:p>
        </p:txBody>
      </p:sp>
      <p:pic>
        <p:nvPicPr>
          <p:cNvPr id="4" name="Picture 4" descr="Resultado de imagen para floramax b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712" y="4752109"/>
            <a:ext cx="1844873" cy="1850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155" y="4752109"/>
            <a:ext cx="2167225" cy="1850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Resultado de imagen para poll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8364" y="4752109"/>
            <a:ext cx="2369127" cy="169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610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400" b="1" dirty="0">
                <a:solidFill>
                  <a:srgbClr val="0070C0"/>
                </a:solidFill>
                <a:latin typeface="Arial" panose="020B0604020202020204" pitchFamily="34" charset="0"/>
                <a:cs typeface="Arial" panose="020B0604020202020204" pitchFamily="34" charset="0"/>
              </a:rPr>
              <a:t>METODOLOGIA</a:t>
            </a:r>
            <a:endParaRPr lang="es-ES" sz="2400" dirty="0"/>
          </a:p>
        </p:txBody>
      </p:sp>
      <p:sp>
        <p:nvSpPr>
          <p:cNvPr id="3" name="Marcador de contenido 2"/>
          <p:cNvSpPr>
            <a:spLocks noGrp="1"/>
          </p:cNvSpPr>
          <p:nvPr>
            <p:ph idx="1"/>
          </p:nvPr>
        </p:nvSpPr>
        <p:spPr>
          <a:xfrm>
            <a:off x="1828799" y="1905000"/>
            <a:ext cx="9870141" cy="4006222"/>
          </a:xfrm>
        </p:spPr>
        <p:txBody>
          <a:bodyPr>
            <a:normAutofit/>
          </a:bodyPr>
          <a:lstStyle/>
          <a:p>
            <a:pPr algn="just"/>
            <a:r>
              <a:rPr lang="es-ES" sz="2000" b="1" dirty="0">
                <a:latin typeface="Arial" panose="020B0604020202020204" pitchFamily="34" charset="0"/>
                <a:cs typeface="Arial" panose="020B0604020202020204" pitchFamily="34" charset="0"/>
              </a:rPr>
              <a:t>El alimento concentrado estuvo compuesto por cuatro tipos (E1, E2, E3, E4) a ser consumidos en un lapso de tiempo de 42 días, a la vez que este fue  </a:t>
            </a:r>
            <a:r>
              <a:rPr lang="es-ES" sz="2000" b="1" dirty="0" err="1">
                <a:latin typeface="Arial" panose="020B0604020202020204" pitchFamily="34" charset="0"/>
                <a:cs typeface="Arial" panose="020B0604020202020204" pitchFamily="34" charset="0"/>
              </a:rPr>
              <a:t>iso</a:t>
            </a:r>
            <a:r>
              <a:rPr lang="es-ES" sz="2000" b="1" dirty="0">
                <a:latin typeface="Arial" panose="020B0604020202020204" pitchFamily="34" charset="0"/>
                <a:cs typeface="Arial" panose="020B0604020202020204" pitchFamily="34" charset="0"/>
              </a:rPr>
              <a:t> proteico, </a:t>
            </a:r>
            <a:r>
              <a:rPr lang="es-ES" sz="2000" b="1" dirty="0" err="1">
                <a:latin typeface="Arial" panose="020B0604020202020204" pitchFamily="34" charset="0"/>
                <a:cs typeface="Arial" panose="020B0604020202020204" pitchFamily="34" charset="0"/>
              </a:rPr>
              <a:t>iso</a:t>
            </a:r>
            <a:r>
              <a:rPr lang="es-ES" sz="2000" b="1" dirty="0">
                <a:latin typeface="Arial" panose="020B0604020202020204" pitchFamily="34" charset="0"/>
                <a:cs typeface="Arial" panose="020B0604020202020204" pitchFamily="34" charset="0"/>
              </a:rPr>
              <a:t> energético e </a:t>
            </a:r>
            <a:r>
              <a:rPr lang="es-ES" sz="2000" b="1" dirty="0" err="1">
                <a:latin typeface="Arial" panose="020B0604020202020204" pitchFamily="34" charset="0"/>
                <a:cs typeface="Arial" panose="020B0604020202020204" pitchFamily="34" charset="0"/>
              </a:rPr>
              <a:t>iso</a:t>
            </a:r>
            <a:r>
              <a:rPr lang="es-ES" sz="2000" b="1" dirty="0">
                <a:latin typeface="Arial" panose="020B0604020202020204" pitchFamily="34" charset="0"/>
                <a:cs typeface="Arial" panose="020B0604020202020204" pitchFamily="34" charset="0"/>
              </a:rPr>
              <a:t> fosfórico con  suministro continuo y consumo voluntario, el peso vivo, la ganancia de peso y su conversión (FCR), así como el índice europeo de eficiencia (EPEF) y la viabilidad, fueron  los indicadores productivos evaluados así como también el tamaño de micro vellosidades y profundidad de criptas a nivel de duodeno para la determinación de las mejores condiciones de salud a nivel intestinal.   al igual que el peso y desarrollo de órganos, (corazón, hígado, bazo, molleja e intestino delgado).   Adicionalmente se analizó las lesiones </a:t>
            </a:r>
            <a:r>
              <a:rPr lang="es-ES" sz="2000" b="1" dirty="0" err="1">
                <a:latin typeface="Arial" panose="020B0604020202020204" pitchFamily="34" charset="0"/>
                <a:cs typeface="Arial" panose="020B0604020202020204" pitchFamily="34" charset="0"/>
              </a:rPr>
              <a:t>anatomo</a:t>
            </a:r>
            <a:r>
              <a:rPr lang="es-ES" sz="2000" b="1" dirty="0">
                <a:latin typeface="Arial" panose="020B0604020202020204" pitchFamily="34" charset="0"/>
                <a:cs typeface="Arial" panose="020B0604020202020204" pitchFamily="34" charset="0"/>
              </a:rPr>
              <a:t> patológicas en animales enfermos y/o muertos, previa práctica de necropsia, según protocolo establecido</a:t>
            </a:r>
            <a:endParaRPr lang="es-ES" sz="2000" dirty="0"/>
          </a:p>
        </p:txBody>
      </p:sp>
      <p:pic>
        <p:nvPicPr>
          <p:cNvPr id="4" name="Picture 5"/>
          <p:cNvPicPr>
            <a:picLocks/>
          </p:cNvPicPr>
          <p:nvPr/>
        </p:nvPicPr>
        <p:blipFill>
          <a:blip r:embed="rId2"/>
          <a:stretch>
            <a:fillRect/>
          </a:stretch>
        </p:blipFill>
        <p:spPr>
          <a:xfrm>
            <a:off x="8839200" y="5458691"/>
            <a:ext cx="2665412" cy="1211068"/>
          </a:xfrm>
          <a:prstGeom prst="rect">
            <a:avLst/>
          </a:prstGeom>
        </p:spPr>
      </p:pic>
      <p:pic>
        <p:nvPicPr>
          <p:cNvPr id="5" name="Picture 8"/>
          <p:cNvPicPr>
            <a:picLocks/>
          </p:cNvPicPr>
          <p:nvPr/>
        </p:nvPicPr>
        <p:blipFill>
          <a:blip r:embed="rId3"/>
          <a:stretch>
            <a:fillRect/>
          </a:stretch>
        </p:blipFill>
        <p:spPr>
          <a:xfrm>
            <a:off x="6650182" y="5419988"/>
            <a:ext cx="1842654" cy="1288473"/>
          </a:xfrm>
          <a:prstGeom prst="rect">
            <a:avLst/>
          </a:prstGeom>
        </p:spPr>
      </p:pic>
    </p:spTree>
    <p:extLst>
      <p:ext uri="{BB962C8B-B14F-4D97-AF65-F5344CB8AC3E}">
        <p14:creationId xmlns:p14="http://schemas.microsoft.com/office/powerpoint/2010/main" val="2046528414"/>
      </p:ext>
    </p:extLst>
  </p:cSld>
  <p:clrMapOvr>
    <a:masterClrMapping/>
  </p:clrMapOvr>
</p:sld>
</file>

<file path=ppt/theme/theme1.xml><?xml version="1.0" encoding="utf-8"?>
<a:theme xmlns:a="http://schemas.openxmlformats.org/drawingml/2006/main" name="Espiral">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1599</TotalTime>
  <Words>3527</Words>
  <Application>Microsoft Office PowerPoint</Application>
  <PresentationFormat>Widescreen</PresentationFormat>
  <Paragraphs>1290</Paragraphs>
  <Slides>38</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7" baseType="lpstr">
      <vt:lpstr>Arial</vt:lpstr>
      <vt:lpstr>Arial Black</vt:lpstr>
      <vt:lpstr>Calibri</vt:lpstr>
      <vt:lpstr>Century Gothic</vt:lpstr>
      <vt:lpstr>Times New Roman</vt:lpstr>
      <vt:lpstr>Wingdings</vt:lpstr>
      <vt:lpstr>Wingdings 3</vt:lpstr>
      <vt:lpstr>Espiral</vt:lpstr>
      <vt:lpstr>CorelDRAW</vt:lpstr>
      <vt:lpstr>PowerPoint Presentation</vt:lpstr>
      <vt:lpstr>INTRODUCCIÓN</vt:lpstr>
      <vt:lpstr>INTRODUCCIÓN</vt:lpstr>
      <vt:lpstr>JUSTIFICACIÓN</vt:lpstr>
      <vt:lpstr>PowerPoint Presentation</vt:lpstr>
      <vt:lpstr>MATERIALES Y METODOS</vt:lpstr>
      <vt:lpstr>MATERIALES Y METODOS</vt:lpstr>
      <vt:lpstr>METODOLOGIA</vt:lpstr>
      <vt:lpstr>METODOLOGIA</vt:lpstr>
      <vt:lpstr>Procedimiento experimental para el cumplimiento del objetivo específico 1: </vt:lpstr>
      <vt:lpstr>Procedimiento experimental para el cumplimiento del objetivo específico 2: </vt:lpstr>
      <vt:lpstr>Procedimiento experimental para el cumplimiento del objetivo específico 3: </vt:lpstr>
      <vt:lpstr>Tipo de diseño  El ensayo para pruebas de campo en aves se dispuso bajo un diseño completamente al azar con cuatro tratamientos y tres repeticiones             Los promedios de las variables se  discriminaron con la prueba de comparación de medias de Fisher (p&lt; 0,05). </vt:lpstr>
      <vt:lpstr> </vt:lpstr>
      <vt:lpstr>Croquis de diseño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dc:creator>
  <cp:lastModifiedBy>juan francisco vallejo bermeo</cp:lastModifiedBy>
  <cp:revision>63</cp:revision>
  <dcterms:created xsi:type="dcterms:W3CDTF">2018-05-18T03:35:56Z</dcterms:created>
  <dcterms:modified xsi:type="dcterms:W3CDTF">2018-07-27T14:04:14Z</dcterms:modified>
</cp:coreProperties>
</file>