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20" r:id="rId1"/>
  </p:sldMasterIdLst>
  <p:notesMasterIdLst>
    <p:notesMasterId r:id="rId25"/>
  </p:notesMasterIdLst>
  <p:handoutMasterIdLst>
    <p:handoutMasterId r:id="rId26"/>
  </p:handoutMasterIdLst>
  <p:sldIdLst>
    <p:sldId id="258" r:id="rId2"/>
    <p:sldId id="326" r:id="rId3"/>
    <p:sldId id="259" r:id="rId4"/>
    <p:sldId id="260" r:id="rId5"/>
    <p:sldId id="327" r:id="rId6"/>
    <p:sldId id="263" r:id="rId7"/>
    <p:sldId id="304" r:id="rId8"/>
    <p:sldId id="261" r:id="rId9"/>
    <p:sldId id="267" r:id="rId10"/>
    <p:sldId id="269" r:id="rId11"/>
    <p:sldId id="275" r:id="rId12"/>
    <p:sldId id="278" r:id="rId13"/>
    <p:sldId id="314" r:id="rId14"/>
    <p:sldId id="309" r:id="rId15"/>
    <p:sldId id="319" r:id="rId16"/>
    <p:sldId id="329" r:id="rId17"/>
    <p:sldId id="330" r:id="rId18"/>
    <p:sldId id="321" r:id="rId19"/>
    <p:sldId id="324" r:id="rId20"/>
    <p:sldId id="291" r:id="rId21"/>
    <p:sldId id="284" r:id="rId22"/>
    <p:sldId id="285" r:id="rId23"/>
    <p:sldId id="302" r:id="rId24"/>
  </p:sldIdLst>
  <p:sldSz cx="12192000" cy="6858000"/>
  <p:notesSz cx="7102475" cy="938847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65" autoAdjust="0"/>
    <p:restoredTop sz="97513" autoAdjust="0"/>
  </p:normalViewPr>
  <p:slideViewPr>
    <p:cSldViewPr snapToGrid="0">
      <p:cViewPr varScale="1">
        <p:scale>
          <a:sx n="88" d="100"/>
          <a:sy n="88" d="100"/>
        </p:scale>
        <p:origin x="3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isco%20d\respaldos%20oficina%20central\ARCHIVOS%20UNIDAD%20D\Documents\TESIS\TESIS%20ANDREA%20UNIVERSIDADES\DATOS%20SN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/>
              <a:t>Análisis comparativo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Hoja2!$C$2</c:f>
              <c:strCache>
                <c:ptCount val="1"/>
                <c:pt idx="0">
                  <c:v>Año 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Hoja2!$B$3:$B$8</c:f>
              <c:strCache>
                <c:ptCount val="6"/>
                <c:pt idx="0">
                  <c:v>Inscritos</c:v>
                </c:pt>
                <c:pt idx="1">
                  <c:v>Rinden examen</c:v>
                </c:pt>
                <c:pt idx="2">
                  <c:v>Aprueban</c:v>
                </c:pt>
                <c:pt idx="3">
                  <c:v>Postulan</c:v>
                </c:pt>
                <c:pt idx="4">
                  <c:v>Asignan cupos</c:v>
                </c:pt>
                <c:pt idx="5">
                  <c:v>Aceptan cupo</c:v>
                </c:pt>
              </c:strCache>
            </c:strRef>
          </c:cat>
          <c:val>
            <c:numRef>
              <c:f>Hoja2!$C$3:$C$8</c:f>
              <c:numCache>
                <c:formatCode>_(* #,##0_);_(* \(#,##0\);_(* "-"??_);_(@_)</c:formatCode>
                <c:ptCount val="6"/>
                <c:pt idx="0">
                  <c:v>209996</c:v>
                </c:pt>
                <c:pt idx="1">
                  <c:v>170346</c:v>
                </c:pt>
                <c:pt idx="2">
                  <c:v>154509</c:v>
                </c:pt>
                <c:pt idx="3">
                  <c:v>148692</c:v>
                </c:pt>
                <c:pt idx="4">
                  <c:v>71777</c:v>
                </c:pt>
                <c:pt idx="5">
                  <c:v>61568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AE-41A6-94E0-3770DBBA7119}"/>
            </c:ext>
          </c:extLst>
        </c:ser>
        <c:ser>
          <c:idx val="1"/>
          <c:order val="1"/>
          <c:tx>
            <c:strRef>
              <c:f>Hoja2!$D$2</c:f>
              <c:strCache>
                <c:ptCount val="1"/>
                <c:pt idx="0">
                  <c:v>Año 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Hoja2!$B$3:$B$8</c:f>
              <c:strCache>
                <c:ptCount val="6"/>
                <c:pt idx="0">
                  <c:v>Inscritos</c:v>
                </c:pt>
                <c:pt idx="1">
                  <c:v>Rinden examen</c:v>
                </c:pt>
                <c:pt idx="2">
                  <c:v>Aprueban</c:v>
                </c:pt>
                <c:pt idx="3">
                  <c:v>Postulan</c:v>
                </c:pt>
                <c:pt idx="4">
                  <c:v>Asignan cupos</c:v>
                </c:pt>
                <c:pt idx="5">
                  <c:v>Aceptan cupo</c:v>
                </c:pt>
              </c:strCache>
            </c:strRef>
          </c:cat>
          <c:val>
            <c:numRef>
              <c:f>Hoja2!$D$3:$D$8</c:f>
              <c:numCache>
                <c:formatCode>_(* #,##0_);_(* \(#,##0\);_(* "-"??_);_(@_)</c:formatCode>
                <c:ptCount val="6"/>
                <c:pt idx="0">
                  <c:v>305996</c:v>
                </c:pt>
                <c:pt idx="1">
                  <c:v>241324</c:v>
                </c:pt>
                <c:pt idx="2">
                  <c:v>216313</c:v>
                </c:pt>
                <c:pt idx="3">
                  <c:v>178431</c:v>
                </c:pt>
                <c:pt idx="4">
                  <c:v>100488</c:v>
                </c:pt>
                <c:pt idx="5">
                  <c:v>80515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FAE-41A6-94E0-3770DBBA7119}"/>
            </c:ext>
          </c:extLst>
        </c:ser>
        <c:ser>
          <c:idx val="2"/>
          <c:order val="2"/>
          <c:tx>
            <c:strRef>
              <c:f>Hoja2!$E$2</c:f>
              <c:strCache>
                <c:ptCount val="1"/>
                <c:pt idx="0">
                  <c:v>Año 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Hoja2!$B$3:$B$8</c:f>
              <c:strCache>
                <c:ptCount val="6"/>
                <c:pt idx="0">
                  <c:v>Inscritos</c:v>
                </c:pt>
                <c:pt idx="1">
                  <c:v>Rinden examen</c:v>
                </c:pt>
                <c:pt idx="2">
                  <c:v>Aprueban</c:v>
                </c:pt>
                <c:pt idx="3">
                  <c:v>Postulan</c:v>
                </c:pt>
                <c:pt idx="4">
                  <c:v>Asignan cupos</c:v>
                </c:pt>
                <c:pt idx="5">
                  <c:v>Aceptan cupo</c:v>
                </c:pt>
              </c:strCache>
            </c:strRef>
          </c:cat>
          <c:val>
            <c:numRef>
              <c:f>Hoja2!$E$3:$E$8</c:f>
              <c:numCache>
                <c:formatCode>_(* #,##0_);_(* \(#,##0\);_(* "-"??_);_(@_)</c:formatCode>
                <c:ptCount val="6"/>
                <c:pt idx="0">
                  <c:v>458994</c:v>
                </c:pt>
                <c:pt idx="1">
                  <c:v>298105</c:v>
                </c:pt>
                <c:pt idx="2">
                  <c:v>248215</c:v>
                </c:pt>
                <c:pt idx="3">
                  <c:v>267646</c:v>
                </c:pt>
                <c:pt idx="4">
                  <c:v>114843</c:v>
                </c:pt>
                <c:pt idx="5">
                  <c:v>94724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FAE-41A6-94E0-3770DBBA7119}"/>
            </c:ext>
          </c:extLst>
        </c:ser>
        <c:ser>
          <c:idx val="3"/>
          <c:order val="3"/>
          <c:tx>
            <c:strRef>
              <c:f>Hoja2!$F$2</c:f>
              <c:strCache>
                <c:ptCount val="1"/>
                <c:pt idx="0">
                  <c:v>Año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Hoja2!$B$3:$B$8</c:f>
              <c:strCache>
                <c:ptCount val="6"/>
                <c:pt idx="0">
                  <c:v>Inscritos</c:v>
                </c:pt>
                <c:pt idx="1">
                  <c:v>Rinden examen</c:v>
                </c:pt>
                <c:pt idx="2">
                  <c:v>Aprueban</c:v>
                </c:pt>
                <c:pt idx="3">
                  <c:v>Postulan</c:v>
                </c:pt>
                <c:pt idx="4">
                  <c:v>Asignan cupos</c:v>
                </c:pt>
                <c:pt idx="5">
                  <c:v>Aceptan cupo</c:v>
                </c:pt>
              </c:strCache>
            </c:strRef>
          </c:cat>
          <c:val>
            <c:numRef>
              <c:f>Hoja2!$F$3:$F$8</c:f>
              <c:numCache>
                <c:formatCode>_(* #,##0_);_(* \(#,##0\);_(* "-"??_);_(@_)</c:formatCode>
                <c:ptCount val="6"/>
                <c:pt idx="0">
                  <c:v>611992</c:v>
                </c:pt>
                <c:pt idx="1">
                  <c:v>354886</c:v>
                </c:pt>
                <c:pt idx="2">
                  <c:v>280117</c:v>
                </c:pt>
                <c:pt idx="3">
                  <c:v>356861</c:v>
                </c:pt>
                <c:pt idx="4">
                  <c:v>129198</c:v>
                </c:pt>
                <c:pt idx="5">
                  <c:v>108933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FAE-41A6-94E0-3770DBBA7119}"/>
            </c:ext>
          </c:extLst>
        </c:ser>
        <c:ser>
          <c:idx val="4"/>
          <c:order val="4"/>
          <c:tx>
            <c:strRef>
              <c:f>Hoja2!$G$2</c:f>
              <c:strCache>
                <c:ptCount val="1"/>
                <c:pt idx="0">
                  <c:v>Año 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Hoja2!$B$3:$B$8</c:f>
              <c:strCache>
                <c:ptCount val="6"/>
                <c:pt idx="0">
                  <c:v>Inscritos</c:v>
                </c:pt>
                <c:pt idx="1">
                  <c:v>Rinden examen</c:v>
                </c:pt>
                <c:pt idx="2">
                  <c:v>Aprueban</c:v>
                </c:pt>
                <c:pt idx="3">
                  <c:v>Postulan</c:v>
                </c:pt>
                <c:pt idx="4">
                  <c:v>Asignan cupos</c:v>
                </c:pt>
                <c:pt idx="5">
                  <c:v>Aceptan cupo</c:v>
                </c:pt>
              </c:strCache>
            </c:strRef>
          </c:cat>
          <c:val>
            <c:numRef>
              <c:f>Hoja2!$G$3:$G$8</c:f>
              <c:numCache>
                <c:formatCode>_(* #,##0_);_(* \(#,##0\);_(* "-"??_);_(@_)</c:formatCode>
                <c:ptCount val="6"/>
                <c:pt idx="0">
                  <c:v>764990</c:v>
                </c:pt>
                <c:pt idx="1">
                  <c:v>411667</c:v>
                </c:pt>
                <c:pt idx="2">
                  <c:v>312019</c:v>
                </c:pt>
                <c:pt idx="3">
                  <c:v>446076</c:v>
                </c:pt>
                <c:pt idx="4">
                  <c:v>143553</c:v>
                </c:pt>
                <c:pt idx="5">
                  <c:v>123142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FAE-41A6-94E0-3770DBBA71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395405312"/>
        <c:axId val="395404920"/>
        <c:axId val="0"/>
      </c:bar3DChart>
      <c:catAx>
        <c:axId val="395405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5404920"/>
        <c:crosses val="autoZero"/>
        <c:auto val="1"/>
        <c:lblAlgn val="ctr"/>
        <c:lblOffset val="100"/>
        <c:noMultiLvlLbl val="0"/>
      </c:catAx>
      <c:valAx>
        <c:axId val="395404920"/>
        <c:scaling>
          <c:orientation val="minMax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39540531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EC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3AFA5-161F-4B55-A9E8-607B69032110}" type="doc">
      <dgm:prSet loTypeId="urn:microsoft.com/office/officeart/2005/8/layout/bProcess3" loCatId="process" qsTypeId="urn:microsoft.com/office/officeart/2005/8/quickstyle/simple3" qsCatId="simple" csTypeId="urn:microsoft.com/office/officeart/2005/8/colors/accent0_1" csCatId="mainScheme" phldr="1"/>
      <dgm:spPr/>
    </dgm:pt>
    <dgm:pt modelId="{9F1F9E85-C46B-46D7-8A5E-552D6654D5A1}">
      <dgm:prSet phldrT="[Texto]" custT="1"/>
      <dgm:spPr/>
      <dgm:t>
        <a:bodyPr/>
        <a:lstStyle/>
        <a:p>
          <a:r>
            <a:rPr lang="es-EC" sz="1500" b="1" i="1" u="none" dirty="0" smtClean="0"/>
            <a:t>Regula ingreso universidades</a:t>
          </a:r>
          <a:endParaRPr lang="es-EC" sz="1500" b="1" i="1" u="none" dirty="0"/>
        </a:p>
      </dgm:t>
    </dgm:pt>
    <dgm:pt modelId="{D4862668-75A4-4E66-8760-454DB49742DC}" type="parTrans" cxnId="{E736ACB2-673E-4483-9A5B-6DF5F63FDAE2}">
      <dgm:prSet/>
      <dgm:spPr/>
      <dgm:t>
        <a:bodyPr/>
        <a:lstStyle/>
        <a:p>
          <a:endParaRPr lang="es-EC" sz="2800" b="1" i="1" u="none"/>
        </a:p>
      </dgm:t>
    </dgm:pt>
    <dgm:pt modelId="{B5F8C143-4C66-4068-99BC-35D47278AAC9}" type="sibTrans" cxnId="{E736ACB2-673E-4483-9A5B-6DF5F63FDAE2}">
      <dgm:prSet custT="1"/>
      <dgm:spPr/>
      <dgm:t>
        <a:bodyPr/>
        <a:lstStyle/>
        <a:p>
          <a:endParaRPr lang="es-EC" sz="2800" b="1" i="1" u="none" dirty="0"/>
        </a:p>
      </dgm:t>
    </dgm:pt>
    <dgm:pt modelId="{6D6D33E2-A9C2-4BE7-8327-CC25C1257DBF}">
      <dgm:prSet phldrT="[Texto]" custT="1"/>
      <dgm:spPr/>
      <dgm:t>
        <a:bodyPr/>
        <a:lstStyle/>
        <a:p>
          <a:r>
            <a:rPr lang="es-EC" sz="1500" b="1" i="1" u="none" dirty="0" smtClean="0"/>
            <a:t>Democratización </a:t>
          </a:r>
          <a:endParaRPr lang="es-EC" sz="1500" b="1" i="1" u="none" dirty="0"/>
        </a:p>
      </dgm:t>
    </dgm:pt>
    <dgm:pt modelId="{E6ADB46A-E6B2-41F8-85CB-5884C0AE53A4}" type="parTrans" cxnId="{FC38B6B5-6089-44EC-A6DF-554FE68AB8A7}">
      <dgm:prSet/>
      <dgm:spPr/>
      <dgm:t>
        <a:bodyPr/>
        <a:lstStyle/>
        <a:p>
          <a:endParaRPr lang="es-EC" sz="2800" b="1" i="1" u="none"/>
        </a:p>
      </dgm:t>
    </dgm:pt>
    <dgm:pt modelId="{601EF3B5-D3D2-44C9-9C1F-978862F6C457}" type="sibTrans" cxnId="{FC38B6B5-6089-44EC-A6DF-554FE68AB8A7}">
      <dgm:prSet custT="1"/>
      <dgm:spPr/>
      <dgm:t>
        <a:bodyPr/>
        <a:lstStyle/>
        <a:p>
          <a:endParaRPr lang="es-EC" sz="2800" b="1" i="1" u="none" dirty="0"/>
        </a:p>
      </dgm:t>
    </dgm:pt>
    <dgm:pt modelId="{A2DF73DA-0077-4EE0-B5BB-E7E9D3F61DAB}">
      <dgm:prSet phldrT="[Texto]" custT="1"/>
      <dgm:spPr/>
      <dgm:t>
        <a:bodyPr/>
        <a:lstStyle/>
        <a:p>
          <a:r>
            <a:rPr lang="es-EC" sz="1500" b="1" i="1" u="none" dirty="0" smtClean="0"/>
            <a:t>Meritocracia, Transparencia</a:t>
          </a:r>
          <a:endParaRPr lang="es-EC" sz="1500" b="1" i="1" u="none" dirty="0"/>
        </a:p>
      </dgm:t>
    </dgm:pt>
    <dgm:pt modelId="{651C3A20-3852-44E4-9363-B66B56D87775}" type="parTrans" cxnId="{7E531DE8-F793-4304-A147-74E5477B709E}">
      <dgm:prSet/>
      <dgm:spPr/>
      <dgm:t>
        <a:bodyPr/>
        <a:lstStyle/>
        <a:p>
          <a:endParaRPr lang="es-EC" sz="2800" b="1" i="1" u="none"/>
        </a:p>
      </dgm:t>
    </dgm:pt>
    <dgm:pt modelId="{F0270169-AAC3-4AF4-9411-065B28FD0709}" type="sibTrans" cxnId="{7E531DE8-F793-4304-A147-74E5477B709E}">
      <dgm:prSet custT="1"/>
      <dgm:spPr/>
      <dgm:t>
        <a:bodyPr/>
        <a:lstStyle/>
        <a:p>
          <a:endParaRPr lang="es-EC" sz="2800" b="1" i="1" u="none" dirty="0"/>
        </a:p>
      </dgm:t>
    </dgm:pt>
    <dgm:pt modelId="{F44EBF7D-D1B1-4666-BAAC-7EFADFCB7DA7}">
      <dgm:prSet phldrT="[Texto]" custT="1"/>
      <dgm:spPr/>
      <dgm:t>
        <a:bodyPr/>
        <a:lstStyle/>
        <a:p>
          <a:r>
            <a:rPr lang="es-EC" sz="1500" b="1" i="1" u="none" dirty="0" smtClean="0"/>
            <a:t>Acceso a educación superior </a:t>
          </a:r>
          <a:endParaRPr lang="es-EC" sz="1500" b="1" i="1" u="none" dirty="0"/>
        </a:p>
      </dgm:t>
    </dgm:pt>
    <dgm:pt modelId="{F9F1EB28-723A-48C0-A278-EBD549EBCC8E}" type="parTrans" cxnId="{98C857D4-0D4A-4E9C-A75E-263F254AD55D}">
      <dgm:prSet/>
      <dgm:spPr/>
      <dgm:t>
        <a:bodyPr/>
        <a:lstStyle/>
        <a:p>
          <a:endParaRPr lang="es-EC" sz="2800" b="1" i="1" u="none"/>
        </a:p>
      </dgm:t>
    </dgm:pt>
    <dgm:pt modelId="{392594A3-8A55-4F9F-887E-7694C6E8CAF5}" type="sibTrans" cxnId="{98C857D4-0D4A-4E9C-A75E-263F254AD55D}">
      <dgm:prSet/>
      <dgm:spPr/>
      <dgm:t>
        <a:bodyPr/>
        <a:lstStyle/>
        <a:p>
          <a:endParaRPr lang="es-EC" sz="2800" b="1" i="1" u="none"/>
        </a:p>
      </dgm:t>
    </dgm:pt>
    <dgm:pt modelId="{B58F0B28-989C-4E61-B908-7EE369E0F4EF}">
      <dgm:prSet phldrT="[Texto]"/>
      <dgm:spPr/>
      <dgm:t>
        <a:bodyPr/>
        <a:lstStyle/>
        <a:p>
          <a:r>
            <a:rPr lang="es-EC" b="1" i="1" u="none" dirty="0" smtClean="0"/>
            <a:t>Garantizar la igualdad de oportunidades </a:t>
          </a:r>
          <a:endParaRPr lang="es-EC" b="1" i="1" u="none" dirty="0"/>
        </a:p>
      </dgm:t>
    </dgm:pt>
    <dgm:pt modelId="{12CFDC1C-B4F0-4A5C-81CC-239AB27C8501}" type="parTrans" cxnId="{ED13D4B8-6B1D-4560-BFD2-91A629FA3F3B}">
      <dgm:prSet/>
      <dgm:spPr/>
      <dgm:t>
        <a:bodyPr/>
        <a:lstStyle/>
        <a:p>
          <a:endParaRPr lang="es-EC"/>
        </a:p>
      </dgm:t>
    </dgm:pt>
    <dgm:pt modelId="{1A211044-8E89-49D7-A4C5-ACE213BA4781}" type="sibTrans" cxnId="{ED13D4B8-6B1D-4560-BFD2-91A629FA3F3B}">
      <dgm:prSet/>
      <dgm:spPr/>
      <dgm:t>
        <a:bodyPr/>
        <a:lstStyle/>
        <a:p>
          <a:endParaRPr lang="es-EC" dirty="0"/>
        </a:p>
      </dgm:t>
    </dgm:pt>
    <dgm:pt modelId="{2D39871F-B204-4CD4-A4FC-D41A5FA596E1}" type="pres">
      <dgm:prSet presAssocID="{B383AFA5-161F-4B55-A9E8-607B69032110}" presName="Name0" presStyleCnt="0">
        <dgm:presLayoutVars>
          <dgm:dir/>
          <dgm:resizeHandles val="exact"/>
        </dgm:presLayoutVars>
      </dgm:prSet>
      <dgm:spPr/>
    </dgm:pt>
    <dgm:pt modelId="{0BF4DD89-4DDD-47F7-8C1F-457E850CB080}" type="pres">
      <dgm:prSet presAssocID="{9F1F9E85-C46B-46D7-8A5E-552D6654D5A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04D6BD-7677-4480-AFDA-8E1A58C9BBF7}" type="pres">
      <dgm:prSet presAssocID="{B5F8C143-4C66-4068-99BC-35D47278AAC9}" presName="sibTrans" presStyleLbl="sibTrans1D1" presStyleIdx="0" presStyleCnt="4"/>
      <dgm:spPr/>
      <dgm:t>
        <a:bodyPr/>
        <a:lstStyle/>
        <a:p>
          <a:endParaRPr lang="es-ES"/>
        </a:p>
      </dgm:t>
    </dgm:pt>
    <dgm:pt modelId="{D2DAD298-2D42-4B9B-B55A-B7BC3BC6986C}" type="pres">
      <dgm:prSet presAssocID="{B5F8C143-4C66-4068-99BC-35D47278AAC9}" presName="connectorText" presStyleLbl="sibTrans1D1" presStyleIdx="0" presStyleCnt="4"/>
      <dgm:spPr/>
      <dgm:t>
        <a:bodyPr/>
        <a:lstStyle/>
        <a:p>
          <a:endParaRPr lang="es-ES"/>
        </a:p>
      </dgm:t>
    </dgm:pt>
    <dgm:pt modelId="{9ABBAD30-0C1A-4C18-8D64-001FEA06FFC3}" type="pres">
      <dgm:prSet presAssocID="{6D6D33E2-A9C2-4BE7-8327-CC25C1257DBF}" presName="node" presStyleLbl="node1" presStyleIdx="1" presStyleCnt="5" custScaleX="1417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CE6B22-FEB7-40E8-B48C-DFFF27A50625}" type="pres">
      <dgm:prSet presAssocID="{601EF3B5-D3D2-44C9-9C1F-978862F6C457}" presName="sibTrans" presStyleLbl="sibTrans1D1" presStyleIdx="1" presStyleCnt="4"/>
      <dgm:spPr/>
      <dgm:t>
        <a:bodyPr/>
        <a:lstStyle/>
        <a:p>
          <a:endParaRPr lang="es-ES"/>
        </a:p>
      </dgm:t>
    </dgm:pt>
    <dgm:pt modelId="{BD32FD96-1833-4D29-A478-A7DCE791351E}" type="pres">
      <dgm:prSet presAssocID="{601EF3B5-D3D2-44C9-9C1F-978862F6C457}" presName="connectorText" presStyleLbl="sibTrans1D1" presStyleIdx="1" presStyleCnt="4"/>
      <dgm:spPr/>
      <dgm:t>
        <a:bodyPr/>
        <a:lstStyle/>
        <a:p>
          <a:endParaRPr lang="es-ES"/>
        </a:p>
      </dgm:t>
    </dgm:pt>
    <dgm:pt modelId="{EF9D224A-9BB4-47D5-87FF-128AAE5A740F}" type="pres">
      <dgm:prSet presAssocID="{B58F0B28-989C-4E61-B908-7EE369E0F4E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DFF4C53-F620-42AB-8B64-6A824C295633}" type="pres">
      <dgm:prSet presAssocID="{1A211044-8E89-49D7-A4C5-ACE213BA4781}" presName="sibTrans" presStyleLbl="sibTrans1D1" presStyleIdx="2" presStyleCnt="4"/>
      <dgm:spPr/>
      <dgm:t>
        <a:bodyPr/>
        <a:lstStyle/>
        <a:p>
          <a:endParaRPr lang="es-ES"/>
        </a:p>
      </dgm:t>
    </dgm:pt>
    <dgm:pt modelId="{63B47CB6-748D-400D-B3D9-1947AB4077BA}" type="pres">
      <dgm:prSet presAssocID="{1A211044-8E89-49D7-A4C5-ACE213BA4781}" presName="connectorText" presStyleLbl="sibTrans1D1" presStyleIdx="2" presStyleCnt="4"/>
      <dgm:spPr/>
      <dgm:t>
        <a:bodyPr/>
        <a:lstStyle/>
        <a:p>
          <a:endParaRPr lang="es-ES"/>
        </a:p>
      </dgm:t>
    </dgm:pt>
    <dgm:pt modelId="{848FC24D-13B4-47F1-BB24-7B75F582F921}" type="pres">
      <dgm:prSet presAssocID="{A2DF73DA-0077-4EE0-B5BB-E7E9D3F61DA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CF1C15-9973-4770-A168-C490F99EA25D}" type="pres">
      <dgm:prSet presAssocID="{F0270169-AAC3-4AF4-9411-065B28FD0709}" presName="sibTrans" presStyleLbl="sibTrans1D1" presStyleIdx="3" presStyleCnt="4"/>
      <dgm:spPr/>
      <dgm:t>
        <a:bodyPr/>
        <a:lstStyle/>
        <a:p>
          <a:endParaRPr lang="es-ES"/>
        </a:p>
      </dgm:t>
    </dgm:pt>
    <dgm:pt modelId="{3867D932-B2BB-4A98-9F1F-C77469213694}" type="pres">
      <dgm:prSet presAssocID="{F0270169-AAC3-4AF4-9411-065B28FD0709}" presName="connectorText" presStyleLbl="sibTrans1D1" presStyleIdx="3" presStyleCnt="4"/>
      <dgm:spPr/>
      <dgm:t>
        <a:bodyPr/>
        <a:lstStyle/>
        <a:p>
          <a:endParaRPr lang="es-ES"/>
        </a:p>
      </dgm:t>
    </dgm:pt>
    <dgm:pt modelId="{50ABD0A4-A169-4B20-8CBA-E988D29FBA4D}" type="pres">
      <dgm:prSet presAssocID="{F44EBF7D-D1B1-4666-BAAC-7EFADFCB7DA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EE7B8C8-FEC0-42BB-9342-460730B2FB4D}" type="presOf" srcId="{F0270169-AAC3-4AF4-9411-065B28FD0709}" destId="{9BCF1C15-9973-4770-A168-C490F99EA25D}" srcOrd="0" destOrd="0" presId="urn:microsoft.com/office/officeart/2005/8/layout/bProcess3"/>
    <dgm:cxn modelId="{FC38B6B5-6089-44EC-A6DF-554FE68AB8A7}" srcId="{B383AFA5-161F-4B55-A9E8-607B69032110}" destId="{6D6D33E2-A9C2-4BE7-8327-CC25C1257DBF}" srcOrd="1" destOrd="0" parTransId="{E6ADB46A-E6B2-41F8-85CB-5884C0AE53A4}" sibTransId="{601EF3B5-D3D2-44C9-9C1F-978862F6C457}"/>
    <dgm:cxn modelId="{ED13D4B8-6B1D-4560-BFD2-91A629FA3F3B}" srcId="{B383AFA5-161F-4B55-A9E8-607B69032110}" destId="{B58F0B28-989C-4E61-B908-7EE369E0F4EF}" srcOrd="2" destOrd="0" parTransId="{12CFDC1C-B4F0-4A5C-81CC-239AB27C8501}" sibTransId="{1A211044-8E89-49D7-A4C5-ACE213BA4781}"/>
    <dgm:cxn modelId="{F305B6BA-EECF-485C-AE55-F48D9A370D1E}" type="presOf" srcId="{F44EBF7D-D1B1-4666-BAAC-7EFADFCB7DA7}" destId="{50ABD0A4-A169-4B20-8CBA-E988D29FBA4D}" srcOrd="0" destOrd="0" presId="urn:microsoft.com/office/officeart/2005/8/layout/bProcess3"/>
    <dgm:cxn modelId="{E736ACB2-673E-4483-9A5B-6DF5F63FDAE2}" srcId="{B383AFA5-161F-4B55-A9E8-607B69032110}" destId="{9F1F9E85-C46B-46D7-8A5E-552D6654D5A1}" srcOrd="0" destOrd="0" parTransId="{D4862668-75A4-4E66-8760-454DB49742DC}" sibTransId="{B5F8C143-4C66-4068-99BC-35D47278AAC9}"/>
    <dgm:cxn modelId="{98C857D4-0D4A-4E9C-A75E-263F254AD55D}" srcId="{B383AFA5-161F-4B55-A9E8-607B69032110}" destId="{F44EBF7D-D1B1-4666-BAAC-7EFADFCB7DA7}" srcOrd="4" destOrd="0" parTransId="{F9F1EB28-723A-48C0-A278-EBD549EBCC8E}" sibTransId="{392594A3-8A55-4F9F-887E-7694C6E8CAF5}"/>
    <dgm:cxn modelId="{48BF26C9-5659-442A-87AE-C05C96E13958}" type="presOf" srcId="{F0270169-AAC3-4AF4-9411-065B28FD0709}" destId="{3867D932-B2BB-4A98-9F1F-C77469213694}" srcOrd="1" destOrd="0" presId="urn:microsoft.com/office/officeart/2005/8/layout/bProcess3"/>
    <dgm:cxn modelId="{7E531DE8-F793-4304-A147-74E5477B709E}" srcId="{B383AFA5-161F-4B55-A9E8-607B69032110}" destId="{A2DF73DA-0077-4EE0-B5BB-E7E9D3F61DAB}" srcOrd="3" destOrd="0" parTransId="{651C3A20-3852-44E4-9363-B66B56D87775}" sibTransId="{F0270169-AAC3-4AF4-9411-065B28FD0709}"/>
    <dgm:cxn modelId="{D8FDA16F-C369-41EC-94D4-FD6E43332D7B}" type="presOf" srcId="{A2DF73DA-0077-4EE0-B5BB-E7E9D3F61DAB}" destId="{848FC24D-13B4-47F1-BB24-7B75F582F921}" srcOrd="0" destOrd="0" presId="urn:microsoft.com/office/officeart/2005/8/layout/bProcess3"/>
    <dgm:cxn modelId="{C7B1B798-7E54-4028-9689-06D64561F838}" type="presOf" srcId="{B5F8C143-4C66-4068-99BC-35D47278AAC9}" destId="{D2DAD298-2D42-4B9B-B55A-B7BC3BC6986C}" srcOrd="1" destOrd="0" presId="urn:microsoft.com/office/officeart/2005/8/layout/bProcess3"/>
    <dgm:cxn modelId="{A1CC752C-9AA5-4B6D-82C4-2FC580377ADF}" type="presOf" srcId="{601EF3B5-D3D2-44C9-9C1F-978862F6C457}" destId="{BD32FD96-1833-4D29-A478-A7DCE791351E}" srcOrd="1" destOrd="0" presId="urn:microsoft.com/office/officeart/2005/8/layout/bProcess3"/>
    <dgm:cxn modelId="{B706415C-A6D9-466A-BDFB-BDFF67AD9A88}" type="presOf" srcId="{B5F8C143-4C66-4068-99BC-35D47278AAC9}" destId="{2704D6BD-7677-4480-AFDA-8E1A58C9BBF7}" srcOrd="0" destOrd="0" presId="urn:microsoft.com/office/officeart/2005/8/layout/bProcess3"/>
    <dgm:cxn modelId="{CC9B6700-DB26-43CF-A38E-83E2E670647C}" type="presOf" srcId="{1A211044-8E89-49D7-A4C5-ACE213BA4781}" destId="{5DFF4C53-F620-42AB-8B64-6A824C295633}" srcOrd="0" destOrd="0" presId="urn:microsoft.com/office/officeart/2005/8/layout/bProcess3"/>
    <dgm:cxn modelId="{ECB38D96-19A3-4496-9D25-BF2DF7E9A57F}" type="presOf" srcId="{6D6D33E2-A9C2-4BE7-8327-CC25C1257DBF}" destId="{9ABBAD30-0C1A-4C18-8D64-001FEA06FFC3}" srcOrd="0" destOrd="0" presId="urn:microsoft.com/office/officeart/2005/8/layout/bProcess3"/>
    <dgm:cxn modelId="{E52CF195-3015-402E-995B-B557397A2803}" type="presOf" srcId="{B383AFA5-161F-4B55-A9E8-607B69032110}" destId="{2D39871F-B204-4CD4-A4FC-D41A5FA596E1}" srcOrd="0" destOrd="0" presId="urn:microsoft.com/office/officeart/2005/8/layout/bProcess3"/>
    <dgm:cxn modelId="{91CBD725-763A-4A7D-B7AD-68B40AD8CE15}" type="presOf" srcId="{B58F0B28-989C-4E61-B908-7EE369E0F4EF}" destId="{EF9D224A-9BB4-47D5-87FF-128AAE5A740F}" srcOrd="0" destOrd="0" presId="urn:microsoft.com/office/officeart/2005/8/layout/bProcess3"/>
    <dgm:cxn modelId="{F587A89D-CBA9-4442-903A-E1393AFB9973}" type="presOf" srcId="{601EF3B5-D3D2-44C9-9C1F-978862F6C457}" destId="{4CCE6B22-FEB7-40E8-B48C-DFFF27A50625}" srcOrd="0" destOrd="0" presId="urn:microsoft.com/office/officeart/2005/8/layout/bProcess3"/>
    <dgm:cxn modelId="{60DA4092-BE80-4064-9814-ABB49D571015}" type="presOf" srcId="{9F1F9E85-C46B-46D7-8A5E-552D6654D5A1}" destId="{0BF4DD89-4DDD-47F7-8C1F-457E850CB080}" srcOrd="0" destOrd="0" presId="urn:microsoft.com/office/officeart/2005/8/layout/bProcess3"/>
    <dgm:cxn modelId="{4136DB35-1621-4CF1-9AD2-EBE8F06E36FB}" type="presOf" srcId="{1A211044-8E89-49D7-A4C5-ACE213BA4781}" destId="{63B47CB6-748D-400D-B3D9-1947AB4077BA}" srcOrd="1" destOrd="0" presId="urn:microsoft.com/office/officeart/2005/8/layout/bProcess3"/>
    <dgm:cxn modelId="{5C493EB6-8A79-4E46-9FE6-ECD2FB3F6E23}" type="presParOf" srcId="{2D39871F-B204-4CD4-A4FC-D41A5FA596E1}" destId="{0BF4DD89-4DDD-47F7-8C1F-457E850CB080}" srcOrd="0" destOrd="0" presId="urn:microsoft.com/office/officeart/2005/8/layout/bProcess3"/>
    <dgm:cxn modelId="{1CB67BB7-A0BB-4737-9270-C478F54F6652}" type="presParOf" srcId="{2D39871F-B204-4CD4-A4FC-D41A5FA596E1}" destId="{2704D6BD-7677-4480-AFDA-8E1A58C9BBF7}" srcOrd="1" destOrd="0" presId="urn:microsoft.com/office/officeart/2005/8/layout/bProcess3"/>
    <dgm:cxn modelId="{23253473-13C1-4FDD-A731-5C18607A6DD0}" type="presParOf" srcId="{2704D6BD-7677-4480-AFDA-8E1A58C9BBF7}" destId="{D2DAD298-2D42-4B9B-B55A-B7BC3BC6986C}" srcOrd="0" destOrd="0" presId="urn:microsoft.com/office/officeart/2005/8/layout/bProcess3"/>
    <dgm:cxn modelId="{152353A0-69C6-410E-8D7C-552A8B1ADD2C}" type="presParOf" srcId="{2D39871F-B204-4CD4-A4FC-D41A5FA596E1}" destId="{9ABBAD30-0C1A-4C18-8D64-001FEA06FFC3}" srcOrd="2" destOrd="0" presId="urn:microsoft.com/office/officeart/2005/8/layout/bProcess3"/>
    <dgm:cxn modelId="{5773ABE9-9B19-4E71-B0A5-77B79DE3B5E0}" type="presParOf" srcId="{2D39871F-B204-4CD4-A4FC-D41A5FA596E1}" destId="{4CCE6B22-FEB7-40E8-B48C-DFFF27A50625}" srcOrd="3" destOrd="0" presId="urn:microsoft.com/office/officeart/2005/8/layout/bProcess3"/>
    <dgm:cxn modelId="{DE55EBFB-7405-4801-861C-9353BAD484DD}" type="presParOf" srcId="{4CCE6B22-FEB7-40E8-B48C-DFFF27A50625}" destId="{BD32FD96-1833-4D29-A478-A7DCE791351E}" srcOrd="0" destOrd="0" presId="urn:microsoft.com/office/officeart/2005/8/layout/bProcess3"/>
    <dgm:cxn modelId="{E2FFE82D-E384-49C5-A5F8-10AA6086F491}" type="presParOf" srcId="{2D39871F-B204-4CD4-A4FC-D41A5FA596E1}" destId="{EF9D224A-9BB4-47D5-87FF-128AAE5A740F}" srcOrd="4" destOrd="0" presId="urn:microsoft.com/office/officeart/2005/8/layout/bProcess3"/>
    <dgm:cxn modelId="{506D2713-0041-4653-A949-856EE14C96E7}" type="presParOf" srcId="{2D39871F-B204-4CD4-A4FC-D41A5FA596E1}" destId="{5DFF4C53-F620-42AB-8B64-6A824C295633}" srcOrd="5" destOrd="0" presId="urn:microsoft.com/office/officeart/2005/8/layout/bProcess3"/>
    <dgm:cxn modelId="{61D6C638-83CA-411B-B220-8AC190E6A894}" type="presParOf" srcId="{5DFF4C53-F620-42AB-8B64-6A824C295633}" destId="{63B47CB6-748D-400D-B3D9-1947AB4077BA}" srcOrd="0" destOrd="0" presId="urn:microsoft.com/office/officeart/2005/8/layout/bProcess3"/>
    <dgm:cxn modelId="{60E70704-390E-4F66-A1D1-796F2B9347CB}" type="presParOf" srcId="{2D39871F-B204-4CD4-A4FC-D41A5FA596E1}" destId="{848FC24D-13B4-47F1-BB24-7B75F582F921}" srcOrd="6" destOrd="0" presId="urn:microsoft.com/office/officeart/2005/8/layout/bProcess3"/>
    <dgm:cxn modelId="{02C55F8F-BE6E-440D-8423-EA9DD6DAF570}" type="presParOf" srcId="{2D39871F-B204-4CD4-A4FC-D41A5FA596E1}" destId="{9BCF1C15-9973-4770-A168-C490F99EA25D}" srcOrd="7" destOrd="0" presId="urn:microsoft.com/office/officeart/2005/8/layout/bProcess3"/>
    <dgm:cxn modelId="{903ADEE5-1B84-4D78-B1D9-2F76EBAEE716}" type="presParOf" srcId="{9BCF1C15-9973-4770-A168-C490F99EA25D}" destId="{3867D932-B2BB-4A98-9F1F-C77469213694}" srcOrd="0" destOrd="0" presId="urn:microsoft.com/office/officeart/2005/8/layout/bProcess3"/>
    <dgm:cxn modelId="{37FAFCCA-D75B-49CE-94EE-28248727CCD5}" type="presParOf" srcId="{2D39871F-B204-4CD4-A4FC-D41A5FA596E1}" destId="{50ABD0A4-A169-4B20-8CBA-E988D29FBA4D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3051EA-C9C6-42E9-9344-ACB7D3E80535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74D2310C-024A-430D-8D60-2340EEB6A09A}">
      <dgm:prSet phldrT="[Texto]" custT="1"/>
      <dgm:spPr/>
      <dgm:t>
        <a:bodyPr/>
        <a:lstStyle/>
        <a:p>
          <a:r>
            <a:rPr lang="es-EC" sz="1600" b="0" i="0" dirty="0" smtClean="0"/>
            <a:t>Diseñar, implementar y administrar un sistema de admisión a las Instituciones de Educación Superior (IES) </a:t>
          </a:r>
          <a:endParaRPr lang="es-EC" sz="1600" b="0" dirty="0"/>
        </a:p>
      </dgm:t>
    </dgm:pt>
    <dgm:pt modelId="{DE1C762E-30BD-4DB8-8D37-DAAF1C8BB853}" type="parTrans" cxnId="{FD0B8B4E-FA63-4095-AF96-E148AF15E047}">
      <dgm:prSet/>
      <dgm:spPr/>
      <dgm:t>
        <a:bodyPr/>
        <a:lstStyle/>
        <a:p>
          <a:endParaRPr lang="es-EC"/>
        </a:p>
      </dgm:t>
    </dgm:pt>
    <dgm:pt modelId="{E8E03C90-3FFD-4542-A6A6-EDC84D2555AA}" type="sibTrans" cxnId="{FD0B8B4E-FA63-4095-AF96-E148AF15E047}">
      <dgm:prSet/>
      <dgm:spPr/>
      <dgm:t>
        <a:bodyPr/>
        <a:lstStyle/>
        <a:p>
          <a:endParaRPr lang="es-EC"/>
        </a:p>
      </dgm:t>
    </dgm:pt>
    <dgm:pt modelId="{BA306DB3-FDBC-4DAD-B255-DFB0CFB620CE}">
      <dgm:prSet phldrT="[Texto]" custT="1"/>
      <dgm:spPr/>
      <dgm:t>
        <a:bodyPr/>
        <a:lstStyle/>
        <a:p>
          <a:r>
            <a:rPr lang="es-EC" sz="1600" dirty="0" smtClean="0"/>
            <a:t>Financiación para que las instituciones de educación superior lo importan de manera eficiente. </a:t>
          </a:r>
          <a:endParaRPr lang="es-EC" sz="1600" dirty="0"/>
        </a:p>
      </dgm:t>
    </dgm:pt>
    <dgm:pt modelId="{E5B5AAC5-AF39-4459-990D-7FE41C58781D}" type="parTrans" cxnId="{82C34279-63CB-4956-8289-3F4B10B45ED8}">
      <dgm:prSet/>
      <dgm:spPr/>
      <dgm:t>
        <a:bodyPr/>
        <a:lstStyle/>
        <a:p>
          <a:endParaRPr lang="es-EC"/>
        </a:p>
      </dgm:t>
    </dgm:pt>
    <dgm:pt modelId="{B3523EC7-7D24-49F9-9FC3-32A0DE259B1C}" type="sibTrans" cxnId="{82C34279-63CB-4956-8289-3F4B10B45ED8}">
      <dgm:prSet/>
      <dgm:spPr/>
      <dgm:t>
        <a:bodyPr/>
        <a:lstStyle/>
        <a:p>
          <a:endParaRPr lang="es-EC"/>
        </a:p>
      </dgm:t>
    </dgm:pt>
    <dgm:pt modelId="{33C1FEFE-D8B9-4356-9D4A-EF6BF911AB13}">
      <dgm:prSet phldrT="[Texto]" custT="1"/>
      <dgm:spPr/>
      <dgm:t>
        <a:bodyPr/>
        <a:lstStyle/>
        <a:p>
          <a:r>
            <a:rPr lang="es-EC" dirty="0" smtClean="0"/>
            <a:t>LOES Art.-2 y Art.-4</a:t>
          </a:r>
          <a:endParaRPr lang="es-EC" sz="1050" dirty="0"/>
        </a:p>
      </dgm:t>
    </dgm:pt>
    <dgm:pt modelId="{04588C67-6C1C-4CBA-B5BF-068DE4C1D3D2}" type="parTrans" cxnId="{C85AC792-5F01-4944-BC7D-610D76C254F0}">
      <dgm:prSet/>
      <dgm:spPr/>
      <dgm:t>
        <a:bodyPr/>
        <a:lstStyle/>
        <a:p>
          <a:endParaRPr lang="es-ES"/>
        </a:p>
      </dgm:t>
    </dgm:pt>
    <dgm:pt modelId="{09E6F639-2829-4D72-A7FC-982A25566C0D}" type="sibTrans" cxnId="{C85AC792-5F01-4944-BC7D-610D76C254F0}">
      <dgm:prSet/>
      <dgm:spPr/>
      <dgm:t>
        <a:bodyPr/>
        <a:lstStyle/>
        <a:p>
          <a:endParaRPr lang="es-ES"/>
        </a:p>
      </dgm:t>
    </dgm:pt>
    <dgm:pt modelId="{1716F972-60DF-4924-9CBA-F525B77C825C}" type="pres">
      <dgm:prSet presAssocID="{7F3051EA-C9C6-42E9-9344-ACB7D3E8053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D2EBDE9-D883-4626-B2BB-A8B7A90C3EFF}" type="pres">
      <dgm:prSet presAssocID="{74D2310C-024A-430D-8D60-2340EEB6A09A}" presName="parentLin" presStyleCnt="0"/>
      <dgm:spPr/>
    </dgm:pt>
    <dgm:pt modelId="{D994D586-B44E-4208-BCE3-B9C60FE4908E}" type="pres">
      <dgm:prSet presAssocID="{74D2310C-024A-430D-8D60-2340EEB6A09A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C1030717-E121-41DE-ACBA-A65DDD0470DC}" type="pres">
      <dgm:prSet presAssocID="{74D2310C-024A-430D-8D60-2340EEB6A09A}" presName="parentText" presStyleLbl="node1" presStyleIdx="0" presStyleCnt="3" custScaleX="11960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50D5A24-AF62-41DB-A83D-73505A524829}" type="pres">
      <dgm:prSet presAssocID="{74D2310C-024A-430D-8D60-2340EEB6A09A}" presName="negativeSpace" presStyleCnt="0"/>
      <dgm:spPr/>
    </dgm:pt>
    <dgm:pt modelId="{F8F7F79D-0F48-4585-8BB9-A49F7A0F3D49}" type="pres">
      <dgm:prSet presAssocID="{74D2310C-024A-430D-8D60-2340EEB6A09A}" presName="childText" presStyleLbl="conFgAcc1" presStyleIdx="0" presStyleCnt="3">
        <dgm:presLayoutVars>
          <dgm:bulletEnabled val="1"/>
        </dgm:presLayoutVars>
      </dgm:prSet>
      <dgm:spPr/>
    </dgm:pt>
    <dgm:pt modelId="{6B3E4C6D-72CD-410F-AF0B-08A92F3B2D57}" type="pres">
      <dgm:prSet presAssocID="{E8E03C90-3FFD-4542-A6A6-EDC84D2555AA}" presName="spaceBetweenRectangles" presStyleCnt="0"/>
      <dgm:spPr/>
    </dgm:pt>
    <dgm:pt modelId="{A0C42944-FBB5-4D78-983A-FB892044BFD2}" type="pres">
      <dgm:prSet presAssocID="{BA306DB3-FDBC-4DAD-B255-DFB0CFB620CE}" presName="parentLin" presStyleCnt="0"/>
      <dgm:spPr/>
    </dgm:pt>
    <dgm:pt modelId="{D91E9BBE-9918-48E4-AC5A-B9E84E297E39}" type="pres">
      <dgm:prSet presAssocID="{BA306DB3-FDBC-4DAD-B255-DFB0CFB620CE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33D537FB-C1D8-46B0-98CB-4F9CAF1FABE6}" type="pres">
      <dgm:prSet presAssocID="{BA306DB3-FDBC-4DAD-B255-DFB0CFB620CE}" presName="parentText" presStyleLbl="node1" presStyleIdx="1" presStyleCnt="3" custScaleX="11850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ADE3C45-ACB2-490A-9CB5-5FFB1F2F4F01}" type="pres">
      <dgm:prSet presAssocID="{BA306DB3-FDBC-4DAD-B255-DFB0CFB620CE}" presName="negativeSpace" presStyleCnt="0"/>
      <dgm:spPr/>
    </dgm:pt>
    <dgm:pt modelId="{ED2F7E00-7967-40AB-98FA-F2AAA7B19146}" type="pres">
      <dgm:prSet presAssocID="{BA306DB3-FDBC-4DAD-B255-DFB0CFB620CE}" presName="childText" presStyleLbl="conFgAcc1" presStyleIdx="1" presStyleCnt="3">
        <dgm:presLayoutVars>
          <dgm:bulletEnabled val="1"/>
        </dgm:presLayoutVars>
      </dgm:prSet>
      <dgm:spPr/>
    </dgm:pt>
    <dgm:pt modelId="{2F215245-2DD4-4BA4-ABB5-859DC8046949}" type="pres">
      <dgm:prSet presAssocID="{B3523EC7-7D24-49F9-9FC3-32A0DE259B1C}" presName="spaceBetweenRectangles" presStyleCnt="0"/>
      <dgm:spPr/>
    </dgm:pt>
    <dgm:pt modelId="{ED13D7C3-080C-48BE-BD4B-280911D3A29C}" type="pres">
      <dgm:prSet presAssocID="{33C1FEFE-D8B9-4356-9D4A-EF6BF911AB13}" presName="parentLin" presStyleCnt="0"/>
      <dgm:spPr/>
    </dgm:pt>
    <dgm:pt modelId="{5B670B3B-7E36-40CA-A07D-F9ED678A698B}" type="pres">
      <dgm:prSet presAssocID="{33C1FEFE-D8B9-4356-9D4A-EF6BF911AB13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39D43881-705A-44BE-BB79-F949CD27A1E0}" type="pres">
      <dgm:prSet presAssocID="{33C1FEFE-D8B9-4356-9D4A-EF6BF911AB1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6B5C31-F1F6-4330-8CC5-384FF05B34DB}" type="pres">
      <dgm:prSet presAssocID="{33C1FEFE-D8B9-4356-9D4A-EF6BF911AB13}" presName="negativeSpace" presStyleCnt="0"/>
      <dgm:spPr/>
    </dgm:pt>
    <dgm:pt modelId="{2DFF03A4-E0DE-4973-A307-2D6F54DCFE89}" type="pres">
      <dgm:prSet presAssocID="{33C1FEFE-D8B9-4356-9D4A-EF6BF911AB1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918B7F-F51A-4687-9A0F-24FB5461E1FF}" type="presOf" srcId="{BA306DB3-FDBC-4DAD-B255-DFB0CFB620CE}" destId="{33D537FB-C1D8-46B0-98CB-4F9CAF1FABE6}" srcOrd="1" destOrd="0" presId="urn:microsoft.com/office/officeart/2005/8/layout/list1"/>
    <dgm:cxn modelId="{8A9C662D-C6C7-463F-9378-051B38C7C6A8}" type="presOf" srcId="{33C1FEFE-D8B9-4356-9D4A-EF6BF911AB13}" destId="{5B670B3B-7E36-40CA-A07D-F9ED678A698B}" srcOrd="0" destOrd="0" presId="urn:microsoft.com/office/officeart/2005/8/layout/list1"/>
    <dgm:cxn modelId="{C85AC792-5F01-4944-BC7D-610D76C254F0}" srcId="{7F3051EA-C9C6-42E9-9344-ACB7D3E80535}" destId="{33C1FEFE-D8B9-4356-9D4A-EF6BF911AB13}" srcOrd="2" destOrd="0" parTransId="{04588C67-6C1C-4CBA-B5BF-068DE4C1D3D2}" sibTransId="{09E6F639-2829-4D72-A7FC-982A25566C0D}"/>
    <dgm:cxn modelId="{FD0B8B4E-FA63-4095-AF96-E148AF15E047}" srcId="{7F3051EA-C9C6-42E9-9344-ACB7D3E80535}" destId="{74D2310C-024A-430D-8D60-2340EEB6A09A}" srcOrd="0" destOrd="0" parTransId="{DE1C762E-30BD-4DB8-8D37-DAAF1C8BB853}" sibTransId="{E8E03C90-3FFD-4542-A6A6-EDC84D2555AA}"/>
    <dgm:cxn modelId="{2E359B94-93C3-4069-A6D6-65B717A69719}" type="presOf" srcId="{74D2310C-024A-430D-8D60-2340EEB6A09A}" destId="{C1030717-E121-41DE-ACBA-A65DDD0470DC}" srcOrd="1" destOrd="0" presId="urn:microsoft.com/office/officeart/2005/8/layout/list1"/>
    <dgm:cxn modelId="{A297BE9B-E9C9-4D78-8D8D-686F00BB545A}" type="presOf" srcId="{BA306DB3-FDBC-4DAD-B255-DFB0CFB620CE}" destId="{D91E9BBE-9918-48E4-AC5A-B9E84E297E39}" srcOrd="0" destOrd="0" presId="urn:microsoft.com/office/officeart/2005/8/layout/list1"/>
    <dgm:cxn modelId="{EA160BF4-694A-4663-9A4A-95CCCB15579C}" type="presOf" srcId="{7F3051EA-C9C6-42E9-9344-ACB7D3E80535}" destId="{1716F972-60DF-4924-9CBA-F525B77C825C}" srcOrd="0" destOrd="0" presId="urn:microsoft.com/office/officeart/2005/8/layout/list1"/>
    <dgm:cxn modelId="{82C34279-63CB-4956-8289-3F4B10B45ED8}" srcId="{7F3051EA-C9C6-42E9-9344-ACB7D3E80535}" destId="{BA306DB3-FDBC-4DAD-B255-DFB0CFB620CE}" srcOrd="1" destOrd="0" parTransId="{E5B5AAC5-AF39-4459-990D-7FE41C58781D}" sibTransId="{B3523EC7-7D24-49F9-9FC3-32A0DE259B1C}"/>
    <dgm:cxn modelId="{BF2FA1EE-8CE3-44E5-BED5-8923262FF529}" type="presOf" srcId="{33C1FEFE-D8B9-4356-9D4A-EF6BF911AB13}" destId="{39D43881-705A-44BE-BB79-F949CD27A1E0}" srcOrd="1" destOrd="0" presId="urn:microsoft.com/office/officeart/2005/8/layout/list1"/>
    <dgm:cxn modelId="{B8CFBB9A-217B-4382-AF08-AF8B234B8599}" type="presOf" srcId="{74D2310C-024A-430D-8D60-2340EEB6A09A}" destId="{D994D586-B44E-4208-BCE3-B9C60FE4908E}" srcOrd="0" destOrd="0" presId="urn:microsoft.com/office/officeart/2005/8/layout/list1"/>
    <dgm:cxn modelId="{A2D307FE-E352-4886-B07E-F879197C6CD1}" type="presParOf" srcId="{1716F972-60DF-4924-9CBA-F525B77C825C}" destId="{9D2EBDE9-D883-4626-B2BB-A8B7A90C3EFF}" srcOrd="0" destOrd="0" presId="urn:microsoft.com/office/officeart/2005/8/layout/list1"/>
    <dgm:cxn modelId="{552A1D2C-8FD1-4793-AE42-6E502AD404DF}" type="presParOf" srcId="{9D2EBDE9-D883-4626-B2BB-A8B7A90C3EFF}" destId="{D994D586-B44E-4208-BCE3-B9C60FE4908E}" srcOrd="0" destOrd="0" presId="urn:microsoft.com/office/officeart/2005/8/layout/list1"/>
    <dgm:cxn modelId="{582776F4-EB35-406A-8532-B34934F3B09F}" type="presParOf" srcId="{9D2EBDE9-D883-4626-B2BB-A8B7A90C3EFF}" destId="{C1030717-E121-41DE-ACBA-A65DDD0470DC}" srcOrd="1" destOrd="0" presId="urn:microsoft.com/office/officeart/2005/8/layout/list1"/>
    <dgm:cxn modelId="{3871D431-1834-43BB-825F-E3E374EAB5BB}" type="presParOf" srcId="{1716F972-60DF-4924-9CBA-F525B77C825C}" destId="{550D5A24-AF62-41DB-A83D-73505A524829}" srcOrd="1" destOrd="0" presId="urn:microsoft.com/office/officeart/2005/8/layout/list1"/>
    <dgm:cxn modelId="{C19DD0D6-5CE3-41A5-A5C9-644665AAD5EB}" type="presParOf" srcId="{1716F972-60DF-4924-9CBA-F525B77C825C}" destId="{F8F7F79D-0F48-4585-8BB9-A49F7A0F3D49}" srcOrd="2" destOrd="0" presId="urn:microsoft.com/office/officeart/2005/8/layout/list1"/>
    <dgm:cxn modelId="{C6C14C28-82E1-4079-B36E-0AEDFE5E3700}" type="presParOf" srcId="{1716F972-60DF-4924-9CBA-F525B77C825C}" destId="{6B3E4C6D-72CD-410F-AF0B-08A92F3B2D57}" srcOrd="3" destOrd="0" presId="urn:microsoft.com/office/officeart/2005/8/layout/list1"/>
    <dgm:cxn modelId="{D9F462D8-E4A3-40C5-9A93-1616F0870AFF}" type="presParOf" srcId="{1716F972-60DF-4924-9CBA-F525B77C825C}" destId="{A0C42944-FBB5-4D78-983A-FB892044BFD2}" srcOrd="4" destOrd="0" presId="urn:microsoft.com/office/officeart/2005/8/layout/list1"/>
    <dgm:cxn modelId="{45E10460-ECCC-4255-A47D-148A9E261A29}" type="presParOf" srcId="{A0C42944-FBB5-4D78-983A-FB892044BFD2}" destId="{D91E9BBE-9918-48E4-AC5A-B9E84E297E39}" srcOrd="0" destOrd="0" presId="urn:microsoft.com/office/officeart/2005/8/layout/list1"/>
    <dgm:cxn modelId="{A7D3E0EA-CDAB-4DF6-96B7-511D5FB25C30}" type="presParOf" srcId="{A0C42944-FBB5-4D78-983A-FB892044BFD2}" destId="{33D537FB-C1D8-46B0-98CB-4F9CAF1FABE6}" srcOrd="1" destOrd="0" presId="urn:microsoft.com/office/officeart/2005/8/layout/list1"/>
    <dgm:cxn modelId="{B3B07F1C-9173-4AB4-9DB0-94C189E7A20E}" type="presParOf" srcId="{1716F972-60DF-4924-9CBA-F525B77C825C}" destId="{AADE3C45-ACB2-490A-9CB5-5FFB1F2F4F01}" srcOrd="5" destOrd="0" presId="urn:microsoft.com/office/officeart/2005/8/layout/list1"/>
    <dgm:cxn modelId="{6D17870F-34D1-4A91-86C1-C456FD71C7AA}" type="presParOf" srcId="{1716F972-60DF-4924-9CBA-F525B77C825C}" destId="{ED2F7E00-7967-40AB-98FA-F2AAA7B19146}" srcOrd="6" destOrd="0" presId="urn:microsoft.com/office/officeart/2005/8/layout/list1"/>
    <dgm:cxn modelId="{C84594F6-7478-44C2-A750-E4391DD25AB9}" type="presParOf" srcId="{1716F972-60DF-4924-9CBA-F525B77C825C}" destId="{2F215245-2DD4-4BA4-ABB5-859DC8046949}" srcOrd="7" destOrd="0" presId="urn:microsoft.com/office/officeart/2005/8/layout/list1"/>
    <dgm:cxn modelId="{F13351BF-0A44-47E0-984A-DD0A67022752}" type="presParOf" srcId="{1716F972-60DF-4924-9CBA-F525B77C825C}" destId="{ED13D7C3-080C-48BE-BD4B-280911D3A29C}" srcOrd="8" destOrd="0" presId="urn:microsoft.com/office/officeart/2005/8/layout/list1"/>
    <dgm:cxn modelId="{396953E9-2D5C-4CF7-8A28-7FA6A0352FE4}" type="presParOf" srcId="{ED13D7C3-080C-48BE-BD4B-280911D3A29C}" destId="{5B670B3B-7E36-40CA-A07D-F9ED678A698B}" srcOrd="0" destOrd="0" presId="urn:microsoft.com/office/officeart/2005/8/layout/list1"/>
    <dgm:cxn modelId="{392BFB5D-484F-497A-A05D-8EC096CF871D}" type="presParOf" srcId="{ED13D7C3-080C-48BE-BD4B-280911D3A29C}" destId="{39D43881-705A-44BE-BB79-F949CD27A1E0}" srcOrd="1" destOrd="0" presId="urn:microsoft.com/office/officeart/2005/8/layout/list1"/>
    <dgm:cxn modelId="{7D61F0FB-9357-4617-B1A2-801BC5DA99D8}" type="presParOf" srcId="{1716F972-60DF-4924-9CBA-F525B77C825C}" destId="{756B5C31-F1F6-4330-8CC5-384FF05B34DB}" srcOrd="9" destOrd="0" presId="urn:microsoft.com/office/officeart/2005/8/layout/list1"/>
    <dgm:cxn modelId="{7F2CF5B6-B66A-48CE-8DAE-7486F3D0C3FC}" type="presParOf" srcId="{1716F972-60DF-4924-9CBA-F525B77C825C}" destId="{2DFF03A4-E0DE-4973-A307-2D6F54DCFE8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ED3770-35EE-41A9-8B67-5B2A89F5A99D}" type="doc">
      <dgm:prSet loTypeId="urn:microsoft.com/office/officeart/2008/layout/RadialCluster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B6A4D060-D377-45E1-BF6E-16F30D74C7F8}">
      <dgm:prSet phldrT="[Texto]"/>
      <dgm:spPr/>
      <dgm:t>
        <a:bodyPr/>
        <a:lstStyle/>
        <a:p>
          <a:r>
            <a:rPr lang="es-EC" dirty="0" smtClean="0"/>
            <a:t>Estrategias</a:t>
          </a:r>
          <a:endParaRPr lang="es-EC" dirty="0"/>
        </a:p>
      </dgm:t>
    </dgm:pt>
    <dgm:pt modelId="{93B04B46-37F4-4C25-A8BB-DCD76F58DDF1}" type="parTrans" cxnId="{9460E2B9-48F0-415E-8A69-77BF7B080358}">
      <dgm:prSet/>
      <dgm:spPr/>
      <dgm:t>
        <a:bodyPr/>
        <a:lstStyle/>
        <a:p>
          <a:endParaRPr lang="es-EC"/>
        </a:p>
      </dgm:t>
    </dgm:pt>
    <dgm:pt modelId="{D138BDD2-1278-4B29-A9FB-A21F0F4FC9B8}" type="sibTrans" cxnId="{9460E2B9-48F0-415E-8A69-77BF7B080358}">
      <dgm:prSet/>
      <dgm:spPr/>
      <dgm:t>
        <a:bodyPr/>
        <a:lstStyle/>
        <a:p>
          <a:endParaRPr lang="es-EC"/>
        </a:p>
      </dgm:t>
    </dgm:pt>
    <dgm:pt modelId="{3411AE0A-BB63-47D7-ABB1-9D604A9D67D1}">
      <dgm:prSet phldrT="[Texto]"/>
      <dgm:spPr/>
      <dgm:t>
        <a:bodyPr/>
        <a:lstStyle/>
        <a:p>
          <a:r>
            <a:rPr lang="es-EC" dirty="0" smtClean="0"/>
            <a:t>Heterogeneidad de las políticas de acceso</a:t>
          </a:r>
          <a:endParaRPr lang="es-EC" dirty="0"/>
        </a:p>
      </dgm:t>
    </dgm:pt>
    <dgm:pt modelId="{59B6E9C0-8951-4448-9CDE-F68585F3BD18}" type="parTrans" cxnId="{373CC8B9-E6F1-4AA5-BFDC-51AA98ABD705}">
      <dgm:prSet/>
      <dgm:spPr/>
      <dgm:t>
        <a:bodyPr/>
        <a:lstStyle/>
        <a:p>
          <a:endParaRPr lang="es-EC"/>
        </a:p>
      </dgm:t>
    </dgm:pt>
    <dgm:pt modelId="{682A5CC5-C889-4BF2-9852-7FBB40F74CB7}" type="sibTrans" cxnId="{373CC8B9-E6F1-4AA5-BFDC-51AA98ABD705}">
      <dgm:prSet/>
      <dgm:spPr/>
      <dgm:t>
        <a:bodyPr/>
        <a:lstStyle/>
        <a:p>
          <a:endParaRPr lang="es-EC"/>
        </a:p>
      </dgm:t>
    </dgm:pt>
    <dgm:pt modelId="{8D6A984B-FE30-4CF9-928F-8E9047EC0722}">
      <dgm:prSet phldrT="[Texto]"/>
      <dgm:spPr/>
      <dgm:t>
        <a:bodyPr/>
        <a:lstStyle/>
        <a:p>
          <a:r>
            <a:rPr lang="es-EC" dirty="0" smtClean="0"/>
            <a:t>Democratización</a:t>
          </a:r>
          <a:endParaRPr lang="es-EC" dirty="0"/>
        </a:p>
      </dgm:t>
    </dgm:pt>
    <dgm:pt modelId="{0764B731-7936-4574-BFF6-410B3EEE9995}" type="parTrans" cxnId="{680C2B1E-BEEB-42E4-BF37-3934CAD03E3F}">
      <dgm:prSet/>
      <dgm:spPr/>
      <dgm:t>
        <a:bodyPr/>
        <a:lstStyle/>
        <a:p>
          <a:endParaRPr lang="es-EC"/>
        </a:p>
      </dgm:t>
    </dgm:pt>
    <dgm:pt modelId="{A8C52A6C-5CC8-4258-9845-FBE38BF148A3}" type="sibTrans" cxnId="{680C2B1E-BEEB-42E4-BF37-3934CAD03E3F}">
      <dgm:prSet/>
      <dgm:spPr/>
      <dgm:t>
        <a:bodyPr/>
        <a:lstStyle/>
        <a:p>
          <a:endParaRPr lang="es-EC"/>
        </a:p>
      </dgm:t>
    </dgm:pt>
    <dgm:pt modelId="{3E143176-CDB4-4AA0-B5C9-6F28986C65E5}">
      <dgm:prSet phldrT="[Texto]"/>
      <dgm:spPr/>
      <dgm:t>
        <a:bodyPr/>
        <a:lstStyle/>
        <a:p>
          <a:r>
            <a:rPr lang="es-EC" dirty="0" smtClean="0"/>
            <a:t>Calidad</a:t>
          </a:r>
          <a:endParaRPr lang="es-EC" dirty="0"/>
        </a:p>
      </dgm:t>
    </dgm:pt>
    <dgm:pt modelId="{BD621AAB-3E08-4C84-98B6-7C8D0149590E}" type="parTrans" cxnId="{1146525C-B113-449B-BA59-23BC55812F8E}">
      <dgm:prSet/>
      <dgm:spPr/>
      <dgm:t>
        <a:bodyPr/>
        <a:lstStyle/>
        <a:p>
          <a:endParaRPr lang="es-EC"/>
        </a:p>
      </dgm:t>
    </dgm:pt>
    <dgm:pt modelId="{A8930A8F-B49F-4EE7-A2F2-037AA7CFDB0B}" type="sibTrans" cxnId="{1146525C-B113-449B-BA59-23BC55812F8E}">
      <dgm:prSet/>
      <dgm:spPr/>
      <dgm:t>
        <a:bodyPr/>
        <a:lstStyle/>
        <a:p>
          <a:endParaRPr lang="es-EC"/>
        </a:p>
      </dgm:t>
    </dgm:pt>
    <dgm:pt modelId="{C8BED660-D9B4-4E8D-98BB-A623767D33D3}" type="pres">
      <dgm:prSet presAssocID="{E4ED3770-35EE-41A9-8B67-5B2A89F5A99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FEE71C08-6C35-4732-AC9D-57AE0AFACFA1}" type="pres">
      <dgm:prSet presAssocID="{B6A4D060-D377-45E1-BF6E-16F30D74C7F8}" presName="singleCycle" presStyleCnt="0"/>
      <dgm:spPr/>
    </dgm:pt>
    <dgm:pt modelId="{09A27473-768B-4696-8EB9-10CA6442EC5A}" type="pres">
      <dgm:prSet presAssocID="{B6A4D060-D377-45E1-BF6E-16F30D74C7F8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s-EC"/>
        </a:p>
      </dgm:t>
    </dgm:pt>
    <dgm:pt modelId="{41EBA5FB-093A-4192-8FC3-01E790CAF26E}" type="pres">
      <dgm:prSet presAssocID="{59B6E9C0-8951-4448-9CDE-F68585F3BD18}" presName="Name56" presStyleLbl="parChTrans1D2" presStyleIdx="0" presStyleCnt="3"/>
      <dgm:spPr/>
      <dgm:t>
        <a:bodyPr/>
        <a:lstStyle/>
        <a:p>
          <a:endParaRPr lang="es-EC"/>
        </a:p>
      </dgm:t>
    </dgm:pt>
    <dgm:pt modelId="{A5DAFBF9-C1AC-4446-B03B-E5901C2526FB}" type="pres">
      <dgm:prSet presAssocID="{3411AE0A-BB63-47D7-ABB1-9D604A9D67D1}" presName="text0" presStyleLbl="node1" presStyleIdx="1" presStyleCnt="4" custScaleX="24016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1A9367-F95A-4F99-B469-393DCCEBB901}" type="pres">
      <dgm:prSet presAssocID="{0764B731-7936-4574-BFF6-410B3EEE9995}" presName="Name56" presStyleLbl="parChTrans1D2" presStyleIdx="1" presStyleCnt="3"/>
      <dgm:spPr/>
      <dgm:t>
        <a:bodyPr/>
        <a:lstStyle/>
        <a:p>
          <a:endParaRPr lang="es-EC"/>
        </a:p>
      </dgm:t>
    </dgm:pt>
    <dgm:pt modelId="{DD82A73A-E20E-4BE9-90B6-803CAA328443}" type="pres">
      <dgm:prSet presAssocID="{8D6A984B-FE30-4CF9-928F-8E9047EC0722}" presName="text0" presStyleLbl="node1" presStyleIdx="2" presStyleCnt="4" custScaleX="23894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352BC33-7BC7-4A73-83D7-DBE4918A58BB}" type="pres">
      <dgm:prSet presAssocID="{BD621AAB-3E08-4C84-98B6-7C8D0149590E}" presName="Name56" presStyleLbl="parChTrans1D2" presStyleIdx="2" presStyleCnt="3"/>
      <dgm:spPr/>
      <dgm:t>
        <a:bodyPr/>
        <a:lstStyle/>
        <a:p>
          <a:endParaRPr lang="es-EC"/>
        </a:p>
      </dgm:t>
    </dgm:pt>
    <dgm:pt modelId="{3CD8BC3D-E755-4D04-BE51-E84CDDA1D9EC}" type="pres">
      <dgm:prSet presAssocID="{3E143176-CDB4-4AA0-B5C9-6F28986C65E5}" presName="text0" presStyleLbl="node1" presStyleIdx="3" presStyleCnt="4" custScaleX="19236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B7E7F03-77F4-4159-B027-2CE9E2965AAC}" type="presOf" srcId="{59B6E9C0-8951-4448-9CDE-F68585F3BD18}" destId="{41EBA5FB-093A-4192-8FC3-01E790CAF26E}" srcOrd="0" destOrd="0" presId="urn:microsoft.com/office/officeart/2008/layout/RadialCluster"/>
    <dgm:cxn modelId="{0ABA8F0E-B23D-4827-83EC-3C7C372A43F9}" type="presOf" srcId="{B6A4D060-D377-45E1-BF6E-16F30D74C7F8}" destId="{09A27473-768B-4696-8EB9-10CA6442EC5A}" srcOrd="0" destOrd="0" presId="urn:microsoft.com/office/officeart/2008/layout/RadialCluster"/>
    <dgm:cxn modelId="{9460E2B9-48F0-415E-8A69-77BF7B080358}" srcId="{E4ED3770-35EE-41A9-8B67-5B2A89F5A99D}" destId="{B6A4D060-D377-45E1-BF6E-16F30D74C7F8}" srcOrd="0" destOrd="0" parTransId="{93B04B46-37F4-4C25-A8BB-DCD76F58DDF1}" sibTransId="{D138BDD2-1278-4B29-A9FB-A21F0F4FC9B8}"/>
    <dgm:cxn modelId="{139DD3D4-DB0A-4736-948B-4AD8CCECDC7F}" type="presOf" srcId="{3E143176-CDB4-4AA0-B5C9-6F28986C65E5}" destId="{3CD8BC3D-E755-4D04-BE51-E84CDDA1D9EC}" srcOrd="0" destOrd="0" presId="urn:microsoft.com/office/officeart/2008/layout/RadialCluster"/>
    <dgm:cxn modelId="{848BE81D-BABF-42C0-B46F-0B947BA27232}" type="presOf" srcId="{BD621AAB-3E08-4C84-98B6-7C8D0149590E}" destId="{F352BC33-7BC7-4A73-83D7-DBE4918A58BB}" srcOrd="0" destOrd="0" presId="urn:microsoft.com/office/officeart/2008/layout/RadialCluster"/>
    <dgm:cxn modelId="{373CC8B9-E6F1-4AA5-BFDC-51AA98ABD705}" srcId="{B6A4D060-D377-45E1-BF6E-16F30D74C7F8}" destId="{3411AE0A-BB63-47D7-ABB1-9D604A9D67D1}" srcOrd="0" destOrd="0" parTransId="{59B6E9C0-8951-4448-9CDE-F68585F3BD18}" sibTransId="{682A5CC5-C889-4BF2-9852-7FBB40F74CB7}"/>
    <dgm:cxn modelId="{680C2B1E-BEEB-42E4-BF37-3934CAD03E3F}" srcId="{B6A4D060-D377-45E1-BF6E-16F30D74C7F8}" destId="{8D6A984B-FE30-4CF9-928F-8E9047EC0722}" srcOrd="1" destOrd="0" parTransId="{0764B731-7936-4574-BFF6-410B3EEE9995}" sibTransId="{A8C52A6C-5CC8-4258-9845-FBE38BF148A3}"/>
    <dgm:cxn modelId="{1146525C-B113-449B-BA59-23BC55812F8E}" srcId="{B6A4D060-D377-45E1-BF6E-16F30D74C7F8}" destId="{3E143176-CDB4-4AA0-B5C9-6F28986C65E5}" srcOrd="2" destOrd="0" parTransId="{BD621AAB-3E08-4C84-98B6-7C8D0149590E}" sibTransId="{A8930A8F-B49F-4EE7-A2F2-037AA7CFDB0B}"/>
    <dgm:cxn modelId="{1AC14D5C-D9E4-4F17-A833-E04A356B3FCF}" type="presOf" srcId="{8D6A984B-FE30-4CF9-928F-8E9047EC0722}" destId="{DD82A73A-E20E-4BE9-90B6-803CAA328443}" srcOrd="0" destOrd="0" presId="urn:microsoft.com/office/officeart/2008/layout/RadialCluster"/>
    <dgm:cxn modelId="{D1D0A557-8DAF-4CB7-92E3-673F20404D70}" type="presOf" srcId="{3411AE0A-BB63-47D7-ABB1-9D604A9D67D1}" destId="{A5DAFBF9-C1AC-4446-B03B-E5901C2526FB}" srcOrd="0" destOrd="0" presId="urn:microsoft.com/office/officeart/2008/layout/RadialCluster"/>
    <dgm:cxn modelId="{61AF5BFA-A6AA-4AE2-8ABB-7C5FDBE143F7}" type="presOf" srcId="{E4ED3770-35EE-41A9-8B67-5B2A89F5A99D}" destId="{C8BED660-D9B4-4E8D-98BB-A623767D33D3}" srcOrd="0" destOrd="0" presId="urn:microsoft.com/office/officeart/2008/layout/RadialCluster"/>
    <dgm:cxn modelId="{A8B34C85-5081-48C0-93F6-E348A9C13035}" type="presOf" srcId="{0764B731-7936-4574-BFF6-410B3EEE9995}" destId="{451A9367-F95A-4F99-B469-393DCCEBB901}" srcOrd="0" destOrd="0" presId="urn:microsoft.com/office/officeart/2008/layout/RadialCluster"/>
    <dgm:cxn modelId="{AA6B3CB1-2F2A-4ADD-AF66-B12E22B4526F}" type="presParOf" srcId="{C8BED660-D9B4-4E8D-98BB-A623767D33D3}" destId="{FEE71C08-6C35-4732-AC9D-57AE0AFACFA1}" srcOrd="0" destOrd="0" presId="urn:microsoft.com/office/officeart/2008/layout/RadialCluster"/>
    <dgm:cxn modelId="{951E9FCD-AD33-46FF-9842-0D952CEA562F}" type="presParOf" srcId="{FEE71C08-6C35-4732-AC9D-57AE0AFACFA1}" destId="{09A27473-768B-4696-8EB9-10CA6442EC5A}" srcOrd="0" destOrd="0" presId="urn:microsoft.com/office/officeart/2008/layout/RadialCluster"/>
    <dgm:cxn modelId="{01328585-51DC-40E2-9BC1-68141549BEE1}" type="presParOf" srcId="{FEE71C08-6C35-4732-AC9D-57AE0AFACFA1}" destId="{41EBA5FB-093A-4192-8FC3-01E790CAF26E}" srcOrd="1" destOrd="0" presId="urn:microsoft.com/office/officeart/2008/layout/RadialCluster"/>
    <dgm:cxn modelId="{24215B92-3835-43E3-A3CA-2D06386E037A}" type="presParOf" srcId="{FEE71C08-6C35-4732-AC9D-57AE0AFACFA1}" destId="{A5DAFBF9-C1AC-4446-B03B-E5901C2526FB}" srcOrd="2" destOrd="0" presId="urn:microsoft.com/office/officeart/2008/layout/RadialCluster"/>
    <dgm:cxn modelId="{85DEBFD9-9333-4958-845B-DEE22415DEAE}" type="presParOf" srcId="{FEE71C08-6C35-4732-AC9D-57AE0AFACFA1}" destId="{451A9367-F95A-4F99-B469-393DCCEBB901}" srcOrd="3" destOrd="0" presId="urn:microsoft.com/office/officeart/2008/layout/RadialCluster"/>
    <dgm:cxn modelId="{5998C5E8-F988-4852-81D2-6C46FB54C910}" type="presParOf" srcId="{FEE71C08-6C35-4732-AC9D-57AE0AFACFA1}" destId="{DD82A73A-E20E-4BE9-90B6-803CAA328443}" srcOrd="4" destOrd="0" presId="urn:microsoft.com/office/officeart/2008/layout/RadialCluster"/>
    <dgm:cxn modelId="{4DAE237D-241A-40A3-A8BB-B792A7C2CD22}" type="presParOf" srcId="{FEE71C08-6C35-4732-AC9D-57AE0AFACFA1}" destId="{F352BC33-7BC7-4A73-83D7-DBE4918A58BB}" srcOrd="5" destOrd="0" presId="urn:microsoft.com/office/officeart/2008/layout/RadialCluster"/>
    <dgm:cxn modelId="{B4C7F1E3-1DDC-4AE3-946A-BC79C9C5E4D1}" type="presParOf" srcId="{FEE71C08-6C35-4732-AC9D-57AE0AFACFA1}" destId="{3CD8BC3D-E755-4D04-BE51-E84CDDA1D9E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70C24D-64D8-45A9-B3D8-1DE3CB9D58C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08E3D03-A058-4CEE-A90F-A95FCAEEB161}">
      <dgm:prSet phldrT="[Texto]"/>
      <dgm:spPr/>
      <dgm:t>
        <a:bodyPr/>
        <a:lstStyle/>
        <a:p>
          <a:r>
            <a:rPr lang="es-ES" dirty="0" smtClean="0"/>
            <a:t>CHAT	</a:t>
          </a:r>
          <a:endParaRPr lang="es-ES" dirty="0"/>
        </a:p>
      </dgm:t>
    </dgm:pt>
    <dgm:pt modelId="{F197C69B-A7E2-45E2-AB8A-55423BBD2385}" type="parTrans" cxnId="{DB654E2E-8FCB-4E1D-AF33-BAB855C8CF3C}">
      <dgm:prSet/>
      <dgm:spPr/>
      <dgm:t>
        <a:bodyPr/>
        <a:lstStyle/>
        <a:p>
          <a:endParaRPr lang="es-ES"/>
        </a:p>
      </dgm:t>
    </dgm:pt>
    <dgm:pt modelId="{2CBF7F45-3EE5-4546-A9D9-A5AE87600409}" type="sibTrans" cxnId="{DB654E2E-8FCB-4E1D-AF33-BAB855C8CF3C}">
      <dgm:prSet/>
      <dgm:spPr/>
      <dgm:t>
        <a:bodyPr/>
        <a:lstStyle/>
        <a:p>
          <a:endParaRPr lang="es-ES" dirty="0"/>
        </a:p>
      </dgm:t>
    </dgm:pt>
    <dgm:pt modelId="{F08B4469-594C-4D75-AAF7-6CFDBD5EAB7D}">
      <dgm:prSet phldrT="[Texto]"/>
      <dgm:spPr/>
      <dgm:t>
        <a:bodyPr/>
        <a:lstStyle/>
        <a:p>
          <a:r>
            <a:rPr lang="es-ES" dirty="0" smtClean="0"/>
            <a:t>LLAMADAS	</a:t>
          </a:r>
          <a:endParaRPr lang="es-ES" dirty="0"/>
        </a:p>
      </dgm:t>
    </dgm:pt>
    <dgm:pt modelId="{2A5C98C8-24B4-4D8B-AEED-4810CE216641}" type="parTrans" cxnId="{B721E59B-6FDB-431C-BB2D-F50EEA8E41DF}">
      <dgm:prSet/>
      <dgm:spPr/>
      <dgm:t>
        <a:bodyPr/>
        <a:lstStyle/>
        <a:p>
          <a:endParaRPr lang="es-ES"/>
        </a:p>
      </dgm:t>
    </dgm:pt>
    <dgm:pt modelId="{5CA3C36E-32FD-4CAF-B825-33962C106548}" type="sibTrans" cxnId="{B721E59B-6FDB-431C-BB2D-F50EEA8E41DF}">
      <dgm:prSet/>
      <dgm:spPr/>
      <dgm:t>
        <a:bodyPr/>
        <a:lstStyle/>
        <a:p>
          <a:endParaRPr lang="es-ES" dirty="0"/>
        </a:p>
      </dgm:t>
    </dgm:pt>
    <dgm:pt modelId="{F944B1B6-5099-4CAC-8AD6-BDBB09DE80E0}">
      <dgm:prSet phldrT="[Texto]"/>
      <dgm:spPr/>
      <dgm:t>
        <a:bodyPr/>
        <a:lstStyle/>
        <a:p>
          <a:r>
            <a:rPr lang="es-ES" dirty="0" smtClean="0"/>
            <a:t>MAILS</a:t>
          </a:r>
          <a:endParaRPr lang="es-ES" dirty="0"/>
        </a:p>
      </dgm:t>
    </dgm:pt>
    <dgm:pt modelId="{D6E52962-2607-40FE-BC06-994C7C000885}" type="parTrans" cxnId="{D0459A6C-4060-461C-8779-53BE2185FDD4}">
      <dgm:prSet/>
      <dgm:spPr/>
      <dgm:t>
        <a:bodyPr/>
        <a:lstStyle/>
        <a:p>
          <a:endParaRPr lang="es-ES"/>
        </a:p>
      </dgm:t>
    </dgm:pt>
    <dgm:pt modelId="{ED91F5A0-C362-4C19-813B-9E338C56EB67}" type="sibTrans" cxnId="{D0459A6C-4060-461C-8779-53BE2185FDD4}">
      <dgm:prSet/>
      <dgm:spPr/>
      <dgm:t>
        <a:bodyPr/>
        <a:lstStyle/>
        <a:p>
          <a:endParaRPr lang="es-ES" dirty="0"/>
        </a:p>
      </dgm:t>
    </dgm:pt>
    <dgm:pt modelId="{D98EADD0-5C06-42AF-974C-2B2DF9CF2DCE}">
      <dgm:prSet phldrT="[Texto]"/>
      <dgm:spPr/>
      <dgm:t>
        <a:bodyPr/>
        <a:lstStyle/>
        <a:p>
          <a:r>
            <a:rPr lang="es-ES" dirty="0" smtClean="0"/>
            <a:t>CRM</a:t>
          </a:r>
          <a:endParaRPr lang="es-ES" dirty="0"/>
        </a:p>
      </dgm:t>
    </dgm:pt>
    <dgm:pt modelId="{9126A3F5-9567-4776-9DF6-D13C981B95D4}" type="parTrans" cxnId="{686E030C-455C-4EA6-B587-4780F5C97C17}">
      <dgm:prSet/>
      <dgm:spPr/>
      <dgm:t>
        <a:bodyPr/>
        <a:lstStyle/>
        <a:p>
          <a:endParaRPr lang="es-ES"/>
        </a:p>
      </dgm:t>
    </dgm:pt>
    <dgm:pt modelId="{2E7D9423-E62A-403F-8E31-D6F9E7824704}" type="sibTrans" cxnId="{686E030C-455C-4EA6-B587-4780F5C97C17}">
      <dgm:prSet/>
      <dgm:spPr/>
      <dgm:t>
        <a:bodyPr/>
        <a:lstStyle/>
        <a:p>
          <a:endParaRPr lang="es-ES" dirty="0"/>
        </a:p>
      </dgm:t>
    </dgm:pt>
    <dgm:pt modelId="{D50D1104-108B-4DB5-8403-607D5587AE87}">
      <dgm:prSet phldrT="[Texto]"/>
      <dgm:spPr/>
      <dgm:t>
        <a:bodyPr/>
        <a:lstStyle/>
        <a:p>
          <a:r>
            <a:rPr lang="es-ES" dirty="0" smtClean="0"/>
            <a:t>SMS</a:t>
          </a:r>
          <a:endParaRPr lang="es-ES" dirty="0"/>
        </a:p>
      </dgm:t>
    </dgm:pt>
    <dgm:pt modelId="{2EEB09BB-E97E-42D5-AFA1-A02E6377476F}" type="parTrans" cxnId="{5D16F007-26E4-4313-86B4-3A12C8B6A561}">
      <dgm:prSet/>
      <dgm:spPr/>
      <dgm:t>
        <a:bodyPr/>
        <a:lstStyle/>
        <a:p>
          <a:endParaRPr lang="es-ES"/>
        </a:p>
      </dgm:t>
    </dgm:pt>
    <dgm:pt modelId="{F8EC3BC5-C2BD-4EA7-8A03-671F96152CB3}" type="sibTrans" cxnId="{5D16F007-26E4-4313-86B4-3A12C8B6A561}">
      <dgm:prSet/>
      <dgm:spPr/>
      <dgm:t>
        <a:bodyPr/>
        <a:lstStyle/>
        <a:p>
          <a:endParaRPr lang="es-ES"/>
        </a:p>
      </dgm:t>
    </dgm:pt>
    <dgm:pt modelId="{AE9FE224-842A-46E4-B96F-4A03F232842C}" type="pres">
      <dgm:prSet presAssocID="{DF70C24D-64D8-45A9-B3D8-1DE3CB9D58C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34972C0-8FD1-4448-BAEA-6E32C3CBE260}" type="pres">
      <dgm:prSet presAssocID="{DF70C24D-64D8-45A9-B3D8-1DE3CB9D58C5}" presName="dummyMaxCanvas" presStyleCnt="0">
        <dgm:presLayoutVars/>
      </dgm:prSet>
      <dgm:spPr/>
    </dgm:pt>
    <dgm:pt modelId="{89BCEDF5-F097-4856-9799-AB3DAABA15CB}" type="pres">
      <dgm:prSet presAssocID="{DF70C24D-64D8-45A9-B3D8-1DE3CB9D58C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B78CCE-DB63-4F02-A849-5D67D2061466}" type="pres">
      <dgm:prSet presAssocID="{DF70C24D-64D8-45A9-B3D8-1DE3CB9D58C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64EC1B-AB24-4331-818F-2048C33E0347}" type="pres">
      <dgm:prSet presAssocID="{DF70C24D-64D8-45A9-B3D8-1DE3CB9D58C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59B740-091E-4C19-8C80-9D68F2ED5CDD}" type="pres">
      <dgm:prSet presAssocID="{DF70C24D-64D8-45A9-B3D8-1DE3CB9D58C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B7033A-33A1-4D7B-8D56-813BFF7CE1D6}" type="pres">
      <dgm:prSet presAssocID="{DF70C24D-64D8-45A9-B3D8-1DE3CB9D58C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8578C2-90AD-47CF-9C41-2468EB7245D1}" type="pres">
      <dgm:prSet presAssocID="{DF70C24D-64D8-45A9-B3D8-1DE3CB9D58C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D818FC-3C64-49D3-8E9A-7F9EB9B03B73}" type="pres">
      <dgm:prSet presAssocID="{DF70C24D-64D8-45A9-B3D8-1DE3CB9D58C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51A7DC-EED5-462B-B19E-BC7BA09AB1A1}" type="pres">
      <dgm:prSet presAssocID="{DF70C24D-64D8-45A9-B3D8-1DE3CB9D58C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0642FF-313B-4FF2-A39D-8EFB91E5AD27}" type="pres">
      <dgm:prSet presAssocID="{DF70C24D-64D8-45A9-B3D8-1DE3CB9D58C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FB6870-7EC3-45DD-B9B9-12A258689DE9}" type="pres">
      <dgm:prSet presAssocID="{DF70C24D-64D8-45A9-B3D8-1DE3CB9D58C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379C95-5833-468B-AEA5-C5C88F623E56}" type="pres">
      <dgm:prSet presAssocID="{DF70C24D-64D8-45A9-B3D8-1DE3CB9D58C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1E314F-5EC0-418A-AD4C-80A58FC9D4DD}" type="pres">
      <dgm:prSet presAssocID="{DF70C24D-64D8-45A9-B3D8-1DE3CB9D58C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7FC50C-7CC7-4FA1-AE92-29C05D453700}" type="pres">
      <dgm:prSet presAssocID="{DF70C24D-64D8-45A9-B3D8-1DE3CB9D58C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DBDA74-F8CA-4472-BD0F-27B639B9F23E}" type="pres">
      <dgm:prSet presAssocID="{DF70C24D-64D8-45A9-B3D8-1DE3CB9D58C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DE167E4-123A-4EBE-AF01-6FEEA6A997C5}" type="presOf" srcId="{ED91F5A0-C362-4C19-813B-9E338C56EB67}" destId="{B50642FF-313B-4FF2-A39D-8EFB91E5AD27}" srcOrd="0" destOrd="0" presId="urn:microsoft.com/office/officeart/2005/8/layout/vProcess5"/>
    <dgm:cxn modelId="{686E030C-455C-4EA6-B587-4780F5C97C17}" srcId="{DF70C24D-64D8-45A9-B3D8-1DE3CB9D58C5}" destId="{D98EADD0-5C06-42AF-974C-2B2DF9CF2DCE}" srcOrd="2" destOrd="0" parTransId="{9126A3F5-9567-4776-9DF6-D13C981B95D4}" sibTransId="{2E7D9423-E62A-403F-8E31-D6F9E7824704}"/>
    <dgm:cxn modelId="{8FDD9BE3-5BA1-47F8-9FB0-3F6A7F5321C1}" type="presOf" srcId="{B08E3D03-A058-4CEE-A90F-A95FCAEEB161}" destId="{89BCEDF5-F097-4856-9799-AB3DAABA15CB}" srcOrd="0" destOrd="0" presId="urn:microsoft.com/office/officeart/2005/8/layout/vProcess5"/>
    <dgm:cxn modelId="{D0459A6C-4060-461C-8779-53BE2185FDD4}" srcId="{DF70C24D-64D8-45A9-B3D8-1DE3CB9D58C5}" destId="{F944B1B6-5099-4CAC-8AD6-BDBB09DE80E0}" srcOrd="3" destOrd="0" parTransId="{D6E52962-2607-40FE-BC06-994C7C000885}" sibTransId="{ED91F5A0-C362-4C19-813B-9E338C56EB67}"/>
    <dgm:cxn modelId="{DB654E2E-8FCB-4E1D-AF33-BAB855C8CF3C}" srcId="{DF70C24D-64D8-45A9-B3D8-1DE3CB9D58C5}" destId="{B08E3D03-A058-4CEE-A90F-A95FCAEEB161}" srcOrd="0" destOrd="0" parTransId="{F197C69B-A7E2-45E2-AB8A-55423BBD2385}" sibTransId="{2CBF7F45-3EE5-4546-A9D9-A5AE87600409}"/>
    <dgm:cxn modelId="{B2E389C2-FD5D-4238-9D62-A6BC50758F81}" type="presOf" srcId="{2E7D9423-E62A-403F-8E31-D6F9E7824704}" destId="{B951A7DC-EED5-462B-B19E-BC7BA09AB1A1}" srcOrd="0" destOrd="0" presId="urn:microsoft.com/office/officeart/2005/8/layout/vProcess5"/>
    <dgm:cxn modelId="{CD3CAEA5-9B01-462B-81EE-318B36ACAF8F}" type="presOf" srcId="{F944B1B6-5099-4CAC-8AD6-BDBB09DE80E0}" destId="{0D59B740-091E-4C19-8C80-9D68F2ED5CDD}" srcOrd="0" destOrd="0" presId="urn:microsoft.com/office/officeart/2005/8/layout/vProcess5"/>
    <dgm:cxn modelId="{9624511A-D743-4045-B9A9-3CF6B0C624C6}" type="presOf" srcId="{2CBF7F45-3EE5-4546-A9D9-A5AE87600409}" destId="{5F8578C2-90AD-47CF-9C41-2468EB7245D1}" srcOrd="0" destOrd="0" presId="urn:microsoft.com/office/officeart/2005/8/layout/vProcess5"/>
    <dgm:cxn modelId="{5047E538-7B93-431B-9E81-9E9EAB155227}" type="presOf" srcId="{F08B4469-594C-4D75-AAF7-6CFDBD5EAB7D}" destId="{34B78CCE-DB63-4F02-A849-5D67D2061466}" srcOrd="0" destOrd="0" presId="urn:microsoft.com/office/officeart/2005/8/layout/vProcess5"/>
    <dgm:cxn modelId="{D77DBD6E-9F56-4271-B719-7EF45439CC7A}" type="presOf" srcId="{D98EADD0-5C06-42AF-974C-2B2DF9CF2DCE}" destId="{3264EC1B-AB24-4331-818F-2048C33E0347}" srcOrd="0" destOrd="0" presId="urn:microsoft.com/office/officeart/2005/8/layout/vProcess5"/>
    <dgm:cxn modelId="{847DC0E7-ED88-468C-937E-559FA3D4AA10}" type="presOf" srcId="{D98EADD0-5C06-42AF-974C-2B2DF9CF2DCE}" destId="{041E314F-5EC0-418A-AD4C-80A58FC9D4DD}" srcOrd="1" destOrd="0" presId="urn:microsoft.com/office/officeart/2005/8/layout/vProcess5"/>
    <dgm:cxn modelId="{5B29DE81-4706-48CB-8640-434B2A39BF38}" type="presOf" srcId="{5CA3C36E-32FD-4CAF-B825-33962C106548}" destId="{4FD818FC-3C64-49D3-8E9A-7F9EB9B03B73}" srcOrd="0" destOrd="0" presId="urn:microsoft.com/office/officeart/2005/8/layout/vProcess5"/>
    <dgm:cxn modelId="{41D6F3DB-2930-454C-B148-E9FA5903A914}" type="presOf" srcId="{F08B4469-594C-4D75-AAF7-6CFDBD5EAB7D}" destId="{B0379C95-5833-468B-AEA5-C5C88F623E56}" srcOrd="1" destOrd="0" presId="urn:microsoft.com/office/officeart/2005/8/layout/vProcess5"/>
    <dgm:cxn modelId="{4CD2948A-273D-4E76-8B47-8C4967F6E33D}" type="presOf" srcId="{D50D1104-108B-4DB5-8403-607D5587AE87}" destId="{3AB7033A-33A1-4D7B-8D56-813BFF7CE1D6}" srcOrd="0" destOrd="0" presId="urn:microsoft.com/office/officeart/2005/8/layout/vProcess5"/>
    <dgm:cxn modelId="{5D16F007-26E4-4313-86B4-3A12C8B6A561}" srcId="{DF70C24D-64D8-45A9-B3D8-1DE3CB9D58C5}" destId="{D50D1104-108B-4DB5-8403-607D5587AE87}" srcOrd="4" destOrd="0" parTransId="{2EEB09BB-E97E-42D5-AFA1-A02E6377476F}" sibTransId="{F8EC3BC5-C2BD-4EA7-8A03-671F96152CB3}"/>
    <dgm:cxn modelId="{37B62AAD-798F-43F1-A914-D0BCB63DE6FD}" type="presOf" srcId="{F944B1B6-5099-4CAC-8AD6-BDBB09DE80E0}" destId="{407FC50C-7CC7-4FA1-AE92-29C05D453700}" srcOrd="1" destOrd="0" presId="urn:microsoft.com/office/officeart/2005/8/layout/vProcess5"/>
    <dgm:cxn modelId="{320D9728-D57D-4D0E-B2A3-093526A2C379}" type="presOf" srcId="{B08E3D03-A058-4CEE-A90F-A95FCAEEB161}" destId="{51FB6870-7EC3-45DD-B9B9-12A258689DE9}" srcOrd="1" destOrd="0" presId="urn:microsoft.com/office/officeart/2005/8/layout/vProcess5"/>
    <dgm:cxn modelId="{631E7907-B8C0-4113-8D0D-AA5EE9B74A4F}" type="presOf" srcId="{D50D1104-108B-4DB5-8403-607D5587AE87}" destId="{CCDBDA74-F8CA-4472-BD0F-27B639B9F23E}" srcOrd="1" destOrd="0" presId="urn:microsoft.com/office/officeart/2005/8/layout/vProcess5"/>
    <dgm:cxn modelId="{B721E59B-6FDB-431C-BB2D-F50EEA8E41DF}" srcId="{DF70C24D-64D8-45A9-B3D8-1DE3CB9D58C5}" destId="{F08B4469-594C-4D75-AAF7-6CFDBD5EAB7D}" srcOrd="1" destOrd="0" parTransId="{2A5C98C8-24B4-4D8B-AEED-4810CE216641}" sibTransId="{5CA3C36E-32FD-4CAF-B825-33962C106548}"/>
    <dgm:cxn modelId="{30B5D4FF-8520-4806-806C-C9C261DACA23}" type="presOf" srcId="{DF70C24D-64D8-45A9-B3D8-1DE3CB9D58C5}" destId="{AE9FE224-842A-46E4-B96F-4A03F232842C}" srcOrd="0" destOrd="0" presId="urn:microsoft.com/office/officeart/2005/8/layout/vProcess5"/>
    <dgm:cxn modelId="{81402780-4AED-472F-9269-0A6E777862EF}" type="presParOf" srcId="{AE9FE224-842A-46E4-B96F-4A03F232842C}" destId="{334972C0-8FD1-4448-BAEA-6E32C3CBE260}" srcOrd="0" destOrd="0" presId="urn:microsoft.com/office/officeart/2005/8/layout/vProcess5"/>
    <dgm:cxn modelId="{B89D8CBD-E960-45F3-9A5B-013DE81ADA10}" type="presParOf" srcId="{AE9FE224-842A-46E4-B96F-4A03F232842C}" destId="{89BCEDF5-F097-4856-9799-AB3DAABA15CB}" srcOrd="1" destOrd="0" presId="urn:microsoft.com/office/officeart/2005/8/layout/vProcess5"/>
    <dgm:cxn modelId="{585EC468-DE76-41D9-84FA-73AC33B1F6F5}" type="presParOf" srcId="{AE9FE224-842A-46E4-B96F-4A03F232842C}" destId="{34B78CCE-DB63-4F02-A849-5D67D2061466}" srcOrd="2" destOrd="0" presId="urn:microsoft.com/office/officeart/2005/8/layout/vProcess5"/>
    <dgm:cxn modelId="{014ED8D9-D52E-4ECC-A611-67E022755817}" type="presParOf" srcId="{AE9FE224-842A-46E4-B96F-4A03F232842C}" destId="{3264EC1B-AB24-4331-818F-2048C33E0347}" srcOrd="3" destOrd="0" presId="urn:microsoft.com/office/officeart/2005/8/layout/vProcess5"/>
    <dgm:cxn modelId="{692269AA-214F-4142-8E00-E2D45D095A04}" type="presParOf" srcId="{AE9FE224-842A-46E4-B96F-4A03F232842C}" destId="{0D59B740-091E-4C19-8C80-9D68F2ED5CDD}" srcOrd="4" destOrd="0" presId="urn:microsoft.com/office/officeart/2005/8/layout/vProcess5"/>
    <dgm:cxn modelId="{D43E2CFF-93E0-40F1-B0A7-CF0FA1FB64E2}" type="presParOf" srcId="{AE9FE224-842A-46E4-B96F-4A03F232842C}" destId="{3AB7033A-33A1-4D7B-8D56-813BFF7CE1D6}" srcOrd="5" destOrd="0" presId="urn:microsoft.com/office/officeart/2005/8/layout/vProcess5"/>
    <dgm:cxn modelId="{532CF69D-7197-4976-A2B1-FAA1209C90EB}" type="presParOf" srcId="{AE9FE224-842A-46E4-B96F-4A03F232842C}" destId="{5F8578C2-90AD-47CF-9C41-2468EB7245D1}" srcOrd="6" destOrd="0" presId="urn:microsoft.com/office/officeart/2005/8/layout/vProcess5"/>
    <dgm:cxn modelId="{00076264-B8F6-4989-95C3-5DCC162FFFC7}" type="presParOf" srcId="{AE9FE224-842A-46E4-B96F-4A03F232842C}" destId="{4FD818FC-3C64-49D3-8E9A-7F9EB9B03B73}" srcOrd="7" destOrd="0" presId="urn:microsoft.com/office/officeart/2005/8/layout/vProcess5"/>
    <dgm:cxn modelId="{BE8CC8D9-2B7A-451E-A267-AB00E4DFCE15}" type="presParOf" srcId="{AE9FE224-842A-46E4-B96F-4A03F232842C}" destId="{B951A7DC-EED5-462B-B19E-BC7BA09AB1A1}" srcOrd="8" destOrd="0" presId="urn:microsoft.com/office/officeart/2005/8/layout/vProcess5"/>
    <dgm:cxn modelId="{8819687C-91D8-49A4-BBF0-871FF8534DDA}" type="presParOf" srcId="{AE9FE224-842A-46E4-B96F-4A03F232842C}" destId="{B50642FF-313B-4FF2-A39D-8EFB91E5AD27}" srcOrd="9" destOrd="0" presId="urn:microsoft.com/office/officeart/2005/8/layout/vProcess5"/>
    <dgm:cxn modelId="{FB7CE512-B4AB-48D1-8CE9-7AA1F783D600}" type="presParOf" srcId="{AE9FE224-842A-46E4-B96F-4A03F232842C}" destId="{51FB6870-7EC3-45DD-B9B9-12A258689DE9}" srcOrd="10" destOrd="0" presId="urn:microsoft.com/office/officeart/2005/8/layout/vProcess5"/>
    <dgm:cxn modelId="{ADB54093-3081-4792-AEBB-984A3FD9D677}" type="presParOf" srcId="{AE9FE224-842A-46E4-B96F-4A03F232842C}" destId="{B0379C95-5833-468B-AEA5-C5C88F623E56}" srcOrd="11" destOrd="0" presId="urn:microsoft.com/office/officeart/2005/8/layout/vProcess5"/>
    <dgm:cxn modelId="{BE528CF4-4C37-4FFE-BA07-016AA398C74C}" type="presParOf" srcId="{AE9FE224-842A-46E4-B96F-4A03F232842C}" destId="{041E314F-5EC0-418A-AD4C-80A58FC9D4DD}" srcOrd="12" destOrd="0" presId="urn:microsoft.com/office/officeart/2005/8/layout/vProcess5"/>
    <dgm:cxn modelId="{122C7060-2237-4DBB-8A06-97C775526C09}" type="presParOf" srcId="{AE9FE224-842A-46E4-B96F-4A03F232842C}" destId="{407FC50C-7CC7-4FA1-AE92-29C05D453700}" srcOrd="13" destOrd="0" presId="urn:microsoft.com/office/officeart/2005/8/layout/vProcess5"/>
    <dgm:cxn modelId="{BDA8B2DC-5424-4894-AAC8-6EC863267B2C}" type="presParOf" srcId="{AE9FE224-842A-46E4-B96F-4A03F232842C}" destId="{CCDBDA74-F8CA-4472-BD0F-27B639B9F23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6CACEA-612F-4367-801F-21EB0BE3BFA0}" type="doc">
      <dgm:prSet loTypeId="urn:microsoft.com/office/officeart/2005/8/layout/vProcess5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95CAA69E-99D6-4963-8BA2-618BB0ADF0AB}">
      <dgm:prSet phldrT="[Texto]"/>
      <dgm:spPr/>
      <dgm:t>
        <a:bodyPr/>
        <a:lstStyle/>
        <a:p>
          <a:r>
            <a:rPr lang="es-EC" dirty="0" smtClean="0"/>
            <a:t>El nivel de cumplimiento del Sistema Nacional de Admisión y Nivelación a las Universidades Públicas durante el período 2013 – 2017 no ha logrado alcanzar las metas propuestas por el Plan Nacional del Buen Vivir de un incremento a la matrícula de la Educación Superior en un 50%.</a:t>
          </a:r>
          <a:endParaRPr lang="es-EC" dirty="0"/>
        </a:p>
      </dgm:t>
    </dgm:pt>
    <dgm:pt modelId="{7A0EBD32-475E-49D3-9332-516E676089FC}" type="parTrans" cxnId="{8413FD39-C0E8-447F-84EB-5783A5CCFFD3}">
      <dgm:prSet/>
      <dgm:spPr/>
      <dgm:t>
        <a:bodyPr/>
        <a:lstStyle/>
        <a:p>
          <a:endParaRPr lang="es-EC"/>
        </a:p>
      </dgm:t>
    </dgm:pt>
    <dgm:pt modelId="{BD178252-058C-4AF5-AEDD-93AC9902E544}" type="sibTrans" cxnId="{8413FD39-C0E8-447F-84EB-5783A5CCFFD3}">
      <dgm:prSet/>
      <dgm:spPr/>
      <dgm:t>
        <a:bodyPr/>
        <a:lstStyle/>
        <a:p>
          <a:endParaRPr lang="es-EC"/>
        </a:p>
      </dgm:t>
    </dgm:pt>
    <dgm:pt modelId="{D210A6D4-98C5-4E65-82B8-8A4423D59C56}">
      <dgm:prSet phldrT="[Texto]"/>
      <dgm:spPr/>
      <dgm:t>
        <a:bodyPr/>
        <a:lstStyle/>
        <a:p>
          <a:r>
            <a:rPr lang="es-EC" dirty="0" smtClean="0"/>
            <a:t>El direccionamiento estratégico que actualmente rige el Sistema Nacional de Admisión y Nivelación a las Universidades Públicas no está acorde con las necesidades de los estudiantes los cuales poseen serias falencias cognitivas que impiden el cumplimiento del incremento del 50% de ingreso a la educación superior.</a:t>
          </a:r>
          <a:endParaRPr lang="es-EC" dirty="0"/>
        </a:p>
      </dgm:t>
    </dgm:pt>
    <dgm:pt modelId="{B711C7A8-6841-4227-B374-4E5C43F35814}" type="parTrans" cxnId="{DC350E0D-F3F7-4506-A200-EF83E9CD1F7F}">
      <dgm:prSet/>
      <dgm:spPr/>
      <dgm:t>
        <a:bodyPr/>
        <a:lstStyle/>
        <a:p>
          <a:endParaRPr lang="es-EC"/>
        </a:p>
      </dgm:t>
    </dgm:pt>
    <dgm:pt modelId="{3152D9B9-3BF5-49E8-B59F-C77247690B39}" type="sibTrans" cxnId="{DC350E0D-F3F7-4506-A200-EF83E9CD1F7F}">
      <dgm:prSet/>
      <dgm:spPr/>
      <dgm:t>
        <a:bodyPr/>
        <a:lstStyle/>
        <a:p>
          <a:endParaRPr lang="es-EC"/>
        </a:p>
      </dgm:t>
    </dgm:pt>
    <dgm:pt modelId="{B0D9041E-8630-4099-A7EC-E2A4F4CF2223}">
      <dgm:prSet phldrT="[Texto]"/>
      <dgm:spPr/>
      <dgm:t>
        <a:bodyPr/>
        <a:lstStyle/>
        <a:p>
          <a:r>
            <a:rPr lang="es-EC" dirty="0" smtClean="0"/>
            <a:t>La informatización del Sistema Nacional de Admisión y Nivelación para el ingreso a las Universidades Públicas presenta fallas que se traducen en desconexiones del sistema que crean incertidumbre y desconfianza en los resultados arrojados por el mismo.</a:t>
          </a:r>
          <a:endParaRPr lang="es-EC" dirty="0"/>
        </a:p>
      </dgm:t>
    </dgm:pt>
    <dgm:pt modelId="{27AC788D-BB0A-4F1A-9D57-53CB03195108}" type="parTrans" cxnId="{BAEEF640-1FDD-41E9-B343-FDC7157E142A}">
      <dgm:prSet/>
      <dgm:spPr/>
      <dgm:t>
        <a:bodyPr/>
        <a:lstStyle/>
        <a:p>
          <a:endParaRPr lang="es-EC"/>
        </a:p>
      </dgm:t>
    </dgm:pt>
    <dgm:pt modelId="{CB17F6CD-98EE-4110-97A4-FA8BE9B4D121}" type="sibTrans" cxnId="{BAEEF640-1FDD-41E9-B343-FDC7157E142A}">
      <dgm:prSet/>
      <dgm:spPr/>
      <dgm:t>
        <a:bodyPr/>
        <a:lstStyle/>
        <a:p>
          <a:endParaRPr lang="es-EC"/>
        </a:p>
      </dgm:t>
    </dgm:pt>
    <dgm:pt modelId="{A49DF465-8370-4F5F-A3FD-0113BBAB5D29}" type="pres">
      <dgm:prSet presAssocID="{FF6CACEA-612F-4367-801F-21EB0BE3BFA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C1AE9ED-82AF-470A-8F34-950A18D55631}" type="pres">
      <dgm:prSet presAssocID="{FF6CACEA-612F-4367-801F-21EB0BE3BFA0}" presName="dummyMaxCanvas" presStyleCnt="0">
        <dgm:presLayoutVars/>
      </dgm:prSet>
      <dgm:spPr/>
      <dgm:t>
        <a:bodyPr/>
        <a:lstStyle/>
        <a:p>
          <a:endParaRPr lang="es-EC"/>
        </a:p>
      </dgm:t>
    </dgm:pt>
    <dgm:pt modelId="{D81D52B1-6EF7-4B06-B839-985842F85142}" type="pres">
      <dgm:prSet presAssocID="{FF6CACEA-612F-4367-801F-21EB0BE3BFA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A98BD0-8619-401C-9836-7183CC3CCE0C}" type="pres">
      <dgm:prSet presAssocID="{FF6CACEA-612F-4367-801F-21EB0BE3BFA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F6F7E8-8A3A-4253-B82B-8D54FB01C7C3}" type="pres">
      <dgm:prSet presAssocID="{FF6CACEA-612F-4367-801F-21EB0BE3BFA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DF0CD5-3F73-43DD-9346-174DF614238D}" type="pres">
      <dgm:prSet presAssocID="{FF6CACEA-612F-4367-801F-21EB0BE3BFA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52089A-C2B3-4F7E-B8A9-0AD7674FD72D}" type="pres">
      <dgm:prSet presAssocID="{FF6CACEA-612F-4367-801F-21EB0BE3BFA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902C07-D4F2-4E6B-A14F-C310C6CC1750}" type="pres">
      <dgm:prSet presAssocID="{FF6CACEA-612F-4367-801F-21EB0BE3BFA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4D3DD1-EF5D-4EE8-8759-40246E8ED0AD}" type="pres">
      <dgm:prSet presAssocID="{FF6CACEA-612F-4367-801F-21EB0BE3BFA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753CEE-30C5-4F42-B121-438F93F78304}" type="pres">
      <dgm:prSet presAssocID="{FF6CACEA-612F-4367-801F-21EB0BE3BFA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92248A7-6DF7-4EDF-8341-923B65BFBBC6}" type="presOf" srcId="{95CAA69E-99D6-4963-8BA2-618BB0ADF0AB}" destId="{04902C07-D4F2-4E6B-A14F-C310C6CC1750}" srcOrd="1" destOrd="0" presId="urn:microsoft.com/office/officeart/2005/8/layout/vProcess5"/>
    <dgm:cxn modelId="{FEA1DEF5-9058-4DF2-AC3C-353B0F210492}" type="presOf" srcId="{B0D9041E-8630-4099-A7EC-E2A4F4CF2223}" destId="{67753CEE-30C5-4F42-B121-438F93F78304}" srcOrd="1" destOrd="0" presId="urn:microsoft.com/office/officeart/2005/8/layout/vProcess5"/>
    <dgm:cxn modelId="{F59CC8CF-D3C8-4AF1-A4AB-4A666395F3E5}" type="presOf" srcId="{D210A6D4-98C5-4E65-82B8-8A4423D59C56}" destId="{22A98BD0-8619-401C-9836-7183CC3CCE0C}" srcOrd="0" destOrd="0" presId="urn:microsoft.com/office/officeart/2005/8/layout/vProcess5"/>
    <dgm:cxn modelId="{238C6BFF-6CA2-4D22-9F6D-6218F0A55E2D}" type="presOf" srcId="{BD178252-058C-4AF5-AEDD-93AC9902E544}" destId="{83DF0CD5-3F73-43DD-9346-174DF614238D}" srcOrd="0" destOrd="0" presId="urn:microsoft.com/office/officeart/2005/8/layout/vProcess5"/>
    <dgm:cxn modelId="{1212FB7C-AD91-4B13-A677-6C48F3478043}" type="presOf" srcId="{FF6CACEA-612F-4367-801F-21EB0BE3BFA0}" destId="{A49DF465-8370-4F5F-A3FD-0113BBAB5D29}" srcOrd="0" destOrd="0" presId="urn:microsoft.com/office/officeart/2005/8/layout/vProcess5"/>
    <dgm:cxn modelId="{BAEEF640-1FDD-41E9-B343-FDC7157E142A}" srcId="{FF6CACEA-612F-4367-801F-21EB0BE3BFA0}" destId="{B0D9041E-8630-4099-A7EC-E2A4F4CF2223}" srcOrd="2" destOrd="0" parTransId="{27AC788D-BB0A-4F1A-9D57-53CB03195108}" sibTransId="{CB17F6CD-98EE-4110-97A4-FA8BE9B4D121}"/>
    <dgm:cxn modelId="{DC350E0D-F3F7-4506-A200-EF83E9CD1F7F}" srcId="{FF6CACEA-612F-4367-801F-21EB0BE3BFA0}" destId="{D210A6D4-98C5-4E65-82B8-8A4423D59C56}" srcOrd="1" destOrd="0" parTransId="{B711C7A8-6841-4227-B374-4E5C43F35814}" sibTransId="{3152D9B9-3BF5-49E8-B59F-C77247690B39}"/>
    <dgm:cxn modelId="{A49F8F31-EAA7-43B1-85E5-8EE8E866C50C}" type="presOf" srcId="{3152D9B9-3BF5-49E8-B59F-C77247690B39}" destId="{9652089A-C2B3-4F7E-B8A9-0AD7674FD72D}" srcOrd="0" destOrd="0" presId="urn:microsoft.com/office/officeart/2005/8/layout/vProcess5"/>
    <dgm:cxn modelId="{8413FD39-C0E8-447F-84EB-5783A5CCFFD3}" srcId="{FF6CACEA-612F-4367-801F-21EB0BE3BFA0}" destId="{95CAA69E-99D6-4963-8BA2-618BB0ADF0AB}" srcOrd="0" destOrd="0" parTransId="{7A0EBD32-475E-49D3-9332-516E676089FC}" sibTransId="{BD178252-058C-4AF5-AEDD-93AC9902E544}"/>
    <dgm:cxn modelId="{11BB3E6D-941B-410A-86AA-06DE1C8B4D1B}" type="presOf" srcId="{B0D9041E-8630-4099-A7EC-E2A4F4CF2223}" destId="{C5F6F7E8-8A3A-4253-B82B-8D54FB01C7C3}" srcOrd="0" destOrd="0" presId="urn:microsoft.com/office/officeart/2005/8/layout/vProcess5"/>
    <dgm:cxn modelId="{D556D410-C309-4F1E-AAB1-713ED119E29A}" type="presOf" srcId="{D210A6D4-98C5-4E65-82B8-8A4423D59C56}" destId="{4D4D3DD1-EF5D-4EE8-8759-40246E8ED0AD}" srcOrd="1" destOrd="0" presId="urn:microsoft.com/office/officeart/2005/8/layout/vProcess5"/>
    <dgm:cxn modelId="{727B7589-71FB-4BBB-93DD-36E214531FC6}" type="presOf" srcId="{95CAA69E-99D6-4963-8BA2-618BB0ADF0AB}" destId="{D81D52B1-6EF7-4B06-B839-985842F85142}" srcOrd="0" destOrd="0" presId="urn:microsoft.com/office/officeart/2005/8/layout/vProcess5"/>
    <dgm:cxn modelId="{013AACA3-A084-451D-AB4F-EE9F05F39F9B}" type="presParOf" srcId="{A49DF465-8370-4F5F-A3FD-0113BBAB5D29}" destId="{EC1AE9ED-82AF-470A-8F34-950A18D55631}" srcOrd="0" destOrd="0" presId="urn:microsoft.com/office/officeart/2005/8/layout/vProcess5"/>
    <dgm:cxn modelId="{5F44ECCF-C988-46BD-A9E4-EFCD1507741B}" type="presParOf" srcId="{A49DF465-8370-4F5F-A3FD-0113BBAB5D29}" destId="{D81D52B1-6EF7-4B06-B839-985842F85142}" srcOrd="1" destOrd="0" presId="urn:microsoft.com/office/officeart/2005/8/layout/vProcess5"/>
    <dgm:cxn modelId="{DDFB5E98-C534-49ED-9E22-D2252CC94172}" type="presParOf" srcId="{A49DF465-8370-4F5F-A3FD-0113BBAB5D29}" destId="{22A98BD0-8619-401C-9836-7183CC3CCE0C}" srcOrd="2" destOrd="0" presId="urn:microsoft.com/office/officeart/2005/8/layout/vProcess5"/>
    <dgm:cxn modelId="{69FA1D5C-5B45-4D0B-AC43-DF2E84ABF9AC}" type="presParOf" srcId="{A49DF465-8370-4F5F-A3FD-0113BBAB5D29}" destId="{C5F6F7E8-8A3A-4253-B82B-8D54FB01C7C3}" srcOrd="3" destOrd="0" presId="urn:microsoft.com/office/officeart/2005/8/layout/vProcess5"/>
    <dgm:cxn modelId="{3C41E190-93DF-489E-8365-F61DC38A7224}" type="presParOf" srcId="{A49DF465-8370-4F5F-A3FD-0113BBAB5D29}" destId="{83DF0CD5-3F73-43DD-9346-174DF614238D}" srcOrd="4" destOrd="0" presId="urn:microsoft.com/office/officeart/2005/8/layout/vProcess5"/>
    <dgm:cxn modelId="{EF5B9E48-9310-495A-92B4-848BD1F4B614}" type="presParOf" srcId="{A49DF465-8370-4F5F-A3FD-0113BBAB5D29}" destId="{9652089A-C2B3-4F7E-B8A9-0AD7674FD72D}" srcOrd="5" destOrd="0" presId="urn:microsoft.com/office/officeart/2005/8/layout/vProcess5"/>
    <dgm:cxn modelId="{59F8B489-CDDA-403E-98F5-EACBB3CF412B}" type="presParOf" srcId="{A49DF465-8370-4F5F-A3FD-0113BBAB5D29}" destId="{04902C07-D4F2-4E6B-A14F-C310C6CC1750}" srcOrd="6" destOrd="0" presId="urn:microsoft.com/office/officeart/2005/8/layout/vProcess5"/>
    <dgm:cxn modelId="{AEF3E023-0458-4E5C-8A50-D1D34CB1800D}" type="presParOf" srcId="{A49DF465-8370-4F5F-A3FD-0113BBAB5D29}" destId="{4D4D3DD1-EF5D-4EE8-8759-40246E8ED0AD}" srcOrd="7" destOrd="0" presId="urn:microsoft.com/office/officeart/2005/8/layout/vProcess5"/>
    <dgm:cxn modelId="{516BAC7D-C2DF-4A29-8800-C9866E8A9E2C}" type="presParOf" srcId="{A49DF465-8370-4F5F-A3FD-0113BBAB5D29}" destId="{67753CEE-30C5-4F42-B121-438F93F7830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6CACEA-612F-4367-801F-21EB0BE3BFA0}" type="doc">
      <dgm:prSet loTypeId="urn:microsoft.com/office/officeart/2005/8/layout/vProcess5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95CAA69E-99D6-4963-8BA2-618BB0ADF0AB}">
      <dgm:prSet phldrT="[Texto]"/>
      <dgm:spPr/>
      <dgm:t>
        <a:bodyPr/>
        <a:lstStyle/>
        <a:p>
          <a:r>
            <a:rPr lang="es-EC" dirty="0" smtClean="0"/>
            <a:t>Reevaluar las estrategias planteadas para dar cumplimiento a los objetivos propuestos por el Sistema Nacional de Admisión y Nivelación a las Universidades Públicas de forma tal que se dé cumplimiento al objetivo planteado por el Plan Nacional del Buen Vivir de incrementar en un 50% la matrícula a la educación superior.. </a:t>
          </a:r>
          <a:endParaRPr lang="es-EC" dirty="0"/>
        </a:p>
      </dgm:t>
    </dgm:pt>
    <dgm:pt modelId="{7A0EBD32-475E-49D3-9332-516E676089FC}" type="parTrans" cxnId="{8413FD39-C0E8-447F-84EB-5783A5CCFFD3}">
      <dgm:prSet/>
      <dgm:spPr/>
      <dgm:t>
        <a:bodyPr/>
        <a:lstStyle/>
        <a:p>
          <a:endParaRPr lang="es-EC"/>
        </a:p>
      </dgm:t>
    </dgm:pt>
    <dgm:pt modelId="{BD178252-058C-4AF5-AEDD-93AC9902E544}" type="sibTrans" cxnId="{8413FD39-C0E8-447F-84EB-5783A5CCFFD3}">
      <dgm:prSet/>
      <dgm:spPr/>
      <dgm:t>
        <a:bodyPr/>
        <a:lstStyle/>
        <a:p>
          <a:endParaRPr lang="es-EC"/>
        </a:p>
      </dgm:t>
    </dgm:pt>
    <dgm:pt modelId="{D210A6D4-98C5-4E65-82B8-8A4423D59C56}">
      <dgm:prSet phldrT="[Texto]"/>
      <dgm:spPr/>
      <dgm:t>
        <a:bodyPr/>
        <a:lstStyle/>
        <a:p>
          <a:r>
            <a:rPr lang="es-EC" dirty="0" smtClean="0"/>
            <a:t>Desarrollar nuevas alternativas de direccionamiento estratégico del Sistema Nacional de Admisión y Nivelación a las Universidades Públicas de forma tal que se garantice una adecuación efectiva de dichas estrategias con las necesidades actuales de los estudiantes para incrementar sistemáticamente el ingreso a la educación superior..</a:t>
          </a:r>
          <a:endParaRPr lang="es-EC" dirty="0"/>
        </a:p>
      </dgm:t>
    </dgm:pt>
    <dgm:pt modelId="{B711C7A8-6841-4227-B374-4E5C43F35814}" type="parTrans" cxnId="{DC350E0D-F3F7-4506-A200-EF83E9CD1F7F}">
      <dgm:prSet/>
      <dgm:spPr/>
      <dgm:t>
        <a:bodyPr/>
        <a:lstStyle/>
        <a:p>
          <a:endParaRPr lang="es-EC"/>
        </a:p>
      </dgm:t>
    </dgm:pt>
    <dgm:pt modelId="{3152D9B9-3BF5-49E8-B59F-C77247690B39}" type="sibTrans" cxnId="{DC350E0D-F3F7-4506-A200-EF83E9CD1F7F}">
      <dgm:prSet/>
      <dgm:spPr/>
      <dgm:t>
        <a:bodyPr/>
        <a:lstStyle/>
        <a:p>
          <a:endParaRPr lang="es-EC"/>
        </a:p>
      </dgm:t>
    </dgm:pt>
    <dgm:pt modelId="{B0D9041E-8630-4099-A7EC-E2A4F4CF2223}">
      <dgm:prSet phldrT="[Texto]"/>
      <dgm:spPr/>
      <dgm:t>
        <a:bodyPr/>
        <a:lstStyle/>
        <a:p>
          <a:r>
            <a:rPr lang="es-EC" dirty="0" smtClean="0"/>
            <a:t>Desarrollar alternativas que permitan una supervisión constante de los resultados arrojados por el Sistema Nacional de Admisión y Nivelación en aquellos casos en los cuales se produzcan interrupciones en forma tal que no exista posibilidad de manipular o transformar dichos resultados.</a:t>
          </a:r>
          <a:endParaRPr lang="es-EC" dirty="0"/>
        </a:p>
      </dgm:t>
    </dgm:pt>
    <dgm:pt modelId="{27AC788D-BB0A-4F1A-9D57-53CB03195108}" type="parTrans" cxnId="{BAEEF640-1FDD-41E9-B343-FDC7157E142A}">
      <dgm:prSet/>
      <dgm:spPr/>
      <dgm:t>
        <a:bodyPr/>
        <a:lstStyle/>
        <a:p>
          <a:endParaRPr lang="es-EC"/>
        </a:p>
      </dgm:t>
    </dgm:pt>
    <dgm:pt modelId="{CB17F6CD-98EE-4110-97A4-FA8BE9B4D121}" type="sibTrans" cxnId="{BAEEF640-1FDD-41E9-B343-FDC7157E142A}">
      <dgm:prSet/>
      <dgm:spPr/>
      <dgm:t>
        <a:bodyPr/>
        <a:lstStyle/>
        <a:p>
          <a:endParaRPr lang="es-EC"/>
        </a:p>
      </dgm:t>
    </dgm:pt>
    <dgm:pt modelId="{C40AD8D3-EB84-4737-AD06-399188A59856}" type="pres">
      <dgm:prSet presAssocID="{FF6CACEA-612F-4367-801F-21EB0BE3BFA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9CCBEA0-E5A5-4970-872F-944EEA058A8A}" type="pres">
      <dgm:prSet presAssocID="{FF6CACEA-612F-4367-801F-21EB0BE3BFA0}" presName="dummyMaxCanvas" presStyleCnt="0">
        <dgm:presLayoutVars/>
      </dgm:prSet>
      <dgm:spPr/>
      <dgm:t>
        <a:bodyPr/>
        <a:lstStyle/>
        <a:p>
          <a:endParaRPr lang="es-EC"/>
        </a:p>
      </dgm:t>
    </dgm:pt>
    <dgm:pt modelId="{4253EBC5-4426-47DE-AF69-8420BF00645E}" type="pres">
      <dgm:prSet presAssocID="{FF6CACEA-612F-4367-801F-21EB0BE3BFA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182278-5CB5-4641-9DD5-64245F2EF1AF}" type="pres">
      <dgm:prSet presAssocID="{FF6CACEA-612F-4367-801F-21EB0BE3BFA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5A2DAC-5895-4DEC-B527-60E067B1D0AF}" type="pres">
      <dgm:prSet presAssocID="{FF6CACEA-612F-4367-801F-21EB0BE3BFA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E65552-E53E-4069-9605-E42E0BAE6307}" type="pres">
      <dgm:prSet presAssocID="{FF6CACEA-612F-4367-801F-21EB0BE3BFA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C324EB-3304-4BE5-B638-9A1CEC9F5C69}" type="pres">
      <dgm:prSet presAssocID="{FF6CACEA-612F-4367-801F-21EB0BE3BFA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888F3B-C373-4AD3-8913-7A52FEC1BF87}" type="pres">
      <dgm:prSet presAssocID="{FF6CACEA-612F-4367-801F-21EB0BE3BFA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9D4CDD-7C2E-4667-A921-D1A443D80F42}" type="pres">
      <dgm:prSet presAssocID="{FF6CACEA-612F-4367-801F-21EB0BE3BFA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65609E-8336-4392-AA5A-8AA7A61AB0AC}" type="pres">
      <dgm:prSet presAssocID="{FF6CACEA-612F-4367-801F-21EB0BE3BFA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2D6EFCE-1223-48B7-8F51-39485CDE9992}" type="presOf" srcId="{D210A6D4-98C5-4E65-82B8-8A4423D59C56}" destId="{E9182278-5CB5-4641-9DD5-64245F2EF1AF}" srcOrd="0" destOrd="0" presId="urn:microsoft.com/office/officeart/2005/8/layout/vProcess5"/>
    <dgm:cxn modelId="{7F3A4AFF-A893-481B-911B-499745B2C24A}" type="presOf" srcId="{B0D9041E-8630-4099-A7EC-E2A4F4CF2223}" destId="{AC65609E-8336-4392-AA5A-8AA7A61AB0AC}" srcOrd="1" destOrd="0" presId="urn:microsoft.com/office/officeart/2005/8/layout/vProcess5"/>
    <dgm:cxn modelId="{0BFE34DE-7506-4ABE-8847-B01031FBE60C}" type="presOf" srcId="{FF6CACEA-612F-4367-801F-21EB0BE3BFA0}" destId="{C40AD8D3-EB84-4737-AD06-399188A59856}" srcOrd="0" destOrd="0" presId="urn:microsoft.com/office/officeart/2005/8/layout/vProcess5"/>
    <dgm:cxn modelId="{BE29AED9-ED63-449E-8849-2DEEBAEF8B01}" type="presOf" srcId="{95CAA69E-99D6-4963-8BA2-618BB0ADF0AB}" destId="{4253EBC5-4426-47DE-AF69-8420BF00645E}" srcOrd="0" destOrd="0" presId="urn:microsoft.com/office/officeart/2005/8/layout/vProcess5"/>
    <dgm:cxn modelId="{D80522F8-9627-4D0A-8A3D-24D1C89BA441}" type="presOf" srcId="{3152D9B9-3BF5-49E8-B59F-C77247690B39}" destId="{41C324EB-3304-4BE5-B638-9A1CEC9F5C69}" srcOrd="0" destOrd="0" presId="urn:microsoft.com/office/officeart/2005/8/layout/vProcess5"/>
    <dgm:cxn modelId="{70535C7F-F316-4D90-AACA-676A6DE002B9}" type="presOf" srcId="{BD178252-058C-4AF5-AEDD-93AC9902E544}" destId="{B7E65552-E53E-4069-9605-E42E0BAE6307}" srcOrd="0" destOrd="0" presId="urn:microsoft.com/office/officeart/2005/8/layout/vProcess5"/>
    <dgm:cxn modelId="{BAEEF640-1FDD-41E9-B343-FDC7157E142A}" srcId="{FF6CACEA-612F-4367-801F-21EB0BE3BFA0}" destId="{B0D9041E-8630-4099-A7EC-E2A4F4CF2223}" srcOrd="2" destOrd="0" parTransId="{27AC788D-BB0A-4F1A-9D57-53CB03195108}" sibTransId="{CB17F6CD-98EE-4110-97A4-FA8BE9B4D121}"/>
    <dgm:cxn modelId="{C2DDDCBD-21C8-49DB-A9A3-5DF4D539D3D2}" type="presOf" srcId="{95CAA69E-99D6-4963-8BA2-618BB0ADF0AB}" destId="{96888F3B-C373-4AD3-8913-7A52FEC1BF87}" srcOrd="1" destOrd="0" presId="urn:microsoft.com/office/officeart/2005/8/layout/vProcess5"/>
    <dgm:cxn modelId="{DC350E0D-F3F7-4506-A200-EF83E9CD1F7F}" srcId="{FF6CACEA-612F-4367-801F-21EB0BE3BFA0}" destId="{D210A6D4-98C5-4E65-82B8-8A4423D59C56}" srcOrd="1" destOrd="0" parTransId="{B711C7A8-6841-4227-B374-4E5C43F35814}" sibTransId="{3152D9B9-3BF5-49E8-B59F-C77247690B39}"/>
    <dgm:cxn modelId="{54B65D1E-71F8-41A8-BF1D-71F9C7270A58}" type="presOf" srcId="{B0D9041E-8630-4099-A7EC-E2A4F4CF2223}" destId="{BA5A2DAC-5895-4DEC-B527-60E067B1D0AF}" srcOrd="0" destOrd="0" presId="urn:microsoft.com/office/officeart/2005/8/layout/vProcess5"/>
    <dgm:cxn modelId="{8413FD39-C0E8-447F-84EB-5783A5CCFFD3}" srcId="{FF6CACEA-612F-4367-801F-21EB0BE3BFA0}" destId="{95CAA69E-99D6-4963-8BA2-618BB0ADF0AB}" srcOrd="0" destOrd="0" parTransId="{7A0EBD32-475E-49D3-9332-516E676089FC}" sibTransId="{BD178252-058C-4AF5-AEDD-93AC9902E544}"/>
    <dgm:cxn modelId="{7A140FEC-85FA-4967-AF9F-E8B560A4EA3B}" type="presOf" srcId="{D210A6D4-98C5-4E65-82B8-8A4423D59C56}" destId="{769D4CDD-7C2E-4667-A921-D1A443D80F42}" srcOrd="1" destOrd="0" presId="urn:microsoft.com/office/officeart/2005/8/layout/vProcess5"/>
    <dgm:cxn modelId="{3965BC1C-5460-41F6-A412-D3D748847982}" type="presParOf" srcId="{C40AD8D3-EB84-4737-AD06-399188A59856}" destId="{D9CCBEA0-E5A5-4970-872F-944EEA058A8A}" srcOrd="0" destOrd="0" presId="urn:microsoft.com/office/officeart/2005/8/layout/vProcess5"/>
    <dgm:cxn modelId="{7276FF67-FE82-4487-B55F-E6E41B586505}" type="presParOf" srcId="{C40AD8D3-EB84-4737-AD06-399188A59856}" destId="{4253EBC5-4426-47DE-AF69-8420BF00645E}" srcOrd="1" destOrd="0" presId="urn:microsoft.com/office/officeart/2005/8/layout/vProcess5"/>
    <dgm:cxn modelId="{11E8299B-1E20-48C9-8455-E6C7B3D883AE}" type="presParOf" srcId="{C40AD8D3-EB84-4737-AD06-399188A59856}" destId="{E9182278-5CB5-4641-9DD5-64245F2EF1AF}" srcOrd="2" destOrd="0" presId="urn:microsoft.com/office/officeart/2005/8/layout/vProcess5"/>
    <dgm:cxn modelId="{0F9926FD-D44B-4146-B132-ADC0DDD621E0}" type="presParOf" srcId="{C40AD8D3-EB84-4737-AD06-399188A59856}" destId="{BA5A2DAC-5895-4DEC-B527-60E067B1D0AF}" srcOrd="3" destOrd="0" presId="urn:microsoft.com/office/officeart/2005/8/layout/vProcess5"/>
    <dgm:cxn modelId="{294DD6E7-D1E2-4333-977D-9F419996D6B5}" type="presParOf" srcId="{C40AD8D3-EB84-4737-AD06-399188A59856}" destId="{B7E65552-E53E-4069-9605-E42E0BAE6307}" srcOrd="4" destOrd="0" presId="urn:microsoft.com/office/officeart/2005/8/layout/vProcess5"/>
    <dgm:cxn modelId="{4871BAE4-47D9-4062-B4C9-BE60A592804F}" type="presParOf" srcId="{C40AD8D3-EB84-4737-AD06-399188A59856}" destId="{41C324EB-3304-4BE5-B638-9A1CEC9F5C69}" srcOrd="5" destOrd="0" presId="urn:microsoft.com/office/officeart/2005/8/layout/vProcess5"/>
    <dgm:cxn modelId="{8F3DEB96-7563-4A07-88D0-1289B9D7AF7B}" type="presParOf" srcId="{C40AD8D3-EB84-4737-AD06-399188A59856}" destId="{96888F3B-C373-4AD3-8913-7A52FEC1BF87}" srcOrd="6" destOrd="0" presId="urn:microsoft.com/office/officeart/2005/8/layout/vProcess5"/>
    <dgm:cxn modelId="{33448E7A-5ABA-4850-AF82-D14B1A13DFEB}" type="presParOf" srcId="{C40AD8D3-EB84-4737-AD06-399188A59856}" destId="{769D4CDD-7C2E-4667-A921-D1A443D80F42}" srcOrd="7" destOrd="0" presId="urn:microsoft.com/office/officeart/2005/8/layout/vProcess5"/>
    <dgm:cxn modelId="{33744AF8-4EE9-43BE-AC85-B19E6DDA8699}" type="presParOf" srcId="{C40AD8D3-EB84-4737-AD06-399188A59856}" destId="{AC65609E-8336-4392-AA5A-8AA7A61AB0A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0.90162</cdr:x>
      <cdr:y>0</cdr:y>
    </cdr:from>
    <cdr:to>
      <cdr:x>0.97551</cdr:x>
      <cdr:y>0.13569</cdr:y>
    </cdr:to>
    <cdr:pic>
      <cdr:nvPicPr>
        <cdr:cNvPr id="2" name="Imagen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480576" y="0"/>
          <a:ext cx="858904" cy="839985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1015113-5B9A-49FC-8064-E1A30DB3C24F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3D0D519-E423-4D6B-BB59-29C4A531D9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0181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7A6CDF4-3A57-480B-A896-2E8903995D9E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E6EBBD0-44AA-4411-835E-CE8060EA560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035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BD0-44AA-4411-835E-CE8060EA5605}" type="slidenum">
              <a:rPr lang="es-EC" smtClean="0"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4498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BD0-44AA-4411-835E-CE8060EA5605}" type="slidenum">
              <a:rPr lang="es-EC" smtClean="0"/>
              <a:t>12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6953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B90629-1B1D-46A8-9116-068C181835FB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0A3C5E-A611-4B8A-AC04-7DC8A936DC64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0629-1B1D-46A8-9116-068C181835FB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3C5E-A611-4B8A-AC04-7DC8A936DC64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0629-1B1D-46A8-9116-068C181835FB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3C5E-A611-4B8A-AC04-7DC8A936DC64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0629-1B1D-46A8-9116-068C181835FB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3C5E-A611-4B8A-AC04-7DC8A936DC64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0629-1B1D-46A8-9116-068C181835FB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3C5E-A611-4B8A-AC04-7DC8A936DC64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6 Cheurón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0629-1B1D-46A8-9116-068C181835FB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3C5E-A611-4B8A-AC04-7DC8A936DC64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0629-1B1D-46A8-9116-068C181835FB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3C5E-A611-4B8A-AC04-7DC8A936DC64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0629-1B1D-46A8-9116-068C181835FB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3C5E-A611-4B8A-AC04-7DC8A936DC64}" type="slidenum">
              <a:rPr lang="es-EC" smtClean="0"/>
              <a:t>‹Nº›</a:t>
            </a:fld>
            <a:endParaRPr lang="es-EC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0629-1B1D-46A8-9116-068C181835FB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3C5E-A611-4B8A-AC04-7DC8A936DC64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45B90629-1B1D-46A8-9116-068C181835FB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3C5E-A611-4B8A-AC04-7DC8A936DC64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B90629-1B1D-46A8-9116-068C181835FB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0A3C5E-A611-4B8A-AC04-7DC8A936DC64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B90629-1B1D-46A8-9116-068C181835FB}" type="datetimeFigureOut">
              <a:rPr lang="es-EC" smtClean="0"/>
              <a:t>30/7/2018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0A3C5E-A611-4B8A-AC04-7DC8A936DC64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CuadroTexto"/>
          <p:cNvSpPr txBox="1">
            <a:spLocks noChangeArrowheads="1"/>
          </p:cNvSpPr>
          <p:nvPr/>
        </p:nvSpPr>
        <p:spPr bwMode="auto">
          <a:xfrm>
            <a:off x="1414391" y="1926289"/>
            <a:ext cx="97045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</a:t>
            </a:r>
            <a:r>
              <a:rPr lang="es-ES" alt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CIENCIAS ECONÓMICAS, ADMINISTRATIVAS Y DE </a:t>
            </a:r>
            <a:r>
              <a:rPr lang="es-ES" alt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COMERCIO</a:t>
            </a:r>
          </a:p>
          <a:p>
            <a:pPr algn="ctr" eaLnBrk="1" hangingPunct="1"/>
            <a:r>
              <a:rPr lang="es-ES" alt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CARRERA DE ADMINISTRACIÓN  </a:t>
            </a:r>
            <a:endParaRPr lang="es-ES" alt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5 CuadroTexto"/>
          <p:cNvSpPr txBox="1">
            <a:spLocks noChangeArrowheads="1"/>
          </p:cNvSpPr>
          <p:nvPr/>
        </p:nvSpPr>
        <p:spPr bwMode="auto">
          <a:xfrm>
            <a:off x="2747169" y="2802622"/>
            <a:ext cx="7272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C" sz="1600" b="1" dirty="0" smtClean="0"/>
              <a:t>TRABAJO DE TITULACIÓN, PREVIO A LA OBTENCIÓN DEL TÍTULO DE. ADMINISTRADOR DE EMPRESAS </a:t>
            </a:r>
            <a:endParaRPr lang="es-ES" altLang="es-EC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2747169" y="3566542"/>
            <a:ext cx="7345362" cy="1491078"/>
          </a:xfrm>
          <a:prstGeom prst="round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 b="1" dirty="0">
              <a:solidFill>
                <a:schemeClr val="tx1"/>
              </a:solidFill>
              <a:latin typeface="+mj-lt"/>
            </a:endParaRPr>
          </a:p>
          <a:p>
            <a:pPr algn="ctr">
              <a:defRPr/>
            </a:pP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TEMA: 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C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DEL CUMPLIMIENTO DE ESTRATEGIA DEL SISTEMA NACIONAL DE NIVELACIÓN Y ADMISIÓN (SNNA) DE LAS UNIVERSIDADES PÚBLICAS 2013-2017</a:t>
            </a:r>
            <a:r>
              <a:rPr lang="es-ES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>
              <a:defRPr/>
            </a:pPr>
            <a:endParaRPr lang="es-ES" i="1" dirty="0"/>
          </a:p>
        </p:txBody>
      </p:sp>
      <p:sp>
        <p:nvSpPr>
          <p:cNvPr id="4102" name="7 CuadroTexto"/>
          <p:cNvSpPr txBox="1">
            <a:spLocks noChangeArrowheads="1"/>
          </p:cNvSpPr>
          <p:nvPr/>
        </p:nvSpPr>
        <p:spPr bwMode="auto">
          <a:xfrm>
            <a:off x="2981097" y="5201986"/>
            <a:ext cx="68044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C" b="1" i="1" dirty="0" smtClean="0"/>
              <a:t>AUTORA: ROSERO </a:t>
            </a:r>
            <a:r>
              <a:rPr lang="es-ES" altLang="es-EC" b="1" i="1" dirty="0" smtClean="0"/>
              <a:t>SALAZAR, </a:t>
            </a:r>
            <a:r>
              <a:rPr lang="es-ES" altLang="es-EC" b="1" i="1" dirty="0" smtClean="0"/>
              <a:t>ANDREA PATRICIA</a:t>
            </a:r>
            <a:endParaRPr lang="es-ES" altLang="es-EC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3562" y="347397"/>
            <a:ext cx="4686373" cy="10917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3034506" y="6051542"/>
            <a:ext cx="6985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C" b="1" i="1" dirty="0" smtClean="0"/>
              <a:t>SANGOLQUÍ 2018</a:t>
            </a:r>
            <a:endParaRPr lang="es-ES" altLang="es-EC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056" y="376630"/>
            <a:ext cx="1136506" cy="1111473"/>
          </a:xfrm>
          <a:prstGeom prst="rect">
            <a:avLst/>
          </a:prstGeom>
        </p:spPr>
      </p:pic>
      <p:sp>
        <p:nvSpPr>
          <p:cNvPr id="10" name="7 CuadroTexto"/>
          <p:cNvSpPr txBox="1">
            <a:spLocks noChangeArrowheads="1"/>
          </p:cNvSpPr>
          <p:nvPr/>
        </p:nvSpPr>
        <p:spPr bwMode="auto">
          <a:xfrm>
            <a:off x="3079750" y="5670668"/>
            <a:ext cx="68044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C" b="1" i="1" dirty="0" smtClean="0"/>
              <a:t>DIRECTOR: JARAMILLO CARRERA, MARCO VINICIO</a:t>
            </a:r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2243268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424386" y="505506"/>
            <a:ext cx="2313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Instrumento</a:t>
            </a:r>
            <a:endParaRPr lang="es-ES" sz="28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29018"/>
              </p:ext>
            </p:extLst>
          </p:nvPr>
        </p:nvGraphicFramePr>
        <p:xfrm>
          <a:off x="576897" y="1200118"/>
          <a:ext cx="10689273" cy="503822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5630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3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630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Categoría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Variable de estudio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Fuente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effectLst/>
                        </a:rPr>
                        <a:t>Direccionamiento estratégico</a:t>
                      </a:r>
                      <a:endParaRPr lang="es-EC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Estrategias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Senescyt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Programación del proyecto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Senescyt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Presupuesto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Rendición de cuentas SNNA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Senescyt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effectLst/>
                        </a:rPr>
                        <a:t>Organización del sistema</a:t>
                      </a:r>
                      <a:endParaRPr lang="es-EC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Administración y supervisión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Senescyt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Burocracia en la organización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Senescyt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Notas periodísticas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163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Capacidad de respuesta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Rendición de cuentas SNNA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Notas periodísticas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 row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effectLst/>
                        </a:rPr>
                        <a:t>Proceso de evaluación</a:t>
                      </a:r>
                      <a:endParaRPr lang="es-EC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Cuantitativa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Senescyt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081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Fiabilidad de los resultados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Senescyt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Notas periodísticas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Cumplimiento / incumplimiento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Senescyt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Índice de inscritos, rinden examen, Aprueban examen, postulaciones asignación de cupos, aceptación de cupos, grupo de alto rendimiento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Senescyt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Senescyt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Senescyt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Senescyt</a:t>
                      </a:r>
                      <a:endParaRPr lang="es-EC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err="1">
                          <a:effectLst/>
                        </a:rPr>
                        <a:t>Senescyt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491" y="41971"/>
            <a:ext cx="858904" cy="83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866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08968" y="578272"/>
            <a:ext cx="2085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Resultados</a:t>
            </a:r>
            <a:endParaRPr lang="es-ES" sz="28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920521628"/>
              </p:ext>
            </p:extLst>
          </p:nvPr>
        </p:nvGraphicFramePr>
        <p:xfrm>
          <a:off x="-1041400" y="422486"/>
          <a:ext cx="10808970" cy="612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5969000" y="2844800"/>
            <a:ext cx="1638300" cy="128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Insuficiencia en la preparación previa</a:t>
            </a:r>
            <a:endParaRPr lang="es-EC" dirty="0"/>
          </a:p>
        </p:txBody>
      </p:sp>
      <p:sp>
        <p:nvSpPr>
          <p:cNvPr id="7" name="6 Rectángulo"/>
          <p:cNvSpPr/>
          <p:nvPr/>
        </p:nvSpPr>
        <p:spPr>
          <a:xfrm>
            <a:off x="8547100" y="3098800"/>
            <a:ext cx="1447800" cy="128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Ausencia de orientación vocacional</a:t>
            </a:r>
            <a:endParaRPr lang="es-EC" dirty="0"/>
          </a:p>
        </p:txBody>
      </p:sp>
      <p:sp>
        <p:nvSpPr>
          <p:cNvPr id="8" name="7 Rectángulo"/>
          <p:cNvSpPr/>
          <p:nvPr/>
        </p:nvSpPr>
        <p:spPr>
          <a:xfrm>
            <a:off x="9437370" y="4914900"/>
            <a:ext cx="18669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Falta de actualización y capacitación docente</a:t>
            </a:r>
            <a:endParaRPr lang="es-EC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6553200" y="4127500"/>
            <a:ext cx="88900" cy="78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V="1">
            <a:off x="7607300" y="4381500"/>
            <a:ext cx="129540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endCxn id="8" idx="1"/>
          </p:cNvCxnSpPr>
          <p:nvPr/>
        </p:nvCxnSpPr>
        <p:spPr>
          <a:xfrm>
            <a:off x="8166100" y="5638800"/>
            <a:ext cx="12712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ítulo 2"/>
          <p:cNvSpPr>
            <a:spLocks noGrp="1"/>
          </p:cNvSpPr>
          <p:nvPr>
            <p:ph type="title"/>
          </p:nvPr>
        </p:nvSpPr>
        <p:spPr>
          <a:xfrm>
            <a:off x="6328229" y="127921"/>
            <a:ext cx="5863771" cy="589129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tx1"/>
                </a:solidFill>
                <a:cs typeface="Times New Roman" panose="02020603050405020304" pitchFamily="18" charset="0"/>
              </a:rPr>
              <a:t>Informe por variables</a:t>
            </a:r>
            <a:endParaRPr lang="es-EC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817" y="647947"/>
            <a:ext cx="954325" cy="93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2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099" y="534244"/>
            <a:ext cx="10420985" cy="553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24869" y="534244"/>
            <a:ext cx="2623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Programación del proyecto</a:t>
            </a:r>
            <a:endParaRPr lang="es-ES" sz="28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719" y="295394"/>
            <a:ext cx="858904" cy="83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8317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262943" y="215062"/>
            <a:ext cx="263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Presupuesto</a:t>
            </a:r>
            <a:endParaRPr lang="es-ES" sz="2800" b="1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627148"/>
              </p:ext>
            </p:extLst>
          </p:nvPr>
        </p:nvGraphicFramePr>
        <p:xfrm>
          <a:off x="996370" y="939587"/>
          <a:ext cx="9900230" cy="50292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4133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44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44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44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44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44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144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Año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2014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2015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2016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Total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Monto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42.987.645,82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42.227.415,36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42.631.820,96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71.802.689,18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74.679.129,68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274.328.701,00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7171742" y="2666163"/>
            <a:ext cx="4396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Capacidad de respuesta</a:t>
            </a:r>
            <a:endParaRPr lang="es-ES" sz="2800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69674174"/>
              </p:ext>
            </p:extLst>
          </p:nvPr>
        </p:nvGraphicFramePr>
        <p:xfrm>
          <a:off x="609600" y="2133600"/>
          <a:ext cx="6908800" cy="4193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56679"/>
            <a:ext cx="858904" cy="83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2807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1" y="647700"/>
            <a:ext cx="9956800" cy="960438"/>
          </a:xfrm>
        </p:spPr>
        <p:txBody>
          <a:bodyPr>
            <a:normAutofit/>
          </a:bodyPr>
          <a:lstStyle/>
          <a:p>
            <a:pPr algn="ctr"/>
            <a:r>
              <a:rPr lang="es-EC" sz="4000" b="1" dirty="0" smtClean="0"/>
              <a:t>Resultados Proceso de Evaluación</a:t>
            </a:r>
            <a:endParaRPr lang="es-EC" sz="4000" b="1" dirty="0"/>
          </a:p>
        </p:txBody>
      </p:sp>
      <p:pic>
        <p:nvPicPr>
          <p:cNvPr id="5122" name="Picture 2" descr="Resultado de imagen para ingreso a la universidad ecuad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104394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096" y="382292"/>
            <a:ext cx="858904" cy="83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9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945103352"/>
              </p:ext>
            </p:extLst>
          </p:nvPr>
        </p:nvGraphicFramePr>
        <p:xfrm>
          <a:off x="277585" y="235685"/>
          <a:ext cx="11624129" cy="619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2805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863752" y="188640"/>
            <a:ext cx="50482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100" b="1" dirty="0"/>
              <a:t>CUMPLIMIENTO DE METAS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444573"/>
              </p:ext>
            </p:extLst>
          </p:nvPr>
        </p:nvGraphicFramePr>
        <p:xfrm>
          <a:off x="1335315" y="2183854"/>
          <a:ext cx="9231084" cy="15425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0451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0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28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25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10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972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1107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14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Año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Inscritos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Línea base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Ingresan</a:t>
                      </a:r>
                      <a:r>
                        <a:rPr lang="en-US" sz="1400" dirty="0">
                          <a:effectLst/>
                        </a:rPr>
                        <a:t> a la </a:t>
                      </a:r>
                      <a:r>
                        <a:rPr lang="en-US" sz="1400" dirty="0" err="1">
                          <a:effectLst/>
                        </a:rPr>
                        <a:t>universidad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Incremento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Porcentaje</a:t>
                      </a:r>
                      <a:r>
                        <a:rPr lang="en-US" sz="1400" dirty="0">
                          <a:effectLst/>
                        </a:rPr>
                        <a:t> de </a:t>
                      </a:r>
                      <a:r>
                        <a:rPr lang="en-US" sz="1400" dirty="0" err="1">
                          <a:effectLst/>
                        </a:rPr>
                        <a:t>incremento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Incremento esperado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0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305.996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71.909 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80.515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8.606 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2,18%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40%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0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2014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458.994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74.356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94.724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20.368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4,46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42%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0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611.992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79.559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108.933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29.374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4,78%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44%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0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2016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764.990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81.165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123.142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41.977 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5,48%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50%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802705"/>
              </p:ext>
            </p:extLst>
          </p:nvPr>
        </p:nvGraphicFramePr>
        <p:xfrm>
          <a:off x="1335315" y="4362392"/>
          <a:ext cx="9231083" cy="174812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01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1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2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21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020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619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6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 dirty="0">
                          <a:effectLst/>
                        </a:rPr>
                        <a:t>Año</a:t>
                      </a:r>
                      <a:endParaRPr lang="es-EC" sz="15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Incremento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Porcentaje de incremento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Incremento esperado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Porcentaje de incumplimiento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Fase de incumplimiento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5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2013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8.606</a:t>
                      </a:r>
                      <a:endParaRPr lang="es-EC" sz="15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2,18%</a:t>
                      </a:r>
                      <a:endParaRPr lang="es-EC" sz="15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40,0%</a:t>
                      </a:r>
                      <a:endParaRPr lang="es-EC" sz="15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37,82%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rowSpan="4"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5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2014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20.368</a:t>
                      </a:r>
                      <a:endParaRPr lang="es-EC" sz="15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4,46</a:t>
                      </a:r>
                      <a:endParaRPr lang="es-EC" sz="15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42,0%</a:t>
                      </a:r>
                      <a:endParaRPr lang="es-EC" sz="15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 smtClean="0">
                          <a:effectLst/>
                        </a:rPr>
                        <a:t>37,54%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5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2015</a:t>
                      </a:r>
                      <a:endParaRPr lang="es-EC" sz="15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29.374</a:t>
                      </a:r>
                      <a:endParaRPr lang="es-EC" sz="15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4,78%</a:t>
                      </a:r>
                      <a:endParaRPr lang="es-EC" sz="15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44,0%</a:t>
                      </a:r>
                      <a:endParaRPr lang="es-EC" sz="15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>
                          <a:effectLst/>
                        </a:rPr>
                        <a:t>39,22%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5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 dirty="0">
                          <a:effectLst/>
                        </a:rPr>
                        <a:t>2016</a:t>
                      </a:r>
                      <a:endParaRPr lang="es-EC" sz="15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41.977</a:t>
                      </a:r>
                      <a:endParaRPr lang="es-EC" sz="15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5,48%</a:t>
                      </a:r>
                      <a:endParaRPr lang="es-EC" sz="15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500" u="none" strike="noStrike">
                          <a:effectLst/>
                        </a:rPr>
                        <a:t>50,0%</a:t>
                      </a:r>
                      <a:endParaRPr lang="es-EC" sz="15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u="none" strike="noStrike" dirty="0">
                          <a:effectLst/>
                        </a:rPr>
                        <a:t>44,52%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1 Elipse"/>
          <p:cNvSpPr/>
          <p:nvPr/>
        </p:nvSpPr>
        <p:spPr>
          <a:xfrm>
            <a:off x="9257391" y="4979545"/>
            <a:ext cx="257175" cy="1214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C" sz="825"/>
          </a:p>
        </p:txBody>
      </p:sp>
      <p:sp>
        <p:nvSpPr>
          <p:cNvPr id="7" name="2 Elipse"/>
          <p:cNvSpPr/>
          <p:nvPr/>
        </p:nvSpPr>
        <p:spPr>
          <a:xfrm>
            <a:off x="9257391" y="5281199"/>
            <a:ext cx="257175" cy="1214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C" sz="825"/>
          </a:p>
        </p:txBody>
      </p:sp>
      <p:sp>
        <p:nvSpPr>
          <p:cNvPr id="8" name="3 Elipse"/>
          <p:cNvSpPr/>
          <p:nvPr/>
        </p:nvSpPr>
        <p:spPr>
          <a:xfrm>
            <a:off x="9257391" y="5507205"/>
            <a:ext cx="257175" cy="1214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C" sz="825"/>
          </a:p>
        </p:txBody>
      </p:sp>
      <p:sp>
        <p:nvSpPr>
          <p:cNvPr id="9" name="4 Elipse"/>
          <p:cNvSpPr/>
          <p:nvPr/>
        </p:nvSpPr>
        <p:spPr>
          <a:xfrm>
            <a:off x="9257391" y="5808859"/>
            <a:ext cx="257175" cy="1214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C" sz="825"/>
          </a:p>
        </p:txBody>
      </p:sp>
      <p:pic>
        <p:nvPicPr>
          <p:cNvPr id="10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8" y="604138"/>
            <a:ext cx="4050030" cy="111680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176" y="396389"/>
            <a:ext cx="858904" cy="83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805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09600" y="277091"/>
            <a:ext cx="10972800" cy="5730201"/>
          </a:xfrm>
        </p:spPr>
        <p:txBody>
          <a:bodyPr/>
          <a:lstStyle/>
          <a:p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pPr algn="ctr"/>
            <a:r>
              <a:rPr lang="es-EC" sz="7200" dirty="0" smtClean="0"/>
              <a:t>PROPUESTA</a:t>
            </a:r>
            <a:endParaRPr lang="en-US" sz="7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3055" y="3296948"/>
            <a:ext cx="2209799" cy="258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65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57125" y="488077"/>
            <a:ext cx="2700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PROPUESTA</a:t>
            </a:r>
            <a:endParaRPr lang="es-ES" sz="2800" b="1" dirty="0"/>
          </a:p>
        </p:txBody>
      </p:sp>
      <p:sp>
        <p:nvSpPr>
          <p:cNvPr id="2" name="1 Rectángulo"/>
          <p:cNvSpPr/>
          <p:nvPr/>
        </p:nvSpPr>
        <p:spPr>
          <a:xfrm>
            <a:off x="105229" y="3307653"/>
            <a:ext cx="5410200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b="1" dirty="0"/>
              <a:t>OBJETIVO ESTRATÉGICO No. </a:t>
            </a:r>
            <a:r>
              <a:rPr lang="es-EC" b="1" dirty="0" smtClean="0"/>
              <a:t>1</a:t>
            </a:r>
          </a:p>
          <a:p>
            <a:pPr algn="ctr"/>
            <a:endParaRPr lang="es-EC" dirty="0"/>
          </a:p>
          <a:p>
            <a:pPr algn="ctr"/>
            <a:r>
              <a:rPr lang="es-EC" dirty="0"/>
              <a:t>Implementar nuevas reformas de enseñanza en los dos últimos años de Educación Media para mejorar el aprendizaje a los estudiantes.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155599" y="1407063"/>
            <a:ext cx="546150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b="1" dirty="0"/>
              <a:t>ESTRATEGIA 1</a:t>
            </a:r>
            <a:endParaRPr lang="es-EC" dirty="0"/>
          </a:p>
          <a:p>
            <a:pPr algn="ctr"/>
            <a:r>
              <a:rPr lang="es-EC" dirty="0"/>
              <a:t>Mejoramiento la calidad del aprendizaje del bachiller</a:t>
            </a:r>
          </a:p>
          <a:p>
            <a:pPr algn="ctr"/>
            <a:endParaRPr lang="es-EC" b="1" dirty="0" smtClean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919" y="171312"/>
            <a:ext cx="858904" cy="839985"/>
          </a:xfrm>
          <a:prstGeom prst="rect">
            <a:avLst/>
          </a:prstGeom>
        </p:spPr>
      </p:pic>
      <p:sp>
        <p:nvSpPr>
          <p:cNvPr id="9" name="6 Rectángulo"/>
          <p:cNvSpPr/>
          <p:nvPr/>
        </p:nvSpPr>
        <p:spPr>
          <a:xfrm>
            <a:off x="6248904" y="3127749"/>
            <a:ext cx="5463581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b="1" dirty="0"/>
              <a:t>ESTRATEGIA No. 2</a:t>
            </a:r>
            <a:endParaRPr lang="es-EC" dirty="0"/>
          </a:p>
          <a:p>
            <a:pPr algn="ctr"/>
            <a:r>
              <a:rPr lang="es-EC" dirty="0"/>
              <a:t>Reforzamiento de conocimientos académicos</a:t>
            </a:r>
            <a:r>
              <a:rPr lang="es-EC" dirty="0" smtClean="0"/>
              <a:t>.</a:t>
            </a:r>
          </a:p>
          <a:p>
            <a:pPr algn="ctr"/>
            <a:endParaRPr lang="es-EC" dirty="0"/>
          </a:p>
        </p:txBody>
      </p:sp>
      <p:sp>
        <p:nvSpPr>
          <p:cNvPr id="10" name="1 Rectángulo"/>
          <p:cNvSpPr/>
          <p:nvPr/>
        </p:nvSpPr>
        <p:spPr>
          <a:xfrm>
            <a:off x="6285190" y="4784981"/>
            <a:ext cx="5427295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b="1" dirty="0"/>
              <a:t>ESTRATEGIA No. 3</a:t>
            </a:r>
            <a:endParaRPr lang="es-EC" dirty="0"/>
          </a:p>
          <a:p>
            <a:pPr algn="ctr"/>
            <a:r>
              <a:rPr lang="es-EC" dirty="0"/>
              <a:t>Nivelación a ex </a:t>
            </a:r>
            <a:r>
              <a:rPr lang="es-EC" dirty="0" smtClean="0"/>
              <a:t>alumnos</a:t>
            </a:r>
          </a:p>
        </p:txBody>
      </p:sp>
      <p:sp>
        <p:nvSpPr>
          <p:cNvPr id="7" name="Flecha derecha 6"/>
          <p:cNvSpPr/>
          <p:nvPr/>
        </p:nvSpPr>
        <p:spPr>
          <a:xfrm rot="18437096">
            <a:off x="5270555" y="2638717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echa derecha 10"/>
          <p:cNvSpPr/>
          <p:nvPr/>
        </p:nvSpPr>
        <p:spPr>
          <a:xfrm>
            <a:off x="5515429" y="3813162"/>
            <a:ext cx="769762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echa derecha 11"/>
          <p:cNvSpPr/>
          <p:nvPr/>
        </p:nvSpPr>
        <p:spPr>
          <a:xfrm rot="1877781">
            <a:off x="5515369" y="4955357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7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34803" y="288490"/>
            <a:ext cx="4474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Estrategias propuestas</a:t>
            </a:r>
            <a:endParaRPr lang="es-ES" sz="2800" b="1" dirty="0"/>
          </a:p>
        </p:txBody>
      </p:sp>
      <p:pic>
        <p:nvPicPr>
          <p:cNvPr id="21" name="Picture 2" descr="http://360.espe.edu.ec/images/esp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2896" y="197798"/>
            <a:ext cx="925830" cy="9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14705" y="2517000"/>
            <a:ext cx="5427295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b="1" dirty="0"/>
              <a:t>OBJETIVO ESTRATÉGICO No. 2</a:t>
            </a:r>
            <a:endParaRPr lang="es-EC" dirty="0"/>
          </a:p>
          <a:p>
            <a:pPr algn="ctr"/>
            <a:r>
              <a:rPr lang="es-EC" dirty="0"/>
              <a:t>Implementar reformas en la organización del Programa SNNA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409105" y="1593670"/>
            <a:ext cx="5558197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b="1" dirty="0"/>
              <a:t>ESTRATEGIA 1</a:t>
            </a:r>
            <a:endParaRPr lang="es-EC" dirty="0"/>
          </a:p>
          <a:p>
            <a:pPr algn="ctr"/>
            <a:r>
              <a:rPr lang="es-EC" dirty="0" smtClean="0"/>
              <a:t>Crecimiento de </a:t>
            </a:r>
            <a:r>
              <a:rPr lang="es-EC" dirty="0"/>
              <a:t>la accesibilidad a la educación Superior en las IES</a:t>
            </a:r>
          </a:p>
        </p:txBody>
      </p:sp>
      <p:sp>
        <p:nvSpPr>
          <p:cNvPr id="8" name="1 Rectángulo"/>
          <p:cNvSpPr/>
          <p:nvPr/>
        </p:nvSpPr>
        <p:spPr>
          <a:xfrm>
            <a:off x="6648591" y="3620086"/>
            <a:ext cx="542729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b="1" dirty="0"/>
              <a:t>ESTRATEGIA 2</a:t>
            </a:r>
            <a:endParaRPr lang="es-EC" dirty="0"/>
          </a:p>
          <a:p>
            <a:pPr algn="ctr"/>
            <a:r>
              <a:rPr lang="es-EC" dirty="0"/>
              <a:t>Difusión de las carreras </a:t>
            </a:r>
            <a:r>
              <a:rPr lang="es-EC" dirty="0" smtClean="0"/>
              <a:t>tecnológicas</a:t>
            </a:r>
            <a:endParaRPr lang="es-EC" dirty="0"/>
          </a:p>
        </p:txBody>
      </p:sp>
      <p:sp>
        <p:nvSpPr>
          <p:cNvPr id="9" name="Flecha derecha 8"/>
          <p:cNvSpPr/>
          <p:nvPr/>
        </p:nvSpPr>
        <p:spPr>
          <a:xfrm rot="18437096">
            <a:off x="5633696" y="1906799"/>
            <a:ext cx="1005509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echa derecha 9"/>
          <p:cNvSpPr/>
          <p:nvPr/>
        </p:nvSpPr>
        <p:spPr>
          <a:xfrm rot="1877781">
            <a:off x="5748697" y="3526473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2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474382" y="422035"/>
            <a:ext cx="2953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INTRODUCCIÓN</a:t>
            </a:r>
            <a:endParaRPr lang="es-ES" sz="2800" b="1" dirty="0"/>
          </a:p>
        </p:txBody>
      </p:sp>
      <p:graphicFrame>
        <p:nvGraphicFramePr>
          <p:cNvPr id="3" name="10 Diagrama"/>
          <p:cNvGraphicFramePr/>
          <p:nvPr>
            <p:extLst>
              <p:ext uri="{D42A27DB-BD31-4B8C-83A1-F6EECF244321}">
                <p14:modId xmlns:p14="http://schemas.microsoft.com/office/powerpoint/2010/main" val="693860705"/>
              </p:ext>
            </p:extLst>
          </p:nvPr>
        </p:nvGraphicFramePr>
        <p:xfrm>
          <a:off x="821934" y="1125136"/>
          <a:ext cx="10095447" cy="1368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821934" y="2858498"/>
            <a:ext cx="1800200" cy="36916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FUNCIONES:</a:t>
            </a:r>
            <a:endParaRPr lang="es-EC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099387161"/>
              </p:ext>
            </p:extLst>
          </p:nvPr>
        </p:nvGraphicFramePr>
        <p:xfrm>
          <a:off x="2753543" y="3043082"/>
          <a:ext cx="7138601" cy="371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875" y="154452"/>
            <a:ext cx="1136506" cy="111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0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68417" y="798830"/>
            <a:ext cx="9348951" cy="1480579"/>
          </a:xfrm>
        </p:spPr>
        <p:txBody>
          <a:bodyPr>
            <a:normAutofit/>
          </a:bodyPr>
          <a:lstStyle/>
          <a:p>
            <a:pPr algn="ctr"/>
            <a:r>
              <a:rPr lang="es-EC" sz="4500" b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</a:rPr>
              <a:t>CONCLUSIONES Y RECOMENDACIONES</a:t>
            </a:r>
            <a:endParaRPr lang="en-US" sz="45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360.espe.edu.ec/images/esp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087" y="462915"/>
            <a:ext cx="925830" cy="9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Resultado de imagen para conclusiones y recomendacion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1266" name="Picture 2" descr="Resultado de imagen para conclusiÃ³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2632074"/>
            <a:ext cx="7038712" cy="341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5990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12268" y="186467"/>
            <a:ext cx="2664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Conclusiones</a:t>
            </a:r>
            <a:endParaRPr lang="es-ES" sz="2800" b="1" dirty="0"/>
          </a:p>
        </p:txBody>
      </p:sp>
      <p:pic>
        <p:nvPicPr>
          <p:cNvPr id="21" name="Picture 2" descr="http://360.espe.edu.ec/images/esp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1623" y="74062"/>
            <a:ext cx="925830" cy="9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573895329"/>
              </p:ext>
            </p:extLst>
          </p:nvPr>
        </p:nvGraphicFramePr>
        <p:xfrm>
          <a:off x="387503" y="622468"/>
          <a:ext cx="10957035" cy="5918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210101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74168" y="215062"/>
            <a:ext cx="3648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Recomendaciones </a:t>
            </a:r>
            <a:endParaRPr lang="es-ES" sz="2800" b="1" dirty="0"/>
          </a:p>
        </p:txBody>
      </p:sp>
      <p:pic>
        <p:nvPicPr>
          <p:cNvPr id="21" name="Picture 2" descr="http://360.espe.edu.ec/images/esp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6170" y="13757"/>
            <a:ext cx="925830" cy="9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700040356"/>
              </p:ext>
            </p:extLst>
          </p:nvPr>
        </p:nvGraphicFramePr>
        <p:xfrm>
          <a:off x="441434" y="738282"/>
          <a:ext cx="10957035" cy="5664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5720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://360.espe.edu.ec/images/esp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041" y="283011"/>
            <a:ext cx="1534511" cy="153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Resultado de imagen para GRACI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3" name="AutoShape 2" descr="Resultado de imagen para graci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2290" name="Picture 2" descr="Resultado de imagen para graci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1" y="1050266"/>
            <a:ext cx="7848600" cy="487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066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712110" y="472294"/>
            <a:ext cx="9953953" cy="1870382"/>
          </a:xfrm>
        </p:spPr>
        <p:txBody>
          <a:bodyPr>
            <a:normAutofit/>
          </a:bodyPr>
          <a:lstStyle/>
          <a:p>
            <a:pPr algn="ctr"/>
            <a:r>
              <a:rPr lang="es-EC" sz="4400" b="1" dirty="0">
                <a:ln>
                  <a:solidFill>
                    <a:srgbClr val="7030A0"/>
                  </a:solidFill>
                </a:ln>
                <a:latin typeface="Cooper Black" panose="0208090404030B020404" pitchFamily="18" charset="0"/>
              </a:rPr>
              <a:t>PLANTEAMIENTO DEL PROBLEMA DE INVESTIGACIÓN</a:t>
            </a:r>
            <a:endParaRPr lang="en-US" sz="4400" dirty="0">
              <a:latin typeface="Cooper Black" panose="0208090404030B020404" pitchFamily="18" charset="0"/>
            </a:endParaRPr>
          </a:p>
        </p:txBody>
      </p:sp>
      <p:sp>
        <p:nvSpPr>
          <p:cNvPr id="2" name="AutoShape 2" descr="Resultado de imagen para cooperativas de ahorro y crÃ©d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pic>
        <p:nvPicPr>
          <p:cNvPr id="1026" name="Picture 2" descr="Resultado de imagen para ingreso a la universidad ecuad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2461489"/>
            <a:ext cx="6553199" cy="387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810" y="472294"/>
            <a:ext cx="1136506" cy="111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556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74382" y="422035"/>
            <a:ext cx="3627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Espina de pescado</a:t>
            </a:r>
            <a:endParaRPr lang="es-ES" sz="2800" b="1" dirty="0"/>
          </a:p>
        </p:txBody>
      </p:sp>
      <p:pic>
        <p:nvPicPr>
          <p:cNvPr id="3" name="2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63969"/>
            <a:ext cx="11733429" cy="512253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602" y="237579"/>
            <a:ext cx="1136506" cy="111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1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 noGrp="1"/>
          </p:cNvSpPr>
          <p:nvPr>
            <p:ph idx="1"/>
          </p:nvPr>
        </p:nvSpPr>
        <p:spPr>
          <a:xfrm>
            <a:off x="609600" y="484188"/>
            <a:ext cx="109728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i="1" dirty="0"/>
              <a:t>Objetivo G</a:t>
            </a:r>
            <a:r>
              <a:rPr lang="es-EC" b="1" i="1" dirty="0" smtClean="0"/>
              <a:t>eneral</a:t>
            </a:r>
            <a:endParaRPr lang="es-EC" b="1" i="1" dirty="0"/>
          </a:p>
          <a:p>
            <a:endParaRPr lang="es-EC" sz="1600" dirty="0"/>
          </a:p>
          <a:p>
            <a:pPr marL="0" indent="0" algn="just">
              <a:buNone/>
            </a:pPr>
            <a:r>
              <a:rPr lang="es-EC" sz="1600" dirty="0"/>
              <a:t>Evaluar el nivel de cumplimiento de la estrategia del sistema nacional de nivelación y admisión (SNNA) a las universidades públicas durante el periodo 2013 </a:t>
            </a:r>
            <a:r>
              <a:rPr lang="es-EC" sz="1600" dirty="0" smtClean="0"/>
              <a:t>– 2017.</a:t>
            </a:r>
            <a:endParaRPr lang="es-EC" sz="1600" dirty="0"/>
          </a:p>
          <a:p>
            <a:pPr algn="just"/>
            <a:endParaRPr lang="es-EC" sz="1600" dirty="0"/>
          </a:p>
        </p:txBody>
      </p:sp>
      <p:sp>
        <p:nvSpPr>
          <p:cNvPr id="5" name="Rectángulo 4"/>
          <p:cNvSpPr/>
          <p:nvPr/>
        </p:nvSpPr>
        <p:spPr>
          <a:xfrm>
            <a:off x="838200" y="2130793"/>
            <a:ext cx="10744200" cy="402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s-EC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Objetivos E</a:t>
            </a:r>
            <a:r>
              <a:rPr lang="es-EC" b="1" i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specíficos</a:t>
            </a:r>
            <a:endParaRPr lang="es-EC" b="1" i="1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sz="1600" dirty="0"/>
              <a:t>Identificar los lineamientos de direccionamiento estratégico que permiten la efectividad del sistema nacional de nivelación y admisión (SNNA) a las universidades públicas para identificar incumplimientos de procesos en el periodo 2013 - 2017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EC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sz="1600" dirty="0"/>
              <a:t>Determinar las fallas en la organización  del sistema nacional de nivelación y admisión (SNNA) a las universidades públicas para evaluar resultados.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EC" sz="16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sz="1600" dirty="0"/>
              <a:t>Analizar el proceso de evaluación del sistema nacional de nivelación y admisión (SNNA) a las universidades públicas para   los factores del proceso de evaluación </a:t>
            </a:r>
          </a:p>
          <a:p>
            <a:pPr marL="285750" indent="-28575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C" sz="1600" dirty="0"/>
              <a:t>Proponer el uso de lineamientos prospectivos que permitan el cumplimiento de la estrategia del sistema nacional de nivelación y admisión (SNNA) a las universidades públicas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endParaRPr lang="es-EC" b="1" i="1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693" y="126023"/>
            <a:ext cx="1136506" cy="111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89118" y="416367"/>
            <a:ext cx="3172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MARCO TEÓRICO</a:t>
            </a:r>
            <a:endParaRPr lang="es-ES" sz="2800" b="1" dirty="0"/>
          </a:p>
        </p:txBody>
      </p:sp>
      <p:grpSp>
        <p:nvGrpSpPr>
          <p:cNvPr id="55" name="54 Grupo"/>
          <p:cNvGrpSpPr/>
          <p:nvPr/>
        </p:nvGrpSpPr>
        <p:grpSpPr>
          <a:xfrm>
            <a:off x="992089" y="787791"/>
            <a:ext cx="9832456" cy="5582605"/>
            <a:chOff x="1534239" y="787791"/>
            <a:chExt cx="9832456" cy="5582605"/>
          </a:xfrm>
        </p:grpSpPr>
        <p:sp>
          <p:nvSpPr>
            <p:cNvPr id="36" name="35 Elipse"/>
            <p:cNvSpPr>
              <a:spLocks noChangeArrowheads="1"/>
            </p:cNvSpPr>
            <p:nvPr/>
          </p:nvSpPr>
          <p:spPr bwMode="auto">
            <a:xfrm>
              <a:off x="8242487" y="2675690"/>
              <a:ext cx="3124208" cy="86730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EC" dirty="0" smtClean="0">
                  <a:effectLst/>
                  <a:latin typeface="Times New Roman"/>
                  <a:ea typeface="Times New Roman"/>
                </a:rPr>
                <a:t>Modelo burocrático</a:t>
              </a:r>
              <a:endParaRPr lang="es-EC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" name="5 Conector recto"/>
            <p:cNvCxnSpPr>
              <a:stCxn id="16" idx="4"/>
            </p:cNvCxnSpPr>
            <p:nvPr/>
          </p:nvCxnSpPr>
          <p:spPr>
            <a:xfrm>
              <a:off x="9636970" y="2122909"/>
              <a:ext cx="0" cy="5340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2" name="51 Grupo"/>
            <p:cNvGrpSpPr/>
            <p:nvPr/>
          </p:nvGrpSpPr>
          <p:grpSpPr>
            <a:xfrm>
              <a:off x="1534239" y="787791"/>
              <a:ext cx="9759550" cy="5582605"/>
              <a:chOff x="1534239" y="787791"/>
              <a:chExt cx="9759550" cy="5582605"/>
            </a:xfrm>
          </p:grpSpPr>
          <p:grpSp>
            <p:nvGrpSpPr>
              <p:cNvPr id="7" name="6 Grupo"/>
              <p:cNvGrpSpPr/>
              <p:nvPr/>
            </p:nvGrpSpPr>
            <p:grpSpPr>
              <a:xfrm>
                <a:off x="1662023" y="787791"/>
                <a:ext cx="9631766" cy="5582605"/>
                <a:chOff x="2193204" y="787791"/>
                <a:chExt cx="9631766" cy="5582605"/>
              </a:xfrm>
            </p:grpSpPr>
            <p:sp>
              <p:nvSpPr>
                <p:cNvPr id="45" name="44 Elipse"/>
                <p:cNvSpPr>
                  <a:spLocks noChangeArrowheads="1"/>
                </p:cNvSpPr>
                <p:nvPr/>
              </p:nvSpPr>
              <p:spPr bwMode="auto">
                <a:xfrm>
                  <a:off x="3724344" y="5630585"/>
                  <a:ext cx="1556701" cy="654091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es-EC" sz="1600" b="1" dirty="0" smtClean="0">
                      <a:effectLst/>
                      <a:latin typeface="Times New Roman"/>
                      <a:ea typeface="Times New Roman"/>
                    </a:rPr>
                    <a:t>Estrategia</a:t>
                  </a:r>
                  <a:endParaRPr lang="es-EC" dirty="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46" name="74 Conector recto"/>
                <p:cNvCxnSpPr/>
                <p:nvPr/>
              </p:nvCxnSpPr>
              <p:spPr>
                <a:xfrm flipV="1">
                  <a:off x="4931482" y="5300161"/>
                  <a:ext cx="699127" cy="35306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4" name="3 Grupo"/>
                <p:cNvGrpSpPr/>
                <p:nvPr/>
              </p:nvGrpSpPr>
              <p:grpSpPr>
                <a:xfrm>
                  <a:off x="2193204" y="787791"/>
                  <a:ext cx="9631766" cy="5582605"/>
                  <a:chOff x="2193204" y="787791"/>
                  <a:chExt cx="9631766" cy="5582605"/>
                </a:xfrm>
              </p:grpSpPr>
              <p:grpSp>
                <p:nvGrpSpPr>
                  <p:cNvPr id="8" name="303 Grupo"/>
                  <p:cNvGrpSpPr/>
                  <p:nvPr/>
                </p:nvGrpSpPr>
                <p:grpSpPr>
                  <a:xfrm>
                    <a:off x="2193204" y="787791"/>
                    <a:ext cx="9631766" cy="5582605"/>
                    <a:chOff x="639065" y="0"/>
                    <a:chExt cx="6543211" cy="4381010"/>
                  </a:xfrm>
                </p:grpSpPr>
                <p:grpSp>
                  <p:nvGrpSpPr>
                    <p:cNvPr id="9" name="77 Grupo"/>
                    <p:cNvGrpSpPr/>
                    <p:nvPr/>
                  </p:nvGrpSpPr>
                  <p:grpSpPr>
                    <a:xfrm>
                      <a:off x="639065" y="0"/>
                      <a:ext cx="6543211" cy="4381010"/>
                      <a:chOff x="1797387" y="0"/>
                      <a:chExt cx="6543211" cy="4381010"/>
                    </a:xfrm>
                  </p:grpSpPr>
                  <p:sp>
                    <p:nvSpPr>
                      <p:cNvPr id="14" name="13 Elipse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9931" y="0"/>
                        <a:ext cx="1735008" cy="779228"/>
                      </a:xfrm>
                      <a:prstGeom prst="ellipse">
                        <a:avLst/>
                      </a:prstGeom>
                      <a:solidFill>
                        <a:schemeClr val="lt1">
                          <a:lumMod val="100000"/>
                          <a:lumOff val="0"/>
                        </a:schemeClr>
                      </a:solidFill>
                      <a:ln w="63500" cmpd="thickThin" algn="ctr">
                        <a:solidFill>
                          <a:schemeClr val="accent4">
                            <a:lumMod val="100000"/>
                            <a:lumOff val="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68686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es-ES" sz="1400" b="1" dirty="0" smtClean="0">
                            <a:effectLst/>
                            <a:latin typeface="Times New Roman"/>
                            <a:ea typeface="Times New Roman"/>
                          </a:rPr>
                          <a:t>La Administración por objetivos</a:t>
                        </a:r>
                        <a:endParaRPr lang="es-EC" sz="1200" dirty="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  <p:sp>
                    <p:nvSpPr>
                      <p:cNvPr id="15" name="14 Elipse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3107" y="1390650"/>
                        <a:ext cx="2491042" cy="1039504"/>
                      </a:xfrm>
                      <a:prstGeom prst="ellipse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0">
                        <a:schemeClr val="accent4"/>
                      </a:lnRef>
                      <a:fillRef idx="3">
                        <a:schemeClr val="accent4"/>
                      </a:fillRef>
                      <a:effectRef idx="3">
                        <a:schemeClr val="accent4"/>
                      </a:effectRef>
                      <a:fontRef idx="minor">
                        <a:schemeClr val="lt1"/>
                      </a:fontRef>
                    </p:style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spcAft>
                            <a:spcPts val="0"/>
                          </a:spcAft>
                          <a:tabLst>
                            <a:tab pos="1285875" algn="l"/>
                          </a:tabLst>
                        </a:pPr>
                        <a:r>
                          <a:rPr lang="es-ES" sz="2000" b="1" dirty="0">
                            <a:effectLst/>
                            <a:latin typeface="Times New Roman"/>
                            <a:ea typeface="Times New Roman"/>
                          </a:rPr>
                          <a:t>LA </a:t>
                        </a:r>
                        <a:r>
                          <a:rPr lang="es-EC" sz="2000" b="1" dirty="0" smtClean="0">
                            <a:effectLst/>
                            <a:latin typeface="Times New Roman"/>
                            <a:ea typeface="Times New Roman"/>
                          </a:rPr>
                          <a:t>ADMINISTRACIÓN PÚBLICA</a:t>
                        </a:r>
                        <a:endParaRPr lang="es-EC" sz="1100" dirty="0">
                          <a:effectLst/>
                          <a:latin typeface="Times New Roman"/>
                          <a:ea typeface="Times New Roman"/>
                        </a:endParaRPr>
                      </a:p>
                      <a:p>
                        <a:pPr algn="just">
                          <a:spcAft>
                            <a:spcPts val="0"/>
                          </a:spcAft>
                        </a:pPr>
                        <a:r>
                          <a:rPr lang="es-ES" sz="1400" dirty="0">
                            <a:effectLst/>
                            <a:latin typeface="Times New Roman"/>
                            <a:ea typeface="Times New Roman"/>
                          </a:rPr>
                          <a:t> </a:t>
                        </a:r>
                        <a:endParaRPr lang="es-EC" sz="1100" dirty="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  <p:sp>
                    <p:nvSpPr>
                      <p:cNvPr id="16" name="15 Elipse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89523" y="323186"/>
                        <a:ext cx="2251075" cy="724563"/>
                      </a:xfrm>
                      <a:prstGeom prst="ellipse">
                        <a:avLst/>
                      </a:prstGeom>
                      <a:solidFill>
                        <a:schemeClr val="lt1">
                          <a:lumMod val="100000"/>
                          <a:lumOff val="0"/>
                        </a:schemeClr>
                      </a:solidFill>
                      <a:ln w="63500" cmpd="thickThin" algn="ctr">
                        <a:solidFill>
                          <a:schemeClr val="accent2">
                            <a:lumMod val="100000"/>
                            <a:lumOff val="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68686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s-ES" b="1" dirty="0" smtClean="0">
                            <a:effectLst/>
                            <a:latin typeface="Times New Roman"/>
                            <a:ea typeface="Times New Roman"/>
                          </a:rPr>
                          <a:t>Modelos administrativos</a:t>
                        </a:r>
                        <a:endParaRPr lang="es-EC" dirty="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  <p:sp>
                    <p:nvSpPr>
                      <p:cNvPr id="17" name="16 Elipse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46582" y="2912453"/>
                        <a:ext cx="1496889" cy="673002"/>
                      </a:xfrm>
                      <a:prstGeom prst="ellipse">
                        <a:avLst/>
                      </a:prstGeom>
                      <a:ln>
                        <a:headEnd/>
                        <a:tailEnd/>
                      </a:ln>
                      <a:extLst/>
                    </p:spPr>
                    <p:style>
                      <a:lnRef idx="2">
                        <a:schemeClr val="accent3"/>
                      </a:lnRef>
                      <a:fillRef idx="1">
                        <a:schemeClr val="lt1"/>
                      </a:fillRef>
                      <a:effectRef idx="0">
                        <a:schemeClr val="accent3"/>
                      </a:effectRef>
                      <a:fontRef idx="minor">
                        <a:schemeClr val="dk1"/>
                      </a:fontRef>
                    </p:style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s-EC" sz="2000" dirty="0" smtClean="0">
                            <a:effectLst/>
                            <a:latin typeface="Times New Roman"/>
                            <a:ea typeface="Times New Roman"/>
                          </a:rPr>
                          <a:t>Dirección estratégica</a:t>
                        </a:r>
                        <a:endParaRPr lang="es-EC" sz="2000" dirty="0">
                          <a:effectLst/>
                          <a:latin typeface="Times New Roman"/>
                          <a:ea typeface="Times New Roman"/>
                        </a:endParaRP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s-EC" b="1" dirty="0">
                            <a:effectLst/>
                            <a:latin typeface="Times New Roman"/>
                            <a:ea typeface="Times New Roman"/>
                          </a:rPr>
                          <a:t> </a:t>
                        </a:r>
                        <a:endParaRPr lang="es-EC" sz="2000" dirty="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  <p:sp>
                    <p:nvSpPr>
                      <p:cNvPr id="18" name="17 Elipse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62600" y="2430154"/>
                        <a:ext cx="2436412" cy="709921"/>
                      </a:xfrm>
                      <a:prstGeom prst="ellipse">
                        <a:avLst/>
                      </a:prstGeom>
                      <a:solidFill>
                        <a:schemeClr val="lt1">
                          <a:lumMod val="100000"/>
                          <a:lumOff val="0"/>
                        </a:schemeClr>
                      </a:solidFill>
                      <a:ln w="63500" cmpd="thickThin" algn="ctr">
                        <a:solidFill>
                          <a:schemeClr val="accent1">
                            <a:lumMod val="100000"/>
                            <a:lumOff val="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68686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es-ES" sz="2000" b="1" dirty="0" smtClean="0">
                            <a:effectLst/>
                            <a:latin typeface="Times New Roman"/>
                            <a:ea typeface="Times New Roman"/>
                          </a:rPr>
                          <a:t>Modelos de gestión</a:t>
                        </a:r>
                        <a:endParaRPr lang="es-EC" sz="2000" dirty="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  <p:sp>
                    <p:nvSpPr>
                      <p:cNvPr id="19" name="18 Elipse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97387" y="1568288"/>
                        <a:ext cx="1295277" cy="684227"/>
                      </a:xfrm>
                      <a:prstGeom prst="ellipse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2">
                        <a:schemeClr val="accent5"/>
                      </a:lnRef>
                      <a:fillRef idx="1">
                        <a:schemeClr val="lt1"/>
                      </a:fillRef>
                      <a:effectRef idx="0">
                        <a:schemeClr val="accent5"/>
                      </a:effectRef>
                      <a:fontRef idx="minor">
                        <a:schemeClr val="dk1"/>
                      </a:fontRef>
                    </p:style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s-EC" sz="1600" b="1" dirty="0" smtClean="0">
                            <a:effectLst/>
                            <a:latin typeface="Times New Roman"/>
                            <a:ea typeface="Times New Roman"/>
                          </a:rPr>
                          <a:t>Evaluación estratégica</a:t>
                        </a:r>
                        <a:endParaRPr lang="es-EC" dirty="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  <p:sp>
                    <p:nvSpPr>
                      <p:cNvPr id="22" name="21 Elipse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32338" y="3458470"/>
                        <a:ext cx="1725248" cy="537210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chemeClr val="lt1">
                              <a:lumMod val="100000"/>
                              <a:lumOff val="0"/>
                            </a:schemeClr>
                          </a:gs>
                          <a:gs pos="100000">
                            <a:schemeClr val="accent1">
                              <a:lumMod val="40000"/>
                              <a:lumOff val="60000"/>
                            </a:schemeClr>
                          </a:gs>
                        </a:gsLst>
                        <a:lin ang="5400000" scaled="1"/>
                      </a:gradFill>
                      <a:ln w="12700" cmpd="sng" algn="ctr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  <a:effectLst>
                        <a:outerShdw dist="28398" dir="3806097" algn="ctr" rotWithShape="0">
                          <a:schemeClr val="accent1">
                            <a:lumMod val="50000"/>
                            <a:lumOff val="0"/>
                            <a:alpha val="50000"/>
                          </a:schemeClr>
                        </a:outerShdw>
                      </a:effec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s-ES" b="1" dirty="0" smtClean="0">
                            <a:effectLst/>
                            <a:latin typeface="Times New Roman"/>
                            <a:ea typeface="Times New Roman"/>
                          </a:rPr>
                          <a:t>Administrativa</a:t>
                        </a:r>
                        <a:endParaRPr lang="es-EC" sz="2800" dirty="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  <p:cxnSp>
                    <p:nvCxnSpPr>
                      <p:cNvPr id="24" name="35 Conector recto"/>
                      <p:cNvCxnSpPr>
                        <a:endCxn id="14" idx="4"/>
                      </p:cNvCxnSpPr>
                      <p:nvPr/>
                    </p:nvCxnSpPr>
                    <p:spPr>
                      <a:xfrm flipH="1" flipV="1">
                        <a:off x="4857435" y="779228"/>
                        <a:ext cx="1" cy="611421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37 Conector recto"/>
                      <p:cNvCxnSpPr>
                        <a:endCxn id="16" idx="3"/>
                      </p:cNvCxnSpPr>
                      <p:nvPr/>
                    </p:nvCxnSpPr>
                    <p:spPr>
                      <a:xfrm flipV="1">
                        <a:off x="5857875" y="941639"/>
                        <a:ext cx="561311" cy="73476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38 Conector recto"/>
                      <p:cNvCxnSpPr/>
                      <p:nvPr/>
                    </p:nvCxnSpPr>
                    <p:spPr>
                      <a:xfrm>
                        <a:off x="5772150" y="2162175"/>
                        <a:ext cx="514350" cy="281306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39 Conector recto"/>
                      <p:cNvCxnSpPr/>
                      <p:nvPr/>
                    </p:nvCxnSpPr>
                    <p:spPr>
                      <a:xfrm flipH="1" flipV="1">
                        <a:off x="6044151" y="3112123"/>
                        <a:ext cx="28576" cy="34869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42 Conector recto"/>
                      <p:cNvCxnSpPr/>
                      <p:nvPr/>
                    </p:nvCxnSpPr>
                    <p:spPr>
                      <a:xfrm flipV="1">
                        <a:off x="4619833" y="2443481"/>
                        <a:ext cx="30953" cy="518793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" name="43 Conector recto"/>
                      <p:cNvCxnSpPr/>
                      <p:nvPr/>
                    </p:nvCxnSpPr>
                    <p:spPr>
                      <a:xfrm flipH="1" flipV="1">
                        <a:off x="3092664" y="1790650"/>
                        <a:ext cx="499259" cy="119751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3" name="32 Elipse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14057" y="3940403"/>
                        <a:ext cx="1325436" cy="440607"/>
                      </a:xfrm>
                      <a:prstGeom prst="ellipse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accent3"/>
                      </a:lnRef>
                      <a:fillRef idx="2">
                        <a:schemeClr val="accent3"/>
                      </a:fillRef>
                      <a:effectRef idx="1">
                        <a:schemeClr val="accent3"/>
                      </a:effectRef>
                      <a:fontRef idx="minor">
                        <a:schemeClr val="dk1"/>
                      </a:fontRef>
                    </p:style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0"/>
                          </a:spcAft>
                        </a:pPr>
                        <a:r>
                          <a:rPr lang="es-EC" sz="1500" b="1" dirty="0" smtClean="0">
                            <a:effectLst/>
                            <a:latin typeface="Times New Roman"/>
                            <a:ea typeface="Times New Roman"/>
                          </a:rPr>
                          <a:t>Cumplimiento</a:t>
                        </a:r>
                        <a:endParaRPr lang="es-EC" sz="1500" dirty="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  <p:cxnSp>
                    <p:nvCxnSpPr>
                      <p:cNvPr id="35" name="74 Conector recto"/>
                      <p:cNvCxnSpPr/>
                      <p:nvPr/>
                    </p:nvCxnSpPr>
                    <p:spPr>
                      <a:xfrm flipV="1">
                        <a:off x="4495529" y="3614048"/>
                        <a:ext cx="0" cy="306987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2" name="11 Elipse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4483" y="812026"/>
                      <a:ext cx="976545" cy="445273"/>
                    </a:xfrm>
                    <a:prstGeom prst="ellipse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5"/>
                    </a:lnRef>
                    <a:fillRef idx="2">
                      <a:schemeClr val="accent5"/>
                    </a:fillRef>
                    <a:effectRef idx="1">
                      <a:schemeClr val="accent5"/>
                    </a:effectRef>
                    <a:fontRef idx="minor">
                      <a:schemeClr val="dk1"/>
                    </a:fontRef>
                  </p:style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effectLst/>
                          <a:latin typeface="Times New Roman"/>
                          <a:ea typeface="Times New Roman"/>
                        </a:rPr>
                        <a:t>Proceso</a:t>
                      </a:r>
                      <a:endParaRPr lang="es-EC" dirty="0">
                        <a:effectLst/>
                        <a:latin typeface="Times New Roman"/>
                        <a:ea typeface="Times New Roman"/>
                      </a:endParaRPr>
                    </a:p>
                  </p:txBody>
                </p:sp>
                <p:cxnSp>
                  <p:nvCxnSpPr>
                    <p:cNvPr id="13" name="269 Conector recto"/>
                    <p:cNvCxnSpPr/>
                    <p:nvPr/>
                  </p:nvCxnSpPr>
                  <p:spPr>
                    <a:xfrm>
                      <a:off x="1394345" y="1290208"/>
                      <a:ext cx="0" cy="24649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7" name="36 Elipse"/>
                  <p:cNvSpPr>
                    <a:spLocks noChangeArrowheads="1"/>
                  </p:cNvSpPr>
                  <p:nvPr/>
                </p:nvSpPr>
                <p:spPr bwMode="auto">
                  <a:xfrm>
                    <a:off x="9809588" y="5116577"/>
                    <a:ext cx="2015382" cy="84105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lt1">
                          <a:lumMod val="100000"/>
                          <a:lumOff val="0"/>
                        </a:schemeClr>
                      </a:gs>
                      <a:gs pos="100000">
                        <a:schemeClr val="accent1">
                          <a:lumMod val="40000"/>
                          <a:lumOff val="60000"/>
                        </a:schemeClr>
                      </a:gs>
                    </a:gsLst>
                    <a:lin ang="5400000" scaled="1"/>
                  </a:gradFill>
                  <a:ln w="12700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3806097" algn="ctr" rotWithShape="0">
                      <a:schemeClr val="accent1">
                        <a:lumMod val="50000"/>
                        <a:lumOff val="0"/>
                        <a:alpha val="50000"/>
                      </a:schemeClr>
                    </a:outerShdw>
                  </a:effec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ES" b="1" dirty="0" smtClean="0">
                        <a:effectLst/>
                        <a:latin typeface="Times New Roman"/>
                        <a:ea typeface="Times New Roman"/>
                      </a:rPr>
                      <a:t>Por resultados</a:t>
                    </a:r>
                    <a:endParaRPr lang="es-EC" sz="2800" dirty="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cxnSp>
                <p:nvCxnSpPr>
                  <p:cNvPr id="38" name="39 Conector recto"/>
                  <p:cNvCxnSpPr/>
                  <p:nvPr/>
                </p:nvCxnSpPr>
                <p:spPr>
                  <a:xfrm flipH="1" flipV="1">
                    <a:off x="10662088" y="4717721"/>
                    <a:ext cx="42065" cy="444337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2" name="31 Elipse"/>
              <p:cNvSpPr>
                <a:spLocks noChangeArrowheads="1"/>
              </p:cNvSpPr>
              <p:nvPr/>
            </p:nvSpPr>
            <p:spPr bwMode="auto">
              <a:xfrm>
                <a:off x="1534239" y="4204544"/>
                <a:ext cx="1658924" cy="8660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s-EC" sz="1600" b="1" dirty="0" smtClean="0">
                    <a:effectLst/>
                    <a:latin typeface="Times New Roman"/>
                    <a:ea typeface="Times New Roman"/>
                  </a:rPr>
                  <a:t>Evolución del ingreso</a:t>
                </a:r>
                <a:endParaRPr lang="es-EC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44" name="269 Conector recto"/>
              <p:cNvCxnSpPr>
                <a:endCxn id="32" idx="0"/>
              </p:cNvCxnSpPr>
              <p:nvPr/>
            </p:nvCxnSpPr>
            <p:spPr>
              <a:xfrm flipH="1">
                <a:off x="2363701" y="3687255"/>
                <a:ext cx="116403" cy="5172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39" name="Imagen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063" y="71842"/>
            <a:ext cx="1136506" cy="111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89118" y="416367"/>
            <a:ext cx="3172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MARCO TEÓRICO</a:t>
            </a:r>
            <a:endParaRPr lang="es-ES" sz="2800" b="1" dirty="0"/>
          </a:p>
        </p:txBody>
      </p:sp>
      <p:cxnSp>
        <p:nvCxnSpPr>
          <p:cNvPr id="29" name="28 Conector recto"/>
          <p:cNvCxnSpPr>
            <a:stCxn id="18" idx="4"/>
            <a:endCxn id="47" idx="0"/>
          </p:cNvCxnSpPr>
          <p:nvPr/>
        </p:nvCxnSpPr>
        <p:spPr>
          <a:xfrm>
            <a:off x="6028376" y="3345176"/>
            <a:ext cx="989124" cy="4180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7" name="56 Grupo"/>
          <p:cNvGrpSpPr/>
          <p:nvPr/>
        </p:nvGrpSpPr>
        <p:grpSpPr>
          <a:xfrm>
            <a:off x="1315404" y="804032"/>
            <a:ext cx="8519931" cy="4441068"/>
            <a:chOff x="1254448" y="1123983"/>
            <a:chExt cx="8519931" cy="3476633"/>
          </a:xfrm>
        </p:grpSpPr>
        <p:sp>
          <p:nvSpPr>
            <p:cNvPr id="37" name="36 Elipse"/>
            <p:cNvSpPr>
              <a:spLocks noChangeArrowheads="1"/>
            </p:cNvSpPr>
            <p:nvPr/>
          </p:nvSpPr>
          <p:spPr bwMode="auto">
            <a:xfrm>
              <a:off x="7334942" y="1123984"/>
              <a:ext cx="2439437" cy="877220"/>
            </a:xfrm>
            <a:prstGeom prst="ellipse">
              <a:avLst/>
            </a:prstGeom>
            <a:gradFill rotWithShape="0">
              <a:gsLst>
                <a:gs pos="0">
                  <a:schemeClr val="lt1">
                    <a:lumMod val="100000"/>
                    <a:lumOff val="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  <a:ln w="12700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chemeClr val="accent1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ES" b="1" dirty="0" smtClean="0">
                  <a:effectLst/>
                  <a:latin typeface="Times New Roman"/>
                  <a:ea typeface="Times New Roman"/>
                </a:rPr>
                <a:t>Técnicas de valoración</a:t>
              </a:r>
              <a:endParaRPr lang="es-EC" sz="28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0" name="39 Conector recto"/>
            <p:cNvCxnSpPr>
              <a:stCxn id="18" idx="7"/>
              <a:endCxn id="37" idx="3"/>
            </p:cNvCxnSpPr>
            <p:nvPr/>
          </p:nvCxnSpPr>
          <p:spPr>
            <a:xfrm flipV="1">
              <a:off x="7210427" y="1872738"/>
              <a:ext cx="481762" cy="4683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3" name="22 Grupo"/>
            <p:cNvGrpSpPr/>
            <p:nvPr/>
          </p:nvGrpSpPr>
          <p:grpSpPr>
            <a:xfrm>
              <a:off x="1254448" y="1123983"/>
              <a:ext cx="7473711" cy="3476633"/>
              <a:chOff x="489118" y="1014391"/>
              <a:chExt cx="7473711" cy="3476633"/>
            </a:xfrm>
          </p:grpSpPr>
          <p:grpSp>
            <p:nvGrpSpPr>
              <p:cNvPr id="9" name="77 Grupo"/>
              <p:cNvGrpSpPr/>
              <p:nvPr/>
            </p:nvGrpSpPr>
            <p:grpSpPr>
              <a:xfrm>
                <a:off x="489118" y="1014391"/>
                <a:ext cx="6470850" cy="3476633"/>
                <a:chOff x="3514726" y="-170476"/>
                <a:chExt cx="4484286" cy="2728325"/>
              </a:xfrm>
            </p:grpSpPr>
            <p:sp>
              <p:nvSpPr>
                <p:cNvPr id="14" name="13 Elipse"/>
                <p:cNvSpPr>
                  <a:spLocks noChangeArrowheads="1"/>
                </p:cNvSpPr>
                <p:nvPr/>
              </p:nvSpPr>
              <p:spPr bwMode="auto">
                <a:xfrm>
                  <a:off x="3514726" y="0"/>
                  <a:ext cx="2210214" cy="779228"/>
                </a:xfrm>
                <a:prstGeom prst="ellipse">
                  <a:avLst/>
                </a:prstGeom>
                <a:solidFill>
                  <a:schemeClr val="lt1">
                    <a:lumMod val="100000"/>
                    <a:lumOff val="0"/>
                  </a:schemeClr>
                </a:solidFill>
                <a:ln w="63500" cmpd="thickThin" algn="ctr">
                  <a:solidFill>
                    <a:schemeClr val="accent4">
                      <a:lumMod val="100000"/>
                      <a:lumOff val="0"/>
                    </a:schemeClr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68686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s-ES" b="1" dirty="0" smtClean="0">
                      <a:effectLst/>
                      <a:latin typeface="Times New Roman"/>
                      <a:ea typeface="Times New Roman"/>
                    </a:rPr>
                    <a:t>Sistema meritocrático</a:t>
                  </a:r>
                  <a:endParaRPr lang="es-EC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5" name="14 Elipse"/>
                <p:cNvSpPr>
                  <a:spLocks noChangeArrowheads="1"/>
                </p:cNvSpPr>
                <p:nvPr/>
              </p:nvSpPr>
              <p:spPr bwMode="auto">
                <a:xfrm>
                  <a:off x="3657600" y="1390650"/>
                  <a:ext cx="1905000" cy="1167199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  <a:tabLst>
                      <a:tab pos="1285875" algn="l"/>
                    </a:tabLst>
                  </a:pPr>
                  <a:r>
                    <a:rPr lang="es-EC" sz="2000" b="1" dirty="0" smtClean="0">
                      <a:latin typeface="Times New Roman"/>
                      <a:ea typeface="Times New Roman"/>
                    </a:rPr>
                    <a:t>Evolución ingreso a las  Universidades</a:t>
                  </a:r>
                  <a:endParaRPr lang="es-EC" sz="1100" dirty="0">
                    <a:effectLst/>
                    <a:latin typeface="Times New Roman"/>
                    <a:ea typeface="Times New Roman"/>
                  </a:endParaRPr>
                </a:p>
                <a:p>
                  <a:pPr algn="just">
                    <a:spcAft>
                      <a:spcPts val="0"/>
                    </a:spcAft>
                  </a:pPr>
                  <a:r>
                    <a:rPr lang="es-ES" sz="1400" dirty="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s-EC" sz="11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8" name="17 Elipse"/>
                <p:cNvSpPr>
                  <a:spLocks noChangeArrowheads="1"/>
                </p:cNvSpPr>
                <p:nvPr/>
              </p:nvSpPr>
              <p:spPr bwMode="auto">
                <a:xfrm>
                  <a:off x="5562600" y="680729"/>
                  <a:ext cx="2436412" cy="709921"/>
                </a:xfrm>
                <a:prstGeom prst="ellipse">
                  <a:avLst/>
                </a:prstGeom>
                <a:solidFill>
                  <a:schemeClr val="lt1">
                    <a:lumMod val="100000"/>
                    <a:lumOff val="0"/>
                  </a:schemeClr>
                </a:solidFill>
                <a:ln w="63500" cmpd="thickThin" algn="ctr">
                  <a:solidFill>
                    <a:schemeClr val="accent1">
                      <a:lumMod val="100000"/>
                      <a:lumOff val="0"/>
                    </a:schemeClr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68686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es-ES" sz="2000" b="1" dirty="0" smtClean="0">
                      <a:effectLst/>
                      <a:latin typeface="Times New Roman"/>
                      <a:ea typeface="Times New Roman"/>
                    </a:rPr>
                    <a:t>Sistema de Admisión</a:t>
                  </a:r>
                  <a:endParaRPr lang="es-EC" sz="20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2" name="21 Elipse"/>
                <p:cNvSpPr>
                  <a:spLocks noChangeArrowheads="1"/>
                </p:cNvSpPr>
                <p:nvPr/>
              </p:nvSpPr>
              <p:spPr bwMode="auto">
                <a:xfrm>
                  <a:off x="6123802" y="-170476"/>
                  <a:ext cx="1316690" cy="56009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lt1">
                        <a:lumMod val="100000"/>
                        <a:lumOff val="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5400000" scaled="1"/>
                </a:gradFill>
                <a:ln w="12700" cmpd="sng" algn="ctr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round/>
                  <a:headEnd/>
                  <a:tailEnd/>
                </a:ln>
                <a:effectLst>
                  <a:outerShdw dist="28398" dir="3806097" algn="ctr" rotWithShape="0">
                    <a:schemeClr val="accent1">
                      <a:lumMod val="50000"/>
                      <a:lumOff val="0"/>
                      <a:alpha val="50000"/>
                    </a:scheme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s-ES" b="1" dirty="0" smtClean="0">
                      <a:effectLst/>
                      <a:latin typeface="Times New Roman"/>
                      <a:ea typeface="Times New Roman"/>
                    </a:rPr>
                    <a:t>Base legal</a:t>
                  </a:r>
                  <a:endParaRPr lang="es-EC" sz="28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24" name="35 Conector recto"/>
                <p:cNvCxnSpPr>
                  <a:endCxn id="14" idx="4"/>
                </p:cNvCxnSpPr>
                <p:nvPr/>
              </p:nvCxnSpPr>
              <p:spPr>
                <a:xfrm flipH="1" flipV="1">
                  <a:off x="4619833" y="779228"/>
                  <a:ext cx="56942" cy="61174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38 Conector recto"/>
                <p:cNvCxnSpPr>
                  <a:endCxn id="18" idx="2"/>
                </p:cNvCxnSpPr>
                <p:nvPr/>
              </p:nvCxnSpPr>
              <p:spPr>
                <a:xfrm flipV="1">
                  <a:off x="5106047" y="1035689"/>
                  <a:ext cx="456553" cy="48337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39 Conector recto"/>
                <p:cNvCxnSpPr/>
                <p:nvPr/>
              </p:nvCxnSpPr>
              <p:spPr>
                <a:xfrm flipH="1" flipV="1">
                  <a:off x="6598130" y="389615"/>
                  <a:ext cx="28576" cy="34869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46 Elipse"/>
              <p:cNvSpPr>
                <a:spLocks noChangeArrowheads="1"/>
              </p:cNvSpPr>
              <p:nvPr/>
            </p:nvSpPr>
            <p:spPr bwMode="auto">
              <a:xfrm>
                <a:off x="4419599" y="3330960"/>
                <a:ext cx="3543230" cy="951281"/>
              </a:xfrm>
              <a:prstGeom prst="ellipse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s-ES" sz="2000" b="1" dirty="0" smtClean="0">
                    <a:effectLst/>
                    <a:latin typeface="Times New Roman"/>
                    <a:ea typeface="Times New Roman"/>
                  </a:rPr>
                  <a:t>Metodología para el seguimiento y evaluación</a:t>
                </a:r>
                <a:endParaRPr lang="es-EC" sz="2000" dirty="0"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19" name="18 Elipse"/>
          <p:cNvSpPr>
            <a:spLocks noChangeArrowheads="1"/>
          </p:cNvSpPr>
          <p:nvPr/>
        </p:nvSpPr>
        <p:spPr bwMode="auto">
          <a:xfrm>
            <a:off x="4297088" y="5462228"/>
            <a:ext cx="2974296" cy="109097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C" dirty="0" smtClean="0">
                <a:latin typeface="Times New Roman"/>
                <a:ea typeface="Times New Roman"/>
              </a:rPr>
              <a:t>Metodología </a:t>
            </a:r>
            <a:r>
              <a:rPr lang="es-EC" dirty="0">
                <a:latin typeface="Times New Roman"/>
                <a:ea typeface="Times New Roman"/>
              </a:rPr>
              <a:t>EP2M, Propuesta Por C. Adams y P. Roberts</a:t>
            </a:r>
            <a:endParaRPr lang="es-EC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0" name="19 Elipse"/>
          <p:cNvSpPr>
            <a:spLocks noChangeArrowheads="1"/>
          </p:cNvSpPr>
          <p:nvPr/>
        </p:nvSpPr>
        <p:spPr bwMode="auto">
          <a:xfrm>
            <a:off x="7786254" y="5245100"/>
            <a:ext cx="3479916" cy="112056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C" dirty="0" smtClean="0">
                <a:latin typeface="Times New Roman"/>
                <a:ea typeface="Times New Roman"/>
              </a:rPr>
              <a:t>Metodología </a:t>
            </a:r>
            <a:r>
              <a:rPr lang="es-EC" dirty="0">
                <a:latin typeface="Times New Roman"/>
                <a:ea typeface="Times New Roman"/>
              </a:rPr>
              <a:t>Basada en Indicadores (Cuadro de Mando Integral)</a:t>
            </a:r>
            <a:endParaRPr lang="es-EC" sz="28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5 Conector recto"/>
          <p:cNvCxnSpPr>
            <a:stCxn id="47" idx="4"/>
            <a:endCxn id="19" idx="0"/>
          </p:cNvCxnSpPr>
          <p:nvPr/>
        </p:nvCxnSpPr>
        <p:spPr>
          <a:xfrm flipH="1">
            <a:off x="5784236" y="4978400"/>
            <a:ext cx="1233264" cy="4838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"/>
          <p:cNvCxnSpPr>
            <a:stCxn id="47" idx="5"/>
            <a:endCxn id="20" idx="0"/>
          </p:cNvCxnSpPr>
          <p:nvPr/>
        </p:nvCxnSpPr>
        <p:spPr>
          <a:xfrm>
            <a:off x="8270221" y="4800442"/>
            <a:ext cx="1255991" cy="4446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" name="Imagen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063" y="85697"/>
            <a:ext cx="1136506" cy="111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2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05392" y="0"/>
            <a:ext cx="4148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Matriz Marco </a:t>
            </a:r>
            <a:r>
              <a:rPr lang="es-ES" sz="2800" b="1" dirty="0" err="1" smtClean="0"/>
              <a:t>Refencial</a:t>
            </a:r>
            <a:endParaRPr lang="es-ES" sz="28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034" y="0"/>
            <a:ext cx="858904" cy="839985"/>
          </a:xfrm>
          <a:prstGeom prst="rect">
            <a:avLst/>
          </a:prstGeom>
        </p:spPr>
      </p:pic>
      <p:graphicFrame>
        <p:nvGraphicFramePr>
          <p:cNvPr id="7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960953"/>
              </p:ext>
            </p:extLst>
          </p:nvPr>
        </p:nvGraphicFramePr>
        <p:xfrm>
          <a:off x="107503" y="836711"/>
          <a:ext cx="11696569" cy="559311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713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3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65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59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474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686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C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MARCO TEORICO 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862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Teoría de Soporte 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Paper Base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Marco Referencial 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691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Teoría del Balanced Scorecard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Autor:  Luis Alberto Zapata </a:t>
                      </a:r>
                      <a:r>
                        <a:rPr lang="es-EC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Villacís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Paper 1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Paper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Paper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51835">
                <a:tc rowSpan="9">
                  <a:txBody>
                    <a:bodyPr/>
                    <a:lstStyle/>
                    <a:p>
                      <a:pPr algn="l" fontAlgn="t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(Kaplan y Norton, 1992)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del paper: Modelo de ingreso a la Universidad Central del Ecuador y rendimiento académico en estudiantes de segundo semestre de la Facultad de filosofía, letras y ciencias de la Educación 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 nuevos procesos de admisión en la </a:t>
                      </a:r>
                      <a:r>
                        <a:rPr lang="es-EC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universidad Ecuatoriana 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su ámbito en el desarrollo de aptitudes </a:t>
                      </a:r>
                      <a:r>
                        <a:rPr lang="es-EC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 Una 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con encargo </a:t>
                      </a:r>
                      <a:r>
                        <a:rPr lang="es-EC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Justicia e igualdad en los sistemas especiales de admisión a las  universidades: una reflexión a partir de Ronald </a:t>
                      </a:r>
                      <a:r>
                        <a:rPr lang="es-EC" sz="11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Dworkin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Procesos de admisión a  instituciones de  educación</a:t>
                      </a:r>
                      <a:r>
                        <a:rPr lang="es-EC" sz="11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C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superior en el mundo  antecedentes bibliográficos para la consideración de criterios complementarios en el proceso de admisión a la pontificia universidad católica de Chile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7691">
                <a:tc vMerge="1">
                  <a:txBody>
                    <a:bodyPr/>
                    <a:lstStyle/>
                    <a:p>
                      <a:pPr algn="l" fontAlgn="b"/>
                      <a:endParaRPr lang="es-EC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6" marR="6106" marT="610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Revista </a:t>
                      </a:r>
                      <a:r>
                        <a:rPr lang="es-EC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Scielo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(Estudios Gerenciales) 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686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Indexada en </a:t>
                      </a:r>
                      <a:r>
                        <a:rPr lang="es-EC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1017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Teoría: Teoría del </a:t>
                      </a:r>
                      <a:r>
                        <a:rPr lang="es-EC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Balanced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C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Scorecard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Cuadro de Mando Integral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Teoría: Modelo de creación, medición y gestión de intangibles: el diamante del conocimiento (Bueno, 2001)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Teoría de los agentes interesados (</a:t>
                      </a:r>
                      <a:r>
                        <a:rPr lang="es-EC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Atkinson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C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Waterhouse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s-EC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Wels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1998</a:t>
                      </a:r>
                      <a:r>
                        <a:rPr lang="es-EC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Teoría: Directrices </a:t>
                      </a:r>
                      <a:r>
                        <a:rPr lang="es-EC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Meritum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C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Cañibano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al., 2002</a:t>
                      </a:r>
                      <a:r>
                        <a:rPr lang="es-EC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686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Variables: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Variables: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Variables: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Variables:</a:t>
                      </a:r>
                      <a:endParaRPr lang="es-EC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769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C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Gestión 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empresarial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C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Direccionamiento 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estratégico</a:t>
                      </a:r>
                      <a:endParaRPr lang="es-EC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C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Dirección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C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Administración </a:t>
                      </a:r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recursos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686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Admisión a la Universidad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Gestión administrativa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Organización</a:t>
                      </a:r>
                      <a:endParaRPr lang="es-EC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Respuesta y desarrollo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686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b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 de los procesos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Indicadores primarios y secundarios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Proceso de evaluación</a:t>
                      </a:r>
                      <a:endParaRPr lang="es-EC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686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Procesos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0" marR="4580" marT="458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44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737415" y="220179"/>
            <a:ext cx="3974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Marco Metodológico</a:t>
            </a:r>
            <a:endParaRPr lang="es-ES" sz="2800" b="1" dirty="0"/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198936"/>
              </p:ext>
            </p:extLst>
          </p:nvPr>
        </p:nvGraphicFramePr>
        <p:xfrm>
          <a:off x="179512" y="1196749"/>
          <a:ext cx="11493978" cy="5320013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4374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17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574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3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Objetivo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Categoría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Variable de estudio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13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 Identificar los lineamientos de direccionamiento estratégico que permiten la efectividad del </a:t>
                      </a:r>
                      <a:r>
                        <a:rPr lang="es-EC" sz="1500" dirty="0" smtClean="0">
                          <a:effectLst/>
                        </a:rPr>
                        <a:t>Sistema Nacional </a:t>
                      </a:r>
                      <a:r>
                        <a:rPr lang="es-EC" sz="1500" dirty="0">
                          <a:effectLst/>
                        </a:rPr>
                        <a:t>de </a:t>
                      </a:r>
                      <a:r>
                        <a:rPr lang="es-EC" sz="1500" dirty="0" smtClean="0">
                          <a:effectLst/>
                        </a:rPr>
                        <a:t>Nivelación </a:t>
                      </a:r>
                      <a:r>
                        <a:rPr lang="es-EC" sz="1500" dirty="0">
                          <a:effectLst/>
                        </a:rPr>
                        <a:t>y </a:t>
                      </a:r>
                      <a:r>
                        <a:rPr lang="es-EC" sz="1500" dirty="0" smtClean="0">
                          <a:effectLst/>
                        </a:rPr>
                        <a:t>Admisión </a:t>
                      </a:r>
                      <a:r>
                        <a:rPr lang="es-EC" sz="1500" dirty="0">
                          <a:effectLst/>
                        </a:rPr>
                        <a:t>(SNNA</a:t>
                      </a:r>
                      <a:r>
                        <a:rPr lang="es-EC" sz="150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15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Direccionamiento estratégico</a:t>
                      </a:r>
                      <a:endParaRPr lang="es-EC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Estrategias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1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Programación del proyecto</a:t>
                      </a:r>
                      <a:endParaRPr lang="es-EC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253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Presupuesto</a:t>
                      </a:r>
                      <a:endParaRPr lang="es-EC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13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15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 smtClean="0">
                          <a:effectLst/>
                        </a:rPr>
                        <a:t>Determinar las</a:t>
                      </a:r>
                      <a:r>
                        <a:rPr lang="es-EC" sz="1500" baseline="0" dirty="0" smtClean="0">
                          <a:effectLst/>
                        </a:rPr>
                        <a:t> fallas del </a:t>
                      </a:r>
                      <a:r>
                        <a:rPr lang="es-EC" sz="1500" dirty="0" smtClean="0">
                          <a:effectLst/>
                        </a:rPr>
                        <a:t>Sistema Nacional de Nivelación y Admisión (SNNA)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15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15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Organización del sistema</a:t>
                      </a:r>
                      <a:endParaRPr lang="es-EC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Administración y supervisión</a:t>
                      </a:r>
                      <a:endParaRPr lang="es-EC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1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Burocracia en la organización</a:t>
                      </a:r>
                      <a:endParaRPr lang="es-EC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626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Capacidad de respuesta</a:t>
                      </a:r>
                      <a:endParaRPr lang="es-EC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3134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 smtClean="0">
                          <a:effectLst/>
                        </a:rPr>
                        <a:t>Analizar el </a:t>
                      </a:r>
                      <a:r>
                        <a:rPr lang="es-EC" sz="1500" dirty="0">
                          <a:effectLst/>
                        </a:rPr>
                        <a:t>proceso de evaluación del sistema nacional de nivelación y admisión (SNNA</a:t>
                      </a:r>
                      <a:r>
                        <a:rPr lang="es-EC" sz="1500" dirty="0" smtClean="0">
                          <a:effectLst/>
                        </a:rPr>
                        <a:t>)</a:t>
                      </a:r>
                      <a:endParaRPr lang="es-EC" sz="15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Proceso de evaluación</a:t>
                      </a:r>
                      <a:endParaRPr lang="es-EC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Cuantitativa</a:t>
                      </a:r>
                      <a:endParaRPr lang="es-EC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31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Fiabilidad de los resultados</a:t>
                      </a:r>
                      <a:endParaRPr lang="es-EC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31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Cumplimiento / incumplimiento</a:t>
                      </a:r>
                      <a:endParaRPr lang="es-EC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6566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Índice de inscritos, rinden examen, Aprueban examen, postulaciones asignación de cupos, aceptación de cupos, grupo de alto rendimiento</a:t>
                      </a:r>
                      <a:endParaRPr lang="es-EC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13408"/>
            <a:ext cx="1005490" cy="9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87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2610</TotalTime>
  <Words>1302</Words>
  <Application>Microsoft Office PowerPoint</Application>
  <PresentationFormat>Panorámica</PresentationFormat>
  <Paragraphs>284</Paragraphs>
  <Slides>23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2" baseType="lpstr">
      <vt:lpstr>Arial</vt:lpstr>
      <vt:lpstr>Calibri</vt:lpstr>
      <vt:lpstr>Cooper Black</vt:lpstr>
      <vt:lpstr>Lucida Sans Unicode</vt:lpstr>
      <vt:lpstr>Times New Roman</vt:lpstr>
      <vt:lpstr>Verdana</vt:lpstr>
      <vt:lpstr>Wingdings 2</vt:lpstr>
      <vt:lpstr>Wingdings 3</vt:lpstr>
      <vt:lpstr>Concurrencia</vt:lpstr>
      <vt:lpstr>Presentación de PowerPoint</vt:lpstr>
      <vt:lpstr>Presentación de PowerPoint</vt:lpstr>
      <vt:lpstr>PLANTEAMIENTO DEL PROBLEMA DE INVESTIGACIÓN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Informe por variables</vt:lpstr>
      <vt:lpstr>Presentación de PowerPoint</vt:lpstr>
      <vt:lpstr>Presentación de PowerPoint</vt:lpstr>
      <vt:lpstr>Resultados Proceso de Evaluación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 Y RECOMENDACIONES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DEPARTAMENTO DE SEGURIDAD Y DEFENSA CARRERA DE INGENIERÍA EN SEGURIDAD  TEMA DE TESIS:  “DISEÑO DE UN MODELO DE GESTIÓN DE SEGURIDAD INTEGRAL DENTRO DEL PROYECTO COCA CODO SINCLAIR”</dc:title>
  <dc:creator>Windows User</dc:creator>
  <cp:lastModifiedBy>Usuario</cp:lastModifiedBy>
  <cp:revision>80</cp:revision>
  <cp:lastPrinted>2018-05-18T12:08:13Z</cp:lastPrinted>
  <dcterms:created xsi:type="dcterms:W3CDTF">2017-11-18T17:21:04Z</dcterms:created>
  <dcterms:modified xsi:type="dcterms:W3CDTF">2018-07-31T02:19:08Z</dcterms:modified>
</cp:coreProperties>
</file>