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310" r:id="rId5"/>
    <p:sldId id="292" r:id="rId6"/>
    <p:sldId id="262" r:id="rId7"/>
    <p:sldId id="293" r:id="rId8"/>
    <p:sldId id="295" r:id="rId9"/>
    <p:sldId id="306" r:id="rId10"/>
    <p:sldId id="307" r:id="rId11"/>
    <p:sldId id="304" r:id="rId12"/>
    <p:sldId id="309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267" r:id="rId24"/>
    <p:sldId id="321" r:id="rId25"/>
    <p:sldId id="269" r:id="rId26"/>
    <p:sldId id="322" r:id="rId27"/>
    <p:sldId id="271" r:id="rId28"/>
    <p:sldId id="272" r:id="rId29"/>
    <p:sldId id="323" r:id="rId30"/>
    <p:sldId id="324" r:id="rId31"/>
    <p:sldId id="276" r:id="rId32"/>
    <p:sldId id="287" r:id="rId33"/>
    <p:sldId id="277" r:id="rId34"/>
    <p:sldId id="288" r:id="rId35"/>
    <p:sldId id="278" r:id="rId36"/>
    <p:sldId id="289" r:id="rId37"/>
    <p:sldId id="285" r:id="rId38"/>
    <p:sldId id="286" r:id="rId39"/>
    <p:sldId id="325" r:id="rId4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6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Tesis%20Nuevo\Tesis%20VH\Comparativo%20usuario%20vs%20cliente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Tesis%20Nuevo\Tesis%20VH\Comparativo%20usuario%20vs%20cliente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Tesis%20Nuevo\Tesis%20VH\Comparativo%20usuario%20vs%20cliente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Tesis%20Nuevo\Tesis%20VH\Comparativo%20usuario%20vs%20clientes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USUARIOS VS CLIENTES 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DIMENSIÓN INFRAESTRUCTURA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2143344140805928"/>
          <c:y val="0.11129067788578022"/>
          <c:w val="0.84614895785085686"/>
          <c:h val="0.78845607042266752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Infraestructura!$Z$11:$Z$20</c:f>
              <c:numCache>
                <c:formatCode>0%</c:formatCode>
                <c:ptCount val="10"/>
                <c:pt idx="0">
                  <c:v>0.57400000000000007</c:v>
                </c:pt>
                <c:pt idx="1">
                  <c:v>0.57400000000000007</c:v>
                </c:pt>
                <c:pt idx="2">
                  <c:v>0.57599999999999996</c:v>
                </c:pt>
                <c:pt idx="3">
                  <c:v>0.41600000000000004</c:v>
                </c:pt>
                <c:pt idx="4">
                  <c:v>0.376</c:v>
                </c:pt>
                <c:pt idx="5">
                  <c:v>0.55599999999999994</c:v>
                </c:pt>
                <c:pt idx="6">
                  <c:v>0.52600000000000002</c:v>
                </c:pt>
                <c:pt idx="7">
                  <c:v>0.54800000000000004</c:v>
                </c:pt>
                <c:pt idx="8">
                  <c:v>0.53600000000000003</c:v>
                </c:pt>
                <c:pt idx="9">
                  <c:v>0.57999999999999996</c:v>
                </c:pt>
              </c:numCache>
            </c:numRef>
          </c:xVal>
          <c:yVal>
            <c:numRef>
              <c:f>Infraestructura!$AA$11:$AA$20</c:f>
              <c:numCache>
                <c:formatCode>0%</c:formatCode>
                <c:ptCount val="10"/>
                <c:pt idx="0">
                  <c:v>0.63600000000000001</c:v>
                </c:pt>
                <c:pt idx="1">
                  <c:v>0.64400000000000002</c:v>
                </c:pt>
                <c:pt idx="2">
                  <c:v>0.61799999999999999</c:v>
                </c:pt>
                <c:pt idx="3">
                  <c:v>0.56200000000000006</c:v>
                </c:pt>
                <c:pt idx="4">
                  <c:v>0.50600000000000001</c:v>
                </c:pt>
                <c:pt idx="5">
                  <c:v>0.54800000000000004</c:v>
                </c:pt>
                <c:pt idx="6">
                  <c:v>0.56600000000000006</c:v>
                </c:pt>
                <c:pt idx="7">
                  <c:v>0.55199999999999994</c:v>
                </c:pt>
                <c:pt idx="8">
                  <c:v>0.61599999999999999</c:v>
                </c:pt>
                <c:pt idx="9">
                  <c:v>0.60599999999999998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8783312"/>
        <c:axId val="-108786576"/>
      </c:scatterChart>
      <c:valAx>
        <c:axId val="-108783312"/>
        <c:scaling>
          <c:orientation val="minMax"/>
          <c:max val="0.70000000000000007"/>
          <c:min val="0.3000000000000000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ÓPTICA CLIENTE INTERNO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8786576"/>
        <c:crosses val="autoZero"/>
        <c:crossBetween val="midCat"/>
      </c:valAx>
      <c:valAx>
        <c:axId val="-108786576"/>
        <c:scaling>
          <c:orientation val="minMax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ÓPTICA CLIENTE EXTERNO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8783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USUARIOS VS CLIENTES 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DIMENSIÓN GAMA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PRODUCTOS Y SERVICIOS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3574445916377656"/>
          <c:y val="9.5443130584286731E-2"/>
          <c:w val="0.82751559055118107"/>
          <c:h val="0.77988684747739867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'Gama de P y S'!$Z$12:$Z$27</c:f>
              <c:numCache>
                <c:formatCode>0%</c:formatCode>
                <c:ptCount val="16"/>
                <c:pt idx="0">
                  <c:v>0.61399999999999999</c:v>
                </c:pt>
                <c:pt idx="1">
                  <c:v>0.61199999999999999</c:v>
                </c:pt>
                <c:pt idx="2">
                  <c:v>0.59800000000000009</c:v>
                </c:pt>
                <c:pt idx="3">
                  <c:v>0.59000000000000008</c:v>
                </c:pt>
                <c:pt idx="4">
                  <c:v>0.58799999999999997</c:v>
                </c:pt>
                <c:pt idx="5">
                  <c:v>0.60399999999999998</c:v>
                </c:pt>
                <c:pt idx="6">
                  <c:v>0.52400000000000002</c:v>
                </c:pt>
                <c:pt idx="7">
                  <c:v>0.56600000000000006</c:v>
                </c:pt>
                <c:pt idx="8">
                  <c:v>0.56200000000000006</c:v>
                </c:pt>
                <c:pt idx="9">
                  <c:v>0.57800000000000007</c:v>
                </c:pt>
                <c:pt idx="10">
                  <c:v>0.504</c:v>
                </c:pt>
                <c:pt idx="11">
                  <c:v>0.45400000000000001</c:v>
                </c:pt>
                <c:pt idx="12">
                  <c:v>0.42000000000000004</c:v>
                </c:pt>
                <c:pt idx="13">
                  <c:v>0.49400000000000005</c:v>
                </c:pt>
                <c:pt idx="14">
                  <c:v>0.56399999999999995</c:v>
                </c:pt>
                <c:pt idx="15">
                  <c:v>0.60399999999999998</c:v>
                </c:pt>
              </c:numCache>
            </c:numRef>
          </c:xVal>
          <c:yVal>
            <c:numRef>
              <c:f>'Gama de P y S'!$AA$12:$AA$27</c:f>
              <c:numCache>
                <c:formatCode>0%</c:formatCode>
                <c:ptCount val="16"/>
                <c:pt idx="0">
                  <c:v>0.66600000000000004</c:v>
                </c:pt>
                <c:pt idx="1">
                  <c:v>0.67800000000000005</c:v>
                </c:pt>
                <c:pt idx="2">
                  <c:v>0.628</c:v>
                </c:pt>
                <c:pt idx="3">
                  <c:v>0.624</c:v>
                </c:pt>
                <c:pt idx="4">
                  <c:v>0.64200000000000002</c:v>
                </c:pt>
                <c:pt idx="5">
                  <c:v>0.65999999999999992</c:v>
                </c:pt>
                <c:pt idx="6">
                  <c:v>0.65400000000000003</c:v>
                </c:pt>
                <c:pt idx="7">
                  <c:v>0.64600000000000002</c:v>
                </c:pt>
                <c:pt idx="8">
                  <c:v>0.67400000000000004</c:v>
                </c:pt>
                <c:pt idx="9">
                  <c:v>0.622</c:v>
                </c:pt>
                <c:pt idx="10">
                  <c:v>0.48</c:v>
                </c:pt>
                <c:pt idx="11">
                  <c:v>0.49800000000000005</c:v>
                </c:pt>
                <c:pt idx="12">
                  <c:v>0.50600000000000001</c:v>
                </c:pt>
                <c:pt idx="13">
                  <c:v>0.53400000000000003</c:v>
                </c:pt>
                <c:pt idx="14">
                  <c:v>0.53800000000000003</c:v>
                </c:pt>
                <c:pt idx="15">
                  <c:v>0.64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8788752"/>
        <c:axId val="-108782768"/>
      </c:scatterChart>
      <c:valAx>
        <c:axId val="-108788752"/>
        <c:scaling>
          <c:orientation val="minMax"/>
          <c:max val="0.70000000000000007"/>
          <c:min val="0.3000000000000000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ÓPTICA CLIENTE INTERNO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8782768"/>
        <c:crosses val="autoZero"/>
        <c:crossBetween val="midCat"/>
      </c:valAx>
      <c:valAx>
        <c:axId val="-108782768"/>
        <c:scaling>
          <c:orientation val="minMax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ÓPTICA CLIENTE EXTERNO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8788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USUARIOS VS CLIENTES 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DIMENSIÓN ATENCIÓN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CLIENTE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4335892388451443"/>
          <c:y val="0.12130761804229309"/>
          <c:w val="0.82065676314762281"/>
          <c:h val="0.74719549060716062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'Atención al cliente'!$Z$15:$Z$20</c:f>
              <c:numCache>
                <c:formatCode>0%</c:formatCode>
                <c:ptCount val="6"/>
                <c:pt idx="0">
                  <c:v>0.55199999999999994</c:v>
                </c:pt>
                <c:pt idx="1">
                  <c:v>0.54</c:v>
                </c:pt>
                <c:pt idx="2">
                  <c:v>0.54200000000000004</c:v>
                </c:pt>
                <c:pt idx="3">
                  <c:v>0.55400000000000005</c:v>
                </c:pt>
                <c:pt idx="4">
                  <c:v>0.57000000000000006</c:v>
                </c:pt>
                <c:pt idx="5">
                  <c:v>0.57800000000000007</c:v>
                </c:pt>
              </c:numCache>
            </c:numRef>
          </c:xVal>
          <c:yVal>
            <c:numRef>
              <c:f>'Atención al cliente'!$AA$15:$AA$20</c:f>
              <c:numCache>
                <c:formatCode>0%</c:formatCode>
                <c:ptCount val="6"/>
                <c:pt idx="0">
                  <c:v>0.60799999999999998</c:v>
                </c:pt>
                <c:pt idx="1">
                  <c:v>0.63600000000000001</c:v>
                </c:pt>
                <c:pt idx="2">
                  <c:v>0.65199999999999991</c:v>
                </c:pt>
                <c:pt idx="3">
                  <c:v>0.66200000000000003</c:v>
                </c:pt>
                <c:pt idx="4">
                  <c:v>0.63600000000000001</c:v>
                </c:pt>
                <c:pt idx="5">
                  <c:v>0.61399999999999999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8785488"/>
        <c:axId val="-108781680"/>
      </c:scatterChart>
      <c:valAx>
        <c:axId val="-108785488"/>
        <c:scaling>
          <c:orientation val="minMax"/>
          <c:max val="0.70000000000000007"/>
          <c:min val="0.3000000000000000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ÓPTICA </a:t>
                </a:r>
                <a:r>
                  <a:rPr lang="en-US" dirty="0"/>
                  <a:t>CLIENTE INTERNO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8781680"/>
        <c:crossesAt val="0"/>
        <c:crossBetween val="midCat"/>
      </c:valAx>
      <c:valAx>
        <c:axId val="-108781680"/>
        <c:scaling>
          <c:orientation val="minMax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 smtClean="0"/>
                  <a:t>ÓPTICA </a:t>
                </a:r>
                <a:r>
                  <a:rPr lang="es-EC" dirty="0"/>
                  <a:t>CLIENTE EXTERNO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8785488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COMPARATIVO USUARIOS VERSUS CLIENTES GENERAL</a:t>
            </a:r>
          </a:p>
        </c:rich>
      </c:tx>
      <c:layout>
        <c:manualLayout>
          <c:xMode val="edge"/>
          <c:yMode val="edge"/>
          <c:x val="0.1935078584815134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4335892388451443"/>
          <c:y val="2.2025145071362669E-2"/>
          <c:w val="0.8183702974628172"/>
          <c:h val="0.90938527420914494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'Clientes vs usuarios'!$I$4:$I$37</c:f>
              <c:numCache>
                <c:formatCode>0%</c:formatCode>
                <c:ptCount val="34"/>
                <c:pt idx="0">
                  <c:v>0.57400000000000007</c:v>
                </c:pt>
                <c:pt idx="1">
                  <c:v>0.57400000000000007</c:v>
                </c:pt>
                <c:pt idx="2">
                  <c:v>0.57599999999999996</c:v>
                </c:pt>
                <c:pt idx="3">
                  <c:v>0.41600000000000004</c:v>
                </c:pt>
                <c:pt idx="4">
                  <c:v>0.376</c:v>
                </c:pt>
                <c:pt idx="5">
                  <c:v>0.55599999999999994</c:v>
                </c:pt>
                <c:pt idx="6">
                  <c:v>0.52600000000000002</c:v>
                </c:pt>
                <c:pt idx="7">
                  <c:v>0.54800000000000004</c:v>
                </c:pt>
                <c:pt idx="8">
                  <c:v>0.53600000000000003</c:v>
                </c:pt>
                <c:pt idx="9">
                  <c:v>0.57999999999999996</c:v>
                </c:pt>
                <c:pt idx="11">
                  <c:v>0.61399999999999999</c:v>
                </c:pt>
                <c:pt idx="12">
                  <c:v>0.61199999999999999</c:v>
                </c:pt>
                <c:pt idx="13">
                  <c:v>0.59800000000000009</c:v>
                </c:pt>
                <c:pt idx="14">
                  <c:v>0.59000000000000008</c:v>
                </c:pt>
                <c:pt idx="15">
                  <c:v>0.58799999999999997</c:v>
                </c:pt>
                <c:pt idx="16">
                  <c:v>0.60399999999999998</c:v>
                </c:pt>
                <c:pt idx="17">
                  <c:v>0.52400000000000002</c:v>
                </c:pt>
                <c:pt idx="18">
                  <c:v>0.56600000000000006</c:v>
                </c:pt>
                <c:pt idx="19">
                  <c:v>0.56200000000000006</c:v>
                </c:pt>
                <c:pt idx="20">
                  <c:v>0.57800000000000007</c:v>
                </c:pt>
                <c:pt idx="21">
                  <c:v>0.504</c:v>
                </c:pt>
                <c:pt idx="22">
                  <c:v>0.45400000000000001</c:v>
                </c:pt>
                <c:pt idx="23">
                  <c:v>0.42000000000000004</c:v>
                </c:pt>
                <c:pt idx="24">
                  <c:v>0.49400000000000005</c:v>
                </c:pt>
                <c:pt idx="25">
                  <c:v>0.56399999999999995</c:v>
                </c:pt>
                <c:pt idx="26">
                  <c:v>0.60399999999999998</c:v>
                </c:pt>
                <c:pt idx="27">
                  <c:v>0.55199999999999994</c:v>
                </c:pt>
                <c:pt idx="28">
                  <c:v>0.54</c:v>
                </c:pt>
                <c:pt idx="30">
                  <c:v>0.54200000000000004</c:v>
                </c:pt>
                <c:pt idx="31">
                  <c:v>0.55400000000000005</c:v>
                </c:pt>
                <c:pt idx="32">
                  <c:v>0.57000000000000006</c:v>
                </c:pt>
                <c:pt idx="33">
                  <c:v>0.57800000000000007</c:v>
                </c:pt>
              </c:numCache>
            </c:numRef>
          </c:xVal>
          <c:yVal>
            <c:numRef>
              <c:f>'Clientes vs usuarios'!$J$4:$J$37</c:f>
              <c:numCache>
                <c:formatCode>0%</c:formatCode>
                <c:ptCount val="34"/>
                <c:pt idx="0">
                  <c:v>0.63600000000000001</c:v>
                </c:pt>
                <c:pt idx="1">
                  <c:v>0.64400000000000002</c:v>
                </c:pt>
                <c:pt idx="2">
                  <c:v>0.61799999999999999</c:v>
                </c:pt>
                <c:pt idx="3">
                  <c:v>0.56200000000000006</c:v>
                </c:pt>
                <c:pt idx="4">
                  <c:v>0.50600000000000001</c:v>
                </c:pt>
                <c:pt idx="5">
                  <c:v>0.54800000000000004</c:v>
                </c:pt>
                <c:pt idx="6">
                  <c:v>0.56600000000000006</c:v>
                </c:pt>
                <c:pt idx="7">
                  <c:v>0.55199999999999994</c:v>
                </c:pt>
                <c:pt idx="8">
                  <c:v>0.61599999999999999</c:v>
                </c:pt>
                <c:pt idx="9">
                  <c:v>0.60599999999999998</c:v>
                </c:pt>
                <c:pt idx="11">
                  <c:v>0.66600000000000004</c:v>
                </c:pt>
                <c:pt idx="12">
                  <c:v>0.67800000000000005</c:v>
                </c:pt>
                <c:pt idx="13">
                  <c:v>0.628</c:v>
                </c:pt>
                <c:pt idx="14">
                  <c:v>0.624</c:v>
                </c:pt>
                <c:pt idx="15">
                  <c:v>0.64200000000000002</c:v>
                </c:pt>
                <c:pt idx="16">
                  <c:v>0.65999999999999992</c:v>
                </c:pt>
                <c:pt idx="17">
                  <c:v>0.65400000000000003</c:v>
                </c:pt>
                <c:pt idx="18">
                  <c:v>0.64600000000000002</c:v>
                </c:pt>
                <c:pt idx="19">
                  <c:v>0.67400000000000004</c:v>
                </c:pt>
                <c:pt idx="20">
                  <c:v>0.622</c:v>
                </c:pt>
                <c:pt idx="21">
                  <c:v>0.48</c:v>
                </c:pt>
                <c:pt idx="22">
                  <c:v>0.49800000000000005</c:v>
                </c:pt>
                <c:pt idx="23">
                  <c:v>0.50600000000000001</c:v>
                </c:pt>
                <c:pt idx="24">
                  <c:v>0.53400000000000003</c:v>
                </c:pt>
                <c:pt idx="25">
                  <c:v>0.53800000000000003</c:v>
                </c:pt>
                <c:pt idx="26">
                  <c:v>0.64</c:v>
                </c:pt>
                <c:pt idx="27">
                  <c:v>0.60799999999999998</c:v>
                </c:pt>
                <c:pt idx="28">
                  <c:v>0.63600000000000001</c:v>
                </c:pt>
                <c:pt idx="30">
                  <c:v>0.65199999999999991</c:v>
                </c:pt>
                <c:pt idx="31">
                  <c:v>0.66200000000000003</c:v>
                </c:pt>
                <c:pt idx="32">
                  <c:v>0.63600000000000001</c:v>
                </c:pt>
                <c:pt idx="33">
                  <c:v>0.61399999999999999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9505376"/>
        <c:axId val="-2011273552"/>
      </c:scatterChart>
      <c:valAx>
        <c:axId val="-109505376"/>
        <c:scaling>
          <c:orientation val="minMax"/>
          <c:max val="0.70000000000000007"/>
          <c:min val="0.3000000000000000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ÓPTICA CLIENTE INTERNO</a:t>
                </a:r>
              </a:p>
            </c:rich>
          </c:tx>
          <c:layout>
            <c:manualLayout>
              <c:xMode val="edge"/>
              <c:yMode val="edge"/>
              <c:x val="0.427752200617316"/>
              <c:y val="0.957203256688163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11273552"/>
        <c:crosses val="autoZero"/>
        <c:crossBetween val="midCat"/>
      </c:valAx>
      <c:valAx>
        <c:axId val="-2011273552"/>
        <c:scaling>
          <c:orientation val="minMax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ÓPTICA CLIENTE EXTERNO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95053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56431B-3C4A-4C3D-80E1-2D8C3E617338}" type="doc">
      <dgm:prSet loTypeId="urn:microsoft.com/office/officeart/2008/layout/PictureStrip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838DE3CE-842B-46D8-84C7-1650FADB0160}">
      <dgm:prSet phldrT="[Texto]" custT="1"/>
      <dgm:spPr/>
      <dgm:t>
        <a:bodyPr/>
        <a:lstStyle/>
        <a:p>
          <a:pPr algn="just"/>
          <a:r>
            <a: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IDEA: </a:t>
          </a:r>
          <a:r>
            <a:rPr lang="es-EC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Importancia de los mercados, tradicionales y rol fundamental en el abastecimiento de productos de primera necesidad. </a:t>
          </a:r>
          <a:endParaRPr lang="es-EC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A45468-7CB2-4483-84CE-CAF8021CB604}" type="parTrans" cxnId="{2CC76C48-3E6C-456B-B8BF-53CB3AC765B6}">
      <dgm:prSet/>
      <dgm:spPr/>
      <dgm:t>
        <a:bodyPr/>
        <a:lstStyle/>
        <a:p>
          <a:endParaRPr lang="es-EC"/>
        </a:p>
      </dgm:t>
    </dgm:pt>
    <dgm:pt modelId="{F76A0B1F-B7E9-4F4E-AA04-5F83193FA83E}" type="sibTrans" cxnId="{2CC76C48-3E6C-456B-B8BF-53CB3AC765B6}">
      <dgm:prSet/>
      <dgm:spPr/>
      <dgm:t>
        <a:bodyPr/>
        <a:lstStyle/>
        <a:p>
          <a:endParaRPr lang="es-EC"/>
        </a:p>
      </dgm:t>
    </dgm:pt>
    <dgm:pt modelId="{6D962C0E-BF1C-494C-9132-A5CA64E9C3B1}">
      <dgm:prSet phldrT="[Texto]" custT="1"/>
      <dgm:spPr/>
      <dgm:t>
        <a:bodyPr/>
        <a:lstStyle/>
        <a:p>
          <a:pPr algn="just"/>
          <a:r>
            <a: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 GENERAL: </a:t>
          </a:r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Determinar los factores claves que aseguren la prestación de los servicios y productos a los usuarios y clientes que acuden a los mercados minoristas del Distrito Metropolitano de Quito. </a:t>
          </a:r>
          <a:endParaRPr lang="es-EC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AEEA2A-DBE0-4D86-8C71-C3B448358098}" type="parTrans" cxnId="{D82A5F17-1635-4FA5-9443-4E3A7979D1FA}">
      <dgm:prSet/>
      <dgm:spPr/>
      <dgm:t>
        <a:bodyPr/>
        <a:lstStyle/>
        <a:p>
          <a:endParaRPr lang="es-EC"/>
        </a:p>
      </dgm:t>
    </dgm:pt>
    <dgm:pt modelId="{8C18DC7E-032D-4C22-9104-544FF057F450}" type="sibTrans" cxnId="{D82A5F17-1635-4FA5-9443-4E3A7979D1FA}">
      <dgm:prSet/>
      <dgm:spPr/>
      <dgm:t>
        <a:bodyPr/>
        <a:lstStyle/>
        <a:p>
          <a:endParaRPr lang="es-EC"/>
        </a:p>
      </dgm:t>
    </dgm:pt>
    <dgm:pt modelId="{E7C00F69-8301-4A36-97BB-CAF688C0E155}">
      <dgm:prSet phldrT="[Texto]" custT="1"/>
      <dgm:spPr/>
      <dgm:t>
        <a:bodyPr/>
        <a:lstStyle/>
        <a:p>
          <a:pPr algn="just"/>
          <a:r>
            <a: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HIPÓTESIS GENERAL: </a:t>
          </a:r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mayoría de los usuarios y clientes de los mercados municipales minoristas del Distrito Metropolitano de Quito, se sienten satisfechos con la prestación de los servicios y productos que reciben en los mismos.</a:t>
          </a:r>
          <a:endParaRPr lang="es-EC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822F01-C836-4CE9-832D-0BFAC2627947}" type="parTrans" cxnId="{31050346-D0BE-458B-8278-14C876321254}">
      <dgm:prSet/>
      <dgm:spPr/>
      <dgm:t>
        <a:bodyPr/>
        <a:lstStyle/>
        <a:p>
          <a:endParaRPr lang="es-EC"/>
        </a:p>
      </dgm:t>
    </dgm:pt>
    <dgm:pt modelId="{EDCAA4FE-502E-41FB-9179-C91D2BD100AE}" type="sibTrans" cxnId="{31050346-D0BE-458B-8278-14C876321254}">
      <dgm:prSet/>
      <dgm:spPr/>
      <dgm:t>
        <a:bodyPr/>
        <a:lstStyle/>
        <a:p>
          <a:endParaRPr lang="es-EC"/>
        </a:p>
      </dgm:t>
    </dgm:pt>
    <dgm:pt modelId="{48339CEB-EB55-42CF-A89D-D91C00724928}">
      <dgm:prSet phldrT="[Texto]" custT="1"/>
      <dgm:spPr/>
      <dgm:t>
        <a:bodyPr/>
        <a:lstStyle/>
        <a:p>
          <a:pPr algn="just"/>
          <a:r>
            <a: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METODOLOGÍA: </a:t>
          </a:r>
          <a:r>
            <a:rPr lang="es-EC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aplicaron dos tipos que son el exploratorio - cualitativo y </a:t>
          </a:r>
          <a:r>
            <a:rPr lang="es-EC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descriptiva </a:t>
          </a:r>
          <a:r>
            <a:rPr lang="es-EC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cuantitativo.  </a:t>
          </a:r>
          <a:endParaRPr lang="es-EC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9BABB1-9AAB-4F24-932E-9F46DE0A80E3}" type="parTrans" cxnId="{D856222C-9FDE-4F7B-8432-108EB9C15D59}">
      <dgm:prSet/>
      <dgm:spPr/>
      <dgm:t>
        <a:bodyPr/>
        <a:lstStyle/>
        <a:p>
          <a:endParaRPr lang="es-EC"/>
        </a:p>
      </dgm:t>
    </dgm:pt>
    <dgm:pt modelId="{056E838F-33C8-4185-90D0-F124ABC18C22}" type="sibTrans" cxnId="{D856222C-9FDE-4F7B-8432-108EB9C15D59}">
      <dgm:prSet/>
      <dgm:spPr/>
      <dgm:t>
        <a:bodyPr/>
        <a:lstStyle/>
        <a:p>
          <a:endParaRPr lang="es-EC"/>
        </a:p>
      </dgm:t>
    </dgm:pt>
    <dgm:pt modelId="{2539BE30-D76C-4C81-A3CF-43230AA27626}">
      <dgm:prSet phldrT="[Texto]" custT="1"/>
      <dgm:spPr/>
      <dgm:t>
        <a:bodyPr/>
        <a:lstStyle/>
        <a:p>
          <a:pPr algn="just"/>
          <a:r>
            <a: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RESULTADOS: </a:t>
          </a:r>
          <a:r>
            <a:rPr lang="es-EC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realizó un análisis comparativo entre usuarios y clientes para determinar los aspectos críticos de la prestación de los servicios y productos, en base a eso establecer los modelos propuestos. </a:t>
          </a:r>
          <a:r>
            <a: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88846C-E805-4AA4-AB78-5A033CE4815F}" type="parTrans" cxnId="{F1BC7668-8AB5-4E4F-9C41-A82DF7E77FF5}">
      <dgm:prSet/>
      <dgm:spPr/>
      <dgm:t>
        <a:bodyPr/>
        <a:lstStyle/>
        <a:p>
          <a:endParaRPr lang="es-EC"/>
        </a:p>
      </dgm:t>
    </dgm:pt>
    <dgm:pt modelId="{14EE1179-8EC2-49F9-964E-8842F33EA3E8}" type="sibTrans" cxnId="{F1BC7668-8AB5-4E4F-9C41-A82DF7E77FF5}">
      <dgm:prSet/>
      <dgm:spPr/>
      <dgm:t>
        <a:bodyPr/>
        <a:lstStyle/>
        <a:p>
          <a:endParaRPr lang="es-EC"/>
        </a:p>
      </dgm:t>
    </dgm:pt>
    <dgm:pt modelId="{01CE7167-1206-444A-B16D-18319EF7E2BA}" type="pres">
      <dgm:prSet presAssocID="{AF56431B-3C4A-4C3D-80E1-2D8C3E61733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BBD3D57-1A77-4411-9A73-8A74FB507B94}" type="pres">
      <dgm:prSet presAssocID="{838DE3CE-842B-46D8-84C7-1650FADB0160}" presName="composite" presStyleCnt="0"/>
      <dgm:spPr/>
    </dgm:pt>
    <dgm:pt modelId="{4C708589-EB21-4446-9653-83F904B3E939}" type="pres">
      <dgm:prSet presAssocID="{838DE3CE-842B-46D8-84C7-1650FADB0160}" presName="rect1" presStyleLbl="trAlignAcc1" presStyleIdx="0" presStyleCnt="5" custScaleX="151967" custScaleY="327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7AD793-4F91-4307-A160-FA6ACC1695CE}" type="pres">
      <dgm:prSet presAssocID="{838DE3CE-842B-46D8-84C7-1650FADB0160}" presName="rect2" presStyleLbl="fgImgPlace1" presStyleIdx="0" presStyleCnt="5" custScaleX="50808" custScaleY="30617" custLinFactX="-264" custLinFactNeighborX="-100000" custLinFactNeighborY="1137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1BA272F-F3FF-4E1A-A888-FABE2846A5B2}" type="pres">
      <dgm:prSet presAssocID="{F76A0B1F-B7E9-4F4E-AA04-5F83193FA83E}" presName="sibTrans" presStyleCnt="0"/>
      <dgm:spPr/>
    </dgm:pt>
    <dgm:pt modelId="{5F1621DB-F930-498A-957D-C7A853646353}" type="pres">
      <dgm:prSet presAssocID="{6D962C0E-BF1C-494C-9132-A5CA64E9C3B1}" presName="composite" presStyleCnt="0"/>
      <dgm:spPr/>
    </dgm:pt>
    <dgm:pt modelId="{545F72E1-1915-4A48-B05F-D4F986BB00EC}" type="pres">
      <dgm:prSet presAssocID="{6D962C0E-BF1C-494C-9132-A5CA64E9C3B1}" presName="rect1" presStyleLbl="trAlignAcc1" presStyleIdx="1" presStyleCnt="5" custScaleX="150173" custScaleY="381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EBDB7C-8DFC-46C7-9598-5BDEA89AF1F3}" type="pres">
      <dgm:prSet presAssocID="{6D962C0E-BF1C-494C-9132-A5CA64E9C3B1}" presName="rect2" presStyleLbl="fgImgPlace1" presStyleIdx="1" presStyleCnt="5" custScaleX="58990" custScaleY="21820" custLinFactX="-5642" custLinFactNeighborX="-100000" custLinFactNeighborY="1113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7B90255-FD5F-494C-A52C-0123D8A8F0D0}" type="pres">
      <dgm:prSet presAssocID="{8C18DC7E-032D-4C22-9104-544FF057F450}" presName="sibTrans" presStyleCnt="0"/>
      <dgm:spPr/>
    </dgm:pt>
    <dgm:pt modelId="{12393191-8A8A-4DBB-ADBD-A118C906CF64}" type="pres">
      <dgm:prSet presAssocID="{E7C00F69-8301-4A36-97BB-CAF688C0E155}" presName="composite" presStyleCnt="0"/>
      <dgm:spPr/>
    </dgm:pt>
    <dgm:pt modelId="{39086DEF-09BD-4A0D-B828-DB7806A90E93}" type="pres">
      <dgm:prSet presAssocID="{E7C00F69-8301-4A36-97BB-CAF688C0E155}" presName="rect1" presStyleLbl="trAlignAcc1" presStyleIdx="2" presStyleCnt="5" custScaleX="148385" custScaleY="380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0C82CF-4F8C-4DFE-8B1B-3ADD00551781}" type="pres">
      <dgm:prSet presAssocID="{E7C00F69-8301-4A36-97BB-CAF688C0E155}" presName="rect2" presStyleLbl="fgImgPlace1" presStyleIdx="2" presStyleCnt="5" custScaleX="48720" custScaleY="29426" custLinFactX="-167" custLinFactNeighborX="-100000" custLinFactNeighborY="122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FA176E1-64F6-41A2-9966-1BD31F29FB7F}" type="pres">
      <dgm:prSet presAssocID="{EDCAA4FE-502E-41FB-9179-C91D2BD100AE}" presName="sibTrans" presStyleCnt="0"/>
      <dgm:spPr/>
    </dgm:pt>
    <dgm:pt modelId="{622FCA7C-BCA6-4035-82E6-644061110862}" type="pres">
      <dgm:prSet presAssocID="{48339CEB-EB55-42CF-A89D-D91C00724928}" presName="composite" presStyleCnt="0"/>
      <dgm:spPr/>
    </dgm:pt>
    <dgm:pt modelId="{86C607A0-3B76-4198-869F-B3B4CFA6E31E}" type="pres">
      <dgm:prSet presAssocID="{48339CEB-EB55-42CF-A89D-D91C00724928}" presName="rect1" presStyleLbl="trAlignAcc1" presStyleIdx="3" presStyleCnt="5" custScaleX="147883" custScaleY="256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D9D826-6242-48AA-A34F-C50598E84991}" type="pres">
      <dgm:prSet presAssocID="{48339CEB-EB55-42CF-A89D-D91C00724928}" presName="rect2" presStyleLbl="fgImgPlace1" presStyleIdx="3" presStyleCnt="5" custScaleX="36643" custScaleY="22306" custLinFactX="-2093" custLinFactNeighborX="-100000" custLinFactNeighborY="1027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D84EBA4-511C-4031-A5E2-094630610FA6}" type="pres">
      <dgm:prSet presAssocID="{056E838F-33C8-4185-90D0-F124ABC18C22}" presName="sibTrans" presStyleCnt="0"/>
      <dgm:spPr/>
    </dgm:pt>
    <dgm:pt modelId="{0DDF63F8-1452-4062-AA96-2966209B84D1}" type="pres">
      <dgm:prSet presAssocID="{2539BE30-D76C-4C81-A3CF-43230AA27626}" presName="composite" presStyleCnt="0"/>
      <dgm:spPr/>
    </dgm:pt>
    <dgm:pt modelId="{A64B7EAF-5E50-44CB-AC60-ED3D740A2700}" type="pres">
      <dgm:prSet presAssocID="{2539BE30-D76C-4C81-A3CF-43230AA27626}" presName="rect1" presStyleLbl="trAlignAcc1" presStyleIdx="4" presStyleCnt="5" custScaleX="146149" custScaleY="425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73CCF4-5944-4628-8CC2-7EFFFB5EB9DA}" type="pres">
      <dgm:prSet presAssocID="{2539BE30-D76C-4C81-A3CF-43230AA27626}" presName="rect2" presStyleLbl="fgImgPlace1" presStyleIdx="4" presStyleCnt="5" custScaleX="54498" custScaleY="22994" custLinFactNeighborX="-98241" custLinFactNeighborY="122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904978F0-9ABB-4288-B1AE-648DD6654EB7}" type="presOf" srcId="{2539BE30-D76C-4C81-A3CF-43230AA27626}" destId="{A64B7EAF-5E50-44CB-AC60-ED3D740A2700}" srcOrd="0" destOrd="0" presId="urn:microsoft.com/office/officeart/2008/layout/PictureStrips"/>
    <dgm:cxn modelId="{CCF321D5-A055-422B-804F-214DF5355D51}" type="presOf" srcId="{6D962C0E-BF1C-494C-9132-A5CA64E9C3B1}" destId="{545F72E1-1915-4A48-B05F-D4F986BB00EC}" srcOrd="0" destOrd="0" presId="urn:microsoft.com/office/officeart/2008/layout/PictureStrips"/>
    <dgm:cxn modelId="{D856222C-9FDE-4F7B-8432-108EB9C15D59}" srcId="{AF56431B-3C4A-4C3D-80E1-2D8C3E617338}" destId="{48339CEB-EB55-42CF-A89D-D91C00724928}" srcOrd="3" destOrd="0" parTransId="{F29BABB1-9AAB-4F24-932E-9F46DE0A80E3}" sibTransId="{056E838F-33C8-4185-90D0-F124ABC18C22}"/>
    <dgm:cxn modelId="{FF9C9711-2157-4FE2-8A2B-F0800B3EAA20}" type="presOf" srcId="{AF56431B-3C4A-4C3D-80E1-2D8C3E617338}" destId="{01CE7167-1206-444A-B16D-18319EF7E2BA}" srcOrd="0" destOrd="0" presId="urn:microsoft.com/office/officeart/2008/layout/PictureStrips"/>
    <dgm:cxn modelId="{F1BC7668-8AB5-4E4F-9C41-A82DF7E77FF5}" srcId="{AF56431B-3C4A-4C3D-80E1-2D8C3E617338}" destId="{2539BE30-D76C-4C81-A3CF-43230AA27626}" srcOrd="4" destOrd="0" parTransId="{8388846C-E805-4AA4-AB78-5A033CE4815F}" sibTransId="{14EE1179-8EC2-49F9-964E-8842F33EA3E8}"/>
    <dgm:cxn modelId="{2A66C60D-6FD2-4D0E-98B9-EDCB35476D06}" type="presOf" srcId="{838DE3CE-842B-46D8-84C7-1650FADB0160}" destId="{4C708589-EB21-4446-9653-83F904B3E939}" srcOrd="0" destOrd="0" presId="urn:microsoft.com/office/officeart/2008/layout/PictureStrips"/>
    <dgm:cxn modelId="{31050346-D0BE-458B-8278-14C876321254}" srcId="{AF56431B-3C4A-4C3D-80E1-2D8C3E617338}" destId="{E7C00F69-8301-4A36-97BB-CAF688C0E155}" srcOrd="2" destOrd="0" parTransId="{89822F01-C836-4CE9-832D-0BFAC2627947}" sibTransId="{EDCAA4FE-502E-41FB-9179-C91D2BD100AE}"/>
    <dgm:cxn modelId="{D82A5F17-1635-4FA5-9443-4E3A7979D1FA}" srcId="{AF56431B-3C4A-4C3D-80E1-2D8C3E617338}" destId="{6D962C0E-BF1C-494C-9132-A5CA64E9C3B1}" srcOrd="1" destOrd="0" parTransId="{9AAEEA2A-DBE0-4D86-8C71-C3B448358098}" sibTransId="{8C18DC7E-032D-4C22-9104-544FF057F450}"/>
    <dgm:cxn modelId="{81E12EB0-BA86-46AB-8135-E85EDE80E1DE}" type="presOf" srcId="{E7C00F69-8301-4A36-97BB-CAF688C0E155}" destId="{39086DEF-09BD-4A0D-B828-DB7806A90E93}" srcOrd="0" destOrd="0" presId="urn:microsoft.com/office/officeart/2008/layout/PictureStrips"/>
    <dgm:cxn modelId="{2CC76C48-3E6C-456B-B8BF-53CB3AC765B6}" srcId="{AF56431B-3C4A-4C3D-80E1-2D8C3E617338}" destId="{838DE3CE-842B-46D8-84C7-1650FADB0160}" srcOrd="0" destOrd="0" parTransId="{DEA45468-7CB2-4483-84CE-CAF8021CB604}" sibTransId="{F76A0B1F-B7E9-4F4E-AA04-5F83193FA83E}"/>
    <dgm:cxn modelId="{B218EE7E-3EB8-415B-80E7-407F3847287F}" type="presOf" srcId="{48339CEB-EB55-42CF-A89D-D91C00724928}" destId="{86C607A0-3B76-4198-869F-B3B4CFA6E31E}" srcOrd="0" destOrd="0" presId="urn:microsoft.com/office/officeart/2008/layout/PictureStrips"/>
    <dgm:cxn modelId="{6ED6CBD8-F3BC-4077-AE7E-420EA73C2BB7}" type="presParOf" srcId="{01CE7167-1206-444A-B16D-18319EF7E2BA}" destId="{1BBD3D57-1A77-4411-9A73-8A74FB507B94}" srcOrd="0" destOrd="0" presId="urn:microsoft.com/office/officeart/2008/layout/PictureStrips"/>
    <dgm:cxn modelId="{B91B99EB-C6A4-4C32-8FDA-3658483A0CD9}" type="presParOf" srcId="{1BBD3D57-1A77-4411-9A73-8A74FB507B94}" destId="{4C708589-EB21-4446-9653-83F904B3E939}" srcOrd="0" destOrd="0" presId="urn:microsoft.com/office/officeart/2008/layout/PictureStrips"/>
    <dgm:cxn modelId="{4D57E810-005D-4AED-AC45-C5643DAFB08A}" type="presParOf" srcId="{1BBD3D57-1A77-4411-9A73-8A74FB507B94}" destId="{487AD793-4F91-4307-A160-FA6ACC1695CE}" srcOrd="1" destOrd="0" presId="urn:microsoft.com/office/officeart/2008/layout/PictureStrips"/>
    <dgm:cxn modelId="{3FFFE4A2-D2AF-4C61-9C9F-EED81EE93CB0}" type="presParOf" srcId="{01CE7167-1206-444A-B16D-18319EF7E2BA}" destId="{F1BA272F-F3FF-4E1A-A888-FABE2846A5B2}" srcOrd="1" destOrd="0" presId="urn:microsoft.com/office/officeart/2008/layout/PictureStrips"/>
    <dgm:cxn modelId="{09AAB465-42E7-4991-948E-021F4A35AD63}" type="presParOf" srcId="{01CE7167-1206-444A-B16D-18319EF7E2BA}" destId="{5F1621DB-F930-498A-957D-C7A853646353}" srcOrd="2" destOrd="0" presId="urn:microsoft.com/office/officeart/2008/layout/PictureStrips"/>
    <dgm:cxn modelId="{4A840CBA-CBC4-4AA6-ADA2-141FC3E6F88F}" type="presParOf" srcId="{5F1621DB-F930-498A-957D-C7A853646353}" destId="{545F72E1-1915-4A48-B05F-D4F986BB00EC}" srcOrd="0" destOrd="0" presId="urn:microsoft.com/office/officeart/2008/layout/PictureStrips"/>
    <dgm:cxn modelId="{53E998B6-D7E8-4131-B5BA-E63B443C3F58}" type="presParOf" srcId="{5F1621DB-F930-498A-957D-C7A853646353}" destId="{31EBDB7C-8DFC-46C7-9598-5BDEA89AF1F3}" srcOrd="1" destOrd="0" presId="urn:microsoft.com/office/officeart/2008/layout/PictureStrips"/>
    <dgm:cxn modelId="{6A72E31C-A178-4F22-AA21-F6BFB1E6C908}" type="presParOf" srcId="{01CE7167-1206-444A-B16D-18319EF7E2BA}" destId="{37B90255-FD5F-494C-A52C-0123D8A8F0D0}" srcOrd="3" destOrd="0" presId="urn:microsoft.com/office/officeart/2008/layout/PictureStrips"/>
    <dgm:cxn modelId="{8BA8517E-CAF1-451D-91C7-149164FC9C30}" type="presParOf" srcId="{01CE7167-1206-444A-B16D-18319EF7E2BA}" destId="{12393191-8A8A-4DBB-ADBD-A118C906CF64}" srcOrd="4" destOrd="0" presId="urn:microsoft.com/office/officeart/2008/layout/PictureStrips"/>
    <dgm:cxn modelId="{7AD175EA-B683-4238-8798-10940CAFB164}" type="presParOf" srcId="{12393191-8A8A-4DBB-ADBD-A118C906CF64}" destId="{39086DEF-09BD-4A0D-B828-DB7806A90E93}" srcOrd="0" destOrd="0" presId="urn:microsoft.com/office/officeart/2008/layout/PictureStrips"/>
    <dgm:cxn modelId="{AEB9658E-7147-4ACF-BD72-18CB75ECD942}" type="presParOf" srcId="{12393191-8A8A-4DBB-ADBD-A118C906CF64}" destId="{240C82CF-4F8C-4DFE-8B1B-3ADD00551781}" srcOrd="1" destOrd="0" presId="urn:microsoft.com/office/officeart/2008/layout/PictureStrips"/>
    <dgm:cxn modelId="{019923AA-072D-4F88-882D-2094132FB383}" type="presParOf" srcId="{01CE7167-1206-444A-B16D-18319EF7E2BA}" destId="{3FA176E1-64F6-41A2-9966-1BD31F29FB7F}" srcOrd="5" destOrd="0" presId="urn:microsoft.com/office/officeart/2008/layout/PictureStrips"/>
    <dgm:cxn modelId="{6C5BA418-51CE-435D-B8D1-F00A28C67929}" type="presParOf" srcId="{01CE7167-1206-444A-B16D-18319EF7E2BA}" destId="{622FCA7C-BCA6-4035-82E6-644061110862}" srcOrd="6" destOrd="0" presId="urn:microsoft.com/office/officeart/2008/layout/PictureStrips"/>
    <dgm:cxn modelId="{29E45386-C778-4E58-B963-F3E81DAC774D}" type="presParOf" srcId="{622FCA7C-BCA6-4035-82E6-644061110862}" destId="{86C607A0-3B76-4198-869F-B3B4CFA6E31E}" srcOrd="0" destOrd="0" presId="urn:microsoft.com/office/officeart/2008/layout/PictureStrips"/>
    <dgm:cxn modelId="{54BC5FF5-7941-4009-82D8-196DDFF0859E}" type="presParOf" srcId="{622FCA7C-BCA6-4035-82E6-644061110862}" destId="{E4D9D826-6242-48AA-A34F-C50598E84991}" srcOrd="1" destOrd="0" presId="urn:microsoft.com/office/officeart/2008/layout/PictureStrips"/>
    <dgm:cxn modelId="{95524CED-C189-4108-B549-E5A141407A6A}" type="presParOf" srcId="{01CE7167-1206-444A-B16D-18319EF7E2BA}" destId="{3D84EBA4-511C-4031-A5E2-094630610FA6}" srcOrd="7" destOrd="0" presId="urn:microsoft.com/office/officeart/2008/layout/PictureStrips"/>
    <dgm:cxn modelId="{15CC6AC9-4D18-4C2D-B83C-008CA5C027BF}" type="presParOf" srcId="{01CE7167-1206-444A-B16D-18319EF7E2BA}" destId="{0DDF63F8-1452-4062-AA96-2966209B84D1}" srcOrd="8" destOrd="0" presId="urn:microsoft.com/office/officeart/2008/layout/PictureStrips"/>
    <dgm:cxn modelId="{290AFC1C-DB52-41B9-8702-717CE4E9BD79}" type="presParOf" srcId="{0DDF63F8-1452-4062-AA96-2966209B84D1}" destId="{A64B7EAF-5E50-44CB-AC60-ED3D740A2700}" srcOrd="0" destOrd="0" presId="urn:microsoft.com/office/officeart/2008/layout/PictureStrips"/>
    <dgm:cxn modelId="{478F7C8A-D42B-4717-ACA8-34E7688A5FC7}" type="presParOf" srcId="{0DDF63F8-1452-4062-AA96-2966209B84D1}" destId="{DC73CCF4-5944-4628-8CC2-7EFFFB5EB9D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08589-EB21-4446-9653-83F904B3E939}">
      <dsp:nvSpPr>
        <dsp:cNvPr id="0" name=""/>
        <dsp:cNvSpPr/>
      </dsp:nvSpPr>
      <dsp:spPr>
        <a:xfrm>
          <a:off x="345987" y="516251"/>
          <a:ext cx="9662640" cy="6502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5857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IDEA: </a:t>
          </a:r>
          <a:r>
            <a:rPr lang="es-EC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Importancia de los mercados, tradicionales y rol fundamental en el abastecimiento de productos de primera necesidad. </a:t>
          </a:r>
          <a:endParaRPr lang="es-EC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987" y="516251"/>
        <a:ext cx="9662640" cy="650263"/>
      </dsp:txXfrm>
    </dsp:sp>
    <dsp:sp modelId="{487AD793-4F91-4307-A160-FA6ACC1695CE}">
      <dsp:nvSpPr>
        <dsp:cNvPr id="0" name=""/>
        <dsp:cNvSpPr/>
      </dsp:nvSpPr>
      <dsp:spPr>
        <a:xfrm>
          <a:off x="680721" y="522064"/>
          <a:ext cx="706686" cy="63877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F72E1-1915-4A48-B05F-D4F986BB00EC}">
      <dsp:nvSpPr>
        <dsp:cNvPr id="0" name=""/>
        <dsp:cNvSpPr/>
      </dsp:nvSpPr>
      <dsp:spPr>
        <a:xfrm>
          <a:off x="403021" y="1479732"/>
          <a:ext cx="9548571" cy="7582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5857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 GENERAL: </a:t>
          </a: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Determinar los factores claves que aseguren la prestación de los servicios y productos a los usuarios y clientes que acuden a los mercados minoristas del Distrito Metropolitano de Quito. </a:t>
          </a:r>
          <a:endParaRPr lang="es-EC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021" y="1479732"/>
        <a:ext cx="9548571" cy="758276"/>
      </dsp:txXfrm>
    </dsp:sp>
    <dsp:sp modelId="{31EBDB7C-8DFC-46C7-9598-5BDEA89AF1F3}">
      <dsp:nvSpPr>
        <dsp:cNvPr id="0" name=""/>
        <dsp:cNvSpPr/>
      </dsp:nvSpPr>
      <dsp:spPr>
        <a:xfrm>
          <a:off x="549017" y="1626250"/>
          <a:ext cx="820489" cy="45524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86DEF-09BD-4A0D-B828-DB7806A90E93}">
      <dsp:nvSpPr>
        <dsp:cNvPr id="0" name=""/>
        <dsp:cNvSpPr/>
      </dsp:nvSpPr>
      <dsp:spPr>
        <a:xfrm>
          <a:off x="459865" y="2631981"/>
          <a:ext cx="9434883" cy="7554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5857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HIPÓTESIS GENERAL: </a:t>
          </a: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mayoría de los usuarios y clientes de los mercados municipales minoristas del Distrito Metropolitano de Quito, se sienten satisfechos con la prestación de los servicios y productos que reciben en los mismos.</a:t>
          </a:r>
          <a:endParaRPr lang="es-EC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865" y="2631981"/>
        <a:ext cx="9434883" cy="755455"/>
      </dsp:txXfrm>
    </dsp:sp>
    <dsp:sp modelId="{240C82CF-4F8C-4DFE-8B1B-3ADD00551781}">
      <dsp:nvSpPr>
        <dsp:cNvPr id="0" name=""/>
        <dsp:cNvSpPr/>
      </dsp:nvSpPr>
      <dsp:spPr>
        <a:xfrm>
          <a:off x="696591" y="2719943"/>
          <a:ext cx="677644" cy="61392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C607A0-3B76-4198-869F-B3B4CFA6E31E}">
      <dsp:nvSpPr>
        <dsp:cNvPr id="0" name=""/>
        <dsp:cNvSpPr/>
      </dsp:nvSpPr>
      <dsp:spPr>
        <a:xfrm>
          <a:off x="475825" y="3829821"/>
          <a:ext cx="9402964" cy="5100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5857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METODOLOGÍA: </a:t>
          </a:r>
          <a:r>
            <a:rPr lang="es-EC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aplicaron dos tipos que son el exploratorio - cualitativo y </a:t>
          </a:r>
          <a:r>
            <a:rPr lang="es-EC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descriptiva </a:t>
          </a:r>
          <a:r>
            <a:rPr lang="es-EC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cuantitativo.  </a:t>
          </a:r>
          <a:endParaRPr lang="es-EC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825" y="3829821"/>
        <a:ext cx="9402964" cy="510081"/>
      </dsp:txXfrm>
    </dsp:sp>
    <dsp:sp modelId="{E4D9D826-6242-48AA-A34F-C50598E84991}">
      <dsp:nvSpPr>
        <dsp:cNvPr id="0" name=""/>
        <dsp:cNvSpPr/>
      </dsp:nvSpPr>
      <dsp:spPr>
        <a:xfrm>
          <a:off x="753792" y="3829187"/>
          <a:ext cx="509665" cy="46537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B7EAF-5E50-44CB-AC60-ED3D740A2700}">
      <dsp:nvSpPr>
        <dsp:cNvPr id="0" name=""/>
        <dsp:cNvSpPr/>
      </dsp:nvSpPr>
      <dsp:spPr>
        <a:xfrm>
          <a:off x="530952" y="4621703"/>
          <a:ext cx="9292709" cy="84560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5857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RESULTADOS: </a:t>
          </a:r>
          <a:r>
            <a:rPr lang="es-EC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realizó un análisis comparativo entre usuarios y clientes para determinar los aspectos críticos de la prestación de los servicios y productos, en base a eso establecer los modelos propuestos. </a:t>
          </a:r>
          <a:r>
            <a:rPr lang="es-EC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952" y="4621703"/>
        <a:ext cx="9292709" cy="845605"/>
      </dsp:txXfrm>
    </dsp:sp>
    <dsp:sp modelId="{DC73CCF4-5944-4628-8CC2-7EFFFB5EB9DA}">
      <dsp:nvSpPr>
        <dsp:cNvPr id="0" name=""/>
        <dsp:cNvSpPr/>
      </dsp:nvSpPr>
      <dsp:spPr>
        <a:xfrm>
          <a:off x="683197" y="4821837"/>
          <a:ext cx="758010" cy="479733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0.15176</cdr:x>
      <cdr:y>0.50594</cdr:y>
    </cdr:from>
    <cdr:to>
      <cdr:x>0.88941</cdr:x>
      <cdr:y>0.50688</cdr:y>
    </cdr:to>
    <cdr:cxnSp macro="">
      <cdr:nvCxnSpPr>
        <cdr:cNvPr id="3" name="Conector recto 2"/>
        <cdr:cNvCxnSpPr/>
      </cdr:nvCxnSpPr>
      <cdr:spPr>
        <a:xfrm xmlns:a="http://schemas.openxmlformats.org/drawingml/2006/main" flipV="1">
          <a:off x="819150" y="2452931"/>
          <a:ext cx="3981440" cy="4519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0.54529</cdr:x>
      <cdr:y>0.14931</cdr:y>
    </cdr:from>
    <cdr:to>
      <cdr:x>0.54529</cdr:x>
      <cdr:y>0.85855</cdr:y>
    </cdr:to>
    <cdr:cxnSp macro="">
      <cdr:nvCxnSpPr>
        <cdr:cNvPr id="5" name="Conector recto 4"/>
        <cdr:cNvCxnSpPr/>
      </cdr:nvCxnSpPr>
      <cdr:spPr>
        <a:xfrm xmlns:a="http://schemas.openxmlformats.org/drawingml/2006/main">
          <a:off x="2943225" y="723900"/>
          <a:ext cx="0" cy="3438525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0.25118</cdr:x>
      <cdr:y>0.4428</cdr:y>
    </cdr:from>
    <cdr:to>
      <cdr:x>0.35294</cdr:x>
      <cdr:y>0.50956</cdr:y>
    </cdr:to>
    <cdr:sp macro="" textlink="">
      <cdr:nvSpPr>
        <cdr:cNvPr id="7" name="Cuadro de texto 3"/>
        <cdr:cNvSpPr txBox="1"/>
      </cdr:nvSpPr>
      <cdr:spPr>
        <a:xfrm xmlns:a="http://schemas.openxmlformats.org/drawingml/2006/main">
          <a:off x="1355738" y="2146776"/>
          <a:ext cx="549249" cy="3236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r>
            <a:rPr lang="es-EC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I10</a:t>
          </a:r>
          <a:endParaRPr lang="es-EC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0.25647</cdr:x>
      <cdr:y>0.57869</cdr:y>
    </cdr:from>
    <cdr:to>
      <cdr:x>0.4253</cdr:x>
      <cdr:y>0.68345</cdr:y>
    </cdr:to>
    <cdr:sp macro="" textlink="">
      <cdr:nvSpPr>
        <cdr:cNvPr id="8" name="Cuadro de texto 162"/>
        <cdr:cNvSpPr txBox="1"/>
      </cdr:nvSpPr>
      <cdr:spPr>
        <a:xfrm xmlns:a="http://schemas.openxmlformats.org/drawingml/2006/main">
          <a:off x="1384281" y="3147338"/>
          <a:ext cx="911260" cy="56976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r>
            <a:rPr lang="es-EC" sz="1200" b="1">
              <a:latin typeface="Times New Roman" panose="02020603050405020304" pitchFamily="18" charset="0"/>
              <a:cs typeface="Times New Roman" panose="02020603050405020304" pitchFamily="18" charset="0"/>
            </a:rPr>
            <a:t>Amenazas</a:t>
          </a:r>
        </a:p>
      </cdr:txBody>
    </cdr:sp>
  </cdr:relSizeAnchor>
  <cdr:relSizeAnchor xmlns:cdr="http://schemas.openxmlformats.org/drawingml/2006/chartDrawing">
    <cdr:from>
      <cdr:x>0.75118</cdr:x>
      <cdr:y>0.18853</cdr:y>
    </cdr:from>
    <cdr:to>
      <cdr:x>0.92</cdr:x>
      <cdr:y>0.2933</cdr:y>
    </cdr:to>
    <cdr:sp macro="" textlink="">
      <cdr:nvSpPr>
        <cdr:cNvPr id="9" name="Cuadro de texto 162"/>
        <cdr:cNvSpPr txBox="1"/>
      </cdr:nvSpPr>
      <cdr:spPr>
        <a:xfrm xmlns:a="http://schemas.openxmlformats.org/drawingml/2006/main">
          <a:off x="4054485" y="914019"/>
          <a:ext cx="911205" cy="5079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r>
            <a:rPr lang="es-EC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Fortalezas</a:t>
          </a:r>
        </a:p>
      </cdr:txBody>
    </cdr:sp>
  </cdr:relSizeAnchor>
  <cdr:relSizeAnchor xmlns:cdr="http://schemas.openxmlformats.org/drawingml/2006/chartDrawing">
    <cdr:from>
      <cdr:x>0.72823</cdr:x>
      <cdr:y>0.58062</cdr:y>
    </cdr:from>
    <cdr:to>
      <cdr:x>0.90706</cdr:x>
      <cdr:y>0.68538</cdr:y>
    </cdr:to>
    <cdr:sp macro="" textlink="">
      <cdr:nvSpPr>
        <cdr:cNvPr id="10" name="Cuadro de texto 162"/>
        <cdr:cNvSpPr txBox="1"/>
      </cdr:nvSpPr>
      <cdr:spPr>
        <a:xfrm xmlns:a="http://schemas.openxmlformats.org/drawingml/2006/main">
          <a:off x="3930637" y="3157868"/>
          <a:ext cx="965235" cy="56976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r>
            <a:rPr lang="es-EC" sz="1200" b="1">
              <a:latin typeface="Times New Roman" panose="02020603050405020304" pitchFamily="18" charset="0"/>
              <a:cs typeface="Times New Roman" panose="02020603050405020304" pitchFamily="18" charset="0"/>
            </a:rPr>
            <a:t>Debilidades</a:t>
          </a:r>
        </a:p>
      </cdr:txBody>
    </cdr:sp>
  </cdr:relSizeAnchor>
  <cdr:relSizeAnchor xmlns:cdr="http://schemas.openxmlformats.org/drawingml/2006/chartDrawing">
    <cdr:from>
      <cdr:x>0.21962</cdr:x>
      <cdr:y>0.19435</cdr:y>
    </cdr:from>
    <cdr:to>
      <cdr:x>0.40725</cdr:x>
      <cdr:y>0.25209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448973" y="947011"/>
          <a:ext cx="1237956" cy="2813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Oportunidades</a:t>
          </a:r>
          <a:endParaRPr lang="es-EC" sz="105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0.37313</cdr:x>
      <cdr:y>0.3387</cdr:y>
    </cdr:from>
    <cdr:to>
      <cdr:x>0.42857</cdr:x>
      <cdr:y>0.39356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2461846" y="1650396"/>
          <a:ext cx="365760" cy="2672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I7</a:t>
          </a:r>
          <a:endParaRPr lang="es-EC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0.17769</cdr:x>
      <cdr:y>0.48491</cdr:y>
    </cdr:from>
    <cdr:to>
      <cdr:x>0.90359</cdr:x>
      <cdr:y>0.48707</cdr:y>
    </cdr:to>
    <cdr:cxnSp macro="">
      <cdr:nvCxnSpPr>
        <cdr:cNvPr id="2" name="Conector recto 1"/>
        <cdr:cNvCxnSpPr/>
      </cdr:nvCxnSpPr>
      <cdr:spPr>
        <a:xfrm xmlns:a="http://schemas.openxmlformats.org/drawingml/2006/main" flipV="1">
          <a:off x="895350" y="2143125"/>
          <a:ext cx="3657600" cy="9525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0070C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0.20346</cdr:x>
      <cdr:y>0.15636</cdr:y>
    </cdr:from>
    <cdr:to>
      <cdr:x>0.46146</cdr:x>
      <cdr:y>0.22243</cdr:y>
    </cdr:to>
    <cdr:sp macro="" textlink="">
      <cdr:nvSpPr>
        <cdr:cNvPr id="12" name="Cuadro de texto 11"/>
        <cdr:cNvSpPr txBox="1"/>
      </cdr:nvSpPr>
      <cdr:spPr>
        <a:xfrm xmlns:a="http://schemas.openxmlformats.org/drawingml/2006/main">
          <a:off x="1025188" y="691047"/>
          <a:ext cx="1299991" cy="2920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200" b="1">
              <a:latin typeface="Times New Roman" panose="02020603050405020304" pitchFamily="18" charset="0"/>
              <a:cs typeface="Times New Roman" panose="02020603050405020304" pitchFamily="18" charset="0"/>
            </a:rPr>
            <a:t>Oportunidades</a:t>
          </a:r>
        </a:p>
      </cdr:txBody>
    </cdr:sp>
  </cdr:relSizeAnchor>
  <cdr:relSizeAnchor xmlns:cdr="http://schemas.openxmlformats.org/drawingml/2006/chartDrawing">
    <cdr:from>
      <cdr:x>0.758</cdr:x>
      <cdr:y>0.63851</cdr:y>
    </cdr:from>
    <cdr:to>
      <cdr:x>0.97133</cdr:x>
      <cdr:y>0.69057</cdr:y>
    </cdr:to>
    <cdr:sp macro="" textlink="">
      <cdr:nvSpPr>
        <cdr:cNvPr id="13" name="Cuadro de texto 1"/>
        <cdr:cNvSpPr txBox="1"/>
      </cdr:nvSpPr>
      <cdr:spPr>
        <a:xfrm xmlns:a="http://schemas.openxmlformats.org/drawingml/2006/main">
          <a:off x="3819377" y="2821971"/>
          <a:ext cx="1074911" cy="230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s-EC" sz="1200" b="1">
              <a:latin typeface="Times New Roman" panose="02020603050405020304" pitchFamily="18" charset="0"/>
              <a:cs typeface="Times New Roman" panose="02020603050405020304" pitchFamily="18" charset="0"/>
            </a:rPr>
            <a:t>Debilidades</a:t>
          </a:r>
        </a:p>
      </cdr:txBody>
    </cdr:sp>
  </cdr:relSizeAnchor>
  <cdr:relSizeAnchor xmlns:cdr="http://schemas.openxmlformats.org/drawingml/2006/chartDrawing">
    <cdr:from>
      <cdr:x>0.19992</cdr:x>
      <cdr:y>0.64252</cdr:y>
    </cdr:from>
    <cdr:to>
      <cdr:x>0.41326</cdr:x>
      <cdr:y>0.69457</cdr:y>
    </cdr:to>
    <cdr:sp macro="" textlink="">
      <cdr:nvSpPr>
        <cdr:cNvPr id="14" name="Cuadro de texto 1"/>
        <cdr:cNvSpPr txBox="1"/>
      </cdr:nvSpPr>
      <cdr:spPr>
        <a:xfrm xmlns:a="http://schemas.openxmlformats.org/drawingml/2006/main">
          <a:off x="1007321" y="2839672"/>
          <a:ext cx="1074961" cy="23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s-EC" sz="1200" b="1">
              <a:latin typeface="Times New Roman" panose="02020603050405020304" pitchFamily="18" charset="0"/>
              <a:cs typeface="Times New Roman" panose="02020603050405020304" pitchFamily="18" charset="0"/>
            </a:rPr>
            <a:t>Amenazas</a:t>
          </a:r>
        </a:p>
      </cdr:txBody>
    </cdr:sp>
  </cdr:relSizeAnchor>
  <cdr:relSizeAnchor xmlns:cdr="http://schemas.openxmlformats.org/drawingml/2006/chartDrawing">
    <cdr:from>
      <cdr:x>0.77214</cdr:x>
      <cdr:y>0.1613</cdr:y>
    </cdr:from>
    <cdr:to>
      <cdr:x>0.98547</cdr:x>
      <cdr:y>0.21336</cdr:y>
    </cdr:to>
    <cdr:sp macro="" textlink="">
      <cdr:nvSpPr>
        <cdr:cNvPr id="15" name="Cuadro de texto 1"/>
        <cdr:cNvSpPr txBox="1"/>
      </cdr:nvSpPr>
      <cdr:spPr>
        <a:xfrm xmlns:a="http://schemas.openxmlformats.org/drawingml/2006/main">
          <a:off x="3890582" y="712891"/>
          <a:ext cx="1074911" cy="230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s-EC" sz="1200" b="1">
              <a:latin typeface="Times New Roman" panose="02020603050405020304" pitchFamily="18" charset="0"/>
              <a:cs typeface="Times New Roman" panose="02020603050405020304" pitchFamily="18" charset="0"/>
            </a:rPr>
            <a:t>Fortalezas</a:t>
          </a:r>
        </a:p>
      </cdr:txBody>
    </cdr:sp>
  </cdr:relSizeAnchor>
  <cdr:relSizeAnchor xmlns:cdr="http://schemas.openxmlformats.org/drawingml/2006/chartDrawing">
    <cdr:from>
      <cdr:x>0.52164</cdr:x>
      <cdr:y>0.53019</cdr:y>
    </cdr:from>
    <cdr:to>
      <cdr:x>0.61697</cdr:x>
      <cdr:y>0.58024</cdr:y>
    </cdr:to>
    <cdr:sp macro="" textlink="">
      <cdr:nvSpPr>
        <cdr:cNvPr id="7" name="Cuadro de texto 3"/>
        <cdr:cNvSpPr txBox="1"/>
      </cdr:nvSpPr>
      <cdr:spPr>
        <a:xfrm xmlns:a="http://schemas.openxmlformats.org/drawingml/2006/main">
          <a:off x="2628391" y="2343248"/>
          <a:ext cx="480341" cy="22120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r>
            <a:rPr lang="es-EC" sz="1000" b="1">
              <a:latin typeface="Times New Roman" panose="02020603050405020304" pitchFamily="18" charset="0"/>
              <a:cs typeface="Times New Roman" panose="02020603050405020304" pitchFamily="18" charset="0"/>
            </a:rPr>
            <a:t>G16</a:t>
          </a:r>
          <a:endParaRPr lang="es-EC" sz="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0.49689</cdr:x>
      <cdr:y>0.37282</cdr:y>
    </cdr:from>
    <cdr:to>
      <cdr:x>0.59223</cdr:x>
      <cdr:y>0.42287</cdr:y>
    </cdr:to>
    <cdr:sp macro="" textlink="">
      <cdr:nvSpPr>
        <cdr:cNvPr id="8" name="Cuadro de texto 3"/>
        <cdr:cNvSpPr txBox="1"/>
      </cdr:nvSpPr>
      <cdr:spPr>
        <a:xfrm xmlns:a="http://schemas.openxmlformats.org/drawingml/2006/main">
          <a:off x="2503698" y="1647709"/>
          <a:ext cx="480392" cy="22120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r>
            <a:rPr lang="es-EC" sz="1000" b="1">
              <a:latin typeface="Times New Roman" panose="02020603050405020304" pitchFamily="18" charset="0"/>
              <a:cs typeface="Times New Roman" panose="02020603050405020304" pitchFamily="18" charset="0"/>
            </a:rPr>
            <a:t>G13</a:t>
          </a:r>
          <a:endParaRPr lang="es-EC" sz="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0.33595</cdr:x>
      <cdr:y>0.42147</cdr:y>
    </cdr:from>
    <cdr:to>
      <cdr:x>0.43128</cdr:x>
      <cdr:y>0.47152</cdr:y>
    </cdr:to>
    <cdr:sp macro="" textlink="">
      <cdr:nvSpPr>
        <cdr:cNvPr id="9" name="Cuadro de texto 3"/>
        <cdr:cNvSpPr txBox="1"/>
      </cdr:nvSpPr>
      <cdr:spPr>
        <a:xfrm xmlns:a="http://schemas.openxmlformats.org/drawingml/2006/main">
          <a:off x="1692748" y="1862733"/>
          <a:ext cx="480341" cy="22120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r>
            <a:rPr lang="es-EC" sz="1000" b="1">
              <a:latin typeface="Times New Roman" panose="02020603050405020304" pitchFamily="18" charset="0"/>
              <a:cs typeface="Times New Roman" panose="02020603050405020304" pitchFamily="18" charset="0"/>
            </a:rPr>
            <a:t>G14</a:t>
          </a:r>
          <a:endParaRPr lang="es-EC" sz="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0.41273</cdr:x>
      <cdr:y>0.49107</cdr:y>
    </cdr:from>
    <cdr:to>
      <cdr:x>0.50806</cdr:x>
      <cdr:y>0.54112</cdr:y>
    </cdr:to>
    <cdr:sp macro="" textlink="">
      <cdr:nvSpPr>
        <cdr:cNvPr id="10" name="Cuadro de texto 3"/>
        <cdr:cNvSpPr txBox="1"/>
      </cdr:nvSpPr>
      <cdr:spPr>
        <a:xfrm xmlns:a="http://schemas.openxmlformats.org/drawingml/2006/main">
          <a:off x="2079654" y="2170347"/>
          <a:ext cx="480341" cy="22120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r>
            <a:rPr lang="es-EC" sz="1000" b="1">
              <a:latin typeface="Times New Roman" panose="02020603050405020304" pitchFamily="18" charset="0"/>
              <a:cs typeface="Times New Roman" panose="02020603050405020304" pitchFamily="18" charset="0"/>
            </a:rPr>
            <a:t>G15</a:t>
          </a:r>
          <a:endParaRPr lang="es-EC" sz="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0.55355</cdr:x>
      <cdr:y>0.16812</cdr:y>
    </cdr:from>
    <cdr:to>
      <cdr:x>0.55355</cdr:x>
      <cdr:y>0.83523</cdr:y>
    </cdr:to>
    <cdr:cxnSp macro="">
      <cdr:nvCxnSpPr>
        <cdr:cNvPr id="3" name="Conector recto 2"/>
        <cdr:cNvCxnSpPr/>
      </cdr:nvCxnSpPr>
      <cdr:spPr>
        <a:xfrm xmlns:a="http://schemas.openxmlformats.org/drawingml/2006/main">
          <a:off x="3515756" y="789930"/>
          <a:ext cx="0" cy="3134490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0.16651</cdr:x>
      <cdr:y>0.49644</cdr:y>
    </cdr:from>
    <cdr:to>
      <cdr:x>0.91681</cdr:x>
      <cdr:y>0.49716</cdr:y>
    </cdr:to>
    <cdr:cxnSp macro="">
      <cdr:nvCxnSpPr>
        <cdr:cNvPr id="6" name="Conector recto 5"/>
        <cdr:cNvCxnSpPr/>
      </cdr:nvCxnSpPr>
      <cdr:spPr>
        <a:xfrm xmlns:a="http://schemas.openxmlformats.org/drawingml/2006/main">
          <a:off x="809606" y="1664467"/>
          <a:ext cx="3648094" cy="2408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0.24487</cdr:x>
      <cdr:y>0.18402</cdr:y>
    </cdr:from>
    <cdr:to>
      <cdr:x>0.49954</cdr:x>
      <cdr:y>0.28625</cdr:y>
    </cdr:to>
    <cdr:sp macro="" textlink="">
      <cdr:nvSpPr>
        <cdr:cNvPr id="7" name="Cuadro de texto 6"/>
        <cdr:cNvSpPr txBox="1"/>
      </cdr:nvSpPr>
      <cdr:spPr>
        <a:xfrm xmlns:a="http://schemas.openxmlformats.org/drawingml/2006/main">
          <a:off x="1190625" y="616967"/>
          <a:ext cx="1238245" cy="342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200" b="1">
              <a:latin typeface="Times New Roman" panose="02020603050405020304" pitchFamily="18" charset="0"/>
              <a:cs typeface="Times New Roman" panose="02020603050405020304" pitchFamily="18" charset="0"/>
            </a:rPr>
            <a:t>Oportunidades</a:t>
          </a:r>
        </a:p>
      </cdr:txBody>
    </cdr:sp>
  </cdr:relSizeAnchor>
  <cdr:relSizeAnchor xmlns:cdr="http://schemas.openxmlformats.org/drawingml/2006/chartDrawing">
    <cdr:from>
      <cdr:x>0.27296</cdr:x>
      <cdr:y>0.64926</cdr:y>
    </cdr:from>
    <cdr:to>
      <cdr:x>0.50607</cdr:x>
      <cdr:y>0.75149</cdr:y>
    </cdr:to>
    <cdr:sp macro="" textlink="">
      <cdr:nvSpPr>
        <cdr:cNvPr id="10" name="Cuadro de texto 1"/>
        <cdr:cNvSpPr txBox="1"/>
      </cdr:nvSpPr>
      <cdr:spPr>
        <a:xfrm xmlns:a="http://schemas.openxmlformats.org/drawingml/2006/main">
          <a:off x="1327161" y="2176827"/>
          <a:ext cx="1133474" cy="342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s-EC" sz="1200" b="1">
              <a:latin typeface="Times New Roman" panose="02020603050405020304" pitchFamily="18" charset="0"/>
              <a:cs typeface="Times New Roman" panose="02020603050405020304" pitchFamily="18" charset="0"/>
            </a:rPr>
            <a:t>Amenazas</a:t>
          </a:r>
        </a:p>
      </cdr:txBody>
    </cdr:sp>
  </cdr:relSizeAnchor>
  <cdr:relSizeAnchor xmlns:cdr="http://schemas.openxmlformats.org/drawingml/2006/chartDrawing">
    <cdr:from>
      <cdr:x>0.75193</cdr:x>
      <cdr:y>0.16969</cdr:y>
    </cdr:from>
    <cdr:to>
      <cdr:x>0.93307</cdr:x>
      <cdr:y>0.27191</cdr:y>
    </cdr:to>
    <cdr:sp macro="" textlink="">
      <cdr:nvSpPr>
        <cdr:cNvPr id="11" name="Cuadro de texto 10"/>
        <cdr:cNvSpPr txBox="1"/>
      </cdr:nvSpPr>
      <cdr:spPr>
        <a:xfrm xmlns:a="http://schemas.openxmlformats.org/drawingml/2006/main">
          <a:off x="4775715" y="797288"/>
          <a:ext cx="1150474" cy="4802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Fortalezas</a:t>
          </a:r>
        </a:p>
      </cdr:txBody>
    </cdr:sp>
  </cdr:relSizeAnchor>
  <cdr:relSizeAnchor xmlns:cdr="http://schemas.openxmlformats.org/drawingml/2006/chartDrawing">
    <cdr:from>
      <cdr:x>0.69479</cdr:x>
      <cdr:y>0.64755</cdr:y>
    </cdr:from>
    <cdr:to>
      <cdr:x>0.90989</cdr:x>
      <cdr:y>0.74977</cdr:y>
    </cdr:to>
    <cdr:sp macro="" textlink="">
      <cdr:nvSpPr>
        <cdr:cNvPr id="12" name="Cuadro de texto 1"/>
        <cdr:cNvSpPr txBox="1"/>
      </cdr:nvSpPr>
      <cdr:spPr>
        <a:xfrm xmlns:a="http://schemas.openxmlformats.org/drawingml/2006/main">
          <a:off x="3378187" y="2171118"/>
          <a:ext cx="1045858" cy="3427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s-EC" sz="1200" b="1">
              <a:latin typeface="Times New Roman" panose="02020603050405020304" pitchFamily="18" charset="0"/>
              <a:cs typeface="Times New Roman" panose="02020603050405020304" pitchFamily="18" charset="0"/>
            </a:rPr>
            <a:t>Debilidades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0.55365</cdr:x>
      <cdr:y>0.0784</cdr:y>
    </cdr:from>
    <cdr:to>
      <cdr:x>0.55365</cdr:x>
      <cdr:y>0.9007</cdr:y>
    </cdr:to>
    <cdr:cxnSp macro="">
      <cdr:nvCxnSpPr>
        <cdr:cNvPr id="3" name="Conector recto 2"/>
        <cdr:cNvCxnSpPr/>
      </cdr:nvCxnSpPr>
      <cdr:spPr>
        <a:xfrm xmlns:a="http://schemas.openxmlformats.org/drawingml/2006/main">
          <a:off x="2876550" y="428625"/>
          <a:ext cx="0" cy="4495800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0.16764</cdr:x>
      <cdr:y>0.47213</cdr:y>
    </cdr:from>
    <cdr:to>
      <cdr:x>0.94415</cdr:x>
      <cdr:y>0.47608</cdr:y>
    </cdr:to>
    <cdr:cxnSp macro="">
      <cdr:nvCxnSpPr>
        <cdr:cNvPr id="5" name="Conector recto 4"/>
        <cdr:cNvCxnSpPr/>
      </cdr:nvCxnSpPr>
      <cdr:spPr>
        <a:xfrm xmlns:a="http://schemas.openxmlformats.org/drawingml/2006/main" flipV="1">
          <a:off x="1209820" y="2301931"/>
          <a:ext cx="5603851" cy="19238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0.46292</cdr:x>
      <cdr:y>0.13388</cdr:y>
    </cdr:from>
    <cdr:to>
      <cdr:x>0.68993</cdr:x>
      <cdr:y>0.19805</cdr:y>
    </cdr:to>
    <cdr:sp macro="" textlink="">
      <cdr:nvSpPr>
        <cdr:cNvPr id="7" name="Cuadro de texto 1"/>
        <cdr:cNvSpPr txBox="1"/>
      </cdr:nvSpPr>
      <cdr:spPr>
        <a:xfrm xmlns:a="http://schemas.openxmlformats.org/drawingml/2006/main">
          <a:off x="2405120" y="578937"/>
          <a:ext cx="1179439" cy="277485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0.19159</cdr:x>
      <cdr:y>0.07993</cdr:y>
    </cdr:from>
    <cdr:to>
      <cdr:x>0.4186</cdr:x>
      <cdr:y>0.1441</cdr:y>
    </cdr:to>
    <cdr:sp macro="" textlink="">
      <cdr:nvSpPr>
        <cdr:cNvPr id="8" name="Cuadro de texto 1"/>
        <cdr:cNvSpPr txBox="1"/>
      </cdr:nvSpPr>
      <cdr:spPr>
        <a:xfrm xmlns:a="http://schemas.openxmlformats.org/drawingml/2006/main">
          <a:off x="995437" y="437028"/>
          <a:ext cx="1179446" cy="3508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s-EC" sz="1200" b="1">
              <a:latin typeface="Times New Roman" panose="02020603050405020304" pitchFamily="18" charset="0"/>
              <a:cs typeface="Times New Roman" panose="02020603050405020304" pitchFamily="18" charset="0"/>
            </a:rPr>
            <a:t>Oportunidades</a:t>
          </a:r>
        </a:p>
      </cdr:txBody>
    </cdr:sp>
  </cdr:relSizeAnchor>
  <cdr:relSizeAnchor xmlns:cdr="http://schemas.openxmlformats.org/drawingml/2006/chartDrawing">
    <cdr:from>
      <cdr:x>0.69406</cdr:x>
      <cdr:y>0.69997</cdr:y>
    </cdr:from>
    <cdr:to>
      <cdr:x>0.88135</cdr:x>
      <cdr:y>0.76414</cdr:y>
    </cdr:to>
    <cdr:sp macro="" textlink="">
      <cdr:nvSpPr>
        <cdr:cNvPr id="9" name="Cuadro de texto 1"/>
        <cdr:cNvSpPr txBox="1"/>
      </cdr:nvSpPr>
      <cdr:spPr>
        <a:xfrm xmlns:a="http://schemas.openxmlformats.org/drawingml/2006/main">
          <a:off x="5506762" y="3412814"/>
          <a:ext cx="1485992" cy="3128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s-EC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Debilidades</a:t>
          </a:r>
        </a:p>
      </cdr:txBody>
    </cdr:sp>
  </cdr:relSizeAnchor>
  <cdr:relSizeAnchor xmlns:cdr="http://schemas.openxmlformats.org/drawingml/2006/chartDrawing">
    <cdr:from>
      <cdr:x>0.20841</cdr:x>
      <cdr:y>0.69446</cdr:y>
    </cdr:from>
    <cdr:to>
      <cdr:x>0.39571</cdr:x>
      <cdr:y>0.75862</cdr:y>
    </cdr:to>
    <cdr:sp macro="" textlink="">
      <cdr:nvSpPr>
        <cdr:cNvPr id="10" name="Cuadro de texto 1"/>
        <cdr:cNvSpPr txBox="1"/>
      </cdr:nvSpPr>
      <cdr:spPr>
        <a:xfrm xmlns:a="http://schemas.openxmlformats.org/drawingml/2006/main">
          <a:off x="1504048" y="3385924"/>
          <a:ext cx="1351692" cy="3128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s-EC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Amenazas</a:t>
          </a:r>
        </a:p>
      </cdr:txBody>
    </cdr:sp>
  </cdr:relSizeAnchor>
  <cdr:relSizeAnchor xmlns:cdr="http://schemas.openxmlformats.org/drawingml/2006/chartDrawing">
    <cdr:from>
      <cdr:x>0.79903</cdr:x>
      <cdr:y>0.07955</cdr:y>
    </cdr:from>
    <cdr:to>
      <cdr:x>0.96982</cdr:x>
      <cdr:y>0.14371</cdr:y>
    </cdr:to>
    <cdr:sp macro="" textlink="">
      <cdr:nvSpPr>
        <cdr:cNvPr id="11" name="Cuadro de texto 1"/>
        <cdr:cNvSpPr txBox="1"/>
      </cdr:nvSpPr>
      <cdr:spPr>
        <a:xfrm xmlns:a="http://schemas.openxmlformats.org/drawingml/2006/main">
          <a:off x="4151394" y="434928"/>
          <a:ext cx="887352" cy="3507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s-EC" sz="1200" b="1">
              <a:latin typeface="Times New Roman" panose="02020603050405020304" pitchFamily="18" charset="0"/>
              <a:cs typeface="Times New Roman" panose="02020603050405020304" pitchFamily="18" charset="0"/>
            </a:rPr>
            <a:t>Fortalezas</a:t>
          </a:r>
        </a:p>
      </cdr:txBody>
    </cdr:sp>
  </cdr:relSizeAnchor>
  <cdr:relSizeAnchor xmlns:cdr="http://schemas.openxmlformats.org/drawingml/2006/chartDrawing">
    <cdr:from>
      <cdr:x>0.4241</cdr:x>
      <cdr:y>0.43624</cdr:y>
    </cdr:from>
    <cdr:to>
      <cdr:x>0.51577</cdr:x>
      <cdr:y>0.51334</cdr:y>
    </cdr:to>
    <cdr:sp macro="" textlink="">
      <cdr:nvSpPr>
        <cdr:cNvPr id="12" name="Cuadro de texto 2048"/>
        <cdr:cNvSpPr txBox="1"/>
      </cdr:nvSpPr>
      <cdr:spPr>
        <a:xfrm xmlns:a="http://schemas.openxmlformats.org/drawingml/2006/main">
          <a:off x="2203432" y="2385088"/>
          <a:ext cx="476278" cy="4215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r>
            <a:rPr lang="es-EC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G15</a:t>
          </a:r>
        </a:p>
      </cdr:txBody>
    </cdr:sp>
  </cdr:relSizeAnchor>
  <cdr:relSizeAnchor xmlns:cdr="http://schemas.openxmlformats.org/drawingml/2006/chartDrawing">
    <cdr:from>
      <cdr:x>0.52555</cdr:x>
      <cdr:y>0.47889</cdr:y>
    </cdr:from>
    <cdr:to>
      <cdr:x>0.61721</cdr:x>
      <cdr:y>0.55598</cdr:y>
    </cdr:to>
    <cdr:sp macro="" textlink="">
      <cdr:nvSpPr>
        <cdr:cNvPr id="13" name="Cuadro de texto 2048"/>
        <cdr:cNvSpPr txBox="1"/>
      </cdr:nvSpPr>
      <cdr:spPr>
        <a:xfrm xmlns:a="http://schemas.openxmlformats.org/drawingml/2006/main">
          <a:off x="2730516" y="2618276"/>
          <a:ext cx="476226" cy="4214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r>
            <a:rPr lang="es-EC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G16</a:t>
          </a:r>
        </a:p>
      </cdr:txBody>
    </cdr:sp>
  </cdr:relSizeAnchor>
  <cdr:relSizeAnchor xmlns:cdr="http://schemas.openxmlformats.org/drawingml/2006/chartDrawing">
    <cdr:from>
      <cdr:x>0.36876</cdr:x>
      <cdr:y>0.39761</cdr:y>
    </cdr:from>
    <cdr:to>
      <cdr:x>0.46043</cdr:x>
      <cdr:y>0.47471</cdr:y>
    </cdr:to>
    <cdr:sp macro="" textlink="">
      <cdr:nvSpPr>
        <cdr:cNvPr id="14" name="Cuadro de texto 2048"/>
        <cdr:cNvSpPr txBox="1"/>
      </cdr:nvSpPr>
      <cdr:spPr>
        <a:xfrm xmlns:a="http://schemas.openxmlformats.org/drawingml/2006/main">
          <a:off x="2661247" y="1938594"/>
          <a:ext cx="661557" cy="37591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C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G14</a:t>
          </a:r>
          <a:endParaRPr lang="es-EC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0.27519</cdr:x>
      <cdr:y>0.40338</cdr:y>
    </cdr:from>
    <cdr:to>
      <cdr:x>0.36686</cdr:x>
      <cdr:y>0.48048</cdr:y>
    </cdr:to>
    <cdr:sp macro="" textlink="">
      <cdr:nvSpPr>
        <cdr:cNvPr id="15" name="Cuadro de texto 2048"/>
        <cdr:cNvSpPr txBox="1"/>
      </cdr:nvSpPr>
      <cdr:spPr>
        <a:xfrm xmlns:a="http://schemas.openxmlformats.org/drawingml/2006/main">
          <a:off x="1985997" y="1966729"/>
          <a:ext cx="661557" cy="37591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C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I10</a:t>
          </a:r>
          <a:endParaRPr lang="es-EC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0.36547</cdr:x>
      <cdr:y>0.27931</cdr:y>
    </cdr:from>
    <cdr:to>
      <cdr:x>0.45714</cdr:x>
      <cdr:y>0.35641</cdr:y>
    </cdr:to>
    <cdr:sp macro="" textlink="">
      <cdr:nvSpPr>
        <cdr:cNvPr id="16" name="Cuadro de texto 2048"/>
        <cdr:cNvSpPr txBox="1"/>
      </cdr:nvSpPr>
      <cdr:spPr>
        <a:xfrm xmlns:a="http://schemas.openxmlformats.org/drawingml/2006/main">
          <a:off x="2637502" y="1361819"/>
          <a:ext cx="661557" cy="37591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C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I7</a:t>
          </a:r>
          <a:endParaRPr lang="es-EC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0.50716</cdr:x>
      <cdr:y>0.33702</cdr:y>
    </cdr:from>
    <cdr:to>
      <cdr:x>0.59883</cdr:x>
      <cdr:y>0.41412</cdr:y>
    </cdr:to>
    <cdr:sp macro="" textlink="">
      <cdr:nvSpPr>
        <cdr:cNvPr id="17" name="Cuadro de texto 2048"/>
        <cdr:cNvSpPr txBox="1"/>
      </cdr:nvSpPr>
      <cdr:spPr>
        <a:xfrm xmlns:a="http://schemas.openxmlformats.org/drawingml/2006/main">
          <a:off x="3660053" y="1643172"/>
          <a:ext cx="661557" cy="37591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C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G13</a:t>
          </a:r>
          <a:endParaRPr lang="es-EC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78B0-37DD-4D0B-9BC9-1F2C28B9415F}" type="datetimeFigureOut">
              <a:rPr lang="es-EC" smtClean="0"/>
              <a:t>8/6/2018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ED41-6641-4280-9091-F1A7EDBCFE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9370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78B0-37DD-4D0B-9BC9-1F2C28B9415F}" type="datetimeFigureOut">
              <a:rPr lang="es-EC" smtClean="0"/>
              <a:t>8/6/2018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ED41-6641-4280-9091-F1A7EDBCFE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5456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78B0-37DD-4D0B-9BC9-1F2C28B9415F}" type="datetimeFigureOut">
              <a:rPr lang="es-EC" smtClean="0"/>
              <a:t>8/6/2018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ED41-6641-4280-9091-F1A7EDBCFE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8579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78B0-37DD-4D0B-9BC9-1F2C28B9415F}" type="datetimeFigureOut">
              <a:rPr lang="es-EC" smtClean="0"/>
              <a:t>8/6/2018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ED41-6641-4280-9091-F1A7EDBCFE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046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78B0-37DD-4D0B-9BC9-1F2C28B9415F}" type="datetimeFigureOut">
              <a:rPr lang="es-EC" smtClean="0"/>
              <a:t>8/6/2018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ED41-6641-4280-9091-F1A7EDBCFE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7770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78B0-37DD-4D0B-9BC9-1F2C28B9415F}" type="datetimeFigureOut">
              <a:rPr lang="es-EC" smtClean="0"/>
              <a:t>8/6/2018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ED41-6641-4280-9091-F1A7EDBCFE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25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78B0-37DD-4D0B-9BC9-1F2C28B9415F}" type="datetimeFigureOut">
              <a:rPr lang="es-EC" smtClean="0"/>
              <a:t>8/6/2018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ED41-6641-4280-9091-F1A7EDBCFE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0091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78B0-37DD-4D0B-9BC9-1F2C28B9415F}" type="datetimeFigureOut">
              <a:rPr lang="es-EC" smtClean="0"/>
              <a:t>8/6/2018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ED41-6641-4280-9091-F1A7EDBCFE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836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78B0-37DD-4D0B-9BC9-1F2C28B9415F}" type="datetimeFigureOut">
              <a:rPr lang="es-EC" smtClean="0"/>
              <a:t>8/6/2018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ED41-6641-4280-9091-F1A7EDBCFE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25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78B0-37DD-4D0B-9BC9-1F2C28B9415F}" type="datetimeFigureOut">
              <a:rPr lang="es-EC" smtClean="0"/>
              <a:t>8/6/2018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ED41-6641-4280-9091-F1A7EDBCFE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1560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78B0-37DD-4D0B-9BC9-1F2C28B9415F}" type="datetimeFigureOut">
              <a:rPr lang="es-EC" smtClean="0"/>
              <a:t>8/6/2018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ED41-6641-4280-9091-F1A7EDBCFE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1508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85000">
              <a:schemeClr val="accent6">
                <a:lumMod val="8000"/>
                <a:lumOff val="92000"/>
              </a:schemeClr>
            </a:gs>
            <a:gs pos="100000">
              <a:schemeClr val="accent6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078B0-37DD-4D0B-9BC9-1F2C28B9415F}" type="datetimeFigureOut">
              <a:rPr lang="es-EC" smtClean="0"/>
              <a:t>8/6/2018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EED41-6641-4280-9091-F1A7EDBCFE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20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emf"/><Relationship Id="rId18" Type="http://schemas.openxmlformats.org/officeDocument/2006/relationships/image" Target="../media/image76.emf"/><Relationship Id="rId3" Type="http://schemas.openxmlformats.org/officeDocument/2006/relationships/image" Target="../media/image62.emf"/><Relationship Id="rId21" Type="http://schemas.openxmlformats.org/officeDocument/2006/relationships/image" Target="../media/image79.emf"/><Relationship Id="rId7" Type="http://schemas.openxmlformats.org/officeDocument/2006/relationships/image" Target="../media/image66.png"/><Relationship Id="rId12" Type="http://schemas.openxmlformats.org/officeDocument/2006/relationships/image" Target="../media/image71.emf"/><Relationship Id="rId17" Type="http://schemas.openxmlformats.org/officeDocument/2006/relationships/image" Target="../media/image15.emf"/><Relationship Id="rId25" Type="http://schemas.openxmlformats.org/officeDocument/2006/relationships/image" Target="../media/image83.emf"/><Relationship Id="rId2" Type="http://schemas.openxmlformats.org/officeDocument/2006/relationships/image" Target="../media/image2.png"/><Relationship Id="rId16" Type="http://schemas.openxmlformats.org/officeDocument/2006/relationships/image" Target="../media/image75.emf"/><Relationship Id="rId20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emf"/><Relationship Id="rId24" Type="http://schemas.openxmlformats.org/officeDocument/2006/relationships/image" Target="../media/image82.jpeg"/><Relationship Id="rId5" Type="http://schemas.openxmlformats.org/officeDocument/2006/relationships/image" Target="../media/image64.png"/><Relationship Id="rId15" Type="http://schemas.openxmlformats.org/officeDocument/2006/relationships/image" Target="../media/image74.emf"/><Relationship Id="rId23" Type="http://schemas.openxmlformats.org/officeDocument/2006/relationships/image" Target="../media/image81.jpeg"/><Relationship Id="rId10" Type="http://schemas.openxmlformats.org/officeDocument/2006/relationships/image" Target="../media/image69.emf"/><Relationship Id="rId19" Type="http://schemas.openxmlformats.org/officeDocument/2006/relationships/image" Target="../media/image77.emf"/><Relationship Id="rId4" Type="http://schemas.openxmlformats.org/officeDocument/2006/relationships/image" Target="../media/image63.png"/><Relationship Id="rId9" Type="http://schemas.openxmlformats.org/officeDocument/2006/relationships/image" Target="../media/image68.emf"/><Relationship Id="rId14" Type="http://schemas.openxmlformats.org/officeDocument/2006/relationships/image" Target="../media/image73.emf"/><Relationship Id="rId22" Type="http://schemas.openxmlformats.org/officeDocument/2006/relationships/image" Target="../media/image80.emf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emf"/><Relationship Id="rId18" Type="http://schemas.openxmlformats.org/officeDocument/2006/relationships/image" Target="../media/image78.emf"/><Relationship Id="rId26" Type="http://schemas.openxmlformats.org/officeDocument/2006/relationships/image" Target="../media/image90.jpeg"/><Relationship Id="rId3" Type="http://schemas.openxmlformats.org/officeDocument/2006/relationships/image" Target="../media/image68.emf"/><Relationship Id="rId21" Type="http://schemas.openxmlformats.org/officeDocument/2006/relationships/image" Target="../media/image81.jpeg"/><Relationship Id="rId7" Type="http://schemas.openxmlformats.org/officeDocument/2006/relationships/image" Target="../media/image72.emf"/><Relationship Id="rId12" Type="http://schemas.openxmlformats.org/officeDocument/2006/relationships/image" Target="../media/image87.emf"/><Relationship Id="rId17" Type="http://schemas.openxmlformats.org/officeDocument/2006/relationships/image" Target="../media/image77.emf"/><Relationship Id="rId25" Type="http://schemas.openxmlformats.org/officeDocument/2006/relationships/hyperlink" Target="https://www.promart.pe/papelera-inoxidable-c-pedal-5-litros/p" TargetMode="External"/><Relationship Id="rId33" Type="http://schemas.openxmlformats.org/officeDocument/2006/relationships/image" Target="../media/image2.png"/><Relationship Id="rId2" Type="http://schemas.openxmlformats.org/officeDocument/2006/relationships/image" Target="../media/image62.emf"/><Relationship Id="rId16" Type="http://schemas.openxmlformats.org/officeDocument/2006/relationships/image" Target="../media/image88.jpeg"/><Relationship Id="rId20" Type="http://schemas.openxmlformats.org/officeDocument/2006/relationships/image" Target="../media/image80.emf"/><Relationship Id="rId29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11" Type="http://schemas.openxmlformats.org/officeDocument/2006/relationships/image" Target="../media/image86.png"/><Relationship Id="rId24" Type="http://schemas.openxmlformats.org/officeDocument/2006/relationships/image" Target="../media/image89.jpeg"/><Relationship Id="rId32" Type="http://schemas.openxmlformats.org/officeDocument/2006/relationships/image" Target="../media/image95.jpeg"/><Relationship Id="rId5" Type="http://schemas.openxmlformats.org/officeDocument/2006/relationships/image" Target="../media/image70.emf"/><Relationship Id="rId15" Type="http://schemas.openxmlformats.org/officeDocument/2006/relationships/image" Target="../media/image76.emf"/><Relationship Id="rId23" Type="http://schemas.openxmlformats.org/officeDocument/2006/relationships/image" Target="../media/image82.jpeg"/><Relationship Id="rId28" Type="http://schemas.openxmlformats.org/officeDocument/2006/relationships/image" Target="../media/image92.emf"/><Relationship Id="rId10" Type="http://schemas.openxmlformats.org/officeDocument/2006/relationships/image" Target="../media/image85.png"/><Relationship Id="rId19" Type="http://schemas.openxmlformats.org/officeDocument/2006/relationships/image" Target="../media/image79.emf"/><Relationship Id="rId31" Type="http://schemas.openxmlformats.org/officeDocument/2006/relationships/hyperlink" Target="https://www.google.com/url?sa=i&amp;source=images&amp;cd=&amp;cad=rja&amp;uact=8&amp;ved=2ahUKEwjAztev85rbAhWCo1kKHbs2B0MQjRx6BAgBEAU&amp;url=https://ar.all.biz/garita-de-vigilancia-g130216&amp;psig=AOvVaw2Efmq5oFN9T3xXT_jlX67s&amp;ust=1527132848880797" TargetMode="External"/><Relationship Id="rId4" Type="http://schemas.openxmlformats.org/officeDocument/2006/relationships/image" Target="../media/image69.emf"/><Relationship Id="rId9" Type="http://schemas.openxmlformats.org/officeDocument/2006/relationships/image" Target="../media/image84.emf"/><Relationship Id="rId14" Type="http://schemas.openxmlformats.org/officeDocument/2006/relationships/image" Target="../media/image15.emf"/><Relationship Id="rId22" Type="http://schemas.openxmlformats.org/officeDocument/2006/relationships/image" Target="../media/image83.emf"/><Relationship Id="rId27" Type="http://schemas.openxmlformats.org/officeDocument/2006/relationships/image" Target="../media/image91.jpeg"/><Relationship Id="rId30" Type="http://schemas.openxmlformats.org/officeDocument/2006/relationships/image" Target="../media/image94.jpeg"/><Relationship Id="rId8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18" Type="http://schemas.openxmlformats.org/officeDocument/2006/relationships/image" Target="../media/image2.png"/><Relationship Id="rId3" Type="http://schemas.openxmlformats.org/officeDocument/2006/relationships/image" Target="../media/image63.png"/><Relationship Id="rId21" Type="http://schemas.openxmlformats.org/officeDocument/2006/relationships/image" Target="../media/image79.emf"/><Relationship Id="rId7" Type="http://schemas.openxmlformats.org/officeDocument/2006/relationships/image" Target="../media/image67.png"/><Relationship Id="rId12" Type="http://schemas.openxmlformats.org/officeDocument/2006/relationships/image" Target="../media/image72.emf"/><Relationship Id="rId17" Type="http://schemas.openxmlformats.org/officeDocument/2006/relationships/image" Target="../media/image76.emf"/><Relationship Id="rId25" Type="http://schemas.openxmlformats.org/officeDocument/2006/relationships/image" Target="../media/image82.jpeg"/><Relationship Id="rId2" Type="http://schemas.openxmlformats.org/officeDocument/2006/relationships/image" Target="../media/image62.emf"/><Relationship Id="rId16" Type="http://schemas.openxmlformats.org/officeDocument/2006/relationships/image" Target="../media/image15.emf"/><Relationship Id="rId20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emf"/><Relationship Id="rId24" Type="http://schemas.openxmlformats.org/officeDocument/2006/relationships/image" Target="../media/image83.emf"/><Relationship Id="rId5" Type="http://schemas.openxmlformats.org/officeDocument/2006/relationships/image" Target="../media/image65.png"/><Relationship Id="rId15" Type="http://schemas.openxmlformats.org/officeDocument/2006/relationships/image" Target="../media/image75.emf"/><Relationship Id="rId23" Type="http://schemas.openxmlformats.org/officeDocument/2006/relationships/image" Target="../media/image81.jpeg"/><Relationship Id="rId10" Type="http://schemas.openxmlformats.org/officeDocument/2006/relationships/image" Target="../media/image70.emf"/><Relationship Id="rId19" Type="http://schemas.openxmlformats.org/officeDocument/2006/relationships/image" Target="../media/image77.emf"/><Relationship Id="rId4" Type="http://schemas.openxmlformats.org/officeDocument/2006/relationships/image" Target="../media/image64.png"/><Relationship Id="rId9" Type="http://schemas.openxmlformats.org/officeDocument/2006/relationships/image" Target="../media/image69.emf"/><Relationship Id="rId14" Type="http://schemas.openxmlformats.org/officeDocument/2006/relationships/image" Target="../media/image74.emf"/><Relationship Id="rId22" Type="http://schemas.openxmlformats.org/officeDocument/2006/relationships/image" Target="../media/image80.emf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emf"/><Relationship Id="rId18" Type="http://schemas.openxmlformats.org/officeDocument/2006/relationships/image" Target="../media/image78.emf"/><Relationship Id="rId26" Type="http://schemas.openxmlformats.org/officeDocument/2006/relationships/image" Target="../media/image97.jpeg"/><Relationship Id="rId21" Type="http://schemas.openxmlformats.org/officeDocument/2006/relationships/image" Target="../media/image81.jpeg"/><Relationship Id="rId34" Type="http://schemas.openxmlformats.org/officeDocument/2006/relationships/image" Target="../media/image95.jpeg"/><Relationship Id="rId7" Type="http://schemas.openxmlformats.org/officeDocument/2006/relationships/image" Target="../media/image72.emf"/><Relationship Id="rId12" Type="http://schemas.openxmlformats.org/officeDocument/2006/relationships/image" Target="../media/image87.emf"/><Relationship Id="rId17" Type="http://schemas.openxmlformats.org/officeDocument/2006/relationships/image" Target="../media/image77.emf"/><Relationship Id="rId25" Type="http://schemas.openxmlformats.org/officeDocument/2006/relationships/hyperlink" Target="https://www.promart.pe/papelera-inoxidable-c-pedal-5-litros/p" TargetMode="External"/><Relationship Id="rId33" Type="http://schemas.openxmlformats.org/officeDocument/2006/relationships/hyperlink" Target="https://www.google.com/url?sa=i&amp;source=images&amp;cd=&amp;cad=rja&amp;uact=8&amp;ved=2ahUKEwjAztev85rbAhWCo1kKHbs2B0MQjRx6BAgBEAU&amp;url=https://ar.all.biz/garita-de-vigilancia-g130216&amp;psig=AOvVaw2Efmq5oFN9T3xXT_jlX67s&amp;ust=1527132848880797" TargetMode="External"/><Relationship Id="rId38" Type="http://schemas.openxmlformats.org/officeDocument/2006/relationships/image" Target="../media/image2.png"/><Relationship Id="rId2" Type="http://schemas.openxmlformats.org/officeDocument/2006/relationships/image" Target="../media/image62.emf"/><Relationship Id="rId16" Type="http://schemas.openxmlformats.org/officeDocument/2006/relationships/image" Target="../media/image88.jpeg"/><Relationship Id="rId20" Type="http://schemas.openxmlformats.org/officeDocument/2006/relationships/image" Target="../media/image80.emf"/><Relationship Id="rId29" Type="http://schemas.openxmlformats.org/officeDocument/2006/relationships/image" Target="../media/image10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11" Type="http://schemas.openxmlformats.org/officeDocument/2006/relationships/image" Target="../media/image86.png"/><Relationship Id="rId24" Type="http://schemas.openxmlformats.org/officeDocument/2006/relationships/image" Target="../media/image96.jpeg"/><Relationship Id="rId32" Type="http://schemas.openxmlformats.org/officeDocument/2006/relationships/image" Target="../media/image103.emf"/><Relationship Id="rId37" Type="http://schemas.openxmlformats.org/officeDocument/2006/relationships/image" Target="../media/image94.jpeg"/><Relationship Id="rId5" Type="http://schemas.openxmlformats.org/officeDocument/2006/relationships/image" Target="../media/image70.emf"/><Relationship Id="rId15" Type="http://schemas.openxmlformats.org/officeDocument/2006/relationships/image" Target="../media/image76.emf"/><Relationship Id="rId23" Type="http://schemas.openxmlformats.org/officeDocument/2006/relationships/image" Target="../media/image82.jpeg"/><Relationship Id="rId28" Type="http://schemas.openxmlformats.org/officeDocument/2006/relationships/image" Target="../media/image99.emf"/><Relationship Id="rId36" Type="http://schemas.openxmlformats.org/officeDocument/2006/relationships/image" Target="../media/image93.emf"/><Relationship Id="rId10" Type="http://schemas.openxmlformats.org/officeDocument/2006/relationships/image" Target="../media/image85.png"/><Relationship Id="rId19" Type="http://schemas.openxmlformats.org/officeDocument/2006/relationships/image" Target="../media/image79.emf"/><Relationship Id="rId31" Type="http://schemas.openxmlformats.org/officeDocument/2006/relationships/image" Target="../media/image102.emf"/><Relationship Id="rId4" Type="http://schemas.openxmlformats.org/officeDocument/2006/relationships/image" Target="../media/image69.emf"/><Relationship Id="rId9" Type="http://schemas.openxmlformats.org/officeDocument/2006/relationships/image" Target="../media/image84.emf"/><Relationship Id="rId14" Type="http://schemas.openxmlformats.org/officeDocument/2006/relationships/image" Target="../media/image15.emf"/><Relationship Id="rId22" Type="http://schemas.openxmlformats.org/officeDocument/2006/relationships/image" Target="../media/image83.emf"/><Relationship Id="rId27" Type="http://schemas.openxmlformats.org/officeDocument/2006/relationships/image" Target="../media/image98.emf"/><Relationship Id="rId30" Type="http://schemas.openxmlformats.org/officeDocument/2006/relationships/image" Target="../media/image101.emf"/><Relationship Id="rId35" Type="http://schemas.openxmlformats.org/officeDocument/2006/relationships/image" Target="../media/image92.emf"/><Relationship Id="rId8" Type="http://schemas.openxmlformats.org/officeDocument/2006/relationships/image" Target="../media/image73.emf"/><Relationship Id="rId3" Type="http://schemas.openxmlformats.org/officeDocument/2006/relationships/image" Target="../media/image68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18" Type="http://schemas.openxmlformats.org/officeDocument/2006/relationships/image" Target="../media/image77.emf"/><Relationship Id="rId3" Type="http://schemas.openxmlformats.org/officeDocument/2006/relationships/image" Target="../media/image63.png"/><Relationship Id="rId21" Type="http://schemas.openxmlformats.org/officeDocument/2006/relationships/image" Target="../media/image80.emf"/><Relationship Id="rId7" Type="http://schemas.openxmlformats.org/officeDocument/2006/relationships/image" Target="../media/image67.png"/><Relationship Id="rId12" Type="http://schemas.openxmlformats.org/officeDocument/2006/relationships/image" Target="../media/image72.emf"/><Relationship Id="rId17" Type="http://schemas.openxmlformats.org/officeDocument/2006/relationships/image" Target="../media/image76.emf"/><Relationship Id="rId25" Type="http://schemas.openxmlformats.org/officeDocument/2006/relationships/image" Target="../media/image2.png"/><Relationship Id="rId2" Type="http://schemas.openxmlformats.org/officeDocument/2006/relationships/image" Target="../media/image62.emf"/><Relationship Id="rId16" Type="http://schemas.openxmlformats.org/officeDocument/2006/relationships/image" Target="../media/image15.emf"/><Relationship Id="rId20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emf"/><Relationship Id="rId24" Type="http://schemas.openxmlformats.org/officeDocument/2006/relationships/image" Target="../media/image82.jpeg"/><Relationship Id="rId5" Type="http://schemas.openxmlformats.org/officeDocument/2006/relationships/image" Target="../media/image65.png"/><Relationship Id="rId15" Type="http://schemas.openxmlformats.org/officeDocument/2006/relationships/image" Target="../media/image75.emf"/><Relationship Id="rId23" Type="http://schemas.openxmlformats.org/officeDocument/2006/relationships/image" Target="../media/image83.emf"/><Relationship Id="rId10" Type="http://schemas.openxmlformats.org/officeDocument/2006/relationships/image" Target="../media/image70.emf"/><Relationship Id="rId19" Type="http://schemas.openxmlformats.org/officeDocument/2006/relationships/image" Target="../media/image78.emf"/><Relationship Id="rId4" Type="http://schemas.openxmlformats.org/officeDocument/2006/relationships/image" Target="../media/image64.png"/><Relationship Id="rId9" Type="http://schemas.openxmlformats.org/officeDocument/2006/relationships/image" Target="../media/image69.emf"/><Relationship Id="rId14" Type="http://schemas.openxmlformats.org/officeDocument/2006/relationships/image" Target="../media/image74.emf"/><Relationship Id="rId22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emf"/><Relationship Id="rId18" Type="http://schemas.openxmlformats.org/officeDocument/2006/relationships/image" Target="../media/image78.emf"/><Relationship Id="rId26" Type="http://schemas.openxmlformats.org/officeDocument/2006/relationships/image" Target="../media/image97.jpeg"/><Relationship Id="rId21" Type="http://schemas.openxmlformats.org/officeDocument/2006/relationships/image" Target="../media/image81.jpeg"/><Relationship Id="rId34" Type="http://schemas.openxmlformats.org/officeDocument/2006/relationships/image" Target="../media/image95.jpeg"/><Relationship Id="rId7" Type="http://schemas.openxmlformats.org/officeDocument/2006/relationships/image" Target="../media/image72.emf"/><Relationship Id="rId12" Type="http://schemas.openxmlformats.org/officeDocument/2006/relationships/image" Target="../media/image87.emf"/><Relationship Id="rId17" Type="http://schemas.openxmlformats.org/officeDocument/2006/relationships/image" Target="../media/image77.emf"/><Relationship Id="rId25" Type="http://schemas.openxmlformats.org/officeDocument/2006/relationships/hyperlink" Target="https://www.promart.pe/papelera-inoxidable-c-pedal-5-litros/p" TargetMode="External"/><Relationship Id="rId33" Type="http://schemas.openxmlformats.org/officeDocument/2006/relationships/hyperlink" Target="https://www.google.com/url?sa=i&amp;source=images&amp;cd=&amp;cad=rja&amp;uact=8&amp;ved=2ahUKEwjAztev85rbAhWCo1kKHbs2B0MQjRx6BAgBEAU&amp;url=https://ar.all.biz/garita-de-vigilancia-g130216&amp;psig=AOvVaw2Efmq5oFN9T3xXT_jlX67s&amp;ust=1527132848880797" TargetMode="External"/><Relationship Id="rId38" Type="http://schemas.openxmlformats.org/officeDocument/2006/relationships/image" Target="../media/image2.png"/><Relationship Id="rId2" Type="http://schemas.openxmlformats.org/officeDocument/2006/relationships/image" Target="../media/image62.emf"/><Relationship Id="rId16" Type="http://schemas.openxmlformats.org/officeDocument/2006/relationships/image" Target="../media/image88.jpeg"/><Relationship Id="rId20" Type="http://schemas.openxmlformats.org/officeDocument/2006/relationships/image" Target="../media/image80.emf"/><Relationship Id="rId29" Type="http://schemas.openxmlformats.org/officeDocument/2006/relationships/image" Target="../media/image10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11" Type="http://schemas.openxmlformats.org/officeDocument/2006/relationships/image" Target="../media/image86.png"/><Relationship Id="rId24" Type="http://schemas.openxmlformats.org/officeDocument/2006/relationships/image" Target="../media/image96.jpeg"/><Relationship Id="rId32" Type="http://schemas.openxmlformats.org/officeDocument/2006/relationships/image" Target="../media/image103.emf"/><Relationship Id="rId37" Type="http://schemas.openxmlformats.org/officeDocument/2006/relationships/image" Target="../media/image94.jpeg"/><Relationship Id="rId5" Type="http://schemas.openxmlformats.org/officeDocument/2006/relationships/image" Target="../media/image70.emf"/><Relationship Id="rId15" Type="http://schemas.openxmlformats.org/officeDocument/2006/relationships/image" Target="../media/image76.emf"/><Relationship Id="rId23" Type="http://schemas.openxmlformats.org/officeDocument/2006/relationships/image" Target="../media/image82.jpeg"/><Relationship Id="rId28" Type="http://schemas.openxmlformats.org/officeDocument/2006/relationships/image" Target="../media/image99.emf"/><Relationship Id="rId36" Type="http://schemas.openxmlformats.org/officeDocument/2006/relationships/image" Target="../media/image93.emf"/><Relationship Id="rId10" Type="http://schemas.openxmlformats.org/officeDocument/2006/relationships/image" Target="../media/image85.png"/><Relationship Id="rId19" Type="http://schemas.openxmlformats.org/officeDocument/2006/relationships/image" Target="../media/image79.emf"/><Relationship Id="rId31" Type="http://schemas.openxmlformats.org/officeDocument/2006/relationships/image" Target="../media/image102.emf"/><Relationship Id="rId4" Type="http://schemas.openxmlformats.org/officeDocument/2006/relationships/image" Target="../media/image69.emf"/><Relationship Id="rId9" Type="http://schemas.openxmlformats.org/officeDocument/2006/relationships/image" Target="../media/image84.emf"/><Relationship Id="rId14" Type="http://schemas.openxmlformats.org/officeDocument/2006/relationships/image" Target="../media/image15.emf"/><Relationship Id="rId22" Type="http://schemas.openxmlformats.org/officeDocument/2006/relationships/image" Target="../media/image83.emf"/><Relationship Id="rId27" Type="http://schemas.openxmlformats.org/officeDocument/2006/relationships/image" Target="../media/image98.emf"/><Relationship Id="rId30" Type="http://schemas.openxmlformats.org/officeDocument/2006/relationships/image" Target="../media/image101.emf"/><Relationship Id="rId35" Type="http://schemas.openxmlformats.org/officeDocument/2006/relationships/image" Target="../media/image92.emf"/><Relationship Id="rId8" Type="http://schemas.openxmlformats.org/officeDocument/2006/relationships/image" Target="../media/image73.emf"/><Relationship Id="rId3" Type="http://schemas.openxmlformats.org/officeDocument/2006/relationships/image" Target="../media/image68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source=images&amp;cd=&amp;cad=rja&amp;uact=8&amp;ved=2ahUKEwinuaeb2JzbAhVE0lMKHRzFB-MQjRx6BAgBEAU&amp;url=https://sites.google.com/site/luzige7/1-mercadotecnia/1-2-mercadotecnia-en-linea&amp;psig=AOvVaw1JjmhM5GkPlJYL9Ds_H8kB&amp;ust=1527194226697309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s://www.google.com/url?sa=i&amp;source=images&amp;cd=&amp;cad=rja&amp;uact=8&amp;ved=2ahUKEwjBoqLv1pzbAhXG11MKHUDJC_0QjRx6BAgBEAU&amp;url=https://www.marketingdirecto.com/actualidad/checklists/4-razones-por-las-que-los-focus-group-no-pueden-competir-con-la-experiencia-digital&amp;psig=AOvVaw0KT4kZJce3JxmYzGdCtKuP&amp;ust=152719366666529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Tesis%20VH/Encuestas%20usuarios/Encuesta%20usuarios%20codificado.docx" TargetMode="External"/><Relationship Id="rId4" Type="http://schemas.openxmlformats.org/officeDocument/2006/relationships/hyperlink" Target="Tesis%20VH/Encuestas%20clientes/Encuesta%20clientes%20codificado.doc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jp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138" y="673717"/>
            <a:ext cx="6209809" cy="142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1428460" y="2233021"/>
            <a:ext cx="97045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</a:t>
            </a:r>
            <a:r>
              <a:rPr lang="es-ES" alt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CIENCIAS ECONÓMICAS, ADMINISTRATIVAS Y DE </a:t>
            </a:r>
            <a:r>
              <a:rPr lang="es-ES" alt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COMERCIO </a:t>
            </a:r>
          </a:p>
          <a:p>
            <a:pPr algn="ctr" eaLnBrk="1" hangingPunct="1"/>
            <a:endParaRPr lang="es-ES" alt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s-ES" alt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ADMINISTRACIÓN DE EMPRESAS</a:t>
            </a:r>
            <a:endParaRPr lang="es-ES" alt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1428460" y="3578187"/>
            <a:ext cx="9495693" cy="1491175"/>
          </a:xfrm>
        </p:spPr>
        <p:txBody>
          <a:bodyPr>
            <a:normAutofit/>
          </a:bodyPr>
          <a:lstStyle/>
          <a:p>
            <a:r>
              <a:rPr lang="es-ES_tradnl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FACTORES CLAVES PARA LA PRESTACIÓN DE LOS PRODUCTOS Y SERVICIOS A USUARIOS Y CLIENTES DE LOS MERCADOS MUNICIPALES MINORISTAS DEL DISTRITO METROPOLITANO DE QUITO</a:t>
            </a:r>
            <a:endParaRPr lang="es-MX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ítulo 2"/>
          <p:cNvSpPr>
            <a:spLocks noGrp="1"/>
          </p:cNvSpPr>
          <p:nvPr>
            <p:ph type="subTitle" idx="1"/>
          </p:nvPr>
        </p:nvSpPr>
        <p:spPr>
          <a:xfrm>
            <a:off x="2292838" y="5268472"/>
            <a:ext cx="7766936" cy="1096899"/>
          </a:xfrm>
        </p:spPr>
        <p:txBody>
          <a:bodyPr>
            <a:noAutofit/>
          </a:bodyPr>
          <a:lstStyle/>
          <a:p>
            <a:pPr algn="ctr"/>
            <a:r>
              <a:rPr lang="es-MX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AUTOR: </a:t>
            </a:r>
            <a:r>
              <a:rPr lang="es-MX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VÍCTOR HUGO DÁVILA MORALES</a:t>
            </a:r>
          </a:p>
          <a:p>
            <a:pPr algn="ctr"/>
            <a:r>
              <a:rPr lang="es-MX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</a:t>
            </a:r>
            <a:r>
              <a:rPr lang="es-MX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ING. EDDY CASTILLO, </a:t>
            </a:r>
            <a:r>
              <a:rPr lang="es-MX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Ph,D</a:t>
            </a:r>
            <a:r>
              <a:rPr lang="es-MX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MX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SANGOLQUÍ </a:t>
            </a:r>
          </a:p>
          <a:p>
            <a:pPr algn="ctr"/>
            <a:r>
              <a:rPr lang="es-MX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es-MX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6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15787" y="95441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Group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Proceso de decisión de compra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15787" y="530144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26" y="243821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043104" y="5027717"/>
            <a:ext cx="4611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Sitios de encuentro de amigos y </a:t>
            </a:r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familiares - turísticos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5087" t="5064" r="10338" b="8513"/>
          <a:stretch/>
        </p:blipFill>
        <p:spPr>
          <a:xfrm>
            <a:off x="632009" y="1605656"/>
            <a:ext cx="2316143" cy="14672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5208" t="4418" r="5369" b="6358"/>
          <a:stretch/>
        </p:blipFill>
        <p:spPr>
          <a:xfrm>
            <a:off x="2948152" y="1577566"/>
            <a:ext cx="2145740" cy="14672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5086" t="9375" r="6339" b="7220"/>
          <a:stretch/>
        </p:blipFill>
        <p:spPr>
          <a:xfrm>
            <a:off x="5093892" y="1591611"/>
            <a:ext cx="2201673" cy="146727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/>
          <a:srcRect l="5039" t="4321" r="5152" b="6489"/>
          <a:stretch/>
        </p:blipFill>
        <p:spPr>
          <a:xfrm>
            <a:off x="7295565" y="1577565"/>
            <a:ext cx="1974559" cy="146727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/>
          <a:srcRect l="5692" t="5280" r="5492" b="6358"/>
          <a:stretch/>
        </p:blipFill>
        <p:spPr>
          <a:xfrm>
            <a:off x="9270125" y="1577564"/>
            <a:ext cx="2201671" cy="146727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9928" y="5369896"/>
            <a:ext cx="2760441" cy="1181873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011787" y="5037764"/>
            <a:ext cx="23022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Atención al </a:t>
            </a:r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cliente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009" y="3633632"/>
            <a:ext cx="2316143" cy="1336675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482237" y="3199394"/>
            <a:ext cx="2741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Productos primera necesidad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8152" y="3613028"/>
            <a:ext cx="2145740" cy="1357279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862256" y="3213439"/>
            <a:ext cx="2317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Precios, variedad, etc.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5565" y="3601327"/>
            <a:ext cx="1974559" cy="136898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2" y="3615374"/>
            <a:ext cx="2201673" cy="1365049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5042726" y="3196148"/>
            <a:ext cx="2380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Frescura, peso, calidad, etc.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422745" y="3194947"/>
            <a:ext cx="1264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Decisión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70124" y="3593288"/>
            <a:ext cx="2201672" cy="1387135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9164987" y="3209936"/>
            <a:ext cx="24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Uso de productos o servicios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44751" y="5369895"/>
            <a:ext cx="2625373" cy="118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/>
          <p:cNvSpPr txBox="1"/>
          <p:nvPr/>
        </p:nvSpPr>
        <p:spPr>
          <a:xfrm>
            <a:off x="969116" y="560922"/>
            <a:ext cx="463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DEFINICIÓN DEL PROBLEMA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16" y="1064525"/>
            <a:ext cx="10364292" cy="5297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106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1" y="886265"/>
            <a:ext cx="10406130" cy="5450141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441787"/>
              </p:ext>
            </p:extLst>
          </p:nvPr>
        </p:nvGraphicFramePr>
        <p:xfrm>
          <a:off x="695460" y="834353"/>
          <a:ext cx="10612191" cy="5782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4106"/>
                <a:gridCol w="1674254"/>
                <a:gridCol w="3477295"/>
                <a:gridCol w="1858581"/>
                <a:gridCol w="1167955"/>
              </a:tblGrid>
              <a:tr h="347558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Objetivo General:</a:t>
                      </a:r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Determinar los factores claves que aseguren la prestación de los servicios y productos a los usuarios y </a:t>
                      </a:r>
                      <a:r>
                        <a:rPr lang="es-EC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clientes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920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Objetivos Específicos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Dimensión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 de información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Técnica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</a:tr>
              <a:tr h="125373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Determinar los factores </a:t>
                      </a:r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claves </a:t>
                      </a: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 asegurar la prestación de los servicios y productos a los usuarios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400" b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Infraestructura</a:t>
                      </a:r>
                    </a:p>
                    <a:p>
                      <a:pPr algn="ctr" fontAlgn="ctr"/>
                      <a:endParaRPr lang="es-EC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s-EC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s-EC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s-EC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s-EC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s-EC" sz="1400" b="1" u="none" strike="noStrike" dirty="0" smtClean="0">
                        <a:solidFill>
                          <a:srgbClr val="F66AE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s-EC" sz="1400" b="1" u="none" strike="noStrike" dirty="0" smtClean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Gama de productos </a:t>
                      </a:r>
                    </a:p>
                    <a:p>
                      <a:pPr algn="ctr" fontAlgn="ctr"/>
                      <a:r>
                        <a:rPr lang="es-EC" sz="1400" b="1" u="none" strike="noStrike" dirty="0" smtClean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servicios</a:t>
                      </a:r>
                    </a:p>
                    <a:p>
                      <a:pPr algn="ctr" fontAlgn="ctr"/>
                      <a:endParaRPr lang="es-EC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s-EC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s-EC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s-EC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400" b="1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Atención al cliente</a:t>
                      </a: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Otros </a:t>
                      </a:r>
                      <a:r>
                        <a:rPr lang="es-EC" sz="14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aspectos relevantes</a:t>
                      </a:r>
                      <a:endParaRPr lang="es-EC" sz="14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b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EC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Distribución giros de negocio</a:t>
                      </a:r>
                      <a:br>
                        <a:rPr lang="es-EC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Diseño de los mercados</a:t>
                      </a:r>
                      <a:br>
                        <a:rPr lang="es-EC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EC" sz="1300" b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Estanterías </a:t>
                      </a:r>
                      <a:r>
                        <a:rPr lang="es-EC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mostradores</a:t>
                      </a:r>
                      <a:br>
                        <a:rPr lang="es-EC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Estacionamientos</a:t>
                      </a:r>
                      <a:br>
                        <a:rPr lang="es-EC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Accesos clientes con capacidades especiales</a:t>
                      </a:r>
                      <a:br>
                        <a:rPr lang="es-EC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Señalética informativa y de seguridad</a:t>
                      </a:r>
                      <a:br>
                        <a:rPr lang="es-EC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Presentación usuarios</a:t>
                      </a:r>
                      <a:endParaRPr lang="es-EC" sz="1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Primaria</a:t>
                      </a:r>
                    </a:p>
                    <a:p>
                      <a:pPr algn="ctr" fontAlgn="ctr"/>
                      <a:endParaRPr lang="es-EC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s-EC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Secundaria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Entrevistas a </a:t>
                      </a:r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profundidad</a:t>
                      </a:r>
                    </a:p>
                    <a:p>
                      <a:pPr algn="ctr" fontAlgn="ctr"/>
                      <a:endParaRPr lang="es-EC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Focus </a:t>
                      </a:r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</a:t>
                      </a:r>
                    </a:p>
                    <a:p>
                      <a:pPr algn="ctr" fontAlgn="ctr"/>
                      <a:endParaRPr lang="es-EC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Encuesta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</a:tr>
              <a:tr h="126275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Determinar los factores </a:t>
                      </a:r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claves </a:t>
                      </a: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 asegurar la prestación de los servicios y productos a los clientes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b="1" u="none" strike="noStrike" dirty="0" smtClean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EC" sz="1300" b="1" u="none" strike="noStrike" dirty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Productos </a:t>
                      </a:r>
                      <a:br>
                        <a:rPr lang="es-EC" sz="1300" b="1" u="none" strike="noStrike" dirty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Precios de los productos y servicios</a:t>
                      </a:r>
                      <a:br>
                        <a:rPr lang="es-EC" sz="1300" b="1" u="none" strike="noStrike" dirty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EC" sz="1300" b="1" u="none" strike="noStrike" dirty="0" smtClean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</a:t>
                      </a:r>
                      <a:r>
                        <a:rPr lang="es-EC" sz="1300" b="1" u="none" strike="noStrike" dirty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limpieza del centro de comercio</a:t>
                      </a:r>
                      <a:br>
                        <a:rPr lang="es-EC" sz="1300" b="1" u="none" strike="noStrike" dirty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Servicio de seguridad</a:t>
                      </a:r>
                      <a:br>
                        <a:rPr lang="es-EC" sz="1300" b="1" u="none" strike="noStrike" dirty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Servicio de parqueaderos</a:t>
                      </a:r>
                      <a:br>
                        <a:rPr lang="es-EC" sz="1300" b="1" u="none" strike="noStrike" dirty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Cumplimiento de normas sanitarias</a:t>
                      </a:r>
                      <a:br>
                        <a:rPr lang="es-EC" sz="1300" b="1" u="none" strike="noStrike" dirty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rgbClr val="F66A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Implementación de más servicios</a:t>
                      </a:r>
                      <a:endParaRPr lang="es-EC" sz="1300" b="1" i="0" u="none" strike="noStrike" dirty="0">
                        <a:solidFill>
                          <a:srgbClr val="F66AE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8236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Contrastar los factores </a:t>
                      </a:r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claves </a:t>
                      </a: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entre la óptica de los usuarios y clientes en relación a la prestación del servicio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b="1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Cortesía </a:t>
                      </a:r>
                      <a:r>
                        <a:rPr lang="es-EC" sz="13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los usuarios</a:t>
                      </a:r>
                      <a:br>
                        <a:rPr lang="es-EC" sz="13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Amabilidad de los usuarios</a:t>
                      </a:r>
                      <a:br>
                        <a:rPr lang="es-EC" sz="13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Rapidez y agilidad de los </a:t>
                      </a:r>
                      <a:r>
                        <a:rPr lang="es-EC" sz="1300" b="1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usuarios</a:t>
                      </a:r>
                      <a:r>
                        <a:rPr lang="es-EC" sz="13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3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Disponibilidad de productos y servicios</a:t>
                      </a:r>
                      <a:br>
                        <a:rPr lang="es-EC" sz="13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Trato </a:t>
                      </a:r>
                      <a:r>
                        <a:rPr lang="es-EC" sz="1300" b="1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los </a:t>
                      </a:r>
                      <a:r>
                        <a:rPr lang="es-EC" sz="13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clientes a los usuarios</a:t>
                      </a:r>
                      <a:br>
                        <a:rPr lang="es-EC" sz="13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Guía de los usuarios a los clientes  </a:t>
                      </a:r>
                      <a:endParaRPr lang="es-EC" sz="13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89724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Diseñar un modelo en la prestación y gestión de los servicios que permita resaltar las bondades que ofrecen los mercados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EC" sz="13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Aspectos </a:t>
                      </a:r>
                      <a:r>
                        <a:rPr lang="es-EC" sz="13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 visitar </a:t>
                      </a:r>
                      <a:r>
                        <a:rPr lang="es-EC" sz="13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mercado</a:t>
                      </a:r>
                      <a:br>
                        <a:rPr lang="es-EC" sz="13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Aspectos relevantes de los mercados</a:t>
                      </a:r>
                      <a:br>
                        <a:rPr lang="es-EC" sz="13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Instalaciones adicionales en los mercados</a:t>
                      </a:r>
                      <a:br>
                        <a:rPr lang="es-EC" sz="13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Fortalezas de los mercados</a:t>
                      </a:r>
                      <a:br>
                        <a:rPr lang="es-EC" sz="13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3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Debilidades de los mercados</a:t>
                      </a:r>
                      <a:endParaRPr lang="es-EC" sz="13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07" marR="7007" marT="7007" marB="0" anchor="ctr">
                    <a:solidFill>
                      <a:schemeClr val="accent1">
                        <a:tint val="20000"/>
                        <a:alpha val="2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657238" y="428860"/>
            <a:ext cx="4970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MATRIZ DE OPERACIONALIDAD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7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9" y="1792029"/>
            <a:ext cx="10367888" cy="452436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15787" y="530144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15787" y="961031"/>
            <a:ext cx="4211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Descriptivo – Cuantitativo</a:t>
            </a:r>
          </a:p>
          <a:p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Perfil Usuarios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728800"/>
              </p:ext>
            </p:extLst>
          </p:nvPr>
        </p:nvGraphicFramePr>
        <p:xfrm>
          <a:off x="1924895" y="2391728"/>
          <a:ext cx="8255358" cy="26435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0626"/>
                <a:gridCol w="2737774"/>
                <a:gridCol w="1303479"/>
                <a:gridCol w="1303479"/>
              </a:tblGrid>
              <a:tr h="28665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PERFIL </a:t>
                      </a:r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USUARIOS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665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</a:tr>
              <a:tr h="2866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Femenino 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80,74%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</a:tr>
              <a:tr h="28665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Masculino 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19,26%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</a:tr>
              <a:tr h="28665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EDAD</a:t>
                      </a: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A 47 años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39,31%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</a:tr>
              <a:tr h="6370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AÑOS </a:t>
                      </a:r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LABORA </a:t>
                      </a: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EL MERCADO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A 23 años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39,31%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</a:tr>
              <a:tr h="2866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PRINCIPALES GIROS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ALIMENTOS PREPARADOS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17,68%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</a:tr>
              <a:tr h="28665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HORTALIZAS Y VERDURAS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16,62%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40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16" y="1688996"/>
            <a:ext cx="10323095" cy="46396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15787" y="427113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82501" y="858000"/>
            <a:ext cx="4616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Descriptivo – Cuantitativo</a:t>
            </a:r>
          </a:p>
          <a:p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Dimensión Infraestructura - Usuarios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481984"/>
              </p:ext>
            </p:extLst>
          </p:nvPr>
        </p:nvGraphicFramePr>
        <p:xfrm>
          <a:off x="1034716" y="1687291"/>
          <a:ext cx="10323095" cy="46413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9714"/>
                <a:gridCol w="1132546"/>
                <a:gridCol w="1119528"/>
                <a:gridCol w="1106511"/>
                <a:gridCol w="1314796"/>
              </a:tblGrid>
              <a:tr h="21168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INFRAESTRUCTURA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168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Aspectos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Desviación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544268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2.1.1 ¿La distribución de los giros de los productos y servicios facilita a los clientes la búsqueda de los productos y servicios en el interior del mercado?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2,87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0,528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41559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2.1.2 ¿El diseño del mercado le permite a los clientes moverse y desplazarse fácilmente en el interior del mismo?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2,87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0,483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41559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2.1.3 ¿Los </a:t>
                      </a:r>
                      <a:r>
                        <a:rPr lang="es-EC" sz="13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productos en estanterías y mostradores </a:t>
                      </a:r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 las adecuadas para que los clientes se interesen por ellos?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2,88</a:t>
                      </a:r>
                      <a:endParaRPr lang="es-EC" sz="13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0,438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27991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2.1.4 ¿El mercado ofrece </a:t>
                      </a:r>
                      <a:r>
                        <a:rPr lang="es-EC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zonas de parqueo cómodas y accesibles </a:t>
                      </a:r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 los clientes?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2,08</a:t>
                      </a:r>
                      <a:endParaRPr lang="es-EC" sz="13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0,865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41559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2.1.5 ¿Es suficiente el </a:t>
                      </a:r>
                      <a:r>
                        <a:rPr lang="es-EC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número de parqueaderos</a:t>
                      </a:r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 existen en el mercado para los clientes?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1,88</a:t>
                      </a:r>
                      <a:endParaRPr lang="es-EC" sz="13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0,775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27991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2.1.6 ¿El mercado cuenta con accesos para los clientes con capacidades especiales?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2,78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544268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2.1.7 ¿La señalética que existe al interior del mercado le permite ubicar al cliente fácilmente los productos y servicios que desea adquirir?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2,63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41559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2.1.8 ¿El mercado cuenta con extintores y señalética para prevenir algún tipo de riesgo?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2,74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415599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2.1.9 ¿La iluminación que existe al interior del mercado es la adecuada para que los clientes realicen sus compras?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2,68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0,592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27991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2.1.10 ¿La percepción de los clientes en relación a su </a:t>
                      </a:r>
                      <a:r>
                        <a:rPr lang="es-EC" sz="13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presentación</a:t>
                      </a:r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es la adecuada?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2,90</a:t>
                      </a:r>
                      <a:endParaRPr lang="es-EC" sz="13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0,433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21168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2,63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54" marR="7554" marT="7554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7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82501" y="311203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82501" y="742090"/>
            <a:ext cx="6484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Descriptivo – Cuantitativo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Dimensión Gama de Productos y Servicios - Usuarios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01" y="1326865"/>
            <a:ext cx="10431493" cy="5218315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406575"/>
              </p:ext>
            </p:extLst>
          </p:nvPr>
        </p:nvGraphicFramePr>
        <p:xfrm>
          <a:off x="882501" y="1326865"/>
          <a:ext cx="10443378" cy="52882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4567"/>
                <a:gridCol w="978794"/>
                <a:gridCol w="875764"/>
                <a:gridCol w="746974"/>
                <a:gridCol w="927279"/>
              </a:tblGrid>
              <a:tr h="11323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GAMA DE PRODUCTOS </a:t>
                      </a:r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SERVICIOS</a:t>
                      </a:r>
                      <a:endParaRPr lang="es-EC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1323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Desviación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18872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 productos que se mencionan a continuación y son ofertados en el mercado cubren las necesidades y expectativas de los clientes?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13232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 </a:t>
                      </a:r>
                      <a:r>
                        <a:rPr lang="es-EC" sz="12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Frutas</a:t>
                      </a:r>
                      <a:endParaRPr lang="es-EC" sz="12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3,07</a:t>
                      </a:r>
                      <a:endParaRPr lang="es-EC" sz="12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0,314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113232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2.2.2 </a:t>
                      </a:r>
                      <a:r>
                        <a:rPr lang="es-EC" sz="12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Legumbres y Hortalizas</a:t>
                      </a:r>
                      <a:endParaRPr lang="es-EC" sz="12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3,06</a:t>
                      </a:r>
                      <a:endParaRPr lang="es-EC" sz="12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113232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2.2.3 Cárnicos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2,99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113232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2.2.4 Alimentos preparados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113232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2.2.5 Mariscos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0,473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113232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2.2.6 Tubérculos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0,374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210528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2.2.7 ¿Existe diversidad de  abastos en el mercado para cubrir las necesidades y expectativas de los clientes?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0,669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28577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2.2.8 ¿La calidad de los abastos que se oferta en el mercado cubren las expectativas de los clientes?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0,589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28577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2.2.9 ¿Considera usted que los precios de los productos que se ofertan en el mercado están al alcance del bolsillo de los clientes?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0,544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28577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2.2.10 ¿Considera usted que la presentación de los productos en el mercado es la adecuada para llamar la atención de los clientes?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2,89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0,449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377439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2.2.11 ¿Considera usted los servicios higiénicos del mercado se encuentran en buenas condiciones de limpieza y aptos para el uso de los clientes?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194112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2.2.12 ¿Considera usted que los clientes sienten </a:t>
                      </a:r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seguridad al interior </a:t>
                      </a:r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 mercado?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2,27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0,638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377439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2.2.13 ¿Considera usted que el </a:t>
                      </a:r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de parqueaderos</a:t>
                      </a:r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el mercado cubre las necesidades del cliente cuando visita el centro de comercio?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2,10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0,661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28577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2.2.14 ¿Considera usted que la limpieza del mercado es la adecuada para que los clientes visiten el centro de comercio?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0,623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377439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2.2.15 ¿Considera usted que los clientes que consumen los alimentos preparados que se ofertan en el mercado perciben que se cumple con las normas de salubridad?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0,465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377439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2.2.16 ¿Considera usted que los clientes del mercado necesitan que se implementen más servicios tales como servicios bancarios, pago ágil, juegos para niños entre otros?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0,496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11323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2,77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5392" marR="5392" marT="5392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82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01" y="1799267"/>
            <a:ext cx="10404198" cy="461518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82501" y="465033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82501" y="932095"/>
            <a:ext cx="5286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Descriptivo – Cuantitativo</a:t>
            </a:r>
          </a:p>
          <a:p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Dimensión Atención al Cliente - Usuarios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862088"/>
              </p:ext>
            </p:extLst>
          </p:nvPr>
        </p:nvGraphicFramePr>
        <p:xfrm>
          <a:off x="882501" y="2239722"/>
          <a:ext cx="10412273" cy="38155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0119"/>
                <a:gridCol w="1184856"/>
                <a:gridCol w="1120462"/>
                <a:gridCol w="1146220"/>
                <a:gridCol w="1210616"/>
              </a:tblGrid>
              <a:tr h="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ATENCIÓN AL CLIENTE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8918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Desviación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422717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2.3.1 ¿Considera usted que la cortesía de los comerciantes que atienden en el mercado es la adecuada para que los clientes vuelvan a realizar sus compras en el centro de comercio?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0,526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515155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2.3.2 ¿Considera usted que la </a:t>
                      </a:r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amabilidad de los comerciantes </a:t>
                      </a:r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 atienden en el mercado es la adecuada para que los clientes vuelvan a realizar sus compras en el centro de comercio?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2,70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412124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2.3.3 ¿Considera usted que los comerciantes que atienden en el mercado lo hacen de una forma ágil y rápida para satisfacer las necesidades del cliente?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54091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2.3.4 ¿Considera usted que la disponibilidad de productos y servicios que oferta el mercado son suficientes para cubrir la demanda de los clientes?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0,526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244699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2.3.5 ¿Considera usted que los clientes que visitan el mercado reciben un trato personalizado?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0,461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43788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2.3.6 ¿Considera usted que los comerciantes del mercado </a:t>
                      </a:r>
                      <a:r>
                        <a:rPr lang="es-EC" sz="1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guían a los clientes </a:t>
                      </a:r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las compras que realizan?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2,89</a:t>
                      </a:r>
                      <a:endParaRPr lang="es-EC" sz="1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18918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2,78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9" marR="9009" marT="9009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5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46" y="1323832"/>
            <a:ext cx="10283786" cy="496778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72653" y="437675"/>
            <a:ext cx="4178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</a:p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Descriptivo - cuantitativo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72653" y="1145561"/>
            <a:ext cx="3689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Satisfacción Usuarios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307295"/>
              </p:ext>
            </p:extLst>
          </p:nvPr>
        </p:nvGraphicFramePr>
        <p:xfrm>
          <a:off x="1171208" y="2017878"/>
          <a:ext cx="9968247" cy="4160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6547"/>
                <a:gridCol w="1403797"/>
                <a:gridCol w="1339403"/>
                <a:gridCol w="1223493"/>
                <a:gridCol w="1275007"/>
              </a:tblGrid>
              <a:tr h="20002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SATISFACCIÓN USUARIOS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Desviación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 ¿Desde su punto de vista de comerciante como califica la infraestructura con la que cuenta el mercado?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 ¿Los </a:t>
                      </a:r>
                      <a:r>
                        <a:rPr lang="es-EC" sz="1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servicios básicos </a:t>
                      </a:r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los que cuenta el mercado cubren las necesidades de los comerciantes?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2,75</a:t>
                      </a:r>
                      <a:endParaRPr lang="es-EC" sz="1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 ¿Cómo califica usted la publicidad que se realiza de la red de mercados municipales?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 ¿Cómo califica usted el sistema de </a:t>
                      </a:r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almacenamiento y recolección de basura</a:t>
                      </a:r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 el mercado?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1,92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 ¿Cómo califica usted la disciplina que ejerce la autoridad al interior del mercado?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 ¿Cómo califica usted la estructura de cada uno de los puestos del mercado?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0,666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 ¿Cómo califica usted la </a:t>
                      </a:r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prevención que se hace contra roedores y otras plagas</a:t>
                      </a:r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que pueden existir al interior del mercado?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2,22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  <a:tr h="20002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2,38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64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9" y="1792028"/>
            <a:ext cx="10440537" cy="45678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15787" y="530144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15787" y="961031"/>
            <a:ext cx="4211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Descriptivo – Cuantitativo</a:t>
            </a:r>
          </a:p>
          <a:p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Perfil Clientes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625299"/>
              </p:ext>
            </p:extLst>
          </p:nvPr>
        </p:nvGraphicFramePr>
        <p:xfrm>
          <a:off x="1609090" y="2230101"/>
          <a:ext cx="8611765" cy="3856674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3425780"/>
                <a:gridCol w="1932652"/>
                <a:gridCol w="1645805"/>
                <a:gridCol w="1607528"/>
              </a:tblGrid>
              <a:tr h="20002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PERFIL CLIENTES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Femenino 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52,84%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Masculino 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47,16%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EDAD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a 26 años      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30,90%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a 37 años      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34,11%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ESTADO CIVIL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Soltero/a            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43,04%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4098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Casado/a            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43,30%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476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DE INTEGRANTES FAMILIA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29,40%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23,49%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INGRESO MENSUAL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$200 a $ 1167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93,63%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 DE COMPRA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Una vez a la semana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34,79%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Una vez cada 15 días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38,92%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DE GASTO FAMILIAS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$1 a $50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63,32%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$51 a $100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26,36%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DE GASTO NEGOCIOS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$151 a $367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77,78%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$367 a $583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16,67%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3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86" y="1730717"/>
            <a:ext cx="10452799" cy="465643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15787" y="427113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15787" y="858000"/>
            <a:ext cx="4686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Descriptivo – Cuantitativo</a:t>
            </a:r>
          </a:p>
          <a:p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Dimensión Infraestructura - Clientes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111380"/>
              </p:ext>
            </p:extLst>
          </p:nvPr>
        </p:nvGraphicFramePr>
        <p:xfrm>
          <a:off x="912326" y="1730717"/>
          <a:ext cx="10456259" cy="4865060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6058540"/>
                <a:gridCol w="1177961"/>
                <a:gridCol w="1073253"/>
                <a:gridCol w="1007810"/>
                <a:gridCol w="1138695"/>
              </a:tblGrid>
              <a:tr h="1498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INFRAESTRUCTURA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498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Aspectos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Desviación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499334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2.1.1 ¿Considera usted que la distribución de los giros de los productos y servicios facilita a los clientes encontrar lo que necesita al interior de los mercados municipales?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3,18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573595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2.1.2 ¿El </a:t>
                      </a:r>
                      <a:r>
                        <a:rPr lang="es-EC" sz="13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diseño de los mercados </a:t>
                      </a:r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 permite moverse y desplazarse fácilmente en los pasillos de los mercados municipales?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3,22</a:t>
                      </a:r>
                      <a:endParaRPr lang="es-EC" sz="13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0,892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378067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2.1.3¿Se exhiben los productos en estanterías y mostradores adecuados al interior de los mercados municipales?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3,09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0,851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5680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2.1.4 ¿Ofrecen los mercados municipales zonas de parqueo cómodas y accesibles?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0,979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378067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2.1.5 ¿Es suficiente el </a:t>
                      </a:r>
                      <a:r>
                        <a:rPr lang="es-EC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número de parqueaderos</a:t>
                      </a:r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que existen en algunos de los mercados municipales?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2,53</a:t>
                      </a:r>
                      <a:endParaRPr lang="es-EC" sz="13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0,941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378067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2.1.6 ¿Cuentan los mercados municipales con accesos para personas con capacidades especiales?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2,74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0,989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499334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2.1.7 ¿Existe señalética al interior de los mercados municipales que le permita ubicar fácilmente los productos y servicios que desea adquirir?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2,83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0,960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378067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2.1.8 ¿Considera usted que los mercados municipales cuentan con extintores y señalética para prevenir algún tipo de riesgo? 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2,76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1,021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378067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2.1.9 ¿Considera que la iluminación que existe en el interior de los mercados municipales es la adecuada?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3,08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0,890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378067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2.1.10 ¿Considera que la presentación de los comerciantes de los mercados municipales es la adecuada?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3,03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0,980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1498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2,93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3" marR="7133" marT="7133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24347" y="530144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24347" y="1038896"/>
            <a:ext cx="8128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  <a:p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TEÓRICO</a:t>
            </a:r>
          </a:p>
          <a:p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METODOLOGÍA</a:t>
            </a:r>
          </a:p>
          <a:p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Exploratorio Cualitativo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Descriptivo Cuantitativo</a:t>
            </a:r>
          </a:p>
          <a:p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 RESULTADOS</a:t>
            </a:r>
          </a:p>
          <a:p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MODELOS</a:t>
            </a:r>
          </a:p>
          <a:p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   CONCLUSIONES Y RECOMENDACIONES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678">
            <a:off x="6777017" y="1805298"/>
            <a:ext cx="2632062" cy="351473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72">
            <a:off x="6392013" y="1176654"/>
            <a:ext cx="2230243" cy="7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181100"/>
            <a:ext cx="10742778" cy="52578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15787" y="314701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15787" y="636406"/>
            <a:ext cx="57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Descriptivo – Cuantitativo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Dimensión Gama de Productos y Servicios - Clientes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907342"/>
              </p:ext>
            </p:extLst>
          </p:nvPr>
        </p:nvGraphicFramePr>
        <p:xfrm>
          <a:off x="655093" y="1221181"/>
          <a:ext cx="10731217" cy="5257938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7274256"/>
                <a:gridCol w="791032"/>
                <a:gridCol w="888643"/>
                <a:gridCol w="811369"/>
                <a:gridCol w="965917"/>
              </a:tblGrid>
              <a:tr h="11806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GAMA DE PRODUCTOS Y SERVICIOS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1806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Aspectos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13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13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Desviación</a:t>
                      </a:r>
                      <a:endParaRPr lang="es-EC" sz="13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2388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N2.2.1 ¿Las frutas que se ofertan en los mercados municipales cubren sus necesidades y expectativas?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3,33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0,880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9796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N2.2.2 ¿Las hortalizas y legumbres que se ofertan en los mercados municipales cubren sus necesidades y expectativas?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3,39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0,845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9796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N2.2.3 ¿Los cárnicos que ofertan las tercenas que se encuentran al interior de los mercados municipales cubren sus necesidades y expectativas?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3,14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0,849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9796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N2.2.4 ¿Los patios de comidas que ofertan alimentos preparados en el interior de los mercados municipales cubren sus necesidades y expectativas?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3,12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0,978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2388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N2.2.5 ¿Los mariscos que se ofertan en los mercados municipales cubren sus necesidades y expectativas?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0,877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2388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N2.2.6 ¿Los tubérculos que se ofertan en los mercados municipales cubren sus necesidades y expectativas?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3,30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2388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N2.2.7 ¿Se oferta diversidad de abastos en los mercados municipales?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3,27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0,933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2388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N2.2.8 ¿La calidad de los abastos que se ofertan en los mercados municipales cubre sus expectativas?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3,23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0,965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196766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N2.2.9 ¿Los </a:t>
                      </a:r>
                      <a:r>
                        <a:rPr lang="es-EC" sz="13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precios de los productos </a:t>
                      </a:r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 se ofertan en los mercados municipales están al alcance de su bolsillo?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3,37</a:t>
                      </a:r>
                      <a:endParaRPr lang="es-EC" sz="13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1,043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2388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N2.2.10 ¿Considera que la presentación de los productos en los mercados municipales es la adecuada?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0,919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393532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N2.2.11 ¿Considera usted que cuando visita los mercados municipales los </a:t>
                      </a:r>
                      <a:r>
                        <a:rPr lang="es-EC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servicios higiénicos se encuentran en buenas condiciones de limpieza</a:t>
                      </a:r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aptos para su uso?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2,40</a:t>
                      </a:r>
                      <a:endParaRPr lang="es-EC" sz="13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2388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N2.2.12 ¿Siente seguridad al interior de los mercados municipales?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2,49</a:t>
                      </a:r>
                      <a:endParaRPr lang="es-EC" sz="13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0,908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2388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N2.2.13 ¿El servicio de parqueaderos cubre sus necesidades cuando visita los mercados municipales?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2,53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0,873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2388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N2.2.14 ¿Considera usted que la limpieza de los mercados municipales es la adecuada?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2,67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0,892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97960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N2.2.15 ¿Considera que los alimentos preparados que se ofertan en los mercados municipales cumplen con las normas de salubridad?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2,69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0,871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393532"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N2.2.16 ¿Considera usted que en los mercados municipales deberían implementarse más servicios como servicios bancarios, pago ágil, juegos para niños entre otros?</a:t>
                      </a:r>
                      <a:endParaRPr lang="es-EC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3,20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1,027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11806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3,03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22" marR="5622" marT="5622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29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3" y="1727634"/>
            <a:ext cx="10293433" cy="471180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15787" y="427113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15787" y="858000"/>
            <a:ext cx="5716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Descriptivo – Cuantitativo</a:t>
            </a:r>
          </a:p>
          <a:p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Dimensión Atención al Cliente - Clientes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079279"/>
              </p:ext>
            </p:extLst>
          </p:nvPr>
        </p:nvGraphicFramePr>
        <p:xfrm>
          <a:off x="1449353" y="1911521"/>
          <a:ext cx="9401577" cy="3531870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4559121"/>
                <a:gridCol w="1210614"/>
                <a:gridCol w="1275008"/>
                <a:gridCol w="1236372"/>
                <a:gridCol w="1120462"/>
              </a:tblGrid>
              <a:tr h="20002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Atención al Cliente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Aspectos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Desviación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N2.3.1 ¿Considera usted que la </a:t>
                      </a:r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cortesía de los comerciantes</a:t>
                      </a:r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que atienden en los mercados municipales es la adecuada?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3,04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1,027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N2.3.2 ¿Considera usted que la amabilidad de los comerciantes que atienden en los mercados municipales es la adecuada?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1,039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N2.3.3 ¿Los comerciantes que atienden los mercados municipales lo hacen de una forma ágil y rápida?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1,016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N2.3.4 ¿Encuentra </a:t>
                      </a:r>
                      <a:r>
                        <a:rPr lang="es-EC" sz="1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disponibilidad de productos y </a:t>
                      </a:r>
                      <a:r>
                        <a:rPr lang="es-EC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servicios</a:t>
                      </a:r>
                      <a:r>
                        <a:rPr lang="es-EC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los mercados municipales?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3,31</a:t>
                      </a:r>
                      <a:endParaRPr lang="es-EC" sz="1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0,947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N2.3.5 ¿Cuándo visita los mercados municipales recibe un trato personalizado?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1,047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N2.3.6 ¿Los comerciantes de los mercados municipales le guían en las compras que usted realiza?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3,17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lt1"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99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1" y="1446663"/>
            <a:ext cx="10208525" cy="489954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63082" y="465033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63082" y="895920"/>
            <a:ext cx="5344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Comparativo Usuarios versus Clientes Dimensión Infraestructura</a:t>
            </a:r>
            <a:endParaRPr lang="es-EC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378221"/>
              </p:ext>
            </p:extLst>
          </p:nvPr>
        </p:nvGraphicFramePr>
        <p:xfrm>
          <a:off x="863082" y="1326807"/>
          <a:ext cx="10457645" cy="501205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801945"/>
                <a:gridCol w="5894872"/>
                <a:gridCol w="927278"/>
                <a:gridCol w="1017085"/>
                <a:gridCol w="947157"/>
                <a:gridCol w="869308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CÓDIGO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INFRAESTRUCTURA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USUARIOS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PTICA </a:t>
                      </a: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PTICA </a:t>
                      </a: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I1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2.1.2 ¿El diseño de los mercados le permite moverse y desplazarse fácilmente en los pasillos de los mercados municipales?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3,22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2,87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2.1.1 ¿Considera usted que la distribución de los giros de los productos y servicios facilita a los clientes encontrar lo que necesita al interior de los mercados municipales?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3,18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2,87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I3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2.1.3¿Se exhiben los productos en estanterías y mostradores adecuados al interior de los mercados municipales?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3,09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2,88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2.1.9 ¿Considera que la iluminación que existe en el interior de los mercados municipales es la adecuada?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3,08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2,68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2.1.10 ¿Considera que la presentación de los comerciantes de los mercados municipales es la adecuada?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3,03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2,90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I6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2.1.7 ¿Existe señalética al interior de los mercados municipales que le permita ubicar fácilmente los productos y servicios que desea adquirir?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2,83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2,63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I7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2.1.4 ¿Ofrecen los mercados municipales zonas de parqueo cómodas y accesibles?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2,81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2,08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I8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2.1.8 ¿Considera usted que los mercados municipales cuentan con extintores y señalética para prevenir algún tipo de riesgo?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2,76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2,74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I9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2.1.6 ¿Cuentan los mercados municipales con accesos para personas con capacidades especiales?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2,74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2,78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I10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2.1.5 ¿Es suficiente el número de parqueaderos que existen en algunos de los mercados municipales?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2,53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1,88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69144" y="537020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69143" y="969899"/>
            <a:ext cx="5872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Comparativo Usuarios versus Clientes Dimensión Infraestructura</a:t>
            </a:r>
            <a:endParaRPr lang="es-EC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381742445"/>
              </p:ext>
            </p:extLst>
          </p:nvPr>
        </p:nvGraphicFramePr>
        <p:xfrm>
          <a:off x="1350499" y="1416361"/>
          <a:ext cx="6597747" cy="487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8482818" y="2025748"/>
            <a:ext cx="2883877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I7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¿Ofrecen los mercados municipales zonas de parqueo cómodas y accesibles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s-EC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I10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¿Es suficiente el número de parqueaderos que existen en algunos de los mercados municipales? 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pic>
        <p:nvPicPr>
          <p:cNvPr id="8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1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176474"/>
            <a:ext cx="10601183" cy="51862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60051" y="314701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60051" y="745588"/>
            <a:ext cx="6400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Comparativo Usuarios versus Clientes Dimensión Gama de Productos y Servicios</a:t>
            </a:r>
            <a:endParaRPr lang="es-EC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821120"/>
              </p:ext>
            </p:extLst>
          </p:nvPr>
        </p:nvGraphicFramePr>
        <p:xfrm>
          <a:off x="760051" y="1174429"/>
          <a:ext cx="10663509" cy="5174807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781339"/>
                <a:gridCol w="6572399"/>
                <a:gridCol w="824248"/>
                <a:gridCol w="862884"/>
                <a:gridCol w="811369"/>
                <a:gridCol w="811270"/>
              </a:tblGrid>
              <a:tr h="3669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CÓDIGO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GAMA DE PRODUCTOS Y SERVICIOS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CLIENTES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USUARIOS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lang="es-EC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PTICA </a:t>
                      </a:r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lang="es-EC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PTICA </a:t>
                      </a:r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696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G1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2.2.2 ¿Las hortalizas y legumbres que se ofertan en los mercados municipales cubren sus necesidades y expectativas?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3,39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3,06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696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G2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2.2.9 ¿Los precios de los productos que se ofertan en los mercados municipales están al alcance de su bolsillo?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3,37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2,81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696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G3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 ¿Las frutas que se ofertan en los mercados municipales cubren sus necesidades y expectativas?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3,33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3,07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696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G4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2.2.6 ¿Los tubérculos que se ofertan en los mercados municipales cubren sus necesidades y expectativas?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3,02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1572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G5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2.2.7 ¿Se oferta diversidad de abastos en los mercados municipales?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3,27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2,62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696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G6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N2.2.8 ¿La calidad de los abastos que se ofertan en los mercados municipales cubre sus expectativas?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3,23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2,83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696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G7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2.2.5 ¿Los mariscos que se ofertan en los mercados municipales cubren sus necesidades y expectativas?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3,21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2,94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696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G8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2.2.16 ¿Considera usted que en los mercados municipales deberían implementarse más servicios como servicios bancarios, pago ágil, juegos para niños entre otros?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3,20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3,02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696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G9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2.2.3 ¿Los cárnicos que ofertan las tercenas que se encuentran al interior de los mercados municipales cubren sus necesidades y expectativas?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3,14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2,99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696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G10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2.2.4 ¿Los patios de comidas que ofertan alimentos preparados en el interior de los mercados municipales cubren sus necesidades y expectativas?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3,12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2,95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696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G11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2.2.10 ¿Considera que la presentación de los productos en los mercados municipales es la adecuada?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3,11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2,89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696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G12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2.2.15 ¿Considera que los alimentos preparados que se ofertan en los mercados municipales cumplen con las normas de salubridad?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2,69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2,82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16476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G13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2.2.14 ¿Considera usted que la limpieza de los mercados municipales es la adecuada?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2,67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2,47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696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G14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2.2.13 ¿El servicio de parqueaderos cubre sus necesidades cuando visita los mercados municipales?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2,53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2,10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1572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G15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2.2.12 ¿Siente seguridad al interior de los mercados municipales?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2,49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2,27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696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G16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2.2.11 ¿Considera usted que cuando visita los mercados municipales los servicios higiénicos se encuentran en buenas condiciones de limpieza y aptos para su uso?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2,40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2,52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  <a:endParaRPr lang="es-EC" sz="1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9" marR="7489" marT="7489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776314834"/>
              </p:ext>
            </p:extLst>
          </p:nvPr>
        </p:nvGraphicFramePr>
        <p:xfrm>
          <a:off x="872196" y="1209822"/>
          <a:ext cx="6330462" cy="51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872196" y="354140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72196" y="745589"/>
            <a:ext cx="7808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Comparativo Usuarios versus Clientes Dimensión Gama de Productos y Servicios</a:t>
            </a:r>
            <a:endParaRPr lang="es-EC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357402" y="1434905"/>
            <a:ext cx="3896752" cy="48013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G13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¿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 usted que la limpieza de los mercados municipales es la adecuada?</a:t>
            </a:r>
            <a:endParaRPr lang="es-EC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G14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¿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servicio de parqueaderos cubre sus necesidades cuando visita los mercados municipales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fontAlgn="b"/>
            <a:endParaRPr lang="es-EC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es-EC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G15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¿Siente seguridad al interior de los mercados municipales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fontAlgn="b"/>
            <a:endParaRPr lang="es-EC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es-EC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G16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¿Considera usted que cuando visita los mercados municipales los servicios higiénicos se encuentran en buenas condiciones de limpieza y aptos para su uso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s-EC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4346917" y="1758462"/>
            <a:ext cx="0" cy="395302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82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52" y="1678675"/>
            <a:ext cx="10287000" cy="467435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90949" y="530144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90949" y="1185141"/>
            <a:ext cx="6400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Comparativo Usuarios versus Clientes Dimensión Atención al Cliente</a:t>
            </a:r>
            <a:endParaRPr lang="es-EC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408461"/>
              </p:ext>
            </p:extLst>
          </p:nvPr>
        </p:nvGraphicFramePr>
        <p:xfrm>
          <a:off x="1387588" y="2313758"/>
          <a:ext cx="9566031" cy="305371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902455"/>
                <a:gridCol w="4617566"/>
                <a:gridCol w="951118"/>
                <a:gridCol w="1026941"/>
                <a:gridCol w="924841"/>
                <a:gridCol w="1143110"/>
              </a:tblGrid>
              <a:tr h="8893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CÓDIGO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ATENCIÓN AL CLIENTE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USUARIOS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PTICA </a:t>
                      </a: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PTICA </a:t>
                      </a: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2.3.4 ¿Encuentra disponibilidad de productos y servicios en los mercados municipales?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3,31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2,77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A2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2.3.3 ¿Los comerciantes que atienden los mercados municipales lo hacen de una forma ágil y rápida?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3,26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2,71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A3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2.3.2 ¿Considera usted que la amabilidad de los comerciantes que atienden en los mercados municipales es la adecuada?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3,18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2,70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A4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2.3.5 ¿Cuándo visita los mercados municipales recibe un trato personalizado?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3,18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2,85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2.3.6 ¿Los comerciantes de los mercados municipales le guían en las compras que usted realiza?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3,07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2,89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A6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2.3.1 ¿Considera usted que la cortesía de los comerciantes que atienden en los mercados municipales es la adecuada?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3,04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2,76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61%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17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2196" y="465033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72196" y="978504"/>
            <a:ext cx="6386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Comparativo Usuarios versus Clientes Dimensión Atención al Cliente</a:t>
            </a:r>
            <a:endParaRPr lang="es-EC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486142136"/>
              </p:ext>
            </p:extLst>
          </p:nvPr>
        </p:nvGraphicFramePr>
        <p:xfrm>
          <a:off x="2863043" y="1519310"/>
          <a:ext cx="6351295" cy="4698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0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2196" y="465033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72196" y="936817"/>
            <a:ext cx="479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Comparativo Usuarios versus Clientes General</a:t>
            </a:r>
            <a:endParaRPr lang="es-EC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59711017"/>
              </p:ext>
            </p:extLst>
          </p:nvPr>
        </p:nvGraphicFramePr>
        <p:xfrm>
          <a:off x="2027940" y="1427049"/>
          <a:ext cx="7934179" cy="4875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6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" y="1630050"/>
            <a:ext cx="10167582" cy="464742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72196" y="530144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72196" y="1141652"/>
            <a:ext cx="256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Otros Aspectos Consultados</a:t>
            </a:r>
            <a:endParaRPr lang="es-EC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372026"/>
              </p:ext>
            </p:extLst>
          </p:nvPr>
        </p:nvGraphicFramePr>
        <p:xfrm>
          <a:off x="1965855" y="2497540"/>
          <a:ext cx="8281115" cy="235077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297740"/>
                <a:gridCol w="1035011"/>
                <a:gridCol w="943637"/>
                <a:gridCol w="2032448"/>
                <a:gridCol w="1972279"/>
              </a:tblGrid>
              <a:tr h="28281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2.4.1</a:t>
                      </a:r>
                      <a:r>
                        <a:rPr lang="es-EC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¿Qué </a:t>
                      </a:r>
                      <a:r>
                        <a:rPr lang="es-EC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aspectos </a:t>
                      </a:r>
                      <a:r>
                        <a:rPr lang="es-EC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considera usted que le lleva a los clientes a decidir visitar uno de los mercados municipales para realizar sus compras?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2.4.1</a:t>
                      </a:r>
                      <a:r>
                        <a:rPr lang="es-EC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¿Qué </a:t>
                      </a:r>
                      <a:r>
                        <a:rPr lang="es-EC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aspectos </a:t>
                      </a:r>
                      <a:r>
                        <a:rPr lang="es-EC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 lleva a decidir visitar uno de los mercados municipales para realizar sus compras?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Aspectos</a:t>
                      </a:r>
                      <a:endParaRPr lang="es-EC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ponderado Usuarios</a:t>
                      </a:r>
                      <a:endParaRPr lang="es-EC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ponderado Clientes</a:t>
                      </a:r>
                      <a:endParaRPr lang="es-EC" sz="16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  <a:tr h="3429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Cercania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1,96</a:t>
                      </a:r>
                      <a:endParaRPr lang="es-EC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Ubicación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1,94</a:t>
                      </a:r>
                      <a:endParaRPr lang="es-EC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Necesidad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2,05</a:t>
                      </a:r>
                      <a:endParaRPr lang="es-EC" sz="16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Atención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1,94</a:t>
                      </a:r>
                      <a:endParaRPr lang="es-EC" sz="16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22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95754" y="617550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INTRODUCCIÓN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2096653"/>
              </p:ext>
            </p:extLst>
          </p:nvPr>
        </p:nvGraphicFramePr>
        <p:xfrm>
          <a:off x="940156" y="862885"/>
          <a:ext cx="10354615" cy="5751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Resultado de imagen para ES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4" y="1651380"/>
            <a:ext cx="10454187" cy="462659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72196" y="354140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72196" y="785027"/>
            <a:ext cx="5598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Aspectos Relevantes de los Mercados Municipales</a:t>
            </a:r>
            <a:endParaRPr lang="es-EC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6991"/>
              </p:ext>
            </p:extLst>
          </p:nvPr>
        </p:nvGraphicFramePr>
        <p:xfrm>
          <a:off x="872196" y="1249252"/>
          <a:ext cx="5406343" cy="258175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395372"/>
                <a:gridCol w="502554"/>
                <a:gridCol w="497144"/>
                <a:gridCol w="540023"/>
                <a:gridCol w="1292308"/>
                <a:gridCol w="1178942"/>
              </a:tblGrid>
              <a:tr h="92673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 ¿Cite 3 aspectos que los clientes consideran que se deben mejorar en los mercados municipales en orden de importancia?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 ¿Cite </a:t>
                      </a:r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aspectos que se deberían mejorar en los mercados municipales en orden de importancia?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93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ponderado Usuarios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ponderado Clientes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  <a:tr h="4582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9354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Amabilidad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  <a:tr h="239354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Infraestructura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2,60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  <a:tr h="239354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Limpieza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2,44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  <a:tr h="239354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Seguridad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2,08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136038"/>
              </p:ext>
            </p:extLst>
          </p:nvPr>
        </p:nvGraphicFramePr>
        <p:xfrm>
          <a:off x="6336405" y="1249252"/>
          <a:ext cx="5048519" cy="2835248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506188"/>
                <a:gridCol w="459029"/>
                <a:gridCol w="616820"/>
                <a:gridCol w="398829"/>
                <a:gridCol w="1164737"/>
                <a:gridCol w="902916"/>
              </a:tblGrid>
              <a:tr h="84260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 ¿Qué instalaciones adicionales considera usted se debería ofrecer a los clientes en los mercados municipales en orden de importancia?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 ¿Qué instalaciones adicionales deberían ofrecer los mercados municipales en orden de importancia?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7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ponderado Usuarios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ponderado Clientes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43973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798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UPC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2,62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329798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Servicios Bancarios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2,61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2,52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329798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infantil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2,36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675735"/>
              </p:ext>
            </p:extLst>
          </p:nvPr>
        </p:nvGraphicFramePr>
        <p:xfrm>
          <a:off x="872196" y="3876539"/>
          <a:ext cx="5387926" cy="235683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350576"/>
                <a:gridCol w="531608"/>
                <a:gridCol w="581248"/>
                <a:gridCol w="640016"/>
                <a:gridCol w="1135056"/>
                <a:gridCol w="1149422"/>
              </a:tblGrid>
              <a:tr h="29778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 ¿Qué fortalezas destaca del mercado en orden de importancia?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977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ponderado Usuarios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ponderado Clientes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5701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97786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Infraestructura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2,83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97786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Buena Atención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2,64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97786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Precios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2,49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  <a:tr h="297786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Cercania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2,25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tint val="2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459611"/>
              </p:ext>
            </p:extLst>
          </p:nvPr>
        </p:nvGraphicFramePr>
        <p:xfrm>
          <a:off x="6323526" y="3889420"/>
          <a:ext cx="5035641" cy="232958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65727"/>
                <a:gridCol w="518327"/>
                <a:gridCol w="503929"/>
                <a:gridCol w="425674"/>
                <a:gridCol w="1071715"/>
                <a:gridCol w="950269"/>
              </a:tblGrid>
              <a:tr h="25743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 ¿Qué debilidades encuentra en el mercado en orden de importancia?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38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ponderado Usuarios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ponderado Clientes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  <a:tr h="52423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382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Falta Compañerismo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2,94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  <a:tr h="27382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Faltan Parqueaderos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2,76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  <a:tr h="27382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Sobreprecio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  <a:tr h="27382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Inseguridad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2,46</a:t>
                      </a:r>
                      <a:endParaRPr lang="es-EC" sz="14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tint val="2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47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872196" y="354140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MODELOS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61182" y="1167618"/>
            <a:ext cx="10594953" cy="5176911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86880" y="2335236"/>
            <a:ext cx="976162" cy="627559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>
            <a:off x="3355566" y="1167168"/>
            <a:ext cx="0" cy="517691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75" y="3905522"/>
            <a:ext cx="621917" cy="44978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75" y="3303970"/>
            <a:ext cx="459174" cy="54131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575" y="4430802"/>
            <a:ext cx="627560" cy="59868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575" y="5014228"/>
            <a:ext cx="488635" cy="28613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570" y="5682957"/>
            <a:ext cx="857818" cy="60465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850" y="4562667"/>
            <a:ext cx="459174" cy="5413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839" y="5135210"/>
            <a:ext cx="627560" cy="59868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192" y="5790704"/>
            <a:ext cx="621917" cy="44978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80" y="5381182"/>
            <a:ext cx="488635" cy="28613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754" y="3635984"/>
            <a:ext cx="857818" cy="604651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108583">
            <a:off x="1715188" y="5522206"/>
            <a:ext cx="857818" cy="60465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727" y="4431931"/>
            <a:ext cx="459174" cy="54131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613177">
            <a:off x="2238385" y="4952169"/>
            <a:ext cx="488635" cy="286138"/>
          </a:xfrm>
          <a:prstGeom prst="rect">
            <a:avLst/>
          </a:prstGeom>
        </p:spPr>
      </p:pic>
      <p:sp>
        <p:nvSpPr>
          <p:cNvPr id="26" name="Proceso predefinido 25"/>
          <p:cNvSpPr/>
          <p:nvPr/>
        </p:nvSpPr>
        <p:spPr>
          <a:xfrm rot="16200000">
            <a:off x="4914660" y="1753338"/>
            <a:ext cx="1252176" cy="1033376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9256" y="2697240"/>
            <a:ext cx="486121" cy="817864"/>
          </a:xfrm>
          <a:prstGeom prst="rect">
            <a:avLst/>
          </a:prstGeom>
        </p:spPr>
      </p:pic>
      <p:sp>
        <p:nvSpPr>
          <p:cNvPr id="28" name="Proceso predefinido 27"/>
          <p:cNvSpPr/>
          <p:nvPr/>
        </p:nvSpPr>
        <p:spPr>
          <a:xfrm rot="16200000">
            <a:off x="7035704" y="1759599"/>
            <a:ext cx="1241621" cy="991387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Proceso predefinido 28"/>
          <p:cNvSpPr/>
          <p:nvPr/>
        </p:nvSpPr>
        <p:spPr>
          <a:xfrm rot="16200000">
            <a:off x="4953942" y="3250141"/>
            <a:ext cx="1181784" cy="1041547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Proceso predefinido 29"/>
          <p:cNvSpPr/>
          <p:nvPr/>
        </p:nvSpPr>
        <p:spPr>
          <a:xfrm rot="16200000">
            <a:off x="4853685" y="4862583"/>
            <a:ext cx="1382299" cy="1041547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Proceso predefinido 30"/>
          <p:cNvSpPr/>
          <p:nvPr/>
        </p:nvSpPr>
        <p:spPr>
          <a:xfrm rot="16200000">
            <a:off x="7050309" y="3258985"/>
            <a:ext cx="1189077" cy="968052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Proceso predefinido 31"/>
          <p:cNvSpPr/>
          <p:nvPr/>
        </p:nvSpPr>
        <p:spPr>
          <a:xfrm rot="16200000">
            <a:off x="6965367" y="4875873"/>
            <a:ext cx="1382299" cy="991387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Proceso predefinido 32"/>
          <p:cNvSpPr/>
          <p:nvPr/>
        </p:nvSpPr>
        <p:spPr>
          <a:xfrm rot="16200000">
            <a:off x="9100673" y="2232375"/>
            <a:ext cx="2750514" cy="1566579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9859828" y="4626089"/>
            <a:ext cx="1378389" cy="1664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4933" y="4659923"/>
            <a:ext cx="422243" cy="801982"/>
          </a:xfrm>
          <a:prstGeom prst="rect">
            <a:avLst/>
          </a:prstGeom>
        </p:spPr>
      </p:pic>
      <p:cxnSp>
        <p:nvCxnSpPr>
          <p:cNvPr id="37" name="Conector recto 36"/>
          <p:cNvCxnSpPr>
            <a:stCxn id="34" idx="3"/>
            <a:endCxn id="34" idx="1"/>
          </p:cNvCxnSpPr>
          <p:nvPr/>
        </p:nvCxnSpPr>
        <p:spPr>
          <a:xfrm flipH="1">
            <a:off x="9859828" y="5458145"/>
            <a:ext cx="137838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n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4933" y="5458144"/>
            <a:ext cx="422243" cy="864997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0316657" y="4596931"/>
            <a:ext cx="347153" cy="405469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0254501" y="5921411"/>
            <a:ext cx="347153" cy="405469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V="1">
            <a:off x="9863140" y="5181047"/>
            <a:ext cx="465734" cy="33381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9828" y="5448954"/>
            <a:ext cx="465734" cy="319281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61847" y="5456476"/>
            <a:ext cx="416325" cy="247882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9301" y="5688231"/>
            <a:ext cx="367809" cy="404822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50087" y="4118797"/>
            <a:ext cx="367809" cy="404822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67331" y="2649015"/>
            <a:ext cx="367809" cy="404822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6352" y="5629917"/>
            <a:ext cx="367809" cy="404822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5729" y="2649015"/>
            <a:ext cx="367809" cy="404822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4408" y="4098101"/>
            <a:ext cx="367809" cy="404822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6012" y="5655170"/>
            <a:ext cx="367809" cy="404822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8579" y="1986684"/>
            <a:ext cx="367809" cy="404822"/>
          </a:xfrm>
          <a:prstGeom prst="rect">
            <a:avLst/>
          </a:prstGeom>
        </p:spPr>
      </p:pic>
      <p:sp>
        <p:nvSpPr>
          <p:cNvPr id="52" name="CuadroTexto 51"/>
          <p:cNvSpPr txBox="1"/>
          <p:nvPr/>
        </p:nvSpPr>
        <p:spPr>
          <a:xfrm>
            <a:off x="3355565" y="1190989"/>
            <a:ext cx="1070447" cy="52322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EC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ADMINISTRACIÓN</a:t>
            </a:r>
          </a:p>
          <a:p>
            <a:endParaRPr lang="es-EC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29882" y="1147276"/>
            <a:ext cx="443868" cy="556194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19204" y="5804840"/>
            <a:ext cx="390867" cy="489781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10546" y="5857581"/>
            <a:ext cx="388247" cy="486498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2185" y="1213615"/>
            <a:ext cx="480772" cy="500594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4899" y="1194846"/>
            <a:ext cx="464489" cy="582034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05764" y="4621667"/>
            <a:ext cx="246867" cy="309340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19152" y="5985282"/>
            <a:ext cx="246867" cy="309340"/>
          </a:xfrm>
          <a:prstGeom prst="rect">
            <a:avLst/>
          </a:prstGeom>
        </p:spPr>
      </p:pic>
      <p:sp>
        <p:nvSpPr>
          <p:cNvPr id="61" name="Elipse 60"/>
          <p:cNvSpPr/>
          <p:nvPr/>
        </p:nvSpPr>
        <p:spPr>
          <a:xfrm>
            <a:off x="1686024" y="2348651"/>
            <a:ext cx="1472867" cy="4403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PARQUEADEROS INCOMODOS E INACCESIBLES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Elipse 61"/>
          <p:cNvSpPr/>
          <p:nvPr/>
        </p:nvSpPr>
        <p:spPr>
          <a:xfrm>
            <a:off x="927200" y="5026753"/>
            <a:ext cx="1575918" cy="3967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PARQEUADEROS INSUFICIENTES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8811125" y="5281028"/>
            <a:ext cx="1052015" cy="3956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LIMPIEZA SSHH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5423093" y="5824531"/>
            <a:ext cx="1252769" cy="5107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LIMPIEZA AL INTERIOR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Elipse 64"/>
          <p:cNvSpPr/>
          <p:nvPr/>
        </p:nvSpPr>
        <p:spPr>
          <a:xfrm>
            <a:off x="3394841" y="3845534"/>
            <a:ext cx="1619717" cy="5713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ACCESO PERSONAS CON CAPACIDADES ESPECIALES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3406448" y="1766512"/>
            <a:ext cx="1068982" cy="4403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DEL MERCADO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Elipse 66"/>
          <p:cNvSpPr/>
          <p:nvPr/>
        </p:nvSpPr>
        <p:spPr>
          <a:xfrm>
            <a:off x="5888770" y="3053912"/>
            <a:ext cx="1439083" cy="4545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DISTRIBUCIÓN DE GIROS DE NEGOCIO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Elipse 67"/>
          <p:cNvSpPr/>
          <p:nvPr/>
        </p:nvSpPr>
        <p:spPr>
          <a:xfrm>
            <a:off x="8230355" y="2164442"/>
            <a:ext cx="1412865" cy="3902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SEÑALÉTICA Y EXTINTORES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Elipse 68"/>
          <p:cNvSpPr/>
          <p:nvPr/>
        </p:nvSpPr>
        <p:spPr>
          <a:xfrm>
            <a:off x="3591815" y="2491023"/>
            <a:ext cx="1463795" cy="5695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SEÑALÉTICA DE PRODUCTOS Y SERVICIOS 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Elipse 69"/>
          <p:cNvSpPr/>
          <p:nvPr/>
        </p:nvSpPr>
        <p:spPr>
          <a:xfrm>
            <a:off x="5932603" y="4833323"/>
            <a:ext cx="1309851" cy="38004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ILUMINACIÓN ADECUADA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Elipse 70"/>
          <p:cNvSpPr/>
          <p:nvPr/>
        </p:nvSpPr>
        <p:spPr>
          <a:xfrm>
            <a:off x="5807035" y="1350573"/>
            <a:ext cx="1508206" cy="31711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PRESENTACIÓN COMERCIANTES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CuadroTexto 131"/>
          <p:cNvSpPr txBox="1"/>
          <p:nvPr/>
        </p:nvSpPr>
        <p:spPr>
          <a:xfrm>
            <a:off x="825412" y="785027"/>
            <a:ext cx="387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Actual Dimensión Infraestructura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2" name="Imagen 16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4199" y="3106172"/>
            <a:ext cx="385856" cy="732231"/>
          </a:xfrm>
          <a:prstGeom prst="rect">
            <a:avLst/>
          </a:prstGeom>
        </p:spPr>
      </p:pic>
      <p:pic>
        <p:nvPicPr>
          <p:cNvPr id="163" name="Imagen 16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92217" y="2207487"/>
            <a:ext cx="359870" cy="643939"/>
          </a:xfrm>
          <a:prstGeom prst="rect">
            <a:avLst/>
          </a:prstGeom>
        </p:spPr>
      </p:pic>
      <p:pic>
        <p:nvPicPr>
          <p:cNvPr id="164" name="Imagen 16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50316" y="3015664"/>
            <a:ext cx="719117" cy="979349"/>
          </a:xfrm>
          <a:prstGeom prst="rect">
            <a:avLst/>
          </a:prstGeom>
        </p:spPr>
      </p:pic>
      <p:pic>
        <p:nvPicPr>
          <p:cNvPr id="199" name="Imagen 1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416" y="2965967"/>
            <a:ext cx="621917" cy="449782"/>
          </a:xfrm>
          <a:prstGeom prst="rect">
            <a:avLst/>
          </a:prstGeom>
        </p:spPr>
      </p:pic>
      <p:pic>
        <p:nvPicPr>
          <p:cNvPr id="200" name="Imagen 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200" y="3978891"/>
            <a:ext cx="459174" cy="541311"/>
          </a:xfrm>
          <a:prstGeom prst="rect">
            <a:avLst/>
          </a:prstGeom>
        </p:spPr>
      </p:pic>
      <p:pic>
        <p:nvPicPr>
          <p:cNvPr id="201" name="Imagen 2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6403" y="3538003"/>
            <a:ext cx="488635" cy="286138"/>
          </a:xfrm>
          <a:prstGeom prst="rect">
            <a:avLst/>
          </a:prstGeom>
        </p:spPr>
      </p:pic>
      <p:pic>
        <p:nvPicPr>
          <p:cNvPr id="202" name="Imagen 2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1249" y="3431556"/>
            <a:ext cx="488635" cy="286138"/>
          </a:xfrm>
          <a:prstGeom prst="rect">
            <a:avLst/>
          </a:prstGeom>
        </p:spPr>
      </p:pic>
      <p:pic>
        <p:nvPicPr>
          <p:cNvPr id="203" name="Imagen 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151" y="2529438"/>
            <a:ext cx="627560" cy="598683"/>
          </a:xfrm>
          <a:prstGeom prst="rect">
            <a:avLst/>
          </a:prstGeom>
        </p:spPr>
      </p:pic>
      <p:pic>
        <p:nvPicPr>
          <p:cNvPr id="204" name="Imagen 20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27012" y="1791718"/>
            <a:ext cx="1053594" cy="928538"/>
          </a:xfrm>
          <a:prstGeom prst="rect">
            <a:avLst/>
          </a:prstGeom>
        </p:spPr>
      </p:pic>
      <p:pic>
        <p:nvPicPr>
          <p:cNvPr id="205" name="Imagen 20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77028" y="1798298"/>
            <a:ext cx="951846" cy="943454"/>
          </a:xfrm>
          <a:prstGeom prst="rect">
            <a:avLst/>
          </a:prstGeom>
        </p:spPr>
      </p:pic>
      <p:pic>
        <p:nvPicPr>
          <p:cNvPr id="206" name="Imagen 20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25092" y="3354272"/>
            <a:ext cx="1050017" cy="848510"/>
          </a:xfrm>
          <a:prstGeom prst="rect">
            <a:avLst/>
          </a:prstGeom>
        </p:spPr>
      </p:pic>
      <p:pic>
        <p:nvPicPr>
          <p:cNvPr id="207" name="Imagen 20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73824" y="3163783"/>
            <a:ext cx="959833" cy="988884"/>
          </a:xfrm>
          <a:prstGeom prst="rect">
            <a:avLst/>
          </a:prstGeom>
        </p:spPr>
      </p:pic>
      <p:pic>
        <p:nvPicPr>
          <p:cNvPr id="208" name="Imagen 20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4" y="4857580"/>
            <a:ext cx="1049495" cy="1037111"/>
          </a:xfrm>
          <a:prstGeom prst="rect">
            <a:avLst/>
          </a:prstGeom>
        </p:spPr>
      </p:pic>
      <p:pic>
        <p:nvPicPr>
          <p:cNvPr id="209" name="Imagen 20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28" y="4849538"/>
            <a:ext cx="953683" cy="1053194"/>
          </a:xfrm>
          <a:prstGeom prst="rect">
            <a:avLst/>
          </a:prstGeom>
        </p:spPr>
      </p:pic>
      <p:pic>
        <p:nvPicPr>
          <p:cNvPr id="210" name="Imagen 20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09885" y="1977490"/>
            <a:ext cx="1537292" cy="207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72197" y="1167618"/>
            <a:ext cx="10510930" cy="5176911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99439" y="2334569"/>
            <a:ext cx="976162" cy="627559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>
            <a:off x="3657714" y="1160470"/>
            <a:ext cx="0" cy="517691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ceso predefinido 4"/>
          <p:cNvSpPr/>
          <p:nvPr/>
        </p:nvSpPr>
        <p:spPr>
          <a:xfrm rot="16200000">
            <a:off x="5167064" y="1619833"/>
            <a:ext cx="1252176" cy="1061910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785" y="2339534"/>
            <a:ext cx="486121" cy="817864"/>
          </a:xfrm>
          <a:prstGeom prst="rect">
            <a:avLst/>
          </a:prstGeom>
        </p:spPr>
      </p:pic>
      <p:sp>
        <p:nvSpPr>
          <p:cNvPr id="7" name="Proceso predefinido 6"/>
          <p:cNvSpPr/>
          <p:nvPr/>
        </p:nvSpPr>
        <p:spPr>
          <a:xfrm rot="16200000">
            <a:off x="7055969" y="1683116"/>
            <a:ext cx="1241621" cy="970528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oceso predefinido 7"/>
          <p:cNvSpPr/>
          <p:nvPr/>
        </p:nvSpPr>
        <p:spPr>
          <a:xfrm rot="16200000">
            <a:off x="5216855" y="3141287"/>
            <a:ext cx="1181784" cy="1091099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roceso predefinido 8"/>
          <p:cNvSpPr/>
          <p:nvPr/>
        </p:nvSpPr>
        <p:spPr>
          <a:xfrm rot="16200000">
            <a:off x="5123444" y="4817653"/>
            <a:ext cx="1382299" cy="1032726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roceso predefinido 9"/>
          <p:cNvSpPr/>
          <p:nvPr/>
        </p:nvSpPr>
        <p:spPr>
          <a:xfrm rot="16200000">
            <a:off x="7116672" y="3232357"/>
            <a:ext cx="1189077" cy="901666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roceso predefinido 10"/>
          <p:cNvSpPr/>
          <p:nvPr/>
        </p:nvSpPr>
        <p:spPr>
          <a:xfrm rot="16200000">
            <a:off x="7013748" y="4876869"/>
            <a:ext cx="1382299" cy="914292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roceso predefinido 11"/>
          <p:cNvSpPr/>
          <p:nvPr/>
        </p:nvSpPr>
        <p:spPr>
          <a:xfrm rot="16200000">
            <a:off x="9184245" y="2092195"/>
            <a:ext cx="2750514" cy="1647247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020169" y="4695454"/>
            <a:ext cx="1352070" cy="1664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247" y="4710491"/>
            <a:ext cx="422243" cy="801982"/>
          </a:xfrm>
          <a:prstGeom prst="rect">
            <a:avLst/>
          </a:prstGeom>
        </p:spPr>
      </p:pic>
      <p:cxnSp>
        <p:nvCxnSpPr>
          <p:cNvPr id="15" name="Conector recto 14"/>
          <p:cNvCxnSpPr>
            <a:stCxn id="13" idx="3"/>
            <a:endCxn id="13" idx="1"/>
          </p:cNvCxnSpPr>
          <p:nvPr/>
        </p:nvCxnSpPr>
        <p:spPr>
          <a:xfrm flipH="1">
            <a:off x="10020169" y="5527510"/>
            <a:ext cx="135207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566" y="5509606"/>
            <a:ext cx="422243" cy="86499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233864" y="4663172"/>
            <a:ext cx="347153" cy="40546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219256" y="5995268"/>
            <a:ext cx="347153" cy="40546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0023841" y="5216802"/>
            <a:ext cx="465734" cy="33381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705" y="5473906"/>
            <a:ext cx="465734" cy="31928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4437" y="5534659"/>
            <a:ext cx="416325" cy="24788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0195" y="5768337"/>
            <a:ext cx="367809" cy="40482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6389" y="4906156"/>
            <a:ext cx="367809" cy="40482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6276" y="1776178"/>
            <a:ext cx="367809" cy="40482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3990" y="2731608"/>
            <a:ext cx="367809" cy="40482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6494" y="4313445"/>
            <a:ext cx="367809" cy="404822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3989" y="4281033"/>
            <a:ext cx="367809" cy="40482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6275" y="5204003"/>
            <a:ext cx="367809" cy="404822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3248" y="1892335"/>
            <a:ext cx="367809" cy="404822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3681080" y="1174958"/>
            <a:ext cx="1077240" cy="52322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EC" sz="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ADMINISTRACIÓN</a:t>
            </a:r>
          </a:p>
          <a:p>
            <a:endParaRPr lang="es-EC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Conector recto 30"/>
          <p:cNvCxnSpPr/>
          <p:nvPr/>
        </p:nvCxnSpPr>
        <p:spPr>
          <a:xfrm>
            <a:off x="872196" y="3456148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3169241" y="3940753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872196" y="3889296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3169240" y="4456210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872196" y="4353673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3187929" y="4953097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3187929" y="5479358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3187929" y="5925394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872196" y="4862157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872196" y="5381182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872196" y="5882914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lecha abajo 41"/>
          <p:cNvSpPr/>
          <p:nvPr/>
        </p:nvSpPr>
        <p:spPr>
          <a:xfrm>
            <a:off x="1889273" y="3978174"/>
            <a:ext cx="135271" cy="4122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Flecha abajo 42"/>
          <p:cNvSpPr/>
          <p:nvPr/>
        </p:nvSpPr>
        <p:spPr>
          <a:xfrm>
            <a:off x="1889273" y="5216802"/>
            <a:ext cx="135271" cy="4122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Flecha abajo 43"/>
          <p:cNvSpPr/>
          <p:nvPr/>
        </p:nvSpPr>
        <p:spPr>
          <a:xfrm rot="10800000">
            <a:off x="2623621" y="3712007"/>
            <a:ext cx="122503" cy="4122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Flecha abajo 44"/>
          <p:cNvSpPr/>
          <p:nvPr/>
        </p:nvSpPr>
        <p:spPr>
          <a:xfrm rot="10800000">
            <a:off x="2626059" y="5410086"/>
            <a:ext cx="122503" cy="4122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1162" y="1216891"/>
            <a:ext cx="760129" cy="370114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5323" y="5966255"/>
            <a:ext cx="641822" cy="365746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732934" y="1328516"/>
            <a:ext cx="718306" cy="409332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9904" y="4353256"/>
            <a:ext cx="538404" cy="262154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1838" y="1498032"/>
            <a:ext cx="298458" cy="413045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1678" y="5924336"/>
            <a:ext cx="298458" cy="413045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4779" y="1152582"/>
            <a:ext cx="298458" cy="413045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5071" y="1167618"/>
            <a:ext cx="271082" cy="381979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1115" y="1156978"/>
            <a:ext cx="271082" cy="381979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8732" y="3041495"/>
            <a:ext cx="666226" cy="215751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8381" y="2640456"/>
            <a:ext cx="385856" cy="732231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5308" y="2507325"/>
            <a:ext cx="321839" cy="482282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91603" y="3150029"/>
            <a:ext cx="719117" cy="979349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40" y="3085197"/>
            <a:ext cx="246863" cy="246863"/>
          </a:xfrm>
          <a:prstGeom prst="rect">
            <a:avLst/>
          </a:prstGeom>
        </p:spPr>
      </p:pic>
      <p:sp>
        <p:nvSpPr>
          <p:cNvPr id="60" name="CuadroTexto 59"/>
          <p:cNvSpPr txBox="1"/>
          <p:nvPr/>
        </p:nvSpPr>
        <p:spPr>
          <a:xfrm rot="16200000">
            <a:off x="6092398" y="1997808"/>
            <a:ext cx="96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MARISCOS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CuadroTexto 60"/>
          <p:cNvSpPr txBox="1"/>
          <p:nvPr/>
        </p:nvSpPr>
        <p:spPr>
          <a:xfrm rot="16200000">
            <a:off x="7902680" y="1996202"/>
            <a:ext cx="96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TERCENAS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Imagen 6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62197" y="1695493"/>
            <a:ext cx="1069498" cy="910589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11833" y="1714361"/>
            <a:ext cx="921824" cy="926095"/>
          </a:xfrm>
          <a:prstGeom prst="rect">
            <a:avLst/>
          </a:prstGeom>
        </p:spPr>
      </p:pic>
      <p:sp>
        <p:nvSpPr>
          <p:cNvPr id="64" name="CuadroTexto 63"/>
          <p:cNvSpPr txBox="1"/>
          <p:nvPr/>
        </p:nvSpPr>
        <p:spPr>
          <a:xfrm rot="16200000">
            <a:off x="6043109" y="3476938"/>
            <a:ext cx="96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FRUTAS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Imagen 6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62198" y="3257740"/>
            <a:ext cx="1101964" cy="891807"/>
          </a:xfrm>
          <a:prstGeom prst="rect">
            <a:avLst/>
          </a:prstGeom>
        </p:spPr>
      </p:pic>
      <p:sp>
        <p:nvSpPr>
          <p:cNvPr id="66" name="CuadroTexto 65"/>
          <p:cNvSpPr txBox="1"/>
          <p:nvPr/>
        </p:nvSpPr>
        <p:spPr>
          <a:xfrm rot="16200000">
            <a:off x="7858570" y="3459503"/>
            <a:ext cx="112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ABARROTES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Imagen 6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81833" y="3229767"/>
            <a:ext cx="851824" cy="894453"/>
          </a:xfrm>
          <a:prstGeom prst="rect">
            <a:avLst/>
          </a:prstGeom>
        </p:spPr>
      </p:pic>
      <p:sp>
        <p:nvSpPr>
          <p:cNvPr id="68" name="CuadroTexto 67"/>
          <p:cNvSpPr txBox="1"/>
          <p:nvPr/>
        </p:nvSpPr>
        <p:spPr>
          <a:xfrm rot="16200000">
            <a:off x="6037743" y="5176281"/>
            <a:ext cx="1115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HORTALIZAS Y VERDURAS</a:t>
            </a:r>
            <a:endParaRPr lang="es-EC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Imagen 6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88" y="4824221"/>
            <a:ext cx="1049495" cy="1070470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746742" y="1904322"/>
            <a:ext cx="1628711" cy="2073852"/>
          </a:xfrm>
          <a:prstGeom prst="rect">
            <a:avLst/>
          </a:prstGeom>
        </p:spPr>
      </p:pic>
      <p:sp>
        <p:nvSpPr>
          <p:cNvPr id="71" name="CuadroTexto 70"/>
          <p:cNvSpPr txBox="1"/>
          <p:nvPr/>
        </p:nvSpPr>
        <p:spPr>
          <a:xfrm>
            <a:off x="9955761" y="3961964"/>
            <a:ext cx="1127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ALIMENTOS PREPARADOS</a:t>
            </a:r>
            <a:endParaRPr lang="es-EC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CuadroTexto 71"/>
          <p:cNvSpPr txBox="1"/>
          <p:nvPr/>
        </p:nvSpPr>
        <p:spPr>
          <a:xfrm rot="16200000">
            <a:off x="7889254" y="5119858"/>
            <a:ext cx="1115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TUBÉRCULOS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Imagen 7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25" y="4824221"/>
            <a:ext cx="885027" cy="1053194"/>
          </a:xfrm>
          <a:prstGeom prst="rect">
            <a:avLst/>
          </a:prstGeom>
        </p:spPr>
      </p:pic>
      <p:pic>
        <p:nvPicPr>
          <p:cNvPr id="74" name="Imagen 7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9305" y="2200753"/>
            <a:ext cx="430338" cy="424558"/>
          </a:xfrm>
          <a:prstGeom prst="rect">
            <a:avLst/>
          </a:prstGeom>
        </p:spPr>
      </p:pic>
      <p:pic>
        <p:nvPicPr>
          <p:cNvPr id="75" name="Imagen 74" descr="10224">
            <a:hlinkClick r:id="rId25" tooltip="&quot;Tacho de baño inoxidable con pedal 5 litros&quot;"/>
          </p:cNvPr>
          <p:cNvPicPr/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12364" r="26182" b="15273"/>
          <a:stretch/>
        </p:blipFill>
        <p:spPr bwMode="auto">
          <a:xfrm>
            <a:off x="10785748" y="6107116"/>
            <a:ext cx="183310" cy="2578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6" name="Imagen 75" descr="10224">
            <a:hlinkClick r:id="rId25" tooltip="&quot;Tacho de baño inoxidable con pedal 5 litros&quot;"/>
          </p:cNvPr>
          <p:cNvPicPr/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12364" r="26182" b="15273"/>
          <a:stretch/>
        </p:blipFill>
        <p:spPr bwMode="auto">
          <a:xfrm>
            <a:off x="10785749" y="5265110"/>
            <a:ext cx="183309" cy="2294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7" name="Imagen 7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flipH="1">
            <a:off x="8702806" y="5768933"/>
            <a:ext cx="375092" cy="583114"/>
          </a:xfrm>
          <a:prstGeom prst="rect">
            <a:avLst/>
          </a:prstGeom>
        </p:spPr>
      </p:pic>
      <p:pic>
        <p:nvPicPr>
          <p:cNvPr id="78" name="Imagen 7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62042" y="6102571"/>
            <a:ext cx="461220" cy="234810"/>
          </a:xfrm>
          <a:prstGeom prst="rect">
            <a:avLst/>
          </a:prstGeom>
        </p:spPr>
      </p:pic>
      <p:sp>
        <p:nvSpPr>
          <p:cNvPr id="158" name="CuadroTexto 157"/>
          <p:cNvSpPr txBox="1"/>
          <p:nvPr/>
        </p:nvSpPr>
        <p:spPr>
          <a:xfrm>
            <a:off x="872196" y="354140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MODELOS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CuadroTexto 158"/>
          <p:cNvSpPr txBox="1"/>
          <p:nvPr/>
        </p:nvSpPr>
        <p:spPr>
          <a:xfrm>
            <a:off x="825412" y="785027"/>
            <a:ext cx="4436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Propuesta Dimensión Infraestructura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0" name="Conector recto 159"/>
          <p:cNvCxnSpPr/>
          <p:nvPr/>
        </p:nvCxnSpPr>
        <p:spPr>
          <a:xfrm>
            <a:off x="3169240" y="3514552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Imagen 1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7141" y="2825169"/>
            <a:ext cx="367809" cy="404822"/>
          </a:xfrm>
          <a:prstGeom prst="rect">
            <a:avLst/>
          </a:prstGeom>
        </p:spPr>
      </p:pic>
      <p:pic>
        <p:nvPicPr>
          <p:cNvPr id="162" name="Imagen 1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1678" y="4292049"/>
            <a:ext cx="367809" cy="404822"/>
          </a:xfrm>
          <a:prstGeom prst="rect">
            <a:avLst/>
          </a:prstGeom>
        </p:spPr>
      </p:pic>
      <p:pic>
        <p:nvPicPr>
          <p:cNvPr id="165" name="Imagen 16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51" y="5204003"/>
            <a:ext cx="328940" cy="461257"/>
          </a:xfrm>
          <a:prstGeom prst="rect">
            <a:avLst/>
          </a:prstGeom>
        </p:spPr>
      </p:pic>
      <p:pic>
        <p:nvPicPr>
          <p:cNvPr id="168" name="Imagen 167" descr="Resultado de imagen para GARITA DE GUARDIA">
            <a:hlinkClick r:id="rId31" tgtFrame="&quot;_blank&quot;"/>
          </p:cNvPr>
          <p:cNvPicPr/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8" r="27143"/>
          <a:stretch/>
        </p:blipFill>
        <p:spPr bwMode="auto">
          <a:xfrm>
            <a:off x="872194" y="2825169"/>
            <a:ext cx="354723" cy="583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6" name="Picture 2" descr="Resultado de imagen para ESP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2196" y="354140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MODELOS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72196" y="1167618"/>
            <a:ext cx="10409362" cy="5176911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6327" y="2335981"/>
            <a:ext cx="976162" cy="627559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3236022" y="1167618"/>
            <a:ext cx="0" cy="517691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095" y="3928902"/>
            <a:ext cx="621917" cy="4497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98" y="3327123"/>
            <a:ext cx="459174" cy="5413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38" y="4394321"/>
            <a:ext cx="627560" cy="59868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03" y="5010902"/>
            <a:ext cx="488635" cy="2861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706" y="5705171"/>
            <a:ext cx="857818" cy="6046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495" y="4517655"/>
            <a:ext cx="459174" cy="5413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210" y="5098503"/>
            <a:ext cx="627560" cy="59868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46" y="5817816"/>
            <a:ext cx="621917" cy="44978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548" y="5371566"/>
            <a:ext cx="488635" cy="28613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009" y="3254711"/>
            <a:ext cx="857818" cy="60465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108583">
            <a:off x="1681947" y="5297608"/>
            <a:ext cx="857818" cy="60465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868" y="4405657"/>
            <a:ext cx="459174" cy="5413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613177">
            <a:off x="2702167" y="4024765"/>
            <a:ext cx="488635" cy="286138"/>
          </a:xfrm>
          <a:prstGeom prst="rect">
            <a:avLst/>
          </a:prstGeom>
        </p:spPr>
      </p:pic>
      <p:sp>
        <p:nvSpPr>
          <p:cNvPr id="19" name="Proceso predefinido 18"/>
          <p:cNvSpPr/>
          <p:nvPr/>
        </p:nvSpPr>
        <p:spPr>
          <a:xfrm rot="16200000">
            <a:off x="4996754" y="1690837"/>
            <a:ext cx="1252176" cy="940193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651" y="2773086"/>
            <a:ext cx="486121" cy="817864"/>
          </a:xfrm>
          <a:prstGeom prst="rect">
            <a:avLst/>
          </a:prstGeom>
        </p:spPr>
      </p:pic>
      <p:sp>
        <p:nvSpPr>
          <p:cNvPr id="21" name="Proceso predefinido 20"/>
          <p:cNvSpPr/>
          <p:nvPr/>
        </p:nvSpPr>
        <p:spPr>
          <a:xfrm rot="16200000">
            <a:off x="7030778" y="1652419"/>
            <a:ext cx="1241621" cy="981527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Proceso predefinido 21"/>
          <p:cNvSpPr/>
          <p:nvPr/>
        </p:nvSpPr>
        <p:spPr>
          <a:xfrm rot="16200000">
            <a:off x="5034159" y="3252045"/>
            <a:ext cx="1181784" cy="944614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Proceso predefinido 22"/>
          <p:cNvSpPr/>
          <p:nvPr/>
        </p:nvSpPr>
        <p:spPr>
          <a:xfrm rot="16200000">
            <a:off x="4941887" y="4891276"/>
            <a:ext cx="1382299" cy="960581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Proceso predefinido 23"/>
          <p:cNvSpPr/>
          <p:nvPr/>
        </p:nvSpPr>
        <p:spPr>
          <a:xfrm rot="16200000">
            <a:off x="7059579" y="3210097"/>
            <a:ext cx="1189077" cy="986586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Proceso predefinido 24"/>
          <p:cNvSpPr/>
          <p:nvPr/>
        </p:nvSpPr>
        <p:spPr>
          <a:xfrm rot="16200000">
            <a:off x="6973984" y="4867257"/>
            <a:ext cx="1382299" cy="1008620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roceso predefinido 25"/>
          <p:cNvSpPr/>
          <p:nvPr/>
        </p:nvSpPr>
        <p:spPr>
          <a:xfrm rot="16200000">
            <a:off x="9284618" y="2261712"/>
            <a:ext cx="2750514" cy="1226693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0064030" y="4666183"/>
            <a:ext cx="1191689" cy="1664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3476" y="4697512"/>
            <a:ext cx="422243" cy="801982"/>
          </a:xfrm>
          <a:prstGeom prst="rect">
            <a:avLst/>
          </a:prstGeom>
        </p:spPr>
      </p:pic>
      <p:cxnSp>
        <p:nvCxnSpPr>
          <p:cNvPr id="29" name="Conector recto 28"/>
          <p:cNvCxnSpPr>
            <a:stCxn id="27" idx="3"/>
            <a:endCxn id="27" idx="1"/>
          </p:cNvCxnSpPr>
          <p:nvPr/>
        </p:nvCxnSpPr>
        <p:spPr>
          <a:xfrm flipH="1">
            <a:off x="10064030" y="5498239"/>
            <a:ext cx="119168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8692" y="5477025"/>
            <a:ext cx="422243" cy="864997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0288618" y="4628249"/>
            <a:ext cx="347153" cy="40546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0288617" y="5957964"/>
            <a:ext cx="347153" cy="405469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10067705" y="5218559"/>
            <a:ext cx="465734" cy="333812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8814" y="5461849"/>
            <a:ext cx="465734" cy="319281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18267" y="5488461"/>
            <a:ext cx="416325" cy="247882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9079" y="5682957"/>
            <a:ext cx="367809" cy="404822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8275" y="4325321"/>
            <a:ext cx="367809" cy="404822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0962" y="2781288"/>
            <a:ext cx="367809" cy="404822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7073" y="2763993"/>
            <a:ext cx="367809" cy="40482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0663" y="4325321"/>
            <a:ext cx="367809" cy="404822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3170" y="4315244"/>
            <a:ext cx="367809" cy="40482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3555" y="5587831"/>
            <a:ext cx="367809" cy="404822"/>
          </a:xfrm>
          <a:prstGeom prst="rect">
            <a:avLst/>
          </a:prstGeom>
        </p:spPr>
      </p:pic>
      <p:sp>
        <p:nvSpPr>
          <p:cNvPr id="44" name="CuadroTexto 43"/>
          <p:cNvSpPr txBox="1"/>
          <p:nvPr/>
        </p:nvSpPr>
        <p:spPr>
          <a:xfrm>
            <a:off x="3240706" y="1184896"/>
            <a:ext cx="1129545" cy="49244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EC" sz="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ADMINISTRACIÓN</a:t>
            </a:r>
          </a:p>
          <a:p>
            <a:endParaRPr lang="es-EC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0617" y="1225977"/>
            <a:ext cx="416007" cy="521283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8562" y="1209086"/>
            <a:ext cx="367809" cy="460888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4568" y="5878736"/>
            <a:ext cx="355065" cy="444919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658" y="1250791"/>
            <a:ext cx="422149" cy="528979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3649" y="1273724"/>
            <a:ext cx="356678" cy="446940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44153" y="4676313"/>
            <a:ext cx="246867" cy="309340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70144" y="6042707"/>
            <a:ext cx="246867" cy="309340"/>
          </a:xfrm>
          <a:prstGeom prst="rect">
            <a:avLst/>
          </a:prstGeom>
        </p:spPr>
      </p:pic>
      <p:sp>
        <p:nvSpPr>
          <p:cNvPr id="52" name="Elipse 51"/>
          <p:cNvSpPr/>
          <p:nvPr/>
        </p:nvSpPr>
        <p:spPr>
          <a:xfrm>
            <a:off x="1165728" y="3971387"/>
            <a:ext cx="1666234" cy="4403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 SERVICIO DE PARQUEADEROS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Elipse 53"/>
          <p:cNvSpPr/>
          <p:nvPr/>
        </p:nvSpPr>
        <p:spPr>
          <a:xfrm>
            <a:off x="9025006" y="5297040"/>
            <a:ext cx="1092108" cy="3956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LIMPIEZA SSHH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Elipse 54"/>
          <p:cNvSpPr/>
          <p:nvPr/>
        </p:nvSpPr>
        <p:spPr>
          <a:xfrm>
            <a:off x="3278685" y="5438362"/>
            <a:ext cx="1268247" cy="4196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LIMPIEZA AL INTERIOR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Elipse 55"/>
          <p:cNvSpPr/>
          <p:nvPr/>
        </p:nvSpPr>
        <p:spPr>
          <a:xfrm>
            <a:off x="3215064" y="4124504"/>
            <a:ext cx="1495708" cy="4403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PERSONAL DE SEGURIDAD 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Elipse 56"/>
          <p:cNvSpPr/>
          <p:nvPr/>
        </p:nvSpPr>
        <p:spPr>
          <a:xfrm>
            <a:off x="3264424" y="2018768"/>
            <a:ext cx="1439788" cy="4915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INCREMENTARMÁS SERVICIOS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Elipse 57"/>
          <p:cNvSpPr/>
          <p:nvPr/>
        </p:nvSpPr>
        <p:spPr>
          <a:xfrm>
            <a:off x="5923360" y="1952953"/>
            <a:ext cx="1429087" cy="444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DE PRODUCTOS Y SERVICIOS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Elipse 60"/>
          <p:cNvSpPr/>
          <p:nvPr/>
        </p:nvSpPr>
        <p:spPr>
          <a:xfrm>
            <a:off x="6017504" y="3724350"/>
            <a:ext cx="1220697" cy="32798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PRECIOS ACCESIBLES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Elipse 61"/>
          <p:cNvSpPr/>
          <p:nvPr/>
        </p:nvSpPr>
        <p:spPr>
          <a:xfrm>
            <a:off x="8623372" y="3405840"/>
            <a:ext cx="1433554" cy="45352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CUMPLIR CON LAS NORMAS SANITARIAS 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CuadroTexto 91"/>
          <p:cNvSpPr txBox="1"/>
          <p:nvPr/>
        </p:nvSpPr>
        <p:spPr>
          <a:xfrm>
            <a:off x="850628" y="800280"/>
            <a:ext cx="5301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Actual Dimensión Gama de Productos y Servicios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0" name="Imagen 1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61204" y="3101758"/>
            <a:ext cx="385856" cy="732231"/>
          </a:xfrm>
          <a:prstGeom prst="rect">
            <a:avLst/>
          </a:prstGeom>
        </p:spPr>
      </p:pic>
      <p:pic>
        <p:nvPicPr>
          <p:cNvPr id="121" name="Imagen 1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5431" y="2514665"/>
            <a:ext cx="321839" cy="482282"/>
          </a:xfrm>
          <a:prstGeom prst="rect">
            <a:avLst/>
          </a:prstGeom>
        </p:spPr>
      </p:pic>
      <p:pic>
        <p:nvPicPr>
          <p:cNvPr id="122" name="Imagen 1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25643" y="1963146"/>
            <a:ext cx="719117" cy="979349"/>
          </a:xfrm>
          <a:prstGeom prst="rect">
            <a:avLst/>
          </a:prstGeom>
        </p:spPr>
      </p:pic>
      <p:pic>
        <p:nvPicPr>
          <p:cNvPr id="126" name="Picture 2" descr="Resultado de imagen para ESP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Imagen 17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52744" y="1667442"/>
            <a:ext cx="914478" cy="948122"/>
          </a:xfrm>
          <a:prstGeom prst="rect">
            <a:avLst/>
          </a:prstGeom>
        </p:spPr>
      </p:pic>
      <p:pic>
        <p:nvPicPr>
          <p:cNvPr id="210" name="Imagen 20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71846" y="1698292"/>
            <a:ext cx="970505" cy="926095"/>
          </a:xfrm>
          <a:prstGeom prst="rect">
            <a:avLst/>
          </a:prstGeom>
        </p:spPr>
      </p:pic>
      <p:pic>
        <p:nvPicPr>
          <p:cNvPr id="211" name="Imagen 21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78793" y="3295742"/>
            <a:ext cx="910554" cy="891807"/>
          </a:xfrm>
          <a:prstGeom prst="rect">
            <a:avLst/>
          </a:prstGeom>
        </p:spPr>
      </p:pic>
      <p:pic>
        <p:nvPicPr>
          <p:cNvPr id="212" name="Imagen 21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71846" y="3277124"/>
            <a:ext cx="970505" cy="894453"/>
          </a:xfrm>
          <a:prstGeom prst="rect">
            <a:avLst/>
          </a:prstGeom>
        </p:spPr>
      </p:pic>
      <p:pic>
        <p:nvPicPr>
          <p:cNvPr id="213" name="Imagen 21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35" y="4845947"/>
            <a:ext cx="926212" cy="1011634"/>
          </a:xfrm>
          <a:prstGeom prst="rect">
            <a:avLst/>
          </a:prstGeom>
        </p:spPr>
      </p:pic>
      <p:pic>
        <p:nvPicPr>
          <p:cNvPr id="214" name="Imagen 21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062263" y="1831593"/>
            <a:ext cx="1193456" cy="2073852"/>
          </a:xfrm>
          <a:prstGeom prst="rect">
            <a:avLst/>
          </a:prstGeom>
        </p:spPr>
      </p:pic>
      <p:pic>
        <p:nvPicPr>
          <p:cNvPr id="215" name="Imagen 21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45" y="4858468"/>
            <a:ext cx="970505" cy="1053194"/>
          </a:xfrm>
          <a:prstGeom prst="rect">
            <a:avLst/>
          </a:prstGeom>
        </p:spPr>
      </p:pic>
      <p:pic>
        <p:nvPicPr>
          <p:cNvPr id="216" name="Imagen 2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3228" y="5552371"/>
            <a:ext cx="367809" cy="404822"/>
          </a:xfrm>
          <a:prstGeom prst="rect">
            <a:avLst/>
          </a:prstGeom>
        </p:spPr>
      </p:pic>
      <p:pic>
        <p:nvPicPr>
          <p:cNvPr id="217" name="Imagen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15" y="2479693"/>
            <a:ext cx="621917" cy="449782"/>
          </a:xfrm>
          <a:prstGeom prst="rect">
            <a:avLst/>
          </a:prstGeom>
        </p:spPr>
      </p:pic>
      <p:pic>
        <p:nvPicPr>
          <p:cNvPr id="218" name="Imagen 2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51250">
            <a:off x="1394237" y="2877152"/>
            <a:ext cx="459174" cy="541311"/>
          </a:xfrm>
          <a:prstGeom prst="rect">
            <a:avLst/>
          </a:prstGeom>
        </p:spPr>
      </p:pic>
      <p:pic>
        <p:nvPicPr>
          <p:cNvPr id="219" name="Imagen 2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669480" y="3356860"/>
            <a:ext cx="627560" cy="598683"/>
          </a:xfrm>
          <a:prstGeom prst="rect">
            <a:avLst/>
          </a:prstGeom>
        </p:spPr>
      </p:pic>
      <p:pic>
        <p:nvPicPr>
          <p:cNvPr id="220" name="Imagen 2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4370" y="2779750"/>
            <a:ext cx="367809" cy="40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2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85251" y="1167618"/>
            <a:ext cx="10479436" cy="5176911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44122" y="2523728"/>
            <a:ext cx="976162" cy="627559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>
            <a:off x="3218327" y="1180196"/>
            <a:ext cx="0" cy="517691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ceso predefinido 4"/>
          <p:cNvSpPr/>
          <p:nvPr/>
        </p:nvSpPr>
        <p:spPr>
          <a:xfrm rot="16200000">
            <a:off x="5176898" y="1714441"/>
            <a:ext cx="1252176" cy="846927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193" y="2783101"/>
            <a:ext cx="486121" cy="817864"/>
          </a:xfrm>
          <a:prstGeom prst="rect">
            <a:avLst/>
          </a:prstGeom>
        </p:spPr>
      </p:pic>
      <p:sp>
        <p:nvSpPr>
          <p:cNvPr id="7" name="Proceso predefinido 6"/>
          <p:cNvSpPr/>
          <p:nvPr/>
        </p:nvSpPr>
        <p:spPr>
          <a:xfrm rot="16200000">
            <a:off x="7006320" y="1680837"/>
            <a:ext cx="1241621" cy="891249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oceso predefinido 7"/>
          <p:cNvSpPr/>
          <p:nvPr/>
        </p:nvSpPr>
        <p:spPr>
          <a:xfrm rot="16200000">
            <a:off x="5218481" y="3295421"/>
            <a:ext cx="1181784" cy="834154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roceso predefinido 8"/>
          <p:cNvSpPr/>
          <p:nvPr/>
        </p:nvSpPr>
        <p:spPr>
          <a:xfrm rot="16200000">
            <a:off x="5123924" y="4940773"/>
            <a:ext cx="1382299" cy="822756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roceso predefinido 9"/>
          <p:cNvSpPr/>
          <p:nvPr/>
        </p:nvSpPr>
        <p:spPr>
          <a:xfrm rot="16200000">
            <a:off x="7027377" y="3267093"/>
            <a:ext cx="1189077" cy="883516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roceso predefinido 10"/>
          <p:cNvSpPr/>
          <p:nvPr/>
        </p:nvSpPr>
        <p:spPr>
          <a:xfrm rot="16200000">
            <a:off x="6951770" y="4916561"/>
            <a:ext cx="1382299" cy="839364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roceso predefinido 11"/>
          <p:cNvSpPr/>
          <p:nvPr/>
        </p:nvSpPr>
        <p:spPr>
          <a:xfrm rot="16200000">
            <a:off x="9273443" y="2229150"/>
            <a:ext cx="2750514" cy="1394349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196799" y="4655889"/>
            <a:ext cx="1142676" cy="1664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3615" y="4721907"/>
            <a:ext cx="422243" cy="801982"/>
          </a:xfrm>
          <a:prstGeom prst="rect">
            <a:avLst/>
          </a:prstGeom>
        </p:spPr>
      </p:pic>
      <p:cxnSp>
        <p:nvCxnSpPr>
          <p:cNvPr id="15" name="Conector recto 14"/>
          <p:cNvCxnSpPr>
            <a:stCxn id="13" idx="3"/>
            <a:endCxn id="13" idx="1"/>
          </p:cNvCxnSpPr>
          <p:nvPr/>
        </p:nvCxnSpPr>
        <p:spPr>
          <a:xfrm flipH="1">
            <a:off x="10196799" y="5487945"/>
            <a:ext cx="114267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456457" y="4639099"/>
            <a:ext cx="347153" cy="40546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470159" y="5982257"/>
            <a:ext cx="347153" cy="40546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0213670" y="5218224"/>
            <a:ext cx="465734" cy="33381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772" y="5473906"/>
            <a:ext cx="465734" cy="31928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1741" y="5509605"/>
            <a:ext cx="416325" cy="24788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3763" y="5720275"/>
            <a:ext cx="367809" cy="40482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9347" y="4987112"/>
            <a:ext cx="367809" cy="40482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9330" y="2685329"/>
            <a:ext cx="367809" cy="40482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077" y="2763993"/>
            <a:ext cx="367809" cy="40482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2570" y="4254511"/>
            <a:ext cx="367809" cy="40482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6498" y="4175995"/>
            <a:ext cx="367809" cy="404822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9760" y="5211940"/>
            <a:ext cx="367809" cy="40482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8725" y="2731949"/>
            <a:ext cx="367809" cy="404822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3229193" y="1205235"/>
            <a:ext cx="1163608" cy="46166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EC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ADMINISTRACIÓN</a:t>
            </a:r>
          </a:p>
          <a:p>
            <a:endParaRPr lang="es-EC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Conector recto 29"/>
          <p:cNvCxnSpPr/>
          <p:nvPr/>
        </p:nvCxnSpPr>
        <p:spPr>
          <a:xfrm>
            <a:off x="885250" y="3505609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2748542" y="4000974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885250" y="3954250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2748542" y="4471049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885250" y="4427828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2748542" y="4976848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2748542" y="5450999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2748542" y="5915351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885250" y="4908622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885250" y="5394717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885250" y="5894789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lecha abajo 40"/>
          <p:cNvSpPr/>
          <p:nvPr/>
        </p:nvSpPr>
        <p:spPr>
          <a:xfrm>
            <a:off x="1717846" y="4195781"/>
            <a:ext cx="135271" cy="4122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Flecha abajo 41"/>
          <p:cNvSpPr/>
          <p:nvPr/>
        </p:nvSpPr>
        <p:spPr>
          <a:xfrm>
            <a:off x="1729379" y="5167102"/>
            <a:ext cx="135271" cy="4122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Flecha abajo 42"/>
          <p:cNvSpPr/>
          <p:nvPr/>
        </p:nvSpPr>
        <p:spPr>
          <a:xfrm rot="10800000">
            <a:off x="2234702" y="3940154"/>
            <a:ext cx="122503" cy="4122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Flecha abajo 43"/>
          <p:cNvSpPr/>
          <p:nvPr/>
        </p:nvSpPr>
        <p:spPr>
          <a:xfrm rot="10800000">
            <a:off x="2234701" y="5303499"/>
            <a:ext cx="122503" cy="4122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4049" y="1230343"/>
            <a:ext cx="741836" cy="361207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3564" y="5885665"/>
            <a:ext cx="747651" cy="426054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1706357" y="5924584"/>
            <a:ext cx="718306" cy="409332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08864" y="4339972"/>
            <a:ext cx="538404" cy="262154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7427" y="5906955"/>
            <a:ext cx="298458" cy="413045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6093" y="1184392"/>
            <a:ext cx="298458" cy="413045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0988" y="1180196"/>
            <a:ext cx="298458" cy="413045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1433" y="5931784"/>
            <a:ext cx="271082" cy="381979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5287" y="1180196"/>
            <a:ext cx="271082" cy="381979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5692" y="3466992"/>
            <a:ext cx="666226" cy="215751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8102" y="3164783"/>
            <a:ext cx="463808" cy="880159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4984" y="2632030"/>
            <a:ext cx="321839" cy="482282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0430" y="1925767"/>
            <a:ext cx="719117" cy="979349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44" y="3407468"/>
            <a:ext cx="246863" cy="246863"/>
          </a:xfrm>
          <a:prstGeom prst="rect">
            <a:avLst/>
          </a:prstGeom>
        </p:spPr>
      </p:pic>
      <p:sp>
        <p:nvSpPr>
          <p:cNvPr id="59" name="CuadroTexto 58"/>
          <p:cNvSpPr txBox="1"/>
          <p:nvPr/>
        </p:nvSpPr>
        <p:spPr>
          <a:xfrm rot="16200000">
            <a:off x="5947672" y="1926408"/>
            <a:ext cx="96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MARISCOS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CuadroTexto 59"/>
          <p:cNvSpPr txBox="1"/>
          <p:nvPr/>
        </p:nvSpPr>
        <p:spPr>
          <a:xfrm rot="16200000">
            <a:off x="7805786" y="1939912"/>
            <a:ext cx="96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TERCENAS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88062" y="1671169"/>
            <a:ext cx="838388" cy="910589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99612" y="1643453"/>
            <a:ext cx="864060" cy="926095"/>
          </a:xfrm>
          <a:prstGeom prst="rect">
            <a:avLst/>
          </a:prstGeom>
        </p:spPr>
      </p:pic>
      <p:sp>
        <p:nvSpPr>
          <p:cNvPr id="63" name="CuadroTexto 62"/>
          <p:cNvSpPr txBox="1"/>
          <p:nvPr/>
        </p:nvSpPr>
        <p:spPr>
          <a:xfrm rot="16200000">
            <a:off x="5925054" y="3482689"/>
            <a:ext cx="96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FRUTAS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Imagen 6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88062" y="3276021"/>
            <a:ext cx="805036" cy="891807"/>
          </a:xfrm>
          <a:prstGeom prst="rect">
            <a:avLst/>
          </a:prstGeom>
        </p:spPr>
      </p:pic>
      <p:sp>
        <p:nvSpPr>
          <p:cNvPr id="65" name="CuadroTexto 64"/>
          <p:cNvSpPr txBox="1"/>
          <p:nvPr/>
        </p:nvSpPr>
        <p:spPr>
          <a:xfrm rot="16200000">
            <a:off x="7686582" y="3485164"/>
            <a:ext cx="112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ABARROTES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92338" y="3276532"/>
            <a:ext cx="870262" cy="894453"/>
          </a:xfrm>
          <a:prstGeom prst="rect">
            <a:avLst/>
          </a:prstGeom>
        </p:spPr>
      </p:pic>
      <p:sp>
        <p:nvSpPr>
          <p:cNvPr id="67" name="CuadroTexto 66"/>
          <p:cNvSpPr txBox="1"/>
          <p:nvPr/>
        </p:nvSpPr>
        <p:spPr>
          <a:xfrm rot="16200000">
            <a:off x="5908897" y="5083371"/>
            <a:ext cx="1115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HORTALIZAS Y VERDURAS</a:t>
            </a:r>
            <a:endParaRPr lang="es-EC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04" y="4844881"/>
            <a:ext cx="788894" cy="1049908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86207" y="1877524"/>
            <a:ext cx="1371249" cy="2073852"/>
          </a:xfrm>
          <a:prstGeom prst="rect">
            <a:avLst/>
          </a:prstGeom>
        </p:spPr>
      </p:pic>
      <p:sp>
        <p:nvSpPr>
          <p:cNvPr id="70" name="CuadroTexto 69"/>
          <p:cNvSpPr txBox="1"/>
          <p:nvPr/>
        </p:nvSpPr>
        <p:spPr>
          <a:xfrm rot="16200000">
            <a:off x="7752321" y="5137232"/>
            <a:ext cx="1115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TUBÉRCULOS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Imagen 7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71" y="4826170"/>
            <a:ext cx="837602" cy="1053194"/>
          </a:xfrm>
          <a:prstGeom prst="rect">
            <a:avLst/>
          </a:prstGeom>
        </p:spPr>
      </p:pic>
      <p:pic>
        <p:nvPicPr>
          <p:cNvPr id="72" name="Imagen 7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2795" y="2377825"/>
            <a:ext cx="356706" cy="351915"/>
          </a:xfrm>
          <a:prstGeom prst="rect">
            <a:avLst/>
          </a:prstGeom>
        </p:spPr>
      </p:pic>
      <p:pic>
        <p:nvPicPr>
          <p:cNvPr id="73" name="Imagen 72" descr="10224">
            <a:hlinkClick r:id="rId25" tooltip="&quot;Tacho de baño inoxidable con pedal 5 litros&quot;"/>
          </p:cNvPr>
          <p:cNvPicPr/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12364" r="26182" b="15273"/>
          <a:stretch/>
        </p:blipFill>
        <p:spPr bwMode="auto">
          <a:xfrm>
            <a:off x="10854392" y="6062460"/>
            <a:ext cx="215324" cy="2791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4" name="Imagen 73" descr="10224">
            <a:hlinkClick r:id="rId25" tooltip="&quot;Tacho de baño inoxidable con pedal 5 litros&quot;"/>
          </p:cNvPr>
          <p:cNvPicPr/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12364" r="26182" b="15273"/>
          <a:stretch/>
        </p:blipFill>
        <p:spPr bwMode="auto">
          <a:xfrm>
            <a:off x="10846470" y="5195810"/>
            <a:ext cx="215324" cy="2791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Imagen 7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20272" y="2824899"/>
            <a:ext cx="485002" cy="930749"/>
          </a:xfrm>
          <a:prstGeom prst="rect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16200000">
            <a:off x="3305598" y="1693737"/>
            <a:ext cx="491003" cy="588765"/>
          </a:xfrm>
          <a:prstGeom prst="rect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64440" y="3966275"/>
            <a:ext cx="651785" cy="711842"/>
          </a:xfrm>
          <a:prstGeom prst="rect">
            <a:avLst/>
          </a:prstGeom>
        </p:spPr>
      </p:pic>
      <p:pic>
        <p:nvPicPr>
          <p:cNvPr id="78" name="Imagen 7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26022" y="1247336"/>
            <a:ext cx="598641" cy="707908"/>
          </a:xfrm>
          <a:prstGeom prst="rect">
            <a:avLst/>
          </a:prstGeom>
        </p:spPr>
      </p:pic>
      <p:pic>
        <p:nvPicPr>
          <p:cNvPr id="79" name="Imagen 7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19172" y="1082181"/>
            <a:ext cx="553909" cy="613739"/>
          </a:xfrm>
          <a:prstGeom prst="rect">
            <a:avLst/>
          </a:prstGeom>
        </p:spPr>
      </p:pic>
      <p:pic>
        <p:nvPicPr>
          <p:cNvPr id="80" name="Imagen 7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28652" y="1223457"/>
            <a:ext cx="551634" cy="573487"/>
          </a:xfrm>
          <a:prstGeom prst="rect">
            <a:avLst/>
          </a:prstGeom>
        </p:spPr>
      </p:pic>
      <p:sp>
        <p:nvSpPr>
          <p:cNvPr id="81" name="CuadroTexto 80"/>
          <p:cNvSpPr txBox="1"/>
          <p:nvPr/>
        </p:nvSpPr>
        <p:spPr>
          <a:xfrm>
            <a:off x="885251" y="368219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MODELOS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CuadroTexto 81"/>
          <p:cNvSpPr txBox="1"/>
          <p:nvPr/>
        </p:nvSpPr>
        <p:spPr>
          <a:xfrm>
            <a:off x="885250" y="799106"/>
            <a:ext cx="5732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Propuesta Dimensión Gama de Productos y Servicios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Imagen 82" descr="Resultado de imagen para GARITA DE GUARDIA">
            <a:hlinkClick r:id="rId33" tgtFrame="&quot;_blank&quot;"/>
          </p:cNvPr>
          <p:cNvPicPr/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8" r="27143"/>
          <a:stretch/>
        </p:blipFill>
        <p:spPr bwMode="auto">
          <a:xfrm>
            <a:off x="892382" y="3014304"/>
            <a:ext cx="354723" cy="583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4" name="Imagen 83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flipH="1">
            <a:off x="8702806" y="5768933"/>
            <a:ext cx="375092" cy="583114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087018" y="6043301"/>
            <a:ext cx="599064" cy="304987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027" y="5527347"/>
            <a:ext cx="422243" cy="801982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342" y="5254455"/>
            <a:ext cx="328940" cy="461257"/>
          </a:xfrm>
          <a:prstGeom prst="rect">
            <a:avLst/>
          </a:prstGeom>
        </p:spPr>
      </p:pic>
      <p:pic>
        <p:nvPicPr>
          <p:cNvPr id="92" name="Imagen 9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0405" y="5864564"/>
            <a:ext cx="747651" cy="426054"/>
          </a:xfrm>
          <a:prstGeom prst="rect">
            <a:avLst/>
          </a:prstGeom>
        </p:spPr>
      </p:pic>
      <p:sp>
        <p:nvSpPr>
          <p:cNvPr id="93" name="CuadroTexto 92"/>
          <p:cNvSpPr txBox="1"/>
          <p:nvPr/>
        </p:nvSpPr>
        <p:spPr>
          <a:xfrm>
            <a:off x="10063780" y="3962093"/>
            <a:ext cx="1127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ALIMENTOS PREPARADOS</a:t>
            </a:r>
            <a:endParaRPr lang="es-EC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4" name="Picture 2" descr="Resultado de imagen para ESP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adroTexto 140"/>
          <p:cNvSpPr txBox="1"/>
          <p:nvPr/>
        </p:nvSpPr>
        <p:spPr>
          <a:xfrm>
            <a:off x="872196" y="354140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MODELOS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CuadroTexto 141"/>
          <p:cNvSpPr txBox="1"/>
          <p:nvPr/>
        </p:nvSpPr>
        <p:spPr>
          <a:xfrm>
            <a:off x="872196" y="788626"/>
            <a:ext cx="5983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Funcionamiento Actual Dimensión Atención al Cliente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Rectángulo 144"/>
          <p:cNvSpPr/>
          <p:nvPr/>
        </p:nvSpPr>
        <p:spPr>
          <a:xfrm>
            <a:off x="872196" y="1167618"/>
            <a:ext cx="10409362" cy="5176911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6" name="Imagen 1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86880" y="2335236"/>
            <a:ext cx="976162" cy="627559"/>
          </a:xfrm>
          <a:prstGeom prst="rect">
            <a:avLst/>
          </a:prstGeom>
        </p:spPr>
      </p:pic>
      <p:cxnSp>
        <p:nvCxnSpPr>
          <p:cNvPr id="147" name="Conector recto 146"/>
          <p:cNvCxnSpPr/>
          <p:nvPr/>
        </p:nvCxnSpPr>
        <p:spPr>
          <a:xfrm>
            <a:off x="3236022" y="1167618"/>
            <a:ext cx="0" cy="517691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8" name="Imagen 1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095" y="3928902"/>
            <a:ext cx="621917" cy="449782"/>
          </a:xfrm>
          <a:prstGeom prst="rect">
            <a:avLst/>
          </a:prstGeom>
        </p:spPr>
      </p:pic>
      <p:pic>
        <p:nvPicPr>
          <p:cNvPr id="149" name="Imagen 1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98" y="3327123"/>
            <a:ext cx="459174" cy="541311"/>
          </a:xfrm>
          <a:prstGeom prst="rect">
            <a:avLst/>
          </a:prstGeom>
        </p:spPr>
      </p:pic>
      <p:pic>
        <p:nvPicPr>
          <p:cNvPr id="150" name="Imagen 1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38" y="4394321"/>
            <a:ext cx="627560" cy="598683"/>
          </a:xfrm>
          <a:prstGeom prst="rect">
            <a:avLst/>
          </a:prstGeom>
        </p:spPr>
      </p:pic>
      <p:pic>
        <p:nvPicPr>
          <p:cNvPr id="151" name="Imagen 1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03" y="5010902"/>
            <a:ext cx="488635" cy="286138"/>
          </a:xfrm>
          <a:prstGeom prst="rect">
            <a:avLst/>
          </a:prstGeom>
        </p:spPr>
      </p:pic>
      <p:pic>
        <p:nvPicPr>
          <p:cNvPr id="152" name="Imagen 1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706" y="5705171"/>
            <a:ext cx="857818" cy="604651"/>
          </a:xfrm>
          <a:prstGeom prst="rect">
            <a:avLst/>
          </a:prstGeom>
        </p:spPr>
      </p:pic>
      <p:pic>
        <p:nvPicPr>
          <p:cNvPr id="153" name="Imagen 1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495" y="4517655"/>
            <a:ext cx="459174" cy="541311"/>
          </a:xfrm>
          <a:prstGeom prst="rect">
            <a:avLst/>
          </a:prstGeom>
        </p:spPr>
      </p:pic>
      <p:pic>
        <p:nvPicPr>
          <p:cNvPr id="154" name="Imagen 1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210" y="5098503"/>
            <a:ext cx="627560" cy="598683"/>
          </a:xfrm>
          <a:prstGeom prst="rect">
            <a:avLst/>
          </a:prstGeom>
        </p:spPr>
      </p:pic>
      <p:pic>
        <p:nvPicPr>
          <p:cNvPr id="155" name="Imagen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46" y="5817816"/>
            <a:ext cx="621917" cy="449782"/>
          </a:xfrm>
          <a:prstGeom prst="rect">
            <a:avLst/>
          </a:prstGeom>
        </p:spPr>
      </p:pic>
      <p:pic>
        <p:nvPicPr>
          <p:cNvPr id="156" name="Imagen 1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548" y="5371566"/>
            <a:ext cx="488635" cy="286138"/>
          </a:xfrm>
          <a:prstGeom prst="rect">
            <a:avLst/>
          </a:prstGeom>
        </p:spPr>
      </p:pic>
      <p:pic>
        <p:nvPicPr>
          <p:cNvPr id="157" name="Imagen 1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009" y="3254711"/>
            <a:ext cx="857818" cy="604651"/>
          </a:xfrm>
          <a:prstGeom prst="rect">
            <a:avLst/>
          </a:prstGeom>
        </p:spPr>
      </p:pic>
      <p:pic>
        <p:nvPicPr>
          <p:cNvPr id="158" name="Imagen 1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108583">
            <a:off x="1681947" y="5297608"/>
            <a:ext cx="857818" cy="604651"/>
          </a:xfrm>
          <a:prstGeom prst="rect">
            <a:avLst/>
          </a:prstGeom>
        </p:spPr>
      </p:pic>
      <p:pic>
        <p:nvPicPr>
          <p:cNvPr id="159" name="Imagen 1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868" y="4405657"/>
            <a:ext cx="459174" cy="541311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613177">
            <a:off x="2702167" y="4024765"/>
            <a:ext cx="488635" cy="286138"/>
          </a:xfrm>
          <a:prstGeom prst="rect">
            <a:avLst/>
          </a:prstGeom>
        </p:spPr>
      </p:pic>
      <p:sp>
        <p:nvSpPr>
          <p:cNvPr id="161" name="Proceso predefinido 160"/>
          <p:cNvSpPr/>
          <p:nvPr/>
        </p:nvSpPr>
        <p:spPr>
          <a:xfrm rot="16200000">
            <a:off x="4996754" y="1690837"/>
            <a:ext cx="1252176" cy="940193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2" name="Imagen 1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651" y="2773086"/>
            <a:ext cx="486121" cy="817864"/>
          </a:xfrm>
          <a:prstGeom prst="rect">
            <a:avLst/>
          </a:prstGeom>
        </p:spPr>
      </p:pic>
      <p:sp>
        <p:nvSpPr>
          <p:cNvPr id="163" name="Proceso predefinido 162"/>
          <p:cNvSpPr/>
          <p:nvPr/>
        </p:nvSpPr>
        <p:spPr>
          <a:xfrm rot="16200000">
            <a:off x="7030778" y="1652419"/>
            <a:ext cx="1241621" cy="981527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Proceso predefinido 163"/>
          <p:cNvSpPr/>
          <p:nvPr/>
        </p:nvSpPr>
        <p:spPr>
          <a:xfrm rot="16200000">
            <a:off x="5034159" y="3252045"/>
            <a:ext cx="1181784" cy="944614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Proceso predefinido 164"/>
          <p:cNvSpPr/>
          <p:nvPr/>
        </p:nvSpPr>
        <p:spPr>
          <a:xfrm rot="16200000">
            <a:off x="4941887" y="4891276"/>
            <a:ext cx="1382299" cy="960581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Proceso predefinido 165"/>
          <p:cNvSpPr/>
          <p:nvPr/>
        </p:nvSpPr>
        <p:spPr>
          <a:xfrm rot="16200000">
            <a:off x="7059579" y="3210097"/>
            <a:ext cx="1189077" cy="986586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Proceso predefinido 166"/>
          <p:cNvSpPr/>
          <p:nvPr/>
        </p:nvSpPr>
        <p:spPr>
          <a:xfrm rot="16200000">
            <a:off x="6973984" y="4867257"/>
            <a:ext cx="1382299" cy="1008620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Proceso predefinido 167"/>
          <p:cNvSpPr/>
          <p:nvPr/>
        </p:nvSpPr>
        <p:spPr>
          <a:xfrm rot="16200000">
            <a:off x="9284618" y="2261712"/>
            <a:ext cx="2750514" cy="1226693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Rectángulo 168"/>
          <p:cNvSpPr/>
          <p:nvPr/>
        </p:nvSpPr>
        <p:spPr>
          <a:xfrm>
            <a:off x="10064030" y="4666183"/>
            <a:ext cx="1191689" cy="1664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0" name="Imagen 1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3476" y="4697512"/>
            <a:ext cx="422243" cy="801982"/>
          </a:xfrm>
          <a:prstGeom prst="rect">
            <a:avLst/>
          </a:prstGeom>
        </p:spPr>
      </p:pic>
      <p:cxnSp>
        <p:nvCxnSpPr>
          <p:cNvPr id="171" name="Conector recto 170"/>
          <p:cNvCxnSpPr>
            <a:stCxn id="169" idx="3"/>
            <a:endCxn id="169" idx="1"/>
          </p:cNvCxnSpPr>
          <p:nvPr/>
        </p:nvCxnSpPr>
        <p:spPr>
          <a:xfrm flipH="1">
            <a:off x="10064030" y="5498239"/>
            <a:ext cx="119168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2" name="Imagen 17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8692" y="5477025"/>
            <a:ext cx="422243" cy="864997"/>
          </a:xfrm>
          <a:prstGeom prst="rect">
            <a:avLst/>
          </a:prstGeom>
        </p:spPr>
      </p:pic>
      <p:pic>
        <p:nvPicPr>
          <p:cNvPr id="173" name="Imagen 1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0288618" y="4628249"/>
            <a:ext cx="347153" cy="405469"/>
          </a:xfrm>
          <a:prstGeom prst="rect">
            <a:avLst/>
          </a:prstGeom>
        </p:spPr>
      </p:pic>
      <p:pic>
        <p:nvPicPr>
          <p:cNvPr id="174" name="Imagen 1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0288617" y="5957964"/>
            <a:ext cx="347153" cy="405469"/>
          </a:xfrm>
          <a:prstGeom prst="rect">
            <a:avLst/>
          </a:prstGeom>
        </p:spPr>
      </p:pic>
      <p:pic>
        <p:nvPicPr>
          <p:cNvPr id="175" name="Imagen 1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10067705" y="5218559"/>
            <a:ext cx="465734" cy="333812"/>
          </a:xfrm>
          <a:prstGeom prst="rect">
            <a:avLst/>
          </a:prstGeom>
        </p:spPr>
      </p:pic>
      <p:pic>
        <p:nvPicPr>
          <p:cNvPr id="176" name="Imagen 17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8814" y="5461849"/>
            <a:ext cx="465734" cy="319281"/>
          </a:xfrm>
          <a:prstGeom prst="rect">
            <a:avLst/>
          </a:prstGeom>
        </p:spPr>
      </p:pic>
      <p:pic>
        <p:nvPicPr>
          <p:cNvPr id="177" name="Imagen 17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18267" y="5488461"/>
            <a:ext cx="416325" cy="247882"/>
          </a:xfrm>
          <a:prstGeom prst="rect">
            <a:avLst/>
          </a:prstGeom>
        </p:spPr>
      </p:pic>
      <p:pic>
        <p:nvPicPr>
          <p:cNvPr id="178" name="Imagen 17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9079" y="5682957"/>
            <a:ext cx="367809" cy="404822"/>
          </a:xfrm>
          <a:prstGeom prst="rect">
            <a:avLst/>
          </a:prstGeom>
        </p:spPr>
      </p:pic>
      <p:pic>
        <p:nvPicPr>
          <p:cNvPr id="179" name="Imagen 1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8275" y="4325321"/>
            <a:ext cx="367809" cy="404822"/>
          </a:xfrm>
          <a:prstGeom prst="rect">
            <a:avLst/>
          </a:prstGeom>
        </p:spPr>
      </p:pic>
      <p:pic>
        <p:nvPicPr>
          <p:cNvPr id="180" name="Imagen 17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0962" y="2781288"/>
            <a:ext cx="367809" cy="404822"/>
          </a:xfrm>
          <a:prstGeom prst="rect">
            <a:avLst/>
          </a:prstGeom>
        </p:spPr>
      </p:pic>
      <p:pic>
        <p:nvPicPr>
          <p:cNvPr id="181" name="Imagen 18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7073" y="2763993"/>
            <a:ext cx="367809" cy="404822"/>
          </a:xfrm>
          <a:prstGeom prst="rect">
            <a:avLst/>
          </a:prstGeom>
        </p:spPr>
      </p:pic>
      <p:pic>
        <p:nvPicPr>
          <p:cNvPr id="182" name="Imagen 18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0663" y="4325321"/>
            <a:ext cx="367809" cy="404822"/>
          </a:xfrm>
          <a:prstGeom prst="rect">
            <a:avLst/>
          </a:prstGeom>
        </p:spPr>
      </p:pic>
      <p:pic>
        <p:nvPicPr>
          <p:cNvPr id="183" name="Imagen 1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3170" y="4315244"/>
            <a:ext cx="367809" cy="404822"/>
          </a:xfrm>
          <a:prstGeom prst="rect">
            <a:avLst/>
          </a:prstGeom>
        </p:spPr>
      </p:pic>
      <p:pic>
        <p:nvPicPr>
          <p:cNvPr id="184" name="Imagen 18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3555" y="5587831"/>
            <a:ext cx="367809" cy="404822"/>
          </a:xfrm>
          <a:prstGeom prst="rect">
            <a:avLst/>
          </a:prstGeom>
        </p:spPr>
      </p:pic>
      <p:sp>
        <p:nvSpPr>
          <p:cNvPr id="185" name="CuadroTexto 184"/>
          <p:cNvSpPr txBox="1"/>
          <p:nvPr/>
        </p:nvSpPr>
        <p:spPr>
          <a:xfrm>
            <a:off x="3240706" y="1184896"/>
            <a:ext cx="1129545" cy="49244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EC" sz="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ADMINISTRACIÓN</a:t>
            </a:r>
          </a:p>
          <a:p>
            <a:endParaRPr lang="es-EC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6" name="Imagen 18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0617" y="1225977"/>
            <a:ext cx="416007" cy="521283"/>
          </a:xfrm>
          <a:prstGeom prst="rect">
            <a:avLst/>
          </a:prstGeom>
        </p:spPr>
      </p:pic>
      <p:pic>
        <p:nvPicPr>
          <p:cNvPr id="187" name="Imagen 18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8562" y="1209086"/>
            <a:ext cx="367809" cy="460888"/>
          </a:xfrm>
          <a:prstGeom prst="rect">
            <a:avLst/>
          </a:prstGeom>
        </p:spPr>
      </p:pic>
      <p:pic>
        <p:nvPicPr>
          <p:cNvPr id="188" name="Imagen 18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4568" y="5878736"/>
            <a:ext cx="355065" cy="444919"/>
          </a:xfrm>
          <a:prstGeom prst="rect">
            <a:avLst/>
          </a:prstGeom>
        </p:spPr>
      </p:pic>
      <p:pic>
        <p:nvPicPr>
          <p:cNvPr id="189" name="Imagen 18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658" y="1250791"/>
            <a:ext cx="422149" cy="528979"/>
          </a:xfrm>
          <a:prstGeom prst="rect">
            <a:avLst/>
          </a:prstGeom>
        </p:spPr>
      </p:pic>
      <p:pic>
        <p:nvPicPr>
          <p:cNvPr id="190" name="Imagen 1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3649" y="1273724"/>
            <a:ext cx="356678" cy="446940"/>
          </a:xfrm>
          <a:prstGeom prst="rect">
            <a:avLst/>
          </a:prstGeom>
        </p:spPr>
      </p:pic>
      <p:pic>
        <p:nvPicPr>
          <p:cNvPr id="191" name="Imagen 19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44153" y="4676313"/>
            <a:ext cx="246867" cy="309340"/>
          </a:xfrm>
          <a:prstGeom prst="rect">
            <a:avLst/>
          </a:prstGeom>
        </p:spPr>
      </p:pic>
      <p:pic>
        <p:nvPicPr>
          <p:cNvPr id="192" name="Imagen 19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70144" y="6042707"/>
            <a:ext cx="246867" cy="309340"/>
          </a:xfrm>
          <a:prstGeom prst="rect">
            <a:avLst/>
          </a:prstGeom>
        </p:spPr>
      </p:pic>
      <p:sp>
        <p:nvSpPr>
          <p:cNvPr id="193" name="Elipse 192"/>
          <p:cNvSpPr/>
          <p:nvPr/>
        </p:nvSpPr>
        <p:spPr>
          <a:xfrm>
            <a:off x="1165728" y="3971387"/>
            <a:ext cx="1666234" cy="4403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 SERVICIO DE PARQUEADEROS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Elipse 193"/>
          <p:cNvSpPr/>
          <p:nvPr/>
        </p:nvSpPr>
        <p:spPr>
          <a:xfrm>
            <a:off x="9025006" y="5297040"/>
            <a:ext cx="1092108" cy="3956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LIMPIEZA SSHH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Elipse 194"/>
          <p:cNvSpPr/>
          <p:nvPr/>
        </p:nvSpPr>
        <p:spPr>
          <a:xfrm>
            <a:off x="3278685" y="5438362"/>
            <a:ext cx="1268247" cy="4196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LIMPIEZA AL INTERIOR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Elipse 195"/>
          <p:cNvSpPr/>
          <p:nvPr/>
        </p:nvSpPr>
        <p:spPr>
          <a:xfrm>
            <a:off x="3191986" y="4659408"/>
            <a:ext cx="1495708" cy="4403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PERSONAL DE SEGURIDAD 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Elipse 196"/>
          <p:cNvSpPr/>
          <p:nvPr/>
        </p:nvSpPr>
        <p:spPr>
          <a:xfrm>
            <a:off x="3264424" y="2018768"/>
            <a:ext cx="1439788" cy="4915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INCREMENTARMÁS SERVICIOS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Elipse 197"/>
          <p:cNvSpPr/>
          <p:nvPr/>
        </p:nvSpPr>
        <p:spPr>
          <a:xfrm>
            <a:off x="5923360" y="1952953"/>
            <a:ext cx="1429087" cy="444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DE PRODUCTOS Y SERVICIOS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Elipse 198"/>
          <p:cNvSpPr/>
          <p:nvPr/>
        </p:nvSpPr>
        <p:spPr>
          <a:xfrm>
            <a:off x="3422621" y="4207772"/>
            <a:ext cx="1220697" cy="32798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PRECIOS ACCESIBLES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Elipse 199"/>
          <p:cNvSpPr/>
          <p:nvPr/>
        </p:nvSpPr>
        <p:spPr>
          <a:xfrm>
            <a:off x="8441513" y="3489594"/>
            <a:ext cx="1433554" cy="45352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CUMPLIR CON LAS NORMAS SANITARIAS 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1" name="Imagen 20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39237" y="2637704"/>
            <a:ext cx="385856" cy="732231"/>
          </a:xfrm>
          <a:prstGeom prst="rect">
            <a:avLst/>
          </a:prstGeom>
        </p:spPr>
      </p:pic>
      <p:pic>
        <p:nvPicPr>
          <p:cNvPr id="202" name="Imagen 20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5431" y="2514665"/>
            <a:ext cx="321839" cy="482282"/>
          </a:xfrm>
          <a:prstGeom prst="rect">
            <a:avLst/>
          </a:prstGeom>
        </p:spPr>
      </p:pic>
      <p:pic>
        <p:nvPicPr>
          <p:cNvPr id="203" name="Imagen 2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25643" y="1963146"/>
            <a:ext cx="719117" cy="979349"/>
          </a:xfrm>
          <a:prstGeom prst="rect">
            <a:avLst/>
          </a:prstGeom>
        </p:spPr>
      </p:pic>
      <p:pic>
        <p:nvPicPr>
          <p:cNvPr id="204" name="Imagen 20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2744" y="1667442"/>
            <a:ext cx="914478" cy="948122"/>
          </a:xfrm>
          <a:prstGeom prst="rect">
            <a:avLst/>
          </a:prstGeom>
        </p:spPr>
      </p:pic>
      <p:pic>
        <p:nvPicPr>
          <p:cNvPr id="205" name="Imagen 20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71846" y="1698292"/>
            <a:ext cx="970505" cy="926095"/>
          </a:xfrm>
          <a:prstGeom prst="rect">
            <a:avLst/>
          </a:prstGeom>
        </p:spPr>
      </p:pic>
      <p:pic>
        <p:nvPicPr>
          <p:cNvPr id="206" name="Imagen 20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78793" y="3295742"/>
            <a:ext cx="910554" cy="891807"/>
          </a:xfrm>
          <a:prstGeom prst="rect">
            <a:avLst/>
          </a:prstGeom>
        </p:spPr>
      </p:pic>
      <p:pic>
        <p:nvPicPr>
          <p:cNvPr id="207" name="Imagen 20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71846" y="3277124"/>
            <a:ext cx="970505" cy="894453"/>
          </a:xfrm>
          <a:prstGeom prst="rect">
            <a:avLst/>
          </a:prstGeom>
        </p:spPr>
      </p:pic>
      <p:pic>
        <p:nvPicPr>
          <p:cNvPr id="208" name="Imagen 20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35" y="4845947"/>
            <a:ext cx="926212" cy="1011634"/>
          </a:xfrm>
          <a:prstGeom prst="rect">
            <a:avLst/>
          </a:prstGeom>
        </p:spPr>
      </p:pic>
      <p:pic>
        <p:nvPicPr>
          <p:cNvPr id="209" name="Imagen 20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62263" y="1831593"/>
            <a:ext cx="1193456" cy="2073852"/>
          </a:xfrm>
          <a:prstGeom prst="rect">
            <a:avLst/>
          </a:prstGeom>
        </p:spPr>
      </p:pic>
      <p:pic>
        <p:nvPicPr>
          <p:cNvPr id="210" name="Imagen 20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45" y="4858468"/>
            <a:ext cx="970505" cy="1053194"/>
          </a:xfrm>
          <a:prstGeom prst="rect">
            <a:avLst/>
          </a:prstGeom>
        </p:spPr>
      </p:pic>
      <p:pic>
        <p:nvPicPr>
          <p:cNvPr id="211" name="Imagen 2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3228" y="5552371"/>
            <a:ext cx="367809" cy="404822"/>
          </a:xfrm>
          <a:prstGeom prst="rect">
            <a:avLst/>
          </a:prstGeom>
        </p:spPr>
      </p:pic>
      <p:pic>
        <p:nvPicPr>
          <p:cNvPr id="212" name="Imagen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08" y="2502698"/>
            <a:ext cx="621917" cy="449782"/>
          </a:xfrm>
          <a:prstGeom prst="rect">
            <a:avLst/>
          </a:prstGeom>
        </p:spPr>
      </p:pic>
      <p:pic>
        <p:nvPicPr>
          <p:cNvPr id="213" name="Imagen 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51250">
            <a:off x="1394237" y="2877152"/>
            <a:ext cx="459174" cy="541311"/>
          </a:xfrm>
          <a:prstGeom prst="rect">
            <a:avLst/>
          </a:prstGeom>
        </p:spPr>
      </p:pic>
      <p:pic>
        <p:nvPicPr>
          <p:cNvPr id="214" name="Imagen 2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669480" y="3356860"/>
            <a:ext cx="627560" cy="598683"/>
          </a:xfrm>
          <a:prstGeom prst="rect">
            <a:avLst/>
          </a:prstGeom>
        </p:spPr>
      </p:pic>
      <p:pic>
        <p:nvPicPr>
          <p:cNvPr id="215" name="Imagen 2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4370" y="2779750"/>
            <a:ext cx="367809" cy="404822"/>
          </a:xfrm>
          <a:prstGeom prst="rect">
            <a:avLst/>
          </a:prstGeom>
        </p:spPr>
      </p:pic>
      <p:sp>
        <p:nvSpPr>
          <p:cNvPr id="216" name="Elipse 215"/>
          <p:cNvSpPr/>
          <p:nvPr/>
        </p:nvSpPr>
        <p:spPr>
          <a:xfrm>
            <a:off x="1686024" y="2348651"/>
            <a:ext cx="1472867" cy="4403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PARQUEADEROS INCOMODOS E INACCESIBLES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7" name="Elipse 216"/>
          <p:cNvSpPr/>
          <p:nvPr/>
        </p:nvSpPr>
        <p:spPr>
          <a:xfrm>
            <a:off x="927200" y="5026753"/>
            <a:ext cx="1575918" cy="3967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PARQEUADEROS INSUFICIENTES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" name="Elipse 217"/>
          <p:cNvSpPr/>
          <p:nvPr/>
        </p:nvSpPr>
        <p:spPr>
          <a:xfrm>
            <a:off x="2395591" y="1707883"/>
            <a:ext cx="1068982" cy="4403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DEL MERCADO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9" name="Elipse 218"/>
          <p:cNvSpPr/>
          <p:nvPr/>
        </p:nvSpPr>
        <p:spPr>
          <a:xfrm>
            <a:off x="5885246" y="4265521"/>
            <a:ext cx="1439083" cy="4545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DISTRIBUCIÓN DE GIROS DE NEGOCIO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Elipse 219"/>
          <p:cNvSpPr/>
          <p:nvPr/>
        </p:nvSpPr>
        <p:spPr>
          <a:xfrm>
            <a:off x="7738711" y="4300195"/>
            <a:ext cx="1309851" cy="38004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ILUMINACIÓN ADECUADA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Elipse 220"/>
          <p:cNvSpPr/>
          <p:nvPr/>
        </p:nvSpPr>
        <p:spPr>
          <a:xfrm>
            <a:off x="7352447" y="2798421"/>
            <a:ext cx="1508206" cy="31711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PRESENTACIÓN COMERCIANTES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2" name="Elipse 221"/>
          <p:cNvSpPr/>
          <p:nvPr/>
        </p:nvSpPr>
        <p:spPr>
          <a:xfrm>
            <a:off x="3259073" y="3470454"/>
            <a:ext cx="1619717" cy="5713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ACCESO PERSONAS CON CAPACIDADES ESPECIALES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Elipse 222"/>
          <p:cNvSpPr/>
          <p:nvPr/>
        </p:nvSpPr>
        <p:spPr>
          <a:xfrm>
            <a:off x="8155033" y="1726518"/>
            <a:ext cx="1412865" cy="3902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SEÑALÉTICA Y EXTINTORES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4" name="Elipse 223"/>
          <p:cNvSpPr/>
          <p:nvPr/>
        </p:nvSpPr>
        <p:spPr>
          <a:xfrm>
            <a:off x="5916029" y="3487484"/>
            <a:ext cx="1463795" cy="5695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SEÑALÉTICA DE PRODUCTOS Y SERVICIOS </a:t>
            </a:r>
            <a:endParaRPr lang="es-EC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" name="Picture 2" descr="Resultado de imagen para ESP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8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85251" y="1167618"/>
            <a:ext cx="10479436" cy="5176911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44122" y="2523728"/>
            <a:ext cx="976162" cy="627559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>
            <a:off x="3218327" y="1180196"/>
            <a:ext cx="0" cy="517691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ceso predefinido 4"/>
          <p:cNvSpPr/>
          <p:nvPr/>
        </p:nvSpPr>
        <p:spPr>
          <a:xfrm rot="16200000">
            <a:off x="5176898" y="1714441"/>
            <a:ext cx="1252176" cy="846927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193" y="2783101"/>
            <a:ext cx="486121" cy="817864"/>
          </a:xfrm>
          <a:prstGeom prst="rect">
            <a:avLst/>
          </a:prstGeom>
        </p:spPr>
      </p:pic>
      <p:sp>
        <p:nvSpPr>
          <p:cNvPr id="7" name="Proceso predefinido 6"/>
          <p:cNvSpPr/>
          <p:nvPr/>
        </p:nvSpPr>
        <p:spPr>
          <a:xfrm rot="16200000">
            <a:off x="7006320" y="1680837"/>
            <a:ext cx="1241621" cy="891249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oceso predefinido 7"/>
          <p:cNvSpPr/>
          <p:nvPr/>
        </p:nvSpPr>
        <p:spPr>
          <a:xfrm rot="16200000">
            <a:off x="5218481" y="3295421"/>
            <a:ext cx="1181784" cy="834154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roceso predefinido 8"/>
          <p:cNvSpPr/>
          <p:nvPr/>
        </p:nvSpPr>
        <p:spPr>
          <a:xfrm rot="16200000">
            <a:off x="5123924" y="4940773"/>
            <a:ext cx="1382299" cy="822756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roceso predefinido 9"/>
          <p:cNvSpPr/>
          <p:nvPr/>
        </p:nvSpPr>
        <p:spPr>
          <a:xfrm rot="16200000">
            <a:off x="7027377" y="3267093"/>
            <a:ext cx="1189077" cy="883516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roceso predefinido 10"/>
          <p:cNvSpPr/>
          <p:nvPr/>
        </p:nvSpPr>
        <p:spPr>
          <a:xfrm rot="16200000">
            <a:off x="6951770" y="4916561"/>
            <a:ext cx="1382299" cy="839364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roceso predefinido 11"/>
          <p:cNvSpPr/>
          <p:nvPr/>
        </p:nvSpPr>
        <p:spPr>
          <a:xfrm rot="16200000">
            <a:off x="9273443" y="2229150"/>
            <a:ext cx="2750514" cy="1394349"/>
          </a:xfrm>
          <a:prstGeom prst="flowChartPredefinedProcess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196799" y="4655889"/>
            <a:ext cx="1142676" cy="1664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3615" y="4721907"/>
            <a:ext cx="422243" cy="801982"/>
          </a:xfrm>
          <a:prstGeom prst="rect">
            <a:avLst/>
          </a:prstGeom>
        </p:spPr>
      </p:pic>
      <p:cxnSp>
        <p:nvCxnSpPr>
          <p:cNvPr id="15" name="Conector recto 14"/>
          <p:cNvCxnSpPr>
            <a:stCxn id="13" idx="3"/>
            <a:endCxn id="13" idx="1"/>
          </p:cNvCxnSpPr>
          <p:nvPr/>
        </p:nvCxnSpPr>
        <p:spPr>
          <a:xfrm flipH="1">
            <a:off x="10196799" y="5487945"/>
            <a:ext cx="114267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456457" y="4639099"/>
            <a:ext cx="347153" cy="40546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470159" y="5982257"/>
            <a:ext cx="347153" cy="40546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0213670" y="5218224"/>
            <a:ext cx="465734" cy="33381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772" y="5473906"/>
            <a:ext cx="465734" cy="31928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1741" y="5509605"/>
            <a:ext cx="416325" cy="24788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3763" y="5720275"/>
            <a:ext cx="367809" cy="40482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9347" y="4987112"/>
            <a:ext cx="367809" cy="40482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9330" y="2685329"/>
            <a:ext cx="367809" cy="40482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077" y="2763993"/>
            <a:ext cx="367809" cy="40482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2570" y="4254511"/>
            <a:ext cx="367809" cy="40482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6498" y="4175995"/>
            <a:ext cx="367809" cy="404822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9760" y="5211940"/>
            <a:ext cx="367809" cy="40482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8725" y="2731949"/>
            <a:ext cx="367809" cy="404822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3229193" y="1205235"/>
            <a:ext cx="1163608" cy="46166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EC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ADMINISTRACIÓN</a:t>
            </a:r>
          </a:p>
          <a:p>
            <a:endParaRPr lang="es-EC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Conector recto 29"/>
          <p:cNvCxnSpPr/>
          <p:nvPr/>
        </p:nvCxnSpPr>
        <p:spPr>
          <a:xfrm>
            <a:off x="885250" y="3505609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2748542" y="4000974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885250" y="3954250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2748542" y="4471049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885250" y="4427828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2748542" y="4976848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2748542" y="5450999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2748542" y="5915351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885250" y="4908622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885250" y="5394717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885250" y="5894789"/>
            <a:ext cx="469785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lecha abajo 40"/>
          <p:cNvSpPr/>
          <p:nvPr/>
        </p:nvSpPr>
        <p:spPr>
          <a:xfrm>
            <a:off x="1717846" y="4195781"/>
            <a:ext cx="135271" cy="4122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Flecha abajo 41"/>
          <p:cNvSpPr/>
          <p:nvPr/>
        </p:nvSpPr>
        <p:spPr>
          <a:xfrm>
            <a:off x="1729379" y="5167102"/>
            <a:ext cx="135271" cy="4122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Flecha abajo 42"/>
          <p:cNvSpPr/>
          <p:nvPr/>
        </p:nvSpPr>
        <p:spPr>
          <a:xfrm rot="10800000">
            <a:off x="2234702" y="3940154"/>
            <a:ext cx="122503" cy="4122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Flecha abajo 43"/>
          <p:cNvSpPr/>
          <p:nvPr/>
        </p:nvSpPr>
        <p:spPr>
          <a:xfrm rot="10800000">
            <a:off x="2234701" y="5303499"/>
            <a:ext cx="122503" cy="4122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4049" y="1230343"/>
            <a:ext cx="741836" cy="361207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3564" y="5885665"/>
            <a:ext cx="747651" cy="426054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1706357" y="5924584"/>
            <a:ext cx="718306" cy="409332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08864" y="4339972"/>
            <a:ext cx="538404" cy="262154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7427" y="5906955"/>
            <a:ext cx="298458" cy="413045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6093" y="1184392"/>
            <a:ext cx="298458" cy="413045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156" y="5919778"/>
            <a:ext cx="298458" cy="413045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5526" y="1180195"/>
            <a:ext cx="271082" cy="381979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5287" y="1180196"/>
            <a:ext cx="271082" cy="381979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5692" y="3466992"/>
            <a:ext cx="666226" cy="215751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8102" y="3164783"/>
            <a:ext cx="463808" cy="880159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4984" y="2632030"/>
            <a:ext cx="321839" cy="482282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0430" y="1925767"/>
            <a:ext cx="719117" cy="979349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44" y="3407468"/>
            <a:ext cx="246863" cy="246863"/>
          </a:xfrm>
          <a:prstGeom prst="rect">
            <a:avLst/>
          </a:prstGeom>
        </p:spPr>
      </p:pic>
      <p:sp>
        <p:nvSpPr>
          <p:cNvPr id="59" name="CuadroTexto 58"/>
          <p:cNvSpPr txBox="1"/>
          <p:nvPr/>
        </p:nvSpPr>
        <p:spPr>
          <a:xfrm rot="16200000">
            <a:off x="5947672" y="1926408"/>
            <a:ext cx="96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MARISCOS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CuadroTexto 59"/>
          <p:cNvSpPr txBox="1"/>
          <p:nvPr/>
        </p:nvSpPr>
        <p:spPr>
          <a:xfrm rot="16200000">
            <a:off x="7805786" y="1939912"/>
            <a:ext cx="96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TERCENAS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88062" y="1671169"/>
            <a:ext cx="838388" cy="910589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99612" y="1643453"/>
            <a:ext cx="864060" cy="926095"/>
          </a:xfrm>
          <a:prstGeom prst="rect">
            <a:avLst/>
          </a:prstGeom>
        </p:spPr>
      </p:pic>
      <p:sp>
        <p:nvSpPr>
          <p:cNvPr id="63" name="CuadroTexto 62"/>
          <p:cNvSpPr txBox="1"/>
          <p:nvPr/>
        </p:nvSpPr>
        <p:spPr>
          <a:xfrm rot="16200000">
            <a:off x="5925054" y="3482689"/>
            <a:ext cx="96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FRUTAS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Imagen 6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88062" y="3276021"/>
            <a:ext cx="805036" cy="891807"/>
          </a:xfrm>
          <a:prstGeom prst="rect">
            <a:avLst/>
          </a:prstGeom>
        </p:spPr>
      </p:pic>
      <p:sp>
        <p:nvSpPr>
          <p:cNvPr id="65" name="CuadroTexto 64"/>
          <p:cNvSpPr txBox="1"/>
          <p:nvPr/>
        </p:nvSpPr>
        <p:spPr>
          <a:xfrm rot="16200000">
            <a:off x="7686582" y="3485164"/>
            <a:ext cx="112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ABARROTES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92338" y="3276532"/>
            <a:ext cx="870262" cy="894453"/>
          </a:xfrm>
          <a:prstGeom prst="rect">
            <a:avLst/>
          </a:prstGeom>
        </p:spPr>
      </p:pic>
      <p:sp>
        <p:nvSpPr>
          <p:cNvPr id="67" name="CuadroTexto 66"/>
          <p:cNvSpPr txBox="1"/>
          <p:nvPr/>
        </p:nvSpPr>
        <p:spPr>
          <a:xfrm rot="16200000">
            <a:off x="5908897" y="5083371"/>
            <a:ext cx="1115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HORTALIZAS Y VERDURAS</a:t>
            </a:r>
            <a:endParaRPr lang="es-EC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04" y="4844881"/>
            <a:ext cx="788894" cy="1049908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86207" y="1877524"/>
            <a:ext cx="1371249" cy="2073852"/>
          </a:xfrm>
          <a:prstGeom prst="rect">
            <a:avLst/>
          </a:prstGeom>
        </p:spPr>
      </p:pic>
      <p:sp>
        <p:nvSpPr>
          <p:cNvPr id="70" name="CuadroTexto 69"/>
          <p:cNvSpPr txBox="1"/>
          <p:nvPr/>
        </p:nvSpPr>
        <p:spPr>
          <a:xfrm rot="16200000">
            <a:off x="7752321" y="5137232"/>
            <a:ext cx="1115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TUBÉRCULOS</a:t>
            </a:r>
            <a:endParaRPr lang="es-EC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Imagen 7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71" y="4826170"/>
            <a:ext cx="837602" cy="1053194"/>
          </a:xfrm>
          <a:prstGeom prst="rect">
            <a:avLst/>
          </a:prstGeom>
        </p:spPr>
      </p:pic>
      <p:pic>
        <p:nvPicPr>
          <p:cNvPr id="72" name="Imagen 7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2795" y="2377825"/>
            <a:ext cx="356706" cy="351915"/>
          </a:xfrm>
          <a:prstGeom prst="rect">
            <a:avLst/>
          </a:prstGeom>
        </p:spPr>
      </p:pic>
      <p:pic>
        <p:nvPicPr>
          <p:cNvPr id="73" name="Imagen 72" descr="10224">
            <a:hlinkClick r:id="rId25" tooltip="&quot;Tacho de baño inoxidable con pedal 5 litros&quot;"/>
          </p:cNvPr>
          <p:cNvPicPr/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12364" r="26182" b="15273"/>
          <a:stretch/>
        </p:blipFill>
        <p:spPr bwMode="auto">
          <a:xfrm>
            <a:off x="10854392" y="6062460"/>
            <a:ext cx="215324" cy="2791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4" name="Imagen 73" descr="10224">
            <a:hlinkClick r:id="rId25" tooltip="&quot;Tacho de baño inoxidable con pedal 5 litros&quot;"/>
          </p:cNvPr>
          <p:cNvPicPr/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12364" r="26182" b="15273"/>
          <a:stretch/>
        </p:blipFill>
        <p:spPr bwMode="auto">
          <a:xfrm>
            <a:off x="10846470" y="5195810"/>
            <a:ext cx="215324" cy="2791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Imagen 7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346916" y="3753958"/>
            <a:ext cx="485002" cy="930749"/>
          </a:xfrm>
          <a:prstGeom prst="rect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16200000">
            <a:off x="3305598" y="1693737"/>
            <a:ext cx="491003" cy="588765"/>
          </a:xfrm>
          <a:prstGeom prst="rect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189592" y="4339972"/>
            <a:ext cx="667510" cy="729016"/>
          </a:xfrm>
          <a:prstGeom prst="rect">
            <a:avLst/>
          </a:prstGeom>
        </p:spPr>
      </p:pic>
      <p:pic>
        <p:nvPicPr>
          <p:cNvPr id="78" name="Imagen 7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26022" y="1247336"/>
            <a:ext cx="598641" cy="707908"/>
          </a:xfrm>
          <a:prstGeom prst="rect">
            <a:avLst/>
          </a:prstGeom>
        </p:spPr>
      </p:pic>
      <p:pic>
        <p:nvPicPr>
          <p:cNvPr id="79" name="Imagen 7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19172" y="1082181"/>
            <a:ext cx="553909" cy="613739"/>
          </a:xfrm>
          <a:prstGeom prst="rect">
            <a:avLst/>
          </a:prstGeom>
        </p:spPr>
      </p:pic>
      <p:pic>
        <p:nvPicPr>
          <p:cNvPr id="80" name="Imagen 7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28652" y="1223457"/>
            <a:ext cx="551634" cy="573487"/>
          </a:xfrm>
          <a:prstGeom prst="rect">
            <a:avLst/>
          </a:prstGeom>
        </p:spPr>
      </p:pic>
      <p:pic>
        <p:nvPicPr>
          <p:cNvPr id="81" name="Imagen 80" descr="Resultado de imagen para GARITA DE GUARDIA">
            <a:hlinkClick r:id="rId33" tgtFrame="&quot;_blank&quot;"/>
          </p:cNvPr>
          <p:cNvPicPr/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8" r="27143"/>
          <a:stretch/>
        </p:blipFill>
        <p:spPr bwMode="auto">
          <a:xfrm>
            <a:off x="892382" y="3014304"/>
            <a:ext cx="354723" cy="583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2" name="Imagen 8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flipH="1">
            <a:off x="8702806" y="5768933"/>
            <a:ext cx="375092" cy="583114"/>
          </a:xfrm>
          <a:prstGeom prst="rect">
            <a:avLst/>
          </a:prstGeom>
        </p:spPr>
      </p:pic>
      <p:pic>
        <p:nvPicPr>
          <p:cNvPr id="83" name="Imagen 8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087018" y="6043301"/>
            <a:ext cx="599064" cy="304987"/>
          </a:xfrm>
          <a:prstGeom prst="rect">
            <a:avLst/>
          </a:prstGeom>
        </p:spPr>
      </p:pic>
      <p:pic>
        <p:nvPicPr>
          <p:cNvPr id="84" name="Imagen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027" y="5527347"/>
            <a:ext cx="422243" cy="801982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342" y="5254455"/>
            <a:ext cx="328940" cy="461257"/>
          </a:xfrm>
          <a:prstGeom prst="rect">
            <a:avLst/>
          </a:prstGeom>
        </p:spPr>
      </p:pic>
      <p:sp>
        <p:nvSpPr>
          <p:cNvPr id="86" name="CuadroTexto 85"/>
          <p:cNvSpPr txBox="1"/>
          <p:nvPr/>
        </p:nvSpPr>
        <p:spPr>
          <a:xfrm>
            <a:off x="872196" y="354140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MODELOS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CuadroTexto 86"/>
          <p:cNvSpPr txBox="1"/>
          <p:nvPr/>
        </p:nvSpPr>
        <p:spPr>
          <a:xfrm>
            <a:off x="872196" y="788626"/>
            <a:ext cx="6443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Funcionamiento Propuesto Dimensión Atención al Cliente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CuadroTexto 87"/>
          <p:cNvSpPr txBox="1"/>
          <p:nvPr/>
        </p:nvSpPr>
        <p:spPr>
          <a:xfrm>
            <a:off x="10085085" y="3973858"/>
            <a:ext cx="1127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GIRO ALIMENTOS PREPARADOS</a:t>
            </a:r>
            <a:endParaRPr lang="es-EC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" name="Picture 2" descr="Resultado de imagen para ESP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3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2196" y="449142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CONCLUSIONES: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72196" y="975032"/>
            <a:ext cx="104568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General:</a:t>
            </a:r>
          </a:p>
          <a:p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usuarios y clientes en su mayoría coinciden respecto a los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factores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claves en la prestación del servicio de los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mercados,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 embargo; los clientes perciben de mejor manera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aspectos claves en la prestación del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servicio. </a:t>
            </a:r>
          </a:p>
          <a:p>
            <a:pPr algn="just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Especificas:</a:t>
            </a:r>
          </a:p>
          <a:p>
            <a:pPr algn="just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factores claves en relación 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gama de productos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servicios si llenan las expectativas de la mayoría de los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clientes,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 que la media general de esta dimensión es de 3,03 lo que según la escala aplicada, representa una calificación de muy buena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factores claves en relación a la infraestructura si llenan las expectativas de la mayoría 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los,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 que la media general de esta dimensión es de 2,63 lo que según la escala aplicada, representa una calificación de buena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usuarios y clientes no se contraponen respecto a los aspectos claves en la prestación del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servicio,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 que de las tres dimensiones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evaluadas, cuentan con cifras positivas.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dirty="0" smtClean="0"/>
              <a:t> </a:t>
            </a:r>
            <a:endParaRPr lang="es-EC" b="1" dirty="0"/>
          </a:p>
        </p:txBody>
      </p:sp>
      <p:pic>
        <p:nvPicPr>
          <p:cNvPr id="4" name="Picture 2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9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2196" y="531014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RECOMENDACIONES: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72196" y="1104405"/>
            <a:ext cx="10409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automatización de los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parqueaderos</a:t>
            </a:r>
          </a:p>
          <a:p>
            <a:pPr algn="just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Aprovechar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oportunidades que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brindan los centros de comercio y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así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solventar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 propias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necesidades.</a:t>
            </a:r>
          </a:p>
          <a:p>
            <a:pPr algn="just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Implementar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de limpieza y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seguridad.</a:t>
            </a:r>
          </a:p>
          <a:p>
            <a:pPr algn="just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Generar alianzas público – privadas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público -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público.</a:t>
            </a:r>
          </a:p>
          <a:p>
            <a:pPr algn="just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Desarrollar las propuestas de mejora presentadas en este trabajo 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dirty="0"/>
          </a:p>
        </p:txBody>
      </p:sp>
      <p:pic>
        <p:nvPicPr>
          <p:cNvPr id="4" name="Picture 2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472" y="3966727"/>
            <a:ext cx="5834131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0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569414" y="1653690"/>
            <a:ext cx="674409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Muchas gracias</a:t>
            </a:r>
          </a:p>
          <a:p>
            <a:pPr algn="ctr"/>
            <a:r>
              <a:rPr lang="es-E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Por su atención</a:t>
            </a:r>
            <a:endParaRPr lang="es-E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2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4479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2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61" y="857250"/>
            <a:ext cx="10309230" cy="5529482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</p:pic>
      <p:sp>
        <p:nvSpPr>
          <p:cNvPr id="3" name="CuadroTexto 2"/>
          <p:cNvSpPr txBox="1"/>
          <p:nvPr/>
        </p:nvSpPr>
        <p:spPr>
          <a:xfrm>
            <a:off x="940573" y="370973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MARCO TEÓRICO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04641"/>
              </p:ext>
            </p:extLst>
          </p:nvPr>
        </p:nvGraphicFramePr>
        <p:xfrm>
          <a:off x="908561" y="871319"/>
          <a:ext cx="10281684" cy="5649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4064"/>
                <a:gridCol w="1644738"/>
                <a:gridCol w="1994064"/>
                <a:gridCol w="2110204"/>
                <a:gridCol w="2538614"/>
              </a:tblGrid>
              <a:tr h="12894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MATRIZ DEL MARCO TEÓRICO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894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Aspectos Teóricos Investigados</a:t>
                      </a:r>
                      <a:endParaRPr lang="es-EC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Categorías de Estudio</a:t>
                      </a:r>
                      <a:endParaRPr lang="es-EC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Autor/es </a:t>
                      </a:r>
                      <a:r>
                        <a:rPr lang="es-EC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Papers y </a:t>
                      </a:r>
                      <a:r>
                        <a:rPr lang="es-EC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Teoría</a:t>
                      </a:r>
                      <a:endParaRPr lang="es-EC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/>
                </a:tc>
              </a:tr>
              <a:tr h="23093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Modelos de Evaluación de la Calidad del Servicio: Caracterización y Análisis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Calidad del </a:t>
                      </a:r>
                      <a:r>
                        <a:rPr lang="es-EC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Servicio</a:t>
                      </a:r>
                    </a:p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Modelos de Evaluación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SERVPERF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Maritza Torres Samuel</a:t>
                      </a:r>
                      <a:b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Carmen Luisa Vásquez </a:t>
                      </a:r>
                      <a:r>
                        <a:rPr lang="es-EC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Stanescu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Parasuraman, Zeithaml y Berry (1988)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</a:tr>
              <a:tr h="18169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SERVQUAL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Cronin y Taylor (1992)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</a:tr>
              <a:tr h="2309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LIBqual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Thompson, Cook y Heathen (2001)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</a:tr>
              <a:tr h="24616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Modelo Jerárquico Multidimensional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Brady y Cronin (2001)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</a:tr>
              <a:tr h="23093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Modelo de Gestión del Cliente Interno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Cliente interno</a:t>
                      </a:r>
                      <a:b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Calidad del servicio interno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Roberto Argelio Frias</a:t>
                      </a:r>
                      <a:b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Mahé González Arias</a:t>
                      </a:r>
                      <a:b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Rebeca Jaquinet Espinosa</a:t>
                      </a:r>
                      <a:b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Olivia Oliver Gil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l" fontAlgn="ctr"/>
                      <a:r>
                        <a:rPr lang="nb-NO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Heskett (1986)</a:t>
                      </a:r>
                      <a:br>
                        <a:rPr lang="nb-NO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nb-NO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Heskett, Sasser y Hart (1990)</a:t>
                      </a:r>
                      <a:br>
                        <a:rPr lang="nb-NO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nb-NO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Heskett, Sasser y Earl (1997)</a:t>
                      </a:r>
                      <a:br>
                        <a:rPr lang="nb-NO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</a:tr>
              <a:tr h="1230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Satisfacción del empleado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30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Retención del empleado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09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Productividad del empleado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30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Cliente externo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 del servicio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30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Satisfacción del cliente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30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Lealtad del cliente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30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Crecimiento de utilidades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894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Rentabilidad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5600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comportamiento del Consumidor Actual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Teoría de </a:t>
                      </a:r>
                      <a:r>
                        <a:rPr lang="es-EC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marketing</a:t>
                      </a:r>
                    </a:p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Sociedad de consumo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Características que afectan el comportamiento del consumidor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Melisa Daniela Raiteri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Schiffman, Kanuk (2010)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</a:tr>
              <a:tr h="1230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Factores culturales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30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Factores sociales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30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Factores personales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30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Factores psicológicos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894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Comprador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b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928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Abriendo la Caja Una mirada desde los Mercados de Concentración de Hortalizas en Argentina  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Comercialización</a:t>
                      </a:r>
                      <a:b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Mercados</a:t>
                      </a:r>
                      <a:b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Actores sociales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Abastecimiento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María Laura Viteri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Green (1988)</a:t>
                      </a:r>
                      <a:b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Viteri (2010)</a:t>
                      </a:r>
                      <a:b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Goffman (1959)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</a:tr>
              <a:tr h="1992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Producción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92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Canales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92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Interacciones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1" marR="5861" marT="5861" marB="0" anchor="ctr">
                    <a:solidFill>
                      <a:schemeClr val="accent1">
                        <a:tint val="20000"/>
                        <a:alpha val="5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64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90029" y="459945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METODOLOGÍA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09" y="148306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90029" y="991673"/>
            <a:ext cx="10404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Exploratorio - Cualitativo:</a:t>
            </a:r>
          </a:p>
          <a:p>
            <a:endParaRPr lang="es-EC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Técnicas de Investigación: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751" y="3313874"/>
            <a:ext cx="2750900" cy="195938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52122" y="2174285"/>
            <a:ext cx="2047741" cy="309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Entrevistas a Expertos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 descr="Resultado de imagen para focus group">
            <a:hlinkClick r:id="rId4" tgtFrame="&quot;_blank&quot;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3" b="10666"/>
          <a:stretch/>
        </p:blipFill>
        <p:spPr bwMode="auto">
          <a:xfrm>
            <a:off x="8233858" y="3288117"/>
            <a:ext cx="2857500" cy="1955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9117862" y="2173626"/>
            <a:ext cx="1290034" cy="309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Focus Group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 descr="Resultado de imagen para datos secundarios">
            <a:hlinkClick r:id="rId6" tgtFrame="&quot;_blank&quot;"/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7573" r="12084" b="15900"/>
          <a:stretch/>
        </p:blipFill>
        <p:spPr bwMode="auto">
          <a:xfrm>
            <a:off x="1372987" y="3356501"/>
            <a:ext cx="2716056" cy="19593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1966102" y="2174285"/>
            <a:ext cx="1529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Dato Secundario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33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51272" y="405702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METODOLOGÍA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45842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47" y="2477535"/>
            <a:ext cx="1365739" cy="11808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26" y="2451990"/>
            <a:ext cx="1248033" cy="11808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24047" y="3717343"/>
            <a:ext cx="1784723" cy="830997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807.045 </a:t>
            </a:r>
          </a:p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Clientes 30%  de la población total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708770" y="3717343"/>
            <a:ext cx="1950547" cy="830997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13.783</a:t>
            </a:r>
          </a:p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Comerciantes en los mercados del DMQ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1022603" y="4717370"/>
                <a:ext cx="3144357" cy="701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lang="es-EC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p>
                              <m:r>
                                <a:rPr lang="es-EC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𝐪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𝐍</m:t>
                          </m:r>
                        </m:num>
                        <m:den>
                          <m:sSup>
                            <m:sSup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s-EC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b="1" i="0">
                                  <a:latin typeface="Cambria Math" panose="02040503050406030204" pitchFamily="18" charset="0"/>
                                </a:rPr>
                                <m:t>𝐍</m:t>
                              </m:r>
                              <m:r>
                                <a:rPr lang="es-EC" b="1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C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p>
                              <m:r>
                                <a:rPr lang="es-EC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den>
                      </m:f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603" y="4717370"/>
                <a:ext cx="3144357" cy="70192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/>
          <p:cNvSpPr txBox="1"/>
          <p:nvPr/>
        </p:nvSpPr>
        <p:spPr>
          <a:xfrm>
            <a:off x="1251472" y="5586145"/>
            <a:ext cx="2686618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ENCUESTAS A LEVANTAR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384 A CLIENTES</a:t>
            </a:r>
          </a:p>
          <a:p>
            <a:pPr algn="ctr"/>
            <a:r>
              <a:rPr lang="es-EC" sz="1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374 A USUARIOS</a:t>
            </a:r>
            <a:endParaRPr lang="es-EC" sz="1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814241"/>
              </p:ext>
            </p:extLst>
          </p:nvPr>
        </p:nvGraphicFramePr>
        <p:xfrm>
          <a:off x="5951683" y="801966"/>
          <a:ext cx="5016500" cy="1738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4581"/>
                <a:gridCol w="904303"/>
                <a:gridCol w="761518"/>
                <a:gridCol w="1028049"/>
                <a:gridCol w="1028049"/>
              </a:tblGrid>
              <a:tr h="5692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Estrato</a:t>
                      </a:r>
                      <a:endParaRPr lang="es-EC" sz="16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Total Usuarios</a:t>
                      </a:r>
                      <a:endParaRPr lang="es-EC" sz="16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%</a:t>
                      </a:r>
                      <a:endParaRPr lang="es-EC" sz="16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Usuarios a Encuestar</a:t>
                      </a:r>
                      <a:endParaRPr lang="es-EC" sz="16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Clientes a Encuestar</a:t>
                      </a:r>
                      <a:endParaRPr lang="es-EC" sz="16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001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Zona Norte</a:t>
                      </a:r>
                      <a:endParaRPr lang="es-EC" sz="16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4349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32%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118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123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Zona Centro</a:t>
                      </a:r>
                      <a:endParaRPr lang="es-EC" sz="16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3651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26%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99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100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Zona Sur</a:t>
                      </a:r>
                      <a:endParaRPr lang="es-EC" sz="16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5783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42%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157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161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TOTAL</a:t>
                      </a:r>
                      <a:endParaRPr lang="es-EC" sz="16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13783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374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384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886188" y="818128"/>
            <a:ext cx="38749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Descriptivo – Cuantitativo</a:t>
            </a:r>
          </a:p>
          <a:p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Muestreo Probabilístico</a:t>
            </a:r>
          </a:p>
          <a:p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Muestreo Aleatorio Estratificado</a:t>
            </a:r>
          </a:p>
          <a:p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Población y Muestra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241705" y="3042409"/>
            <a:ext cx="59371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Tipos de variables:</a:t>
            </a:r>
          </a:p>
          <a:p>
            <a:pPr algn="just"/>
            <a:endParaRPr lang="es-EC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Dicotómicas</a:t>
            </a:r>
          </a:p>
          <a:p>
            <a:pPr algn="just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Nominal</a:t>
            </a:r>
          </a:p>
          <a:p>
            <a:pPr algn="just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Ordinal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Escala</a:t>
            </a:r>
          </a:p>
          <a:p>
            <a:pPr algn="just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Likert</a:t>
            </a:r>
          </a:p>
          <a:p>
            <a:pPr algn="just"/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Tipos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preguntas: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(cerradas, escala y abiertas) 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Instrumento de medición:</a:t>
            </a:r>
          </a:p>
          <a:p>
            <a:pPr algn="just"/>
            <a:endParaRPr lang="es-EC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Encuestas: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construyeron encuestas para los usuarios y clientes.</a:t>
            </a:r>
          </a:p>
          <a:p>
            <a:pPr algn="just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Observación no estructurada: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trata de observar sin tener en cuenta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categorías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indicadores que guíen el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proceso.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3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51272" y="564516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METODOLOGÍA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51272" y="1221037"/>
            <a:ext cx="1041900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de Encuesta:</a:t>
            </a:r>
          </a:p>
          <a:p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Elaboración</a:t>
            </a:r>
          </a:p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Prueba piloto</a:t>
            </a:r>
          </a:p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Principales modificaciones</a:t>
            </a:r>
          </a:p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Codificación</a:t>
            </a:r>
          </a:p>
          <a:p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campo:</a:t>
            </a:r>
          </a:p>
          <a:p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Selección</a:t>
            </a:r>
          </a:p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Capacitación</a:t>
            </a:r>
          </a:p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Supervisión</a:t>
            </a:r>
          </a:p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Validación de encuestas</a:t>
            </a:r>
          </a:p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Evaluación</a:t>
            </a:r>
          </a:p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21" y="1596899"/>
            <a:ext cx="3309870" cy="3483734"/>
          </a:xfrm>
          <a:prstGeom prst="rect">
            <a:avLst/>
          </a:prstGeom>
        </p:spPr>
      </p:pic>
      <p:pic>
        <p:nvPicPr>
          <p:cNvPr id="5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26" y="243821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erecha 5">
            <a:hlinkClick r:id="rId4" action="ppaction://hlinkfile"/>
          </p:cNvPr>
          <p:cNvSpPr/>
          <p:nvPr/>
        </p:nvSpPr>
        <p:spPr>
          <a:xfrm>
            <a:off x="9714191" y="4397604"/>
            <a:ext cx="393404" cy="180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Flecha derecha 6">
            <a:hlinkClick r:id="rId5" action="ppaction://hlinkfile"/>
          </p:cNvPr>
          <p:cNvSpPr/>
          <p:nvPr/>
        </p:nvSpPr>
        <p:spPr>
          <a:xfrm>
            <a:off x="9714191" y="2410631"/>
            <a:ext cx="393404" cy="180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345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15787" y="530144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26" y="243821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915787" y="961031"/>
            <a:ext cx="3102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Exploratorio – Cualitativo</a:t>
            </a:r>
          </a:p>
          <a:p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Dato Secundario: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19" y="2896553"/>
            <a:ext cx="3724273" cy="206904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865846" y="105336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Información 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relevante sobre la industria del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comercio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39761" y="2315248"/>
            <a:ext cx="4637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de comerciantes y mercados en el DMQ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285986" y="3637772"/>
            <a:ext cx="6262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demanda de los mercados, productos de la canasta básica, sector </a:t>
            </a:r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CIUU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648" y="1816581"/>
            <a:ext cx="3821325" cy="173599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987096" y="1489648"/>
            <a:ext cx="35698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Contribución de la industria a la variación del PIB</a:t>
            </a:r>
          </a:p>
          <a:p>
            <a:endParaRPr lang="es-EC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473" y="4031549"/>
            <a:ext cx="3044350" cy="231773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7126" y="4244247"/>
            <a:ext cx="3057580" cy="2323978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8523263" y="3968684"/>
            <a:ext cx="2491280" cy="26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Estructura del Gasto Corriente Mensual</a:t>
            </a:r>
            <a:endParaRPr lang="es-EC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2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15787" y="1341351"/>
            <a:ext cx="4484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Entrevistas a expertos:</a:t>
            </a:r>
          </a:p>
          <a:p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Entrevista Lic. Patricio Soria</a:t>
            </a:r>
          </a:p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 de Mercados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15787" y="961031"/>
            <a:ext cx="3102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Exploratorio – Cualitativo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915787" y="530144"/>
            <a:ext cx="417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830" t="3863" r="5788" b="20598"/>
          <a:stretch/>
        </p:blipFill>
        <p:spPr>
          <a:xfrm>
            <a:off x="915786" y="2707516"/>
            <a:ext cx="3988069" cy="13990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329" t="3987" r="5127" b="6574"/>
          <a:stretch/>
        </p:blipFill>
        <p:spPr>
          <a:xfrm>
            <a:off x="5147026" y="2012161"/>
            <a:ext cx="2978053" cy="13492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9085" t="4418" r="5006" b="6789"/>
          <a:stretch/>
        </p:blipFill>
        <p:spPr>
          <a:xfrm>
            <a:off x="8125079" y="2012161"/>
            <a:ext cx="2937873" cy="134922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093892" y="642840"/>
            <a:ext cx="5626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Lic. Manolo Chiriboga</a:t>
            </a:r>
          </a:p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Lic. Gabriel Jaramillo</a:t>
            </a:r>
          </a:p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Sr. Iván Benavidez</a:t>
            </a:r>
          </a:p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Administradores de Mercados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Resultado de imagen para ESP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26" y="243821"/>
            <a:ext cx="207828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354" y="4202191"/>
            <a:ext cx="1932502" cy="114246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787" y="4230802"/>
            <a:ext cx="2055567" cy="111385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86" y="5344655"/>
            <a:ext cx="2055568" cy="100499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39" y="5344655"/>
            <a:ext cx="1899016" cy="10049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7025" y="3555372"/>
            <a:ext cx="1971675" cy="135085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8700" y="3555372"/>
            <a:ext cx="1986663" cy="135085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2329" y="4915727"/>
            <a:ext cx="1946371" cy="126613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05363" y="3555372"/>
            <a:ext cx="1971675" cy="136035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25879" y="4915728"/>
            <a:ext cx="1951160" cy="126613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9216" y="4915727"/>
            <a:ext cx="1986663" cy="126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2226</TotalTime>
  <Words>4584</Words>
  <Application>Microsoft Office PowerPoint</Application>
  <PresentationFormat>Panorámica</PresentationFormat>
  <Paragraphs>1294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Courier New</vt:lpstr>
      <vt:lpstr>Times New Roman</vt:lpstr>
      <vt:lpstr>Tema de Office</vt:lpstr>
      <vt:lpstr>TEMA: FACTORES CLAVES PARA LA PRESTACIÓN DE LOS PRODUCTOS Y SERVICIOS A USUARIOS Y CLIENTES DE LOS MERCADOS MUNICIPALES MINORISTAS DEL DISTRITO METROPOLITANO DE QUITO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TEMA: FACTORES CLAVES PARA LA PRESTACIÓN DE LOS PRODUCTOS Y SERVICIOS A USUARIOS Y CLIENTES DE LOS MERCADOS MUNICIPALES MINORISTAS DEL DISTRITO METROPOLITANO DE QUITO</dc:title>
  <dc:creator>Usuario de Windows</dc:creator>
  <cp:lastModifiedBy>Usuario de Windows</cp:lastModifiedBy>
  <cp:revision>159</cp:revision>
  <dcterms:created xsi:type="dcterms:W3CDTF">2018-05-18T00:34:25Z</dcterms:created>
  <dcterms:modified xsi:type="dcterms:W3CDTF">2018-06-08T16:26:51Z</dcterms:modified>
</cp:coreProperties>
</file>