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sldIdLst>
    <p:sldId id="284" r:id="rId2"/>
    <p:sldId id="396" r:id="rId3"/>
    <p:sldId id="285" r:id="rId4"/>
    <p:sldId id="286" r:id="rId5"/>
    <p:sldId id="293" r:id="rId6"/>
    <p:sldId id="292" r:id="rId7"/>
    <p:sldId id="299" r:id="rId8"/>
    <p:sldId id="287" r:id="rId9"/>
    <p:sldId id="383" r:id="rId10"/>
    <p:sldId id="362" r:id="rId11"/>
    <p:sldId id="397" r:id="rId12"/>
    <p:sldId id="384" r:id="rId13"/>
    <p:sldId id="363" r:id="rId14"/>
    <p:sldId id="385" r:id="rId15"/>
    <p:sldId id="365" r:id="rId16"/>
    <p:sldId id="366" r:id="rId17"/>
    <p:sldId id="386" r:id="rId18"/>
    <p:sldId id="387" r:id="rId19"/>
    <p:sldId id="388" r:id="rId20"/>
    <p:sldId id="389" r:id="rId21"/>
    <p:sldId id="390" r:id="rId22"/>
    <p:sldId id="371" r:id="rId23"/>
    <p:sldId id="375" r:id="rId24"/>
    <p:sldId id="376" r:id="rId25"/>
    <p:sldId id="368" r:id="rId26"/>
    <p:sldId id="373" r:id="rId27"/>
    <p:sldId id="398" r:id="rId28"/>
    <p:sldId id="377" r:id="rId29"/>
  </p:sldIdLst>
  <p:sldSz cx="9144000" cy="5143500" type="screen16x9"/>
  <p:notesSz cx="6858000" cy="9144000"/>
  <p:embeddedFontLst>
    <p:embeddedFont>
      <p:font typeface="Trebuchet MS" panose="020B0603020202020204" pitchFamily="34" charset="0"/>
      <p:regular r:id="rId31"/>
      <p:bold r:id="rId32"/>
      <p:italic r:id="rId33"/>
      <p:boldItalic r:id="rId34"/>
    </p:embeddedFont>
    <p:embeddedFont>
      <p:font typeface="Arvo" panose="020B0604020202020204" charset="0"/>
      <p:regular r:id="rId35"/>
    </p:embeddedFont>
    <p:embeddedFont>
      <p:font typeface="Roboto Condensed" panose="020B0604020202020204" charset="0"/>
      <p:regular r:id="rId36"/>
    </p:embeddedFont>
    <p:embeddedFont>
      <p:font typeface="Roboto Condensed Light"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0FD93F-AB17-4D2A-83B0-3F9337E60E4B}">
  <a:tblStyle styleId="{C80FD93F-AB17-4D2A-83B0-3F9337E60E4B}"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98" d="100"/>
          <a:sy n="98" d="100"/>
        </p:scale>
        <p:origin x="600" y="84"/>
      </p:cViewPr>
      <p:guideLst>
        <p:guide orient="horz" pos="1620"/>
        <p:guide pos="2880"/>
      </p:guideLst>
    </p:cSldViewPr>
  </p:slideViewPr>
  <p:outlineViewPr>
    <p:cViewPr>
      <p:scale>
        <a:sx n="33" d="100"/>
        <a:sy n="33" d="100"/>
      </p:scale>
      <p:origin x="0" y="104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floricolas%20machach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sum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sum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esu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2.5418860761996401E-2"/>
          <c:w val="1"/>
          <c:h val="0.93281356066247945"/>
        </c:manualLayout>
      </c:layout>
      <c:pie3DChart>
        <c:varyColors val="1"/>
        <c:ser>
          <c:idx val="0"/>
          <c:order val="0"/>
          <c:explosion val="25"/>
          <c:dPt>
            <c:idx val="0"/>
            <c:bubble3D val="0"/>
            <c:spPr>
              <a:solidFill>
                <a:srgbClr val="7030A0"/>
              </a:solidFill>
            </c:spPr>
          </c:dPt>
          <c:dPt>
            <c:idx val="1"/>
            <c:bubble3D val="0"/>
            <c:spPr>
              <a:solidFill>
                <a:srgbClr val="00B0F0"/>
              </a:solidFill>
            </c:spPr>
          </c:dPt>
          <c:dLbls>
            <c:dLbl>
              <c:idx val="0"/>
              <c:layout>
                <c:manualLayout>
                  <c:x val="-0.17275624284562408"/>
                  <c:y val="7.343465165784635E-2"/>
                </c:manualLayout>
              </c:layout>
              <c:showLegendKey val="0"/>
              <c:showVal val="0"/>
              <c:showCatName val="1"/>
              <c:showSerName val="0"/>
              <c:showPercent val="0"/>
              <c:showBubbleSize val="0"/>
              <c:extLst>
                <c:ext xmlns:c15="http://schemas.microsoft.com/office/drawing/2012/chart" uri="{CE6537A1-D6FC-4f65-9D91-7224C49458BB}">
                  <c15:layout>
                    <c:manualLayout>
                      <c:w val="0.27743721521340459"/>
                      <c:h val="0.18514364047372683"/>
                    </c:manualLayout>
                  </c15:layout>
                </c:ext>
              </c:extLst>
            </c:dLbl>
            <c:dLbl>
              <c:idx val="1"/>
              <c:layout>
                <c:manualLayout>
                  <c:x val="-9.2263081633773961E-2"/>
                  <c:y val="-0.1109844265914468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2096053334745622"/>
                  <c:y val="-0.27083732609254413"/>
                </c:manualLayout>
              </c:layou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18235876833035325"/>
                  <c:y val="-0.27005911700157514"/>
                </c:manualLayout>
              </c:layou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5.4444967931156607E-2"/>
                  <c:y val="-0.10725906691359163"/>
                </c:manualLayout>
              </c:layout>
              <c:showLegendKey val="0"/>
              <c:showVal val="0"/>
              <c:showCatName val="1"/>
              <c:showSerName val="0"/>
              <c:showPercent val="0"/>
              <c:showBubbleSize val="0"/>
              <c:extLst>
                <c:ext xmlns:c15="http://schemas.microsoft.com/office/drawing/2012/chart" uri="{CE6537A1-D6FC-4f65-9D91-7224C49458BB}">
                  <c15:layout>
                    <c:manualLayout>
                      <c:w val="0.24561273803711914"/>
                      <c:h val="0.11784911654023843"/>
                    </c:manualLayout>
                  </c15:layout>
                </c:ext>
              </c:extLst>
            </c:dLbl>
            <c:dLbl>
              <c:idx val="5"/>
              <c:layout>
                <c:manualLayout>
                  <c:x val="0.16794569418751437"/>
                  <c:y val="4.2701983088715048E-2"/>
                </c:manualLayout>
              </c:layout>
              <c:showLegendKey val="0"/>
              <c:showVal val="0"/>
              <c:showCatName val="1"/>
              <c:showSerName val="0"/>
              <c:showPercent val="0"/>
              <c:showBubbleSize val="0"/>
              <c:extLst>
                <c:ext xmlns:c15="http://schemas.microsoft.com/office/drawing/2012/chart" uri="{CE6537A1-D6FC-4f65-9D91-7224C49458BB}">
                  <c15:layout>
                    <c:manualLayout>
                      <c:w val="0.25633374985182522"/>
                      <c:h val="0.2256542742844338"/>
                    </c:manualLayout>
                  </c15:layout>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Hoja5!$B$2:$B$7</c:f>
              <c:strCache>
                <c:ptCount val="6"/>
                <c:pt idx="0">
                  <c:v>Rosas del corazón CIA. LTDA.</c:v>
                </c:pt>
                <c:pt idx="1">
                  <c:v>Ecoroses</c:v>
                </c:pt>
                <c:pt idx="2">
                  <c:v>Natuflor S.A.</c:v>
                </c:pt>
                <c:pt idx="3">
                  <c:v>Natuplant S.A.</c:v>
                </c:pt>
                <c:pt idx="4">
                  <c:v>Sisagarden CIA. LTDA.</c:v>
                </c:pt>
                <c:pt idx="5">
                  <c:v>Flor de paramo flowerpar S.A.</c:v>
                </c:pt>
              </c:strCache>
            </c:strRef>
          </c:cat>
          <c:val>
            <c:numRef>
              <c:f>Hoja5!$C$2:$C$7</c:f>
              <c:numCache>
                <c:formatCode>General</c:formatCode>
                <c:ptCount val="6"/>
                <c:pt idx="0">
                  <c:v>1</c:v>
                </c:pt>
                <c:pt idx="1">
                  <c:v>1</c:v>
                </c:pt>
                <c:pt idx="2">
                  <c:v>1</c:v>
                </c:pt>
                <c:pt idx="3">
                  <c:v>1</c:v>
                </c:pt>
                <c:pt idx="4">
                  <c:v>1</c:v>
                </c:pt>
                <c:pt idx="5">
                  <c:v>1</c:v>
                </c:pt>
              </c:numCache>
            </c:numRef>
          </c:val>
        </c:ser>
        <c:dLbls>
          <c:showLegendKey val="0"/>
          <c:showVal val="0"/>
          <c:showCatName val="1"/>
          <c:showSerName val="0"/>
          <c:showPercent val="1"/>
          <c:showBubbleSize val="0"/>
          <c:showLeaderLines val="1"/>
        </c:dLbls>
      </c:pie3DChart>
    </c:plotArea>
    <c:plotVisOnly val="1"/>
    <c:dispBlanksAs val="zero"/>
    <c:showDLblsOverMax val="0"/>
  </c:chart>
  <c:spPr>
    <a:solidFill>
      <a:schemeClr val="accent4">
        <a:lumMod val="40000"/>
        <a:lumOff val="60000"/>
      </a:schemeClr>
    </a:solidFill>
  </c:spPr>
  <c:txPr>
    <a:bodyPr/>
    <a:lstStyle/>
    <a:p>
      <a:pPr>
        <a:defRPr sz="1400">
          <a:solidFill>
            <a:schemeClr val="tx1"/>
          </a:solidFil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Hoja5!$B$1</c:f>
              <c:strCache>
                <c:ptCount val="1"/>
                <c:pt idx="0">
                  <c:v>3. ¿Ha experimentado la empresa problemas por capacidad de almacenamiento del producto?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z="1400" b="1" dirty="0"/>
                      <a:t>50</a:t>
                    </a:r>
                    <a:r>
                      <a:rPr lang="en-US" sz="1400" b="1" dirty="0" smtClean="0"/>
                      <a:t>%</a:t>
                    </a:r>
                  </a:p>
                  <a:p>
                    <a:endParaRPr lang="en-US" sz="1400" dirty="0" smtClean="0"/>
                  </a:p>
                  <a:p>
                    <a:r>
                      <a:rPr lang="en-US" sz="1400" dirty="0" smtClean="0"/>
                      <a:t> Si</a:t>
                    </a:r>
                    <a:r>
                      <a:rPr lang="en-US" sz="1400" baseline="0" dirty="0" smtClean="0"/>
                      <a:t> </a:t>
                    </a:r>
                    <a:endParaRPr lang="en-US" dirty="0"/>
                  </a:p>
                </c:rich>
              </c:tx>
              <c:dLblPos val="ct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400"/>
                </a:pPr>
                <a:endParaRPr lang="es-EC"/>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(Hoja5!$A$2,Hoja5!$C$2)</c:f>
              <c:strCache>
                <c:ptCount val="2"/>
                <c:pt idx="0">
                  <c:v>Pocas veces/ regularmente</c:v>
                </c:pt>
                <c:pt idx="1">
                  <c:v>31 a 50 mil tallos diarios</c:v>
                </c:pt>
              </c:strCache>
            </c:strRef>
          </c:cat>
          <c:val>
            <c:numRef>
              <c:f>Hoja5!$B$2:$B$3</c:f>
              <c:numCache>
                <c:formatCode>General</c:formatCode>
                <c:ptCount val="2"/>
                <c:pt idx="0">
                  <c:v>50</c:v>
                </c:pt>
              </c:numCache>
            </c:numRef>
          </c:val>
        </c:ser>
        <c:ser>
          <c:idx val="1"/>
          <c:order val="1"/>
          <c:tx>
            <c:strRef>
              <c:f>Hoja5!$C$1</c:f>
              <c:strCache>
                <c:ptCount val="1"/>
                <c:pt idx="0">
                  <c:v>4. ¿Qué cantidad de producción posee la empresa?</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03720240099286E-3"/>
                  <c:y val="0.20368702262841895"/>
                </c:manualLayout>
              </c:layout>
              <c:tx>
                <c:rich>
                  <a:bodyPr/>
                  <a:lstStyle/>
                  <a:p>
                    <a:r>
                      <a:rPr lang="en-US" sz="1400" b="1" noProof="0" dirty="0"/>
                      <a:t>67</a:t>
                    </a:r>
                    <a:r>
                      <a:rPr lang="en-US" sz="1400" b="1" noProof="0" dirty="0" smtClean="0"/>
                      <a:t>%</a:t>
                    </a:r>
                    <a:r>
                      <a:rPr lang="en-US" sz="1400" b="1" baseline="0" noProof="0" dirty="0" smtClean="0"/>
                      <a:t> </a:t>
                    </a:r>
                  </a:p>
                  <a:p>
                    <a:endParaRPr lang="en-US" sz="1400" baseline="0" noProof="0" dirty="0" smtClean="0"/>
                  </a:p>
                  <a:p>
                    <a:r>
                      <a:rPr lang="en-US" sz="1400" b="0" i="0" u="none" strike="noStrike" baseline="0" noProof="0" dirty="0" smtClean="0">
                        <a:effectLst/>
                      </a:rPr>
                      <a:t>3</a:t>
                    </a:r>
                    <a:r>
                      <a:rPr lang="en-US" sz="1400" baseline="0" noProof="0" dirty="0" smtClean="0"/>
                      <a:t>1 a 50 mil </a:t>
                    </a:r>
                  </a:p>
                  <a:p>
                    <a:r>
                      <a:rPr lang="en-US" sz="1400" baseline="0" noProof="0" dirty="0" smtClean="0"/>
                      <a:t>tallos diarios</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vert="horz"/>
              <a:lstStyle/>
              <a:p>
                <a:pPr>
                  <a:defRPr lang="es-EC" sz="1400" noProof="0"/>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(Hoja5!$A$2,Hoja5!$C$2)</c:f>
              <c:strCache>
                <c:ptCount val="2"/>
                <c:pt idx="0">
                  <c:v>Pocas veces/ regularmente</c:v>
                </c:pt>
                <c:pt idx="1">
                  <c:v>31 a 50 mil tallos diarios</c:v>
                </c:pt>
              </c:strCache>
            </c:strRef>
          </c:cat>
          <c:val>
            <c:numRef>
              <c:f>Hoja5!$D$2</c:f>
              <c:numCache>
                <c:formatCode>General</c:formatCode>
                <c:ptCount val="1"/>
                <c:pt idx="0">
                  <c:v>66.7</c:v>
                </c:pt>
              </c:numCache>
            </c:numRef>
          </c:val>
        </c:ser>
        <c:dLbls>
          <c:showLegendKey val="0"/>
          <c:showVal val="0"/>
          <c:showCatName val="0"/>
          <c:showSerName val="0"/>
          <c:showPercent val="0"/>
          <c:showBubbleSize val="0"/>
        </c:dLbls>
        <c:gapWidth val="100"/>
        <c:overlap val="-24"/>
        <c:axId val="282101144"/>
        <c:axId val="282100360"/>
      </c:barChart>
      <c:catAx>
        <c:axId val="282101144"/>
        <c:scaling>
          <c:orientation val="minMax"/>
        </c:scaling>
        <c:delete val="1"/>
        <c:axPos val="b"/>
        <c:numFmt formatCode="General" sourceLinked="1"/>
        <c:majorTickMark val="none"/>
        <c:minorTickMark val="none"/>
        <c:tickLblPos val="nextTo"/>
        <c:crossAx val="282100360"/>
        <c:crosses val="autoZero"/>
        <c:auto val="1"/>
        <c:lblAlgn val="ctr"/>
        <c:lblOffset val="100"/>
        <c:noMultiLvlLbl val="0"/>
      </c:catAx>
      <c:valAx>
        <c:axId val="282100360"/>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s-EC"/>
          </a:p>
        </c:txPr>
        <c:crossAx val="282101144"/>
        <c:crosses val="autoZero"/>
        <c:crossBetween val="between"/>
      </c:valAx>
      <c:spPr>
        <a:noFill/>
        <a:ln>
          <a:noFill/>
        </a:ln>
        <a:effectLst/>
      </c:spPr>
    </c:plotArea>
    <c:legend>
      <c:legendPos val="b"/>
      <c:layout>
        <c:manualLayout>
          <c:xMode val="edge"/>
          <c:yMode val="edge"/>
          <c:x val="4.9999941138314366E-2"/>
          <c:y val="0.83373053420753762"/>
          <c:w val="0.60098263697997167"/>
          <c:h val="0.16626946579246243"/>
        </c:manualLayout>
      </c:layout>
      <c:overlay val="0"/>
      <c:spPr>
        <a:noFill/>
        <a:ln>
          <a:noFill/>
        </a:ln>
        <a:effectLst/>
      </c:spPr>
      <c:txPr>
        <a:bodyPr rot="0" vert="horz"/>
        <a:lstStyle/>
        <a:p>
          <a:pPr>
            <a:defRPr sz="1200"/>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Hoja6!$B$1</c:f>
              <c:strCache>
                <c:ptCount val="1"/>
                <c:pt idx="0">
                  <c:v>9. ¿Qué medio de transporte utiliza la empresa para la logística dentro del país?</c:v>
                </c:pt>
              </c:strCache>
            </c:strRef>
          </c:tx>
          <c:spPr>
            <a:solidFill>
              <a:schemeClr val="accent6"/>
            </a:solidFill>
            <a:ln>
              <a:noFill/>
            </a:ln>
            <a:effectLst/>
          </c:spPr>
          <c:invertIfNegative val="0"/>
          <c:dLbls>
            <c:dLbl>
              <c:idx val="0"/>
              <c:layout/>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600" b="1" i="0" baseline="0" dirty="0" smtClean="0">
                        <a:effectLst/>
                      </a:rPr>
                      <a:t>33,3%</a:t>
                    </a:r>
                  </a:p>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600" dirty="0" smtClean="0"/>
                      <a:t>Tercerizados</a:t>
                    </a:r>
                    <a:endParaRPr lang="en-US"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600"/>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(Hoja6!$A$2,Hoja6!$C$2)</c:f>
              <c:strCache>
                <c:ptCount val="2"/>
                <c:pt idx="0">
                  <c:v>Tercerizados</c:v>
                </c:pt>
                <c:pt idx="1">
                  <c:v>Casi siempre</c:v>
                </c:pt>
              </c:strCache>
            </c:strRef>
          </c:cat>
          <c:val>
            <c:numRef>
              <c:f>Hoja6!$B$2</c:f>
              <c:numCache>
                <c:formatCode>General</c:formatCode>
                <c:ptCount val="1"/>
                <c:pt idx="0">
                  <c:v>33.300000000000004</c:v>
                </c:pt>
              </c:numCache>
            </c:numRef>
          </c:val>
        </c:ser>
        <c:ser>
          <c:idx val="1"/>
          <c:order val="1"/>
          <c:tx>
            <c:strRef>
              <c:f>Hoja6!$C$1</c:f>
              <c:strCache>
                <c:ptCount val="1"/>
                <c:pt idx="0">
                  <c:v>18. ¿Cumplen con el tiempo exacto de entregas?</c:v>
                </c:pt>
              </c:strCache>
            </c:strRef>
          </c:tx>
          <c:spPr>
            <a:solidFill>
              <a:schemeClr val="accent5"/>
            </a:solidFill>
            <a:ln>
              <a:noFill/>
            </a:ln>
            <a:effectLst/>
          </c:spPr>
          <c:invertIfNegative val="0"/>
          <c:dLbls>
            <c:dLbl>
              <c:idx val="0"/>
              <c:layout/>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600" b="1" i="0" baseline="0" dirty="0" smtClean="0">
                        <a:effectLst/>
                      </a:rPr>
                      <a:t>33,3% </a:t>
                    </a:r>
                    <a:endParaRPr lang="en-US" sz="1600" b="1"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600" noProof="0" dirty="0" smtClean="0"/>
                      <a:t>Casi siempre </a:t>
                    </a:r>
                    <a:endParaRPr lang="en-US" sz="1600" noProof="0"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(Hoja6!$A$2,Hoja6!$C$2)</c:f>
              <c:strCache>
                <c:ptCount val="2"/>
                <c:pt idx="0">
                  <c:v>Tercerizados</c:v>
                </c:pt>
                <c:pt idx="1">
                  <c:v>Casi siempre</c:v>
                </c:pt>
              </c:strCache>
            </c:strRef>
          </c:cat>
          <c:val>
            <c:numRef>
              <c:f>Hoja6!$D$2</c:f>
              <c:numCache>
                <c:formatCode>General</c:formatCode>
                <c:ptCount val="1"/>
                <c:pt idx="0">
                  <c:v>33.300000000000004</c:v>
                </c:pt>
              </c:numCache>
            </c:numRef>
          </c:val>
        </c:ser>
        <c:dLbls>
          <c:showLegendKey val="0"/>
          <c:showVal val="0"/>
          <c:showCatName val="0"/>
          <c:showSerName val="0"/>
          <c:showPercent val="0"/>
          <c:showBubbleSize val="0"/>
        </c:dLbls>
        <c:gapWidth val="75"/>
        <c:overlap val="-25"/>
        <c:axId val="282105064"/>
        <c:axId val="282100752"/>
      </c:barChart>
      <c:catAx>
        <c:axId val="282105064"/>
        <c:scaling>
          <c:orientation val="minMax"/>
        </c:scaling>
        <c:delete val="1"/>
        <c:axPos val="b"/>
        <c:numFmt formatCode="General" sourceLinked="1"/>
        <c:majorTickMark val="none"/>
        <c:minorTickMark val="none"/>
        <c:tickLblPos val="none"/>
        <c:crossAx val="282100752"/>
        <c:crosses val="autoZero"/>
        <c:auto val="1"/>
        <c:lblAlgn val="ctr"/>
        <c:lblOffset val="100"/>
        <c:noMultiLvlLbl val="0"/>
      </c:catAx>
      <c:valAx>
        <c:axId val="282100752"/>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s-EC"/>
          </a:p>
        </c:txPr>
        <c:crossAx val="282105064"/>
        <c:crosses val="autoZero"/>
        <c:crossBetween val="between"/>
      </c:valAx>
      <c:spPr>
        <a:noFill/>
        <a:ln>
          <a:noFill/>
        </a:ln>
        <a:effectLst/>
      </c:spPr>
    </c:plotArea>
    <c:legend>
      <c:legendPos val="b"/>
      <c:layout>
        <c:manualLayout>
          <c:xMode val="edge"/>
          <c:yMode val="edge"/>
          <c:x val="0.12472554471555258"/>
          <c:y val="0.82609553248858691"/>
          <c:w val="0.82285644156022031"/>
          <c:h val="0.15279458057674317"/>
        </c:manualLayout>
      </c:layout>
      <c:overlay val="0"/>
      <c:spPr>
        <a:noFill/>
        <a:ln>
          <a:noFill/>
        </a:ln>
        <a:effectLst/>
      </c:spPr>
      <c:txPr>
        <a:bodyPr rot="0" vert="horz"/>
        <a:lstStyle/>
        <a:p>
          <a:pPr>
            <a:defRPr sz="1200"/>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Hoja7!$A$1</c:f>
              <c:strCache>
                <c:ptCount val="1"/>
                <c:pt idx="0">
                  <c:v>21.  ¿Qué sistema utiliza para controlar  y evaluar el sistema logístico de su empresa?</c:v>
                </c:pt>
              </c:strCache>
            </c:strRef>
          </c:tx>
          <c:spPr>
            <a:solidFill>
              <a:schemeClr val="accent6"/>
            </a:solidFill>
            <a:ln>
              <a:noFill/>
            </a:ln>
            <a:effectLst/>
          </c:spPr>
          <c:invertIfNegative val="0"/>
          <c:dLbls>
            <c:dLbl>
              <c:idx val="0"/>
              <c:layout/>
              <c:tx>
                <c:rich>
                  <a:bodyPr/>
                  <a:lstStyle/>
                  <a:p>
                    <a:r>
                      <a:rPr lang="en-US" sz="1400" b="1" i="0" u="none" strike="noStrike" baseline="0" noProof="0" smtClean="0">
                        <a:effectLst/>
                      </a:rPr>
                      <a:t>67%</a:t>
                    </a:r>
                  </a:p>
                  <a:p>
                    <a:endParaRPr lang="en-US" sz="1400" b="0" i="0" u="none" strike="noStrike" baseline="0" noProof="0" smtClean="0">
                      <a:effectLst/>
                    </a:endParaRPr>
                  </a:p>
                  <a:p>
                    <a:endParaRPr lang="en-US" sz="1400" b="0" i="0" u="none" strike="noStrike" baseline="0" noProof="0" smtClean="0">
                      <a:effectLst/>
                    </a:endParaRPr>
                  </a:p>
                  <a:p>
                    <a:r>
                      <a:rPr lang="en-US" sz="1400" noProof="0" smtClean="0"/>
                      <a:t>Ningún</a:t>
                    </a:r>
                    <a:r>
                      <a:rPr lang="en-US" sz="1400" baseline="0" noProof="0" smtClean="0"/>
                      <a:t> </a:t>
                    </a:r>
                    <a:r>
                      <a:rPr lang="en-US" sz="1400" b="0" i="0" u="none" strike="noStrike" baseline="0" noProof="0" smtClean="0">
                        <a:effectLst/>
                      </a:rPr>
                      <a:t>sistema</a:t>
                    </a:r>
                    <a:endParaRPr lang="en-US" dirty="0"/>
                  </a:p>
                </c:rich>
              </c:tx>
              <c:dLblPos val="ct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lang="es-EC" sz="1400" noProof="0"/>
                </a:pPr>
                <a:endParaRPr lang="es-EC"/>
              </a:p>
            </c:txPr>
            <c:dLblPos val="ct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Hoja7!$B$2</c:f>
              <c:numCache>
                <c:formatCode>General</c:formatCode>
                <c:ptCount val="1"/>
                <c:pt idx="0">
                  <c:v>66.7</c:v>
                </c:pt>
              </c:numCache>
            </c:numRef>
          </c:val>
        </c:ser>
        <c:ser>
          <c:idx val="1"/>
          <c:order val="1"/>
          <c:tx>
            <c:strRef>
              <c:f>Hoja7!$C$1</c:f>
              <c:strCache>
                <c:ptCount val="1"/>
                <c:pt idx="0">
                  <c:v>17. Al entregar el producto ¿Cuál es el nivel de satisfacción del cliente?</c:v>
                </c:pt>
              </c:strCache>
            </c:strRef>
          </c:tx>
          <c:spPr>
            <a:solidFill>
              <a:schemeClr val="accent5"/>
            </a:solidFill>
            <a:ln>
              <a:noFill/>
            </a:ln>
            <a:effectLst/>
          </c:spPr>
          <c:invertIfNegative val="0"/>
          <c:dLbls>
            <c:dLbl>
              <c:idx val="0"/>
              <c:layout/>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lang="es-EC" sz="1400" b="0" i="0" u="none" strike="noStrike" kern="1200" baseline="0" noProof="0">
                        <a:solidFill>
                          <a:srgbClr val="000000"/>
                        </a:solidFill>
                        <a:latin typeface="Times New Roman" panose="02020603050405020304" pitchFamily="18" charset="0"/>
                        <a:ea typeface="+mn-ea"/>
                        <a:cs typeface="Times New Roman" panose="02020603050405020304" pitchFamily="18" charset="0"/>
                      </a:defRPr>
                    </a:pPr>
                    <a:r>
                      <a:rPr lang="en-US" sz="1400" b="1" i="0" baseline="0" noProof="0" dirty="0" smtClean="0">
                        <a:effectLst/>
                      </a:rPr>
                      <a:t>33%</a:t>
                    </a:r>
                    <a:endParaRPr lang="en-US" sz="1400" b="1" noProof="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lang="es-EC" sz="1400" b="0" i="0" u="none" strike="noStrike" kern="1200" baseline="0" noProof="0">
                        <a:solidFill>
                          <a:srgbClr val="000000"/>
                        </a:solidFill>
                        <a:latin typeface="Times New Roman" panose="02020603050405020304" pitchFamily="18" charset="0"/>
                        <a:ea typeface="+mn-ea"/>
                        <a:cs typeface="Times New Roman" panose="02020603050405020304" pitchFamily="18" charset="0"/>
                      </a:defRPr>
                    </a:pPr>
                    <a:endParaRPr lang="en-US" sz="1400" noProof="0" dirty="0" smtClean="0"/>
                  </a:p>
                  <a:p>
                    <a:pPr marL="0" marR="0" indent="0" algn="ctr" defTabSz="914400" rtl="0" eaLnBrk="1" fontAlgn="auto" latinLnBrk="0" hangingPunct="1">
                      <a:lnSpc>
                        <a:spcPct val="100000"/>
                      </a:lnSpc>
                      <a:spcBef>
                        <a:spcPts val="0"/>
                      </a:spcBef>
                      <a:spcAft>
                        <a:spcPts val="0"/>
                      </a:spcAft>
                      <a:buClrTx/>
                      <a:buSzTx/>
                      <a:buFontTx/>
                      <a:buNone/>
                      <a:tabLst/>
                      <a:defRPr lang="es-EC" sz="1400" b="0" i="0" u="none" strike="noStrike" kern="1200" baseline="0" noProof="0">
                        <a:solidFill>
                          <a:srgbClr val="000000"/>
                        </a:solidFill>
                        <a:latin typeface="Times New Roman" panose="02020603050405020304" pitchFamily="18" charset="0"/>
                        <a:ea typeface="+mn-ea"/>
                        <a:cs typeface="Times New Roman" panose="02020603050405020304" pitchFamily="18" charset="0"/>
                      </a:defRPr>
                    </a:pPr>
                    <a:endParaRPr lang="en-US" sz="1400" noProof="0" dirty="0" smtClean="0"/>
                  </a:p>
                  <a:p>
                    <a:pPr marL="0" marR="0" indent="0" algn="ctr" defTabSz="914400" rtl="0" eaLnBrk="1" fontAlgn="auto" latinLnBrk="0" hangingPunct="1">
                      <a:lnSpc>
                        <a:spcPct val="100000"/>
                      </a:lnSpc>
                      <a:spcBef>
                        <a:spcPts val="0"/>
                      </a:spcBef>
                      <a:spcAft>
                        <a:spcPts val="0"/>
                      </a:spcAft>
                      <a:buClrTx/>
                      <a:buSzTx/>
                      <a:buFontTx/>
                      <a:buNone/>
                      <a:tabLst/>
                      <a:defRPr lang="es-EC" sz="1400" b="0" i="0" u="none" strike="noStrike" kern="1200" baseline="0" noProof="0">
                        <a:solidFill>
                          <a:srgbClr val="000000"/>
                        </a:solidFill>
                        <a:latin typeface="Times New Roman" panose="02020603050405020304" pitchFamily="18" charset="0"/>
                        <a:ea typeface="+mn-ea"/>
                        <a:cs typeface="Times New Roman" panose="02020603050405020304" pitchFamily="18" charset="0"/>
                      </a:defRPr>
                    </a:pPr>
                    <a:r>
                      <a:rPr lang="en-US" sz="1400" noProof="0" dirty="0" smtClean="0"/>
                      <a:t>Poco satisfactorio</a:t>
                    </a:r>
                    <a:endParaRPr lang="en-US"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lang="es-EC" sz="1400" noProof="0"/>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Hoja7!$D$2</c:f>
              <c:numCache>
                <c:formatCode>General</c:formatCode>
                <c:ptCount val="1"/>
                <c:pt idx="0">
                  <c:v>33.300000000000004</c:v>
                </c:pt>
              </c:numCache>
            </c:numRef>
          </c:val>
        </c:ser>
        <c:dLbls>
          <c:showLegendKey val="0"/>
          <c:showVal val="0"/>
          <c:showCatName val="0"/>
          <c:showSerName val="0"/>
          <c:showPercent val="0"/>
          <c:showBubbleSize val="0"/>
        </c:dLbls>
        <c:gapWidth val="75"/>
        <c:overlap val="-25"/>
        <c:axId val="282102320"/>
        <c:axId val="282103104"/>
      </c:barChart>
      <c:catAx>
        <c:axId val="282102320"/>
        <c:scaling>
          <c:orientation val="minMax"/>
        </c:scaling>
        <c:delete val="1"/>
        <c:axPos val="b"/>
        <c:majorTickMark val="none"/>
        <c:minorTickMark val="none"/>
        <c:tickLblPos val="none"/>
        <c:crossAx val="282103104"/>
        <c:crosses val="autoZero"/>
        <c:auto val="1"/>
        <c:lblAlgn val="ctr"/>
        <c:lblOffset val="100"/>
        <c:noMultiLvlLbl val="0"/>
      </c:catAx>
      <c:valAx>
        <c:axId val="28210310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s-EC"/>
          </a:p>
        </c:txPr>
        <c:crossAx val="282102320"/>
        <c:crosses val="autoZero"/>
        <c:crossBetween val="between"/>
      </c:valAx>
      <c:spPr>
        <a:noFill/>
        <a:ln>
          <a:noFill/>
        </a:ln>
        <a:effectLst/>
      </c:spPr>
    </c:plotArea>
    <c:legend>
      <c:legendPos val="b"/>
      <c:layout>
        <c:manualLayout>
          <c:xMode val="edge"/>
          <c:yMode val="edge"/>
          <c:x val="8.1680780604875686E-2"/>
          <c:y val="0.82945534946024202"/>
          <c:w val="0.89206280088291312"/>
          <c:h val="0.14896962253044499"/>
        </c:manualLayout>
      </c:layout>
      <c:overlay val="0"/>
      <c:spPr>
        <a:noFill/>
        <a:ln>
          <a:noFill/>
        </a:ln>
        <a:effectLst/>
      </c:spPr>
      <c:txPr>
        <a:bodyPr rot="0" vert="horz"/>
        <a:lstStyle/>
        <a:p>
          <a:pPr>
            <a:defRPr sz="1200"/>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29979-3533-4E02-9D9A-6E6431BFAA89}"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C"/>
        </a:p>
      </dgm:t>
    </dgm:pt>
    <dgm:pt modelId="{10D01933-ABDA-4090-8A5B-376CF84FC6AC}">
      <dgm:prSet phldrT="[Texto]"/>
      <dgm:spPr/>
      <dgm:t>
        <a:bodyPr/>
        <a:lstStyle/>
        <a:p>
          <a:r>
            <a:rPr lang="es-EC" b="1" dirty="0" smtClean="0"/>
            <a:t>Planteamiento del Problema</a:t>
          </a:r>
          <a:endParaRPr lang="es-EC" dirty="0"/>
        </a:p>
      </dgm:t>
    </dgm:pt>
    <dgm:pt modelId="{01618889-2A05-4E62-AB45-5C2E271884A6}" type="parTrans" cxnId="{48A06CB7-F03E-4BEB-BF26-B00D5792C5EB}">
      <dgm:prSet/>
      <dgm:spPr/>
      <dgm:t>
        <a:bodyPr/>
        <a:lstStyle/>
        <a:p>
          <a:endParaRPr lang="es-EC"/>
        </a:p>
      </dgm:t>
    </dgm:pt>
    <dgm:pt modelId="{20F8AE4F-780A-4D8C-A88F-AD42425D0F75}" type="sibTrans" cxnId="{48A06CB7-F03E-4BEB-BF26-B00D5792C5EB}">
      <dgm:prSet/>
      <dgm:spPr/>
      <dgm:t>
        <a:bodyPr/>
        <a:lstStyle/>
        <a:p>
          <a:endParaRPr lang="es-EC"/>
        </a:p>
      </dgm:t>
    </dgm:pt>
    <dgm:pt modelId="{A08A7EBE-CD21-4DF2-88B2-BDD511CB4E59}">
      <dgm:prSet phldrT="[Texto]"/>
      <dgm:spPr/>
      <dgm:t>
        <a:bodyPr/>
        <a:lstStyle/>
        <a:p>
          <a:pPr algn="just"/>
          <a:r>
            <a:rPr lang="es-EC" dirty="0" smtClean="0"/>
            <a:t>¿De qué manera se evalúan los procesos logísticos internos de las productoras de flores legalmente constituidas de la ciudad de Machachi?</a:t>
          </a:r>
          <a:endParaRPr lang="es-EC" dirty="0"/>
        </a:p>
      </dgm:t>
    </dgm:pt>
    <dgm:pt modelId="{4D3CCCE5-F3F3-4961-9AA7-AB09BB5E2F61}" type="parTrans" cxnId="{D4237672-4D0A-4D03-8DC0-969C5DA8F2E9}">
      <dgm:prSet/>
      <dgm:spPr/>
      <dgm:t>
        <a:bodyPr/>
        <a:lstStyle/>
        <a:p>
          <a:endParaRPr lang="es-EC"/>
        </a:p>
      </dgm:t>
    </dgm:pt>
    <dgm:pt modelId="{176F0316-6FF3-4800-BDD4-939BC7884E35}" type="sibTrans" cxnId="{D4237672-4D0A-4D03-8DC0-969C5DA8F2E9}">
      <dgm:prSet/>
      <dgm:spPr/>
      <dgm:t>
        <a:bodyPr/>
        <a:lstStyle/>
        <a:p>
          <a:endParaRPr lang="es-EC"/>
        </a:p>
      </dgm:t>
    </dgm:pt>
    <dgm:pt modelId="{39E0E70A-AF7B-4C73-82AF-1E80347F9285}" type="pres">
      <dgm:prSet presAssocID="{58D29979-3533-4E02-9D9A-6E6431BFAA89}" presName="compositeShape" presStyleCnt="0">
        <dgm:presLayoutVars>
          <dgm:dir/>
          <dgm:resizeHandles/>
        </dgm:presLayoutVars>
      </dgm:prSet>
      <dgm:spPr/>
      <dgm:t>
        <a:bodyPr/>
        <a:lstStyle/>
        <a:p>
          <a:endParaRPr lang="es-EC"/>
        </a:p>
      </dgm:t>
    </dgm:pt>
    <dgm:pt modelId="{B81EE466-5CA9-4FA8-9157-0FAC4FA40FD5}" type="pres">
      <dgm:prSet presAssocID="{58D29979-3533-4E02-9D9A-6E6431BFAA89}" presName="pyramid" presStyleLbl="node1" presStyleIdx="0" presStyleCnt="1" custScaleX="100808"/>
      <dgm:spPr>
        <a:solidFill>
          <a:srgbClr val="00B050"/>
        </a:solidFill>
      </dgm:spPr>
      <dgm:t>
        <a:bodyPr/>
        <a:lstStyle/>
        <a:p>
          <a:endParaRPr lang="es-EC"/>
        </a:p>
      </dgm:t>
    </dgm:pt>
    <dgm:pt modelId="{C196D43A-037E-45CD-9D39-F18D09AB0586}" type="pres">
      <dgm:prSet presAssocID="{58D29979-3533-4E02-9D9A-6E6431BFAA89}" presName="theList" presStyleCnt="0"/>
      <dgm:spPr/>
      <dgm:t>
        <a:bodyPr/>
        <a:lstStyle/>
        <a:p>
          <a:endParaRPr lang="es-EC"/>
        </a:p>
      </dgm:t>
    </dgm:pt>
    <dgm:pt modelId="{E0615728-654A-4C40-9CA2-AC47EFA4C38B}" type="pres">
      <dgm:prSet presAssocID="{10D01933-ABDA-4090-8A5B-376CF84FC6AC}" presName="aNode" presStyleLbl="fgAcc1" presStyleIdx="0" presStyleCnt="2" custScaleY="55718">
        <dgm:presLayoutVars>
          <dgm:bulletEnabled val="1"/>
        </dgm:presLayoutVars>
      </dgm:prSet>
      <dgm:spPr/>
      <dgm:t>
        <a:bodyPr/>
        <a:lstStyle/>
        <a:p>
          <a:endParaRPr lang="es-EC"/>
        </a:p>
      </dgm:t>
    </dgm:pt>
    <dgm:pt modelId="{142D7D05-5E45-4DBD-A399-29F5E8BC2A92}" type="pres">
      <dgm:prSet presAssocID="{10D01933-ABDA-4090-8A5B-376CF84FC6AC}" presName="aSpace" presStyleCnt="0"/>
      <dgm:spPr/>
      <dgm:t>
        <a:bodyPr/>
        <a:lstStyle/>
        <a:p>
          <a:endParaRPr lang="es-EC"/>
        </a:p>
      </dgm:t>
    </dgm:pt>
    <dgm:pt modelId="{BFC58615-2E54-404E-9C9B-9177C6A3777D}" type="pres">
      <dgm:prSet presAssocID="{A08A7EBE-CD21-4DF2-88B2-BDD511CB4E59}" presName="aNode" presStyleLbl="fgAcc1" presStyleIdx="1" presStyleCnt="2">
        <dgm:presLayoutVars>
          <dgm:bulletEnabled val="1"/>
        </dgm:presLayoutVars>
      </dgm:prSet>
      <dgm:spPr/>
      <dgm:t>
        <a:bodyPr/>
        <a:lstStyle/>
        <a:p>
          <a:endParaRPr lang="es-EC"/>
        </a:p>
      </dgm:t>
    </dgm:pt>
    <dgm:pt modelId="{ABD15971-62ED-426A-827D-DBC186D94B7D}" type="pres">
      <dgm:prSet presAssocID="{A08A7EBE-CD21-4DF2-88B2-BDD511CB4E59}" presName="aSpace" presStyleCnt="0"/>
      <dgm:spPr/>
      <dgm:t>
        <a:bodyPr/>
        <a:lstStyle/>
        <a:p>
          <a:endParaRPr lang="es-EC"/>
        </a:p>
      </dgm:t>
    </dgm:pt>
  </dgm:ptLst>
  <dgm:cxnLst>
    <dgm:cxn modelId="{48A06CB7-F03E-4BEB-BF26-B00D5792C5EB}" srcId="{58D29979-3533-4E02-9D9A-6E6431BFAA89}" destId="{10D01933-ABDA-4090-8A5B-376CF84FC6AC}" srcOrd="0" destOrd="0" parTransId="{01618889-2A05-4E62-AB45-5C2E271884A6}" sibTransId="{20F8AE4F-780A-4D8C-A88F-AD42425D0F75}"/>
    <dgm:cxn modelId="{F7051649-41CC-41ED-910C-85DB735249AD}" type="presOf" srcId="{A08A7EBE-CD21-4DF2-88B2-BDD511CB4E59}" destId="{BFC58615-2E54-404E-9C9B-9177C6A3777D}" srcOrd="0" destOrd="0" presId="urn:microsoft.com/office/officeart/2005/8/layout/pyramid2"/>
    <dgm:cxn modelId="{77442A3D-0D87-4AF0-9047-24FDC0361124}" type="presOf" srcId="{58D29979-3533-4E02-9D9A-6E6431BFAA89}" destId="{39E0E70A-AF7B-4C73-82AF-1E80347F9285}" srcOrd="0" destOrd="0" presId="urn:microsoft.com/office/officeart/2005/8/layout/pyramid2"/>
    <dgm:cxn modelId="{79C74999-BEF1-41C5-A347-D5678E01D9DF}" type="presOf" srcId="{10D01933-ABDA-4090-8A5B-376CF84FC6AC}" destId="{E0615728-654A-4C40-9CA2-AC47EFA4C38B}" srcOrd="0" destOrd="0" presId="urn:microsoft.com/office/officeart/2005/8/layout/pyramid2"/>
    <dgm:cxn modelId="{D4237672-4D0A-4D03-8DC0-969C5DA8F2E9}" srcId="{58D29979-3533-4E02-9D9A-6E6431BFAA89}" destId="{A08A7EBE-CD21-4DF2-88B2-BDD511CB4E59}" srcOrd="1" destOrd="0" parTransId="{4D3CCCE5-F3F3-4961-9AA7-AB09BB5E2F61}" sibTransId="{176F0316-6FF3-4800-BDD4-939BC7884E35}"/>
    <dgm:cxn modelId="{0EBBFF38-1FCA-487E-9ABA-F51A15995343}" type="presParOf" srcId="{39E0E70A-AF7B-4C73-82AF-1E80347F9285}" destId="{B81EE466-5CA9-4FA8-9157-0FAC4FA40FD5}" srcOrd="0" destOrd="0" presId="urn:microsoft.com/office/officeart/2005/8/layout/pyramid2"/>
    <dgm:cxn modelId="{FD367208-083A-4E33-BD59-6933E795AB78}" type="presParOf" srcId="{39E0E70A-AF7B-4C73-82AF-1E80347F9285}" destId="{C196D43A-037E-45CD-9D39-F18D09AB0586}" srcOrd="1" destOrd="0" presId="urn:microsoft.com/office/officeart/2005/8/layout/pyramid2"/>
    <dgm:cxn modelId="{446D9BFB-CA4F-4701-9FDB-27FA8EDB0C1C}" type="presParOf" srcId="{C196D43A-037E-45CD-9D39-F18D09AB0586}" destId="{E0615728-654A-4C40-9CA2-AC47EFA4C38B}" srcOrd="0" destOrd="0" presId="urn:microsoft.com/office/officeart/2005/8/layout/pyramid2"/>
    <dgm:cxn modelId="{10DD2DF6-5147-42A4-936A-54AF2ABDF21B}" type="presParOf" srcId="{C196D43A-037E-45CD-9D39-F18D09AB0586}" destId="{142D7D05-5E45-4DBD-A399-29F5E8BC2A92}" srcOrd="1" destOrd="0" presId="urn:microsoft.com/office/officeart/2005/8/layout/pyramid2"/>
    <dgm:cxn modelId="{3CCF0DE7-7138-4270-AA38-B946086E7BF0}" type="presParOf" srcId="{C196D43A-037E-45CD-9D39-F18D09AB0586}" destId="{BFC58615-2E54-404E-9C9B-9177C6A3777D}" srcOrd="2" destOrd="0" presId="urn:microsoft.com/office/officeart/2005/8/layout/pyramid2"/>
    <dgm:cxn modelId="{D615CEFC-6AC2-4E2F-98C2-3036FCA0508F}" type="presParOf" srcId="{C196D43A-037E-45CD-9D39-F18D09AB0586}" destId="{ABD15971-62ED-426A-827D-DBC186D94B7D}"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D2082-CFD7-4D14-B3C3-480E1061328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C"/>
        </a:p>
      </dgm:t>
    </dgm:pt>
    <dgm:pt modelId="{9BC85714-44D4-437D-951E-55B673203FE3}">
      <dgm:prSet phldrT="[Texto]" custT="1">
        <dgm:style>
          <a:lnRef idx="2">
            <a:schemeClr val="accent1"/>
          </a:lnRef>
          <a:fillRef idx="1">
            <a:schemeClr val="lt1"/>
          </a:fillRef>
          <a:effectRef idx="0">
            <a:schemeClr val="accent1"/>
          </a:effectRef>
          <a:fontRef idx="minor">
            <a:schemeClr val="dk1"/>
          </a:fontRef>
        </dgm:style>
      </dgm:prSet>
      <dgm:spPr>
        <a:ln w="28575"/>
      </dgm:spPr>
      <dgm:t>
        <a:bodyPr/>
        <a:lstStyle/>
        <a:p>
          <a:pPr algn="ctr"/>
          <a:r>
            <a:rPr lang="es-EC" sz="3200" dirty="0" smtClean="0"/>
            <a:t>Las florícolas ubicadas en la ciudad de Machachi requieren de un plan de mejoramiento del proceso logístico.</a:t>
          </a:r>
          <a:endParaRPr lang="es-EC" sz="3200" b="1" dirty="0"/>
        </a:p>
      </dgm:t>
    </dgm:pt>
    <dgm:pt modelId="{03935636-1245-49A7-AD2C-252278E01B8D}" type="parTrans" cxnId="{85B20E51-020F-4730-8814-15381EFD5A6E}">
      <dgm:prSet/>
      <dgm:spPr/>
      <dgm:t>
        <a:bodyPr/>
        <a:lstStyle/>
        <a:p>
          <a:endParaRPr lang="es-EC"/>
        </a:p>
      </dgm:t>
    </dgm:pt>
    <dgm:pt modelId="{70B823C5-A5F6-4BEE-8A0E-91A69389E947}" type="sibTrans" cxnId="{85B20E51-020F-4730-8814-15381EFD5A6E}">
      <dgm:prSet/>
      <dgm:spPr/>
      <dgm:t>
        <a:bodyPr/>
        <a:lstStyle/>
        <a:p>
          <a:endParaRPr lang="es-EC"/>
        </a:p>
      </dgm:t>
    </dgm:pt>
    <dgm:pt modelId="{DDAF3055-89C0-42AB-AB25-612EA023B17B}" type="pres">
      <dgm:prSet presAssocID="{45FD2082-CFD7-4D14-B3C3-480E10613289}" presName="linearFlow" presStyleCnt="0">
        <dgm:presLayoutVars>
          <dgm:dir/>
          <dgm:resizeHandles val="exact"/>
        </dgm:presLayoutVars>
      </dgm:prSet>
      <dgm:spPr/>
      <dgm:t>
        <a:bodyPr/>
        <a:lstStyle/>
        <a:p>
          <a:endParaRPr lang="es-EC"/>
        </a:p>
      </dgm:t>
    </dgm:pt>
    <dgm:pt modelId="{147F4D9C-C3CE-4C3F-8F9A-1E60AE5791C9}" type="pres">
      <dgm:prSet presAssocID="{9BC85714-44D4-437D-951E-55B673203FE3}" presName="node" presStyleLbl="node1" presStyleIdx="0" presStyleCnt="1" custScaleX="193218" custScaleY="76682" custLinFactX="-18357" custLinFactNeighborX="-100000" custLinFactNeighborY="27975">
        <dgm:presLayoutVars>
          <dgm:bulletEnabled val="1"/>
        </dgm:presLayoutVars>
      </dgm:prSet>
      <dgm:spPr/>
      <dgm:t>
        <a:bodyPr/>
        <a:lstStyle/>
        <a:p>
          <a:endParaRPr lang="es-EC"/>
        </a:p>
      </dgm:t>
    </dgm:pt>
  </dgm:ptLst>
  <dgm:cxnLst>
    <dgm:cxn modelId="{85B20E51-020F-4730-8814-15381EFD5A6E}" srcId="{45FD2082-CFD7-4D14-B3C3-480E10613289}" destId="{9BC85714-44D4-437D-951E-55B673203FE3}" srcOrd="0" destOrd="0" parTransId="{03935636-1245-49A7-AD2C-252278E01B8D}" sibTransId="{70B823C5-A5F6-4BEE-8A0E-91A69389E947}"/>
    <dgm:cxn modelId="{DBB98CBF-02F5-4ECC-BFCA-EEE78ED824EB}" type="presOf" srcId="{9BC85714-44D4-437D-951E-55B673203FE3}" destId="{147F4D9C-C3CE-4C3F-8F9A-1E60AE5791C9}" srcOrd="0" destOrd="0" presId="urn:microsoft.com/office/officeart/2005/8/layout/equation1"/>
    <dgm:cxn modelId="{55AA2E97-0167-46C8-9D45-44101A4C2E60}" type="presOf" srcId="{45FD2082-CFD7-4D14-B3C3-480E10613289}" destId="{DDAF3055-89C0-42AB-AB25-612EA023B17B}" srcOrd="0" destOrd="0" presId="urn:microsoft.com/office/officeart/2005/8/layout/equation1"/>
    <dgm:cxn modelId="{20EC1DBA-22FA-42CC-AA67-D2CAD61E7478}" type="presParOf" srcId="{DDAF3055-89C0-42AB-AB25-612EA023B17B}" destId="{147F4D9C-C3CE-4C3F-8F9A-1E60AE5791C9}"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32B2BB-DBD1-415E-82B1-4DFB31CD5C20}" type="doc">
      <dgm:prSet loTypeId="urn:microsoft.com/office/officeart/2005/8/layout/cycle4" loCatId="matrix" qsTypeId="urn:microsoft.com/office/officeart/2005/8/quickstyle/simple3" qsCatId="simple" csTypeId="urn:microsoft.com/office/officeart/2005/8/colors/colorful1" csCatId="colorful" phldr="1"/>
      <dgm:spPr/>
      <dgm:t>
        <a:bodyPr/>
        <a:lstStyle/>
        <a:p>
          <a:endParaRPr lang="es-EC"/>
        </a:p>
      </dgm:t>
    </dgm:pt>
    <dgm:pt modelId="{F17B12E3-FBA8-43D8-A06A-A235A50B05BB}">
      <dgm:prSet phldrT="[Texto]"/>
      <dgm:spPr/>
      <dgm:t>
        <a:bodyPr/>
        <a:lstStyle/>
        <a:p>
          <a:r>
            <a:rPr lang="es-EC" b="1" smtClean="0"/>
            <a:t>Teorías de gestión administrativa por restricciones</a:t>
          </a:r>
          <a:endParaRPr lang="es-EC" dirty="0"/>
        </a:p>
      </dgm:t>
    </dgm:pt>
    <dgm:pt modelId="{66F9388E-65C3-441C-9D73-E0B2AF70E793}" type="parTrans" cxnId="{62053DE4-BAAD-42E9-9A32-1735D49AA0A8}">
      <dgm:prSet/>
      <dgm:spPr/>
      <dgm:t>
        <a:bodyPr/>
        <a:lstStyle/>
        <a:p>
          <a:endParaRPr lang="es-EC"/>
        </a:p>
      </dgm:t>
    </dgm:pt>
    <dgm:pt modelId="{157D1173-FE39-4815-BF48-C4B431385B78}" type="sibTrans" cxnId="{62053DE4-BAAD-42E9-9A32-1735D49AA0A8}">
      <dgm:prSet/>
      <dgm:spPr/>
      <dgm:t>
        <a:bodyPr/>
        <a:lstStyle/>
        <a:p>
          <a:endParaRPr lang="es-EC"/>
        </a:p>
      </dgm:t>
    </dgm:pt>
    <dgm:pt modelId="{63784D63-002A-4AA9-9903-76CEF4E30220}">
      <dgm:prSet phldrT="[Texto]" custT="1"/>
      <dgm:spPr/>
      <dgm:t>
        <a:bodyPr/>
        <a:lstStyle/>
        <a:p>
          <a:r>
            <a:rPr lang="es-EC" sz="1800" b="0" dirty="0" smtClean="0"/>
            <a:t>Eli Goldratt en 1980.</a:t>
          </a:r>
          <a:endParaRPr lang="es-EC" sz="1800" dirty="0"/>
        </a:p>
      </dgm:t>
    </dgm:pt>
    <dgm:pt modelId="{183073AC-D2D2-47C2-AF8A-573A9CECAB3A}" type="parTrans" cxnId="{18DCAF2B-8987-4803-9B59-53CFF1009D2E}">
      <dgm:prSet/>
      <dgm:spPr/>
      <dgm:t>
        <a:bodyPr/>
        <a:lstStyle/>
        <a:p>
          <a:endParaRPr lang="es-EC"/>
        </a:p>
      </dgm:t>
    </dgm:pt>
    <dgm:pt modelId="{2C0AAC3E-DFBD-40B1-9172-A4AC75F52E71}" type="sibTrans" cxnId="{18DCAF2B-8987-4803-9B59-53CFF1009D2E}">
      <dgm:prSet/>
      <dgm:spPr/>
      <dgm:t>
        <a:bodyPr/>
        <a:lstStyle/>
        <a:p>
          <a:endParaRPr lang="es-EC"/>
        </a:p>
      </dgm:t>
    </dgm:pt>
    <dgm:pt modelId="{75DEC9EE-6E6A-4FDB-B8D6-278837A78028}">
      <dgm:prSet phldrT="[Texto]"/>
      <dgm:spPr/>
      <dgm:t>
        <a:bodyPr/>
        <a:lstStyle/>
        <a:p>
          <a:r>
            <a:rPr lang="es-EC" b="1" smtClean="0"/>
            <a:t>Teoría clásica de la administración</a:t>
          </a:r>
          <a:endParaRPr lang="es-EC" dirty="0"/>
        </a:p>
      </dgm:t>
    </dgm:pt>
    <dgm:pt modelId="{D9AE116E-5553-4D7E-89A9-1C801C04471B}" type="parTrans" cxnId="{1287E066-94A2-490E-9E4F-8DD20819F9E5}">
      <dgm:prSet/>
      <dgm:spPr/>
      <dgm:t>
        <a:bodyPr/>
        <a:lstStyle/>
        <a:p>
          <a:endParaRPr lang="es-EC"/>
        </a:p>
      </dgm:t>
    </dgm:pt>
    <dgm:pt modelId="{1324A3F5-C64F-46B7-BA7A-C0EA5AD63F51}" type="sibTrans" cxnId="{1287E066-94A2-490E-9E4F-8DD20819F9E5}">
      <dgm:prSet/>
      <dgm:spPr/>
      <dgm:t>
        <a:bodyPr/>
        <a:lstStyle/>
        <a:p>
          <a:endParaRPr lang="es-EC"/>
        </a:p>
      </dgm:t>
    </dgm:pt>
    <dgm:pt modelId="{BB39833B-5D9C-4A50-A80D-EA042FB238C1}">
      <dgm:prSet phldrT="[Texto]" custT="1"/>
      <dgm:spPr/>
      <dgm:t>
        <a:bodyPr/>
        <a:lstStyle/>
        <a:p>
          <a:r>
            <a:rPr lang="es-EC" sz="1800" b="0" dirty="0" smtClean="0"/>
            <a:t>Henry Fayol en 1916.</a:t>
          </a:r>
          <a:endParaRPr lang="es-EC" sz="1800" b="0" dirty="0"/>
        </a:p>
      </dgm:t>
    </dgm:pt>
    <dgm:pt modelId="{33293EBD-DD3A-47C3-878B-91C6E52D6FB7}" type="parTrans" cxnId="{AB4EFD90-056C-4D0C-8858-2B5143EA99FA}">
      <dgm:prSet/>
      <dgm:spPr/>
      <dgm:t>
        <a:bodyPr/>
        <a:lstStyle/>
        <a:p>
          <a:endParaRPr lang="es-EC"/>
        </a:p>
      </dgm:t>
    </dgm:pt>
    <dgm:pt modelId="{F01C3513-55CB-4ED5-95FF-E7BA04F8FE85}" type="sibTrans" cxnId="{AB4EFD90-056C-4D0C-8858-2B5143EA99FA}">
      <dgm:prSet/>
      <dgm:spPr/>
      <dgm:t>
        <a:bodyPr/>
        <a:lstStyle/>
        <a:p>
          <a:endParaRPr lang="es-EC"/>
        </a:p>
      </dgm:t>
    </dgm:pt>
    <dgm:pt modelId="{CCCF0970-6656-4856-A0A0-DE3CF83C2CA9}">
      <dgm:prSet phldrT="[Texto]"/>
      <dgm:spPr/>
      <dgm:t>
        <a:bodyPr/>
        <a:lstStyle/>
        <a:p>
          <a:r>
            <a:rPr lang="es-EC" b="1" dirty="0" smtClean="0"/>
            <a:t>Teoría de la gestión administrativa</a:t>
          </a:r>
          <a:endParaRPr lang="es-EC" dirty="0"/>
        </a:p>
      </dgm:t>
    </dgm:pt>
    <dgm:pt modelId="{BEB414CA-473D-4AC7-99E3-E6136F4D227E}" type="parTrans" cxnId="{5DD01286-3F63-49E7-AF4B-0FE5E5C56FB9}">
      <dgm:prSet/>
      <dgm:spPr/>
      <dgm:t>
        <a:bodyPr/>
        <a:lstStyle/>
        <a:p>
          <a:endParaRPr lang="es-EC"/>
        </a:p>
      </dgm:t>
    </dgm:pt>
    <dgm:pt modelId="{7501925F-680F-4568-9915-C78CB4422A8C}" type="sibTrans" cxnId="{5DD01286-3F63-49E7-AF4B-0FE5E5C56FB9}">
      <dgm:prSet/>
      <dgm:spPr/>
      <dgm:t>
        <a:bodyPr/>
        <a:lstStyle/>
        <a:p>
          <a:endParaRPr lang="es-EC"/>
        </a:p>
      </dgm:t>
    </dgm:pt>
    <dgm:pt modelId="{92771C90-C2EE-4610-A30B-C71A1666C1BD}">
      <dgm:prSet phldrT="[Texto]" custT="1"/>
      <dgm:spPr/>
      <dgm:t>
        <a:bodyPr/>
        <a:lstStyle/>
        <a:p>
          <a:r>
            <a:rPr lang="es-EC" sz="1800" dirty="0" smtClean="0"/>
            <a:t>FODA</a:t>
          </a:r>
          <a:endParaRPr lang="es-EC" sz="1800" dirty="0"/>
        </a:p>
      </dgm:t>
    </dgm:pt>
    <dgm:pt modelId="{58D708C2-F173-43AD-B4A2-8DB0D0CDA72C}" type="parTrans" cxnId="{E1CACD33-6B6A-423F-A352-A010E01810F9}">
      <dgm:prSet/>
      <dgm:spPr/>
      <dgm:t>
        <a:bodyPr/>
        <a:lstStyle/>
        <a:p>
          <a:endParaRPr lang="es-EC"/>
        </a:p>
      </dgm:t>
    </dgm:pt>
    <dgm:pt modelId="{81E6D974-224B-4C77-9EAA-93C0584091CA}" type="sibTrans" cxnId="{E1CACD33-6B6A-423F-A352-A010E01810F9}">
      <dgm:prSet/>
      <dgm:spPr/>
      <dgm:t>
        <a:bodyPr/>
        <a:lstStyle/>
        <a:p>
          <a:endParaRPr lang="es-EC"/>
        </a:p>
      </dgm:t>
    </dgm:pt>
    <dgm:pt modelId="{0F61D2D4-6E78-417C-ACE6-B330650C606A}">
      <dgm:prSet phldrT="[Texto]"/>
      <dgm:spPr/>
      <dgm:t>
        <a:bodyPr/>
        <a:lstStyle/>
        <a:p>
          <a:r>
            <a:rPr lang="es-EC" b="1" dirty="0" smtClean="0"/>
            <a:t>Teoría de la administración por procesos</a:t>
          </a:r>
          <a:endParaRPr lang="es-EC" dirty="0"/>
        </a:p>
      </dgm:t>
    </dgm:pt>
    <dgm:pt modelId="{DC0835DD-F11A-48CF-8F88-A48AC4C4AB56}" type="parTrans" cxnId="{0A1E3AF2-F1E5-47A4-BB2B-642E208D0BA8}">
      <dgm:prSet/>
      <dgm:spPr/>
      <dgm:t>
        <a:bodyPr/>
        <a:lstStyle/>
        <a:p>
          <a:endParaRPr lang="es-EC"/>
        </a:p>
      </dgm:t>
    </dgm:pt>
    <dgm:pt modelId="{5C1DE667-C7E9-42DF-8AEA-D81A75D08E14}" type="sibTrans" cxnId="{0A1E3AF2-F1E5-47A4-BB2B-642E208D0BA8}">
      <dgm:prSet/>
      <dgm:spPr/>
      <dgm:t>
        <a:bodyPr/>
        <a:lstStyle/>
        <a:p>
          <a:endParaRPr lang="es-EC"/>
        </a:p>
      </dgm:t>
    </dgm:pt>
    <dgm:pt modelId="{25317E48-A792-4297-A2A3-18E9E6A7BCA7}">
      <dgm:prSet phldrT="[Texto]" custT="1"/>
      <dgm:spPr/>
      <dgm:t>
        <a:bodyPr/>
        <a:lstStyle/>
        <a:p>
          <a:r>
            <a:rPr lang="es-EC" sz="1500" dirty="0" smtClean="0"/>
            <a:t>Etapa inicial - final del proceso productivo.</a:t>
          </a:r>
          <a:endParaRPr lang="es-EC" sz="1500" dirty="0"/>
        </a:p>
      </dgm:t>
    </dgm:pt>
    <dgm:pt modelId="{9E254EC0-EFFC-4017-B663-2E5445286A5F}" type="parTrans" cxnId="{30E36F3E-A150-4C26-9864-4C9520C65037}">
      <dgm:prSet/>
      <dgm:spPr/>
      <dgm:t>
        <a:bodyPr/>
        <a:lstStyle/>
        <a:p>
          <a:endParaRPr lang="es-EC"/>
        </a:p>
      </dgm:t>
    </dgm:pt>
    <dgm:pt modelId="{7BE4A605-612C-4E4B-860A-44C9080D6746}" type="sibTrans" cxnId="{30E36F3E-A150-4C26-9864-4C9520C65037}">
      <dgm:prSet/>
      <dgm:spPr/>
      <dgm:t>
        <a:bodyPr/>
        <a:lstStyle/>
        <a:p>
          <a:endParaRPr lang="es-EC"/>
        </a:p>
      </dgm:t>
    </dgm:pt>
    <dgm:pt modelId="{A30C706A-4E66-4A95-AB40-FADB65134544}" type="pres">
      <dgm:prSet presAssocID="{BB32B2BB-DBD1-415E-82B1-4DFB31CD5C20}" presName="cycleMatrixDiagram" presStyleCnt="0">
        <dgm:presLayoutVars>
          <dgm:chMax val="1"/>
          <dgm:dir/>
          <dgm:animLvl val="lvl"/>
          <dgm:resizeHandles val="exact"/>
        </dgm:presLayoutVars>
      </dgm:prSet>
      <dgm:spPr/>
      <dgm:t>
        <a:bodyPr/>
        <a:lstStyle/>
        <a:p>
          <a:endParaRPr lang="es-EC"/>
        </a:p>
      </dgm:t>
    </dgm:pt>
    <dgm:pt modelId="{9F38F763-43F6-4C04-BEF5-2B367C856D46}" type="pres">
      <dgm:prSet presAssocID="{BB32B2BB-DBD1-415E-82B1-4DFB31CD5C20}" presName="children" presStyleCnt="0"/>
      <dgm:spPr/>
    </dgm:pt>
    <dgm:pt modelId="{68F2878D-AA9B-47CB-9F3D-29CACE6C34B2}" type="pres">
      <dgm:prSet presAssocID="{BB32B2BB-DBD1-415E-82B1-4DFB31CD5C20}" presName="child1group" presStyleCnt="0"/>
      <dgm:spPr/>
    </dgm:pt>
    <dgm:pt modelId="{7CE2FCA4-92D0-41B5-9C96-8070C5E94226}" type="pres">
      <dgm:prSet presAssocID="{BB32B2BB-DBD1-415E-82B1-4DFB31CD5C20}" presName="child1" presStyleLbl="bgAcc1" presStyleIdx="0" presStyleCnt="4" custLinFactNeighborY="0"/>
      <dgm:spPr/>
      <dgm:t>
        <a:bodyPr/>
        <a:lstStyle/>
        <a:p>
          <a:endParaRPr lang="es-EC"/>
        </a:p>
      </dgm:t>
    </dgm:pt>
    <dgm:pt modelId="{C531EF15-CE70-4B14-8004-F04991EB0598}" type="pres">
      <dgm:prSet presAssocID="{BB32B2BB-DBD1-415E-82B1-4DFB31CD5C20}" presName="child1Text" presStyleLbl="bgAcc1" presStyleIdx="0" presStyleCnt="4">
        <dgm:presLayoutVars>
          <dgm:bulletEnabled val="1"/>
        </dgm:presLayoutVars>
      </dgm:prSet>
      <dgm:spPr/>
      <dgm:t>
        <a:bodyPr/>
        <a:lstStyle/>
        <a:p>
          <a:endParaRPr lang="es-EC"/>
        </a:p>
      </dgm:t>
    </dgm:pt>
    <dgm:pt modelId="{9DD8D41B-189F-4FE2-AA00-485AE45E8DF9}" type="pres">
      <dgm:prSet presAssocID="{BB32B2BB-DBD1-415E-82B1-4DFB31CD5C20}" presName="child2group" presStyleCnt="0"/>
      <dgm:spPr/>
    </dgm:pt>
    <dgm:pt modelId="{717D4A60-77B5-418B-827F-E67B44508EA0}" type="pres">
      <dgm:prSet presAssocID="{BB32B2BB-DBD1-415E-82B1-4DFB31CD5C20}" presName="child2" presStyleLbl="bgAcc1" presStyleIdx="1" presStyleCnt="4"/>
      <dgm:spPr/>
      <dgm:t>
        <a:bodyPr/>
        <a:lstStyle/>
        <a:p>
          <a:endParaRPr lang="es-EC"/>
        </a:p>
      </dgm:t>
    </dgm:pt>
    <dgm:pt modelId="{B0CF3B6D-D081-489A-BFDD-74159E1B0404}" type="pres">
      <dgm:prSet presAssocID="{BB32B2BB-DBD1-415E-82B1-4DFB31CD5C20}" presName="child2Text" presStyleLbl="bgAcc1" presStyleIdx="1" presStyleCnt="4">
        <dgm:presLayoutVars>
          <dgm:bulletEnabled val="1"/>
        </dgm:presLayoutVars>
      </dgm:prSet>
      <dgm:spPr/>
      <dgm:t>
        <a:bodyPr/>
        <a:lstStyle/>
        <a:p>
          <a:endParaRPr lang="es-EC"/>
        </a:p>
      </dgm:t>
    </dgm:pt>
    <dgm:pt modelId="{3AA6C404-C07B-4116-891B-6A698BAC94DB}" type="pres">
      <dgm:prSet presAssocID="{BB32B2BB-DBD1-415E-82B1-4DFB31CD5C20}" presName="child3group" presStyleCnt="0"/>
      <dgm:spPr/>
    </dgm:pt>
    <dgm:pt modelId="{08B35945-114A-4E59-8C89-E1439B48486E}" type="pres">
      <dgm:prSet presAssocID="{BB32B2BB-DBD1-415E-82B1-4DFB31CD5C20}" presName="child3" presStyleLbl="bgAcc1" presStyleIdx="2" presStyleCnt="4"/>
      <dgm:spPr/>
      <dgm:t>
        <a:bodyPr/>
        <a:lstStyle/>
        <a:p>
          <a:endParaRPr lang="es-EC"/>
        </a:p>
      </dgm:t>
    </dgm:pt>
    <dgm:pt modelId="{B4CB71A6-9270-472A-B2A8-D44B52AE4409}" type="pres">
      <dgm:prSet presAssocID="{BB32B2BB-DBD1-415E-82B1-4DFB31CD5C20}" presName="child3Text" presStyleLbl="bgAcc1" presStyleIdx="2" presStyleCnt="4">
        <dgm:presLayoutVars>
          <dgm:bulletEnabled val="1"/>
        </dgm:presLayoutVars>
      </dgm:prSet>
      <dgm:spPr/>
      <dgm:t>
        <a:bodyPr/>
        <a:lstStyle/>
        <a:p>
          <a:endParaRPr lang="es-EC"/>
        </a:p>
      </dgm:t>
    </dgm:pt>
    <dgm:pt modelId="{C857841B-72C0-4733-AFDC-70BB0B1CA543}" type="pres">
      <dgm:prSet presAssocID="{BB32B2BB-DBD1-415E-82B1-4DFB31CD5C20}" presName="child4group" presStyleCnt="0"/>
      <dgm:spPr/>
    </dgm:pt>
    <dgm:pt modelId="{7A594A3B-72D2-4B28-A3FD-6CF6C93421EB}" type="pres">
      <dgm:prSet presAssocID="{BB32B2BB-DBD1-415E-82B1-4DFB31CD5C20}" presName="child4" presStyleLbl="bgAcc1" presStyleIdx="3" presStyleCnt="4" custScaleX="117163" custLinFactNeighborX="-11211" custLinFactNeighborY="-15133"/>
      <dgm:spPr/>
      <dgm:t>
        <a:bodyPr/>
        <a:lstStyle/>
        <a:p>
          <a:endParaRPr lang="es-EC"/>
        </a:p>
      </dgm:t>
    </dgm:pt>
    <dgm:pt modelId="{179D81D2-D349-432D-80A7-6D89E9156137}" type="pres">
      <dgm:prSet presAssocID="{BB32B2BB-DBD1-415E-82B1-4DFB31CD5C20}" presName="child4Text" presStyleLbl="bgAcc1" presStyleIdx="3" presStyleCnt="4">
        <dgm:presLayoutVars>
          <dgm:bulletEnabled val="1"/>
        </dgm:presLayoutVars>
      </dgm:prSet>
      <dgm:spPr/>
      <dgm:t>
        <a:bodyPr/>
        <a:lstStyle/>
        <a:p>
          <a:endParaRPr lang="es-EC"/>
        </a:p>
      </dgm:t>
    </dgm:pt>
    <dgm:pt modelId="{12EBFE4D-920D-4343-95CC-8FEABD35BA5D}" type="pres">
      <dgm:prSet presAssocID="{BB32B2BB-DBD1-415E-82B1-4DFB31CD5C20}" presName="childPlaceholder" presStyleCnt="0"/>
      <dgm:spPr/>
    </dgm:pt>
    <dgm:pt modelId="{65469D7D-EB37-4D82-9D35-6C47B280DA5C}" type="pres">
      <dgm:prSet presAssocID="{BB32B2BB-DBD1-415E-82B1-4DFB31CD5C20}" presName="circle" presStyleCnt="0"/>
      <dgm:spPr/>
    </dgm:pt>
    <dgm:pt modelId="{F27E36DF-9265-456A-BF2D-284C93FE5011}" type="pres">
      <dgm:prSet presAssocID="{BB32B2BB-DBD1-415E-82B1-4DFB31CD5C20}" presName="quadrant1" presStyleLbl="node1" presStyleIdx="0" presStyleCnt="4">
        <dgm:presLayoutVars>
          <dgm:chMax val="1"/>
          <dgm:bulletEnabled val="1"/>
        </dgm:presLayoutVars>
      </dgm:prSet>
      <dgm:spPr/>
      <dgm:t>
        <a:bodyPr/>
        <a:lstStyle/>
        <a:p>
          <a:endParaRPr lang="es-EC"/>
        </a:p>
      </dgm:t>
    </dgm:pt>
    <dgm:pt modelId="{E921C3B8-2154-473A-98AA-BF46A4CACD69}" type="pres">
      <dgm:prSet presAssocID="{BB32B2BB-DBD1-415E-82B1-4DFB31CD5C20}" presName="quadrant2" presStyleLbl="node1" presStyleIdx="1" presStyleCnt="4">
        <dgm:presLayoutVars>
          <dgm:chMax val="1"/>
          <dgm:bulletEnabled val="1"/>
        </dgm:presLayoutVars>
      </dgm:prSet>
      <dgm:spPr/>
      <dgm:t>
        <a:bodyPr/>
        <a:lstStyle/>
        <a:p>
          <a:endParaRPr lang="es-EC"/>
        </a:p>
      </dgm:t>
    </dgm:pt>
    <dgm:pt modelId="{1EC8BF47-3FA0-4CD9-94DA-4D759599EC12}" type="pres">
      <dgm:prSet presAssocID="{BB32B2BB-DBD1-415E-82B1-4DFB31CD5C20}" presName="quadrant3" presStyleLbl="node1" presStyleIdx="2" presStyleCnt="4">
        <dgm:presLayoutVars>
          <dgm:chMax val="1"/>
          <dgm:bulletEnabled val="1"/>
        </dgm:presLayoutVars>
      </dgm:prSet>
      <dgm:spPr/>
      <dgm:t>
        <a:bodyPr/>
        <a:lstStyle/>
        <a:p>
          <a:endParaRPr lang="es-EC"/>
        </a:p>
      </dgm:t>
    </dgm:pt>
    <dgm:pt modelId="{3A20E0A5-0B89-44C6-BD48-2752583598C3}" type="pres">
      <dgm:prSet presAssocID="{BB32B2BB-DBD1-415E-82B1-4DFB31CD5C20}" presName="quadrant4" presStyleLbl="node1" presStyleIdx="3" presStyleCnt="4">
        <dgm:presLayoutVars>
          <dgm:chMax val="1"/>
          <dgm:bulletEnabled val="1"/>
        </dgm:presLayoutVars>
      </dgm:prSet>
      <dgm:spPr/>
      <dgm:t>
        <a:bodyPr/>
        <a:lstStyle/>
        <a:p>
          <a:endParaRPr lang="es-EC"/>
        </a:p>
      </dgm:t>
    </dgm:pt>
    <dgm:pt modelId="{FDE9E291-4BF3-4A0A-A394-CB72FF62D7EB}" type="pres">
      <dgm:prSet presAssocID="{BB32B2BB-DBD1-415E-82B1-4DFB31CD5C20}" presName="quadrantPlaceholder" presStyleCnt="0"/>
      <dgm:spPr/>
    </dgm:pt>
    <dgm:pt modelId="{965FC5E2-3E98-46FD-8CD3-F9D1EC580B93}" type="pres">
      <dgm:prSet presAssocID="{BB32B2BB-DBD1-415E-82B1-4DFB31CD5C20}" presName="center1" presStyleLbl="fgShp" presStyleIdx="0" presStyleCnt="2"/>
      <dgm:spPr/>
    </dgm:pt>
    <dgm:pt modelId="{FC2276DC-D6B5-423B-B7E2-FB8062AE2402}" type="pres">
      <dgm:prSet presAssocID="{BB32B2BB-DBD1-415E-82B1-4DFB31CD5C20}" presName="center2" presStyleLbl="fgShp" presStyleIdx="1" presStyleCnt="2"/>
      <dgm:spPr/>
    </dgm:pt>
  </dgm:ptLst>
  <dgm:cxnLst>
    <dgm:cxn modelId="{13DB744A-E470-4F36-B8C7-653603B885C4}" type="presOf" srcId="{92771C90-C2EE-4610-A30B-C71A1666C1BD}" destId="{08B35945-114A-4E59-8C89-E1439B48486E}" srcOrd="0" destOrd="0" presId="urn:microsoft.com/office/officeart/2005/8/layout/cycle4"/>
    <dgm:cxn modelId="{E1CACD33-6B6A-423F-A352-A010E01810F9}" srcId="{CCCF0970-6656-4856-A0A0-DE3CF83C2CA9}" destId="{92771C90-C2EE-4610-A30B-C71A1666C1BD}" srcOrd="0" destOrd="0" parTransId="{58D708C2-F173-43AD-B4A2-8DB0D0CDA72C}" sibTransId="{81E6D974-224B-4C77-9EAA-93C0584091CA}"/>
    <dgm:cxn modelId="{03EAF523-1D6F-4B58-82DE-CAA210D0B91E}" type="presOf" srcId="{25317E48-A792-4297-A2A3-18E9E6A7BCA7}" destId="{7A594A3B-72D2-4B28-A3FD-6CF6C93421EB}" srcOrd="0" destOrd="0" presId="urn:microsoft.com/office/officeart/2005/8/layout/cycle4"/>
    <dgm:cxn modelId="{97A37D5B-AA87-4FCF-94D9-0468F671A23C}" type="presOf" srcId="{0F61D2D4-6E78-417C-ACE6-B330650C606A}" destId="{3A20E0A5-0B89-44C6-BD48-2752583598C3}" srcOrd="0" destOrd="0" presId="urn:microsoft.com/office/officeart/2005/8/layout/cycle4"/>
    <dgm:cxn modelId="{AB4EFD90-056C-4D0C-8858-2B5143EA99FA}" srcId="{75DEC9EE-6E6A-4FDB-B8D6-278837A78028}" destId="{BB39833B-5D9C-4A50-A80D-EA042FB238C1}" srcOrd="0" destOrd="0" parTransId="{33293EBD-DD3A-47C3-878B-91C6E52D6FB7}" sibTransId="{F01C3513-55CB-4ED5-95FF-E7BA04F8FE85}"/>
    <dgm:cxn modelId="{9D68B859-0C77-4EB3-ACD1-C107C09DD5EA}" type="presOf" srcId="{63784D63-002A-4AA9-9903-76CEF4E30220}" destId="{C531EF15-CE70-4B14-8004-F04991EB0598}" srcOrd="1" destOrd="0" presId="urn:microsoft.com/office/officeart/2005/8/layout/cycle4"/>
    <dgm:cxn modelId="{62053DE4-BAAD-42E9-9A32-1735D49AA0A8}" srcId="{BB32B2BB-DBD1-415E-82B1-4DFB31CD5C20}" destId="{F17B12E3-FBA8-43D8-A06A-A235A50B05BB}" srcOrd="0" destOrd="0" parTransId="{66F9388E-65C3-441C-9D73-E0B2AF70E793}" sibTransId="{157D1173-FE39-4815-BF48-C4B431385B78}"/>
    <dgm:cxn modelId="{1920D030-9FC0-4B70-8542-137241618BA5}" type="presOf" srcId="{F17B12E3-FBA8-43D8-A06A-A235A50B05BB}" destId="{F27E36DF-9265-456A-BF2D-284C93FE5011}" srcOrd="0" destOrd="0" presId="urn:microsoft.com/office/officeart/2005/8/layout/cycle4"/>
    <dgm:cxn modelId="{18DCAF2B-8987-4803-9B59-53CFF1009D2E}" srcId="{F17B12E3-FBA8-43D8-A06A-A235A50B05BB}" destId="{63784D63-002A-4AA9-9903-76CEF4E30220}" srcOrd="0" destOrd="0" parTransId="{183073AC-D2D2-47C2-AF8A-573A9CECAB3A}" sibTransId="{2C0AAC3E-DFBD-40B1-9172-A4AC75F52E71}"/>
    <dgm:cxn modelId="{1287E066-94A2-490E-9E4F-8DD20819F9E5}" srcId="{BB32B2BB-DBD1-415E-82B1-4DFB31CD5C20}" destId="{75DEC9EE-6E6A-4FDB-B8D6-278837A78028}" srcOrd="1" destOrd="0" parTransId="{D9AE116E-5553-4D7E-89A9-1C801C04471B}" sibTransId="{1324A3F5-C64F-46B7-BA7A-C0EA5AD63F51}"/>
    <dgm:cxn modelId="{5DD01286-3F63-49E7-AF4B-0FE5E5C56FB9}" srcId="{BB32B2BB-DBD1-415E-82B1-4DFB31CD5C20}" destId="{CCCF0970-6656-4856-A0A0-DE3CF83C2CA9}" srcOrd="2" destOrd="0" parTransId="{BEB414CA-473D-4AC7-99E3-E6136F4D227E}" sibTransId="{7501925F-680F-4568-9915-C78CB4422A8C}"/>
    <dgm:cxn modelId="{E5B588FA-42BE-45D5-8045-58EDFD5EE7C1}" type="presOf" srcId="{63784D63-002A-4AA9-9903-76CEF4E30220}" destId="{7CE2FCA4-92D0-41B5-9C96-8070C5E94226}" srcOrd="0" destOrd="0" presId="urn:microsoft.com/office/officeart/2005/8/layout/cycle4"/>
    <dgm:cxn modelId="{AA383751-70F0-4B6F-BB04-59DBF17085E5}" type="presOf" srcId="{BB32B2BB-DBD1-415E-82B1-4DFB31CD5C20}" destId="{A30C706A-4E66-4A95-AB40-FADB65134544}" srcOrd="0" destOrd="0" presId="urn:microsoft.com/office/officeart/2005/8/layout/cycle4"/>
    <dgm:cxn modelId="{B3645770-5CF8-4E77-9DF9-895398F257C5}" type="presOf" srcId="{CCCF0970-6656-4856-A0A0-DE3CF83C2CA9}" destId="{1EC8BF47-3FA0-4CD9-94DA-4D759599EC12}" srcOrd="0" destOrd="0" presId="urn:microsoft.com/office/officeart/2005/8/layout/cycle4"/>
    <dgm:cxn modelId="{A21BD8FD-458D-4821-8A7D-B9287574D526}" type="presOf" srcId="{25317E48-A792-4297-A2A3-18E9E6A7BCA7}" destId="{179D81D2-D349-432D-80A7-6D89E9156137}" srcOrd="1" destOrd="0" presId="urn:microsoft.com/office/officeart/2005/8/layout/cycle4"/>
    <dgm:cxn modelId="{0F5EA225-6728-4E7C-92BD-A7EBB7AFC6D5}" type="presOf" srcId="{75DEC9EE-6E6A-4FDB-B8D6-278837A78028}" destId="{E921C3B8-2154-473A-98AA-BF46A4CACD69}" srcOrd="0" destOrd="0" presId="urn:microsoft.com/office/officeart/2005/8/layout/cycle4"/>
    <dgm:cxn modelId="{7FFF91B4-B5E1-469C-9C94-26C2EC7995E1}" type="presOf" srcId="{BB39833B-5D9C-4A50-A80D-EA042FB238C1}" destId="{717D4A60-77B5-418B-827F-E67B44508EA0}" srcOrd="0" destOrd="0" presId="urn:microsoft.com/office/officeart/2005/8/layout/cycle4"/>
    <dgm:cxn modelId="{29716DB9-4913-40F7-A535-A8B80E25791B}" type="presOf" srcId="{92771C90-C2EE-4610-A30B-C71A1666C1BD}" destId="{B4CB71A6-9270-472A-B2A8-D44B52AE4409}" srcOrd="1" destOrd="0" presId="urn:microsoft.com/office/officeart/2005/8/layout/cycle4"/>
    <dgm:cxn modelId="{AF42C420-618A-4D14-ABC7-006DA88930B4}" type="presOf" srcId="{BB39833B-5D9C-4A50-A80D-EA042FB238C1}" destId="{B0CF3B6D-D081-489A-BFDD-74159E1B0404}" srcOrd="1" destOrd="0" presId="urn:microsoft.com/office/officeart/2005/8/layout/cycle4"/>
    <dgm:cxn modelId="{30E36F3E-A150-4C26-9864-4C9520C65037}" srcId="{0F61D2D4-6E78-417C-ACE6-B330650C606A}" destId="{25317E48-A792-4297-A2A3-18E9E6A7BCA7}" srcOrd="0" destOrd="0" parTransId="{9E254EC0-EFFC-4017-B663-2E5445286A5F}" sibTransId="{7BE4A605-612C-4E4B-860A-44C9080D6746}"/>
    <dgm:cxn modelId="{0A1E3AF2-F1E5-47A4-BB2B-642E208D0BA8}" srcId="{BB32B2BB-DBD1-415E-82B1-4DFB31CD5C20}" destId="{0F61D2D4-6E78-417C-ACE6-B330650C606A}" srcOrd="3" destOrd="0" parTransId="{DC0835DD-F11A-48CF-8F88-A48AC4C4AB56}" sibTransId="{5C1DE667-C7E9-42DF-8AEA-D81A75D08E14}"/>
    <dgm:cxn modelId="{BB840C77-C51C-4810-BC4C-17FF6A11D5C4}" type="presParOf" srcId="{A30C706A-4E66-4A95-AB40-FADB65134544}" destId="{9F38F763-43F6-4C04-BEF5-2B367C856D46}" srcOrd="0" destOrd="0" presId="urn:microsoft.com/office/officeart/2005/8/layout/cycle4"/>
    <dgm:cxn modelId="{54E1A560-1696-41B8-9934-CB82707AE207}" type="presParOf" srcId="{9F38F763-43F6-4C04-BEF5-2B367C856D46}" destId="{68F2878D-AA9B-47CB-9F3D-29CACE6C34B2}" srcOrd="0" destOrd="0" presId="urn:microsoft.com/office/officeart/2005/8/layout/cycle4"/>
    <dgm:cxn modelId="{B2761E28-B7D7-4CC3-95C5-BD35C24481D2}" type="presParOf" srcId="{68F2878D-AA9B-47CB-9F3D-29CACE6C34B2}" destId="{7CE2FCA4-92D0-41B5-9C96-8070C5E94226}" srcOrd="0" destOrd="0" presId="urn:microsoft.com/office/officeart/2005/8/layout/cycle4"/>
    <dgm:cxn modelId="{E5A09158-EFB8-4049-8100-9236F8BFC42C}" type="presParOf" srcId="{68F2878D-AA9B-47CB-9F3D-29CACE6C34B2}" destId="{C531EF15-CE70-4B14-8004-F04991EB0598}" srcOrd="1" destOrd="0" presId="urn:microsoft.com/office/officeart/2005/8/layout/cycle4"/>
    <dgm:cxn modelId="{98201DB8-4747-40A1-BF91-CC0C8F1A33DA}" type="presParOf" srcId="{9F38F763-43F6-4C04-BEF5-2B367C856D46}" destId="{9DD8D41B-189F-4FE2-AA00-485AE45E8DF9}" srcOrd="1" destOrd="0" presId="urn:microsoft.com/office/officeart/2005/8/layout/cycle4"/>
    <dgm:cxn modelId="{0C681ACE-2E79-4B30-8DF0-8FFE16A7004C}" type="presParOf" srcId="{9DD8D41B-189F-4FE2-AA00-485AE45E8DF9}" destId="{717D4A60-77B5-418B-827F-E67B44508EA0}" srcOrd="0" destOrd="0" presId="urn:microsoft.com/office/officeart/2005/8/layout/cycle4"/>
    <dgm:cxn modelId="{308859EF-1703-41E6-A5CC-A3C7D6C758D3}" type="presParOf" srcId="{9DD8D41B-189F-4FE2-AA00-485AE45E8DF9}" destId="{B0CF3B6D-D081-489A-BFDD-74159E1B0404}" srcOrd="1" destOrd="0" presId="urn:microsoft.com/office/officeart/2005/8/layout/cycle4"/>
    <dgm:cxn modelId="{99FF97FC-20B2-48BD-AC61-C51B1624A69F}" type="presParOf" srcId="{9F38F763-43F6-4C04-BEF5-2B367C856D46}" destId="{3AA6C404-C07B-4116-891B-6A698BAC94DB}" srcOrd="2" destOrd="0" presId="urn:microsoft.com/office/officeart/2005/8/layout/cycle4"/>
    <dgm:cxn modelId="{7FE39B13-40EC-4FFB-B020-95F48F43D35D}" type="presParOf" srcId="{3AA6C404-C07B-4116-891B-6A698BAC94DB}" destId="{08B35945-114A-4E59-8C89-E1439B48486E}" srcOrd="0" destOrd="0" presId="urn:microsoft.com/office/officeart/2005/8/layout/cycle4"/>
    <dgm:cxn modelId="{348802B5-A926-4208-9364-14A9258DD3B7}" type="presParOf" srcId="{3AA6C404-C07B-4116-891B-6A698BAC94DB}" destId="{B4CB71A6-9270-472A-B2A8-D44B52AE4409}" srcOrd="1" destOrd="0" presId="urn:microsoft.com/office/officeart/2005/8/layout/cycle4"/>
    <dgm:cxn modelId="{D0CD4555-4A69-45B8-A350-60CF0050C2A6}" type="presParOf" srcId="{9F38F763-43F6-4C04-BEF5-2B367C856D46}" destId="{C857841B-72C0-4733-AFDC-70BB0B1CA543}" srcOrd="3" destOrd="0" presId="urn:microsoft.com/office/officeart/2005/8/layout/cycle4"/>
    <dgm:cxn modelId="{8F9426DC-62DD-441D-98C6-4C1A0DC3633D}" type="presParOf" srcId="{C857841B-72C0-4733-AFDC-70BB0B1CA543}" destId="{7A594A3B-72D2-4B28-A3FD-6CF6C93421EB}" srcOrd="0" destOrd="0" presId="urn:microsoft.com/office/officeart/2005/8/layout/cycle4"/>
    <dgm:cxn modelId="{96EBE607-2B39-4EE8-885B-B7C68EAE6E00}" type="presParOf" srcId="{C857841B-72C0-4733-AFDC-70BB0B1CA543}" destId="{179D81D2-D349-432D-80A7-6D89E9156137}" srcOrd="1" destOrd="0" presId="urn:microsoft.com/office/officeart/2005/8/layout/cycle4"/>
    <dgm:cxn modelId="{7DEB2431-AE8D-4AFE-BC46-603197A5F579}" type="presParOf" srcId="{9F38F763-43F6-4C04-BEF5-2B367C856D46}" destId="{12EBFE4D-920D-4343-95CC-8FEABD35BA5D}" srcOrd="4" destOrd="0" presId="urn:microsoft.com/office/officeart/2005/8/layout/cycle4"/>
    <dgm:cxn modelId="{94FD454D-7837-425D-B364-20C7855E01DB}" type="presParOf" srcId="{A30C706A-4E66-4A95-AB40-FADB65134544}" destId="{65469D7D-EB37-4D82-9D35-6C47B280DA5C}" srcOrd="1" destOrd="0" presId="urn:microsoft.com/office/officeart/2005/8/layout/cycle4"/>
    <dgm:cxn modelId="{345CC3E0-804A-4FF0-AEF2-BE54FD84DCBB}" type="presParOf" srcId="{65469D7D-EB37-4D82-9D35-6C47B280DA5C}" destId="{F27E36DF-9265-456A-BF2D-284C93FE5011}" srcOrd="0" destOrd="0" presId="urn:microsoft.com/office/officeart/2005/8/layout/cycle4"/>
    <dgm:cxn modelId="{75FC82C1-6C68-42F0-8975-4B98B68CEE8E}" type="presParOf" srcId="{65469D7D-EB37-4D82-9D35-6C47B280DA5C}" destId="{E921C3B8-2154-473A-98AA-BF46A4CACD69}" srcOrd="1" destOrd="0" presId="urn:microsoft.com/office/officeart/2005/8/layout/cycle4"/>
    <dgm:cxn modelId="{8576403C-80B5-404B-A8C4-EC0614E4D62D}" type="presParOf" srcId="{65469D7D-EB37-4D82-9D35-6C47B280DA5C}" destId="{1EC8BF47-3FA0-4CD9-94DA-4D759599EC12}" srcOrd="2" destOrd="0" presId="urn:microsoft.com/office/officeart/2005/8/layout/cycle4"/>
    <dgm:cxn modelId="{F31BF24D-96DB-4366-AB10-0B67214A4AA7}" type="presParOf" srcId="{65469D7D-EB37-4D82-9D35-6C47B280DA5C}" destId="{3A20E0A5-0B89-44C6-BD48-2752583598C3}" srcOrd="3" destOrd="0" presId="urn:microsoft.com/office/officeart/2005/8/layout/cycle4"/>
    <dgm:cxn modelId="{0E7BD8AD-A44E-48C9-8F63-06D7B1CDE8F7}" type="presParOf" srcId="{65469D7D-EB37-4D82-9D35-6C47B280DA5C}" destId="{FDE9E291-4BF3-4A0A-A394-CB72FF62D7EB}" srcOrd="4" destOrd="0" presId="urn:microsoft.com/office/officeart/2005/8/layout/cycle4"/>
    <dgm:cxn modelId="{FD276F82-65CB-4F78-A951-699911973D71}" type="presParOf" srcId="{A30C706A-4E66-4A95-AB40-FADB65134544}" destId="{965FC5E2-3E98-46FD-8CD3-F9D1EC580B93}" srcOrd="2" destOrd="0" presId="urn:microsoft.com/office/officeart/2005/8/layout/cycle4"/>
    <dgm:cxn modelId="{4961CDF1-7FC6-40A8-AABB-C4929A4BCBEF}" type="presParOf" srcId="{A30C706A-4E66-4A95-AB40-FADB65134544}" destId="{FC2276DC-D6B5-423B-B7E2-FB8062AE240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EE466-5CA9-4FA8-9157-0FAC4FA40FD5}">
      <dsp:nvSpPr>
        <dsp:cNvPr id="0" name=""/>
        <dsp:cNvSpPr/>
      </dsp:nvSpPr>
      <dsp:spPr>
        <a:xfrm>
          <a:off x="371582" y="0"/>
          <a:ext cx="4712469" cy="4674698"/>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615728-654A-4C40-9CA2-AC47EFA4C38B}">
      <dsp:nvSpPr>
        <dsp:cNvPr id="0" name=""/>
        <dsp:cNvSpPr/>
      </dsp:nvSpPr>
      <dsp:spPr>
        <a:xfrm>
          <a:off x="2727817" y="469544"/>
          <a:ext cx="3038553" cy="1151742"/>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Planteamiento del Problema</a:t>
          </a:r>
          <a:endParaRPr lang="es-EC" sz="1800" kern="1200" dirty="0"/>
        </a:p>
      </dsp:txBody>
      <dsp:txXfrm>
        <a:off x="2784040" y="525767"/>
        <a:ext cx="2926107" cy="1039296"/>
      </dsp:txXfrm>
    </dsp:sp>
    <dsp:sp modelId="{BFC58615-2E54-404E-9C9B-9177C6A3777D}">
      <dsp:nvSpPr>
        <dsp:cNvPr id="0" name=""/>
        <dsp:cNvSpPr/>
      </dsp:nvSpPr>
      <dsp:spPr>
        <a:xfrm>
          <a:off x="2727817" y="1879673"/>
          <a:ext cx="3038553" cy="2067093"/>
        </a:xfrm>
        <a:prstGeom prst="roundRect">
          <a:avLst/>
        </a:prstGeom>
        <a:solidFill>
          <a:schemeClr val="lt1">
            <a:alpha val="90000"/>
            <a:hueOff val="0"/>
            <a:satOff val="0"/>
            <a:lumOff val="0"/>
            <a:alphaOff val="0"/>
          </a:schemeClr>
        </a:solidFill>
        <a:ln w="9525" cap="flat" cmpd="sng" algn="ctr">
          <a:solidFill>
            <a:schemeClr val="accent5">
              <a:hueOff val="6719117"/>
              <a:satOff val="1889"/>
              <a:lumOff val="-2706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¿De qué manera se evalúan los procesos logísticos internos de las productoras de flores legalmente constituidas de la ciudad de Machachi?</a:t>
          </a:r>
          <a:endParaRPr lang="es-EC" sz="1800" kern="1200" dirty="0"/>
        </a:p>
      </dsp:txBody>
      <dsp:txXfrm>
        <a:off x="2828724" y="1980580"/>
        <a:ext cx="2836739" cy="186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964807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C" b="1" dirty="0" smtClean="0">
                <a:solidFill>
                  <a:schemeClr val="tx1"/>
                </a:solidFill>
              </a:rPr>
              <a:t>EFICIENTE.- </a:t>
            </a:r>
            <a:r>
              <a:rPr lang="es-EC" dirty="0" smtClean="0">
                <a:solidFill>
                  <a:schemeClr val="tx1"/>
                </a:solidFill>
              </a:rPr>
              <a:t>Es alcanzar las metas con menor cantidad de recursos</a:t>
            </a:r>
            <a:endParaRPr dirty="0">
              <a:solidFill>
                <a:schemeClr val="tx1"/>
              </a:solidFill>
            </a:endParaRPr>
          </a:p>
        </p:txBody>
      </p:sp>
    </p:spTree>
    <p:extLst>
      <p:ext uri="{BB962C8B-B14F-4D97-AF65-F5344CB8AC3E}">
        <p14:creationId xmlns:p14="http://schemas.microsoft.com/office/powerpoint/2010/main" val="3790041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Tx/>
              <a:buSzPts val="1400"/>
              <a:buFontTx/>
              <a:buChar char="●"/>
              <a:tabLst/>
              <a:defRPr/>
            </a:pPr>
            <a:r>
              <a:rPr lang="es-EC" sz="1800" kern="1200" dirty="0" smtClean="0">
                <a:solidFill>
                  <a:schemeClr val="tx1"/>
                </a:solidFill>
                <a:effectLst/>
                <a:latin typeface="+mn-lt"/>
                <a:ea typeface="+mn-ea"/>
                <a:cs typeface="+mn-cs"/>
              </a:rPr>
              <a:t>Con las evidencias obtenidas se evalúa que la mayoría de las empresas no utilizan ningún sistema para hacer la evaluación de los procesos logísticos internos, lo que perjudica en dar una satisfacción exitosa al cliente. Se necesita implementar el sistema BASC o cualquier otro sistema que ayude a la evaluación de la logística interna de las empresas florícolas con el fin de certificar el comercio internacional seguro. </a:t>
            </a:r>
          </a:p>
          <a:p>
            <a:endParaRPr lang="es-EC" dirty="0" smtClean="0"/>
          </a:p>
          <a:p>
            <a:pPr marL="457200" marR="0" lvl="0" indent="-317500" algn="l" defTabSz="914400" rtl="0" eaLnBrk="1" fontAlgn="auto" latinLnBrk="0" hangingPunct="1">
              <a:lnSpc>
                <a:spcPct val="100000"/>
              </a:lnSpc>
              <a:spcBef>
                <a:spcPts val="0"/>
              </a:spcBef>
              <a:spcAft>
                <a:spcPts val="0"/>
              </a:spcAft>
              <a:buClrTx/>
              <a:buSzPts val="1400"/>
              <a:buFontTx/>
              <a:buChar char="●"/>
              <a:tabLst/>
              <a:defRPr/>
            </a:pPr>
            <a:r>
              <a:rPr lang="es-EC" b="1" dirty="0" smtClean="0"/>
              <a:t>BASC.- </a:t>
            </a:r>
            <a:r>
              <a:rPr lang="es-EC" sz="1100" kern="1200" dirty="0" smtClean="0">
                <a:solidFill>
                  <a:schemeClr val="tx1"/>
                </a:solidFill>
                <a:effectLst/>
                <a:latin typeface="+mn-lt"/>
                <a:ea typeface="+mn-ea"/>
                <a:cs typeface="+mn-cs"/>
              </a:rPr>
              <a:t>mediante ello otorgan una certificación que confirma el trabajo de control en todos los procesos productivos, empaque, embarque, y transporte de carga que va con destino al exterior, garantizando que la carga no tiene posibilidades de contaminación (contrabando y drogas) en ninguna etapa hasta llegar al destino final”. Después de la insistencia de los investigadores se logró encuestar a los colaboradores de todas las empresas que estaban previstas en la muestra en horarios dentro y fuera del campo laborar.  </a:t>
            </a:r>
          </a:p>
        </p:txBody>
      </p:sp>
    </p:spTree>
    <p:extLst>
      <p:ext uri="{BB962C8B-B14F-4D97-AF65-F5344CB8AC3E}">
        <p14:creationId xmlns:p14="http://schemas.microsoft.com/office/powerpoint/2010/main" val="53423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C" sz="1100" b="1" kern="1200" dirty="0" smtClean="0">
                <a:solidFill>
                  <a:schemeClr val="tx1"/>
                </a:solidFill>
                <a:effectLst/>
                <a:latin typeface="+mn-lt"/>
                <a:ea typeface="+mn-ea"/>
                <a:cs typeface="+mn-cs"/>
              </a:rPr>
              <a:t>Cosecha.-</a:t>
            </a:r>
            <a:r>
              <a:rPr lang="es-EC" sz="1100" kern="1200" dirty="0" smtClean="0">
                <a:solidFill>
                  <a:schemeClr val="tx1"/>
                </a:solidFill>
                <a:effectLst/>
                <a:latin typeface="+mn-lt"/>
                <a:ea typeface="+mn-ea"/>
                <a:cs typeface="+mn-cs"/>
              </a:rPr>
              <a:t> La cosecha se realiza normalmente a mano, usando tijeras o un cuchillo afilado.</a:t>
            </a:r>
          </a:p>
          <a:p>
            <a:r>
              <a:rPr lang="es-EC" sz="1100" b="1" kern="1200" dirty="0" smtClean="0">
                <a:solidFill>
                  <a:schemeClr val="tx1"/>
                </a:solidFill>
                <a:effectLst/>
                <a:latin typeface="+mn-lt"/>
                <a:ea typeface="+mn-ea"/>
                <a:cs typeface="+mn-cs"/>
              </a:rPr>
              <a:t>Rehidratación.-</a:t>
            </a:r>
            <a:r>
              <a:rPr lang="es-EC" sz="1100" kern="1200" dirty="0" smtClean="0">
                <a:solidFill>
                  <a:schemeClr val="tx1"/>
                </a:solidFill>
                <a:effectLst/>
                <a:latin typeface="+mn-lt"/>
                <a:ea typeface="+mn-ea"/>
                <a:cs typeface="+mn-cs"/>
              </a:rPr>
              <a:t> colocar las flores recién cosechadas, en recipientes con agua, a temperaturas de 2º a 4º C, de ser posible también ventilador,  para extender su vida en almacenamiento.</a:t>
            </a:r>
          </a:p>
          <a:p>
            <a:r>
              <a:rPr lang="es-EC" sz="1100" b="1" kern="1200" dirty="0" smtClean="0">
                <a:solidFill>
                  <a:schemeClr val="tx1"/>
                </a:solidFill>
                <a:effectLst/>
                <a:latin typeface="+mn-lt"/>
                <a:ea typeface="+mn-ea"/>
                <a:cs typeface="+mn-cs"/>
              </a:rPr>
              <a:t>Elaboración de ramos.-</a:t>
            </a:r>
            <a:r>
              <a:rPr lang="es-EC" sz="1100" kern="1200" dirty="0" smtClean="0">
                <a:solidFill>
                  <a:schemeClr val="tx1"/>
                </a:solidFill>
                <a:effectLst/>
                <a:latin typeface="+mn-lt"/>
                <a:ea typeface="+mn-ea"/>
                <a:cs typeface="+mn-cs"/>
              </a:rPr>
              <a:t> las flores se amarran en ramos agrupando de 10, 12, o 25 tallos individuales antes de empacar.</a:t>
            </a:r>
          </a:p>
          <a:p>
            <a:r>
              <a:rPr lang="es-EC" sz="1100" b="1" kern="1200" dirty="0" smtClean="0">
                <a:solidFill>
                  <a:schemeClr val="tx1"/>
                </a:solidFill>
                <a:effectLst/>
                <a:latin typeface="+mn-lt"/>
                <a:ea typeface="+mn-ea"/>
                <a:cs typeface="+mn-cs"/>
              </a:rPr>
              <a:t>Empaque.-</a:t>
            </a:r>
            <a:r>
              <a:rPr lang="es-EC" sz="1100" kern="1200" dirty="0" smtClean="0">
                <a:solidFill>
                  <a:schemeClr val="tx1"/>
                </a:solidFill>
                <a:effectLst/>
                <a:latin typeface="+mn-lt"/>
                <a:ea typeface="+mn-ea"/>
                <a:cs typeface="+mn-cs"/>
              </a:rPr>
              <a:t> hay que adquirir una caja adecuada que sea liviana para facilitar la manipulación y obtener un menor costo a la hora de transportar. Así mismo debe ser una caja ideal para que proteja a las flores conservando la temperatura y evitando golpes que pueden destruir el producto o la misma caja se ablande.</a:t>
            </a:r>
          </a:p>
          <a:p>
            <a:r>
              <a:rPr lang="es-EC" sz="1100" b="1" kern="1200" dirty="0" smtClean="0">
                <a:solidFill>
                  <a:schemeClr val="tx1"/>
                </a:solidFill>
                <a:effectLst/>
                <a:latin typeface="+mn-lt"/>
                <a:ea typeface="+mn-ea"/>
                <a:cs typeface="+mn-cs"/>
              </a:rPr>
              <a:t>Medio de transporte</a:t>
            </a:r>
            <a:r>
              <a:rPr lang="es-EC" sz="1100" kern="1200" dirty="0" smtClean="0">
                <a:solidFill>
                  <a:schemeClr val="tx1"/>
                </a:solidFill>
                <a:effectLst/>
                <a:latin typeface="+mn-lt"/>
                <a:ea typeface="+mn-ea"/>
                <a:cs typeface="+mn-cs"/>
              </a:rPr>
              <a:t>.- poner de inmediato en un camión frío para trasladarse al aeropuerto  el flete de las flores se basa normalmente en el volumen, temperaturas entre los 2° a 4°C. Para mantener la humedad ideal en las instalaciones de transporte, sea aéreo o terrestre (avión o camión), se necesita la activación continua de los ventiladores que se encargan de distribuir la humedad.</a:t>
            </a:r>
          </a:p>
        </p:txBody>
      </p:sp>
    </p:spTree>
    <p:extLst>
      <p:ext uri="{BB962C8B-B14F-4D97-AF65-F5344CB8AC3E}">
        <p14:creationId xmlns:p14="http://schemas.microsoft.com/office/powerpoint/2010/main" val="30430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lvl="0"/>
            <a:r>
              <a:rPr lang="es-EC" sz="1100" kern="1200" dirty="0" smtClean="0">
                <a:solidFill>
                  <a:schemeClr val="tx1"/>
                </a:solidFill>
                <a:effectLst/>
                <a:latin typeface="+mn-lt"/>
                <a:ea typeface="+mn-ea"/>
                <a:cs typeface="+mn-cs"/>
              </a:rPr>
              <a:t>Las empresas florícolas de la ciudad de Machachi actualmente utilizan métodos o estrategias de logística deficientes  que no les permite un control, regulación y utilización efectiva del procesamiento de pedidos, medios de transporte, situación que se vuelve en descoordinación y por resultado existe una deficiente productividad.</a:t>
            </a:r>
          </a:p>
          <a:p>
            <a:pPr lvl="0"/>
            <a:r>
              <a:rPr lang="es-EC" sz="1100" kern="1200" dirty="0" smtClean="0">
                <a:solidFill>
                  <a:schemeClr val="tx1"/>
                </a:solidFill>
                <a:effectLst/>
                <a:latin typeface="+mn-lt"/>
                <a:ea typeface="+mn-ea"/>
                <a:cs typeface="+mn-cs"/>
              </a:rPr>
              <a:t>El personal encargado del área logístico de las empresas florícolas  tienen poco conocimiento el asociarse con la empresa  High Control Group (empresa de control de calidad del Ecuador con certificación internacional BASC), situación a la que afecta significativamente el apoyo de calidad para las explotaciones agrícolas y al mismo tiempo, los controles de calidad en las fincas de carga, así mismo el sistema evaluador de procesos logísticos internos BASC, garantiza al 100% la calidad del producto.</a:t>
            </a:r>
          </a:p>
          <a:p>
            <a:pPr lvl="0"/>
            <a:r>
              <a:rPr lang="es-EC" sz="1100" kern="1200" dirty="0" smtClean="0">
                <a:solidFill>
                  <a:schemeClr val="tx1"/>
                </a:solidFill>
                <a:effectLst/>
                <a:latin typeface="+mn-lt"/>
                <a:ea typeface="+mn-ea"/>
                <a:cs typeface="+mn-cs"/>
              </a:rPr>
              <a:t>Se han incrementado el número de productos sustitutos de flores en un 75% en el mercado interno debido a la existencia de chocolates, tarjetas, peluches, bisutería, cosméticos, entre otros detalles, de tal forma, las flores siguen siendo el regalo sorprendente, donde se demuestra cariño y afecto hacia la persona especial.</a:t>
            </a:r>
          </a:p>
          <a:p>
            <a:pPr marL="139700" indent="0">
              <a:buNone/>
            </a:pPr>
            <a:endParaRPr lang="es-EC" dirty="0"/>
          </a:p>
        </p:txBody>
      </p:sp>
    </p:spTree>
    <p:extLst>
      <p:ext uri="{BB962C8B-B14F-4D97-AF65-F5344CB8AC3E}">
        <p14:creationId xmlns:p14="http://schemas.microsoft.com/office/powerpoint/2010/main" val="360451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lvl="0"/>
            <a:r>
              <a:rPr lang="es-EC" sz="1100" kern="1200" dirty="0" smtClean="0">
                <a:solidFill>
                  <a:schemeClr val="tx1"/>
                </a:solidFill>
                <a:effectLst/>
                <a:latin typeface="+mn-lt"/>
                <a:ea typeface="+mn-ea"/>
                <a:cs typeface="+mn-cs"/>
              </a:rPr>
              <a:t>Las empresas florícolas de la ciudad de Machachi actualmente utilizan métodos o estrategias de logística deficientes  que no les permite un control, regulación y utilización efectiva del procesamiento de pedidos, medios de transporte, situación que se vuelve en descoordinación y por resultado existe una deficiente productividad.</a:t>
            </a:r>
          </a:p>
          <a:p>
            <a:pPr lvl="0"/>
            <a:r>
              <a:rPr lang="es-EC" sz="1100" kern="1200" dirty="0" smtClean="0">
                <a:solidFill>
                  <a:schemeClr val="tx1"/>
                </a:solidFill>
                <a:effectLst/>
                <a:latin typeface="+mn-lt"/>
                <a:ea typeface="+mn-ea"/>
                <a:cs typeface="+mn-cs"/>
              </a:rPr>
              <a:t>El personal encargado del área logístico de las empresas florícolas  tienen poco conocimiento el asociarse con la empresa  High Control Group (empresa de control de calidad del Ecuador con certificación internacional BASC), situación a la que afecta significativamente el apoyo de calidad para las explotaciones agrícolas y al mismo tiempo, los controles de calidad en las fincas de carga, así mismo el sistema evaluador de procesos logísticos internos BASC, garantiza al 100% la calidad del producto.</a:t>
            </a:r>
          </a:p>
          <a:p>
            <a:pPr lvl="0"/>
            <a:r>
              <a:rPr lang="es-EC" sz="1100" kern="1200" dirty="0" smtClean="0">
                <a:solidFill>
                  <a:schemeClr val="tx1"/>
                </a:solidFill>
                <a:effectLst/>
                <a:latin typeface="+mn-lt"/>
                <a:ea typeface="+mn-ea"/>
                <a:cs typeface="+mn-cs"/>
              </a:rPr>
              <a:t>Se han incrementado el número de productos sustitutos de flores en un 75% en el mercado interno debido a la existencia de chocolates, tarjetas, peluches, bisutería, cosméticos, entre otros detalles, de tal forma, las flores siguen siendo el regalo sorprendente, donde se demuestra cariño y afecto hacia la persona especial.</a:t>
            </a:r>
          </a:p>
          <a:p>
            <a:pPr marL="139700" indent="0">
              <a:buNone/>
            </a:pPr>
            <a:endParaRPr lang="es-EC" dirty="0"/>
          </a:p>
        </p:txBody>
      </p:sp>
    </p:spTree>
    <p:extLst>
      <p:ext uri="{BB962C8B-B14F-4D97-AF65-F5344CB8AC3E}">
        <p14:creationId xmlns:p14="http://schemas.microsoft.com/office/powerpoint/2010/main" val="364068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37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2933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0511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C" dirty="0" smtClean="0"/>
              <a:t>Al hablar de pymes existe mucha </a:t>
            </a:r>
            <a:r>
              <a:rPr lang="es-EC" dirty="0" err="1" smtClean="0"/>
              <a:t>impresicion</a:t>
            </a:r>
            <a:r>
              <a:rPr lang="es-EC" dirty="0" smtClean="0"/>
              <a:t>  ya que generalmente se las asocia cono entes informales o netamente familiares. </a:t>
            </a:r>
            <a:r>
              <a:rPr lang="es-EC" dirty="0" err="1" smtClean="0"/>
              <a:t>Peq</a:t>
            </a:r>
            <a:r>
              <a:rPr lang="es-EC" dirty="0" smtClean="0"/>
              <a:t> y </a:t>
            </a:r>
            <a:r>
              <a:rPr lang="es-EC" dirty="0" err="1" smtClean="0"/>
              <a:t>med</a:t>
            </a:r>
            <a:r>
              <a:rPr lang="es-EC" dirty="0" smtClean="0"/>
              <a:t> </a:t>
            </a:r>
            <a:r>
              <a:rPr lang="es-EC" dirty="0" err="1" smtClean="0"/>
              <a:t>em</a:t>
            </a:r>
            <a:r>
              <a:rPr lang="es-EC" dirty="0" smtClean="0"/>
              <a:t> presas q según su volumen de ventas </a:t>
            </a:r>
            <a:r>
              <a:rPr lang="es-EC" dirty="0" err="1" smtClean="0"/>
              <a:t>cap</a:t>
            </a:r>
            <a:r>
              <a:rPr lang="es-EC" dirty="0" smtClean="0"/>
              <a:t> social cantidad de </a:t>
            </a:r>
            <a:r>
              <a:rPr lang="es-EC" dirty="0" err="1" smtClean="0"/>
              <a:t>trabajdores</a:t>
            </a:r>
            <a:r>
              <a:rPr lang="es-EC" dirty="0" smtClean="0"/>
              <a:t> </a:t>
            </a:r>
          </a:p>
          <a:p>
            <a:pPr marL="0" lvl="0" indent="0">
              <a:spcBef>
                <a:spcPts val="0"/>
              </a:spcBef>
              <a:spcAft>
                <a:spcPts val="0"/>
              </a:spcAft>
              <a:buNone/>
            </a:pPr>
            <a:r>
              <a:rPr lang="es-EC" dirty="0" smtClean="0"/>
              <a:t>El ritmo acelerado de la innovación provoca gran presión sobre las empresas para acelerar sus procesos y mejorarlos  o actualizarlos. En relación a sus competidores. Por tanto los procesos de innovación pasan a ser una actividad de…, costosa y arriesgada, por ello para satisfacer las necesidades del cliente en el menor tiempo posible, obtener una ventaja competitiva y disminuir el costo y el riesgo de la inversión. </a:t>
            </a:r>
            <a:endParaRPr lang="es-EC" dirty="0"/>
          </a:p>
        </p:txBody>
      </p:sp>
    </p:spTree>
    <p:extLst>
      <p:ext uri="{BB962C8B-B14F-4D97-AF65-F5344CB8AC3E}">
        <p14:creationId xmlns:p14="http://schemas.microsoft.com/office/powerpoint/2010/main" val="309430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766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C" dirty="0" smtClean="0"/>
              <a:t>Al hablar de pymes existe mucha </a:t>
            </a:r>
            <a:r>
              <a:rPr lang="es-EC" dirty="0" err="1" smtClean="0"/>
              <a:t>impresicion</a:t>
            </a:r>
            <a:r>
              <a:rPr lang="es-EC" dirty="0" smtClean="0"/>
              <a:t>  ya que generalmente se las asocia cono entes informales o netamente familiares. </a:t>
            </a:r>
            <a:r>
              <a:rPr lang="es-EC" dirty="0" err="1" smtClean="0"/>
              <a:t>Peq</a:t>
            </a:r>
            <a:r>
              <a:rPr lang="es-EC" dirty="0" smtClean="0"/>
              <a:t> y </a:t>
            </a:r>
            <a:r>
              <a:rPr lang="es-EC" dirty="0" err="1" smtClean="0"/>
              <a:t>med</a:t>
            </a:r>
            <a:r>
              <a:rPr lang="es-EC" dirty="0" smtClean="0"/>
              <a:t> </a:t>
            </a:r>
            <a:r>
              <a:rPr lang="es-EC" dirty="0" err="1" smtClean="0"/>
              <a:t>em</a:t>
            </a:r>
            <a:r>
              <a:rPr lang="es-EC" dirty="0" smtClean="0"/>
              <a:t> presas q según su volumen de ventas </a:t>
            </a:r>
            <a:r>
              <a:rPr lang="es-EC" dirty="0" err="1" smtClean="0"/>
              <a:t>cap</a:t>
            </a:r>
            <a:r>
              <a:rPr lang="es-EC" dirty="0" smtClean="0"/>
              <a:t> social cantidad de </a:t>
            </a:r>
            <a:r>
              <a:rPr lang="es-EC" dirty="0" err="1" smtClean="0"/>
              <a:t>trabajdores</a:t>
            </a:r>
            <a:r>
              <a:rPr lang="es-EC" dirty="0" smtClean="0"/>
              <a:t> </a:t>
            </a:r>
          </a:p>
          <a:p>
            <a:pPr marL="0" lvl="0" indent="0">
              <a:spcBef>
                <a:spcPts val="0"/>
              </a:spcBef>
              <a:spcAft>
                <a:spcPts val="0"/>
              </a:spcAft>
              <a:buNone/>
            </a:pPr>
            <a:r>
              <a:rPr lang="es-EC" dirty="0" smtClean="0"/>
              <a:t>El ritmo acelerado de la innovación provoca gran presión sobre las empresas para acelerar sus procesos y mejorarlos  o actualizarlos. En relación a sus competidores. Por tanto los procesos de innovación pasan a ser una actividad de…, costosa y arriesgada, por ello para satisfacer las necesidades del cliente en el menor tiempo posible, obtener una ventaja competitiva y disminuir el costo y el riesgo de la inversión. </a:t>
            </a:r>
            <a:endParaRPr lang="es-EC" dirty="0"/>
          </a:p>
        </p:txBody>
      </p:sp>
    </p:spTree>
    <p:extLst>
      <p:ext uri="{BB962C8B-B14F-4D97-AF65-F5344CB8AC3E}">
        <p14:creationId xmlns:p14="http://schemas.microsoft.com/office/powerpoint/2010/main" val="74121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766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Tx/>
              <a:buSzPts val="1400"/>
              <a:buFontTx/>
              <a:buChar char="●"/>
              <a:tabLst/>
              <a:defRPr/>
            </a:pPr>
            <a:r>
              <a:rPr lang="es-EC" sz="1800" kern="1200" dirty="0" smtClean="0">
                <a:solidFill>
                  <a:schemeClr val="tx1"/>
                </a:solidFill>
                <a:effectLst/>
                <a:latin typeface="+mn-lt"/>
                <a:ea typeface="+mn-ea"/>
                <a:cs typeface="+mn-cs"/>
              </a:rPr>
              <a:t>Se aprecia un 16,7% de las empresas que dicen tener problemas de almacenamiento pocas veces y un 33,3% que también tienen problemas regularmente, si sumamos estos dos resultados se observa un alto margen de problemas. Este problema se debe a que la producción esta alta y no se puede distribuir de inmediato, recomendación a esto es que las empresas mantengan un margen de producción mínimo de 10 a 30 mil tallos diarios.</a:t>
            </a:r>
          </a:p>
          <a:p>
            <a:pPr marL="139700" indent="0">
              <a:buNone/>
            </a:pPr>
            <a:endParaRPr lang="es-EC" dirty="0"/>
          </a:p>
        </p:txBody>
      </p:sp>
    </p:spTree>
    <p:extLst>
      <p:ext uri="{BB962C8B-B14F-4D97-AF65-F5344CB8AC3E}">
        <p14:creationId xmlns:p14="http://schemas.microsoft.com/office/powerpoint/2010/main" val="248194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Tx/>
              <a:buSzPts val="1400"/>
              <a:buFontTx/>
              <a:buChar char="●"/>
              <a:tabLst/>
              <a:defRPr/>
            </a:pPr>
            <a:r>
              <a:rPr lang="es-EC" sz="1800" kern="1200" dirty="0" smtClean="0">
                <a:solidFill>
                  <a:schemeClr val="tx1"/>
                </a:solidFill>
                <a:effectLst/>
                <a:latin typeface="+mn-lt"/>
                <a:ea typeface="+mn-ea"/>
                <a:cs typeface="+mn-cs"/>
              </a:rPr>
              <a:t>Se observa que algunas empresas florícolas hacen uso del transporte Tercerizados, esto ocasiona reclamos por parte del cliente al retrasar su pedido. La solución óptima es encomendar a las empresas que adquieran el transporte propio para hacer la distribución satisfactoria para los clientes.</a:t>
            </a:r>
          </a:p>
          <a:p>
            <a:pPr marL="139700" indent="0">
              <a:buNone/>
            </a:pPr>
            <a:endParaRPr lang="es-EC" dirty="0"/>
          </a:p>
        </p:txBody>
      </p:sp>
    </p:spTree>
    <p:extLst>
      <p:ext uri="{BB962C8B-B14F-4D97-AF65-F5344CB8AC3E}">
        <p14:creationId xmlns:p14="http://schemas.microsoft.com/office/powerpoint/2010/main" val="364617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grpSp>
        <p:nvGrpSpPr>
          <p:cNvPr id="125" name="Shape 125"/>
          <p:cNvGrpSpPr/>
          <p:nvPr/>
        </p:nvGrpSpPr>
        <p:grpSpPr>
          <a:xfrm>
            <a:off x="-4" y="40"/>
            <a:ext cx="7072430" cy="1327315"/>
            <a:chOff x="-4" y="40"/>
            <a:chExt cx="7072430" cy="1327315"/>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27" name="Shape 127"/>
            <p:cNvGrpSpPr/>
            <p:nvPr/>
          </p:nvGrpSpPr>
          <p:grpSpPr>
            <a:xfrm rot="10800000" flipH="1">
              <a:off x="3" y="40"/>
              <a:ext cx="6756168" cy="1327315"/>
              <a:chOff x="-2168138" y="330075"/>
              <a:chExt cx="8650663" cy="1699506"/>
            </a:xfrm>
          </p:grpSpPr>
          <p:sp>
            <p:nvSpPr>
              <p:cNvPr id="128" name="Shape 12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9" name="Shape 129"/>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30" name="Shape 130"/>
            <p:cNvGrpSpPr/>
            <p:nvPr/>
          </p:nvGrpSpPr>
          <p:grpSpPr>
            <a:xfrm rot="10800000" flipH="1">
              <a:off x="-4" y="381007"/>
              <a:ext cx="7072430" cy="771744"/>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32" name="Shape 132"/>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33" name="Shape 133"/>
          <p:cNvGrpSpPr/>
          <p:nvPr/>
        </p:nvGrpSpPr>
        <p:grpSpPr>
          <a:xfrm>
            <a:off x="6946842" y="4472723"/>
            <a:ext cx="2202830" cy="670795"/>
            <a:chOff x="5575242" y="4472723"/>
            <a:chExt cx="2202830" cy="670795"/>
          </a:xfrm>
        </p:grpSpPr>
        <p:sp>
          <p:nvSpPr>
            <p:cNvPr id="134" name="Shape 13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5" name="Shape 135"/>
            <p:cNvGrpSpPr/>
            <p:nvPr/>
          </p:nvGrpSpPr>
          <p:grpSpPr>
            <a:xfrm flipH="1">
              <a:off x="5734850" y="4472723"/>
              <a:ext cx="2040837" cy="670795"/>
              <a:chOff x="1297954" y="330075"/>
              <a:chExt cx="5169293" cy="1699506"/>
            </a:xfrm>
          </p:grpSpPr>
          <p:sp>
            <p:nvSpPr>
              <p:cNvPr id="136" name="Shape 13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7" name="Shape 13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38" name="Shape 138"/>
            <p:cNvGrpSpPr/>
            <p:nvPr/>
          </p:nvGrpSpPr>
          <p:grpSpPr>
            <a:xfrm flipH="1">
              <a:off x="5578209" y="4646738"/>
              <a:ext cx="2199863" cy="304563"/>
              <a:chOff x="-5827153" y="330075"/>
              <a:chExt cx="12276019" cy="1699569"/>
            </a:xfrm>
          </p:grpSpPr>
          <p:sp>
            <p:nvSpPr>
              <p:cNvPr id="139" name="Shape 13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0" name="Shape 14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41" name="Shape 14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Shape 14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43"/>
        <p:cNvGrpSpPr/>
        <p:nvPr/>
      </p:nvGrpSpPr>
      <p:grpSpPr>
        <a:xfrm>
          <a:off x="0" y="0"/>
          <a:ext cx="0" cy="0"/>
          <a:chOff x="0" y="0"/>
          <a:chExt cx="0" cy="0"/>
        </a:xfrm>
      </p:grpSpPr>
      <p:grpSp>
        <p:nvGrpSpPr>
          <p:cNvPr id="144" name="Shape 144"/>
          <p:cNvGrpSpPr/>
          <p:nvPr/>
        </p:nvGrpSpPr>
        <p:grpSpPr>
          <a:xfrm>
            <a:off x="2466138" y="4472723"/>
            <a:ext cx="6686825" cy="670795"/>
            <a:chOff x="5589288" y="4472723"/>
            <a:chExt cx="6686825" cy="670795"/>
          </a:xfrm>
        </p:grpSpPr>
        <p:sp>
          <p:nvSpPr>
            <p:cNvPr id="145" name="Shape 145"/>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6" name="Shape 146"/>
            <p:cNvGrpSpPr/>
            <p:nvPr/>
          </p:nvGrpSpPr>
          <p:grpSpPr>
            <a:xfrm flipH="1">
              <a:off x="5748896" y="4472723"/>
              <a:ext cx="6527217" cy="670795"/>
              <a:chOff x="-10101302" y="330075"/>
              <a:chExt cx="16532971" cy="1699506"/>
            </a:xfrm>
          </p:grpSpPr>
          <p:sp>
            <p:nvSpPr>
              <p:cNvPr id="147" name="Shape 147"/>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8" name="Shape 148"/>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9" name="Shape 149"/>
            <p:cNvGrpSpPr/>
            <p:nvPr/>
          </p:nvGrpSpPr>
          <p:grpSpPr>
            <a:xfrm flipH="1">
              <a:off x="5592255" y="4646738"/>
              <a:ext cx="6682918" cy="304563"/>
              <a:chOff x="-30922586" y="330075"/>
              <a:chExt cx="37293070" cy="1699569"/>
            </a:xfrm>
          </p:grpSpPr>
          <p:sp>
            <p:nvSpPr>
              <p:cNvPr id="150" name="Shape 150"/>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Shape 151"/>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52" name="Shape 152"/>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Shape 15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grpSp>
        <p:nvGrpSpPr>
          <p:cNvPr id="154" name="Shape 154"/>
          <p:cNvGrpSpPr/>
          <p:nvPr/>
        </p:nvGrpSpPr>
        <p:grpSpPr>
          <a:xfrm rot="10800000">
            <a:off x="-8" y="-2"/>
            <a:ext cx="2202830" cy="670795"/>
            <a:chOff x="5575242" y="4472723"/>
            <a:chExt cx="2202830" cy="670795"/>
          </a:xfrm>
        </p:grpSpPr>
        <p:sp>
          <p:nvSpPr>
            <p:cNvPr id="155" name="Shape 155"/>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6" name="Shape 156"/>
            <p:cNvGrpSpPr/>
            <p:nvPr/>
          </p:nvGrpSpPr>
          <p:grpSpPr>
            <a:xfrm flipH="1">
              <a:off x="5734850" y="4472723"/>
              <a:ext cx="2040837" cy="670795"/>
              <a:chOff x="1297954" y="330075"/>
              <a:chExt cx="5169293" cy="1699506"/>
            </a:xfrm>
          </p:grpSpPr>
          <p:sp>
            <p:nvSpPr>
              <p:cNvPr id="157" name="Shape 15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flipH="1">
              <a:off x="5578209" y="4646738"/>
              <a:ext cx="2199863" cy="304563"/>
              <a:chOff x="-5827153" y="330075"/>
              <a:chExt cx="12276019" cy="1699569"/>
            </a:xfrm>
          </p:grpSpPr>
          <p:sp>
            <p:nvSpPr>
              <p:cNvPr id="160" name="Shape 16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1" name="Shape 161"/>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spcBef>
                <a:spcPts val="0"/>
              </a:spcBef>
              <a:buNone/>
              <a:defRPr sz="1200" b="1">
                <a:solidFill>
                  <a:srgbClr val="FFFFFF"/>
                </a:solidFill>
                <a:latin typeface="Roboto Condensed"/>
                <a:ea typeface="Roboto Condensed"/>
                <a:cs typeface="Roboto Condensed"/>
                <a:sym typeface="Roboto Condensed"/>
              </a:defRPr>
            </a:lvl1pPr>
            <a:lvl2pPr lvl="1" algn="r">
              <a:spcBef>
                <a:spcPts val="0"/>
              </a:spcBef>
              <a:buNone/>
              <a:defRPr sz="1200" b="1">
                <a:solidFill>
                  <a:srgbClr val="FFFFFF"/>
                </a:solidFill>
                <a:latin typeface="Roboto Condensed"/>
                <a:ea typeface="Roboto Condensed"/>
                <a:cs typeface="Roboto Condensed"/>
                <a:sym typeface="Roboto Condensed"/>
              </a:defRPr>
            </a:lvl2pPr>
            <a:lvl3pPr lvl="2" algn="r">
              <a:spcBef>
                <a:spcPts val="0"/>
              </a:spcBef>
              <a:buNone/>
              <a:defRPr sz="1200" b="1">
                <a:solidFill>
                  <a:srgbClr val="FFFFFF"/>
                </a:solidFill>
                <a:latin typeface="Roboto Condensed"/>
                <a:ea typeface="Roboto Condensed"/>
                <a:cs typeface="Roboto Condensed"/>
                <a:sym typeface="Roboto Condensed"/>
              </a:defRPr>
            </a:lvl3pPr>
            <a:lvl4pPr lvl="3" algn="r">
              <a:spcBef>
                <a:spcPts val="0"/>
              </a:spcBef>
              <a:buNone/>
              <a:defRPr sz="1200" b="1">
                <a:solidFill>
                  <a:srgbClr val="FFFFFF"/>
                </a:solidFill>
                <a:latin typeface="Roboto Condensed"/>
                <a:ea typeface="Roboto Condensed"/>
                <a:cs typeface="Roboto Condensed"/>
                <a:sym typeface="Roboto Condensed"/>
              </a:defRPr>
            </a:lvl4pPr>
            <a:lvl5pPr lvl="4" algn="r">
              <a:spcBef>
                <a:spcPts val="0"/>
              </a:spcBef>
              <a:buNone/>
              <a:defRPr sz="1200" b="1">
                <a:solidFill>
                  <a:srgbClr val="FFFFFF"/>
                </a:solidFill>
                <a:latin typeface="Roboto Condensed"/>
                <a:ea typeface="Roboto Condensed"/>
                <a:cs typeface="Roboto Condensed"/>
                <a:sym typeface="Roboto Condensed"/>
              </a:defRPr>
            </a:lvl5pPr>
            <a:lvl6pPr lvl="5" algn="r">
              <a:spcBef>
                <a:spcPts val="0"/>
              </a:spcBef>
              <a:buNone/>
              <a:defRPr sz="1200" b="1">
                <a:solidFill>
                  <a:srgbClr val="FFFFFF"/>
                </a:solidFill>
                <a:latin typeface="Roboto Condensed"/>
                <a:ea typeface="Roboto Condensed"/>
                <a:cs typeface="Roboto Condensed"/>
                <a:sym typeface="Roboto Condensed"/>
              </a:defRPr>
            </a:lvl6pPr>
            <a:lvl7pPr lvl="6" algn="r">
              <a:spcBef>
                <a:spcPts val="0"/>
              </a:spcBef>
              <a:buNone/>
              <a:defRPr sz="1200" b="1">
                <a:solidFill>
                  <a:srgbClr val="FFFFFF"/>
                </a:solidFill>
                <a:latin typeface="Roboto Condensed"/>
                <a:ea typeface="Roboto Condensed"/>
                <a:cs typeface="Roboto Condensed"/>
                <a:sym typeface="Roboto Condensed"/>
              </a:defRPr>
            </a:lvl7pPr>
            <a:lvl8pPr lvl="7" algn="r">
              <a:spcBef>
                <a:spcPts val="0"/>
              </a:spcBef>
              <a:buNone/>
              <a:defRPr sz="1200" b="1">
                <a:solidFill>
                  <a:srgbClr val="FFFFFF"/>
                </a:solidFill>
                <a:latin typeface="Roboto Condensed"/>
                <a:ea typeface="Roboto Condensed"/>
                <a:cs typeface="Roboto Condensed"/>
                <a:sym typeface="Roboto Condensed"/>
              </a:defRPr>
            </a:lvl8pPr>
            <a:lvl9pPr lvl="8" algn="r">
              <a:spcBef>
                <a:spcPts val="0"/>
              </a:spcBef>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ugp.espe.edu.ec/wp-content/uploads/2012/07/LOGO-PRINCIPAL-NUEVO5.png"/>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556658" y="87086"/>
            <a:ext cx="5562600" cy="1284515"/>
          </a:xfrm>
          <a:prstGeom prst="rect">
            <a:avLst/>
          </a:prstGeom>
          <a:noFill/>
          <a:ln>
            <a:noFill/>
          </a:ln>
        </p:spPr>
      </p:pic>
      <p:sp>
        <p:nvSpPr>
          <p:cNvPr id="6" name="Marcador de texto 5"/>
          <p:cNvSpPr>
            <a:spLocks noGrp="1"/>
          </p:cNvSpPr>
          <p:nvPr>
            <p:ph type="body" idx="1"/>
          </p:nvPr>
        </p:nvSpPr>
        <p:spPr>
          <a:xfrm>
            <a:off x="2682800" y="4560300"/>
            <a:ext cx="6004200" cy="315600"/>
          </a:xfrm>
        </p:spPr>
        <p:txBody>
          <a:bodyPr/>
          <a:lstStyle/>
          <a:p>
            <a:pPr algn="r"/>
            <a:r>
              <a:rPr lang="es-EC" dirty="0"/>
              <a:t> </a:t>
            </a:r>
            <a:br>
              <a:rPr lang="es-EC" dirty="0"/>
            </a:br>
            <a:r>
              <a:rPr lang="es-EC" sz="1400" b="1" dirty="0"/>
              <a:t>SANGOLQUÍ, </a:t>
            </a:r>
            <a:r>
              <a:rPr lang="es-EC" sz="1400" b="1" dirty="0" smtClean="0"/>
              <a:t>MAYO </a:t>
            </a:r>
            <a:r>
              <a:rPr lang="es-EC" sz="1400" b="1" dirty="0"/>
              <a:t>2018</a:t>
            </a:r>
          </a:p>
        </p:txBody>
      </p:sp>
      <p:sp>
        <p:nvSpPr>
          <p:cNvPr id="8" name="Rectángulo 7"/>
          <p:cNvSpPr/>
          <p:nvPr/>
        </p:nvSpPr>
        <p:spPr>
          <a:xfrm>
            <a:off x="564899" y="1456886"/>
            <a:ext cx="8469086" cy="3103414"/>
          </a:xfrm>
          <a:prstGeom prst="rect">
            <a:avLst/>
          </a:prstGeom>
        </p:spPr>
        <p:txBody>
          <a:bodyPr wrap="square">
            <a:spAutoFit/>
          </a:bodyPr>
          <a:lstStyle/>
          <a:p>
            <a:pPr lvl="0" algn="ctr"/>
            <a:r>
              <a:rPr kumimoji="0" lang="es-EC" b="1" i="0" u="none" strike="noStrike" kern="1200" cap="none" spc="0" normalizeH="0" baseline="0" noProof="0" dirty="0">
                <a:ln>
                  <a:noFill/>
                </a:ln>
                <a:solidFill>
                  <a:schemeClr val="tx1"/>
                </a:solidFill>
                <a:effectLst/>
                <a:uLnTx/>
                <a:uFillTx/>
                <a:latin typeface="Trebuchet MS" panose="020B0603020202020204"/>
                <a:ea typeface="+mj-ea"/>
                <a:cs typeface="+mj-cs"/>
              </a:rPr>
              <a:t>DEPARTAMENTO DE CIENCIAS ECONÓMICAS, ADMINISTRATIVAS Y DE COMERCIO</a:t>
            </a:r>
            <a:r>
              <a:rPr kumimoji="0" lang="es-EC" b="0" i="0" u="none" strike="noStrike" kern="1200" cap="none" spc="0" normalizeH="0" baseline="0" noProof="0" dirty="0">
                <a:ln>
                  <a:noFill/>
                </a:ln>
                <a:solidFill>
                  <a:schemeClr val="tx1"/>
                </a:solidFill>
                <a:effectLst/>
                <a:uLnTx/>
                <a:uFillTx/>
                <a:latin typeface="Trebuchet MS" panose="020B0603020202020204"/>
                <a:ea typeface="+mj-ea"/>
                <a:cs typeface="+mj-cs"/>
              </a:rPr>
              <a:t/>
            </a:r>
            <a:br>
              <a:rPr kumimoji="0" lang="es-EC" b="0" i="0" u="none" strike="noStrike" kern="1200" cap="none" spc="0" normalizeH="0" baseline="0" noProof="0" dirty="0">
                <a:ln>
                  <a:noFill/>
                </a:ln>
                <a:solidFill>
                  <a:schemeClr val="tx1"/>
                </a:solidFill>
                <a:effectLst/>
                <a:uLnTx/>
                <a:uFillTx/>
                <a:latin typeface="Trebuchet MS" panose="020B0603020202020204"/>
                <a:ea typeface="+mj-ea"/>
                <a:cs typeface="+mj-cs"/>
              </a:rPr>
            </a:br>
            <a:r>
              <a:rPr kumimoji="0" lang="es-ES" b="1" i="0" u="none" strike="noStrike" kern="1200" cap="none" spc="0" normalizeH="0" baseline="0" noProof="0" dirty="0">
                <a:ln>
                  <a:noFill/>
                </a:ln>
                <a:solidFill>
                  <a:schemeClr val="tx1"/>
                </a:solidFill>
                <a:effectLst/>
                <a:uLnTx/>
                <a:uFillTx/>
                <a:latin typeface="Trebuchet MS" panose="020B0603020202020204"/>
                <a:ea typeface="+mj-ea"/>
                <a:cs typeface="+mj-cs"/>
              </a:rPr>
              <a:t> </a:t>
            </a:r>
            <a:r>
              <a:rPr kumimoji="0" lang="es-EC" b="0" i="0" u="none" strike="noStrike" kern="1200" cap="none" spc="0" normalizeH="0" baseline="0" noProof="0" dirty="0">
                <a:ln>
                  <a:noFill/>
                </a:ln>
                <a:solidFill>
                  <a:schemeClr val="tx1"/>
                </a:solidFill>
                <a:effectLst/>
                <a:uLnTx/>
                <a:uFillTx/>
                <a:latin typeface="Trebuchet MS" panose="020B0603020202020204"/>
                <a:ea typeface="+mj-ea"/>
                <a:cs typeface="+mj-cs"/>
              </a:rPr>
              <a:t/>
            </a:r>
            <a:br>
              <a:rPr kumimoji="0" lang="es-EC" b="0" i="0" u="none" strike="noStrike" kern="1200" cap="none" spc="0" normalizeH="0" baseline="0" noProof="0" dirty="0">
                <a:ln>
                  <a:noFill/>
                </a:ln>
                <a:solidFill>
                  <a:schemeClr val="tx1"/>
                </a:solidFill>
                <a:effectLst/>
                <a:uLnTx/>
                <a:uFillTx/>
                <a:latin typeface="Trebuchet MS" panose="020B0603020202020204"/>
                <a:ea typeface="+mj-ea"/>
                <a:cs typeface="+mj-cs"/>
              </a:rPr>
            </a:br>
            <a:r>
              <a:rPr kumimoji="0" lang="es-ES" b="0" i="0" u="none" strike="noStrike" kern="1200" cap="none" spc="0" normalizeH="0" baseline="0" noProof="0" dirty="0">
                <a:ln>
                  <a:noFill/>
                </a:ln>
                <a:solidFill>
                  <a:schemeClr val="tx1"/>
                </a:solidFill>
                <a:effectLst/>
                <a:uLnTx/>
                <a:uFillTx/>
                <a:latin typeface="Trebuchet MS" panose="020B0603020202020204"/>
                <a:ea typeface="+mj-ea"/>
                <a:cs typeface="+mj-cs"/>
              </a:rPr>
              <a:t> </a:t>
            </a:r>
            <a:r>
              <a:rPr kumimoji="0" lang="es-EC" b="0" i="0" u="none" strike="noStrike" kern="1200" cap="none" spc="0" normalizeH="0" baseline="0" noProof="0" dirty="0">
                <a:ln>
                  <a:noFill/>
                </a:ln>
                <a:solidFill>
                  <a:schemeClr val="tx1"/>
                </a:solidFill>
                <a:effectLst/>
                <a:uLnTx/>
                <a:uFillTx/>
                <a:latin typeface="Trebuchet MS" panose="020B0603020202020204"/>
                <a:ea typeface="+mj-ea"/>
                <a:cs typeface="+mj-cs"/>
              </a:rPr>
              <a:t/>
            </a:r>
            <a:br>
              <a:rPr kumimoji="0" lang="es-EC" b="0" i="0" u="none" strike="noStrike" kern="1200" cap="none" spc="0" normalizeH="0" baseline="0" noProof="0" dirty="0">
                <a:ln>
                  <a:noFill/>
                </a:ln>
                <a:solidFill>
                  <a:schemeClr val="tx1"/>
                </a:solidFill>
                <a:effectLst/>
                <a:uLnTx/>
                <a:uFillTx/>
                <a:latin typeface="Trebuchet MS" panose="020B0603020202020204"/>
                <a:ea typeface="+mj-ea"/>
                <a:cs typeface="+mj-cs"/>
              </a:rPr>
            </a:br>
            <a:r>
              <a:rPr kumimoji="0" lang="es-ES" b="1" i="0" u="none" strike="noStrike" kern="1200" cap="none" spc="0" normalizeH="0" baseline="0" noProof="0" dirty="0">
                <a:ln>
                  <a:noFill/>
                </a:ln>
                <a:solidFill>
                  <a:schemeClr val="tx1"/>
                </a:solidFill>
                <a:effectLst/>
                <a:uLnTx/>
                <a:uFillTx/>
                <a:latin typeface="Trebuchet MS" panose="020B0603020202020204"/>
                <a:ea typeface="+mj-ea"/>
                <a:cs typeface="+mj-cs"/>
              </a:rPr>
              <a:t>CARRERA DE INGENIERÍA COMERCIAL</a:t>
            </a:r>
            <a: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t/>
            </a:r>
            <a:b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br>
            <a: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t/>
            </a:r>
            <a:b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br>
            <a:r>
              <a:rPr kumimoji="0" lang="es-ES" sz="1100" b="1" i="0" u="none" strike="noStrike" kern="1200" cap="none" spc="0" normalizeH="0" baseline="0" noProof="0" dirty="0">
                <a:ln>
                  <a:noFill/>
                </a:ln>
                <a:solidFill>
                  <a:schemeClr val="tx1"/>
                </a:solidFill>
                <a:effectLst/>
                <a:uLnTx/>
                <a:uFillTx/>
                <a:latin typeface="Trebuchet MS" panose="020B0603020202020204"/>
                <a:ea typeface="+mj-ea"/>
                <a:cs typeface="+mj-cs"/>
              </a:rPr>
              <a:t> </a:t>
            </a:r>
            <a: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t/>
            </a:r>
            <a:b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br>
            <a:r>
              <a:rPr kumimoji="0" lang="es-EC" sz="1600" b="1" i="0" u="none" strike="noStrike" kern="1200" cap="none" spc="0" normalizeH="0" baseline="0" noProof="0" dirty="0">
                <a:ln>
                  <a:noFill/>
                </a:ln>
                <a:solidFill>
                  <a:schemeClr val="tx1"/>
                </a:solidFill>
                <a:effectLst/>
                <a:uLnTx/>
                <a:uFillTx/>
                <a:latin typeface="Trebuchet MS" panose="020B0603020202020204"/>
                <a:ea typeface="+mj-ea"/>
                <a:cs typeface="+mj-cs"/>
              </a:rPr>
              <a:t>TEMA</a:t>
            </a:r>
            <a:r>
              <a:rPr lang="es-EC" sz="1600" b="1" kern="1200" dirty="0">
                <a:solidFill>
                  <a:schemeClr val="tx1"/>
                </a:solidFill>
                <a:latin typeface="Trebuchet MS" panose="020B0603020202020204"/>
                <a:ea typeface="+mj-ea"/>
                <a:cs typeface="+mj-cs"/>
              </a:rPr>
              <a:t>: </a:t>
            </a:r>
            <a:r>
              <a:rPr lang="es-EC" sz="1600" b="1" cap="all" dirty="0">
                <a:solidFill>
                  <a:schemeClr val="tx1"/>
                </a:solidFill>
              </a:rPr>
              <a:t>: </a:t>
            </a:r>
            <a:r>
              <a:rPr lang="es-EC" sz="1600" dirty="0">
                <a:solidFill>
                  <a:schemeClr val="tx1"/>
                </a:solidFill>
              </a:rPr>
              <a:t>EVALUACIÓN DE LOS PROCESOS LOGÍSTICOS INTERNOS, ENFOCADO EN LAS PRODUCTORAS DE FLORES, LEGALMENTE CONSTITUIDAS EN LA CIUDAD DE MACHACHI.</a:t>
            </a:r>
            <a: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t/>
            </a:r>
            <a:br>
              <a:rPr kumimoji="0" lang="es-EC" sz="1100" b="0" i="0" u="none" strike="noStrike" kern="1200" cap="none" spc="0" normalizeH="0" baseline="0" noProof="0" dirty="0">
                <a:ln>
                  <a:noFill/>
                </a:ln>
                <a:solidFill>
                  <a:schemeClr val="tx1"/>
                </a:solidFill>
                <a:effectLst/>
                <a:uLnTx/>
                <a:uFillTx/>
                <a:latin typeface="Trebuchet MS" panose="020B0603020202020204"/>
                <a:ea typeface="+mj-ea"/>
                <a:cs typeface="+mj-cs"/>
              </a:rPr>
            </a:br>
            <a:r>
              <a:rPr kumimoji="0" lang="es-ES" sz="1100" b="1" i="0" u="none" strike="noStrike" kern="1200" cap="none" spc="0" normalizeH="0" baseline="0" noProof="0" dirty="0">
                <a:ln>
                  <a:noFill/>
                </a:ln>
                <a:solidFill>
                  <a:schemeClr val="tx1"/>
                </a:solidFill>
                <a:effectLst/>
                <a:uLnTx/>
                <a:uFillTx/>
                <a:latin typeface="Trebuchet MS" panose="020B0603020202020204"/>
                <a:ea typeface="+mj-ea"/>
                <a:cs typeface="+mj-cs"/>
              </a:rPr>
              <a:t> </a:t>
            </a:r>
          </a:p>
          <a:p>
            <a:pPr lvl="0" algn="ctr" defTabSz="457200">
              <a:spcBef>
                <a:spcPts val="1000"/>
              </a:spcBef>
              <a:buClr>
                <a:srgbClr val="90C226"/>
              </a:buClr>
              <a:buSzPct val="80000"/>
            </a:pPr>
            <a:r>
              <a:rPr lang="es-ES" b="1" kern="1200" dirty="0" smtClean="0">
                <a:solidFill>
                  <a:schemeClr val="tx1"/>
                </a:solidFill>
                <a:latin typeface="Trebuchet MS" panose="020B0603020202020204"/>
                <a:ea typeface="+mn-ea"/>
                <a:cs typeface="+mn-cs"/>
              </a:rPr>
              <a:t>AUTORA: </a:t>
            </a:r>
            <a:r>
              <a:rPr lang="es-EC" b="1" kern="1200" dirty="0">
                <a:solidFill>
                  <a:schemeClr val="tx1"/>
                </a:solidFill>
                <a:latin typeface="Trebuchet MS" panose="020B0603020202020204"/>
                <a:ea typeface="+mn-ea"/>
                <a:cs typeface="+mn-cs"/>
              </a:rPr>
              <a:t>PILATASIG RIVERA MAGALI MARIELA </a:t>
            </a:r>
            <a:endParaRPr lang="es-EC" b="1" kern="1200" dirty="0" smtClean="0">
              <a:solidFill>
                <a:schemeClr val="tx1"/>
              </a:solidFill>
              <a:latin typeface="Trebuchet MS" panose="020B0603020202020204"/>
              <a:ea typeface="+mn-ea"/>
              <a:cs typeface="+mn-cs"/>
            </a:endParaRPr>
          </a:p>
          <a:p>
            <a:pPr lvl="0" algn="ctr" defTabSz="457200">
              <a:spcBef>
                <a:spcPts val="1000"/>
              </a:spcBef>
              <a:buClr>
                <a:srgbClr val="90C226"/>
              </a:buClr>
              <a:buSzPct val="80000"/>
            </a:pPr>
            <a:r>
              <a:rPr lang="es-ES" b="1" kern="1200" dirty="0">
                <a:solidFill>
                  <a:schemeClr val="tx1"/>
                </a:solidFill>
                <a:latin typeface="Trebuchet MS" panose="020B0603020202020204"/>
                <a:ea typeface="+mn-ea"/>
                <a:cs typeface="+mn-cs"/>
              </a:rPr>
              <a:t> </a:t>
            </a:r>
            <a:r>
              <a:rPr lang="es-EC" kern="1200" dirty="0">
                <a:solidFill>
                  <a:schemeClr val="tx1"/>
                </a:solidFill>
                <a:latin typeface="Trebuchet MS" panose="020B0603020202020204"/>
                <a:ea typeface="+mn-ea"/>
                <a:cs typeface="+mn-cs"/>
              </a:rPr>
              <a:t/>
            </a:r>
            <a:br>
              <a:rPr lang="es-EC" kern="1200" dirty="0">
                <a:solidFill>
                  <a:schemeClr val="tx1"/>
                </a:solidFill>
                <a:latin typeface="Trebuchet MS" panose="020B0603020202020204"/>
                <a:ea typeface="+mn-ea"/>
                <a:cs typeface="+mn-cs"/>
              </a:rPr>
            </a:br>
            <a:r>
              <a:rPr lang="es-ES" b="1" kern="1200" dirty="0">
                <a:solidFill>
                  <a:schemeClr val="tx1"/>
                </a:solidFill>
                <a:latin typeface="Trebuchet MS" panose="020B0603020202020204"/>
                <a:ea typeface="+mn-ea"/>
                <a:cs typeface="+mn-cs"/>
              </a:rPr>
              <a:t>DIRECTOR: </a:t>
            </a:r>
            <a:r>
              <a:rPr lang="es-EC" b="1" kern="1200" dirty="0">
                <a:solidFill>
                  <a:schemeClr val="tx1"/>
                </a:solidFill>
                <a:latin typeface="Trebuchet MS" panose="020B0603020202020204"/>
                <a:ea typeface="+mn-ea"/>
                <a:cs typeface="+mn-cs"/>
              </a:rPr>
              <a:t>ING. LUNA </a:t>
            </a:r>
            <a:r>
              <a:rPr lang="es-EC" b="1" kern="1200" dirty="0" err="1">
                <a:solidFill>
                  <a:schemeClr val="tx1"/>
                </a:solidFill>
                <a:latin typeface="Trebuchet MS" panose="020B0603020202020204"/>
                <a:ea typeface="+mn-ea"/>
                <a:cs typeface="+mn-cs"/>
              </a:rPr>
              <a:t>LUNA</a:t>
            </a:r>
            <a:r>
              <a:rPr lang="es-EC" b="1" kern="1200" dirty="0">
                <a:solidFill>
                  <a:schemeClr val="tx1"/>
                </a:solidFill>
                <a:latin typeface="Trebuchet MS" panose="020B0603020202020204"/>
                <a:ea typeface="+mn-ea"/>
                <a:cs typeface="+mn-cs"/>
              </a:rPr>
              <a:t> ALEX VINICIO, </a:t>
            </a:r>
            <a:r>
              <a:rPr lang="es-EC" b="1" kern="1200" dirty="0" err="1">
                <a:solidFill>
                  <a:schemeClr val="tx1"/>
                </a:solidFill>
                <a:latin typeface="Trebuchet MS" panose="020B0603020202020204"/>
                <a:ea typeface="+mn-ea"/>
                <a:cs typeface="+mn-cs"/>
              </a:rPr>
              <a:t>MSC</a:t>
            </a:r>
            <a:r>
              <a:rPr lang="es-EC" b="1" kern="1200" dirty="0">
                <a:solidFill>
                  <a:schemeClr val="tx1"/>
                </a:solidFill>
                <a:latin typeface="Trebuchet MS" panose="020B0603020202020204"/>
                <a:ea typeface="+mn-ea"/>
                <a:cs typeface="+mn-cs"/>
              </a:rPr>
              <a:t>.</a:t>
            </a:r>
          </a:p>
        </p:txBody>
      </p:sp>
    </p:spTree>
    <p:extLst>
      <p:ext uri="{BB962C8B-B14F-4D97-AF65-F5344CB8AC3E}">
        <p14:creationId xmlns:p14="http://schemas.microsoft.com/office/powerpoint/2010/main" val="14243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a:t>MARCO </a:t>
            </a:r>
            <a:r>
              <a:rPr lang="es-EC" dirty="0" smtClean="0"/>
              <a:t>REFERENCIAL</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10</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6146"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2657" y="894296"/>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Shape 4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sp>
        <p:nvSpPr>
          <p:cNvPr id="3" name="2 Rectángulo redondeado"/>
          <p:cNvSpPr/>
          <p:nvPr/>
        </p:nvSpPr>
        <p:spPr>
          <a:xfrm>
            <a:off x="587141" y="3368843"/>
            <a:ext cx="8248851" cy="240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VARIABLES</a:t>
            </a:r>
            <a:endParaRPr lang="es-EC" b="1" dirty="0"/>
          </a:p>
        </p:txBody>
      </p:sp>
      <p:sp>
        <p:nvSpPr>
          <p:cNvPr id="4" name="Rectángulo 3"/>
          <p:cNvSpPr/>
          <p:nvPr/>
        </p:nvSpPr>
        <p:spPr>
          <a:xfrm>
            <a:off x="3737987" y="202131"/>
            <a:ext cx="1286189" cy="6720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t>Matriz de </a:t>
            </a:r>
            <a:r>
              <a:rPr lang="es-EC" b="1" dirty="0" smtClean="0"/>
              <a:t>Papers</a:t>
            </a:r>
            <a:endParaRPr lang="es-EC" b="1" dirty="0"/>
          </a:p>
        </p:txBody>
      </p:sp>
      <p:sp>
        <p:nvSpPr>
          <p:cNvPr id="5" name="Rectángulo 4"/>
          <p:cNvSpPr/>
          <p:nvPr/>
        </p:nvSpPr>
        <p:spPr>
          <a:xfrm>
            <a:off x="271305" y="1145512"/>
            <a:ext cx="1286190" cy="3516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solidFill>
                  <a:schemeClr val="tx1"/>
                </a:solidFill>
              </a:rPr>
              <a:t>Paper base</a:t>
            </a:r>
            <a:endParaRPr lang="es-EC" dirty="0">
              <a:solidFill>
                <a:schemeClr val="tx1"/>
              </a:solidFill>
            </a:endParaRPr>
          </a:p>
        </p:txBody>
      </p:sp>
      <p:sp>
        <p:nvSpPr>
          <p:cNvPr id="6" name="Rectángulo redondeado 5"/>
          <p:cNvSpPr/>
          <p:nvPr/>
        </p:nvSpPr>
        <p:spPr>
          <a:xfrm>
            <a:off x="313919" y="1657709"/>
            <a:ext cx="1707400" cy="94216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300" b="1" dirty="0"/>
              <a:t>Título: </a:t>
            </a:r>
            <a:r>
              <a:rPr lang="es-EC" sz="1300" dirty="0"/>
              <a:t>Una nueva definición de la logística interna y forma de evaluar la misma</a:t>
            </a:r>
            <a:r>
              <a:rPr lang="es-EC" sz="1300" dirty="0" smtClean="0"/>
              <a:t>.</a:t>
            </a:r>
            <a:endParaRPr lang="es-EC" sz="1300" dirty="0"/>
          </a:p>
        </p:txBody>
      </p:sp>
      <p:sp>
        <p:nvSpPr>
          <p:cNvPr id="7" name="Rectángulo redondeado 6"/>
          <p:cNvSpPr/>
          <p:nvPr/>
        </p:nvSpPr>
        <p:spPr>
          <a:xfrm>
            <a:off x="313919" y="2661491"/>
            <a:ext cx="1707400" cy="6457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000" b="1" dirty="0"/>
              <a:t>Autor: </a:t>
            </a:r>
            <a:r>
              <a:rPr lang="es-EC" sz="1000" dirty="0"/>
              <a:t>(</a:t>
            </a:r>
            <a:r>
              <a:rPr lang="es-EC" sz="1000" dirty="0" err="1"/>
              <a:t>Pinheiro</a:t>
            </a:r>
            <a:r>
              <a:rPr lang="es-EC" sz="1000" dirty="0"/>
              <a:t> de Lima, Breval Santiago, Rodríguez Taboada, &amp; </a:t>
            </a:r>
            <a:r>
              <a:rPr lang="es-EC" sz="1000" dirty="0" err="1"/>
              <a:t>Follmann</a:t>
            </a:r>
            <a:r>
              <a:rPr lang="es-EC" sz="1000" dirty="0"/>
              <a:t>, 2017</a:t>
            </a:r>
            <a:r>
              <a:rPr lang="es-EC" sz="1000" dirty="0" smtClean="0"/>
              <a:t>)</a:t>
            </a:r>
            <a:endParaRPr lang="es-EC" sz="1000" dirty="0"/>
          </a:p>
        </p:txBody>
      </p:sp>
      <p:sp>
        <p:nvSpPr>
          <p:cNvPr id="8" name="Rectángulo redondeado 7"/>
          <p:cNvSpPr/>
          <p:nvPr/>
        </p:nvSpPr>
        <p:spPr>
          <a:xfrm>
            <a:off x="313919" y="3668995"/>
            <a:ext cx="1707400" cy="96750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s-EC" sz="1300" dirty="0"/>
              <a:t>* </a:t>
            </a:r>
            <a:r>
              <a:rPr lang="es-EC" sz="1300" b="1" dirty="0"/>
              <a:t>Almacenaje</a:t>
            </a:r>
          </a:p>
          <a:p>
            <a:pPr lvl="0" algn="ctr"/>
            <a:r>
              <a:rPr lang="es-EC" sz="1300" dirty="0"/>
              <a:t>* Control de inventarios</a:t>
            </a:r>
          </a:p>
          <a:p>
            <a:pPr lvl="0" algn="ctr"/>
            <a:r>
              <a:rPr lang="es-EC" sz="1300" dirty="0"/>
              <a:t>* Distribución </a:t>
            </a:r>
          </a:p>
        </p:txBody>
      </p:sp>
      <p:sp>
        <p:nvSpPr>
          <p:cNvPr id="10" name="Rectángulo 9"/>
          <p:cNvSpPr/>
          <p:nvPr/>
        </p:nvSpPr>
        <p:spPr>
          <a:xfrm>
            <a:off x="2398205" y="1145512"/>
            <a:ext cx="1286190" cy="3516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solidFill>
                  <a:schemeClr val="tx1"/>
                </a:solidFill>
              </a:rPr>
              <a:t>Paper 1</a:t>
            </a:r>
            <a:endParaRPr lang="es-EC" dirty="0">
              <a:solidFill>
                <a:schemeClr val="tx1"/>
              </a:solidFill>
            </a:endParaRPr>
          </a:p>
        </p:txBody>
      </p:sp>
      <p:sp>
        <p:nvSpPr>
          <p:cNvPr id="11" name="Rectángulo 10"/>
          <p:cNvSpPr/>
          <p:nvPr/>
        </p:nvSpPr>
        <p:spPr>
          <a:xfrm>
            <a:off x="5811296" y="1145512"/>
            <a:ext cx="1286190" cy="3516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solidFill>
                  <a:schemeClr val="tx1"/>
                </a:solidFill>
              </a:rPr>
              <a:t>Paper 3</a:t>
            </a:r>
            <a:endParaRPr lang="es-EC" dirty="0">
              <a:solidFill>
                <a:schemeClr val="tx1"/>
              </a:solidFill>
            </a:endParaRPr>
          </a:p>
        </p:txBody>
      </p:sp>
      <p:sp>
        <p:nvSpPr>
          <p:cNvPr id="12" name="Rectángulo 11"/>
          <p:cNvSpPr/>
          <p:nvPr/>
        </p:nvSpPr>
        <p:spPr>
          <a:xfrm>
            <a:off x="7618000" y="1145512"/>
            <a:ext cx="1286190" cy="3516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solidFill>
                  <a:schemeClr val="tx1"/>
                </a:solidFill>
              </a:rPr>
              <a:t>Paper 4</a:t>
            </a:r>
            <a:endParaRPr lang="es-EC" dirty="0">
              <a:solidFill>
                <a:schemeClr val="tx1"/>
              </a:solidFill>
            </a:endParaRPr>
          </a:p>
        </p:txBody>
      </p:sp>
      <p:sp>
        <p:nvSpPr>
          <p:cNvPr id="13" name="Rectángulo 12"/>
          <p:cNvSpPr/>
          <p:nvPr/>
        </p:nvSpPr>
        <p:spPr>
          <a:xfrm>
            <a:off x="4104750" y="1143134"/>
            <a:ext cx="1286190" cy="3516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solidFill>
                  <a:schemeClr val="tx1"/>
                </a:solidFill>
              </a:rPr>
              <a:t>Paper 2</a:t>
            </a:r>
            <a:endParaRPr lang="es-EC" dirty="0">
              <a:solidFill>
                <a:schemeClr val="tx1"/>
              </a:solidFill>
            </a:endParaRPr>
          </a:p>
        </p:txBody>
      </p:sp>
      <p:sp>
        <p:nvSpPr>
          <p:cNvPr id="14" name="Rectángulo redondeado 13"/>
          <p:cNvSpPr/>
          <p:nvPr/>
        </p:nvSpPr>
        <p:spPr>
          <a:xfrm>
            <a:off x="2317868" y="1640956"/>
            <a:ext cx="1335178" cy="9589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300" b="1" dirty="0"/>
              <a:t>Título: </a:t>
            </a:r>
            <a:r>
              <a:rPr lang="es-EC" sz="1300" dirty="0"/>
              <a:t>La logística y sus </a:t>
            </a:r>
            <a:r>
              <a:rPr lang="es-EC" sz="1300" dirty="0" smtClean="0"/>
              <a:t>componentes</a:t>
            </a:r>
            <a:endParaRPr lang="es-EC" sz="1300" dirty="0"/>
          </a:p>
        </p:txBody>
      </p:sp>
      <p:sp>
        <p:nvSpPr>
          <p:cNvPr id="15" name="Rectángulo redondeado 14"/>
          <p:cNvSpPr/>
          <p:nvPr/>
        </p:nvSpPr>
        <p:spPr>
          <a:xfrm>
            <a:off x="3818374" y="1657710"/>
            <a:ext cx="1701393" cy="9421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100" b="1" dirty="0"/>
              <a:t>Título: </a:t>
            </a:r>
            <a:r>
              <a:rPr lang="es-EC" sz="1100" dirty="0"/>
              <a:t>Mejora de procesos logísticos en la comercializadora agropecuaria Cienfuegos</a:t>
            </a:r>
            <a:r>
              <a:rPr lang="es-EC" sz="1100" dirty="0" smtClean="0"/>
              <a:t>.</a:t>
            </a:r>
            <a:endParaRPr lang="es-EC" sz="1100" dirty="0"/>
          </a:p>
        </p:txBody>
      </p:sp>
      <p:sp>
        <p:nvSpPr>
          <p:cNvPr id="16" name="Rectángulo redondeado 15"/>
          <p:cNvSpPr/>
          <p:nvPr/>
        </p:nvSpPr>
        <p:spPr>
          <a:xfrm>
            <a:off x="5816315" y="1657709"/>
            <a:ext cx="1311997" cy="9421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300" b="1" dirty="0"/>
              <a:t>Título</a:t>
            </a:r>
            <a:r>
              <a:rPr lang="es-EC" sz="1300" dirty="0"/>
              <a:t>: La floricultura en el Ecuador</a:t>
            </a:r>
            <a:r>
              <a:rPr lang="es-EC" sz="1300" dirty="0" smtClean="0"/>
              <a:t>.</a:t>
            </a:r>
            <a:endParaRPr lang="es-EC" sz="1300" dirty="0"/>
          </a:p>
        </p:txBody>
      </p:sp>
      <p:sp>
        <p:nvSpPr>
          <p:cNvPr id="17" name="Rectángulo redondeado 16"/>
          <p:cNvSpPr/>
          <p:nvPr/>
        </p:nvSpPr>
        <p:spPr>
          <a:xfrm>
            <a:off x="7516167" y="1657709"/>
            <a:ext cx="1501531" cy="94216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300" b="1" dirty="0" smtClean="0"/>
              <a:t>Título: </a:t>
            </a:r>
            <a:r>
              <a:rPr lang="es-EC" sz="1300" dirty="0" smtClean="0"/>
              <a:t>Importancia </a:t>
            </a:r>
            <a:r>
              <a:rPr lang="es-EC" sz="1300" dirty="0"/>
              <a:t>de la administración logística</a:t>
            </a:r>
            <a:r>
              <a:rPr lang="es-EC" sz="1300" dirty="0" smtClean="0"/>
              <a:t>.</a:t>
            </a:r>
            <a:endParaRPr lang="es-EC" sz="1300" dirty="0"/>
          </a:p>
        </p:txBody>
      </p:sp>
      <p:sp>
        <p:nvSpPr>
          <p:cNvPr id="18" name="Rectángulo redondeado 17"/>
          <p:cNvSpPr/>
          <p:nvPr/>
        </p:nvSpPr>
        <p:spPr>
          <a:xfrm>
            <a:off x="2317867" y="2661491"/>
            <a:ext cx="1311997" cy="6457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050" b="1" dirty="0"/>
              <a:t>Autor: </a:t>
            </a:r>
            <a:r>
              <a:rPr lang="es-EC" sz="1050" dirty="0"/>
              <a:t>(Sánchez, Martínez, &amp; Contreras</a:t>
            </a:r>
            <a:r>
              <a:rPr lang="es-EC" sz="1050" dirty="0" smtClean="0"/>
              <a:t>,</a:t>
            </a:r>
            <a:endParaRPr lang="es-EC" sz="1050" dirty="0"/>
          </a:p>
        </p:txBody>
      </p:sp>
      <p:sp>
        <p:nvSpPr>
          <p:cNvPr id="19" name="Rectángulo redondeado 18"/>
          <p:cNvSpPr/>
          <p:nvPr/>
        </p:nvSpPr>
        <p:spPr>
          <a:xfrm>
            <a:off x="3818374" y="2661491"/>
            <a:ext cx="1701393" cy="6457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000" b="1" dirty="0"/>
              <a:t>Autor: </a:t>
            </a:r>
            <a:r>
              <a:rPr lang="es-EC" sz="1000" dirty="0"/>
              <a:t>(</a:t>
            </a:r>
            <a:r>
              <a:rPr lang="es-EC" sz="1000" dirty="0" err="1"/>
              <a:t>Covas</a:t>
            </a:r>
            <a:r>
              <a:rPr lang="es-EC" sz="1000" dirty="0"/>
              <a:t> </a:t>
            </a:r>
            <a:r>
              <a:rPr lang="es-EC" sz="1000" dirty="0" err="1"/>
              <a:t>Daylí</a:t>
            </a:r>
            <a:r>
              <a:rPr lang="es-EC" sz="1000" dirty="0"/>
              <a:t>, Martínez </a:t>
            </a:r>
            <a:r>
              <a:rPr lang="es-EC" sz="1000" dirty="0" err="1"/>
              <a:t>Gretel</a:t>
            </a:r>
            <a:r>
              <a:rPr lang="es-EC" sz="1000" dirty="0"/>
              <a:t>, Delgado Noemí &amp; Díaz  </a:t>
            </a:r>
            <a:r>
              <a:rPr lang="es-EC" sz="1000" dirty="0" err="1"/>
              <a:t>Mailiú</a:t>
            </a:r>
            <a:r>
              <a:rPr lang="es-EC" sz="1000" dirty="0"/>
              <a:t>, 2017</a:t>
            </a:r>
            <a:r>
              <a:rPr lang="es-EC" sz="1000" dirty="0" smtClean="0"/>
              <a:t>)</a:t>
            </a:r>
            <a:endParaRPr lang="es-EC" sz="1000" dirty="0"/>
          </a:p>
        </p:txBody>
      </p:sp>
      <p:sp>
        <p:nvSpPr>
          <p:cNvPr id="20" name="Rectángulo redondeado 19"/>
          <p:cNvSpPr/>
          <p:nvPr/>
        </p:nvSpPr>
        <p:spPr>
          <a:xfrm>
            <a:off x="5837245" y="2663582"/>
            <a:ext cx="1311997" cy="6457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000" b="1" dirty="0"/>
              <a:t>Autor: </a:t>
            </a:r>
            <a:r>
              <a:rPr lang="es-EC" sz="1000" dirty="0"/>
              <a:t>(Herman Sandoval &amp; María Vélez, 2016)</a:t>
            </a:r>
          </a:p>
        </p:txBody>
      </p:sp>
      <p:sp>
        <p:nvSpPr>
          <p:cNvPr id="21" name="Rectángulo redondeado 20"/>
          <p:cNvSpPr/>
          <p:nvPr/>
        </p:nvSpPr>
        <p:spPr>
          <a:xfrm>
            <a:off x="7618000" y="2659396"/>
            <a:ext cx="1311997" cy="6304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000" b="1" dirty="0"/>
              <a:t>Autor: </a:t>
            </a:r>
            <a:r>
              <a:rPr lang="es-EC" sz="1000" dirty="0"/>
              <a:t>(Ballesteros Diana &amp; Ballesteros Pedro, 2008</a:t>
            </a:r>
            <a:r>
              <a:rPr lang="es-EC" sz="1000" dirty="0" smtClean="0"/>
              <a:t>)</a:t>
            </a:r>
            <a:endParaRPr lang="es-EC" sz="1000" dirty="0"/>
          </a:p>
        </p:txBody>
      </p:sp>
      <p:sp>
        <p:nvSpPr>
          <p:cNvPr id="22" name="Rectángulo redondeado 21"/>
          <p:cNvSpPr/>
          <p:nvPr/>
        </p:nvSpPr>
        <p:spPr>
          <a:xfrm>
            <a:off x="2220686" y="3668995"/>
            <a:ext cx="1463709" cy="9442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300" b="1" dirty="0"/>
              <a:t>* </a:t>
            </a:r>
            <a:r>
              <a:rPr lang="es-EC" sz="1300" dirty="0" smtClean="0"/>
              <a:t>Preparación </a:t>
            </a:r>
            <a:r>
              <a:rPr lang="es-EC" sz="1300" dirty="0"/>
              <a:t>de pedidos</a:t>
            </a:r>
          </a:p>
          <a:p>
            <a:pPr lvl="0"/>
            <a:r>
              <a:rPr lang="es-EC" sz="1300" b="1" dirty="0"/>
              <a:t>* Transporte</a:t>
            </a:r>
          </a:p>
          <a:p>
            <a:pPr lvl="0"/>
            <a:r>
              <a:rPr lang="es-EC" sz="1300" dirty="0"/>
              <a:t>* </a:t>
            </a:r>
            <a:r>
              <a:rPr lang="es-EC" sz="1300" dirty="0" smtClean="0"/>
              <a:t>Productividad</a:t>
            </a:r>
            <a:endParaRPr lang="es-EC" sz="1300" dirty="0"/>
          </a:p>
        </p:txBody>
      </p:sp>
      <p:sp>
        <p:nvSpPr>
          <p:cNvPr id="23" name="Rectángulo redondeado 22"/>
          <p:cNvSpPr/>
          <p:nvPr/>
        </p:nvSpPr>
        <p:spPr>
          <a:xfrm>
            <a:off x="3838471" y="3669761"/>
            <a:ext cx="1963174" cy="110320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200" dirty="0"/>
              <a:t>* Comercialización</a:t>
            </a:r>
          </a:p>
          <a:p>
            <a:pPr lvl="0"/>
            <a:r>
              <a:rPr lang="es-EC" sz="1200" dirty="0"/>
              <a:t>* Calidad del producto</a:t>
            </a:r>
          </a:p>
          <a:p>
            <a:pPr lvl="0"/>
            <a:r>
              <a:rPr lang="es-EC" sz="1200" dirty="0"/>
              <a:t>* </a:t>
            </a:r>
            <a:r>
              <a:rPr lang="es-EC" sz="1200" b="1" dirty="0"/>
              <a:t>Servicios que satisfacen necesidades de los </a:t>
            </a:r>
            <a:r>
              <a:rPr lang="es-EC" sz="1200" b="1" dirty="0" smtClean="0"/>
              <a:t>consumidores</a:t>
            </a:r>
            <a:endParaRPr lang="es-EC" sz="1200" b="1" dirty="0"/>
          </a:p>
        </p:txBody>
      </p:sp>
      <p:sp>
        <p:nvSpPr>
          <p:cNvPr id="24" name="Rectángulo redondeado 23"/>
          <p:cNvSpPr/>
          <p:nvPr/>
        </p:nvSpPr>
        <p:spPr>
          <a:xfrm>
            <a:off x="5955722" y="3602982"/>
            <a:ext cx="1453950" cy="116998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200" dirty="0"/>
              <a:t>* Precios competitivos</a:t>
            </a:r>
          </a:p>
          <a:p>
            <a:pPr lvl="0"/>
            <a:r>
              <a:rPr lang="es-EC" sz="1200" dirty="0"/>
              <a:t>* Volumen de producción</a:t>
            </a:r>
          </a:p>
          <a:p>
            <a:pPr lvl="0"/>
            <a:r>
              <a:rPr lang="es-EC" sz="1200" b="1" dirty="0"/>
              <a:t>*  Innovación </a:t>
            </a:r>
            <a:r>
              <a:rPr lang="es-EC" sz="1200" b="1" dirty="0" smtClean="0"/>
              <a:t>tecnológica</a:t>
            </a:r>
            <a:endParaRPr lang="es-EC" sz="1200" dirty="0"/>
          </a:p>
        </p:txBody>
      </p:sp>
      <p:sp>
        <p:nvSpPr>
          <p:cNvPr id="25" name="Rectángulo redondeado 24"/>
          <p:cNvSpPr/>
          <p:nvPr/>
        </p:nvSpPr>
        <p:spPr>
          <a:xfrm>
            <a:off x="7516166" y="3602983"/>
            <a:ext cx="1536809" cy="11699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sz="1200" dirty="0"/>
              <a:t>* </a:t>
            </a:r>
            <a:r>
              <a:rPr lang="es-EC" sz="1200" b="1" dirty="0" smtClean="0"/>
              <a:t>Procesamiento </a:t>
            </a:r>
            <a:r>
              <a:rPr lang="es-EC" sz="1200" b="1" dirty="0"/>
              <a:t>de pedidos</a:t>
            </a:r>
          </a:p>
          <a:p>
            <a:pPr lvl="0"/>
            <a:r>
              <a:rPr lang="es-EC" sz="1200" dirty="0"/>
              <a:t>* Horarios pre- establecidos</a:t>
            </a:r>
          </a:p>
          <a:p>
            <a:pPr lvl="0"/>
            <a:r>
              <a:rPr lang="es-EC" sz="1200" dirty="0"/>
              <a:t>* Inventarios</a:t>
            </a:r>
          </a:p>
          <a:p>
            <a:pPr algn="ctr"/>
            <a:endParaRPr lang="es-EC" sz="1200" dirty="0"/>
          </a:p>
        </p:txBody>
      </p:sp>
      <p:cxnSp>
        <p:nvCxnSpPr>
          <p:cNvPr id="26" name="Conector angular 25"/>
          <p:cNvCxnSpPr>
            <a:stCxn id="4" idx="2"/>
            <a:endCxn id="5" idx="0"/>
          </p:cNvCxnSpPr>
          <p:nvPr/>
        </p:nvCxnSpPr>
        <p:spPr>
          <a:xfrm rot="5400000">
            <a:off x="2512089" y="-723482"/>
            <a:ext cx="271305" cy="3466682"/>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8" name="Conector angular 27"/>
          <p:cNvCxnSpPr>
            <a:stCxn id="4" idx="2"/>
            <a:endCxn id="10" idx="0"/>
          </p:cNvCxnSpPr>
          <p:nvPr/>
        </p:nvCxnSpPr>
        <p:spPr>
          <a:xfrm rot="5400000">
            <a:off x="3575539" y="339968"/>
            <a:ext cx="271305" cy="1339782"/>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30" name="Conector angular 29"/>
          <p:cNvCxnSpPr>
            <a:stCxn id="4" idx="2"/>
            <a:endCxn id="13" idx="0"/>
          </p:cNvCxnSpPr>
          <p:nvPr/>
        </p:nvCxnSpPr>
        <p:spPr>
          <a:xfrm rot="16200000" flipH="1">
            <a:off x="4430000" y="825288"/>
            <a:ext cx="268927" cy="36676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416" name="Conector angular 415"/>
          <p:cNvCxnSpPr>
            <a:stCxn id="4" idx="2"/>
            <a:endCxn id="11" idx="0"/>
          </p:cNvCxnSpPr>
          <p:nvPr/>
        </p:nvCxnSpPr>
        <p:spPr>
          <a:xfrm rot="16200000" flipH="1">
            <a:off x="5282084" y="-26796"/>
            <a:ext cx="271305" cy="207330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418" name="Conector angular 417"/>
          <p:cNvCxnSpPr>
            <a:stCxn id="4" idx="2"/>
            <a:endCxn id="12" idx="0"/>
          </p:cNvCxnSpPr>
          <p:nvPr/>
        </p:nvCxnSpPr>
        <p:spPr>
          <a:xfrm rot="16200000" flipH="1">
            <a:off x="6185436" y="-930148"/>
            <a:ext cx="271305" cy="388001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749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p:spPr>
        <p:txBody>
          <a:bodyPr spcFirstLastPara="1" wrap="square" lIns="91425" tIns="91425" rIns="91425" bIns="91425" anchor="ctr" anchorCtr="0">
            <a:noAutofit/>
          </a:bodyPr>
          <a:lstStyle/>
          <a:p>
            <a:r>
              <a:rPr lang="es-EC" dirty="0" smtClean="0"/>
              <a:t>Variables a Investigar</a:t>
            </a:r>
            <a:endParaRPr lang="es-EC" dirty="0"/>
          </a:p>
        </p:txBody>
      </p:sp>
      <p:sp>
        <p:nvSpPr>
          <p:cNvPr id="6" name="5 Marcador de texto"/>
          <p:cNvSpPr>
            <a:spLocks noGrp="1"/>
          </p:cNvSpPr>
          <p:nvPr>
            <p:ph type="body" idx="1"/>
          </p:nvPr>
        </p:nvSpPr>
        <p:spPr>
          <a:xfrm>
            <a:off x="2961861" y="1327350"/>
            <a:ext cx="5406887" cy="3324162"/>
          </a:xfrm>
        </p:spPr>
        <p:txBody>
          <a:bodyPr/>
          <a:lstStyle/>
          <a:p>
            <a:pPr algn="just"/>
            <a:r>
              <a:rPr lang="es-EC" sz="3200" dirty="0"/>
              <a:t>Almacenamiento </a:t>
            </a:r>
          </a:p>
          <a:p>
            <a:pPr algn="just"/>
            <a:r>
              <a:rPr lang="es-EC" sz="3200" dirty="0" smtClean="0"/>
              <a:t>Tecnología </a:t>
            </a:r>
            <a:r>
              <a:rPr lang="es-EC" sz="3200" dirty="0"/>
              <a:t>de la información</a:t>
            </a:r>
          </a:p>
          <a:p>
            <a:pPr algn="just"/>
            <a:r>
              <a:rPr lang="es-EC" sz="3200" dirty="0"/>
              <a:t>Procesamiento de </a:t>
            </a:r>
            <a:r>
              <a:rPr lang="es-EC" sz="3200" dirty="0" smtClean="0"/>
              <a:t>pedidos</a:t>
            </a:r>
          </a:p>
          <a:p>
            <a:pPr algn="just"/>
            <a:r>
              <a:rPr lang="es-EC" sz="3200" dirty="0"/>
              <a:t>Medios de Transporte </a:t>
            </a:r>
          </a:p>
          <a:p>
            <a:pPr algn="just"/>
            <a:r>
              <a:rPr lang="es-EC" sz="3200" dirty="0" smtClean="0"/>
              <a:t>Servicio </a:t>
            </a:r>
            <a:r>
              <a:rPr lang="es-EC" sz="3200" dirty="0"/>
              <a:t>al </a:t>
            </a:r>
            <a:r>
              <a:rPr lang="es-EC" sz="3200" dirty="0" smtClean="0"/>
              <a:t>cliente</a:t>
            </a:r>
            <a:endParaRPr lang="es-EC" sz="3200" dirty="0"/>
          </a:p>
        </p:txBody>
      </p:sp>
      <p:sp>
        <p:nvSpPr>
          <p:cNvPr id="287" name="Shape 28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sp>
        <p:nvSpPr>
          <p:cNvPr id="45" name="Shape 586"/>
          <p:cNvSpPr/>
          <p:nvPr/>
        </p:nvSpPr>
        <p:spPr>
          <a:xfrm>
            <a:off x="348758" y="523982"/>
            <a:ext cx="521691" cy="390988"/>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8" name="Shape 675"/>
          <p:cNvGrpSpPr/>
          <p:nvPr/>
        </p:nvGrpSpPr>
        <p:grpSpPr>
          <a:xfrm>
            <a:off x="7303185" y="3656716"/>
            <a:ext cx="637962" cy="759614"/>
            <a:chOff x="4071800" y="2269925"/>
            <a:chExt cx="172925" cy="502950"/>
          </a:xfrm>
        </p:grpSpPr>
        <p:sp>
          <p:nvSpPr>
            <p:cNvPr id="59" name="Shape 676"/>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77"/>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9"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296" y="1451113"/>
            <a:ext cx="2782956"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6">
                                            <p:txEl>
                                              <p:pRg st="0" end="0"/>
                                            </p:txEl>
                                          </p:spTgt>
                                        </p:tgtEl>
                                        <p:attrNameLst>
                                          <p:attrName>ppt_x</p:attrName>
                                          <p:attrName>ppt_y</p:attrName>
                                        </p:attrNameLst>
                                      </p:cBhvr>
                                    </p:animMotion>
                                    <p:animRot by="1500000">
                                      <p:cBhvr>
                                        <p:cTn id="10" dur="125" fill="hold">
                                          <p:stCondLst>
                                            <p:cond delay="0"/>
                                          </p:stCondLst>
                                        </p:cTn>
                                        <p:tgtEl>
                                          <p:spTgt spid="6">
                                            <p:txEl>
                                              <p:pRg st="0" end="0"/>
                                            </p:txEl>
                                          </p:spTgt>
                                        </p:tgtEl>
                                        <p:attrNameLst>
                                          <p:attrName>r</p:attrName>
                                        </p:attrNameLst>
                                      </p:cBhvr>
                                    </p:animRot>
                                    <p:animRot by="-1500000">
                                      <p:cBhvr>
                                        <p:cTn id="11" dur="125" fill="hold">
                                          <p:stCondLst>
                                            <p:cond delay="125"/>
                                          </p:stCondLst>
                                        </p:cTn>
                                        <p:tgtEl>
                                          <p:spTgt spid="6">
                                            <p:txEl>
                                              <p:pRg st="0" end="0"/>
                                            </p:txEl>
                                          </p:spTgt>
                                        </p:tgtEl>
                                        <p:attrNameLst>
                                          <p:attrName>r</p:attrName>
                                        </p:attrNameLst>
                                      </p:cBhvr>
                                    </p:animRot>
                                    <p:animRot by="-1500000">
                                      <p:cBhvr>
                                        <p:cTn id="12" dur="125" fill="hold">
                                          <p:stCondLst>
                                            <p:cond delay="250"/>
                                          </p:stCondLst>
                                        </p:cTn>
                                        <p:tgtEl>
                                          <p:spTgt spid="6">
                                            <p:txEl>
                                              <p:pRg st="0" end="0"/>
                                            </p:txEl>
                                          </p:spTgt>
                                        </p:tgtEl>
                                        <p:attrNameLst>
                                          <p:attrName>r</p:attrName>
                                        </p:attrNameLst>
                                      </p:cBhvr>
                                    </p:animRot>
                                    <p:animRot by="1500000">
                                      <p:cBhvr>
                                        <p:cTn id="13" dur="125" fill="hold">
                                          <p:stCondLst>
                                            <p:cond delay="375"/>
                                          </p:stCondLst>
                                        </p:cTn>
                                        <p:tgtEl>
                                          <p:spTgt spid="6">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iterate type="lt">
                                    <p:tmAbs val="0"/>
                                  </p:iterate>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par>
                          <p:cTn id="18" fill="hold">
                            <p:stCondLst>
                              <p:cond delay="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6">
                                            <p:txEl>
                                              <p:pRg st="1" end="1"/>
                                            </p:txEl>
                                          </p:spTgt>
                                        </p:tgtEl>
                                        <p:attrNameLst>
                                          <p:attrName>ppt_x</p:attrName>
                                          <p:attrName>ppt_y</p:attrName>
                                        </p:attrNameLst>
                                      </p:cBhvr>
                                    </p:animMotion>
                                    <p:animRot by="1500000">
                                      <p:cBhvr>
                                        <p:cTn id="21" dur="125" fill="hold">
                                          <p:stCondLst>
                                            <p:cond delay="0"/>
                                          </p:stCondLst>
                                        </p:cTn>
                                        <p:tgtEl>
                                          <p:spTgt spid="6">
                                            <p:txEl>
                                              <p:pRg st="1" end="1"/>
                                            </p:txEl>
                                          </p:spTgt>
                                        </p:tgtEl>
                                        <p:attrNameLst>
                                          <p:attrName>r</p:attrName>
                                        </p:attrNameLst>
                                      </p:cBhvr>
                                    </p:animRot>
                                    <p:animRot by="-1500000">
                                      <p:cBhvr>
                                        <p:cTn id="22" dur="125" fill="hold">
                                          <p:stCondLst>
                                            <p:cond delay="125"/>
                                          </p:stCondLst>
                                        </p:cTn>
                                        <p:tgtEl>
                                          <p:spTgt spid="6">
                                            <p:txEl>
                                              <p:pRg st="1" end="1"/>
                                            </p:txEl>
                                          </p:spTgt>
                                        </p:tgtEl>
                                        <p:attrNameLst>
                                          <p:attrName>r</p:attrName>
                                        </p:attrNameLst>
                                      </p:cBhvr>
                                    </p:animRot>
                                    <p:animRot by="-1500000">
                                      <p:cBhvr>
                                        <p:cTn id="23" dur="125" fill="hold">
                                          <p:stCondLst>
                                            <p:cond delay="250"/>
                                          </p:stCondLst>
                                        </p:cTn>
                                        <p:tgtEl>
                                          <p:spTgt spid="6">
                                            <p:txEl>
                                              <p:pRg st="1" end="1"/>
                                            </p:txEl>
                                          </p:spTgt>
                                        </p:tgtEl>
                                        <p:attrNameLst>
                                          <p:attrName>r</p:attrName>
                                        </p:attrNameLst>
                                      </p:cBhvr>
                                    </p:animRot>
                                    <p:animRot by="1500000">
                                      <p:cBhvr>
                                        <p:cTn id="24" dur="125" fill="hold">
                                          <p:stCondLst>
                                            <p:cond delay="375"/>
                                          </p:stCondLst>
                                        </p:cTn>
                                        <p:tgtEl>
                                          <p:spTgt spid="6">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par>
                          <p:cTn id="29" fill="hold">
                            <p:stCondLst>
                              <p:cond delay="0"/>
                            </p:stCondLst>
                            <p:childTnLst>
                              <p:par>
                                <p:cTn id="30" presetID="34" presetClass="emph" presetSubtype="0" fill="hold" nodeType="after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6">
                                            <p:txEl>
                                              <p:pRg st="2" end="2"/>
                                            </p:txEl>
                                          </p:spTgt>
                                        </p:tgtEl>
                                        <p:attrNameLst>
                                          <p:attrName>ppt_x</p:attrName>
                                          <p:attrName>ppt_y</p:attrName>
                                        </p:attrNameLst>
                                      </p:cBhvr>
                                    </p:animMotion>
                                    <p:animRot by="1500000">
                                      <p:cBhvr>
                                        <p:cTn id="32" dur="125" fill="hold">
                                          <p:stCondLst>
                                            <p:cond delay="0"/>
                                          </p:stCondLst>
                                        </p:cTn>
                                        <p:tgtEl>
                                          <p:spTgt spid="6">
                                            <p:txEl>
                                              <p:pRg st="2" end="2"/>
                                            </p:txEl>
                                          </p:spTgt>
                                        </p:tgtEl>
                                        <p:attrNameLst>
                                          <p:attrName>r</p:attrName>
                                        </p:attrNameLst>
                                      </p:cBhvr>
                                    </p:animRot>
                                    <p:animRot by="-1500000">
                                      <p:cBhvr>
                                        <p:cTn id="33" dur="125" fill="hold">
                                          <p:stCondLst>
                                            <p:cond delay="125"/>
                                          </p:stCondLst>
                                        </p:cTn>
                                        <p:tgtEl>
                                          <p:spTgt spid="6">
                                            <p:txEl>
                                              <p:pRg st="2" end="2"/>
                                            </p:txEl>
                                          </p:spTgt>
                                        </p:tgtEl>
                                        <p:attrNameLst>
                                          <p:attrName>r</p:attrName>
                                        </p:attrNameLst>
                                      </p:cBhvr>
                                    </p:animRot>
                                    <p:animRot by="-1500000">
                                      <p:cBhvr>
                                        <p:cTn id="34" dur="125" fill="hold">
                                          <p:stCondLst>
                                            <p:cond delay="250"/>
                                          </p:stCondLst>
                                        </p:cTn>
                                        <p:tgtEl>
                                          <p:spTgt spid="6">
                                            <p:txEl>
                                              <p:pRg st="2" end="2"/>
                                            </p:txEl>
                                          </p:spTgt>
                                        </p:tgtEl>
                                        <p:attrNameLst>
                                          <p:attrName>r</p:attrName>
                                        </p:attrNameLst>
                                      </p:cBhvr>
                                    </p:animRot>
                                    <p:animRot by="1500000">
                                      <p:cBhvr>
                                        <p:cTn id="35" dur="125" fill="hold">
                                          <p:stCondLst>
                                            <p:cond delay="375"/>
                                          </p:stCondLst>
                                        </p:cTn>
                                        <p:tgtEl>
                                          <p:spTgt spid="6">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iterate type="lt">
                                    <p:tmAbs val="0"/>
                                  </p:iterate>
                                  <p:childTnLst>
                                    <p:set>
                                      <p:cBhvr>
                                        <p:cTn id="39" dur="1" fill="hold">
                                          <p:stCondLst>
                                            <p:cond delay="0"/>
                                          </p:stCondLst>
                                        </p:cTn>
                                        <p:tgtEl>
                                          <p:spTgt spid="6">
                                            <p:txEl>
                                              <p:pRg st="3" end="3"/>
                                            </p:txEl>
                                          </p:spTgt>
                                        </p:tgtEl>
                                        <p:attrNameLst>
                                          <p:attrName>style.visibility</p:attrName>
                                        </p:attrNameLst>
                                      </p:cBhvr>
                                      <p:to>
                                        <p:strVal val="visible"/>
                                      </p:to>
                                    </p:set>
                                  </p:childTnLst>
                                </p:cTn>
                              </p:par>
                            </p:childTnLst>
                          </p:cTn>
                        </p:par>
                        <p:par>
                          <p:cTn id="40" fill="hold">
                            <p:stCondLst>
                              <p:cond delay="0"/>
                            </p:stCondLst>
                            <p:childTnLst>
                              <p:par>
                                <p:cTn id="41" presetID="34" presetClass="emph" presetSubtype="0" fill="hold" nodeType="after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6">
                                            <p:txEl>
                                              <p:pRg st="3" end="3"/>
                                            </p:txEl>
                                          </p:spTgt>
                                        </p:tgtEl>
                                        <p:attrNameLst>
                                          <p:attrName>ppt_x</p:attrName>
                                          <p:attrName>ppt_y</p:attrName>
                                        </p:attrNameLst>
                                      </p:cBhvr>
                                    </p:animMotion>
                                    <p:animRot by="1500000">
                                      <p:cBhvr>
                                        <p:cTn id="43" dur="125" fill="hold">
                                          <p:stCondLst>
                                            <p:cond delay="0"/>
                                          </p:stCondLst>
                                        </p:cTn>
                                        <p:tgtEl>
                                          <p:spTgt spid="6">
                                            <p:txEl>
                                              <p:pRg st="3" end="3"/>
                                            </p:txEl>
                                          </p:spTgt>
                                        </p:tgtEl>
                                        <p:attrNameLst>
                                          <p:attrName>r</p:attrName>
                                        </p:attrNameLst>
                                      </p:cBhvr>
                                    </p:animRot>
                                    <p:animRot by="-1500000">
                                      <p:cBhvr>
                                        <p:cTn id="44" dur="125" fill="hold">
                                          <p:stCondLst>
                                            <p:cond delay="125"/>
                                          </p:stCondLst>
                                        </p:cTn>
                                        <p:tgtEl>
                                          <p:spTgt spid="6">
                                            <p:txEl>
                                              <p:pRg st="3" end="3"/>
                                            </p:txEl>
                                          </p:spTgt>
                                        </p:tgtEl>
                                        <p:attrNameLst>
                                          <p:attrName>r</p:attrName>
                                        </p:attrNameLst>
                                      </p:cBhvr>
                                    </p:animRot>
                                    <p:animRot by="-1500000">
                                      <p:cBhvr>
                                        <p:cTn id="45" dur="125" fill="hold">
                                          <p:stCondLst>
                                            <p:cond delay="250"/>
                                          </p:stCondLst>
                                        </p:cTn>
                                        <p:tgtEl>
                                          <p:spTgt spid="6">
                                            <p:txEl>
                                              <p:pRg st="3" end="3"/>
                                            </p:txEl>
                                          </p:spTgt>
                                        </p:tgtEl>
                                        <p:attrNameLst>
                                          <p:attrName>r</p:attrName>
                                        </p:attrNameLst>
                                      </p:cBhvr>
                                    </p:animRot>
                                    <p:animRot by="1500000">
                                      <p:cBhvr>
                                        <p:cTn id="46" dur="125" fill="hold">
                                          <p:stCondLst>
                                            <p:cond delay="375"/>
                                          </p:stCondLst>
                                        </p:cTn>
                                        <p:tgtEl>
                                          <p:spTgt spid="6">
                                            <p:txEl>
                                              <p:pRg st="3" end="3"/>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iterate type="lt">
                                    <p:tmAbs val="0"/>
                                  </p:iterate>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par>
                          <p:cTn id="51" fill="hold">
                            <p:stCondLst>
                              <p:cond delay="0"/>
                            </p:stCondLst>
                            <p:childTnLst>
                              <p:par>
                                <p:cTn id="52" presetID="34" presetClass="emph" presetSubtype="0" fill="hold" nodeType="afterEffect">
                                  <p:stCondLst>
                                    <p:cond delay="0"/>
                                  </p:stCondLst>
                                  <p:iterate type="lt">
                                    <p:tmPct val="10000"/>
                                  </p:iterate>
                                  <p:childTnLst>
                                    <p:animMotion origin="layout" path="M 0.0 0.0 L 0.0 -0.07213" pathEditMode="relative" ptsTypes="">
                                      <p:cBhvr>
                                        <p:cTn id="53" dur="250" accel="50000" decel="50000" autoRev="1" fill="hold">
                                          <p:stCondLst>
                                            <p:cond delay="0"/>
                                          </p:stCondLst>
                                        </p:cTn>
                                        <p:tgtEl>
                                          <p:spTgt spid="6">
                                            <p:txEl>
                                              <p:pRg st="4" end="4"/>
                                            </p:txEl>
                                          </p:spTgt>
                                        </p:tgtEl>
                                        <p:attrNameLst>
                                          <p:attrName>ppt_x</p:attrName>
                                          <p:attrName>ppt_y</p:attrName>
                                        </p:attrNameLst>
                                      </p:cBhvr>
                                    </p:animMotion>
                                    <p:animRot by="1500000">
                                      <p:cBhvr>
                                        <p:cTn id="54" dur="125" fill="hold">
                                          <p:stCondLst>
                                            <p:cond delay="0"/>
                                          </p:stCondLst>
                                        </p:cTn>
                                        <p:tgtEl>
                                          <p:spTgt spid="6">
                                            <p:txEl>
                                              <p:pRg st="4" end="4"/>
                                            </p:txEl>
                                          </p:spTgt>
                                        </p:tgtEl>
                                        <p:attrNameLst>
                                          <p:attrName>r</p:attrName>
                                        </p:attrNameLst>
                                      </p:cBhvr>
                                    </p:animRot>
                                    <p:animRot by="-1500000">
                                      <p:cBhvr>
                                        <p:cTn id="55" dur="125" fill="hold">
                                          <p:stCondLst>
                                            <p:cond delay="125"/>
                                          </p:stCondLst>
                                        </p:cTn>
                                        <p:tgtEl>
                                          <p:spTgt spid="6">
                                            <p:txEl>
                                              <p:pRg st="4" end="4"/>
                                            </p:txEl>
                                          </p:spTgt>
                                        </p:tgtEl>
                                        <p:attrNameLst>
                                          <p:attrName>r</p:attrName>
                                        </p:attrNameLst>
                                      </p:cBhvr>
                                    </p:animRot>
                                    <p:animRot by="-1500000">
                                      <p:cBhvr>
                                        <p:cTn id="56" dur="125" fill="hold">
                                          <p:stCondLst>
                                            <p:cond delay="250"/>
                                          </p:stCondLst>
                                        </p:cTn>
                                        <p:tgtEl>
                                          <p:spTgt spid="6">
                                            <p:txEl>
                                              <p:pRg st="4" end="4"/>
                                            </p:txEl>
                                          </p:spTgt>
                                        </p:tgtEl>
                                        <p:attrNameLst>
                                          <p:attrName>r</p:attrName>
                                        </p:attrNameLst>
                                      </p:cBhvr>
                                    </p:animRot>
                                    <p:animRot by="1500000">
                                      <p:cBhvr>
                                        <p:cTn id="57" dur="125" fill="hold">
                                          <p:stCondLst>
                                            <p:cond delay="375"/>
                                          </p:stCondLst>
                                        </p:cTn>
                                        <p:tgtEl>
                                          <p:spTgt spid="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smtClean="0"/>
              <a:t>MARCO METODOLÓGICO</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13</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6146"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2657" y="894296"/>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52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Shape 4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sp>
        <p:nvSpPr>
          <p:cNvPr id="4" name="3 Rectángulo redondeado"/>
          <p:cNvSpPr/>
          <p:nvPr/>
        </p:nvSpPr>
        <p:spPr>
          <a:xfrm>
            <a:off x="2375451" y="59634"/>
            <a:ext cx="4661453" cy="288235"/>
          </a:xfrm>
          <a:prstGeom prst="round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tx1"/>
                </a:solidFill>
              </a:rPr>
              <a:t>MATRIZ DE OPERACIONALIZACIÓN DE </a:t>
            </a:r>
            <a:r>
              <a:rPr lang="es-EC" b="1" dirty="0" smtClean="0">
                <a:solidFill>
                  <a:schemeClr val="tx1"/>
                </a:solidFill>
              </a:rPr>
              <a:t>VARIABLES</a:t>
            </a:r>
            <a:endPar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4 Rectángulo redondeado"/>
          <p:cNvSpPr/>
          <p:nvPr/>
        </p:nvSpPr>
        <p:spPr>
          <a:xfrm>
            <a:off x="129209" y="487018"/>
            <a:ext cx="8915400" cy="457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b="1" dirty="0">
                <a:solidFill>
                  <a:schemeClr val="tx1"/>
                </a:solidFill>
              </a:rPr>
              <a:t>Objetivo General: </a:t>
            </a:r>
            <a:r>
              <a:rPr lang="es-EC" dirty="0">
                <a:solidFill>
                  <a:schemeClr val="tx1"/>
                </a:solidFill>
              </a:rPr>
              <a:t>Evaluar el proceso logístico interno en las florícolas de la cuidad de Machachi, periodo 2016 y 2017 para generar más competitividad en el mercado</a:t>
            </a:r>
            <a:r>
              <a:rPr lang="es-EC" dirty="0" smtClean="0">
                <a:solidFill>
                  <a:schemeClr val="tx1"/>
                </a:solidFill>
              </a:rPr>
              <a:t>.</a:t>
            </a:r>
            <a:endPar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5 Rectángulo redondeado"/>
          <p:cNvSpPr/>
          <p:nvPr/>
        </p:nvSpPr>
        <p:spPr>
          <a:xfrm>
            <a:off x="129210" y="1808922"/>
            <a:ext cx="1659834" cy="319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endParaRPr lang="es-EC" dirty="0" smtClean="0">
              <a:solidFill>
                <a:schemeClr val="tx1"/>
              </a:solidFill>
            </a:endParaRPr>
          </a:p>
          <a:p>
            <a:pPr lvl="0">
              <a:lnSpc>
                <a:spcPct val="115000"/>
              </a:lnSpc>
              <a:spcAft>
                <a:spcPts val="1000"/>
              </a:spcAft>
            </a:pPr>
            <a:r>
              <a:rPr lang="es-EC" dirty="0" smtClean="0">
                <a:solidFill>
                  <a:schemeClr val="tx1"/>
                </a:solidFill>
              </a:rPr>
              <a:t>* Debilidades </a:t>
            </a:r>
            <a:r>
              <a:rPr lang="es-EC" dirty="0">
                <a:solidFill>
                  <a:schemeClr val="tx1"/>
                </a:solidFill>
              </a:rPr>
              <a:t>y fortalezas de la empresa</a:t>
            </a:r>
            <a:r>
              <a:rPr lang="es-EC" dirty="0" smtClean="0">
                <a:solidFill>
                  <a:schemeClr val="tx1"/>
                </a:solidFill>
              </a:rPr>
              <a:t>.</a:t>
            </a:r>
            <a:endParaRPr lang="es-EC" dirty="0">
              <a:solidFill>
                <a:schemeClr val="tx1"/>
              </a:solidFill>
            </a:endParaRPr>
          </a:p>
          <a:p>
            <a:pPr lvl="0">
              <a:lnSpc>
                <a:spcPct val="115000"/>
              </a:lnSpc>
              <a:spcAft>
                <a:spcPts val="1000"/>
              </a:spcAft>
            </a:pPr>
            <a:r>
              <a:rPr lang="es-EC" dirty="0" smtClean="0">
                <a:solidFill>
                  <a:schemeClr val="tx1"/>
                </a:solidFill>
              </a:rPr>
              <a:t>* Inconvenientes </a:t>
            </a:r>
            <a:r>
              <a:rPr lang="es-EC" dirty="0">
                <a:solidFill>
                  <a:schemeClr val="tx1"/>
                </a:solidFill>
              </a:rPr>
              <a:t>en los procesos aplicadas</a:t>
            </a:r>
            <a:r>
              <a:rPr lang="es-EC" dirty="0" smtClean="0">
                <a:solidFill>
                  <a:schemeClr val="tx1"/>
                </a:solidFill>
              </a:rPr>
              <a:t>.</a:t>
            </a:r>
            <a:endParaRPr lang="es-EC" dirty="0">
              <a:solidFill>
                <a:schemeClr val="tx1"/>
              </a:solidFill>
            </a:endParaRPr>
          </a:p>
          <a:p>
            <a:pPr lvl="0">
              <a:lnSpc>
                <a:spcPct val="115000"/>
              </a:lnSpc>
              <a:spcAft>
                <a:spcPts val="1000"/>
              </a:spcAft>
            </a:pPr>
            <a:r>
              <a:rPr lang="es-EC" dirty="0" smtClean="0">
                <a:solidFill>
                  <a:schemeClr val="tx1"/>
                </a:solidFill>
              </a:rPr>
              <a:t>* Propuesta </a:t>
            </a:r>
            <a:r>
              <a:rPr lang="es-EC" dirty="0">
                <a:solidFill>
                  <a:schemeClr val="tx1"/>
                </a:solidFill>
              </a:rPr>
              <a:t>de mejora de los procesos logísticos internos.</a:t>
            </a:r>
            <a:endPar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p>
        </p:txBody>
      </p:sp>
      <p:sp>
        <p:nvSpPr>
          <p:cNvPr id="8" name="7 Rectángulo redondeado"/>
          <p:cNvSpPr/>
          <p:nvPr/>
        </p:nvSpPr>
        <p:spPr>
          <a:xfrm>
            <a:off x="1987826" y="1808922"/>
            <a:ext cx="1152938" cy="319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Las florícolas ubicadas en la ciudad de Machachi requieren de un plan de mejoramiento del proceso </a:t>
            </a:r>
            <a:r>
              <a:rPr lang="es-EC" dirty="0" smtClean="0">
                <a:solidFill>
                  <a:schemeClr val="tx1"/>
                </a:solidFill>
              </a:rPr>
              <a:t>logístico.</a:t>
            </a:r>
            <a:endPar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8 Rectángulo redondeado"/>
          <p:cNvSpPr/>
          <p:nvPr/>
        </p:nvSpPr>
        <p:spPr>
          <a:xfrm>
            <a:off x="3329609" y="1808922"/>
            <a:ext cx="1133062" cy="319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Procesos Logísticos </a:t>
            </a:r>
            <a:r>
              <a:rPr lang="es-EC" dirty="0" smtClean="0">
                <a:solidFill>
                  <a:schemeClr val="tx1"/>
                </a:solidFill>
              </a:rPr>
              <a:t>Internos</a:t>
            </a:r>
            <a:endPar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9 Rectángulo redondeado"/>
          <p:cNvSpPr/>
          <p:nvPr/>
        </p:nvSpPr>
        <p:spPr>
          <a:xfrm>
            <a:off x="4706177" y="1808922"/>
            <a:ext cx="1893405" cy="319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t">
              <a:buFont typeface="Arial" charset="0"/>
              <a:buChar char="•"/>
            </a:pPr>
            <a:r>
              <a:rPr lang="es-EC" dirty="0">
                <a:solidFill>
                  <a:schemeClr val="tx1"/>
                </a:solidFill>
              </a:rPr>
              <a:t>Almacenamiento</a:t>
            </a:r>
          </a:p>
          <a:p>
            <a:pPr fontAlgn="t"/>
            <a:endParaRPr lang="es-EC" dirty="0">
              <a:solidFill>
                <a:schemeClr val="tx1"/>
              </a:solidFill>
            </a:endParaRPr>
          </a:p>
          <a:p>
            <a:pPr marL="171450" indent="-171450" fontAlgn="t">
              <a:buFont typeface="Arial" charset="0"/>
              <a:buChar char="•"/>
            </a:pPr>
            <a:r>
              <a:rPr lang="es-EC" dirty="0">
                <a:solidFill>
                  <a:schemeClr val="tx1"/>
                </a:solidFill>
              </a:rPr>
              <a:t>Medios de </a:t>
            </a:r>
            <a:r>
              <a:rPr lang="es-EC" dirty="0" smtClean="0">
                <a:solidFill>
                  <a:schemeClr val="tx1"/>
                </a:solidFill>
              </a:rPr>
              <a:t>transporte</a:t>
            </a:r>
          </a:p>
          <a:p>
            <a:pPr fontAlgn="t"/>
            <a:endParaRPr lang="es-EC" dirty="0">
              <a:solidFill>
                <a:schemeClr val="tx1"/>
              </a:solidFill>
            </a:endParaRPr>
          </a:p>
          <a:p>
            <a:pPr marL="171450" indent="-171450" fontAlgn="t">
              <a:buFont typeface="Arial" charset="0"/>
              <a:buChar char="•"/>
            </a:pPr>
            <a:r>
              <a:rPr lang="es-EC" dirty="0">
                <a:solidFill>
                  <a:schemeClr val="tx1"/>
                </a:solidFill>
              </a:rPr>
              <a:t>Procesamiento de </a:t>
            </a:r>
            <a:r>
              <a:rPr lang="es-EC" dirty="0" smtClean="0">
                <a:solidFill>
                  <a:schemeClr val="tx1"/>
                </a:solidFill>
              </a:rPr>
              <a:t>pedidos</a:t>
            </a:r>
          </a:p>
          <a:p>
            <a:pPr fontAlgn="t"/>
            <a:endParaRPr lang="es-EC" dirty="0">
              <a:solidFill>
                <a:schemeClr val="tx1"/>
              </a:solidFill>
            </a:endParaRPr>
          </a:p>
          <a:p>
            <a:pPr marL="171450" indent="-171450" fontAlgn="t">
              <a:buFont typeface="Arial" charset="0"/>
              <a:buChar char="•"/>
            </a:pPr>
            <a:r>
              <a:rPr lang="es-EC" dirty="0">
                <a:solidFill>
                  <a:schemeClr val="tx1"/>
                </a:solidFill>
              </a:rPr>
              <a:t>Tecnologías de la </a:t>
            </a:r>
            <a:r>
              <a:rPr lang="es-EC" dirty="0" smtClean="0">
                <a:solidFill>
                  <a:schemeClr val="tx1"/>
                </a:solidFill>
              </a:rPr>
              <a:t>información</a:t>
            </a:r>
          </a:p>
          <a:p>
            <a:pPr fontAlgn="t"/>
            <a:endParaRPr lang="es-EC" dirty="0">
              <a:solidFill>
                <a:schemeClr val="tx1"/>
              </a:solidFill>
            </a:endParaRPr>
          </a:p>
          <a:p>
            <a:pPr marL="171450" indent="-171450" fontAlgn="t">
              <a:buFont typeface="Arial" charset="0"/>
              <a:buChar char="•"/>
            </a:pPr>
            <a:r>
              <a:rPr lang="es-EC" dirty="0">
                <a:solidFill>
                  <a:schemeClr val="tx1"/>
                </a:solidFill>
              </a:rPr>
              <a:t>Servicio al cliente</a:t>
            </a:r>
          </a:p>
          <a:p>
            <a:pPr algn="ctr"/>
            <a:endParaRPr lang="es-EC" sz="1200" dirty="0"/>
          </a:p>
        </p:txBody>
      </p:sp>
      <p:sp>
        <p:nvSpPr>
          <p:cNvPr id="11" name="10 Rectángulo redondeado"/>
          <p:cNvSpPr/>
          <p:nvPr/>
        </p:nvSpPr>
        <p:spPr>
          <a:xfrm>
            <a:off x="6798365" y="1808922"/>
            <a:ext cx="1997765" cy="319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t">
              <a:buFont typeface="Arial" pitchFamily="34" charset="0"/>
              <a:buChar char="•"/>
            </a:pPr>
            <a:r>
              <a:rPr lang="es-EC" dirty="0">
                <a:solidFill>
                  <a:schemeClr val="tx1"/>
                </a:solidFill>
              </a:rPr>
              <a:t>Costo de almacenamiento por producto</a:t>
            </a:r>
          </a:p>
          <a:p>
            <a:pPr fontAlgn="t"/>
            <a:endParaRPr lang="es-EC" dirty="0">
              <a:solidFill>
                <a:schemeClr val="tx1"/>
              </a:solidFill>
            </a:endParaRPr>
          </a:p>
          <a:p>
            <a:pPr marL="285750" indent="-285750" fontAlgn="t">
              <a:buFont typeface="Arial" pitchFamily="34" charset="0"/>
              <a:buChar char="•"/>
            </a:pPr>
            <a:r>
              <a:rPr lang="es-EC" dirty="0">
                <a:solidFill>
                  <a:schemeClr val="tx1"/>
                </a:solidFill>
              </a:rPr>
              <a:t>Costo de </a:t>
            </a:r>
            <a:r>
              <a:rPr lang="es-EC" dirty="0" smtClean="0">
                <a:solidFill>
                  <a:schemeClr val="tx1"/>
                </a:solidFill>
              </a:rPr>
              <a:t>transporte</a:t>
            </a:r>
          </a:p>
          <a:p>
            <a:pPr fontAlgn="t"/>
            <a:endParaRPr lang="es-EC" dirty="0">
              <a:solidFill>
                <a:schemeClr val="tx1"/>
              </a:solidFill>
            </a:endParaRPr>
          </a:p>
          <a:p>
            <a:pPr marL="285750" indent="-285750" fontAlgn="t">
              <a:buFont typeface="Arial" pitchFamily="34" charset="0"/>
              <a:buChar char="•"/>
            </a:pPr>
            <a:r>
              <a:rPr lang="es-EC" dirty="0">
                <a:solidFill>
                  <a:schemeClr val="tx1"/>
                </a:solidFill>
              </a:rPr>
              <a:t>Entregas </a:t>
            </a:r>
            <a:r>
              <a:rPr lang="es-EC" dirty="0" smtClean="0">
                <a:solidFill>
                  <a:schemeClr val="tx1"/>
                </a:solidFill>
              </a:rPr>
              <a:t>completas</a:t>
            </a:r>
          </a:p>
          <a:p>
            <a:pPr fontAlgn="t"/>
            <a:endParaRPr lang="es-EC" dirty="0">
              <a:solidFill>
                <a:schemeClr val="tx1"/>
              </a:solidFill>
            </a:endParaRPr>
          </a:p>
          <a:p>
            <a:pPr marL="285750" indent="-285750" fontAlgn="t">
              <a:buFont typeface="Arial" pitchFamily="34" charset="0"/>
              <a:buChar char="•"/>
            </a:pPr>
            <a:r>
              <a:rPr lang="es-EC" dirty="0">
                <a:solidFill>
                  <a:schemeClr val="tx1"/>
                </a:solidFill>
              </a:rPr>
              <a:t>Sistemas de control</a:t>
            </a:r>
          </a:p>
          <a:p>
            <a:pPr fontAlgn="t"/>
            <a:r>
              <a:rPr lang="es-EC" dirty="0">
                <a:solidFill>
                  <a:schemeClr val="tx1"/>
                </a:solidFill>
              </a:rPr>
              <a:t> </a:t>
            </a:r>
          </a:p>
          <a:p>
            <a:pPr marL="285750" indent="-285750" fontAlgn="t">
              <a:buFont typeface="Arial" pitchFamily="34" charset="0"/>
              <a:buChar char="•"/>
            </a:pPr>
            <a:r>
              <a:rPr lang="es-EC" dirty="0">
                <a:solidFill>
                  <a:schemeClr val="tx1"/>
                </a:solidFill>
              </a:rPr>
              <a:t>Entregas a </a:t>
            </a:r>
            <a:r>
              <a:rPr lang="es-EC" dirty="0" smtClean="0">
                <a:solidFill>
                  <a:schemeClr val="tx1"/>
                </a:solidFill>
              </a:rPr>
              <a:t>tiempo</a:t>
            </a:r>
            <a:endParaRPr lang="es-EC" dirty="0">
              <a:solidFill>
                <a:schemeClr val="tx1"/>
              </a:solidFill>
            </a:endParaRPr>
          </a:p>
        </p:txBody>
      </p:sp>
      <p:sp>
        <p:nvSpPr>
          <p:cNvPr id="12" name="11 Rectángulo redondeado"/>
          <p:cNvSpPr/>
          <p:nvPr/>
        </p:nvSpPr>
        <p:spPr>
          <a:xfrm>
            <a:off x="198782" y="1063487"/>
            <a:ext cx="1431235" cy="556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rPr>
              <a:t>Objetivos </a:t>
            </a:r>
            <a:r>
              <a:rPr lang="es-EC" b="1" dirty="0" smtClean="0">
                <a:solidFill>
                  <a:schemeClr val="tx1"/>
                </a:solidFill>
              </a:rPr>
              <a:t>específicos</a:t>
            </a:r>
            <a:endParaRPr lang="es-EC"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13 Rectángulo redondeado"/>
          <p:cNvSpPr/>
          <p:nvPr/>
        </p:nvSpPr>
        <p:spPr>
          <a:xfrm>
            <a:off x="1987826" y="1063487"/>
            <a:ext cx="1152938" cy="556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rPr>
              <a:t>Hipótesis</a:t>
            </a:r>
          </a:p>
        </p:txBody>
      </p:sp>
      <p:sp>
        <p:nvSpPr>
          <p:cNvPr id="16" name="15 Rectángulo redondeado"/>
          <p:cNvSpPr/>
          <p:nvPr/>
        </p:nvSpPr>
        <p:spPr>
          <a:xfrm>
            <a:off x="3329609" y="1063487"/>
            <a:ext cx="1257300" cy="556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s-EC" b="1" dirty="0">
                <a:solidFill>
                  <a:schemeClr val="tx1"/>
                </a:solidFill>
              </a:rPr>
              <a:t>Dimensión</a:t>
            </a:r>
          </a:p>
        </p:txBody>
      </p:sp>
      <p:sp>
        <p:nvSpPr>
          <p:cNvPr id="18" name="17 Rectángulo redondeado"/>
          <p:cNvSpPr/>
          <p:nvPr/>
        </p:nvSpPr>
        <p:spPr>
          <a:xfrm>
            <a:off x="4706177" y="1063486"/>
            <a:ext cx="1893405" cy="556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s-EC" b="1" dirty="0">
                <a:solidFill>
                  <a:schemeClr val="tx1"/>
                </a:solidFill>
              </a:rPr>
              <a:t>Variable</a:t>
            </a:r>
          </a:p>
        </p:txBody>
      </p:sp>
      <p:sp>
        <p:nvSpPr>
          <p:cNvPr id="19" name="18 Rectángulo redondeado"/>
          <p:cNvSpPr/>
          <p:nvPr/>
        </p:nvSpPr>
        <p:spPr>
          <a:xfrm>
            <a:off x="6798364" y="1063487"/>
            <a:ext cx="1997765" cy="556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s-EC" b="1" dirty="0">
                <a:solidFill>
                  <a:schemeClr val="tx1"/>
                </a:solidFill>
              </a:rPr>
              <a:t>Indicador</a:t>
            </a:r>
          </a:p>
        </p:txBody>
      </p:sp>
    </p:spTree>
    <p:extLst>
      <p:ext uri="{BB962C8B-B14F-4D97-AF65-F5344CB8AC3E}">
        <p14:creationId xmlns:p14="http://schemas.microsoft.com/office/powerpoint/2010/main" val="141422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5" presetClass="emph" presetSubtype="0" grpId="1" nodeType="afterEffect">
                                  <p:stCondLst>
                                    <p:cond delay="0"/>
                                  </p:stCondLst>
                                  <p:iterate type="lt">
                                    <p:tmAbs val="25"/>
                                  </p:iterate>
                                  <p:childTnLst>
                                    <p:set>
                                      <p:cBhvr override="childStyle">
                                        <p:cTn id="13" dur="indefinite"/>
                                        <p:tgtEl>
                                          <p:spTgt spid="5"/>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0"/>
                                  </p:iterate>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0"/>
                            </p:stCondLst>
                            <p:childTnLst>
                              <p:par>
                                <p:cTn id="19" presetID="34" presetClass="emph" presetSubtype="0" fill="hold" grpId="1"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12"/>
                                        </p:tgtEl>
                                        <p:attrNameLst>
                                          <p:attrName>ppt_x</p:attrName>
                                          <p:attrName>ppt_y</p:attrName>
                                        </p:attrNameLst>
                                      </p:cBhvr>
                                    </p:animMotion>
                                    <p:animRot by="1500000">
                                      <p:cBhvr>
                                        <p:cTn id="21" dur="125" fill="hold">
                                          <p:stCondLst>
                                            <p:cond delay="0"/>
                                          </p:stCondLst>
                                        </p:cTn>
                                        <p:tgtEl>
                                          <p:spTgt spid="12"/>
                                        </p:tgtEl>
                                        <p:attrNameLst>
                                          <p:attrName>r</p:attrName>
                                        </p:attrNameLst>
                                      </p:cBhvr>
                                    </p:animRot>
                                    <p:animRot by="-1500000">
                                      <p:cBhvr>
                                        <p:cTn id="22" dur="125" fill="hold">
                                          <p:stCondLst>
                                            <p:cond delay="125"/>
                                          </p:stCondLst>
                                        </p:cTn>
                                        <p:tgtEl>
                                          <p:spTgt spid="12"/>
                                        </p:tgtEl>
                                        <p:attrNameLst>
                                          <p:attrName>r</p:attrName>
                                        </p:attrNameLst>
                                      </p:cBhvr>
                                    </p:animRot>
                                    <p:animRot by="-1500000">
                                      <p:cBhvr>
                                        <p:cTn id="23" dur="125" fill="hold">
                                          <p:stCondLst>
                                            <p:cond delay="250"/>
                                          </p:stCondLst>
                                        </p:cTn>
                                        <p:tgtEl>
                                          <p:spTgt spid="12"/>
                                        </p:tgtEl>
                                        <p:attrNameLst>
                                          <p:attrName>r</p:attrName>
                                        </p:attrNameLst>
                                      </p:cBhvr>
                                    </p:animRot>
                                    <p:animRot by="1500000">
                                      <p:cBhvr>
                                        <p:cTn id="24" dur="125" fill="hold">
                                          <p:stCondLst>
                                            <p:cond delay="375"/>
                                          </p:stCondLst>
                                        </p:cTn>
                                        <p:tgtEl>
                                          <p:spTgt spid="1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lt">
                                    <p:tmAbs val="0"/>
                                  </p:iterate>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0"/>
                            </p:stCondLst>
                            <p:childTnLst>
                              <p:par>
                                <p:cTn id="42" presetID="34" presetClass="emph" presetSubtype="0" fill="hold" grpId="1" nodeType="after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14"/>
                                        </p:tgtEl>
                                        <p:attrNameLst>
                                          <p:attrName>ppt_x</p:attrName>
                                          <p:attrName>ppt_y</p:attrName>
                                        </p:attrNameLst>
                                      </p:cBhvr>
                                    </p:animMotion>
                                    <p:animRot by="1500000">
                                      <p:cBhvr>
                                        <p:cTn id="44" dur="125" fill="hold">
                                          <p:stCondLst>
                                            <p:cond delay="0"/>
                                          </p:stCondLst>
                                        </p:cTn>
                                        <p:tgtEl>
                                          <p:spTgt spid="14"/>
                                        </p:tgtEl>
                                        <p:attrNameLst>
                                          <p:attrName>r</p:attrName>
                                        </p:attrNameLst>
                                      </p:cBhvr>
                                    </p:animRot>
                                    <p:animRot by="-1500000">
                                      <p:cBhvr>
                                        <p:cTn id="45" dur="125" fill="hold">
                                          <p:stCondLst>
                                            <p:cond delay="125"/>
                                          </p:stCondLst>
                                        </p:cTn>
                                        <p:tgtEl>
                                          <p:spTgt spid="14"/>
                                        </p:tgtEl>
                                        <p:attrNameLst>
                                          <p:attrName>r</p:attrName>
                                        </p:attrNameLst>
                                      </p:cBhvr>
                                    </p:animRot>
                                    <p:animRot by="-1500000">
                                      <p:cBhvr>
                                        <p:cTn id="46" dur="125" fill="hold">
                                          <p:stCondLst>
                                            <p:cond delay="250"/>
                                          </p:stCondLst>
                                        </p:cTn>
                                        <p:tgtEl>
                                          <p:spTgt spid="14"/>
                                        </p:tgtEl>
                                        <p:attrNameLst>
                                          <p:attrName>r</p:attrName>
                                        </p:attrNameLst>
                                      </p:cBhvr>
                                    </p:animRot>
                                    <p:animRot by="1500000">
                                      <p:cBhvr>
                                        <p:cTn id="47" dur="125" fill="hold">
                                          <p:stCondLst>
                                            <p:cond delay="375"/>
                                          </p:stCondLst>
                                        </p:cTn>
                                        <p:tgtEl>
                                          <p:spTgt spid="14"/>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type="lt">
                                    <p:tmAbs val="0"/>
                                  </p:iterate>
                                  <p:childTnLst>
                                    <p:set>
                                      <p:cBhvr>
                                        <p:cTn id="55" dur="1" fill="hold">
                                          <p:stCondLst>
                                            <p:cond delay="0"/>
                                          </p:stCondLst>
                                        </p:cTn>
                                        <p:tgtEl>
                                          <p:spTgt spid="16"/>
                                        </p:tgtEl>
                                        <p:attrNameLst>
                                          <p:attrName>style.visibility</p:attrName>
                                        </p:attrNameLst>
                                      </p:cBhvr>
                                      <p:to>
                                        <p:strVal val="visible"/>
                                      </p:to>
                                    </p:set>
                                  </p:childTnLst>
                                </p:cTn>
                              </p:par>
                            </p:childTnLst>
                          </p:cTn>
                        </p:par>
                        <p:par>
                          <p:cTn id="56" fill="hold">
                            <p:stCondLst>
                              <p:cond delay="0"/>
                            </p:stCondLst>
                            <p:childTnLst>
                              <p:par>
                                <p:cTn id="57" presetID="34" presetClass="emph" presetSubtype="0" fill="hold" grpId="1" nodeType="after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16"/>
                                        </p:tgtEl>
                                        <p:attrNameLst>
                                          <p:attrName>ppt_x</p:attrName>
                                          <p:attrName>ppt_y</p:attrName>
                                        </p:attrNameLst>
                                      </p:cBhvr>
                                    </p:animMotion>
                                    <p:animRot by="1500000">
                                      <p:cBhvr>
                                        <p:cTn id="59" dur="125" fill="hold">
                                          <p:stCondLst>
                                            <p:cond delay="0"/>
                                          </p:stCondLst>
                                        </p:cTn>
                                        <p:tgtEl>
                                          <p:spTgt spid="16"/>
                                        </p:tgtEl>
                                        <p:attrNameLst>
                                          <p:attrName>r</p:attrName>
                                        </p:attrNameLst>
                                      </p:cBhvr>
                                    </p:animRot>
                                    <p:animRot by="-1500000">
                                      <p:cBhvr>
                                        <p:cTn id="60" dur="125" fill="hold">
                                          <p:stCondLst>
                                            <p:cond delay="125"/>
                                          </p:stCondLst>
                                        </p:cTn>
                                        <p:tgtEl>
                                          <p:spTgt spid="16"/>
                                        </p:tgtEl>
                                        <p:attrNameLst>
                                          <p:attrName>r</p:attrName>
                                        </p:attrNameLst>
                                      </p:cBhvr>
                                    </p:animRot>
                                    <p:animRot by="-1500000">
                                      <p:cBhvr>
                                        <p:cTn id="61" dur="125" fill="hold">
                                          <p:stCondLst>
                                            <p:cond delay="250"/>
                                          </p:stCondLst>
                                        </p:cTn>
                                        <p:tgtEl>
                                          <p:spTgt spid="16"/>
                                        </p:tgtEl>
                                        <p:attrNameLst>
                                          <p:attrName>r</p:attrName>
                                        </p:attrNameLst>
                                      </p:cBhvr>
                                    </p:animRot>
                                    <p:animRot by="1500000">
                                      <p:cBhvr>
                                        <p:cTn id="62" dur="125" fill="hold">
                                          <p:stCondLst>
                                            <p:cond delay="375"/>
                                          </p:stCondLst>
                                        </p:cTn>
                                        <p:tgtEl>
                                          <p:spTgt spid="16"/>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iterate type="lt">
                                    <p:tmAbs val="0"/>
                                  </p:iterate>
                                  <p:childTnLst>
                                    <p:set>
                                      <p:cBhvr>
                                        <p:cTn id="70" dur="1" fill="hold">
                                          <p:stCondLst>
                                            <p:cond delay="0"/>
                                          </p:stCondLst>
                                        </p:cTn>
                                        <p:tgtEl>
                                          <p:spTgt spid="18"/>
                                        </p:tgtEl>
                                        <p:attrNameLst>
                                          <p:attrName>style.visibility</p:attrName>
                                        </p:attrNameLst>
                                      </p:cBhvr>
                                      <p:to>
                                        <p:strVal val="visible"/>
                                      </p:to>
                                    </p:set>
                                  </p:childTnLst>
                                </p:cTn>
                              </p:par>
                            </p:childTnLst>
                          </p:cTn>
                        </p:par>
                        <p:par>
                          <p:cTn id="71" fill="hold">
                            <p:stCondLst>
                              <p:cond delay="0"/>
                            </p:stCondLst>
                            <p:childTnLst>
                              <p:par>
                                <p:cTn id="72" presetID="34" presetClass="emph" presetSubtype="0" fill="hold" grpId="1" nodeType="afterEffect">
                                  <p:stCondLst>
                                    <p:cond delay="0"/>
                                  </p:stCondLst>
                                  <p:iterate type="lt">
                                    <p:tmPct val="10000"/>
                                  </p:iterate>
                                  <p:childTnLst>
                                    <p:animMotion origin="layout" path="M 0.0 0.0 L 0.0 -0.07213" pathEditMode="relative" ptsTypes="">
                                      <p:cBhvr>
                                        <p:cTn id="73" dur="250" accel="50000" decel="50000" autoRev="1" fill="hold">
                                          <p:stCondLst>
                                            <p:cond delay="0"/>
                                          </p:stCondLst>
                                        </p:cTn>
                                        <p:tgtEl>
                                          <p:spTgt spid="18"/>
                                        </p:tgtEl>
                                        <p:attrNameLst>
                                          <p:attrName>ppt_x</p:attrName>
                                          <p:attrName>ppt_y</p:attrName>
                                        </p:attrNameLst>
                                      </p:cBhvr>
                                    </p:animMotion>
                                    <p:animRot by="1500000">
                                      <p:cBhvr>
                                        <p:cTn id="74" dur="125" fill="hold">
                                          <p:stCondLst>
                                            <p:cond delay="0"/>
                                          </p:stCondLst>
                                        </p:cTn>
                                        <p:tgtEl>
                                          <p:spTgt spid="18"/>
                                        </p:tgtEl>
                                        <p:attrNameLst>
                                          <p:attrName>r</p:attrName>
                                        </p:attrNameLst>
                                      </p:cBhvr>
                                    </p:animRot>
                                    <p:animRot by="-1500000">
                                      <p:cBhvr>
                                        <p:cTn id="75" dur="125" fill="hold">
                                          <p:stCondLst>
                                            <p:cond delay="125"/>
                                          </p:stCondLst>
                                        </p:cTn>
                                        <p:tgtEl>
                                          <p:spTgt spid="18"/>
                                        </p:tgtEl>
                                        <p:attrNameLst>
                                          <p:attrName>r</p:attrName>
                                        </p:attrNameLst>
                                      </p:cBhvr>
                                    </p:animRot>
                                    <p:animRot by="-1500000">
                                      <p:cBhvr>
                                        <p:cTn id="76" dur="125" fill="hold">
                                          <p:stCondLst>
                                            <p:cond delay="250"/>
                                          </p:stCondLst>
                                        </p:cTn>
                                        <p:tgtEl>
                                          <p:spTgt spid="18"/>
                                        </p:tgtEl>
                                        <p:attrNameLst>
                                          <p:attrName>r</p:attrName>
                                        </p:attrNameLst>
                                      </p:cBhvr>
                                    </p:animRot>
                                    <p:animRot by="1500000">
                                      <p:cBhvr>
                                        <p:cTn id="77" dur="125" fill="hold">
                                          <p:stCondLst>
                                            <p:cond delay="375"/>
                                          </p:stCondLst>
                                        </p:cTn>
                                        <p:tgtEl>
                                          <p:spTgt spid="18"/>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iterate type="lt">
                                    <p:tmAbs val="0"/>
                                  </p:iterate>
                                  <p:childTnLst>
                                    <p:set>
                                      <p:cBhvr>
                                        <p:cTn id="81" dur="1" fill="hold">
                                          <p:stCondLst>
                                            <p:cond delay="0"/>
                                          </p:stCondLst>
                                        </p:cTn>
                                        <p:tgtEl>
                                          <p:spTgt spid="19"/>
                                        </p:tgtEl>
                                        <p:attrNameLst>
                                          <p:attrName>style.visibility</p:attrName>
                                        </p:attrNameLst>
                                      </p:cBhvr>
                                      <p:to>
                                        <p:strVal val="visible"/>
                                      </p:to>
                                    </p:set>
                                  </p:childTnLst>
                                </p:cTn>
                              </p:par>
                            </p:childTnLst>
                          </p:cTn>
                        </p:par>
                        <p:par>
                          <p:cTn id="82" fill="hold">
                            <p:stCondLst>
                              <p:cond delay="0"/>
                            </p:stCondLst>
                            <p:childTnLst>
                              <p:par>
                                <p:cTn id="83" presetID="34" presetClass="emph" presetSubtype="0" fill="hold" grpId="1" nodeType="afterEffect">
                                  <p:stCondLst>
                                    <p:cond delay="0"/>
                                  </p:stCondLst>
                                  <p:iterate type="lt">
                                    <p:tmPct val="10000"/>
                                  </p:iterate>
                                  <p:childTnLst>
                                    <p:animMotion origin="layout" path="M 0.0 0.0 L 0.0 -0.07213" pathEditMode="relative" ptsTypes="">
                                      <p:cBhvr>
                                        <p:cTn id="84" dur="250" accel="50000" decel="50000" autoRev="1" fill="hold">
                                          <p:stCondLst>
                                            <p:cond delay="0"/>
                                          </p:stCondLst>
                                        </p:cTn>
                                        <p:tgtEl>
                                          <p:spTgt spid="19"/>
                                        </p:tgtEl>
                                        <p:attrNameLst>
                                          <p:attrName>ppt_x</p:attrName>
                                          <p:attrName>ppt_y</p:attrName>
                                        </p:attrNameLst>
                                      </p:cBhvr>
                                    </p:animMotion>
                                    <p:animRot by="1500000">
                                      <p:cBhvr>
                                        <p:cTn id="85" dur="125" fill="hold">
                                          <p:stCondLst>
                                            <p:cond delay="0"/>
                                          </p:stCondLst>
                                        </p:cTn>
                                        <p:tgtEl>
                                          <p:spTgt spid="19"/>
                                        </p:tgtEl>
                                        <p:attrNameLst>
                                          <p:attrName>r</p:attrName>
                                        </p:attrNameLst>
                                      </p:cBhvr>
                                    </p:animRot>
                                    <p:animRot by="-1500000">
                                      <p:cBhvr>
                                        <p:cTn id="86" dur="125" fill="hold">
                                          <p:stCondLst>
                                            <p:cond delay="125"/>
                                          </p:stCondLst>
                                        </p:cTn>
                                        <p:tgtEl>
                                          <p:spTgt spid="19"/>
                                        </p:tgtEl>
                                        <p:attrNameLst>
                                          <p:attrName>r</p:attrName>
                                        </p:attrNameLst>
                                      </p:cBhvr>
                                    </p:animRot>
                                    <p:animRot by="-1500000">
                                      <p:cBhvr>
                                        <p:cTn id="87" dur="125" fill="hold">
                                          <p:stCondLst>
                                            <p:cond delay="250"/>
                                          </p:stCondLst>
                                        </p:cTn>
                                        <p:tgtEl>
                                          <p:spTgt spid="19"/>
                                        </p:tgtEl>
                                        <p:attrNameLst>
                                          <p:attrName>r</p:attrName>
                                        </p:attrNameLst>
                                      </p:cBhvr>
                                    </p:animRot>
                                    <p:animRot by="1500000">
                                      <p:cBhvr>
                                        <p:cTn id="88" dur="125" fill="hold">
                                          <p:stCondLst>
                                            <p:cond delay="375"/>
                                          </p:stCondLst>
                                        </p:cTn>
                                        <p:tgtEl>
                                          <p:spTgt spid="19"/>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2" grpId="0" animBg="1"/>
      <p:bldP spid="12" grpId="1" animBg="1"/>
      <p:bldP spid="14" grpId="0" animBg="1"/>
      <p:bldP spid="14" grpId="1" animBg="1"/>
      <p:bldP spid="16" grpId="0" animBg="1"/>
      <p:bldP spid="16" grpId="1" animBg="1"/>
      <p:bldP spid="18" grpId="0" animBg="1"/>
      <p:bldP spid="18" grpId="1"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050581" y="424763"/>
            <a:ext cx="5258400" cy="766200"/>
          </a:xfrm>
          <a:prstGeom prst="rect">
            <a:avLst/>
          </a:prstGeom>
        </p:spPr>
        <p:txBody>
          <a:bodyPr spcFirstLastPara="1" wrap="square" lIns="91425" tIns="91425" rIns="91425" bIns="91425" anchor="ctr" anchorCtr="0">
            <a:noAutofit/>
          </a:bodyPr>
          <a:lstStyle/>
          <a:p>
            <a:r>
              <a:rPr lang="es-EC" dirty="0"/>
              <a:t>DEFINICIÓN DE POBLACIÓN Y MUESTRA</a:t>
            </a:r>
          </a:p>
        </p:txBody>
      </p:sp>
      <p:sp>
        <p:nvSpPr>
          <p:cNvPr id="284" name="Shape 284"/>
          <p:cNvSpPr txBox="1">
            <a:spLocks noGrp="1"/>
          </p:cNvSpPr>
          <p:nvPr>
            <p:ph type="body" idx="1"/>
          </p:nvPr>
        </p:nvSpPr>
        <p:spPr>
          <a:xfrm>
            <a:off x="35847" y="1298497"/>
            <a:ext cx="2247900"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EC" b="1" dirty="0"/>
              <a:t>Universo de </a:t>
            </a:r>
            <a:r>
              <a:rPr lang="es-EC" b="1" dirty="0" smtClean="0"/>
              <a:t>estudio</a:t>
            </a:r>
          </a:p>
          <a:p>
            <a:pPr marL="285750" lvl="0" indent="-285750">
              <a:spcBef>
                <a:spcPts val="1000"/>
              </a:spcBef>
              <a:spcAft>
                <a:spcPts val="1000"/>
              </a:spcAft>
              <a:buFont typeface="Arial" panose="020B0604020202020204" pitchFamily="34" charset="0"/>
              <a:buChar char="•"/>
            </a:pPr>
            <a:r>
              <a:rPr lang="es-EC" dirty="0" smtClean="0"/>
              <a:t>6 empresas florícolas.</a:t>
            </a:r>
          </a:p>
        </p:txBody>
      </p:sp>
      <p:sp>
        <p:nvSpPr>
          <p:cNvPr id="285" name="Shape 285"/>
          <p:cNvSpPr txBox="1">
            <a:spLocks noGrp="1"/>
          </p:cNvSpPr>
          <p:nvPr>
            <p:ph type="body" idx="2"/>
          </p:nvPr>
        </p:nvSpPr>
        <p:spPr>
          <a:xfrm>
            <a:off x="2592766" y="2210566"/>
            <a:ext cx="2247900"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EC" b="1" dirty="0"/>
              <a:t>Población Objetivo</a:t>
            </a:r>
            <a:endParaRPr b="1" dirty="0"/>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smtClean="0"/>
              <a:t>Machachi – Cantón Mejía</a:t>
            </a:r>
            <a:endParaRPr lang="es-EC" dirty="0"/>
          </a:p>
          <a:p>
            <a:pPr marL="285750" lvl="0" indent="-285750">
              <a:buFont typeface="Arial" panose="020B0604020202020204" pitchFamily="34" charset="0"/>
              <a:buChar char="•"/>
            </a:pPr>
            <a:r>
              <a:rPr lang="es-EC" dirty="0"/>
              <a:t>De acuerdo al CIIU</a:t>
            </a:r>
          </a:p>
        </p:txBody>
      </p:sp>
      <p:sp>
        <p:nvSpPr>
          <p:cNvPr id="287" name="Shape 2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
        <p:nvSpPr>
          <p:cNvPr id="45" name="Shape 586"/>
          <p:cNvSpPr/>
          <p:nvPr/>
        </p:nvSpPr>
        <p:spPr>
          <a:xfrm>
            <a:off x="348758" y="523982"/>
            <a:ext cx="521691" cy="390988"/>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8" name="Shape 752"/>
          <p:cNvGrpSpPr/>
          <p:nvPr/>
        </p:nvGrpSpPr>
        <p:grpSpPr>
          <a:xfrm>
            <a:off x="618408" y="2572202"/>
            <a:ext cx="864346" cy="807784"/>
            <a:chOff x="5941025" y="3634400"/>
            <a:chExt cx="467650" cy="467650"/>
          </a:xfrm>
        </p:grpSpPr>
        <p:sp>
          <p:nvSpPr>
            <p:cNvPr id="39" name="Shape 75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75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75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75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75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75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675"/>
          <p:cNvGrpSpPr/>
          <p:nvPr/>
        </p:nvGrpSpPr>
        <p:grpSpPr>
          <a:xfrm>
            <a:off x="3651077" y="4094038"/>
            <a:ext cx="637962" cy="759614"/>
            <a:chOff x="4071800" y="2269925"/>
            <a:chExt cx="172925" cy="502950"/>
          </a:xfrm>
        </p:grpSpPr>
        <p:sp>
          <p:nvSpPr>
            <p:cNvPr id="59" name="Shape 676"/>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77"/>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2" name="Tabla 1"/>
          <p:cNvGraphicFramePr>
            <a:graphicFrameLocks noGrp="1"/>
          </p:cNvGraphicFramePr>
          <p:nvPr>
            <p:extLst>
              <p:ext uri="{D42A27DB-BD31-4B8C-83A1-F6EECF244321}">
                <p14:modId xmlns:p14="http://schemas.microsoft.com/office/powerpoint/2010/main" val="2002489182"/>
              </p:ext>
            </p:extLst>
          </p:nvPr>
        </p:nvGraphicFramePr>
        <p:xfrm>
          <a:off x="4840666" y="2033083"/>
          <a:ext cx="4064795" cy="2269789"/>
        </p:xfrm>
        <a:graphic>
          <a:graphicData uri="http://schemas.openxmlformats.org/drawingml/2006/table">
            <a:tbl>
              <a:tblPr firstRow="1" firstCol="1" bandRow="1">
                <a:tableStyleId>{775DCB02-9BB8-47FD-8907-85C794F793BA}</a:tableStyleId>
              </a:tblPr>
              <a:tblGrid>
                <a:gridCol w="911281"/>
                <a:gridCol w="3153514"/>
              </a:tblGrid>
              <a:tr h="260356">
                <a:tc gridSpan="2">
                  <a:txBody>
                    <a:bodyPr/>
                    <a:lstStyle/>
                    <a:p>
                      <a:pPr algn="ctr">
                        <a:lnSpc>
                          <a:spcPct val="107000"/>
                        </a:lnSpc>
                        <a:spcAft>
                          <a:spcPts val="0"/>
                        </a:spcAft>
                      </a:pPr>
                      <a:r>
                        <a:rPr lang="es-EC" sz="1400" dirty="0">
                          <a:solidFill>
                            <a:schemeClr val="tx1"/>
                          </a:solidFill>
                          <a:effectLst/>
                        </a:rPr>
                        <a:t>CIIU  4.0</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506398">
                <a:tc>
                  <a:txBody>
                    <a:bodyPr/>
                    <a:lstStyle/>
                    <a:p>
                      <a:pPr algn="ctr">
                        <a:lnSpc>
                          <a:spcPct val="107000"/>
                        </a:lnSpc>
                        <a:spcAft>
                          <a:spcPts val="0"/>
                        </a:spcAft>
                      </a:pPr>
                      <a:r>
                        <a:rPr lang="es-EC" sz="1400">
                          <a:effectLst/>
                        </a:rPr>
                        <a:t>CODIGO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ACTIVIDAD</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08321">
                <a:tc>
                  <a:txBody>
                    <a:bodyPr/>
                    <a:lstStyle/>
                    <a:p>
                      <a:pPr algn="ctr">
                        <a:lnSpc>
                          <a:spcPct val="107000"/>
                        </a:lnSpc>
                        <a:spcAft>
                          <a:spcPts val="0"/>
                        </a:spcAft>
                      </a:pPr>
                      <a:r>
                        <a:rPr lang="es-EC" sz="1400" b="0">
                          <a:effectLst/>
                        </a:rPr>
                        <a:t>A0119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Cultivo de otras plantas no perennes.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06398">
                <a:tc>
                  <a:txBody>
                    <a:bodyPr/>
                    <a:lstStyle/>
                    <a:p>
                      <a:pPr algn="ctr">
                        <a:lnSpc>
                          <a:spcPct val="107000"/>
                        </a:lnSpc>
                        <a:spcAft>
                          <a:spcPts val="0"/>
                        </a:spcAft>
                      </a:pPr>
                      <a:r>
                        <a:rPr lang="es-EC" sz="1400" b="0">
                          <a:effectLst/>
                        </a:rPr>
                        <a:t>A0119.0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Cultivo de otras plantas no perennes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88316">
                <a:tc>
                  <a:txBody>
                    <a:bodyPr/>
                    <a:lstStyle/>
                    <a:p>
                      <a:pPr algn="ctr">
                        <a:lnSpc>
                          <a:spcPct val="107000"/>
                        </a:lnSpc>
                        <a:spcAft>
                          <a:spcPts val="0"/>
                        </a:spcAft>
                      </a:pPr>
                      <a:r>
                        <a:rPr lang="es-EC" sz="1400" b="0" dirty="0" smtClean="0">
                          <a:effectLst/>
                        </a:rPr>
                        <a:t>A0119.03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b="0" dirty="0" smtClean="0">
                          <a:effectLst/>
                        </a:rPr>
                        <a:t>Cultivo de flores, incluida la producción de flores cortadas y capullos</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6980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nodeType="afterEffect">
                                  <p:stCondLst>
                                    <p:cond delay="0"/>
                                  </p:stCondLst>
                                  <p:childTnLst>
                                    <p:set>
                                      <p:cBhvr>
                                        <p:cTn id="9" dur="1" fill="hold">
                                          <p:stCondLst>
                                            <p:cond delay="0"/>
                                          </p:stCondLst>
                                        </p:cTn>
                                        <p:tgtEl>
                                          <p:spTgt spid="284">
                                            <p:txEl>
                                              <p:pRg st="1" end="1"/>
                                            </p:txEl>
                                          </p:spTgt>
                                        </p:tgtEl>
                                        <p:attrNameLst>
                                          <p:attrName>style.visibility</p:attrName>
                                        </p:attrNameLst>
                                      </p:cBhvr>
                                      <p:to>
                                        <p:strVal val="visible"/>
                                      </p:to>
                                    </p:set>
                                    <p:animEffect transition="in" filter="wipe(down)">
                                      <p:cBhvr>
                                        <p:cTn id="10" dur="580">
                                          <p:stCondLst>
                                            <p:cond delay="0"/>
                                          </p:stCondLst>
                                        </p:cTn>
                                        <p:tgtEl>
                                          <p:spTgt spid="284">
                                            <p:txEl>
                                              <p:pRg st="1" end="1"/>
                                            </p:txEl>
                                          </p:spTgt>
                                        </p:tgtEl>
                                      </p:cBhvr>
                                    </p:animEffect>
                                    <p:anim calcmode="lin" valueType="num">
                                      <p:cBhvr>
                                        <p:cTn id="11" dur="1822" tmFilter="0,0; 0.14,0.36; 0.43,0.73; 0.71,0.91; 1.0,1.0">
                                          <p:stCondLst>
                                            <p:cond delay="0"/>
                                          </p:stCondLst>
                                        </p:cTn>
                                        <p:tgtEl>
                                          <p:spTgt spid="284">
                                            <p:txEl>
                                              <p:pRg st="1" end="1"/>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84">
                                            <p:txEl>
                                              <p:pRg st="1" end="1"/>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84">
                                            <p:txEl>
                                              <p:pRg st="1" end="1"/>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84">
                                            <p:txEl>
                                              <p:pRg st="1" end="1"/>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84">
                                            <p:txEl>
                                              <p:pRg st="1" end="1"/>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284">
                                            <p:txEl>
                                              <p:pRg st="1" end="1"/>
                                            </p:txEl>
                                          </p:spTgt>
                                        </p:tgtEl>
                                      </p:cBhvr>
                                      <p:to x="100000" y="60000"/>
                                    </p:animScale>
                                    <p:animScale>
                                      <p:cBhvr>
                                        <p:cTn id="17" dur="166" decel="50000">
                                          <p:stCondLst>
                                            <p:cond delay="676"/>
                                          </p:stCondLst>
                                        </p:cTn>
                                        <p:tgtEl>
                                          <p:spTgt spid="284">
                                            <p:txEl>
                                              <p:pRg st="1" end="1"/>
                                            </p:txEl>
                                          </p:spTgt>
                                        </p:tgtEl>
                                      </p:cBhvr>
                                      <p:to x="100000" y="100000"/>
                                    </p:animScale>
                                    <p:animScale>
                                      <p:cBhvr>
                                        <p:cTn id="18" dur="26">
                                          <p:stCondLst>
                                            <p:cond delay="1312"/>
                                          </p:stCondLst>
                                        </p:cTn>
                                        <p:tgtEl>
                                          <p:spTgt spid="284">
                                            <p:txEl>
                                              <p:pRg st="1" end="1"/>
                                            </p:txEl>
                                          </p:spTgt>
                                        </p:tgtEl>
                                      </p:cBhvr>
                                      <p:to x="100000" y="80000"/>
                                    </p:animScale>
                                    <p:animScale>
                                      <p:cBhvr>
                                        <p:cTn id="19" dur="166" decel="50000">
                                          <p:stCondLst>
                                            <p:cond delay="1338"/>
                                          </p:stCondLst>
                                        </p:cTn>
                                        <p:tgtEl>
                                          <p:spTgt spid="284">
                                            <p:txEl>
                                              <p:pRg st="1" end="1"/>
                                            </p:txEl>
                                          </p:spTgt>
                                        </p:tgtEl>
                                      </p:cBhvr>
                                      <p:to x="100000" y="100000"/>
                                    </p:animScale>
                                    <p:animScale>
                                      <p:cBhvr>
                                        <p:cTn id="20" dur="26">
                                          <p:stCondLst>
                                            <p:cond delay="1642"/>
                                          </p:stCondLst>
                                        </p:cTn>
                                        <p:tgtEl>
                                          <p:spTgt spid="284">
                                            <p:txEl>
                                              <p:pRg st="1" end="1"/>
                                            </p:txEl>
                                          </p:spTgt>
                                        </p:tgtEl>
                                      </p:cBhvr>
                                      <p:to x="100000" y="90000"/>
                                    </p:animScale>
                                    <p:animScale>
                                      <p:cBhvr>
                                        <p:cTn id="21" dur="166" decel="50000">
                                          <p:stCondLst>
                                            <p:cond delay="1668"/>
                                          </p:stCondLst>
                                        </p:cTn>
                                        <p:tgtEl>
                                          <p:spTgt spid="284">
                                            <p:txEl>
                                              <p:pRg st="1" end="1"/>
                                            </p:txEl>
                                          </p:spTgt>
                                        </p:tgtEl>
                                      </p:cBhvr>
                                      <p:to x="100000" y="100000"/>
                                    </p:animScale>
                                    <p:animScale>
                                      <p:cBhvr>
                                        <p:cTn id="22" dur="26">
                                          <p:stCondLst>
                                            <p:cond delay="1808"/>
                                          </p:stCondLst>
                                        </p:cTn>
                                        <p:tgtEl>
                                          <p:spTgt spid="284">
                                            <p:txEl>
                                              <p:pRg st="1" end="1"/>
                                            </p:txEl>
                                          </p:spTgt>
                                        </p:tgtEl>
                                      </p:cBhvr>
                                      <p:to x="100000" y="95000"/>
                                    </p:animScale>
                                    <p:animScale>
                                      <p:cBhvr>
                                        <p:cTn id="23" dur="166" decel="50000">
                                          <p:stCondLst>
                                            <p:cond delay="1834"/>
                                          </p:stCondLst>
                                        </p:cTn>
                                        <p:tgtEl>
                                          <p:spTgt spid="284">
                                            <p:txEl>
                                              <p:pRg st="1" end="1"/>
                                            </p:txEl>
                                          </p:spTgt>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5">
                                            <p:txEl>
                                              <p:pRg st="0" end="0"/>
                                            </p:txEl>
                                          </p:spTgt>
                                        </p:tgtEl>
                                        <p:attrNameLst>
                                          <p:attrName>style.visibility</p:attrName>
                                        </p:attrNameLst>
                                      </p:cBhvr>
                                      <p:to>
                                        <p:strVal val="visible"/>
                                      </p:to>
                                    </p:set>
                                  </p:childTnLst>
                                </p:cTn>
                              </p:par>
                            </p:childTnLst>
                          </p:cTn>
                        </p:par>
                        <p:par>
                          <p:cTn id="28" fill="hold">
                            <p:stCondLst>
                              <p:cond delay="0"/>
                            </p:stCondLst>
                            <p:childTnLst>
                              <p:par>
                                <p:cTn id="29" presetID="26" presetClass="entr" presetSubtype="0" fill="hold" nodeType="afterEffect">
                                  <p:stCondLst>
                                    <p:cond delay="0"/>
                                  </p:stCondLst>
                                  <p:childTnLst>
                                    <p:set>
                                      <p:cBhvr>
                                        <p:cTn id="30" dur="1" fill="hold">
                                          <p:stCondLst>
                                            <p:cond delay="0"/>
                                          </p:stCondLst>
                                        </p:cTn>
                                        <p:tgtEl>
                                          <p:spTgt spid="285">
                                            <p:txEl>
                                              <p:pRg st="2" end="2"/>
                                            </p:txEl>
                                          </p:spTgt>
                                        </p:tgtEl>
                                        <p:attrNameLst>
                                          <p:attrName>style.visibility</p:attrName>
                                        </p:attrNameLst>
                                      </p:cBhvr>
                                      <p:to>
                                        <p:strVal val="visible"/>
                                      </p:to>
                                    </p:set>
                                    <p:animEffect transition="in" filter="wipe(down)">
                                      <p:cBhvr>
                                        <p:cTn id="31" dur="580">
                                          <p:stCondLst>
                                            <p:cond delay="0"/>
                                          </p:stCondLst>
                                        </p:cTn>
                                        <p:tgtEl>
                                          <p:spTgt spid="285">
                                            <p:txEl>
                                              <p:pRg st="2" end="2"/>
                                            </p:txEl>
                                          </p:spTgt>
                                        </p:tgtEl>
                                      </p:cBhvr>
                                    </p:animEffect>
                                    <p:anim calcmode="lin" valueType="num">
                                      <p:cBhvr>
                                        <p:cTn id="32" dur="1822" tmFilter="0,0; 0.14,0.36; 0.43,0.73; 0.71,0.91; 1.0,1.0">
                                          <p:stCondLst>
                                            <p:cond delay="0"/>
                                          </p:stCondLst>
                                        </p:cTn>
                                        <p:tgtEl>
                                          <p:spTgt spid="285">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85">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85">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85">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85">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85">
                                            <p:txEl>
                                              <p:pRg st="2" end="2"/>
                                            </p:txEl>
                                          </p:spTgt>
                                        </p:tgtEl>
                                      </p:cBhvr>
                                      <p:to x="100000" y="60000"/>
                                    </p:animScale>
                                    <p:animScale>
                                      <p:cBhvr>
                                        <p:cTn id="38" dur="166" decel="50000">
                                          <p:stCondLst>
                                            <p:cond delay="676"/>
                                          </p:stCondLst>
                                        </p:cTn>
                                        <p:tgtEl>
                                          <p:spTgt spid="285">
                                            <p:txEl>
                                              <p:pRg st="2" end="2"/>
                                            </p:txEl>
                                          </p:spTgt>
                                        </p:tgtEl>
                                      </p:cBhvr>
                                      <p:to x="100000" y="100000"/>
                                    </p:animScale>
                                    <p:animScale>
                                      <p:cBhvr>
                                        <p:cTn id="39" dur="26">
                                          <p:stCondLst>
                                            <p:cond delay="1312"/>
                                          </p:stCondLst>
                                        </p:cTn>
                                        <p:tgtEl>
                                          <p:spTgt spid="285">
                                            <p:txEl>
                                              <p:pRg st="2" end="2"/>
                                            </p:txEl>
                                          </p:spTgt>
                                        </p:tgtEl>
                                      </p:cBhvr>
                                      <p:to x="100000" y="80000"/>
                                    </p:animScale>
                                    <p:animScale>
                                      <p:cBhvr>
                                        <p:cTn id="40" dur="166" decel="50000">
                                          <p:stCondLst>
                                            <p:cond delay="1338"/>
                                          </p:stCondLst>
                                        </p:cTn>
                                        <p:tgtEl>
                                          <p:spTgt spid="285">
                                            <p:txEl>
                                              <p:pRg st="2" end="2"/>
                                            </p:txEl>
                                          </p:spTgt>
                                        </p:tgtEl>
                                      </p:cBhvr>
                                      <p:to x="100000" y="100000"/>
                                    </p:animScale>
                                    <p:animScale>
                                      <p:cBhvr>
                                        <p:cTn id="41" dur="26">
                                          <p:stCondLst>
                                            <p:cond delay="1642"/>
                                          </p:stCondLst>
                                        </p:cTn>
                                        <p:tgtEl>
                                          <p:spTgt spid="285">
                                            <p:txEl>
                                              <p:pRg st="2" end="2"/>
                                            </p:txEl>
                                          </p:spTgt>
                                        </p:tgtEl>
                                      </p:cBhvr>
                                      <p:to x="100000" y="90000"/>
                                    </p:animScale>
                                    <p:animScale>
                                      <p:cBhvr>
                                        <p:cTn id="42" dur="166" decel="50000">
                                          <p:stCondLst>
                                            <p:cond delay="1668"/>
                                          </p:stCondLst>
                                        </p:cTn>
                                        <p:tgtEl>
                                          <p:spTgt spid="285">
                                            <p:txEl>
                                              <p:pRg st="2" end="2"/>
                                            </p:txEl>
                                          </p:spTgt>
                                        </p:tgtEl>
                                      </p:cBhvr>
                                      <p:to x="100000" y="100000"/>
                                    </p:animScale>
                                    <p:animScale>
                                      <p:cBhvr>
                                        <p:cTn id="43" dur="26">
                                          <p:stCondLst>
                                            <p:cond delay="1808"/>
                                          </p:stCondLst>
                                        </p:cTn>
                                        <p:tgtEl>
                                          <p:spTgt spid="285">
                                            <p:txEl>
                                              <p:pRg st="2" end="2"/>
                                            </p:txEl>
                                          </p:spTgt>
                                        </p:tgtEl>
                                      </p:cBhvr>
                                      <p:to x="100000" y="95000"/>
                                    </p:animScale>
                                    <p:animScale>
                                      <p:cBhvr>
                                        <p:cTn id="44" dur="166" decel="50000">
                                          <p:stCondLst>
                                            <p:cond delay="1834"/>
                                          </p:stCondLst>
                                        </p:cTn>
                                        <p:tgtEl>
                                          <p:spTgt spid="285">
                                            <p:txEl>
                                              <p:pRg st="2" end="2"/>
                                            </p:txEl>
                                          </p:spTgt>
                                        </p:tgtEl>
                                      </p:cBhvr>
                                      <p:to x="100000" y="100000"/>
                                    </p:animScale>
                                  </p:childTnLst>
                                </p:cTn>
                              </p:par>
                            </p:childTnLst>
                          </p:cTn>
                        </p:par>
                        <p:par>
                          <p:cTn id="45" fill="hold">
                            <p:stCondLst>
                              <p:cond delay="2000"/>
                            </p:stCondLst>
                            <p:childTnLst>
                              <p:par>
                                <p:cTn id="46" presetID="26" presetClass="entr" presetSubtype="0" fill="hold" nodeType="afterEffect">
                                  <p:stCondLst>
                                    <p:cond delay="0"/>
                                  </p:stCondLst>
                                  <p:childTnLst>
                                    <p:set>
                                      <p:cBhvr>
                                        <p:cTn id="47" dur="1" fill="hold">
                                          <p:stCondLst>
                                            <p:cond delay="0"/>
                                          </p:stCondLst>
                                        </p:cTn>
                                        <p:tgtEl>
                                          <p:spTgt spid="285">
                                            <p:txEl>
                                              <p:pRg st="3" end="3"/>
                                            </p:txEl>
                                          </p:spTgt>
                                        </p:tgtEl>
                                        <p:attrNameLst>
                                          <p:attrName>style.visibility</p:attrName>
                                        </p:attrNameLst>
                                      </p:cBhvr>
                                      <p:to>
                                        <p:strVal val="visible"/>
                                      </p:to>
                                    </p:set>
                                    <p:animEffect transition="in" filter="wipe(down)">
                                      <p:cBhvr>
                                        <p:cTn id="48" dur="580">
                                          <p:stCondLst>
                                            <p:cond delay="0"/>
                                          </p:stCondLst>
                                        </p:cTn>
                                        <p:tgtEl>
                                          <p:spTgt spid="285">
                                            <p:txEl>
                                              <p:pRg st="3" end="3"/>
                                            </p:txEl>
                                          </p:spTgt>
                                        </p:tgtEl>
                                      </p:cBhvr>
                                    </p:animEffect>
                                    <p:anim calcmode="lin" valueType="num">
                                      <p:cBhvr>
                                        <p:cTn id="49" dur="1822" tmFilter="0,0; 0.14,0.36; 0.43,0.73; 0.71,0.91; 1.0,1.0">
                                          <p:stCondLst>
                                            <p:cond delay="0"/>
                                          </p:stCondLst>
                                        </p:cTn>
                                        <p:tgtEl>
                                          <p:spTgt spid="285">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85">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85">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85">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85">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85">
                                            <p:txEl>
                                              <p:pRg st="3" end="3"/>
                                            </p:txEl>
                                          </p:spTgt>
                                        </p:tgtEl>
                                      </p:cBhvr>
                                      <p:to x="100000" y="60000"/>
                                    </p:animScale>
                                    <p:animScale>
                                      <p:cBhvr>
                                        <p:cTn id="55" dur="166" decel="50000">
                                          <p:stCondLst>
                                            <p:cond delay="676"/>
                                          </p:stCondLst>
                                        </p:cTn>
                                        <p:tgtEl>
                                          <p:spTgt spid="285">
                                            <p:txEl>
                                              <p:pRg st="3" end="3"/>
                                            </p:txEl>
                                          </p:spTgt>
                                        </p:tgtEl>
                                      </p:cBhvr>
                                      <p:to x="100000" y="100000"/>
                                    </p:animScale>
                                    <p:animScale>
                                      <p:cBhvr>
                                        <p:cTn id="56" dur="26">
                                          <p:stCondLst>
                                            <p:cond delay="1312"/>
                                          </p:stCondLst>
                                        </p:cTn>
                                        <p:tgtEl>
                                          <p:spTgt spid="285">
                                            <p:txEl>
                                              <p:pRg st="3" end="3"/>
                                            </p:txEl>
                                          </p:spTgt>
                                        </p:tgtEl>
                                      </p:cBhvr>
                                      <p:to x="100000" y="80000"/>
                                    </p:animScale>
                                    <p:animScale>
                                      <p:cBhvr>
                                        <p:cTn id="57" dur="166" decel="50000">
                                          <p:stCondLst>
                                            <p:cond delay="1338"/>
                                          </p:stCondLst>
                                        </p:cTn>
                                        <p:tgtEl>
                                          <p:spTgt spid="285">
                                            <p:txEl>
                                              <p:pRg st="3" end="3"/>
                                            </p:txEl>
                                          </p:spTgt>
                                        </p:tgtEl>
                                      </p:cBhvr>
                                      <p:to x="100000" y="100000"/>
                                    </p:animScale>
                                    <p:animScale>
                                      <p:cBhvr>
                                        <p:cTn id="58" dur="26">
                                          <p:stCondLst>
                                            <p:cond delay="1642"/>
                                          </p:stCondLst>
                                        </p:cTn>
                                        <p:tgtEl>
                                          <p:spTgt spid="285">
                                            <p:txEl>
                                              <p:pRg st="3" end="3"/>
                                            </p:txEl>
                                          </p:spTgt>
                                        </p:tgtEl>
                                      </p:cBhvr>
                                      <p:to x="100000" y="90000"/>
                                    </p:animScale>
                                    <p:animScale>
                                      <p:cBhvr>
                                        <p:cTn id="59" dur="166" decel="50000">
                                          <p:stCondLst>
                                            <p:cond delay="1668"/>
                                          </p:stCondLst>
                                        </p:cTn>
                                        <p:tgtEl>
                                          <p:spTgt spid="285">
                                            <p:txEl>
                                              <p:pRg st="3" end="3"/>
                                            </p:txEl>
                                          </p:spTgt>
                                        </p:tgtEl>
                                      </p:cBhvr>
                                      <p:to x="100000" y="100000"/>
                                    </p:animScale>
                                    <p:animScale>
                                      <p:cBhvr>
                                        <p:cTn id="60" dur="26">
                                          <p:stCondLst>
                                            <p:cond delay="1808"/>
                                          </p:stCondLst>
                                        </p:cTn>
                                        <p:tgtEl>
                                          <p:spTgt spid="285">
                                            <p:txEl>
                                              <p:pRg st="3" end="3"/>
                                            </p:txEl>
                                          </p:spTgt>
                                        </p:tgtEl>
                                      </p:cBhvr>
                                      <p:to x="100000" y="95000"/>
                                    </p:animScale>
                                    <p:animScale>
                                      <p:cBhvr>
                                        <p:cTn id="61" dur="166" decel="50000">
                                          <p:stCondLst>
                                            <p:cond delay="1834"/>
                                          </p:stCondLst>
                                        </p:cTn>
                                        <p:tgtEl>
                                          <p:spTgt spid="285">
                                            <p:txEl>
                                              <p:pRg st="3" end="3"/>
                                            </p:txEl>
                                          </p:spTgt>
                                        </p:tgtEl>
                                      </p:cBhvr>
                                      <p:to x="100000" y="100000"/>
                                    </p:animScale>
                                  </p:childTnLst>
                                </p:cTn>
                              </p:par>
                            </p:childTnLst>
                          </p:cTn>
                        </p:par>
                        <p:par>
                          <p:cTn id="62" fill="hold">
                            <p:stCondLst>
                              <p:cond delay="4000"/>
                            </p:stCondLst>
                            <p:childTnLst>
                              <p:par>
                                <p:cTn id="63" presetID="6" presetClass="entr" presetSubtype="16"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circle(in)">
                                      <p:cBhvr>
                                        <p:cTn id="6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DEFINICIÓN DE POBLACIÓN Y MUESTRA</a:t>
            </a:r>
          </a:p>
        </p:txBody>
      </p:sp>
      <p:sp>
        <p:nvSpPr>
          <p:cNvPr id="3" name="Marcador de texto 2"/>
          <p:cNvSpPr>
            <a:spLocks noGrp="1"/>
          </p:cNvSpPr>
          <p:nvPr>
            <p:ph type="body" idx="1"/>
          </p:nvPr>
        </p:nvSpPr>
        <p:spPr/>
        <p:txBody>
          <a:bodyPr/>
          <a:lstStyle/>
          <a:p>
            <a:pPr marL="0" indent="0">
              <a:buNone/>
            </a:pPr>
            <a:r>
              <a:rPr lang="es-EC" b="1" dirty="0" smtClean="0"/>
              <a:t>Florícolas</a:t>
            </a:r>
            <a:endParaRPr lang="es-EC" b="1" dirty="0"/>
          </a:p>
          <a:p>
            <a:pPr>
              <a:lnSpc>
                <a:spcPct val="107000"/>
              </a:lnSpc>
            </a:pPr>
            <a:r>
              <a:rPr lang="es-EC" dirty="0"/>
              <a:t>Cultivo de flores, incluida la producción de flores cortadas y </a:t>
            </a:r>
            <a:r>
              <a:rPr lang="es-EC" dirty="0" smtClean="0"/>
              <a:t>capullos</a:t>
            </a:r>
            <a:endParaRPr lang="es-EC" dirty="0" smtClean="0">
              <a:latin typeface="Calibri" panose="020F0502020204030204" pitchFamily="34" charset="0"/>
              <a:cs typeface="Times New Roman" panose="02020603050405020304" pitchFamily="18" charset="0"/>
            </a:endParaRPr>
          </a:p>
          <a:p>
            <a:pPr>
              <a:lnSpc>
                <a:spcPct val="107000"/>
              </a:lnSpc>
            </a:pPr>
            <a:endParaRPr lang="es-EC" dirty="0"/>
          </a:p>
          <a:p>
            <a:pPr>
              <a:buFont typeface="Wingdings" panose="05000000000000000000" pitchFamily="2" charset="2"/>
              <a:buChar char="q"/>
            </a:pPr>
            <a:r>
              <a:rPr lang="es-EC" dirty="0"/>
              <a:t>Total: 6</a:t>
            </a:r>
          </a:p>
          <a:p>
            <a:pPr marL="114300" indent="0">
              <a:buNone/>
            </a:pPr>
            <a:endParaRPr lang="es-EC" dirty="0"/>
          </a:p>
          <a:p>
            <a:pPr marL="114300" indent="0">
              <a:buNone/>
            </a:pPr>
            <a:endParaRPr lang="es-EC"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16</a:t>
            </a:fld>
            <a:endParaRPr lang="es-EC"/>
          </a:p>
        </p:txBody>
      </p:sp>
      <p:graphicFrame>
        <p:nvGraphicFramePr>
          <p:cNvPr id="8" name="Gráfico 7"/>
          <p:cNvGraphicFramePr/>
          <p:nvPr>
            <p:extLst>
              <p:ext uri="{D42A27DB-BD31-4B8C-83A1-F6EECF244321}">
                <p14:modId xmlns:p14="http://schemas.microsoft.com/office/powerpoint/2010/main" val="1822565089"/>
              </p:ext>
            </p:extLst>
          </p:nvPr>
        </p:nvGraphicFramePr>
        <p:xfrm>
          <a:off x="3044757" y="1158775"/>
          <a:ext cx="5626801" cy="3793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427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8" presetClass="emph" presetSubtype="0" fill="hold" nodeType="afterEffect">
                                  <p:stCondLst>
                                    <p:cond delay="0"/>
                                  </p:stCondLst>
                                  <p:iterate type="lt">
                                    <p:tmPct val="4000"/>
                                  </p:iterate>
                                  <p:childTnLst>
                                    <p:set>
                                      <p:cBhvr override="childStyle">
                                        <p:cTn id="9" dur="500" fill="hold"/>
                                        <p:tgtEl>
                                          <p:spTgt spid="3">
                                            <p:txEl>
                                              <p:pRg st="0" end="0"/>
                                            </p:txEl>
                                          </p:spTgt>
                                        </p:tgtEl>
                                        <p:attrNameLst>
                                          <p:attrName>style.textDecorationUnderline</p:attrName>
                                        </p:attrNameLst>
                                      </p:cBhvr>
                                      <p:to>
                                        <p:strVal val="true"/>
                                      </p:to>
                                    </p:set>
                                  </p:childTnLst>
                                </p:cTn>
                              </p:par>
                            </p:childTnLst>
                          </p:cTn>
                        </p:par>
                        <p:par>
                          <p:cTn id="10" fill="hold">
                            <p:stCondLst>
                              <p:cond delay="680"/>
                            </p:stCondLst>
                            <p:childTnLst>
                              <p:par>
                                <p:cTn id="11" presetID="1"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68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graphicEl>
                                              <a:chart seriesIdx="-4" categoryIdx="4" bldStep="category"/>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463525" y="3054484"/>
            <a:ext cx="4094400" cy="1177048"/>
          </a:xfrm>
        </p:spPr>
        <p:txBody>
          <a:bodyPr/>
          <a:lstStyle/>
          <a:p>
            <a:r>
              <a:rPr lang="es-EC" dirty="0" smtClean="0"/>
              <a:t>INFORME DE INVESTIGACIÓN</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17</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6146"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2657" y="894296"/>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98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r>
              <a:rPr lang="es-EC" dirty="0"/>
              <a:t>Problemas de almacenamiento - Cantidad de producción</a:t>
            </a:r>
            <a:endParaRPr lang="es-EC" sz="1800"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18</a:t>
            </a:fld>
            <a:endParaRPr lang="es-EC"/>
          </a:p>
        </p:txBody>
      </p:sp>
      <p:graphicFrame>
        <p:nvGraphicFramePr>
          <p:cNvPr id="10" name="Gráfico 9"/>
          <p:cNvGraphicFramePr/>
          <p:nvPr>
            <p:extLst/>
          </p:nvPr>
        </p:nvGraphicFramePr>
        <p:xfrm>
          <a:off x="359923" y="1202635"/>
          <a:ext cx="8494490" cy="3588025"/>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Resultado de imagen para almacenamiento de fl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413" y="1578145"/>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r>
              <a:rPr lang="es-EC" dirty="0" smtClean="0"/>
              <a:t>Medio de Transporte – Entrega de pedidos</a:t>
            </a:r>
            <a:endParaRPr lang="es-EC"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19</a:t>
            </a:fld>
            <a:endParaRPr lang="es-EC"/>
          </a:p>
        </p:txBody>
      </p:sp>
      <p:graphicFrame>
        <p:nvGraphicFramePr>
          <p:cNvPr id="8" name="Gráfico 7"/>
          <p:cNvGraphicFramePr/>
          <p:nvPr>
            <p:extLst/>
          </p:nvPr>
        </p:nvGraphicFramePr>
        <p:xfrm>
          <a:off x="347871" y="1342417"/>
          <a:ext cx="6454724" cy="3609683"/>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Resultado de imagen para transporte de fl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2931" y="1342417"/>
            <a:ext cx="2797396" cy="279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5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sz="2400" dirty="0" smtClean="0"/>
              <a:t>Introducción</a:t>
            </a:r>
            <a:endParaRPr lang="es-EC" sz="2400" dirty="0"/>
          </a:p>
        </p:txBody>
      </p:sp>
      <p:sp>
        <p:nvSpPr>
          <p:cNvPr id="6" name="Marcador de texto 5"/>
          <p:cNvSpPr>
            <a:spLocks noGrp="1"/>
          </p:cNvSpPr>
          <p:nvPr>
            <p:ph type="body" idx="1"/>
          </p:nvPr>
        </p:nvSpPr>
        <p:spPr>
          <a:xfrm>
            <a:off x="3017405" y="1732464"/>
            <a:ext cx="2848374" cy="1150574"/>
          </a:xfrm>
        </p:spPr>
        <p:txBody>
          <a:bodyPr/>
          <a:lstStyle/>
          <a:p>
            <a:pPr lvl="0"/>
            <a:r>
              <a:rPr lang="es-EC" dirty="0" smtClean="0"/>
              <a:t>Las flores en el Ecuador es el principal producto de exportación </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a:t>
            </a:fld>
            <a:endParaRPr lang="es-EC"/>
          </a:p>
        </p:txBody>
      </p:sp>
      <p:sp>
        <p:nvSpPr>
          <p:cNvPr id="7" name="Marcador de texto 5"/>
          <p:cNvSpPr txBox="1">
            <a:spLocks/>
          </p:cNvSpPr>
          <p:nvPr/>
        </p:nvSpPr>
        <p:spPr>
          <a:xfrm>
            <a:off x="6193813" y="1732464"/>
            <a:ext cx="2848374" cy="1150574"/>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C" dirty="0" smtClean="0"/>
              <a:t>Investigación “Amenazas y oportunidades”</a:t>
            </a:r>
            <a:endParaRPr lang="es-EC" dirty="0"/>
          </a:p>
        </p:txBody>
      </p:sp>
      <p:sp>
        <p:nvSpPr>
          <p:cNvPr id="2" name="Flecha derecha 1"/>
          <p:cNvSpPr/>
          <p:nvPr/>
        </p:nvSpPr>
        <p:spPr>
          <a:xfrm>
            <a:off x="5865779" y="2091447"/>
            <a:ext cx="587950" cy="486383"/>
          </a:xfrm>
          <a:prstGeom prst="rightArrow">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9" name="Marcador de texto 5"/>
          <p:cNvSpPr txBox="1">
            <a:spLocks/>
          </p:cNvSpPr>
          <p:nvPr/>
        </p:nvSpPr>
        <p:spPr>
          <a:xfrm>
            <a:off x="6381346" y="3404105"/>
            <a:ext cx="2660841" cy="106889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C" dirty="0" smtClean="0"/>
              <a:t>Reconocer las </a:t>
            </a:r>
            <a:r>
              <a:rPr lang="es-EC" dirty="0" smtClean="0"/>
              <a:t>falencias en el área de logística</a:t>
            </a:r>
            <a:endParaRPr lang="es-EC" dirty="0"/>
          </a:p>
        </p:txBody>
      </p:sp>
      <p:sp>
        <p:nvSpPr>
          <p:cNvPr id="11" name="Marcador de texto 5"/>
          <p:cNvSpPr txBox="1">
            <a:spLocks/>
          </p:cNvSpPr>
          <p:nvPr/>
        </p:nvSpPr>
        <p:spPr>
          <a:xfrm rot="18646239">
            <a:off x="4214109" y="3595640"/>
            <a:ext cx="1937753" cy="98249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C" dirty="0"/>
              <a:t>C</a:t>
            </a:r>
            <a:r>
              <a:rPr lang="es-EC" dirty="0" smtClean="0"/>
              <a:t>orregir</a:t>
            </a:r>
            <a:endParaRPr lang="es-EC" dirty="0"/>
          </a:p>
        </p:txBody>
      </p:sp>
      <p:sp>
        <p:nvSpPr>
          <p:cNvPr id="12" name="Marcador de texto 5"/>
          <p:cNvSpPr txBox="1">
            <a:spLocks/>
          </p:cNvSpPr>
          <p:nvPr/>
        </p:nvSpPr>
        <p:spPr>
          <a:xfrm>
            <a:off x="2429456" y="3595641"/>
            <a:ext cx="2020950" cy="98249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C" dirty="0" smtClean="0"/>
              <a:t>Estabilidad en el mercado</a:t>
            </a:r>
            <a:endParaRPr lang="es-EC" dirty="0"/>
          </a:p>
        </p:txBody>
      </p:sp>
      <p:sp>
        <p:nvSpPr>
          <p:cNvPr id="13" name="Flecha derecha 12"/>
          <p:cNvSpPr/>
          <p:nvPr/>
        </p:nvSpPr>
        <p:spPr>
          <a:xfrm rot="5400000">
            <a:off x="7606366" y="2898412"/>
            <a:ext cx="368784" cy="486383"/>
          </a:xfrm>
          <a:prstGeom prst="rightArrow">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4" name="Flecha derecha 13"/>
          <p:cNvSpPr/>
          <p:nvPr/>
        </p:nvSpPr>
        <p:spPr>
          <a:xfrm rot="10800000">
            <a:off x="5605863" y="3938550"/>
            <a:ext cx="587950" cy="486383"/>
          </a:xfrm>
          <a:prstGeom prst="rightArrow">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5" name="Flecha derecha 14"/>
          <p:cNvSpPr/>
          <p:nvPr/>
        </p:nvSpPr>
        <p:spPr>
          <a:xfrm rot="10800000">
            <a:off x="4147617" y="3938551"/>
            <a:ext cx="587950" cy="486383"/>
          </a:xfrm>
          <a:prstGeom prst="rightArrow">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3" name="Imagen 2"/>
          <p:cNvPicPr>
            <a:picLocks noChangeAspect="1"/>
          </p:cNvPicPr>
          <p:nvPr/>
        </p:nvPicPr>
        <p:blipFill>
          <a:blip r:embed="rId2"/>
          <a:stretch>
            <a:fillRect/>
          </a:stretch>
        </p:blipFill>
        <p:spPr>
          <a:xfrm>
            <a:off x="133704" y="1806627"/>
            <a:ext cx="2480031" cy="2838450"/>
          </a:xfrm>
          <a:prstGeom prst="rect">
            <a:avLst/>
          </a:prstGeom>
        </p:spPr>
      </p:pic>
    </p:spTree>
    <p:extLst>
      <p:ext uri="{BB962C8B-B14F-4D97-AF65-F5344CB8AC3E}">
        <p14:creationId xmlns:p14="http://schemas.microsoft.com/office/powerpoint/2010/main" val="29433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r>
              <a:rPr lang="es-EC" dirty="0"/>
              <a:t>Sistema para evaluar  – nivel de satisfacción del cliente</a:t>
            </a:r>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20</a:t>
            </a:fld>
            <a:endParaRPr lang="es-EC"/>
          </a:p>
        </p:txBody>
      </p:sp>
      <p:graphicFrame>
        <p:nvGraphicFramePr>
          <p:cNvPr id="5" name="Gráfico 4"/>
          <p:cNvGraphicFramePr/>
          <p:nvPr>
            <p:extLst/>
          </p:nvPr>
        </p:nvGraphicFramePr>
        <p:xfrm>
          <a:off x="612842" y="1420239"/>
          <a:ext cx="6186792" cy="3531861"/>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Resultado de imagen para satisfaccion del cliente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238" y="1420239"/>
            <a:ext cx="3015575" cy="25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37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21</a:t>
            </a:fld>
            <a:endParaRPr lang="es-EC"/>
          </a:p>
        </p:txBody>
      </p:sp>
      <p:pic>
        <p:nvPicPr>
          <p:cNvPr id="1026" name="Picture 2" descr="Resultado de imagen para pensativos imagene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6043" y="1488332"/>
            <a:ext cx="3176185" cy="3050891"/>
          </a:xfrm>
          <a:prstGeom prst="rect">
            <a:avLst/>
          </a:prstGeom>
          <a:noFill/>
          <a:extLst>
            <a:ext uri="{909E8E84-426E-40DD-AFC4-6F175D3DCCD1}">
              <a14:hiddenFill xmlns:a14="http://schemas.microsoft.com/office/drawing/2010/main">
                <a:solidFill>
                  <a:srgbClr val="FFFFFF"/>
                </a:solidFill>
              </a14:hiddenFill>
            </a:ext>
          </a:extLst>
        </p:spPr>
      </p:pic>
      <p:sp>
        <p:nvSpPr>
          <p:cNvPr id="5" name="Nube 4"/>
          <p:cNvSpPr/>
          <p:nvPr/>
        </p:nvSpPr>
        <p:spPr>
          <a:xfrm rot="21125266">
            <a:off x="2854141" y="1223329"/>
            <a:ext cx="5797992" cy="3187078"/>
          </a:xfrm>
          <a:prstGeom prst="cloud">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a:t>Se debe señalar que el estudio demuestra que a pesar de flexibilizarse en algunos aspectos  las empresas florícolas actualmente no alcanzan el </a:t>
            </a:r>
            <a:r>
              <a:rPr lang="es-EC" sz="2000" dirty="0" smtClean="0"/>
              <a:t>cumplimiento </a:t>
            </a:r>
            <a:r>
              <a:rPr lang="es-EC" sz="2000" dirty="0"/>
              <a:t>con la satisfacción de los clientes. </a:t>
            </a:r>
          </a:p>
        </p:txBody>
      </p:sp>
    </p:spTree>
    <p:extLst>
      <p:ext uri="{BB962C8B-B14F-4D97-AF65-F5344CB8AC3E}">
        <p14:creationId xmlns:p14="http://schemas.microsoft.com/office/powerpoint/2010/main" val="44023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smtClean="0"/>
              <a:t>PROPUESTA</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22</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6146"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2657" y="894296"/>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Shape 4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sp>
        <p:nvSpPr>
          <p:cNvPr id="4" name="Shape 323"/>
          <p:cNvSpPr/>
          <p:nvPr/>
        </p:nvSpPr>
        <p:spPr>
          <a:xfrm>
            <a:off x="856508" y="621941"/>
            <a:ext cx="3413955" cy="2386800"/>
          </a:xfrm>
          <a:prstGeom prst="diamon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algn="ctr"/>
            <a:r>
              <a:rPr lang="es-EC" dirty="0"/>
              <a:t> </a:t>
            </a:r>
            <a:r>
              <a:rPr lang="es-EC" dirty="0" smtClean="0"/>
              <a:t>ESTRATEGIAS QUE SE PUEDE UTILIZAR A FUTURO PARA LA LOGÍSTICA INTERNA</a:t>
            </a:r>
            <a:r>
              <a:rPr lang="es-EC" dirty="0" smtClean="0">
                <a:solidFill>
                  <a:schemeClr val="tx1"/>
                </a:solidFill>
              </a:rPr>
              <a:t>.                    </a:t>
            </a:r>
            <a:endParaRPr lang="es-EC" dirty="0">
              <a:solidFill>
                <a:schemeClr val="tx1"/>
              </a:solidFill>
            </a:endParaRPr>
          </a:p>
        </p:txBody>
      </p:sp>
      <p:sp>
        <p:nvSpPr>
          <p:cNvPr id="5" name="Shape 322"/>
          <p:cNvSpPr/>
          <p:nvPr/>
        </p:nvSpPr>
        <p:spPr>
          <a:xfrm>
            <a:off x="856508" y="3005009"/>
            <a:ext cx="3432675" cy="2386800"/>
          </a:xfrm>
          <a:prstGeom prst="diamond">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285750" lvl="0" indent="-285750" algn="ctr">
              <a:buFont typeface="Wingdings" panose="05000000000000000000" pitchFamily="2" charset="2"/>
              <a:buChar char="ü"/>
            </a:pPr>
            <a:r>
              <a:rPr lang="es-EC" dirty="0"/>
              <a:t>Cosecha</a:t>
            </a:r>
          </a:p>
          <a:p>
            <a:pPr marL="285750" lvl="0" indent="-285750" algn="ctr">
              <a:buFont typeface="Wingdings" panose="05000000000000000000" pitchFamily="2" charset="2"/>
              <a:buChar char="ü"/>
            </a:pPr>
            <a:r>
              <a:rPr lang="es-EC" dirty="0" smtClean="0"/>
              <a:t>Rehidratación</a:t>
            </a:r>
          </a:p>
          <a:p>
            <a:pPr marL="285750" lvl="0" indent="-285750" algn="ctr">
              <a:buFont typeface="Wingdings" panose="05000000000000000000" pitchFamily="2" charset="2"/>
              <a:buChar char="ü"/>
            </a:pPr>
            <a:r>
              <a:rPr lang="es-EC" dirty="0"/>
              <a:t>Elaboración de </a:t>
            </a:r>
            <a:r>
              <a:rPr lang="es-EC" dirty="0" smtClean="0"/>
              <a:t>ramos</a:t>
            </a:r>
          </a:p>
          <a:p>
            <a:pPr marL="285750" lvl="0" indent="-285750" algn="ctr">
              <a:buFont typeface="Wingdings" panose="05000000000000000000" pitchFamily="2" charset="2"/>
              <a:buChar char="ü"/>
            </a:pPr>
            <a:r>
              <a:rPr lang="es-EC" dirty="0" smtClean="0"/>
              <a:t>Empaque</a:t>
            </a:r>
          </a:p>
          <a:p>
            <a:pPr marL="285750" lvl="0" indent="-285750" algn="ctr">
              <a:buFont typeface="Wingdings" panose="05000000000000000000" pitchFamily="2" charset="2"/>
              <a:buChar char="ü"/>
            </a:pPr>
            <a:r>
              <a:rPr lang="es-EC" dirty="0"/>
              <a:t>Medio de transporte</a:t>
            </a:r>
            <a:endParaRPr lang="es-ES" dirty="0"/>
          </a:p>
        </p:txBody>
      </p:sp>
      <p:sp>
        <p:nvSpPr>
          <p:cNvPr id="6" name="Shape 324"/>
          <p:cNvSpPr/>
          <p:nvPr/>
        </p:nvSpPr>
        <p:spPr>
          <a:xfrm>
            <a:off x="5156219" y="621941"/>
            <a:ext cx="2846284" cy="2383068"/>
          </a:xfrm>
          <a:prstGeom prst="diamon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lvl="0" algn="ctr"/>
            <a:r>
              <a:rPr lang="es-EC" dirty="0" smtClean="0">
                <a:solidFill>
                  <a:schemeClr val="tx1"/>
                </a:solidFill>
              </a:rPr>
              <a:t>PROCESO DE LA LOGÍSTICA TIEMPOS – COSTOS.</a:t>
            </a:r>
            <a:endParaRPr lang="es-EC" dirty="0">
              <a:solidFill>
                <a:schemeClr val="tx1"/>
              </a:solidFill>
            </a:endParaRPr>
          </a:p>
        </p:txBody>
      </p:sp>
      <p:sp>
        <p:nvSpPr>
          <p:cNvPr id="7" name="Shape 322"/>
          <p:cNvSpPr/>
          <p:nvPr/>
        </p:nvSpPr>
        <p:spPr>
          <a:xfrm>
            <a:off x="5156219" y="3005009"/>
            <a:ext cx="2871636" cy="2386800"/>
          </a:xfrm>
          <a:prstGeom prst="diamond">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285750" lvl="0" indent="-285750" algn="ctr">
              <a:buFont typeface="Wingdings" panose="05000000000000000000" pitchFamily="2" charset="2"/>
              <a:buChar char="ü"/>
            </a:pPr>
            <a:r>
              <a:rPr lang="es-EC" dirty="0" smtClean="0"/>
              <a:t>Flujo de la carga</a:t>
            </a:r>
          </a:p>
          <a:p>
            <a:pPr marL="285750" lvl="0" indent="-285750" algn="ctr">
              <a:buFont typeface="Wingdings" panose="05000000000000000000" pitchFamily="2" charset="2"/>
              <a:buChar char="ü"/>
            </a:pPr>
            <a:r>
              <a:rPr lang="es-EC" dirty="0" smtClean="0"/>
              <a:t>Tiempo 1 hora</a:t>
            </a:r>
          </a:p>
          <a:p>
            <a:pPr marL="285750" lvl="0" indent="-285750" algn="ctr">
              <a:buFont typeface="Wingdings" panose="05000000000000000000" pitchFamily="2" charset="2"/>
              <a:buChar char="ü"/>
            </a:pPr>
            <a:r>
              <a:rPr lang="es-EC" dirty="0" smtClean="0"/>
              <a:t>Vuelos nocturnos</a:t>
            </a:r>
            <a:endParaRPr lang="es-EC" dirty="0">
              <a:solidFill>
                <a:srgbClr val="263248"/>
              </a:solidFill>
              <a:latin typeface="Roboto Condensed"/>
              <a:ea typeface="Roboto Condensed"/>
              <a:cs typeface="Roboto Condensed"/>
              <a:sym typeface="Roboto Condensed"/>
            </a:endParaRPr>
          </a:p>
        </p:txBody>
      </p:sp>
      <p:sp>
        <p:nvSpPr>
          <p:cNvPr id="3" name="Flecha curvada hacia la derecha 2"/>
          <p:cNvSpPr/>
          <p:nvPr/>
        </p:nvSpPr>
        <p:spPr>
          <a:xfrm>
            <a:off x="710593" y="2265707"/>
            <a:ext cx="563730" cy="1478604"/>
          </a:xfrm>
          <a:prstGeom prst="curv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solidFill>
                <a:schemeClr val="tx1"/>
              </a:solidFill>
            </a:endParaRPr>
          </a:p>
        </p:txBody>
      </p:sp>
      <p:sp>
        <p:nvSpPr>
          <p:cNvPr id="8" name="Flecha curvada hacia la izquierda 7"/>
          <p:cNvSpPr/>
          <p:nvPr/>
        </p:nvSpPr>
        <p:spPr>
          <a:xfrm>
            <a:off x="7614325" y="2265707"/>
            <a:ext cx="617967" cy="1478604"/>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639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5" presetClass="emph" presetSubtype="0" grpId="1" nodeType="after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type="lt">
                                    <p:tmAbs val="0"/>
                                  </p:iterate>
                                  <p:childTnLst>
                                    <p:set>
                                      <p:cBhvr>
                                        <p:cTn id="37" dur="1" fill="hold">
                                          <p:stCondLst>
                                            <p:cond delay="0"/>
                                          </p:stCondLst>
                                        </p:cTn>
                                        <p:tgtEl>
                                          <p:spTgt spid="6"/>
                                        </p:tgtEl>
                                        <p:attrNameLst>
                                          <p:attrName>style.visibility</p:attrName>
                                        </p:attrNameLst>
                                      </p:cBhvr>
                                      <p:to>
                                        <p:strVal val="visible"/>
                                      </p:to>
                                    </p:set>
                                  </p:childTnLst>
                                </p:cTn>
                              </p:par>
                            </p:childTnLst>
                          </p:cTn>
                        </p:par>
                        <p:par>
                          <p:cTn id="38" fill="hold">
                            <p:stCondLst>
                              <p:cond delay="0"/>
                            </p:stCondLst>
                            <p:childTnLst>
                              <p:par>
                                <p:cTn id="39" presetID="15" presetClass="emph" presetSubtype="0" grpId="1" nodeType="afterEffect">
                                  <p:stCondLst>
                                    <p:cond delay="0"/>
                                  </p:stCondLst>
                                  <p:iterate type="lt">
                                    <p:tmAbs val="25"/>
                                  </p:iterate>
                                  <p:childTnLst>
                                    <p:set>
                                      <p:cBhvr override="childStyle">
                                        <p:cTn id="40" dur="indefinite"/>
                                        <p:tgtEl>
                                          <p:spTgt spid="6"/>
                                        </p:tgtEl>
                                        <p:attrNameLst>
                                          <p:attrName>style.fontWeight</p:attrName>
                                        </p:attrNameLst>
                                      </p:cBhvr>
                                      <p:to>
                                        <p:strVal val="bold"/>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uiExpand="1" build="allAtOnce" animBg="1"/>
      <p:bldP spid="6" grpId="0" animBg="1"/>
      <p:bldP spid="6" grpId="1"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a:t>CONCLUSIONES</a:t>
            </a:r>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24</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6146"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2657" y="894296"/>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25</a:t>
            </a:fld>
            <a:endParaRPr lang="es-EC"/>
          </a:p>
        </p:txBody>
      </p:sp>
      <p:pic>
        <p:nvPicPr>
          <p:cNvPr id="14" name="Imagen 13"/>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98834" y="686205"/>
            <a:ext cx="8106653" cy="1210689"/>
          </a:xfrm>
          <a:prstGeom prst="rect">
            <a:avLst/>
          </a:prstGeom>
        </p:spPr>
      </p:pic>
      <p:sp>
        <p:nvSpPr>
          <p:cNvPr id="19" name="Shape 443"/>
          <p:cNvSpPr txBox="1">
            <a:spLocks/>
          </p:cNvSpPr>
          <p:nvPr/>
        </p:nvSpPr>
        <p:spPr>
          <a:xfrm>
            <a:off x="2713589" y="894538"/>
            <a:ext cx="6275428" cy="9032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endParaRPr lang="es-EC" sz="1800" b="1" dirty="0"/>
          </a:p>
        </p:txBody>
      </p:sp>
      <p:sp>
        <p:nvSpPr>
          <p:cNvPr id="20" name="Shape 443"/>
          <p:cNvSpPr txBox="1">
            <a:spLocks/>
          </p:cNvSpPr>
          <p:nvPr/>
        </p:nvSpPr>
        <p:spPr>
          <a:xfrm>
            <a:off x="2830749" y="592971"/>
            <a:ext cx="5473448" cy="11075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just">
              <a:buNone/>
            </a:pPr>
            <a:r>
              <a:rPr lang="es-EC" sz="1800" dirty="0"/>
              <a:t>Las empresas florícolas de la ciudad de </a:t>
            </a:r>
            <a:r>
              <a:rPr lang="es-EC" sz="1800" dirty="0" smtClean="0"/>
              <a:t>Machachi </a:t>
            </a:r>
            <a:r>
              <a:rPr lang="es-EC" sz="1800" dirty="0"/>
              <a:t>utilizan métodos </a:t>
            </a:r>
            <a:r>
              <a:rPr lang="es-EC" sz="1800" dirty="0" smtClean="0"/>
              <a:t>de </a:t>
            </a:r>
            <a:r>
              <a:rPr lang="es-EC" sz="1800" dirty="0"/>
              <a:t>logística deficientes  que no les permite un </a:t>
            </a:r>
            <a:r>
              <a:rPr lang="es-EC" sz="1800" dirty="0" smtClean="0"/>
              <a:t>controlar y evaluar su proceso de distribución de manera eficiente.</a:t>
            </a:r>
            <a:endParaRPr lang="es-EC" sz="1800" dirty="0"/>
          </a:p>
        </p:txBody>
      </p:sp>
      <p:pic>
        <p:nvPicPr>
          <p:cNvPr id="6" name="Imagen 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98834" y="2042806"/>
            <a:ext cx="8106653" cy="1449421"/>
          </a:xfrm>
          <a:prstGeom prst="rect">
            <a:avLst/>
          </a:prstGeom>
        </p:spPr>
      </p:pic>
      <p:sp>
        <p:nvSpPr>
          <p:cNvPr id="7" name="Shape 443"/>
          <p:cNvSpPr txBox="1">
            <a:spLocks/>
          </p:cNvSpPr>
          <p:nvPr/>
        </p:nvSpPr>
        <p:spPr>
          <a:xfrm>
            <a:off x="2713589" y="1976521"/>
            <a:ext cx="5347279" cy="11849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76200" indent="0" algn="just">
              <a:buNone/>
            </a:pPr>
            <a:r>
              <a:rPr lang="es-EC" sz="1700" dirty="0"/>
              <a:t>El personal encargado del área logístico de las empresas florícolas  tienen poco conocimiento </a:t>
            </a:r>
            <a:r>
              <a:rPr lang="es-EC" sz="1700" dirty="0" smtClean="0"/>
              <a:t>del sistema </a:t>
            </a:r>
            <a:r>
              <a:rPr lang="es-EC" sz="1700" dirty="0" smtClean="0"/>
              <a:t>BASC, </a:t>
            </a:r>
            <a:r>
              <a:rPr lang="es-EC" sz="1700" dirty="0"/>
              <a:t>situación a la que afecta </a:t>
            </a:r>
            <a:r>
              <a:rPr lang="es-EC" sz="1700" dirty="0" smtClean="0"/>
              <a:t> </a:t>
            </a:r>
            <a:r>
              <a:rPr lang="es-EC" sz="1700" dirty="0"/>
              <a:t>el apoyo de calidad para las </a:t>
            </a:r>
            <a:r>
              <a:rPr lang="es-EC" sz="1700" dirty="0" smtClean="0"/>
              <a:t>exportaciones, garantizando </a:t>
            </a:r>
            <a:r>
              <a:rPr lang="es-EC" sz="1700" dirty="0"/>
              <a:t>al 100% la calidad del producto.</a:t>
            </a:r>
          </a:p>
          <a:p>
            <a:pPr marL="76200" lvl="0" indent="0" algn="just">
              <a:buNone/>
            </a:pPr>
            <a:endParaRPr lang="es-EC" sz="1700" dirty="0"/>
          </a:p>
        </p:txBody>
      </p:sp>
      <p:pic>
        <p:nvPicPr>
          <p:cNvPr id="8" name="Imagen 7"/>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98834" y="3618690"/>
            <a:ext cx="8106653" cy="1280041"/>
          </a:xfrm>
          <a:prstGeom prst="rect">
            <a:avLst/>
          </a:prstGeom>
        </p:spPr>
      </p:pic>
      <p:sp>
        <p:nvSpPr>
          <p:cNvPr id="9" name="Rectángulo 8">
            <a:extLst>
              <a:ext uri="{FF2B5EF4-FFF2-40B4-BE49-F238E27FC236}">
                <a16:creationId xmlns="" xmlns:a16="http://schemas.microsoft.com/office/drawing/2014/main" id="{074EEB7C-DD37-4630-8201-90BB2732C689}"/>
              </a:ext>
            </a:extLst>
          </p:cNvPr>
          <p:cNvSpPr/>
          <p:nvPr/>
        </p:nvSpPr>
        <p:spPr>
          <a:xfrm>
            <a:off x="2220867" y="3653592"/>
            <a:ext cx="5840001" cy="1200329"/>
          </a:xfrm>
          <a:prstGeom prst="rect">
            <a:avLst/>
          </a:prstGeom>
        </p:spPr>
        <p:txBody>
          <a:bodyPr wrap="square">
            <a:spAutoFit/>
          </a:bodyPr>
          <a:lstStyle/>
          <a:p>
            <a:pPr lvl="0" algn="just">
              <a:spcBef>
                <a:spcPts val="600"/>
              </a:spcBef>
              <a:buClr>
                <a:srgbClr val="C7D3E6"/>
              </a:buClr>
              <a:buSzPts val="2400"/>
            </a:pPr>
            <a:r>
              <a:rPr lang="es-EC" sz="1800" dirty="0">
                <a:solidFill>
                  <a:srgbClr val="263248"/>
                </a:solidFill>
                <a:latin typeface="Roboto Condensed Light"/>
                <a:ea typeface="Roboto Condensed Light"/>
                <a:cs typeface="Roboto Condensed Light"/>
                <a:sym typeface="Roboto Condensed Light"/>
              </a:rPr>
              <a:t>Se han incrementado el número de productos sustitutos de flores </a:t>
            </a:r>
            <a:r>
              <a:rPr lang="es-EC" sz="1800" dirty="0">
                <a:solidFill>
                  <a:srgbClr val="263248"/>
                </a:solidFill>
                <a:latin typeface="Roboto Condensed Light"/>
                <a:ea typeface="Roboto Condensed Light"/>
                <a:cs typeface="Roboto Condensed Light"/>
                <a:sym typeface="Roboto Condensed Light"/>
              </a:rPr>
              <a:t>en </a:t>
            </a:r>
            <a:r>
              <a:rPr lang="es-EC" sz="1800" dirty="0">
                <a:solidFill>
                  <a:srgbClr val="263248"/>
                </a:solidFill>
                <a:latin typeface="Roboto Condensed Light"/>
                <a:ea typeface="Roboto Condensed Light"/>
                <a:cs typeface="Roboto Condensed Light"/>
                <a:sym typeface="Roboto Condensed Light"/>
              </a:rPr>
              <a:t>el mercado interno debido a la existencia de chocolates, tarjetas, peluches, bisutería, cosméticos, entre </a:t>
            </a:r>
            <a:r>
              <a:rPr lang="es-EC" sz="1800" dirty="0">
                <a:solidFill>
                  <a:srgbClr val="263248"/>
                </a:solidFill>
                <a:latin typeface="Roboto Condensed Light"/>
                <a:ea typeface="Roboto Condensed Light"/>
                <a:cs typeface="Roboto Condensed Light"/>
                <a:sym typeface="Roboto Condensed Light"/>
              </a:rPr>
              <a:t>otros detalles.</a:t>
            </a:r>
            <a:endParaRPr lang="es-EC" sz="1800" dirty="0">
              <a:solidFill>
                <a:srgbClr val="263248"/>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41730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463525" y="2986390"/>
            <a:ext cx="4094400" cy="1245142"/>
          </a:xfrm>
        </p:spPr>
        <p:txBody>
          <a:bodyPr/>
          <a:lstStyle/>
          <a:p>
            <a:r>
              <a:rPr lang="es-EC" dirty="0"/>
              <a:t>FUTURAS INVESTIGACIONES</a:t>
            </a:r>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26</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6146"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2657" y="894296"/>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27</a:t>
            </a:fld>
            <a:endParaRPr lang="es-EC"/>
          </a:p>
        </p:txBody>
      </p:sp>
      <p:pic>
        <p:nvPicPr>
          <p:cNvPr id="14" name="Imagen 13"/>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98834" y="194553"/>
            <a:ext cx="8106653" cy="1848253"/>
          </a:xfrm>
          <a:prstGeom prst="rect">
            <a:avLst/>
          </a:prstGeom>
        </p:spPr>
      </p:pic>
      <p:sp>
        <p:nvSpPr>
          <p:cNvPr id="19" name="Shape 443"/>
          <p:cNvSpPr txBox="1">
            <a:spLocks/>
          </p:cNvSpPr>
          <p:nvPr/>
        </p:nvSpPr>
        <p:spPr>
          <a:xfrm>
            <a:off x="2713589" y="894538"/>
            <a:ext cx="6275428" cy="9032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endParaRPr lang="es-EC" sz="1800" b="1" dirty="0"/>
          </a:p>
        </p:txBody>
      </p:sp>
      <p:sp>
        <p:nvSpPr>
          <p:cNvPr id="20" name="Shape 443"/>
          <p:cNvSpPr txBox="1">
            <a:spLocks/>
          </p:cNvSpPr>
          <p:nvPr/>
        </p:nvSpPr>
        <p:spPr>
          <a:xfrm>
            <a:off x="2830749" y="116304"/>
            <a:ext cx="5473448" cy="11075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just">
              <a:buNone/>
            </a:pPr>
            <a:r>
              <a:rPr lang="es-EC" sz="1700" dirty="0"/>
              <a:t>Se recomienda la optimización de recursos, partiendo </a:t>
            </a:r>
            <a:r>
              <a:rPr lang="es-EC" sz="1700" dirty="0" smtClean="0"/>
              <a:t>de experiencias </a:t>
            </a:r>
            <a:r>
              <a:rPr lang="es-EC" sz="1700" dirty="0"/>
              <a:t>y capacidades que garantice la disminución de los errores en el almacenamiento, medios de transporte, servicio al cliente, procesamiento de pedidos, tecnología de la información  obteniendo a disposición los  materiales e insumos destinados a la </a:t>
            </a:r>
            <a:r>
              <a:rPr lang="es-EC" sz="1700" dirty="0" smtClean="0"/>
              <a:t>productividad </a:t>
            </a:r>
            <a:r>
              <a:rPr lang="es-EC" sz="1700" dirty="0"/>
              <a:t>empresarial.</a:t>
            </a:r>
            <a:endParaRPr lang="es-EC" sz="1700" dirty="0"/>
          </a:p>
        </p:txBody>
      </p:sp>
      <p:pic>
        <p:nvPicPr>
          <p:cNvPr id="6" name="Imagen 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98834" y="2042806"/>
            <a:ext cx="8106653" cy="1449421"/>
          </a:xfrm>
          <a:prstGeom prst="rect">
            <a:avLst/>
          </a:prstGeom>
        </p:spPr>
      </p:pic>
      <p:sp>
        <p:nvSpPr>
          <p:cNvPr id="7" name="Shape 443"/>
          <p:cNvSpPr txBox="1">
            <a:spLocks/>
          </p:cNvSpPr>
          <p:nvPr/>
        </p:nvSpPr>
        <p:spPr>
          <a:xfrm>
            <a:off x="2713589" y="1918153"/>
            <a:ext cx="5347279" cy="11849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76200" indent="0" algn="just">
              <a:buNone/>
            </a:pPr>
            <a:r>
              <a:rPr lang="es-EC" sz="1800" dirty="0"/>
              <a:t>Se recomienda  hacer uso la aplicación de un sistema logístico, con el objetivo de agilizar la toma de decisiones garantizando al 100% un producto de máxima calidad, de esta manera el cliente quedara satisfecho</a:t>
            </a:r>
            <a:r>
              <a:rPr lang="es-EC" sz="1800" dirty="0" smtClean="0"/>
              <a:t>.</a:t>
            </a:r>
            <a:endParaRPr lang="es-EC" sz="1800" dirty="0"/>
          </a:p>
        </p:txBody>
      </p:sp>
      <p:pic>
        <p:nvPicPr>
          <p:cNvPr id="8" name="Imagen 7"/>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98834" y="3618690"/>
            <a:ext cx="8106653" cy="1280041"/>
          </a:xfrm>
          <a:prstGeom prst="rect">
            <a:avLst/>
          </a:prstGeom>
        </p:spPr>
      </p:pic>
      <p:sp>
        <p:nvSpPr>
          <p:cNvPr id="9" name="Rectángulo 8">
            <a:extLst>
              <a:ext uri="{FF2B5EF4-FFF2-40B4-BE49-F238E27FC236}">
                <a16:creationId xmlns="" xmlns:a16="http://schemas.microsoft.com/office/drawing/2014/main" id="{074EEB7C-DD37-4630-8201-90BB2732C689}"/>
              </a:ext>
            </a:extLst>
          </p:cNvPr>
          <p:cNvSpPr/>
          <p:nvPr/>
        </p:nvSpPr>
        <p:spPr>
          <a:xfrm>
            <a:off x="2220867" y="3653592"/>
            <a:ext cx="5840001" cy="1200329"/>
          </a:xfrm>
          <a:prstGeom prst="rect">
            <a:avLst/>
          </a:prstGeom>
        </p:spPr>
        <p:txBody>
          <a:bodyPr wrap="square">
            <a:spAutoFit/>
          </a:bodyPr>
          <a:lstStyle/>
          <a:p>
            <a:pPr algn="just"/>
            <a:r>
              <a:rPr lang="es-EC" sz="1800" dirty="0">
                <a:solidFill>
                  <a:srgbClr val="263248"/>
                </a:solidFill>
                <a:latin typeface="Roboto Condensed Light"/>
                <a:ea typeface="Roboto Condensed Light"/>
                <a:cs typeface="Roboto Condensed Light"/>
                <a:sym typeface="Roboto Condensed Light"/>
              </a:rPr>
              <a:t>Se recomienda a las empresas productoras de flores, </a:t>
            </a:r>
            <a:r>
              <a:rPr lang="es-EC" sz="1800" dirty="0" smtClean="0">
                <a:solidFill>
                  <a:srgbClr val="263248"/>
                </a:solidFill>
                <a:latin typeface="Roboto Condensed Light"/>
                <a:ea typeface="Roboto Condensed Light"/>
                <a:cs typeface="Roboto Condensed Light"/>
                <a:sym typeface="Roboto Condensed Light"/>
              </a:rPr>
              <a:t>generar variedad en la productividad</a:t>
            </a:r>
            <a:r>
              <a:rPr lang="es-EC" sz="1800" dirty="0">
                <a:solidFill>
                  <a:srgbClr val="263248"/>
                </a:solidFill>
                <a:latin typeface="Roboto Condensed Light"/>
                <a:ea typeface="Roboto Condensed Light"/>
                <a:cs typeface="Roboto Condensed Light"/>
                <a:sym typeface="Roboto Condensed Light"/>
              </a:rPr>
              <a:t>, para  competir con otros productos sustitutos, y de esta forma bajar el nivel de suplentes en el mercado.</a:t>
            </a:r>
          </a:p>
        </p:txBody>
      </p:sp>
    </p:spTree>
    <p:extLst>
      <p:ext uri="{BB962C8B-B14F-4D97-AF65-F5344CB8AC3E}">
        <p14:creationId xmlns:p14="http://schemas.microsoft.com/office/powerpoint/2010/main" val="239138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sp>
        <p:nvSpPr>
          <p:cNvPr id="503" name="Shape 503"/>
          <p:cNvSpPr txBox="1">
            <a:spLocks noGrp="1"/>
          </p:cNvSpPr>
          <p:nvPr>
            <p:ph type="ctrTitle" idx="4294967295"/>
          </p:nvPr>
        </p:nvSpPr>
        <p:spPr>
          <a:xfrm>
            <a:off x="1394419" y="1694596"/>
            <a:ext cx="6593700" cy="17351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solidFill>
                  <a:schemeClr val="tx1"/>
                </a:solidFill>
              </a:rPr>
              <a:t>GRACIAS POR SU ATENCIÓN!</a:t>
            </a:r>
            <a:endParaRPr sz="6000" dirty="0">
              <a:solidFill>
                <a:schemeClr val="tx1"/>
              </a:solidFill>
            </a:endParaRPr>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41" y="907039"/>
            <a:ext cx="1817094" cy="3530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APLAUSO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7234" y="2562174"/>
            <a:ext cx="135255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503"/>
                                        </p:tgtEl>
                                        <p:attrNameLst>
                                          <p:attrName>style.visibility</p:attrName>
                                        </p:attrNameLst>
                                      </p:cBhvr>
                                      <p:to>
                                        <p:strVal val="visible"/>
                                      </p:to>
                                    </p:set>
                                    <p:animEffect transition="in" filter="wipe(down)">
                                      <p:cBhvr>
                                        <p:cTn id="7" dur="580">
                                          <p:stCondLst>
                                            <p:cond delay="0"/>
                                          </p:stCondLst>
                                        </p:cTn>
                                        <p:tgtEl>
                                          <p:spTgt spid="503"/>
                                        </p:tgtEl>
                                      </p:cBhvr>
                                    </p:animEffect>
                                    <p:anim calcmode="lin" valueType="num">
                                      <p:cBhvr>
                                        <p:cTn id="8" dur="1822" tmFilter="0,0; 0.14,0.36; 0.43,0.73; 0.71,0.91; 1.0,1.0">
                                          <p:stCondLst>
                                            <p:cond delay="0"/>
                                          </p:stCondLst>
                                        </p:cTn>
                                        <p:tgtEl>
                                          <p:spTgt spid="50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3"/>
                                        </p:tgtEl>
                                        <p:attrNameLst>
                                          <p:attrName>ppt_y</p:attrName>
                                        </p:attrNameLst>
                                      </p:cBhvr>
                                      <p:tavLst>
                                        <p:tav tm="0" fmla="#ppt_y-sin(pi*$)/81">
                                          <p:val>
                                            <p:fltVal val="0"/>
                                          </p:val>
                                        </p:tav>
                                        <p:tav tm="100000">
                                          <p:val>
                                            <p:fltVal val="1"/>
                                          </p:val>
                                        </p:tav>
                                      </p:tavLst>
                                    </p:anim>
                                    <p:animScale>
                                      <p:cBhvr>
                                        <p:cTn id="13" dur="26">
                                          <p:stCondLst>
                                            <p:cond delay="650"/>
                                          </p:stCondLst>
                                        </p:cTn>
                                        <p:tgtEl>
                                          <p:spTgt spid="503"/>
                                        </p:tgtEl>
                                      </p:cBhvr>
                                      <p:to x="100000" y="60000"/>
                                    </p:animScale>
                                    <p:animScale>
                                      <p:cBhvr>
                                        <p:cTn id="14" dur="166" decel="50000">
                                          <p:stCondLst>
                                            <p:cond delay="676"/>
                                          </p:stCondLst>
                                        </p:cTn>
                                        <p:tgtEl>
                                          <p:spTgt spid="503"/>
                                        </p:tgtEl>
                                      </p:cBhvr>
                                      <p:to x="100000" y="100000"/>
                                    </p:animScale>
                                    <p:animScale>
                                      <p:cBhvr>
                                        <p:cTn id="15" dur="26">
                                          <p:stCondLst>
                                            <p:cond delay="1312"/>
                                          </p:stCondLst>
                                        </p:cTn>
                                        <p:tgtEl>
                                          <p:spTgt spid="503"/>
                                        </p:tgtEl>
                                      </p:cBhvr>
                                      <p:to x="100000" y="80000"/>
                                    </p:animScale>
                                    <p:animScale>
                                      <p:cBhvr>
                                        <p:cTn id="16" dur="166" decel="50000">
                                          <p:stCondLst>
                                            <p:cond delay="1338"/>
                                          </p:stCondLst>
                                        </p:cTn>
                                        <p:tgtEl>
                                          <p:spTgt spid="503"/>
                                        </p:tgtEl>
                                      </p:cBhvr>
                                      <p:to x="100000" y="100000"/>
                                    </p:animScale>
                                    <p:animScale>
                                      <p:cBhvr>
                                        <p:cTn id="17" dur="26">
                                          <p:stCondLst>
                                            <p:cond delay="1642"/>
                                          </p:stCondLst>
                                        </p:cTn>
                                        <p:tgtEl>
                                          <p:spTgt spid="503"/>
                                        </p:tgtEl>
                                      </p:cBhvr>
                                      <p:to x="100000" y="90000"/>
                                    </p:animScale>
                                    <p:animScale>
                                      <p:cBhvr>
                                        <p:cTn id="18" dur="166" decel="50000">
                                          <p:stCondLst>
                                            <p:cond delay="1668"/>
                                          </p:stCondLst>
                                        </p:cTn>
                                        <p:tgtEl>
                                          <p:spTgt spid="503"/>
                                        </p:tgtEl>
                                      </p:cBhvr>
                                      <p:to x="100000" y="100000"/>
                                    </p:animScale>
                                    <p:animScale>
                                      <p:cBhvr>
                                        <p:cTn id="19" dur="26">
                                          <p:stCondLst>
                                            <p:cond delay="1808"/>
                                          </p:stCondLst>
                                        </p:cTn>
                                        <p:tgtEl>
                                          <p:spTgt spid="503"/>
                                        </p:tgtEl>
                                      </p:cBhvr>
                                      <p:to x="100000" y="95000"/>
                                    </p:animScale>
                                    <p:animScale>
                                      <p:cBhvr>
                                        <p:cTn id="20" dur="166" decel="50000">
                                          <p:stCondLst>
                                            <p:cond delay="1834"/>
                                          </p:stCondLst>
                                        </p:cTn>
                                        <p:tgtEl>
                                          <p:spTgt spid="5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3</a:t>
            </a:fld>
            <a:endParaRPr lang="es-EC"/>
          </a:p>
        </p:txBody>
      </p:sp>
      <p:grpSp>
        <p:nvGrpSpPr>
          <p:cNvPr id="12" name="Shape 606"/>
          <p:cNvGrpSpPr/>
          <p:nvPr/>
        </p:nvGrpSpPr>
        <p:grpSpPr>
          <a:xfrm>
            <a:off x="6647091" y="2040116"/>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19" name="Marcador de contenido 5"/>
          <p:cNvGraphicFramePr>
            <a:graphicFrameLocks noGrp="1"/>
          </p:cNvGraphicFramePr>
          <p:nvPr>
            <p:ph idx="1"/>
            <p:extLst>
              <p:ext uri="{D42A27DB-BD31-4B8C-83A1-F6EECF244321}">
                <p14:modId xmlns:p14="http://schemas.microsoft.com/office/powerpoint/2010/main" val="636863537"/>
              </p:ext>
            </p:extLst>
          </p:nvPr>
        </p:nvGraphicFramePr>
        <p:xfrm>
          <a:off x="838199" y="277403"/>
          <a:ext cx="6137953" cy="4674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24641" t="-4363" b="-1"/>
          <a:stretch/>
        </p:blipFill>
        <p:spPr bwMode="auto">
          <a:xfrm>
            <a:off x="7117338" y="1423556"/>
            <a:ext cx="1940788" cy="283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a:t>OBJETIVOS</a:t>
            </a:r>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4</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AutoShape 2" descr="Resultado de imagen para maestra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maestra 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Resultado de imagen para maestra 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9" name="Picture 2" descr="Resultado de imagen para objetivos gif"/>
          <p:cNvPicPr>
            <a:picLocks noChangeAspect="1" noChangeArrowheads="1"/>
          </p:cNvPicPr>
          <p:nvPr/>
        </p:nvPicPr>
        <p:blipFill rotWithShape="1">
          <a:blip r:embed="rId2">
            <a:extLst>
              <a:ext uri="{28A0092B-C50C-407E-A947-70E740481C1C}">
                <a14:useLocalDpi xmlns:a14="http://schemas.microsoft.com/office/drawing/2010/main" val="0"/>
              </a:ext>
            </a:extLst>
          </a:blip>
          <a:srcRect l="10674" t="9000" r="23053" b="4273"/>
          <a:stretch/>
        </p:blipFill>
        <p:spPr bwMode="auto">
          <a:xfrm>
            <a:off x="2535383" y="312738"/>
            <a:ext cx="2815935" cy="26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0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a:t>OBJETIVO GENERAL</a:t>
            </a:r>
          </a:p>
        </p:txBody>
      </p:sp>
      <p:sp>
        <p:nvSpPr>
          <p:cNvPr id="6" name="Marcador de texto 5"/>
          <p:cNvSpPr>
            <a:spLocks noGrp="1"/>
          </p:cNvSpPr>
          <p:nvPr>
            <p:ph type="body" idx="1"/>
          </p:nvPr>
        </p:nvSpPr>
        <p:spPr>
          <a:xfrm>
            <a:off x="3830594" y="1339707"/>
            <a:ext cx="5016844" cy="3145500"/>
          </a:xfrm>
        </p:spPr>
        <p:txBody>
          <a:bodyPr/>
          <a:lstStyle/>
          <a:p>
            <a:pPr lvl="0"/>
            <a:r>
              <a:rPr lang="es-EC" dirty="0"/>
              <a:t>Evaluar el proceso logístico interno en las florícolas de la cuidad de Machachi, periodo 2016 y 2017 para generar más competitividad en el mercado</a:t>
            </a:r>
            <a:r>
              <a:rPr lang="es-EC" dirty="0" smtClean="0"/>
              <a:t>.</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5</a:t>
            </a:fld>
            <a:endParaRPr lang="es-EC"/>
          </a:p>
        </p:txBody>
      </p:sp>
      <p:sp>
        <p:nvSpPr>
          <p:cNvPr id="8" name="Freeform 118">
            <a:extLst>
              <a:ext uri="{FF2B5EF4-FFF2-40B4-BE49-F238E27FC236}">
                <a16:creationId xmlns="" xmlns:a16="http://schemas.microsoft.com/office/drawing/2014/main" id="{A93FE26E-9FA1-4A61-9A4D-73E0DF6C43A7}"/>
              </a:ext>
            </a:extLst>
          </p:cNvPr>
          <p:cNvSpPr>
            <a:spLocks noChangeAspect="1" noEditPoints="1"/>
          </p:cNvSpPr>
          <p:nvPr/>
        </p:nvSpPr>
        <p:spPr bwMode="black">
          <a:xfrm>
            <a:off x="3300143" y="1794367"/>
            <a:ext cx="695465" cy="481075"/>
          </a:xfrm>
          <a:custGeom>
            <a:avLst/>
            <a:gdLst>
              <a:gd name="T0" fmla="*/ 40 w 80"/>
              <a:gd name="T1" fmla="*/ 0 h 56"/>
              <a:gd name="T2" fmla="*/ 0 w 80"/>
              <a:gd name="T3" fmla="*/ 28 h 56"/>
              <a:gd name="T4" fmla="*/ 40 w 80"/>
              <a:gd name="T5" fmla="*/ 56 h 56"/>
              <a:gd name="T6" fmla="*/ 80 w 80"/>
              <a:gd name="T7" fmla="*/ 28 h 56"/>
              <a:gd name="T8" fmla="*/ 40 w 80"/>
              <a:gd name="T9" fmla="*/ 0 h 56"/>
              <a:gd name="T10" fmla="*/ 40 w 80"/>
              <a:gd name="T11" fmla="*/ 48 h 56"/>
              <a:gd name="T12" fmla="*/ 20 w 80"/>
              <a:gd name="T13" fmla="*/ 28 h 56"/>
              <a:gd name="T14" fmla="*/ 40 w 80"/>
              <a:gd name="T15" fmla="*/ 8 h 56"/>
              <a:gd name="T16" fmla="*/ 60 w 80"/>
              <a:gd name="T17" fmla="*/ 28 h 56"/>
              <a:gd name="T18" fmla="*/ 40 w 80"/>
              <a:gd name="T19" fmla="*/ 48 h 56"/>
              <a:gd name="T20" fmla="*/ 52 w 80"/>
              <a:gd name="T21" fmla="*/ 28 h 56"/>
              <a:gd name="T22" fmla="*/ 40 w 80"/>
              <a:gd name="T23" fmla="*/ 40 h 56"/>
              <a:gd name="T24" fmla="*/ 28 w 80"/>
              <a:gd name="T25" fmla="*/ 28 h 56"/>
              <a:gd name="T26" fmla="*/ 40 w 80"/>
              <a:gd name="T27" fmla="*/ 16 h 56"/>
              <a:gd name="T28" fmla="*/ 52 w 80"/>
              <a:gd name="T2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56">
                <a:moveTo>
                  <a:pt x="40" y="0"/>
                </a:moveTo>
                <a:cubicBezTo>
                  <a:pt x="15" y="0"/>
                  <a:pt x="0" y="28"/>
                  <a:pt x="0" y="28"/>
                </a:cubicBezTo>
                <a:cubicBezTo>
                  <a:pt x="0" y="28"/>
                  <a:pt x="15" y="56"/>
                  <a:pt x="40" y="56"/>
                </a:cubicBezTo>
                <a:cubicBezTo>
                  <a:pt x="65" y="56"/>
                  <a:pt x="80" y="28"/>
                  <a:pt x="80" y="28"/>
                </a:cubicBezTo>
                <a:cubicBezTo>
                  <a:pt x="80" y="28"/>
                  <a:pt x="65" y="0"/>
                  <a:pt x="40" y="0"/>
                </a:cubicBezTo>
                <a:close/>
                <a:moveTo>
                  <a:pt x="40" y="48"/>
                </a:moveTo>
                <a:cubicBezTo>
                  <a:pt x="29" y="48"/>
                  <a:pt x="20" y="39"/>
                  <a:pt x="20" y="28"/>
                </a:cubicBezTo>
                <a:cubicBezTo>
                  <a:pt x="20" y="17"/>
                  <a:pt x="29" y="8"/>
                  <a:pt x="40" y="8"/>
                </a:cubicBezTo>
                <a:cubicBezTo>
                  <a:pt x="51" y="8"/>
                  <a:pt x="60" y="17"/>
                  <a:pt x="60" y="28"/>
                </a:cubicBezTo>
                <a:cubicBezTo>
                  <a:pt x="60" y="39"/>
                  <a:pt x="51" y="48"/>
                  <a:pt x="40" y="48"/>
                </a:cubicBezTo>
                <a:close/>
                <a:moveTo>
                  <a:pt x="52" y="28"/>
                </a:moveTo>
                <a:cubicBezTo>
                  <a:pt x="52" y="35"/>
                  <a:pt x="46" y="40"/>
                  <a:pt x="40" y="40"/>
                </a:cubicBezTo>
                <a:cubicBezTo>
                  <a:pt x="33" y="40"/>
                  <a:pt x="28" y="35"/>
                  <a:pt x="28" y="28"/>
                </a:cubicBezTo>
                <a:cubicBezTo>
                  <a:pt x="28" y="22"/>
                  <a:pt x="33" y="16"/>
                  <a:pt x="40" y="16"/>
                </a:cubicBezTo>
                <a:cubicBezTo>
                  <a:pt x="46" y="16"/>
                  <a:pt x="52" y="22"/>
                  <a:pt x="52" y="28"/>
                </a:cubicBezTo>
              </a:path>
            </a:pathLst>
          </a:custGeom>
          <a:solidFill>
            <a:srgbClr val="FFC000"/>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pic>
        <p:nvPicPr>
          <p:cNvPr id="10" name="Picture 10" descr="Resultado de imagen para objetivo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000" y="1454727"/>
            <a:ext cx="3571875" cy="346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40" name="Imagen 39"/>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118681" y="3781587"/>
            <a:ext cx="6361889" cy="1270862"/>
          </a:xfrm>
          <a:prstGeom prst="rect">
            <a:avLst/>
          </a:prstGeom>
        </p:spPr>
      </p:pic>
      <p:pic>
        <p:nvPicPr>
          <p:cNvPr id="41" name="Imagen 40"/>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14275" y="2696705"/>
            <a:ext cx="5757251" cy="941407"/>
          </a:xfrm>
          <a:prstGeom prst="rect">
            <a:avLst/>
          </a:prstGeom>
        </p:spPr>
      </p:pic>
      <p:pic>
        <p:nvPicPr>
          <p:cNvPr id="39" name="Imagen 38"/>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55576" y="1534333"/>
            <a:ext cx="6415948" cy="991891"/>
          </a:xfrm>
          <a:prstGeom prst="rect">
            <a:avLst/>
          </a:prstGeom>
        </p:spPr>
      </p:pic>
      <p:sp>
        <p:nvSpPr>
          <p:cNvPr id="283" name="Shape 28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OBJETIVOS ESPECÍFICOS</a:t>
            </a:r>
            <a:endParaRPr dirty="0"/>
          </a:p>
        </p:txBody>
      </p:sp>
      <p:sp>
        <p:nvSpPr>
          <p:cNvPr id="284" name="Shape 284"/>
          <p:cNvSpPr txBox="1">
            <a:spLocks noGrp="1"/>
          </p:cNvSpPr>
          <p:nvPr>
            <p:ph type="body" idx="1"/>
          </p:nvPr>
        </p:nvSpPr>
        <p:spPr>
          <a:xfrm>
            <a:off x="1658317" y="1548217"/>
            <a:ext cx="4913207" cy="978007"/>
          </a:xfrm>
          <a:prstGeom prst="rect">
            <a:avLst/>
          </a:prstGeom>
        </p:spPr>
        <p:txBody>
          <a:bodyPr spcFirstLastPara="1" wrap="square" lIns="91425" tIns="91425" rIns="91425" bIns="91425" anchor="t" anchorCtr="0">
            <a:noAutofit/>
          </a:bodyPr>
          <a:lstStyle/>
          <a:p>
            <a:pPr marL="114300" indent="0" algn="just">
              <a:buNone/>
            </a:pPr>
            <a:r>
              <a:rPr lang="es-EC" dirty="0" smtClean="0"/>
              <a:t>Analizar el entorno de las empresas florícolas, estableciendo las debilidades y fortalezas de la empresa.</a:t>
            </a:r>
            <a:endParaRPr lang="es-EC" dirty="0"/>
          </a:p>
        </p:txBody>
      </p:sp>
      <p:sp>
        <p:nvSpPr>
          <p:cNvPr id="285" name="Shape 285"/>
          <p:cNvSpPr txBox="1">
            <a:spLocks noGrp="1"/>
          </p:cNvSpPr>
          <p:nvPr>
            <p:ph type="body" idx="2"/>
          </p:nvPr>
        </p:nvSpPr>
        <p:spPr>
          <a:xfrm>
            <a:off x="2721564" y="2553231"/>
            <a:ext cx="3849960" cy="1057875"/>
          </a:xfrm>
          <a:prstGeom prst="rect">
            <a:avLst/>
          </a:prstGeom>
        </p:spPr>
        <p:txBody>
          <a:bodyPr spcFirstLastPara="1" wrap="square" lIns="91425" tIns="91425" rIns="91425" bIns="91425" anchor="t" anchorCtr="0">
            <a:noAutofit/>
          </a:bodyPr>
          <a:lstStyle/>
          <a:p>
            <a:pPr marL="114300" indent="0" algn="just">
              <a:buNone/>
            </a:pPr>
            <a:r>
              <a:rPr lang="es-EC" sz="2000" dirty="0" smtClean="0"/>
              <a:t>Determinar los inconvenientes </a:t>
            </a:r>
            <a:r>
              <a:rPr lang="es-EC" sz="2000" dirty="0"/>
              <a:t>en los procesos </a:t>
            </a:r>
            <a:r>
              <a:rPr lang="es-EC" sz="2000" dirty="0" smtClean="0"/>
              <a:t>aplicadas en las empresas florícolas.</a:t>
            </a:r>
            <a:endParaRPr lang="es-EC" sz="2000" dirty="0"/>
          </a:p>
          <a:p>
            <a:pPr marL="114300" lvl="0" indent="0" algn="just">
              <a:buNone/>
            </a:pPr>
            <a:endParaRPr lang="es-EC" sz="2000" b="1" dirty="0">
              <a:solidFill>
                <a:schemeClr val="bg1"/>
              </a:solidFill>
            </a:endParaRPr>
          </a:p>
        </p:txBody>
      </p:sp>
      <p:sp>
        <p:nvSpPr>
          <p:cNvPr id="286" name="Shape 286"/>
          <p:cNvSpPr txBox="1">
            <a:spLocks noGrp="1"/>
          </p:cNvSpPr>
          <p:nvPr>
            <p:ph type="body" idx="3"/>
          </p:nvPr>
        </p:nvSpPr>
        <p:spPr>
          <a:xfrm>
            <a:off x="2315183" y="3611106"/>
            <a:ext cx="5087566" cy="1340994"/>
          </a:xfrm>
          <a:prstGeom prst="rect">
            <a:avLst/>
          </a:prstGeom>
        </p:spPr>
        <p:txBody>
          <a:bodyPr spcFirstLastPara="1" wrap="square" lIns="91425" tIns="91425" rIns="91425" bIns="91425" anchor="t" anchorCtr="0">
            <a:noAutofit/>
          </a:bodyPr>
          <a:lstStyle/>
          <a:p>
            <a:pPr marL="114300" lvl="0" indent="0" algn="just">
              <a:buNone/>
            </a:pPr>
            <a:r>
              <a:rPr lang="es-EC" sz="2000" dirty="0" smtClean="0"/>
              <a:t>Establecer una propuesta </a:t>
            </a:r>
            <a:r>
              <a:rPr lang="es-EC" sz="2000" dirty="0"/>
              <a:t>de mejora de los procesos logísticos </a:t>
            </a:r>
            <a:r>
              <a:rPr lang="es-EC" sz="2000" dirty="0" smtClean="0"/>
              <a:t>internos para poder movilizar los productos en el mercado de manera eficiente.</a:t>
            </a:r>
            <a:endParaRPr lang="es-EC" sz="2000" dirty="0"/>
          </a:p>
        </p:txBody>
      </p:sp>
      <p:sp>
        <p:nvSpPr>
          <p:cNvPr id="287" name="Shape 2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grpSp>
        <p:nvGrpSpPr>
          <p:cNvPr id="288" name="Shape 288"/>
          <p:cNvGrpSpPr/>
          <p:nvPr/>
        </p:nvGrpSpPr>
        <p:grpSpPr>
          <a:xfrm>
            <a:off x="312466" y="587260"/>
            <a:ext cx="309022" cy="376837"/>
            <a:chOff x="596350" y="929175"/>
            <a:chExt cx="407950" cy="497475"/>
          </a:xfrm>
        </p:grpSpPr>
        <p:sp>
          <p:nvSpPr>
            <p:cNvPr id="289" name="Shape 289"/>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AutoShape 5" descr="Resultado de imagen para objetivos especificos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2" name="Picture 8" descr="Resultado de imagen para maestra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71525" y="1318623"/>
            <a:ext cx="2572475" cy="235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wipe(down)">
                                      <p:cBhvr>
                                        <p:cTn id="7" dur="580">
                                          <p:stCondLst>
                                            <p:cond delay="0"/>
                                          </p:stCondLst>
                                        </p:cTn>
                                        <p:tgtEl>
                                          <p:spTgt spid="284">
                                            <p:txEl>
                                              <p:pRg st="0" end="0"/>
                                            </p:txEl>
                                          </p:spTgt>
                                        </p:tgtEl>
                                      </p:cBhvr>
                                    </p:animEffect>
                                    <p:anim calcmode="lin" valueType="num">
                                      <p:cBhvr>
                                        <p:cTn id="8" dur="1822" tmFilter="0,0; 0.14,0.36; 0.43,0.73; 0.71,0.91; 1.0,1.0">
                                          <p:stCondLst>
                                            <p:cond delay="0"/>
                                          </p:stCondLst>
                                        </p:cTn>
                                        <p:tgtEl>
                                          <p:spTgt spid="28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84">
                                            <p:txEl>
                                              <p:pRg st="0" end="0"/>
                                            </p:txEl>
                                          </p:spTgt>
                                        </p:tgtEl>
                                      </p:cBhvr>
                                      <p:to x="100000" y="60000"/>
                                    </p:animScale>
                                    <p:animScale>
                                      <p:cBhvr>
                                        <p:cTn id="14" dur="166" decel="50000">
                                          <p:stCondLst>
                                            <p:cond delay="676"/>
                                          </p:stCondLst>
                                        </p:cTn>
                                        <p:tgtEl>
                                          <p:spTgt spid="284">
                                            <p:txEl>
                                              <p:pRg st="0" end="0"/>
                                            </p:txEl>
                                          </p:spTgt>
                                        </p:tgtEl>
                                      </p:cBhvr>
                                      <p:to x="100000" y="100000"/>
                                    </p:animScale>
                                    <p:animScale>
                                      <p:cBhvr>
                                        <p:cTn id="15" dur="26">
                                          <p:stCondLst>
                                            <p:cond delay="1312"/>
                                          </p:stCondLst>
                                        </p:cTn>
                                        <p:tgtEl>
                                          <p:spTgt spid="284">
                                            <p:txEl>
                                              <p:pRg st="0" end="0"/>
                                            </p:txEl>
                                          </p:spTgt>
                                        </p:tgtEl>
                                      </p:cBhvr>
                                      <p:to x="100000" y="80000"/>
                                    </p:animScale>
                                    <p:animScale>
                                      <p:cBhvr>
                                        <p:cTn id="16" dur="166" decel="50000">
                                          <p:stCondLst>
                                            <p:cond delay="1338"/>
                                          </p:stCondLst>
                                        </p:cTn>
                                        <p:tgtEl>
                                          <p:spTgt spid="284">
                                            <p:txEl>
                                              <p:pRg st="0" end="0"/>
                                            </p:txEl>
                                          </p:spTgt>
                                        </p:tgtEl>
                                      </p:cBhvr>
                                      <p:to x="100000" y="100000"/>
                                    </p:animScale>
                                    <p:animScale>
                                      <p:cBhvr>
                                        <p:cTn id="17" dur="26">
                                          <p:stCondLst>
                                            <p:cond delay="1642"/>
                                          </p:stCondLst>
                                        </p:cTn>
                                        <p:tgtEl>
                                          <p:spTgt spid="284">
                                            <p:txEl>
                                              <p:pRg st="0" end="0"/>
                                            </p:txEl>
                                          </p:spTgt>
                                        </p:tgtEl>
                                      </p:cBhvr>
                                      <p:to x="100000" y="90000"/>
                                    </p:animScale>
                                    <p:animScale>
                                      <p:cBhvr>
                                        <p:cTn id="18" dur="166" decel="50000">
                                          <p:stCondLst>
                                            <p:cond delay="1668"/>
                                          </p:stCondLst>
                                        </p:cTn>
                                        <p:tgtEl>
                                          <p:spTgt spid="284">
                                            <p:txEl>
                                              <p:pRg st="0" end="0"/>
                                            </p:txEl>
                                          </p:spTgt>
                                        </p:tgtEl>
                                      </p:cBhvr>
                                      <p:to x="100000" y="100000"/>
                                    </p:animScale>
                                    <p:animScale>
                                      <p:cBhvr>
                                        <p:cTn id="19" dur="26">
                                          <p:stCondLst>
                                            <p:cond delay="1808"/>
                                          </p:stCondLst>
                                        </p:cTn>
                                        <p:tgtEl>
                                          <p:spTgt spid="284">
                                            <p:txEl>
                                              <p:pRg st="0" end="0"/>
                                            </p:txEl>
                                          </p:spTgt>
                                        </p:tgtEl>
                                      </p:cBhvr>
                                      <p:to x="100000" y="95000"/>
                                    </p:animScale>
                                    <p:animScale>
                                      <p:cBhvr>
                                        <p:cTn id="20" dur="166" decel="50000">
                                          <p:stCondLst>
                                            <p:cond delay="1834"/>
                                          </p:stCondLst>
                                        </p:cTn>
                                        <p:tgtEl>
                                          <p:spTgt spid="284">
                                            <p:txEl>
                                              <p:pRg st="0" end="0"/>
                                            </p:txEl>
                                          </p:spTgt>
                                        </p:tgtEl>
                                      </p:cBhvr>
                                      <p:to x="100000" y="100000"/>
                                    </p:animScale>
                                  </p:childTnLst>
                                </p:cTn>
                              </p:par>
                            </p:childTnLst>
                          </p:cTn>
                        </p:par>
                        <p:par>
                          <p:cTn id="21" fill="hold">
                            <p:stCondLst>
                              <p:cond delay="2000"/>
                            </p:stCondLst>
                            <p:childTnLst>
                              <p:par>
                                <p:cTn id="22" presetID="15" presetClass="emph" presetSubtype="0" grpId="1" nodeType="afterEffect">
                                  <p:stCondLst>
                                    <p:cond delay="0"/>
                                  </p:stCondLst>
                                  <p:iterate type="lt">
                                    <p:tmAbs val="25"/>
                                  </p:iterate>
                                  <p:childTnLst>
                                    <p:set>
                                      <p:cBhvr override="childStyle">
                                        <p:cTn id="23" dur="indefinite"/>
                                        <p:tgtEl>
                                          <p:spTgt spid="284">
                                            <p:txEl>
                                              <p:pRg st="0" end="0"/>
                                            </p:txEl>
                                          </p:spTgt>
                                        </p:tgtEl>
                                        <p:attrNameLst>
                                          <p:attrName>style.fontWeight</p:attrName>
                                        </p:attrNameLst>
                                      </p:cBhvr>
                                      <p:to>
                                        <p:strVal val="bold"/>
                                      </p:to>
                                    </p:se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iterate type="lt">
                                    <p:tmPct val="0"/>
                                  </p:iterate>
                                  <p:childTnLst>
                                    <p:set>
                                      <p:cBhvr>
                                        <p:cTn id="27" dur="1" fill="hold">
                                          <p:stCondLst>
                                            <p:cond delay="0"/>
                                          </p:stCondLst>
                                        </p:cTn>
                                        <p:tgtEl>
                                          <p:spTgt spid="285">
                                            <p:txEl>
                                              <p:pRg st="0" end="0"/>
                                            </p:txEl>
                                          </p:spTgt>
                                        </p:tgtEl>
                                        <p:attrNameLst>
                                          <p:attrName>style.visibility</p:attrName>
                                        </p:attrNameLst>
                                      </p:cBhvr>
                                      <p:to>
                                        <p:strVal val="visible"/>
                                      </p:to>
                                    </p:set>
                                    <p:animEffect transition="in" filter="wipe(down)">
                                      <p:cBhvr>
                                        <p:cTn id="28" dur="580">
                                          <p:stCondLst>
                                            <p:cond delay="0"/>
                                          </p:stCondLst>
                                        </p:cTn>
                                        <p:tgtEl>
                                          <p:spTgt spid="285">
                                            <p:txEl>
                                              <p:pRg st="0" end="0"/>
                                            </p:txEl>
                                          </p:spTgt>
                                        </p:tgtEl>
                                      </p:cBhvr>
                                    </p:animEffect>
                                    <p:anim calcmode="lin" valueType="num">
                                      <p:cBhvr>
                                        <p:cTn id="29" dur="1822" tmFilter="0,0; 0.14,0.36; 0.43,0.73; 0.71,0.91; 1.0,1.0">
                                          <p:stCondLst>
                                            <p:cond delay="0"/>
                                          </p:stCondLst>
                                        </p:cTn>
                                        <p:tgtEl>
                                          <p:spTgt spid="285">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85">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85">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85">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85">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85">
                                            <p:txEl>
                                              <p:pRg st="0" end="0"/>
                                            </p:txEl>
                                          </p:spTgt>
                                        </p:tgtEl>
                                      </p:cBhvr>
                                      <p:to x="100000" y="60000"/>
                                    </p:animScale>
                                    <p:animScale>
                                      <p:cBhvr>
                                        <p:cTn id="35" dur="166" decel="50000">
                                          <p:stCondLst>
                                            <p:cond delay="676"/>
                                          </p:stCondLst>
                                        </p:cTn>
                                        <p:tgtEl>
                                          <p:spTgt spid="285">
                                            <p:txEl>
                                              <p:pRg st="0" end="0"/>
                                            </p:txEl>
                                          </p:spTgt>
                                        </p:tgtEl>
                                      </p:cBhvr>
                                      <p:to x="100000" y="100000"/>
                                    </p:animScale>
                                    <p:animScale>
                                      <p:cBhvr>
                                        <p:cTn id="36" dur="26">
                                          <p:stCondLst>
                                            <p:cond delay="1312"/>
                                          </p:stCondLst>
                                        </p:cTn>
                                        <p:tgtEl>
                                          <p:spTgt spid="285">
                                            <p:txEl>
                                              <p:pRg st="0" end="0"/>
                                            </p:txEl>
                                          </p:spTgt>
                                        </p:tgtEl>
                                      </p:cBhvr>
                                      <p:to x="100000" y="80000"/>
                                    </p:animScale>
                                    <p:animScale>
                                      <p:cBhvr>
                                        <p:cTn id="37" dur="166" decel="50000">
                                          <p:stCondLst>
                                            <p:cond delay="1338"/>
                                          </p:stCondLst>
                                        </p:cTn>
                                        <p:tgtEl>
                                          <p:spTgt spid="285">
                                            <p:txEl>
                                              <p:pRg st="0" end="0"/>
                                            </p:txEl>
                                          </p:spTgt>
                                        </p:tgtEl>
                                      </p:cBhvr>
                                      <p:to x="100000" y="100000"/>
                                    </p:animScale>
                                    <p:animScale>
                                      <p:cBhvr>
                                        <p:cTn id="38" dur="26">
                                          <p:stCondLst>
                                            <p:cond delay="1642"/>
                                          </p:stCondLst>
                                        </p:cTn>
                                        <p:tgtEl>
                                          <p:spTgt spid="285">
                                            <p:txEl>
                                              <p:pRg st="0" end="0"/>
                                            </p:txEl>
                                          </p:spTgt>
                                        </p:tgtEl>
                                      </p:cBhvr>
                                      <p:to x="100000" y="90000"/>
                                    </p:animScale>
                                    <p:animScale>
                                      <p:cBhvr>
                                        <p:cTn id="39" dur="166" decel="50000">
                                          <p:stCondLst>
                                            <p:cond delay="1668"/>
                                          </p:stCondLst>
                                        </p:cTn>
                                        <p:tgtEl>
                                          <p:spTgt spid="285">
                                            <p:txEl>
                                              <p:pRg st="0" end="0"/>
                                            </p:txEl>
                                          </p:spTgt>
                                        </p:tgtEl>
                                      </p:cBhvr>
                                      <p:to x="100000" y="100000"/>
                                    </p:animScale>
                                    <p:animScale>
                                      <p:cBhvr>
                                        <p:cTn id="40" dur="26">
                                          <p:stCondLst>
                                            <p:cond delay="1808"/>
                                          </p:stCondLst>
                                        </p:cTn>
                                        <p:tgtEl>
                                          <p:spTgt spid="285">
                                            <p:txEl>
                                              <p:pRg st="0" end="0"/>
                                            </p:txEl>
                                          </p:spTgt>
                                        </p:tgtEl>
                                      </p:cBhvr>
                                      <p:to x="100000" y="95000"/>
                                    </p:animScale>
                                    <p:animScale>
                                      <p:cBhvr>
                                        <p:cTn id="41" dur="166" decel="50000">
                                          <p:stCondLst>
                                            <p:cond delay="1834"/>
                                          </p:stCondLst>
                                        </p:cTn>
                                        <p:tgtEl>
                                          <p:spTgt spid="285">
                                            <p:txEl>
                                              <p:pRg st="0" end="0"/>
                                            </p:txEl>
                                          </p:spTgt>
                                        </p:tgtEl>
                                      </p:cBhvr>
                                      <p:to x="100000" y="100000"/>
                                    </p:animScale>
                                  </p:childTnLst>
                                </p:cTn>
                              </p:par>
                            </p:childTnLst>
                          </p:cTn>
                        </p:par>
                        <p:par>
                          <p:cTn id="42" fill="hold">
                            <p:stCondLst>
                              <p:cond delay="2000"/>
                            </p:stCondLst>
                            <p:childTnLst>
                              <p:par>
                                <p:cTn id="43" presetID="15" presetClass="emph" presetSubtype="0" grpId="1" nodeType="afterEffect">
                                  <p:stCondLst>
                                    <p:cond delay="0"/>
                                  </p:stCondLst>
                                  <p:iterate type="lt">
                                    <p:tmAbs val="25"/>
                                  </p:iterate>
                                  <p:childTnLst>
                                    <p:set>
                                      <p:cBhvr override="childStyle">
                                        <p:cTn id="44" dur="indefinite"/>
                                        <p:tgtEl>
                                          <p:spTgt spid="285">
                                            <p:txEl>
                                              <p:pRg st="0" end="0"/>
                                            </p:txEl>
                                          </p:spTgt>
                                        </p:tgtEl>
                                        <p:attrNameLst>
                                          <p:attrName>style.fontWeight</p:attrName>
                                        </p:attrNameLst>
                                      </p:cBhvr>
                                      <p:to>
                                        <p:strVal val="bold"/>
                                      </p:to>
                                    </p:se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iterate type="lt">
                                    <p:tmPct val="0"/>
                                  </p:iterate>
                                  <p:childTnLst>
                                    <p:set>
                                      <p:cBhvr>
                                        <p:cTn id="48" dur="1" fill="hold">
                                          <p:stCondLst>
                                            <p:cond delay="0"/>
                                          </p:stCondLst>
                                        </p:cTn>
                                        <p:tgtEl>
                                          <p:spTgt spid="286">
                                            <p:txEl>
                                              <p:pRg st="0" end="0"/>
                                            </p:txEl>
                                          </p:spTgt>
                                        </p:tgtEl>
                                        <p:attrNameLst>
                                          <p:attrName>style.visibility</p:attrName>
                                        </p:attrNameLst>
                                      </p:cBhvr>
                                      <p:to>
                                        <p:strVal val="visible"/>
                                      </p:to>
                                    </p:set>
                                    <p:animEffect transition="in" filter="wipe(down)">
                                      <p:cBhvr>
                                        <p:cTn id="49" dur="580">
                                          <p:stCondLst>
                                            <p:cond delay="0"/>
                                          </p:stCondLst>
                                        </p:cTn>
                                        <p:tgtEl>
                                          <p:spTgt spid="286">
                                            <p:txEl>
                                              <p:pRg st="0" end="0"/>
                                            </p:txEl>
                                          </p:spTgt>
                                        </p:tgtEl>
                                      </p:cBhvr>
                                    </p:animEffect>
                                    <p:anim calcmode="lin" valueType="num">
                                      <p:cBhvr>
                                        <p:cTn id="50" dur="1822" tmFilter="0,0; 0.14,0.36; 0.43,0.73; 0.71,0.91; 1.0,1.0">
                                          <p:stCondLst>
                                            <p:cond delay="0"/>
                                          </p:stCondLst>
                                        </p:cTn>
                                        <p:tgtEl>
                                          <p:spTgt spid="286">
                                            <p:txEl>
                                              <p:pRg st="0" end="0"/>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86">
                                            <p:txEl>
                                              <p:pRg st="0" end="0"/>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86">
                                            <p:txEl>
                                              <p:pRg st="0" end="0"/>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86">
                                            <p:txEl>
                                              <p:pRg st="0" end="0"/>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86">
                                            <p:txEl>
                                              <p:pRg st="0" end="0"/>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86">
                                            <p:txEl>
                                              <p:pRg st="0" end="0"/>
                                            </p:txEl>
                                          </p:spTgt>
                                        </p:tgtEl>
                                      </p:cBhvr>
                                      <p:to x="100000" y="60000"/>
                                    </p:animScale>
                                    <p:animScale>
                                      <p:cBhvr>
                                        <p:cTn id="56" dur="166" decel="50000">
                                          <p:stCondLst>
                                            <p:cond delay="676"/>
                                          </p:stCondLst>
                                        </p:cTn>
                                        <p:tgtEl>
                                          <p:spTgt spid="286">
                                            <p:txEl>
                                              <p:pRg st="0" end="0"/>
                                            </p:txEl>
                                          </p:spTgt>
                                        </p:tgtEl>
                                      </p:cBhvr>
                                      <p:to x="100000" y="100000"/>
                                    </p:animScale>
                                    <p:animScale>
                                      <p:cBhvr>
                                        <p:cTn id="57" dur="26">
                                          <p:stCondLst>
                                            <p:cond delay="1312"/>
                                          </p:stCondLst>
                                        </p:cTn>
                                        <p:tgtEl>
                                          <p:spTgt spid="286">
                                            <p:txEl>
                                              <p:pRg st="0" end="0"/>
                                            </p:txEl>
                                          </p:spTgt>
                                        </p:tgtEl>
                                      </p:cBhvr>
                                      <p:to x="100000" y="80000"/>
                                    </p:animScale>
                                    <p:animScale>
                                      <p:cBhvr>
                                        <p:cTn id="58" dur="166" decel="50000">
                                          <p:stCondLst>
                                            <p:cond delay="1338"/>
                                          </p:stCondLst>
                                        </p:cTn>
                                        <p:tgtEl>
                                          <p:spTgt spid="286">
                                            <p:txEl>
                                              <p:pRg st="0" end="0"/>
                                            </p:txEl>
                                          </p:spTgt>
                                        </p:tgtEl>
                                      </p:cBhvr>
                                      <p:to x="100000" y="100000"/>
                                    </p:animScale>
                                    <p:animScale>
                                      <p:cBhvr>
                                        <p:cTn id="59" dur="26">
                                          <p:stCondLst>
                                            <p:cond delay="1642"/>
                                          </p:stCondLst>
                                        </p:cTn>
                                        <p:tgtEl>
                                          <p:spTgt spid="286">
                                            <p:txEl>
                                              <p:pRg st="0" end="0"/>
                                            </p:txEl>
                                          </p:spTgt>
                                        </p:tgtEl>
                                      </p:cBhvr>
                                      <p:to x="100000" y="90000"/>
                                    </p:animScale>
                                    <p:animScale>
                                      <p:cBhvr>
                                        <p:cTn id="60" dur="166" decel="50000">
                                          <p:stCondLst>
                                            <p:cond delay="1668"/>
                                          </p:stCondLst>
                                        </p:cTn>
                                        <p:tgtEl>
                                          <p:spTgt spid="286">
                                            <p:txEl>
                                              <p:pRg st="0" end="0"/>
                                            </p:txEl>
                                          </p:spTgt>
                                        </p:tgtEl>
                                      </p:cBhvr>
                                      <p:to x="100000" y="100000"/>
                                    </p:animScale>
                                    <p:animScale>
                                      <p:cBhvr>
                                        <p:cTn id="61" dur="26">
                                          <p:stCondLst>
                                            <p:cond delay="1808"/>
                                          </p:stCondLst>
                                        </p:cTn>
                                        <p:tgtEl>
                                          <p:spTgt spid="286">
                                            <p:txEl>
                                              <p:pRg st="0" end="0"/>
                                            </p:txEl>
                                          </p:spTgt>
                                        </p:tgtEl>
                                      </p:cBhvr>
                                      <p:to x="100000" y="95000"/>
                                    </p:animScale>
                                    <p:animScale>
                                      <p:cBhvr>
                                        <p:cTn id="62" dur="166" decel="50000">
                                          <p:stCondLst>
                                            <p:cond delay="1834"/>
                                          </p:stCondLst>
                                        </p:cTn>
                                        <p:tgtEl>
                                          <p:spTgt spid="286">
                                            <p:txEl>
                                              <p:pRg st="0" end="0"/>
                                            </p:txEl>
                                          </p:spTgt>
                                        </p:tgtEl>
                                      </p:cBhvr>
                                      <p:to x="100000" y="100000"/>
                                    </p:animScale>
                                  </p:childTnLst>
                                </p:cTn>
                              </p:par>
                            </p:childTnLst>
                          </p:cTn>
                        </p:par>
                        <p:par>
                          <p:cTn id="63" fill="hold">
                            <p:stCondLst>
                              <p:cond delay="2000"/>
                            </p:stCondLst>
                            <p:childTnLst>
                              <p:par>
                                <p:cTn id="64" presetID="15" presetClass="emph" presetSubtype="0" grpId="1" nodeType="afterEffect">
                                  <p:stCondLst>
                                    <p:cond delay="0"/>
                                  </p:stCondLst>
                                  <p:iterate type="lt">
                                    <p:tmAbs val="25"/>
                                  </p:iterate>
                                  <p:childTnLst>
                                    <p:set>
                                      <p:cBhvr override="childStyle">
                                        <p:cTn id="65" dur="indefinite"/>
                                        <p:tgtEl>
                                          <p:spTgt spid="28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build="p"/>
      <p:bldP spid="284" grpId="1" build="p"/>
      <p:bldP spid="285" grpId="0" build="p"/>
      <p:bldP spid="285" grpId="1" build="p"/>
      <p:bldP spid="286" grpId="0" build="p"/>
      <p:bldP spid="286"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p:txBody>
          <a:bodyPr/>
          <a:lstStyle/>
          <a:p>
            <a:pPr lvl="0"/>
            <a:r>
              <a:rPr lang="es-EC"/>
              <a:t>HIPÓTESIS</a:t>
            </a:r>
            <a:endParaRPr lang="es-EC" dirty="0"/>
          </a:p>
        </p:txBody>
      </p:sp>
      <p:sp>
        <p:nvSpPr>
          <p:cNvPr id="287" name="Shape 287"/>
          <p:cNvSpPr txBox="1">
            <a:spLocks noGrp="1"/>
          </p:cNvSpPr>
          <p:nvPr>
            <p:ph type="sldNum" idx="12"/>
          </p:nvPr>
        </p:nvSpPr>
        <p:spPr/>
        <p:txBody>
          <a:bodyPr/>
          <a:lstStyle/>
          <a:p>
            <a:pPr lvl="0"/>
            <a:fld id="{00000000-1234-1234-1234-123412341234}" type="slidenum">
              <a:rPr lang="en" smtClean="0"/>
              <a:pPr lvl="0"/>
              <a:t>7</a:t>
            </a:fld>
            <a:endParaRPr lang="en"/>
          </a:p>
        </p:txBody>
      </p:sp>
      <p:grpSp>
        <p:nvGrpSpPr>
          <p:cNvPr id="288" name="Shape 288"/>
          <p:cNvGrpSpPr/>
          <p:nvPr/>
        </p:nvGrpSpPr>
        <p:grpSpPr>
          <a:xfrm>
            <a:off x="312466" y="587260"/>
            <a:ext cx="309022" cy="376837"/>
            <a:chOff x="596350" y="929175"/>
            <a:chExt cx="407950" cy="497475"/>
          </a:xfrm>
        </p:grpSpPr>
        <p:sp>
          <p:nvSpPr>
            <p:cNvPr id="289" name="Shape 289"/>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Rectángulo 2"/>
          <p:cNvSpPr/>
          <p:nvPr/>
        </p:nvSpPr>
        <p:spPr>
          <a:xfrm>
            <a:off x="3859078" y="1963602"/>
            <a:ext cx="4960268" cy="461665"/>
          </a:xfrm>
          <a:prstGeom prst="rect">
            <a:avLst/>
          </a:prstGeom>
        </p:spPr>
        <p:txBody>
          <a:bodyPr wrap="square">
            <a:spAutoFit/>
          </a:bodyPr>
          <a:lstStyle/>
          <a:p>
            <a:pPr algn="just"/>
            <a:r>
              <a:rPr lang="es-EC" sz="2400" dirty="0">
                <a:solidFill>
                  <a:srgbClr val="263248"/>
                </a:solidFill>
                <a:latin typeface="Roboto Condensed Light"/>
                <a:ea typeface="Roboto Condensed Light"/>
                <a:cs typeface="Roboto Condensed Light"/>
                <a:sym typeface="Roboto Condensed Light"/>
              </a:rPr>
              <a:t>	</a:t>
            </a:r>
          </a:p>
        </p:txBody>
      </p:sp>
      <p:sp>
        <p:nvSpPr>
          <p:cNvPr id="42" name="Freeform 118">
            <a:extLst>
              <a:ext uri="{FF2B5EF4-FFF2-40B4-BE49-F238E27FC236}">
                <a16:creationId xmlns="" xmlns:a16="http://schemas.microsoft.com/office/drawing/2014/main" id="{A93FE26E-9FA1-4A61-9A4D-73E0DF6C43A7}"/>
              </a:ext>
            </a:extLst>
          </p:cNvPr>
          <p:cNvSpPr>
            <a:spLocks noChangeAspect="1" noEditPoints="1"/>
          </p:cNvSpPr>
          <p:nvPr/>
        </p:nvSpPr>
        <p:spPr bwMode="black">
          <a:xfrm>
            <a:off x="3129662" y="2011343"/>
            <a:ext cx="695465" cy="481075"/>
          </a:xfrm>
          <a:custGeom>
            <a:avLst/>
            <a:gdLst>
              <a:gd name="T0" fmla="*/ 40 w 80"/>
              <a:gd name="T1" fmla="*/ 0 h 56"/>
              <a:gd name="T2" fmla="*/ 0 w 80"/>
              <a:gd name="T3" fmla="*/ 28 h 56"/>
              <a:gd name="T4" fmla="*/ 40 w 80"/>
              <a:gd name="T5" fmla="*/ 56 h 56"/>
              <a:gd name="T6" fmla="*/ 80 w 80"/>
              <a:gd name="T7" fmla="*/ 28 h 56"/>
              <a:gd name="T8" fmla="*/ 40 w 80"/>
              <a:gd name="T9" fmla="*/ 0 h 56"/>
              <a:gd name="T10" fmla="*/ 40 w 80"/>
              <a:gd name="T11" fmla="*/ 48 h 56"/>
              <a:gd name="T12" fmla="*/ 20 w 80"/>
              <a:gd name="T13" fmla="*/ 28 h 56"/>
              <a:gd name="T14" fmla="*/ 40 w 80"/>
              <a:gd name="T15" fmla="*/ 8 h 56"/>
              <a:gd name="T16" fmla="*/ 60 w 80"/>
              <a:gd name="T17" fmla="*/ 28 h 56"/>
              <a:gd name="T18" fmla="*/ 40 w 80"/>
              <a:gd name="T19" fmla="*/ 48 h 56"/>
              <a:gd name="T20" fmla="*/ 52 w 80"/>
              <a:gd name="T21" fmla="*/ 28 h 56"/>
              <a:gd name="T22" fmla="*/ 40 w 80"/>
              <a:gd name="T23" fmla="*/ 40 h 56"/>
              <a:gd name="T24" fmla="*/ 28 w 80"/>
              <a:gd name="T25" fmla="*/ 28 h 56"/>
              <a:gd name="T26" fmla="*/ 40 w 80"/>
              <a:gd name="T27" fmla="*/ 16 h 56"/>
              <a:gd name="T28" fmla="*/ 52 w 80"/>
              <a:gd name="T2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56">
                <a:moveTo>
                  <a:pt x="40" y="0"/>
                </a:moveTo>
                <a:cubicBezTo>
                  <a:pt x="15" y="0"/>
                  <a:pt x="0" y="28"/>
                  <a:pt x="0" y="28"/>
                </a:cubicBezTo>
                <a:cubicBezTo>
                  <a:pt x="0" y="28"/>
                  <a:pt x="15" y="56"/>
                  <a:pt x="40" y="56"/>
                </a:cubicBezTo>
                <a:cubicBezTo>
                  <a:pt x="65" y="56"/>
                  <a:pt x="80" y="28"/>
                  <a:pt x="80" y="28"/>
                </a:cubicBezTo>
                <a:cubicBezTo>
                  <a:pt x="80" y="28"/>
                  <a:pt x="65" y="0"/>
                  <a:pt x="40" y="0"/>
                </a:cubicBezTo>
                <a:close/>
                <a:moveTo>
                  <a:pt x="40" y="48"/>
                </a:moveTo>
                <a:cubicBezTo>
                  <a:pt x="29" y="48"/>
                  <a:pt x="20" y="39"/>
                  <a:pt x="20" y="28"/>
                </a:cubicBezTo>
                <a:cubicBezTo>
                  <a:pt x="20" y="17"/>
                  <a:pt x="29" y="8"/>
                  <a:pt x="40" y="8"/>
                </a:cubicBezTo>
                <a:cubicBezTo>
                  <a:pt x="51" y="8"/>
                  <a:pt x="60" y="17"/>
                  <a:pt x="60" y="28"/>
                </a:cubicBezTo>
                <a:cubicBezTo>
                  <a:pt x="60" y="39"/>
                  <a:pt x="51" y="48"/>
                  <a:pt x="40" y="48"/>
                </a:cubicBezTo>
                <a:close/>
                <a:moveTo>
                  <a:pt x="52" y="28"/>
                </a:moveTo>
                <a:cubicBezTo>
                  <a:pt x="52" y="35"/>
                  <a:pt x="46" y="40"/>
                  <a:pt x="40" y="40"/>
                </a:cubicBezTo>
                <a:cubicBezTo>
                  <a:pt x="33" y="40"/>
                  <a:pt x="28" y="35"/>
                  <a:pt x="28" y="28"/>
                </a:cubicBezTo>
                <a:cubicBezTo>
                  <a:pt x="28" y="22"/>
                  <a:pt x="33" y="16"/>
                  <a:pt x="40" y="16"/>
                </a:cubicBezTo>
                <a:cubicBezTo>
                  <a:pt x="46" y="16"/>
                  <a:pt x="52" y="22"/>
                  <a:pt x="52" y="28"/>
                </a:cubicBezTo>
              </a:path>
            </a:pathLst>
          </a:custGeom>
          <a:solidFill>
            <a:srgbClr val="FFC000"/>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aphicFrame>
        <p:nvGraphicFramePr>
          <p:cNvPr id="15" name="Diagrama 3"/>
          <p:cNvGraphicFramePr/>
          <p:nvPr>
            <p:extLst>
              <p:ext uri="{D42A27DB-BD31-4B8C-83A1-F6EECF244321}">
                <p14:modId xmlns:p14="http://schemas.microsoft.com/office/powerpoint/2010/main" val="3648471812"/>
              </p:ext>
            </p:extLst>
          </p:nvPr>
        </p:nvGraphicFramePr>
        <p:xfrm>
          <a:off x="2327564" y="1201339"/>
          <a:ext cx="6491781" cy="301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Resultado de imagen para maestra 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57" y="1201339"/>
            <a:ext cx="2476500" cy="384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41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5" grpI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a:t>MARCO TEÓRICO</a:t>
            </a:r>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pPr marL="0" lvl="0" indent="0">
                <a:spcBef>
                  <a:spcPts val="0"/>
                </a:spcBef>
                <a:spcAft>
                  <a:spcPts val="0"/>
                </a:spcAft>
                <a:buNone/>
              </a:pPr>
              <a:t>8</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6146"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2657" y="894296"/>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6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050581" y="424763"/>
            <a:ext cx="5258400" cy="766200"/>
          </a:xfrm>
          <a:prstGeom prst="rect">
            <a:avLst/>
          </a:prstGeom>
        </p:spPr>
        <p:txBody>
          <a:bodyPr spcFirstLastPara="1" wrap="square" lIns="91425" tIns="91425" rIns="91425" bIns="91425" anchor="ctr" anchorCtr="0">
            <a:noAutofit/>
          </a:bodyPr>
          <a:lstStyle/>
          <a:p>
            <a:r>
              <a:rPr lang="es-EC" sz="2800" dirty="0">
                <a:solidFill>
                  <a:schemeClr val="bg1"/>
                </a:solidFill>
              </a:rPr>
              <a:t>Teorías de Soporte de Logística</a:t>
            </a:r>
          </a:p>
        </p:txBody>
      </p:sp>
      <p:sp>
        <p:nvSpPr>
          <p:cNvPr id="287" name="Shape 2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sp>
        <p:nvSpPr>
          <p:cNvPr id="45" name="Shape 586"/>
          <p:cNvSpPr/>
          <p:nvPr/>
        </p:nvSpPr>
        <p:spPr>
          <a:xfrm>
            <a:off x="348758" y="523982"/>
            <a:ext cx="521691" cy="390988"/>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aphicFrame>
        <p:nvGraphicFramePr>
          <p:cNvPr id="3" name="Diagrama 2"/>
          <p:cNvGraphicFramePr/>
          <p:nvPr>
            <p:extLst>
              <p:ext uri="{D42A27DB-BD31-4B8C-83A1-F6EECF244321}">
                <p14:modId xmlns:p14="http://schemas.microsoft.com/office/powerpoint/2010/main" val="1622684667"/>
              </p:ext>
            </p:extLst>
          </p:nvPr>
        </p:nvGraphicFramePr>
        <p:xfrm>
          <a:off x="1050581" y="1190962"/>
          <a:ext cx="6096000" cy="395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92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65FC5E2-3E98-46FD-8CD3-F9D1EC580B9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FC2276DC-D6B5-423B-B7E2-FB8062AE240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F27E36DF-9265-456A-BF2D-284C93FE501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7CE2FCA4-92D0-41B5-9C96-8070C5E9422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E921C3B8-2154-473A-98AA-BF46A4CACD6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717D4A60-77B5-418B-827F-E67B44508EA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1EC8BF47-3FA0-4CD9-94DA-4D759599EC1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08B35945-114A-4E59-8C89-E1439B48486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graphicEl>
                                              <a:dgm id="{3A20E0A5-0B89-44C6-BD48-2752583598C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7A594A3B-72D2-4B28-A3FD-6CF6C93421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6506</TotalTime>
  <Words>2042</Words>
  <Application>Microsoft Office PowerPoint</Application>
  <PresentationFormat>Presentación en pantalla (16:9)</PresentationFormat>
  <Paragraphs>227</Paragraphs>
  <Slides>28</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Times New Roman</vt:lpstr>
      <vt:lpstr>Trebuchet MS</vt:lpstr>
      <vt:lpstr>Arvo</vt:lpstr>
      <vt:lpstr>Wingdings</vt:lpstr>
      <vt:lpstr>Arial</vt:lpstr>
      <vt:lpstr>Roboto Condensed</vt:lpstr>
      <vt:lpstr>Roboto Condensed Light</vt:lpstr>
      <vt:lpstr>Calibri</vt:lpstr>
      <vt:lpstr>Salerio template</vt:lpstr>
      <vt:lpstr>Presentación de PowerPoint</vt:lpstr>
      <vt:lpstr>Introducción</vt:lpstr>
      <vt:lpstr>Presentación de PowerPoint</vt:lpstr>
      <vt:lpstr>OBJETIVOS</vt:lpstr>
      <vt:lpstr>OBJETIVO GENERAL</vt:lpstr>
      <vt:lpstr>OBJETIVOS ESPECÍFICOS</vt:lpstr>
      <vt:lpstr>HIPÓTESIS</vt:lpstr>
      <vt:lpstr>MARCO TEÓRICO</vt:lpstr>
      <vt:lpstr>Teorías de Soporte de Logística</vt:lpstr>
      <vt:lpstr>MARCO REFERENCIAL</vt:lpstr>
      <vt:lpstr>Presentación de PowerPoint</vt:lpstr>
      <vt:lpstr>Variables a Investigar</vt:lpstr>
      <vt:lpstr>MARCO METODOLÓGICO</vt:lpstr>
      <vt:lpstr>Presentación de PowerPoint</vt:lpstr>
      <vt:lpstr>DEFINICIÓN DE POBLACIÓN Y MUESTRA</vt:lpstr>
      <vt:lpstr>DEFINICIÓN DE POBLACIÓN Y MUESTRA</vt:lpstr>
      <vt:lpstr>INFORME DE INVESTIGACIÓN</vt:lpstr>
      <vt:lpstr>Problemas de almacenamiento - Cantidad de producción</vt:lpstr>
      <vt:lpstr>Medio de Transporte – Entrega de pedidos</vt:lpstr>
      <vt:lpstr>Sistema para evaluar  – nivel de satisfacción del cliente</vt:lpstr>
      <vt:lpstr>Resultados</vt:lpstr>
      <vt:lpstr>PROPUESTA</vt:lpstr>
      <vt:lpstr>Presentación de PowerPoint</vt:lpstr>
      <vt:lpstr>CONCLUSIONES</vt:lpstr>
      <vt:lpstr>Presentación de PowerPoint</vt:lpstr>
      <vt:lpstr>FUTURAS INVESTIGACIONES</vt:lpstr>
      <vt:lpstr>Presentación de PowerPoint</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Silvy Chamorro</dc:creator>
  <cp:lastModifiedBy>Magali Pilatasig</cp:lastModifiedBy>
  <cp:revision>266</cp:revision>
  <dcterms:modified xsi:type="dcterms:W3CDTF">2018-06-29T01:20:10Z</dcterms:modified>
</cp:coreProperties>
</file>