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77" r:id="rId6"/>
    <p:sldId id="260" r:id="rId7"/>
    <p:sldId id="261" r:id="rId8"/>
    <p:sldId id="262" r:id="rId9"/>
    <p:sldId id="263" r:id="rId10"/>
    <p:sldId id="278" r:id="rId11"/>
    <p:sldId id="279" r:id="rId12"/>
    <p:sldId id="280" r:id="rId13"/>
    <p:sldId id="281" r:id="rId14"/>
    <p:sldId id="264" r:id="rId15"/>
    <p:sldId id="265" r:id="rId16"/>
    <p:sldId id="266" r:id="rId17"/>
    <p:sldId id="268" r:id="rId18"/>
    <p:sldId id="270" r:id="rId19"/>
    <p:sldId id="271" r:id="rId20"/>
    <p:sldId id="274" r:id="rId21"/>
    <p:sldId id="275" r:id="rId22"/>
    <p:sldId id="276"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110" d="100"/>
          <a:sy n="110" d="100"/>
        </p:scale>
        <p:origin x="163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i="0" u="none" strike="noStrike" baseline="0">
                <a:effectLst/>
              </a:rPr>
              <a:t>Hospital Eugenio Espejo</a:t>
            </a:r>
            <a:endParaRPr lang="en-US"/>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SIEMPRE</c:v>
                </c:pt>
                <c:pt idx="1">
                  <c:v>CASI SIEMPRE</c:v>
                </c:pt>
                <c:pt idx="2">
                  <c:v>ALGUNAS VECES</c:v>
                </c:pt>
                <c:pt idx="3">
                  <c:v>POCAS VECES</c:v>
                </c:pt>
              </c:strCache>
            </c:strRef>
          </c:cat>
          <c:val>
            <c:numRef>
              <c:f>Hoja1!$B$2:$B$5</c:f>
              <c:numCache>
                <c:formatCode>0.00%</c:formatCode>
                <c:ptCount val="4"/>
                <c:pt idx="0">
                  <c:v>2.6499999999999999E-2</c:v>
                </c:pt>
                <c:pt idx="1">
                  <c:v>0.24</c:v>
                </c:pt>
                <c:pt idx="2">
                  <c:v>0.45</c:v>
                </c:pt>
                <c:pt idx="3">
                  <c:v>0.28349999999999997</c:v>
                </c:pt>
              </c:numCache>
            </c:numRef>
          </c:val>
        </c:ser>
        <c:dLbls>
          <c:showLegendKey val="0"/>
          <c:showVal val="0"/>
          <c:showCatName val="0"/>
          <c:showSerName val="0"/>
          <c:showPercent val="0"/>
          <c:showBubbleSize val="0"/>
          <c:showLeaderLines val="1"/>
        </c:dLbls>
      </c:pie3DChart>
      <c:spPr>
        <a:solidFill>
          <a:srgbClr val="00B0F0"/>
        </a:solidFill>
      </c:spPr>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Hospital Baca Ortiz</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4"/>
                <c:pt idx="0">
                  <c:v>SIEMPRE</c:v>
                </c:pt>
                <c:pt idx="1">
                  <c:v>CASI SIEMPRE</c:v>
                </c:pt>
                <c:pt idx="2">
                  <c:v>ALGUNAS VECES</c:v>
                </c:pt>
                <c:pt idx="3">
                  <c:v>POCAS VECES</c:v>
                </c:pt>
              </c:strCache>
            </c:strRef>
          </c:cat>
          <c:val>
            <c:numRef>
              <c:f>Hoja1!$B$2:$B$5</c:f>
              <c:numCache>
                <c:formatCode>0.00</c:formatCode>
                <c:ptCount val="4"/>
                <c:pt idx="0">
                  <c:v>2.7</c:v>
                </c:pt>
                <c:pt idx="1">
                  <c:v>20</c:v>
                </c:pt>
                <c:pt idx="2">
                  <c:v>2.2999999999999998</c:v>
                </c:pt>
                <c:pt idx="3">
                  <c:v>75</c:v>
                </c:pt>
              </c:numCache>
            </c:numRef>
          </c:val>
        </c:ser>
        <c:dLbls>
          <c:showLegendKey val="0"/>
          <c:showVal val="0"/>
          <c:showCatName val="0"/>
          <c:showSerName val="0"/>
          <c:showPercent val="1"/>
          <c:showBubbleSize val="0"/>
          <c:showLeaderLines val="1"/>
        </c:dLbls>
      </c:pie3DChart>
      <c:spPr>
        <a:solidFill>
          <a:srgbClr val="00B0F0"/>
        </a:solidFill>
      </c:spPr>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title>
    <c:autoTitleDeleted val="0"/>
    <c:plotArea>
      <c:layout/>
      <c:pieChart>
        <c:varyColors val="1"/>
        <c:ser>
          <c:idx val="0"/>
          <c:order val="0"/>
          <c:tx>
            <c:strRef>
              <c:f>Hoja1!$B$1</c:f>
              <c:strCache>
                <c:ptCount val="1"/>
                <c:pt idx="0">
                  <c:v>Hospital Eugenio Espejo</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4"/>
                <c:pt idx="0">
                  <c:v>SIEMPRE</c:v>
                </c:pt>
                <c:pt idx="1">
                  <c:v>CASI SIEMPRE</c:v>
                </c:pt>
                <c:pt idx="2">
                  <c:v>EN POCAS OCASIONES</c:v>
                </c:pt>
                <c:pt idx="3">
                  <c:v>NUNCA</c:v>
                </c:pt>
              </c:strCache>
            </c:strRef>
          </c:cat>
          <c:val>
            <c:numRef>
              <c:f>Hoja1!$B$2:$B$5</c:f>
              <c:numCache>
                <c:formatCode>0.00</c:formatCode>
                <c:ptCount val="4"/>
                <c:pt idx="0">
                  <c:v>1</c:v>
                </c:pt>
                <c:pt idx="1">
                  <c:v>1.67</c:v>
                </c:pt>
                <c:pt idx="2">
                  <c:v>77.33</c:v>
                </c:pt>
                <c:pt idx="3">
                  <c:v>20</c:v>
                </c:pt>
              </c:numCache>
            </c:numRef>
          </c:val>
        </c:ser>
        <c:dLbls>
          <c:showLegendKey val="0"/>
          <c:showVal val="0"/>
          <c:showCatName val="0"/>
          <c:showSerName val="0"/>
          <c:showPercent val="1"/>
          <c:showBubbleSize val="0"/>
          <c:showLeaderLines val="1"/>
        </c:dLbls>
        <c:firstSliceAng val="0"/>
      </c:pieChart>
      <c:spPr>
        <a:solidFill>
          <a:srgbClr val="7030A0"/>
        </a:solidFill>
      </c:spPr>
    </c:plotArea>
    <c:legend>
      <c:legendPos val="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title>
    <c:autoTitleDeleted val="0"/>
    <c:plotArea>
      <c:layout/>
      <c:pieChart>
        <c:varyColors val="1"/>
        <c:ser>
          <c:idx val="0"/>
          <c:order val="0"/>
          <c:tx>
            <c:strRef>
              <c:f>Hoja1!$B$1</c:f>
              <c:strCache>
                <c:ptCount val="1"/>
                <c:pt idx="0">
                  <c:v>Hospital Baca Ortiz</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4"/>
                <c:pt idx="0">
                  <c:v>SIEMPRE</c:v>
                </c:pt>
                <c:pt idx="1">
                  <c:v>CASI SIEMPRE</c:v>
                </c:pt>
                <c:pt idx="2">
                  <c:v>EN POCAS OCASIONES</c:v>
                </c:pt>
                <c:pt idx="3">
                  <c:v>NUNCA</c:v>
                </c:pt>
              </c:strCache>
            </c:strRef>
          </c:cat>
          <c:val>
            <c:numRef>
              <c:f>Hoja1!$B$2:$B$5</c:f>
              <c:numCache>
                <c:formatCode>0.00</c:formatCode>
                <c:ptCount val="4"/>
                <c:pt idx="0">
                  <c:v>2</c:v>
                </c:pt>
                <c:pt idx="1">
                  <c:v>5</c:v>
                </c:pt>
                <c:pt idx="2">
                  <c:v>5</c:v>
                </c:pt>
                <c:pt idx="3">
                  <c:v>88</c:v>
                </c:pt>
              </c:numCache>
            </c:numRef>
          </c:val>
        </c:ser>
        <c:dLbls>
          <c:showLegendKey val="0"/>
          <c:showVal val="0"/>
          <c:showCatName val="0"/>
          <c:showSerName val="0"/>
          <c:showPercent val="1"/>
          <c:showBubbleSize val="0"/>
          <c:showLeaderLines val="1"/>
        </c:dLbls>
        <c:firstSliceAng val="0"/>
      </c:pieChart>
      <c:spPr>
        <a:solidFill>
          <a:srgbClr val="7030A0"/>
        </a:solidFill>
      </c:spPr>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itle>
    <c:autoTitleDeleted val="0"/>
    <c:plotArea>
      <c:layout/>
      <c:pieChart>
        <c:varyColors val="1"/>
        <c:ser>
          <c:idx val="0"/>
          <c:order val="0"/>
          <c:tx>
            <c:strRef>
              <c:f>Hoja1!$B$1</c:f>
              <c:strCache>
                <c:ptCount val="1"/>
                <c:pt idx="0">
                  <c:v>Hospital Eugenio Espejo</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4"/>
                <c:pt idx="0">
                  <c:v>SIEMPRE</c:v>
                </c:pt>
                <c:pt idx="1">
                  <c:v>CASI SIEMPRE</c:v>
                </c:pt>
                <c:pt idx="2">
                  <c:v>EN POCAS OCASIONES</c:v>
                </c:pt>
                <c:pt idx="3">
                  <c:v>NUNCA</c:v>
                </c:pt>
              </c:strCache>
            </c:strRef>
          </c:cat>
          <c:val>
            <c:numRef>
              <c:f>Hoja1!$B$2:$B$5</c:f>
              <c:numCache>
                <c:formatCode>0.00</c:formatCode>
                <c:ptCount val="4"/>
                <c:pt idx="0">
                  <c:v>2</c:v>
                </c:pt>
                <c:pt idx="1">
                  <c:v>3</c:v>
                </c:pt>
                <c:pt idx="2">
                  <c:v>43</c:v>
                </c:pt>
                <c:pt idx="3">
                  <c:v>52</c:v>
                </c:pt>
              </c:numCache>
            </c:numRef>
          </c:val>
        </c:ser>
        <c:dLbls>
          <c:showLegendKey val="0"/>
          <c:showVal val="0"/>
          <c:showCatName val="0"/>
          <c:showSerName val="0"/>
          <c:showPercent val="1"/>
          <c:showBubbleSize val="0"/>
          <c:showLeaderLines val="1"/>
        </c:dLbls>
        <c:firstSliceAng val="0"/>
      </c:pieChart>
      <c:spPr>
        <a:solidFill>
          <a:schemeClr val="accent1">
            <a:lumMod val="60000"/>
            <a:lumOff val="40000"/>
          </a:schemeClr>
        </a:solidFill>
      </c:spPr>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0"/>
    </mc:Choice>
    <mc:Fallback>
      <c:style val="20"/>
    </mc:Fallback>
  </mc:AlternateContent>
  <c:chart>
    <c:title>
      <c:overlay val="0"/>
    </c:title>
    <c:autoTitleDeleted val="0"/>
    <c:plotArea>
      <c:layout/>
      <c:pieChart>
        <c:varyColors val="1"/>
        <c:ser>
          <c:idx val="0"/>
          <c:order val="0"/>
          <c:tx>
            <c:strRef>
              <c:f>Hoja1!$B$1</c:f>
              <c:strCache>
                <c:ptCount val="1"/>
                <c:pt idx="0">
                  <c:v>Hospital Baca Ortiz</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4"/>
                <c:pt idx="0">
                  <c:v>SIEMPRE</c:v>
                </c:pt>
                <c:pt idx="1">
                  <c:v>CASI SIEMPRE</c:v>
                </c:pt>
                <c:pt idx="2">
                  <c:v>EN POCAS OCASIONES</c:v>
                </c:pt>
                <c:pt idx="3">
                  <c:v>NUNCA</c:v>
                </c:pt>
              </c:strCache>
            </c:strRef>
          </c:cat>
          <c:val>
            <c:numRef>
              <c:f>Hoja1!$B$2:$B$5</c:f>
              <c:numCache>
                <c:formatCode>0.00</c:formatCode>
                <c:ptCount val="4"/>
                <c:pt idx="0">
                  <c:v>3</c:v>
                </c:pt>
                <c:pt idx="1">
                  <c:v>3</c:v>
                </c:pt>
                <c:pt idx="2">
                  <c:v>9</c:v>
                </c:pt>
                <c:pt idx="3">
                  <c:v>85</c:v>
                </c:pt>
              </c:numCache>
            </c:numRef>
          </c:val>
        </c:ser>
        <c:dLbls>
          <c:showLegendKey val="0"/>
          <c:showVal val="0"/>
          <c:showCatName val="0"/>
          <c:showSerName val="0"/>
          <c:showPercent val="1"/>
          <c:showBubbleSize val="0"/>
          <c:showLeaderLines val="1"/>
        </c:dLbls>
        <c:firstSliceAng val="0"/>
      </c:pieChart>
      <c:spPr>
        <a:solidFill>
          <a:schemeClr val="accent1">
            <a:lumMod val="60000"/>
            <a:lumOff val="40000"/>
          </a:schemeClr>
        </a:solidFill>
      </c:spPr>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pieChart>
        <c:varyColors val="1"/>
        <c:ser>
          <c:idx val="0"/>
          <c:order val="0"/>
          <c:tx>
            <c:strRef>
              <c:f>Hoja1!$B$1</c:f>
              <c:strCache>
                <c:ptCount val="1"/>
                <c:pt idx="0">
                  <c:v>Hospital Eugenio Espejo</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4"/>
                <c:pt idx="0">
                  <c:v>SIEMPRE</c:v>
                </c:pt>
                <c:pt idx="1">
                  <c:v>CASI SIEMPRE</c:v>
                </c:pt>
                <c:pt idx="2">
                  <c:v>EN POCAS OCASIONES</c:v>
                </c:pt>
                <c:pt idx="3">
                  <c:v>NUNCA</c:v>
                </c:pt>
              </c:strCache>
            </c:strRef>
          </c:cat>
          <c:val>
            <c:numRef>
              <c:f>Hoja1!$B$2:$B$5</c:f>
              <c:numCache>
                <c:formatCode>0.00</c:formatCode>
                <c:ptCount val="4"/>
                <c:pt idx="0">
                  <c:v>55</c:v>
                </c:pt>
                <c:pt idx="1">
                  <c:v>30</c:v>
                </c:pt>
                <c:pt idx="2">
                  <c:v>13</c:v>
                </c:pt>
                <c:pt idx="3">
                  <c:v>2</c:v>
                </c:pt>
              </c:numCache>
            </c:numRef>
          </c:val>
        </c:ser>
        <c:dLbls>
          <c:showLegendKey val="0"/>
          <c:showVal val="0"/>
          <c:showCatName val="0"/>
          <c:showSerName val="0"/>
          <c:showPercent val="1"/>
          <c:showBubbleSize val="0"/>
          <c:showLeaderLines val="1"/>
        </c:dLbls>
        <c:firstSliceAng val="0"/>
      </c:pieChart>
      <c:spPr>
        <a:solidFill>
          <a:schemeClr val="accent2">
            <a:lumMod val="60000"/>
            <a:lumOff val="40000"/>
          </a:schemeClr>
        </a:solidFill>
      </c:spPr>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pieChart>
        <c:varyColors val="1"/>
        <c:ser>
          <c:idx val="0"/>
          <c:order val="0"/>
          <c:tx>
            <c:strRef>
              <c:f>Hoja1!$B$1</c:f>
              <c:strCache>
                <c:ptCount val="1"/>
                <c:pt idx="0">
                  <c:v>Hospital Baca Ortiz</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4"/>
                <c:pt idx="0">
                  <c:v>SIEMPRE </c:v>
                </c:pt>
                <c:pt idx="1">
                  <c:v>CASI SIEMPRE</c:v>
                </c:pt>
                <c:pt idx="2">
                  <c:v>EN POCAS OCASIONES</c:v>
                </c:pt>
                <c:pt idx="3">
                  <c:v>NUNCA</c:v>
                </c:pt>
              </c:strCache>
            </c:strRef>
          </c:cat>
          <c:val>
            <c:numRef>
              <c:f>Hoja1!$B$2:$B$5</c:f>
              <c:numCache>
                <c:formatCode>0.00</c:formatCode>
                <c:ptCount val="4"/>
                <c:pt idx="0">
                  <c:v>41.57</c:v>
                </c:pt>
                <c:pt idx="1">
                  <c:v>10</c:v>
                </c:pt>
                <c:pt idx="2">
                  <c:v>35</c:v>
                </c:pt>
                <c:pt idx="3">
                  <c:v>13.43</c:v>
                </c:pt>
              </c:numCache>
            </c:numRef>
          </c:val>
        </c:ser>
        <c:dLbls>
          <c:showLegendKey val="0"/>
          <c:showVal val="0"/>
          <c:showCatName val="0"/>
          <c:showSerName val="0"/>
          <c:showPercent val="1"/>
          <c:showBubbleSize val="0"/>
          <c:showLeaderLines val="1"/>
        </c:dLbls>
        <c:firstSliceAng val="0"/>
      </c:pieChart>
      <c:spPr>
        <a:solidFill>
          <a:schemeClr val="accent2">
            <a:lumMod val="60000"/>
            <a:lumOff val="40000"/>
          </a:schemeClr>
        </a:solidFill>
      </c:spPr>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68BCE-5407-422A-AF42-1DD26877E1E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E24C1364-71B7-462D-A321-75F834A18952}">
      <dgm:prSet phldrT="[Texto]" custT="1"/>
      <dgm:spPr>
        <a:solidFill>
          <a:schemeClr val="accent1">
            <a:lumMod val="20000"/>
            <a:lumOff val="80000"/>
          </a:schemeClr>
        </a:solidFill>
      </dgm:spPr>
      <dgm:t>
        <a:bodyPr/>
        <a:lstStyle/>
        <a:p>
          <a:r>
            <a:rPr lang="es-EC"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Ejecución de Cursos Virtuales</a:t>
          </a:r>
          <a:endParaRPr lang="es-EC" sz="1400" b="0" dirty="0">
            <a:latin typeface="Arial" panose="020B0604020202020204" pitchFamily="34" charset="0"/>
            <a:cs typeface="Arial" panose="020B0604020202020204" pitchFamily="34" charset="0"/>
          </a:endParaRPr>
        </a:p>
      </dgm:t>
    </dgm:pt>
    <dgm:pt modelId="{8671B983-172E-4FCA-8A3D-772101E9E5D2}" type="parTrans" cxnId="{92FA447E-3F42-4CF6-89E0-C6FEF57AF6DD}">
      <dgm:prSet/>
      <dgm:spPr/>
      <dgm:t>
        <a:bodyPr/>
        <a:lstStyle/>
        <a:p>
          <a:endParaRPr lang="es-EC"/>
        </a:p>
      </dgm:t>
    </dgm:pt>
    <dgm:pt modelId="{B77C25A1-60E3-48CE-A411-069000EE5C96}" type="sibTrans" cxnId="{92FA447E-3F42-4CF6-89E0-C6FEF57AF6DD}">
      <dgm:prSet/>
      <dgm:spPr/>
      <dgm:t>
        <a:bodyPr/>
        <a:lstStyle/>
        <a:p>
          <a:endParaRPr lang="es-EC"/>
        </a:p>
      </dgm:t>
    </dgm:pt>
    <dgm:pt modelId="{8FA3BDB5-559B-469B-B304-F8F31AA66DE3}">
      <dgm:prSet phldrT="[Texto]" custT="1"/>
      <dgm:spPr>
        <a:solidFill>
          <a:schemeClr val="accent1">
            <a:lumMod val="20000"/>
            <a:lumOff val="80000"/>
            <a:alpha val="90000"/>
          </a:schemeClr>
        </a:solidFill>
      </dgm:spPr>
      <dgm:t>
        <a:bodyPr/>
        <a:lstStyle/>
        <a:p>
          <a:r>
            <a:rPr lang="es-EC" sz="1400" dirty="0" smtClean="0">
              <a:latin typeface="Arial" panose="020B0604020202020204" pitchFamily="34" charset="0"/>
              <a:cs typeface="Arial" panose="020B0604020202020204" pitchFamily="34" charset="0"/>
            </a:rPr>
            <a:t>Ejecución de Cursos de Capacitación</a:t>
          </a:r>
        </a:p>
        <a:p>
          <a:endParaRPr lang="es-EC" sz="1900" dirty="0"/>
        </a:p>
      </dgm:t>
    </dgm:pt>
    <dgm:pt modelId="{147D94EF-B351-4E61-AECE-75A975FDB67A}" type="parTrans" cxnId="{D8B860D4-623E-4ECE-BF5D-3940507BD038}">
      <dgm:prSet/>
      <dgm:spPr/>
      <dgm:t>
        <a:bodyPr/>
        <a:lstStyle/>
        <a:p>
          <a:endParaRPr lang="es-EC"/>
        </a:p>
      </dgm:t>
    </dgm:pt>
    <dgm:pt modelId="{3ED4A34E-80BF-4E47-8903-06CF0565A254}" type="sibTrans" cxnId="{D8B860D4-623E-4ECE-BF5D-3940507BD038}">
      <dgm:prSet/>
      <dgm:spPr/>
      <dgm:t>
        <a:bodyPr/>
        <a:lstStyle/>
        <a:p>
          <a:endParaRPr lang="es-EC"/>
        </a:p>
      </dgm:t>
    </dgm:pt>
    <dgm:pt modelId="{7C99EB51-4FAC-4EAC-BEF3-0230FBDBBBA3}">
      <dgm:prSet phldrT="[Texto]" custT="1"/>
      <dgm:spPr>
        <a:solidFill>
          <a:schemeClr val="accent1">
            <a:lumMod val="20000"/>
            <a:lumOff val="80000"/>
            <a:alpha val="90000"/>
          </a:schemeClr>
        </a:solidFill>
      </dgm:spPr>
      <dgm:t>
        <a:bodyPr/>
        <a:lstStyle/>
        <a:p>
          <a:r>
            <a:rPr lang="es-EC"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Monitorear evento de capacitación </a:t>
          </a:r>
          <a:endParaRPr lang="es-EC" sz="1400" dirty="0">
            <a:latin typeface="Arial" panose="020B0604020202020204" pitchFamily="34" charset="0"/>
            <a:cs typeface="Arial" panose="020B0604020202020204" pitchFamily="34" charset="0"/>
          </a:endParaRPr>
        </a:p>
      </dgm:t>
    </dgm:pt>
    <dgm:pt modelId="{8B6E7949-9297-41D8-895E-C6C73CDB438A}" type="parTrans" cxnId="{1B46DD28-1C4B-4C5F-BBC2-69A0FDB525E1}">
      <dgm:prSet/>
      <dgm:spPr/>
      <dgm:t>
        <a:bodyPr/>
        <a:lstStyle/>
        <a:p>
          <a:endParaRPr lang="es-EC"/>
        </a:p>
      </dgm:t>
    </dgm:pt>
    <dgm:pt modelId="{EB671977-138A-40AB-9A26-7C4C1974015B}" type="sibTrans" cxnId="{1B46DD28-1C4B-4C5F-BBC2-69A0FDB525E1}">
      <dgm:prSet/>
      <dgm:spPr/>
      <dgm:t>
        <a:bodyPr/>
        <a:lstStyle/>
        <a:p>
          <a:endParaRPr lang="es-EC"/>
        </a:p>
      </dgm:t>
    </dgm:pt>
    <dgm:pt modelId="{62CF4B43-205F-4FE6-9BDC-1BD6B2EE730B}">
      <dgm:prSet phldrT="[Texto]" custT="1"/>
      <dgm:spPr>
        <a:solidFill>
          <a:schemeClr val="accent1">
            <a:lumMod val="20000"/>
            <a:lumOff val="80000"/>
          </a:schemeClr>
        </a:solidFill>
      </dgm:spPr>
      <dgm:t>
        <a:bodyPr/>
        <a:lstStyle/>
        <a:p>
          <a:r>
            <a:rPr lang="es-EC"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Detección de necesidades de capacitación </a:t>
          </a:r>
          <a:endParaRPr lang="es-EC" sz="1400" b="0" dirty="0">
            <a:latin typeface="Arial" panose="020B0604020202020204" pitchFamily="34" charset="0"/>
            <a:cs typeface="Arial" panose="020B0604020202020204" pitchFamily="34" charset="0"/>
          </a:endParaRPr>
        </a:p>
      </dgm:t>
    </dgm:pt>
    <dgm:pt modelId="{2B5ABBE0-0688-4DD5-85D7-A42EFF909DD6}" type="parTrans" cxnId="{7D8959FB-6378-4BE6-8E2E-378C2DECDEED}">
      <dgm:prSet/>
      <dgm:spPr/>
      <dgm:t>
        <a:bodyPr/>
        <a:lstStyle/>
        <a:p>
          <a:endParaRPr lang="es-EC"/>
        </a:p>
      </dgm:t>
    </dgm:pt>
    <dgm:pt modelId="{4F9F8F64-CD1E-4A55-B606-82CC142A65D2}" type="sibTrans" cxnId="{7D8959FB-6378-4BE6-8E2E-378C2DECDEED}">
      <dgm:prSet/>
      <dgm:spPr/>
      <dgm:t>
        <a:bodyPr/>
        <a:lstStyle/>
        <a:p>
          <a:endParaRPr lang="es-EC"/>
        </a:p>
      </dgm:t>
    </dgm:pt>
    <dgm:pt modelId="{3F52F651-8AAD-4388-BC4D-4AFFD7032D74}">
      <dgm:prSet phldrT="[Texto]" custT="1"/>
      <dgm:spPr>
        <a:solidFill>
          <a:schemeClr val="accent1">
            <a:lumMod val="20000"/>
            <a:lumOff val="80000"/>
            <a:alpha val="90000"/>
          </a:schemeClr>
        </a:solidFill>
      </dgm:spPr>
      <dgm:t>
        <a:bodyPr/>
        <a:lstStyle/>
        <a:p>
          <a:r>
            <a:rPr lang="es-EC"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Monitorear Aplicación del Conocimiento</a:t>
          </a:r>
          <a:endParaRPr lang="es-EC" sz="1400" dirty="0">
            <a:latin typeface="Arial" panose="020B0604020202020204" pitchFamily="34" charset="0"/>
            <a:cs typeface="Arial" panose="020B0604020202020204" pitchFamily="34" charset="0"/>
          </a:endParaRPr>
        </a:p>
      </dgm:t>
    </dgm:pt>
    <dgm:pt modelId="{E7894CBF-80CB-42D6-BA7C-FB9ED9D689C2}" type="parTrans" cxnId="{B3971DAE-F55A-4FFE-94D9-64194E5FB99F}">
      <dgm:prSet/>
      <dgm:spPr/>
      <dgm:t>
        <a:bodyPr/>
        <a:lstStyle/>
        <a:p>
          <a:endParaRPr lang="es-EC"/>
        </a:p>
      </dgm:t>
    </dgm:pt>
    <dgm:pt modelId="{C6F72F14-72D8-4845-9A7B-C944C8DB6F2B}" type="sibTrans" cxnId="{B3971DAE-F55A-4FFE-94D9-64194E5FB99F}">
      <dgm:prSet/>
      <dgm:spPr/>
      <dgm:t>
        <a:bodyPr/>
        <a:lstStyle/>
        <a:p>
          <a:endParaRPr lang="es-EC"/>
        </a:p>
      </dgm:t>
    </dgm:pt>
    <dgm:pt modelId="{2542CB36-E35B-4D52-AEDD-C3EF87A9BD9A}">
      <dgm:prSet phldrT="[Texto]" custT="1"/>
      <dgm:spPr>
        <a:solidFill>
          <a:schemeClr val="accent1">
            <a:lumMod val="20000"/>
            <a:lumOff val="80000"/>
            <a:alpha val="90000"/>
          </a:schemeClr>
        </a:solidFill>
      </dgm:spPr>
      <dgm:t>
        <a:bodyPr/>
        <a:lstStyle/>
        <a:p>
          <a:r>
            <a:rPr lang="es-EC"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Administración Planes de Carrera</a:t>
          </a:r>
          <a:endParaRPr lang="es-EC" sz="1400" dirty="0">
            <a:latin typeface="Arial" panose="020B0604020202020204" pitchFamily="34" charset="0"/>
            <a:cs typeface="Arial" panose="020B0604020202020204" pitchFamily="34" charset="0"/>
          </a:endParaRPr>
        </a:p>
      </dgm:t>
    </dgm:pt>
    <dgm:pt modelId="{6D3E0C34-FAA3-44E4-94AC-9F38140B34D5}" type="parTrans" cxnId="{008834C9-B72A-4C64-9D20-5A196BA93F5F}">
      <dgm:prSet/>
      <dgm:spPr/>
      <dgm:t>
        <a:bodyPr/>
        <a:lstStyle/>
        <a:p>
          <a:endParaRPr lang="es-EC"/>
        </a:p>
      </dgm:t>
    </dgm:pt>
    <dgm:pt modelId="{366D760A-07E0-458A-A13A-A6D3DBEE0388}" type="sibTrans" cxnId="{008834C9-B72A-4C64-9D20-5A196BA93F5F}">
      <dgm:prSet/>
      <dgm:spPr/>
      <dgm:t>
        <a:bodyPr/>
        <a:lstStyle/>
        <a:p>
          <a:endParaRPr lang="es-EC"/>
        </a:p>
      </dgm:t>
    </dgm:pt>
    <dgm:pt modelId="{DAA5E5A1-CE05-480A-97AB-54DD7541F729}" type="pres">
      <dgm:prSet presAssocID="{62668BCE-5407-422A-AF42-1DD26877E1E1}" presName="diagram" presStyleCnt="0">
        <dgm:presLayoutVars>
          <dgm:chPref val="1"/>
          <dgm:dir/>
          <dgm:animOne val="branch"/>
          <dgm:animLvl val="lvl"/>
          <dgm:resizeHandles/>
        </dgm:presLayoutVars>
      </dgm:prSet>
      <dgm:spPr/>
      <dgm:t>
        <a:bodyPr/>
        <a:lstStyle/>
        <a:p>
          <a:endParaRPr lang="es-EC"/>
        </a:p>
      </dgm:t>
    </dgm:pt>
    <dgm:pt modelId="{7E74AA89-0AE6-4907-85F6-DADA6866CD99}" type="pres">
      <dgm:prSet presAssocID="{E24C1364-71B7-462D-A321-75F834A18952}" presName="root" presStyleCnt="0"/>
      <dgm:spPr/>
    </dgm:pt>
    <dgm:pt modelId="{71D962BF-0360-45A8-8881-C017408C4C56}" type="pres">
      <dgm:prSet presAssocID="{E24C1364-71B7-462D-A321-75F834A18952}" presName="rootComposite" presStyleCnt="0"/>
      <dgm:spPr/>
    </dgm:pt>
    <dgm:pt modelId="{ECFFDB0B-96E3-4D69-A81D-17BDC13D0F93}" type="pres">
      <dgm:prSet presAssocID="{E24C1364-71B7-462D-A321-75F834A18952}" presName="rootText" presStyleLbl="node1" presStyleIdx="0" presStyleCnt="2" custLinFactNeighborX="-28487" custLinFactNeighborY="5760"/>
      <dgm:spPr/>
      <dgm:t>
        <a:bodyPr/>
        <a:lstStyle/>
        <a:p>
          <a:endParaRPr lang="es-EC"/>
        </a:p>
      </dgm:t>
    </dgm:pt>
    <dgm:pt modelId="{CA97B761-3D4F-4A80-97AD-6A2FB78C0D61}" type="pres">
      <dgm:prSet presAssocID="{E24C1364-71B7-462D-A321-75F834A18952}" presName="rootConnector" presStyleLbl="node1" presStyleIdx="0" presStyleCnt="2"/>
      <dgm:spPr/>
      <dgm:t>
        <a:bodyPr/>
        <a:lstStyle/>
        <a:p>
          <a:endParaRPr lang="es-EC"/>
        </a:p>
      </dgm:t>
    </dgm:pt>
    <dgm:pt modelId="{6180A6CC-A9B6-4A7B-BF88-5BCF1D37549F}" type="pres">
      <dgm:prSet presAssocID="{E24C1364-71B7-462D-A321-75F834A18952}" presName="childShape" presStyleCnt="0"/>
      <dgm:spPr/>
    </dgm:pt>
    <dgm:pt modelId="{C5139CDD-A931-46C1-8F42-B451D2128994}" type="pres">
      <dgm:prSet presAssocID="{147D94EF-B351-4E61-AECE-75A975FDB67A}" presName="Name13" presStyleLbl="parChTrans1D2" presStyleIdx="0" presStyleCnt="4"/>
      <dgm:spPr/>
      <dgm:t>
        <a:bodyPr/>
        <a:lstStyle/>
        <a:p>
          <a:endParaRPr lang="es-EC"/>
        </a:p>
      </dgm:t>
    </dgm:pt>
    <dgm:pt modelId="{C311CC2D-616F-4842-B378-8A342C45A382}" type="pres">
      <dgm:prSet presAssocID="{8FA3BDB5-559B-469B-B304-F8F31AA66DE3}" presName="childText" presStyleLbl="bgAcc1" presStyleIdx="0" presStyleCnt="4" custLinFactNeighborX="-35173" custLinFactNeighborY="2852">
        <dgm:presLayoutVars>
          <dgm:bulletEnabled val="1"/>
        </dgm:presLayoutVars>
      </dgm:prSet>
      <dgm:spPr/>
      <dgm:t>
        <a:bodyPr/>
        <a:lstStyle/>
        <a:p>
          <a:endParaRPr lang="es-EC"/>
        </a:p>
      </dgm:t>
    </dgm:pt>
    <dgm:pt modelId="{EA93ABE9-15D2-4E20-B811-584B34C98158}" type="pres">
      <dgm:prSet presAssocID="{8B6E7949-9297-41D8-895E-C6C73CDB438A}" presName="Name13" presStyleLbl="parChTrans1D2" presStyleIdx="1" presStyleCnt="4"/>
      <dgm:spPr/>
      <dgm:t>
        <a:bodyPr/>
        <a:lstStyle/>
        <a:p>
          <a:endParaRPr lang="es-EC"/>
        </a:p>
      </dgm:t>
    </dgm:pt>
    <dgm:pt modelId="{C0EC918C-C758-4725-8E64-A32248E392B8}" type="pres">
      <dgm:prSet presAssocID="{7C99EB51-4FAC-4EAC-BEF3-0230FBDBBBA3}" presName="childText" presStyleLbl="bgAcc1" presStyleIdx="1" presStyleCnt="4" custLinFactNeighborX="-35173" custLinFactNeighborY="-56">
        <dgm:presLayoutVars>
          <dgm:bulletEnabled val="1"/>
        </dgm:presLayoutVars>
      </dgm:prSet>
      <dgm:spPr/>
      <dgm:t>
        <a:bodyPr/>
        <a:lstStyle/>
        <a:p>
          <a:endParaRPr lang="es-EC"/>
        </a:p>
      </dgm:t>
    </dgm:pt>
    <dgm:pt modelId="{CEA244C0-4921-417C-B419-4188B0E5A3BB}" type="pres">
      <dgm:prSet presAssocID="{62CF4B43-205F-4FE6-9BDC-1BD6B2EE730B}" presName="root" presStyleCnt="0"/>
      <dgm:spPr/>
    </dgm:pt>
    <dgm:pt modelId="{5AD516B9-F73C-40F3-889C-8C60CC15CBC8}" type="pres">
      <dgm:prSet presAssocID="{62CF4B43-205F-4FE6-9BDC-1BD6B2EE730B}" presName="rootComposite" presStyleCnt="0"/>
      <dgm:spPr/>
    </dgm:pt>
    <dgm:pt modelId="{AF28A777-E8D8-4496-98C2-ED8066EE7AD3}" type="pres">
      <dgm:prSet presAssocID="{62CF4B43-205F-4FE6-9BDC-1BD6B2EE730B}" presName="rootText" presStyleLbl="node1" presStyleIdx="1" presStyleCnt="2" custLinFactNeighborX="20930" custLinFactNeighborY="-53"/>
      <dgm:spPr/>
      <dgm:t>
        <a:bodyPr/>
        <a:lstStyle/>
        <a:p>
          <a:endParaRPr lang="es-EC"/>
        </a:p>
      </dgm:t>
    </dgm:pt>
    <dgm:pt modelId="{79F7B8ED-6939-467B-B831-0655D7C0C8DF}" type="pres">
      <dgm:prSet presAssocID="{62CF4B43-205F-4FE6-9BDC-1BD6B2EE730B}" presName="rootConnector" presStyleLbl="node1" presStyleIdx="1" presStyleCnt="2"/>
      <dgm:spPr/>
      <dgm:t>
        <a:bodyPr/>
        <a:lstStyle/>
        <a:p>
          <a:endParaRPr lang="es-EC"/>
        </a:p>
      </dgm:t>
    </dgm:pt>
    <dgm:pt modelId="{6E9D1016-C9C9-4195-96CB-9E62448F3D29}" type="pres">
      <dgm:prSet presAssocID="{62CF4B43-205F-4FE6-9BDC-1BD6B2EE730B}" presName="childShape" presStyleCnt="0"/>
      <dgm:spPr/>
    </dgm:pt>
    <dgm:pt modelId="{8F635A39-15F5-40E9-BCD3-36DCDD5B86E2}" type="pres">
      <dgm:prSet presAssocID="{E7894CBF-80CB-42D6-BA7C-FB9ED9D689C2}" presName="Name13" presStyleLbl="parChTrans1D2" presStyleIdx="2" presStyleCnt="4"/>
      <dgm:spPr/>
      <dgm:t>
        <a:bodyPr/>
        <a:lstStyle/>
        <a:p>
          <a:endParaRPr lang="es-EC"/>
        </a:p>
      </dgm:t>
    </dgm:pt>
    <dgm:pt modelId="{0DE24355-487A-4673-8C3E-24AA5FB161C5}" type="pres">
      <dgm:prSet presAssocID="{3F52F651-8AAD-4388-BC4D-4AFFD7032D74}" presName="childText" presStyleLbl="bgAcc1" presStyleIdx="2" presStyleCnt="4" custLinFactNeighborX="26598" custLinFactNeighborY="2852">
        <dgm:presLayoutVars>
          <dgm:bulletEnabled val="1"/>
        </dgm:presLayoutVars>
      </dgm:prSet>
      <dgm:spPr/>
      <dgm:t>
        <a:bodyPr/>
        <a:lstStyle/>
        <a:p>
          <a:endParaRPr lang="es-EC"/>
        </a:p>
      </dgm:t>
    </dgm:pt>
    <dgm:pt modelId="{76DE588F-E306-429B-A9FC-4783350DBA51}" type="pres">
      <dgm:prSet presAssocID="{6D3E0C34-FAA3-44E4-94AC-9F38140B34D5}" presName="Name13" presStyleLbl="parChTrans1D2" presStyleIdx="3" presStyleCnt="4"/>
      <dgm:spPr/>
      <dgm:t>
        <a:bodyPr/>
        <a:lstStyle/>
        <a:p>
          <a:endParaRPr lang="es-EC"/>
        </a:p>
      </dgm:t>
    </dgm:pt>
    <dgm:pt modelId="{11F06D7B-C917-4032-879F-56C3FF345732}" type="pres">
      <dgm:prSet presAssocID="{2542CB36-E35B-4D52-AEDD-C3EF87A9BD9A}" presName="childText" presStyleLbl="bgAcc1" presStyleIdx="3" presStyleCnt="4" custLinFactNeighborX="30232" custLinFactNeighborY="5758">
        <dgm:presLayoutVars>
          <dgm:bulletEnabled val="1"/>
        </dgm:presLayoutVars>
      </dgm:prSet>
      <dgm:spPr/>
      <dgm:t>
        <a:bodyPr/>
        <a:lstStyle/>
        <a:p>
          <a:endParaRPr lang="es-EC"/>
        </a:p>
      </dgm:t>
    </dgm:pt>
  </dgm:ptLst>
  <dgm:cxnLst>
    <dgm:cxn modelId="{B84604D3-627E-4BDC-8DD5-ED30650C4575}" type="presOf" srcId="{E7894CBF-80CB-42D6-BA7C-FB9ED9D689C2}" destId="{8F635A39-15F5-40E9-BCD3-36DCDD5B86E2}" srcOrd="0" destOrd="0" presId="urn:microsoft.com/office/officeart/2005/8/layout/hierarchy3"/>
    <dgm:cxn modelId="{562ED84D-C355-42C1-8B29-8C61E85BDFEF}" type="presOf" srcId="{62668BCE-5407-422A-AF42-1DD26877E1E1}" destId="{DAA5E5A1-CE05-480A-97AB-54DD7541F729}" srcOrd="0" destOrd="0" presId="urn:microsoft.com/office/officeart/2005/8/layout/hierarchy3"/>
    <dgm:cxn modelId="{1B46DD28-1C4B-4C5F-BBC2-69A0FDB525E1}" srcId="{E24C1364-71B7-462D-A321-75F834A18952}" destId="{7C99EB51-4FAC-4EAC-BEF3-0230FBDBBBA3}" srcOrd="1" destOrd="0" parTransId="{8B6E7949-9297-41D8-895E-C6C73CDB438A}" sibTransId="{EB671977-138A-40AB-9A26-7C4C1974015B}"/>
    <dgm:cxn modelId="{78EC3658-646C-4B32-A16F-AD072CF24C47}" type="presOf" srcId="{8B6E7949-9297-41D8-895E-C6C73CDB438A}" destId="{EA93ABE9-15D2-4E20-B811-584B34C98158}" srcOrd="0" destOrd="0" presId="urn:microsoft.com/office/officeart/2005/8/layout/hierarchy3"/>
    <dgm:cxn modelId="{9F6D4DB5-A573-4B74-BF77-30DF911E768B}" type="presOf" srcId="{E24C1364-71B7-462D-A321-75F834A18952}" destId="{ECFFDB0B-96E3-4D69-A81D-17BDC13D0F93}" srcOrd="0" destOrd="0" presId="urn:microsoft.com/office/officeart/2005/8/layout/hierarchy3"/>
    <dgm:cxn modelId="{7D8959FB-6378-4BE6-8E2E-378C2DECDEED}" srcId="{62668BCE-5407-422A-AF42-1DD26877E1E1}" destId="{62CF4B43-205F-4FE6-9BDC-1BD6B2EE730B}" srcOrd="1" destOrd="0" parTransId="{2B5ABBE0-0688-4DD5-85D7-A42EFF909DD6}" sibTransId="{4F9F8F64-CD1E-4A55-B606-82CC142A65D2}"/>
    <dgm:cxn modelId="{24D69F3F-CDB5-4469-8BB3-B034CFA68F38}" type="presOf" srcId="{6D3E0C34-FAA3-44E4-94AC-9F38140B34D5}" destId="{76DE588F-E306-429B-A9FC-4783350DBA51}" srcOrd="0" destOrd="0" presId="urn:microsoft.com/office/officeart/2005/8/layout/hierarchy3"/>
    <dgm:cxn modelId="{587B9487-144B-4E2C-A821-8E325A5C50BF}" type="presOf" srcId="{62CF4B43-205F-4FE6-9BDC-1BD6B2EE730B}" destId="{AF28A777-E8D8-4496-98C2-ED8066EE7AD3}" srcOrd="0" destOrd="0" presId="urn:microsoft.com/office/officeart/2005/8/layout/hierarchy3"/>
    <dgm:cxn modelId="{4AE8AB6D-FDD5-4F66-A853-E5399C286AAB}" type="presOf" srcId="{E24C1364-71B7-462D-A321-75F834A18952}" destId="{CA97B761-3D4F-4A80-97AD-6A2FB78C0D61}" srcOrd="1" destOrd="0" presId="urn:microsoft.com/office/officeart/2005/8/layout/hierarchy3"/>
    <dgm:cxn modelId="{D8B860D4-623E-4ECE-BF5D-3940507BD038}" srcId="{E24C1364-71B7-462D-A321-75F834A18952}" destId="{8FA3BDB5-559B-469B-B304-F8F31AA66DE3}" srcOrd="0" destOrd="0" parTransId="{147D94EF-B351-4E61-AECE-75A975FDB67A}" sibTransId="{3ED4A34E-80BF-4E47-8903-06CF0565A254}"/>
    <dgm:cxn modelId="{525D8763-EE48-40CD-8337-08CA5D4F8151}" type="presOf" srcId="{7C99EB51-4FAC-4EAC-BEF3-0230FBDBBBA3}" destId="{C0EC918C-C758-4725-8E64-A32248E392B8}" srcOrd="0" destOrd="0" presId="urn:microsoft.com/office/officeart/2005/8/layout/hierarchy3"/>
    <dgm:cxn modelId="{3D5BB448-44DB-449B-926F-22565B47EE2E}" type="presOf" srcId="{147D94EF-B351-4E61-AECE-75A975FDB67A}" destId="{C5139CDD-A931-46C1-8F42-B451D2128994}" srcOrd="0" destOrd="0" presId="urn:microsoft.com/office/officeart/2005/8/layout/hierarchy3"/>
    <dgm:cxn modelId="{B3971DAE-F55A-4FFE-94D9-64194E5FB99F}" srcId="{62CF4B43-205F-4FE6-9BDC-1BD6B2EE730B}" destId="{3F52F651-8AAD-4388-BC4D-4AFFD7032D74}" srcOrd="0" destOrd="0" parTransId="{E7894CBF-80CB-42D6-BA7C-FB9ED9D689C2}" sibTransId="{C6F72F14-72D8-4845-9A7B-C944C8DB6F2B}"/>
    <dgm:cxn modelId="{EE88F5C1-E161-4FD5-BC86-FA6E58954560}" type="presOf" srcId="{8FA3BDB5-559B-469B-B304-F8F31AA66DE3}" destId="{C311CC2D-616F-4842-B378-8A342C45A382}" srcOrd="0" destOrd="0" presId="urn:microsoft.com/office/officeart/2005/8/layout/hierarchy3"/>
    <dgm:cxn modelId="{F6B4E70C-10B8-4EED-8076-21D6CF70FE46}" type="presOf" srcId="{2542CB36-E35B-4D52-AEDD-C3EF87A9BD9A}" destId="{11F06D7B-C917-4032-879F-56C3FF345732}" srcOrd="0" destOrd="0" presId="urn:microsoft.com/office/officeart/2005/8/layout/hierarchy3"/>
    <dgm:cxn modelId="{92FA447E-3F42-4CF6-89E0-C6FEF57AF6DD}" srcId="{62668BCE-5407-422A-AF42-1DD26877E1E1}" destId="{E24C1364-71B7-462D-A321-75F834A18952}" srcOrd="0" destOrd="0" parTransId="{8671B983-172E-4FCA-8A3D-772101E9E5D2}" sibTransId="{B77C25A1-60E3-48CE-A411-069000EE5C96}"/>
    <dgm:cxn modelId="{987E5338-66CB-4147-A294-FE0691B6D8F4}" type="presOf" srcId="{62CF4B43-205F-4FE6-9BDC-1BD6B2EE730B}" destId="{79F7B8ED-6939-467B-B831-0655D7C0C8DF}" srcOrd="1" destOrd="0" presId="urn:microsoft.com/office/officeart/2005/8/layout/hierarchy3"/>
    <dgm:cxn modelId="{008834C9-B72A-4C64-9D20-5A196BA93F5F}" srcId="{62CF4B43-205F-4FE6-9BDC-1BD6B2EE730B}" destId="{2542CB36-E35B-4D52-AEDD-C3EF87A9BD9A}" srcOrd="1" destOrd="0" parTransId="{6D3E0C34-FAA3-44E4-94AC-9F38140B34D5}" sibTransId="{366D760A-07E0-458A-A13A-A6D3DBEE0388}"/>
    <dgm:cxn modelId="{21F6C28B-82EF-4859-8434-BBC60BB48FD2}" type="presOf" srcId="{3F52F651-8AAD-4388-BC4D-4AFFD7032D74}" destId="{0DE24355-487A-4673-8C3E-24AA5FB161C5}" srcOrd="0" destOrd="0" presId="urn:microsoft.com/office/officeart/2005/8/layout/hierarchy3"/>
    <dgm:cxn modelId="{9D8B537E-7671-42F8-9F0A-EE9023A445B2}" type="presParOf" srcId="{DAA5E5A1-CE05-480A-97AB-54DD7541F729}" destId="{7E74AA89-0AE6-4907-85F6-DADA6866CD99}" srcOrd="0" destOrd="0" presId="urn:microsoft.com/office/officeart/2005/8/layout/hierarchy3"/>
    <dgm:cxn modelId="{DFD785A8-8082-4266-9DA9-676F8867CD06}" type="presParOf" srcId="{7E74AA89-0AE6-4907-85F6-DADA6866CD99}" destId="{71D962BF-0360-45A8-8881-C017408C4C56}" srcOrd="0" destOrd="0" presId="urn:microsoft.com/office/officeart/2005/8/layout/hierarchy3"/>
    <dgm:cxn modelId="{2A49FCE5-931B-4702-A3BB-4B13EC2B1C63}" type="presParOf" srcId="{71D962BF-0360-45A8-8881-C017408C4C56}" destId="{ECFFDB0B-96E3-4D69-A81D-17BDC13D0F93}" srcOrd="0" destOrd="0" presId="urn:microsoft.com/office/officeart/2005/8/layout/hierarchy3"/>
    <dgm:cxn modelId="{1CB48578-2A53-4E74-BBE8-F5A899E6478E}" type="presParOf" srcId="{71D962BF-0360-45A8-8881-C017408C4C56}" destId="{CA97B761-3D4F-4A80-97AD-6A2FB78C0D61}" srcOrd="1" destOrd="0" presId="urn:microsoft.com/office/officeart/2005/8/layout/hierarchy3"/>
    <dgm:cxn modelId="{B683E4AA-DBFF-42E3-8AD0-015D65B39FCC}" type="presParOf" srcId="{7E74AA89-0AE6-4907-85F6-DADA6866CD99}" destId="{6180A6CC-A9B6-4A7B-BF88-5BCF1D37549F}" srcOrd="1" destOrd="0" presId="urn:microsoft.com/office/officeart/2005/8/layout/hierarchy3"/>
    <dgm:cxn modelId="{FB2A928F-F0A2-4551-BD95-B85AA958AD27}" type="presParOf" srcId="{6180A6CC-A9B6-4A7B-BF88-5BCF1D37549F}" destId="{C5139CDD-A931-46C1-8F42-B451D2128994}" srcOrd="0" destOrd="0" presId="urn:microsoft.com/office/officeart/2005/8/layout/hierarchy3"/>
    <dgm:cxn modelId="{86A088F6-B2B5-4E28-844D-FF02E69C2C17}" type="presParOf" srcId="{6180A6CC-A9B6-4A7B-BF88-5BCF1D37549F}" destId="{C311CC2D-616F-4842-B378-8A342C45A382}" srcOrd="1" destOrd="0" presId="urn:microsoft.com/office/officeart/2005/8/layout/hierarchy3"/>
    <dgm:cxn modelId="{8FE65E0C-48E7-4D97-A39B-A3912467F9EE}" type="presParOf" srcId="{6180A6CC-A9B6-4A7B-BF88-5BCF1D37549F}" destId="{EA93ABE9-15D2-4E20-B811-584B34C98158}" srcOrd="2" destOrd="0" presId="urn:microsoft.com/office/officeart/2005/8/layout/hierarchy3"/>
    <dgm:cxn modelId="{6F793E62-4470-4EC4-9129-19ED273D24A7}" type="presParOf" srcId="{6180A6CC-A9B6-4A7B-BF88-5BCF1D37549F}" destId="{C0EC918C-C758-4725-8E64-A32248E392B8}" srcOrd="3" destOrd="0" presId="urn:microsoft.com/office/officeart/2005/8/layout/hierarchy3"/>
    <dgm:cxn modelId="{E7C5C979-FF9D-492C-962B-79BBAF9E6CA7}" type="presParOf" srcId="{DAA5E5A1-CE05-480A-97AB-54DD7541F729}" destId="{CEA244C0-4921-417C-B419-4188B0E5A3BB}" srcOrd="1" destOrd="0" presId="urn:microsoft.com/office/officeart/2005/8/layout/hierarchy3"/>
    <dgm:cxn modelId="{B0F47BA4-BCB9-47AF-BFB7-D21653411FDA}" type="presParOf" srcId="{CEA244C0-4921-417C-B419-4188B0E5A3BB}" destId="{5AD516B9-F73C-40F3-889C-8C60CC15CBC8}" srcOrd="0" destOrd="0" presId="urn:microsoft.com/office/officeart/2005/8/layout/hierarchy3"/>
    <dgm:cxn modelId="{C07FF0B2-F46F-4DDF-A9EF-098DB634CF3A}" type="presParOf" srcId="{5AD516B9-F73C-40F3-889C-8C60CC15CBC8}" destId="{AF28A777-E8D8-4496-98C2-ED8066EE7AD3}" srcOrd="0" destOrd="0" presId="urn:microsoft.com/office/officeart/2005/8/layout/hierarchy3"/>
    <dgm:cxn modelId="{C0B92C55-C847-431F-9E7D-4EA06F133485}" type="presParOf" srcId="{5AD516B9-F73C-40F3-889C-8C60CC15CBC8}" destId="{79F7B8ED-6939-467B-B831-0655D7C0C8DF}" srcOrd="1" destOrd="0" presId="urn:microsoft.com/office/officeart/2005/8/layout/hierarchy3"/>
    <dgm:cxn modelId="{E03C2026-D119-452A-B578-2E50058EB8F6}" type="presParOf" srcId="{CEA244C0-4921-417C-B419-4188B0E5A3BB}" destId="{6E9D1016-C9C9-4195-96CB-9E62448F3D29}" srcOrd="1" destOrd="0" presId="urn:microsoft.com/office/officeart/2005/8/layout/hierarchy3"/>
    <dgm:cxn modelId="{9E23A67D-D152-4FC6-A3F9-A1E6611720F4}" type="presParOf" srcId="{6E9D1016-C9C9-4195-96CB-9E62448F3D29}" destId="{8F635A39-15F5-40E9-BCD3-36DCDD5B86E2}" srcOrd="0" destOrd="0" presId="urn:microsoft.com/office/officeart/2005/8/layout/hierarchy3"/>
    <dgm:cxn modelId="{9D6E6E3C-194B-4A12-8042-BD3BC1023089}" type="presParOf" srcId="{6E9D1016-C9C9-4195-96CB-9E62448F3D29}" destId="{0DE24355-487A-4673-8C3E-24AA5FB161C5}" srcOrd="1" destOrd="0" presId="urn:microsoft.com/office/officeart/2005/8/layout/hierarchy3"/>
    <dgm:cxn modelId="{5ABD24AF-9FE2-44A3-A9F5-00F95A3E94FF}" type="presParOf" srcId="{6E9D1016-C9C9-4195-96CB-9E62448F3D29}" destId="{76DE588F-E306-429B-A9FC-4783350DBA51}" srcOrd="2" destOrd="0" presId="urn:microsoft.com/office/officeart/2005/8/layout/hierarchy3"/>
    <dgm:cxn modelId="{E335A6F5-9573-4E2A-AF5D-280BBBE9603F}" type="presParOf" srcId="{6E9D1016-C9C9-4195-96CB-9E62448F3D29}" destId="{11F06D7B-C917-4032-879F-56C3FF34573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0949779-1C97-4E68-B51D-2FE213E3A890}" type="datetimeFigureOut">
              <a:rPr lang="es-EC" smtClean="0"/>
              <a:t>24/07/2018</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A866166-A448-4DAF-A831-D7221EEB1ABE}" type="slidenum">
              <a:rPr lang="es-EC" smtClean="0"/>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0949779-1C97-4E68-B51D-2FE213E3A890}" type="datetimeFigureOut">
              <a:rPr lang="es-EC" smtClean="0"/>
              <a:t>24/07/2018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A866166-A448-4DAF-A831-D7221EEB1ABE}"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0949779-1C97-4E68-B51D-2FE213E3A890}" type="datetimeFigureOut">
              <a:rPr lang="es-EC" smtClean="0"/>
              <a:t>24/07/2018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A866166-A448-4DAF-A831-D7221EEB1ABE}"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949779-1C97-4E68-B51D-2FE213E3A890}" type="datetimeFigureOut">
              <a:rPr lang="es-EC" smtClean="0"/>
              <a:t>24/07/2018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A866166-A448-4DAF-A831-D7221EEB1ABE}"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949779-1C97-4E68-B51D-2FE213E3A890}" type="datetimeFigureOut">
              <a:rPr lang="es-EC" smtClean="0"/>
              <a:t>24/07/2018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A866166-A448-4DAF-A831-D7221EEB1ABE}"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E0949779-1C97-4E68-B51D-2FE213E3A890}" type="datetimeFigureOut">
              <a:rPr lang="es-EC" smtClean="0"/>
              <a:t>24/07/2018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A866166-A448-4DAF-A831-D7221EEB1ABE}" type="slidenum">
              <a:rPr lang="es-EC" smtClean="0"/>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0949779-1C97-4E68-B51D-2FE213E3A890}" type="datetimeFigureOut">
              <a:rPr lang="es-EC" smtClean="0"/>
              <a:t>24/07/2018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A866166-A448-4DAF-A831-D7221EEB1ABE}"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0949779-1C97-4E68-B51D-2FE213E3A890}" type="datetimeFigureOut">
              <a:rPr lang="es-EC" smtClean="0"/>
              <a:t>24/07/2018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A866166-A448-4DAF-A831-D7221EEB1ABE}"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49779-1C97-4E68-B51D-2FE213E3A890}" type="datetimeFigureOut">
              <a:rPr lang="es-EC" smtClean="0"/>
              <a:t>24/07/2018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A866166-A448-4DAF-A831-D7221EEB1ABE}"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0949779-1C97-4E68-B51D-2FE213E3A890}" type="datetimeFigureOut">
              <a:rPr lang="es-EC" smtClean="0"/>
              <a:t>24/07/2018</a:t>
            </a:fld>
            <a:endParaRPr lang="es-EC"/>
          </a:p>
        </p:txBody>
      </p:sp>
      <p:sp>
        <p:nvSpPr>
          <p:cNvPr id="7" name="Slide Number Placeholder 6"/>
          <p:cNvSpPr>
            <a:spLocks noGrp="1"/>
          </p:cNvSpPr>
          <p:nvPr>
            <p:ph type="sldNum" sz="quarter" idx="12"/>
          </p:nvPr>
        </p:nvSpPr>
        <p:spPr/>
        <p:txBody>
          <a:bodyPr/>
          <a:lstStyle/>
          <a:p>
            <a:fld id="{7A866166-A448-4DAF-A831-D7221EEB1ABE}" type="slidenum">
              <a:rPr lang="es-EC" smtClean="0"/>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949779-1C97-4E68-B51D-2FE213E3A890}" type="datetimeFigureOut">
              <a:rPr lang="es-EC" smtClean="0"/>
              <a:t>24/07/2018</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7A866166-A448-4DAF-A831-D7221EEB1ABE}"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0949779-1C97-4E68-B51D-2FE213E3A890}" type="datetimeFigureOut">
              <a:rPr lang="es-EC" smtClean="0"/>
              <a:t>24/07/2018</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A866166-A448-4DAF-A831-D7221EEB1ABE}"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3"/>
          <p:cNvPicPr/>
          <p:nvPr/>
        </p:nvPicPr>
        <p:blipFill>
          <a:blip r:embed="rId2">
            <a:extLst>
              <a:ext uri="{28A0092B-C50C-407E-A947-70E740481C1C}">
                <a14:useLocalDpi xmlns:a14="http://schemas.microsoft.com/office/drawing/2010/main" val="0"/>
              </a:ext>
            </a:extLst>
          </a:blip>
          <a:srcRect l="4141" t="28090" r="3815" b="28535"/>
          <a:stretch>
            <a:fillRect/>
          </a:stretch>
        </p:blipFill>
        <p:spPr bwMode="auto">
          <a:xfrm>
            <a:off x="1835696" y="548680"/>
            <a:ext cx="5041766" cy="1152128"/>
          </a:xfrm>
          <a:prstGeom prst="rect">
            <a:avLst/>
          </a:prstGeom>
          <a:noFill/>
          <a:ln>
            <a:solidFill>
              <a:sysClr val="windowText" lastClr="000000"/>
            </a:solidFill>
          </a:ln>
        </p:spPr>
      </p:pic>
      <p:sp>
        <p:nvSpPr>
          <p:cNvPr id="16" name="15 Rectángulo"/>
          <p:cNvSpPr/>
          <p:nvPr/>
        </p:nvSpPr>
        <p:spPr>
          <a:xfrm>
            <a:off x="251520" y="2274838"/>
            <a:ext cx="8064896" cy="1815882"/>
          </a:xfrm>
          <a:prstGeom prst="rect">
            <a:avLst/>
          </a:prstGeom>
        </p:spPr>
        <p:txBody>
          <a:bodyPr wrap="square">
            <a:spAutoFit/>
          </a:bodyPr>
          <a:lstStyle/>
          <a:p>
            <a:pPr algn="ctr"/>
            <a:r>
              <a:rPr lang="es-EC" sz="1600" b="1" dirty="0" smtClean="0">
                <a:latin typeface="Arial" panose="020B0604020202020204" pitchFamily="34" charset="0"/>
                <a:cs typeface="Arial" panose="020B0604020202020204" pitchFamily="34" charset="0"/>
              </a:rPr>
              <a:t>UNIVERSIDAD DE LAS FUERZAS ARMADAS ESPE</a:t>
            </a:r>
            <a:br>
              <a:rPr lang="es-EC" sz="1600" b="1" dirty="0" smtClean="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
            </a:r>
            <a:br>
              <a:rPr lang="es-EC" sz="1600" b="1" dirty="0" smtClean="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DEPARTAMENTO DE CIENCIAS ECONÓMICAS ADMINISTRATIVAS Y DE COMERCIO</a:t>
            </a:r>
            <a:br>
              <a:rPr lang="es-EC" sz="1600" b="1" dirty="0" smtClean="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 </a:t>
            </a:r>
            <a:br>
              <a:rPr lang="es-EC" sz="1600" b="1" dirty="0" smtClean="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CARRERA DE ADMINISTRACIÓN</a:t>
            </a:r>
            <a:r>
              <a:rPr lang="es-EC" sz="1600" dirty="0" smtClean="0">
                <a:latin typeface="Arial" panose="020B0604020202020204" pitchFamily="34" charset="0"/>
                <a:cs typeface="Arial" panose="020B0604020202020204" pitchFamily="34" charset="0"/>
              </a:rPr>
              <a:t> </a:t>
            </a:r>
            <a:br>
              <a:rPr lang="es-EC" sz="1600" dirty="0" smtClean="0">
                <a:latin typeface="Arial" panose="020B0604020202020204" pitchFamily="34" charset="0"/>
                <a:cs typeface="Arial" panose="020B0604020202020204" pitchFamily="34" charset="0"/>
              </a:rPr>
            </a:br>
            <a:endParaRPr lang="es-EC" sz="1600" dirty="0">
              <a:latin typeface="Arial" panose="020B0604020202020204" pitchFamily="34" charset="0"/>
              <a:cs typeface="Arial" panose="020B0604020202020204" pitchFamily="34" charset="0"/>
            </a:endParaRPr>
          </a:p>
        </p:txBody>
      </p:sp>
      <p:sp>
        <p:nvSpPr>
          <p:cNvPr id="18" name="17 Rectángulo"/>
          <p:cNvSpPr/>
          <p:nvPr/>
        </p:nvSpPr>
        <p:spPr>
          <a:xfrm>
            <a:off x="683568" y="4059566"/>
            <a:ext cx="7185814" cy="2339102"/>
          </a:xfrm>
          <a:prstGeom prst="rect">
            <a:avLst/>
          </a:prstGeom>
        </p:spPr>
        <p:txBody>
          <a:bodyPr wrap="square">
            <a:spAutoFit/>
          </a:bodyPr>
          <a:lstStyle/>
          <a:p>
            <a:pPr algn="ctr"/>
            <a:r>
              <a:rPr lang="es-EC" sz="1600" b="1" dirty="0" smtClean="0">
                <a:latin typeface="Arial" panose="020B0604020202020204" pitchFamily="34" charset="0"/>
                <a:cs typeface="Arial" panose="020B0604020202020204" pitchFamily="34" charset="0"/>
              </a:rPr>
              <a:t>TEMA: </a:t>
            </a:r>
            <a:r>
              <a:rPr lang="es-EC" sz="1600" b="1" dirty="0" smtClean="0">
                <a:latin typeface="Arial" panose="020B0604020202020204" pitchFamily="34" charset="0"/>
                <a:cs typeface="Arial" panose="020B0604020202020204" pitchFamily="34" charset="0"/>
              </a:rPr>
              <a:t>“EVALUACIÓN </a:t>
            </a:r>
            <a:r>
              <a:rPr lang="es-EC" sz="1600" b="1" dirty="0" smtClean="0">
                <a:latin typeface="Arial" panose="020B0604020202020204" pitchFamily="34" charset="0"/>
                <a:cs typeface="Arial" panose="020B0604020202020204" pitchFamily="34" charset="0"/>
              </a:rPr>
              <a:t>DEL PROCESO DE CAPACITACIÓN DE LAS FARMACIAS DE LOS HOSPITALES PÚBLICOS DE ESPECIALIDADES DEL DISTRITO METROPOLITANO DE QUITO 2016-2017</a:t>
            </a:r>
            <a:r>
              <a:rPr lang="es-EC" sz="1600" b="1" dirty="0" smtClean="0">
                <a:latin typeface="Arial" panose="020B0604020202020204" pitchFamily="34" charset="0"/>
                <a:cs typeface="Arial" panose="020B0604020202020204" pitchFamily="34" charset="0"/>
              </a:rPr>
              <a:t>.”</a:t>
            </a:r>
            <a:r>
              <a:rPr lang="it-IT" sz="1600" b="1" dirty="0" smtClean="0">
                <a:latin typeface="Arial" panose="020B0604020202020204" pitchFamily="34" charset="0"/>
                <a:cs typeface="Arial" panose="020B0604020202020204" pitchFamily="34" charset="0"/>
              </a:rPr>
              <a:t> </a:t>
            </a:r>
            <a:endParaRPr lang="it-IT" sz="1600" b="1" dirty="0" smtClean="0">
              <a:latin typeface="Arial" panose="020B0604020202020204" pitchFamily="34" charset="0"/>
              <a:cs typeface="Arial" panose="020B0604020202020204" pitchFamily="34" charset="0"/>
            </a:endParaRPr>
          </a:p>
          <a:p>
            <a:pPr algn="ctr"/>
            <a:endParaRPr lang="it-IT" sz="1600" b="1" dirty="0" smtClean="0">
              <a:latin typeface="Arial" panose="020B0604020202020204" pitchFamily="34" charset="0"/>
              <a:cs typeface="Arial" panose="020B0604020202020204" pitchFamily="34" charset="0"/>
            </a:endParaRPr>
          </a:p>
          <a:p>
            <a:pPr algn="ctr"/>
            <a:r>
              <a:rPr lang="it-IT" sz="1600" b="1" dirty="0" smtClean="0">
                <a:latin typeface="Arial" panose="020B0604020202020204" pitchFamily="34" charset="0"/>
                <a:cs typeface="Arial" panose="020B0604020202020204" pitchFamily="34" charset="0"/>
              </a:rPr>
              <a:t>AUTORA: CRIOLLO MAZA VIVIANA JACQUELINE</a:t>
            </a:r>
          </a:p>
          <a:p>
            <a:pPr algn="ctr"/>
            <a:endParaRPr lang="it-IT" sz="1600" b="1" dirty="0" smtClean="0">
              <a:latin typeface="Arial" panose="020B0604020202020204" pitchFamily="34" charset="0"/>
              <a:cs typeface="Arial" panose="020B0604020202020204" pitchFamily="34" charset="0"/>
            </a:endParaRPr>
          </a:p>
          <a:p>
            <a:pPr algn="ctr"/>
            <a:r>
              <a:rPr lang="it-IT" sz="1600" b="1" dirty="0" smtClean="0">
                <a:latin typeface="Arial" panose="020B0604020202020204" pitchFamily="34" charset="0"/>
                <a:cs typeface="Arial" panose="020B0604020202020204" pitchFamily="34" charset="0"/>
              </a:rPr>
              <a:t>TUTOR: </a:t>
            </a:r>
            <a:r>
              <a:rPr lang="it-IT" sz="1600" b="1" dirty="0">
                <a:latin typeface="Arial" panose="020B0604020202020204" pitchFamily="34" charset="0"/>
                <a:cs typeface="Arial" panose="020B0604020202020204" pitchFamily="34" charset="0"/>
              </a:rPr>
              <a:t>PH.D. ALBUJA </a:t>
            </a:r>
            <a:r>
              <a:rPr lang="it-IT" sz="1600" b="1" dirty="0" smtClean="0">
                <a:latin typeface="Arial" panose="020B0604020202020204" pitchFamily="34" charset="0"/>
                <a:cs typeface="Arial" panose="020B0604020202020204" pitchFamily="34" charset="0"/>
              </a:rPr>
              <a:t>SALAZAR JOSÉ </a:t>
            </a:r>
            <a:r>
              <a:rPr lang="it-IT" sz="1600" b="1" dirty="0" smtClean="0">
                <a:latin typeface="Arial" panose="020B0604020202020204" pitchFamily="34" charset="0"/>
                <a:cs typeface="Arial" panose="020B0604020202020204" pitchFamily="34" charset="0"/>
              </a:rPr>
              <a:t>NICOLÁS</a:t>
            </a:r>
            <a:endParaRPr lang="it-IT" sz="1600" b="1" dirty="0" smtClean="0">
              <a:latin typeface="Arial" panose="020B0604020202020204" pitchFamily="34" charset="0"/>
              <a:cs typeface="Arial" panose="020B0604020202020204" pitchFamily="34" charset="0"/>
            </a:endParaRPr>
          </a:p>
          <a:p>
            <a:pPr algn="ctr"/>
            <a:r>
              <a:rPr lang="it-IT" sz="1600" b="1" dirty="0" smtClean="0">
                <a:latin typeface="Arial" panose="020B0604020202020204" pitchFamily="34" charset="0"/>
                <a:cs typeface="Arial" panose="020B0604020202020204" pitchFamily="34" charset="0"/>
              </a:rPr>
              <a:t>SANGOLQUÍ 08-JUNIO- 2018</a:t>
            </a:r>
            <a:endParaRPr lang="es-EC" sz="1600" b="1" dirty="0" smtClean="0">
              <a:latin typeface="Arial" panose="020B060402020202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510765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4" y="925269"/>
            <a:ext cx="7416824" cy="1015663"/>
          </a:xfrm>
          <a:prstGeom prst="rect">
            <a:avLst/>
          </a:prstGeom>
        </p:spPr>
        <p:txBody>
          <a:bodyPr wrap="square">
            <a:spAutoFit/>
          </a:bodyPr>
          <a:lstStyle/>
          <a:p>
            <a:r>
              <a:rPr lang="es-EC" b="1" dirty="0">
                <a:latin typeface="Arial" panose="020B0604020202020204" pitchFamily="34" charset="0"/>
                <a:cs typeface="Arial" panose="020B0604020202020204" pitchFamily="34" charset="0"/>
              </a:rPr>
              <a:t>ANÁLISIS DE RESULTADOS</a:t>
            </a:r>
          </a:p>
          <a:p>
            <a:endParaRPr lang="es-EC" b="1" dirty="0">
              <a:latin typeface="Arial" panose="020B0604020202020204" pitchFamily="34" charset="0"/>
              <a:cs typeface="Arial" panose="020B0604020202020204" pitchFamily="34" charset="0"/>
            </a:endParaRPr>
          </a:p>
          <a:p>
            <a:r>
              <a:rPr lang="es-EC" sz="1200" b="1" dirty="0" smtClean="0">
                <a:latin typeface="Arial" panose="020B0604020202020204" pitchFamily="34" charset="0"/>
                <a:cs typeface="Arial" panose="020B0604020202020204" pitchFamily="34" charset="0"/>
              </a:rPr>
              <a:t>1</a:t>
            </a:r>
            <a:r>
              <a:rPr lang="es-EC" sz="1200" b="1" dirty="0">
                <a:latin typeface="Arial" panose="020B0604020202020204" pitchFamily="34" charset="0"/>
                <a:cs typeface="Arial" panose="020B0604020202020204" pitchFamily="34" charset="0"/>
              </a:rPr>
              <a:t>.-¿Ha recibido usted capacitaciones sobre la forma de receptar las recetas médicas</a:t>
            </a:r>
            <a:r>
              <a:rPr lang="es-EC" sz="1200" b="1" dirty="0" smtClean="0">
                <a:latin typeface="Arial" panose="020B0604020202020204" pitchFamily="34" charset="0"/>
                <a:cs typeface="Arial" panose="020B0604020202020204" pitchFamily="34" charset="0"/>
              </a:rPr>
              <a:t>?</a:t>
            </a:r>
          </a:p>
          <a:p>
            <a:endParaRPr lang="es-EC" sz="1200" b="1" dirty="0">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712455557"/>
              </p:ext>
            </p:extLst>
          </p:nvPr>
        </p:nvGraphicFramePr>
        <p:xfrm>
          <a:off x="583035" y="1916832"/>
          <a:ext cx="4032448"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p:nvPr>
            <p:extLst>
              <p:ext uri="{D42A27DB-BD31-4B8C-83A1-F6EECF244321}">
                <p14:modId xmlns:p14="http://schemas.microsoft.com/office/powerpoint/2010/main" val="887675469"/>
              </p:ext>
            </p:extLst>
          </p:nvPr>
        </p:nvGraphicFramePr>
        <p:xfrm>
          <a:off x="4463988" y="1844824"/>
          <a:ext cx="3996444" cy="3150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4208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5576" y="836712"/>
            <a:ext cx="7488832" cy="461665"/>
          </a:xfrm>
          <a:prstGeom prst="rect">
            <a:avLst/>
          </a:prstGeom>
        </p:spPr>
        <p:txBody>
          <a:bodyPr wrap="square">
            <a:spAutoFit/>
          </a:bodyPr>
          <a:lstStyle/>
          <a:p>
            <a:r>
              <a:rPr lang="es-EC" sz="1200" b="1" dirty="0">
                <a:latin typeface="Arial" panose="020B0604020202020204" pitchFamily="34" charset="0"/>
                <a:cs typeface="Arial" panose="020B0604020202020204" pitchFamily="34" charset="0"/>
              </a:rPr>
              <a:t>3. ¿Se han llevado a cabo capacitaciones en las cuales le indiquen la forma de validar una receta y su verificación?</a:t>
            </a:r>
            <a:endParaRPr lang="es-EC" sz="1200" dirty="0">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330509112"/>
              </p:ext>
            </p:extLst>
          </p:nvPr>
        </p:nvGraphicFramePr>
        <p:xfrm>
          <a:off x="539552" y="1916832"/>
          <a:ext cx="3816424"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p:nvPr>
            <p:extLst>
              <p:ext uri="{D42A27DB-BD31-4B8C-83A1-F6EECF244321}">
                <p14:modId xmlns:p14="http://schemas.microsoft.com/office/powerpoint/2010/main" val="196469372"/>
              </p:ext>
            </p:extLst>
          </p:nvPr>
        </p:nvGraphicFramePr>
        <p:xfrm>
          <a:off x="4355976" y="2060848"/>
          <a:ext cx="4032448"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6452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11560" y="908720"/>
            <a:ext cx="7632848" cy="276999"/>
          </a:xfrm>
          <a:prstGeom prst="rect">
            <a:avLst/>
          </a:prstGeom>
        </p:spPr>
        <p:txBody>
          <a:bodyPr wrap="square">
            <a:spAutoFit/>
          </a:bodyPr>
          <a:lstStyle/>
          <a:p>
            <a:r>
              <a:rPr lang="es-EC" sz="1200" b="1" dirty="0">
                <a:latin typeface="Arial" panose="020B0604020202020204" pitchFamily="34" charset="0"/>
                <a:cs typeface="Arial" panose="020B0604020202020204" pitchFamily="34" charset="0"/>
              </a:rPr>
              <a:t>5. ¿Se han realizado capacitaciones sobre la verificación de cantidades prescritas?</a:t>
            </a:r>
            <a:endParaRPr lang="es-EC" sz="1200" dirty="0">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252358875"/>
              </p:ext>
            </p:extLst>
          </p:nvPr>
        </p:nvGraphicFramePr>
        <p:xfrm>
          <a:off x="611560" y="1556792"/>
          <a:ext cx="4032448"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p:nvPr>
            <p:extLst>
              <p:ext uri="{D42A27DB-BD31-4B8C-83A1-F6EECF244321}">
                <p14:modId xmlns:p14="http://schemas.microsoft.com/office/powerpoint/2010/main" val="245739351"/>
              </p:ext>
            </p:extLst>
          </p:nvPr>
        </p:nvGraphicFramePr>
        <p:xfrm>
          <a:off x="4644008" y="1556792"/>
          <a:ext cx="3961150" cy="30963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599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83568" y="836712"/>
            <a:ext cx="7560840" cy="461665"/>
          </a:xfrm>
          <a:prstGeom prst="rect">
            <a:avLst/>
          </a:prstGeom>
        </p:spPr>
        <p:txBody>
          <a:bodyPr wrap="square">
            <a:spAutoFit/>
          </a:bodyPr>
          <a:lstStyle/>
          <a:p>
            <a:r>
              <a:rPr lang="es-EC" sz="1200" b="1" dirty="0">
                <a:latin typeface="Arial" panose="020B0604020202020204" pitchFamily="34" charset="0"/>
                <a:cs typeface="Arial" panose="020B0604020202020204" pitchFamily="34" charset="0"/>
              </a:rPr>
              <a:t>12. ¿Recibió capacitación sobre cómo informar al paciente de cómo aplicar o administrar los medicamentos prescritos?</a:t>
            </a:r>
            <a:endParaRPr lang="es-EC" sz="1200" dirty="0">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2496911718"/>
              </p:ext>
            </p:extLst>
          </p:nvPr>
        </p:nvGraphicFramePr>
        <p:xfrm>
          <a:off x="671017" y="1700808"/>
          <a:ext cx="3921546"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p:nvPr>
            <p:extLst>
              <p:ext uri="{D42A27DB-BD31-4B8C-83A1-F6EECF244321}">
                <p14:modId xmlns:p14="http://schemas.microsoft.com/office/powerpoint/2010/main" val="3296429225"/>
              </p:ext>
            </p:extLst>
          </p:nvPr>
        </p:nvGraphicFramePr>
        <p:xfrm>
          <a:off x="4644008" y="1772816"/>
          <a:ext cx="3888432" cy="3384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73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95144" y="932058"/>
            <a:ext cx="2592288"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PROPUESTA</a:t>
            </a:r>
            <a:endParaRPr lang="es-EC" b="1" dirty="0">
              <a:latin typeface="Arial" panose="020B0604020202020204" pitchFamily="34" charset="0"/>
              <a:cs typeface="Arial" panose="020B0604020202020204" pitchFamily="34" charset="0"/>
            </a:endParaRPr>
          </a:p>
        </p:txBody>
      </p:sp>
      <p:sp>
        <p:nvSpPr>
          <p:cNvPr id="7" name="6 Rectángulo"/>
          <p:cNvSpPr/>
          <p:nvPr/>
        </p:nvSpPr>
        <p:spPr>
          <a:xfrm>
            <a:off x="683568" y="1484784"/>
            <a:ext cx="7848872" cy="3539430"/>
          </a:xfrm>
          <a:prstGeom prst="rect">
            <a:avLst/>
          </a:prstGeom>
        </p:spPr>
        <p:txBody>
          <a:bodyPr wrap="square">
            <a:spAutoFit/>
          </a:bodyPr>
          <a:lstStyle/>
          <a:p>
            <a:pPr algn="just"/>
            <a:endParaRPr lang="es-EC" sz="1600" dirty="0" smtClean="0">
              <a:latin typeface="Arial" panose="020B0604020202020204" pitchFamily="34" charset="0"/>
              <a:cs typeface="Arial" panose="020B0604020202020204" pitchFamily="34" charset="0"/>
            </a:endParaRPr>
          </a:p>
          <a:p>
            <a:pPr algn="just"/>
            <a:r>
              <a:rPr lang="es-EC" sz="1600" b="1" dirty="0" smtClean="0">
                <a:latin typeface="Arial" panose="020B0604020202020204" pitchFamily="34" charset="0"/>
                <a:cs typeface="Arial" panose="020B0604020202020204" pitchFamily="34" charset="0"/>
              </a:rPr>
              <a:t>OBJETIVO </a:t>
            </a:r>
            <a:r>
              <a:rPr lang="es-EC" sz="1600" b="1" dirty="0">
                <a:latin typeface="Arial" panose="020B0604020202020204" pitchFamily="34" charset="0"/>
                <a:cs typeface="Arial" panose="020B0604020202020204" pitchFamily="34" charset="0"/>
              </a:rPr>
              <a:t>GENERAL.- </a:t>
            </a:r>
            <a:r>
              <a:rPr lang="es-EC" sz="1600" dirty="0">
                <a:latin typeface="Arial" panose="020B0604020202020204" pitchFamily="34" charset="0"/>
                <a:cs typeface="Arial" panose="020B0604020202020204" pitchFamily="34" charset="0"/>
              </a:rPr>
              <a:t>Aportar al fortalecimiento del proceso de capacitación y al incremento del nivel de desempeño laboral del personal de las instituciones, mediante estrategias especializadas en la formación continua de los colaboradores del área de farmacia. </a:t>
            </a:r>
          </a:p>
          <a:p>
            <a:pPr algn="just"/>
            <a:endParaRPr lang="es-EC" sz="1600" dirty="0" smtClean="0">
              <a:latin typeface="Arial" panose="020B0604020202020204" pitchFamily="34" charset="0"/>
              <a:cs typeface="Arial" panose="020B0604020202020204" pitchFamily="34" charset="0"/>
            </a:endParaRPr>
          </a:p>
          <a:p>
            <a:pPr algn="just"/>
            <a:r>
              <a:rPr lang="es-EC" sz="1600" b="1" dirty="0" smtClean="0">
                <a:latin typeface="Arial" panose="020B0604020202020204" pitchFamily="34" charset="0"/>
                <a:cs typeface="Arial" panose="020B0604020202020204" pitchFamily="34" charset="0"/>
              </a:rPr>
              <a:t>OBJETIVOS </a:t>
            </a:r>
            <a:r>
              <a:rPr lang="es-EC" sz="1600" b="1" dirty="0">
                <a:latin typeface="Arial" panose="020B0604020202020204" pitchFamily="34" charset="0"/>
                <a:cs typeface="Arial" panose="020B0604020202020204" pitchFamily="34" charset="0"/>
              </a:rPr>
              <a:t>ESPECÍFICOS:</a:t>
            </a:r>
          </a:p>
          <a:p>
            <a:pPr marL="342900" indent="-342900" algn="just">
              <a:buAutoNum type="alphaUcPeriod"/>
            </a:pPr>
            <a:r>
              <a:rPr lang="es-EC" sz="1600" dirty="0" smtClean="0">
                <a:latin typeface="Arial" panose="020B0604020202020204" pitchFamily="34" charset="0"/>
                <a:cs typeface="Arial" panose="020B0604020202020204" pitchFamily="34" charset="0"/>
              </a:rPr>
              <a:t>Promover </a:t>
            </a:r>
            <a:r>
              <a:rPr lang="es-EC" sz="1600" dirty="0">
                <a:latin typeface="Arial" panose="020B0604020202020204" pitchFamily="34" charset="0"/>
                <a:cs typeface="Arial" panose="020B0604020202020204" pitchFamily="34" charset="0"/>
              </a:rPr>
              <a:t>la trasmisión de conocimientos entre el personal de farmacia para formar equipos de trabajo </a:t>
            </a:r>
            <a:r>
              <a:rPr lang="es-EC" sz="1600" dirty="0" smtClean="0">
                <a:latin typeface="Arial" panose="020B0604020202020204" pitchFamily="34" charset="0"/>
                <a:cs typeface="Arial" panose="020B0604020202020204" pitchFamily="34" charset="0"/>
              </a:rPr>
              <a:t>eficientes.</a:t>
            </a:r>
          </a:p>
          <a:p>
            <a:pPr marL="342900" indent="-342900" algn="just">
              <a:buFont typeface="+mj-lt"/>
              <a:buAutoNum type="alphaUcPeriod"/>
            </a:pPr>
            <a:r>
              <a:rPr lang="es-EC" sz="1600" dirty="0" smtClean="0">
                <a:solidFill>
                  <a:schemeClr val="tx1"/>
                </a:solidFill>
                <a:latin typeface="Arial" panose="020B0604020202020204" pitchFamily="34" charset="0"/>
                <a:cs typeface="Arial" panose="020B0604020202020204" pitchFamily="34" charset="0"/>
              </a:rPr>
              <a:t>Evaluar el trabajo del personal en el desarrollo de sus actividades diarias, para incrementar la calidad del servicio de farmacia. </a:t>
            </a:r>
          </a:p>
          <a:p>
            <a:pPr marL="342900" indent="-342900" algn="just">
              <a:buFont typeface="+mj-lt"/>
              <a:buAutoNum type="alphaUcPeriod"/>
            </a:pPr>
            <a:r>
              <a:rPr lang="es-EC" sz="1600" dirty="0" smtClean="0">
                <a:solidFill>
                  <a:schemeClr val="tx1"/>
                </a:solidFill>
                <a:latin typeface="Arial" panose="020B0604020202020204" pitchFamily="34" charset="0"/>
                <a:cs typeface="Arial" panose="020B0604020202020204" pitchFamily="34" charset="0"/>
              </a:rPr>
              <a:t>Mejorar el nivel de participación del personal mediante su integración en la estructuración de los programas de capacitación.</a:t>
            </a:r>
            <a:endParaRPr lang="es-EC" sz="1600" dirty="0">
              <a:latin typeface="Arial" panose="020B0604020202020204" pitchFamily="34" charset="0"/>
              <a:cs typeface="Arial" panose="020B0604020202020204" pitchFamily="34" charset="0"/>
            </a:endParaRPr>
          </a:p>
          <a:p>
            <a:pPr algn="just"/>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931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39552" y="889844"/>
            <a:ext cx="7992888" cy="584775"/>
          </a:xfrm>
          <a:prstGeom prst="rect">
            <a:avLst/>
          </a:prstGeom>
        </p:spPr>
        <p:txBody>
          <a:bodyPr wrap="square">
            <a:spAutoFit/>
          </a:bodyPr>
          <a:lstStyle/>
          <a:p>
            <a:pPr algn="just"/>
            <a:r>
              <a:rPr lang="es-EC" sz="1600" b="1" dirty="0" smtClean="0">
                <a:latin typeface="Arial" panose="020B0604020202020204" pitchFamily="34" charset="0"/>
                <a:cs typeface="Arial" panose="020B0604020202020204" pitchFamily="34" charset="0"/>
              </a:rPr>
              <a:t>BENEFICIOS</a:t>
            </a:r>
          </a:p>
          <a:p>
            <a:pPr algn="just"/>
            <a:endParaRPr lang="es-EC" sz="1600" dirty="0">
              <a:latin typeface="Arial" panose="020B0604020202020204" pitchFamily="34" charset="0"/>
              <a:cs typeface="Arial" panose="020B0604020202020204" pitchFamily="34" charset="0"/>
            </a:endParaRPr>
          </a:p>
        </p:txBody>
      </p:sp>
      <p:pic>
        <p:nvPicPr>
          <p:cNvPr id="8194" name="Picture 2" descr="Resultado de imagen para servicio de atención de calidad de farmacia en hospitales publ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835152"/>
            <a:ext cx="4896544" cy="1754088"/>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hacia abajo"/>
          <p:cNvSpPr/>
          <p:nvPr/>
        </p:nvSpPr>
        <p:spPr>
          <a:xfrm>
            <a:off x="856387" y="1474619"/>
            <a:ext cx="2534682" cy="101827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smtClean="0">
                <a:solidFill>
                  <a:schemeClr val="tx1"/>
                </a:solidFill>
                <a:latin typeface="Arial" panose="020B0604020202020204" pitchFamily="34" charset="0"/>
                <a:cs typeface="Arial" panose="020B0604020202020204" pitchFamily="34" charset="0"/>
              </a:rPr>
              <a:t>Potenciamiento </a:t>
            </a:r>
            <a:r>
              <a:rPr lang="es-EC" sz="1200" dirty="0">
                <a:solidFill>
                  <a:schemeClr val="tx1"/>
                </a:solidFill>
                <a:latin typeface="Arial" panose="020B0604020202020204" pitchFamily="34" charset="0"/>
                <a:cs typeface="Arial" panose="020B0604020202020204" pitchFamily="34" charset="0"/>
              </a:rPr>
              <a:t>de las capacidades del personal</a:t>
            </a:r>
          </a:p>
        </p:txBody>
      </p:sp>
      <p:sp>
        <p:nvSpPr>
          <p:cNvPr id="7" name="6 Llamada de flecha hacia abajo"/>
          <p:cNvSpPr/>
          <p:nvPr/>
        </p:nvSpPr>
        <p:spPr>
          <a:xfrm>
            <a:off x="4716016" y="1474619"/>
            <a:ext cx="2304256" cy="101827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Arial" panose="020B0604020202020204" pitchFamily="34" charset="0"/>
                <a:cs typeface="Arial" panose="020B0604020202020204" pitchFamily="34" charset="0"/>
              </a:rPr>
              <a:t>Eficiencia en el </a:t>
            </a:r>
            <a:r>
              <a:rPr lang="es-EC" sz="1200" dirty="0" smtClean="0">
                <a:solidFill>
                  <a:schemeClr val="tx1"/>
                </a:solidFill>
                <a:latin typeface="Arial" panose="020B0604020202020204" pitchFamily="34" charset="0"/>
                <a:cs typeface="Arial" panose="020B0604020202020204" pitchFamily="34" charset="0"/>
              </a:rPr>
              <a:t>trabajo</a:t>
            </a:r>
            <a:endParaRPr lang="es-EC" sz="1200" dirty="0">
              <a:solidFill>
                <a:schemeClr val="tx1"/>
              </a:solidFill>
              <a:latin typeface="Arial" panose="020B0604020202020204" pitchFamily="34" charset="0"/>
              <a:cs typeface="Arial" panose="020B0604020202020204" pitchFamily="34" charset="0"/>
            </a:endParaRPr>
          </a:p>
        </p:txBody>
      </p:sp>
      <p:sp>
        <p:nvSpPr>
          <p:cNvPr id="8" name="7 Llamada de flecha hacia abajo"/>
          <p:cNvSpPr/>
          <p:nvPr/>
        </p:nvSpPr>
        <p:spPr>
          <a:xfrm>
            <a:off x="2771800" y="2642270"/>
            <a:ext cx="2304256" cy="101827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dirty="0">
                <a:solidFill>
                  <a:schemeClr val="tx1"/>
                </a:solidFill>
                <a:latin typeface="Arial" panose="020B0604020202020204" pitchFamily="34" charset="0"/>
                <a:cs typeface="Arial" panose="020B0604020202020204" pitchFamily="34" charset="0"/>
              </a:rPr>
              <a:t>Participación activa del personal</a:t>
            </a:r>
          </a:p>
        </p:txBody>
      </p:sp>
    </p:spTree>
    <p:extLst>
      <p:ext uri="{BB962C8B-B14F-4D97-AF65-F5344CB8AC3E}">
        <p14:creationId xmlns:p14="http://schemas.microsoft.com/office/powerpoint/2010/main" val="3527238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052736"/>
            <a:ext cx="6768752" cy="646331"/>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NIVELES PARA LA IMPLEMENTACIÓN DE LA PROPUESTA DE MOTIVACIÓN</a:t>
            </a:r>
            <a:endParaRPr lang="es-EC" b="1" dirty="0">
              <a:latin typeface="Arial" panose="020B0604020202020204" pitchFamily="34" charset="0"/>
              <a:cs typeface="Arial" panose="020B0604020202020204" pitchFamily="34" charset="0"/>
            </a:endParaRPr>
          </a:p>
        </p:txBody>
      </p:sp>
      <p:sp>
        <p:nvSpPr>
          <p:cNvPr id="4" name="3 Rectángulo redondeado"/>
          <p:cNvSpPr/>
          <p:nvPr/>
        </p:nvSpPr>
        <p:spPr>
          <a:xfrm>
            <a:off x="827584" y="2272202"/>
            <a:ext cx="2808312" cy="64807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Concientización a la dirección de la institución</a:t>
            </a:r>
            <a:endPar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4 Rectángulo redondeado"/>
          <p:cNvSpPr/>
          <p:nvPr/>
        </p:nvSpPr>
        <p:spPr>
          <a:xfrm>
            <a:off x="4920977" y="2272202"/>
            <a:ext cx="2808312" cy="64807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Creación del comité de capacitación </a:t>
            </a:r>
            <a:endPar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5 Rectángulo redondeado"/>
          <p:cNvSpPr/>
          <p:nvPr/>
        </p:nvSpPr>
        <p:spPr>
          <a:xfrm>
            <a:off x="848387" y="4077072"/>
            <a:ext cx="2808312" cy="77158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Estructuración y aplicación de estrategias de capacitación</a:t>
            </a:r>
            <a:endPar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6 Rectángulo redondeado"/>
          <p:cNvSpPr/>
          <p:nvPr/>
        </p:nvSpPr>
        <p:spPr>
          <a:xfrm>
            <a:off x="4987771" y="4077072"/>
            <a:ext cx="2787509" cy="648072"/>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Evaluación y</a:t>
            </a:r>
          </a:p>
          <a:p>
            <a:pPr algn="ctr">
              <a:spcAft>
                <a:spcPts val="0"/>
              </a:spcAft>
            </a:pPr>
            <a:r>
              <a:rPr lang="es-EC"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retroalimentación</a:t>
            </a:r>
            <a:endParaRPr lang="es-EC"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de flecha cuádruple"/>
          <p:cNvSpPr/>
          <p:nvPr/>
        </p:nvSpPr>
        <p:spPr>
          <a:xfrm>
            <a:off x="3815916" y="2996952"/>
            <a:ext cx="1080120" cy="1080120"/>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69363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27584" y="890222"/>
            <a:ext cx="7128792"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DETECCIÓN DE LAS NECESIDADES DE CAPACITACIÓN</a:t>
            </a:r>
            <a:endParaRPr lang="es-EC" b="1" dirty="0">
              <a:latin typeface="Arial" panose="020B0604020202020204" pitchFamily="34" charset="0"/>
              <a:cs typeface="Arial" panose="020B0604020202020204" pitchFamily="34" charset="0"/>
            </a:endParaRPr>
          </a:p>
        </p:txBody>
      </p:sp>
      <p:pic>
        <p:nvPicPr>
          <p:cNvPr id="5" name="Imagen 3"/>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1600" y="1259554"/>
            <a:ext cx="7559899" cy="5009084"/>
          </a:xfrm>
          <a:prstGeom prst="rect">
            <a:avLst/>
          </a:prstGeom>
          <a:noFill/>
          <a:ln>
            <a:solidFill>
              <a:schemeClr val="tx1"/>
            </a:solidFill>
          </a:ln>
        </p:spPr>
      </p:pic>
    </p:spTree>
    <p:extLst>
      <p:ext uri="{BB962C8B-B14F-4D97-AF65-F5344CB8AC3E}">
        <p14:creationId xmlns:p14="http://schemas.microsoft.com/office/powerpoint/2010/main" val="1232331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24744"/>
            <a:ext cx="3744416" cy="646331"/>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EJECUCIÓN DEL PLAN DE CAPACITACIÓN</a:t>
            </a:r>
            <a:endParaRPr lang="es-EC" b="1" dirty="0">
              <a:latin typeface="Arial" panose="020B0604020202020204" pitchFamily="34" charset="0"/>
              <a:cs typeface="Arial" panose="020B0604020202020204" pitchFamily="34" charset="0"/>
            </a:endParaRPr>
          </a:p>
        </p:txBody>
      </p:sp>
      <p:sp>
        <p:nvSpPr>
          <p:cNvPr id="3" name="2 Elipse"/>
          <p:cNvSpPr/>
          <p:nvPr/>
        </p:nvSpPr>
        <p:spPr>
          <a:xfrm>
            <a:off x="539551" y="2636912"/>
            <a:ext cx="2307903" cy="189537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889000">
              <a:lnSpc>
                <a:spcPct val="90000"/>
              </a:lnSpc>
              <a:spcBef>
                <a:spcPct val="0"/>
              </a:spcBef>
              <a:spcAft>
                <a:spcPct val="15000"/>
              </a:spcAft>
            </a:pPr>
            <a:r>
              <a:rPr lang="es-ES" sz="1300" b="1" dirty="0" smtClean="0">
                <a:solidFill>
                  <a:schemeClr val="tx1"/>
                </a:solidFill>
                <a:latin typeface="Arial" panose="020B0604020202020204" pitchFamily="34" charset="0"/>
                <a:cs typeface="Arial" panose="020B0604020202020204" pitchFamily="34" charset="0"/>
              </a:rPr>
              <a:t>PLANTEAMIENTO DE NUEVOS CURSOS DE CAPACITACIÓN</a:t>
            </a:r>
            <a:endParaRPr lang="es-ES" sz="1300" b="1" dirty="0">
              <a:solidFill>
                <a:schemeClr val="tx1"/>
              </a:solidFill>
              <a:latin typeface="Arial" panose="020B0604020202020204" pitchFamily="34" charset="0"/>
              <a:cs typeface="Arial" panose="020B0604020202020204" pitchFamily="34" charset="0"/>
            </a:endParaRPr>
          </a:p>
        </p:txBody>
      </p:sp>
      <p:sp>
        <p:nvSpPr>
          <p:cNvPr id="4" name="3 Elipse"/>
          <p:cNvSpPr/>
          <p:nvPr/>
        </p:nvSpPr>
        <p:spPr>
          <a:xfrm>
            <a:off x="3203848" y="1786296"/>
            <a:ext cx="1440160" cy="70314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s-ES" dirty="0">
                <a:solidFill>
                  <a:schemeClr val="tx1"/>
                </a:solidFill>
                <a:latin typeface="Arial" panose="020B0604020202020204" pitchFamily="34" charset="0"/>
                <a:cs typeface="Arial" panose="020B0604020202020204" pitchFamily="34" charset="0"/>
              </a:rPr>
              <a:t>FASE 1</a:t>
            </a:r>
          </a:p>
        </p:txBody>
      </p:sp>
      <p:sp>
        <p:nvSpPr>
          <p:cNvPr id="5" name="4 Elipse"/>
          <p:cNvSpPr/>
          <p:nvPr/>
        </p:nvSpPr>
        <p:spPr>
          <a:xfrm>
            <a:off x="3203848" y="3140968"/>
            <a:ext cx="1490464" cy="70314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schemeClr val="tx1"/>
                </a:solidFill>
                <a:latin typeface="Arial" panose="020B0604020202020204" pitchFamily="34" charset="0"/>
                <a:cs typeface="Arial" panose="020B0604020202020204" pitchFamily="34" charset="0"/>
              </a:rPr>
              <a:t>FASE 2</a:t>
            </a:r>
            <a:endParaRPr lang="es-EC" dirty="0">
              <a:solidFill>
                <a:schemeClr val="tx1"/>
              </a:solidFill>
              <a:latin typeface="Arial" panose="020B0604020202020204" pitchFamily="34" charset="0"/>
              <a:cs typeface="Arial" panose="020B0604020202020204" pitchFamily="34" charset="0"/>
            </a:endParaRPr>
          </a:p>
        </p:txBody>
      </p:sp>
      <p:sp>
        <p:nvSpPr>
          <p:cNvPr id="6" name="5 Elipse"/>
          <p:cNvSpPr/>
          <p:nvPr/>
        </p:nvSpPr>
        <p:spPr>
          <a:xfrm>
            <a:off x="3203848" y="4584843"/>
            <a:ext cx="1515813" cy="70314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schemeClr val="tx1"/>
                </a:solidFill>
                <a:latin typeface="Arial" panose="020B0604020202020204" pitchFamily="34" charset="0"/>
                <a:cs typeface="Arial" panose="020B0604020202020204" pitchFamily="34" charset="0"/>
              </a:rPr>
              <a:t>FASE 3</a:t>
            </a:r>
            <a:endParaRPr lang="es-EC" dirty="0">
              <a:solidFill>
                <a:schemeClr val="tx1"/>
              </a:solidFill>
              <a:latin typeface="Arial" panose="020B0604020202020204" pitchFamily="34" charset="0"/>
              <a:cs typeface="Arial" panose="020B0604020202020204" pitchFamily="34" charset="0"/>
            </a:endParaRPr>
          </a:p>
        </p:txBody>
      </p:sp>
      <p:sp>
        <p:nvSpPr>
          <p:cNvPr id="7" name="6 Rectángulo"/>
          <p:cNvSpPr/>
          <p:nvPr/>
        </p:nvSpPr>
        <p:spPr>
          <a:xfrm>
            <a:off x="5148064" y="1786296"/>
            <a:ext cx="3384376" cy="584775"/>
          </a:xfrm>
          <a:prstGeom prst="rect">
            <a:avLst/>
          </a:prstGeom>
        </p:spPr>
        <p:txBody>
          <a:bodyPr wrap="square">
            <a:spAutoFit/>
          </a:bodyPr>
          <a:lstStyle/>
          <a:p>
            <a:pPr marL="285750" lvl="0" indent="-285750">
              <a:buFont typeface="Wingdings" panose="05000000000000000000" pitchFamily="2" charset="2"/>
              <a:buChar char="§"/>
            </a:pPr>
            <a:r>
              <a:rPr lang="es-ES" sz="1600" dirty="0" smtClean="0">
                <a:latin typeface="Arial" panose="020B0604020202020204" pitchFamily="34" charset="0"/>
                <a:cs typeface="Arial" panose="020B0604020202020204" pitchFamily="34" charset="0"/>
              </a:rPr>
              <a:t>Ejecución de eventos de capacitación</a:t>
            </a:r>
            <a:endParaRPr lang="es-EC" sz="1600" dirty="0">
              <a:latin typeface="Arial" panose="020B0604020202020204" pitchFamily="34" charset="0"/>
              <a:cs typeface="Arial" panose="020B0604020202020204" pitchFamily="34" charset="0"/>
            </a:endParaRPr>
          </a:p>
        </p:txBody>
      </p:sp>
      <p:sp>
        <p:nvSpPr>
          <p:cNvPr id="8" name="7 Rectángulo"/>
          <p:cNvSpPr/>
          <p:nvPr/>
        </p:nvSpPr>
        <p:spPr>
          <a:xfrm>
            <a:off x="5148065" y="3240501"/>
            <a:ext cx="3096344" cy="584775"/>
          </a:xfrm>
          <a:prstGeom prst="rect">
            <a:avLst/>
          </a:prstGeom>
        </p:spPr>
        <p:txBody>
          <a:bodyPr wrap="square">
            <a:spAutoFit/>
          </a:bodyPr>
          <a:lstStyle/>
          <a:p>
            <a:pPr marL="285750" lvl="0" indent="-285750" algn="ctr">
              <a:buFont typeface="Arial" panose="020B0604020202020204" pitchFamily="34" charset="0"/>
              <a:buChar char="•"/>
            </a:pPr>
            <a:r>
              <a:rPr lang="es-ES" sz="1600" dirty="0" smtClean="0">
                <a:latin typeface="Arial" panose="020B0604020202020204" pitchFamily="34" charset="0"/>
                <a:cs typeface="Arial" panose="020B0604020202020204" pitchFamily="34" charset="0"/>
              </a:rPr>
              <a:t>Desarrollo del contenido del curso</a:t>
            </a:r>
            <a:endParaRPr lang="es-ES" sz="1600" dirty="0">
              <a:latin typeface="Arial" panose="020B0604020202020204" pitchFamily="34" charset="0"/>
              <a:cs typeface="Arial" panose="020B0604020202020204" pitchFamily="34" charset="0"/>
            </a:endParaRPr>
          </a:p>
        </p:txBody>
      </p:sp>
      <p:sp>
        <p:nvSpPr>
          <p:cNvPr id="9" name="8 Rectángulo"/>
          <p:cNvSpPr/>
          <p:nvPr/>
        </p:nvSpPr>
        <p:spPr>
          <a:xfrm>
            <a:off x="5508104" y="4751749"/>
            <a:ext cx="1600118" cy="338554"/>
          </a:xfrm>
          <a:prstGeom prst="rect">
            <a:avLst/>
          </a:prstGeom>
        </p:spPr>
        <p:txBody>
          <a:bodyPr wrap="none">
            <a:spAutoFit/>
          </a:bodyPr>
          <a:lstStyle/>
          <a:p>
            <a:pPr marL="285750" lvl="0" indent="-285750">
              <a:buFont typeface="Arial" panose="020B0604020202020204" pitchFamily="34" charset="0"/>
              <a:buChar char="•"/>
            </a:pPr>
            <a:r>
              <a:rPr lang="es-ES" sz="1600" dirty="0" smtClean="0">
                <a:latin typeface="Arial" panose="020B0604020202020204" pitchFamily="34" charset="0"/>
                <a:cs typeface="Arial" panose="020B0604020202020204" pitchFamily="34" charset="0"/>
              </a:rPr>
              <a:t>Certificación</a:t>
            </a:r>
            <a:endParaRPr lang="es-EC" sz="1600" dirty="0">
              <a:latin typeface="Arial" panose="020B0604020202020204" pitchFamily="34" charset="0"/>
              <a:cs typeface="Arial" panose="020B0604020202020204" pitchFamily="34" charset="0"/>
            </a:endParaRPr>
          </a:p>
        </p:txBody>
      </p:sp>
      <p:cxnSp>
        <p:nvCxnSpPr>
          <p:cNvPr id="11" name="10 Conector recto"/>
          <p:cNvCxnSpPr>
            <a:stCxn id="3" idx="7"/>
          </p:cNvCxnSpPr>
          <p:nvPr/>
        </p:nvCxnSpPr>
        <p:spPr>
          <a:xfrm flipV="1">
            <a:off x="2509469" y="2276872"/>
            <a:ext cx="694379" cy="637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V="1">
            <a:off x="2754027" y="3636822"/>
            <a:ext cx="449821" cy="359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a:endCxn id="6" idx="2"/>
          </p:cNvCxnSpPr>
          <p:nvPr/>
        </p:nvCxnSpPr>
        <p:spPr>
          <a:xfrm>
            <a:off x="2509469" y="4293096"/>
            <a:ext cx="694379" cy="643319"/>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993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224970223"/>
              </p:ext>
            </p:extLst>
          </p:nvPr>
        </p:nvGraphicFramePr>
        <p:xfrm>
          <a:off x="755576" y="1772816"/>
          <a:ext cx="7416824"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2627784" y="1052736"/>
            <a:ext cx="4032448" cy="369332"/>
          </a:xfrm>
          <a:prstGeom prst="rect">
            <a:avLst/>
          </a:prstGeom>
        </p:spPr>
        <p:txBody>
          <a:bodyPr wrap="square">
            <a:spAutoFit/>
          </a:bodyPr>
          <a:lstStyle/>
          <a:p>
            <a:pPr algn="ctr"/>
            <a:r>
              <a:rPr lang="es-EC" b="1" dirty="0" smtClean="0">
                <a:latin typeface="Arial" panose="020B0604020202020204" pitchFamily="34" charset="0"/>
                <a:cs typeface="Arial" panose="020B0604020202020204" pitchFamily="34" charset="0"/>
              </a:rPr>
              <a:t>MONITOREO DE CAPACITACIÓN</a:t>
            </a:r>
            <a:endParaRPr lang="es-EC" b="1" dirty="0">
              <a:latin typeface="Arial" panose="020B0604020202020204" pitchFamily="34" charset="0"/>
              <a:cs typeface="Arial" panose="020B0604020202020204" pitchFamily="34" charset="0"/>
            </a:endParaRPr>
          </a:p>
        </p:txBody>
      </p:sp>
      <p:sp>
        <p:nvSpPr>
          <p:cNvPr id="4" name="3 Rectángulo redondeado"/>
          <p:cNvSpPr/>
          <p:nvPr/>
        </p:nvSpPr>
        <p:spPr>
          <a:xfrm>
            <a:off x="3635896" y="3429000"/>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tx1"/>
                </a:solidFill>
                <a:latin typeface="Arial" panose="020B0604020202020204" pitchFamily="34" charset="0"/>
                <a:cs typeface="Arial" panose="020B0604020202020204" pitchFamily="34" charset="0"/>
              </a:rPr>
              <a:t>Monitorear Capacitación</a:t>
            </a:r>
            <a:endParaRPr lang="es-EC" sz="1400" b="1" dirty="0">
              <a:solidFill>
                <a:schemeClr val="tx1"/>
              </a:solidFill>
              <a:latin typeface="Arial" panose="020B0604020202020204" pitchFamily="34" charset="0"/>
              <a:cs typeface="Arial" panose="020B0604020202020204" pitchFamily="34" charset="0"/>
            </a:endParaRPr>
          </a:p>
        </p:txBody>
      </p:sp>
      <p:sp>
        <p:nvSpPr>
          <p:cNvPr id="5" name="4 Flecha izquierda y derecha"/>
          <p:cNvSpPr/>
          <p:nvPr/>
        </p:nvSpPr>
        <p:spPr>
          <a:xfrm>
            <a:off x="4021803" y="2717012"/>
            <a:ext cx="648072" cy="432048"/>
          </a:xfrm>
          <a:prstGeom prst="lef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Flecha izquierda y derecha"/>
          <p:cNvSpPr/>
          <p:nvPr/>
        </p:nvSpPr>
        <p:spPr>
          <a:xfrm>
            <a:off x="4087442" y="4801600"/>
            <a:ext cx="648072" cy="432048"/>
          </a:xfrm>
          <a:prstGeom prst="lef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674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908720"/>
            <a:ext cx="4273066" cy="584775"/>
          </a:xfrm>
          <a:prstGeom prst="rect">
            <a:avLst/>
          </a:prstGeom>
        </p:spPr>
        <p:txBody>
          <a:bodyPr wrap="square">
            <a:spAutoFit/>
          </a:bodyPr>
          <a:lstStyle/>
          <a:p>
            <a:r>
              <a:rPr lang="es-EC" sz="3200" b="1" dirty="0" smtClean="0">
                <a:latin typeface="Arial" panose="020B0604020202020204" pitchFamily="34" charset="0"/>
                <a:cs typeface="Arial" panose="020B0604020202020204" pitchFamily="34" charset="0"/>
              </a:rPr>
              <a:t>INTRODUCCIÓN</a:t>
            </a:r>
            <a:endParaRPr lang="es-EC" sz="3200" b="1"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815" y="3717032"/>
            <a:ext cx="5101158" cy="209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317" y="27856"/>
            <a:ext cx="3471512" cy="5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derecha"/>
          <p:cNvSpPr/>
          <p:nvPr/>
        </p:nvSpPr>
        <p:spPr>
          <a:xfrm>
            <a:off x="1115616" y="1772816"/>
            <a:ext cx="3024336" cy="1656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Arial" panose="020B0604020202020204" pitchFamily="34" charset="0"/>
                <a:cs typeface="Arial" panose="020B0604020202020204" pitchFamily="34" charset="0"/>
              </a:rPr>
              <a:t>Servir </a:t>
            </a:r>
            <a:r>
              <a:rPr lang="es-EC" sz="1400" dirty="0">
                <a:solidFill>
                  <a:schemeClr val="tx1"/>
                </a:solidFill>
                <a:latin typeface="Arial" panose="020B0604020202020204" pitchFamily="34" charset="0"/>
                <a:cs typeface="Arial" panose="020B0604020202020204" pitchFamily="34" charset="0"/>
              </a:rPr>
              <a:t>de forma eficiente a los usuarios </a:t>
            </a:r>
            <a:endParaRPr lang="es-EC" sz="1400" dirty="0">
              <a:solidFill>
                <a:schemeClr val="tx1"/>
              </a:solidFill>
            </a:endParaRPr>
          </a:p>
        </p:txBody>
      </p:sp>
      <p:sp>
        <p:nvSpPr>
          <p:cNvPr id="7" name="6 Flecha derecha"/>
          <p:cNvSpPr/>
          <p:nvPr/>
        </p:nvSpPr>
        <p:spPr>
          <a:xfrm>
            <a:off x="4645317" y="1755304"/>
            <a:ext cx="3024336" cy="1656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Arial" panose="020B0604020202020204" pitchFamily="34" charset="0"/>
                <a:cs typeface="Arial" panose="020B0604020202020204" pitchFamily="34" charset="0"/>
              </a:rPr>
              <a:t>Equipo </a:t>
            </a:r>
            <a:r>
              <a:rPr lang="es-EC" sz="1400" dirty="0">
                <a:solidFill>
                  <a:schemeClr val="tx1"/>
                </a:solidFill>
                <a:latin typeface="Arial" panose="020B0604020202020204" pitchFamily="34" charset="0"/>
                <a:cs typeface="Arial" panose="020B0604020202020204" pitchFamily="34" charset="0"/>
              </a:rPr>
              <a:t>de trabajo capacitado</a:t>
            </a:r>
            <a:endParaRPr lang="es-EC" sz="1400" dirty="0">
              <a:solidFill>
                <a:schemeClr val="tx1"/>
              </a:solidFill>
            </a:endParaRPr>
          </a:p>
        </p:txBody>
      </p:sp>
    </p:spTree>
    <p:extLst>
      <p:ext uri="{BB962C8B-B14F-4D97-AF65-F5344CB8AC3E}">
        <p14:creationId xmlns:p14="http://schemas.microsoft.com/office/powerpoint/2010/main" val="2379300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907703" y="842633"/>
            <a:ext cx="4716035" cy="369332"/>
          </a:xfrm>
          <a:prstGeom prst="rect">
            <a:avLst/>
          </a:prstGeom>
        </p:spPr>
        <p:txBody>
          <a:bodyPr wrap="none">
            <a:spAutoFit/>
          </a:bodyPr>
          <a:lstStyle/>
          <a:p>
            <a:pPr algn="ctr"/>
            <a:r>
              <a:rPr lang="es-EC" b="1" dirty="0" smtClean="0">
                <a:latin typeface="Arial" panose="020B0604020202020204" pitchFamily="34" charset="0"/>
                <a:cs typeface="Arial" panose="020B0604020202020204" pitchFamily="34" charset="0"/>
              </a:rPr>
              <a:t>CONCLUSIONES Y RECOMENDACIONES</a:t>
            </a:r>
            <a:endParaRPr lang="es-EC" b="1" dirty="0">
              <a:latin typeface="Arial" panose="020B0604020202020204" pitchFamily="34" charset="0"/>
              <a:cs typeface="Arial" panose="020B0604020202020204" pitchFamily="34" charset="0"/>
            </a:endParaRPr>
          </a:p>
        </p:txBody>
      </p:sp>
      <p:sp>
        <p:nvSpPr>
          <p:cNvPr id="4" name="3 Rectángulo"/>
          <p:cNvSpPr/>
          <p:nvPr/>
        </p:nvSpPr>
        <p:spPr>
          <a:xfrm>
            <a:off x="683568" y="1211965"/>
            <a:ext cx="7704856" cy="5047536"/>
          </a:xfrm>
          <a:prstGeom prst="rect">
            <a:avLst/>
          </a:prstGeom>
        </p:spPr>
        <p:txBody>
          <a:bodyPr wrap="square">
            <a:spAutoFit/>
          </a:bodyPr>
          <a:lstStyle/>
          <a:p>
            <a:r>
              <a:rPr lang="es-EC" sz="1400" b="1" dirty="0" smtClean="0">
                <a:latin typeface="Arial" panose="020B0604020202020204" pitchFamily="34" charset="0"/>
                <a:cs typeface="Arial" panose="020B0604020202020204" pitchFamily="34" charset="0"/>
              </a:rPr>
              <a:t>CONCLUSIONES</a:t>
            </a:r>
          </a:p>
          <a:p>
            <a:endParaRPr lang="es-EC" sz="1400" b="1"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EC" sz="1400" dirty="0">
                <a:latin typeface="Arial" panose="020B0604020202020204" pitchFamily="34" charset="0"/>
                <a:cs typeface="Arial" panose="020B0604020202020204" pitchFamily="34" charset="0"/>
              </a:rPr>
              <a:t>Según los resultados del estudio se ha podido establecer que las variables del proceso de capacitación del área de farmacia de los Hospitales Eugenio Espejo y Baca Ortiz no tienen la atención adecuada, </a:t>
            </a:r>
            <a:r>
              <a:rPr lang="es-EC" sz="1400" dirty="0" smtClean="0">
                <a:latin typeface="Arial" panose="020B0604020202020204" pitchFamily="34" charset="0"/>
                <a:cs typeface="Arial" panose="020B0604020202020204" pitchFamily="34" charset="0"/>
              </a:rPr>
              <a:t>el </a:t>
            </a:r>
            <a:r>
              <a:rPr lang="es-EC" sz="1400" dirty="0">
                <a:latin typeface="Arial" panose="020B0604020202020204" pitchFamily="34" charset="0"/>
                <a:cs typeface="Arial" panose="020B0604020202020204" pitchFamily="34" charset="0"/>
              </a:rPr>
              <a:t>desempeño de los elementos que conforman el proceso de capacitación no tienen el correcto funcionamiento e interrelación necesaria para generar satisfacción en el paciente. </a:t>
            </a:r>
            <a:endParaRPr lang="es-EC" sz="14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s-EC"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EC" sz="1400" dirty="0">
                <a:latin typeface="Arial" panose="020B0604020202020204" pitchFamily="34" charset="0"/>
                <a:cs typeface="Arial" panose="020B0604020202020204" pitchFamily="34" charset="0"/>
              </a:rPr>
              <a:t>La capacitación es un elemento presente en el trabajo del personal, sin embargo, esta no se desarrolla eficientemente en todos sus niveles con respecto a las necesidades del personal del área de farmacia. </a:t>
            </a:r>
            <a:r>
              <a:rPr lang="es-EC" sz="1400" dirty="0" smtClean="0">
                <a:latin typeface="Arial" panose="020B0604020202020204" pitchFamily="34" charset="0"/>
                <a:cs typeface="Arial" panose="020B0604020202020204" pitchFamily="34" charset="0"/>
              </a:rPr>
              <a:t>Se </a:t>
            </a:r>
            <a:r>
              <a:rPr lang="es-EC" sz="1400" dirty="0">
                <a:latin typeface="Arial" panose="020B0604020202020204" pitchFamily="34" charset="0"/>
                <a:cs typeface="Arial" panose="020B0604020202020204" pitchFamily="34" charset="0"/>
              </a:rPr>
              <a:t>cuenta con capacitación en lineamientos de información del medicamento como su prescripción, no obstante, la formación en el tratamiento del medicamento no es aceptable pues no se hacen revisiones del tipo de fármaco, su caducidad y forma de almacenamiento. </a:t>
            </a:r>
            <a:endParaRPr lang="es-EC" sz="14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s-EC"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EC" sz="1400" dirty="0">
                <a:latin typeface="Arial" panose="020B0604020202020204" pitchFamily="34" charset="0"/>
                <a:cs typeface="Arial" panose="020B0604020202020204" pitchFamily="34" charset="0"/>
              </a:rPr>
              <a:t>Mediante el diseño del plan de capacitación para las instituciones de salud pública se plantea un conjunto de estrategias y acciones en concreto encaminadas en mejorar significativamente la formación del personal de </a:t>
            </a:r>
            <a:r>
              <a:rPr lang="es-EC" sz="1400" dirty="0" smtClean="0">
                <a:latin typeface="Arial" panose="020B0604020202020204" pitchFamily="34" charset="0"/>
                <a:cs typeface="Arial" panose="020B0604020202020204" pitchFamily="34" charset="0"/>
              </a:rPr>
              <a:t>farmacia. Se </a:t>
            </a:r>
            <a:r>
              <a:rPr lang="es-EC" sz="1400" dirty="0">
                <a:latin typeface="Arial" panose="020B0604020202020204" pitchFamily="34" charset="0"/>
                <a:cs typeface="Arial" panose="020B0604020202020204" pitchFamily="34" charset="0"/>
              </a:rPr>
              <a:t>busca establecer nexos de comunicación directa entre los niveles de los hospitales para así tener una mejor gestión de los fármacos en el área de farmacia.</a:t>
            </a:r>
          </a:p>
          <a:p>
            <a:pPr marL="285750" indent="-285750">
              <a:buFont typeface="Wingdings" panose="05000000000000000000" pitchFamily="2" charset="2"/>
              <a:buChar char="q"/>
            </a:pPr>
            <a:endParaRPr lang="es-EC" sz="1400" dirty="0" smtClean="0"/>
          </a:p>
          <a:p>
            <a:pPr marL="285750" indent="-285750">
              <a:buFont typeface="Wingdings" panose="05000000000000000000" pitchFamily="2" charset="2"/>
              <a:buChar char="q"/>
            </a:pPr>
            <a:endParaRPr lang="es-EC" sz="1400" dirty="0"/>
          </a:p>
          <a:p>
            <a:pPr marL="285750" indent="-285750">
              <a:buFont typeface="Wingdings" panose="05000000000000000000" pitchFamily="2" charset="2"/>
              <a:buChar char="q"/>
            </a:pPr>
            <a:endParaRPr lang="es-EC" sz="1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925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67544" y="1124744"/>
            <a:ext cx="7920880" cy="535531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RECOMENDACIONES</a:t>
            </a:r>
          </a:p>
          <a:p>
            <a:endParaRPr lang="es-EC" b="1"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EC" sz="1400" dirty="0" smtClean="0">
                <a:latin typeface="Arial" panose="020B0604020202020204" pitchFamily="34" charset="0"/>
                <a:cs typeface="Arial" panose="020B0604020202020204" pitchFamily="34" charset="0"/>
              </a:rPr>
              <a:t>Para </a:t>
            </a:r>
            <a:r>
              <a:rPr lang="es-EC" sz="1400" dirty="0">
                <a:latin typeface="Arial" panose="020B0604020202020204" pitchFamily="34" charset="0"/>
                <a:cs typeface="Arial" panose="020B0604020202020204" pitchFamily="34" charset="0"/>
              </a:rPr>
              <a:t>tener un mejor análisis de las variables de la investigación es necesario que se desglosen los procesos de capacitación en tareas, actividades y procedimientos para obtener una perspectiva integral de los componentes y detectar de forma eficiente cuales son aquellos elementos que generan problemas en la transferencia de información interna y </a:t>
            </a:r>
            <a:r>
              <a:rPr lang="es-EC" sz="1400" dirty="0" smtClean="0">
                <a:latin typeface="Arial" panose="020B0604020202020204" pitchFamily="34" charset="0"/>
                <a:cs typeface="Arial" panose="020B0604020202020204" pitchFamily="34" charset="0"/>
              </a:rPr>
              <a:t>con </a:t>
            </a:r>
            <a:r>
              <a:rPr lang="es-EC" sz="1400" dirty="0">
                <a:latin typeface="Arial" panose="020B0604020202020204" pitchFamily="34" charset="0"/>
                <a:cs typeface="Arial" panose="020B0604020202020204" pitchFamily="34" charset="0"/>
              </a:rPr>
              <a:t>el paciente</a:t>
            </a:r>
            <a:r>
              <a:rPr lang="es-EC" sz="14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q"/>
            </a:pPr>
            <a:endParaRPr lang="es-EC"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q"/>
            </a:pPr>
            <a:r>
              <a:rPr lang="es-EC" sz="1400" dirty="0">
                <a:latin typeface="Arial" panose="020B0604020202020204" pitchFamily="34" charset="0"/>
                <a:cs typeface="Arial" panose="020B0604020202020204" pitchFamily="34" charset="0"/>
              </a:rPr>
              <a:t>Se deben </a:t>
            </a:r>
            <a:r>
              <a:rPr lang="es-EC" sz="1400" dirty="0" smtClean="0">
                <a:latin typeface="Arial" panose="020B0604020202020204" pitchFamily="34" charset="0"/>
                <a:cs typeface="Arial" panose="020B0604020202020204" pitchFamily="34" charset="0"/>
              </a:rPr>
              <a:t>desarrollar </a:t>
            </a:r>
            <a:r>
              <a:rPr lang="es-EC" sz="1400" dirty="0">
                <a:latin typeface="Arial" panose="020B0604020202020204" pitchFamily="34" charset="0"/>
                <a:cs typeface="Arial" panose="020B0604020202020204" pitchFamily="34" charset="0"/>
              </a:rPr>
              <a:t>otras herramientas de toma de información para optimizar los resultados de la investigación, como entrevistas directas al personal de los niveles directivos y operativos del área de farmacia, con el objetivo de tomar el diagnóstico del proceso de capacitación de mano de quienes desarrollan diariamente los procesos de tratamiento de fármacos en los hospitales. </a:t>
            </a:r>
            <a:endParaRPr lang="es-EC" sz="14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endParaRPr lang="es-EC"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q"/>
            </a:pPr>
            <a:r>
              <a:rPr lang="es-EC" sz="1400" dirty="0">
                <a:latin typeface="Arial" panose="020B0604020202020204" pitchFamily="34" charset="0"/>
                <a:cs typeface="Arial" panose="020B0604020202020204" pitchFamily="34" charset="0"/>
              </a:rPr>
              <a:t>Para complementar el plan de capacitación se debe </a:t>
            </a:r>
            <a:r>
              <a:rPr lang="es-EC" sz="1400" dirty="0" err="1" smtClean="0">
                <a:latin typeface="Arial" panose="020B0604020202020204" pitchFamily="34" charset="0"/>
                <a:cs typeface="Arial" panose="020B0604020202020204" pitchFamily="34" charset="0"/>
              </a:rPr>
              <a:t>insitar</a:t>
            </a:r>
            <a:r>
              <a:rPr lang="es-EC" sz="1400" dirty="0" smtClean="0">
                <a:latin typeface="Arial" panose="020B0604020202020204" pitchFamily="34" charset="0"/>
                <a:cs typeface="Arial" panose="020B0604020202020204" pitchFamily="34" charset="0"/>
              </a:rPr>
              <a:t> </a:t>
            </a:r>
            <a:r>
              <a:rPr lang="es-EC" sz="1400" dirty="0">
                <a:latin typeface="Arial" panose="020B0604020202020204" pitchFamily="34" charset="0"/>
                <a:cs typeface="Arial" panose="020B0604020202020204" pitchFamily="34" charset="0"/>
              </a:rPr>
              <a:t>al personal a tomar una actitud positiva y abierta hacia el aprendizaje, es decir motivar a los colaboradores del área de farmacia a seguirse formando y aumentar sus conocimientos para ofrecer un servicio de calidad al paciente. </a:t>
            </a:r>
            <a:endParaRPr lang="es-EC" sz="14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endParaRPr lang="es-EC"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endParaRPr lang="es-EC" sz="14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endParaRPr lang="es-EC" dirty="0"/>
          </a:p>
          <a:p>
            <a:pPr marL="285750" lvl="0" indent="-285750">
              <a:buFont typeface="Wingdings" panose="05000000000000000000" pitchFamily="2" charset="2"/>
              <a:buChar char="q"/>
            </a:pPr>
            <a:endParaRPr lang="es-EC" dirty="0"/>
          </a:p>
          <a:p>
            <a:pPr marL="285750" indent="-285750">
              <a:buFont typeface="Wingdings" panose="05000000000000000000" pitchFamily="2" charset="2"/>
              <a:buChar char="q"/>
            </a:pPr>
            <a:endParaRPr lang="es-EC" dirty="0"/>
          </a:p>
        </p:txBody>
      </p:sp>
    </p:spTree>
    <p:extLst>
      <p:ext uri="{BB962C8B-B14F-4D97-AF65-F5344CB8AC3E}">
        <p14:creationId xmlns:p14="http://schemas.microsoft.com/office/powerpoint/2010/main" val="1924301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Resultado de imagen para gra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08720"/>
            <a:ext cx="590465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872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4917" y="764704"/>
            <a:ext cx="7200800" cy="400110"/>
          </a:xfrm>
          <a:prstGeom prst="rect">
            <a:avLst/>
          </a:prstGeom>
        </p:spPr>
        <p:txBody>
          <a:bodyPr wrap="square">
            <a:spAutoFit/>
          </a:bodyPr>
          <a:lstStyle/>
          <a:p>
            <a:pPr algn="ctr"/>
            <a:r>
              <a:rPr lang="es-EC" sz="2000" b="1" dirty="0" smtClean="0">
                <a:latin typeface="Arial" panose="020B0604020202020204" pitchFamily="34" charset="0"/>
                <a:cs typeface="Arial" panose="020B0604020202020204" pitchFamily="34" charset="0"/>
              </a:rPr>
              <a:t>PLANTEAMIENTO DEL PROBLEMA</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317" y="27856"/>
            <a:ext cx="3471512" cy="5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Imagen 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96" y="1164814"/>
            <a:ext cx="8035552" cy="4815700"/>
          </a:xfrm>
          <a:prstGeom prst="rect">
            <a:avLst/>
          </a:prstGeom>
          <a:noFill/>
          <a:ln>
            <a:solidFill>
              <a:schemeClr val="bg1">
                <a:lumMod val="95000"/>
              </a:schemeClr>
            </a:solidFill>
          </a:ln>
        </p:spPr>
      </p:pic>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C"/>
          </a:p>
        </p:txBody>
      </p:sp>
      <p:sp>
        <p:nvSpPr>
          <p:cNvPr id="13" name="Rectangle 10"/>
          <p:cNvSpPr>
            <a:spLocks noChangeArrowheads="1"/>
          </p:cNvSpPr>
          <p:nvPr/>
        </p:nvSpPr>
        <p:spPr bwMode="auto">
          <a:xfrm>
            <a:off x="0" y="4581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3 Rectángulo"/>
          <p:cNvSpPr/>
          <p:nvPr/>
        </p:nvSpPr>
        <p:spPr>
          <a:xfrm>
            <a:off x="568896" y="5980514"/>
            <a:ext cx="2914580" cy="276999"/>
          </a:xfrm>
          <a:prstGeom prst="rect">
            <a:avLst/>
          </a:prstGeom>
        </p:spPr>
        <p:txBody>
          <a:bodyPr wrap="none">
            <a:spAutoFit/>
          </a:bodyPr>
          <a:lstStyle/>
          <a:p>
            <a:r>
              <a:rPr lang="es-EC" sz="1200" b="1" dirty="0">
                <a:latin typeface="Arial" panose="020B0604020202020204" pitchFamily="34" charset="0"/>
                <a:cs typeface="Arial" panose="020B0604020202020204" pitchFamily="34" charset="0"/>
              </a:rPr>
              <a:t>Elaborado por: </a:t>
            </a:r>
            <a:r>
              <a:rPr lang="es-EC" sz="1200" dirty="0">
                <a:latin typeface="Arial" panose="020B0604020202020204" pitchFamily="34" charset="0"/>
                <a:cs typeface="Arial" panose="020B0604020202020204" pitchFamily="34" charset="0"/>
              </a:rPr>
              <a:t>Jacqueline Criollo 2018</a:t>
            </a:r>
          </a:p>
        </p:txBody>
      </p:sp>
    </p:spTree>
    <p:extLst>
      <p:ext uri="{BB962C8B-B14F-4D97-AF65-F5344CB8AC3E}">
        <p14:creationId xmlns:p14="http://schemas.microsoft.com/office/powerpoint/2010/main" val="2196975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474345"/>
            <a:ext cx="7200800" cy="4339650"/>
          </a:xfrm>
          <a:prstGeom prst="rect">
            <a:avLst/>
          </a:prstGeom>
        </p:spPr>
        <p:txBody>
          <a:bodyPr wrap="square">
            <a:spAutoFit/>
          </a:bodyPr>
          <a:lstStyle/>
          <a:p>
            <a:pPr algn="just"/>
            <a:endParaRPr lang="es-EC" b="1" dirty="0" smtClean="0">
              <a:solidFill>
                <a:schemeClr val="tx1"/>
              </a:solidFill>
            </a:endParaRPr>
          </a:p>
          <a:p>
            <a:pPr algn="just"/>
            <a:endParaRPr lang="es-EC" b="1" dirty="0"/>
          </a:p>
          <a:p>
            <a:pPr algn="just"/>
            <a:r>
              <a:rPr lang="es-EC" sz="1600" b="1" dirty="0" smtClean="0">
                <a:solidFill>
                  <a:schemeClr val="tx1"/>
                </a:solidFill>
                <a:latin typeface="Arial" panose="020B0604020202020204" pitchFamily="34" charset="0"/>
                <a:cs typeface="Arial" panose="020B0604020202020204" pitchFamily="34" charset="0"/>
              </a:rPr>
              <a:t>OBJETIVO GENERAL</a:t>
            </a:r>
          </a:p>
          <a:p>
            <a:endParaRPr lang="es-EC" sz="16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C" sz="1600" dirty="0" smtClean="0">
                <a:solidFill>
                  <a:schemeClr val="tx1"/>
                </a:solidFill>
                <a:latin typeface="Arial" panose="020B0604020202020204" pitchFamily="34" charset="0"/>
                <a:cs typeface="Arial" panose="020B0604020202020204" pitchFamily="34" charset="0"/>
              </a:rPr>
              <a:t>Evaluar el proceso de capacitación de las farmacias de los hospitales públicos de especialidades del Distrito Metropolitano de Quito durante el periodo de 2016-2017.</a:t>
            </a:r>
          </a:p>
          <a:p>
            <a:pPr algn="just"/>
            <a:endParaRPr lang="es-EC" sz="1600" b="1" dirty="0" smtClean="0">
              <a:solidFill>
                <a:schemeClr val="tx1"/>
              </a:solidFill>
              <a:latin typeface="Arial" panose="020B0604020202020204" pitchFamily="34" charset="0"/>
              <a:cs typeface="Arial" panose="020B0604020202020204" pitchFamily="34" charset="0"/>
            </a:endParaRPr>
          </a:p>
          <a:p>
            <a:pPr algn="just"/>
            <a:r>
              <a:rPr lang="es-EC" sz="1600" b="1" dirty="0" smtClean="0">
                <a:solidFill>
                  <a:schemeClr val="tx1"/>
                </a:solidFill>
                <a:latin typeface="Arial" panose="020B0604020202020204" pitchFamily="34" charset="0"/>
                <a:cs typeface="Arial" panose="020B0604020202020204" pitchFamily="34" charset="0"/>
              </a:rPr>
              <a:t>OBJETIVOS ESPECÍFICOS</a:t>
            </a:r>
          </a:p>
          <a:p>
            <a:pPr algn="just"/>
            <a:endParaRPr lang="es-EC" sz="1600" dirty="0" smtClean="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EC" sz="1600" dirty="0" smtClean="0">
                <a:solidFill>
                  <a:schemeClr val="tx1"/>
                </a:solidFill>
                <a:latin typeface="Arial" panose="020B0604020202020204" pitchFamily="34" charset="0"/>
                <a:cs typeface="Arial" panose="020B0604020202020204" pitchFamily="34" charset="0"/>
              </a:rPr>
              <a:t>Analizar las variables del proceso de capacitación en el área de farmacia. </a:t>
            </a:r>
          </a:p>
          <a:p>
            <a:pPr marL="285750" indent="-285750" algn="just">
              <a:buFont typeface="Wingdings" panose="05000000000000000000" pitchFamily="2" charset="2"/>
              <a:buChar char="v"/>
            </a:pPr>
            <a:r>
              <a:rPr lang="es-EC" sz="1600" dirty="0" smtClean="0">
                <a:solidFill>
                  <a:schemeClr val="tx1"/>
                </a:solidFill>
                <a:latin typeface="Arial" panose="020B0604020202020204" pitchFamily="34" charset="0"/>
                <a:cs typeface="Arial" panose="020B0604020202020204" pitchFamily="34" charset="0"/>
              </a:rPr>
              <a:t>Determinar el comportamiento de la capacitación en los hospitales públicos de especialidades del Distrito Metropolitano de Quito durante el año 2016-2017. </a:t>
            </a:r>
          </a:p>
          <a:p>
            <a:pPr marL="285750" indent="-285750" algn="just">
              <a:buFont typeface="Wingdings" panose="05000000000000000000" pitchFamily="2" charset="2"/>
              <a:buChar char="v"/>
            </a:pPr>
            <a:r>
              <a:rPr lang="es-EC" sz="1600" dirty="0" smtClean="0">
                <a:solidFill>
                  <a:schemeClr val="tx1"/>
                </a:solidFill>
                <a:latin typeface="Arial" panose="020B0604020202020204" pitchFamily="34" charset="0"/>
                <a:cs typeface="Arial" panose="020B0604020202020204" pitchFamily="34" charset="0"/>
              </a:rPr>
              <a:t>Diseñar un plan de capacitación para el personal de las farmacias de los hospitales públicos de especialidades del Distrito Metropolitano de Quito durante el año 2016-2017.</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317" y="27856"/>
            <a:ext cx="3471512" cy="5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1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0"/>
            <a:ext cx="3475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83567" y="1124744"/>
            <a:ext cx="7507485" cy="1077218"/>
          </a:xfrm>
          <a:prstGeom prst="rect">
            <a:avLst/>
          </a:prstGeom>
        </p:spPr>
        <p:txBody>
          <a:bodyPr wrap="square">
            <a:spAutoFit/>
          </a:bodyPr>
          <a:lstStyle/>
          <a:p>
            <a:r>
              <a:rPr lang="es-EC" sz="1600" b="1" dirty="0" smtClean="0">
                <a:latin typeface="Arial" panose="020B0604020202020204" pitchFamily="34" charset="0"/>
                <a:cs typeface="Arial" panose="020B0604020202020204" pitchFamily="34" charset="0"/>
              </a:rPr>
              <a:t>HIPÓTESIS</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H</a:t>
            </a:r>
            <a:r>
              <a:rPr lang="es-EC" sz="1600" baseline="-25000" dirty="0" smtClean="0">
                <a:latin typeface="Arial" panose="020B0604020202020204" pitchFamily="34" charset="0"/>
                <a:cs typeface="Arial" panose="020B0604020202020204" pitchFamily="34" charset="0"/>
              </a:rPr>
              <a:t>1c</a:t>
            </a:r>
            <a:r>
              <a:rPr lang="es-EC" sz="1600" dirty="0">
                <a:latin typeface="Arial" panose="020B0604020202020204" pitchFamily="34" charset="0"/>
                <a:cs typeface="Arial" panose="020B0604020202020204" pitchFamily="34" charset="0"/>
              </a:rPr>
              <a:t>: la Capacitación no pertinente o la falta de ella </a:t>
            </a:r>
            <a:r>
              <a:rPr lang="es-EC" sz="1600" dirty="0" smtClean="0">
                <a:latin typeface="Arial" panose="020B0604020202020204" pitchFamily="34" charset="0"/>
                <a:cs typeface="Arial" panose="020B0604020202020204" pitchFamily="34" charset="0"/>
              </a:rPr>
              <a:t>produce </a:t>
            </a:r>
            <a:r>
              <a:rPr lang="es-EC" sz="1600" dirty="0">
                <a:latin typeface="Arial" panose="020B0604020202020204" pitchFamily="34" charset="0"/>
                <a:cs typeface="Arial" panose="020B0604020202020204" pitchFamily="34" charset="0"/>
              </a:rPr>
              <a:t>un 25% de errores de prescripción en la Dispensación de medicamentos.</a:t>
            </a:r>
          </a:p>
        </p:txBody>
      </p:sp>
      <p:pic>
        <p:nvPicPr>
          <p:cNvPr id="3076"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492896"/>
            <a:ext cx="4686300" cy="257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07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50407927"/>
              </p:ext>
            </p:extLst>
          </p:nvPr>
        </p:nvGraphicFramePr>
        <p:xfrm>
          <a:off x="467544" y="692697"/>
          <a:ext cx="8136904" cy="5928131"/>
        </p:xfrm>
        <a:graphic>
          <a:graphicData uri="http://schemas.openxmlformats.org/drawingml/2006/table">
            <a:tbl>
              <a:tblPr>
                <a:tableStyleId>{69C7853C-536D-4A76-A0AE-DD22124D55A5}</a:tableStyleId>
              </a:tblPr>
              <a:tblGrid>
                <a:gridCol w="2028048"/>
                <a:gridCol w="1642428"/>
                <a:gridCol w="1264432"/>
                <a:gridCol w="1441613"/>
                <a:gridCol w="1760383"/>
              </a:tblGrid>
              <a:tr h="120308">
                <a:tc gridSpan="5">
                  <a:txBody>
                    <a:bodyPr/>
                    <a:lstStyle/>
                    <a:p>
                      <a:pPr algn="ctr" fontAlgn="b"/>
                      <a:r>
                        <a:rPr lang="es-EC" sz="800" b="1" u="none" strike="noStrike" dirty="0">
                          <a:effectLst/>
                          <a:latin typeface="Arial" panose="020B0604020202020204" pitchFamily="34" charset="0"/>
                          <a:cs typeface="Arial" panose="020B0604020202020204" pitchFamily="34" charset="0"/>
                        </a:rPr>
                        <a:t>MARCO TEORICO </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0385">
                <a:tc rowSpan="2">
                  <a:txBody>
                    <a:bodyPr/>
                    <a:lstStyle/>
                    <a:p>
                      <a:pPr algn="ctr" fontAlgn="b"/>
                      <a:r>
                        <a:rPr lang="es-EC" sz="800" b="1" u="none" strike="noStrike" dirty="0">
                          <a:effectLst/>
                          <a:latin typeface="Arial" panose="020B0604020202020204" pitchFamily="34" charset="0"/>
                          <a:cs typeface="Arial" panose="020B0604020202020204" pitchFamily="34" charset="0"/>
                        </a:rPr>
                        <a:t>Teorías de Soporte </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1000" u="none" strike="noStrike" dirty="0">
                          <a:effectLst/>
                        </a:rPr>
                        <a:t> </a:t>
                      </a:r>
                      <a:endParaRPr lang="es-EC"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1000" u="none" strike="noStrike" dirty="0">
                          <a:effectLst/>
                        </a:rPr>
                        <a:t> </a:t>
                      </a:r>
                      <a:endParaRPr lang="es-EC"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1000" u="none" strike="noStrike" dirty="0">
                          <a:effectLst/>
                        </a:rPr>
                        <a:t> </a:t>
                      </a:r>
                      <a:endParaRPr lang="es-EC" sz="10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50385">
                <a:tc vMerge="1">
                  <a:txBody>
                    <a:bodyPr/>
                    <a:lstStyle/>
                    <a:p>
                      <a:endParaRPr lang="es-EC"/>
                    </a:p>
                  </a:txBody>
                  <a:tcPr/>
                </a:tc>
                <a:tc>
                  <a:txBody>
                    <a:bodyPr/>
                    <a:lstStyle/>
                    <a:p>
                      <a:pPr algn="l" fontAlgn="b"/>
                      <a:r>
                        <a:rPr lang="es-EC" sz="800" b="1" u="none" strike="noStrike" dirty="0" err="1">
                          <a:effectLst/>
                          <a:latin typeface="Arial" panose="020B0604020202020204" pitchFamily="34" charset="0"/>
                          <a:cs typeface="Arial" panose="020B0604020202020204" pitchFamily="34" charset="0"/>
                        </a:rPr>
                        <a:t>Paper</a:t>
                      </a:r>
                      <a:r>
                        <a:rPr lang="es-EC" sz="800" b="1" u="none" strike="noStrike" dirty="0">
                          <a:effectLst/>
                          <a:latin typeface="Arial" panose="020B0604020202020204" pitchFamily="34" charset="0"/>
                          <a:cs typeface="Arial" panose="020B0604020202020204" pitchFamily="34" charset="0"/>
                        </a:rPr>
                        <a:t> 1</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800" b="1" u="none" strike="noStrike" dirty="0" err="1">
                          <a:effectLst/>
                          <a:latin typeface="Arial" panose="020B0604020202020204" pitchFamily="34" charset="0"/>
                          <a:cs typeface="Arial" panose="020B0604020202020204" pitchFamily="34" charset="0"/>
                        </a:rPr>
                        <a:t>Paper</a:t>
                      </a:r>
                      <a:r>
                        <a:rPr lang="es-EC" sz="800" b="1" u="none" strike="noStrike" dirty="0">
                          <a:effectLst/>
                          <a:latin typeface="Arial" panose="020B0604020202020204" pitchFamily="34" charset="0"/>
                          <a:cs typeface="Arial" panose="020B0604020202020204" pitchFamily="34" charset="0"/>
                        </a:rPr>
                        <a:t> 2</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800" b="1" u="none" strike="noStrike" dirty="0" err="1">
                          <a:effectLst/>
                          <a:latin typeface="Arial" panose="020B0604020202020204" pitchFamily="34" charset="0"/>
                          <a:cs typeface="Arial" panose="020B0604020202020204" pitchFamily="34" charset="0"/>
                        </a:rPr>
                        <a:t>Paper</a:t>
                      </a:r>
                      <a:r>
                        <a:rPr lang="es-EC" sz="800" b="1" u="none" strike="noStrike" dirty="0">
                          <a:effectLst/>
                          <a:latin typeface="Arial" panose="020B0604020202020204" pitchFamily="34" charset="0"/>
                          <a:cs typeface="Arial" panose="020B0604020202020204" pitchFamily="34" charset="0"/>
                        </a:rPr>
                        <a:t> 3</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800" b="1" u="none" strike="noStrike" dirty="0" err="1">
                          <a:effectLst/>
                          <a:latin typeface="Arial" panose="020B0604020202020204" pitchFamily="34" charset="0"/>
                          <a:cs typeface="Arial" panose="020B0604020202020204" pitchFamily="34" charset="0"/>
                        </a:rPr>
                        <a:t>Paper</a:t>
                      </a:r>
                      <a:r>
                        <a:rPr lang="es-EC" sz="800" b="1" u="none" strike="noStrike" dirty="0">
                          <a:effectLst/>
                          <a:latin typeface="Arial" panose="020B0604020202020204" pitchFamily="34" charset="0"/>
                          <a:cs typeface="Arial" panose="020B0604020202020204" pitchFamily="34" charset="0"/>
                        </a:rPr>
                        <a:t> 4</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87444">
                <a:tc>
                  <a:txBody>
                    <a:bodyPr/>
                    <a:lstStyle/>
                    <a:p>
                      <a:pPr algn="l" fontAlgn="b"/>
                      <a:r>
                        <a:rPr lang="es-EC" sz="800" b="1" u="none" strike="noStrike" dirty="0">
                          <a:effectLst/>
                          <a:latin typeface="Arial" panose="020B0604020202020204" pitchFamily="34" charset="0"/>
                          <a:cs typeface="Arial" panose="020B0604020202020204" pitchFamily="34" charset="0"/>
                        </a:rPr>
                        <a:t>(</a:t>
                      </a:r>
                      <a:r>
                        <a:rPr lang="es-EC" sz="800" b="1" u="none" strike="noStrike" dirty="0" err="1">
                          <a:effectLst/>
                          <a:latin typeface="Arial" panose="020B0604020202020204" pitchFamily="34" charset="0"/>
                          <a:cs typeface="Arial" panose="020B0604020202020204" pitchFamily="34" charset="0"/>
                        </a:rPr>
                        <a:t>Paper</a:t>
                      </a:r>
                      <a:r>
                        <a:rPr lang="es-EC" sz="800" b="1" u="none" strike="noStrike" dirty="0">
                          <a:effectLst/>
                          <a:latin typeface="Arial" panose="020B0604020202020204" pitchFamily="34" charset="0"/>
                          <a:cs typeface="Arial" panose="020B0604020202020204" pitchFamily="34" charset="0"/>
                        </a:rPr>
                        <a:t> 1):Teoría de la Motivación</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14">
                  <a:txBody>
                    <a:bodyPr/>
                    <a:lstStyle/>
                    <a:p>
                      <a:pPr algn="just" fontAlgn="t"/>
                      <a:endParaRPr lang="es-EC" sz="800" b="0" u="none" strike="noStrike" dirty="0" smtClean="0">
                        <a:effectLst/>
                        <a:latin typeface="Arial" panose="020B0604020202020204" pitchFamily="34" charset="0"/>
                        <a:cs typeface="Arial" panose="020B0604020202020204" pitchFamily="34" charset="0"/>
                      </a:endParaRPr>
                    </a:p>
                    <a:p>
                      <a:pPr algn="just" fontAlgn="t"/>
                      <a:r>
                        <a:rPr lang="es-EC" sz="800" b="0" u="none" strike="noStrike" dirty="0" smtClean="0">
                          <a:effectLst/>
                          <a:latin typeface="Arial" panose="020B0604020202020204" pitchFamily="34" charset="0"/>
                          <a:cs typeface="Arial" panose="020B0604020202020204" pitchFamily="34" charset="0"/>
                        </a:rPr>
                        <a:t> </a:t>
                      </a:r>
                    </a:p>
                    <a:p>
                      <a:pPr algn="just" fontAlgn="t"/>
                      <a:endParaRPr lang="es-EC" sz="800" b="0" u="none" strike="noStrike" dirty="0" smtClean="0">
                        <a:effectLst/>
                        <a:latin typeface="Arial" panose="020B0604020202020204" pitchFamily="34" charset="0"/>
                        <a:cs typeface="Arial" panose="020B0604020202020204" pitchFamily="34" charset="0"/>
                      </a:endParaRPr>
                    </a:p>
                    <a:p>
                      <a:pPr algn="just" fontAlgn="t"/>
                      <a:endParaRPr lang="es-EC" sz="800" b="0" u="none" strike="noStrike" dirty="0" smtClean="0">
                        <a:effectLst/>
                        <a:latin typeface="Arial" panose="020B0604020202020204" pitchFamily="34" charset="0"/>
                        <a:cs typeface="Arial" panose="020B0604020202020204" pitchFamily="34" charset="0"/>
                      </a:endParaRPr>
                    </a:p>
                    <a:p>
                      <a:pPr algn="just" fontAlgn="t"/>
                      <a:endParaRPr lang="es-EC" sz="800" b="0" u="none" strike="noStrike" dirty="0" smtClean="0">
                        <a:effectLst/>
                        <a:latin typeface="Arial" panose="020B0604020202020204" pitchFamily="34" charset="0"/>
                        <a:cs typeface="Arial" panose="020B0604020202020204" pitchFamily="34" charset="0"/>
                      </a:endParaRPr>
                    </a:p>
                    <a:p>
                      <a:pPr algn="just" fontAlgn="t"/>
                      <a:endParaRPr lang="es-EC" sz="800" b="0" u="none" strike="noStrike" dirty="0" smtClean="0">
                        <a:effectLst/>
                        <a:latin typeface="Arial" panose="020B0604020202020204" pitchFamily="34" charset="0"/>
                        <a:cs typeface="Arial" panose="020B0604020202020204" pitchFamily="34" charset="0"/>
                      </a:endParaRPr>
                    </a:p>
                    <a:p>
                      <a:pPr algn="just" fontAlgn="t"/>
                      <a:endParaRPr lang="es-EC" sz="800" b="0" u="none" strike="noStrike" dirty="0" smtClean="0">
                        <a:effectLst/>
                        <a:latin typeface="Arial" panose="020B0604020202020204" pitchFamily="34" charset="0"/>
                        <a:cs typeface="Arial" panose="020B0604020202020204" pitchFamily="34" charset="0"/>
                      </a:endParaRPr>
                    </a:p>
                    <a:p>
                      <a:pPr algn="just" fontAlgn="t"/>
                      <a:endParaRPr lang="es-EC" sz="800" b="0" u="none" strike="noStrike" dirty="0" smtClean="0">
                        <a:effectLst/>
                        <a:latin typeface="Arial" panose="020B0604020202020204" pitchFamily="34" charset="0"/>
                        <a:cs typeface="Arial" panose="020B0604020202020204" pitchFamily="34" charset="0"/>
                      </a:endParaRPr>
                    </a:p>
                    <a:p>
                      <a:pPr algn="just" fontAlgn="t"/>
                      <a:endParaRPr lang="es-EC" sz="800" b="0" u="none" strike="noStrike" dirty="0" smtClean="0">
                        <a:effectLst/>
                        <a:latin typeface="Arial" panose="020B0604020202020204" pitchFamily="34" charset="0"/>
                        <a:cs typeface="Arial" panose="020B0604020202020204" pitchFamily="34" charset="0"/>
                      </a:endParaRPr>
                    </a:p>
                    <a:p>
                      <a:pPr algn="just" fontAlgn="t"/>
                      <a:r>
                        <a:rPr lang="es-EC" sz="800" b="0" u="none" strike="noStrike" dirty="0" smtClean="0">
                          <a:effectLst/>
                          <a:latin typeface="Arial" panose="020B0604020202020204" pitchFamily="34" charset="0"/>
                          <a:cs typeface="Arial" panose="020B0604020202020204" pitchFamily="34" charset="0"/>
                        </a:rPr>
                        <a:t>Motivación y satisfacción de los trabajadores.</a:t>
                      </a:r>
                      <a:endParaRPr lang="es-EC"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14">
                  <a:txBody>
                    <a:bodyPr/>
                    <a:lstStyle/>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r>
                        <a:rPr lang="es-EC" sz="800" b="0" i="0" u="none" strike="noStrike" dirty="0" smtClean="0">
                          <a:solidFill>
                            <a:srgbClr val="000000"/>
                          </a:solidFill>
                          <a:effectLst/>
                          <a:latin typeface="Arial" panose="020B0604020202020204" pitchFamily="34" charset="0"/>
                          <a:cs typeface="Arial" panose="020B0604020202020204" pitchFamily="34" charset="0"/>
                        </a:rPr>
                        <a:t> </a:t>
                      </a: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r>
                        <a:rPr lang="es-EC" sz="800" b="0" i="0" u="none" strike="noStrike" dirty="0" smtClean="0">
                          <a:solidFill>
                            <a:srgbClr val="000000"/>
                          </a:solidFill>
                          <a:effectLst/>
                          <a:latin typeface="Arial" panose="020B0604020202020204" pitchFamily="34" charset="0"/>
                          <a:cs typeface="Arial" panose="020B0604020202020204" pitchFamily="34" charset="0"/>
                        </a:rPr>
                        <a:t> La creación</a:t>
                      </a:r>
                      <a:r>
                        <a:rPr lang="es-EC" sz="800" b="0" i="0" u="none" strike="noStrike" baseline="0" dirty="0" smtClean="0">
                          <a:solidFill>
                            <a:srgbClr val="000000"/>
                          </a:solidFill>
                          <a:effectLst/>
                          <a:latin typeface="Arial" panose="020B0604020202020204" pitchFamily="34" charset="0"/>
                          <a:cs typeface="Arial" panose="020B0604020202020204" pitchFamily="34" charset="0"/>
                        </a:rPr>
                        <a:t> del conocimiento en las organizaciones a partir del aprendizaje.</a:t>
                      </a:r>
                      <a:endParaRPr lang="es-EC"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14">
                  <a:txBody>
                    <a:bodyPr/>
                    <a:lstStyle/>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r>
                        <a:rPr lang="es-EC" sz="800" b="0" i="0" u="none" strike="noStrike" dirty="0" smtClean="0">
                          <a:solidFill>
                            <a:srgbClr val="000000"/>
                          </a:solidFill>
                          <a:effectLst/>
                          <a:latin typeface="Arial" panose="020B0604020202020204" pitchFamily="34" charset="0"/>
                          <a:cs typeface="Arial" panose="020B0604020202020204" pitchFamily="34" charset="0"/>
                        </a:rPr>
                        <a:t> </a:t>
                      </a: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r>
                        <a:rPr lang="es-EC" sz="800" b="0" i="0" u="none" strike="noStrike" dirty="0" smtClean="0">
                          <a:solidFill>
                            <a:srgbClr val="000000"/>
                          </a:solidFill>
                          <a:effectLst/>
                          <a:latin typeface="Arial" panose="020B0604020202020204" pitchFamily="34" charset="0"/>
                          <a:cs typeface="Arial" panose="020B0604020202020204" pitchFamily="34" charset="0"/>
                        </a:rPr>
                        <a:t> Las teorías implícitas</a:t>
                      </a:r>
                      <a:r>
                        <a:rPr lang="es-EC" sz="800" b="0" i="0" u="none" strike="noStrike" baseline="0" dirty="0" smtClean="0">
                          <a:solidFill>
                            <a:srgbClr val="000000"/>
                          </a:solidFill>
                          <a:effectLst/>
                          <a:latin typeface="Arial" panose="020B0604020202020204" pitchFamily="34" charset="0"/>
                          <a:cs typeface="Arial" panose="020B0604020202020204" pitchFamily="34" charset="0"/>
                        </a:rPr>
                        <a:t> en la formación ocupacional  y profesional. </a:t>
                      </a:r>
                      <a:endParaRPr lang="es-EC"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14">
                  <a:txBody>
                    <a:bodyPr/>
                    <a:lstStyle/>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r>
                        <a:rPr lang="es-EC" sz="800" b="0" i="0" u="none" strike="noStrike" dirty="0" smtClean="0">
                          <a:solidFill>
                            <a:srgbClr val="000000"/>
                          </a:solidFill>
                          <a:effectLst/>
                          <a:latin typeface="Arial" panose="020B0604020202020204" pitchFamily="34" charset="0"/>
                          <a:cs typeface="Arial" panose="020B0604020202020204" pitchFamily="34" charset="0"/>
                        </a:rPr>
                        <a:t> </a:t>
                      </a: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es-EC"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r>
                        <a:rPr lang="es-EC" sz="800" b="0" i="0" u="none" strike="noStrike" dirty="0" smtClean="0">
                          <a:solidFill>
                            <a:srgbClr val="000000"/>
                          </a:solidFill>
                          <a:effectLst/>
                          <a:latin typeface="Arial" panose="020B0604020202020204" pitchFamily="34" charset="0"/>
                          <a:cs typeface="Arial" panose="020B0604020202020204" pitchFamily="34" charset="0"/>
                        </a:rPr>
                        <a:t> Productividad y desempeño: un estudio a través de salarios de eficiencia.</a:t>
                      </a:r>
                      <a:endParaRPr lang="es-EC"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20308">
                <a:tc>
                  <a:txBody>
                    <a:bodyPr/>
                    <a:lstStyle/>
                    <a:p>
                      <a:pPr algn="l" fontAlgn="b"/>
                      <a:r>
                        <a:rPr lang="es-EC" sz="800" b="1" i="0" u="none" strike="noStrike" dirty="0" smtClean="0">
                          <a:solidFill>
                            <a:schemeClr val="dk1"/>
                          </a:solidFill>
                          <a:effectLst/>
                          <a:latin typeface="Arial" panose="020B0604020202020204" pitchFamily="34" charset="0"/>
                          <a:cs typeface="Arial" panose="020B0604020202020204" pitchFamily="34" charset="0"/>
                        </a:rPr>
                        <a:t>Mario</a:t>
                      </a:r>
                      <a:r>
                        <a:rPr lang="es-EC" sz="800" b="1" i="0" u="none" strike="noStrike" baseline="0" dirty="0" smtClean="0">
                          <a:solidFill>
                            <a:schemeClr val="dk1"/>
                          </a:solidFill>
                          <a:effectLst/>
                          <a:latin typeface="Arial" panose="020B0604020202020204" pitchFamily="34" charset="0"/>
                          <a:cs typeface="Arial" panose="020B0604020202020204" pitchFamily="34" charset="0"/>
                        </a:rPr>
                        <a:t> Raúl </a:t>
                      </a:r>
                      <a:r>
                        <a:rPr lang="es-EC" sz="800" b="1" i="0" u="none" strike="noStrike" baseline="0" dirty="0" err="1" smtClean="0">
                          <a:solidFill>
                            <a:schemeClr val="dk1"/>
                          </a:solidFill>
                          <a:effectLst/>
                          <a:latin typeface="Arial" panose="020B0604020202020204" pitchFamily="34" charset="0"/>
                          <a:cs typeface="Arial" panose="020B0604020202020204" pitchFamily="34" charset="0"/>
                        </a:rPr>
                        <a:t>Bohrt</a:t>
                      </a:r>
                      <a:r>
                        <a:rPr lang="es-EC" sz="800" b="1" i="0" u="none" strike="noStrike" baseline="0" dirty="0" smtClean="0">
                          <a:solidFill>
                            <a:schemeClr val="dk1"/>
                          </a:solidFill>
                          <a:effectLst/>
                          <a:latin typeface="Arial" panose="020B0604020202020204" pitchFamily="34" charset="0"/>
                          <a:cs typeface="Arial" panose="020B0604020202020204" pitchFamily="34" charset="0"/>
                        </a:rPr>
                        <a:t> </a:t>
                      </a:r>
                      <a:r>
                        <a:rPr lang="es-EC" sz="800" b="1" i="0" u="none" strike="noStrike" baseline="0" dirty="0" err="1" smtClean="0">
                          <a:solidFill>
                            <a:schemeClr val="dk1"/>
                          </a:solidFill>
                          <a:effectLst/>
                          <a:latin typeface="Arial" panose="020B0604020202020204" pitchFamily="34" charset="0"/>
                          <a:cs typeface="Arial" panose="020B0604020202020204" pitchFamily="34" charset="0"/>
                        </a:rPr>
                        <a:t>Pelaez</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81166">
                <a:tc>
                  <a:txBody>
                    <a:bodyPr/>
                    <a:lstStyle/>
                    <a:p>
                      <a:pPr algn="l" fontAlgn="b"/>
                      <a:r>
                        <a:rPr lang="es-EC" sz="800" b="1" u="none" strike="noStrike" dirty="0">
                          <a:effectLst/>
                          <a:latin typeface="Arial" panose="020B0604020202020204" pitchFamily="34" charset="0"/>
                          <a:cs typeface="Arial" panose="020B0604020202020204" pitchFamily="34" charset="0"/>
                        </a:rPr>
                        <a:t>Variable independiente: Entrenamientos de Capacitación</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40616">
                <a:tc>
                  <a:txBody>
                    <a:bodyPr/>
                    <a:lstStyle/>
                    <a:p>
                      <a:pPr algn="l" fontAlgn="b"/>
                      <a:r>
                        <a:rPr lang="es-EC" sz="800" b="1" u="none" strike="noStrike" dirty="0">
                          <a:effectLst/>
                          <a:latin typeface="Arial" panose="020B0604020202020204" pitchFamily="34" charset="0"/>
                          <a:cs typeface="Arial" panose="020B0604020202020204" pitchFamily="34" charset="0"/>
                        </a:rPr>
                        <a:t>Variable dependiente: Eficiencia del personal</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0308">
                <a:tc>
                  <a:txBody>
                    <a:bodyPr/>
                    <a:lstStyle/>
                    <a:p>
                      <a:pPr algn="l" fontAlgn="b"/>
                      <a:r>
                        <a:rPr lang="es-EC" sz="800" b="1" u="none" strike="noStrike" dirty="0">
                          <a:effectLst/>
                          <a:latin typeface="Arial" panose="020B0604020202020204" pitchFamily="34" charset="0"/>
                          <a:cs typeface="Arial" panose="020B0604020202020204" pitchFamily="34" charset="0"/>
                        </a:rPr>
                        <a:t> </a:t>
                      </a:r>
                      <a:endParaRPr lang="es-EC" sz="800" b="1" i="0" u="none" strike="noStrike" dirty="0">
                        <a:solidFill>
                          <a:srgbClr val="F79646"/>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87444">
                <a:tc>
                  <a:txBody>
                    <a:bodyPr/>
                    <a:lstStyle/>
                    <a:p>
                      <a:pPr algn="l" fontAlgn="b"/>
                      <a:r>
                        <a:rPr lang="es-EC" sz="800" b="1" u="none" strike="noStrike" dirty="0">
                          <a:effectLst/>
                          <a:latin typeface="Arial" panose="020B0604020202020204" pitchFamily="34" charset="0"/>
                          <a:cs typeface="Arial" panose="020B0604020202020204" pitchFamily="34" charset="0"/>
                        </a:rPr>
                        <a:t>(</a:t>
                      </a:r>
                      <a:r>
                        <a:rPr lang="es-EC" sz="800" b="1" u="none" strike="noStrike" dirty="0" err="1">
                          <a:effectLst/>
                          <a:latin typeface="Arial" panose="020B0604020202020204" pitchFamily="34" charset="0"/>
                          <a:cs typeface="Arial" panose="020B0604020202020204" pitchFamily="34" charset="0"/>
                        </a:rPr>
                        <a:t>Paper</a:t>
                      </a:r>
                      <a:r>
                        <a:rPr lang="es-EC" sz="800" b="1" u="none" strike="noStrike" dirty="0">
                          <a:effectLst/>
                          <a:latin typeface="Arial" panose="020B0604020202020204" pitchFamily="34" charset="0"/>
                          <a:cs typeface="Arial" panose="020B0604020202020204" pitchFamily="34" charset="0"/>
                        </a:rPr>
                        <a:t> 2): Teoría del conocimiento</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0308">
                <a:tc>
                  <a:txBody>
                    <a:bodyPr/>
                    <a:lstStyle/>
                    <a:p>
                      <a:pPr algn="l" fontAlgn="b"/>
                      <a:r>
                        <a:rPr lang="es-EC" sz="800" b="1" i="0" u="none" strike="noStrike" dirty="0" smtClean="0">
                          <a:solidFill>
                            <a:schemeClr val="dk1"/>
                          </a:solidFill>
                          <a:effectLst/>
                          <a:latin typeface="Arial" panose="020B0604020202020204" pitchFamily="34" charset="0"/>
                          <a:cs typeface="Arial" panose="020B0604020202020204" pitchFamily="34" charset="0"/>
                        </a:rPr>
                        <a:t>Alonso</a:t>
                      </a:r>
                      <a:r>
                        <a:rPr lang="es-EC" sz="800" b="1" i="0" u="none" strike="noStrike" baseline="0" dirty="0" smtClean="0">
                          <a:solidFill>
                            <a:schemeClr val="dk1"/>
                          </a:solidFill>
                          <a:effectLst/>
                          <a:latin typeface="Arial" panose="020B0604020202020204" pitchFamily="34" charset="0"/>
                          <a:cs typeface="Arial" panose="020B0604020202020204" pitchFamily="34" charset="0"/>
                        </a:rPr>
                        <a:t>  </a:t>
                      </a:r>
                      <a:r>
                        <a:rPr lang="es-EC" sz="800" b="1" i="0" u="none" strike="noStrike" baseline="0" dirty="0" err="1" smtClean="0">
                          <a:solidFill>
                            <a:schemeClr val="dk1"/>
                          </a:solidFill>
                          <a:effectLst/>
                          <a:latin typeface="Arial" panose="020B0604020202020204" pitchFamily="34" charset="0"/>
                          <a:cs typeface="Arial" panose="020B0604020202020204" pitchFamily="34" charset="0"/>
                        </a:rPr>
                        <a:t>J.Gil,Francisco</a:t>
                      </a:r>
                      <a:r>
                        <a:rPr lang="es-EC" sz="800" b="1" i="0" u="none" strike="noStrike" baseline="0" dirty="0" smtClean="0">
                          <a:solidFill>
                            <a:schemeClr val="dk1"/>
                          </a:solidFill>
                          <a:effectLst/>
                          <a:latin typeface="Arial" panose="020B0604020202020204" pitchFamily="34" charset="0"/>
                          <a:cs typeface="Arial" panose="020B0604020202020204" pitchFamily="34" charset="0"/>
                        </a:rPr>
                        <a:t>  </a:t>
                      </a:r>
                      <a:r>
                        <a:rPr lang="es-EC" sz="800" b="1" i="0" u="none" strike="noStrike" baseline="0" dirty="0" err="1" smtClean="0">
                          <a:solidFill>
                            <a:schemeClr val="dk1"/>
                          </a:solidFill>
                          <a:effectLst/>
                          <a:latin typeface="Arial" panose="020B0604020202020204" pitchFamily="34" charset="0"/>
                          <a:cs typeface="Arial" panose="020B0604020202020204" pitchFamily="34" charset="0"/>
                        </a:rPr>
                        <a:t>J.Carrillo</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40616">
                <a:tc>
                  <a:txBody>
                    <a:bodyPr/>
                    <a:lstStyle/>
                    <a:p>
                      <a:pPr algn="l" fontAlgn="b"/>
                      <a:r>
                        <a:rPr lang="es-EC" sz="800" b="1" u="none" strike="noStrike" dirty="0">
                          <a:effectLst/>
                          <a:latin typeface="Arial" panose="020B0604020202020204" pitchFamily="34" charset="0"/>
                          <a:cs typeface="Arial" panose="020B0604020202020204" pitchFamily="34" charset="0"/>
                        </a:rPr>
                        <a:t>Variable independiente: Capacitación </a:t>
                      </a:r>
                      <a:r>
                        <a:rPr lang="es-EC" sz="800" b="1" u="none" strike="noStrike" dirty="0" smtClean="0">
                          <a:effectLst/>
                          <a:latin typeface="Arial" panose="020B0604020202020204" pitchFamily="34" charset="0"/>
                          <a:cs typeface="Arial" panose="020B0604020202020204" pitchFamily="34" charset="0"/>
                        </a:rPr>
                        <a:t>continua</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40616">
                <a:tc>
                  <a:txBody>
                    <a:bodyPr/>
                    <a:lstStyle/>
                    <a:p>
                      <a:pPr algn="l" fontAlgn="b"/>
                      <a:r>
                        <a:rPr lang="es-EC" sz="800" b="1" u="none" strike="noStrike" dirty="0">
                          <a:effectLst/>
                          <a:latin typeface="Arial" panose="020B0604020202020204" pitchFamily="34" charset="0"/>
                          <a:cs typeface="Arial" panose="020B0604020202020204" pitchFamily="34" charset="0"/>
                        </a:rPr>
                        <a:t>Variable dependiente: Desempeño laboral</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0308">
                <a:tc>
                  <a:txBody>
                    <a:bodyPr/>
                    <a:lstStyle/>
                    <a:p>
                      <a:pPr algn="l" fontAlgn="b"/>
                      <a:r>
                        <a:rPr lang="es-EC" sz="800" b="1" u="none" strike="noStrike" dirty="0">
                          <a:effectLst/>
                          <a:latin typeface="Arial" panose="020B0604020202020204" pitchFamily="34" charset="0"/>
                          <a:cs typeface="Arial" panose="020B0604020202020204" pitchFamily="34" charset="0"/>
                        </a:rPr>
                        <a:t> </a:t>
                      </a:r>
                      <a:endParaRPr lang="es-EC" sz="800" b="1" i="0" u="none" strike="noStrike" dirty="0">
                        <a:solidFill>
                          <a:srgbClr val="F79646"/>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87444">
                <a:tc>
                  <a:txBody>
                    <a:bodyPr/>
                    <a:lstStyle/>
                    <a:p>
                      <a:pPr algn="l" fontAlgn="b"/>
                      <a:r>
                        <a:rPr lang="es-EC" sz="800" b="1" u="none" strike="noStrike" dirty="0">
                          <a:effectLst/>
                          <a:latin typeface="Arial" panose="020B0604020202020204" pitchFamily="34" charset="0"/>
                          <a:cs typeface="Arial" panose="020B0604020202020204" pitchFamily="34" charset="0"/>
                        </a:rPr>
                        <a:t>(</a:t>
                      </a:r>
                      <a:r>
                        <a:rPr lang="es-EC" sz="800" b="1" u="none" strike="noStrike" dirty="0" err="1">
                          <a:effectLst/>
                          <a:latin typeface="Arial" panose="020B0604020202020204" pitchFamily="34" charset="0"/>
                          <a:cs typeface="Arial" panose="020B0604020202020204" pitchFamily="34" charset="0"/>
                        </a:rPr>
                        <a:t>Paper</a:t>
                      </a:r>
                      <a:r>
                        <a:rPr lang="es-EC" sz="800" b="1" u="none" strike="noStrike" dirty="0">
                          <a:effectLst/>
                          <a:latin typeface="Arial" panose="020B0604020202020204" pitchFamily="34" charset="0"/>
                          <a:cs typeface="Arial" panose="020B0604020202020204" pitchFamily="34" charset="0"/>
                        </a:rPr>
                        <a:t> 3): Teoría de la formación</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87444">
                <a:tc>
                  <a:txBody>
                    <a:bodyPr/>
                    <a:lstStyle/>
                    <a:p>
                      <a:pPr algn="l" fontAlgn="b"/>
                      <a:r>
                        <a:rPr lang="es-EC" sz="800" b="1" i="0" u="none" strike="noStrike" dirty="0" smtClean="0">
                          <a:solidFill>
                            <a:schemeClr val="dk1"/>
                          </a:solidFill>
                          <a:effectLst/>
                          <a:latin typeface="Arial" panose="020B0604020202020204" pitchFamily="34" charset="0"/>
                          <a:cs typeface="Arial" panose="020B0604020202020204" pitchFamily="34" charset="0"/>
                        </a:rPr>
                        <a:t>Fortino</a:t>
                      </a:r>
                      <a:r>
                        <a:rPr lang="es-EC" sz="800" b="1" i="0" u="none" strike="noStrike" baseline="0" dirty="0" smtClean="0">
                          <a:solidFill>
                            <a:schemeClr val="dk1"/>
                          </a:solidFill>
                          <a:effectLst/>
                          <a:latin typeface="Arial" panose="020B0604020202020204" pitchFamily="34" charset="0"/>
                          <a:cs typeface="Arial" panose="020B0604020202020204" pitchFamily="34" charset="0"/>
                        </a:rPr>
                        <a:t> Sosa Treviño, José  Tejada Fernández</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40616">
                <a:tc>
                  <a:txBody>
                    <a:bodyPr/>
                    <a:lstStyle/>
                    <a:p>
                      <a:pPr algn="l" fontAlgn="b"/>
                      <a:r>
                        <a:rPr lang="es-EC" sz="800" b="1" u="none" strike="noStrike" dirty="0">
                          <a:effectLst/>
                          <a:latin typeface="Arial" panose="020B0604020202020204" pitchFamily="34" charset="0"/>
                          <a:cs typeface="Arial" panose="020B0604020202020204" pitchFamily="34" charset="0"/>
                        </a:rPr>
                        <a:t>Variable independiente: Proyectos empresariales</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0308">
                <a:tc>
                  <a:txBody>
                    <a:bodyPr/>
                    <a:lstStyle/>
                    <a:p>
                      <a:pPr algn="l" fontAlgn="b"/>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40616">
                <a:tc>
                  <a:txBody>
                    <a:bodyPr/>
                    <a:lstStyle/>
                    <a:p>
                      <a:pPr algn="l" fontAlgn="b"/>
                      <a:r>
                        <a:rPr lang="es-EC" sz="800" b="1" u="none" strike="noStrike" dirty="0">
                          <a:effectLst/>
                          <a:latin typeface="Arial" panose="020B0604020202020204" pitchFamily="34" charset="0"/>
                          <a:cs typeface="Arial" panose="020B0604020202020204" pitchFamily="34" charset="0"/>
                        </a:rPr>
                        <a:t>Variable dependiente: Tipo de capacitación</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800" b="1" u="none" strike="noStrike" dirty="0">
                          <a:effectLst/>
                          <a:latin typeface="Arial" panose="020B0604020202020204" pitchFamily="34" charset="0"/>
                          <a:cs typeface="Arial" panose="020B0604020202020204" pitchFamily="34" charset="0"/>
                        </a:rPr>
                        <a:t>Variables:</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800" b="1" u="none" strike="noStrike" dirty="0">
                          <a:effectLst/>
                          <a:latin typeface="Arial" panose="020B0604020202020204" pitchFamily="34" charset="0"/>
                          <a:cs typeface="Arial" panose="020B0604020202020204" pitchFamily="34" charset="0"/>
                        </a:rPr>
                        <a:t>Variables:</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800" b="1" u="none" strike="noStrike" dirty="0">
                          <a:effectLst/>
                          <a:latin typeface="Arial" panose="020B0604020202020204" pitchFamily="34" charset="0"/>
                          <a:cs typeface="Arial" panose="020B0604020202020204" pitchFamily="34" charset="0"/>
                        </a:rPr>
                        <a:t>Variables:</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fontAlgn="b"/>
                      <a:r>
                        <a:rPr lang="es-EC" sz="800" b="1" u="none" strike="noStrike" dirty="0">
                          <a:effectLst/>
                          <a:latin typeface="Arial" panose="020B0604020202020204" pitchFamily="34" charset="0"/>
                          <a:cs typeface="Arial" panose="020B0604020202020204" pitchFamily="34" charset="0"/>
                        </a:rPr>
                        <a:t>Variables:</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20308">
                <a:tc>
                  <a:txBody>
                    <a:bodyPr/>
                    <a:lstStyle/>
                    <a:p>
                      <a:pPr algn="l" fontAlgn="b"/>
                      <a:r>
                        <a:rPr lang="es-EC" sz="800" b="1" u="none" strike="noStrike" dirty="0">
                          <a:effectLst/>
                          <a:latin typeface="Arial" panose="020B0604020202020204" pitchFamily="34" charset="0"/>
                          <a:cs typeface="Arial" panose="020B0604020202020204" pitchFamily="34" charset="0"/>
                        </a:rPr>
                        <a:t> </a:t>
                      </a:r>
                      <a:endParaRPr lang="es-EC" sz="800" b="1" i="0" u="none" strike="noStrike" dirty="0">
                        <a:solidFill>
                          <a:srgbClr val="F79646"/>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7">
                  <a:txBody>
                    <a:bodyPr/>
                    <a:lstStyle/>
                    <a:p>
                      <a:pPr algn="l"/>
                      <a:endParaRPr lang="es-EC" sz="800" b="1" dirty="0" smtClean="0">
                        <a:solidFill>
                          <a:schemeClr val="tx1"/>
                        </a:solidFill>
                        <a:latin typeface="Arial" panose="020B0604020202020204" pitchFamily="34" charset="0"/>
                        <a:cs typeface="Arial" panose="020B0604020202020204" pitchFamily="34" charset="0"/>
                      </a:endParaRPr>
                    </a:p>
                    <a:p>
                      <a:pPr algn="l"/>
                      <a:r>
                        <a:rPr lang="es-EC" sz="800" b="1" dirty="0" smtClean="0">
                          <a:solidFill>
                            <a:schemeClr val="tx1"/>
                          </a:solidFill>
                          <a:latin typeface="Arial" panose="020B0604020202020204" pitchFamily="34" charset="0"/>
                          <a:cs typeface="Arial" panose="020B0604020202020204" pitchFamily="34" charset="0"/>
                        </a:rPr>
                        <a:t>Variable Independiente: </a:t>
                      </a:r>
                      <a:r>
                        <a:rPr lang="es-EC" sz="800" dirty="0" smtClean="0">
                          <a:solidFill>
                            <a:schemeClr val="tx1"/>
                          </a:solidFill>
                          <a:latin typeface="Arial" panose="020B0604020202020204" pitchFamily="34" charset="0"/>
                          <a:cs typeface="Arial" panose="020B0604020202020204" pitchFamily="34" charset="0"/>
                        </a:rPr>
                        <a:t>Entrenamientos</a:t>
                      </a:r>
                      <a:r>
                        <a:rPr lang="es-EC" sz="800" baseline="0" dirty="0" smtClean="0">
                          <a:solidFill>
                            <a:schemeClr val="tx1"/>
                          </a:solidFill>
                          <a:latin typeface="Arial" panose="020B0604020202020204" pitchFamily="34" charset="0"/>
                          <a:cs typeface="Arial" panose="020B0604020202020204" pitchFamily="34" charset="0"/>
                        </a:rPr>
                        <a:t> de Capacitación.</a:t>
                      </a:r>
                    </a:p>
                    <a:p>
                      <a:pPr algn="l"/>
                      <a:endParaRPr lang="es-EC" sz="800" b="1" baseline="0" dirty="0" smtClean="0">
                        <a:solidFill>
                          <a:schemeClr val="tx1"/>
                        </a:solidFill>
                        <a:latin typeface="Arial" panose="020B0604020202020204" pitchFamily="34" charset="0"/>
                        <a:cs typeface="Arial" panose="020B0604020202020204" pitchFamily="34" charset="0"/>
                      </a:endParaRPr>
                    </a:p>
                    <a:p>
                      <a:pPr algn="l"/>
                      <a:r>
                        <a:rPr lang="es-EC" sz="800" b="1" baseline="0" dirty="0" smtClean="0">
                          <a:solidFill>
                            <a:schemeClr val="tx1"/>
                          </a:solidFill>
                          <a:latin typeface="Arial" panose="020B0604020202020204" pitchFamily="34" charset="0"/>
                          <a:cs typeface="Arial" panose="020B0604020202020204" pitchFamily="34" charset="0"/>
                        </a:rPr>
                        <a:t>Variable Dependiente:</a:t>
                      </a:r>
                    </a:p>
                    <a:p>
                      <a:pPr algn="l"/>
                      <a:r>
                        <a:rPr lang="es-EC" sz="800" baseline="0" dirty="0" smtClean="0">
                          <a:solidFill>
                            <a:schemeClr val="tx1"/>
                          </a:solidFill>
                          <a:latin typeface="Arial" panose="020B0604020202020204" pitchFamily="34" charset="0"/>
                          <a:cs typeface="Arial" panose="020B0604020202020204" pitchFamily="34" charset="0"/>
                        </a:rPr>
                        <a:t>Eficiencia del Personal.</a:t>
                      </a:r>
                      <a:endParaRPr lang="es-EC" sz="800" baseline="0" dirty="0" smtClean="0">
                        <a:latin typeface="Arial" panose="020B0604020202020204" pitchFamily="34" charset="0"/>
                        <a:cs typeface="Arial" panose="020B0604020202020204" pitchFamily="34" charset="0"/>
                      </a:endParaRPr>
                    </a:p>
                    <a:p>
                      <a:pPr algn="l" fontAlgn="b"/>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7">
                  <a:txBody>
                    <a:bodyPr/>
                    <a:lstStyle/>
                    <a:p>
                      <a:pPr algn="l"/>
                      <a:r>
                        <a:rPr lang="es-EC" sz="800" b="1" u="none" strike="noStrike" dirty="0">
                          <a:effectLst/>
                          <a:latin typeface="Arial" panose="020B0604020202020204" pitchFamily="34" charset="0"/>
                          <a:cs typeface="Arial" panose="020B0604020202020204" pitchFamily="34" charset="0"/>
                        </a:rPr>
                        <a:t> </a:t>
                      </a:r>
                      <a:endParaRPr lang="es-EC" sz="800" b="1" u="none" strike="noStrike" dirty="0" smtClean="0">
                        <a:effectLst/>
                        <a:latin typeface="Arial" panose="020B0604020202020204" pitchFamily="34" charset="0"/>
                        <a:cs typeface="Arial" panose="020B0604020202020204" pitchFamily="34" charset="0"/>
                      </a:endParaRPr>
                    </a:p>
                    <a:p>
                      <a:pPr algn="l"/>
                      <a:r>
                        <a:rPr lang="es-EC" sz="800" b="1" dirty="0" smtClean="0">
                          <a:solidFill>
                            <a:schemeClr val="tx1"/>
                          </a:solidFill>
                          <a:latin typeface="Arial" panose="020B0604020202020204" pitchFamily="34" charset="0"/>
                          <a:cs typeface="Arial" panose="020B0604020202020204" pitchFamily="34" charset="0"/>
                        </a:rPr>
                        <a:t>Variable Independiente: </a:t>
                      </a:r>
                      <a:r>
                        <a:rPr lang="es-EC" sz="800" b="0" dirty="0" smtClean="0">
                          <a:solidFill>
                            <a:schemeClr val="tx1"/>
                          </a:solidFill>
                          <a:latin typeface="Arial" panose="020B0604020202020204" pitchFamily="34" charset="0"/>
                          <a:cs typeface="Arial" panose="020B0604020202020204" pitchFamily="34" charset="0"/>
                        </a:rPr>
                        <a:t>Capacitación</a:t>
                      </a:r>
                      <a:r>
                        <a:rPr lang="es-EC" sz="800" b="0" baseline="0" dirty="0" smtClean="0">
                          <a:solidFill>
                            <a:schemeClr val="tx1"/>
                          </a:solidFill>
                          <a:latin typeface="Arial" panose="020B0604020202020204" pitchFamily="34" charset="0"/>
                          <a:cs typeface="Arial" panose="020B0604020202020204" pitchFamily="34" charset="0"/>
                        </a:rPr>
                        <a:t> continua.</a:t>
                      </a:r>
                      <a:endParaRPr lang="es-EC" sz="800" baseline="0" dirty="0" smtClean="0">
                        <a:solidFill>
                          <a:schemeClr val="tx1"/>
                        </a:solidFill>
                        <a:latin typeface="Arial" panose="020B0604020202020204" pitchFamily="34" charset="0"/>
                        <a:cs typeface="Arial" panose="020B0604020202020204" pitchFamily="34" charset="0"/>
                      </a:endParaRPr>
                    </a:p>
                    <a:p>
                      <a:pPr algn="l"/>
                      <a:endParaRPr lang="es-EC" sz="800" b="1" baseline="0" dirty="0" smtClean="0">
                        <a:solidFill>
                          <a:schemeClr val="tx1"/>
                        </a:solidFill>
                        <a:latin typeface="Arial" panose="020B0604020202020204" pitchFamily="34" charset="0"/>
                        <a:cs typeface="Arial" panose="020B0604020202020204" pitchFamily="34" charset="0"/>
                      </a:endParaRPr>
                    </a:p>
                    <a:p>
                      <a:pPr algn="l"/>
                      <a:r>
                        <a:rPr lang="es-EC" sz="800" b="1" baseline="0" dirty="0" smtClean="0">
                          <a:solidFill>
                            <a:schemeClr val="tx1"/>
                          </a:solidFill>
                          <a:latin typeface="Arial" panose="020B0604020202020204" pitchFamily="34" charset="0"/>
                          <a:cs typeface="Arial" panose="020B0604020202020204" pitchFamily="34" charset="0"/>
                        </a:rPr>
                        <a:t>Variable Dependiente:</a:t>
                      </a:r>
                    </a:p>
                    <a:p>
                      <a:pPr algn="l"/>
                      <a:r>
                        <a:rPr lang="es-EC" sz="800" baseline="0" dirty="0" smtClean="0">
                          <a:solidFill>
                            <a:schemeClr val="tx1"/>
                          </a:solidFill>
                          <a:latin typeface="Arial" panose="020B0604020202020204" pitchFamily="34" charset="0"/>
                          <a:cs typeface="Arial" panose="020B0604020202020204" pitchFamily="34" charset="0"/>
                        </a:rPr>
                        <a:t>Desempeño  laboral.</a:t>
                      </a:r>
                      <a:endParaRPr lang="es-EC" sz="800" baseline="0" dirty="0" smtClean="0">
                        <a:latin typeface="Arial" panose="020B0604020202020204" pitchFamily="34" charset="0"/>
                        <a:cs typeface="Arial" panose="020B0604020202020204" pitchFamily="34" charset="0"/>
                      </a:endParaRPr>
                    </a:p>
                    <a:p>
                      <a:pPr algn="l" fontAlgn="b"/>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7">
                  <a:txBody>
                    <a:bodyPr/>
                    <a:lstStyle/>
                    <a:p>
                      <a:pPr algn="l"/>
                      <a:r>
                        <a:rPr lang="es-EC" sz="800" b="1" u="none" strike="noStrike" dirty="0">
                          <a:effectLst/>
                          <a:latin typeface="Arial" panose="020B0604020202020204" pitchFamily="34" charset="0"/>
                          <a:cs typeface="Arial" panose="020B0604020202020204" pitchFamily="34" charset="0"/>
                        </a:rPr>
                        <a:t> </a:t>
                      </a:r>
                      <a:endParaRPr lang="es-EC" sz="800" b="1" u="none" strike="noStrike" dirty="0" smtClean="0">
                        <a:effectLst/>
                        <a:latin typeface="Arial" panose="020B0604020202020204" pitchFamily="34" charset="0"/>
                        <a:cs typeface="Arial" panose="020B0604020202020204" pitchFamily="34" charset="0"/>
                      </a:endParaRPr>
                    </a:p>
                    <a:p>
                      <a:pPr algn="l"/>
                      <a:r>
                        <a:rPr lang="es-EC" sz="800" b="1" dirty="0" smtClean="0">
                          <a:solidFill>
                            <a:schemeClr val="tx1"/>
                          </a:solidFill>
                          <a:latin typeface="Arial" panose="020B0604020202020204" pitchFamily="34" charset="0"/>
                          <a:cs typeface="Arial" panose="020B0604020202020204" pitchFamily="34" charset="0"/>
                        </a:rPr>
                        <a:t>Variable Independiente: </a:t>
                      </a:r>
                      <a:r>
                        <a:rPr lang="es-EC" sz="800" b="0" dirty="0" smtClean="0">
                          <a:solidFill>
                            <a:schemeClr val="tx1"/>
                          </a:solidFill>
                          <a:latin typeface="Arial" panose="020B0604020202020204" pitchFamily="34" charset="0"/>
                          <a:cs typeface="Arial" panose="020B0604020202020204" pitchFamily="34" charset="0"/>
                        </a:rPr>
                        <a:t>Proyectos</a:t>
                      </a:r>
                      <a:r>
                        <a:rPr lang="es-EC" sz="800" b="0" baseline="0" dirty="0" smtClean="0">
                          <a:solidFill>
                            <a:schemeClr val="tx1"/>
                          </a:solidFill>
                          <a:latin typeface="Arial" panose="020B0604020202020204" pitchFamily="34" charset="0"/>
                          <a:cs typeface="Arial" panose="020B0604020202020204" pitchFamily="34" charset="0"/>
                        </a:rPr>
                        <a:t> Empresariales</a:t>
                      </a:r>
                    </a:p>
                    <a:p>
                      <a:pPr algn="l"/>
                      <a:r>
                        <a:rPr lang="es-EC" sz="800" b="0" baseline="0" dirty="0" smtClean="0">
                          <a:solidFill>
                            <a:schemeClr val="tx1"/>
                          </a:solidFill>
                          <a:latin typeface="Arial" panose="020B0604020202020204" pitchFamily="34" charset="0"/>
                          <a:cs typeface="Arial" panose="020B0604020202020204" pitchFamily="34" charset="0"/>
                        </a:rPr>
                        <a:t>Categoría del empleado</a:t>
                      </a:r>
                      <a:endParaRPr lang="es-EC" sz="800" baseline="0" dirty="0" smtClean="0">
                        <a:solidFill>
                          <a:schemeClr val="tx1"/>
                        </a:solidFill>
                        <a:latin typeface="Arial" panose="020B0604020202020204" pitchFamily="34" charset="0"/>
                        <a:cs typeface="Arial" panose="020B0604020202020204" pitchFamily="34" charset="0"/>
                      </a:endParaRPr>
                    </a:p>
                    <a:p>
                      <a:pPr algn="l"/>
                      <a:r>
                        <a:rPr lang="es-EC" sz="800" b="1" baseline="0" dirty="0" smtClean="0">
                          <a:solidFill>
                            <a:schemeClr val="tx1"/>
                          </a:solidFill>
                          <a:latin typeface="Arial" panose="020B0604020202020204" pitchFamily="34" charset="0"/>
                          <a:cs typeface="Arial" panose="020B0604020202020204" pitchFamily="34" charset="0"/>
                        </a:rPr>
                        <a:t>Variable Dependiente:</a:t>
                      </a:r>
                    </a:p>
                    <a:p>
                      <a:pPr algn="l"/>
                      <a:r>
                        <a:rPr lang="es-EC" sz="800" baseline="0" dirty="0" smtClean="0">
                          <a:solidFill>
                            <a:schemeClr val="tx1"/>
                          </a:solidFill>
                          <a:latin typeface="Arial" panose="020B0604020202020204" pitchFamily="34" charset="0"/>
                          <a:cs typeface="Arial" panose="020B0604020202020204" pitchFamily="34" charset="0"/>
                        </a:rPr>
                        <a:t>Tipo de capacitación</a:t>
                      </a:r>
                      <a:endParaRPr lang="es-EC" sz="800" baseline="0" dirty="0" smtClean="0">
                        <a:latin typeface="Arial" panose="020B0604020202020204" pitchFamily="34" charset="0"/>
                        <a:cs typeface="Arial" panose="020B0604020202020204" pitchFamily="34" charset="0"/>
                      </a:endParaRPr>
                    </a:p>
                    <a:p>
                      <a:pPr algn="l" fontAlgn="b"/>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7">
                  <a:txBody>
                    <a:bodyPr/>
                    <a:lstStyle/>
                    <a:p>
                      <a:pPr algn="l"/>
                      <a:endParaRPr lang="es-EC" sz="800" b="1" dirty="0" smtClean="0">
                        <a:solidFill>
                          <a:schemeClr val="tx1"/>
                        </a:solidFill>
                        <a:latin typeface="Arial" panose="020B0604020202020204" pitchFamily="34" charset="0"/>
                        <a:cs typeface="Arial" panose="020B0604020202020204" pitchFamily="34" charset="0"/>
                      </a:endParaRPr>
                    </a:p>
                    <a:p>
                      <a:pPr algn="l"/>
                      <a:r>
                        <a:rPr lang="es-EC" sz="800" b="1" dirty="0" smtClean="0">
                          <a:solidFill>
                            <a:schemeClr val="tx1"/>
                          </a:solidFill>
                          <a:latin typeface="Arial" panose="020B0604020202020204" pitchFamily="34" charset="0"/>
                          <a:cs typeface="Arial" panose="020B0604020202020204" pitchFamily="34" charset="0"/>
                        </a:rPr>
                        <a:t>Variable Independiente: </a:t>
                      </a:r>
                      <a:r>
                        <a:rPr lang="es-EC" sz="800" b="0" dirty="0" smtClean="0">
                          <a:solidFill>
                            <a:schemeClr val="tx1"/>
                          </a:solidFill>
                          <a:latin typeface="Arial" panose="020B0604020202020204" pitchFamily="34" charset="0"/>
                          <a:cs typeface="Arial" panose="020B0604020202020204" pitchFamily="34" charset="0"/>
                        </a:rPr>
                        <a:t>Rol</a:t>
                      </a:r>
                      <a:r>
                        <a:rPr lang="es-EC" sz="800" b="0" baseline="0" dirty="0" smtClean="0">
                          <a:solidFill>
                            <a:schemeClr val="tx1"/>
                          </a:solidFill>
                          <a:latin typeface="Arial" panose="020B0604020202020204" pitchFamily="34" charset="0"/>
                          <a:cs typeface="Arial" panose="020B0604020202020204" pitchFamily="34" charset="0"/>
                        </a:rPr>
                        <a:t> del empleado.</a:t>
                      </a:r>
                      <a:endParaRPr lang="es-EC" sz="800" baseline="0" dirty="0" smtClean="0">
                        <a:solidFill>
                          <a:schemeClr val="tx1"/>
                        </a:solidFill>
                        <a:latin typeface="Arial" panose="020B0604020202020204" pitchFamily="34" charset="0"/>
                        <a:cs typeface="Arial" panose="020B0604020202020204" pitchFamily="34" charset="0"/>
                      </a:endParaRPr>
                    </a:p>
                    <a:p>
                      <a:pPr algn="l"/>
                      <a:endParaRPr lang="es-EC" sz="800" b="1" baseline="0" dirty="0" smtClean="0">
                        <a:solidFill>
                          <a:schemeClr val="tx1"/>
                        </a:solidFill>
                        <a:latin typeface="Arial" panose="020B0604020202020204" pitchFamily="34" charset="0"/>
                        <a:cs typeface="Arial" panose="020B0604020202020204" pitchFamily="34" charset="0"/>
                      </a:endParaRPr>
                    </a:p>
                    <a:p>
                      <a:pPr algn="l"/>
                      <a:r>
                        <a:rPr lang="es-EC" sz="800" b="1" baseline="0" dirty="0" smtClean="0">
                          <a:solidFill>
                            <a:schemeClr val="tx1"/>
                          </a:solidFill>
                          <a:latin typeface="Arial" panose="020B0604020202020204" pitchFamily="34" charset="0"/>
                          <a:cs typeface="Arial" panose="020B0604020202020204" pitchFamily="34" charset="0"/>
                        </a:rPr>
                        <a:t>Variable Dependiente:</a:t>
                      </a:r>
                    </a:p>
                    <a:p>
                      <a:pPr algn="l"/>
                      <a:r>
                        <a:rPr lang="es-EC" sz="800" baseline="0" dirty="0" smtClean="0">
                          <a:solidFill>
                            <a:schemeClr val="tx1"/>
                          </a:solidFill>
                          <a:latin typeface="Arial" panose="020B0604020202020204" pitchFamily="34" charset="0"/>
                          <a:cs typeface="Arial" panose="020B0604020202020204" pitchFamily="34" charset="0"/>
                        </a:rPr>
                        <a:t>Salario del empleado</a:t>
                      </a:r>
                      <a:endParaRPr lang="es-EC" sz="800" baseline="0" dirty="0" smtClean="0">
                        <a:latin typeface="Arial" panose="020B0604020202020204" pitchFamily="34" charset="0"/>
                        <a:cs typeface="Arial" panose="020B0604020202020204" pitchFamily="34" charset="0"/>
                      </a:endParaRPr>
                    </a:p>
                    <a:p>
                      <a:pPr algn="l" fontAlgn="b"/>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20308">
                <a:tc>
                  <a:txBody>
                    <a:bodyPr/>
                    <a:lstStyle/>
                    <a:p>
                      <a:pPr algn="l" fontAlgn="b"/>
                      <a:r>
                        <a:rPr lang="es-EC" sz="800" b="1" u="none" strike="noStrike" dirty="0">
                          <a:effectLst/>
                          <a:latin typeface="Arial" panose="020B0604020202020204" pitchFamily="34" charset="0"/>
                          <a:cs typeface="Arial" panose="020B0604020202020204" pitchFamily="34" charset="0"/>
                        </a:rPr>
                        <a:t>(</a:t>
                      </a:r>
                      <a:r>
                        <a:rPr lang="es-EC" sz="800" b="1" u="none" strike="noStrike" dirty="0" err="1">
                          <a:effectLst/>
                          <a:latin typeface="Arial" panose="020B0604020202020204" pitchFamily="34" charset="0"/>
                          <a:cs typeface="Arial" panose="020B0604020202020204" pitchFamily="34" charset="0"/>
                        </a:rPr>
                        <a:t>Paper</a:t>
                      </a:r>
                      <a:r>
                        <a:rPr lang="es-EC" sz="800" b="1" u="none" strike="noStrike" dirty="0">
                          <a:effectLst/>
                          <a:latin typeface="Arial" panose="020B0604020202020204" pitchFamily="34" charset="0"/>
                          <a:cs typeface="Arial" panose="020B0604020202020204" pitchFamily="34" charset="0"/>
                        </a:rPr>
                        <a:t> 4): Teoría del salario</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0308">
                <a:tc>
                  <a:txBody>
                    <a:bodyPr/>
                    <a:lstStyle/>
                    <a:p>
                      <a:pPr algn="l" fontAlgn="b"/>
                      <a:r>
                        <a:rPr lang="es-EC" sz="800" b="1" i="0" u="none" strike="noStrike" dirty="0" smtClean="0">
                          <a:solidFill>
                            <a:schemeClr val="dk1"/>
                          </a:solidFill>
                          <a:effectLst/>
                          <a:latin typeface="Arial" panose="020B0604020202020204" pitchFamily="34" charset="0"/>
                          <a:cs typeface="Arial" panose="020B0604020202020204" pitchFamily="34" charset="0"/>
                        </a:rPr>
                        <a:t>Rosario</a:t>
                      </a:r>
                      <a:r>
                        <a:rPr lang="es-EC" sz="800" b="1" i="0" u="none" strike="noStrike" baseline="0" dirty="0" smtClean="0">
                          <a:solidFill>
                            <a:schemeClr val="dk1"/>
                          </a:solidFill>
                          <a:effectLst/>
                          <a:latin typeface="Arial" panose="020B0604020202020204" pitchFamily="34" charset="0"/>
                          <a:cs typeface="Arial" panose="020B0604020202020204" pitchFamily="34" charset="0"/>
                        </a:rPr>
                        <a:t> Sánchez Pérez</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87444">
                <a:tc>
                  <a:txBody>
                    <a:bodyPr/>
                    <a:lstStyle/>
                    <a:p>
                      <a:pPr algn="l" fontAlgn="b"/>
                      <a:r>
                        <a:rPr lang="es-EC" sz="800" b="1" u="none" strike="noStrike" dirty="0">
                          <a:effectLst/>
                          <a:latin typeface="Arial" panose="020B0604020202020204" pitchFamily="34" charset="0"/>
                          <a:cs typeface="Arial" panose="020B0604020202020204" pitchFamily="34" charset="0"/>
                        </a:rPr>
                        <a:t>Variable Independiente: Rol del empleado</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81166">
                <a:tc>
                  <a:txBody>
                    <a:bodyPr/>
                    <a:lstStyle/>
                    <a:p>
                      <a:pPr algn="l" fontAlgn="b"/>
                      <a:r>
                        <a:rPr lang="es-EC" sz="800" b="1" u="none" strike="noStrike" dirty="0">
                          <a:effectLst/>
                          <a:latin typeface="Arial" panose="020B0604020202020204" pitchFamily="34" charset="0"/>
                          <a:cs typeface="Arial" panose="020B0604020202020204" pitchFamily="34" charset="0"/>
                        </a:rPr>
                        <a:t>Variable dependiente: Remuneración del empleado</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0308">
                <a:tc>
                  <a:txBody>
                    <a:bodyPr/>
                    <a:lstStyle/>
                    <a:p>
                      <a:pPr algn="l" fontAlgn="b"/>
                      <a:r>
                        <a:rPr lang="es-EC" sz="800" u="none" strike="noStrike" dirty="0">
                          <a:effectLst/>
                          <a:latin typeface="Arial" panose="020B0604020202020204" pitchFamily="34" charset="0"/>
                          <a:cs typeface="Arial" panose="020B0604020202020204" pitchFamily="34" charset="0"/>
                        </a:rPr>
                        <a:t> </a:t>
                      </a:r>
                      <a:endParaRPr lang="es-EC" sz="800" b="0" i="0" u="none" strike="noStrike" dirty="0">
                        <a:solidFill>
                          <a:srgbClr val="F79646"/>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0308">
                <a:tc>
                  <a:txBody>
                    <a:bodyPr/>
                    <a:lstStyle/>
                    <a:p>
                      <a:pPr algn="l" fontAlgn="b"/>
                      <a:r>
                        <a:rPr lang="es-EC" sz="800" u="none" strike="noStrike" dirty="0">
                          <a:effectLst/>
                          <a:latin typeface="Arial" panose="020B0604020202020204" pitchFamily="34" charset="0"/>
                          <a:cs typeface="Arial" panose="020B0604020202020204" pitchFamily="34" charset="0"/>
                        </a:rPr>
                        <a:t> </a:t>
                      </a:r>
                      <a:endParaRPr lang="es-EC" sz="800" b="0" i="0" u="none" strike="noStrike" dirty="0">
                        <a:solidFill>
                          <a:srgbClr val="F79646"/>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20308">
                <a:tc>
                  <a:txBody>
                    <a:bodyPr/>
                    <a:lstStyle/>
                    <a:p>
                      <a:pPr algn="l" fontAlgn="b"/>
                      <a:r>
                        <a:rPr lang="es-EC" sz="800" u="none" strike="noStrike" dirty="0">
                          <a:effectLst/>
                          <a:latin typeface="Arial" panose="020B0604020202020204" pitchFamily="34" charset="0"/>
                          <a:cs typeface="Arial" panose="020B0604020202020204" pitchFamily="34" charset="0"/>
                        </a:rPr>
                        <a:t> </a:t>
                      </a:r>
                      <a:endParaRPr lang="es-EC" sz="800" b="0" i="0" u="none" strike="noStrike" dirty="0">
                        <a:solidFill>
                          <a:srgbClr val="F79646"/>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gridSpan="4">
                  <a:txBody>
                    <a:bodyPr/>
                    <a:lstStyle/>
                    <a:p>
                      <a:pPr algn="ctr" fontAlgn="b"/>
                      <a:r>
                        <a:rPr lang="es-EC" sz="800" b="1" u="none" strike="noStrike" dirty="0">
                          <a:effectLst/>
                          <a:latin typeface="Arial" panose="020B0604020202020204" pitchFamily="34" charset="0"/>
                          <a:cs typeface="Arial" panose="020B0604020202020204" pitchFamily="34" charset="0"/>
                        </a:rPr>
                        <a:t>Nuevas Recomendaciones</a:t>
                      </a:r>
                      <a:endParaRPr lang="es-EC"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20308">
                <a:tc>
                  <a:txBody>
                    <a:bodyPr/>
                    <a:lstStyle/>
                    <a:p>
                      <a:pPr algn="l" fontAlgn="b"/>
                      <a:r>
                        <a:rPr lang="es-EC" sz="800" u="none" strike="noStrike" dirty="0">
                          <a:effectLst/>
                          <a:latin typeface="Arial" panose="020B0604020202020204" pitchFamily="34" charset="0"/>
                          <a:cs typeface="Arial" panose="020B0604020202020204" pitchFamily="34" charset="0"/>
                        </a:rPr>
                        <a:t> </a:t>
                      </a:r>
                      <a:endParaRPr lang="es-EC" sz="800" b="0" i="0" u="none" strike="noStrike" dirty="0">
                        <a:solidFill>
                          <a:srgbClr val="F79646"/>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10">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C" sz="800" b="0" u="none" strike="noStrike" dirty="0">
                          <a:effectLst/>
                          <a:latin typeface="Arial" panose="020B0604020202020204" pitchFamily="34" charset="0"/>
                          <a:cs typeface="Arial" panose="020B0604020202020204" pitchFamily="34" charset="0"/>
                        </a:rPr>
                        <a:t> </a:t>
                      </a:r>
                      <a:r>
                        <a:rPr lang="es-EC" sz="800" b="0" dirty="0" smtClean="0">
                          <a:solidFill>
                            <a:schemeClr val="tx1"/>
                          </a:solidFill>
                          <a:latin typeface="Arial" panose="020B0604020202020204" pitchFamily="34" charset="0"/>
                          <a:cs typeface="Arial" panose="020B0604020202020204" pitchFamily="34" charset="0"/>
                        </a:rPr>
                        <a:t>Es</a:t>
                      </a:r>
                      <a:r>
                        <a:rPr lang="es-EC" sz="800" b="0" baseline="0" dirty="0" smtClean="0">
                          <a:solidFill>
                            <a:schemeClr val="tx1"/>
                          </a:solidFill>
                          <a:latin typeface="Arial" panose="020B0604020202020204" pitchFamily="34" charset="0"/>
                          <a:cs typeface="Arial" panose="020B0604020202020204" pitchFamily="34" charset="0"/>
                        </a:rPr>
                        <a:t> aconsejable realizar una investigación a fondo acerca de las necesidades que deben cubrirse desde los diferentes cargos. </a:t>
                      </a:r>
                      <a:r>
                        <a:rPr lang="es-EC" sz="800" b="0" dirty="0" smtClean="0">
                          <a:solidFill>
                            <a:schemeClr val="tx1"/>
                          </a:solidFill>
                          <a:latin typeface="Arial" panose="020B0604020202020204" pitchFamily="34" charset="0"/>
                          <a:cs typeface="Arial" panose="020B0604020202020204" pitchFamily="34" charset="0"/>
                        </a:rPr>
                        <a:t> </a:t>
                      </a:r>
                    </a:p>
                    <a:p>
                      <a:pPr algn="l" fontAlgn="b"/>
                      <a:endParaRPr lang="es-EC"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10">
                  <a:txBody>
                    <a:bodyPr/>
                    <a:lstStyle/>
                    <a:p>
                      <a:pPr algn="l" fontAlgn="b"/>
                      <a:r>
                        <a:rPr lang="es-EC" sz="800" b="0" u="none" strike="noStrike" dirty="0">
                          <a:effectLst/>
                          <a:latin typeface="Arial" panose="020B0604020202020204" pitchFamily="34" charset="0"/>
                          <a:cs typeface="Arial" panose="020B0604020202020204" pitchFamily="34" charset="0"/>
                        </a:rPr>
                        <a:t> </a:t>
                      </a:r>
                      <a:r>
                        <a:rPr lang="es-EC" sz="800" b="0" dirty="0" smtClean="0">
                          <a:solidFill>
                            <a:schemeClr val="tx1"/>
                          </a:solidFill>
                          <a:latin typeface="Arial" panose="020B0604020202020204" pitchFamily="34" charset="0"/>
                          <a:cs typeface="Arial" panose="020B0604020202020204" pitchFamily="34" charset="0"/>
                        </a:rPr>
                        <a:t>Es necesario evaluar</a:t>
                      </a:r>
                      <a:r>
                        <a:rPr lang="es-EC" sz="800" b="0" baseline="0" dirty="0" smtClean="0">
                          <a:solidFill>
                            <a:schemeClr val="tx1"/>
                          </a:solidFill>
                          <a:latin typeface="Arial" panose="020B0604020202020204" pitchFamily="34" charset="0"/>
                          <a:cs typeface="Arial" panose="020B0604020202020204" pitchFamily="34" charset="0"/>
                        </a:rPr>
                        <a:t> periódicamente a los empleados mas que nada con la finalidad de diseñar con mayor precisión los  programas de capacitación </a:t>
                      </a:r>
                      <a:endParaRPr lang="es-EC"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10">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C" sz="800" b="0" u="none" strike="noStrike" dirty="0">
                          <a:effectLst/>
                          <a:latin typeface="Arial" panose="020B0604020202020204" pitchFamily="34" charset="0"/>
                          <a:cs typeface="Arial" panose="020B0604020202020204" pitchFamily="34" charset="0"/>
                        </a:rPr>
                        <a:t> </a:t>
                      </a:r>
                      <a:r>
                        <a:rPr lang="es-EC" sz="800" b="0" dirty="0" smtClean="0">
                          <a:solidFill>
                            <a:schemeClr val="tx1"/>
                          </a:solidFill>
                          <a:latin typeface="Arial" panose="020B0604020202020204" pitchFamily="34" charset="0"/>
                          <a:cs typeface="Arial" panose="020B0604020202020204" pitchFamily="34" charset="0"/>
                        </a:rPr>
                        <a:t>Es imprescindible</a:t>
                      </a:r>
                      <a:r>
                        <a:rPr lang="es-EC" sz="800" b="0" baseline="0" dirty="0" smtClean="0">
                          <a:solidFill>
                            <a:schemeClr val="tx1"/>
                          </a:solidFill>
                          <a:latin typeface="Arial" panose="020B0604020202020204" pitchFamily="34" charset="0"/>
                          <a:cs typeface="Arial" panose="020B0604020202020204" pitchFamily="34" charset="0"/>
                        </a:rPr>
                        <a:t> contar con una batería de apoyo para el elemento humano de las organizaciones empresariales</a:t>
                      </a:r>
                      <a:r>
                        <a:rPr lang="es-EC" sz="800" b="0" dirty="0" smtClean="0">
                          <a:solidFill>
                            <a:schemeClr val="tx1"/>
                          </a:solidFill>
                          <a:latin typeface="Arial" panose="020B0604020202020204" pitchFamily="34" charset="0"/>
                          <a:cs typeface="Arial" panose="020B0604020202020204" pitchFamily="34" charset="0"/>
                        </a:rPr>
                        <a:t>.</a:t>
                      </a:r>
                      <a:r>
                        <a:rPr lang="es-EC" sz="800" b="0" baseline="0" dirty="0" smtClean="0">
                          <a:solidFill>
                            <a:schemeClr val="tx1"/>
                          </a:solidFill>
                          <a:latin typeface="Arial" panose="020B0604020202020204" pitchFamily="34" charset="0"/>
                          <a:cs typeface="Arial" panose="020B0604020202020204" pitchFamily="34" charset="0"/>
                        </a:rPr>
                        <a:t>   </a:t>
                      </a:r>
                      <a:r>
                        <a:rPr lang="es-EC" sz="800" b="0" dirty="0" smtClean="0">
                          <a:solidFill>
                            <a:schemeClr val="tx1"/>
                          </a:solidFill>
                          <a:latin typeface="Arial" panose="020B0604020202020204" pitchFamily="34" charset="0"/>
                          <a:cs typeface="Arial" panose="020B0604020202020204" pitchFamily="34" charset="0"/>
                        </a:rPr>
                        <a:t> </a:t>
                      </a:r>
                    </a:p>
                    <a:p>
                      <a:pPr algn="l" fontAlgn="b"/>
                      <a:endParaRPr lang="es-EC"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10">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C" sz="800" b="0" u="none" strike="noStrike" dirty="0">
                          <a:effectLst/>
                          <a:latin typeface="Arial" panose="020B0604020202020204" pitchFamily="34" charset="0"/>
                          <a:cs typeface="Arial" panose="020B0604020202020204" pitchFamily="34" charset="0"/>
                        </a:rPr>
                        <a:t> </a:t>
                      </a:r>
                      <a:r>
                        <a:rPr lang="es-EC" sz="800" b="0" dirty="0" smtClean="0">
                          <a:solidFill>
                            <a:schemeClr val="tx1"/>
                          </a:solidFill>
                          <a:latin typeface="Arial" panose="020B0604020202020204" pitchFamily="34" charset="0"/>
                          <a:cs typeface="Arial" panose="020B0604020202020204" pitchFamily="34" charset="0"/>
                        </a:rPr>
                        <a:t>Es necesario que las</a:t>
                      </a:r>
                      <a:r>
                        <a:rPr lang="es-EC" sz="800" b="0" baseline="0" dirty="0" smtClean="0">
                          <a:solidFill>
                            <a:schemeClr val="tx1"/>
                          </a:solidFill>
                          <a:latin typeface="Arial" panose="020B0604020202020204" pitchFamily="34" charset="0"/>
                          <a:cs typeface="Arial" panose="020B0604020202020204" pitchFamily="34" charset="0"/>
                        </a:rPr>
                        <a:t> organizaciones empresariales mantengan una adecuada política en lo que respecta a las categorías salariales. </a:t>
                      </a:r>
                      <a:endParaRPr lang="es-EC" sz="800" b="0" dirty="0" smtClean="0">
                        <a:solidFill>
                          <a:schemeClr val="tx1"/>
                        </a:solidFill>
                        <a:latin typeface="Arial" panose="020B0604020202020204" pitchFamily="34" charset="0"/>
                        <a:cs typeface="Arial" panose="020B0604020202020204" pitchFamily="34" charset="0"/>
                      </a:endParaRPr>
                    </a:p>
                    <a:p>
                      <a:pPr algn="l" fontAlgn="b"/>
                      <a:endParaRPr lang="es-EC"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140582">
                <a:tc>
                  <a:txBody>
                    <a:bodyPr/>
                    <a:lstStyle/>
                    <a:p>
                      <a:endParaRPr lang="es-EC" sz="800"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40582">
                <a:tc>
                  <a:txBody>
                    <a:bodyPr/>
                    <a:lstStyle/>
                    <a:p>
                      <a:endParaRPr lang="es-EC" sz="800"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40582">
                <a:tc>
                  <a:txBody>
                    <a:bodyPr/>
                    <a:lstStyle/>
                    <a:p>
                      <a:endParaRPr lang="es-EC" sz="800"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40582">
                <a:tc>
                  <a:txBody>
                    <a:bodyPr/>
                    <a:lstStyle/>
                    <a:p>
                      <a:endParaRPr lang="es-EC" sz="800"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40582">
                <a:tc>
                  <a:txBody>
                    <a:bodyPr/>
                    <a:lstStyle/>
                    <a:p>
                      <a:endParaRPr lang="es-EC" sz="800"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40582">
                <a:tc>
                  <a:txBody>
                    <a:bodyPr/>
                    <a:lstStyle/>
                    <a:p>
                      <a:endParaRPr lang="es-EC" sz="800"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40582">
                <a:tc>
                  <a:txBody>
                    <a:bodyPr/>
                    <a:lstStyle/>
                    <a:p>
                      <a:endParaRPr lang="es-EC" sz="800"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40582">
                <a:tc>
                  <a:txBody>
                    <a:bodyPr/>
                    <a:lstStyle/>
                    <a:p>
                      <a:endParaRPr lang="es-EC" sz="800"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140582">
                <a:tc>
                  <a:txBody>
                    <a:bodyPr/>
                    <a:lstStyle/>
                    <a:p>
                      <a:endParaRPr lang="es-EC" sz="800" dirty="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317" y="27856"/>
            <a:ext cx="3471512" cy="5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57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317" y="27856"/>
            <a:ext cx="3471512" cy="5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187624" y="827420"/>
            <a:ext cx="6552727"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LA CAPACITACIÓN DEL TALENTO HUMANO</a:t>
            </a:r>
            <a:endParaRPr lang="es-EC" b="1" dirty="0">
              <a:latin typeface="Arial" panose="020B0604020202020204" pitchFamily="34" charset="0"/>
              <a:cs typeface="Arial" panose="020B0604020202020204" pitchFamily="34" charset="0"/>
            </a:endParaRPr>
          </a:p>
        </p:txBody>
      </p:sp>
      <p:sp>
        <p:nvSpPr>
          <p:cNvPr id="5" name="4 Rectángulo"/>
          <p:cNvSpPr/>
          <p:nvPr/>
        </p:nvSpPr>
        <p:spPr>
          <a:xfrm>
            <a:off x="1187624" y="3244334"/>
            <a:ext cx="5832648" cy="369332"/>
          </a:xfrm>
          <a:prstGeom prst="rect">
            <a:avLst/>
          </a:prstGeom>
        </p:spPr>
        <p:txBody>
          <a:bodyPr wrap="square">
            <a:spAutoFit/>
          </a:bodyPr>
          <a:lstStyle/>
          <a:p>
            <a:pPr algn="ctr"/>
            <a:r>
              <a:rPr lang="es-EC" b="1" dirty="0" smtClean="0">
                <a:latin typeface="Arial" panose="020B0604020202020204" pitchFamily="34" charset="0"/>
                <a:cs typeface="Arial" panose="020B0604020202020204" pitchFamily="34" charset="0"/>
              </a:rPr>
              <a:t>ROTACIÓN DEL TALENTO HUMANO</a:t>
            </a:r>
            <a:endParaRPr lang="es-EC" b="1" dirty="0">
              <a:latin typeface="Arial" panose="020B0604020202020204" pitchFamily="34" charset="0"/>
              <a:cs typeface="Arial" panose="020B0604020202020204" pitchFamily="34" charset="0"/>
            </a:endParaRPr>
          </a:p>
        </p:txBody>
      </p:sp>
      <p:sp>
        <p:nvSpPr>
          <p:cNvPr id="7" name="6 Pentágono"/>
          <p:cNvSpPr/>
          <p:nvPr/>
        </p:nvSpPr>
        <p:spPr>
          <a:xfrm>
            <a:off x="1184025" y="1484784"/>
            <a:ext cx="266789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Arial" panose="020B0604020202020204" pitchFamily="34" charset="0"/>
                <a:cs typeface="Arial" panose="020B0604020202020204" pitchFamily="34" charset="0"/>
              </a:rPr>
              <a:t>Papel </a:t>
            </a:r>
            <a:r>
              <a:rPr lang="es-EC" sz="1400" dirty="0">
                <a:solidFill>
                  <a:schemeClr val="tx1"/>
                </a:solidFill>
                <a:latin typeface="Arial" panose="020B0604020202020204" pitchFamily="34" charset="0"/>
                <a:cs typeface="Arial" panose="020B0604020202020204" pitchFamily="34" charset="0"/>
              </a:rPr>
              <a:t>imprescindible</a:t>
            </a:r>
          </a:p>
        </p:txBody>
      </p:sp>
      <p:sp>
        <p:nvSpPr>
          <p:cNvPr id="8" name="7 Pentágono"/>
          <p:cNvSpPr/>
          <p:nvPr/>
        </p:nvSpPr>
        <p:spPr>
          <a:xfrm>
            <a:off x="4355976" y="2132856"/>
            <a:ext cx="266429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smtClean="0">
                <a:solidFill>
                  <a:schemeClr val="tx1"/>
                </a:solidFill>
                <a:latin typeface="Arial" panose="020B0604020202020204" pitchFamily="34" charset="0"/>
                <a:cs typeface="Arial" panose="020B0604020202020204" pitchFamily="34" charset="0"/>
              </a:rPr>
              <a:t>El </a:t>
            </a:r>
            <a:r>
              <a:rPr lang="es-EC" sz="1400" dirty="0">
                <a:solidFill>
                  <a:schemeClr val="tx1"/>
                </a:solidFill>
                <a:latin typeface="Arial" panose="020B0604020202020204" pitchFamily="34" charset="0"/>
                <a:cs typeface="Arial" panose="020B0604020202020204" pitchFamily="34" charset="0"/>
              </a:rPr>
              <a:t>ser humano </a:t>
            </a:r>
            <a:r>
              <a:rPr lang="es-EC" sz="1400" dirty="0" smtClean="0">
                <a:solidFill>
                  <a:schemeClr val="tx1"/>
                </a:solidFill>
                <a:latin typeface="Arial" panose="020B0604020202020204" pitchFamily="34" charset="0"/>
                <a:cs typeface="Arial" panose="020B0604020202020204" pitchFamily="34" charset="0"/>
              </a:rPr>
              <a:t>es el </a:t>
            </a:r>
            <a:r>
              <a:rPr lang="es-EC" sz="1400" dirty="0">
                <a:solidFill>
                  <a:schemeClr val="tx1"/>
                </a:solidFill>
                <a:latin typeface="Arial" panose="020B0604020202020204" pitchFamily="34" charset="0"/>
                <a:cs typeface="Arial" panose="020B0604020202020204" pitchFamily="34" charset="0"/>
              </a:rPr>
              <a:t>eje central de todo proceso </a:t>
            </a:r>
            <a:r>
              <a:rPr lang="es-EC" sz="1400" dirty="0" smtClean="0">
                <a:solidFill>
                  <a:schemeClr val="tx1"/>
                </a:solidFill>
                <a:latin typeface="Arial" panose="020B0604020202020204" pitchFamily="34" charset="0"/>
                <a:cs typeface="Arial" panose="020B0604020202020204" pitchFamily="34" charset="0"/>
              </a:rPr>
              <a:t>productivo</a:t>
            </a:r>
            <a:endParaRPr lang="es-EC" sz="1400" dirty="0">
              <a:solidFill>
                <a:schemeClr val="tx1"/>
              </a:solidFill>
              <a:latin typeface="Arial" panose="020B0604020202020204" pitchFamily="34" charset="0"/>
              <a:cs typeface="Arial" panose="020B0604020202020204" pitchFamily="34" charset="0"/>
            </a:endParaRPr>
          </a:p>
        </p:txBody>
      </p:sp>
      <p:sp>
        <p:nvSpPr>
          <p:cNvPr id="9" name="8 Pentágono"/>
          <p:cNvSpPr/>
          <p:nvPr/>
        </p:nvSpPr>
        <p:spPr>
          <a:xfrm>
            <a:off x="1339798" y="3789040"/>
            <a:ext cx="266789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smtClean="0">
                <a:solidFill>
                  <a:schemeClr val="tx1"/>
                </a:solidFill>
                <a:latin typeface="Arial" panose="020B0604020202020204" pitchFamily="34" charset="0"/>
                <a:cs typeface="Arial" panose="020B0604020202020204" pitchFamily="34" charset="0"/>
              </a:rPr>
              <a:t>Intercambia </a:t>
            </a:r>
            <a:r>
              <a:rPr lang="es-EC" sz="1400" dirty="0">
                <a:solidFill>
                  <a:schemeClr val="tx1"/>
                </a:solidFill>
                <a:latin typeface="Arial" panose="020B0604020202020204" pitchFamily="34" charset="0"/>
                <a:cs typeface="Arial" panose="020B0604020202020204" pitchFamily="34" charset="0"/>
              </a:rPr>
              <a:t>al personal encargado de una actividad productiva específica</a:t>
            </a:r>
          </a:p>
        </p:txBody>
      </p:sp>
      <p:sp>
        <p:nvSpPr>
          <p:cNvPr id="10" name="9 Pentágono"/>
          <p:cNvSpPr/>
          <p:nvPr/>
        </p:nvSpPr>
        <p:spPr>
          <a:xfrm>
            <a:off x="4355976" y="4365104"/>
            <a:ext cx="2667896"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Arial" panose="020B0604020202020204" pitchFamily="34" charset="0"/>
                <a:cs typeface="Arial" panose="020B0604020202020204" pitchFamily="34" charset="0"/>
              </a:rPr>
              <a:t>Incrementar su rendimiento</a:t>
            </a:r>
            <a:endParaRPr lang="es-EC"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656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87624" y="796062"/>
            <a:ext cx="4608512"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MATRIZ DE VARIABLES</a:t>
            </a:r>
            <a:endParaRPr lang="es-EC" b="1" dirty="0">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413498625"/>
              </p:ext>
            </p:extLst>
          </p:nvPr>
        </p:nvGraphicFramePr>
        <p:xfrm>
          <a:off x="611559" y="1196752"/>
          <a:ext cx="7505269" cy="4616768"/>
        </p:xfrm>
        <a:graphic>
          <a:graphicData uri="http://schemas.openxmlformats.org/drawingml/2006/table">
            <a:tbl>
              <a:tblPr firstRow="1" firstCol="1" bandRow="1">
                <a:tableStyleId>{5C22544A-7EE6-4342-B048-85BDC9FD1C3A}</a:tableStyleId>
              </a:tblPr>
              <a:tblGrid>
                <a:gridCol w="2043021"/>
                <a:gridCol w="2700797"/>
                <a:gridCol w="2761451"/>
              </a:tblGrid>
              <a:tr h="288352">
                <a:tc>
                  <a:txBody>
                    <a:bodyPr/>
                    <a:lstStyle/>
                    <a:p>
                      <a:pPr algn="ctr">
                        <a:spcAft>
                          <a:spcPts val="0"/>
                        </a:spcAft>
                      </a:pPr>
                      <a:r>
                        <a:rPr lang="es-EC" sz="1000" b="1" dirty="0">
                          <a:solidFill>
                            <a:schemeClr val="tx1"/>
                          </a:solidFill>
                          <a:effectLst/>
                          <a:latin typeface="Arial" panose="020B0604020202020204" pitchFamily="34" charset="0"/>
                          <a:cs typeface="Arial" panose="020B0604020202020204" pitchFamily="34" charset="0"/>
                        </a:rPr>
                        <a:t>DIMENSIONES</a:t>
                      </a:r>
                      <a:endParaRPr lang="es-EC"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000" b="1" dirty="0">
                          <a:solidFill>
                            <a:schemeClr val="tx1"/>
                          </a:solidFill>
                          <a:effectLst/>
                          <a:latin typeface="Arial" panose="020B0604020202020204" pitchFamily="34" charset="0"/>
                          <a:cs typeface="Arial" panose="020B0604020202020204" pitchFamily="34" charset="0"/>
                        </a:rPr>
                        <a:t>VARIABLES OPERACIONALES</a:t>
                      </a:r>
                      <a:endParaRPr lang="es-EC"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000" b="1" dirty="0">
                          <a:solidFill>
                            <a:schemeClr val="tx1"/>
                          </a:solidFill>
                          <a:effectLst/>
                          <a:latin typeface="Arial" panose="020B0604020202020204" pitchFamily="34" charset="0"/>
                          <a:cs typeface="Arial" panose="020B0604020202020204" pitchFamily="34" charset="0"/>
                        </a:rPr>
                        <a:t>TIPO</a:t>
                      </a:r>
                      <a:endParaRPr lang="es-EC"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176">
                <a:tc>
                  <a:txBody>
                    <a:bodyPr/>
                    <a:lstStyle/>
                    <a:p>
                      <a:pPr>
                        <a:spcAft>
                          <a:spcPts val="0"/>
                        </a:spcAft>
                      </a:pPr>
                      <a:r>
                        <a:rPr lang="es-EC" sz="1000" b="1" dirty="0">
                          <a:solidFill>
                            <a:schemeClr val="tx1"/>
                          </a:solidFill>
                          <a:effectLst/>
                          <a:latin typeface="Arial" panose="020B0604020202020204" pitchFamily="34" charset="0"/>
                          <a:cs typeface="Arial" panose="020B0604020202020204" pitchFamily="34" charset="0"/>
                        </a:rPr>
                        <a:t>DISPENSACIÓN</a:t>
                      </a:r>
                      <a:endParaRPr lang="es-EC"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000" b="1" dirty="0">
                          <a:effectLst/>
                          <a:latin typeface="Arial" panose="020B0604020202020204" pitchFamily="34" charset="0"/>
                          <a:cs typeface="Arial" panose="020B0604020202020204" pitchFamily="34" charset="0"/>
                        </a:rPr>
                        <a:t> </a:t>
                      </a:r>
                      <a:endParaRPr lang="es-EC"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000" b="1" dirty="0">
                          <a:effectLst/>
                          <a:latin typeface="Arial" panose="020B0604020202020204" pitchFamily="34" charset="0"/>
                          <a:cs typeface="Arial" panose="020B0604020202020204" pitchFamily="34" charset="0"/>
                        </a:rPr>
                        <a:t>DEP</a:t>
                      </a:r>
                      <a:endParaRPr lang="es-EC"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1">
                <a:tc rowSpan="10">
                  <a:txBody>
                    <a:bodyPr/>
                    <a:lstStyle/>
                    <a:p>
                      <a:pPr marL="270510">
                        <a:lnSpc>
                          <a:spcPct val="107000"/>
                        </a:lnSpc>
                        <a:spcAft>
                          <a:spcPts val="0"/>
                        </a:spcAft>
                      </a:pPr>
                      <a:endParaRPr lang="es-EC" sz="1000" dirty="0" smtClean="0">
                        <a:effectLst/>
                        <a:latin typeface="Arial" panose="020B0604020202020204" pitchFamily="34" charset="0"/>
                        <a:cs typeface="Arial" panose="020B0604020202020204" pitchFamily="34" charset="0"/>
                      </a:endParaRPr>
                    </a:p>
                    <a:p>
                      <a:pPr marL="270510">
                        <a:lnSpc>
                          <a:spcPct val="107000"/>
                        </a:lnSpc>
                        <a:spcAft>
                          <a:spcPts val="0"/>
                        </a:spcAft>
                      </a:pPr>
                      <a:endParaRPr lang="es-EC" sz="1000" dirty="0" smtClean="0">
                        <a:effectLst/>
                        <a:latin typeface="Arial" panose="020B0604020202020204" pitchFamily="34" charset="0"/>
                        <a:cs typeface="Arial" panose="020B0604020202020204" pitchFamily="34" charset="0"/>
                      </a:endParaRPr>
                    </a:p>
                    <a:p>
                      <a:pPr marL="270510">
                        <a:lnSpc>
                          <a:spcPct val="107000"/>
                        </a:lnSpc>
                        <a:spcAft>
                          <a:spcPts val="0"/>
                        </a:spcAft>
                      </a:pPr>
                      <a:endParaRPr lang="es-EC" sz="1000" dirty="0" smtClean="0">
                        <a:effectLst/>
                        <a:latin typeface="Arial" panose="020B0604020202020204" pitchFamily="34" charset="0"/>
                        <a:cs typeface="Arial" panose="020B0604020202020204" pitchFamily="34" charset="0"/>
                      </a:endParaRPr>
                    </a:p>
                    <a:p>
                      <a:pPr marL="270510">
                        <a:lnSpc>
                          <a:spcPct val="107000"/>
                        </a:lnSpc>
                        <a:spcAft>
                          <a:spcPts val="0"/>
                        </a:spcAft>
                      </a:pPr>
                      <a:endParaRPr lang="es-EC" sz="1000" dirty="0" smtClean="0">
                        <a:effectLst/>
                        <a:latin typeface="Arial" panose="020B0604020202020204" pitchFamily="34" charset="0"/>
                        <a:cs typeface="Arial" panose="020B0604020202020204" pitchFamily="34" charset="0"/>
                      </a:endParaRPr>
                    </a:p>
                    <a:p>
                      <a:pPr marL="270510">
                        <a:lnSpc>
                          <a:spcPct val="107000"/>
                        </a:lnSpc>
                        <a:spcAft>
                          <a:spcPts val="0"/>
                        </a:spcAft>
                      </a:pPr>
                      <a:endParaRPr lang="es-EC" sz="1000" dirty="0" smtClean="0">
                        <a:effectLst/>
                        <a:latin typeface="Arial" panose="020B0604020202020204" pitchFamily="34" charset="0"/>
                        <a:cs typeface="Arial" panose="020B0604020202020204" pitchFamily="34" charset="0"/>
                      </a:endParaRPr>
                    </a:p>
                    <a:p>
                      <a:pPr marL="270510">
                        <a:lnSpc>
                          <a:spcPct val="107000"/>
                        </a:lnSpc>
                        <a:spcAft>
                          <a:spcPts val="0"/>
                        </a:spcAft>
                      </a:pPr>
                      <a:endParaRPr lang="es-EC" sz="1000" dirty="0" smtClean="0">
                        <a:effectLst/>
                        <a:latin typeface="Arial" panose="020B0604020202020204" pitchFamily="34" charset="0"/>
                        <a:cs typeface="Arial" panose="020B0604020202020204" pitchFamily="34" charset="0"/>
                      </a:endParaRPr>
                    </a:p>
                    <a:p>
                      <a:pPr marL="270510">
                        <a:lnSpc>
                          <a:spcPct val="107000"/>
                        </a:lnSpc>
                        <a:spcAft>
                          <a:spcPts val="0"/>
                        </a:spcAft>
                      </a:pPr>
                      <a:r>
                        <a:rPr lang="es-EC" sz="1000" b="1" dirty="0" smtClean="0">
                          <a:solidFill>
                            <a:schemeClr val="tx1"/>
                          </a:solidFill>
                          <a:effectLst/>
                          <a:latin typeface="Arial" panose="020B0604020202020204" pitchFamily="34" charset="0"/>
                          <a:cs typeface="Arial" panose="020B0604020202020204" pitchFamily="34" charset="0"/>
                        </a:rPr>
                        <a:t>CAPACITACION</a:t>
                      </a:r>
                      <a:endParaRPr lang="es-EC" sz="1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a:effectLst/>
                          <a:latin typeface="Arial" panose="020B0604020202020204" pitchFamily="34" charset="0"/>
                          <a:cs typeface="Arial" panose="020B0604020202020204" pitchFamily="34" charset="0"/>
                        </a:rPr>
                        <a:t>Recepción de recetas</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1">
                <a:tc vMerge="1">
                  <a:txBody>
                    <a:bodyPr/>
                    <a:lstStyle/>
                    <a:p>
                      <a:endParaRPr lang="es-EC"/>
                    </a:p>
                  </a:txBody>
                  <a:tcPr/>
                </a:tc>
                <a:tc>
                  <a:txBody>
                    <a:bodyPr/>
                    <a:lstStyle/>
                    <a:p>
                      <a:pPr>
                        <a:spcAft>
                          <a:spcPts val="0"/>
                        </a:spcAft>
                      </a:pPr>
                      <a:r>
                        <a:rPr lang="es-EC" sz="1000" dirty="0">
                          <a:effectLst/>
                          <a:latin typeface="Arial" panose="020B0604020202020204" pitchFamily="34" charset="0"/>
                          <a:cs typeface="Arial" panose="020B0604020202020204" pitchFamily="34" charset="0"/>
                        </a:rPr>
                        <a:t>Validación de recetas</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02">
                <a:tc vMerge="1">
                  <a:txBody>
                    <a:bodyPr/>
                    <a:lstStyle/>
                    <a:p>
                      <a:endParaRPr lang="es-EC"/>
                    </a:p>
                  </a:txBody>
                  <a:tcPr/>
                </a:tc>
                <a:tc>
                  <a:txBody>
                    <a:bodyPr/>
                    <a:lstStyle/>
                    <a:p>
                      <a:pPr>
                        <a:spcAft>
                          <a:spcPts val="0"/>
                        </a:spcAft>
                      </a:pPr>
                      <a:r>
                        <a:rPr lang="es-EC" sz="1000" dirty="0">
                          <a:effectLst/>
                          <a:latin typeface="Arial" panose="020B0604020202020204" pitchFamily="34" charset="0"/>
                          <a:cs typeface="Arial" panose="020B0604020202020204" pitchFamily="34" charset="0"/>
                        </a:rPr>
                        <a:t>Verificación de la concentración y forma farmacéutica</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02">
                <a:tc vMerge="1">
                  <a:txBody>
                    <a:bodyPr/>
                    <a:lstStyle/>
                    <a:p>
                      <a:endParaRPr lang="es-EC"/>
                    </a:p>
                  </a:txBody>
                  <a:tcPr/>
                </a:tc>
                <a:tc>
                  <a:txBody>
                    <a:bodyPr/>
                    <a:lstStyle/>
                    <a:p>
                      <a:pPr>
                        <a:spcAft>
                          <a:spcPts val="0"/>
                        </a:spcAft>
                      </a:pPr>
                      <a:r>
                        <a:rPr lang="es-EC" sz="1000" dirty="0">
                          <a:effectLst/>
                          <a:latin typeface="Arial" panose="020B0604020202020204" pitchFamily="34" charset="0"/>
                          <a:cs typeface="Arial" panose="020B0604020202020204" pitchFamily="34" charset="0"/>
                        </a:rPr>
                        <a:t>Verificación de cantidades prescritas</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2">
                <a:tc vMerge="1">
                  <a:txBody>
                    <a:bodyPr/>
                    <a:lstStyle/>
                    <a:p>
                      <a:endParaRPr lang="es-EC"/>
                    </a:p>
                  </a:txBody>
                  <a:tcPr/>
                </a:tc>
                <a:tc>
                  <a:txBody>
                    <a:bodyPr/>
                    <a:lstStyle/>
                    <a:p>
                      <a:pPr>
                        <a:spcAft>
                          <a:spcPts val="0"/>
                        </a:spcAft>
                      </a:pPr>
                      <a:r>
                        <a:rPr lang="es-EC" sz="1000" dirty="0">
                          <a:effectLst/>
                          <a:latin typeface="Arial" panose="020B0604020202020204" pitchFamily="34" charset="0"/>
                          <a:cs typeface="Arial" panose="020B0604020202020204" pitchFamily="34" charset="0"/>
                        </a:rPr>
                        <a:t>Verificación de la fecha de vencimiento de los medicamentos</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02">
                <a:tc vMerge="1">
                  <a:txBody>
                    <a:bodyPr/>
                    <a:lstStyle/>
                    <a:p>
                      <a:endParaRPr lang="es-EC"/>
                    </a:p>
                  </a:txBody>
                  <a:tcPr/>
                </a:tc>
                <a:tc>
                  <a:txBody>
                    <a:bodyPr/>
                    <a:lstStyle/>
                    <a:p>
                      <a:pPr>
                        <a:spcAft>
                          <a:spcPts val="0"/>
                        </a:spcAft>
                      </a:pPr>
                      <a:r>
                        <a:rPr lang="es-EC" sz="1000" dirty="0">
                          <a:effectLst/>
                          <a:latin typeface="Arial" panose="020B0604020202020204" pitchFamily="34" charset="0"/>
                          <a:cs typeface="Arial" panose="020B0604020202020204" pitchFamily="34" charset="0"/>
                        </a:rPr>
                        <a:t>Identificación de los productos en estantería</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2">
                <a:tc vMerge="1">
                  <a:txBody>
                    <a:bodyPr/>
                    <a:lstStyle/>
                    <a:p>
                      <a:endParaRPr lang="es-EC"/>
                    </a:p>
                  </a:txBody>
                  <a:tcPr/>
                </a:tc>
                <a:tc>
                  <a:txBody>
                    <a:bodyPr/>
                    <a:lstStyle/>
                    <a:p>
                      <a:pPr>
                        <a:spcAft>
                          <a:spcPts val="0"/>
                        </a:spcAft>
                      </a:pPr>
                      <a:r>
                        <a:rPr lang="es-EC" sz="1000" dirty="0">
                          <a:effectLst/>
                          <a:latin typeface="Arial" panose="020B0604020202020204" pitchFamily="34" charset="0"/>
                          <a:cs typeface="Arial" panose="020B0604020202020204" pitchFamily="34" charset="0"/>
                        </a:rPr>
                        <a:t>Acondicionamiento de empaques primarios y secundarios</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1">
                <a:tc vMerge="1">
                  <a:txBody>
                    <a:bodyPr/>
                    <a:lstStyle/>
                    <a:p>
                      <a:endParaRPr lang="es-EC"/>
                    </a:p>
                  </a:txBody>
                  <a:tcPr/>
                </a:tc>
                <a:tc>
                  <a:txBody>
                    <a:bodyPr/>
                    <a:lstStyle/>
                    <a:p>
                      <a:pPr>
                        <a:spcAft>
                          <a:spcPts val="0"/>
                        </a:spcAft>
                      </a:pPr>
                      <a:r>
                        <a:rPr lang="es-EC" sz="1000" dirty="0">
                          <a:effectLst/>
                          <a:latin typeface="Arial" panose="020B0604020202020204" pitchFamily="34" charset="0"/>
                          <a:cs typeface="Arial" panose="020B0604020202020204" pitchFamily="34" charset="0"/>
                        </a:rPr>
                        <a:t>Re-empaque de medicamentos</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01">
                <a:tc vMerge="1">
                  <a:txBody>
                    <a:bodyPr/>
                    <a:lstStyle/>
                    <a:p>
                      <a:endParaRPr lang="es-EC"/>
                    </a:p>
                  </a:txBody>
                  <a:tcPr/>
                </a:tc>
                <a:tc>
                  <a:txBody>
                    <a:bodyPr/>
                    <a:lstStyle/>
                    <a:p>
                      <a:pPr>
                        <a:spcAft>
                          <a:spcPts val="0"/>
                        </a:spcAft>
                      </a:pPr>
                      <a:r>
                        <a:rPr lang="es-EC" sz="1000" dirty="0">
                          <a:effectLst/>
                          <a:latin typeface="Arial" panose="020B0604020202020204" pitchFamily="34" charset="0"/>
                          <a:cs typeface="Arial" panose="020B0604020202020204" pitchFamily="34" charset="0"/>
                        </a:rPr>
                        <a:t>Información al paciente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2">
                <a:tc vMerge="1">
                  <a:txBody>
                    <a:bodyPr/>
                    <a:lstStyle/>
                    <a:p>
                      <a:endParaRPr lang="es-EC"/>
                    </a:p>
                  </a:txBody>
                  <a:tcPr/>
                </a:tc>
                <a:tc>
                  <a:txBody>
                    <a:bodyPr/>
                    <a:lstStyle/>
                    <a:p>
                      <a:pPr>
                        <a:spcAft>
                          <a:spcPts val="0"/>
                        </a:spcAft>
                      </a:pPr>
                      <a:r>
                        <a:rPr lang="es-EC" sz="1000" dirty="0">
                          <a:effectLst/>
                          <a:latin typeface="Arial" panose="020B0604020202020204" pitchFamily="34" charset="0"/>
                          <a:cs typeface="Arial" panose="020B0604020202020204" pitchFamily="34" charset="0"/>
                        </a:rPr>
                        <a:t>Orientación al paciente en almacenamiento de medicamentos</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s-EC" sz="1000" dirty="0" smtClean="0">
                          <a:solidFill>
                            <a:schemeClr val="dk1"/>
                          </a:solidFill>
                          <a:effectLst/>
                          <a:latin typeface="Arial" panose="020B0604020202020204" pitchFamily="34" charset="0"/>
                          <a:ea typeface="+mn-ea"/>
                          <a:cs typeface="Arial" panose="020B0604020202020204" pitchFamily="34" charset="0"/>
                        </a:rPr>
                        <a:t>Independiente</a:t>
                      </a:r>
                      <a:endParaRPr lang="es-EC"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5771" marR="557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317" y="27856"/>
            <a:ext cx="3471512" cy="5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11560" y="6165304"/>
            <a:ext cx="2914580" cy="276999"/>
          </a:xfrm>
          <a:prstGeom prst="rect">
            <a:avLst/>
          </a:prstGeom>
        </p:spPr>
        <p:txBody>
          <a:bodyPr wrap="none">
            <a:spAutoFit/>
          </a:bodyPr>
          <a:lstStyle/>
          <a:p>
            <a:r>
              <a:rPr lang="es-EC" sz="1200" b="1" dirty="0">
                <a:latin typeface="Arial" panose="020B0604020202020204" pitchFamily="34" charset="0"/>
                <a:cs typeface="Arial" panose="020B0604020202020204" pitchFamily="34" charset="0"/>
              </a:rPr>
              <a:t>Elaborado por: </a:t>
            </a:r>
            <a:r>
              <a:rPr lang="es-EC" sz="1200" dirty="0">
                <a:latin typeface="Arial" panose="020B0604020202020204" pitchFamily="34" charset="0"/>
                <a:cs typeface="Arial" panose="020B0604020202020204" pitchFamily="34" charset="0"/>
              </a:rPr>
              <a:t>Jacqueline Criollo 2018</a:t>
            </a:r>
            <a:endParaRPr lang="es-EC" sz="1200" dirty="0"/>
          </a:p>
        </p:txBody>
      </p:sp>
    </p:spTree>
    <p:extLst>
      <p:ext uri="{BB962C8B-B14F-4D97-AF65-F5344CB8AC3E}">
        <p14:creationId xmlns:p14="http://schemas.microsoft.com/office/powerpoint/2010/main" val="2022473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317" y="27856"/>
            <a:ext cx="3471512" cy="52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547664" y="908720"/>
            <a:ext cx="6048672" cy="369332"/>
          </a:xfrm>
          <a:prstGeom prst="rect">
            <a:avLst/>
          </a:prstGeom>
        </p:spPr>
        <p:txBody>
          <a:bodyPr wrap="square">
            <a:spAutoFit/>
          </a:bodyPr>
          <a:lstStyle/>
          <a:p>
            <a:r>
              <a:rPr lang="es-EC" dirty="0" smtClean="0">
                <a:latin typeface="Gill Sans MT" panose="020B0502020104020203" pitchFamily="34" charset="0"/>
              </a:rPr>
              <a:t>DETERMINACIÓN DEL TAMAÑO DE LA MUESTRA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212540346"/>
              </p:ext>
            </p:extLst>
          </p:nvPr>
        </p:nvGraphicFramePr>
        <p:xfrm>
          <a:off x="539552" y="1556792"/>
          <a:ext cx="8064896" cy="1800200"/>
        </p:xfrm>
        <a:graphic>
          <a:graphicData uri="http://schemas.openxmlformats.org/drawingml/2006/table">
            <a:tbl>
              <a:tblPr firstRow="1" firstCol="1" bandRow="1">
                <a:tableStyleId>{5C22544A-7EE6-4342-B048-85BDC9FD1C3A}</a:tableStyleId>
              </a:tblPr>
              <a:tblGrid>
                <a:gridCol w="6716446"/>
                <a:gridCol w="1348450"/>
              </a:tblGrid>
              <a:tr h="450050">
                <a:tc>
                  <a:txBody>
                    <a:bodyPr/>
                    <a:lstStyle/>
                    <a:p>
                      <a:pP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Personal de los procesos</a:t>
                      </a:r>
                      <a:endParaRPr lang="es-EC"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es-EC" sz="1200">
                          <a:solidFill>
                            <a:schemeClr val="tx1"/>
                          </a:solidFill>
                          <a:effectLst/>
                          <a:latin typeface="Arial" panose="020B0604020202020204" pitchFamily="34" charset="0"/>
                          <a:cs typeface="Arial" panose="020B0604020202020204" pitchFamily="34" charset="0"/>
                        </a:rPr>
                        <a:t>Cantidad</a:t>
                      </a:r>
                      <a:endParaRPr lang="es-EC"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0050">
                <a:tc>
                  <a:txBody>
                    <a:bodyPr/>
                    <a:lstStyle/>
                    <a:p>
                      <a:pPr algn="just">
                        <a:lnSpc>
                          <a:spcPct val="150000"/>
                        </a:lnSpc>
                        <a:spcAft>
                          <a:spcPts val="0"/>
                        </a:spcAft>
                      </a:pPr>
                      <a:r>
                        <a:rPr lang="es-EC" sz="1200" b="0" dirty="0">
                          <a:solidFill>
                            <a:schemeClr val="tx1"/>
                          </a:solidFill>
                          <a:effectLst/>
                          <a:latin typeface="Arial" panose="020B0604020202020204" pitchFamily="34" charset="0"/>
                          <a:cs typeface="Arial" panose="020B0604020202020204" pitchFamily="34" charset="0"/>
                        </a:rPr>
                        <a:t>Personal que trabaja en las farmacias del Hospital Eugenio Espejo</a:t>
                      </a:r>
                      <a:endParaRPr lang="es-EC"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60</a:t>
                      </a:r>
                      <a:endParaRPr lang="es-EC"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0050">
                <a:tc>
                  <a:txBody>
                    <a:bodyPr/>
                    <a:lstStyle/>
                    <a:p>
                      <a:pPr algn="just">
                        <a:lnSpc>
                          <a:spcPct val="150000"/>
                        </a:lnSpc>
                        <a:spcAft>
                          <a:spcPts val="0"/>
                        </a:spcAft>
                      </a:pPr>
                      <a:r>
                        <a:rPr lang="es-EC" sz="1200" b="0" dirty="0">
                          <a:solidFill>
                            <a:schemeClr val="tx1"/>
                          </a:solidFill>
                          <a:effectLst/>
                          <a:latin typeface="Arial" panose="020B0604020202020204" pitchFamily="34" charset="0"/>
                          <a:cs typeface="Arial" panose="020B0604020202020204" pitchFamily="34" charset="0"/>
                        </a:rPr>
                        <a:t>Personal que trabaja en las farmacias del Hospital Baca Ortiz</a:t>
                      </a:r>
                      <a:endParaRPr lang="es-EC"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60</a:t>
                      </a:r>
                      <a:endParaRPr lang="es-EC"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0050">
                <a:tc>
                  <a:txBody>
                    <a:bodyPr/>
                    <a:lstStyle/>
                    <a:p>
                      <a:pP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Total</a:t>
                      </a:r>
                      <a:endParaRPr lang="es-EC"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EC" sz="1200" dirty="0">
                          <a:solidFill>
                            <a:schemeClr val="tx1"/>
                          </a:solidFill>
                          <a:effectLst/>
                          <a:latin typeface="Arial" panose="020B0604020202020204" pitchFamily="34" charset="0"/>
                          <a:cs typeface="Arial" panose="020B0604020202020204" pitchFamily="34" charset="0"/>
                        </a:rPr>
                        <a:t>120</a:t>
                      </a:r>
                      <a:endParaRPr lang="es-EC"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31" y="3501008"/>
            <a:ext cx="345113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5318" y="3473872"/>
            <a:ext cx="3939386" cy="269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625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1659</TotalTime>
  <Words>1205</Words>
  <Application>Microsoft Office PowerPoint</Application>
  <PresentationFormat>Presentación en pantalla (4:3)</PresentationFormat>
  <Paragraphs>245</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Calibri</vt:lpstr>
      <vt:lpstr>Century Gothic</vt:lpstr>
      <vt:lpstr>Gill Sans MT</vt:lpstr>
      <vt:lpstr>Times New Roman</vt:lpstr>
      <vt:lpstr>Wingdings</vt:lpstr>
      <vt:lpstr>Wingdings 2</vt:lpstr>
      <vt:lpstr>Austin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Jacqueline</dc:creator>
  <cp:lastModifiedBy>Personal1</cp:lastModifiedBy>
  <cp:revision>58</cp:revision>
  <dcterms:created xsi:type="dcterms:W3CDTF">2018-05-29T03:08:14Z</dcterms:created>
  <dcterms:modified xsi:type="dcterms:W3CDTF">2018-07-24T20:13:09Z</dcterms:modified>
</cp:coreProperties>
</file>