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5143500" type="screen16x9"/>
  <p:notesSz cx="6858000" cy="9144000"/>
  <p:embeddedFontLst>
    <p:embeddedFont>
      <p:font typeface="Roboto Thin" panose="020B0604020202020204" charset="0"/>
      <p:regular r:id="rId40"/>
      <p:bold r:id="rId41"/>
      <p:italic r:id="rId42"/>
      <p:boldItalic r:id="rId43"/>
    </p:embeddedFont>
    <p:embeddedFont>
      <p:font typeface="Impact" panose="020B0806030902050204" pitchFamily="34" charset="0"/>
      <p:regular r:id="rId44"/>
    </p:embeddedFont>
    <p:embeddedFont>
      <p:font typeface="Lato" panose="020B0604020202020204" charset="0"/>
      <p:regular r:id="rId45"/>
      <p:bold r:id="rId46"/>
      <p:italic r:id="rId47"/>
      <p:boldItalic r:id="rId48"/>
    </p:embeddedFont>
    <p:embeddedFont>
      <p:font typeface="Roboto Medium" panose="020B0604020202020204" charset="0"/>
      <p:regular r:id="rId49"/>
      <p:bold r:id="rId50"/>
      <p:italic r:id="rId51"/>
      <p:boldItalic r:id="rId52"/>
    </p:embeddedFont>
    <p:embeddedFont>
      <p:font typeface="Raleway" panose="020B0604020202020204" charset="0"/>
      <p:regular r:id="rId53"/>
      <p:bold r:id="rId54"/>
      <p:italic r:id="rId55"/>
      <p:boldItalic r:id="rId56"/>
    </p:embeddedFont>
    <p:embeddedFont>
      <p:font typeface="Roboto" panose="020B0604020202020204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51F461-C892-4518-B22F-BED59499F541}">
  <a:tblStyle styleId="{1A51F461-C892-4518-B22F-BED59499F5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59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a872792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a872792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a8727927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a8727927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a54f313d8_1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a54f313d8_1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a83b016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a83b016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a8727927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a8727927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a8727927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a8727927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e8cc98da5_5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e8cc98da5_5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a53616566_0_1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a53616566_0_1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a83b016d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a83b016db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a53616566_0_1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a53616566_0_1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a53616566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a53616566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a7f7395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a7f7395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El algoritmo de búsqueda A* se clasifica dentro de los algoritmos de búsqueda en grafos.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a575da1d7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a575da1d7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a575da1d7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a575da1d7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a575da1d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a575da1d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a575da1d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a575da1d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a53616566_0_1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a53616566_0_1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a53616566_0_1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a53616566_0_1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a54f313d8_7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a54f313d8_7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a53616566_0_1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a53616566_0_1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a53616566_0_1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a53616566_0_1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a53616566_0_10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a53616566_0_10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a53616566_0_1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a53616566_0_1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a53616566_0_1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a53616566_0_1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a53616566_0_1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a53616566_0_1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a54f313d8_7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a54f313d8_7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a53616566_0_1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a53616566_0_1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a53616566_0_1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a53616566_0_1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a53616566_0_1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a53616566_0_1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a53616566_0_1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a53616566_0_1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a54f313d8_6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a54f313d8_6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a54f313d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a54f313d8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a53616566_0_1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a53616566_0_1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a54f313d8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a54f313d8_1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a54f313d8_6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a54f313d8_6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a53616566_0_1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a53616566_0_1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OdnVE5sWzVA&amp;feature=youtu.be" TargetMode="Externa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2XibiA8gTAI&amp;feature=youtu.be" TargetMode="Externa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686100" y="466925"/>
            <a:ext cx="8142900" cy="6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/>
              <a:t>Universidad de las Fuerzas Armadas - ESPE</a:t>
            </a:r>
            <a:endParaRPr sz="300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7950" y="1544325"/>
            <a:ext cx="7688100" cy="33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TEMA: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“SISTEMA DE SIMULACIÓN 3D UTILIZANDO MOTORES DE FÍSICA COMPUTACIONAL E INTELIGENCIA ARTIFICIAL PARA LA VISUALIZACIÓN DE LAHARES DEL VOLCÁN COTOPAXI”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AUTORES: </a:t>
            </a:r>
            <a:r>
              <a:rPr lang="e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CRISANTO ÑACATA, WILMER SANTIAGO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GAVILANES BUITRÓN, ANDRÉS RICARDO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DIRECTOR: </a:t>
            </a:r>
            <a:r>
              <a:rPr lang="e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ING. </a:t>
            </a:r>
            <a:r>
              <a:rPr lang="e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VILLACIS SILVA, CÉSAR JAVIER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"/>
          <p:cNvSpPr txBox="1">
            <a:spLocks noGrp="1"/>
          </p:cNvSpPr>
          <p:nvPr>
            <p:ph type="title"/>
          </p:nvPr>
        </p:nvSpPr>
        <p:spPr>
          <a:xfrm>
            <a:off x="727650" y="5509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SPRINT 1</a:t>
            </a:r>
            <a:endParaRPr/>
          </a:p>
        </p:txBody>
      </p:sp>
      <p:pic>
        <p:nvPicPr>
          <p:cNvPr id="200" name="Google Shape;200;p22"/>
          <p:cNvPicPr preferRelativeResize="0"/>
          <p:nvPr/>
        </p:nvPicPr>
        <p:blipFill rotWithShape="1">
          <a:blip r:embed="rId3">
            <a:alphaModFix/>
          </a:blip>
          <a:srcRect b="16694"/>
          <a:stretch/>
        </p:blipFill>
        <p:spPr>
          <a:xfrm>
            <a:off x="326125" y="1381851"/>
            <a:ext cx="8491749" cy="36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"/>
          <p:cNvSpPr txBox="1">
            <a:spLocks noGrp="1"/>
          </p:cNvSpPr>
          <p:nvPr>
            <p:ph type="title"/>
          </p:nvPr>
        </p:nvSpPr>
        <p:spPr>
          <a:xfrm>
            <a:off x="727650" y="5509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SPRINT 1</a:t>
            </a:r>
            <a:endParaRPr/>
          </a:p>
        </p:txBody>
      </p:sp>
      <p:pic>
        <p:nvPicPr>
          <p:cNvPr id="206" name="Google Shape;206;p23"/>
          <p:cNvPicPr preferRelativeResize="0"/>
          <p:nvPr/>
        </p:nvPicPr>
        <p:blipFill rotWithShape="1">
          <a:blip r:embed="rId3">
            <a:alphaModFix/>
          </a:blip>
          <a:srcRect b="23553"/>
          <a:stretch/>
        </p:blipFill>
        <p:spPr>
          <a:xfrm>
            <a:off x="562775" y="1451725"/>
            <a:ext cx="8018450" cy="314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4"/>
          <p:cNvSpPr txBox="1">
            <a:spLocks noGrp="1"/>
          </p:cNvSpPr>
          <p:nvPr>
            <p:ph type="title"/>
          </p:nvPr>
        </p:nvSpPr>
        <p:spPr>
          <a:xfrm>
            <a:off x="729450" y="5989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Resultados - SPRINT 1</a:t>
            </a:r>
            <a:endParaRPr/>
          </a:p>
        </p:txBody>
      </p:sp>
      <p:pic>
        <p:nvPicPr>
          <p:cNvPr id="212" name="Google Shape;21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86550"/>
            <a:ext cx="5219700" cy="28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5200" y="2140625"/>
            <a:ext cx="5104050" cy="29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25"/>
          <p:cNvGrpSpPr/>
          <p:nvPr/>
        </p:nvGrpSpPr>
        <p:grpSpPr>
          <a:xfrm>
            <a:off x="323513" y="1986800"/>
            <a:ext cx="2952125" cy="1289700"/>
            <a:chOff x="323513" y="1986800"/>
            <a:chExt cx="2952125" cy="1289700"/>
          </a:xfrm>
        </p:grpSpPr>
        <p:sp>
          <p:nvSpPr>
            <p:cNvPr id="219" name="Google Shape;219;p25"/>
            <p:cNvSpPr txBox="1"/>
            <p:nvPr/>
          </p:nvSpPr>
          <p:spPr>
            <a:xfrm>
              <a:off x="323513" y="19868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 b="1">
                  <a:solidFill>
                    <a:srgbClr val="999999"/>
                  </a:solidFill>
                  <a:latin typeface="Roboto"/>
                  <a:ea typeface="Roboto"/>
                  <a:cs typeface="Roboto"/>
                  <a:sym typeface="Roboto"/>
                </a:rPr>
                <a:t>Creación del modelo 3D de la Unidad Educativa Giovanni Antonio Farina</a:t>
              </a:r>
              <a:endParaRPr sz="800" b="1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20" name="Google Shape;220;p25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w="9525" cap="flat" cmpd="sng">
              <a:solidFill>
                <a:srgbClr val="249C90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21" name="Google Shape;221;p25"/>
          <p:cNvGrpSpPr/>
          <p:nvPr/>
        </p:nvGrpSpPr>
        <p:grpSpPr>
          <a:xfrm>
            <a:off x="5209838" y="1060350"/>
            <a:ext cx="3610650" cy="1289700"/>
            <a:chOff x="5209838" y="1060350"/>
            <a:chExt cx="3610650" cy="1289700"/>
          </a:xfrm>
        </p:grpSpPr>
        <p:sp>
          <p:nvSpPr>
            <p:cNvPr id="222" name="Google Shape;222;p25"/>
            <p:cNvSpPr txBox="1"/>
            <p:nvPr/>
          </p:nvSpPr>
          <p:spPr>
            <a:xfrm>
              <a:off x="6696488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 b="1">
                  <a:solidFill>
                    <a:srgbClr val="999999"/>
                  </a:solidFill>
                  <a:latin typeface="Roboto"/>
                  <a:ea typeface="Roboto"/>
                  <a:cs typeface="Roboto"/>
                  <a:sym typeface="Roboto"/>
                </a:rPr>
                <a:t>SPRINT 3</a:t>
              </a:r>
              <a:endParaRPr sz="800" b="1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23" name="Google Shape;223;p25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55B5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24" name="Google Shape;224;p25"/>
          <p:cNvGrpSpPr/>
          <p:nvPr/>
        </p:nvGrpSpPr>
        <p:grpSpPr>
          <a:xfrm>
            <a:off x="5209838" y="3020450"/>
            <a:ext cx="3610650" cy="1289700"/>
            <a:chOff x="5209838" y="3020450"/>
            <a:chExt cx="3610650" cy="1289700"/>
          </a:xfrm>
        </p:grpSpPr>
        <p:sp>
          <p:nvSpPr>
            <p:cNvPr id="225" name="Google Shape;225;p25"/>
            <p:cNvSpPr txBox="1"/>
            <p:nvPr/>
          </p:nvSpPr>
          <p:spPr>
            <a:xfrm>
              <a:off x="6696488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 b="1">
                  <a:latin typeface="Roboto"/>
                  <a:ea typeface="Roboto"/>
                  <a:cs typeface="Roboto"/>
                  <a:sym typeface="Roboto"/>
                </a:rPr>
                <a:t>Generación de los modelos topográficos 3D, creación del mundo virtual de los sectores Cotopaxi y Triángulo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26" name="Google Shape;226;p25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D7E7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27" name="Google Shape;227;p25"/>
          <p:cNvGrpSpPr/>
          <p:nvPr/>
        </p:nvGrpSpPr>
        <p:grpSpPr>
          <a:xfrm>
            <a:off x="2662213" y="728463"/>
            <a:ext cx="3814835" cy="3790597"/>
            <a:chOff x="2662213" y="676344"/>
            <a:chExt cx="3814835" cy="3790597"/>
          </a:xfrm>
        </p:grpSpPr>
        <p:sp>
          <p:nvSpPr>
            <p:cNvPr id="228" name="Google Shape;228;p25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name="adj1" fmla="val 12622480"/>
                <a:gd name="adj2" fmla="val 19781569"/>
                <a:gd name="adj3" fmla="val 20773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5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name="adj1" fmla="val 12622480"/>
                <a:gd name="adj2" fmla="val 19662822"/>
                <a:gd name="adj3" fmla="val 20729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5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name="adj1" fmla="val 12622480"/>
                <a:gd name="adj2" fmla="val 19703271"/>
                <a:gd name="adj3" fmla="val 20851"/>
              </a:avLst>
            </a:prstGeom>
            <a:solidFill>
              <a:srgbClr val="249C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25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232" name="Google Shape;232;p25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249C90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5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249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25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235" name="Google Shape;235;p25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55B5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5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55B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" name="Google Shape;237;p25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238" name="Google Shape;238;p25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D7E7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5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D7E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0" name="Google Shape;240;p25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03 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1" name="Google Shape;241;p25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 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2" name="Google Shape;242;p25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02 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43" name="Google Shape;243;p25"/>
          <p:cNvSpPr txBox="1">
            <a:spLocks noGrp="1"/>
          </p:cNvSpPr>
          <p:nvPr>
            <p:ph type="title"/>
          </p:nvPr>
        </p:nvSpPr>
        <p:spPr>
          <a:xfrm>
            <a:off x="559000" y="5251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SPRINTS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26"/>
          <p:cNvPicPr preferRelativeResize="0"/>
          <p:nvPr/>
        </p:nvPicPr>
        <p:blipFill rotWithShape="1">
          <a:blip r:embed="rId3">
            <a:alphaModFix/>
          </a:blip>
          <a:srcRect b="25205"/>
          <a:stretch/>
        </p:blipFill>
        <p:spPr>
          <a:xfrm>
            <a:off x="152400" y="1495850"/>
            <a:ext cx="8839200" cy="3386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6"/>
          <p:cNvSpPr txBox="1">
            <a:spLocks noGrp="1"/>
          </p:cNvSpPr>
          <p:nvPr>
            <p:ph type="title"/>
          </p:nvPr>
        </p:nvSpPr>
        <p:spPr>
          <a:xfrm>
            <a:off x="727650" y="6498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SPRINT 2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7"/>
          <p:cNvSpPr txBox="1">
            <a:spLocks noGrp="1"/>
          </p:cNvSpPr>
          <p:nvPr>
            <p:ph type="title"/>
          </p:nvPr>
        </p:nvSpPr>
        <p:spPr>
          <a:xfrm>
            <a:off x="727650" y="6498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SPRINT 2</a:t>
            </a:r>
            <a:endParaRPr/>
          </a:p>
        </p:txBody>
      </p:sp>
      <p:pic>
        <p:nvPicPr>
          <p:cNvPr id="255" name="Google Shape;255;p27"/>
          <p:cNvPicPr preferRelativeResize="0"/>
          <p:nvPr/>
        </p:nvPicPr>
        <p:blipFill rotWithShape="1">
          <a:blip r:embed="rId3">
            <a:alphaModFix/>
          </a:blip>
          <a:srcRect b="23983"/>
          <a:stretch/>
        </p:blipFill>
        <p:spPr>
          <a:xfrm>
            <a:off x="291150" y="1395050"/>
            <a:ext cx="8561700" cy="33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751" y="1456675"/>
            <a:ext cx="8253924" cy="3372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8"/>
          <p:cNvSpPr txBox="1">
            <a:spLocks noGrp="1"/>
          </p:cNvSpPr>
          <p:nvPr>
            <p:ph type="title"/>
          </p:nvPr>
        </p:nvSpPr>
        <p:spPr>
          <a:xfrm>
            <a:off x="727650" y="6498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SPRINT 2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"/>
          <p:cNvSpPr txBox="1">
            <a:spLocks noGrp="1"/>
          </p:cNvSpPr>
          <p:nvPr>
            <p:ph type="title"/>
          </p:nvPr>
        </p:nvSpPr>
        <p:spPr>
          <a:xfrm>
            <a:off x="727800" y="6012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Resultados - SPRINT 2</a:t>
            </a:r>
            <a:endParaRPr/>
          </a:p>
        </p:txBody>
      </p:sp>
      <p:pic>
        <p:nvPicPr>
          <p:cNvPr id="267" name="Google Shape;267;p29"/>
          <p:cNvPicPr preferRelativeResize="0"/>
          <p:nvPr/>
        </p:nvPicPr>
        <p:blipFill rotWithShape="1">
          <a:blip r:embed="rId3">
            <a:alphaModFix/>
          </a:blip>
          <a:srcRect t="15544" b="4372"/>
          <a:stretch/>
        </p:blipFill>
        <p:spPr>
          <a:xfrm>
            <a:off x="411125" y="1325375"/>
            <a:ext cx="4784374" cy="249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4475" y="2324425"/>
            <a:ext cx="5095050" cy="2615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30"/>
          <p:cNvGrpSpPr/>
          <p:nvPr/>
        </p:nvGrpSpPr>
        <p:grpSpPr>
          <a:xfrm>
            <a:off x="323513" y="1986800"/>
            <a:ext cx="2952125" cy="1289700"/>
            <a:chOff x="323513" y="1986800"/>
            <a:chExt cx="2952125" cy="1289700"/>
          </a:xfrm>
        </p:grpSpPr>
        <p:sp>
          <p:nvSpPr>
            <p:cNvPr id="274" name="Google Shape;274;p30"/>
            <p:cNvSpPr txBox="1"/>
            <p:nvPr/>
          </p:nvSpPr>
          <p:spPr>
            <a:xfrm>
              <a:off x="323513" y="19868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 b="1">
                  <a:solidFill>
                    <a:srgbClr val="999999"/>
                  </a:solidFill>
                  <a:latin typeface="Roboto"/>
                  <a:ea typeface="Roboto"/>
                  <a:cs typeface="Roboto"/>
                  <a:sym typeface="Roboto"/>
                </a:rPr>
                <a:t>Creación del modelo 3D de la Unidad Educativa Giovanni Antonio Farina</a:t>
              </a:r>
              <a:endParaRPr sz="800" b="1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75" name="Google Shape;275;p30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w="9525" cap="flat" cmpd="sng">
              <a:solidFill>
                <a:srgbClr val="249C90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76" name="Google Shape;276;p30"/>
          <p:cNvGrpSpPr/>
          <p:nvPr/>
        </p:nvGrpSpPr>
        <p:grpSpPr>
          <a:xfrm>
            <a:off x="5209838" y="1060350"/>
            <a:ext cx="3610650" cy="1289700"/>
            <a:chOff x="5209838" y="1060350"/>
            <a:chExt cx="3610650" cy="1289700"/>
          </a:xfrm>
        </p:grpSpPr>
        <p:sp>
          <p:nvSpPr>
            <p:cNvPr id="277" name="Google Shape;277;p30"/>
            <p:cNvSpPr txBox="1"/>
            <p:nvPr/>
          </p:nvSpPr>
          <p:spPr>
            <a:xfrm>
              <a:off x="6696488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 b="1">
                  <a:latin typeface="Roboto"/>
                  <a:ea typeface="Roboto"/>
                  <a:cs typeface="Roboto"/>
                  <a:sym typeface="Roboto"/>
                </a:rPr>
                <a:t>Interacción con el simulador, física de fluido a utilizar e implementación de efectos medioambientales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78" name="Google Shape;278;p30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55B5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79" name="Google Shape;279;p30"/>
          <p:cNvGrpSpPr/>
          <p:nvPr/>
        </p:nvGrpSpPr>
        <p:grpSpPr>
          <a:xfrm>
            <a:off x="5209838" y="3020450"/>
            <a:ext cx="3610650" cy="1289700"/>
            <a:chOff x="5209838" y="3020450"/>
            <a:chExt cx="3610650" cy="1289700"/>
          </a:xfrm>
        </p:grpSpPr>
        <p:sp>
          <p:nvSpPr>
            <p:cNvPr id="280" name="Google Shape;280;p30"/>
            <p:cNvSpPr txBox="1"/>
            <p:nvPr/>
          </p:nvSpPr>
          <p:spPr>
            <a:xfrm>
              <a:off x="6696488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 b="1">
                  <a:solidFill>
                    <a:srgbClr val="999999"/>
                  </a:solidFill>
                  <a:latin typeface="Roboto"/>
                  <a:ea typeface="Roboto"/>
                  <a:cs typeface="Roboto"/>
                  <a:sym typeface="Roboto"/>
                </a:rPr>
                <a:t>Generación de los modelos topográficos 3D, creación del mundo virtual de los sectores Cotopaxi y Triángulo</a:t>
              </a:r>
              <a:endParaRPr sz="800" b="1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81" name="Google Shape;281;p30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D7E7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82" name="Google Shape;282;p30"/>
          <p:cNvGrpSpPr/>
          <p:nvPr/>
        </p:nvGrpSpPr>
        <p:grpSpPr>
          <a:xfrm>
            <a:off x="2662213" y="728463"/>
            <a:ext cx="3814835" cy="3790597"/>
            <a:chOff x="2662213" y="676344"/>
            <a:chExt cx="3814835" cy="3790597"/>
          </a:xfrm>
        </p:grpSpPr>
        <p:sp>
          <p:nvSpPr>
            <p:cNvPr id="283" name="Google Shape;283;p30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name="adj1" fmla="val 12622480"/>
                <a:gd name="adj2" fmla="val 19781569"/>
                <a:gd name="adj3" fmla="val 20773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0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name="adj1" fmla="val 12622480"/>
                <a:gd name="adj2" fmla="val 19662822"/>
                <a:gd name="adj3" fmla="val 20729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0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name="adj1" fmla="val 12622480"/>
                <a:gd name="adj2" fmla="val 19703271"/>
                <a:gd name="adj3" fmla="val 20851"/>
              </a:avLst>
            </a:prstGeom>
            <a:solidFill>
              <a:srgbClr val="249C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6" name="Google Shape;286;p30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287" name="Google Shape;287;p30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249C90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0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249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9" name="Google Shape;289;p30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290" name="Google Shape;290;p30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55B5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0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55B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2" name="Google Shape;292;p30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293" name="Google Shape;293;p30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D7E7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0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D7E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5" name="Google Shape;295;p30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03 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6" name="Google Shape;296;p30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 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7" name="Google Shape;297;p30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02 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98" name="Google Shape;298;p30"/>
          <p:cNvSpPr txBox="1">
            <a:spLocks noGrp="1"/>
          </p:cNvSpPr>
          <p:nvPr>
            <p:ph type="title"/>
          </p:nvPr>
        </p:nvSpPr>
        <p:spPr>
          <a:xfrm>
            <a:off x="559000" y="5251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SPRINTS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 txBox="1">
            <a:spLocks noGrp="1"/>
          </p:cNvSpPr>
          <p:nvPr>
            <p:ph type="title"/>
          </p:nvPr>
        </p:nvSpPr>
        <p:spPr>
          <a:xfrm>
            <a:off x="729450" y="6742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SPRINT 3</a:t>
            </a:r>
            <a:endParaRPr/>
          </a:p>
        </p:txBody>
      </p:sp>
      <p:pic>
        <p:nvPicPr>
          <p:cNvPr id="304" name="Google Shape;30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1334150"/>
            <a:ext cx="7772675" cy="373065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1"/>
          <p:cNvSpPr txBox="1"/>
          <p:nvPr/>
        </p:nvSpPr>
        <p:spPr>
          <a:xfrm>
            <a:off x="3708275" y="1421500"/>
            <a:ext cx="1812900" cy="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latin typeface="Impact"/>
                <a:ea typeface="Impact"/>
                <a:cs typeface="Impact"/>
                <a:sym typeface="Impact"/>
              </a:rPr>
              <a:t>OBI FLUID</a:t>
            </a:r>
            <a:endParaRPr sz="24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06" name="Google Shape;306;p31"/>
          <p:cNvSpPr txBox="1"/>
          <p:nvPr/>
        </p:nvSpPr>
        <p:spPr>
          <a:xfrm>
            <a:off x="6346575" y="1452250"/>
            <a:ext cx="1812900" cy="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latin typeface="Impact"/>
                <a:ea typeface="Impact"/>
                <a:cs typeface="Impact"/>
                <a:sym typeface="Impact"/>
              </a:rPr>
              <a:t>ENVIRO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7650" y="5282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Agenda</a:t>
            </a:r>
            <a:endParaRPr/>
          </a:p>
        </p:txBody>
      </p:sp>
      <p:grpSp>
        <p:nvGrpSpPr>
          <p:cNvPr id="93" name="Google Shape;93;p14"/>
          <p:cNvGrpSpPr/>
          <p:nvPr/>
        </p:nvGrpSpPr>
        <p:grpSpPr>
          <a:xfrm>
            <a:off x="1263703" y="4057642"/>
            <a:ext cx="7223449" cy="879021"/>
            <a:chOff x="1593000" y="2322568"/>
            <a:chExt cx="5957975" cy="643500"/>
          </a:xfrm>
        </p:grpSpPr>
        <p:sp>
          <p:nvSpPr>
            <p:cNvPr id="94" name="Google Shape;94;p1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Finalización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04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298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100"/>
                <a:buFont typeface="Roboto"/>
                <a:buChar char="●"/>
              </a:pPr>
              <a:r>
                <a:rPr lang="es" sz="11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Conclusiones</a:t>
              </a:r>
              <a:endParaRPr sz="11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298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100"/>
                <a:buFont typeface="Roboto"/>
                <a:buChar char="●"/>
              </a:pPr>
              <a:r>
                <a:rPr lang="es" sz="11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Trabajos Futuros</a:t>
              </a:r>
              <a:endParaRPr sz="11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1" name="Google Shape;101;p14"/>
          <p:cNvGrpSpPr/>
          <p:nvPr/>
        </p:nvGrpSpPr>
        <p:grpSpPr>
          <a:xfrm>
            <a:off x="1263703" y="3163049"/>
            <a:ext cx="7223449" cy="879021"/>
            <a:chOff x="1593000" y="2322568"/>
            <a:chExt cx="5957975" cy="643500"/>
          </a:xfrm>
        </p:grpSpPr>
        <p:sp>
          <p:nvSpPr>
            <p:cNvPr id="102" name="Google Shape;102;p1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Pruebas 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298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100"/>
                <a:buFont typeface="Roboto"/>
                <a:buChar char="●"/>
              </a:pPr>
              <a:r>
                <a:rPr lang="es" sz="11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Resultados Rendimiento</a:t>
              </a:r>
              <a:endParaRPr sz="11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298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100"/>
                <a:buFont typeface="Roboto"/>
                <a:buChar char="●"/>
              </a:pPr>
              <a:r>
                <a:rPr lang="es" sz="11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Resultados de Encuestas</a:t>
              </a:r>
              <a:endParaRPr sz="11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9" name="Google Shape;109;p14"/>
          <p:cNvGrpSpPr/>
          <p:nvPr/>
        </p:nvGrpSpPr>
        <p:grpSpPr>
          <a:xfrm>
            <a:off x="1263703" y="2268420"/>
            <a:ext cx="7223449" cy="879021"/>
            <a:chOff x="1593000" y="2322568"/>
            <a:chExt cx="5957975" cy="643500"/>
          </a:xfrm>
        </p:grpSpPr>
        <p:sp>
          <p:nvSpPr>
            <p:cNvPr id="110" name="Google Shape;110;p1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Desarrollo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298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100"/>
                <a:buFont typeface="Roboto"/>
                <a:buChar char="●"/>
              </a:pPr>
              <a:r>
                <a:rPr lang="es" sz="11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Metodología de Desarrollo</a:t>
              </a:r>
              <a:endParaRPr sz="11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298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100"/>
                <a:buFont typeface="Roboto"/>
                <a:buChar char="●"/>
              </a:pPr>
              <a:r>
                <a:rPr lang="es" sz="11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Proceso de creación</a:t>
              </a:r>
              <a:endParaRPr sz="11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298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100"/>
                <a:buFont typeface="Roboto"/>
                <a:buChar char="●"/>
              </a:pPr>
              <a:r>
                <a:rPr lang="es" sz="11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Resultados Finales del mundo virtual</a:t>
              </a:r>
              <a:endParaRPr sz="11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7" name="Google Shape;117;p14"/>
          <p:cNvGrpSpPr/>
          <p:nvPr/>
        </p:nvGrpSpPr>
        <p:grpSpPr>
          <a:xfrm>
            <a:off x="1263703" y="1373837"/>
            <a:ext cx="7223449" cy="879021"/>
            <a:chOff x="1593000" y="2322568"/>
            <a:chExt cx="5957975" cy="643500"/>
          </a:xfrm>
        </p:grpSpPr>
        <p:sp>
          <p:nvSpPr>
            <p:cNvPr id="118" name="Google Shape;118;p1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Introducción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298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100"/>
                <a:buFont typeface="Roboto"/>
                <a:buChar char="●"/>
              </a:pPr>
              <a:r>
                <a:rPr lang="es" sz="11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Antecedentes</a:t>
              </a:r>
              <a:endParaRPr sz="11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298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100"/>
                <a:buFont typeface="Roboto"/>
                <a:buChar char="●"/>
              </a:pPr>
              <a:r>
                <a:rPr lang="es" sz="11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Problemática y Justificación</a:t>
              </a:r>
              <a:endParaRPr sz="11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298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100"/>
                <a:buFont typeface="Roboto"/>
                <a:buChar char="●"/>
              </a:pPr>
              <a:r>
                <a:rPr lang="es" sz="11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Objetivos</a:t>
              </a:r>
              <a:endParaRPr sz="11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2"/>
          <p:cNvSpPr txBox="1">
            <a:spLocks noGrp="1"/>
          </p:cNvSpPr>
          <p:nvPr>
            <p:ph type="title"/>
          </p:nvPr>
        </p:nvSpPr>
        <p:spPr>
          <a:xfrm>
            <a:off x="433650" y="487500"/>
            <a:ext cx="82272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Navegación y Pathfinding (Búsqueda de Caminos)</a:t>
            </a:r>
            <a:endParaRPr/>
          </a:p>
        </p:txBody>
      </p:sp>
      <p:pic>
        <p:nvPicPr>
          <p:cNvPr id="312" name="Google Shape;31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7300" y="2862225"/>
            <a:ext cx="4303550" cy="217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0149" y="1083675"/>
            <a:ext cx="2545226" cy="217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2" descr="Animación búsqueda en graf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1175" y="1517750"/>
            <a:ext cx="3264375" cy="326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3"/>
          <p:cNvSpPr txBox="1">
            <a:spLocks noGrp="1"/>
          </p:cNvSpPr>
          <p:nvPr>
            <p:ph type="title"/>
          </p:nvPr>
        </p:nvSpPr>
        <p:spPr>
          <a:xfrm>
            <a:off x="729450" y="5718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Valores Volumétricos del Lahar Cotopaxi</a:t>
            </a:r>
            <a:endParaRPr/>
          </a:p>
        </p:txBody>
      </p:sp>
      <p:graphicFrame>
        <p:nvGraphicFramePr>
          <p:cNvPr id="320" name="Google Shape;320;p33"/>
          <p:cNvGraphicFramePr/>
          <p:nvPr/>
        </p:nvGraphicFramePr>
        <p:xfrm>
          <a:off x="9525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{1A51F461-C892-4518-B22F-BED59499F541}</a:tableStyleId>
              </a:tblPr>
              <a:tblGrid>
                <a:gridCol w="12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/>
                        <a:t>Drenaje</a:t>
                      </a:r>
                      <a:endParaRPr sz="1100" b="1"/>
                    </a:p>
                  </a:txBody>
                  <a:tcPr marL="68575" marR="6857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/>
                        <a:t>Área en 2011 (mil. )</a:t>
                      </a:r>
                      <a:endParaRPr sz="1100" b="1"/>
                    </a:p>
                  </a:txBody>
                  <a:tcPr marL="68575" marR="6857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/>
                        <a:t>Espesor mínimo (m)</a:t>
                      </a:r>
                      <a:endParaRPr sz="1100" b="1"/>
                    </a:p>
                  </a:txBody>
                  <a:tcPr marL="68575" marR="6857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/>
                        <a:t>Espesor máximo (m)</a:t>
                      </a:r>
                      <a:endParaRPr sz="1100" b="1"/>
                    </a:p>
                  </a:txBody>
                  <a:tcPr marL="68575" marR="6857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/>
                        <a:t>Volumen mínimo (mill. )</a:t>
                      </a:r>
                      <a:endParaRPr sz="1100" b="1"/>
                    </a:p>
                  </a:txBody>
                  <a:tcPr marL="68575" marR="6857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/>
                        <a:t>Volumen máximo (mill. )</a:t>
                      </a:r>
                      <a:endParaRPr sz="1100" b="1"/>
                    </a:p>
                  </a:txBody>
                  <a:tcPr marL="68575" marR="6857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-2540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/>
                        <a:t>Norte</a:t>
                      </a:r>
                      <a:endParaRPr sz="1100" b="1"/>
                    </a:p>
                  </a:txBody>
                  <a:tcPr marL="68575" marR="6857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2540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3.6</a:t>
                      </a:r>
                      <a:endParaRPr/>
                    </a:p>
                  </a:txBody>
                  <a:tcPr marL="68575" marR="6857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2540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20</a:t>
                      </a:r>
                      <a:endParaRPr/>
                    </a:p>
                  </a:txBody>
                  <a:tcPr marL="68575" marR="6857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2540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40</a:t>
                      </a:r>
                      <a:endParaRPr/>
                    </a:p>
                  </a:txBody>
                  <a:tcPr marL="68575" marR="6857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2540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73</a:t>
                      </a:r>
                      <a:endParaRPr/>
                    </a:p>
                  </a:txBody>
                  <a:tcPr marL="68575" marR="6857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2540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145</a:t>
                      </a:r>
                      <a:endParaRPr/>
                    </a:p>
                  </a:txBody>
                  <a:tcPr marL="68575" marR="6857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-2540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/>
                        <a:t>Oriental</a:t>
                      </a:r>
                      <a:endParaRPr sz="1100" b="1"/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-2540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2.2</a:t>
                      </a:r>
                      <a:endParaRPr/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-2540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30</a:t>
                      </a:r>
                      <a:endParaRPr/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-2540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60</a:t>
                      </a:r>
                      <a:endParaRPr/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-2540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66</a:t>
                      </a:r>
                      <a:endParaRPr/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-2540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132</a:t>
                      </a:r>
                      <a:endParaRPr/>
                    </a:p>
                  </a:txBody>
                  <a:tcPr marL="68575" marR="6857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-2540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/>
                        <a:t>Sur</a:t>
                      </a:r>
                      <a:endParaRPr sz="1100" b="1"/>
                    </a:p>
                  </a:txBody>
                  <a:tcPr marL="68575" marR="6857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2540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4.6</a:t>
                      </a:r>
                      <a:endParaRPr/>
                    </a:p>
                  </a:txBody>
                  <a:tcPr marL="68575" marR="6857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2540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17</a:t>
                      </a:r>
                      <a:endParaRPr/>
                    </a:p>
                  </a:txBody>
                  <a:tcPr marL="68575" marR="6857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2540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35</a:t>
                      </a:r>
                      <a:endParaRPr/>
                    </a:p>
                  </a:txBody>
                  <a:tcPr marL="68575" marR="6857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2540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78</a:t>
                      </a:r>
                      <a:endParaRPr/>
                    </a:p>
                  </a:txBody>
                  <a:tcPr marL="68575" marR="6857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2540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160</a:t>
                      </a:r>
                      <a:endParaRPr/>
                    </a:p>
                  </a:txBody>
                  <a:tcPr marL="68575" marR="68575" marT="91425" marB="91425"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-2540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/>
                        <a:t>Total</a:t>
                      </a:r>
                      <a:endParaRPr sz="1100" b="1"/>
                    </a:p>
                  </a:txBody>
                  <a:tcPr marL="68575" marR="68575" marT="91425" marB="91425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2540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10.4</a:t>
                      </a:r>
                      <a:endParaRPr/>
                    </a:p>
                  </a:txBody>
                  <a:tcPr marL="68575" marR="68575" marT="91425" marB="91425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2540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30</a:t>
                      </a:r>
                      <a:endParaRPr/>
                    </a:p>
                  </a:txBody>
                  <a:tcPr marL="68575" marR="68575" marT="91425" marB="91425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2540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50</a:t>
                      </a:r>
                      <a:endParaRPr/>
                    </a:p>
                  </a:txBody>
                  <a:tcPr marL="68575" marR="68575" marT="91425" marB="91425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2540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260</a:t>
                      </a:r>
                      <a:endParaRPr/>
                    </a:p>
                  </a:txBody>
                  <a:tcPr marL="68575" marR="68575" marT="91425" marB="91425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2540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520</a:t>
                      </a:r>
                      <a:endParaRPr/>
                    </a:p>
                  </a:txBody>
                  <a:tcPr marL="68575" marR="68575" marT="91425" marB="91425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1" name="Google Shape;321;p33"/>
          <p:cNvSpPr txBox="1"/>
          <p:nvPr/>
        </p:nvSpPr>
        <p:spPr>
          <a:xfrm>
            <a:off x="867300" y="4209900"/>
            <a:ext cx="44208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(IG-EPN, 2013)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4"/>
          <p:cNvSpPr txBox="1">
            <a:spLocks noGrp="1"/>
          </p:cNvSpPr>
          <p:nvPr>
            <p:ph type="title"/>
          </p:nvPr>
        </p:nvSpPr>
        <p:spPr>
          <a:xfrm>
            <a:off x="729450" y="4995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Cálculos Matemáticos</a:t>
            </a:r>
            <a:endParaRPr/>
          </a:p>
        </p:txBody>
      </p:sp>
      <p:pic>
        <p:nvPicPr>
          <p:cNvPr id="327" name="Google Shape;32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413" y="1487575"/>
            <a:ext cx="3248025" cy="18002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28" name="Google Shape;32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7475" y="2079875"/>
            <a:ext cx="4897001" cy="2713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5"/>
          <p:cNvSpPr txBox="1">
            <a:spLocks noGrp="1"/>
          </p:cNvSpPr>
          <p:nvPr>
            <p:ph type="title"/>
          </p:nvPr>
        </p:nvSpPr>
        <p:spPr>
          <a:xfrm>
            <a:off x="727650" y="5605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Resultados - SPRINT 3</a:t>
            </a:r>
            <a:endParaRPr/>
          </a:p>
        </p:txBody>
      </p:sp>
      <p:pic>
        <p:nvPicPr>
          <p:cNvPr id="334" name="Google Shape;334;p35"/>
          <p:cNvPicPr preferRelativeResize="0"/>
          <p:nvPr/>
        </p:nvPicPr>
        <p:blipFill rotWithShape="1">
          <a:blip r:embed="rId3">
            <a:alphaModFix/>
          </a:blip>
          <a:srcRect t="15462"/>
          <a:stretch/>
        </p:blipFill>
        <p:spPr>
          <a:xfrm>
            <a:off x="142800" y="1424250"/>
            <a:ext cx="5095875" cy="243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2625" y="2328700"/>
            <a:ext cx="5169351" cy="256295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5"/>
          <p:cNvSpPr txBox="1"/>
          <p:nvPr/>
        </p:nvSpPr>
        <p:spPr>
          <a:xfrm>
            <a:off x="5432600" y="1541850"/>
            <a:ext cx="34089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u="sng">
                <a:solidFill>
                  <a:srgbClr val="FFFFFF"/>
                </a:solidFill>
                <a:hlinkClick r:id="rId5"/>
              </a:rPr>
              <a:t>https://www.youtube.com/watch?v=OdnVE5sWzVA&amp;feature=youtu.be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6"/>
          <p:cNvSpPr txBox="1">
            <a:spLocks noGrp="1"/>
          </p:cNvSpPr>
          <p:nvPr>
            <p:ph type="title"/>
          </p:nvPr>
        </p:nvSpPr>
        <p:spPr>
          <a:xfrm>
            <a:off x="729450" y="5797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Resultados - SPRINT 3</a:t>
            </a:r>
            <a:endParaRPr/>
          </a:p>
        </p:txBody>
      </p:sp>
      <p:pic>
        <p:nvPicPr>
          <p:cNvPr id="342" name="Google Shape;342;p36"/>
          <p:cNvPicPr preferRelativeResize="0"/>
          <p:nvPr/>
        </p:nvPicPr>
        <p:blipFill rotWithShape="1">
          <a:blip r:embed="rId3">
            <a:alphaModFix/>
          </a:blip>
          <a:srcRect t="13993"/>
          <a:stretch/>
        </p:blipFill>
        <p:spPr>
          <a:xfrm>
            <a:off x="152400" y="1351125"/>
            <a:ext cx="5153025" cy="264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6"/>
          <p:cNvPicPr preferRelativeResize="0"/>
          <p:nvPr/>
        </p:nvPicPr>
        <p:blipFill rotWithShape="1">
          <a:blip r:embed="rId4">
            <a:alphaModFix/>
          </a:blip>
          <a:srcRect t="13043"/>
          <a:stretch/>
        </p:blipFill>
        <p:spPr>
          <a:xfrm>
            <a:off x="3983155" y="2253150"/>
            <a:ext cx="5008445" cy="264037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6"/>
          <p:cNvSpPr txBox="1"/>
          <p:nvPr/>
        </p:nvSpPr>
        <p:spPr>
          <a:xfrm>
            <a:off x="5420550" y="1413000"/>
            <a:ext cx="34089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u="sng">
                <a:solidFill>
                  <a:srgbClr val="FFFFFF"/>
                </a:solidFill>
                <a:hlinkClick r:id="rId5"/>
              </a:rPr>
              <a:t>https://www.youtube.com/watch?v=2XibiA8gTAI&amp;feature=youtu.be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7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PRUEBA DE ACEPTACIÓN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5975" y="821175"/>
            <a:ext cx="6981825" cy="410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9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PRUEBAS DE RENDIMIENTO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0"/>
          <p:cNvSpPr txBox="1">
            <a:spLocks noGrp="1"/>
          </p:cNvSpPr>
          <p:nvPr>
            <p:ph type="title"/>
          </p:nvPr>
        </p:nvSpPr>
        <p:spPr>
          <a:xfrm>
            <a:off x="800600" y="5936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Equipos de prueba</a:t>
            </a:r>
            <a:endParaRPr/>
          </a:p>
        </p:txBody>
      </p:sp>
      <p:graphicFrame>
        <p:nvGraphicFramePr>
          <p:cNvPr id="365" name="Google Shape;365;p40"/>
          <p:cNvGraphicFramePr/>
          <p:nvPr/>
        </p:nvGraphicFramePr>
        <p:xfrm>
          <a:off x="800600" y="1392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{1A51F461-C892-4518-B22F-BED59499F541}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/>
                        <a:t> </a:t>
                      </a:r>
                      <a:endParaRPr sz="1000" b="1"/>
                    </a:p>
                  </a:txBody>
                  <a:tcPr marL="68575" marR="6857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/>
                        <a:t>Laptop 1</a:t>
                      </a:r>
                      <a:endParaRPr sz="1000" b="1"/>
                    </a:p>
                  </a:txBody>
                  <a:tcPr marL="68575" marR="6857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/>
                        <a:t>Laptop 2</a:t>
                      </a:r>
                      <a:endParaRPr sz="1000" b="1"/>
                    </a:p>
                  </a:txBody>
                  <a:tcPr marL="68575" marR="6857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/>
                        <a:t>Clúster</a:t>
                      </a:r>
                      <a:endParaRPr sz="1000" b="1"/>
                    </a:p>
                  </a:txBody>
                  <a:tcPr marL="68575" marR="6857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" sz="1100" b="1"/>
                        <a:t>Modelo</a:t>
                      </a:r>
                      <a:endParaRPr sz="1100" b="1"/>
                    </a:p>
                  </a:txBody>
                  <a:tcPr marL="68575" marR="6857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" sz="1200"/>
                        <a:t>Toshiba Satellite S55-A5169</a:t>
                      </a:r>
                      <a:endParaRPr sz="1200"/>
                    </a:p>
                  </a:txBody>
                  <a:tcPr marL="68575" marR="6857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Asus VivoBook Pro M580V</a:t>
                      </a:r>
                      <a:endParaRPr sz="1200"/>
                    </a:p>
                  </a:txBody>
                  <a:tcPr marL="68575" marR="6857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 </a:t>
                      </a:r>
                      <a:endParaRPr sz="1200"/>
                    </a:p>
                  </a:txBody>
                  <a:tcPr marL="68575" marR="6857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" sz="1100" b="1"/>
                        <a:t>Procesador</a:t>
                      </a:r>
                      <a:endParaRPr sz="1100" b="1"/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" sz="1200"/>
                        <a:t>Intel Core i7-4700MQ CPU 2.40GHz</a:t>
                      </a:r>
                      <a:endParaRPr sz="1200"/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Intel Core i7 – 7700HQ CPU 2.80GHz</a:t>
                      </a:r>
                      <a:endParaRPr sz="1200"/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Intel Xeon E5-2695 2.40GHz</a:t>
                      </a:r>
                      <a:endParaRPr sz="1200"/>
                    </a:p>
                  </a:txBody>
                  <a:tcPr marL="68575" marR="6857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" sz="1100" b="1"/>
                        <a:t>Memoria RAM</a:t>
                      </a:r>
                      <a:endParaRPr sz="1100" b="1"/>
                    </a:p>
                  </a:txBody>
                  <a:tcPr marL="68575" marR="6857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" sz="1200"/>
                        <a:t>12 GB</a:t>
                      </a:r>
                      <a:endParaRPr sz="1200"/>
                    </a:p>
                  </a:txBody>
                  <a:tcPr marL="68575" marR="6857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16GB</a:t>
                      </a:r>
                      <a:endParaRPr sz="1200"/>
                    </a:p>
                  </a:txBody>
                  <a:tcPr marL="68575" marR="6857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64 GB</a:t>
                      </a:r>
                      <a:endParaRPr sz="1200"/>
                    </a:p>
                  </a:txBody>
                  <a:tcPr marL="68575" marR="68575" marT="91425" marB="91425"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" sz="1100" b="1"/>
                        <a:t>Video</a:t>
                      </a:r>
                      <a:endParaRPr sz="1100" b="1"/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" sz="1200"/>
                        <a:t>Geforce GT 740M 2GB DDR3</a:t>
                      </a:r>
                      <a:endParaRPr sz="1200"/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GeForce GTX 1050  4GB</a:t>
                      </a:r>
                      <a:endParaRPr sz="1200"/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NVIDIA Quadro K3100M 4GB</a:t>
                      </a:r>
                      <a:endParaRPr sz="1200"/>
                    </a:p>
                  </a:txBody>
                  <a:tcPr marL="68575" marR="6857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/>
                        <a:t>Almacenamiento</a:t>
                      </a:r>
                      <a:endParaRPr sz="1100" b="1"/>
                    </a:p>
                  </a:txBody>
                  <a:tcPr marL="68575" marR="68575" marT="91425" marB="91425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1 TB</a:t>
                      </a:r>
                      <a:endParaRPr sz="1200"/>
                    </a:p>
                  </a:txBody>
                  <a:tcPr marL="68575" marR="68575" marT="91425" marB="91425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1 TB + 250 GB SSD</a:t>
                      </a:r>
                      <a:endParaRPr sz="1200"/>
                    </a:p>
                  </a:txBody>
                  <a:tcPr marL="68575" marR="68575" marT="91425" marB="91425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1TB</a:t>
                      </a:r>
                      <a:endParaRPr sz="1200"/>
                    </a:p>
                  </a:txBody>
                  <a:tcPr marL="68575" marR="68575" marT="91425" marB="91425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1"/>
          <p:cNvSpPr txBox="1">
            <a:spLocks noGrp="1"/>
          </p:cNvSpPr>
          <p:nvPr>
            <p:ph type="title"/>
          </p:nvPr>
        </p:nvSpPr>
        <p:spPr>
          <a:xfrm>
            <a:off x="729450" y="5526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Resultados Escena Cotopaxi</a:t>
            </a:r>
            <a:endParaRPr/>
          </a:p>
        </p:txBody>
      </p:sp>
      <p:pic>
        <p:nvPicPr>
          <p:cNvPr id="371" name="Google Shape;37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175" y="1313150"/>
            <a:ext cx="8439150" cy="366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"/>
          <p:cNvSpPr txBox="1">
            <a:spLocks noGrp="1"/>
          </p:cNvSpPr>
          <p:nvPr>
            <p:ph type="title"/>
          </p:nvPr>
        </p:nvSpPr>
        <p:spPr>
          <a:xfrm>
            <a:off x="727650" y="5647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Antecedentes</a:t>
            </a:r>
            <a:endParaRPr/>
          </a:p>
        </p:txBody>
      </p:sp>
      <p:pic>
        <p:nvPicPr>
          <p:cNvPr id="130" name="Google Shape;13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525" y="1398275"/>
            <a:ext cx="8839200" cy="3638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2"/>
          <p:cNvSpPr txBox="1">
            <a:spLocks noGrp="1"/>
          </p:cNvSpPr>
          <p:nvPr>
            <p:ph type="title"/>
          </p:nvPr>
        </p:nvSpPr>
        <p:spPr>
          <a:xfrm>
            <a:off x="727650" y="5404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Resultados Escena Triángulo</a:t>
            </a:r>
            <a:endParaRPr/>
          </a:p>
        </p:txBody>
      </p:sp>
      <p:pic>
        <p:nvPicPr>
          <p:cNvPr id="377" name="Google Shape;37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025" y="1361775"/>
            <a:ext cx="8490974" cy="362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3"/>
          <p:cNvSpPr txBox="1">
            <a:spLocks noGrp="1"/>
          </p:cNvSpPr>
          <p:nvPr>
            <p:ph type="title"/>
          </p:nvPr>
        </p:nvSpPr>
        <p:spPr>
          <a:xfrm>
            <a:off x="727650" y="5890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Comparación FPS (Cuadros por segundo)</a:t>
            </a:r>
            <a:endParaRPr/>
          </a:p>
        </p:txBody>
      </p:sp>
      <p:pic>
        <p:nvPicPr>
          <p:cNvPr id="383" name="Google Shape;38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3700" y="1349625"/>
            <a:ext cx="5791200" cy="34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4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CONCLUSIONES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475" y="768675"/>
            <a:ext cx="8119426" cy="426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6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TRABAJOS FUTUROS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Corto Plazo					   Mediano Plazo</a:t>
            </a:r>
            <a:endParaRPr/>
          </a:p>
        </p:txBody>
      </p:sp>
      <p:sp>
        <p:nvSpPr>
          <p:cNvPr id="404" name="Google Shape;404;p47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·      Implementación de nuevos sectores en el simulador de acuerdo con la necesidad de investigación de los lugares considerados como alto riesgo en caso de erupción del volcán Cotopaxi.</a:t>
            </a:r>
            <a:endParaRPr>
              <a:solidFill>
                <a:srgbClr val="000000"/>
              </a:solidFill>
            </a:endParaRPr>
          </a:p>
          <a:p>
            <a:pPr marL="0" lvl="0" indent="0" rtl="0">
              <a:spcBef>
                <a:spcPts val="8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405" name="Google Shape;405;p47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228600"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s">
                <a:solidFill>
                  <a:srgbClr val="000000"/>
                </a:solidFill>
              </a:rPr>
              <a:t>·      Mejora del rendimiento del simulador con la utilización de hardware más robusto en memoria gráfica y procesamiento para el aumento de la calidad del fluido en el entorno virtual creado.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Largo Plazo</a:t>
            </a:r>
            <a:endParaRPr/>
          </a:p>
        </p:txBody>
      </p:sp>
      <p:sp>
        <p:nvSpPr>
          <p:cNvPr id="411" name="Google Shape;411;p4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1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·      Adaptación del simulador a una versión completa donde se incluya todos los escenarios en uno solo y se visualice la caída del lahar desde el volcán Cotopaxi hasta los sectores considerados como peligrosos en el valle de los chillos.</a:t>
            </a:r>
            <a:endParaRPr>
              <a:solidFill>
                <a:srgbClr val="000000"/>
              </a:solidFill>
            </a:endParaRPr>
          </a:p>
          <a:p>
            <a:pPr marL="0" lvl="0" indent="-228600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·      Agregar NPCs (Non Playable Characters) al simulador para agregar mayor realismo al proyecto, implementando inteligencia artificial con algoritmos de evacuación en la búsqueda de caminos hacia lugares seguros o refugios.</a:t>
            </a:r>
            <a:endParaRPr>
              <a:solidFill>
                <a:srgbClr val="000000"/>
              </a:solidFill>
            </a:endParaRPr>
          </a:p>
          <a:p>
            <a:pPr marL="0" lvl="0" indent="0">
              <a:spcBef>
                <a:spcPts val="8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9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GRACIAS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6"/>
          <p:cNvPicPr preferRelativeResize="0"/>
          <p:nvPr/>
        </p:nvPicPr>
        <p:blipFill rotWithShape="1">
          <a:blip r:embed="rId3">
            <a:alphaModFix/>
          </a:blip>
          <a:srcRect r="30521"/>
          <a:stretch/>
        </p:blipFill>
        <p:spPr>
          <a:xfrm>
            <a:off x="0" y="1450125"/>
            <a:ext cx="2001550" cy="306233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6"/>
          <p:cNvSpPr txBox="1">
            <a:spLocks noGrp="1"/>
          </p:cNvSpPr>
          <p:nvPr>
            <p:ph type="title"/>
          </p:nvPr>
        </p:nvSpPr>
        <p:spPr>
          <a:xfrm>
            <a:off x="1987525" y="625550"/>
            <a:ext cx="642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Problemática                  Justificación</a:t>
            </a:r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body" idx="1"/>
          </p:nvPr>
        </p:nvSpPr>
        <p:spPr>
          <a:xfrm>
            <a:off x="1987525" y="1377900"/>
            <a:ext cx="3288600" cy="28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 la </a:t>
            </a:r>
            <a:r>
              <a:rPr lang="es"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actualidad</a:t>
            </a:r>
            <a:r>
              <a:rPr lang="e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 existen simuladores 3D de lahares y la población no tiene una visión clara del tamaño y cobertura de los lahares que van a afectar de manera total o parcial las construcciones que se encuentra a su paso.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Solamente existe un modelo numérico realizado por el IG-EPN  que determina la altura y cantidades promedio del lahar al momento de una erupción volcánica. 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16"/>
          <p:cNvSpPr txBox="1">
            <a:spLocks noGrp="1"/>
          </p:cNvSpPr>
          <p:nvPr>
            <p:ph type="body" idx="1"/>
          </p:nvPr>
        </p:nvSpPr>
        <p:spPr>
          <a:xfrm>
            <a:off x="5516825" y="1377900"/>
            <a:ext cx="3288600" cy="28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puede desarrollar e implementar un sistema de simulación en 3D de visualización de los lahares del volcán Cotopaxi utilizando motores de Física Computacional y fluidos con Inteligencia Artificial.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El uso del simulador en 3D podrá servir en la capacitación de la población del Valle de los Chillos y concientizar a las personas de los riesgos de destrucción que sufrirían los sectores cercanos a los ríos Santa Clara y Pita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00" y="1543825"/>
            <a:ext cx="2755350" cy="2447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175" y="905150"/>
            <a:ext cx="5921850" cy="372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>
            <a:spLocks noGrp="1"/>
          </p:cNvSpPr>
          <p:nvPr>
            <p:ph type="title"/>
          </p:nvPr>
        </p:nvSpPr>
        <p:spPr>
          <a:xfrm>
            <a:off x="727650" y="6177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Herramientas</a:t>
            </a:r>
            <a:endParaRPr/>
          </a:p>
        </p:txBody>
      </p:sp>
      <p:pic>
        <p:nvPicPr>
          <p:cNvPr id="150" name="Google Shape;15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6850" y="2243113"/>
            <a:ext cx="2600325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300" y="2190713"/>
            <a:ext cx="3790950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8"/>
          <p:cNvSpPr/>
          <p:nvPr/>
        </p:nvSpPr>
        <p:spPr>
          <a:xfrm>
            <a:off x="4812300" y="2442238"/>
            <a:ext cx="556500" cy="5352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9" name="Google Shape;15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025" y="562450"/>
            <a:ext cx="7981899" cy="449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0838" y="791950"/>
            <a:ext cx="6862326" cy="41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21"/>
          <p:cNvGrpSpPr/>
          <p:nvPr/>
        </p:nvGrpSpPr>
        <p:grpSpPr>
          <a:xfrm>
            <a:off x="323513" y="1986800"/>
            <a:ext cx="2952125" cy="1289700"/>
            <a:chOff x="323513" y="1986800"/>
            <a:chExt cx="2952125" cy="1289700"/>
          </a:xfrm>
        </p:grpSpPr>
        <p:sp>
          <p:nvSpPr>
            <p:cNvPr id="170" name="Google Shape;170;p21"/>
            <p:cNvSpPr txBox="1"/>
            <p:nvPr/>
          </p:nvSpPr>
          <p:spPr>
            <a:xfrm>
              <a:off x="323513" y="19868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 b="1">
                  <a:latin typeface="Roboto"/>
                  <a:ea typeface="Roboto"/>
                  <a:cs typeface="Roboto"/>
                  <a:sym typeface="Roboto"/>
                </a:rPr>
                <a:t>Creación del modelo 3D de la Unidad Educativa Giovanni Antonio Farina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71" name="Google Shape;171;p21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w="9525" cap="flat" cmpd="sng">
              <a:solidFill>
                <a:srgbClr val="249C90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172" name="Google Shape;172;p21"/>
          <p:cNvGrpSpPr/>
          <p:nvPr/>
        </p:nvGrpSpPr>
        <p:grpSpPr>
          <a:xfrm>
            <a:off x="5209838" y="1060350"/>
            <a:ext cx="3610650" cy="1289700"/>
            <a:chOff x="5209838" y="1060350"/>
            <a:chExt cx="3610650" cy="1289700"/>
          </a:xfrm>
        </p:grpSpPr>
        <p:sp>
          <p:nvSpPr>
            <p:cNvPr id="173" name="Google Shape;173;p21"/>
            <p:cNvSpPr txBox="1"/>
            <p:nvPr/>
          </p:nvSpPr>
          <p:spPr>
            <a:xfrm>
              <a:off x="6696488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 b="1">
                  <a:solidFill>
                    <a:srgbClr val="999999"/>
                  </a:solidFill>
                  <a:latin typeface="Roboto"/>
                  <a:ea typeface="Roboto"/>
                  <a:cs typeface="Roboto"/>
                  <a:sym typeface="Roboto"/>
                </a:rPr>
                <a:t>SPRINT 3</a:t>
              </a:r>
              <a:endParaRPr sz="800" b="1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74" name="Google Shape;174;p21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55B5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175" name="Google Shape;175;p21"/>
          <p:cNvGrpSpPr/>
          <p:nvPr/>
        </p:nvGrpSpPr>
        <p:grpSpPr>
          <a:xfrm>
            <a:off x="5209838" y="3020450"/>
            <a:ext cx="3610650" cy="1289700"/>
            <a:chOff x="5209838" y="3020450"/>
            <a:chExt cx="3610650" cy="1289700"/>
          </a:xfrm>
        </p:grpSpPr>
        <p:sp>
          <p:nvSpPr>
            <p:cNvPr id="176" name="Google Shape;176;p21"/>
            <p:cNvSpPr txBox="1"/>
            <p:nvPr/>
          </p:nvSpPr>
          <p:spPr>
            <a:xfrm>
              <a:off x="6696488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 b="1">
                  <a:solidFill>
                    <a:srgbClr val="999999"/>
                  </a:solidFill>
                  <a:latin typeface="Roboto"/>
                  <a:ea typeface="Roboto"/>
                  <a:cs typeface="Roboto"/>
                  <a:sym typeface="Roboto"/>
                </a:rPr>
                <a:t>SPRINT 2</a:t>
              </a:r>
              <a:endParaRPr sz="800" b="1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77" name="Google Shape;177;p21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D7E7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178" name="Google Shape;178;p21"/>
          <p:cNvGrpSpPr/>
          <p:nvPr/>
        </p:nvGrpSpPr>
        <p:grpSpPr>
          <a:xfrm>
            <a:off x="2662213" y="728463"/>
            <a:ext cx="3814835" cy="3790597"/>
            <a:chOff x="2662213" y="676344"/>
            <a:chExt cx="3814835" cy="3790597"/>
          </a:xfrm>
        </p:grpSpPr>
        <p:sp>
          <p:nvSpPr>
            <p:cNvPr id="179" name="Google Shape;179;p21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name="adj1" fmla="val 12622480"/>
                <a:gd name="adj2" fmla="val 19781569"/>
                <a:gd name="adj3" fmla="val 20773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1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name="adj1" fmla="val 12622480"/>
                <a:gd name="adj2" fmla="val 19662822"/>
                <a:gd name="adj3" fmla="val 20729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1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name="adj1" fmla="val 12622480"/>
                <a:gd name="adj2" fmla="val 19703271"/>
                <a:gd name="adj3" fmla="val 20851"/>
              </a:avLst>
            </a:prstGeom>
            <a:solidFill>
              <a:srgbClr val="249C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2" name="Google Shape;182;p21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183" name="Google Shape;183;p21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249C90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1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249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" name="Google Shape;185;p21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186" name="Google Shape;186;p21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55B5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1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55B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" name="Google Shape;188;p21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189" name="Google Shape;189;p21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D7E7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1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D7E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1" name="Google Shape;191;p21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03 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2" name="Google Shape;192;p21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 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3" name="Google Shape;193;p21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02 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4" name="Google Shape;194;p21"/>
          <p:cNvSpPr txBox="1">
            <a:spLocks noGrp="1"/>
          </p:cNvSpPr>
          <p:nvPr>
            <p:ph type="title"/>
          </p:nvPr>
        </p:nvSpPr>
        <p:spPr>
          <a:xfrm>
            <a:off x="559000" y="5251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SPRINTS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721</Words>
  <Application>Microsoft Office PowerPoint</Application>
  <PresentationFormat>Presentación en pantalla (16:9)</PresentationFormat>
  <Paragraphs>143</Paragraphs>
  <Slides>37</Slides>
  <Notes>37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6" baseType="lpstr">
      <vt:lpstr>Arial</vt:lpstr>
      <vt:lpstr>Roboto Thin</vt:lpstr>
      <vt:lpstr>Impact</vt:lpstr>
      <vt:lpstr>Lato</vt:lpstr>
      <vt:lpstr>Times New Roman</vt:lpstr>
      <vt:lpstr>Roboto Medium</vt:lpstr>
      <vt:lpstr>Raleway</vt:lpstr>
      <vt:lpstr>Roboto</vt:lpstr>
      <vt:lpstr>Streamline</vt:lpstr>
      <vt:lpstr>Universidad de las Fuerzas Armadas - ESPE</vt:lpstr>
      <vt:lpstr>Agenda</vt:lpstr>
      <vt:lpstr>Antecedentes</vt:lpstr>
      <vt:lpstr>Problemática                  Justificación</vt:lpstr>
      <vt:lpstr>Presentación de PowerPoint</vt:lpstr>
      <vt:lpstr>Herramientas</vt:lpstr>
      <vt:lpstr>Presentación de PowerPoint</vt:lpstr>
      <vt:lpstr>Presentación de PowerPoint</vt:lpstr>
      <vt:lpstr>SPRINTS</vt:lpstr>
      <vt:lpstr>SPRINT 1</vt:lpstr>
      <vt:lpstr>SPRINT 1</vt:lpstr>
      <vt:lpstr>Resultados - SPRINT 1</vt:lpstr>
      <vt:lpstr>SPRINTS</vt:lpstr>
      <vt:lpstr>SPRINT 2</vt:lpstr>
      <vt:lpstr>SPRINT 2</vt:lpstr>
      <vt:lpstr>SPRINT 2</vt:lpstr>
      <vt:lpstr>Resultados - SPRINT 2</vt:lpstr>
      <vt:lpstr>SPRINTS</vt:lpstr>
      <vt:lpstr>SPRINT 3</vt:lpstr>
      <vt:lpstr>Navegación y Pathfinding (Búsqueda de Caminos)</vt:lpstr>
      <vt:lpstr>Valores Volumétricos del Lahar Cotopaxi</vt:lpstr>
      <vt:lpstr>Cálculos Matemáticos</vt:lpstr>
      <vt:lpstr>Resultados - SPRINT 3</vt:lpstr>
      <vt:lpstr>Resultados - SPRINT 3</vt:lpstr>
      <vt:lpstr>PRUEBA DE ACEPTACIÓN</vt:lpstr>
      <vt:lpstr>Presentación de PowerPoint</vt:lpstr>
      <vt:lpstr>PRUEBAS DE RENDIMIENTO</vt:lpstr>
      <vt:lpstr>Equipos de prueba</vt:lpstr>
      <vt:lpstr>Resultados Escena Cotopaxi</vt:lpstr>
      <vt:lpstr>Resultados Escena Triángulo</vt:lpstr>
      <vt:lpstr>Comparación FPS (Cuadros por segundo)</vt:lpstr>
      <vt:lpstr>CONCLUSIONES</vt:lpstr>
      <vt:lpstr>Presentación de PowerPoint</vt:lpstr>
      <vt:lpstr>TRABAJOS FUTUROS</vt:lpstr>
      <vt:lpstr>Corto Plazo        Mediano Plazo</vt:lpstr>
      <vt:lpstr>Largo Plazo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 las Fuerzas Armadas - ESPE</dc:title>
  <cp:lastModifiedBy>Andrés Gavilanes</cp:lastModifiedBy>
  <cp:revision>1</cp:revision>
  <dcterms:modified xsi:type="dcterms:W3CDTF">2018-08-02T03:57:45Z</dcterms:modified>
</cp:coreProperties>
</file>