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8"/>
  </p:notesMasterIdLst>
  <p:sldIdLst>
    <p:sldId id="265" r:id="rId2"/>
    <p:sldId id="256" r:id="rId3"/>
    <p:sldId id="299" r:id="rId4"/>
    <p:sldId id="257" r:id="rId5"/>
    <p:sldId id="288" r:id="rId6"/>
    <p:sldId id="259" r:id="rId7"/>
    <p:sldId id="260" r:id="rId8"/>
    <p:sldId id="285" r:id="rId9"/>
    <p:sldId id="286" r:id="rId10"/>
    <p:sldId id="287" r:id="rId11"/>
    <p:sldId id="270" r:id="rId12"/>
    <p:sldId id="268" r:id="rId13"/>
    <p:sldId id="269" r:id="rId14"/>
    <p:sldId id="271" r:id="rId15"/>
    <p:sldId id="272" r:id="rId16"/>
    <p:sldId id="273" r:id="rId17"/>
    <p:sldId id="274" r:id="rId18"/>
    <p:sldId id="275" r:id="rId19"/>
    <p:sldId id="276" r:id="rId20"/>
    <p:sldId id="277" r:id="rId21"/>
    <p:sldId id="278" r:id="rId22"/>
    <p:sldId id="279" r:id="rId23"/>
    <p:sldId id="280" r:id="rId24"/>
    <p:sldId id="282" r:id="rId25"/>
    <p:sldId id="264" r:id="rId26"/>
    <p:sldId id="293" r:id="rId27"/>
    <p:sldId id="284" r:id="rId28"/>
    <p:sldId id="289" r:id="rId29"/>
    <p:sldId id="294" r:id="rId30"/>
    <p:sldId id="295" r:id="rId31"/>
    <p:sldId id="296" r:id="rId32"/>
    <p:sldId id="297" r:id="rId33"/>
    <p:sldId id="298" r:id="rId34"/>
    <p:sldId id="290" r:id="rId35"/>
    <p:sldId id="300" r:id="rId36"/>
    <p:sldId id="291"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ina Jaramillo" initials="Carolin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007" autoAdjust="0"/>
  </p:normalViewPr>
  <p:slideViewPr>
    <p:cSldViewPr snapToGrid="0">
      <p:cViewPr varScale="1">
        <p:scale>
          <a:sx n="66" d="100"/>
          <a:sy n="66" d="100"/>
        </p:scale>
        <p:origin x="-14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C08E88-B63E-4405-8952-FBFD89278019}" type="doc">
      <dgm:prSet loTypeId="urn:microsoft.com/office/officeart/2008/layout/VerticalCurvedList" loCatId="list" qsTypeId="urn:microsoft.com/office/officeart/2005/8/quickstyle/3d4" qsCatId="3D" csTypeId="urn:microsoft.com/office/officeart/2005/8/colors/colorful5" csCatId="colorful" phldr="1"/>
      <dgm:spPr/>
      <dgm:t>
        <a:bodyPr/>
        <a:lstStyle/>
        <a:p>
          <a:endParaRPr lang="es-EC"/>
        </a:p>
      </dgm:t>
    </dgm:pt>
    <dgm:pt modelId="{E80186B6-8248-431D-A8A4-59C8375B71E8}">
      <dgm:prSet phldrT="[Texto]" custT="1"/>
      <dgm:spPr/>
      <dgm:t>
        <a:bodyPr/>
        <a:lstStyle/>
        <a:p>
          <a:r>
            <a:rPr lang="es-EC" sz="2000">
              <a:solidFill>
                <a:schemeClr val="tx1"/>
              </a:solidFill>
            </a:rPr>
            <a:t>Estudios relacionando cambio climático y enfermedades infecciosas.</a:t>
          </a:r>
          <a:endParaRPr lang="es-EC" sz="2000" dirty="0">
            <a:solidFill>
              <a:schemeClr val="tx1"/>
            </a:solidFill>
          </a:endParaRPr>
        </a:p>
      </dgm:t>
    </dgm:pt>
    <dgm:pt modelId="{DB68188B-E1FE-49E2-B021-B46717A211EB}" type="parTrans" cxnId="{3DE462BA-4343-48BD-8302-3C3E822B0F72}">
      <dgm:prSet/>
      <dgm:spPr/>
      <dgm:t>
        <a:bodyPr/>
        <a:lstStyle/>
        <a:p>
          <a:endParaRPr lang="es-EC" sz="1400">
            <a:solidFill>
              <a:schemeClr val="tx1"/>
            </a:solidFill>
          </a:endParaRPr>
        </a:p>
      </dgm:t>
    </dgm:pt>
    <dgm:pt modelId="{D6EEBC48-8F43-4519-A74E-B6AFA2FA7838}" type="sibTrans" cxnId="{3DE462BA-4343-48BD-8302-3C3E822B0F72}">
      <dgm:prSet/>
      <dgm:spPr/>
      <dgm:t>
        <a:bodyPr/>
        <a:lstStyle/>
        <a:p>
          <a:endParaRPr lang="es-EC" sz="1400">
            <a:solidFill>
              <a:schemeClr val="tx1"/>
            </a:solidFill>
          </a:endParaRPr>
        </a:p>
      </dgm:t>
    </dgm:pt>
    <dgm:pt modelId="{9484E6AD-C8C6-44F2-A4AD-0E868AFE11C2}">
      <dgm:prSet phldrT="[Texto]" custT="1"/>
      <dgm:spPr/>
      <dgm:t>
        <a:bodyPr/>
        <a:lstStyle/>
        <a:p>
          <a:r>
            <a:rPr lang="es-EC" sz="2000">
              <a:solidFill>
                <a:schemeClr val="tx1"/>
              </a:solidFill>
            </a:rPr>
            <a:t>Importancia de los vectores y su nicho ecológico.</a:t>
          </a:r>
          <a:endParaRPr lang="es-EC" sz="2000" dirty="0">
            <a:solidFill>
              <a:schemeClr val="tx1"/>
            </a:solidFill>
          </a:endParaRPr>
        </a:p>
      </dgm:t>
    </dgm:pt>
    <dgm:pt modelId="{E2F1186C-2B16-4EFA-A459-9A2CB82D2A74}" type="parTrans" cxnId="{4A6F0DE4-B395-44C6-B4B6-AEAE7C338651}">
      <dgm:prSet/>
      <dgm:spPr/>
      <dgm:t>
        <a:bodyPr/>
        <a:lstStyle/>
        <a:p>
          <a:endParaRPr lang="es-EC" sz="1400">
            <a:solidFill>
              <a:schemeClr val="tx1"/>
            </a:solidFill>
          </a:endParaRPr>
        </a:p>
      </dgm:t>
    </dgm:pt>
    <dgm:pt modelId="{AE75B854-FD15-4368-B161-BD582DE3FBEC}" type="sibTrans" cxnId="{4A6F0DE4-B395-44C6-B4B6-AEAE7C338651}">
      <dgm:prSet/>
      <dgm:spPr/>
      <dgm:t>
        <a:bodyPr/>
        <a:lstStyle/>
        <a:p>
          <a:endParaRPr lang="es-EC" sz="1400">
            <a:solidFill>
              <a:schemeClr val="tx1"/>
            </a:solidFill>
          </a:endParaRPr>
        </a:p>
      </dgm:t>
    </dgm:pt>
    <dgm:pt modelId="{EFAD3FBB-A710-4A66-9D8B-BAF55D3B1B73}">
      <dgm:prSet phldrT="[Texto]" custT="1"/>
      <dgm:spPr/>
      <dgm:t>
        <a:bodyPr/>
        <a:lstStyle/>
        <a:p>
          <a:r>
            <a:rPr lang="es-EC" sz="2000">
              <a:solidFill>
                <a:schemeClr val="tx1"/>
              </a:solidFill>
            </a:rPr>
            <a:t>ETV en zonas rurales.</a:t>
          </a:r>
          <a:endParaRPr lang="es-EC" sz="2000" dirty="0">
            <a:solidFill>
              <a:schemeClr val="tx1"/>
            </a:solidFill>
          </a:endParaRPr>
        </a:p>
      </dgm:t>
    </dgm:pt>
    <dgm:pt modelId="{4236AD75-4B73-4F64-9C58-2262A8FEE8E9}" type="parTrans" cxnId="{5EF96FDA-2303-4018-8893-01EAB7AF4C94}">
      <dgm:prSet/>
      <dgm:spPr/>
      <dgm:t>
        <a:bodyPr/>
        <a:lstStyle/>
        <a:p>
          <a:endParaRPr lang="es-EC" sz="1400">
            <a:solidFill>
              <a:schemeClr val="tx1"/>
            </a:solidFill>
          </a:endParaRPr>
        </a:p>
      </dgm:t>
    </dgm:pt>
    <dgm:pt modelId="{9255DA96-5E92-4C6A-8E43-0638FD0F18B5}" type="sibTrans" cxnId="{5EF96FDA-2303-4018-8893-01EAB7AF4C94}">
      <dgm:prSet/>
      <dgm:spPr/>
      <dgm:t>
        <a:bodyPr/>
        <a:lstStyle/>
        <a:p>
          <a:endParaRPr lang="es-EC" sz="1400">
            <a:solidFill>
              <a:schemeClr val="tx1"/>
            </a:solidFill>
          </a:endParaRPr>
        </a:p>
      </dgm:t>
    </dgm:pt>
    <dgm:pt modelId="{58245210-089A-41DF-907F-6FCA47CAF099}">
      <dgm:prSet phldrT="[Texto]" custT="1"/>
      <dgm:spPr/>
      <dgm:t>
        <a:bodyPr/>
        <a:lstStyle/>
        <a:p>
          <a:r>
            <a:rPr lang="es-EC" sz="2000" dirty="0">
              <a:solidFill>
                <a:schemeClr val="tx1"/>
              </a:solidFill>
            </a:rPr>
            <a:t>Efecto de la </a:t>
          </a:r>
          <a:r>
            <a:rPr lang="es-EC" sz="2000" dirty="0" smtClean="0">
              <a:solidFill>
                <a:schemeClr val="tx1"/>
              </a:solidFill>
            </a:rPr>
            <a:t>temperatura, precipitación y vegetación </a:t>
          </a:r>
          <a:r>
            <a:rPr lang="es-EC" sz="2000" dirty="0">
              <a:solidFill>
                <a:schemeClr val="tx1"/>
              </a:solidFill>
            </a:rPr>
            <a:t>sobre el vector </a:t>
          </a:r>
          <a:r>
            <a:rPr lang="es-EC" sz="2000" i="1" dirty="0">
              <a:solidFill>
                <a:schemeClr val="tx1"/>
              </a:solidFill>
            </a:rPr>
            <a:t>Aedes aegypti</a:t>
          </a:r>
          <a:r>
            <a:rPr lang="es-EC" sz="2000" dirty="0">
              <a:solidFill>
                <a:schemeClr val="tx1"/>
              </a:solidFill>
            </a:rPr>
            <a:t>.</a:t>
          </a:r>
        </a:p>
      </dgm:t>
    </dgm:pt>
    <dgm:pt modelId="{4C793854-1F0A-4290-98AC-0132FF2EBC81}" type="parTrans" cxnId="{99F1C119-F65D-4D29-ACD9-19D9F650133D}">
      <dgm:prSet/>
      <dgm:spPr/>
      <dgm:t>
        <a:bodyPr/>
        <a:lstStyle/>
        <a:p>
          <a:endParaRPr lang="es-EC" sz="1400">
            <a:solidFill>
              <a:schemeClr val="tx1"/>
            </a:solidFill>
          </a:endParaRPr>
        </a:p>
      </dgm:t>
    </dgm:pt>
    <dgm:pt modelId="{6CB15118-6BC4-4E87-897F-63F9D00B0674}" type="sibTrans" cxnId="{99F1C119-F65D-4D29-ACD9-19D9F650133D}">
      <dgm:prSet/>
      <dgm:spPr/>
      <dgm:t>
        <a:bodyPr/>
        <a:lstStyle/>
        <a:p>
          <a:endParaRPr lang="es-EC" sz="1400">
            <a:solidFill>
              <a:schemeClr val="tx1"/>
            </a:solidFill>
          </a:endParaRPr>
        </a:p>
      </dgm:t>
    </dgm:pt>
    <dgm:pt modelId="{8EDEAF8B-4D32-422C-983E-CD7BD84D8E48}" type="pres">
      <dgm:prSet presAssocID="{92C08E88-B63E-4405-8952-FBFD89278019}" presName="Name0" presStyleCnt="0">
        <dgm:presLayoutVars>
          <dgm:chMax val="7"/>
          <dgm:chPref val="7"/>
          <dgm:dir/>
        </dgm:presLayoutVars>
      </dgm:prSet>
      <dgm:spPr/>
      <dgm:t>
        <a:bodyPr/>
        <a:lstStyle/>
        <a:p>
          <a:endParaRPr lang="es-EC"/>
        </a:p>
      </dgm:t>
    </dgm:pt>
    <dgm:pt modelId="{F3121B90-65FC-4FC9-9631-2C07FF83B232}" type="pres">
      <dgm:prSet presAssocID="{92C08E88-B63E-4405-8952-FBFD89278019}" presName="Name1" presStyleCnt="0"/>
      <dgm:spPr/>
    </dgm:pt>
    <dgm:pt modelId="{0C38CB63-B5EE-472E-AE7A-5EAC23C3E54E}" type="pres">
      <dgm:prSet presAssocID="{92C08E88-B63E-4405-8952-FBFD89278019}" presName="cycle" presStyleCnt="0"/>
      <dgm:spPr/>
    </dgm:pt>
    <dgm:pt modelId="{7A2871EE-1AE5-4C79-96D4-94D1743DBA01}" type="pres">
      <dgm:prSet presAssocID="{92C08E88-B63E-4405-8952-FBFD89278019}" presName="srcNode" presStyleLbl="node1" presStyleIdx="0" presStyleCnt="4"/>
      <dgm:spPr/>
    </dgm:pt>
    <dgm:pt modelId="{33A4C2B1-836E-455D-AEF4-A8079EEAD739}" type="pres">
      <dgm:prSet presAssocID="{92C08E88-B63E-4405-8952-FBFD89278019}" presName="conn" presStyleLbl="parChTrans1D2" presStyleIdx="0" presStyleCnt="1"/>
      <dgm:spPr/>
      <dgm:t>
        <a:bodyPr/>
        <a:lstStyle/>
        <a:p>
          <a:endParaRPr lang="es-EC"/>
        </a:p>
      </dgm:t>
    </dgm:pt>
    <dgm:pt modelId="{8D32CD02-0615-4C7A-ADE4-B65A591D5CCF}" type="pres">
      <dgm:prSet presAssocID="{92C08E88-B63E-4405-8952-FBFD89278019}" presName="extraNode" presStyleLbl="node1" presStyleIdx="0" presStyleCnt="4"/>
      <dgm:spPr/>
    </dgm:pt>
    <dgm:pt modelId="{DB9796CD-5155-4BD5-9FE2-5C9BBB5CFC96}" type="pres">
      <dgm:prSet presAssocID="{92C08E88-B63E-4405-8952-FBFD89278019}" presName="dstNode" presStyleLbl="node1" presStyleIdx="0" presStyleCnt="4"/>
      <dgm:spPr/>
    </dgm:pt>
    <dgm:pt modelId="{4715B09A-458A-475D-A65C-312C80E2B1BB}" type="pres">
      <dgm:prSet presAssocID="{E80186B6-8248-431D-A8A4-59C8375B71E8}" presName="text_1" presStyleLbl="node1" presStyleIdx="0" presStyleCnt="4">
        <dgm:presLayoutVars>
          <dgm:bulletEnabled val="1"/>
        </dgm:presLayoutVars>
      </dgm:prSet>
      <dgm:spPr/>
      <dgm:t>
        <a:bodyPr/>
        <a:lstStyle/>
        <a:p>
          <a:endParaRPr lang="es-EC"/>
        </a:p>
      </dgm:t>
    </dgm:pt>
    <dgm:pt modelId="{7BF06CCE-EAA6-491D-B4E5-E4D7B608021C}" type="pres">
      <dgm:prSet presAssocID="{E80186B6-8248-431D-A8A4-59C8375B71E8}" presName="accent_1" presStyleCnt="0"/>
      <dgm:spPr/>
    </dgm:pt>
    <dgm:pt modelId="{39E579CA-57C5-4747-944D-C17F76AAB319}" type="pres">
      <dgm:prSet presAssocID="{E80186B6-8248-431D-A8A4-59C8375B71E8}" presName="accentRepeatNode" presStyleLbl="solidFgAcc1" presStyleIdx="0" presStyleCnt="4"/>
      <dgm:spPr>
        <a:blipFill rotWithShape="0">
          <a:blip xmlns:r="http://schemas.openxmlformats.org/officeDocument/2006/relationships" r:embed="rId1"/>
          <a:srcRect/>
          <a:stretch>
            <a:fillRect l="-25000" r="-25000"/>
          </a:stretch>
        </a:blipFill>
      </dgm:spPr>
    </dgm:pt>
    <dgm:pt modelId="{4FB83CBE-5743-41B6-BCC2-FE4A27E3696B}" type="pres">
      <dgm:prSet presAssocID="{9484E6AD-C8C6-44F2-A4AD-0E868AFE11C2}" presName="text_2" presStyleLbl="node1" presStyleIdx="1" presStyleCnt="4">
        <dgm:presLayoutVars>
          <dgm:bulletEnabled val="1"/>
        </dgm:presLayoutVars>
      </dgm:prSet>
      <dgm:spPr/>
      <dgm:t>
        <a:bodyPr/>
        <a:lstStyle/>
        <a:p>
          <a:endParaRPr lang="es-EC"/>
        </a:p>
      </dgm:t>
    </dgm:pt>
    <dgm:pt modelId="{5B108883-8EB7-43BF-89BF-44162C5E35D7}" type="pres">
      <dgm:prSet presAssocID="{9484E6AD-C8C6-44F2-A4AD-0E868AFE11C2}" presName="accent_2" presStyleCnt="0"/>
      <dgm:spPr/>
    </dgm:pt>
    <dgm:pt modelId="{5C237130-B3BF-409C-AB8A-73E87C94DB84}" type="pres">
      <dgm:prSet presAssocID="{9484E6AD-C8C6-44F2-A4AD-0E868AFE11C2}" presName="accentRepeatNode" presStyleLbl="solidFgAcc1" presStyleIdx="1" presStyleCnt="4"/>
      <dgm:spPr>
        <a:blipFill rotWithShape="0">
          <a:blip xmlns:r="http://schemas.openxmlformats.org/officeDocument/2006/relationships" r:embed="rId2"/>
          <a:srcRect/>
          <a:stretch>
            <a:fillRect l="-4000" r="-4000"/>
          </a:stretch>
        </a:blipFill>
      </dgm:spPr>
    </dgm:pt>
    <dgm:pt modelId="{5D446B83-A875-415D-9272-F56E70B16FD9}" type="pres">
      <dgm:prSet presAssocID="{EFAD3FBB-A710-4A66-9D8B-BAF55D3B1B73}" presName="text_3" presStyleLbl="node1" presStyleIdx="2" presStyleCnt="4">
        <dgm:presLayoutVars>
          <dgm:bulletEnabled val="1"/>
        </dgm:presLayoutVars>
      </dgm:prSet>
      <dgm:spPr/>
      <dgm:t>
        <a:bodyPr/>
        <a:lstStyle/>
        <a:p>
          <a:endParaRPr lang="es-EC"/>
        </a:p>
      </dgm:t>
    </dgm:pt>
    <dgm:pt modelId="{0E916175-AA23-42D4-81F2-753C77920E98}" type="pres">
      <dgm:prSet presAssocID="{EFAD3FBB-A710-4A66-9D8B-BAF55D3B1B73}" presName="accent_3" presStyleCnt="0"/>
      <dgm:spPr/>
    </dgm:pt>
    <dgm:pt modelId="{0D0FC20A-D9E3-4302-96C1-07BA995C4B27}" type="pres">
      <dgm:prSet presAssocID="{EFAD3FBB-A710-4A66-9D8B-BAF55D3B1B73}" presName="accentRepeatNode" presStyleLbl="solidFgAcc1" presStyleIdx="2" presStyleCnt="4"/>
      <dgm:spPr>
        <a:blipFill rotWithShape="0">
          <a:blip xmlns:r="http://schemas.openxmlformats.org/officeDocument/2006/relationships" r:embed="rId3"/>
          <a:srcRect/>
          <a:stretch>
            <a:fillRect l="-36000" r="-36000"/>
          </a:stretch>
        </a:blipFill>
      </dgm:spPr>
    </dgm:pt>
    <dgm:pt modelId="{FC487D86-176C-45FF-B1A8-D3D3EE5378C7}" type="pres">
      <dgm:prSet presAssocID="{58245210-089A-41DF-907F-6FCA47CAF099}" presName="text_4" presStyleLbl="node1" presStyleIdx="3" presStyleCnt="4">
        <dgm:presLayoutVars>
          <dgm:bulletEnabled val="1"/>
        </dgm:presLayoutVars>
      </dgm:prSet>
      <dgm:spPr/>
      <dgm:t>
        <a:bodyPr/>
        <a:lstStyle/>
        <a:p>
          <a:endParaRPr lang="es-EC"/>
        </a:p>
      </dgm:t>
    </dgm:pt>
    <dgm:pt modelId="{440B2F1D-479F-4EAE-9073-019CC08D9213}" type="pres">
      <dgm:prSet presAssocID="{58245210-089A-41DF-907F-6FCA47CAF099}" presName="accent_4" presStyleCnt="0"/>
      <dgm:spPr/>
    </dgm:pt>
    <dgm:pt modelId="{C86E6F19-01D9-423A-AC9C-5AAA0EEECB0F}" type="pres">
      <dgm:prSet presAssocID="{58245210-089A-41DF-907F-6FCA47CAF099}" presName="accentRepeatNode" presStyleLbl="solidFgAcc1" presStyleIdx="3" presStyleCnt="4"/>
      <dgm:spPr>
        <a:blipFill rotWithShape="0">
          <a:blip xmlns:r="http://schemas.openxmlformats.org/officeDocument/2006/relationships" r:embed="rId4"/>
          <a:srcRect/>
          <a:stretch>
            <a:fillRect l="-10000" r="-10000"/>
          </a:stretch>
        </a:blipFill>
      </dgm:spPr>
    </dgm:pt>
  </dgm:ptLst>
  <dgm:cxnLst>
    <dgm:cxn modelId="{A2751B3F-D324-4F37-873D-01E6A8222C2B}" type="presOf" srcId="{58245210-089A-41DF-907F-6FCA47CAF099}" destId="{FC487D86-176C-45FF-B1A8-D3D3EE5378C7}" srcOrd="0" destOrd="0" presId="urn:microsoft.com/office/officeart/2008/layout/VerticalCurvedList"/>
    <dgm:cxn modelId="{AB828D1B-3D3D-489F-A6E8-56F4A91DAC13}" type="presOf" srcId="{E80186B6-8248-431D-A8A4-59C8375B71E8}" destId="{4715B09A-458A-475D-A65C-312C80E2B1BB}" srcOrd="0" destOrd="0" presId="urn:microsoft.com/office/officeart/2008/layout/VerticalCurvedList"/>
    <dgm:cxn modelId="{28EE91B0-0397-45D7-A222-AD00A7F1B3F6}" type="presOf" srcId="{9484E6AD-C8C6-44F2-A4AD-0E868AFE11C2}" destId="{4FB83CBE-5743-41B6-BCC2-FE4A27E3696B}" srcOrd="0" destOrd="0" presId="urn:microsoft.com/office/officeart/2008/layout/VerticalCurvedList"/>
    <dgm:cxn modelId="{3DE462BA-4343-48BD-8302-3C3E822B0F72}" srcId="{92C08E88-B63E-4405-8952-FBFD89278019}" destId="{E80186B6-8248-431D-A8A4-59C8375B71E8}" srcOrd="0" destOrd="0" parTransId="{DB68188B-E1FE-49E2-B021-B46717A211EB}" sibTransId="{D6EEBC48-8F43-4519-A74E-B6AFA2FA7838}"/>
    <dgm:cxn modelId="{99F1C119-F65D-4D29-ACD9-19D9F650133D}" srcId="{92C08E88-B63E-4405-8952-FBFD89278019}" destId="{58245210-089A-41DF-907F-6FCA47CAF099}" srcOrd="3" destOrd="0" parTransId="{4C793854-1F0A-4290-98AC-0132FF2EBC81}" sibTransId="{6CB15118-6BC4-4E87-897F-63F9D00B0674}"/>
    <dgm:cxn modelId="{5EF96FDA-2303-4018-8893-01EAB7AF4C94}" srcId="{92C08E88-B63E-4405-8952-FBFD89278019}" destId="{EFAD3FBB-A710-4A66-9D8B-BAF55D3B1B73}" srcOrd="2" destOrd="0" parTransId="{4236AD75-4B73-4F64-9C58-2262A8FEE8E9}" sibTransId="{9255DA96-5E92-4C6A-8E43-0638FD0F18B5}"/>
    <dgm:cxn modelId="{4A6F0DE4-B395-44C6-B4B6-AEAE7C338651}" srcId="{92C08E88-B63E-4405-8952-FBFD89278019}" destId="{9484E6AD-C8C6-44F2-A4AD-0E868AFE11C2}" srcOrd="1" destOrd="0" parTransId="{E2F1186C-2B16-4EFA-A459-9A2CB82D2A74}" sibTransId="{AE75B854-FD15-4368-B161-BD582DE3FBEC}"/>
    <dgm:cxn modelId="{3631797A-3540-4386-8852-2ED5FC0A4EFF}" type="presOf" srcId="{92C08E88-B63E-4405-8952-FBFD89278019}" destId="{8EDEAF8B-4D32-422C-983E-CD7BD84D8E48}" srcOrd="0" destOrd="0" presId="urn:microsoft.com/office/officeart/2008/layout/VerticalCurvedList"/>
    <dgm:cxn modelId="{FF5DE781-6765-405E-83BD-B69835B93E2C}" type="presOf" srcId="{EFAD3FBB-A710-4A66-9D8B-BAF55D3B1B73}" destId="{5D446B83-A875-415D-9272-F56E70B16FD9}" srcOrd="0" destOrd="0" presId="urn:microsoft.com/office/officeart/2008/layout/VerticalCurvedList"/>
    <dgm:cxn modelId="{9C1D4C45-5668-4E74-9D91-095D7541735E}" type="presOf" srcId="{D6EEBC48-8F43-4519-A74E-B6AFA2FA7838}" destId="{33A4C2B1-836E-455D-AEF4-A8079EEAD739}" srcOrd="0" destOrd="0" presId="urn:microsoft.com/office/officeart/2008/layout/VerticalCurvedList"/>
    <dgm:cxn modelId="{DE994874-6926-4BED-BEFA-CC5AC1B74050}" type="presParOf" srcId="{8EDEAF8B-4D32-422C-983E-CD7BD84D8E48}" destId="{F3121B90-65FC-4FC9-9631-2C07FF83B232}" srcOrd="0" destOrd="0" presId="urn:microsoft.com/office/officeart/2008/layout/VerticalCurvedList"/>
    <dgm:cxn modelId="{5EF1A898-CCFA-44C0-B17A-F700776047A3}" type="presParOf" srcId="{F3121B90-65FC-4FC9-9631-2C07FF83B232}" destId="{0C38CB63-B5EE-472E-AE7A-5EAC23C3E54E}" srcOrd="0" destOrd="0" presId="urn:microsoft.com/office/officeart/2008/layout/VerticalCurvedList"/>
    <dgm:cxn modelId="{871F1E83-FCC3-4618-94BA-D931E5C307E5}" type="presParOf" srcId="{0C38CB63-B5EE-472E-AE7A-5EAC23C3E54E}" destId="{7A2871EE-1AE5-4C79-96D4-94D1743DBA01}" srcOrd="0" destOrd="0" presId="urn:microsoft.com/office/officeart/2008/layout/VerticalCurvedList"/>
    <dgm:cxn modelId="{BFE0B5F7-CC9A-413C-B336-C389C8089807}" type="presParOf" srcId="{0C38CB63-B5EE-472E-AE7A-5EAC23C3E54E}" destId="{33A4C2B1-836E-455D-AEF4-A8079EEAD739}" srcOrd="1" destOrd="0" presId="urn:microsoft.com/office/officeart/2008/layout/VerticalCurvedList"/>
    <dgm:cxn modelId="{7CE73754-2759-4EA9-B783-2FA5D8403E2C}" type="presParOf" srcId="{0C38CB63-B5EE-472E-AE7A-5EAC23C3E54E}" destId="{8D32CD02-0615-4C7A-ADE4-B65A591D5CCF}" srcOrd="2" destOrd="0" presId="urn:microsoft.com/office/officeart/2008/layout/VerticalCurvedList"/>
    <dgm:cxn modelId="{4B801552-7056-4EA4-82B2-1935830504DA}" type="presParOf" srcId="{0C38CB63-B5EE-472E-AE7A-5EAC23C3E54E}" destId="{DB9796CD-5155-4BD5-9FE2-5C9BBB5CFC96}" srcOrd="3" destOrd="0" presId="urn:microsoft.com/office/officeart/2008/layout/VerticalCurvedList"/>
    <dgm:cxn modelId="{D1944807-F518-43A6-B0F1-DCBF112DFEE6}" type="presParOf" srcId="{F3121B90-65FC-4FC9-9631-2C07FF83B232}" destId="{4715B09A-458A-475D-A65C-312C80E2B1BB}" srcOrd="1" destOrd="0" presId="urn:microsoft.com/office/officeart/2008/layout/VerticalCurvedList"/>
    <dgm:cxn modelId="{89CF23BF-86F7-4884-BFED-46558E965E52}" type="presParOf" srcId="{F3121B90-65FC-4FC9-9631-2C07FF83B232}" destId="{7BF06CCE-EAA6-491D-B4E5-E4D7B608021C}" srcOrd="2" destOrd="0" presId="urn:microsoft.com/office/officeart/2008/layout/VerticalCurvedList"/>
    <dgm:cxn modelId="{0130A544-C1FC-44C1-9EF7-E123D571FB7D}" type="presParOf" srcId="{7BF06CCE-EAA6-491D-B4E5-E4D7B608021C}" destId="{39E579CA-57C5-4747-944D-C17F76AAB319}" srcOrd="0" destOrd="0" presId="urn:microsoft.com/office/officeart/2008/layout/VerticalCurvedList"/>
    <dgm:cxn modelId="{F3CCA383-3EA3-4456-B70E-1B771549ECEE}" type="presParOf" srcId="{F3121B90-65FC-4FC9-9631-2C07FF83B232}" destId="{4FB83CBE-5743-41B6-BCC2-FE4A27E3696B}" srcOrd="3" destOrd="0" presId="urn:microsoft.com/office/officeart/2008/layout/VerticalCurvedList"/>
    <dgm:cxn modelId="{3B1E5572-EB8A-4CBF-83B7-65182B9A648C}" type="presParOf" srcId="{F3121B90-65FC-4FC9-9631-2C07FF83B232}" destId="{5B108883-8EB7-43BF-89BF-44162C5E35D7}" srcOrd="4" destOrd="0" presId="urn:microsoft.com/office/officeart/2008/layout/VerticalCurvedList"/>
    <dgm:cxn modelId="{43F4AC92-F3A4-459A-BC6C-86280954DBB3}" type="presParOf" srcId="{5B108883-8EB7-43BF-89BF-44162C5E35D7}" destId="{5C237130-B3BF-409C-AB8A-73E87C94DB84}" srcOrd="0" destOrd="0" presId="urn:microsoft.com/office/officeart/2008/layout/VerticalCurvedList"/>
    <dgm:cxn modelId="{7D6A5839-10F1-48F8-982B-76B3D7A56A8C}" type="presParOf" srcId="{F3121B90-65FC-4FC9-9631-2C07FF83B232}" destId="{5D446B83-A875-415D-9272-F56E70B16FD9}" srcOrd="5" destOrd="0" presId="urn:microsoft.com/office/officeart/2008/layout/VerticalCurvedList"/>
    <dgm:cxn modelId="{76E1FBE3-697C-4FA1-BA42-8773B0FB9A3B}" type="presParOf" srcId="{F3121B90-65FC-4FC9-9631-2C07FF83B232}" destId="{0E916175-AA23-42D4-81F2-753C77920E98}" srcOrd="6" destOrd="0" presId="urn:microsoft.com/office/officeart/2008/layout/VerticalCurvedList"/>
    <dgm:cxn modelId="{70DB6369-E52E-4F26-A42D-AC8F6602C98A}" type="presParOf" srcId="{0E916175-AA23-42D4-81F2-753C77920E98}" destId="{0D0FC20A-D9E3-4302-96C1-07BA995C4B27}" srcOrd="0" destOrd="0" presId="urn:microsoft.com/office/officeart/2008/layout/VerticalCurvedList"/>
    <dgm:cxn modelId="{FB3A569F-0399-4399-A6CF-1A5BF0C18B00}" type="presParOf" srcId="{F3121B90-65FC-4FC9-9631-2C07FF83B232}" destId="{FC487D86-176C-45FF-B1A8-D3D3EE5378C7}" srcOrd="7" destOrd="0" presId="urn:microsoft.com/office/officeart/2008/layout/VerticalCurvedList"/>
    <dgm:cxn modelId="{858AD1C0-CC1E-4874-AED5-6354C389D2FE}" type="presParOf" srcId="{F3121B90-65FC-4FC9-9631-2C07FF83B232}" destId="{440B2F1D-479F-4EAE-9073-019CC08D9213}" srcOrd="8" destOrd="0" presId="urn:microsoft.com/office/officeart/2008/layout/VerticalCurvedList"/>
    <dgm:cxn modelId="{B8F21061-F5A7-45C3-A75F-8D7235A82C7C}" type="presParOf" srcId="{440B2F1D-479F-4EAE-9073-019CC08D9213}" destId="{C86E6F19-01D9-423A-AC9C-5AAA0EEECB0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1A61A3-65D3-4BB6-9733-6AFF11A40556}" type="doc">
      <dgm:prSet loTypeId="urn:microsoft.com/office/officeart/2005/8/layout/default" loCatId="list" qsTypeId="urn:microsoft.com/office/officeart/2005/8/quickstyle/3d1" qsCatId="3D" csTypeId="urn:microsoft.com/office/officeart/2005/8/colors/colorful5" csCatId="colorful" phldr="1"/>
      <dgm:spPr/>
      <dgm:t>
        <a:bodyPr/>
        <a:lstStyle/>
        <a:p>
          <a:endParaRPr lang="es-EC"/>
        </a:p>
      </dgm:t>
    </dgm:pt>
    <dgm:pt modelId="{90402EBD-4295-4C1B-96A7-03CA0DAE1BEC}">
      <dgm:prSet phldrT="[Texto]" custT="1"/>
      <dgm:spPr/>
      <dgm:t>
        <a:bodyPr/>
        <a:lstStyle/>
        <a:p>
          <a:r>
            <a:rPr lang="es-EC" sz="1800" smtClean="0">
              <a:solidFill>
                <a:schemeClr val="tx1"/>
              </a:solidFill>
            </a:rPr>
            <a:t>Las distribución de enfermedades vectoriales es compleja y dinámica de factores</a:t>
          </a:r>
          <a:endParaRPr lang="es-EC" sz="1800" dirty="0">
            <a:solidFill>
              <a:schemeClr val="tx1"/>
            </a:solidFill>
          </a:endParaRPr>
        </a:p>
      </dgm:t>
    </dgm:pt>
    <dgm:pt modelId="{F5FD17DF-2EF9-46F8-B621-2B0CAEC2800B}" type="parTrans" cxnId="{D12EA816-992F-467A-B0E4-F2AAB79E4AE2}">
      <dgm:prSet/>
      <dgm:spPr/>
      <dgm:t>
        <a:bodyPr/>
        <a:lstStyle/>
        <a:p>
          <a:endParaRPr lang="es-EC" sz="1600">
            <a:solidFill>
              <a:schemeClr val="tx1"/>
            </a:solidFill>
          </a:endParaRPr>
        </a:p>
      </dgm:t>
    </dgm:pt>
    <dgm:pt modelId="{E335093A-2D23-449B-BB34-01CF720E239B}" type="sibTrans" cxnId="{D12EA816-992F-467A-B0E4-F2AAB79E4AE2}">
      <dgm:prSet/>
      <dgm:spPr/>
      <dgm:t>
        <a:bodyPr/>
        <a:lstStyle/>
        <a:p>
          <a:endParaRPr lang="es-EC" sz="1600">
            <a:solidFill>
              <a:schemeClr val="tx1"/>
            </a:solidFill>
          </a:endParaRPr>
        </a:p>
      </dgm:t>
    </dgm:pt>
    <dgm:pt modelId="{61ABF9A0-89A3-415F-9CDD-84FBF72E52EA}">
      <dgm:prSet phldrT="[Texto]" custT="1"/>
      <dgm:spPr/>
      <dgm:t>
        <a:bodyPr/>
        <a:lstStyle/>
        <a:p>
          <a:r>
            <a:rPr lang="es-EC" sz="1800" dirty="0" smtClean="0">
              <a:solidFill>
                <a:schemeClr val="tx1"/>
              </a:solidFill>
            </a:rPr>
            <a:t>Principal factor es la precipitación y la variación de temperatura que fomentan al crecimiento de vegetación</a:t>
          </a:r>
          <a:endParaRPr lang="es-EC" sz="1800" dirty="0">
            <a:solidFill>
              <a:schemeClr val="tx1"/>
            </a:solidFill>
          </a:endParaRPr>
        </a:p>
      </dgm:t>
    </dgm:pt>
    <dgm:pt modelId="{113DE965-889C-4EF6-9EAA-FDCF14C74069}" type="parTrans" cxnId="{7B0A10A9-516E-496A-B213-5F80C2185245}">
      <dgm:prSet/>
      <dgm:spPr/>
      <dgm:t>
        <a:bodyPr/>
        <a:lstStyle/>
        <a:p>
          <a:endParaRPr lang="es-EC" sz="1600">
            <a:solidFill>
              <a:schemeClr val="tx1"/>
            </a:solidFill>
          </a:endParaRPr>
        </a:p>
      </dgm:t>
    </dgm:pt>
    <dgm:pt modelId="{9130D596-DE98-453E-8BF9-3B3F0FF6B693}" type="sibTrans" cxnId="{7B0A10A9-516E-496A-B213-5F80C2185245}">
      <dgm:prSet/>
      <dgm:spPr/>
      <dgm:t>
        <a:bodyPr/>
        <a:lstStyle/>
        <a:p>
          <a:endParaRPr lang="es-EC" sz="1600">
            <a:solidFill>
              <a:schemeClr val="tx1"/>
            </a:solidFill>
          </a:endParaRPr>
        </a:p>
      </dgm:t>
    </dgm:pt>
    <dgm:pt modelId="{0925AB6A-C74E-4F27-8772-FF3560E58B4B}">
      <dgm:prSet phldrT="[Texto]" custT="1"/>
      <dgm:spPr/>
      <dgm:t>
        <a:bodyPr/>
        <a:lstStyle/>
        <a:p>
          <a:r>
            <a:rPr lang="es-EC" sz="1800" smtClean="0">
              <a:solidFill>
                <a:schemeClr val="tx1"/>
              </a:solidFill>
            </a:rPr>
            <a:t>Ecuador es una de las cauasas mas frecuentes de mortalidad y morbilidad con alto impacto económico</a:t>
          </a:r>
          <a:endParaRPr lang="es-EC" sz="1800" dirty="0">
            <a:solidFill>
              <a:schemeClr val="tx1"/>
            </a:solidFill>
          </a:endParaRPr>
        </a:p>
      </dgm:t>
    </dgm:pt>
    <dgm:pt modelId="{C393FB2D-BFAC-486C-9B29-7D2DB397BC2C}" type="parTrans" cxnId="{812B1222-CB49-420C-90CD-2C9ECD6F4129}">
      <dgm:prSet/>
      <dgm:spPr/>
      <dgm:t>
        <a:bodyPr/>
        <a:lstStyle/>
        <a:p>
          <a:endParaRPr lang="es-EC" sz="1600">
            <a:solidFill>
              <a:schemeClr val="tx1"/>
            </a:solidFill>
          </a:endParaRPr>
        </a:p>
      </dgm:t>
    </dgm:pt>
    <dgm:pt modelId="{AF701B5F-D54F-409B-9408-AC0795F3E360}" type="sibTrans" cxnId="{812B1222-CB49-420C-90CD-2C9ECD6F4129}">
      <dgm:prSet/>
      <dgm:spPr/>
      <dgm:t>
        <a:bodyPr/>
        <a:lstStyle/>
        <a:p>
          <a:endParaRPr lang="es-EC" sz="1600">
            <a:solidFill>
              <a:schemeClr val="tx1"/>
            </a:solidFill>
          </a:endParaRPr>
        </a:p>
      </dgm:t>
    </dgm:pt>
    <dgm:pt modelId="{F5E86A0F-B9CE-494B-9AE8-AE5F228DC5D8}">
      <dgm:prSet phldrT="[Texto]" custT="1"/>
      <dgm:spPr/>
      <dgm:t>
        <a:bodyPr/>
        <a:lstStyle/>
        <a:p>
          <a:r>
            <a:rPr lang="es-EC" sz="1800" smtClean="0">
              <a:solidFill>
                <a:schemeClr val="tx1"/>
              </a:solidFill>
            </a:rPr>
            <a:t>El MSP como líder e la vigilancia epidemiológica es el encargado de la notificación, pero no se cuenta con un histórico completo</a:t>
          </a:r>
          <a:endParaRPr lang="es-EC" sz="1800" dirty="0">
            <a:solidFill>
              <a:schemeClr val="tx1"/>
            </a:solidFill>
          </a:endParaRPr>
        </a:p>
      </dgm:t>
    </dgm:pt>
    <dgm:pt modelId="{01B2204A-420E-4F47-883D-FD095EED83B5}" type="parTrans" cxnId="{6A90026B-019D-41DA-8325-11BB1A1A9260}">
      <dgm:prSet/>
      <dgm:spPr/>
      <dgm:t>
        <a:bodyPr/>
        <a:lstStyle/>
        <a:p>
          <a:endParaRPr lang="es-EC" sz="1600">
            <a:solidFill>
              <a:schemeClr val="tx1"/>
            </a:solidFill>
          </a:endParaRPr>
        </a:p>
      </dgm:t>
    </dgm:pt>
    <dgm:pt modelId="{67A66C3D-993E-4577-969A-3CB1D4F3F7F8}" type="sibTrans" cxnId="{6A90026B-019D-41DA-8325-11BB1A1A9260}">
      <dgm:prSet/>
      <dgm:spPr/>
      <dgm:t>
        <a:bodyPr/>
        <a:lstStyle/>
        <a:p>
          <a:endParaRPr lang="es-EC" sz="1600">
            <a:solidFill>
              <a:schemeClr val="tx1"/>
            </a:solidFill>
          </a:endParaRPr>
        </a:p>
      </dgm:t>
    </dgm:pt>
    <dgm:pt modelId="{639CBE14-1CAD-4061-BA92-257230521F63}">
      <dgm:prSet phldrT="[Texto]" custT="1"/>
      <dgm:spPr/>
      <dgm:t>
        <a:bodyPr/>
        <a:lstStyle/>
        <a:p>
          <a:r>
            <a:rPr lang="es-EC" sz="1800" smtClean="0">
              <a:solidFill>
                <a:schemeClr val="tx1"/>
              </a:solidFill>
            </a:rPr>
            <a:t>Manabí es una de las provincias con mayor incidencia de enfermedades vectoriales </a:t>
          </a:r>
          <a:endParaRPr lang="es-EC" sz="1800" dirty="0">
            <a:solidFill>
              <a:schemeClr val="tx1"/>
            </a:solidFill>
          </a:endParaRPr>
        </a:p>
      </dgm:t>
    </dgm:pt>
    <dgm:pt modelId="{2E7B0FBF-AB80-4D69-958C-CA013B912ACB}" type="parTrans" cxnId="{FFBC06CF-382D-4DA8-99E7-2F9227EB5157}">
      <dgm:prSet/>
      <dgm:spPr/>
      <dgm:t>
        <a:bodyPr/>
        <a:lstStyle/>
        <a:p>
          <a:endParaRPr lang="es-EC" sz="1600">
            <a:solidFill>
              <a:schemeClr val="tx1"/>
            </a:solidFill>
          </a:endParaRPr>
        </a:p>
      </dgm:t>
    </dgm:pt>
    <dgm:pt modelId="{E9E6A223-4098-4B8D-BDDC-4746EADB3872}" type="sibTrans" cxnId="{FFBC06CF-382D-4DA8-99E7-2F9227EB5157}">
      <dgm:prSet/>
      <dgm:spPr/>
      <dgm:t>
        <a:bodyPr/>
        <a:lstStyle/>
        <a:p>
          <a:endParaRPr lang="es-EC" sz="1600">
            <a:solidFill>
              <a:schemeClr val="tx1"/>
            </a:solidFill>
          </a:endParaRPr>
        </a:p>
      </dgm:t>
    </dgm:pt>
    <dgm:pt modelId="{AB54E593-40A6-4FEC-88AF-A9DE5823A1D2}">
      <dgm:prSet phldrT="[Texto]" custT="1"/>
      <dgm:spPr/>
      <dgm:t>
        <a:bodyPr/>
        <a:lstStyle/>
        <a:p>
          <a:r>
            <a:rPr lang="es-EC" sz="1800" smtClean="0">
              <a:solidFill>
                <a:schemeClr val="tx1"/>
              </a:solidFill>
            </a:rPr>
            <a:t>Factores climáticos  que generan un ambiente propicio para la proliferación del vector</a:t>
          </a:r>
          <a:endParaRPr lang="es-EC" sz="1800" dirty="0">
            <a:solidFill>
              <a:schemeClr val="tx1"/>
            </a:solidFill>
          </a:endParaRPr>
        </a:p>
      </dgm:t>
    </dgm:pt>
    <dgm:pt modelId="{E56FB2D8-58AA-47AA-A5EB-620EBEC202C3}" type="parTrans" cxnId="{2AE0FB67-8D79-4043-AA7F-DA631127E477}">
      <dgm:prSet/>
      <dgm:spPr/>
      <dgm:t>
        <a:bodyPr/>
        <a:lstStyle/>
        <a:p>
          <a:endParaRPr lang="es-EC" sz="1600">
            <a:solidFill>
              <a:schemeClr val="tx1"/>
            </a:solidFill>
          </a:endParaRPr>
        </a:p>
      </dgm:t>
    </dgm:pt>
    <dgm:pt modelId="{4778D5C0-5D93-4139-9EF1-8910A4A71444}" type="sibTrans" cxnId="{2AE0FB67-8D79-4043-AA7F-DA631127E477}">
      <dgm:prSet/>
      <dgm:spPr/>
      <dgm:t>
        <a:bodyPr/>
        <a:lstStyle/>
        <a:p>
          <a:endParaRPr lang="es-EC" sz="1600">
            <a:solidFill>
              <a:schemeClr val="tx1"/>
            </a:solidFill>
          </a:endParaRPr>
        </a:p>
      </dgm:t>
    </dgm:pt>
    <dgm:pt modelId="{BD10728B-012F-4105-9FC7-758316E428EA}" type="pres">
      <dgm:prSet presAssocID="{3E1A61A3-65D3-4BB6-9733-6AFF11A40556}" presName="diagram" presStyleCnt="0">
        <dgm:presLayoutVars>
          <dgm:dir/>
          <dgm:resizeHandles val="exact"/>
        </dgm:presLayoutVars>
      </dgm:prSet>
      <dgm:spPr/>
      <dgm:t>
        <a:bodyPr/>
        <a:lstStyle/>
        <a:p>
          <a:endParaRPr lang="es-EC"/>
        </a:p>
      </dgm:t>
    </dgm:pt>
    <dgm:pt modelId="{E5F24D8E-016C-437B-9D13-EC9E78DA0C3D}" type="pres">
      <dgm:prSet presAssocID="{90402EBD-4295-4C1B-96A7-03CA0DAE1BEC}" presName="node" presStyleLbl="node1" presStyleIdx="0" presStyleCnt="6">
        <dgm:presLayoutVars>
          <dgm:bulletEnabled val="1"/>
        </dgm:presLayoutVars>
      </dgm:prSet>
      <dgm:spPr/>
      <dgm:t>
        <a:bodyPr/>
        <a:lstStyle/>
        <a:p>
          <a:endParaRPr lang="es-EC"/>
        </a:p>
      </dgm:t>
    </dgm:pt>
    <dgm:pt modelId="{74D04311-57DB-418B-9123-F3BC56D63348}" type="pres">
      <dgm:prSet presAssocID="{E335093A-2D23-449B-BB34-01CF720E239B}" presName="sibTrans" presStyleCnt="0"/>
      <dgm:spPr/>
    </dgm:pt>
    <dgm:pt modelId="{1F882D23-75C1-492F-9681-C40CA3824446}" type="pres">
      <dgm:prSet presAssocID="{61ABF9A0-89A3-415F-9CDD-84FBF72E52EA}" presName="node" presStyleLbl="node1" presStyleIdx="1" presStyleCnt="6">
        <dgm:presLayoutVars>
          <dgm:bulletEnabled val="1"/>
        </dgm:presLayoutVars>
      </dgm:prSet>
      <dgm:spPr/>
      <dgm:t>
        <a:bodyPr/>
        <a:lstStyle/>
        <a:p>
          <a:endParaRPr lang="es-EC"/>
        </a:p>
      </dgm:t>
    </dgm:pt>
    <dgm:pt modelId="{11CE9228-8F5C-4F15-AD30-1D3DF28C2135}" type="pres">
      <dgm:prSet presAssocID="{9130D596-DE98-453E-8BF9-3B3F0FF6B693}" presName="sibTrans" presStyleCnt="0"/>
      <dgm:spPr/>
    </dgm:pt>
    <dgm:pt modelId="{B8F2B8E7-C785-4B61-8748-9AC7937888CA}" type="pres">
      <dgm:prSet presAssocID="{0925AB6A-C74E-4F27-8772-FF3560E58B4B}" presName="node" presStyleLbl="node1" presStyleIdx="2" presStyleCnt="6">
        <dgm:presLayoutVars>
          <dgm:bulletEnabled val="1"/>
        </dgm:presLayoutVars>
      </dgm:prSet>
      <dgm:spPr/>
      <dgm:t>
        <a:bodyPr/>
        <a:lstStyle/>
        <a:p>
          <a:endParaRPr lang="es-EC"/>
        </a:p>
      </dgm:t>
    </dgm:pt>
    <dgm:pt modelId="{B23FF9A6-0002-411A-9ABA-513130C2C305}" type="pres">
      <dgm:prSet presAssocID="{AF701B5F-D54F-409B-9408-AC0795F3E360}" presName="sibTrans" presStyleCnt="0"/>
      <dgm:spPr/>
    </dgm:pt>
    <dgm:pt modelId="{D04AB28E-12A1-4CB7-AC8C-AFD11A29148F}" type="pres">
      <dgm:prSet presAssocID="{F5E86A0F-B9CE-494B-9AE8-AE5F228DC5D8}" presName="node" presStyleLbl="node1" presStyleIdx="3" presStyleCnt="6">
        <dgm:presLayoutVars>
          <dgm:bulletEnabled val="1"/>
        </dgm:presLayoutVars>
      </dgm:prSet>
      <dgm:spPr/>
      <dgm:t>
        <a:bodyPr/>
        <a:lstStyle/>
        <a:p>
          <a:endParaRPr lang="es-EC"/>
        </a:p>
      </dgm:t>
    </dgm:pt>
    <dgm:pt modelId="{3C765E02-4ED3-4418-9540-FE13C841E6D3}" type="pres">
      <dgm:prSet presAssocID="{67A66C3D-993E-4577-969A-3CB1D4F3F7F8}" presName="sibTrans" presStyleCnt="0"/>
      <dgm:spPr/>
    </dgm:pt>
    <dgm:pt modelId="{2614D08A-FF11-4AF2-ACBE-C8B60D08DD83}" type="pres">
      <dgm:prSet presAssocID="{639CBE14-1CAD-4061-BA92-257230521F63}" presName="node" presStyleLbl="node1" presStyleIdx="4" presStyleCnt="6">
        <dgm:presLayoutVars>
          <dgm:bulletEnabled val="1"/>
        </dgm:presLayoutVars>
      </dgm:prSet>
      <dgm:spPr/>
      <dgm:t>
        <a:bodyPr/>
        <a:lstStyle/>
        <a:p>
          <a:endParaRPr lang="es-EC"/>
        </a:p>
      </dgm:t>
    </dgm:pt>
    <dgm:pt modelId="{16BF20F4-BA55-47C2-9335-25398EBE90D8}" type="pres">
      <dgm:prSet presAssocID="{E9E6A223-4098-4B8D-BDDC-4746EADB3872}" presName="sibTrans" presStyleCnt="0"/>
      <dgm:spPr/>
    </dgm:pt>
    <dgm:pt modelId="{5FB436F1-1F46-4688-9669-405B6F101EBA}" type="pres">
      <dgm:prSet presAssocID="{AB54E593-40A6-4FEC-88AF-A9DE5823A1D2}" presName="node" presStyleLbl="node1" presStyleIdx="5" presStyleCnt="6">
        <dgm:presLayoutVars>
          <dgm:bulletEnabled val="1"/>
        </dgm:presLayoutVars>
      </dgm:prSet>
      <dgm:spPr/>
      <dgm:t>
        <a:bodyPr/>
        <a:lstStyle/>
        <a:p>
          <a:endParaRPr lang="es-EC"/>
        </a:p>
      </dgm:t>
    </dgm:pt>
  </dgm:ptLst>
  <dgm:cxnLst>
    <dgm:cxn modelId="{3F7D1255-16AB-4766-BA50-1FAC52C2B677}" type="presOf" srcId="{3E1A61A3-65D3-4BB6-9733-6AFF11A40556}" destId="{BD10728B-012F-4105-9FC7-758316E428EA}" srcOrd="0" destOrd="0" presId="urn:microsoft.com/office/officeart/2005/8/layout/default"/>
    <dgm:cxn modelId="{97781FD2-221E-48D4-B325-6218DA56EF96}" type="presOf" srcId="{90402EBD-4295-4C1B-96A7-03CA0DAE1BEC}" destId="{E5F24D8E-016C-437B-9D13-EC9E78DA0C3D}" srcOrd="0" destOrd="0" presId="urn:microsoft.com/office/officeart/2005/8/layout/default"/>
    <dgm:cxn modelId="{A550BE8E-511E-48B9-B4D5-D97AF4952248}" type="presOf" srcId="{639CBE14-1CAD-4061-BA92-257230521F63}" destId="{2614D08A-FF11-4AF2-ACBE-C8B60D08DD83}" srcOrd="0" destOrd="0" presId="urn:microsoft.com/office/officeart/2005/8/layout/default"/>
    <dgm:cxn modelId="{D12EA816-992F-467A-B0E4-F2AAB79E4AE2}" srcId="{3E1A61A3-65D3-4BB6-9733-6AFF11A40556}" destId="{90402EBD-4295-4C1B-96A7-03CA0DAE1BEC}" srcOrd="0" destOrd="0" parTransId="{F5FD17DF-2EF9-46F8-B621-2B0CAEC2800B}" sibTransId="{E335093A-2D23-449B-BB34-01CF720E239B}"/>
    <dgm:cxn modelId="{360E5083-F9CB-44D0-9B81-7BB70B140E76}" type="presOf" srcId="{F5E86A0F-B9CE-494B-9AE8-AE5F228DC5D8}" destId="{D04AB28E-12A1-4CB7-AC8C-AFD11A29148F}" srcOrd="0" destOrd="0" presId="urn:microsoft.com/office/officeart/2005/8/layout/default"/>
    <dgm:cxn modelId="{D1F81428-8098-4933-A3B9-AAC5E0B04B97}" type="presOf" srcId="{0925AB6A-C74E-4F27-8772-FF3560E58B4B}" destId="{B8F2B8E7-C785-4B61-8748-9AC7937888CA}" srcOrd="0" destOrd="0" presId="urn:microsoft.com/office/officeart/2005/8/layout/default"/>
    <dgm:cxn modelId="{0FC3FD33-2B4D-4B66-B853-1E1D460722F9}" type="presOf" srcId="{AB54E593-40A6-4FEC-88AF-A9DE5823A1D2}" destId="{5FB436F1-1F46-4688-9669-405B6F101EBA}" srcOrd="0" destOrd="0" presId="urn:microsoft.com/office/officeart/2005/8/layout/default"/>
    <dgm:cxn modelId="{FFBC06CF-382D-4DA8-99E7-2F9227EB5157}" srcId="{3E1A61A3-65D3-4BB6-9733-6AFF11A40556}" destId="{639CBE14-1CAD-4061-BA92-257230521F63}" srcOrd="4" destOrd="0" parTransId="{2E7B0FBF-AB80-4D69-958C-CA013B912ACB}" sibTransId="{E9E6A223-4098-4B8D-BDDC-4746EADB3872}"/>
    <dgm:cxn modelId="{6A90026B-019D-41DA-8325-11BB1A1A9260}" srcId="{3E1A61A3-65D3-4BB6-9733-6AFF11A40556}" destId="{F5E86A0F-B9CE-494B-9AE8-AE5F228DC5D8}" srcOrd="3" destOrd="0" parTransId="{01B2204A-420E-4F47-883D-FD095EED83B5}" sibTransId="{67A66C3D-993E-4577-969A-3CB1D4F3F7F8}"/>
    <dgm:cxn modelId="{49B92ED5-EE7A-4521-962F-DB44411F013C}" type="presOf" srcId="{61ABF9A0-89A3-415F-9CDD-84FBF72E52EA}" destId="{1F882D23-75C1-492F-9681-C40CA3824446}" srcOrd="0" destOrd="0" presId="urn:microsoft.com/office/officeart/2005/8/layout/default"/>
    <dgm:cxn modelId="{7B0A10A9-516E-496A-B213-5F80C2185245}" srcId="{3E1A61A3-65D3-4BB6-9733-6AFF11A40556}" destId="{61ABF9A0-89A3-415F-9CDD-84FBF72E52EA}" srcOrd="1" destOrd="0" parTransId="{113DE965-889C-4EF6-9EAA-FDCF14C74069}" sibTransId="{9130D596-DE98-453E-8BF9-3B3F0FF6B693}"/>
    <dgm:cxn modelId="{812B1222-CB49-420C-90CD-2C9ECD6F4129}" srcId="{3E1A61A3-65D3-4BB6-9733-6AFF11A40556}" destId="{0925AB6A-C74E-4F27-8772-FF3560E58B4B}" srcOrd="2" destOrd="0" parTransId="{C393FB2D-BFAC-486C-9B29-7D2DB397BC2C}" sibTransId="{AF701B5F-D54F-409B-9408-AC0795F3E360}"/>
    <dgm:cxn modelId="{2AE0FB67-8D79-4043-AA7F-DA631127E477}" srcId="{3E1A61A3-65D3-4BB6-9733-6AFF11A40556}" destId="{AB54E593-40A6-4FEC-88AF-A9DE5823A1D2}" srcOrd="5" destOrd="0" parTransId="{E56FB2D8-58AA-47AA-A5EB-620EBEC202C3}" sibTransId="{4778D5C0-5D93-4139-9EF1-8910A4A71444}"/>
    <dgm:cxn modelId="{B7F1FCAE-04B3-4D90-87EA-945CCD6EF1F9}" type="presParOf" srcId="{BD10728B-012F-4105-9FC7-758316E428EA}" destId="{E5F24D8E-016C-437B-9D13-EC9E78DA0C3D}" srcOrd="0" destOrd="0" presId="urn:microsoft.com/office/officeart/2005/8/layout/default"/>
    <dgm:cxn modelId="{62843945-E0BE-4FBF-9A9D-6D1D483482F8}" type="presParOf" srcId="{BD10728B-012F-4105-9FC7-758316E428EA}" destId="{74D04311-57DB-418B-9123-F3BC56D63348}" srcOrd="1" destOrd="0" presId="urn:microsoft.com/office/officeart/2005/8/layout/default"/>
    <dgm:cxn modelId="{1D42D00D-31F0-4E0C-AA5E-2A995D19A217}" type="presParOf" srcId="{BD10728B-012F-4105-9FC7-758316E428EA}" destId="{1F882D23-75C1-492F-9681-C40CA3824446}" srcOrd="2" destOrd="0" presId="urn:microsoft.com/office/officeart/2005/8/layout/default"/>
    <dgm:cxn modelId="{9A3A2921-E4F3-40C1-B126-AB8CD6730969}" type="presParOf" srcId="{BD10728B-012F-4105-9FC7-758316E428EA}" destId="{11CE9228-8F5C-4F15-AD30-1D3DF28C2135}" srcOrd="3" destOrd="0" presId="urn:microsoft.com/office/officeart/2005/8/layout/default"/>
    <dgm:cxn modelId="{CAEC782B-85B6-4CC0-B6A6-D48BEB05F421}" type="presParOf" srcId="{BD10728B-012F-4105-9FC7-758316E428EA}" destId="{B8F2B8E7-C785-4B61-8748-9AC7937888CA}" srcOrd="4" destOrd="0" presId="urn:microsoft.com/office/officeart/2005/8/layout/default"/>
    <dgm:cxn modelId="{4C2293D8-8552-473D-B471-90575A6FF741}" type="presParOf" srcId="{BD10728B-012F-4105-9FC7-758316E428EA}" destId="{B23FF9A6-0002-411A-9ABA-513130C2C305}" srcOrd="5" destOrd="0" presId="urn:microsoft.com/office/officeart/2005/8/layout/default"/>
    <dgm:cxn modelId="{03707AD8-C35B-43D8-A95A-B8918871A2CC}" type="presParOf" srcId="{BD10728B-012F-4105-9FC7-758316E428EA}" destId="{D04AB28E-12A1-4CB7-AC8C-AFD11A29148F}" srcOrd="6" destOrd="0" presId="urn:microsoft.com/office/officeart/2005/8/layout/default"/>
    <dgm:cxn modelId="{C30DEC70-8810-49FA-B722-4FB1560732C4}" type="presParOf" srcId="{BD10728B-012F-4105-9FC7-758316E428EA}" destId="{3C765E02-4ED3-4418-9540-FE13C841E6D3}" srcOrd="7" destOrd="0" presId="urn:microsoft.com/office/officeart/2005/8/layout/default"/>
    <dgm:cxn modelId="{ECF1BC7E-B046-4CBB-8525-079CC1C2B8BA}" type="presParOf" srcId="{BD10728B-012F-4105-9FC7-758316E428EA}" destId="{2614D08A-FF11-4AF2-ACBE-C8B60D08DD83}" srcOrd="8" destOrd="0" presId="urn:microsoft.com/office/officeart/2005/8/layout/default"/>
    <dgm:cxn modelId="{ADBDC366-D88C-439B-831B-3539E75DEC01}" type="presParOf" srcId="{BD10728B-012F-4105-9FC7-758316E428EA}" destId="{16BF20F4-BA55-47C2-9335-25398EBE90D8}" srcOrd="9" destOrd="0" presId="urn:microsoft.com/office/officeart/2005/8/layout/default"/>
    <dgm:cxn modelId="{1CDF6F60-F694-4695-9FE2-2878028D1477}" type="presParOf" srcId="{BD10728B-012F-4105-9FC7-758316E428EA}" destId="{5FB436F1-1F46-4688-9669-405B6F101EB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4C2B1-836E-455D-AEF4-A8079EEAD739}">
      <dsp:nvSpPr>
        <dsp:cNvPr id="0" name=""/>
        <dsp:cNvSpPr/>
      </dsp:nvSpPr>
      <dsp:spPr>
        <a:xfrm>
          <a:off x="-6271863" y="-959436"/>
          <a:ext cx="7465598" cy="7465598"/>
        </a:xfrm>
        <a:prstGeom prst="blockArc">
          <a:avLst>
            <a:gd name="adj1" fmla="val 18900000"/>
            <a:gd name="adj2" fmla="val 2700000"/>
            <a:gd name="adj3" fmla="val 289"/>
          </a:avLst>
        </a:prstGeom>
        <a:noFill/>
        <a:ln w="11429" cap="flat" cmpd="sng" algn="ctr">
          <a:solidFill>
            <a:schemeClr val="accent6">
              <a:hueOff val="0"/>
              <a:satOff val="0"/>
              <a:lumOff val="0"/>
              <a:alphaOff val="0"/>
            </a:schemeClr>
          </a:solidFill>
          <a:prstDash val="sysDash"/>
        </a:ln>
        <a:effectLst/>
        <a:sp3d z="-40000" prstMaterial="matte"/>
      </dsp:spPr>
      <dsp:style>
        <a:lnRef idx="2">
          <a:scrgbClr r="0" g="0" b="0"/>
        </a:lnRef>
        <a:fillRef idx="0">
          <a:scrgbClr r="0" g="0" b="0"/>
        </a:fillRef>
        <a:effectRef idx="0">
          <a:scrgbClr r="0" g="0" b="0"/>
        </a:effectRef>
        <a:fontRef idx="minor"/>
      </dsp:style>
    </dsp:sp>
    <dsp:sp modelId="{4715B09A-458A-475D-A65C-312C80E2B1BB}">
      <dsp:nvSpPr>
        <dsp:cNvPr id="0" name=""/>
        <dsp:cNvSpPr/>
      </dsp:nvSpPr>
      <dsp:spPr>
        <a:xfrm>
          <a:off x="624720" y="426432"/>
          <a:ext cx="7183375" cy="853308"/>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77313" tIns="50800" rIns="50800" bIns="50800" numCol="1" spcCol="1270" anchor="ctr" anchorCtr="0">
          <a:noAutofit/>
        </a:bodyPr>
        <a:lstStyle/>
        <a:p>
          <a:pPr lvl="0" algn="l" defTabSz="889000">
            <a:lnSpc>
              <a:spcPct val="90000"/>
            </a:lnSpc>
            <a:spcBef>
              <a:spcPct val="0"/>
            </a:spcBef>
            <a:spcAft>
              <a:spcPct val="35000"/>
            </a:spcAft>
          </a:pPr>
          <a:r>
            <a:rPr lang="es-EC" sz="2000" kern="1200">
              <a:solidFill>
                <a:schemeClr val="tx1"/>
              </a:solidFill>
            </a:rPr>
            <a:t>Estudios relacionando cambio climático y enfermedades infecciosas.</a:t>
          </a:r>
          <a:endParaRPr lang="es-EC" sz="2000" kern="1200" dirty="0">
            <a:solidFill>
              <a:schemeClr val="tx1"/>
            </a:solidFill>
          </a:endParaRPr>
        </a:p>
      </dsp:txBody>
      <dsp:txXfrm>
        <a:off x="624720" y="426432"/>
        <a:ext cx="7183375" cy="853308"/>
      </dsp:txXfrm>
    </dsp:sp>
    <dsp:sp modelId="{39E579CA-57C5-4747-944D-C17F76AAB319}">
      <dsp:nvSpPr>
        <dsp:cNvPr id="0" name=""/>
        <dsp:cNvSpPr/>
      </dsp:nvSpPr>
      <dsp:spPr>
        <a:xfrm>
          <a:off x="91402" y="319768"/>
          <a:ext cx="1066635" cy="1066635"/>
        </a:xfrm>
        <a:prstGeom prst="ellipse">
          <a:avLst/>
        </a:prstGeom>
        <a:blipFill rotWithShape="0">
          <a:blip xmlns:r="http://schemas.openxmlformats.org/officeDocument/2006/relationships" r:embed="rId1"/>
          <a:srcRect/>
          <a:stretch>
            <a:fillRect l="-25000" r="-25000"/>
          </a:stretch>
        </a:blipFill>
        <a:ln w="9525" cap="flat" cmpd="sng" algn="ctr">
          <a:solidFill>
            <a:schemeClr val="accent5">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4FB83CBE-5743-41B6-BCC2-FE4A27E3696B}">
      <dsp:nvSpPr>
        <dsp:cNvPr id="0" name=""/>
        <dsp:cNvSpPr/>
      </dsp:nvSpPr>
      <dsp:spPr>
        <a:xfrm>
          <a:off x="1113941" y="1706616"/>
          <a:ext cx="6694154" cy="853308"/>
        </a:xfrm>
        <a:prstGeom prst="rect">
          <a:avLst/>
        </a:prstGeom>
        <a:solidFill>
          <a:schemeClr val="accent5">
            <a:hueOff val="-1673522"/>
            <a:satOff val="13698"/>
            <a:lumOff val="-222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77313" tIns="50800" rIns="50800" bIns="50800" numCol="1" spcCol="1270" anchor="ctr" anchorCtr="0">
          <a:noAutofit/>
        </a:bodyPr>
        <a:lstStyle/>
        <a:p>
          <a:pPr lvl="0" algn="l" defTabSz="889000">
            <a:lnSpc>
              <a:spcPct val="90000"/>
            </a:lnSpc>
            <a:spcBef>
              <a:spcPct val="0"/>
            </a:spcBef>
            <a:spcAft>
              <a:spcPct val="35000"/>
            </a:spcAft>
          </a:pPr>
          <a:r>
            <a:rPr lang="es-EC" sz="2000" kern="1200">
              <a:solidFill>
                <a:schemeClr val="tx1"/>
              </a:solidFill>
            </a:rPr>
            <a:t>Importancia de los vectores y su nicho ecológico.</a:t>
          </a:r>
          <a:endParaRPr lang="es-EC" sz="2000" kern="1200" dirty="0">
            <a:solidFill>
              <a:schemeClr val="tx1"/>
            </a:solidFill>
          </a:endParaRPr>
        </a:p>
      </dsp:txBody>
      <dsp:txXfrm>
        <a:off x="1113941" y="1706616"/>
        <a:ext cx="6694154" cy="853308"/>
      </dsp:txXfrm>
    </dsp:sp>
    <dsp:sp modelId="{5C237130-B3BF-409C-AB8A-73E87C94DB84}">
      <dsp:nvSpPr>
        <dsp:cNvPr id="0" name=""/>
        <dsp:cNvSpPr/>
      </dsp:nvSpPr>
      <dsp:spPr>
        <a:xfrm>
          <a:off x="580623" y="1599952"/>
          <a:ext cx="1066635" cy="1066635"/>
        </a:xfrm>
        <a:prstGeom prst="ellipse">
          <a:avLst/>
        </a:prstGeom>
        <a:blipFill rotWithShape="0">
          <a:blip xmlns:r="http://schemas.openxmlformats.org/officeDocument/2006/relationships" r:embed="rId2"/>
          <a:srcRect/>
          <a:stretch>
            <a:fillRect l="-4000" r="-4000"/>
          </a:stretch>
        </a:blipFill>
        <a:ln w="9525" cap="flat" cmpd="sng" algn="ctr">
          <a:solidFill>
            <a:schemeClr val="accent5">
              <a:hueOff val="-1673522"/>
              <a:satOff val="13698"/>
              <a:lumOff val="-2222"/>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5D446B83-A875-415D-9272-F56E70B16FD9}">
      <dsp:nvSpPr>
        <dsp:cNvPr id="0" name=""/>
        <dsp:cNvSpPr/>
      </dsp:nvSpPr>
      <dsp:spPr>
        <a:xfrm>
          <a:off x="1113941" y="2986800"/>
          <a:ext cx="6694154" cy="853308"/>
        </a:xfrm>
        <a:prstGeom prst="rect">
          <a:avLst/>
        </a:prstGeom>
        <a:solidFill>
          <a:schemeClr val="accent5">
            <a:hueOff val="-3347044"/>
            <a:satOff val="27395"/>
            <a:lumOff val="-444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77313" tIns="50800" rIns="50800" bIns="50800" numCol="1" spcCol="1270" anchor="ctr" anchorCtr="0">
          <a:noAutofit/>
        </a:bodyPr>
        <a:lstStyle/>
        <a:p>
          <a:pPr lvl="0" algn="l" defTabSz="889000">
            <a:lnSpc>
              <a:spcPct val="90000"/>
            </a:lnSpc>
            <a:spcBef>
              <a:spcPct val="0"/>
            </a:spcBef>
            <a:spcAft>
              <a:spcPct val="35000"/>
            </a:spcAft>
          </a:pPr>
          <a:r>
            <a:rPr lang="es-EC" sz="2000" kern="1200">
              <a:solidFill>
                <a:schemeClr val="tx1"/>
              </a:solidFill>
            </a:rPr>
            <a:t>ETV en zonas rurales.</a:t>
          </a:r>
          <a:endParaRPr lang="es-EC" sz="2000" kern="1200" dirty="0">
            <a:solidFill>
              <a:schemeClr val="tx1"/>
            </a:solidFill>
          </a:endParaRPr>
        </a:p>
      </dsp:txBody>
      <dsp:txXfrm>
        <a:off x="1113941" y="2986800"/>
        <a:ext cx="6694154" cy="853308"/>
      </dsp:txXfrm>
    </dsp:sp>
    <dsp:sp modelId="{0D0FC20A-D9E3-4302-96C1-07BA995C4B27}">
      <dsp:nvSpPr>
        <dsp:cNvPr id="0" name=""/>
        <dsp:cNvSpPr/>
      </dsp:nvSpPr>
      <dsp:spPr>
        <a:xfrm>
          <a:off x="580623" y="2880136"/>
          <a:ext cx="1066635" cy="1066635"/>
        </a:xfrm>
        <a:prstGeom prst="ellipse">
          <a:avLst/>
        </a:prstGeom>
        <a:blipFill rotWithShape="0">
          <a:blip xmlns:r="http://schemas.openxmlformats.org/officeDocument/2006/relationships" r:embed="rId3"/>
          <a:srcRect/>
          <a:stretch>
            <a:fillRect l="-36000" r="-36000"/>
          </a:stretch>
        </a:blipFill>
        <a:ln w="9525" cap="flat" cmpd="sng" algn="ctr">
          <a:solidFill>
            <a:schemeClr val="accent5">
              <a:hueOff val="-3347044"/>
              <a:satOff val="27395"/>
              <a:lumOff val="-4444"/>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FC487D86-176C-45FF-B1A8-D3D3EE5378C7}">
      <dsp:nvSpPr>
        <dsp:cNvPr id="0" name=""/>
        <dsp:cNvSpPr/>
      </dsp:nvSpPr>
      <dsp:spPr>
        <a:xfrm>
          <a:off x="624720" y="4266984"/>
          <a:ext cx="7183375" cy="853308"/>
        </a:xfrm>
        <a:prstGeom prst="rect">
          <a:avLst/>
        </a:prstGeom>
        <a:solidFill>
          <a:schemeClr val="accent5">
            <a:hueOff val="-5020566"/>
            <a:satOff val="41093"/>
            <a:lumOff val="-666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77313" tIns="50800" rIns="50800" bIns="50800" numCol="1" spcCol="1270" anchor="ctr" anchorCtr="0">
          <a:noAutofit/>
        </a:bodyPr>
        <a:lstStyle/>
        <a:p>
          <a:pPr lvl="0" algn="l" defTabSz="889000">
            <a:lnSpc>
              <a:spcPct val="90000"/>
            </a:lnSpc>
            <a:spcBef>
              <a:spcPct val="0"/>
            </a:spcBef>
            <a:spcAft>
              <a:spcPct val="35000"/>
            </a:spcAft>
          </a:pPr>
          <a:r>
            <a:rPr lang="es-EC" sz="2000" kern="1200" dirty="0">
              <a:solidFill>
                <a:schemeClr val="tx1"/>
              </a:solidFill>
            </a:rPr>
            <a:t>Efecto de la </a:t>
          </a:r>
          <a:r>
            <a:rPr lang="es-EC" sz="2000" kern="1200" dirty="0" smtClean="0">
              <a:solidFill>
                <a:schemeClr val="tx1"/>
              </a:solidFill>
            </a:rPr>
            <a:t>temperatura, precipitación y vegetación </a:t>
          </a:r>
          <a:r>
            <a:rPr lang="es-EC" sz="2000" kern="1200" dirty="0">
              <a:solidFill>
                <a:schemeClr val="tx1"/>
              </a:solidFill>
            </a:rPr>
            <a:t>sobre el vector </a:t>
          </a:r>
          <a:r>
            <a:rPr lang="es-EC" sz="2000" i="1" kern="1200" dirty="0">
              <a:solidFill>
                <a:schemeClr val="tx1"/>
              </a:solidFill>
            </a:rPr>
            <a:t>Aedes aegypti</a:t>
          </a:r>
          <a:r>
            <a:rPr lang="es-EC" sz="2000" kern="1200" dirty="0">
              <a:solidFill>
                <a:schemeClr val="tx1"/>
              </a:solidFill>
            </a:rPr>
            <a:t>.</a:t>
          </a:r>
        </a:p>
      </dsp:txBody>
      <dsp:txXfrm>
        <a:off x="624720" y="4266984"/>
        <a:ext cx="7183375" cy="853308"/>
      </dsp:txXfrm>
    </dsp:sp>
    <dsp:sp modelId="{C86E6F19-01D9-423A-AC9C-5AAA0EEECB0F}">
      <dsp:nvSpPr>
        <dsp:cNvPr id="0" name=""/>
        <dsp:cNvSpPr/>
      </dsp:nvSpPr>
      <dsp:spPr>
        <a:xfrm>
          <a:off x="91402" y="4160321"/>
          <a:ext cx="1066635" cy="1066635"/>
        </a:xfrm>
        <a:prstGeom prst="ellipse">
          <a:avLst/>
        </a:prstGeom>
        <a:blipFill rotWithShape="0">
          <a:blip xmlns:r="http://schemas.openxmlformats.org/officeDocument/2006/relationships" r:embed="rId4"/>
          <a:srcRect/>
          <a:stretch>
            <a:fillRect l="-10000" r="-10000"/>
          </a:stretch>
        </a:blipFill>
        <a:ln w="9525" cap="flat" cmpd="sng" algn="ctr">
          <a:solidFill>
            <a:schemeClr val="accent5">
              <a:hueOff val="-5020566"/>
              <a:satOff val="41093"/>
              <a:lumOff val="-6666"/>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24D8E-016C-437B-9D13-EC9E78DA0C3D}">
      <dsp:nvSpPr>
        <dsp:cNvPr id="0" name=""/>
        <dsp:cNvSpPr/>
      </dsp:nvSpPr>
      <dsp:spPr>
        <a:xfrm>
          <a:off x="136298" y="322"/>
          <a:ext cx="2867337" cy="1720402"/>
        </a:xfrm>
        <a:prstGeom prst="rect">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smtClean="0">
              <a:solidFill>
                <a:schemeClr val="tx1"/>
              </a:solidFill>
            </a:rPr>
            <a:t>Las distribución de enfermedades vectoriales es compleja y dinámica de factores</a:t>
          </a:r>
          <a:endParaRPr lang="es-EC" sz="1800" kern="1200" dirty="0">
            <a:solidFill>
              <a:schemeClr val="tx1"/>
            </a:solidFill>
          </a:endParaRPr>
        </a:p>
      </dsp:txBody>
      <dsp:txXfrm>
        <a:off x="136298" y="322"/>
        <a:ext cx="2867337" cy="1720402"/>
      </dsp:txXfrm>
    </dsp:sp>
    <dsp:sp modelId="{1F882D23-75C1-492F-9681-C40CA3824446}">
      <dsp:nvSpPr>
        <dsp:cNvPr id="0" name=""/>
        <dsp:cNvSpPr/>
      </dsp:nvSpPr>
      <dsp:spPr>
        <a:xfrm>
          <a:off x="3290369" y="322"/>
          <a:ext cx="2867337" cy="1720402"/>
        </a:xfrm>
        <a:prstGeom prst="rect">
          <a:avLst/>
        </a:prstGeom>
        <a:solidFill>
          <a:schemeClr val="accent5">
            <a:hueOff val="-1004113"/>
            <a:satOff val="8219"/>
            <a:lumOff val="-1333"/>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Principal factor es la precipitación y la variación de temperatura que fomentan al crecimiento de vegetación</a:t>
          </a:r>
          <a:endParaRPr lang="es-EC" sz="1800" kern="1200" dirty="0">
            <a:solidFill>
              <a:schemeClr val="tx1"/>
            </a:solidFill>
          </a:endParaRPr>
        </a:p>
      </dsp:txBody>
      <dsp:txXfrm>
        <a:off x="3290369" y="322"/>
        <a:ext cx="2867337" cy="1720402"/>
      </dsp:txXfrm>
    </dsp:sp>
    <dsp:sp modelId="{B8F2B8E7-C785-4B61-8748-9AC7937888CA}">
      <dsp:nvSpPr>
        <dsp:cNvPr id="0" name=""/>
        <dsp:cNvSpPr/>
      </dsp:nvSpPr>
      <dsp:spPr>
        <a:xfrm>
          <a:off x="136298" y="2007458"/>
          <a:ext cx="2867337" cy="1720402"/>
        </a:xfrm>
        <a:prstGeom prst="rect">
          <a:avLst/>
        </a:prstGeom>
        <a:solidFill>
          <a:schemeClr val="accent5">
            <a:hueOff val="-2008226"/>
            <a:satOff val="16437"/>
            <a:lumOff val="-2666"/>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smtClean="0">
              <a:solidFill>
                <a:schemeClr val="tx1"/>
              </a:solidFill>
            </a:rPr>
            <a:t>Ecuador es una de las cauasas mas frecuentes de mortalidad y morbilidad con alto impacto económico</a:t>
          </a:r>
          <a:endParaRPr lang="es-EC" sz="1800" kern="1200" dirty="0">
            <a:solidFill>
              <a:schemeClr val="tx1"/>
            </a:solidFill>
          </a:endParaRPr>
        </a:p>
      </dsp:txBody>
      <dsp:txXfrm>
        <a:off x="136298" y="2007458"/>
        <a:ext cx="2867337" cy="1720402"/>
      </dsp:txXfrm>
    </dsp:sp>
    <dsp:sp modelId="{D04AB28E-12A1-4CB7-AC8C-AFD11A29148F}">
      <dsp:nvSpPr>
        <dsp:cNvPr id="0" name=""/>
        <dsp:cNvSpPr/>
      </dsp:nvSpPr>
      <dsp:spPr>
        <a:xfrm>
          <a:off x="3290369" y="2007458"/>
          <a:ext cx="2867337" cy="1720402"/>
        </a:xfrm>
        <a:prstGeom prst="rect">
          <a:avLst/>
        </a:prstGeom>
        <a:solidFill>
          <a:schemeClr val="accent5">
            <a:hueOff val="-3012340"/>
            <a:satOff val="24656"/>
            <a:lumOff val="-400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smtClean="0">
              <a:solidFill>
                <a:schemeClr val="tx1"/>
              </a:solidFill>
            </a:rPr>
            <a:t>El MSP como líder e la vigilancia epidemiológica es el encargado de la notificación, pero no se cuenta con un histórico completo</a:t>
          </a:r>
          <a:endParaRPr lang="es-EC" sz="1800" kern="1200" dirty="0">
            <a:solidFill>
              <a:schemeClr val="tx1"/>
            </a:solidFill>
          </a:endParaRPr>
        </a:p>
      </dsp:txBody>
      <dsp:txXfrm>
        <a:off x="3290369" y="2007458"/>
        <a:ext cx="2867337" cy="1720402"/>
      </dsp:txXfrm>
    </dsp:sp>
    <dsp:sp modelId="{2614D08A-FF11-4AF2-ACBE-C8B60D08DD83}">
      <dsp:nvSpPr>
        <dsp:cNvPr id="0" name=""/>
        <dsp:cNvSpPr/>
      </dsp:nvSpPr>
      <dsp:spPr>
        <a:xfrm>
          <a:off x="136298" y="4014594"/>
          <a:ext cx="2867337" cy="1720402"/>
        </a:xfrm>
        <a:prstGeom prst="rect">
          <a:avLst/>
        </a:prstGeom>
        <a:solidFill>
          <a:schemeClr val="accent5">
            <a:hueOff val="-4016453"/>
            <a:satOff val="32874"/>
            <a:lumOff val="-5333"/>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smtClean="0">
              <a:solidFill>
                <a:schemeClr val="tx1"/>
              </a:solidFill>
            </a:rPr>
            <a:t>Manabí es una de las provincias con mayor incidencia de enfermedades vectoriales </a:t>
          </a:r>
          <a:endParaRPr lang="es-EC" sz="1800" kern="1200" dirty="0">
            <a:solidFill>
              <a:schemeClr val="tx1"/>
            </a:solidFill>
          </a:endParaRPr>
        </a:p>
      </dsp:txBody>
      <dsp:txXfrm>
        <a:off x="136298" y="4014594"/>
        <a:ext cx="2867337" cy="1720402"/>
      </dsp:txXfrm>
    </dsp:sp>
    <dsp:sp modelId="{5FB436F1-1F46-4688-9669-405B6F101EBA}">
      <dsp:nvSpPr>
        <dsp:cNvPr id="0" name=""/>
        <dsp:cNvSpPr/>
      </dsp:nvSpPr>
      <dsp:spPr>
        <a:xfrm>
          <a:off x="3290369" y="4014594"/>
          <a:ext cx="2867337" cy="1720402"/>
        </a:xfrm>
        <a:prstGeom prst="rect">
          <a:avLst/>
        </a:prstGeom>
        <a:solidFill>
          <a:schemeClr val="accent5">
            <a:hueOff val="-5020566"/>
            <a:satOff val="41093"/>
            <a:lumOff val="-6666"/>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smtClean="0">
              <a:solidFill>
                <a:schemeClr val="tx1"/>
              </a:solidFill>
            </a:rPr>
            <a:t>Factores climáticos  que generan un ambiente propicio para la proliferación del vector</a:t>
          </a:r>
          <a:endParaRPr lang="es-EC" sz="1800" kern="1200" dirty="0">
            <a:solidFill>
              <a:schemeClr val="tx1"/>
            </a:solidFill>
          </a:endParaRPr>
        </a:p>
      </dsp:txBody>
      <dsp:txXfrm>
        <a:off x="3290369" y="4014594"/>
        <a:ext cx="2867337" cy="172040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4FED34-FEFC-4275-A668-8F6390629C80}" type="datetimeFigureOut">
              <a:rPr lang="es-EC" smtClean="0"/>
              <a:t>23/7/2018</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D11294-27F3-475C-A545-E1E9D39AEF9F}" type="slidenum">
              <a:rPr lang="es-EC" smtClean="0"/>
              <a:t>‹Nº›</a:t>
            </a:fld>
            <a:endParaRPr lang="es-EC"/>
          </a:p>
        </p:txBody>
      </p:sp>
    </p:spTree>
    <p:extLst>
      <p:ext uri="{BB962C8B-B14F-4D97-AF65-F5344CB8AC3E}">
        <p14:creationId xmlns:p14="http://schemas.microsoft.com/office/powerpoint/2010/main" val="914655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26D11294-27F3-475C-A545-E1E9D39AEF9F}" type="slidenum">
              <a:rPr lang="es-EC" smtClean="0"/>
              <a:t>2</a:t>
            </a:fld>
            <a:endParaRPr lang="es-EC"/>
          </a:p>
        </p:txBody>
      </p:sp>
    </p:spTree>
    <p:extLst>
      <p:ext uri="{BB962C8B-B14F-4D97-AF65-F5344CB8AC3E}">
        <p14:creationId xmlns:p14="http://schemas.microsoft.com/office/powerpoint/2010/main" val="2173346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26D11294-27F3-475C-A545-E1E9D39AEF9F}" type="slidenum">
              <a:rPr lang="es-EC" smtClean="0"/>
              <a:t>35</a:t>
            </a:fld>
            <a:endParaRPr lang="es-EC"/>
          </a:p>
        </p:txBody>
      </p:sp>
    </p:spTree>
    <p:extLst>
      <p:ext uri="{BB962C8B-B14F-4D97-AF65-F5344CB8AC3E}">
        <p14:creationId xmlns:p14="http://schemas.microsoft.com/office/powerpoint/2010/main" val="1720576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26D11294-27F3-475C-A545-E1E9D39AEF9F}" type="slidenum">
              <a:rPr lang="es-EC" smtClean="0"/>
              <a:t>3</a:t>
            </a:fld>
            <a:endParaRPr lang="es-EC"/>
          </a:p>
        </p:txBody>
      </p:sp>
    </p:spTree>
    <p:extLst>
      <p:ext uri="{BB962C8B-B14F-4D97-AF65-F5344CB8AC3E}">
        <p14:creationId xmlns:p14="http://schemas.microsoft.com/office/powerpoint/2010/main" val="8173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26D11294-27F3-475C-A545-E1E9D39AEF9F}" type="slidenum">
              <a:rPr lang="es-EC" smtClean="0"/>
              <a:t>4</a:t>
            </a:fld>
            <a:endParaRPr lang="es-EC"/>
          </a:p>
        </p:txBody>
      </p:sp>
    </p:spTree>
    <p:extLst>
      <p:ext uri="{BB962C8B-B14F-4D97-AF65-F5344CB8AC3E}">
        <p14:creationId xmlns:p14="http://schemas.microsoft.com/office/powerpoint/2010/main" val="3504315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26D11294-27F3-475C-A545-E1E9D39AEF9F}" type="slidenum">
              <a:rPr lang="es-EC" smtClean="0"/>
              <a:t>5</a:t>
            </a:fld>
            <a:endParaRPr lang="es-EC"/>
          </a:p>
        </p:txBody>
      </p:sp>
    </p:spTree>
    <p:extLst>
      <p:ext uri="{BB962C8B-B14F-4D97-AF65-F5344CB8AC3E}">
        <p14:creationId xmlns:p14="http://schemas.microsoft.com/office/powerpoint/2010/main" val="3595133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26D11294-27F3-475C-A545-E1E9D39AEF9F}" type="slidenum">
              <a:rPr lang="es-EC" smtClean="0"/>
              <a:t>9</a:t>
            </a:fld>
            <a:endParaRPr lang="es-EC"/>
          </a:p>
        </p:txBody>
      </p:sp>
    </p:spTree>
    <p:extLst>
      <p:ext uri="{BB962C8B-B14F-4D97-AF65-F5344CB8AC3E}">
        <p14:creationId xmlns:p14="http://schemas.microsoft.com/office/powerpoint/2010/main" val="9124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26D11294-27F3-475C-A545-E1E9D39AEF9F}" type="slidenum">
              <a:rPr lang="es-EC" smtClean="0"/>
              <a:t>10</a:t>
            </a:fld>
            <a:endParaRPr lang="es-EC"/>
          </a:p>
        </p:txBody>
      </p:sp>
    </p:spTree>
    <p:extLst>
      <p:ext uri="{BB962C8B-B14F-4D97-AF65-F5344CB8AC3E}">
        <p14:creationId xmlns:p14="http://schemas.microsoft.com/office/powerpoint/2010/main" val="454477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26D11294-27F3-475C-A545-E1E9D39AEF9F}" type="slidenum">
              <a:rPr lang="es-EC" smtClean="0"/>
              <a:t>11</a:t>
            </a:fld>
            <a:endParaRPr lang="es-EC"/>
          </a:p>
        </p:txBody>
      </p:sp>
    </p:spTree>
    <p:extLst>
      <p:ext uri="{BB962C8B-B14F-4D97-AF65-F5344CB8AC3E}">
        <p14:creationId xmlns:p14="http://schemas.microsoft.com/office/powerpoint/2010/main" val="2720704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26D11294-27F3-475C-A545-E1E9D39AEF9F}" type="slidenum">
              <a:rPr lang="es-EC" smtClean="0"/>
              <a:t>14</a:t>
            </a:fld>
            <a:endParaRPr lang="es-EC"/>
          </a:p>
        </p:txBody>
      </p:sp>
    </p:spTree>
    <p:extLst>
      <p:ext uri="{BB962C8B-B14F-4D97-AF65-F5344CB8AC3E}">
        <p14:creationId xmlns:p14="http://schemas.microsoft.com/office/powerpoint/2010/main" val="2838383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26D11294-27F3-475C-A545-E1E9D39AEF9F}" type="slidenum">
              <a:rPr lang="es-EC" smtClean="0"/>
              <a:t>16</a:t>
            </a:fld>
            <a:endParaRPr lang="es-EC"/>
          </a:p>
        </p:txBody>
      </p:sp>
    </p:spTree>
    <p:extLst>
      <p:ext uri="{BB962C8B-B14F-4D97-AF65-F5344CB8AC3E}">
        <p14:creationId xmlns:p14="http://schemas.microsoft.com/office/powerpoint/2010/main" val="939262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60218E14-F593-4E54-AEEB-27A2747ABD5F}" type="datetimeFigureOut">
              <a:rPr lang="es-EC" smtClean="0"/>
              <a:t>23/7/2018</a:t>
            </a:fld>
            <a:endParaRPr lang="es-EC"/>
          </a:p>
        </p:txBody>
      </p:sp>
      <p:sp>
        <p:nvSpPr>
          <p:cNvPr id="17" name="16 Marcador de pie de página"/>
          <p:cNvSpPr>
            <a:spLocks noGrp="1"/>
          </p:cNvSpPr>
          <p:nvPr>
            <p:ph type="ftr" sz="quarter" idx="11"/>
          </p:nvPr>
        </p:nvSpPr>
        <p:spPr/>
        <p:txBody>
          <a:bodyPr/>
          <a:lstStyle/>
          <a:p>
            <a:endParaRPr lang="es-EC"/>
          </a:p>
        </p:txBody>
      </p:sp>
      <p:sp>
        <p:nvSpPr>
          <p:cNvPr id="7" name="6 Conector recto"/>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86E12B5-68DA-42AA-A29A-E7CB082768D5}" type="slidenum">
              <a:rPr lang="es-EC" smtClean="0"/>
              <a:t>‹Nº›</a:t>
            </a:fld>
            <a:endParaRPr lang="es-EC"/>
          </a:p>
        </p:txBody>
      </p:sp>
      <p:sp>
        <p:nvSpPr>
          <p:cNvPr id="8" name="7 Título"/>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s-ES"/>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60218E14-F593-4E54-AEEB-27A2747ABD5F}" type="datetimeFigureOut">
              <a:rPr lang="es-EC" smtClean="0"/>
              <a:t>23/7/2018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86E12B5-68DA-42AA-A29A-E7CB082768D5}" type="slidenum">
              <a:rPr lang="es-EC" smtClean="0"/>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Conector recto"/>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Elipse"/>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6915912" y="3009901"/>
            <a:ext cx="457200" cy="441325"/>
          </a:xfrm>
        </p:spPr>
        <p:txBody>
          <a:bodyPr/>
          <a:lstStyle/>
          <a:p>
            <a:fld id="{586E12B5-68DA-42AA-A29A-E7CB082768D5}" type="slidenum">
              <a:rPr lang="es-EC" smtClean="0"/>
              <a:t>‹Nº›</a:t>
            </a:fld>
            <a:endParaRPr lang="es-EC"/>
          </a:p>
        </p:txBody>
      </p:sp>
      <p:sp>
        <p:nvSpPr>
          <p:cNvPr id="3" name="2 Marcador de texto vertical"/>
          <p:cNvSpPr>
            <a:spLocks noGrp="1"/>
          </p:cNvSpPr>
          <p:nvPr>
            <p:ph type="body" orient="vert" idx="1"/>
          </p:nvPr>
        </p:nvSpPr>
        <p:spPr>
          <a:xfrm>
            <a:off x="304800" y="304800"/>
            <a:ext cx="6553200" cy="5821366"/>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60218E14-F593-4E54-AEEB-27A2747ABD5F}" type="datetimeFigureOut">
              <a:rPr lang="es-EC" smtClean="0"/>
              <a:t>23/7/2018</a:t>
            </a:fld>
            <a:endParaRPr lang="es-EC"/>
          </a:p>
        </p:txBody>
      </p:sp>
      <p:sp>
        <p:nvSpPr>
          <p:cNvPr id="5" name="4 Marcador de pie de página"/>
          <p:cNvSpPr>
            <a:spLocks noGrp="1"/>
          </p:cNvSpPr>
          <p:nvPr>
            <p:ph type="ftr" sz="quarter" idx="11"/>
          </p:nvPr>
        </p:nvSpPr>
        <p:spPr/>
        <p:txBody>
          <a:bodyPr/>
          <a:lstStyle/>
          <a:p>
            <a:endParaRPr lang="es-EC"/>
          </a:p>
        </p:txBody>
      </p:sp>
      <p:sp>
        <p:nvSpPr>
          <p:cNvPr id="2" name="1 Título vertical"/>
          <p:cNvSpPr>
            <a:spLocks noGrp="1"/>
          </p:cNvSpPr>
          <p:nvPr>
            <p:ph type="title" orient="vert"/>
          </p:nvPr>
        </p:nvSpPr>
        <p:spPr>
          <a:xfrm>
            <a:off x="7391400" y="304801"/>
            <a:ext cx="1447800" cy="5851525"/>
          </a:xfrm>
        </p:spPr>
        <p:txBody>
          <a:bodyPr vert="eaVert"/>
          <a:lstStyle/>
          <a:p>
            <a:r>
              <a:rPr kumimoji="0" lang="es-ES"/>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a:t>Haga clic para modificar el estilo de título del patrón</a:t>
            </a:r>
            <a:endParaRPr kumimoji="0" lang="en-US"/>
          </a:p>
        </p:txBody>
      </p:sp>
      <p:sp>
        <p:nvSpPr>
          <p:cNvPr id="4" name="3 Marcador de fecha"/>
          <p:cNvSpPr>
            <a:spLocks noGrp="1"/>
          </p:cNvSpPr>
          <p:nvPr>
            <p:ph type="dt" sz="half" idx="10"/>
          </p:nvPr>
        </p:nvSpPr>
        <p:spPr/>
        <p:txBody>
          <a:bodyPr/>
          <a:lstStyle/>
          <a:p>
            <a:fld id="{60218E14-F593-4E54-AEEB-27A2747ABD5F}" type="datetimeFigureOut">
              <a:rPr lang="es-EC" smtClean="0"/>
              <a:t>23/7/2018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a:xfrm>
            <a:off x="4361688" y="1026372"/>
            <a:ext cx="457200" cy="441325"/>
          </a:xfrm>
        </p:spPr>
        <p:txBody>
          <a:bodyPr/>
          <a:lstStyle/>
          <a:p>
            <a:fld id="{586E12B5-68DA-42AA-A29A-E7CB082768D5}" type="slidenum">
              <a:rPr lang="es-EC" smtClean="0"/>
              <a:t>‹Nº›</a:t>
            </a:fld>
            <a:endParaRPr lang="es-EC"/>
          </a:p>
        </p:txBody>
      </p:sp>
      <p:sp>
        <p:nvSpPr>
          <p:cNvPr id="8" name="7 Marcador de contenido"/>
          <p:cNvSpPr>
            <a:spLocks noGrp="1"/>
          </p:cNvSpPr>
          <p:nvPr>
            <p:ph sz="quarter" idx="1"/>
          </p:nvPr>
        </p:nvSpPr>
        <p:spPr>
          <a:xfrm>
            <a:off x="301752" y="1527048"/>
            <a:ext cx="8503920" cy="4572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13" name="12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pie de página"/>
          <p:cNvSpPr>
            <a:spLocks noGrp="1"/>
          </p:cNvSpPr>
          <p:nvPr>
            <p:ph type="ftr" sz="quarter" idx="11"/>
          </p:nvPr>
        </p:nvSpPr>
        <p:spPr/>
        <p:txBody>
          <a:bodyPr/>
          <a:lstStyle/>
          <a:p>
            <a:endParaRPr lang="es-EC"/>
          </a:p>
        </p:txBody>
      </p:sp>
      <p:sp>
        <p:nvSpPr>
          <p:cNvPr id="4" name="3 Marcador de fecha"/>
          <p:cNvSpPr>
            <a:spLocks noGrp="1"/>
          </p:cNvSpPr>
          <p:nvPr>
            <p:ph type="dt" sz="half" idx="10"/>
          </p:nvPr>
        </p:nvSpPr>
        <p:spPr/>
        <p:txBody>
          <a:bodyPr/>
          <a:lstStyle/>
          <a:p>
            <a:fld id="{60218E14-F593-4E54-AEEB-27A2747ABD5F}" type="datetimeFigureOut">
              <a:rPr lang="es-EC" smtClean="0"/>
              <a:t>23/7/2018</a:t>
            </a:fld>
            <a:endParaRPr lang="es-EC"/>
          </a:p>
        </p:txBody>
      </p:sp>
      <p:sp>
        <p:nvSpPr>
          <p:cNvPr id="8" name="7 Conector recto"/>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86E12B5-68DA-42AA-A29A-E7CB082768D5}" type="slidenum">
              <a:rPr lang="es-EC" smtClean="0"/>
              <a:t>‹Nº›</a:t>
            </a:fld>
            <a:endParaRPr lang="es-EC"/>
          </a:p>
        </p:txBody>
      </p:sp>
      <p:sp>
        <p:nvSpPr>
          <p:cNvPr id="2" name="1 Título"/>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s-ES"/>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1752" y="228600"/>
            <a:ext cx="8534400" cy="758952"/>
          </a:xfrm>
        </p:spPr>
        <p:txBody>
          <a:bodyPr/>
          <a:lstStyle/>
          <a:p>
            <a:r>
              <a:rPr kumimoji="0" lang="es-ES"/>
              <a:t>Haga clic para modificar el estilo de título del patrón</a:t>
            </a:r>
            <a:endParaRPr kumimoji="0" lang="en-US"/>
          </a:p>
        </p:txBody>
      </p:sp>
      <p:sp>
        <p:nvSpPr>
          <p:cNvPr id="5" name="4 Marcador de fecha"/>
          <p:cNvSpPr>
            <a:spLocks noGrp="1"/>
          </p:cNvSpPr>
          <p:nvPr>
            <p:ph type="dt" sz="half" idx="10"/>
          </p:nvPr>
        </p:nvSpPr>
        <p:spPr>
          <a:xfrm>
            <a:off x="5791200" y="6409944"/>
            <a:ext cx="3044952" cy="365760"/>
          </a:xfrm>
        </p:spPr>
        <p:txBody>
          <a:bodyPr/>
          <a:lstStyle/>
          <a:p>
            <a:fld id="{60218E14-F593-4E54-AEEB-27A2747ABD5F}" type="datetimeFigureOut">
              <a:rPr lang="es-EC" smtClean="0"/>
              <a:t>23/7/2018</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586E12B5-68DA-42AA-A29A-E7CB082768D5}" type="slidenum">
              <a:rPr lang="es-EC" smtClean="0"/>
              <a:t>‹Nº›</a:t>
            </a:fld>
            <a:endParaRPr lang="es-EC"/>
          </a:p>
        </p:txBody>
      </p:sp>
      <p:sp>
        <p:nvSpPr>
          <p:cNvPr id="8" name="7 Conector recto"/>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Rectángulo"/>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7" name="6 Marcador de fecha"/>
          <p:cNvSpPr>
            <a:spLocks noGrp="1"/>
          </p:cNvSpPr>
          <p:nvPr>
            <p:ph type="dt" sz="half" idx="10"/>
          </p:nvPr>
        </p:nvSpPr>
        <p:spPr/>
        <p:txBody>
          <a:bodyPr/>
          <a:lstStyle/>
          <a:p>
            <a:fld id="{60218E14-F593-4E54-AEEB-27A2747ABD5F}" type="datetimeFigureOut">
              <a:rPr lang="es-EC" smtClean="0"/>
              <a:t>23/7/2018</a:t>
            </a:fld>
            <a:endParaRPr lang="es-EC"/>
          </a:p>
        </p:txBody>
      </p:sp>
      <p:sp>
        <p:nvSpPr>
          <p:cNvPr id="8" name="7 Marcador de pie de página"/>
          <p:cNvSpPr>
            <a:spLocks noGrp="1"/>
          </p:cNvSpPr>
          <p:nvPr>
            <p:ph type="ftr" sz="quarter" idx="11"/>
          </p:nvPr>
        </p:nvSpPr>
        <p:spPr>
          <a:xfrm>
            <a:off x="304800" y="6409944"/>
            <a:ext cx="3581400" cy="365760"/>
          </a:xfrm>
        </p:spPr>
        <p:txBody>
          <a:bodyPr/>
          <a:lstStyle/>
          <a:p>
            <a:endParaRPr lang="es-EC"/>
          </a:p>
        </p:txBody>
      </p:sp>
      <p:sp>
        <p:nvSpPr>
          <p:cNvPr id="15" name="14 Conector recto"/>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Marcador de contenido"/>
          <p:cNvSpPr>
            <a:spLocks noGrp="1"/>
          </p:cNvSpPr>
          <p:nvPr>
            <p:ph sz="quarter" idx="2"/>
          </p:nvPr>
        </p:nvSpPr>
        <p:spPr>
          <a:xfrm>
            <a:off x="301752" y="2471383"/>
            <a:ext cx="4041648" cy="3818404"/>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6" name="25 Marcador de contenido"/>
          <p:cNvSpPr>
            <a:spLocks noGrp="1"/>
          </p:cNvSpPr>
          <p:nvPr>
            <p:ph sz="quarter" idx="4"/>
          </p:nvPr>
        </p:nvSpPr>
        <p:spPr>
          <a:xfrm>
            <a:off x="4800600" y="2471383"/>
            <a:ext cx="4038600" cy="3822192"/>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5" name="24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Marcador de número de diapositiva"/>
          <p:cNvSpPr>
            <a:spLocks noGrp="1"/>
          </p:cNvSpPr>
          <p:nvPr>
            <p:ph type="sldNum" sz="quarter" idx="12"/>
          </p:nvPr>
        </p:nvSpPr>
        <p:spPr>
          <a:xfrm>
            <a:off x="4343400" y="1042416"/>
            <a:ext cx="457200" cy="441325"/>
          </a:xfrm>
        </p:spPr>
        <p:txBody>
          <a:bodyPr/>
          <a:lstStyle>
            <a:lvl1pPr algn="ctr">
              <a:defRPr/>
            </a:lvl1pPr>
          </a:lstStyle>
          <a:p>
            <a:fld id="{586E12B5-68DA-42AA-A29A-E7CB082768D5}" type="slidenum">
              <a:rPr lang="es-EC" smtClean="0"/>
              <a:t>‹Nº›</a:t>
            </a:fld>
            <a:endParaRPr lang="es-EC"/>
          </a:p>
        </p:txBody>
      </p:sp>
      <p:sp>
        <p:nvSpPr>
          <p:cNvPr id="23" name="22 Título"/>
          <p:cNvSpPr>
            <a:spLocks noGrp="1"/>
          </p:cNvSpPr>
          <p:nvPr>
            <p:ph type="title"/>
          </p:nvPr>
        </p:nvSpPr>
        <p:spPr/>
        <p:txBody>
          <a:bodyPr rtlCol="0" anchor="b" anchorCtr="0"/>
          <a:lstStyle/>
          <a:p>
            <a:r>
              <a:rPr kumimoji="0" lang="es-ES"/>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60218E14-F593-4E54-AEEB-27A2747ABD5F}" type="datetimeFigureOut">
              <a:rPr lang="es-EC" smtClean="0"/>
              <a:t>23/7/2018</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a:xfrm>
            <a:off x="4343400" y="1036020"/>
            <a:ext cx="457200" cy="441325"/>
          </a:xfrm>
        </p:spPr>
        <p:txBody>
          <a:bodyPr/>
          <a:lstStyle/>
          <a:p>
            <a:fld id="{586E12B5-68DA-42AA-A29A-E7CB082768D5}"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Rectángulo"/>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Marcador de fecha"/>
          <p:cNvSpPr>
            <a:spLocks noGrp="1"/>
          </p:cNvSpPr>
          <p:nvPr>
            <p:ph type="dt" sz="half" idx="10"/>
          </p:nvPr>
        </p:nvSpPr>
        <p:spPr/>
        <p:txBody>
          <a:bodyPr/>
          <a:lstStyle/>
          <a:p>
            <a:fld id="{60218E14-F593-4E54-AEEB-27A2747ABD5F}" type="datetimeFigureOut">
              <a:rPr lang="es-EC" smtClean="0"/>
              <a:t>23/7/2018</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a:xfrm>
            <a:off x="4267200" y="6324600"/>
            <a:ext cx="609600" cy="441324"/>
          </a:xfrm>
        </p:spPr>
        <p:txBody>
          <a:bodyPr/>
          <a:lstStyle>
            <a:lvl1pPr>
              <a:defRPr>
                <a:solidFill>
                  <a:srgbClr val="FFFFFF"/>
                </a:solidFill>
              </a:defRPr>
            </a:lvl1pPr>
          </a:lstStyle>
          <a:p>
            <a:fld id="{586E12B5-68DA-42AA-A29A-E7CB082768D5}"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8" name="7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Marcador de contenido"/>
          <p:cNvSpPr>
            <a:spLocks noGrp="1"/>
          </p:cNvSpPr>
          <p:nvPr>
            <p:ph sz="quarter" idx="1"/>
          </p:nvPr>
        </p:nvSpPr>
        <p:spPr>
          <a:xfrm>
            <a:off x="3124200" y="685800"/>
            <a:ext cx="5638800" cy="54102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0" name="9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86E12B5-68DA-42AA-A29A-E7CB082768D5}" type="slidenum">
              <a:rPr lang="es-EC" smtClean="0"/>
              <a:t>‹Nº›</a:t>
            </a:fld>
            <a:endParaRPr lang="es-EC"/>
          </a:p>
        </p:txBody>
      </p:sp>
      <p:sp>
        <p:nvSpPr>
          <p:cNvPr id="21" name="20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p:txBody>
          <a:bodyPr/>
          <a:lstStyle/>
          <a:p>
            <a:fld id="{60218E14-F593-4E54-AEEB-27A2747ABD5F}" type="datetimeFigureOut">
              <a:rPr lang="es-EC" smtClean="0"/>
              <a:t>23/7/2018</a:t>
            </a:fld>
            <a:endParaRPr lang="es-EC"/>
          </a:p>
        </p:txBody>
      </p:sp>
      <p:sp>
        <p:nvSpPr>
          <p:cNvPr id="6" name="5 Marcador de pie de página"/>
          <p:cNvSpPr>
            <a:spLocks noGrp="1"/>
          </p:cNvSpPr>
          <p:nvPr>
            <p:ph type="ftr" sz="quarter" idx="11"/>
          </p:nvPr>
        </p:nvSpPr>
        <p:spPr>
          <a:xfrm>
            <a:off x="301752" y="6410848"/>
            <a:ext cx="3383280" cy="365760"/>
          </a:xfrm>
        </p:spPr>
        <p:txBody>
          <a:bodyPr/>
          <a:lstStyle/>
          <a:p>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Rectángulo"/>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p>
            <a:fld id="{586E12B5-68DA-42AA-A29A-E7CB082768D5}" type="slidenum">
              <a:rPr lang="es-EC" smtClean="0"/>
              <a:t>‹Nº›</a:t>
            </a:fld>
            <a:endParaRPr lang="es-EC"/>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s-ES"/>
              <a:t>Haga clic para modificar el estilo de título del patrón</a:t>
            </a:r>
            <a:endParaRPr kumimoji="0" lang="en-US"/>
          </a:p>
        </p:txBody>
      </p:sp>
      <p:sp>
        <p:nvSpPr>
          <p:cNvPr id="3" name="2 Marcador de posición de imagen"/>
          <p:cNvSpPr>
            <a:spLocks noGrp="1"/>
          </p:cNvSpPr>
          <p:nvPr>
            <p:ph type="pic" idx="1"/>
          </p:nvPr>
        </p:nvSpPr>
        <p:spPr>
          <a:xfrm>
            <a:off x="3000375" y="609600"/>
            <a:ext cx="5867400" cy="4267200"/>
          </a:xfrm>
        </p:spPr>
        <p:txBody>
          <a:bodyPr/>
          <a:lstStyle>
            <a:lvl1pPr marL="0" indent="0">
              <a:buNone/>
              <a:defRPr sz="3200"/>
            </a:lvl1pPr>
          </a:lstStyle>
          <a:p>
            <a:r>
              <a:rPr kumimoji="0" lang="es-ES"/>
              <a:t>Haga clic en el icono para agregar una imagen</a:t>
            </a:r>
            <a:endParaRPr kumimoji="0" lang="en-US"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22" name="21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a:xfrm>
            <a:off x="5788152" y="6404984"/>
            <a:ext cx="3044952" cy="365760"/>
          </a:xfrm>
        </p:spPr>
        <p:txBody>
          <a:bodyPr/>
          <a:lstStyle/>
          <a:p>
            <a:fld id="{60218E14-F593-4E54-AEEB-27A2747ABD5F}" type="datetimeFigureOut">
              <a:rPr lang="es-EC" smtClean="0"/>
              <a:t>23/7/2018</a:t>
            </a:fld>
            <a:endParaRPr lang="es-EC"/>
          </a:p>
        </p:txBody>
      </p:sp>
      <p:sp>
        <p:nvSpPr>
          <p:cNvPr id="6" name="5 Marcador de pie de página"/>
          <p:cNvSpPr>
            <a:spLocks noGrp="1"/>
          </p:cNvSpPr>
          <p:nvPr>
            <p:ph type="ftr" sz="quarter" idx="11"/>
          </p:nvPr>
        </p:nvSpPr>
        <p:spPr>
          <a:xfrm>
            <a:off x="301752" y="6410848"/>
            <a:ext cx="3584448" cy="365760"/>
          </a:xfrm>
        </p:spPr>
        <p:txBody>
          <a:bodyPr/>
          <a:lstStyle/>
          <a:p>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Marcador de fecha"/>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0218E14-F593-4E54-AEEB-27A2747ABD5F}" type="datetimeFigureOut">
              <a:rPr lang="es-EC" smtClean="0"/>
              <a:t>23/7/2018</a:t>
            </a:fld>
            <a:endParaRPr lang="es-EC"/>
          </a:p>
        </p:txBody>
      </p:sp>
      <p:sp>
        <p:nvSpPr>
          <p:cNvPr id="3" name="2 Marcador de pie de página"/>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s-EC"/>
          </a:p>
        </p:txBody>
      </p:sp>
      <p:sp>
        <p:nvSpPr>
          <p:cNvPr id="8" name="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Conector recto"/>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86E12B5-68DA-42AA-A29A-E7CB082768D5}" type="slidenum">
              <a:rPr lang="es-EC" smtClean="0"/>
              <a:t>‹Nº›</a:t>
            </a:fld>
            <a:endParaRPr lang="es-EC"/>
          </a:p>
        </p:txBody>
      </p:sp>
      <p:sp>
        <p:nvSpPr>
          <p:cNvPr id="22" name="21 Marcador de título"/>
          <p:cNvSpPr>
            <a:spLocks noGrp="1"/>
          </p:cNvSpPr>
          <p:nvPr>
            <p:ph type="title"/>
          </p:nvPr>
        </p:nvSpPr>
        <p:spPr>
          <a:xfrm>
            <a:off x="301752" y="228600"/>
            <a:ext cx="8534400" cy="758952"/>
          </a:xfrm>
          <a:prstGeom prst="rect">
            <a:avLst/>
          </a:prstGeom>
        </p:spPr>
        <p:txBody>
          <a:bodyPr vert="horz" anchor="b">
            <a:normAutofit/>
          </a:body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jpeg"/></Relationships>
</file>

<file path=ppt/slides/_rels/slide23.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57.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61.jpeg"/><Relationship Id="rId4" Type="http://schemas.openxmlformats.org/officeDocument/2006/relationships/image" Target="../media/image60.jpeg"/></Relationships>
</file>

<file path=ppt/slides/_rels/slide2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5.png"/><Relationship Id="rId7" Type="http://schemas.openxmlformats.org/officeDocument/2006/relationships/image" Target="../media/image67.png"/><Relationship Id="rId2" Type="http://schemas.openxmlformats.org/officeDocument/2006/relationships/image" Target="../media/image64.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6.png"/><Relationship Id="rId10" Type="http://schemas.openxmlformats.org/officeDocument/2006/relationships/image" Target="../media/image70.png"/><Relationship Id="rId4" Type="http://schemas.microsoft.com/office/2007/relationships/hdphoto" Target="../media/hdphoto1.wdp"/><Relationship Id="rId9" Type="http://schemas.openxmlformats.org/officeDocument/2006/relationships/image" Target="../media/image69.png"/></Relationships>
</file>

<file path=ppt/slides/_rels/slide2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C18BBB2-493F-4F98-94DC-5F89A08F1D24}"/>
              </a:ext>
            </a:extLst>
          </p:cNvPr>
          <p:cNvSpPr>
            <a:spLocks noGrp="1"/>
          </p:cNvSpPr>
          <p:nvPr>
            <p:ph type="title"/>
          </p:nvPr>
        </p:nvSpPr>
        <p:spPr>
          <a:xfrm>
            <a:off x="667286" y="2864224"/>
            <a:ext cx="8013074" cy="2312894"/>
          </a:xfrm>
        </p:spPr>
        <p:txBody>
          <a:bodyPr>
            <a:noAutofit/>
          </a:bodyPr>
          <a:lstStyle/>
          <a:p>
            <a:r>
              <a:rPr lang="es-EC" sz="2400" b="1" dirty="0">
                <a:solidFill>
                  <a:schemeClr val="accent6">
                    <a:lumMod val="50000"/>
                  </a:schemeClr>
                </a:solidFill>
              </a:rPr>
              <a:t>TEMA: </a:t>
            </a:r>
            <a:r>
              <a:rPr lang="es-EC" sz="2400" dirty="0">
                <a:solidFill>
                  <a:schemeClr val="accent6">
                    <a:lumMod val="50000"/>
                  </a:schemeClr>
                </a:solidFill>
              </a:rPr>
              <a:t>Análisis de correlación entre las variaciones de </a:t>
            </a:r>
            <a:r>
              <a:rPr lang="es-EC" sz="2400" dirty="0" smtClean="0">
                <a:solidFill>
                  <a:schemeClr val="accent6">
                    <a:lumMod val="50000"/>
                  </a:schemeClr>
                </a:solidFill>
              </a:rPr>
              <a:t>precipitaciones </a:t>
            </a:r>
            <a:r>
              <a:rPr lang="es-EC" sz="2400" dirty="0">
                <a:solidFill>
                  <a:schemeClr val="accent6">
                    <a:lumMod val="50000"/>
                  </a:schemeClr>
                </a:solidFill>
              </a:rPr>
              <a:t>e índice de vegetación sobre la</a:t>
            </a:r>
            <a:br>
              <a:rPr lang="es-EC" sz="2400" dirty="0">
                <a:solidFill>
                  <a:schemeClr val="accent6">
                    <a:lumMod val="50000"/>
                  </a:schemeClr>
                </a:solidFill>
              </a:rPr>
            </a:br>
            <a:r>
              <a:rPr lang="es-EC" sz="2400" dirty="0">
                <a:solidFill>
                  <a:schemeClr val="accent6">
                    <a:lumMod val="50000"/>
                  </a:schemeClr>
                </a:solidFill>
              </a:rPr>
              <a:t>distribución espacio – temporal de enfermedades transmitidas por Aedes aegypti en Manabí</a:t>
            </a:r>
            <a:r>
              <a:rPr lang="es-EC" sz="2000" dirty="0">
                <a:solidFill>
                  <a:schemeClr val="accent6">
                    <a:lumMod val="50000"/>
                  </a:schemeClr>
                </a:solidFill>
              </a:rPr>
              <a:t/>
            </a:r>
            <a:br>
              <a:rPr lang="es-EC" sz="2000" dirty="0">
                <a:solidFill>
                  <a:schemeClr val="accent6">
                    <a:lumMod val="50000"/>
                  </a:schemeClr>
                </a:solidFill>
              </a:rPr>
            </a:br>
            <a:r>
              <a:rPr lang="es-EC" sz="2000" dirty="0">
                <a:solidFill>
                  <a:schemeClr val="accent6">
                    <a:lumMod val="50000"/>
                  </a:schemeClr>
                </a:solidFill>
              </a:rPr>
              <a:t/>
            </a:r>
            <a:br>
              <a:rPr lang="es-EC" sz="2000" dirty="0">
                <a:solidFill>
                  <a:schemeClr val="accent6">
                    <a:lumMod val="50000"/>
                  </a:schemeClr>
                </a:solidFill>
              </a:rPr>
            </a:br>
            <a:r>
              <a:rPr lang="es-EC" sz="2000" dirty="0" smtClean="0">
                <a:solidFill>
                  <a:schemeClr val="accent6">
                    <a:lumMod val="50000"/>
                  </a:schemeClr>
                </a:solidFill>
              </a:rPr>
              <a:t>Julio</a:t>
            </a:r>
            <a:r>
              <a:rPr lang="es-EC" sz="2000" dirty="0">
                <a:solidFill>
                  <a:schemeClr val="accent6">
                    <a:lumMod val="50000"/>
                  </a:schemeClr>
                </a:solidFill>
              </a:rPr>
              <a:t>, 2018</a:t>
            </a:r>
          </a:p>
        </p:txBody>
      </p:sp>
      <p:pic>
        <p:nvPicPr>
          <p:cNvPr id="1026" name="Picture 2" descr="Imagen relacionada">
            <a:extLst>
              <a:ext uri="{FF2B5EF4-FFF2-40B4-BE49-F238E27FC236}">
                <a16:creationId xmlns:a16="http://schemas.microsoft.com/office/drawing/2014/main" xmlns="" id="{1EB1B01B-25C8-4F48-A1FB-78A6894137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1737" y="163092"/>
            <a:ext cx="4186981" cy="1161887"/>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a:extLst>
              <a:ext uri="{FF2B5EF4-FFF2-40B4-BE49-F238E27FC236}">
                <a16:creationId xmlns:a16="http://schemas.microsoft.com/office/drawing/2014/main" xmlns="" id="{5E9292FA-E3C6-453C-BE27-C33C0D70058B}"/>
              </a:ext>
            </a:extLst>
          </p:cNvPr>
          <p:cNvSpPr txBox="1">
            <a:spLocks/>
          </p:cNvSpPr>
          <p:nvPr/>
        </p:nvSpPr>
        <p:spPr>
          <a:xfrm>
            <a:off x="667286" y="1654192"/>
            <a:ext cx="8013074" cy="951126"/>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70000"/>
              </a:lnSpc>
            </a:pPr>
            <a:r>
              <a:rPr lang="es-EC" sz="2800" b="1" dirty="0">
                <a:solidFill>
                  <a:schemeClr val="accent6">
                    <a:lumMod val="50000"/>
                  </a:schemeClr>
                </a:solidFill>
              </a:rPr>
              <a:t>MAESTRÍA DE SISTEMAS DE GESTIÓN AMBIENTAL</a:t>
            </a:r>
          </a:p>
          <a:p>
            <a:pPr algn="ctr">
              <a:lnSpc>
                <a:spcPct val="170000"/>
              </a:lnSpc>
            </a:pPr>
            <a:r>
              <a:rPr lang="es-EC" sz="2800" b="1" dirty="0" smtClean="0">
                <a:solidFill>
                  <a:schemeClr val="accent6">
                    <a:lumMod val="50000"/>
                  </a:schemeClr>
                </a:solidFill>
              </a:rPr>
              <a:t>PROMOCIÓN </a:t>
            </a:r>
            <a:r>
              <a:rPr lang="es-EC" sz="2800" b="1" dirty="0">
                <a:solidFill>
                  <a:schemeClr val="accent6">
                    <a:lumMod val="50000"/>
                  </a:schemeClr>
                </a:solidFill>
              </a:rPr>
              <a:t>XIV</a:t>
            </a:r>
          </a:p>
        </p:txBody>
      </p:sp>
      <p:sp>
        <p:nvSpPr>
          <p:cNvPr id="6" name="Título 1">
            <a:extLst>
              <a:ext uri="{FF2B5EF4-FFF2-40B4-BE49-F238E27FC236}">
                <a16:creationId xmlns:a16="http://schemas.microsoft.com/office/drawing/2014/main" xmlns="" id="{68912DE9-AC26-4E71-B185-1278A5570B76}"/>
              </a:ext>
            </a:extLst>
          </p:cNvPr>
          <p:cNvSpPr txBox="1">
            <a:spLocks/>
          </p:cNvSpPr>
          <p:nvPr/>
        </p:nvSpPr>
        <p:spPr>
          <a:xfrm>
            <a:off x="667286" y="5243724"/>
            <a:ext cx="8013074" cy="12318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C" sz="2000" b="1" dirty="0">
                <a:solidFill>
                  <a:schemeClr val="bg1">
                    <a:lumMod val="50000"/>
                  </a:schemeClr>
                </a:solidFill>
              </a:rPr>
              <a:t>AUTOR</a:t>
            </a:r>
            <a:r>
              <a:rPr lang="es-EC" sz="2000" b="1" dirty="0" smtClean="0">
                <a:solidFill>
                  <a:schemeClr val="bg1">
                    <a:lumMod val="50000"/>
                  </a:schemeClr>
                </a:solidFill>
              </a:rPr>
              <a:t>: </a:t>
            </a:r>
            <a:r>
              <a:rPr lang="es-EC" sz="2000" dirty="0" smtClean="0">
                <a:solidFill>
                  <a:schemeClr val="bg1">
                    <a:lumMod val="50000"/>
                  </a:schemeClr>
                </a:solidFill>
              </a:rPr>
              <a:t>Jaramillo Castelo, Carolina Alexandra</a:t>
            </a:r>
            <a:endParaRPr lang="es-EC" sz="2000" dirty="0">
              <a:solidFill>
                <a:schemeClr val="bg1">
                  <a:lumMod val="50000"/>
                </a:schemeClr>
              </a:solidFill>
            </a:endParaRPr>
          </a:p>
          <a:p>
            <a:pPr algn="r"/>
            <a:r>
              <a:rPr lang="es-EC" sz="2000" b="1" dirty="0">
                <a:solidFill>
                  <a:schemeClr val="bg1">
                    <a:lumMod val="50000"/>
                  </a:schemeClr>
                </a:solidFill>
              </a:rPr>
              <a:t>DIRECTORA: </a:t>
            </a:r>
            <a:r>
              <a:rPr lang="es-EC" sz="2000" dirty="0" smtClean="0">
                <a:solidFill>
                  <a:schemeClr val="bg1">
                    <a:lumMod val="50000"/>
                  </a:schemeClr>
                </a:solidFill>
              </a:rPr>
              <a:t>Quentin, Emmanuelle</a:t>
            </a:r>
            <a:endParaRPr lang="es-EC" sz="2000" dirty="0">
              <a:solidFill>
                <a:schemeClr val="bg1">
                  <a:lumMod val="50000"/>
                </a:schemeClr>
              </a:solidFill>
            </a:endParaRPr>
          </a:p>
        </p:txBody>
      </p:sp>
    </p:spTree>
    <p:extLst>
      <p:ext uri="{BB962C8B-B14F-4D97-AF65-F5344CB8AC3E}">
        <p14:creationId xmlns:p14="http://schemas.microsoft.com/office/powerpoint/2010/main" val="3811840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8B3DEE3A-F9B6-4EBF-8734-AF301500D4A7}"/>
              </a:ext>
            </a:extLst>
          </p:cNvPr>
          <p:cNvSpPr txBox="1">
            <a:spLocks/>
          </p:cNvSpPr>
          <p:nvPr/>
        </p:nvSpPr>
        <p:spPr>
          <a:xfrm>
            <a:off x="167316" y="213420"/>
            <a:ext cx="7772400" cy="5520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400" b="1" dirty="0">
                <a:solidFill>
                  <a:schemeClr val="accent1"/>
                </a:solidFill>
              </a:rPr>
              <a:t>8. METODOLOGÍA</a:t>
            </a:r>
          </a:p>
        </p:txBody>
      </p:sp>
      <p:sp>
        <p:nvSpPr>
          <p:cNvPr id="40" name="Flowchart: Magnetic Disk 39">
            <a:extLst>
              <a:ext uri="{FF2B5EF4-FFF2-40B4-BE49-F238E27FC236}">
                <a16:creationId xmlns:a16="http://schemas.microsoft.com/office/drawing/2014/main" xmlns="" id="{31A80C6B-0CF6-42AF-8D3B-037AAE42657A}"/>
              </a:ext>
            </a:extLst>
          </p:cNvPr>
          <p:cNvSpPr/>
          <p:nvPr/>
        </p:nvSpPr>
        <p:spPr>
          <a:xfrm>
            <a:off x="3642019" y="2219538"/>
            <a:ext cx="1232620" cy="568959"/>
          </a:xfrm>
          <a:prstGeom prst="flowChartMagneticDisk">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200" dirty="0"/>
              <a:t>Parroquias Urbanas-Rurales</a:t>
            </a:r>
          </a:p>
        </p:txBody>
      </p:sp>
      <p:sp>
        <p:nvSpPr>
          <p:cNvPr id="41" name="Flowchart: Magnetic Disk 40">
            <a:extLst>
              <a:ext uri="{FF2B5EF4-FFF2-40B4-BE49-F238E27FC236}">
                <a16:creationId xmlns:a16="http://schemas.microsoft.com/office/drawing/2014/main" xmlns="" id="{BD66996D-39D8-4DAD-8F7F-5A97C11601AE}"/>
              </a:ext>
            </a:extLst>
          </p:cNvPr>
          <p:cNvSpPr/>
          <p:nvPr/>
        </p:nvSpPr>
        <p:spPr>
          <a:xfrm>
            <a:off x="5490949" y="2219539"/>
            <a:ext cx="1232620" cy="568959"/>
          </a:xfrm>
          <a:prstGeom prst="flowChartMagneticDisk">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200" dirty="0"/>
              <a:t>Establecimientos de salud</a:t>
            </a:r>
          </a:p>
        </p:txBody>
      </p:sp>
      <p:sp>
        <p:nvSpPr>
          <p:cNvPr id="42" name="Flowchart: Magnetic Disk 41">
            <a:extLst>
              <a:ext uri="{FF2B5EF4-FFF2-40B4-BE49-F238E27FC236}">
                <a16:creationId xmlns:a16="http://schemas.microsoft.com/office/drawing/2014/main" xmlns="" id="{4BFAD272-2F98-4498-9BBB-AE9224688932}"/>
              </a:ext>
            </a:extLst>
          </p:cNvPr>
          <p:cNvSpPr/>
          <p:nvPr/>
        </p:nvSpPr>
        <p:spPr>
          <a:xfrm>
            <a:off x="7339880" y="2219538"/>
            <a:ext cx="1232620" cy="568959"/>
          </a:xfrm>
          <a:prstGeom prst="flowChartMagneticDisk">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200" dirty="0"/>
              <a:t>Código CIE 10</a:t>
            </a:r>
          </a:p>
        </p:txBody>
      </p:sp>
      <p:cxnSp>
        <p:nvCxnSpPr>
          <p:cNvPr id="43" name="Straight Arrow Connector 42">
            <a:extLst>
              <a:ext uri="{FF2B5EF4-FFF2-40B4-BE49-F238E27FC236}">
                <a16:creationId xmlns:a16="http://schemas.microsoft.com/office/drawing/2014/main" xmlns="" id="{4839A71C-745E-427C-933C-B843575FAED2}"/>
              </a:ext>
            </a:extLst>
          </p:cNvPr>
          <p:cNvCxnSpPr>
            <a:cxnSpLocks/>
          </p:cNvCxnSpPr>
          <p:nvPr/>
        </p:nvCxnSpPr>
        <p:spPr>
          <a:xfrm flipH="1">
            <a:off x="2500704" y="2709274"/>
            <a:ext cx="1" cy="3456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xmlns="" id="{B9EB758A-809B-4819-9616-3C7959A406E4}"/>
              </a:ext>
            </a:extLst>
          </p:cNvPr>
          <p:cNvCxnSpPr>
            <a:cxnSpLocks/>
          </p:cNvCxnSpPr>
          <p:nvPr/>
        </p:nvCxnSpPr>
        <p:spPr>
          <a:xfrm flipH="1">
            <a:off x="7956190" y="2788497"/>
            <a:ext cx="1" cy="9945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Rectangle: Rounded Corners 44">
            <a:extLst>
              <a:ext uri="{FF2B5EF4-FFF2-40B4-BE49-F238E27FC236}">
                <a16:creationId xmlns:a16="http://schemas.microsoft.com/office/drawing/2014/main" xmlns="" id="{9199CB35-418C-49B9-AA10-4D4D73BBC776}"/>
              </a:ext>
            </a:extLst>
          </p:cNvPr>
          <p:cNvSpPr/>
          <p:nvPr/>
        </p:nvSpPr>
        <p:spPr>
          <a:xfrm>
            <a:off x="1914828" y="2295160"/>
            <a:ext cx="1171751" cy="49333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100" dirty="0"/>
              <a:t>Datos </a:t>
            </a:r>
            <a:r>
              <a:rPr lang="es-EC" sz="1100" dirty="0" err="1"/>
              <a:t>ETVs</a:t>
            </a:r>
            <a:r>
              <a:rPr lang="es-EC" sz="1100" dirty="0"/>
              <a:t> 2013-2017</a:t>
            </a:r>
          </a:p>
        </p:txBody>
      </p:sp>
      <p:sp>
        <p:nvSpPr>
          <p:cNvPr id="46" name="Rectangle 45">
            <a:extLst>
              <a:ext uri="{FF2B5EF4-FFF2-40B4-BE49-F238E27FC236}">
                <a16:creationId xmlns:a16="http://schemas.microsoft.com/office/drawing/2014/main" xmlns="" id="{CE118A3C-8767-4278-B008-F8F3FE5DC2F4}"/>
              </a:ext>
            </a:extLst>
          </p:cNvPr>
          <p:cNvSpPr/>
          <p:nvPr/>
        </p:nvSpPr>
        <p:spPr>
          <a:xfrm>
            <a:off x="1914828" y="3054972"/>
            <a:ext cx="1171751" cy="41411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200" b="1" dirty="0"/>
              <a:t>Importar datos desde Excel</a:t>
            </a:r>
          </a:p>
        </p:txBody>
      </p:sp>
      <p:sp>
        <p:nvSpPr>
          <p:cNvPr id="52" name="TextBox 51">
            <a:extLst>
              <a:ext uri="{FF2B5EF4-FFF2-40B4-BE49-F238E27FC236}">
                <a16:creationId xmlns:a16="http://schemas.microsoft.com/office/drawing/2014/main" xmlns="" id="{CD7144D7-EFD0-4BCC-B689-170CF8142904}"/>
              </a:ext>
            </a:extLst>
          </p:cNvPr>
          <p:cNvSpPr txBox="1"/>
          <p:nvPr/>
        </p:nvSpPr>
        <p:spPr>
          <a:xfrm>
            <a:off x="400689" y="3027950"/>
            <a:ext cx="1202185" cy="468157"/>
          </a:xfrm>
          <a:prstGeom prst="rect">
            <a:avLst/>
          </a:prstGeom>
          <a:noFill/>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marL="171450" indent="-171450">
              <a:buFontTx/>
              <a:buChar char="-"/>
            </a:pPr>
            <a:r>
              <a:rPr lang="es-EC" sz="1050" dirty="0"/>
              <a:t>Importar los datos</a:t>
            </a:r>
          </a:p>
          <a:p>
            <a:pPr marL="171450" indent="-171450">
              <a:buFontTx/>
              <a:buChar char="-"/>
            </a:pPr>
            <a:r>
              <a:rPr lang="es-EC" sz="1050" dirty="0"/>
              <a:t>Dar formato a los campos</a:t>
            </a:r>
          </a:p>
        </p:txBody>
      </p:sp>
      <p:cxnSp>
        <p:nvCxnSpPr>
          <p:cNvPr id="53" name="Straight Connector 52">
            <a:extLst>
              <a:ext uri="{FF2B5EF4-FFF2-40B4-BE49-F238E27FC236}">
                <a16:creationId xmlns:a16="http://schemas.microsoft.com/office/drawing/2014/main" xmlns="" id="{F3BDD9C2-C0E4-4B4E-B406-38FEB38499CA}"/>
              </a:ext>
            </a:extLst>
          </p:cNvPr>
          <p:cNvCxnSpPr>
            <a:cxnSpLocks/>
            <a:stCxn id="46" idx="1"/>
            <a:endCxn id="52" idx="3"/>
          </p:cNvCxnSpPr>
          <p:nvPr/>
        </p:nvCxnSpPr>
        <p:spPr>
          <a:xfrm flipH="1">
            <a:off x="1602874" y="3262030"/>
            <a:ext cx="311954" cy="173063"/>
          </a:xfrm>
          <a:prstGeom prst="line">
            <a:avLst/>
          </a:prstGeom>
          <a:ln>
            <a:solidFill>
              <a:schemeClr val="tx1"/>
            </a:solidFill>
            <a:prstDash val="lgDash"/>
          </a:ln>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xmlns="" id="{7354FE14-1F1C-4CBE-9246-C2EB3BF82736}"/>
              </a:ext>
            </a:extLst>
          </p:cNvPr>
          <p:cNvCxnSpPr>
            <a:cxnSpLocks/>
          </p:cNvCxnSpPr>
          <p:nvPr/>
        </p:nvCxnSpPr>
        <p:spPr>
          <a:xfrm>
            <a:off x="2500703" y="3783095"/>
            <a:ext cx="5455486" cy="0"/>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xmlns="" id="{67B52C6F-BB7A-4454-AF9F-0A20E2A14B78}"/>
              </a:ext>
            </a:extLst>
          </p:cNvPr>
          <p:cNvCxnSpPr>
            <a:cxnSpLocks/>
            <a:stCxn id="46" idx="2"/>
          </p:cNvCxnSpPr>
          <p:nvPr/>
        </p:nvCxnSpPr>
        <p:spPr>
          <a:xfrm>
            <a:off x="2500704" y="3469087"/>
            <a:ext cx="0" cy="3140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xmlns="" id="{01765B4E-7E46-4734-9D5A-34721AFBC117}"/>
              </a:ext>
            </a:extLst>
          </p:cNvPr>
          <p:cNvCxnSpPr>
            <a:stCxn id="40" idx="3"/>
          </p:cNvCxnSpPr>
          <p:nvPr/>
        </p:nvCxnSpPr>
        <p:spPr>
          <a:xfrm flipH="1">
            <a:off x="4258329" y="2788497"/>
            <a:ext cx="1" cy="9945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xmlns="" id="{DE71B459-DD32-4FB0-B8A2-08D51FCD023B}"/>
              </a:ext>
            </a:extLst>
          </p:cNvPr>
          <p:cNvCxnSpPr/>
          <p:nvPr/>
        </p:nvCxnSpPr>
        <p:spPr>
          <a:xfrm flipH="1">
            <a:off x="6107259" y="2788497"/>
            <a:ext cx="1" cy="9945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 name="Rectangle 32">
            <a:extLst>
              <a:ext uri="{FF2B5EF4-FFF2-40B4-BE49-F238E27FC236}">
                <a16:creationId xmlns:a16="http://schemas.microsoft.com/office/drawing/2014/main" xmlns="" id="{2A21B9F0-0FC7-4CC7-9016-BFF39562D39A}"/>
              </a:ext>
            </a:extLst>
          </p:cNvPr>
          <p:cNvSpPr/>
          <p:nvPr/>
        </p:nvSpPr>
        <p:spPr>
          <a:xfrm>
            <a:off x="4592479" y="4093833"/>
            <a:ext cx="1171752" cy="41411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200" b="1" dirty="0"/>
              <a:t>Diseño de consulta</a:t>
            </a:r>
          </a:p>
        </p:txBody>
      </p:sp>
      <p:sp>
        <p:nvSpPr>
          <p:cNvPr id="38" name="TextBox 37">
            <a:extLst>
              <a:ext uri="{FF2B5EF4-FFF2-40B4-BE49-F238E27FC236}">
                <a16:creationId xmlns:a16="http://schemas.microsoft.com/office/drawing/2014/main" xmlns="" id="{064960E6-F570-448A-8119-20BF1C1ACA1F}"/>
              </a:ext>
            </a:extLst>
          </p:cNvPr>
          <p:cNvSpPr txBox="1"/>
          <p:nvPr/>
        </p:nvSpPr>
        <p:spPr>
          <a:xfrm>
            <a:off x="2323983" y="4000551"/>
            <a:ext cx="1925467" cy="599242"/>
          </a:xfrm>
          <a:prstGeom prst="rect">
            <a:avLst/>
          </a:prstGeom>
          <a:noFill/>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marL="171450" indent="-171450">
              <a:buFontTx/>
              <a:buChar char="-"/>
            </a:pPr>
            <a:r>
              <a:rPr lang="es-EC" sz="1050" dirty="0"/>
              <a:t>Importar todas las bases de datos</a:t>
            </a:r>
          </a:p>
          <a:p>
            <a:pPr marL="171450" indent="-171450">
              <a:buFontTx/>
              <a:buChar char="-"/>
            </a:pPr>
            <a:r>
              <a:rPr lang="es-EC" sz="1050" dirty="0"/>
              <a:t>Ingresarlas a la consulta</a:t>
            </a:r>
          </a:p>
          <a:p>
            <a:pPr marL="171450" indent="-171450">
              <a:buFontTx/>
              <a:buChar char="-"/>
            </a:pPr>
            <a:r>
              <a:rPr lang="es-EC" sz="1050" dirty="0"/>
              <a:t>Seleccionar los campos para hacer la base de datos</a:t>
            </a:r>
          </a:p>
        </p:txBody>
      </p:sp>
      <p:cxnSp>
        <p:nvCxnSpPr>
          <p:cNvPr id="39" name="Straight Connector 38">
            <a:extLst>
              <a:ext uri="{FF2B5EF4-FFF2-40B4-BE49-F238E27FC236}">
                <a16:creationId xmlns:a16="http://schemas.microsoft.com/office/drawing/2014/main" xmlns="" id="{B54EF469-A8B7-458D-B3B1-2ED679BDE8E2}"/>
              </a:ext>
            </a:extLst>
          </p:cNvPr>
          <p:cNvCxnSpPr>
            <a:cxnSpLocks/>
            <a:stCxn id="33" idx="1"/>
            <a:endCxn id="38" idx="3"/>
          </p:cNvCxnSpPr>
          <p:nvPr/>
        </p:nvCxnSpPr>
        <p:spPr>
          <a:xfrm flipH="1">
            <a:off x="4249450" y="4300891"/>
            <a:ext cx="343029" cy="482148"/>
          </a:xfrm>
          <a:prstGeom prst="line">
            <a:avLst/>
          </a:prstGeom>
          <a:ln>
            <a:solidFill>
              <a:schemeClr val="tx1"/>
            </a:solidFill>
            <a:prstDash val="lgDash"/>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xmlns="" id="{9BBF3433-33E7-44C7-BCB4-CA5EE2A874C5}"/>
              </a:ext>
            </a:extLst>
          </p:cNvPr>
          <p:cNvCxnSpPr>
            <a:cxnSpLocks/>
          </p:cNvCxnSpPr>
          <p:nvPr/>
        </p:nvCxnSpPr>
        <p:spPr>
          <a:xfrm>
            <a:off x="5178355" y="3779825"/>
            <a:ext cx="0" cy="3140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xmlns="" id="{013E052A-F07F-408F-B07A-AC487E8157FA}"/>
              </a:ext>
            </a:extLst>
          </p:cNvPr>
          <p:cNvCxnSpPr>
            <a:cxnSpLocks/>
          </p:cNvCxnSpPr>
          <p:nvPr/>
        </p:nvCxnSpPr>
        <p:spPr>
          <a:xfrm>
            <a:off x="5178354" y="4507948"/>
            <a:ext cx="0" cy="3140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Flowchart: Magnetic Disk 36">
            <a:extLst>
              <a:ext uri="{FF2B5EF4-FFF2-40B4-BE49-F238E27FC236}">
                <a16:creationId xmlns:a16="http://schemas.microsoft.com/office/drawing/2014/main" xmlns="" id="{FA9EBC9E-D3C3-42F1-B45D-86863CCFF85C}"/>
              </a:ext>
            </a:extLst>
          </p:cNvPr>
          <p:cNvSpPr/>
          <p:nvPr/>
        </p:nvSpPr>
        <p:spPr>
          <a:xfrm>
            <a:off x="4562044" y="4817250"/>
            <a:ext cx="1232620" cy="568959"/>
          </a:xfrm>
          <a:prstGeom prst="flowChartMagneticDisk">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200" dirty="0"/>
              <a:t>Casos de </a:t>
            </a:r>
            <a:r>
              <a:rPr lang="es-EC" sz="1200" dirty="0" err="1"/>
              <a:t>ETVs</a:t>
            </a:r>
            <a:r>
              <a:rPr lang="es-EC" sz="1200" dirty="0"/>
              <a:t> 2013-2017</a:t>
            </a:r>
          </a:p>
        </p:txBody>
      </p:sp>
      <p:cxnSp>
        <p:nvCxnSpPr>
          <p:cNvPr id="29" name="Straight Arrow Connector 28">
            <a:extLst>
              <a:ext uri="{FF2B5EF4-FFF2-40B4-BE49-F238E27FC236}">
                <a16:creationId xmlns:a16="http://schemas.microsoft.com/office/drawing/2014/main" xmlns="" id="{131ACF87-CC22-4CB9-85D3-CA3C7FB5E519}"/>
              </a:ext>
            </a:extLst>
          </p:cNvPr>
          <p:cNvCxnSpPr>
            <a:cxnSpLocks/>
          </p:cNvCxnSpPr>
          <p:nvPr/>
        </p:nvCxnSpPr>
        <p:spPr>
          <a:xfrm>
            <a:off x="5178354" y="5386209"/>
            <a:ext cx="0" cy="3140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Oval 29">
            <a:extLst>
              <a:ext uri="{FF2B5EF4-FFF2-40B4-BE49-F238E27FC236}">
                <a16:creationId xmlns:a16="http://schemas.microsoft.com/office/drawing/2014/main" xmlns="" id="{9510E45E-E606-468E-B0BE-A42C5C9A75DF}"/>
              </a:ext>
            </a:extLst>
          </p:cNvPr>
          <p:cNvSpPr/>
          <p:nvPr/>
        </p:nvSpPr>
        <p:spPr>
          <a:xfrm>
            <a:off x="5024081" y="5695511"/>
            <a:ext cx="308544" cy="292050"/>
          </a:xfrm>
          <a:prstGeom prst="ellipse">
            <a:avLst/>
          </a:prstGeom>
          <a:ln w="19050"/>
        </p:spPr>
        <p:style>
          <a:lnRef idx="2">
            <a:schemeClr val="accent5"/>
          </a:lnRef>
          <a:fillRef idx="1">
            <a:schemeClr val="lt1"/>
          </a:fillRef>
          <a:effectRef idx="0">
            <a:schemeClr val="accent5"/>
          </a:effectRef>
          <a:fontRef idx="minor">
            <a:schemeClr val="dk1"/>
          </a:fontRef>
        </p:style>
        <p:txBody>
          <a:bodyPr rtlCol="0" anchor="ctr"/>
          <a:lstStyle/>
          <a:p>
            <a:pPr algn="ctr"/>
            <a:r>
              <a:rPr lang="es-EC" dirty="0"/>
              <a:t>A</a:t>
            </a:r>
          </a:p>
        </p:txBody>
      </p:sp>
      <p:pic>
        <p:nvPicPr>
          <p:cNvPr id="24" name="Picture 23">
            <a:extLst>
              <a:ext uri="{FF2B5EF4-FFF2-40B4-BE49-F238E27FC236}">
                <a16:creationId xmlns:a16="http://schemas.microsoft.com/office/drawing/2014/main" xmlns="" id="{D7EC9962-3E84-4D43-9323-7367E69AF8A4}"/>
              </a:ext>
            </a:extLst>
          </p:cNvPr>
          <p:cNvPicPr>
            <a:picLocks noChangeAspect="1"/>
          </p:cNvPicPr>
          <p:nvPr/>
        </p:nvPicPr>
        <p:blipFill>
          <a:blip r:embed="rId3"/>
          <a:stretch>
            <a:fillRect/>
          </a:stretch>
        </p:blipFill>
        <p:spPr>
          <a:xfrm>
            <a:off x="4068526" y="1931346"/>
            <a:ext cx="320463" cy="267453"/>
          </a:xfrm>
          <a:prstGeom prst="rect">
            <a:avLst/>
          </a:prstGeom>
        </p:spPr>
      </p:pic>
      <p:pic>
        <p:nvPicPr>
          <p:cNvPr id="25" name="Picture 24">
            <a:extLst>
              <a:ext uri="{FF2B5EF4-FFF2-40B4-BE49-F238E27FC236}">
                <a16:creationId xmlns:a16="http://schemas.microsoft.com/office/drawing/2014/main" xmlns="" id="{EA4445B1-976E-4A84-9F5D-DD15A953560C}"/>
              </a:ext>
            </a:extLst>
          </p:cNvPr>
          <p:cNvPicPr>
            <a:picLocks noChangeAspect="1"/>
          </p:cNvPicPr>
          <p:nvPr/>
        </p:nvPicPr>
        <p:blipFill>
          <a:blip r:embed="rId3"/>
          <a:stretch>
            <a:fillRect/>
          </a:stretch>
        </p:blipFill>
        <p:spPr>
          <a:xfrm>
            <a:off x="5921139" y="1947453"/>
            <a:ext cx="308355" cy="257348"/>
          </a:xfrm>
          <a:prstGeom prst="rect">
            <a:avLst/>
          </a:prstGeom>
        </p:spPr>
      </p:pic>
      <p:pic>
        <p:nvPicPr>
          <p:cNvPr id="26" name="Picture 25">
            <a:extLst>
              <a:ext uri="{FF2B5EF4-FFF2-40B4-BE49-F238E27FC236}">
                <a16:creationId xmlns:a16="http://schemas.microsoft.com/office/drawing/2014/main" xmlns="" id="{CBC640C3-5654-47B4-9076-30DCACF76053}"/>
              </a:ext>
            </a:extLst>
          </p:cNvPr>
          <p:cNvPicPr>
            <a:picLocks noChangeAspect="1"/>
          </p:cNvPicPr>
          <p:nvPr/>
        </p:nvPicPr>
        <p:blipFill>
          <a:blip r:embed="rId3"/>
          <a:stretch>
            <a:fillRect/>
          </a:stretch>
        </p:blipFill>
        <p:spPr>
          <a:xfrm>
            <a:off x="7762705" y="1955179"/>
            <a:ext cx="316219" cy="263911"/>
          </a:xfrm>
          <a:prstGeom prst="rect">
            <a:avLst/>
          </a:prstGeom>
        </p:spPr>
      </p:pic>
      <p:pic>
        <p:nvPicPr>
          <p:cNvPr id="27" name="Picture 26">
            <a:extLst>
              <a:ext uri="{FF2B5EF4-FFF2-40B4-BE49-F238E27FC236}">
                <a16:creationId xmlns:a16="http://schemas.microsoft.com/office/drawing/2014/main" xmlns="" id="{513D240D-836B-4D72-BAA9-68C5B7F59026}"/>
              </a:ext>
            </a:extLst>
          </p:cNvPr>
          <p:cNvPicPr>
            <a:picLocks noChangeAspect="1"/>
          </p:cNvPicPr>
          <p:nvPr/>
        </p:nvPicPr>
        <p:blipFill>
          <a:blip r:embed="rId3"/>
          <a:stretch>
            <a:fillRect/>
          </a:stretch>
        </p:blipFill>
        <p:spPr>
          <a:xfrm>
            <a:off x="5849888" y="4981958"/>
            <a:ext cx="315265" cy="263115"/>
          </a:xfrm>
          <a:prstGeom prst="rect">
            <a:avLst/>
          </a:prstGeom>
        </p:spPr>
      </p:pic>
      <p:pic>
        <p:nvPicPr>
          <p:cNvPr id="22" name="Picture 21">
            <a:extLst>
              <a:ext uri="{FF2B5EF4-FFF2-40B4-BE49-F238E27FC236}">
                <a16:creationId xmlns:a16="http://schemas.microsoft.com/office/drawing/2014/main" xmlns="" id="{499DCD3F-1C83-478C-935A-1FDA5BA479CE}"/>
              </a:ext>
            </a:extLst>
          </p:cNvPr>
          <p:cNvPicPr>
            <a:picLocks noChangeAspect="1"/>
          </p:cNvPicPr>
          <p:nvPr/>
        </p:nvPicPr>
        <p:blipFill>
          <a:blip r:embed="rId4"/>
          <a:stretch>
            <a:fillRect/>
          </a:stretch>
        </p:blipFill>
        <p:spPr>
          <a:xfrm>
            <a:off x="1575638" y="2395515"/>
            <a:ext cx="256198" cy="253233"/>
          </a:xfrm>
          <a:prstGeom prst="rect">
            <a:avLst/>
          </a:prstGeom>
        </p:spPr>
      </p:pic>
    </p:spTree>
    <p:extLst>
      <p:ext uri="{BB962C8B-B14F-4D97-AF65-F5344CB8AC3E}">
        <p14:creationId xmlns:p14="http://schemas.microsoft.com/office/powerpoint/2010/main" val="2719701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Group 116">
            <a:extLst>
              <a:ext uri="{FF2B5EF4-FFF2-40B4-BE49-F238E27FC236}">
                <a16:creationId xmlns:a16="http://schemas.microsoft.com/office/drawing/2014/main" xmlns="" id="{7EFB859D-5C84-4E59-B13C-78901031E665}"/>
              </a:ext>
            </a:extLst>
          </p:cNvPr>
          <p:cNvGrpSpPr/>
          <p:nvPr/>
        </p:nvGrpSpPr>
        <p:grpSpPr>
          <a:xfrm>
            <a:off x="209550" y="258332"/>
            <a:ext cx="8724900" cy="6186436"/>
            <a:chOff x="448432" y="257085"/>
            <a:chExt cx="8019021" cy="4885303"/>
          </a:xfrm>
        </p:grpSpPr>
        <p:cxnSp>
          <p:nvCxnSpPr>
            <p:cNvPr id="6" name="Straight Arrow Connector 5">
              <a:extLst>
                <a:ext uri="{FF2B5EF4-FFF2-40B4-BE49-F238E27FC236}">
                  <a16:creationId xmlns:a16="http://schemas.microsoft.com/office/drawing/2014/main" xmlns="" id="{D37253D1-480B-4C29-A311-B556EE471801}"/>
                </a:ext>
              </a:extLst>
            </p:cNvPr>
            <p:cNvCxnSpPr>
              <a:cxnSpLocks/>
            </p:cNvCxnSpPr>
            <p:nvPr/>
          </p:nvCxnSpPr>
          <p:spPr>
            <a:xfrm>
              <a:off x="3503533" y="603727"/>
              <a:ext cx="0" cy="3867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xmlns="" id="{C70F415B-17A3-42A8-9868-5641C2367636}"/>
                </a:ext>
              </a:extLst>
            </p:cNvPr>
            <p:cNvSpPr/>
            <p:nvPr/>
          </p:nvSpPr>
          <p:spPr>
            <a:xfrm>
              <a:off x="2778917" y="990442"/>
              <a:ext cx="1449232" cy="48577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100" b="1" dirty="0" err="1"/>
                <a:t>Espacialización</a:t>
              </a:r>
              <a:r>
                <a:rPr lang="es-EC" sz="1100" b="1" dirty="0"/>
                <a:t> de casos</a:t>
              </a:r>
            </a:p>
          </p:txBody>
        </p:sp>
        <p:cxnSp>
          <p:nvCxnSpPr>
            <p:cNvPr id="8" name="Straight Arrow Connector 7">
              <a:extLst>
                <a:ext uri="{FF2B5EF4-FFF2-40B4-BE49-F238E27FC236}">
                  <a16:creationId xmlns:a16="http://schemas.microsoft.com/office/drawing/2014/main" xmlns="" id="{847A7A5B-5E9D-42FF-8CEE-D6BE918CD0D5}"/>
                </a:ext>
              </a:extLst>
            </p:cNvPr>
            <p:cNvCxnSpPr>
              <a:cxnSpLocks/>
            </p:cNvCxnSpPr>
            <p:nvPr/>
          </p:nvCxnSpPr>
          <p:spPr>
            <a:xfrm>
              <a:off x="3503533" y="1476217"/>
              <a:ext cx="0" cy="3867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Rectangle: Rounded Corners 8">
              <a:extLst>
                <a:ext uri="{FF2B5EF4-FFF2-40B4-BE49-F238E27FC236}">
                  <a16:creationId xmlns:a16="http://schemas.microsoft.com/office/drawing/2014/main" xmlns="" id="{B65B94BD-6D88-48B5-9461-D1A5AAD0979E}"/>
                </a:ext>
              </a:extLst>
            </p:cNvPr>
            <p:cNvSpPr/>
            <p:nvPr/>
          </p:nvSpPr>
          <p:spPr>
            <a:xfrm>
              <a:off x="2773339" y="1862932"/>
              <a:ext cx="1449232" cy="55626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050" dirty="0"/>
                <a:t>Casos </a:t>
              </a:r>
              <a:r>
                <a:rPr lang="es-EC" sz="1050" dirty="0" err="1"/>
                <a:t>ETVs</a:t>
              </a:r>
              <a:r>
                <a:rPr lang="es-EC" sz="1050" dirty="0"/>
                <a:t> 2013-2017</a:t>
              </a:r>
            </a:p>
          </p:txBody>
        </p:sp>
        <p:pic>
          <p:nvPicPr>
            <p:cNvPr id="10" name="Picture 9">
              <a:extLst>
                <a:ext uri="{FF2B5EF4-FFF2-40B4-BE49-F238E27FC236}">
                  <a16:creationId xmlns:a16="http://schemas.microsoft.com/office/drawing/2014/main" xmlns="" id="{87EDB6C7-E178-4C97-9A18-9B3813CEF4F1}"/>
                </a:ext>
              </a:extLst>
            </p:cNvPr>
            <p:cNvPicPr>
              <a:picLocks noChangeAspect="1"/>
            </p:cNvPicPr>
            <p:nvPr/>
          </p:nvPicPr>
          <p:blipFill>
            <a:blip r:embed="rId3"/>
            <a:stretch>
              <a:fillRect/>
            </a:stretch>
          </p:blipFill>
          <p:spPr>
            <a:xfrm>
              <a:off x="4296780" y="2025458"/>
              <a:ext cx="257979" cy="231208"/>
            </a:xfrm>
            <a:prstGeom prst="rect">
              <a:avLst/>
            </a:prstGeom>
            <a:ln>
              <a:solidFill>
                <a:schemeClr val="tx1"/>
              </a:solidFill>
            </a:ln>
          </p:spPr>
        </p:pic>
        <p:cxnSp>
          <p:nvCxnSpPr>
            <p:cNvPr id="11" name="Straight Arrow Connector 10">
              <a:extLst>
                <a:ext uri="{FF2B5EF4-FFF2-40B4-BE49-F238E27FC236}">
                  <a16:creationId xmlns:a16="http://schemas.microsoft.com/office/drawing/2014/main" xmlns="" id="{DEC71CBD-0EC8-4F7D-852D-0DA6D7238298}"/>
                </a:ext>
              </a:extLst>
            </p:cNvPr>
            <p:cNvCxnSpPr>
              <a:cxnSpLocks/>
            </p:cNvCxnSpPr>
            <p:nvPr/>
          </p:nvCxnSpPr>
          <p:spPr>
            <a:xfrm>
              <a:off x="3510574" y="2419192"/>
              <a:ext cx="0" cy="3867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xmlns="" id="{3765E8B5-169A-4A48-AA8D-F19109965F6C}"/>
                </a:ext>
              </a:extLst>
            </p:cNvPr>
            <p:cNvSpPr/>
            <p:nvPr/>
          </p:nvSpPr>
          <p:spPr>
            <a:xfrm>
              <a:off x="2785958" y="2805907"/>
              <a:ext cx="1449232" cy="48577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050" b="1" dirty="0"/>
                <a:t>Modelador de tendencias de la tierra</a:t>
              </a:r>
            </a:p>
          </p:txBody>
        </p:sp>
        <p:sp>
          <p:nvSpPr>
            <p:cNvPr id="16" name="Rectangle: Rounded Corners 15">
              <a:extLst>
                <a:ext uri="{FF2B5EF4-FFF2-40B4-BE49-F238E27FC236}">
                  <a16:creationId xmlns:a16="http://schemas.microsoft.com/office/drawing/2014/main" xmlns="" id="{8607C3AA-6A27-4D5A-A8F0-5ECBAA41FD59}"/>
                </a:ext>
              </a:extLst>
            </p:cNvPr>
            <p:cNvSpPr/>
            <p:nvPr/>
          </p:nvSpPr>
          <p:spPr>
            <a:xfrm>
              <a:off x="2773339" y="3689384"/>
              <a:ext cx="1449232" cy="55626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050" dirty="0"/>
                <a:t>Serie de tiempo de casos de </a:t>
              </a:r>
              <a:r>
                <a:rPr lang="es-EC" sz="1050" dirty="0" err="1"/>
                <a:t>ETVs</a:t>
              </a:r>
              <a:r>
                <a:rPr lang="es-EC" sz="1050" dirty="0"/>
                <a:t>  </a:t>
              </a:r>
              <a:r>
                <a:rPr lang="es-EC" sz="1050" dirty="0" err="1"/>
                <a:t>Casos_se.rst</a:t>
              </a:r>
              <a:endParaRPr lang="es-EC" sz="1050" dirty="0"/>
            </a:p>
          </p:txBody>
        </p:sp>
        <p:cxnSp>
          <p:nvCxnSpPr>
            <p:cNvPr id="17" name="Straight Connector 16">
              <a:extLst>
                <a:ext uri="{FF2B5EF4-FFF2-40B4-BE49-F238E27FC236}">
                  <a16:creationId xmlns:a16="http://schemas.microsoft.com/office/drawing/2014/main" xmlns="" id="{F84E020C-B90C-4D39-96D1-DE9278C7DACB}"/>
                </a:ext>
              </a:extLst>
            </p:cNvPr>
            <p:cNvCxnSpPr/>
            <p:nvPr/>
          </p:nvCxnSpPr>
          <p:spPr>
            <a:xfrm>
              <a:off x="2335425" y="3048794"/>
              <a:ext cx="450533" cy="1"/>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xmlns="" id="{967A00D3-73EB-4DFF-88DA-D076EE8714E5}"/>
                </a:ext>
              </a:extLst>
            </p:cNvPr>
            <p:cNvSpPr txBox="1"/>
            <p:nvPr/>
          </p:nvSpPr>
          <p:spPr>
            <a:xfrm>
              <a:off x="448432" y="2770664"/>
              <a:ext cx="1879952" cy="315959"/>
            </a:xfrm>
            <a:prstGeom prst="rect">
              <a:avLst/>
            </a:prstGeom>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marL="128588" indent="-128588">
                <a:buFontTx/>
                <a:buChar char="-"/>
              </a:pPr>
              <a:r>
                <a:rPr lang="es-EC" sz="1000" dirty="0"/>
                <a:t>Generar el grupo de imágenes</a:t>
              </a:r>
            </a:p>
            <a:p>
              <a:pPr marL="128588" indent="-128588">
                <a:buFontTx/>
                <a:buChar char="-"/>
              </a:pPr>
              <a:r>
                <a:rPr lang="es-EC" sz="1000" dirty="0"/>
                <a:t>Seleccionar la temporalidad </a:t>
              </a:r>
            </a:p>
          </p:txBody>
        </p:sp>
        <p:sp>
          <p:nvSpPr>
            <p:cNvPr id="21" name="Rectangle 20">
              <a:extLst>
                <a:ext uri="{FF2B5EF4-FFF2-40B4-BE49-F238E27FC236}">
                  <a16:creationId xmlns:a16="http://schemas.microsoft.com/office/drawing/2014/main" xmlns="" id="{6769B00F-28B5-498E-BAA4-F6749B1C6443}"/>
                </a:ext>
              </a:extLst>
            </p:cNvPr>
            <p:cNvSpPr/>
            <p:nvPr/>
          </p:nvSpPr>
          <p:spPr>
            <a:xfrm>
              <a:off x="2773339" y="4621371"/>
              <a:ext cx="1449232" cy="48577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100" b="1" dirty="0"/>
                <a:t>Perfil lineal a través  del tiempo</a:t>
              </a:r>
            </a:p>
          </p:txBody>
        </p:sp>
        <p:sp>
          <p:nvSpPr>
            <p:cNvPr id="23" name="Rectangle: Rounded Corners 22">
              <a:extLst>
                <a:ext uri="{FF2B5EF4-FFF2-40B4-BE49-F238E27FC236}">
                  <a16:creationId xmlns:a16="http://schemas.microsoft.com/office/drawing/2014/main" xmlns="" id="{1F34BBDE-8B63-476F-A73D-5C7342F89CD8}"/>
                </a:ext>
              </a:extLst>
            </p:cNvPr>
            <p:cNvSpPr/>
            <p:nvPr/>
          </p:nvSpPr>
          <p:spPr>
            <a:xfrm>
              <a:off x="4800600" y="4586128"/>
              <a:ext cx="1449232" cy="55626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050" dirty="0"/>
                <a:t>Cubo espacio temporal de casos de </a:t>
              </a:r>
              <a:r>
                <a:rPr lang="es-EC" sz="1050" dirty="0" err="1"/>
                <a:t>ETVs</a:t>
              </a:r>
              <a:r>
                <a:rPr lang="es-EC" sz="1050" dirty="0"/>
                <a:t> 2013-2017</a:t>
              </a:r>
            </a:p>
          </p:txBody>
        </p:sp>
        <p:cxnSp>
          <p:nvCxnSpPr>
            <p:cNvPr id="24" name="Straight Connector 23">
              <a:extLst>
                <a:ext uri="{FF2B5EF4-FFF2-40B4-BE49-F238E27FC236}">
                  <a16:creationId xmlns:a16="http://schemas.microsoft.com/office/drawing/2014/main" xmlns="" id="{E004041A-8F34-4A19-A93D-9FE0A7DBD492}"/>
                </a:ext>
              </a:extLst>
            </p:cNvPr>
            <p:cNvCxnSpPr>
              <a:cxnSpLocks/>
              <a:stCxn id="23" idx="0"/>
            </p:cNvCxnSpPr>
            <p:nvPr/>
          </p:nvCxnSpPr>
          <p:spPr>
            <a:xfrm flipV="1">
              <a:off x="5525216" y="4245644"/>
              <a:ext cx="0" cy="340484"/>
            </a:xfrm>
            <a:prstGeom prst="line">
              <a:avLst/>
            </a:prstGeom>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xmlns="" id="{BE682884-6411-4F73-AED5-48BB3276FC62}"/>
                </a:ext>
              </a:extLst>
            </p:cNvPr>
            <p:cNvSpPr txBox="1"/>
            <p:nvPr/>
          </p:nvSpPr>
          <p:spPr>
            <a:xfrm>
              <a:off x="1016239" y="4494925"/>
              <a:ext cx="1312147" cy="559003"/>
            </a:xfrm>
            <a:prstGeom prst="rect">
              <a:avLst/>
            </a:prstGeom>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marL="128588" indent="-128588">
                <a:buFontTx/>
                <a:buChar char="-"/>
              </a:pPr>
              <a:r>
                <a:rPr lang="es-EC" sz="1000" dirty="0"/>
                <a:t>Crear el cubo de información </a:t>
              </a:r>
            </a:p>
            <a:p>
              <a:pPr marL="128588" indent="-128588">
                <a:buFontTx/>
                <a:buChar char="-"/>
              </a:pPr>
              <a:r>
                <a:rPr lang="es-EC" sz="1000" dirty="0"/>
                <a:t>Generar la visualización </a:t>
              </a:r>
            </a:p>
          </p:txBody>
        </p:sp>
        <p:sp>
          <p:nvSpPr>
            <p:cNvPr id="28" name="Rectangle 27">
              <a:extLst>
                <a:ext uri="{FF2B5EF4-FFF2-40B4-BE49-F238E27FC236}">
                  <a16:creationId xmlns:a16="http://schemas.microsoft.com/office/drawing/2014/main" xmlns="" id="{2CE0DCDB-B379-4BC7-8F1A-253E434CB0BD}"/>
                </a:ext>
              </a:extLst>
            </p:cNvPr>
            <p:cNvSpPr/>
            <p:nvPr/>
          </p:nvSpPr>
          <p:spPr>
            <a:xfrm>
              <a:off x="4800600" y="3759869"/>
              <a:ext cx="1449232" cy="48577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100" b="1" dirty="0"/>
                <a:t>Creación de perfiles de temporalidad</a:t>
              </a:r>
            </a:p>
          </p:txBody>
        </p:sp>
        <p:sp>
          <p:nvSpPr>
            <p:cNvPr id="29" name="TextBox 28">
              <a:extLst>
                <a:ext uri="{FF2B5EF4-FFF2-40B4-BE49-F238E27FC236}">
                  <a16:creationId xmlns:a16="http://schemas.microsoft.com/office/drawing/2014/main" xmlns="" id="{3FD7A16D-6D9C-435E-B436-6F40A8DCA22E}"/>
                </a:ext>
              </a:extLst>
            </p:cNvPr>
            <p:cNvSpPr txBox="1"/>
            <p:nvPr/>
          </p:nvSpPr>
          <p:spPr>
            <a:xfrm>
              <a:off x="6637500" y="3552634"/>
              <a:ext cx="1829953" cy="559003"/>
            </a:xfrm>
            <a:prstGeom prst="rect">
              <a:avLst/>
            </a:prstGeom>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marL="128588" indent="-128588">
                <a:buFontTx/>
                <a:buChar char="-"/>
              </a:pPr>
              <a:r>
                <a:rPr lang="es-EC" sz="1000" dirty="0"/>
                <a:t>Selección de la serie de tiempo</a:t>
              </a:r>
            </a:p>
            <a:p>
              <a:pPr marL="128588" indent="-128588">
                <a:buFontTx/>
                <a:buChar char="-"/>
              </a:pPr>
              <a:r>
                <a:rPr lang="es-EC" sz="1000" dirty="0"/>
                <a:t>El tipo de dato saliente: promedio</a:t>
              </a:r>
            </a:p>
            <a:p>
              <a:pPr marL="128588" indent="-128588">
                <a:buFontTx/>
                <a:buChar char="-"/>
              </a:pPr>
              <a:r>
                <a:rPr lang="es-EC" sz="1000" dirty="0"/>
                <a:t>Generar el perfil de </a:t>
              </a:r>
            </a:p>
          </p:txBody>
        </p:sp>
        <p:cxnSp>
          <p:nvCxnSpPr>
            <p:cNvPr id="30" name="Straight Connector 29">
              <a:extLst>
                <a:ext uri="{FF2B5EF4-FFF2-40B4-BE49-F238E27FC236}">
                  <a16:creationId xmlns:a16="http://schemas.microsoft.com/office/drawing/2014/main" xmlns="" id="{5925C45C-1D4F-42D8-8082-60A1B512149A}"/>
                </a:ext>
              </a:extLst>
            </p:cNvPr>
            <p:cNvCxnSpPr>
              <a:cxnSpLocks/>
              <a:stCxn id="29" idx="1"/>
              <a:endCxn id="28" idx="3"/>
            </p:cNvCxnSpPr>
            <p:nvPr/>
          </p:nvCxnSpPr>
          <p:spPr>
            <a:xfrm flipH="1">
              <a:off x="6249831" y="3832136"/>
              <a:ext cx="387668" cy="170621"/>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32" name="Rectangle: Rounded Corners 31">
              <a:extLst>
                <a:ext uri="{FF2B5EF4-FFF2-40B4-BE49-F238E27FC236}">
                  <a16:creationId xmlns:a16="http://schemas.microsoft.com/office/drawing/2014/main" xmlns="" id="{86411997-4575-44C5-9467-974151E3E28A}"/>
                </a:ext>
              </a:extLst>
            </p:cNvPr>
            <p:cNvSpPr/>
            <p:nvPr/>
          </p:nvSpPr>
          <p:spPr>
            <a:xfrm>
              <a:off x="4800600" y="2781359"/>
              <a:ext cx="1449232" cy="55626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050" dirty="0"/>
                <a:t>Perfil de casos ETVs </a:t>
              </a:r>
            </a:p>
          </p:txBody>
        </p:sp>
        <p:sp>
          <p:nvSpPr>
            <p:cNvPr id="34" name="Oval 33">
              <a:extLst>
                <a:ext uri="{FF2B5EF4-FFF2-40B4-BE49-F238E27FC236}">
                  <a16:creationId xmlns:a16="http://schemas.microsoft.com/office/drawing/2014/main" xmlns="" id="{FE335667-7965-4DC0-981E-D2D3278CC898}"/>
                </a:ext>
              </a:extLst>
            </p:cNvPr>
            <p:cNvSpPr/>
            <p:nvPr/>
          </p:nvSpPr>
          <p:spPr>
            <a:xfrm>
              <a:off x="5345216" y="1998472"/>
              <a:ext cx="360000" cy="360000"/>
            </a:xfrm>
            <a:prstGeom prst="ellipse">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s-EC" dirty="0"/>
                <a:t>D</a:t>
              </a:r>
            </a:p>
          </p:txBody>
        </p:sp>
        <p:sp>
          <p:nvSpPr>
            <p:cNvPr id="97" name="Oval 96">
              <a:extLst>
                <a:ext uri="{FF2B5EF4-FFF2-40B4-BE49-F238E27FC236}">
                  <a16:creationId xmlns:a16="http://schemas.microsoft.com/office/drawing/2014/main" xmlns="" id="{E722B889-2D18-4DC3-865A-0434FFBFDF00}"/>
                </a:ext>
              </a:extLst>
            </p:cNvPr>
            <p:cNvSpPr/>
            <p:nvPr/>
          </p:nvSpPr>
          <p:spPr>
            <a:xfrm>
              <a:off x="3330574" y="257085"/>
              <a:ext cx="360000" cy="360000"/>
            </a:xfrm>
            <a:prstGeom prst="ellipse">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s-EC" dirty="0"/>
                <a:t>A</a:t>
              </a:r>
            </a:p>
          </p:txBody>
        </p:sp>
        <p:cxnSp>
          <p:nvCxnSpPr>
            <p:cNvPr id="103" name="Straight Arrow Connector 102">
              <a:extLst>
                <a:ext uri="{FF2B5EF4-FFF2-40B4-BE49-F238E27FC236}">
                  <a16:creationId xmlns:a16="http://schemas.microsoft.com/office/drawing/2014/main" xmlns="" id="{2A235BFD-2174-4E3D-9FBE-ABEA769E1D63}"/>
                </a:ext>
              </a:extLst>
            </p:cNvPr>
            <p:cNvCxnSpPr>
              <a:cxnSpLocks/>
            </p:cNvCxnSpPr>
            <p:nvPr/>
          </p:nvCxnSpPr>
          <p:spPr>
            <a:xfrm>
              <a:off x="3489857" y="3291682"/>
              <a:ext cx="0" cy="3867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4" name="Straight Arrow Connector 103">
              <a:extLst>
                <a:ext uri="{FF2B5EF4-FFF2-40B4-BE49-F238E27FC236}">
                  <a16:creationId xmlns:a16="http://schemas.microsoft.com/office/drawing/2014/main" xmlns="" id="{FD82425C-7AB8-43A7-B610-C46658301580}"/>
                </a:ext>
              </a:extLst>
            </p:cNvPr>
            <p:cNvCxnSpPr>
              <a:cxnSpLocks/>
            </p:cNvCxnSpPr>
            <p:nvPr/>
          </p:nvCxnSpPr>
          <p:spPr>
            <a:xfrm>
              <a:off x="3510574" y="4245644"/>
              <a:ext cx="0" cy="3867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5" name="Straight Arrow Connector 104">
              <a:extLst>
                <a:ext uri="{FF2B5EF4-FFF2-40B4-BE49-F238E27FC236}">
                  <a16:creationId xmlns:a16="http://schemas.microsoft.com/office/drawing/2014/main" xmlns="" id="{EC1A52D9-71B5-48F9-9149-D862B35FE075}"/>
                </a:ext>
              </a:extLst>
            </p:cNvPr>
            <p:cNvCxnSpPr>
              <a:cxnSpLocks/>
            </p:cNvCxnSpPr>
            <p:nvPr/>
          </p:nvCxnSpPr>
          <p:spPr>
            <a:xfrm>
              <a:off x="4222571" y="4864258"/>
              <a:ext cx="57802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xmlns="" id="{2F50E803-67E3-4A19-B09C-93B1D2DD81B3}"/>
                </a:ext>
              </a:extLst>
            </p:cNvPr>
            <p:cNvCxnSpPr/>
            <p:nvPr/>
          </p:nvCxnSpPr>
          <p:spPr>
            <a:xfrm>
              <a:off x="2314012" y="4864257"/>
              <a:ext cx="450533" cy="1"/>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115" name="Straight Arrow Connector 114">
              <a:extLst>
                <a:ext uri="{FF2B5EF4-FFF2-40B4-BE49-F238E27FC236}">
                  <a16:creationId xmlns:a16="http://schemas.microsoft.com/office/drawing/2014/main" xmlns="" id="{D3BAD97F-7877-4391-BCA5-380F30214767}"/>
                </a:ext>
              </a:extLst>
            </p:cNvPr>
            <p:cNvCxnSpPr>
              <a:stCxn id="28" idx="0"/>
            </p:cNvCxnSpPr>
            <p:nvPr/>
          </p:nvCxnSpPr>
          <p:spPr>
            <a:xfrm flipV="1">
              <a:off x="5525216" y="3347745"/>
              <a:ext cx="0" cy="4121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6" name="Straight Arrow Connector 115">
              <a:extLst>
                <a:ext uri="{FF2B5EF4-FFF2-40B4-BE49-F238E27FC236}">
                  <a16:creationId xmlns:a16="http://schemas.microsoft.com/office/drawing/2014/main" xmlns="" id="{38A91123-B10D-4C05-9384-B086C9D2F6AB}"/>
                </a:ext>
              </a:extLst>
            </p:cNvPr>
            <p:cNvCxnSpPr/>
            <p:nvPr/>
          </p:nvCxnSpPr>
          <p:spPr>
            <a:xfrm flipV="1">
              <a:off x="5525216" y="2358540"/>
              <a:ext cx="0" cy="4121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603529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xmlns="" id="{31F78C52-EE35-4B8D-BEFB-A47BE5EE4DC2}"/>
              </a:ext>
            </a:extLst>
          </p:cNvPr>
          <p:cNvSpPr/>
          <p:nvPr/>
        </p:nvSpPr>
        <p:spPr>
          <a:xfrm>
            <a:off x="2161410" y="2647616"/>
            <a:ext cx="1155264" cy="48353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050" dirty="0"/>
              <a:t>Imágenes CMORPH - Precipitación</a:t>
            </a:r>
          </a:p>
        </p:txBody>
      </p:sp>
      <p:cxnSp>
        <p:nvCxnSpPr>
          <p:cNvPr id="26" name="Straight Arrow Connector 25">
            <a:extLst>
              <a:ext uri="{FF2B5EF4-FFF2-40B4-BE49-F238E27FC236}">
                <a16:creationId xmlns:a16="http://schemas.microsoft.com/office/drawing/2014/main" xmlns="" id="{E97B16CF-EF44-4CB1-9E8C-0F07FB6A9331}"/>
              </a:ext>
            </a:extLst>
          </p:cNvPr>
          <p:cNvCxnSpPr>
            <a:cxnSpLocks/>
            <a:stCxn id="25" idx="2"/>
          </p:cNvCxnSpPr>
          <p:nvPr/>
        </p:nvCxnSpPr>
        <p:spPr>
          <a:xfrm>
            <a:off x="2739042" y="3131147"/>
            <a:ext cx="0" cy="3361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tangle 26">
            <a:extLst>
              <a:ext uri="{FF2B5EF4-FFF2-40B4-BE49-F238E27FC236}">
                <a16:creationId xmlns:a16="http://schemas.microsoft.com/office/drawing/2014/main" xmlns="" id="{0F15D604-3BC4-4ED0-BAB4-26D021F4117F}"/>
              </a:ext>
            </a:extLst>
          </p:cNvPr>
          <p:cNvSpPr/>
          <p:nvPr/>
        </p:nvSpPr>
        <p:spPr>
          <a:xfrm>
            <a:off x="2161410" y="3467301"/>
            <a:ext cx="1155264" cy="42226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100" b="1" dirty="0"/>
              <a:t>Importar imágenes</a:t>
            </a:r>
          </a:p>
        </p:txBody>
      </p:sp>
      <p:cxnSp>
        <p:nvCxnSpPr>
          <p:cNvPr id="28" name="Straight Arrow Connector 27">
            <a:extLst>
              <a:ext uri="{FF2B5EF4-FFF2-40B4-BE49-F238E27FC236}">
                <a16:creationId xmlns:a16="http://schemas.microsoft.com/office/drawing/2014/main" xmlns="" id="{076617D3-D639-4023-8758-8B9CBCCC26B4}"/>
              </a:ext>
            </a:extLst>
          </p:cNvPr>
          <p:cNvCxnSpPr>
            <a:cxnSpLocks/>
          </p:cNvCxnSpPr>
          <p:nvPr/>
        </p:nvCxnSpPr>
        <p:spPr>
          <a:xfrm>
            <a:off x="2739042" y="3889564"/>
            <a:ext cx="0" cy="3361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Rectangle: Rounded Corners 28">
            <a:extLst>
              <a:ext uri="{FF2B5EF4-FFF2-40B4-BE49-F238E27FC236}">
                <a16:creationId xmlns:a16="http://schemas.microsoft.com/office/drawing/2014/main" xmlns="" id="{EC4EB872-354A-41CE-BC16-ADE52F28AF66}"/>
              </a:ext>
            </a:extLst>
          </p:cNvPr>
          <p:cNvSpPr/>
          <p:nvPr/>
        </p:nvSpPr>
        <p:spPr>
          <a:xfrm>
            <a:off x="2156964" y="4225718"/>
            <a:ext cx="1155264" cy="48353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050" dirty="0"/>
              <a:t>Imágenes de precipitación Prc_se.rst</a:t>
            </a:r>
          </a:p>
        </p:txBody>
      </p:sp>
      <p:pic>
        <p:nvPicPr>
          <p:cNvPr id="30" name="Picture 29">
            <a:extLst>
              <a:ext uri="{FF2B5EF4-FFF2-40B4-BE49-F238E27FC236}">
                <a16:creationId xmlns:a16="http://schemas.microsoft.com/office/drawing/2014/main" xmlns="" id="{00B99D61-10D4-4677-A49D-38B56A84E0D9}"/>
              </a:ext>
            </a:extLst>
          </p:cNvPr>
          <p:cNvPicPr>
            <a:picLocks noChangeAspect="1"/>
          </p:cNvPicPr>
          <p:nvPr/>
        </p:nvPicPr>
        <p:blipFill>
          <a:blip r:embed="rId2"/>
          <a:stretch>
            <a:fillRect/>
          </a:stretch>
        </p:blipFill>
        <p:spPr>
          <a:xfrm>
            <a:off x="3371384" y="4366994"/>
            <a:ext cx="205650" cy="200979"/>
          </a:xfrm>
          <a:prstGeom prst="rect">
            <a:avLst/>
          </a:prstGeom>
          <a:ln>
            <a:solidFill>
              <a:schemeClr val="tx1"/>
            </a:solidFill>
          </a:ln>
        </p:spPr>
      </p:pic>
      <p:cxnSp>
        <p:nvCxnSpPr>
          <p:cNvPr id="31" name="Straight Arrow Connector 30">
            <a:extLst>
              <a:ext uri="{FF2B5EF4-FFF2-40B4-BE49-F238E27FC236}">
                <a16:creationId xmlns:a16="http://schemas.microsoft.com/office/drawing/2014/main" xmlns="" id="{2C98CC23-BACA-4D78-AA50-4E7B384DF50E}"/>
              </a:ext>
            </a:extLst>
          </p:cNvPr>
          <p:cNvCxnSpPr>
            <a:cxnSpLocks/>
          </p:cNvCxnSpPr>
          <p:nvPr/>
        </p:nvCxnSpPr>
        <p:spPr>
          <a:xfrm>
            <a:off x="2744655" y="4709250"/>
            <a:ext cx="0" cy="3361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Rectangle 31">
            <a:extLst>
              <a:ext uri="{FF2B5EF4-FFF2-40B4-BE49-F238E27FC236}">
                <a16:creationId xmlns:a16="http://schemas.microsoft.com/office/drawing/2014/main" xmlns="" id="{C821F3BE-DD7D-4C61-BDAA-D456A0FF5ABD}"/>
              </a:ext>
            </a:extLst>
          </p:cNvPr>
          <p:cNvSpPr/>
          <p:nvPr/>
        </p:nvSpPr>
        <p:spPr>
          <a:xfrm>
            <a:off x="2167023" y="5045404"/>
            <a:ext cx="1155264" cy="42226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050" b="1" dirty="0"/>
              <a:t>Modelador de tendencias de la tierra</a:t>
            </a:r>
          </a:p>
        </p:txBody>
      </p:sp>
      <p:sp>
        <p:nvSpPr>
          <p:cNvPr id="35" name="TextBox 34">
            <a:extLst>
              <a:ext uri="{FF2B5EF4-FFF2-40B4-BE49-F238E27FC236}">
                <a16:creationId xmlns:a16="http://schemas.microsoft.com/office/drawing/2014/main" xmlns="" id="{EB4E1471-CFBF-444A-814C-60D21B664427}"/>
              </a:ext>
            </a:extLst>
          </p:cNvPr>
          <p:cNvSpPr txBox="1"/>
          <p:nvPr/>
        </p:nvSpPr>
        <p:spPr>
          <a:xfrm>
            <a:off x="303650" y="3361973"/>
            <a:ext cx="1498615" cy="561827"/>
          </a:xfrm>
          <a:prstGeom prst="rect">
            <a:avLst/>
          </a:prstGeom>
          <a:noFill/>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marL="171450" indent="-171450">
              <a:buFontTx/>
              <a:buChar char="-"/>
            </a:pPr>
            <a:r>
              <a:rPr lang="es-EC" sz="900" dirty="0"/>
              <a:t>Colocar la temporalidad</a:t>
            </a:r>
          </a:p>
          <a:p>
            <a:pPr marL="171450" indent="-171450">
              <a:buFontTx/>
              <a:buChar char="-"/>
            </a:pPr>
            <a:r>
              <a:rPr lang="es-EC" sz="900" dirty="0"/>
              <a:t>Sistema de referencia</a:t>
            </a:r>
          </a:p>
          <a:p>
            <a:pPr marL="171450" indent="-171450">
              <a:buFontTx/>
              <a:buChar char="-"/>
            </a:pPr>
            <a:r>
              <a:rPr lang="es-EC" sz="900" dirty="0"/>
              <a:t>Transponer líneas</a:t>
            </a:r>
          </a:p>
          <a:p>
            <a:pPr marL="171450" indent="-171450">
              <a:buFontTx/>
              <a:buChar char="-"/>
            </a:pPr>
            <a:r>
              <a:rPr lang="es-EC" sz="900" dirty="0"/>
              <a:t>Adecuar a la zona de estudio</a:t>
            </a:r>
          </a:p>
        </p:txBody>
      </p:sp>
      <p:cxnSp>
        <p:nvCxnSpPr>
          <p:cNvPr id="36" name="Straight Connector 35">
            <a:extLst>
              <a:ext uri="{FF2B5EF4-FFF2-40B4-BE49-F238E27FC236}">
                <a16:creationId xmlns:a16="http://schemas.microsoft.com/office/drawing/2014/main" xmlns="" id="{8C4BE24A-E542-4585-9CB7-7CBB3B15CD69}"/>
              </a:ext>
            </a:extLst>
          </p:cNvPr>
          <p:cNvCxnSpPr>
            <a:cxnSpLocks/>
            <a:stCxn id="35" idx="3"/>
            <a:endCxn id="27" idx="1"/>
          </p:cNvCxnSpPr>
          <p:nvPr/>
        </p:nvCxnSpPr>
        <p:spPr>
          <a:xfrm>
            <a:off x="1802265" y="3642887"/>
            <a:ext cx="359145" cy="35545"/>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xmlns="" id="{1F03D4AC-929F-4497-9234-FE237286DF7F}"/>
              </a:ext>
            </a:extLst>
          </p:cNvPr>
          <p:cNvCxnSpPr>
            <a:cxnSpLocks/>
            <a:stCxn id="32" idx="3"/>
          </p:cNvCxnSpPr>
          <p:nvPr/>
        </p:nvCxnSpPr>
        <p:spPr>
          <a:xfrm>
            <a:off x="3322287" y="5256535"/>
            <a:ext cx="37379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9" name="Rectangle: Rounded Corners 38">
            <a:extLst>
              <a:ext uri="{FF2B5EF4-FFF2-40B4-BE49-F238E27FC236}">
                <a16:creationId xmlns:a16="http://schemas.microsoft.com/office/drawing/2014/main" xmlns="" id="{8F7E7183-4A6D-4D22-8F1D-2DB3E6258E51}"/>
              </a:ext>
            </a:extLst>
          </p:cNvPr>
          <p:cNvSpPr/>
          <p:nvPr/>
        </p:nvSpPr>
        <p:spPr>
          <a:xfrm>
            <a:off x="3696084" y="5014768"/>
            <a:ext cx="1155264" cy="48353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050" dirty="0"/>
              <a:t>Serie de tiempo de precipitaciones</a:t>
            </a:r>
          </a:p>
        </p:txBody>
      </p:sp>
      <p:cxnSp>
        <p:nvCxnSpPr>
          <p:cNvPr id="40" name="Straight Connector 39">
            <a:extLst>
              <a:ext uri="{FF2B5EF4-FFF2-40B4-BE49-F238E27FC236}">
                <a16:creationId xmlns:a16="http://schemas.microsoft.com/office/drawing/2014/main" xmlns="" id="{395A8E26-9B13-4240-BA78-83010833280E}"/>
              </a:ext>
            </a:extLst>
          </p:cNvPr>
          <p:cNvCxnSpPr/>
          <p:nvPr/>
        </p:nvCxnSpPr>
        <p:spPr>
          <a:xfrm>
            <a:off x="1807878" y="5256534"/>
            <a:ext cx="359145" cy="1"/>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42" name="TextBox 41">
            <a:extLst>
              <a:ext uri="{FF2B5EF4-FFF2-40B4-BE49-F238E27FC236}">
                <a16:creationId xmlns:a16="http://schemas.microsoft.com/office/drawing/2014/main" xmlns="" id="{F2E9BAC3-C203-41A1-82B2-E1A065B3F81B}"/>
              </a:ext>
            </a:extLst>
          </p:cNvPr>
          <p:cNvSpPr txBox="1"/>
          <p:nvPr/>
        </p:nvSpPr>
        <p:spPr>
          <a:xfrm>
            <a:off x="303650" y="5014768"/>
            <a:ext cx="1498615" cy="615334"/>
          </a:xfrm>
          <a:prstGeom prst="rect">
            <a:avLst/>
          </a:prstGeom>
          <a:noFill/>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marL="171450" indent="-171450">
              <a:buFontTx/>
              <a:buChar char="-"/>
            </a:pPr>
            <a:r>
              <a:rPr lang="es-EC" sz="1000" dirty="0"/>
              <a:t>Generar el grupo de imágenes</a:t>
            </a:r>
          </a:p>
          <a:p>
            <a:pPr marL="171450" indent="-171450">
              <a:buFontTx/>
              <a:buChar char="-"/>
            </a:pPr>
            <a:r>
              <a:rPr lang="es-EC" sz="1000" dirty="0"/>
              <a:t>Seleccionar la temporalidad </a:t>
            </a:r>
          </a:p>
        </p:txBody>
      </p:sp>
      <p:cxnSp>
        <p:nvCxnSpPr>
          <p:cNvPr id="44" name="Straight Connector 43">
            <a:extLst>
              <a:ext uri="{FF2B5EF4-FFF2-40B4-BE49-F238E27FC236}">
                <a16:creationId xmlns:a16="http://schemas.microsoft.com/office/drawing/2014/main" xmlns="" id="{BA506505-71D8-4623-8F99-792E1C904430}"/>
              </a:ext>
            </a:extLst>
          </p:cNvPr>
          <p:cNvCxnSpPr>
            <a:stCxn id="39" idx="3"/>
          </p:cNvCxnSpPr>
          <p:nvPr/>
        </p:nvCxnSpPr>
        <p:spPr>
          <a:xfrm>
            <a:off x="4851348" y="5256534"/>
            <a:ext cx="286377" cy="0"/>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xmlns="" id="{42A7F3FB-CADF-4B49-A456-BA0D4CD404C6}"/>
              </a:ext>
            </a:extLst>
          </p:cNvPr>
          <p:cNvCxnSpPr>
            <a:cxnSpLocks/>
            <a:endCxn id="50" idx="2"/>
          </p:cNvCxnSpPr>
          <p:nvPr/>
        </p:nvCxnSpPr>
        <p:spPr>
          <a:xfrm flipH="1" flipV="1">
            <a:off x="5137725" y="4709250"/>
            <a:ext cx="4050" cy="5472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0" name="Rectangle 49">
            <a:extLst>
              <a:ext uri="{FF2B5EF4-FFF2-40B4-BE49-F238E27FC236}">
                <a16:creationId xmlns:a16="http://schemas.microsoft.com/office/drawing/2014/main" xmlns="" id="{6BA234B0-9958-4F81-9EF7-E11597FA9EF2}"/>
              </a:ext>
            </a:extLst>
          </p:cNvPr>
          <p:cNvSpPr/>
          <p:nvPr/>
        </p:nvSpPr>
        <p:spPr>
          <a:xfrm>
            <a:off x="4560093" y="4286987"/>
            <a:ext cx="1155264" cy="42226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000" b="1" dirty="0"/>
              <a:t>Perfil lineal a través  del tiempo</a:t>
            </a:r>
          </a:p>
        </p:txBody>
      </p:sp>
      <p:cxnSp>
        <p:nvCxnSpPr>
          <p:cNvPr id="51" name="Straight Arrow Connector 50">
            <a:extLst>
              <a:ext uri="{FF2B5EF4-FFF2-40B4-BE49-F238E27FC236}">
                <a16:creationId xmlns:a16="http://schemas.microsoft.com/office/drawing/2014/main" xmlns="" id="{D603EE5D-2D46-43F4-B250-632CD31EC4DD}"/>
              </a:ext>
            </a:extLst>
          </p:cNvPr>
          <p:cNvCxnSpPr>
            <a:stCxn id="50" idx="0"/>
          </p:cNvCxnSpPr>
          <p:nvPr/>
        </p:nvCxnSpPr>
        <p:spPr>
          <a:xfrm flipV="1">
            <a:off x="5137725" y="3889564"/>
            <a:ext cx="0" cy="3974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Rectangle: Rounded Corners 51">
            <a:extLst>
              <a:ext uri="{FF2B5EF4-FFF2-40B4-BE49-F238E27FC236}">
                <a16:creationId xmlns:a16="http://schemas.microsoft.com/office/drawing/2014/main" xmlns="" id="{12691421-6F77-4525-85BF-AE71AA0636FC}"/>
              </a:ext>
            </a:extLst>
          </p:cNvPr>
          <p:cNvSpPr/>
          <p:nvPr/>
        </p:nvSpPr>
        <p:spPr>
          <a:xfrm>
            <a:off x="4560093" y="3406033"/>
            <a:ext cx="1155264" cy="48353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050" dirty="0"/>
              <a:t>Cubo espacio temporal de precipitación</a:t>
            </a:r>
          </a:p>
        </p:txBody>
      </p:sp>
      <p:cxnSp>
        <p:nvCxnSpPr>
          <p:cNvPr id="53" name="Straight Connector 52">
            <a:extLst>
              <a:ext uri="{FF2B5EF4-FFF2-40B4-BE49-F238E27FC236}">
                <a16:creationId xmlns:a16="http://schemas.microsoft.com/office/drawing/2014/main" xmlns="" id="{3E47CC5F-0536-4302-AAF3-4B74575EEAB8}"/>
              </a:ext>
            </a:extLst>
          </p:cNvPr>
          <p:cNvCxnSpPr>
            <a:stCxn id="52" idx="0"/>
          </p:cNvCxnSpPr>
          <p:nvPr/>
        </p:nvCxnSpPr>
        <p:spPr>
          <a:xfrm flipV="1">
            <a:off x="5137725" y="2926759"/>
            <a:ext cx="0" cy="479274"/>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xmlns="" id="{89C991E0-AA61-4A0B-A02C-B04461B396E0}"/>
              </a:ext>
            </a:extLst>
          </p:cNvPr>
          <p:cNvCxnSpPr/>
          <p:nvPr/>
        </p:nvCxnSpPr>
        <p:spPr>
          <a:xfrm>
            <a:off x="5137725" y="2922501"/>
            <a:ext cx="89697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xmlns="" id="{3AEBB4AF-DA17-4C0A-A1DA-FF5B1E093355}"/>
              </a:ext>
            </a:extLst>
          </p:cNvPr>
          <p:cNvCxnSpPr/>
          <p:nvPr/>
        </p:nvCxnSpPr>
        <p:spPr>
          <a:xfrm>
            <a:off x="5715357" y="4500080"/>
            <a:ext cx="359145" cy="1"/>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58" name="TextBox 57">
            <a:extLst>
              <a:ext uri="{FF2B5EF4-FFF2-40B4-BE49-F238E27FC236}">
                <a16:creationId xmlns:a16="http://schemas.microsoft.com/office/drawing/2014/main" xmlns="" id="{D1139F5C-0669-48E8-B922-E5AC46C12DF0}"/>
              </a:ext>
            </a:extLst>
          </p:cNvPr>
          <p:cNvSpPr txBox="1"/>
          <p:nvPr/>
        </p:nvSpPr>
        <p:spPr>
          <a:xfrm>
            <a:off x="6010019" y="4181065"/>
            <a:ext cx="1319033" cy="707886"/>
          </a:xfrm>
          <a:prstGeom prst="rect">
            <a:avLst/>
          </a:prstGeom>
          <a:noFill/>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marL="171450" indent="-171450">
              <a:buFontTx/>
              <a:buChar char="-"/>
            </a:pPr>
            <a:r>
              <a:rPr lang="es-EC" sz="1000" dirty="0"/>
              <a:t>Crear el cubo de información </a:t>
            </a:r>
          </a:p>
          <a:p>
            <a:pPr marL="171450" indent="-171450">
              <a:buFontTx/>
              <a:buChar char="-"/>
            </a:pPr>
            <a:r>
              <a:rPr lang="es-EC" sz="1000" dirty="0"/>
              <a:t>Generar la visualización </a:t>
            </a:r>
          </a:p>
        </p:txBody>
      </p:sp>
      <p:sp>
        <p:nvSpPr>
          <p:cNvPr id="59" name="Rectangle 58">
            <a:extLst>
              <a:ext uri="{FF2B5EF4-FFF2-40B4-BE49-F238E27FC236}">
                <a16:creationId xmlns:a16="http://schemas.microsoft.com/office/drawing/2014/main" xmlns="" id="{A477CC17-DB27-4CC6-9A39-814272CC0A14}"/>
              </a:ext>
            </a:extLst>
          </p:cNvPr>
          <p:cNvSpPr/>
          <p:nvPr/>
        </p:nvSpPr>
        <p:spPr>
          <a:xfrm>
            <a:off x="6034701" y="2612173"/>
            <a:ext cx="1155264" cy="66188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050" b="1" dirty="0"/>
              <a:t>Creación de </a:t>
            </a:r>
            <a:r>
              <a:rPr lang="es-EC" sz="1100" b="1" dirty="0"/>
              <a:t>perfiles</a:t>
            </a:r>
            <a:r>
              <a:rPr lang="es-EC" sz="1050" b="1" dirty="0"/>
              <a:t> de temporalidad</a:t>
            </a:r>
          </a:p>
        </p:txBody>
      </p:sp>
      <p:sp>
        <p:nvSpPr>
          <p:cNvPr id="60" name="TextBox 59">
            <a:extLst>
              <a:ext uri="{FF2B5EF4-FFF2-40B4-BE49-F238E27FC236}">
                <a16:creationId xmlns:a16="http://schemas.microsoft.com/office/drawing/2014/main" xmlns="" id="{153DB708-BF2A-4BA6-A61B-A044E5CD959E}"/>
              </a:ext>
            </a:extLst>
          </p:cNvPr>
          <p:cNvSpPr txBox="1"/>
          <p:nvPr/>
        </p:nvSpPr>
        <p:spPr>
          <a:xfrm>
            <a:off x="5677466" y="1564975"/>
            <a:ext cx="1832600" cy="861774"/>
          </a:xfrm>
          <a:prstGeom prst="rect">
            <a:avLst/>
          </a:prstGeom>
          <a:noFill/>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marL="171450" indent="-171450">
              <a:buFontTx/>
              <a:buChar char="-"/>
            </a:pPr>
            <a:r>
              <a:rPr lang="es-EC" sz="1000" dirty="0"/>
              <a:t>Selección de la serie de tiempo</a:t>
            </a:r>
          </a:p>
          <a:p>
            <a:pPr marL="171450" indent="-171450">
              <a:buFontTx/>
              <a:buChar char="-"/>
            </a:pPr>
            <a:r>
              <a:rPr lang="es-EC" sz="1000" dirty="0"/>
              <a:t>El tipo de dato saliente: promedio</a:t>
            </a:r>
          </a:p>
          <a:p>
            <a:pPr marL="171450" indent="-171450">
              <a:buFontTx/>
              <a:buChar char="-"/>
            </a:pPr>
            <a:r>
              <a:rPr lang="es-EC" sz="1000" dirty="0"/>
              <a:t>Generar el perfil de </a:t>
            </a:r>
          </a:p>
        </p:txBody>
      </p:sp>
      <p:cxnSp>
        <p:nvCxnSpPr>
          <p:cNvPr id="61" name="Straight Connector 60">
            <a:extLst>
              <a:ext uri="{FF2B5EF4-FFF2-40B4-BE49-F238E27FC236}">
                <a16:creationId xmlns:a16="http://schemas.microsoft.com/office/drawing/2014/main" xmlns="" id="{DB7ED691-19D1-4ED3-BFA7-13B1D21FBB37}"/>
              </a:ext>
            </a:extLst>
          </p:cNvPr>
          <p:cNvCxnSpPr>
            <a:cxnSpLocks/>
            <a:stCxn id="60" idx="2"/>
            <a:endCxn id="59" idx="0"/>
          </p:cNvCxnSpPr>
          <p:nvPr/>
        </p:nvCxnSpPr>
        <p:spPr>
          <a:xfrm>
            <a:off x="6593766" y="2426749"/>
            <a:ext cx="18567" cy="185424"/>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xmlns="" id="{513DB8C2-004A-4FDA-A7F6-1BF2B0892AB2}"/>
              </a:ext>
            </a:extLst>
          </p:cNvPr>
          <p:cNvCxnSpPr>
            <a:cxnSpLocks/>
          </p:cNvCxnSpPr>
          <p:nvPr/>
        </p:nvCxnSpPr>
        <p:spPr>
          <a:xfrm flipV="1">
            <a:off x="7189965" y="2920016"/>
            <a:ext cx="522323" cy="24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3" name="Rectangle: Rounded Corners 62">
            <a:extLst>
              <a:ext uri="{FF2B5EF4-FFF2-40B4-BE49-F238E27FC236}">
                <a16:creationId xmlns:a16="http://schemas.microsoft.com/office/drawing/2014/main" xmlns="" id="{8C18EDCF-272E-4AB6-A541-3908B5D56330}"/>
              </a:ext>
            </a:extLst>
          </p:cNvPr>
          <p:cNvSpPr/>
          <p:nvPr/>
        </p:nvSpPr>
        <p:spPr>
          <a:xfrm>
            <a:off x="7712288" y="2678250"/>
            <a:ext cx="1155264" cy="48353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050" dirty="0"/>
              <a:t>Perfil de precipitación </a:t>
            </a:r>
          </a:p>
        </p:txBody>
      </p:sp>
      <p:cxnSp>
        <p:nvCxnSpPr>
          <p:cNvPr id="64" name="Straight Arrow Connector 63">
            <a:extLst>
              <a:ext uri="{FF2B5EF4-FFF2-40B4-BE49-F238E27FC236}">
                <a16:creationId xmlns:a16="http://schemas.microsoft.com/office/drawing/2014/main" xmlns="" id="{0382E24E-E72C-4E20-A167-5E87695B8C31}"/>
              </a:ext>
            </a:extLst>
          </p:cNvPr>
          <p:cNvCxnSpPr>
            <a:stCxn id="63" idx="2"/>
          </p:cNvCxnSpPr>
          <p:nvPr/>
        </p:nvCxnSpPr>
        <p:spPr>
          <a:xfrm>
            <a:off x="8289920" y="3161782"/>
            <a:ext cx="0" cy="3055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5" name="Oval 64">
            <a:extLst>
              <a:ext uri="{FF2B5EF4-FFF2-40B4-BE49-F238E27FC236}">
                <a16:creationId xmlns:a16="http://schemas.microsoft.com/office/drawing/2014/main" xmlns="" id="{FDA76265-3DE5-448C-9D3D-9275FA5A366E}"/>
              </a:ext>
            </a:extLst>
          </p:cNvPr>
          <p:cNvSpPr/>
          <p:nvPr/>
        </p:nvSpPr>
        <p:spPr>
          <a:xfrm>
            <a:off x="8146432" y="3488848"/>
            <a:ext cx="286976" cy="312932"/>
          </a:xfrm>
          <a:prstGeom prst="ellipse">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s-EC" sz="1600" dirty="0"/>
              <a:t>B</a:t>
            </a:r>
          </a:p>
        </p:txBody>
      </p:sp>
      <p:pic>
        <p:nvPicPr>
          <p:cNvPr id="24" name="Picture 23">
            <a:extLst>
              <a:ext uri="{FF2B5EF4-FFF2-40B4-BE49-F238E27FC236}">
                <a16:creationId xmlns:a16="http://schemas.microsoft.com/office/drawing/2014/main" xmlns="" id="{50EECC2B-C17A-4C65-AEEC-EDB392CBC6CF}"/>
              </a:ext>
            </a:extLst>
          </p:cNvPr>
          <p:cNvPicPr>
            <a:picLocks noChangeAspect="1"/>
          </p:cNvPicPr>
          <p:nvPr/>
        </p:nvPicPr>
        <p:blipFill>
          <a:blip r:embed="rId3"/>
          <a:stretch>
            <a:fillRect/>
          </a:stretch>
        </p:blipFill>
        <p:spPr>
          <a:xfrm>
            <a:off x="3397190" y="2725709"/>
            <a:ext cx="184514" cy="269652"/>
          </a:xfrm>
          <a:prstGeom prst="rect">
            <a:avLst/>
          </a:prstGeom>
        </p:spPr>
      </p:pic>
      <p:sp>
        <p:nvSpPr>
          <p:cNvPr id="37" name="Rectangle 58">
            <a:extLst>
              <a:ext uri="{FF2B5EF4-FFF2-40B4-BE49-F238E27FC236}">
                <a16:creationId xmlns:a16="http://schemas.microsoft.com/office/drawing/2014/main" xmlns="" id="{A477CC17-DB27-4CC6-9A39-814272CC0A14}"/>
              </a:ext>
            </a:extLst>
          </p:cNvPr>
          <p:cNvSpPr/>
          <p:nvPr/>
        </p:nvSpPr>
        <p:spPr>
          <a:xfrm>
            <a:off x="7712283" y="4136543"/>
            <a:ext cx="1155264" cy="66188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050" b="1" dirty="0" smtClean="0"/>
              <a:t>Modelo lineal, cálculo de R y R2</a:t>
            </a:r>
            <a:endParaRPr lang="es-EC" sz="1050" b="1" dirty="0"/>
          </a:p>
        </p:txBody>
      </p:sp>
      <p:cxnSp>
        <p:nvCxnSpPr>
          <p:cNvPr id="41" name="Straight Arrow Connector 63">
            <a:extLst>
              <a:ext uri="{FF2B5EF4-FFF2-40B4-BE49-F238E27FC236}">
                <a16:creationId xmlns:a16="http://schemas.microsoft.com/office/drawing/2014/main" xmlns="" id="{0382E24E-E72C-4E20-A167-5E87695B8C31}"/>
              </a:ext>
            </a:extLst>
          </p:cNvPr>
          <p:cNvCxnSpPr/>
          <p:nvPr/>
        </p:nvCxnSpPr>
        <p:spPr>
          <a:xfrm>
            <a:off x="8289915" y="3799107"/>
            <a:ext cx="0" cy="3055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3" name="TextBox 57">
            <a:extLst>
              <a:ext uri="{FF2B5EF4-FFF2-40B4-BE49-F238E27FC236}">
                <a16:creationId xmlns:a16="http://schemas.microsoft.com/office/drawing/2014/main" xmlns="" id="{D1139F5C-0669-48E8-B922-E5AC46C12DF0}"/>
              </a:ext>
            </a:extLst>
          </p:cNvPr>
          <p:cNvSpPr txBox="1"/>
          <p:nvPr/>
        </p:nvSpPr>
        <p:spPr>
          <a:xfrm>
            <a:off x="7630403" y="5144357"/>
            <a:ext cx="1319033" cy="400110"/>
          </a:xfrm>
          <a:prstGeom prst="rect">
            <a:avLst/>
          </a:prstGeom>
          <a:noFill/>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marL="171450" indent="-171450">
              <a:buFontTx/>
              <a:buChar char="-"/>
            </a:pPr>
            <a:r>
              <a:rPr lang="es-EC" sz="1000" dirty="0" smtClean="0"/>
              <a:t>Linear </a:t>
            </a:r>
            <a:r>
              <a:rPr lang="es-EC" sz="1000" dirty="0" err="1" smtClean="0"/>
              <a:t>modeler</a:t>
            </a:r>
            <a:endParaRPr lang="es-EC" sz="1000" dirty="0" smtClean="0"/>
          </a:p>
          <a:p>
            <a:r>
              <a:rPr lang="es-EC" sz="1000" dirty="0" smtClean="0"/>
              <a:t>Con casos ETV </a:t>
            </a:r>
            <a:endParaRPr lang="es-EC" sz="1000" dirty="0"/>
          </a:p>
        </p:txBody>
      </p:sp>
      <p:cxnSp>
        <p:nvCxnSpPr>
          <p:cNvPr id="45" name="Straight Arrow Connector 63">
            <a:extLst>
              <a:ext uri="{FF2B5EF4-FFF2-40B4-BE49-F238E27FC236}">
                <a16:creationId xmlns:a16="http://schemas.microsoft.com/office/drawing/2014/main" xmlns="" id="{0382E24E-E72C-4E20-A167-5E87695B8C31}"/>
              </a:ext>
            </a:extLst>
          </p:cNvPr>
          <p:cNvCxnSpPr/>
          <p:nvPr/>
        </p:nvCxnSpPr>
        <p:spPr>
          <a:xfrm>
            <a:off x="8289920" y="4862008"/>
            <a:ext cx="0" cy="3055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66995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xmlns="" id="{65E406D8-0A4B-469F-B541-123DAD9E4C5C}"/>
              </a:ext>
            </a:extLst>
          </p:cNvPr>
          <p:cNvGrpSpPr/>
          <p:nvPr/>
        </p:nvGrpSpPr>
        <p:grpSpPr>
          <a:xfrm>
            <a:off x="323411" y="1042229"/>
            <a:ext cx="8497178" cy="4773542"/>
            <a:chOff x="659229" y="990442"/>
            <a:chExt cx="10743068" cy="4449802"/>
          </a:xfrm>
        </p:grpSpPr>
        <p:grpSp>
          <p:nvGrpSpPr>
            <p:cNvPr id="4" name="Group 3">
              <a:extLst>
                <a:ext uri="{FF2B5EF4-FFF2-40B4-BE49-F238E27FC236}">
                  <a16:creationId xmlns:a16="http://schemas.microsoft.com/office/drawing/2014/main" xmlns="" id="{1F007808-8259-4E83-8CB7-98B010D49812}"/>
                </a:ext>
              </a:extLst>
            </p:cNvPr>
            <p:cNvGrpSpPr/>
            <p:nvPr/>
          </p:nvGrpSpPr>
          <p:grpSpPr>
            <a:xfrm>
              <a:off x="659229" y="990442"/>
              <a:ext cx="10743068" cy="4449802"/>
              <a:chOff x="116304" y="199867"/>
              <a:chExt cx="10743068" cy="4449802"/>
            </a:xfrm>
          </p:grpSpPr>
          <p:sp>
            <p:nvSpPr>
              <p:cNvPr id="5" name="Rectangle: Rounded Corners 4">
                <a:extLst>
                  <a:ext uri="{FF2B5EF4-FFF2-40B4-BE49-F238E27FC236}">
                    <a16:creationId xmlns:a16="http://schemas.microsoft.com/office/drawing/2014/main" xmlns="" id="{E19648CF-80E5-4917-A10E-72A965D684AF}"/>
                  </a:ext>
                </a:extLst>
              </p:cNvPr>
              <p:cNvSpPr/>
              <p:nvPr/>
            </p:nvSpPr>
            <p:spPr>
              <a:xfrm>
                <a:off x="2446789" y="1323975"/>
                <a:ext cx="1449232" cy="55626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000" dirty="0"/>
                  <a:t>Imágenes MODIS – Índice de vegetación</a:t>
                </a:r>
              </a:p>
            </p:txBody>
          </p:sp>
          <p:cxnSp>
            <p:nvCxnSpPr>
              <p:cNvPr id="6" name="Straight Arrow Connector 5">
                <a:extLst>
                  <a:ext uri="{FF2B5EF4-FFF2-40B4-BE49-F238E27FC236}">
                    <a16:creationId xmlns:a16="http://schemas.microsoft.com/office/drawing/2014/main" xmlns="" id="{4E254249-9901-4188-AAF3-2E1FBA082078}"/>
                  </a:ext>
                </a:extLst>
              </p:cNvPr>
              <p:cNvCxnSpPr>
                <a:cxnSpLocks/>
                <a:stCxn id="5" idx="2"/>
              </p:cNvCxnSpPr>
              <p:nvPr/>
            </p:nvCxnSpPr>
            <p:spPr>
              <a:xfrm>
                <a:off x="3171405" y="1880235"/>
                <a:ext cx="0" cy="3867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xmlns="" id="{AFEF4F97-C0C3-48AB-97FE-8584FD1227A9}"/>
                  </a:ext>
                </a:extLst>
              </p:cNvPr>
              <p:cNvSpPr/>
              <p:nvPr/>
            </p:nvSpPr>
            <p:spPr>
              <a:xfrm>
                <a:off x="2446789" y="2266950"/>
                <a:ext cx="1449232" cy="48577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050" b="1" dirty="0"/>
                  <a:t>Importar imágenes</a:t>
                </a:r>
              </a:p>
            </p:txBody>
          </p:sp>
          <p:cxnSp>
            <p:nvCxnSpPr>
              <p:cNvPr id="8" name="Straight Arrow Connector 7">
                <a:extLst>
                  <a:ext uri="{FF2B5EF4-FFF2-40B4-BE49-F238E27FC236}">
                    <a16:creationId xmlns:a16="http://schemas.microsoft.com/office/drawing/2014/main" xmlns="" id="{8E5CD8CD-08E5-4978-995E-0B303C294377}"/>
                  </a:ext>
                </a:extLst>
              </p:cNvPr>
              <p:cNvCxnSpPr>
                <a:cxnSpLocks/>
              </p:cNvCxnSpPr>
              <p:nvPr/>
            </p:nvCxnSpPr>
            <p:spPr>
              <a:xfrm>
                <a:off x="3171405" y="2752725"/>
                <a:ext cx="0" cy="3867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Rectangle: Rounded Corners 8">
                <a:extLst>
                  <a:ext uri="{FF2B5EF4-FFF2-40B4-BE49-F238E27FC236}">
                    <a16:creationId xmlns:a16="http://schemas.microsoft.com/office/drawing/2014/main" xmlns="" id="{02283873-E7EA-4772-BC47-92C8091A1B92}"/>
                  </a:ext>
                </a:extLst>
              </p:cNvPr>
              <p:cNvSpPr/>
              <p:nvPr/>
            </p:nvSpPr>
            <p:spPr>
              <a:xfrm>
                <a:off x="2441211" y="3139440"/>
                <a:ext cx="1449232" cy="55626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000" dirty="0"/>
                  <a:t>Imágenes de índice de vegetación </a:t>
                </a:r>
                <a:r>
                  <a:rPr lang="es-EC" sz="1000" dirty="0" err="1"/>
                  <a:t>EVI_se.rst</a:t>
                </a:r>
                <a:endParaRPr lang="es-EC" sz="1000" dirty="0"/>
              </a:p>
            </p:txBody>
          </p:sp>
          <p:pic>
            <p:nvPicPr>
              <p:cNvPr id="10" name="Picture 9">
                <a:extLst>
                  <a:ext uri="{FF2B5EF4-FFF2-40B4-BE49-F238E27FC236}">
                    <a16:creationId xmlns:a16="http://schemas.microsoft.com/office/drawing/2014/main" xmlns="" id="{E34CDE32-8D0B-44A5-8EFB-9F5D6052A4FD}"/>
                  </a:ext>
                </a:extLst>
              </p:cNvPr>
              <p:cNvPicPr>
                <a:picLocks noChangeAspect="1"/>
              </p:cNvPicPr>
              <p:nvPr/>
            </p:nvPicPr>
            <p:blipFill>
              <a:blip r:embed="rId2"/>
              <a:stretch>
                <a:fillRect/>
              </a:stretch>
            </p:blipFill>
            <p:spPr>
              <a:xfrm>
                <a:off x="3964652" y="3301966"/>
                <a:ext cx="257979" cy="231208"/>
              </a:xfrm>
              <a:prstGeom prst="rect">
                <a:avLst/>
              </a:prstGeom>
              <a:ln>
                <a:solidFill>
                  <a:schemeClr val="tx1"/>
                </a:solidFill>
              </a:ln>
            </p:spPr>
          </p:pic>
          <p:cxnSp>
            <p:nvCxnSpPr>
              <p:cNvPr id="11" name="Straight Arrow Connector 10">
                <a:extLst>
                  <a:ext uri="{FF2B5EF4-FFF2-40B4-BE49-F238E27FC236}">
                    <a16:creationId xmlns:a16="http://schemas.microsoft.com/office/drawing/2014/main" xmlns="" id="{2FE0B72A-483B-4D26-BB06-5298C63B2110}"/>
                  </a:ext>
                </a:extLst>
              </p:cNvPr>
              <p:cNvCxnSpPr>
                <a:cxnSpLocks/>
              </p:cNvCxnSpPr>
              <p:nvPr/>
            </p:nvCxnSpPr>
            <p:spPr>
              <a:xfrm>
                <a:off x="3178446" y="3695700"/>
                <a:ext cx="0" cy="3867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xmlns="" id="{590B79FF-44A8-4EBD-AD36-4EA02CC8A2EB}"/>
                  </a:ext>
                </a:extLst>
              </p:cNvPr>
              <p:cNvSpPr/>
              <p:nvPr/>
            </p:nvSpPr>
            <p:spPr>
              <a:xfrm>
                <a:off x="2453830" y="4082415"/>
                <a:ext cx="1449232" cy="48577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050" b="1" dirty="0"/>
                  <a:t>Modelador de tendencias de la tierra</a:t>
                </a:r>
              </a:p>
            </p:txBody>
          </p:sp>
          <p:sp>
            <p:nvSpPr>
              <p:cNvPr id="13" name="TextBox 12">
                <a:extLst>
                  <a:ext uri="{FF2B5EF4-FFF2-40B4-BE49-F238E27FC236}">
                    <a16:creationId xmlns:a16="http://schemas.microsoft.com/office/drawing/2014/main" xmlns="" id="{4D6D4290-7256-4715-AA93-92B6F7EE5C33}"/>
                  </a:ext>
                </a:extLst>
              </p:cNvPr>
              <p:cNvSpPr txBox="1"/>
              <p:nvPr/>
            </p:nvSpPr>
            <p:spPr>
              <a:xfrm>
                <a:off x="116304" y="2155894"/>
                <a:ext cx="1879952" cy="731603"/>
              </a:xfrm>
              <a:prstGeom prst="rect">
                <a:avLst/>
              </a:prstGeom>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marL="128588" indent="-128588">
                  <a:buFontTx/>
                  <a:buChar char="-"/>
                </a:pPr>
                <a:r>
                  <a:rPr lang="es-EC" sz="900" dirty="0"/>
                  <a:t>Colocar la temporalidad</a:t>
                </a:r>
              </a:p>
              <a:p>
                <a:pPr marL="128588" indent="-128588">
                  <a:buFontTx/>
                  <a:buChar char="-"/>
                </a:pPr>
                <a:r>
                  <a:rPr lang="es-EC" sz="900" dirty="0"/>
                  <a:t>Sistema de referencia</a:t>
                </a:r>
              </a:p>
              <a:p>
                <a:pPr marL="128588" indent="-128588">
                  <a:buFontTx/>
                  <a:buChar char="-"/>
                </a:pPr>
                <a:r>
                  <a:rPr lang="es-EC" sz="900" dirty="0"/>
                  <a:t>Transponer líneas</a:t>
                </a:r>
              </a:p>
              <a:p>
                <a:pPr marL="128588" indent="-128588">
                  <a:buFontTx/>
                  <a:buChar char="-"/>
                </a:pPr>
                <a:r>
                  <a:rPr lang="es-EC" sz="900" dirty="0"/>
                  <a:t>Adecuar a la zona de estudio</a:t>
                </a:r>
              </a:p>
            </p:txBody>
          </p:sp>
          <p:cxnSp>
            <p:nvCxnSpPr>
              <p:cNvPr id="14" name="Straight Connector 13">
                <a:extLst>
                  <a:ext uri="{FF2B5EF4-FFF2-40B4-BE49-F238E27FC236}">
                    <a16:creationId xmlns:a16="http://schemas.microsoft.com/office/drawing/2014/main" xmlns="" id="{9B319F95-C371-45B3-8976-1BABD8BD506A}"/>
                  </a:ext>
                </a:extLst>
              </p:cNvPr>
              <p:cNvCxnSpPr>
                <a:stCxn id="13" idx="3"/>
                <a:endCxn id="7" idx="1"/>
              </p:cNvCxnSpPr>
              <p:nvPr/>
            </p:nvCxnSpPr>
            <p:spPr>
              <a:xfrm flipV="1">
                <a:off x="1996256" y="2509838"/>
                <a:ext cx="450533" cy="11857"/>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xmlns="" id="{5BCAF895-1DF2-46C3-92E5-BD4B655F0397}"/>
                  </a:ext>
                </a:extLst>
              </p:cNvPr>
              <p:cNvCxnSpPr>
                <a:cxnSpLocks/>
                <a:stCxn id="12" idx="3"/>
              </p:cNvCxnSpPr>
              <p:nvPr/>
            </p:nvCxnSpPr>
            <p:spPr>
              <a:xfrm>
                <a:off x="3903062" y="4325303"/>
                <a:ext cx="46891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ctangle: Rounded Corners 15">
                <a:extLst>
                  <a:ext uri="{FF2B5EF4-FFF2-40B4-BE49-F238E27FC236}">
                    <a16:creationId xmlns:a16="http://schemas.microsoft.com/office/drawing/2014/main" xmlns="" id="{DDE8AC18-2D53-451B-8CA1-F94C9D87C368}"/>
                  </a:ext>
                </a:extLst>
              </p:cNvPr>
              <p:cNvSpPr/>
              <p:nvPr/>
            </p:nvSpPr>
            <p:spPr>
              <a:xfrm>
                <a:off x="4371975" y="4047172"/>
                <a:ext cx="1449232" cy="55626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000" dirty="0"/>
                  <a:t>Serie de tiempo de precipitaciones</a:t>
                </a:r>
              </a:p>
            </p:txBody>
          </p:sp>
          <p:cxnSp>
            <p:nvCxnSpPr>
              <p:cNvPr id="17" name="Straight Connector 16">
                <a:extLst>
                  <a:ext uri="{FF2B5EF4-FFF2-40B4-BE49-F238E27FC236}">
                    <a16:creationId xmlns:a16="http://schemas.microsoft.com/office/drawing/2014/main" xmlns="" id="{B70A4AAC-5285-4C23-9EF6-4924667B2F81}"/>
                  </a:ext>
                </a:extLst>
              </p:cNvPr>
              <p:cNvCxnSpPr/>
              <p:nvPr/>
            </p:nvCxnSpPr>
            <p:spPr>
              <a:xfrm>
                <a:off x="2003297" y="4325302"/>
                <a:ext cx="450533" cy="1"/>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xmlns="" id="{487F4708-8A12-4050-B609-EDF89A4272BF}"/>
                  </a:ext>
                </a:extLst>
              </p:cNvPr>
              <p:cNvSpPr txBox="1"/>
              <p:nvPr/>
            </p:nvSpPr>
            <p:spPr>
              <a:xfrm>
                <a:off x="116304" y="4047172"/>
                <a:ext cx="1879952" cy="602497"/>
              </a:xfrm>
              <a:prstGeom prst="rect">
                <a:avLst/>
              </a:prstGeom>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marL="128588" indent="-128588">
                  <a:buFontTx/>
                  <a:buChar char="-"/>
                </a:pPr>
                <a:r>
                  <a:rPr lang="es-EC" sz="900" dirty="0"/>
                  <a:t>Generar el grupo de imágenes</a:t>
                </a:r>
              </a:p>
              <a:p>
                <a:pPr marL="128588" indent="-128588">
                  <a:buFontTx/>
                  <a:buChar char="-"/>
                </a:pPr>
                <a:r>
                  <a:rPr lang="es-EC" sz="900" dirty="0"/>
                  <a:t>Seleccionar la temporalidad </a:t>
                </a:r>
              </a:p>
            </p:txBody>
          </p:sp>
          <p:cxnSp>
            <p:nvCxnSpPr>
              <p:cNvPr id="19" name="Straight Connector 18">
                <a:extLst>
                  <a:ext uri="{FF2B5EF4-FFF2-40B4-BE49-F238E27FC236}">
                    <a16:creationId xmlns:a16="http://schemas.microsoft.com/office/drawing/2014/main" xmlns="" id="{F3680371-2D24-4F14-AB17-2DA64C03D391}"/>
                  </a:ext>
                </a:extLst>
              </p:cNvPr>
              <p:cNvCxnSpPr>
                <a:stCxn id="16" idx="3"/>
              </p:cNvCxnSpPr>
              <p:nvPr/>
            </p:nvCxnSpPr>
            <p:spPr>
              <a:xfrm>
                <a:off x="5821207" y="4325302"/>
                <a:ext cx="359248" cy="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xmlns="" id="{3DF595FF-8A86-4111-ABCD-217A3554A0BB}"/>
                  </a:ext>
                </a:extLst>
              </p:cNvPr>
              <p:cNvCxnSpPr>
                <a:cxnSpLocks/>
                <a:endCxn id="21" idx="2"/>
              </p:cNvCxnSpPr>
              <p:nvPr/>
            </p:nvCxnSpPr>
            <p:spPr>
              <a:xfrm flipH="1" flipV="1">
                <a:off x="6180455" y="3695700"/>
                <a:ext cx="5080" cy="6296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xmlns="" id="{932E2CF1-34D4-47D6-B325-2E7427595066}"/>
                  </a:ext>
                </a:extLst>
              </p:cNvPr>
              <p:cNvSpPr/>
              <p:nvPr/>
            </p:nvSpPr>
            <p:spPr>
              <a:xfrm>
                <a:off x="5455839" y="3209925"/>
                <a:ext cx="1449232" cy="48577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050" b="1" dirty="0"/>
                  <a:t>Perfil lineal a través  del tiempo</a:t>
                </a:r>
              </a:p>
            </p:txBody>
          </p:sp>
          <p:cxnSp>
            <p:nvCxnSpPr>
              <p:cNvPr id="22" name="Straight Arrow Connector 21">
                <a:extLst>
                  <a:ext uri="{FF2B5EF4-FFF2-40B4-BE49-F238E27FC236}">
                    <a16:creationId xmlns:a16="http://schemas.microsoft.com/office/drawing/2014/main" xmlns="" id="{403F31B5-B3CB-4056-858E-5C5E8F4E01B8}"/>
                  </a:ext>
                </a:extLst>
              </p:cNvPr>
              <p:cNvCxnSpPr>
                <a:stCxn id="21" idx="0"/>
              </p:cNvCxnSpPr>
              <p:nvPr/>
            </p:nvCxnSpPr>
            <p:spPr>
              <a:xfrm flipV="1">
                <a:off x="6180455" y="2752725"/>
                <a:ext cx="0" cy="457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Rectangle: Rounded Corners 22">
                <a:extLst>
                  <a:ext uri="{FF2B5EF4-FFF2-40B4-BE49-F238E27FC236}">
                    <a16:creationId xmlns:a16="http://schemas.microsoft.com/office/drawing/2014/main" xmlns="" id="{0452F22F-F8CF-47AA-BD5A-8127078256FB}"/>
                  </a:ext>
                </a:extLst>
              </p:cNvPr>
              <p:cNvSpPr/>
              <p:nvPr/>
            </p:nvSpPr>
            <p:spPr>
              <a:xfrm>
                <a:off x="5455839" y="2196466"/>
                <a:ext cx="1449232" cy="55626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000" dirty="0"/>
                  <a:t>Cubo espacio temporal de índice de vegetación</a:t>
                </a:r>
              </a:p>
            </p:txBody>
          </p:sp>
          <p:cxnSp>
            <p:nvCxnSpPr>
              <p:cNvPr id="24" name="Straight Connector 23">
                <a:extLst>
                  <a:ext uri="{FF2B5EF4-FFF2-40B4-BE49-F238E27FC236}">
                    <a16:creationId xmlns:a16="http://schemas.microsoft.com/office/drawing/2014/main" xmlns="" id="{C0BC9432-5118-47A2-929A-90767C8A7866}"/>
                  </a:ext>
                </a:extLst>
              </p:cNvPr>
              <p:cNvCxnSpPr>
                <a:stCxn id="23" idx="0"/>
              </p:cNvCxnSpPr>
              <p:nvPr/>
            </p:nvCxnSpPr>
            <p:spPr>
              <a:xfrm flipV="1">
                <a:off x="6180455" y="1645104"/>
                <a:ext cx="0" cy="551362"/>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xmlns="" id="{6F67A00D-B78A-4B91-B836-9EA94EAA9840}"/>
                  </a:ext>
                </a:extLst>
              </p:cNvPr>
              <p:cNvCxnSpPr/>
              <p:nvPr/>
            </p:nvCxnSpPr>
            <p:spPr>
              <a:xfrm>
                <a:off x="6180455" y="1640206"/>
                <a:ext cx="11252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xmlns="" id="{14D0263A-194F-4B82-9D45-4EDA55D3BC48}"/>
                  </a:ext>
                </a:extLst>
              </p:cNvPr>
              <p:cNvCxnSpPr/>
              <p:nvPr/>
            </p:nvCxnSpPr>
            <p:spPr>
              <a:xfrm>
                <a:off x="6905071" y="3455069"/>
                <a:ext cx="450533" cy="1"/>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xmlns="" id="{6AFBB298-1CC8-4208-BBA7-63A59B14E32B}"/>
                  </a:ext>
                </a:extLst>
              </p:cNvPr>
              <p:cNvSpPr txBox="1"/>
              <p:nvPr/>
            </p:nvSpPr>
            <p:spPr>
              <a:xfrm>
                <a:off x="7355605" y="3088071"/>
                <a:ext cx="1312147" cy="602497"/>
              </a:xfrm>
              <a:prstGeom prst="rect">
                <a:avLst/>
              </a:prstGeom>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marL="128588" indent="-128588">
                  <a:buFontTx/>
                  <a:buChar char="-"/>
                </a:pPr>
                <a:r>
                  <a:rPr lang="es-EC" sz="900" dirty="0"/>
                  <a:t>Crear el cubo de información </a:t>
                </a:r>
              </a:p>
              <a:p>
                <a:pPr marL="128588" indent="-128588">
                  <a:buFontTx/>
                  <a:buChar char="-"/>
                </a:pPr>
                <a:r>
                  <a:rPr lang="es-EC" sz="900" dirty="0"/>
                  <a:t>Generar la visualización </a:t>
                </a:r>
              </a:p>
            </p:txBody>
          </p:sp>
          <p:sp>
            <p:nvSpPr>
              <p:cNvPr id="28" name="Rectangle 27">
                <a:extLst>
                  <a:ext uri="{FF2B5EF4-FFF2-40B4-BE49-F238E27FC236}">
                    <a16:creationId xmlns:a16="http://schemas.microsoft.com/office/drawing/2014/main" xmlns="" id="{B722C181-DE84-4763-B9F8-8BF66F480013}"/>
                  </a:ext>
                </a:extLst>
              </p:cNvPr>
              <p:cNvSpPr/>
              <p:nvPr/>
            </p:nvSpPr>
            <p:spPr>
              <a:xfrm>
                <a:off x="7305675" y="1394460"/>
                <a:ext cx="1449232" cy="48577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050" b="1" dirty="0"/>
                  <a:t>Creación de perfiles de temporalidad</a:t>
                </a:r>
              </a:p>
            </p:txBody>
          </p:sp>
          <p:sp>
            <p:nvSpPr>
              <p:cNvPr id="29" name="TextBox 28">
                <a:extLst>
                  <a:ext uri="{FF2B5EF4-FFF2-40B4-BE49-F238E27FC236}">
                    <a16:creationId xmlns:a16="http://schemas.microsoft.com/office/drawing/2014/main" xmlns="" id="{AF0D1E7A-3DDD-4EAD-81AF-6E425B811AAA}"/>
                  </a:ext>
                </a:extLst>
              </p:cNvPr>
              <p:cNvSpPr txBox="1"/>
              <p:nvPr/>
            </p:nvSpPr>
            <p:spPr>
              <a:xfrm>
                <a:off x="7111218" y="199867"/>
                <a:ext cx="1829954" cy="731603"/>
              </a:xfrm>
              <a:prstGeom prst="rect">
                <a:avLst/>
              </a:prstGeom>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marL="128588" indent="-128588">
                  <a:buFontTx/>
                  <a:buChar char="-"/>
                </a:pPr>
                <a:r>
                  <a:rPr lang="es-EC" sz="900" dirty="0"/>
                  <a:t>Selección de la serie de tiempo</a:t>
                </a:r>
              </a:p>
              <a:p>
                <a:pPr marL="128588" indent="-128588">
                  <a:buFontTx/>
                  <a:buChar char="-"/>
                </a:pPr>
                <a:r>
                  <a:rPr lang="es-EC" sz="900" dirty="0"/>
                  <a:t>El tipo de dato saliente: promedio</a:t>
                </a:r>
              </a:p>
              <a:p>
                <a:pPr marL="128588" indent="-128588">
                  <a:buFontTx/>
                  <a:buChar char="-"/>
                </a:pPr>
                <a:r>
                  <a:rPr lang="es-EC" sz="900" dirty="0"/>
                  <a:t>Generar el perfil de </a:t>
                </a:r>
              </a:p>
            </p:txBody>
          </p:sp>
          <p:cxnSp>
            <p:nvCxnSpPr>
              <p:cNvPr id="30" name="Straight Connector 29">
                <a:extLst>
                  <a:ext uri="{FF2B5EF4-FFF2-40B4-BE49-F238E27FC236}">
                    <a16:creationId xmlns:a16="http://schemas.microsoft.com/office/drawing/2014/main" xmlns="" id="{8BCB3BC5-68EF-41D5-832B-985A54C04D66}"/>
                  </a:ext>
                </a:extLst>
              </p:cNvPr>
              <p:cNvCxnSpPr>
                <a:cxnSpLocks/>
                <a:stCxn id="29" idx="2"/>
                <a:endCxn id="28" idx="0"/>
              </p:cNvCxnSpPr>
              <p:nvPr/>
            </p:nvCxnSpPr>
            <p:spPr>
              <a:xfrm>
                <a:off x="8026196" y="931470"/>
                <a:ext cx="4095" cy="462990"/>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xmlns="" id="{FE3AB01D-2D0E-4A4C-99D2-6730F488D3C7}"/>
                  </a:ext>
                </a:extLst>
              </p:cNvPr>
              <p:cNvCxnSpPr>
                <a:cxnSpLocks/>
              </p:cNvCxnSpPr>
              <p:nvPr/>
            </p:nvCxnSpPr>
            <p:spPr>
              <a:xfrm flipV="1">
                <a:off x="8754907" y="1637347"/>
                <a:ext cx="655233" cy="28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Rectangle: Rounded Corners 31">
                <a:extLst>
                  <a:ext uri="{FF2B5EF4-FFF2-40B4-BE49-F238E27FC236}">
                    <a16:creationId xmlns:a16="http://schemas.microsoft.com/office/drawing/2014/main" xmlns="" id="{5AE55423-C31F-45DF-A161-456F9295EE2E}"/>
                  </a:ext>
                </a:extLst>
              </p:cNvPr>
              <p:cNvSpPr/>
              <p:nvPr/>
            </p:nvSpPr>
            <p:spPr>
              <a:xfrm>
                <a:off x="9410140" y="1359217"/>
                <a:ext cx="1449232" cy="55626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000" dirty="0"/>
                  <a:t>Perfil de índice de vegetación </a:t>
                </a:r>
              </a:p>
            </p:txBody>
          </p:sp>
          <p:cxnSp>
            <p:nvCxnSpPr>
              <p:cNvPr id="33" name="Straight Arrow Connector 32">
                <a:extLst>
                  <a:ext uri="{FF2B5EF4-FFF2-40B4-BE49-F238E27FC236}">
                    <a16:creationId xmlns:a16="http://schemas.microsoft.com/office/drawing/2014/main" xmlns="" id="{E625C3A9-899A-46BA-9C0C-D0878933334B}"/>
                  </a:ext>
                </a:extLst>
              </p:cNvPr>
              <p:cNvCxnSpPr>
                <a:stCxn id="32" idx="2"/>
              </p:cNvCxnSpPr>
              <p:nvPr/>
            </p:nvCxnSpPr>
            <p:spPr>
              <a:xfrm>
                <a:off x="10134756" y="1915477"/>
                <a:ext cx="0" cy="3514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Oval 33">
                <a:extLst>
                  <a:ext uri="{FF2B5EF4-FFF2-40B4-BE49-F238E27FC236}">
                    <a16:creationId xmlns:a16="http://schemas.microsoft.com/office/drawing/2014/main" xmlns="" id="{F8296B7E-AEE6-472A-B494-ECEA14714D27}"/>
                  </a:ext>
                </a:extLst>
              </p:cNvPr>
              <p:cNvSpPr/>
              <p:nvPr/>
            </p:nvSpPr>
            <p:spPr>
              <a:xfrm>
                <a:off x="9954756" y="2291737"/>
                <a:ext cx="360000" cy="360000"/>
              </a:xfrm>
              <a:prstGeom prst="ellipse">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s-EC" sz="1600" dirty="0"/>
                  <a:t>C</a:t>
                </a:r>
              </a:p>
            </p:txBody>
          </p:sp>
        </p:grpSp>
        <p:pic>
          <p:nvPicPr>
            <p:cNvPr id="35" name="Picture 34">
              <a:extLst>
                <a:ext uri="{FF2B5EF4-FFF2-40B4-BE49-F238E27FC236}">
                  <a16:creationId xmlns:a16="http://schemas.microsoft.com/office/drawing/2014/main" xmlns="" id="{87E1031E-2818-4710-8FC4-181638FB91C0}"/>
                </a:ext>
              </a:extLst>
            </p:cNvPr>
            <p:cNvPicPr>
              <a:picLocks noChangeAspect="1"/>
            </p:cNvPicPr>
            <p:nvPr/>
          </p:nvPicPr>
          <p:blipFill>
            <a:blip r:embed="rId3"/>
            <a:stretch>
              <a:fillRect/>
            </a:stretch>
          </p:blipFill>
          <p:spPr>
            <a:xfrm>
              <a:off x="4539950" y="2204390"/>
              <a:ext cx="252786" cy="338786"/>
            </a:xfrm>
            <a:prstGeom prst="rect">
              <a:avLst/>
            </a:prstGeom>
          </p:spPr>
        </p:pic>
      </p:grpSp>
      <p:sp>
        <p:nvSpPr>
          <p:cNvPr id="37" name="Rectangle 58">
            <a:extLst>
              <a:ext uri="{FF2B5EF4-FFF2-40B4-BE49-F238E27FC236}">
                <a16:creationId xmlns:a16="http://schemas.microsoft.com/office/drawing/2014/main" xmlns="" id="{A477CC17-DB27-4CC6-9A39-814272CC0A14}"/>
              </a:ext>
            </a:extLst>
          </p:cNvPr>
          <p:cNvSpPr/>
          <p:nvPr/>
        </p:nvSpPr>
        <p:spPr>
          <a:xfrm>
            <a:off x="7684573" y="3984138"/>
            <a:ext cx="1155264" cy="66188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050" b="1" dirty="0" smtClean="0"/>
              <a:t>Modelo lineal, cálculo de R y R2</a:t>
            </a:r>
            <a:endParaRPr lang="es-EC" sz="1050" b="1" dirty="0"/>
          </a:p>
        </p:txBody>
      </p:sp>
      <p:cxnSp>
        <p:nvCxnSpPr>
          <p:cNvPr id="38" name="Straight Arrow Connector 63">
            <a:extLst>
              <a:ext uri="{FF2B5EF4-FFF2-40B4-BE49-F238E27FC236}">
                <a16:creationId xmlns:a16="http://schemas.microsoft.com/office/drawing/2014/main" xmlns="" id="{0382E24E-E72C-4E20-A167-5E87695B8C31}"/>
              </a:ext>
            </a:extLst>
          </p:cNvPr>
          <p:cNvCxnSpPr/>
          <p:nvPr/>
        </p:nvCxnSpPr>
        <p:spPr>
          <a:xfrm>
            <a:off x="8262205" y="3646702"/>
            <a:ext cx="0" cy="3055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9" name="TextBox 57">
            <a:extLst>
              <a:ext uri="{FF2B5EF4-FFF2-40B4-BE49-F238E27FC236}">
                <a16:creationId xmlns:a16="http://schemas.microsoft.com/office/drawing/2014/main" xmlns="" id="{D1139F5C-0669-48E8-B922-E5AC46C12DF0}"/>
              </a:ext>
            </a:extLst>
          </p:cNvPr>
          <p:cNvSpPr txBox="1"/>
          <p:nvPr/>
        </p:nvSpPr>
        <p:spPr>
          <a:xfrm>
            <a:off x="7602693" y="4991952"/>
            <a:ext cx="1319033" cy="400110"/>
          </a:xfrm>
          <a:prstGeom prst="rect">
            <a:avLst/>
          </a:prstGeom>
          <a:noFill/>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marL="171450" indent="-171450">
              <a:buFontTx/>
              <a:buChar char="-"/>
            </a:pPr>
            <a:r>
              <a:rPr lang="es-EC" sz="1000" dirty="0" smtClean="0"/>
              <a:t>Linear </a:t>
            </a:r>
            <a:r>
              <a:rPr lang="es-EC" sz="1000" dirty="0" err="1" smtClean="0"/>
              <a:t>modeler</a:t>
            </a:r>
            <a:endParaRPr lang="es-EC" sz="1000" dirty="0" smtClean="0"/>
          </a:p>
          <a:p>
            <a:r>
              <a:rPr lang="es-EC" sz="1000" dirty="0" smtClean="0"/>
              <a:t>Con casos ETV </a:t>
            </a:r>
            <a:endParaRPr lang="es-EC" sz="1000" dirty="0"/>
          </a:p>
        </p:txBody>
      </p:sp>
      <p:cxnSp>
        <p:nvCxnSpPr>
          <p:cNvPr id="40" name="Straight Arrow Connector 63">
            <a:extLst>
              <a:ext uri="{FF2B5EF4-FFF2-40B4-BE49-F238E27FC236}">
                <a16:creationId xmlns:a16="http://schemas.microsoft.com/office/drawing/2014/main" xmlns="" id="{0382E24E-E72C-4E20-A167-5E87695B8C31}"/>
              </a:ext>
            </a:extLst>
          </p:cNvPr>
          <p:cNvCxnSpPr/>
          <p:nvPr/>
        </p:nvCxnSpPr>
        <p:spPr>
          <a:xfrm>
            <a:off x="8262210" y="4709603"/>
            <a:ext cx="0" cy="3055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757510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xmlns="" id="{F5983F28-6338-45ED-BCBF-9BA3E9144CCF}"/>
              </a:ext>
            </a:extLst>
          </p:cNvPr>
          <p:cNvGrpSpPr/>
          <p:nvPr/>
        </p:nvGrpSpPr>
        <p:grpSpPr>
          <a:xfrm>
            <a:off x="1431131" y="819150"/>
            <a:ext cx="7065169" cy="5219700"/>
            <a:chOff x="3050381" y="1771650"/>
            <a:chExt cx="3714751" cy="2714726"/>
          </a:xfrm>
        </p:grpSpPr>
        <p:sp>
          <p:nvSpPr>
            <p:cNvPr id="9" name="Oval 8">
              <a:extLst>
                <a:ext uri="{FF2B5EF4-FFF2-40B4-BE49-F238E27FC236}">
                  <a16:creationId xmlns:a16="http://schemas.microsoft.com/office/drawing/2014/main" xmlns="" id="{B26AFA34-15C5-4477-AE03-D646FC4DDE37}"/>
                </a:ext>
              </a:extLst>
            </p:cNvPr>
            <p:cNvSpPr/>
            <p:nvPr/>
          </p:nvSpPr>
          <p:spPr>
            <a:xfrm>
              <a:off x="3050381" y="1771650"/>
              <a:ext cx="270000" cy="270000"/>
            </a:xfrm>
            <a:prstGeom prst="ellipse">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s-EC" sz="3200" dirty="0"/>
                <a:t>B</a:t>
              </a:r>
            </a:p>
          </p:txBody>
        </p:sp>
        <p:sp>
          <p:nvSpPr>
            <p:cNvPr id="11" name="Oval 10">
              <a:extLst>
                <a:ext uri="{FF2B5EF4-FFF2-40B4-BE49-F238E27FC236}">
                  <a16:creationId xmlns:a16="http://schemas.microsoft.com/office/drawing/2014/main" xmlns="" id="{4605C9C6-C7CC-4FB0-97C5-1136E3CB090F}"/>
                </a:ext>
              </a:extLst>
            </p:cNvPr>
            <p:cNvSpPr/>
            <p:nvPr/>
          </p:nvSpPr>
          <p:spPr>
            <a:xfrm>
              <a:off x="4400550" y="1771650"/>
              <a:ext cx="270000" cy="270000"/>
            </a:xfrm>
            <a:prstGeom prst="ellipse">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s-EC" sz="3200" dirty="0"/>
                <a:t>C</a:t>
              </a:r>
            </a:p>
          </p:txBody>
        </p:sp>
        <p:sp>
          <p:nvSpPr>
            <p:cNvPr id="12" name="Oval 11">
              <a:extLst>
                <a:ext uri="{FF2B5EF4-FFF2-40B4-BE49-F238E27FC236}">
                  <a16:creationId xmlns:a16="http://schemas.microsoft.com/office/drawing/2014/main" xmlns="" id="{CF5D018A-E808-468D-A246-4EF65A9D3A72}"/>
                </a:ext>
              </a:extLst>
            </p:cNvPr>
            <p:cNvSpPr/>
            <p:nvPr/>
          </p:nvSpPr>
          <p:spPr>
            <a:xfrm>
              <a:off x="5771419" y="1771650"/>
              <a:ext cx="270000" cy="270000"/>
            </a:xfrm>
            <a:prstGeom prst="ellipse">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s-EC" sz="3200" dirty="0"/>
                <a:t>D</a:t>
              </a:r>
            </a:p>
          </p:txBody>
        </p:sp>
        <p:cxnSp>
          <p:nvCxnSpPr>
            <p:cNvPr id="14" name="Straight Arrow Connector 13">
              <a:extLst>
                <a:ext uri="{FF2B5EF4-FFF2-40B4-BE49-F238E27FC236}">
                  <a16:creationId xmlns:a16="http://schemas.microsoft.com/office/drawing/2014/main" xmlns="" id="{094883B1-34FA-4579-98F4-068CF526B13F}"/>
                </a:ext>
              </a:extLst>
            </p:cNvPr>
            <p:cNvCxnSpPr>
              <a:cxnSpLocks/>
              <a:stCxn id="9" idx="4"/>
            </p:cNvCxnSpPr>
            <p:nvPr/>
          </p:nvCxnSpPr>
          <p:spPr>
            <a:xfrm>
              <a:off x="3185381" y="2041650"/>
              <a:ext cx="0" cy="415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xmlns="" id="{BE62AE70-64BC-4454-87E1-C076E7CD8F7E}"/>
                </a:ext>
              </a:extLst>
            </p:cNvPr>
            <p:cNvCxnSpPr>
              <a:cxnSpLocks/>
            </p:cNvCxnSpPr>
            <p:nvPr/>
          </p:nvCxnSpPr>
          <p:spPr>
            <a:xfrm>
              <a:off x="4536200" y="2041650"/>
              <a:ext cx="0" cy="415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xmlns="" id="{C26AD2A1-F38A-4FAA-B598-1516AC59C248}"/>
                </a:ext>
              </a:extLst>
            </p:cNvPr>
            <p:cNvCxnSpPr>
              <a:cxnSpLocks/>
            </p:cNvCxnSpPr>
            <p:nvPr/>
          </p:nvCxnSpPr>
          <p:spPr>
            <a:xfrm>
              <a:off x="5902604" y="2041650"/>
              <a:ext cx="0" cy="415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xmlns="" id="{A5A8670B-B331-4FD3-AB20-8E7B276745C8}"/>
                </a:ext>
              </a:extLst>
            </p:cNvPr>
            <p:cNvCxnSpPr/>
            <p:nvPr/>
          </p:nvCxnSpPr>
          <p:spPr>
            <a:xfrm>
              <a:off x="3185381" y="2457450"/>
              <a:ext cx="2717223" cy="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xmlns="" id="{19F96478-DB38-4D09-87B6-AEFF4530F010}"/>
                </a:ext>
              </a:extLst>
            </p:cNvPr>
            <p:cNvCxnSpPr>
              <a:cxnSpLocks/>
            </p:cNvCxnSpPr>
            <p:nvPr/>
          </p:nvCxnSpPr>
          <p:spPr>
            <a:xfrm>
              <a:off x="4536118" y="2457450"/>
              <a:ext cx="0" cy="415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xmlns="" id="{D39266AB-F511-4690-8371-0357AA970032}"/>
                </a:ext>
              </a:extLst>
            </p:cNvPr>
            <p:cNvSpPr/>
            <p:nvPr/>
          </p:nvSpPr>
          <p:spPr>
            <a:xfrm>
              <a:off x="4000531" y="2873251"/>
              <a:ext cx="1086924" cy="36433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600" b="1" dirty="0"/>
                <a:t>Análisis de tendencia estacional</a:t>
              </a:r>
            </a:p>
          </p:txBody>
        </p:sp>
        <p:sp>
          <p:nvSpPr>
            <p:cNvPr id="23" name="Rectangle: Rounded Corners 22">
              <a:extLst>
                <a:ext uri="{FF2B5EF4-FFF2-40B4-BE49-F238E27FC236}">
                  <a16:creationId xmlns:a16="http://schemas.microsoft.com/office/drawing/2014/main" xmlns="" id="{2D8BBAB9-5C44-466A-9CD2-3EB64823963D}"/>
                </a:ext>
              </a:extLst>
            </p:cNvPr>
            <p:cNvSpPr/>
            <p:nvPr/>
          </p:nvSpPr>
          <p:spPr>
            <a:xfrm>
              <a:off x="3337516" y="4069181"/>
              <a:ext cx="1086924" cy="41719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600" dirty="0"/>
                <a:t>STA Precipitación</a:t>
              </a:r>
            </a:p>
          </p:txBody>
        </p:sp>
        <p:cxnSp>
          <p:nvCxnSpPr>
            <p:cNvPr id="24" name="Straight Arrow Connector 23">
              <a:extLst>
                <a:ext uri="{FF2B5EF4-FFF2-40B4-BE49-F238E27FC236}">
                  <a16:creationId xmlns:a16="http://schemas.microsoft.com/office/drawing/2014/main" xmlns="" id="{CCE5F861-9899-40AD-8814-387586307847}"/>
                </a:ext>
              </a:extLst>
            </p:cNvPr>
            <p:cNvCxnSpPr>
              <a:cxnSpLocks/>
            </p:cNvCxnSpPr>
            <p:nvPr/>
          </p:nvCxnSpPr>
          <p:spPr>
            <a:xfrm>
              <a:off x="4535550" y="3237581"/>
              <a:ext cx="0" cy="415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xmlns="" id="{D19513AC-E892-4A39-8031-27E4DA80608F}"/>
                </a:ext>
              </a:extLst>
            </p:cNvPr>
            <p:cNvCxnSpPr>
              <a:cxnSpLocks/>
            </p:cNvCxnSpPr>
            <p:nvPr/>
          </p:nvCxnSpPr>
          <p:spPr>
            <a:xfrm>
              <a:off x="3893319" y="3653381"/>
              <a:ext cx="1337828" cy="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xmlns="" id="{DBB9D8BD-FD3E-4DE3-BDC1-A2D83C4E279F}"/>
                </a:ext>
              </a:extLst>
            </p:cNvPr>
            <p:cNvCxnSpPr>
              <a:cxnSpLocks/>
            </p:cNvCxnSpPr>
            <p:nvPr/>
          </p:nvCxnSpPr>
          <p:spPr>
            <a:xfrm>
              <a:off x="3885442" y="3653381"/>
              <a:ext cx="0" cy="415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xmlns="" id="{E4389585-483A-4EB8-99A0-F7F8EA570490}"/>
                </a:ext>
              </a:extLst>
            </p:cNvPr>
            <p:cNvCxnSpPr>
              <a:cxnSpLocks/>
            </p:cNvCxnSpPr>
            <p:nvPr/>
          </p:nvCxnSpPr>
          <p:spPr>
            <a:xfrm>
              <a:off x="5236260" y="3653381"/>
              <a:ext cx="0" cy="415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Rectangle: Rounded Corners 28">
              <a:extLst>
                <a:ext uri="{FF2B5EF4-FFF2-40B4-BE49-F238E27FC236}">
                  <a16:creationId xmlns:a16="http://schemas.microsoft.com/office/drawing/2014/main" xmlns="" id="{75BEB649-7AF0-45C0-AAEC-811C92C1C858}"/>
                </a:ext>
              </a:extLst>
            </p:cNvPr>
            <p:cNvSpPr/>
            <p:nvPr/>
          </p:nvSpPr>
          <p:spPr>
            <a:xfrm>
              <a:off x="4703920" y="4069181"/>
              <a:ext cx="1086924" cy="41719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600" dirty="0"/>
                <a:t>STA índice de vegetación</a:t>
              </a:r>
            </a:p>
          </p:txBody>
        </p:sp>
        <p:cxnSp>
          <p:nvCxnSpPr>
            <p:cNvPr id="33" name="Straight Connector 32">
              <a:extLst>
                <a:ext uri="{FF2B5EF4-FFF2-40B4-BE49-F238E27FC236}">
                  <a16:creationId xmlns:a16="http://schemas.microsoft.com/office/drawing/2014/main" xmlns="" id="{44B33443-A59F-420A-87DC-3B3B8D41A459}"/>
                </a:ext>
              </a:extLst>
            </p:cNvPr>
            <p:cNvCxnSpPr>
              <a:stCxn id="22" idx="3"/>
            </p:cNvCxnSpPr>
            <p:nvPr/>
          </p:nvCxnSpPr>
          <p:spPr>
            <a:xfrm flipV="1">
              <a:off x="5087455" y="3055416"/>
              <a:ext cx="348939" cy="1"/>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xmlns="" id="{24B60614-CE0B-4CD0-854C-BFC4DB11E4F7}"/>
                </a:ext>
              </a:extLst>
            </p:cNvPr>
            <p:cNvSpPr/>
            <p:nvPr/>
          </p:nvSpPr>
          <p:spPr>
            <a:xfrm>
              <a:off x="5436394" y="2732484"/>
              <a:ext cx="1328738" cy="664369"/>
            </a:xfrm>
            <a:prstGeom prst="rect">
              <a:avLst/>
            </a:prstGeom>
            <a:ln>
              <a:prstDash val="lgDash"/>
            </a:ln>
          </p:spPr>
          <p:style>
            <a:lnRef idx="2">
              <a:schemeClr val="dk1"/>
            </a:lnRef>
            <a:fillRef idx="1">
              <a:schemeClr val="lt1"/>
            </a:fillRef>
            <a:effectRef idx="0">
              <a:schemeClr val="dk1"/>
            </a:effectRef>
            <a:fontRef idx="minor">
              <a:schemeClr val="dk1"/>
            </a:fontRef>
          </p:style>
          <p:txBody>
            <a:bodyPr rtlCol="0" anchor="ctr"/>
            <a:lstStyle/>
            <a:p>
              <a:pPr marL="128588" indent="-128588" algn="just">
                <a:buFontTx/>
                <a:buChar char="-"/>
              </a:pPr>
              <a:r>
                <a:rPr lang="es-EC" dirty="0"/>
                <a:t>Colocar la serie de 4 años seguidos con la misma longitud y temporalidad</a:t>
              </a:r>
            </a:p>
          </p:txBody>
        </p:sp>
      </p:grpSp>
    </p:spTree>
    <p:extLst>
      <p:ext uri="{BB962C8B-B14F-4D97-AF65-F5344CB8AC3E}">
        <p14:creationId xmlns:p14="http://schemas.microsoft.com/office/powerpoint/2010/main" val="13544556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xmlns="" id="{12BED47B-0C85-4970-B7B8-FE1E45136DB1}"/>
              </a:ext>
            </a:extLst>
          </p:cNvPr>
          <p:cNvGrpSpPr/>
          <p:nvPr/>
        </p:nvGrpSpPr>
        <p:grpSpPr>
          <a:xfrm>
            <a:off x="1422334" y="814388"/>
            <a:ext cx="6902515" cy="5262562"/>
            <a:chOff x="2235068" y="928688"/>
            <a:chExt cx="6299330" cy="4742256"/>
          </a:xfrm>
        </p:grpSpPr>
        <p:sp>
          <p:nvSpPr>
            <p:cNvPr id="8" name="Oval 7">
              <a:extLst>
                <a:ext uri="{FF2B5EF4-FFF2-40B4-BE49-F238E27FC236}">
                  <a16:creationId xmlns:a16="http://schemas.microsoft.com/office/drawing/2014/main" xmlns="" id="{639FBF2D-65EE-4B56-BB1A-716781D6B87E}"/>
                </a:ext>
              </a:extLst>
            </p:cNvPr>
            <p:cNvSpPr/>
            <p:nvPr/>
          </p:nvSpPr>
          <p:spPr>
            <a:xfrm>
              <a:off x="2242406" y="928688"/>
              <a:ext cx="270000" cy="270000"/>
            </a:xfrm>
            <a:prstGeom prst="ellipse">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s-EC" sz="2000" dirty="0"/>
                <a:t>B</a:t>
              </a:r>
            </a:p>
          </p:txBody>
        </p:sp>
        <p:sp>
          <p:nvSpPr>
            <p:cNvPr id="9" name="Oval 8">
              <a:extLst>
                <a:ext uri="{FF2B5EF4-FFF2-40B4-BE49-F238E27FC236}">
                  <a16:creationId xmlns:a16="http://schemas.microsoft.com/office/drawing/2014/main" xmlns="" id="{7EE43DA0-17D5-4AFF-9F12-64168A47E2CF}"/>
                </a:ext>
              </a:extLst>
            </p:cNvPr>
            <p:cNvSpPr/>
            <p:nvPr/>
          </p:nvSpPr>
          <p:spPr>
            <a:xfrm>
              <a:off x="3592575" y="928688"/>
              <a:ext cx="270000" cy="270000"/>
            </a:xfrm>
            <a:prstGeom prst="ellipse">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s-EC" sz="2000" dirty="0"/>
                <a:t>C</a:t>
              </a:r>
            </a:p>
          </p:txBody>
        </p:sp>
        <p:sp>
          <p:nvSpPr>
            <p:cNvPr id="10" name="Oval 9">
              <a:extLst>
                <a:ext uri="{FF2B5EF4-FFF2-40B4-BE49-F238E27FC236}">
                  <a16:creationId xmlns:a16="http://schemas.microsoft.com/office/drawing/2014/main" xmlns="" id="{7FF733E6-8550-4086-9EAE-571ADD430565}"/>
                </a:ext>
              </a:extLst>
            </p:cNvPr>
            <p:cNvSpPr/>
            <p:nvPr/>
          </p:nvSpPr>
          <p:spPr>
            <a:xfrm>
              <a:off x="4963444" y="928688"/>
              <a:ext cx="270000" cy="270000"/>
            </a:xfrm>
            <a:prstGeom prst="ellipse">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s-EC" sz="2000" dirty="0"/>
                <a:t>D</a:t>
              </a:r>
            </a:p>
          </p:txBody>
        </p:sp>
        <p:cxnSp>
          <p:nvCxnSpPr>
            <p:cNvPr id="11" name="Straight Arrow Connector 10">
              <a:extLst>
                <a:ext uri="{FF2B5EF4-FFF2-40B4-BE49-F238E27FC236}">
                  <a16:creationId xmlns:a16="http://schemas.microsoft.com/office/drawing/2014/main" xmlns="" id="{63676F68-7CB9-484B-9562-95561CED58D6}"/>
                </a:ext>
              </a:extLst>
            </p:cNvPr>
            <p:cNvCxnSpPr>
              <a:cxnSpLocks/>
              <a:stCxn id="8" idx="4"/>
            </p:cNvCxnSpPr>
            <p:nvPr/>
          </p:nvCxnSpPr>
          <p:spPr>
            <a:xfrm>
              <a:off x="2377406" y="1198688"/>
              <a:ext cx="0" cy="415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xmlns="" id="{1ABABE7A-E6F9-4BF7-9515-155E847E248D}"/>
                </a:ext>
              </a:extLst>
            </p:cNvPr>
            <p:cNvCxnSpPr>
              <a:cxnSpLocks/>
            </p:cNvCxnSpPr>
            <p:nvPr/>
          </p:nvCxnSpPr>
          <p:spPr>
            <a:xfrm>
              <a:off x="3728224" y="1198688"/>
              <a:ext cx="0" cy="415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xmlns="" id="{4AE1D83D-60E3-4269-A26F-DF2C44C3E943}"/>
                </a:ext>
              </a:extLst>
            </p:cNvPr>
            <p:cNvCxnSpPr>
              <a:cxnSpLocks/>
            </p:cNvCxnSpPr>
            <p:nvPr/>
          </p:nvCxnSpPr>
          <p:spPr>
            <a:xfrm>
              <a:off x="5094629" y="1198688"/>
              <a:ext cx="0" cy="415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xmlns="" id="{4B2BCFFD-00F4-4D49-B156-9E9F8352CBCC}"/>
                </a:ext>
              </a:extLst>
            </p:cNvPr>
            <p:cNvCxnSpPr/>
            <p:nvPr/>
          </p:nvCxnSpPr>
          <p:spPr>
            <a:xfrm>
              <a:off x="2377406" y="1614488"/>
              <a:ext cx="2717223"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xmlns="" id="{2E8A7F85-FC45-4A20-B23C-C6837E505CDD}"/>
                </a:ext>
              </a:extLst>
            </p:cNvPr>
            <p:cNvCxnSpPr>
              <a:cxnSpLocks/>
            </p:cNvCxnSpPr>
            <p:nvPr/>
          </p:nvCxnSpPr>
          <p:spPr>
            <a:xfrm>
              <a:off x="3728143" y="1614488"/>
              <a:ext cx="0" cy="415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xmlns="" id="{39544BBC-CF78-4C2A-97A2-BCC062D36717}"/>
                </a:ext>
              </a:extLst>
            </p:cNvPr>
            <p:cNvSpPr/>
            <p:nvPr/>
          </p:nvSpPr>
          <p:spPr>
            <a:xfrm>
              <a:off x="3192556" y="2030288"/>
              <a:ext cx="1086924" cy="36433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200" b="1" dirty="0"/>
                <a:t>Modelo Lineal</a:t>
              </a:r>
            </a:p>
          </p:txBody>
        </p:sp>
        <p:cxnSp>
          <p:nvCxnSpPr>
            <p:cNvPr id="18" name="Straight Arrow Connector 17">
              <a:extLst>
                <a:ext uri="{FF2B5EF4-FFF2-40B4-BE49-F238E27FC236}">
                  <a16:creationId xmlns:a16="http://schemas.microsoft.com/office/drawing/2014/main" xmlns="" id="{42645748-BE71-4D3D-B4AC-98AF714470A0}"/>
                </a:ext>
              </a:extLst>
            </p:cNvPr>
            <p:cNvCxnSpPr>
              <a:cxnSpLocks/>
            </p:cNvCxnSpPr>
            <p:nvPr/>
          </p:nvCxnSpPr>
          <p:spPr>
            <a:xfrm>
              <a:off x="3727575" y="2394620"/>
              <a:ext cx="0" cy="415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xmlns="" id="{6C994689-B313-4FA0-AD8A-A4141100417A}"/>
                </a:ext>
              </a:extLst>
            </p:cNvPr>
            <p:cNvCxnSpPr>
              <a:cxnSpLocks/>
            </p:cNvCxnSpPr>
            <p:nvPr/>
          </p:nvCxnSpPr>
          <p:spPr>
            <a:xfrm>
              <a:off x="3046888" y="2810420"/>
              <a:ext cx="1374281" cy="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xmlns="" id="{E1E14D49-DFBC-4810-ABC9-F76F92C40FE8}"/>
                </a:ext>
              </a:extLst>
            </p:cNvPr>
            <p:cNvCxnSpPr>
              <a:cxnSpLocks/>
            </p:cNvCxnSpPr>
            <p:nvPr/>
          </p:nvCxnSpPr>
          <p:spPr>
            <a:xfrm>
              <a:off x="3046888" y="2810420"/>
              <a:ext cx="0" cy="415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xmlns="" id="{CF9227DE-B010-4A84-A831-17347E337053}"/>
                </a:ext>
              </a:extLst>
            </p:cNvPr>
            <p:cNvCxnSpPr>
              <a:cxnSpLocks/>
            </p:cNvCxnSpPr>
            <p:nvPr/>
          </p:nvCxnSpPr>
          <p:spPr>
            <a:xfrm>
              <a:off x="4413293" y="2810420"/>
              <a:ext cx="0" cy="415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Rectangle: Rounded Corners 22">
              <a:extLst>
                <a:ext uri="{FF2B5EF4-FFF2-40B4-BE49-F238E27FC236}">
                  <a16:creationId xmlns:a16="http://schemas.microsoft.com/office/drawing/2014/main" xmlns="" id="{2C5F53BE-68FF-423D-AEF6-D42D2CEE8B73}"/>
                </a:ext>
              </a:extLst>
            </p:cNvPr>
            <p:cNvSpPr/>
            <p:nvPr/>
          </p:nvSpPr>
          <p:spPr>
            <a:xfrm>
              <a:off x="2514548" y="3226220"/>
              <a:ext cx="1086924" cy="41719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600" dirty="0"/>
                <a:t>Pendiente </a:t>
              </a:r>
            </a:p>
          </p:txBody>
        </p:sp>
        <p:sp>
          <p:nvSpPr>
            <p:cNvPr id="24" name="Rectangle: Rounded Corners 23">
              <a:extLst>
                <a:ext uri="{FF2B5EF4-FFF2-40B4-BE49-F238E27FC236}">
                  <a16:creationId xmlns:a16="http://schemas.microsoft.com/office/drawing/2014/main" xmlns="" id="{8EB58FB0-7DED-4195-9ED9-F62630BF952F}"/>
                </a:ext>
              </a:extLst>
            </p:cNvPr>
            <p:cNvSpPr/>
            <p:nvPr/>
          </p:nvSpPr>
          <p:spPr>
            <a:xfrm>
              <a:off x="3880952" y="3226220"/>
              <a:ext cx="1086924" cy="41719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500" dirty="0"/>
                <a:t>Intersección</a:t>
              </a:r>
            </a:p>
          </p:txBody>
        </p:sp>
        <p:cxnSp>
          <p:nvCxnSpPr>
            <p:cNvPr id="6" name="Straight Connector 5">
              <a:extLst>
                <a:ext uri="{FF2B5EF4-FFF2-40B4-BE49-F238E27FC236}">
                  <a16:creationId xmlns:a16="http://schemas.microsoft.com/office/drawing/2014/main" xmlns="" id="{44B872AE-5E1F-495F-ACA5-7F4C5E0892D5}"/>
                </a:ext>
              </a:extLst>
            </p:cNvPr>
            <p:cNvCxnSpPr>
              <a:stCxn id="16" idx="3"/>
            </p:cNvCxnSpPr>
            <p:nvPr/>
          </p:nvCxnSpPr>
          <p:spPr>
            <a:xfrm flipV="1">
              <a:off x="4279480" y="2212454"/>
              <a:ext cx="348939" cy="1"/>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xmlns="" id="{5808A049-E462-4D2B-A132-F0C45479BBC4}"/>
                </a:ext>
              </a:extLst>
            </p:cNvPr>
            <p:cNvSpPr/>
            <p:nvPr/>
          </p:nvSpPr>
          <p:spPr>
            <a:xfrm>
              <a:off x="4628419" y="1889522"/>
              <a:ext cx="3905979" cy="862021"/>
            </a:xfrm>
            <a:prstGeom prst="rect">
              <a:avLst/>
            </a:prstGeom>
            <a:ln>
              <a:prstDash val="lgDash"/>
            </a:ln>
          </p:spPr>
          <p:style>
            <a:lnRef idx="2">
              <a:schemeClr val="dk1"/>
            </a:lnRef>
            <a:fillRef idx="1">
              <a:schemeClr val="lt1"/>
            </a:fillRef>
            <a:effectRef idx="0">
              <a:schemeClr val="dk1"/>
            </a:effectRef>
            <a:fontRef idx="minor">
              <a:schemeClr val="dk1"/>
            </a:fontRef>
          </p:style>
          <p:txBody>
            <a:bodyPr rtlCol="0" anchor="ctr"/>
            <a:lstStyle/>
            <a:p>
              <a:pPr marL="128588" indent="-128588" algn="just">
                <a:buFontTx/>
                <a:buChar char="-"/>
              </a:pPr>
              <a:r>
                <a:rPr lang="es-EC" sz="1200" dirty="0"/>
                <a:t>Colocar en la variable dependiente: Casos </a:t>
              </a:r>
              <a:r>
                <a:rPr lang="es-EC" sz="1200" dirty="0" err="1"/>
                <a:t>ETVs</a:t>
              </a:r>
              <a:endParaRPr lang="es-EC" sz="1200" dirty="0"/>
            </a:p>
            <a:p>
              <a:pPr marL="128588" indent="-128588" algn="just">
                <a:buFontTx/>
                <a:buChar char="-"/>
              </a:pPr>
              <a:r>
                <a:rPr lang="es-EC" sz="1200" dirty="0"/>
                <a:t>Colocar como variables independientes en series de imágenes a la precipitación y el índice de vegetación</a:t>
              </a:r>
            </a:p>
            <a:p>
              <a:pPr marL="128588" indent="-128588" algn="just">
                <a:buFontTx/>
                <a:buChar char="-"/>
              </a:pPr>
              <a:r>
                <a:rPr lang="es-EC" sz="1200" dirty="0"/>
                <a:t>Con un </a:t>
              </a:r>
              <a:r>
                <a:rPr lang="es-EC" sz="1200" dirty="0" err="1"/>
                <a:t>lack</a:t>
              </a:r>
              <a:r>
                <a:rPr lang="es-EC" sz="1200" dirty="0"/>
                <a:t> (ausencia) de -4 y 1 respectivamente  </a:t>
              </a:r>
            </a:p>
          </p:txBody>
        </p:sp>
        <p:sp>
          <p:nvSpPr>
            <p:cNvPr id="27" name="Rectangle 26">
              <a:extLst>
                <a:ext uri="{FF2B5EF4-FFF2-40B4-BE49-F238E27FC236}">
                  <a16:creationId xmlns:a16="http://schemas.microsoft.com/office/drawing/2014/main" xmlns="" id="{A03C3D17-6A5C-46CF-9424-DCA21193E0D3}"/>
                </a:ext>
              </a:extLst>
            </p:cNvPr>
            <p:cNvSpPr/>
            <p:nvPr/>
          </p:nvSpPr>
          <p:spPr>
            <a:xfrm>
              <a:off x="3184112" y="4475015"/>
              <a:ext cx="1086924" cy="36433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100" b="1" dirty="0"/>
                <a:t>Calculadora </a:t>
              </a:r>
              <a:r>
                <a:rPr lang="es-EC" sz="1100" b="1" dirty="0" err="1"/>
                <a:t>raster</a:t>
              </a:r>
              <a:endParaRPr lang="es-EC" sz="1100" b="1" dirty="0"/>
            </a:p>
          </p:txBody>
        </p:sp>
        <p:cxnSp>
          <p:nvCxnSpPr>
            <p:cNvPr id="28" name="Straight Arrow Connector 27">
              <a:extLst>
                <a:ext uri="{FF2B5EF4-FFF2-40B4-BE49-F238E27FC236}">
                  <a16:creationId xmlns:a16="http://schemas.microsoft.com/office/drawing/2014/main" xmlns="" id="{EB8338E9-DB18-4993-AA4D-7F0082B6C8B6}"/>
                </a:ext>
              </a:extLst>
            </p:cNvPr>
            <p:cNvCxnSpPr>
              <a:cxnSpLocks/>
            </p:cNvCxnSpPr>
            <p:nvPr/>
          </p:nvCxnSpPr>
          <p:spPr>
            <a:xfrm>
              <a:off x="4431705" y="3643415"/>
              <a:ext cx="0" cy="415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xmlns="" id="{A4788699-7469-48E0-B179-9C25A8F3B5FD}"/>
                </a:ext>
              </a:extLst>
            </p:cNvPr>
            <p:cNvCxnSpPr>
              <a:cxnSpLocks/>
            </p:cNvCxnSpPr>
            <p:nvPr/>
          </p:nvCxnSpPr>
          <p:spPr>
            <a:xfrm>
              <a:off x="3028768" y="3643415"/>
              <a:ext cx="0" cy="415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xmlns="" id="{138585A7-25C9-444E-97E5-2188BF5DADA2}"/>
                </a:ext>
              </a:extLst>
            </p:cNvPr>
            <p:cNvCxnSpPr>
              <a:cxnSpLocks/>
            </p:cNvCxnSpPr>
            <p:nvPr/>
          </p:nvCxnSpPr>
          <p:spPr>
            <a:xfrm>
              <a:off x="3040434" y="4059215"/>
              <a:ext cx="1374281" cy="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xmlns="" id="{F06F71DF-5EC1-41BA-B0C3-D4EB9FD988FA}"/>
                </a:ext>
              </a:extLst>
            </p:cNvPr>
            <p:cNvCxnSpPr>
              <a:cxnSpLocks/>
            </p:cNvCxnSpPr>
            <p:nvPr/>
          </p:nvCxnSpPr>
          <p:spPr>
            <a:xfrm>
              <a:off x="3734029" y="4059215"/>
              <a:ext cx="0" cy="415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5" name="Picture 34">
              <a:extLst>
                <a:ext uri="{FF2B5EF4-FFF2-40B4-BE49-F238E27FC236}">
                  <a16:creationId xmlns:a16="http://schemas.microsoft.com/office/drawing/2014/main" xmlns="" id="{E4F4C5AC-732E-4DF8-8BF6-1189ECFA30DF}"/>
                </a:ext>
              </a:extLst>
            </p:cNvPr>
            <p:cNvPicPr>
              <a:picLocks noChangeAspect="1"/>
            </p:cNvPicPr>
            <p:nvPr/>
          </p:nvPicPr>
          <p:blipFill>
            <a:blip r:embed="rId2"/>
            <a:stretch>
              <a:fillRect/>
            </a:stretch>
          </p:blipFill>
          <p:spPr>
            <a:xfrm>
              <a:off x="2235068" y="3348114"/>
              <a:ext cx="193484" cy="173406"/>
            </a:xfrm>
            <a:prstGeom prst="rect">
              <a:avLst/>
            </a:prstGeom>
            <a:ln>
              <a:solidFill>
                <a:schemeClr val="tx1"/>
              </a:solidFill>
            </a:ln>
          </p:spPr>
        </p:pic>
        <p:pic>
          <p:nvPicPr>
            <p:cNvPr id="36" name="Picture 35">
              <a:extLst>
                <a:ext uri="{FF2B5EF4-FFF2-40B4-BE49-F238E27FC236}">
                  <a16:creationId xmlns:a16="http://schemas.microsoft.com/office/drawing/2014/main" xmlns="" id="{299C872B-D6F6-4335-8837-9F29B8710BE6}"/>
                </a:ext>
              </a:extLst>
            </p:cNvPr>
            <p:cNvPicPr>
              <a:picLocks noChangeAspect="1"/>
            </p:cNvPicPr>
            <p:nvPr/>
          </p:nvPicPr>
          <p:blipFill>
            <a:blip r:embed="rId2"/>
            <a:stretch>
              <a:fillRect/>
            </a:stretch>
          </p:blipFill>
          <p:spPr>
            <a:xfrm>
              <a:off x="5053872" y="3348114"/>
              <a:ext cx="193484" cy="173406"/>
            </a:xfrm>
            <a:prstGeom prst="rect">
              <a:avLst/>
            </a:prstGeom>
            <a:ln>
              <a:solidFill>
                <a:schemeClr val="tx1"/>
              </a:solidFill>
            </a:ln>
          </p:spPr>
        </p:pic>
        <p:pic>
          <p:nvPicPr>
            <p:cNvPr id="37" name="Picture 36">
              <a:extLst>
                <a:ext uri="{FF2B5EF4-FFF2-40B4-BE49-F238E27FC236}">
                  <a16:creationId xmlns:a16="http://schemas.microsoft.com/office/drawing/2014/main" xmlns="" id="{76919E4A-4499-4091-A3F5-87373065EC80}"/>
                </a:ext>
              </a:extLst>
            </p:cNvPr>
            <p:cNvPicPr>
              <a:picLocks noChangeAspect="1"/>
            </p:cNvPicPr>
            <p:nvPr/>
          </p:nvPicPr>
          <p:blipFill>
            <a:blip r:embed="rId2"/>
            <a:stretch>
              <a:fillRect/>
            </a:stretch>
          </p:blipFill>
          <p:spPr>
            <a:xfrm>
              <a:off x="4357207" y="5375644"/>
              <a:ext cx="193484" cy="173406"/>
            </a:xfrm>
            <a:prstGeom prst="rect">
              <a:avLst/>
            </a:prstGeom>
            <a:ln>
              <a:solidFill>
                <a:schemeClr val="tx1"/>
              </a:solidFill>
            </a:ln>
          </p:spPr>
        </p:pic>
        <p:sp>
          <p:nvSpPr>
            <p:cNvPr id="38" name="Rectangle: Rounded Corners 37">
              <a:extLst>
                <a:ext uri="{FF2B5EF4-FFF2-40B4-BE49-F238E27FC236}">
                  <a16:creationId xmlns:a16="http://schemas.microsoft.com/office/drawing/2014/main" xmlns="" id="{D9294B8C-6C90-4558-B043-8A3D4BC49772}"/>
                </a:ext>
              </a:extLst>
            </p:cNvPr>
            <p:cNvSpPr/>
            <p:nvPr/>
          </p:nvSpPr>
          <p:spPr>
            <a:xfrm>
              <a:off x="3192556" y="5253749"/>
              <a:ext cx="1086924" cy="41719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100" dirty="0"/>
                <a:t>Modelo</a:t>
              </a:r>
            </a:p>
          </p:txBody>
        </p:sp>
        <p:cxnSp>
          <p:nvCxnSpPr>
            <p:cNvPr id="39" name="Straight Arrow Connector 38">
              <a:extLst>
                <a:ext uri="{FF2B5EF4-FFF2-40B4-BE49-F238E27FC236}">
                  <a16:creationId xmlns:a16="http://schemas.microsoft.com/office/drawing/2014/main" xmlns="" id="{D7FF25E1-46AF-4B1E-9C96-572948863413}"/>
                </a:ext>
              </a:extLst>
            </p:cNvPr>
            <p:cNvCxnSpPr>
              <a:cxnSpLocks/>
            </p:cNvCxnSpPr>
            <p:nvPr/>
          </p:nvCxnSpPr>
          <p:spPr>
            <a:xfrm>
              <a:off x="3734029" y="4839346"/>
              <a:ext cx="0" cy="415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63615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A50785EC-CA0A-4DED-BBA0-9B5602DD4694}"/>
              </a:ext>
            </a:extLst>
          </p:cNvPr>
          <p:cNvSpPr txBox="1">
            <a:spLocks/>
          </p:cNvSpPr>
          <p:nvPr/>
        </p:nvSpPr>
        <p:spPr>
          <a:xfrm>
            <a:off x="93071" y="110356"/>
            <a:ext cx="7772400" cy="5334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000" b="1" dirty="0">
                <a:solidFill>
                  <a:schemeClr val="accent1"/>
                </a:solidFill>
              </a:rPr>
              <a:t>7. RESULTADOS: Casos ETV</a:t>
            </a:r>
          </a:p>
        </p:txBody>
      </p:sp>
      <p:sp>
        <p:nvSpPr>
          <p:cNvPr id="16" name="Rectángulo 15">
            <a:extLst>
              <a:ext uri="{FF2B5EF4-FFF2-40B4-BE49-F238E27FC236}">
                <a16:creationId xmlns:a16="http://schemas.microsoft.com/office/drawing/2014/main" xmlns="" id="{CC07E0AA-97F1-490A-9BDE-4624AD80DD5C}"/>
              </a:ext>
            </a:extLst>
          </p:cNvPr>
          <p:cNvSpPr/>
          <p:nvPr/>
        </p:nvSpPr>
        <p:spPr>
          <a:xfrm>
            <a:off x="0" y="723231"/>
            <a:ext cx="9144000" cy="309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t>PERFIL </a:t>
            </a:r>
            <a:r>
              <a:rPr lang="es-EC" sz="2000" dirty="0"/>
              <a:t>LINEAL</a:t>
            </a:r>
          </a:p>
        </p:txBody>
      </p:sp>
      <p:pic>
        <p:nvPicPr>
          <p:cNvPr id="22" name="Imagen 21">
            <a:extLst>
              <a:ext uri="{FF2B5EF4-FFF2-40B4-BE49-F238E27FC236}">
                <a16:creationId xmlns:a16="http://schemas.microsoft.com/office/drawing/2014/main" xmlns="" id="{80E95F22-3C98-42F4-8530-E6297188F946}"/>
              </a:ext>
            </a:extLst>
          </p:cNvPr>
          <p:cNvPicPr/>
          <p:nvPr/>
        </p:nvPicPr>
        <p:blipFill>
          <a:blip r:embed="rId3"/>
          <a:stretch>
            <a:fillRect/>
          </a:stretch>
        </p:blipFill>
        <p:spPr>
          <a:xfrm>
            <a:off x="634321" y="1174945"/>
            <a:ext cx="3600000" cy="1800000"/>
          </a:xfrm>
          <a:prstGeom prst="rect">
            <a:avLst/>
          </a:prstGeom>
        </p:spPr>
      </p:pic>
      <p:pic>
        <p:nvPicPr>
          <p:cNvPr id="23" name="Imagen 22">
            <a:extLst>
              <a:ext uri="{FF2B5EF4-FFF2-40B4-BE49-F238E27FC236}">
                <a16:creationId xmlns:a16="http://schemas.microsoft.com/office/drawing/2014/main" xmlns="" id="{41E90192-B7F0-416B-8568-D6A72B00B6BC}"/>
              </a:ext>
            </a:extLst>
          </p:cNvPr>
          <p:cNvPicPr/>
          <p:nvPr/>
        </p:nvPicPr>
        <p:blipFill>
          <a:blip r:embed="rId4"/>
          <a:stretch>
            <a:fillRect/>
          </a:stretch>
        </p:blipFill>
        <p:spPr>
          <a:xfrm>
            <a:off x="634321" y="3117682"/>
            <a:ext cx="3600000" cy="1800000"/>
          </a:xfrm>
          <a:prstGeom prst="rect">
            <a:avLst/>
          </a:prstGeom>
        </p:spPr>
      </p:pic>
      <p:pic>
        <p:nvPicPr>
          <p:cNvPr id="24" name="Imagen 23">
            <a:extLst>
              <a:ext uri="{FF2B5EF4-FFF2-40B4-BE49-F238E27FC236}">
                <a16:creationId xmlns:a16="http://schemas.microsoft.com/office/drawing/2014/main" xmlns="" id="{1AEF41E7-DF1F-4966-B001-F0B9A90FFCA8}"/>
              </a:ext>
            </a:extLst>
          </p:cNvPr>
          <p:cNvPicPr/>
          <p:nvPr/>
        </p:nvPicPr>
        <p:blipFill>
          <a:blip r:embed="rId5"/>
          <a:stretch>
            <a:fillRect/>
          </a:stretch>
        </p:blipFill>
        <p:spPr>
          <a:xfrm>
            <a:off x="4909679" y="1174945"/>
            <a:ext cx="3600000" cy="1800000"/>
          </a:xfrm>
          <a:prstGeom prst="rect">
            <a:avLst/>
          </a:prstGeom>
        </p:spPr>
      </p:pic>
      <p:pic>
        <p:nvPicPr>
          <p:cNvPr id="25" name="Imagen 24">
            <a:extLst>
              <a:ext uri="{FF2B5EF4-FFF2-40B4-BE49-F238E27FC236}">
                <a16:creationId xmlns:a16="http://schemas.microsoft.com/office/drawing/2014/main" xmlns="" id="{0B59F492-2324-4E04-8E39-1F7E3152A9D2}"/>
              </a:ext>
            </a:extLst>
          </p:cNvPr>
          <p:cNvPicPr/>
          <p:nvPr/>
        </p:nvPicPr>
        <p:blipFill>
          <a:blip r:embed="rId6"/>
          <a:stretch>
            <a:fillRect/>
          </a:stretch>
        </p:blipFill>
        <p:spPr>
          <a:xfrm>
            <a:off x="4909679" y="3117682"/>
            <a:ext cx="3600000" cy="1800000"/>
          </a:xfrm>
          <a:prstGeom prst="rect">
            <a:avLst/>
          </a:prstGeom>
        </p:spPr>
      </p:pic>
      <p:pic>
        <p:nvPicPr>
          <p:cNvPr id="26" name="Imagen 25">
            <a:extLst>
              <a:ext uri="{FF2B5EF4-FFF2-40B4-BE49-F238E27FC236}">
                <a16:creationId xmlns:a16="http://schemas.microsoft.com/office/drawing/2014/main" xmlns="" id="{BB62F902-C696-4CEA-816D-0517E0CC2EDD}"/>
              </a:ext>
            </a:extLst>
          </p:cNvPr>
          <p:cNvPicPr/>
          <p:nvPr/>
        </p:nvPicPr>
        <p:blipFill>
          <a:blip r:embed="rId7"/>
          <a:stretch>
            <a:fillRect/>
          </a:stretch>
        </p:blipFill>
        <p:spPr>
          <a:xfrm>
            <a:off x="2772000" y="4996197"/>
            <a:ext cx="3600000" cy="1800000"/>
          </a:xfrm>
          <a:prstGeom prst="rect">
            <a:avLst/>
          </a:prstGeom>
        </p:spPr>
      </p:pic>
      <p:sp>
        <p:nvSpPr>
          <p:cNvPr id="18" name="Rectángulo 17">
            <a:extLst>
              <a:ext uri="{FF2B5EF4-FFF2-40B4-BE49-F238E27FC236}">
                <a16:creationId xmlns:a16="http://schemas.microsoft.com/office/drawing/2014/main" xmlns="" id="{84C82852-12D7-48DC-9077-EDF5C1CFA0BD}"/>
              </a:ext>
            </a:extLst>
          </p:cNvPr>
          <p:cNvSpPr/>
          <p:nvPr/>
        </p:nvSpPr>
        <p:spPr>
          <a:xfrm>
            <a:off x="1872369" y="1192795"/>
            <a:ext cx="1166921" cy="18102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rPr>
              <a:t> AÑO 2013</a:t>
            </a:r>
          </a:p>
        </p:txBody>
      </p:sp>
      <p:sp>
        <p:nvSpPr>
          <p:cNvPr id="27" name="Rectángulo 26">
            <a:extLst>
              <a:ext uri="{FF2B5EF4-FFF2-40B4-BE49-F238E27FC236}">
                <a16:creationId xmlns:a16="http://schemas.microsoft.com/office/drawing/2014/main" xmlns="" id="{F085FB3B-D7E8-4D8C-AD55-45E40739B169}"/>
              </a:ext>
            </a:extLst>
          </p:cNvPr>
          <p:cNvSpPr/>
          <p:nvPr/>
        </p:nvSpPr>
        <p:spPr>
          <a:xfrm>
            <a:off x="6104710" y="1190159"/>
            <a:ext cx="1166921" cy="18102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rPr>
              <a:t> AÑO 2015</a:t>
            </a:r>
          </a:p>
        </p:txBody>
      </p:sp>
      <p:sp>
        <p:nvSpPr>
          <p:cNvPr id="28" name="Rectángulo 27">
            <a:extLst>
              <a:ext uri="{FF2B5EF4-FFF2-40B4-BE49-F238E27FC236}">
                <a16:creationId xmlns:a16="http://schemas.microsoft.com/office/drawing/2014/main" xmlns="" id="{23AFCD1A-0775-414F-9A33-B7D8A5577EC8}"/>
              </a:ext>
            </a:extLst>
          </p:cNvPr>
          <p:cNvSpPr/>
          <p:nvPr/>
        </p:nvSpPr>
        <p:spPr>
          <a:xfrm>
            <a:off x="1850860" y="3133220"/>
            <a:ext cx="1166921" cy="18102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rPr>
              <a:t> AÑO 2014</a:t>
            </a:r>
          </a:p>
        </p:txBody>
      </p:sp>
      <p:sp>
        <p:nvSpPr>
          <p:cNvPr id="29" name="Rectángulo 28">
            <a:extLst>
              <a:ext uri="{FF2B5EF4-FFF2-40B4-BE49-F238E27FC236}">
                <a16:creationId xmlns:a16="http://schemas.microsoft.com/office/drawing/2014/main" xmlns="" id="{BA63381B-3176-4EFC-BC54-B9E4112206F7}"/>
              </a:ext>
            </a:extLst>
          </p:cNvPr>
          <p:cNvSpPr/>
          <p:nvPr/>
        </p:nvSpPr>
        <p:spPr>
          <a:xfrm>
            <a:off x="6126219" y="3148720"/>
            <a:ext cx="1166921" cy="18102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rPr>
              <a:t> AÑO 2016</a:t>
            </a:r>
          </a:p>
        </p:txBody>
      </p:sp>
      <p:sp>
        <p:nvSpPr>
          <p:cNvPr id="30" name="Rectángulo 29">
            <a:extLst>
              <a:ext uri="{FF2B5EF4-FFF2-40B4-BE49-F238E27FC236}">
                <a16:creationId xmlns:a16="http://schemas.microsoft.com/office/drawing/2014/main" xmlns="" id="{0EF630F6-36F8-40E4-81D1-CF7161121233}"/>
              </a:ext>
            </a:extLst>
          </p:cNvPr>
          <p:cNvSpPr/>
          <p:nvPr/>
        </p:nvSpPr>
        <p:spPr>
          <a:xfrm>
            <a:off x="3988539" y="5013615"/>
            <a:ext cx="1166921" cy="18102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rPr>
              <a:t> AÑO 2017</a:t>
            </a:r>
          </a:p>
        </p:txBody>
      </p:sp>
    </p:spTree>
    <p:extLst>
      <p:ext uri="{BB962C8B-B14F-4D97-AF65-F5344CB8AC3E}">
        <p14:creationId xmlns:p14="http://schemas.microsoft.com/office/powerpoint/2010/main" val="26273765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A50785EC-CA0A-4DED-BBA0-9B5602DD4694}"/>
              </a:ext>
            </a:extLst>
          </p:cNvPr>
          <p:cNvSpPr txBox="1">
            <a:spLocks/>
          </p:cNvSpPr>
          <p:nvPr/>
        </p:nvSpPr>
        <p:spPr>
          <a:xfrm>
            <a:off x="79624" y="96909"/>
            <a:ext cx="7772400" cy="5334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000" b="1" dirty="0">
                <a:solidFill>
                  <a:schemeClr val="accent1"/>
                </a:solidFill>
              </a:rPr>
              <a:t>7. RESULTADOS: Precipitación</a:t>
            </a:r>
          </a:p>
        </p:txBody>
      </p:sp>
      <p:pic>
        <p:nvPicPr>
          <p:cNvPr id="14" name="Imagen 13">
            <a:extLst>
              <a:ext uri="{FF2B5EF4-FFF2-40B4-BE49-F238E27FC236}">
                <a16:creationId xmlns:a16="http://schemas.microsoft.com/office/drawing/2014/main" xmlns="" id="{08B608C1-E8ED-4BBB-B623-2B334F05DC7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55829" y="1159314"/>
            <a:ext cx="3600000" cy="1800000"/>
          </a:xfrm>
          <a:prstGeom prst="rect">
            <a:avLst/>
          </a:prstGeom>
          <a:noFill/>
          <a:ln>
            <a:noFill/>
          </a:ln>
        </p:spPr>
      </p:pic>
      <p:pic>
        <p:nvPicPr>
          <p:cNvPr id="15" name="Imagen 14">
            <a:extLst>
              <a:ext uri="{FF2B5EF4-FFF2-40B4-BE49-F238E27FC236}">
                <a16:creationId xmlns:a16="http://schemas.microsoft.com/office/drawing/2014/main" xmlns="" id="{86478DB5-D81B-4049-B448-A3FA380147DF}"/>
              </a:ext>
            </a:extLst>
          </p:cNvPr>
          <p:cNvPicPr/>
          <p:nvPr/>
        </p:nvPicPr>
        <p:blipFill>
          <a:blip r:embed="rId3"/>
          <a:stretch>
            <a:fillRect/>
          </a:stretch>
        </p:blipFill>
        <p:spPr>
          <a:xfrm>
            <a:off x="683088" y="3046123"/>
            <a:ext cx="3600000" cy="1800000"/>
          </a:xfrm>
          <a:prstGeom prst="rect">
            <a:avLst/>
          </a:prstGeom>
        </p:spPr>
      </p:pic>
      <p:pic>
        <p:nvPicPr>
          <p:cNvPr id="17" name="Imagen 16">
            <a:extLst>
              <a:ext uri="{FF2B5EF4-FFF2-40B4-BE49-F238E27FC236}">
                <a16:creationId xmlns:a16="http://schemas.microsoft.com/office/drawing/2014/main" xmlns="" id="{07485541-6096-4506-8AFD-6EFA58CEFE39}"/>
              </a:ext>
            </a:extLst>
          </p:cNvPr>
          <p:cNvPicPr/>
          <p:nvPr/>
        </p:nvPicPr>
        <p:blipFill>
          <a:blip r:embed="rId4"/>
          <a:stretch>
            <a:fillRect/>
          </a:stretch>
        </p:blipFill>
        <p:spPr>
          <a:xfrm>
            <a:off x="5022217" y="1135322"/>
            <a:ext cx="3600000" cy="1800000"/>
          </a:xfrm>
          <a:prstGeom prst="rect">
            <a:avLst/>
          </a:prstGeom>
        </p:spPr>
      </p:pic>
      <p:pic>
        <p:nvPicPr>
          <p:cNvPr id="19" name="Imagen 18">
            <a:extLst>
              <a:ext uri="{FF2B5EF4-FFF2-40B4-BE49-F238E27FC236}">
                <a16:creationId xmlns:a16="http://schemas.microsoft.com/office/drawing/2014/main" xmlns="" id="{E0487B78-BAE0-4C1B-BB1E-F1B281634E66}"/>
              </a:ext>
            </a:extLst>
          </p:cNvPr>
          <p:cNvPicPr/>
          <p:nvPr/>
        </p:nvPicPr>
        <p:blipFill>
          <a:blip r:embed="rId5"/>
          <a:stretch>
            <a:fillRect/>
          </a:stretch>
        </p:blipFill>
        <p:spPr>
          <a:xfrm>
            <a:off x="5022217" y="3070116"/>
            <a:ext cx="3600000" cy="1800000"/>
          </a:xfrm>
          <a:prstGeom prst="rect">
            <a:avLst/>
          </a:prstGeom>
        </p:spPr>
      </p:pic>
      <p:pic>
        <p:nvPicPr>
          <p:cNvPr id="20" name="Imagen 19">
            <a:extLst>
              <a:ext uri="{FF2B5EF4-FFF2-40B4-BE49-F238E27FC236}">
                <a16:creationId xmlns:a16="http://schemas.microsoft.com/office/drawing/2014/main" xmlns="" id="{94A73404-A0D0-40DD-9EDC-508D619D8E82}"/>
              </a:ext>
            </a:extLst>
          </p:cNvPr>
          <p:cNvPicPr/>
          <p:nvPr/>
        </p:nvPicPr>
        <p:blipFill>
          <a:blip r:embed="rId6"/>
          <a:stretch>
            <a:fillRect/>
          </a:stretch>
        </p:blipFill>
        <p:spPr>
          <a:xfrm>
            <a:off x="2928935" y="4931883"/>
            <a:ext cx="3600000" cy="1800000"/>
          </a:xfrm>
          <a:prstGeom prst="rect">
            <a:avLst/>
          </a:prstGeom>
        </p:spPr>
      </p:pic>
      <p:sp>
        <p:nvSpPr>
          <p:cNvPr id="18" name="Rectángulo 17">
            <a:extLst>
              <a:ext uri="{FF2B5EF4-FFF2-40B4-BE49-F238E27FC236}">
                <a16:creationId xmlns:a16="http://schemas.microsoft.com/office/drawing/2014/main" xmlns="" id="{84C82852-12D7-48DC-9077-EDF5C1CFA0BD}"/>
              </a:ext>
            </a:extLst>
          </p:cNvPr>
          <p:cNvSpPr/>
          <p:nvPr/>
        </p:nvSpPr>
        <p:spPr>
          <a:xfrm>
            <a:off x="1872369" y="1165901"/>
            <a:ext cx="1166921" cy="18102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rPr>
              <a:t> AÑO 2013</a:t>
            </a:r>
          </a:p>
        </p:txBody>
      </p:sp>
      <p:sp>
        <p:nvSpPr>
          <p:cNvPr id="27" name="Rectángulo 26">
            <a:extLst>
              <a:ext uri="{FF2B5EF4-FFF2-40B4-BE49-F238E27FC236}">
                <a16:creationId xmlns:a16="http://schemas.microsoft.com/office/drawing/2014/main" xmlns="" id="{F085FB3B-D7E8-4D8C-AD55-45E40739B169}"/>
              </a:ext>
            </a:extLst>
          </p:cNvPr>
          <p:cNvSpPr/>
          <p:nvPr/>
        </p:nvSpPr>
        <p:spPr>
          <a:xfrm>
            <a:off x="6104710" y="1163265"/>
            <a:ext cx="1166921" cy="18102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rPr>
              <a:t> AÑO 2015</a:t>
            </a:r>
          </a:p>
        </p:txBody>
      </p:sp>
      <p:sp>
        <p:nvSpPr>
          <p:cNvPr id="29" name="Rectángulo 28">
            <a:extLst>
              <a:ext uri="{FF2B5EF4-FFF2-40B4-BE49-F238E27FC236}">
                <a16:creationId xmlns:a16="http://schemas.microsoft.com/office/drawing/2014/main" xmlns="" id="{BA63381B-3176-4EFC-BC54-B9E4112206F7}"/>
              </a:ext>
            </a:extLst>
          </p:cNvPr>
          <p:cNvSpPr/>
          <p:nvPr/>
        </p:nvSpPr>
        <p:spPr>
          <a:xfrm>
            <a:off x="6126219" y="3094932"/>
            <a:ext cx="1166921" cy="18102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rPr>
              <a:t> AÑO 2016</a:t>
            </a:r>
          </a:p>
        </p:txBody>
      </p:sp>
      <p:sp>
        <p:nvSpPr>
          <p:cNvPr id="28" name="Rectángulo 27">
            <a:extLst>
              <a:ext uri="{FF2B5EF4-FFF2-40B4-BE49-F238E27FC236}">
                <a16:creationId xmlns:a16="http://schemas.microsoft.com/office/drawing/2014/main" xmlns="" id="{23AFCD1A-0775-414F-9A33-B7D8A5577EC8}"/>
              </a:ext>
            </a:extLst>
          </p:cNvPr>
          <p:cNvSpPr/>
          <p:nvPr/>
        </p:nvSpPr>
        <p:spPr>
          <a:xfrm>
            <a:off x="1850860" y="3079432"/>
            <a:ext cx="1166921" cy="18102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rPr>
              <a:t> AÑO 2014</a:t>
            </a:r>
          </a:p>
        </p:txBody>
      </p:sp>
      <p:sp>
        <p:nvSpPr>
          <p:cNvPr id="30" name="Rectángulo 29">
            <a:extLst>
              <a:ext uri="{FF2B5EF4-FFF2-40B4-BE49-F238E27FC236}">
                <a16:creationId xmlns:a16="http://schemas.microsoft.com/office/drawing/2014/main" xmlns="" id="{0EF630F6-36F8-40E4-81D1-CF7161121233}"/>
              </a:ext>
            </a:extLst>
          </p:cNvPr>
          <p:cNvSpPr/>
          <p:nvPr/>
        </p:nvSpPr>
        <p:spPr>
          <a:xfrm>
            <a:off x="3988539" y="4959827"/>
            <a:ext cx="1166921" cy="18102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rPr>
              <a:t> AÑO 2017</a:t>
            </a:r>
          </a:p>
        </p:txBody>
      </p:sp>
      <p:sp>
        <p:nvSpPr>
          <p:cNvPr id="32" name="Rectángulo 31">
            <a:extLst>
              <a:ext uri="{FF2B5EF4-FFF2-40B4-BE49-F238E27FC236}">
                <a16:creationId xmlns:a16="http://schemas.microsoft.com/office/drawing/2014/main" xmlns="" id="{BAFF44EF-ABB2-4B30-94DC-9CA008EF7E1D}"/>
              </a:ext>
            </a:extLst>
          </p:cNvPr>
          <p:cNvSpPr/>
          <p:nvPr/>
        </p:nvSpPr>
        <p:spPr>
          <a:xfrm>
            <a:off x="0" y="669443"/>
            <a:ext cx="9144000" cy="309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t>PERFIL </a:t>
            </a:r>
            <a:r>
              <a:rPr lang="es-EC" sz="2000" dirty="0"/>
              <a:t>LINEAL</a:t>
            </a:r>
          </a:p>
        </p:txBody>
      </p:sp>
    </p:spTree>
    <p:extLst>
      <p:ext uri="{BB962C8B-B14F-4D97-AF65-F5344CB8AC3E}">
        <p14:creationId xmlns:p14="http://schemas.microsoft.com/office/powerpoint/2010/main" val="1974500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A50785EC-CA0A-4DED-BBA0-9B5602DD4694}"/>
              </a:ext>
            </a:extLst>
          </p:cNvPr>
          <p:cNvSpPr txBox="1">
            <a:spLocks/>
          </p:cNvSpPr>
          <p:nvPr/>
        </p:nvSpPr>
        <p:spPr>
          <a:xfrm>
            <a:off x="79624" y="110356"/>
            <a:ext cx="7772400" cy="5334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000" b="1" dirty="0">
                <a:solidFill>
                  <a:schemeClr val="accent1"/>
                </a:solidFill>
              </a:rPr>
              <a:t>7. RESULTADOS: Índice de Vegetación</a:t>
            </a:r>
          </a:p>
        </p:txBody>
      </p:sp>
      <p:pic>
        <p:nvPicPr>
          <p:cNvPr id="14" name="Imagen 13">
            <a:extLst>
              <a:ext uri="{FF2B5EF4-FFF2-40B4-BE49-F238E27FC236}">
                <a16:creationId xmlns:a16="http://schemas.microsoft.com/office/drawing/2014/main" xmlns="" id="{B31136F5-8DCB-4E33-A09F-092A4FE70EAE}"/>
              </a:ext>
            </a:extLst>
          </p:cNvPr>
          <p:cNvPicPr/>
          <p:nvPr/>
        </p:nvPicPr>
        <p:blipFill>
          <a:blip r:embed="rId2"/>
          <a:stretch>
            <a:fillRect/>
          </a:stretch>
        </p:blipFill>
        <p:spPr>
          <a:xfrm>
            <a:off x="769350" y="1183851"/>
            <a:ext cx="3600000" cy="1800000"/>
          </a:xfrm>
          <a:prstGeom prst="rect">
            <a:avLst/>
          </a:prstGeom>
        </p:spPr>
      </p:pic>
      <p:pic>
        <p:nvPicPr>
          <p:cNvPr id="15" name="Imagen 14">
            <a:extLst>
              <a:ext uri="{FF2B5EF4-FFF2-40B4-BE49-F238E27FC236}">
                <a16:creationId xmlns:a16="http://schemas.microsoft.com/office/drawing/2014/main" xmlns="" id="{D62B795D-03F1-40F4-9153-57BA105AABF0}"/>
              </a:ext>
            </a:extLst>
          </p:cNvPr>
          <p:cNvPicPr/>
          <p:nvPr/>
        </p:nvPicPr>
        <p:blipFill>
          <a:blip r:embed="rId3"/>
          <a:stretch>
            <a:fillRect/>
          </a:stretch>
        </p:blipFill>
        <p:spPr>
          <a:xfrm>
            <a:off x="772921" y="3058834"/>
            <a:ext cx="3600000" cy="1800000"/>
          </a:xfrm>
          <a:prstGeom prst="rect">
            <a:avLst/>
          </a:prstGeom>
        </p:spPr>
      </p:pic>
      <p:pic>
        <p:nvPicPr>
          <p:cNvPr id="17" name="Imagen 16">
            <a:extLst>
              <a:ext uri="{FF2B5EF4-FFF2-40B4-BE49-F238E27FC236}">
                <a16:creationId xmlns:a16="http://schemas.microsoft.com/office/drawing/2014/main" xmlns="" id="{0C88C12A-717F-4471-819C-09D10B4250D7}"/>
              </a:ext>
            </a:extLst>
          </p:cNvPr>
          <p:cNvPicPr/>
          <p:nvPr/>
        </p:nvPicPr>
        <p:blipFill>
          <a:blip r:embed="rId4"/>
          <a:stretch>
            <a:fillRect/>
          </a:stretch>
        </p:blipFill>
        <p:spPr>
          <a:xfrm>
            <a:off x="4947252" y="1171288"/>
            <a:ext cx="3600000" cy="1800000"/>
          </a:xfrm>
          <a:prstGeom prst="rect">
            <a:avLst/>
          </a:prstGeom>
        </p:spPr>
      </p:pic>
      <p:pic>
        <p:nvPicPr>
          <p:cNvPr id="19" name="Imagen 18">
            <a:extLst>
              <a:ext uri="{FF2B5EF4-FFF2-40B4-BE49-F238E27FC236}">
                <a16:creationId xmlns:a16="http://schemas.microsoft.com/office/drawing/2014/main" xmlns="" id="{312C46CD-6628-439A-A794-5CA438051482}"/>
              </a:ext>
            </a:extLst>
          </p:cNvPr>
          <p:cNvPicPr/>
          <p:nvPr/>
        </p:nvPicPr>
        <p:blipFill>
          <a:blip r:embed="rId5"/>
          <a:stretch>
            <a:fillRect/>
          </a:stretch>
        </p:blipFill>
        <p:spPr>
          <a:xfrm>
            <a:off x="4947252" y="3082555"/>
            <a:ext cx="3600000" cy="1800000"/>
          </a:xfrm>
          <a:prstGeom prst="rect">
            <a:avLst/>
          </a:prstGeom>
        </p:spPr>
      </p:pic>
      <p:pic>
        <p:nvPicPr>
          <p:cNvPr id="20" name="Imagen 19">
            <a:extLst>
              <a:ext uri="{FF2B5EF4-FFF2-40B4-BE49-F238E27FC236}">
                <a16:creationId xmlns:a16="http://schemas.microsoft.com/office/drawing/2014/main" xmlns="" id="{829A3574-7590-4686-B882-2A33DE9B1B6F}"/>
              </a:ext>
            </a:extLst>
          </p:cNvPr>
          <p:cNvPicPr/>
          <p:nvPr/>
        </p:nvPicPr>
        <p:blipFill>
          <a:blip r:embed="rId6"/>
          <a:stretch>
            <a:fillRect/>
          </a:stretch>
        </p:blipFill>
        <p:spPr>
          <a:xfrm>
            <a:off x="2771999" y="4955684"/>
            <a:ext cx="3600000" cy="1800000"/>
          </a:xfrm>
          <a:prstGeom prst="rect">
            <a:avLst/>
          </a:prstGeom>
        </p:spPr>
      </p:pic>
      <p:sp>
        <p:nvSpPr>
          <p:cNvPr id="18" name="Rectángulo 17">
            <a:extLst>
              <a:ext uri="{FF2B5EF4-FFF2-40B4-BE49-F238E27FC236}">
                <a16:creationId xmlns:a16="http://schemas.microsoft.com/office/drawing/2014/main" xmlns="" id="{84C82852-12D7-48DC-9077-EDF5C1CFA0BD}"/>
              </a:ext>
            </a:extLst>
          </p:cNvPr>
          <p:cNvSpPr/>
          <p:nvPr/>
        </p:nvSpPr>
        <p:spPr>
          <a:xfrm>
            <a:off x="1872369" y="1206242"/>
            <a:ext cx="1166921" cy="18102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rPr>
              <a:t> AÑO 2013</a:t>
            </a:r>
          </a:p>
        </p:txBody>
      </p:sp>
      <p:sp>
        <p:nvSpPr>
          <p:cNvPr id="27" name="Rectángulo 26">
            <a:extLst>
              <a:ext uri="{FF2B5EF4-FFF2-40B4-BE49-F238E27FC236}">
                <a16:creationId xmlns:a16="http://schemas.microsoft.com/office/drawing/2014/main" xmlns="" id="{F085FB3B-D7E8-4D8C-AD55-45E40739B169}"/>
              </a:ext>
            </a:extLst>
          </p:cNvPr>
          <p:cNvSpPr/>
          <p:nvPr/>
        </p:nvSpPr>
        <p:spPr>
          <a:xfrm>
            <a:off x="6104710" y="1203606"/>
            <a:ext cx="1166921" cy="18102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rPr>
              <a:t> AÑO 2015</a:t>
            </a:r>
          </a:p>
        </p:txBody>
      </p:sp>
      <p:sp>
        <p:nvSpPr>
          <p:cNvPr id="29" name="Rectángulo 28">
            <a:extLst>
              <a:ext uri="{FF2B5EF4-FFF2-40B4-BE49-F238E27FC236}">
                <a16:creationId xmlns:a16="http://schemas.microsoft.com/office/drawing/2014/main" xmlns="" id="{BA63381B-3176-4EFC-BC54-B9E4112206F7}"/>
              </a:ext>
            </a:extLst>
          </p:cNvPr>
          <p:cNvSpPr/>
          <p:nvPr/>
        </p:nvSpPr>
        <p:spPr>
          <a:xfrm>
            <a:off x="6126219" y="3121826"/>
            <a:ext cx="1166921" cy="18102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rPr>
              <a:t> AÑO 2016</a:t>
            </a:r>
          </a:p>
        </p:txBody>
      </p:sp>
      <p:sp>
        <p:nvSpPr>
          <p:cNvPr id="28" name="Rectángulo 27">
            <a:extLst>
              <a:ext uri="{FF2B5EF4-FFF2-40B4-BE49-F238E27FC236}">
                <a16:creationId xmlns:a16="http://schemas.microsoft.com/office/drawing/2014/main" xmlns="" id="{23AFCD1A-0775-414F-9A33-B7D8A5577EC8}"/>
              </a:ext>
            </a:extLst>
          </p:cNvPr>
          <p:cNvSpPr/>
          <p:nvPr/>
        </p:nvSpPr>
        <p:spPr>
          <a:xfrm>
            <a:off x="1850860" y="3106326"/>
            <a:ext cx="1166921" cy="18102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rPr>
              <a:t> AÑO 2014</a:t>
            </a:r>
          </a:p>
        </p:txBody>
      </p:sp>
      <p:sp>
        <p:nvSpPr>
          <p:cNvPr id="30" name="Rectángulo 29">
            <a:extLst>
              <a:ext uri="{FF2B5EF4-FFF2-40B4-BE49-F238E27FC236}">
                <a16:creationId xmlns:a16="http://schemas.microsoft.com/office/drawing/2014/main" xmlns="" id="{0EF630F6-36F8-40E4-81D1-CF7161121233}"/>
              </a:ext>
            </a:extLst>
          </p:cNvPr>
          <p:cNvSpPr/>
          <p:nvPr/>
        </p:nvSpPr>
        <p:spPr>
          <a:xfrm>
            <a:off x="3988539" y="5013615"/>
            <a:ext cx="1166921" cy="18102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rPr>
              <a:t> AÑO 2017</a:t>
            </a:r>
          </a:p>
        </p:txBody>
      </p:sp>
      <p:sp>
        <p:nvSpPr>
          <p:cNvPr id="32" name="Rectángulo 31">
            <a:extLst>
              <a:ext uri="{FF2B5EF4-FFF2-40B4-BE49-F238E27FC236}">
                <a16:creationId xmlns:a16="http://schemas.microsoft.com/office/drawing/2014/main" xmlns="" id="{084C4294-C2D4-4413-821F-B2F1A10BC761}"/>
              </a:ext>
            </a:extLst>
          </p:cNvPr>
          <p:cNvSpPr/>
          <p:nvPr/>
        </p:nvSpPr>
        <p:spPr>
          <a:xfrm>
            <a:off x="0" y="709784"/>
            <a:ext cx="9144000" cy="309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t>PERFIL </a:t>
            </a:r>
            <a:r>
              <a:rPr lang="es-EC" sz="2000" dirty="0"/>
              <a:t>LINEAL</a:t>
            </a:r>
          </a:p>
        </p:txBody>
      </p:sp>
    </p:spTree>
    <p:extLst>
      <p:ext uri="{BB962C8B-B14F-4D97-AF65-F5344CB8AC3E}">
        <p14:creationId xmlns:p14="http://schemas.microsoft.com/office/powerpoint/2010/main" val="40861145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A50785EC-CA0A-4DED-BBA0-9B5602DD4694}"/>
              </a:ext>
            </a:extLst>
          </p:cNvPr>
          <p:cNvSpPr txBox="1">
            <a:spLocks/>
          </p:cNvSpPr>
          <p:nvPr/>
        </p:nvSpPr>
        <p:spPr>
          <a:xfrm>
            <a:off x="106518" y="150697"/>
            <a:ext cx="7772400" cy="5334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000" b="1" dirty="0">
                <a:solidFill>
                  <a:schemeClr val="accent1"/>
                </a:solidFill>
              </a:rPr>
              <a:t>7. RESULTADOS: Correlación</a:t>
            </a:r>
          </a:p>
        </p:txBody>
      </p:sp>
      <p:sp>
        <p:nvSpPr>
          <p:cNvPr id="16" name="Rectángulo 15">
            <a:extLst>
              <a:ext uri="{FF2B5EF4-FFF2-40B4-BE49-F238E27FC236}">
                <a16:creationId xmlns:a16="http://schemas.microsoft.com/office/drawing/2014/main" xmlns="" id="{CC07E0AA-97F1-490A-9BDE-4624AD80DD5C}"/>
              </a:ext>
            </a:extLst>
          </p:cNvPr>
          <p:cNvSpPr/>
          <p:nvPr/>
        </p:nvSpPr>
        <p:spPr>
          <a:xfrm>
            <a:off x="0" y="855801"/>
            <a:ext cx="9144000" cy="309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t>CASOS ETVs Y PRECIPITACIÓN AÑO 2013</a:t>
            </a:r>
          </a:p>
        </p:txBody>
      </p:sp>
      <p:pic>
        <p:nvPicPr>
          <p:cNvPr id="22" name="Picture 41">
            <a:extLst>
              <a:ext uri="{FF2B5EF4-FFF2-40B4-BE49-F238E27FC236}">
                <a16:creationId xmlns:a16="http://schemas.microsoft.com/office/drawing/2014/main" xmlns="" id="{6E0D157F-47FA-4A3F-8BCD-41C0999FCB8B}"/>
              </a:ext>
            </a:extLst>
          </p:cNvPr>
          <p:cNvPicPr/>
          <p:nvPr/>
        </p:nvPicPr>
        <p:blipFill rotWithShape="1">
          <a:blip r:embed="rId2">
            <a:extLst>
              <a:ext uri="{28A0092B-C50C-407E-A947-70E740481C1C}">
                <a14:useLocalDpi xmlns:a14="http://schemas.microsoft.com/office/drawing/2010/main" val="0"/>
              </a:ext>
            </a:extLst>
          </a:blip>
          <a:srcRect t="16607" r="11792" b="40998"/>
          <a:stretch/>
        </p:blipFill>
        <p:spPr bwMode="auto">
          <a:xfrm>
            <a:off x="135657" y="1259225"/>
            <a:ext cx="4680000" cy="2520000"/>
          </a:xfrm>
          <a:prstGeom prst="rect">
            <a:avLst/>
          </a:prstGeom>
          <a:noFill/>
          <a:ln>
            <a:noFill/>
          </a:ln>
          <a:extLst>
            <a:ext uri="{53640926-AAD7-44D8-BBD7-CCE9431645EC}">
              <a14:shadowObscured xmlns:a14="http://schemas.microsoft.com/office/drawing/2010/main"/>
            </a:ext>
          </a:extLst>
        </p:spPr>
      </p:pic>
      <p:sp>
        <p:nvSpPr>
          <p:cNvPr id="23" name="Rectángulo 22">
            <a:extLst>
              <a:ext uri="{FF2B5EF4-FFF2-40B4-BE49-F238E27FC236}">
                <a16:creationId xmlns:a16="http://schemas.microsoft.com/office/drawing/2014/main" xmlns="" id="{677F2A30-26E6-4983-B5BF-46140AE9295F}"/>
              </a:ext>
            </a:extLst>
          </p:cNvPr>
          <p:cNvSpPr/>
          <p:nvPr/>
        </p:nvSpPr>
        <p:spPr>
          <a:xfrm>
            <a:off x="0" y="3865596"/>
            <a:ext cx="9144000" cy="309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t>CASOS ETVs E ÍDICE DE VEGETACIÓN AÑO 2013</a:t>
            </a:r>
          </a:p>
        </p:txBody>
      </p:sp>
      <p:pic>
        <p:nvPicPr>
          <p:cNvPr id="24" name="Imagen 23">
            <a:extLst>
              <a:ext uri="{FF2B5EF4-FFF2-40B4-BE49-F238E27FC236}">
                <a16:creationId xmlns:a16="http://schemas.microsoft.com/office/drawing/2014/main" xmlns="" id="{B35EB478-1EFA-48F8-8839-6FCCD55EEEEF}"/>
              </a:ext>
            </a:extLst>
          </p:cNvPr>
          <p:cNvPicPr/>
          <p:nvPr/>
        </p:nvPicPr>
        <p:blipFill>
          <a:blip r:embed="rId3"/>
          <a:stretch>
            <a:fillRect/>
          </a:stretch>
        </p:blipFill>
        <p:spPr>
          <a:xfrm>
            <a:off x="162551" y="4288843"/>
            <a:ext cx="4680000" cy="2520000"/>
          </a:xfrm>
          <a:prstGeom prst="rect">
            <a:avLst/>
          </a:prstGeom>
        </p:spPr>
      </p:pic>
      <p:pic>
        <p:nvPicPr>
          <p:cNvPr id="25" name="Picture 724">
            <a:extLst>
              <a:ext uri="{FF2B5EF4-FFF2-40B4-BE49-F238E27FC236}">
                <a16:creationId xmlns:a16="http://schemas.microsoft.com/office/drawing/2014/main" xmlns="" id="{08F8FF33-C7A7-4334-90B3-CFFEA27B2DC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017332" y="1271625"/>
            <a:ext cx="1908000" cy="2520000"/>
          </a:xfrm>
          <a:prstGeom prst="rect">
            <a:avLst/>
          </a:prstGeom>
          <a:noFill/>
          <a:ln>
            <a:noFill/>
          </a:ln>
        </p:spPr>
      </p:pic>
      <p:pic>
        <p:nvPicPr>
          <p:cNvPr id="26" name="Picture 707">
            <a:extLst>
              <a:ext uri="{FF2B5EF4-FFF2-40B4-BE49-F238E27FC236}">
                <a16:creationId xmlns:a16="http://schemas.microsoft.com/office/drawing/2014/main" xmlns="" id="{57056875-DCCC-4428-B360-A73F41AC67C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979426" y="1271625"/>
            <a:ext cx="1908000" cy="2520000"/>
          </a:xfrm>
          <a:prstGeom prst="rect">
            <a:avLst/>
          </a:prstGeom>
          <a:noFill/>
          <a:ln>
            <a:noFill/>
          </a:ln>
        </p:spPr>
      </p:pic>
      <p:pic>
        <p:nvPicPr>
          <p:cNvPr id="32" name="Imagen 31">
            <a:extLst>
              <a:ext uri="{FF2B5EF4-FFF2-40B4-BE49-F238E27FC236}">
                <a16:creationId xmlns:a16="http://schemas.microsoft.com/office/drawing/2014/main" xmlns="" id="{3C371A57-95EB-4E21-B1C7-A3EABBC4855D}"/>
              </a:ext>
            </a:extLst>
          </p:cNvPr>
          <p:cNvPicPr/>
          <p:nvPr/>
        </p:nvPicPr>
        <p:blipFill>
          <a:blip r:embed="rId6"/>
          <a:stretch>
            <a:fillRect/>
          </a:stretch>
        </p:blipFill>
        <p:spPr>
          <a:xfrm>
            <a:off x="4984117" y="4288842"/>
            <a:ext cx="1908000" cy="2520000"/>
          </a:xfrm>
          <a:prstGeom prst="rect">
            <a:avLst/>
          </a:prstGeom>
        </p:spPr>
      </p:pic>
      <p:pic>
        <p:nvPicPr>
          <p:cNvPr id="33" name="Imagen 32">
            <a:extLst>
              <a:ext uri="{FF2B5EF4-FFF2-40B4-BE49-F238E27FC236}">
                <a16:creationId xmlns:a16="http://schemas.microsoft.com/office/drawing/2014/main" xmlns="" id="{03B1BBAC-929C-4EAB-877E-199EA81107F9}"/>
              </a:ext>
            </a:extLst>
          </p:cNvPr>
          <p:cNvPicPr/>
          <p:nvPr/>
        </p:nvPicPr>
        <p:blipFill>
          <a:blip r:embed="rId7"/>
          <a:stretch>
            <a:fillRect/>
          </a:stretch>
        </p:blipFill>
        <p:spPr>
          <a:xfrm>
            <a:off x="7127237" y="4288842"/>
            <a:ext cx="1908000" cy="2520000"/>
          </a:xfrm>
          <a:prstGeom prst="rect">
            <a:avLst/>
          </a:prstGeom>
        </p:spPr>
      </p:pic>
    </p:spTree>
    <p:extLst>
      <p:ext uri="{BB962C8B-B14F-4D97-AF65-F5344CB8AC3E}">
        <p14:creationId xmlns:p14="http://schemas.microsoft.com/office/powerpoint/2010/main" val="1578041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F73B500-2775-4200-8924-7A39E92610A9}"/>
              </a:ext>
            </a:extLst>
          </p:cNvPr>
          <p:cNvSpPr>
            <a:spLocks noGrp="1"/>
          </p:cNvSpPr>
          <p:nvPr>
            <p:ph type="ctrTitle"/>
          </p:nvPr>
        </p:nvSpPr>
        <p:spPr>
          <a:xfrm>
            <a:off x="146649" y="0"/>
            <a:ext cx="7772400" cy="552091"/>
          </a:xfrm>
        </p:spPr>
        <p:txBody>
          <a:bodyPr>
            <a:noAutofit/>
          </a:bodyPr>
          <a:lstStyle/>
          <a:p>
            <a:pPr algn="l"/>
            <a:r>
              <a:rPr lang="es-EC" sz="2800" b="1" dirty="0"/>
              <a:t>1. </a:t>
            </a:r>
            <a:r>
              <a:rPr lang="es-EC" sz="2000" b="1" dirty="0"/>
              <a:t>INTRODUCCIÓN</a:t>
            </a:r>
          </a:p>
        </p:txBody>
      </p:sp>
      <p:pic>
        <p:nvPicPr>
          <p:cNvPr id="2050" name="Picture 2" descr="Resultado de imagen para enfermedades vectoriales">
            <a:extLst>
              <a:ext uri="{FF2B5EF4-FFF2-40B4-BE49-F238E27FC236}">
                <a16:creationId xmlns:a16="http://schemas.microsoft.com/office/drawing/2014/main" xmlns="" id="{E64722A0-2F3A-44DB-A6E7-45D6578A0C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90" r="3775"/>
          <a:stretch/>
        </p:blipFill>
        <p:spPr bwMode="auto">
          <a:xfrm>
            <a:off x="305475" y="2676504"/>
            <a:ext cx="2420472" cy="16383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determinantes sociales de la salud">
            <a:extLst>
              <a:ext uri="{FF2B5EF4-FFF2-40B4-BE49-F238E27FC236}">
                <a16:creationId xmlns:a16="http://schemas.microsoft.com/office/drawing/2014/main" xmlns="" id="{BF8BD3DD-4651-4C2D-B056-2EF9024006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1825" y="4170658"/>
            <a:ext cx="2800350" cy="193375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2 Grupo"/>
          <p:cNvGrpSpPr/>
          <p:nvPr/>
        </p:nvGrpSpPr>
        <p:grpSpPr>
          <a:xfrm>
            <a:off x="332117" y="773212"/>
            <a:ext cx="8479766" cy="3229445"/>
            <a:chOff x="332117" y="773212"/>
            <a:chExt cx="8479766" cy="3229445"/>
          </a:xfrm>
        </p:grpSpPr>
        <p:sp>
          <p:nvSpPr>
            <p:cNvPr id="5" name="Rectángulo: esquinas redondeadas 4">
              <a:extLst>
                <a:ext uri="{FF2B5EF4-FFF2-40B4-BE49-F238E27FC236}">
                  <a16:creationId xmlns:a16="http://schemas.microsoft.com/office/drawing/2014/main" xmlns="" id="{311C8ACD-4C5E-4F2E-93DA-DF3ED7B99B06}"/>
                </a:ext>
              </a:extLst>
            </p:cNvPr>
            <p:cNvSpPr/>
            <p:nvPr/>
          </p:nvSpPr>
          <p:spPr>
            <a:xfrm>
              <a:off x="2089749" y="773212"/>
              <a:ext cx="4964502" cy="55209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1600" b="1" dirty="0">
                  <a:solidFill>
                    <a:schemeClr val="tx1"/>
                  </a:solidFill>
                </a:rPr>
                <a:t>Enfermedades de Transmisión Vectorial (ETV)</a:t>
              </a:r>
            </a:p>
          </p:txBody>
        </p:sp>
        <p:sp>
          <p:nvSpPr>
            <p:cNvPr id="6" name="Rectángulo 5">
              <a:extLst>
                <a:ext uri="{FF2B5EF4-FFF2-40B4-BE49-F238E27FC236}">
                  <a16:creationId xmlns:a16="http://schemas.microsoft.com/office/drawing/2014/main" xmlns="" id="{77343471-4E8E-4E6B-90D4-CFFC9B9D9BB2}"/>
                </a:ext>
              </a:extLst>
            </p:cNvPr>
            <p:cNvSpPr/>
            <p:nvPr/>
          </p:nvSpPr>
          <p:spPr>
            <a:xfrm>
              <a:off x="332117" y="1716910"/>
              <a:ext cx="2393830" cy="73299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600" dirty="0">
                  <a:solidFill>
                    <a:schemeClr val="tx1"/>
                  </a:solidFill>
                </a:rPr>
                <a:t>Principales problemas a nivel mundial</a:t>
              </a:r>
            </a:p>
          </p:txBody>
        </p:sp>
        <p:sp>
          <p:nvSpPr>
            <p:cNvPr id="7" name="Rectángulo 6">
              <a:extLst>
                <a:ext uri="{FF2B5EF4-FFF2-40B4-BE49-F238E27FC236}">
                  <a16:creationId xmlns:a16="http://schemas.microsoft.com/office/drawing/2014/main" xmlns="" id="{1FE4726D-87F7-4F55-8EFC-9B5B73068268}"/>
                </a:ext>
              </a:extLst>
            </p:cNvPr>
            <p:cNvSpPr/>
            <p:nvPr/>
          </p:nvSpPr>
          <p:spPr>
            <a:xfrm>
              <a:off x="3375085" y="1768153"/>
              <a:ext cx="2393830" cy="55209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600" dirty="0">
                  <a:solidFill>
                    <a:schemeClr val="tx1"/>
                  </a:solidFill>
                </a:rPr>
                <a:t>Determinantes Sociales </a:t>
              </a:r>
            </a:p>
          </p:txBody>
        </p:sp>
        <p:sp>
          <p:nvSpPr>
            <p:cNvPr id="8" name="Rectángulo 7">
              <a:extLst>
                <a:ext uri="{FF2B5EF4-FFF2-40B4-BE49-F238E27FC236}">
                  <a16:creationId xmlns:a16="http://schemas.microsoft.com/office/drawing/2014/main" xmlns="" id="{70EF75A4-B665-44AE-9452-0D467CB38B36}"/>
                </a:ext>
              </a:extLst>
            </p:cNvPr>
            <p:cNvSpPr/>
            <p:nvPr/>
          </p:nvSpPr>
          <p:spPr>
            <a:xfrm>
              <a:off x="6418053" y="1798476"/>
              <a:ext cx="2393830" cy="55209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600" dirty="0">
                  <a:solidFill>
                    <a:schemeClr val="tx1"/>
                  </a:solidFill>
                </a:rPr>
                <a:t>Capacidad del adaptación del vector</a:t>
              </a:r>
            </a:p>
          </p:txBody>
        </p:sp>
        <p:sp>
          <p:nvSpPr>
            <p:cNvPr id="18" name="Rectángulo 17">
              <a:extLst>
                <a:ext uri="{FF2B5EF4-FFF2-40B4-BE49-F238E27FC236}">
                  <a16:creationId xmlns:a16="http://schemas.microsoft.com/office/drawing/2014/main" xmlns="" id="{B182FFDD-AE4F-47A8-B0C0-326BC428C328}"/>
                </a:ext>
              </a:extLst>
            </p:cNvPr>
            <p:cNvSpPr/>
            <p:nvPr/>
          </p:nvSpPr>
          <p:spPr>
            <a:xfrm>
              <a:off x="3375085" y="2676504"/>
              <a:ext cx="2393830" cy="132615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marL="285750" indent="-285750" algn="just">
                <a:buFontTx/>
                <a:buChar char="-"/>
              </a:pPr>
              <a:r>
                <a:rPr lang="es-EC" sz="1600" dirty="0">
                  <a:solidFill>
                    <a:schemeClr val="tx1"/>
                  </a:solidFill>
                </a:rPr>
                <a:t>Condiciones socioeconómicas, culturales y ambientales</a:t>
              </a:r>
            </a:p>
          </p:txBody>
        </p:sp>
      </p:grpSp>
      <p:grpSp>
        <p:nvGrpSpPr>
          <p:cNvPr id="4" name="3 Grupo"/>
          <p:cNvGrpSpPr/>
          <p:nvPr/>
        </p:nvGrpSpPr>
        <p:grpSpPr>
          <a:xfrm>
            <a:off x="1529032" y="1325303"/>
            <a:ext cx="6085936" cy="1351201"/>
            <a:chOff x="1529032" y="1325303"/>
            <a:chExt cx="6085936" cy="1351201"/>
          </a:xfrm>
        </p:grpSpPr>
        <p:cxnSp>
          <p:nvCxnSpPr>
            <p:cNvPr id="10" name="Conector recto de flecha 9">
              <a:extLst>
                <a:ext uri="{FF2B5EF4-FFF2-40B4-BE49-F238E27FC236}">
                  <a16:creationId xmlns:a16="http://schemas.microsoft.com/office/drawing/2014/main" xmlns="" id="{A6323D11-811E-49D6-972E-67B519E5A841}"/>
                </a:ext>
              </a:extLst>
            </p:cNvPr>
            <p:cNvCxnSpPr>
              <a:cxnSpLocks/>
              <a:stCxn id="5" idx="2"/>
              <a:endCxn id="7" idx="0"/>
            </p:cNvCxnSpPr>
            <p:nvPr/>
          </p:nvCxnSpPr>
          <p:spPr>
            <a:xfrm>
              <a:off x="4572000" y="1325303"/>
              <a:ext cx="0" cy="4428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Conector recto de flecha 12">
              <a:extLst>
                <a:ext uri="{FF2B5EF4-FFF2-40B4-BE49-F238E27FC236}">
                  <a16:creationId xmlns:a16="http://schemas.microsoft.com/office/drawing/2014/main" xmlns="" id="{D4038B12-7EFB-4EB5-895E-CCAED6754419}"/>
                </a:ext>
              </a:extLst>
            </p:cNvPr>
            <p:cNvCxnSpPr>
              <a:stCxn id="5" idx="2"/>
              <a:endCxn id="6" idx="0"/>
            </p:cNvCxnSpPr>
            <p:nvPr/>
          </p:nvCxnSpPr>
          <p:spPr>
            <a:xfrm flipH="1">
              <a:off x="1529032" y="1325303"/>
              <a:ext cx="3042968" cy="3916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ector recto de flecha 14">
              <a:extLst>
                <a:ext uri="{FF2B5EF4-FFF2-40B4-BE49-F238E27FC236}">
                  <a16:creationId xmlns:a16="http://schemas.microsoft.com/office/drawing/2014/main" xmlns="" id="{2FE9AEB0-B60F-4840-A3BD-07343D52E38C}"/>
                </a:ext>
              </a:extLst>
            </p:cNvPr>
            <p:cNvCxnSpPr>
              <a:stCxn id="5" idx="2"/>
              <a:endCxn id="8" idx="0"/>
            </p:cNvCxnSpPr>
            <p:nvPr/>
          </p:nvCxnSpPr>
          <p:spPr>
            <a:xfrm>
              <a:off x="4572000" y="1325303"/>
              <a:ext cx="3042968" cy="4731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Conector recto de flecha 16">
              <a:extLst>
                <a:ext uri="{FF2B5EF4-FFF2-40B4-BE49-F238E27FC236}">
                  <a16:creationId xmlns:a16="http://schemas.microsoft.com/office/drawing/2014/main" xmlns="" id="{584B2BCB-447B-479B-90F5-CE5E9E483095}"/>
                </a:ext>
              </a:extLst>
            </p:cNvPr>
            <p:cNvCxnSpPr>
              <a:stCxn id="7" idx="2"/>
              <a:endCxn id="18" idx="0"/>
            </p:cNvCxnSpPr>
            <p:nvPr/>
          </p:nvCxnSpPr>
          <p:spPr>
            <a:xfrm>
              <a:off x="4572000" y="2320244"/>
              <a:ext cx="0" cy="3562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pic>
        <p:nvPicPr>
          <p:cNvPr id="19" name="Imagen 18">
            <a:extLst>
              <a:ext uri="{FF2B5EF4-FFF2-40B4-BE49-F238E27FC236}">
                <a16:creationId xmlns:a16="http://schemas.microsoft.com/office/drawing/2014/main" xmlns="" id="{C7E99D0A-BF6A-4D75-A2E9-B89ED8D24C78}"/>
              </a:ext>
            </a:extLst>
          </p:cNvPr>
          <p:cNvPicPr>
            <a:picLocks noChangeAspect="1"/>
          </p:cNvPicPr>
          <p:nvPr/>
        </p:nvPicPr>
        <p:blipFill rotWithShape="1">
          <a:blip r:embed="rId5"/>
          <a:srcRect l="1294" t="23548" r="47624" b="24115"/>
          <a:stretch/>
        </p:blipFill>
        <p:spPr>
          <a:xfrm>
            <a:off x="6418058" y="2564949"/>
            <a:ext cx="2393825" cy="1793968"/>
          </a:xfrm>
          <a:prstGeom prst="rect">
            <a:avLst/>
          </a:prstGeom>
        </p:spPr>
      </p:pic>
      <p:pic>
        <p:nvPicPr>
          <p:cNvPr id="22" name="Imagen 21">
            <a:extLst>
              <a:ext uri="{FF2B5EF4-FFF2-40B4-BE49-F238E27FC236}">
                <a16:creationId xmlns:a16="http://schemas.microsoft.com/office/drawing/2014/main" xmlns="" id="{7825C41B-FBA2-491B-955C-702881B1063A}"/>
              </a:ext>
            </a:extLst>
          </p:cNvPr>
          <p:cNvPicPr>
            <a:picLocks noChangeAspect="1"/>
          </p:cNvPicPr>
          <p:nvPr/>
        </p:nvPicPr>
        <p:blipFill rotWithShape="1">
          <a:blip r:embed="rId5"/>
          <a:srcRect l="47308" t="23548" r="1609" b="24115"/>
          <a:stretch/>
        </p:blipFill>
        <p:spPr>
          <a:xfrm>
            <a:off x="6418052" y="4573299"/>
            <a:ext cx="2393831" cy="1793968"/>
          </a:xfrm>
          <a:prstGeom prst="rect">
            <a:avLst/>
          </a:prstGeom>
        </p:spPr>
      </p:pic>
      <p:sp>
        <p:nvSpPr>
          <p:cNvPr id="20" name="Rectángulo 19">
            <a:extLst>
              <a:ext uri="{FF2B5EF4-FFF2-40B4-BE49-F238E27FC236}">
                <a16:creationId xmlns:a16="http://schemas.microsoft.com/office/drawing/2014/main" xmlns="" id="{553464D2-8EBB-435A-A3C6-539B0BEAA790}"/>
              </a:ext>
            </a:extLst>
          </p:cNvPr>
          <p:cNvSpPr/>
          <p:nvPr/>
        </p:nvSpPr>
        <p:spPr>
          <a:xfrm>
            <a:off x="8434316" y="2564949"/>
            <a:ext cx="377567" cy="5520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1834174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A50785EC-CA0A-4DED-BBA0-9B5602DD4694}"/>
              </a:ext>
            </a:extLst>
          </p:cNvPr>
          <p:cNvSpPr txBox="1">
            <a:spLocks/>
          </p:cNvSpPr>
          <p:nvPr/>
        </p:nvSpPr>
        <p:spPr>
          <a:xfrm>
            <a:off x="119965" y="244826"/>
            <a:ext cx="7772400" cy="5334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000" b="1" dirty="0">
                <a:solidFill>
                  <a:schemeClr val="accent1"/>
                </a:solidFill>
              </a:rPr>
              <a:t>7. RESULTADOS: Correlación</a:t>
            </a:r>
          </a:p>
        </p:txBody>
      </p:sp>
      <p:sp>
        <p:nvSpPr>
          <p:cNvPr id="16" name="Rectángulo 15">
            <a:extLst>
              <a:ext uri="{FF2B5EF4-FFF2-40B4-BE49-F238E27FC236}">
                <a16:creationId xmlns:a16="http://schemas.microsoft.com/office/drawing/2014/main" xmlns="" id="{CC07E0AA-97F1-490A-9BDE-4624AD80DD5C}"/>
              </a:ext>
            </a:extLst>
          </p:cNvPr>
          <p:cNvSpPr/>
          <p:nvPr/>
        </p:nvSpPr>
        <p:spPr>
          <a:xfrm>
            <a:off x="0" y="802013"/>
            <a:ext cx="9144000" cy="309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t>CASOS ETVs Y PRECIPITACIÓN AÑO 2014</a:t>
            </a:r>
          </a:p>
        </p:txBody>
      </p:sp>
      <p:sp>
        <p:nvSpPr>
          <p:cNvPr id="23" name="Rectángulo 22">
            <a:extLst>
              <a:ext uri="{FF2B5EF4-FFF2-40B4-BE49-F238E27FC236}">
                <a16:creationId xmlns:a16="http://schemas.microsoft.com/office/drawing/2014/main" xmlns="" id="{677F2A30-26E6-4983-B5BF-46140AE9295F}"/>
              </a:ext>
            </a:extLst>
          </p:cNvPr>
          <p:cNvSpPr/>
          <p:nvPr/>
        </p:nvSpPr>
        <p:spPr>
          <a:xfrm>
            <a:off x="0" y="3852149"/>
            <a:ext cx="9144000" cy="309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t>CASOS ETVs E ÍDICE DE VEGETACIÓN AÑO 2014</a:t>
            </a:r>
          </a:p>
        </p:txBody>
      </p:sp>
      <p:pic>
        <p:nvPicPr>
          <p:cNvPr id="7" name="Imagen 6">
            <a:extLst>
              <a:ext uri="{FF2B5EF4-FFF2-40B4-BE49-F238E27FC236}">
                <a16:creationId xmlns:a16="http://schemas.microsoft.com/office/drawing/2014/main" xmlns="" id="{D518C51E-91DF-4ABF-B318-64CBA3F88B12}"/>
              </a:ext>
            </a:extLst>
          </p:cNvPr>
          <p:cNvPicPr/>
          <p:nvPr/>
        </p:nvPicPr>
        <p:blipFill>
          <a:blip r:embed="rId2"/>
          <a:stretch>
            <a:fillRect/>
          </a:stretch>
        </p:blipFill>
        <p:spPr>
          <a:xfrm>
            <a:off x="166480" y="4252038"/>
            <a:ext cx="4680000" cy="2520000"/>
          </a:xfrm>
          <a:prstGeom prst="rect">
            <a:avLst/>
          </a:prstGeom>
        </p:spPr>
      </p:pic>
      <p:pic>
        <p:nvPicPr>
          <p:cNvPr id="8" name="Imagen 7">
            <a:extLst>
              <a:ext uri="{FF2B5EF4-FFF2-40B4-BE49-F238E27FC236}">
                <a16:creationId xmlns:a16="http://schemas.microsoft.com/office/drawing/2014/main" xmlns="" id="{BD095AA5-6400-49D2-8BB2-A35CFC92CE6C}"/>
              </a:ext>
            </a:extLst>
          </p:cNvPr>
          <p:cNvPicPr/>
          <p:nvPr/>
        </p:nvPicPr>
        <p:blipFill>
          <a:blip r:embed="rId3"/>
          <a:stretch>
            <a:fillRect/>
          </a:stretch>
        </p:blipFill>
        <p:spPr>
          <a:xfrm>
            <a:off x="166480" y="1215348"/>
            <a:ext cx="4680000" cy="2520000"/>
          </a:xfrm>
          <a:prstGeom prst="rect">
            <a:avLst/>
          </a:prstGeom>
        </p:spPr>
      </p:pic>
      <p:pic>
        <p:nvPicPr>
          <p:cNvPr id="9" name="Imagen 8">
            <a:extLst>
              <a:ext uri="{FF2B5EF4-FFF2-40B4-BE49-F238E27FC236}">
                <a16:creationId xmlns:a16="http://schemas.microsoft.com/office/drawing/2014/main" xmlns="" id="{EAD71A4A-CE8C-4084-B7C0-C2C8A0C5142F}"/>
              </a:ext>
            </a:extLst>
          </p:cNvPr>
          <p:cNvPicPr/>
          <p:nvPr/>
        </p:nvPicPr>
        <p:blipFill>
          <a:blip r:embed="rId4"/>
          <a:stretch>
            <a:fillRect/>
          </a:stretch>
        </p:blipFill>
        <p:spPr>
          <a:xfrm>
            <a:off x="5037366" y="1246802"/>
            <a:ext cx="1908000" cy="2520000"/>
          </a:xfrm>
          <a:prstGeom prst="rect">
            <a:avLst/>
          </a:prstGeom>
        </p:spPr>
      </p:pic>
      <p:pic>
        <p:nvPicPr>
          <p:cNvPr id="10" name="Imagen 9">
            <a:extLst>
              <a:ext uri="{FF2B5EF4-FFF2-40B4-BE49-F238E27FC236}">
                <a16:creationId xmlns:a16="http://schemas.microsoft.com/office/drawing/2014/main" xmlns="" id="{243AF310-8553-420B-9D5B-3402958B0F39}"/>
              </a:ext>
            </a:extLst>
          </p:cNvPr>
          <p:cNvPicPr/>
          <p:nvPr/>
        </p:nvPicPr>
        <p:blipFill>
          <a:blip r:embed="rId5"/>
          <a:stretch>
            <a:fillRect/>
          </a:stretch>
        </p:blipFill>
        <p:spPr>
          <a:xfrm>
            <a:off x="7100031" y="1254732"/>
            <a:ext cx="1908000" cy="2520000"/>
          </a:xfrm>
          <a:prstGeom prst="rect">
            <a:avLst/>
          </a:prstGeom>
        </p:spPr>
      </p:pic>
      <p:pic>
        <p:nvPicPr>
          <p:cNvPr id="11" name="Imagen 10">
            <a:extLst>
              <a:ext uri="{FF2B5EF4-FFF2-40B4-BE49-F238E27FC236}">
                <a16:creationId xmlns:a16="http://schemas.microsoft.com/office/drawing/2014/main" xmlns="" id="{3125509B-8DD7-41E0-B476-814645CD7F6B}"/>
              </a:ext>
            </a:extLst>
          </p:cNvPr>
          <p:cNvPicPr/>
          <p:nvPr/>
        </p:nvPicPr>
        <p:blipFill>
          <a:blip r:embed="rId6"/>
          <a:stretch>
            <a:fillRect/>
          </a:stretch>
        </p:blipFill>
        <p:spPr>
          <a:xfrm>
            <a:off x="5019255" y="4252038"/>
            <a:ext cx="1908000" cy="2520000"/>
          </a:xfrm>
          <a:prstGeom prst="rect">
            <a:avLst/>
          </a:prstGeom>
        </p:spPr>
      </p:pic>
      <p:pic>
        <p:nvPicPr>
          <p:cNvPr id="12" name="Imagen 11">
            <a:extLst>
              <a:ext uri="{FF2B5EF4-FFF2-40B4-BE49-F238E27FC236}">
                <a16:creationId xmlns:a16="http://schemas.microsoft.com/office/drawing/2014/main" xmlns="" id="{9A6EE007-7525-4EFE-955D-9B57CBD85DA3}"/>
              </a:ext>
            </a:extLst>
          </p:cNvPr>
          <p:cNvPicPr/>
          <p:nvPr/>
        </p:nvPicPr>
        <p:blipFill>
          <a:blip r:embed="rId7"/>
          <a:stretch>
            <a:fillRect/>
          </a:stretch>
        </p:blipFill>
        <p:spPr>
          <a:xfrm>
            <a:off x="7100031" y="4252038"/>
            <a:ext cx="1908000" cy="2520000"/>
          </a:xfrm>
          <a:prstGeom prst="rect">
            <a:avLst/>
          </a:prstGeom>
        </p:spPr>
      </p:pic>
    </p:spTree>
    <p:extLst>
      <p:ext uri="{BB962C8B-B14F-4D97-AF65-F5344CB8AC3E}">
        <p14:creationId xmlns:p14="http://schemas.microsoft.com/office/powerpoint/2010/main" val="4848808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A50785EC-CA0A-4DED-BBA0-9B5602DD4694}"/>
              </a:ext>
            </a:extLst>
          </p:cNvPr>
          <p:cNvSpPr txBox="1">
            <a:spLocks/>
          </p:cNvSpPr>
          <p:nvPr/>
        </p:nvSpPr>
        <p:spPr>
          <a:xfrm>
            <a:off x="119965" y="177591"/>
            <a:ext cx="7772400" cy="5334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000" b="1" dirty="0">
                <a:solidFill>
                  <a:schemeClr val="accent1"/>
                </a:solidFill>
              </a:rPr>
              <a:t>7. RESULTADOS: Correlación</a:t>
            </a:r>
          </a:p>
        </p:txBody>
      </p:sp>
      <p:sp>
        <p:nvSpPr>
          <p:cNvPr id="16" name="Rectángulo 15">
            <a:extLst>
              <a:ext uri="{FF2B5EF4-FFF2-40B4-BE49-F238E27FC236}">
                <a16:creationId xmlns:a16="http://schemas.microsoft.com/office/drawing/2014/main" xmlns="" id="{CC07E0AA-97F1-490A-9BDE-4624AD80DD5C}"/>
              </a:ext>
            </a:extLst>
          </p:cNvPr>
          <p:cNvSpPr/>
          <p:nvPr/>
        </p:nvSpPr>
        <p:spPr>
          <a:xfrm>
            <a:off x="0" y="842354"/>
            <a:ext cx="9144000" cy="309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t>CASOS ETVs Y PRECIPITACIÓN AÑO 2015</a:t>
            </a:r>
          </a:p>
        </p:txBody>
      </p:sp>
      <p:sp>
        <p:nvSpPr>
          <p:cNvPr id="23" name="Rectángulo 22">
            <a:extLst>
              <a:ext uri="{FF2B5EF4-FFF2-40B4-BE49-F238E27FC236}">
                <a16:creationId xmlns:a16="http://schemas.microsoft.com/office/drawing/2014/main" xmlns="" id="{677F2A30-26E6-4983-B5BF-46140AE9295F}"/>
              </a:ext>
            </a:extLst>
          </p:cNvPr>
          <p:cNvSpPr/>
          <p:nvPr/>
        </p:nvSpPr>
        <p:spPr>
          <a:xfrm>
            <a:off x="0" y="3852149"/>
            <a:ext cx="9144000" cy="309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t>CASOS ETVs E ÍDICE DE VEGETACIÓN AÑO 2015</a:t>
            </a:r>
          </a:p>
        </p:txBody>
      </p:sp>
      <p:pic>
        <p:nvPicPr>
          <p:cNvPr id="7" name="Imagen 6">
            <a:extLst>
              <a:ext uri="{FF2B5EF4-FFF2-40B4-BE49-F238E27FC236}">
                <a16:creationId xmlns:a16="http://schemas.microsoft.com/office/drawing/2014/main" xmlns="" id="{86E9B104-0644-4057-A8F1-82256AB0029D}"/>
              </a:ext>
            </a:extLst>
          </p:cNvPr>
          <p:cNvPicPr/>
          <p:nvPr/>
        </p:nvPicPr>
        <p:blipFill>
          <a:blip r:embed="rId2"/>
          <a:stretch>
            <a:fillRect/>
          </a:stretch>
        </p:blipFill>
        <p:spPr>
          <a:xfrm>
            <a:off x="195545" y="4278932"/>
            <a:ext cx="4680000" cy="2520000"/>
          </a:xfrm>
          <a:prstGeom prst="rect">
            <a:avLst/>
          </a:prstGeom>
        </p:spPr>
      </p:pic>
      <p:pic>
        <p:nvPicPr>
          <p:cNvPr id="8" name="Picture 42">
            <a:extLst>
              <a:ext uri="{FF2B5EF4-FFF2-40B4-BE49-F238E27FC236}">
                <a16:creationId xmlns:a16="http://schemas.microsoft.com/office/drawing/2014/main" xmlns="" id="{F452E20C-B560-4029-B25E-510062DA33C5}"/>
              </a:ext>
            </a:extLst>
          </p:cNvPr>
          <p:cNvPicPr/>
          <p:nvPr/>
        </p:nvPicPr>
        <p:blipFill rotWithShape="1">
          <a:blip r:embed="rId3">
            <a:extLst>
              <a:ext uri="{28A0092B-C50C-407E-A947-70E740481C1C}">
                <a14:useLocalDpi xmlns:a14="http://schemas.microsoft.com/office/drawing/2010/main" val="0"/>
              </a:ext>
            </a:extLst>
          </a:blip>
          <a:srcRect l="2482" t="45650" r="42565" b="17368"/>
          <a:stretch/>
        </p:blipFill>
        <p:spPr bwMode="auto">
          <a:xfrm>
            <a:off x="195545" y="1242242"/>
            <a:ext cx="4680000" cy="2520000"/>
          </a:xfrm>
          <a:prstGeom prst="rect">
            <a:avLst/>
          </a:prstGeom>
          <a:noFill/>
          <a:ln>
            <a:noFill/>
          </a:ln>
          <a:extLst>
            <a:ext uri="{53640926-AAD7-44D8-BBD7-CCE9431645EC}">
              <a14:shadowObscured xmlns:a14="http://schemas.microsoft.com/office/drawing/2010/main"/>
            </a:ext>
          </a:extLst>
        </p:spPr>
      </p:pic>
      <p:pic>
        <p:nvPicPr>
          <p:cNvPr id="9" name="Picture 717">
            <a:extLst>
              <a:ext uri="{FF2B5EF4-FFF2-40B4-BE49-F238E27FC236}">
                <a16:creationId xmlns:a16="http://schemas.microsoft.com/office/drawing/2014/main" xmlns="" id="{41A26C1E-540A-4656-8B4A-322CDDE5EAB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035027" y="1242242"/>
            <a:ext cx="1908000" cy="2520000"/>
          </a:xfrm>
          <a:prstGeom prst="rect">
            <a:avLst/>
          </a:prstGeom>
          <a:noFill/>
          <a:ln>
            <a:noFill/>
          </a:ln>
        </p:spPr>
      </p:pic>
      <p:pic>
        <p:nvPicPr>
          <p:cNvPr id="11" name="Picture 735">
            <a:extLst>
              <a:ext uri="{FF2B5EF4-FFF2-40B4-BE49-F238E27FC236}">
                <a16:creationId xmlns:a16="http://schemas.microsoft.com/office/drawing/2014/main" xmlns="" id="{7C262B62-F548-49A8-8038-10F20F6F18D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093155" y="1242242"/>
            <a:ext cx="1908000" cy="2520000"/>
          </a:xfrm>
          <a:prstGeom prst="rect">
            <a:avLst/>
          </a:prstGeom>
          <a:noFill/>
          <a:ln>
            <a:noFill/>
          </a:ln>
        </p:spPr>
      </p:pic>
      <p:pic>
        <p:nvPicPr>
          <p:cNvPr id="12" name="Imagen 11">
            <a:extLst>
              <a:ext uri="{FF2B5EF4-FFF2-40B4-BE49-F238E27FC236}">
                <a16:creationId xmlns:a16="http://schemas.microsoft.com/office/drawing/2014/main" xmlns="" id="{7BCA8BA9-8716-4DF4-87E0-5F8FD745B70E}"/>
              </a:ext>
            </a:extLst>
          </p:cNvPr>
          <p:cNvPicPr/>
          <p:nvPr/>
        </p:nvPicPr>
        <p:blipFill>
          <a:blip r:embed="rId6"/>
          <a:stretch>
            <a:fillRect/>
          </a:stretch>
        </p:blipFill>
        <p:spPr>
          <a:xfrm>
            <a:off x="5035027" y="4278932"/>
            <a:ext cx="1908000" cy="2520000"/>
          </a:xfrm>
          <a:prstGeom prst="rect">
            <a:avLst/>
          </a:prstGeom>
        </p:spPr>
      </p:pic>
      <p:pic>
        <p:nvPicPr>
          <p:cNvPr id="13" name="Imagen 12">
            <a:extLst>
              <a:ext uri="{FF2B5EF4-FFF2-40B4-BE49-F238E27FC236}">
                <a16:creationId xmlns:a16="http://schemas.microsoft.com/office/drawing/2014/main" xmlns="" id="{4FE570B1-9E80-4CE1-84BE-019222412428}"/>
              </a:ext>
            </a:extLst>
          </p:cNvPr>
          <p:cNvPicPr/>
          <p:nvPr/>
        </p:nvPicPr>
        <p:blipFill>
          <a:blip r:embed="rId7"/>
          <a:stretch>
            <a:fillRect/>
          </a:stretch>
        </p:blipFill>
        <p:spPr>
          <a:xfrm>
            <a:off x="7102509" y="4278932"/>
            <a:ext cx="1908000" cy="2520000"/>
          </a:xfrm>
          <a:prstGeom prst="rect">
            <a:avLst/>
          </a:prstGeom>
        </p:spPr>
      </p:pic>
    </p:spTree>
    <p:extLst>
      <p:ext uri="{BB962C8B-B14F-4D97-AF65-F5344CB8AC3E}">
        <p14:creationId xmlns:p14="http://schemas.microsoft.com/office/powerpoint/2010/main" val="22359634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A50785EC-CA0A-4DED-BBA0-9B5602DD4694}"/>
              </a:ext>
            </a:extLst>
          </p:cNvPr>
          <p:cNvSpPr txBox="1">
            <a:spLocks/>
          </p:cNvSpPr>
          <p:nvPr/>
        </p:nvSpPr>
        <p:spPr>
          <a:xfrm>
            <a:off x="52730" y="-51008"/>
            <a:ext cx="7772400" cy="5334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dirty="0"/>
              <a:t>7. RESULTADOS: Correlación</a:t>
            </a:r>
          </a:p>
        </p:txBody>
      </p:sp>
      <p:sp>
        <p:nvSpPr>
          <p:cNvPr id="16" name="Rectángulo 15">
            <a:extLst>
              <a:ext uri="{FF2B5EF4-FFF2-40B4-BE49-F238E27FC236}">
                <a16:creationId xmlns:a16="http://schemas.microsoft.com/office/drawing/2014/main" xmlns="" id="{CC07E0AA-97F1-490A-9BDE-4624AD80DD5C}"/>
              </a:ext>
            </a:extLst>
          </p:cNvPr>
          <p:cNvSpPr/>
          <p:nvPr/>
        </p:nvSpPr>
        <p:spPr>
          <a:xfrm>
            <a:off x="0" y="465838"/>
            <a:ext cx="9144000" cy="309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t>CASOS ETVs Y PRECIPITACIÓN AÑO 2016</a:t>
            </a:r>
          </a:p>
        </p:txBody>
      </p:sp>
      <p:sp>
        <p:nvSpPr>
          <p:cNvPr id="23" name="Rectángulo 22">
            <a:extLst>
              <a:ext uri="{FF2B5EF4-FFF2-40B4-BE49-F238E27FC236}">
                <a16:creationId xmlns:a16="http://schemas.microsoft.com/office/drawing/2014/main" xmlns="" id="{677F2A30-26E6-4983-B5BF-46140AE9295F}"/>
              </a:ext>
            </a:extLst>
          </p:cNvPr>
          <p:cNvSpPr/>
          <p:nvPr/>
        </p:nvSpPr>
        <p:spPr>
          <a:xfrm>
            <a:off x="0" y="3663891"/>
            <a:ext cx="9144000" cy="309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t>CASOS ETVs E ÍDICE DE VEGETACIÓN AÑO 2016</a:t>
            </a:r>
          </a:p>
        </p:txBody>
      </p:sp>
      <p:pic>
        <p:nvPicPr>
          <p:cNvPr id="7" name="Imagen 6">
            <a:extLst>
              <a:ext uri="{FF2B5EF4-FFF2-40B4-BE49-F238E27FC236}">
                <a16:creationId xmlns:a16="http://schemas.microsoft.com/office/drawing/2014/main" xmlns="" id="{E5FE673E-5F61-4A92-A2DE-767A0B9F7AF6}"/>
              </a:ext>
            </a:extLst>
          </p:cNvPr>
          <p:cNvPicPr/>
          <p:nvPr/>
        </p:nvPicPr>
        <p:blipFill>
          <a:blip r:embed="rId2"/>
          <a:stretch>
            <a:fillRect/>
          </a:stretch>
        </p:blipFill>
        <p:spPr>
          <a:xfrm>
            <a:off x="186040" y="4157909"/>
            <a:ext cx="4680000" cy="2520000"/>
          </a:xfrm>
          <a:prstGeom prst="rect">
            <a:avLst/>
          </a:prstGeom>
        </p:spPr>
      </p:pic>
      <p:pic>
        <p:nvPicPr>
          <p:cNvPr id="8" name="Picture 43">
            <a:extLst>
              <a:ext uri="{FF2B5EF4-FFF2-40B4-BE49-F238E27FC236}">
                <a16:creationId xmlns:a16="http://schemas.microsoft.com/office/drawing/2014/main" xmlns="" id="{B02BC065-A12D-430B-88E1-8734BDBB1FCA}"/>
              </a:ext>
            </a:extLst>
          </p:cNvPr>
          <p:cNvPicPr/>
          <p:nvPr/>
        </p:nvPicPr>
        <p:blipFill rotWithShape="1">
          <a:blip r:embed="rId3">
            <a:extLst>
              <a:ext uri="{28A0092B-C50C-407E-A947-70E740481C1C}">
                <a14:useLocalDpi xmlns:a14="http://schemas.microsoft.com/office/drawing/2010/main" val="0"/>
              </a:ext>
            </a:extLst>
          </a:blip>
          <a:srcRect l="3959" t="30226" r="14362" b="32224"/>
          <a:stretch/>
        </p:blipFill>
        <p:spPr bwMode="auto">
          <a:xfrm>
            <a:off x="186040" y="959855"/>
            <a:ext cx="4680000" cy="2520000"/>
          </a:xfrm>
          <a:prstGeom prst="rect">
            <a:avLst/>
          </a:prstGeom>
          <a:noFill/>
          <a:ln>
            <a:noFill/>
          </a:ln>
          <a:extLst>
            <a:ext uri="{53640926-AAD7-44D8-BBD7-CCE9431645EC}">
              <a14:shadowObscured xmlns:a14="http://schemas.microsoft.com/office/drawing/2010/main"/>
            </a:ext>
          </a:extLst>
        </p:spPr>
      </p:pic>
      <p:pic>
        <p:nvPicPr>
          <p:cNvPr id="9" name="Picture 718">
            <a:extLst>
              <a:ext uri="{FF2B5EF4-FFF2-40B4-BE49-F238E27FC236}">
                <a16:creationId xmlns:a16="http://schemas.microsoft.com/office/drawing/2014/main" xmlns="" id="{8F559641-982B-4E28-A001-0851342EF57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044429" y="959855"/>
            <a:ext cx="1908000" cy="2520000"/>
          </a:xfrm>
          <a:prstGeom prst="rect">
            <a:avLst/>
          </a:prstGeom>
          <a:noFill/>
          <a:ln>
            <a:noFill/>
          </a:ln>
        </p:spPr>
      </p:pic>
      <p:pic>
        <p:nvPicPr>
          <p:cNvPr id="10" name="Picture 36">
            <a:extLst>
              <a:ext uri="{FF2B5EF4-FFF2-40B4-BE49-F238E27FC236}">
                <a16:creationId xmlns:a16="http://schemas.microsoft.com/office/drawing/2014/main" xmlns="" id="{18A43AC1-2BA6-458C-9563-2769CF4EC0C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068156" y="959855"/>
            <a:ext cx="1908000" cy="2520000"/>
          </a:xfrm>
          <a:prstGeom prst="rect">
            <a:avLst/>
          </a:prstGeom>
          <a:noFill/>
          <a:ln>
            <a:noFill/>
          </a:ln>
        </p:spPr>
      </p:pic>
      <p:pic>
        <p:nvPicPr>
          <p:cNvPr id="11" name="Imagen 10">
            <a:extLst>
              <a:ext uri="{FF2B5EF4-FFF2-40B4-BE49-F238E27FC236}">
                <a16:creationId xmlns:a16="http://schemas.microsoft.com/office/drawing/2014/main" xmlns="" id="{E6F766DB-AF49-4881-BE20-56D24B3B3A0E}"/>
              </a:ext>
            </a:extLst>
          </p:cNvPr>
          <p:cNvPicPr/>
          <p:nvPr/>
        </p:nvPicPr>
        <p:blipFill>
          <a:blip r:embed="rId6"/>
          <a:stretch>
            <a:fillRect/>
          </a:stretch>
        </p:blipFill>
        <p:spPr>
          <a:xfrm>
            <a:off x="5013098" y="4157909"/>
            <a:ext cx="1908000" cy="2520000"/>
          </a:xfrm>
          <a:prstGeom prst="rect">
            <a:avLst/>
          </a:prstGeom>
        </p:spPr>
      </p:pic>
      <p:pic>
        <p:nvPicPr>
          <p:cNvPr id="12" name="Imagen 11">
            <a:extLst>
              <a:ext uri="{FF2B5EF4-FFF2-40B4-BE49-F238E27FC236}">
                <a16:creationId xmlns:a16="http://schemas.microsoft.com/office/drawing/2014/main" xmlns="" id="{490CBA6E-6F2C-4C56-A893-4AA9F8DBEE11}"/>
              </a:ext>
            </a:extLst>
          </p:cNvPr>
          <p:cNvPicPr/>
          <p:nvPr/>
        </p:nvPicPr>
        <p:blipFill>
          <a:blip r:embed="rId7"/>
          <a:stretch>
            <a:fillRect/>
          </a:stretch>
        </p:blipFill>
        <p:spPr>
          <a:xfrm>
            <a:off x="7068156" y="4157909"/>
            <a:ext cx="1908000" cy="2520000"/>
          </a:xfrm>
          <a:prstGeom prst="rect">
            <a:avLst/>
          </a:prstGeom>
        </p:spPr>
      </p:pic>
    </p:spTree>
    <p:extLst>
      <p:ext uri="{BB962C8B-B14F-4D97-AF65-F5344CB8AC3E}">
        <p14:creationId xmlns:p14="http://schemas.microsoft.com/office/powerpoint/2010/main" val="10994982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A50785EC-CA0A-4DED-BBA0-9B5602DD4694}"/>
              </a:ext>
            </a:extLst>
          </p:cNvPr>
          <p:cNvSpPr txBox="1">
            <a:spLocks/>
          </p:cNvSpPr>
          <p:nvPr/>
        </p:nvSpPr>
        <p:spPr>
          <a:xfrm>
            <a:off x="106518" y="177591"/>
            <a:ext cx="7772400" cy="5334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000" b="1" dirty="0">
                <a:solidFill>
                  <a:schemeClr val="accent1"/>
                </a:solidFill>
              </a:rPr>
              <a:t>7. RESULTADOS: Correlación</a:t>
            </a:r>
          </a:p>
        </p:txBody>
      </p:sp>
      <p:sp>
        <p:nvSpPr>
          <p:cNvPr id="16" name="Rectángulo 15">
            <a:extLst>
              <a:ext uri="{FF2B5EF4-FFF2-40B4-BE49-F238E27FC236}">
                <a16:creationId xmlns:a16="http://schemas.microsoft.com/office/drawing/2014/main" xmlns="" id="{CC07E0AA-97F1-490A-9BDE-4624AD80DD5C}"/>
              </a:ext>
            </a:extLst>
          </p:cNvPr>
          <p:cNvSpPr/>
          <p:nvPr/>
        </p:nvSpPr>
        <p:spPr>
          <a:xfrm>
            <a:off x="0" y="788566"/>
            <a:ext cx="9144000" cy="309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t>CASOS ETVs Y PRECIPITACIÓN AÑO 2017</a:t>
            </a:r>
          </a:p>
        </p:txBody>
      </p:sp>
      <p:sp>
        <p:nvSpPr>
          <p:cNvPr id="23" name="Rectángulo 22">
            <a:extLst>
              <a:ext uri="{FF2B5EF4-FFF2-40B4-BE49-F238E27FC236}">
                <a16:creationId xmlns:a16="http://schemas.microsoft.com/office/drawing/2014/main" xmlns="" id="{677F2A30-26E6-4983-B5BF-46140AE9295F}"/>
              </a:ext>
            </a:extLst>
          </p:cNvPr>
          <p:cNvSpPr/>
          <p:nvPr/>
        </p:nvSpPr>
        <p:spPr>
          <a:xfrm>
            <a:off x="0" y="3825255"/>
            <a:ext cx="9144000" cy="309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t>CASOS ETVs E ÍDICE DE VEGETACIÓN AÑO 2017</a:t>
            </a:r>
          </a:p>
        </p:txBody>
      </p:sp>
      <p:pic>
        <p:nvPicPr>
          <p:cNvPr id="7" name="Imagen 6">
            <a:extLst>
              <a:ext uri="{FF2B5EF4-FFF2-40B4-BE49-F238E27FC236}">
                <a16:creationId xmlns:a16="http://schemas.microsoft.com/office/drawing/2014/main" xmlns="" id="{B4B7F0DC-78AA-4971-803E-35F2DBCD345A}"/>
              </a:ext>
            </a:extLst>
          </p:cNvPr>
          <p:cNvPicPr/>
          <p:nvPr/>
        </p:nvPicPr>
        <p:blipFill>
          <a:blip r:embed="rId2"/>
          <a:stretch>
            <a:fillRect/>
          </a:stretch>
        </p:blipFill>
        <p:spPr>
          <a:xfrm>
            <a:off x="234847" y="4252038"/>
            <a:ext cx="4680000" cy="2520000"/>
          </a:xfrm>
          <a:prstGeom prst="rect">
            <a:avLst/>
          </a:prstGeom>
        </p:spPr>
      </p:pic>
      <p:pic>
        <p:nvPicPr>
          <p:cNvPr id="8" name="Picture 44">
            <a:extLst>
              <a:ext uri="{FF2B5EF4-FFF2-40B4-BE49-F238E27FC236}">
                <a16:creationId xmlns:a16="http://schemas.microsoft.com/office/drawing/2014/main" xmlns="" id="{2D4CF7E2-585F-4BE3-963D-EEA63C421CBC}"/>
              </a:ext>
            </a:extLst>
          </p:cNvPr>
          <p:cNvPicPr/>
          <p:nvPr/>
        </p:nvPicPr>
        <p:blipFill rotWithShape="1">
          <a:blip r:embed="rId3">
            <a:extLst>
              <a:ext uri="{28A0092B-C50C-407E-A947-70E740481C1C}">
                <a14:useLocalDpi xmlns:a14="http://schemas.microsoft.com/office/drawing/2010/main" val="0"/>
              </a:ext>
            </a:extLst>
          </a:blip>
          <a:srcRect l="5014" t="24106" r="12664" b="38941"/>
          <a:stretch/>
        </p:blipFill>
        <p:spPr bwMode="auto">
          <a:xfrm>
            <a:off x="234847" y="1188454"/>
            <a:ext cx="4680000" cy="2520000"/>
          </a:xfrm>
          <a:prstGeom prst="rect">
            <a:avLst/>
          </a:prstGeom>
          <a:noFill/>
          <a:ln>
            <a:noFill/>
          </a:ln>
          <a:extLst>
            <a:ext uri="{53640926-AAD7-44D8-BBD7-CCE9431645EC}">
              <a14:shadowObscured xmlns:a14="http://schemas.microsoft.com/office/drawing/2010/main"/>
            </a:ext>
          </a:extLst>
        </p:spPr>
      </p:pic>
      <p:pic>
        <p:nvPicPr>
          <p:cNvPr id="9" name="Picture 720">
            <a:extLst>
              <a:ext uri="{FF2B5EF4-FFF2-40B4-BE49-F238E27FC236}">
                <a16:creationId xmlns:a16="http://schemas.microsoft.com/office/drawing/2014/main" xmlns="" id="{E59C3DCE-D746-4EC0-B43B-116F64DA5E5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059796" y="1191789"/>
            <a:ext cx="1908000" cy="2520000"/>
          </a:xfrm>
          <a:prstGeom prst="rect">
            <a:avLst/>
          </a:prstGeom>
          <a:noFill/>
          <a:ln>
            <a:noFill/>
          </a:ln>
        </p:spPr>
      </p:pic>
      <p:pic>
        <p:nvPicPr>
          <p:cNvPr id="10" name="Picture 37">
            <a:extLst>
              <a:ext uri="{FF2B5EF4-FFF2-40B4-BE49-F238E27FC236}">
                <a16:creationId xmlns:a16="http://schemas.microsoft.com/office/drawing/2014/main" xmlns="" id="{7F1D553E-13E3-44B3-84DF-C6BDC9AB985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085449" y="1188454"/>
            <a:ext cx="1908000" cy="2520000"/>
          </a:xfrm>
          <a:prstGeom prst="rect">
            <a:avLst/>
          </a:prstGeom>
          <a:noFill/>
          <a:ln>
            <a:noFill/>
          </a:ln>
        </p:spPr>
      </p:pic>
      <p:pic>
        <p:nvPicPr>
          <p:cNvPr id="11" name="Imagen 10">
            <a:extLst>
              <a:ext uri="{FF2B5EF4-FFF2-40B4-BE49-F238E27FC236}">
                <a16:creationId xmlns:a16="http://schemas.microsoft.com/office/drawing/2014/main" xmlns="" id="{E6F766DB-AF49-4881-BE20-56D24B3B3A0E}"/>
              </a:ext>
            </a:extLst>
          </p:cNvPr>
          <p:cNvPicPr/>
          <p:nvPr/>
        </p:nvPicPr>
        <p:blipFill>
          <a:blip r:embed="rId6"/>
          <a:stretch>
            <a:fillRect/>
          </a:stretch>
        </p:blipFill>
        <p:spPr>
          <a:xfrm>
            <a:off x="5013098" y="4252038"/>
            <a:ext cx="1908000" cy="2520000"/>
          </a:xfrm>
          <a:prstGeom prst="rect">
            <a:avLst/>
          </a:prstGeom>
        </p:spPr>
      </p:pic>
      <p:pic>
        <p:nvPicPr>
          <p:cNvPr id="12" name="Imagen 11">
            <a:extLst>
              <a:ext uri="{FF2B5EF4-FFF2-40B4-BE49-F238E27FC236}">
                <a16:creationId xmlns:a16="http://schemas.microsoft.com/office/drawing/2014/main" xmlns="" id="{490CBA6E-6F2C-4C56-A893-4AA9F8DBEE11}"/>
              </a:ext>
            </a:extLst>
          </p:cNvPr>
          <p:cNvPicPr/>
          <p:nvPr/>
        </p:nvPicPr>
        <p:blipFill>
          <a:blip r:embed="rId7"/>
          <a:stretch>
            <a:fillRect/>
          </a:stretch>
        </p:blipFill>
        <p:spPr>
          <a:xfrm>
            <a:off x="7068156" y="4252038"/>
            <a:ext cx="1908000" cy="2520000"/>
          </a:xfrm>
          <a:prstGeom prst="rect">
            <a:avLst/>
          </a:prstGeom>
        </p:spPr>
      </p:pic>
    </p:spTree>
    <p:extLst>
      <p:ext uri="{BB962C8B-B14F-4D97-AF65-F5344CB8AC3E}">
        <p14:creationId xmlns:p14="http://schemas.microsoft.com/office/powerpoint/2010/main" val="4040871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A50785EC-CA0A-4DED-BBA0-9B5602DD4694}"/>
              </a:ext>
            </a:extLst>
          </p:cNvPr>
          <p:cNvSpPr txBox="1">
            <a:spLocks/>
          </p:cNvSpPr>
          <p:nvPr/>
        </p:nvSpPr>
        <p:spPr>
          <a:xfrm>
            <a:off x="106518" y="271720"/>
            <a:ext cx="9091270" cy="5334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000" b="1" dirty="0">
                <a:solidFill>
                  <a:schemeClr val="accent1"/>
                </a:solidFill>
              </a:rPr>
              <a:t>7. RESULTADOS: ANÁLISIS DE TENDENCIA ESTACIONAL</a:t>
            </a:r>
          </a:p>
        </p:txBody>
      </p:sp>
      <p:sp>
        <p:nvSpPr>
          <p:cNvPr id="16" name="Rectángulo 15">
            <a:extLst>
              <a:ext uri="{FF2B5EF4-FFF2-40B4-BE49-F238E27FC236}">
                <a16:creationId xmlns:a16="http://schemas.microsoft.com/office/drawing/2014/main" xmlns="" id="{CC07E0AA-97F1-490A-9BDE-4624AD80DD5C}"/>
              </a:ext>
            </a:extLst>
          </p:cNvPr>
          <p:cNvSpPr/>
          <p:nvPr/>
        </p:nvSpPr>
        <p:spPr>
          <a:xfrm>
            <a:off x="0" y="882695"/>
            <a:ext cx="9144000" cy="309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t>STA 2013 – 2016 PRECIPITACIÓN</a:t>
            </a:r>
          </a:p>
        </p:txBody>
      </p:sp>
      <p:sp>
        <p:nvSpPr>
          <p:cNvPr id="11" name="Rectángulo 10">
            <a:extLst>
              <a:ext uri="{FF2B5EF4-FFF2-40B4-BE49-F238E27FC236}">
                <a16:creationId xmlns:a16="http://schemas.microsoft.com/office/drawing/2014/main" xmlns="" id="{4858D70C-2D6A-4352-A088-92BC6DE5D95C}"/>
              </a:ext>
            </a:extLst>
          </p:cNvPr>
          <p:cNvSpPr/>
          <p:nvPr/>
        </p:nvSpPr>
        <p:spPr>
          <a:xfrm>
            <a:off x="0" y="3876811"/>
            <a:ext cx="9144000" cy="309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t>STA 2013 – 2016 ÍNDICE DE VEGETACIÓN</a:t>
            </a:r>
          </a:p>
        </p:txBody>
      </p:sp>
      <p:pic>
        <p:nvPicPr>
          <p:cNvPr id="13" name="Picture 39">
            <a:extLst>
              <a:ext uri="{FF2B5EF4-FFF2-40B4-BE49-F238E27FC236}">
                <a16:creationId xmlns:a16="http://schemas.microsoft.com/office/drawing/2014/main" xmlns="" id="{AC2C56E7-66F7-4E21-AEBA-E6D15CB3621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32000" y="1268264"/>
            <a:ext cx="4680000" cy="2520000"/>
          </a:xfrm>
          <a:prstGeom prst="rect">
            <a:avLst/>
          </a:prstGeom>
          <a:noFill/>
          <a:ln>
            <a:noFill/>
          </a:ln>
        </p:spPr>
      </p:pic>
      <p:pic>
        <p:nvPicPr>
          <p:cNvPr id="14" name="Picture 40">
            <a:extLst>
              <a:ext uri="{FF2B5EF4-FFF2-40B4-BE49-F238E27FC236}">
                <a16:creationId xmlns:a16="http://schemas.microsoft.com/office/drawing/2014/main" xmlns="" id="{14389A6C-A727-4A6D-B358-01751325D52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32000" y="4249049"/>
            <a:ext cx="4680000" cy="2520000"/>
          </a:xfrm>
          <a:prstGeom prst="rect">
            <a:avLst/>
          </a:prstGeom>
          <a:noFill/>
          <a:ln>
            <a:noFill/>
          </a:ln>
        </p:spPr>
      </p:pic>
    </p:spTree>
    <p:extLst>
      <p:ext uri="{BB962C8B-B14F-4D97-AF65-F5344CB8AC3E}">
        <p14:creationId xmlns:p14="http://schemas.microsoft.com/office/powerpoint/2010/main" val="19358235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BC2E81F-801F-4BFC-B7A5-3A38B4FE62EF}"/>
              </a:ext>
            </a:extLst>
          </p:cNvPr>
          <p:cNvSpPr>
            <a:spLocks noGrp="1"/>
          </p:cNvSpPr>
          <p:nvPr>
            <p:ph type="title"/>
          </p:nvPr>
        </p:nvSpPr>
        <p:spPr>
          <a:xfrm>
            <a:off x="628650" y="77975"/>
            <a:ext cx="7886700" cy="530341"/>
          </a:xfrm>
        </p:spPr>
        <p:txBody>
          <a:bodyPr>
            <a:normAutofit/>
          </a:bodyPr>
          <a:lstStyle/>
          <a:p>
            <a:pPr algn="l"/>
            <a:r>
              <a:rPr lang="es-EC" sz="2400" b="1" dirty="0">
                <a:solidFill>
                  <a:schemeClr val="accent1"/>
                </a:solidFill>
              </a:rPr>
              <a:t>MODELO PREDICTIVO</a:t>
            </a:r>
          </a:p>
        </p:txBody>
      </p:sp>
      <mc:AlternateContent xmlns:mc="http://schemas.openxmlformats.org/markup-compatibility/2006" xmlns:a14="http://schemas.microsoft.com/office/drawing/2010/main">
        <mc:Choice Requires="a14">
          <p:sp>
            <p:nvSpPr>
              <p:cNvPr id="3" name="2 Rectángulo"/>
              <p:cNvSpPr/>
              <p:nvPr/>
            </p:nvSpPr>
            <p:spPr>
              <a:xfrm>
                <a:off x="363069" y="660790"/>
                <a:ext cx="845820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s-EC" b="1" i="1" smtClean="0">
                          <a:latin typeface="Cambria Math" panose="02040503050406030204" pitchFamily="18" charset="0"/>
                        </a:rPr>
                        <m:t>𝐌</m:t>
                      </m:r>
                      <m:r>
                        <a:rPr lang="es-EC" b="1" i="1" smtClean="0">
                          <a:latin typeface="Cambria Math"/>
                        </a:rPr>
                        <m:t>𝒐𝒅𝒆𝒍𝒐</m:t>
                      </m:r>
                      <m:r>
                        <a:rPr lang="es-EC" b="1" i="1" smtClean="0">
                          <a:latin typeface="Cambria Math"/>
                        </a:rPr>
                        <m:t> </m:t>
                      </m:r>
                      <m:r>
                        <a:rPr lang="es-EC" b="1">
                          <a:latin typeface="Cambria Math" panose="02040503050406030204" pitchFamily="18" charset="0"/>
                        </a:rPr>
                        <m:t>=</m:t>
                      </m:r>
                      <m:d>
                        <m:dPr>
                          <m:begChr m:val="["/>
                          <m:endChr m:val="]"/>
                          <m:ctrlPr>
                            <a:rPr lang="es-EC" i="1">
                              <a:latin typeface="Cambria Math"/>
                            </a:rPr>
                          </m:ctrlPr>
                        </m:dPr>
                        <m:e>
                          <m:d>
                            <m:dPr>
                              <m:ctrlPr>
                                <a:rPr lang="es-EC" i="1">
                                  <a:latin typeface="Cambria Math"/>
                                </a:rPr>
                              </m:ctrlPr>
                            </m:dPr>
                            <m:e>
                              <m:r>
                                <a:rPr lang="es-EC" b="1" i="1">
                                  <a:latin typeface="Cambria Math" panose="02040503050406030204" pitchFamily="18" charset="0"/>
                                </a:rPr>
                                <m:t>−</m:t>
                              </m:r>
                              <m:r>
                                <a:rPr lang="es-EC" b="1" i="1">
                                  <a:latin typeface="Cambria Math" panose="02040503050406030204" pitchFamily="18" charset="0"/>
                                </a:rPr>
                                <m:t>𝟒</m:t>
                              </m:r>
                            </m:e>
                          </m:d>
                          <m:r>
                            <a:rPr lang="es-EC" b="1" i="1">
                              <a:latin typeface="Cambria Math" panose="02040503050406030204" pitchFamily="18" charset="0"/>
                            </a:rPr>
                            <m:t>∗</m:t>
                          </m:r>
                          <m:d>
                            <m:dPr>
                              <m:ctrlPr>
                                <a:rPr lang="es-EC" i="1">
                                  <a:latin typeface="Cambria Math"/>
                                </a:rPr>
                              </m:ctrlPr>
                            </m:dPr>
                            <m:e>
                              <m:r>
                                <a:rPr lang="es-EC" b="1" i="1">
                                  <a:latin typeface="Cambria Math" panose="02040503050406030204" pitchFamily="18" charset="0"/>
                                </a:rPr>
                                <m:t>𝐏𝐫</m:t>
                              </m:r>
                              <m:r>
                                <a:rPr lang="es-EC" b="1" i="1" smtClean="0">
                                  <a:latin typeface="Cambria Math"/>
                                </a:rPr>
                                <m:t>𝒄</m:t>
                              </m:r>
                              <m:r>
                                <a:rPr lang="es-EC" b="1" i="1" smtClean="0">
                                  <a:latin typeface="Cambria Math"/>
                                </a:rPr>
                                <m:t> </m:t>
                              </m:r>
                              <m:r>
                                <a:rPr lang="es-EC" b="1" i="1" smtClean="0">
                                  <a:latin typeface="Cambria Math"/>
                                </a:rPr>
                                <m:t>𝟐𝟎𝟏𝟑</m:t>
                              </m:r>
                              <m:r>
                                <a:rPr lang="es-EC" b="1" i="1">
                                  <a:latin typeface="Cambria Math" panose="02040503050406030204" pitchFamily="18" charset="0"/>
                                </a:rPr>
                                <m:t>−</m:t>
                              </m:r>
                              <m:r>
                                <a:rPr lang="es-EC" b="1" i="1">
                                  <a:latin typeface="Cambria Math" panose="02040503050406030204" pitchFamily="18" charset="0"/>
                                </a:rPr>
                                <m:t>𝟐𝟎𝟏𝟔</m:t>
                              </m:r>
                            </m:e>
                          </m:d>
                        </m:e>
                      </m:d>
                      <m:r>
                        <a:rPr lang="es-EC" b="1">
                          <a:latin typeface="Cambria Math" panose="02040503050406030204" pitchFamily="18" charset="0"/>
                        </a:rPr>
                        <m:t>+</m:t>
                      </m:r>
                      <m:d>
                        <m:dPr>
                          <m:begChr m:val="["/>
                          <m:endChr m:val="]"/>
                          <m:ctrlPr>
                            <a:rPr lang="es-EC" i="1">
                              <a:latin typeface="Cambria Math"/>
                            </a:rPr>
                          </m:ctrlPr>
                        </m:dPr>
                        <m:e>
                          <m:d>
                            <m:dPr>
                              <m:ctrlPr>
                                <a:rPr lang="es-EC" i="1">
                                  <a:latin typeface="Cambria Math"/>
                                </a:rPr>
                              </m:ctrlPr>
                            </m:dPr>
                            <m:e>
                              <m:r>
                                <a:rPr lang="es-EC" b="1" i="1">
                                  <a:latin typeface="Cambria Math" panose="02040503050406030204" pitchFamily="18" charset="0"/>
                                </a:rPr>
                                <m:t>𝟏</m:t>
                              </m:r>
                            </m:e>
                          </m:d>
                          <m:r>
                            <a:rPr lang="es-EC" b="1" i="1">
                              <a:latin typeface="Cambria Math" panose="02040503050406030204" pitchFamily="18" charset="0"/>
                            </a:rPr>
                            <m:t>∗</m:t>
                          </m:r>
                          <m:d>
                            <m:dPr>
                              <m:ctrlPr>
                                <a:rPr lang="es-EC" i="1">
                                  <a:latin typeface="Cambria Math"/>
                                </a:rPr>
                              </m:ctrlPr>
                            </m:dPr>
                            <m:e>
                              <m:r>
                                <a:rPr lang="es-EC" b="1" i="1">
                                  <a:latin typeface="Cambria Math" panose="02040503050406030204" pitchFamily="18" charset="0"/>
                                </a:rPr>
                                <m:t>𝐄𝐕𝐈𝟐𝟎𝟏𝟑</m:t>
                              </m:r>
                              <m:r>
                                <a:rPr lang="es-EC" b="1" i="1">
                                  <a:latin typeface="Cambria Math" panose="02040503050406030204" pitchFamily="18" charset="0"/>
                                </a:rPr>
                                <m:t>−</m:t>
                              </m:r>
                              <m:r>
                                <a:rPr lang="es-EC" b="1" i="1">
                                  <a:latin typeface="Cambria Math" panose="02040503050406030204" pitchFamily="18" charset="0"/>
                                </a:rPr>
                                <m:t>𝟐𝟎𝟏𝟔</m:t>
                              </m:r>
                            </m:e>
                          </m:d>
                        </m:e>
                      </m:d>
                    </m:oMath>
                  </m:oMathPara>
                </a14:m>
                <a:endParaRPr lang="es-EC" dirty="0"/>
              </a:p>
            </p:txBody>
          </p:sp>
        </mc:Choice>
        <mc:Fallback xmlns="">
          <p:sp>
            <p:nvSpPr>
              <p:cNvPr id="3" name="2 Rectángulo"/>
              <p:cNvSpPr>
                <a:spLocks noRot="1" noChangeAspect="1" noMove="1" noResize="1" noEditPoints="1" noAdjustHandles="1" noChangeArrowheads="1" noChangeShapeType="1" noTextEdit="1"/>
              </p:cNvSpPr>
              <p:nvPr/>
            </p:nvSpPr>
            <p:spPr>
              <a:xfrm>
                <a:off x="363069" y="660790"/>
                <a:ext cx="8458200" cy="369332"/>
              </a:xfrm>
              <a:prstGeom prst="rect">
                <a:avLst/>
              </a:prstGeom>
              <a:blipFill rotWithShape="1">
                <a:blip r:embed="rId2"/>
                <a:stretch>
                  <a:fillRect/>
                </a:stretch>
              </a:blipFill>
            </p:spPr>
            <p:txBody>
              <a:bodyPr/>
              <a:lstStyle/>
              <a:p>
                <a:r>
                  <a:rPr lang="es-EC">
                    <a:noFill/>
                  </a:rPr>
                  <a:t> </a:t>
                </a:r>
              </a:p>
            </p:txBody>
          </p:sp>
        </mc:Fallback>
      </mc:AlternateContent>
      <p:sp>
        <p:nvSpPr>
          <p:cNvPr id="7" name="6 CuadroTexto"/>
          <p:cNvSpPr txBox="1"/>
          <p:nvPr/>
        </p:nvSpPr>
        <p:spPr>
          <a:xfrm>
            <a:off x="2370177" y="1423083"/>
            <a:ext cx="4443984" cy="3816429"/>
          </a:xfrm>
          <a:prstGeom prst="rect">
            <a:avLst/>
          </a:prstGeom>
          <a:noFill/>
        </p:spPr>
        <p:txBody>
          <a:bodyPr wrap="square" rtlCol="0">
            <a:spAutoFit/>
          </a:bodyPr>
          <a:lstStyle/>
          <a:p>
            <a:pPr algn="just"/>
            <a:r>
              <a:rPr lang="es-EC" sz="1600" dirty="0" smtClean="0"/>
              <a:t>Donde: </a:t>
            </a:r>
          </a:p>
          <a:p>
            <a:pPr algn="just"/>
            <a:endParaRPr lang="es-EC" sz="1600" dirty="0"/>
          </a:p>
          <a:p>
            <a:pPr algn="just"/>
            <a:r>
              <a:rPr lang="es-EC" sz="1600" b="1" dirty="0" smtClean="0"/>
              <a:t>(-4)= </a:t>
            </a:r>
            <a:r>
              <a:rPr lang="es-EC" sz="1600" dirty="0" smtClean="0"/>
              <a:t>período de ausencia  de la precipitación (semanas)</a:t>
            </a:r>
          </a:p>
          <a:p>
            <a:pPr algn="just"/>
            <a:endParaRPr lang="es-EC" sz="1600" dirty="0" smtClean="0"/>
          </a:p>
          <a:p>
            <a:pPr algn="just"/>
            <a:r>
              <a:rPr lang="es-EC" sz="1600" b="1" dirty="0" smtClean="0"/>
              <a:t>(+1)= </a:t>
            </a:r>
            <a:r>
              <a:rPr lang="es-EC" sz="1600" dirty="0" smtClean="0"/>
              <a:t>período de ausencia de la vegetación</a:t>
            </a:r>
          </a:p>
          <a:p>
            <a:pPr algn="just"/>
            <a:endParaRPr lang="es-EC" sz="1600" dirty="0"/>
          </a:p>
          <a:p>
            <a:pPr algn="just"/>
            <a:r>
              <a:rPr lang="es-EC" sz="1600" b="1" dirty="0" smtClean="0"/>
              <a:t>(</a:t>
            </a:r>
            <a:r>
              <a:rPr lang="es-EC" sz="1600" b="1" dirty="0" err="1" smtClean="0"/>
              <a:t>Prc</a:t>
            </a:r>
            <a:r>
              <a:rPr lang="es-EC" sz="1600" b="1" dirty="0" smtClean="0"/>
              <a:t> 2013-2016)</a:t>
            </a:r>
            <a:r>
              <a:rPr lang="es-EC" sz="1600" dirty="0" smtClean="0"/>
              <a:t>= grupo de imágenes procesadas de precipitación desde el 2013 al 2016</a:t>
            </a:r>
          </a:p>
          <a:p>
            <a:pPr algn="just"/>
            <a:endParaRPr lang="es-EC" sz="1600" dirty="0"/>
          </a:p>
          <a:p>
            <a:pPr algn="just"/>
            <a:r>
              <a:rPr lang="es-EC" sz="1600" b="1" dirty="0" smtClean="0"/>
              <a:t>(EVI 2013-2016)</a:t>
            </a:r>
            <a:r>
              <a:rPr lang="es-EC" sz="1600" dirty="0" smtClean="0"/>
              <a:t>= grupo de imágenes procesadas de índice de vegetación EVI del 2013 al 2016</a:t>
            </a:r>
          </a:p>
          <a:p>
            <a:pPr algn="just"/>
            <a:endParaRPr lang="es-EC" sz="1600" dirty="0"/>
          </a:p>
        </p:txBody>
      </p:sp>
      <p:sp>
        <p:nvSpPr>
          <p:cNvPr id="8" name="7 Flecha doblada hacia arriba"/>
          <p:cNvSpPr/>
          <p:nvPr/>
        </p:nvSpPr>
        <p:spPr>
          <a:xfrm rot="5400000">
            <a:off x="2633472" y="5250810"/>
            <a:ext cx="694944" cy="566928"/>
          </a:xfrm>
          <a:prstGeom prst="bentUp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a:p>
        </p:txBody>
      </p:sp>
      <p:sp>
        <p:nvSpPr>
          <p:cNvPr id="9" name="8 Rectángulo redondeado"/>
          <p:cNvSpPr/>
          <p:nvPr/>
        </p:nvSpPr>
        <p:spPr>
          <a:xfrm>
            <a:off x="3602736" y="5542341"/>
            <a:ext cx="4005072" cy="5394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t>ETM = modelamiento lineal </a:t>
            </a:r>
          </a:p>
        </p:txBody>
      </p:sp>
    </p:spTree>
    <p:extLst>
      <p:ext uri="{BB962C8B-B14F-4D97-AF65-F5344CB8AC3E}">
        <p14:creationId xmlns:p14="http://schemas.microsoft.com/office/powerpoint/2010/main" val="19343321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04E4C4BA-7A2A-465A-A8C9-789621F0BEE4}"/>
              </a:ext>
            </a:extLst>
          </p:cNvPr>
          <p:cNvSpPr txBox="1">
            <a:spLocks/>
          </p:cNvSpPr>
          <p:nvPr/>
        </p:nvSpPr>
        <p:spPr>
          <a:xfrm>
            <a:off x="94486" y="47366"/>
            <a:ext cx="7772400" cy="5334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000" b="1" dirty="0">
                <a:solidFill>
                  <a:schemeClr val="accent1"/>
                </a:solidFill>
              </a:rPr>
              <a:t>7. RESULTADOS: MODELO </a:t>
            </a:r>
            <a:r>
              <a:rPr lang="es-EC" sz="2000" b="1" dirty="0" smtClean="0">
                <a:solidFill>
                  <a:schemeClr val="accent1"/>
                </a:solidFill>
              </a:rPr>
              <a:t>PREDICTIVO </a:t>
            </a:r>
            <a:endParaRPr lang="es-EC" sz="2000" b="1" dirty="0">
              <a:solidFill>
                <a:schemeClr val="accent1"/>
              </a:solidFill>
            </a:endParaRPr>
          </a:p>
        </p:txBody>
      </p:sp>
      <p:pic>
        <p:nvPicPr>
          <p:cNvPr id="18" name="Imagen 17">
            <a:extLst>
              <a:ext uri="{FF2B5EF4-FFF2-40B4-BE49-F238E27FC236}">
                <a16:creationId xmlns:a16="http://schemas.microsoft.com/office/drawing/2014/main" xmlns="" id="{9B09656E-B599-4EB7-8490-2DE5515C8DB2}"/>
              </a:ext>
            </a:extLst>
          </p:cNvPr>
          <p:cNvPicPr/>
          <p:nvPr/>
        </p:nvPicPr>
        <p:blipFill rotWithShape="1">
          <a:blip r:embed="rId2"/>
          <a:srcRect l="2622" t="7999" r="34590" b="3324"/>
          <a:stretch/>
        </p:blipFill>
        <p:spPr bwMode="auto">
          <a:xfrm>
            <a:off x="672795" y="662351"/>
            <a:ext cx="1576629" cy="2318593"/>
          </a:xfrm>
          <a:prstGeom prst="rect">
            <a:avLst/>
          </a:prstGeom>
          <a:ln w="3175">
            <a:solidFill>
              <a:schemeClr val="tx1"/>
            </a:solidFill>
          </a:ln>
          <a:extLst>
            <a:ext uri="{53640926-AAD7-44D8-BBD7-CCE9431645EC}">
              <a14:shadowObscured xmlns:a14="http://schemas.microsoft.com/office/drawing/2010/main"/>
            </a:ext>
          </a:extLst>
        </p:spPr>
      </p:pic>
      <p:pic>
        <p:nvPicPr>
          <p:cNvPr id="19" name="Imagen 18">
            <a:extLst>
              <a:ext uri="{FF2B5EF4-FFF2-40B4-BE49-F238E27FC236}">
                <a16:creationId xmlns:a16="http://schemas.microsoft.com/office/drawing/2014/main" xmlns="" id="{4B13FEE0-37C5-460E-80BD-7A8EDCF1CE3D}"/>
              </a:ext>
            </a:extLst>
          </p:cNvPr>
          <p:cNvPicPr/>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Lst>
          </a:blip>
          <a:srcRect l="2847" t="8029" r="36299" b="3329"/>
          <a:stretch/>
        </p:blipFill>
        <p:spPr bwMode="auto">
          <a:xfrm>
            <a:off x="3605823" y="662351"/>
            <a:ext cx="1569681" cy="2318593"/>
          </a:xfrm>
          <a:prstGeom prst="rect">
            <a:avLst/>
          </a:prstGeom>
          <a:ln w="3175">
            <a:solidFill>
              <a:schemeClr val="tx1"/>
            </a:solidFill>
          </a:ln>
          <a:extLst>
            <a:ext uri="{53640926-AAD7-44D8-BBD7-CCE9431645EC}">
              <a14:shadowObscured xmlns:a14="http://schemas.microsoft.com/office/drawing/2010/main"/>
            </a:ext>
          </a:extLst>
        </p:spPr>
      </p:pic>
      <p:pic>
        <p:nvPicPr>
          <p:cNvPr id="20" name="Imagen 19">
            <a:extLst>
              <a:ext uri="{FF2B5EF4-FFF2-40B4-BE49-F238E27FC236}">
                <a16:creationId xmlns:a16="http://schemas.microsoft.com/office/drawing/2014/main" xmlns="" id="{7DFBA141-5D9A-4E4E-85F0-CF1330C6657B}"/>
              </a:ext>
            </a:extLst>
          </p:cNvPr>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l="3518" t="7096" r="35175" b="3394"/>
          <a:stretch/>
        </p:blipFill>
        <p:spPr bwMode="auto">
          <a:xfrm>
            <a:off x="6561122" y="652195"/>
            <a:ext cx="1595326" cy="2328749"/>
          </a:xfrm>
          <a:prstGeom prst="rect">
            <a:avLst/>
          </a:prstGeom>
          <a:ln w="3175">
            <a:solidFill>
              <a:schemeClr val="tx1"/>
            </a:solidFill>
          </a:ln>
          <a:extLst>
            <a:ext uri="{53640926-AAD7-44D8-BBD7-CCE9431645EC}">
              <a14:shadowObscured xmlns:a14="http://schemas.microsoft.com/office/drawing/2010/main"/>
            </a:ext>
          </a:extLst>
        </p:spPr>
      </p:pic>
      <p:pic>
        <p:nvPicPr>
          <p:cNvPr id="21" name="Imagen 20">
            <a:extLst>
              <a:ext uri="{FF2B5EF4-FFF2-40B4-BE49-F238E27FC236}">
                <a16:creationId xmlns:a16="http://schemas.microsoft.com/office/drawing/2014/main" xmlns="" id="{DC0CFA84-60FD-4129-BD45-4D6857B61B0C}"/>
              </a:ext>
            </a:extLst>
          </p:cNvPr>
          <p:cNvPicPr/>
          <p:nvPr/>
        </p:nvPicPr>
        <p:blipFill rotWithShape="1">
          <a:blip r:embed="rId7"/>
          <a:srcRect l="3137" t="7933" r="30981" b="3426"/>
          <a:stretch/>
        </p:blipFill>
        <p:spPr bwMode="auto">
          <a:xfrm>
            <a:off x="355200" y="3687698"/>
            <a:ext cx="1728000" cy="2520000"/>
          </a:xfrm>
          <a:prstGeom prst="rect">
            <a:avLst/>
          </a:prstGeom>
          <a:ln w="3175">
            <a:solidFill>
              <a:schemeClr val="tx1"/>
            </a:solidFill>
          </a:ln>
          <a:extLst>
            <a:ext uri="{53640926-AAD7-44D8-BBD7-CCE9431645EC}">
              <a14:shadowObscured xmlns:a14="http://schemas.microsoft.com/office/drawing/2010/main"/>
            </a:ext>
          </a:extLst>
        </p:spPr>
      </p:pic>
      <p:pic>
        <p:nvPicPr>
          <p:cNvPr id="22" name="Imagen 21">
            <a:extLst>
              <a:ext uri="{FF2B5EF4-FFF2-40B4-BE49-F238E27FC236}">
                <a16:creationId xmlns:a16="http://schemas.microsoft.com/office/drawing/2014/main" xmlns="" id="{40039D74-77C8-4CE5-A746-5516D7DED02D}"/>
              </a:ext>
            </a:extLst>
          </p:cNvPr>
          <p:cNvPicPr/>
          <p:nvPr/>
        </p:nvPicPr>
        <p:blipFill rotWithShape="1">
          <a:blip r:embed="rId8"/>
          <a:srcRect l="3084" t="8654" r="27801" b="4349"/>
          <a:stretch/>
        </p:blipFill>
        <p:spPr bwMode="auto">
          <a:xfrm>
            <a:off x="2592011" y="3687698"/>
            <a:ext cx="1728000" cy="2520000"/>
          </a:xfrm>
          <a:prstGeom prst="rect">
            <a:avLst/>
          </a:prstGeom>
          <a:ln w="3175">
            <a:solidFill>
              <a:schemeClr val="tx1"/>
            </a:solidFill>
          </a:ln>
          <a:extLst>
            <a:ext uri="{53640926-AAD7-44D8-BBD7-CCE9431645EC}">
              <a14:shadowObscured xmlns:a14="http://schemas.microsoft.com/office/drawing/2010/main"/>
            </a:ext>
          </a:extLst>
        </p:spPr>
      </p:pic>
      <p:pic>
        <p:nvPicPr>
          <p:cNvPr id="23" name="Imagen 22">
            <a:extLst>
              <a:ext uri="{FF2B5EF4-FFF2-40B4-BE49-F238E27FC236}">
                <a16:creationId xmlns:a16="http://schemas.microsoft.com/office/drawing/2014/main" xmlns="" id="{4D3E4D91-8058-4D29-A6B4-4EA01751FD29}"/>
              </a:ext>
            </a:extLst>
          </p:cNvPr>
          <p:cNvPicPr/>
          <p:nvPr/>
        </p:nvPicPr>
        <p:blipFill rotWithShape="1">
          <a:blip r:embed="rId9"/>
          <a:srcRect l="2642" t="7492" r="32425" b="4235"/>
          <a:stretch/>
        </p:blipFill>
        <p:spPr bwMode="auto">
          <a:xfrm>
            <a:off x="4790611" y="3687698"/>
            <a:ext cx="1728000" cy="2520000"/>
          </a:xfrm>
          <a:prstGeom prst="rect">
            <a:avLst/>
          </a:prstGeom>
          <a:ln w="3175">
            <a:solidFill>
              <a:schemeClr val="tx1"/>
            </a:solidFill>
          </a:ln>
          <a:extLst>
            <a:ext uri="{53640926-AAD7-44D8-BBD7-CCE9431645EC}">
              <a14:shadowObscured xmlns:a14="http://schemas.microsoft.com/office/drawing/2010/main"/>
            </a:ext>
          </a:extLst>
        </p:spPr>
      </p:pic>
      <p:pic>
        <p:nvPicPr>
          <p:cNvPr id="24" name="Imagen 23">
            <a:extLst>
              <a:ext uri="{FF2B5EF4-FFF2-40B4-BE49-F238E27FC236}">
                <a16:creationId xmlns:a16="http://schemas.microsoft.com/office/drawing/2014/main" xmlns="" id="{779DA228-A6EF-46CC-96E7-C493FDF008AD}"/>
              </a:ext>
            </a:extLst>
          </p:cNvPr>
          <p:cNvPicPr/>
          <p:nvPr/>
        </p:nvPicPr>
        <p:blipFill rotWithShape="1">
          <a:blip r:embed="rId10"/>
          <a:srcRect l="4687" t="7315" r="32812" b="5902"/>
          <a:stretch/>
        </p:blipFill>
        <p:spPr bwMode="auto">
          <a:xfrm>
            <a:off x="6883388" y="3687698"/>
            <a:ext cx="1728000" cy="2520000"/>
          </a:xfrm>
          <a:prstGeom prst="rect">
            <a:avLst/>
          </a:prstGeom>
          <a:ln w="3175">
            <a:solidFill>
              <a:schemeClr val="tx1"/>
            </a:solidFill>
          </a:ln>
          <a:extLst>
            <a:ext uri="{53640926-AAD7-44D8-BBD7-CCE9431645EC}">
              <a14:shadowObscured xmlns:a14="http://schemas.microsoft.com/office/drawing/2010/main"/>
            </a:ext>
          </a:extLst>
        </p:spPr>
      </p:pic>
      <p:sp>
        <p:nvSpPr>
          <p:cNvPr id="9" name="Rectángulo 8">
            <a:extLst>
              <a:ext uri="{FF2B5EF4-FFF2-40B4-BE49-F238E27FC236}">
                <a16:creationId xmlns:a16="http://schemas.microsoft.com/office/drawing/2014/main" xmlns="" id="{8429D6DA-8F0E-42B0-91F9-4EC53484783E}"/>
              </a:ext>
            </a:extLst>
          </p:cNvPr>
          <p:cNvSpPr/>
          <p:nvPr/>
        </p:nvSpPr>
        <p:spPr>
          <a:xfrm>
            <a:off x="576592" y="3093256"/>
            <a:ext cx="1728000" cy="2522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rPr>
              <a:t>PENDIENTE PRC</a:t>
            </a:r>
          </a:p>
        </p:txBody>
      </p:sp>
      <p:sp>
        <p:nvSpPr>
          <p:cNvPr id="26" name="Rectángulo 25">
            <a:extLst>
              <a:ext uri="{FF2B5EF4-FFF2-40B4-BE49-F238E27FC236}">
                <a16:creationId xmlns:a16="http://schemas.microsoft.com/office/drawing/2014/main" xmlns="" id="{27894812-7559-484B-B427-4857D353028C}"/>
              </a:ext>
            </a:extLst>
          </p:cNvPr>
          <p:cNvSpPr/>
          <p:nvPr/>
        </p:nvSpPr>
        <p:spPr>
          <a:xfrm>
            <a:off x="3535039" y="3093256"/>
            <a:ext cx="1728000" cy="2522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rPr>
              <a:t>PENDIENTE EVI</a:t>
            </a:r>
          </a:p>
        </p:txBody>
      </p:sp>
      <p:sp>
        <p:nvSpPr>
          <p:cNvPr id="27" name="Rectángulo 26">
            <a:extLst>
              <a:ext uri="{FF2B5EF4-FFF2-40B4-BE49-F238E27FC236}">
                <a16:creationId xmlns:a16="http://schemas.microsoft.com/office/drawing/2014/main" xmlns="" id="{BD9AA709-0217-475E-ADE2-A61155B1503D}"/>
              </a:ext>
            </a:extLst>
          </p:cNvPr>
          <p:cNvSpPr/>
          <p:nvPr/>
        </p:nvSpPr>
        <p:spPr>
          <a:xfrm>
            <a:off x="6469682" y="3100578"/>
            <a:ext cx="1728000" cy="2522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rPr>
              <a:t>INTERSECCIÓN</a:t>
            </a:r>
          </a:p>
        </p:txBody>
      </p:sp>
      <p:sp>
        <p:nvSpPr>
          <p:cNvPr id="28" name="Rectángulo 27">
            <a:extLst>
              <a:ext uri="{FF2B5EF4-FFF2-40B4-BE49-F238E27FC236}">
                <a16:creationId xmlns:a16="http://schemas.microsoft.com/office/drawing/2014/main" xmlns="" id="{B20414E0-78D1-4B07-AFB0-A0E649BAFEF2}"/>
              </a:ext>
            </a:extLst>
          </p:cNvPr>
          <p:cNvSpPr/>
          <p:nvPr/>
        </p:nvSpPr>
        <p:spPr>
          <a:xfrm>
            <a:off x="355200" y="6286907"/>
            <a:ext cx="1728000" cy="4004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COEFICIENTE PARCIALES DE R- RC</a:t>
            </a:r>
          </a:p>
        </p:txBody>
      </p:sp>
      <p:sp>
        <p:nvSpPr>
          <p:cNvPr id="29" name="Rectángulo 28">
            <a:extLst>
              <a:ext uri="{FF2B5EF4-FFF2-40B4-BE49-F238E27FC236}">
                <a16:creationId xmlns:a16="http://schemas.microsoft.com/office/drawing/2014/main" xmlns="" id="{2822F81E-796E-4443-9EC9-285B27697767}"/>
              </a:ext>
            </a:extLst>
          </p:cNvPr>
          <p:cNvSpPr/>
          <p:nvPr/>
        </p:nvSpPr>
        <p:spPr>
          <a:xfrm>
            <a:off x="2592011" y="6310949"/>
            <a:ext cx="1728000" cy="4004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COEFICIENTE PARCIALES DE R-EVI</a:t>
            </a:r>
          </a:p>
        </p:txBody>
      </p:sp>
      <p:sp>
        <p:nvSpPr>
          <p:cNvPr id="30" name="Rectángulo 29">
            <a:extLst>
              <a:ext uri="{FF2B5EF4-FFF2-40B4-BE49-F238E27FC236}">
                <a16:creationId xmlns:a16="http://schemas.microsoft.com/office/drawing/2014/main" xmlns="" id="{813FA010-9212-4089-806B-EC93A79CC39C}"/>
              </a:ext>
            </a:extLst>
          </p:cNvPr>
          <p:cNvSpPr/>
          <p:nvPr/>
        </p:nvSpPr>
        <p:spPr>
          <a:xfrm>
            <a:off x="4648620" y="6310949"/>
            <a:ext cx="1728000" cy="4004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COEFICIENTE DE CORRELACIÓN - PRC</a:t>
            </a:r>
          </a:p>
        </p:txBody>
      </p:sp>
      <p:sp>
        <p:nvSpPr>
          <p:cNvPr id="31" name="Rectángulo 30">
            <a:extLst>
              <a:ext uri="{FF2B5EF4-FFF2-40B4-BE49-F238E27FC236}">
                <a16:creationId xmlns:a16="http://schemas.microsoft.com/office/drawing/2014/main" xmlns="" id="{C648196D-9CA6-4FC1-9E72-BB7F04E8ACAF}"/>
              </a:ext>
            </a:extLst>
          </p:cNvPr>
          <p:cNvSpPr/>
          <p:nvPr/>
        </p:nvSpPr>
        <p:spPr>
          <a:xfrm>
            <a:off x="6883388" y="6310949"/>
            <a:ext cx="1728000" cy="4004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COEFICIENTE DE CORRELACIÓN - EVI</a:t>
            </a:r>
          </a:p>
        </p:txBody>
      </p:sp>
      <p:sp>
        <p:nvSpPr>
          <p:cNvPr id="10" name="Abrir llave 9">
            <a:extLst>
              <a:ext uri="{FF2B5EF4-FFF2-40B4-BE49-F238E27FC236}">
                <a16:creationId xmlns:a16="http://schemas.microsoft.com/office/drawing/2014/main" xmlns="" id="{FA604BED-33C1-45DC-850E-583ECC7F0DA4}"/>
              </a:ext>
            </a:extLst>
          </p:cNvPr>
          <p:cNvSpPr/>
          <p:nvPr/>
        </p:nvSpPr>
        <p:spPr>
          <a:xfrm rot="16200000">
            <a:off x="4301735" y="-821250"/>
            <a:ext cx="440565" cy="8498011"/>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7336475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9606E08-FA52-4B5A-AA52-DF6B1F1C0275}"/>
              </a:ext>
            </a:extLst>
          </p:cNvPr>
          <p:cNvSpPr>
            <a:spLocks noGrp="1"/>
          </p:cNvSpPr>
          <p:nvPr>
            <p:ph type="title"/>
          </p:nvPr>
        </p:nvSpPr>
        <p:spPr>
          <a:xfrm>
            <a:off x="281178" y="184823"/>
            <a:ext cx="7886700" cy="540540"/>
          </a:xfrm>
        </p:spPr>
        <p:txBody>
          <a:bodyPr>
            <a:normAutofit/>
          </a:bodyPr>
          <a:lstStyle/>
          <a:p>
            <a:pPr algn="l"/>
            <a:r>
              <a:rPr lang="es-EC" sz="2400" b="1" dirty="0">
                <a:solidFill>
                  <a:schemeClr val="accent1"/>
                </a:solidFill>
              </a:rPr>
              <a:t>COMPROBACIÓN DE CASOS</a:t>
            </a:r>
          </a:p>
        </p:txBody>
      </p:sp>
      <p:graphicFrame>
        <p:nvGraphicFramePr>
          <p:cNvPr id="4" name="Marcador de contenido 3">
            <a:extLst>
              <a:ext uri="{FF2B5EF4-FFF2-40B4-BE49-F238E27FC236}">
                <a16:creationId xmlns:a16="http://schemas.microsoft.com/office/drawing/2014/main" xmlns="" id="{D7D5E87F-E4A2-4F46-AB2B-38DE34711581}"/>
              </a:ext>
            </a:extLst>
          </p:cNvPr>
          <p:cNvGraphicFramePr>
            <a:graphicFrameLocks noGrp="1"/>
          </p:cNvGraphicFramePr>
          <p:nvPr>
            <p:ph sz="quarter" idx="1"/>
            <p:extLst>
              <p:ext uri="{D42A27DB-BD31-4B8C-83A1-F6EECF244321}">
                <p14:modId xmlns:p14="http://schemas.microsoft.com/office/powerpoint/2010/main" val="104457727"/>
              </p:ext>
            </p:extLst>
          </p:nvPr>
        </p:nvGraphicFramePr>
        <p:xfrm>
          <a:off x="3632321" y="957050"/>
          <a:ext cx="5177634" cy="5259388"/>
        </p:xfrm>
        <a:graphic>
          <a:graphicData uri="http://schemas.openxmlformats.org/drawingml/2006/table">
            <a:tbl>
              <a:tblPr firstRow="1" firstCol="1" bandRow="1">
                <a:tableStyleId>{5940675A-B579-460E-94D1-54222C63F5DA}</a:tableStyleId>
              </a:tblPr>
              <a:tblGrid>
                <a:gridCol w="1594131">
                  <a:extLst>
                    <a:ext uri="{9D8B030D-6E8A-4147-A177-3AD203B41FA5}">
                      <a16:colId xmlns:a16="http://schemas.microsoft.com/office/drawing/2014/main" xmlns="" val="1720022526"/>
                    </a:ext>
                  </a:extLst>
                </a:gridCol>
                <a:gridCol w="1902103">
                  <a:extLst>
                    <a:ext uri="{9D8B030D-6E8A-4147-A177-3AD203B41FA5}">
                      <a16:colId xmlns:a16="http://schemas.microsoft.com/office/drawing/2014/main" xmlns="" val="3222469217"/>
                    </a:ext>
                  </a:extLst>
                </a:gridCol>
                <a:gridCol w="1681400">
                  <a:extLst>
                    <a:ext uri="{9D8B030D-6E8A-4147-A177-3AD203B41FA5}">
                      <a16:colId xmlns:a16="http://schemas.microsoft.com/office/drawing/2014/main" xmlns="" val="20002"/>
                    </a:ext>
                  </a:extLst>
                </a:gridCol>
              </a:tblGrid>
              <a:tr h="435134">
                <a:tc>
                  <a:txBody>
                    <a:bodyPr/>
                    <a:lstStyle/>
                    <a:p>
                      <a:pPr algn="ctr">
                        <a:lnSpc>
                          <a:spcPct val="107000"/>
                        </a:lnSpc>
                      </a:pPr>
                      <a:endParaRPr lang="es-EC" sz="1200" dirty="0">
                        <a:solidFill>
                          <a:srgbClr val="000000"/>
                        </a:solidFill>
                        <a:effectLst/>
                        <a:latin typeface="Times New Roman" panose="02020603050405020304" pitchFamily="18" charset="0"/>
                      </a:endParaRPr>
                    </a:p>
                  </a:txBody>
                  <a:tcPr marL="38459" marR="38459"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indent="252095" algn="ctr">
                        <a:lnSpc>
                          <a:spcPct val="150000"/>
                        </a:lnSpc>
                        <a:spcAft>
                          <a:spcPts val="0"/>
                        </a:spcAft>
                      </a:pPr>
                      <a:r>
                        <a:rPr lang="es-EC" sz="1200" b="1" dirty="0">
                          <a:effectLst/>
                        </a:rPr>
                        <a:t>NOTIFICACIÓN</a:t>
                      </a:r>
                      <a:endParaRPr lang="es-EC" sz="1200" b="1" dirty="0">
                        <a:solidFill>
                          <a:srgbClr val="000000"/>
                        </a:solidFill>
                        <a:effectLst/>
                        <a:latin typeface="Times New Roman" panose="02020603050405020304" pitchFamily="18" charset="0"/>
                        <a:ea typeface="Calibri" panose="020F0502020204030204" pitchFamily="34" charset="0"/>
                      </a:endParaRPr>
                    </a:p>
                  </a:txBody>
                  <a:tcPr marL="38459" marR="384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indent="252095" algn="ctr">
                        <a:lnSpc>
                          <a:spcPct val="150000"/>
                        </a:lnSpc>
                        <a:spcAft>
                          <a:spcPts val="0"/>
                        </a:spcAft>
                      </a:pPr>
                      <a:r>
                        <a:rPr lang="es-EC" sz="1200" b="1" dirty="0">
                          <a:effectLst/>
                        </a:rPr>
                        <a:t>MODELO</a:t>
                      </a:r>
                      <a:endParaRPr lang="es-EC" sz="1200" b="1" dirty="0">
                        <a:solidFill>
                          <a:srgbClr val="000000"/>
                        </a:solidFill>
                        <a:effectLst/>
                        <a:latin typeface="Times New Roman" panose="02020603050405020304" pitchFamily="18" charset="0"/>
                        <a:ea typeface="Calibri" panose="020F0502020204030204" pitchFamily="34" charset="0"/>
                      </a:endParaRPr>
                    </a:p>
                  </a:txBody>
                  <a:tcPr marL="38459" marR="384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2001826387"/>
                  </a:ext>
                </a:extLst>
              </a:tr>
              <a:tr h="217567">
                <a:tc>
                  <a:txBody>
                    <a:bodyPr/>
                    <a:lstStyle/>
                    <a:p>
                      <a:pPr indent="252095" algn="ctr">
                        <a:lnSpc>
                          <a:spcPct val="150000"/>
                        </a:lnSpc>
                        <a:spcAft>
                          <a:spcPts val="0"/>
                        </a:spcAft>
                      </a:pPr>
                      <a:r>
                        <a:rPr lang="es-EC" sz="1200" b="1" dirty="0">
                          <a:effectLst/>
                        </a:rPr>
                        <a:t>CANTONES</a:t>
                      </a:r>
                      <a:endParaRPr lang="es-EC" sz="1200" b="1" dirty="0">
                        <a:solidFill>
                          <a:srgbClr val="000000"/>
                        </a:solidFill>
                        <a:effectLst/>
                        <a:latin typeface="Times New Roman" panose="02020603050405020304" pitchFamily="18" charset="0"/>
                        <a:ea typeface="Calibri" panose="020F0502020204030204" pitchFamily="34" charset="0"/>
                      </a:endParaRPr>
                    </a:p>
                  </a:txBody>
                  <a:tcPr marL="38459" marR="384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indent="252095" algn="ctr">
                        <a:lnSpc>
                          <a:spcPct val="150000"/>
                        </a:lnSpc>
                        <a:spcAft>
                          <a:spcPts val="0"/>
                        </a:spcAft>
                      </a:pPr>
                      <a:r>
                        <a:rPr lang="es-EC" sz="1200" b="1" dirty="0">
                          <a:effectLst/>
                        </a:rPr>
                        <a:t>CASOS DE ETVs</a:t>
                      </a:r>
                      <a:endParaRPr lang="es-EC" sz="1200" b="1" dirty="0">
                        <a:solidFill>
                          <a:srgbClr val="000000"/>
                        </a:solidFill>
                        <a:effectLst/>
                        <a:latin typeface="Times New Roman" panose="02020603050405020304" pitchFamily="18" charset="0"/>
                        <a:ea typeface="Calibri" panose="020F0502020204030204" pitchFamily="34" charset="0"/>
                      </a:endParaRPr>
                    </a:p>
                  </a:txBody>
                  <a:tcPr marL="38459" marR="38459"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schemeClr>
                    </a:solidFill>
                  </a:tcPr>
                </a:tc>
                <a:tc hMerge="1">
                  <a:txBody>
                    <a:bodyPr/>
                    <a:lstStyle/>
                    <a:p>
                      <a:endParaRPr lang="es-EC"/>
                    </a:p>
                  </a:txBody>
                  <a:tcPr/>
                </a:tc>
                <a:extLst>
                  <a:ext uri="{0D108BD9-81ED-4DB2-BD59-A6C34878D82A}">
                    <a16:rowId xmlns:a16="http://schemas.microsoft.com/office/drawing/2014/main" xmlns="" val="2216385597"/>
                  </a:ext>
                </a:extLst>
              </a:tr>
              <a:tr h="217567">
                <a:tc>
                  <a:txBody>
                    <a:bodyPr/>
                    <a:lstStyle/>
                    <a:p>
                      <a:pPr indent="252095" algn="ctr">
                        <a:lnSpc>
                          <a:spcPct val="150000"/>
                        </a:lnSpc>
                        <a:spcAft>
                          <a:spcPts val="0"/>
                        </a:spcAft>
                      </a:pPr>
                      <a:r>
                        <a:rPr lang="es-EC" sz="1200" dirty="0">
                          <a:effectLst/>
                        </a:rPr>
                        <a:t>BOLIVAR</a:t>
                      </a:r>
                      <a:endParaRPr lang="es-EC" sz="1200" dirty="0">
                        <a:solidFill>
                          <a:srgbClr val="000000"/>
                        </a:solidFill>
                        <a:effectLst/>
                        <a:latin typeface="Times New Roman" panose="02020603050405020304" pitchFamily="18" charset="0"/>
                        <a:ea typeface="Calibri" panose="020F0502020204030204" pitchFamily="34" charset="0"/>
                      </a:endParaRPr>
                    </a:p>
                  </a:txBody>
                  <a:tcPr marL="38459" marR="38459" marT="0" marB="0" anchor="ctr">
                    <a:lnT w="12700" cap="flat" cmpd="sng" algn="ctr">
                      <a:solidFill>
                        <a:schemeClr val="tx1"/>
                      </a:solidFill>
                      <a:prstDash val="solid"/>
                      <a:round/>
                      <a:headEnd type="none" w="med" len="med"/>
                      <a:tailEnd type="none" w="med" len="med"/>
                    </a:lnT>
                    <a:solidFill>
                      <a:schemeClr val="bg1"/>
                    </a:solidFill>
                  </a:tcPr>
                </a:tc>
                <a:tc>
                  <a:txBody>
                    <a:bodyPr/>
                    <a:lstStyle/>
                    <a:p>
                      <a:pPr indent="252095" algn="ctr">
                        <a:lnSpc>
                          <a:spcPct val="150000"/>
                        </a:lnSpc>
                        <a:spcAft>
                          <a:spcPts val="0"/>
                        </a:spcAft>
                      </a:pPr>
                      <a:r>
                        <a:rPr lang="es-EC" sz="1200">
                          <a:effectLst/>
                        </a:rPr>
                        <a:t>1</a:t>
                      </a:r>
                      <a:endParaRPr lang="es-EC" sz="1200">
                        <a:solidFill>
                          <a:srgbClr val="000000"/>
                        </a:solidFill>
                        <a:effectLst/>
                        <a:latin typeface="Times New Roman" panose="02020603050405020304" pitchFamily="18" charset="0"/>
                        <a:ea typeface="Calibri" panose="020F0502020204030204" pitchFamily="34" charset="0"/>
                      </a:endParaRPr>
                    </a:p>
                  </a:txBody>
                  <a:tcPr marL="38459" marR="38459" marT="0" marB="0" anchor="ctr">
                    <a:solidFill>
                      <a:schemeClr val="bg1"/>
                    </a:solidFill>
                  </a:tcPr>
                </a:tc>
                <a:tc>
                  <a:txBody>
                    <a:bodyPr/>
                    <a:lstStyle/>
                    <a:p>
                      <a:pPr indent="252095" algn="ctr">
                        <a:lnSpc>
                          <a:spcPct val="150000"/>
                        </a:lnSpc>
                        <a:spcAft>
                          <a:spcPts val="0"/>
                        </a:spcAft>
                      </a:pPr>
                      <a:r>
                        <a:rPr lang="es-EC" sz="1200">
                          <a:effectLst/>
                        </a:rPr>
                        <a:t> -</a:t>
                      </a:r>
                      <a:endParaRPr lang="es-EC" sz="1200">
                        <a:solidFill>
                          <a:srgbClr val="000000"/>
                        </a:solidFill>
                        <a:effectLst/>
                        <a:latin typeface="Times New Roman" panose="02020603050405020304" pitchFamily="18" charset="0"/>
                        <a:ea typeface="Calibri" panose="020F0502020204030204" pitchFamily="34" charset="0"/>
                      </a:endParaRPr>
                    </a:p>
                  </a:txBody>
                  <a:tcPr marL="38459" marR="38459" marT="0" marB="0" anchor="ctr">
                    <a:solidFill>
                      <a:schemeClr val="bg1"/>
                    </a:solidFill>
                  </a:tcPr>
                </a:tc>
                <a:extLst>
                  <a:ext uri="{0D108BD9-81ED-4DB2-BD59-A6C34878D82A}">
                    <a16:rowId xmlns:a16="http://schemas.microsoft.com/office/drawing/2014/main" xmlns="" val="2880681532"/>
                  </a:ext>
                </a:extLst>
              </a:tr>
              <a:tr h="217567">
                <a:tc>
                  <a:txBody>
                    <a:bodyPr/>
                    <a:lstStyle/>
                    <a:p>
                      <a:pPr indent="252095" algn="ctr">
                        <a:lnSpc>
                          <a:spcPct val="150000"/>
                        </a:lnSpc>
                        <a:spcAft>
                          <a:spcPts val="0"/>
                        </a:spcAft>
                      </a:pPr>
                      <a:r>
                        <a:rPr lang="es-EC" sz="1200">
                          <a:effectLst/>
                        </a:rPr>
                        <a:t>CHONE</a:t>
                      </a:r>
                      <a:endParaRPr lang="es-EC" sz="1200">
                        <a:solidFill>
                          <a:srgbClr val="000000"/>
                        </a:solidFill>
                        <a:effectLst/>
                        <a:latin typeface="Times New Roman" panose="02020603050405020304" pitchFamily="18" charset="0"/>
                        <a:ea typeface="Calibri" panose="020F0502020204030204" pitchFamily="34" charset="0"/>
                      </a:endParaRPr>
                    </a:p>
                  </a:txBody>
                  <a:tcPr marL="38459" marR="38459" marT="0" marB="0" anchor="ctr">
                    <a:solidFill>
                      <a:schemeClr val="bg1"/>
                    </a:solidFill>
                  </a:tcPr>
                </a:tc>
                <a:tc>
                  <a:txBody>
                    <a:bodyPr/>
                    <a:lstStyle/>
                    <a:p>
                      <a:pPr indent="252095" algn="ctr">
                        <a:lnSpc>
                          <a:spcPct val="150000"/>
                        </a:lnSpc>
                        <a:spcAft>
                          <a:spcPts val="0"/>
                        </a:spcAft>
                      </a:pPr>
                      <a:r>
                        <a:rPr lang="es-EC" sz="1200" dirty="0">
                          <a:effectLst/>
                        </a:rPr>
                        <a:t>1</a:t>
                      </a:r>
                      <a:endParaRPr lang="es-EC" sz="1200" dirty="0">
                        <a:solidFill>
                          <a:srgbClr val="000000"/>
                        </a:solidFill>
                        <a:effectLst/>
                        <a:latin typeface="Times New Roman" panose="02020603050405020304" pitchFamily="18" charset="0"/>
                        <a:ea typeface="Calibri" panose="020F0502020204030204" pitchFamily="34" charset="0"/>
                      </a:endParaRPr>
                    </a:p>
                  </a:txBody>
                  <a:tcPr marL="38459" marR="38459" marT="0" marB="0" anchor="ctr">
                    <a:solidFill>
                      <a:schemeClr val="bg1"/>
                    </a:solidFill>
                  </a:tcPr>
                </a:tc>
                <a:tc>
                  <a:txBody>
                    <a:bodyPr/>
                    <a:lstStyle/>
                    <a:p>
                      <a:pPr indent="252095" algn="ctr">
                        <a:lnSpc>
                          <a:spcPct val="150000"/>
                        </a:lnSpc>
                        <a:spcAft>
                          <a:spcPts val="0"/>
                        </a:spcAft>
                      </a:pPr>
                      <a:r>
                        <a:rPr lang="es-EC" sz="1200">
                          <a:effectLst/>
                        </a:rPr>
                        <a:t>2</a:t>
                      </a:r>
                      <a:endParaRPr lang="es-EC" sz="1200" dirty="0">
                        <a:solidFill>
                          <a:srgbClr val="000000"/>
                        </a:solidFill>
                        <a:effectLst/>
                        <a:latin typeface="Times New Roman" panose="02020603050405020304" pitchFamily="18" charset="0"/>
                        <a:ea typeface="Calibri" panose="020F0502020204030204" pitchFamily="34" charset="0"/>
                      </a:endParaRPr>
                    </a:p>
                  </a:txBody>
                  <a:tcPr marL="38459" marR="38459" marT="0" marB="0" anchor="ctr">
                    <a:solidFill>
                      <a:schemeClr val="bg1"/>
                    </a:solidFill>
                  </a:tcPr>
                </a:tc>
                <a:extLst>
                  <a:ext uri="{0D108BD9-81ED-4DB2-BD59-A6C34878D82A}">
                    <a16:rowId xmlns:a16="http://schemas.microsoft.com/office/drawing/2014/main" xmlns="" val="2073854180"/>
                  </a:ext>
                </a:extLst>
              </a:tr>
              <a:tr h="217567">
                <a:tc>
                  <a:txBody>
                    <a:bodyPr/>
                    <a:lstStyle/>
                    <a:p>
                      <a:pPr indent="252095" algn="ctr">
                        <a:lnSpc>
                          <a:spcPct val="150000"/>
                        </a:lnSpc>
                        <a:spcAft>
                          <a:spcPts val="0"/>
                        </a:spcAft>
                      </a:pPr>
                      <a:r>
                        <a:rPr lang="es-EC" sz="1200">
                          <a:effectLst/>
                        </a:rPr>
                        <a:t>MONTECRISTI</a:t>
                      </a:r>
                      <a:endParaRPr lang="es-EC" sz="1200">
                        <a:solidFill>
                          <a:srgbClr val="000000"/>
                        </a:solidFill>
                        <a:effectLst/>
                        <a:latin typeface="Times New Roman" panose="02020603050405020304" pitchFamily="18" charset="0"/>
                        <a:ea typeface="Calibri" panose="020F0502020204030204" pitchFamily="34" charset="0"/>
                      </a:endParaRPr>
                    </a:p>
                  </a:txBody>
                  <a:tcPr marL="38459" marR="38459" marT="0" marB="0" anchor="ctr">
                    <a:solidFill>
                      <a:schemeClr val="bg1"/>
                    </a:solidFill>
                  </a:tcPr>
                </a:tc>
                <a:tc>
                  <a:txBody>
                    <a:bodyPr/>
                    <a:lstStyle/>
                    <a:p>
                      <a:pPr indent="252095" algn="ctr">
                        <a:lnSpc>
                          <a:spcPct val="150000"/>
                        </a:lnSpc>
                        <a:spcAft>
                          <a:spcPts val="0"/>
                        </a:spcAft>
                      </a:pPr>
                      <a:r>
                        <a:rPr lang="es-EC" sz="1200">
                          <a:effectLst/>
                        </a:rPr>
                        <a:t>1</a:t>
                      </a:r>
                      <a:endParaRPr lang="es-EC" sz="1200">
                        <a:solidFill>
                          <a:srgbClr val="000000"/>
                        </a:solidFill>
                        <a:effectLst/>
                        <a:latin typeface="Times New Roman" panose="02020603050405020304" pitchFamily="18" charset="0"/>
                        <a:ea typeface="Calibri" panose="020F0502020204030204" pitchFamily="34" charset="0"/>
                      </a:endParaRPr>
                    </a:p>
                  </a:txBody>
                  <a:tcPr marL="38459" marR="38459" marT="0" marB="0" anchor="ctr">
                    <a:solidFill>
                      <a:schemeClr val="bg1"/>
                    </a:solidFill>
                  </a:tcPr>
                </a:tc>
                <a:tc>
                  <a:txBody>
                    <a:bodyPr/>
                    <a:lstStyle/>
                    <a:p>
                      <a:pPr indent="252095" algn="ctr">
                        <a:lnSpc>
                          <a:spcPct val="150000"/>
                        </a:lnSpc>
                        <a:spcAft>
                          <a:spcPts val="0"/>
                        </a:spcAft>
                      </a:pPr>
                      <a:r>
                        <a:rPr lang="es-EC" sz="1200">
                          <a:effectLst/>
                        </a:rPr>
                        <a:t> -</a:t>
                      </a:r>
                      <a:endParaRPr lang="es-EC" sz="1200">
                        <a:solidFill>
                          <a:srgbClr val="000000"/>
                        </a:solidFill>
                        <a:effectLst/>
                        <a:latin typeface="Times New Roman" panose="02020603050405020304" pitchFamily="18" charset="0"/>
                        <a:ea typeface="Calibri" panose="020F0502020204030204" pitchFamily="34" charset="0"/>
                      </a:endParaRPr>
                    </a:p>
                  </a:txBody>
                  <a:tcPr marL="38459" marR="38459" marT="0" marB="0" anchor="ctr">
                    <a:solidFill>
                      <a:schemeClr val="bg1"/>
                    </a:solidFill>
                  </a:tcPr>
                </a:tc>
                <a:extLst>
                  <a:ext uri="{0D108BD9-81ED-4DB2-BD59-A6C34878D82A}">
                    <a16:rowId xmlns:a16="http://schemas.microsoft.com/office/drawing/2014/main" xmlns="" val="2318102830"/>
                  </a:ext>
                </a:extLst>
              </a:tr>
              <a:tr h="217567">
                <a:tc>
                  <a:txBody>
                    <a:bodyPr/>
                    <a:lstStyle/>
                    <a:p>
                      <a:pPr indent="252095" algn="ctr">
                        <a:lnSpc>
                          <a:spcPct val="150000"/>
                        </a:lnSpc>
                        <a:spcAft>
                          <a:spcPts val="0"/>
                        </a:spcAft>
                      </a:pPr>
                      <a:r>
                        <a:rPr lang="es-EC" sz="1200" dirty="0">
                          <a:effectLst/>
                        </a:rPr>
                        <a:t>OLMEDO</a:t>
                      </a:r>
                      <a:endParaRPr lang="es-EC" sz="1200" dirty="0">
                        <a:solidFill>
                          <a:srgbClr val="000000"/>
                        </a:solidFill>
                        <a:effectLst/>
                        <a:latin typeface="Times New Roman" panose="02020603050405020304" pitchFamily="18" charset="0"/>
                        <a:ea typeface="Calibri" panose="020F0502020204030204" pitchFamily="34" charset="0"/>
                      </a:endParaRPr>
                    </a:p>
                  </a:txBody>
                  <a:tcPr marL="38459" marR="38459" marT="0" marB="0" anchor="ctr">
                    <a:solidFill>
                      <a:schemeClr val="bg1"/>
                    </a:solidFill>
                  </a:tcPr>
                </a:tc>
                <a:tc>
                  <a:txBody>
                    <a:bodyPr/>
                    <a:lstStyle/>
                    <a:p>
                      <a:pPr indent="252095" algn="ctr">
                        <a:lnSpc>
                          <a:spcPct val="150000"/>
                        </a:lnSpc>
                        <a:spcAft>
                          <a:spcPts val="0"/>
                        </a:spcAft>
                      </a:pPr>
                      <a:r>
                        <a:rPr lang="es-EC" sz="1200">
                          <a:effectLst/>
                        </a:rPr>
                        <a:t>1</a:t>
                      </a:r>
                      <a:endParaRPr lang="es-EC" sz="1200">
                        <a:solidFill>
                          <a:srgbClr val="000000"/>
                        </a:solidFill>
                        <a:effectLst/>
                        <a:latin typeface="Times New Roman" panose="02020603050405020304" pitchFamily="18" charset="0"/>
                        <a:ea typeface="Calibri" panose="020F0502020204030204" pitchFamily="34" charset="0"/>
                      </a:endParaRPr>
                    </a:p>
                  </a:txBody>
                  <a:tcPr marL="38459" marR="38459" marT="0" marB="0" anchor="ctr">
                    <a:solidFill>
                      <a:schemeClr val="bg1"/>
                    </a:solidFill>
                  </a:tcPr>
                </a:tc>
                <a:tc>
                  <a:txBody>
                    <a:bodyPr/>
                    <a:lstStyle/>
                    <a:p>
                      <a:pPr indent="252095" algn="ctr">
                        <a:lnSpc>
                          <a:spcPct val="150000"/>
                        </a:lnSpc>
                        <a:spcAft>
                          <a:spcPts val="0"/>
                        </a:spcAft>
                      </a:pPr>
                      <a:r>
                        <a:rPr lang="es-EC" sz="1200">
                          <a:effectLst/>
                        </a:rPr>
                        <a:t> -</a:t>
                      </a:r>
                      <a:endParaRPr lang="es-EC" sz="1200">
                        <a:solidFill>
                          <a:srgbClr val="000000"/>
                        </a:solidFill>
                        <a:effectLst/>
                        <a:latin typeface="Times New Roman" panose="02020603050405020304" pitchFamily="18" charset="0"/>
                        <a:ea typeface="Calibri" panose="020F0502020204030204" pitchFamily="34" charset="0"/>
                      </a:endParaRPr>
                    </a:p>
                  </a:txBody>
                  <a:tcPr marL="38459" marR="38459" marT="0" marB="0" anchor="ctr">
                    <a:solidFill>
                      <a:schemeClr val="bg1"/>
                    </a:solidFill>
                  </a:tcPr>
                </a:tc>
                <a:extLst>
                  <a:ext uri="{0D108BD9-81ED-4DB2-BD59-A6C34878D82A}">
                    <a16:rowId xmlns:a16="http://schemas.microsoft.com/office/drawing/2014/main" xmlns="" val="687615425"/>
                  </a:ext>
                </a:extLst>
              </a:tr>
              <a:tr h="217567">
                <a:tc>
                  <a:txBody>
                    <a:bodyPr/>
                    <a:lstStyle/>
                    <a:p>
                      <a:pPr indent="252095" algn="ctr">
                        <a:lnSpc>
                          <a:spcPct val="150000"/>
                        </a:lnSpc>
                        <a:spcAft>
                          <a:spcPts val="0"/>
                        </a:spcAft>
                      </a:pPr>
                      <a:r>
                        <a:rPr lang="es-EC" sz="1200">
                          <a:effectLst/>
                        </a:rPr>
                        <a:t>PEDERNALES</a:t>
                      </a:r>
                      <a:endParaRPr lang="es-EC" sz="1200">
                        <a:solidFill>
                          <a:srgbClr val="000000"/>
                        </a:solidFill>
                        <a:effectLst/>
                        <a:latin typeface="Times New Roman" panose="02020603050405020304" pitchFamily="18" charset="0"/>
                        <a:ea typeface="Calibri" panose="020F0502020204030204" pitchFamily="34" charset="0"/>
                      </a:endParaRPr>
                    </a:p>
                  </a:txBody>
                  <a:tcPr marL="38459" marR="38459" marT="0" marB="0" anchor="ctr">
                    <a:solidFill>
                      <a:schemeClr val="bg1"/>
                    </a:solidFill>
                  </a:tcPr>
                </a:tc>
                <a:tc>
                  <a:txBody>
                    <a:bodyPr/>
                    <a:lstStyle/>
                    <a:p>
                      <a:pPr indent="252095" algn="ctr">
                        <a:lnSpc>
                          <a:spcPct val="150000"/>
                        </a:lnSpc>
                        <a:spcAft>
                          <a:spcPts val="0"/>
                        </a:spcAft>
                      </a:pPr>
                      <a:r>
                        <a:rPr lang="es-EC" sz="1200">
                          <a:effectLst/>
                        </a:rPr>
                        <a:t>1</a:t>
                      </a:r>
                      <a:endParaRPr lang="es-EC" sz="1200">
                        <a:solidFill>
                          <a:srgbClr val="000000"/>
                        </a:solidFill>
                        <a:effectLst/>
                        <a:latin typeface="Times New Roman" panose="02020603050405020304" pitchFamily="18" charset="0"/>
                        <a:ea typeface="Calibri" panose="020F0502020204030204" pitchFamily="34" charset="0"/>
                      </a:endParaRPr>
                    </a:p>
                  </a:txBody>
                  <a:tcPr marL="38459" marR="38459" marT="0" marB="0" anchor="ctr">
                    <a:solidFill>
                      <a:schemeClr val="bg1"/>
                    </a:solidFill>
                  </a:tcPr>
                </a:tc>
                <a:tc>
                  <a:txBody>
                    <a:bodyPr/>
                    <a:lstStyle/>
                    <a:p>
                      <a:pPr indent="252095" algn="ctr">
                        <a:lnSpc>
                          <a:spcPct val="150000"/>
                        </a:lnSpc>
                        <a:spcAft>
                          <a:spcPts val="0"/>
                        </a:spcAft>
                      </a:pPr>
                      <a:r>
                        <a:rPr lang="es-EC" sz="1200">
                          <a:effectLst/>
                        </a:rPr>
                        <a:t> -</a:t>
                      </a:r>
                      <a:endParaRPr lang="es-EC" sz="1200">
                        <a:solidFill>
                          <a:srgbClr val="000000"/>
                        </a:solidFill>
                        <a:effectLst/>
                        <a:latin typeface="Times New Roman" panose="02020603050405020304" pitchFamily="18" charset="0"/>
                        <a:ea typeface="Calibri" panose="020F0502020204030204" pitchFamily="34" charset="0"/>
                      </a:endParaRPr>
                    </a:p>
                  </a:txBody>
                  <a:tcPr marL="38459" marR="38459" marT="0" marB="0" anchor="ctr">
                    <a:solidFill>
                      <a:schemeClr val="bg1"/>
                    </a:solidFill>
                  </a:tcPr>
                </a:tc>
                <a:extLst>
                  <a:ext uri="{0D108BD9-81ED-4DB2-BD59-A6C34878D82A}">
                    <a16:rowId xmlns:a16="http://schemas.microsoft.com/office/drawing/2014/main" xmlns="" val="3477035314"/>
                  </a:ext>
                </a:extLst>
              </a:tr>
              <a:tr h="435134">
                <a:tc>
                  <a:txBody>
                    <a:bodyPr/>
                    <a:lstStyle/>
                    <a:p>
                      <a:pPr indent="252095" algn="ctr">
                        <a:lnSpc>
                          <a:spcPct val="150000"/>
                        </a:lnSpc>
                        <a:spcAft>
                          <a:spcPts val="0"/>
                        </a:spcAft>
                      </a:pPr>
                      <a:r>
                        <a:rPr lang="es-EC" sz="1200">
                          <a:effectLst/>
                        </a:rPr>
                        <a:t>PUERTO LOPEZ</a:t>
                      </a:r>
                      <a:endParaRPr lang="es-EC" sz="1200">
                        <a:solidFill>
                          <a:srgbClr val="000000"/>
                        </a:solidFill>
                        <a:effectLst/>
                        <a:latin typeface="Times New Roman" panose="02020603050405020304" pitchFamily="18" charset="0"/>
                        <a:ea typeface="Calibri" panose="020F0502020204030204" pitchFamily="34" charset="0"/>
                      </a:endParaRPr>
                    </a:p>
                  </a:txBody>
                  <a:tcPr marL="38459" marR="38459" marT="0" marB="0" anchor="ctr">
                    <a:solidFill>
                      <a:schemeClr val="bg1"/>
                    </a:solidFill>
                  </a:tcPr>
                </a:tc>
                <a:tc>
                  <a:txBody>
                    <a:bodyPr/>
                    <a:lstStyle/>
                    <a:p>
                      <a:pPr indent="252095" algn="ctr">
                        <a:lnSpc>
                          <a:spcPct val="150000"/>
                        </a:lnSpc>
                        <a:spcAft>
                          <a:spcPts val="0"/>
                        </a:spcAft>
                      </a:pPr>
                      <a:r>
                        <a:rPr lang="es-EC" sz="1200">
                          <a:effectLst/>
                        </a:rPr>
                        <a:t>1</a:t>
                      </a:r>
                      <a:endParaRPr lang="es-EC" sz="1200">
                        <a:solidFill>
                          <a:srgbClr val="000000"/>
                        </a:solidFill>
                        <a:effectLst/>
                        <a:latin typeface="Times New Roman" panose="02020603050405020304" pitchFamily="18" charset="0"/>
                        <a:ea typeface="Calibri" panose="020F0502020204030204" pitchFamily="34" charset="0"/>
                      </a:endParaRPr>
                    </a:p>
                  </a:txBody>
                  <a:tcPr marL="38459" marR="38459" marT="0" marB="0" anchor="ctr">
                    <a:solidFill>
                      <a:schemeClr val="bg1"/>
                    </a:solidFill>
                  </a:tcPr>
                </a:tc>
                <a:tc>
                  <a:txBody>
                    <a:bodyPr/>
                    <a:lstStyle/>
                    <a:p>
                      <a:pPr indent="252095" algn="ctr">
                        <a:lnSpc>
                          <a:spcPct val="150000"/>
                        </a:lnSpc>
                        <a:spcAft>
                          <a:spcPts val="0"/>
                        </a:spcAft>
                      </a:pPr>
                      <a:r>
                        <a:rPr lang="es-EC" sz="1200">
                          <a:effectLst/>
                        </a:rPr>
                        <a:t>1</a:t>
                      </a:r>
                      <a:endParaRPr lang="es-EC" sz="1200">
                        <a:solidFill>
                          <a:srgbClr val="000000"/>
                        </a:solidFill>
                        <a:effectLst/>
                        <a:latin typeface="Times New Roman" panose="02020603050405020304" pitchFamily="18" charset="0"/>
                        <a:ea typeface="Calibri" panose="020F0502020204030204" pitchFamily="34" charset="0"/>
                      </a:endParaRPr>
                    </a:p>
                  </a:txBody>
                  <a:tcPr marL="38459" marR="38459" marT="0" marB="0" anchor="ctr">
                    <a:solidFill>
                      <a:schemeClr val="bg1"/>
                    </a:solidFill>
                  </a:tcPr>
                </a:tc>
                <a:extLst>
                  <a:ext uri="{0D108BD9-81ED-4DB2-BD59-A6C34878D82A}">
                    <a16:rowId xmlns:a16="http://schemas.microsoft.com/office/drawing/2014/main" xmlns="" val="1896301586"/>
                  </a:ext>
                </a:extLst>
              </a:tr>
              <a:tr h="217567">
                <a:tc>
                  <a:txBody>
                    <a:bodyPr/>
                    <a:lstStyle/>
                    <a:p>
                      <a:pPr indent="252095" algn="ctr">
                        <a:lnSpc>
                          <a:spcPct val="150000"/>
                        </a:lnSpc>
                        <a:spcAft>
                          <a:spcPts val="0"/>
                        </a:spcAft>
                      </a:pPr>
                      <a:r>
                        <a:rPr lang="es-EC" sz="1200">
                          <a:effectLst/>
                        </a:rPr>
                        <a:t>SANTA ANA</a:t>
                      </a:r>
                      <a:endParaRPr lang="es-EC" sz="1200">
                        <a:solidFill>
                          <a:srgbClr val="000000"/>
                        </a:solidFill>
                        <a:effectLst/>
                        <a:latin typeface="Times New Roman" panose="02020603050405020304" pitchFamily="18" charset="0"/>
                        <a:ea typeface="Calibri" panose="020F0502020204030204" pitchFamily="34" charset="0"/>
                      </a:endParaRPr>
                    </a:p>
                  </a:txBody>
                  <a:tcPr marL="38459" marR="38459" marT="0" marB="0" anchor="ctr">
                    <a:solidFill>
                      <a:schemeClr val="bg1"/>
                    </a:solidFill>
                  </a:tcPr>
                </a:tc>
                <a:tc>
                  <a:txBody>
                    <a:bodyPr/>
                    <a:lstStyle/>
                    <a:p>
                      <a:pPr indent="252095" algn="ctr">
                        <a:lnSpc>
                          <a:spcPct val="150000"/>
                        </a:lnSpc>
                        <a:spcAft>
                          <a:spcPts val="0"/>
                        </a:spcAft>
                      </a:pPr>
                      <a:r>
                        <a:rPr lang="es-EC" sz="1200">
                          <a:effectLst/>
                        </a:rPr>
                        <a:t>1</a:t>
                      </a:r>
                      <a:endParaRPr lang="es-EC" sz="1200">
                        <a:solidFill>
                          <a:srgbClr val="000000"/>
                        </a:solidFill>
                        <a:effectLst/>
                        <a:latin typeface="Times New Roman" panose="02020603050405020304" pitchFamily="18" charset="0"/>
                        <a:ea typeface="Calibri" panose="020F0502020204030204" pitchFamily="34" charset="0"/>
                      </a:endParaRPr>
                    </a:p>
                  </a:txBody>
                  <a:tcPr marL="38459" marR="38459" marT="0" marB="0" anchor="ctr">
                    <a:solidFill>
                      <a:schemeClr val="bg1"/>
                    </a:solidFill>
                  </a:tcPr>
                </a:tc>
                <a:tc>
                  <a:txBody>
                    <a:bodyPr/>
                    <a:lstStyle/>
                    <a:p>
                      <a:pPr indent="252095" algn="ctr">
                        <a:lnSpc>
                          <a:spcPct val="150000"/>
                        </a:lnSpc>
                        <a:spcAft>
                          <a:spcPts val="0"/>
                        </a:spcAft>
                      </a:pPr>
                      <a:r>
                        <a:rPr lang="es-EC" sz="1200">
                          <a:effectLst/>
                        </a:rPr>
                        <a:t>-</a:t>
                      </a:r>
                      <a:endParaRPr lang="es-EC" sz="1200">
                        <a:solidFill>
                          <a:srgbClr val="000000"/>
                        </a:solidFill>
                        <a:effectLst/>
                        <a:latin typeface="Times New Roman" panose="02020603050405020304" pitchFamily="18" charset="0"/>
                        <a:ea typeface="Calibri" panose="020F0502020204030204" pitchFamily="34" charset="0"/>
                      </a:endParaRPr>
                    </a:p>
                  </a:txBody>
                  <a:tcPr marL="38459" marR="38459" marT="0" marB="0" anchor="ctr">
                    <a:solidFill>
                      <a:schemeClr val="bg1"/>
                    </a:solidFill>
                  </a:tcPr>
                </a:tc>
                <a:extLst>
                  <a:ext uri="{0D108BD9-81ED-4DB2-BD59-A6C34878D82A}">
                    <a16:rowId xmlns:a16="http://schemas.microsoft.com/office/drawing/2014/main" xmlns="" val="2039010004"/>
                  </a:ext>
                </a:extLst>
              </a:tr>
              <a:tr h="217567">
                <a:tc>
                  <a:txBody>
                    <a:bodyPr/>
                    <a:lstStyle/>
                    <a:p>
                      <a:pPr indent="252095" algn="ctr">
                        <a:lnSpc>
                          <a:spcPct val="150000"/>
                        </a:lnSpc>
                        <a:spcAft>
                          <a:spcPts val="0"/>
                        </a:spcAft>
                      </a:pPr>
                      <a:r>
                        <a:rPr lang="es-EC" sz="1200">
                          <a:effectLst/>
                        </a:rPr>
                        <a:t>EL CARMEN</a:t>
                      </a:r>
                      <a:endParaRPr lang="es-EC" sz="1200">
                        <a:solidFill>
                          <a:srgbClr val="000000"/>
                        </a:solidFill>
                        <a:effectLst/>
                        <a:latin typeface="Times New Roman" panose="02020603050405020304" pitchFamily="18" charset="0"/>
                        <a:ea typeface="Calibri" panose="020F0502020204030204" pitchFamily="34" charset="0"/>
                      </a:endParaRPr>
                    </a:p>
                  </a:txBody>
                  <a:tcPr marL="38459" marR="38459" marT="0" marB="0" anchor="ctr">
                    <a:solidFill>
                      <a:schemeClr val="bg1"/>
                    </a:solidFill>
                  </a:tcPr>
                </a:tc>
                <a:tc>
                  <a:txBody>
                    <a:bodyPr/>
                    <a:lstStyle/>
                    <a:p>
                      <a:pPr indent="252095" algn="ctr">
                        <a:lnSpc>
                          <a:spcPct val="150000"/>
                        </a:lnSpc>
                        <a:spcAft>
                          <a:spcPts val="0"/>
                        </a:spcAft>
                      </a:pPr>
                      <a:r>
                        <a:rPr lang="es-EC" sz="1200">
                          <a:effectLst/>
                        </a:rPr>
                        <a:t>2</a:t>
                      </a:r>
                      <a:endParaRPr lang="es-EC" sz="1200">
                        <a:solidFill>
                          <a:srgbClr val="000000"/>
                        </a:solidFill>
                        <a:effectLst/>
                        <a:latin typeface="Times New Roman" panose="02020603050405020304" pitchFamily="18" charset="0"/>
                        <a:ea typeface="Calibri" panose="020F0502020204030204" pitchFamily="34" charset="0"/>
                      </a:endParaRPr>
                    </a:p>
                  </a:txBody>
                  <a:tcPr marL="38459" marR="38459" marT="0" marB="0" anchor="ctr">
                    <a:solidFill>
                      <a:schemeClr val="bg1"/>
                    </a:solidFill>
                  </a:tcPr>
                </a:tc>
                <a:tc>
                  <a:txBody>
                    <a:bodyPr/>
                    <a:lstStyle/>
                    <a:p>
                      <a:pPr indent="252095" algn="ctr">
                        <a:lnSpc>
                          <a:spcPct val="150000"/>
                        </a:lnSpc>
                        <a:spcAft>
                          <a:spcPts val="0"/>
                        </a:spcAft>
                      </a:pPr>
                      <a:r>
                        <a:rPr lang="es-EC" sz="1200">
                          <a:effectLst/>
                        </a:rPr>
                        <a:t>-</a:t>
                      </a:r>
                      <a:endParaRPr lang="es-EC" sz="1200">
                        <a:solidFill>
                          <a:srgbClr val="000000"/>
                        </a:solidFill>
                        <a:effectLst/>
                        <a:latin typeface="Times New Roman" panose="02020603050405020304" pitchFamily="18" charset="0"/>
                        <a:ea typeface="Calibri" panose="020F0502020204030204" pitchFamily="34" charset="0"/>
                      </a:endParaRPr>
                    </a:p>
                  </a:txBody>
                  <a:tcPr marL="38459" marR="38459" marT="0" marB="0" anchor="ctr">
                    <a:solidFill>
                      <a:schemeClr val="bg1"/>
                    </a:solidFill>
                  </a:tcPr>
                </a:tc>
                <a:extLst>
                  <a:ext uri="{0D108BD9-81ED-4DB2-BD59-A6C34878D82A}">
                    <a16:rowId xmlns:a16="http://schemas.microsoft.com/office/drawing/2014/main" xmlns="" val="3599488772"/>
                  </a:ext>
                </a:extLst>
              </a:tr>
              <a:tr h="217567">
                <a:tc>
                  <a:txBody>
                    <a:bodyPr/>
                    <a:lstStyle/>
                    <a:p>
                      <a:pPr indent="252095" algn="ctr">
                        <a:lnSpc>
                          <a:spcPct val="150000"/>
                        </a:lnSpc>
                        <a:spcAft>
                          <a:spcPts val="0"/>
                        </a:spcAft>
                      </a:pPr>
                      <a:r>
                        <a:rPr lang="es-EC" sz="1200">
                          <a:effectLst/>
                        </a:rPr>
                        <a:t>PAJAN</a:t>
                      </a:r>
                      <a:endParaRPr lang="es-EC" sz="1200">
                        <a:solidFill>
                          <a:srgbClr val="000000"/>
                        </a:solidFill>
                        <a:effectLst/>
                        <a:latin typeface="Times New Roman" panose="02020603050405020304" pitchFamily="18" charset="0"/>
                        <a:ea typeface="Calibri" panose="020F0502020204030204" pitchFamily="34" charset="0"/>
                      </a:endParaRPr>
                    </a:p>
                  </a:txBody>
                  <a:tcPr marL="38459" marR="38459" marT="0" marB="0" anchor="ctr">
                    <a:solidFill>
                      <a:schemeClr val="bg1"/>
                    </a:solidFill>
                  </a:tcPr>
                </a:tc>
                <a:tc>
                  <a:txBody>
                    <a:bodyPr/>
                    <a:lstStyle/>
                    <a:p>
                      <a:pPr indent="252095" algn="ctr">
                        <a:lnSpc>
                          <a:spcPct val="150000"/>
                        </a:lnSpc>
                        <a:spcAft>
                          <a:spcPts val="0"/>
                        </a:spcAft>
                      </a:pPr>
                      <a:r>
                        <a:rPr lang="es-EC" sz="1200">
                          <a:effectLst/>
                        </a:rPr>
                        <a:t>3</a:t>
                      </a:r>
                      <a:endParaRPr lang="es-EC" sz="1200">
                        <a:solidFill>
                          <a:srgbClr val="000000"/>
                        </a:solidFill>
                        <a:effectLst/>
                        <a:latin typeface="Times New Roman" panose="02020603050405020304" pitchFamily="18" charset="0"/>
                        <a:ea typeface="Calibri" panose="020F0502020204030204" pitchFamily="34" charset="0"/>
                      </a:endParaRPr>
                    </a:p>
                  </a:txBody>
                  <a:tcPr marL="38459" marR="38459" marT="0" marB="0" anchor="ctr">
                    <a:solidFill>
                      <a:schemeClr val="bg1"/>
                    </a:solidFill>
                  </a:tcPr>
                </a:tc>
                <a:tc>
                  <a:txBody>
                    <a:bodyPr/>
                    <a:lstStyle/>
                    <a:p>
                      <a:pPr indent="252095" algn="ctr">
                        <a:lnSpc>
                          <a:spcPct val="150000"/>
                        </a:lnSpc>
                        <a:spcAft>
                          <a:spcPts val="0"/>
                        </a:spcAft>
                      </a:pPr>
                      <a:r>
                        <a:rPr lang="es-EC" sz="1200">
                          <a:effectLst/>
                        </a:rPr>
                        <a:t> -</a:t>
                      </a:r>
                      <a:endParaRPr lang="es-EC" sz="1200">
                        <a:solidFill>
                          <a:srgbClr val="000000"/>
                        </a:solidFill>
                        <a:effectLst/>
                        <a:latin typeface="Times New Roman" panose="02020603050405020304" pitchFamily="18" charset="0"/>
                        <a:ea typeface="Calibri" panose="020F0502020204030204" pitchFamily="34" charset="0"/>
                      </a:endParaRPr>
                    </a:p>
                  </a:txBody>
                  <a:tcPr marL="38459" marR="38459" marT="0" marB="0" anchor="ctr">
                    <a:solidFill>
                      <a:schemeClr val="bg1"/>
                    </a:solidFill>
                  </a:tcPr>
                </a:tc>
                <a:extLst>
                  <a:ext uri="{0D108BD9-81ED-4DB2-BD59-A6C34878D82A}">
                    <a16:rowId xmlns:a16="http://schemas.microsoft.com/office/drawing/2014/main" xmlns="" val="117389849"/>
                  </a:ext>
                </a:extLst>
              </a:tr>
              <a:tr h="217567">
                <a:tc>
                  <a:txBody>
                    <a:bodyPr/>
                    <a:lstStyle/>
                    <a:p>
                      <a:pPr indent="252095" algn="ctr">
                        <a:lnSpc>
                          <a:spcPct val="150000"/>
                        </a:lnSpc>
                        <a:spcAft>
                          <a:spcPts val="0"/>
                        </a:spcAft>
                      </a:pPr>
                      <a:r>
                        <a:rPr lang="es-EC" sz="1200">
                          <a:effectLst/>
                        </a:rPr>
                        <a:t>MANTA</a:t>
                      </a:r>
                      <a:endParaRPr lang="es-EC" sz="1200">
                        <a:solidFill>
                          <a:srgbClr val="000000"/>
                        </a:solidFill>
                        <a:effectLst/>
                        <a:latin typeface="Times New Roman" panose="02020603050405020304" pitchFamily="18" charset="0"/>
                        <a:ea typeface="Calibri" panose="020F0502020204030204" pitchFamily="34" charset="0"/>
                      </a:endParaRPr>
                    </a:p>
                  </a:txBody>
                  <a:tcPr marL="38459" marR="38459" marT="0" marB="0" anchor="ctr">
                    <a:solidFill>
                      <a:schemeClr val="bg1"/>
                    </a:solidFill>
                  </a:tcPr>
                </a:tc>
                <a:tc>
                  <a:txBody>
                    <a:bodyPr/>
                    <a:lstStyle/>
                    <a:p>
                      <a:pPr indent="252095" algn="ctr">
                        <a:lnSpc>
                          <a:spcPct val="150000"/>
                        </a:lnSpc>
                        <a:spcAft>
                          <a:spcPts val="0"/>
                        </a:spcAft>
                      </a:pPr>
                      <a:r>
                        <a:rPr lang="es-EC" sz="1200">
                          <a:effectLst/>
                        </a:rPr>
                        <a:t>4</a:t>
                      </a:r>
                      <a:endParaRPr lang="es-EC" sz="1200">
                        <a:solidFill>
                          <a:srgbClr val="000000"/>
                        </a:solidFill>
                        <a:effectLst/>
                        <a:latin typeface="Times New Roman" panose="02020603050405020304" pitchFamily="18" charset="0"/>
                        <a:ea typeface="Calibri" panose="020F0502020204030204" pitchFamily="34" charset="0"/>
                      </a:endParaRPr>
                    </a:p>
                  </a:txBody>
                  <a:tcPr marL="38459" marR="38459" marT="0" marB="0" anchor="ctr">
                    <a:solidFill>
                      <a:schemeClr val="bg1"/>
                    </a:solidFill>
                  </a:tcPr>
                </a:tc>
                <a:tc>
                  <a:txBody>
                    <a:bodyPr/>
                    <a:lstStyle/>
                    <a:p>
                      <a:pPr indent="252095" algn="ctr">
                        <a:lnSpc>
                          <a:spcPct val="150000"/>
                        </a:lnSpc>
                        <a:spcAft>
                          <a:spcPts val="0"/>
                        </a:spcAft>
                      </a:pPr>
                      <a:r>
                        <a:rPr lang="es-EC" sz="1200">
                          <a:effectLst/>
                        </a:rPr>
                        <a:t>10</a:t>
                      </a:r>
                      <a:endParaRPr lang="es-EC" sz="1200">
                        <a:solidFill>
                          <a:srgbClr val="000000"/>
                        </a:solidFill>
                        <a:effectLst/>
                        <a:latin typeface="Times New Roman" panose="02020603050405020304" pitchFamily="18" charset="0"/>
                        <a:ea typeface="Calibri" panose="020F0502020204030204" pitchFamily="34" charset="0"/>
                      </a:endParaRPr>
                    </a:p>
                  </a:txBody>
                  <a:tcPr marL="38459" marR="38459" marT="0" marB="0" anchor="ctr">
                    <a:solidFill>
                      <a:schemeClr val="bg1"/>
                    </a:solidFill>
                  </a:tcPr>
                </a:tc>
                <a:extLst>
                  <a:ext uri="{0D108BD9-81ED-4DB2-BD59-A6C34878D82A}">
                    <a16:rowId xmlns:a16="http://schemas.microsoft.com/office/drawing/2014/main" xmlns="" val="2536770196"/>
                  </a:ext>
                </a:extLst>
              </a:tr>
              <a:tr h="217567">
                <a:tc>
                  <a:txBody>
                    <a:bodyPr/>
                    <a:lstStyle/>
                    <a:p>
                      <a:pPr indent="252095" algn="ctr">
                        <a:lnSpc>
                          <a:spcPct val="150000"/>
                        </a:lnSpc>
                        <a:spcAft>
                          <a:spcPts val="0"/>
                        </a:spcAft>
                      </a:pPr>
                      <a:r>
                        <a:rPr lang="es-EC" sz="1200">
                          <a:effectLst/>
                        </a:rPr>
                        <a:t>SUCRE</a:t>
                      </a:r>
                      <a:endParaRPr lang="es-EC" sz="1200">
                        <a:solidFill>
                          <a:srgbClr val="000000"/>
                        </a:solidFill>
                        <a:effectLst/>
                        <a:latin typeface="Times New Roman" panose="02020603050405020304" pitchFamily="18" charset="0"/>
                        <a:ea typeface="Calibri" panose="020F0502020204030204" pitchFamily="34" charset="0"/>
                      </a:endParaRPr>
                    </a:p>
                  </a:txBody>
                  <a:tcPr marL="38459" marR="38459" marT="0" marB="0" anchor="ctr">
                    <a:solidFill>
                      <a:schemeClr val="bg1"/>
                    </a:solidFill>
                  </a:tcPr>
                </a:tc>
                <a:tc>
                  <a:txBody>
                    <a:bodyPr/>
                    <a:lstStyle/>
                    <a:p>
                      <a:pPr indent="252095" algn="ctr">
                        <a:lnSpc>
                          <a:spcPct val="150000"/>
                        </a:lnSpc>
                        <a:spcAft>
                          <a:spcPts val="0"/>
                        </a:spcAft>
                      </a:pPr>
                      <a:r>
                        <a:rPr lang="es-EC" sz="1200">
                          <a:effectLst/>
                        </a:rPr>
                        <a:t>4</a:t>
                      </a:r>
                      <a:endParaRPr lang="es-EC" sz="1200">
                        <a:solidFill>
                          <a:srgbClr val="000000"/>
                        </a:solidFill>
                        <a:effectLst/>
                        <a:latin typeface="Times New Roman" panose="02020603050405020304" pitchFamily="18" charset="0"/>
                        <a:ea typeface="Calibri" panose="020F0502020204030204" pitchFamily="34" charset="0"/>
                      </a:endParaRPr>
                    </a:p>
                  </a:txBody>
                  <a:tcPr marL="38459" marR="38459" marT="0" marB="0" anchor="ctr">
                    <a:solidFill>
                      <a:schemeClr val="bg1"/>
                    </a:solidFill>
                  </a:tcPr>
                </a:tc>
                <a:tc>
                  <a:txBody>
                    <a:bodyPr/>
                    <a:lstStyle/>
                    <a:p>
                      <a:pPr indent="252095" algn="ctr">
                        <a:lnSpc>
                          <a:spcPct val="150000"/>
                        </a:lnSpc>
                        <a:spcAft>
                          <a:spcPts val="0"/>
                        </a:spcAft>
                      </a:pPr>
                      <a:r>
                        <a:rPr lang="es-EC" sz="1200">
                          <a:effectLst/>
                        </a:rPr>
                        <a:t>-</a:t>
                      </a:r>
                      <a:endParaRPr lang="es-EC" sz="1200">
                        <a:solidFill>
                          <a:srgbClr val="000000"/>
                        </a:solidFill>
                        <a:effectLst/>
                        <a:latin typeface="Times New Roman" panose="02020603050405020304" pitchFamily="18" charset="0"/>
                        <a:ea typeface="Calibri" panose="020F0502020204030204" pitchFamily="34" charset="0"/>
                      </a:endParaRPr>
                    </a:p>
                  </a:txBody>
                  <a:tcPr marL="38459" marR="38459" marT="0" marB="0" anchor="ctr">
                    <a:solidFill>
                      <a:schemeClr val="bg1"/>
                    </a:solidFill>
                  </a:tcPr>
                </a:tc>
                <a:extLst>
                  <a:ext uri="{0D108BD9-81ED-4DB2-BD59-A6C34878D82A}">
                    <a16:rowId xmlns:a16="http://schemas.microsoft.com/office/drawing/2014/main" xmlns="" val="2344328215"/>
                  </a:ext>
                </a:extLst>
              </a:tr>
              <a:tr h="217567">
                <a:tc>
                  <a:txBody>
                    <a:bodyPr/>
                    <a:lstStyle/>
                    <a:p>
                      <a:pPr indent="252095" algn="ctr">
                        <a:lnSpc>
                          <a:spcPct val="150000"/>
                        </a:lnSpc>
                        <a:spcAft>
                          <a:spcPts val="0"/>
                        </a:spcAft>
                      </a:pPr>
                      <a:r>
                        <a:rPr lang="es-EC" sz="1200">
                          <a:effectLst/>
                        </a:rPr>
                        <a:t>JIPIJAPA</a:t>
                      </a:r>
                      <a:endParaRPr lang="es-EC" sz="1200">
                        <a:solidFill>
                          <a:srgbClr val="000000"/>
                        </a:solidFill>
                        <a:effectLst/>
                        <a:latin typeface="Times New Roman" panose="02020603050405020304" pitchFamily="18" charset="0"/>
                        <a:ea typeface="Calibri" panose="020F0502020204030204" pitchFamily="34" charset="0"/>
                      </a:endParaRPr>
                    </a:p>
                  </a:txBody>
                  <a:tcPr marL="38459" marR="38459" marT="0" marB="0" anchor="ctr">
                    <a:solidFill>
                      <a:schemeClr val="bg1"/>
                    </a:solidFill>
                  </a:tcPr>
                </a:tc>
                <a:tc>
                  <a:txBody>
                    <a:bodyPr/>
                    <a:lstStyle/>
                    <a:p>
                      <a:pPr indent="252095" algn="ctr">
                        <a:lnSpc>
                          <a:spcPct val="150000"/>
                        </a:lnSpc>
                        <a:spcAft>
                          <a:spcPts val="0"/>
                        </a:spcAft>
                      </a:pPr>
                      <a:r>
                        <a:rPr lang="es-EC" sz="1200">
                          <a:effectLst/>
                        </a:rPr>
                        <a:t>7</a:t>
                      </a:r>
                      <a:endParaRPr lang="es-EC" sz="1200">
                        <a:solidFill>
                          <a:srgbClr val="000000"/>
                        </a:solidFill>
                        <a:effectLst/>
                        <a:latin typeface="Times New Roman" panose="02020603050405020304" pitchFamily="18" charset="0"/>
                        <a:ea typeface="Calibri" panose="020F0502020204030204" pitchFamily="34" charset="0"/>
                      </a:endParaRPr>
                    </a:p>
                  </a:txBody>
                  <a:tcPr marL="38459" marR="38459" marT="0" marB="0" anchor="ctr">
                    <a:solidFill>
                      <a:schemeClr val="bg1"/>
                    </a:solidFill>
                  </a:tcPr>
                </a:tc>
                <a:tc>
                  <a:txBody>
                    <a:bodyPr/>
                    <a:lstStyle/>
                    <a:p>
                      <a:pPr indent="252095" algn="ctr">
                        <a:lnSpc>
                          <a:spcPct val="150000"/>
                        </a:lnSpc>
                        <a:spcAft>
                          <a:spcPts val="0"/>
                        </a:spcAft>
                      </a:pPr>
                      <a:r>
                        <a:rPr lang="es-EC" sz="1200">
                          <a:effectLst/>
                        </a:rPr>
                        <a:t>3</a:t>
                      </a:r>
                      <a:endParaRPr lang="es-EC" sz="1200">
                        <a:solidFill>
                          <a:srgbClr val="000000"/>
                        </a:solidFill>
                        <a:effectLst/>
                        <a:latin typeface="Times New Roman" panose="02020603050405020304" pitchFamily="18" charset="0"/>
                        <a:ea typeface="Calibri" panose="020F0502020204030204" pitchFamily="34" charset="0"/>
                      </a:endParaRPr>
                    </a:p>
                  </a:txBody>
                  <a:tcPr marL="38459" marR="38459" marT="0" marB="0" anchor="ctr">
                    <a:solidFill>
                      <a:schemeClr val="bg1"/>
                    </a:solidFill>
                  </a:tcPr>
                </a:tc>
                <a:extLst>
                  <a:ext uri="{0D108BD9-81ED-4DB2-BD59-A6C34878D82A}">
                    <a16:rowId xmlns:a16="http://schemas.microsoft.com/office/drawing/2014/main" xmlns="" val="4269205256"/>
                  </a:ext>
                </a:extLst>
              </a:tr>
              <a:tr h="217567">
                <a:tc>
                  <a:txBody>
                    <a:bodyPr/>
                    <a:lstStyle/>
                    <a:p>
                      <a:pPr indent="252095" algn="ctr">
                        <a:lnSpc>
                          <a:spcPct val="150000"/>
                        </a:lnSpc>
                        <a:spcAft>
                          <a:spcPts val="0"/>
                        </a:spcAft>
                      </a:pPr>
                      <a:r>
                        <a:rPr lang="es-EC" sz="1200">
                          <a:effectLst/>
                        </a:rPr>
                        <a:t>PORTOVIEJO</a:t>
                      </a:r>
                      <a:endParaRPr lang="es-EC" sz="1200">
                        <a:solidFill>
                          <a:srgbClr val="000000"/>
                        </a:solidFill>
                        <a:effectLst/>
                        <a:latin typeface="Times New Roman" panose="02020603050405020304" pitchFamily="18" charset="0"/>
                        <a:ea typeface="Calibri" panose="020F0502020204030204" pitchFamily="34" charset="0"/>
                      </a:endParaRPr>
                    </a:p>
                  </a:txBody>
                  <a:tcPr marL="38459" marR="38459" marT="0" marB="0" anchor="ctr">
                    <a:solidFill>
                      <a:schemeClr val="bg1"/>
                    </a:solidFill>
                  </a:tcPr>
                </a:tc>
                <a:tc>
                  <a:txBody>
                    <a:bodyPr/>
                    <a:lstStyle/>
                    <a:p>
                      <a:pPr indent="252095" algn="ctr">
                        <a:lnSpc>
                          <a:spcPct val="150000"/>
                        </a:lnSpc>
                        <a:spcAft>
                          <a:spcPts val="0"/>
                        </a:spcAft>
                      </a:pPr>
                      <a:r>
                        <a:rPr lang="es-EC" sz="1200">
                          <a:effectLst/>
                        </a:rPr>
                        <a:t>8</a:t>
                      </a:r>
                      <a:endParaRPr lang="es-EC" sz="1200">
                        <a:solidFill>
                          <a:srgbClr val="000000"/>
                        </a:solidFill>
                        <a:effectLst/>
                        <a:latin typeface="Times New Roman" panose="02020603050405020304" pitchFamily="18" charset="0"/>
                        <a:ea typeface="Calibri" panose="020F0502020204030204" pitchFamily="34" charset="0"/>
                      </a:endParaRPr>
                    </a:p>
                  </a:txBody>
                  <a:tcPr marL="38459" marR="38459" marT="0" marB="0" anchor="ctr">
                    <a:solidFill>
                      <a:schemeClr val="bg1"/>
                    </a:solidFill>
                  </a:tcPr>
                </a:tc>
                <a:tc>
                  <a:txBody>
                    <a:bodyPr/>
                    <a:lstStyle/>
                    <a:p>
                      <a:pPr indent="252095" algn="ctr">
                        <a:lnSpc>
                          <a:spcPct val="150000"/>
                        </a:lnSpc>
                        <a:spcAft>
                          <a:spcPts val="0"/>
                        </a:spcAft>
                      </a:pPr>
                      <a:r>
                        <a:rPr lang="es-EC" sz="1200">
                          <a:effectLst/>
                        </a:rPr>
                        <a:t>4</a:t>
                      </a:r>
                      <a:endParaRPr lang="es-EC" sz="1200">
                        <a:solidFill>
                          <a:srgbClr val="000000"/>
                        </a:solidFill>
                        <a:effectLst/>
                        <a:latin typeface="Times New Roman" panose="02020603050405020304" pitchFamily="18" charset="0"/>
                        <a:ea typeface="Calibri" panose="020F0502020204030204" pitchFamily="34" charset="0"/>
                      </a:endParaRPr>
                    </a:p>
                  </a:txBody>
                  <a:tcPr marL="38459" marR="38459" marT="0" marB="0" anchor="ctr">
                    <a:solidFill>
                      <a:schemeClr val="bg1"/>
                    </a:solidFill>
                  </a:tcPr>
                </a:tc>
                <a:extLst>
                  <a:ext uri="{0D108BD9-81ED-4DB2-BD59-A6C34878D82A}">
                    <a16:rowId xmlns:a16="http://schemas.microsoft.com/office/drawing/2014/main" xmlns="" val="357472873"/>
                  </a:ext>
                </a:extLst>
              </a:tr>
              <a:tr h="217567">
                <a:tc>
                  <a:txBody>
                    <a:bodyPr/>
                    <a:lstStyle/>
                    <a:p>
                      <a:pPr indent="252095" algn="ctr">
                        <a:lnSpc>
                          <a:spcPct val="150000"/>
                        </a:lnSpc>
                        <a:spcAft>
                          <a:spcPts val="0"/>
                        </a:spcAft>
                      </a:pPr>
                      <a:r>
                        <a:rPr lang="es-EC" sz="1200">
                          <a:effectLst/>
                        </a:rPr>
                        <a:t>TOSAGUA</a:t>
                      </a:r>
                      <a:endParaRPr lang="es-EC" sz="1200">
                        <a:solidFill>
                          <a:srgbClr val="000000"/>
                        </a:solidFill>
                        <a:effectLst/>
                        <a:latin typeface="Times New Roman" panose="02020603050405020304" pitchFamily="18" charset="0"/>
                        <a:ea typeface="Calibri" panose="020F0502020204030204" pitchFamily="34" charset="0"/>
                      </a:endParaRPr>
                    </a:p>
                  </a:txBody>
                  <a:tcPr marL="38459" marR="38459" marT="0" marB="0" anchor="ctr">
                    <a:solidFill>
                      <a:schemeClr val="bg1"/>
                    </a:solidFill>
                  </a:tcPr>
                </a:tc>
                <a:tc>
                  <a:txBody>
                    <a:bodyPr/>
                    <a:lstStyle/>
                    <a:p>
                      <a:pPr indent="252095" algn="ctr">
                        <a:lnSpc>
                          <a:spcPct val="150000"/>
                        </a:lnSpc>
                        <a:spcAft>
                          <a:spcPts val="0"/>
                        </a:spcAft>
                      </a:pPr>
                      <a:r>
                        <a:rPr lang="es-EC" sz="1200">
                          <a:effectLst/>
                        </a:rPr>
                        <a:t>-</a:t>
                      </a:r>
                      <a:endParaRPr lang="es-EC" sz="1200">
                        <a:solidFill>
                          <a:srgbClr val="000000"/>
                        </a:solidFill>
                        <a:effectLst/>
                        <a:latin typeface="Times New Roman" panose="02020603050405020304" pitchFamily="18" charset="0"/>
                        <a:ea typeface="Calibri" panose="020F0502020204030204" pitchFamily="34" charset="0"/>
                      </a:endParaRPr>
                    </a:p>
                  </a:txBody>
                  <a:tcPr marL="38459" marR="38459" marT="0" marB="0" anchor="ctr">
                    <a:solidFill>
                      <a:schemeClr val="bg1"/>
                    </a:solidFill>
                  </a:tcPr>
                </a:tc>
                <a:tc>
                  <a:txBody>
                    <a:bodyPr/>
                    <a:lstStyle/>
                    <a:p>
                      <a:pPr indent="252095" algn="ctr">
                        <a:lnSpc>
                          <a:spcPct val="150000"/>
                        </a:lnSpc>
                        <a:spcAft>
                          <a:spcPts val="0"/>
                        </a:spcAft>
                      </a:pPr>
                      <a:r>
                        <a:rPr lang="es-EC" sz="1200">
                          <a:effectLst/>
                        </a:rPr>
                        <a:t>1</a:t>
                      </a:r>
                      <a:endParaRPr lang="es-EC" sz="1200">
                        <a:solidFill>
                          <a:srgbClr val="000000"/>
                        </a:solidFill>
                        <a:effectLst/>
                        <a:latin typeface="Times New Roman" panose="02020603050405020304" pitchFamily="18" charset="0"/>
                        <a:ea typeface="Calibri" panose="020F0502020204030204" pitchFamily="34" charset="0"/>
                      </a:endParaRPr>
                    </a:p>
                  </a:txBody>
                  <a:tcPr marL="38459" marR="38459" marT="0" marB="0" anchor="ctr">
                    <a:solidFill>
                      <a:schemeClr val="bg1"/>
                    </a:solidFill>
                  </a:tcPr>
                </a:tc>
                <a:extLst>
                  <a:ext uri="{0D108BD9-81ED-4DB2-BD59-A6C34878D82A}">
                    <a16:rowId xmlns:a16="http://schemas.microsoft.com/office/drawing/2014/main" xmlns="" val="176487218"/>
                  </a:ext>
                </a:extLst>
              </a:tr>
              <a:tr h="217567">
                <a:tc>
                  <a:txBody>
                    <a:bodyPr/>
                    <a:lstStyle/>
                    <a:p>
                      <a:pPr indent="252095" algn="ctr">
                        <a:lnSpc>
                          <a:spcPct val="150000"/>
                        </a:lnSpc>
                        <a:spcAft>
                          <a:spcPts val="0"/>
                        </a:spcAft>
                      </a:pPr>
                      <a:r>
                        <a:rPr lang="es-EC" sz="1200">
                          <a:effectLst/>
                        </a:rPr>
                        <a:t>JARAMIJÓ</a:t>
                      </a:r>
                      <a:endParaRPr lang="es-EC" sz="1200">
                        <a:solidFill>
                          <a:srgbClr val="000000"/>
                        </a:solidFill>
                        <a:effectLst/>
                        <a:latin typeface="Times New Roman" panose="02020603050405020304" pitchFamily="18" charset="0"/>
                        <a:ea typeface="Calibri" panose="020F0502020204030204" pitchFamily="34" charset="0"/>
                      </a:endParaRPr>
                    </a:p>
                  </a:txBody>
                  <a:tcPr marL="38459" marR="38459" marT="0" marB="0" anchor="ctr">
                    <a:solidFill>
                      <a:schemeClr val="bg1"/>
                    </a:solidFill>
                  </a:tcPr>
                </a:tc>
                <a:tc>
                  <a:txBody>
                    <a:bodyPr/>
                    <a:lstStyle/>
                    <a:p>
                      <a:pPr indent="252095" algn="ctr">
                        <a:lnSpc>
                          <a:spcPct val="150000"/>
                        </a:lnSpc>
                        <a:spcAft>
                          <a:spcPts val="0"/>
                        </a:spcAft>
                      </a:pPr>
                      <a:r>
                        <a:rPr lang="es-EC" sz="1200">
                          <a:effectLst/>
                        </a:rPr>
                        <a:t> -</a:t>
                      </a:r>
                      <a:endParaRPr lang="es-EC" sz="1200">
                        <a:solidFill>
                          <a:srgbClr val="000000"/>
                        </a:solidFill>
                        <a:effectLst/>
                        <a:latin typeface="Times New Roman" panose="02020603050405020304" pitchFamily="18" charset="0"/>
                        <a:ea typeface="Calibri" panose="020F0502020204030204" pitchFamily="34" charset="0"/>
                      </a:endParaRPr>
                    </a:p>
                  </a:txBody>
                  <a:tcPr marL="38459" marR="38459" marT="0" marB="0" anchor="ctr">
                    <a:solidFill>
                      <a:schemeClr val="bg1"/>
                    </a:solidFill>
                  </a:tcPr>
                </a:tc>
                <a:tc>
                  <a:txBody>
                    <a:bodyPr/>
                    <a:lstStyle/>
                    <a:p>
                      <a:pPr indent="252095" algn="ctr">
                        <a:lnSpc>
                          <a:spcPct val="150000"/>
                        </a:lnSpc>
                        <a:spcAft>
                          <a:spcPts val="0"/>
                        </a:spcAft>
                      </a:pPr>
                      <a:r>
                        <a:rPr lang="es-EC" sz="1200">
                          <a:effectLst/>
                        </a:rPr>
                        <a:t>1</a:t>
                      </a:r>
                      <a:endParaRPr lang="es-EC" sz="1200">
                        <a:solidFill>
                          <a:srgbClr val="000000"/>
                        </a:solidFill>
                        <a:effectLst/>
                        <a:latin typeface="Times New Roman" panose="02020603050405020304" pitchFamily="18" charset="0"/>
                        <a:ea typeface="Calibri" panose="020F0502020204030204" pitchFamily="34" charset="0"/>
                      </a:endParaRPr>
                    </a:p>
                  </a:txBody>
                  <a:tcPr marL="38459" marR="38459" marT="0" marB="0" anchor="ctr">
                    <a:solidFill>
                      <a:schemeClr val="bg1"/>
                    </a:solidFill>
                  </a:tcPr>
                </a:tc>
                <a:extLst>
                  <a:ext uri="{0D108BD9-81ED-4DB2-BD59-A6C34878D82A}">
                    <a16:rowId xmlns:a16="http://schemas.microsoft.com/office/drawing/2014/main" xmlns="" val="896377984"/>
                  </a:ext>
                </a:extLst>
              </a:tr>
              <a:tr h="110444">
                <a:tc>
                  <a:txBody>
                    <a:bodyPr/>
                    <a:lstStyle/>
                    <a:p>
                      <a:pPr indent="252095" algn="ctr">
                        <a:lnSpc>
                          <a:spcPct val="150000"/>
                        </a:lnSpc>
                        <a:spcAft>
                          <a:spcPts val="0"/>
                        </a:spcAft>
                      </a:pPr>
                      <a:r>
                        <a:rPr lang="es-EC" sz="1200" b="1" dirty="0">
                          <a:effectLst/>
                        </a:rPr>
                        <a:t>TOTAL</a:t>
                      </a:r>
                      <a:endParaRPr lang="es-EC" sz="1200" b="1" dirty="0">
                        <a:solidFill>
                          <a:srgbClr val="000000"/>
                        </a:solidFill>
                        <a:effectLst/>
                        <a:latin typeface="Times New Roman" panose="02020603050405020304" pitchFamily="18" charset="0"/>
                        <a:ea typeface="Calibri" panose="020F0502020204030204" pitchFamily="34" charset="0"/>
                      </a:endParaRPr>
                    </a:p>
                  </a:txBody>
                  <a:tcPr marL="38459" marR="38459" marT="0" marB="0" anchor="ctr">
                    <a:solidFill>
                      <a:schemeClr val="bg1">
                        <a:lumMod val="85000"/>
                      </a:schemeClr>
                    </a:solidFill>
                  </a:tcPr>
                </a:tc>
                <a:tc>
                  <a:txBody>
                    <a:bodyPr/>
                    <a:lstStyle/>
                    <a:p>
                      <a:pPr indent="252095" algn="ctr">
                        <a:lnSpc>
                          <a:spcPct val="150000"/>
                        </a:lnSpc>
                        <a:spcAft>
                          <a:spcPts val="0"/>
                        </a:spcAft>
                      </a:pPr>
                      <a:r>
                        <a:rPr lang="es-EC" sz="1200" b="1">
                          <a:effectLst/>
                        </a:rPr>
                        <a:t>35 casos</a:t>
                      </a:r>
                      <a:endParaRPr lang="es-EC" sz="1200" b="1">
                        <a:solidFill>
                          <a:srgbClr val="000000"/>
                        </a:solidFill>
                        <a:effectLst/>
                        <a:latin typeface="Times New Roman" panose="02020603050405020304" pitchFamily="18" charset="0"/>
                        <a:ea typeface="Calibri" panose="020F0502020204030204" pitchFamily="34" charset="0"/>
                      </a:endParaRPr>
                    </a:p>
                  </a:txBody>
                  <a:tcPr marL="38459" marR="38459" marT="0" marB="0" anchor="ctr">
                    <a:solidFill>
                      <a:schemeClr val="bg1">
                        <a:lumMod val="85000"/>
                      </a:schemeClr>
                    </a:solidFill>
                  </a:tcPr>
                </a:tc>
                <a:tc>
                  <a:txBody>
                    <a:bodyPr/>
                    <a:lstStyle/>
                    <a:p>
                      <a:pPr indent="252095" algn="ctr">
                        <a:lnSpc>
                          <a:spcPct val="150000"/>
                        </a:lnSpc>
                        <a:spcAft>
                          <a:spcPts val="0"/>
                        </a:spcAft>
                      </a:pPr>
                      <a:r>
                        <a:rPr lang="es-EC" sz="1200" b="1" dirty="0">
                          <a:effectLst/>
                        </a:rPr>
                        <a:t>22 casos</a:t>
                      </a:r>
                      <a:endParaRPr lang="es-EC" sz="1200" b="1" dirty="0">
                        <a:solidFill>
                          <a:srgbClr val="000000"/>
                        </a:solidFill>
                        <a:effectLst/>
                        <a:latin typeface="Times New Roman" panose="02020603050405020304" pitchFamily="18" charset="0"/>
                        <a:ea typeface="Calibri" panose="020F0502020204030204" pitchFamily="34" charset="0"/>
                      </a:endParaRPr>
                    </a:p>
                  </a:txBody>
                  <a:tcPr marL="38459" marR="38459" marT="0" marB="0" anchor="ctr">
                    <a:solidFill>
                      <a:schemeClr val="bg1">
                        <a:lumMod val="85000"/>
                      </a:schemeClr>
                    </a:solidFill>
                  </a:tcPr>
                </a:tc>
                <a:extLst>
                  <a:ext uri="{0D108BD9-81ED-4DB2-BD59-A6C34878D82A}">
                    <a16:rowId xmlns:a16="http://schemas.microsoft.com/office/drawing/2014/main" xmlns="" val="3678795882"/>
                  </a:ext>
                </a:extLst>
              </a:tr>
            </a:tbl>
          </a:graphicData>
        </a:graphic>
      </p:graphicFrame>
      <p:pic>
        <p:nvPicPr>
          <p:cNvPr id="5" name="Imagen 3">
            <a:extLst>
              <a:ext uri="{FF2B5EF4-FFF2-40B4-BE49-F238E27FC236}">
                <a16:creationId xmlns:a16="http://schemas.microsoft.com/office/drawing/2014/main" xmlns="" id="{18E26A11-6576-498B-9703-A579017140D0}"/>
              </a:ext>
            </a:extLst>
          </p:cNvPr>
          <p:cNvPicPr/>
          <p:nvPr/>
        </p:nvPicPr>
        <p:blipFill rotWithShape="1">
          <a:blip r:embed="rId2"/>
          <a:srcRect l="2995" t="8908" r="35006" b="3448"/>
          <a:stretch/>
        </p:blipFill>
        <p:spPr bwMode="auto">
          <a:xfrm>
            <a:off x="373860" y="1577371"/>
            <a:ext cx="3024000" cy="4140000"/>
          </a:xfrm>
          <a:prstGeom prst="rect">
            <a:avLst/>
          </a:prstGeom>
          <a:ln w="317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129754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ABC2E81F-801F-4BFC-B7A5-3A38B4FE62EF}"/>
              </a:ext>
            </a:extLst>
          </p:cNvPr>
          <p:cNvSpPr txBox="1">
            <a:spLocks/>
          </p:cNvSpPr>
          <p:nvPr/>
        </p:nvSpPr>
        <p:spPr>
          <a:xfrm>
            <a:off x="189738" y="132839"/>
            <a:ext cx="7886700" cy="530341"/>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defTabSz="914400"/>
            <a:r>
              <a:rPr lang="es-EC" sz="2400" b="1" dirty="0" smtClean="0">
                <a:solidFill>
                  <a:schemeClr val="accent1"/>
                </a:solidFill>
              </a:rPr>
              <a:t>8. DISCUSIÓN DE RESULTADOS </a:t>
            </a:r>
            <a:endParaRPr lang="es-EC" sz="2400" b="1" dirty="0">
              <a:solidFill>
                <a:schemeClr val="accent1"/>
              </a:solidFill>
            </a:endParaRPr>
          </a:p>
        </p:txBody>
      </p:sp>
      <p:grpSp>
        <p:nvGrpSpPr>
          <p:cNvPr id="20" name="19 Grupo"/>
          <p:cNvGrpSpPr/>
          <p:nvPr/>
        </p:nvGrpSpPr>
        <p:grpSpPr>
          <a:xfrm>
            <a:off x="508836" y="722093"/>
            <a:ext cx="7979664" cy="2201298"/>
            <a:chOff x="347472" y="816222"/>
            <a:chExt cx="7979664" cy="2201298"/>
          </a:xfrm>
        </p:grpSpPr>
        <p:sp>
          <p:nvSpPr>
            <p:cNvPr id="6" name="5 Rectángulo redondeado"/>
            <p:cNvSpPr/>
            <p:nvPr/>
          </p:nvSpPr>
          <p:spPr>
            <a:xfrm>
              <a:off x="347472" y="1609344"/>
              <a:ext cx="1828800" cy="64008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sz="1600" b="1" dirty="0" smtClean="0">
                  <a:solidFill>
                    <a:schemeClr val="tx1"/>
                  </a:solidFill>
                </a:rPr>
                <a:t>AÑO 2013</a:t>
              </a:r>
              <a:endParaRPr lang="es-EC" sz="1600" b="1" dirty="0">
                <a:solidFill>
                  <a:schemeClr val="tx1"/>
                </a:solidFill>
              </a:endParaRPr>
            </a:p>
          </p:txBody>
        </p:sp>
        <p:sp>
          <p:nvSpPr>
            <p:cNvPr id="11" name="10 Rectángulo"/>
            <p:cNvSpPr/>
            <p:nvPr/>
          </p:nvSpPr>
          <p:spPr>
            <a:xfrm>
              <a:off x="2578608" y="1067682"/>
              <a:ext cx="2651760" cy="52794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600" dirty="0" smtClean="0">
                  <a:solidFill>
                    <a:schemeClr val="tx1"/>
                  </a:solidFill>
                </a:rPr>
                <a:t>R (</a:t>
              </a:r>
              <a:r>
                <a:rPr lang="es-EC" sz="1600" dirty="0" err="1" smtClean="0">
                  <a:solidFill>
                    <a:schemeClr val="tx1"/>
                  </a:solidFill>
                </a:rPr>
                <a:t>Prc</a:t>
              </a:r>
              <a:r>
                <a:rPr lang="es-EC" sz="1600" dirty="0" smtClean="0">
                  <a:solidFill>
                    <a:schemeClr val="tx1"/>
                  </a:solidFill>
                </a:rPr>
                <a:t> – ETV)=0.47</a:t>
              </a:r>
              <a:endParaRPr lang="es-EC" sz="1600" dirty="0">
                <a:solidFill>
                  <a:schemeClr val="tx1"/>
                </a:solidFill>
              </a:endParaRPr>
            </a:p>
          </p:txBody>
        </p:sp>
        <p:sp>
          <p:nvSpPr>
            <p:cNvPr id="12" name="11 Rectángulo"/>
            <p:cNvSpPr/>
            <p:nvPr/>
          </p:nvSpPr>
          <p:spPr>
            <a:xfrm>
              <a:off x="2578608" y="2292171"/>
              <a:ext cx="2651760" cy="52794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600" dirty="0" smtClean="0">
                  <a:solidFill>
                    <a:schemeClr val="tx1"/>
                  </a:solidFill>
                </a:rPr>
                <a:t>R2 (EVI – ETV)=0.62</a:t>
              </a:r>
              <a:endParaRPr lang="es-EC" sz="1600" dirty="0">
                <a:solidFill>
                  <a:schemeClr val="tx1"/>
                </a:solidFill>
              </a:endParaRPr>
            </a:p>
          </p:txBody>
        </p:sp>
        <p:sp>
          <p:nvSpPr>
            <p:cNvPr id="13" name="12 Rectángulo"/>
            <p:cNvSpPr/>
            <p:nvPr/>
          </p:nvSpPr>
          <p:spPr>
            <a:xfrm>
              <a:off x="5675376" y="816222"/>
              <a:ext cx="2651760" cy="10308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1600" dirty="0" smtClean="0">
                  <a:solidFill>
                    <a:schemeClr val="tx1"/>
                  </a:solidFill>
                </a:rPr>
                <a:t>Chibunga, Flavio Alfaro, Pichincha, Olmedo, Eloy Alfaro</a:t>
              </a:r>
              <a:endParaRPr lang="es-EC" sz="1600" dirty="0">
                <a:solidFill>
                  <a:schemeClr val="tx1"/>
                </a:solidFill>
              </a:endParaRPr>
            </a:p>
          </p:txBody>
        </p:sp>
        <p:sp>
          <p:nvSpPr>
            <p:cNvPr id="14" name="13 Rectángulo"/>
            <p:cNvSpPr/>
            <p:nvPr/>
          </p:nvSpPr>
          <p:spPr>
            <a:xfrm>
              <a:off x="5675376" y="2082426"/>
              <a:ext cx="2651760" cy="93509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1600" dirty="0" smtClean="0">
                  <a:solidFill>
                    <a:schemeClr val="tx1"/>
                  </a:solidFill>
                </a:rPr>
                <a:t>Chibunga, Jama, Flavio Alfaro, Chone, Pichincha, Paján</a:t>
              </a:r>
              <a:endParaRPr lang="es-EC" sz="1600" dirty="0">
                <a:solidFill>
                  <a:schemeClr val="tx1"/>
                </a:solidFill>
              </a:endParaRPr>
            </a:p>
          </p:txBody>
        </p:sp>
        <p:sp>
          <p:nvSpPr>
            <p:cNvPr id="15" name="14 Abrir llave"/>
            <p:cNvSpPr/>
            <p:nvPr/>
          </p:nvSpPr>
          <p:spPr>
            <a:xfrm>
              <a:off x="2322576" y="816222"/>
              <a:ext cx="256032" cy="220129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C" sz="1600"/>
            </a:p>
          </p:txBody>
        </p:sp>
        <p:cxnSp>
          <p:nvCxnSpPr>
            <p:cNvPr id="17" name="16 Conector recto de flecha"/>
            <p:cNvCxnSpPr>
              <a:stCxn id="11" idx="3"/>
              <a:endCxn id="13" idx="1"/>
            </p:cNvCxnSpPr>
            <p:nvPr/>
          </p:nvCxnSpPr>
          <p:spPr>
            <a:xfrm>
              <a:off x="5230368" y="1331655"/>
              <a:ext cx="44500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18 Conector recto de flecha"/>
            <p:cNvCxnSpPr>
              <a:stCxn id="12" idx="3"/>
              <a:endCxn id="14" idx="1"/>
            </p:cNvCxnSpPr>
            <p:nvPr/>
          </p:nvCxnSpPr>
          <p:spPr>
            <a:xfrm flipV="1">
              <a:off x="5230368" y="2549973"/>
              <a:ext cx="445008" cy="617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220" y="3106270"/>
            <a:ext cx="2642616" cy="3607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8928" y="3106270"/>
            <a:ext cx="2615184" cy="361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42045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508836" y="722093"/>
            <a:ext cx="7979664" cy="2201298"/>
            <a:chOff x="347472" y="816222"/>
            <a:chExt cx="7979664" cy="2201298"/>
          </a:xfrm>
        </p:grpSpPr>
        <p:sp>
          <p:nvSpPr>
            <p:cNvPr id="5" name="4 Rectángulo redondeado"/>
            <p:cNvSpPr/>
            <p:nvPr/>
          </p:nvSpPr>
          <p:spPr>
            <a:xfrm>
              <a:off x="347472" y="1609344"/>
              <a:ext cx="1828800" cy="64008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sz="1600" b="1" dirty="0" smtClean="0">
                  <a:solidFill>
                    <a:schemeClr val="tx1"/>
                  </a:solidFill>
                </a:rPr>
                <a:t>AÑO 2014</a:t>
              </a:r>
              <a:endParaRPr lang="es-EC" sz="1600" b="1" dirty="0">
                <a:solidFill>
                  <a:schemeClr val="tx1"/>
                </a:solidFill>
              </a:endParaRPr>
            </a:p>
          </p:txBody>
        </p:sp>
        <p:sp>
          <p:nvSpPr>
            <p:cNvPr id="6" name="5 Rectángulo"/>
            <p:cNvSpPr/>
            <p:nvPr/>
          </p:nvSpPr>
          <p:spPr>
            <a:xfrm>
              <a:off x="2578608" y="1067682"/>
              <a:ext cx="2651760" cy="52794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600" dirty="0" smtClean="0">
                  <a:solidFill>
                    <a:schemeClr val="tx1"/>
                  </a:solidFill>
                </a:rPr>
                <a:t>R (</a:t>
              </a:r>
              <a:r>
                <a:rPr lang="es-EC" sz="1600" dirty="0" err="1" smtClean="0">
                  <a:solidFill>
                    <a:schemeClr val="tx1"/>
                  </a:solidFill>
                </a:rPr>
                <a:t>Prc</a:t>
              </a:r>
              <a:r>
                <a:rPr lang="es-EC" sz="1600" dirty="0" smtClean="0">
                  <a:solidFill>
                    <a:schemeClr val="tx1"/>
                  </a:solidFill>
                </a:rPr>
                <a:t> – ETV)=0.77</a:t>
              </a:r>
              <a:endParaRPr lang="es-EC" sz="1600" dirty="0">
                <a:solidFill>
                  <a:schemeClr val="tx1"/>
                </a:solidFill>
              </a:endParaRPr>
            </a:p>
          </p:txBody>
        </p:sp>
        <p:sp>
          <p:nvSpPr>
            <p:cNvPr id="7" name="6 Rectángulo"/>
            <p:cNvSpPr/>
            <p:nvPr/>
          </p:nvSpPr>
          <p:spPr>
            <a:xfrm>
              <a:off x="2578608" y="2292171"/>
              <a:ext cx="2651760" cy="52794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600" dirty="0" smtClean="0">
                  <a:solidFill>
                    <a:schemeClr val="tx1"/>
                  </a:solidFill>
                </a:rPr>
                <a:t>R2 (EVI – ETV)= -0.19</a:t>
              </a:r>
              <a:endParaRPr lang="es-EC" sz="1600" dirty="0">
                <a:solidFill>
                  <a:schemeClr val="tx1"/>
                </a:solidFill>
              </a:endParaRPr>
            </a:p>
          </p:txBody>
        </p:sp>
        <p:sp>
          <p:nvSpPr>
            <p:cNvPr id="8" name="7 Rectángulo"/>
            <p:cNvSpPr/>
            <p:nvPr/>
          </p:nvSpPr>
          <p:spPr>
            <a:xfrm>
              <a:off x="5675376" y="816222"/>
              <a:ext cx="2651760" cy="10308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1600" dirty="0" smtClean="0">
                  <a:solidFill>
                    <a:schemeClr val="tx1"/>
                  </a:solidFill>
                </a:rPr>
                <a:t>Cojimíes, San Pablo, Machalilla, América</a:t>
              </a:r>
              <a:endParaRPr lang="es-EC" sz="1600" dirty="0">
                <a:solidFill>
                  <a:schemeClr val="tx1"/>
                </a:solidFill>
              </a:endParaRPr>
            </a:p>
          </p:txBody>
        </p:sp>
        <p:sp>
          <p:nvSpPr>
            <p:cNvPr id="9" name="8 Rectángulo"/>
            <p:cNvSpPr/>
            <p:nvPr/>
          </p:nvSpPr>
          <p:spPr>
            <a:xfrm>
              <a:off x="5675376" y="2082426"/>
              <a:ext cx="2651760" cy="93509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1600" dirty="0" smtClean="0">
                  <a:solidFill>
                    <a:schemeClr val="tx1"/>
                  </a:solidFill>
                </a:rPr>
                <a:t>Pedernales, Jama, Flavio </a:t>
              </a:r>
              <a:r>
                <a:rPr lang="es-EC" sz="1600" dirty="0">
                  <a:solidFill>
                    <a:schemeClr val="tx1"/>
                  </a:solidFill>
                </a:rPr>
                <a:t>A</a:t>
              </a:r>
              <a:r>
                <a:rPr lang="es-EC" sz="1600" dirty="0" smtClean="0">
                  <a:solidFill>
                    <a:schemeClr val="tx1"/>
                  </a:solidFill>
                </a:rPr>
                <a:t>lfaro, </a:t>
              </a:r>
              <a:r>
                <a:rPr lang="es-EC" sz="1600" dirty="0">
                  <a:solidFill>
                    <a:schemeClr val="tx1"/>
                  </a:solidFill>
                </a:rPr>
                <a:t>E</a:t>
              </a:r>
              <a:r>
                <a:rPr lang="es-EC" sz="1600" dirty="0" smtClean="0">
                  <a:solidFill>
                    <a:schemeClr val="tx1"/>
                  </a:solidFill>
                </a:rPr>
                <a:t>loy Alfaro, Convento, Pichincha</a:t>
              </a:r>
              <a:endParaRPr lang="es-EC" sz="1600" dirty="0">
                <a:solidFill>
                  <a:schemeClr val="tx1"/>
                </a:solidFill>
              </a:endParaRPr>
            </a:p>
          </p:txBody>
        </p:sp>
        <p:sp>
          <p:nvSpPr>
            <p:cNvPr id="10" name="9 Abrir llave"/>
            <p:cNvSpPr/>
            <p:nvPr/>
          </p:nvSpPr>
          <p:spPr>
            <a:xfrm>
              <a:off x="2322576" y="816222"/>
              <a:ext cx="256032" cy="220129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C" sz="1600"/>
            </a:p>
          </p:txBody>
        </p:sp>
        <p:cxnSp>
          <p:nvCxnSpPr>
            <p:cNvPr id="11" name="10 Conector recto de flecha"/>
            <p:cNvCxnSpPr>
              <a:stCxn id="6" idx="3"/>
              <a:endCxn id="8" idx="1"/>
            </p:cNvCxnSpPr>
            <p:nvPr/>
          </p:nvCxnSpPr>
          <p:spPr>
            <a:xfrm>
              <a:off x="5230368" y="1331655"/>
              <a:ext cx="44500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11 Conector recto de flecha"/>
            <p:cNvCxnSpPr>
              <a:stCxn id="7" idx="3"/>
              <a:endCxn id="9" idx="1"/>
            </p:cNvCxnSpPr>
            <p:nvPr/>
          </p:nvCxnSpPr>
          <p:spPr>
            <a:xfrm flipV="1">
              <a:off x="5230368" y="2549973"/>
              <a:ext cx="445008" cy="617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13" name="Título 1">
            <a:extLst>
              <a:ext uri="{FF2B5EF4-FFF2-40B4-BE49-F238E27FC236}">
                <a16:creationId xmlns:a16="http://schemas.microsoft.com/office/drawing/2014/main" xmlns="" id="{ABC2E81F-801F-4BFC-B7A5-3A38B4FE62EF}"/>
              </a:ext>
            </a:extLst>
          </p:cNvPr>
          <p:cNvSpPr txBox="1">
            <a:spLocks/>
          </p:cNvSpPr>
          <p:nvPr/>
        </p:nvSpPr>
        <p:spPr>
          <a:xfrm>
            <a:off x="189738" y="132839"/>
            <a:ext cx="7886700" cy="530341"/>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defTabSz="914400"/>
            <a:r>
              <a:rPr lang="es-EC" sz="2400" b="1" dirty="0" smtClean="0">
                <a:solidFill>
                  <a:schemeClr val="accent1"/>
                </a:solidFill>
              </a:rPr>
              <a:t>8. DISCUSIÓN DE RESULTADOS </a:t>
            </a:r>
            <a:endParaRPr lang="es-EC" sz="2400" b="1" dirty="0">
              <a:solidFill>
                <a:schemeClr val="accent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7447" y="3129960"/>
            <a:ext cx="2645593" cy="3607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732" y="3093384"/>
            <a:ext cx="2592549" cy="3607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8352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sultado de imagen para mosquito aedes aegypti macho y hembra"/>
          <p:cNvPicPr>
            <a:picLocks noChangeAspect="1" noChangeArrowheads="1"/>
          </p:cNvPicPr>
          <p:nvPr/>
        </p:nvPicPr>
        <p:blipFill rotWithShape="1">
          <a:blip r:embed="rId3">
            <a:extLst>
              <a:ext uri="{28A0092B-C50C-407E-A947-70E740481C1C}">
                <a14:useLocalDpi xmlns:a14="http://schemas.microsoft.com/office/drawing/2010/main" val="0"/>
              </a:ext>
            </a:extLst>
          </a:blip>
          <a:srcRect l="8949" r="49187"/>
          <a:stretch/>
        </p:blipFill>
        <p:spPr bwMode="auto">
          <a:xfrm>
            <a:off x="6390988" y="976157"/>
            <a:ext cx="1500187" cy="2553202"/>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315400" y="-64835"/>
            <a:ext cx="8534400" cy="758952"/>
          </a:xfrm>
        </p:spPr>
        <p:txBody>
          <a:bodyPr/>
          <a:lstStyle/>
          <a:p>
            <a:r>
              <a:rPr lang="es-EC" b="1" dirty="0" smtClean="0"/>
              <a:t>Mosquito </a:t>
            </a:r>
            <a:r>
              <a:rPr lang="es-EC" b="1" i="1" dirty="0" smtClean="0"/>
              <a:t>Aedes aegypti</a:t>
            </a:r>
            <a:endParaRPr lang="es-EC" b="1" i="1" dirty="0"/>
          </a:p>
        </p:txBody>
      </p:sp>
      <p:pic>
        <p:nvPicPr>
          <p:cNvPr id="1026" name="Picture 2"/>
          <p:cNvPicPr>
            <a:picLocks noGrp="1" noChangeAspect="1" noChangeArrowheads="1"/>
          </p:cNvPicPr>
          <p:nvPr>
            <p:ph sz="quarter" idx="1"/>
          </p:nvPr>
        </p:nvPicPr>
        <p:blipFill rotWithShape="1">
          <a:blip r:embed="rId4">
            <a:extLst>
              <a:ext uri="{28A0092B-C50C-407E-A947-70E740481C1C}">
                <a14:useLocalDpi xmlns:a14="http://schemas.microsoft.com/office/drawing/2010/main" val="0"/>
              </a:ext>
            </a:extLst>
          </a:blip>
          <a:srcRect l="7762" t="43912" r="53282" b="9820"/>
          <a:stretch/>
        </p:blipFill>
        <p:spPr bwMode="auto">
          <a:xfrm>
            <a:off x="2829832" y="3964458"/>
            <a:ext cx="2956663" cy="2633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5338" t="45055" r="7275" b="9572"/>
          <a:stretch/>
        </p:blipFill>
        <p:spPr bwMode="auto">
          <a:xfrm>
            <a:off x="2829832" y="921201"/>
            <a:ext cx="2865544" cy="2608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475701" y="4646054"/>
            <a:ext cx="1924599" cy="102107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400" b="1" dirty="0" smtClean="0">
                <a:solidFill>
                  <a:schemeClr val="tx1"/>
                </a:solidFill>
              </a:rPr>
              <a:t>MACHO</a:t>
            </a:r>
          </a:p>
          <a:p>
            <a:pPr algn="ctr"/>
            <a:r>
              <a:rPr lang="es-EC" sz="1400" dirty="0" smtClean="0">
                <a:solidFill>
                  <a:schemeClr val="tx1"/>
                </a:solidFill>
              </a:rPr>
              <a:t>Es fitófago, es decir se alimenta de jugos vegetales y néctar</a:t>
            </a:r>
            <a:endParaRPr lang="es-EC" sz="1400" dirty="0">
              <a:solidFill>
                <a:schemeClr val="tx1"/>
              </a:solidFill>
            </a:endParaRPr>
          </a:p>
        </p:txBody>
      </p:sp>
      <p:sp>
        <p:nvSpPr>
          <p:cNvPr id="8" name="7 Rectángulo"/>
          <p:cNvSpPr/>
          <p:nvPr/>
        </p:nvSpPr>
        <p:spPr>
          <a:xfrm>
            <a:off x="347114" y="1773756"/>
            <a:ext cx="1924599" cy="90304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1400" b="1" dirty="0" smtClean="0"/>
              <a:t>HEMBRA</a:t>
            </a:r>
          </a:p>
          <a:p>
            <a:pPr algn="ctr"/>
            <a:r>
              <a:rPr lang="es-EC" sz="1400" dirty="0" smtClean="0"/>
              <a:t>Es hematógafa, es decir se alimenta de sangre.</a:t>
            </a:r>
            <a:endParaRPr lang="es-EC" sz="1400" dirty="0"/>
          </a:p>
        </p:txBody>
      </p:sp>
      <p:pic>
        <p:nvPicPr>
          <p:cNvPr id="10" name="Picture 4" descr="Resultado de imagen para mosquito aedes aegypti macho y hembra"/>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r="11176" b="15669"/>
          <a:stretch/>
        </p:blipFill>
        <p:spPr bwMode="auto">
          <a:xfrm>
            <a:off x="6499951" y="4260291"/>
            <a:ext cx="1391224" cy="215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0045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508836" y="722093"/>
            <a:ext cx="7979664" cy="2201298"/>
            <a:chOff x="347472" y="816222"/>
            <a:chExt cx="7979664" cy="2201298"/>
          </a:xfrm>
        </p:grpSpPr>
        <p:sp>
          <p:nvSpPr>
            <p:cNvPr id="5" name="4 Rectángulo redondeado"/>
            <p:cNvSpPr/>
            <p:nvPr/>
          </p:nvSpPr>
          <p:spPr>
            <a:xfrm>
              <a:off x="347472" y="1609344"/>
              <a:ext cx="1828800" cy="64008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sz="1600" b="1" dirty="0" smtClean="0">
                  <a:solidFill>
                    <a:schemeClr val="tx1"/>
                  </a:solidFill>
                </a:rPr>
                <a:t>AÑO 2015</a:t>
              </a:r>
              <a:endParaRPr lang="es-EC" sz="1600" b="1" dirty="0">
                <a:solidFill>
                  <a:schemeClr val="tx1"/>
                </a:solidFill>
              </a:endParaRPr>
            </a:p>
          </p:txBody>
        </p:sp>
        <p:sp>
          <p:nvSpPr>
            <p:cNvPr id="6" name="5 Rectángulo"/>
            <p:cNvSpPr/>
            <p:nvPr/>
          </p:nvSpPr>
          <p:spPr>
            <a:xfrm>
              <a:off x="2578608" y="1067682"/>
              <a:ext cx="2651760" cy="52794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600" dirty="0" smtClean="0">
                  <a:solidFill>
                    <a:schemeClr val="tx1"/>
                  </a:solidFill>
                </a:rPr>
                <a:t>R (</a:t>
              </a:r>
              <a:r>
                <a:rPr lang="es-EC" sz="1600" dirty="0" err="1" smtClean="0">
                  <a:solidFill>
                    <a:schemeClr val="tx1"/>
                  </a:solidFill>
                </a:rPr>
                <a:t>Prc</a:t>
              </a:r>
              <a:r>
                <a:rPr lang="es-EC" sz="1600" dirty="0" smtClean="0">
                  <a:solidFill>
                    <a:schemeClr val="tx1"/>
                  </a:solidFill>
                </a:rPr>
                <a:t> – ETV)=0.69</a:t>
              </a:r>
              <a:endParaRPr lang="es-EC" sz="1600" dirty="0">
                <a:solidFill>
                  <a:schemeClr val="tx1"/>
                </a:solidFill>
              </a:endParaRPr>
            </a:p>
          </p:txBody>
        </p:sp>
        <p:sp>
          <p:nvSpPr>
            <p:cNvPr id="7" name="6 Rectángulo"/>
            <p:cNvSpPr/>
            <p:nvPr/>
          </p:nvSpPr>
          <p:spPr>
            <a:xfrm>
              <a:off x="2578608" y="2292171"/>
              <a:ext cx="2651760" cy="52794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600" dirty="0" smtClean="0">
                  <a:solidFill>
                    <a:schemeClr val="tx1"/>
                  </a:solidFill>
                </a:rPr>
                <a:t>R2 (EVI – ETV)=0.62</a:t>
              </a:r>
              <a:endParaRPr lang="es-EC" sz="1600" dirty="0">
                <a:solidFill>
                  <a:schemeClr val="tx1"/>
                </a:solidFill>
              </a:endParaRPr>
            </a:p>
          </p:txBody>
        </p:sp>
        <p:sp>
          <p:nvSpPr>
            <p:cNvPr id="8" name="7 Rectángulo"/>
            <p:cNvSpPr/>
            <p:nvPr/>
          </p:nvSpPr>
          <p:spPr>
            <a:xfrm>
              <a:off x="5675376" y="816222"/>
              <a:ext cx="2651760" cy="10308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1600" dirty="0" smtClean="0">
                  <a:solidFill>
                    <a:schemeClr val="tx1"/>
                  </a:solidFill>
                </a:rPr>
                <a:t>Cojimíes. Jama, Pichincha, Flavio Alfaro, Portoviejo, Paján</a:t>
              </a:r>
              <a:endParaRPr lang="es-EC" sz="1600" dirty="0">
                <a:solidFill>
                  <a:schemeClr val="tx1"/>
                </a:solidFill>
              </a:endParaRPr>
            </a:p>
          </p:txBody>
        </p:sp>
        <p:sp>
          <p:nvSpPr>
            <p:cNvPr id="9" name="8 Rectángulo"/>
            <p:cNvSpPr/>
            <p:nvPr/>
          </p:nvSpPr>
          <p:spPr>
            <a:xfrm>
              <a:off x="5675376" y="2082426"/>
              <a:ext cx="2651760" cy="93509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1600" dirty="0" smtClean="0">
                  <a:solidFill>
                    <a:schemeClr val="tx1"/>
                  </a:solidFill>
                </a:rPr>
                <a:t>Pedernales, Flavio Alfaro, Junín, Pichincha, Quiroga, Jipijapa</a:t>
              </a:r>
              <a:endParaRPr lang="es-EC" sz="1600" dirty="0">
                <a:solidFill>
                  <a:schemeClr val="tx1"/>
                </a:solidFill>
              </a:endParaRPr>
            </a:p>
          </p:txBody>
        </p:sp>
        <p:sp>
          <p:nvSpPr>
            <p:cNvPr id="10" name="9 Abrir llave"/>
            <p:cNvSpPr/>
            <p:nvPr/>
          </p:nvSpPr>
          <p:spPr>
            <a:xfrm>
              <a:off x="2322576" y="816222"/>
              <a:ext cx="256032" cy="220129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C" sz="1600"/>
            </a:p>
          </p:txBody>
        </p:sp>
        <p:cxnSp>
          <p:nvCxnSpPr>
            <p:cNvPr id="11" name="10 Conector recto de flecha"/>
            <p:cNvCxnSpPr>
              <a:stCxn id="6" idx="3"/>
              <a:endCxn id="8" idx="1"/>
            </p:cNvCxnSpPr>
            <p:nvPr/>
          </p:nvCxnSpPr>
          <p:spPr>
            <a:xfrm>
              <a:off x="5230368" y="1331655"/>
              <a:ext cx="44500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11 Conector recto de flecha"/>
            <p:cNvCxnSpPr>
              <a:stCxn id="7" idx="3"/>
              <a:endCxn id="9" idx="1"/>
            </p:cNvCxnSpPr>
            <p:nvPr/>
          </p:nvCxnSpPr>
          <p:spPr>
            <a:xfrm flipV="1">
              <a:off x="5230368" y="2549973"/>
              <a:ext cx="445008" cy="617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13" name="Título 1">
            <a:extLst>
              <a:ext uri="{FF2B5EF4-FFF2-40B4-BE49-F238E27FC236}">
                <a16:creationId xmlns:a16="http://schemas.microsoft.com/office/drawing/2014/main" xmlns="" id="{ABC2E81F-801F-4BFC-B7A5-3A38B4FE62EF}"/>
              </a:ext>
            </a:extLst>
          </p:cNvPr>
          <p:cNvSpPr txBox="1">
            <a:spLocks/>
          </p:cNvSpPr>
          <p:nvPr/>
        </p:nvSpPr>
        <p:spPr>
          <a:xfrm>
            <a:off x="189738" y="132839"/>
            <a:ext cx="7886700" cy="530341"/>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defTabSz="914400"/>
            <a:r>
              <a:rPr lang="es-EC" sz="2400" b="1" dirty="0" smtClean="0">
                <a:solidFill>
                  <a:schemeClr val="accent1"/>
                </a:solidFill>
              </a:rPr>
              <a:t>8. DISCUSIÓN DE RESULTADOS </a:t>
            </a:r>
            <a:endParaRPr lang="es-EC" sz="2400" b="1" dirty="0">
              <a:solidFill>
                <a:schemeClr val="accent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560" y="3099279"/>
            <a:ext cx="2661852" cy="3657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8090" y="3099278"/>
            <a:ext cx="2655116" cy="3657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63211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508836" y="722093"/>
            <a:ext cx="7979664" cy="2201298"/>
            <a:chOff x="347472" y="816222"/>
            <a:chExt cx="7979664" cy="2201298"/>
          </a:xfrm>
        </p:grpSpPr>
        <p:sp>
          <p:nvSpPr>
            <p:cNvPr id="5" name="4 Rectángulo redondeado"/>
            <p:cNvSpPr/>
            <p:nvPr/>
          </p:nvSpPr>
          <p:spPr>
            <a:xfrm>
              <a:off x="347472" y="1609344"/>
              <a:ext cx="1828800" cy="64008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sz="1600" b="1" dirty="0" smtClean="0">
                  <a:solidFill>
                    <a:schemeClr val="tx1"/>
                  </a:solidFill>
                </a:rPr>
                <a:t>AÑO 2016</a:t>
              </a:r>
              <a:endParaRPr lang="es-EC" sz="1600" b="1" dirty="0">
                <a:solidFill>
                  <a:schemeClr val="tx1"/>
                </a:solidFill>
              </a:endParaRPr>
            </a:p>
          </p:txBody>
        </p:sp>
        <p:sp>
          <p:nvSpPr>
            <p:cNvPr id="6" name="5 Rectángulo"/>
            <p:cNvSpPr/>
            <p:nvPr/>
          </p:nvSpPr>
          <p:spPr>
            <a:xfrm>
              <a:off x="2578608" y="1067682"/>
              <a:ext cx="2651760" cy="52794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600" dirty="0" smtClean="0">
                  <a:solidFill>
                    <a:schemeClr val="tx1"/>
                  </a:solidFill>
                </a:rPr>
                <a:t>R (</a:t>
              </a:r>
              <a:r>
                <a:rPr lang="es-EC" sz="1600" dirty="0" err="1" smtClean="0">
                  <a:solidFill>
                    <a:schemeClr val="tx1"/>
                  </a:solidFill>
                </a:rPr>
                <a:t>Prc</a:t>
              </a:r>
              <a:r>
                <a:rPr lang="es-EC" sz="1600" dirty="0" smtClean="0">
                  <a:solidFill>
                    <a:schemeClr val="tx1"/>
                  </a:solidFill>
                </a:rPr>
                <a:t> – ETV)=0.84</a:t>
              </a:r>
              <a:endParaRPr lang="es-EC" sz="1600" dirty="0">
                <a:solidFill>
                  <a:schemeClr val="tx1"/>
                </a:solidFill>
              </a:endParaRPr>
            </a:p>
          </p:txBody>
        </p:sp>
        <p:sp>
          <p:nvSpPr>
            <p:cNvPr id="7" name="6 Rectángulo"/>
            <p:cNvSpPr/>
            <p:nvPr/>
          </p:nvSpPr>
          <p:spPr>
            <a:xfrm>
              <a:off x="2578608" y="2292171"/>
              <a:ext cx="2651760" cy="52794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600" dirty="0" smtClean="0">
                  <a:solidFill>
                    <a:schemeClr val="tx1"/>
                  </a:solidFill>
                </a:rPr>
                <a:t>R2 (EVI – ETV)=0.64</a:t>
              </a:r>
              <a:endParaRPr lang="es-EC" sz="1600" dirty="0">
                <a:solidFill>
                  <a:schemeClr val="tx1"/>
                </a:solidFill>
              </a:endParaRPr>
            </a:p>
          </p:txBody>
        </p:sp>
        <p:sp>
          <p:nvSpPr>
            <p:cNvPr id="8" name="7 Rectángulo"/>
            <p:cNvSpPr/>
            <p:nvPr/>
          </p:nvSpPr>
          <p:spPr>
            <a:xfrm>
              <a:off x="5675376" y="816222"/>
              <a:ext cx="2651760" cy="10308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1600" dirty="0" smtClean="0">
                  <a:solidFill>
                    <a:schemeClr val="tx1"/>
                  </a:solidFill>
                </a:rPr>
                <a:t>Jama, Zapallo, Flavio Alfaro, Pichincha, Santa Ana, </a:t>
              </a:r>
              <a:endParaRPr lang="es-EC" sz="1600" dirty="0">
                <a:solidFill>
                  <a:schemeClr val="tx1"/>
                </a:solidFill>
              </a:endParaRPr>
            </a:p>
          </p:txBody>
        </p:sp>
        <p:sp>
          <p:nvSpPr>
            <p:cNvPr id="9" name="8 Rectángulo"/>
            <p:cNvSpPr/>
            <p:nvPr/>
          </p:nvSpPr>
          <p:spPr>
            <a:xfrm>
              <a:off x="5675376" y="2082426"/>
              <a:ext cx="2651760" cy="93509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1600" dirty="0" smtClean="0">
                  <a:solidFill>
                    <a:schemeClr val="tx1"/>
                  </a:solidFill>
                </a:rPr>
                <a:t>Novillo, Flavio Alfaro, Olmedo, Sucre, Portoviejo, Pichincha</a:t>
              </a:r>
              <a:endParaRPr lang="es-EC" sz="1600" dirty="0">
                <a:solidFill>
                  <a:schemeClr val="tx1"/>
                </a:solidFill>
              </a:endParaRPr>
            </a:p>
          </p:txBody>
        </p:sp>
        <p:sp>
          <p:nvSpPr>
            <p:cNvPr id="10" name="9 Abrir llave"/>
            <p:cNvSpPr/>
            <p:nvPr/>
          </p:nvSpPr>
          <p:spPr>
            <a:xfrm>
              <a:off x="2322576" y="816222"/>
              <a:ext cx="256032" cy="220129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C" sz="1600"/>
            </a:p>
          </p:txBody>
        </p:sp>
        <p:cxnSp>
          <p:nvCxnSpPr>
            <p:cNvPr id="11" name="10 Conector recto de flecha"/>
            <p:cNvCxnSpPr>
              <a:stCxn id="6" idx="3"/>
              <a:endCxn id="8" idx="1"/>
            </p:cNvCxnSpPr>
            <p:nvPr/>
          </p:nvCxnSpPr>
          <p:spPr>
            <a:xfrm>
              <a:off x="5230368" y="1331655"/>
              <a:ext cx="44500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11 Conector recto de flecha"/>
            <p:cNvCxnSpPr>
              <a:stCxn id="7" idx="3"/>
              <a:endCxn id="9" idx="1"/>
            </p:cNvCxnSpPr>
            <p:nvPr/>
          </p:nvCxnSpPr>
          <p:spPr>
            <a:xfrm flipV="1">
              <a:off x="5230368" y="2549973"/>
              <a:ext cx="445008" cy="617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13" name="Título 1">
            <a:extLst>
              <a:ext uri="{FF2B5EF4-FFF2-40B4-BE49-F238E27FC236}">
                <a16:creationId xmlns:a16="http://schemas.microsoft.com/office/drawing/2014/main" xmlns="" id="{ABC2E81F-801F-4BFC-B7A5-3A38B4FE62EF}"/>
              </a:ext>
            </a:extLst>
          </p:cNvPr>
          <p:cNvSpPr txBox="1">
            <a:spLocks/>
          </p:cNvSpPr>
          <p:nvPr/>
        </p:nvSpPr>
        <p:spPr>
          <a:xfrm>
            <a:off x="189738" y="132839"/>
            <a:ext cx="7886700" cy="530341"/>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defTabSz="914400"/>
            <a:r>
              <a:rPr lang="es-EC" sz="2400" b="1" dirty="0" smtClean="0">
                <a:solidFill>
                  <a:schemeClr val="accent1"/>
                </a:solidFill>
              </a:rPr>
              <a:t>8. DISCUSIÓN DE RESULTADOS </a:t>
            </a:r>
            <a:endParaRPr lang="es-EC" sz="2400" b="1" dirty="0">
              <a:solidFill>
                <a:schemeClr val="accent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890" y="3077514"/>
            <a:ext cx="2603183" cy="3615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6686" y="3077514"/>
            <a:ext cx="2630346" cy="3615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35233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508836" y="722093"/>
            <a:ext cx="7979664" cy="2201298"/>
            <a:chOff x="347472" y="816222"/>
            <a:chExt cx="7979664" cy="2201298"/>
          </a:xfrm>
        </p:grpSpPr>
        <p:sp>
          <p:nvSpPr>
            <p:cNvPr id="5" name="4 Rectángulo redondeado"/>
            <p:cNvSpPr/>
            <p:nvPr/>
          </p:nvSpPr>
          <p:spPr>
            <a:xfrm>
              <a:off x="347472" y="1609344"/>
              <a:ext cx="1828800" cy="64008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sz="1600" b="1" dirty="0" smtClean="0">
                  <a:solidFill>
                    <a:schemeClr val="tx1"/>
                  </a:solidFill>
                </a:rPr>
                <a:t>AÑO 2017</a:t>
              </a:r>
              <a:endParaRPr lang="es-EC" sz="1600" b="1" dirty="0">
                <a:solidFill>
                  <a:schemeClr val="tx1"/>
                </a:solidFill>
              </a:endParaRPr>
            </a:p>
          </p:txBody>
        </p:sp>
        <p:sp>
          <p:nvSpPr>
            <p:cNvPr id="6" name="5 Rectángulo"/>
            <p:cNvSpPr/>
            <p:nvPr/>
          </p:nvSpPr>
          <p:spPr>
            <a:xfrm>
              <a:off x="2578608" y="1067682"/>
              <a:ext cx="2651760" cy="52794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600" dirty="0" smtClean="0">
                  <a:solidFill>
                    <a:schemeClr val="tx1"/>
                  </a:solidFill>
                </a:rPr>
                <a:t>R (</a:t>
              </a:r>
              <a:r>
                <a:rPr lang="es-EC" sz="1600" dirty="0" err="1" smtClean="0">
                  <a:solidFill>
                    <a:schemeClr val="tx1"/>
                  </a:solidFill>
                </a:rPr>
                <a:t>Prc</a:t>
              </a:r>
              <a:r>
                <a:rPr lang="es-EC" sz="1600" dirty="0" smtClean="0">
                  <a:solidFill>
                    <a:schemeClr val="tx1"/>
                  </a:solidFill>
                </a:rPr>
                <a:t> – ETV)=0.77</a:t>
              </a:r>
              <a:endParaRPr lang="es-EC" sz="1600" dirty="0">
                <a:solidFill>
                  <a:schemeClr val="tx1"/>
                </a:solidFill>
              </a:endParaRPr>
            </a:p>
          </p:txBody>
        </p:sp>
        <p:sp>
          <p:nvSpPr>
            <p:cNvPr id="7" name="6 Rectángulo"/>
            <p:cNvSpPr/>
            <p:nvPr/>
          </p:nvSpPr>
          <p:spPr>
            <a:xfrm>
              <a:off x="2578608" y="2292171"/>
              <a:ext cx="2651760" cy="52794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600" dirty="0" smtClean="0">
                  <a:solidFill>
                    <a:schemeClr val="tx1"/>
                  </a:solidFill>
                </a:rPr>
                <a:t>R2 (EVI – ETV)=0.60</a:t>
              </a:r>
              <a:endParaRPr lang="es-EC" sz="1600" dirty="0">
                <a:solidFill>
                  <a:schemeClr val="tx1"/>
                </a:solidFill>
              </a:endParaRPr>
            </a:p>
          </p:txBody>
        </p:sp>
        <p:sp>
          <p:nvSpPr>
            <p:cNvPr id="8" name="7 Rectángulo"/>
            <p:cNvSpPr/>
            <p:nvPr/>
          </p:nvSpPr>
          <p:spPr>
            <a:xfrm>
              <a:off x="5675376" y="816222"/>
              <a:ext cx="2651760" cy="10308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1600" dirty="0" smtClean="0">
                  <a:solidFill>
                    <a:schemeClr val="tx1"/>
                  </a:solidFill>
                </a:rPr>
                <a:t>Chibunga, Flavio Alfaro, Pichincha, Olmedo, Eloy Alfaro, La Unión</a:t>
              </a:r>
              <a:endParaRPr lang="es-EC" sz="1600" dirty="0">
                <a:solidFill>
                  <a:schemeClr val="tx1"/>
                </a:solidFill>
              </a:endParaRPr>
            </a:p>
          </p:txBody>
        </p:sp>
        <p:sp>
          <p:nvSpPr>
            <p:cNvPr id="9" name="8 Rectángulo"/>
            <p:cNvSpPr/>
            <p:nvPr/>
          </p:nvSpPr>
          <p:spPr>
            <a:xfrm>
              <a:off x="5675376" y="2082426"/>
              <a:ext cx="2651760" cy="93509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1600" dirty="0" smtClean="0">
                  <a:solidFill>
                    <a:schemeClr val="tx1"/>
                  </a:solidFill>
                </a:rPr>
                <a:t>Jama, Flavio Alfaro, Chone, Pichincha, Paján, </a:t>
              </a:r>
              <a:r>
                <a:rPr lang="es-EC" sz="1600" dirty="0">
                  <a:solidFill>
                    <a:schemeClr val="tx1"/>
                  </a:solidFill>
                </a:rPr>
                <a:t>S</a:t>
              </a:r>
              <a:r>
                <a:rPr lang="es-EC" sz="1600" dirty="0" smtClean="0">
                  <a:solidFill>
                    <a:schemeClr val="tx1"/>
                  </a:solidFill>
                </a:rPr>
                <a:t>an Vicente,  Jaramijó </a:t>
              </a:r>
              <a:endParaRPr lang="es-EC" sz="1600" dirty="0">
                <a:solidFill>
                  <a:schemeClr val="tx1"/>
                </a:solidFill>
              </a:endParaRPr>
            </a:p>
          </p:txBody>
        </p:sp>
        <p:sp>
          <p:nvSpPr>
            <p:cNvPr id="10" name="9 Abrir llave"/>
            <p:cNvSpPr/>
            <p:nvPr/>
          </p:nvSpPr>
          <p:spPr>
            <a:xfrm>
              <a:off x="2322576" y="816222"/>
              <a:ext cx="256032" cy="220129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C" sz="1600"/>
            </a:p>
          </p:txBody>
        </p:sp>
        <p:cxnSp>
          <p:nvCxnSpPr>
            <p:cNvPr id="11" name="10 Conector recto de flecha"/>
            <p:cNvCxnSpPr>
              <a:stCxn id="6" idx="3"/>
              <a:endCxn id="8" idx="1"/>
            </p:cNvCxnSpPr>
            <p:nvPr/>
          </p:nvCxnSpPr>
          <p:spPr>
            <a:xfrm>
              <a:off x="5230368" y="1331655"/>
              <a:ext cx="44500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11 Conector recto de flecha"/>
            <p:cNvCxnSpPr>
              <a:stCxn id="7" idx="3"/>
              <a:endCxn id="9" idx="1"/>
            </p:cNvCxnSpPr>
            <p:nvPr/>
          </p:nvCxnSpPr>
          <p:spPr>
            <a:xfrm flipV="1">
              <a:off x="5230368" y="2549973"/>
              <a:ext cx="445008" cy="617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13" name="Título 1">
            <a:extLst>
              <a:ext uri="{FF2B5EF4-FFF2-40B4-BE49-F238E27FC236}">
                <a16:creationId xmlns:a16="http://schemas.microsoft.com/office/drawing/2014/main" xmlns="" id="{ABC2E81F-801F-4BFC-B7A5-3A38B4FE62EF}"/>
              </a:ext>
            </a:extLst>
          </p:cNvPr>
          <p:cNvSpPr txBox="1">
            <a:spLocks/>
          </p:cNvSpPr>
          <p:nvPr/>
        </p:nvSpPr>
        <p:spPr>
          <a:xfrm>
            <a:off x="189738" y="132839"/>
            <a:ext cx="7886700" cy="530341"/>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defTabSz="914400"/>
            <a:r>
              <a:rPr lang="es-EC" sz="2400" b="1" dirty="0" smtClean="0">
                <a:solidFill>
                  <a:schemeClr val="accent1"/>
                </a:solidFill>
              </a:rPr>
              <a:t>8. DISCUSIÓN DE RESULTADOS </a:t>
            </a:r>
            <a:endParaRPr lang="es-EC" sz="2400" b="1" dirty="0">
              <a:solidFill>
                <a:schemeClr val="accent1"/>
              </a:solidFill>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220" y="3106270"/>
            <a:ext cx="2642616" cy="3607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8928" y="3106270"/>
            <a:ext cx="2615184" cy="361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14939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15199" y="1293577"/>
            <a:ext cx="8503920" cy="5435868"/>
          </a:xfrm>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pPr algn="just"/>
            <a:r>
              <a:rPr lang="es-EC" sz="2000" dirty="0"/>
              <a:t>Manabí es la provincia que más casos de Dengue, Chikungunya y Zika presenta, según el </a:t>
            </a:r>
            <a:r>
              <a:rPr lang="es-EC" sz="2000" dirty="0" smtClean="0"/>
              <a:t>MSP.</a:t>
            </a:r>
          </a:p>
          <a:p>
            <a:pPr algn="just"/>
            <a:endParaRPr lang="es-EC" sz="2000" dirty="0" smtClean="0"/>
          </a:p>
          <a:p>
            <a:pPr algn="just"/>
            <a:r>
              <a:rPr lang="es-EC" sz="2000" dirty="0" smtClean="0"/>
              <a:t>La </a:t>
            </a:r>
            <a:r>
              <a:rPr lang="es-EC" sz="2000" dirty="0"/>
              <a:t>notificación de los casos de ETV </a:t>
            </a:r>
            <a:r>
              <a:rPr lang="es-EC" sz="2000" dirty="0" smtClean="0"/>
              <a:t>depende </a:t>
            </a:r>
            <a:r>
              <a:rPr lang="es-EC" sz="2000" dirty="0"/>
              <a:t>de la experticia del médico </a:t>
            </a:r>
            <a:r>
              <a:rPr lang="es-EC" sz="2000" dirty="0" smtClean="0"/>
              <a:t>en </a:t>
            </a:r>
            <a:r>
              <a:rPr lang="es-EC" sz="2000" dirty="0"/>
              <a:t>cuanto a detección oportuna </a:t>
            </a:r>
            <a:r>
              <a:rPr lang="es-EC" sz="2000" dirty="0" smtClean="0"/>
              <a:t>de ETV y </a:t>
            </a:r>
            <a:r>
              <a:rPr lang="es-EC" sz="2000" dirty="0"/>
              <a:t>de la calidad de la muestra que se </a:t>
            </a:r>
            <a:r>
              <a:rPr lang="es-EC" sz="2000" dirty="0" smtClean="0"/>
              <a:t>obtiene para los </a:t>
            </a:r>
            <a:r>
              <a:rPr lang="es-EC" sz="2000" dirty="0"/>
              <a:t>laboratorios de referencia. </a:t>
            </a:r>
            <a:endParaRPr lang="es-EC" sz="2000" dirty="0" smtClean="0"/>
          </a:p>
          <a:p>
            <a:pPr algn="just"/>
            <a:endParaRPr lang="es-EC" sz="2000" dirty="0"/>
          </a:p>
          <a:p>
            <a:pPr algn="just"/>
            <a:r>
              <a:rPr lang="es-EC" sz="2000" dirty="0"/>
              <a:t>No siempre se notifican casos endémicos del sector, debido a la movilidad humana se pueden reportar casos importados, por lo tanto, no es certero la contabilidad de los casos de origen endémico</a:t>
            </a:r>
            <a:r>
              <a:rPr lang="es-EC" sz="2000" dirty="0" smtClean="0"/>
              <a:t>.</a:t>
            </a:r>
          </a:p>
          <a:p>
            <a:pPr algn="just"/>
            <a:endParaRPr lang="es-EC" sz="2000" dirty="0"/>
          </a:p>
          <a:p>
            <a:pPr algn="just"/>
            <a:r>
              <a:rPr lang="es-EC" sz="2000" dirty="0"/>
              <a:t>Los casos de ETV no se encuentran distribuidos homogéneamente, estos se desagregan en cada establecimiento de salud receptor. Razón por la cual quedan sectores sin datos de </a:t>
            </a:r>
            <a:r>
              <a:rPr lang="es-EC" sz="2000" dirty="0" smtClean="0"/>
              <a:t>casos.</a:t>
            </a:r>
          </a:p>
          <a:p>
            <a:pPr algn="just"/>
            <a:endParaRPr lang="es-EC" sz="2000" dirty="0" smtClean="0"/>
          </a:p>
          <a:p>
            <a:pPr algn="just"/>
            <a:r>
              <a:rPr lang="es-EC" sz="2000" dirty="0"/>
              <a:t>Las correlaciones entre casos-precipitación y casos-índice de vegetación cuentan con valores en cero, esto se debe a la falta de datos de casos distribuidos en todo el territorio de Manabí. </a:t>
            </a:r>
            <a:endParaRPr lang="es-EC" sz="2000" dirty="0" smtClean="0"/>
          </a:p>
        </p:txBody>
      </p:sp>
      <p:sp>
        <p:nvSpPr>
          <p:cNvPr id="4" name="Título 1">
            <a:extLst>
              <a:ext uri="{FF2B5EF4-FFF2-40B4-BE49-F238E27FC236}">
                <a16:creationId xmlns:a16="http://schemas.microsoft.com/office/drawing/2014/main" xmlns="" id="{ABC2E81F-801F-4BFC-B7A5-3A38B4FE62EF}"/>
              </a:ext>
            </a:extLst>
          </p:cNvPr>
          <p:cNvSpPr txBox="1">
            <a:spLocks/>
          </p:cNvSpPr>
          <p:nvPr/>
        </p:nvSpPr>
        <p:spPr>
          <a:xfrm>
            <a:off x="189738" y="132839"/>
            <a:ext cx="7886700" cy="530341"/>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defTabSz="914400"/>
            <a:r>
              <a:rPr lang="es-EC" sz="2400" b="1" dirty="0" smtClean="0">
                <a:solidFill>
                  <a:schemeClr val="accent1"/>
                </a:solidFill>
              </a:rPr>
              <a:t>9. CONCLUSIONES </a:t>
            </a:r>
            <a:endParaRPr lang="es-EC" sz="2400" b="1" dirty="0">
              <a:solidFill>
                <a:schemeClr val="accent1"/>
              </a:solidFill>
            </a:endParaRPr>
          </a:p>
        </p:txBody>
      </p:sp>
    </p:spTree>
    <p:extLst>
      <p:ext uri="{BB962C8B-B14F-4D97-AF65-F5344CB8AC3E}">
        <p14:creationId xmlns:p14="http://schemas.microsoft.com/office/powerpoint/2010/main" val="21940394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01752" y="1024635"/>
            <a:ext cx="8503920" cy="5698893"/>
          </a:xfrm>
        </p:spPr>
        <p:style>
          <a:lnRef idx="2">
            <a:schemeClr val="accent2"/>
          </a:lnRef>
          <a:fillRef idx="1">
            <a:schemeClr val="lt1"/>
          </a:fillRef>
          <a:effectRef idx="0">
            <a:schemeClr val="accent2"/>
          </a:effectRef>
          <a:fontRef idx="minor">
            <a:schemeClr val="dk1"/>
          </a:fontRef>
        </p:style>
        <p:txBody>
          <a:bodyPr>
            <a:noAutofit/>
          </a:bodyPr>
          <a:lstStyle/>
          <a:p>
            <a:pPr algn="just"/>
            <a:r>
              <a:rPr lang="es-EC" sz="1800" dirty="0" smtClean="0"/>
              <a:t>Los </a:t>
            </a:r>
            <a:r>
              <a:rPr lang="es-EC" sz="1800" dirty="0"/>
              <a:t>cantones con mayor correlación de casos de incidencia de ETV con precipitación son: el </a:t>
            </a:r>
            <a:r>
              <a:rPr lang="es-EC" sz="1800" dirty="0" smtClean="0"/>
              <a:t>cantón </a:t>
            </a:r>
            <a:r>
              <a:rPr lang="es-EC" sz="1800" dirty="0"/>
              <a:t>Chone, Flavio Alfaro, Jama, Pedernales, Pichincha, 24 de Mayo, Santa Ana</a:t>
            </a:r>
            <a:r>
              <a:rPr lang="es-EC" sz="1800" dirty="0" smtClean="0"/>
              <a:t>. </a:t>
            </a:r>
            <a:r>
              <a:rPr lang="es-EC" sz="1800" dirty="0"/>
              <a:t>Para el índice de vegetación y casos fueron los cantones: Jipijapa, Jama, Chone, Pedernales, Flavio Alfaro, Pichincha, Paján, Portoviejo y Puerto López. </a:t>
            </a:r>
            <a:endParaRPr lang="es-EC" sz="1800" dirty="0" smtClean="0"/>
          </a:p>
          <a:p>
            <a:pPr algn="just"/>
            <a:endParaRPr lang="es-EC" sz="1800" dirty="0" smtClean="0"/>
          </a:p>
          <a:p>
            <a:pPr algn="just"/>
            <a:r>
              <a:rPr lang="es-EC" sz="1800" dirty="0"/>
              <a:t>Los cantones con mayor correlación con cada variable son Pichincha y Flavio Alfaro; esto se debe a que la información de casos notificados en la zona se encuentra homogéneamente distribuidos y </a:t>
            </a:r>
            <a:r>
              <a:rPr lang="es-EC" sz="1800" dirty="0" smtClean="0"/>
              <a:t>confirmados.</a:t>
            </a:r>
          </a:p>
          <a:p>
            <a:pPr algn="just"/>
            <a:endParaRPr lang="es-EC" sz="1800" dirty="0" smtClean="0"/>
          </a:p>
          <a:p>
            <a:pPr algn="just"/>
            <a:r>
              <a:rPr lang="es-EC" sz="1800" dirty="0"/>
              <a:t>Para la generación del modelo de predicción de casos de ETV, se requiere de más años de datos para que la muestra sea significativa y represente de mejor manera el cálculo. Ya que mientras más años de información se cuenta, menor será el sesgo y los resultados se </a:t>
            </a:r>
            <a:r>
              <a:rPr lang="es-EC" sz="1800" dirty="0" smtClean="0"/>
              <a:t>estabilizan.</a:t>
            </a:r>
          </a:p>
          <a:p>
            <a:pPr algn="just"/>
            <a:endParaRPr lang="es-EC" sz="1800" dirty="0" smtClean="0"/>
          </a:p>
          <a:p>
            <a:pPr algn="just"/>
            <a:r>
              <a:rPr lang="es-EC" sz="1800" dirty="0"/>
              <a:t>El modelo predictivo de casos otorga información clave para varios procesos de la vigilancia epidemiológica, no da un resultado exacto, debido a sus componentes, pero brinda resultados aproximados para iniciar con planes de acción para la promoción, control vectorial y vigilancia de la salud</a:t>
            </a:r>
          </a:p>
        </p:txBody>
      </p:sp>
      <p:sp>
        <p:nvSpPr>
          <p:cNvPr id="4" name="Título 1">
            <a:extLst>
              <a:ext uri="{FF2B5EF4-FFF2-40B4-BE49-F238E27FC236}">
                <a16:creationId xmlns:a16="http://schemas.microsoft.com/office/drawing/2014/main" xmlns="" id="{ABC2E81F-801F-4BFC-B7A5-3A38B4FE62EF}"/>
              </a:ext>
            </a:extLst>
          </p:cNvPr>
          <p:cNvSpPr txBox="1">
            <a:spLocks/>
          </p:cNvSpPr>
          <p:nvPr/>
        </p:nvSpPr>
        <p:spPr>
          <a:xfrm>
            <a:off x="189738" y="132839"/>
            <a:ext cx="7886700" cy="530341"/>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defTabSz="914400"/>
            <a:r>
              <a:rPr lang="es-EC" sz="2400" b="1" dirty="0" smtClean="0">
                <a:solidFill>
                  <a:schemeClr val="accent1"/>
                </a:solidFill>
              </a:rPr>
              <a:t>9. CONCLUSIONES </a:t>
            </a:r>
            <a:endParaRPr lang="es-EC" sz="2400" b="1" dirty="0">
              <a:solidFill>
                <a:schemeClr val="accent1"/>
              </a:solidFill>
            </a:endParaRPr>
          </a:p>
        </p:txBody>
      </p:sp>
    </p:spTree>
    <p:extLst>
      <p:ext uri="{BB962C8B-B14F-4D97-AF65-F5344CB8AC3E}">
        <p14:creationId xmlns:p14="http://schemas.microsoft.com/office/powerpoint/2010/main" val="42674183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Carolina\Desktop\parroquias.jpg"/>
          <p:cNvPicPr/>
          <p:nvPr/>
        </p:nvPicPr>
        <p:blipFill rotWithShape="1">
          <a:blip r:embed="rId3" cstate="print">
            <a:extLst>
              <a:ext uri="{28A0092B-C50C-407E-A947-70E740481C1C}">
                <a14:useLocalDpi xmlns:a14="http://schemas.microsoft.com/office/drawing/2010/main" val="0"/>
              </a:ext>
            </a:extLst>
          </a:blip>
          <a:srcRect t="2555" b="2555"/>
          <a:stretch/>
        </p:blipFill>
        <p:spPr bwMode="auto">
          <a:xfrm>
            <a:off x="511492" y="0"/>
            <a:ext cx="5432108" cy="6858000"/>
          </a:xfrm>
          <a:prstGeom prst="rect">
            <a:avLst/>
          </a:prstGeom>
          <a:noFill/>
          <a:ln>
            <a:noFill/>
          </a:ln>
          <a:extLst>
            <a:ext uri="{53640926-AAD7-44D8-BBD7-CCE9431645EC}">
              <a14:shadowObscured xmlns:a14="http://schemas.microsoft.com/office/drawing/2010/main"/>
            </a:ext>
          </a:extLst>
        </p:spPr>
      </p:pic>
      <p:sp>
        <p:nvSpPr>
          <p:cNvPr id="7" name="6 Estrella de 5 puntas"/>
          <p:cNvSpPr/>
          <p:nvPr/>
        </p:nvSpPr>
        <p:spPr>
          <a:xfrm>
            <a:off x="3718446" y="1624084"/>
            <a:ext cx="218364" cy="177420"/>
          </a:xfrm>
          <a:prstGeom prst="star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Estrella de 5 puntas"/>
          <p:cNvSpPr/>
          <p:nvPr/>
        </p:nvSpPr>
        <p:spPr>
          <a:xfrm>
            <a:off x="3365879" y="2991135"/>
            <a:ext cx="218364" cy="177420"/>
          </a:xfrm>
          <a:prstGeom prst="star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Estrella de 5 puntas"/>
          <p:cNvSpPr/>
          <p:nvPr/>
        </p:nvSpPr>
        <p:spPr>
          <a:xfrm>
            <a:off x="4364441" y="2051714"/>
            <a:ext cx="218364" cy="177420"/>
          </a:xfrm>
          <a:prstGeom prst="star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Estrella de 5 puntas"/>
          <p:cNvSpPr/>
          <p:nvPr/>
        </p:nvSpPr>
        <p:spPr>
          <a:xfrm>
            <a:off x="3222578" y="1990300"/>
            <a:ext cx="218364" cy="177420"/>
          </a:xfrm>
          <a:prstGeom prst="star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Estrella de 5 puntas"/>
          <p:cNvSpPr/>
          <p:nvPr/>
        </p:nvSpPr>
        <p:spPr>
          <a:xfrm>
            <a:off x="4250710" y="3835023"/>
            <a:ext cx="218364" cy="177420"/>
          </a:xfrm>
          <a:prstGeom prst="star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Estrella de 5 puntas"/>
          <p:cNvSpPr/>
          <p:nvPr/>
        </p:nvSpPr>
        <p:spPr>
          <a:xfrm>
            <a:off x="3397724" y="4642515"/>
            <a:ext cx="218364" cy="177420"/>
          </a:xfrm>
          <a:prstGeom prst="star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Estrella de 5 puntas"/>
          <p:cNvSpPr/>
          <p:nvPr/>
        </p:nvSpPr>
        <p:spPr>
          <a:xfrm>
            <a:off x="2485599" y="5600132"/>
            <a:ext cx="218364" cy="177420"/>
          </a:xfrm>
          <a:prstGeom prst="star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Estrella de 5 puntas"/>
          <p:cNvSpPr/>
          <p:nvPr/>
        </p:nvSpPr>
        <p:spPr>
          <a:xfrm>
            <a:off x="2761629" y="5235042"/>
            <a:ext cx="218364" cy="177420"/>
          </a:xfrm>
          <a:prstGeom prst="star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15 Triángulo isósceles"/>
          <p:cNvSpPr/>
          <p:nvPr/>
        </p:nvSpPr>
        <p:spPr>
          <a:xfrm>
            <a:off x="4250710" y="1178061"/>
            <a:ext cx="155567" cy="14024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16 Triángulo isósceles"/>
          <p:cNvSpPr/>
          <p:nvPr/>
        </p:nvSpPr>
        <p:spPr>
          <a:xfrm>
            <a:off x="2902209" y="2171460"/>
            <a:ext cx="155567" cy="14024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Triángulo isósceles"/>
          <p:cNvSpPr/>
          <p:nvPr/>
        </p:nvSpPr>
        <p:spPr>
          <a:xfrm>
            <a:off x="4395839" y="2727767"/>
            <a:ext cx="155567" cy="14024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18 Triángulo isósceles"/>
          <p:cNvSpPr/>
          <p:nvPr/>
        </p:nvSpPr>
        <p:spPr>
          <a:xfrm>
            <a:off x="4313507" y="3428527"/>
            <a:ext cx="155567" cy="14024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19 Triángulo isósceles"/>
          <p:cNvSpPr/>
          <p:nvPr/>
        </p:nvSpPr>
        <p:spPr>
          <a:xfrm>
            <a:off x="2516997" y="4390914"/>
            <a:ext cx="155567" cy="14024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20 Triángulo isósceles"/>
          <p:cNvSpPr/>
          <p:nvPr/>
        </p:nvSpPr>
        <p:spPr>
          <a:xfrm>
            <a:off x="1977633" y="4819935"/>
            <a:ext cx="155567" cy="14024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21 Triángulo isósceles"/>
          <p:cNvSpPr/>
          <p:nvPr/>
        </p:nvSpPr>
        <p:spPr>
          <a:xfrm>
            <a:off x="1748371" y="5397890"/>
            <a:ext cx="155567" cy="14024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22 Triángulo isósceles"/>
          <p:cNvSpPr/>
          <p:nvPr/>
        </p:nvSpPr>
        <p:spPr>
          <a:xfrm>
            <a:off x="2594780" y="5876294"/>
            <a:ext cx="155567" cy="14024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23 Triángulo isósceles"/>
          <p:cNvSpPr/>
          <p:nvPr/>
        </p:nvSpPr>
        <p:spPr>
          <a:xfrm>
            <a:off x="3840387" y="3358404"/>
            <a:ext cx="155567" cy="14024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24 Triángulo isósceles"/>
          <p:cNvSpPr/>
          <p:nvPr/>
        </p:nvSpPr>
        <p:spPr>
          <a:xfrm>
            <a:off x="6327160" y="2927062"/>
            <a:ext cx="416540" cy="471043"/>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25 Estrella de 5 puntas"/>
          <p:cNvSpPr/>
          <p:nvPr/>
        </p:nvSpPr>
        <p:spPr>
          <a:xfrm>
            <a:off x="6279250" y="3751468"/>
            <a:ext cx="512359" cy="523653"/>
          </a:xfrm>
          <a:prstGeom prst="star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26 CuadroTexto"/>
          <p:cNvSpPr txBox="1"/>
          <p:nvPr/>
        </p:nvSpPr>
        <p:spPr>
          <a:xfrm>
            <a:off x="6781800" y="2969340"/>
            <a:ext cx="1962150" cy="523220"/>
          </a:xfrm>
          <a:prstGeom prst="rect">
            <a:avLst/>
          </a:prstGeom>
          <a:noFill/>
        </p:spPr>
        <p:txBody>
          <a:bodyPr wrap="square" rtlCol="0">
            <a:spAutoFit/>
          </a:bodyPr>
          <a:lstStyle/>
          <a:p>
            <a:r>
              <a:rPr lang="es-EC" sz="1400" dirty="0" smtClean="0"/>
              <a:t>ÍNDICE DE VEGETACIÓN</a:t>
            </a:r>
            <a:endParaRPr lang="es-EC" sz="1400" dirty="0"/>
          </a:p>
        </p:txBody>
      </p:sp>
      <p:sp>
        <p:nvSpPr>
          <p:cNvPr id="28" name="27 CuadroTexto"/>
          <p:cNvSpPr txBox="1"/>
          <p:nvPr/>
        </p:nvSpPr>
        <p:spPr>
          <a:xfrm>
            <a:off x="6858000" y="3891661"/>
            <a:ext cx="1962150" cy="307777"/>
          </a:xfrm>
          <a:prstGeom prst="rect">
            <a:avLst/>
          </a:prstGeom>
          <a:noFill/>
        </p:spPr>
        <p:txBody>
          <a:bodyPr wrap="square" rtlCol="0">
            <a:spAutoFit/>
          </a:bodyPr>
          <a:lstStyle/>
          <a:p>
            <a:r>
              <a:rPr lang="es-EC" sz="1400" dirty="0" smtClean="0"/>
              <a:t>PRECIPITACIÓN</a:t>
            </a:r>
            <a:endParaRPr lang="es-EC" sz="1400" dirty="0"/>
          </a:p>
        </p:txBody>
      </p:sp>
    </p:spTree>
    <p:extLst>
      <p:ext uri="{BB962C8B-B14F-4D97-AF65-F5344CB8AC3E}">
        <p14:creationId xmlns:p14="http://schemas.microsoft.com/office/powerpoint/2010/main" val="16291714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ABC2E81F-801F-4BFC-B7A5-3A38B4FE62EF}"/>
              </a:ext>
            </a:extLst>
          </p:cNvPr>
          <p:cNvSpPr txBox="1">
            <a:spLocks/>
          </p:cNvSpPr>
          <p:nvPr/>
        </p:nvSpPr>
        <p:spPr>
          <a:xfrm>
            <a:off x="189738" y="132839"/>
            <a:ext cx="7886700" cy="530341"/>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defTabSz="914400"/>
            <a:r>
              <a:rPr lang="es-EC" sz="2400" b="1" dirty="0" smtClean="0">
                <a:solidFill>
                  <a:schemeClr val="accent1"/>
                </a:solidFill>
              </a:rPr>
              <a:t>10. RECOMENDACIONES</a:t>
            </a:r>
            <a:endParaRPr lang="es-EC" sz="2400" b="1" dirty="0">
              <a:solidFill>
                <a:schemeClr val="accent1"/>
              </a:solidFill>
            </a:endParaRPr>
          </a:p>
        </p:txBody>
      </p:sp>
      <p:sp>
        <p:nvSpPr>
          <p:cNvPr id="5" name="2 Marcador de contenido"/>
          <p:cNvSpPr>
            <a:spLocks noGrp="1"/>
          </p:cNvSpPr>
          <p:nvPr>
            <p:ph sz="quarter" idx="1"/>
          </p:nvPr>
        </p:nvSpPr>
        <p:spPr>
          <a:xfrm>
            <a:off x="315199" y="859536"/>
            <a:ext cx="8503920" cy="5869909"/>
          </a:xfrm>
        </p:spPr>
        <p:style>
          <a:lnRef idx="2">
            <a:schemeClr val="accent5"/>
          </a:lnRef>
          <a:fillRef idx="1">
            <a:schemeClr val="lt1"/>
          </a:fillRef>
          <a:effectRef idx="0">
            <a:schemeClr val="accent5"/>
          </a:effectRef>
          <a:fontRef idx="minor">
            <a:schemeClr val="dk1"/>
          </a:fontRef>
        </p:style>
        <p:txBody>
          <a:bodyPr>
            <a:normAutofit lnSpcReduction="10000"/>
          </a:bodyPr>
          <a:lstStyle/>
          <a:p>
            <a:pPr algn="just"/>
            <a:r>
              <a:rPr lang="es-ES" sz="2000" dirty="0"/>
              <a:t>El MSP debería mejorar </a:t>
            </a:r>
            <a:r>
              <a:rPr lang="es-ES" sz="2000" dirty="0" smtClean="0"/>
              <a:t>el proceso </a:t>
            </a:r>
            <a:r>
              <a:rPr lang="es-ES" sz="2000" dirty="0"/>
              <a:t>de notificaciones de </a:t>
            </a:r>
            <a:r>
              <a:rPr lang="es-ES" sz="2000" dirty="0" smtClean="0"/>
              <a:t>casos, </a:t>
            </a:r>
            <a:r>
              <a:rPr lang="es-ES" sz="2000" dirty="0"/>
              <a:t>capacitando al personal </a:t>
            </a:r>
            <a:r>
              <a:rPr lang="es-ES" sz="2000" dirty="0" smtClean="0"/>
              <a:t>médico, asegurando </a:t>
            </a:r>
            <a:r>
              <a:rPr lang="es-ES" sz="2000" dirty="0"/>
              <a:t>la cadena de frío de las muestras tomadas </a:t>
            </a:r>
            <a:r>
              <a:rPr lang="es-ES" sz="2000" dirty="0" smtClean="0"/>
              <a:t>para </a:t>
            </a:r>
            <a:r>
              <a:rPr lang="es-ES" sz="2000" dirty="0"/>
              <a:t>confirmar el diagnóstico </a:t>
            </a:r>
            <a:r>
              <a:rPr lang="es-ES" sz="2000" dirty="0" smtClean="0"/>
              <a:t>en </a:t>
            </a:r>
            <a:r>
              <a:rPr lang="es-ES" sz="2000" dirty="0"/>
              <a:t>cada establecimiento de salud</a:t>
            </a:r>
            <a:r>
              <a:rPr lang="es-ES" sz="2000" dirty="0" smtClean="0"/>
              <a:t>.</a:t>
            </a:r>
          </a:p>
          <a:p>
            <a:pPr algn="just"/>
            <a:endParaRPr lang="es-ES" sz="2000" dirty="0" smtClean="0"/>
          </a:p>
          <a:p>
            <a:pPr algn="just"/>
            <a:r>
              <a:rPr lang="es-ES" sz="2000" dirty="0" smtClean="0"/>
              <a:t>Tener bases </a:t>
            </a:r>
            <a:r>
              <a:rPr lang="es-ES" sz="2000" dirty="0"/>
              <a:t>de datos con una mayor cobertura de información en todo el </a:t>
            </a:r>
            <a:r>
              <a:rPr lang="es-ES" sz="2000" dirty="0" smtClean="0"/>
              <a:t>territorio nacional, controlando el </a:t>
            </a:r>
            <a:r>
              <a:rPr lang="es-ES" sz="2000" dirty="0"/>
              <a:t>error </a:t>
            </a:r>
            <a:r>
              <a:rPr lang="es-ES" sz="2000" dirty="0" smtClean="0"/>
              <a:t>humano en las bases .</a:t>
            </a:r>
          </a:p>
          <a:p>
            <a:pPr algn="just"/>
            <a:endParaRPr lang="es-ES" sz="2000" dirty="0" smtClean="0"/>
          </a:p>
          <a:p>
            <a:pPr algn="just"/>
            <a:r>
              <a:rPr lang="es-ES" sz="2000" dirty="0"/>
              <a:t>Se recomienda la utilización de imágenes satelitales para la generación de información referente al clima, las imágenes de las diferentes plataformas y sensores proporcionan durante todo el año información en bruto para ser procesada más cercana a la realidad. </a:t>
            </a:r>
            <a:endParaRPr lang="es-ES" sz="2000" dirty="0" smtClean="0"/>
          </a:p>
          <a:p>
            <a:pPr algn="just"/>
            <a:endParaRPr lang="es-ES" sz="2000" dirty="0" smtClean="0"/>
          </a:p>
          <a:p>
            <a:pPr algn="just"/>
            <a:r>
              <a:rPr lang="es-ES" sz="2000" dirty="0"/>
              <a:t>Para obtener un coeficiente de correlación </a:t>
            </a:r>
            <a:r>
              <a:rPr lang="es-ES" sz="2000" dirty="0" smtClean="0"/>
              <a:t>alto, </a:t>
            </a:r>
            <a:r>
              <a:rPr lang="es-ES" sz="2000" dirty="0"/>
              <a:t>es necesario que toda la información de las variables a analizar esté distribuida homogéneamente en toda el área de estudio, de no ser así se obtienen zonas con un coeficiente de correlación igual a cero, es decir no se encuentra relación alguna debido a la falta de información para analizar. </a:t>
            </a:r>
            <a:endParaRPr lang="es-ES" sz="2000" dirty="0" smtClean="0"/>
          </a:p>
          <a:p>
            <a:pPr algn="just"/>
            <a:endParaRPr lang="es-EC" sz="2000" dirty="0"/>
          </a:p>
          <a:p>
            <a:pPr algn="just"/>
            <a:endParaRPr lang="es-EC" sz="2000" dirty="0" smtClean="0"/>
          </a:p>
        </p:txBody>
      </p:sp>
    </p:spTree>
    <p:extLst>
      <p:ext uri="{BB962C8B-B14F-4D97-AF65-F5344CB8AC3E}">
        <p14:creationId xmlns:p14="http://schemas.microsoft.com/office/powerpoint/2010/main" val="407926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a:extLst>
              <a:ext uri="{FF2B5EF4-FFF2-40B4-BE49-F238E27FC236}">
                <a16:creationId xmlns:a16="http://schemas.microsoft.com/office/drawing/2014/main" xmlns="" id="{D05E1C42-3AFF-4B9F-93E1-CD44F2415645}"/>
              </a:ext>
            </a:extLst>
          </p:cNvPr>
          <p:cNvGraphicFramePr>
            <a:graphicFrameLocks noGrp="1"/>
          </p:cNvGraphicFramePr>
          <p:nvPr>
            <p:ph sz="quarter" idx="1"/>
            <p:extLst>
              <p:ext uri="{D42A27DB-BD31-4B8C-83A1-F6EECF244321}">
                <p14:modId xmlns:p14="http://schemas.microsoft.com/office/powerpoint/2010/main" val="2983879109"/>
              </p:ext>
            </p:extLst>
          </p:nvPr>
        </p:nvGraphicFramePr>
        <p:xfrm>
          <a:off x="628650" y="835024"/>
          <a:ext cx="7886700" cy="5546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ítulo 1">
            <a:extLst>
              <a:ext uri="{FF2B5EF4-FFF2-40B4-BE49-F238E27FC236}">
                <a16:creationId xmlns:a16="http://schemas.microsoft.com/office/drawing/2014/main" xmlns="" id="{30DBAFE8-DDEC-4044-B895-08B02FB3F232}"/>
              </a:ext>
            </a:extLst>
          </p:cNvPr>
          <p:cNvSpPr txBox="1">
            <a:spLocks/>
          </p:cNvSpPr>
          <p:nvPr/>
        </p:nvSpPr>
        <p:spPr>
          <a:xfrm>
            <a:off x="125083" y="102397"/>
            <a:ext cx="7772400" cy="5520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000" b="1" dirty="0">
                <a:solidFill>
                  <a:schemeClr val="accent1"/>
                </a:solidFill>
              </a:rPr>
              <a:t>2. ANTECEDENTES</a:t>
            </a:r>
          </a:p>
        </p:txBody>
      </p:sp>
    </p:spTree>
    <p:extLst>
      <p:ext uri="{BB962C8B-B14F-4D97-AF65-F5344CB8AC3E}">
        <p14:creationId xmlns:p14="http://schemas.microsoft.com/office/powerpoint/2010/main" val="789206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FE3549F6-9500-45E7-A83C-5C523266A5A7}"/>
              </a:ext>
            </a:extLst>
          </p:cNvPr>
          <p:cNvSpPr txBox="1">
            <a:spLocks/>
          </p:cNvSpPr>
          <p:nvPr/>
        </p:nvSpPr>
        <p:spPr>
          <a:xfrm>
            <a:off x="125083" y="102397"/>
            <a:ext cx="7772400" cy="5520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400" b="1" dirty="0">
                <a:solidFill>
                  <a:schemeClr val="accent1"/>
                </a:solidFill>
              </a:rPr>
              <a:t>3. JUSTIFICACIÓN</a:t>
            </a:r>
          </a:p>
        </p:txBody>
      </p:sp>
      <p:graphicFrame>
        <p:nvGraphicFramePr>
          <p:cNvPr id="5" name="4 Diagrama"/>
          <p:cNvGraphicFramePr/>
          <p:nvPr>
            <p:extLst>
              <p:ext uri="{D42A27DB-BD31-4B8C-83A1-F6EECF244321}">
                <p14:modId xmlns:p14="http://schemas.microsoft.com/office/powerpoint/2010/main" val="3260305160"/>
              </p:ext>
            </p:extLst>
          </p:nvPr>
        </p:nvGraphicFramePr>
        <p:xfrm>
          <a:off x="125083" y="866648"/>
          <a:ext cx="6294005" cy="5735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Rectángulo"/>
          <p:cNvSpPr/>
          <p:nvPr/>
        </p:nvSpPr>
        <p:spPr>
          <a:xfrm>
            <a:off x="6547104" y="2816352"/>
            <a:ext cx="2322576" cy="186537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Pertinencia de realización de estudios que relacione factores climáticos con temas de salud pública</a:t>
            </a:r>
            <a:endParaRPr lang="es-EC" dirty="0"/>
          </a:p>
        </p:txBody>
      </p:sp>
    </p:spTree>
    <p:extLst>
      <p:ext uri="{BB962C8B-B14F-4D97-AF65-F5344CB8AC3E}">
        <p14:creationId xmlns:p14="http://schemas.microsoft.com/office/powerpoint/2010/main" val="2666184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005890A6-6A54-4733-981C-D0CC12E1CB1D}"/>
              </a:ext>
            </a:extLst>
          </p:cNvPr>
          <p:cNvSpPr>
            <a:spLocks noGrp="1"/>
          </p:cNvSpPr>
          <p:nvPr>
            <p:ph sz="quarter" idx="1"/>
          </p:nvPr>
        </p:nvSpPr>
        <p:spPr>
          <a:xfrm>
            <a:off x="628650" y="2724509"/>
            <a:ext cx="7886700" cy="1774825"/>
          </a:xfrm>
        </p:spPr>
        <p:txBody>
          <a:bodyPr/>
          <a:lstStyle/>
          <a:p>
            <a:pPr marL="0" indent="0" algn="ctr">
              <a:buNone/>
            </a:pPr>
            <a:r>
              <a:rPr lang="es-EC" dirty="0"/>
              <a:t>¿Cómo la precipitación y la presencia de vegetación en la provincia de Manabí afectan en la incidencia de casos de enfermedades vectoriales transmitidas por </a:t>
            </a:r>
            <a:r>
              <a:rPr lang="es-EC" i="1" dirty="0"/>
              <a:t>Aedes aegypti</a:t>
            </a:r>
            <a:r>
              <a:rPr lang="es-EC" dirty="0"/>
              <a:t>?</a:t>
            </a:r>
          </a:p>
        </p:txBody>
      </p:sp>
      <p:sp>
        <p:nvSpPr>
          <p:cNvPr id="4" name="Título 1">
            <a:extLst>
              <a:ext uri="{FF2B5EF4-FFF2-40B4-BE49-F238E27FC236}">
                <a16:creationId xmlns:a16="http://schemas.microsoft.com/office/drawing/2014/main" xmlns="" id="{326AE72E-25BD-44A7-BEED-B5E3311661F3}"/>
              </a:ext>
            </a:extLst>
          </p:cNvPr>
          <p:cNvSpPr txBox="1">
            <a:spLocks/>
          </p:cNvSpPr>
          <p:nvPr/>
        </p:nvSpPr>
        <p:spPr>
          <a:xfrm>
            <a:off x="125083" y="134470"/>
            <a:ext cx="7772400" cy="5520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400" b="1" dirty="0">
                <a:solidFill>
                  <a:schemeClr val="accent1"/>
                </a:solidFill>
              </a:rPr>
              <a:t>4. PROBLEMA</a:t>
            </a:r>
          </a:p>
        </p:txBody>
      </p:sp>
    </p:spTree>
    <p:extLst>
      <p:ext uri="{BB962C8B-B14F-4D97-AF65-F5344CB8AC3E}">
        <p14:creationId xmlns:p14="http://schemas.microsoft.com/office/powerpoint/2010/main" val="4188874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647AB250-3E4D-4050-9FC2-D747321D14D3}"/>
              </a:ext>
            </a:extLst>
          </p:cNvPr>
          <p:cNvSpPr>
            <a:spLocks noGrp="1"/>
          </p:cNvSpPr>
          <p:nvPr>
            <p:ph sz="quarter" idx="1"/>
          </p:nvPr>
        </p:nvSpPr>
        <p:spPr>
          <a:xfrm>
            <a:off x="224467" y="2626342"/>
            <a:ext cx="8695067" cy="2412562"/>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pPr marL="0" indent="0" algn="just">
              <a:buNone/>
            </a:pPr>
            <a:r>
              <a:rPr lang="es-EC" sz="2400" dirty="0"/>
              <a:t>Comprobar la correlación entre la incidencia de casos ETV del vector Aedes aegypti con la precipitación e índice de vegetación mediante el análisis de datos proporcionados por el sistema SIVE-Alerta desde marzo de 2013 hasta marzo de 2017 y un estudio de cubos espacio temporales de precipitación e índice de vegetación, con el fin de utilizar un modelo predictivo de incidencia de casos ETV en la provincia de Manabí, que sirva de insumo para la planificación del control vectorial de la </a:t>
            </a:r>
            <a:r>
              <a:rPr lang="es-EC" sz="2400" dirty="0" smtClean="0"/>
              <a:t>zona.</a:t>
            </a:r>
            <a:endParaRPr lang="es-EC" sz="2400" dirty="0"/>
          </a:p>
        </p:txBody>
      </p:sp>
      <p:sp>
        <p:nvSpPr>
          <p:cNvPr id="4" name="Título 1">
            <a:extLst>
              <a:ext uri="{FF2B5EF4-FFF2-40B4-BE49-F238E27FC236}">
                <a16:creationId xmlns:a16="http://schemas.microsoft.com/office/drawing/2014/main" xmlns="" id="{C633CC66-30BA-4C2D-9611-3D4C61BA3F25}"/>
              </a:ext>
            </a:extLst>
          </p:cNvPr>
          <p:cNvSpPr txBox="1">
            <a:spLocks/>
          </p:cNvSpPr>
          <p:nvPr/>
        </p:nvSpPr>
        <p:spPr>
          <a:xfrm>
            <a:off x="224466" y="346770"/>
            <a:ext cx="7772400" cy="5520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400" b="1" dirty="0">
                <a:solidFill>
                  <a:schemeClr val="accent1"/>
                </a:solidFill>
              </a:rPr>
              <a:t>5. OBJETIVO GENERAL</a:t>
            </a:r>
          </a:p>
        </p:txBody>
      </p:sp>
      <p:sp>
        <p:nvSpPr>
          <p:cNvPr id="6" name="Marcador de contenido 2">
            <a:extLst>
              <a:ext uri="{FF2B5EF4-FFF2-40B4-BE49-F238E27FC236}">
                <a16:creationId xmlns:a16="http://schemas.microsoft.com/office/drawing/2014/main" xmlns="" id="{6351FF6E-A5EA-4EAC-9E56-6D9D9DFBBF29}"/>
              </a:ext>
            </a:extLst>
          </p:cNvPr>
          <p:cNvSpPr txBox="1">
            <a:spLocks/>
          </p:cNvSpPr>
          <p:nvPr/>
        </p:nvSpPr>
        <p:spPr>
          <a:xfrm>
            <a:off x="224466" y="4231658"/>
            <a:ext cx="4938083" cy="17274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C" dirty="0"/>
              <a:t>	</a:t>
            </a:r>
          </a:p>
        </p:txBody>
      </p:sp>
    </p:spTree>
    <p:extLst>
      <p:ext uri="{BB962C8B-B14F-4D97-AF65-F5344CB8AC3E}">
        <p14:creationId xmlns:p14="http://schemas.microsoft.com/office/powerpoint/2010/main" val="1560228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691EE7-40F6-4FEE-B00C-B0E392D093B5}"/>
              </a:ext>
            </a:extLst>
          </p:cNvPr>
          <p:cNvSpPr>
            <a:spLocks noGrp="1"/>
          </p:cNvSpPr>
          <p:nvPr>
            <p:ph type="title"/>
          </p:nvPr>
        </p:nvSpPr>
        <p:spPr>
          <a:xfrm>
            <a:off x="301752" y="325314"/>
            <a:ext cx="8534400" cy="758952"/>
          </a:xfrm>
        </p:spPr>
        <p:txBody>
          <a:bodyPr>
            <a:normAutofit/>
          </a:bodyPr>
          <a:lstStyle/>
          <a:p>
            <a:r>
              <a:rPr lang="es-EC" sz="2800" dirty="0"/>
              <a:t>PROVINCIA DE MANABÍ</a:t>
            </a:r>
          </a:p>
        </p:txBody>
      </p:sp>
      <p:sp>
        <p:nvSpPr>
          <p:cNvPr id="8" name="Título 1">
            <a:extLst>
              <a:ext uri="{FF2B5EF4-FFF2-40B4-BE49-F238E27FC236}">
                <a16:creationId xmlns:a16="http://schemas.microsoft.com/office/drawing/2014/main" xmlns="" id="{B718BAAC-ACF4-4113-BD31-E8F467691BD4}"/>
              </a:ext>
            </a:extLst>
          </p:cNvPr>
          <p:cNvSpPr txBox="1">
            <a:spLocks/>
          </p:cNvSpPr>
          <p:nvPr/>
        </p:nvSpPr>
        <p:spPr>
          <a:xfrm>
            <a:off x="125083" y="90510"/>
            <a:ext cx="7772400" cy="5520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400" b="1" dirty="0">
                <a:solidFill>
                  <a:schemeClr val="accent1"/>
                </a:solidFill>
              </a:rPr>
              <a:t>6. UBICACIÓN</a:t>
            </a:r>
          </a:p>
        </p:txBody>
      </p:sp>
      <p:grpSp>
        <p:nvGrpSpPr>
          <p:cNvPr id="20" name="19 Grupo"/>
          <p:cNvGrpSpPr/>
          <p:nvPr/>
        </p:nvGrpSpPr>
        <p:grpSpPr>
          <a:xfrm>
            <a:off x="510988" y="1774733"/>
            <a:ext cx="8269940" cy="4426603"/>
            <a:chOff x="510988" y="1774733"/>
            <a:chExt cx="8269940" cy="4426603"/>
          </a:xfrm>
        </p:grpSpPr>
        <p:grpSp>
          <p:nvGrpSpPr>
            <p:cNvPr id="19" name="18 Grupo"/>
            <p:cNvGrpSpPr/>
            <p:nvPr/>
          </p:nvGrpSpPr>
          <p:grpSpPr>
            <a:xfrm>
              <a:off x="510988" y="1774733"/>
              <a:ext cx="8243046" cy="4426603"/>
              <a:chOff x="510988" y="1774733"/>
              <a:chExt cx="8243046" cy="4426603"/>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199" y="1774733"/>
                <a:ext cx="4105835" cy="4426603"/>
              </a:xfrm>
              <a:prstGeom prst="rect">
                <a:avLst/>
              </a:prstGeom>
              <a:ln w="9525">
                <a:solidFill>
                  <a:schemeClr val="tx1"/>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grpSp>
            <p:nvGrpSpPr>
              <p:cNvPr id="15" name="14 Grupo"/>
              <p:cNvGrpSpPr/>
              <p:nvPr/>
            </p:nvGrpSpPr>
            <p:grpSpPr>
              <a:xfrm>
                <a:off x="510988" y="2541494"/>
                <a:ext cx="5513294" cy="1559859"/>
                <a:chOff x="510988" y="2541494"/>
                <a:chExt cx="5513294" cy="1559859"/>
              </a:xfrm>
            </p:grpSpPr>
            <p:sp>
              <p:nvSpPr>
                <p:cNvPr id="4" name="3 Rectángulo"/>
                <p:cNvSpPr/>
                <p:nvPr/>
              </p:nvSpPr>
              <p:spPr>
                <a:xfrm>
                  <a:off x="4948518" y="2541494"/>
                  <a:ext cx="1075764" cy="1559859"/>
                </a:xfrm>
                <a:prstGeom prst="rect">
                  <a:avLst/>
                </a:prstGeom>
                <a:noFill/>
                <a:ln w="285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CuadroTexto"/>
                <p:cNvSpPr txBox="1"/>
                <p:nvPr/>
              </p:nvSpPr>
              <p:spPr>
                <a:xfrm>
                  <a:off x="510988" y="2864223"/>
                  <a:ext cx="2514600" cy="646331"/>
                </a:xfrm>
                <a:prstGeom prst="rect">
                  <a:avLst/>
                </a:prstGeom>
                <a:ln w="28575">
                  <a:solidFill>
                    <a:srgbClr val="C0000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C" dirty="0" smtClean="0"/>
                    <a:t>ZONA DE ESTUDIO</a:t>
                  </a:r>
                </a:p>
                <a:p>
                  <a:pPr algn="ctr"/>
                  <a:r>
                    <a:rPr lang="es-EC" dirty="0" smtClean="0"/>
                    <a:t>Provincia de Manabí</a:t>
                  </a:r>
                  <a:endParaRPr lang="es-EC" dirty="0"/>
                </a:p>
              </p:txBody>
            </p:sp>
            <p:cxnSp>
              <p:nvCxnSpPr>
                <p:cNvPr id="10" name="9 Conector recto"/>
                <p:cNvCxnSpPr/>
                <p:nvPr/>
              </p:nvCxnSpPr>
              <p:spPr>
                <a:xfrm flipV="1">
                  <a:off x="3025588" y="2541494"/>
                  <a:ext cx="1922930" cy="322729"/>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11 Conector recto"/>
                <p:cNvCxnSpPr/>
                <p:nvPr/>
              </p:nvCxnSpPr>
              <p:spPr>
                <a:xfrm>
                  <a:off x="3025588" y="3510554"/>
                  <a:ext cx="1922930" cy="590799"/>
                </a:xfrm>
                <a:prstGeom prst="line">
                  <a:avLst/>
                </a:prstGeom>
              </p:spPr>
              <p:style>
                <a:lnRef idx="3">
                  <a:schemeClr val="accent1"/>
                </a:lnRef>
                <a:fillRef idx="0">
                  <a:schemeClr val="accent1"/>
                </a:fillRef>
                <a:effectRef idx="2">
                  <a:schemeClr val="accent1"/>
                </a:effectRef>
                <a:fontRef idx="minor">
                  <a:schemeClr val="tx1"/>
                </a:fontRef>
              </p:style>
            </p:cxnSp>
          </p:grpSp>
        </p:grpSp>
        <p:sp>
          <p:nvSpPr>
            <p:cNvPr id="14" name="13 CuadroTexto"/>
            <p:cNvSpPr txBox="1"/>
            <p:nvPr/>
          </p:nvSpPr>
          <p:spPr>
            <a:xfrm>
              <a:off x="6279776" y="3379749"/>
              <a:ext cx="1331259" cy="246221"/>
            </a:xfrm>
            <a:prstGeom prst="rect">
              <a:avLst/>
            </a:prstGeom>
            <a:noFill/>
          </p:spPr>
          <p:txBody>
            <a:bodyPr wrap="square" rtlCol="0">
              <a:spAutoFit/>
            </a:bodyPr>
            <a:lstStyle/>
            <a:p>
              <a:pPr algn="ctr"/>
              <a:r>
                <a:rPr lang="es-EC" sz="1000" dirty="0" smtClean="0">
                  <a:latin typeface="Arial" panose="020B0604020202020204" pitchFamily="34" charset="0"/>
                  <a:cs typeface="Arial" panose="020B0604020202020204" pitchFamily="34" charset="0"/>
                </a:rPr>
                <a:t>ECUADOR</a:t>
              </a:r>
              <a:endParaRPr lang="es-EC" sz="1000" dirty="0">
                <a:latin typeface="Arial" panose="020B0604020202020204" pitchFamily="34" charset="0"/>
                <a:cs typeface="Arial" panose="020B0604020202020204" pitchFamily="34" charset="0"/>
              </a:endParaRPr>
            </a:p>
          </p:txBody>
        </p:sp>
        <p:sp>
          <p:nvSpPr>
            <p:cNvPr id="16" name="15 CuadroTexto"/>
            <p:cNvSpPr txBox="1"/>
            <p:nvPr/>
          </p:nvSpPr>
          <p:spPr>
            <a:xfrm>
              <a:off x="7097805" y="1931949"/>
              <a:ext cx="1331259" cy="215444"/>
            </a:xfrm>
            <a:prstGeom prst="rect">
              <a:avLst/>
            </a:prstGeom>
            <a:noFill/>
          </p:spPr>
          <p:txBody>
            <a:bodyPr wrap="square" rtlCol="0">
              <a:spAutoFit/>
            </a:bodyPr>
            <a:lstStyle/>
            <a:p>
              <a:pPr algn="ctr"/>
              <a:r>
                <a:rPr lang="es-EC" sz="800" dirty="0" smtClean="0">
                  <a:latin typeface="Arial" panose="020B0604020202020204" pitchFamily="34" charset="0"/>
                  <a:cs typeface="Arial" panose="020B0604020202020204" pitchFamily="34" charset="0"/>
                </a:rPr>
                <a:t>COLOMBIA</a:t>
              </a:r>
              <a:endParaRPr lang="es-EC" sz="800" dirty="0">
                <a:latin typeface="Arial" panose="020B0604020202020204" pitchFamily="34" charset="0"/>
                <a:cs typeface="Arial" panose="020B0604020202020204" pitchFamily="34" charset="0"/>
              </a:endParaRPr>
            </a:p>
          </p:txBody>
        </p:sp>
        <p:sp>
          <p:nvSpPr>
            <p:cNvPr id="17" name="16 CuadroTexto"/>
            <p:cNvSpPr txBox="1"/>
            <p:nvPr/>
          </p:nvSpPr>
          <p:spPr>
            <a:xfrm>
              <a:off x="7250205" y="4706526"/>
              <a:ext cx="1331259" cy="246221"/>
            </a:xfrm>
            <a:prstGeom prst="rect">
              <a:avLst/>
            </a:prstGeom>
            <a:noFill/>
          </p:spPr>
          <p:txBody>
            <a:bodyPr wrap="square" rtlCol="0">
              <a:spAutoFit/>
            </a:bodyPr>
            <a:lstStyle/>
            <a:p>
              <a:pPr algn="ctr"/>
              <a:r>
                <a:rPr lang="es-EC" sz="1000" dirty="0" smtClean="0">
                  <a:latin typeface="Arial" panose="020B0604020202020204" pitchFamily="34" charset="0"/>
                  <a:cs typeface="Arial" panose="020B0604020202020204" pitchFamily="34" charset="0"/>
                </a:rPr>
                <a:t>PERÚ</a:t>
              </a:r>
              <a:endParaRPr lang="es-EC" sz="1000" dirty="0">
                <a:latin typeface="Arial" panose="020B0604020202020204" pitchFamily="34" charset="0"/>
                <a:cs typeface="Arial" panose="020B0604020202020204" pitchFamily="34" charset="0"/>
              </a:endParaRPr>
            </a:p>
          </p:txBody>
        </p:sp>
        <p:sp>
          <p:nvSpPr>
            <p:cNvPr id="18" name="17 CuadroTexto"/>
            <p:cNvSpPr txBox="1"/>
            <p:nvPr/>
          </p:nvSpPr>
          <p:spPr>
            <a:xfrm>
              <a:off x="7449669" y="5140753"/>
              <a:ext cx="1331259" cy="200055"/>
            </a:xfrm>
            <a:prstGeom prst="rect">
              <a:avLst/>
            </a:prstGeom>
            <a:noFill/>
          </p:spPr>
          <p:txBody>
            <a:bodyPr wrap="square" rtlCol="0">
              <a:spAutoFit/>
            </a:bodyPr>
            <a:lstStyle/>
            <a:p>
              <a:pPr algn="ctr"/>
              <a:r>
                <a:rPr lang="es-EC" sz="700" dirty="0" smtClean="0">
                  <a:latin typeface="Arial" panose="020B0604020202020204" pitchFamily="34" charset="0"/>
                  <a:cs typeface="Arial" panose="020B0604020202020204" pitchFamily="34" charset="0"/>
                </a:rPr>
                <a:t>ISLAS GALÁPAGOS</a:t>
              </a:r>
              <a:endParaRPr lang="es-EC" sz="7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700245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68C960E9-449A-4384-82FD-38A5CE86C6DC}"/>
              </a:ext>
            </a:extLst>
          </p:cNvPr>
          <p:cNvSpPr txBox="1">
            <a:spLocks/>
          </p:cNvSpPr>
          <p:nvPr/>
        </p:nvSpPr>
        <p:spPr>
          <a:xfrm>
            <a:off x="167316" y="213420"/>
            <a:ext cx="7772400" cy="5520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C" sz="2400" b="1" dirty="0">
              <a:solidFill>
                <a:schemeClr val="accent1"/>
              </a:solidFill>
            </a:endParaRPr>
          </a:p>
        </p:txBody>
      </p:sp>
      <p:sp>
        <p:nvSpPr>
          <p:cNvPr id="5" name="Título 1">
            <a:extLst>
              <a:ext uri="{FF2B5EF4-FFF2-40B4-BE49-F238E27FC236}">
                <a16:creationId xmlns:a16="http://schemas.microsoft.com/office/drawing/2014/main" xmlns="" id="{670055E6-E811-4622-AF65-9038AF745970}"/>
              </a:ext>
            </a:extLst>
          </p:cNvPr>
          <p:cNvSpPr txBox="1">
            <a:spLocks/>
          </p:cNvSpPr>
          <p:nvPr/>
        </p:nvSpPr>
        <p:spPr>
          <a:xfrm>
            <a:off x="125083" y="90510"/>
            <a:ext cx="7772400" cy="5520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400" b="1" dirty="0">
                <a:solidFill>
                  <a:schemeClr val="accent1"/>
                </a:solidFill>
              </a:rPr>
              <a:t>7. INSUMOS</a:t>
            </a:r>
          </a:p>
        </p:txBody>
      </p:sp>
      <p:graphicFrame>
        <p:nvGraphicFramePr>
          <p:cNvPr id="15" name="Table 14">
            <a:extLst>
              <a:ext uri="{FF2B5EF4-FFF2-40B4-BE49-F238E27FC236}">
                <a16:creationId xmlns:a16="http://schemas.microsoft.com/office/drawing/2014/main" xmlns="" id="{4023DD2E-6225-4A0D-A4C8-958C923634AD}"/>
              </a:ext>
            </a:extLst>
          </p:cNvPr>
          <p:cNvGraphicFramePr>
            <a:graphicFrameLocks noGrp="1"/>
          </p:cNvGraphicFramePr>
          <p:nvPr>
            <p:extLst>
              <p:ext uri="{D42A27DB-BD31-4B8C-83A1-F6EECF244321}">
                <p14:modId xmlns:p14="http://schemas.microsoft.com/office/powerpoint/2010/main" val="1976819626"/>
              </p:ext>
            </p:extLst>
          </p:nvPr>
        </p:nvGraphicFramePr>
        <p:xfrm>
          <a:off x="588869" y="631041"/>
          <a:ext cx="8020050" cy="1921809"/>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xmlns="" val="2265427187"/>
                    </a:ext>
                  </a:extLst>
                </a:gridCol>
                <a:gridCol w="1554480">
                  <a:extLst>
                    <a:ext uri="{9D8B030D-6E8A-4147-A177-3AD203B41FA5}">
                      <a16:colId xmlns:a16="http://schemas.microsoft.com/office/drawing/2014/main" xmlns="" val="3411937886"/>
                    </a:ext>
                  </a:extLst>
                </a:gridCol>
                <a:gridCol w="1272540">
                  <a:extLst>
                    <a:ext uri="{9D8B030D-6E8A-4147-A177-3AD203B41FA5}">
                      <a16:colId xmlns:a16="http://schemas.microsoft.com/office/drawing/2014/main" xmlns="" val="154663057"/>
                    </a:ext>
                  </a:extLst>
                </a:gridCol>
                <a:gridCol w="1836420">
                  <a:extLst>
                    <a:ext uri="{9D8B030D-6E8A-4147-A177-3AD203B41FA5}">
                      <a16:colId xmlns:a16="http://schemas.microsoft.com/office/drawing/2014/main" xmlns="" val="2566688301"/>
                    </a:ext>
                  </a:extLst>
                </a:gridCol>
                <a:gridCol w="1802130">
                  <a:extLst>
                    <a:ext uri="{9D8B030D-6E8A-4147-A177-3AD203B41FA5}">
                      <a16:colId xmlns:a16="http://schemas.microsoft.com/office/drawing/2014/main" xmlns="" val="192171256"/>
                    </a:ext>
                  </a:extLst>
                </a:gridCol>
              </a:tblGrid>
              <a:tr h="370840">
                <a:tc>
                  <a:txBody>
                    <a:bodyPr/>
                    <a:lstStyle/>
                    <a:p>
                      <a:r>
                        <a:rPr lang="es-EC" sz="1600" dirty="0"/>
                        <a:t>TEMÁTICA</a:t>
                      </a:r>
                    </a:p>
                  </a:txBody>
                  <a:tcPr/>
                </a:tc>
                <a:tc>
                  <a:txBody>
                    <a:bodyPr/>
                    <a:lstStyle/>
                    <a:p>
                      <a:r>
                        <a:rPr lang="es-EC" sz="1600" dirty="0"/>
                        <a:t>FUENTE</a:t>
                      </a:r>
                    </a:p>
                  </a:txBody>
                  <a:tcPr/>
                </a:tc>
                <a:tc>
                  <a:txBody>
                    <a:bodyPr/>
                    <a:lstStyle/>
                    <a:p>
                      <a:r>
                        <a:rPr lang="es-EC" sz="1600" dirty="0"/>
                        <a:t>UNIDAD</a:t>
                      </a:r>
                    </a:p>
                  </a:txBody>
                  <a:tcPr/>
                </a:tc>
                <a:tc>
                  <a:txBody>
                    <a:bodyPr/>
                    <a:lstStyle/>
                    <a:p>
                      <a:r>
                        <a:rPr lang="es-EC" sz="1600" dirty="0"/>
                        <a:t>RESOLUCIÓN TEMPORAL</a:t>
                      </a:r>
                    </a:p>
                  </a:txBody>
                  <a:tcPr/>
                </a:tc>
                <a:tc>
                  <a:txBody>
                    <a:bodyPr/>
                    <a:lstStyle/>
                    <a:p>
                      <a:r>
                        <a:rPr lang="es-EC" sz="1600" dirty="0"/>
                        <a:t>RESOLUCIÓN ESPACIAL</a:t>
                      </a:r>
                    </a:p>
                  </a:txBody>
                  <a:tcPr/>
                </a:tc>
                <a:extLst>
                  <a:ext uri="{0D108BD9-81ED-4DB2-BD59-A6C34878D82A}">
                    <a16:rowId xmlns:a16="http://schemas.microsoft.com/office/drawing/2014/main" xmlns="" val="1703050784"/>
                  </a:ext>
                </a:extLst>
              </a:tr>
              <a:tr h="519729">
                <a:tc>
                  <a:txBody>
                    <a:bodyPr/>
                    <a:lstStyle/>
                    <a:p>
                      <a:r>
                        <a:rPr lang="es-EC" sz="1600" dirty="0"/>
                        <a:t>Precipitación</a:t>
                      </a:r>
                    </a:p>
                  </a:txBody>
                  <a:tcPr/>
                </a:tc>
                <a:tc>
                  <a:txBody>
                    <a:bodyPr/>
                    <a:lstStyle/>
                    <a:p>
                      <a:r>
                        <a:rPr lang="es-EC" sz="1600" dirty="0"/>
                        <a:t>CMORPH</a:t>
                      </a:r>
                    </a:p>
                  </a:txBody>
                  <a:tcPr/>
                </a:tc>
                <a:tc>
                  <a:txBody>
                    <a:bodyPr/>
                    <a:lstStyle/>
                    <a:p>
                      <a:r>
                        <a:rPr lang="es-EC" sz="1600" dirty="0"/>
                        <a:t>mm/h</a:t>
                      </a:r>
                    </a:p>
                  </a:txBody>
                  <a:tcPr/>
                </a:tc>
                <a:tc>
                  <a:txBody>
                    <a:bodyPr/>
                    <a:lstStyle/>
                    <a:p>
                      <a:r>
                        <a:rPr lang="es-EC" sz="1600" dirty="0"/>
                        <a:t>30 minutos</a:t>
                      </a:r>
                    </a:p>
                  </a:txBody>
                  <a:tcPr/>
                </a:tc>
                <a:tc>
                  <a:txBody>
                    <a:bodyPr/>
                    <a:lstStyle/>
                    <a:p>
                      <a:r>
                        <a:rPr lang="es-EC" sz="1600" dirty="0"/>
                        <a:t>8 km</a:t>
                      </a:r>
                    </a:p>
                  </a:txBody>
                  <a:tcPr/>
                </a:tc>
                <a:extLst>
                  <a:ext uri="{0D108BD9-81ED-4DB2-BD59-A6C34878D82A}">
                    <a16:rowId xmlns:a16="http://schemas.microsoft.com/office/drawing/2014/main" xmlns="" val="1912910501"/>
                  </a:ext>
                </a:extLst>
              </a:tr>
              <a:tr h="370840">
                <a:tc>
                  <a:txBody>
                    <a:bodyPr/>
                    <a:lstStyle/>
                    <a:p>
                      <a:r>
                        <a:rPr lang="es-EC" sz="1600" dirty="0"/>
                        <a:t>Cobertura de Suelo/Índice de vegetación</a:t>
                      </a:r>
                    </a:p>
                  </a:txBody>
                  <a:tcPr/>
                </a:tc>
                <a:tc>
                  <a:txBody>
                    <a:bodyPr/>
                    <a:lstStyle/>
                    <a:p>
                      <a:r>
                        <a:rPr lang="es-EC" sz="1600" dirty="0"/>
                        <a:t>MODIS-VI</a:t>
                      </a:r>
                    </a:p>
                    <a:p>
                      <a:r>
                        <a:rPr lang="es-EC" sz="1600" dirty="0"/>
                        <a:t>MOD/MYD/13Q1</a:t>
                      </a:r>
                    </a:p>
                  </a:txBody>
                  <a:tcPr/>
                </a:tc>
                <a:tc>
                  <a:txBody>
                    <a:bodyPr/>
                    <a:lstStyle/>
                    <a:p>
                      <a:r>
                        <a:rPr lang="es-EC" sz="1600" dirty="0"/>
                        <a:t>Índice EVI </a:t>
                      </a:r>
                    </a:p>
                  </a:txBody>
                  <a:tcPr/>
                </a:tc>
                <a:tc>
                  <a:txBody>
                    <a:bodyPr/>
                    <a:lstStyle/>
                    <a:p>
                      <a:r>
                        <a:rPr lang="es-EC" sz="1600" dirty="0"/>
                        <a:t>8 días (16 días cada satélite Terra y Aqua)</a:t>
                      </a:r>
                    </a:p>
                  </a:txBody>
                  <a:tcPr/>
                </a:tc>
                <a:tc>
                  <a:txBody>
                    <a:bodyPr/>
                    <a:lstStyle/>
                    <a:p>
                      <a:r>
                        <a:rPr lang="es-EC" sz="1600" dirty="0"/>
                        <a:t>250 m </a:t>
                      </a:r>
                    </a:p>
                  </a:txBody>
                  <a:tcPr/>
                </a:tc>
                <a:extLst>
                  <a:ext uri="{0D108BD9-81ED-4DB2-BD59-A6C34878D82A}">
                    <a16:rowId xmlns:a16="http://schemas.microsoft.com/office/drawing/2014/main" xmlns="" val="3054488710"/>
                  </a:ext>
                </a:extLst>
              </a:tr>
            </a:tbl>
          </a:graphicData>
        </a:graphic>
      </p:graphicFrame>
      <p:sp>
        <p:nvSpPr>
          <p:cNvPr id="2" name="1 Rectángulo"/>
          <p:cNvSpPr/>
          <p:nvPr/>
        </p:nvSpPr>
        <p:spPr>
          <a:xfrm>
            <a:off x="1321872" y="5105081"/>
            <a:ext cx="2487705" cy="72614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dirty="0" smtClean="0"/>
              <a:t>TerrSet – Clark Labs</a:t>
            </a:r>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val="4247546308"/>
              </p:ext>
            </p:extLst>
          </p:nvPr>
        </p:nvGraphicFramePr>
        <p:xfrm>
          <a:off x="578223" y="2759139"/>
          <a:ext cx="8014448" cy="1745626"/>
        </p:xfrm>
        <a:graphic>
          <a:graphicData uri="http://schemas.openxmlformats.org/drawingml/2006/table">
            <a:tbl>
              <a:tblPr firstRow="1" firstCol="1" bandRow="1">
                <a:tableStyleId>{10A1B5D5-9B99-4C35-A422-299274C87663}</a:tableStyleId>
              </a:tblPr>
              <a:tblGrid>
                <a:gridCol w="2245659">
                  <a:extLst>
                    <a:ext uri="{9D8B030D-6E8A-4147-A177-3AD203B41FA5}">
                      <a16:colId xmlns:a16="http://schemas.microsoft.com/office/drawing/2014/main" xmlns="" val="20000"/>
                    </a:ext>
                  </a:extLst>
                </a:gridCol>
                <a:gridCol w="1613647">
                  <a:extLst>
                    <a:ext uri="{9D8B030D-6E8A-4147-A177-3AD203B41FA5}">
                      <a16:colId xmlns:a16="http://schemas.microsoft.com/office/drawing/2014/main" xmlns="" val="20001"/>
                    </a:ext>
                  </a:extLst>
                </a:gridCol>
                <a:gridCol w="981636">
                  <a:extLst>
                    <a:ext uri="{9D8B030D-6E8A-4147-A177-3AD203B41FA5}">
                      <a16:colId xmlns:a16="http://schemas.microsoft.com/office/drawing/2014/main" xmlns="" val="20002"/>
                    </a:ext>
                  </a:extLst>
                </a:gridCol>
                <a:gridCol w="1532964">
                  <a:extLst>
                    <a:ext uri="{9D8B030D-6E8A-4147-A177-3AD203B41FA5}">
                      <a16:colId xmlns:a16="http://schemas.microsoft.com/office/drawing/2014/main" xmlns="" val="20003"/>
                    </a:ext>
                  </a:extLst>
                </a:gridCol>
                <a:gridCol w="1640542">
                  <a:extLst>
                    <a:ext uri="{9D8B030D-6E8A-4147-A177-3AD203B41FA5}">
                      <a16:colId xmlns:a16="http://schemas.microsoft.com/office/drawing/2014/main" xmlns="" val="20004"/>
                    </a:ext>
                  </a:extLst>
                </a:gridCol>
              </a:tblGrid>
              <a:tr h="508344">
                <a:tc>
                  <a:txBody>
                    <a:bodyPr/>
                    <a:lstStyle/>
                    <a:p>
                      <a:pPr marL="0" indent="0" algn="just">
                        <a:spcAft>
                          <a:spcPts val="0"/>
                        </a:spcAft>
                      </a:pPr>
                      <a:r>
                        <a:rPr lang="es-EC" sz="1200" dirty="0">
                          <a:effectLst/>
                        </a:rPr>
                        <a:t>TEMÁTICA</a:t>
                      </a:r>
                      <a:endParaRPr lang="es-EC" sz="2000" dirty="0">
                        <a:solidFill>
                          <a:srgbClr val="000000"/>
                        </a:solidFill>
                        <a:effectLst/>
                        <a:latin typeface="Times New Roman"/>
                        <a:ea typeface="Calibri"/>
                      </a:endParaRPr>
                    </a:p>
                  </a:txBody>
                  <a:tcPr marL="68580" marR="68580" marT="0" marB="0" anchor="ctr"/>
                </a:tc>
                <a:tc>
                  <a:txBody>
                    <a:bodyPr/>
                    <a:lstStyle/>
                    <a:p>
                      <a:pPr marL="0" indent="0" algn="just">
                        <a:spcAft>
                          <a:spcPts val="0"/>
                        </a:spcAft>
                      </a:pPr>
                      <a:r>
                        <a:rPr lang="es-EC" sz="1200" dirty="0">
                          <a:effectLst/>
                        </a:rPr>
                        <a:t>FUENTE</a:t>
                      </a:r>
                      <a:endParaRPr lang="es-EC" sz="2000" dirty="0">
                        <a:solidFill>
                          <a:srgbClr val="000000"/>
                        </a:solidFill>
                        <a:effectLst/>
                        <a:latin typeface="Times New Roman"/>
                        <a:ea typeface="Calibri"/>
                      </a:endParaRPr>
                    </a:p>
                  </a:txBody>
                  <a:tcPr marL="68580" marR="68580" marT="0" marB="0" anchor="ctr"/>
                </a:tc>
                <a:tc>
                  <a:txBody>
                    <a:bodyPr/>
                    <a:lstStyle/>
                    <a:p>
                      <a:pPr marL="0" indent="0" algn="just">
                        <a:spcAft>
                          <a:spcPts val="0"/>
                        </a:spcAft>
                      </a:pPr>
                      <a:r>
                        <a:rPr lang="es-EC" sz="1200" dirty="0">
                          <a:effectLst/>
                        </a:rPr>
                        <a:t>UNIDAD</a:t>
                      </a:r>
                      <a:endParaRPr lang="es-EC" sz="2000" dirty="0">
                        <a:solidFill>
                          <a:srgbClr val="000000"/>
                        </a:solidFill>
                        <a:effectLst/>
                        <a:latin typeface="Times New Roman"/>
                        <a:ea typeface="Calibri"/>
                      </a:endParaRPr>
                    </a:p>
                  </a:txBody>
                  <a:tcPr marL="68580" marR="68580" marT="0" marB="0" anchor="ctr"/>
                </a:tc>
                <a:tc>
                  <a:txBody>
                    <a:bodyPr/>
                    <a:lstStyle/>
                    <a:p>
                      <a:pPr marL="0" indent="0" algn="just">
                        <a:spcAft>
                          <a:spcPts val="0"/>
                        </a:spcAft>
                      </a:pPr>
                      <a:r>
                        <a:rPr lang="es-EC" sz="1200" dirty="0">
                          <a:effectLst/>
                        </a:rPr>
                        <a:t>RESOLUCIÓN TEMPORAL</a:t>
                      </a:r>
                      <a:endParaRPr lang="es-EC" sz="2000" dirty="0">
                        <a:solidFill>
                          <a:srgbClr val="000000"/>
                        </a:solidFill>
                        <a:effectLst/>
                        <a:latin typeface="Times New Roman"/>
                        <a:ea typeface="Calibri"/>
                      </a:endParaRPr>
                    </a:p>
                  </a:txBody>
                  <a:tcPr marL="68580" marR="68580" marT="0" marB="0" anchor="ctr"/>
                </a:tc>
                <a:tc>
                  <a:txBody>
                    <a:bodyPr/>
                    <a:lstStyle/>
                    <a:p>
                      <a:pPr marL="0" indent="0" algn="just">
                        <a:spcAft>
                          <a:spcPts val="0"/>
                        </a:spcAft>
                      </a:pPr>
                      <a:r>
                        <a:rPr lang="es-EC" sz="1200" dirty="0">
                          <a:effectLst/>
                        </a:rPr>
                        <a:t>COBERTURA ESPACIAL</a:t>
                      </a:r>
                      <a:endParaRPr lang="es-EC" sz="2000" dirty="0">
                        <a:solidFill>
                          <a:srgbClr val="000000"/>
                        </a:solidFill>
                        <a:effectLst/>
                        <a:latin typeface="Times New Roman"/>
                        <a:ea typeface="Calibri"/>
                      </a:endParaRPr>
                    </a:p>
                  </a:txBody>
                  <a:tcPr marL="68580" marR="68580" marT="0" marB="0" anchor="ctr"/>
                </a:tc>
                <a:extLst>
                  <a:ext uri="{0D108BD9-81ED-4DB2-BD59-A6C34878D82A}">
                    <a16:rowId xmlns:a16="http://schemas.microsoft.com/office/drawing/2014/main" xmlns="" val="10000"/>
                  </a:ext>
                </a:extLst>
              </a:tr>
              <a:tr h="1237282">
                <a:tc>
                  <a:txBody>
                    <a:bodyPr/>
                    <a:lstStyle/>
                    <a:p>
                      <a:pPr marL="0" indent="0" algn="just">
                        <a:spcAft>
                          <a:spcPts val="0"/>
                        </a:spcAft>
                      </a:pPr>
                      <a:r>
                        <a:rPr lang="es-EC" sz="1400" b="0" dirty="0">
                          <a:effectLst/>
                        </a:rPr>
                        <a:t>Casos de enfermedades vectoriales transmitidas por Aedes aegypti</a:t>
                      </a:r>
                      <a:endParaRPr lang="es-EC" sz="2000" b="0" dirty="0">
                        <a:solidFill>
                          <a:srgbClr val="000000"/>
                        </a:solidFill>
                        <a:effectLst/>
                        <a:latin typeface="Times New Roman"/>
                        <a:ea typeface="Calibri"/>
                      </a:endParaRPr>
                    </a:p>
                  </a:txBody>
                  <a:tcPr marL="68580" marR="68580" marT="0" marB="0" anchor="ctr"/>
                </a:tc>
                <a:tc>
                  <a:txBody>
                    <a:bodyPr/>
                    <a:lstStyle/>
                    <a:p>
                      <a:pPr marL="0" indent="53975" algn="just">
                        <a:spcAft>
                          <a:spcPts val="0"/>
                        </a:spcAft>
                      </a:pPr>
                      <a:r>
                        <a:rPr lang="es-EC" sz="1400" dirty="0">
                          <a:effectLst/>
                        </a:rPr>
                        <a:t>MSP-SIVE ALERTA</a:t>
                      </a:r>
                      <a:endParaRPr lang="es-EC" sz="2000" dirty="0">
                        <a:effectLst/>
                      </a:endParaRPr>
                    </a:p>
                    <a:p>
                      <a:pPr indent="252095" algn="just">
                        <a:spcAft>
                          <a:spcPts val="0"/>
                        </a:spcAft>
                      </a:pPr>
                      <a:r>
                        <a:rPr lang="es-EC" sz="1400" dirty="0">
                          <a:effectLst/>
                        </a:rPr>
                        <a:t>(2013-2017)</a:t>
                      </a:r>
                      <a:endParaRPr lang="es-EC" sz="2000" dirty="0">
                        <a:solidFill>
                          <a:srgbClr val="000000"/>
                        </a:solidFill>
                        <a:effectLst/>
                        <a:latin typeface="Times New Roman"/>
                        <a:ea typeface="Calibri"/>
                      </a:endParaRPr>
                    </a:p>
                  </a:txBody>
                  <a:tcPr marL="68580" marR="68580" marT="0" marB="0" anchor="ctr"/>
                </a:tc>
                <a:tc>
                  <a:txBody>
                    <a:bodyPr/>
                    <a:lstStyle/>
                    <a:p>
                      <a:pPr marL="0" indent="0" algn="just">
                        <a:spcAft>
                          <a:spcPts val="0"/>
                        </a:spcAft>
                      </a:pPr>
                      <a:r>
                        <a:rPr lang="es-ES" sz="1400" dirty="0">
                          <a:effectLst/>
                        </a:rPr>
                        <a:t>Número de casos</a:t>
                      </a:r>
                      <a:endParaRPr lang="es-EC" sz="2000" dirty="0">
                        <a:solidFill>
                          <a:srgbClr val="000000"/>
                        </a:solidFill>
                        <a:effectLst/>
                        <a:latin typeface="Times New Roman"/>
                        <a:ea typeface="Calibri"/>
                      </a:endParaRPr>
                    </a:p>
                  </a:txBody>
                  <a:tcPr marL="68580" marR="68580" marT="0" marB="0" anchor="ctr"/>
                </a:tc>
                <a:tc>
                  <a:txBody>
                    <a:bodyPr/>
                    <a:lstStyle/>
                    <a:p>
                      <a:pPr marL="0" indent="0" algn="just">
                        <a:spcAft>
                          <a:spcPts val="0"/>
                        </a:spcAft>
                      </a:pPr>
                      <a:r>
                        <a:rPr lang="es-ES" sz="1400" dirty="0">
                          <a:effectLst/>
                        </a:rPr>
                        <a:t>Semana epidemiológica (7 días)</a:t>
                      </a:r>
                      <a:endParaRPr lang="es-EC" sz="2000" dirty="0">
                        <a:solidFill>
                          <a:srgbClr val="000000"/>
                        </a:solidFill>
                        <a:effectLst/>
                        <a:latin typeface="Times New Roman"/>
                        <a:ea typeface="Calibri"/>
                      </a:endParaRPr>
                    </a:p>
                  </a:txBody>
                  <a:tcPr marL="68580" marR="68580" marT="0" marB="0" anchor="ctr"/>
                </a:tc>
                <a:tc>
                  <a:txBody>
                    <a:bodyPr/>
                    <a:lstStyle/>
                    <a:p>
                      <a:pPr marL="0" indent="0" algn="just">
                        <a:spcAft>
                          <a:spcPts val="0"/>
                        </a:spcAft>
                      </a:pPr>
                      <a:r>
                        <a:rPr lang="es-ES" sz="1400" dirty="0">
                          <a:effectLst/>
                        </a:rPr>
                        <a:t>A nivel nacional por establecimiento de salud</a:t>
                      </a:r>
                      <a:endParaRPr lang="es-EC" sz="2000" dirty="0">
                        <a:solidFill>
                          <a:srgbClr val="000000"/>
                        </a:solidFill>
                        <a:effectLst/>
                        <a:latin typeface="Times New Roman"/>
                        <a:ea typeface="Calibri"/>
                      </a:endParaRPr>
                    </a:p>
                  </a:txBody>
                  <a:tcPr marL="68580" marR="68580" marT="0" marB="0" anchor="ctr"/>
                </a:tc>
                <a:extLst>
                  <a:ext uri="{0D108BD9-81ED-4DB2-BD59-A6C34878D82A}">
                    <a16:rowId xmlns:a16="http://schemas.microsoft.com/office/drawing/2014/main" xmlns="" val="10001"/>
                  </a:ext>
                </a:extLst>
              </a:tr>
            </a:tbl>
          </a:graphicData>
        </a:graphic>
      </p:graphicFrame>
      <p:pic>
        <p:nvPicPr>
          <p:cNvPr id="1026" name="Picture 2" descr="Resultado de imagen para terrs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4445" y="4723766"/>
            <a:ext cx="3622115" cy="148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8180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854</TotalTime>
  <Words>1983</Words>
  <Application>Microsoft Office PowerPoint</Application>
  <PresentationFormat>Presentación en pantalla (4:3)</PresentationFormat>
  <Paragraphs>348</Paragraphs>
  <Slides>36</Slides>
  <Notes>10</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Civil</vt:lpstr>
      <vt:lpstr>TEMA: Análisis de correlación entre las variaciones de precipitaciones e índice de vegetación sobre la distribución espacio – temporal de enfermedades transmitidas por Aedes aegypti en Manabí  Julio, 2018</vt:lpstr>
      <vt:lpstr>1. INTRODUCCIÓN</vt:lpstr>
      <vt:lpstr>Mosquito Aedes aegypti</vt:lpstr>
      <vt:lpstr>Presentación de PowerPoint</vt:lpstr>
      <vt:lpstr>Presentación de PowerPoint</vt:lpstr>
      <vt:lpstr>Presentación de PowerPoint</vt:lpstr>
      <vt:lpstr>Presentación de PowerPoint</vt:lpstr>
      <vt:lpstr>PROVINCIA DE MANABÍ</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MODELO PREDICTIVO</vt:lpstr>
      <vt:lpstr>Presentación de PowerPoint</vt:lpstr>
      <vt:lpstr>COMPROBACIÓN DE CASOS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Modelo predictivo de enfermedades transmitidas por Aedes aegypti en Manabí  Marzo 2018</dc:title>
  <dc:creator>Carolina JARAMILLO</dc:creator>
  <cp:lastModifiedBy>Carolina Jaramillo</cp:lastModifiedBy>
  <cp:revision>131</cp:revision>
  <dcterms:created xsi:type="dcterms:W3CDTF">2018-03-19T20:53:07Z</dcterms:created>
  <dcterms:modified xsi:type="dcterms:W3CDTF">2018-07-24T01:55:40Z</dcterms:modified>
</cp:coreProperties>
</file>