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5">
  <p:sldMasterIdLst>
    <p:sldMasterId id="2147483660" r:id="rId1"/>
  </p:sldMasterIdLst>
  <p:notesMasterIdLst>
    <p:notesMasterId r:id="rId32"/>
  </p:notesMasterIdLst>
  <p:sldIdLst>
    <p:sldId id="258" r:id="rId2"/>
    <p:sldId id="266" r:id="rId3"/>
    <p:sldId id="314" r:id="rId4"/>
    <p:sldId id="267" r:id="rId5"/>
    <p:sldId id="268" r:id="rId6"/>
    <p:sldId id="334" r:id="rId7"/>
    <p:sldId id="315" r:id="rId8"/>
    <p:sldId id="327" r:id="rId9"/>
    <p:sldId id="328" r:id="rId10"/>
    <p:sldId id="329" r:id="rId11"/>
    <p:sldId id="320" r:id="rId12"/>
    <p:sldId id="317" r:id="rId13"/>
    <p:sldId id="279" r:id="rId14"/>
    <p:sldId id="302" r:id="rId15"/>
    <p:sldId id="322" r:id="rId16"/>
    <p:sldId id="323" r:id="rId17"/>
    <p:sldId id="324" r:id="rId18"/>
    <p:sldId id="337" r:id="rId19"/>
    <p:sldId id="325" r:id="rId20"/>
    <p:sldId id="338" r:id="rId21"/>
    <p:sldId id="326" r:id="rId22"/>
    <p:sldId id="339" r:id="rId23"/>
    <p:sldId id="341" r:id="rId24"/>
    <p:sldId id="330" r:id="rId25"/>
    <p:sldId id="332" r:id="rId26"/>
    <p:sldId id="331" r:id="rId27"/>
    <p:sldId id="335" r:id="rId28"/>
    <p:sldId id="336" r:id="rId29"/>
    <p:sldId id="342" r:id="rId30"/>
    <p:sldId id="34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berthjimenez6202@yahoo.es" initials="g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E9A"/>
    <a:srgbClr val="C4CAAE"/>
    <a:srgbClr val="C3DB9D"/>
    <a:srgbClr val="00FF00"/>
    <a:srgbClr val="E11FAE"/>
    <a:srgbClr val="99FFCC"/>
    <a:srgbClr val="3333FF"/>
    <a:srgbClr val="6D9034"/>
    <a:srgbClr val="FF9999"/>
    <a:srgbClr val="90A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777" autoAdjust="0"/>
  </p:normalViewPr>
  <p:slideViewPr>
    <p:cSldViewPr>
      <p:cViewPr varScale="1">
        <p:scale>
          <a:sx n="68" d="100"/>
          <a:sy n="68" d="100"/>
        </p:scale>
        <p:origin x="14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garevalot\Desktop\Avicola%20del%20Valle\Varios\La%20Esperanza\ProyectoTesis\DEGRADACI&#211;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>
                <a:solidFill>
                  <a:srgbClr val="C00000"/>
                </a:solidFill>
              </a:rPr>
              <a:t>DIGESTIBILIDAD DE LA GALLINAZA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Hoja1!$W$11</c:f>
              <c:strCache>
                <c:ptCount val="1"/>
                <c:pt idx="0">
                  <c:v>% MS Digestible</c:v>
                </c:pt>
              </c:strCache>
            </c:strRef>
          </c:tx>
          <c:marker>
            <c:symbol val="none"/>
          </c:marker>
          <c:trendline>
            <c:trendlineType val="linear"/>
            <c:dispRSqr val="1"/>
            <c:dispEq val="1"/>
            <c:trendlineLbl>
              <c:layout>
                <c:manualLayout>
                  <c:x val="4.8722465393781576E-2"/>
                  <c:y val="0.22965626766143193"/>
                </c:manualLayout>
              </c:layout>
              <c:numFmt formatCode="General" sourceLinked="0"/>
            </c:trendlineLbl>
          </c:trendline>
          <c:xVal>
            <c:numRef>
              <c:f>Hoja1!$U$12:$U$19</c:f>
              <c:numCache>
                <c:formatCode>General</c:formatCode>
                <c:ptCount val="8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24</c:v>
                </c:pt>
                <c:pt idx="6">
                  <c:v>48</c:v>
                </c:pt>
                <c:pt idx="7">
                  <c:v>72</c:v>
                </c:pt>
              </c:numCache>
            </c:numRef>
          </c:xVal>
          <c:yVal>
            <c:numRef>
              <c:f>Hoja1!$W$12:$W$19</c:f>
              <c:numCache>
                <c:formatCode>0.0</c:formatCode>
                <c:ptCount val="8"/>
                <c:pt idx="0">
                  <c:v>15.394</c:v>
                </c:pt>
                <c:pt idx="1">
                  <c:v>33.947400000000002</c:v>
                </c:pt>
                <c:pt idx="2">
                  <c:v>37.162500000000001</c:v>
                </c:pt>
                <c:pt idx="3">
                  <c:v>41.189100000000003</c:v>
                </c:pt>
                <c:pt idx="4">
                  <c:v>51.373399999999997</c:v>
                </c:pt>
                <c:pt idx="5">
                  <c:v>62.338999999999999</c:v>
                </c:pt>
                <c:pt idx="6">
                  <c:v>65.924700000000001</c:v>
                </c:pt>
                <c:pt idx="7">
                  <c:v>77.247699999999995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140-4EAB-BE0D-F83743B78D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659264"/>
        <c:axId val="129661184"/>
      </c:scatterChart>
      <c:valAx>
        <c:axId val="129659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 sz="1400"/>
                  <a:t>TIEMPO DE INCUBACION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9661184"/>
        <c:crosses val="autoZero"/>
        <c:crossBetween val="midCat"/>
      </c:valAx>
      <c:valAx>
        <c:axId val="129661184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 b="1"/>
                  <a:t>DIGESTIBILIDAD (%)</a:t>
                </a:r>
              </a:p>
            </c:rich>
          </c:tx>
          <c:layout>
            <c:manualLayout>
              <c:xMode val="edge"/>
              <c:yMode val="edge"/>
              <c:x val="2.4431128766340505E-2"/>
              <c:y val="0.23392449724220646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129659264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1"/>
    </a:soli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EA7956-2313-4CF6-BC05-F881990BC7A1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FCE3DACD-FE04-4113-B12C-56FBB27EC5AD}">
      <dgm:prSet phldrT="[Texto]"/>
      <dgm:spPr>
        <a:solidFill>
          <a:srgbClr val="CCFFFF"/>
        </a:solidFill>
      </dgm:spPr>
      <dgm:t>
        <a:bodyPr/>
        <a:lstStyle/>
        <a:p>
          <a:pPr algn="just"/>
          <a:r>
            <a:rPr lang="es-MX" b="1" dirty="0">
              <a:solidFill>
                <a:srgbClr val="002060"/>
              </a:solidFill>
            </a:rPr>
            <a:t>Lavado y secado de las fundas </a:t>
          </a:r>
        </a:p>
      </dgm:t>
    </dgm:pt>
    <dgm:pt modelId="{21D65DC8-CF8D-4E30-BDC4-BF09A209E2B2}" type="parTrans" cxnId="{8FB0F430-A9B9-451D-B8A5-8B3C1CAD6A8C}">
      <dgm:prSet/>
      <dgm:spPr/>
      <dgm:t>
        <a:bodyPr/>
        <a:lstStyle/>
        <a:p>
          <a:endParaRPr lang="es-MX"/>
        </a:p>
      </dgm:t>
    </dgm:pt>
    <dgm:pt modelId="{40B564D3-382A-43BF-A157-FBFDA87C165F}" type="sibTrans" cxnId="{8FB0F430-A9B9-451D-B8A5-8B3C1CAD6A8C}">
      <dgm:prSet/>
      <dgm:spPr/>
      <dgm:t>
        <a:bodyPr/>
        <a:lstStyle/>
        <a:p>
          <a:endParaRPr lang="es-MX"/>
        </a:p>
      </dgm:t>
    </dgm:pt>
    <dgm:pt modelId="{DABC9115-688C-4830-8FE6-62F927AA16E6}">
      <dgm:prSet phldrT="[Texto]"/>
      <dgm:spPr>
        <a:solidFill>
          <a:srgbClr val="90AF3E"/>
        </a:solidFill>
      </dgm:spPr>
      <dgm:t>
        <a:bodyPr/>
        <a:lstStyle/>
        <a:p>
          <a:pPr algn="l"/>
          <a:r>
            <a:rPr lang="es-MX" b="1" dirty="0">
              <a:solidFill>
                <a:srgbClr val="002060"/>
              </a:solidFill>
            </a:rPr>
            <a:t>Análisis laboratorio U.C.</a:t>
          </a:r>
        </a:p>
      </dgm:t>
    </dgm:pt>
    <dgm:pt modelId="{D24E8B54-CCA1-4B73-A765-59B01CFF350F}" type="parTrans" cxnId="{ED6E6D55-802D-46FA-9C3F-949A10DBDDF6}">
      <dgm:prSet/>
      <dgm:spPr/>
      <dgm:t>
        <a:bodyPr/>
        <a:lstStyle/>
        <a:p>
          <a:endParaRPr lang="es-MX"/>
        </a:p>
      </dgm:t>
    </dgm:pt>
    <dgm:pt modelId="{A39BA888-29FA-4677-8957-BDF2357557D5}" type="sibTrans" cxnId="{ED6E6D55-802D-46FA-9C3F-949A10DBDDF6}">
      <dgm:prSet/>
      <dgm:spPr/>
      <dgm:t>
        <a:bodyPr/>
        <a:lstStyle/>
        <a:p>
          <a:endParaRPr lang="es-MX"/>
        </a:p>
      </dgm:t>
    </dgm:pt>
    <dgm:pt modelId="{00CF066F-F050-4DCD-A96D-0EFBDFF3997E}">
      <dgm:prSet custT="1"/>
      <dgm:spPr/>
      <dgm:t>
        <a:bodyPr/>
        <a:lstStyle/>
        <a:p>
          <a:pPr algn="just"/>
          <a:r>
            <a:rPr lang="es-MX" sz="1800" b="1" i="1" dirty="0"/>
            <a:t>Concluida la incubación se lavaron con agua hasta que el agua este clara</a:t>
          </a:r>
        </a:p>
      </dgm:t>
    </dgm:pt>
    <dgm:pt modelId="{151BCC12-18A1-4C7D-A31D-E6BC942210C8}" type="parTrans" cxnId="{6D112552-B800-433A-B546-32529CB1FC49}">
      <dgm:prSet/>
      <dgm:spPr/>
      <dgm:t>
        <a:bodyPr/>
        <a:lstStyle/>
        <a:p>
          <a:endParaRPr lang="es-MX"/>
        </a:p>
      </dgm:t>
    </dgm:pt>
    <dgm:pt modelId="{1C783ED3-EC72-4DB1-B83C-8CF703FC7AE4}" type="sibTrans" cxnId="{6D112552-B800-433A-B546-32529CB1FC49}">
      <dgm:prSet/>
      <dgm:spPr/>
      <dgm:t>
        <a:bodyPr/>
        <a:lstStyle/>
        <a:p>
          <a:endParaRPr lang="es-MX"/>
        </a:p>
      </dgm:t>
    </dgm:pt>
    <dgm:pt modelId="{55825EB3-B979-47EE-8E65-0004E3F0B9D9}">
      <dgm:prSet custT="1"/>
      <dgm:spPr/>
      <dgm:t>
        <a:bodyPr/>
        <a:lstStyle/>
        <a:p>
          <a:pPr algn="just"/>
          <a:r>
            <a:rPr lang="es-MX" sz="1800" b="1" i="1" dirty="0"/>
            <a:t>Posteriormente fueron secadas por 48 horas a una temperatura </a:t>
          </a:r>
          <a:r>
            <a:rPr lang="es-MX" sz="1800" b="1" i="1"/>
            <a:t>de 55</a:t>
          </a:r>
          <a:r>
            <a:rPr lang="es-ES" sz="1800" b="1" i="1"/>
            <a:t> </a:t>
          </a:r>
          <a:r>
            <a:rPr lang="es-ES" sz="1800" b="1" i="1" baseline="30000" dirty="0"/>
            <a:t>0</a:t>
          </a:r>
          <a:r>
            <a:rPr lang="es-ES" sz="1800" b="1" i="1" dirty="0"/>
            <a:t>C para ser pesadas</a:t>
          </a:r>
          <a:endParaRPr lang="es-MX" sz="1800" b="1" i="1" dirty="0"/>
        </a:p>
      </dgm:t>
    </dgm:pt>
    <dgm:pt modelId="{A39AA0D8-4783-41BA-B31F-6E077D8EE859}" type="parTrans" cxnId="{88BCA954-0E0B-40A5-B7B4-FCDC4F21D503}">
      <dgm:prSet/>
      <dgm:spPr/>
      <dgm:t>
        <a:bodyPr/>
        <a:lstStyle/>
        <a:p>
          <a:endParaRPr lang="es-MX"/>
        </a:p>
      </dgm:t>
    </dgm:pt>
    <dgm:pt modelId="{B5B8E3A8-7C70-4793-8EB4-17E1F15E0394}" type="sibTrans" cxnId="{88BCA954-0E0B-40A5-B7B4-FCDC4F21D503}">
      <dgm:prSet/>
      <dgm:spPr/>
      <dgm:t>
        <a:bodyPr/>
        <a:lstStyle/>
        <a:p>
          <a:endParaRPr lang="es-MX"/>
        </a:p>
      </dgm:t>
    </dgm:pt>
    <dgm:pt modelId="{B3EF4478-01DB-4292-8210-7F131A1871FA}">
      <dgm:prSet custT="1"/>
      <dgm:spPr/>
      <dgm:t>
        <a:bodyPr/>
        <a:lstStyle/>
        <a:p>
          <a:pPr algn="just"/>
          <a:r>
            <a:rPr lang="es-MX" sz="1400" b="1" i="1" dirty="0">
              <a:latin typeface="+mj-lt"/>
            </a:rPr>
            <a:t>La digestibilidad de la MS se estimó por el cambio en peso de la muestra en las fundas antes y después de la incubación ruminal con la metodología de </a:t>
          </a:r>
          <a:r>
            <a:rPr lang="es-MX" sz="1400" b="1" i="1" dirty="0">
              <a:solidFill>
                <a:srgbClr val="FF0000"/>
              </a:solidFill>
              <a:latin typeface="+mj-lt"/>
            </a:rPr>
            <a:t>Orskov y Mac Donald (1979). </a:t>
          </a:r>
          <a:r>
            <a:rPr lang="es-MX" sz="1400" b="1" i="1" dirty="0">
              <a:latin typeface="+mj-lt"/>
            </a:rPr>
            <a:t>Para obtener la digestibilidad de  la proteína se obtuvo por diferencias antes y después de la incubación ruminal.</a:t>
          </a:r>
        </a:p>
      </dgm:t>
    </dgm:pt>
    <dgm:pt modelId="{8ED4B229-B324-4F38-B8C9-E0610E378ABB}" type="parTrans" cxnId="{4FA71FE9-25DA-425D-9AAB-970C72020AE0}">
      <dgm:prSet/>
      <dgm:spPr/>
      <dgm:t>
        <a:bodyPr/>
        <a:lstStyle/>
        <a:p>
          <a:endParaRPr lang="es-MX"/>
        </a:p>
      </dgm:t>
    </dgm:pt>
    <dgm:pt modelId="{0AF122DD-7293-4F50-ABD1-20FD3DB3B5E2}" type="sibTrans" cxnId="{4FA71FE9-25DA-425D-9AAB-970C72020AE0}">
      <dgm:prSet/>
      <dgm:spPr/>
      <dgm:t>
        <a:bodyPr/>
        <a:lstStyle/>
        <a:p>
          <a:endParaRPr lang="es-MX"/>
        </a:p>
      </dgm:t>
    </dgm:pt>
    <dgm:pt modelId="{868F1E97-897B-4631-BD10-F0D13CDC8ED1}">
      <dgm:prSet phldrT="[Texto]"/>
      <dgm:spPr>
        <a:solidFill>
          <a:srgbClr val="99FFCC"/>
        </a:solidFill>
      </dgm:spPr>
      <dgm:t>
        <a:bodyPr/>
        <a:lstStyle/>
        <a:p>
          <a:r>
            <a:rPr lang="es-MX" b="1" dirty="0">
              <a:solidFill>
                <a:srgbClr val="002060"/>
              </a:solidFill>
            </a:rPr>
            <a:t>Retiro de las fundas nylon</a:t>
          </a:r>
        </a:p>
      </dgm:t>
    </dgm:pt>
    <dgm:pt modelId="{78B1B027-3833-4E2D-B908-11ACBF43F8B6}" type="sibTrans" cxnId="{7D3D6569-F620-426C-8883-7C3C60F93597}">
      <dgm:prSet/>
      <dgm:spPr/>
      <dgm:t>
        <a:bodyPr/>
        <a:lstStyle/>
        <a:p>
          <a:endParaRPr lang="es-MX"/>
        </a:p>
      </dgm:t>
    </dgm:pt>
    <dgm:pt modelId="{5D6BAA7B-CBB4-4D57-B2C4-7BDCA36DE9B8}" type="parTrans" cxnId="{7D3D6569-F620-426C-8883-7C3C60F93597}">
      <dgm:prSet/>
      <dgm:spPr/>
      <dgm:t>
        <a:bodyPr/>
        <a:lstStyle/>
        <a:p>
          <a:endParaRPr lang="es-MX"/>
        </a:p>
      </dgm:t>
    </dgm:pt>
    <dgm:pt modelId="{583EED6F-EDC8-44F1-BFBC-F9D39D7C15B8}" type="pres">
      <dgm:prSet presAssocID="{40EA7956-2313-4CF6-BC05-F881990BC7A1}" presName="diagram" presStyleCnt="0">
        <dgm:presLayoutVars>
          <dgm:dir/>
          <dgm:animLvl val="lvl"/>
          <dgm:resizeHandles val="exact"/>
        </dgm:presLayoutVars>
      </dgm:prSet>
      <dgm:spPr/>
    </dgm:pt>
    <dgm:pt modelId="{F0C1DA64-B157-42BB-9EA2-EC4D10EA6EE9}" type="pres">
      <dgm:prSet presAssocID="{868F1E97-897B-4631-BD10-F0D13CDC8ED1}" presName="compNode" presStyleCnt="0"/>
      <dgm:spPr/>
    </dgm:pt>
    <dgm:pt modelId="{0F57A4F4-604F-41CC-859F-3FA60163481E}" type="pres">
      <dgm:prSet presAssocID="{868F1E97-897B-4631-BD10-F0D13CDC8ED1}" presName="childRect" presStyleLbl="bgAcc1" presStyleIdx="0" presStyleCnt="3" custScaleY="85539" custLinFactNeighborX="6619" custLinFactNeighborY="42822">
        <dgm:presLayoutVars>
          <dgm:bulletEnabled val="1"/>
        </dgm:presLayoutVars>
      </dgm:prSet>
      <dgm:spPr/>
    </dgm:pt>
    <dgm:pt modelId="{D3811AF2-C481-4B3C-B0AE-B5C0A82DE429}" type="pres">
      <dgm:prSet presAssocID="{868F1E97-897B-4631-BD10-F0D13CDC8ED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B8D86CE-631D-49FB-B2CA-DBB7DB8BD72D}" type="pres">
      <dgm:prSet presAssocID="{868F1E97-897B-4631-BD10-F0D13CDC8ED1}" presName="parentRect" presStyleLbl="alignNode1" presStyleIdx="0" presStyleCnt="3" custScaleX="97914" custScaleY="97198" custLinFactY="2227" custLinFactNeighborX="5576" custLinFactNeighborY="100000"/>
      <dgm:spPr/>
    </dgm:pt>
    <dgm:pt modelId="{87FD21BF-76C9-4B4A-B69A-81031BBE4A81}" type="pres">
      <dgm:prSet presAssocID="{868F1E97-897B-4631-BD10-F0D13CDC8ED1}" presName="adorn" presStyleLbl="fgAccFollowNode1" presStyleIdx="0" presStyleCnt="3" custFlipVert="1" custScaleX="7365" custScaleY="5043"/>
      <dgm:spPr/>
    </dgm:pt>
    <dgm:pt modelId="{ACD2D9BE-4902-446E-B422-EB61D72BA957}" type="pres">
      <dgm:prSet presAssocID="{78B1B027-3833-4E2D-B908-11ACBF43F8B6}" presName="sibTrans" presStyleLbl="sibTrans2D1" presStyleIdx="0" presStyleCnt="0"/>
      <dgm:spPr/>
    </dgm:pt>
    <dgm:pt modelId="{5A12C7C3-3919-4CAF-9256-2C4489C6A0AD}" type="pres">
      <dgm:prSet presAssocID="{FCE3DACD-FE04-4113-B12C-56FBB27EC5AD}" presName="compNode" presStyleCnt="0"/>
      <dgm:spPr/>
    </dgm:pt>
    <dgm:pt modelId="{244C89B7-6CBC-46D8-8DA2-A782DBA34B3C}" type="pres">
      <dgm:prSet presAssocID="{FCE3DACD-FE04-4113-B12C-56FBB27EC5AD}" presName="childRect" presStyleLbl="bgAcc1" presStyleIdx="1" presStyleCnt="3" custScaleY="92811" custLinFactNeighborX="1018" custLinFactNeighborY="43123">
        <dgm:presLayoutVars>
          <dgm:bulletEnabled val="1"/>
        </dgm:presLayoutVars>
      </dgm:prSet>
      <dgm:spPr/>
    </dgm:pt>
    <dgm:pt modelId="{70BDB895-BE34-4EDF-AF0D-127D81EC12CF}" type="pres">
      <dgm:prSet presAssocID="{FCE3DACD-FE04-4113-B12C-56FBB27EC5A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D8305FD-7964-46D1-888C-0479A7652D68}" type="pres">
      <dgm:prSet presAssocID="{FCE3DACD-FE04-4113-B12C-56FBB27EC5AD}" presName="parentRect" presStyleLbl="alignNode1" presStyleIdx="1" presStyleCnt="3" custLinFactY="4329" custLinFactNeighborX="1018" custLinFactNeighborY="100000"/>
      <dgm:spPr/>
    </dgm:pt>
    <dgm:pt modelId="{8C640AD8-1A0B-486E-A590-5792E07E7F05}" type="pres">
      <dgm:prSet presAssocID="{FCE3DACD-FE04-4113-B12C-56FBB27EC5AD}" presName="adorn" presStyleLbl="fgAccFollowNode1" presStyleIdx="1" presStyleCnt="3" custFlipVert="0" custFlipHor="1" custScaleX="4920" custScaleY="15728"/>
      <dgm:spPr/>
    </dgm:pt>
    <dgm:pt modelId="{43565ECF-5F69-4AA6-AEF2-02CB9753C61B}" type="pres">
      <dgm:prSet presAssocID="{40B564D3-382A-43BF-A157-FBFDA87C165F}" presName="sibTrans" presStyleLbl="sibTrans2D1" presStyleIdx="0" presStyleCnt="0"/>
      <dgm:spPr/>
    </dgm:pt>
    <dgm:pt modelId="{09B6FB87-0378-488E-9342-0C710CD67011}" type="pres">
      <dgm:prSet presAssocID="{DABC9115-688C-4830-8FE6-62F927AA16E6}" presName="compNode" presStyleCnt="0"/>
      <dgm:spPr/>
    </dgm:pt>
    <dgm:pt modelId="{46218E1B-4EB3-457A-842F-2FB4ABB597B2}" type="pres">
      <dgm:prSet presAssocID="{DABC9115-688C-4830-8FE6-62F927AA16E6}" presName="childRect" presStyleLbl="bgAcc1" presStyleIdx="2" presStyleCnt="3" custScaleX="118666" custScaleY="112793" custLinFactNeighborX="-1872" custLinFactNeighborY="48236">
        <dgm:presLayoutVars>
          <dgm:bulletEnabled val="1"/>
        </dgm:presLayoutVars>
      </dgm:prSet>
      <dgm:spPr/>
    </dgm:pt>
    <dgm:pt modelId="{B30DB195-685C-4400-8F37-1E7DBF0DE282}" type="pres">
      <dgm:prSet presAssocID="{DABC9115-688C-4830-8FE6-62F927AA16E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01050FF-9796-44D1-A9E8-5CDB911F2806}" type="pres">
      <dgm:prSet presAssocID="{DABC9115-688C-4830-8FE6-62F927AA16E6}" presName="parentRect" presStyleLbl="alignNode1" presStyleIdx="2" presStyleCnt="3" custScaleX="118616" custScaleY="84710" custLinFactY="13429" custLinFactNeighborX="-4609" custLinFactNeighborY="100000"/>
      <dgm:spPr/>
    </dgm:pt>
    <dgm:pt modelId="{AE01A050-27F7-4785-942E-830D09D065D9}" type="pres">
      <dgm:prSet presAssocID="{DABC9115-688C-4830-8FE6-62F927AA16E6}" presName="adorn" presStyleLbl="fgAccFollowNode1" presStyleIdx="2" presStyleCnt="3" custFlipVert="1" custFlipHor="0" custScaleX="9249" custScaleY="4920"/>
      <dgm:spPr/>
    </dgm:pt>
  </dgm:ptLst>
  <dgm:cxnLst>
    <dgm:cxn modelId="{12ED0900-B00C-429A-888A-7FF8DF92AE4A}" type="presOf" srcId="{55825EB3-B979-47EE-8E65-0004E3F0B9D9}" destId="{244C89B7-6CBC-46D8-8DA2-A782DBA34B3C}" srcOrd="0" destOrd="0" presId="urn:microsoft.com/office/officeart/2005/8/layout/bList2"/>
    <dgm:cxn modelId="{0D87B510-3A08-4DE7-98B1-CDDBB7EE7E18}" type="presOf" srcId="{FCE3DACD-FE04-4113-B12C-56FBB27EC5AD}" destId="{FD8305FD-7964-46D1-888C-0479A7652D68}" srcOrd="1" destOrd="0" presId="urn:microsoft.com/office/officeart/2005/8/layout/bList2"/>
    <dgm:cxn modelId="{937A7921-D8F0-49C9-8A4D-1919219D9EE3}" type="presOf" srcId="{40EA7956-2313-4CF6-BC05-F881990BC7A1}" destId="{583EED6F-EDC8-44F1-BFBC-F9D39D7C15B8}" srcOrd="0" destOrd="0" presId="urn:microsoft.com/office/officeart/2005/8/layout/bList2"/>
    <dgm:cxn modelId="{8FB0F430-A9B9-451D-B8A5-8B3C1CAD6A8C}" srcId="{40EA7956-2313-4CF6-BC05-F881990BC7A1}" destId="{FCE3DACD-FE04-4113-B12C-56FBB27EC5AD}" srcOrd="1" destOrd="0" parTransId="{21D65DC8-CF8D-4E30-BDC4-BF09A209E2B2}" sibTransId="{40B564D3-382A-43BF-A157-FBFDA87C165F}"/>
    <dgm:cxn modelId="{DE49E75C-295E-4453-946B-0457AA21B97D}" type="presOf" srcId="{868F1E97-897B-4631-BD10-F0D13CDC8ED1}" destId="{AB8D86CE-631D-49FB-B2CA-DBB7DB8BD72D}" srcOrd="1" destOrd="0" presId="urn:microsoft.com/office/officeart/2005/8/layout/bList2"/>
    <dgm:cxn modelId="{65386360-762B-4C97-B3C1-283E88EF8F33}" type="presOf" srcId="{78B1B027-3833-4E2D-B908-11ACBF43F8B6}" destId="{ACD2D9BE-4902-446E-B422-EB61D72BA957}" srcOrd="0" destOrd="0" presId="urn:microsoft.com/office/officeart/2005/8/layout/bList2"/>
    <dgm:cxn modelId="{7D3D6569-F620-426C-8883-7C3C60F93597}" srcId="{40EA7956-2313-4CF6-BC05-F881990BC7A1}" destId="{868F1E97-897B-4631-BD10-F0D13CDC8ED1}" srcOrd="0" destOrd="0" parTransId="{5D6BAA7B-CBB4-4D57-B2C4-7BDCA36DE9B8}" sibTransId="{78B1B027-3833-4E2D-B908-11ACBF43F8B6}"/>
    <dgm:cxn modelId="{101FD071-64D3-484B-86FA-958F796051BF}" type="presOf" srcId="{DABC9115-688C-4830-8FE6-62F927AA16E6}" destId="{501050FF-9796-44D1-A9E8-5CDB911F2806}" srcOrd="1" destOrd="0" presId="urn:microsoft.com/office/officeart/2005/8/layout/bList2"/>
    <dgm:cxn modelId="{6D112552-B800-433A-B546-32529CB1FC49}" srcId="{868F1E97-897B-4631-BD10-F0D13CDC8ED1}" destId="{00CF066F-F050-4DCD-A96D-0EFBDFF3997E}" srcOrd="0" destOrd="0" parTransId="{151BCC12-18A1-4C7D-A31D-E6BC942210C8}" sibTransId="{1C783ED3-EC72-4DB1-B83C-8CF703FC7AE4}"/>
    <dgm:cxn modelId="{88BCA954-0E0B-40A5-B7B4-FCDC4F21D503}" srcId="{FCE3DACD-FE04-4113-B12C-56FBB27EC5AD}" destId="{55825EB3-B979-47EE-8E65-0004E3F0B9D9}" srcOrd="0" destOrd="0" parTransId="{A39AA0D8-4783-41BA-B31F-6E077D8EE859}" sibTransId="{B5B8E3A8-7C70-4793-8EB4-17E1F15E0394}"/>
    <dgm:cxn modelId="{ED6E6D55-802D-46FA-9C3F-949A10DBDDF6}" srcId="{40EA7956-2313-4CF6-BC05-F881990BC7A1}" destId="{DABC9115-688C-4830-8FE6-62F927AA16E6}" srcOrd="2" destOrd="0" parTransId="{D24E8B54-CCA1-4B73-A765-59B01CFF350F}" sibTransId="{A39BA888-29FA-4677-8957-BDF2357557D5}"/>
    <dgm:cxn modelId="{1B18B28B-A827-4305-B17D-06B7614B877C}" type="presOf" srcId="{DABC9115-688C-4830-8FE6-62F927AA16E6}" destId="{B30DB195-685C-4400-8F37-1E7DBF0DE282}" srcOrd="0" destOrd="0" presId="urn:microsoft.com/office/officeart/2005/8/layout/bList2"/>
    <dgm:cxn modelId="{4D0238AC-C149-46BC-9E17-FC34C1C713B0}" type="presOf" srcId="{B3EF4478-01DB-4292-8210-7F131A1871FA}" destId="{46218E1B-4EB3-457A-842F-2FB4ABB597B2}" srcOrd="0" destOrd="0" presId="urn:microsoft.com/office/officeart/2005/8/layout/bList2"/>
    <dgm:cxn modelId="{DF632EB3-9E2F-4045-AE16-31A7AA9649F8}" type="presOf" srcId="{FCE3DACD-FE04-4113-B12C-56FBB27EC5AD}" destId="{70BDB895-BE34-4EDF-AF0D-127D81EC12CF}" srcOrd="0" destOrd="0" presId="urn:microsoft.com/office/officeart/2005/8/layout/bList2"/>
    <dgm:cxn modelId="{4776BFB6-1E1C-460C-B5CB-CE5B300307B4}" type="presOf" srcId="{868F1E97-897B-4631-BD10-F0D13CDC8ED1}" destId="{D3811AF2-C481-4B3C-B0AE-B5C0A82DE429}" srcOrd="0" destOrd="0" presId="urn:microsoft.com/office/officeart/2005/8/layout/bList2"/>
    <dgm:cxn modelId="{51E6B3DB-7A3A-4991-BDD1-DDE2C8C84EDD}" type="presOf" srcId="{00CF066F-F050-4DCD-A96D-0EFBDFF3997E}" destId="{0F57A4F4-604F-41CC-859F-3FA60163481E}" srcOrd="0" destOrd="0" presId="urn:microsoft.com/office/officeart/2005/8/layout/bList2"/>
    <dgm:cxn modelId="{4FA71FE9-25DA-425D-9AAB-970C72020AE0}" srcId="{DABC9115-688C-4830-8FE6-62F927AA16E6}" destId="{B3EF4478-01DB-4292-8210-7F131A1871FA}" srcOrd="0" destOrd="0" parTransId="{8ED4B229-B324-4F38-B8C9-E0610E378ABB}" sibTransId="{0AF122DD-7293-4F50-ABD1-20FD3DB3B5E2}"/>
    <dgm:cxn modelId="{2B96B8F5-0D47-460F-A469-70818435F97D}" type="presOf" srcId="{40B564D3-382A-43BF-A157-FBFDA87C165F}" destId="{43565ECF-5F69-4AA6-AEF2-02CB9753C61B}" srcOrd="0" destOrd="0" presId="urn:microsoft.com/office/officeart/2005/8/layout/bList2"/>
    <dgm:cxn modelId="{8194FB6D-AB51-47CF-AA29-495F33FABAAA}" type="presParOf" srcId="{583EED6F-EDC8-44F1-BFBC-F9D39D7C15B8}" destId="{F0C1DA64-B157-42BB-9EA2-EC4D10EA6EE9}" srcOrd="0" destOrd="0" presId="urn:microsoft.com/office/officeart/2005/8/layout/bList2"/>
    <dgm:cxn modelId="{9C13B0B8-5556-46AC-AEEE-9076F1F234C6}" type="presParOf" srcId="{F0C1DA64-B157-42BB-9EA2-EC4D10EA6EE9}" destId="{0F57A4F4-604F-41CC-859F-3FA60163481E}" srcOrd="0" destOrd="0" presId="urn:microsoft.com/office/officeart/2005/8/layout/bList2"/>
    <dgm:cxn modelId="{8B7AE125-9ABA-490A-B243-63F8BA190BDA}" type="presParOf" srcId="{F0C1DA64-B157-42BB-9EA2-EC4D10EA6EE9}" destId="{D3811AF2-C481-4B3C-B0AE-B5C0A82DE429}" srcOrd="1" destOrd="0" presId="urn:microsoft.com/office/officeart/2005/8/layout/bList2"/>
    <dgm:cxn modelId="{7628D646-9829-40D5-B331-2B91F4954E1B}" type="presParOf" srcId="{F0C1DA64-B157-42BB-9EA2-EC4D10EA6EE9}" destId="{AB8D86CE-631D-49FB-B2CA-DBB7DB8BD72D}" srcOrd="2" destOrd="0" presId="urn:microsoft.com/office/officeart/2005/8/layout/bList2"/>
    <dgm:cxn modelId="{54F7F82B-4800-4796-892E-990A5081A2BE}" type="presParOf" srcId="{F0C1DA64-B157-42BB-9EA2-EC4D10EA6EE9}" destId="{87FD21BF-76C9-4B4A-B69A-81031BBE4A81}" srcOrd="3" destOrd="0" presId="urn:microsoft.com/office/officeart/2005/8/layout/bList2"/>
    <dgm:cxn modelId="{8E4345ED-0EC0-4BAD-9CE7-D3EE28AF0B17}" type="presParOf" srcId="{583EED6F-EDC8-44F1-BFBC-F9D39D7C15B8}" destId="{ACD2D9BE-4902-446E-B422-EB61D72BA957}" srcOrd="1" destOrd="0" presId="urn:microsoft.com/office/officeart/2005/8/layout/bList2"/>
    <dgm:cxn modelId="{2E675B55-B92B-4983-9459-6C9C518914C3}" type="presParOf" srcId="{583EED6F-EDC8-44F1-BFBC-F9D39D7C15B8}" destId="{5A12C7C3-3919-4CAF-9256-2C4489C6A0AD}" srcOrd="2" destOrd="0" presId="urn:microsoft.com/office/officeart/2005/8/layout/bList2"/>
    <dgm:cxn modelId="{A81621E3-2699-42F6-B52B-BB23E369C670}" type="presParOf" srcId="{5A12C7C3-3919-4CAF-9256-2C4489C6A0AD}" destId="{244C89B7-6CBC-46D8-8DA2-A782DBA34B3C}" srcOrd="0" destOrd="0" presId="urn:microsoft.com/office/officeart/2005/8/layout/bList2"/>
    <dgm:cxn modelId="{BC6D44BA-44AA-44ED-B853-B866E19AC3B8}" type="presParOf" srcId="{5A12C7C3-3919-4CAF-9256-2C4489C6A0AD}" destId="{70BDB895-BE34-4EDF-AF0D-127D81EC12CF}" srcOrd="1" destOrd="0" presId="urn:microsoft.com/office/officeart/2005/8/layout/bList2"/>
    <dgm:cxn modelId="{BFC85B7B-7A14-4C98-AB62-4AD9990445A2}" type="presParOf" srcId="{5A12C7C3-3919-4CAF-9256-2C4489C6A0AD}" destId="{FD8305FD-7964-46D1-888C-0479A7652D68}" srcOrd="2" destOrd="0" presId="urn:microsoft.com/office/officeart/2005/8/layout/bList2"/>
    <dgm:cxn modelId="{7801AF18-8D57-43F9-BBC6-C2BF340DE3BE}" type="presParOf" srcId="{5A12C7C3-3919-4CAF-9256-2C4489C6A0AD}" destId="{8C640AD8-1A0B-486E-A590-5792E07E7F05}" srcOrd="3" destOrd="0" presId="urn:microsoft.com/office/officeart/2005/8/layout/bList2"/>
    <dgm:cxn modelId="{275C2A70-EEF5-4C69-8858-0E359385A8A8}" type="presParOf" srcId="{583EED6F-EDC8-44F1-BFBC-F9D39D7C15B8}" destId="{43565ECF-5F69-4AA6-AEF2-02CB9753C61B}" srcOrd="3" destOrd="0" presId="urn:microsoft.com/office/officeart/2005/8/layout/bList2"/>
    <dgm:cxn modelId="{DBF7FBCE-5276-47B6-A1D3-E3DAD82DCADF}" type="presParOf" srcId="{583EED6F-EDC8-44F1-BFBC-F9D39D7C15B8}" destId="{09B6FB87-0378-488E-9342-0C710CD67011}" srcOrd="4" destOrd="0" presId="urn:microsoft.com/office/officeart/2005/8/layout/bList2"/>
    <dgm:cxn modelId="{62A86CA0-0A45-4624-A1A9-494A6DE75925}" type="presParOf" srcId="{09B6FB87-0378-488E-9342-0C710CD67011}" destId="{46218E1B-4EB3-457A-842F-2FB4ABB597B2}" srcOrd="0" destOrd="0" presId="urn:microsoft.com/office/officeart/2005/8/layout/bList2"/>
    <dgm:cxn modelId="{660FC964-9625-4A9D-9088-4DF9FAFCB9B8}" type="presParOf" srcId="{09B6FB87-0378-488E-9342-0C710CD67011}" destId="{B30DB195-685C-4400-8F37-1E7DBF0DE282}" srcOrd="1" destOrd="0" presId="urn:microsoft.com/office/officeart/2005/8/layout/bList2"/>
    <dgm:cxn modelId="{4A0A80F9-56D6-4555-999C-B282388AF0BD}" type="presParOf" srcId="{09B6FB87-0378-488E-9342-0C710CD67011}" destId="{501050FF-9796-44D1-A9E8-5CDB911F2806}" srcOrd="2" destOrd="0" presId="urn:microsoft.com/office/officeart/2005/8/layout/bList2"/>
    <dgm:cxn modelId="{77E2E17F-2732-4029-A808-22EC5C6B66BA}" type="presParOf" srcId="{09B6FB87-0378-488E-9342-0C710CD67011}" destId="{AE01A050-27F7-4785-942E-830D09D065D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57A4F4-604F-41CC-859F-3FA60163481E}">
      <dsp:nvSpPr>
        <dsp:cNvPr id="0" name=""/>
        <dsp:cNvSpPr/>
      </dsp:nvSpPr>
      <dsp:spPr>
        <a:xfrm>
          <a:off x="180008" y="1943863"/>
          <a:ext cx="2654823" cy="16951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b="1" i="1" kern="1200" dirty="0"/>
            <a:t>Concluida la incubación se lavaron con agua hasta que el agua este clara</a:t>
          </a:r>
        </a:p>
      </dsp:txBody>
      <dsp:txXfrm>
        <a:off x="219728" y="1983583"/>
        <a:ext cx="2575383" cy="1655465"/>
      </dsp:txXfrm>
    </dsp:sp>
    <dsp:sp modelId="{AB8D86CE-631D-49FB-B2CA-DBB7DB8BD72D}">
      <dsp:nvSpPr>
        <dsp:cNvPr id="0" name=""/>
        <dsp:cNvSpPr/>
      </dsp:nvSpPr>
      <dsp:spPr>
        <a:xfrm>
          <a:off x="180008" y="3816785"/>
          <a:ext cx="2599443" cy="828283"/>
        </a:xfrm>
        <a:prstGeom prst="rect">
          <a:avLst/>
        </a:prstGeom>
        <a:solidFill>
          <a:srgbClr val="99FFCC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b="1" kern="1200" dirty="0">
              <a:solidFill>
                <a:srgbClr val="002060"/>
              </a:solidFill>
            </a:rPr>
            <a:t>Retiro de las fundas nylon</a:t>
          </a:r>
        </a:p>
      </dsp:txBody>
      <dsp:txXfrm>
        <a:off x="180008" y="3816785"/>
        <a:ext cx="1830594" cy="828283"/>
      </dsp:txXfrm>
    </dsp:sp>
    <dsp:sp modelId="{87FD21BF-76C9-4B4A-B69A-81031BBE4A81}">
      <dsp:nvSpPr>
        <dsp:cNvPr id="0" name=""/>
        <dsp:cNvSpPr/>
      </dsp:nvSpPr>
      <dsp:spPr>
        <a:xfrm flipV="1">
          <a:off x="2379356" y="3510230"/>
          <a:ext cx="68434" cy="4685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4C89B7-6CBC-46D8-8DA2-A782DBA34B3C}">
      <dsp:nvSpPr>
        <dsp:cNvPr id="0" name=""/>
        <dsp:cNvSpPr/>
      </dsp:nvSpPr>
      <dsp:spPr>
        <a:xfrm>
          <a:off x="2916335" y="1907830"/>
          <a:ext cx="2654823" cy="183930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b="1" i="1" kern="1200" dirty="0"/>
            <a:t>Posteriormente fueron secadas por 48 horas a una temperatura </a:t>
          </a:r>
          <a:r>
            <a:rPr lang="es-MX" sz="1800" b="1" i="1" kern="1200"/>
            <a:t>de 55</a:t>
          </a:r>
          <a:r>
            <a:rPr lang="es-ES" sz="1800" b="1" i="1" kern="1200"/>
            <a:t> </a:t>
          </a:r>
          <a:r>
            <a:rPr lang="es-ES" sz="1800" b="1" i="1" kern="1200" baseline="30000" dirty="0"/>
            <a:t>0</a:t>
          </a:r>
          <a:r>
            <a:rPr lang="es-ES" sz="1800" b="1" i="1" kern="1200" dirty="0"/>
            <a:t>C para ser pesadas</a:t>
          </a:r>
          <a:endParaRPr lang="es-MX" sz="1800" b="1" i="1" kern="1200" dirty="0"/>
        </a:p>
      </dsp:txBody>
      <dsp:txXfrm>
        <a:off x="2959432" y="1950927"/>
        <a:ext cx="2568629" cy="1796203"/>
      </dsp:txXfrm>
    </dsp:sp>
    <dsp:sp modelId="{FD8305FD-7964-46D1-888C-0479A7652D68}">
      <dsp:nvSpPr>
        <dsp:cNvPr id="0" name=""/>
        <dsp:cNvSpPr/>
      </dsp:nvSpPr>
      <dsp:spPr>
        <a:xfrm>
          <a:off x="2916335" y="3852817"/>
          <a:ext cx="2654823" cy="852160"/>
        </a:xfrm>
        <a:prstGeom prst="rect">
          <a:avLst/>
        </a:prstGeom>
        <a:solidFill>
          <a:srgbClr val="CCFFFF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b="1" kern="1200" dirty="0">
              <a:solidFill>
                <a:srgbClr val="002060"/>
              </a:solidFill>
            </a:rPr>
            <a:t>Lavado y secado de las fundas </a:t>
          </a:r>
        </a:p>
      </dsp:txBody>
      <dsp:txXfrm>
        <a:off x="2916335" y="3852817"/>
        <a:ext cx="1869593" cy="852160"/>
      </dsp:txXfrm>
    </dsp:sp>
    <dsp:sp modelId="{8C640AD8-1A0B-486E-A590-5792E07E7F05}">
      <dsp:nvSpPr>
        <dsp:cNvPr id="0" name=""/>
        <dsp:cNvSpPr/>
      </dsp:nvSpPr>
      <dsp:spPr>
        <a:xfrm flipH="1">
          <a:off x="5275739" y="3490647"/>
          <a:ext cx="45716" cy="14614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18E1B-4EB3-457A-842F-2FB4ABB597B2}">
      <dsp:nvSpPr>
        <dsp:cNvPr id="0" name=""/>
        <dsp:cNvSpPr/>
      </dsp:nvSpPr>
      <dsp:spPr>
        <a:xfrm>
          <a:off x="5724634" y="1942733"/>
          <a:ext cx="3150372" cy="223529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i="1" kern="1200" dirty="0">
              <a:latin typeface="+mj-lt"/>
            </a:rPr>
            <a:t>La digestibilidad de la MS se estimó por el cambio en peso de la muestra en las fundas antes y después de la incubación ruminal con la metodología de </a:t>
          </a:r>
          <a:r>
            <a:rPr lang="es-MX" sz="1400" b="1" i="1" kern="1200" dirty="0">
              <a:solidFill>
                <a:srgbClr val="FF0000"/>
              </a:solidFill>
              <a:latin typeface="+mj-lt"/>
            </a:rPr>
            <a:t>Orskov y Mac Donald (1979). </a:t>
          </a:r>
          <a:r>
            <a:rPr lang="es-MX" sz="1400" b="1" i="1" kern="1200" dirty="0">
              <a:latin typeface="+mj-lt"/>
            </a:rPr>
            <a:t>Para obtener la digestibilidad de  la proteína se obtuvo por diferencias antes y después de la incubación ruminal.</a:t>
          </a:r>
        </a:p>
      </dsp:txBody>
      <dsp:txXfrm>
        <a:off x="5777010" y="1995109"/>
        <a:ext cx="3045620" cy="2182921"/>
      </dsp:txXfrm>
    </dsp:sp>
    <dsp:sp modelId="{501050FF-9796-44D1-A9E8-5CDB911F2806}">
      <dsp:nvSpPr>
        <dsp:cNvPr id="0" name=""/>
        <dsp:cNvSpPr/>
      </dsp:nvSpPr>
      <dsp:spPr>
        <a:xfrm>
          <a:off x="5652635" y="4127085"/>
          <a:ext cx="3149045" cy="721865"/>
        </a:xfrm>
        <a:prstGeom prst="rect">
          <a:avLst/>
        </a:prstGeom>
        <a:solidFill>
          <a:srgbClr val="90AF3E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b="1" kern="1200" dirty="0">
              <a:solidFill>
                <a:srgbClr val="002060"/>
              </a:solidFill>
            </a:rPr>
            <a:t>Análisis laboratorio U.C.</a:t>
          </a:r>
        </a:p>
      </dsp:txBody>
      <dsp:txXfrm>
        <a:off x="5652635" y="4127085"/>
        <a:ext cx="2217637" cy="721865"/>
      </dsp:txXfrm>
    </dsp:sp>
    <dsp:sp modelId="{AE01A050-27F7-4785-942E-830D09D065D9}">
      <dsp:nvSpPr>
        <dsp:cNvPr id="0" name=""/>
        <dsp:cNvSpPr/>
      </dsp:nvSpPr>
      <dsp:spPr>
        <a:xfrm flipV="1">
          <a:off x="8388426" y="3672434"/>
          <a:ext cx="85940" cy="4571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E77C3-685A-48A7-A17F-E6CDFC9F9822}" type="datetimeFigureOut">
              <a:rPr lang="es-EC" smtClean="0"/>
              <a:t>2/8/2018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90C51-2EA5-4F1C-BF42-47568716678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2446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90C51-2EA5-4F1C-BF42-475687166786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4231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90C51-2EA5-4F1C-BF42-475687166786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0563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90C51-2EA5-4F1C-BF42-475687166786}" type="slidenum">
              <a:rPr lang="es-EC" smtClean="0">
                <a:solidFill>
                  <a:prstClr val="black"/>
                </a:solidFill>
              </a:rPr>
              <a:pPr/>
              <a:t>11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38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>
                <a:solidFill>
                  <a:schemeClr val="accent2">
                    <a:lumMod val="75000"/>
                  </a:schemeClr>
                </a:solidFill>
              </a:rPr>
              <a:t>Realizar cuadro en el que incluya los otros resultados para su </a:t>
            </a:r>
            <a:r>
              <a:rPr lang="es-EC" dirty="0" err="1">
                <a:solidFill>
                  <a:schemeClr val="accent2">
                    <a:lumMod val="75000"/>
                  </a:schemeClr>
                </a:solidFill>
              </a:rPr>
              <a:t>discucion</a:t>
            </a:r>
            <a:endParaRPr lang="es-EC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90C51-2EA5-4F1C-BF42-475687166786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9995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Incluir tabla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90C51-2EA5-4F1C-BF42-475687166786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639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CUADRO CON AA ESCENCIALES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90C51-2EA5-4F1C-BF42-475687166786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941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6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63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5246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4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3626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04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19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94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CO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732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583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71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75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3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34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488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8/2/2018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20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34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ED5DE2D5-4F39-4DCA-91FF-E29B0AECE6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O"/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081257AF-524A-4054-BB13-E6AF4F377E7A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O"/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05043381-8029-41C5-8771-2A66976F5D6E}"/>
              </a:ext>
            </a:extLst>
          </p:cNvPr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O"/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1A434C4C-8A09-42D9-8808-D641933362F9}"/>
              </a:ext>
            </a:extLst>
          </p:cNvPr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O"/>
          </a:p>
        </p:txBody>
      </p:sp>
      <p:pic>
        <p:nvPicPr>
          <p:cNvPr id="22" name="Picture 26" descr="LOGO ESPE ORIGINAL copia">
            <a:extLst>
              <a:ext uri="{FF2B5EF4-FFF2-40B4-BE49-F238E27FC236}">
                <a16:creationId xmlns:a16="http://schemas.microsoft.com/office/drawing/2014/main" id="{AE774762-1E6F-479A-B4EA-0A060DED36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print"/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074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1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34834" r="47430" b="30095"/>
          <a:stretch>
            <a:fillRect/>
          </a:stretch>
        </p:blipFill>
        <p:spPr bwMode="auto">
          <a:xfrm>
            <a:off x="0" y="5589588"/>
            <a:ext cx="2268538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6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35455" r="25832" b="16136"/>
          <a:stretch>
            <a:fillRect/>
          </a:stretch>
        </p:blipFill>
        <p:spPr bwMode="auto">
          <a:xfrm>
            <a:off x="2268538" y="5589588"/>
            <a:ext cx="2303462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2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1" r="-79" b="29724"/>
          <a:stretch>
            <a:fillRect/>
          </a:stretch>
        </p:blipFill>
        <p:spPr bwMode="auto">
          <a:xfrm>
            <a:off x="4572000" y="5589588"/>
            <a:ext cx="2232025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4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18471" r="5298" b="17622"/>
          <a:stretch>
            <a:fillRect/>
          </a:stretch>
        </p:blipFill>
        <p:spPr bwMode="auto">
          <a:xfrm>
            <a:off x="6804025" y="5589588"/>
            <a:ext cx="2339975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586713-13E0-4E95-B261-38FBF8CB1ED5}"/>
              </a:ext>
            </a:extLst>
          </p:cNvPr>
          <p:cNvSpPr/>
          <p:nvPr/>
        </p:nvSpPr>
        <p:spPr>
          <a:xfrm>
            <a:off x="251520" y="980728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INVESTIGACIÓN INNOVACIÓN Y TRANSFERENCIA DE TECNOLOGÍA</a:t>
            </a:r>
          </a:p>
          <a:p>
            <a:pPr algn="ctr"/>
            <a:endParaRPr lang="es-ES_tradn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_tradn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DIRRECIÓN DE POSGRADOS</a:t>
            </a:r>
          </a:p>
          <a:p>
            <a:pPr algn="ctr"/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_tradn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TRABAJO DE TITULACIÓN PREVIO A LA OBTENCIÓN DEL TÍTULO DE MAGISTER EN PRODUCCIÓN Y NUTRICIÓN ANIMAL</a:t>
            </a:r>
          </a:p>
          <a:p>
            <a:pPr algn="ctr"/>
            <a:endParaRPr lang="es-ES_tradn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“VALORACION NUTRICIONAL DE LA GALLINAZA PARA ALIMENTACION ANIMAL Y PROCESOS INDUSTRIALES”</a:t>
            </a:r>
          </a:p>
          <a:p>
            <a:pPr algn="ctr"/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AUTORES:  ARÉVALO TOLEDO, HUGO GONZALO</a:t>
            </a: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s-EC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CARRIÓN PUGLLA, JAIME 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DANILO</a:t>
            </a:r>
          </a:p>
          <a:p>
            <a:pPr algn="ctr"/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  </a:t>
            </a: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ORTIZ MANZANO, MARIO LEONARDO </a:t>
            </a:r>
          </a:p>
          <a:p>
            <a:pPr algn="ctr"/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 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b="1" dirty="0"/>
          </a:p>
          <a:p>
            <a:pPr algn="ctr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9255" y="768077"/>
            <a:ext cx="581491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s-ES" sz="1600" b="1" dirty="0" err="1"/>
              <a:t>Analisis</a:t>
            </a:r>
            <a:r>
              <a:rPr lang="es-ES" sz="1600" b="1" dirty="0"/>
              <a:t> de Laboratorio</a:t>
            </a:r>
          </a:p>
          <a:p>
            <a:r>
              <a:rPr lang="es-ES" sz="1400" b="1" i="1" dirty="0"/>
              <a:t>El valor nutricional de la gallinaza   se realizó mediante: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b="1" i="1" dirty="0"/>
              <a:t> Análisis proximal: </a:t>
            </a:r>
            <a:r>
              <a:rPr lang="es-ES" sz="1400" b="1" i="1" dirty="0" err="1"/>
              <a:t>Weende</a:t>
            </a:r>
            <a:r>
              <a:rPr lang="es-ES" sz="1400" b="1" i="1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b="1" i="1" dirty="0"/>
              <a:t>Fibra  y lignina: Van </a:t>
            </a:r>
            <a:r>
              <a:rPr lang="es-ES" sz="1400" b="1" i="1" dirty="0" err="1"/>
              <a:t>Soes</a:t>
            </a:r>
            <a:r>
              <a:rPr lang="es-ES" sz="1400" b="1" i="1" dirty="0"/>
              <a:t>: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b="1" i="1" dirty="0" err="1"/>
              <a:t>Aminograma</a:t>
            </a:r>
            <a:r>
              <a:rPr lang="es-ES" sz="1400" b="1" i="1" dirty="0"/>
              <a:t>: NIR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b="1" i="1" dirty="0"/>
              <a:t>Microbiológico: OEAC</a:t>
            </a:r>
          </a:p>
          <a:p>
            <a:r>
              <a:rPr lang="es-ES" sz="1400" dirty="0"/>
              <a:t>       </a:t>
            </a:r>
            <a:endParaRPr lang="es-EC" sz="1400" dirty="0"/>
          </a:p>
          <a:p>
            <a:pPr algn="l"/>
            <a:endParaRPr lang="es-ES" sz="1600" b="1" dirty="0"/>
          </a:p>
          <a:p>
            <a:pPr algn="l"/>
            <a:endParaRPr lang="es-ES" sz="16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395536" y="332656"/>
            <a:ext cx="50405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C00000"/>
                </a:solidFill>
              </a:rPr>
              <a:t>FACTORES DE ESTUDIO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87" y="3007111"/>
            <a:ext cx="2333329" cy="20060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91734"/>
            <a:ext cx="2320057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115616" y="5013176"/>
            <a:ext cx="1492279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CuadroTexto"/>
          <p:cNvSpPr txBox="1"/>
          <p:nvPr/>
        </p:nvSpPr>
        <p:spPr>
          <a:xfrm>
            <a:off x="1115615" y="5013176"/>
            <a:ext cx="14922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/>
              <a:t>FRESCA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724708" y="5060233"/>
            <a:ext cx="187220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SECA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235141" y="4973706"/>
            <a:ext cx="1745927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PELETIZADA</a:t>
            </a:r>
          </a:p>
        </p:txBody>
      </p:sp>
      <p:pic>
        <p:nvPicPr>
          <p:cNvPr id="13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3012355"/>
            <a:ext cx="234156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37350" r="59988" b="21204"/>
          <a:stretch>
            <a:fillRect/>
          </a:stretch>
        </p:blipFill>
        <p:spPr bwMode="auto">
          <a:xfrm>
            <a:off x="6100763" y="930275"/>
            <a:ext cx="23034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411760" y="234888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chemeClr val="bg1"/>
                </a:solidFill>
              </a:rPr>
              <a:t>MUESTRAS</a:t>
            </a:r>
          </a:p>
        </p:txBody>
      </p:sp>
    </p:spTree>
    <p:extLst>
      <p:ext uri="{BB962C8B-B14F-4D97-AF65-F5344CB8AC3E}">
        <p14:creationId xmlns:p14="http://schemas.microsoft.com/office/powerpoint/2010/main" val="114508283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11560" y="719333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solidFill>
                  <a:srgbClr val="FFC000"/>
                </a:solidFill>
              </a:rPr>
              <a:t>DIGESTIBILIDAD IN-SITU DE LA MATERIA SECA Y DE LA PROTEÍNA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143300706"/>
              </p:ext>
            </p:extLst>
          </p:nvPr>
        </p:nvGraphicFramePr>
        <p:xfrm>
          <a:off x="143508" y="1512168"/>
          <a:ext cx="8928991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441866"/>
            <a:ext cx="1944215" cy="1819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1441867"/>
            <a:ext cx="1800199" cy="181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148" y="1441866"/>
            <a:ext cx="2014537" cy="18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738" y="1441867"/>
            <a:ext cx="2459726" cy="181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342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1520" y="83671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C00000"/>
                </a:solidFill>
              </a:rPr>
              <a:t>ANALISIS ESTADISTICO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95929" y="1997839"/>
            <a:ext cx="54726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b="1" i="1" dirty="0"/>
              <a:t>Los resultados experimentales fueron organizados, tabulados y procesados en el software </a:t>
            </a:r>
            <a:r>
              <a:rPr lang="es-EC" sz="2000" b="1" i="1" dirty="0" err="1"/>
              <a:t>infostat</a:t>
            </a:r>
            <a:r>
              <a:rPr lang="es-EC" sz="2000" b="1" i="1" dirty="0"/>
              <a:t>, </a:t>
            </a:r>
            <a:r>
              <a:rPr lang="es-EC" sz="2000" b="1" i="1" dirty="0" err="1"/>
              <a:t>excel</a:t>
            </a:r>
            <a:r>
              <a:rPr lang="es-EC" sz="2000" b="1" i="1" dirty="0"/>
              <a:t> 2007 y </a:t>
            </a:r>
            <a:r>
              <a:rPr lang="es-EC" sz="2000" b="1" i="1" dirty="0" err="1"/>
              <a:t>solver</a:t>
            </a:r>
            <a:r>
              <a:rPr lang="es-EC" sz="2000" b="1" i="1" dirty="0"/>
              <a:t> utilizándose las herramientas de análisis de datos.</a:t>
            </a:r>
          </a:p>
          <a:p>
            <a:pPr algn="just"/>
            <a:r>
              <a:rPr lang="es-EC" sz="2000" b="1" i="1" dirty="0"/>
              <a:t>Las variables cuantitativas se analizaron bajo una  estadística descriptiva, (valores mínimos - máximos, %, promedio, CV, regresiones ,Correlaciones, etc…)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645024"/>
            <a:ext cx="2304256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54" y="1781175"/>
            <a:ext cx="2336087" cy="179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52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63688" y="2204864"/>
            <a:ext cx="540060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RESULTADOS          Y           </a:t>
            </a:r>
          </a:p>
          <a:p>
            <a:pPr algn="ctr"/>
            <a:r>
              <a:rPr lang="es-EC" sz="3600" b="1" dirty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  DISCUCION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051720" y="74567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C00000"/>
                </a:solidFill>
              </a:rPr>
              <a:t>ANALISIS NUTRICIONAL DE LA GALLINAZA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11560" y="3758026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200" b="1" i="1" dirty="0"/>
              <a:t>El AQP que determino el contenido de sus nutrientes está  en el orden de: humedad 9,68%; EB 2440 Kcal; Cenizas 41,07; proteína 23,44%; fibra 22,88%; grasa 1,62% y N.D.T. 47,92%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11560" y="4404357"/>
            <a:ext cx="7416824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C" sz="1200" b="1" i="1" dirty="0">
                <a:solidFill>
                  <a:schemeClr val="bg1"/>
                </a:solidFill>
              </a:rPr>
              <a:t>Estos valores difieren con los reportado por varios laboratorios que están en el orden de: humedad 7,4%;3290 Kcal; E.E. 1,61%; PC 28,7%; F.C. 13,8%; E.N.N. 38,21% y cenizas 26,50%(Revista Avícola,2000)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11560" y="5013176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 </a:t>
            </a:r>
            <a:r>
              <a:rPr lang="es-EC" sz="1200" b="1" i="1" dirty="0"/>
              <a:t>Pero son similares con los reportes del laboratorio </a:t>
            </a:r>
            <a:r>
              <a:rPr lang="es-ES" sz="1200" b="1" i="1" dirty="0"/>
              <a:t>de Nutrición y Bromatología de Alimentos – UNTRM, 2017 son en el orden de: M.S. 94,5%; 3760 Kcal; proteína 26,9%; E.E. 2,64%; fibra 9,26%; ceniza 11%;  </a:t>
            </a:r>
            <a:endParaRPr lang="es-EC" sz="1200" b="1" i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544828"/>
              </p:ext>
            </p:extLst>
          </p:nvPr>
        </p:nvGraphicFramePr>
        <p:xfrm>
          <a:off x="467544" y="1252380"/>
          <a:ext cx="7416822" cy="23042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2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3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1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36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56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566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ANALISIS QUIMICO PROXIMAL DE GALLINAZA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6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Parámetro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Unidad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Resultado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R.A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UNTRM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Humedad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%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9,68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7,4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5,5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Energía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Kcal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2440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3290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3760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Cenizas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%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41,07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26,5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11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Proteína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%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23,44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28,7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26,9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Fibra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%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22,88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13,8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9,26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Grasa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%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1,62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1,61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2,64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64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N.D.T.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%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47,92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38,21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</a:rPr>
                        <a:t>61,2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91680" y="743928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solidFill>
                  <a:srgbClr val="C00000"/>
                </a:solidFill>
              </a:rPr>
              <a:t>COMPOSICION DE LA FIBRA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04931" y="3692058"/>
            <a:ext cx="828754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1200" b="1" i="1" dirty="0"/>
          </a:p>
          <a:p>
            <a:endParaRPr lang="es-EC" sz="1200" b="1" i="1" dirty="0"/>
          </a:p>
          <a:p>
            <a:r>
              <a:rPr lang="es-EC" sz="1600" b="1" i="1" dirty="0"/>
              <a:t>La fibra esta  compuesta por;  F.D.N en un 33,48%; F.D.A. 24,52 y Lignina  el 9,67%. Los  valores de F.D.A. permiten determinar con aproximación el grado de digestibilidad de la fibra de los alimentos</a:t>
            </a:r>
            <a:r>
              <a:rPr lang="es-EC" sz="1600" dirty="0"/>
              <a:t>; </a:t>
            </a:r>
            <a:r>
              <a:rPr lang="es-EC" sz="1600" b="1" i="1" dirty="0"/>
              <a:t>mientras que F.D.N. tiene la capacidad de separar   los componentes nutricionales solubles de aquellos que no son totalmente aprovechables o que dependen de la fermentación biológica para su aprovechamiento; en tanto que la lignina es la parte no digerible de la pared celular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84675"/>
            <a:ext cx="458470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133709"/>
              </p:ext>
            </p:extLst>
          </p:nvPr>
        </p:nvGraphicFramePr>
        <p:xfrm>
          <a:off x="5580112" y="1412776"/>
          <a:ext cx="2952328" cy="2160240"/>
        </p:xfrm>
        <a:graphic>
          <a:graphicData uri="http://schemas.openxmlformats.org/drawingml/2006/table">
            <a:tbl>
              <a:tblPr/>
              <a:tblGrid>
                <a:gridCol w="725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7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83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Composición de la fibra en la gallinaza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5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Tipo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Participación (%)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65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F.D.N.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65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F.D.A.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58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Lignina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44673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90872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C00000"/>
                </a:solidFill>
              </a:rPr>
              <a:t>CONTENIDO  MINERAL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534384"/>
              </p:ext>
            </p:extLst>
          </p:nvPr>
        </p:nvGraphicFramePr>
        <p:xfrm>
          <a:off x="971599" y="1278049"/>
          <a:ext cx="6408712" cy="2510995"/>
        </p:xfrm>
        <a:graphic>
          <a:graphicData uri="http://schemas.openxmlformats.org/drawingml/2006/table">
            <a:tbl>
              <a:tblPr firstRow="1" firstCol="1" bandRow="1"/>
              <a:tblGrid>
                <a:gridCol w="211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0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9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53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i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Contenido  mineral de la gallinaza</a:t>
                      </a:r>
                      <a:endParaRPr lang="es-EC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4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Calcio(Ca)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9,65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4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Fosforo(P)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1,49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4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Magnesio(Mg)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0,27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4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Potasio(K)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2,09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4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Sodio(</a:t>
                      </a:r>
                      <a:r>
                        <a:rPr lang="es-EC" sz="12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Na</a:t>
                      </a: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0,21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44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Microminerales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4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Cobre(Cu)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ppm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35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4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Hierro(Fe)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ppm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2815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4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Manganeso(Mn)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ppm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467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4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Zinc(Zn)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ppm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534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899592" y="3789040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200" b="1" i="1" dirty="0"/>
              <a:t>Los </a:t>
            </a:r>
            <a:r>
              <a:rPr lang="es-EC" sz="1200" b="1" i="1" dirty="0" err="1"/>
              <a:t>macrominerales</a:t>
            </a:r>
            <a:r>
              <a:rPr lang="es-EC" sz="1200" b="1" i="1" dirty="0"/>
              <a:t> presentes: Ca 9,65%; P 1,49%; Mg 0,27%; K 2,09% y </a:t>
            </a:r>
            <a:r>
              <a:rPr lang="es-EC" sz="1200" b="1" i="1" dirty="0" err="1"/>
              <a:t>Na</a:t>
            </a:r>
            <a:r>
              <a:rPr lang="es-EC" sz="1200" b="1" i="1" dirty="0"/>
              <a:t> 0,21%. Son similares con los </a:t>
            </a:r>
            <a:r>
              <a:rPr lang="es-EC" sz="1200" b="1" i="1" dirty="0" err="1"/>
              <a:t>reprtes</a:t>
            </a:r>
            <a:r>
              <a:rPr lang="es-EC" sz="1200" b="1" i="1" dirty="0"/>
              <a:t> emitidos por la </a:t>
            </a:r>
            <a:r>
              <a:rPr lang="es-EC" sz="1200" b="1" i="1" dirty="0" err="1"/>
              <a:t>National</a:t>
            </a:r>
            <a:r>
              <a:rPr lang="es-EC" sz="1200" b="1" i="1" dirty="0"/>
              <a:t> </a:t>
            </a:r>
            <a:r>
              <a:rPr lang="es-EC" sz="1200" b="1" i="1" dirty="0" err="1"/>
              <a:t>Research</a:t>
            </a:r>
            <a:r>
              <a:rPr lang="es-EC" sz="1200" b="1" i="1" dirty="0"/>
              <a:t> </a:t>
            </a:r>
            <a:r>
              <a:rPr lang="es-EC" sz="1200" b="1" i="1" dirty="0" err="1"/>
              <a:t>Counsil</a:t>
            </a:r>
            <a:r>
              <a:rPr lang="es-EC" sz="1200" b="1" i="1" dirty="0"/>
              <a:t>( 1983). Ca 8,13%; P 2,22%; Mg 0,65%; K 1,63% y </a:t>
            </a:r>
            <a:r>
              <a:rPr lang="es-EC" sz="1200" b="1" i="1" dirty="0" err="1"/>
              <a:t>Na</a:t>
            </a:r>
            <a:r>
              <a:rPr lang="es-EC" sz="1200" b="1" i="1" dirty="0"/>
              <a:t>  0,46% en gallinaza procesada. Y con los reportes realizado por </a:t>
            </a:r>
            <a:r>
              <a:rPr lang="es-ES" sz="1200" b="1" i="1" dirty="0" err="1"/>
              <a:t>Wiedeman,EJ</a:t>
            </a:r>
            <a:r>
              <a:rPr lang="es-ES" sz="1200" b="1" i="1" dirty="0"/>
              <a:t> </a:t>
            </a:r>
            <a:r>
              <a:rPr lang="es-ES" sz="1200" b="1" i="1" dirty="0" err="1"/>
              <a:t>MacGahan</a:t>
            </a:r>
            <a:r>
              <a:rPr lang="es-ES" sz="1200" b="1" i="1" dirty="0"/>
              <a:t> &amp; M </a:t>
            </a:r>
            <a:r>
              <a:rPr lang="es-ES" sz="1200" b="1" i="1" dirty="0" err="1"/>
              <a:t>Burguer</a:t>
            </a:r>
            <a:r>
              <a:rPr lang="es-ES" sz="1200" b="1" i="1" dirty="0"/>
              <a:t> del (D.M.A) (2008)</a:t>
            </a:r>
            <a:endParaRPr lang="es-EC" sz="1200" b="1" i="1" dirty="0"/>
          </a:p>
          <a:p>
            <a:pPr algn="just"/>
            <a:r>
              <a:rPr lang="es-EC" sz="1200" b="1" i="1" dirty="0"/>
              <a:t>con valores para N 4,6%; P  2,0%; K 2,1%; Ca 11,3% y S 0.05%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971600" y="4941168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i="1" dirty="0"/>
              <a:t>Los valores de lo </a:t>
            </a:r>
            <a:r>
              <a:rPr lang="es-EC" sz="1200" b="1" i="1" dirty="0" err="1"/>
              <a:t>microminerales</a:t>
            </a:r>
            <a:r>
              <a:rPr lang="es-EC" sz="1200" b="1" i="1" dirty="0"/>
              <a:t>: Cu 35 ppm; Fe 2815ppm; Mn 467ppm y Zn 534ppm. Difieren con reportes </a:t>
            </a:r>
            <a:r>
              <a:rPr lang="es-EC" sz="1200" b="1" i="1" dirty="0" err="1"/>
              <a:t>National</a:t>
            </a:r>
            <a:r>
              <a:rPr lang="es-EC" sz="1200" b="1" i="1" dirty="0"/>
              <a:t> </a:t>
            </a:r>
            <a:r>
              <a:rPr lang="es-EC" sz="1200" b="1" i="1" dirty="0" err="1"/>
              <a:t>Research</a:t>
            </a:r>
            <a:r>
              <a:rPr lang="es-EC" sz="1200" b="1" i="1" dirty="0"/>
              <a:t> </a:t>
            </a:r>
            <a:r>
              <a:rPr lang="es-EC" sz="1200" b="1" i="1" dirty="0" err="1"/>
              <a:t>Counsil</a:t>
            </a:r>
            <a:r>
              <a:rPr lang="es-EC" sz="1200" b="1" i="1" dirty="0"/>
              <a:t>( 1983).</a:t>
            </a:r>
            <a:r>
              <a:rPr lang="es-EC" sz="1200" dirty="0"/>
              <a:t> </a:t>
            </a:r>
            <a:r>
              <a:rPr lang="es-EC" sz="1200" b="1" i="1" dirty="0"/>
              <a:t> Cu 70,3 mg/Kg; Mn 477,2 mg/Kg y Fe 1773, 5 mg/Kg.</a:t>
            </a:r>
          </a:p>
        </p:txBody>
      </p:sp>
    </p:spTree>
    <p:extLst>
      <p:ext uri="{BB962C8B-B14F-4D97-AF65-F5344CB8AC3E}">
        <p14:creationId xmlns:p14="http://schemas.microsoft.com/office/powerpoint/2010/main" val="84580137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699792" y="6206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rgbClr val="C00000"/>
                </a:solidFill>
              </a:rPr>
              <a:t>PERFIL  AMINOACIDICO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868144" y="1615727"/>
            <a:ext cx="309634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b="1" i="1" dirty="0"/>
              <a:t>El análisis de la gallinaza determino que esta formado por  los tres grupos de aminoácidos:</a:t>
            </a:r>
          </a:p>
          <a:p>
            <a:r>
              <a:rPr lang="es-EC" sz="1300" b="1" i="1" dirty="0"/>
              <a:t>Esenciales: leucina 1,58%; isoleucina 0,99%; </a:t>
            </a:r>
            <a:r>
              <a:rPr lang="es-EC" sz="1300" b="1" i="1" dirty="0" err="1"/>
              <a:t>valina</a:t>
            </a:r>
            <a:r>
              <a:rPr lang="es-EC" sz="1300" b="1" i="1" dirty="0"/>
              <a:t> 1,14%; metionina 0,77%; lisina 1,11%; fenilalanina 0,95%; </a:t>
            </a:r>
            <a:r>
              <a:rPr lang="es-EC" sz="1300" b="1" i="1" dirty="0" err="1"/>
              <a:t>histadina</a:t>
            </a:r>
            <a:r>
              <a:rPr lang="es-EC" sz="1300" b="1" i="1" dirty="0"/>
              <a:t> 0,82%; arginina 0,92% y  treonina 1,08%.</a:t>
            </a:r>
          </a:p>
          <a:p>
            <a:r>
              <a:rPr lang="es-EC" sz="1300" b="1" i="1" dirty="0"/>
              <a:t>No esenciales:  ácido </a:t>
            </a:r>
            <a:r>
              <a:rPr lang="es-EC" sz="1300" b="1" i="1" dirty="0" err="1"/>
              <a:t>aspartico</a:t>
            </a:r>
            <a:r>
              <a:rPr lang="es-EC" sz="1300" b="1" i="1" dirty="0"/>
              <a:t> 1,51%; </a:t>
            </a:r>
            <a:r>
              <a:rPr lang="es-EC" sz="1300" b="1" i="1" dirty="0" err="1"/>
              <a:t>serina</a:t>
            </a:r>
            <a:r>
              <a:rPr lang="es-EC" sz="1300" b="1" i="1" dirty="0"/>
              <a:t> 1,07%; ácido glutámico 1,55%; glicina 1,17%; </a:t>
            </a:r>
            <a:r>
              <a:rPr lang="es-EC" sz="1300" b="1" i="1" dirty="0" err="1"/>
              <a:t>alanina</a:t>
            </a:r>
            <a:r>
              <a:rPr lang="es-EC" sz="1300" b="1" i="1" dirty="0"/>
              <a:t> 1,26% y </a:t>
            </a:r>
            <a:r>
              <a:rPr lang="es-EC" sz="1300" b="1" i="1" dirty="0" err="1"/>
              <a:t>prolina</a:t>
            </a:r>
            <a:r>
              <a:rPr lang="es-EC" sz="1300" b="1" i="1" dirty="0"/>
              <a:t> 0,98%.</a:t>
            </a:r>
          </a:p>
          <a:p>
            <a:r>
              <a:rPr lang="es-EC" sz="1300" b="1" i="1" dirty="0" err="1"/>
              <a:t>Semiesenciales</a:t>
            </a:r>
            <a:r>
              <a:rPr lang="es-EC" sz="1300" b="1" i="1" dirty="0"/>
              <a:t>: cistina 0,69% y 0,72%.</a:t>
            </a:r>
          </a:p>
          <a:p>
            <a:r>
              <a:rPr lang="es-EC" sz="1300" b="1" i="1" dirty="0"/>
              <a:t>Estos valores son diferentes por los reportado por Delgado (2008) con valores de lisina 0,4%; metionina 0,12%; cistina 0,15%; treonina 0,34%; histidina 0,2%; arginina 0,43%; leucina 0,64%; isoleucina 0,36%; </a:t>
            </a:r>
            <a:r>
              <a:rPr lang="es-EC" sz="1300" b="1" i="1" dirty="0" err="1"/>
              <a:t>fenillalina</a:t>
            </a:r>
            <a:r>
              <a:rPr lang="es-EC" sz="1300" b="1" i="1" dirty="0"/>
              <a:t> 0,49%; triptófano 0,52% y </a:t>
            </a:r>
            <a:r>
              <a:rPr lang="es-EC" sz="1300" b="1" i="1" dirty="0" err="1"/>
              <a:t>valina</a:t>
            </a:r>
            <a:r>
              <a:rPr lang="es-EC" sz="1300" b="1" i="1" dirty="0"/>
              <a:t> 0,5%.</a:t>
            </a:r>
          </a:p>
          <a:p>
            <a:endParaRPr lang="es-EC" sz="1300" b="1" i="1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481761"/>
              </p:ext>
            </p:extLst>
          </p:nvPr>
        </p:nvGraphicFramePr>
        <p:xfrm>
          <a:off x="755577" y="1166812"/>
          <a:ext cx="4968551" cy="4998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4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65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C" sz="1600" b="1" i="1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Perfil de aminoácidos en la gallinaza</a:t>
                      </a: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759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Parámetros</a:t>
                      </a:r>
                      <a:endParaRPr lang="es-EC" sz="1200" b="1" i="1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Unidad</a:t>
                      </a:r>
                      <a:endParaRPr lang="es-EC" sz="1200" b="1" i="1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Resultado</a:t>
                      </a:r>
                      <a:endParaRPr lang="es-EC" sz="1200" b="1" i="1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Incertidumbre</a:t>
                      </a:r>
                      <a:endParaRPr lang="es-EC" sz="1200" b="1" i="1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442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Proteína (Nx6,26)</a:t>
                      </a:r>
                      <a:endParaRPr lang="es-EC" sz="1200" b="1" i="1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g/100g</a:t>
                      </a:r>
                      <a:endParaRPr lang="es-EC" sz="1200" b="1" i="1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18,31</a:t>
                      </a:r>
                      <a:endParaRPr lang="es-EC" sz="1200" b="1" i="1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± 0,37</a:t>
                      </a:r>
                      <a:endParaRPr lang="es-EC" sz="1200" b="1" i="1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25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1100" b="1" i="1" u="sng" strike="noStrike" dirty="0">
                          <a:solidFill>
                            <a:srgbClr val="002060"/>
                          </a:solidFill>
                          <a:effectLst/>
                        </a:rPr>
                        <a:t>Aminoácidos Esenciales</a:t>
                      </a:r>
                      <a:endParaRPr lang="es-EC" sz="1100" b="1" i="1" u="sng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Leucina</a:t>
                      </a:r>
                      <a:endParaRPr lang="es-EC" sz="11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1,58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Isoleucina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 dirty="0">
                          <a:effectLst/>
                        </a:rPr>
                        <a:t>g/100g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0,99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Valina</a:t>
                      </a:r>
                      <a:endParaRPr lang="es-EC" sz="11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1,14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Metionina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0,77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Lisina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1,11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Fenilalanina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0,95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Histadina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0,82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Arginina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0,92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Treonina</a:t>
                      </a:r>
                      <a:endParaRPr lang="es-EC" sz="11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1,08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1" u="sng" strike="noStrike" dirty="0">
                          <a:solidFill>
                            <a:srgbClr val="002060"/>
                          </a:solidFill>
                          <a:effectLst/>
                        </a:rPr>
                        <a:t>No Esenciales</a:t>
                      </a:r>
                      <a:endParaRPr lang="es-EC" sz="1100" b="1" i="1" u="sng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Acido Aspártico</a:t>
                      </a:r>
                      <a:endParaRPr lang="es-EC" sz="11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1,51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Serina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1,07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Acido Glutámico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1,55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Glicina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1,17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Alanina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1,26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Prolina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0,98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1" u="sng" strike="noStrike" dirty="0" err="1">
                          <a:solidFill>
                            <a:srgbClr val="002060"/>
                          </a:solidFill>
                          <a:effectLst/>
                        </a:rPr>
                        <a:t>Semiesenciales</a:t>
                      </a:r>
                      <a:endParaRPr lang="es-EC" sz="1100" b="1" i="1" u="sng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025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Cistina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0,69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9791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Tirosina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g/100g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0,72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37" marR="8637" marT="8637" marB="0" anchor="b"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89227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91680" y="724054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solidFill>
                  <a:schemeClr val="accent5"/>
                </a:solidFill>
              </a:rPr>
              <a:t>ANALISIS MICROBIOLOGICO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228536"/>
              </p:ext>
            </p:extLst>
          </p:nvPr>
        </p:nvGraphicFramePr>
        <p:xfrm>
          <a:off x="899592" y="1340768"/>
          <a:ext cx="7344816" cy="1800198"/>
        </p:xfrm>
        <a:graphic>
          <a:graphicData uri="http://schemas.openxmlformats.org/drawingml/2006/table">
            <a:tbl>
              <a:tblPr/>
              <a:tblGrid>
                <a:gridCol w="1676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4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8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20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56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52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828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900" b="1" i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Análisis microbiológico de la gallinaza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064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E. </a:t>
                      </a:r>
                      <a:r>
                        <a:rPr lang="es-EC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Coli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Coliformes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Mesofilos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Staphilococus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Clostridios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Salmonella       spp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Mohos 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04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Muestra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Aerobios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Áureos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Perfringes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Ausencia/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Levaduras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043">
                <a:tc>
                  <a:txBody>
                    <a:bodyPr/>
                    <a:lstStyle/>
                    <a:p>
                      <a:pPr algn="l" fontAlgn="t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U.F.C/g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U.F.C/g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U.F.C/g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U.F.C/g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U.F.C/g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Presencia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U.F.C/g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9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G. Fresca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4.600.000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7.200.000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542.000.000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2.300.000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13.900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Ausencia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100.000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9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G. Seca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46.400.000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Ausencia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1000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9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G.Peletizada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Ausencia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878799" y="3429000"/>
            <a:ext cx="741682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00" b="1" i="1" dirty="0"/>
              <a:t>El análisis microbiológico determinó la cantidad y tipo de microrganismos presentes en la misma en sus diferentes presentaciones(</a:t>
            </a:r>
            <a:r>
              <a:rPr lang="es-EC" sz="1400" b="1" i="1" dirty="0" err="1"/>
              <a:t>fresca,seca</a:t>
            </a:r>
            <a:r>
              <a:rPr lang="es-EC" sz="1400" b="1" i="1" dirty="0"/>
              <a:t> y </a:t>
            </a:r>
            <a:r>
              <a:rPr lang="es-EC" sz="1400" b="1" i="1" dirty="0" err="1"/>
              <a:t>peletizada</a:t>
            </a:r>
            <a:r>
              <a:rPr lang="es-EC" sz="1400" b="1" i="1" dirty="0"/>
              <a:t>): E. </a:t>
            </a:r>
            <a:r>
              <a:rPr lang="es-EC" sz="1400" b="1" i="1" dirty="0" err="1"/>
              <a:t>Coli</a:t>
            </a:r>
            <a:r>
              <a:rPr lang="es-EC" sz="1400" b="1" i="1" dirty="0"/>
              <a:t>, </a:t>
            </a:r>
            <a:r>
              <a:rPr lang="es-EC" sz="1400" b="1" i="1" dirty="0" err="1"/>
              <a:t>Coliformes</a:t>
            </a:r>
            <a:r>
              <a:rPr lang="es-EC" sz="1400" b="1" i="1" dirty="0"/>
              <a:t> totales, </a:t>
            </a:r>
            <a:r>
              <a:rPr lang="es-EC" sz="1400" b="1" i="1" dirty="0" err="1"/>
              <a:t>Mesofilos</a:t>
            </a:r>
            <a:r>
              <a:rPr lang="es-EC" sz="1400" b="1" i="1" dirty="0"/>
              <a:t> aerobios, </a:t>
            </a:r>
            <a:r>
              <a:rPr lang="es-EC" sz="1400" b="1" i="1" dirty="0" err="1"/>
              <a:t>Staphilococus</a:t>
            </a:r>
            <a:r>
              <a:rPr lang="es-EC" sz="1400" b="1" i="1" dirty="0"/>
              <a:t> </a:t>
            </a:r>
            <a:r>
              <a:rPr lang="es-EC" sz="1400" b="1" i="1" dirty="0" err="1"/>
              <a:t>aureos</a:t>
            </a:r>
            <a:r>
              <a:rPr lang="es-EC" sz="1400" b="1" i="1" dirty="0"/>
              <a:t>, </a:t>
            </a:r>
            <a:r>
              <a:rPr lang="es-EC" sz="1400" b="1" i="1" dirty="0" err="1"/>
              <a:t>Clostridios</a:t>
            </a:r>
            <a:r>
              <a:rPr lang="es-EC" sz="1400" b="1" i="1" dirty="0"/>
              <a:t> </a:t>
            </a:r>
            <a:r>
              <a:rPr lang="es-EC" sz="1400" b="1" i="1" dirty="0" err="1"/>
              <a:t>perfringes</a:t>
            </a:r>
            <a:r>
              <a:rPr lang="es-EC" sz="1400" b="1" i="1" dirty="0"/>
              <a:t>, Salmonella </a:t>
            </a:r>
            <a:r>
              <a:rPr lang="es-EC" sz="1400" b="1" i="1" dirty="0" err="1"/>
              <a:t>spp</a:t>
            </a:r>
            <a:r>
              <a:rPr lang="es-EC" sz="1400" b="1" i="1" dirty="0"/>
              <a:t>, Mohos y levaduras. </a:t>
            </a:r>
          </a:p>
          <a:p>
            <a:pPr algn="just"/>
            <a:endParaRPr lang="es-EC" sz="1400" b="1" i="1" dirty="0"/>
          </a:p>
          <a:p>
            <a:pPr algn="just"/>
            <a:r>
              <a:rPr lang="es-EC" sz="1400" b="1" i="1" dirty="0"/>
              <a:t>Los microorganismos son indicadores de contaminación </a:t>
            </a:r>
            <a:r>
              <a:rPr lang="es-EC" b="1" i="1" dirty="0"/>
              <a:t>, </a:t>
            </a:r>
            <a:r>
              <a:rPr lang="es-EC" sz="1400" b="1" i="1" dirty="0"/>
              <a:t>por la producción de toxinas o metabolitos tóxicos causantes de  daños en cultivos, descomposición de alimentos y enfermedades en animales. Es necesario encontrar procedimientos  para destruir o controlar el crecimiento de los microorganismos perjudiciales</a:t>
            </a:r>
            <a:r>
              <a:rPr lang="es-EC" b="1" i="1" dirty="0"/>
              <a:t>.</a:t>
            </a:r>
            <a:r>
              <a:rPr lang="es-EC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766335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71392" y="72405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accent5"/>
                </a:solidFill>
              </a:rPr>
              <a:t>…..ANALISIS MICROBIOLOGICO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55576" y="1772816"/>
            <a:ext cx="741682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i="1" dirty="0"/>
              <a:t>Al subir la temperatura por procesos de peletización, se elimina la flora microbiana patógena dejando de crecer y dividirse. La muerte por calor seco es una función exponencial de primer orden; ya que al no existir actividad de agua se produce  la rotura de los puentes de hidrógeno y desnaturalización de proteínas. Otros efectos del calor seco son los daños por oxidación y el provocar un aumento de la concentración de electrolitos.  Vásquez y  Aguilar (2007) determinaron   el tiempo y temperatura para la muerte  de algunas bacterias:  Salmonella  </a:t>
            </a:r>
            <a:r>
              <a:rPr lang="es-EC" b="1" i="1" dirty="0" err="1"/>
              <a:t>Typhirium</a:t>
            </a:r>
            <a:r>
              <a:rPr lang="es-EC" b="1" i="1" dirty="0"/>
              <a:t> (4,3 min. y  60°C), </a:t>
            </a:r>
            <a:r>
              <a:rPr lang="es-EC" b="1" i="1" dirty="0" err="1"/>
              <a:t>Echerichia</a:t>
            </a:r>
            <a:r>
              <a:rPr lang="es-EC" b="1" i="1" dirty="0"/>
              <a:t> </a:t>
            </a:r>
            <a:r>
              <a:rPr lang="es-EC" b="1" i="1" dirty="0" err="1"/>
              <a:t>Coli</a:t>
            </a:r>
            <a:r>
              <a:rPr lang="es-EC" b="1" i="1" dirty="0"/>
              <a:t> (20 – 30 min y 57,3 °C) y Estreptococos fecales (5 – 10 min y 65 °C).</a:t>
            </a:r>
          </a:p>
          <a:p>
            <a:pPr algn="just"/>
            <a:endParaRPr lang="es-EC" sz="1200" b="1" i="1" dirty="0"/>
          </a:p>
          <a:p>
            <a:pPr algn="just"/>
            <a:endParaRPr lang="es-EC" sz="1200" b="1" i="1" dirty="0"/>
          </a:p>
        </p:txBody>
      </p:sp>
    </p:spTree>
    <p:extLst>
      <p:ext uri="{BB962C8B-B14F-4D97-AF65-F5344CB8AC3E}">
        <p14:creationId xmlns:p14="http://schemas.microsoft.com/office/powerpoint/2010/main" val="73986053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95536" y="1052736"/>
            <a:ext cx="7329488" cy="3651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just"/>
            <a:r>
              <a:rPr lang="es-EC" sz="20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INTRODUCCIÓN</a:t>
            </a:r>
            <a:endParaRPr lang="es-ES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584" y="-8020272"/>
            <a:ext cx="2601384" cy="164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43608" y="1844824"/>
            <a:ext cx="70567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es-EC" sz="1400" b="1" i="1" dirty="0"/>
              <a:t>La industria avícola es uno de los sectores de producción pecuaria más grandes y de más rápido crecimiento en el mundo teniendo</a:t>
            </a:r>
            <a:r>
              <a:rPr lang="es-ES" sz="1400" b="1" i="1" dirty="0"/>
              <a:t> el potencial de proveer además de huevo y carne, materiales de desecho orgánico como la gallinaza.</a:t>
            </a:r>
            <a:r>
              <a:rPr lang="es-EC" sz="1400" b="1" i="1" dirty="0"/>
              <a:t> Esta expansión de la industria en las últimas décadas ha aumentado la necesidad de encontrar alternativas de competitividad económicamente rentables y ambientalmente responsables  para el aprovechamiento de estas grandes cantidades de desechos.</a:t>
            </a:r>
          </a:p>
          <a:p>
            <a:pPr algn="just" eaLnBrk="1" hangingPunct="1">
              <a:defRPr/>
            </a:pPr>
            <a:endParaRPr lang="es-EC" sz="1400" b="1" i="1" dirty="0"/>
          </a:p>
          <a:p>
            <a:pPr algn="just" eaLnBrk="1" hangingPunct="1">
              <a:defRPr/>
            </a:pPr>
            <a:r>
              <a:rPr lang="es-EC" sz="1400" b="1" i="1" dirty="0"/>
              <a:t>El estiércol puede utilizarse como fuente alimenticia  para  rumiantes debido a su alto contenido de nitrógeno y en </a:t>
            </a:r>
            <a:r>
              <a:rPr lang="es-ES" sz="1400" b="1" i="1" dirty="0"/>
              <a:t>la producción agrícola por el aporte de nutrientes como N, P y K, y mejorador  de la estructura del suelo.</a:t>
            </a:r>
          </a:p>
          <a:p>
            <a:pPr algn="just" eaLnBrk="1" hangingPunct="1">
              <a:defRPr/>
            </a:pPr>
            <a:endParaRPr lang="es-ES" sz="1400" b="1" i="1" dirty="0"/>
          </a:p>
          <a:p>
            <a:pPr algn="just" eaLnBrk="1" hangingPunct="1">
              <a:defRPr/>
            </a:pPr>
            <a:r>
              <a:rPr lang="es-ES" sz="1400" b="1" i="1" dirty="0"/>
              <a:t>En Ecuador se han realizado estudios preliminares, con esta investigación se  caracterizó y valoró  nutricionalmente este subproducto para incorporarlo como materia prima en alimentación animal y fertilización agrícola.</a:t>
            </a:r>
            <a:endParaRPr lang="es-EC" sz="1400" i="1" dirty="0"/>
          </a:p>
        </p:txBody>
      </p:sp>
      <p:pic>
        <p:nvPicPr>
          <p:cNvPr id="9" name="5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37204" r="45361" b="32938"/>
          <a:stretch>
            <a:fillRect/>
          </a:stretch>
        </p:blipFill>
        <p:spPr bwMode="auto">
          <a:xfrm>
            <a:off x="0" y="5229200"/>
            <a:ext cx="2483768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6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27962" r="41193" b="20853"/>
          <a:stretch>
            <a:fillRect/>
          </a:stretch>
        </p:blipFill>
        <p:spPr bwMode="auto">
          <a:xfrm>
            <a:off x="2483768" y="5229200"/>
            <a:ext cx="2232248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7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9" t="39336" r="29250" b="29620"/>
          <a:stretch>
            <a:fillRect/>
          </a:stretch>
        </p:blipFill>
        <p:spPr bwMode="auto">
          <a:xfrm>
            <a:off x="4716017" y="5229200"/>
            <a:ext cx="2088008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8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40285" r="50093" b="34123"/>
          <a:stretch>
            <a:fillRect/>
          </a:stretch>
        </p:blipFill>
        <p:spPr bwMode="auto">
          <a:xfrm>
            <a:off x="6804025" y="5229200"/>
            <a:ext cx="2339975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75856" y="72405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b="1" dirty="0">
                <a:solidFill>
                  <a:srgbClr val="C00000"/>
                </a:solidFill>
              </a:rPr>
              <a:t>…..ANALISIS MICROBIOLOGICO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762821"/>
              </p:ext>
            </p:extLst>
          </p:nvPr>
        </p:nvGraphicFramePr>
        <p:xfrm>
          <a:off x="971600" y="1700809"/>
          <a:ext cx="7272807" cy="1800198"/>
        </p:xfrm>
        <a:graphic>
          <a:graphicData uri="http://schemas.openxmlformats.org/drawingml/2006/table">
            <a:tbl>
              <a:tblPr/>
              <a:tblGrid>
                <a:gridCol w="160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4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8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20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56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52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828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Análisis microbiológico de la gallinaza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064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E. </a:t>
                      </a:r>
                      <a:r>
                        <a:rPr lang="es-EC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Coli</a:t>
                      </a:r>
                      <a:endParaRPr lang="es-EC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Coliformes</a:t>
                      </a:r>
                      <a:endParaRPr lang="es-EC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Mesofilos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Staphilococus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Clostridios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Salmonella       spp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Mohos 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04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Muestra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Totales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Aerobios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Áureos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Perfringes</a:t>
                      </a:r>
                      <a:endParaRPr lang="es-EC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Ausencia/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Levaduras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043"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U.F.C/g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U.F.C/g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U.F.C/g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U.F.C/g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U.F.C/g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Presencia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U.F.C/g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9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G. Fresca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4.600.000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7.200.000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542.000.000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2.300.000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13.900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Ausencia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&lt; 100.000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9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G. Seca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46.400.000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3700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Ausencia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&lt; 1000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9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G.Peletizada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&lt; 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&lt; 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&lt; 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Ausencia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899592" y="3789040"/>
            <a:ext cx="741682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300" b="1" i="1" dirty="0" err="1"/>
              <a:t>Fontenot</a:t>
            </a:r>
            <a:r>
              <a:rPr lang="es-ES" sz="1300" b="1" i="1" dirty="0"/>
              <a:t> (1999) considera que, cuando las excretas son usadas como alimento animal, es necesario procesarlas para destruir los microorganismos patógenos. Dentro de los principales tratamientos realizados a estos desechos pueden citarse la deshidratación y los procesos fermentativos que ocurren durante los ensilajes y compostajes (</a:t>
            </a:r>
            <a:r>
              <a:rPr lang="es-ES" sz="1300" b="1" i="1" dirty="0" err="1"/>
              <a:t>Kwak</a:t>
            </a:r>
            <a:r>
              <a:rPr lang="es-ES" sz="1300" b="1" i="1" dirty="0"/>
              <a:t> 1999 y Mitchell et al. 2002).</a:t>
            </a:r>
            <a:endParaRPr lang="es-EC" sz="1300" b="1" i="1" dirty="0"/>
          </a:p>
          <a:p>
            <a:pPr algn="just"/>
            <a:r>
              <a:rPr lang="es-EC" sz="1300" b="1" i="1" dirty="0"/>
              <a:t>Contrariamente </a:t>
            </a:r>
            <a:r>
              <a:rPr lang="es-ES" sz="1300" b="1" dirty="0"/>
              <a:t>, </a:t>
            </a:r>
            <a:r>
              <a:rPr lang="es-ES" sz="1300" b="1" i="1" dirty="0"/>
              <a:t>ninguno de los estudios microbiológicos realizados con estos materiales mediante métodos estándares de cultivo (Jeffrey et al. 1998, Martin et al. 1998, </a:t>
            </a:r>
            <a:r>
              <a:rPr lang="es-ES" sz="1300" b="1" i="1" dirty="0" err="1"/>
              <a:t>Terzich</a:t>
            </a:r>
            <a:r>
              <a:rPr lang="es-ES" sz="1300" b="1" i="1" dirty="0"/>
              <a:t> et al. 2000 y Ortiz 2004) y por detección molecular (Lu et al 2003) informan la presencia de patógenos (Salmonellas, </a:t>
            </a:r>
            <a:r>
              <a:rPr lang="es-ES" sz="1300" b="1" i="1" dirty="0" err="1"/>
              <a:t>Escherichia</a:t>
            </a:r>
            <a:r>
              <a:rPr lang="es-ES" sz="1300" b="1" i="1" dirty="0"/>
              <a:t> </a:t>
            </a:r>
            <a:r>
              <a:rPr lang="es-ES" sz="1300" b="1" i="1" dirty="0" err="1"/>
              <a:t>coli</a:t>
            </a:r>
            <a:r>
              <a:rPr lang="es-ES" sz="1300" b="1" i="1" dirty="0"/>
              <a:t>, </a:t>
            </a:r>
            <a:r>
              <a:rPr lang="es-ES" sz="1300" b="1" i="1" dirty="0" err="1"/>
              <a:t>Campylobacter</a:t>
            </a:r>
            <a:r>
              <a:rPr lang="es-ES" sz="1300" b="1" i="1" dirty="0"/>
              <a:t> </a:t>
            </a:r>
            <a:r>
              <a:rPr lang="es-ES" sz="1300" b="1" i="1" dirty="0" err="1"/>
              <a:t>spp</a:t>
            </a:r>
            <a:r>
              <a:rPr lang="es-ES" sz="1300" b="1" i="1" dirty="0"/>
              <a:t>., </a:t>
            </a:r>
            <a:r>
              <a:rPr lang="es-ES" sz="1300" b="1" i="1" dirty="0" err="1"/>
              <a:t>Yersinia</a:t>
            </a:r>
            <a:r>
              <a:rPr lang="es-ES" sz="1300" b="1" i="1" dirty="0"/>
              <a:t> </a:t>
            </a:r>
            <a:r>
              <a:rPr lang="es-ES" sz="1300" b="1" i="1" dirty="0" err="1"/>
              <a:t>spp</a:t>
            </a:r>
            <a:r>
              <a:rPr lang="es-ES" sz="1300" b="1" i="1" dirty="0"/>
              <a:t>. y Listeria </a:t>
            </a:r>
            <a:r>
              <a:rPr lang="es-ES" sz="1300" b="1" i="1" dirty="0" err="1"/>
              <a:t>spp</a:t>
            </a:r>
            <a:r>
              <a:rPr lang="es-ES" sz="1300" b="1" i="1" dirty="0"/>
              <a:t>). Por el contrario, sí hacen saber la existencia de microorganismos beneficiosos como </a:t>
            </a:r>
            <a:r>
              <a:rPr lang="es-ES" sz="1300" b="1" i="1" dirty="0" err="1"/>
              <a:t>Lactobacillus</a:t>
            </a:r>
            <a:r>
              <a:rPr lang="es-ES" sz="1300" b="1" i="1" dirty="0"/>
              <a:t> y levaduras (García et al. 2005)</a:t>
            </a:r>
            <a:endParaRPr lang="es-EC" sz="1300" b="1" i="1" dirty="0"/>
          </a:p>
          <a:p>
            <a:pPr algn="just"/>
            <a:endParaRPr lang="es-EC" sz="1200" b="1" i="1" dirty="0"/>
          </a:p>
        </p:txBody>
      </p:sp>
    </p:spTree>
    <p:extLst>
      <p:ext uri="{BB962C8B-B14F-4D97-AF65-F5344CB8AC3E}">
        <p14:creationId xmlns:p14="http://schemas.microsoft.com/office/powerpoint/2010/main" val="360643400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87624" y="707348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rgbClr val="C00000"/>
                </a:solidFill>
              </a:rPr>
              <a:t>DEGRADABILIDAD RUMINAL DE LA MATERIA SECA</a:t>
            </a:r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99775"/>
              </p:ext>
            </p:extLst>
          </p:nvPr>
        </p:nvGraphicFramePr>
        <p:xfrm>
          <a:off x="251520" y="1484784"/>
          <a:ext cx="4765675" cy="4464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3" name="Documento" r:id="rId3" imgW="5724052" imgH="4345056" progId="Word.Document.12">
                  <p:embed/>
                </p:oleObj>
              </mc:Choice>
              <mc:Fallback>
                <p:oleObj name="Documento" r:id="rId3" imgW="5724052" imgH="434505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484784"/>
                        <a:ext cx="4765675" cy="4464967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8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5292080" y="1268760"/>
            <a:ext cx="3384376" cy="44627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b="1" i="1" dirty="0">
                <a:ea typeface="Times New Roman" panose="02020603050405020304" pitchFamily="18" charset="0"/>
              </a:rPr>
              <a:t>Sustentados en la ecuación exponencial propuesta por </a:t>
            </a:r>
            <a:r>
              <a:rPr lang="es-MX" sz="1400" b="1" i="1" dirty="0">
                <a:ea typeface="Times New Roman" panose="02020603050405020304" pitchFamily="18" charset="0"/>
              </a:rPr>
              <a:t>(</a:t>
            </a:r>
            <a:r>
              <a:rPr lang="es-MX" sz="1400" b="1" i="1" dirty="0" err="1">
                <a:ea typeface="Times New Roman" panose="02020603050405020304" pitchFamily="18" charset="0"/>
              </a:rPr>
              <a:t>Orskov</a:t>
            </a:r>
            <a:r>
              <a:rPr lang="es-MX" sz="1400" b="1" i="1" dirty="0">
                <a:ea typeface="Times New Roman" panose="02020603050405020304" pitchFamily="18" charset="0"/>
              </a:rPr>
              <a:t> &amp; </a:t>
            </a:r>
            <a:r>
              <a:rPr lang="es-MX" sz="1400" b="1" i="1" dirty="0" err="1">
                <a:ea typeface="Times New Roman" panose="02020603050405020304" pitchFamily="18" charset="0"/>
              </a:rPr>
              <a:t>McDONAL</a:t>
            </a:r>
            <a:r>
              <a:rPr lang="es-MX" sz="1400" b="1" i="1" dirty="0">
                <a:ea typeface="Times New Roman" panose="02020603050405020304" pitchFamily="18" charset="0"/>
              </a:rPr>
              <a:t>, 1970)</a:t>
            </a:r>
            <a:r>
              <a:rPr lang="es-ES" sz="1400" b="1" i="1" dirty="0">
                <a:ea typeface="Times New Roman" panose="02020603050405020304" pitchFamily="18" charset="0"/>
              </a:rPr>
              <a:t> se puede indicar que estos resultados demuestran que la gallinaza posee una baja concentración de componentes solubles de rápida degradabilidad a nivel celular, ya que la fracción a (soluble), demostró un valor de  15,40%. Así mismo, se debe indicar que la fracción potencialmente degradable (b), reportó una respuesta inferior de 61,80%, dando como resultado una fracción indegradable de 22,8%, lo que indica que la materia seca de la gallinaza, tiene una degradabilidad intermedia (77,2%) hasta las 72 horas de incubación ruminal.</a:t>
            </a:r>
            <a:r>
              <a:rPr lang="es-ES" sz="1400" dirty="0">
                <a:ea typeface="Times New Roman" panose="02020603050405020304" pitchFamily="18" charset="0"/>
              </a:rPr>
              <a:t> </a:t>
            </a:r>
            <a:endParaRPr lang="es-MX" sz="1400" dirty="0">
              <a:ea typeface="Times New Roman" panose="02020603050405020304" pitchFamily="18" charset="0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60545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55576" y="71577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C00000"/>
                </a:solidFill>
              </a:rPr>
              <a:t>DEGRADABILIDAD RUMINAL DE LA MATERIA SECA</a:t>
            </a:r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192197"/>
              </p:ext>
            </p:extLst>
          </p:nvPr>
        </p:nvGraphicFramePr>
        <p:xfrm>
          <a:off x="971600" y="1268760"/>
          <a:ext cx="3957637" cy="4314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4" name="Documento" r:id="rId3" imgW="5724052" imgH="4345056" progId="Word.Document.12">
                  <p:embed/>
                </p:oleObj>
              </mc:Choice>
              <mc:Fallback>
                <p:oleObj name="Documento" r:id="rId3" imgW="5724052" imgH="434505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1600" y="1268760"/>
                        <a:ext cx="3957637" cy="4314477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8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5292080" y="1268760"/>
            <a:ext cx="33843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i="1" dirty="0"/>
              <a:t>Por otra parte, la variable de tasa de degradación </a:t>
            </a:r>
            <a:r>
              <a:rPr lang="es-ES" sz="1400" b="1" i="1" dirty="0" err="1"/>
              <a:t>ruminal</a:t>
            </a:r>
            <a:r>
              <a:rPr lang="es-ES" sz="1400" b="1" i="1" dirty="0"/>
              <a:t> (</a:t>
            </a:r>
            <a:r>
              <a:rPr lang="es-ES" sz="1400" b="1" i="1" dirty="0" err="1"/>
              <a:t>Kd</a:t>
            </a:r>
            <a:r>
              <a:rPr lang="es-ES" sz="1400" b="1" i="1" dirty="0"/>
              <a:t>) mostró un valor de 7% h</a:t>
            </a:r>
            <a:r>
              <a:rPr lang="es-ES" sz="1400" b="1" i="1" baseline="30000" dirty="0"/>
              <a:t>-1</a:t>
            </a:r>
            <a:r>
              <a:rPr lang="es-ES" sz="1400" b="1" i="1" dirty="0"/>
              <a:t>, la cual al ser utilizada para evaluar la </a:t>
            </a:r>
            <a:r>
              <a:rPr lang="es-ES" sz="1400" b="1" i="1" dirty="0" err="1"/>
              <a:t>degradabilidad</a:t>
            </a:r>
            <a:r>
              <a:rPr lang="es-ES" sz="1400" b="1" i="1" dirty="0"/>
              <a:t> efectiva (De) con una tasa de pasaje </a:t>
            </a:r>
            <a:r>
              <a:rPr lang="es-ES" sz="1400" b="1" i="1" dirty="0" err="1"/>
              <a:t>ruminal</a:t>
            </a:r>
            <a:r>
              <a:rPr lang="es-ES" sz="1400" b="1" i="1" dirty="0"/>
              <a:t> de los sólidos (</a:t>
            </a:r>
            <a:r>
              <a:rPr lang="es-ES" sz="1400" b="1" i="1" dirty="0" err="1"/>
              <a:t>Kp</a:t>
            </a:r>
            <a:r>
              <a:rPr lang="es-ES" sz="1400" b="1" i="1" dirty="0"/>
              <a:t>) de 2, 5 y 8% </a:t>
            </a:r>
            <a:r>
              <a:rPr lang="es-ES" sz="1400" b="1" i="1" dirty="0" err="1"/>
              <a:t>pór</a:t>
            </a:r>
            <a:r>
              <a:rPr lang="es-ES" sz="1400" b="1" i="1" dirty="0"/>
              <a:t> hora, permitió observar valores para esta variables de 57,5, 56,0 y 54,5%, respectivamente. Lo que sustenta el criterio que la materia seca de la gallinaza tiene una característica nutricional intermedia, similar al de las plantas forrajeras, posiblemente por su contenido de fracciones de fibra.</a:t>
            </a:r>
          </a:p>
          <a:p>
            <a:pPr algn="just"/>
            <a:endParaRPr lang="es-ES" sz="1400" b="1" i="1" dirty="0"/>
          </a:p>
          <a:p>
            <a:pPr algn="just"/>
            <a:endParaRPr lang="es-MX" sz="1400" b="1" i="1" dirty="0"/>
          </a:p>
          <a:p>
            <a:pPr algn="just"/>
            <a:endParaRPr lang="es-EC" b="1" i="1" dirty="0"/>
          </a:p>
        </p:txBody>
      </p:sp>
    </p:spTree>
    <p:extLst>
      <p:ext uri="{BB962C8B-B14F-4D97-AF65-F5344CB8AC3E}">
        <p14:creationId xmlns:p14="http://schemas.microsoft.com/office/powerpoint/2010/main" val="2736630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55576" y="71577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C00000"/>
                </a:solidFill>
              </a:rPr>
              <a:t>DEGRADABILIDAD RUMINAL DE LA MATERIA SECA</a:t>
            </a:r>
          </a:p>
        </p:txBody>
      </p:sp>
      <p:graphicFrame>
        <p:nvGraphicFramePr>
          <p:cNvPr id="5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594951"/>
              </p:ext>
            </p:extLst>
          </p:nvPr>
        </p:nvGraphicFramePr>
        <p:xfrm>
          <a:off x="1310014" y="1249993"/>
          <a:ext cx="6523972" cy="435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848922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19672" y="908720"/>
            <a:ext cx="54726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accent5"/>
                </a:solidFill>
              </a:rPr>
              <a:t>DIGESTIBILIDAD DE LA PROTEINA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07185"/>
              </p:ext>
            </p:extLst>
          </p:nvPr>
        </p:nvGraphicFramePr>
        <p:xfrm>
          <a:off x="744786" y="1700808"/>
          <a:ext cx="6707950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2" name="Documento" r:id="rId3" imgW="5724052" imgH="2681751" progId="Word.Document.12">
                  <p:embed/>
                </p:oleObj>
              </mc:Choice>
              <mc:Fallback>
                <p:oleObj name="Documento" r:id="rId3" imgW="5724052" imgH="268175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4786" y="1700808"/>
                        <a:ext cx="6707950" cy="2448272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755576" y="4149080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La DA de  proteína  presentó valores crecientes del inicio de la incubabilidad hasta alcanzar el 94,8 % a las 72 horas. Mientras tanto que la degradabilidad inicial fue de 15,7% hasta finalizar con el 3,8 % a las 72 horas</a:t>
            </a:r>
            <a:r>
              <a:rPr lang="es-EC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28528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36909" y="225376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rgbClr val="C00000"/>
                </a:solidFill>
              </a:rPr>
              <a:t>BASE ORGANICA PARA FERTILIZANTE   ORGANOMINERAL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55576" y="3789040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b="1" i="1" dirty="0"/>
              <a:t>Por sus aportes en materia orgánica (MO), N, P y potasio (K), la gallinaza se recomienda como abono orgánico (</a:t>
            </a:r>
            <a:r>
              <a:rPr lang="es-ES" sz="1200" b="1" i="1" dirty="0" err="1"/>
              <a:t>Marlone</a:t>
            </a:r>
            <a:r>
              <a:rPr lang="es-ES" sz="1200" b="1" i="1" dirty="0"/>
              <a:t> y </a:t>
            </a:r>
            <a:r>
              <a:rPr lang="es-ES" sz="1200" b="1" i="1" dirty="0" err="1"/>
              <a:t>Chaloypka</a:t>
            </a:r>
            <a:r>
              <a:rPr lang="es-ES" sz="1200" b="1" i="1" dirty="0"/>
              <a:t> 1982, </a:t>
            </a:r>
            <a:r>
              <a:rPr lang="es-ES" sz="1200" b="1" i="1" dirty="0" err="1"/>
              <a:t>Cheryl</a:t>
            </a:r>
            <a:r>
              <a:rPr lang="es-ES" sz="1200" b="1" i="1" dirty="0"/>
              <a:t> et al. 1996, Rodríguez 1999, </a:t>
            </a:r>
            <a:r>
              <a:rPr lang="es-ES" sz="1200" b="1" i="1" dirty="0" err="1"/>
              <a:t>Anon</a:t>
            </a:r>
            <a:r>
              <a:rPr lang="es-ES" sz="1200" b="1" i="1" dirty="0"/>
              <a:t> 2000a, Pool et al. 2000 y Lima 2003) o como fuente de materia prima para la elaboración de compost (</a:t>
            </a:r>
            <a:r>
              <a:rPr lang="es-ES" sz="1200" b="1" i="1" dirty="0" err="1"/>
              <a:t>Tiquia</a:t>
            </a:r>
            <a:r>
              <a:rPr lang="es-ES" sz="1200" b="1" i="1" dirty="0"/>
              <a:t> y </a:t>
            </a:r>
            <a:r>
              <a:rPr lang="es-ES" sz="1200" b="1" i="1" dirty="0" err="1"/>
              <a:t>Tam</a:t>
            </a:r>
            <a:r>
              <a:rPr lang="es-ES" sz="1200" b="1" i="1" dirty="0"/>
              <a:t> 2000, </a:t>
            </a:r>
            <a:r>
              <a:rPr lang="es-ES" sz="1200" b="1" i="1" dirty="0" err="1"/>
              <a:t>Lichtenberg</a:t>
            </a:r>
            <a:r>
              <a:rPr lang="es-ES" sz="1200" b="1" i="1" dirty="0"/>
              <a:t> et al. 2002 y Martín y Rodríguez 2002), </a:t>
            </a:r>
            <a:r>
              <a:rPr lang="es-ES" sz="1200" b="1" i="1" dirty="0" err="1"/>
              <a:t>convirtiéndo</a:t>
            </a:r>
            <a:r>
              <a:rPr lang="es-ES" sz="1200" b="1" i="1" dirty="0"/>
              <a:t> en un potencial sustituto de los fertilizantes químicos.</a:t>
            </a:r>
            <a:endParaRPr lang="es-EC" sz="1200" b="1" i="1" dirty="0"/>
          </a:p>
          <a:p>
            <a:pPr algn="just"/>
            <a:r>
              <a:rPr lang="es-ES" sz="1200" b="1" i="1" dirty="0" err="1"/>
              <a:t>Omeño</a:t>
            </a:r>
            <a:r>
              <a:rPr lang="es-ES" sz="1200" b="1" i="1" dirty="0"/>
              <a:t> y </a:t>
            </a:r>
            <a:r>
              <a:rPr lang="es-ES" sz="1200" b="1" i="1" dirty="0" err="1"/>
              <a:t>Oballe</a:t>
            </a:r>
            <a:r>
              <a:rPr lang="es-ES" sz="1200" b="1" i="1" dirty="0"/>
              <a:t> (2007), la necesidad de disminuir la dependencia de productos químicos artificiales en los distintos cultivos,  obliga a la búsqueda de alternativas fiables y sostenibles. Sanchez (2004), </a:t>
            </a:r>
            <a:r>
              <a:rPr lang="es-ES" sz="1200" b="1" i="1" dirty="0" err="1"/>
              <a:t>Yaque</a:t>
            </a:r>
            <a:r>
              <a:rPr lang="es-ES" sz="1200" b="1" i="1" dirty="0"/>
              <a:t> (1999) y Guerrero (1993), mencionan que en la agricultura ecológica, se le da gran importancia a este tipo de abonos, y cada vez más, se están utilizando en cultivos intensivos.</a:t>
            </a:r>
            <a:endParaRPr lang="es-EC" sz="1200" b="1" i="1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857643"/>
              </p:ext>
            </p:extLst>
          </p:nvPr>
        </p:nvGraphicFramePr>
        <p:xfrm>
          <a:off x="1259632" y="1268760"/>
          <a:ext cx="6938117" cy="2337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9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7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28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Formulación de fertilizantes con base orgánica de gallinaza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32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Participación(%)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Nitrógeno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Fosforo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Potasio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Calcio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Gallinaza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609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Siembra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8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30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15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27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13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Desarrollo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15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15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40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289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Producción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20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30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20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22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308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95636" y="833902"/>
            <a:ext cx="6804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rgbClr val="C00000"/>
                </a:solidFill>
              </a:rPr>
              <a:t>ESTIMACION DE LA PRODUCCION DE GALLINAZA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493355"/>
              </p:ext>
            </p:extLst>
          </p:nvPr>
        </p:nvGraphicFramePr>
        <p:xfrm>
          <a:off x="755576" y="1412777"/>
          <a:ext cx="7162874" cy="1656183"/>
        </p:xfrm>
        <a:graphic>
          <a:graphicData uri="http://schemas.openxmlformats.org/drawingml/2006/table">
            <a:tbl>
              <a:tblPr firstRow="1" firstCol="1" bandRow="1"/>
              <a:tblGrid>
                <a:gridCol w="1209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2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5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7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8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0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Tipo de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Alimento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Digestibilidad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Humedad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M.Seca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Población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Estiercol Seco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ponedora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g/ave/día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( %)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(%)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Kg/ave/día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de aves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Tn/dia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Liviana adulta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110 - 115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75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80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0,022 - 0,023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9.534,19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210 - 219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Liviana levante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480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75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80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0,288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                   4.500,00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               3,6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TOTAL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213,6  -  222,6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1225550" y="31765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55576" y="3405188"/>
            <a:ext cx="720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200" b="1" i="1" dirty="0"/>
              <a:t>La cantidad de gallinaza depende de diversos factores como la edad, línea genética, cantidad de alimento consumido, tipo de explotación, digestibilidad y materias primas utilizadas, entre otros.</a:t>
            </a:r>
          </a:p>
          <a:p>
            <a:pPr algn="just"/>
            <a:r>
              <a:rPr lang="es-EC" sz="1200" b="1" i="1" dirty="0"/>
              <a:t>Generalizando en la explotación de ponedoras se estima una relación de 1:1 entre el consumo de alimento y producción de deyecciones teniendo en cuenta que la digestibilidad del alimento está entre el 70 al  80% y la humedad en el mismo orden. En tanto que para deyecciones totalmente secas se estimaría entre 0,2 – 0,3 kilogramos  por ave y por kilo de alimento consumido</a:t>
            </a:r>
            <a:r>
              <a:rPr lang="es-EC" dirty="0"/>
              <a:t>.</a:t>
            </a:r>
          </a:p>
          <a:p>
            <a:r>
              <a:rPr lang="es-EC" sz="1200" b="1" i="1" dirty="0"/>
              <a:t>Esta producción representa un potencial que se puede destinar ya sea para alimentación animal (rumiantes) o como base orgánica para fertilizantes </a:t>
            </a:r>
            <a:r>
              <a:rPr lang="es-EC" sz="1200" b="1" i="1" dirty="0" err="1"/>
              <a:t>organomineral</a:t>
            </a:r>
            <a:r>
              <a:rPr lang="es-EC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436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908720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chemeClr val="accent5"/>
                </a:solidFill>
              </a:rPr>
              <a:t>CONCLUSIONES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11560" y="155679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755576" y="1556792"/>
            <a:ext cx="763284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00" b="1" i="1" dirty="0"/>
              <a:t>Las diferentes características físicas y químicas de la gallinaza, le atribuyen cualidades para ser utilizada, ya sea como abono o como alimento para rumiantes, siempre y cuando sea transformada o procesada y así garantizar no solo su calidad como subproducto, sino su aporte al bienestar del medio ambiente</a:t>
            </a:r>
          </a:p>
          <a:p>
            <a:pPr algn="just"/>
            <a:endParaRPr lang="es-MX" sz="1400" dirty="0"/>
          </a:p>
          <a:p>
            <a:pPr algn="just"/>
            <a:r>
              <a:rPr lang="es-ES" sz="1400" b="1" i="1" dirty="0"/>
              <a:t>Respecto a la caracterización nutricional de la gallinaza, este recurso aporta con una cantidad adecuada de beneficios en la parte nutricional, pues el aporte de </a:t>
            </a:r>
            <a:r>
              <a:rPr lang="es-ES" sz="1400" b="1" i="1" dirty="0" err="1"/>
              <a:t>proteina</a:t>
            </a:r>
            <a:r>
              <a:rPr lang="es-ES" sz="1400" b="1" i="1" dirty="0"/>
              <a:t> es del 23,44%, energía 2440 Kcal. Además por su perfil de aminoácidos en cuyo análisis se observa que su aporte es importante.</a:t>
            </a:r>
          </a:p>
          <a:p>
            <a:pPr algn="just"/>
            <a:endParaRPr lang="es-ES" sz="1400" dirty="0"/>
          </a:p>
          <a:p>
            <a:pPr algn="just"/>
            <a:r>
              <a:rPr lang="es-ES" sz="1400" b="1" i="1" dirty="0"/>
              <a:t>La </a:t>
            </a:r>
            <a:r>
              <a:rPr lang="es-ES" sz="1400" b="1" i="1" dirty="0" err="1"/>
              <a:t>Degradabilidad</a:t>
            </a:r>
            <a:r>
              <a:rPr lang="es-ES" sz="1400" b="1" i="1" dirty="0"/>
              <a:t> In Situ de la materia seca  es del 77,2%  y su digestibilidad aparente de la </a:t>
            </a:r>
            <a:r>
              <a:rPr lang="es-ES" sz="1400" b="1" i="1" dirty="0" err="1"/>
              <a:t>proteina</a:t>
            </a:r>
            <a:r>
              <a:rPr lang="es-ES" sz="1400" b="1" i="1" dirty="0"/>
              <a:t> es del 94,8% a las 72 horas. Lo cual determina que la digestibilidad de la gallinaza es alta.</a:t>
            </a:r>
            <a:endParaRPr lang="es-ES" sz="1400" dirty="0"/>
          </a:p>
          <a:p>
            <a:pPr algn="just"/>
            <a:endParaRPr lang="es-MX" sz="1400" dirty="0"/>
          </a:p>
          <a:p>
            <a:r>
              <a:rPr lang="es-EC" sz="1400" b="1" i="1" dirty="0"/>
              <a:t>La carga microbiana disminuye  de manera exponencial por los procesos térmicos a los  fue fue sometida las  muestras.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55707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908720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chemeClr val="accent5"/>
                </a:solidFill>
              </a:rPr>
              <a:t>RECOMENDACIONES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55576" y="1700808"/>
            <a:ext cx="756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Para el procesamiento de la gallinaza fresca se recomienda utilizar </a:t>
            </a:r>
          </a:p>
          <a:p>
            <a:r>
              <a:rPr lang="es-EC" b="1" dirty="0"/>
              <a:t> </a:t>
            </a:r>
          </a:p>
          <a:p>
            <a:r>
              <a:rPr lang="es-EC" b="1" dirty="0"/>
              <a:t> Técnicas de secado y peletizado para garantizar su inocuidad.</a:t>
            </a:r>
          </a:p>
          <a:p>
            <a:endParaRPr lang="es-EC" b="1" dirty="0"/>
          </a:p>
          <a:p>
            <a:endParaRPr lang="es-EC" b="1" dirty="0"/>
          </a:p>
          <a:p>
            <a:r>
              <a:rPr lang="es-EC" b="1" dirty="0"/>
              <a:t>Se recomienda continuar con investigaciones para determinar niveles de inclusión optimas en la alimentación de poligástricos , monogástricos</a:t>
            </a:r>
            <a:r>
              <a:rPr lang="es-EC" dirty="0"/>
              <a:t> </a:t>
            </a:r>
            <a:r>
              <a:rPr lang="es-EC" b="1" dirty="0"/>
              <a:t>y en fertilización de suelos </a:t>
            </a:r>
          </a:p>
          <a:p>
            <a:endParaRPr lang="es-EC" b="1" dirty="0"/>
          </a:p>
          <a:p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52295095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908720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chemeClr val="accent5"/>
                </a:solidFill>
              </a:rPr>
              <a:t>PRESENTACION COMERCIAL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55576" y="1700808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b="1" dirty="0">
              <a:solidFill>
                <a:schemeClr val="bg1"/>
              </a:solidFill>
            </a:endParaRPr>
          </a:p>
          <a:p>
            <a:endParaRPr lang="es-EC" b="1" dirty="0">
              <a:solidFill>
                <a:schemeClr val="bg1"/>
              </a:solidFill>
            </a:endParaRPr>
          </a:p>
          <a:p>
            <a:endParaRPr lang="es-EC" b="1" dirty="0">
              <a:solidFill>
                <a:schemeClr val="bg1"/>
              </a:solidFill>
            </a:endParaRPr>
          </a:p>
        </p:txBody>
      </p:sp>
      <p:pic>
        <p:nvPicPr>
          <p:cNvPr id="30722" name="Picture 2" descr="C:\Users\hgarevalot\Desktop\20180612_1438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8" t="4423" r="30074" b="13231"/>
          <a:stretch/>
        </p:blipFill>
        <p:spPr bwMode="auto">
          <a:xfrm rot="5400000">
            <a:off x="1378424" y="1651381"/>
            <a:ext cx="2347412" cy="29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garevalot\Desktop\20180612_1438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1" t="4345" r="30423" b="2996"/>
          <a:stretch/>
        </p:blipFill>
        <p:spPr bwMode="auto">
          <a:xfrm rot="5400000">
            <a:off x="4838454" y="1383500"/>
            <a:ext cx="23474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437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2211" y="188640"/>
            <a:ext cx="5338763" cy="706437"/>
          </a:xfrm>
        </p:spPr>
        <p:txBody>
          <a:bodyPr/>
          <a:lstStyle/>
          <a:p>
            <a:pPr algn="just"/>
            <a:r>
              <a:rPr lang="es-EC" sz="20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JUSTIFICACIÓN</a:t>
            </a:r>
            <a:endParaRPr lang="es-ES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67544" y="836712"/>
            <a:ext cx="51845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es-EC" altLang="es-EC" sz="1400" b="1" i="1" dirty="0"/>
              <a:t>El desarrollo acelerado del sector  avícola en el mundo ha ocasionado la acumulación de grandes volúmenes de estiércol fresco convirtiéndose este  en un problema ambiental debido a la contaminación asociada, al agua, el suelo y las emisiones difusas (</a:t>
            </a:r>
            <a:r>
              <a:rPr lang="es-EC" altLang="es-EC" sz="1400" b="1" i="1" dirty="0" err="1"/>
              <a:t>Benali</a:t>
            </a:r>
            <a:r>
              <a:rPr lang="es-EC" altLang="es-EC" sz="1400" b="1" i="1" dirty="0"/>
              <a:t> y </a:t>
            </a:r>
            <a:r>
              <a:rPr lang="es-EC" altLang="es-EC" sz="1400" b="1" i="1" dirty="0" err="1"/>
              <a:t>Kudra</a:t>
            </a:r>
            <a:r>
              <a:rPr lang="es-EC" altLang="es-EC" sz="1400" b="1" i="1" dirty="0"/>
              <a:t>, 2002). </a:t>
            </a:r>
          </a:p>
          <a:p>
            <a:pPr algn="just" eaLnBrk="1" hangingPunct="1"/>
            <a:endParaRPr lang="es-EC" altLang="es-EC" sz="1400" b="1" i="1" dirty="0"/>
          </a:p>
          <a:p>
            <a:pPr algn="just" eaLnBrk="1" hangingPunct="1"/>
            <a:r>
              <a:rPr lang="es-ES" altLang="es-EC" sz="1400" b="1" i="1" dirty="0"/>
              <a:t>En la actualidad el aprovechamiento de las excretas , no es el más adecuado, ya que son recolectadas al final del ciclo productivo, tiempo en el que permanecen debajo de las jaulas, convirtiéndose en fuente de proliferación de roedores, moscas y malos olores.</a:t>
            </a:r>
          </a:p>
          <a:p>
            <a:pPr algn="just" eaLnBrk="1" hangingPunct="1"/>
            <a:endParaRPr lang="es-ES" altLang="es-EC" sz="1400" b="1" i="1" dirty="0"/>
          </a:p>
          <a:p>
            <a:pPr algn="just" eaLnBrk="1" hangingPunct="1"/>
            <a:r>
              <a:rPr lang="es-ES" altLang="es-EC" sz="1400" b="1" i="1" dirty="0"/>
              <a:t>Asimismo la disposición final que se le da es la venta  como un sub producto sin proceso, el cual no posee valor agregado. </a:t>
            </a:r>
          </a:p>
          <a:p>
            <a:pPr algn="just" eaLnBrk="1" hangingPunct="1"/>
            <a:endParaRPr lang="es-ES" altLang="es-EC" sz="1400" b="1" i="1" dirty="0"/>
          </a:p>
          <a:p>
            <a:pPr algn="just" eaLnBrk="1" hangingPunct="1"/>
            <a:r>
              <a:rPr lang="es-ES" altLang="es-EC" sz="1400" b="1" i="1" dirty="0"/>
              <a:t>En Ecuador la cantidad de gallinaza que se produce esta aproximadamente entre 210 a 219 </a:t>
            </a:r>
            <a:r>
              <a:rPr lang="es-ES" altLang="es-EC" sz="1400" b="1" i="1" dirty="0" err="1"/>
              <a:t>Tn</a:t>
            </a:r>
            <a:r>
              <a:rPr lang="es-ES" altLang="es-EC" sz="1400" b="1" i="1" dirty="0"/>
              <a:t>/día como estiércol seco proveniente de una población aproximada de </a:t>
            </a:r>
            <a:r>
              <a:rPr lang="es-EC" altLang="es-EC" sz="1400" b="1" i="1" dirty="0"/>
              <a:t>9.534,190  aves adultas y 3,6 </a:t>
            </a:r>
            <a:r>
              <a:rPr lang="es-EC" altLang="es-EC" sz="1400" b="1" i="1" dirty="0" err="1"/>
              <a:t>Tn</a:t>
            </a:r>
            <a:r>
              <a:rPr lang="es-EC" altLang="es-EC" sz="1400" b="1" i="1" dirty="0"/>
              <a:t>/día provenientes de 4.500.000 aves en crianza.</a:t>
            </a:r>
          </a:p>
          <a:p>
            <a:pPr algn="just"/>
            <a:endParaRPr lang="es-ES" sz="1400" dirty="0"/>
          </a:p>
          <a:p>
            <a:pPr algn="just"/>
            <a:endParaRPr lang="es-ES" sz="1400" dirty="0"/>
          </a:p>
          <a:p>
            <a:endParaRPr lang="es-EC" sz="1400" dirty="0"/>
          </a:p>
        </p:txBody>
      </p:sp>
      <p:pic>
        <p:nvPicPr>
          <p:cNvPr id="18434" name="Picture 2" descr="C:\Users\hgarevalot\Desktop\Avicola del Valle\Varios\La Esperanza\ProyectoTesis\Respaldos\20170312_1019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690" y="980728"/>
            <a:ext cx="2481775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37283" r="54652" b="22749"/>
          <a:stretch>
            <a:fillRect/>
          </a:stretch>
        </p:blipFill>
        <p:spPr bwMode="auto">
          <a:xfrm>
            <a:off x="5796135" y="2348880"/>
            <a:ext cx="2483329" cy="94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5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t="34123" r="46500" b="28198"/>
          <a:stretch>
            <a:fillRect/>
          </a:stretch>
        </p:blipFill>
        <p:spPr bwMode="auto">
          <a:xfrm>
            <a:off x="5796136" y="3284985"/>
            <a:ext cx="2592388" cy="12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7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37679" r="51866" b="44759"/>
          <a:stretch>
            <a:fillRect/>
          </a:stretch>
        </p:blipFill>
        <p:spPr bwMode="auto">
          <a:xfrm>
            <a:off x="5797690" y="4581128"/>
            <a:ext cx="2592388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656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755576" y="1700808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b="1" dirty="0">
              <a:solidFill>
                <a:schemeClr val="accent5"/>
              </a:solidFill>
            </a:endParaRPr>
          </a:p>
          <a:p>
            <a:pPr algn="ctr"/>
            <a:r>
              <a:rPr lang="es-EC" sz="6600" b="1" dirty="0">
                <a:solidFill>
                  <a:schemeClr val="accent5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43732957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22" name="Text Box 30"/>
          <p:cNvSpPr txBox="1">
            <a:spLocks noChangeArrowheads="1"/>
          </p:cNvSpPr>
          <p:nvPr/>
        </p:nvSpPr>
        <p:spPr bwMode="auto">
          <a:xfrm>
            <a:off x="395536" y="548680"/>
            <a:ext cx="5040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C" sz="2400" b="1" dirty="0">
                <a:solidFill>
                  <a:srgbClr val="C00000"/>
                </a:solidFill>
              </a:rPr>
              <a:t>OBJETIVOS</a:t>
            </a:r>
            <a:r>
              <a:rPr lang="es-ES" sz="2400" b="1" dirty="0"/>
              <a:t> </a:t>
            </a:r>
          </a:p>
        </p:txBody>
      </p:sp>
      <p:sp>
        <p:nvSpPr>
          <p:cNvPr id="59425" name="Line 33"/>
          <p:cNvSpPr>
            <a:spLocks noChangeShapeType="1"/>
          </p:cNvSpPr>
          <p:nvPr/>
        </p:nvSpPr>
        <p:spPr bwMode="auto">
          <a:xfrm>
            <a:off x="395288" y="1124744"/>
            <a:ext cx="8353425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C"/>
          </a:p>
        </p:txBody>
      </p:sp>
      <p:sp>
        <p:nvSpPr>
          <p:cNvPr id="5" name="4 CuadroTexto"/>
          <p:cNvSpPr txBox="1"/>
          <p:nvPr/>
        </p:nvSpPr>
        <p:spPr>
          <a:xfrm>
            <a:off x="683568" y="1772816"/>
            <a:ext cx="53285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GENERAL</a:t>
            </a:r>
          </a:p>
          <a:p>
            <a:endParaRPr lang="es-EC" dirty="0"/>
          </a:p>
          <a:p>
            <a:pPr algn="just"/>
            <a:r>
              <a:rPr lang="es-ES" sz="1400" b="1" i="1" dirty="0">
                <a:latin typeface="+mj-lt"/>
              </a:rPr>
              <a:t>Valorar el contenido nutricional, uso y aplicación de gallinaza en alimentación animal y procesos industriales, mediante valoración microbiológica, proximal y </a:t>
            </a:r>
            <a:r>
              <a:rPr lang="es-ES" sz="1400" b="1" i="1" dirty="0" err="1">
                <a:latin typeface="+mj-lt"/>
              </a:rPr>
              <a:t>aminoacídica</a:t>
            </a:r>
            <a:r>
              <a:rPr lang="es-ES" sz="1400" b="1" i="1" dirty="0">
                <a:latin typeface="+mj-lt"/>
              </a:rPr>
              <a:t>.</a:t>
            </a:r>
            <a:endParaRPr lang="es-EC" sz="1400" i="1" dirty="0">
              <a:latin typeface="+mj-lt"/>
            </a:endParaRPr>
          </a:p>
          <a:p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827584" y="3501008"/>
            <a:ext cx="522058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ESPECIFICOS</a:t>
            </a:r>
          </a:p>
          <a:p>
            <a:endParaRPr lang="es-EC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300" b="1" i="1" dirty="0"/>
              <a:t>Evaluar el contenido nutricional (proximal y </a:t>
            </a:r>
            <a:r>
              <a:rPr lang="es-ES" sz="1300" b="1" i="1" dirty="0" err="1"/>
              <a:t>aminoacídico</a:t>
            </a:r>
            <a:r>
              <a:rPr lang="es-ES" sz="1300" b="1" i="1" dirty="0"/>
              <a:t>) de la gallinaza,          obtenida como sub producto de una explotación de aves de postura comercial.</a:t>
            </a:r>
            <a:endParaRPr lang="es-EC" sz="1300" b="1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300" b="1" i="1" dirty="0"/>
              <a:t>  Realizar la valoración y determinación  microbiológica, bajo un proceso   de secado.</a:t>
            </a:r>
            <a:endParaRPr lang="es-EC" sz="1300" b="1" i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300" b="1" i="1" dirty="0"/>
              <a:t>Determinar la  digestibilidad in vivo en bovinos fistulados.</a:t>
            </a:r>
            <a:endParaRPr lang="es-EC" sz="1300" b="1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300" b="1" i="1" dirty="0"/>
              <a:t>Determinar el uso y aplicación de este sub producto como base orgánica en la elaboración de un fertilizante órgano mineral</a:t>
            </a:r>
            <a:r>
              <a:rPr lang="es-ES" sz="1300" b="1" dirty="0"/>
              <a:t>. </a:t>
            </a:r>
            <a:endParaRPr lang="es-EC" sz="1300" b="1" dirty="0"/>
          </a:p>
        </p:txBody>
      </p:sp>
      <p:pic>
        <p:nvPicPr>
          <p:cNvPr id="10" name="1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33176" r="41933" b="32465"/>
          <a:stretch>
            <a:fillRect/>
          </a:stretch>
        </p:blipFill>
        <p:spPr bwMode="auto">
          <a:xfrm>
            <a:off x="6372224" y="1412875"/>
            <a:ext cx="23399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9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9" t="32701" r="50269" b="26768"/>
          <a:stretch>
            <a:fillRect/>
          </a:stretch>
        </p:blipFill>
        <p:spPr bwMode="auto">
          <a:xfrm>
            <a:off x="6372225" y="2924175"/>
            <a:ext cx="237648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8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43524" r="56720" b="32909"/>
          <a:stretch>
            <a:fillRect/>
          </a:stretch>
        </p:blipFill>
        <p:spPr bwMode="auto">
          <a:xfrm>
            <a:off x="6372225" y="4365625"/>
            <a:ext cx="2376488" cy="158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611560" y="188640"/>
            <a:ext cx="7775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es-EC" sz="3200" b="1" dirty="0">
                <a:solidFill>
                  <a:schemeClr val="accent2"/>
                </a:solidFill>
              </a:rPr>
              <a:t>MATERIALES Y MÉTODOS</a:t>
            </a:r>
            <a:r>
              <a:rPr lang="es-ES" sz="32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9255" y="768077"/>
            <a:ext cx="72728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s-ES" sz="1600" b="1" dirty="0"/>
              <a:t>LOCALIZACIÓN GEOGRÁFICA Y DURACIÓN DE LA INVESTIGACIÓN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268760"/>
            <a:ext cx="511256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Localización Geográfica</a:t>
            </a:r>
          </a:p>
          <a:p>
            <a:pPr algn="just"/>
            <a:r>
              <a:rPr lang="es-EC" sz="1500" b="1" i="1" dirty="0"/>
              <a:t>La presente investigación se realizo en Granjas de ponedoras comerciales ubicadas en la parroquia </a:t>
            </a:r>
            <a:r>
              <a:rPr lang="es-EC" sz="1500" b="1" i="1" dirty="0" err="1"/>
              <a:t>Puembo</a:t>
            </a:r>
            <a:endParaRPr lang="es-EC" sz="1500" b="1" i="1" dirty="0"/>
          </a:p>
          <a:p>
            <a:r>
              <a:rPr lang="es-EC" dirty="0"/>
              <a:t>Características meteorológicas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sz="1500" b="1" i="1" dirty="0"/>
              <a:t>Clima </a:t>
            </a:r>
            <a:r>
              <a:rPr lang="es-ES" sz="1500" b="1" i="1" dirty="0"/>
              <a:t>Cálido seco con temperatura que oscila entre los 16,5 °C  a  18,5 °C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500" b="1" i="1" dirty="0"/>
              <a:t>Altitud </a:t>
            </a:r>
            <a:r>
              <a:rPr lang="es-EC" sz="1600" b="1" dirty="0"/>
              <a:t>: 2,415 m.s.n.m.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C" sz="1500" i="1" dirty="0"/>
          </a:p>
        </p:txBody>
      </p:sp>
      <p:pic>
        <p:nvPicPr>
          <p:cNvPr id="6" name="5 Imagen" descr="C:\Users\hgarevalot\Downloads\plan-desarrolloordterritorial-33-63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9" r="11712" b="20767"/>
          <a:stretch/>
        </p:blipFill>
        <p:spPr bwMode="auto">
          <a:xfrm>
            <a:off x="5806757" y="1412776"/>
            <a:ext cx="2469515" cy="4248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434" name="Picture 2" descr="C:\Users\hgarevalot\Desktop\Avicola del Valle\Varios\Camera\20170923_092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4979173" cy="238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03648" y="1988840"/>
            <a:ext cx="59046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PROCEDIMIENTO  EXPERIMENTAL</a:t>
            </a:r>
          </a:p>
        </p:txBody>
      </p:sp>
    </p:spTree>
    <p:extLst>
      <p:ext uri="{BB962C8B-B14F-4D97-AF65-F5344CB8AC3E}">
        <p14:creationId xmlns:p14="http://schemas.microsoft.com/office/powerpoint/2010/main" val="1387367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9255" y="768077"/>
            <a:ext cx="49508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s-ES" sz="1600" b="1" dirty="0">
                <a:solidFill>
                  <a:schemeClr val="accent5"/>
                </a:solidFill>
              </a:rPr>
              <a:t>UNIDADES DE ESTUDIO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268760"/>
            <a:ext cx="792088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i="1" dirty="0"/>
              <a:t>Como unidad de estudio se considero 54 fosas de recolección de gallinaza existentes en una granja productora de huevos comerciales ubicada en la Parroquia de </a:t>
            </a:r>
            <a:r>
              <a:rPr lang="es-EC" sz="1600" b="1" i="1" dirty="0" err="1"/>
              <a:t>Puembo</a:t>
            </a:r>
            <a:r>
              <a:rPr lang="es-EC" sz="1600" b="1" i="1" dirty="0"/>
              <a:t> del Cantón Quito.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C" sz="1500" b="1" i="1" dirty="0"/>
          </a:p>
        </p:txBody>
      </p:sp>
      <p:pic>
        <p:nvPicPr>
          <p:cNvPr id="20482" name="Picture 2" descr="C:\Users\hgarevalot\Desktop\20180519_131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2157605"/>
            <a:ext cx="4286917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hgarevalot\Desktop\20180406_105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77" y="4005066"/>
            <a:ext cx="2310576" cy="193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34607" r="12419" b="18633"/>
          <a:stretch>
            <a:fillRect/>
          </a:stretch>
        </p:blipFill>
        <p:spPr bwMode="auto">
          <a:xfrm>
            <a:off x="643038" y="2157605"/>
            <a:ext cx="3352897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6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1" r="-79" b="29724"/>
          <a:stretch>
            <a:fillRect/>
          </a:stretch>
        </p:blipFill>
        <p:spPr bwMode="auto">
          <a:xfrm>
            <a:off x="643038" y="4069106"/>
            <a:ext cx="2663825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7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5521" r="31770" b="9129"/>
          <a:stretch>
            <a:fillRect/>
          </a:stretch>
        </p:blipFill>
        <p:spPr bwMode="auto">
          <a:xfrm>
            <a:off x="3306863" y="4038793"/>
            <a:ext cx="2665413" cy="190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801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9255" y="768077"/>
            <a:ext cx="72728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s-ES" sz="1600" b="1" dirty="0">
                <a:solidFill>
                  <a:srgbClr val="C00000"/>
                </a:solidFill>
              </a:rPr>
              <a:t>    OBTENCION DE LAS MUESTRAS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268760"/>
            <a:ext cx="763284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i="1" dirty="0"/>
              <a:t>Las muestras de heces se tomó en forma diaria de aves que tenían entre 35 a 45 semanas de edad, ubicando recolectores de bajo de las jaulas para evitar contaminación.</a:t>
            </a:r>
          </a:p>
          <a:p>
            <a:pPr algn="just"/>
            <a:endParaRPr lang="es-EC" sz="1500" b="1" i="1" dirty="0"/>
          </a:p>
        </p:txBody>
      </p:sp>
      <p:pic>
        <p:nvPicPr>
          <p:cNvPr id="8" name="7 Imagen" descr="C:\Users\hgarevalot\Desktop\Avicola del Valle\Varios\La Esperanza\ProyectoTesis\Respaldos\20170924_1037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846" y="3417149"/>
            <a:ext cx="2325415" cy="2244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 descr="C:\Users\hgarevalot\Desktop\Avicola del Valle\Varios\La Esperanza\ProyectoTesis\Respaldos\20170923_11394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2" t="52757" r="29453" b="22244"/>
          <a:stretch/>
        </p:blipFill>
        <p:spPr bwMode="auto">
          <a:xfrm>
            <a:off x="6780062" y="5116796"/>
            <a:ext cx="726831" cy="521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539552" y="2280856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rgbClr val="C00000"/>
                </a:solidFill>
              </a:rPr>
              <a:t>PREPARACION DE LAS MUESTRAS….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95536" y="937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39552" y="26369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33374" y="2633927"/>
            <a:ext cx="73898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C" sz="1400" b="1" i="1" dirty="0"/>
              <a:t>Secado.-Las muestras </a:t>
            </a:r>
            <a:r>
              <a:rPr lang="es-ES" sz="1400" b="1" i="1" dirty="0"/>
              <a:t>se procedió al secado utilizando una plataforma de  hormigón. En un local </a:t>
            </a:r>
            <a:r>
              <a:rPr lang="es-ES" sz="1400" b="1" i="1" dirty="0" err="1"/>
              <a:t>semi</a:t>
            </a:r>
            <a:r>
              <a:rPr lang="es-ES" sz="1400" b="1" i="1" dirty="0"/>
              <a:t> cerrado dejando que actúe la luz solar con  una temperatura promedio de 43°C</a:t>
            </a:r>
            <a:r>
              <a:rPr lang="es-ES" sz="1400" b="1" dirty="0"/>
              <a:t>. </a:t>
            </a:r>
          </a:p>
          <a:p>
            <a:pPr algn="just"/>
            <a:r>
              <a:rPr lang="es-ES" sz="1400" dirty="0"/>
              <a:t>.</a:t>
            </a:r>
          </a:p>
          <a:p>
            <a:pPr algn="just"/>
            <a:endParaRPr lang="es-EC" dirty="0"/>
          </a:p>
          <a:p>
            <a:r>
              <a:rPr lang="es-EC" dirty="0"/>
              <a:t> </a:t>
            </a:r>
          </a:p>
        </p:txBody>
      </p:sp>
      <p:pic>
        <p:nvPicPr>
          <p:cNvPr id="21508" name="Picture 4" descr="C:\Users\hgarevalot\Desktop\Avicola del Valle\Varios\La Esperanza\ProyectoTesis\Respaldos\20170212_1658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53" y="3413122"/>
            <a:ext cx="2428059" cy="224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1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5521" r="31770" b="9129"/>
          <a:stretch>
            <a:fillRect/>
          </a:stretch>
        </p:blipFill>
        <p:spPr bwMode="auto">
          <a:xfrm>
            <a:off x="900113" y="3429000"/>
            <a:ext cx="2447751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41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9255" y="768077"/>
            <a:ext cx="72728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s-ES" sz="1600" b="1" dirty="0">
                <a:solidFill>
                  <a:schemeClr val="accent5"/>
                </a:solidFill>
              </a:rPr>
              <a:t>PREPARACION DE LAS MUESTRAS…..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237" y="1106631"/>
            <a:ext cx="2412268" cy="1781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58" y="2887667"/>
            <a:ext cx="1998489" cy="1611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5 CuadroTexto"/>
          <p:cNvSpPr txBox="1"/>
          <p:nvPr/>
        </p:nvSpPr>
        <p:spPr>
          <a:xfrm>
            <a:off x="395536" y="1196752"/>
            <a:ext cx="59613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Molido.</a:t>
            </a:r>
            <a:r>
              <a:rPr lang="es-EC" sz="1400" i="1" dirty="0"/>
              <a:t>- </a:t>
            </a:r>
            <a:r>
              <a:rPr lang="es-ES" sz="1400" b="1" i="1" dirty="0"/>
              <a:t>Se utilizó un molino eléctrico trifásico con capacidad de 1800 Kg. Y un motor de 1455 – 1760 rpm para alcanzar un tamaño de partícula de 2 </a:t>
            </a:r>
            <a:r>
              <a:rPr lang="es-ES" sz="1400" b="1" i="1" dirty="0" err="1"/>
              <a:t>mm.</a:t>
            </a:r>
            <a:endParaRPr lang="es-EC" sz="1400" b="1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467544" y="3501008"/>
            <a:ext cx="568863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Peletizado</a:t>
            </a:r>
            <a:r>
              <a:rPr lang="es-EC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r>
              <a:rPr lang="es-ES" sz="1400" b="1" i="1" dirty="0"/>
              <a:t>El </a:t>
            </a:r>
            <a:r>
              <a:rPr lang="es-ES" sz="1400" b="1" i="1" dirty="0" err="1"/>
              <a:t>peletizado</a:t>
            </a:r>
            <a:r>
              <a:rPr lang="es-ES" sz="1400" b="1" i="1" dirty="0"/>
              <a:t> se realizo con una </a:t>
            </a:r>
            <a:r>
              <a:rPr lang="es-ES" sz="1400" b="1" i="1" dirty="0" err="1"/>
              <a:t>peletizadoro</a:t>
            </a:r>
            <a:r>
              <a:rPr lang="es-ES" sz="1400" b="1" i="1" dirty="0"/>
              <a:t> eléctrica  alcanzando una temperatura de 80 °C y un </a:t>
            </a:r>
            <a:r>
              <a:rPr lang="es-ES" sz="1400" b="1" i="1" dirty="0" err="1"/>
              <a:t>pelet</a:t>
            </a:r>
            <a:r>
              <a:rPr lang="es-ES" sz="1400" b="1" i="1" dirty="0"/>
              <a:t> de 5 </a:t>
            </a:r>
            <a:r>
              <a:rPr lang="es-ES" sz="1400" b="1" i="1" dirty="0" err="1"/>
              <a:t>mm.</a:t>
            </a:r>
            <a:endParaRPr lang="es-ES" sz="1400" b="1" i="1" dirty="0"/>
          </a:p>
          <a:p>
            <a:r>
              <a:rPr lang="es-EC" dirty="0"/>
              <a:t> </a:t>
            </a:r>
          </a:p>
        </p:txBody>
      </p:sp>
      <p:pic>
        <p:nvPicPr>
          <p:cNvPr id="22530" name="Picture 2" descr="C:\Users\hgarevalot\Desktop\20180401_103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58" y="4594271"/>
            <a:ext cx="1998489" cy="1626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38538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41189</TotalTime>
  <Words>3107</Words>
  <Application>Microsoft Office PowerPoint</Application>
  <PresentationFormat>On-screen Show (4:3)</PresentationFormat>
  <Paragraphs>470</Paragraphs>
  <Slides>30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Arial Black</vt:lpstr>
      <vt:lpstr>Calibri</vt:lpstr>
      <vt:lpstr>Times New Roman</vt:lpstr>
      <vt:lpstr>Trebuchet MS</vt:lpstr>
      <vt:lpstr>Wingdings</vt:lpstr>
      <vt:lpstr>Wingdings 3</vt:lpstr>
      <vt:lpstr>Facet</vt:lpstr>
      <vt:lpstr>Documento</vt:lpstr>
      <vt:lpstr>PowerPoint Presentation</vt:lpstr>
      <vt:lpstr>INTRODUCCIÓN</vt:lpstr>
      <vt:lpstr>JUSTIFICACIÓN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juan francisco vallejo bermeo</cp:lastModifiedBy>
  <cp:revision>622</cp:revision>
  <dcterms:created xsi:type="dcterms:W3CDTF">2008-02-13T16:07:44Z</dcterms:created>
  <dcterms:modified xsi:type="dcterms:W3CDTF">2018-08-03T03:25:50Z</dcterms:modified>
</cp:coreProperties>
</file>